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wmf" ContentType="image/x-wmf"/>
  <Default Extension="xls" ContentType="application/vnd.ms-exce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706" r:id="rId2"/>
  </p:sldMasterIdLst>
  <p:notesMasterIdLst>
    <p:notesMasterId r:id="rId37"/>
  </p:notesMasterIdLst>
  <p:sldIdLst>
    <p:sldId id="29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6" r:id="rId32"/>
    <p:sldId id="291" r:id="rId33"/>
    <p:sldId id="289" r:id="rId34"/>
    <p:sldId id="290" r:id="rId35"/>
    <p:sldId id="293" r:id="rId36"/>
  </p:sldIdLst>
  <p:sldSz cx="9144000" cy="6858000" type="screen4x3"/>
  <p:notesSz cx="6858000" cy="9144000"/>
  <p:custDataLst>
    <p:tags r:id="rId38"/>
  </p:custDataLst>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66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18" autoAdjust="0"/>
    <p:restoredTop sz="85198" autoAdjust="0"/>
  </p:normalViewPr>
  <p:slideViewPr>
    <p:cSldViewPr>
      <p:cViewPr varScale="1">
        <p:scale>
          <a:sx n="92" d="100"/>
          <a:sy n="92" d="100"/>
        </p:scale>
        <p:origin x="-17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1764"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32771"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4710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2773"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2774"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32775"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r>
              <a:rPr lang="en-US" altLang="en-US"/>
              <a:t>4.</a:t>
            </a:r>
            <a:fld id="{F838FEF8-673D-45FD-8F52-CFC00DAC470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miter lim="800000"/>
            <a:headEnd/>
            <a:tailEnd/>
          </a:ln>
        </p:spPr>
        <p:txBody>
          <a:bodyPr/>
          <a:lstStyle/>
          <a:p>
            <a:r>
              <a:rPr lang="en-US" altLang="en-US" smtClean="0"/>
              <a:t>4.</a:t>
            </a:r>
            <a:fld id="{CA04C048-02A9-4416-97F0-97B0EBC227E5}" type="slidenum">
              <a:rPr lang="en-US" altLang="en-US" smtClean="0"/>
              <a:pPr/>
              <a:t>4</a:t>
            </a:fld>
            <a:endParaRPr lang="en-US" altLang="en-US" smtClean="0"/>
          </a:p>
        </p:txBody>
      </p:sp>
      <p:sp>
        <p:nvSpPr>
          <p:cNvPr id="48131" name="Rectangle 2"/>
          <p:cNvSpPr>
            <a:spLocks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r>
              <a:rPr lang="en-US" altLang="en-US" smtClean="0"/>
              <a:t>It’s important to point out that there are many different ways to refer to the interest rate that we use in time value of money calculations.  Students often get confused with the terminology, especially since they tend to think of an “interest rate” only in terms of loans and savings accounts. </a:t>
            </a:r>
          </a:p>
          <a:p>
            <a:endParaRPr lang="en-US" altLang="en-US" smtClean="0"/>
          </a:p>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miter lim="800000"/>
            <a:headEnd/>
            <a:tailEnd/>
          </a:ln>
        </p:spPr>
        <p:txBody>
          <a:bodyPr/>
          <a:lstStyle/>
          <a:p>
            <a:r>
              <a:rPr lang="en-US" altLang="en-US" smtClean="0"/>
              <a:t>4.</a:t>
            </a:r>
            <a:fld id="{41B8478E-189B-4A71-AD0E-715E61A02838}" type="slidenum">
              <a:rPr lang="en-US" altLang="en-US" smtClean="0"/>
              <a:pPr/>
              <a:t>14</a:t>
            </a:fld>
            <a:endParaRPr lang="en-US" altLang="en-US" smtClean="0"/>
          </a:p>
        </p:txBody>
      </p:sp>
      <p:sp>
        <p:nvSpPr>
          <p:cNvPr id="57347" name="Rectangle 2"/>
          <p:cNvSpPr>
            <a:spLocks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r>
              <a:rPr lang="en-US" altLang="en-US" smtClean="0"/>
              <a:t>The remaining examples will just use the calculator keys.</a:t>
            </a:r>
          </a:p>
          <a:p>
            <a:endParaRPr lang="en-US" altLang="en-US" b="1" i="1" smtClean="0"/>
          </a:p>
          <a:p>
            <a:r>
              <a:rPr lang="en-US" altLang="en-US" i="1" smtClean="0"/>
              <a:t>Lecture Tip: </a:t>
            </a:r>
            <a:r>
              <a:rPr lang="en-US" altLang="en-US" smtClean="0"/>
              <a:t>It may be helpful to utilize the example of $100 compounded at 10 percent to emphasize the present value concept.  Start with the basic formula: FV = PV(1 + r)t and rearrange to find PV = FV / (1 + r)t.  Students should recognize that the discount factor is the inverse of the compounding factor. Ask the class to determine the present value of $110 and $121 if the amounts are received in one year and two years, respectively, and the interest rate is 10%. Then demonstrate the mechanics:</a:t>
            </a:r>
            <a:br>
              <a:rPr lang="en-US" altLang="en-US" smtClean="0"/>
            </a:br>
            <a:r>
              <a:rPr lang="en-US" altLang="en-US" smtClean="0"/>
              <a:t>	$100 = $110 (1 / 1.1) = 110 (.9091)</a:t>
            </a:r>
            <a:br>
              <a:rPr lang="en-US" altLang="en-US" smtClean="0"/>
            </a:br>
            <a:r>
              <a:rPr lang="en-US" altLang="en-US" smtClean="0"/>
              <a:t>     	$100 = $121 (1 / 1.12) = 121(.8264)</a:t>
            </a:r>
          </a:p>
          <a:p>
            <a:r>
              <a:rPr lang="en-US" altLang="en-US" smtClean="0"/>
              <a:t>The students should recognize that it was an initial investment of $100 invested at 10% that created these two future values.</a:t>
            </a:r>
            <a:br>
              <a:rPr lang="en-US" altLang="en-US" smtClean="0"/>
            </a:br>
            <a:r>
              <a:rPr lang="en-US" altLang="en-US" smtClean="0"/>
              <a:t/>
            </a:r>
            <a:br>
              <a:rPr lang="en-US" altLang="en-US" smtClean="0"/>
            </a:br>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miter lim="800000"/>
            <a:headEnd/>
            <a:tailEnd/>
          </a:ln>
        </p:spPr>
        <p:txBody>
          <a:bodyPr/>
          <a:lstStyle/>
          <a:p>
            <a:r>
              <a:rPr lang="en-US" altLang="en-US" smtClean="0"/>
              <a:t>4.</a:t>
            </a:r>
            <a:fld id="{327A0B2E-2A15-4860-9337-C028CE30B00D}" type="slidenum">
              <a:rPr lang="en-US" altLang="en-US" smtClean="0"/>
              <a:pPr/>
              <a:t>15</a:t>
            </a:fld>
            <a:endParaRPr lang="en-US" altLang="en-US" smtClean="0"/>
          </a:p>
        </p:txBody>
      </p:sp>
      <p:sp>
        <p:nvSpPr>
          <p:cNvPr id="58371" name="Rectangle 2"/>
          <p:cNvSpPr>
            <a:spLocks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r>
              <a:rPr lang="en-US" altLang="en-US" smtClean="0"/>
              <a:t>Formula: 150,000 / (1.08)</a:t>
            </a:r>
            <a:r>
              <a:rPr lang="en-US" altLang="en-US" baseline="30000" smtClean="0"/>
              <a:t>17</a:t>
            </a:r>
            <a:r>
              <a:rPr lang="en-US" altLang="en-US" smtClean="0"/>
              <a:t> = 150,000(.270268951) = 40,540.34</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miter lim="800000"/>
            <a:headEnd/>
            <a:tailEnd/>
          </a:ln>
        </p:spPr>
        <p:txBody>
          <a:bodyPr/>
          <a:lstStyle/>
          <a:p>
            <a:r>
              <a:rPr lang="en-US" altLang="en-US" smtClean="0"/>
              <a:t>4.</a:t>
            </a:r>
            <a:fld id="{A192DE9B-0EDF-4A8C-8CF7-69090C1D11AA}" type="slidenum">
              <a:rPr lang="en-US" altLang="en-US" smtClean="0"/>
              <a:pPr/>
              <a:t>16</a:t>
            </a:fld>
            <a:endParaRPr lang="en-US" altLang="en-US" smtClean="0"/>
          </a:p>
        </p:txBody>
      </p:sp>
      <p:sp>
        <p:nvSpPr>
          <p:cNvPr id="59395" name="Rectangle 2"/>
          <p:cNvSpPr>
            <a:spLocks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r>
              <a:rPr lang="en-US" altLang="en-US" smtClean="0"/>
              <a:t>The actual number computes to –9999.998.  This is a good place to remind the students to pay attention to what the question asked, and to be reasonable in their answers.  A little common sense should tell them that the original amount was 10,000 and that the calculation doesn’t come out exactly because the future value is rounded to the nearest cent.</a:t>
            </a:r>
          </a:p>
          <a:p>
            <a:endParaRPr lang="en-US" altLang="en-US" smtClean="0"/>
          </a:p>
          <a:p>
            <a:r>
              <a:rPr lang="en-US" altLang="en-US" smtClean="0"/>
              <a:t>Formula: 19,671.51 / (1.07)</a:t>
            </a:r>
            <a:r>
              <a:rPr lang="en-US" altLang="en-US" baseline="30000" smtClean="0"/>
              <a:t>10</a:t>
            </a:r>
            <a:r>
              <a:rPr lang="en-US" altLang="en-US" smtClean="0"/>
              <a:t> = 19,671.51(.508349292) = 9999.998 = 10,000</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r>
              <a:rPr lang="en-US" altLang="en-US" smtClean="0"/>
              <a:t>4.</a:t>
            </a:r>
            <a:fld id="{86C34024-1D79-43E8-A19E-A38B47E6FAAF}" type="slidenum">
              <a:rPr lang="en-US" altLang="en-US" smtClean="0"/>
              <a:pPr/>
              <a:t>17</a:t>
            </a:fld>
            <a:endParaRPr lang="en-US" altLang="en-US" smtClean="0"/>
          </a:p>
        </p:txBody>
      </p:sp>
      <p:sp>
        <p:nvSpPr>
          <p:cNvPr id="60419" name="Rectangle 2"/>
          <p:cNvSpPr>
            <a:spLocks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r>
              <a:rPr lang="en-US" altLang="en-US" smtClean="0"/>
              <a:t>Remember the sign convention.</a:t>
            </a:r>
          </a:p>
          <a:p>
            <a:endParaRPr lang="en-US" altLang="en-US" smtClean="0"/>
          </a:p>
          <a:p>
            <a:r>
              <a:rPr lang="en-US" altLang="en-US" smtClean="0"/>
              <a:t>Formulas: PV = 500 / (1.1)</a:t>
            </a:r>
            <a:r>
              <a:rPr lang="en-US" altLang="en-US" baseline="30000" smtClean="0"/>
              <a:t>5</a:t>
            </a:r>
            <a:r>
              <a:rPr lang="en-US" altLang="en-US" smtClean="0"/>
              <a:t> = 500(.620921323) = 310.46</a:t>
            </a:r>
          </a:p>
          <a:p>
            <a:r>
              <a:rPr lang="en-US" altLang="en-US" smtClean="0"/>
              <a:t>PV = 500 / (1.1)</a:t>
            </a:r>
            <a:r>
              <a:rPr lang="en-US" altLang="en-US" baseline="30000" smtClean="0"/>
              <a:t>10</a:t>
            </a:r>
            <a:r>
              <a:rPr lang="en-US" altLang="en-US" smtClean="0"/>
              <a:t> = 500(.385543289) = 192.77</a:t>
            </a:r>
          </a:p>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miter lim="800000"/>
            <a:headEnd/>
            <a:tailEnd/>
          </a:ln>
        </p:spPr>
        <p:txBody>
          <a:bodyPr/>
          <a:lstStyle/>
          <a:p>
            <a:r>
              <a:rPr lang="en-US" altLang="en-US" smtClean="0"/>
              <a:t>4.</a:t>
            </a:r>
            <a:fld id="{E4F4A61E-F206-44AA-A50D-5C375F590262}" type="slidenum">
              <a:rPr lang="en-US" altLang="en-US" smtClean="0"/>
              <a:pPr/>
              <a:t>18</a:t>
            </a:fld>
            <a:endParaRPr lang="en-US" altLang="en-US" smtClean="0"/>
          </a:p>
        </p:txBody>
      </p:sp>
      <p:sp>
        <p:nvSpPr>
          <p:cNvPr id="61443" name="Rectangle 2"/>
          <p:cNvSpPr>
            <a:spLocks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r>
              <a:rPr lang="en-US" altLang="en-US" smtClean="0"/>
              <a:t>Formulas: PV = 500 / (1.1)</a:t>
            </a:r>
            <a:r>
              <a:rPr lang="en-US" altLang="en-US" baseline="30000" smtClean="0"/>
              <a:t>5</a:t>
            </a:r>
            <a:r>
              <a:rPr lang="en-US" altLang="en-US" smtClean="0"/>
              <a:t> = 500(.620921323) = 310.46</a:t>
            </a:r>
          </a:p>
          <a:p>
            <a:r>
              <a:rPr lang="en-US" altLang="en-US" smtClean="0"/>
              <a:t>PV = 500 / (1.15)</a:t>
            </a:r>
            <a:r>
              <a:rPr lang="en-US" altLang="en-US" baseline="30000" smtClean="0"/>
              <a:t>5</a:t>
            </a:r>
            <a:r>
              <a:rPr lang="en-US" altLang="en-US" smtClean="0"/>
              <a:t> = 500(.497176735) = 248.59</a:t>
            </a:r>
          </a:p>
          <a:p>
            <a:endParaRPr lang="en-US" altLang="en-US" smtClean="0"/>
          </a:p>
          <a:p>
            <a:r>
              <a:rPr lang="en-US" altLang="en-US" smtClean="0"/>
              <a:t>Since there is a reciprocal relationship between PVIFs and FVIFs, you should also point out that future values increase as the interest rate increases. </a:t>
            </a:r>
          </a:p>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miter lim="800000"/>
            <a:headEnd/>
            <a:tailEnd/>
          </a:ln>
        </p:spPr>
        <p:txBody>
          <a:bodyPr/>
          <a:lstStyle/>
          <a:p>
            <a:r>
              <a:rPr lang="en-US" altLang="en-US" smtClean="0"/>
              <a:t>4.</a:t>
            </a:r>
            <a:fld id="{7597D3CB-C1B7-4E70-A92F-A833568AD3E4}" type="slidenum">
              <a:rPr lang="en-US" altLang="en-US" smtClean="0"/>
              <a:pPr/>
              <a:t>19</a:t>
            </a:fld>
            <a:endParaRPr lang="en-US" altLang="en-US" smtClean="0"/>
          </a:p>
        </p:txBody>
      </p:sp>
      <p:sp>
        <p:nvSpPr>
          <p:cNvPr id="62467" name="Rectangle 2"/>
          <p:cNvSpPr>
            <a:spLocks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r>
              <a:rPr lang="en-US" altLang="en-US" smtClean="0"/>
              <a:t>Relationship: The mathematical relationship is PV = FV / (1 + r)</a:t>
            </a:r>
            <a:r>
              <a:rPr lang="en-US" altLang="en-US" baseline="30000" smtClean="0"/>
              <a:t>t</a:t>
            </a:r>
            <a:r>
              <a:rPr lang="en-US" altLang="en-US" smtClean="0"/>
              <a:t>.  One of the important things for them to take away from this discussion is that the present value is always less than the future value when we have positive rates of interest.</a:t>
            </a:r>
          </a:p>
          <a:p>
            <a:endParaRPr lang="en-US" altLang="en-US" smtClean="0"/>
          </a:p>
          <a:p>
            <a:r>
              <a:rPr lang="en-US" altLang="en-US" smtClean="0"/>
              <a:t>N = 3; I/Y = 6; FV = 15,000; CPT PV = -12,594.29</a:t>
            </a:r>
          </a:p>
          <a:p>
            <a:r>
              <a:rPr lang="en-US" altLang="en-US" smtClean="0"/>
              <a:t>PV = 15,000 / (1.06)</a:t>
            </a:r>
            <a:r>
              <a:rPr lang="en-US" altLang="en-US" baseline="30000" smtClean="0"/>
              <a:t>3</a:t>
            </a:r>
            <a:r>
              <a:rPr lang="en-US" altLang="en-US" smtClean="0"/>
              <a:t> = 15,000(.839619283) = 12,594.29</a:t>
            </a:r>
          </a:p>
          <a:p>
            <a:endParaRPr lang="en-US" altLang="en-US" smtClean="0"/>
          </a:p>
          <a:p>
            <a:r>
              <a:rPr lang="en-US" altLang="en-US" smtClean="0"/>
              <a:t>N = 3; I/Y = 8; FV = 15,000; CPT PV = -11,907.48 (Difference = 686.81)</a:t>
            </a:r>
          </a:p>
          <a:p>
            <a:r>
              <a:rPr lang="en-US" altLang="en-US" smtClean="0"/>
              <a:t>PV = 15,000 / (1.08)</a:t>
            </a:r>
            <a:r>
              <a:rPr lang="en-US" altLang="en-US" baseline="30000" smtClean="0"/>
              <a:t>3</a:t>
            </a:r>
            <a:r>
              <a:rPr lang="en-US" altLang="en-US" smtClean="0"/>
              <a:t> = 15,000(.793832241) = 11,907.48</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miter lim="800000"/>
            <a:headEnd/>
            <a:tailEnd/>
          </a:ln>
        </p:spPr>
        <p:txBody>
          <a:bodyPr/>
          <a:lstStyle/>
          <a:p>
            <a:r>
              <a:rPr lang="en-US" altLang="en-US" smtClean="0"/>
              <a:t>4.</a:t>
            </a:r>
            <a:fld id="{75188104-DB80-44A8-B8C2-46E555B10004}" type="slidenum">
              <a:rPr lang="en-US" altLang="en-US" smtClean="0"/>
              <a:pPr/>
              <a:t>20</a:t>
            </a:fld>
            <a:endParaRPr lang="en-US" altLang="en-US" smtClean="0"/>
          </a:p>
        </p:txBody>
      </p:sp>
      <p:sp>
        <p:nvSpPr>
          <p:cNvPr id="63491" name="Rectangle 2"/>
          <p:cNvSpPr>
            <a:spLocks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r>
              <a:rPr lang="en-US" altLang="en-US" i="1" smtClean="0"/>
              <a:t>Lecture Tip: </a:t>
            </a:r>
            <a:r>
              <a:rPr lang="en-US" altLang="en-US" smtClean="0"/>
              <a:t>Students who fail to grasp the concept of time value often do so because it is never really clear to them that given a 10% opportunity rate, $110 to be received in one year is equivalent to having $100 today (or $90.90 one year ago, or $82.64 two years ago, etc.). At its most fundamental level, compounding and discounting are nothing more than using a set of formulas to find equivalent values at any two points in time. In economic terms, one might stress that equivalence just means that a rational person will be indifferent between $100 today and $110 in one year, given a 10% opportunity.  This is true because she could (a) take the $100 today and invest it to have $110 in one year or (b) she could borrow $100 today and repay the loan with $110 in one year. A corollary to this concept is that one can’t (or shouldn’t) add, subtract, multiply or divide money values in different time periods unless those values are expressed in equivalent terms, i.e., at a single point in time.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miter lim="800000"/>
            <a:headEnd/>
            <a:tailEnd/>
          </a:ln>
        </p:spPr>
        <p:txBody>
          <a:bodyPr/>
          <a:lstStyle/>
          <a:p>
            <a:r>
              <a:rPr lang="en-US" altLang="en-US" smtClean="0"/>
              <a:t>4.</a:t>
            </a:r>
            <a:fld id="{2BE51F36-E276-46D2-A2DA-66D1339A4BF2}" type="slidenum">
              <a:rPr lang="en-US" altLang="en-US" smtClean="0"/>
              <a:pPr/>
              <a:t>22</a:t>
            </a:fld>
            <a:endParaRPr lang="en-US" altLang="en-US" smtClean="0"/>
          </a:p>
        </p:txBody>
      </p:sp>
      <p:sp>
        <p:nvSpPr>
          <p:cNvPr id="64515" name="Rectangle 2"/>
          <p:cNvSpPr>
            <a:spLocks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r>
              <a:rPr lang="en-US" altLang="en-US" smtClean="0"/>
              <a:t>It is very important at this point to make sure that the students have more than 2 decimal places visible on their calculator.</a:t>
            </a:r>
          </a:p>
          <a:p>
            <a:endParaRPr lang="en-US" altLang="en-US" smtClean="0"/>
          </a:p>
          <a:p>
            <a:r>
              <a:rPr lang="en-US" altLang="en-US" smtClean="0"/>
              <a:t>Efficient key strokes for formula: 1,200 / 1,000 = y</a:t>
            </a:r>
            <a:r>
              <a:rPr lang="en-US" altLang="en-US" baseline="30000" smtClean="0"/>
              <a:t>x</a:t>
            </a:r>
            <a:r>
              <a:rPr lang="en-US" altLang="en-US" smtClean="0"/>
              <a:t> 5  1/x = - 1 = .03714</a:t>
            </a:r>
          </a:p>
          <a:p>
            <a:endParaRPr lang="en-US" altLang="en-US" smtClean="0"/>
          </a:p>
          <a:p>
            <a:r>
              <a:rPr lang="en-US" altLang="en-US" smtClean="0"/>
              <a:t>If they receive an error when they try to use the financial keys, they probably forgot to enter one of the numbers as a negative.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miter lim="800000"/>
            <a:headEnd/>
            <a:tailEnd/>
          </a:ln>
        </p:spPr>
        <p:txBody>
          <a:bodyPr/>
          <a:lstStyle/>
          <a:p>
            <a:r>
              <a:rPr lang="en-US" altLang="en-US" smtClean="0"/>
              <a:t>4.</a:t>
            </a:r>
            <a:fld id="{A27D1F87-8C7E-4E0D-8832-7BBDB4EB1070}" type="slidenum">
              <a:rPr lang="en-US" altLang="en-US" smtClean="0"/>
              <a:pPr/>
              <a:t>23</a:t>
            </a:fld>
            <a:endParaRPr lang="en-US" altLang="en-US" smtClean="0"/>
          </a:p>
        </p:txBody>
      </p:sp>
      <p:sp>
        <p:nvSpPr>
          <p:cNvPr id="65539" name="Rectangle 2"/>
          <p:cNvSpPr>
            <a:spLocks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r>
              <a:rPr lang="en-US" altLang="en-US" smtClean="0"/>
              <a:t>Formula: r = (20,000 / 10,000)</a:t>
            </a:r>
            <a:r>
              <a:rPr lang="en-US" altLang="en-US" baseline="30000" smtClean="0"/>
              <a:t>1/6</a:t>
            </a:r>
            <a:r>
              <a:rPr lang="en-US" altLang="en-US" smtClean="0"/>
              <a:t> – 1 = .122462 = 12.25%</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miter lim="800000"/>
            <a:headEnd/>
            <a:tailEnd/>
          </a:ln>
        </p:spPr>
        <p:txBody>
          <a:bodyPr/>
          <a:lstStyle/>
          <a:p>
            <a:r>
              <a:rPr lang="en-US" altLang="en-US" smtClean="0"/>
              <a:t>4.</a:t>
            </a:r>
            <a:fld id="{01812D19-C76C-4C9C-A55B-CB3EF931B46A}" type="slidenum">
              <a:rPr lang="en-US" altLang="en-US" smtClean="0"/>
              <a:pPr/>
              <a:t>24</a:t>
            </a:fld>
            <a:endParaRPr lang="en-US" altLang="en-US" smtClean="0"/>
          </a:p>
        </p:txBody>
      </p:sp>
      <p:sp>
        <p:nvSpPr>
          <p:cNvPr id="66563" name="Rectangle 2"/>
          <p:cNvSpPr>
            <a:spLocks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r>
              <a:rPr lang="en-US" altLang="en-US" smtClean="0"/>
              <a:t>Formula: r = (75,000 / 5,000)</a:t>
            </a:r>
            <a:r>
              <a:rPr lang="en-US" altLang="en-US" baseline="30000" smtClean="0"/>
              <a:t>1/17</a:t>
            </a:r>
            <a:r>
              <a:rPr lang="en-US" altLang="en-US" smtClean="0"/>
              <a:t> – 1 = .172686 = 17.27%</a:t>
            </a:r>
          </a:p>
          <a:p>
            <a:endParaRPr lang="en-US" altLang="en-US" smtClean="0"/>
          </a:p>
          <a:p>
            <a:r>
              <a:rPr lang="en-US" altLang="en-US" smtClean="0"/>
              <a:t>This is a great problem to illustrate how TVM can help you set realistic financial goals and possibly adjust your expectations based on what you can currently afford to save.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miter lim="800000"/>
            <a:headEnd/>
            <a:tailEnd/>
          </a:ln>
        </p:spPr>
        <p:txBody>
          <a:bodyPr/>
          <a:lstStyle/>
          <a:p>
            <a:r>
              <a:rPr lang="en-US" altLang="en-US" smtClean="0"/>
              <a:t>4.</a:t>
            </a:r>
            <a:fld id="{75AF6153-3D6A-4851-939B-7523C0EE0E31}" type="slidenum">
              <a:rPr lang="en-US" altLang="en-US" smtClean="0"/>
              <a:pPr/>
              <a:t>5</a:t>
            </a:fld>
            <a:endParaRPr lang="en-US" altLang="en-US" smtClean="0"/>
          </a:p>
        </p:txBody>
      </p:sp>
      <p:sp>
        <p:nvSpPr>
          <p:cNvPr id="49155" name="Rectangle 2"/>
          <p:cNvSpPr>
            <a:spLocks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r>
              <a:rPr lang="en-US" altLang="en-US" smtClean="0"/>
              <a:t>Point out that we are just using algebra when deriving the FV formula.  We have 1,000(1) + 1,000(.05) = 1,000(1+.05)</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miter lim="800000"/>
            <a:headEnd/>
            <a:tailEnd/>
          </a:ln>
        </p:spPr>
        <p:txBody>
          <a:bodyPr/>
          <a:lstStyle/>
          <a:p>
            <a:r>
              <a:rPr lang="en-US" altLang="en-US" smtClean="0"/>
              <a:t>4.</a:t>
            </a:r>
            <a:fld id="{F8112193-0F02-4374-81FE-C8BAF8A575E5}" type="slidenum">
              <a:rPr lang="en-US" altLang="en-US" smtClean="0"/>
              <a:pPr/>
              <a:t>25</a:t>
            </a:fld>
            <a:endParaRPr lang="en-US" altLang="en-US" smtClean="0"/>
          </a:p>
        </p:txBody>
      </p:sp>
      <p:sp>
        <p:nvSpPr>
          <p:cNvPr id="67587" name="Rectangle 2"/>
          <p:cNvSpPr>
            <a:spLocks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r>
              <a:rPr lang="en-US" altLang="en-US" smtClean="0"/>
              <a:t>Implied rate: N = 5; PV = -500; FV = 600; CPT I/Y = 3.714%</a:t>
            </a:r>
          </a:p>
          <a:p>
            <a:r>
              <a:rPr lang="en-US" altLang="en-US" smtClean="0"/>
              <a:t>r = (600 / 500)</a:t>
            </a:r>
            <a:r>
              <a:rPr lang="en-US" altLang="en-US" baseline="30000" smtClean="0"/>
              <a:t>1/5</a:t>
            </a:r>
            <a:r>
              <a:rPr lang="en-US" altLang="en-US" smtClean="0"/>
              <a:t> – 1 = 3.714%</a:t>
            </a:r>
          </a:p>
          <a:p>
            <a:endParaRPr lang="en-US" altLang="en-US" smtClean="0"/>
          </a:p>
          <a:p>
            <a:r>
              <a:rPr lang="en-US" altLang="en-US" smtClean="0"/>
              <a:t>Choose the bank account because it pays a higher rate of interest (assuming tax rates and other issues are consistent across both investments).</a:t>
            </a:r>
          </a:p>
          <a:p>
            <a:endParaRPr lang="en-US" altLang="en-US" smtClean="0"/>
          </a:p>
          <a:p>
            <a:r>
              <a:rPr lang="en-US" altLang="en-US" smtClean="0"/>
              <a:t>How would the decision be different if you were looking at borrowing $500 today and either repaying at 4%, or repaying $600?  In this case, you would choose to repay $600 because you would be paying a lower rate.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miter lim="800000"/>
            <a:headEnd/>
            <a:tailEnd/>
          </a:ln>
        </p:spPr>
        <p:txBody>
          <a:bodyPr/>
          <a:lstStyle/>
          <a:p>
            <a:r>
              <a:rPr lang="en-US" altLang="en-US" smtClean="0"/>
              <a:t>4.</a:t>
            </a:r>
            <a:fld id="{63AC5AAB-B30C-4B37-B8BE-5A29D0E59AB4}" type="slidenum">
              <a:rPr lang="en-US" altLang="en-US" smtClean="0"/>
              <a:pPr/>
              <a:t>26</a:t>
            </a:fld>
            <a:endParaRPr lang="en-US" altLang="en-US" smtClean="0"/>
          </a:p>
        </p:txBody>
      </p:sp>
      <p:sp>
        <p:nvSpPr>
          <p:cNvPr id="68611" name="Rectangle 2"/>
          <p:cNvSpPr>
            <a:spLocks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r>
              <a:rPr lang="en-US" altLang="en-US" smtClean="0"/>
              <a:t>Remind the students that ln is the natural logarithm and can be found on the calculator.</a:t>
            </a:r>
          </a:p>
          <a:p>
            <a:endParaRPr lang="en-US" altLang="en-US" smtClean="0"/>
          </a:p>
          <a:p>
            <a:r>
              <a:rPr lang="en-US" altLang="en-US" smtClean="0"/>
              <a:t>The rule of 72 is a quick way to estimate how long it will take to double your money: # years to double = 72 / r, where r is number of percent.</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miter lim="800000"/>
            <a:headEnd/>
            <a:tailEnd/>
          </a:ln>
        </p:spPr>
        <p:txBody>
          <a:bodyPr/>
          <a:lstStyle/>
          <a:p>
            <a:r>
              <a:rPr lang="en-US" altLang="en-US" smtClean="0"/>
              <a:t>4.</a:t>
            </a:r>
            <a:fld id="{1826344E-0995-4B4E-85A8-97C8BD353DA4}" type="slidenum">
              <a:rPr lang="en-US" altLang="en-US" smtClean="0"/>
              <a:pPr/>
              <a:t>27</a:t>
            </a:fld>
            <a:endParaRPr lang="en-US" altLang="en-US" smtClean="0"/>
          </a:p>
        </p:txBody>
      </p:sp>
      <p:sp>
        <p:nvSpPr>
          <p:cNvPr id="69635" name="Rectangle 2"/>
          <p:cNvSpPr>
            <a:spLocks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r>
              <a:rPr lang="en-US" altLang="en-US" smtClean="0"/>
              <a:t>Formula: t = ln(20,000 / 15,000) / ln(1.1) = 3.02 years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miter lim="800000"/>
            <a:headEnd/>
            <a:tailEnd/>
          </a:ln>
        </p:spPr>
        <p:txBody>
          <a:bodyPr/>
          <a:lstStyle/>
          <a:p>
            <a:r>
              <a:rPr lang="en-US" altLang="en-US" smtClean="0"/>
              <a:t>4.</a:t>
            </a:r>
            <a:fld id="{B883E9EF-9EF3-4596-BA8A-A495A6BC376F}" type="slidenum">
              <a:rPr lang="en-US" altLang="en-US" smtClean="0"/>
              <a:pPr/>
              <a:t>29</a:t>
            </a:fld>
            <a:endParaRPr lang="en-US" altLang="en-US" smtClean="0"/>
          </a:p>
        </p:txBody>
      </p:sp>
      <p:sp>
        <p:nvSpPr>
          <p:cNvPr id="70659" name="Rectangle 2"/>
          <p:cNvSpPr>
            <a:spLocks noChangeArrowheads="1" noTextEdit="1"/>
          </p:cNvSpPr>
          <p:nvPr>
            <p:ph type="sldImg"/>
          </p:nvPr>
        </p:nvSpPr>
        <p:spPr>
          <a:ln/>
        </p:spPr>
      </p:sp>
      <p:sp>
        <p:nvSpPr>
          <p:cNvPr id="70660" name="Rectangle 3"/>
          <p:cNvSpPr>
            <a:spLocks noGrp="1" noChangeArrowheads="1"/>
          </p:cNvSpPr>
          <p:nvPr>
            <p:ph type="body" idx="1"/>
          </p:nvPr>
        </p:nvSpPr>
        <p:spPr>
          <a:noFill/>
        </p:spPr>
        <p:txBody>
          <a:bodyPr/>
          <a:lstStyle/>
          <a:p>
            <a:r>
              <a:rPr lang="en-US" altLang="en-US" smtClean="0"/>
              <a:t>Loan amount = 150,000 – down payment = 150,000 – 15,000 = 135,000</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miter lim="800000"/>
            <a:headEnd/>
            <a:tailEnd/>
          </a:ln>
        </p:spPr>
        <p:txBody>
          <a:bodyPr/>
          <a:lstStyle/>
          <a:p>
            <a:r>
              <a:rPr lang="en-US" altLang="en-US" smtClean="0"/>
              <a:t>4.</a:t>
            </a:r>
            <a:fld id="{09367D24-1C98-41F5-9230-2C6B9C04ACE4}" type="slidenum">
              <a:rPr lang="en-US" altLang="en-US" smtClean="0"/>
              <a:pPr/>
              <a:t>30</a:t>
            </a:fld>
            <a:endParaRPr lang="en-US" altLang="en-US" smtClean="0"/>
          </a:p>
        </p:txBody>
      </p:sp>
      <p:sp>
        <p:nvSpPr>
          <p:cNvPr id="71683" name="Rectangle 2"/>
          <p:cNvSpPr>
            <a:spLocks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r>
              <a:rPr lang="en-US" altLang="en-US" smtClean="0"/>
              <a:t>Calculator: PV = -500; FV = 600; I/Y = 6; CPT N = 3.13 years</a:t>
            </a:r>
          </a:p>
          <a:p>
            <a:r>
              <a:rPr lang="en-US" altLang="en-US" smtClean="0"/>
              <a:t>Formula: t = ln(600/500) / ln(1.06) = 3.13 years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miter lim="800000"/>
            <a:headEnd/>
            <a:tailEnd/>
          </a:ln>
        </p:spPr>
        <p:txBody>
          <a:bodyPr/>
          <a:lstStyle/>
          <a:p>
            <a:r>
              <a:rPr lang="en-US" altLang="en-US" smtClean="0"/>
              <a:t>4.</a:t>
            </a:r>
            <a:fld id="{98805063-D5C2-44C2-951B-6DAE46579262}" type="slidenum">
              <a:rPr lang="en-US" altLang="en-US" smtClean="0"/>
              <a:pPr/>
              <a:t>31</a:t>
            </a:fld>
            <a:endParaRPr lang="en-US" altLang="en-US" smtClean="0"/>
          </a:p>
        </p:txBody>
      </p:sp>
      <p:sp>
        <p:nvSpPr>
          <p:cNvPr id="72707" name="Rectangle 2"/>
          <p:cNvSpPr>
            <a:spLocks noChangeArrowheads="1" noTextEdit="1"/>
          </p:cNvSpPr>
          <p:nvPr>
            <p:ph type="sldImg"/>
          </p:nvPr>
        </p:nvSpPr>
        <p:spPr>
          <a:ln/>
        </p:spPr>
      </p:sp>
      <p:sp>
        <p:nvSpPr>
          <p:cNvPr id="72708" name="Rectangle 3"/>
          <p:cNvSpPr>
            <a:spLocks noGrp="1" noChangeArrowheads="1"/>
          </p:cNvSpPr>
          <p:nvPr>
            <p:ph type="body" idx="1"/>
          </p:nvPr>
        </p:nvSpPr>
        <p:spPr>
          <a:noFill/>
        </p:spPr>
        <p:txBody>
          <a:bodyPr/>
          <a:lstStyle/>
          <a:p>
            <a:r>
              <a:rPr lang="en-US" altLang="en-US" smtClean="0"/>
              <a:t>Click on the tabs at the bottom of the worksheet to move between examples.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p:spPr>
        <p:txBody>
          <a:bodyPr/>
          <a:lstStyle/>
          <a:p>
            <a:endParaRPr lang="en-US" altLang="en-US" smtClean="0"/>
          </a:p>
        </p:txBody>
      </p:sp>
      <p:sp>
        <p:nvSpPr>
          <p:cNvPr id="73732" name="Slide Number Placeholder 3"/>
          <p:cNvSpPr>
            <a:spLocks noGrp="1"/>
          </p:cNvSpPr>
          <p:nvPr>
            <p:ph type="sldNum" sz="quarter" idx="5"/>
          </p:nvPr>
        </p:nvSpPr>
        <p:spPr>
          <a:noFill/>
          <a:ln>
            <a:miter lim="800000"/>
            <a:headEnd/>
            <a:tailEnd/>
          </a:ln>
        </p:spPr>
        <p:txBody>
          <a:bodyPr/>
          <a:lstStyle/>
          <a:p>
            <a:r>
              <a:rPr lang="en-US" altLang="en-US" smtClean="0"/>
              <a:t>4.</a:t>
            </a:r>
            <a:fld id="{937D5E71-2CB5-4EF6-B37F-BA478278EBF2}" type="slidenum">
              <a:rPr lang="en-US" altLang="en-US" smtClean="0"/>
              <a:pPr/>
              <a:t>32</a:t>
            </a:fld>
            <a:endParaRPr lang="en-US"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miter lim="800000"/>
            <a:headEnd/>
            <a:tailEnd/>
          </a:ln>
        </p:spPr>
        <p:txBody>
          <a:bodyPr/>
          <a:lstStyle/>
          <a:p>
            <a:r>
              <a:rPr lang="en-US" altLang="en-US" smtClean="0"/>
              <a:t>4.</a:t>
            </a:r>
            <a:fld id="{1C8B7AD1-048B-43A1-9AE0-71D9D8739DD8}" type="slidenum">
              <a:rPr lang="en-US" altLang="en-US" smtClean="0"/>
              <a:pPr/>
              <a:t>34</a:t>
            </a:fld>
            <a:endParaRPr lang="en-US" altLang="en-US" smtClean="0"/>
          </a:p>
        </p:txBody>
      </p:sp>
      <p:sp>
        <p:nvSpPr>
          <p:cNvPr id="74755" name="Rectangle 2"/>
          <p:cNvSpPr>
            <a:spLocks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r>
              <a:rPr lang="en-US" altLang="en-US" smtClean="0"/>
              <a:t>N = 5</a:t>
            </a:r>
          </a:p>
          <a:p>
            <a:r>
              <a:rPr lang="en-US" altLang="en-US" smtClean="0"/>
              <a:t>PV = -10,000</a:t>
            </a:r>
          </a:p>
          <a:p>
            <a:endParaRPr lang="en-US" altLang="en-US" smtClean="0"/>
          </a:p>
          <a:p>
            <a:r>
              <a:rPr lang="en-US" altLang="en-US" smtClean="0"/>
              <a:t>At I/Y =  5, the FV = 12,762.82</a:t>
            </a:r>
          </a:p>
          <a:p>
            <a:r>
              <a:rPr lang="en-US" altLang="en-US" smtClean="0"/>
              <a:t>At I/Y = 4.5, the FV = 12,461.82</a:t>
            </a:r>
          </a:p>
          <a:p>
            <a:r>
              <a:rPr lang="en-US" altLang="en-US" smtClean="0"/>
              <a:t>The difference is attributable to interest. That difference is 12,762.82 – 12,461.82 = 301</a:t>
            </a:r>
          </a:p>
          <a:p>
            <a:endParaRPr lang="en-US" altLang="en-US" smtClean="0"/>
          </a:p>
          <a:p>
            <a:r>
              <a:rPr lang="en-US" altLang="en-US" smtClean="0"/>
              <a:t>To double the 10,000:</a:t>
            </a:r>
          </a:p>
          <a:p>
            <a:r>
              <a:rPr lang="en-US" altLang="en-US" smtClean="0"/>
              <a:t>I/Y = 5</a:t>
            </a:r>
          </a:p>
          <a:p>
            <a:r>
              <a:rPr lang="en-US" altLang="en-US" smtClean="0"/>
              <a:t>PV = -10,000</a:t>
            </a:r>
          </a:p>
          <a:p>
            <a:r>
              <a:rPr lang="en-US" altLang="en-US" smtClean="0"/>
              <a:t>FV = 20,000</a:t>
            </a:r>
          </a:p>
          <a:p>
            <a:r>
              <a:rPr lang="en-US" altLang="en-US" smtClean="0"/>
              <a:t>CPT N = 14.2 years</a:t>
            </a:r>
          </a:p>
          <a:p>
            <a:r>
              <a:rPr lang="en-US" altLang="en-US" smtClean="0"/>
              <a:t>Note, the rule of 72 indicates 72/5 = 14 years, approximately.</a:t>
            </a:r>
          </a:p>
          <a:p>
            <a:endParaRPr lang="en-US" altLang="en-US" smtClean="0"/>
          </a:p>
          <a:p>
            <a:r>
              <a:rPr lang="en-US" altLang="en-US" smtClean="0"/>
              <a:t>N = 20</a:t>
            </a:r>
          </a:p>
          <a:p>
            <a:r>
              <a:rPr lang="en-US" altLang="en-US" smtClean="0"/>
              <a:t>PV = -1,000</a:t>
            </a:r>
          </a:p>
          <a:p>
            <a:r>
              <a:rPr lang="en-US" altLang="en-US" smtClean="0"/>
              <a:t>FV = 4,000</a:t>
            </a:r>
          </a:p>
          <a:p>
            <a:r>
              <a:rPr lang="en-US" altLang="en-US" smtClean="0"/>
              <a:t>CPT I/Y = 7.18%</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miter lim="800000"/>
            <a:headEnd/>
            <a:tailEnd/>
          </a:ln>
        </p:spPr>
        <p:txBody>
          <a:bodyPr/>
          <a:lstStyle/>
          <a:p>
            <a:r>
              <a:rPr lang="en-US" altLang="en-US" smtClean="0"/>
              <a:t>4.</a:t>
            </a:r>
            <a:fld id="{8F11A636-C830-4105-A6C3-57EB4979B202}" type="slidenum">
              <a:rPr lang="en-US" altLang="en-US" smtClean="0"/>
              <a:pPr/>
              <a:t>7</a:t>
            </a:fld>
            <a:endParaRPr lang="en-US" altLang="en-US" smtClean="0"/>
          </a:p>
        </p:txBody>
      </p:sp>
      <p:sp>
        <p:nvSpPr>
          <p:cNvPr id="50179" name="Rectangle 2"/>
          <p:cNvSpPr>
            <a:spLocks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r>
              <a:rPr lang="en-US" altLang="en-US" i="1" smtClean="0"/>
              <a:t>Lecture Tip: </a:t>
            </a:r>
            <a:r>
              <a:rPr lang="en-US" altLang="en-US" smtClean="0"/>
              <a:t>Slide 5.7 distinguishes between simple interest and compound interest and can be used to emphasize the effects of compounding and earning interest on interest.  It is important that students understand the impact of compounding now, or they will have more difficulty distinguishing when it is appropriate to use the APR and when it is appropriate to use the effective annual rate.</a:t>
            </a:r>
          </a:p>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miter lim="800000"/>
            <a:headEnd/>
            <a:tailEnd/>
          </a:ln>
        </p:spPr>
        <p:txBody>
          <a:bodyPr/>
          <a:lstStyle/>
          <a:p>
            <a:r>
              <a:rPr lang="en-US" altLang="en-US" smtClean="0"/>
              <a:t>4.</a:t>
            </a:r>
            <a:fld id="{D483F042-D704-43FB-88DE-DC1C8A919DBE}" type="slidenum">
              <a:rPr lang="en-US" altLang="en-US" smtClean="0"/>
              <a:pPr/>
              <a:t>8</a:t>
            </a:fld>
            <a:endParaRPr lang="en-US" altLang="en-US" smtClean="0"/>
          </a:p>
        </p:txBody>
      </p:sp>
      <p:sp>
        <p:nvSpPr>
          <p:cNvPr id="51203" name="Rectangle 2"/>
          <p:cNvSpPr>
            <a:spLocks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marL="228600" indent="-228600"/>
            <a:r>
              <a:rPr lang="en-US" altLang="en-US" sz="1000" smtClean="0"/>
              <a:t>I am providing information on the Texas Instruments BA-II Plus – other calculators are similar.  If you recommend or require a specific calculator other than this one, you may want to make the appropriate changes.</a:t>
            </a:r>
          </a:p>
          <a:p>
            <a:pPr marL="228600" indent="-228600"/>
            <a:endParaRPr lang="en-US" altLang="en-US" sz="1000" smtClean="0"/>
          </a:p>
          <a:p>
            <a:pPr marL="228600" indent="-228600"/>
            <a:r>
              <a:rPr lang="en-US" altLang="en-US" sz="1000" smtClean="0"/>
              <a:t>Note: the more information students have to remember to enter, the more likely they are to make a mistake.  For this reason, I normally tell my students to set P/Y = 1 and leave it that way.  Then I teach them to work on a period basis, which is consistent with using the formulas.  If you want them to use the P/Y function, remind them that they will need to set it every time they work a new problem and that CLR TVM does not affect P/Y.</a:t>
            </a:r>
          </a:p>
          <a:p>
            <a:pPr marL="228600" indent="-228600"/>
            <a:endParaRPr lang="en-US" altLang="en-US" sz="1000" smtClean="0"/>
          </a:p>
          <a:p>
            <a:pPr marL="228600" indent="-228600"/>
            <a:r>
              <a:rPr lang="en-US" altLang="en-US" sz="1000" smtClean="0"/>
              <a:t>If students are having difficulty getting the correct answer, make sure they have done the following:</a:t>
            </a:r>
          </a:p>
          <a:p>
            <a:pPr marL="228600" indent="-228600">
              <a:buFontTx/>
              <a:buAutoNum type="arabicPeriod"/>
            </a:pPr>
            <a:r>
              <a:rPr lang="en-US" altLang="en-US" sz="1000" smtClean="0"/>
              <a:t>Set decimal places to floating point (2</a:t>
            </a:r>
            <a:r>
              <a:rPr lang="en-US" altLang="en-US" sz="1000" baseline="30000" smtClean="0"/>
              <a:t>nd</a:t>
            </a:r>
            <a:r>
              <a:rPr lang="en-US" altLang="en-US" sz="1000" smtClean="0"/>
              <a:t> Format, Dec = 9 enter) or show 4 to 5 decimal places if using an HP</a:t>
            </a:r>
          </a:p>
          <a:p>
            <a:pPr marL="228600" indent="-228600">
              <a:buFontTx/>
              <a:buAutoNum type="arabicPeriod"/>
            </a:pPr>
            <a:r>
              <a:rPr lang="en-US" altLang="en-US" sz="1000" smtClean="0"/>
              <a:t>Double check and make sure P/Y = 1</a:t>
            </a:r>
          </a:p>
          <a:p>
            <a:pPr marL="228600" indent="-228600">
              <a:buFontTx/>
              <a:buAutoNum type="arabicPeriod"/>
            </a:pPr>
            <a:r>
              <a:rPr lang="en-US" altLang="en-US" sz="1000" smtClean="0"/>
              <a:t>Make sure to clear the TVM registers after finishing a problem (or before starting a problem)  It is important to point out that CLR TVM clears the FV, PV, N, I/Y and PMT registers. C/CE and CLR Work DO NOT affect the TVM keys</a:t>
            </a:r>
          </a:p>
          <a:p>
            <a:pPr marL="228600" indent="-228600">
              <a:buFontTx/>
              <a:buAutoNum type="arabicPeriod"/>
            </a:pPr>
            <a:endParaRPr lang="en-US" altLang="en-US" sz="1000" smtClean="0"/>
          </a:p>
          <a:p>
            <a:pPr marL="228600" indent="-228600"/>
            <a:r>
              <a:rPr lang="en-US" altLang="en-US" sz="1000" smtClean="0"/>
              <a:t>The remaining slides will work the problems using the notation provided above for calculator keys.  The formulas are presented in the notes section.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miter lim="800000"/>
            <a:headEnd/>
            <a:tailEnd/>
          </a:ln>
        </p:spPr>
        <p:txBody>
          <a:bodyPr/>
          <a:lstStyle/>
          <a:p>
            <a:r>
              <a:rPr lang="en-US" altLang="en-US" smtClean="0"/>
              <a:t>4.</a:t>
            </a:r>
            <a:fld id="{3F7FDC65-0C81-436C-BA1C-1B7A8199807B}" type="slidenum">
              <a:rPr lang="en-US" altLang="en-US" smtClean="0"/>
              <a:pPr/>
              <a:t>9</a:t>
            </a:fld>
            <a:endParaRPr lang="en-US" altLang="en-US" smtClean="0"/>
          </a:p>
        </p:txBody>
      </p:sp>
      <p:sp>
        <p:nvSpPr>
          <p:cNvPr id="52227" name="Rectangle 2"/>
          <p:cNvSpPr>
            <a:spLocks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r>
              <a:rPr lang="en-US" altLang="en-US" smtClean="0"/>
              <a:t>It is important at this point to discuss the sign convention in the calculator.  The calculator is programmed so that cash outflows are entered as negative and inflows are entered as positive.  If you enter the PV as positive, the calculator assumes that you have received a loan that you will have to repay at some point.  The negative sign on the future value indicates that you would have to repay $1,276.28 in 5 years.  Show the students that if they enter the 1,000 as negative, the FV will compute as a positive number.</a:t>
            </a:r>
          </a:p>
          <a:p>
            <a:endParaRPr lang="en-US" altLang="en-US" smtClean="0"/>
          </a:p>
          <a:p>
            <a:r>
              <a:rPr lang="en-US" altLang="en-US" smtClean="0"/>
              <a:t>Also, you may want to point out the change sign key on the calculator.  There seems to be a few students each semester that have never had to use it before.</a:t>
            </a:r>
          </a:p>
          <a:p>
            <a:endParaRPr lang="en-US" altLang="en-US" smtClean="0"/>
          </a:p>
          <a:p>
            <a:r>
              <a:rPr lang="en-US" altLang="en-US" smtClean="0"/>
              <a:t>Formula: FV = 1,000(1.05)</a:t>
            </a:r>
            <a:r>
              <a:rPr lang="en-US" altLang="en-US" baseline="30000" smtClean="0"/>
              <a:t>5</a:t>
            </a:r>
            <a:r>
              <a:rPr lang="en-US" altLang="en-US" smtClean="0"/>
              <a:t> = 1,000(1.27628) = 1,276.28</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miter lim="800000"/>
            <a:headEnd/>
            <a:tailEnd/>
          </a:ln>
        </p:spPr>
        <p:txBody>
          <a:bodyPr/>
          <a:lstStyle/>
          <a:p>
            <a:r>
              <a:rPr lang="en-US" altLang="en-US" smtClean="0"/>
              <a:t>4.</a:t>
            </a:r>
            <a:fld id="{122A1C00-CAEC-40E9-8FB2-E6646E5CF507}" type="slidenum">
              <a:rPr lang="en-US" altLang="en-US" smtClean="0"/>
              <a:pPr/>
              <a:t>10</a:t>
            </a:fld>
            <a:endParaRPr lang="en-US" altLang="en-US" smtClean="0"/>
          </a:p>
        </p:txBody>
      </p:sp>
      <p:sp>
        <p:nvSpPr>
          <p:cNvPr id="53251" name="Rectangle 2"/>
          <p:cNvSpPr>
            <a:spLocks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r>
              <a:rPr lang="en-US" altLang="en-US" smtClean="0"/>
              <a:t>You might also want to point out that it doesn’t matter what order you enter the information into the calculator.</a:t>
            </a:r>
          </a:p>
          <a:p>
            <a:endParaRPr lang="en-US" altLang="en-US" smtClean="0"/>
          </a:p>
          <a:p>
            <a:r>
              <a:rPr lang="en-US" altLang="en-US" smtClean="0"/>
              <a:t>Formula: FV = 10(1.055)</a:t>
            </a:r>
            <a:r>
              <a:rPr lang="en-US" altLang="en-US" baseline="30000" smtClean="0"/>
              <a:t>200</a:t>
            </a:r>
            <a:r>
              <a:rPr lang="en-US" altLang="en-US" smtClean="0"/>
              <a:t> = 10(44,718.9838) = 447,189.84</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miter lim="800000"/>
            <a:headEnd/>
            <a:tailEnd/>
          </a:ln>
        </p:spPr>
        <p:txBody>
          <a:bodyPr/>
          <a:lstStyle/>
          <a:p>
            <a:r>
              <a:rPr lang="en-US" altLang="en-US" smtClean="0"/>
              <a:t>4.</a:t>
            </a:r>
            <a:fld id="{E115AEFA-7994-4582-8A90-423A682FACAA}" type="slidenum">
              <a:rPr lang="en-US" altLang="en-US" smtClean="0"/>
              <a:pPr/>
              <a:t>11</a:t>
            </a:fld>
            <a:endParaRPr lang="en-US" altLang="en-US" smtClean="0"/>
          </a:p>
        </p:txBody>
      </p:sp>
      <p:sp>
        <p:nvSpPr>
          <p:cNvPr id="54275" name="Rectangle 2"/>
          <p:cNvSpPr>
            <a:spLocks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r>
              <a:rPr lang="en-US" altLang="en-US" smtClean="0"/>
              <a:t>Formula: FV = 3,000,000(1.15)</a:t>
            </a:r>
            <a:r>
              <a:rPr lang="en-US" altLang="en-US" baseline="30000" smtClean="0"/>
              <a:t>5</a:t>
            </a:r>
            <a:r>
              <a:rPr lang="en-US" altLang="en-US" smtClean="0"/>
              <a:t> = 3,000,000(2.011357187) = 6,034,072</a:t>
            </a:r>
          </a:p>
          <a:p>
            <a:endParaRPr lang="en-US" altLang="en-US" smtClean="0"/>
          </a:p>
          <a:p>
            <a:r>
              <a:rPr lang="en-US" altLang="en-US" smtClean="0"/>
              <a:t>This example also presents a good illustration of the Rule of 72, which approximates the number of years it will take to double an initial amount at a given rate. In this example, 72/15 = 4.8, or approximately 5 years.</a:t>
            </a:r>
          </a:p>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miter lim="800000"/>
            <a:headEnd/>
            <a:tailEnd/>
          </a:ln>
        </p:spPr>
        <p:txBody>
          <a:bodyPr/>
          <a:lstStyle/>
          <a:p>
            <a:r>
              <a:rPr lang="en-US" altLang="en-US" smtClean="0"/>
              <a:t>4.</a:t>
            </a:r>
            <a:fld id="{E63C2A5B-3331-4A90-A049-294E3C5DE99D}" type="slidenum">
              <a:rPr lang="en-US" altLang="en-US" smtClean="0"/>
              <a:pPr/>
              <a:t>12</a:t>
            </a:fld>
            <a:endParaRPr lang="en-US" altLang="en-US" smtClean="0"/>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r>
              <a:rPr lang="en-US" altLang="en-US" smtClean="0"/>
              <a:t>N = 15; I/Y = 8; PV = 500; CPT FV = -1,586.08</a:t>
            </a:r>
          </a:p>
          <a:p>
            <a:r>
              <a:rPr lang="en-US" altLang="en-US" smtClean="0"/>
              <a:t>Formula: 500(1.08)</a:t>
            </a:r>
            <a:r>
              <a:rPr lang="en-US" altLang="en-US" baseline="30000" smtClean="0"/>
              <a:t>15</a:t>
            </a:r>
            <a:r>
              <a:rPr lang="en-US" altLang="en-US" smtClean="0"/>
              <a:t> = 500(3.172169) = 1,586.08</a:t>
            </a:r>
          </a:p>
          <a:p>
            <a:endParaRPr lang="en-US" altLang="en-US" smtClean="0"/>
          </a:p>
          <a:p>
            <a:r>
              <a:rPr lang="en-US" altLang="en-US" smtClean="0"/>
              <a:t>500 + 15(500)(.08) = 1,100</a:t>
            </a:r>
          </a:p>
          <a:p>
            <a:endParaRPr lang="en-US" altLang="en-US" smtClean="0"/>
          </a:p>
          <a:p>
            <a:r>
              <a:rPr lang="en-US" altLang="en-US" i="1" smtClean="0"/>
              <a:t>Lecture Tip: </a:t>
            </a:r>
            <a:r>
              <a:rPr lang="en-US" altLang="en-US" smtClean="0"/>
              <a:t>You may wish to take this opportunity to remind students that, since compound growth rates are found using only the beginning and ending values of a series, they convey nothing about the values in between. For example, a firm may state that “EPS has grown at a 10% annually compounded rate over the last decade” in an attempt to impress investors of the quality of earnings. However, this just depends on EPS in year 1 and year 11. For example, if EPS in year 1 = $1, then a “10% annually compounded rate” implies that EPS in year 11 is  (1.10)</a:t>
            </a:r>
            <a:r>
              <a:rPr lang="en-US" altLang="en-US" baseline="30000" smtClean="0"/>
              <a:t>10</a:t>
            </a:r>
            <a:r>
              <a:rPr lang="en-US" altLang="en-US" smtClean="0"/>
              <a:t> = 2.5937. So, the firm could have earned $1 per share 10 years ago, suffered a string of losses, and then earned $2.59 per share this year. Clearly, this is not what is implied by management’s statement above.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miter lim="800000"/>
            <a:headEnd/>
            <a:tailEnd/>
          </a:ln>
        </p:spPr>
        <p:txBody>
          <a:bodyPr/>
          <a:lstStyle/>
          <a:p>
            <a:r>
              <a:rPr lang="en-US" altLang="en-US" smtClean="0"/>
              <a:t>4.</a:t>
            </a:r>
            <a:fld id="{1B5A58CA-AB5A-4CB6-B319-3F8F2967414B}" type="slidenum">
              <a:rPr lang="en-US" altLang="en-US" smtClean="0"/>
              <a:pPr/>
              <a:t>13</a:t>
            </a:fld>
            <a:endParaRPr lang="en-US" altLang="en-US" smtClean="0"/>
          </a:p>
        </p:txBody>
      </p:sp>
      <p:sp>
        <p:nvSpPr>
          <p:cNvPr id="56323" name="Rectangle 2"/>
          <p:cNvSpPr>
            <a:spLocks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r>
              <a:rPr lang="en-US" altLang="en-US" smtClean="0"/>
              <a:t>Point out that the PV interest factor = 1 / (1 + r)</a:t>
            </a:r>
            <a:r>
              <a:rPr lang="en-US" altLang="en-US" baseline="30000" smtClean="0"/>
              <a:t>t</a:t>
            </a:r>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5" name="Rounded Rectangle 4"/>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446088" y="3055938"/>
            <a:ext cx="6946900" cy="22447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541338" y="4559300"/>
            <a:ext cx="6756400" cy="663575"/>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p:cNvSpPr/>
          <p:nvPr/>
        </p:nvSpPr>
        <p:spPr>
          <a:xfrm>
            <a:off x="7712075" y="3136900"/>
            <a:ext cx="911225" cy="2074863"/>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p:cNvSpPr/>
          <p:nvPr/>
        </p:nvSpPr>
        <p:spPr>
          <a:xfrm>
            <a:off x="539750" y="3140075"/>
            <a:ext cx="6759575" cy="207645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2" name="Picture 5"/>
          <p:cNvPicPr>
            <a:picLocks noChangeAspect="1" noChangeArrowheads="1"/>
          </p:cNvPicPr>
          <p:nvPr userDrawn="1"/>
        </p:nvPicPr>
        <p:blipFill>
          <a:blip r:embed="rId2" cstate="print"/>
          <a:srcRect/>
          <a:stretch>
            <a:fillRect/>
          </a:stretch>
        </p:blipFill>
        <p:spPr bwMode="auto">
          <a:xfrm>
            <a:off x="92075" y="101600"/>
            <a:ext cx="8959850" cy="2841625"/>
          </a:xfrm>
          <a:prstGeom prst="rect">
            <a:avLst/>
          </a:prstGeom>
          <a:noFill/>
          <a:ln w="9525">
            <a:noFill/>
            <a:miter lim="800000"/>
            <a:headEnd/>
            <a:tailEnd/>
          </a:ln>
        </p:spPr>
      </p:pic>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dirty="0" smtClean="0"/>
              <a:t>Click to edit Master title style</a:t>
            </a:r>
            <a:endParaRPr lang="en-US" dirty="0"/>
          </a:p>
        </p:txBody>
      </p:sp>
      <p:sp>
        <p:nvSpPr>
          <p:cNvPr id="13" name="Date Placeholder 3"/>
          <p:cNvSpPr>
            <a:spLocks noGrp="1"/>
          </p:cNvSpPr>
          <p:nvPr>
            <p:ph type="dt" sz="half" idx="10"/>
          </p:nvPr>
        </p:nvSpPr>
        <p:spPr/>
        <p:txBody>
          <a:bodyPr/>
          <a:lstStyle>
            <a:lvl1pPr>
              <a:defRPr/>
            </a:lvl1pPr>
          </a:lstStyle>
          <a:p>
            <a:pPr>
              <a:defRPr/>
            </a:pPr>
            <a:fld id="{62130404-A406-438F-8C13-4C4FBA94C366}" type="datetimeFigureOut">
              <a:rPr lang="en-US"/>
              <a:pPr>
                <a:defRPr/>
              </a:pPr>
              <a:t>3/25/2017</a:t>
            </a:fld>
            <a:endParaRPr lang="en-US"/>
          </a:p>
        </p:txBody>
      </p:sp>
      <p:sp>
        <p:nvSpPr>
          <p:cNvPr id="14" name="Footer Placeholder 4"/>
          <p:cNvSpPr>
            <a:spLocks noGrp="1"/>
          </p:cNvSpPr>
          <p:nvPr>
            <p:ph type="ftr" sz="quarter" idx="11"/>
          </p:nvPr>
        </p:nvSpPr>
        <p:spPr/>
        <p:txBody>
          <a:bodyPr/>
          <a:lstStyle>
            <a:lvl1pPr>
              <a:defRPr/>
            </a:lvl1pPr>
          </a:lstStyle>
          <a:p>
            <a:pPr>
              <a:defRPr/>
            </a:pPr>
            <a:endParaRPr lang="en-US"/>
          </a:p>
        </p:txBody>
      </p:sp>
      <p:sp>
        <p:nvSpPr>
          <p:cNvPr id="15" name="Slide Number Placeholder 5"/>
          <p:cNvSpPr>
            <a:spLocks noGrp="1"/>
          </p:cNvSpPr>
          <p:nvPr>
            <p:ph type="sldNum" sz="quarter" idx="12"/>
          </p:nvPr>
        </p:nvSpPr>
        <p:spPr>
          <a:xfrm>
            <a:off x="7786688" y="4625975"/>
            <a:ext cx="762000" cy="457200"/>
          </a:xfrm>
        </p:spPr>
        <p:txBody>
          <a:bodyPr/>
          <a:lstStyle>
            <a:lvl1pPr algn="ctr">
              <a:defRPr sz="2800">
                <a:solidFill>
                  <a:schemeClr val="accent1">
                    <a:lumMod val="50000"/>
                  </a:schemeClr>
                </a:solidFill>
              </a:defRPr>
            </a:lvl1pPr>
          </a:lstStyle>
          <a:p>
            <a:pPr>
              <a:defRPr/>
            </a:pPr>
            <a:fld id="{8A2FF907-9ABF-403C-9B83-91F6B45516C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60672" cy="1039427"/>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1D05D1D-1DFD-4FAD-A168-D01C046520D5}" type="datetimeFigureOut">
              <a:rPr lang="en-US"/>
              <a:pPr>
                <a:defRPr/>
              </a:pPr>
              <a:t>3/25/2017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AB51114-B38D-40E7-AC55-5548CD1F58C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6861175" y="228600"/>
            <a:ext cx="1860550" cy="6122988"/>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4"/>
          <p:cNvSpPr/>
          <p:nvPr/>
        </p:nvSpPr>
        <p:spPr>
          <a:xfrm>
            <a:off x="6954838" y="350838"/>
            <a:ext cx="1673225" cy="5876925"/>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1pPr>
              <a:defRPr/>
            </a:lvl1pPr>
          </a:lstStyle>
          <a:p>
            <a:pPr>
              <a:defRPr/>
            </a:pPr>
            <a:fld id="{B5464387-43DA-4957-A144-CC72A45693D6}" type="datetimeFigureOut">
              <a:rPr lang="en-US"/>
              <a:pPr>
                <a:defRPr/>
              </a:pPr>
              <a:t>3/25/2017</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64029602-9508-4691-9D77-43C9949F2AE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16050" y="274638"/>
            <a:ext cx="7256463" cy="1143000"/>
          </a:xfrm>
        </p:spPr>
        <p:txBody>
          <a:bodyPr/>
          <a:lstStyle/>
          <a:p>
            <a:r>
              <a:rPr lang="en-US" dirty="0" smtClean="0"/>
              <a:t>Click to edit Master title style</a:t>
            </a:r>
            <a:endParaRPr lang="en-US" dirty="0"/>
          </a:p>
        </p:txBody>
      </p:sp>
      <p:sp>
        <p:nvSpPr>
          <p:cNvPr id="3" name="Text Placeholder 2"/>
          <p:cNvSpPr>
            <a:spLocks noGrp="1"/>
          </p:cNvSpPr>
          <p:nvPr>
            <p:ph type="body" sz="half" idx="1"/>
          </p:nvPr>
        </p:nvSpPr>
        <p:spPr>
          <a:xfrm>
            <a:off x="1416050" y="1600200"/>
            <a:ext cx="3559175" cy="45243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27625" y="1600200"/>
            <a:ext cx="3559175" cy="45243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n-US"/>
          </a:p>
        </p:txBody>
      </p:sp>
      <p:sp>
        <p:nvSpPr>
          <p:cNvPr id="6" name="Rectangle 6"/>
          <p:cNvSpPr>
            <a:spLocks noGrp="1" noChangeArrowheads="1"/>
          </p:cNvSpPr>
          <p:nvPr>
            <p:ph type="ftr" sz="quarter" idx="11"/>
          </p:nvPr>
        </p:nvSpPr>
        <p:spPr/>
        <p:txBody>
          <a:bodyPr/>
          <a:lstStyle>
            <a:lvl1pPr>
              <a:defRPr/>
            </a:lvl1pPr>
          </a:lstStyle>
          <a:p>
            <a:pPr>
              <a:defRPr/>
            </a:pPr>
            <a:endParaRPr lang="en-US"/>
          </a:p>
        </p:txBody>
      </p:sp>
      <p:sp>
        <p:nvSpPr>
          <p:cNvPr id="7" name="Rectangle 7"/>
          <p:cNvSpPr>
            <a:spLocks noGrp="1" noChangeArrowheads="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416050" y="274638"/>
            <a:ext cx="7256463"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416050" y="1600200"/>
            <a:ext cx="3559175" cy="45243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127625" y="1600200"/>
            <a:ext cx="3559175"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127625" y="3938588"/>
            <a:ext cx="3559175" cy="21859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5"/>
          <p:cNvSpPr>
            <a:spLocks noGrp="1" noChangeArrowheads="1"/>
          </p:cNvSpPr>
          <p:nvPr>
            <p:ph type="dt" sz="half" idx="10"/>
          </p:nvPr>
        </p:nvSpPr>
        <p:spPr/>
        <p:txBody>
          <a:bodyPr/>
          <a:lstStyle>
            <a:lvl1pPr>
              <a:defRPr/>
            </a:lvl1pPr>
          </a:lstStyle>
          <a:p>
            <a:pPr>
              <a:defRPr/>
            </a:pPr>
            <a:endParaRPr lang="en-US"/>
          </a:p>
        </p:txBody>
      </p:sp>
      <p:sp>
        <p:nvSpPr>
          <p:cNvPr id="7" name="Rectangle 6"/>
          <p:cNvSpPr>
            <a:spLocks noGrp="1" noChangeArrowheads="1"/>
          </p:cNvSpPr>
          <p:nvPr>
            <p:ph type="ftr" sz="quarter" idx="11"/>
          </p:nvPr>
        </p:nvSpPr>
        <p:spPr/>
        <p:txBody>
          <a:bodyPr/>
          <a:lstStyle>
            <a:lvl1pPr>
              <a:defRPr/>
            </a:lvl1pPr>
          </a:lstStyle>
          <a:p>
            <a:pPr>
              <a:defRPr/>
            </a:pPr>
            <a:endParaRPr lang="en-US"/>
          </a:p>
        </p:txBody>
      </p:sp>
      <p:sp>
        <p:nvSpPr>
          <p:cNvPr id="8" name="Rectangle 7"/>
          <p:cNvSpPr>
            <a:spLocks noGrp="1" noChangeArrowheads="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p:cNvPicPr>
            <a:picLocks noChangeAspect="1" noChangeArrowheads="1"/>
          </p:cNvPicPr>
          <p:nvPr userDrawn="1"/>
        </p:nvPicPr>
        <p:blipFill>
          <a:blip r:embed="rId2" cstate="print"/>
          <a:srcRect/>
          <a:stretch>
            <a:fillRect/>
          </a:stretch>
        </p:blipFill>
        <p:spPr bwMode="auto">
          <a:xfrm>
            <a:off x="92075" y="101600"/>
            <a:ext cx="8959850" cy="2841625"/>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3"/>
          <p:cNvSpPr>
            <a:spLocks noGrp="1"/>
          </p:cNvSpPr>
          <p:nvPr>
            <p:ph type="dt" sz="half" idx="10"/>
          </p:nvPr>
        </p:nvSpPr>
        <p:spPr/>
        <p:txBody>
          <a:bodyPr/>
          <a:lstStyle>
            <a:lvl1pPr>
              <a:defRPr/>
            </a:lvl1pPr>
          </a:lstStyle>
          <a:p>
            <a:pPr>
              <a:defRPr/>
            </a:pPr>
            <a:fld id="{34C04EF2-D0A2-4A41-8E37-164A08A0E6E4}" type="datetimeFigureOut">
              <a:rPr lang="en-US"/>
              <a:pPr>
                <a:defRPr/>
              </a:pPr>
              <a:t>3/25/2017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B939A17-8868-4519-8139-779D488271A0}"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B290C2C-555D-4760-B8CE-85B9915A7285}" type="datetimeFigureOut">
              <a:rPr lang="en-US"/>
              <a:pPr>
                <a:defRPr/>
              </a:pPr>
              <a:t>3/25/2017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EA4124F-0A01-422B-B681-AE973F7E18C7}"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EB7DD41-D1E8-4F31-AA89-2F88ADCAA3BE}" type="datetimeFigureOut">
              <a:rPr lang="en-US"/>
              <a:pPr>
                <a:defRPr/>
              </a:pPr>
              <a:t>3/25/2017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F76A48-9E8C-4D05-B33F-0BEACB2CAC9F}"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20394A7-48F8-4065-8C33-F48514EC2983}" type="datetimeFigureOut">
              <a:rPr lang="en-US"/>
              <a:pPr>
                <a:defRPr/>
              </a:pPr>
              <a:t>3/25/2017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86009D3-3417-479C-B09B-55A073119C25}"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3BEF2BB-3CCE-461A-8F3D-2852315FF445}" type="datetimeFigureOut">
              <a:rPr lang="en-US"/>
              <a:pPr>
                <a:defRPr/>
              </a:pPr>
              <a:t>3/25/2017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4B5FD83-C49D-4442-A5AB-354A33CD360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5BC6B3F-9AFC-4255-85A8-EBADC09D58CC}" type="datetimeFigureOut">
              <a:rPr lang="en-US"/>
              <a:pPr>
                <a:defRPr/>
              </a:pPr>
              <a:t>3/25/2017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5E294EA-2CE1-4245-BCB0-A053494E753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60672" cy="1039427"/>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5371C91-7928-466D-B1E2-F771FABE5874}" type="datetimeFigureOut">
              <a:rPr lang="en-US"/>
              <a:pPr>
                <a:defRPr/>
              </a:pPr>
              <a:t>3/25/2017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65591E-6B65-46C3-A359-8FC9FFD3BD21}"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54EABE-D93B-43F1-808A-0BB19C397299}" type="datetimeFigureOut">
              <a:rPr lang="en-US"/>
              <a:pPr>
                <a:defRPr/>
              </a:pPr>
              <a:t>3/25/2017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8C14DB8-D18D-4190-9832-DCCA682D2D6B}"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C1D31F-14E5-4841-961A-F851158D6224}" type="datetimeFigureOut">
              <a:rPr lang="en-US"/>
              <a:pPr>
                <a:defRPr/>
              </a:pPr>
              <a:t>3/25/2017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F525D3-AD18-43A9-873D-D5ADA32BCE21}"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D8365F2-0DCF-4B60-BE7C-35069E28A932}" type="datetimeFigureOut">
              <a:rPr lang="en-US"/>
              <a:pPr>
                <a:defRPr/>
              </a:pPr>
              <a:t>3/25/2017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B69A5D4-DE75-4D6D-A734-FA9B997E5D0F}"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A9FF21-7F24-4A75-B1FC-C38782139BF6}" type="datetimeFigureOut">
              <a:rPr lang="en-US"/>
              <a:pPr>
                <a:defRPr/>
              </a:pPr>
              <a:t>3/25/2017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F589128-A235-45A4-8594-EF7F542752DE}"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808952C-876A-4420-846B-F7D73EC7E7AA}" type="datetimeFigureOut">
              <a:rPr lang="en-US"/>
              <a:pPr>
                <a:defRPr/>
              </a:pPr>
              <a:t>3/25/2017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830681-7157-4C23-B3E4-4A9B83ADA3A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5" name="Rounded Rectangle 4"/>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a:xfrm>
            <a:off x="568325" y="3048000"/>
            <a:ext cx="8032750" cy="22447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676275" y="4541838"/>
            <a:ext cx="7816850" cy="663575"/>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676275" y="3124200"/>
            <a:ext cx="7816850" cy="2078038"/>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Date Placeholder 3"/>
          <p:cNvSpPr>
            <a:spLocks noGrp="1"/>
          </p:cNvSpPr>
          <p:nvPr>
            <p:ph type="dt" sz="half" idx="10"/>
          </p:nvPr>
        </p:nvSpPr>
        <p:spPr/>
        <p:txBody>
          <a:bodyPr/>
          <a:lstStyle>
            <a:lvl1pPr>
              <a:defRPr/>
            </a:lvl1pPr>
          </a:lstStyle>
          <a:p>
            <a:pPr>
              <a:defRPr/>
            </a:pPr>
            <a:fld id="{9DD01569-FAE6-4EFA-862B-9F440EC05051}" type="datetimeFigureOut">
              <a:rPr lang="en-US"/>
              <a:pPr>
                <a:defRPr/>
              </a:pPr>
              <a:t>3/25/2017</a:t>
            </a:fld>
            <a:endParaRPr lang="en-US"/>
          </a:p>
        </p:txBody>
      </p:sp>
      <p:sp>
        <p:nvSpPr>
          <p:cNvPr id="11" name="Footer Placeholder 4"/>
          <p:cNvSpPr>
            <a:spLocks noGrp="1"/>
          </p:cNvSpPr>
          <p:nvPr>
            <p:ph type="ftr" sz="quarter" idx="11"/>
          </p:nvPr>
        </p:nvSpPr>
        <p:spPr/>
        <p:txBody>
          <a:bodyPr/>
          <a:lstStyle>
            <a:lvl1pPr>
              <a:defRPr/>
            </a:lvl1pPr>
          </a:lstStyle>
          <a:p>
            <a:pPr>
              <a:defRPr/>
            </a:pPr>
            <a:endParaRPr lang="en-US"/>
          </a:p>
        </p:txBody>
      </p:sp>
      <p:sp>
        <p:nvSpPr>
          <p:cNvPr id="12" name="Slide Number Placeholder 5"/>
          <p:cNvSpPr>
            <a:spLocks noGrp="1"/>
          </p:cNvSpPr>
          <p:nvPr>
            <p:ph type="sldNum" sz="quarter" idx="12"/>
          </p:nvPr>
        </p:nvSpPr>
        <p:spPr/>
        <p:txBody>
          <a:bodyPr/>
          <a:lstStyle>
            <a:lvl1pPr>
              <a:defRPr/>
            </a:lvl1pPr>
          </a:lstStyle>
          <a:p>
            <a:pPr>
              <a:defRPr/>
            </a:pPr>
            <a:fld id="{608DAE6B-5FEC-4F96-9E3D-73C1E2E0B31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60672" cy="1039427"/>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BEC65958-61E0-4B1A-90EB-888FAA4FC887}" type="datetimeFigureOut">
              <a:rPr lang="en-US"/>
              <a:pPr>
                <a:defRPr/>
              </a:pPr>
              <a:t>3/25/2017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34D1696-99AF-4005-9675-C4EB2D9AAE7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60672" cy="1039427"/>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EC27FA74-E094-427B-92AF-BB4CFA236F11}" type="datetimeFigureOut">
              <a:rPr lang="en-US"/>
              <a:pPr>
                <a:defRPr/>
              </a:pPr>
              <a:t>3/25/2017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B17D6A8-FA17-4D2B-B9E9-B1BEFD000A1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60672" cy="1039427"/>
          </a:xfrm>
        </p:spPr>
        <p:txBody>
          <a:body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3468C87A-85E3-4416-B4F2-FB813505BA34}" type="datetimeFigureOut">
              <a:rPr lang="en-US"/>
              <a:pPr>
                <a:defRPr/>
              </a:pPr>
              <a:t>3/25/2017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1F1DF3F-F288-4812-83AD-F6DF1CE5432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3" name="Rounded Rectangle 2"/>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Date Placeholder 1"/>
          <p:cNvSpPr>
            <a:spLocks noGrp="1"/>
          </p:cNvSpPr>
          <p:nvPr>
            <p:ph type="dt" sz="half" idx="10"/>
          </p:nvPr>
        </p:nvSpPr>
        <p:spPr/>
        <p:txBody>
          <a:bodyPr/>
          <a:lstStyle>
            <a:lvl1pPr>
              <a:defRPr/>
            </a:lvl1pPr>
          </a:lstStyle>
          <a:p>
            <a:pPr>
              <a:defRPr/>
            </a:pPr>
            <a:fld id="{C0B8C612-69A9-4E7D-BDDA-19373D3490CF}" type="datetimeFigureOut">
              <a:rPr lang="en-US"/>
              <a:pPr>
                <a:defRPr/>
              </a:pPr>
              <a:t>3/25/2017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6AF5E175-50A6-408A-8EF8-A01D2F1F90F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6" name="Rounded Rectangle 5"/>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676275" y="1643063"/>
            <a:ext cx="2484438" cy="3233737"/>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lstStyle>
            <a:lvl1pPr algn="l">
              <a:defRPr sz="2000" b="0">
                <a:solidFill>
                  <a:schemeClr val="accent1">
                    <a:lumMod val="75000"/>
                  </a:schemeClr>
                </a:solidFill>
              </a:defRPr>
            </a:lvl1pPr>
          </a:lstStyle>
          <a:p>
            <a:r>
              <a:rPr lang="en-US" smtClean="0"/>
              <a:t>Click to edit Master title style</a:t>
            </a:r>
            <a:endParaRPr lang="en-US" dirty="0"/>
          </a:p>
        </p:txBody>
      </p:sp>
      <p:sp>
        <p:nvSpPr>
          <p:cNvPr id="9" name="Date Placeholder 4"/>
          <p:cNvSpPr>
            <a:spLocks noGrp="1"/>
          </p:cNvSpPr>
          <p:nvPr>
            <p:ph type="dt" sz="half" idx="10"/>
          </p:nvPr>
        </p:nvSpPr>
        <p:spPr/>
        <p:txBody>
          <a:bodyPr/>
          <a:lstStyle>
            <a:lvl1pPr>
              <a:defRPr/>
            </a:lvl1pPr>
          </a:lstStyle>
          <a:p>
            <a:pPr>
              <a:defRPr/>
            </a:pPr>
            <a:fld id="{CA4E79C6-8820-447F-B811-8527D1669754}" type="datetimeFigureOut">
              <a:rPr lang="en-US"/>
              <a:pPr>
                <a:defRPr/>
              </a:pPr>
              <a:t>3/25/2017</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pPr>
              <a:defRPr/>
            </a:pPr>
            <a:fld id="{FE58DD06-61C4-4E58-A052-F84D2685E60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6" name="Rounded Rectangle 5"/>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762000" y="5029200"/>
            <a:ext cx="7600950" cy="12033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914400" y="5638800"/>
            <a:ext cx="7327900" cy="452438"/>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p:cNvSpPr/>
          <p:nvPr/>
        </p:nvSpPr>
        <p:spPr>
          <a:xfrm>
            <a:off x="604838" y="5075238"/>
            <a:ext cx="7947025" cy="1096962"/>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0"/>
          <a:lstStyle>
            <a:lvl1pPr algn="ctr">
              <a:defRPr sz="2000" b="0">
                <a:solidFill>
                  <a:schemeClr val="accent1">
                    <a:lumMod val="75000"/>
                  </a:schemeClr>
                </a:solidFill>
              </a:defRPr>
            </a:lvl1pPr>
          </a:lstStyle>
          <a:p>
            <a:r>
              <a:rPr lang="en-US" smtClean="0"/>
              <a:t>Click to edit Master title style</a:t>
            </a:r>
            <a:endParaRPr lang="en-US" dirty="0"/>
          </a:p>
        </p:txBody>
      </p:sp>
      <p:sp>
        <p:nvSpPr>
          <p:cNvPr id="11" name="Date Placeholder 4"/>
          <p:cNvSpPr>
            <a:spLocks noGrp="1"/>
          </p:cNvSpPr>
          <p:nvPr>
            <p:ph type="dt" sz="half" idx="10"/>
          </p:nvPr>
        </p:nvSpPr>
        <p:spPr/>
        <p:txBody>
          <a:bodyPr/>
          <a:lstStyle>
            <a:lvl1pPr>
              <a:defRPr/>
            </a:lvl1pPr>
          </a:lstStyle>
          <a:p>
            <a:pPr>
              <a:defRPr/>
            </a:pPr>
            <a:fld id="{4665DEFA-296C-425A-B8A8-3E12A29AC345}" type="datetimeFigureOut">
              <a:rPr lang="en-US"/>
              <a:pPr>
                <a:defRPr/>
              </a:pPr>
              <a:t>3/25/2017</a:t>
            </a:fld>
            <a:endParaRPr lang="en-US"/>
          </a:p>
        </p:txBody>
      </p:sp>
      <p:sp>
        <p:nvSpPr>
          <p:cNvPr id="12" name="Slide Number Placeholder 6"/>
          <p:cNvSpPr>
            <a:spLocks noGrp="1"/>
          </p:cNvSpPr>
          <p:nvPr>
            <p:ph type="sldNum" sz="quarter" idx="11"/>
          </p:nvPr>
        </p:nvSpPr>
        <p:spPr/>
        <p:txBody>
          <a:bodyPr/>
          <a:lstStyle>
            <a:lvl1pPr>
              <a:defRPr/>
            </a:lvl1pPr>
          </a:lstStyle>
          <a:p>
            <a:pPr>
              <a:defRPr/>
            </a:pPr>
            <a:fld id="{76046BAC-E72A-451F-B636-BAF45351E536}" type="slidenum">
              <a:rPr lang="en-US"/>
              <a:pPr>
                <a:defRPr/>
              </a:pPr>
              <a:t>‹#›</a:t>
            </a:fld>
            <a:endParaRPr lang="en-US"/>
          </a:p>
        </p:txBody>
      </p:sp>
      <p:sp>
        <p:nvSpPr>
          <p:cNvPr id="13" name="Footer Placeholder 5"/>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ounded Rectangle 6"/>
          <p:cNvSpPr/>
          <p:nvPr/>
        </p:nvSpPr>
        <p:spPr>
          <a:xfrm>
            <a:off x="1568450" y="120650"/>
            <a:ext cx="7494588" cy="6664325"/>
          </a:xfrm>
          <a:prstGeom prst="roundRect">
            <a:avLst>
              <a:gd name="adj" fmla="val 1735"/>
            </a:avLst>
          </a:prstGeom>
          <a:solidFill>
            <a:schemeClr val="bg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28" name="Text Placeholder 2"/>
          <p:cNvSpPr>
            <a:spLocks noGrp="1"/>
          </p:cNvSpPr>
          <p:nvPr>
            <p:ph type="body" idx="1"/>
          </p:nvPr>
        </p:nvSpPr>
        <p:spPr bwMode="auto">
          <a:xfrm>
            <a:off x="457200" y="1752600"/>
            <a:ext cx="82296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pPr>
              <a:defRPr/>
            </a:pPr>
            <a:fld id="{7A3F5020-C0E3-45D0-8C82-F246B45F30CC}" type="datetimeFigureOut">
              <a:rPr lang="en-US"/>
              <a:pPr>
                <a:defRPr/>
              </a:pPr>
              <a:t>3/25/2017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pPr>
              <a:defRPr/>
            </a:pPr>
            <a:fld id="{B6F7E269-2B70-4203-A0A1-2F477AD349A6}" type="slidenum">
              <a:rPr lang="en-US"/>
              <a:pPr>
                <a:defRPr/>
              </a:pPr>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425450" y="407988"/>
            <a:ext cx="8261350" cy="1039812"/>
          </a:xfrm>
          <a:prstGeom prst="rect">
            <a:avLst/>
          </a:prstGeom>
        </p:spPr>
        <p:txBody>
          <a:bodyPr vert="horz" lIns="91440" tIns="45720" rIns="91440" bIns="45720" rtlCol="0" anchor="ctr">
            <a:normAutofit/>
          </a:bodyPr>
          <a:lstStyle/>
          <a:p>
            <a:r>
              <a:rPr lang="en-US" smtClean="0"/>
              <a:t>Click to edit Master title style</a:t>
            </a:r>
            <a:endParaRPr lang="en-US" dirty="0"/>
          </a:p>
        </p:txBody>
      </p:sp>
      <p:pic>
        <p:nvPicPr>
          <p:cNvPr id="1036" name="Picture 2"/>
          <p:cNvPicPr>
            <a:picLocks noChangeAspect="1" noChangeArrowheads="1"/>
          </p:cNvPicPr>
          <p:nvPr/>
        </p:nvPicPr>
        <p:blipFill>
          <a:blip r:embed="rId16" cstate="print"/>
          <a:srcRect/>
          <a:stretch>
            <a:fillRect/>
          </a:stretch>
        </p:blipFill>
        <p:spPr bwMode="auto">
          <a:xfrm>
            <a:off x="92075" y="101600"/>
            <a:ext cx="441325" cy="6664325"/>
          </a:xfrm>
          <a:prstGeom prst="rect">
            <a:avLst/>
          </a:prstGeom>
          <a:noFill/>
          <a:ln w="9525">
            <a:noFill/>
            <a:miter lim="800000"/>
            <a:headEnd/>
            <a:tailEnd/>
          </a:ln>
        </p:spPr>
      </p:pic>
      <p:sp>
        <p:nvSpPr>
          <p:cNvPr id="10" name="Rectangle 9"/>
          <p:cNvSpPr/>
          <p:nvPr/>
        </p:nvSpPr>
        <p:spPr>
          <a:xfrm>
            <a:off x="609600" y="373063"/>
            <a:ext cx="8143875" cy="111760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808" r:id="rId1"/>
    <p:sldLayoutId id="2147483793" r:id="rId2"/>
    <p:sldLayoutId id="2147483809" r:id="rId3"/>
    <p:sldLayoutId id="2147483794" r:id="rId4"/>
    <p:sldLayoutId id="2147483795" r:id="rId5"/>
    <p:sldLayoutId id="2147483796" r:id="rId6"/>
    <p:sldLayoutId id="2147483810" r:id="rId7"/>
    <p:sldLayoutId id="2147483811" r:id="rId8"/>
    <p:sldLayoutId id="2147483812" r:id="rId9"/>
    <p:sldLayoutId id="2147483797" r:id="rId10"/>
    <p:sldLayoutId id="2147483813" r:id="rId11"/>
    <p:sldLayoutId id="2147483814" r:id="rId12"/>
    <p:sldLayoutId id="2147483815" r:id="rId13"/>
  </p:sldLayoutIdLst>
  <p:txStyles>
    <p:titleStyle>
      <a:lvl1pPr algn="ctr" rtl="0" eaLnBrk="0" fontAlgn="base" hangingPunct="0">
        <a:spcBef>
          <a:spcPct val="0"/>
        </a:spcBef>
        <a:spcAft>
          <a:spcPct val="0"/>
        </a:spcAft>
        <a:defRPr sz="3500" kern="1200" cap="all">
          <a:solidFill>
            <a:srgbClr val="BF2600"/>
          </a:solidFill>
          <a:latin typeface="+mj-lt"/>
          <a:ea typeface="+mj-ea"/>
          <a:cs typeface="+mj-cs"/>
        </a:defRPr>
      </a:lvl1pPr>
      <a:lvl2pPr algn="ctr" rtl="0" eaLnBrk="0" fontAlgn="base" hangingPunct="0">
        <a:spcBef>
          <a:spcPct val="0"/>
        </a:spcBef>
        <a:spcAft>
          <a:spcPct val="0"/>
        </a:spcAft>
        <a:defRPr sz="3500">
          <a:solidFill>
            <a:srgbClr val="BF2600"/>
          </a:solidFill>
          <a:latin typeface="Book Antiqua" pitchFamily="18" charset="0"/>
        </a:defRPr>
      </a:lvl2pPr>
      <a:lvl3pPr algn="ctr" rtl="0" eaLnBrk="0" fontAlgn="base" hangingPunct="0">
        <a:spcBef>
          <a:spcPct val="0"/>
        </a:spcBef>
        <a:spcAft>
          <a:spcPct val="0"/>
        </a:spcAft>
        <a:defRPr sz="3500">
          <a:solidFill>
            <a:srgbClr val="BF2600"/>
          </a:solidFill>
          <a:latin typeface="Book Antiqua" pitchFamily="18" charset="0"/>
        </a:defRPr>
      </a:lvl3pPr>
      <a:lvl4pPr algn="ctr" rtl="0" eaLnBrk="0" fontAlgn="base" hangingPunct="0">
        <a:spcBef>
          <a:spcPct val="0"/>
        </a:spcBef>
        <a:spcAft>
          <a:spcPct val="0"/>
        </a:spcAft>
        <a:defRPr sz="3500">
          <a:solidFill>
            <a:srgbClr val="BF2600"/>
          </a:solidFill>
          <a:latin typeface="Book Antiqua" pitchFamily="18" charset="0"/>
        </a:defRPr>
      </a:lvl4pPr>
      <a:lvl5pPr algn="ctr" rtl="0" eaLnBrk="0" fontAlgn="base" hangingPunct="0">
        <a:spcBef>
          <a:spcPct val="0"/>
        </a:spcBef>
        <a:spcAft>
          <a:spcPct val="0"/>
        </a:spcAft>
        <a:defRPr sz="3500">
          <a:solidFill>
            <a:srgbClr val="BF2600"/>
          </a:solidFill>
          <a:latin typeface="Book Antiqua" pitchFamily="18" charset="0"/>
        </a:defRPr>
      </a:lvl5pPr>
      <a:lvl6pPr marL="457200" algn="ctr" rtl="0" fontAlgn="base">
        <a:spcBef>
          <a:spcPct val="0"/>
        </a:spcBef>
        <a:spcAft>
          <a:spcPct val="0"/>
        </a:spcAft>
        <a:defRPr sz="3500">
          <a:solidFill>
            <a:srgbClr val="BF2600"/>
          </a:solidFill>
          <a:latin typeface="Book Antiqua" pitchFamily="18" charset="0"/>
        </a:defRPr>
      </a:lvl6pPr>
      <a:lvl7pPr marL="914400" algn="ctr" rtl="0" fontAlgn="base">
        <a:spcBef>
          <a:spcPct val="0"/>
        </a:spcBef>
        <a:spcAft>
          <a:spcPct val="0"/>
        </a:spcAft>
        <a:defRPr sz="3500">
          <a:solidFill>
            <a:srgbClr val="BF2600"/>
          </a:solidFill>
          <a:latin typeface="Book Antiqua" pitchFamily="18" charset="0"/>
        </a:defRPr>
      </a:lvl7pPr>
      <a:lvl8pPr marL="1371600" algn="ctr" rtl="0" fontAlgn="base">
        <a:spcBef>
          <a:spcPct val="0"/>
        </a:spcBef>
        <a:spcAft>
          <a:spcPct val="0"/>
        </a:spcAft>
        <a:defRPr sz="3500">
          <a:solidFill>
            <a:srgbClr val="BF2600"/>
          </a:solidFill>
          <a:latin typeface="Book Antiqua" pitchFamily="18" charset="0"/>
        </a:defRPr>
      </a:lvl8pPr>
      <a:lvl9pPr marL="1828800" algn="ctr" rtl="0" fontAlgn="base">
        <a:spcBef>
          <a:spcPct val="0"/>
        </a:spcBef>
        <a:spcAft>
          <a:spcPct val="0"/>
        </a:spcAft>
        <a:defRPr sz="3500">
          <a:solidFill>
            <a:srgbClr val="BF2600"/>
          </a:solidFill>
          <a:latin typeface="Book Antiqua" pitchFamily="18" charset="0"/>
        </a:defRPr>
      </a:lvl9pPr>
    </p:titleStyle>
    <p:bodyStyle>
      <a:lvl1pPr marL="342900" indent="-228600" algn="l" rtl="0" eaLnBrk="0" fontAlgn="base" hangingPunct="0">
        <a:spcBef>
          <a:spcPct val="20000"/>
        </a:spcBef>
        <a:spcAft>
          <a:spcPct val="0"/>
        </a:spcAft>
        <a:buClr>
          <a:schemeClr val="accent1"/>
        </a:buClr>
        <a:buFont typeface="Arial" pitchFamily="34" charset="0"/>
        <a:buChar char="•"/>
        <a:defRPr sz="2400" kern="1200">
          <a:solidFill>
            <a:schemeClr val="tx2"/>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pitchFamily="34" charset="0"/>
        <a:buChar char="•"/>
        <a:defRPr sz="2000" kern="1200">
          <a:solidFill>
            <a:schemeClr val="tx2"/>
          </a:solidFill>
          <a:latin typeface="+mn-lt"/>
          <a:ea typeface="+mn-ea"/>
          <a:cs typeface="+mn-cs"/>
        </a:defRPr>
      </a:lvl2pPr>
      <a:lvl3pPr marL="914400" indent="-228600" algn="l" rtl="0" eaLnBrk="0" fontAlgn="base" hangingPunct="0">
        <a:spcBef>
          <a:spcPct val="20000"/>
        </a:spcBef>
        <a:spcAft>
          <a:spcPct val="0"/>
        </a:spcAft>
        <a:buClr>
          <a:srgbClr val="4A66AC"/>
        </a:buClr>
        <a:buFont typeface="Arial" pitchFamily="34" charset="0"/>
        <a:buChar char="•"/>
        <a:defRPr kern="1200">
          <a:solidFill>
            <a:schemeClr val="tx2"/>
          </a:solidFill>
          <a:latin typeface="+mn-lt"/>
          <a:ea typeface="+mn-ea"/>
          <a:cs typeface="+mn-cs"/>
        </a:defRPr>
      </a:lvl3pPr>
      <a:lvl4pPr marL="1279525" indent="-228600" algn="l" rtl="0" eaLnBrk="0" fontAlgn="base" hangingPunct="0">
        <a:spcBef>
          <a:spcPct val="20000"/>
        </a:spcBef>
        <a:spcAft>
          <a:spcPct val="0"/>
        </a:spcAft>
        <a:buClr>
          <a:srgbClr val="008080"/>
        </a:buClr>
        <a:buFont typeface="Arial" pitchFamily="34" charset="0"/>
        <a:buChar char="•"/>
        <a:defRPr sz="1600" kern="1200">
          <a:solidFill>
            <a:schemeClr val="tx2"/>
          </a:solidFill>
          <a:latin typeface="+mn-lt"/>
          <a:ea typeface="+mn-ea"/>
          <a:cs typeface="+mn-cs"/>
        </a:defRPr>
      </a:lvl4pPr>
      <a:lvl5pPr marL="1554163" indent="-228600" algn="l" rtl="0" eaLnBrk="0" fontAlgn="base" hangingPunct="0">
        <a:spcBef>
          <a:spcPct val="20000"/>
        </a:spcBef>
        <a:spcAft>
          <a:spcPct val="0"/>
        </a:spcAft>
        <a:buClr>
          <a:srgbClr val="5AA2AE"/>
        </a:buClr>
        <a:buFont typeface="Arial" pitchFamily="34" charset="0"/>
        <a:buChar char="•"/>
        <a:defRPr sz="1600" kern="120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10CBA88B-98A7-415A-8E3B-D6481A644727}" type="datetimeFigureOut">
              <a:rPr lang="en-US"/>
              <a:pPr>
                <a:defRPr/>
              </a:pPr>
              <a:t>3/25/2017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6938A99-01A0-4599-ADF2-047809566A3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16"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5.xml"/><Relationship Id="rId1" Type="http://schemas.openxmlformats.org/officeDocument/2006/relationships/vmlDrawing" Target="../drawings/vmlDrawing1.vml"/><Relationship Id="rId4" Type="http://schemas.openxmlformats.org/officeDocument/2006/relationships/oleObject" Target="../embeddings/Microsoft_Excel_97-2003_Worksheet1.xls"/></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altLang="en-US" smtClean="0"/>
              <a:t>Chapter 5</a:t>
            </a:r>
          </a:p>
        </p:txBody>
      </p:sp>
      <p:sp>
        <p:nvSpPr>
          <p:cNvPr id="12291" name="Content Placeholder 2"/>
          <p:cNvSpPr>
            <a:spLocks noGrp="1"/>
          </p:cNvSpPr>
          <p:nvPr>
            <p:ph idx="1"/>
          </p:nvPr>
        </p:nvSpPr>
        <p:spPr/>
        <p:txBody>
          <a:bodyPr/>
          <a:lstStyle/>
          <a:p>
            <a:pPr eaLnBrk="1" hangingPunct="1"/>
            <a:r>
              <a:rPr lang="en-US" altLang="en-US" smtClean="0"/>
              <a:t>INTRODUCTION TO VALUATION: TIME VALUE OF MONEY (CALCULATOR)</a:t>
            </a:r>
            <a:endParaRPr lang="en-US" altLang="en-US" sz="4400" smtClean="0"/>
          </a:p>
          <a:p>
            <a:pPr eaLnBrk="1" hangingPunct="1"/>
            <a:endParaRPr lang="en-US" alt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t>Future Values – Example 3</a:t>
            </a:r>
          </a:p>
        </p:txBody>
      </p:sp>
      <p:sp>
        <p:nvSpPr>
          <p:cNvPr id="21507" name="Rectangle 3"/>
          <p:cNvSpPr>
            <a:spLocks noGrp="1" noChangeArrowheads="1"/>
          </p:cNvSpPr>
          <p:nvPr>
            <p:ph idx="1"/>
          </p:nvPr>
        </p:nvSpPr>
        <p:spPr>
          <a:xfrm>
            <a:off x="685800" y="1752600"/>
            <a:ext cx="8229600" cy="4373563"/>
          </a:xfrm>
        </p:spPr>
        <p:txBody>
          <a:bodyPr/>
          <a:lstStyle/>
          <a:p>
            <a:pPr eaLnBrk="1" hangingPunct="1">
              <a:lnSpc>
                <a:spcPct val="90000"/>
              </a:lnSpc>
            </a:pPr>
            <a:r>
              <a:rPr lang="en-US" altLang="en-US" smtClean="0"/>
              <a:t>Suppose you had a relative deposit $10 at 5.5% interest 200 years ago. How much would the investment be worth today?</a:t>
            </a:r>
          </a:p>
          <a:p>
            <a:pPr lvl="1" eaLnBrk="1" hangingPunct="1">
              <a:lnSpc>
                <a:spcPct val="90000"/>
              </a:lnSpc>
              <a:buFont typeface="Wingdings" pitchFamily="2" charset="2"/>
              <a:buChar char="§"/>
            </a:pPr>
            <a:r>
              <a:rPr lang="en-US" altLang="en-US" sz="2200" smtClean="0"/>
              <a:t>200 N; 5.5 I/Y; 10 PV</a:t>
            </a:r>
          </a:p>
          <a:p>
            <a:pPr lvl="1" eaLnBrk="1" hangingPunct="1">
              <a:lnSpc>
                <a:spcPct val="90000"/>
              </a:lnSpc>
              <a:buFont typeface="Wingdings" pitchFamily="2" charset="2"/>
              <a:buChar char="§"/>
            </a:pPr>
            <a:r>
              <a:rPr lang="en-US" altLang="en-US" sz="2200" smtClean="0"/>
              <a:t>CPT FV = -447,189.84</a:t>
            </a:r>
          </a:p>
          <a:p>
            <a:pPr lvl="1" eaLnBrk="1" hangingPunct="1">
              <a:lnSpc>
                <a:spcPct val="90000"/>
              </a:lnSpc>
              <a:buFont typeface="Wingdings" pitchFamily="2" charset="2"/>
              <a:buChar char="§"/>
            </a:pPr>
            <a:endParaRPr lang="en-US" altLang="en-US" sz="2200" smtClean="0"/>
          </a:p>
          <a:p>
            <a:pPr eaLnBrk="1" hangingPunct="1">
              <a:lnSpc>
                <a:spcPct val="90000"/>
              </a:lnSpc>
            </a:pPr>
            <a:r>
              <a:rPr lang="en-US" altLang="en-US" smtClean="0"/>
              <a:t>What is the effect of compounding?</a:t>
            </a:r>
          </a:p>
          <a:p>
            <a:pPr lvl="1" eaLnBrk="1" hangingPunct="1">
              <a:lnSpc>
                <a:spcPct val="90000"/>
              </a:lnSpc>
              <a:buFont typeface="Wingdings" pitchFamily="2" charset="2"/>
              <a:buChar char="§"/>
            </a:pPr>
            <a:r>
              <a:rPr lang="en-US" altLang="en-US" sz="2200" smtClean="0"/>
              <a:t>Simple interest = 10 + 200(10)(.055) = 120.00</a:t>
            </a:r>
          </a:p>
          <a:p>
            <a:pPr lvl="1" eaLnBrk="1" hangingPunct="1">
              <a:lnSpc>
                <a:spcPct val="90000"/>
              </a:lnSpc>
              <a:buFont typeface="Wingdings" pitchFamily="2" charset="2"/>
              <a:buChar char="§"/>
            </a:pPr>
            <a:r>
              <a:rPr lang="en-US" altLang="en-US" sz="2200" smtClean="0"/>
              <a:t>Compounding added $447,069.84 to the value of the investment</a:t>
            </a:r>
          </a:p>
        </p:txBody>
      </p:sp>
      <p:sp>
        <p:nvSpPr>
          <p:cNvPr id="21508" name="Rectangle 4"/>
          <p:cNvSpPr>
            <a:spLocks noChangeArrowheads="1"/>
          </p:cNvSpPr>
          <p:nvPr/>
        </p:nvSpPr>
        <p:spPr bwMode="auto">
          <a:xfrm>
            <a:off x="8516938" y="6445250"/>
            <a:ext cx="565150" cy="260350"/>
          </a:xfrm>
          <a:prstGeom prst="rect">
            <a:avLst/>
          </a:prstGeom>
          <a:noFill/>
          <a:ln w="38100">
            <a:noFill/>
            <a:miter lim="800000"/>
            <a:headEnd/>
            <a:tailEnd/>
          </a:ln>
        </p:spPr>
        <p:txBody>
          <a:bodyPr wrap="none">
            <a:spAutoFit/>
          </a:bodyPr>
          <a:lstStyle/>
          <a:p>
            <a:pPr algn="ctr" eaLnBrk="1" hangingPunct="1"/>
            <a:r>
              <a:rPr lang="en-US" altLang="en-US" sz="1100"/>
              <a:t>5C-</a:t>
            </a:r>
            <a:fld id="{22D0C091-1913-421D-B87D-180AC5EBFF5E}" type="slidenum">
              <a:rPr lang="en-US" altLang="en-US" sz="1100"/>
              <a:pPr algn="ctr" eaLnBrk="1" hangingPunct="1"/>
              <a:t>10</a:t>
            </a:fld>
            <a:endParaRPr lang="en-US" altLang="en-US" sz="1100"/>
          </a:p>
        </p:txBody>
      </p:sp>
      <p:sp>
        <p:nvSpPr>
          <p:cNvPr id="21509"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ltLang="en-US" smtClean="0"/>
              <a:t>Future Value as a </a:t>
            </a:r>
            <a:br>
              <a:rPr lang="en-US" altLang="en-US" smtClean="0"/>
            </a:br>
            <a:r>
              <a:rPr lang="en-US" altLang="en-US" smtClean="0"/>
              <a:t>General Growth Formula</a:t>
            </a:r>
          </a:p>
        </p:txBody>
      </p:sp>
      <p:sp>
        <p:nvSpPr>
          <p:cNvPr id="22531" name="Rectangle 3"/>
          <p:cNvSpPr>
            <a:spLocks noGrp="1" noChangeArrowheads="1"/>
          </p:cNvSpPr>
          <p:nvPr>
            <p:ph idx="1"/>
          </p:nvPr>
        </p:nvSpPr>
        <p:spPr>
          <a:xfrm>
            <a:off x="990600" y="1600200"/>
            <a:ext cx="7235825" cy="4530725"/>
          </a:xfrm>
        </p:spPr>
        <p:txBody>
          <a:bodyPr/>
          <a:lstStyle/>
          <a:p>
            <a:pPr eaLnBrk="1" hangingPunct="1">
              <a:lnSpc>
                <a:spcPct val="90000"/>
              </a:lnSpc>
            </a:pPr>
            <a:r>
              <a:rPr lang="en-US" altLang="en-US" sz="2800" smtClean="0"/>
              <a:t>Suppose your company expects to increase unit sales of widgets by 15% </a:t>
            </a:r>
            <a:br>
              <a:rPr lang="en-US" altLang="en-US" sz="2800" smtClean="0"/>
            </a:br>
            <a:r>
              <a:rPr lang="en-US" altLang="en-US" sz="2800" smtClean="0"/>
              <a:t>per year for the next 5 years. If you sell 3 million widgets in the current year, how many widgets do you expect to sell in the fifth year?</a:t>
            </a:r>
          </a:p>
          <a:p>
            <a:pPr eaLnBrk="1" hangingPunct="1">
              <a:lnSpc>
                <a:spcPct val="90000"/>
              </a:lnSpc>
            </a:pPr>
            <a:endParaRPr lang="en-US" altLang="en-US" sz="2800" smtClean="0"/>
          </a:p>
          <a:p>
            <a:pPr lvl="1" eaLnBrk="1" hangingPunct="1">
              <a:lnSpc>
                <a:spcPct val="90000"/>
              </a:lnSpc>
              <a:buFont typeface="Wingdings" pitchFamily="2" charset="2"/>
              <a:buChar char="§"/>
            </a:pPr>
            <a:r>
              <a:rPr lang="en-US" altLang="en-US" sz="2400" smtClean="0"/>
              <a:t>5 N;15 I/Y; 3,000,000 PV</a:t>
            </a:r>
          </a:p>
          <a:p>
            <a:pPr lvl="1" eaLnBrk="1" hangingPunct="1">
              <a:lnSpc>
                <a:spcPct val="90000"/>
              </a:lnSpc>
              <a:buFont typeface="Wingdings" pitchFamily="2" charset="2"/>
              <a:buChar char="§"/>
            </a:pPr>
            <a:endParaRPr lang="en-US" altLang="en-US" sz="1200" smtClean="0"/>
          </a:p>
          <a:p>
            <a:pPr lvl="1" eaLnBrk="1" hangingPunct="1">
              <a:lnSpc>
                <a:spcPct val="90000"/>
              </a:lnSpc>
              <a:buFont typeface="Wingdings" pitchFamily="2" charset="2"/>
              <a:buChar char="§"/>
            </a:pPr>
            <a:r>
              <a:rPr lang="en-US" altLang="en-US" sz="2400" smtClean="0"/>
              <a:t>CPT FV = -6,034,072 units 			(remember the sign convention) </a:t>
            </a:r>
          </a:p>
        </p:txBody>
      </p:sp>
      <p:sp>
        <p:nvSpPr>
          <p:cNvPr id="22532" name="Rectangle 4"/>
          <p:cNvSpPr>
            <a:spLocks noChangeArrowheads="1"/>
          </p:cNvSpPr>
          <p:nvPr/>
        </p:nvSpPr>
        <p:spPr bwMode="auto">
          <a:xfrm>
            <a:off x="8516938" y="6445250"/>
            <a:ext cx="565150" cy="260350"/>
          </a:xfrm>
          <a:prstGeom prst="rect">
            <a:avLst/>
          </a:prstGeom>
          <a:noFill/>
          <a:ln w="38100">
            <a:noFill/>
            <a:miter lim="800000"/>
            <a:headEnd/>
            <a:tailEnd/>
          </a:ln>
        </p:spPr>
        <p:txBody>
          <a:bodyPr wrap="none">
            <a:spAutoFit/>
          </a:bodyPr>
          <a:lstStyle/>
          <a:p>
            <a:pPr algn="ctr" eaLnBrk="1" hangingPunct="1"/>
            <a:r>
              <a:rPr lang="en-US" altLang="en-US" sz="1100"/>
              <a:t>5C-</a:t>
            </a:r>
            <a:fld id="{A92640B6-D90B-4C4D-BF7C-3C027C977C87}" type="slidenum">
              <a:rPr lang="en-US" altLang="en-US" sz="1100"/>
              <a:pPr algn="ctr" eaLnBrk="1" hangingPunct="1"/>
              <a:t>11</a:t>
            </a:fld>
            <a:endParaRPr lang="en-US" altLang="en-US" sz="1100"/>
          </a:p>
        </p:txBody>
      </p:sp>
      <p:sp>
        <p:nvSpPr>
          <p:cNvPr id="22533"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mtClean="0"/>
              <a:t>Quick Quiz – Part I</a:t>
            </a:r>
          </a:p>
        </p:txBody>
      </p:sp>
      <p:sp>
        <p:nvSpPr>
          <p:cNvPr id="23555" name="Rectangle 3"/>
          <p:cNvSpPr>
            <a:spLocks noGrp="1" noChangeArrowheads="1"/>
          </p:cNvSpPr>
          <p:nvPr>
            <p:ph idx="1"/>
          </p:nvPr>
        </p:nvSpPr>
        <p:spPr>
          <a:xfrm>
            <a:off x="685800" y="1752600"/>
            <a:ext cx="8229600" cy="4373563"/>
          </a:xfrm>
        </p:spPr>
        <p:txBody>
          <a:bodyPr/>
          <a:lstStyle/>
          <a:p>
            <a:pPr eaLnBrk="1" hangingPunct="1"/>
            <a:r>
              <a:rPr lang="en-US" altLang="en-US" sz="2800" smtClean="0"/>
              <a:t>What is the difference between simple interest and compound interest?</a:t>
            </a:r>
          </a:p>
          <a:p>
            <a:pPr eaLnBrk="1" hangingPunct="1"/>
            <a:endParaRPr lang="en-US" altLang="en-US" sz="2800" smtClean="0"/>
          </a:p>
          <a:p>
            <a:pPr eaLnBrk="1" hangingPunct="1"/>
            <a:r>
              <a:rPr lang="en-US" altLang="en-US" sz="2800" smtClean="0"/>
              <a:t>Suppose you have $500 to invest and you believe that you can earn 8% per year over the next 15 years.</a:t>
            </a:r>
          </a:p>
          <a:p>
            <a:pPr lvl="1" eaLnBrk="1" hangingPunct="1">
              <a:buFont typeface="Wingdings" pitchFamily="2" charset="2"/>
              <a:buChar char="§"/>
            </a:pPr>
            <a:r>
              <a:rPr lang="en-US" altLang="en-US" sz="2400" smtClean="0"/>
              <a:t>How much would you have at the end </a:t>
            </a:r>
            <a:br>
              <a:rPr lang="en-US" altLang="en-US" sz="2400" smtClean="0"/>
            </a:br>
            <a:r>
              <a:rPr lang="en-US" altLang="en-US" sz="2400" smtClean="0"/>
              <a:t>of 15 years using compound interest?</a:t>
            </a:r>
          </a:p>
          <a:p>
            <a:pPr lvl="1" eaLnBrk="1" hangingPunct="1">
              <a:buFont typeface="Wingdings" pitchFamily="2" charset="2"/>
              <a:buChar char="§"/>
            </a:pPr>
            <a:r>
              <a:rPr lang="en-US" altLang="en-US" sz="2400" smtClean="0"/>
              <a:t>How much would you have using simple interest?</a:t>
            </a:r>
          </a:p>
        </p:txBody>
      </p:sp>
      <p:sp>
        <p:nvSpPr>
          <p:cNvPr id="23556" name="Rectangle 4"/>
          <p:cNvSpPr>
            <a:spLocks noChangeArrowheads="1"/>
          </p:cNvSpPr>
          <p:nvPr/>
        </p:nvSpPr>
        <p:spPr bwMode="auto">
          <a:xfrm>
            <a:off x="8516938" y="6445250"/>
            <a:ext cx="565150" cy="260350"/>
          </a:xfrm>
          <a:prstGeom prst="rect">
            <a:avLst/>
          </a:prstGeom>
          <a:noFill/>
          <a:ln w="38100">
            <a:noFill/>
            <a:miter lim="800000"/>
            <a:headEnd/>
            <a:tailEnd/>
          </a:ln>
        </p:spPr>
        <p:txBody>
          <a:bodyPr wrap="none">
            <a:spAutoFit/>
          </a:bodyPr>
          <a:lstStyle/>
          <a:p>
            <a:pPr algn="ctr" eaLnBrk="1" hangingPunct="1"/>
            <a:r>
              <a:rPr lang="en-US" altLang="en-US" sz="1100"/>
              <a:t>5C-</a:t>
            </a:r>
            <a:fld id="{461033FA-4FA0-47A4-A2CD-5AE859E8AF87}" type="slidenum">
              <a:rPr lang="en-US" altLang="en-US" sz="1100"/>
              <a:pPr algn="ctr" eaLnBrk="1" hangingPunct="1"/>
              <a:t>12</a:t>
            </a:fld>
            <a:endParaRPr lang="en-US" altLang="en-US" sz="1100"/>
          </a:p>
        </p:txBody>
      </p:sp>
      <p:sp>
        <p:nvSpPr>
          <p:cNvPr id="23557"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t>Present Values</a:t>
            </a:r>
          </a:p>
        </p:txBody>
      </p:sp>
      <p:sp>
        <p:nvSpPr>
          <p:cNvPr id="22531" name="Rectangle 3"/>
          <p:cNvSpPr>
            <a:spLocks noGrp="1" noChangeArrowheads="1"/>
          </p:cNvSpPr>
          <p:nvPr>
            <p:ph idx="1"/>
          </p:nvPr>
        </p:nvSpPr>
        <p:spPr>
          <a:xfrm>
            <a:off x="685800" y="1676400"/>
            <a:ext cx="8229600" cy="4373563"/>
          </a:xfrm>
        </p:spPr>
        <p:txBody>
          <a:bodyPr rtlCol="0">
            <a:normAutofit fontScale="85000" lnSpcReduction="10000"/>
          </a:bodyPr>
          <a:lstStyle/>
          <a:p>
            <a:pPr eaLnBrk="1" fontAlgn="auto" hangingPunct="1">
              <a:spcAft>
                <a:spcPts val="0"/>
              </a:spcAft>
              <a:defRPr/>
            </a:pPr>
            <a:r>
              <a:rPr lang="en-US" altLang="en-US" smtClean="0"/>
              <a:t>How much do I have to invest today to have some amount in the future?</a:t>
            </a:r>
          </a:p>
          <a:p>
            <a:pPr lvl="1" eaLnBrk="1" fontAlgn="auto" hangingPunct="1">
              <a:spcAft>
                <a:spcPts val="0"/>
              </a:spcAft>
              <a:buFont typeface="Wingdings" pitchFamily="2" charset="2"/>
              <a:buChar char="§"/>
              <a:defRPr/>
            </a:pPr>
            <a:r>
              <a:rPr lang="en-US" altLang="en-US" sz="2200" smtClean="0"/>
              <a:t>FV = PV(1 + r)</a:t>
            </a:r>
            <a:r>
              <a:rPr lang="en-US" altLang="en-US" sz="2200" baseline="30000" smtClean="0"/>
              <a:t>t</a:t>
            </a:r>
            <a:endParaRPr lang="en-US" altLang="en-US" sz="2200" smtClean="0"/>
          </a:p>
          <a:p>
            <a:pPr lvl="1" eaLnBrk="1" fontAlgn="auto" hangingPunct="1">
              <a:spcAft>
                <a:spcPts val="0"/>
              </a:spcAft>
              <a:buFont typeface="Wingdings" pitchFamily="2" charset="2"/>
              <a:buChar char="§"/>
              <a:defRPr/>
            </a:pPr>
            <a:r>
              <a:rPr lang="en-US" altLang="en-US" sz="2200" smtClean="0"/>
              <a:t>Rearrange to solve for PV = FV / (1 + r)</a:t>
            </a:r>
            <a:r>
              <a:rPr lang="en-US" altLang="en-US" sz="2200" baseline="30000" smtClean="0"/>
              <a:t>t</a:t>
            </a:r>
          </a:p>
          <a:p>
            <a:pPr lvl="1" eaLnBrk="1" fontAlgn="auto" hangingPunct="1">
              <a:spcAft>
                <a:spcPts val="0"/>
              </a:spcAft>
              <a:buFont typeface="Wingdings" pitchFamily="2" charset="2"/>
              <a:buChar char="§"/>
              <a:defRPr/>
            </a:pPr>
            <a:endParaRPr lang="en-US" altLang="en-US" sz="2200" smtClean="0"/>
          </a:p>
          <a:p>
            <a:pPr eaLnBrk="1" fontAlgn="auto" hangingPunct="1">
              <a:spcAft>
                <a:spcPts val="0"/>
              </a:spcAft>
              <a:defRPr/>
            </a:pPr>
            <a:r>
              <a:rPr lang="en-US" altLang="en-US" smtClean="0"/>
              <a:t>When we talk about discounting, we mean finding the present value of some future amount.</a:t>
            </a:r>
          </a:p>
          <a:p>
            <a:pPr eaLnBrk="1" fontAlgn="auto" hangingPunct="1">
              <a:spcAft>
                <a:spcPts val="0"/>
              </a:spcAft>
              <a:defRPr/>
            </a:pPr>
            <a:endParaRPr lang="en-US" altLang="en-US" smtClean="0"/>
          </a:p>
          <a:p>
            <a:pPr eaLnBrk="1" fontAlgn="auto" hangingPunct="1">
              <a:spcAft>
                <a:spcPts val="0"/>
              </a:spcAft>
              <a:defRPr/>
            </a:pPr>
            <a:r>
              <a:rPr lang="en-US" altLang="en-US" smtClean="0"/>
              <a:t>When we talk about the “value” of something, we are talking about the present value unless we specifically indicate that we want the future value.</a:t>
            </a:r>
          </a:p>
        </p:txBody>
      </p:sp>
      <p:sp>
        <p:nvSpPr>
          <p:cNvPr id="24580"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4CAE5B95-4FE6-404C-A900-98B323E50F37}" type="slidenum">
              <a:rPr lang="en-US" altLang="en-US" sz="1100"/>
              <a:pPr algn="ctr" eaLnBrk="1" hangingPunct="1"/>
              <a:t>13</a:t>
            </a:fld>
            <a:endParaRPr lang="en-US" altLang="en-US" sz="1100"/>
          </a:p>
        </p:txBody>
      </p:sp>
      <p:sp>
        <p:nvSpPr>
          <p:cNvPr id="24581"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ltLang="en-US" smtClean="0"/>
              <a:t>Present Value – One Period Example</a:t>
            </a:r>
          </a:p>
        </p:txBody>
      </p:sp>
      <p:sp>
        <p:nvSpPr>
          <p:cNvPr id="23555" name="Rectangle 3"/>
          <p:cNvSpPr>
            <a:spLocks noGrp="1" noChangeArrowheads="1"/>
          </p:cNvSpPr>
          <p:nvPr>
            <p:ph idx="1"/>
          </p:nvPr>
        </p:nvSpPr>
        <p:spPr>
          <a:xfrm>
            <a:off x="914400" y="1828800"/>
            <a:ext cx="7464425" cy="4419600"/>
          </a:xfrm>
        </p:spPr>
        <p:txBody>
          <a:bodyPr rtlCol="0">
            <a:normAutofit fontScale="92500" lnSpcReduction="20000"/>
          </a:bodyPr>
          <a:lstStyle/>
          <a:p>
            <a:pPr eaLnBrk="1" fontAlgn="auto" hangingPunct="1">
              <a:spcAft>
                <a:spcPts val="0"/>
              </a:spcAft>
              <a:defRPr/>
            </a:pPr>
            <a:r>
              <a:rPr lang="en-US" altLang="en-US" smtClean="0"/>
              <a:t>Suppose you need $10,000 in one year for the down payment on a new car. If you can earn 7% annually, how much do you need to invest today?</a:t>
            </a:r>
          </a:p>
          <a:p>
            <a:pPr eaLnBrk="1" fontAlgn="auto" hangingPunct="1">
              <a:spcAft>
                <a:spcPts val="0"/>
              </a:spcAft>
              <a:defRPr/>
            </a:pPr>
            <a:endParaRPr lang="en-US" altLang="en-US" sz="1200" smtClean="0"/>
          </a:p>
          <a:p>
            <a:pPr eaLnBrk="1" fontAlgn="auto" hangingPunct="1">
              <a:spcAft>
                <a:spcPts val="0"/>
              </a:spcAft>
              <a:defRPr/>
            </a:pPr>
            <a:r>
              <a:rPr lang="en-US" altLang="en-US" smtClean="0"/>
              <a:t>PV = 10,000 / (1.07)</a:t>
            </a:r>
            <a:r>
              <a:rPr lang="en-US" altLang="en-US" baseline="30000" smtClean="0"/>
              <a:t>1</a:t>
            </a:r>
            <a:r>
              <a:rPr lang="en-US" altLang="en-US" smtClean="0"/>
              <a:t> = 9,345.79</a:t>
            </a:r>
          </a:p>
          <a:p>
            <a:pPr eaLnBrk="1" fontAlgn="auto" hangingPunct="1">
              <a:spcAft>
                <a:spcPts val="0"/>
              </a:spcAft>
              <a:defRPr/>
            </a:pPr>
            <a:endParaRPr lang="en-US" altLang="en-US" sz="1200" smtClean="0"/>
          </a:p>
          <a:p>
            <a:pPr eaLnBrk="1" fontAlgn="auto" hangingPunct="1">
              <a:spcAft>
                <a:spcPts val="0"/>
              </a:spcAft>
              <a:defRPr/>
            </a:pPr>
            <a:r>
              <a:rPr lang="en-US" altLang="en-US" smtClean="0"/>
              <a:t>Calculator</a:t>
            </a:r>
          </a:p>
          <a:p>
            <a:pPr lvl="1" eaLnBrk="1" fontAlgn="auto" hangingPunct="1">
              <a:spcAft>
                <a:spcPts val="0"/>
              </a:spcAft>
              <a:buFont typeface="Wingdings" pitchFamily="2" charset="2"/>
              <a:buChar char="§"/>
              <a:defRPr/>
            </a:pPr>
            <a:r>
              <a:rPr lang="en-US" altLang="en-US" sz="2200" smtClean="0"/>
              <a:t>1 N</a:t>
            </a:r>
          </a:p>
          <a:p>
            <a:pPr lvl="1" eaLnBrk="1" fontAlgn="auto" hangingPunct="1">
              <a:spcAft>
                <a:spcPts val="0"/>
              </a:spcAft>
              <a:buFont typeface="Wingdings" pitchFamily="2" charset="2"/>
              <a:buChar char="§"/>
              <a:defRPr/>
            </a:pPr>
            <a:r>
              <a:rPr lang="en-US" altLang="en-US" sz="2200" smtClean="0"/>
              <a:t>7 I/Y</a:t>
            </a:r>
          </a:p>
          <a:p>
            <a:pPr lvl="1" eaLnBrk="1" fontAlgn="auto" hangingPunct="1">
              <a:spcAft>
                <a:spcPts val="0"/>
              </a:spcAft>
              <a:buFont typeface="Wingdings" pitchFamily="2" charset="2"/>
              <a:buChar char="§"/>
              <a:defRPr/>
            </a:pPr>
            <a:r>
              <a:rPr lang="en-US" altLang="en-US" sz="2200" smtClean="0"/>
              <a:t>10,000 FV</a:t>
            </a:r>
          </a:p>
          <a:p>
            <a:pPr lvl="1" eaLnBrk="1" fontAlgn="auto" hangingPunct="1">
              <a:spcAft>
                <a:spcPts val="0"/>
              </a:spcAft>
              <a:buFont typeface="Wingdings" pitchFamily="2" charset="2"/>
              <a:buChar char="§"/>
              <a:defRPr/>
            </a:pPr>
            <a:r>
              <a:rPr lang="en-US" altLang="en-US" sz="2200" smtClean="0"/>
              <a:t>CPT PV = -9,345.79</a:t>
            </a:r>
          </a:p>
        </p:txBody>
      </p:sp>
      <p:sp>
        <p:nvSpPr>
          <p:cNvPr id="25604"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01C20B47-741A-41A7-B29C-3B2F4F9820CB}" type="slidenum">
              <a:rPr lang="en-US" altLang="en-US" sz="1100"/>
              <a:pPr algn="ctr" eaLnBrk="1" hangingPunct="1"/>
              <a:t>14</a:t>
            </a:fld>
            <a:endParaRPr lang="en-US" altLang="en-US" sz="1100"/>
          </a:p>
        </p:txBody>
      </p:sp>
      <p:sp>
        <p:nvSpPr>
          <p:cNvPr id="25605"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smtClean="0"/>
              <a:t>Present Values – Example 2</a:t>
            </a:r>
          </a:p>
        </p:txBody>
      </p:sp>
      <p:sp>
        <p:nvSpPr>
          <p:cNvPr id="26627" name="Rectangle 3"/>
          <p:cNvSpPr>
            <a:spLocks noGrp="1" noChangeArrowheads="1"/>
          </p:cNvSpPr>
          <p:nvPr>
            <p:ph idx="1"/>
          </p:nvPr>
        </p:nvSpPr>
        <p:spPr>
          <a:xfrm>
            <a:off x="1028700" y="1600200"/>
            <a:ext cx="7526338" cy="4572000"/>
          </a:xfrm>
        </p:spPr>
        <p:txBody>
          <a:bodyPr/>
          <a:lstStyle/>
          <a:p>
            <a:pPr eaLnBrk="1" hangingPunct="1">
              <a:lnSpc>
                <a:spcPct val="90000"/>
              </a:lnSpc>
            </a:pPr>
            <a:r>
              <a:rPr lang="en-US" altLang="en-US" sz="2800" smtClean="0"/>
              <a:t>You want to begin saving for your daughter’s college education and you estimate that she will need $150,000 in 17 years.  If you feel confident that you can earn 8% per year, how much do you need to invest today?</a:t>
            </a:r>
          </a:p>
          <a:p>
            <a:pPr eaLnBrk="1" hangingPunct="1">
              <a:lnSpc>
                <a:spcPct val="90000"/>
              </a:lnSpc>
            </a:pPr>
            <a:endParaRPr lang="en-US" altLang="en-US" sz="2800" smtClean="0"/>
          </a:p>
          <a:p>
            <a:pPr lvl="1" eaLnBrk="1" hangingPunct="1">
              <a:lnSpc>
                <a:spcPct val="90000"/>
              </a:lnSpc>
              <a:buFont typeface="Wingdings" pitchFamily="2" charset="2"/>
              <a:buChar char="§"/>
            </a:pPr>
            <a:r>
              <a:rPr lang="en-US" altLang="en-US" sz="2400" smtClean="0"/>
              <a:t>N = 17; I/Y = 8; FV = 150,000</a:t>
            </a:r>
          </a:p>
          <a:p>
            <a:pPr lvl="1" eaLnBrk="1" hangingPunct="1">
              <a:lnSpc>
                <a:spcPct val="90000"/>
              </a:lnSpc>
              <a:buFont typeface="Wingdings" pitchFamily="2" charset="2"/>
              <a:buChar char="§"/>
            </a:pPr>
            <a:endParaRPr lang="en-US" altLang="en-US" sz="2400" smtClean="0"/>
          </a:p>
          <a:p>
            <a:pPr lvl="1" eaLnBrk="1" hangingPunct="1">
              <a:lnSpc>
                <a:spcPct val="90000"/>
              </a:lnSpc>
              <a:buFont typeface="Wingdings" pitchFamily="2" charset="2"/>
              <a:buChar char="§"/>
            </a:pPr>
            <a:r>
              <a:rPr lang="en-US" altLang="en-US" sz="2400" smtClean="0"/>
              <a:t>CPT PV = -40,540.34 	(remember the sign convention)</a:t>
            </a:r>
          </a:p>
        </p:txBody>
      </p:sp>
      <p:sp>
        <p:nvSpPr>
          <p:cNvPr id="26628"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FA38A351-4DBD-4984-A2BF-63C4579850D5}" type="slidenum">
              <a:rPr lang="en-US" altLang="en-US" sz="1100"/>
              <a:pPr algn="ctr" eaLnBrk="1" hangingPunct="1"/>
              <a:t>15</a:t>
            </a:fld>
            <a:endParaRPr lang="en-US" altLang="en-US" sz="1100"/>
          </a:p>
        </p:txBody>
      </p:sp>
      <p:sp>
        <p:nvSpPr>
          <p:cNvPr id="26629"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mtClean="0"/>
              <a:t>Present Values – Example 3</a:t>
            </a:r>
          </a:p>
        </p:txBody>
      </p:sp>
      <p:sp>
        <p:nvSpPr>
          <p:cNvPr id="27651" name="Rectangle 3"/>
          <p:cNvSpPr>
            <a:spLocks noGrp="1" noChangeArrowheads="1"/>
          </p:cNvSpPr>
          <p:nvPr>
            <p:ph idx="1"/>
          </p:nvPr>
        </p:nvSpPr>
        <p:spPr>
          <a:xfrm>
            <a:off x="1212850" y="1676400"/>
            <a:ext cx="7312025" cy="4530725"/>
          </a:xfrm>
        </p:spPr>
        <p:txBody>
          <a:bodyPr/>
          <a:lstStyle/>
          <a:p>
            <a:pPr eaLnBrk="1" hangingPunct="1"/>
            <a:r>
              <a:rPr lang="en-US" altLang="en-US" sz="2800" smtClean="0"/>
              <a:t>Your parents set up a trust fund for you 10 years ago that is now worth $19,671.51. If the fund earned 7% per year, how much did your parents invest?</a:t>
            </a:r>
          </a:p>
          <a:p>
            <a:pPr eaLnBrk="1" hangingPunct="1"/>
            <a:endParaRPr lang="en-US" altLang="en-US" sz="2800" smtClean="0"/>
          </a:p>
          <a:p>
            <a:pPr lvl="1" eaLnBrk="1" hangingPunct="1">
              <a:buFont typeface="Wingdings" pitchFamily="2" charset="2"/>
              <a:buChar char="§"/>
            </a:pPr>
            <a:r>
              <a:rPr lang="en-US" altLang="en-US" sz="2400" smtClean="0"/>
              <a:t>N = 10; I/Y = 7; FV = 19,671.51</a:t>
            </a:r>
          </a:p>
          <a:p>
            <a:pPr lvl="1" eaLnBrk="1" hangingPunct="1">
              <a:buFont typeface="Wingdings" pitchFamily="2" charset="2"/>
              <a:buChar char="§"/>
            </a:pPr>
            <a:endParaRPr lang="en-US" altLang="en-US" sz="2400" smtClean="0"/>
          </a:p>
          <a:p>
            <a:pPr lvl="1" eaLnBrk="1" hangingPunct="1">
              <a:buFont typeface="Wingdings" pitchFamily="2" charset="2"/>
              <a:buChar char="§"/>
            </a:pPr>
            <a:r>
              <a:rPr lang="en-US" altLang="en-US" sz="2400" smtClean="0"/>
              <a:t>CPT PV = -10,000</a:t>
            </a:r>
          </a:p>
        </p:txBody>
      </p:sp>
      <p:sp>
        <p:nvSpPr>
          <p:cNvPr id="27652"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3269A81E-9A8B-4356-AF22-5E67F1C7ED97}" type="slidenum">
              <a:rPr lang="en-US" altLang="en-US" sz="1100"/>
              <a:pPr algn="ctr" eaLnBrk="1" hangingPunct="1"/>
              <a:t>16</a:t>
            </a:fld>
            <a:endParaRPr lang="en-US" altLang="en-US" sz="1100"/>
          </a:p>
        </p:txBody>
      </p:sp>
      <p:sp>
        <p:nvSpPr>
          <p:cNvPr id="27653"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ltLang="en-US" smtClean="0"/>
              <a:t>Present Value – Important Relationship I</a:t>
            </a:r>
          </a:p>
        </p:txBody>
      </p:sp>
      <p:sp>
        <p:nvSpPr>
          <p:cNvPr id="26627" name="Rectangle 3"/>
          <p:cNvSpPr>
            <a:spLocks noGrp="1" noChangeArrowheads="1"/>
          </p:cNvSpPr>
          <p:nvPr>
            <p:ph idx="1"/>
          </p:nvPr>
        </p:nvSpPr>
        <p:spPr>
          <a:xfrm>
            <a:off x="1066800" y="1600200"/>
            <a:ext cx="7388225" cy="4530725"/>
          </a:xfrm>
        </p:spPr>
        <p:txBody>
          <a:bodyPr rtlCol="0">
            <a:normAutofit fontScale="92500" lnSpcReduction="10000"/>
          </a:bodyPr>
          <a:lstStyle/>
          <a:p>
            <a:pPr eaLnBrk="1" fontAlgn="auto" hangingPunct="1">
              <a:spcAft>
                <a:spcPts val="0"/>
              </a:spcAft>
              <a:defRPr/>
            </a:pPr>
            <a:r>
              <a:rPr lang="en-US" altLang="en-US" smtClean="0"/>
              <a:t>For a given interest rate – the longer the time period, the lower the present value</a:t>
            </a:r>
          </a:p>
          <a:p>
            <a:pPr eaLnBrk="1" fontAlgn="auto" hangingPunct="1">
              <a:spcAft>
                <a:spcPts val="0"/>
              </a:spcAft>
              <a:defRPr/>
            </a:pPr>
            <a:endParaRPr lang="en-US" altLang="en-US" sz="1600" smtClean="0"/>
          </a:p>
          <a:p>
            <a:pPr lvl="1" eaLnBrk="1" fontAlgn="auto" hangingPunct="1">
              <a:spcAft>
                <a:spcPts val="0"/>
              </a:spcAft>
              <a:buFont typeface="Wingdings" pitchFamily="2" charset="2"/>
              <a:buChar char="§"/>
              <a:defRPr/>
            </a:pPr>
            <a:r>
              <a:rPr lang="en-US" altLang="en-US" smtClean="0"/>
              <a:t>What is the present value of $500 to be received in 5 years? 10 years? The discount rate is 10%</a:t>
            </a:r>
          </a:p>
          <a:p>
            <a:pPr lvl="1" eaLnBrk="1" fontAlgn="auto" hangingPunct="1">
              <a:spcAft>
                <a:spcPts val="0"/>
              </a:spcAft>
              <a:buFont typeface="Wingdings" pitchFamily="2" charset="2"/>
              <a:buChar char="§"/>
              <a:defRPr/>
            </a:pPr>
            <a:endParaRPr lang="en-US" altLang="en-US" sz="1600" smtClean="0"/>
          </a:p>
          <a:p>
            <a:pPr lvl="1" eaLnBrk="1" fontAlgn="auto" hangingPunct="1">
              <a:spcAft>
                <a:spcPts val="0"/>
              </a:spcAft>
              <a:buFont typeface="Wingdings" pitchFamily="2" charset="2"/>
              <a:buChar char="§"/>
              <a:defRPr/>
            </a:pPr>
            <a:r>
              <a:rPr lang="en-US" altLang="en-US" smtClean="0"/>
              <a:t>5 years: N = 5; I/Y = 10; FV = 500</a:t>
            </a:r>
            <a:br>
              <a:rPr lang="en-US" altLang="en-US" smtClean="0"/>
            </a:br>
            <a:r>
              <a:rPr lang="en-US" altLang="en-US" smtClean="0"/>
              <a:t>CPT PV = -310.46</a:t>
            </a:r>
          </a:p>
          <a:p>
            <a:pPr lvl="1" eaLnBrk="1" fontAlgn="auto" hangingPunct="1">
              <a:spcAft>
                <a:spcPts val="0"/>
              </a:spcAft>
              <a:buFont typeface="Wingdings" pitchFamily="2" charset="2"/>
              <a:buChar char="§"/>
              <a:defRPr/>
            </a:pPr>
            <a:endParaRPr lang="en-US" altLang="en-US" sz="1600" smtClean="0"/>
          </a:p>
          <a:p>
            <a:pPr lvl="1" eaLnBrk="1" fontAlgn="auto" hangingPunct="1">
              <a:spcAft>
                <a:spcPts val="0"/>
              </a:spcAft>
              <a:buFont typeface="Wingdings" pitchFamily="2" charset="2"/>
              <a:buChar char="§"/>
              <a:defRPr/>
            </a:pPr>
            <a:r>
              <a:rPr lang="en-US" altLang="en-US" smtClean="0"/>
              <a:t>10 years: N = 10; I/Y = 10; FV = 500</a:t>
            </a:r>
            <a:br>
              <a:rPr lang="en-US" altLang="en-US" smtClean="0"/>
            </a:br>
            <a:r>
              <a:rPr lang="en-US" altLang="en-US" smtClean="0"/>
              <a:t>CPT PV = -192.77</a:t>
            </a:r>
          </a:p>
        </p:txBody>
      </p:sp>
      <p:sp>
        <p:nvSpPr>
          <p:cNvPr id="28676"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F383F625-8B74-401C-A396-A5DFA88CF766}" type="slidenum">
              <a:rPr lang="en-US" altLang="en-US" sz="1100"/>
              <a:pPr algn="ctr" eaLnBrk="1" hangingPunct="1"/>
              <a:t>17</a:t>
            </a:fld>
            <a:endParaRPr lang="en-US" altLang="en-US" sz="1100"/>
          </a:p>
        </p:txBody>
      </p:sp>
      <p:sp>
        <p:nvSpPr>
          <p:cNvPr id="28677"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ltLang="en-US" smtClean="0"/>
              <a:t>Present Value – Important Relationship II</a:t>
            </a:r>
          </a:p>
        </p:txBody>
      </p:sp>
      <p:sp>
        <p:nvSpPr>
          <p:cNvPr id="29699" name="Rectangle 3"/>
          <p:cNvSpPr>
            <a:spLocks noGrp="1" noChangeArrowheads="1"/>
          </p:cNvSpPr>
          <p:nvPr>
            <p:ph idx="1"/>
          </p:nvPr>
        </p:nvSpPr>
        <p:spPr>
          <a:xfrm>
            <a:off x="1066800" y="1752600"/>
            <a:ext cx="7239000" cy="4295775"/>
          </a:xfrm>
        </p:spPr>
        <p:txBody>
          <a:bodyPr/>
          <a:lstStyle/>
          <a:p>
            <a:pPr eaLnBrk="1" hangingPunct="1"/>
            <a:r>
              <a:rPr lang="en-US" altLang="en-US" sz="2800" smtClean="0"/>
              <a:t>For a given time period – the higher the interest rate, the smaller the present value</a:t>
            </a:r>
          </a:p>
          <a:p>
            <a:pPr eaLnBrk="1" hangingPunct="1"/>
            <a:endParaRPr lang="en-US" altLang="en-US" sz="1200" smtClean="0"/>
          </a:p>
          <a:p>
            <a:pPr lvl="1" eaLnBrk="1" hangingPunct="1">
              <a:buFont typeface="Wingdings" pitchFamily="2" charset="2"/>
              <a:buChar char="§"/>
            </a:pPr>
            <a:r>
              <a:rPr lang="en-US" altLang="en-US" sz="2400" smtClean="0"/>
              <a:t>What is the present value of $500 received in 5 years if the interest rate is 10%? 15%?</a:t>
            </a:r>
          </a:p>
          <a:p>
            <a:pPr lvl="1" eaLnBrk="1" hangingPunct="1">
              <a:buFont typeface="Wingdings" pitchFamily="2" charset="2"/>
              <a:buChar char="§"/>
            </a:pPr>
            <a:endParaRPr lang="en-US" altLang="en-US" sz="1200" smtClean="0"/>
          </a:p>
          <a:p>
            <a:pPr lvl="2" eaLnBrk="1" hangingPunct="1"/>
            <a:r>
              <a:rPr lang="en-US" altLang="en-US" sz="2000" smtClean="0"/>
              <a:t>Rate = 10%: N = 5; I/Y = 10; FV = 500</a:t>
            </a:r>
            <a:br>
              <a:rPr lang="en-US" altLang="en-US" sz="2000" smtClean="0"/>
            </a:br>
            <a:r>
              <a:rPr lang="en-US" altLang="en-US" sz="2000" smtClean="0"/>
              <a:t>CPT PV = -310.46</a:t>
            </a:r>
          </a:p>
          <a:p>
            <a:pPr lvl="2" eaLnBrk="1" hangingPunct="1"/>
            <a:endParaRPr lang="en-US" altLang="en-US" sz="1200" smtClean="0"/>
          </a:p>
          <a:p>
            <a:pPr lvl="2" eaLnBrk="1" hangingPunct="1"/>
            <a:r>
              <a:rPr lang="en-US" altLang="en-US" sz="2000" smtClean="0"/>
              <a:t>Rate = 15%; N = 5; I/Y = 15; FV = 500</a:t>
            </a:r>
            <a:br>
              <a:rPr lang="en-US" altLang="en-US" sz="2000" smtClean="0"/>
            </a:br>
            <a:r>
              <a:rPr lang="en-US" altLang="en-US" sz="2000" smtClean="0"/>
              <a:t>CPT PV = -248.59</a:t>
            </a:r>
          </a:p>
        </p:txBody>
      </p:sp>
      <p:sp>
        <p:nvSpPr>
          <p:cNvPr id="29700"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F9B14957-E858-4593-ABF0-2CC8A2AF66E0}" type="slidenum">
              <a:rPr lang="en-US" altLang="en-US" sz="1100"/>
              <a:pPr algn="ctr" eaLnBrk="1" hangingPunct="1"/>
              <a:t>18</a:t>
            </a:fld>
            <a:endParaRPr lang="en-US" altLang="en-US" sz="1100"/>
          </a:p>
        </p:txBody>
      </p:sp>
      <p:sp>
        <p:nvSpPr>
          <p:cNvPr id="29701"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smtClean="0"/>
              <a:t>Quick Quiz – Part II</a:t>
            </a:r>
          </a:p>
        </p:txBody>
      </p:sp>
      <p:sp>
        <p:nvSpPr>
          <p:cNvPr id="30723" name="Rectangle 3"/>
          <p:cNvSpPr>
            <a:spLocks noGrp="1" noChangeArrowheads="1"/>
          </p:cNvSpPr>
          <p:nvPr>
            <p:ph idx="1"/>
          </p:nvPr>
        </p:nvSpPr>
        <p:spPr>
          <a:xfrm>
            <a:off x="685800" y="1676400"/>
            <a:ext cx="8229600" cy="4373563"/>
          </a:xfrm>
        </p:spPr>
        <p:txBody>
          <a:bodyPr/>
          <a:lstStyle/>
          <a:p>
            <a:pPr eaLnBrk="1" hangingPunct="1"/>
            <a:r>
              <a:rPr lang="en-US" altLang="en-US" sz="2800" smtClean="0"/>
              <a:t>What is the relationship between </a:t>
            </a:r>
            <a:br>
              <a:rPr lang="en-US" altLang="en-US" sz="2800" smtClean="0"/>
            </a:br>
            <a:r>
              <a:rPr lang="en-US" altLang="en-US" sz="2800" smtClean="0"/>
              <a:t>present value and future value?</a:t>
            </a:r>
          </a:p>
          <a:p>
            <a:pPr eaLnBrk="1" hangingPunct="1"/>
            <a:endParaRPr lang="en-US" altLang="en-US" sz="2800" smtClean="0"/>
          </a:p>
          <a:p>
            <a:pPr eaLnBrk="1" hangingPunct="1"/>
            <a:r>
              <a:rPr lang="en-US" altLang="en-US" sz="2800" smtClean="0"/>
              <a:t>Suppose you need $15,000 in 3 years. </a:t>
            </a:r>
            <a:br>
              <a:rPr lang="en-US" altLang="en-US" sz="2800" smtClean="0"/>
            </a:br>
            <a:r>
              <a:rPr lang="en-US" altLang="en-US" sz="2800" smtClean="0"/>
              <a:t>If you can earn 6% annually, how much </a:t>
            </a:r>
            <a:br>
              <a:rPr lang="en-US" altLang="en-US" sz="2800" smtClean="0"/>
            </a:br>
            <a:r>
              <a:rPr lang="en-US" altLang="en-US" sz="2800" smtClean="0"/>
              <a:t>do you need to invest today?</a:t>
            </a:r>
          </a:p>
          <a:p>
            <a:pPr eaLnBrk="1" hangingPunct="1"/>
            <a:endParaRPr lang="en-US" altLang="en-US" sz="2800" smtClean="0"/>
          </a:p>
          <a:p>
            <a:pPr eaLnBrk="1" hangingPunct="1"/>
            <a:r>
              <a:rPr lang="en-US" altLang="en-US" sz="2800" smtClean="0"/>
              <a:t>If you could invest the money at 8%, would you have to invest more or less than at 6%? How much?</a:t>
            </a:r>
          </a:p>
        </p:txBody>
      </p:sp>
      <p:sp>
        <p:nvSpPr>
          <p:cNvPr id="30724"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BEEB5DA1-AD36-41C2-8955-B5AFB1CC1E89}" type="slidenum">
              <a:rPr lang="en-US" altLang="en-US" sz="1100"/>
              <a:pPr algn="ctr" eaLnBrk="1" hangingPunct="1"/>
              <a:t>19</a:t>
            </a:fld>
            <a:endParaRPr lang="en-US" altLang="en-US" sz="1100"/>
          </a:p>
        </p:txBody>
      </p:sp>
      <p:sp>
        <p:nvSpPr>
          <p:cNvPr id="30725"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smtClean="0"/>
              <a:t>Key Concepts and Skills</a:t>
            </a:r>
          </a:p>
        </p:txBody>
      </p:sp>
      <p:sp>
        <p:nvSpPr>
          <p:cNvPr id="13315" name="Rectangle 3"/>
          <p:cNvSpPr>
            <a:spLocks noGrp="1" noChangeArrowheads="1"/>
          </p:cNvSpPr>
          <p:nvPr>
            <p:ph idx="1"/>
          </p:nvPr>
        </p:nvSpPr>
        <p:spPr>
          <a:xfrm>
            <a:off x="1065213" y="1617663"/>
            <a:ext cx="7489825" cy="4876800"/>
          </a:xfrm>
        </p:spPr>
        <p:txBody>
          <a:bodyPr/>
          <a:lstStyle/>
          <a:p>
            <a:pPr eaLnBrk="1" hangingPunct="1"/>
            <a:r>
              <a:rPr lang="en-US" altLang="en-US" sz="2000" smtClean="0"/>
              <a:t>Be able to compute the future value of an investment made today</a:t>
            </a:r>
          </a:p>
          <a:p>
            <a:pPr eaLnBrk="1" hangingPunct="1"/>
            <a:endParaRPr lang="en-US" altLang="en-US" sz="1100" smtClean="0"/>
          </a:p>
          <a:p>
            <a:pPr eaLnBrk="1" hangingPunct="1"/>
            <a:r>
              <a:rPr lang="en-US" altLang="en-US" sz="2000" smtClean="0"/>
              <a:t>Be able to compute the present value of cash to be received at some future date</a:t>
            </a:r>
          </a:p>
          <a:p>
            <a:pPr eaLnBrk="1" hangingPunct="1"/>
            <a:endParaRPr lang="en-US" altLang="en-US" sz="1100" smtClean="0"/>
          </a:p>
          <a:p>
            <a:pPr eaLnBrk="1" hangingPunct="1"/>
            <a:r>
              <a:rPr lang="en-US" altLang="en-US" sz="2000" smtClean="0"/>
              <a:t>Be able to compute the return on an investment</a:t>
            </a:r>
          </a:p>
          <a:p>
            <a:pPr eaLnBrk="1" hangingPunct="1"/>
            <a:endParaRPr lang="en-US" altLang="en-US" sz="1100" smtClean="0"/>
          </a:p>
          <a:p>
            <a:pPr eaLnBrk="1" hangingPunct="1"/>
            <a:r>
              <a:rPr lang="en-US" altLang="en-US" sz="2000" smtClean="0"/>
              <a:t>Be able to compute the number of periods that equates a present value and a future value given an interest rate</a:t>
            </a:r>
          </a:p>
          <a:p>
            <a:pPr eaLnBrk="1" hangingPunct="1"/>
            <a:endParaRPr lang="en-US" altLang="en-US" sz="1100" smtClean="0"/>
          </a:p>
          <a:p>
            <a:pPr eaLnBrk="1" hangingPunct="1"/>
            <a:r>
              <a:rPr lang="en-US" altLang="en-US" sz="2000" smtClean="0"/>
              <a:t>Be able to use a financial calculator and a spreadsheet to solve time value of money problems</a:t>
            </a:r>
          </a:p>
        </p:txBody>
      </p:sp>
      <p:sp>
        <p:nvSpPr>
          <p:cNvPr id="13316"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004A9EBB-D819-4FC7-BBCF-277130329BDD}" type="slidenum">
              <a:rPr lang="en-US" altLang="en-US" sz="1100"/>
              <a:pPr algn="ctr" eaLnBrk="1" hangingPunct="1"/>
              <a:t>2</a:t>
            </a:fld>
            <a:endParaRPr lang="en-US" altLang="en-US" sz="1100"/>
          </a:p>
        </p:txBody>
      </p:sp>
      <p:sp>
        <p:nvSpPr>
          <p:cNvPr id="13317"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smtClean="0"/>
              <a:t>The Basic PV Equation - Refresher</a:t>
            </a:r>
          </a:p>
        </p:txBody>
      </p:sp>
      <p:sp>
        <p:nvSpPr>
          <p:cNvPr id="31747" name="Rectangle 3"/>
          <p:cNvSpPr>
            <a:spLocks noGrp="1" noChangeArrowheads="1"/>
          </p:cNvSpPr>
          <p:nvPr>
            <p:ph idx="1"/>
          </p:nvPr>
        </p:nvSpPr>
        <p:spPr>
          <a:xfrm>
            <a:off x="569913" y="1752600"/>
            <a:ext cx="8229600" cy="4373563"/>
          </a:xfrm>
        </p:spPr>
        <p:txBody>
          <a:bodyPr/>
          <a:lstStyle/>
          <a:p>
            <a:pPr eaLnBrk="1" hangingPunct="1"/>
            <a:r>
              <a:rPr lang="en-US" altLang="en-US" sz="2800" smtClean="0"/>
              <a:t>PV = FV / (1 + r)</a:t>
            </a:r>
            <a:r>
              <a:rPr lang="en-US" altLang="en-US" sz="2800" baseline="30000" smtClean="0"/>
              <a:t>t</a:t>
            </a:r>
          </a:p>
          <a:p>
            <a:pPr eaLnBrk="1" hangingPunct="1"/>
            <a:endParaRPr lang="en-US" altLang="en-US" sz="1200" smtClean="0"/>
          </a:p>
          <a:p>
            <a:pPr eaLnBrk="1" hangingPunct="1"/>
            <a:r>
              <a:rPr lang="en-US" altLang="en-US" sz="2800" smtClean="0"/>
              <a:t>There are four parts to this equation</a:t>
            </a:r>
          </a:p>
          <a:p>
            <a:pPr lvl="1" eaLnBrk="1" hangingPunct="1">
              <a:buFont typeface="Wingdings" pitchFamily="2" charset="2"/>
              <a:buChar char="§"/>
            </a:pPr>
            <a:r>
              <a:rPr lang="en-US" altLang="en-US" sz="2400" smtClean="0"/>
              <a:t>PV, FV, r and t</a:t>
            </a:r>
          </a:p>
          <a:p>
            <a:pPr lvl="1" eaLnBrk="1" hangingPunct="1">
              <a:buFont typeface="Wingdings" pitchFamily="2" charset="2"/>
              <a:buChar char="§"/>
            </a:pPr>
            <a:r>
              <a:rPr lang="en-US" altLang="en-US" sz="2400" smtClean="0"/>
              <a:t>If we know any three, we can solve for the fourth</a:t>
            </a:r>
          </a:p>
          <a:p>
            <a:pPr lvl="1" eaLnBrk="1" hangingPunct="1">
              <a:buFont typeface="Wingdings" pitchFamily="2" charset="2"/>
              <a:buChar char="§"/>
            </a:pPr>
            <a:endParaRPr lang="en-US" altLang="en-US" sz="1200" smtClean="0"/>
          </a:p>
          <a:p>
            <a:pPr eaLnBrk="1" hangingPunct="1"/>
            <a:r>
              <a:rPr lang="en-US" altLang="en-US" sz="2800" smtClean="0"/>
              <a:t>If you are using a financial calculator, be sure to remember the sign convention or you will receive an error (or a nonsense answer) when solving for r or t</a:t>
            </a:r>
          </a:p>
        </p:txBody>
      </p:sp>
      <p:sp>
        <p:nvSpPr>
          <p:cNvPr id="31748"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79FE7F48-C7E2-4453-BABB-A3AB9C4035E1}" type="slidenum">
              <a:rPr lang="en-US" altLang="en-US" sz="1100"/>
              <a:pPr algn="ctr" eaLnBrk="1" hangingPunct="1"/>
              <a:t>20</a:t>
            </a:fld>
            <a:endParaRPr lang="en-US" altLang="en-US" sz="1100"/>
          </a:p>
        </p:txBody>
      </p:sp>
      <p:sp>
        <p:nvSpPr>
          <p:cNvPr id="31749"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smtClean="0"/>
              <a:t>Discount Rate</a:t>
            </a:r>
          </a:p>
        </p:txBody>
      </p:sp>
      <p:sp>
        <p:nvSpPr>
          <p:cNvPr id="32771" name="Rectangle 3"/>
          <p:cNvSpPr>
            <a:spLocks noGrp="1" noChangeArrowheads="1"/>
          </p:cNvSpPr>
          <p:nvPr>
            <p:ph idx="1"/>
          </p:nvPr>
        </p:nvSpPr>
        <p:spPr>
          <a:xfrm>
            <a:off x="569913" y="1600200"/>
            <a:ext cx="8229600" cy="4373563"/>
          </a:xfrm>
        </p:spPr>
        <p:txBody>
          <a:bodyPr/>
          <a:lstStyle/>
          <a:p>
            <a:pPr eaLnBrk="1" hangingPunct="1"/>
            <a:r>
              <a:rPr lang="en-US" altLang="en-US" sz="2800" smtClean="0"/>
              <a:t>Often we will want to know what the implied interest rate is on an investment</a:t>
            </a:r>
          </a:p>
          <a:p>
            <a:pPr eaLnBrk="1" hangingPunct="1"/>
            <a:endParaRPr lang="en-US" altLang="en-US" sz="2800" smtClean="0"/>
          </a:p>
          <a:p>
            <a:pPr eaLnBrk="1" hangingPunct="1"/>
            <a:r>
              <a:rPr lang="en-US" altLang="en-US" sz="2800" smtClean="0"/>
              <a:t>Rearrange the basic PV equation and solve for r</a:t>
            </a:r>
          </a:p>
          <a:p>
            <a:pPr lvl="1" eaLnBrk="1" hangingPunct="1">
              <a:buFont typeface="Wingdings" pitchFamily="2" charset="2"/>
              <a:buChar char="§"/>
            </a:pPr>
            <a:r>
              <a:rPr lang="en-US" altLang="en-US" sz="2400" smtClean="0"/>
              <a:t>FV = PV(1 + r)</a:t>
            </a:r>
            <a:r>
              <a:rPr lang="en-US" altLang="en-US" sz="2400" baseline="30000" smtClean="0"/>
              <a:t>t</a:t>
            </a:r>
            <a:endParaRPr lang="en-US" altLang="en-US" sz="2400" smtClean="0"/>
          </a:p>
          <a:p>
            <a:pPr lvl="1" eaLnBrk="1" hangingPunct="1">
              <a:buFont typeface="Wingdings" pitchFamily="2" charset="2"/>
              <a:buChar char="§"/>
            </a:pPr>
            <a:r>
              <a:rPr lang="en-US" altLang="en-US" sz="2400" smtClean="0"/>
              <a:t>r = (FV / PV)</a:t>
            </a:r>
            <a:r>
              <a:rPr lang="en-US" altLang="en-US" sz="2400" baseline="30000" smtClean="0"/>
              <a:t>1/t</a:t>
            </a:r>
            <a:r>
              <a:rPr lang="en-US" altLang="en-US" sz="2400" smtClean="0"/>
              <a:t> – 1</a:t>
            </a:r>
          </a:p>
          <a:p>
            <a:pPr lvl="1" eaLnBrk="1" hangingPunct="1">
              <a:buFont typeface="Wingdings" pitchFamily="2" charset="2"/>
              <a:buChar char="§"/>
            </a:pPr>
            <a:endParaRPr lang="en-US" altLang="en-US" sz="2400" smtClean="0"/>
          </a:p>
          <a:p>
            <a:pPr eaLnBrk="1" hangingPunct="1"/>
            <a:r>
              <a:rPr lang="en-US" altLang="en-US" sz="2800" smtClean="0"/>
              <a:t>If you are using formulas, you will want to make use of both the y</a:t>
            </a:r>
            <a:r>
              <a:rPr lang="en-US" altLang="en-US" sz="2800" baseline="30000" smtClean="0"/>
              <a:t>x</a:t>
            </a:r>
            <a:r>
              <a:rPr lang="en-US" altLang="en-US" sz="2800" smtClean="0"/>
              <a:t> and the 1/x keys</a:t>
            </a:r>
          </a:p>
        </p:txBody>
      </p:sp>
      <p:sp>
        <p:nvSpPr>
          <p:cNvPr id="32772"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25474342-C8ED-46A8-A0EC-17202E25236B}" type="slidenum">
              <a:rPr lang="en-US" altLang="en-US" sz="1100"/>
              <a:pPr algn="ctr" eaLnBrk="1" hangingPunct="1"/>
              <a:t>21</a:t>
            </a:fld>
            <a:endParaRPr lang="en-US" altLang="en-US" sz="1100"/>
          </a:p>
        </p:txBody>
      </p:sp>
      <p:sp>
        <p:nvSpPr>
          <p:cNvPr id="32773"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smtClean="0"/>
              <a:t>Discount Rate – Example 1</a:t>
            </a:r>
          </a:p>
        </p:txBody>
      </p:sp>
      <p:sp>
        <p:nvSpPr>
          <p:cNvPr id="33795" name="Rectangle 3"/>
          <p:cNvSpPr>
            <a:spLocks noGrp="1" noChangeArrowheads="1"/>
          </p:cNvSpPr>
          <p:nvPr>
            <p:ph idx="1"/>
          </p:nvPr>
        </p:nvSpPr>
        <p:spPr>
          <a:xfrm>
            <a:off x="569913" y="1676400"/>
            <a:ext cx="8229600" cy="4373563"/>
          </a:xfrm>
        </p:spPr>
        <p:txBody>
          <a:bodyPr/>
          <a:lstStyle/>
          <a:p>
            <a:pPr eaLnBrk="1" hangingPunct="1"/>
            <a:r>
              <a:rPr lang="en-US" altLang="en-US" sz="2800" smtClean="0"/>
              <a:t>You are looking at an investment that will pay $1,200 in 5 years if you invest $1,000 today.  What is the implied rate of interest?</a:t>
            </a:r>
          </a:p>
          <a:p>
            <a:pPr eaLnBrk="1" hangingPunct="1"/>
            <a:endParaRPr lang="en-US" altLang="en-US" sz="1800" smtClean="0"/>
          </a:p>
          <a:p>
            <a:pPr lvl="1" eaLnBrk="1" hangingPunct="1">
              <a:buFont typeface="Wingdings" pitchFamily="2" charset="2"/>
              <a:buChar char="§"/>
            </a:pPr>
            <a:r>
              <a:rPr lang="en-US" altLang="en-US" sz="2400" smtClean="0"/>
              <a:t>r = (1,200 / 1,000)</a:t>
            </a:r>
            <a:r>
              <a:rPr lang="en-US" altLang="en-US" sz="2400" baseline="30000" smtClean="0"/>
              <a:t>1/5</a:t>
            </a:r>
            <a:r>
              <a:rPr lang="en-US" altLang="en-US" sz="2400" smtClean="0"/>
              <a:t> – 1 = .03714 = 3.714%</a:t>
            </a:r>
          </a:p>
          <a:p>
            <a:pPr lvl="1" eaLnBrk="1" hangingPunct="1">
              <a:buFont typeface="Wingdings" pitchFamily="2" charset="2"/>
              <a:buChar char="§"/>
            </a:pPr>
            <a:endParaRPr lang="en-US" altLang="en-US" sz="1800" smtClean="0"/>
          </a:p>
          <a:p>
            <a:pPr lvl="1" eaLnBrk="1" hangingPunct="1">
              <a:buFont typeface="Wingdings" pitchFamily="2" charset="2"/>
              <a:buChar char="§"/>
            </a:pPr>
            <a:r>
              <a:rPr lang="en-US" altLang="en-US" sz="2400" smtClean="0"/>
              <a:t>Calculator – the sign convention matters!!!</a:t>
            </a:r>
          </a:p>
          <a:p>
            <a:pPr lvl="2" eaLnBrk="1" hangingPunct="1"/>
            <a:r>
              <a:rPr lang="en-US" altLang="en-US" sz="2000" smtClean="0"/>
              <a:t>N = 5</a:t>
            </a:r>
          </a:p>
          <a:p>
            <a:pPr lvl="2" eaLnBrk="1" hangingPunct="1"/>
            <a:r>
              <a:rPr lang="en-US" altLang="en-US" sz="2000" smtClean="0"/>
              <a:t>PV = -1,000 (you pay 1,000 today)</a:t>
            </a:r>
          </a:p>
          <a:p>
            <a:pPr lvl="2" eaLnBrk="1" hangingPunct="1"/>
            <a:r>
              <a:rPr lang="en-US" altLang="en-US" sz="2000" smtClean="0"/>
              <a:t>FV = 1,200 (you receive 1,200 in 5 years)</a:t>
            </a:r>
          </a:p>
          <a:p>
            <a:pPr lvl="2" eaLnBrk="1" hangingPunct="1"/>
            <a:r>
              <a:rPr lang="en-US" altLang="en-US" sz="2000" smtClean="0"/>
              <a:t>CPT I/Y = 3.714%</a:t>
            </a:r>
          </a:p>
        </p:txBody>
      </p:sp>
      <p:sp>
        <p:nvSpPr>
          <p:cNvPr id="33796"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8B0F68F8-ED03-42BC-8688-7E8D18AF7560}" type="slidenum">
              <a:rPr lang="en-US" altLang="en-US" sz="1100"/>
              <a:pPr algn="ctr" eaLnBrk="1" hangingPunct="1"/>
              <a:t>22</a:t>
            </a:fld>
            <a:endParaRPr lang="en-US" altLang="en-US" sz="1100"/>
          </a:p>
        </p:txBody>
      </p:sp>
      <p:sp>
        <p:nvSpPr>
          <p:cNvPr id="33797"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mtClean="0"/>
              <a:t>Discount Rate – Example 2</a:t>
            </a:r>
          </a:p>
        </p:txBody>
      </p:sp>
      <p:sp>
        <p:nvSpPr>
          <p:cNvPr id="34819" name="Rectangle 3"/>
          <p:cNvSpPr>
            <a:spLocks noGrp="1" noChangeArrowheads="1"/>
          </p:cNvSpPr>
          <p:nvPr>
            <p:ph idx="1"/>
          </p:nvPr>
        </p:nvSpPr>
        <p:spPr/>
        <p:txBody>
          <a:bodyPr/>
          <a:lstStyle/>
          <a:p>
            <a:pPr eaLnBrk="1" hangingPunct="1"/>
            <a:r>
              <a:rPr lang="en-US" altLang="en-US" sz="2800" smtClean="0"/>
              <a:t>Suppose you are offered an investment that will allow you to double your money in 6 years.  You have $10,000 to invest. What is the implied rate of interest?</a:t>
            </a:r>
          </a:p>
          <a:p>
            <a:pPr eaLnBrk="1" hangingPunct="1"/>
            <a:endParaRPr lang="en-US" altLang="en-US" sz="2800" smtClean="0"/>
          </a:p>
          <a:p>
            <a:pPr lvl="1" eaLnBrk="1" hangingPunct="1">
              <a:buFont typeface="Wingdings" pitchFamily="2" charset="2"/>
              <a:buChar char="§"/>
            </a:pPr>
            <a:r>
              <a:rPr lang="en-US" altLang="en-US" sz="2400" smtClean="0"/>
              <a:t>N = 6</a:t>
            </a:r>
          </a:p>
          <a:p>
            <a:pPr lvl="1" eaLnBrk="1" hangingPunct="1">
              <a:buFont typeface="Wingdings" pitchFamily="2" charset="2"/>
              <a:buChar char="§"/>
            </a:pPr>
            <a:r>
              <a:rPr lang="en-US" altLang="en-US" sz="2400" smtClean="0"/>
              <a:t>PV = -10,000</a:t>
            </a:r>
          </a:p>
          <a:p>
            <a:pPr lvl="1" eaLnBrk="1" hangingPunct="1">
              <a:buFont typeface="Wingdings" pitchFamily="2" charset="2"/>
              <a:buChar char="§"/>
            </a:pPr>
            <a:r>
              <a:rPr lang="en-US" altLang="en-US" sz="2400" smtClean="0"/>
              <a:t>FV = 20,000</a:t>
            </a:r>
          </a:p>
          <a:p>
            <a:pPr lvl="1" eaLnBrk="1" hangingPunct="1">
              <a:buFont typeface="Wingdings" pitchFamily="2" charset="2"/>
              <a:buChar char="§"/>
            </a:pPr>
            <a:r>
              <a:rPr lang="en-US" altLang="en-US" sz="2400" smtClean="0"/>
              <a:t>CPT I/Y = 12.25%</a:t>
            </a:r>
          </a:p>
        </p:txBody>
      </p:sp>
      <p:sp>
        <p:nvSpPr>
          <p:cNvPr id="34820"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EE186459-3AD6-49A0-82AE-D08C8057638E}" type="slidenum">
              <a:rPr lang="en-US" altLang="en-US" sz="1100"/>
              <a:pPr algn="ctr" eaLnBrk="1" hangingPunct="1"/>
              <a:t>23</a:t>
            </a:fld>
            <a:endParaRPr lang="en-US" altLang="en-US" sz="1100"/>
          </a:p>
        </p:txBody>
      </p:sp>
      <p:sp>
        <p:nvSpPr>
          <p:cNvPr id="34821"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smtClean="0"/>
              <a:t>Discount Rate – Example 3</a:t>
            </a:r>
          </a:p>
        </p:txBody>
      </p:sp>
      <p:sp>
        <p:nvSpPr>
          <p:cNvPr id="35843" name="Rectangle 3"/>
          <p:cNvSpPr>
            <a:spLocks noGrp="1" noChangeArrowheads="1"/>
          </p:cNvSpPr>
          <p:nvPr>
            <p:ph idx="1"/>
          </p:nvPr>
        </p:nvSpPr>
        <p:spPr>
          <a:xfrm>
            <a:off x="838200" y="1676400"/>
            <a:ext cx="7526338" cy="4572000"/>
          </a:xfrm>
        </p:spPr>
        <p:txBody>
          <a:bodyPr/>
          <a:lstStyle/>
          <a:p>
            <a:pPr eaLnBrk="1" hangingPunct="1"/>
            <a:r>
              <a:rPr lang="en-US" altLang="en-US" sz="2800" smtClean="0"/>
              <a:t>Suppose you have a 1-year old son and you want to provide $75,000 in 17 years towards his college education. </a:t>
            </a:r>
          </a:p>
          <a:p>
            <a:pPr lvl="1" eaLnBrk="1" hangingPunct="1"/>
            <a:r>
              <a:rPr lang="en-US" altLang="en-US" sz="2400" smtClean="0"/>
              <a:t>You currently have $5,000 to invest.  </a:t>
            </a:r>
          </a:p>
          <a:p>
            <a:pPr lvl="1" eaLnBrk="1" hangingPunct="1"/>
            <a:r>
              <a:rPr lang="en-US" altLang="en-US" smtClean="0"/>
              <a:t>What interest rate must you earn to have the $75,000 when you need it?</a:t>
            </a:r>
          </a:p>
          <a:p>
            <a:pPr eaLnBrk="1" hangingPunct="1"/>
            <a:endParaRPr lang="en-US" altLang="en-US" sz="1800" smtClean="0"/>
          </a:p>
          <a:p>
            <a:pPr lvl="1" eaLnBrk="1" hangingPunct="1">
              <a:buFont typeface="Wingdings" pitchFamily="2" charset="2"/>
              <a:buChar char="§"/>
            </a:pPr>
            <a:r>
              <a:rPr lang="en-US" altLang="en-US" sz="2400" smtClean="0"/>
              <a:t>N = 17; PV = -5,000; FV = 75,000</a:t>
            </a:r>
          </a:p>
          <a:p>
            <a:pPr lvl="1" eaLnBrk="1" hangingPunct="1">
              <a:buFont typeface="Wingdings" pitchFamily="2" charset="2"/>
              <a:buChar char="§"/>
            </a:pPr>
            <a:endParaRPr lang="en-US" altLang="en-US" sz="1800" smtClean="0"/>
          </a:p>
          <a:p>
            <a:pPr lvl="1" eaLnBrk="1" hangingPunct="1">
              <a:buFont typeface="Wingdings" pitchFamily="2" charset="2"/>
              <a:buChar char="§"/>
            </a:pPr>
            <a:r>
              <a:rPr lang="en-US" altLang="en-US" sz="2400" smtClean="0"/>
              <a:t>CPT I/Y = 17.27%</a:t>
            </a:r>
          </a:p>
        </p:txBody>
      </p:sp>
      <p:sp>
        <p:nvSpPr>
          <p:cNvPr id="35844"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E2EA280B-B1F1-4540-B57D-3CE4094F4A56}" type="slidenum">
              <a:rPr lang="en-US" altLang="en-US" sz="1100"/>
              <a:pPr algn="ctr" eaLnBrk="1" hangingPunct="1"/>
              <a:t>24</a:t>
            </a:fld>
            <a:endParaRPr lang="en-US" altLang="en-US" sz="1100"/>
          </a:p>
        </p:txBody>
      </p:sp>
      <p:sp>
        <p:nvSpPr>
          <p:cNvPr id="35845"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smtClean="0"/>
              <a:t>Quick Quiz – Part III</a:t>
            </a:r>
          </a:p>
        </p:txBody>
      </p:sp>
      <p:sp>
        <p:nvSpPr>
          <p:cNvPr id="34819" name="Rectangle 3"/>
          <p:cNvSpPr>
            <a:spLocks noGrp="1" noChangeArrowheads="1"/>
          </p:cNvSpPr>
          <p:nvPr>
            <p:ph idx="1"/>
          </p:nvPr>
        </p:nvSpPr>
        <p:spPr>
          <a:xfrm>
            <a:off x="838200" y="1600200"/>
            <a:ext cx="7391400" cy="4724400"/>
          </a:xfrm>
        </p:spPr>
        <p:txBody>
          <a:bodyPr rtlCol="0">
            <a:normAutofit fontScale="92500" lnSpcReduction="10000"/>
          </a:bodyPr>
          <a:lstStyle/>
          <a:p>
            <a:pPr eaLnBrk="1" fontAlgn="auto" hangingPunct="1">
              <a:lnSpc>
                <a:spcPct val="90000"/>
              </a:lnSpc>
              <a:spcAft>
                <a:spcPts val="0"/>
              </a:spcAft>
              <a:defRPr/>
            </a:pPr>
            <a:r>
              <a:rPr lang="en-US" altLang="en-US" smtClean="0"/>
              <a:t>What are some situations in which you might want to know the implied interest rate?</a:t>
            </a:r>
          </a:p>
          <a:p>
            <a:pPr eaLnBrk="1" fontAlgn="auto" hangingPunct="1">
              <a:lnSpc>
                <a:spcPct val="90000"/>
              </a:lnSpc>
              <a:spcAft>
                <a:spcPts val="0"/>
              </a:spcAft>
              <a:defRPr/>
            </a:pPr>
            <a:endParaRPr lang="en-US" altLang="en-US" sz="1100" smtClean="0"/>
          </a:p>
          <a:p>
            <a:pPr eaLnBrk="1" fontAlgn="auto" hangingPunct="1">
              <a:lnSpc>
                <a:spcPct val="90000"/>
              </a:lnSpc>
              <a:spcAft>
                <a:spcPts val="0"/>
              </a:spcAft>
              <a:defRPr/>
            </a:pPr>
            <a:r>
              <a:rPr lang="en-US" altLang="en-US" smtClean="0"/>
              <a:t>You are offered the following investments:</a:t>
            </a:r>
          </a:p>
          <a:p>
            <a:pPr eaLnBrk="1" fontAlgn="auto" hangingPunct="1">
              <a:lnSpc>
                <a:spcPct val="90000"/>
              </a:lnSpc>
              <a:spcAft>
                <a:spcPts val="0"/>
              </a:spcAft>
              <a:defRPr/>
            </a:pPr>
            <a:endParaRPr lang="en-US" altLang="en-US" sz="1100" smtClean="0"/>
          </a:p>
          <a:p>
            <a:pPr lvl="1" eaLnBrk="1" fontAlgn="auto" hangingPunct="1">
              <a:lnSpc>
                <a:spcPct val="90000"/>
              </a:lnSpc>
              <a:spcAft>
                <a:spcPts val="0"/>
              </a:spcAft>
              <a:buFont typeface="Wingdings" pitchFamily="2" charset="2"/>
              <a:buChar char="§"/>
              <a:defRPr/>
            </a:pPr>
            <a:r>
              <a:rPr lang="en-US" altLang="en-US" smtClean="0"/>
              <a:t>You can invest $500 today and receive $600 in 5 years. The investment is considered low risk.</a:t>
            </a:r>
          </a:p>
          <a:p>
            <a:pPr lvl="1" eaLnBrk="1" fontAlgn="auto" hangingPunct="1">
              <a:lnSpc>
                <a:spcPct val="90000"/>
              </a:lnSpc>
              <a:spcAft>
                <a:spcPts val="0"/>
              </a:spcAft>
              <a:buFont typeface="Wingdings" pitchFamily="2" charset="2"/>
              <a:buChar char="§"/>
              <a:defRPr/>
            </a:pPr>
            <a:endParaRPr lang="en-US" altLang="en-US" sz="1100" smtClean="0"/>
          </a:p>
          <a:p>
            <a:pPr lvl="1" eaLnBrk="1" fontAlgn="auto" hangingPunct="1">
              <a:lnSpc>
                <a:spcPct val="90000"/>
              </a:lnSpc>
              <a:spcAft>
                <a:spcPts val="0"/>
              </a:spcAft>
              <a:buFont typeface="Wingdings" pitchFamily="2" charset="2"/>
              <a:buChar char="§"/>
              <a:defRPr/>
            </a:pPr>
            <a:r>
              <a:rPr lang="en-US" altLang="en-US" smtClean="0"/>
              <a:t>You can invest the $500 in a bank account paying 4%.</a:t>
            </a:r>
          </a:p>
          <a:p>
            <a:pPr lvl="1" eaLnBrk="1" fontAlgn="auto" hangingPunct="1">
              <a:lnSpc>
                <a:spcPct val="90000"/>
              </a:lnSpc>
              <a:spcAft>
                <a:spcPts val="0"/>
              </a:spcAft>
              <a:buFont typeface="Wingdings" pitchFamily="2" charset="2"/>
              <a:buChar char="§"/>
              <a:defRPr/>
            </a:pPr>
            <a:endParaRPr lang="en-US" altLang="en-US" sz="1100" smtClean="0"/>
          </a:p>
          <a:p>
            <a:pPr lvl="1" eaLnBrk="1" fontAlgn="auto" hangingPunct="1">
              <a:lnSpc>
                <a:spcPct val="90000"/>
              </a:lnSpc>
              <a:spcAft>
                <a:spcPts val="0"/>
              </a:spcAft>
              <a:buFont typeface="Wingdings" pitchFamily="2" charset="2"/>
              <a:buChar char="§"/>
              <a:defRPr/>
            </a:pPr>
            <a:r>
              <a:rPr lang="en-US" altLang="en-US" smtClean="0"/>
              <a:t>What is the implied interest rate for the first choice and which investment should you choose?</a:t>
            </a:r>
          </a:p>
          <a:p>
            <a:pPr lvl="1" eaLnBrk="1" fontAlgn="auto" hangingPunct="1">
              <a:lnSpc>
                <a:spcPct val="90000"/>
              </a:lnSpc>
              <a:spcAft>
                <a:spcPts val="0"/>
              </a:spcAft>
              <a:buFont typeface="Wingdings" pitchFamily="2" charset="2"/>
              <a:buChar char="§"/>
              <a:defRPr/>
            </a:pPr>
            <a:endParaRPr lang="en-US" altLang="en-US" smtClean="0"/>
          </a:p>
        </p:txBody>
      </p:sp>
      <p:sp>
        <p:nvSpPr>
          <p:cNvPr id="36868"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BD508337-57E5-4436-A5A7-974F96F69342}" type="slidenum">
              <a:rPr lang="en-US" altLang="en-US" sz="1100"/>
              <a:pPr algn="ctr" eaLnBrk="1" hangingPunct="1"/>
              <a:t>25</a:t>
            </a:fld>
            <a:endParaRPr lang="en-US" altLang="en-US" sz="1100"/>
          </a:p>
        </p:txBody>
      </p:sp>
      <p:sp>
        <p:nvSpPr>
          <p:cNvPr id="36869"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ltLang="en-US" smtClean="0"/>
              <a:t>Finding the Number </a:t>
            </a:r>
            <a:br>
              <a:rPr lang="en-US" altLang="en-US" smtClean="0"/>
            </a:br>
            <a:r>
              <a:rPr lang="en-US" altLang="en-US" smtClean="0"/>
              <a:t>of Periods</a:t>
            </a:r>
          </a:p>
        </p:txBody>
      </p:sp>
      <p:sp>
        <p:nvSpPr>
          <p:cNvPr id="37891" name="Rectangle 3"/>
          <p:cNvSpPr>
            <a:spLocks noGrp="1" noChangeArrowheads="1"/>
          </p:cNvSpPr>
          <p:nvPr>
            <p:ph idx="1"/>
          </p:nvPr>
        </p:nvSpPr>
        <p:spPr>
          <a:xfrm>
            <a:off x="685800" y="1752600"/>
            <a:ext cx="8229600" cy="4373563"/>
          </a:xfrm>
        </p:spPr>
        <p:txBody>
          <a:bodyPr/>
          <a:lstStyle/>
          <a:p>
            <a:pPr eaLnBrk="1" hangingPunct="1"/>
            <a:r>
              <a:rPr lang="en-US" altLang="en-US" smtClean="0"/>
              <a:t>Start with the basic equation and solve for t (remember your logs)</a:t>
            </a:r>
          </a:p>
          <a:p>
            <a:pPr lvl="1" eaLnBrk="1" hangingPunct="1">
              <a:buFont typeface="Wingdings" pitchFamily="2" charset="2"/>
              <a:buChar char="§"/>
            </a:pPr>
            <a:r>
              <a:rPr lang="en-US" altLang="en-US" smtClean="0"/>
              <a:t>FV = PV(1 + r)</a:t>
            </a:r>
            <a:r>
              <a:rPr lang="en-US" altLang="en-US" baseline="30000" smtClean="0"/>
              <a:t>t</a:t>
            </a:r>
            <a:endParaRPr lang="en-US" altLang="en-US" smtClean="0"/>
          </a:p>
          <a:p>
            <a:pPr lvl="1" eaLnBrk="1" hangingPunct="1">
              <a:buFont typeface="Wingdings" pitchFamily="2" charset="2"/>
              <a:buChar char="§"/>
            </a:pPr>
            <a:r>
              <a:rPr lang="en-US" altLang="en-US" smtClean="0"/>
              <a:t>t = ln(FV / PV) / ln(1 + r)</a:t>
            </a:r>
          </a:p>
          <a:p>
            <a:pPr lvl="1" eaLnBrk="1" hangingPunct="1">
              <a:buFont typeface="Wingdings" pitchFamily="2" charset="2"/>
              <a:buChar char="§"/>
            </a:pPr>
            <a:endParaRPr lang="en-US" altLang="en-US" smtClean="0"/>
          </a:p>
          <a:p>
            <a:pPr eaLnBrk="1" hangingPunct="1"/>
            <a:r>
              <a:rPr lang="en-US" altLang="en-US" smtClean="0"/>
              <a:t>You can use the financial keys on the calculator as well; just remember the sign convention.</a:t>
            </a:r>
          </a:p>
        </p:txBody>
      </p:sp>
      <p:sp>
        <p:nvSpPr>
          <p:cNvPr id="37892"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1DF892F3-1DFB-4411-BA17-6CED24A8A889}" type="slidenum">
              <a:rPr lang="en-US" altLang="en-US" sz="1100"/>
              <a:pPr algn="ctr" eaLnBrk="1" hangingPunct="1"/>
              <a:t>26</a:t>
            </a:fld>
            <a:endParaRPr lang="en-US" altLang="en-US" sz="1100"/>
          </a:p>
        </p:txBody>
      </p:sp>
      <p:sp>
        <p:nvSpPr>
          <p:cNvPr id="37893"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smtClean="0"/>
              <a:t>Number of Periods – Example 1</a:t>
            </a:r>
          </a:p>
        </p:txBody>
      </p:sp>
      <p:sp>
        <p:nvSpPr>
          <p:cNvPr id="38915" name="Rectangle 3"/>
          <p:cNvSpPr>
            <a:spLocks noGrp="1" noChangeArrowheads="1"/>
          </p:cNvSpPr>
          <p:nvPr>
            <p:ph idx="1"/>
          </p:nvPr>
        </p:nvSpPr>
        <p:spPr>
          <a:xfrm>
            <a:off x="914400" y="1676400"/>
            <a:ext cx="7450138" cy="4572000"/>
          </a:xfrm>
        </p:spPr>
        <p:txBody>
          <a:bodyPr/>
          <a:lstStyle/>
          <a:p>
            <a:pPr eaLnBrk="1" hangingPunct="1"/>
            <a:r>
              <a:rPr lang="en-US" altLang="en-US" sz="3000" smtClean="0"/>
              <a:t>You want to purchase a new car, and you are willing to pay $20,000. </a:t>
            </a:r>
          </a:p>
          <a:p>
            <a:pPr lvl="1" eaLnBrk="1" hangingPunct="1"/>
            <a:r>
              <a:rPr lang="en-US" altLang="en-US" sz="2600" smtClean="0"/>
              <a:t>If you can invest at 10% per year and you currently have $15,000, how long will it be before you have enough money to pay cash for the car?</a:t>
            </a:r>
          </a:p>
          <a:p>
            <a:pPr eaLnBrk="1" hangingPunct="1">
              <a:buFontTx/>
              <a:buNone/>
            </a:pPr>
            <a:endParaRPr lang="en-US" altLang="en-US" sz="1500" smtClean="0"/>
          </a:p>
          <a:p>
            <a:pPr lvl="1" eaLnBrk="1" hangingPunct="1">
              <a:buFont typeface="Wingdings" pitchFamily="2" charset="2"/>
              <a:buChar char="§"/>
            </a:pPr>
            <a:r>
              <a:rPr lang="en-US" altLang="en-US" smtClean="0"/>
              <a:t>I/Y = 10; PV = -15,000; FV = 20,000</a:t>
            </a:r>
          </a:p>
          <a:p>
            <a:pPr lvl="1" eaLnBrk="1" hangingPunct="1">
              <a:buFont typeface="Wingdings" pitchFamily="2" charset="2"/>
              <a:buChar char="§"/>
            </a:pPr>
            <a:endParaRPr lang="en-US" altLang="en-US" sz="1200" smtClean="0"/>
          </a:p>
          <a:p>
            <a:pPr lvl="1" eaLnBrk="1" hangingPunct="1">
              <a:buFont typeface="Wingdings" pitchFamily="2" charset="2"/>
              <a:buChar char="§"/>
            </a:pPr>
            <a:r>
              <a:rPr lang="en-US" altLang="en-US" smtClean="0"/>
              <a:t>CPT N = 3.02 years</a:t>
            </a:r>
          </a:p>
        </p:txBody>
      </p:sp>
      <p:sp>
        <p:nvSpPr>
          <p:cNvPr id="38916"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E7946ECF-EA95-4CFB-8FAC-0449E622822C}" type="slidenum">
              <a:rPr lang="en-US" altLang="en-US" sz="1100"/>
              <a:pPr algn="ctr" eaLnBrk="1" hangingPunct="1"/>
              <a:t>27</a:t>
            </a:fld>
            <a:endParaRPr lang="en-US" altLang="en-US" sz="1100"/>
          </a:p>
        </p:txBody>
      </p:sp>
      <p:sp>
        <p:nvSpPr>
          <p:cNvPr id="38917"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smtClean="0"/>
              <a:t>Number of Periods – Example 2</a:t>
            </a:r>
          </a:p>
        </p:txBody>
      </p:sp>
      <p:sp>
        <p:nvSpPr>
          <p:cNvPr id="39939" name="Rectangle 3"/>
          <p:cNvSpPr>
            <a:spLocks noGrp="1" noChangeArrowheads="1"/>
          </p:cNvSpPr>
          <p:nvPr>
            <p:ph idx="1"/>
          </p:nvPr>
        </p:nvSpPr>
        <p:spPr/>
        <p:txBody>
          <a:bodyPr/>
          <a:lstStyle/>
          <a:p>
            <a:pPr eaLnBrk="1" hangingPunct="1"/>
            <a:r>
              <a:rPr lang="en-US" altLang="en-US" sz="2800" smtClean="0"/>
              <a:t>Suppose you want to buy a new house.  </a:t>
            </a:r>
          </a:p>
          <a:p>
            <a:pPr lvl="1" eaLnBrk="1" hangingPunct="1"/>
            <a:r>
              <a:rPr lang="en-US" altLang="en-US" sz="2400" smtClean="0"/>
              <a:t>You currently have $15,000, and you figure you need to have a 10% down payment plus an additional 5% of the loan amount for closing costs.  </a:t>
            </a:r>
          </a:p>
          <a:p>
            <a:pPr lvl="1" eaLnBrk="1" hangingPunct="1"/>
            <a:r>
              <a:rPr lang="en-US" altLang="en-US" sz="2400" smtClean="0"/>
              <a:t>Assume the type of house you want will cost about $150,000 and you can earn 7.5% per year. </a:t>
            </a:r>
          </a:p>
          <a:p>
            <a:pPr lvl="1" eaLnBrk="1" hangingPunct="1"/>
            <a:r>
              <a:rPr lang="en-US" altLang="en-US" sz="2400" smtClean="0"/>
              <a:t>How long will it be before you have enough money for the down payment and closing costs?</a:t>
            </a:r>
          </a:p>
        </p:txBody>
      </p:sp>
      <p:sp>
        <p:nvSpPr>
          <p:cNvPr id="39940"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AF13BD98-D69F-4336-970A-8805177324D9}" type="slidenum">
              <a:rPr lang="en-US" altLang="en-US" sz="1100"/>
              <a:pPr algn="ctr" eaLnBrk="1" hangingPunct="1"/>
              <a:t>28</a:t>
            </a:fld>
            <a:endParaRPr lang="en-US" altLang="en-US" sz="1100"/>
          </a:p>
        </p:txBody>
      </p:sp>
      <p:sp>
        <p:nvSpPr>
          <p:cNvPr id="39941"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457200"/>
            <a:ext cx="7543800" cy="914400"/>
          </a:xfrm>
        </p:spPr>
        <p:txBody>
          <a:bodyPr rtlCol="0">
            <a:normAutofit fontScale="90000"/>
          </a:bodyPr>
          <a:lstStyle/>
          <a:p>
            <a:pPr eaLnBrk="1" fontAlgn="auto" hangingPunct="1">
              <a:spcAft>
                <a:spcPts val="0"/>
              </a:spcAft>
              <a:defRPr/>
            </a:pPr>
            <a:r>
              <a:rPr lang="en-US" altLang="en-US" dirty="0" smtClean="0"/>
              <a:t>Number of Periods – Example 2 Continued</a:t>
            </a:r>
          </a:p>
        </p:txBody>
      </p:sp>
      <p:sp>
        <p:nvSpPr>
          <p:cNvPr id="38915" name="Rectangle 3"/>
          <p:cNvSpPr>
            <a:spLocks noGrp="1" noChangeArrowheads="1"/>
          </p:cNvSpPr>
          <p:nvPr>
            <p:ph idx="1"/>
          </p:nvPr>
        </p:nvSpPr>
        <p:spPr>
          <a:xfrm>
            <a:off x="914400" y="1752600"/>
            <a:ext cx="6992938" cy="4572000"/>
          </a:xfrm>
        </p:spPr>
        <p:txBody>
          <a:bodyPr rtlCol="0">
            <a:normAutofit fontScale="85000" lnSpcReduction="20000"/>
          </a:bodyPr>
          <a:lstStyle/>
          <a:p>
            <a:pPr eaLnBrk="1" fontAlgn="auto" hangingPunct="1">
              <a:spcAft>
                <a:spcPts val="0"/>
              </a:spcAft>
              <a:defRPr/>
            </a:pPr>
            <a:r>
              <a:rPr lang="en-US" altLang="en-US" smtClean="0"/>
              <a:t>How much do you need to have in the future?</a:t>
            </a:r>
          </a:p>
          <a:p>
            <a:pPr lvl="1" eaLnBrk="1" fontAlgn="auto" hangingPunct="1">
              <a:spcAft>
                <a:spcPts val="0"/>
              </a:spcAft>
              <a:buFont typeface="Wingdings" pitchFamily="2" charset="2"/>
              <a:buChar char="§"/>
              <a:defRPr/>
            </a:pPr>
            <a:r>
              <a:rPr lang="en-US" altLang="en-US" smtClean="0"/>
              <a:t>Down payment = .1(150,000) = 15,000</a:t>
            </a:r>
          </a:p>
          <a:p>
            <a:pPr lvl="1" eaLnBrk="1" fontAlgn="auto" hangingPunct="1">
              <a:spcAft>
                <a:spcPts val="0"/>
              </a:spcAft>
              <a:buFont typeface="Wingdings" pitchFamily="2" charset="2"/>
              <a:buChar char="§"/>
              <a:defRPr/>
            </a:pPr>
            <a:r>
              <a:rPr lang="en-US" altLang="en-US" smtClean="0"/>
              <a:t>Closing costs = .05(150,000 – 15,000) = 6,750</a:t>
            </a:r>
          </a:p>
          <a:p>
            <a:pPr lvl="1" eaLnBrk="1" fontAlgn="auto" hangingPunct="1">
              <a:spcAft>
                <a:spcPts val="0"/>
              </a:spcAft>
              <a:buFont typeface="Wingdings" pitchFamily="2" charset="2"/>
              <a:buChar char="§"/>
              <a:defRPr/>
            </a:pPr>
            <a:r>
              <a:rPr lang="en-US" altLang="en-US" smtClean="0"/>
              <a:t>Total needed = 15,000 + 6,750 = 21,750</a:t>
            </a:r>
          </a:p>
          <a:p>
            <a:pPr lvl="1" eaLnBrk="1" fontAlgn="auto" hangingPunct="1">
              <a:spcAft>
                <a:spcPts val="0"/>
              </a:spcAft>
              <a:buFont typeface="Wingdings" pitchFamily="2" charset="2"/>
              <a:buChar char="§"/>
              <a:defRPr/>
            </a:pPr>
            <a:endParaRPr lang="en-US" altLang="en-US" sz="1200" smtClean="0"/>
          </a:p>
          <a:p>
            <a:pPr eaLnBrk="1" fontAlgn="auto" hangingPunct="1">
              <a:spcAft>
                <a:spcPts val="0"/>
              </a:spcAft>
              <a:defRPr/>
            </a:pPr>
            <a:r>
              <a:rPr lang="en-US" altLang="en-US" smtClean="0"/>
              <a:t>Compute the number of periods</a:t>
            </a:r>
          </a:p>
          <a:p>
            <a:pPr eaLnBrk="1" fontAlgn="auto" hangingPunct="1">
              <a:spcAft>
                <a:spcPts val="0"/>
              </a:spcAft>
              <a:defRPr/>
            </a:pPr>
            <a:endParaRPr lang="en-US" altLang="en-US" sz="1200" smtClean="0"/>
          </a:p>
          <a:p>
            <a:pPr eaLnBrk="1" fontAlgn="auto" hangingPunct="1">
              <a:spcAft>
                <a:spcPts val="0"/>
              </a:spcAft>
              <a:defRPr/>
            </a:pPr>
            <a:r>
              <a:rPr lang="en-US" altLang="en-US" smtClean="0"/>
              <a:t>Using a financial calculator:</a:t>
            </a:r>
          </a:p>
          <a:p>
            <a:pPr lvl="1" eaLnBrk="1" fontAlgn="auto" hangingPunct="1">
              <a:spcAft>
                <a:spcPts val="0"/>
              </a:spcAft>
              <a:buFont typeface="Wingdings" pitchFamily="2" charset="2"/>
              <a:buChar char="§"/>
              <a:defRPr/>
            </a:pPr>
            <a:r>
              <a:rPr lang="en-US" altLang="en-US" smtClean="0"/>
              <a:t>PV = -15,000; FV = 21,750; I/Y = 7.5</a:t>
            </a:r>
          </a:p>
          <a:p>
            <a:pPr lvl="1" eaLnBrk="1" fontAlgn="auto" hangingPunct="1">
              <a:spcAft>
                <a:spcPts val="0"/>
              </a:spcAft>
              <a:buFont typeface="Wingdings" pitchFamily="2" charset="2"/>
              <a:buChar char="§"/>
              <a:defRPr/>
            </a:pPr>
            <a:r>
              <a:rPr lang="en-US" altLang="en-US" smtClean="0"/>
              <a:t>CPT N = 5.14 years</a:t>
            </a:r>
          </a:p>
          <a:p>
            <a:pPr lvl="1" eaLnBrk="1" fontAlgn="auto" hangingPunct="1">
              <a:spcAft>
                <a:spcPts val="0"/>
              </a:spcAft>
              <a:buFont typeface="Wingdings" pitchFamily="2" charset="2"/>
              <a:buChar char="§"/>
              <a:defRPr/>
            </a:pPr>
            <a:endParaRPr lang="en-US" altLang="en-US" sz="1200" smtClean="0"/>
          </a:p>
          <a:p>
            <a:pPr eaLnBrk="1" fontAlgn="auto" hangingPunct="1">
              <a:spcAft>
                <a:spcPts val="0"/>
              </a:spcAft>
              <a:defRPr/>
            </a:pPr>
            <a:r>
              <a:rPr lang="en-US" altLang="en-US" smtClean="0"/>
              <a:t>Using the formula:</a:t>
            </a:r>
          </a:p>
          <a:p>
            <a:pPr lvl="1" eaLnBrk="1" fontAlgn="auto" hangingPunct="1">
              <a:spcAft>
                <a:spcPts val="0"/>
              </a:spcAft>
              <a:buFont typeface="Wingdings" pitchFamily="2" charset="2"/>
              <a:buChar char="§"/>
              <a:defRPr/>
            </a:pPr>
            <a:r>
              <a:rPr lang="en-US" altLang="en-US" smtClean="0"/>
              <a:t>t = ln(21,750 / 15,000) / ln(1.075) = 5.14 years</a:t>
            </a:r>
          </a:p>
        </p:txBody>
      </p:sp>
      <p:sp>
        <p:nvSpPr>
          <p:cNvPr id="40964"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96654E57-B3D4-4909-9E56-02174DCC3A41}" type="slidenum">
              <a:rPr lang="en-US" altLang="en-US" sz="1100"/>
              <a:pPr algn="ctr" eaLnBrk="1" hangingPunct="1"/>
              <a:t>29</a:t>
            </a:fld>
            <a:endParaRPr lang="en-US" altLang="en-US" sz="1100"/>
          </a:p>
        </p:txBody>
      </p:sp>
      <p:sp>
        <p:nvSpPr>
          <p:cNvPr id="40965"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smtClean="0"/>
              <a:t>Chapter Outline</a:t>
            </a:r>
          </a:p>
        </p:txBody>
      </p:sp>
      <p:sp>
        <p:nvSpPr>
          <p:cNvPr id="14339" name="Rectangle 3"/>
          <p:cNvSpPr>
            <a:spLocks noGrp="1" noChangeArrowheads="1"/>
          </p:cNvSpPr>
          <p:nvPr>
            <p:ph idx="1"/>
          </p:nvPr>
        </p:nvSpPr>
        <p:spPr>
          <a:xfrm>
            <a:off x="685800" y="1752600"/>
            <a:ext cx="8229600" cy="4373563"/>
          </a:xfrm>
        </p:spPr>
        <p:txBody>
          <a:bodyPr/>
          <a:lstStyle/>
          <a:p>
            <a:pPr eaLnBrk="1" hangingPunct="1"/>
            <a:r>
              <a:rPr lang="en-US" altLang="en-US" smtClean="0"/>
              <a:t>Future Value and Compounding</a:t>
            </a:r>
          </a:p>
          <a:p>
            <a:pPr eaLnBrk="1" hangingPunct="1"/>
            <a:endParaRPr lang="en-US" altLang="en-US" smtClean="0"/>
          </a:p>
          <a:p>
            <a:pPr eaLnBrk="1" hangingPunct="1"/>
            <a:r>
              <a:rPr lang="en-US" altLang="en-US" smtClean="0"/>
              <a:t>Present Value and Discounting</a:t>
            </a:r>
          </a:p>
          <a:p>
            <a:pPr eaLnBrk="1" hangingPunct="1"/>
            <a:endParaRPr lang="en-US" altLang="en-US" smtClean="0"/>
          </a:p>
          <a:p>
            <a:pPr eaLnBrk="1" hangingPunct="1"/>
            <a:r>
              <a:rPr lang="en-US" altLang="en-US" smtClean="0"/>
              <a:t>More about Present and Future Values</a:t>
            </a:r>
          </a:p>
          <a:p>
            <a:pPr eaLnBrk="1" hangingPunct="1">
              <a:buFontTx/>
              <a:buNone/>
            </a:pPr>
            <a:endParaRPr lang="en-US" altLang="en-US" smtClean="0"/>
          </a:p>
        </p:txBody>
      </p:sp>
      <p:sp>
        <p:nvSpPr>
          <p:cNvPr id="14340"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9E0B0EDF-B02B-485B-8935-C7BCE57F4AD5}" type="slidenum">
              <a:rPr lang="en-US" altLang="en-US" sz="1100"/>
              <a:pPr algn="ctr" eaLnBrk="1" hangingPunct="1"/>
              <a:t>3</a:t>
            </a:fld>
            <a:endParaRPr lang="en-US" altLang="en-US" sz="1100"/>
          </a:p>
        </p:txBody>
      </p:sp>
      <p:sp>
        <p:nvSpPr>
          <p:cNvPr id="14341"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en-US" smtClean="0"/>
              <a:t>Quick Quiz – Part IV</a:t>
            </a:r>
          </a:p>
        </p:txBody>
      </p:sp>
      <p:sp>
        <p:nvSpPr>
          <p:cNvPr id="41987" name="Rectangle 3"/>
          <p:cNvSpPr>
            <a:spLocks noGrp="1" noChangeArrowheads="1"/>
          </p:cNvSpPr>
          <p:nvPr>
            <p:ph idx="1"/>
          </p:nvPr>
        </p:nvSpPr>
        <p:spPr/>
        <p:txBody>
          <a:bodyPr/>
          <a:lstStyle/>
          <a:p>
            <a:pPr eaLnBrk="1" hangingPunct="1"/>
            <a:r>
              <a:rPr lang="en-US" altLang="en-US" smtClean="0"/>
              <a:t>When might you want to compute the number of periods?</a:t>
            </a:r>
          </a:p>
          <a:p>
            <a:pPr eaLnBrk="1" hangingPunct="1"/>
            <a:endParaRPr lang="en-US" altLang="en-US" sz="1800" smtClean="0"/>
          </a:p>
          <a:p>
            <a:pPr eaLnBrk="1" hangingPunct="1"/>
            <a:r>
              <a:rPr lang="en-US" altLang="en-US" smtClean="0"/>
              <a:t>Suppose you want to buy some new furniture for your family room. </a:t>
            </a:r>
          </a:p>
          <a:p>
            <a:pPr lvl="1" eaLnBrk="1" hangingPunct="1"/>
            <a:r>
              <a:rPr lang="en-US" altLang="en-US" smtClean="0"/>
              <a:t>You currently have $500, and the furniture you want costs $600. </a:t>
            </a:r>
          </a:p>
          <a:p>
            <a:pPr lvl="1" eaLnBrk="1" hangingPunct="1"/>
            <a:r>
              <a:rPr lang="en-US" altLang="en-US" smtClean="0"/>
              <a:t>If you can earn 6%, how long will you have to wait if you don’t add any additional money?</a:t>
            </a:r>
          </a:p>
        </p:txBody>
      </p:sp>
      <p:sp>
        <p:nvSpPr>
          <p:cNvPr id="41988"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182390C1-CBED-4101-8BCF-FC5AC9632E4C}" type="slidenum">
              <a:rPr lang="en-US" altLang="en-US" sz="1100"/>
              <a:pPr algn="ctr" eaLnBrk="1" hangingPunct="1"/>
              <a:t>30</a:t>
            </a:fld>
            <a:endParaRPr lang="en-US" altLang="en-US" sz="1100"/>
          </a:p>
        </p:txBody>
      </p:sp>
      <p:sp>
        <p:nvSpPr>
          <p:cNvPr id="41989"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smtClean="0"/>
              <a:t>Spreadsheet Example</a:t>
            </a:r>
          </a:p>
        </p:txBody>
      </p:sp>
      <p:sp>
        <p:nvSpPr>
          <p:cNvPr id="40963" name="Rectangle 3"/>
          <p:cNvSpPr>
            <a:spLocks noGrp="1" noChangeArrowheads="1"/>
          </p:cNvSpPr>
          <p:nvPr>
            <p:ph idx="1"/>
          </p:nvPr>
        </p:nvSpPr>
        <p:spPr>
          <a:xfrm>
            <a:off x="990600" y="1620838"/>
            <a:ext cx="7239000" cy="4876800"/>
          </a:xfrm>
        </p:spPr>
        <p:txBody>
          <a:bodyPr rtlCol="0">
            <a:normAutofit fontScale="92500" lnSpcReduction="10000"/>
          </a:bodyPr>
          <a:lstStyle/>
          <a:p>
            <a:pPr eaLnBrk="1" fontAlgn="auto" hangingPunct="1">
              <a:lnSpc>
                <a:spcPct val="90000"/>
              </a:lnSpc>
              <a:spcAft>
                <a:spcPts val="0"/>
              </a:spcAft>
              <a:defRPr/>
            </a:pPr>
            <a:r>
              <a:rPr lang="en-US" altLang="en-US" smtClean="0"/>
              <a:t>Use the following formulas for TVM calculations</a:t>
            </a:r>
          </a:p>
          <a:p>
            <a:pPr lvl="1" eaLnBrk="1" fontAlgn="auto" hangingPunct="1">
              <a:lnSpc>
                <a:spcPct val="90000"/>
              </a:lnSpc>
              <a:spcAft>
                <a:spcPts val="0"/>
              </a:spcAft>
              <a:buFont typeface="Wingdings" pitchFamily="2" charset="2"/>
              <a:buChar char="§"/>
              <a:defRPr/>
            </a:pPr>
            <a:r>
              <a:rPr lang="en-US" altLang="en-US" smtClean="0"/>
              <a:t>FV(rate,nper,pmt,pv)</a:t>
            </a:r>
          </a:p>
          <a:p>
            <a:pPr lvl="1" eaLnBrk="1" fontAlgn="auto" hangingPunct="1">
              <a:lnSpc>
                <a:spcPct val="90000"/>
              </a:lnSpc>
              <a:spcAft>
                <a:spcPts val="0"/>
              </a:spcAft>
              <a:buFont typeface="Wingdings" pitchFamily="2" charset="2"/>
              <a:buChar char="§"/>
              <a:defRPr/>
            </a:pPr>
            <a:r>
              <a:rPr lang="en-US" altLang="en-US" smtClean="0"/>
              <a:t>PV(rate,nper,pmt,fv)</a:t>
            </a:r>
          </a:p>
          <a:p>
            <a:pPr lvl="1" eaLnBrk="1" fontAlgn="auto" hangingPunct="1">
              <a:lnSpc>
                <a:spcPct val="90000"/>
              </a:lnSpc>
              <a:spcAft>
                <a:spcPts val="0"/>
              </a:spcAft>
              <a:buFont typeface="Wingdings" pitchFamily="2" charset="2"/>
              <a:buChar char="§"/>
              <a:defRPr/>
            </a:pPr>
            <a:r>
              <a:rPr lang="en-US" altLang="en-US" smtClean="0"/>
              <a:t>RATE(nper,pmt,pv,fv)</a:t>
            </a:r>
          </a:p>
          <a:p>
            <a:pPr lvl="1" eaLnBrk="1" fontAlgn="auto" hangingPunct="1">
              <a:lnSpc>
                <a:spcPct val="90000"/>
              </a:lnSpc>
              <a:spcAft>
                <a:spcPts val="0"/>
              </a:spcAft>
              <a:buFont typeface="Wingdings" pitchFamily="2" charset="2"/>
              <a:buChar char="§"/>
              <a:defRPr/>
            </a:pPr>
            <a:r>
              <a:rPr lang="en-US" altLang="en-US" smtClean="0"/>
              <a:t>NPER(rate,pmt,pv,fv)</a:t>
            </a:r>
          </a:p>
          <a:p>
            <a:pPr lvl="1" eaLnBrk="1" fontAlgn="auto" hangingPunct="1">
              <a:lnSpc>
                <a:spcPct val="90000"/>
              </a:lnSpc>
              <a:spcAft>
                <a:spcPts val="0"/>
              </a:spcAft>
              <a:buFont typeface="Wingdings" pitchFamily="2" charset="2"/>
              <a:buChar char="§"/>
              <a:defRPr/>
            </a:pPr>
            <a:endParaRPr lang="en-US" altLang="en-US" sz="1100" smtClean="0"/>
          </a:p>
          <a:p>
            <a:pPr eaLnBrk="1" fontAlgn="auto" hangingPunct="1">
              <a:lnSpc>
                <a:spcPct val="90000"/>
              </a:lnSpc>
              <a:spcAft>
                <a:spcPts val="0"/>
              </a:spcAft>
              <a:defRPr/>
            </a:pPr>
            <a:r>
              <a:rPr lang="en-US" altLang="en-US" smtClean="0"/>
              <a:t>The formula icon is very useful when you can’t remember the exact formula</a:t>
            </a:r>
          </a:p>
          <a:p>
            <a:pPr eaLnBrk="1" fontAlgn="auto" hangingPunct="1">
              <a:lnSpc>
                <a:spcPct val="90000"/>
              </a:lnSpc>
              <a:spcAft>
                <a:spcPts val="0"/>
              </a:spcAft>
              <a:defRPr/>
            </a:pPr>
            <a:endParaRPr lang="en-US" altLang="en-US" sz="1100" smtClean="0"/>
          </a:p>
          <a:p>
            <a:pPr eaLnBrk="1" fontAlgn="auto" hangingPunct="1">
              <a:lnSpc>
                <a:spcPct val="90000"/>
              </a:lnSpc>
              <a:spcAft>
                <a:spcPts val="0"/>
              </a:spcAft>
              <a:defRPr/>
            </a:pPr>
            <a:r>
              <a:rPr lang="en-US" altLang="en-US" smtClean="0"/>
              <a:t>Click on the Excel icon to open a spreadsheet containing four different examples.</a:t>
            </a:r>
          </a:p>
        </p:txBody>
      </p:sp>
      <p:graphicFrame>
        <p:nvGraphicFramePr>
          <p:cNvPr id="116740" name="Object 4">
            <a:hlinkClick r:id="" action="ppaction://ole?verb=1"/>
          </p:cNvPr>
          <p:cNvGraphicFramePr>
            <a:graphicFrameLocks noChangeAspect="1"/>
          </p:cNvGraphicFramePr>
          <p:nvPr/>
        </p:nvGraphicFramePr>
        <p:xfrm>
          <a:off x="6324600" y="2743200"/>
          <a:ext cx="1028700" cy="914400"/>
        </p:xfrm>
        <a:graphic>
          <a:graphicData uri="http://schemas.openxmlformats.org/presentationml/2006/ole">
            <p:oleObj spid="_x0000_s43012" name="Worksheet" showAsIcon="1" r:id="rId4" imgW="381000" imgH="714375" progId="Excel.Sheet.8">
              <p:embed/>
            </p:oleObj>
          </a:graphicData>
        </a:graphic>
      </p:graphicFrame>
      <p:sp>
        <p:nvSpPr>
          <p:cNvPr id="43013" name="Rectangle 5"/>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7F682EEE-1B9E-47E1-9096-AFD3A82560E2}" type="slidenum">
              <a:rPr lang="en-US" altLang="en-US" sz="1100"/>
              <a:pPr algn="ctr" eaLnBrk="1" hangingPunct="1"/>
              <a:t>31</a:t>
            </a:fld>
            <a:endParaRPr lang="en-US" altLang="en-US" sz="1100"/>
          </a:p>
        </p:txBody>
      </p:sp>
      <p:sp>
        <p:nvSpPr>
          <p:cNvPr id="43014"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167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smtClean="0"/>
              <a:t>Work the Web Example</a:t>
            </a:r>
          </a:p>
        </p:txBody>
      </p:sp>
      <p:sp>
        <p:nvSpPr>
          <p:cNvPr id="44035" name="Rectangle 3"/>
          <p:cNvSpPr>
            <a:spLocks noGrp="1" noChangeArrowheads="1"/>
          </p:cNvSpPr>
          <p:nvPr>
            <p:ph idx="1"/>
          </p:nvPr>
        </p:nvSpPr>
        <p:spPr>
          <a:xfrm>
            <a:off x="604838" y="1676400"/>
            <a:ext cx="8229600" cy="4373563"/>
          </a:xfrm>
        </p:spPr>
        <p:txBody>
          <a:bodyPr/>
          <a:lstStyle/>
          <a:p>
            <a:pPr eaLnBrk="1" hangingPunct="1"/>
            <a:r>
              <a:rPr lang="en-US" altLang="en-US" sz="2800" smtClean="0"/>
              <a:t>Many financial calculators are available online</a:t>
            </a:r>
          </a:p>
          <a:p>
            <a:pPr eaLnBrk="1" hangingPunct="1"/>
            <a:endParaRPr lang="en-US" altLang="en-US" sz="1200" smtClean="0"/>
          </a:p>
          <a:p>
            <a:pPr eaLnBrk="1" hangingPunct="1"/>
            <a:r>
              <a:rPr lang="en-US" altLang="en-US" sz="2800" smtClean="0"/>
              <a:t>Click on the web surfer to go to Investopedia’s web site and work the following example:</a:t>
            </a:r>
          </a:p>
          <a:p>
            <a:pPr eaLnBrk="1" hangingPunct="1"/>
            <a:endParaRPr lang="en-US" altLang="en-US" sz="1200" smtClean="0"/>
          </a:p>
          <a:p>
            <a:pPr lvl="1" eaLnBrk="1" hangingPunct="1">
              <a:buFont typeface="Wingdings" pitchFamily="2" charset="2"/>
              <a:buChar char="§"/>
            </a:pPr>
            <a:r>
              <a:rPr lang="en-US" altLang="en-US" sz="2400" smtClean="0"/>
              <a:t>You need $50,000 in 10 years. If you can </a:t>
            </a:r>
            <a:br>
              <a:rPr lang="en-US" altLang="en-US" sz="2400" smtClean="0"/>
            </a:br>
            <a:r>
              <a:rPr lang="en-US" altLang="en-US" sz="2400" smtClean="0"/>
              <a:t>earn 6% interest, how much do you need </a:t>
            </a:r>
            <a:br>
              <a:rPr lang="en-US" altLang="en-US" sz="2400" smtClean="0"/>
            </a:br>
            <a:r>
              <a:rPr lang="en-US" altLang="en-US" sz="2400" smtClean="0"/>
              <a:t>to invest today?</a:t>
            </a:r>
          </a:p>
          <a:p>
            <a:pPr lvl="1" eaLnBrk="1" hangingPunct="1">
              <a:buFont typeface="Wingdings" pitchFamily="2" charset="2"/>
              <a:buChar char="§"/>
            </a:pPr>
            <a:endParaRPr lang="en-US" altLang="en-US" sz="1200" smtClean="0"/>
          </a:p>
          <a:p>
            <a:pPr lvl="1" eaLnBrk="1" hangingPunct="1">
              <a:buFont typeface="Wingdings" pitchFamily="2" charset="2"/>
              <a:buChar char="§"/>
            </a:pPr>
            <a:r>
              <a:rPr lang="en-US" altLang="en-US" sz="2400" smtClean="0"/>
              <a:t>You should get $27,919.74</a:t>
            </a:r>
          </a:p>
        </p:txBody>
      </p:sp>
      <p:sp>
        <p:nvSpPr>
          <p:cNvPr id="44036" name="Rectangle 5"/>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84C35E8C-87E6-45BF-A7AB-D4E8C8850B76}" type="slidenum">
              <a:rPr lang="en-US" altLang="en-US" sz="1100"/>
              <a:pPr algn="ctr" eaLnBrk="1" hangingPunct="1"/>
              <a:t>32</a:t>
            </a:fld>
            <a:endParaRPr lang="en-US" altLang="en-US" sz="1100"/>
          </a:p>
        </p:txBody>
      </p:sp>
      <p:sp>
        <p:nvSpPr>
          <p:cNvPr id="44037"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n-US" smtClean="0"/>
              <a:t>Table 5.4</a:t>
            </a:r>
          </a:p>
        </p:txBody>
      </p:sp>
      <p:pic>
        <p:nvPicPr>
          <p:cNvPr id="45059" name="Picture 6"/>
          <p:cNvPicPr>
            <a:picLocks noGrp="1" noChangeAspect="1" noChangeArrowheads="1"/>
          </p:cNvPicPr>
          <p:nvPr>
            <p:ph idx="1"/>
          </p:nvPr>
        </p:nvPicPr>
        <p:blipFill>
          <a:blip r:embed="rId2" cstate="print"/>
          <a:srcRect/>
          <a:stretch>
            <a:fillRect/>
          </a:stretch>
        </p:blipFill>
        <p:spPr>
          <a:xfrm>
            <a:off x="627063" y="1600200"/>
            <a:ext cx="7889875" cy="4525963"/>
          </a:xfrm>
          <a:noFill/>
        </p:spPr>
      </p:pic>
      <p:sp>
        <p:nvSpPr>
          <p:cNvPr id="45060" name="Rectangle 6"/>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5C01C33E-DCE2-494C-8CF0-7D9736341130}" type="slidenum">
              <a:rPr lang="en-US" altLang="en-US" sz="1100"/>
              <a:pPr algn="ctr" eaLnBrk="1" hangingPunct="1"/>
              <a:t>33</a:t>
            </a:fld>
            <a:endParaRPr lang="en-US" altLang="en-US" sz="1100"/>
          </a:p>
        </p:txBody>
      </p:sp>
      <p:sp>
        <p:nvSpPr>
          <p:cNvPr id="45061"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smtClean="0"/>
              <a:t>Comprehensive Problem</a:t>
            </a:r>
          </a:p>
        </p:txBody>
      </p:sp>
      <p:sp>
        <p:nvSpPr>
          <p:cNvPr id="46083" name="Rectangle 3"/>
          <p:cNvSpPr>
            <a:spLocks noGrp="1" noChangeArrowheads="1"/>
          </p:cNvSpPr>
          <p:nvPr>
            <p:ph idx="1"/>
          </p:nvPr>
        </p:nvSpPr>
        <p:spPr/>
        <p:txBody>
          <a:bodyPr/>
          <a:lstStyle/>
          <a:p>
            <a:pPr eaLnBrk="1" hangingPunct="1"/>
            <a:r>
              <a:rPr lang="en-US" altLang="en-US" sz="2800" smtClean="0"/>
              <a:t>You have $10,000 to invest for five years.</a:t>
            </a:r>
          </a:p>
          <a:p>
            <a:pPr eaLnBrk="1" hangingPunct="1"/>
            <a:endParaRPr lang="en-US" altLang="en-US" sz="1200" smtClean="0"/>
          </a:p>
          <a:p>
            <a:pPr eaLnBrk="1" hangingPunct="1"/>
            <a:r>
              <a:rPr lang="en-US" altLang="en-US" sz="2800" smtClean="0"/>
              <a:t>How much additional interest will you earn if the investment provides a 5% annual return, when compared to a 4.5% annual return?</a:t>
            </a:r>
          </a:p>
          <a:p>
            <a:pPr eaLnBrk="1" hangingPunct="1"/>
            <a:endParaRPr lang="en-US" altLang="en-US" sz="1200" smtClean="0"/>
          </a:p>
          <a:p>
            <a:pPr eaLnBrk="1" hangingPunct="1"/>
            <a:r>
              <a:rPr lang="en-US" altLang="en-US" sz="2800" smtClean="0"/>
              <a:t>How long will it take your $10,000 to double in value if it earns 5% annually?</a:t>
            </a:r>
          </a:p>
          <a:p>
            <a:pPr eaLnBrk="1" hangingPunct="1"/>
            <a:endParaRPr lang="en-US" altLang="en-US" sz="1200" smtClean="0"/>
          </a:p>
          <a:p>
            <a:pPr eaLnBrk="1" hangingPunct="1"/>
            <a:r>
              <a:rPr lang="en-US" altLang="en-US" sz="2800" smtClean="0"/>
              <a:t> What annual rate has been earned if $1,000 grows into $4,000 in 20 years?</a:t>
            </a:r>
          </a:p>
          <a:p>
            <a:pPr eaLnBrk="1" hangingPunct="1"/>
            <a:endParaRPr lang="en-US" altLang="en-US" sz="2800" smtClean="0"/>
          </a:p>
        </p:txBody>
      </p:sp>
      <p:sp>
        <p:nvSpPr>
          <p:cNvPr id="46084"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96802443-6101-4BDF-ABDA-A421456705AC}" type="slidenum">
              <a:rPr lang="en-US" altLang="en-US" sz="1100"/>
              <a:pPr algn="ctr" eaLnBrk="1" hangingPunct="1"/>
              <a:t>34</a:t>
            </a:fld>
            <a:endParaRPr lang="en-US" altLang="en-US" sz="1100"/>
          </a:p>
        </p:txBody>
      </p:sp>
      <p:sp>
        <p:nvSpPr>
          <p:cNvPr id="46085"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1026"/>
          <p:cNvSpPr>
            <a:spLocks noGrp="1" noChangeArrowheads="1"/>
          </p:cNvSpPr>
          <p:nvPr>
            <p:ph type="title"/>
          </p:nvPr>
        </p:nvSpPr>
        <p:spPr/>
        <p:txBody>
          <a:bodyPr/>
          <a:lstStyle/>
          <a:p>
            <a:pPr eaLnBrk="1" hangingPunct="1"/>
            <a:r>
              <a:rPr lang="en-US" altLang="en-US" smtClean="0"/>
              <a:t>Basic Definitions</a:t>
            </a:r>
          </a:p>
        </p:txBody>
      </p:sp>
      <p:sp>
        <p:nvSpPr>
          <p:cNvPr id="13315" name="Rectangle 1027"/>
          <p:cNvSpPr>
            <a:spLocks noGrp="1" noChangeArrowheads="1"/>
          </p:cNvSpPr>
          <p:nvPr>
            <p:ph idx="1"/>
          </p:nvPr>
        </p:nvSpPr>
        <p:spPr>
          <a:xfrm>
            <a:off x="990600" y="1600200"/>
            <a:ext cx="7450138" cy="4572000"/>
          </a:xfrm>
        </p:spPr>
        <p:txBody>
          <a:bodyPr rtlCol="0">
            <a:normAutofit fontScale="92500"/>
          </a:bodyPr>
          <a:lstStyle/>
          <a:p>
            <a:pPr eaLnBrk="1" fontAlgn="auto" hangingPunct="1">
              <a:spcAft>
                <a:spcPts val="0"/>
              </a:spcAft>
              <a:defRPr/>
            </a:pPr>
            <a:r>
              <a:rPr lang="en-US" altLang="en-US" smtClean="0"/>
              <a:t>Present Value – earlier money on a time line</a:t>
            </a:r>
          </a:p>
          <a:p>
            <a:pPr eaLnBrk="1" fontAlgn="auto" hangingPunct="1">
              <a:spcAft>
                <a:spcPts val="0"/>
              </a:spcAft>
              <a:defRPr/>
            </a:pPr>
            <a:endParaRPr lang="en-US" altLang="en-US" sz="1600" smtClean="0"/>
          </a:p>
          <a:p>
            <a:pPr eaLnBrk="1" fontAlgn="auto" hangingPunct="1">
              <a:spcAft>
                <a:spcPts val="0"/>
              </a:spcAft>
              <a:defRPr/>
            </a:pPr>
            <a:r>
              <a:rPr lang="en-US" altLang="en-US" smtClean="0"/>
              <a:t>Future Value – later money on a time line</a:t>
            </a:r>
          </a:p>
          <a:p>
            <a:pPr eaLnBrk="1" fontAlgn="auto" hangingPunct="1">
              <a:spcAft>
                <a:spcPts val="0"/>
              </a:spcAft>
              <a:defRPr/>
            </a:pPr>
            <a:endParaRPr lang="en-US" altLang="en-US" sz="1600" smtClean="0"/>
          </a:p>
          <a:p>
            <a:pPr eaLnBrk="1" fontAlgn="auto" hangingPunct="1">
              <a:spcAft>
                <a:spcPts val="0"/>
              </a:spcAft>
              <a:defRPr/>
            </a:pPr>
            <a:r>
              <a:rPr lang="en-US" altLang="en-US" smtClean="0"/>
              <a:t>Interest rate – “exchange rate” between earlier money and later money</a:t>
            </a:r>
          </a:p>
          <a:p>
            <a:pPr lvl="1" eaLnBrk="1" fontAlgn="auto" hangingPunct="1">
              <a:spcAft>
                <a:spcPts val="0"/>
              </a:spcAft>
              <a:buFont typeface="Wingdings" pitchFamily="2" charset="2"/>
              <a:buChar char="§"/>
              <a:defRPr/>
            </a:pPr>
            <a:r>
              <a:rPr lang="en-US" altLang="en-US" smtClean="0"/>
              <a:t>Discount rate</a:t>
            </a:r>
          </a:p>
          <a:p>
            <a:pPr lvl="1" eaLnBrk="1" fontAlgn="auto" hangingPunct="1">
              <a:spcAft>
                <a:spcPts val="0"/>
              </a:spcAft>
              <a:buFont typeface="Wingdings" pitchFamily="2" charset="2"/>
              <a:buChar char="§"/>
              <a:defRPr/>
            </a:pPr>
            <a:r>
              <a:rPr lang="en-US" altLang="en-US" smtClean="0"/>
              <a:t>Cost of capital</a:t>
            </a:r>
          </a:p>
          <a:p>
            <a:pPr lvl="1" eaLnBrk="1" fontAlgn="auto" hangingPunct="1">
              <a:spcAft>
                <a:spcPts val="0"/>
              </a:spcAft>
              <a:buFont typeface="Wingdings" pitchFamily="2" charset="2"/>
              <a:buChar char="§"/>
              <a:defRPr/>
            </a:pPr>
            <a:r>
              <a:rPr lang="en-US" altLang="en-US" smtClean="0"/>
              <a:t>Opportunity cost of capital</a:t>
            </a:r>
          </a:p>
          <a:p>
            <a:pPr lvl="1" eaLnBrk="1" fontAlgn="auto" hangingPunct="1">
              <a:spcAft>
                <a:spcPts val="0"/>
              </a:spcAft>
              <a:buFont typeface="Wingdings" pitchFamily="2" charset="2"/>
              <a:buChar char="§"/>
              <a:defRPr/>
            </a:pPr>
            <a:r>
              <a:rPr lang="en-US" altLang="en-US" smtClean="0"/>
              <a:t>Required return</a:t>
            </a:r>
          </a:p>
        </p:txBody>
      </p:sp>
      <p:sp>
        <p:nvSpPr>
          <p:cNvPr id="15364" name="Rectangle 1028"/>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96573125-9104-4F9F-BD0D-E3B59A743786}" type="slidenum">
              <a:rPr lang="en-US" altLang="en-US" sz="1100"/>
              <a:pPr algn="ctr" eaLnBrk="1" hangingPunct="1"/>
              <a:t>4</a:t>
            </a:fld>
            <a:endParaRPr lang="en-US" altLang="en-US" sz="1100"/>
          </a:p>
        </p:txBody>
      </p:sp>
      <p:sp>
        <p:nvSpPr>
          <p:cNvPr id="15365"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mtClean="0"/>
              <a:t>Future Values</a:t>
            </a:r>
          </a:p>
        </p:txBody>
      </p:sp>
      <p:sp>
        <p:nvSpPr>
          <p:cNvPr id="8195" name="Rectangle 3"/>
          <p:cNvSpPr>
            <a:spLocks noGrp="1" noChangeArrowheads="1"/>
          </p:cNvSpPr>
          <p:nvPr>
            <p:ph idx="1"/>
          </p:nvPr>
        </p:nvSpPr>
        <p:spPr>
          <a:xfrm>
            <a:off x="990600" y="1600200"/>
            <a:ext cx="7162800" cy="4524375"/>
          </a:xfrm>
        </p:spPr>
        <p:txBody>
          <a:bodyPr rtlCol="0">
            <a:normAutofit fontScale="92500" lnSpcReduction="10000"/>
          </a:bodyPr>
          <a:lstStyle/>
          <a:p>
            <a:pPr eaLnBrk="1" fontAlgn="auto" hangingPunct="1">
              <a:lnSpc>
                <a:spcPct val="90000"/>
              </a:lnSpc>
              <a:spcAft>
                <a:spcPts val="0"/>
              </a:spcAft>
              <a:defRPr/>
            </a:pPr>
            <a:r>
              <a:rPr lang="en-US" altLang="en-US" dirty="0" smtClean="0"/>
              <a:t>Suppose you invest $1,000 for one year at 5% per year.  What is the future value in one year?</a:t>
            </a:r>
          </a:p>
          <a:p>
            <a:pPr lvl="1" eaLnBrk="1" fontAlgn="auto" hangingPunct="1">
              <a:lnSpc>
                <a:spcPct val="90000"/>
              </a:lnSpc>
              <a:spcAft>
                <a:spcPts val="0"/>
              </a:spcAft>
              <a:buFont typeface="Wingdings" panose="05000000000000000000" pitchFamily="2" charset="2"/>
              <a:buChar char="§"/>
              <a:defRPr/>
            </a:pPr>
            <a:r>
              <a:rPr lang="en-US" altLang="en-US" sz="2400" dirty="0" smtClean="0"/>
              <a:t>Interest = 1,000(.05) = 50</a:t>
            </a:r>
          </a:p>
          <a:p>
            <a:pPr lvl="1" eaLnBrk="1" fontAlgn="auto" hangingPunct="1">
              <a:lnSpc>
                <a:spcPct val="90000"/>
              </a:lnSpc>
              <a:spcAft>
                <a:spcPts val="0"/>
              </a:spcAft>
              <a:buFont typeface="Wingdings" panose="05000000000000000000" pitchFamily="2" charset="2"/>
              <a:buChar char="§"/>
              <a:defRPr/>
            </a:pPr>
            <a:r>
              <a:rPr lang="en-US" altLang="en-US" sz="2400" dirty="0" smtClean="0"/>
              <a:t>Value in one year = principal + interest = 1,000 + 50 = 1,050</a:t>
            </a:r>
          </a:p>
          <a:p>
            <a:pPr lvl="1" eaLnBrk="1" fontAlgn="auto" hangingPunct="1">
              <a:lnSpc>
                <a:spcPct val="90000"/>
              </a:lnSpc>
              <a:spcAft>
                <a:spcPts val="0"/>
              </a:spcAft>
              <a:buFont typeface="Wingdings" panose="05000000000000000000" pitchFamily="2" charset="2"/>
              <a:buChar char="§"/>
              <a:defRPr/>
            </a:pPr>
            <a:r>
              <a:rPr lang="en-US" altLang="en-US" sz="2400" dirty="0" smtClean="0"/>
              <a:t>Future Value (FV) = 1,000(1 + .05) = 1,050</a:t>
            </a:r>
          </a:p>
          <a:p>
            <a:pPr marL="457200" lvl="1" indent="0" eaLnBrk="1" fontAlgn="auto" hangingPunct="1">
              <a:lnSpc>
                <a:spcPct val="90000"/>
              </a:lnSpc>
              <a:spcAft>
                <a:spcPts val="0"/>
              </a:spcAft>
              <a:buFontTx/>
              <a:buNone/>
              <a:defRPr/>
            </a:pPr>
            <a:endParaRPr lang="en-US" altLang="en-US" sz="2400" dirty="0" smtClean="0"/>
          </a:p>
          <a:p>
            <a:pPr eaLnBrk="1" fontAlgn="auto" hangingPunct="1">
              <a:lnSpc>
                <a:spcPct val="90000"/>
              </a:lnSpc>
              <a:spcAft>
                <a:spcPts val="0"/>
              </a:spcAft>
              <a:defRPr/>
            </a:pPr>
            <a:r>
              <a:rPr lang="en-US" altLang="en-US" dirty="0" smtClean="0"/>
              <a:t>Suppose you leave the money in for another year.  How much will you have two years from now?</a:t>
            </a:r>
          </a:p>
          <a:p>
            <a:pPr lvl="1" eaLnBrk="1" fontAlgn="auto" hangingPunct="1">
              <a:lnSpc>
                <a:spcPct val="90000"/>
              </a:lnSpc>
              <a:spcAft>
                <a:spcPts val="0"/>
              </a:spcAft>
              <a:buFont typeface="Wingdings" panose="05000000000000000000" pitchFamily="2" charset="2"/>
              <a:buChar char="§"/>
              <a:defRPr/>
            </a:pPr>
            <a:r>
              <a:rPr lang="en-US" altLang="en-US" sz="2400" dirty="0" smtClean="0"/>
              <a:t>FV = 1,000(1.05)(1.05) = 1,000(1.05)</a:t>
            </a:r>
            <a:r>
              <a:rPr lang="en-US" altLang="en-US" sz="2400" baseline="30000" dirty="0" smtClean="0"/>
              <a:t>2</a:t>
            </a:r>
            <a:r>
              <a:rPr lang="en-US" altLang="en-US" sz="2400" dirty="0" smtClean="0"/>
              <a:t> = 1,102.50</a:t>
            </a:r>
          </a:p>
        </p:txBody>
      </p:sp>
      <p:sp>
        <p:nvSpPr>
          <p:cNvPr id="16388"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B5A4F758-09BF-4963-A64F-1436D212205A}" type="slidenum">
              <a:rPr lang="en-US" altLang="en-US" sz="1100"/>
              <a:pPr algn="ctr" eaLnBrk="1" hangingPunct="1"/>
              <a:t>5</a:t>
            </a:fld>
            <a:endParaRPr lang="en-US" altLang="en-US" sz="1100"/>
          </a:p>
        </p:txBody>
      </p:sp>
      <p:sp>
        <p:nvSpPr>
          <p:cNvPr id="16389"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smtClean="0"/>
              <a:t>Future Values: General Formula</a:t>
            </a:r>
          </a:p>
        </p:txBody>
      </p:sp>
      <p:sp>
        <p:nvSpPr>
          <p:cNvPr id="17411" name="Rectangle 3"/>
          <p:cNvSpPr>
            <a:spLocks noGrp="1" noChangeArrowheads="1"/>
          </p:cNvSpPr>
          <p:nvPr>
            <p:ph idx="1"/>
          </p:nvPr>
        </p:nvSpPr>
        <p:spPr>
          <a:xfrm>
            <a:off x="1143000" y="1676400"/>
            <a:ext cx="7239000" cy="4524375"/>
          </a:xfrm>
        </p:spPr>
        <p:txBody>
          <a:bodyPr/>
          <a:lstStyle/>
          <a:p>
            <a:pPr eaLnBrk="1" hangingPunct="1"/>
            <a:r>
              <a:rPr lang="en-US" altLang="en-US" smtClean="0"/>
              <a:t>FV = PV(1 + r)</a:t>
            </a:r>
            <a:r>
              <a:rPr lang="en-US" altLang="en-US" baseline="30000" smtClean="0"/>
              <a:t>t</a:t>
            </a:r>
            <a:endParaRPr lang="en-US" altLang="en-US" smtClean="0"/>
          </a:p>
          <a:p>
            <a:pPr lvl="1" eaLnBrk="1" hangingPunct="1">
              <a:buFont typeface="Wingdings" pitchFamily="2" charset="2"/>
              <a:buChar char="§"/>
            </a:pPr>
            <a:r>
              <a:rPr lang="en-US" altLang="en-US" smtClean="0"/>
              <a:t>FV = future value</a:t>
            </a:r>
          </a:p>
          <a:p>
            <a:pPr lvl="1" eaLnBrk="1" hangingPunct="1">
              <a:buFont typeface="Wingdings" pitchFamily="2" charset="2"/>
              <a:buChar char="§"/>
            </a:pPr>
            <a:r>
              <a:rPr lang="en-US" altLang="en-US" smtClean="0"/>
              <a:t>PV = present value</a:t>
            </a:r>
          </a:p>
          <a:p>
            <a:pPr lvl="1" eaLnBrk="1" hangingPunct="1">
              <a:buFont typeface="Wingdings" pitchFamily="2" charset="2"/>
              <a:buChar char="§"/>
            </a:pPr>
            <a:r>
              <a:rPr lang="en-US" altLang="en-US" smtClean="0"/>
              <a:t>r = period interest rate, expressed as a decimal</a:t>
            </a:r>
          </a:p>
          <a:p>
            <a:pPr lvl="1" eaLnBrk="1" hangingPunct="1">
              <a:buFont typeface="Wingdings" pitchFamily="2" charset="2"/>
              <a:buChar char="§"/>
            </a:pPr>
            <a:r>
              <a:rPr lang="en-US" altLang="en-US" smtClean="0"/>
              <a:t>t = number of periods</a:t>
            </a:r>
          </a:p>
          <a:p>
            <a:pPr lvl="1" eaLnBrk="1" hangingPunct="1">
              <a:buFont typeface="Wingdings" pitchFamily="2" charset="2"/>
              <a:buChar char="§"/>
            </a:pPr>
            <a:endParaRPr lang="en-US" altLang="en-US" smtClean="0"/>
          </a:p>
          <a:p>
            <a:pPr eaLnBrk="1" hangingPunct="1"/>
            <a:r>
              <a:rPr lang="en-US" altLang="en-US" smtClean="0"/>
              <a:t>Future value interest factor = (1 + r)</a:t>
            </a:r>
            <a:r>
              <a:rPr lang="en-US" altLang="en-US" baseline="30000" smtClean="0"/>
              <a:t>t</a:t>
            </a:r>
            <a:endParaRPr lang="en-US" altLang="en-US" smtClean="0"/>
          </a:p>
        </p:txBody>
      </p:sp>
      <p:sp>
        <p:nvSpPr>
          <p:cNvPr id="17412"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7E6506D8-41DA-4F44-A51C-179F372DF377}" type="slidenum">
              <a:rPr lang="en-US" altLang="en-US" sz="1100"/>
              <a:pPr algn="ctr" eaLnBrk="1" hangingPunct="1"/>
              <a:t>6</a:t>
            </a:fld>
            <a:endParaRPr lang="en-US" altLang="en-US" sz="1100"/>
          </a:p>
        </p:txBody>
      </p:sp>
      <p:sp>
        <p:nvSpPr>
          <p:cNvPr id="17413"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smtClean="0"/>
              <a:t>Effects of Compounding</a:t>
            </a:r>
          </a:p>
        </p:txBody>
      </p:sp>
      <p:sp>
        <p:nvSpPr>
          <p:cNvPr id="18435" name="Rectangle 3"/>
          <p:cNvSpPr>
            <a:spLocks noGrp="1" noChangeArrowheads="1"/>
          </p:cNvSpPr>
          <p:nvPr>
            <p:ph idx="1"/>
          </p:nvPr>
        </p:nvSpPr>
        <p:spPr>
          <a:xfrm>
            <a:off x="1060450" y="1643063"/>
            <a:ext cx="7518400" cy="4953000"/>
          </a:xfrm>
        </p:spPr>
        <p:txBody>
          <a:bodyPr/>
          <a:lstStyle/>
          <a:p>
            <a:pPr eaLnBrk="1" hangingPunct="1"/>
            <a:r>
              <a:rPr lang="en-US" altLang="en-US" smtClean="0"/>
              <a:t>Simple interest vs. Compound interest</a:t>
            </a:r>
          </a:p>
          <a:p>
            <a:pPr eaLnBrk="1" hangingPunct="1"/>
            <a:endParaRPr lang="en-US" altLang="en-US" sz="1800" smtClean="0"/>
          </a:p>
          <a:p>
            <a:pPr eaLnBrk="1" hangingPunct="1"/>
            <a:r>
              <a:rPr lang="en-US" altLang="en-US" smtClean="0"/>
              <a:t>Consider the previous example</a:t>
            </a:r>
          </a:p>
          <a:p>
            <a:pPr lvl="1" eaLnBrk="1" hangingPunct="1">
              <a:buFont typeface="Wingdings" pitchFamily="2" charset="2"/>
              <a:buChar char="§"/>
            </a:pPr>
            <a:r>
              <a:rPr lang="en-US" altLang="en-US" smtClean="0"/>
              <a:t>FV with simple interest = 1,000 + </a:t>
            </a:r>
            <a:br>
              <a:rPr lang="en-US" altLang="en-US" smtClean="0"/>
            </a:br>
            <a:r>
              <a:rPr lang="en-US" altLang="en-US" smtClean="0"/>
              <a:t>50 + 50 = 1,100</a:t>
            </a:r>
          </a:p>
          <a:p>
            <a:pPr lvl="1" eaLnBrk="1" hangingPunct="1">
              <a:buFont typeface="Wingdings" pitchFamily="2" charset="2"/>
              <a:buChar char="§"/>
            </a:pPr>
            <a:r>
              <a:rPr lang="en-US" altLang="en-US" smtClean="0"/>
              <a:t>FV with compound interest = 1,102.50</a:t>
            </a:r>
          </a:p>
          <a:p>
            <a:pPr lvl="1" eaLnBrk="1" hangingPunct="1">
              <a:buFont typeface="Wingdings" pitchFamily="2" charset="2"/>
              <a:buChar char="§"/>
            </a:pPr>
            <a:r>
              <a:rPr lang="en-US" altLang="en-US" smtClean="0"/>
              <a:t>The extra 2.50 comes from the interest of .05(50) = 2.50 earned on the first interest payment</a:t>
            </a:r>
          </a:p>
        </p:txBody>
      </p:sp>
      <p:sp>
        <p:nvSpPr>
          <p:cNvPr id="18436"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2E11C1B2-24FC-4942-83C7-49653864E8DA}" type="slidenum">
              <a:rPr lang="en-US" altLang="en-US" sz="1100"/>
              <a:pPr algn="ctr" eaLnBrk="1" hangingPunct="1"/>
              <a:t>7</a:t>
            </a:fld>
            <a:endParaRPr lang="en-US" altLang="en-US" sz="1100"/>
          </a:p>
        </p:txBody>
      </p:sp>
      <p:sp>
        <p:nvSpPr>
          <p:cNvPr id="18437"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mtClean="0"/>
              <a:t>Calculator Keys</a:t>
            </a:r>
          </a:p>
        </p:txBody>
      </p:sp>
      <p:sp>
        <p:nvSpPr>
          <p:cNvPr id="19459" name="Rectangle 3"/>
          <p:cNvSpPr>
            <a:spLocks noGrp="1" noChangeArrowheads="1"/>
          </p:cNvSpPr>
          <p:nvPr>
            <p:ph idx="1"/>
          </p:nvPr>
        </p:nvSpPr>
        <p:spPr>
          <a:xfrm>
            <a:off x="1181100" y="1600200"/>
            <a:ext cx="7373938" cy="4572000"/>
          </a:xfrm>
        </p:spPr>
        <p:txBody>
          <a:bodyPr/>
          <a:lstStyle/>
          <a:p>
            <a:pPr eaLnBrk="1" hangingPunct="1">
              <a:lnSpc>
                <a:spcPct val="90000"/>
              </a:lnSpc>
            </a:pPr>
            <a:r>
              <a:rPr lang="en-US" altLang="en-US" sz="2800" smtClean="0"/>
              <a:t>Texas Instruments BA-II Plus</a:t>
            </a:r>
          </a:p>
          <a:p>
            <a:pPr lvl="1" eaLnBrk="1" hangingPunct="1">
              <a:lnSpc>
                <a:spcPct val="90000"/>
              </a:lnSpc>
              <a:buFont typeface="Wingdings" pitchFamily="2" charset="2"/>
              <a:buChar char="§"/>
            </a:pPr>
            <a:r>
              <a:rPr lang="en-US" altLang="en-US" sz="2400" smtClean="0"/>
              <a:t>FV = future value</a:t>
            </a:r>
          </a:p>
          <a:p>
            <a:pPr lvl="1" eaLnBrk="1" hangingPunct="1">
              <a:lnSpc>
                <a:spcPct val="90000"/>
              </a:lnSpc>
              <a:buFont typeface="Wingdings" pitchFamily="2" charset="2"/>
              <a:buChar char="§"/>
            </a:pPr>
            <a:r>
              <a:rPr lang="en-US" altLang="en-US" sz="2400" smtClean="0"/>
              <a:t>PV = present value</a:t>
            </a:r>
          </a:p>
          <a:p>
            <a:pPr lvl="1" eaLnBrk="1" hangingPunct="1">
              <a:lnSpc>
                <a:spcPct val="90000"/>
              </a:lnSpc>
              <a:buFont typeface="Wingdings" pitchFamily="2" charset="2"/>
              <a:buChar char="§"/>
            </a:pPr>
            <a:r>
              <a:rPr lang="en-US" altLang="en-US" sz="2400" smtClean="0"/>
              <a:t>I/Y = period interest rate</a:t>
            </a:r>
          </a:p>
          <a:p>
            <a:pPr lvl="2" eaLnBrk="1" hangingPunct="1">
              <a:lnSpc>
                <a:spcPct val="90000"/>
              </a:lnSpc>
            </a:pPr>
            <a:r>
              <a:rPr lang="en-US" altLang="en-US" sz="2000" smtClean="0"/>
              <a:t>P/Y must equal 1 for the I/Y to be the period rate</a:t>
            </a:r>
          </a:p>
          <a:p>
            <a:pPr lvl="2" eaLnBrk="1" hangingPunct="1">
              <a:lnSpc>
                <a:spcPct val="90000"/>
              </a:lnSpc>
            </a:pPr>
            <a:r>
              <a:rPr lang="en-US" altLang="en-US" sz="2000" smtClean="0"/>
              <a:t>Interest is entered as a percent, not a decimal</a:t>
            </a:r>
          </a:p>
          <a:p>
            <a:pPr lvl="1" eaLnBrk="1" hangingPunct="1">
              <a:lnSpc>
                <a:spcPct val="90000"/>
              </a:lnSpc>
              <a:buFont typeface="Wingdings" pitchFamily="2" charset="2"/>
              <a:buChar char="§"/>
            </a:pPr>
            <a:r>
              <a:rPr lang="en-US" altLang="en-US" sz="2400" smtClean="0"/>
              <a:t>N = number of periods</a:t>
            </a:r>
          </a:p>
          <a:p>
            <a:pPr lvl="1" eaLnBrk="1" hangingPunct="1">
              <a:lnSpc>
                <a:spcPct val="90000"/>
              </a:lnSpc>
              <a:buFont typeface="Wingdings" pitchFamily="2" charset="2"/>
              <a:buChar char="§"/>
            </a:pPr>
            <a:r>
              <a:rPr lang="en-US" altLang="en-US" sz="2400" smtClean="0"/>
              <a:t>Remember to clear the registers (CLR TVM) after each problem</a:t>
            </a:r>
          </a:p>
          <a:p>
            <a:pPr lvl="1" eaLnBrk="1" hangingPunct="1">
              <a:lnSpc>
                <a:spcPct val="90000"/>
              </a:lnSpc>
              <a:buFont typeface="Wingdings" pitchFamily="2" charset="2"/>
              <a:buChar char="§"/>
            </a:pPr>
            <a:r>
              <a:rPr lang="en-US" altLang="en-US" sz="2400" smtClean="0"/>
              <a:t>Other calculators are similar in format</a:t>
            </a:r>
          </a:p>
        </p:txBody>
      </p:sp>
      <p:sp>
        <p:nvSpPr>
          <p:cNvPr id="19460"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F66323E9-47FD-4CC1-88CB-F61C0574FE02}" type="slidenum">
              <a:rPr lang="en-US" altLang="en-US" sz="1100"/>
              <a:pPr algn="ctr" eaLnBrk="1" hangingPunct="1"/>
              <a:t>8</a:t>
            </a:fld>
            <a:endParaRPr lang="en-US" altLang="en-US" sz="1100"/>
          </a:p>
        </p:txBody>
      </p:sp>
      <p:sp>
        <p:nvSpPr>
          <p:cNvPr id="19461"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smtClean="0"/>
              <a:t>Future Values – Example 2</a:t>
            </a:r>
          </a:p>
        </p:txBody>
      </p:sp>
      <p:sp>
        <p:nvSpPr>
          <p:cNvPr id="18435" name="Rectangle 3"/>
          <p:cNvSpPr>
            <a:spLocks noGrp="1" noChangeArrowheads="1"/>
          </p:cNvSpPr>
          <p:nvPr>
            <p:ph idx="1"/>
          </p:nvPr>
        </p:nvSpPr>
        <p:spPr>
          <a:xfrm>
            <a:off x="1139825" y="1600200"/>
            <a:ext cx="7526338" cy="4572000"/>
          </a:xfrm>
        </p:spPr>
        <p:txBody>
          <a:bodyPr rtlCol="0">
            <a:normAutofit fontScale="92500" lnSpcReduction="10000"/>
          </a:bodyPr>
          <a:lstStyle/>
          <a:p>
            <a:pPr eaLnBrk="1" fontAlgn="auto" hangingPunct="1">
              <a:spcAft>
                <a:spcPts val="0"/>
              </a:spcAft>
              <a:defRPr/>
            </a:pPr>
            <a:r>
              <a:rPr lang="en-US" altLang="en-US" smtClean="0"/>
              <a:t>Suppose you invest the $1,000 from the previous example for 5 years. How much would you have?</a:t>
            </a:r>
          </a:p>
          <a:p>
            <a:pPr lvl="1" eaLnBrk="1" fontAlgn="auto" hangingPunct="1">
              <a:spcAft>
                <a:spcPts val="0"/>
              </a:spcAft>
              <a:buFont typeface="Wingdings" pitchFamily="2" charset="2"/>
              <a:buChar char="§"/>
              <a:defRPr/>
            </a:pPr>
            <a:r>
              <a:rPr lang="en-US" altLang="en-US" sz="2200" smtClean="0"/>
              <a:t>5 N; 5 I/Y; 1,000 PV</a:t>
            </a:r>
          </a:p>
          <a:p>
            <a:pPr lvl="1" eaLnBrk="1" fontAlgn="auto" hangingPunct="1">
              <a:spcAft>
                <a:spcPts val="0"/>
              </a:spcAft>
              <a:buFont typeface="Wingdings" pitchFamily="2" charset="2"/>
              <a:buChar char="§"/>
              <a:defRPr/>
            </a:pPr>
            <a:r>
              <a:rPr lang="en-US" altLang="en-US" sz="2200" smtClean="0"/>
              <a:t>CPT FV = -1,276.28</a:t>
            </a:r>
          </a:p>
          <a:p>
            <a:pPr lvl="1" eaLnBrk="1" fontAlgn="auto" hangingPunct="1">
              <a:spcAft>
                <a:spcPts val="0"/>
              </a:spcAft>
              <a:buFont typeface="Wingdings" pitchFamily="2" charset="2"/>
              <a:buChar char="§"/>
              <a:defRPr/>
            </a:pPr>
            <a:endParaRPr lang="en-US" altLang="en-US" sz="2200" smtClean="0"/>
          </a:p>
          <a:p>
            <a:pPr eaLnBrk="1" fontAlgn="auto" hangingPunct="1">
              <a:spcAft>
                <a:spcPts val="0"/>
              </a:spcAft>
              <a:defRPr/>
            </a:pPr>
            <a:r>
              <a:rPr lang="en-US" altLang="en-US" smtClean="0"/>
              <a:t>The effect of compounding is small for a small number of periods, but increases as the number of periods increases. (Simple interest would have a future value of $1,250, for a difference of $26.28.)</a:t>
            </a:r>
          </a:p>
        </p:txBody>
      </p:sp>
      <p:sp>
        <p:nvSpPr>
          <p:cNvPr id="20484" name="Rectangle 4"/>
          <p:cNvSpPr>
            <a:spLocks noChangeArrowheads="1"/>
          </p:cNvSpPr>
          <p:nvPr/>
        </p:nvSpPr>
        <p:spPr bwMode="auto">
          <a:xfrm>
            <a:off x="8555038" y="6445250"/>
            <a:ext cx="487362" cy="260350"/>
          </a:xfrm>
          <a:prstGeom prst="rect">
            <a:avLst/>
          </a:prstGeom>
          <a:noFill/>
          <a:ln w="38100">
            <a:noFill/>
            <a:miter lim="800000"/>
            <a:headEnd/>
            <a:tailEnd/>
          </a:ln>
        </p:spPr>
        <p:txBody>
          <a:bodyPr wrap="none">
            <a:spAutoFit/>
          </a:bodyPr>
          <a:lstStyle/>
          <a:p>
            <a:pPr algn="ctr" eaLnBrk="1" hangingPunct="1"/>
            <a:r>
              <a:rPr lang="en-US" altLang="en-US" sz="1100"/>
              <a:t>5C-</a:t>
            </a:r>
            <a:fld id="{3D295FD8-4CC2-496D-A28D-F35BE02BBA18}" type="slidenum">
              <a:rPr lang="en-US" altLang="en-US" sz="1100"/>
              <a:pPr algn="ctr" eaLnBrk="1" hangingPunct="1"/>
              <a:t>9</a:t>
            </a:fld>
            <a:endParaRPr lang="en-US" altLang="en-US" sz="1100"/>
          </a:p>
        </p:txBody>
      </p:sp>
      <p:sp>
        <p:nvSpPr>
          <p:cNvPr id="20485" name="Text Box 12"/>
          <p:cNvSpPr txBox="1">
            <a:spLocks noChangeArrowheads="1"/>
          </p:cNvSpPr>
          <p:nvPr/>
        </p:nvSpPr>
        <p:spPr bwMode="auto">
          <a:xfrm>
            <a:off x="2895600" y="6507163"/>
            <a:ext cx="5803900" cy="274637"/>
          </a:xfrm>
          <a:prstGeom prst="rect">
            <a:avLst/>
          </a:prstGeom>
          <a:noFill/>
          <a:ln w="9525">
            <a:noFill/>
            <a:miter lim="800000"/>
            <a:headEnd/>
            <a:tailEnd/>
          </a:ln>
        </p:spPr>
        <p:txBody>
          <a:bodyPr>
            <a:spAutoFit/>
          </a:bodyPr>
          <a:lstStyle/>
          <a:p>
            <a:r>
              <a:rPr lang="en-US" altLang="en-US" sz="1200" b="1" i="1">
                <a:latin typeface="Times"/>
              </a:rPr>
              <a:t>Copyright © 2016 by McGraw-Hill Global Education LLC. All rights reserved.</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WJ_FCF11e_PPT_Template">
  <a:themeElements>
    <a:clrScheme name="Custom 1">
      <a:dk1>
        <a:srgbClr val="242852"/>
      </a:dk1>
      <a:lt1>
        <a:sysClr val="window" lastClr="FFFFFF"/>
      </a:lt1>
      <a:dk2>
        <a:srgbClr val="009900"/>
      </a:dk2>
      <a:lt2>
        <a:srgbClr val="629DD1"/>
      </a:lt2>
      <a:accent1>
        <a:srgbClr val="FF3300"/>
      </a:accent1>
      <a:accent2>
        <a:srgbClr val="1E5F9F"/>
      </a:accent2>
      <a:accent3>
        <a:srgbClr val="4A66AC"/>
      </a:accent3>
      <a:accent4>
        <a:srgbClr val="008080"/>
      </a:accent4>
      <a:accent5>
        <a:srgbClr val="5AA2AE"/>
      </a:accent5>
      <a:accent6>
        <a:srgbClr val="9D90A0"/>
      </a:accent6>
      <a:hlink>
        <a:srgbClr val="33CC33"/>
      </a:hlink>
      <a:folHlink>
        <a:srgbClr val="3EBBF0"/>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790</TotalTime>
  <Words>4337</Words>
  <Application>Microsoft Office PowerPoint</Application>
  <PresentationFormat>On-screen Show (4:3)</PresentationFormat>
  <Paragraphs>444</Paragraphs>
  <Slides>34</Slides>
  <Notes>27</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34</vt:i4>
      </vt:variant>
    </vt:vector>
  </HeadingPairs>
  <TitlesOfParts>
    <vt:vector size="44" baseType="lpstr">
      <vt:lpstr>Arial</vt:lpstr>
      <vt:lpstr>Book Antiqua</vt:lpstr>
      <vt:lpstr>Century Gothic</vt:lpstr>
      <vt:lpstr>Times New Roman</vt:lpstr>
      <vt:lpstr>Calibri</vt:lpstr>
      <vt:lpstr>Times</vt:lpstr>
      <vt:lpstr>Wingdings</vt:lpstr>
      <vt:lpstr>RWJ_FCF11e_PPT_Template</vt:lpstr>
      <vt:lpstr>Office Theme</vt:lpstr>
      <vt:lpstr>Microsoft Excel 97-2003 Worksheet</vt:lpstr>
      <vt:lpstr>Chapter 5</vt:lpstr>
      <vt:lpstr>Key Concepts and Skills</vt:lpstr>
      <vt:lpstr>Chapter Outline</vt:lpstr>
      <vt:lpstr>Basic Definitions</vt:lpstr>
      <vt:lpstr>Future Values</vt:lpstr>
      <vt:lpstr>Future Values: General Formula</vt:lpstr>
      <vt:lpstr>Effects of Compounding</vt:lpstr>
      <vt:lpstr>Calculator Keys</vt:lpstr>
      <vt:lpstr>Future Values – Example 2</vt:lpstr>
      <vt:lpstr>Future Values – Example 3</vt:lpstr>
      <vt:lpstr>Future Value as a  General Growth Formula</vt:lpstr>
      <vt:lpstr>Quick Quiz – Part I</vt:lpstr>
      <vt:lpstr>Present Values</vt:lpstr>
      <vt:lpstr>Present Value – One Period Example</vt:lpstr>
      <vt:lpstr>Present Values – Example 2</vt:lpstr>
      <vt:lpstr>Present Values – Example 3</vt:lpstr>
      <vt:lpstr>Present Value – Important Relationship I</vt:lpstr>
      <vt:lpstr>Present Value – Important Relationship II</vt:lpstr>
      <vt:lpstr>Quick Quiz – Part II</vt:lpstr>
      <vt:lpstr>The Basic PV Equation - Refresher</vt:lpstr>
      <vt:lpstr>Discount Rate</vt:lpstr>
      <vt:lpstr>Discount Rate – Example 1</vt:lpstr>
      <vt:lpstr>Discount Rate – Example 2</vt:lpstr>
      <vt:lpstr>Discount Rate – Example 3</vt:lpstr>
      <vt:lpstr>Quick Quiz – Part III</vt:lpstr>
      <vt:lpstr>Finding the Number  of Periods</vt:lpstr>
      <vt:lpstr>Number of Periods – Example 1</vt:lpstr>
      <vt:lpstr>Number of Periods – Example 2</vt:lpstr>
      <vt:lpstr>Number of Periods – Example 2 Continued</vt:lpstr>
      <vt:lpstr>Quick Quiz – Part IV</vt:lpstr>
      <vt:lpstr>Spreadsheet Example</vt:lpstr>
      <vt:lpstr>Work the Web Example</vt:lpstr>
      <vt:lpstr>Table 5.4</vt:lpstr>
      <vt:lpstr>Comprehensive Problem</vt:lpstr>
    </vt:vector>
  </TitlesOfParts>
  <Company>University of Tampa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Valuation: The Time Value of Money</dc:title>
  <dc:creator>Kent P. Ragan</dc:creator>
  <cp:lastModifiedBy>Javad</cp:lastModifiedBy>
  <cp:revision>110</cp:revision>
  <cp:lastPrinted>1601-01-01T00:00:00Z</cp:lastPrinted>
  <dcterms:created xsi:type="dcterms:W3CDTF">2000-08-18T01:53:43Z</dcterms:created>
  <dcterms:modified xsi:type="dcterms:W3CDTF">2017-03-25T17:26:12Z</dcterms:modified>
</cp:coreProperties>
</file>