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9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B7F"/>
    <a:srgbClr val="08425C"/>
    <a:srgbClr val="7B1F1F"/>
    <a:srgbClr val="053F85"/>
    <a:srgbClr val="057B5C"/>
    <a:srgbClr val="C58681"/>
    <a:srgbClr val="992727"/>
    <a:srgbClr val="073D55"/>
    <a:srgbClr val="7C0D0A"/>
    <a:srgbClr val="BD1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9" autoAdjust="0"/>
  </p:normalViewPr>
  <p:slideViewPr>
    <p:cSldViewPr>
      <p:cViewPr varScale="1">
        <p:scale>
          <a:sx n="78" d="100"/>
          <a:sy n="78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98184750030199"/>
          <c:y val="0.13235294117647112"/>
          <c:w val="0.84650518743557945"/>
          <c:h val="0.82563025210084073"/>
        </c:manualLayout>
      </c:layout>
      <c:lineChart>
        <c:grouping val="standard"/>
        <c:varyColors val="0"/>
        <c:ser>
          <c:idx val="0"/>
          <c:order val="0"/>
          <c:tx>
            <c:v>T-bills</c:v>
          </c:tx>
          <c:spPr>
            <a:ln w="38100">
              <a:solidFill>
                <a:srgbClr val="D2533C">
                  <a:lumMod val="60000"/>
                  <a:lumOff val="4000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'Fig 7.3'!$A$3:$A$62</c:f>
              <c:numCache>
                <c:formatCode>mmm\-yy</c:formatCode>
                <c:ptCount val="60"/>
                <c:pt idx="0">
                  <c:v>38723</c:v>
                </c:pt>
                <c:pt idx="1">
                  <c:v>38754</c:v>
                </c:pt>
                <c:pt idx="2">
                  <c:v>38782</c:v>
                </c:pt>
                <c:pt idx="3">
                  <c:v>38813</c:v>
                </c:pt>
                <c:pt idx="4">
                  <c:v>38843</c:v>
                </c:pt>
                <c:pt idx="5">
                  <c:v>38874</c:v>
                </c:pt>
                <c:pt idx="6">
                  <c:v>38904</c:v>
                </c:pt>
                <c:pt idx="7">
                  <c:v>38935</c:v>
                </c:pt>
                <c:pt idx="8">
                  <c:v>38966</c:v>
                </c:pt>
                <c:pt idx="9">
                  <c:v>38996</c:v>
                </c:pt>
                <c:pt idx="10">
                  <c:v>39027</c:v>
                </c:pt>
                <c:pt idx="11">
                  <c:v>39057</c:v>
                </c:pt>
                <c:pt idx="12">
                  <c:v>39088</c:v>
                </c:pt>
                <c:pt idx="13">
                  <c:v>39119</c:v>
                </c:pt>
                <c:pt idx="14">
                  <c:v>39147</c:v>
                </c:pt>
                <c:pt idx="15">
                  <c:v>39178</c:v>
                </c:pt>
                <c:pt idx="16">
                  <c:v>39208</c:v>
                </c:pt>
                <c:pt idx="17">
                  <c:v>39239</c:v>
                </c:pt>
                <c:pt idx="18">
                  <c:v>39269</c:v>
                </c:pt>
                <c:pt idx="19">
                  <c:v>39300</c:v>
                </c:pt>
                <c:pt idx="20">
                  <c:v>39331</c:v>
                </c:pt>
                <c:pt idx="21">
                  <c:v>39361</c:v>
                </c:pt>
                <c:pt idx="22">
                  <c:v>39392</c:v>
                </c:pt>
                <c:pt idx="23">
                  <c:v>39422</c:v>
                </c:pt>
                <c:pt idx="24">
                  <c:v>39453</c:v>
                </c:pt>
                <c:pt idx="25">
                  <c:v>39484</c:v>
                </c:pt>
                <c:pt idx="26">
                  <c:v>39513</c:v>
                </c:pt>
                <c:pt idx="27">
                  <c:v>39544</c:v>
                </c:pt>
                <c:pt idx="28">
                  <c:v>39574</c:v>
                </c:pt>
                <c:pt idx="29">
                  <c:v>39605</c:v>
                </c:pt>
                <c:pt idx="30">
                  <c:v>39635</c:v>
                </c:pt>
                <c:pt idx="31">
                  <c:v>39666</c:v>
                </c:pt>
                <c:pt idx="32">
                  <c:v>39697</c:v>
                </c:pt>
                <c:pt idx="33">
                  <c:v>39727</c:v>
                </c:pt>
                <c:pt idx="34">
                  <c:v>39758</c:v>
                </c:pt>
                <c:pt idx="35">
                  <c:v>39788</c:v>
                </c:pt>
                <c:pt idx="36">
                  <c:v>39819</c:v>
                </c:pt>
                <c:pt idx="37">
                  <c:v>39850</c:v>
                </c:pt>
                <c:pt idx="38">
                  <c:v>39878</c:v>
                </c:pt>
                <c:pt idx="39">
                  <c:v>39909</c:v>
                </c:pt>
                <c:pt idx="40">
                  <c:v>39939</c:v>
                </c:pt>
                <c:pt idx="41">
                  <c:v>39970</c:v>
                </c:pt>
                <c:pt idx="42">
                  <c:v>40000</c:v>
                </c:pt>
                <c:pt idx="43">
                  <c:v>40031</c:v>
                </c:pt>
                <c:pt idx="44">
                  <c:v>40062</c:v>
                </c:pt>
                <c:pt idx="45">
                  <c:v>40092</c:v>
                </c:pt>
                <c:pt idx="46">
                  <c:v>40123</c:v>
                </c:pt>
                <c:pt idx="47">
                  <c:v>40153</c:v>
                </c:pt>
                <c:pt idx="48">
                  <c:v>40184</c:v>
                </c:pt>
                <c:pt idx="49">
                  <c:v>40215</c:v>
                </c:pt>
                <c:pt idx="50">
                  <c:v>40243</c:v>
                </c:pt>
                <c:pt idx="51">
                  <c:v>40274</c:v>
                </c:pt>
                <c:pt idx="52">
                  <c:v>40304</c:v>
                </c:pt>
                <c:pt idx="53">
                  <c:v>40335</c:v>
                </c:pt>
                <c:pt idx="54">
                  <c:v>40365</c:v>
                </c:pt>
                <c:pt idx="55">
                  <c:v>40396</c:v>
                </c:pt>
                <c:pt idx="56">
                  <c:v>40427</c:v>
                </c:pt>
                <c:pt idx="57">
                  <c:v>40457</c:v>
                </c:pt>
                <c:pt idx="58">
                  <c:v>40488</c:v>
                </c:pt>
                <c:pt idx="59">
                  <c:v>40518</c:v>
                </c:pt>
              </c:numCache>
            </c:numRef>
          </c:cat>
          <c:val>
            <c:numRef>
              <c:f>'Fig 7.3'!$B$3:$B$62</c:f>
              <c:numCache>
                <c:formatCode>0.00</c:formatCode>
                <c:ptCount val="60"/>
                <c:pt idx="0">
                  <c:v>0.35333333333333333</c:v>
                </c:pt>
                <c:pt idx="1">
                  <c:v>0.36916666666666692</c:v>
                </c:pt>
                <c:pt idx="2">
                  <c:v>0.3758333333333333</c:v>
                </c:pt>
                <c:pt idx="3">
                  <c:v>0.3833333333333333</c:v>
                </c:pt>
                <c:pt idx="4">
                  <c:v>0.39333333333333331</c:v>
                </c:pt>
                <c:pt idx="5">
                  <c:v>0.399166666666667</c:v>
                </c:pt>
                <c:pt idx="6">
                  <c:v>0.41250000000000014</c:v>
                </c:pt>
                <c:pt idx="7">
                  <c:v>0.41333333333333333</c:v>
                </c:pt>
                <c:pt idx="8">
                  <c:v>0.40083333333333326</c:v>
                </c:pt>
                <c:pt idx="9">
                  <c:v>0.41000000000000014</c:v>
                </c:pt>
                <c:pt idx="10">
                  <c:v>0.4116666666666669</c:v>
                </c:pt>
                <c:pt idx="11">
                  <c:v>0.40416666666666684</c:v>
                </c:pt>
                <c:pt idx="12">
                  <c:v>0.41500000000000015</c:v>
                </c:pt>
                <c:pt idx="13">
                  <c:v>0.41916666666666691</c:v>
                </c:pt>
                <c:pt idx="14">
                  <c:v>0.4116666666666669</c:v>
                </c:pt>
                <c:pt idx="15">
                  <c:v>0.40583333333333327</c:v>
                </c:pt>
                <c:pt idx="16">
                  <c:v>0.39416666666666705</c:v>
                </c:pt>
                <c:pt idx="17">
                  <c:v>0.38416666666666693</c:v>
                </c:pt>
                <c:pt idx="18">
                  <c:v>0.40166666666666689</c:v>
                </c:pt>
                <c:pt idx="19">
                  <c:v>0.35000000000000014</c:v>
                </c:pt>
                <c:pt idx="20">
                  <c:v>0.32416666666666694</c:v>
                </c:pt>
                <c:pt idx="21">
                  <c:v>0.32500000000000018</c:v>
                </c:pt>
                <c:pt idx="22">
                  <c:v>0.27250000000000002</c:v>
                </c:pt>
                <c:pt idx="23">
                  <c:v>0.25</c:v>
                </c:pt>
                <c:pt idx="24">
                  <c:v>0.22916666666666669</c:v>
                </c:pt>
                <c:pt idx="25">
                  <c:v>0.17666666666666669</c:v>
                </c:pt>
                <c:pt idx="26">
                  <c:v>0.10500000000000002</c:v>
                </c:pt>
                <c:pt idx="27">
                  <c:v>0.10750000000000004</c:v>
                </c:pt>
                <c:pt idx="28">
                  <c:v>0.14416666666666669</c:v>
                </c:pt>
                <c:pt idx="29">
                  <c:v>0.15500000000000008</c:v>
                </c:pt>
                <c:pt idx="30">
                  <c:v>0.13583333333333342</c:v>
                </c:pt>
                <c:pt idx="31">
                  <c:v>0.14333333333333345</c:v>
                </c:pt>
                <c:pt idx="32">
                  <c:v>9.4166666666666746E-2</c:v>
                </c:pt>
                <c:pt idx="33">
                  <c:v>5.5833333333333394E-2</c:v>
                </c:pt>
                <c:pt idx="34">
                  <c:v>1.5833333333333345E-2</c:v>
                </c:pt>
                <c:pt idx="35">
                  <c:v>3.3333333333333353E-3</c:v>
                </c:pt>
                <c:pt idx="36" formatCode="General">
                  <c:v>0</c:v>
                </c:pt>
                <c:pt idx="37" formatCode="General">
                  <c:v>1.0000000000000007E-2</c:v>
                </c:pt>
                <c:pt idx="38" formatCode="General">
                  <c:v>1.0000000000000007E-2</c:v>
                </c:pt>
                <c:pt idx="39" formatCode="General">
                  <c:v>1.0000000000000007E-2</c:v>
                </c:pt>
                <c:pt idx="40" formatCode="General">
                  <c:v>0</c:v>
                </c:pt>
                <c:pt idx="41" formatCode="General">
                  <c:v>0</c:v>
                </c:pt>
                <c:pt idx="42" formatCode="General">
                  <c:v>1.0000000000000007E-2</c:v>
                </c:pt>
                <c:pt idx="43" formatCode="General">
                  <c:v>1.0000000000000007E-2</c:v>
                </c:pt>
                <c:pt idx="44" formatCode="General">
                  <c:v>0</c:v>
                </c:pt>
                <c:pt idx="45" formatCode="General">
                  <c:v>0</c:v>
                </c:pt>
                <c:pt idx="46" formatCode="General">
                  <c:v>0</c:v>
                </c:pt>
                <c:pt idx="47" formatCode="General">
                  <c:v>0</c:v>
                </c:pt>
                <c:pt idx="48" formatCode="General">
                  <c:v>0</c:v>
                </c:pt>
                <c:pt idx="49" formatCode="General">
                  <c:v>0</c:v>
                </c:pt>
                <c:pt idx="50" formatCode="General">
                  <c:v>0</c:v>
                </c:pt>
                <c:pt idx="51" formatCode="General">
                  <c:v>0</c:v>
                </c:pt>
                <c:pt idx="52" formatCode="General">
                  <c:v>1.0000000000000007E-2</c:v>
                </c:pt>
                <c:pt idx="53" formatCode="General">
                  <c:v>1.0000000000000007E-2</c:v>
                </c:pt>
                <c:pt idx="54" formatCode="General">
                  <c:v>1.0000000000000007E-2</c:v>
                </c:pt>
                <c:pt idx="55" formatCode="General">
                  <c:v>1.0000000000000007E-2</c:v>
                </c:pt>
                <c:pt idx="56" formatCode="General">
                  <c:v>1.0000000000000007E-2</c:v>
                </c:pt>
                <c:pt idx="57" formatCode="General">
                  <c:v>1.0000000000000007E-2</c:v>
                </c:pt>
                <c:pt idx="58" formatCode="General">
                  <c:v>1.0000000000000007E-2</c:v>
                </c:pt>
                <c:pt idx="59" formatCode="General">
                  <c:v>1.0000000000000007E-2</c:v>
                </c:pt>
              </c:numCache>
            </c:numRef>
          </c:val>
          <c:smooth val="0"/>
        </c:ser>
        <c:ser>
          <c:idx val="1"/>
          <c:order val="1"/>
          <c:tx>
            <c:v>SP 500</c:v>
          </c:tx>
          <c:spPr>
            <a:ln w="38100">
              <a:solidFill>
                <a:srgbClr val="BD130F"/>
              </a:solidFill>
              <a:prstDash val="solid"/>
            </a:ln>
          </c:spPr>
          <c:marker>
            <c:symbol val="none"/>
          </c:marker>
          <c:cat>
            <c:numRef>
              <c:f>'Fig 7.3'!$A$3:$A$62</c:f>
              <c:numCache>
                <c:formatCode>mmm\-yy</c:formatCode>
                <c:ptCount val="60"/>
                <c:pt idx="0">
                  <c:v>38723</c:v>
                </c:pt>
                <c:pt idx="1">
                  <c:v>38754</c:v>
                </c:pt>
                <c:pt idx="2">
                  <c:v>38782</c:v>
                </c:pt>
                <c:pt idx="3">
                  <c:v>38813</c:v>
                </c:pt>
                <c:pt idx="4">
                  <c:v>38843</c:v>
                </c:pt>
                <c:pt idx="5">
                  <c:v>38874</c:v>
                </c:pt>
                <c:pt idx="6">
                  <c:v>38904</c:v>
                </c:pt>
                <c:pt idx="7">
                  <c:v>38935</c:v>
                </c:pt>
                <c:pt idx="8">
                  <c:v>38966</c:v>
                </c:pt>
                <c:pt idx="9">
                  <c:v>38996</c:v>
                </c:pt>
                <c:pt idx="10">
                  <c:v>39027</c:v>
                </c:pt>
                <c:pt idx="11">
                  <c:v>39057</c:v>
                </c:pt>
                <c:pt idx="12">
                  <c:v>39088</c:v>
                </c:pt>
                <c:pt idx="13">
                  <c:v>39119</c:v>
                </c:pt>
                <c:pt idx="14">
                  <c:v>39147</c:v>
                </c:pt>
                <c:pt idx="15">
                  <c:v>39178</c:v>
                </c:pt>
                <c:pt idx="16">
                  <c:v>39208</c:v>
                </c:pt>
                <c:pt idx="17">
                  <c:v>39239</c:v>
                </c:pt>
                <c:pt idx="18">
                  <c:v>39269</c:v>
                </c:pt>
                <c:pt idx="19">
                  <c:v>39300</c:v>
                </c:pt>
                <c:pt idx="20">
                  <c:v>39331</c:v>
                </c:pt>
                <c:pt idx="21">
                  <c:v>39361</c:v>
                </c:pt>
                <c:pt idx="22">
                  <c:v>39392</c:v>
                </c:pt>
                <c:pt idx="23">
                  <c:v>39422</c:v>
                </c:pt>
                <c:pt idx="24">
                  <c:v>39453</c:v>
                </c:pt>
                <c:pt idx="25">
                  <c:v>39484</c:v>
                </c:pt>
                <c:pt idx="26">
                  <c:v>39513</c:v>
                </c:pt>
                <c:pt idx="27">
                  <c:v>39544</c:v>
                </c:pt>
                <c:pt idx="28">
                  <c:v>39574</c:v>
                </c:pt>
                <c:pt idx="29">
                  <c:v>39605</c:v>
                </c:pt>
                <c:pt idx="30">
                  <c:v>39635</c:v>
                </c:pt>
                <c:pt idx="31">
                  <c:v>39666</c:v>
                </c:pt>
                <c:pt idx="32">
                  <c:v>39697</c:v>
                </c:pt>
                <c:pt idx="33">
                  <c:v>39727</c:v>
                </c:pt>
                <c:pt idx="34">
                  <c:v>39758</c:v>
                </c:pt>
                <c:pt idx="35">
                  <c:v>39788</c:v>
                </c:pt>
                <c:pt idx="36">
                  <c:v>39819</c:v>
                </c:pt>
                <c:pt idx="37">
                  <c:v>39850</c:v>
                </c:pt>
                <c:pt idx="38">
                  <c:v>39878</c:v>
                </c:pt>
                <c:pt idx="39">
                  <c:v>39909</c:v>
                </c:pt>
                <c:pt idx="40">
                  <c:v>39939</c:v>
                </c:pt>
                <c:pt idx="41">
                  <c:v>39970</c:v>
                </c:pt>
                <c:pt idx="42">
                  <c:v>40000</c:v>
                </c:pt>
                <c:pt idx="43">
                  <c:v>40031</c:v>
                </c:pt>
                <c:pt idx="44">
                  <c:v>40062</c:v>
                </c:pt>
                <c:pt idx="45">
                  <c:v>40092</c:v>
                </c:pt>
                <c:pt idx="46">
                  <c:v>40123</c:v>
                </c:pt>
                <c:pt idx="47">
                  <c:v>40153</c:v>
                </c:pt>
                <c:pt idx="48">
                  <c:v>40184</c:v>
                </c:pt>
                <c:pt idx="49">
                  <c:v>40215</c:v>
                </c:pt>
                <c:pt idx="50">
                  <c:v>40243</c:v>
                </c:pt>
                <c:pt idx="51">
                  <c:v>40274</c:v>
                </c:pt>
                <c:pt idx="52">
                  <c:v>40304</c:v>
                </c:pt>
                <c:pt idx="53">
                  <c:v>40335</c:v>
                </c:pt>
                <c:pt idx="54">
                  <c:v>40365</c:v>
                </c:pt>
                <c:pt idx="55">
                  <c:v>40396</c:v>
                </c:pt>
                <c:pt idx="56">
                  <c:v>40427</c:v>
                </c:pt>
                <c:pt idx="57">
                  <c:v>40457</c:v>
                </c:pt>
                <c:pt idx="58">
                  <c:v>40488</c:v>
                </c:pt>
                <c:pt idx="59">
                  <c:v>40518</c:v>
                </c:pt>
              </c:numCache>
            </c:numRef>
          </c:cat>
          <c:val>
            <c:numRef>
              <c:f>'Fig 7.3'!$C$3:$C$62</c:f>
              <c:numCache>
                <c:formatCode>0.00</c:formatCode>
                <c:ptCount val="60"/>
                <c:pt idx="0">
                  <c:v>2.4009501993721867</c:v>
                </c:pt>
                <c:pt idx="1">
                  <c:v>0.57166528583263398</c:v>
                </c:pt>
                <c:pt idx="2">
                  <c:v>1.6475821731608782</c:v>
                </c:pt>
                <c:pt idx="3">
                  <c:v>1.2642839776318977</c:v>
                </c:pt>
                <c:pt idx="4">
                  <c:v>-3.0092036814725942</c:v>
                </c:pt>
                <c:pt idx="5">
                  <c:v>0.25579668289463786</c:v>
                </c:pt>
                <c:pt idx="6">
                  <c:v>0.45267489711933195</c:v>
                </c:pt>
                <c:pt idx="7">
                  <c:v>2.1794346579270729</c:v>
                </c:pt>
                <c:pt idx="8">
                  <c:v>2.7022692646941007</c:v>
                </c:pt>
                <c:pt idx="9">
                  <c:v>3.1464709556527248</c:v>
                </c:pt>
                <c:pt idx="10">
                  <c:v>1.9907652713647699</c:v>
                </c:pt>
                <c:pt idx="11">
                  <c:v>0.77927861065754178</c:v>
                </c:pt>
                <c:pt idx="12">
                  <c:v>1.5023197584505654</c:v>
                </c:pt>
                <c:pt idx="13">
                  <c:v>-1.9661902343466657</c:v>
                </c:pt>
                <c:pt idx="14">
                  <c:v>1.1619301361752494</c:v>
                </c:pt>
                <c:pt idx="15">
                  <c:v>4.4260735971907383</c:v>
                </c:pt>
                <c:pt idx="16">
                  <c:v>3.3977861846714372</c:v>
                </c:pt>
                <c:pt idx="17">
                  <c:v>-1.4635137881970344</c:v>
                </c:pt>
                <c:pt idx="18">
                  <c:v>-3.1286529601870394</c:v>
                </c:pt>
                <c:pt idx="19">
                  <c:v>1.2776831345826301</c:v>
                </c:pt>
                <c:pt idx="20">
                  <c:v>3.8758059994393053</c:v>
                </c:pt>
                <c:pt idx="21">
                  <c:v>1.3561837932662975</c:v>
                </c:pt>
                <c:pt idx="22">
                  <c:v>-3.8743176674211135</c:v>
                </c:pt>
                <c:pt idx="23">
                  <c:v>-1.1288088642659295</c:v>
                </c:pt>
                <c:pt idx="24">
                  <c:v>-6.04468725922814</c:v>
                </c:pt>
                <c:pt idx="25">
                  <c:v>-2.5868495601610197</c:v>
                </c:pt>
                <c:pt idx="26">
                  <c:v>-0.88773245580470161</c:v>
                </c:pt>
                <c:pt idx="27">
                  <c:v>4.7641108794687677</c:v>
                </c:pt>
                <c:pt idx="28">
                  <c:v>1.5109080188679063</c:v>
                </c:pt>
                <c:pt idx="29">
                  <c:v>-8.3569302258041116</c:v>
                </c:pt>
                <c:pt idx="30">
                  <c:v>-0.90318491522738409</c:v>
                </c:pt>
                <c:pt idx="31">
                  <c:v>1.55100735529261</c:v>
                </c:pt>
                <c:pt idx="32">
                  <c:v>-9.4158400251928782</c:v>
                </c:pt>
                <c:pt idx="33">
                  <c:v>-16.521814705371117</c:v>
                </c:pt>
                <c:pt idx="34">
                  <c:v>-6.965122332118689</c:v>
                </c:pt>
                <c:pt idx="35">
                  <c:v>0.98478066248879392</c:v>
                </c:pt>
                <c:pt idx="36">
                  <c:v>-8.5657348463880538</c:v>
                </c:pt>
                <c:pt idx="37">
                  <c:v>-10.993122487528451</c:v>
                </c:pt>
                <c:pt idx="38">
                  <c:v>8.54045082915016</c:v>
                </c:pt>
                <c:pt idx="39">
                  <c:v>9.3925075513554841</c:v>
                </c:pt>
                <c:pt idx="40">
                  <c:v>5.3081426656431701</c:v>
                </c:pt>
                <c:pt idx="41">
                  <c:v>1.9583523728705657E-2</c:v>
                </c:pt>
                <c:pt idx="42">
                  <c:v>7.4141756950789617</c:v>
                </c:pt>
                <c:pt idx="43">
                  <c:v>3.3560173370599897</c:v>
                </c:pt>
                <c:pt idx="44">
                  <c:v>3.5723383825517772</c:v>
                </c:pt>
                <c:pt idx="45">
                  <c:v>-1.9761985847807095</c:v>
                </c:pt>
                <c:pt idx="46">
                  <c:v>5.7363996950366376</c:v>
                </c:pt>
                <c:pt idx="47">
                  <c:v>1.7770597738287384</c:v>
                </c:pt>
                <c:pt idx="48">
                  <c:v>-3.6974262397991176</c:v>
                </c:pt>
                <c:pt idx="49">
                  <c:v>2.8513693463827261</c:v>
                </c:pt>
                <c:pt idx="50">
                  <c:v>5.8796367554255795</c:v>
                </c:pt>
                <c:pt idx="51">
                  <c:v>1.4759327193589959</c:v>
                </c:pt>
                <c:pt idx="52">
                  <c:v>-8.1975916203894883</c:v>
                </c:pt>
                <c:pt idx="53">
                  <c:v>-5.3882376699314385</c:v>
                </c:pt>
                <c:pt idx="54">
                  <c:v>6.8777832756061308</c:v>
                </c:pt>
                <c:pt idx="55">
                  <c:v>-4.7449164851125598</c:v>
                </c:pt>
                <c:pt idx="56">
                  <c:v>8.7551104037814689</c:v>
                </c:pt>
                <c:pt idx="57">
                  <c:v>3.6855941114616111</c:v>
                </c:pt>
                <c:pt idx="58">
                  <c:v>-0.2290282778087738</c:v>
                </c:pt>
                <c:pt idx="59">
                  <c:v>6.5300072000338938</c:v>
                </c:pt>
              </c:numCache>
            </c:numRef>
          </c:val>
          <c:smooth val="0"/>
        </c:ser>
        <c:ser>
          <c:idx val="2"/>
          <c:order val="2"/>
          <c:tx>
            <c:v>Google</c:v>
          </c:tx>
          <c:spPr>
            <a:ln w="38100">
              <a:solidFill>
                <a:srgbClr val="053F85"/>
              </a:solidFill>
              <a:prstDash val="solid"/>
            </a:ln>
          </c:spPr>
          <c:marker>
            <c:symbol val="none"/>
          </c:marker>
          <c:cat>
            <c:numRef>
              <c:f>'Fig 7.3'!$A$3:$A$62</c:f>
              <c:numCache>
                <c:formatCode>mmm\-yy</c:formatCode>
                <c:ptCount val="60"/>
                <c:pt idx="0">
                  <c:v>38723</c:v>
                </c:pt>
                <c:pt idx="1">
                  <c:v>38754</c:v>
                </c:pt>
                <c:pt idx="2">
                  <c:v>38782</c:v>
                </c:pt>
                <c:pt idx="3">
                  <c:v>38813</c:v>
                </c:pt>
                <c:pt idx="4">
                  <c:v>38843</c:v>
                </c:pt>
                <c:pt idx="5">
                  <c:v>38874</c:v>
                </c:pt>
                <c:pt idx="6">
                  <c:v>38904</c:v>
                </c:pt>
                <c:pt idx="7">
                  <c:v>38935</c:v>
                </c:pt>
                <c:pt idx="8">
                  <c:v>38966</c:v>
                </c:pt>
                <c:pt idx="9">
                  <c:v>38996</c:v>
                </c:pt>
                <c:pt idx="10">
                  <c:v>39027</c:v>
                </c:pt>
                <c:pt idx="11">
                  <c:v>39057</c:v>
                </c:pt>
                <c:pt idx="12">
                  <c:v>39088</c:v>
                </c:pt>
                <c:pt idx="13">
                  <c:v>39119</c:v>
                </c:pt>
                <c:pt idx="14">
                  <c:v>39147</c:v>
                </c:pt>
                <c:pt idx="15">
                  <c:v>39178</c:v>
                </c:pt>
                <c:pt idx="16">
                  <c:v>39208</c:v>
                </c:pt>
                <c:pt idx="17">
                  <c:v>39239</c:v>
                </c:pt>
                <c:pt idx="18">
                  <c:v>39269</c:v>
                </c:pt>
                <c:pt idx="19">
                  <c:v>39300</c:v>
                </c:pt>
                <c:pt idx="20">
                  <c:v>39331</c:v>
                </c:pt>
                <c:pt idx="21">
                  <c:v>39361</c:v>
                </c:pt>
                <c:pt idx="22">
                  <c:v>39392</c:v>
                </c:pt>
                <c:pt idx="23">
                  <c:v>39422</c:v>
                </c:pt>
                <c:pt idx="24">
                  <c:v>39453</c:v>
                </c:pt>
                <c:pt idx="25">
                  <c:v>39484</c:v>
                </c:pt>
                <c:pt idx="26">
                  <c:v>39513</c:v>
                </c:pt>
                <c:pt idx="27">
                  <c:v>39544</c:v>
                </c:pt>
                <c:pt idx="28">
                  <c:v>39574</c:v>
                </c:pt>
                <c:pt idx="29">
                  <c:v>39605</c:v>
                </c:pt>
                <c:pt idx="30">
                  <c:v>39635</c:v>
                </c:pt>
                <c:pt idx="31">
                  <c:v>39666</c:v>
                </c:pt>
                <c:pt idx="32">
                  <c:v>39697</c:v>
                </c:pt>
                <c:pt idx="33">
                  <c:v>39727</c:v>
                </c:pt>
                <c:pt idx="34">
                  <c:v>39758</c:v>
                </c:pt>
                <c:pt idx="35">
                  <c:v>39788</c:v>
                </c:pt>
                <c:pt idx="36">
                  <c:v>39819</c:v>
                </c:pt>
                <c:pt idx="37">
                  <c:v>39850</c:v>
                </c:pt>
                <c:pt idx="38">
                  <c:v>39878</c:v>
                </c:pt>
                <c:pt idx="39">
                  <c:v>39909</c:v>
                </c:pt>
                <c:pt idx="40">
                  <c:v>39939</c:v>
                </c:pt>
                <c:pt idx="41">
                  <c:v>39970</c:v>
                </c:pt>
                <c:pt idx="42">
                  <c:v>40000</c:v>
                </c:pt>
                <c:pt idx="43">
                  <c:v>40031</c:v>
                </c:pt>
                <c:pt idx="44">
                  <c:v>40062</c:v>
                </c:pt>
                <c:pt idx="45">
                  <c:v>40092</c:v>
                </c:pt>
                <c:pt idx="46">
                  <c:v>40123</c:v>
                </c:pt>
                <c:pt idx="47">
                  <c:v>40153</c:v>
                </c:pt>
                <c:pt idx="48">
                  <c:v>40184</c:v>
                </c:pt>
                <c:pt idx="49">
                  <c:v>40215</c:v>
                </c:pt>
                <c:pt idx="50">
                  <c:v>40243</c:v>
                </c:pt>
                <c:pt idx="51">
                  <c:v>40274</c:v>
                </c:pt>
                <c:pt idx="52">
                  <c:v>40304</c:v>
                </c:pt>
                <c:pt idx="53">
                  <c:v>40335</c:v>
                </c:pt>
                <c:pt idx="54">
                  <c:v>40365</c:v>
                </c:pt>
                <c:pt idx="55">
                  <c:v>40396</c:v>
                </c:pt>
                <c:pt idx="56">
                  <c:v>40427</c:v>
                </c:pt>
                <c:pt idx="57">
                  <c:v>40457</c:v>
                </c:pt>
                <c:pt idx="58">
                  <c:v>40488</c:v>
                </c:pt>
                <c:pt idx="59">
                  <c:v>40518</c:v>
                </c:pt>
              </c:numCache>
            </c:numRef>
          </c:cat>
          <c:val>
            <c:numRef>
              <c:f>'Fig 7.3'!$D$3:$D$62</c:f>
              <c:numCache>
                <c:formatCode>0.00</c:formatCode>
                <c:ptCount val="60"/>
                <c:pt idx="0">
                  <c:v>4.2906040592006978</c:v>
                </c:pt>
                <c:pt idx="1">
                  <c:v>-16.188230943465999</c:v>
                </c:pt>
                <c:pt idx="2">
                  <c:v>7.550603938006728</c:v>
                </c:pt>
                <c:pt idx="3">
                  <c:v>7.1641025641025546</c:v>
                </c:pt>
                <c:pt idx="4">
                  <c:v>-11.035076805283067</c:v>
                </c:pt>
                <c:pt idx="5">
                  <c:v>12.7776881286644</c:v>
                </c:pt>
                <c:pt idx="6">
                  <c:v>-7.8053084682708</c:v>
                </c:pt>
                <c:pt idx="7">
                  <c:v>-2.0874288670460608</c:v>
                </c:pt>
                <c:pt idx="8">
                  <c:v>6.1738831796687155</c:v>
                </c:pt>
                <c:pt idx="9">
                  <c:v>18.534461308783293</c:v>
                </c:pt>
                <c:pt idx="10">
                  <c:v>1.7674594344969439</c:v>
                </c:pt>
                <c:pt idx="11">
                  <c:v>-5.0184608403291975</c:v>
                </c:pt>
                <c:pt idx="12">
                  <c:v>8.9080958999305118</c:v>
                </c:pt>
                <c:pt idx="13">
                  <c:v>-10.378863409770688</c:v>
                </c:pt>
                <c:pt idx="14">
                  <c:v>1.9379241294916081</c:v>
                </c:pt>
                <c:pt idx="15">
                  <c:v>2.8854548629299712</c:v>
                </c:pt>
                <c:pt idx="16">
                  <c:v>5.6281556281556346</c:v>
                </c:pt>
                <c:pt idx="17">
                  <c:v>4.9788114317848722</c:v>
                </c:pt>
                <c:pt idx="18">
                  <c:v>-2.4296919839296036</c:v>
                </c:pt>
                <c:pt idx="19">
                  <c:v>1.0294117647058787</c:v>
                </c:pt>
                <c:pt idx="20">
                  <c:v>10.096069868995627</c:v>
                </c:pt>
                <c:pt idx="21">
                  <c:v>24.63200944876337</c:v>
                </c:pt>
                <c:pt idx="22">
                  <c:v>-1.9801980198019824</c:v>
                </c:pt>
                <c:pt idx="23">
                  <c:v>-0.21933621933621925</c:v>
                </c:pt>
                <c:pt idx="24">
                  <c:v>-18.392433620639789</c:v>
                </c:pt>
                <c:pt idx="25">
                  <c:v>-16.501860712387028</c:v>
                </c:pt>
                <c:pt idx="26">
                  <c:v>-6.517679018634059</c:v>
                </c:pt>
                <c:pt idx="27">
                  <c:v>30.381183735555183</c:v>
                </c:pt>
                <c:pt idx="28">
                  <c:v>2.0042138989012415</c:v>
                </c:pt>
                <c:pt idx="29">
                  <c:v>-10.136565380675998</c:v>
                </c:pt>
                <c:pt idx="30">
                  <c:v>-10.005318946848519</c:v>
                </c:pt>
                <c:pt idx="31">
                  <c:v>-2.2079155672823187</c:v>
                </c:pt>
                <c:pt idx="32">
                  <c:v>-13.548749163590839</c:v>
                </c:pt>
                <c:pt idx="33">
                  <c:v>-10.276640367522223</c:v>
                </c:pt>
                <c:pt idx="34">
                  <c:v>-18.477292965271609</c:v>
                </c:pt>
                <c:pt idx="35">
                  <c:v>5.0143364281813207</c:v>
                </c:pt>
                <c:pt idx="36">
                  <c:v>10.037380139769226</c:v>
                </c:pt>
                <c:pt idx="37">
                  <c:v>-0.15951318937759157</c:v>
                </c:pt>
                <c:pt idx="38">
                  <c:v>2.9793780881091068</c:v>
                </c:pt>
                <c:pt idx="39">
                  <c:v>13.764868126185132</c:v>
                </c:pt>
                <c:pt idx="40">
                  <c:v>5.369093618203391</c:v>
                </c:pt>
                <c:pt idx="41">
                  <c:v>1.0449871773362327</c:v>
                </c:pt>
                <c:pt idx="42">
                  <c:v>5.0902535638891022</c:v>
                </c:pt>
                <c:pt idx="43">
                  <c:v>4.2026859270962689</c:v>
                </c:pt>
                <c:pt idx="44">
                  <c:v>7.4035566530205488</c:v>
                </c:pt>
                <c:pt idx="45">
                  <c:v>8.1214076837753382</c:v>
                </c:pt>
                <c:pt idx="46">
                  <c:v>8.7443109751548125</c:v>
                </c:pt>
                <c:pt idx="47">
                  <c:v>6.3430531732418682</c:v>
                </c:pt>
                <c:pt idx="48">
                  <c:v>-14.523049130617105</c:v>
                </c:pt>
                <c:pt idx="49">
                  <c:v>-0.5925199079141239</c:v>
                </c:pt>
                <c:pt idx="50">
                  <c:v>7.6537585421412295</c:v>
                </c:pt>
                <c:pt idx="51">
                  <c:v>-7.3035689095782175</c:v>
                </c:pt>
                <c:pt idx="52">
                  <c:v>-7.6222179950542284</c:v>
                </c:pt>
                <c:pt idx="53">
                  <c:v>-8.3767477297531094</c:v>
                </c:pt>
                <c:pt idx="54">
                  <c:v>8.9672996965951324</c:v>
                </c:pt>
                <c:pt idx="55">
                  <c:v>-7.1836650510467281</c:v>
                </c:pt>
                <c:pt idx="56">
                  <c:v>16.837029465357105</c:v>
                </c:pt>
                <c:pt idx="57">
                  <c:v>16.719602883280402</c:v>
                </c:pt>
                <c:pt idx="58">
                  <c:v>-9.4492423007984332</c:v>
                </c:pt>
                <c:pt idx="59">
                  <c:v>6.8848860016915259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02112"/>
        <c:axId val="117804032"/>
      </c:lineChart>
      <c:dateAx>
        <c:axId val="117802112"/>
        <c:scaling>
          <c:orientation val="minMax"/>
          <c:min val="38687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17804032"/>
        <c:crosses val="autoZero"/>
        <c:auto val="1"/>
        <c:lblOffset val="100"/>
        <c:baseTimeUnit val="months"/>
        <c:majorUnit val="2"/>
        <c:majorTimeUnit val="months"/>
        <c:minorUnit val="1"/>
        <c:minorTimeUnit val="months"/>
      </c:dateAx>
      <c:valAx>
        <c:axId val="117804032"/>
        <c:scaling>
          <c:orientation val="minMax"/>
          <c:max val="35"/>
          <c:min val="-20"/>
        </c:scaling>
        <c:delete val="0"/>
        <c:axPos val="l"/>
        <c:title>
          <c:tx>
            <c:rich>
              <a:bodyPr/>
              <a:lstStyle/>
              <a:p>
                <a:pPr>
                  <a:defRPr sz="1325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Monthly returns (%)</a:t>
                </a:r>
              </a:p>
            </c:rich>
          </c:tx>
          <c:layout>
            <c:manualLayout>
              <c:xMode val="edge"/>
              <c:yMode val="edge"/>
              <c:x val="2.4414929013414431E-2"/>
              <c:y val="0.2042556026650514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17802112"/>
        <c:crossesAt val="38687"/>
        <c:crossBetween val="between"/>
        <c:min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128612938679029"/>
          <c:y val="0.10838178881485969"/>
          <c:w val="0.16138934756205714"/>
          <c:h val="0.1302521008403361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31996694857587"/>
          <c:y val="4.8927370406824149E-2"/>
          <c:w val="0.82852899367641741"/>
          <c:h val="0.82926932143460597"/>
        </c:manualLayout>
      </c:layout>
      <c:lineChart>
        <c:grouping val="standard"/>
        <c:varyColors val="0"/>
        <c:ser>
          <c:idx val="0"/>
          <c:order val="0"/>
          <c:tx>
            <c:v>T-bills</c:v>
          </c:tx>
          <c:spPr>
            <a:ln w="38100">
              <a:solidFill>
                <a:srgbClr val="D2533C">
                  <a:lumMod val="60000"/>
                  <a:lumOff val="4000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'Fig 7.3'!$A$66:$A$126</c:f>
              <c:numCache>
                <c:formatCode>mmm\-yy</c:formatCode>
                <c:ptCount val="61"/>
                <c:pt idx="0">
                  <c:v>38717</c:v>
                </c:pt>
                <c:pt idx="1">
                  <c:v>38748</c:v>
                </c:pt>
                <c:pt idx="2">
                  <c:v>38776</c:v>
                </c:pt>
                <c:pt idx="3">
                  <c:v>38807</c:v>
                </c:pt>
                <c:pt idx="4">
                  <c:v>38837</c:v>
                </c:pt>
                <c:pt idx="5">
                  <c:v>38868</c:v>
                </c:pt>
                <c:pt idx="6">
                  <c:v>38898</c:v>
                </c:pt>
                <c:pt idx="7">
                  <c:v>38929</c:v>
                </c:pt>
                <c:pt idx="8">
                  <c:v>38960</c:v>
                </c:pt>
                <c:pt idx="9">
                  <c:v>38990</c:v>
                </c:pt>
                <c:pt idx="10">
                  <c:v>39021</c:v>
                </c:pt>
                <c:pt idx="11">
                  <c:v>39051</c:v>
                </c:pt>
                <c:pt idx="12">
                  <c:v>39082</c:v>
                </c:pt>
                <c:pt idx="13">
                  <c:v>39113</c:v>
                </c:pt>
                <c:pt idx="14">
                  <c:v>39141</c:v>
                </c:pt>
                <c:pt idx="15">
                  <c:v>39172</c:v>
                </c:pt>
                <c:pt idx="16">
                  <c:v>39202</c:v>
                </c:pt>
                <c:pt idx="17">
                  <c:v>39233</c:v>
                </c:pt>
                <c:pt idx="18">
                  <c:v>39263</c:v>
                </c:pt>
                <c:pt idx="19">
                  <c:v>39294</c:v>
                </c:pt>
                <c:pt idx="20">
                  <c:v>39325</c:v>
                </c:pt>
                <c:pt idx="21">
                  <c:v>39355</c:v>
                </c:pt>
                <c:pt idx="22">
                  <c:v>39386</c:v>
                </c:pt>
                <c:pt idx="23">
                  <c:v>39416</c:v>
                </c:pt>
                <c:pt idx="24">
                  <c:v>39447</c:v>
                </c:pt>
                <c:pt idx="25">
                  <c:v>39478</c:v>
                </c:pt>
                <c:pt idx="26">
                  <c:v>39507</c:v>
                </c:pt>
                <c:pt idx="27">
                  <c:v>39538</c:v>
                </c:pt>
                <c:pt idx="28">
                  <c:v>39568</c:v>
                </c:pt>
                <c:pt idx="29">
                  <c:v>39599</c:v>
                </c:pt>
                <c:pt idx="30">
                  <c:v>39629</c:v>
                </c:pt>
                <c:pt idx="31">
                  <c:v>39660</c:v>
                </c:pt>
                <c:pt idx="32">
                  <c:v>39691</c:v>
                </c:pt>
                <c:pt idx="33">
                  <c:v>39721</c:v>
                </c:pt>
                <c:pt idx="34">
                  <c:v>39752</c:v>
                </c:pt>
                <c:pt idx="35">
                  <c:v>39782</c:v>
                </c:pt>
                <c:pt idx="36">
                  <c:v>39813</c:v>
                </c:pt>
                <c:pt idx="37">
                  <c:v>39844</c:v>
                </c:pt>
                <c:pt idx="38">
                  <c:v>39872</c:v>
                </c:pt>
                <c:pt idx="39">
                  <c:v>39903</c:v>
                </c:pt>
                <c:pt idx="40">
                  <c:v>39933</c:v>
                </c:pt>
                <c:pt idx="41">
                  <c:v>39964</c:v>
                </c:pt>
                <c:pt idx="42">
                  <c:v>39994</c:v>
                </c:pt>
                <c:pt idx="43">
                  <c:v>40025</c:v>
                </c:pt>
                <c:pt idx="44">
                  <c:v>40056</c:v>
                </c:pt>
                <c:pt idx="45">
                  <c:v>40086</c:v>
                </c:pt>
                <c:pt idx="46">
                  <c:v>40117</c:v>
                </c:pt>
                <c:pt idx="47">
                  <c:v>40147</c:v>
                </c:pt>
                <c:pt idx="48">
                  <c:v>40178</c:v>
                </c:pt>
                <c:pt idx="49">
                  <c:v>40209</c:v>
                </c:pt>
                <c:pt idx="50">
                  <c:v>40237</c:v>
                </c:pt>
                <c:pt idx="51">
                  <c:v>40268</c:v>
                </c:pt>
                <c:pt idx="52">
                  <c:v>40298</c:v>
                </c:pt>
                <c:pt idx="53">
                  <c:v>40329</c:v>
                </c:pt>
                <c:pt idx="54">
                  <c:v>40359</c:v>
                </c:pt>
                <c:pt idx="55">
                  <c:v>40390</c:v>
                </c:pt>
                <c:pt idx="56">
                  <c:v>40421</c:v>
                </c:pt>
                <c:pt idx="57">
                  <c:v>40451</c:v>
                </c:pt>
                <c:pt idx="58">
                  <c:v>40482</c:v>
                </c:pt>
                <c:pt idx="59">
                  <c:v>40512</c:v>
                </c:pt>
                <c:pt idx="60">
                  <c:v>40543</c:v>
                </c:pt>
              </c:numCache>
            </c:numRef>
          </c:cat>
          <c:val>
            <c:numRef>
              <c:f>'Fig 7.3'!$B$66:$B$126</c:f>
              <c:numCache>
                <c:formatCode>0.00</c:formatCode>
                <c:ptCount val="61"/>
                <c:pt idx="0">
                  <c:v>0</c:v>
                </c:pt>
                <c:pt idx="1">
                  <c:v>0.35000000000000586</c:v>
                </c:pt>
                <c:pt idx="2">
                  <c:v>0.69119000000001962</c:v>
                </c:pt>
                <c:pt idx="3">
                  <c:v>1.0637474030000149</c:v>
                </c:pt>
                <c:pt idx="4">
                  <c:v>1.4275768936508275</c:v>
                </c:pt>
                <c:pt idx="5">
                  <c:v>1.8637154742935154</c:v>
                </c:pt>
                <c:pt idx="6">
                  <c:v>2.2711703361906865</c:v>
                </c:pt>
                <c:pt idx="7">
                  <c:v>2.68025501753546</c:v>
                </c:pt>
                <c:pt idx="8">
                  <c:v>3.1115120886091141</c:v>
                </c:pt>
                <c:pt idx="9">
                  <c:v>3.5342692881724211</c:v>
                </c:pt>
                <c:pt idx="10">
                  <c:v>3.9587597922539297</c:v>
                </c:pt>
                <c:pt idx="11">
                  <c:v>4.3953865833813888</c:v>
                </c:pt>
                <c:pt idx="12">
                  <c:v>4.8129681297149229</c:v>
                </c:pt>
                <c:pt idx="13">
                  <c:v>5.2741451894856572</c:v>
                </c:pt>
                <c:pt idx="14">
                  <c:v>5.6741869412056891</c:v>
                </c:pt>
                <c:pt idx="15">
                  <c:v>6.1285859450528752</c:v>
                </c:pt>
                <c:pt idx="16">
                  <c:v>6.5955517232111127</c:v>
                </c:pt>
                <c:pt idx="17">
                  <c:v>7.0325934852762764</c:v>
                </c:pt>
                <c:pt idx="18">
                  <c:v>7.4607238592173886</c:v>
                </c:pt>
                <c:pt idx="19">
                  <c:v>7.8905667546542491</c:v>
                </c:pt>
                <c:pt idx="20">
                  <c:v>8.3437071350237968</c:v>
                </c:pt>
                <c:pt idx="21">
                  <c:v>8.6904069978558827</c:v>
                </c:pt>
                <c:pt idx="22">
                  <c:v>9.038216300249033</c:v>
                </c:pt>
                <c:pt idx="23">
                  <c:v>9.4089462356698874</c:v>
                </c:pt>
                <c:pt idx="24">
                  <c:v>9.7043503905061836</c:v>
                </c:pt>
                <c:pt idx="25">
                  <c:v>9.9347295263262598</c:v>
                </c:pt>
                <c:pt idx="26">
                  <c:v>10.077644674710484</c:v>
                </c:pt>
                <c:pt idx="27">
                  <c:v>10.264776670657501</c:v>
                </c:pt>
                <c:pt idx="28">
                  <c:v>10.452226790997624</c:v>
                </c:pt>
                <c:pt idx="29">
                  <c:v>10.63999557654232</c:v>
                </c:pt>
                <c:pt idx="30">
                  <c:v>10.82808356902245</c:v>
                </c:pt>
                <c:pt idx="31">
                  <c:v>10.994325694375995</c:v>
                </c:pt>
                <c:pt idx="32">
                  <c:v>11.127518885209264</c:v>
                </c:pt>
                <c:pt idx="33">
                  <c:v>11.294210163537079</c:v>
                </c:pt>
                <c:pt idx="34">
                  <c:v>11.383245531667926</c:v>
                </c:pt>
                <c:pt idx="35">
                  <c:v>11.405522180774247</c:v>
                </c:pt>
                <c:pt idx="36">
                  <c:v>11.505787150736941</c:v>
                </c:pt>
                <c:pt idx="37">
                  <c:v>11.505787150736941</c:v>
                </c:pt>
                <c:pt idx="38">
                  <c:v>11.516937729452014</c:v>
                </c:pt>
                <c:pt idx="39">
                  <c:v>11.528089423224962</c:v>
                </c:pt>
                <c:pt idx="40">
                  <c:v>11.5392422321673</c:v>
                </c:pt>
                <c:pt idx="41">
                  <c:v>11.5392422321673</c:v>
                </c:pt>
                <c:pt idx="42">
                  <c:v>11.5392422321673</c:v>
                </c:pt>
                <c:pt idx="43">
                  <c:v>11.550396156390509</c:v>
                </c:pt>
                <c:pt idx="44">
                  <c:v>11.56155119600615</c:v>
                </c:pt>
                <c:pt idx="45">
                  <c:v>11.56155119600615</c:v>
                </c:pt>
                <c:pt idx="46">
                  <c:v>11.56155119600615</c:v>
                </c:pt>
                <c:pt idx="47">
                  <c:v>11.56155119600615</c:v>
                </c:pt>
                <c:pt idx="48">
                  <c:v>11.56155119600615</c:v>
                </c:pt>
                <c:pt idx="49">
                  <c:v>11.56155119600615</c:v>
                </c:pt>
                <c:pt idx="50">
                  <c:v>11.56155119600615</c:v>
                </c:pt>
                <c:pt idx="51">
                  <c:v>11.56155119600615</c:v>
                </c:pt>
                <c:pt idx="52">
                  <c:v>11.56155119600615</c:v>
                </c:pt>
                <c:pt idx="53">
                  <c:v>11.572707351125752</c:v>
                </c:pt>
                <c:pt idx="54">
                  <c:v>11.583864621860851</c:v>
                </c:pt>
                <c:pt idx="55">
                  <c:v>11.59502300832305</c:v>
                </c:pt>
                <c:pt idx="56">
                  <c:v>11.60618251062389</c:v>
                </c:pt>
                <c:pt idx="57">
                  <c:v>11.617343128874943</c:v>
                </c:pt>
                <c:pt idx="58">
                  <c:v>11.628504863187828</c:v>
                </c:pt>
                <c:pt idx="59">
                  <c:v>11.639667713674148</c:v>
                </c:pt>
                <c:pt idx="60">
                  <c:v>11.650831680445517</c:v>
                </c:pt>
              </c:numCache>
            </c:numRef>
          </c:val>
          <c:smooth val="0"/>
        </c:ser>
        <c:ser>
          <c:idx val="1"/>
          <c:order val="1"/>
          <c:tx>
            <c:v>SP 500</c:v>
          </c:tx>
          <c:spPr>
            <a:ln w="38100">
              <a:solidFill>
                <a:srgbClr val="BD130F"/>
              </a:solidFill>
              <a:prstDash val="solid"/>
            </a:ln>
          </c:spPr>
          <c:marker>
            <c:symbol val="none"/>
          </c:marker>
          <c:cat>
            <c:numRef>
              <c:f>'Fig 7.3'!$A$66:$A$126</c:f>
              <c:numCache>
                <c:formatCode>mmm\-yy</c:formatCode>
                <c:ptCount val="61"/>
                <c:pt idx="0">
                  <c:v>38717</c:v>
                </c:pt>
                <c:pt idx="1">
                  <c:v>38748</c:v>
                </c:pt>
                <c:pt idx="2">
                  <c:v>38776</c:v>
                </c:pt>
                <c:pt idx="3">
                  <c:v>38807</c:v>
                </c:pt>
                <c:pt idx="4">
                  <c:v>38837</c:v>
                </c:pt>
                <c:pt idx="5">
                  <c:v>38868</c:v>
                </c:pt>
                <c:pt idx="6">
                  <c:v>38898</c:v>
                </c:pt>
                <c:pt idx="7">
                  <c:v>38929</c:v>
                </c:pt>
                <c:pt idx="8">
                  <c:v>38960</c:v>
                </c:pt>
                <c:pt idx="9">
                  <c:v>38990</c:v>
                </c:pt>
                <c:pt idx="10">
                  <c:v>39021</c:v>
                </c:pt>
                <c:pt idx="11">
                  <c:v>39051</c:v>
                </c:pt>
                <c:pt idx="12">
                  <c:v>39082</c:v>
                </c:pt>
                <c:pt idx="13">
                  <c:v>39113</c:v>
                </c:pt>
                <c:pt idx="14">
                  <c:v>39141</c:v>
                </c:pt>
                <c:pt idx="15">
                  <c:v>39172</c:v>
                </c:pt>
                <c:pt idx="16">
                  <c:v>39202</c:v>
                </c:pt>
                <c:pt idx="17">
                  <c:v>39233</c:v>
                </c:pt>
                <c:pt idx="18">
                  <c:v>39263</c:v>
                </c:pt>
                <c:pt idx="19">
                  <c:v>39294</c:v>
                </c:pt>
                <c:pt idx="20">
                  <c:v>39325</c:v>
                </c:pt>
                <c:pt idx="21">
                  <c:v>39355</c:v>
                </c:pt>
                <c:pt idx="22">
                  <c:v>39386</c:v>
                </c:pt>
                <c:pt idx="23">
                  <c:v>39416</c:v>
                </c:pt>
                <c:pt idx="24">
                  <c:v>39447</c:v>
                </c:pt>
                <c:pt idx="25">
                  <c:v>39478</c:v>
                </c:pt>
                <c:pt idx="26">
                  <c:v>39507</c:v>
                </c:pt>
                <c:pt idx="27">
                  <c:v>39538</c:v>
                </c:pt>
                <c:pt idx="28">
                  <c:v>39568</c:v>
                </c:pt>
                <c:pt idx="29">
                  <c:v>39599</c:v>
                </c:pt>
                <c:pt idx="30">
                  <c:v>39629</c:v>
                </c:pt>
                <c:pt idx="31">
                  <c:v>39660</c:v>
                </c:pt>
                <c:pt idx="32">
                  <c:v>39691</c:v>
                </c:pt>
                <c:pt idx="33">
                  <c:v>39721</c:v>
                </c:pt>
                <c:pt idx="34">
                  <c:v>39752</c:v>
                </c:pt>
                <c:pt idx="35">
                  <c:v>39782</c:v>
                </c:pt>
                <c:pt idx="36">
                  <c:v>39813</c:v>
                </c:pt>
                <c:pt idx="37">
                  <c:v>39844</c:v>
                </c:pt>
                <c:pt idx="38">
                  <c:v>39872</c:v>
                </c:pt>
                <c:pt idx="39">
                  <c:v>39903</c:v>
                </c:pt>
                <c:pt idx="40">
                  <c:v>39933</c:v>
                </c:pt>
                <c:pt idx="41">
                  <c:v>39964</c:v>
                </c:pt>
                <c:pt idx="42">
                  <c:v>39994</c:v>
                </c:pt>
                <c:pt idx="43">
                  <c:v>40025</c:v>
                </c:pt>
                <c:pt idx="44">
                  <c:v>40056</c:v>
                </c:pt>
                <c:pt idx="45">
                  <c:v>40086</c:v>
                </c:pt>
                <c:pt idx="46">
                  <c:v>40117</c:v>
                </c:pt>
                <c:pt idx="47">
                  <c:v>40147</c:v>
                </c:pt>
                <c:pt idx="48">
                  <c:v>40178</c:v>
                </c:pt>
                <c:pt idx="49">
                  <c:v>40209</c:v>
                </c:pt>
                <c:pt idx="50">
                  <c:v>40237</c:v>
                </c:pt>
                <c:pt idx="51">
                  <c:v>40268</c:v>
                </c:pt>
                <c:pt idx="52">
                  <c:v>40298</c:v>
                </c:pt>
                <c:pt idx="53">
                  <c:v>40329</c:v>
                </c:pt>
                <c:pt idx="54">
                  <c:v>40359</c:v>
                </c:pt>
                <c:pt idx="55">
                  <c:v>40390</c:v>
                </c:pt>
                <c:pt idx="56">
                  <c:v>40421</c:v>
                </c:pt>
                <c:pt idx="57">
                  <c:v>40451</c:v>
                </c:pt>
                <c:pt idx="58">
                  <c:v>40482</c:v>
                </c:pt>
                <c:pt idx="59">
                  <c:v>40512</c:v>
                </c:pt>
                <c:pt idx="60">
                  <c:v>40543</c:v>
                </c:pt>
              </c:numCache>
            </c:numRef>
          </c:cat>
          <c:val>
            <c:numRef>
              <c:f>'Fig 7.3'!$C$66:$C$126</c:f>
              <c:numCache>
                <c:formatCode>0.00</c:formatCode>
                <c:ptCount val="61"/>
                <c:pt idx="0">
                  <c:v>0</c:v>
                </c:pt>
                <c:pt idx="1">
                  <c:v>2.4009501993721867</c:v>
                </c:pt>
                <c:pt idx="2">
                  <c:v>2.9863408840247616</c:v>
                </c:pt>
                <c:pt idx="3">
                  <c:v>4.6831254772206483</c:v>
                </c:pt>
                <c:pt idx="4">
                  <c:v>6.0066174599134436</c:v>
                </c:pt>
                <c:pt idx="5">
                  <c:v>2.8166624247051479</c:v>
                </c:pt>
                <c:pt idx="6">
                  <c:v>3.0796640366505197</c:v>
                </c:pt>
                <c:pt idx="7">
                  <c:v>3.5462797997793731</c:v>
                </c:pt>
                <c:pt idx="8">
                  <c:v>5.8030033087298927</c:v>
                </c:pt>
                <c:pt idx="9">
                  <c:v>8.662085348264986</c:v>
                </c:pt>
                <c:pt idx="10">
                  <c:v>12.081106303554723</c:v>
                </c:pt>
                <c:pt idx="11">
                  <c:v>14.312378043607321</c:v>
                </c:pt>
                <c:pt idx="12">
                  <c:v>15.203189955035135</c:v>
                </c:pt>
                <c:pt idx="13">
                  <c:v>16.933910240094963</c:v>
                </c:pt>
                <c:pt idx="14">
                  <c:v>14.634767116314521</c:v>
                </c:pt>
                <c:pt idx="15">
                  <c:v>15.966743021973301</c:v>
                </c:pt>
                <c:pt idx="16">
                  <c:v>21.099516416390887</c:v>
                </c:pt>
                <c:pt idx="17">
                  <c:v>25.21421905489094</c:v>
                </c:pt>
                <c:pt idx="18">
                  <c:v>23.381691694239382</c:v>
                </c:pt>
                <c:pt idx="19">
                  <c:v>19.521506744718707</c:v>
                </c:pt>
                <c:pt idx="20">
                  <c:v>21.048612878595005</c:v>
                </c:pt>
                <c:pt idx="21">
                  <c:v>25.740222278781655</c:v>
                </c:pt>
                <c:pt idx="22">
                  <c:v>27.44549079494352</c:v>
                </c:pt>
                <c:pt idx="23">
                  <c:v>22.507847628743495</c:v>
                </c:pt>
                <c:pt idx="24">
                  <c:v>21.124968185288861</c:v>
                </c:pt>
                <c:pt idx="25">
                  <c:v>13.803342665648534</c:v>
                </c:pt>
                <c:pt idx="26">
                  <c:v>10.859421396453667</c:v>
                </c:pt>
                <c:pt idx="27">
                  <c:v>9.8752863324000568</c:v>
                </c:pt>
                <c:pt idx="28">
                  <c:v>15.109866802409384</c:v>
                </c:pt>
                <c:pt idx="29">
                  <c:v>16.849071010435157</c:v>
                </c:pt>
                <c:pt idx="30">
                  <c:v>7.0840756765927884</c:v>
                </c:pt>
                <c:pt idx="31">
                  <c:v>6.1169084584711264</c:v>
                </c:pt>
                <c:pt idx="32">
                  <c:v>7.7627895138711489</c:v>
                </c:pt>
                <c:pt idx="33">
                  <c:v>-2.3839823534402838</c:v>
                </c:pt>
                <c:pt idx="34">
                  <c:v>-18.51191991176724</c:v>
                </c:pt>
                <c:pt idx="35">
                  <c:v>-24.187664376007511</c:v>
                </c:pt>
                <c:pt idx="36">
                  <c:v>-23.441079155001329</c:v>
                </c:pt>
                <c:pt idx="37">
                  <c:v>-29.998913315840014</c:v>
                </c:pt>
                <c:pt idx="38">
                  <c:v>-37.694218517630674</c:v>
                </c:pt>
                <c:pt idx="39">
                  <c:v>-32.37302388641119</c:v>
                </c:pt>
                <c:pt idx="40">
                  <c:v>-26.021155048188994</c:v>
                </c:pt>
                <c:pt idx="41">
                  <c:v>-22.094252415751903</c:v>
                </c:pt>
                <c:pt idx="42">
                  <c:v>-22.07899572518772</c:v>
                </c:pt>
                <c:pt idx="43">
                  <c:v>-16.301795564883136</c:v>
                </c:pt>
                <c:pt idx="44">
                  <c:v>-13.492869313232704</c:v>
                </c:pt>
                <c:pt idx="45">
                  <c:v>-10.402541880065092</c:v>
                </c:pt>
                <c:pt idx="46">
                  <c:v>-12.173165579430723</c:v>
                </c:pt>
                <c:pt idx="47">
                  <c:v>-7.135067317568855</c:v>
                </c:pt>
                <c:pt idx="48">
                  <c:v>-5.4848019548762386</c:v>
                </c:pt>
                <c:pt idx="49">
                  <c:v>-8.9794316879947491</c:v>
                </c:pt>
                <c:pt idx="50">
                  <c:v>-6.3840991042428827</c:v>
                </c:pt>
                <c:pt idx="51">
                  <c:v>-0.87982418625316472</c:v>
                </c:pt>
                <c:pt idx="52">
                  <c:v>0.58312292006807986</c:v>
                </c:pt>
                <c:pt idx="53">
                  <c:v>-7.6622707359534807</c:v>
                </c:pt>
                <c:pt idx="54">
                  <c:v>-12.637647047718135</c:v>
                </c:pt>
                <c:pt idx="55">
                  <c:v>-6.6290537471900945</c:v>
                </c:pt>
                <c:pt idx="56">
                  <c:v>-11.059427168245268</c:v>
                </c:pt>
                <c:pt idx="57">
                  <c:v>-3.2725818230694648</c:v>
                </c:pt>
                <c:pt idx="58">
                  <c:v>0.29239820542832362</c:v>
                </c:pt>
                <c:pt idx="59">
                  <c:v>6.2700253045311433E-2</c:v>
                </c:pt>
                <c:pt idx="60">
                  <c:v>6.5968017841175035</c:v>
                </c:pt>
              </c:numCache>
            </c:numRef>
          </c:val>
          <c:smooth val="0"/>
        </c:ser>
        <c:ser>
          <c:idx val="2"/>
          <c:order val="2"/>
          <c:tx>
            <c:v>Google</c:v>
          </c:tx>
          <c:spPr>
            <a:ln w="38100">
              <a:solidFill>
                <a:srgbClr val="053F85"/>
              </a:solidFill>
              <a:prstDash val="solid"/>
            </a:ln>
          </c:spPr>
          <c:marker>
            <c:symbol val="none"/>
          </c:marker>
          <c:cat>
            <c:numRef>
              <c:f>'Fig 7.3'!$A$66:$A$126</c:f>
              <c:numCache>
                <c:formatCode>mmm\-yy</c:formatCode>
                <c:ptCount val="61"/>
                <c:pt idx="0">
                  <c:v>38717</c:v>
                </c:pt>
                <c:pt idx="1">
                  <c:v>38748</c:v>
                </c:pt>
                <c:pt idx="2">
                  <c:v>38776</c:v>
                </c:pt>
                <c:pt idx="3">
                  <c:v>38807</c:v>
                </c:pt>
                <c:pt idx="4">
                  <c:v>38837</c:v>
                </c:pt>
                <c:pt idx="5">
                  <c:v>38868</c:v>
                </c:pt>
                <c:pt idx="6">
                  <c:v>38898</c:v>
                </c:pt>
                <c:pt idx="7">
                  <c:v>38929</c:v>
                </c:pt>
                <c:pt idx="8">
                  <c:v>38960</c:v>
                </c:pt>
                <c:pt idx="9">
                  <c:v>38990</c:v>
                </c:pt>
                <c:pt idx="10">
                  <c:v>39021</c:v>
                </c:pt>
                <c:pt idx="11">
                  <c:v>39051</c:v>
                </c:pt>
                <c:pt idx="12">
                  <c:v>39082</c:v>
                </c:pt>
                <c:pt idx="13">
                  <c:v>39113</c:v>
                </c:pt>
                <c:pt idx="14">
                  <c:v>39141</c:v>
                </c:pt>
                <c:pt idx="15">
                  <c:v>39172</c:v>
                </c:pt>
                <c:pt idx="16">
                  <c:v>39202</c:v>
                </c:pt>
                <c:pt idx="17">
                  <c:v>39233</c:v>
                </c:pt>
                <c:pt idx="18">
                  <c:v>39263</c:v>
                </c:pt>
                <c:pt idx="19">
                  <c:v>39294</c:v>
                </c:pt>
                <c:pt idx="20">
                  <c:v>39325</c:v>
                </c:pt>
                <c:pt idx="21">
                  <c:v>39355</c:v>
                </c:pt>
                <c:pt idx="22">
                  <c:v>39386</c:v>
                </c:pt>
                <c:pt idx="23">
                  <c:v>39416</c:v>
                </c:pt>
                <c:pt idx="24">
                  <c:v>39447</c:v>
                </c:pt>
                <c:pt idx="25">
                  <c:v>39478</c:v>
                </c:pt>
                <c:pt idx="26">
                  <c:v>39507</c:v>
                </c:pt>
                <c:pt idx="27">
                  <c:v>39538</c:v>
                </c:pt>
                <c:pt idx="28">
                  <c:v>39568</c:v>
                </c:pt>
                <c:pt idx="29">
                  <c:v>39599</c:v>
                </c:pt>
                <c:pt idx="30">
                  <c:v>39629</c:v>
                </c:pt>
                <c:pt idx="31">
                  <c:v>39660</c:v>
                </c:pt>
                <c:pt idx="32">
                  <c:v>39691</c:v>
                </c:pt>
                <c:pt idx="33">
                  <c:v>39721</c:v>
                </c:pt>
                <c:pt idx="34">
                  <c:v>39752</c:v>
                </c:pt>
                <c:pt idx="35">
                  <c:v>39782</c:v>
                </c:pt>
                <c:pt idx="36">
                  <c:v>39813</c:v>
                </c:pt>
                <c:pt idx="37">
                  <c:v>39844</c:v>
                </c:pt>
                <c:pt idx="38">
                  <c:v>39872</c:v>
                </c:pt>
                <c:pt idx="39">
                  <c:v>39903</c:v>
                </c:pt>
                <c:pt idx="40">
                  <c:v>39933</c:v>
                </c:pt>
                <c:pt idx="41">
                  <c:v>39964</c:v>
                </c:pt>
                <c:pt idx="42">
                  <c:v>39994</c:v>
                </c:pt>
                <c:pt idx="43">
                  <c:v>40025</c:v>
                </c:pt>
                <c:pt idx="44">
                  <c:v>40056</c:v>
                </c:pt>
                <c:pt idx="45">
                  <c:v>40086</c:v>
                </c:pt>
                <c:pt idx="46">
                  <c:v>40117</c:v>
                </c:pt>
                <c:pt idx="47">
                  <c:v>40147</c:v>
                </c:pt>
                <c:pt idx="48">
                  <c:v>40178</c:v>
                </c:pt>
                <c:pt idx="49">
                  <c:v>40209</c:v>
                </c:pt>
                <c:pt idx="50">
                  <c:v>40237</c:v>
                </c:pt>
                <c:pt idx="51">
                  <c:v>40268</c:v>
                </c:pt>
                <c:pt idx="52">
                  <c:v>40298</c:v>
                </c:pt>
                <c:pt idx="53">
                  <c:v>40329</c:v>
                </c:pt>
                <c:pt idx="54">
                  <c:v>40359</c:v>
                </c:pt>
                <c:pt idx="55">
                  <c:v>40390</c:v>
                </c:pt>
                <c:pt idx="56">
                  <c:v>40421</c:v>
                </c:pt>
                <c:pt idx="57">
                  <c:v>40451</c:v>
                </c:pt>
                <c:pt idx="58">
                  <c:v>40482</c:v>
                </c:pt>
                <c:pt idx="59">
                  <c:v>40512</c:v>
                </c:pt>
                <c:pt idx="60">
                  <c:v>40543</c:v>
                </c:pt>
              </c:numCache>
            </c:numRef>
          </c:cat>
          <c:val>
            <c:numRef>
              <c:f>'Fig 7.3'!$D$66:$D$126</c:f>
              <c:numCache>
                <c:formatCode>0.00</c:formatCode>
                <c:ptCount val="61"/>
                <c:pt idx="0">
                  <c:v>0</c:v>
                </c:pt>
                <c:pt idx="1">
                  <c:v>4.2906040592006978</c:v>
                </c:pt>
                <c:pt idx="2">
                  <c:v>-12.59219977823845</c:v>
                </c:pt>
                <c:pt idx="3">
                  <c:v>-5.9923829725690663</c:v>
                </c:pt>
                <c:pt idx="4">
                  <c:v>0.74241912934482901</c:v>
                </c:pt>
                <c:pt idx="5">
                  <c:v>-10.374584197078557</c:v>
                </c:pt>
                <c:pt idx="6">
                  <c:v>1.0774719182374595</c:v>
                </c:pt>
                <c:pt idx="7">
                  <c:v>-6.8119365569107657</c:v>
                </c:pt>
                <c:pt idx="8">
                  <c:v>-8.757171093863013</c:v>
                </c:pt>
                <c:pt idx="9">
                  <c:v>-3.1239454273731191</c:v>
                </c:pt>
                <c:pt idx="10">
                  <c:v>14.831509424866196</c:v>
                </c:pt>
                <c:pt idx="11">
                  <c:v>16.861109771971222</c:v>
                </c:pt>
                <c:pt idx="12">
                  <c:v>10.996480740490755</c:v>
                </c:pt>
                <c:pt idx="13">
                  <c:v>20.884153690401575</c:v>
                </c:pt>
                <c:pt idx="14">
                  <c:v>8.3377524948175186</c:v>
                </c:pt>
                <c:pt idx="15">
                  <c:v>10.437255941763471</c:v>
                </c:pt>
                <c:pt idx="16">
                  <c:v>13.623873113821512</c:v>
                </c:pt>
                <c:pt idx="17">
                  <c:v>20.018801523405504</c:v>
                </c:pt>
                <c:pt idx="18">
                  <c:v>25.994311333943998</c:v>
                </c:pt>
                <c:pt idx="19">
                  <c:v>22.933037651255873</c:v>
                </c:pt>
                <c:pt idx="20">
                  <c:v>24.198524803548192</c:v>
                </c:pt>
                <c:pt idx="21">
                  <c:v>36.73769464397629</c:v>
                </c:pt>
                <c:pt idx="22">
                  <c:v>70.418936508701748</c:v>
                </c:pt>
                <c:pt idx="23">
                  <c:v>67.044304102588768</c:v>
                </c:pt>
                <c:pt idx="24">
                  <c:v>66.677915441353733</c:v>
                </c:pt>
                <c:pt idx="25">
                  <c:v>36.021790483536591</c:v>
                </c:pt>
                <c:pt idx="26">
                  <c:v>13.575664079448508</c:v>
                </c:pt>
                <c:pt idx="27">
                  <c:v>6.1731668514679789</c:v>
                </c:pt>
                <c:pt idx="28">
                  <c:v>38.429831750470036</c:v>
                </c:pt>
                <c:pt idx="29">
                  <c:v>41.204261678638517</c:v>
                </c:pt>
                <c:pt idx="30">
                  <c:v>26.890999373282543</c:v>
                </c:pt>
                <c:pt idx="31">
                  <c:v>14.195150171142078</c:v>
                </c:pt>
                <c:pt idx="32">
                  <c:v>11.673817673432008</c:v>
                </c:pt>
                <c:pt idx="33">
                  <c:v>-3.4565877645470811</c:v>
                </c:pt>
                <c:pt idx="34">
                  <c:v>-13.378007038519018</c:v>
                </c:pt>
                <c:pt idx="35">
                  <c:v>-29.383406450368799</c:v>
                </c:pt>
                <c:pt idx="36">
                  <c:v>-25.842452875668886</c:v>
                </c:pt>
                <c:pt idx="37">
                  <c:v>-18.398977968471296</c:v>
                </c:pt>
                <c:pt idx="38">
                  <c:v>-18.529142361278492</c:v>
                </c:pt>
                <c:pt idx="39">
                  <c:v>-16.101817480595869</c:v>
                </c:pt>
                <c:pt idx="40">
                  <c:v>-4.5533432965337663</c:v>
                </c:pt>
                <c:pt idx="41">
                  <c:v>0.57127705732054102</c:v>
                </c:pt>
                <c:pt idx="42">
                  <c:v>1.6222340066528451</c:v>
                </c:pt>
                <c:pt idx="43">
                  <c:v>6.795063394880211</c:v>
                </c:pt>
                <c:pt idx="44">
                  <c:v>11.283324495010367</c:v>
                </c:pt>
                <c:pt idx="45">
                  <c:v>19.522248469363159</c:v>
                </c:pt>
                <c:pt idx="46">
                  <c:v>29.229137540375064</c:v>
                </c:pt>
                <c:pt idx="47">
                  <c:v>40.529335197416017</c:v>
                </c:pt>
                <c:pt idx="48">
                  <c:v>49.443185652991396</c:v>
                </c:pt>
                <c:pt idx="49">
                  <c:v>27.739478378248151</c:v>
                </c:pt>
                <c:pt idx="50">
                  <c:v>26.982596538591327</c:v>
                </c:pt>
                <c:pt idx="51">
                  <c:v>36.701537868196546</c:v>
                </c:pt>
                <c:pt idx="52">
                  <c:v>26.717446849539627</c:v>
                </c:pt>
                <c:pt idx="53">
                  <c:v>17.05876681290076</c:v>
                </c:pt>
                <c:pt idx="54">
                  <c:v>7.2530492214241162</c:v>
                </c:pt>
                <c:pt idx="55">
                  <c:v>16.870751578845887</c:v>
                </c:pt>
                <c:pt idx="56">
                  <c:v>8.4751482427807048</c:v>
                </c:pt>
                <c:pt idx="57">
                  <c:v>26.739140915007493</c:v>
                </c:pt>
                <c:pt idx="58">
                  <c:v>47.92942197367789</c:v>
                </c:pt>
                <c:pt idx="59">
                  <c:v>33.951212457214446</c:v>
                </c:pt>
                <c:pt idx="60">
                  <c:v>43.173600732777338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40992"/>
        <c:axId val="55942528"/>
      </c:lineChart>
      <c:dateAx>
        <c:axId val="55940992"/>
        <c:scaling>
          <c:orientation val="minMax"/>
          <c:max val="40543"/>
          <c:min val="38717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55942528"/>
        <c:crosses val="autoZero"/>
        <c:auto val="0"/>
        <c:lblOffset val="100"/>
        <c:baseTimeUnit val="months"/>
      </c:dateAx>
      <c:valAx>
        <c:axId val="55942528"/>
        <c:scaling>
          <c:orientation val="minMax"/>
          <c:max val="75"/>
          <c:min val="-4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Cumulative returns (%)</a:t>
                </a:r>
              </a:p>
            </c:rich>
          </c:tx>
          <c:layout>
            <c:manualLayout>
              <c:xMode val="edge"/>
              <c:yMode val="edge"/>
              <c:x val="2.2839020122484691E-2"/>
              <c:y val="0.180894849081364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5594099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670664430835035"/>
          <c:y val="7.869689140419947E-2"/>
          <c:w val="0.132121191372818"/>
          <c:h val="0.1532377888739521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5ED21CD-B0E0-4634-A133-599451056AC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rgbClr val="08425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0842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7B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Tenth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C58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2017 McGraw-Hill Education. All rights reserved. No reproduction or distribution without the prior written consent of McGraw-Hill Education.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08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-3464" y="6507480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i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McGraw-Hill Companies, © 2013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286000" y="1524000"/>
            <a:ext cx="6629400" cy="14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4400" dirty="0" smtClean="0">
                <a:solidFill>
                  <a:schemeClr val="bg1"/>
                </a:solidFill>
              </a:rPr>
              <a:t>Capital Asset Pricing and Arbitrage Pricing Theory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38200" y="1629085"/>
            <a:ext cx="914400" cy="14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8800" dirty="0" smtClean="0">
                <a:solidFill>
                  <a:schemeClr val="bg1"/>
                </a:solidFill>
              </a:rPr>
              <a:t>7		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Tenth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7.1 The Capital Asset Pricing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953000"/>
          </a:xfrm>
        </p:spPr>
        <p:txBody>
          <a:bodyPr/>
          <a:lstStyle/>
          <a:p>
            <a:r>
              <a:rPr lang="en-US" dirty="0" smtClean="0"/>
              <a:t>The Security Market Line (SML)</a:t>
            </a:r>
          </a:p>
          <a:p>
            <a:pPr lvl="1"/>
            <a:r>
              <a:rPr lang="en-US" dirty="0" smtClean="0"/>
              <a:t>Represents expected return-beta relationship of CAPM</a:t>
            </a:r>
          </a:p>
          <a:p>
            <a:pPr lvl="1"/>
            <a:r>
              <a:rPr lang="en-US" dirty="0" smtClean="0"/>
              <a:t>Graphs individual asset risk premiums as function of asset risk</a:t>
            </a:r>
          </a:p>
          <a:p>
            <a:r>
              <a:rPr lang="en-US" dirty="0" smtClean="0"/>
              <a:t>Alpha</a:t>
            </a:r>
          </a:p>
          <a:p>
            <a:pPr lvl="1"/>
            <a:r>
              <a:rPr lang="en-US" dirty="0" smtClean="0"/>
              <a:t>Abnormal rate of return on security in excess of that predicted by equilibrium model (CAPM)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7.2 The SML and a Positive-Alpha Stock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1479"/>
            <a:ext cx="602284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3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7" cy="836426"/>
          </a:xfrm>
        </p:spPr>
        <p:txBody>
          <a:bodyPr/>
          <a:lstStyle/>
          <a:p>
            <a:r>
              <a:rPr lang="en-US" dirty="0"/>
              <a:t>7.1 The Capital Asset Pricing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Applications of CAPM</a:t>
            </a:r>
          </a:p>
          <a:p>
            <a:pPr lvl="1"/>
            <a:r>
              <a:rPr lang="en-US" dirty="0" smtClean="0"/>
              <a:t>Use SML as benchmark for fair return on risky asset</a:t>
            </a:r>
          </a:p>
          <a:p>
            <a:pPr lvl="1"/>
            <a:r>
              <a:rPr lang="en-US" dirty="0" smtClean="0"/>
              <a:t>SML provides “hurdle rate” for internal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7.2 CAPM and Index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137684"/>
                <a:ext cx="8458200" cy="5257800"/>
              </a:xfrm>
              <a:prstGeom prst="rect">
                <a:avLst/>
              </a:prstGeom>
            </p:spPr>
            <p:txBody>
              <a:bodyPr/>
              <a:lstStyle>
                <a:lvl1pPr marL="18288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  <a:defRPr sz="3200"/>
                </a:lvl1pPr>
                <a:lvl2pPr lvl="1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  <a:defRPr sz="2800"/>
                </a:lvl2pPr>
                <a:lvl3pPr marL="73152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90000"/>
                  <a:buFont typeface="Arial" pitchFamily="34" charset="0"/>
                  <a:buChar char="•"/>
                  <a:defRPr sz="2400"/>
                </a:lvl3pPr>
                <a:lvl4pPr marL="100584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Font typeface="Arial" pitchFamily="34" charset="0"/>
                  <a:buChar char="•"/>
                  <a:defRPr sz="2000"/>
                </a:lvl4pPr>
                <a:lvl5pPr marL="1188720" indent="-13716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100000"/>
                  <a:buFont typeface="Arial" pitchFamily="34" charset="0"/>
                  <a:buChar char="•"/>
                  <a:defRPr baseline="0"/>
                </a:lvl5pPr>
                <a:lvl6pPr marL="1371600" indent="-18288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/>
                </a:lvl6pPr>
                <a:lvl7pPr marL="1554480" indent="-18288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/>
                </a:lvl7pPr>
                <a:lvl8pPr marL="1737360" indent="-18288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/>
                </a:lvl8pPr>
                <a:lvl9pPr marL="1920240" indent="-18288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/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dirty="0" smtClean="0"/>
                  <a:t>Index Model, Realized Returns, Mean-Beta Equation</a:t>
                </a:r>
              </a:p>
              <a:p>
                <a:pPr lvl="1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𝑀𝑡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 smtClean="0"/>
                  <a:t>: HPR</a:t>
                </a:r>
              </a:p>
              <a:p>
                <a:pPr lvl="3">
                  <a:spcAft>
                    <a:spcPts val="0"/>
                  </a:spcAft>
                </a:pPr>
                <a:r>
                  <a:rPr lang="en-US" i="1" dirty="0" smtClean="0"/>
                  <a:t>i</a:t>
                </a:r>
                <a:r>
                  <a:rPr lang="en-US" dirty="0" smtClean="0"/>
                  <a:t>: Asset</a:t>
                </a:r>
              </a:p>
              <a:p>
                <a:pPr lvl="3">
                  <a:spcAft>
                    <a:spcPts val="0"/>
                  </a:spcAft>
                </a:pPr>
                <a:r>
                  <a:rPr lang="en-US" i="1" dirty="0" smtClean="0"/>
                  <a:t>t</a:t>
                </a:r>
                <a:r>
                  <a:rPr lang="en-US" dirty="0" smtClean="0"/>
                  <a:t>: Period</a:t>
                </a:r>
              </a:p>
              <a:p>
                <a:pPr lvl="2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/>
                  <a:t>: </a:t>
                </a:r>
                <a:r>
                  <a:rPr lang="en-US" dirty="0" smtClean="0"/>
                  <a:t>Intercept of security characteristic line</a:t>
                </a:r>
              </a:p>
              <a:p>
                <a:pPr lvl="2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Slope of security characteristic line</a:t>
                </a:r>
              </a:p>
              <a:p>
                <a:pPr lvl="2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: Index return</a:t>
                </a:r>
              </a:p>
              <a:p>
                <a:pPr lvl="2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 smtClean="0"/>
                  <a:t>: Firm-specific effects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37684"/>
                <a:ext cx="8458200" cy="5257800"/>
              </a:xfrm>
              <a:prstGeom prst="rect">
                <a:avLst/>
              </a:prstGeom>
              <a:blipFill rotWithShape="1">
                <a:blip r:embed="rId2"/>
                <a:stretch>
                  <a:fillRect l="-1298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0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7.2 CAPM and Index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5029200"/>
              </a:xfrm>
            </p:spPr>
            <p:txBody>
              <a:bodyPr/>
              <a:lstStyle/>
              <a:p>
                <a:r>
                  <a:rPr lang="en-US" dirty="0" smtClean="0"/>
                  <a:t>Estimating Index Model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 smtClean="0"/>
                  <a:t>, excess return</a:t>
                </a:r>
              </a:p>
              <a:p>
                <a:pPr lvl="2"/>
                <a:r>
                  <a:rPr lang="en-US" sz="2800" dirty="0" smtClean="0"/>
                  <a:t>Residual = Actual return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/>
                  <a:t> Predicted return for Google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𝐺𝑡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𝐺𝑡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5029200"/>
              </a:xfrm>
              <a:blipFill rotWithShape="1">
                <a:blip r:embed="rId2"/>
                <a:stretch>
                  <a:fillRect l="-1323" t="-1576" r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3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Table 7.1 Monthly Return Statistics 01/06 - 12/10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65530"/>
              </p:ext>
            </p:extLst>
          </p:nvPr>
        </p:nvGraphicFramePr>
        <p:xfrm>
          <a:off x="1066800" y="1447800"/>
          <a:ext cx="7034806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4200"/>
                <a:gridCol w="1371600"/>
                <a:gridCol w="1295400"/>
                <a:gridCol w="1243606"/>
              </a:tblGrid>
              <a:tr h="609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Statistic (%)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T-Bills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S&amp;P 500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Google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Average rate of </a:t>
                      </a:r>
                      <a:r>
                        <a:rPr lang="en-US" sz="1800" u="none" strike="noStrike" dirty="0" smtClean="0">
                          <a:effectLst/>
                        </a:rPr>
                        <a:t>return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0.184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 defTabSz="914400" fontAlgn="b">
                        <a:tabLst>
                          <a:tab pos="682625" algn="ctr"/>
                        </a:tabLst>
                      </a:pPr>
                      <a:r>
                        <a:rPr lang="en-US" sz="1800" u="none" strike="noStrike" dirty="0">
                          <a:effectLst/>
                        </a:rPr>
                        <a:t>1.125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Average excess return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 fontAlgn="b">
                        <a:tabLst>
                          <a:tab pos="682625" algn="l"/>
                        </a:tabLst>
                      </a:pPr>
                      <a:r>
                        <a:rPr lang="en-US" sz="1800" u="none" strike="noStrike" dirty="0">
                          <a:effectLst/>
                        </a:rPr>
                        <a:t>0.941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Standard deviation*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5.11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800" u="none" strike="noStrike" dirty="0">
                          <a:effectLst/>
                        </a:rPr>
                        <a:t>10.40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Geometric average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0.180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800" u="none" strike="noStrike" dirty="0">
                          <a:effectLst/>
                        </a:rPr>
                        <a:t>0.600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Cumulative total 5-year return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800" u="none" strike="noStrike" dirty="0">
                          <a:effectLst/>
                        </a:rPr>
                        <a:t>43.17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Gain Jan 2006-Oct 2007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27.45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800" u="none" strike="noStrike" dirty="0">
                          <a:effectLst/>
                        </a:rPr>
                        <a:t>70.42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Gain Nov 2007-May 2009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-38.87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800" u="none" strike="noStrike" dirty="0">
                          <a:effectLst/>
                        </a:rPr>
                        <a:t>-40.99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Gain June 2009-Dec 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36.83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800" u="none" strike="noStrike" dirty="0">
                          <a:effectLst/>
                        </a:rPr>
                        <a:t>42.36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8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* The rate on T-bills is known in advance, </a:t>
                      </a:r>
                      <a:r>
                        <a:rPr lang="en-US" sz="1800" u="none" strike="noStrike" dirty="0" smtClean="0">
                          <a:effectLst/>
                        </a:rPr>
                        <a:t>SD </a:t>
                      </a:r>
                      <a:r>
                        <a:rPr lang="en-US" sz="1800" u="none" strike="noStrike" dirty="0">
                          <a:effectLst/>
                        </a:rPr>
                        <a:t>does not reflect risk.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3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dirty="0" smtClean="0"/>
              <a:t>Figure 7.3A: Monthly Returns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73307"/>
              </p:ext>
            </p:extLst>
          </p:nvPr>
        </p:nvGraphicFramePr>
        <p:xfrm>
          <a:off x="381000" y="1143000"/>
          <a:ext cx="8302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dirty="0" smtClean="0"/>
              <a:t>Figure 7.3B Monthly Cumulative Returns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22848"/>
              </p:ext>
            </p:extLst>
          </p:nvPr>
        </p:nvGraphicFramePr>
        <p:xfrm>
          <a:off x="454025" y="11430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2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2400" dirty="0" smtClean="0"/>
              <a:t>Figure 7.4 Scatter Diagram/SCL: Google vs. S&amp;P 500, 01/06-12/10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01090"/>
            <a:ext cx="87630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3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Table 7.2 SCL for Google (S&amp;P 500), 01/06-12/10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59016"/>
              </p:ext>
            </p:extLst>
          </p:nvPr>
        </p:nvGraphicFramePr>
        <p:xfrm>
          <a:off x="533400" y="1219200"/>
          <a:ext cx="8153401" cy="3344610"/>
        </p:xfrm>
        <a:graphic>
          <a:graphicData uri="http://schemas.openxmlformats.org/drawingml/2006/table">
            <a:tbl>
              <a:tblPr/>
              <a:tblGrid>
                <a:gridCol w="1676400"/>
                <a:gridCol w="914400"/>
                <a:gridCol w="457200"/>
                <a:gridCol w="1448227"/>
                <a:gridCol w="934610"/>
                <a:gridCol w="893977"/>
                <a:gridCol w="934610"/>
                <a:gridCol w="893977"/>
              </a:tblGrid>
              <a:tr h="38100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Linear Regression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69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Regression Statistics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0.5914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R-square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0.3497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Adjusted R-square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0.3385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of regression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8.4585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number of observations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8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Regression equation:  Google (excess return) = 0.8751 + 1.2031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×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S&amp;P 500 (excess return)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216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Coefficients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 Error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-Statistic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-value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LCL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UCL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Intercept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0.8751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1.0920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0.8013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0.4262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-1.7375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3.4877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S&amp;P 500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1.2031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0.2154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5.5848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0.0000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0.6877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1.7185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98101"/>
              </p:ext>
            </p:extLst>
          </p:nvPr>
        </p:nvGraphicFramePr>
        <p:xfrm>
          <a:off x="4343400" y="4724400"/>
          <a:ext cx="3805354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476440" imgH="1041120" progId="Equation.DSMT4">
                  <p:embed/>
                </p:oleObj>
              </mc:Choice>
              <mc:Fallback>
                <p:oleObj name="Equation" r:id="rId3" imgW="2476440" imgH="1041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24400"/>
                        <a:ext cx="3805354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029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Google’s beta differ significantly from the market beta?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7.1 The Capital Asset Pricing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5800" cy="4876800"/>
              </a:xfrm>
            </p:spPr>
            <p:txBody>
              <a:bodyPr/>
              <a:lstStyle/>
              <a:p>
                <a:r>
                  <a:rPr lang="en-US" dirty="0" smtClean="0"/>
                  <a:t>Capital Asset Pricing Model (CAPM)</a:t>
                </a:r>
              </a:p>
              <a:p>
                <a:pPr lvl="1"/>
                <a:r>
                  <a:rPr lang="en-US" dirty="0" smtClean="0"/>
                  <a:t>Security’s required rate of return relates to systematic risk measured by beta</a:t>
                </a:r>
              </a:p>
              <a:p>
                <a:pPr marL="274320" lvl="1" indent="0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 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Market Portfolio (M)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ach security held in proportion to market value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5800" cy="4876800"/>
              </a:xfrm>
              <a:blipFill rotWithShape="1">
                <a:blip r:embed="rId2"/>
                <a:stretch>
                  <a:fillRect l="-1322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678866" y="2982433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>
            <a:normAutofit/>
          </a:bodyPr>
          <a:lstStyle/>
          <a:p>
            <a:r>
              <a:rPr lang="en-US" dirty="0"/>
              <a:t>7.2 CAPM and Index </a:t>
            </a:r>
            <a:r>
              <a:rPr lang="en-US" dirty="0" smtClean="0"/>
              <a:t>Models: SCL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2337" cy="3583761"/>
          </a:xfrm>
        </p:spPr>
        <p:txBody>
          <a:bodyPr/>
          <a:lstStyle/>
          <a:p>
            <a:r>
              <a:rPr lang="en-US" dirty="0" smtClean="0"/>
              <a:t>Security Characteristic Line (SCL)</a:t>
            </a:r>
          </a:p>
          <a:p>
            <a:pPr lvl="2"/>
            <a:r>
              <a:rPr lang="en-US" sz="2800" dirty="0" smtClean="0"/>
              <a:t>Plot of security’s expected excess return over risk-free rate as function of excess return on market</a:t>
            </a:r>
            <a:endParaRPr lang="en-US" dirty="0" smtClean="0"/>
          </a:p>
          <a:p>
            <a:pPr lvl="1"/>
            <a:r>
              <a:rPr lang="en-US" dirty="0" smtClean="0"/>
              <a:t>Required rate = Risk-free rate + </a:t>
            </a:r>
            <a:r>
              <a:rPr lang="el-GR" dirty="0" smtClean="0"/>
              <a:t>β</a:t>
            </a:r>
            <a:r>
              <a:rPr lang="en-US" dirty="0" smtClean="0"/>
              <a:t> x Expected excess return of index</a:t>
            </a:r>
          </a:p>
        </p:txBody>
      </p:sp>
    </p:spTree>
    <p:extLst>
      <p:ext uri="{BB962C8B-B14F-4D97-AF65-F5344CB8AC3E}">
        <p14:creationId xmlns:p14="http://schemas.microsoft.com/office/powerpoint/2010/main" val="8539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7.2 CAPM and Index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5029200"/>
          </a:xfrm>
        </p:spPr>
        <p:txBody>
          <a:bodyPr/>
          <a:lstStyle/>
          <a:p>
            <a:r>
              <a:rPr lang="en-US" dirty="0" smtClean="0"/>
              <a:t>Predicting Betas</a:t>
            </a:r>
          </a:p>
          <a:p>
            <a:pPr lvl="1"/>
            <a:r>
              <a:rPr lang="en-US" dirty="0" smtClean="0"/>
              <a:t>Mean reversion</a:t>
            </a:r>
          </a:p>
          <a:p>
            <a:pPr lvl="2"/>
            <a:r>
              <a:rPr lang="en-US" sz="2800" dirty="0" smtClean="0"/>
              <a:t>Betas move towards mean over time</a:t>
            </a:r>
          </a:p>
          <a:p>
            <a:pPr lvl="2"/>
            <a:r>
              <a:rPr lang="en-US" sz="2800" dirty="0" smtClean="0"/>
              <a:t>To predict future betas, adjust estimates from historical data to account for regression towards 1.0</a:t>
            </a:r>
          </a:p>
          <a:p>
            <a:pPr marL="82296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7.3 CAPM and the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5029200"/>
          </a:xfrm>
        </p:spPr>
        <p:txBody>
          <a:bodyPr/>
          <a:lstStyle/>
          <a:p>
            <a:r>
              <a:rPr lang="en-US" dirty="0" smtClean="0"/>
              <a:t>CAPM is false based on validity of its assumptions</a:t>
            </a:r>
          </a:p>
          <a:p>
            <a:pPr lvl="1"/>
            <a:r>
              <a:rPr lang="en-US" dirty="0" smtClean="0"/>
              <a:t>Useful predictor of expected returns</a:t>
            </a:r>
          </a:p>
          <a:p>
            <a:pPr lvl="1"/>
            <a:r>
              <a:rPr lang="en-US" dirty="0" smtClean="0"/>
              <a:t>Untestable as a theory</a:t>
            </a:r>
          </a:p>
          <a:p>
            <a:pPr lvl="1"/>
            <a:r>
              <a:rPr lang="en-US" dirty="0" smtClean="0"/>
              <a:t>Principles still valid</a:t>
            </a:r>
          </a:p>
          <a:p>
            <a:pPr lvl="2"/>
            <a:r>
              <a:rPr lang="en-US" sz="2800" dirty="0" smtClean="0"/>
              <a:t>Investors should diversify</a:t>
            </a:r>
          </a:p>
          <a:p>
            <a:pPr lvl="2"/>
            <a:r>
              <a:rPr lang="en-US" sz="2800" dirty="0" smtClean="0"/>
              <a:t>Systematic risk is the risk that matters</a:t>
            </a:r>
          </a:p>
          <a:p>
            <a:pPr lvl="2"/>
            <a:r>
              <a:rPr lang="en-US" sz="2800" dirty="0" smtClean="0"/>
              <a:t>Well-diversified risky portfolio can be suitable for wide range of investors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0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7.4 Multifactor Models and CAPM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686800" cy="4876800"/>
              </a:xfrm>
            </p:spPr>
            <p:txBody>
              <a:bodyPr/>
              <a:lstStyle/>
              <a:p>
                <a:r>
                  <a:rPr lang="en-US" dirty="0" smtClean="0"/>
                  <a:t>Multifactor models</a:t>
                </a:r>
              </a:p>
              <a:p>
                <a:pPr lvl="1"/>
                <a:r>
                  <a:rPr lang="en-US" dirty="0" smtClean="0"/>
                  <a:t>Models of security returns that respond to several systematic factors</a:t>
                </a:r>
              </a:p>
              <a:p>
                <a:pPr lvl="1"/>
                <a:r>
                  <a:rPr lang="en-US" dirty="0" smtClean="0"/>
                  <a:t>Two-index portfolio in realized returns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𝑖𝑀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𝑖𝑇𝐵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𝑇𝐵𝑡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Two-factor SML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𝑖𝑇𝐵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𝑇𝐵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686800" cy="4876800"/>
              </a:xfrm>
              <a:blipFill rotWithShape="1">
                <a:blip r:embed="rId2"/>
                <a:stretch>
                  <a:fillRect l="-126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2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7.4 Multifactor Models and CAPM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763000" cy="5257800"/>
              </a:xfrm>
            </p:spPr>
            <p:txBody>
              <a:bodyPr/>
              <a:lstStyle/>
              <a:p>
                <a:r>
                  <a:rPr lang="en-US" dirty="0" smtClean="0"/>
                  <a:t>Fama-French Three-Factor Model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𝐻𝑀𝐿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𝐻𝑀𝐿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𝑆𝑀𝐵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𝑆𝑀𝐵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/>
                <a:r>
                  <a:rPr lang="en-US" dirty="0" smtClean="0"/>
                  <a:t>Estimation results</a:t>
                </a:r>
              </a:p>
              <a:p>
                <a:pPr lvl="2"/>
                <a:r>
                  <a:rPr lang="en-US" sz="2800" dirty="0" smtClean="0"/>
                  <a:t>Three aspects of successful specification</a:t>
                </a:r>
              </a:p>
              <a:p>
                <a:pPr lvl="3"/>
                <a:r>
                  <a:rPr lang="en-US" sz="2800" dirty="0" smtClean="0"/>
                  <a:t>Higher adjusted R-square</a:t>
                </a:r>
              </a:p>
              <a:p>
                <a:pPr lvl="3"/>
                <a:r>
                  <a:rPr lang="en-US" sz="2800" dirty="0" smtClean="0"/>
                  <a:t>Lower residual SD</a:t>
                </a:r>
              </a:p>
              <a:p>
                <a:pPr lvl="3"/>
                <a:r>
                  <a:rPr lang="en-US" sz="2800" dirty="0" smtClean="0"/>
                  <a:t>Smaller value of alpha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763000" cy="5257800"/>
              </a:xfrm>
              <a:blipFill rotWithShape="1">
                <a:blip r:embed="rId2"/>
                <a:stretch>
                  <a:fillRect l="-1253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7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Table 7.3 Monthly Rates of Return, 01/06-12/10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52894"/>
              </p:ext>
            </p:extLst>
          </p:nvPr>
        </p:nvGraphicFramePr>
        <p:xfrm>
          <a:off x="228600" y="1219200"/>
          <a:ext cx="8610601" cy="5049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8039"/>
                <a:gridCol w="1692235"/>
                <a:gridCol w="1703443"/>
                <a:gridCol w="1748270"/>
                <a:gridCol w="1658614"/>
              </a:tblGrid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Monthly 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Excess 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Return % 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Return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Security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Average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Standard Deviation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Geometric Average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Cumulative Return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T-bill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Market index 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19.51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SMB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20.70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HML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-2.06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Google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43.17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*Total return for SMB and HML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** Includes all NYSE, NASDAQ, and AMEX stocks.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2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Table 7.4 Regression Statistics: Alternative Specifications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256763"/>
              </p:ext>
            </p:extLst>
          </p:nvPr>
        </p:nvGraphicFramePr>
        <p:xfrm>
          <a:off x="228600" y="1295400"/>
          <a:ext cx="8839200" cy="4696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9294"/>
                <a:gridCol w="511106"/>
                <a:gridCol w="1371600"/>
                <a:gridCol w="1981200"/>
                <a:gridCol w="2286000"/>
              </a:tblGrid>
              <a:tr h="355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Regression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statistics for: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1.A Single index with S&amp;P 500 as market proxy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1.B Single index with broad market index (NYSE+NASDAQ+AMEX)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Fama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French three-factor model (Broad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Market+SMB+HML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4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Monthly returns January 2006 - December 2010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Single Index Specification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FF 3-Factor Specification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</a:tr>
              <a:tr h="317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S&amp;P 500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Broad Market Index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with Broad Market Index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Correlation coefficient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0.59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0.61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Adjusted R-Square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0.36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0.47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Residual SD = Regression SE 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8.46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8.33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7.61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Alpha = Intercept (%)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0.88 (1.09)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0.64 (1.08)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  0.62 (0.99)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Market beta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1.20 (0.21)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1.16 (0.20)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 1.51 (0.21)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SMB (size) beta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-0.20 (0.44)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HML (book to market) beta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-1.33 (0.37)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Standard errors in parenthesis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8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7.5 Arbitrage Pricing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144000" cy="5410200"/>
          </a:xfrm>
        </p:spPr>
        <p:txBody>
          <a:bodyPr/>
          <a:lstStyle/>
          <a:p>
            <a:r>
              <a:rPr lang="en-US" dirty="0" smtClean="0"/>
              <a:t>Arbitrage</a:t>
            </a:r>
          </a:p>
          <a:p>
            <a:pPr lvl="1"/>
            <a:r>
              <a:rPr lang="en-US" dirty="0" smtClean="0"/>
              <a:t>Relative mispricing creates riskless profit</a:t>
            </a:r>
          </a:p>
          <a:p>
            <a:r>
              <a:rPr lang="en-US" dirty="0" smtClean="0"/>
              <a:t>Arbitrage Pricing Theory (APT)</a:t>
            </a:r>
          </a:p>
          <a:p>
            <a:pPr lvl="1"/>
            <a:r>
              <a:rPr lang="en-US" dirty="0" smtClean="0"/>
              <a:t>Risk-return relationships from no-arbitrage considerations in large capital markets</a:t>
            </a:r>
          </a:p>
          <a:p>
            <a:r>
              <a:rPr lang="en-US" dirty="0" smtClean="0"/>
              <a:t>Well-diversified portfolio</a:t>
            </a:r>
          </a:p>
          <a:p>
            <a:pPr lvl="1"/>
            <a:r>
              <a:rPr lang="en-US" dirty="0" smtClean="0"/>
              <a:t>Nonsystematic risk is negligible</a:t>
            </a:r>
          </a:p>
          <a:p>
            <a:pPr lvl="1"/>
            <a:r>
              <a:rPr lang="en-US" dirty="0" smtClean="0"/>
              <a:t>Arbitrage portfolio</a:t>
            </a:r>
          </a:p>
          <a:p>
            <a:pPr lvl="1"/>
            <a:r>
              <a:rPr lang="en-US" dirty="0" smtClean="0"/>
              <a:t>Positive return, zero-net-investment, risk-free portfolio</a:t>
            </a:r>
          </a:p>
        </p:txBody>
      </p:sp>
    </p:spTree>
    <p:extLst>
      <p:ext uri="{BB962C8B-B14F-4D97-AF65-F5344CB8AC3E}">
        <p14:creationId xmlns:p14="http://schemas.microsoft.com/office/powerpoint/2010/main" val="11668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7" cy="836426"/>
          </a:xfrm>
        </p:spPr>
        <p:txBody>
          <a:bodyPr/>
          <a:lstStyle/>
          <a:p>
            <a:r>
              <a:rPr lang="en-US" dirty="0" smtClean="0"/>
              <a:t>7.5 Arbitrage Pricing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6137" cy="4953000"/>
          </a:xfrm>
        </p:spPr>
        <p:txBody>
          <a:bodyPr/>
          <a:lstStyle/>
          <a:p>
            <a:r>
              <a:rPr lang="en-US" dirty="0" smtClean="0"/>
              <a:t>Calculating APT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Returns on well-diversified portfolio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7" y="2052748"/>
            <a:ext cx="30502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0" y="3352800"/>
            <a:ext cx="27527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8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199" cy="836426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Table 7.5 Portfolio Conversion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" y="2302609"/>
            <a:ext cx="9035345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613" y="4382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*When </a:t>
            </a:r>
            <a:r>
              <a:rPr lang="en-US" dirty="0"/>
              <a:t>alpha is negative, you would reverse the signs of each portfolio weight to achieve a portfolio </a:t>
            </a:r>
            <a:r>
              <a:rPr lang="en-US" i="1" dirty="0"/>
              <a:t>A </a:t>
            </a:r>
            <a:r>
              <a:rPr lang="en-US" dirty="0"/>
              <a:t>with positive alpha and no </a:t>
            </a:r>
            <a:r>
              <a:rPr lang="en-US" dirty="0" smtClean="0"/>
              <a:t>net investment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783" y="1642467"/>
            <a:ext cx="886685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Steps to convert a well-diversified portfolio into an arbitrage portfolio: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09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1" cy="836426"/>
          </a:xfrm>
        </p:spPr>
        <p:txBody>
          <a:bodyPr>
            <a:normAutofit fontScale="90000"/>
          </a:bodyPr>
          <a:lstStyle/>
          <a:p>
            <a:r>
              <a:rPr lang="en-US" dirty="0"/>
              <a:t>7.1 The Capital Asset Pricing </a:t>
            </a:r>
            <a:r>
              <a:rPr lang="en-US" dirty="0" smtClean="0"/>
              <a:t>Model: Assumptions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29603"/>
              </p:ext>
            </p:extLst>
          </p:nvPr>
        </p:nvGraphicFramePr>
        <p:xfrm>
          <a:off x="304800" y="1600200"/>
          <a:ext cx="8534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4368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Market</a:t>
                      </a:r>
                      <a:r>
                        <a:rPr lang="en-US" sz="2000" baseline="0" dirty="0" smtClean="0"/>
                        <a:t> Assumptions</a:t>
                      </a:r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Investor Assumptions</a:t>
                      </a:r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255859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All investors are price takers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Investors plan for the same (single-period) horizon</a:t>
                      </a:r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 information relevant to security analysis is free and publicly available.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Investors are efficient users of analytical methods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 investors</a:t>
                      </a:r>
                      <a:r>
                        <a:rPr lang="en-US" sz="2000" dirty="0" smtClean="0"/>
                        <a:t> have homogeneous expectations.</a:t>
                      </a:r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 securities are publicly owned and traded.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Investors are rational, mean-variance optimizers.</a:t>
                      </a:r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taxes on investment returns.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transaction costs.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Lending and borrowing at the</a:t>
                      </a:r>
                      <a:r>
                        <a:rPr lang="en-US" sz="2000" baseline="0" dirty="0" smtClean="0"/>
                        <a:t> same</a:t>
                      </a:r>
                      <a:r>
                        <a:rPr lang="en-US" sz="2000" dirty="0" smtClean="0"/>
                        <a:t> risk-free rate are unlimited.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5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Table 7.6 Largest Capitalization Stocks in S&amp;P 500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828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828800"/>
            <a:ext cx="94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Weight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1813798"/>
            <a:ext cx="94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Weight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70037"/>
              </p:ext>
            </p:extLst>
          </p:nvPr>
        </p:nvGraphicFramePr>
        <p:xfrm>
          <a:off x="1501110" y="1371600"/>
          <a:ext cx="550929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29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Stock</a:t>
                      </a:r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Weight</a:t>
                      </a:r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255859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Apple (AAPL) 1.39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4.05</a:t>
                      </a:r>
                      <a:endParaRPr lang="en-US" sz="2000" dirty="0" smtClean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ExxonMobil (XOM)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2.04</a:t>
                      </a:r>
                      <a:endParaRPr lang="en-US" sz="2000" dirty="0" smtClean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Microsoft (MSFT)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1.93</a:t>
                      </a:r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Johnson &amp; Johnson (JNJ)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1.52</a:t>
                      </a:r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Berkshire Hathaway (BRK.B)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1.45</a:t>
                      </a:r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Wells Fargo (WFC)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1.39</a:t>
                      </a:r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General Electric (GE)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1.35</a:t>
                      </a:r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Procter &amp; Gamble (PG)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1.24</a:t>
                      </a:r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JP Morgan Chase (JPM)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1.19</a:t>
                      </a:r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Pfizer (PFE)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1.17</a:t>
                      </a:r>
                      <a:endParaRPr lang="en-US" sz="2000" dirty="0"/>
                    </a:p>
                  </a:txBody>
                  <a:tcPr/>
                </a:tc>
              </a:tr>
              <a:tr h="245772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Total for 10 largest firms</a:t>
                      </a:r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17.33</a:t>
                      </a:r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6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Table 7.7 Regression Statistics of S&amp;P 500 Portfolio on Benchmark Portfolio, 01/06-12/10</a:t>
            </a:r>
            <a:endParaRPr lang="en-US" sz="28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439192"/>
              </p:ext>
            </p:extLst>
          </p:nvPr>
        </p:nvGraphicFramePr>
        <p:xfrm>
          <a:off x="914400" y="1371600"/>
          <a:ext cx="7391398" cy="4414864"/>
        </p:xfrm>
        <a:graphic>
          <a:graphicData uri="http://schemas.openxmlformats.org/drawingml/2006/table">
            <a:tbl>
              <a:tblPr/>
              <a:tblGrid>
                <a:gridCol w="2385123"/>
                <a:gridCol w="1229830"/>
                <a:gridCol w="118847"/>
                <a:gridCol w="1219200"/>
                <a:gridCol w="1345217"/>
                <a:gridCol w="1093181"/>
              </a:tblGrid>
              <a:tr h="52774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Linear Regression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1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Regression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Statistics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0.9933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-square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0.9866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Adjusted </a:t>
                      </a: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-square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0.9864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Annualized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Regression SE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0.5968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2.067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number of observations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S&amp;P 500 = - 0.1909 + 0.9337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×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Benchmark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Coefficients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Standard Error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-stat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-level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Intercept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-0.1909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0.0771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-2.4752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0.0163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Benchmark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0.9337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0.0143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65.3434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dirty="0" smtClean="0"/>
              <a:t>Table 7.8 Annual Standard Deviation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02836"/>
              </p:ext>
            </p:extLst>
          </p:nvPr>
        </p:nvGraphicFramePr>
        <p:xfrm>
          <a:off x="685800" y="2590800"/>
          <a:ext cx="7620001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479"/>
                <a:gridCol w="1324721"/>
                <a:gridCol w="1881158"/>
                <a:gridCol w="1852643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Period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Real Rate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Inflation Rate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Nominal Rate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7F"/>
                    </a:solidFill>
                  </a:tcPr>
                </a:tc>
              </a:tr>
              <a:tr h="244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1/1 </a:t>
                      </a:r>
                      <a:r>
                        <a:rPr lang="en-US" sz="2000" u="none" strike="noStrike" dirty="0" smtClean="0">
                          <a:effectLst/>
                        </a:rPr>
                        <a:t>/06 </a:t>
                      </a:r>
                      <a:r>
                        <a:rPr lang="en-US" sz="2000" u="none" strike="noStrike" dirty="0">
                          <a:effectLst/>
                        </a:rPr>
                        <a:t>- </a:t>
                      </a:r>
                      <a:r>
                        <a:rPr lang="en-US" sz="2000" u="none" strike="noStrike" dirty="0" smtClean="0">
                          <a:effectLst/>
                        </a:rPr>
                        <a:t>12/31/10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7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1/1/96 </a:t>
                      </a:r>
                      <a:r>
                        <a:rPr lang="en-US" sz="2000" u="none" strike="noStrike" dirty="0">
                          <a:effectLst/>
                        </a:rPr>
                        <a:t>- </a:t>
                      </a:r>
                      <a:r>
                        <a:rPr lang="en-US" sz="2000" u="none" strike="noStrike" dirty="0" smtClean="0">
                          <a:effectLst/>
                        </a:rPr>
                        <a:t>12/31/00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4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1/1/86 </a:t>
                      </a:r>
                      <a:r>
                        <a:rPr lang="en-US" sz="2000" u="none" strike="noStrike" dirty="0">
                          <a:effectLst/>
                        </a:rPr>
                        <a:t>- </a:t>
                      </a:r>
                      <a:r>
                        <a:rPr lang="en-US" sz="2000" u="none" strike="noStrike" dirty="0" smtClean="0">
                          <a:effectLst/>
                        </a:rPr>
                        <a:t>12/31/90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7.5 Security Characteristic Lines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2" y="1499711"/>
            <a:ext cx="4264968" cy="360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40" y="1478683"/>
            <a:ext cx="4256110" cy="361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7.5 Arbitrage Pricing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4737" cy="4876800"/>
          </a:xfrm>
        </p:spPr>
        <p:txBody>
          <a:bodyPr/>
          <a:lstStyle/>
          <a:p>
            <a:r>
              <a:rPr lang="en-US" dirty="0" smtClean="0"/>
              <a:t>Multifactor Generalization of APT and CAPM</a:t>
            </a:r>
          </a:p>
          <a:p>
            <a:pPr lvl="1"/>
            <a:r>
              <a:rPr lang="en-US" dirty="0" smtClean="0"/>
              <a:t>Factor portfolio</a:t>
            </a:r>
          </a:p>
          <a:p>
            <a:pPr lvl="2"/>
            <a:r>
              <a:rPr lang="en-US" sz="2800" dirty="0" smtClean="0"/>
              <a:t>Well-diversified portfolio constructed to have beta of 1.0 on one factor and beta of zero on any other factor</a:t>
            </a:r>
          </a:p>
          <a:p>
            <a:pPr lvl="1"/>
            <a:r>
              <a:rPr lang="en-US" dirty="0" smtClean="0"/>
              <a:t>Two-Factor Model for APT</a:t>
            </a:r>
          </a:p>
          <a:p>
            <a:pPr lvl="2"/>
            <a:r>
              <a:rPr lang="en-US" dirty="0"/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447145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1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Table 7.9 Constructing an Arbitrage Portfolio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8692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795697"/>
            <a:ext cx="8869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Constructing an arbitrage portfolio with two systemic factors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3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7.1 The Capital Asset Pricing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610600" cy="2438400"/>
          </a:xfrm>
          <a:ln>
            <a:noFill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Hypothetical Equilibrium</a:t>
            </a:r>
          </a:p>
          <a:p>
            <a:pPr lvl="1"/>
            <a:r>
              <a:rPr lang="en-US" dirty="0" smtClean="0"/>
              <a:t>All investors choose to hold market portfolio</a:t>
            </a:r>
          </a:p>
          <a:p>
            <a:pPr lvl="1"/>
            <a:r>
              <a:rPr lang="en-US" dirty="0" smtClean="0"/>
              <a:t>Market portfolio is on efficient frontier, optimal risky portfolio</a:t>
            </a:r>
          </a:p>
        </p:txBody>
      </p:sp>
    </p:spTree>
    <p:extLst>
      <p:ext uri="{BB962C8B-B14F-4D97-AF65-F5344CB8AC3E}">
        <p14:creationId xmlns:p14="http://schemas.microsoft.com/office/powerpoint/2010/main" val="2089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7.1 The Capital Asset Pricing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486400"/>
          </a:xfrm>
          <a:ln>
            <a:noFill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Hypothetical Equilibrium</a:t>
            </a:r>
          </a:p>
          <a:p>
            <a:pPr lvl="1"/>
            <a:r>
              <a:rPr lang="en-US" dirty="0" smtClean="0"/>
              <a:t>Risk premium on market portfolio is proportional to variance of market portfolio and investor’s risk aversion</a:t>
            </a:r>
          </a:p>
          <a:p>
            <a:pPr lvl="1"/>
            <a:r>
              <a:rPr lang="en-US" dirty="0" smtClean="0"/>
              <a:t>Risk premium on individual assets </a:t>
            </a:r>
          </a:p>
          <a:p>
            <a:pPr lvl="2"/>
            <a:r>
              <a:rPr lang="en-US" sz="2800" dirty="0" smtClean="0"/>
              <a:t>Proportional to risk premium on market portfolio</a:t>
            </a:r>
          </a:p>
          <a:p>
            <a:pPr lvl="2"/>
            <a:r>
              <a:rPr lang="en-US" sz="2800" dirty="0" smtClean="0"/>
              <a:t>Proportional to beta coefficient of security on market portfolio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18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54787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7.1 Efficient Frontier and Capital Market Line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19443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/>
          <a:lstStyle/>
          <a:p>
            <a:r>
              <a:rPr lang="en-US" dirty="0"/>
              <a:t>7.1 The Capital Asset Pricing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5029200"/>
          </a:xfrm>
        </p:spPr>
        <p:txBody>
          <a:bodyPr/>
          <a:lstStyle/>
          <a:p>
            <a:r>
              <a:rPr lang="en-US" dirty="0" smtClean="0"/>
              <a:t>Passive Strategy is Efficient</a:t>
            </a:r>
          </a:p>
          <a:p>
            <a:pPr lvl="1"/>
            <a:r>
              <a:rPr lang="en-US" dirty="0" smtClean="0"/>
              <a:t>Mutual fund theorem: All investors desire same portfolio of risky assets, can be satisfied by single mutual fund composed of that portfolio</a:t>
            </a:r>
          </a:p>
          <a:p>
            <a:pPr lvl="1"/>
            <a:r>
              <a:rPr lang="en-US" dirty="0" smtClean="0"/>
              <a:t>If passive strategy is costless and efficient, why follow active strategy?</a:t>
            </a:r>
          </a:p>
          <a:p>
            <a:pPr lvl="2"/>
            <a:r>
              <a:rPr lang="en-US" sz="2800" dirty="0" smtClean="0"/>
              <a:t>If no one does security analysis, what brings about efficiency of market portfolio?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7.1 The Capital Asset Pricing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029200"/>
          </a:xfrm>
        </p:spPr>
        <p:txBody>
          <a:bodyPr/>
          <a:lstStyle/>
          <a:p>
            <a:r>
              <a:rPr lang="en-US" dirty="0" smtClean="0"/>
              <a:t>Risk Premium of Market Portfolio</a:t>
            </a:r>
          </a:p>
          <a:p>
            <a:pPr lvl="1"/>
            <a:r>
              <a:rPr lang="en-US" dirty="0" smtClean="0"/>
              <a:t>Demand drives prices, lowers expected rate of return/risk premiums</a:t>
            </a:r>
          </a:p>
          <a:p>
            <a:pPr lvl="1"/>
            <a:r>
              <a:rPr lang="en-US" dirty="0" smtClean="0"/>
              <a:t>When premiums fall, investors move funds into risk-free asset</a:t>
            </a:r>
          </a:p>
          <a:p>
            <a:pPr lvl="1"/>
            <a:r>
              <a:rPr lang="en-US" dirty="0" smtClean="0"/>
              <a:t>Equilibrium risk premium of market portfolio proportional to </a:t>
            </a:r>
          </a:p>
          <a:p>
            <a:pPr lvl="2"/>
            <a:r>
              <a:rPr lang="en-US" sz="2800" dirty="0" smtClean="0"/>
              <a:t>Risk of market</a:t>
            </a:r>
          </a:p>
          <a:p>
            <a:pPr lvl="2"/>
            <a:r>
              <a:rPr lang="en-US" sz="2800" dirty="0" smtClean="0"/>
              <a:t>Risk aversion of average investor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/>
              <a:t>7.1 The Capital Asset Pricing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5410200"/>
              </a:xfrm>
            </p:spPr>
            <p:txBody>
              <a:bodyPr/>
              <a:lstStyle/>
              <a:p>
                <a:r>
                  <a:rPr lang="en-US" dirty="0" smtClean="0"/>
                  <a:t>Expected Returns on Individual Securities</a:t>
                </a:r>
              </a:p>
              <a:p>
                <a:pPr lvl="1"/>
                <a:r>
                  <a:rPr lang="en-US" dirty="0" smtClean="0"/>
                  <a:t>Expected return-beta relationship</a:t>
                </a:r>
              </a:p>
              <a:p>
                <a:pPr lvl="2"/>
                <a:r>
                  <a:rPr lang="en-US" sz="2800" dirty="0" smtClean="0"/>
                  <a:t>Implication of CAPM that security risk premiums (expected excess returns) will be proportional to beta</a:t>
                </a:r>
              </a:p>
              <a:p>
                <a:pPr marL="548640" lvl="2" indent="0">
                  <a:buNone/>
                </a:pP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5410200"/>
              </a:xfrm>
              <a:blipFill rotWithShape="1">
                <a:blip r:embed="rId2"/>
                <a:stretch>
                  <a:fillRect l="-1323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1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BKM Essentials 10e PPT template</Template>
  <TotalTime>1089</TotalTime>
  <Words>1716</Words>
  <Application>Microsoft Office PowerPoint</Application>
  <PresentationFormat>On-screen Show (4:3)</PresentationFormat>
  <Paragraphs>393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BKM Essentials 10e PPT template</vt:lpstr>
      <vt:lpstr>Equation</vt:lpstr>
      <vt:lpstr>PowerPoint Presentation</vt:lpstr>
      <vt:lpstr>7.1 The Capital Asset Pricing Model</vt:lpstr>
      <vt:lpstr>7.1 The Capital Asset Pricing Model: Assumptions</vt:lpstr>
      <vt:lpstr>7.1 The Capital Asset Pricing Model</vt:lpstr>
      <vt:lpstr>7.1 The Capital Asset Pricing Model</vt:lpstr>
      <vt:lpstr>Figure 7.1 Efficient Frontier and Capital Market Line</vt:lpstr>
      <vt:lpstr>7.1 The Capital Asset Pricing Model</vt:lpstr>
      <vt:lpstr>7.1 The Capital Asset Pricing Model</vt:lpstr>
      <vt:lpstr>7.1 The Capital Asset Pricing Model</vt:lpstr>
      <vt:lpstr>7.1 The Capital Asset Pricing Model</vt:lpstr>
      <vt:lpstr>Figure 7.2 The SML and a Positive-Alpha Stock</vt:lpstr>
      <vt:lpstr>7.1 The Capital Asset Pricing Model</vt:lpstr>
      <vt:lpstr>7.2 CAPM and Index Models</vt:lpstr>
      <vt:lpstr>7.2 CAPM and Index Models</vt:lpstr>
      <vt:lpstr>Table 7.1 Monthly Return Statistics 01/06 - 12/10</vt:lpstr>
      <vt:lpstr>Figure 7.3A: Monthly Returns</vt:lpstr>
      <vt:lpstr>Figure 7.3B Monthly Cumulative Returns</vt:lpstr>
      <vt:lpstr>Figure 7.4 Scatter Diagram/SCL: Google vs. S&amp;P 500, 01/06-12/10</vt:lpstr>
      <vt:lpstr>Table 7.2 SCL for Google (S&amp;P 500), 01/06-12/10</vt:lpstr>
      <vt:lpstr>7.2 CAPM and Index Models: SCL</vt:lpstr>
      <vt:lpstr>7.2 CAPM and Index Models</vt:lpstr>
      <vt:lpstr>7.3 CAPM and the Real World</vt:lpstr>
      <vt:lpstr>7.4 Multifactor Models and CAPM</vt:lpstr>
      <vt:lpstr>7.4 Multifactor Models and CAPM</vt:lpstr>
      <vt:lpstr>Table 7.3 Monthly Rates of Return, 01/06-12/10</vt:lpstr>
      <vt:lpstr>Table 7.4 Regression Statistics: Alternative Specifications</vt:lpstr>
      <vt:lpstr>7.5 Arbitrage Pricing Theory</vt:lpstr>
      <vt:lpstr>7.5 Arbitrage Pricing Theory</vt:lpstr>
      <vt:lpstr>Table 7.5 Portfolio Conversion</vt:lpstr>
      <vt:lpstr>Table 7.6 Largest Capitalization Stocks in S&amp;P 500</vt:lpstr>
      <vt:lpstr>Table 7.7 Regression Statistics of S&amp;P 500 Portfolio on Benchmark Portfolio, 01/06-12/10</vt:lpstr>
      <vt:lpstr>Table 7.8 Annual Standard Deviation</vt:lpstr>
      <vt:lpstr>Figure 7.5 Security Characteristic Lines</vt:lpstr>
      <vt:lpstr>7.5 Arbitrage Pricing Theory</vt:lpstr>
      <vt:lpstr>Table 7.9 Constructing an Arbitrage Portfolio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Bathurst, Noelle</cp:lastModifiedBy>
  <cp:revision>77</cp:revision>
  <dcterms:created xsi:type="dcterms:W3CDTF">2015-05-12T21:54:55Z</dcterms:created>
  <dcterms:modified xsi:type="dcterms:W3CDTF">2015-12-18T15:52:24Z</dcterms:modified>
</cp:coreProperties>
</file>