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61" r:id="rId6"/>
    <p:sldId id="258"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1" autoAdjust="0"/>
    <p:restoredTop sz="94660"/>
  </p:normalViewPr>
  <p:slideViewPr>
    <p:cSldViewPr snapToGrid="0">
      <p:cViewPr varScale="1">
        <p:scale>
          <a:sx n="115" d="100"/>
          <a:sy n="115" d="100"/>
        </p:scale>
        <p:origin x="108"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54340-F1E7-4D72-AFE3-9CF5BCB918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8FE2C1-01F2-4DF6-9BEB-5BCBDE47AC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A8336F-8A4E-4B56-9F6E-D7D10872F7FD}"/>
              </a:ext>
            </a:extLst>
          </p:cNvPr>
          <p:cNvSpPr>
            <a:spLocks noGrp="1"/>
          </p:cNvSpPr>
          <p:nvPr>
            <p:ph type="dt" sz="half" idx="10"/>
          </p:nvPr>
        </p:nvSpPr>
        <p:spPr/>
        <p:txBody>
          <a:bodyPr/>
          <a:lstStyle/>
          <a:p>
            <a:fld id="{DD0189E0-AAD3-4F89-A043-21FF9AD9653C}" type="datetimeFigureOut">
              <a:rPr lang="en-US" smtClean="0"/>
              <a:t>10/27/2020</a:t>
            </a:fld>
            <a:endParaRPr lang="en-US"/>
          </a:p>
        </p:txBody>
      </p:sp>
      <p:sp>
        <p:nvSpPr>
          <p:cNvPr id="5" name="Footer Placeholder 4">
            <a:extLst>
              <a:ext uri="{FF2B5EF4-FFF2-40B4-BE49-F238E27FC236}">
                <a16:creationId xmlns:a16="http://schemas.microsoft.com/office/drawing/2014/main" id="{093DDF7F-5497-4C53-84C3-19DC61585C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FB867E-4C4C-4DB9-9F2F-6951E514AB41}"/>
              </a:ext>
            </a:extLst>
          </p:cNvPr>
          <p:cNvSpPr>
            <a:spLocks noGrp="1"/>
          </p:cNvSpPr>
          <p:nvPr>
            <p:ph type="sldNum" sz="quarter" idx="12"/>
          </p:nvPr>
        </p:nvSpPr>
        <p:spPr/>
        <p:txBody>
          <a:bodyPr/>
          <a:lstStyle/>
          <a:p>
            <a:fld id="{67888769-C95C-4BA3-8A44-82F307F73654}" type="slidenum">
              <a:rPr lang="en-US" smtClean="0"/>
              <a:t>‹#›</a:t>
            </a:fld>
            <a:endParaRPr lang="en-US"/>
          </a:p>
        </p:txBody>
      </p:sp>
    </p:spTree>
    <p:extLst>
      <p:ext uri="{BB962C8B-B14F-4D97-AF65-F5344CB8AC3E}">
        <p14:creationId xmlns:p14="http://schemas.microsoft.com/office/powerpoint/2010/main" val="3543968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E5B04-4FCF-45E4-87B6-C9961ACCAB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22DD15-5955-41C9-9B5E-004D908E78A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7F37C3-6094-4DE8-BD19-38EB3F0E9F24}"/>
              </a:ext>
            </a:extLst>
          </p:cNvPr>
          <p:cNvSpPr>
            <a:spLocks noGrp="1"/>
          </p:cNvSpPr>
          <p:nvPr>
            <p:ph type="dt" sz="half" idx="10"/>
          </p:nvPr>
        </p:nvSpPr>
        <p:spPr/>
        <p:txBody>
          <a:bodyPr/>
          <a:lstStyle/>
          <a:p>
            <a:fld id="{DD0189E0-AAD3-4F89-A043-21FF9AD9653C}" type="datetimeFigureOut">
              <a:rPr lang="en-US" smtClean="0"/>
              <a:t>10/27/2020</a:t>
            </a:fld>
            <a:endParaRPr lang="en-US"/>
          </a:p>
        </p:txBody>
      </p:sp>
      <p:sp>
        <p:nvSpPr>
          <p:cNvPr id="5" name="Footer Placeholder 4">
            <a:extLst>
              <a:ext uri="{FF2B5EF4-FFF2-40B4-BE49-F238E27FC236}">
                <a16:creationId xmlns:a16="http://schemas.microsoft.com/office/drawing/2014/main" id="{73B3BC41-4421-45A8-8D22-EFBCA53CF3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42AD46-51A9-4A02-AE66-63B7A689A611}"/>
              </a:ext>
            </a:extLst>
          </p:cNvPr>
          <p:cNvSpPr>
            <a:spLocks noGrp="1"/>
          </p:cNvSpPr>
          <p:nvPr>
            <p:ph type="sldNum" sz="quarter" idx="12"/>
          </p:nvPr>
        </p:nvSpPr>
        <p:spPr/>
        <p:txBody>
          <a:bodyPr/>
          <a:lstStyle/>
          <a:p>
            <a:fld id="{67888769-C95C-4BA3-8A44-82F307F73654}" type="slidenum">
              <a:rPr lang="en-US" smtClean="0"/>
              <a:t>‹#›</a:t>
            </a:fld>
            <a:endParaRPr lang="en-US"/>
          </a:p>
        </p:txBody>
      </p:sp>
    </p:spTree>
    <p:extLst>
      <p:ext uri="{BB962C8B-B14F-4D97-AF65-F5344CB8AC3E}">
        <p14:creationId xmlns:p14="http://schemas.microsoft.com/office/powerpoint/2010/main" val="2930665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EC5FB4-1B7E-43AA-A7FF-C5E4EAFB40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548A19-3262-459E-A45E-264F381B001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689874-0B46-4E72-A3C5-20A9551FBE35}"/>
              </a:ext>
            </a:extLst>
          </p:cNvPr>
          <p:cNvSpPr>
            <a:spLocks noGrp="1"/>
          </p:cNvSpPr>
          <p:nvPr>
            <p:ph type="dt" sz="half" idx="10"/>
          </p:nvPr>
        </p:nvSpPr>
        <p:spPr/>
        <p:txBody>
          <a:bodyPr/>
          <a:lstStyle/>
          <a:p>
            <a:fld id="{DD0189E0-AAD3-4F89-A043-21FF9AD9653C}" type="datetimeFigureOut">
              <a:rPr lang="en-US" smtClean="0"/>
              <a:t>10/27/2020</a:t>
            </a:fld>
            <a:endParaRPr lang="en-US"/>
          </a:p>
        </p:txBody>
      </p:sp>
      <p:sp>
        <p:nvSpPr>
          <p:cNvPr id="5" name="Footer Placeholder 4">
            <a:extLst>
              <a:ext uri="{FF2B5EF4-FFF2-40B4-BE49-F238E27FC236}">
                <a16:creationId xmlns:a16="http://schemas.microsoft.com/office/drawing/2014/main" id="{5ECC8C65-D08D-4814-9936-E952F92C7A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DA5F18-A27D-4F91-BE79-7FE3BC57AAEE}"/>
              </a:ext>
            </a:extLst>
          </p:cNvPr>
          <p:cNvSpPr>
            <a:spLocks noGrp="1"/>
          </p:cNvSpPr>
          <p:nvPr>
            <p:ph type="sldNum" sz="quarter" idx="12"/>
          </p:nvPr>
        </p:nvSpPr>
        <p:spPr/>
        <p:txBody>
          <a:bodyPr/>
          <a:lstStyle/>
          <a:p>
            <a:fld id="{67888769-C95C-4BA3-8A44-82F307F73654}" type="slidenum">
              <a:rPr lang="en-US" smtClean="0"/>
              <a:t>‹#›</a:t>
            </a:fld>
            <a:endParaRPr lang="en-US"/>
          </a:p>
        </p:txBody>
      </p:sp>
    </p:spTree>
    <p:extLst>
      <p:ext uri="{BB962C8B-B14F-4D97-AF65-F5344CB8AC3E}">
        <p14:creationId xmlns:p14="http://schemas.microsoft.com/office/powerpoint/2010/main" val="1663262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6E169-E5D6-4E9B-91D5-09832204EF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6FE331-AF38-4E1F-BBE4-1603FFC6D3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B49567-93A5-467A-8D6F-982D0AD12C0D}"/>
              </a:ext>
            </a:extLst>
          </p:cNvPr>
          <p:cNvSpPr>
            <a:spLocks noGrp="1"/>
          </p:cNvSpPr>
          <p:nvPr>
            <p:ph type="dt" sz="half" idx="10"/>
          </p:nvPr>
        </p:nvSpPr>
        <p:spPr/>
        <p:txBody>
          <a:bodyPr/>
          <a:lstStyle/>
          <a:p>
            <a:fld id="{DD0189E0-AAD3-4F89-A043-21FF9AD9653C}" type="datetimeFigureOut">
              <a:rPr lang="en-US" smtClean="0"/>
              <a:t>10/27/2020</a:t>
            </a:fld>
            <a:endParaRPr lang="en-US"/>
          </a:p>
        </p:txBody>
      </p:sp>
      <p:sp>
        <p:nvSpPr>
          <p:cNvPr id="5" name="Footer Placeholder 4">
            <a:extLst>
              <a:ext uri="{FF2B5EF4-FFF2-40B4-BE49-F238E27FC236}">
                <a16:creationId xmlns:a16="http://schemas.microsoft.com/office/drawing/2014/main" id="{C62DD2B8-1E6A-4BAB-8BE3-C7D3DF6E35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BF58FA-F2E0-469F-A19E-F203F5E9786E}"/>
              </a:ext>
            </a:extLst>
          </p:cNvPr>
          <p:cNvSpPr>
            <a:spLocks noGrp="1"/>
          </p:cNvSpPr>
          <p:nvPr>
            <p:ph type="sldNum" sz="quarter" idx="12"/>
          </p:nvPr>
        </p:nvSpPr>
        <p:spPr/>
        <p:txBody>
          <a:bodyPr/>
          <a:lstStyle/>
          <a:p>
            <a:fld id="{67888769-C95C-4BA3-8A44-82F307F73654}" type="slidenum">
              <a:rPr lang="en-US" smtClean="0"/>
              <a:t>‹#›</a:t>
            </a:fld>
            <a:endParaRPr lang="en-US"/>
          </a:p>
        </p:txBody>
      </p:sp>
    </p:spTree>
    <p:extLst>
      <p:ext uri="{BB962C8B-B14F-4D97-AF65-F5344CB8AC3E}">
        <p14:creationId xmlns:p14="http://schemas.microsoft.com/office/powerpoint/2010/main" val="3560176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254FB-2AE3-4D94-B7BB-7B28EDC62C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DD0C9B-D4DA-41E5-9B91-7F9B6901CB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6FCE415-74C4-47E8-9D9B-2AD09183855D}"/>
              </a:ext>
            </a:extLst>
          </p:cNvPr>
          <p:cNvSpPr>
            <a:spLocks noGrp="1"/>
          </p:cNvSpPr>
          <p:nvPr>
            <p:ph type="dt" sz="half" idx="10"/>
          </p:nvPr>
        </p:nvSpPr>
        <p:spPr/>
        <p:txBody>
          <a:bodyPr/>
          <a:lstStyle/>
          <a:p>
            <a:fld id="{DD0189E0-AAD3-4F89-A043-21FF9AD9653C}" type="datetimeFigureOut">
              <a:rPr lang="en-US" smtClean="0"/>
              <a:t>10/27/2020</a:t>
            </a:fld>
            <a:endParaRPr lang="en-US"/>
          </a:p>
        </p:txBody>
      </p:sp>
      <p:sp>
        <p:nvSpPr>
          <p:cNvPr id="5" name="Footer Placeholder 4">
            <a:extLst>
              <a:ext uri="{FF2B5EF4-FFF2-40B4-BE49-F238E27FC236}">
                <a16:creationId xmlns:a16="http://schemas.microsoft.com/office/drawing/2014/main" id="{3B7410DC-25A0-43A5-A5FC-9A26DB4792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E96078-7690-4EF3-94B2-2BF6F364BC6A}"/>
              </a:ext>
            </a:extLst>
          </p:cNvPr>
          <p:cNvSpPr>
            <a:spLocks noGrp="1"/>
          </p:cNvSpPr>
          <p:nvPr>
            <p:ph type="sldNum" sz="quarter" idx="12"/>
          </p:nvPr>
        </p:nvSpPr>
        <p:spPr/>
        <p:txBody>
          <a:bodyPr/>
          <a:lstStyle/>
          <a:p>
            <a:fld id="{67888769-C95C-4BA3-8A44-82F307F73654}" type="slidenum">
              <a:rPr lang="en-US" smtClean="0"/>
              <a:t>‹#›</a:t>
            </a:fld>
            <a:endParaRPr lang="en-US"/>
          </a:p>
        </p:txBody>
      </p:sp>
    </p:spTree>
    <p:extLst>
      <p:ext uri="{BB962C8B-B14F-4D97-AF65-F5344CB8AC3E}">
        <p14:creationId xmlns:p14="http://schemas.microsoft.com/office/powerpoint/2010/main" val="3932691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F2CC7-A3CC-4578-AC1A-9DC88C68E1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4D5D2B-8641-4099-9893-2609393759D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E6A548-2449-4AAA-B830-8BDF9AA43A6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C7216C-A9A6-4777-8148-717ADE5DA61C}"/>
              </a:ext>
            </a:extLst>
          </p:cNvPr>
          <p:cNvSpPr>
            <a:spLocks noGrp="1"/>
          </p:cNvSpPr>
          <p:nvPr>
            <p:ph type="dt" sz="half" idx="10"/>
          </p:nvPr>
        </p:nvSpPr>
        <p:spPr/>
        <p:txBody>
          <a:bodyPr/>
          <a:lstStyle/>
          <a:p>
            <a:fld id="{DD0189E0-AAD3-4F89-A043-21FF9AD9653C}" type="datetimeFigureOut">
              <a:rPr lang="en-US" smtClean="0"/>
              <a:t>10/27/2020</a:t>
            </a:fld>
            <a:endParaRPr lang="en-US"/>
          </a:p>
        </p:txBody>
      </p:sp>
      <p:sp>
        <p:nvSpPr>
          <p:cNvPr id="6" name="Footer Placeholder 5">
            <a:extLst>
              <a:ext uri="{FF2B5EF4-FFF2-40B4-BE49-F238E27FC236}">
                <a16:creationId xmlns:a16="http://schemas.microsoft.com/office/drawing/2014/main" id="{5B951F62-D7A5-41BA-86FA-34FDA8422E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F745A7-266D-4336-B3C6-4DECAF6D7995}"/>
              </a:ext>
            </a:extLst>
          </p:cNvPr>
          <p:cNvSpPr>
            <a:spLocks noGrp="1"/>
          </p:cNvSpPr>
          <p:nvPr>
            <p:ph type="sldNum" sz="quarter" idx="12"/>
          </p:nvPr>
        </p:nvSpPr>
        <p:spPr/>
        <p:txBody>
          <a:bodyPr/>
          <a:lstStyle/>
          <a:p>
            <a:fld id="{67888769-C95C-4BA3-8A44-82F307F73654}" type="slidenum">
              <a:rPr lang="en-US" smtClean="0"/>
              <a:t>‹#›</a:t>
            </a:fld>
            <a:endParaRPr lang="en-US"/>
          </a:p>
        </p:txBody>
      </p:sp>
    </p:spTree>
    <p:extLst>
      <p:ext uri="{BB962C8B-B14F-4D97-AF65-F5344CB8AC3E}">
        <p14:creationId xmlns:p14="http://schemas.microsoft.com/office/powerpoint/2010/main" val="3988312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BB8-5C49-4A20-974C-FC0D96B8B7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54103B-D869-4D7A-B3DA-B940CF572B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15DB36B-0143-4056-AE89-F3DA5BE248D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5AD2CA-AE57-4370-A4B1-FA6DEF64C3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4E9BA73-8C82-41B6-964E-F273D1DB6A7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1BF0D1-D98B-4CEC-9066-D235C196CEE2}"/>
              </a:ext>
            </a:extLst>
          </p:cNvPr>
          <p:cNvSpPr>
            <a:spLocks noGrp="1"/>
          </p:cNvSpPr>
          <p:nvPr>
            <p:ph type="dt" sz="half" idx="10"/>
          </p:nvPr>
        </p:nvSpPr>
        <p:spPr/>
        <p:txBody>
          <a:bodyPr/>
          <a:lstStyle/>
          <a:p>
            <a:fld id="{DD0189E0-AAD3-4F89-A043-21FF9AD9653C}" type="datetimeFigureOut">
              <a:rPr lang="en-US" smtClean="0"/>
              <a:t>10/27/2020</a:t>
            </a:fld>
            <a:endParaRPr lang="en-US"/>
          </a:p>
        </p:txBody>
      </p:sp>
      <p:sp>
        <p:nvSpPr>
          <p:cNvPr id="8" name="Footer Placeholder 7">
            <a:extLst>
              <a:ext uri="{FF2B5EF4-FFF2-40B4-BE49-F238E27FC236}">
                <a16:creationId xmlns:a16="http://schemas.microsoft.com/office/drawing/2014/main" id="{FE088D30-7B5E-4CAA-BDB9-1705D04505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8B99C8-CFF2-4BF8-B98C-ECA7BA197A88}"/>
              </a:ext>
            </a:extLst>
          </p:cNvPr>
          <p:cNvSpPr>
            <a:spLocks noGrp="1"/>
          </p:cNvSpPr>
          <p:nvPr>
            <p:ph type="sldNum" sz="quarter" idx="12"/>
          </p:nvPr>
        </p:nvSpPr>
        <p:spPr/>
        <p:txBody>
          <a:bodyPr/>
          <a:lstStyle/>
          <a:p>
            <a:fld id="{67888769-C95C-4BA3-8A44-82F307F73654}" type="slidenum">
              <a:rPr lang="en-US" smtClean="0"/>
              <a:t>‹#›</a:t>
            </a:fld>
            <a:endParaRPr lang="en-US"/>
          </a:p>
        </p:txBody>
      </p:sp>
    </p:spTree>
    <p:extLst>
      <p:ext uri="{BB962C8B-B14F-4D97-AF65-F5344CB8AC3E}">
        <p14:creationId xmlns:p14="http://schemas.microsoft.com/office/powerpoint/2010/main" val="702108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9EF78-1142-4B88-BB2D-5BE17A741C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353481-94A1-4E11-B27F-25182179EAFA}"/>
              </a:ext>
            </a:extLst>
          </p:cNvPr>
          <p:cNvSpPr>
            <a:spLocks noGrp="1"/>
          </p:cNvSpPr>
          <p:nvPr>
            <p:ph type="dt" sz="half" idx="10"/>
          </p:nvPr>
        </p:nvSpPr>
        <p:spPr/>
        <p:txBody>
          <a:bodyPr/>
          <a:lstStyle/>
          <a:p>
            <a:fld id="{DD0189E0-AAD3-4F89-A043-21FF9AD9653C}" type="datetimeFigureOut">
              <a:rPr lang="en-US" smtClean="0"/>
              <a:t>10/27/2020</a:t>
            </a:fld>
            <a:endParaRPr lang="en-US"/>
          </a:p>
        </p:txBody>
      </p:sp>
      <p:sp>
        <p:nvSpPr>
          <p:cNvPr id="4" name="Footer Placeholder 3">
            <a:extLst>
              <a:ext uri="{FF2B5EF4-FFF2-40B4-BE49-F238E27FC236}">
                <a16:creationId xmlns:a16="http://schemas.microsoft.com/office/drawing/2014/main" id="{59210FAB-642E-4AED-9C00-1638E01976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DAD1D0-CADD-48A9-A21A-2119A55DAB27}"/>
              </a:ext>
            </a:extLst>
          </p:cNvPr>
          <p:cNvSpPr>
            <a:spLocks noGrp="1"/>
          </p:cNvSpPr>
          <p:nvPr>
            <p:ph type="sldNum" sz="quarter" idx="12"/>
          </p:nvPr>
        </p:nvSpPr>
        <p:spPr/>
        <p:txBody>
          <a:bodyPr/>
          <a:lstStyle/>
          <a:p>
            <a:fld id="{67888769-C95C-4BA3-8A44-82F307F73654}" type="slidenum">
              <a:rPr lang="en-US" smtClean="0"/>
              <a:t>‹#›</a:t>
            </a:fld>
            <a:endParaRPr lang="en-US"/>
          </a:p>
        </p:txBody>
      </p:sp>
    </p:spTree>
    <p:extLst>
      <p:ext uri="{BB962C8B-B14F-4D97-AF65-F5344CB8AC3E}">
        <p14:creationId xmlns:p14="http://schemas.microsoft.com/office/powerpoint/2010/main" val="1625497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90DA19-D179-4005-9554-F8ED36BE5B36}"/>
              </a:ext>
            </a:extLst>
          </p:cNvPr>
          <p:cNvSpPr>
            <a:spLocks noGrp="1"/>
          </p:cNvSpPr>
          <p:nvPr>
            <p:ph type="dt" sz="half" idx="10"/>
          </p:nvPr>
        </p:nvSpPr>
        <p:spPr/>
        <p:txBody>
          <a:bodyPr/>
          <a:lstStyle/>
          <a:p>
            <a:fld id="{DD0189E0-AAD3-4F89-A043-21FF9AD9653C}" type="datetimeFigureOut">
              <a:rPr lang="en-US" smtClean="0"/>
              <a:t>10/27/2020</a:t>
            </a:fld>
            <a:endParaRPr lang="en-US"/>
          </a:p>
        </p:txBody>
      </p:sp>
      <p:sp>
        <p:nvSpPr>
          <p:cNvPr id="3" name="Footer Placeholder 2">
            <a:extLst>
              <a:ext uri="{FF2B5EF4-FFF2-40B4-BE49-F238E27FC236}">
                <a16:creationId xmlns:a16="http://schemas.microsoft.com/office/drawing/2014/main" id="{D43FD683-FFA0-4312-809F-BC6F625C28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4B32C4-1C0F-4DB7-A585-54B201382D69}"/>
              </a:ext>
            </a:extLst>
          </p:cNvPr>
          <p:cNvSpPr>
            <a:spLocks noGrp="1"/>
          </p:cNvSpPr>
          <p:nvPr>
            <p:ph type="sldNum" sz="quarter" idx="12"/>
          </p:nvPr>
        </p:nvSpPr>
        <p:spPr/>
        <p:txBody>
          <a:bodyPr/>
          <a:lstStyle/>
          <a:p>
            <a:fld id="{67888769-C95C-4BA3-8A44-82F307F73654}" type="slidenum">
              <a:rPr lang="en-US" smtClean="0"/>
              <a:t>‹#›</a:t>
            </a:fld>
            <a:endParaRPr lang="en-US"/>
          </a:p>
        </p:txBody>
      </p:sp>
    </p:spTree>
    <p:extLst>
      <p:ext uri="{BB962C8B-B14F-4D97-AF65-F5344CB8AC3E}">
        <p14:creationId xmlns:p14="http://schemas.microsoft.com/office/powerpoint/2010/main" val="1415311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33397-5503-4444-963E-2BC61F988B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FE699C-7D2E-4016-BEC2-E1056512D3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B7C45C-52BB-40EE-BC5D-74125F0A2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0E301F-ED7E-44CA-AE71-74F446810F39}"/>
              </a:ext>
            </a:extLst>
          </p:cNvPr>
          <p:cNvSpPr>
            <a:spLocks noGrp="1"/>
          </p:cNvSpPr>
          <p:nvPr>
            <p:ph type="dt" sz="half" idx="10"/>
          </p:nvPr>
        </p:nvSpPr>
        <p:spPr/>
        <p:txBody>
          <a:bodyPr/>
          <a:lstStyle/>
          <a:p>
            <a:fld id="{DD0189E0-AAD3-4F89-A043-21FF9AD9653C}" type="datetimeFigureOut">
              <a:rPr lang="en-US" smtClean="0"/>
              <a:t>10/27/2020</a:t>
            </a:fld>
            <a:endParaRPr lang="en-US"/>
          </a:p>
        </p:txBody>
      </p:sp>
      <p:sp>
        <p:nvSpPr>
          <p:cNvPr id="6" name="Footer Placeholder 5">
            <a:extLst>
              <a:ext uri="{FF2B5EF4-FFF2-40B4-BE49-F238E27FC236}">
                <a16:creationId xmlns:a16="http://schemas.microsoft.com/office/drawing/2014/main" id="{D4B1794E-01AB-42CD-874A-CBC73DE259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808456-6D4E-46B5-A71E-CD66D3140766}"/>
              </a:ext>
            </a:extLst>
          </p:cNvPr>
          <p:cNvSpPr>
            <a:spLocks noGrp="1"/>
          </p:cNvSpPr>
          <p:nvPr>
            <p:ph type="sldNum" sz="quarter" idx="12"/>
          </p:nvPr>
        </p:nvSpPr>
        <p:spPr/>
        <p:txBody>
          <a:bodyPr/>
          <a:lstStyle/>
          <a:p>
            <a:fld id="{67888769-C95C-4BA3-8A44-82F307F73654}" type="slidenum">
              <a:rPr lang="en-US" smtClean="0"/>
              <a:t>‹#›</a:t>
            </a:fld>
            <a:endParaRPr lang="en-US"/>
          </a:p>
        </p:txBody>
      </p:sp>
    </p:spTree>
    <p:extLst>
      <p:ext uri="{BB962C8B-B14F-4D97-AF65-F5344CB8AC3E}">
        <p14:creationId xmlns:p14="http://schemas.microsoft.com/office/powerpoint/2010/main" val="220340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F1C14-6133-41E2-A31B-44743810FA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1CE303-149C-4D21-96F4-8447A45F31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6D1B99-B481-4913-8CF6-7FD6F4203F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3101048-20A4-4DC3-91B2-53920679CE81}"/>
              </a:ext>
            </a:extLst>
          </p:cNvPr>
          <p:cNvSpPr>
            <a:spLocks noGrp="1"/>
          </p:cNvSpPr>
          <p:nvPr>
            <p:ph type="dt" sz="half" idx="10"/>
          </p:nvPr>
        </p:nvSpPr>
        <p:spPr/>
        <p:txBody>
          <a:bodyPr/>
          <a:lstStyle/>
          <a:p>
            <a:fld id="{DD0189E0-AAD3-4F89-A043-21FF9AD9653C}" type="datetimeFigureOut">
              <a:rPr lang="en-US" smtClean="0"/>
              <a:t>10/27/2020</a:t>
            </a:fld>
            <a:endParaRPr lang="en-US"/>
          </a:p>
        </p:txBody>
      </p:sp>
      <p:sp>
        <p:nvSpPr>
          <p:cNvPr id="6" name="Footer Placeholder 5">
            <a:extLst>
              <a:ext uri="{FF2B5EF4-FFF2-40B4-BE49-F238E27FC236}">
                <a16:creationId xmlns:a16="http://schemas.microsoft.com/office/drawing/2014/main" id="{55B82CAE-34D0-4772-A40A-16F7D3BFFA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3807F2-EC80-43C8-8C67-89E85A44CD1A}"/>
              </a:ext>
            </a:extLst>
          </p:cNvPr>
          <p:cNvSpPr>
            <a:spLocks noGrp="1"/>
          </p:cNvSpPr>
          <p:nvPr>
            <p:ph type="sldNum" sz="quarter" idx="12"/>
          </p:nvPr>
        </p:nvSpPr>
        <p:spPr/>
        <p:txBody>
          <a:bodyPr/>
          <a:lstStyle/>
          <a:p>
            <a:fld id="{67888769-C95C-4BA3-8A44-82F307F73654}" type="slidenum">
              <a:rPr lang="en-US" smtClean="0"/>
              <a:t>‹#›</a:t>
            </a:fld>
            <a:endParaRPr lang="en-US"/>
          </a:p>
        </p:txBody>
      </p:sp>
    </p:spTree>
    <p:extLst>
      <p:ext uri="{BB962C8B-B14F-4D97-AF65-F5344CB8AC3E}">
        <p14:creationId xmlns:p14="http://schemas.microsoft.com/office/powerpoint/2010/main" val="1087151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BED2E2-FE29-4F40-B329-0562CED357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2CD900-3178-45EB-9B96-04F5954242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D9D926-19FF-4CE7-8C56-A236865D2D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0189E0-AAD3-4F89-A043-21FF9AD9653C}" type="datetimeFigureOut">
              <a:rPr lang="en-US" smtClean="0"/>
              <a:t>10/27/2020</a:t>
            </a:fld>
            <a:endParaRPr lang="en-US"/>
          </a:p>
        </p:txBody>
      </p:sp>
      <p:sp>
        <p:nvSpPr>
          <p:cNvPr id="5" name="Footer Placeholder 4">
            <a:extLst>
              <a:ext uri="{FF2B5EF4-FFF2-40B4-BE49-F238E27FC236}">
                <a16:creationId xmlns:a16="http://schemas.microsoft.com/office/drawing/2014/main" id="{3E2E1A3E-8D5A-4685-B5E8-3DC79CACA6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4D27FE-CEF3-45CF-A788-98A2DCE50A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88769-C95C-4BA3-8A44-82F307F73654}" type="slidenum">
              <a:rPr lang="en-US" smtClean="0"/>
              <a:t>‹#›</a:t>
            </a:fld>
            <a:endParaRPr lang="en-US"/>
          </a:p>
        </p:txBody>
      </p:sp>
    </p:spTree>
    <p:extLst>
      <p:ext uri="{BB962C8B-B14F-4D97-AF65-F5344CB8AC3E}">
        <p14:creationId xmlns:p14="http://schemas.microsoft.com/office/powerpoint/2010/main" val="2651085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png"/><Relationship Id="rId4" Type="http://schemas.openxmlformats.org/officeDocument/2006/relationships/image" Target="../media/image4.wmf"/></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D07E7-8B70-456F-B779-8F4824A96B3C}"/>
              </a:ext>
            </a:extLst>
          </p:cNvPr>
          <p:cNvSpPr>
            <a:spLocks noGrp="1"/>
          </p:cNvSpPr>
          <p:nvPr>
            <p:ph type="ctrTitle"/>
          </p:nvPr>
        </p:nvSpPr>
        <p:spPr/>
        <p:txBody>
          <a:bodyPr/>
          <a:lstStyle/>
          <a:p>
            <a:r>
              <a:rPr lang="en-US" dirty="0"/>
              <a:t>Valuation Metrics and Discounted Cash Flows</a:t>
            </a:r>
          </a:p>
        </p:txBody>
      </p:sp>
    </p:spTree>
    <p:extLst>
      <p:ext uri="{BB962C8B-B14F-4D97-AF65-F5344CB8AC3E}">
        <p14:creationId xmlns:p14="http://schemas.microsoft.com/office/powerpoint/2010/main" val="255596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EAA2B-9464-4C66-B555-316F4015FC34}"/>
              </a:ext>
            </a:extLst>
          </p:cNvPr>
          <p:cNvSpPr>
            <a:spLocks noGrp="1"/>
          </p:cNvSpPr>
          <p:nvPr>
            <p:ph type="title"/>
          </p:nvPr>
        </p:nvSpPr>
        <p:spPr/>
        <p:txBody>
          <a:bodyPr/>
          <a:lstStyle/>
          <a:p>
            <a:r>
              <a:rPr lang="en-US" b="1" dirty="0"/>
              <a:t>Defining the Key Drivers</a:t>
            </a:r>
            <a:r>
              <a:rPr lang="en-US" dirty="0"/>
              <a:t>:</a:t>
            </a:r>
            <a:br>
              <a:rPr lang="en-US" dirty="0"/>
            </a:br>
            <a:endParaRPr lang="en-US" dirty="0"/>
          </a:p>
        </p:txBody>
      </p:sp>
      <p:sp>
        <p:nvSpPr>
          <p:cNvPr id="3" name="Content Placeholder 2">
            <a:extLst>
              <a:ext uri="{FF2B5EF4-FFF2-40B4-BE49-F238E27FC236}">
                <a16:creationId xmlns:a16="http://schemas.microsoft.com/office/drawing/2014/main" id="{51B72B0D-4C4C-4185-BEA0-796C1BF2717E}"/>
              </a:ext>
            </a:extLst>
          </p:cNvPr>
          <p:cNvSpPr>
            <a:spLocks noGrp="1"/>
          </p:cNvSpPr>
          <p:nvPr>
            <p:ph idx="1"/>
          </p:nvPr>
        </p:nvSpPr>
        <p:spPr/>
        <p:txBody>
          <a:bodyPr/>
          <a:lstStyle/>
          <a:p>
            <a:pPr marL="0" indent="0">
              <a:buNone/>
            </a:pPr>
            <a:r>
              <a:rPr lang="en-US" b="1" dirty="0"/>
              <a:t>Return on Capital Invested Capital (ROIC):</a:t>
            </a:r>
          </a:p>
          <a:p>
            <a:r>
              <a:rPr lang="en-US" dirty="0"/>
              <a:t>A measure of the periodic, after-tax, cash-on-cash yield earned in the business, it is computed by taking net operating profits after taxes, or NOPAT, and dividing by capital outstanding at the beginning of the fiscal year.  </a:t>
            </a:r>
            <a:r>
              <a:rPr lang="en-US" b="1" dirty="0"/>
              <a:t>ROIC = NOPAT/ Beg. Capital</a:t>
            </a:r>
            <a:endParaRPr lang="en-US" dirty="0"/>
          </a:p>
          <a:p>
            <a:endParaRPr lang="en-US" dirty="0"/>
          </a:p>
        </p:txBody>
      </p:sp>
    </p:spTree>
    <p:extLst>
      <p:ext uri="{BB962C8B-B14F-4D97-AF65-F5344CB8AC3E}">
        <p14:creationId xmlns:p14="http://schemas.microsoft.com/office/powerpoint/2010/main" val="1328465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B0144-A0B3-4B67-BDDF-DFC32F3AB39E}"/>
              </a:ext>
            </a:extLst>
          </p:cNvPr>
          <p:cNvSpPr>
            <a:spLocks noGrp="1"/>
          </p:cNvSpPr>
          <p:nvPr>
            <p:ph type="title"/>
          </p:nvPr>
        </p:nvSpPr>
        <p:spPr/>
        <p:txBody>
          <a:bodyPr/>
          <a:lstStyle/>
          <a:p>
            <a:r>
              <a:rPr lang="en-US" dirty="0"/>
              <a:t>Net Operating Profit After Tax</a:t>
            </a:r>
          </a:p>
        </p:txBody>
      </p:sp>
      <p:sp>
        <p:nvSpPr>
          <p:cNvPr id="3" name="Content Placeholder 2">
            <a:extLst>
              <a:ext uri="{FF2B5EF4-FFF2-40B4-BE49-F238E27FC236}">
                <a16:creationId xmlns:a16="http://schemas.microsoft.com/office/drawing/2014/main" id="{5E5E0684-97DE-4028-B40B-EF55B1EB5266}"/>
              </a:ext>
            </a:extLst>
          </p:cNvPr>
          <p:cNvSpPr>
            <a:spLocks noGrp="1"/>
          </p:cNvSpPr>
          <p:nvPr>
            <p:ph idx="1"/>
          </p:nvPr>
        </p:nvSpPr>
        <p:spPr/>
        <p:txBody>
          <a:bodyPr>
            <a:normAutofit fontScale="85000" lnSpcReduction="20000"/>
          </a:bodyPr>
          <a:lstStyle/>
          <a:p>
            <a:r>
              <a:rPr lang="en-US" b="1" dirty="0"/>
              <a:t>NOPAT=</a:t>
            </a:r>
            <a:endParaRPr lang="en-US" dirty="0"/>
          </a:p>
          <a:p>
            <a:r>
              <a:rPr lang="en-US" b="1" dirty="0"/>
              <a:t>Reported net operating profits before tax</a:t>
            </a:r>
            <a:endParaRPr lang="en-US" dirty="0"/>
          </a:p>
          <a:p>
            <a:r>
              <a:rPr lang="en-US" dirty="0"/>
              <a:t>	plus the increase in bad debt reserve</a:t>
            </a:r>
          </a:p>
          <a:p>
            <a:r>
              <a:rPr lang="en-US" dirty="0"/>
              <a:t>	plus the increase in the LIFO reserve</a:t>
            </a:r>
          </a:p>
          <a:p>
            <a:r>
              <a:rPr lang="en-US" dirty="0"/>
              <a:t>	plus the amortization of goodwill</a:t>
            </a:r>
          </a:p>
          <a:p>
            <a:r>
              <a:rPr lang="en-US" dirty="0"/>
              <a:t>	plus the increase in net capitalized R&amp;D</a:t>
            </a:r>
          </a:p>
          <a:p>
            <a:r>
              <a:rPr lang="en-US" dirty="0"/>
              <a:t>	plus other operating income (excluding passive investment income)</a:t>
            </a:r>
          </a:p>
          <a:p>
            <a:r>
              <a:rPr lang="en-US" dirty="0"/>
              <a:t>less cash operating taxes, i.e., taxes payable, in cash, on the company’s net operating profits (as adjusted), defined as the provision for income taxes less the increase in the deferred income tax reserve plus the tax saved by deducting any unusual loss (gain) at a marginal corporate income tax rate plus the tax saved by deducting interest expense at a marginal rate less the tax imposed on passive investment income at a marginal rate</a:t>
            </a:r>
          </a:p>
          <a:p>
            <a:endParaRPr lang="en-US" dirty="0"/>
          </a:p>
        </p:txBody>
      </p:sp>
    </p:spTree>
    <p:extLst>
      <p:ext uri="{BB962C8B-B14F-4D97-AF65-F5344CB8AC3E}">
        <p14:creationId xmlns:p14="http://schemas.microsoft.com/office/powerpoint/2010/main" val="1205822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5A1FE-8FC9-43B6-8844-71D8F2D8AD2C}"/>
              </a:ext>
            </a:extLst>
          </p:cNvPr>
          <p:cNvSpPr>
            <a:spLocks noGrp="1"/>
          </p:cNvSpPr>
          <p:nvPr>
            <p:ph type="title"/>
          </p:nvPr>
        </p:nvSpPr>
        <p:spPr/>
        <p:txBody>
          <a:bodyPr/>
          <a:lstStyle/>
          <a:p>
            <a:pPr algn="ctr"/>
            <a:r>
              <a:rPr lang="en-US" b="1" dirty="0"/>
              <a:t>Capital</a:t>
            </a:r>
            <a:endParaRPr lang="en-US" dirty="0"/>
          </a:p>
        </p:txBody>
      </p:sp>
      <p:sp>
        <p:nvSpPr>
          <p:cNvPr id="3" name="Content Placeholder 2">
            <a:extLst>
              <a:ext uri="{FF2B5EF4-FFF2-40B4-BE49-F238E27FC236}">
                <a16:creationId xmlns:a16="http://schemas.microsoft.com/office/drawing/2014/main" id="{84D4BF15-8EFC-435E-88BC-C66AFA85B2F2}"/>
              </a:ext>
            </a:extLst>
          </p:cNvPr>
          <p:cNvSpPr>
            <a:spLocks noGrp="1"/>
          </p:cNvSpPr>
          <p:nvPr>
            <p:ph idx="1"/>
          </p:nvPr>
        </p:nvSpPr>
        <p:spPr>
          <a:xfrm>
            <a:off x="904702" y="1401676"/>
            <a:ext cx="10515600" cy="4351338"/>
          </a:xfrm>
        </p:spPr>
        <p:txBody>
          <a:bodyPr>
            <a:normAutofit fontScale="92500" lnSpcReduction="20000"/>
          </a:bodyPr>
          <a:lstStyle/>
          <a:p>
            <a:r>
              <a:rPr lang="en-US" dirty="0"/>
              <a:t>There are two ways to define the capital. From asset (investment) side or from debt and equity (financing) of the balance sheet. </a:t>
            </a:r>
          </a:p>
          <a:p>
            <a:r>
              <a:rPr lang="en-US" dirty="0"/>
              <a:t>We will define both methods below. </a:t>
            </a:r>
          </a:p>
          <a:p>
            <a:r>
              <a:rPr lang="en-US" dirty="0"/>
              <a:t>From Asset Side of Balance Sheet:</a:t>
            </a:r>
          </a:p>
          <a:p>
            <a:r>
              <a:rPr lang="en-US" dirty="0"/>
              <a:t>An approximation of the economic book value of all cash invested in going-concern business activities, capital is essentially a company's net assets (total assets less non-interest-bearing current liabilities), but with three adjustments:</a:t>
            </a:r>
          </a:p>
          <a:p>
            <a:r>
              <a:rPr lang="en-US" dirty="0"/>
              <a:t>1.  	Marketable securities are subtracted.</a:t>
            </a:r>
          </a:p>
          <a:p>
            <a:r>
              <a:rPr lang="en-US" dirty="0"/>
              <a:t>2.  	The present value of lease obligations is added to net property, plant, 	and equipment.</a:t>
            </a:r>
          </a:p>
          <a:p>
            <a:r>
              <a:rPr lang="en-US" dirty="0"/>
              <a:t>3. 	Certain equity equivalent reserves are added to assets: next slide</a:t>
            </a:r>
          </a:p>
          <a:p>
            <a:endParaRPr lang="en-US" dirty="0"/>
          </a:p>
        </p:txBody>
      </p:sp>
    </p:spTree>
    <p:extLst>
      <p:ext uri="{BB962C8B-B14F-4D97-AF65-F5344CB8AC3E}">
        <p14:creationId xmlns:p14="http://schemas.microsoft.com/office/powerpoint/2010/main" val="830741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A5D80-921D-4E37-B41C-B6CC3486657B}"/>
              </a:ext>
            </a:extLst>
          </p:cNvPr>
          <p:cNvSpPr>
            <a:spLocks noGrp="1"/>
          </p:cNvSpPr>
          <p:nvPr>
            <p:ph type="title"/>
          </p:nvPr>
        </p:nvSpPr>
        <p:spPr/>
        <p:txBody>
          <a:bodyPr/>
          <a:lstStyle/>
          <a:p>
            <a:pPr algn="ctr"/>
            <a:r>
              <a:rPr lang="en-US" dirty="0"/>
              <a:t>Capital	</a:t>
            </a:r>
            <a:r>
              <a:rPr lang="en-US" dirty="0" err="1"/>
              <a:t>Cont</a:t>
            </a:r>
            <a:r>
              <a:rPr lang="en-US" dirty="0"/>
              <a:t>:</a:t>
            </a:r>
          </a:p>
        </p:txBody>
      </p:sp>
      <p:sp>
        <p:nvSpPr>
          <p:cNvPr id="3" name="Content Placeholder 2">
            <a:extLst>
              <a:ext uri="{FF2B5EF4-FFF2-40B4-BE49-F238E27FC236}">
                <a16:creationId xmlns:a16="http://schemas.microsoft.com/office/drawing/2014/main" id="{57A9AEC6-8DA9-47C3-963B-8FD535170276}"/>
              </a:ext>
            </a:extLst>
          </p:cNvPr>
          <p:cNvSpPr>
            <a:spLocks noGrp="1"/>
          </p:cNvSpPr>
          <p:nvPr>
            <p:ph idx="1"/>
          </p:nvPr>
        </p:nvSpPr>
        <p:spPr/>
        <p:txBody>
          <a:bodyPr>
            <a:normAutofit/>
          </a:bodyPr>
          <a:lstStyle/>
          <a:p>
            <a:pPr lvl="0"/>
            <a:endParaRPr lang="en-US" dirty="0"/>
          </a:p>
          <a:p>
            <a:pPr lvl="0"/>
            <a:r>
              <a:rPr lang="en-US" dirty="0"/>
              <a:t>Bad debt reserve is added to receivables.</a:t>
            </a:r>
          </a:p>
          <a:p>
            <a:pPr lvl="0"/>
            <a:r>
              <a:rPr lang="en-US" dirty="0"/>
              <a:t>LIFO reserve is added to inventories.</a:t>
            </a:r>
          </a:p>
          <a:p>
            <a:pPr lvl="0"/>
            <a:r>
              <a:rPr lang="en-US" dirty="0"/>
              <a:t>The cumulative amortization of goodwill is added back to goodwill.</a:t>
            </a:r>
          </a:p>
          <a:p>
            <a:pPr lvl="0"/>
            <a:r>
              <a:rPr lang="en-US" dirty="0"/>
              <a:t>R&amp;D expense is capitalized as a long-term asset and smoothly depreciated over 5 years (a period chosen to approximate the economic life typical of an investment in R&amp;D).</a:t>
            </a:r>
          </a:p>
          <a:p>
            <a:pPr lvl="0"/>
            <a:r>
              <a:rPr lang="en-US" dirty="0"/>
              <a:t>Cumulative unusual losses (gains) after taxes are considered to be a long-term investment.</a:t>
            </a:r>
          </a:p>
          <a:p>
            <a:endParaRPr lang="en-US" dirty="0"/>
          </a:p>
        </p:txBody>
      </p:sp>
    </p:spTree>
    <p:extLst>
      <p:ext uri="{BB962C8B-B14F-4D97-AF65-F5344CB8AC3E}">
        <p14:creationId xmlns:p14="http://schemas.microsoft.com/office/powerpoint/2010/main" val="4110817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7A0D2-FB62-491B-ACC8-EA88B7DFB090}"/>
              </a:ext>
            </a:extLst>
          </p:cNvPr>
          <p:cNvSpPr>
            <a:spLocks noGrp="1"/>
          </p:cNvSpPr>
          <p:nvPr>
            <p:ph type="title"/>
          </p:nvPr>
        </p:nvSpPr>
        <p:spPr/>
        <p:txBody>
          <a:bodyPr>
            <a:normAutofit fontScale="90000"/>
          </a:bodyPr>
          <a:lstStyle/>
          <a:p>
            <a:r>
              <a:rPr lang="en-US" dirty="0"/>
              <a:t>Second Method- Capital can also be approximated from financing side of the balance sheet:</a:t>
            </a:r>
            <a:br>
              <a:rPr lang="en-US" dirty="0"/>
            </a:br>
            <a:endParaRPr lang="en-US" dirty="0"/>
          </a:p>
        </p:txBody>
      </p:sp>
      <p:sp>
        <p:nvSpPr>
          <p:cNvPr id="3" name="Content Placeholder 2">
            <a:extLst>
              <a:ext uri="{FF2B5EF4-FFF2-40B4-BE49-F238E27FC236}">
                <a16:creationId xmlns:a16="http://schemas.microsoft.com/office/drawing/2014/main" id="{9C870800-515C-4C42-8924-8DA5968DFA93}"/>
              </a:ext>
            </a:extLst>
          </p:cNvPr>
          <p:cNvSpPr>
            <a:spLocks noGrp="1"/>
          </p:cNvSpPr>
          <p:nvPr>
            <p:ph idx="1"/>
          </p:nvPr>
        </p:nvSpPr>
        <p:spPr/>
        <p:txBody>
          <a:bodyPr>
            <a:normAutofit lnSpcReduction="10000"/>
          </a:bodyPr>
          <a:lstStyle/>
          <a:p>
            <a:r>
              <a:rPr lang="en-US" dirty="0"/>
              <a:t>Loans and notes payable</a:t>
            </a:r>
          </a:p>
          <a:p>
            <a:r>
              <a:rPr lang="en-US" dirty="0"/>
              <a:t>Current portion of long-term debt</a:t>
            </a:r>
          </a:p>
          <a:p>
            <a:r>
              <a:rPr lang="en-US" dirty="0"/>
              <a:t>Long-term debt</a:t>
            </a:r>
          </a:p>
          <a:p>
            <a:r>
              <a:rPr lang="en-US" dirty="0"/>
              <a:t>Deferred income taxes</a:t>
            </a:r>
          </a:p>
          <a:p>
            <a:r>
              <a:rPr lang="en-US" dirty="0"/>
              <a:t>Book Value of Equity</a:t>
            </a:r>
          </a:p>
          <a:p>
            <a:r>
              <a:rPr lang="en-US" dirty="0"/>
              <a:t>Accumulated (comprehensive) losses</a:t>
            </a:r>
          </a:p>
          <a:p>
            <a:r>
              <a:rPr lang="en-US" dirty="0"/>
              <a:t>Accumulated goodwill amortization</a:t>
            </a:r>
          </a:p>
          <a:p>
            <a:r>
              <a:rPr lang="en-US" u="sng" dirty="0"/>
              <a:t>Less:  marketable securities</a:t>
            </a:r>
            <a:endParaRPr lang="en-US" dirty="0"/>
          </a:p>
          <a:p>
            <a:r>
              <a:rPr lang="en-US" b="1" dirty="0"/>
              <a:t>Capital</a:t>
            </a:r>
            <a:endParaRPr lang="en-US" dirty="0"/>
          </a:p>
          <a:p>
            <a:endParaRPr lang="en-US" dirty="0"/>
          </a:p>
        </p:txBody>
      </p:sp>
    </p:spTree>
    <p:extLst>
      <p:ext uri="{BB962C8B-B14F-4D97-AF65-F5344CB8AC3E}">
        <p14:creationId xmlns:p14="http://schemas.microsoft.com/office/powerpoint/2010/main" val="719966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9DBE5-80A3-4055-9477-F8DF1FD8B8C9}"/>
              </a:ext>
            </a:extLst>
          </p:cNvPr>
          <p:cNvSpPr>
            <a:spLocks noGrp="1"/>
          </p:cNvSpPr>
          <p:nvPr>
            <p:ph type="title"/>
          </p:nvPr>
        </p:nvSpPr>
        <p:spPr/>
        <p:txBody>
          <a:bodyPr/>
          <a:lstStyle/>
          <a:p>
            <a:r>
              <a:rPr lang="en-US" b="1" dirty="0"/>
              <a:t>Enhancing Shareholder Wealth</a:t>
            </a:r>
            <a:br>
              <a:rPr lang="en-US" dirty="0"/>
            </a:b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1C1A7D3-47BF-4087-B6FD-30A5BEEEF733}"/>
                  </a:ext>
                </a:extLst>
              </p:cNvPr>
              <p:cNvSpPr>
                <a:spLocks noGrp="1"/>
              </p:cNvSpPr>
              <p:nvPr>
                <p:ph idx="1"/>
              </p:nvPr>
            </p:nvSpPr>
            <p:spPr/>
            <p:txBody>
              <a:bodyPr>
                <a:normAutofit fontScale="85000" lnSpcReduction="10000"/>
              </a:bodyPr>
              <a:lstStyle/>
              <a:p>
                <a:r>
                  <a:rPr lang="en-US" dirty="0"/>
                  <a:t>There are six factors that fully account for a company's market value. But two factors- relationship between the rate of return and cost of capital-are so important that together they often account for a large portion of a Company’s market value. This relationship is expressed by the "fundamental principle of Valuation": </a:t>
                </a:r>
              </a:p>
              <a:p>
                <a14:m>
                  <m:oMath xmlns:m="http://schemas.openxmlformats.org/officeDocument/2006/math">
                    <m:r>
                      <a:rPr lang="en-US" i="1">
                        <a:latin typeface="Cambria Math" panose="02040503050406030204" pitchFamily="18" charset="0"/>
                      </a:rPr>
                      <m:t>𝑅𝑂𝐼𝐶</m:t>
                    </m:r>
                    <m:r>
                      <a:rPr lang="en-US" i="1">
                        <a:latin typeface="Cambria Math" panose="02040503050406030204" pitchFamily="18" charset="0"/>
                      </a:rPr>
                      <m:t>/</m:t>
                    </m:r>
                    <m:r>
                      <a:rPr lang="en-US" i="1">
                        <a:latin typeface="Cambria Math" panose="02040503050406030204" pitchFamily="18" charset="0"/>
                      </a:rPr>
                      <m:t>𝑊𝐴𝐶𝐶</m:t>
                    </m:r>
                    <m:r>
                      <a:rPr lang="en-US">
                        <a:latin typeface="Cambria Math" panose="02040503050406030204" pitchFamily="18" charset="0"/>
                      </a:rPr>
                      <m:t>=</m:t>
                    </m:r>
                    <m:f>
                      <m:fPr>
                        <m:ctrlPr>
                          <a:rPr lang="en-US" i="1">
                            <a:latin typeface="Cambria Math" panose="02040503050406030204" pitchFamily="18" charset="0"/>
                          </a:rPr>
                        </m:ctrlPr>
                      </m:fPr>
                      <m:num>
                        <m:r>
                          <m:rPr>
                            <m:sty m:val="p"/>
                          </m:rPr>
                          <a:rPr lang="en-US">
                            <a:latin typeface="Cambria Math" panose="02040503050406030204" pitchFamily="18" charset="0"/>
                          </a:rPr>
                          <m:t>Market</m:t>
                        </m:r>
                        <m:r>
                          <a:rPr lang="en-US">
                            <a:latin typeface="Cambria Math" panose="02040503050406030204" pitchFamily="18" charset="0"/>
                          </a:rPr>
                          <m:t> </m:t>
                        </m:r>
                        <m:r>
                          <m:rPr>
                            <m:sty m:val="p"/>
                          </m:rPr>
                          <a:rPr lang="en-US">
                            <a:latin typeface="Cambria Math" panose="02040503050406030204" pitchFamily="18" charset="0"/>
                          </a:rPr>
                          <m:t>Value</m:t>
                        </m:r>
                      </m:num>
                      <m:den>
                        <m:r>
                          <m:rPr>
                            <m:sty m:val="p"/>
                          </m:rPr>
                          <a:rPr lang="en-US">
                            <a:latin typeface="Cambria Math" panose="02040503050406030204" pitchFamily="18" charset="0"/>
                          </a:rPr>
                          <m:t>Capital</m:t>
                        </m:r>
                      </m:den>
                    </m:f>
                  </m:oMath>
                </a14:m>
                <a:endParaRPr lang="en-US" dirty="0"/>
              </a:p>
              <a:p>
                <a:r>
                  <a:rPr lang="en-US" dirty="0"/>
                  <a:t>The above relationship implies:</a:t>
                </a:r>
              </a:p>
              <a:p>
                <a:r>
                  <a:rPr lang="en-US" dirty="0"/>
                  <a:t>		ROIC &gt; </a:t>
                </a:r>
                <a:r>
                  <a:rPr lang="en-US" b="1" dirty="0"/>
                  <a:t>WACC</a:t>
                </a:r>
                <a:r>
                  <a:rPr lang="en-US" b="1" baseline="-25000" dirty="0"/>
                  <a:t>		</a:t>
                </a:r>
                <a:r>
                  <a:rPr lang="en-US" dirty="0"/>
                  <a:t>MV &gt; Capital	implies	Value creation</a:t>
                </a:r>
              </a:p>
              <a:p>
                <a:r>
                  <a:rPr lang="en-US" dirty="0"/>
                  <a:t>		ROIC = </a:t>
                </a:r>
                <a:r>
                  <a:rPr lang="en-US" b="1" dirty="0"/>
                  <a:t>WACC</a:t>
                </a:r>
                <a:r>
                  <a:rPr lang="en-US" dirty="0"/>
                  <a:t>		MV = Capital	implies	No Value creation</a:t>
                </a:r>
              </a:p>
              <a:p>
                <a:r>
                  <a:rPr lang="en-US" dirty="0"/>
                  <a:t>		ROIC &lt; </a:t>
                </a:r>
                <a:r>
                  <a:rPr lang="en-US" b="1" dirty="0"/>
                  <a:t>WACC</a:t>
                </a:r>
                <a:r>
                  <a:rPr lang="en-US" b="1" baseline="-25000" dirty="0"/>
                  <a:t>		</a:t>
                </a:r>
                <a:r>
                  <a:rPr lang="en-US" dirty="0"/>
                  <a:t>MV &lt; Capital	implies	Value destroy</a:t>
                </a:r>
              </a:p>
              <a:p>
                <a:r>
                  <a:rPr lang="en-US" dirty="0"/>
                  <a:t> </a:t>
                </a:r>
              </a:p>
              <a:p>
                <a:endParaRPr lang="en-US" dirty="0"/>
              </a:p>
            </p:txBody>
          </p:sp>
        </mc:Choice>
        <mc:Fallback>
          <p:sp>
            <p:nvSpPr>
              <p:cNvPr id="3" name="Content Placeholder 2">
                <a:extLst>
                  <a:ext uri="{FF2B5EF4-FFF2-40B4-BE49-F238E27FC236}">
                    <a16:creationId xmlns:a16="http://schemas.microsoft.com/office/drawing/2014/main" id="{31C1A7D3-47BF-4087-B6FD-30A5BEEEF733}"/>
                  </a:ext>
                </a:extLst>
              </p:cNvPr>
              <p:cNvSpPr>
                <a:spLocks noGrp="1" noRot="1" noChangeAspect="1" noMove="1" noResize="1" noEditPoints="1" noAdjustHandles="1" noChangeArrowheads="1" noChangeShapeType="1" noTextEdit="1"/>
              </p:cNvSpPr>
              <p:nvPr>
                <p:ph idx="1"/>
              </p:nvPr>
            </p:nvSpPr>
            <p:spPr>
              <a:blipFill>
                <a:blip r:embed="rId2"/>
                <a:stretch>
                  <a:fillRect l="-812" t="-2661" b="-1681"/>
                </a:stretch>
              </a:blipFill>
            </p:spPr>
            <p:txBody>
              <a:bodyPr/>
              <a:lstStyle/>
              <a:p>
                <a:r>
                  <a:rPr lang="en-US">
                    <a:noFill/>
                  </a:rPr>
                  <a:t> </a:t>
                </a:r>
              </a:p>
            </p:txBody>
          </p:sp>
        </mc:Fallback>
      </mc:AlternateContent>
    </p:spTree>
    <p:extLst>
      <p:ext uri="{BB962C8B-B14F-4D97-AF65-F5344CB8AC3E}">
        <p14:creationId xmlns:p14="http://schemas.microsoft.com/office/powerpoint/2010/main" val="2554574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6BA-9271-42BF-B355-313CC37E0903}"/>
              </a:ext>
            </a:extLst>
          </p:cNvPr>
          <p:cNvSpPr>
            <a:spLocks noGrp="1"/>
          </p:cNvSpPr>
          <p:nvPr>
            <p:ph type="title"/>
          </p:nvPr>
        </p:nvSpPr>
        <p:spPr/>
        <p:txBody>
          <a:bodyPr/>
          <a:lstStyle/>
          <a:p>
            <a:r>
              <a:rPr lang="en-US" b="1" dirty="0"/>
              <a:t>Market Value Added (MVA) </a:t>
            </a:r>
            <a:endParaRPr lang="en-US" dirty="0"/>
          </a:p>
        </p:txBody>
      </p:sp>
      <p:sp>
        <p:nvSpPr>
          <p:cNvPr id="3" name="Content Placeholder 2">
            <a:extLst>
              <a:ext uri="{FF2B5EF4-FFF2-40B4-BE49-F238E27FC236}">
                <a16:creationId xmlns:a16="http://schemas.microsoft.com/office/drawing/2014/main" id="{D477725A-74EA-44D6-929D-759B3651E3FD}"/>
              </a:ext>
            </a:extLst>
          </p:cNvPr>
          <p:cNvSpPr>
            <a:spLocks noGrp="1"/>
          </p:cNvSpPr>
          <p:nvPr>
            <p:ph idx="1"/>
          </p:nvPr>
        </p:nvSpPr>
        <p:spPr>
          <a:xfrm>
            <a:off x="542925" y="1437318"/>
            <a:ext cx="10515600" cy="4351338"/>
          </a:xfrm>
        </p:spPr>
        <p:txBody>
          <a:bodyPr/>
          <a:lstStyle/>
          <a:p>
            <a:r>
              <a:rPr lang="en-US" b="1" dirty="0"/>
              <a:t>MVA</a:t>
            </a:r>
            <a:r>
              <a:rPr lang="en-US" dirty="0"/>
              <a:t> is the difference between a firm's market value and its capital employed.  In other words, MVA is a measure of the value a company has created in excess of the resources already committed to the enterprise.  In theory, MVA represents the net present value of all past and projected capital investment projects. MVA can be calculated in several values depending on key value drivers. The general formula for it is as flows:</a:t>
            </a:r>
          </a:p>
          <a:p>
            <a:endParaRPr lang="en-US" dirty="0"/>
          </a:p>
        </p:txBody>
      </p:sp>
      <p:sp>
        <p:nvSpPr>
          <p:cNvPr id="6" name="Rectangle 4">
            <a:extLst>
              <a:ext uri="{FF2B5EF4-FFF2-40B4-BE49-F238E27FC236}">
                <a16:creationId xmlns:a16="http://schemas.microsoft.com/office/drawing/2014/main" id="{CC31C66B-0F40-40F0-B76B-C3960C3EB762}"/>
              </a:ext>
            </a:extLst>
          </p:cNvPr>
          <p:cNvSpPr>
            <a:spLocks noChangeArrowheads="1"/>
          </p:cNvSpPr>
          <p:nvPr/>
        </p:nvSpPr>
        <p:spPr bwMode="auto">
          <a:xfrm>
            <a:off x="-295275" y="-38830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a:extLst>
              <a:ext uri="{FF2B5EF4-FFF2-40B4-BE49-F238E27FC236}">
                <a16:creationId xmlns:a16="http://schemas.microsoft.com/office/drawing/2014/main" id="{3C952FBE-45C1-42D3-82BF-1F4A8CE6735A}"/>
              </a:ext>
            </a:extLst>
          </p:cNvPr>
          <p:cNvGraphicFramePr>
            <a:graphicFrameLocks noChangeAspect="1"/>
          </p:cNvGraphicFramePr>
          <p:nvPr>
            <p:extLst>
              <p:ext uri="{D42A27DB-BD31-4B8C-83A1-F6EECF244321}">
                <p14:modId xmlns:p14="http://schemas.microsoft.com/office/powerpoint/2010/main" val="3396313816"/>
              </p:ext>
            </p:extLst>
          </p:nvPr>
        </p:nvGraphicFramePr>
        <p:xfrm>
          <a:off x="4334005" y="4233797"/>
          <a:ext cx="3444658" cy="941279"/>
        </p:xfrm>
        <a:graphic>
          <a:graphicData uri="http://schemas.openxmlformats.org/presentationml/2006/ole">
            <mc:AlternateContent xmlns:mc="http://schemas.openxmlformats.org/markup-compatibility/2006">
              <mc:Choice xmlns:v="urn:schemas-microsoft-com:vml" Requires="v">
                <p:oleObj spid="_x0000_s1032" name="Equation" r:id="rId3" imgW="1663700" imgH="431800" progId="Equation.3">
                  <p:embed/>
                </p:oleObj>
              </mc:Choice>
              <mc:Fallback>
                <p:oleObj name="Equation" r:id="rId3" imgW="1663700" imgH="431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4005" y="4233797"/>
                        <a:ext cx="3444658" cy="941279"/>
                      </a:xfrm>
                      <a:prstGeom prst="rect">
                        <a:avLst/>
                      </a:prstGeom>
                      <a:noFill/>
                    </p:spPr>
                  </p:pic>
                </p:oleObj>
              </mc:Fallback>
            </mc:AlternateContent>
          </a:graphicData>
        </a:graphic>
      </p:graphicFrame>
    </p:spTree>
    <p:extLst>
      <p:ext uri="{BB962C8B-B14F-4D97-AF65-F5344CB8AC3E}">
        <p14:creationId xmlns:p14="http://schemas.microsoft.com/office/powerpoint/2010/main" val="57970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18207-4B44-494E-A104-3B9CDDD3A0AD}"/>
              </a:ext>
            </a:extLst>
          </p:cNvPr>
          <p:cNvSpPr>
            <a:spLocks noGrp="1"/>
          </p:cNvSpPr>
          <p:nvPr>
            <p:ph type="title"/>
          </p:nvPr>
        </p:nvSpPr>
        <p:spPr>
          <a:xfrm>
            <a:off x="838200" y="365126"/>
            <a:ext cx="10515600" cy="937582"/>
          </a:xfrm>
        </p:spPr>
        <p:txBody>
          <a:bodyPr/>
          <a:lstStyle/>
          <a:p>
            <a:r>
              <a:rPr lang="en-US" b="1" dirty="0"/>
              <a:t>Market Value Added (MVA) </a:t>
            </a:r>
            <a:endParaRPr lang="en-US" dirty="0"/>
          </a:p>
        </p:txBody>
      </p:sp>
      <p:sp>
        <p:nvSpPr>
          <p:cNvPr id="3" name="Content Placeholder 2">
            <a:extLst>
              <a:ext uri="{FF2B5EF4-FFF2-40B4-BE49-F238E27FC236}">
                <a16:creationId xmlns:a16="http://schemas.microsoft.com/office/drawing/2014/main" id="{16FE121D-501B-4FD8-9227-FFA9FE1EA3CF}"/>
              </a:ext>
            </a:extLst>
          </p:cNvPr>
          <p:cNvSpPr>
            <a:spLocks noGrp="1"/>
          </p:cNvSpPr>
          <p:nvPr>
            <p:ph idx="1"/>
          </p:nvPr>
        </p:nvSpPr>
        <p:spPr>
          <a:xfrm>
            <a:off x="1176403" y="1319449"/>
            <a:ext cx="10515600" cy="4351338"/>
          </a:xfrm>
        </p:spPr>
        <p:txBody>
          <a:bodyPr/>
          <a:lstStyle/>
          <a:p>
            <a:r>
              <a:rPr lang="en-US" dirty="0"/>
              <a:t>However, it could also be calculated as:</a:t>
            </a:r>
          </a:p>
          <a:p>
            <a:r>
              <a:rPr lang="en-US" dirty="0"/>
              <a:t>MVA= EV – book value of debt- book value of preferred stocks and book value of equity</a:t>
            </a:r>
          </a:p>
          <a:p>
            <a:r>
              <a:rPr lang="en-US" dirty="0"/>
              <a:t>where EV is the enterprise value. </a:t>
            </a:r>
          </a:p>
          <a:p>
            <a:r>
              <a:rPr lang="en-US" dirty="0"/>
              <a:t>MVA is directly related to EVA as shown here:</a:t>
            </a:r>
          </a:p>
          <a:p>
            <a:endParaRPr lang="en-US" dirty="0"/>
          </a:p>
        </p:txBody>
      </p:sp>
      <p:graphicFrame>
        <p:nvGraphicFramePr>
          <p:cNvPr id="7" name="Object 6">
            <a:extLst>
              <a:ext uri="{FF2B5EF4-FFF2-40B4-BE49-F238E27FC236}">
                <a16:creationId xmlns:a16="http://schemas.microsoft.com/office/drawing/2014/main" id="{BCD73D5C-0DA3-4251-9CC7-9163726F98B4}"/>
              </a:ext>
            </a:extLst>
          </p:cNvPr>
          <p:cNvGraphicFramePr>
            <a:graphicFrameLocks noChangeAspect="1"/>
          </p:cNvGraphicFramePr>
          <p:nvPr>
            <p:extLst>
              <p:ext uri="{D42A27DB-BD31-4B8C-83A1-F6EECF244321}">
                <p14:modId xmlns:p14="http://schemas.microsoft.com/office/powerpoint/2010/main" val="1160033305"/>
              </p:ext>
            </p:extLst>
          </p:nvPr>
        </p:nvGraphicFramePr>
        <p:xfrm>
          <a:off x="2943617" y="3883069"/>
          <a:ext cx="5511452" cy="1031962"/>
        </p:xfrm>
        <a:graphic>
          <a:graphicData uri="http://schemas.openxmlformats.org/presentationml/2006/ole">
            <mc:AlternateContent xmlns:mc="http://schemas.openxmlformats.org/markup-compatibility/2006">
              <mc:Choice xmlns:v="urn:schemas-microsoft-com:vml" Requires="v">
                <p:oleObj spid="_x0000_s2056" name="Equation" r:id="rId3" imgW="2298600" imgH="431640" progId="Equation.3">
                  <p:embed/>
                </p:oleObj>
              </mc:Choice>
              <mc:Fallback>
                <p:oleObj name="Equation" r:id="rId3" imgW="2298600" imgH="4316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43617" y="3883069"/>
                        <a:ext cx="5511452" cy="1031962"/>
                      </a:xfrm>
                      <a:prstGeom prst="rect">
                        <a:avLst/>
                      </a:prstGeom>
                      <a:solidFill>
                        <a:srgbClr val="FFFFCC"/>
                      </a:solidFill>
                      <a:ln w="22225">
                        <a:solidFill>
                          <a:srgbClr val="000000"/>
                        </a:solidFill>
                        <a:miter lim="800000"/>
                        <a:headEnd/>
                        <a:tailEnd/>
                      </a:ln>
                    </p:spPr>
                  </p:pic>
                </p:oleObj>
              </mc:Fallback>
            </mc:AlternateContent>
          </a:graphicData>
        </a:graphic>
      </p:graphicFrame>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16368B8C-BB1D-4693-AC36-7407E32400E7}"/>
                  </a:ext>
                </a:extLst>
              </p:cNvPr>
              <p:cNvSpPr/>
              <p:nvPr/>
            </p:nvSpPr>
            <p:spPr>
              <a:xfrm>
                <a:off x="4028352" y="5169219"/>
                <a:ext cx="3775363"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d>
                        <m:dPr>
                          <m:begChr m:val=""/>
                          <m:ctrlPr>
                            <a:rPr lang="en-US" i="1" smtClean="0">
                              <a:latin typeface="Cambria Math" panose="02040503050406030204" pitchFamily="18" charset="0"/>
                            </a:rPr>
                          </m:ctrlPr>
                        </m:dPr>
                        <m:e>
                          <m:r>
                            <m:rPr>
                              <m:sty m:val="p"/>
                            </m:rPr>
                            <a:rPr lang="en-US">
                              <a:latin typeface="Cambria Math" panose="02040503050406030204" pitchFamily="18" charset="0"/>
                            </a:rPr>
                            <m:t>M</m:t>
                          </m:r>
                          <m:r>
                            <m:rPr>
                              <m:sty m:val="p"/>
                            </m:rPr>
                            <a:rPr lang="en-US" i="0">
                              <a:latin typeface="Cambria Math" panose="02040503050406030204" pitchFamily="18" charset="0"/>
                            </a:rPr>
                            <m:t>VA</m:t>
                          </m:r>
                          <m:r>
                            <a:rPr lang="en-US" i="0">
                              <a:latin typeface="Cambria Math" panose="02040503050406030204" pitchFamily="18" charset="0"/>
                            </a:rPr>
                            <m:t>=</m:t>
                          </m:r>
                          <m:r>
                            <m:rPr>
                              <m:sty m:val="p"/>
                            </m:rPr>
                            <a:rPr lang="en-US" i="0">
                              <a:latin typeface="Cambria Math" panose="02040503050406030204" pitchFamily="18" charset="0"/>
                            </a:rPr>
                            <m:t>EV</m:t>
                          </m:r>
                          <m:f>
                            <m:fPr>
                              <m:type m:val="lin"/>
                              <m:ctrlPr>
                                <a:rPr lang="en-US" i="1">
                                  <a:latin typeface="Cambria Math" panose="02040503050406030204" pitchFamily="18" charset="0"/>
                                </a:rPr>
                              </m:ctrlPr>
                            </m:fPr>
                            <m:num>
                              <m:r>
                                <m:rPr>
                                  <m:sty m:val="p"/>
                                </m:rPr>
                                <a:rPr lang="en-US" i="0">
                                  <a:latin typeface="Cambria Math" panose="02040503050406030204" pitchFamily="18" charset="0"/>
                                </a:rPr>
                                <m:t>A</m:t>
                              </m:r>
                            </m:num>
                            <m:den>
                              <m:r>
                                <a:rPr lang="en-US" i="0">
                                  <a:latin typeface="Cambria Math" panose="02040503050406030204" pitchFamily="18" charset="0"/>
                                </a:rPr>
                                <m:t>(</m:t>
                              </m:r>
                            </m:den>
                          </m:f>
                          <m:r>
                            <m:rPr>
                              <m:sty m:val="p"/>
                            </m:rPr>
                            <a:rPr lang="en-US" i="0">
                              <a:latin typeface="Cambria Math" panose="02040503050406030204" pitchFamily="18" charset="0"/>
                            </a:rPr>
                            <m:t>WACC</m:t>
                          </m:r>
                          <m:r>
                            <a:rPr lang="en-US" i="0">
                              <a:latin typeface="Cambria Math" panose="02040503050406030204" pitchFamily="18" charset="0"/>
                            </a:rPr>
                            <m:t>−</m:t>
                          </m:r>
                          <m:r>
                            <a:rPr lang="en-US" b="0" i="1" smtClean="0">
                              <a:latin typeface="Cambria Math" panose="02040503050406030204" pitchFamily="18" charset="0"/>
                            </a:rPr>
                            <m:t>𝑔</m:t>
                          </m:r>
                        </m:e>
                      </m:d>
                    </m:oMath>
                  </m:oMathPara>
                </a14:m>
                <a:endParaRPr lang="en-US" dirty="0"/>
              </a:p>
            </p:txBody>
          </p:sp>
        </mc:Choice>
        <mc:Fallback>
          <p:sp>
            <p:nvSpPr>
              <p:cNvPr id="5" name="Rectangle 4">
                <a:extLst>
                  <a:ext uri="{FF2B5EF4-FFF2-40B4-BE49-F238E27FC236}">
                    <a16:creationId xmlns:a16="http://schemas.microsoft.com/office/drawing/2014/main" id="{16368B8C-BB1D-4693-AC36-7407E32400E7}"/>
                  </a:ext>
                </a:extLst>
              </p:cNvPr>
              <p:cNvSpPr>
                <a:spLocks noRot="1" noChangeAspect="1" noMove="1" noResize="1" noEditPoints="1" noAdjustHandles="1" noChangeArrowheads="1" noChangeShapeType="1" noTextEdit="1"/>
              </p:cNvSpPr>
              <p:nvPr/>
            </p:nvSpPr>
            <p:spPr>
              <a:xfrm>
                <a:off x="4028352" y="5169219"/>
                <a:ext cx="3775363" cy="369332"/>
              </a:xfrm>
              <a:prstGeom prst="rect">
                <a:avLst/>
              </a:prstGeom>
              <a:blipFill>
                <a:blip r:embed="rId5"/>
                <a:stretch>
                  <a:fillRect t="-119672" r="-1131" b="-183607"/>
                </a:stretch>
              </a:blipFill>
            </p:spPr>
            <p:txBody>
              <a:bodyPr/>
              <a:lstStyle/>
              <a:p>
                <a:r>
                  <a:rPr lang="en-US">
                    <a:noFill/>
                  </a:rPr>
                  <a:t> </a:t>
                </a:r>
              </a:p>
            </p:txBody>
          </p:sp>
        </mc:Fallback>
      </mc:AlternateContent>
    </p:spTree>
    <p:extLst>
      <p:ext uri="{BB962C8B-B14F-4D97-AF65-F5344CB8AC3E}">
        <p14:creationId xmlns:p14="http://schemas.microsoft.com/office/powerpoint/2010/main" val="3594265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6A2DE-6968-45F6-AD4B-C023B0CFBE68}"/>
              </a:ext>
            </a:extLst>
          </p:cNvPr>
          <p:cNvSpPr>
            <a:spLocks noGrp="1"/>
          </p:cNvSpPr>
          <p:nvPr>
            <p:ph type="title"/>
          </p:nvPr>
        </p:nvSpPr>
        <p:spPr/>
        <p:txBody>
          <a:bodyPr/>
          <a:lstStyle/>
          <a:p>
            <a:pPr algn="ctr"/>
            <a:r>
              <a:rPr lang="en-US" b="1" dirty="0"/>
              <a:t>Market Value Added (MVA) </a:t>
            </a:r>
            <a:endParaRPr lang="en-US" dirty="0"/>
          </a:p>
        </p:txBody>
      </p:sp>
      <p:sp>
        <p:nvSpPr>
          <p:cNvPr id="3" name="Content Placeholder 2">
            <a:extLst>
              <a:ext uri="{FF2B5EF4-FFF2-40B4-BE49-F238E27FC236}">
                <a16:creationId xmlns:a16="http://schemas.microsoft.com/office/drawing/2014/main" id="{C4DB59FF-67A3-41CB-BB07-AABB1A7A8351}"/>
              </a:ext>
            </a:extLst>
          </p:cNvPr>
          <p:cNvSpPr>
            <a:spLocks noGrp="1"/>
          </p:cNvSpPr>
          <p:nvPr>
            <p:ph idx="1"/>
          </p:nvPr>
        </p:nvSpPr>
        <p:spPr>
          <a:xfrm>
            <a:off x="838200" y="1499948"/>
            <a:ext cx="10515600" cy="4351338"/>
          </a:xfrm>
        </p:spPr>
        <p:txBody>
          <a:bodyPr/>
          <a:lstStyle/>
          <a:p>
            <a:r>
              <a:rPr lang="en-US" dirty="0"/>
              <a:t>Another way of looking at MVA is based on other key value drivers such as: sales, profit margin and the firm’s capital requirements:</a:t>
            </a:r>
          </a:p>
          <a:p>
            <a:r>
              <a:rPr lang="en-US" dirty="0"/>
              <a:t>NOPAT= Operating profit</a:t>
            </a:r>
          </a:p>
          <a:p>
            <a:r>
              <a:rPr lang="en-US" dirty="0"/>
              <a:t>CR= Capital Requirement</a:t>
            </a:r>
          </a:p>
          <a:p>
            <a:endParaRPr lang="en-US" dirty="0"/>
          </a:p>
        </p:txBody>
      </p:sp>
      <mc:AlternateContent xmlns:mc="http://schemas.openxmlformats.org/markup-compatibility/2006">
        <mc:Choice xmlns:a14="http://schemas.microsoft.com/office/drawing/2010/main" Requires="a14">
          <p:sp>
            <p:nvSpPr>
              <p:cNvPr id="4" name="Object 3">
                <a:extLst>
                  <a:ext uri="{FF2B5EF4-FFF2-40B4-BE49-F238E27FC236}">
                    <a16:creationId xmlns:a16="http://schemas.microsoft.com/office/drawing/2014/main" id="{084CB557-4B26-4992-8869-ABDFF2B77F7D}"/>
                  </a:ext>
                </a:extLst>
              </p:cNvPr>
              <p:cNvSpPr txBox="1"/>
              <p:nvPr/>
            </p:nvSpPr>
            <p:spPr bwMode="auto">
              <a:xfrm>
                <a:off x="2054225" y="3675063"/>
                <a:ext cx="7115175" cy="1477962"/>
              </a:xfrm>
              <a:prstGeom prst="rect">
                <a:avLst/>
              </a:prstGeom>
              <a:solidFill>
                <a:srgbClr val="FFFFCC"/>
              </a:solidFill>
              <a:ln w="22225">
                <a:solidFill>
                  <a:srgbClr val="000000"/>
                </a:solidFill>
                <a:miter lim="800000"/>
                <a:headEnd/>
                <a:tailEnd/>
              </a:ln>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𝑀𝑉</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𝐴</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oMath>
                    <m:oMath xmlns:m="http://schemas.openxmlformats.org/officeDocument/2006/math">
                      <m:d>
                        <m:dPr>
                          <m:begChr m:val="["/>
                          <m:endChr m:val="]"/>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𝑆𝑎𝑙𝑒</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𝑠</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𝑔</m:t>
                              </m:r>
                              <m:r>
                                <a:rPr lang="en-US" i="1">
                                  <a:solidFill>
                                    <a:srgbClr val="000000"/>
                                  </a:solidFill>
                                  <a:latin typeface="Cambria Math" panose="02040503050406030204" pitchFamily="18" charset="0"/>
                                </a:rPr>
                                <m:t>)</m:t>
                              </m:r>
                            </m:num>
                            <m:den>
                              <m:r>
                                <a:rPr lang="en-US" i="1">
                                  <a:solidFill>
                                    <a:srgbClr val="000000"/>
                                  </a:solidFill>
                                  <a:latin typeface="Cambria Math" panose="02040503050406030204" pitchFamily="18" charset="0"/>
                                </a:rPr>
                                <m:t>𝑊𝐴𝐶𝐶</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𝑔</m:t>
                              </m:r>
                            </m:den>
                          </m:f>
                        </m:e>
                      </m:d>
                      <m:d>
                        <m:dPr>
                          <m:begChr m:val="["/>
                          <m:endChr m:val="]"/>
                          <m:ctrlPr>
                            <a:rPr lang="en-US" i="1">
                              <a:solidFill>
                                <a:srgbClr val="000000"/>
                              </a:solidFill>
                              <a:latin typeface="Cambria Math" panose="02040503050406030204" pitchFamily="18" charset="0"/>
                            </a:rPr>
                          </m:ctrlPr>
                        </m:dPr>
                        <m:e>
                          <m:r>
                            <a:rPr lang="en-US" b="0" i="1" smtClean="0">
                              <a:solidFill>
                                <a:srgbClr val="000000"/>
                              </a:solidFill>
                              <a:latin typeface="Cambria Math" panose="02040503050406030204" pitchFamily="18" charset="0"/>
                            </a:rPr>
                            <m:t>𝑁</m:t>
                          </m:r>
                          <m:r>
                            <a:rPr lang="en-US" i="1">
                              <a:solidFill>
                                <a:srgbClr val="000000"/>
                              </a:solidFill>
                              <a:latin typeface="Cambria Math" panose="02040503050406030204" pitchFamily="18" charset="0"/>
                            </a:rPr>
                            <m:t>𝑂𝑃</m:t>
                          </m:r>
                          <m:r>
                            <a:rPr lang="en-US" b="0" i="1" smtClean="0">
                              <a:solidFill>
                                <a:srgbClr val="000000"/>
                              </a:solidFill>
                              <a:latin typeface="Cambria Math" panose="02040503050406030204" pitchFamily="18" charset="0"/>
                            </a:rPr>
                            <m:t>𝐴𝑇</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𝑊𝐴𝐶𝐶</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𝐶𝑅</m:t>
                                  </m:r>
                                </m:num>
                                <m:den>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𝑔</m:t>
                                  </m:r>
                                  <m:r>
                                    <a:rPr lang="en-US" i="1">
                                      <a:solidFill>
                                        <a:srgbClr val="000000"/>
                                      </a:solidFill>
                                      <a:latin typeface="Cambria Math" panose="02040503050406030204" pitchFamily="18" charset="0"/>
                                    </a:rPr>
                                    <m:t>)</m:t>
                                  </m:r>
                                </m:den>
                              </m:f>
                            </m:e>
                          </m:d>
                        </m:e>
                      </m:d>
                    </m:oMath>
                  </m:oMathPara>
                </a14:m>
                <a:endParaRPr lang="en-US" dirty="0"/>
              </a:p>
            </p:txBody>
          </p:sp>
        </mc:Choice>
        <mc:Fallback>
          <p:sp>
            <p:nvSpPr>
              <p:cNvPr id="4" name="Object 3">
                <a:extLst>
                  <a:ext uri="{FF2B5EF4-FFF2-40B4-BE49-F238E27FC236}">
                    <a16:creationId xmlns:a16="http://schemas.microsoft.com/office/drawing/2014/main" id="{084CB557-4B26-4992-8869-ABDFF2B77F7D}"/>
                  </a:ext>
                </a:extLst>
              </p:cNvPr>
              <p:cNvSpPr txBox="1">
                <a:spLocks noRot="1" noChangeAspect="1" noMove="1" noResize="1" noEditPoints="1" noAdjustHandles="1" noChangeArrowheads="1" noChangeShapeType="1" noTextEdit="1"/>
              </p:cNvSpPr>
              <p:nvPr/>
            </p:nvSpPr>
            <p:spPr bwMode="auto">
              <a:xfrm>
                <a:off x="2054225" y="3675063"/>
                <a:ext cx="7115175" cy="1477962"/>
              </a:xfrm>
              <a:prstGeom prst="rect">
                <a:avLst/>
              </a:prstGeom>
              <a:blipFill>
                <a:blip r:embed="rId2"/>
                <a:stretch>
                  <a:fillRect/>
                </a:stretch>
              </a:blipFill>
              <a:ln w="22225">
                <a:solidFill>
                  <a:srgbClr val="000000"/>
                </a:solidFill>
                <a:miter lim="800000"/>
                <a:headEnd/>
                <a:tailEnd/>
              </a:ln>
            </p:spPr>
            <p:txBody>
              <a:bodyPr/>
              <a:lstStyle/>
              <a:p>
                <a:r>
                  <a:rPr lang="en-US">
                    <a:noFill/>
                  </a:rPr>
                  <a:t> </a:t>
                </a:r>
              </a:p>
            </p:txBody>
          </p:sp>
        </mc:Fallback>
      </mc:AlternateContent>
    </p:spTree>
    <p:extLst>
      <p:ext uri="{BB962C8B-B14F-4D97-AF65-F5344CB8AC3E}">
        <p14:creationId xmlns:p14="http://schemas.microsoft.com/office/powerpoint/2010/main" val="1726785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CE52-572B-424F-A252-761E7B4D50F7}"/>
              </a:ext>
            </a:extLst>
          </p:cNvPr>
          <p:cNvSpPr>
            <a:spLocks noGrp="1"/>
          </p:cNvSpPr>
          <p:nvPr>
            <p:ph type="title"/>
          </p:nvPr>
        </p:nvSpPr>
        <p:spPr/>
        <p:txBody>
          <a:bodyPr/>
          <a:lstStyle/>
          <a:p>
            <a:pPr algn="ctr"/>
            <a:r>
              <a:rPr lang="en-US" dirty="0"/>
              <a:t>Conclusion</a:t>
            </a:r>
          </a:p>
        </p:txBody>
      </p:sp>
      <p:sp>
        <p:nvSpPr>
          <p:cNvPr id="3" name="Content Placeholder 2">
            <a:extLst>
              <a:ext uri="{FF2B5EF4-FFF2-40B4-BE49-F238E27FC236}">
                <a16:creationId xmlns:a16="http://schemas.microsoft.com/office/drawing/2014/main" id="{E41AC02C-54E7-47CB-A18C-A2B4D1265123}"/>
              </a:ext>
            </a:extLst>
          </p:cNvPr>
          <p:cNvSpPr>
            <a:spLocks noGrp="1"/>
          </p:cNvSpPr>
          <p:nvPr>
            <p:ph idx="1"/>
          </p:nvPr>
        </p:nvSpPr>
        <p:spPr>
          <a:xfrm>
            <a:off x="838200" y="1362162"/>
            <a:ext cx="10515600" cy="4351338"/>
          </a:xfrm>
        </p:spPr>
        <p:txBody>
          <a:bodyPr>
            <a:normAutofit lnSpcReduction="10000"/>
          </a:bodyPr>
          <a:lstStyle/>
          <a:p>
            <a:r>
              <a:rPr lang="en-US" dirty="0"/>
              <a:t>The thinking behind VBM is simple. Value is created only when companies invest capital at returns that exceed the cost of that capital. </a:t>
            </a:r>
          </a:p>
          <a:p>
            <a:r>
              <a:rPr lang="en-US" dirty="0"/>
              <a:t>However, we do recommend using DCF in conjunction with economic profit to establish benchmarks and reward performance at the business-unit level. </a:t>
            </a:r>
          </a:p>
          <a:p>
            <a:r>
              <a:rPr lang="en-US" dirty="0"/>
              <a:t>The long-term perspective provided by DCF can balance the short-term, accounting-based metric of economic profit. The latter is often negative in, for example, start-up or turnaround projects, even though value is being created. The value of a company is determined by its discounted future cash flows.</a:t>
            </a:r>
          </a:p>
          <a:p>
            <a:endParaRPr lang="en-US" dirty="0"/>
          </a:p>
          <a:p>
            <a:endParaRPr lang="en-US" dirty="0"/>
          </a:p>
        </p:txBody>
      </p:sp>
    </p:spTree>
    <p:extLst>
      <p:ext uri="{BB962C8B-B14F-4D97-AF65-F5344CB8AC3E}">
        <p14:creationId xmlns:p14="http://schemas.microsoft.com/office/powerpoint/2010/main" val="348944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D917B-7EE9-4B6A-97D1-E2EF977F3E0A}"/>
              </a:ext>
            </a:extLst>
          </p:cNvPr>
          <p:cNvSpPr>
            <a:spLocks noGrp="1"/>
          </p:cNvSpPr>
          <p:nvPr>
            <p:ph type="title"/>
          </p:nvPr>
        </p:nvSpPr>
        <p:spPr/>
        <p:txBody>
          <a:bodyPr/>
          <a:lstStyle/>
          <a:p>
            <a:r>
              <a:rPr lang="en-US" dirty="0"/>
              <a:t>Rational for Value Creation</a:t>
            </a:r>
          </a:p>
        </p:txBody>
      </p:sp>
      <p:sp>
        <p:nvSpPr>
          <p:cNvPr id="3" name="Content Placeholder 2">
            <a:extLst>
              <a:ext uri="{FF2B5EF4-FFF2-40B4-BE49-F238E27FC236}">
                <a16:creationId xmlns:a16="http://schemas.microsoft.com/office/drawing/2014/main" id="{B428BBD0-AD4C-45EC-BFD1-E37A7D9CC068}"/>
              </a:ext>
            </a:extLst>
          </p:cNvPr>
          <p:cNvSpPr>
            <a:spLocks noGrp="1"/>
          </p:cNvSpPr>
          <p:nvPr>
            <p:ph idx="1"/>
          </p:nvPr>
        </p:nvSpPr>
        <p:spPr/>
        <p:txBody>
          <a:bodyPr/>
          <a:lstStyle/>
          <a:p>
            <a:r>
              <a:rPr lang="en-US" dirty="0"/>
              <a:t>Management is increasingly realizing that real value creation is not reflected by traditional earning measures and this is because these traditional metrics are based on accounting and do not take into consideration risk, opportunity costs and the impact of inflation. Stern Stewart &amp; Co. (Stern Stewart, 1999) calls this: “the switch from ‘managing for earning’ to ‘managing for value’”.</a:t>
            </a:r>
          </a:p>
          <a:p>
            <a:endParaRPr lang="en-US" dirty="0"/>
          </a:p>
        </p:txBody>
      </p:sp>
    </p:spTree>
    <p:extLst>
      <p:ext uri="{BB962C8B-B14F-4D97-AF65-F5344CB8AC3E}">
        <p14:creationId xmlns:p14="http://schemas.microsoft.com/office/powerpoint/2010/main" val="2015605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FE797-7672-426A-85B8-4BCA7A2408F5}"/>
              </a:ext>
            </a:extLst>
          </p:cNvPr>
          <p:cNvSpPr>
            <a:spLocks noGrp="1"/>
          </p:cNvSpPr>
          <p:nvPr>
            <p:ph type="title"/>
          </p:nvPr>
        </p:nvSpPr>
        <p:spPr/>
        <p:txBody>
          <a:bodyPr/>
          <a:lstStyle/>
          <a:p>
            <a:r>
              <a:rPr lang="en-US" dirty="0"/>
              <a:t>Rational for Value Creation</a:t>
            </a:r>
          </a:p>
        </p:txBody>
      </p:sp>
      <p:sp>
        <p:nvSpPr>
          <p:cNvPr id="3" name="Content Placeholder 2">
            <a:extLst>
              <a:ext uri="{FF2B5EF4-FFF2-40B4-BE49-F238E27FC236}">
                <a16:creationId xmlns:a16="http://schemas.microsoft.com/office/drawing/2014/main" id="{D3B24E99-F2F2-4368-984E-ECB4F6012BA1}"/>
              </a:ext>
            </a:extLst>
          </p:cNvPr>
          <p:cNvSpPr>
            <a:spLocks noGrp="1"/>
          </p:cNvSpPr>
          <p:nvPr>
            <p:ph idx="1"/>
          </p:nvPr>
        </p:nvSpPr>
        <p:spPr/>
        <p:txBody>
          <a:bodyPr/>
          <a:lstStyle/>
          <a:p>
            <a:r>
              <a:rPr lang="en-US" dirty="0"/>
              <a:t>The best performance measure is arguably value since it is the only measure which requires complete information. Value can best be understood from a long-term strategic viewpoint; that is know how to manage the income statement and various positions on the balance sheet taken into consideration time periods and adjustments for risks.</a:t>
            </a:r>
          </a:p>
          <a:p>
            <a:endParaRPr lang="en-US" dirty="0"/>
          </a:p>
        </p:txBody>
      </p:sp>
    </p:spTree>
    <p:extLst>
      <p:ext uri="{BB962C8B-B14F-4D97-AF65-F5344CB8AC3E}">
        <p14:creationId xmlns:p14="http://schemas.microsoft.com/office/powerpoint/2010/main" val="2538202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E86AC-EEE1-43EB-AA4A-81111A141E60}"/>
              </a:ext>
            </a:extLst>
          </p:cNvPr>
          <p:cNvSpPr>
            <a:spLocks noGrp="1"/>
          </p:cNvSpPr>
          <p:nvPr>
            <p:ph type="title"/>
          </p:nvPr>
        </p:nvSpPr>
        <p:spPr/>
        <p:txBody>
          <a:bodyPr/>
          <a:lstStyle/>
          <a:p>
            <a:r>
              <a:rPr lang="en-US" dirty="0"/>
              <a:t>Valuation Metrics</a:t>
            </a:r>
          </a:p>
        </p:txBody>
      </p:sp>
      <p:sp>
        <p:nvSpPr>
          <p:cNvPr id="3" name="Content Placeholder 2">
            <a:extLst>
              <a:ext uri="{FF2B5EF4-FFF2-40B4-BE49-F238E27FC236}">
                <a16:creationId xmlns:a16="http://schemas.microsoft.com/office/drawing/2014/main" id="{BB175B2D-DEC5-4C85-882D-41D49453930D}"/>
              </a:ext>
            </a:extLst>
          </p:cNvPr>
          <p:cNvSpPr>
            <a:spLocks noGrp="1"/>
          </p:cNvSpPr>
          <p:nvPr>
            <p:ph idx="1"/>
          </p:nvPr>
        </p:nvSpPr>
        <p:spPr/>
        <p:txBody>
          <a:bodyPr/>
          <a:lstStyle/>
          <a:p>
            <a:r>
              <a:rPr lang="en-US" dirty="0"/>
              <a:t>There are two valuation metrics:</a:t>
            </a:r>
          </a:p>
          <a:p>
            <a:r>
              <a:rPr lang="en-US" dirty="0"/>
              <a:t>Value Based Management</a:t>
            </a:r>
          </a:p>
          <a:p>
            <a:r>
              <a:rPr lang="en-US" dirty="0"/>
              <a:t>Discounted Cash Flows</a:t>
            </a:r>
          </a:p>
          <a:p>
            <a:endParaRPr lang="en-US" dirty="0"/>
          </a:p>
        </p:txBody>
      </p:sp>
    </p:spTree>
    <p:extLst>
      <p:ext uri="{BB962C8B-B14F-4D97-AF65-F5344CB8AC3E}">
        <p14:creationId xmlns:p14="http://schemas.microsoft.com/office/powerpoint/2010/main" val="793122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C3A35-E3AE-4553-82F3-6CE8A3538723}"/>
              </a:ext>
            </a:extLst>
          </p:cNvPr>
          <p:cNvSpPr>
            <a:spLocks noGrp="1"/>
          </p:cNvSpPr>
          <p:nvPr>
            <p:ph type="title"/>
          </p:nvPr>
        </p:nvSpPr>
        <p:spPr/>
        <p:txBody>
          <a:bodyPr/>
          <a:lstStyle/>
          <a:p>
            <a:r>
              <a:rPr lang="en-US" dirty="0"/>
              <a:t>Value Based Management</a:t>
            </a:r>
            <a:br>
              <a:rPr lang="en-US" dirty="0"/>
            </a:br>
            <a:endParaRPr lang="en-US" dirty="0"/>
          </a:p>
        </p:txBody>
      </p:sp>
      <p:sp>
        <p:nvSpPr>
          <p:cNvPr id="3" name="Content Placeholder 2">
            <a:extLst>
              <a:ext uri="{FF2B5EF4-FFF2-40B4-BE49-F238E27FC236}">
                <a16:creationId xmlns:a16="http://schemas.microsoft.com/office/drawing/2014/main" id="{044FB80C-B650-4A58-BBE6-B1A562B9566E}"/>
              </a:ext>
            </a:extLst>
          </p:cNvPr>
          <p:cNvSpPr>
            <a:spLocks noGrp="1"/>
          </p:cNvSpPr>
          <p:nvPr>
            <p:ph idx="1"/>
          </p:nvPr>
        </p:nvSpPr>
        <p:spPr/>
        <p:txBody>
          <a:bodyPr/>
          <a:lstStyle/>
          <a:p>
            <a:r>
              <a:rPr lang="en-US" dirty="0"/>
              <a:t>In the case of VBM metrics, different authors have different perceptions of the various metrics and they each attach some level of significance to each of the metrics.</a:t>
            </a:r>
          </a:p>
          <a:p>
            <a:r>
              <a:rPr lang="en-US" dirty="0"/>
              <a:t> For example, Rappaport is of the view that a company’s stock price is the clearest measure of market expectations of its performance (Rappaport 1987). On the other hand, </a:t>
            </a:r>
            <a:r>
              <a:rPr lang="en-US" dirty="0" err="1"/>
              <a:t>Ehrbar</a:t>
            </a:r>
            <a:r>
              <a:rPr lang="en-US" dirty="0"/>
              <a:t> (1998) believes market value added has a unique ability to gauge shareholder creation because both valuations are captured – the degree of wealth creation for shareholders and performance.</a:t>
            </a:r>
          </a:p>
          <a:p>
            <a:endParaRPr lang="en-US" dirty="0"/>
          </a:p>
        </p:txBody>
      </p:sp>
    </p:spTree>
    <p:extLst>
      <p:ext uri="{BB962C8B-B14F-4D97-AF65-F5344CB8AC3E}">
        <p14:creationId xmlns:p14="http://schemas.microsoft.com/office/powerpoint/2010/main" val="3649978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CD816-BDB6-4BE8-AB62-F0EB75667918}"/>
              </a:ext>
            </a:extLst>
          </p:cNvPr>
          <p:cNvSpPr>
            <a:spLocks noGrp="1"/>
          </p:cNvSpPr>
          <p:nvPr>
            <p:ph type="title"/>
          </p:nvPr>
        </p:nvSpPr>
        <p:spPr/>
        <p:txBody>
          <a:bodyPr/>
          <a:lstStyle/>
          <a:p>
            <a:r>
              <a:rPr lang="en-US" dirty="0"/>
              <a:t>Value Based Management- VBM</a:t>
            </a:r>
          </a:p>
        </p:txBody>
      </p:sp>
      <p:sp>
        <p:nvSpPr>
          <p:cNvPr id="3" name="Content Placeholder 2">
            <a:extLst>
              <a:ext uri="{FF2B5EF4-FFF2-40B4-BE49-F238E27FC236}">
                <a16:creationId xmlns:a16="http://schemas.microsoft.com/office/drawing/2014/main" id="{3F384D15-4698-4685-A11D-A5153A6C8921}"/>
              </a:ext>
            </a:extLst>
          </p:cNvPr>
          <p:cNvSpPr>
            <a:spLocks noGrp="1"/>
          </p:cNvSpPr>
          <p:nvPr>
            <p:ph idx="1"/>
          </p:nvPr>
        </p:nvSpPr>
        <p:spPr/>
        <p:txBody>
          <a:bodyPr>
            <a:normAutofit/>
          </a:bodyPr>
          <a:lstStyle/>
          <a:p>
            <a:r>
              <a:rPr lang="en-US" dirty="0"/>
              <a:t>VBM valuations are generally based on comparisons between corporate market value and corporate book value and the residual income measure.</a:t>
            </a:r>
          </a:p>
          <a:p>
            <a:r>
              <a:rPr lang="en-US" dirty="0"/>
              <a:t>There three methods for value creation</a:t>
            </a:r>
          </a:p>
          <a:p>
            <a:r>
              <a:rPr lang="en-US" dirty="0"/>
              <a:t>1. Equity Spread Approach</a:t>
            </a:r>
          </a:p>
          <a:p>
            <a:r>
              <a:rPr lang="en-US" dirty="0"/>
              <a:t>2. Economic Value Added- EVA</a:t>
            </a:r>
          </a:p>
          <a:p>
            <a:r>
              <a:rPr lang="en-US" dirty="0"/>
              <a:t>3. Market Value Added- MVA</a:t>
            </a:r>
          </a:p>
        </p:txBody>
      </p:sp>
    </p:spTree>
    <p:extLst>
      <p:ext uri="{BB962C8B-B14F-4D97-AF65-F5344CB8AC3E}">
        <p14:creationId xmlns:p14="http://schemas.microsoft.com/office/powerpoint/2010/main" val="3897414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C784A-70F3-4608-BAEF-E59F8508C06F}"/>
              </a:ext>
            </a:extLst>
          </p:cNvPr>
          <p:cNvSpPr>
            <a:spLocks noGrp="1"/>
          </p:cNvSpPr>
          <p:nvPr>
            <p:ph type="title"/>
          </p:nvPr>
        </p:nvSpPr>
        <p:spPr/>
        <p:txBody>
          <a:bodyPr/>
          <a:lstStyle/>
          <a:p>
            <a:r>
              <a:rPr lang="en-US" dirty="0"/>
              <a:t>Equity Spread Approach</a:t>
            </a:r>
            <a:br>
              <a:rPr lang="en-US" dirty="0"/>
            </a:b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9E0AE15-D677-4A67-8A20-011B3B06F32B}"/>
                  </a:ext>
                </a:extLst>
              </p:cNvPr>
              <p:cNvSpPr>
                <a:spLocks noGrp="1"/>
              </p:cNvSpPr>
              <p:nvPr>
                <p:ph idx="1"/>
              </p:nvPr>
            </p:nvSpPr>
            <p:spPr/>
            <p:txBody>
              <a:bodyPr/>
              <a:lstStyle/>
              <a:p>
                <a:r>
                  <a:rPr lang="en-US" dirty="0"/>
                  <a:t>Equity Spread Approach</a:t>
                </a:r>
              </a:p>
              <a:p>
                <a:r>
                  <a:rPr lang="en-US" dirty="0"/>
                  <a:t>This measure compares the return on equity (</a:t>
                </a:r>
                <a:r>
                  <a:rPr lang="en-US" i="1" dirty="0"/>
                  <a:t>ROE</a:t>
                </a:r>
                <a:r>
                  <a:rPr lang="en-US" dirty="0"/>
                  <a:t>) against the cost of equity (</a:t>
                </a:r>
                <a:r>
                  <a:rPr lang="en-US" i="1" dirty="0"/>
                  <a:t>R</a:t>
                </a:r>
                <a:r>
                  <a:rPr lang="en-US" i="1" baseline="-25000" dirty="0"/>
                  <a:t>E</a:t>
                </a:r>
                <a:r>
                  <a:rPr lang="en-US" dirty="0"/>
                  <a:t>) based on future-oriented accounting model. The market price to book value can be calculated by dividing the difference between </a:t>
                </a:r>
                <a:r>
                  <a:rPr lang="en-US" i="1" dirty="0"/>
                  <a:t>ROE </a:t>
                </a:r>
                <a:r>
                  <a:rPr lang="en-US" dirty="0"/>
                  <a:t>and </a:t>
                </a:r>
                <a:r>
                  <a:rPr lang="en-US" i="1" dirty="0"/>
                  <a:t>g</a:t>
                </a:r>
                <a:r>
                  <a:rPr lang="en-US" dirty="0"/>
                  <a:t>, and </a:t>
                </a:r>
                <a:r>
                  <a:rPr lang="en-US" i="1" dirty="0"/>
                  <a:t>R</a:t>
                </a:r>
                <a:r>
                  <a:rPr lang="en-US" i="1" baseline="-25000" dirty="0"/>
                  <a:t>E</a:t>
                </a:r>
                <a:r>
                  <a:rPr lang="en-US" i="1" dirty="0"/>
                  <a:t> </a:t>
                </a:r>
                <a:r>
                  <a:rPr lang="en-US" dirty="0"/>
                  <a:t>and </a:t>
                </a:r>
                <a:r>
                  <a:rPr lang="en-US" i="1" dirty="0"/>
                  <a:t>g</a:t>
                </a:r>
                <a:r>
                  <a:rPr lang="en-US" dirty="0"/>
                  <a:t>, when </a:t>
                </a:r>
                <a:r>
                  <a:rPr lang="en-US" i="1" dirty="0"/>
                  <a:t>g </a:t>
                </a:r>
                <a:r>
                  <a:rPr lang="en-US" dirty="0"/>
                  <a:t>is less than </a:t>
                </a:r>
                <a:r>
                  <a:rPr lang="en-US" i="1" dirty="0"/>
                  <a:t>R</a:t>
                </a:r>
                <a:r>
                  <a:rPr lang="en-US" i="1" baseline="-25000" dirty="0"/>
                  <a:t>E</a:t>
                </a:r>
                <a:r>
                  <a:rPr lang="en-US" dirty="0"/>
                  <a:t>.</a:t>
                </a:r>
              </a:p>
              <a:p>
                <a14:m>
                  <m:oMath xmlns:m="http://schemas.openxmlformats.org/officeDocument/2006/math">
                    <m:r>
                      <a:rPr lang="en-US" b="0" i="1" smtClean="0">
                        <a:latin typeface="Cambria Math" panose="02040503050406030204" pitchFamily="18" charset="0"/>
                      </a:rPr>
                      <m:t>                                   </m:t>
                    </m:r>
                    <m:r>
                      <a:rPr lang="en-US" b="0" i="1" smtClean="0">
                        <a:latin typeface="Cambria Math" panose="02040503050406030204" pitchFamily="18" charset="0"/>
                      </a:rPr>
                      <m:t>𝑃</m:t>
                    </m:r>
                    <m:r>
                      <a:rPr lang="en-US" i="1">
                        <a:latin typeface="Cambria Math" panose="02040503050406030204" pitchFamily="18" charset="0"/>
                      </a:rPr>
                      <m:t>/</m:t>
                    </m:r>
                    <m:r>
                      <a:rPr lang="en-US" i="1">
                        <a:latin typeface="Cambria Math" panose="02040503050406030204" pitchFamily="18" charset="0"/>
                      </a:rPr>
                      <m:t>𝐵</m:t>
                    </m:r>
                    <m:r>
                      <a:rPr lang="en-US">
                        <a:latin typeface="Cambria Math" panose="02040503050406030204" pitchFamily="18" charset="0"/>
                      </a:rPr>
                      <m:t>=</m:t>
                    </m:r>
                    <m:f>
                      <m:fPr>
                        <m:ctrlPr>
                          <a:rPr lang="en-US" i="1">
                            <a:latin typeface="Cambria Math" panose="02040503050406030204" pitchFamily="18" charset="0"/>
                          </a:rPr>
                        </m:ctrlPr>
                      </m:fPr>
                      <m:num>
                        <m:r>
                          <m:rPr>
                            <m:sty m:val="p"/>
                          </m:rPr>
                          <a:rPr lang="en-US">
                            <a:latin typeface="Cambria Math" panose="02040503050406030204" pitchFamily="18" charset="0"/>
                          </a:rPr>
                          <m:t>ROE</m:t>
                        </m:r>
                        <m:r>
                          <a:rPr lang="en-US" i="1">
                            <a:latin typeface="Cambria Math" panose="02040503050406030204" pitchFamily="18" charset="0"/>
                          </a:rPr>
                          <m:t>−</m:t>
                        </m:r>
                        <m:r>
                          <m:rPr>
                            <m:sty m:val="p"/>
                          </m:rPr>
                          <a:rPr lang="en-US">
                            <a:latin typeface="Cambria Math" panose="02040503050406030204" pitchFamily="18" charset="0"/>
                          </a:rPr>
                          <m:t>g</m:t>
                        </m:r>
                      </m:num>
                      <m:den>
                        <m:r>
                          <m:rPr>
                            <m:nor/>
                          </m:rPr>
                          <a:rPr lang="en-US" i="1" dirty="0" smtClean="0"/>
                          <m:t>R</m:t>
                        </m:r>
                        <m:r>
                          <m:rPr>
                            <m:nor/>
                          </m:rPr>
                          <a:rPr lang="en-US" i="1" baseline="-25000" dirty="0" smtClean="0"/>
                          <m:t>E</m:t>
                        </m:r>
                        <m:r>
                          <a:rPr lang="en-US" i="1">
                            <a:latin typeface="Cambria Math" panose="02040503050406030204" pitchFamily="18" charset="0"/>
                          </a:rPr>
                          <m:t>−</m:t>
                        </m:r>
                        <m:r>
                          <m:rPr>
                            <m:sty m:val="p"/>
                          </m:rPr>
                          <a:rPr lang="en-US">
                            <a:latin typeface="Cambria Math" panose="02040503050406030204" pitchFamily="18" charset="0"/>
                          </a:rPr>
                          <m:t>g</m:t>
                        </m:r>
                      </m:den>
                    </m:f>
                  </m:oMath>
                </a14:m>
                <a:endParaRPr lang="en-US" dirty="0"/>
              </a:p>
              <a:p>
                <a:r>
                  <a:rPr lang="en-US" i="1" dirty="0"/>
                  <a:t>R</a:t>
                </a:r>
                <a:r>
                  <a:rPr lang="en-US" i="1" baseline="-25000" dirty="0"/>
                  <a:t>E</a:t>
                </a:r>
                <a:r>
                  <a:rPr lang="en-US" dirty="0"/>
                  <a:t> &gt; g</a:t>
                </a:r>
              </a:p>
            </p:txBody>
          </p:sp>
        </mc:Choice>
        <mc:Fallback>
          <p:sp>
            <p:nvSpPr>
              <p:cNvPr id="3" name="Content Placeholder 2">
                <a:extLst>
                  <a:ext uri="{FF2B5EF4-FFF2-40B4-BE49-F238E27FC236}">
                    <a16:creationId xmlns:a16="http://schemas.microsoft.com/office/drawing/2014/main" id="{79E0AE15-D677-4A67-8A20-011B3B06F32B}"/>
                  </a:ext>
                </a:extLst>
              </p:cNvPr>
              <p:cNvSpPr>
                <a:spLocks noGrp="1" noRot="1" noChangeAspect="1" noMove="1" noResize="1" noEditPoints="1" noAdjustHandles="1" noChangeArrowheads="1" noChangeShapeType="1" noTextEdit="1"/>
              </p:cNvSpPr>
              <p:nvPr>
                <p:ph idx="1"/>
              </p:nvPr>
            </p:nvSpPr>
            <p:spPr>
              <a:blipFill>
                <a:blip r:embed="rId2"/>
                <a:stretch>
                  <a:fillRect l="-1043" t="-2241" r="-1159"/>
                </a:stretch>
              </a:blipFill>
            </p:spPr>
            <p:txBody>
              <a:bodyPr/>
              <a:lstStyle/>
              <a:p>
                <a:r>
                  <a:rPr lang="en-US">
                    <a:noFill/>
                  </a:rPr>
                  <a:t> </a:t>
                </a:r>
              </a:p>
            </p:txBody>
          </p:sp>
        </mc:Fallback>
      </mc:AlternateContent>
    </p:spTree>
    <p:extLst>
      <p:ext uri="{BB962C8B-B14F-4D97-AF65-F5344CB8AC3E}">
        <p14:creationId xmlns:p14="http://schemas.microsoft.com/office/powerpoint/2010/main" val="3951933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16C5-E7A5-484A-BEC9-FBF76E9EEF94}"/>
              </a:ext>
            </a:extLst>
          </p:cNvPr>
          <p:cNvSpPr>
            <a:spLocks noGrp="1"/>
          </p:cNvSpPr>
          <p:nvPr>
            <p:ph type="title"/>
          </p:nvPr>
        </p:nvSpPr>
        <p:spPr/>
        <p:txBody>
          <a:bodyPr/>
          <a:lstStyle/>
          <a:p>
            <a:r>
              <a:rPr lang="en-US" dirty="0"/>
              <a:t>Equity Spread Approach</a:t>
            </a:r>
          </a:p>
        </p:txBody>
      </p:sp>
      <p:sp>
        <p:nvSpPr>
          <p:cNvPr id="3" name="Content Placeholder 2">
            <a:extLst>
              <a:ext uri="{FF2B5EF4-FFF2-40B4-BE49-F238E27FC236}">
                <a16:creationId xmlns:a16="http://schemas.microsoft.com/office/drawing/2014/main" id="{EB00185F-3472-45CA-AC96-128C97F3166D}"/>
              </a:ext>
            </a:extLst>
          </p:cNvPr>
          <p:cNvSpPr>
            <a:spLocks noGrp="1"/>
          </p:cNvSpPr>
          <p:nvPr>
            <p:ph idx="1"/>
          </p:nvPr>
        </p:nvSpPr>
        <p:spPr/>
        <p:txBody>
          <a:bodyPr>
            <a:normAutofit fontScale="92500" lnSpcReduction="10000"/>
          </a:bodyPr>
          <a:lstStyle/>
          <a:p>
            <a:r>
              <a:rPr lang="en-US" dirty="0"/>
              <a:t>This ratio can be used in three circumstances. Firstly, this ratio produces a meaningful quick and dirty valuation. </a:t>
            </a:r>
          </a:p>
          <a:p>
            <a:r>
              <a:rPr lang="en-US" dirty="0"/>
              <a:t>Secondly, it draws out the key relationships between equity spread, growth and the ratio of market value to book value. </a:t>
            </a:r>
          </a:p>
          <a:p>
            <a:r>
              <a:rPr lang="en-US" dirty="0"/>
              <a:t>And finally, the equation can be used to estimate a company’s (or a business unit’s) value at the end of the planning period (McTaggart et al. 1994). </a:t>
            </a:r>
          </a:p>
          <a:p>
            <a:r>
              <a:rPr lang="en-US" dirty="0"/>
              <a:t>The significant difference between both approaches is that in the EVA approach economic value added is assessed by means of the weighted average cost of capital – and therefore considering both debt and equity – whereas the equity spread approach is interested only in the return against the cost of equity.</a:t>
            </a:r>
          </a:p>
          <a:p>
            <a:endParaRPr lang="en-US" dirty="0"/>
          </a:p>
          <a:p>
            <a:endParaRPr lang="en-US" dirty="0"/>
          </a:p>
        </p:txBody>
      </p:sp>
    </p:spTree>
    <p:extLst>
      <p:ext uri="{BB962C8B-B14F-4D97-AF65-F5344CB8AC3E}">
        <p14:creationId xmlns:p14="http://schemas.microsoft.com/office/powerpoint/2010/main" val="2764193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C2BE2-4B38-48B9-B344-56392DABE9CF}"/>
              </a:ext>
            </a:extLst>
          </p:cNvPr>
          <p:cNvSpPr>
            <a:spLocks noGrp="1"/>
          </p:cNvSpPr>
          <p:nvPr>
            <p:ph type="title"/>
          </p:nvPr>
        </p:nvSpPr>
        <p:spPr/>
        <p:txBody>
          <a:bodyPr/>
          <a:lstStyle/>
          <a:p>
            <a:r>
              <a:rPr lang="en-US" dirty="0"/>
              <a:t>EVA</a:t>
            </a:r>
          </a:p>
        </p:txBody>
      </p:sp>
      <p:sp>
        <p:nvSpPr>
          <p:cNvPr id="3" name="Content Placeholder 2">
            <a:extLst>
              <a:ext uri="{FF2B5EF4-FFF2-40B4-BE49-F238E27FC236}">
                <a16:creationId xmlns:a16="http://schemas.microsoft.com/office/drawing/2014/main" id="{F37DE560-5151-4311-B8C4-20CE8E22E8F6}"/>
              </a:ext>
            </a:extLst>
          </p:cNvPr>
          <p:cNvSpPr>
            <a:spLocks noGrp="1"/>
          </p:cNvSpPr>
          <p:nvPr>
            <p:ph idx="1"/>
          </p:nvPr>
        </p:nvSpPr>
        <p:spPr/>
        <p:txBody>
          <a:bodyPr/>
          <a:lstStyle/>
          <a:p>
            <a:r>
              <a:rPr lang="en-US" dirty="0"/>
              <a:t>A fundamental measure of corporate performance, it is computed by taking the spread between the return on invested capital (ROIC) and the cost of capital (WACC), and multiplying by the capital outstanding at the beginning of the year (or the average over the year if that was used in computing the return on capital).  </a:t>
            </a:r>
          </a:p>
          <a:p>
            <a:r>
              <a:rPr lang="en-US" dirty="0"/>
              <a:t>EVA = Capital (ROIC - WACC) where ROIC = NOPAT/Invested Capital</a:t>
            </a:r>
          </a:p>
          <a:p>
            <a:r>
              <a:rPr lang="en-US" b="1" dirty="0"/>
              <a:t>or</a:t>
            </a:r>
            <a:endParaRPr lang="en-US" dirty="0"/>
          </a:p>
          <a:p>
            <a:r>
              <a:rPr lang="en-US" b="1" dirty="0"/>
              <a:t>EVA = NOPAT- (Capital * WACC)</a:t>
            </a:r>
            <a:endParaRPr lang="en-US" dirty="0"/>
          </a:p>
          <a:p>
            <a:endParaRPr lang="en-US" dirty="0"/>
          </a:p>
        </p:txBody>
      </p:sp>
    </p:spTree>
    <p:extLst>
      <p:ext uri="{BB962C8B-B14F-4D97-AF65-F5344CB8AC3E}">
        <p14:creationId xmlns:p14="http://schemas.microsoft.com/office/powerpoint/2010/main" val="2746318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1442</Words>
  <Application>Microsoft Office PowerPoint</Application>
  <PresentationFormat>Widescreen</PresentationFormat>
  <Paragraphs>95</Paragraphs>
  <Slides>19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Calibri</vt:lpstr>
      <vt:lpstr>Calibri Light</vt:lpstr>
      <vt:lpstr>Cambria Math</vt:lpstr>
      <vt:lpstr>Office Theme</vt:lpstr>
      <vt:lpstr>Equation</vt:lpstr>
      <vt:lpstr>Valuation Metrics and Discounted Cash Flows</vt:lpstr>
      <vt:lpstr>Rational for Value Creation</vt:lpstr>
      <vt:lpstr>Rational for Value Creation</vt:lpstr>
      <vt:lpstr>Valuation Metrics</vt:lpstr>
      <vt:lpstr>Value Based Management </vt:lpstr>
      <vt:lpstr>Value Based Management- VBM</vt:lpstr>
      <vt:lpstr>Equity Spread Approach </vt:lpstr>
      <vt:lpstr>Equity Spread Approach</vt:lpstr>
      <vt:lpstr>EVA</vt:lpstr>
      <vt:lpstr>Defining the Key Drivers: </vt:lpstr>
      <vt:lpstr>Net Operating Profit After Tax</vt:lpstr>
      <vt:lpstr>Capital</vt:lpstr>
      <vt:lpstr>Capital Cont:</vt:lpstr>
      <vt:lpstr>Second Method- Capital can also be approximated from financing side of the balance sheet: </vt:lpstr>
      <vt:lpstr>Enhancing Shareholder Wealth </vt:lpstr>
      <vt:lpstr>Market Value Added (MVA) </vt:lpstr>
      <vt:lpstr>Market Value Added (MVA) </vt:lpstr>
      <vt:lpstr>Market Value Added (MVA)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Valuation Metrics and Discounted Cash Flows</dc:title>
  <dc:creator>javad kashefi</dc:creator>
  <cp:lastModifiedBy>javad kashefi</cp:lastModifiedBy>
  <cp:revision>6</cp:revision>
  <dcterms:created xsi:type="dcterms:W3CDTF">2018-05-14T17:15:17Z</dcterms:created>
  <dcterms:modified xsi:type="dcterms:W3CDTF">2020-10-27T14:49:10Z</dcterms:modified>
</cp:coreProperties>
</file>