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96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28" r:id="rId13"/>
    <p:sldId id="329" r:id="rId14"/>
    <p:sldId id="330" r:id="rId15"/>
    <p:sldId id="308" r:id="rId16"/>
    <p:sldId id="309" r:id="rId17"/>
    <p:sldId id="331" r:id="rId18"/>
    <p:sldId id="332" r:id="rId19"/>
    <p:sldId id="333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27" r:id="rId30"/>
    <p:sldId id="319" r:id="rId31"/>
    <p:sldId id="320" r:id="rId32"/>
    <p:sldId id="321" r:id="rId33"/>
    <p:sldId id="322" r:id="rId34"/>
    <p:sldId id="323" r:id="rId35"/>
    <p:sldId id="324" r:id="rId36"/>
    <p:sldId id="32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425C"/>
    <a:srgbClr val="073D55"/>
    <a:srgbClr val="0B5B7F"/>
    <a:srgbClr val="7B1F1F"/>
    <a:srgbClr val="053F85"/>
    <a:srgbClr val="057B5C"/>
    <a:srgbClr val="C58681"/>
    <a:srgbClr val="992727"/>
    <a:srgbClr val="7C0D0A"/>
    <a:srgbClr val="BD1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99" autoAdjust="0"/>
  </p:normalViewPr>
  <p:slideViewPr>
    <p:cSldViewPr>
      <p:cViewPr varScale="1">
        <p:scale>
          <a:sx n="103" d="100"/>
          <a:sy n="103" d="100"/>
        </p:scale>
        <p:origin x="-204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31750">
              <a:solidFill>
                <a:srgbClr val="073D55"/>
              </a:solidFill>
            </a:ln>
          </c:spPr>
          <c:marker>
            <c:symbol val="none"/>
          </c:marker>
          <c:cat>
            <c:numRef>
              <c:f>'Fig 17.5'!$D$2:$D$73</c:f>
              <c:numCache>
                <c:formatCode>[$-409]mmm\-yy;@</c:formatCode>
                <c:ptCount val="72"/>
                <c:pt idx="0">
                  <c:v>38016</c:v>
                </c:pt>
                <c:pt idx="1">
                  <c:v>38044</c:v>
                </c:pt>
                <c:pt idx="2">
                  <c:v>38075</c:v>
                </c:pt>
                <c:pt idx="3">
                  <c:v>38106</c:v>
                </c:pt>
                <c:pt idx="4">
                  <c:v>38136</c:v>
                </c:pt>
                <c:pt idx="5">
                  <c:v>38167</c:v>
                </c:pt>
                <c:pt idx="6">
                  <c:v>38197</c:v>
                </c:pt>
                <c:pt idx="7">
                  <c:v>38228</c:v>
                </c:pt>
                <c:pt idx="8">
                  <c:v>38259</c:v>
                </c:pt>
                <c:pt idx="9">
                  <c:v>38290</c:v>
                </c:pt>
                <c:pt idx="10">
                  <c:v>38320</c:v>
                </c:pt>
                <c:pt idx="11">
                  <c:v>38351</c:v>
                </c:pt>
                <c:pt idx="12">
                  <c:v>38382</c:v>
                </c:pt>
                <c:pt idx="13">
                  <c:v>38410</c:v>
                </c:pt>
                <c:pt idx="14">
                  <c:v>38441</c:v>
                </c:pt>
                <c:pt idx="15">
                  <c:v>38471</c:v>
                </c:pt>
                <c:pt idx="16">
                  <c:v>38502</c:v>
                </c:pt>
                <c:pt idx="17">
                  <c:v>38532</c:v>
                </c:pt>
                <c:pt idx="18">
                  <c:v>38563</c:v>
                </c:pt>
                <c:pt idx="19">
                  <c:v>38594</c:v>
                </c:pt>
                <c:pt idx="20">
                  <c:v>38624</c:v>
                </c:pt>
                <c:pt idx="21">
                  <c:v>38655</c:v>
                </c:pt>
                <c:pt idx="22">
                  <c:v>38685</c:v>
                </c:pt>
                <c:pt idx="23">
                  <c:v>38716</c:v>
                </c:pt>
                <c:pt idx="24">
                  <c:v>38744</c:v>
                </c:pt>
                <c:pt idx="25">
                  <c:v>38775</c:v>
                </c:pt>
                <c:pt idx="26">
                  <c:v>38803</c:v>
                </c:pt>
                <c:pt idx="27">
                  <c:v>38834</c:v>
                </c:pt>
                <c:pt idx="28">
                  <c:v>38864</c:v>
                </c:pt>
                <c:pt idx="29">
                  <c:v>38895</c:v>
                </c:pt>
                <c:pt idx="30">
                  <c:v>38925</c:v>
                </c:pt>
                <c:pt idx="31">
                  <c:v>38956</c:v>
                </c:pt>
                <c:pt idx="32">
                  <c:v>38987</c:v>
                </c:pt>
                <c:pt idx="33">
                  <c:v>39017</c:v>
                </c:pt>
                <c:pt idx="34">
                  <c:v>39048</c:v>
                </c:pt>
                <c:pt idx="35">
                  <c:v>39078</c:v>
                </c:pt>
                <c:pt idx="36">
                  <c:v>39109</c:v>
                </c:pt>
                <c:pt idx="37">
                  <c:v>39140</c:v>
                </c:pt>
                <c:pt idx="38">
                  <c:v>39168</c:v>
                </c:pt>
                <c:pt idx="39">
                  <c:v>39199</c:v>
                </c:pt>
                <c:pt idx="40">
                  <c:v>39229</c:v>
                </c:pt>
                <c:pt idx="41">
                  <c:v>39260</c:v>
                </c:pt>
                <c:pt idx="42">
                  <c:v>39290</c:v>
                </c:pt>
                <c:pt idx="43">
                  <c:v>39321</c:v>
                </c:pt>
                <c:pt idx="44">
                  <c:v>39352</c:v>
                </c:pt>
                <c:pt idx="45">
                  <c:v>39382</c:v>
                </c:pt>
                <c:pt idx="46">
                  <c:v>39413</c:v>
                </c:pt>
                <c:pt idx="47">
                  <c:v>39443</c:v>
                </c:pt>
                <c:pt idx="48">
                  <c:v>39474</c:v>
                </c:pt>
                <c:pt idx="49">
                  <c:v>39505</c:v>
                </c:pt>
                <c:pt idx="50">
                  <c:v>39534</c:v>
                </c:pt>
                <c:pt idx="51">
                  <c:v>39565</c:v>
                </c:pt>
                <c:pt idx="52">
                  <c:v>39595</c:v>
                </c:pt>
                <c:pt idx="53">
                  <c:v>39626</c:v>
                </c:pt>
                <c:pt idx="54">
                  <c:v>39656</c:v>
                </c:pt>
                <c:pt idx="55">
                  <c:v>39687</c:v>
                </c:pt>
                <c:pt idx="56">
                  <c:v>39718</c:v>
                </c:pt>
                <c:pt idx="57">
                  <c:v>39748</c:v>
                </c:pt>
                <c:pt idx="58">
                  <c:v>39779</c:v>
                </c:pt>
                <c:pt idx="59">
                  <c:v>39809</c:v>
                </c:pt>
                <c:pt idx="60">
                  <c:v>39840</c:v>
                </c:pt>
                <c:pt idx="61">
                  <c:v>39871</c:v>
                </c:pt>
                <c:pt idx="62">
                  <c:v>39899</c:v>
                </c:pt>
                <c:pt idx="63">
                  <c:v>39930</c:v>
                </c:pt>
                <c:pt idx="64">
                  <c:v>39960</c:v>
                </c:pt>
                <c:pt idx="65">
                  <c:v>39991</c:v>
                </c:pt>
                <c:pt idx="66">
                  <c:v>40021</c:v>
                </c:pt>
                <c:pt idx="67">
                  <c:v>40052</c:v>
                </c:pt>
                <c:pt idx="68">
                  <c:v>40083</c:v>
                </c:pt>
                <c:pt idx="69">
                  <c:v>40113</c:v>
                </c:pt>
                <c:pt idx="70">
                  <c:v>40144</c:v>
                </c:pt>
                <c:pt idx="71">
                  <c:v>40174</c:v>
                </c:pt>
              </c:numCache>
            </c:numRef>
          </c:cat>
          <c:val>
            <c:numRef>
              <c:f>'Fig 17.5'!$E$2:$E$73</c:f>
              <c:numCache>
                <c:formatCode>General</c:formatCode>
                <c:ptCount val="72"/>
                <c:pt idx="0">
                  <c:v>1.1660000000000004E-3</c:v>
                </c:pt>
                <c:pt idx="1">
                  <c:v>2.2720000000000032E-3</c:v>
                </c:pt>
                <c:pt idx="2">
                  <c:v>1.6549999999999998E-3</c:v>
                </c:pt>
                <c:pt idx="3">
                  <c:v>1.1399999999999952E-3</c:v>
                </c:pt>
                <c:pt idx="4">
                  <c:v>2.2779999999999988E-3</c:v>
                </c:pt>
                <c:pt idx="5">
                  <c:v>1.7259999999999914E-3</c:v>
                </c:pt>
                <c:pt idx="6">
                  <c:v>1.4320000000000001E-3</c:v>
                </c:pt>
                <c:pt idx="7">
                  <c:v>2.272999999999999E-3</c:v>
                </c:pt>
                <c:pt idx="8">
                  <c:v>1.8200000000000022E-3</c:v>
                </c:pt>
                <c:pt idx="9">
                  <c:v>1.4750000000000041E-3</c:v>
                </c:pt>
                <c:pt idx="10">
                  <c:v>3.0020000000000047E-3</c:v>
                </c:pt>
                <c:pt idx="11">
                  <c:v>2.7660000000000011E-3</c:v>
                </c:pt>
                <c:pt idx="12">
                  <c:v>1.4240000000000086E-3</c:v>
                </c:pt>
                <c:pt idx="13">
                  <c:v>3.8139999999999979E-3</c:v>
                </c:pt>
                <c:pt idx="14">
                  <c:v>3.479999999999997E-3</c:v>
                </c:pt>
                <c:pt idx="15">
                  <c:v>1.6800000000000009E-3</c:v>
                </c:pt>
                <c:pt idx="16">
                  <c:v>2.7920000000000028E-3</c:v>
                </c:pt>
                <c:pt idx="17">
                  <c:v>1.7959999999999999E-3</c:v>
                </c:pt>
                <c:pt idx="18">
                  <c:v>1.3809999999999933E-3</c:v>
                </c:pt>
                <c:pt idx="19">
                  <c:v>2.4959999999999982E-3</c:v>
                </c:pt>
                <c:pt idx="20">
                  <c:v>1.5559999999999949E-3</c:v>
                </c:pt>
                <c:pt idx="21">
                  <c:v>1.1989999999999987E-3</c:v>
                </c:pt>
                <c:pt idx="22">
                  <c:v>2.6499999999999996E-3</c:v>
                </c:pt>
                <c:pt idx="23">
                  <c:v>1.6369999999999996E-3</c:v>
                </c:pt>
                <c:pt idx="24">
                  <c:v>1.0300000000000031E-3</c:v>
                </c:pt>
                <c:pt idx="25">
                  <c:v>2.4109999999999999E-3</c:v>
                </c:pt>
                <c:pt idx="26">
                  <c:v>1.5840000000000021E-3</c:v>
                </c:pt>
                <c:pt idx="27">
                  <c:v>1.0200000000000018E-3</c:v>
                </c:pt>
                <c:pt idx="28">
                  <c:v>2.2259999999999919E-3</c:v>
                </c:pt>
                <c:pt idx="29">
                  <c:v>1.5899999999999942E-3</c:v>
                </c:pt>
                <c:pt idx="30">
                  <c:v>1.8309999999999993E-3</c:v>
                </c:pt>
                <c:pt idx="31">
                  <c:v>2.4059999999999984E-3</c:v>
                </c:pt>
                <c:pt idx="32">
                  <c:v>1.6320000000000084E-3</c:v>
                </c:pt>
                <c:pt idx="33">
                  <c:v>1.6449999999999937E-3</c:v>
                </c:pt>
                <c:pt idx="34">
                  <c:v>2.5200000000000001E-3</c:v>
                </c:pt>
                <c:pt idx="35">
                  <c:v>1.805000000000001E-3</c:v>
                </c:pt>
                <c:pt idx="36">
                  <c:v>1.0300000000000031E-3</c:v>
                </c:pt>
                <c:pt idx="37">
                  <c:v>2.2570000000000021E-3</c:v>
                </c:pt>
                <c:pt idx="38">
                  <c:v>1.4920000000000001E-3</c:v>
                </c:pt>
                <c:pt idx="39">
                  <c:v>1.0829999999999972E-3</c:v>
                </c:pt>
                <c:pt idx="40">
                  <c:v>2.2599999999999999E-3</c:v>
                </c:pt>
                <c:pt idx="41">
                  <c:v>1.5609999999999999E-3</c:v>
                </c:pt>
                <c:pt idx="42">
                  <c:v>1.1540000000000022E-3</c:v>
                </c:pt>
                <c:pt idx="43">
                  <c:v>2.4119999999999975E-3</c:v>
                </c:pt>
                <c:pt idx="44">
                  <c:v>1.5010000000000023E-3</c:v>
                </c:pt>
                <c:pt idx="45">
                  <c:v>1.4599999999999891E-3</c:v>
                </c:pt>
                <c:pt idx="46">
                  <c:v>2.8249999999999998E-3</c:v>
                </c:pt>
                <c:pt idx="47">
                  <c:v>1.8139999999999996E-3</c:v>
                </c:pt>
                <c:pt idx="48">
                  <c:v>1.2030000000000027E-3</c:v>
                </c:pt>
                <c:pt idx="49">
                  <c:v>2.5959999999999941E-3</c:v>
                </c:pt>
                <c:pt idx="50">
                  <c:v>1.5840000000000021E-3</c:v>
                </c:pt>
                <c:pt idx="51">
                  <c:v>1.2030000000000001E-3</c:v>
                </c:pt>
                <c:pt idx="52">
                  <c:v>2.6429999999999995E-3</c:v>
                </c:pt>
                <c:pt idx="53">
                  <c:v>1.577000000000002E-3</c:v>
                </c:pt>
                <c:pt idx="54">
                  <c:v>1.2670000000000008E-3</c:v>
                </c:pt>
                <c:pt idx="55">
                  <c:v>2.8059999999999995E-3</c:v>
                </c:pt>
                <c:pt idx="56">
                  <c:v>1.576000000000001E-3</c:v>
                </c:pt>
                <c:pt idx="57">
                  <c:v>1.3929999999999984E-3</c:v>
                </c:pt>
                <c:pt idx="58">
                  <c:v>3.039E-3</c:v>
                </c:pt>
                <c:pt idx="59">
                  <c:v>2.6109999999999996E-3</c:v>
                </c:pt>
                <c:pt idx="60">
                  <c:v>1.3400000000000009E-3</c:v>
                </c:pt>
                <c:pt idx="61">
                  <c:v>2.4910000000000002E-3</c:v>
                </c:pt>
                <c:pt idx="62">
                  <c:v>1.5620000000000009E-3</c:v>
                </c:pt>
                <c:pt idx="63">
                  <c:v>1.1409999999999997E-3</c:v>
                </c:pt>
                <c:pt idx="64">
                  <c:v>2.6659999999999982E-3</c:v>
                </c:pt>
                <c:pt idx="65">
                  <c:v>1.6649999999999998E-3</c:v>
                </c:pt>
                <c:pt idx="66">
                  <c:v>1.3880000000000003E-3</c:v>
                </c:pt>
                <c:pt idx="67">
                  <c:v>2.4360000000000007E-3</c:v>
                </c:pt>
                <c:pt idx="68">
                  <c:v>1.5799999999999981E-3</c:v>
                </c:pt>
                <c:pt idx="69">
                  <c:v>1.3179999999999997E-3</c:v>
                </c:pt>
                <c:pt idx="70">
                  <c:v>2.4039999999999999E-3</c:v>
                </c:pt>
                <c:pt idx="71">
                  <c:v>1.7590000000000001E-3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91B-420F-8027-2037142F43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332608"/>
        <c:axId val="73334144"/>
      </c:lineChart>
      <c:dateAx>
        <c:axId val="73332608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crossAx val="73334144"/>
        <c:crosses val="autoZero"/>
        <c:auto val="1"/>
        <c:lblOffset val="100"/>
        <c:baseTimeUnit val="months"/>
        <c:majorUnit val="3"/>
        <c:majorTimeUnit val="months"/>
      </c:dateAx>
      <c:valAx>
        <c:axId val="733341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Dividend yield (% per month)</a:t>
                </a:r>
              </a:p>
            </c:rich>
          </c:tx>
          <c:layout>
            <c:manualLayout>
              <c:xMode val="edge"/>
              <c:yMode val="edge"/>
              <c:x val="1.2929798502176083E-2"/>
              <c:y val="0.19435990868953851"/>
            </c:manualLayout>
          </c:layout>
          <c:overlay val="0"/>
        </c:title>
        <c:numFmt formatCode="0.00%" sourceLinked="0"/>
        <c:majorTickMark val="out"/>
        <c:minorTickMark val="none"/>
        <c:tickLblPos val="nextTo"/>
        <c:spPr>
          <a:ln>
            <a:solidFill>
              <a:schemeClr val="tx2">
                <a:lumMod val="75000"/>
              </a:schemeClr>
            </a:solidFill>
          </a:ln>
        </c:spPr>
        <c:crossAx val="73332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125240594925635"/>
          <c:y val="5.1400554097404488E-2"/>
          <c:w val="0.84951604733618824"/>
          <c:h val="0.79459827588717069"/>
        </c:manualLayout>
      </c:layout>
      <c:lineChart>
        <c:grouping val="standard"/>
        <c:varyColors val="0"/>
        <c:ser>
          <c:idx val="0"/>
          <c:order val="0"/>
          <c:tx>
            <c:strRef>
              <c:f>'Fig 17.6'!$B$1</c:f>
              <c:strCache>
                <c:ptCount val="1"/>
                <c:pt idx="0">
                  <c:v>Nov 2014 delivery</c:v>
                </c:pt>
              </c:strCache>
            </c:strRef>
          </c:tx>
          <c:spPr>
            <a:ln w="19050">
              <a:solidFill>
                <a:schemeClr val="tx2"/>
              </a:solidFill>
            </a:ln>
          </c:spPr>
          <c:marker>
            <c:symbol val="none"/>
          </c:marker>
          <c:cat>
            <c:strRef>
              <c:f>'Fig 17.6'!$A$2:$A$24</c:f>
              <c:strCach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23</c:v>
                </c:pt>
                <c:pt idx="17">
                  <c:v>24</c:v>
                </c:pt>
                <c:pt idx="18">
                  <c:v>27</c:v>
                </c:pt>
                <c:pt idx="19">
                  <c:v>28</c:v>
                </c:pt>
                <c:pt idx="20">
                  <c:v>29</c:v>
                </c:pt>
                <c:pt idx="21">
                  <c:v>30</c:v>
                </c:pt>
                <c:pt idx="22">
                  <c:v>31</c:v>
                </c:pt>
              </c:strCache>
            </c:strRef>
          </c:cat>
          <c:val>
            <c:numRef>
              <c:f>'Fig 17.6'!$B$2:$B$24</c:f>
              <c:numCache>
                <c:formatCode>0.0</c:formatCode>
                <c:ptCount val="23"/>
                <c:pt idx="0">
                  <c:v>1215.0999999999999</c:v>
                </c:pt>
                <c:pt idx="1">
                  <c:v>1214.8</c:v>
                </c:pt>
                <c:pt idx="2">
                  <c:v>1192.5</c:v>
                </c:pt>
                <c:pt idx="3">
                  <c:v>1206.9000000000001</c:v>
                </c:pt>
                <c:pt idx="4">
                  <c:v>1211.9000000000001</c:v>
                </c:pt>
                <c:pt idx="5">
                  <c:v>1205.5</c:v>
                </c:pt>
                <c:pt idx="6">
                  <c:v>1224.8</c:v>
                </c:pt>
                <c:pt idx="7">
                  <c:v>1221.2</c:v>
                </c:pt>
                <c:pt idx="8">
                  <c:v>1229.5</c:v>
                </c:pt>
                <c:pt idx="9">
                  <c:v>1233.8</c:v>
                </c:pt>
                <c:pt idx="10">
                  <c:v>1244.3</c:v>
                </c:pt>
                <c:pt idx="11">
                  <c:v>1240.7</c:v>
                </c:pt>
                <c:pt idx="12">
                  <c:v>1238.5</c:v>
                </c:pt>
                <c:pt idx="13">
                  <c:v>1244.2</c:v>
                </c:pt>
                <c:pt idx="14">
                  <c:v>1251.2</c:v>
                </c:pt>
                <c:pt idx="15">
                  <c:v>1245</c:v>
                </c:pt>
                <c:pt idx="16">
                  <c:v>1228.5999999999999</c:v>
                </c:pt>
                <c:pt idx="17">
                  <c:v>1231.3</c:v>
                </c:pt>
                <c:pt idx="18">
                  <c:v>1228.9000000000001</c:v>
                </c:pt>
                <c:pt idx="19">
                  <c:v>1229</c:v>
                </c:pt>
                <c:pt idx="20">
                  <c:v>1224.3</c:v>
                </c:pt>
                <c:pt idx="21">
                  <c:v>1198.0999999999999</c:v>
                </c:pt>
                <c:pt idx="22">
                  <c:v>1171.0999999999999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769-46AD-870A-978EC3D9F42E}"/>
            </c:ext>
          </c:extLst>
        </c:ser>
        <c:ser>
          <c:idx val="1"/>
          <c:order val="1"/>
          <c:tx>
            <c:strRef>
              <c:f>'Fig 17.6'!$C$1</c:f>
              <c:strCache>
                <c:ptCount val="1"/>
                <c:pt idx="0">
                  <c:v>Feb 2015 delivery</c:v>
                </c:pt>
              </c:strCache>
            </c:strRef>
          </c:tx>
          <c:spPr>
            <a:ln w="19050">
              <a:solidFill>
                <a:schemeClr val="accent1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'Fig 17.6'!$A$2:$A$24</c:f>
              <c:strCach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23</c:v>
                </c:pt>
                <c:pt idx="17">
                  <c:v>24</c:v>
                </c:pt>
                <c:pt idx="18">
                  <c:v>27</c:v>
                </c:pt>
                <c:pt idx="19">
                  <c:v>28</c:v>
                </c:pt>
                <c:pt idx="20">
                  <c:v>29</c:v>
                </c:pt>
                <c:pt idx="21">
                  <c:v>30</c:v>
                </c:pt>
                <c:pt idx="22">
                  <c:v>31</c:v>
                </c:pt>
              </c:strCache>
            </c:strRef>
          </c:cat>
          <c:val>
            <c:numRef>
              <c:f>'Fig 17.6'!$C$2:$C$24</c:f>
              <c:numCache>
                <c:formatCode>0.0</c:formatCode>
                <c:ptCount val="23"/>
                <c:pt idx="0">
                  <c:v>1216.0999999999999</c:v>
                </c:pt>
                <c:pt idx="1">
                  <c:v>1215.7</c:v>
                </c:pt>
                <c:pt idx="2">
                  <c:v>1193.5</c:v>
                </c:pt>
                <c:pt idx="3">
                  <c:v>1207.9000000000001</c:v>
                </c:pt>
                <c:pt idx="4">
                  <c:v>1213</c:v>
                </c:pt>
                <c:pt idx="5">
                  <c:v>1206.5999999999999</c:v>
                </c:pt>
                <c:pt idx="6">
                  <c:v>1225.9000000000001</c:v>
                </c:pt>
                <c:pt idx="7">
                  <c:v>1222.3</c:v>
                </c:pt>
                <c:pt idx="8">
                  <c:v>1230.5999999999999</c:v>
                </c:pt>
                <c:pt idx="9">
                  <c:v>1234.9000000000001</c:v>
                </c:pt>
                <c:pt idx="10">
                  <c:v>1245.5</c:v>
                </c:pt>
                <c:pt idx="11">
                  <c:v>1241.9000000000001</c:v>
                </c:pt>
                <c:pt idx="12">
                  <c:v>1239.8</c:v>
                </c:pt>
                <c:pt idx="13">
                  <c:v>1245.5</c:v>
                </c:pt>
                <c:pt idx="14">
                  <c:v>1252.7</c:v>
                </c:pt>
                <c:pt idx="15">
                  <c:v>1246.5999999999999</c:v>
                </c:pt>
                <c:pt idx="16">
                  <c:v>1230.0999999999999</c:v>
                </c:pt>
                <c:pt idx="17">
                  <c:v>1232.8</c:v>
                </c:pt>
                <c:pt idx="18">
                  <c:v>1230.2</c:v>
                </c:pt>
                <c:pt idx="19">
                  <c:v>1230.3</c:v>
                </c:pt>
                <c:pt idx="20">
                  <c:v>1225.9000000000001</c:v>
                </c:pt>
                <c:pt idx="21">
                  <c:v>1199.5</c:v>
                </c:pt>
                <c:pt idx="22">
                  <c:v>1172.4000000000001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769-46AD-870A-978EC3D9F42E}"/>
            </c:ext>
          </c:extLst>
        </c:ser>
        <c:ser>
          <c:idx val="2"/>
          <c:order val="2"/>
          <c:tx>
            <c:strRef>
              <c:f>'Fig 17.6'!$D$1</c:f>
              <c:strCache>
                <c:ptCount val="1"/>
                <c:pt idx="0">
                  <c:v>Jun 2015 delivery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none"/>
          </c:marker>
          <c:cat>
            <c:strRef>
              <c:f>'Fig 17.6'!$A$2:$A$24</c:f>
              <c:strCach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10</c:v>
                </c:pt>
                <c:pt idx="8">
                  <c:v>13</c:v>
                </c:pt>
                <c:pt idx="9">
                  <c:v>14</c:v>
                </c:pt>
                <c:pt idx="10">
                  <c:v>15</c:v>
                </c:pt>
                <c:pt idx="11">
                  <c:v>16</c:v>
                </c:pt>
                <c:pt idx="12">
                  <c:v>17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  <c:pt idx="16">
                  <c:v>23</c:v>
                </c:pt>
                <c:pt idx="17">
                  <c:v>24</c:v>
                </c:pt>
                <c:pt idx="18">
                  <c:v>27</c:v>
                </c:pt>
                <c:pt idx="19">
                  <c:v>28</c:v>
                </c:pt>
                <c:pt idx="20">
                  <c:v>29</c:v>
                </c:pt>
                <c:pt idx="21">
                  <c:v>30</c:v>
                </c:pt>
                <c:pt idx="22">
                  <c:v>31</c:v>
                </c:pt>
              </c:strCache>
            </c:strRef>
          </c:cat>
          <c:val>
            <c:numRef>
              <c:f>'Fig 17.6'!$D$2:$D$24</c:f>
              <c:numCache>
                <c:formatCode>0.0</c:formatCode>
                <c:ptCount val="23"/>
                <c:pt idx="0">
                  <c:v>1217.3</c:v>
                </c:pt>
                <c:pt idx="1">
                  <c:v>1216.9000000000001</c:v>
                </c:pt>
                <c:pt idx="2">
                  <c:v>1194.8</c:v>
                </c:pt>
                <c:pt idx="3">
                  <c:v>1209.0999999999999</c:v>
                </c:pt>
                <c:pt idx="4">
                  <c:v>1214.2</c:v>
                </c:pt>
                <c:pt idx="5">
                  <c:v>1207.8</c:v>
                </c:pt>
                <c:pt idx="6">
                  <c:v>1227.0999999999999</c:v>
                </c:pt>
                <c:pt idx="7">
                  <c:v>1223.4000000000001</c:v>
                </c:pt>
                <c:pt idx="8">
                  <c:v>1231.5999999999999</c:v>
                </c:pt>
                <c:pt idx="9">
                  <c:v>1235.9000000000001</c:v>
                </c:pt>
                <c:pt idx="10">
                  <c:v>1246.5</c:v>
                </c:pt>
                <c:pt idx="11">
                  <c:v>1242.9000000000001</c:v>
                </c:pt>
                <c:pt idx="12">
                  <c:v>1240.8</c:v>
                </c:pt>
                <c:pt idx="13">
                  <c:v>1246.5</c:v>
                </c:pt>
                <c:pt idx="14">
                  <c:v>1253.8</c:v>
                </c:pt>
                <c:pt idx="15">
                  <c:v>1247.7</c:v>
                </c:pt>
                <c:pt idx="16">
                  <c:v>1231.0999999999999</c:v>
                </c:pt>
                <c:pt idx="17">
                  <c:v>1233.9000000000001</c:v>
                </c:pt>
                <c:pt idx="18">
                  <c:v>1231.3</c:v>
                </c:pt>
                <c:pt idx="19">
                  <c:v>1231.5</c:v>
                </c:pt>
                <c:pt idx="20">
                  <c:v>1227</c:v>
                </c:pt>
                <c:pt idx="21">
                  <c:v>1200.7</c:v>
                </c:pt>
                <c:pt idx="22">
                  <c:v>1173.5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769-46AD-870A-978EC3D9F4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307392"/>
        <c:axId val="107309312"/>
      </c:lineChart>
      <c:catAx>
        <c:axId val="107307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Dates in October 2014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107309312"/>
        <c:crosses val="autoZero"/>
        <c:auto val="1"/>
        <c:lblAlgn val="ctr"/>
        <c:lblOffset val="100"/>
        <c:noMultiLvlLbl val="0"/>
      </c:catAx>
      <c:valAx>
        <c:axId val="107309312"/>
        <c:scaling>
          <c:orientation val="minMax"/>
          <c:min val="117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Futures price ($/ounce)</a:t>
                </a:r>
              </a:p>
            </c:rich>
          </c:tx>
          <c:layout>
            <c:manualLayout>
              <c:xMode val="edge"/>
              <c:yMode val="edge"/>
              <c:x val="1.1016242777959465E-2"/>
              <c:y val="0.2661929522960573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07307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568089515126399"/>
          <c:y val="0.10570581966586046"/>
          <c:w val="0.24179048671547634"/>
          <c:h val="0.16020294200331633"/>
        </c:manualLayout>
      </c:layout>
      <c:overlay val="0"/>
      <c:spPr>
        <a:ln>
          <a:solidFill>
            <a:sysClr val="windowText" lastClr="000000"/>
          </a:solidFill>
        </a:ln>
      </c:spPr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63588-EB0F-465F-92AC-4CF585413BD4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CEA5F-E44E-4B30-86AE-751D09394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8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15ED21CD-B0E0-4634-A133-599451056ACE}" type="slidenum">
              <a:rPr lang="en-US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en-US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27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fld id="{79F03DCA-E046-4AF9-9CDB-00EA9BCFFCD3}" type="slidenum">
              <a:rPr lang="en-US" altLang="en-US" sz="1000"/>
              <a:pPr/>
              <a:t>12</a:t>
            </a:fld>
            <a:endParaRPr lang="en-US" altLang="en-US" sz="1000"/>
          </a:p>
        </p:txBody>
      </p:sp>
      <p:sp>
        <p:nvSpPr>
          <p:cNvPr id="1024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-110" charset="0"/>
              <a:ea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fld id="{E12DA990-B867-448E-9F1F-264CCB7CD6B3}" type="slidenum">
              <a:rPr lang="en-US" altLang="en-US" sz="1000"/>
              <a:pPr/>
              <a:t>13</a:t>
            </a:fld>
            <a:endParaRPr lang="en-US" altLang="en-US" sz="1000"/>
          </a:p>
        </p:txBody>
      </p:sp>
      <p:sp>
        <p:nvSpPr>
          <p:cNvPr id="12291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122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-110" charset="0"/>
              <a:ea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fld id="{66BAF03E-E259-42AD-BB81-4232BA342324}" type="slidenum">
              <a:rPr lang="en-US" altLang="en-US" sz="1000"/>
              <a:pPr/>
              <a:t>14</a:t>
            </a:fld>
            <a:endParaRPr lang="en-US" altLang="en-US" sz="1000"/>
          </a:p>
        </p:txBody>
      </p:sp>
      <p:sp>
        <p:nvSpPr>
          <p:cNvPr id="14339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143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-110" charset="0"/>
              <a:ea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fld id="{E157938C-DF97-409C-A0C7-BD6673FEDD7F}" type="slidenum">
              <a:rPr lang="en-US" altLang="en-US" sz="1000"/>
              <a:pPr/>
              <a:t>17</a:t>
            </a:fld>
            <a:endParaRPr lang="en-US" altLang="en-US" sz="1000"/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-110" charset="0"/>
              <a:ea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fld id="{B28B57CF-B76B-4BF2-9F81-58DDBD18BC7D}" type="slidenum">
              <a:rPr lang="en-US" altLang="en-US" sz="1000"/>
              <a:pPr/>
              <a:t>18</a:t>
            </a:fld>
            <a:endParaRPr lang="en-US" altLang="en-US" sz="1000"/>
          </a:p>
        </p:txBody>
      </p:sp>
      <p:sp>
        <p:nvSpPr>
          <p:cNvPr id="22531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2253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-110" charset="0"/>
              <a:ea typeface="ＭＳ Ｐゴシック" pitchFamily="-110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fld id="{D17F152C-2CFF-472C-923F-B5AE14DFF1A2}" type="slidenum">
              <a:rPr lang="en-US" altLang="en-US" sz="1000"/>
              <a:pPr/>
              <a:t>19</a:t>
            </a:fld>
            <a:endParaRPr lang="en-US" altLang="en-US" sz="100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-110" charset="0"/>
              <a:ea typeface="ＭＳ Ｐゴシック" pitchFamily="-11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3962400"/>
            <a:ext cx="9144000" cy="1660962"/>
          </a:xfrm>
          <a:prstGeom prst="rect">
            <a:avLst/>
          </a:prstGeom>
          <a:solidFill>
            <a:srgbClr val="08425C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544540"/>
            <a:ext cx="9144000" cy="1351060"/>
          </a:xfrm>
          <a:prstGeom prst="rect">
            <a:avLst/>
          </a:prstGeom>
          <a:solidFill>
            <a:srgbClr val="08425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1295400"/>
            <a:ext cx="1864230" cy="182880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286000" y="1295400"/>
            <a:ext cx="6553200" cy="1828800"/>
          </a:xfrm>
          <a:prstGeom prst="rect">
            <a:avLst/>
          </a:prstGeom>
          <a:solidFill>
            <a:srgbClr val="7B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78974" y="1408978"/>
            <a:ext cx="6207826" cy="1601643"/>
          </a:xfrm>
        </p:spPr>
        <p:txBody>
          <a:bodyPr anchor="b">
            <a:noAutofit/>
          </a:bodyPr>
          <a:lstStyle>
            <a:lvl1pPr>
              <a:defRPr sz="4400" b="0" cap="none" baseline="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068981"/>
            <a:ext cx="7004462" cy="1447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2800" i="0" kern="1200" dirty="0">
                <a:solidFill>
                  <a:srgbClr val="08425C"/>
                </a:solidFill>
                <a:latin typeface="Helvetica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Bodie, Kane, and Marcus</a:t>
            </a:r>
          </a:p>
          <a:p>
            <a:r>
              <a:rPr lang="en-US" i="1" dirty="0"/>
              <a:t>Essentials of Investments</a:t>
            </a:r>
          </a:p>
          <a:p>
            <a:r>
              <a:rPr lang="en-US" i="0" dirty="0"/>
              <a:t>Tenth Edition</a:t>
            </a:r>
            <a:endParaRPr lang="en-US" i="1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152400" y="1143000"/>
            <a:ext cx="891540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81100" y="1131125"/>
            <a:ext cx="0" cy="214884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 flipV="1">
            <a:off x="157350" y="3255030"/>
            <a:ext cx="201168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578922" y="1344485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+mj-lt"/>
              </a:rPr>
              <a:t>Chapter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928263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B5B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3632264"/>
            <a:ext cx="4709160" cy="794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7901145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213" y="152400"/>
            <a:ext cx="8565574" cy="836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B5B7F"/>
          </a:solidFill>
          <a:latin typeface="+mj-lt"/>
          <a:ea typeface="+mj-ea"/>
          <a:cs typeface="Aharoni" pitchFamily="2" charset="-79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2514600" y="1450504"/>
            <a:ext cx="6398342" cy="144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US" sz="4400" dirty="0">
                <a:solidFill>
                  <a:schemeClr val="bg1"/>
                </a:solidFill>
              </a:rPr>
              <a:t>Futures Markets and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US" sz="4400" dirty="0">
                <a:solidFill>
                  <a:schemeClr val="bg1"/>
                </a:solidFill>
              </a:rPr>
              <a:t>Risk Management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523663" y="1650596"/>
            <a:ext cx="1554678" cy="144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en-US" sz="8800" dirty="0">
                <a:solidFill>
                  <a:schemeClr val="bg1"/>
                </a:solidFill>
              </a:rPr>
              <a:t>17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8922" y="4114800"/>
            <a:ext cx="518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8425C"/>
                </a:solidFill>
                <a:latin typeface="Helvetica" pitchFamily="34" charset="0"/>
              </a:rPr>
              <a:t>Bodie, Kane, and Marcus</a:t>
            </a:r>
          </a:p>
          <a:p>
            <a:r>
              <a:rPr lang="en-US" sz="2800" i="1" dirty="0">
                <a:solidFill>
                  <a:srgbClr val="08425C"/>
                </a:solidFill>
                <a:latin typeface="Helvetica" pitchFamily="34" charset="0"/>
              </a:rPr>
              <a:t>Essentials of Investments </a:t>
            </a:r>
            <a:r>
              <a:rPr lang="en-US" sz="2800" dirty="0">
                <a:solidFill>
                  <a:srgbClr val="08425C"/>
                </a:solidFill>
                <a:latin typeface="Helvetica" pitchFamily="34" charset="0"/>
              </a:rPr>
              <a:t>Tenth Edition</a:t>
            </a:r>
            <a:endParaRPr lang="en-US" sz="2800" i="1" dirty="0">
              <a:solidFill>
                <a:srgbClr val="08425C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21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17.2 Trading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Cash versus Actual Delivery</a:t>
            </a:r>
          </a:p>
          <a:p>
            <a:pPr lvl="1"/>
            <a:r>
              <a:rPr lang="en-US" dirty="0"/>
              <a:t>Regulations</a:t>
            </a:r>
          </a:p>
          <a:p>
            <a:pPr lvl="2"/>
            <a:r>
              <a:rPr lang="en-US" sz="2800" dirty="0"/>
              <a:t>Regulated by Commodity Futures Trading Committee (CFTC)</a:t>
            </a:r>
          </a:p>
          <a:p>
            <a:pPr lvl="2"/>
            <a:r>
              <a:rPr lang="en-US" sz="2800" dirty="0"/>
              <a:t>Exchange can set limits on one-day price changes</a:t>
            </a:r>
          </a:p>
          <a:p>
            <a:pPr lvl="1"/>
            <a:r>
              <a:rPr lang="en-US" dirty="0"/>
              <a:t>Taxation</a:t>
            </a:r>
          </a:p>
          <a:p>
            <a:pPr lvl="2"/>
            <a:r>
              <a:rPr lang="en-US" sz="2800" dirty="0"/>
              <a:t>Paid at year-end on cumulative profits/losses regardless of whether position is closed</a:t>
            </a:r>
          </a:p>
        </p:txBody>
      </p:sp>
    </p:spTree>
    <p:extLst>
      <p:ext uri="{BB962C8B-B14F-4D97-AF65-F5344CB8AC3E}">
        <p14:creationId xmlns:p14="http://schemas.microsoft.com/office/powerpoint/2010/main" val="1515581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17.3 Futures Market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990600"/>
            <a:ext cx="8229600" cy="5334000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en-US" dirty="0"/>
              <a:t>Trading Strategies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Speculation</a:t>
            </a:r>
          </a:p>
          <a:p>
            <a:pPr lvl="2">
              <a:spcAft>
                <a:spcPts val="300"/>
              </a:spcAft>
            </a:pPr>
            <a:r>
              <a:rPr lang="en-US" sz="2800" dirty="0"/>
              <a:t>Short if you believe price will fall</a:t>
            </a:r>
          </a:p>
          <a:p>
            <a:pPr lvl="2">
              <a:spcAft>
                <a:spcPts val="300"/>
              </a:spcAft>
            </a:pPr>
            <a:r>
              <a:rPr lang="en-US" sz="2800" dirty="0"/>
              <a:t>Long if you believe price will rise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Hedging</a:t>
            </a:r>
          </a:p>
          <a:p>
            <a:pPr lvl="2">
              <a:spcAft>
                <a:spcPts val="300"/>
              </a:spcAft>
            </a:pPr>
            <a:r>
              <a:rPr lang="en-US" sz="2800" dirty="0"/>
              <a:t>Long: Endowment fund will purchase stock in 3 months; manager buys futures now to protect against rise in price</a:t>
            </a:r>
          </a:p>
          <a:p>
            <a:pPr lvl="2">
              <a:spcAft>
                <a:spcPts val="300"/>
              </a:spcAft>
            </a:pPr>
            <a:r>
              <a:rPr lang="en-US" sz="2800" dirty="0"/>
              <a:t>Short: Hedge fund invests in long-term bonds; manager worries interest rates may increase and sells futures</a:t>
            </a:r>
          </a:p>
        </p:txBody>
      </p:sp>
    </p:spTree>
    <p:extLst>
      <p:ext uri="{BB962C8B-B14F-4D97-AF65-F5344CB8AC3E}">
        <p14:creationId xmlns:p14="http://schemas.microsoft.com/office/powerpoint/2010/main" val="34638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772400" cy="1143000"/>
          </a:xfrm>
          <a:noFill/>
        </p:spPr>
        <p:txBody>
          <a:bodyPr/>
          <a:lstStyle/>
          <a:p>
            <a:r>
              <a:rPr lang="en-US" altLang="en-US" dirty="0" smtClean="0">
                <a:ea typeface="ＭＳ Ｐゴシック" pitchFamily="-110" charset="-128"/>
              </a:rPr>
              <a:t>Why Hedge?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8F0C2821-6EA9-400A-B47F-F801ECF57E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219200"/>
            <a:ext cx="7772400" cy="5105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The value of the firm may not be independent of financial decisions because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Shareholders might be unaware of the firm’s risks.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Shareholders might not be able to identify the correct number of futures contracts necessary to hedge.	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Shareholders might have higher transaction costs of hedging than the firm.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There may be tax advantages to a firm hedging.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Hedging reduces bankruptcy costs.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Managers may be reducing their own risk.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Hedging may send a positive signal to creditors.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Dealers hedge their market-making activities in derivatives.</a:t>
            </a:r>
          </a:p>
        </p:txBody>
      </p:sp>
      <p:sp>
        <p:nvSpPr>
          <p:cNvPr id="9218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Chance/Brooks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An Introduction to Derivatives and Risk Management, 10th ed.</a:t>
            </a:r>
          </a:p>
        </p:txBody>
      </p:sp>
      <p:sp>
        <p:nvSpPr>
          <p:cNvPr id="9223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/>
              <a:t>Ch. 10: </a:t>
            </a:r>
            <a:fld id="{FC8C2CB0-8DDC-4EC7-AA7C-BFF395DCCBE0}" type="slidenum">
              <a:rPr lang="en-US" altLang="en-US" sz="1400"/>
              <a:pPr/>
              <a:t>12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79098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772400" cy="1143000"/>
          </a:xfrm>
          <a:noFill/>
        </p:spPr>
        <p:txBody>
          <a:bodyPr/>
          <a:lstStyle/>
          <a:p>
            <a:r>
              <a:rPr lang="en-US" altLang="en-US" smtClean="0">
                <a:ea typeface="ＭＳ Ｐゴシック" pitchFamily="-110" charset="-128"/>
              </a:rPr>
              <a:t>Why Hedge? (continued)</a:t>
            </a:r>
          </a:p>
        </p:txBody>
      </p:sp>
      <p:sp>
        <p:nvSpPr>
          <p:cNvPr id="31747" name="Rectangle 1027">
            <a:extLst>
              <a:ext uri="{FF2B5EF4-FFF2-40B4-BE49-F238E27FC236}">
                <a16:creationId xmlns:a16="http://schemas.microsoft.com/office/drawing/2014/main" xmlns="" id="{C105BBEE-95B7-4A4F-A849-E09BD8CF61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371600"/>
            <a:ext cx="7772400" cy="4114800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dirty="0">
                <a:ea typeface="+mn-ea"/>
                <a:cs typeface="+mn-cs"/>
              </a:rPr>
              <a:t>Reasons not to hedge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Hedging can give a misleading impression of the amount of risk reduced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Hedging eliminates the opportunity to take advantage of favorable market conditions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There is no such thing as a hedge. Any hedge is an act of taking a position that an adverse market movement will occur. This, itself, is a form of speculation.</a:t>
            </a:r>
          </a:p>
        </p:txBody>
      </p:sp>
      <p:sp>
        <p:nvSpPr>
          <p:cNvPr id="1126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Chance/Brooks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An Introduction to Derivatives and Risk Management, 10th ed.</a:t>
            </a:r>
          </a:p>
        </p:txBody>
      </p:sp>
      <p:sp>
        <p:nvSpPr>
          <p:cNvPr id="11271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/>
              <a:t>Ch. 10: </a:t>
            </a:r>
            <a:fld id="{2EBBF854-84CD-4694-85BA-A240663A583C}" type="slidenum">
              <a:rPr lang="en-US" altLang="en-US" sz="1400"/>
              <a:pPr/>
              <a:t>13</a:t>
            </a:fld>
            <a:endParaRPr lang="en-US" altLang="en-US" sz="1400"/>
          </a:p>
        </p:txBody>
      </p:sp>
      <p:sp>
        <p:nvSpPr>
          <p:cNvPr id="11270" name="Rectangle 36"/>
          <p:cNvSpPr txBox="1">
            <a:spLocks noGrp="1" noChangeArrowheads="1"/>
          </p:cNvSpPr>
          <p:nvPr/>
        </p:nvSpPr>
        <p:spPr bwMode="auto">
          <a:xfrm>
            <a:off x="990600" y="6629400"/>
            <a:ext cx="792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900">
                <a:latin typeface="Arial" charset="0"/>
              </a:rPr>
              <a:t>© 2015 Cengage Learning.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342689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76200"/>
            <a:ext cx="7772400" cy="1143000"/>
          </a:xfrm>
          <a:noFill/>
        </p:spPr>
        <p:txBody>
          <a:bodyPr/>
          <a:lstStyle/>
          <a:p>
            <a:r>
              <a:rPr lang="en-US" altLang="en-US" smtClean="0">
                <a:ea typeface="ＭＳ Ｐゴシック" pitchFamily="-110" charset="-128"/>
              </a:rPr>
              <a:t>Hedging Concepts	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16C405CC-AC6F-4E77-BD19-97EF8AE415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n-US" dirty="0">
                <a:ea typeface="+mn-ea"/>
                <a:cs typeface="+mn-cs"/>
              </a:rPr>
              <a:t>Short Hedge and Long Hedge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Short (long) hedge implies a short (long) position in futures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Short hedges can occur because the hedger owns an asset and plans to sell it later.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Long hedges can occur because the hedger plans to purchase an asset later.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dirty="0"/>
              <a:t>An anticipatory hedge is a hedge of a transaction that is expected to occur in the future. </a:t>
            </a:r>
          </a:p>
        </p:txBody>
      </p:sp>
      <p:sp>
        <p:nvSpPr>
          <p:cNvPr id="1331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Chance/Brooks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An Introduction to Derivatives and Risk Management, 10th ed.</a:t>
            </a:r>
          </a:p>
        </p:txBody>
      </p:sp>
      <p:sp>
        <p:nvSpPr>
          <p:cNvPr id="13319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/>
              <a:t>Ch. 10: </a:t>
            </a:r>
            <a:fld id="{FAB38BC7-C3EE-4CEA-8D5A-89DF5C197EDA}" type="slidenum">
              <a:rPr lang="en-US" altLang="en-US" sz="1400"/>
              <a:pPr/>
              <a:t>14</a:t>
            </a:fld>
            <a:endParaRPr lang="en-US" altLang="en-US" sz="1400"/>
          </a:p>
        </p:txBody>
      </p:sp>
      <p:sp>
        <p:nvSpPr>
          <p:cNvPr id="13318" name="Rectangle 36"/>
          <p:cNvSpPr txBox="1">
            <a:spLocks noGrp="1" noChangeArrowheads="1"/>
          </p:cNvSpPr>
          <p:nvPr/>
        </p:nvSpPr>
        <p:spPr bwMode="auto">
          <a:xfrm>
            <a:off x="990600" y="6629400"/>
            <a:ext cx="792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900">
                <a:latin typeface="Arial" charset="0"/>
              </a:rPr>
              <a:t>© 2015 Cengage Learning.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263800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067800" cy="836426"/>
          </a:xfrm>
        </p:spPr>
        <p:txBody>
          <a:bodyPr>
            <a:normAutofit/>
          </a:bodyPr>
          <a:lstStyle/>
          <a:p>
            <a:r>
              <a:rPr lang="en-US" sz="3600" dirty="0"/>
              <a:t>Figure 17.4 Hedging Revenues Using Futures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323975"/>
            <a:ext cx="7858125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9966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17.3 Futures Market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7863" cy="4876800"/>
          </a:xfrm>
        </p:spPr>
        <p:txBody>
          <a:bodyPr/>
          <a:lstStyle/>
          <a:p>
            <a:r>
              <a:rPr lang="en-US" dirty="0"/>
              <a:t>Basis and Hedging</a:t>
            </a:r>
          </a:p>
          <a:p>
            <a:pPr lvl="1"/>
            <a:r>
              <a:rPr lang="en-US" dirty="0"/>
              <a:t>Basis</a:t>
            </a:r>
          </a:p>
          <a:p>
            <a:pPr lvl="2"/>
            <a:r>
              <a:rPr lang="en-US" sz="2800" dirty="0"/>
              <a:t>Difference between futures price and spot price</a:t>
            </a:r>
          </a:p>
          <a:p>
            <a:pPr lvl="1"/>
            <a:r>
              <a:rPr lang="en-US" dirty="0"/>
              <a:t>Basis risk</a:t>
            </a:r>
          </a:p>
          <a:p>
            <a:pPr lvl="2"/>
            <a:r>
              <a:rPr lang="en-US" sz="2800" dirty="0"/>
              <a:t>Risk attributable to uncertain movements in spread between futures price and spot price</a:t>
            </a:r>
          </a:p>
          <a:p>
            <a:pPr lvl="1"/>
            <a:r>
              <a:rPr lang="en-US" dirty="0"/>
              <a:t>Spread (futures)</a:t>
            </a:r>
          </a:p>
          <a:p>
            <a:pPr lvl="2"/>
            <a:r>
              <a:rPr lang="en-US" sz="2800" dirty="0"/>
              <a:t>Taking long position in futures contract of one maturity and short position in another, in same commodity</a:t>
            </a:r>
          </a:p>
        </p:txBody>
      </p:sp>
    </p:spTree>
    <p:extLst>
      <p:ext uri="{BB962C8B-B14F-4D97-AF65-F5344CB8AC3E}">
        <p14:creationId xmlns:p14="http://schemas.microsoft.com/office/powerpoint/2010/main" val="2903480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smtClean="0">
                <a:ea typeface="ＭＳ Ｐゴシック" pitchFamily="-110" charset="-128"/>
              </a:rPr>
              <a:t>Hedging Concepts (continued)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BF8638D-6C2E-4DF0-8F3B-E04B3E358C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295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The Basis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Basis = futures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price-spot price.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Hedging and the Basis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en-US" dirty="0">
                <a:latin typeface="Symbol" panose="05050102010706020507" pitchFamily="18" charset="2"/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(short hedge) = S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– S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0</a:t>
            </a:r>
            <a:r>
              <a:rPr lang="en-US" altLang="en-US" dirty="0">
                <a:ea typeface="ＭＳ Ｐゴシック" panose="020B0600070205080204" pitchFamily="34" charset="-128"/>
              </a:rPr>
              <a:t> (from spot market)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– (</a:t>
            </a:r>
            <a:r>
              <a:rPr lang="en-US" altLang="en-US" dirty="0" err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– f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0</a:t>
            </a:r>
            <a:r>
              <a:rPr lang="en-US" altLang="en-US" dirty="0">
                <a:ea typeface="ＭＳ Ｐゴシック" panose="020B0600070205080204" pitchFamily="34" charset="-128"/>
              </a:rPr>
              <a:t>) (from futures market)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en-US" dirty="0">
                <a:latin typeface="Symbol" panose="05050102010706020507" pitchFamily="18" charset="2"/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(long hedge) = –S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+ S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0</a:t>
            </a:r>
            <a:r>
              <a:rPr lang="en-US" altLang="en-US" dirty="0">
                <a:ea typeface="ＭＳ Ｐゴシック" panose="020B0600070205080204" pitchFamily="34" charset="-128"/>
              </a:rPr>
              <a:t> (from spot market)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+ (</a:t>
            </a:r>
            <a:r>
              <a:rPr lang="en-US" altLang="en-US" dirty="0" err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– f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0</a:t>
            </a:r>
            <a:r>
              <a:rPr lang="en-US" altLang="en-US" dirty="0">
                <a:ea typeface="ＭＳ Ｐゴシック" panose="020B0600070205080204" pitchFamily="34" charset="-128"/>
              </a:rPr>
              <a:t>) (from futures market)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If hedge is closed prior to expiration, 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n-US" altLang="en-US" dirty="0">
                <a:latin typeface="Symbol" panose="05050102010706020507" pitchFamily="18" charset="2"/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(short hedge) = S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– S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0</a:t>
            </a:r>
            <a:r>
              <a:rPr lang="en-US" altLang="en-US" dirty="0">
                <a:ea typeface="ＭＳ Ｐゴシック" panose="020B0600070205080204" pitchFamily="34" charset="-128"/>
              </a:rPr>
              <a:t> – (</a:t>
            </a:r>
            <a:r>
              <a:rPr lang="en-US" altLang="en-US" dirty="0" err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– f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0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If hedge is held to expiration, S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= S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dirty="0" err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= f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1536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Chance/Brooks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An Introduction to Derivatives and Risk Management, 10th ed.</a:t>
            </a:r>
          </a:p>
        </p:txBody>
      </p:sp>
      <p:sp>
        <p:nvSpPr>
          <p:cNvPr id="15367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/>
              <a:t>Ch. 10: </a:t>
            </a:r>
            <a:fld id="{F8C0EE7F-E582-445A-87F9-087C8D6A35B5}" type="slidenum">
              <a:rPr lang="en-US" altLang="en-US" sz="1400"/>
              <a:pPr/>
              <a:t>17</a:t>
            </a:fld>
            <a:endParaRPr lang="en-US" altLang="en-US" sz="1400"/>
          </a:p>
        </p:txBody>
      </p:sp>
      <p:sp>
        <p:nvSpPr>
          <p:cNvPr id="15366" name="Rectangle 36"/>
          <p:cNvSpPr txBox="1">
            <a:spLocks noGrp="1" noChangeArrowheads="1"/>
          </p:cNvSpPr>
          <p:nvPr/>
        </p:nvSpPr>
        <p:spPr bwMode="auto">
          <a:xfrm>
            <a:off x="990600" y="6629400"/>
            <a:ext cx="792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900">
                <a:latin typeface="Arial" charset="0"/>
              </a:rPr>
              <a:t>© 2015 Cengage Learning.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384279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smtClean="0">
                <a:ea typeface="ＭＳ Ｐゴシック" pitchFamily="-110" charset="-128"/>
              </a:rPr>
              <a:t>Hedging Concepts (continued)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AF7E8F2A-F1F2-427F-B431-FA264AF3C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a typeface="ＭＳ Ｐゴシック" panose="020B0600070205080204" pitchFamily="34" charset="-128"/>
              </a:rPr>
              <a:t>The Basis (continued)</a:t>
            </a:r>
          </a:p>
          <a:p>
            <a:pPr lvl="1">
              <a:defRPr/>
            </a:pPr>
            <a:r>
              <a:rPr lang="en-US" altLang="en-US">
                <a:ea typeface="ＭＳ Ｐゴシック" panose="020B0600070205080204" pitchFamily="34" charset="-128"/>
              </a:rPr>
              <a:t>Example: March 30. Spot gold $1,387.15. June futures $1,388.60. Buy spot, sell futures. Note: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b</a:t>
            </a:r>
            <a:r>
              <a:rPr lang="en-US" altLang="en-US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 = 1,387.15 − 1,388.60 = −1.45. If held to expiration, profit should be change in basis or 1.45.</a:t>
            </a:r>
          </a:p>
          <a:p>
            <a:pPr lvl="2">
              <a:defRPr/>
            </a:pPr>
            <a:r>
              <a:rPr lang="en-US" altLang="en-US">
                <a:ea typeface="ＭＳ Ｐゴシック" panose="020B0600070205080204" pitchFamily="34" charset="-128"/>
              </a:rPr>
              <a:t>At expiration, let S</a:t>
            </a:r>
            <a:r>
              <a:rPr lang="en-US" altLang="en-US" baseline="-25000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 = $1,408.50. Sell gold in spot for $1,408.50, a profit of 21.35. Buy back futures at $1,408.50, a profit of −19.90. Net gain =1.45 or $145 on 100 oz. of gold. </a:t>
            </a:r>
          </a:p>
        </p:txBody>
      </p:sp>
      <p:sp>
        <p:nvSpPr>
          <p:cNvPr id="2150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Chance/Brooks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An Introduction to Derivatives and Risk Management, 10th ed.</a:t>
            </a:r>
          </a:p>
        </p:txBody>
      </p:sp>
      <p:sp>
        <p:nvSpPr>
          <p:cNvPr id="21511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/>
              <a:t>Ch. 10: </a:t>
            </a:r>
            <a:fld id="{A5FD6EB5-9617-43BE-8936-AD5C7B263A09}" type="slidenum">
              <a:rPr lang="en-US" altLang="en-US" sz="1400"/>
              <a:pPr/>
              <a:t>18</a:t>
            </a:fld>
            <a:endParaRPr lang="en-US" altLang="en-US" sz="1400"/>
          </a:p>
        </p:txBody>
      </p:sp>
      <p:sp>
        <p:nvSpPr>
          <p:cNvPr id="21510" name="Rectangle 36"/>
          <p:cNvSpPr txBox="1">
            <a:spLocks noGrp="1" noChangeArrowheads="1"/>
          </p:cNvSpPr>
          <p:nvPr/>
        </p:nvSpPr>
        <p:spPr bwMode="auto">
          <a:xfrm>
            <a:off x="990600" y="6629400"/>
            <a:ext cx="792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900">
                <a:latin typeface="Arial" charset="0"/>
              </a:rPr>
              <a:t>© 2015 Cengage Learning.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74999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smtClean="0">
                <a:ea typeface="ＭＳ Ｐゴシック" pitchFamily="-110" charset="-128"/>
              </a:rPr>
              <a:t>Hedging Concepts (continued)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96B29532-DD80-43E7-B7FD-2B47EC8036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16764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The Basis (continued)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Example: (continued)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Instead, close out prior to expiration when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S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= $1,377.52 and </a:t>
            </a:r>
            <a:r>
              <a:rPr lang="en-US" altLang="en-US" dirty="0" err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= $1,378.63. 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Profit on spot = −9.63. Profit on futures = 9.97. 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Net gain = 0.34 or $34 on 100 oz. 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Note that change in basis was </a:t>
            </a:r>
            <a:r>
              <a:rPr lang="en-US" altLang="en-US" dirty="0" err="1">
                <a:ea typeface="ＭＳ Ｐゴシック" panose="020B0600070205080204" pitchFamily="34" charset="-128"/>
              </a:rPr>
              <a:t>b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t</a:t>
            </a:r>
            <a:r>
              <a:rPr lang="en-US" altLang="en-US" dirty="0">
                <a:ea typeface="ＭＳ Ｐゴシック" panose="020B0600070205080204" pitchFamily="34" charset="-128"/>
              </a:rPr>
              <a:t> − b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0</a:t>
            </a:r>
            <a:r>
              <a:rPr lang="en-US" altLang="en-US" dirty="0">
                <a:ea typeface="ＭＳ Ｐゴシック" panose="020B0600070205080204" pitchFamily="34" charset="-128"/>
              </a:rPr>
              <a:t> or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−1.11 − (−1.45) = 0.34.</a:t>
            </a:r>
          </a:p>
          <a:p>
            <a:pPr lvl="1">
              <a:defRPr/>
            </a:pPr>
            <a:r>
              <a:rPr lang="en-US" altLang="en-US" dirty="0" smtClean="0">
                <a:ea typeface="ＭＳ Ｐゴシック" panose="020B0600070205080204" pitchFamily="34" charset="-128"/>
              </a:rPr>
              <a:t>In </a:t>
            </a:r>
            <a:r>
              <a:rPr lang="en-US" altLang="en-US" dirty="0">
                <a:ea typeface="ＭＳ Ｐゴシック" panose="020B0600070205080204" pitchFamily="34" charset="-128"/>
              </a:rPr>
              <a:t>forward markets, the hedge is customized so there is no basis risk.</a:t>
            </a:r>
          </a:p>
        </p:txBody>
      </p:sp>
      <p:sp>
        <p:nvSpPr>
          <p:cNvPr id="2355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Chance/Brooks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 smtClean="0"/>
              <a:t>An Introduction to Derivatives and Risk Management, 10th ed.</a:t>
            </a:r>
          </a:p>
        </p:txBody>
      </p:sp>
      <p:sp>
        <p:nvSpPr>
          <p:cNvPr id="23559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1400"/>
              <a:t>Ch. 10: </a:t>
            </a:r>
            <a:fld id="{2BE96FDC-6E88-407D-85D6-4AB0863C440D}" type="slidenum">
              <a:rPr lang="en-US" altLang="en-US" sz="1400"/>
              <a:pPr/>
              <a:t>19</a:t>
            </a:fld>
            <a:endParaRPr lang="en-US" altLang="en-US" sz="1400"/>
          </a:p>
        </p:txBody>
      </p:sp>
      <p:sp>
        <p:nvSpPr>
          <p:cNvPr id="23558" name="Rectangle 36"/>
          <p:cNvSpPr txBox="1">
            <a:spLocks noGrp="1" noChangeArrowheads="1"/>
          </p:cNvSpPr>
          <p:nvPr/>
        </p:nvSpPr>
        <p:spPr bwMode="auto">
          <a:xfrm>
            <a:off x="990600" y="6629400"/>
            <a:ext cx="792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-110" charset="0"/>
                <a:ea typeface="ＭＳ Ｐゴシック" pitchFamily="-110" charset="-128"/>
              </a:defRPr>
            </a:lvl9pPr>
          </a:lstStyle>
          <a:p>
            <a:r>
              <a:rPr lang="en-US" altLang="en-US" sz="900">
                <a:latin typeface="Arial" charset="0"/>
              </a:rPr>
              <a:t>© 2015 Cengage Learning.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337314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17.1 Futures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013010"/>
            <a:ext cx="8229600" cy="5463990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en-US" dirty="0"/>
              <a:t>Forward Contract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Arrangement calling for future delivery of asset at agreed-upon price</a:t>
            </a:r>
          </a:p>
          <a:p>
            <a:pPr lvl="1">
              <a:spcAft>
                <a:spcPts val="300"/>
              </a:spcAft>
            </a:pPr>
            <a:r>
              <a:rPr lang="en-US" dirty="0"/>
              <a:t>Basics</a:t>
            </a:r>
          </a:p>
          <a:p>
            <a:pPr lvl="2">
              <a:spcAft>
                <a:spcPts val="300"/>
              </a:spcAft>
            </a:pPr>
            <a:r>
              <a:rPr lang="en-US" sz="2800" dirty="0"/>
              <a:t>Futures price</a:t>
            </a:r>
          </a:p>
          <a:p>
            <a:pPr lvl="3">
              <a:spcAft>
                <a:spcPts val="300"/>
              </a:spcAft>
            </a:pPr>
            <a:r>
              <a:rPr lang="en-US" sz="2400" dirty="0"/>
              <a:t>Agreed-upon price paid on futures contract at maturity</a:t>
            </a:r>
          </a:p>
          <a:p>
            <a:pPr lvl="2">
              <a:spcAft>
                <a:spcPts val="300"/>
              </a:spcAft>
            </a:pPr>
            <a:r>
              <a:rPr lang="en-US" sz="2800" dirty="0"/>
              <a:t>Long position</a:t>
            </a:r>
          </a:p>
          <a:p>
            <a:pPr lvl="3">
              <a:spcAft>
                <a:spcPts val="300"/>
              </a:spcAft>
            </a:pPr>
            <a:r>
              <a:rPr lang="en-US" sz="2400" dirty="0"/>
              <a:t>Trader who commits to purchasing asset</a:t>
            </a:r>
          </a:p>
          <a:p>
            <a:pPr lvl="2">
              <a:spcAft>
                <a:spcPts val="300"/>
              </a:spcAft>
            </a:pPr>
            <a:r>
              <a:rPr lang="en-US" sz="2800" dirty="0"/>
              <a:t>Short position</a:t>
            </a:r>
          </a:p>
          <a:p>
            <a:pPr lvl="3">
              <a:spcAft>
                <a:spcPts val="300"/>
              </a:spcAft>
            </a:pPr>
            <a:r>
              <a:rPr lang="en-US" sz="2400" dirty="0"/>
              <a:t>Trader who commits to delivering asset</a:t>
            </a:r>
          </a:p>
        </p:txBody>
      </p:sp>
    </p:spTree>
    <p:extLst>
      <p:ext uri="{BB962C8B-B14F-4D97-AF65-F5344CB8AC3E}">
        <p14:creationId xmlns:p14="http://schemas.microsoft.com/office/powerpoint/2010/main" val="174262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17.4 Futures Prices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Spot-Futures Parity Theorem</a:t>
            </a:r>
          </a:p>
          <a:p>
            <a:pPr lvl="1"/>
            <a:r>
              <a:rPr lang="en-US" dirty="0"/>
              <a:t>Purchase commodity now, store to </a:t>
            </a:r>
            <a:r>
              <a:rPr lang="en-US" i="1" dirty="0"/>
              <a:t>T</a:t>
            </a:r>
          </a:p>
          <a:p>
            <a:pPr lvl="1"/>
            <a:r>
              <a:rPr lang="en-US" dirty="0"/>
              <a:t>Simultaneously take short position in futures</a:t>
            </a:r>
          </a:p>
          <a:p>
            <a:pPr lvl="1"/>
            <a:r>
              <a:rPr lang="en-US" dirty="0"/>
              <a:t>“All-in cost” of purchasing commodity and storing it (including cost of funds) must equal futures price to prevent arbitrage</a:t>
            </a:r>
          </a:p>
        </p:txBody>
      </p:sp>
    </p:spTree>
    <p:extLst>
      <p:ext uri="{BB962C8B-B14F-4D97-AF65-F5344CB8AC3E}">
        <p14:creationId xmlns:p14="http://schemas.microsoft.com/office/powerpoint/2010/main" val="2640309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17.4 Futures Prices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5334000"/>
          </a:xfrm>
        </p:spPr>
        <p:txBody>
          <a:bodyPr/>
          <a:lstStyle/>
          <a:p>
            <a:r>
              <a:rPr lang="en-US" dirty="0"/>
              <a:t>No-Arbitrage Condition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Strategy: Cost 0 initially, cash flow at </a:t>
            </a:r>
            <a:r>
              <a:rPr lang="en-US" i="1" dirty="0"/>
              <a:t>T</a:t>
            </a:r>
            <a:r>
              <a:rPr lang="en-US" dirty="0"/>
              <a:t> must = 0, therefore:</a:t>
            </a:r>
          </a:p>
          <a:p>
            <a:pPr lvl="1"/>
            <a:r>
              <a:rPr lang="en-US" sz="2400" i="1" kern="0" dirty="0">
                <a:solidFill>
                  <a:srgbClr val="000000"/>
                </a:solidFill>
              </a:rPr>
              <a:t>F</a:t>
            </a:r>
            <a:r>
              <a:rPr lang="en-US" sz="2400" kern="0" baseline="-25000" dirty="0">
                <a:solidFill>
                  <a:srgbClr val="000000"/>
                </a:solidFill>
              </a:rPr>
              <a:t>0 </a:t>
            </a:r>
            <a:r>
              <a:rPr lang="en-US" sz="2400" kern="0" dirty="0">
                <a:solidFill>
                  <a:srgbClr val="000000"/>
                </a:solidFill>
              </a:rPr>
              <a:t>– </a:t>
            </a:r>
            <a:r>
              <a:rPr lang="en-US" sz="2400" i="1" kern="0" dirty="0">
                <a:solidFill>
                  <a:srgbClr val="000000"/>
                </a:solidFill>
              </a:rPr>
              <a:t>S</a:t>
            </a:r>
            <a:r>
              <a:rPr lang="en-US" sz="2400" kern="0" baseline="-25000" dirty="0">
                <a:solidFill>
                  <a:srgbClr val="000000"/>
                </a:solidFill>
              </a:rPr>
              <a:t>0</a:t>
            </a:r>
            <a:r>
              <a:rPr lang="en-US" sz="2400" kern="0" dirty="0">
                <a:solidFill>
                  <a:srgbClr val="000000"/>
                </a:solidFill>
              </a:rPr>
              <a:t>(1 + </a:t>
            </a:r>
            <a:r>
              <a:rPr lang="en-US" sz="2400" i="1" kern="0" dirty="0" err="1">
                <a:solidFill>
                  <a:srgbClr val="000000"/>
                </a:solidFill>
              </a:rPr>
              <a:t>r</a:t>
            </a:r>
            <a:r>
              <a:rPr lang="en-US" sz="2400" i="1" kern="0" baseline="-25000" dirty="0" err="1">
                <a:solidFill>
                  <a:srgbClr val="000000"/>
                </a:solidFill>
              </a:rPr>
              <a:t>f</a:t>
            </a:r>
            <a:r>
              <a:rPr lang="en-US" sz="2400" kern="0" dirty="0">
                <a:solidFill>
                  <a:srgbClr val="000000"/>
                </a:solidFill>
              </a:rPr>
              <a:t>)</a:t>
            </a:r>
            <a:r>
              <a:rPr lang="en-US" sz="2400" i="1" kern="0" baseline="30000" dirty="0">
                <a:solidFill>
                  <a:srgbClr val="000000"/>
                </a:solidFill>
              </a:rPr>
              <a:t>T</a:t>
            </a:r>
            <a:r>
              <a:rPr lang="en-US" sz="2400" kern="0" dirty="0">
                <a:solidFill>
                  <a:srgbClr val="000000"/>
                </a:solidFill>
              </a:rPr>
              <a:t> = 0</a:t>
            </a:r>
          </a:p>
          <a:p>
            <a:pPr lvl="1"/>
            <a:r>
              <a:rPr lang="en-US" sz="2400" i="1" kern="0" dirty="0">
                <a:solidFill>
                  <a:srgbClr val="000000"/>
                </a:solidFill>
              </a:rPr>
              <a:t>F</a:t>
            </a:r>
            <a:r>
              <a:rPr lang="en-US" sz="2400" kern="0" baseline="-25000" dirty="0">
                <a:solidFill>
                  <a:srgbClr val="000000"/>
                </a:solidFill>
              </a:rPr>
              <a:t>0 </a:t>
            </a:r>
            <a:r>
              <a:rPr lang="en-US" sz="2400" kern="0" dirty="0">
                <a:solidFill>
                  <a:srgbClr val="000000"/>
                </a:solidFill>
              </a:rPr>
              <a:t>= </a:t>
            </a:r>
            <a:r>
              <a:rPr lang="en-US" sz="2400" i="1" kern="0" dirty="0">
                <a:solidFill>
                  <a:srgbClr val="000000"/>
                </a:solidFill>
              </a:rPr>
              <a:t>S</a:t>
            </a:r>
            <a:r>
              <a:rPr lang="en-US" sz="2400" kern="0" baseline="-25000" dirty="0">
                <a:solidFill>
                  <a:srgbClr val="000000"/>
                </a:solidFill>
              </a:rPr>
              <a:t>0</a:t>
            </a:r>
            <a:r>
              <a:rPr lang="en-US" sz="2400" kern="0" dirty="0">
                <a:solidFill>
                  <a:srgbClr val="000000"/>
                </a:solidFill>
              </a:rPr>
              <a:t> (1 + </a:t>
            </a:r>
            <a:r>
              <a:rPr lang="en-US" sz="2400" i="1" kern="0" dirty="0" err="1">
                <a:solidFill>
                  <a:srgbClr val="000000"/>
                </a:solidFill>
              </a:rPr>
              <a:t>r</a:t>
            </a:r>
            <a:r>
              <a:rPr lang="en-US" sz="2400" i="1" kern="0" baseline="-25000" dirty="0" err="1">
                <a:solidFill>
                  <a:srgbClr val="000000"/>
                </a:solidFill>
              </a:rPr>
              <a:t>f</a:t>
            </a:r>
            <a:r>
              <a:rPr lang="en-US" sz="2400" kern="0" dirty="0">
                <a:solidFill>
                  <a:srgbClr val="000000"/>
                </a:solidFill>
              </a:rPr>
              <a:t>)</a:t>
            </a:r>
            <a:r>
              <a:rPr lang="en-US" sz="2400" i="1" kern="0" baseline="30000" dirty="0">
                <a:solidFill>
                  <a:srgbClr val="000000"/>
                </a:solidFill>
              </a:rPr>
              <a:t>T</a:t>
            </a:r>
          </a:p>
          <a:p>
            <a:pPr lvl="1"/>
            <a:r>
              <a:rPr lang="en-US" sz="2400" kern="0" dirty="0">
                <a:solidFill>
                  <a:srgbClr val="000000"/>
                </a:solidFill>
              </a:rPr>
              <a:t>Futures price = Spot price – Cost of carry</a:t>
            </a:r>
            <a:endParaRPr lang="en-US" sz="2400" kern="0" baseline="30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kern="0" dirty="0">
                <a:solidFill>
                  <a:srgbClr val="000000"/>
                </a:solidFill>
              </a:rPr>
              <a:t>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4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413896"/>
              </p:ext>
            </p:extLst>
          </p:nvPr>
        </p:nvGraphicFramePr>
        <p:xfrm>
          <a:off x="304800" y="1828801"/>
          <a:ext cx="8210551" cy="1750258"/>
        </p:xfrm>
        <a:graphic>
          <a:graphicData uri="http://schemas.openxmlformats.org/drawingml/2006/table">
            <a:tbl>
              <a:tblPr/>
              <a:tblGrid>
                <a:gridCol w="29249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9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63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95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Action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Initial Cash Flow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Cash Flow at </a:t>
                      </a: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7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1. Borrow </a:t>
                      </a: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(1+</a:t>
                      </a: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0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2000" b="1" i="1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2. Buy spot for </a:t>
                      </a: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3. Sell futures short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- </a:t>
                      </a: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7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    Total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330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- </a:t>
                      </a: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(1 + </a:t>
                      </a:r>
                      <a:r>
                        <a:rPr kumimoji="0" lang="en-US" sz="20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000" b="1" i="1" u="none" strike="noStrike" kern="1200" cap="none" normalizeH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2000" b="1" i="1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5819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17.4 Futures Prices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5334000"/>
          </a:xfrm>
        </p:spPr>
        <p:txBody>
          <a:bodyPr/>
          <a:lstStyle/>
          <a:p>
            <a:r>
              <a:rPr lang="en-US" dirty="0"/>
              <a:t>No-Arbitrage Condition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800" dirty="0"/>
              <a:t>Strategies have same cash flows at same time, </a:t>
            </a:r>
            <a:r>
              <a:rPr lang="en-US" sz="2800" i="1" dirty="0"/>
              <a:t>T</a:t>
            </a:r>
          </a:p>
          <a:p>
            <a:r>
              <a:rPr lang="en-US" sz="2800" i="1" kern="0" dirty="0">
                <a:solidFill>
                  <a:srgbClr val="000000"/>
                </a:solidFill>
              </a:rPr>
              <a:t>F</a:t>
            </a:r>
            <a:r>
              <a:rPr lang="en-US" sz="2800" kern="0" baseline="-25000" dirty="0">
                <a:solidFill>
                  <a:srgbClr val="000000"/>
                </a:solidFill>
              </a:rPr>
              <a:t>0</a:t>
            </a:r>
            <a:r>
              <a:rPr lang="en-US" sz="2800" kern="0" dirty="0">
                <a:solidFill>
                  <a:srgbClr val="000000"/>
                </a:solidFill>
              </a:rPr>
              <a:t>/(1</a:t>
            </a:r>
            <a:r>
              <a:rPr lang="en-US" sz="2800" i="1" kern="0" dirty="0">
                <a:solidFill>
                  <a:srgbClr val="000000"/>
                </a:solidFill>
              </a:rPr>
              <a:t> + </a:t>
            </a:r>
            <a:r>
              <a:rPr lang="en-US" sz="2800" i="1" kern="0" dirty="0" err="1">
                <a:solidFill>
                  <a:srgbClr val="000000"/>
                </a:solidFill>
              </a:rPr>
              <a:t>r</a:t>
            </a:r>
            <a:r>
              <a:rPr lang="en-US" sz="2800" i="1" kern="0" baseline="-25000" dirty="0" err="1">
                <a:solidFill>
                  <a:srgbClr val="000000"/>
                </a:solidFill>
              </a:rPr>
              <a:t>f</a:t>
            </a:r>
            <a:r>
              <a:rPr lang="en-US" sz="2800" kern="0" dirty="0">
                <a:solidFill>
                  <a:srgbClr val="000000"/>
                </a:solidFill>
              </a:rPr>
              <a:t>)</a:t>
            </a:r>
            <a:r>
              <a:rPr lang="en-US" sz="2800" i="1" kern="0" baseline="30000" dirty="0">
                <a:solidFill>
                  <a:srgbClr val="000000"/>
                </a:solidFill>
              </a:rPr>
              <a:t>T</a:t>
            </a:r>
            <a:r>
              <a:rPr lang="en-US" sz="2800" i="1" kern="0" dirty="0">
                <a:solidFill>
                  <a:srgbClr val="000000"/>
                </a:solidFill>
              </a:rPr>
              <a:t> </a:t>
            </a:r>
            <a:r>
              <a:rPr lang="en-US" sz="2800" kern="0" dirty="0">
                <a:solidFill>
                  <a:srgbClr val="000000"/>
                </a:solidFill>
              </a:rPr>
              <a:t>=</a:t>
            </a:r>
            <a:r>
              <a:rPr lang="en-US" sz="2800" i="1" kern="0" dirty="0">
                <a:solidFill>
                  <a:srgbClr val="000000"/>
                </a:solidFill>
              </a:rPr>
              <a:t> S</a:t>
            </a:r>
            <a:r>
              <a:rPr lang="en-US" sz="2800" kern="0" baseline="-25000" dirty="0">
                <a:solidFill>
                  <a:srgbClr val="000000"/>
                </a:solidFill>
              </a:rPr>
              <a:t>0</a:t>
            </a:r>
            <a:r>
              <a:rPr lang="en-US" sz="2800" i="1" kern="0" baseline="-25000" dirty="0">
                <a:solidFill>
                  <a:srgbClr val="000000"/>
                </a:solidFill>
              </a:rPr>
              <a:t> </a:t>
            </a:r>
          </a:p>
          <a:p>
            <a:r>
              <a:rPr lang="en-US" sz="2800" i="1" kern="0" dirty="0">
                <a:solidFill>
                  <a:srgbClr val="000000"/>
                </a:solidFill>
              </a:rPr>
              <a:t>F</a:t>
            </a:r>
            <a:r>
              <a:rPr lang="en-US" sz="2800" kern="0" baseline="-25000" dirty="0">
                <a:solidFill>
                  <a:srgbClr val="000000"/>
                </a:solidFill>
              </a:rPr>
              <a:t>0 </a:t>
            </a:r>
            <a:r>
              <a:rPr lang="en-US" sz="2800" kern="0" dirty="0">
                <a:solidFill>
                  <a:srgbClr val="000000"/>
                </a:solidFill>
              </a:rPr>
              <a:t>=</a:t>
            </a:r>
            <a:r>
              <a:rPr lang="en-US" sz="2800" i="1" kern="0" dirty="0">
                <a:solidFill>
                  <a:srgbClr val="000000"/>
                </a:solidFill>
              </a:rPr>
              <a:t> S</a:t>
            </a:r>
            <a:r>
              <a:rPr lang="en-US" sz="2800" kern="0" baseline="-25000" dirty="0">
                <a:solidFill>
                  <a:srgbClr val="000000"/>
                </a:solidFill>
              </a:rPr>
              <a:t>0</a:t>
            </a:r>
            <a:r>
              <a:rPr lang="en-US" sz="2800" kern="0" dirty="0">
                <a:solidFill>
                  <a:srgbClr val="000000"/>
                </a:solidFill>
              </a:rPr>
              <a:t>(1</a:t>
            </a:r>
            <a:r>
              <a:rPr lang="en-US" sz="2800" i="1" kern="0" dirty="0">
                <a:solidFill>
                  <a:srgbClr val="000000"/>
                </a:solidFill>
              </a:rPr>
              <a:t> + </a:t>
            </a:r>
            <a:r>
              <a:rPr lang="en-US" sz="2800" i="1" kern="0" dirty="0" err="1">
                <a:solidFill>
                  <a:srgbClr val="000000"/>
                </a:solidFill>
              </a:rPr>
              <a:t>r</a:t>
            </a:r>
            <a:r>
              <a:rPr lang="en-US" sz="2800" i="1" kern="0" baseline="-25000" dirty="0" err="1">
                <a:solidFill>
                  <a:srgbClr val="000000"/>
                </a:solidFill>
              </a:rPr>
              <a:t>f</a:t>
            </a:r>
            <a:r>
              <a:rPr lang="en-US" sz="2800" kern="0" dirty="0">
                <a:solidFill>
                  <a:srgbClr val="000000"/>
                </a:solidFill>
              </a:rPr>
              <a:t>)</a:t>
            </a:r>
            <a:r>
              <a:rPr lang="en-US" sz="2800" i="1" kern="0" baseline="30000" dirty="0">
                <a:solidFill>
                  <a:srgbClr val="000000"/>
                </a:solidFill>
              </a:rPr>
              <a:t>T</a:t>
            </a:r>
          </a:p>
          <a:p>
            <a:r>
              <a:rPr lang="en-US" sz="2800" kern="0" dirty="0">
                <a:solidFill>
                  <a:srgbClr val="000000"/>
                </a:solidFill>
              </a:rPr>
              <a:t>Futures price = Spot price - Cost of carry</a:t>
            </a:r>
            <a:endParaRPr lang="en-US" sz="2800" kern="0" baseline="30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kern="0" dirty="0">
                <a:solidFill>
                  <a:srgbClr val="000000"/>
                </a:solidFill>
              </a:rPr>
              <a:t>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6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298849"/>
              </p:ext>
            </p:extLst>
          </p:nvPr>
        </p:nvGraphicFramePr>
        <p:xfrm>
          <a:off x="457201" y="1828802"/>
          <a:ext cx="7848601" cy="1645920"/>
        </p:xfrm>
        <a:graphic>
          <a:graphicData uri="http://schemas.openxmlformats.org/drawingml/2006/table">
            <a:tbl>
              <a:tblPr/>
              <a:tblGrid>
                <a:gridCol w="14568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663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769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484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942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Action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anchorCtr="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Initial Flows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42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Flows at </a:t>
                      </a: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842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7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Strategy A: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Buy gold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−S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7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Strategy B: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Long Futures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endParaRPr kumimoji="0" lang="en-US" sz="16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 </a:t>
                      </a: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− F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7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Invest in bills: </a:t>
                      </a: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/(1 + </a:t>
                      </a:r>
                      <a:r>
                        <a:rPr kumimoji="0" lang="en-US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1" i="1" u="none" strike="noStrike" cap="none" normalizeH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600" b="1" i="1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−F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/(1 + </a:t>
                      </a:r>
                      <a:r>
                        <a:rPr kumimoji="0" lang="en-US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1" i="1" u="none" strike="noStrike" cap="none" normalizeH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600" b="1" i="1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7915">
                <a:tc>
                  <a:txBody>
                    <a:bodyPr/>
                    <a:lstStyle/>
                    <a:p>
                      <a:endParaRPr lang="en-US" sz="1600" b="1">
                        <a:latin typeface="+mj-lt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+mj-lt"/>
                        </a:rPr>
                        <a:t>Total for B</a:t>
                      </a: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−F</a:t>
                      </a:r>
                      <a:r>
                        <a:rPr kumimoji="0" lang="en-US" sz="16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/(1 + </a:t>
                      </a:r>
                      <a:r>
                        <a:rPr kumimoji="0" lang="en-US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1" i="1" u="none" strike="noStrike" cap="none" normalizeH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600" b="1" i="1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itchFamily="18" charset="0"/>
                        </a:rPr>
                        <a:t>T</a:t>
                      </a:r>
                      <a:endParaRPr kumimoji="0" 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7186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Figure 17.5 S&amp;P 500 Monthly Dividend Yield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5668020"/>
              </p:ext>
            </p:extLst>
          </p:nvPr>
        </p:nvGraphicFramePr>
        <p:xfrm>
          <a:off x="304800" y="1295400"/>
          <a:ext cx="80772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0541E86-BB1E-480F-A88D-5769584292DB}"/>
              </a:ext>
            </a:extLst>
          </p:cNvPr>
          <p:cNvSpPr/>
          <p:nvPr/>
        </p:nvSpPr>
        <p:spPr>
          <a:xfrm>
            <a:off x="2563117" y="5066600"/>
            <a:ext cx="30756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4572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3200" baseline="-25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</a:t>
            </a:r>
            <a:r>
              <a:rPr lang="en-US" sz="32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</a:t>
            </a:r>
            <a:r>
              <a:rPr lang="en-US" sz="3200" baseline="-25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</a:t>
            </a:r>
            <a:r>
              <a:rPr lang="en-US" sz="32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+ r</a:t>
            </a:r>
            <a:r>
              <a:rPr lang="en-US" sz="3200" i="1" baseline="-25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 </a:t>
            </a:r>
            <a:r>
              <a:rPr lang="en-US" sz="32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d)</a:t>
            </a:r>
            <a:r>
              <a:rPr lang="en-US" sz="3200" i="1" baseline="30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1533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17.6 Gold Futures Prices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5093590"/>
              </p:ext>
            </p:extLst>
          </p:nvPr>
        </p:nvGraphicFramePr>
        <p:xfrm>
          <a:off x="381000" y="1219200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09354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17.5 Financial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Stock-Index Futures</a:t>
            </a:r>
          </a:p>
          <a:p>
            <a:pPr lvl="1"/>
            <a:r>
              <a:rPr lang="en-US" dirty="0"/>
              <a:t>Available on domestic and international stocks</a:t>
            </a:r>
          </a:p>
          <a:p>
            <a:pPr lvl="1"/>
            <a:r>
              <a:rPr lang="en-US" dirty="0"/>
              <a:t>Several advantages over direct stock purchase</a:t>
            </a:r>
          </a:p>
          <a:p>
            <a:pPr lvl="2"/>
            <a:r>
              <a:rPr lang="en-US" sz="2800" dirty="0"/>
              <a:t>Lower transaction costs</a:t>
            </a:r>
          </a:p>
          <a:p>
            <a:pPr lvl="2"/>
            <a:r>
              <a:rPr lang="en-US" sz="2800" dirty="0"/>
              <a:t>Easier to implement timing/allocation strategies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420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17.2 Stock Index Futures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25852"/>
            <a:ext cx="8991600" cy="4389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40524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Table 17.3 Correlations among Indexes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76" y="2398029"/>
            <a:ext cx="7886700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1276" y="1936364"/>
            <a:ext cx="7894074" cy="461665"/>
          </a:xfrm>
          <a:prstGeom prst="rect">
            <a:avLst/>
          </a:prstGeom>
          <a:solidFill>
            <a:srgbClr val="08425C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Correlations among major U.S. Stock Indexes, 2006-11</a:t>
            </a:r>
          </a:p>
        </p:txBody>
      </p:sp>
    </p:spTree>
    <p:extLst>
      <p:ext uri="{BB962C8B-B14F-4D97-AF65-F5344CB8AC3E}">
        <p14:creationId xmlns:p14="http://schemas.microsoft.com/office/powerpoint/2010/main" val="14897560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17.5 Financial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/>
          <a:lstStyle/>
          <a:p>
            <a:r>
              <a:rPr lang="en-US" dirty="0"/>
              <a:t>Creating Synthetic Stock Positions</a:t>
            </a:r>
          </a:p>
          <a:p>
            <a:pPr lvl="1"/>
            <a:r>
              <a:rPr lang="en-US" dirty="0"/>
              <a:t>Synthetic stock purchase</a:t>
            </a:r>
          </a:p>
          <a:p>
            <a:pPr lvl="3"/>
            <a:r>
              <a:rPr lang="en-US" dirty="0"/>
              <a:t>Purchase of stock-index futures instead of actual shares</a:t>
            </a:r>
          </a:p>
          <a:p>
            <a:pPr lvl="3"/>
            <a:r>
              <a:rPr lang="en-US" dirty="0"/>
              <a:t>Allows frequent trading at low cost</a:t>
            </a:r>
          </a:p>
          <a:p>
            <a:pPr lvl="3"/>
            <a:r>
              <a:rPr lang="en-US" dirty="0"/>
              <a:t>Useful for foreign investments</a:t>
            </a:r>
          </a:p>
          <a:p>
            <a:pPr lvl="2"/>
            <a:r>
              <a:rPr lang="en-US" dirty="0"/>
              <a:t>Classic market-timing strategy: Switch between Treasury bills and stocks based on market conditions</a:t>
            </a:r>
          </a:p>
          <a:p>
            <a:pPr lvl="3"/>
            <a:r>
              <a:rPr lang="en-US" sz="2400" dirty="0"/>
              <a:t>Cheaper to buy Treasury bills then shift stock market exposure by buying and selling stock-index futures</a:t>
            </a:r>
          </a:p>
        </p:txBody>
      </p:sp>
    </p:spTree>
    <p:extLst>
      <p:ext uri="{BB962C8B-B14F-4D97-AF65-F5344CB8AC3E}">
        <p14:creationId xmlns:p14="http://schemas.microsoft.com/office/powerpoint/2010/main" val="6207880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Chapter 16- Black-Scholes Option 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Put-Call Parity Relationship</a:t>
            </a:r>
          </a:p>
          <a:p>
            <a:pPr lvl="1"/>
            <a:r>
              <a:rPr lang="en-US" dirty="0"/>
              <a:t>Relationship between put and call prices</a:t>
            </a:r>
          </a:p>
          <a:p>
            <a:pPr lvl="2"/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577" y="2959852"/>
            <a:ext cx="6477000" cy="512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377438"/>
            <a:ext cx="38481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083419C-3CC4-46AC-AC21-67DE61B6BFFA}"/>
              </a:ext>
            </a:extLst>
          </p:cNvPr>
          <p:cNvSpPr/>
          <p:nvPr/>
        </p:nvSpPr>
        <p:spPr>
          <a:xfrm>
            <a:off x="1143000" y="4406548"/>
            <a:ext cx="5458161" cy="593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C – P +PV(dividends) +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US" sz="3200" baseline="30000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-rT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7ECEB69-652C-4359-8390-2D3FAAA049D6}"/>
              </a:ext>
            </a:extLst>
          </p:cNvPr>
          <p:cNvSpPr/>
          <p:nvPr/>
        </p:nvSpPr>
        <p:spPr>
          <a:xfrm>
            <a:off x="1258889" y="3697322"/>
            <a:ext cx="2770310" cy="593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C –P +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US" sz="3200" baseline="30000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-rT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496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52400"/>
            <a:ext cx="9144000" cy="836426"/>
          </a:xfrm>
        </p:spPr>
        <p:txBody>
          <a:bodyPr>
            <a:noAutofit/>
          </a:bodyPr>
          <a:lstStyle/>
          <a:p>
            <a:r>
              <a:rPr lang="en-US" sz="3200" dirty="0"/>
              <a:t>Figure 17.2 Profits to Buyers/Sellers of Futures and Options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838325"/>
            <a:ext cx="8848725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76568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17.5 Financial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Index Arbitrage</a:t>
            </a:r>
          </a:p>
          <a:p>
            <a:pPr lvl="1"/>
            <a:r>
              <a:rPr lang="en-US" dirty="0"/>
              <a:t>Exploiting mispricing between underlying stocks and futures index contract</a:t>
            </a:r>
          </a:p>
          <a:p>
            <a:pPr lvl="1"/>
            <a:r>
              <a:rPr lang="en-US" dirty="0"/>
              <a:t>Futures price too high</a:t>
            </a:r>
          </a:p>
          <a:p>
            <a:pPr lvl="2"/>
            <a:r>
              <a:rPr lang="en-US" sz="2800" dirty="0"/>
              <a:t>Short futures; buy underlying stocks</a:t>
            </a:r>
          </a:p>
          <a:p>
            <a:pPr lvl="1"/>
            <a:r>
              <a:rPr lang="en-US" dirty="0"/>
              <a:t>Futures price too low</a:t>
            </a:r>
          </a:p>
          <a:p>
            <a:pPr lvl="2"/>
            <a:r>
              <a:rPr lang="en-US" sz="2800" dirty="0"/>
              <a:t>Long futures; sell underlying stocks</a:t>
            </a:r>
          </a:p>
        </p:txBody>
      </p:sp>
    </p:spTree>
    <p:extLst>
      <p:ext uri="{BB962C8B-B14F-4D97-AF65-F5344CB8AC3E}">
        <p14:creationId xmlns:p14="http://schemas.microsoft.com/office/powerpoint/2010/main" val="19946273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17.5 Financial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Index Arbitrage</a:t>
            </a:r>
          </a:p>
          <a:p>
            <a:pPr lvl="1"/>
            <a:r>
              <a:rPr lang="en-US" dirty="0"/>
              <a:t>Difficult to do in practice</a:t>
            </a:r>
          </a:p>
          <a:p>
            <a:pPr lvl="2"/>
            <a:r>
              <a:rPr lang="en-US" sz="2800" dirty="0"/>
              <a:t>Transaction costs often too large</a:t>
            </a:r>
          </a:p>
          <a:p>
            <a:pPr lvl="2"/>
            <a:r>
              <a:rPr lang="en-US" sz="2800" dirty="0"/>
              <a:t>Trades must be done simultaneously</a:t>
            </a:r>
          </a:p>
          <a:p>
            <a:pPr lvl="3"/>
            <a:r>
              <a:rPr lang="en-US" sz="2800" dirty="0" err="1"/>
              <a:t>SuperDot</a:t>
            </a:r>
            <a:r>
              <a:rPr lang="en-US" sz="2800" dirty="0"/>
              <a:t> system assists in rapid trade execution</a:t>
            </a:r>
          </a:p>
          <a:p>
            <a:pPr lvl="3"/>
            <a:r>
              <a:rPr lang="en-US" sz="2800" dirty="0"/>
              <a:t>ETFs available on indexes</a:t>
            </a:r>
          </a:p>
        </p:txBody>
      </p:sp>
    </p:spTree>
    <p:extLst>
      <p:ext uri="{BB962C8B-B14F-4D97-AF65-F5344CB8AC3E}">
        <p14:creationId xmlns:p14="http://schemas.microsoft.com/office/powerpoint/2010/main" val="38870457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17.5 Financial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Foreign Currency</a:t>
            </a:r>
          </a:p>
          <a:p>
            <a:pPr lvl="1"/>
            <a:r>
              <a:rPr lang="en-US" dirty="0"/>
              <a:t>Forward contracts</a:t>
            </a:r>
          </a:p>
          <a:p>
            <a:pPr lvl="2"/>
            <a:r>
              <a:rPr lang="en-US" sz="2800" dirty="0"/>
              <a:t>Currency markets largest in world</a:t>
            </a:r>
          </a:p>
          <a:p>
            <a:pPr lvl="2"/>
            <a:r>
              <a:rPr lang="en-US" sz="2800" dirty="0"/>
              <a:t>Available from large banks</a:t>
            </a:r>
          </a:p>
          <a:p>
            <a:pPr lvl="2"/>
            <a:r>
              <a:rPr lang="en-US" sz="2800" dirty="0"/>
              <a:t>Used extensively to hedge foreign currency transactions</a:t>
            </a:r>
          </a:p>
          <a:p>
            <a:pPr lvl="1"/>
            <a:r>
              <a:rPr lang="en-US" dirty="0"/>
              <a:t>Futures contracts available for major currencies at CME, the LIFFE, etc.</a:t>
            </a:r>
          </a:p>
          <a:p>
            <a:pPr lvl="2"/>
            <a:r>
              <a:rPr lang="en-US" sz="2800" dirty="0"/>
              <a:t>March, June, September, December delivery contracts available</a:t>
            </a:r>
          </a:p>
        </p:txBody>
      </p:sp>
    </p:spTree>
    <p:extLst>
      <p:ext uri="{BB962C8B-B14F-4D97-AF65-F5344CB8AC3E}">
        <p14:creationId xmlns:p14="http://schemas.microsoft.com/office/powerpoint/2010/main" val="183365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17.5 Financial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5181600"/>
          </a:xfrm>
        </p:spPr>
        <p:txBody>
          <a:bodyPr/>
          <a:lstStyle/>
          <a:p>
            <a:r>
              <a:rPr lang="en-US" dirty="0"/>
              <a:t>Interest Rate Futures</a:t>
            </a:r>
          </a:p>
          <a:p>
            <a:pPr lvl="1"/>
            <a:r>
              <a:rPr lang="en-US" sz="3200" dirty="0"/>
              <a:t>Major contracts include contracts on Eurodollars, Treasury bills, Treasury notes, and Treasury bonds</a:t>
            </a:r>
          </a:p>
          <a:p>
            <a:pPr lvl="1"/>
            <a:r>
              <a:rPr lang="en-US" sz="3200" dirty="0"/>
              <a:t>Some foreign interest rate contracts are also available</a:t>
            </a:r>
          </a:p>
          <a:p>
            <a:pPr lvl="1"/>
            <a:r>
              <a:rPr lang="en-US" sz="3200" dirty="0"/>
              <a:t>Short position in contracts will benefit if interest rates increase</a:t>
            </a:r>
          </a:p>
          <a:p>
            <a:pPr lvl="1"/>
            <a:r>
              <a:rPr lang="en-US" sz="3200" dirty="0"/>
              <a:t>Long position benefits if interest rates fall</a:t>
            </a:r>
          </a:p>
        </p:txBody>
      </p:sp>
    </p:spTree>
    <p:extLst>
      <p:ext uri="{BB962C8B-B14F-4D97-AF65-F5344CB8AC3E}">
        <p14:creationId xmlns:p14="http://schemas.microsoft.com/office/powerpoint/2010/main" val="32535439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17.5 Financial Futures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Interest Rate Futures</a:t>
            </a:r>
          </a:p>
          <a:p>
            <a:pPr lvl="1"/>
            <a:r>
              <a:rPr lang="en-US" dirty="0"/>
              <a:t>Hedging with futures often requires cross-hedge</a:t>
            </a:r>
          </a:p>
          <a:p>
            <a:pPr lvl="2"/>
            <a:r>
              <a:rPr lang="en-US" sz="2800" dirty="0"/>
              <a:t>Hedging spot position with a futures contract that has different underlying asset</a:t>
            </a:r>
          </a:p>
          <a:p>
            <a:pPr lvl="3"/>
            <a:r>
              <a:rPr lang="en-US" sz="2800" dirty="0"/>
              <a:t>Example: Hedge corporate bond by selling Treasury-bond futures</a:t>
            </a:r>
          </a:p>
        </p:txBody>
      </p:sp>
    </p:spTree>
    <p:extLst>
      <p:ext uri="{BB962C8B-B14F-4D97-AF65-F5344CB8AC3E}">
        <p14:creationId xmlns:p14="http://schemas.microsoft.com/office/powerpoint/2010/main" val="5752782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17.6 Swaps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Interest rate swaps</a:t>
            </a:r>
          </a:p>
          <a:p>
            <a:pPr lvl="2"/>
            <a:r>
              <a:rPr lang="en-US" sz="2800" dirty="0"/>
              <a:t>One pays the other a fixed rate of interest in exchange for a variable rate of interest</a:t>
            </a:r>
          </a:p>
          <a:p>
            <a:pPr lvl="2"/>
            <a:r>
              <a:rPr lang="en-US" sz="2800" dirty="0"/>
              <a:t>No principal exchanged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3" y="3363092"/>
            <a:ext cx="8991600" cy="2945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23967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17.6 Swaps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Currency Swaps</a:t>
            </a:r>
          </a:p>
          <a:p>
            <a:pPr lvl="1"/>
            <a:r>
              <a:rPr lang="en-US" dirty="0"/>
              <a:t>Two parties agree to swap principal and interest payments at a fixed exchange rate</a:t>
            </a:r>
          </a:p>
          <a:p>
            <a:pPr lvl="1"/>
            <a:r>
              <a:rPr lang="en-US" sz="2800" dirty="0"/>
              <a:t>Firm may borrow money in whatever currency has lowest interest rate and then swap payments into currency preferred</a:t>
            </a:r>
          </a:p>
        </p:txBody>
      </p:sp>
    </p:spTree>
    <p:extLst>
      <p:ext uri="{BB962C8B-B14F-4D97-AF65-F5344CB8AC3E}">
        <p14:creationId xmlns:p14="http://schemas.microsoft.com/office/powerpoint/2010/main" val="3598245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17.1 Futures Contracts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Existing Contracts</a:t>
            </a:r>
          </a:p>
          <a:p>
            <a:pPr lvl="1"/>
            <a:r>
              <a:rPr lang="en-US" dirty="0"/>
              <a:t>Single stock futures</a:t>
            </a:r>
          </a:p>
          <a:p>
            <a:pPr lvl="2"/>
            <a:r>
              <a:rPr lang="en-US" sz="2800" dirty="0"/>
              <a:t>Futures contract on shares of individual company</a:t>
            </a:r>
          </a:p>
        </p:txBody>
      </p:sp>
    </p:spTree>
    <p:extLst>
      <p:ext uri="{BB962C8B-B14F-4D97-AF65-F5344CB8AC3E}">
        <p14:creationId xmlns:p14="http://schemas.microsoft.com/office/powerpoint/2010/main" val="1103210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Table 17.1 Samples of Futures Contracts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1143000"/>
            <a:ext cx="87439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5404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17.2 Trading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012116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Clearinghouse and Open Interest</a:t>
            </a:r>
          </a:p>
          <a:p>
            <a:pPr lvl="1"/>
            <a:r>
              <a:rPr lang="en-US" sz="3000" dirty="0"/>
              <a:t>Clearinghouse</a:t>
            </a:r>
          </a:p>
          <a:p>
            <a:pPr lvl="2"/>
            <a:r>
              <a:rPr lang="en-US" sz="2800" dirty="0"/>
              <a:t>Facilitates trading; may be intermediary between two traders</a:t>
            </a:r>
          </a:p>
          <a:p>
            <a:pPr lvl="1"/>
            <a:r>
              <a:rPr lang="en-US" sz="3000" dirty="0"/>
              <a:t>Closing out positions</a:t>
            </a:r>
          </a:p>
          <a:p>
            <a:pPr lvl="2"/>
            <a:r>
              <a:rPr lang="en-US" sz="2800" dirty="0"/>
              <a:t>Reversing trade</a:t>
            </a:r>
          </a:p>
          <a:p>
            <a:pPr lvl="2"/>
            <a:r>
              <a:rPr lang="en-US" sz="2800" dirty="0"/>
              <a:t>Take or make delivery</a:t>
            </a:r>
          </a:p>
          <a:p>
            <a:pPr lvl="2"/>
            <a:r>
              <a:rPr lang="en-US" sz="2800" dirty="0"/>
              <a:t>Most trades reversed and do not involve actual delivery</a:t>
            </a:r>
          </a:p>
          <a:p>
            <a:pPr lvl="1"/>
            <a:r>
              <a:rPr lang="en-US" sz="3000" dirty="0"/>
              <a:t>Open interest</a:t>
            </a:r>
          </a:p>
          <a:p>
            <a:pPr lvl="2"/>
            <a:r>
              <a:rPr lang="en-US" sz="2800" dirty="0"/>
              <a:t>Opened contracts not offset with reversing trade</a:t>
            </a:r>
          </a:p>
        </p:txBody>
      </p:sp>
    </p:spTree>
    <p:extLst>
      <p:ext uri="{BB962C8B-B14F-4D97-AF65-F5344CB8AC3E}">
        <p14:creationId xmlns:p14="http://schemas.microsoft.com/office/powerpoint/2010/main" val="734424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067800" cy="836426"/>
          </a:xfrm>
        </p:spPr>
        <p:txBody>
          <a:bodyPr>
            <a:noAutofit/>
          </a:bodyPr>
          <a:lstStyle/>
          <a:p>
            <a:r>
              <a:rPr lang="en-US" sz="3200" dirty="0"/>
              <a:t>Figure 17.3 Trading with and without Clearinghouse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1681163"/>
            <a:ext cx="7743825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6497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17.2 Trading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066800"/>
            <a:ext cx="8229600" cy="4876800"/>
          </a:xfrm>
        </p:spPr>
        <p:txBody>
          <a:bodyPr/>
          <a:lstStyle/>
          <a:p>
            <a:r>
              <a:rPr lang="en-US" dirty="0"/>
              <a:t>Marking to Market and Margin Account</a:t>
            </a:r>
          </a:p>
          <a:p>
            <a:pPr lvl="1"/>
            <a:r>
              <a:rPr lang="en-US" dirty="0"/>
              <a:t>Marking to Market</a:t>
            </a:r>
          </a:p>
          <a:p>
            <a:pPr lvl="2"/>
            <a:r>
              <a:rPr lang="en-US" sz="2800" dirty="0"/>
              <a:t>Daily settlement of obligations on futures positions</a:t>
            </a:r>
          </a:p>
          <a:p>
            <a:pPr lvl="1"/>
            <a:r>
              <a:rPr lang="en-US" dirty="0"/>
              <a:t>Maintenance Origin</a:t>
            </a:r>
          </a:p>
          <a:p>
            <a:pPr lvl="2"/>
            <a:r>
              <a:rPr lang="en-US" sz="2800" dirty="0"/>
              <a:t>Value below which trader’s margin may not fall; triggers margin call</a:t>
            </a:r>
          </a:p>
          <a:p>
            <a:pPr lvl="1"/>
            <a:r>
              <a:rPr lang="en-US" dirty="0"/>
              <a:t>Convergence Property</a:t>
            </a:r>
          </a:p>
          <a:p>
            <a:pPr lvl="2"/>
            <a:r>
              <a:rPr lang="en-US" sz="2800" dirty="0"/>
              <a:t>Convergence of futures prices/spot prices at maturity of futures contract</a:t>
            </a:r>
          </a:p>
        </p:txBody>
      </p:sp>
    </p:spTree>
    <p:extLst>
      <p:ext uri="{BB962C8B-B14F-4D97-AF65-F5344CB8AC3E}">
        <p14:creationId xmlns:p14="http://schemas.microsoft.com/office/powerpoint/2010/main" val="355425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17.2 Trading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Cash versus Actual Delivery</a:t>
            </a:r>
          </a:p>
          <a:p>
            <a:pPr lvl="1"/>
            <a:r>
              <a:rPr lang="en-US" dirty="0"/>
              <a:t>Cash settlement</a:t>
            </a:r>
          </a:p>
          <a:p>
            <a:pPr lvl="2"/>
            <a:r>
              <a:rPr lang="en-US" sz="2800" dirty="0"/>
              <a:t>Cash value of underlying asset delivered to satisfy contract</a:t>
            </a:r>
          </a:p>
        </p:txBody>
      </p:sp>
    </p:spTree>
    <p:extLst>
      <p:ext uri="{BB962C8B-B14F-4D97-AF65-F5344CB8AC3E}">
        <p14:creationId xmlns:p14="http://schemas.microsoft.com/office/powerpoint/2010/main" val="6027077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KM Essentials 10e PPT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BKM Essentials 10e PPT template</Template>
  <TotalTime>2175</TotalTime>
  <Words>1532</Words>
  <Application>Microsoft Office PowerPoint</Application>
  <PresentationFormat>On-screen Show (4:3)</PresentationFormat>
  <Paragraphs>270</Paragraphs>
  <Slides>36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BKM Essentials 10e PPT template</vt:lpstr>
      <vt:lpstr>PowerPoint Presentation</vt:lpstr>
      <vt:lpstr>17.1 Futures Contract</vt:lpstr>
      <vt:lpstr>Figure 17.2 Profits to Buyers/Sellers of Futures and Options</vt:lpstr>
      <vt:lpstr>17.1 Futures Contracts</vt:lpstr>
      <vt:lpstr>Table 17.1 Samples of Futures Contracts</vt:lpstr>
      <vt:lpstr>17.2 Trading Mechanics</vt:lpstr>
      <vt:lpstr>Figure 17.3 Trading with and without Clearinghouse</vt:lpstr>
      <vt:lpstr>17.2 Trading Mechanics</vt:lpstr>
      <vt:lpstr>17.2 Trading Mechanics</vt:lpstr>
      <vt:lpstr>17.2 Trading Mechanics</vt:lpstr>
      <vt:lpstr>17.3 Futures Market Strategies</vt:lpstr>
      <vt:lpstr>Why Hedge?</vt:lpstr>
      <vt:lpstr>Why Hedge? (continued)</vt:lpstr>
      <vt:lpstr>Hedging Concepts </vt:lpstr>
      <vt:lpstr>Figure 17.4 Hedging Revenues Using Futures</vt:lpstr>
      <vt:lpstr>17.3 Futures Market Strategies</vt:lpstr>
      <vt:lpstr>Hedging Concepts (continued)</vt:lpstr>
      <vt:lpstr>Hedging Concepts (continued)</vt:lpstr>
      <vt:lpstr>Hedging Concepts (continued)</vt:lpstr>
      <vt:lpstr>17.4 Futures Prices</vt:lpstr>
      <vt:lpstr>17.4 Futures Prices</vt:lpstr>
      <vt:lpstr>17.4 Futures Prices</vt:lpstr>
      <vt:lpstr>Figure 17.5 S&amp;P 500 Monthly Dividend Yield</vt:lpstr>
      <vt:lpstr>Figure 17.6 Gold Futures Prices</vt:lpstr>
      <vt:lpstr>17.5 Financial Futures</vt:lpstr>
      <vt:lpstr>Table 17.2 Stock Index Futures</vt:lpstr>
      <vt:lpstr>Table 17.3 Correlations among Indexes</vt:lpstr>
      <vt:lpstr>17.5 Financial Futures</vt:lpstr>
      <vt:lpstr>Chapter 16- Black-Scholes Option Valuation</vt:lpstr>
      <vt:lpstr>17.5 Financial Futures</vt:lpstr>
      <vt:lpstr>17.5 Financial Futures</vt:lpstr>
      <vt:lpstr>17.5 Financial Futures</vt:lpstr>
      <vt:lpstr>17.5 Financial Futures</vt:lpstr>
      <vt:lpstr>17.5 Financial Futures</vt:lpstr>
      <vt:lpstr>17.6 Swaps</vt:lpstr>
      <vt:lpstr>17.6 Swaps</vt:lpstr>
    </vt:vector>
  </TitlesOfParts>
  <Company>Saint Vincent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Racculia, Nicholas</dc:creator>
  <cp:lastModifiedBy>Javad Kashefi-nejad</cp:lastModifiedBy>
  <cp:revision>93</cp:revision>
  <dcterms:created xsi:type="dcterms:W3CDTF">2015-05-12T21:54:55Z</dcterms:created>
  <dcterms:modified xsi:type="dcterms:W3CDTF">2018-11-20T15:54:34Z</dcterms:modified>
</cp:coreProperties>
</file>