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77"/>
  </p:notesMasterIdLst>
  <p:sldIdLst>
    <p:sldId id="256" r:id="rId2"/>
    <p:sldId id="268" r:id="rId3"/>
    <p:sldId id="344" r:id="rId4"/>
    <p:sldId id="272" r:id="rId5"/>
    <p:sldId id="274" r:id="rId6"/>
    <p:sldId id="345" r:id="rId7"/>
    <p:sldId id="346" r:id="rId8"/>
    <p:sldId id="347" r:id="rId9"/>
    <p:sldId id="364" r:id="rId10"/>
    <p:sldId id="355" r:id="rId11"/>
    <p:sldId id="276" r:id="rId12"/>
    <p:sldId id="319" r:id="rId13"/>
    <p:sldId id="278" r:id="rId14"/>
    <p:sldId id="343" r:id="rId15"/>
    <p:sldId id="282" r:id="rId16"/>
    <p:sldId id="280" r:id="rId17"/>
    <p:sldId id="318" r:id="rId18"/>
    <p:sldId id="348" r:id="rId19"/>
    <p:sldId id="284" r:id="rId20"/>
    <p:sldId id="322" r:id="rId21"/>
    <p:sldId id="288" r:id="rId22"/>
    <p:sldId id="341" r:id="rId23"/>
    <p:sldId id="342" r:id="rId24"/>
    <p:sldId id="323" r:id="rId25"/>
    <p:sldId id="324" r:id="rId26"/>
    <p:sldId id="325" r:id="rId27"/>
    <p:sldId id="356" r:id="rId28"/>
    <p:sldId id="357" r:id="rId29"/>
    <p:sldId id="358" r:id="rId30"/>
    <p:sldId id="326" r:id="rId31"/>
    <p:sldId id="327" r:id="rId32"/>
    <p:sldId id="328" r:id="rId33"/>
    <p:sldId id="329" r:id="rId34"/>
    <p:sldId id="330" r:id="rId35"/>
    <p:sldId id="331" r:id="rId36"/>
    <p:sldId id="332" r:id="rId37"/>
    <p:sldId id="333" r:id="rId38"/>
    <p:sldId id="293" r:id="rId39"/>
    <p:sldId id="315" r:id="rId40"/>
    <p:sldId id="295" r:id="rId41"/>
    <p:sldId id="297" r:id="rId42"/>
    <p:sldId id="335" r:id="rId43"/>
    <p:sldId id="336" r:id="rId44"/>
    <p:sldId id="298" r:id="rId45"/>
    <p:sldId id="299" r:id="rId46"/>
    <p:sldId id="337" r:id="rId47"/>
    <p:sldId id="338" r:id="rId48"/>
    <p:sldId id="339" r:id="rId49"/>
    <p:sldId id="340" r:id="rId50"/>
    <p:sldId id="300" r:id="rId51"/>
    <p:sldId id="301" r:id="rId52"/>
    <p:sldId id="302" r:id="rId53"/>
    <p:sldId id="303" r:id="rId54"/>
    <p:sldId id="349" r:id="rId55"/>
    <p:sldId id="350" r:id="rId56"/>
    <p:sldId id="304" r:id="rId57"/>
    <p:sldId id="305" r:id="rId58"/>
    <p:sldId id="306" r:id="rId59"/>
    <p:sldId id="351" r:id="rId60"/>
    <p:sldId id="352" r:id="rId61"/>
    <p:sldId id="307" r:id="rId62"/>
    <p:sldId id="309" r:id="rId63"/>
    <p:sldId id="359" r:id="rId64"/>
    <p:sldId id="360" r:id="rId65"/>
    <p:sldId id="361" r:id="rId66"/>
    <p:sldId id="362" r:id="rId67"/>
    <p:sldId id="363" r:id="rId68"/>
    <p:sldId id="353" r:id="rId69"/>
    <p:sldId id="308" r:id="rId70"/>
    <p:sldId id="334" r:id="rId71"/>
    <p:sldId id="310" r:id="rId72"/>
    <p:sldId id="311" r:id="rId73"/>
    <p:sldId id="312" r:id="rId74"/>
    <p:sldId id="313" r:id="rId75"/>
    <p:sldId id="354" r:id="rId7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286" autoAdjust="0"/>
  </p:normalViewPr>
  <p:slideViewPr>
    <p:cSldViewPr>
      <p:cViewPr varScale="1">
        <p:scale>
          <a:sx n="67" d="100"/>
          <a:sy n="67" d="100"/>
        </p:scale>
        <p:origin x="154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6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716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8F04FB3-68EC-40D2-A878-C3CF9EB20A5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98DCDDA0-A158-4D13-83ED-671EFF7B8A2D}" type="slidenum">
              <a:rPr lang="en-US" altLang="en-US" smtClean="0"/>
              <a:pPr/>
              <a:t>1</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E30F550B-23C1-4C07-BD1C-8CFA740A2E03}" type="slidenum">
              <a:rPr lang="en-US" altLang="en-US" smtClean="0"/>
              <a:pPr/>
              <a:t>15</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Our historical growth rates are reasonably close, so we could feel reasonably comfortable that the market will expect our dividend to grow at around 5.1%. Note that when we are computing our cost of equity, it is important to consider what the </a:t>
            </a:r>
            <a:r>
              <a:rPr lang="en-US" altLang="en-US" i="1"/>
              <a:t>market</a:t>
            </a:r>
            <a:r>
              <a:rPr lang="en-US" altLang="en-US"/>
              <a:t> expects our growth rate to be, not what we may know it to be internally. The market price is based on market expectations, not our private information.</a:t>
            </a:r>
          </a:p>
          <a:p>
            <a:pPr eaLnBrk="1" hangingPunct="1"/>
            <a:endParaRPr lang="en-US" altLang="en-US"/>
          </a:p>
          <a:p>
            <a:pPr eaLnBrk="1" hangingPunct="1"/>
            <a:r>
              <a:rPr lang="en-US" altLang="en-US"/>
              <a:t>Another way to estimate the market consensus estimate is to look at analysts’ forecasts and take an average.</a:t>
            </a:r>
            <a:endParaRPr lang="en-US" altLang="en-US" b="1" i="1"/>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21EE1A6E-3413-46BD-B052-948D189EB64A}" type="slidenum">
              <a:rPr lang="en-US" altLang="en-US" smtClean="0"/>
              <a:pPr/>
              <a:t>16</a:t>
            </a:fld>
            <a:endParaRPr lang="en-US" alt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xfrm>
            <a:off x="914400" y="4343400"/>
            <a:ext cx="5029200" cy="4114800"/>
          </a:xfrm>
          <a:noFill/>
          <a:ln/>
        </p:spPr>
        <p:txBody>
          <a:bodyPr/>
          <a:lstStyle/>
          <a:p>
            <a:pPr eaLnBrk="1" hangingPunct="1"/>
            <a:r>
              <a:rPr lang="en-US" altLang="en-US" dirty="0"/>
              <a:t>So, investors are currently requiring a return of 11.1% on our equity capital.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2F2BEE7-A912-4A3C-9CBA-B8BE82D79C47}" type="slidenum">
              <a:rPr lang="en-US" altLang="en-US" smtClean="0"/>
              <a:pPr/>
              <a:t>17</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E3561FF4-2BDD-470C-B5FB-047ABA7FBCB9}" type="slidenum">
              <a:rPr lang="en-US" altLang="en-US" smtClean="0"/>
              <a:pPr/>
              <a:t>19</a:t>
            </a:fld>
            <a:endParaRPr lang="en-US" alt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Point out that there is no allowance for the uncertainty about the growth rate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D44C4A79-4EDD-4138-9845-EEDED5871480}" type="slidenum">
              <a:rPr lang="en-US" altLang="en-US" smtClean="0"/>
              <a:pPr/>
              <a:t>20</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E9678577-68E5-41BF-A596-D7636078DCF3}" type="slidenum">
              <a:rPr lang="en-US" altLang="en-US" smtClean="0"/>
              <a:pPr/>
              <a:t>21</a:t>
            </a:fld>
            <a:endParaRPr lang="en-US" alt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E45F52C6-C8DA-4A0B-BAE7-3996DDE1F1B3}" type="slidenum">
              <a:rPr lang="en-US" altLang="en-US" smtClean="0"/>
              <a:pPr/>
              <a:t>22</a:t>
            </a:fld>
            <a:endParaRPr lang="en-US" altLang="en-US"/>
          </a:p>
        </p:txBody>
      </p:sp>
      <p:sp>
        <p:nvSpPr>
          <p:cNvPr id="88067" name="Rectangle 2"/>
          <p:cNvSpPr>
            <a:spLocks noGrp="1" noRot="1" noChangeAspect="1" noChangeArrowheads="1" noTextEdit="1"/>
          </p:cNvSpPr>
          <p:nvPr>
            <p:ph type="sldImg"/>
          </p:nvPr>
        </p:nvSpPr>
        <p:spPr>
          <a:xfrm>
            <a:off x="1150938" y="692150"/>
            <a:ext cx="4556125" cy="3416300"/>
          </a:xfrm>
          <a:ln/>
        </p:spPr>
      </p:sp>
      <p:sp>
        <p:nvSpPr>
          <p:cNvPr id="88068"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D64013E5-BA4C-4D89-A663-9BF8AA34474E}" type="slidenum">
              <a:rPr lang="en-US" altLang="en-US" smtClean="0"/>
              <a:pPr/>
              <a:t>23</a:t>
            </a:fld>
            <a:endParaRPr lang="en-US" altLang="en-US"/>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17BFAC42-F461-418E-BD50-ED69558B31EA}" type="slidenum">
              <a:rPr lang="en-US" altLang="en-US" smtClean="0"/>
              <a:pPr/>
              <a:t>24</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A3DAD955-42ED-4A83-9E1B-3010425B1B87}" type="slidenum">
              <a:rPr lang="en-US" altLang="en-US" smtClean="0"/>
              <a:pPr/>
              <a:t>25</a:t>
            </a:fld>
            <a:endParaRPr lang="en-US" alt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735654E3-3299-4521-A01B-14C92628D56D}" type="slidenum">
              <a:rPr lang="en-US" altLang="en-US" smtClean="0"/>
              <a:pPr/>
              <a:t>2</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00F0AA74-D304-48CC-A0AB-E902AA19E4A6}" type="slidenum">
              <a:rPr lang="en-US" altLang="en-US" smtClean="0"/>
              <a:pPr/>
              <a:t>26</a:t>
            </a:fld>
            <a:endParaRPr lang="en-US" alt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10676B12-3342-4A08-9108-7E2E28706F6B}" type="slidenum">
              <a:rPr lang="en-US" altLang="en-US"/>
              <a:pPr/>
              <a:t>27</a:t>
            </a:fld>
            <a:endParaRPr lang="en-US" altLang="en-US"/>
          </a:p>
        </p:txBody>
      </p:sp>
      <p:sp>
        <p:nvSpPr>
          <p:cNvPr id="104451" name="Rectangle 2"/>
          <p:cNvSpPr>
            <a:spLocks noGrp="1" noRot="1" noChangeAspect="1" noChangeArrowheads="1" noTextEdit="1"/>
          </p:cNvSpPr>
          <p:nvPr>
            <p:ph type="sldImg"/>
          </p:nvPr>
        </p:nvSpPr>
        <p:spPr>
          <a:solidFill>
            <a:srgbClr val="FFFFFF"/>
          </a:solidFill>
          <a:ln/>
        </p:spPr>
      </p:sp>
      <p:sp>
        <p:nvSpPr>
          <p:cNvPr id="104452"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51A2D31A-30E8-47F5-A343-ECB227779F24}" type="slidenum">
              <a:rPr lang="en-US" altLang="en-US"/>
              <a:pPr/>
              <a:t>28</a:t>
            </a:fld>
            <a:endParaRPr lang="en-US" altLang="en-US"/>
          </a:p>
        </p:txBody>
      </p:sp>
      <p:sp>
        <p:nvSpPr>
          <p:cNvPr id="105475" name="Rectangle 2"/>
          <p:cNvSpPr>
            <a:spLocks noGrp="1" noRot="1" noChangeAspect="1" noChangeArrowheads="1" noTextEdit="1"/>
          </p:cNvSpPr>
          <p:nvPr>
            <p:ph type="sldImg"/>
          </p:nvPr>
        </p:nvSpPr>
        <p:spPr>
          <a:solidFill>
            <a:srgbClr val="FFFFFF"/>
          </a:solidFill>
          <a:ln/>
        </p:spPr>
      </p:sp>
      <p:sp>
        <p:nvSpPr>
          <p:cNvPr id="105476"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F540EFAC-DD76-4CC0-BD66-3CC9901803EE}" type="slidenum">
              <a:rPr lang="en-US" altLang="en-US"/>
              <a:pPr/>
              <a:t>29</a:t>
            </a:fld>
            <a:endParaRPr lang="en-US" altLang="en-US"/>
          </a:p>
        </p:txBody>
      </p:sp>
      <p:sp>
        <p:nvSpPr>
          <p:cNvPr id="106499" name="Rectangle 2"/>
          <p:cNvSpPr>
            <a:spLocks noGrp="1" noRot="1" noChangeAspect="1" noChangeArrowheads="1" noTextEdit="1"/>
          </p:cNvSpPr>
          <p:nvPr>
            <p:ph type="sldImg"/>
          </p:nvPr>
        </p:nvSpPr>
        <p:spPr>
          <a:solidFill>
            <a:srgbClr val="FFFFFF"/>
          </a:solidFill>
          <a:ln/>
        </p:spPr>
      </p:sp>
      <p:sp>
        <p:nvSpPr>
          <p:cNvPr id="106500"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BD6E6078-4559-48B0-B76C-D79594C30552}" type="slidenum">
              <a:rPr lang="en-US" altLang="en-US" smtClean="0"/>
              <a:pPr/>
              <a:t>30</a:t>
            </a:fld>
            <a:endParaRPr lang="en-US" alt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71BEDAE8-BE90-414E-AAF7-CE3372A5BE9D}" type="slidenum">
              <a:rPr lang="en-US" altLang="en-US" smtClean="0"/>
              <a:pPr/>
              <a:t>31</a:t>
            </a:fld>
            <a:endParaRPr lang="en-US" alt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643A9654-98B2-4BAF-A99F-45A59A01D7DA}" type="slidenum">
              <a:rPr lang="en-US" altLang="en-US" smtClean="0"/>
              <a:pPr/>
              <a:t>32</a:t>
            </a:fld>
            <a:endParaRPr lang="en-US" alt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5B4364F7-0A7E-49D3-98F8-90327BE96033}" type="slidenum">
              <a:rPr lang="en-US" altLang="en-US" smtClean="0"/>
              <a:pPr/>
              <a:t>33</a:t>
            </a:fld>
            <a:endParaRPr lang="en-US"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C38555FB-3344-4627-86C8-4E020C2552B9}" type="slidenum">
              <a:rPr lang="en-US" altLang="en-US" smtClean="0"/>
              <a:pPr/>
              <a:t>34</a:t>
            </a:fld>
            <a:endParaRPr lang="en-US" alt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7CDEBB7F-3419-411A-8066-4EF9EDA7BFB5}" type="slidenum">
              <a:rPr lang="en-US" altLang="en-US" smtClean="0"/>
              <a:pPr/>
              <a:t>35</a:t>
            </a:fld>
            <a:endParaRPr lang="en-US" alt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144588" y="687388"/>
            <a:ext cx="4570412" cy="3427412"/>
          </a:xfrm>
          <a:ln/>
        </p:spPr>
      </p:sp>
      <p:sp>
        <p:nvSpPr>
          <p:cNvPr id="74755" name="Rectangle 3"/>
          <p:cNvSpPr>
            <a:spLocks noGrp="1" noChangeArrowheads="1"/>
          </p:cNvSpPr>
          <p:nvPr>
            <p:ph type="body" idx="1"/>
          </p:nvPr>
        </p:nvSpPr>
        <p:spPr>
          <a:xfrm>
            <a:off x="685800" y="4341813"/>
            <a:ext cx="5486400" cy="4114800"/>
          </a:xfrm>
          <a:noFill/>
          <a:ln/>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841CFD89-B5C0-4745-B633-65012FB5A034}" type="slidenum">
              <a:rPr lang="en-US" altLang="en-US" smtClean="0"/>
              <a:pPr/>
              <a:t>36</a:t>
            </a:fld>
            <a:endParaRPr lang="en-US" alt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2C986E89-F86D-4C5B-A9FE-A86DBB17C9EF}" type="slidenum">
              <a:rPr lang="en-US" altLang="en-US" smtClean="0"/>
              <a:pPr/>
              <a:t>37</a:t>
            </a:fld>
            <a:endParaRPr lang="en-US" alt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C0AB3D73-111A-4E38-9614-2984ED1DCC92}" type="slidenum">
              <a:rPr lang="en-US" altLang="en-US" smtClean="0"/>
              <a:pPr/>
              <a:t>38</a:t>
            </a:fld>
            <a:endParaRPr lang="en-US" alt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A good example to illustrate how beta estimates can lag changes in the risk of equity, consider Keithley Industries (KEI) which was used as one of the portfolio stocks in the last chapter. It currently (Sept. 2000, based on calculations on Yahoo) has a beta of .59. Yet, its capital gains return over the last year (Sept 27, 1999 – Sept 27, 2000) has been about 835%!!!!!</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92CFD4EA-A772-4BB7-8BAF-5E5A954324EA}" type="slidenum">
              <a:rPr lang="en-US" altLang="en-US" smtClean="0"/>
              <a:pPr/>
              <a:t>39</a:t>
            </a:fld>
            <a:endParaRPr lang="en-US" alt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F8549ECC-6242-4D93-85A9-06E353E2B354}" type="slidenum">
              <a:rPr lang="en-US" altLang="en-US" smtClean="0"/>
              <a:pPr/>
              <a:t>40</a:t>
            </a:fld>
            <a:endParaRPr lang="en-US" alt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Point out that the coupon rate was the cost of debt for the company when the bond was issued. We are interested in the rate we would have to pay on newly issued debt, which could be very different from past rates.</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2133F78C-F17A-4832-AA82-AAF46270BD23}" type="slidenum">
              <a:rPr lang="en-US" altLang="en-US" smtClean="0"/>
              <a:pPr/>
              <a:t>41</a:t>
            </a:fld>
            <a:endParaRPr lang="en-US" alt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Remind students that it is a trial and error process to find the YTM if they do not have a financial calculator or spreadsheet.</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F85D2D91-ABD8-418D-BAD4-D6E1CE4D1C3B}" type="slidenum">
              <a:rPr lang="en-US" altLang="en-US" smtClean="0"/>
              <a:pPr/>
              <a:t>42</a:t>
            </a:fld>
            <a:endParaRPr lang="en-US" altLang="en-US"/>
          </a:p>
        </p:txBody>
      </p:sp>
      <p:sp>
        <p:nvSpPr>
          <p:cNvPr id="105475" name="Rectangle 2"/>
          <p:cNvSpPr>
            <a:spLocks noGrp="1" noRot="1" noChangeAspect="1" noChangeArrowheads="1" noTextEdit="1"/>
          </p:cNvSpPr>
          <p:nvPr>
            <p:ph type="sldImg"/>
          </p:nvPr>
        </p:nvSpPr>
        <p:spPr>
          <a:xfrm>
            <a:off x="1150938" y="692150"/>
            <a:ext cx="4556125" cy="3416300"/>
          </a:xfrm>
          <a:ln/>
        </p:spPr>
      </p:sp>
      <p:sp>
        <p:nvSpPr>
          <p:cNvPr id="105476"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CDA3E187-A07C-4E2B-ACD1-CF5E06CDC6AE}" type="slidenum">
              <a:rPr lang="en-US" altLang="en-US" smtClean="0"/>
              <a:pPr/>
              <a:t>43</a:t>
            </a:fld>
            <a:endParaRPr lang="en-US" altLang="en-US"/>
          </a:p>
        </p:txBody>
      </p:sp>
      <p:sp>
        <p:nvSpPr>
          <p:cNvPr id="106499" name="Rectangle 2"/>
          <p:cNvSpPr>
            <a:spLocks noGrp="1" noRot="1" noChangeAspect="1" noChangeArrowheads="1" noTextEdit="1"/>
          </p:cNvSpPr>
          <p:nvPr>
            <p:ph type="sldImg"/>
          </p:nvPr>
        </p:nvSpPr>
        <p:spPr>
          <a:xfrm>
            <a:off x="1150938" y="692150"/>
            <a:ext cx="4556125" cy="3416300"/>
          </a:xfrm>
          <a:ln/>
        </p:spPr>
      </p:sp>
      <p:sp>
        <p:nvSpPr>
          <p:cNvPr id="106500"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340AC467-E52B-4B2D-B0FA-01E7FA587FDC}" type="slidenum">
              <a:rPr lang="en-US" altLang="en-US" smtClean="0"/>
              <a:pPr/>
              <a:t>44</a:t>
            </a:fld>
            <a:endParaRPr lang="en-US" alt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8465AF7D-136B-4D19-A1E2-66B906D9A8AE}" type="slidenum">
              <a:rPr lang="en-US" altLang="en-US" smtClean="0"/>
              <a:pPr/>
              <a:t>45</a:t>
            </a:fld>
            <a:endParaRPr lang="en-US" alt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50F68F62-2CC3-42D2-A36D-8C9757B6E419}" type="slidenum">
              <a:rPr lang="en-US" altLang="en-US" smtClean="0"/>
              <a:pPr/>
              <a:t>4</a:t>
            </a:fld>
            <a:endParaRPr lang="en-US"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D324F047-7F9B-46A6-87B4-908DBCB1E434}" type="slidenum">
              <a:rPr lang="en-US" altLang="en-US" smtClean="0"/>
              <a:pPr/>
              <a:t>46</a:t>
            </a:fld>
            <a:endParaRPr lang="en-US" altLang="en-US"/>
          </a:p>
        </p:txBody>
      </p:sp>
      <p:sp>
        <p:nvSpPr>
          <p:cNvPr id="109571" name="Rectangle 2"/>
          <p:cNvSpPr>
            <a:spLocks noGrp="1" noRot="1" noChangeAspect="1" noChangeArrowheads="1" noTextEdit="1"/>
          </p:cNvSpPr>
          <p:nvPr>
            <p:ph type="sldImg"/>
          </p:nvPr>
        </p:nvSpPr>
        <p:spPr>
          <a:xfrm>
            <a:off x="1150938" y="692150"/>
            <a:ext cx="4556125" cy="3416300"/>
          </a:xfrm>
          <a:ln/>
        </p:spPr>
      </p:sp>
      <p:sp>
        <p:nvSpPr>
          <p:cNvPr id="109572"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7AAC79E3-0962-40AE-A0CE-5E2D0DA5C61E}" type="slidenum">
              <a:rPr lang="en-US" altLang="en-US" smtClean="0"/>
              <a:pPr/>
              <a:t>47</a:t>
            </a:fld>
            <a:endParaRPr lang="en-US" altLang="en-US"/>
          </a:p>
        </p:txBody>
      </p:sp>
      <p:sp>
        <p:nvSpPr>
          <p:cNvPr id="110595" name="Rectangle 2"/>
          <p:cNvSpPr>
            <a:spLocks noGrp="1" noRot="1" noChangeAspect="1" noChangeArrowheads="1" noTextEdit="1"/>
          </p:cNvSpPr>
          <p:nvPr>
            <p:ph type="sldImg"/>
          </p:nvPr>
        </p:nvSpPr>
        <p:spPr>
          <a:xfrm>
            <a:off x="1150938" y="692150"/>
            <a:ext cx="4556125" cy="3416300"/>
          </a:xfrm>
          <a:ln/>
        </p:spPr>
      </p:sp>
      <p:sp>
        <p:nvSpPr>
          <p:cNvPr id="110596"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136E6077-83A1-4ED8-889B-BBAC4E506AE0}" type="slidenum">
              <a:rPr lang="en-US" altLang="en-US" smtClean="0"/>
              <a:pPr/>
              <a:t>48</a:t>
            </a:fld>
            <a:endParaRPr lang="en-US" altLang="en-US"/>
          </a:p>
        </p:txBody>
      </p:sp>
      <p:sp>
        <p:nvSpPr>
          <p:cNvPr id="111619" name="Rectangle 2"/>
          <p:cNvSpPr>
            <a:spLocks noGrp="1" noRot="1" noChangeAspect="1" noChangeArrowheads="1" noTextEdit="1"/>
          </p:cNvSpPr>
          <p:nvPr>
            <p:ph type="sldImg"/>
          </p:nvPr>
        </p:nvSpPr>
        <p:spPr>
          <a:xfrm>
            <a:off x="1150938" y="692150"/>
            <a:ext cx="4556125" cy="3416300"/>
          </a:xfrm>
          <a:ln/>
        </p:spPr>
      </p:sp>
      <p:sp>
        <p:nvSpPr>
          <p:cNvPr id="111620"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78F40041-CE74-4636-9C32-39AFB2209D67}" type="slidenum">
              <a:rPr lang="en-US" altLang="en-US" smtClean="0"/>
              <a:pPr/>
              <a:t>49</a:t>
            </a:fld>
            <a:endParaRPr lang="en-US" altLang="en-US"/>
          </a:p>
        </p:txBody>
      </p:sp>
      <p:sp>
        <p:nvSpPr>
          <p:cNvPr id="112643" name="Rectangle 2"/>
          <p:cNvSpPr>
            <a:spLocks noGrp="1" noRot="1" noChangeAspect="1" noChangeArrowheads="1" noTextEdit="1"/>
          </p:cNvSpPr>
          <p:nvPr>
            <p:ph type="sldImg"/>
          </p:nvPr>
        </p:nvSpPr>
        <p:spPr>
          <a:xfrm>
            <a:off x="1150938" y="692150"/>
            <a:ext cx="4556125" cy="3416300"/>
          </a:xfrm>
          <a:ln/>
        </p:spPr>
      </p:sp>
      <p:sp>
        <p:nvSpPr>
          <p:cNvPr id="112644"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6D45C105-7994-43ED-9F4D-6A2635D34689}" type="slidenum">
              <a:rPr lang="en-US" altLang="en-US" smtClean="0"/>
              <a:pPr/>
              <a:t>50</a:t>
            </a:fld>
            <a:endParaRPr lang="en-US" alt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9354D655-4197-4476-8544-5ADA00E0684F}" type="slidenum">
              <a:rPr lang="en-US" altLang="en-US" smtClean="0"/>
              <a:pPr/>
              <a:t>51</a:t>
            </a:fld>
            <a:endParaRPr lang="en-US"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xfrm>
            <a:off x="914400" y="4343400"/>
            <a:ext cx="5029200" cy="4114800"/>
          </a:xfrm>
          <a:noFill/>
          <a:ln/>
        </p:spPr>
        <p:txBody>
          <a:bodyPr/>
          <a:lstStyle/>
          <a:p>
            <a:pPr eaLnBrk="1" hangingPunct="1"/>
            <a:r>
              <a:rPr lang="en-US" altLang="en-US" dirty="0"/>
              <a:t>Note that for bonds we would find the market value of each bond issue and then add them together.</a:t>
            </a:r>
          </a:p>
          <a:p>
            <a:pPr eaLnBrk="1" hangingPunct="1"/>
            <a:endParaRPr lang="en-US" altLang="en-US" dirty="0"/>
          </a:p>
          <a:p>
            <a:pPr eaLnBrk="1" hangingPunct="1"/>
            <a:r>
              <a:rPr lang="en-US" altLang="en-US" dirty="0"/>
              <a:t>Also note that preferred stock would just become another component of the equation if the firm has issued it.</a:t>
            </a:r>
          </a:p>
          <a:p>
            <a:pPr eaLnBrk="1" hangingPunct="1"/>
            <a:endParaRPr lang="en-US" altLang="en-US" dirty="0"/>
          </a:p>
          <a:p>
            <a:pPr eaLnBrk="1" hangingPunct="1"/>
            <a:r>
              <a:rPr lang="en-US" altLang="en-US" dirty="0"/>
              <a:t>Finally, we generally ignore current liabilities in our computations. However, if a company finances a substantial portion of its assets with current liabilities, it should be included in the process.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3532A333-826F-4945-AB06-F13E9644844F}" type="slidenum">
              <a:rPr lang="en-US" altLang="en-US" smtClean="0"/>
              <a:pPr/>
              <a:t>52</a:t>
            </a:fld>
            <a:endParaRPr lang="en-US" alt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xfrm>
            <a:off x="914400" y="4343400"/>
            <a:ext cx="5029200" cy="4114800"/>
          </a:xfrm>
          <a:noFill/>
          <a:ln/>
        </p:spPr>
        <p:txBody>
          <a:bodyPr/>
          <a:lstStyle/>
          <a:p>
            <a:pPr eaLnBrk="1" hangingPunct="1"/>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595C52A0-ED51-4C82-B749-D5515F7481E4}" type="slidenum">
              <a:rPr lang="en-US" altLang="en-US" smtClean="0"/>
              <a:pPr/>
              <a:t>53</a:t>
            </a:fld>
            <a:endParaRPr lang="en-US" alt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Point out that if we have other financing that is a significant part of our capital structure, we would just add additional terms to the equation</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2DABD84B-02A4-4833-9BEF-3FCA30F779FB}" type="slidenum">
              <a:rPr lang="en-US" altLang="en-US" smtClean="0"/>
              <a:pPr/>
              <a:t>56</a:t>
            </a:fld>
            <a:endParaRPr lang="en-US" alt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Remind students that bond prices are quoted as a percent of par value</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850AD89E-D28D-4191-AABD-6EF82D3013BE}" type="slidenum">
              <a:rPr lang="en-US" altLang="en-US" smtClean="0"/>
              <a:pPr/>
              <a:t>57</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Point out that students do not have to compute the YTM based on the entire face amount. They can still use a single bond.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131824A-5F04-42FA-AA17-C2457D167029}" type="slidenum">
              <a:rPr lang="en-US" altLang="en-US" smtClean="0"/>
              <a:pPr/>
              <a:t>5</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99CEAC54-EAAF-4908-A54B-4DC789CD0AC2}" type="slidenum">
              <a:rPr lang="en-US" altLang="en-US" smtClean="0"/>
              <a:pPr/>
              <a:t>58</a:t>
            </a:fld>
            <a:endParaRPr lang="en-US" alt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xfrm>
            <a:off x="914400" y="4343400"/>
            <a:ext cx="5029200" cy="4114800"/>
          </a:xfrm>
          <a:noFill/>
          <a:ln/>
        </p:spPr>
        <p:txBody>
          <a:bodyPr/>
          <a:lstStyle/>
          <a:p>
            <a:pPr eaLnBrk="1" hangingPunct="1"/>
            <a:r>
              <a:rPr lang="en-US" altLang="en-US" b="1" i="1"/>
              <a:t>Video Note:</a:t>
            </a:r>
            <a:r>
              <a:rPr lang="en-US" altLang="en-US" i="1"/>
              <a:t> This is a good place to show the “Economic Value Added” video to reinforce the contents of the Reality Bytes box in the text.</a:t>
            </a:r>
            <a:endParaRPr lang="en-US" altLang="en-US" b="1" i="1"/>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CBD5F52E-4B13-4580-98C3-D71D69A52C49}" type="slidenum">
              <a:rPr lang="en-US" altLang="en-US" smtClean="0"/>
              <a:pPr/>
              <a:t>61</a:t>
            </a:fld>
            <a:endParaRPr lang="en-US"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xfrm>
            <a:off x="914400" y="4343400"/>
            <a:ext cx="5029200" cy="4114800"/>
          </a:xfrm>
          <a:noFill/>
          <a:ln/>
        </p:spPr>
        <p:txBody>
          <a:bodyPr/>
          <a:lstStyle/>
          <a:p>
            <a:pPr eaLnBrk="1" hangingPunct="1"/>
            <a:r>
              <a:rPr lang="en-US" altLang="en-US" dirty="0"/>
              <a:t>It is important to point out that the WACC is not very useful for companies that have several disparate divisions.</a:t>
            </a:r>
          </a:p>
          <a:p>
            <a:pPr eaLnBrk="1" hangingPunct="1"/>
            <a:endParaRPr lang="en-US" altLang="en-US" dirty="0"/>
          </a:p>
          <a:p>
            <a:pPr eaLnBrk="1" hangingPunct="1"/>
            <a:r>
              <a:rPr lang="en-US" altLang="en-US" b="1" i="1" dirty="0"/>
              <a:t>www</a:t>
            </a:r>
            <a:r>
              <a:rPr lang="en-US" altLang="en-US" dirty="0"/>
              <a:t>: Click on the web surfer icon to go to an index of business owned by General Electric. Ask the students if they think that projects proposed by the “Real Estate Group” should have the same discount rate as projects proposed by “Aviation Services.” You can go through the list and illustrate why the divisional cost of capital is important for a company like GE. </a:t>
            </a:r>
          </a:p>
          <a:p>
            <a:pPr eaLnBrk="1" hangingPunct="1"/>
            <a:endParaRPr lang="en-US" altLang="en-US" dirty="0"/>
          </a:p>
          <a:p>
            <a:pPr eaLnBrk="1" hangingPunct="1"/>
            <a:r>
              <a:rPr lang="en-US" altLang="en-US" dirty="0"/>
              <a:t>If GE’s WACC was used for every division, then the riskier divisions would get more investment capital and the less risky divisions would lose the opportunity to invest in positive NPV projects.</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646376B9-815B-433A-96ED-907F895B3B08}" type="slidenum">
              <a:rPr lang="en-US" altLang="en-US" smtClean="0"/>
              <a:pPr/>
              <a:t>62</a:t>
            </a:fld>
            <a:endParaRPr lang="en-US" alt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DAAA34FF-EB92-42EF-8F9A-155BC08BC688}" type="slidenum">
              <a:rPr lang="en-US" altLang="en-US" smtClean="0"/>
              <a:pPr/>
              <a:t>69</a:t>
            </a:fld>
            <a:endParaRPr lang="en-US" alt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Ask students which projects would be accepted if they used the WACC for the discount rate? Compare 15% to IRR and accept projects A and B.</a:t>
            </a:r>
          </a:p>
          <a:p>
            <a:pPr eaLnBrk="1" hangingPunct="1"/>
            <a:endParaRPr lang="en-US" altLang="en-US"/>
          </a:p>
          <a:p>
            <a:pPr eaLnBrk="1" hangingPunct="1"/>
            <a:r>
              <a:rPr lang="en-US" altLang="en-US"/>
              <a:t>Now ask students which projects should be accepted if you use the required return based on the risk of the project? Accept B and C.</a:t>
            </a:r>
          </a:p>
          <a:p>
            <a:pPr eaLnBrk="1" hangingPunct="1"/>
            <a:endParaRPr lang="en-US" altLang="en-US"/>
          </a:p>
          <a:p>
            <a:pPr eaLnBrk="1" hangingPunct="1"/>
            <a:r>
              <a:rPr lang="en-US" altLang="en-US"/>
              <a:t>So, what happened when we used the WACC? We accepted a risky project that we shouldn’t have and rejected a less risky project that we should have accepted. What will happen to the overall risk of the firm if the company does this on a consistent basis? Most students will see that the firm will become riskier.</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599452B8-000D-4835-A1F0-2D89B20C87EC}" type="slidenum">
              <a:rPr lang="en-US" altLang="en-US" smtClean="0"/>
              <a:pPr/>
              <a:t>70</a:t>
            </a:fld>
            <a:endParaRPr lang="en-US" alt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419C9DEA-261F-46B3-AF82-A88A80635814}" type="slidenum">
              <a:rPr lang="en-US" altLang="en-US" smtClean="0"/>
              <a:pPr/>
              <a:t>71</a:t>
            </a:fld>
            <a:endParaRPr lang="en-US" alt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573F96B0-50F4-4FFE-802F-FDE1BA49B0D6}" type="slidenum">
              <a:rPr lang="en-US" altLang="en-US" smtClean="0"/>
              <a:pPr/>
              <a:t>72</a:t>
            </a:fld>
            <a:endParaRPr lang="en-US" alt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CA0F07AF-DFAE-479D-AF55-46A67CBC80B6}" type="slidenum">
              <a:rPr lang="en-US" altLang="en-US" smtClean="0"/>
              <a:pPr/>
              <a:t>73</a:t>
            </a:fld>
            <a:endParaRPr lang="en-US" alt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5F42F0EE-2B60-4781-9F4D-7A230B2DFFF5}" type="slidenum">
              <a:rPr lang="en-US" altLang="en-US" smtClean="0"/>
              <a:pPr/>
              <a:t>74</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D/E = .6; Let E = 1; then D = .6</a:t>
            </a:r>
          </a:p>
          <a:p>
            <a:pPr eaLnBrk="1" hangingPunct="1"/>
            <a:r>
              <a:rPr lang="en-US" altLang="en-US"/>
              <a:t>V = .6 + 1 = 1.6</a:t>
            </a:r>
          </a:p>
          <a:p>
            <a:pPr eaLnBrk="1" hangingPunct="1"/>
            <a:r>
              <a:rPr lang="en-US" altLang="en-US"/>
              <a:t>D/V = .6 / 1.6 = .375; E/V = 1/1.6 = .625</a:t>
            </a:r>
          </a:p>
          <a:p>
            <a:pPr eaLnBrk="1" hangingPunct="1"/>
            <a:endParaRPr lang="en-US" altLang="en-US"/>
          </a:p>
          <a:p>
            <a:pPr eaLnBrk="1" hangingPunct="1"/>
            <a:r>
              <a:rPr lang="en-US" altLang="en-US"/>
              <a:t>PMT = 250,000; N = 7; I/y = 15; CPT PV = 1,040,105</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AD1900CC-E055-4E6B-8965-815D4E54F04E}" type="slidenum">
              <a:rPr lang="en-US" altLang="en-US" smtClean="0"/>
              <a:pPr/>
              <a:t>11</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2499CEE3-09EF-46F8-8A56-61120B9BC97E}" type="slidenum">
              <a:rPr lang="en-US" altLang="en-US" smtClean="0"/>
              <a:pPr/>
              <a:t>12</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6725FF1-65EC-47E4-B0FA-583B53F919F7}" type="slidenum">
              <a:rPr lang="en-US" altLang="en-US" smtClean="0"/>
              <a:pPr/>
              <a:t>13</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xfrm>
            <a:off x="914400" y="4343400"/>
            <a:ext cx="5029200" cy="4114800"/>
          </a:xfrm>
          <a:noFill/>
          <a:ln/>
        </p:spPr>
        <p:txBody>
          <a:bodyPr/>
          <a:lstStyle/>
          <a:p>
            <a:pPr eaLnBrk="1" hangingPunct="1"/>
            <a:r>
              <a:rPr lang="en-US" altLang="en-US"/>
              <a:t>Remind students that D</a:t>
            </a:r>
            <a:r>
              <a:rPr lang="en-US" altLang="en-US" baseline="-25000"/>
              <a:t>1</a:t>
            </a:r>
            <a:r>
              <a:rPr lang="en-US" altLang="en-US"/>
              <a:t> = D</a:t>
            </a:r>
            <a:r>
              <a:rPr lang="en-US" altLang="en-US" baseline="-25000"/>
              <a:t>0</a:t>
            </a:r>
            <a:r>
              <a:rPr lang="en-US" altLang="en-US"/>
              <a:t>(1+g)</a:t>
            </a:r>
          </a:p>
          <a:p>
            <a:pPr eaLnBrk="1" hangingPunct="1"/>
            <a:endParaRPr lang="en-US" altLang="en-US"/>
          </a:p>
          <a:p>
            <a:pPr eaLnBrk="1" hangingPunct="1"/>
            <a:r>
              <a:rPr lang="en-US" altLang="en-US"/>
              <a:t>You may also want to take this time to remind them that return is comprised of the dividend yield (D</a:t>
            </a:r>
            <a:r>
              <a:rPr lang="en-US" altLang="en-US" baseline="-25000"/>
              <a:t>1</a:t>
            </a:r>
            <a:r>
              <a:rPr lang="en-US" altLang="en-US"/>
              <a:t> / P</a:t>
            </a:r>
            <a:r>
              <a:rPr lang="en-US" altLang="en-US" baseline="-25000"/>
              <a:t>0</a:t>
            </a:r>
            <a:r>
              <a:rPr lang="en-US" altLang="en-US"/>
              <a:t>) and the capital gains yield (g)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FA15FB83-07CC-4532-AC70-8C587790A76E}" type="slidenum">
              <a:rPr lang="en-US" altLang="en-US" smtClean="0"/>
              <a:pPr/>
              <a:t>14</a:t>
            </a:fld>
            <a:endParaRPr lang="en-US" altLang="en-US"/>
          </a:p>
        </p:txBody>
      </p:sp>
      <p:sp>
        <p:nvSpPr>
          <p:cNvPr id="80899" name="Rectangle 2"/>
          <p:cNvSpPr>
            <a:spLocks noGrp="1" noRot="1" noChangeAspect="1" noChangeArrowheads="1" noTextEdit="1"/>
          </p:cNvSpPr>
          <p:nvPr>
            <p:ph type="sldImg"/>
          </p:nvPr>
        </p:nvSpPr>
        <p:spPr>
          <a:xfrm>
            <a:off x="1150938" y="692150"/>
            <a:ext cx="4556125" cy="3416300"/>
          </a:xfrm>
          <a:ln/>
        </p:spPr>
      </p:sp>
      <p:sp>
        <p:nvSpPr>
          <p:cNvPr id="80900" name="Rectangle 3"/>
          <p:cNvSpPr>
            <a:spLocks noGrp="1" noChangeArrowheads="1"/>
          </p:cNvSpPr>
          <p:nvPr>
            <p:ph type="body" idx="1"/>
          </p:nvPr>
        </p:nvSpPr>
        <p:spPr>
          <a:xfrm>
            <a:off x="914400" y="4343400"/>
            <a:ext cx="5027613" cy="4114800"/>
          </a:xfrm>
          <a:noFill/>
          <a:ln/>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14747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4747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B36D7FCD-5B07-4161-866B-C1F49EB5470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3011558-8086-4377-8BE3-F438D6620B5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5A06069-702D-4228-9B7F-D783610D7DF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3886200"/>
          </a:xfrm>
        </p:spPr>
        <p:txBody>
          <a:bodyPr/>
          <a:lstStyle/>
          <a:p>
            <a:pPr lvl="0"/>
            <a:endParaRPr lang="en-US"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E6756E3-F10B-4655-A59C-2A2BAF919066}"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A8E4F43-2FBD-4CB2-B7D3-7A1330723AAB}"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71B2D309-8501-4598-8D21-7A9DED55EB4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27265CA-82A3-4957-B261-464008AE7DDC}"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54462FE-2DEA-4950-915C-A87CEBA59FBE}"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7AB0E5B-64CD-4512-B78F-027B9034DE46}"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40167353-AAF8-4385-9BCD-5C1210A39C3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4894CAD8-E79C-4044-A71D-4149F1502514}"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54C2609D-C832-4E61-9A1E-B9A988E440E1}"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14643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72A97C5E-283F-4A70-B304-59FFB6EA9BB5}" type="slidenum">
              <a:rPr lang="en-US"/>
              <a:pPr>
                <a:defRPr/>
              </a:pPr>
              <a:t>‹#›</a:t>
            </a:fld>
            <a:endParaRPr lang="en-US"/>
          </a:p>
        </p:txBody>
      </p:sp>
      <p:grpSp>
        <p:nvGrpSpPr>
          <p:cNvPr id="9220"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defRPr/>
              </a:pPr>
              <a:endParaRPr lang="en-US" sz="240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grpSp>
      <p:sp>
        <p:nvSpPr>
          <p:cNvPr id="9221"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9222"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644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69"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image" Target="../media/image4.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1.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image" Target="../media/image20.wmf"/><Relationship Id="rId5" Type="http://schemas.openxmlformats.org/officeDocument/2006/relationships/oleObject" Target="../embeddings/oleObject15.bin"/><Relationship Id="rId4" Type="http://schemas.openxmlformats.org/officeDocument/2006/relationships/image" Target="../media/image19.emf"/></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ctrTitle"/>
          </p:nvPr>
        </p:nvSpPr>
        <p:spPr>
          <a:xfrm>
            <a:off x="2286000" y="228600"/>
            <a:ext cx="6019800" cy="2209800"/>
          </a:xfrm>
        </p:spPr>
        <p:txBody>
          <a:bodyPr/>
          <a:lstStyle/>
          <a:p>
            <a:r>
              <a:rPr lang="en-US" altLang="en-US">
                <a:solidFill>
                  <a:schemeClr val="tx1"/>
                </a:solidFill>
              </a:rPr>
              <a:t>The Cost of Capital</a:t>
            </a:r>
            <a:br>
              <a:rPr lang="en-US" altLang="en-US">
                <a:solidFill>
                  <a:schemeClr val="tx1"/>
                </a:solidFill>
              </a:rPr>
            </a:br>
            <a:endParaRPr lang="en-US" altLang="en-US">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457200"/>
            <a:ext cx="8229600" cy="990600"/>
          </a:xfrm>
        </p:spPr>
        <p:txBody>
          <a:bodyPr/>
          <a:lstStyle/>
          <a:p>
            <a:pPr algn="ctr"/>
            <a:r>
              <a:rPr lang="en-US" sz="3200"/>
              <a:t>Weighted Average Cost of Capital</a:t>
            </a:r>
          </a:p>
        </p:txBody>
      </p:sp>
      <p:sp>
        <p:nvSpPr>
          <p:cNvPr id="19459" name="Content Placeholder 2"/>
          <p:cNvSpPr>
            <a:spLocks noGrp="1"/>
          </p:cNvSpPr>
          <p:nvPr>
            <p:ph idx="1"/>
          </p:nvPr>
        </p:nvSpPr>
        <p:spPr>
          <a:xfrm>
            <a:off x="533400" y="1371600"/>
            <a:ext cx="8229600" cy="3886200"/>
          </a:xfrm>
        </p:spPr>
        <p:txBody>
          <a:bodyPr/>
          <a:lstStyle/>
          <a:p>
            <a:r>
              <a:rPr lang="en-US" sz="2400" dirty="0"/>
              <a:t>Capital Components:</a:t>
            </a:r>
          </a:p>
          <a:p>
            <a:pPr lvl="1">
              <a:buFont typeface="Wingdings" pitchFamily="2" charset="2"/>
              <a:buChar char="Ø"/>
            </a:pPr>
            <a:r>
              <a:rPr lang="en-US" sz="2400" dirty="0"/>
              <a:t>Short-term debt	Long-term debt</a:t>
            </a:r>
          </a:p>
          <a:p>
            <a:pPr lvl="1">
              <a:buFont typeface="Wingdings" pitchFamily="2" charset="2"/>
              <a:buChar char="Ø"/>
            </a:pPr>
            <a:r>
              <a:rPr lang="en-US" sz="2400" dirty="0"/>
              <a:t>Preferred Stock	Common stock</a:t>
            </a:r>
          </a:p>
          <a:p>
            <a:r>
              <a:rPr lang="en-US" sz="2400" dirty="0"/>
              <a:t>WACC = </a:t>
            </a:r>
            <a:r>
              <a:rPr lang="en-US" sz="2400" dirty="0" err="1"/>
              <a:t>R</a:t>
            </a:r>
            <a:r>
              <a:rPr lang="en-US" sz="2400" baseline="-25000" dirty="0" err="1"/>
              <a:t>std</a:t>
            </a:r>
            <a:r>
              <a:rPr lang="en-US" sz="2400" dirty="0"/>
              <a:t> (1-T) </a:t>
            </a:r>
            <a:r>
              <a:rPr lang="en-US" sz="2400" dirty="0" err="1"/>
              <a:t>W</a:t>
            </a:r>
            <a:r>
              <a:rPr lang="en-US" sz="2400" baseline="-25000" dirty="0" err="1"/>
              <a:t>std</a:t>
            </a:r>
            <a:r>
              <a:rPr lang="en-US" sz="2400" dirty="0"/>
              <a:t> +R</a:t>
            </a:r>
            <a:r>
              <a:rPr lang="en-US" sz="2400" baseline="-25000" dirty="0"/>
              <a:t>d</a:t>
            </a:r>
            <a:r>
              <a:rPr lang="en-US" sz="2400" dirty="0"/>
              <a:t> (1-T)W</a:t>
            </a:r>
            <a:r>
              <a:rPr lang="en-US" sz="2400" baseline="-25000" dirty="0"/>
              <a:t>d</a:t>
            </a:r>
            <a:r>
              <a:rPr lang="en-US" sz="2400" dirty="0"/>
              <a:t> + </a:t>
            </a:r>
            <a:r>
              <a:rPr lang="en-US" sz="2400" dirty="0" err="1"/>
              <a:t>R</a:t>
            </a:r>
            <a:r>
              <a:rPr lang="en-US" sz="2400" baseline="-25000" dirty="0" err="1"/>
              <a:t>pf</a:t>
            </a:r>
            <a:r>
              <a:rPr lang="en-US" sz="2400" dirty="0"/>
              <a:t> </a:t>
            </a:r>
            <a:r>
              <a:rPr lang="en-US" sz="2400" dirty="0" err="1"/>
              <a:t>W</a:t>
            </a:r>
            <a:r>
              <a:rPr lang="en-US" sz="2400" baseline="-25000" dirty="0" err="1"/>
              <a:t>pf</a:t>
            </a:r>
            <a:r>
              <a:rPr lang="en-US" sz="2400" dirty="0"/>
              <a:t> + R</a:t>
            </a:r>
            <a:r>
              <a:rPr lang="en-US" sz="2400" baseline="-25000" dirty="0"/>
              <a:t>E</a:t>
            </a:r>
            <a:r>
              <a:rPr lang="en-US" sz="2400" dirty="0"/>
              <a:t> W</a:t>
            </a:r>
            <a:r>
              <a:rPr lang="en-US" sz="2400" baseline="-25000" dirty="0"/>
              <a:t>E</a:t>
            </a:r>
            <a:r>
              <a:rPr lang="en-US" sz="2400" dirty="0"/>
              <a:t> </a:t>
            </a:r>
          </a:p>
          <a:p>
            <a:r>
              <a:rPr lang="en-US" sz="2400" dirty="0"/>
              <a:t>Where W’s are the weights of each source of financing and</a:t>
            </a:r>
          </a:p>
          <a:p>
            <a:r>
              <a:rPr lang="en-US" sz="2400" dirty="0" err="1"/>
              <a:t>R</a:t>
            </a:r>
            <a:r>
              <a:rPr lang="en-US" sz="2400" baseline="-25000" dirty="0" err="1"/>
              <a:t>std</a:t>
            </a:r>
            <a:r>
              <a:rPr lang="en-US" sz="2400" baseline="-25000" dirty="0"/>
              <a:t> </a:t>
            </a:r>
            <a:r>
              <a:rPr lang="en-US" sz="2400" dirty="0"/>
              <a:t>= interest rate on short-term debt such as notes payable.</a:t>
            </a:r>
          </a:p>
          <a:p>
            <a:r>
              <a:rPr lang="en-US" sz="2400" dirty="0"/>
              <a:t>R</a:t>
            </a:r>
            <a:r>
              <a:rPr lang="en-US" sz="2400" baseline="-25000" dirty="0"/>
              <a:t>d</a:t>
            </a:r>
            <a:r>
              <a:rPr lang="en-US" sz="2400" dirty="0"/>
              <a:t> = required return on a bond, for previously issued bonds it is the equal to yield to maturity.</a:t>
            </a:r>
          </a:p>
          <a:p>
            <a:r>
              <a:rPr lang="en-US" sz="2400" dirty="0"/>
              <a:t> </a:t>
            </a:r>
            <a:r>
              <a:rPr lang="en-US" sz="2400" dirty="0" err="1"/>
              <a:t>R</a:t>
            </a:r>
            <a:r>
              <a:rPr lang="en-US" sz="2400" baseline="-25000" dirty="0" err="1"/>
              <a:t>pf</a:t>
            </a:r>
            <a:r>
              <a:rPr lang="en-US" sz="2400" baseline="-25000" dirty="0"/>
              <a:t>  </a:t>
            </a:r>
            <a:r>
              <a:rPr lang="en-US" sz="2400" dirty="0"/>
              <a:t>and</a:t>
            </a:r>
            <a:r>
              <a:rPr lang="en-US" sz="2400" baseline="-25000" dirty="0"/>
              <a:t> </a:t>
            </a:r>
            <a:r>
              <a:rPr lang="en-US" sz="2400" dirty="0"/>
              <a:t>R</a:t>
            </a:r>
            <a:r>
              <a:rPr lang="en-US" sz="2400" baseline="-25000" dirty="0"/>
              <a:t>E </a:t>
            </a:r>
            <a:r>
              <a:rPr lang="en-US" sz="2400" dirty="0"/>
              <a:t>are required returns on preferred and common stock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Cost of Equity</a:t>
            </a:r>
          </a:p>
        </p:txBody>
      </p:sp>
      <p:sp>
        <p:nvSpPr>
          <p:cNvPr id="22531" name="Rectangle 3"/>
          <p:cNvSpPr>
            <a:spLocks noGrp="1" noChangeArrowheads="1"/>
          </p:cNvSpPr>
          <p:nvPr>
            <p:ph type="body" idx="1"/>
          </p:nvPr>
        </p:nvSpPr>
        <p:spPr/>
        <p:txBody>
          <a:bodyPr/>
          <a:lstStyle/>
          <a:p>
            <a:pPr eaLnBrk="1" hangingPunct="1"/>
            <a:r>
              <a:rPr lang="en-US" altLang="en-US"/>
              <a:t>The cost of equity is the return required by equity investors given the risk of the cash flows from the firm</a:t>
            </a:r>
          </a:p>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2531">
                                            <p:txEl>
                                              <p:pRg st="0" end="0"/>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z="3600"/>
              <a:t>Estimation of the Cost Of Equity</a:t>
            </a:r>
          </a:p>
        </p:txBody>
      </p:sp>
      <p:sp>
        <p:nvSpPr>
          <p:cNvPr id="21507" name="Rectangle 3"/>
          <p:cNvSpPr>
            <a:spLocks noGrp="1" noChangeArrowheads="1"/>
          </p:cNvSpPr>
          <p:nvPr>
            <p:ph type="body" idx="1"/>
          </p:nvPr>
        </p:nvSpPr>
        <p:spPr/>
        <p:txBody>
          <a:bodyPr/>
          <a:lstStyle/>
          <a:p>
            <a:pPr marL="609600" indent="-609600" eaLnBrk="1" hangingPunct="1"/>
            <a:r>
              <a:rPr lang="en-US" altLang="en-US"/>
              <a:t>There are two major methods for determining the cost of equity</a:t>
            </a:r>
          </a:p>
          <a:p>
            <a:pPr marL="990600" lvl="1" indent="-533400" eaLnBrk="1" hangingPunct="1">
              <a:buFont typeface="Wingdings" pitchFamily="2" charset="2"/>
              <a:buNone/>
            </a:pPr>
            <a:endParaRPr lang="en-US" altLang="en-US"/>
          </a:p>
          <a:p>
            <a:pPr marL="990600" lvl="1" indent="-533400" eaLnBrk="1" hangingPunct="1">
              <a:buFont typeface="Wingdings" pitchFamily="2" charset="2"/>
              <a:buNone/>
            </a:pPr>
            <a:r>
              <a:rPr lang="en-US" altLang="en-US"/>
              <a:t>1.</a:t>
            </a:r>
            <a:r>
              <a:rPr lang="en-US" altLang="en-US">
                <a:solidFill>
                  <a:schemeClr val="bg2"/>
                </a:solidFill>
              </a:rPr>
              <a:t> </a:t>
            </a:r>
            <a:r>
              <a:rPr lang="en-US" altLang="en-US"/>
              <a:t>Dividend growth model</a:t>
            </a:r>
          </a:p>
          <a:p>
            <a:pPr marL="990600" lvl="1" indent="-533400" eaLnBrk="1" hangingPunct="1">
              <a:buFontTx/>
              <a:buNone/>
            </a:pPr>
            <a:endParaRPr lang="en-US" altLang="en-US"/>
          </a:p>
          <a:p>
            <a:pPr marL="990600" lvl="1" indent="-533400" eaLnBrk="1" hangingPunct="1">
              <a:buFont typeface="Wingdings" pitchFamily="2" charset="2"/>
              <a:buNone/>
            </a:pPr>
            <a:r>
              <a:rPr lang="en-US" altLang="en-US"/>
              <a:t>2.	SML based on Capital Asset Pricing Model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altLang="en-US" sz="3200"/>
              <a:t>The Dividend Growth Model Approach</a:t>
            </a:r>
          </a:p>
        </p:txBody>
      </p:sp>
      <p:sp>
        <p:nvSpPr>
          <p:cNvPr id="24579" name="Rectangle 3"/>
          <p:cNvSpPr>
            <a:spLocks noGrp="1" noChangeArrowheads="1"/>
          </p:cNvSpPr>
          <p:nvPr>
            <p:ph type="body" idx="1"/>
          </p:nvPr>
        </p:nvSpPr>
        <p:spPr/>
        <p:txBody>
          <a:bodyPr/>
          <a:lstStyle/>
          <a:p>
            <a:pPr eaLnBrk="1" hangingPunct="1"/>
            <a:r>
              <a:rPr lang="en-US" altLang="en-US"/>
              <a:t>Start with the dividend growth model formula and rearrange to solve for R</a:t>
            </a:r>
            <a:r>
              <a:rPr lang="en-US" altLang="en-US" baseline="-25000"/>
              <a:t>E</a:t>
            </a:r>
            <a:endParaRPr lang="en-US" altLang="en-US"/>
          </a:p>
        </p:txBody>
      </p:sp>
      <p:graphicFrame>
        <p:nvGraphicFramePr>
          <p:cNvPr id="24580" name="Object 4"/>
          <p:cNvGraphicFramePr>
            <a:graphicFrameLocks noChangeAspect="1"/>
          </p:cNvGraphicFramePr>
          <p:nvPr/>
        </p:nvGraphicFramePr>
        <p:xfrm>
          <a:off x="2286000" y="2984500"/>
          <a:ext cx="3581400" cy="2044700"/>
        </p:xfrm>
        <a:graphic>
          <a:graphicData uri="http://schemas.openxmlformats.org/presentationml/2006/ole">
            <mc:AlternateContent xmlns:mc="http://schemas.openxmlformats.org/markup-compatibility/2006">
              <mc:Choice xmlns:v="urn:schemas-microsoft-com:vml" Requires="v">
                <p:oleObj name="Equation" r:id="rId3" imgW="787400" imgH="889000" progId="Equation.3">
                  <p:embed/>
                </p:oleObj>
              </mc:Choice>
              <mc:Fallback>
                <p:oleObj name="Equation" r:id="rId3" imgW="787400" imgH="8890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984500"/>
                        <a:ext cx="3581400" cy="204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457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4580"/>
                                        </p:tgtEl>
                                        <p:attrNameLst>
                                          <p:attrName>style.visibility</p:attrName>
                                        </p:attrNameLst>
                                      </p:cBhvr>
                                      <p:to>
                                        <p:strVal val="visible"/>
                                      </p:to>
                                    </p:set>
                                    <p:anim calcmode="lin" valueType="num">
                                      <p:cBhvr additive="base">
                                        <p:cTn id="13" dur="500" fill="hold"/>
                                        <p:tgtEl>
                                          <p:spTgt spid="24580"/>
                                        </p:tgtEl>
                                        <p:attrNameLst>
                                          <p:attrName>ppt_x</p:attrName>
                                        </p:attrNameLst>
                                      </p:cBhvr>
                                      <p:tavLst>
                                        <p:tav tm="0">
                                          <p:val>
                                            <p:strVal val="0-#ppt_w/2"/>
                                          </p:val>
                                        </p:tav>
                                        <p:tav tm="100000">
                                          <p:val>
                                            <p:strVal val="#ppt_x"/>
                                          </p:val>
                                        </p:tav>
                                      </p:tavLst>
                                    </p:anim>
                                    <p:anim calcmode="lin" valueType="num">
                                      <p:cBhvr additive="base">
                                        <p:cTn id="14" dur="500" fill="hold"/>
                                        <p:tgtEl>
                                          <p:spTgt spid="245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Estimating the Growth Rate</a:t>
            </a:r>
          </a:p>
        </p:txBody>
      </p:sp>
      <p:sp>
        <p:nvSpPr>
          <p:cNvPr id="22531" name="Rectangle 3"/>
          <p:cNvSpPr>
            <a:spLocks noGrp="1" noChangeArrowheads="1"/>
          </p:cNvSpPr>
          <p:nvPr>
            <p:ph type="body" idx="1"/>
          </p:nvPr>
        </p:nvSpPr>
        <p:spPr/>
        <p:txBody>
          <a:bodyPr/>
          <a:lstStyle/>
          <a:p>
            <a:pPr eaLnBrk="1" hangingPunct="1"/>
            <a:r>
              <a:rPr lang="en-US" altLang="en-US"/>
              <a:t>Use the historical growth rate if you believe the future will be like the past.</a:t>
            </a:r>
          </a:p>
          <a:p>
            <a:pPr eaLnBrk="1" hangingPunct="1"/>
            <a:r>
              <a:rPr lang="en-US" altLang="en-US"/>
              <a:t>Obtain analysts’ estimates: Value Line, Zack’s, Yahoo.Finance.</a:t>
            </a:r>
          </a:p>
          <a:p>
            <a:pPr eaLnBrk="1" hangingPunct="1"/>
            <a:r>
              <a:rPr lang="en-US" altLang="en-US"/>
              <a:t>Use the sustainable growth (earnings retention) model.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381000"/>
            <a:ext cx="8534400" cy="914400"/>
          </a:xfrm>
        </p:spPr>
        <p:txBody>
          <a:bodyPr/>
          <a:lstStyle/>
          <a:p>
            <a:pPr eaLnBrk="1" hangingPunct="1"/>
            <a:r>
              <a:rPr lang="en-US" altLang="en-US" sz="2800"/>
              <a:t>Example: Estimating the Dividend Growth Rate</a:t>
            </a:r>
          </a:p>
        </p:txBody>
      </p:sp>
      <p:sp>
        <p:nvSpPr>
          <p:cNvPr id="31747" name="Rectangle 3"/>
          <p:cNvSpPr>
            <a:spLocks noGrp="1" noChangeArrowheads="1"/>
          </p:cNvSpPr>
          <p:nvPr>
            <p:ph type="body" idx="1"/>
          </p:nvPr>
        </p:nvSpPr>
        <p:spPr>
          <a:xfrm>
            <a:off x="533400" y="1295400"/>
            <a:ext cx="8229600" cy="5029200"/>
          </a:xfrm>
        </p:spPr>
        <p:txBody>
          <a:bodyPr/>
          <a:lstStyle/>
          <a:p>
            <a:pPr eaLnBrk="1" hangingPunct="1"/>
            <a:r>
              <a:rPr lang="en-US" altLang="en-US" dirty="0"/>
              <a:t>One method for estimating the growth rate is to use the historical average</a:t>
            </a:r>
          </a:p>
          <a:p>
            <a:pPr marL="744538" lvl="1" indent="-287338" eaLnBrk="1" hangingPunct="1"/>
            <a:r>
              <a:rPr lang="en-US" altLang="en-US" dirty="0"/>
              <a:t>Year	Dividend	Percent Change</a:t>
            </a:r>
          </a:p>
          <a:p>
            <a:pPr marL="744538" lvl="1" indent="-287338" eaLnBrk="1" hangingPunct="1"/>
            <a:r>
              <a:rPr lang="en-US" altLang="en-US" dirty="0"/>
              <a:t>2014	1.23</a:t>
            </a:r>
          </a:p>
          <a:p>
            <a:pPr marL="744538" lvl="1" indent="-287338" eaLnBrk="1" hangingPunct="1"/>
            <a:r>
              <a:rPr lang="en-US" altLang="en-US" dirty="0"/>
              <a:t>2015	1.30		</a:t>
            </a:r>
          </a:p>
          <a:p>
            <a:pPr marL="744538" lvl="1" indent="-287338" eaLnBrk="1" hangingPunct="1"/>
            <a:r>
              <a:rPr lang="en-US" altLang="en-US" dirty="0"/>
              <a:t>2016	1.36		</a:t>
            </a:r>
          </a:p>
          <a:p>
            <a:pPr marL="744538" lvl="1" indent="-287338" eaLnBrk="1" hangingPunct="1"/>
            <a:r>
              <a:rPr lang="en-US" altLang="en-US" dirty="0"/>
              <a:t>2017	1.43		</a:t>
            </a:r>
          </a:p>
          <a:p>
            <a:pPr marL="744538" lvl="1" indent="-287338" eaLnBrk="1" hangingPunct="1"/>
            <a:r>
              <a:rPr lang="en-US" altLang="en-US" dirty="0"/>
              <a:t>2018	1.50</a:t>
            </a:r>
          </a:p>
        </p:txBody>
      </p:sp>
      <p:sp>
        <p:nvSpPr>
          <p:cNvPr id="31748" name="Text Box 4"/>
          <p:cNvSpPr txBox="1">
            <a:spLocks noChangeArrowheads="1"/>
          </p:cNvSpPr>
          <p:nvPr/>
        </p:nvSpPr>
        <p:spPr bwMode="auto">
          <a:xfrm>
            <a:off x="4419600" y="3276600"/>
            <a:ext cx="3902075" cy="1984375"/>
          </a:xfrm>
          <a:prstGeom prst="rect">
            <a:avLst/>
          </a:prstGeom>
          <a:noFill/>
          <a:ln w="9525">
            <a:noFill/>
            <a:miter lim="800000"/>
            <a:headEnd/>
            <a:tailEnd/>
          </a:ln>
        </p:spPr>
        <p:txBody>
          <a:bodyPr wrap="none">
            <a:spAutoFit/>
          </a:bodyPr>
          <a:lstStyle/>
          <a:p>
            <a:pPr>
              <a:spcBef>
                <a:spcPct val="20000"/>
              </a:spcBef>
            </a:pPr>
            <a:r>
              <a:rPr lang="en-US" altLang="en-US" sz="2700">
                <a:solidFill>
                  <a:schemeClr val="bg2"/>
                </a:solidFill>
                <a:latin typeface="Times New Roman" pitchFamily="18" charset="0"/>
              </a:rPr>
              <a:t>(1.30 – 1.23) / 1.23 = 5.7%</a:t>
            </a:r>
          </a:p>
          <a:p>
            <a:pPr>
              <a:spcBef>
                <a:spcPct val="20000"/>
              </a:spcBef>
            </a:pPr>
            <a:r>
              <a:rPr lang="en-US" altLang="en-US" sz="2700">
                <a:solidFill>
                  <a:schemeClr val="bg2"/>
                </a:solidFill>
                <a:latin typeface="Times New Roman" pitchFamily="18" charset="0"/>
              </a:rPr>
              <a:t>(1.36 – 1.30) / 1.30 = 4.6%</a:t>
            </a:r>
          </a:p>
          <a:p>
            <a:pPr>
              <a:spcBef>
                <a:spcPct val="20000"/>
              </a:spcBef>
            </a:pPr>
            <a:r>
              <a:rPr lang="en-US" altLang="en-US" sz="2700">
                <a:solidFill>
                  <a:schemeClr val="bg2"/>
                </a:solidFill>
                <a:latin typeface="Times New Roman" pitchFamily="18" charset="0"/>
              </a:rPr>
              <a:t>(1.43 – 1.36) / 1.36 = 5.1%</a:t>
            </a:r>
          </a:p>
          <a:p>
            <a:pPr>
              <a:spcBef>
                <a:spcPct val="20000"/>
              </a:spcBef>
            </a:pPr>
            <a:r>
              <a:rPr lang="en-US" altLang="en-US" sz="2700">
                <a:solidFill>
                  <a:schemeClr val="bg2"/>
                </a:solidFill>
                <a:latin typeface="Times New Roman" pitchFamily="18" charset="0"/>
              </a:rPr>
              <a:t>(1.50 – 1.43) / 1.43 = 4.9%</a:t>
            </a:r>
          </a:p>
        </p:txBody>
      </p:sp>
      <p:sp>
        <p:nvSpPr>
          <p:cNvPr id="31749" name="Text Box 5"/>
          <p:cNvSpPr txBox="1">
            <a:spLocks noChangeArrowheads="1"/>
          </p:cNvSpPr>
          <p:nvPr/>
        </p:nvSpPr>
        <p:spPr bwMode="auto">
          <a:xfrm>
            <a:off x="1143000" y="5562600"/>
            <a:ext cx="6400800" cy="503238"/>
          </a:xfrm>
          <a:prstGeom prst="rect">
            <a:avLst/>
          </a:prstGeom>
          <a:noFill/>
          <a:ln w="9525">
            <a:noFill/>
            <a:miter lim="800000"/>
            <a:headEnd/>
            <a:tailEnd/>
          </a:ln>
        </p:spPr>
        <p:txBody>
          <a:bodyPr>
            <a:spAutoFit/>
          </a:bodyPr>
          <a:lstStyle/>
          <a:p>
            <a:pPr>
              <a:spcBef>
                <a:spcPct val="50000"/>
              </a:spcBef>
            </a:pPr>
            <a:r>
              <a:rPr lang="en-US" altLang="en-US" sz="2700">
                <a:solidFill>
                  <a:schemeClr val="bg2"/>
                </a:solidFill>
                <a:latin typeface="Times New Roman" pitchFamily="18" charset="0"/>
              </a:rPr>
              <a:t>Average = (5.7 + 4.6 + 5.1 + 4.9) / 4 = 5.1%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anim calcmode="lin" valueType="num">
                                      <p:cBhvr additive="base">
                                        <p:cTn id="11"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174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anim calcmode="lin" valueType="num">
                                      <p:cBhvr additive="base">
                                        <p:cTn id="15"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174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anim calcmode="lin" valueType="num">
                                      <p:cBhvr additive="base">
                                        <p:cTn id="19" dur="500" fill="hold"/>
                                        <p:tgtEl>
                                          <p:spTgt spid="3174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747">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anim calcmode="lin" valueType="num">
                                      <p:cBhvr additive="base">
                                        <p:cTn id="23" dur="500" fill="hold"/>
                                        <p:tgtEl>
                                          <p:spTgt spid="31747">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1747">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anim calcmode="lin" valueType="num">
                                      <p:cBhvr additive="base">
                                        <p:cTn id="27" dur="500" fill="hold"/>
                                        <p:tgtEl>
                                          <p:spTgt spid="31747">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1747">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anim calcmode="lin" valueType="num">
                                      <p:cBhvr additive="base">
                                        <p:cTn id="31" dur="500" fill="hold"/>
                                        <p:tgtEl>
                                          <p:spTgt spid="31747">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74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1748">
                                            <p:txEl>
                                              <p:pRg st="0" end="0"/>
                                            </p:txEl>
                                          </p:spTgt>
                                        </p:tgtEl>
                                        <p:attrNameLst>
                                          <p:attrName>style.visibility</p:attrName>
                                        </p:attrNameLst>
                                      </p:cBhvr>
                                      <p:to>
                                        <p:strVal val="visible"/>
                                      </p:to>
                                    </p:set>
                                    <p:anim calcmode="lin" valueType="num">
                                      <p:cBhvr additive="base">
                                        <p:cTn id="37" dur="500" fill="hold"/>
                                        <p:tgtEl>
                                          <p:spTgt spid="31748">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174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1748">
                                            <p:txEl>
                                              <p:pRg st="1" end="1"/>
                                            </p:txEl>
                                          </p:spTgt>
                                        </p:tgtEl>
                                        <p:attrNameLst>
                                          <p:attrName>style.visibility</p:attrName>
                                        </p:attrNameLst>
                                      </p:cBhvr>
                                      <p:to>
                                        <p:strVal val="visible"/>
                                      </p:to>
                                    </p:set>
                                    <p:anim calcmode="lin" valueType="num">
                                      <p:cBhvr additive="base">
                                        <p:cTn id="43" dur="500" fill="hold"/>
                                        <p:tgtEl>
                                          <p:spTgt spid="31748">
                                            <p:txEl>
                                              <p:pRg st="1" end="1"/>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17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31748">
                                            <p:txEl>
                                              <p:pRg st="2" end="2"/>
                                            </p:txEl>
                                          </p:spTgt>
                                        </p:tgtEl>
                                        <p:attrNameLst>
                                          <p:attrName>style.visibility</p:attrName>
                                        </p:attrNameLst>
                                      </p:cBhvr>
                                      <p:to>
                                        <p:strVal val="visible"/>
                                      </p:to>
                                    </p:set>
                                    <p:anim calcmode="lin" valueType="num">
                                      <p:cBhvr additive="base">
                                        <p:cTn id="49" dur="500" fill="hold"/>
                                        <p:tgtEl>
                                          <p:spTgt spid="31748">
                                            <p:txEl>
                                              <p:pRg st="2" end="2"/>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17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1748">
                                            <p:txEl>
                                              <p:pRg st="3" end="3"/>
                                            </p:txEl>
                                          </p:spTgt>
                                        </p:tgtEl>
                                        <p:attrNameLst>
                                          <p:attrName>style.visibility</p:attrName>
                                        </p:attrNameLst>
                                      </p:cBhvr>
                                      <p:to>
                                        <p:strVal val="visible"/>
                                      </p:to>
                                    </p:set>
                                    <p:anim calcmode="lin" valueType="num">
                                      <p:cBhvr additive="base">
                                        <p:cTn id="55" dur="500" fill="hold"/>
                                        <p:tgtEl>
                                          <p:spTgt spid="31748">
                                            <p:txEl>
                                              <p:pRg st="3" end="3"/>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174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1749"/>
                                        </p:tgtEl>
                                        <p:attrNameLst>
                                          <p:attrName>style.visibility</p:attrName>
                                        </p:attrNameLst>
                                      </p:cBhvr>
                                      <p:to>
                                        <p:strVal val="visible"/>
                                      </p:to>
                                    </p:set>
                                    <p:anim calcmode="lin" valueType="num">
                                      <p:cBhvr additive="base">
                                        <p:cTn id="61" dur="500" fill="hold"/>
                                        <p:tgtEl>
                                          <p:spTgt spid="31749"/>
                                        </p:tgtEl>
                                        <p:attrNameLst>
                                          <p:attrName>ppt_x</p:attrName>
                                        </p:attrNameLst>
                                      </p:cBhvr>
                                      <p:tavLst>
                                        <p:tav tm="0">
                                          <p:val>
                                            <p:strVal val="0-#ppt_w/2"/>
                                          </p:val>
                                        </p:tav>
                                        <p:tav tm="100000">
                                          <p:val>
                                            <p:strVal val="#ppt_x"/>
                                          </p:val>
                                        </p:tav>
                                      </p:tavLst>
                                    </p:anim>
                                    <p:anim calcmode="lin" valueType="num">
                                      <p:cBhvr additive="base">
                                        <p:cTn id="62" dur="500" fill="hold"/>
                                        <p:tgtEl>
                                          <p:spTgt spid="317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P spid="31748" grpId="0" build="p" autoUpdateAnimBg="0"/>
      <p:bldP spid="31749"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algn="ctr" eaLnBrk="1" hangingPunct="1"/>
            <a:r>
              <a:rPr lang="en-US" altLang="en-US" sz="3600"/>
              <a:t>Dividend Growth Model Example</a:t>
            </a:r>
          </a:p>
        </p:txBody>
      </p:sp>
      <p:sp>
        <p:nvSpPr>
          <p:cNvPr id="28675" name="Rectangle 3"/>
          <p:cNvSpPr>
            <a:spLocks noGrp="1" noChangeArrowheads="1"/>
          </p:cNvSpPr>
          <p:nvPr>
            <p:ph type="body" idx="1"/>
          </p:nvPr>
        </p:nvSpPr>
        <p:spPr>
          <a:xfrm>
            <a:off x="457200" y="1524000"/>
            <a:ext cx="8229600" cy="4038600"/>
          </a:xfrm>
        </p:spPr>
        <p:txBody>
          <a:bodyPr/>
          <a:lstStyle/>
          <a:p>
            <a:pPr eaLnBrk="1" hangingPunct="1"/>
            <a:r>
              <a:rPr lang="en-US" altLang="en-US" dirty="0"/>
              <a:t>Suppose that your company is expected to pay a dividend of $1.50 per share next year. The steady growth in dividends as calculated in prior slide is 5.1% per year and the market expects that to continue. The current price is $25. What is the cost of equity?</a:t>
            </a:r>
          </a:p>
        </p:txBody>
      </p:sp>
      <p:graphicFrame>
        <p:nvGraphicFramePr>
          <p:cNvPr id="28676" name="Object 4"/>
          <p:cNvGraphicFramePr>
            <a:graphicFrameLocks noChangeAspect="1"/>
          </p:cNvGraphicFramePr>
          <p:nvPr>
            <p:extLst>
              <p:ext uri="{D42A27DB-BD31-4B8C-83A1-F6EECF244321}">
                <p14:modId xmlns:p14="http://schemas.microsoft.com/office/powerpoint/2010/main" val="1486994753"/>
              </p:ext>
            </p:extLst>
          </p:nvPr>
        </p:nvGraphicFramePr>
        <p:xfrm>
          <a:off x="2514600" y="4419601"/>
          <a:ext cx="4768850" cy="1219200"/>
        </p:xfrm>
        <a:graphic>
          <a:graphicData uri="http://schemas.openxmlformats.org/presentationml/2006/ole">
            <mc:AlternateContent xmlns:mc="http://schemas.openxmlformats.org/markup-compatibility/2006">
              <mc:Choice xmlns:v="urn:schemas-microsoft-com:vml" Requires="v">
                <p:oleObj name="Equation" r:id="rId3" imgW="1422400" imgH="393700" progId="Equation.3">
                  <p:embed/>
                </p:oleObj>
              </mc:Choice>
              <mc:Fallback>
                <p:oleObj name="Equation" r:id="rId3" imgW="1422400" imgH="3937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419601"/>
                        <a:ext cx="476885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a:extLst>
              <a:ext uri="{FF2B5EF4-FFF2-40B4-BE49-F238E27FC236}">
                <a16:creationId xmlns:a16="http://schemas.microsoft.com/office/drawing/2014/main" id="{F8729AF6-8F64-701C-9D24-745B5D708A60}"/>
              </a:ext>
            </a:extLst>
          </p:cNvPr>
          <p:cNvSpPr txBox="1"/>
          <p:nvPr/>
        </p:nvSpPr>
        <p:spPr>
          <a:xfrm>
            <a:off x="914400" y="5791200"/>
            <a:ext cx="7772400" cy="369332"/>
          </a:xfrm>
          <a:prstGeom prst="rect">
            <a:avLst/>
          </a:prstGeom>
          <a:noFill/>
        </p:spPr>
        <p:txBody>
          <a:bodyPr wrap="square">
            <a:spAutoFit/>
          </a:bodyPr>
          <a:lstStyle/>
          <a:p>
            <a:pPr eaLnBrk="1" hangingPunct="1"/>
            <a:r>
              <a:rPr lang="en-US" altLang="en-US" dirty="0"/>
              <a:t>So, investors are currently requiring a return of 11.1% on our equity capital.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8675">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8676"/>
                                        </p:tgtEl>
                                        <p:attrNameLst>
                                          <p:attrName>style.visibility</p:attrName>
                                        </p:attrNameLst>
                                      </p:cBhvr>
                                      <p:to>
                                        <p:strVal val="visible"/>
                                      </p:to>
                                    </p:set>
                                    <p:anim calcmode="lin" valueType="num">
                                      <p:cBhvr additive="base">
                                        <p:cTn id="13" dur="500" fill="hold"/>
                                        <p:tgtEl>
                                          <p:spTgt spid="28676"/>
                                        </p:tgtEl>
                                        <p:attrNameLst>
                                          <p:attrName>ppt_x</p:attrName>
                                        </p:attrNameLst>
                                      </p:cBhvr>
                                      <p:tavLst>
                                        <p:tav tm="0">
                                          <p:val>
                                            <p:strVal val="0-#ppt_w/2"/>
                                          </p:val>
                                        </p:tav>
                                        <p:tav tm="100000">
                                          <p:val>
                                            <p:strVal val="#ppt_x"/>
                                          </p:val>
                                        </p:tav>
                                      </p:tavLst>
                                    </p:anim>
                                    <p:anim calcmode="lin" valueType="num">
                                      <p:cBhvr additive="base">
                                        <p:cTn id="14" dur="500" fill="hold"/>
                                        <p:tgtEl>
                                          <p:spTgt spid="286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z="3200"/>
              <a:t>Estimating the Dividend Growth Rate</a:t>
            </a:r>
          </a:p>
        </p:txBody>
      </p:sp>
      <p:sp>
        <p:nvSpPr>
          <p:cNvPr id="24579" name="Rectangle 3"/>
          <p:cNvSpPr>
            <a:spLocks noGrp="1" noChangeArrowheads="1"/>
          </p:cNvSpPr>
          <p:nvPr>
            <p:ph type="body" idx="1"/>
          </p:nvPr>
        </p:nvSpPr>
        <p:spPr/>
        <p:txBody>
          <a:bodyPr/>
          <a:lstStyle/>
          <a:p>
            <a:pPr eaLnBrk="1" hangingPunct="1"/>
            <a:r>
              <a:rPr lang="en-US" altLang="en-US" dirty="0"/>
              <a:t>Second method for estimating the growth rate is to use sustainable growth rate:</a:t>
            </a:r>
          </a:p>
          <a:p>
            <a:pPr algn="ctr" eaLnBrk="1" hangingPunct="1">
              <a:buFont typeface="Wingdings" pitchFamily="2" charset="2"/>
              <a:buNone/>
            </a:pPr>
            <a:r>
              <a:rPr lang="en-US" altLang="en-US" dirty="0"/>
              <a:t>g = RR x ROE</a:t>
            </a:r>
          </a:p>
          <a:p>
            <a:pPr eaLnBrk="1" hangingPunct="1"/>
            <a:r>
              <a:rPr lang="en-US" altLang="en-US" dirty="0"/>
              <a:t>RR= Retention Ratio (the percent of net income is retained for an investment).</a:t>
            </a:r>
          </a:p>
          <a:p>
            <a:pPr eaLnBrk="1" hangingPunct="1"/>
            <a:r>
              <a:rPr lang="en-US" altLang="en-US" dirty="0"/>
              <a:t>ROE= Return on Equity (NIAT/Equity)</a:t>
            </a:r>
          </a:p>
          <a:p>
            <a:pPr eaLnBrk="1" hangingPunct="1"/>
            <a:r>
              <a:rPr lang="en-US" altLang="en-US" dirty="0"/>
              <a:t>NIAT=Net Income After Tax</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1"/>
          </p:nvPr>
        </p:nvSpPr>
        <p:spPr>
          <a:xfrm>
            <a:off x="457200" y="6245225"/>
            <a:ext cx="2133600" cy="476250"/>
          </a:xfrm>
          <a:noFill/>
        </p:spPr>
        <p:txBody>
          <a:bodyPr/>
          <a:lstStyle/>
          <a:p>
            <a:pPr algn="l"/>
            <a:fld id="{A8645CFC-9EE5-43C0-9AC8-C21381E8ACA9}" type="slidenum">
              <a:rPr lang="en-US" altLang="en-US" smtClean="0">
                <a:latin typeface="Arial" charset="0"/>
              </a:rPr>
              <a:pPr algn="l"/>
              <a:t>18</a:t>
            </a:fld>
            <a:endParaRPr lang="en-US" altLang="en-US">
              <a:latin typeface="Arial" charset="0"/>
            </a:endParaRPr>
          </a:p>
        </p:txBody>
      </p:sp>
      <p:sp>
        <p:nvSpPr>
          <p:cNvPr id="25603"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ltLang="en-US"/>
          </a:p>
        </p:txBody>
      </p:sp>
      <p:sp>
        <p:nvSpPr>
          <p:cNvPr id="2560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ltLang="en-US"/>
          </a:p>
        </p:txBody>
      </p:sp>
      <p:sp>
        <p:nvSpPr>
          <p:cNvPr id="25605" name="Rectangle 7"/>
          <p:cNvSpPr>
            <a:spLocks noGrp="1" noChangeArrowheads="1"/>
          </p:cNvSpPr>
          <p:nvPr>
            <p:ph type="title"/>
          </p:nvPr>
        </p:nvSpPr>
        <p:spPr/>
        <p:txBody>
          <a:bodyPr/>
          <a:lstStyle/>
          <a:p>
            <a:pPr eaLnBrk="1" hangingPunct="1"/>
            <a:r>
              <a:rPr lang="en-US" altLang="en-US" sz="4000"/>
              <a:t>Estimating the Dividend Growth Rate</a:t>
            </a:r>
          </a:p>
        </p:txBody>
      </p:sp>
      <p:sp>
        <p:nvSpPr>
          <p:cNvPr id="25606" name="Rectangle 8"/>
          <p:cNvSpPr>
            <a:spLocks noGrp="1" noChangeArrowheads="1"/>
          </p:cNvSpPr>
          <p:nvPr>
            <p:ph type="body" idx="1"/>
          </p:nvPr>
        </p:nvSpPr>
        <p:spPr/>
        <p:txBody>
          <a:bodyPr/>
          <a:lstStyle/>
          <a:p>
            <a:pPr eaLnBrk="1" hangingPunct="1"/>
            <a:r>
              <a:rPr lang="en-US" altLang="en-US" dirty="0"/>
              <a:t>Growth from earnings retention model:</a:t>
            </a:r>
            <a:br>
              <a:rPr lang="en-US" altLang="en-US" dirty="0"/>
            </a:br>
            <a:r>
              <a:rPr lang="en-US" altLang="en-US" dirty="0"/>
              <a:t>g = (Retention rate)(ROE) </a:t>
            </a:r>
            <a:br>
              <a:rPr lang="en-US" altLang="en-US" dirty="0"/>
            </a:br>
            <a:r>
              <a:rPr lang="en-US" altLang="en-US" dirty="0"/>
              <a:t>g = (1 – Payout rate)(ROE) </a:t>
            </a:r>
          </a:p>
          <a:p>
            <a:pPr eaLnBrk="1" hangingPunct="1"/>
            <a:r>
              <a:rPr lang="en-US" altLang="en-US" dirty="0"/>
              <a:t>RR +DPR =1</a:t>
            </a:r>
          </a:p>
          <a:p>
            <a:pPr eaLnBrk="1" hangingPunct="1">
              <a:buFont typeface="Wingdings" pitchFamily="2" charset="2"/>
              <a:buNone/>
            </a:pPr>
            <a:r>
              <a:rPr lang="en-US" altLang="en-US" dirty="0"/>
              <a:t>	g = (1 – 0.66)(15%) = 5.1%.</a:t>
            </a:r>
            <a:br>
              <a:rPr lang="en-US" altLang="en-US" dirty="0"/>
            </a:br>
            <a:br>
              <a:rPr lang="en-US" altLang="en-US" dirty="0"/>
            </a:br>
            <a:r>
              <a:rPr lang="en-US" altLang="en-US" dirty="0"/>
              <a:t>This is the same as g = 5.1% given earlier.</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533400"/>
            <a:ext cx="7162800" cy="914400"/>
          </a:xfrm>
        </p:spPr>
        <p:txBody>
          <a:bodyPr/>
          <a:lstStyle/>
          <a:p>
            <a:pPr algn="ctr" eaLnBrk="1" hangingPunct="1">
              <a:lnSpc>
                <a:spcPct val="90000"/>
              </a:lnSpc>
            </a:pPr>
            <a:r>
              <a:rPr lang="en-US" altLang="en-US" sz="2400"/>
              <a:t>Advantages and Disadvantages of Dividend</a:t>
            </a:r>
            <a:br>
              <a:rPr lang="en-US" altLang="en-US" sz="2400"/>
            </a:br>
            <a:r>
              <a:rPr lang="en-US" altLang="en-US" sz="2400"/>
              <a:t>Growth Model</a:t>
            </a:r>
          </a:p>
        </p:txBody>
      </p:sp>
      <p:sp>
        <p:nvSpPr>
          <p:cNvPr id="34819" name="Rectangle 3"/>
          <p:cNvSpPr>
            <a:spLocks noGrp="1" noChangeArrowheads="1"/>
          </p:cNvSpPr>
          <p:nvPr>
            <p:ph type="body" idx="1"/>
          </p:nvPr>
        </p:nvSpPr>
        <p:spPr>
          <a:xfrm>
            <a:off x="457200" y="1447800"/>
            <a:ext cx="8229600" cy="4525963"/>
          </a:xfrm>
        </p:spPr>
        <p:txBody>
          <a:bodyPr/>
          <a:lstStyle/>
          <a:p>
            <a:pPr eaLnBrk="1" hangingPunct="1">
              <a:lnSpc>
                <a:spcPct val="90000"/>
              </a:lnSpc>
            </a:pPr>
            <a:r>
              <a:rPr lang="en-US" altLang="en-US" sz="2400"/>
              <a:t>Advantage – easy to understand and use</a:t>
            </a:r>
          </a:p>
          <a:p>
            <a:pPr eaLnBrk="1" hangingPunct="1">
              <a:lnSpc>
                <a:spcPct val="90000"/>
              </a:lnSpc>
            </a:pPr>
            <a:r>
              <a:rPr lang="en-US" altLang="en-US" sz="2400"/>
              <a:t>Disadvantages</a:t>
            </a:r>
          </a:p>
          <a:p>
            <a:pPr marL="744538" lvl="1" indent="-287338" eaLnBrk="1" hangingPunct="1">
              <a:lnSpc>
                <a:spcPct val="90000"/>
              </a:lnSpc>
              <a:buFont typeface="Wingdings" pitchFamily="2" charset="2"/>
              <a:buChar char="Ø"/>
            </a:pPr>
            <a:r>
              <a:rPr lang="en-US" altLang="en-US" sz="2400"/>
              <a:t>Only applicable to companies currently paying dividends</a:t>
            </a:r>
          </a:p>
          <a:p>
            <a:pPr marL="744538" lvl="1" indent="-287338" eaLnBrk="1" hangingPunct="1">
              <a:lnSpc>
                <a:spcPct val="90000"/>
              </a:lnSpc>
              <a:buFont typeface="Wingdings" pitchFamily="2" charset="2"/>
              <a:buChar char="Ø"/>
            </a:pPr>
            <a:r>
              <a:rPr lang="en-US" altLang="en-US" sz="2400"/>
              <a:t>Not applicable if dividends aren’t growing at a reasonably constant rate</a:t>
            </a:r>
          </a:p>
          <a:p>
            <a:pPr marL="744538" lvl="1" indent="-287338" eaLnBrk="1" hangingPunct="1">
              <a:lnSpc>
                <a:spcPct val="90000"/>
              </a:lnSpc>
              <a:buFont typeface="Wingdings" pitchFamily="2" charset="2"/>
              <a:buChar char="Ø"/>
            </a:pPr>
            <a:r>
              <a:rPr lang="en-US" altLang="en-US" sz="2400"/>
              <a:t>Extremely sensitive to the estimated growth rate – an increase in g of 1% increases the cost of equity by 1%</a:t>
            </a:r>
          </a:p>
          <a:p>
            <a:pPr marL="744538" lvl="1" indent="-287338" eaLnBrk="1" hangingPunct="1">
              <a:lnSpc>
                <a:spcPct val="90000"/>
              </a:lnSpc>
              <a:buFont typeface="Wingdings" pitchFamily="2" charset="2"/>
              <a:buChar char="Ø"/>
            </a:pPr>
            <a:r>
              <a:rPr lang="en-US" altLang="en-US" sz="2400"/>
              <a:t>Extremely sensitive to stock price volatility</a:t>
            </a:r>
          </a:p>
          <a:p>
            <a:pPr marL="744538" lvl="1" indent="-287338" eaLnBrk="1" hangingPunct="1">
              <a:lnSpc>
                <a:spcPct val="90000"/>
              </a:lnSpc>
              <a:buFont typeface="Wingdings" pitchFamily="2" charset="2"/>
              <a:buChar char="Ø"/>
            </a:pPr>
            <a:r>
              <a:rPr lang="en-US" altLang="en-US" sz="2400"/>
              <a:t>Does not explicitly consider risk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4819">
                                            <p:txEl>
                                              <p:pRg st="4" end="4"/>
                                            </p:txEl>
                                          </p:spTgt>
                                        </p:tgtEl>
                                        <p:attrNameLst>
                                          <p:attrName>style.visibility</p:attrName>
                                        </p:attrNameLst>
                                      </p:cBhvr>
                                      <p:to>
                                        <p:strVal val="visible"/>
                                      </p:to>
                                    </p:set>
                                    <p:anim calcmode="lin" valueType="num">
                                      <p:cBhvr additive="base">
                                        <p:cTn id="31" dur="500" fill="hold"/>
                                        <p:tgtEl>
                                          <p:spTgt spid="348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48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4819">
                                            <p:txEl>
                                              <p:pRg st="5" end="5"/>
                                            </p:txEl>
                                          </p:spTgt>
                                        </p:tgtEl>
                                        <p:attrNameLst>
                                          <p:attrName>style.visibility</p:attrName>
                                        </p:attrNameLst>
                                      </p:cBhvr>
                                      <p:to>
                                        <p:strVal val="visible"/>
                                      </p:to>
                                    </p:set>
                                    <p:anim calcmode="lin" valueType="num">
                                      <p:cBhvr additive="base">
                                        <p:cTn id="37" dur="500" fill="hold"/>
                                        <p:tgtEl>
                                          <p:spTgt spid="348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481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4819">
                                            <p:txEl>
                                              <p:pRg st="6" end="6"/>
                                            </p:txEl>
                                          </p:spTgt>
                                        </p:tgtEl>
                                        <p:attrNameLst>
                                          <p:attrName>style.visibility</p:attrName>
                                        </p:attrNameLst>
                                      </p:cBhvr>
                                      <p:to>
                                        <p:strVal val="visible"/>
                                      </p:to>
                                    </p:set>
                                    <p:anim calcmode="lin" valueType="num">
                                      <p:cBhvr additive="base">
                                        <p:cTn id="43" dur="500" fill="hold"/>
                                        <p:tgtEl>
                                          <p:spTgt spid="3481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481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4819">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en-US" altLang="en-US" sz="4000"/>
              <a:t>Cost of Capital</a:t>
            </a:r>
            <a:br>
              <a:rPr lang="en-US" altLang="en-US" sz="4000"/>
            </a:br>
            <a:r>
              <a:rPr lang="en-US" altLang="en-US" sz="4000"/>
              <a:t>Key Concepts </a:t>
            </a:r>
          </a:p>
        </p:txBody>
      </p:sp>
      <p:sp>
        <p:nvSpPr>
          <p:cNvPr id="14339" name="Rectangle 3"/>
          <p:cNvSpPr>
            <a:spLocks noGrp="1" noChangeArrowheads="1"/>
          </p:cNvSpPr>
          <p:nvPr>
            <p:ph type="body" idx="1"/>
          </p:nvPr>
        </p:nvSpPr>
        <p:spPr/>
        <p:txBody>
          <a:bodyPr/>
          <a:lstStyle/>
          <a:p>
            <a:pPr eaLnBrk="1" hangingPunct="1">
              <a:lnSpc>
                <a:spcPct val="90000"/>
              </a:lnSpc>
            </a:pPr>
            <a:r>
              <a:rPr lang="en-US" altLang="en-US" sz="2400" dirty="0"/>
              <a:t>Know how to determine a firm’s cost of equity capital</a:t>
            </a:r>
          </a:p>
          <a:p>
            <a:pPr eaLnBrk="1" hangingPunct="1">
              <a:lnSpc>
                <a:spcPct val="90000"/>
              </a:lnSpc>
            </a:pPr>
            <a:r>
              <a:rPr lang="en-US" altLang="en-US" sz="2400" dirty="0"/>
              <a:t>Know how to determine a firm’s cost of debt</a:t>
            </a:r>
          </a:p>
          <a:p>
            <a:pPr eaLnBrk="1" hangingPunct="1">
              <a:lnSpc>
                <a:spcPct val="90000"/>
              </a:lnSpc>
            </a:pPr>
            <a:r>
              <a:rPr lang="en-US" altLang="en-US" sz="2400" dirty="0"/>
              <a:t>Know how to determine a firm’s cost of </a:t>
            </a:r>
            <a:r>
              <a:rPr lang="en-US" altLang="en-US" sz="2400" dirty="0" err="1"/>
              <a:t>Pref.Stock</a:t>
            </a:r>
            <a:endParaRPr lang="en-US" altLang="en-US" sz="2400" dirty="0"/>
          </a:p>
          <a:p>
            <a:pPr eaLnBrk="1" hangingPunct="1">
              <a:lnSpc>
                <a:spcPct val="90000"/>
              </a:lnSpc>
            </a:pPr>
            <a:endParaRPr lang="en-US" altLang="en-US" sz="2400" dirty="0"/>
          </a:p>
          <a:p>
            <a:pPr eaLnBrk="1" hangingPunct="1">
              <a:lnSpc>
                <a:spcPct val="90000"/>
              </a:lnSpc>
            </a:pPr>
            <a:r>
              <a:rPr lang="en-US" altLang="en-US" sz="2400" dirty="0"/>
              <a:t>Know how to determine a firm’s overall cost of capital-WACC</a:t>
            </a:r>
          </a:p>
          <a:p>
            <a:pPr eaLnBrk="1" hangingPunct="1">
              <a:lnSpc>
                <a:spcPct val="90000"/>
              </a:lnSpc>
            </a:pPr>
            <a:r>
              <a:rPr lang="en-US" altLang="en-US" sz="2400" dirty="0"/>
              <a:t>Divisional and Project Costs of Capital</a:t>
            </a:r>
          </a:p>
          <a:p>
            <a:pPr eaLnBrk="1" hangingPunct="1">
              <a:lnSpc>
                <a:spcPct val="90000"/>
              </a:lnSpc>
            </a:pPr>
            <a:r>
              <a:rPr lang="en-US" altLang="en-US" sz="2400" dirty="0"/>
              <a:t>Flotation Costs and the Weighted Average Cost of Capital</a:t>
            </a:r>
          </a:p>
          <a:p>
            <a:pPr eaLnBrk="1" hangingPunct="1">
              <a:lnSpc>
                <a:spcPct val="90000"/>
              </a:lnSpc>
            </a:pPr>
            <a:r>
              <a:rPr lang="en-US" altLang="en-US" sz="2400" dirty="0"/>
              <a:t>Understand pitfalls of overall cost of capital and how to manage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additive="base">
                                        <p:cTn id="25"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4" end="4"/>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5" end="5"/>
                                            </p:txEl>
                                          </p:spTgt>
                                        </p:tgtEl>
                                        <p:attrNameLst>
                                          <p:attrName>style.visibility</p:attrName>
                                        </p:attrNameLst>
                                      </p:cBhvr>
                                      <p:to>
                                        <p:strVal val="visible"/>
                                      </p:to>
                                    </p:set>
                                    <p:anim calcmode="lin" valueType="num">
                                      <p:cBhvr additive="base">
                                        <p:cTn id="31" dur="500" fill="hold"/>
                                        <p:tgtEl>
                                          <p:spTgt spid="1433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5" end="5"/>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339">
                                            <p:txEl>
                                              <p:pRg st="6" end="6"/>
                                            </p:txEl>
                                          </p:spTgt>
                                        </p:tgtEl>
                                        <p:attrNameLst>
                                          <p:attrName>style.visibility</p:attrName>
                                        </p:attrNameLst>
                                      </p:cBhvr>
                                      <p:to>
                                        <p:strVal val="visible"/>
                                      </p:to>
                                    </p:set>
                                    <p:anim calcmode="lin" valueType="num">
                                      <p:cBhvr additive="base">
                                        <p:cTn id="37" dur="500" fill="hold"/>
                                        <p:tgtEl>
                                          <p:spTgt spid="14339">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433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6" end="6"/>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4339">
                                            <p:txEl>
                                              <p:pRg st="7" end="7"/>
                                            </p:txEl>
                                          </p:spTgt>
                                        </p:tgtEl>
                                        <p:attrNameLst>
                                          <p:attrName>style.visibility</p:attrName>
                                        </p:attrNameLst>
                                      </p:cBhvr>
                                      <p:to>
                                        <p:strVal val="visible"/>
                                      </p:to>
                                    </p:set>
                                    <p:anim calcmode="lin" valueType="num">
                                      <p:cBhvr additive="base">
                                        <p:cTn id="43" dur="500" fill="hold"/>
                                        <p:tgtEl>
                                          <p:spTgt spid="14339">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433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4339">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762000" y="304800"/>
            <a:ext cx="7985125" cy="969963"/>
          </a:xfrm>
        </p:spPr>
        <p:txBody>
          <a:bodyPr/>
          <a:lstStyle/>
          <a:p>
            <a:pPr eaLnBrk="1" hangingPunct="1"/>
            <a:r>
              <a:rPr lang="en-US" altLang="en-US" sz="3500"/>
              <a:t>The Cost of Equity SML Approach</a:t>
            </a:r>
          </a:p>
        </p:txBody>
      </p:sp>
      <p:sp>
        <p:nvSpPr>
          <p:cNvPr id="3078" name="Rectangle 3"/>
          <p:cNvSpPr>
            <a:spLocks noGrp="1" noChangeArrowheads="1"/>
          </p:cNvSpPr>
          <p:nvPr>
            <p:ph type="body" idx="1"/>
          </p:nvPr>
        </p:nvSpPr>
        <p:spPr>
          <a:xfrm>
            <a:off x="609600" y="1219200"/>
            <a:ext cx="7994650" cy="996950"/>
          </a:xfrm>
        </p:spPr>
        <p:txBody>
          <a:bodyPr/>
          <a:lstStyle/>
          <a:p>
            <a:pPr eaLnBrk="1" hangingPunct="1"/>
            <a:r>
              <a:rPr lang="en-US" altLang="en-US" sz="2800"/>
              <a:t>From the firm’s perspective, the expected return is the Cost of Equity Capital:</a:t>
            </a:r>
          </a:p>
          <a:p>
            <a:pPr eaLnBrk="1" hangingPunct="1"/>
            <a:endParaRPr lang="en-US" altLang="en-US" sz="2800"/>
          </a:p>
        </p:txBody>
      </p:sp>
      <p:graphicFrame>
        <p:nvGraphicFramePr>
          <p:cNvPr id="3074" name="Object 4"/>
          <p:cNvGraphicFramePr>
            <a:graphicFrameLocks noChangeAspect="1"/>
          </p:cNvGraphicFramePr>
          <p:nvPr>
            <p:extLst>
              <p:ext uri="{D42A27DB-BD31-4B8C-83A1-F6EECF244321}">
                <p14:modId xmlns:p14="http://schemas.microsoft.com/office/powerpoint/2010/main" val="3110778179"/>
              </p:ext>
            </p:extLst>
          </p:nvPr>
        </p:nvGraphicFramePr>
        <p:xfrm>
          <a:off x="2423006" y="2279650"/>
          <a:ext cx="3986212" cy="585788"/>
        </p:xfrm>
        <a:graphic>
          <a:graphicData uri="http://schemas.openxmlformats.org/presentationml/2006/ole">
            <mc:AlternateContent xmlns:mc="http://schemas.openxmlformats.org/markup-compatibility/2006">
              <mc:Choice xmlns:v="urn:schemas-microsoft-com:vml" Requires="v">
                <p:oleObj name="Equation" r:id="rId3" imgW="1628657" imgH="228575" progId="Equation.3">
                  <p:embed/>
                </p:oleObj>
              </mc:Choice>
              <mc:Fallback>
                <p:oleObj name="Equation" r:id="rId3" imgW="1628657" imgH="228575"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3006" y="2279650"/>
                        <a:ext cx="3986212"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9" name="Rectangle 5"/>
          <p:cNvSpPr>
            <a:spLocks noChangeArrowheads="1"/>
          </p:cNvSpPr>
          <p:nvPr/>
        </p:nvSpPr>
        <p:spPr bwMode="auto">
          <a:xfrm>
            <a:off x="817562" y="2928938"/>
            <a:ext cx="7772400" cy="762000"/>
          </a:xfrm>
          <a:prstGeom prst="rect">
            <a:avLst/>
          </a:prstGeom>
          <a:noFill/>
          <a:ln w="12700">
            <a:noFill/>
            <a:miter lim="800000"/>
            <a:headEnd/>
            <a:tailEnd/>
          </a:ln>
        </p:spPr>
        <p:txBody>
          <a:bodyPr lIns="90488" tIns="44450" rIns="90488" bIns="44450"/>
          <a:lstStyle/>
          <a:p>
            <a:pPr marL="342900" indent="-342900">
              <a:lnSpc>
                <a:spcPct val="90000"/>
              </a:lnSpc>
              <a:spcBef>
                <a:spcPct val="20000"/>
              </a:spcBef>
            </a:pPr>
            <a:r>
              <a:rPr lang="en-US" altLang="en-US" sz="2800" dirty="0">
                <a:latin typeface="Times New Roman" pitchFamily="18" charset="0"/>
              </a:rPr>
              <a:t>To estimate a firm’s cost of equity capital, we need to know three things:</a:t>
            </a:r>
          </a:p>
        </p:txBody>
      </p:sp>
      <p:sp>
        <p:nvSpPr>
          <p:cNvPr id="3080" name="Text Box 6"/>
          <p:cNvSpPr txBox="1">
            <a:spLocks noChangeArrowheads="1"/>
          </p:cNvSpPr>
          <p:nvPr/>
        </p:nvSpPr>
        <p:spPr bwMode="auto">
          <a:xfrm>
            <a:off x="1143876" y="3834607"/>
            <a:ext cx="3886200" cy="457200"/>
          </a:xfrm>
          <a:prstGeom prst="rect">
            <a:avLst/>
          </a:prstGeom>
          <a:noFill/>
          <a:ln w="9525">
            <a:noFill/>
            <a:miter lim="800000"/>
            <a:headEnd/>
            <a:tailEnd/>
          </a:ln>
        </p:spPr>
        <p:txBody>
          <a:bodyPr>
            <a:spAutoFit/>
          </a:bodyPr>
          <a:lstStyle/>
          <a:p>
            <a:pPr marL="457200" indent="-457200" eaLnBrk="1" hangingPunct="1">
              <a:spcBef>
                <a:spcPct val="50000"/>
              </a:spcBef>
              <a:buFontTx/>
              <a:buAutoNum type="arabicPeriod"/>
            </a:pPr>
            <a:r>
              <a:rPr lang="en-US" altLang="en-US" sz="2400">
                <a:latin typeface="Times New Roman" pitchFamily="18" charset="0"/>
              </a:rPr>
              <a:t>The risk-free rate, </a:t>
            </a:r>
            <a:r>
              <a:rPr lang="en-US" altLang="en-US" sz="2400" i="1">
                <a:latin typeface="Times New Roman" pitchFamily="18" charset="0"/>
              </a:rPr>
              <a:t>R</a:t>
            </a:r>
            <a:r>
              <a:rPr lang="en-US" altLang="en-US" sz="2400" i="1" baseline="-25000">
                <a:latin typeface="Times New Roman" pitchFamily="18" charset="0"/>
              </a:rPr>
              <a:t>F</a:t>
            </a:r>
          </a:p>
        </p:txBody>
      </p:sp>
      <p:grpSp>
        <p:nvGrpSpPr>
          <p:cNvPr id="3081" name="Group 7"/>
          <p:cNvGrpSpPr>
            <a:grpSpLocks/>
          </p:cNvGrpSpPr>
          <p:nvPr/>
        </p:nvGrpSpPr>
        <p:grpSpPr bwMode="auto">
          <a:xfrm>
            <a:off x="913607" y="4435476"/>
            <a:ext cx="6326159" cy="585788"/>
            <a:chOff x="989" y="3082"/>
            <a:chExt cx="2803" cy="369"/>
          </a:xfrm>
        </p:grpSpPr>
        <p:graphicFrame>
          <p:nvGraphicFramePr>
            <p:cNvPr id="3076" name="Object 8"/>
            <p:cNvGraphicFramePr>
              <a:graphicFrameLocks noChangeAspect="1"/>
            </p:cNvGraphicFramePr>
            <p:nvPr>
              <p:extLst>
                <p:ext uri="{D42A27DB-BD31-4B8C-83A1-F6EECF244321}">
                  <p14:modId xmlns:p14="http://schemas.microsoft.com/office/powerpoint/2010/main" val="369830360"/>
                </p:ext>
              </p:extLst>
            </p:nvPr>
          </p:nvGraphicFramePr>
          <p:xfrm>
            <a:off x="3056" y="3082"/>
            <a:ext cx="736" cy="369"/>
          </p:xfrm>
          <a:graphic>
            <a:graphicData uri="http://schemas.openxmlformats.org/presentationml/2006/ole">
              <mc:AlternateContent xmlns:mc="http://schemas.openxmlformats.org/markup-compatibility/2006">
                <mc:Choice xmlns:v="urn:schemas-microsoft-com:vml" Requires="v">
                  <p:oleObj name="Equation" r:id="rId5" imgW="628751" imgH="228575" progId="Equation.3">
                    <p:embed/>
                  </p:oleObj>
                </mc:Choice>
                <mc:Fallback>
                  <p:oleObj name="Equation" r:id="rId5" imgW="628751" imgH="228575"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6" y="3082"/>
                          <a:ext cx="736" cy="369"/>
                        </a:xfrm>
                        <a:prstGeom prst="rect">
                          <a:avLst/>
                        </a:prstGeom>
                        <a:noFill/>
                      </p:spPr>
                    </p:pic>
                  </p:oleObj>
                </mc:Fallback>
              </mc:AlternateContent>
            </a:graphicData>
          </a:graphic>
        </p:graphicFrame>
        <p:sp>
          <p:nvSpPr>
            <p:cNvPr id="3084" name="Text Box 9"/>
            <p:cNvSpPr txBox="1">
              <a:spLocks noChangeArrowheads="1"/>
            </p:cNvSpPr>
            <p:nvPr/>
          </p:nvSpPr>
          <p:spPr bwMode="auto">
            <a:xfrm>
              <a:off x="989" y="3082"/>
              <a:ext cx="2448" cy="291"/>
            </a:xfrm>
            <a:prstGeom prst="rect">
              <a:avLst/>
            </a:prstGeom>
            <a:noFill/>
            <a:ln w="9525">
              <a:noFill/>
              <a:miter lim="800000"/>
              <a:headEnd/>
              <a:tailEnd/>
            </a:ln>
          </p:spPr>
          <p:txBody>
            <a:bodyPr>
              <a:spAutoFit/>
            </a:bodyPr>
            <a:lstStyle/>
            <a:p>
              <a:pPr marL="457200" indent="-457200" eaLnBrk="1" hangingPunct="1">
                <a:spcBef>
                  <a:spcPct val="50000"/>
                </a:spcBef>
                <a:buFontTx/>
                <a:buAutoNum type="arabicPeriod" startAt="2"/>
              </a:pPr>
              <a:r>
                <a:rPr lang="en-US" altLang="en-US" sz="2400" dirty="0">
                  <a:latin typeface="Times New Roman" pitchFamily="18" charset="0"/>
                </a:rPr>
                <a:t>The market risk premium: MRP =</a:t>
              </a:r>
              <a:endParaRPr lang="en-US" altLang="en-US" sz="2400" i="1" baseline="-25000" dirty="0">
                <a:latin typeface="Times New Roman" pitchFamily="18" charset="0"/>
              </a:endParaRPr>
            </a:p>
          </p:txBody>
        </p:sp>
      </p:grpSp>
      <p:grpSp>
        <p:nvGrpSpPr>
          <p:cNvPr id="3082" name="Group 10"/>
          <p:cNvGrpSpPr>
            <a:grpSpLocks/>
          </p:cNvGrpSpPr>
          <p:nvPr/>
        </p:nvGrpSpPr>
        <p:grpSpPr bwMode="auto">
          <a:xfrm>
            <a:off x="1066800" y="4953000"/>
            <a:ext cx="7537450" cy="1222375"/>
            <a:chOff x="1056" y="3300"/>
            <a:chExt cx="4231" cy="770"/>
          </a:xfrm>
        </p:grpSpPr>
        <p:graphicFrame>
          <p:nvGraphicFramePr>
            <p:cNvPr id="3075" name="Object 11"/>
            <p:cNvGraphicFramePr>
              <a:graphicFrameLocks noChangeAspect="1"/>
            </p:cNvGraphicFramePr>
            <p:nvPr/>
          </p:nvGraphicFramePr>
          <p:xfrm>
            <a:off x="2730" y="3300"/>
            <a:ext cx="2557" cy="770"/>
          </p:xfrm>
          <a:graphic>
            <a:graphicData uri="http://schemas.openxmlformats.org/presentationml/2006/ole">
              <mc:AlternateContent xmlns:mc="http://schemas.openxmlformats.org/markup-compatibility/2006">
                <mc:Choice xmlns:v="urn:schemas-microsoft-com:vml" Requires="v">
                  <p:oleObj name="Equation" r:id="rId7" imgW="1714433" imgH="514428" progId="Equation.3">
                    <p:embed/>
                  </p:oleObj>
                </mc:Choice>
                <mc:Fallback>
                  <p:oleObj name="Equation" r:id="rId7" imgW="1714433" imgH="514428" progId="Equation.3">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30" y="3300"/>
                          <a:ext cx="2557" cy="7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3" name="Text Box 12"/>
            <p:cNvSpPr txBox="1">
              <a:spLocks noChangeArrowheads="1"/>
            </p:cNvSpPr>
            <p:nvPr/>
          </p:nvSpPr>
          <p:spPr bwMode="auto">
            <a:xfrm>
              <a:off x="1056" y="3552"/>
              <a:ext cx="2064" cy="288"/>
            </a:xfrm>
            <a:prstGeom prst="rect">
              <a:avLst/>
            </a:prstGeom>
            <a:noFill/>
            <a:ln w="9525">
              <a:noFill/>
              <a:miter lim="800000"/>
              <a:headEnd/>
              <a:tailEnd/>
            </a:ln>
          </p:spPr>
          <p:txBody>
            <a:bodyPr>
              <a:spAutoFit/>
            </a:bodyPr>
            <a:lstStyle/>
            <a:p>
              <a:pPr marL="457200" indent="-457200" eaLnBrk="1" hangingPunct="1">
                <a:spcBef>
                  <a:spcPct val="50000"/>
                </a:spcBef>
                <a:buFontTx/>
                <a:buAutoNum type="arabicPeriod" startAt="3"/>
              </a:pPr>
              <a:r>
                <a:rPr lang="en-US" altLang="en-US" sz="2400">
                  <a:latin typeface="Times New Roman" pitchFamily="18" charset="0"/>
                </a:rPr>
                <a:t>The company beta,</a:t>
              </a:r>
              <a:endParaRPr lang="en-US" altLang="en-US" sz="2400" i="1" baseline="-25000">
                <a:latin typeface="Times New Roman" pitchFamily="18" charset="0"/>
              </a:endParaRPr>
            </a:p>
          </p:txBody>
        </p:sp>
      </p:gr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Example - SML</a:t>
            </a:r>
          </a:p>
        </p:txBody>
      </p:sp>
      <p:sp>
        <p:nvSpPr>
          <p:cNvPr id="40963" name="Rectangle 3"/>
          <p:cNvSpPr>
            <a:spLocks noGrp="1" noChangeArrowheads="1"/>
          </p:cNvSpPr>
          <p:nvPr>
            <p:ph type="body" idx="1"/>
          </p:nvPr>
        </p:nvSpPr>
        <p:spPr/>
        <p:txBody>
          <a:bodyPr/>
          <a:lstStyle/>
          <a:p>
            <a:pPr eaLnBrk="1" hangingPunct="1">
              <a:lnSpc>
                <a:spcPct val="90000"/>
              </a:lnSpc>
            </a:pPr>
            <a:r>
              <a:rPr lang="en-US" altLang="en-US" sz="2800"/>
              <a:t>Suppose your company has an equity beta of .58 and the current risk-free rate is 6.1%. If the expected market risk premium is 8.6%, what is your cost of equity capital?</a:t>
            </a:r>
          </a:p>
          <a:p>
            <a:pPr marL="744538" lvl="1" indent="-287338" algn="ctr" eaLnBrk="1" hangingPunct="1">
              <a:lnSpc>
                <a:spcPct val="90000"/>
              </a:lnSpc>
              <a:buFont typeface="Wingdings" pitchFamily="2" charset="2"/>
              <a:buNone/>
            </a:pPr>
            <a:r>
              <a:rPr lang="en-US" altLang="en-US" sz="2400"/>
              <a:t>R</a:t>
            </a:r>
            <a:r>
              <a:rPr lang="en-US" altLang="en-US" sz="2400" baseline="-25000"/>
              <a:t>E</a:t>
            </a:r>
            <a:r>
              <a:rPr lang="en-US" altLang="en-US" sz="2400"/>
              <a:t> = 6.1 + .58(8.6) = 11.1%</a:t>
            </a:r>
          </a:p>
          <a:p>
            <a:pPr eaLnBrk="1" hangingPunct="1">
              <a:lnSpc>
                <a:spcPct val="90000"/>
              </a:lnSpc>
            </a:pPr>
            <a:r>
              <a:rPr lang="en-US" altLang="en-US" sz="2800"/>
              <a:t>Since we came up with similar numbers using both the dividend growth model and the SML approach, we should feel pretty good about our estimate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096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bldLvl="2"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a:t>Issues in Using CAPM</a:t>
            </a:r>
          </a:p>
        </p:txBody>
      </p:sp>
      <p:sp>
        <p:nvSpPr>
          <p:cNvPr id="28675" name="Rectangle 3"/>
          <p:cNvSpPr>
            <a:spLocks noGrp="1" noChangeArrowheads="1"/>
          </p:cNvSpPr>
          <p:nvPr>
            <p:ph type="body" idx="1"/>
          </p:nvPr>
        </p:nvSpPr>
        <p:spPr/>
        <p:txBody>
          <a:bodyPr/>
          <a:lstStyle/>
          <a:p>
            <a:pPr eaLnBrk="1" hangingPunct="1"/>
            <a:r>
              <a:rPr lang="en-US" altLang="en-US"/>
              <a:t>Most analysts use the rate on a long-term (10 to 20 years) government bond as an estimate of R</a:t>
            </a:r>
            <a:r>
              <a:rPr lang="en-US" altLang="en-US" baseline="-25000"/>
              <a:t>F</a:t>
            </a:r>
            <a:r>
              <a:rPr lang="en-US" altLang="en-US"/>
              <a:t>.  </a:t>
            </a:r>
          </a:p>
        </p:txBody>
      </p:sp>
      <p:sp>
        <p:nvSpPr>
          <p:cNvPr id="28676" name="Text Box 4"/>
          <p:cNvSpPr txBox="1">
            <a:spLocks noChangeArrowheads="1"/>
          </p:cNvSpPr>
          <p:nvPr/>
        </p:nvSpPr>
        <p:spPr bwMode="auto">
          <a:xfrm>
            <a:off x="6096000" y="5943600"/>
            <a:ext cx="2438400" cy="457200"/>
          </a:xfrm>
          <a:prstGeom prst="rect">
            <a:avLst/>
          </a:prstGeom>
          <a:noFill/>
          <a:ln w="12700">
            <a:noFill/>
            <a:miter lim="800000"/>
            <a:headEnd/>
            <a:tailEnd/>
          </a:ln>
        </p:spPr>
        <p:txBody>
          <a:bodyPr>
            <a:spAutoFit/>
          </a:bodyPr>
          <a:lstStyle/>
          <a:p>
            <a:pPr algn="r">
              <a:spcBef>
                <a:spcPct val="50000"/>
              </a:spcBef>
            </a:pPr>
            <a:r>
              <a:rPr lang="en-US" altLang="en-US" sz="2400">
                <a:latin typeface="Times New Roman" pitchFamily="18" charset="0"/>
              </a:rPr>
              <a:t>More…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3200"/>
              <a:t>Issues in Using CAPM (Continued)</a:t>
            </a:r>
          </a:p>
        </p:txBody>
      </p:sp>
      <p:sp>
        <p:nvSpPr>
          <p:cNvPr id="29699" name="Rectangle 3"/>
          <p:cNvSpPr>
            <a:spLocks noGrp="1" noChangeArrowheads="1"/>
          </p:cNvSpPr>
          <p:nvPr>
            <p:ph type="body" idx="1"/>
          </p:nvPr>
        </p:nvSpPr>
        <p:spPr/>
        <p:txBody>
          <a:bodyPr/>
          <a:lstStyle/>
          <a:p>
            <a:pPr eaLnBrk="1" hangingPunct="1"/>
            <a:r>
              <a:rPr lang="en-US" altLang="en-US" dirty="0"/>
              <a:t>Most analysts use a rate of 5% to 6.5% for the market risk premium (MRP)</a:t>
            </a:r>
          </a:p>
          <a:p>
            <a:pPr eaLnBrk="1" hangingPunct="1"/>
            <a:r>
              <a:rPr lang="en-US" altLang="en-US" dirty="0"/>
              <a:t>Estimates of beta vary, and estimates are “noisy” (they have a wide confidence interval).  </a:t>
            </a:r>
          </a:p>
          <a:p>
            <a:pPr eaLnBrk="1" hangingPunct="1">
              <a:buFont typeface="Wingdings" pitchFamily="2" charset="2"/>
              <a:buNone/>
            </a:pPr>
            <a:endParaRPr lang="en-US"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2"/>
          <p:cNvSpPr>
            <a:spLocks noGrp="1" noChangeArrowheads="1"/>
          </p:cNvSpPr>
          <p:nvPr>
            <p:ph type="title"/>
          </p:nvPr>
        </p:nvSpPr>
        <p:spPr>
          <a:xfrm>
            <a:off x="838200" y="82550"/>
            <a:ext cx="8001000" cy="755650"/>
          </a:xfrm>
        </p:spPr>
        <p:txBody>
          <a:bodyPr/>
          <a:lstStyle/>
          <a:p>
            <a:pPr algn="ctr" eaLnBrk="1" hangingPunct="1"/>
            <a:r>
              <a:rPr lang="en-US" altLang="en-US" sz="3200"/>
              <a:t>Example</a:t>
            </a:r>
          </a:p>
        </p:txBody>
      </p:sp>
      <p:sp>
        <p:nvSpPr>
          <p:cNvPr id="4102" name="Rectangle 3"/>
          <p:cNvSpPr>
            <a:spLocks noGrp="1" noChangeArrowheads="1"/>
          </p:cNvSpPr>
          <p:nvPr>
            <p:ph type="body" idx="1"/>
          </p:nvPr>
        </p:nvSpPr>
        <p:spPr>
          <a:xfrm>
            <a:off x="609600" y="914400"/>
            <a:ext cx="7994650" cy="5410200"/>
          </a:xfrm>
        </p:spPr>
        <p:txBody>
          <a:bodyPr/>
          <a:lstStyle/>
          <a:p>
            <a:pPr eaLnBrk="1" hangingPunct="1"/>
            <a:r>
              <a:rPr lang="en-US" altLang="en-US" sz="2400"/>
              <a:t>Suppose the stock of Stansfield Enterprises, a publisher of PowerPoint presentations, has a beta of 2.5. The firm is 100-percent equity financed. </a:t>
            </a:r>
          </a:p>
          <a:p>
            <a:pPr eaLnBrk="1" hangingPunct="1"/>
            <a:r>
              <a:rPr lang="en-US" altLang="en-US" sz="2400"/>
              <a:t>Assume a risk-free rate of 5-percent and a market risk premium of 10-percent.</a:t>
            </a:r>
          </a:p>
          <a:p>
            <a:pPr eaLnBrk="1" hangingPunct="1"/>
            <a:r>
              <a:rPr lang="en-US" altLang="en-US" sz="2400"/>
              <a:t>What is the appropriate discount rate for an expansion of this firm?</a:t>
            </a:r>
          </a:p>
        </p:txBody>
      </p:sp>
      <p:graphicFrame>
        <p:nvGraphicFramePr>
          <p:cNvPr id="94213" name="Object 5"/>
          <p:cNvGraphicFramePr>
            <a:graphicFrameLocks noChangeAspect="1"/>
          </p:cNvGraphicFramePr>
          <p:nvPr/>
        </p:nvGraphicFramePr>
        <p:xfrm>
          <a:off x="2770188" y="4678363"/>
          <a:ext cx="3492500" cy="461962"/>
        </p:xfrm>
        <a:graphic>
          <a:graphicData uri="http://schemas.openxmlformats.org/presentationml/2006/ole">
            <mc:AlternateContent xmlns:mc="http://schemas.openxmlformats.org/markup-compatibility/2006">
              <mc:Choice xmlns:v="urn:schemas-microsoft-com:vml" Requires="v">
                <p:oleObj name="Equation" r:id="rId3" imgW="1428784" imgH="181022" progId="Equation.3">
                  <p:embed/>
                </p:oleObj>
              </mc:Choice>
              <mc:Fallback>
                <p:oleObj name="Equation" r:id="rId3" imgW="1428784" imgH="181022"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0188" y="4678363"/>
                        <a:ext cx="3492500"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214" name="Object 6"/>
          <p:cNvGraphicFramePr>
            <a:graphicFrameLocks noChangeAspect="1"/>
          </p:cNvGraphicFramePr>
          <p:nvPr/>
        </p:nvGraphicFramePr>
        <p:xfrm>
          <a:off x="3717925" y="5135563"/>
          <a:ext cx="1608138" cy="461962"/>
        </p:xfrm>
        <a:graphic>
          <a:graphicData uri="http://schemas.openxmlformats.org/presentationml/2006/ole">
            <mc:AlternateContent xmlns:mc="http://schemas.openxmlformats.org/markup-compatibility/2006">
              <mc:Choice xmlns:v="urn:schemas-microsoft-com:vml" Requires="v">
                <p:oleObj name="Equation" r:id="rId5" imgW="647633" imgH="181022" progId="Equation.3">
                  <p:embed/>
                </p:oleObj>
              </mc:Choice>
              <mc:Fallback>
                <p:oleObj name="Equation" r:id="rId5" imgW="647633" imgH="181022"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7925" y="5135563"/>
                        <a:ext cx="1608138"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2133600" y="3886200"/>
          <a:ext cx="3986213" cy="585788"/>
        </p:xfrm>
        <a:graphic>
          <a:graphicData uri="http://schemas.openxmlformats.org/presentationml/2006/ole">
            <mc:AlternateContent xmlns:mc="http://schemas.openxmlformats.org/markup-compatibility/2006">
              <mc:Choice xmlns:v="urn:schemas-microsoft-com:vml" Requires="v">
                <p:oleObj name="Equation" r:id="rId7" imgW="1628657" imgH="228575" progId="Equation.3">
                  <p:embed/>
                </p:oleObj>
              </mc:Choice>
              <mc:Fallback>
                <p:oleObj name="Equation" r:id="rId7" imgW="1628657" imgH="228575"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886200"/>
                        <a:ext cx="3986213"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4213"/>
                                        </p:tgtEl>
                                        <p:attrNameLst>
                                          <p:attrName>style.visibility</p:attrName>
                                        </p:attrNameLst>
                                      </p:cBhvr>
                                      <p:to>
                                        <p:strVal val="visible"/>
                                      </p:to>
                                    </p:set>
                                    <p:anim calcmode="lin" valueType="num">
                                      <p:cBhvr additive="base">
                                        <p:cTn id="7" dur="500" fill="hold"/>
                                        <p:tgtEl>
                                          <p:spTgt spid="94213"/>
                                        </p:tgtEl>
                                        <p:attrNameLst>
                                          <p:attrName>ppt_x</p:attrName>
                                        </p:attrNameLst>
                                      </p:cBhvr>
                                      <p:tavLst>
                                        <p:tav tm="0">
                                          <p:val>
                                            <p:strVal val="#ppt_x"/>
                                          </p:val>
                                        </p:tav>
                                        <p:tav tm="100000">
                                          <p:val>
                                            <p:strVal val="#ppt_x"/>
                                          </p:val>
                                        </p:tav>
                                      </p:tavLst>
                                    </p:anim>
                                    <p:anim calcmode="lin" valueType="num">
                                      <p:cBhvr additive="base">
                                        <p:cTn id="8" dur="500" fill="hold"/>
                                        <p:tgtEl>
                                          <p:spTgt spid="9421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4214"/>
                                        </p:tgtEl>
                                        <p:attrNameLst>
                                          <p:attrName>style.visibility</p:attrName>
                                        </p:attrNameLst>
                                      </p:cBhvr>
                                      <p:to>
                                        <p:strVal val="visible"/>
                                      </p:to>
                                    </p:set>
                                    <p:anim calcmode="lin" valueType="num">
                                      <p:cBhvr additive="base">
                                        <p:cTn id="13" dur="500" fill="hold"/>
                                        <p:tgtEl>
                                          <p:spTgt spid="94214"/>
                                        </p:tgtEl>
                                        <p:attrNameLst>
                                          <p:attrName>ppt_x</p:attrName>
                                        </p:attrNameLst>
                                      </p:cBhvr>
                                      <p:tavLst>
                                        <p:tav tm="0">
                                          <p:val>
                                            <p:strVal val="#ppt_x"/>
                                          </p:val>
                                        </p:tav>
                                        <p:tav tm="100000">
                                          <p:val>
                                            <p:strVal val="#ppt_x"/>
                                          </p:val>
                                        </p:tav>
                                      </p:tavLst>
                                    </p:anim>
                                    <p:anim calcmode="lin" valueType="num">
                                      <p:cBhvr additive="base">
                                        <p:cTn id="14" dur="500" fill="hold"/>
                                        <p:tgtEl>
                                          <p:spTgt spid="942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454025"/>
            <a:ext cx="7916862" cy="1046163"/>
          </a:xfrm>
        </p:spPr>
        <p:txBody>
          <a:bodyPr/>
          <a:lstStyle/>
          <a:p>
            <a:pPr eaLnBrk="1" hangingPunct="1"/>
            <a:r>
              <a:rPr lang="en-US" altLang="en-US" sz="3600"/>
              <a:t>Example (continued)</a:t>
            </a:r>
          </a:p>
        </p:txBody>
      </p:sp>
      <p:sp>
        <p:nvSpPr>
          <p:cNvPr id="30723" name="Rectangle 3"/>
          <p:cNvSpPr>
            <a:spLocks noGrp="1" noChangeArrowheads="1"/>
          </p:cNvSpPr>
          <p:nvPr>
            <p:ph type="body" idx="1"/>
          </p:nvPr>
        </p:nvSpPr>
        <p:spPr>
          <a:xfrm>
            <a:off x="762000" y="1066800"/>
            <a:ext cx="7772400" cy="1524000"/>
          </a:xfrm>
        </p:spPr>
        <p:txBody>
          <a:bodyPr/>
          <a:lstStyle/>
          <a:p>
            <a:pPr eaLnBrk="1" hangingPunct="1">
              <a:buFont typeface="Wingdings" pitchFamily="2" charset="2"/>
              <a:buNone/>
            </a:pPr>
            <a:r>
              <a:rPr lang="en-US" altLang="en-US"/>
              <a:t>    </a:t>
            </a:r>
            <a:r>
              <a:rPr lang="en-US" altLang="en-US" sz="2400"/>
              <a:t>Suppose Stansfield Enterprises is evaluating the following non-mutually exclusive projects. Each costs $100 and lasts one year.</a:t>
            </a:r>
          </a:p>
        </p:txBody>
      </p:sp>
      <p:grpSp>
        <p:nvGrpSpPr>
          <p:cNvPr id="2" name="Group 4"/>
          <p:cNvGrpSpPr>
            <a:grpSpLocks/>
          </p:cNvGrpSpPr>
          <p:nvPr/>
        </p:nvGrpSpPr>
        <p:grpSpPr bwMode="auto">
          <a:xfrm>
            <a:off x="1295400" y="2514600"/>
            <a:ext cx="7162800" cy="3733800"/>
            <a:chOff x="1056" y="1680"/>
            <a:chExt cx="4512" cy="2352"/>
          </a:xfrm>
        </p:grpSpPr>
        <p:sp>
          <p:nvSpPr>
            <p:cNvPr id="30725" name="Rectangle 5"/>
            <p:cNvSpPr>
              <a:spLocks noChangeArrowheads="1"/>
            </p:cNvSpPr>
            <p:nvPr/>
          </p:nvSpPr>
          <p:spPr bwMode="auto">
            <a:xfrm>
              <a:off x="1056" y="1680"/>
              <a:ext cx="4512" cy="816"/>
            </a:xfrm>
            <a:prstGeom prst="rect">
              <a:avLst/>
            </a:prstGeom>
            <a:solidFill>
              <a:srgbClr val="FFFFCC"/>
            </a:solidFill>
            <a:ln w="9525">
              <a:solidFill>
                <a:schemeClr val="bg2"/>
              </a:solidFill>
              <a:miter lim="800000"/>
              <a:headEnd/>
              <a:tailEnd/>
            </a:ln>
          </p:spPr>
          <p:txBody>
            <a:bodyPr wrap="none" anchor="ctr"/>
            <a:lstStyle/>
            <a:p>
              <a:endParaRPr lang="en-US" altLang="en-US"/>
            </a:p>
          </p:txBody>
        </p:sp>
        <p:grpSp>
          <p:nvGrpSpPr>
            <p:cNvPr id="30726" name="Group 6"/>
            <p:cNvGrpSpPr>
              <a:grpSpLocks/>
            </p:cNvGrpSpPr>
            <p:nvPr/>
          </p:nvGrpSpPr>
          <p:grpSpPr bwMode="auto">
            <a:xfrm>
              <a:off x="1056" y="1680"/>
              <a:ext cx="4512" cy="2352"/>
              <a:chOff x="-3" y="-3"/>
              <a:chExt cx="2991" cy="1848"/>
            </a:xfrm>
          </p:grpSpPr>
          <p:grpSp>
            <p:nvGrpSpPr>
              <p:cNvPr id="30728" name="Group 7"/>
              <p:cNvGrpSpPr>
                <a:grpSpLocks/>
              </p:cNvGrpSpPr>
              <p:nvPr/>
            </p:nvGrpSpPr>
            <p:grpSpPr bwMode="auto">
              <a:xfrm>
                <a:off x="0" y="0"/>
                <a:ext cx="2985" cy="1842"/>
                <a:chOff x="0" y="0"/>
                <a:chExt cx="2985" cy="1842"/>
              </a:xfrm>
            </p:grpSpPr>
            <p:grpSp>
              <p:nvGrpSpPr>
                <p:cNvPr id="30730" name="Group 8"/>
                <p:cNvGrpSpPr>
                  <a:grpSpLocks/>
                </p:cNvGrpSpPr>
                <p:nvPr/>
              </p:nvGrpSpPr>
              <p:grpSpPr bwMode="auto">
                <a:xfrm>
                  <a:off x="0" y="0"/>
                  <a:ext cx="503" cy="633"/>
                  <a:chOff x="0" y="0"/>
                  <a:chExt cx="503" cy="633"/>
                </a:xfrm>
              </p:grpSpPr>
              <p:sp>
                <p:nvSpPr>
                  <p:cNvPr id="30788" name="Rectangle 9"/>
                  <p:cNvSpPr>
                    <a:spLocks noChangeArrowheads="1"/>
                  </p:cNvSpPr>
                  <p:nvPr/>
                </p:nvSpPr>
                <p:spPr bwMode="auto">
                  <a:xfrm>
                    <a:off x="43" y="0"/>
                    <a:ext cx="417" cy="63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Project</a:t>
                    </a:r>
                  </a:p>
                  <a:p>
                    <a:endParaRPr lang="en-US" altLang="en-US" sz="2000">
                      <a:latin typeface="Times New Roman" pitchFamily="18" charset="0"/>
                    </a:endParaRPr>
                  </a:p>
                </p:txBody>
              </p:sp>
              <p:sp>
                <p:nvSpPr>
                  <p:cNvPr id="30789" name="Rectangle 10"/>
                  <p:cNvSpPr>
                    <a:spLocks noChangeArrowheads="1"/>
                  </p:cNvSpPr>
                  <p:nvPr/>
                </p:nvSpPr>
                <p:spPr bwMode="auto">
                  <a:xfrm>
                    <a:off x="0" y="0"/>
                    <a:ext cx="503" cy="633"/>
                  </a:xfrm>
                  <a:prstGeom prst="rect">
                    <a:avLst/>
                  </a:prstGeom>
                  <a:noFill/>
                  <a:ln w="7">
                    <a:solidFill>
                      <a:schemeClr val="bg2"/>
                    </a:solidFill>
                    <a:miter lim="800000"/>
                    <a:headEnd/>
                    <a:tailEnd/>
                  </a:ln>
                </p:spPr>
                <p:txBody>
                  <a:bodyPr/>
                  <a:lstStyle/>
                  <a:p>
                    <a:endParaRPr lang="en-US" altLang="en-US"/>
                  </a:p>
                </p:txBody>
              </p:sp>
            </p:grpSp>
            <p:grpSp>
              <p:nvGrpSpPr>
                <p:cNvPr id="30731" name="Group 11"/>
                <p:cNvGrpSpPr>
                  <a:grpSpLocks/>
                </p:cNvGrpSpPr>
                <p:nvPr/>
              </p:nvGrpSpPr>
              <p:grpSpPr bwMode="auto">
                <a:xfrm>
                  <a:off x="503" y="0"/>
                  <a:ext cx="582" cy="633"/>
                  <a:chOff x="503" y="0"/>
                  <a:chExt cx="582" cy="633"/>
                </a:xfrm>
              </p:grpSpPr>
              <p:sp>
                <p:nvSpPr>
                  <p:cNvPr id="30786" name="Rectangle 12"/>
                  <p:cNvSpPr>
                    <a:spLocks noChangeArrowheads="1"/>
                  </p:cNvSpPr>
                  <p:nvPr/>
                </p:nvSpPr>
                <p:spPr bwMode="auto">
                  <a:xfrm>
                    <a:off x="546" y="0"/>
                    <a:ext cx="496" cy="63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Project </a:t>
                    </a:r>
                    <a:r>
                      <a:rPr lang="en-US" altLang="en-US" sz="2000">
                        <a:latin typeface="Symbol" pitchFamily="18" charset="2"/>
                        <a:cs typeface="Times New Roman" pitchFamily="18" charset="0"/>
                      </a:rPr>
                      <a:t>b</a:t>
                    </a:r>
                    <a:endParaRPr lang="en-US" altLang="en-US" sz="2000">
                      <a:latin typeface="Times New Roman" pitchFamily="18" charset="0"/>
                      <a:cs typeface="Times New Roman" pitchFamily="18" charset="0"/>
                    </a:endParaRPr>
                  </a:p>
                  <a:p>
                    <a:endParaRPr lang="en-US" altLang="en-US" sz="2000">
                      <a:latin typeface="Times New Roman" pitchFamily="18" charset="0"/>
                    </a:endParaRPr>
                  </a:p>
                </p:txBody>
              </p:sp>
              <p:sp>
                <p:nvSpPr>
                  <p:cNvPr id="30787" name="Rectangle 13"/>
                  <p:cNvSpPr>
                    <a:spLocks noChangeArrowheads="1"/>
                  </p:cNvSpPr>
                  <p:nvPr/>
                </p:nvSpPr>
                <p:spPr bwMode="auto">
                  <a:xfrm>
                    <a:off x="503" y="0"/>
                    <a:ext cx="582" cy="633"/>
                  </a:xfrm>
                  <a:prstGeom prst="rect">
                    <a:avLst/>
                  </a:prstGeom>
                  <a:noFill/>
                  <a:ln w="7">
                    <a:solidFill>
                      <a:schemeClr val="bg2"/>
                    </a:solidFill>
                    <a:miter lim="800000"/>
                    <a:headEnd/>
                    <a:tailEnd/>
                  </a:ln>
                </p:spPr>
                <p:txBody>
                  <a:bodyPr/>
                  <a:lstStyle/>
                  <a:p>
                    <a:endParaRPr lang="en-US" altLang="en-US"/>
                  </a:p>
                </p:txBody>
              </p:sp>
            </p:grpSp>
            <p:grpSp>
              <p:nvGrpSpPr>
                <p:cNvPr id="30732" name="Group 14"/>
                <p:cNvGrpSpPr>
                  <a:grpSpLocks/>
                </p:cNvGrpSpPr>
                <p:nvPr/>
              </p:nvGrpSpPr>
              <p:grpSpPr bwMode="auto">
                <a:xfrm>
                  <a:off x="1085" y="0"/>
                  <a:ext cx="842" cy="633"/>
                  <a:chOff x="1085" y="0"/>
                  <a:chExt cx="842" cy="633"/>
                </a:xfrm>
              </p:grpSpPr>
              <p:sp>
                <p:nvSpPr>
                  <p:cNvPr id="30784" name="Rectangle 15"/>
                  <p:cNvSpPr>
                    <a:spLocks noChangeArrowheads="1"/>
                  </p:cNvSpPr>
                  <p:nvPr/>
                </p:nvSpPr>
                <p:spPr bwMode="auto">
                  <a:xfrm>
                    <a:off x="1128" y="0"/>
                    <a:ext cx="756" cy="63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Project’s Estimated Cash Flows Next Year</a:t>
                    </a:r>
                  </a:p>
                  <a:p>
                    <a:endParaRPr lang="en-US" altLang="en-US" sz="2000">
                      <a:latin typeface="Times New Roman" pitchFamily="18" charset="0"/>
                    </a:endParaRPr>
                  </a:p>
                </p:txBody>
              </p:sp>
              <p:sp>
                <p:nvSpPr>
                  <p:cNvPr id="30785" name="Rectangle 16"/>
                  <p:cNvSpPr>
                    <a:spLocks noChangeArrowheads="1"/>
                  </p:cNvSpPr>
                  <p:nvPr/>
                </p:nvSpPr>
                <p:spPr bwMode="auto">
                  <a:xfrm>
                    <a:off x="1085" y="0"/>
                    <a:ext cx="842" cy="633"/>
                  </a:xfrm>
                  <a:prstGeom prst="rect">
                    <a:avLst/>
                  </a:prstGeom>
                  <a:noFill/>
                  <a:ln w="7">
                    <a:solidFill>
                      <a:schemeClr val="bg2"/>
                    </a:solidFill>
                    <a:miter lim="800000"/>
                    <a:headEnd/>
                    <a:tailEnd/>
                  </a:ln>
                </p:spPr>
                <p:txBody>
                  <a:bodyPr/>
                  <a:lstStyle/>
                  <a:p>
                    <a:endParaRPr lang="en-US" altLang="en-US"/>
                  </a:p>
                </p:txBody>
              </p:sp>
            </p:grpSp>
            <p:grpSp>
              <p:nvGrpSpPr>
                <p:cNvPr id="30733" name="Group 17"/>
                <p:cNvGrpSpPr>
                  <a:grpSpLocks/>
                </p:cNvGrpSpPr>
                <p:nvPr/>
              </p:nvGrpSpPr>
              <p:grpSpPr bwMode="auto">
                <a:xfrm>
                  <a:off x="1927" y="0"/>
                  <a:ext cx="529" cy="633"/>
                  <a:chOff x="1927" y="0"/>
                  <a:chExt cx="529" cy="633"/>
                </a:xfrm>
              </p:grpSpPr>
              <p:sp>
                <p:nvSpPr>
                  <p:cNvPr id="30782" name="Rectangle 18"/>
                  <p:cNvSpPr>
                    <a:spLocks noChangeArrowheads="1"/>
                  </p:cNvSpPr>
                  <p:nvPr/>
                </p:nvSpPr>
                <p:spPr bwMode="auto">
                  <a:xfrm>
                    <a:off x="1970" y="0"/>
                    <a:ext cx="443" cy="63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IRR</a:t>
                    </a:r>
                  </a:p>
                  <a:p>
                    <a:endParaRPr lang="en-US" altLang="en-US" sz="2000">
                      <a:latin typeface="Times New Roman" pitchFamily="18" charset="0"/>
                    </a:endParaRPr>
                  </a:p>
                </p:txBody>
              </p:sp>
              <p:sp>
                <p:nvSpPr>
                  <p:cNvPr id="30783" name="Rectangle 19"/>
                  <p:cNvSpPr>
                    <a:spLocks noChangeArrowheads="1"/>
                  </p:cNvSpPr>
                  <p:nvPr/>
                </p:nvSpPr>
                <p:spPr bwMode="auto">
                  <a:xfrm>
                    <a:off x="1927" y="0"/>
                    <a:ext cx="529" cy="633"/>
                  </a:xfrm>
                  <a:prstGeom prst="rect">
                    <a:avLst/>
                  </a:prstGeom>
                  <a:noFill/>
                  <a:ln w="7">
                    <a:solidFill>
                      <a:schemeClr val="bg2"/>
                    </a:solidFill>
                    <a:miter lim="800000"/>
                    <a:headEnd/>
                    <a:tailEnd/>
                  </a:ln>
                </p:spPr>
                <p:txBody>
                  <a:bodyPr/>
                  <a:lstStyle/>
                  <a:p>
                    <a:endParaRPr lang="en-US" altLang="en-US"/>
                  </a:p>
                </p:txBody>
              </p:sp>
            </p:grpSp>
            <p:grpSp>
              <p:nvGrpSpPr>
                <p:cNvPr id="30734" name="Group 20"/>
                <p:cNvGrpSpPr>
                  <a:grpSpLocks/>
                </p:cNvGrpSpPr>
                <p:nvPr/>
              </p:nvGrpSpPr>
              <p:grpSpPr bwMode="auto">
                <a:xfrm>
                  <a:off x="2456" y="0"/>
                  <a:ext cx="529" cy="633"/>
                  <a:chOff x="2456" y="0"/>
                  <a:chExt cx="529" cy="633"/>
                </a:xfrm>
              </p:grpSpPr>
              <p:sp>
                <p:nvSpPr>
                  <p:cNvPr id="30780" name="Rectangle 21"/>
                  <p:cNvSpPr>
                    <a:spLocks noChangeArrowheads="1"/>
                  </p:cNvSpPr>
                  <p:nvPr/>
                </p:nvSpPr>
                <p:spPr bwMode="auto">
                  <a:xfrm>
                    <a:off x="2499" y="0"/>
                    <a:ext cx="443" cy="63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NPV at 30%</a:t>
                    </a:r>
                  </a:p>
                  <a:p>
                    <a:endParaRPr lang="en-US" altLang="en-US" sz="2000">
                      <a:latin typeface="Times New Roman" pitchFamily="18" charset="0"/>
                    </a:endParaRPr>
                  </a:p>
                </p:txBody>
              </p:sp>
              <p:sp>
                <p:nvSpPr>
                  <p:cNvPr id="30781" name="Rectangle 22"/>
                  <p:cNvSpPr>
                    <a:spLocks noChangeArrowheads="1"/>
                  </p:cNvSpPr>
                  <p:nvPr/>
                </p:nvSpPr>
                <p:spPr bwMode="auto">
                  <a:xfrm>
                    <a:off x="2456" y="0"/>
                    <a:ext cx="529" cy="633"/>
                  </a:xfrm>
                  <a:prstGeom prst="rect">
                    <a:avLst/>
                  </a:prstGeom>
                  <a:noFill/>
                  <a:ln w="7">
                    <a:solidFill>
                      <a:schemeClr val="bg2"/>
                    </a:solidFill>
                    <a:miter lim="800000"/>
                    <a:headEnd/>
                    <a:tailEnd/>
                  </a:ln>
                </p:spPr>
                <p:txBody>
                  <a:bodyPr/>
                  <a:lstStyle/>
                  <a:p>
                    <a:endParaRPr lang="en-US" altLang="en-US"/>
                  </a:p>
                </p:txBody>
              </p:sp>
            </p:grpSp>
            <p:grpSp>
              <p:nvGrpSpPr>
                <p:cNvPr id="30735" name="Group 23"/>
                <p:cNvGrpSpPr>
                  <a:grpSpLocks/>
                </p:cNvGrpSpPr>
                <p:nvPr/>
              </p:nvGrpSpPr>
              <p:grpSpPr bwMode="auto">
                <a:xfrm>
                  <a:off x="0" y="633"/>
                  <a:ext cx="503" cy="403"/>
                  <a:chOff x="0" y="633"/>
                  <a:chExt cx="503" cy="403"/>
                </a:xfrm>
              </p:grpSpPr>
              <p:sp>
                <p:nvSpPr>
                  <p:cNvPr id="30778" name="Rectangle 24"/>
                  <p:cNvSpPr>
                    <a:spLocks noChangeArrowheads="1"/>
                  </p:cNvSpPr>
                  <p:nvPr/>
                </p:nvSpPr>
                <p:spPr bwMode="auto">
                  <a:xfrm>
                    <a:off x="43" y="633"/>
                    <a:ext cx="417" cy="403"/>
                  </a:xfrm>
                  <a:prstGeom prst="rect">
                    <a:avLst/>
                  </a:prstGeom>
                  <a:noFill/>
                  <a:ln w="9525">
                    <a:solidFill>
                      <a:schemeClr val="bg2"/>
                    </a:solidFill>
                    <a:miter lim="800000"/>
                    <a:headEnd/>
                    <a:tailEnd/>
                  </a:ln>
                </p:spPr>
                <p:txBody>
                  <a:bodyPr/>
                  <a:lstStyle/>
                  <a:p>
                    <a:pPr eaLnBrk="1" hangingPunct="1"/>
                    <a:r>
                      <a:rPr lang="en-US" altLang="en-US" sz="2000" b="1" i="1">
                        <a:latin typeface="Times New Roman" pitchFamily="18" charset="0"/>
                        <a:cs typeface="Times New Roman" pitchFamily="18" charset="0"/>
                      </a:rPr>
                      <a:t>A</a:t>
                    </a:r>
                  </a:p>
                  <a:p>
                    <a:endParaRPr lang="en-US" altLang="en-US" sz="2000">
                      <a:latin typeface="Times New Roman" pitchFamily="18" charset="0"/>
                    </a:endParaRPr>
                  </a:p>
                </p:txBody>
              </p:sp>
              <p:sp>
                <p:nvSpPr>
                  <p:cNvPr id="30779" name="Rectangle 25"/>
                  <p:cNvSpPr>
                    <a:spLocks noChangeArrowheads="1"/>
                  </p:cNvSpPr>
                  <p:nvPr/>
                </p:nvSpPr>
                <p:spPr bwMode="auto">
                  <a:xfrm>
                    <a:off x="0" y="633"/>
                    <a:ext cx="503" cy="403"/>
                  </a:xfrm>
                  <a:prstGeom prst="rect">
                    <a:avLst/>
                  </a:prstGeom>
                  <a:noFill/>
                  <a:ln w="7">
                    <a:solidFill>
                      <a:schemeClr val="bg2"/>
                    </a:solidFill>
                    <a:miter lim="800000"/>
                    <a:headEnd/>
                    <a:tailEnd/>
                  </a:ln>
                </p:spPr>
                <p:txBody>
                  <a:bodyPr/>
                  <a:lstStyle/>
                  <a:p>
                    <a:endParaRPr lang="en-US" altLang="en-US"/>
                  </a:p>
                </p:txBody>
              </p:sp>
            </p:grpSp>
            <p:grpSp>
              <p:nvGrpSpPr>
                <p:cNvPr id="30736" name="Group 26"/>
                <p:cNvGrpSpPr>
                  <a:grpSpLocks/>
                </p:cNvGrpSpPr>
                <p:nvPr/>
              </p:nvGrpSpPr>
              <p:grpSpPr bwMode="auto">
                <a:xfrm>
                  <a:off x="503" y="633"/>
                  <a:ext cx="582" cy="403"/>
                  <a:chOff x="503" y="633"/>
                  <a:chExt cx="582" cy="403"/>
                </a:xfrm>
              </p:grpSpPr>
              <p:sp>
                <p:nvSpPr>
                  <p:cNvPr id="30776" name="Rectangle 27"/>
                  <p:cNvSpPr>
                    <a:spLocks noChangeArrowheads="1"/>
                  </p:cNvSpPr>
                  <p:nvPr/>
                </p:nvSpPr>
                <p:spPr bwMode="auto">
                  <a:xfrm>
                    <a:off x="546" y="633"/>
                    <a:ext cx="49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2.5</a:t>
                    </a:r>
                  </a:p>
                  <a:p>
                    <a:endParaRPr lang="en-US" altLang="en-US" sz="2000">
                      <a:latin typeface="Times New Roman" pitchFamily="18" charset="0"/>
                    </a:endParaRPr>
                  </a:p>
                </p:txBody>
              </p:sp>
              <p:sp>
                <p:nvSpPr>
                  <p:cNvPr id="30777" name="Rectangle 28"/>
                  <p:cNvSpPr>
                    <a:spLocks noChangeArrowheads="1"/>
                  </p:cNvSpPr>
                  <p:nvPr/>
                </p:nvSpPr>
                <p:spPr bwMode="auto">
                  <a:xfrm>
                    <a:off x="503" y="633"/>
                    <a:ext cx="582" cy="403"/>
                  </a:xfrm>
                  <a:prstGeom prst="rect">
                    <a:avLst/>
                  </a:prstGeom>
                  <a:noFill/>
                  <a:ln w="7">
                    <a:solidFill>
                      <a:schemeClr val="bg2"/>
                    </a:solidFill>
                    <a:miter lim="800000"/>
                    <a:headEnd/>
                    <a:tailEnd/>
                  </a:ln>
                </p:spPr>
                <p:txBody>
                  <a:bodyPr/>
                  <a:lstStyle/>
                  <a:p>
                    <a:endParaRPr lang="en-US" altLang="en-US"/>
                  </a:p>
                </p:txBody>
              </p:sp>
            </p:grpSp>
            <p:grpSp>
              <p:nvGrpSpPr>
                <p:cNvPr id="30737" name="Group 29"/>
                <p:cNvGrpSpPr>
                  <a:grpSpLocks/>
                </p:cNvGrpSpPr>
                <p:nvPr/>
              </p:nvGrpSpPr>
              <p:grpSpPr bwMode="auto">
                <a:xfrm>
                  <a:off x="1085" y="633"/>
                  <a:ext cx="842" cy="403"/>
                  <a:chOff x="1085" y="633"/>
                  <a:chExt cx="842" cy="403"/>
                </a:xfrm>
              </p:grpSpPr>
              <p:sp>
                <p:nvSpPr>
                  <p:cNvPr id="30774" name="Rectangle 30"/>
                  <p:cNvSpPr>
                    <a:spLocks noChangeArrowheads="1"/>
                  </p:cNvSpPr>
                  <p:nvPr/>
                </p:nvSpPr>
                <p:spPr bwMode="auto">
                  <a:xfrm>
                    <a:off x="1128" y="633"/>
                    <a:ext cx="75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$150</a:t>
                    </a:r>
                  </a:p>
                  <a:p>
                    <a:endParaRPr lang="en-US" altLang="en-US" sz="2000">
                      <a:latin typeface="Times New Roman" pitchFamily="18" charset="0"/>
                    </a:endParaRPr>
                  </a:p>
                </p:txBody>
              </p:sp>
              <p:sp>
                <p:nvSpPr>
                  <p:cNvPr id="30775" name="Rectangle 31"/>
                  <p:cNvSpPr>
                    <a:spLocks noChangeArrowheads="1"/>
                  </p:cNvSpPr>
                  <p:nvPr/>
                </p:nvSpPr>
                <p:spPr bwMode="auto">
                  <a:xfrm>
                    <a:off x="1085" y="633"/>
                    <a:ext cx="842" cy="403"/>
                  </a:xfrm>
                  <a:prstGeom prst="rect">
                    <a:avLst/>
                  </a:prstGeom>
                  <a:noFill/>
                  <a:ln w="7">
                    <a:solidFill>
                      <a:schemeClr val="bg2"/>
                    </a:solidFill>
                    <a:miter lim="800000"/>
                    <a:headEnd/>
                    <a:tailEnd/>
                  </a:ln>
                </p:spPr>
                <p:txBody>
                  <a:bodyPr/>
                  <a:lstStyle/>
                  <a:p>
                    <a:endParaRPr lang="en-US" altLang="en-US"/>
                  </a:p>
                </p:txBody>
              </p:sp>
            </p:grpSp>
            <p:grpSp>
              <p:nvGrpSpPr>
                <p:cNvPr id="30738" name="Group 32"/>
                <p:cNvGrpSpPr>
                  <a:grpSpLocks/>
                </p:cNvGrpSpPr>
                <p:nvPr/>
              </p:nvGrpSpPr>
              <p:grpSpPr bwMode="auto">
                <a:xfrm>
                  <a:off x="1927" y="633"/>
                  <a:ext cx="529" cy="403"/>
                  <a:chOff x="1927" y="633"/>
                  <a:chExt cx="529" cy="403"/>
                </a:xfrm>
              </p:grpSpPr>
              <p:sp>
                <p:nvSpPr>
                  <p:cNvPr id="30772" name="Rectangle 33"/>
                  <p:cNvSpPr>
                    <a:spLocks noChangeArrowheads="1"/>
                  </p:cNvSpPr>
                  <p:nvPr/>
                </p:nvSpPr>
                <p:spPr bwMode="auto">
                  <a:xfrm>
                    <a:off x="1970" y="633"/>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50%</a:t>
                    </a:r>
                  </a:p>
                  <a:p>
                    <a:endParaRPr lang="en-US" altLang="en-US" sz="2000">
                      <a:latin typeface="Times New Roman" pitchFamily="18" charset="0"/>
                    </a:endParaRPr>
                  </a:p>
                </p:txBody>
              </p:sp>
              <p:sp>
                <p:nvSpPr>
                  <p:cNvPr id="30773" name="Rectangle 34"/>
                  <p:cNvSpPr>
                    <a:spLocks noChangeArrowheads="1"/>
                  </p:cNvSpPr>
                  <p:nvPr/>
                </p:nvSpPr>
                <p:spPr bwMode="auto">
                  <a:xfrm>
                    <a:off x="1927" y="633"/>
                    <a:ext cx="529" cy="403"/>
                  </a:xfrm>
                  <a:prstGeom prst="rect">
                    <a:avLst/>
                  </a:prstGeom>
                  <a:noFill/>
                  <a:ln w="7">
                    <a:solidFill>
                      <a:schemeClr val="bg2"/>
                    </a:solidFill>
                    <a:miter lim="800000"/>
                    <a:headEnd/>
                    <a:tailEnd/>
                  </a:ln>
                </p:spPr>
                <p:txBody>
                  <a:bodyPr/>
                  <a:lstStyle/>
                  <a:p>
                    <a:endParaRPr lang="en-US" altLang="en-US"/>
                  </a:p>
                </p:txBody>
              </p:sp>
            </p:grpSp>
            <p:grpSp>
              <p:nvGrpSpPr>
                <p:cNvPr id="30739" name="Group 35"/>
                <p:cNvGrpSpPr>
                  <a:grpSpLocks/>
                </p:cNvGrpSpPr>
                <p:nvPr/>
              </p:nvGrpSpPr>
              <p:grpSpPr bwMode="auto">
                <a:xfrm>
                  <a:off x="2456" y="633"/>
                  <a:ext cx="529" cy="403"/>
                  <a:chOff x="2456" y="633"/>
                  <a:chExt cx="529" cy="403"/>
                </a:xfrm>
              </p:grpSpPr>
              <p:sp>
                <p:nvSpPr>
                  <p:cNvPr id="30770" name="Rectangle 36"/>
                  <p:cNvSpPr>
                    <a:spLocks noChangeArrowheads="1"/>
                  </p:cNvSpPr>
                  <p:nvPr/>
                </p:nvSpPr>
                <p:spPr bwMode="auto">
                  <a:xfrm>
                    <a:off x="2499" y="633"/>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$15.38</a:t>
                    </a:r>
                  </a:p>
                  <a:p>
                    <a:endParaRPr lang="en-US" altLang="en-US" sz="2000">
                      <a:latin typeface="Times New Roman" pitchFamily="18" charset="0"/>
                    </a:endParaRPr>
                  </a:p>
                </p:txBody>
              </p:sp>
              <p:sp>
                <p:nvSpPr>
                  <p:cNvPr id="30771" name="Rectangle 37"/>
                  <p:cNvSpPr>
                    <a:spLocks noChangeArrowheads="1"/>
                  </p:cNvSpPr>
                  <p:nvPr/>
                </p:nvSpPr>
                <p:spPr bwMode="auto">
                  <a:xfrm>
                    <a:off x="2456" y="633"/>
                    <a:ext cx="529" cy="403"/>
                  </a:xfrm>
                  <a:prstGeom prst="rect">
                    <a:avLst/>
                  </a:prstGeom>
                  <a:noFill/>
                  <a:ln w="7">
                    <a:solidFill>
                      <a:schemeClr val="bg2"/>
                    </a:solidFill>
                    <a:miter lim="800000"/>
                    <a:headEnd/>
                    <a:tailEnd/>
                  </a:ln>
                </p:spPr>
                <p:txBody>
                  <a:bodyPr/>
                  <a:lstStyle/>
                  <a:p>
                    <a:endParaRPr lang="en-US" altLang="en-US"/>
                  </a:p>
                </p:txBody>
              </p:sp>
            </p:grpSp>
            <p:grpSp>
              <p:nvGrpSpPr>
                <p:cNvPr id="30740" name="Group 38"/>
                <p:cNvGrpSpPr>
                  <a:grpSpLocks/>
                </p:cNvGrpSpPr>
                <p:nvPr/>
              </p:nvGrpSpPr>
              <p:grpSpPr bwMode="auto">
                <a:xfrm>
                  <a:off x="0" y="1036"/>
                  <a:ext cx="503" cy="403"/>
                  <a:chOff x="0" y="1036"/>
                  <a:chExt cx="503" cy="403"/>
                </a:xfrm>
              </p:grpSpPr>
              <p:sp>
                <p:nvSpPr>
                  <p:cNvPr id="30768" name="Rectangle 39"/>
                  <p:cNvSpPr>
                    <a:spLocks noChangeArrowheads="1"/>
                  </p:cNvSpPr>
                  <p:nvPr/>
                </p:nvSpPr>
                <p:spPr bwMode="auto">
                  <a:xfrm>
                    <a:off x="43" y="1036"/>
                    <a:ext cx="417" cy="403"/>
                  </a:xfrm>
                  <a:prstGeom prst="rect">
                    <a:avLst/>
                  </a:prstGeom>
                  <a:noFill/>
                  <a:ln w="9525">
                    <a:solidFill>
                      <a:schemeClr val="bg2"/>
                    </a:solidFill>
                    <a:miter lim="800000"/>
                    <a:headEnd/>
                    <a:tailEnd/>
                  </a:ln>
                </p:spPr>
                <p:txBody>
                  <a:bodyPr/>
                  <a:lstStyle/>
                  <a:p>
                    <a:pPr eaLnBrk="1" hangingPunct="1"/>
                    <a:r>
                      <a:rPr lang="en-US" altLang="en-US" sz="2000" b="1" i="1">
                        <a:latin typeface="Times New Roman" pitchFamily="18" charset="0"/>
                        <a:cs typeface="Times New Roman" pitchFamily="18" charset="0"/>
                      </a:rPr>
                      <a:t>B</a:t>
                    </a:r>
                  </a:p>
                  <a:p>
                    <a:endParaRPr lang="en-US" altLang="en-US" sz="2000">
                      <a:latin typeface="Times New Roman" pitchFamily="18" charset="0"/>
                    </a:endParaRPr>
                  </a:p>
                </p:txBody>
              </p:sp>
              <p:sp>
                <p:nvSpPr>
                  <p:cNvPr id="30769" name="Rectangle 40"/>
                  <p:cNvSpPr>
                    <a:spLocks noChangeArrowheads="1"/>
                  </p:cNvSpPr>
                  <p:nvPr/>
                </p:nvSpPr>
                <p:spPr bwMode="auto">
                  <a:xfrm>
                    <a:off x="0" y="1036"/>
                    <a:ext cx="503" cy="403"/>
                  </a:xfrm>
                  <a:prstGeom prst="rect">
                    <a:avLst/>
                  </a:prstGeom>
                  <a:noFill/>
                  <a:ln w="7">
                    <a:solidFill>
                      <a:schemeClr val="bg2"/>
                    </a:solidFill>
                    <a:miter lim="800000"/>
                    <a:headEnd/>
                    <a:tailEnd/>
                  </a:ln>
                </p:spPr>
                <p:txBody>
                  <a:bodyPr/>
                  <a:lstStyle/>
                  <a:p>
                    <a:endParaRPr lang="en-US" altLang="en-US"/>
                  </a:p>
                </p:txBody>
              </p:sp>
            </p:grpSp>
            <p:grpSp>
              <p:nvGrpSpPr>
                <p:cNvPr id="30741" name="Group 41"/>
                <p:cNvGrpSpPr>
                  <a:grpSpLocks/>
                </p:cNvGrpSpPr>
                <p:nvPr/>
              </p:nvGrpSpPr>
              <p:grpSpPr bwMode="auto">
                <a:xfrm>
                  <a:off x="503" y="1036"/>
                  <a:ext cx="582" cy="403"/>
                  <a:chOff x="503" y="1036"/>
                  <a:chExt cx="582" cy="403"/>
                </a:xfrm>
              </p:grpSpPr>
              <p:sp>
                <p:nvSpPr>
                  <p:cNvPr id="30766" name="Rectangle 42"/>
                  <p:cNvSpPr>
                    <a:spLocks noChangeArrowheads="1"/>
                  </p:cNvSpPr>
                  <p:nvPr/>
                </p:nvSpPr>
                <p:spPr bwMode="auto">
                  <a:xfrm>
                    <a:off x="546" y="1036"/>
                    <a:ext cx="49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2.5</a:t>
                    </a:r>
                  </a:p>
                  <a:p>
                    <a:endParaRPr lang="en-US" altLang="en-US" sz="2000">
                      <a:latin typeface="Times New Roman" pitchFamily="18" charset="0"/>
                    </a:endParaRPr>
                  </a:p>
                </p:txBody>
              </p:sp>
              <p:sp>
                <p:nvSpPr>
                  <p:cNvPr id="30767" name="Rectangle 43"/>
                  <p:cNvSpPr>
                    <a:spLocks noChangeArrowheads="1"/>
                  </p:cNvSpPr>
                  <p:nvPr/>
                </p:nvSpPr>
                <p:spPr bwMode="auto">
                  <a:xfrm>
                    <a:off x="503" y="1036"/>
                    <a:ext cx="582" cy="403"/>
                  </a:xfrm>
                  <a:prstGeom prst="rect">
                    <a:avLst/>
                  </a:prstGeom>
                  <a:noFill/>
                  <a:ln w="7">
                    <a:solidFill>
                      <a:schemeClr val="bg2"/>
                    </a:solidFill>
                    <a:miter lim="800000"/>
                    <a:headEnd/>
                    <a:tailEnd/>
                  </a:ln>
                </p:spPr>
                <p:txBody>
                  <a:bodyPr/>
                  <a:lstStyle/>
                  <a:p>
                    <a:endParaRPr lang="en-US" altLang="en-US"/>
                  </a:p>
                </p:txBody>
              </p:sp>
            </p:grpSp>
            <p:grpSp>
              <p:nvGrpSpPr>
                <p:cNvPr id="30742" name="Group 44"/>
                <p:cNvGrpSpPr>
                  <a:grpSpLocks/>
                </p:cNvGrpSpPr>
                <p:nvPr/>
              </p:nvGrpSpPr>
              <p:grpSpPr bwMode="auto">
                <a:xfrm>
                  <a:off x="1085" y="1036"/>
                  <a:ext cx="842" cy="403"/>
                  <a:chOff x="1085" y="1036"/>
                  <a:chExt cx="842" cy="403"/>
                </a:xfrm>
              </p:grpSpPr>
              <p:sp>
                <p:nvSpPr>
                  <p:cNvPr id="30764" name="Rectangle 45"/>
                  <p:cNvSpPr>
                    <a:spLocks noChangeArrowheads="1"/>
                  </p:cNvSpPr>
                  <p:nvPr/>
                </p:nvSpPr>
                <p:spPr bwMode="auto">
                  <a:xfrm>
                    <a:off x="1128" y="1036"/>
                    <a:ext cx="75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$130</a:t>
                    </a:r>
                  </a:p>
                  <a:p>
                    <a:endParaRPr lang="en-US" altLang="en-US" sz="2000">
                      <a:latin typeface="Times New Roman" pitchFamily="18" charset="0"/>
                    </a:endParaRPr>
                  </a:p>
                </p:txBody>
              </p:sp>
              <p:sp>
                <p:nvSpPr>
                  <p:cNvPr id="30765" name="Rectangle 46"/>
                  <p:cNvSpPr>
                    <a:spLocks noChangeArrowheads="1"/>
                  </p:cNvSpPr>
                  <p:nvPr/>
                </p:nvSpPr>
                <p:spPr bwMode="auto">
                  <a:xfrm>
                    <a:off x="1085" y="1036"/>
                    <a:ext cx="842" cy="403"/>
                  </a:xfrm>
                  <a:prstGeom prst="rect">
                    <a:avLst/>
                  </a:prstGeom>
                  <a:noFill/>
                  <a:ln w="7">
                    <a:solidFill>
                      <a:schemeClr val="bg2"/>
                    </a:solidFill>
                    <a:miter lim="800000"/>
                    <a:headEnd/>
                    <a:tailEnd/>
                  </a:ln>
                </p:spPr>
                <p:txBody>
                  <a:bodyPr/>
                  <a:lstStyle/>
                  <a:p>
                    <a:endParaRPr lang="en-US" altLang="en-US"/>
                  </a:p>
                </p:txBody>
              </p:sp>
            </p:grpSp>
            <p:grpSp>
              <p:nvGrpSpPr>
                <p:cNvPr id="30743" name="Group 47"/>
                <p:cNvGrpSpPr>
                  <a:grpSpLocks/>
                </p:cNvGrpSpPr>
                <p:nvPr/>
              </p:nvGrpSpPr>
              <p:grpSpPr bwMode="auto">
                <a:xfrm>
                  <a:off x="1927" y="1036"/>
                  <a:ext cx="529" cy="403"/>
                  <a:chOff x="1927" y="1036"/>
                  <a:chExt cx="529" cy="403"/>
                </a:xfrm>
              </p:grpSpPr>
              <p:sp>
                <p:nvSpPr>
                  <p:cNvPr id="30762" name="Rectangle 48"/>
                  <p:cNvSpPr>
                    <a:spLocks noChangeArrowheads="1"/>
                  </p:cNvSpPr>
                  <p:nvPr/>
                </p:nvSpPr>
                <p:spPr bwMode="auto">
                  <a:xfrm>
                    <a:off x="1970" y="1036"/>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30%</a:t>
                    </a:r>
                  </a:p>
                  <a:p>
                    <a:endParaRPr lang="en-US" altLang="en-US" sz="2000">
                      <a:latin typeface="Times New Roman" pitchFamily="18" charset="0"/>
                    </a:endParaRPr>
                  </a:p>
                </p:txBody>
              </p:sp>
              <p:sp>
                <p:nvSpPr>
                  <p:cNvPr id="30763" name="Rectangle 49"/>
                  <p:cNvSpPr>
                    <a:spLocks noChangeArrowheads="1"/>
                  </p:cNvSpPr>
                  <p:nvPr/>
                </p:nvSpPr>
                <p:spPr bwMode="auto">
                  <a:xfrm>
                    <a:off x="1927" y="1036"/>
                    <a:ext cx="529" cy="403"/>
                  </a:xfrm>
                  <a:prstGeom prst="rect">
                    <a:avLst/>
                  </a:prstGeom>
                  <a:noFill/>
                  <a:ln w="7">
                    <a:solidFill>
                      <a:schemeClr val="bg2"/>
                    </a:solidFill>
                    <a:miter lim="800000"/>
                    <a:headEnd/>
                    <a:tailEnd/>
                  </a:ln>
                </p:spPr>
                <p:txBody>
                  <a:bodyPr/>
                  <a:lstStyle/>
                  <a:p>
                    <a:endParaRPr lang="en-US" altLang="en-US"/>
                  </a:p>
                </p:txBody>
              </p:sp>
            </p:grpSp>
            <p:grpSp>
              <p:nvGrpSpPr>
                <p:cNvPr id="30744" name="Group 50"/>
                <p:cNvGrpSpPr>
                  <a:grpSpLocks/>
                </p:cNvGrpSpPr>
                <p:nvPr/>
              </p:nvGrpSpPr>
              <p:grpSpPr bwMode="auto">
                <a:xfrm>
                  <a:off x="2456" y="1036"/>
                  <a:ext cx="529" cy="403"/>
                  <a:chOff x="2456" y="1036"/>
                  <a:chExt cx="529" cy="403"/>
                </a:xfrm>
              </p:grpSpPr>
              <p:sp>
                <p:nvSpPr>
                  <p:cNvPr id="30760" name="Rectangle 51"/>
                  <p:cNvSpPr>
                    <a:spLocks noChangeArrowheads="1"/>
                  </p:cNvSpPr>
                  <p:nvPr/>
                </p:nvSpPr>
                <p:spPr bwMode="auto">
                  <a:xfrm>
                    <a:off x="2499" y="1036"/>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$0</a:t>
                    </a:r>
                  </a:p>
                  <a:p>
                    <a:endParaRPr lang="en-US" altLang="en-US" sz="2000">
                      <a:latin typeface="Times New Roman" pitchFamily="18" charset="0"/>
                    </a:endParaRPr>
                  </a:p>
                </p:txBody>
              </p:sp>
              <p:sp>
                <p:nvSpPr>
                  <p:cNvPr id="30761" name="Rectangle 52"/>
                  <p:cNvSpPr>
                    <a:spLocks noChangeArrowheads="1"/>
                  </p:cNvSpPr>
                  <p:nvPr/>
                </p:nvSpPr>
                <p:spPr bwMode="auto">
                  <a:xfrm>
                    <a:off x="2456" y="1036"/>
                    <a:ext cx="529" cy="403"/>
                  </a:xfrm>
                  <a:prstGeom prst="rect">
                    <a:avLst/>
                  </a:prstGeom>
                  <a:noFill/>
                  <a:ln w="7">
                    <a:solidFill>
                      <a:schemeClr val="bg2"/>
                    </a:solidFill>
                    <a:miter lim="800000"/>
                    <a:headEnd/>
                    <a:tailEnd/>
                  </a:ln>
                </p:spPr>
                <p:txBody>
                  <a:bodyPr/>
                  <a:lstStyle/>
                  <a:p>
                    <a:endParaRPr lang="en-US" altLang="en-US"/>
                  </a:p>
                </p:txBody>
              </p:sp>
            </p:grpSp>
            <p:grpSp>
              <p:nvGrpSpPr>
                <p:cNvPr id="30745" name="Group 53"/>
                <p:cNvGrpSpPr>
                  <a:grpSpLocks/>
                </p:cNvGrpSpPr>
                <p:nvPr/>
              </p:nvGrpSpPr>
              <p:grpSpPr bwMode="auto">
                <a:xfrm>
                  <a:off x="0" y="1439"/>
                  <a:ext cx="503" cy="403"/>
                  <a:chOff x="0" y="1439"/>
                  <a:chExt cx="503" cy="403"/>
                </a:xfrm>
              </p:grpSpPr>
              <p:sp>
                <p:nvSpPr>
                  <p:cNvPr id="30758" name="Rectangle 54"/>
                  <p:cNvSpPr>
                    <a:spLocks noChangeArrowheads="1"/>
                  </p:cNvSpPr>
                  <p:nvPr/>
                </p:nvSpPr>
                <p:spPr bwMode="auto">
                  <a:xfrm>
                    <a:off x="43" y="1439"/>
                    <a:ext cx="417" cy="403"/>
                  </a:xfrm>
                  <a:prstGeom prst="rect">
                    <a:avLst/>
                  </a:prstGeom>
                  <a:noFill/>
                  <a:ln w="9525">
                    <a:solidFill>
                      <a:schemeClr val="bg2"/>
                    </a:solidFill>
                    <a:miter lim="800000"/>
                    <a:headEnd/>
                    <a:tailEnd/>
                  </a:ln>
                </p:spPr>
                <p:txBody>
                  <a:bodyPr/>
                  <a:lstStyle/>
                  <a:p>
                    <a:pPr eaLnBrk="1" hangingPunct="1"/>
                    <a:r>
                      <a:rPr lang="en-US" altLang="en-US" sz="2000" b="1" i="1">
                        <a:latin typeface="Times New Roman" pitchFamily="18" charset="0"/>
                        <a:cs typeface="Times New Roman" pitchFamily="18" charset="0"/>
                      </a:rPr>
                      <a:t>C</a:t>
                    </a:r>
                  </a:p>
                  <a:p>
                    <a:endParaRPr lang="en-US" altLang="en-US" sz="2000">
                      <a:latin typeface="Times New Roman" pitchFamily="18" charset="0"/>
                    </a:endParaRPr>
                  </a:p>
                </p:txBody>
              </p:sp>
              <p:sp>
                <p:nvSpPr>
                  <p:cNvPr id="30759" name="Rectangle 55"/>
                  <p:cNvSpPr>
                    <a:spLocks noChangeArrowheads="1"/>
                  </p:cNvSpPr>
                  <p:nvPr/>
                </p:nvSpPr>
                <p:spPr bwMode="auto">
                  <a:xfrm>
                    <a:off x="0" y="1439"/>
                    <a:ext cx="503" cy="403"/>
                  </a:xfrm>
                  <a:prstGeom prst="rect">
                    <a:avLst/>
                  </a:prstGeom>
                  <a:noFill/>
                  <a:ln w="7">
                    <a:solidFill>
                      <a:schemeClr val="bg2"/>
                    </a:solidFill>
                    <a:miter lim="800000"/>
                    <a:headEnd/>
                    <a:tailEnd/>
                  </a:ln>
                </p:spPr>
                <p:txBody>
                  <a:bodyPr/>
                  <a:lstStyle/>
                  <a:p>
                    <a:endParaRPr lang="en-US" altLang="en-US"/>
                  </a:p>
                </p:txBody>
              </p:sp>
            </p:grpSp>
            <p:grpSp>
              <p:nvGrpSpPr>
                <p:cNvPr id="30746" name="Group 56"/>
                <p:cNvGrpSpPr>
                  <a:grpSpLocks/>
                </p:cNvGrpSpPr>
                <p:nvPr/>
              </p:nvGrpSpPr>
              <p:grpSpPr bwMode="auto">
                <a:xfrm>
                  <a:off x="503" y="1439"/>
                  <a:ext cx="582" cy="403"/>
                  <a:chOff x="503" y="1439"/>
                  <a:chExt cx="582" cy="403"/>
                </a:xfrm>
              </p:grpSpPr>
              <p:sp>
                <p:nvSpPr>
                  <p:cNvPr id="30756" name="Rectangle 57"/>
                  <p:cNvSpPr>
                    <a:spLocks noChangeArrowheads="1"/>
                  </p:cNvSpPr>
                  <p:nvPr/>
                </p:nvSpPr>
                <p:spPr bwMode="auto">
                  <a:xfrm>
                    <a:off x="546" y="1439"/>
                    <a:ext cx="49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2.5</a:t>
                    </a:r>
                  </a:p>
                  <a:p>
                    <a:endParaRPr lang="en-US" altLang="en-US" sz="2000">
                      <a:latin typeface="Times New Roman" pitchFamily="18" charset="0"/>
                    </a:endParaRPr>
                  </a:p>
                </p:txBody>
              </p:sp>
              <p:sp>
                <p:nvSpPr>
                  <p:cNvPr id="30757" name="Rectangle 58"/>
                  <p:cNvSpPr>
                    <a:spLocks noChangeArrowheads="1"/>
                  </p:cNvSpPr>
                  <p:nvPr/>
                </p:nvSpPr>
                <p:spPr bwMode="auto">
                  <a:xfrm>
                    <a:off x="503" y="1439"/>
                    <a:ext cx="582" cy="403"/>
                  </a:xfrm>
                  <a:prstGeom prst="rect">
                    <a:avLst/>
                  </a:prstGeom>
                  <a:noFill/>
                  <a:ln w="7">
                    <a:solidFill>
                      <a:schemeClr val="bg2"/>
                    </a:solidFill>
                    <a:miter lim="800000"/>
                    <a:headEnd/>
                    <a:tailEnd/>
                  </a:ln>
                </p:spPr>
                <p:txBody>
                  <a:bodyPr/>
                  <a:lstStyle/>
                  <a:p>
                    <a:endParaRPr lang="en-US" altLang="en-US"/>
                  </a:p>
                </p:txBody>
              </p:sp>
            </p:grpSp>
            <p:grpSp>
              <p:nvGrpSpPr>
                <p:cNvPr id="30747" name="Group 59"/>
                <p:cNvGrpSpPr>
                  <a:grpSpLocks/>
                </p:cNvGrpSpPr>
                <p:nvPr/>
              </p:nvGrpSpPr>
              <p:grpSpPr bwMode="auto">
                <a:xfrm>
                  <a:off x="1085" y="1439"/>
                  <a:ext cx="842" cy="403"/>
                  <a:chOff x="1085" y="1439"/>
                  <a:chExt cx="842" cy="403"/>
                </a:xfrm>
              </p:grpSpPr>
              <p:sp>
                <p:nvSpPr>
                  <p:cNvPr id="30754" name="Rectangle 60"/>
                  <p:cNvSpPr>
                    <a:spLocks noChangeArrowheads="1"/>
                  </p:cNvSpPr>
                  <p:nvPr/>
                </p:nvSpPr>
                <p:spPr bwMode="auto">
                  <a:xfrm>
                    <a:off x="1128" y="1439"/>
                    <a:ext cx="756"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$110</a:t>
                    </a:r>
                  </a:p>
                  <a:p>
                    <a:endParaRPr lang="en-US" altLang="en-US" sz="2000">
                      <a:latin typeface="Times New Roman" pitchFamily="18" charset="0"/>
                    </a:endParaRPr>
                  </a:p>
                </p:txBody>
              </p:sp>
              <p:sp>
                <p:nvSpPr>
                  <p:cNvPr id="30755" name="Rectangle 61"/>
                  <p:cNvSpPr>
                    <a:spLocks noChangeArrowheads="1"/>
                  </p:cNvSpPr>
                  <p:nvPr/>
                </p:nvSpPr>
                <p:spPr bwMode="auto">
                  <a:xfrm>
                    <a:off x="1085" y="1439"/>
                    <a:ext cx="842" cy="403"/>
                  </a:xfrm>
                  <a:prstGeom prst="rect">
                    <a:avLst/>
                  </a:prstGeom>
                  <a:noFill/>
                  <a:ln w="7">
                    <a:solidFill>
                      <a:schemeClr val="bg2"/>
                    </a:solidFill>
                    <a:miter lim="800000"/>
                    <a:headEnd/>
                    <a:tailEnd/>
                  </a:ln>
                </p:spPr>
                <p:txBody>
                  <a:bodyPr/>
                  <a:lstStyle/>
                  <a:p>
                    <a:endParaRPr lang="en-US" altLang="en-US"/>
                  </a:p>
                </p:txBody>
              </p:sp>
            </p:grpSp>
            <p:grpSp>
              <p:nvGrpSpPr>
                <p:cNvPr id="30748" name="Group 62"/>
                <p:cNvGrpSpPr>
                  <a:grpSpLocks/>
                </p:cNvGrpSpPr>
                <p:nvPr/>
              </p:nvGrpSpPr>
              <p:grpSpPr bwMode="auto">
                <a:xfrm>
                  <a:off x="1927" y="1439"/>
                  <a:ext cx="529" cy="403"/>
                  <a:chOff x="1927" y="1439"/>
                  <a:chExt cx="529" cy="403"/>
                </a:xfrm>
              </p:grpSpPr>
              <p:sp>
                <p:nvSpPr>
                  <p:cNvPr id="30752" name="Rectangle 63"/>
                  <p:cNvSpPr>
                    <a:spLocks noChangeArrowheads="1"/>
                  </p:cNvSpPr>
                  <p:nvPr/>
                </p:nvSpPr>
                <p:spPr bwMode="auto">
                  <a:xfrm>
                    <a:off x="1970" y="1439"/>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10%</a:t>
                    </a:r>
                  </a:p>
                  <a:p>
                    <a:endParaRPr lang="en-US" altLang="en-US" sz="2000">
                      <a:latin typeface="Times New Roman" pitchFamily="18" charset="0"/>
                    </a:endParaRPr>
                  </a:p>
                </p:txBody>
              </p:sp>
              <p:sp>
                <p:nvSpPr>
                  <p:cNvPr id="30753" name="Rectangle 64"/>
                  <p:cNvSpPr>
                    <a:spLocks noChangeArrowheads="1"/>
                  </p:cNvSpPr>
                  <p:nvPr/>
                </p:nvSpPr>
                <p:spPr bwMode="auto">
                  <a:xfrm>
                    <a:off x="1927" y="1439"/>
                    <a:ext cx="529" cy="403"/>
                  </a:xfrm>
                  <a:prstGeom prst="rect">
                    <a:avLst/>
                  </a:prstGeom>
                  <a:noFill/>
                  <a:ln w="7">
                    <a:solidFill>
                      <a:schemeClr val="bg2"/>
                    </a:solidFill>
                    <a:miter lim="800000"/>
                    <a:headEnd/>
                    <a:tailEnd/>
                  </a:ln>
                </p:spPr>
                <p:txBody>
                  <a:bodyPr/>
                  <a:lstStyle/>
                  <a:p>
                    <a:endParaRPr lang="en-US" altLang="en-US"/>
                  </a:p>
                </p:txBody>
              </p:sp>
            </p:grpSp>
            <p:grpSp>
              <p:nvGrpSpPr>
                <p:cNvPr id="30749" name="Group 65"/>
                <p:cNvGrpSpPr>
                  <a:grpSpLocks/>
                </p:cNvGrpSpPr>
                <p:nvPr/>
              </p:nvGrpSpPr>
              <p:grpSpPr bwMode="auto">
                <a:xfrm>
                  <a:off x="2456" y="1439"/>
                  <a:ext cx="529" cy="403"/>
                  <a:chOff x="2456" y="1439"/>
                  <a:chExt cx="529" cy="403"/>
                </a:xfrm>
              </p:grpSpPr>
              <p:sp>
                <p:nvSpPr>
                  <p:cNvPr id="30750" name="Rectangle 66"/>
                  <p:cNvSpPr>
                    <a:spLocks noChangeArrowheads="1"/>
                  </p:cNvSpPr>
                  <p:nvPr/>
                </p:nvSpPr>
                <p:spPr bwMode="auto">
                  <a:xfrm>
                    <a:off x="2499" y="1439"/>
                    <a:ext cx="443" cy="403"/>
                  </a:xfrm>
                  <a:prstGeom prst="rect">
                    <a:avLst/>
                  </a:prstGeom>
                  <a:noFill/>
                  <a:ln w="9525">
                    <a:solidFill>
                      <a:schemeClr val="bg2"/>
                    </a:solidFill>
                    <a:miter lim="800000"/>
                    <a:headEnd/>
                    <a:tailEnd/>
                  </a:ln>
                </p:spPr>
                <p:txBody>
                  <a:bodyPr/>
                  <a:lstStyle/>
                  <a:p>
                    <a:pPr eaLnBrk="1" hangingPunct="1"/>
                    <a:r>
                      <a:rPr lang="en-US" altLang="en-US" sz="2000">
                        <a:latin typeface="Times New Roman" pitchFamily="18" charset="0"/>
                        <a:cs typeface="Times New Roman" pitchFamily="18" charset="0"/>
                      </a:rPr>
                      <a:t>-$15.38</a:t>
                    </a:r>
                  </a:p>
                  <a:p>
                    <a:endParaRPr lang="en-US" altLang="en-US" sz="2000">
                      <a:latin typeface="Times New Roman" pitchFamily="18" charset="0"/>
                    </a:endParaRPr>
                  </a:p>
                </p:txBody>
              </p:sp>
              <p:sp>
                <p:nvSpPr>
                  <p:cNvPr id="30751" name="Rectangle 67"/>
                  <p:cNvSpPr>
                    <a:spLocks noChangeArrowheads="1"/>
                  </p:cNvSpPr>
                  <p:nvPr/>
                </p:nvSpPr>
                <p:spPr bwMode="auto">
                  <a:xfrm>
                    <a:off x="2456" y="1439"/>
                    <a:ext cx="529" cy="403"/>
                  </a:xfrm>
                  <a:prstGeom prst="rect">
                    <a:avLst/>
                  </a:prstGeom>
                  <a:noFill/>
                  <a:ln w="7">
                    <a:solidFill>
                      <a:schemeClr val="bg2"/>
                    </a:solidFill>
                    <a:miter lim="800000"/>
                    <a:headEnd/>
                    <a:tailEnd/>
                  </a:ln>
                </p:spPr>
                <p:txBody>
                  <a:bodyPr/>
                  <a:lstStyle/>
                  <a:p>
                    <a:endParaRPr lang="en-US" altLang="en-US"/>
                  </a:p>
                </p:txBody>
              </p:sp>
            </p:grpSp>
          </p:grpSp>
          <p:sp>
            <p:nvSpPr>
              <p:cNvPr id="30729" name="Rectangle 68"/>
              <p:cNvSpPr>
                <a:spLocks noChangeArrowheads="1"/>
              </p:cNvSpPr>
              <p:nvPr/>
            </p:nvSpPr>
            <p:spPr bwMode="auto">
              <a:xfrm>
                <a:off x="-3" y="-3"/>
                <a:ext cx="2991" cy="1848"/>
              </a:xfrm>
              <a:prstGeom prst="rect">
                <a:avLst/>
              </a:prstGeom>
              <a:noFill/>
              <a:ln w="11112">
                <a:solidFill>
                  <a:schemeClr val="bg2"/>
                </a:solidFill>
                <a:miter lim="800000"/>
                <a:headEnd/>
                <a:tailEnd/>
              </a:ln>
            </p:spPr>
            <p:txBody>
              <a:bodyPr/>
              <a:lstStyle/>
              <a:p>
                <a:endParaRPr lang="en-US" altLang="en-US"/>
              </a:p>
            </p:txBody>
          </p:sp>
        </p:grpSp>
        <p:sp>
          <p:nvSpPr>
            <p:cNvPr id="30727" name="Line 69"/>
            <p:cNvSpPr>
              <a:spLocks noChangeShapeType="1"/>
            </p:cNvSpPr>
            <p:nvPr/>
          </p:nvSpPr>
          <p:spPr bwMode="auto">
            <a:xfrm>
              <a:off x="1056" y="2496"/>
              <a:ext cx="4512" cy="0"/>
            </a:xfrm>
            <a:prstGeom prst="line">
              <a:avLst/>
            </a:prstGeom>
            <a:noFill/>
            <a:ln w="38100">
              <a:solidFill>
                <a:schemeClr val="bg2"/>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831850" y="228600"/>
            <a:ext cx="8001000" cy="895350"/>
          </a:xfrm>
        </p:spPr>
        <p:txBody>
          <a:bodyPr/>
          <a:lstStyle/>
          <a:p>
            <a:pPr eaLnBrk="1" hangingPunct="1">
              <a:lnSpc>
                <a:spcPct val="80000"/>
              </a:lnSpc>
              <a:spcBef>
                <a:spcPct val="10000"/>
              </a:spcBef>
            </a:pPr>
            <a:r>
              <a:rPr lang="en-US" altLang="en-US" sz="2800"/>
              <a:t>Using the SML to Estimate the Risk-Adjusted Discount Rate for Projects</a:t>
            </a:r>
          </a:p>
        </p:txBody>
      </p:sp>
      <p:sp>
        <p:nvSpPr>
          <p:cNvPr id="5124" name="Rectangle 3"/>
          <p:cNvSpPr>
            <a:spLocks noGrp="1" noChangeArrowheads="1"/>
          </p:cNvSpPr>
          <p:nvPr>
            <p:ph type="body" idx="1"/>
          </p:nvPr>
        </p:nvSpPr>
        <p:spPr>
          <a:xfrm>
            <a:off x="693738" y="4938713"/>
            <a:ext cx="7993062" cy="928687"/>
          </a:xfrm>
        </p:spPr>
        <p:txBody>
          <a:bodyPr/>
          <a:lstStyle/>
          <a:p>
            <a:pPr eaLnBrk="1" hangingPunct="1">
              <a:buFont typeface="Wingdings" pitchFamily="2" charset="2"/>
              <a:buNone/>
            </a:pPr>
            <a:r>
              <a:rPr lang="en-US" altLang="en-US" sz="3600"/>
              <a:t>   </a:t>
            </a:r>
            <a:r>
              <a:rPr lang="en-US" altLang="en-US" sz="2200"/>
              <a:t>An all-equity firm should accept a project whose IRR exceeds the cost of equity capital and reject projects whose IRRs fall short of the cost of capital.</a:t>
            </a:r>
          </a:p>
        </p:txBody>
      </p:sp>
      <p:sp>
        <p:nvSpPr>
          <p:cNvPr id="5125" name="Line 4"/>
          <p:cNvSpPr>
            <a:spLocks noChangeShapeType="1"/>
          </p:cNvSpPr>
          <p:nvPr/>
        </p:nvSpPr>
        <p:spPr bwMode="auto">
          <a:xfrm>
            <a:off x="2286000" y="4648200"/>
            <a:ext cx="3886200" cy="0"/>
          </a:xfrm>
          <a:prstGeom prst="line">
            <a:avLst/>
          </a:prstGeom>
          <a:noFill/>
          <a:ln w="38100">
            <a:solidFill>
              <a:schemeClr val="bg2"/>
            </a:solidFill>
            <a:round/>
            <a:headEnd/>
            <a:tailEnd type="triangle" w="med" len="med"/>
          </a:ln>
        </p:spPr>
        <p:txBody>
          <a:bodyPr/>
          <a:lstStyle/>
          <a:p>
            <a:endParaRPr lang="en-US"/>
          </a:p>
        </p:txBody>
      </p:sp>
      <p:sp>
        <p:nvSpPr>
          <p:cNvPr id="5126" name="Text Box 5"/>
          <p:cNvSpPr txBox="1">
            <a:spLocks noChangeArrowheads="1"/>
          </p:cNvSpPr>
          <p:nvPr/>
        </p:nvSpPr>
        <p:spPr bwMode="auto">
          <a:xfrm rot="-5400000">
            <a:off x="958850" y="2089150"/>
            <a:ext cx="1677988" cy="1004888"/>
          </a:xfrm>
          <a:prstGeom prst="rect">
            <a:avLst/>
          </a:prstGeom>
          <a:noFill/>
          <a:ln w="9525">
            <a:noFill/>
            <a:miter lim="800000"/>
            <a:headEnd/>
            <a:tailEnd/>
          </a:ln>
        </p:spPr>
        <p:txBody>
          <a:bodyPr>
            <a:spAutoFit/>
          </a:bodyPr>
          <a:lstStyle/>
          <a:p>
            <a:pPr algn="r">
              <a:spcBef>
                <a:spcPct val="50000"/>
              </a:spcBef>
            </a:pPr>
            <a:r>
              <a:rPr lang="en-US" altLang="en-US" sz="2400">
                <a:solidFill>
                  <a:schemeClr val="bg2"/>
                </a:solidFill>
                <a:latin typeface="Times New Roman" pitchFamily="18" charset="0"/>
              </a:rPr>
              <a:t>Project </a:t>
            </a:r>
          </a:p>
          <a:p>
            <a:pPr algn="r">
              <a:spcBef>
                <a:spcPct val="50000"/>
              </a:spcBef>
            </a:pPr>
            <a:r>
              <a:rPr lang="en-US" altLang="en-US" sz="2400">
                <a:solidFill>
                  <a:schemeClr val="bg2"/>
                </a:solidFill>
                <a:latin typeface="Times New Roman" pitchFamily="18" charset="0"/>
              </a:rPr>
              <a:t>IRR</a:t>
            </a:r>
          </a:p>
        </p:txBody>
      </p:sp>
      <p:sp>
        <p:nvSpPr>
          <p:cNvPr id="5127" name="Text Box 6"/>
          <p:cNvSpPr txBox="1">
            <a:spLocks noChangeArrowheads="1"/>
          </p:cNvSpPr>
          <p:nvPr/>
        </p:nvSpPr>
        <p:spPr bwMode="auto">
          <a:xfrm>
            <a:off x="4876800" y="4419600"/>
            <a:ext cx="3962400" cy="457200"/>
          </a:xfrm>
          <a:prstGeom prst="rect">
            <a:avLst/>
          </a:prstGeom>
          <a:noFill/>
          <a:ln w="9525">
            <a:noFill/>
            <a:miter lim="800000"/>
            <a:headEnd/>
            <a:tailEnd/>
          </a:ln>
        </p:spPr>
        <p:txBody>
          <a:bodyPr>
            <a:spAutoFit/>
          </a:bodyPr>
          <a:lstStyle/>
          <a:p>
            <a:pPr algn="r">
              <a:spcBef>
                <a:spcPct val="50000"/>
              </a:spcBef>
            </a:pPr>
            <a:r>
              <a:rPr lang="en-US" altLang="en-US" sz="2400" b="1">
                <a:solidFill>
                  <a:schemeClr val="bg2"/>
                </a:solidFill>
                <a:latin typeface="Times New Roman" pitchFamily="18" charset="0"/>
                <a:sym typeface="Symbol" pitchFamily="18" charset="2"/>
              </a:rPr>
              <a:t>Firm’s risk (beta)</a:t>
            </a:r>
            <a:endParaRPr lang="en-US" altLang="en-US" sz="2400" b="1" baseline="-25000">
              <a:solidFill>
                <a:schemeClr val="bg2"/>
              </a:solidFill>
              <a:latin typeface="Times New Roman" pitchFamily="18" charset="0"/>
            </a:endParaRPr>
          </a:p>
        </p:txBody>
      </p:sp>
      <p:sp>
        <p:nvSpPr>
          <p:cNvPr id="5128" name="Line 7"/>
          <p:cNvSpPr>
            <a:spLocks noChangeShapeType="1"/>
          </p:cNvSpPr>
          <p:nvPr/>
        </p:nvSpPr>
        <p:spPr bwMode="auto">
          <a:xfrm flipV="1">
            <a:off x="2286000" y="1600200"/>
            <a:ext cx="0" cy="3048000"/>
          </a:xfrm>
          <a:prstGeom prst="line">
            <a:avLst/>
          </a:prstGeom>
          <a:noFill/>
          <a:ln w="38100">
            <a:solidFill>
              <a:schemeClr val="bg2"/>
            </a:solidFill>
            <a:round/>
            <a:headEnd/>
            <a:tailEnd type="triangle" w="med" len="med"/>
          </a:ln>
        </p:spPr>
        <p:txBody>
          <a:bodyPr/>
          <a:lstStyle/>
          <a:p>
            <a:endParaRPr lang="en-US"/>
          </a:p>
        </p:txBody>
      </p:sp>
      <p:sp>
        <p:nvSpPr>
          <p:cNvPr id="96264" name="Line 8"/>
          <p:cNvSpPr>
            <a:spLocks noChangeShapeType="1"/>
          </p:cNvSpPr>
          <p:nvPr/>
        </p:nvSpPr>
        <p:spPr bwMode="auto">
          <a:xfrm flipV="1">
            <a:off x="2286000" y="1905000"/>
            <a:ext cx="4419600" cy="2209800"/>
          </a:xfrm>
          <a:prstGeom prst="line">
            <a:avLst/>
          </a:prstGeom>
          <a:noFill/>
          <a:ln w="38100">
            <a:solidFill>
              <a:srgbClr val="CC0000"/>
            </a:solidFill>
            <a:round/>
            <a:headEnd type="none" w="sm" len="sm"/>
            <a:tailEnd type="none" w="sm" len="sm"/>
          </a:ln>
        </p:spPr>
        <p:txBody>
          <a:bodyPr/>
          <a:lstStyle/>
          <a:p>
            <a:endParaRPr lang="en-US"/>
          </a:p>
        </p:txBody>
      </p:sp>
      <p:graphicFrame>
        <p:nvGraphicFramePr>
          <p:cNvPr id="96265" name="Object 9"/>
          <p:cNvGraphicFramePr>
            <a:graphicFrameLocks noChangeAspect="1"/>
          </p:cNvGraphicFramePr>
          <p:nvPr/>
        </p:nvGraphicFramePr>
        <p:xfrm>
          <a:off x="6705600" y="1668463"/>
          <a:ext cx="752475" cy="388937"/>
        </p:xfrm>
        <a:graphic>
          <a:graphicData uri="http://schemas.openxmlformats.org/presentationml/2006/ole">
            <mc:AlternateContent xmlns:mc="http://schemas.openxmlformats.org/markup-compatibility/2006">
              <mc:Choice xmlns:v="urn:schemas-microsoft-com:vml" Requires="v">
                <p:oleObj name="Equation" r:id="rId3" imgW="333392" imgH="171566" progId="Equation.3">
                  <p:embed/>
                </p:oleObj>
              </mc:Choice>
              <mc:Fallback>
                <p:oleObj name="Equation" r:id="rId3" imgW="333392" imgH="171566"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668463"/>
                        <a:ext cx="752475" cy="388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6266" name="Line 10"/>
          <p:cNvSpPr>
            <a:spLocks noChangeShapeType="1"/>
          </p:cNvSpPr>
          <p:nvPr/>
        </p:nvSpPr>
        <p:spPr bwMode="auto">
          <a:xfrm flipH="1" flipV="1">
            <a:off x="2133600" y="4114800"/>
            <a:ext cx="152400" cy="0"/>
          </a:xfrm>
          <a:prstGeom prst="line">
            <a:avLst/>
          </a:prstGeom>
          <a:noFill/>
          <a:ln w="38100">
            <a:solidFill>
              <a:schemeClr val="tx1"/>
            </a:solidFill>
            <a:round/>
            <a:headEnd/>
            <a:tailEnd/>
          </a:ln>
        </p:spPr>
        <p:txBody>
          <a:bodyPr/>
          <a:lstStyle/>
          <a:p>
            <a:endParaRPr lang="en-US"/>
          </a:p>
        </p:txBody>
      </p:sp>
      <p:sp>
        <p:nvSpPr>
          <p:cNvPr id="96267" name="Text Box 11"/>
          <p:cNvSpPr txBox="1">
            <a:spLocks noChangeArrowheads="1"/>
          </p:cNvSpPr>
          <p:nvPr/>
        </p:nvSpPr>
        <p:spPr bwMode="auto">
          <a:xfrm>
            <a:off x="1600200" y="3886200"/>
            <a:ext cx="609600" cy="457200"/>
          </a:xfrm>
          <a:prstGeom prst="rect">
            <a:avLst/>
          </a:prstGeom>
          <a:noFill/>
          <a:ln w="9525">
            <a:noFill/>
            <a:miter lim="800000"/>
            <a:headEnd/>
            <a:tailEnd/>
          </a:ln>
        </p:spPr>
        <p:txBody>
          <a:bodyPr>
            <a:spAutoFit/>
          </a:bodyPr>
          <a:lstStyle/>
          <a:p>
            <a:pPr eaLnBrk="1" hangingPunct="1">
              <a:spcBef>
                <a:spcPct val="50000"/>
              </a:spcBef>
            </a:pPr>
            <a:r>
              <a:rPr lang="en-US" altLang="en-US" sz="2400">
                <a:solidFill>
                  <a:schemeClr val="bg2"/>
                </a:solidFill>
                <a:latin typeface="Times New Roman" pitchFamily="18" charset="0"/>
              </a:rPr>
              <a:t>5%</a:t>
            </a:r>
          </a:p>
        </p:txBody>
      </p:sp>
      <p:sp>
        <p:nvSpPr>
          <p:cNvPr id="96268" name="Text Box 12"/>
          <p:cNvSpPr txBox="1">
            <a:spLocks noChangeArrowheads="1"/>
          </p:cNvSpPr>
          <p:nvPr/>
        </p:nvSpPr>
        <p:spPr bwMode="auto">
          <a:xfrm>
            <a:off x="2743200" y="1752600"/>
            <a:ext cx="1752600" cy="822325"/>
          </a:xfrm>
          <a:prstGeom prst="rect">
            <a:avLst/>
          </a:prstGeom>
          <a:noFill/>
          <a:ln w="9525">
            <a:noFill/>
            <a:miter lim="800000"/>
            <a:headEnd/>
            <a:tailEnd/>
          </a:ln>
        </p:spPr>
        <p:txBody>
          <a:bodyPr>
            <a:spAutoFit/>
          </a:bodyPr>
          <a:lstStyle/>
          <a:p>
            <a:pPr eaLnBrk="1" hangingPunct="1">
              <a:spcBef>
                <a:spcPct val="50000"/>
              </a:spcBef>
            </a:pPr>
            <a:r>
              <a:rPr lang="en-US" altLang="en-US" sz="2400">
                <a:solidFill>
                  <a:schemeClr val="bg2"/>
                </a:solidFill>
                <a:latin typeface="Times New Roman" pitchFamily="18" charset="0"/>
              </a:rPr>
              <a:t>Good projects</a:t>
            </a:r>
          </a:p>
        </p:txBody>
      </p:sp>
      <p:sp>
        <p:nvSpPr>
          <p:cNvPr id="96269" name="Text Box 13"/>
          <p:cNvSpPr txBox="1">
            <a:spLocks noChangeArrowheads="1"/>
          </p:cNvSpPr>
          <p:nvPr/>
        </p:nvSpPr>
        <p:spPr bwMode="auto">
          <a:xfrm>
            <a:off x="4038600" y="3657600"/>
            <a:ext cx="1752600" cy="457200"/>
          </a:xfrm>
          <a:prstGeom prst="rect">
            <a:avLst/>
          </a:prstGeom>
          <a:noFill/>
          <a:ln w="9525">
            <a:noFill/>
            <a:miter lim="800000"/>
            <a:headEnd/>
            <a:tailEnd/>
          </a:ln>
        </p:spPr>
        <p:txBody>
          <a:bodyPr>
            <a:spAutoFit/>
          </a:bodyPr>
          <a:lstStyle/>
          <a:p>
            <a:pPr eaLnBrk="1" hangingPunct="1">
              <a:spcBef>
                <a:spcPct val="50000"/>
              </a:spcBef>
            </a:pPr>
            <a:r>
              <a:rPr lang="en-US" altLang="en-US" sz="2400">
                <a:solidFill>
                  <a:schemeClr val="bg2"/>
                </a:solidFill>
                <a:latin typeface="Times New Roman" pitchFamily="18" charset="0"/>
              </a:rPr>
              <a:t>Bad projects</a:t>
            </a:r>
          </a:p>
        </p:txBody>
      </p:sp>
      <p:sp>
        <p:nvSpPr>
          <p:cNvPr id="5134" name="Line 14"/>
          <p:cNvSpPr>
            <a:spLocks noChangeShapeType="1"/>
          </p:cNvSpPr>
          <p:nvPr/>
        </p:nvSpPr>
        <p:spPr bwMode="auto">
          <a:xfrm>
            <a:off x="3924300" y="4648200"/>
            <a:ext cx="0" cy="152400"/>
          </a:xfrm>
          <a:prstGeom prst="line">
            <a:avLst/>
          </a:prstGeom>
          <a:noFill/>
          <a:ln w="38100">
            <a:solidFill>
              <a:schemeClr val="bg2"/>
            </a:solidFill>
            <a:round/>
            <a:headEnd/>
            <a:tailEnd/>
          </a:ln>
        </p:spPr>
        <p:txBody>
          <a:bodyPr/>
          <a:lstStyle/>
          <a:p>
            <a:endParaRPr lang="en-US"/>
          </a:p>
        </p:txBody>
      </p:sp>
      <p:sp>
        <p:nvSpPr>
          <p:cNvPr id="5135" name="Oval 15"/>
          <p:cNvSpPr>
            <a:spLocks noChangeArrowheads="1"/>
          </p:cNvSpPr>
          <p:nvPr/>
        </p:nvSpPr>
        <p:spPr bwMode="auto">
          <a:xfrm>
            <a:off x="3886200" y="3886200"/>
            <a:ext cx="76200" cy="76200"/>
          </a:xfrm>
          <a:prstGeom prst="ellipse">
            <a:avLst/>
          </a:prstGeom>
          <a:solidFill>
            <a:schemeClr val="accent2"/>
          </a:solidFill>
          <a:ln w="9525">
            <a:solidFill>
              <a:schemeClr val="bg2"/>
            </a:solidFill>
            <a:round/>
            <a:headEnd/>
            <a:tailEnd/>
          </a:ln>
        </p:spPr>
        <p:txBody>
          <a:bodyPr wrap="none" anchor="ctr"/>
          <a:lstStyle/>
          <a:p>
            <a:endParaRPr lang="en-US" altLang="en-US"/>
          </a:p>
        </p:txBody>
      </p:sp>
      <p:sp>
        <p:nvSpPr>
          <p:cNvPr id="5136" name="Line 16"/>
          <p:cNvSpPr>
            <a:spLocks noChangeShapeType="1"/>
          </p:cNvSpPr>
          <p:nvPr/>
        </p:nvSpPr>
        <p:spPr bwMode="auto">
          <a:xfrm flipV="1">
            <a:off x="3924300" y="1905000"/>
            <a:ext cx="0" cy="2743200"/>
          </a:xfrm>
          <a:prstGeom prst="line">
            <a:avLst/>
          </a:prstGeom>
          <a:noFill/>
          <a:ln w="9525">
            <a:solidFill>
              <a:schemeClr val="bg2"/>
            </a:solidFill>
            <a:prstDash val="sysDot"/>
            <a:round/>
            <a:headEnd/>
            <a:tailEnd/>
          </a:ln>
        </p:spPr>
        <p:txBody>
          <a:bodyPr/>
          <a:lstStyle/>
          <a:p>
            <a:endParaRPr lang="en-US"/>
          </a:p>
        </p:txBody>
      </p:sp>
      <p:grpSp>
        <p:nvGrpSpPr>
          <p:cNvPr id="5137" name="Group 17"/>
          <p:cNvGrpSpPr>
            <a:grpSpLocks/>
          </p:cNvGrpSpPr>
          <p:nvPr/>
        </p:nvGrpSpPr>
        <p:grpSpPr bwMode="auto">
          <a:xfrm>
            <a:off x="1371600" y="1905000"/>
            <a:ext cx="3048000" cy="3352800"/>
            <a:chOff x="864" y="1200"/>
            <a:chExt cx="1920" cy="2112"/>
          </a:xfrm>
        </p:grpSpPr>
        <p:sp>
          <p:nvSpPr>
            <p:cNvPr id="5138" name="Line 18"/>
            <p:cNvSpPr>
              <a:spLocks noChangeShapeType="1"/>
            </p:cNvSpPr>
            <p:nvPr/>
          </p:nvSpPr>
          <p:spPr bwMode="auto">
            <a:xfrm flipH="1">
              <a:off x="1409" y="2064"/>
              <a:ext cx="1039" cy="0"/>
            </a:xfrm>
            <a:prstGeom prst="line">
              <a:avLst/>
            </a:prstGeom>
            <a:noFill/>
            <a:ln w="9525">
              <a:solidFill>
                <a:schemeClr val="bg2"/>
              </a:solidFill>
              <a:prstDash val="sysDot"/>
              <a:round/>
              <a:headEnd/>
              <a:tailEnd/>
            </a:ln>
          </p:spPr>
          <p:txBody>
            <a:bodyPr/>
            <a:lstStyle/>
            <a:p>
              <a:endParaRPr lang="en-US"/>
            </a:p>
          </p:txBody>
        </p:sp>
        <p:sp>
          <p:nvSpPr>
            <p:cNvPr id="5139" name="Line 19"/>
            <p:cNvSpPr>
              <a:spLocks noChangeShapeType="1"/>
            </p:cNvSpPr>
            <p:nvPr/>
          </p:nvSpPr>
          <p:spPr bwMode="auto">
            <a:xfrm flipH="1" flipV="1">
              <a:off x="1359" y="2064"/>
              <a:ext cx="99" cy="0"/>
            </a:xfrm>
            <a:prstGeom prst="line">
              <a:avLst/>
            </a:prstGeom>
            <a:noFill/>
            <a:ln w="38100">
              <a:solidFill>
                <a:schemeClr val="bg2"/>
              </a:solidFill>
              <a:round/>
              <a:headEnd/>
              <a:tailEnd/>
            </a:ln>
          </p:spPr>
          <p:txBody>
            <a:bodyPr/>
            <a:lstStyle/>
            <a:p>
              <a:endParaRPr lang="en-US"/>
            </a:p>
          </p:txBody>
        </p:sp>
        <p:sp>
          <p:nvSpPr>
            <p:cNvPr id="5140" name="Text Box 20"/>
            <p:cNvSpPr txBox="1">
              <a:spLocks noChangeArrowheads="1"/>
            </p:cNvSpPr>
            <p:nvPr/>
          </p:nvSpPr>
          <p:spPr bwMode="auto">
            <a:xfrm>
              <a:off x="864" y="1920"/>
              <a:ext cx="545" cy="288"/>
            </a:xfrm>
            <a:prstGeom prst="rect">
              <a:avLst/>
            </a:prstGeom>
            <a:noFill/>
            <a:ln w="9525">
              <a:noFill/>
              <a:miter lim="800000"/>
              <a:headEnd/>
              <a:tailEnd/>
            </a:ln>
          </p:spPr>
          <p:txBody>
            <a:bodyPr>
              <a:spAutoFit/>
            </a:bodyPr>
            <a:lstStyle/>
            <a:p>
              <a:pPr eaLnBrk="1" hangingPunct="1">
                <a:spcBef>
                  <a:spcPct val="50000"/>
                </a:spcBef>
              </a:pPr>
              <a:r>
                <a:rPr lang="en-US" altLang="en-US" sz="2400">
                  <a:solidFill>
                    <a:schemeClr val="bg2"/>
                  </a:solidFill>
                  <a:latin typeface="Times New Roman" pitchFamily="18" charset="0"/>
                </a:rPr>
                <a:t>30%</a:t>
              </a:r>
            </a:p>
          </p:txBody>
        </p:sp>
        <p:sp>
          <p:nvSpPr>
            <p:cNvPr id="5141" name="Text Box 21"/>
            <p:cNvSpPr txBox="1">
              <a:spLocks noChangeArrowheads="1"/>
            </p:cNvSpPr>
            <p:nvPr/>
          </p:nvSpPr>
          <p:spPr bwMode="auto">
            <a:xfrm>
              <a:off x="2208" y="3024"/>
              <a:ext cx="528" cy="288"/>
            </a:xfrm>
            <a:prstGeom prst="rect">
              <a:avLst/>
            </a:prstGeom>
            <a:noFill/>
            <a:ln w="9525">
              <a:noFill/>
              <a:miter lim="800000"/>
              <a:headEnd/>
              <a:tailEnd/>
            </a:ln>
          </p:spPr>
          <p:txBody>
            <a:bodyPr>
              <a:spAutoFit/>
            </a:bodyPr>
            <a:lstStyle/>
            <a:p>
              <a:pPr algn="ctr" eaLnBrk="1" hangingPunct="1">
                <a:spcBef>
                  <a:spcPct val="50000"/>
                </a:spcBef>
              </a:pPr>
              <a:r>
                <a:rPr lang="en-US" altLang="en-US" sz="2400">
                  <a:solidFill>
                    <a:schemeClr val="bg2"/>
                  </a:solidFill>
                  <a:latin typeface="Times New Roman" pitchFamily="18" charset="0"/>
                </a:rPr>
                <a:t>2.5</a:t>
              </a:r>
            </a:p>
          </p:txBody>
        </p:sp>
        <p:sp>
          <p:nvSpPr>
            <p:cNvPr id="5142" name="Oval 22"/>
            <p:cNvSpPr>
              <a:spLocks noChangeArrowheads="1"/>
            </p:cNvSpPr>
            <p:nvPr/>
          </p:nvSpPr>
          <p:spPr bwMode="auto">
            <a:xfrm>
              <a:off x="2448" y="1296"/>
              <a:ext cx="48" cy="48"/>
            </a:xfrm>
            <a:prstGeom prst="ellipse">
              <a:avLst/>
            </a:prstGeom>
            <a:solidFill>
              <a:schemeClr val="accent2"/>
            </a:solidFill>
            <a:ln w="9525">
              <a:solidFill>
                <a:schemeClr val="bg2"/>
              </a:solidFill>
              <a:round/>
              <a:headEnd/>
              <a:tailEnd/>
            </a:ln>
          </p:spPr>
          <p:txBody>
            <a:bodyPr wrap="none" anchor="ctr"/>
            <a:lstStyle/>
            <a:p>
              <a:endParaRPr lang="en-US" altLang="en-US"/>
            </a:p>
          </p:txBody>
        </p:sp>
        <p:sp>
          <p:nvSpPr>
            <p:cNvPr id="5143" name="Oval 23"/>
            <p:cNvSpPr>
              <a:spLocks noChangeArrowheads="1"/>
            </p:cNvSpPr>
            <p:nvPr/>
          </p:nvSpPr>
          <p:spPr bwMode="auto">
            <a:xfrm>
              <a:off x="2448" y="2040"/>
              <a:ext cx="48" cy="48"/>
            </a:xfrm>
            <a:prstGeom prst="ellipse">
              <a:avLst/>
            </a:prstGeom>
            <a:solidFill>
              <a:schemeClr val="accent2"/>
            </a:solidFill>
            <a:ln w="9525">
              <a:solidFill>
                <a:schemeClr val="bg2"/>
              </a:solidFill>
              <a:round/>
              <a:headEnd/>
              <a:tailEnd/>
            </a:ln>
          </p:spPr>
          <p:txBody>
            <a:bodyPr wrap="none" anchor="ctr"/>
            <a:lstStyle/>
            <a:p>
              <a:endParaRPr lang="en-US" altLang="en-US"/>
            </a:p>
          </p:txBody>
        </p:sp>
        <p:sp>
          <p:nvSpPr>
            <p:cNvPr id="5144" name="Text Box 24"/>
            <p:cNvSpPr txBox="1">
              <a:spLocks noChangeArrowheads="1"/>
            </p:cNvSpPr>
            <p:nvPr/>
          </p:nvSpPr>
          <p:spPr bwMode="auto">
            <a:xfrm>
              <a:off x="2448" y="1200"/>
              <a:ext cx="336" cy="288"/>
            </a:xfrm>
            <a:prstGeom prst="rect">
              <a:avLst/>
            </a:prstGeom>
            <a:noFill/>
            <a:ln w="9525">
              <a:noFill/>
              <a:miter lim="800000"/>
              <a:headEnd/>
              <a:tailEnd/>
            </a:ln>
          </p:spPr>
          <p:txBody>
            <a:bodyPr>
              <a:spAutoFit/>
            </a:bodyPr>
            <a:lstStyle/>
            <a:p>
              <a:pPr eaLnBrk="1" hangingPunct="1">
                <a:spcBef>
                  <a:spcPct val="50000"/>
                </a:spcBef>
              </a:pPr>
              <a:r>
                <a:rPr lang="en-US" altLang="en-US" sz="2400" i="1">
                  <a:solidFill>
                    <a:schemeClr val="bg2"/>
                  </a:solidFill>
                  <a:latin typeface="Times New Roman" pitchFamily="18" charset="0"/>
                </a:rPr>
                <a:t>A</a:t>
              </a:r>
            </a:p>
          </p:txBody>
        </p:sp>
        <p:sp>
          <p:nvSpPr>
            <p:cNvPr id="5145" name="Text Box 25"/>
            <p:cNvSpPr txBox="1">
              <a:spLocks noChangeArrowheads="1"/>
            </p:cNvSpPr>
            <p:nvPr/>
          </p:nvSpPr>
          <p:spPr bwMode="auto">
            <a:xfrm>
              <a:off x="2208" y="1920"/>
              <a:ext cx="336" cy="288"/>
            </a:xfrm>
            <a:prstGeom prst="rect">
              <a:avLst/>
            </a:prstGeom>
            <a:noFill/>
            <a:ln w="9525">
              <a:noFill/>
              <a:miter lim="800000"/>
              <a:headEnd/>
              <a:tailEnd/>
            </a:ln>
          </p:spPr>
          <p:txBody>
            <a:bodyPr>
              <a:spAutoFit/>
            </a:bodyPr>
            <a:lstStyle/>
            <a:p>
              <a:pPr eaLnBrk="1" hangingPunct="1">
                <a:spcBef>
                  <a:spcPct val="50000"/>
                </a:spcBef>
              </a:pPr>
              <a:r>
                <a:rPr lang="en-US" altLang="en-US" sz="2400" i="1">
                  <a:solidFill>
                    <a:schemeClr val="bg2"/>
                  </a:solidFill>
                  <a:latin typeface="Times New Roman" pitchFamily="18" charset="0"/>
                </a:rPr>
                <a:t>B</a:t>
              </a:r>
            </a:p>
          </p:txBody>
        </p:sp>
        <p:sp>
          <p:nvSpPr>
            <p:cNvPr id="5146" name="Text Box 26"/>
            <p:cNvSpPr txBox="1">
              <a:spLocks noChangeArrowheads="1"/>
            </p:cNvSpPr>
            <p:nvPr/>
          </p:nvSpPr>
          <p:spPr bwMode="auto">
            <a:xfrm>
              <a:off x="2208" y="2352"/>
              <a:ext cx="336" cy="288"/>
            </a:xfrm>
            <a:prstGeom prst="rect">
              <a:avLst/>
            </a:prstGeom>
            <a:noFill/>
            <a:ln w="9525">
              <a:noFill/>
              <a:miter lim="800000"/>
              <a:headEnd/>
              <a:tailEnd/>
            </a:ln>
          </p:spPr>
          <p:txBody>
            <a:bodyPr>
              <a:spAutoFit/>
            </a:bodyPr>
            <a:lstStyle/>
            <a:p>
              <a:pPr eaLnBrk="1" hangingPunct="1">
                <a:spcBef>
                  <a:spcPct val="50000"/>
                </a:spcBef>
              </a:pPr>
              <a:r>
                <a:rPr lang="en-US" altLang="en-US" sz="2400" i="1">
                  <a:solidFill>
                    <a:schemeClr val="bg2"/>
                  </a:solidFill>
                  <a:latin typeface="Times New Roman" pitchFamily="18" charset="0"/>
                </a:rPr>
                <a:t>C</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96267"/>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96266"/>
                                        </p:tgtEl>
                                        <p:attrNameLst>
                                          <p:attrName>style.visibility</p:attrName>
                                        </p:attrNameLst>
                                      </p:cBhvr>
                                      <p:to>
                                        <p:strVal val="visible"/>
                                      </p:to>
                                    </p:set>
                                  </p:childTnLst>
                                </p:cTn>
                              </p:par>
                            </p:childTnLst>
                          </p:cTn>
                        </p:par>
                        <p:par>
                          <p:cTn id="10" fill="hold" nodeType="afterGroup">
                            <p:stCondLst>
                              <p:cond delay="1000"/>
                            </p:stCondLst>
                            <p:childTnLst>
                              <p:par>
                                <p:cTn id="11" presetID="22" presetClass="entr" presetSubtype="4" fill="hold" grpId="0" nodeType="afterEffect">
                                  <p:stCondLst>
                                    <p:cond delay="0"/>
                                  </p:stCondLst>
                                  <p:childTnLst>
                                    <p:set>
                                      <p:cBhvr>
                                        <p:cTn id="12" dur="1" fill="hold">
                                          <p:stCondLst>
                                            <p:cond delay="0"/>
                                          </p:stCondLst>
                                        </p:cTn>
                                        <p:tgtEl>
                                          <p:spTgt spid="96264"/>
                                        </p:tgtEl>
                                        <p:attrNameLst>
                                          <p:attrName>style.visibility</p:attrName>
                                        </p:attrNameLst>
                                      </p:cBhvr>
                                      <p:to>
                                        <p:strVal val="visible"/>
                                      </p:to>
                                    </p:set>
                                    <p:animEffect transition="in" filter="wipe(down)">
                                      <p:cBhvr>
                                        <p:cTn id="13" dur="500"/>
                                        <p:tgtEl>
                                          <p:spTgt spid="96264"/>
                                        </p:tgtEl>
                                      </p:cBhvr>
                                    </p:animEffect>
                                  </p:childTnLst>
                                </p:cTn>
                              </p:par>
                            </p:childTnLst>
                          </p:cTn>
                        </p:par>
                        <p:par>
                          <p:cTn id="14" fill="hold" nodeType="afterGroup">
                            <p:stCondLst>
                              <p:cond delay="1500"/>
                            </p:stCondLst>
                            <p:childTnLst>
                              <p:par>
                                <p:cTn id="15" presetID="2" presetClass="entr" presetSubtype="3" fill="hold" nodeType="afterEffect">
                                  <p:stCondLst>
                                    <p:cond delay="0"/>
                                  </p:stCondLst>
                                  <p:childTnLst>
                                    <p:set>
                                      <p:cBhvr>
                                        <p:cTn id="16" dur="1" fill="hold">
                                          <p:stCondLst>
                                            <p:cond delay="0"/>
                                          </p:stCondLst>
                                        </p:cTn>
                                        <p:tgtEl>
                                          <p:spTgt spid="96265"/>
                                        </p:tgtEl>
                                        <p:attrNameLst>
                                          <p:attrName>style.visibility</p:attrName>
                                        </p:attrNameLst>
                                      </p:cBhvr>
                                      <p:to>
                                        <p:strVal val="visible"/>
                                      </p:to>
                                    </p:set>
                                    <p:anim calcmode="lin" valueType="num">
                                      <p:cBhvr additive="base">
                                        <p:cTn id="17" dur="500" fill="hold"/>
                                        <p:tgtEl>
                                          <p:spTgt spid="96265"/>
                                        </p:tgtEl>
                                        <p:attrNameLst>
                                          <p:attrName>ppt_x</p:attrName>
                                        </p:attrNameLst>
                                      </p:cBhvr>
                                      <p:tavLst>
                                        <p:tav tm="0">
                                          <p:val>
                                            <p:strVal val="1+#ppt_w/2"/>
                                          </p:val>
                                        </p:tav>
                                        <p:tav tm="100000">
                                          <p:val>
                                            <p:strVal val="#ppt_x"/>
                                          </p:val>
                                        </p:tav>
                                      </p:tavLst>
                                    </p:anim>
                                    <p:anim calcmode="lin" valueType="num">
                                      <p:cBhvr additive="base">
                                        <p:cTn id="18" dur="500" fill="hold"/>
                                        <p:tgtEl>
                                          <p:spTgt spid="96265"/>
                                        </p:tgtEl>
                                        <p:attrNameLst>
                                          <p:attrName>ppt_y</p:attrName>
                                        </p:attrNameLst>
                                      </p:cBhvr>
                                      <p:tavLst>
                                        <p:tav tm="0">
                                          <p:val>
                                            <p:strVal val="0-#ppt_h/2"/>
                                          </p:val>
                                        </p:tav>
                                        <p:tav tm="100000">
                                          <p:val>
                                            <p:strVal val="#ppt_y"/>
                                          </p:val>
                                        </p:tav>
                                      </p:tavLst>
                                    </p:anim>
                                  </p:childTnLst>
                                </p:cTn>
                              </p:par>
                            </p:childTnLst>
                          </p:cTn>
                        </p:par>
                        <p:par>
                          <p:cTn id="19" fill="hold" nodeType="afterGroup">
                            <p:stCondLst>
                              <p:cond delay="2000"/>
                            </p:stCondLst>
                            <p:childTnLst>
                              <p:par>
                                <p:cTn id="20" presetID="1" presetClass="entr" presetSubtype="0" fill="hold" grpId="0" nodeType="afterEffect">
                                  <p:stCondLst>
                                    <p:cond delay="0"/>
                                  </p:stCondLst>
                                  <p:childTnLst>
                                    <p:set>
                                      <p:cBhvr>
                                        <p:cTn id="21" dur="1" fill="hold">
                                          <p:stCondLst>
                                            <p:cond delay="499"/>
                                          </p:stCondLst>
                                        </p:cTn>
                                        <p:tgtEl>
                                          <p:spTgt spid="96268"/>
                                        </p:tgtEl>
                                        <p:attrNameLst>
                                          <p:attrName>style.visibility</p:attrName>
                                        </p:attrNameLst>
                                      </p:cBhvr>
                                      <p:to>
                                        <p:strVal val="visible"/>
                                      </p:to>
                                    </p:set>
                                  </p:childTnLst>
                                </p:cTn>
                              </p:par>
                            </p:childTnLst>
                          </p:cTn>
                        </p:par>
                        <p:par>
                          <p:cTn id="22" fill="hold" nodeType="afterGroup">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96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4" grpId="0" animBg="1"/>
      <p:bldP spid="96266" grpId="0" animBg="1"/>
      <p:bldP spid="96267" grpId="0" autoUpdateAnimBg="0"/>
      <p:bldP spid="96268" grpId="0" autoUpdateAnimBg="0"/>
      <p:bldP spid="96269"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143000" y="169863"/>
            <a:ext cx="7696200" cy="1143000"/>
          </a:xfrm>
        </p:spPr>
        <p:txBody>
          <a:bodyPr/>
          <a:lstStyle/>
          <a:p>
            <a:pPr eaLnBrk="1" hangingPunct="1"/>
            <a:r>
              <a:rPr lang="en-US" altLang="en-US" dirty="0"/>
              <a:t>Beta Estimation</a:t>
            </a:r>
          </a:p>
        </p:txBody>
      </p:sp>
      <p:sp>
        <p:nvSpPr>
          <p:cNvPr id="38915" name="Rectangle 3"/>
          <p:cNvSpPr>
            <a:spLocks noGrp="1" noChangeArrowheads="1"/>
          </p:cNvSpPr>
          <p:nvPr>
            <p:ph idx="1"/>
          </p:nvPr>
        </p:nvSpPr>
        <p:spPr>
          <a:xfrm>
            <a:off x="457200" y="1447800"/>
            <a:ext cx="8382000" cy="4648200"/>
          </a:xfrm>
        </p:spPr>
        <p:txBody>
          <a:bodyPr/>
          <a:lstStyle/>
          <a:p>
            <a:pPr eaLnBrk="1" hangingPunct="1">
              <a:spcBef>
                <a:spcPct val="60000"/>
              </a:spcBef>
            </a:pPr>
            <a:r>
              <a:rPr lang="en-US" altLang="en-US" dirty="0"/>
              <a:t>Estimating Beta from Historical Returns</a:t>
            </a:r>
          </a:p>
          <a:p>
            <a:pPr lvl="1" eaLnBrk="1" hangingPunct="1">
              <a:spcBef>
                <a:spcPct val="60000"/>
              </a:spcBef>
            </a:pPr>
            <a:r>
              <a:rPr lang="en-US" altLang="en-US" i="1" dirty="0"/>
              <a:t>Beta corresponds to the slope of the best-fitting line in the plot of the security’s excess returns versus the market excess return.</a:t>
            </a: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143000" y="169863"/>
            <a:ext cx="7696200" cy="1143000"/>
          </a:xfrm>
        </p:spPr>
        <p:txBody>
          <a:bodyPr/>
          <a:lstStyle/>
          <a:p>
            <a:pPr eaLnBrk="1" hangingPunct="1"/>
            <a:r>
              <a:rPr lang="en-US" altLang="en-US"/>
              <a:t>Using Linear Regression</a:t>
            </a:r>
          </a:p>
        </p:txBody>
      </p:sp>
      <p:sp>
        <p:nvSpPr>
          <p:cNvPr id="5124" name="Rectangle 3"/>
          <p:cNvSpPr>
            <a:spLocks noGrp="1" noChangeArrowheads="1"/>
          </p:cNvSpPr>
          <p:nvPr>
            <p:ph idx="1"/>
          </p:nvPr>
        </p:nvSpPr>
        <p:spPr>
          <a:xfrm>
            <a:off x="457200" y="1447800"/>
            <a:ext cx="8382000" cy="4648200"/>
          </a:xfrm>
        </p:spPr>
        <p:txBody>
          <a:bodyPr rtlCol="0">
            <a:normAutofit fontScale="92500" lnSpcReduction="10000"/>
          </a:bodyPr>
          <a:lstStyle/>
          <a:p>
            <a:pPr eaLnBrk="1" fontAlgn="auto" hangingPunct="1">
              <a:spcAft>
                <a:spcPts val="0"/>
              </a:spcAft>
              <a:defRPr/>
            </a:pPr>
            <a:r>
              <a:rPr lang="en-US" altLang="en-US"/>
              <a:t>Linear Regression</a:t>
            </a:r>
          </a:p>
          <a:p>
            <a:pPr lvl="1" eaLnBrk="1" fontAlgn="auto" hangingPunct="1">
              <a:spcBef>
                <a:spcPct val="60000"/>
              </a:spcBef>
              <a:spcAft>
                <a:spcPts val="0"/>
              </a:spcAft>
              <a:defRPr/>
            </a:pPr>
            <a:r>
              <a:rPr lang="en-US" altLang="en-US"/>
              <a:t>The statistical technique that identifies the best-fitting line through a set of points.</a:t>
            </a:r>
          </a:p>
          <a:p>
            <a:pPr lvl="2" eaLnBrk="1" fontAlgn="auto" hangingPunct="1">
              <a:spcBef>
                <a:spcPct val="300000"/>
              </a:spcBef>
              <a:spcAft>
                <a:spcPts val="0"/>
              </a:spcAft>
              <a:defRPr/>
            </a:pPr>
            <a:r>
              <a:rPr lang="el-GR" altLang="en-US" i="1">
                <a:latin typeface="Lucida Grande" pitchFamily="-1" charset="0"/>
                <a:cs typeface="Arial" pitchFamily="34" charset="0"/>
              </a:rPr>
              <a:t>α</a:t>
            </a:r>
            <a:r>
              <a:rPr lang="en-US" altLang="en-US" i="1" baseline="-25000"/>
              <a:t>i</a:t>
            </a:r>
            <a:r>
              <a:rPr lang="en-US" altLang="en-US"/>
              <a:t> is the intercept term of the regression. </a:t>
            </a:r>
          </a:p>
          <a:p>
            <a:pPr lvl="2" eaLnBrk="1" fontAlgn="auto" hangingPunct="1">
              <a:spcAft>
                <a:spcPts val="0"/>
              </a:spcAft>
              <a:defRPr/>
            </a:pPr>
            <a:r>
              <a:rPr lang="el-GR" altLang="en-US" i="1">
                <a:cs typeface="Arial" pitchFamily="34" charset="0"/>
              </a:rPr>
              <a:t>β</a:t>
            </a:r>
            <a:r>
              <a:rPr lang="en-US" altLang="en-US" i="1" baseline="-25000">
                <a:cs typeface="Arial" pitchFamily="34" charset="0"/>
              </a:rPr>
              <a:t>i</a:t>
            </a:r>
            <a:r>
              <a:rPr lang="en-US" altLang="en-US">
                <a:cs typeface="Arial" pitchFamily="34" charset="0"/>
              </a:rPr>
              <a:t>(</a:t>
            </a:r>
            <a:r>
              <a:rPr lang="en-US" altLang="en-US" i="1">
                <a:cs typeface="Arial" pitchFamily="34" charset="0"/>
              </a:rPr>
              <a:t>R</a:t>
            </a:r>
            <a:r>
              <a:rPr lang="en-US" altLang="en-US" i="1" baseline="-25000">
                <a:cs typeface="Arial" pitchFamily="34" charset="0"/>
              </a:rPr>
              <a:t>Mkt</a:t>
            </a:r>
            <a:r>
              <a:rPr lang="en-US" altLang="en-US" i="1">
                <a:cs typeface="Arial" pitchFamily="34" charset="0"/>
              </a:rPr>
              <a:t> – r</a:t>
            </a:r>
            <a:r>
              <a:rPr lang="en-US" altLang="en-US" i="1" baseline="-25000">
                <a:cs typeface="Arial" pitchFamily="34" charset="0"/>
              </a:rPr>
              <a:t>f</a:t>
            </a:r>
            <a:r>
              <a:rPr lang="en-US" altLang="en-US">
                <a:cs typeface="Arial" pitchFamily="34" charset="0"/>
              </a:rPr>
              <a:t>)</a:t>
            </a:r>
            <a:r>
              <a:rPr lang="en-US" altLang="en-US"/>
              <a:t> represents the sensitivity of the stock to </a:t>
            </a:r>
            <a:br>
              <a:rPr lang="en-US" altLang="en-US"/>
            </a:br>
            <a:r>
              <a:rPr lang="en-US" altLang="en-US"/>
              <a:t>market risk. When the market’s return increases by 1%, the security’s return increases by </a:t>
            </a:r>
            <a:r>
              <a:rPr lang="el-GR" altLang="en-US" i="1"/>
              <a:t>β</a:t>
            </a:r>
            <a:r>
              <a:rPr lang="en-US" altLang="en-US" i="1" baseline="-25000"/>
              <a:t>i</a:t>
            </a:r>
            <a:r>
              <a:rPr lang="en-US" altLang="en-US"/>
              <a:t>%.</a:t>
            </a:r>
          </a:p>
          <a:p>
            <a:pPr lvl="2" eaLnBrk="1" fontAlgn="auto" hangingPunct="1">
              <a:spcAft>
                <a:spcPts val="0"/>
              </a:spcAft>
              <a:defRPr/>
            </a:pPr>
            <a:r>
              <a:rPr lang="el-GR" altLang="en-US" i="1">
                <a:latin typeface="Lucida Grande" pitchFamily="-1" charset="0"/>
                <a:cs typeface="Arial" pitchFamily="34" charset="0"/>
              </a:rPr>
              <a:t>ε</a:t>
            </a:r>
            <a:r>
              <a:rPr lang="en-US" altLang="en-US" i="1" baseline="-25000">
                <a:cs typeface="Arial" pitchFamily="34" charset="0"/>
              </a:rPr>
              <a:t>i</a:t>
            </a:r>
            <a:r>
              <a:rPr lang="en-US" altLang="en-US"/>
              <a:t> is the error term and represents the deviation from the best-fitting line and is zero on average.</a:t>
            </a:r>
          </a:p>
        </p:txBody>
      </p:sp>
      <p:graphicFrame>
        <p:nvGraphicFramePr>
          <p:cNvPr id="5122" name="Object 1024"/>
          <p:cNvGraphicFramePr>
            <a:graphicFrameLocks noChangeAspect="1"/>
          </p:cNvGraphicFramePr>
          <p:nvPr/>
        </p:nvGraphicFramePr>
        <p:xfrm>
          <a:off x="1447800" y="2971800"/>
          <a:ext cx="5991225" cy="647700"/>
        </p:xfrm>
        <a:graphic>
          <a:graphicData uri="http://schemas.openxmlformats.org/presentationml/2006/ole">
            <mc:AlternateContent xmlns:mc="http://schemas.openxmlformats.org/markup-compatibility/2006">
              <mc:Choice xmlns:v="urn:schemas-microsoft-com:vml" Requires="v">
                <p:oleObj name="Equation" r:id="rId3" imgW="2501900" imgH="266700" progId="">
                  <p:embed/>
                </p:oleObj>
              </mc:Choice>
              <mc:Fallback>
                <p:oleObj name="Equation" r:id="rId3" imgW="2501900" imgH="266700" progId="">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971800"/>
                        <a:ext cx="5991225" cy="64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143000" y="169863"/>
            <a:ext cx="7696200" cy="1143000"/>
          </a:xfrm>
        </p:spPr>
        <p:txBody>
          <a:bodyPr/>
          <a:lstStyle/>
          <a:p>
            <a:pPr eaLnBrk="1" hangingPunct="1"/>
            <a:r>
              <a:rPr lang="en-US" altLang="en-US"/>
              <a:t>Using Linear Regression (cont'd)</a:t>
            </a:r>
          </a:p>
        </p:txBody>
      </p:sp>
      <p:sp>
        <p:nvSpPr>
          <p:cNvPr id="6148" name="Rectangle 3"/>
          <p:cNvSpPr>
            <a:spLocks noGrp="1" noChangeArrowheads="1"/>
          </p:cNvSpPr>
          <p:nvPr>
            <p:ph idx="1"/>
          </p:nvPr>
        </p:nvSpPr>
        <p:spPr>
          <a:xfrm>
            <a:off x="457200" y="1447800"/>
            <a:ext cx="8382000" cy="4648200"/>
          </a:xfrm>
        </p:spPr>
        <p:txBody>
          <a:bodyPr/>
          <a:lstStyle/>
          <a:p>
            <a:pPr eaLnBrk="1" hangingPunct="1"/>
            <a:r>
              <a:rPr lang="en-US" altLang="en-US"/>
              <a:t>Linear Regression</a:t>
            </a:r>
          </a:p>
          <a:p>
            <a:pPr lvl="1" eaLnBrk="1" hangingPunct="1"/>
            <a:r>
              <a:rPr lang="en-US" altLang="en-US"/>
              <a:t>Since E[</a:t>
            </a:r>
            <a:r>
              <a:rPr lang="el-GR" altLang="en-US">
                <a:latin typeface="Lucida Grande" pitchFamily="-1" charset="0"/>
                <a:cs typeface="Arial" pitchFamily="34" charset="0"/>
              </a:rPr>
              <a:t>ε</a:t>
            </a:r>
            <a:r>
              <a:rPr lang="en-US" altLang="en-US" baseline="-25000"/>
              <a:t>i</a:t>
            </a:r>
            <a:r>
              <a:rPr lang="en-US" altLang="en-US"/>
              <a:t>] = 0:</a:t>
            </a:r>
          </a:p>
          <a:p>
            <a:pPr lvl="2" eaLnBrk="1" hangingPunct="1">
              <a:spcBef>
                <a:spcPct val="440000"/>
              </a:spcBef>
            </a:pPr>
            <a:r>
              <a:rPr lang="el-GR" altLang="en-US" i="1">
                <a:latin typeface="Lucida Grande" pitchFamily="-1" charset="0"/>
                <a:cs typeface="Arial" pitchFamily="34" charset="0"/>
              </a:rPr>
              <a:t>α</a:t>
            </a:r>
            <a:r>
              <a:rPr lang="en-US" altLang="en-US" i="1" baseline="-25000"/>
              <a:t>i</a:t>
            </a:r>
            <a:r>
              <a:rPr lang="en-US" altLang="en-US"/>
              <a:t> represents a risk-adjusted performance measure for the historical returns. </a:t>
            </a:r>
          </a:p>
          <a:p>
            <a:pPr lvl="3" eaLnBrk="1" hangingPunct="1">
              <a:spcBef>
                <a:spcPct val="30000"/>
              </a:spcBef>
            </a:pPr>
            <a:r>
              <a:rPr lang="en-US" altLang="en-US"/>
              <a:t>If </a:t>
            </a:r>
            <a:r>
              <a:rPr lang="el-GR" altLang="en-US">
                <a:latin typeface="Lucida Grande" pitchFamily="-1" charset="0"/>
                <a:cs typeface="Arial" pitchFamily="34" charset="0"/>
              </a:rPr>
              <a:t>α</a:t>
            </a:r>
            <a:r>
              <a:rPr lang="en-US" altLang="en-US" baseline="-25000"/>
              <a:t>i</a:t>
            </a:r>
            <a:r>
              <a:rPr lang="en-US" altLang="en-US"/>
              <a:t> is positive, the stock has performed better than predicted by the CAPM.</a:t>
            </a:r>
          </a:p>
          <a:p>
            <a:pPr lvl="3" eaLnBrk="1" hangingPunct="1">
              <a:spcBef>
                <a:spcPct val="30000"/>
              </a:spcBef>
            </a:pPr>
            <a:r>
              <a:rPr lang="en-US" altLang="en-US"/>
              <a:t>If </a:t>
            </a:r>
            <a:r>
              <a:rPr lang="el-GR" altLang="en-US">
                <a:latin typeface="Lucida Grande" pitchFamily="-1" charset="0"/>
                <a:cs typeface="Arial" pitchFamily="34" charset="0"/>
              </a:rPr>
              <a:t>α</a:t>
            </a:r>
            <a:r>
              <a:rPr lang="en-US" altLang="en-US" baseline="-25000"/>
              <a:t>i</a:t>
            </a:r>
            <a:r>
              <a:rPr lang="en-US" altLang="en-US"/>
              <a:t> is negative, the stock’s historical return is below the SML. </a:t>
            </a:r>
          </a:p>
        </p:txBody>
      </p:sp>
      <p:graphicFrame>
        <p:nvGraphicFramePr>
          <p:cNvPr id="6146" name="Object 1024"/>
          <p:cNvGraphicFramePr>
            <a:graphicFrameLocks noChangeAspect="1"/>
          </p:cNvGraphicFramePr>
          <p:nvPr/>
        </p:nvGraphicFramePr>
        <p:xfrm>
          <a:off x="990600" y="2514600"/>
          <a:ext cx="7845425" cy="941388"/>
        </p:xfrm>
        <a:graphic>
          <a:graphicData uri="http://schemas.openxmlformats.org/presentationml/2006/ole">
            <mc:AlternateContent xmlns:mc="http://schemas.openxmlformats.org/markup-compatibility/2006">
              <mc:Choice xmlns:v="urn:schemas-microsoft-com:vml" Requires="v">
                <p:oleObj name="Equation" r:id="rId3" imgW="3517900" imgH="419100" progId="">
                  <p:embed/>
                </p:oleObj>
              </mc:Choice>
              <mc:Fallback>
                <p:oleObj name="Equation" r:id="rId3" imgW="3517900" imgH="419100" progId="">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514600"/>
                        <a:ext cx="7845425" cy="941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ltLang="en-US"/>
          </a:p>
        </p:txBody>
      </p:sp>
      <p:sp>
        <p:nvSpPr>
          <p:cNvPr id="13315" name="AutoShape 3"/>
          <p:cNvSpPr>
            <a:spLocks noChangeArrowheads="1"/>
          </p:cNvSpPr>
          <p:nvPr/>
        </p:nvSpPr>
        <p:spPr bwMode="auto">
          <a:xfrm>
            <a:off x="990600" y="3124200"/>
            <a:ext cx="6934200" cy="914400"/>
          </a:xfrm>
          <a:prstGeom prst="roundRect">
            <a:avLst>
              <a:gd name="adj" fmla="val 16667"/>
            </a:avLst>
          </a:prstGeom>
          <a:solidFill>
            <a:srgbClr val="A3D5D9"/>
          </a:solidFill>
          <a:ln w="28575">
            <a:solidFill>
              <a:schemeClr val="tx2"/>
            </a:solidFill>
            <a:round/>
            <a:headEnd/>
            <a:tailEnd/>
          </a:ln>
        </p:spPr>
        <p:txBody>
          <a:bodyPr wrap="none" anchor="ctr"/>
          <a:lstStyle/>
          <a:p>
            <a:pPr algn="ctr"/>
            <a:endParaRPr lang="en-US" altLang="en-US" sz="2400"/>
          </a:p>
        </p:txBody>
      </p:sp>
      <p:sp>
        <p:nvSpPr>
          <p:cNvPr id="13316" name="Text Box 4"/>
          <p:cNvSpPr txBox="1">
            <a:spLocks noChangeArrowheads="1"/>
          </p:cNvSpPr>
          <p:nvPr/>
        </p:nvSpPr>
        <p:spPr bwMode="auto">
          <a:xfrm>
            <a:off x="990600" y="3349625"/>
            <a:ext cx="5367338" cy="363538"/>
          </a:xfrm>
          <a:prstGeom prst="rect">
            <a:avLst/>
          </a:prstGeom>
          <a:noFill/>
          <a:ln w="12700" algn="ctr">
            <a:noFill/>
            <a:miter lim="800000"/>
            <a:headEnd/>
            <a:tailEnd/>
          </a:ln>
        </p:spPr>
        <p:txBody>
          <a:bodyPr wrap="none" lIns="90488" tIns="44450" rIns="90488" bIns="44450">
            <a:spAutoFit/>
          </a:bodyPr>
          <a:lstStyle/>
          <a:p>
            <a:pPr>
              <a:spcBef>
                <a:spcPct val="50000"/>
              </a:spcBef>
            </a:pPr>
            <a:r>
              <a:rPr lang="en-US" altLang="en-US" b="1">
                <a:latin typeface="Tahoma" pitchFamily="34" charset="0"/>
              </a:rPr>
              <a:t>Value =                         +                         + </a:t>
            </a:r>
            <a:r>
              <a:rPr lang="en-US" altLang="en-US" b="1">
                <a:latin typeface="MS Reference Sans Serif" pitchFamily="34" charset="0"/>
              </a:rPr>
              <a:t>··· </a:t>
            </a:r>
            <a:r>
              <a:rPr lang="en-US" altLang="en-US" b="1">
                <a:latin typeface="Tahoma" pitchFamily="34" charset="0"/>
              </a:rPr>
              <a:t>+</a:t>
            </a:r>
          </a:p>
        </p:txBody>
      </p:sp>
      <p:sp>
        <p:nvSpPr>
          <p:cNvPr id="13317" name="Text Box 5"/>
          <p:cNvSpPr txBox="1">
            <a:spLocks noChangeArrowheads="1"/>
          </p:cNvSpPr>
          <p:nvPr/>
        </p:nvSpPr>
        <p:spPr bwMode="auto">
          <a:xfrm>
            <a:off x="2438400" y="3200400"/>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1</a:t>
            </a:r>
          </a:p>
        </p:txBody>
      </p:sp>
      <p:sp>
        <p:nvSpPr>
          <p:cNvPr id="13318" name="Text Box 6"/>
          <p:cNvSpPr txBox="1">
            <a:spLocks noChangeArrowheads="1"/>
          </p:cNvSpPr>
          <p:nvPr/>
        </p:nvSpPr>
        <p:spPr bwMode="auto">
          <a:xfrm>
            <a:off x="4343400" y="3200400"/>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2</a:t>
            </a:r>
          </a:p>
        </p:txBody>
      </p:sp>
      <p:sp>
        <p:nvSpPr>
          <p:cNvPr id="13319" name="Text Box 7"/>
          <p:cNvSpPr txBox="1">
            <a:spLocks noChangeArrowheads="1"/>
          </p:cNvSpPr>
          <p:nvPr/>
        </p:nvSpPr>
        <p:spPr bwMode="auto">
          <a:xfrm>
            <a:off x="6629400" y="3200400"/>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a:t>
            </a:r>
          </a:p>
        </p:txBody>
      </p:sp>
      <p:sp>
        <p:nvSpPr>
          <p:cNvPr id="13320" name="Text Box 8"/>
          <p:cNvSpPr txBox="1">
            <a:spLocks noChangeArrowheads="1"/>
          </p:cNvSpPr>
          <p:nvPr/>
        </p:nvSpPr>
        <p:spPr bwMode="auto">
          <a:xfrm>
            <a:off x="1981200" y="3522663"/>
            <a:ext cx="20574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1</a:t>
            </a:r>
          </a:p>
        </p:txBody>
      </p:sp>
      <p:sp>
        <p:nvSpPr>
          <p:cNvPr id="13321" name="Text Box 9"/>
          <p:cNvSpPr txBox="1">
            <a:spLocks noChangeArrowheads="1"/>
          </p:cNvSpPr>
          <p:nvPr/>
        </p:nvSpPr>
        <p:spPr bwMode="auto">
          <a:xfrm>
            <a:off x="6172200" y="3522663"/>
            <a:ext cx="17526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a:t>
            </a:r>
          </a:p>
        </p:txBody>
      </p:sp>
      <p:sp>
        <p:nvSpPr>
          <p:cNvPr id="13322" name="Text Box 10"/>
          <p:cNvSpPr txBox="1">
            <a:spLocks noChangeArrowheads="1"/>
          </p:cNvSpPr>
          <p:nvPr/>
        </p:nvSpPr>
        <p:spPr bwMode="auto">
          <a:xfrm>
            <a:off x="3810000" y="3522663"/>
            <a:ext cx="19812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2</a:t>
            </a:r>
          </a:p>
        </p:txBody>
      </p:sp>
      <p:sp>
        <p:nvSpPr>
          <p:cNvPr id="13323" name="Line 11"/>
          <p:cNvSpPr>
            <a:spLocks noChangeShapeType="1"/>
          </p:cNvSpPr>
          <p:nvPr/>
        </p:nvSpPr>
        <p:spPr bwMode="auto">
          <a:xfrm>
            <a:off x="2133600" y="3581400"/>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3324" name="Line 12"/>
          <p:cNvSpPr>
            <a:spLocks noChangeShapeType="1"/>
          </p:cNvSpPr>
          <p:nvPr/>
        </p:nvSpPr>
        <p:spPr bwMode="auto">
          <a:xfrm>
            <a:off x="3962400" y="3581400"/>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3325" name="Line 13"/>
          <p:cNvSpPr>
            <a:spLocks noChangeShapeType="1"/>
          </p:cNvSpPr>
          <p:nvPr/>
        </p:nvSpPr>
        <p:spPr bwMode="auto">
          <a:xfrm>
            <a:off x="6324600" y="3581400"/>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3326" name="AutoShape 14"/>
          <p:cNvSpPr>
            <a:spLocks noChangeArrowheads="1"/>
          </p:cNvSpPr>
          <p:nvPr/>
        </p:nvSpPr>
        <p:spPr bwMode="auto">
          <a:xfrm>
            <a:off x="3586163" y="2208213"/>
            <a:ext cx="1744662" cy="661987"/>
          </a:xfrm>
          <a:prstGeom prst="roundRect">
            <a:avLst>
              <a:gd name="adj" fmla="val 16667"/>
            </a:avLst>
          </a:prstGeom>
          <a:solidFill>
            <a:schemeClr val="accent2"/>
          </a:solidFill>
          <a:ln w="28575">
            <a:solidFill>
              <a:srgbClr val="000000"/>
            </a:solidFill>
            <a:round/>
            <a:headEnd/>
            <a:tailEnd/>
          </a:ln>
        </p:spPr>
        <p:txBody>
          <a:bodyPr wrap="none">
            <a:spAutoFit/>
          </a:bodyPr>
          <a:lstStyle/>
          <a:p>
            <a:pPr algn="ctr"/>
            <a:r>
              <a:rPr lang="en-US" altLang="en-US" sz="1600" b="1">
                <a:latin typeface="Tahoma" pitchFamily="34" charset="0"/>
              </a:rPr>
              <a:t>Free cash flow</a:t>
            </a:r>
          </a:p>
          <a:p>
            <a:pPr algn="ctr"/>
            <a:r>
              <a:rPr lang="en-US" altLang="en-US" sz="1600" b="1">
                <a:latin typeface="Tahoma" pitchFamily="34" charset="0"/>
              </a:rPr>
              <a:t>(FCF)</a:t>
            </a:r>
          </a:p>
        </p:txBody>
      </p:sp>
      <p:cxnSp>
        <p:nvCxnSpPr>
          <p:cNvPr id="13327" name="AutoShape 15"/>
          <p:cNvCxnSpPr>
            <a:cxnSpLocks noChangeShapeType="1"/>
            <a:stCxn id="13332" idx="0"/>
            <a:endCxn id="13333" idx="2"/>
          </p:cNvCxnSpPr>
          <p:nvPr/>
        </p:nvCxnSpPr>
        <p:spPr bwMode="auto">
          <a:xfrm flipV="1">
            <a:off x="4452938" y="5386388"/>
            <a:ext cx="6350" cy="185737"/>
          </a:xfrm>
          <a:prstGeom prst="straightConnector1">
            <a:avLst/>
          </a:prstGeom>
          <a:noFill/>
          <a:ln w="28575">
            <a:solidFill>
              <a:srgbClr val="000000"/>
            </a:solidFill>
            <a:round/>
            <a:headEnd/>
            <a:tailEnd type="triangle" w="med" len="med"/>
          </a:ln>
        </p:spPr>
      </p:cxnSp>
      <p:sp>
        <p:nvSpPr>
          <p:cNvPr id="13328" name="AutoShape 16"/>
          <p:cNvSpPr>
            <a:spLocks noChangeArrowheads="1"/>
          </p:cNvSpPr>
          <p:nvPr/>
        </p:nvSpPr>
        <p:spPr bwMode="auto">
          <a:xfrm>
            <a:off x="574675" y="5524500"/>
            <a:ext cx="2395538" cy="392113"/>
          </a:xfrm>
          <a:prstGeom prst="roundRect">
            <a:avLst>
              <a:gd name="adj" fmla="val 16667"/>
            </a:avLst>
          </a:prstGeom>
          <a:solidFill>
            <a:schemeClr val="accent1"/>
          </a:solidFill>
          <a:ln w="28575">
            <a:solidFill>
              <a:srgbClr val="000000"/>
            </a:solidFill>
            <a:round/>
            <a:headEnd/>
            <a:tailEnd/>
          </a:ln>
        </p:spPr>
        <p:txBody>
          <a:bodyPr wrap="none">
            <a:spAutoFit/>
          </a:bodyPr>
          <a:lstStyle/>
          <a:p>
            <a:pPr>
              <a:spcBef>
                <a:spcPct val="50000"/>
              </a:spcBef>
            </a:pPr>
            <a:r>
              <a:rPr lang="en-US" altLang="en-US" sz="1600" b="1">
                <a:latin typeface="Tahoma" pitchFamily="34" charset="0"/>
              </a:rPr>
              <a:t>Market interest rates</a:t>
            </a:r>
          </a:p>
        </p:txBody>
      </p:sp>
      <p:sp>
        <p:nvSpPr>
          <p:cNvPr id="13329" name="AutoShape 17"/>
          <p:cNvSpPr>
            <a:spLocks noChangeArrowheads="1"/>
          </p:cNvSpPr>
          <p:nvPr/>
        </p:nvSpPr>
        <p:spPr bwMode="auto">
          <a:xfrm>
            <a:off x="5918200" y="6111875"/>
            <a:ext cx="2246313" cy="392113"/>
          </a:xfrm>
          <a:prstGeom prst="roundRect">
            <a:avLst>
              <a:gd name="adj" fmla="val 16667"/>
            </a:avLst>
          </a:prstGeom>
          <a:solidFill>
            <a:schemeClr val="accent1"/>
          </a:solidFill>
          <a:ln w="28575">
            <a:solidFill>
              <a:schemeClr val="tx1"/>
            </a:solidFill>
            <a:round/>
            <a:headEnd/>
            <a:tailEnd/>
          </a:ln>
        </p:spPr>
        <p:txBody>
          <a:bodyPr wrap="none">
            <a:spAutoFit/>
          </a:bodyPr>
          <a:lstStyle/>
          <a:p>
            <a:pPr>
              <a:spcBef>
                <a:spcPct val="50000"/>
              </a:spcBef>
            </a:pPr>
            <a:r>
              <a:rPr lang="en-US" altLang="en-US" sz="1600" b="1">
                <a:latin typeface="Tahoma" pitchFamily="34" charset="0"/>
              </a:rPr>
              <a:t>Firm’s business risk</a:t>
            </a:r>
          </a:p>
        </p:txBody>
      </p:sp>
      <p:sp>
        <p:nvSpPr>
          <p:cNvPr id="13330" name="AutoShape 18"/>
          <p:cNvSpPr>
            <a:spLocks noChangeArrowheads="1"/>
          </p:cNvSpPr>
          <p:nvPr/>
        </p:nvSpPr>
        <p:spPr bwMode="auto">
          <a:xfrm>
            <a:off x="652463" y="6153150"/>
            <a:ext cx="2328862" cy="392113"/>
          </a:xfrm>
          <a:prstGeom prst="roundRect">
            <a:avLst>
              <a:gd name="adj" fmla="val 16667"/>
            </a:avLst>
          </a:prstGeom>
          <a:solidFill>
            <a:schemeClr val="accent1"/>
          </a:solidFill>
          <a:ln w="28575">
            <a:solidFill>
              <a:srgbClr val="000000"/>
            </a:solidFill>
            <a:round/>
            <a:headEnd/>
            <a:tailEnd/>
          </a:ln>
        </p:spPr>
        <p:txBody>
          <a:bodyPr wrap="none">
            <a:spAutoFit/>
          </a:bodyPr>
          <a:lstStyle/>
          <a:p>
            <a:pPr>
              <a:spcBef>
                <a:spcPct val="50000"/>
              </a:spcBef>
            </a:pPr>
            <a:r>
              <a:rPr lang="en-US" altLang="en-US" sz="1600" b="1">
                <a:latin typeface="Tahoma" pitchFamily="34" charset="0"/>
              </a:rPr>
              <a:t>Market risk aversion</a:t>
            </a:r>
          </a:p>
        </p:txBody>
      </p:sp>
      <p:sp>
        <p:nvSpPr>
          <p:cNvPr id="13331" name="AutoShape 19"/>
          <p:cNvSpPr>
            <a:spLocks noChangeArrowheads="1"/>
          </p:cNvSpPr>
          <p:nvPr/>
        </p:nvSpPr>
        <p:spPr bwMode="auto">
          <a:xfrm>
            <a:off x="5886450" y="5472113"/>
            <a:ext cx="2582863" cy="392112"/>
          </a:xfrm>
          <a:prstGeom prst="roundRect">
            <a:avLst>
              <a:gd name="adj" fmla="val 16667"/>
            </a:avLst>
          </a:prstGeom>
          <a:solidFill>
            <a:schemeClr val="accent1"/>
          </a:solidFill>
          <a:ln w="28575">
            <a:solidFill>
              <a:schemeClr val="tx1"/>
            </a:solidFill>
            <a:round/>
            <a:headEnd/>
            <a:tailEnd/>
          </a:ln>
        </p:spPr>
        <p:txBody>
          <a:bodyPr wrap="none">
            <a:spAutoFit/>
          </a:bodyPr>
          <a:lstStyle/>
          <a:p>
            <a:pPr>
              <a:spcBef>
                <a:spcPct val="50000"/>
              </a:spcBef>
            </a:pPr>
            <a:r>
              <a:rPr lang="en-US" altLang="en-US" sz="1600" b="1">
                <a:latin typeface="Tahoma" pitchFamily="34" charset="0"/>
              </a:rPr>
              <a:t>Firm’s debt/equity mix</a:t>
            </a:r>
          </a:p>
        </p:txBody>
      </p:sp>
      <p:sp>
        <p:nvSpPr>
          <p:cNvPr id="13332" name="AutoShape 20"/>
          <p:cNvSpPr>
            <a:spLocks noChangeArrowheads="1"/>
          </p:cNvSpPr>
          <p:nvPr/>
        </p:nvSpPr>
        <p:spPr bwMode="auto">
          <a:xfrm>
            <a:off x="3422650" y="5586413"/>
            <a:ext cx="2060575" cy="965200"/>
          </a:xfrm>
          <a:prstGeom prst="roundRect">
            <a:avLst>
              <a:gd name="adj" fmla="val 16667"/>
            </a:avLst>
          </a:prstGeom>
          <a:solidFill>
            <a:schemeClr val="accent1"/>
          </a:solidFill>
          <a:ln w="28575">
            <a:solidFill>
              <a:schemeClr val="tx2"/>
            </a:solidFill>
            <a:round/>
            <a:headEnd/>
            <a:tailEnd/>
          </a:ln>
          <a:effectLst>
            <a:prstShdw prst="shdw13" dist="53882" dir="13500000">
              <a:schemeClr val="bg2">
                <a:alpha val="50000"/>
              </a:schemeClr>
            </a:prstShdw>
          </a:effectLst>
        </p:spPr>
        <p:txBody>
          <a:bodyPr wrap="none">
            <a:spAutoFit/>
          </a:bodyPr>
          <a:lstStyle/>
          <a:p>
            <a:pPr>
              <a:spcBef>
                <a:spcPct val="50000"/>
              </a:spcBef>
            </a:pPr>
            <a:r>
              <a:rPr lang="en-US" altLang="en-US" sz="2000" b="1">
                <a:solidFill>
                  <a:schemeClr val="tx2"/>
                </a:solidFill>
                <a:latin typeface="Tahoma" pitchFamily="34" charset="0"/>
              </a:rPr>
              <a:t>Cost of debt</a:t>
            </a:r>
          </a:p>
          <a:p>
            <a:pPr>
              <a:spcBef>
                <a:spcPct val="50000"/>
              </a:spcBef>
            </a:pPr>
            <a:r>
              <a:rPr lang="en-US" altLang="en-US" sz="2000" b="1">
                <a:solidFill>
                  <a:schemeClr val="tx2"/>
                </a:solidFill>
                <a:latin typeface="Tahoma" pitchFamily="34" charset="0"/>
              </a:rPr>
              <a:t>Cost of equity</a:t>
            </a:r>
          </a:p>
        </p:txBody>
      </p:sp>
      <p:sp>
        <p:nvSpPr>
          <p:cNvPr id="13333" name="AutoShape 21"/>
          <p:cNvSpPr>
            <a:spLocks noChangeArrowheads="1"/>
          </p:cNvSpPr>
          <p:nvPr/>
        </p:nvSpPr>
        <p:spPr bwMode="auto">
          <a:xfrm>
            <a:off x="3260725" y="4338638"/>
            <a:ext cx="2395538" cy="1033462"/>
          </a:xfrm>
          <a:prstGeom prst="roundRect">
            <a:avLst>
              <a:gd name="adj" fmla="val 16667"/>
            </a:avLst>
          </a:prstGeom>
          <a:solidFill>
            <a:schemeClr val="accent1"/>
          </a:solidFill>
          <a:ln w="28575">
            <a:solidFill>
              <a:srgbClr val="000000"/>
            </a:solidFill>
            <a:round/>
            <a:headEnd/>
            <a:tailEnd/>
          </a:ln>
          <a:effectLst>
            <a:prstShdw prst="shdw13" dist="53882" dir="13500000">
              <a:schemeClr val="bg2">
                <a:alpha val="50000"/>
              </a:schemeClr>
            </a:prstShdw>
          </a:effectLst>
        </p:spPr>
        <p:txBody>
          <a:bodyPr wrap="none">
            <a:spAutoFit/>
          </a:bodyPr>
          <a:lstStyle/>
          <a:p>
            <a:pPr algn="ctr"/>
            <a:r>
              <a:rPr lang="en-US" altLang="en-US" b="1">
                <a:solidFill>
                  <a:schemeClr val="tx2"/>
                </a:solidFill>
                <a:latin typeface="Tahoma" pitchFamily="34" charset="0"/>
              </a:rPr>
              <a:t>Weighted average</a:t>
            </a:r>
          </a:p>
          <a:p>
            <a:pPr algn="ctr"/>
            <a:r>
              <a:rPr lang="en-US" altLang="en-US" b="1">
                <a:solidFill>
                  <a:schemeClr val="tx2"/>
                </a:solidFill>
                <a:latin typeface="Tahoma" pitchFamily="34" charset="0"/>
              </a:rPr>
              <a:t>cost of capital</a:t>
            </a:r>
          </a:p>
          <a:p>
            <a:pPr algn="ctr"/>
            <a:r>
              <a:rPr lang="en-US" altLang="en-US" b="1">
                <a:solidFill>
                  <a:schemeClr val="tx2"/>
                </a:solidFill>
                <a:latin typeface="Tahoma" pitchFamily="34" charset="0"/>
              </a:rPr>
              <a:t>(WACC</a:t>
            </a:r>
            <a:r>
              <a:rPr lang="en-US" altLang="en-US" sz="1600" b="1">
                <a:latin typeface="Tahoma" pitchFamily="34" charset="0"/>
              </a:rPr>
              <a:t>)</a:t>
            </a:r>
          </a:p>
        </p:txBody>
      </p:sp>
      <p:cxnSp>
        <p:nvCxnSpPr>
          <p:cNvPr id="13334" name="AutoShape 22"/>
          <p:cNvCxnSpPr>
            <a:cxnSpLocks noChangeShapeType="1"/>
            <a:stCxn id="13331" idx="1"/>
            <a:endCxn id="13332" idx="3"/>
          </p:cNvCxnSpPr>
          <p:nvPr/>
        </p:nvCxnSpPr>
        <p:spPr bwMode="auto">
          <a:xfrm flipH="1">
            <a:off x="5497513" y="5668963"/>
            <a:ext cx="374650" cy="400050"/>
          </a:xfrm>
          <a:prstGeom prst="straightConnector1">
            <a:avLst/>
          </a:prstGeom>
          <a:noFill/>
          <a:ln w="28575">
            <a:solidFill>
              <a:schemeClr val="tx1"/>
            </a:solidFill>
            <a:round/>
            <a:headEnd/>
            <a:tailEnd type="triangle" w="med" len="med"/>
          </a:ln>
        </p:spPr>
      </p:cxnSp>
      <p:cxnSp>
        <p:nvCxnSpPr>
          <p:cNvPr id="13335" name="AutoShape 23"/>
          <p:cNvCxnSpPr>
            <a:cxnSpLocks noChangeShapeType="1"/>
            <a:stCxn id="13329" idx="1"/>
            <a:endCxn id="13332" idx="3"/>
          </p:cNvCxnSpPr>
          <p:nvPr/>
        </p:nvCxnSpPr>
        <p:spPr bwMode="auto">
          <a:xfrm flipH="1" flipV="1">
            <a:off x="5497513" y="6069013"/>
            <a:ext cx="406400" cy="239712"/>
          </a:xfrm>
          <a:prstGeom prst="straightConnector1">
            <a:avLst/>
          </a:prstGeom>
          <a:noFill/>
          <a:ln w="28575">
            <a:solidFill>
              <a:schemeClr val="tx1"/>
            </a:solidFill>
            <a:round/>
            <a:headEnd/>
            <a:tailEnd type="triangle" w="med" len="med"/>
          </a:ln>
        </p:spPr>
      </p:cxnSp>
      <p:cxnSp>
        <p:nvCxnSpPr>
          <p:cNvPr id="13336" name="AutoShape 24"/>
          <p:cNvCxnSpPr>
            <a:cxnSpLocks noChangeShapeType="1"/>
            <a:stCxn id="13328" idx="3"/>
            <a:endCxn id="13332" idx="1"/>
          </p:cNvCxnSpPr>
          <p:nvPr/>
        </p:nvCxnSpPr>
        <p:spPr bwMode="auto">
          <a:xfrm>
            <a:off x="2984500" y="5721350"/>
            <a:ext cx="423863" cy="347663"/>
          </a:xfrm>
          <a:prstGeom prst="straightConnector1">
            <a:avLst/>
          </a:prstGeom>
          <a:noFill/>
          <a:ln w="28575">
            <a:solidFill>
              <a:schemeClr val="tx1"/>
            </a:solidFill>
            <a:round/>
            <a:headEnd/>
            <a:tailEnd type="triangle" w="med" len="med"/>
          </a:ln>
        </p:spPr>
      </p:cxnSp>
      <p:cxnSp>
        <p:nvCxnSpPr>
          <p:cNvPr id="13337" name="AutoShape 25"/>
          <p:cNvCxnSpPr>
            <a:cxnSpLocks noChangeShapeType="1"/>
            <a:stCxn id="13330" idx="3"/>
            <a:endCxn id="13332" idx="1"/>
          </p:cNvCxnSpPr>
          <p:nvPr/>
        </p:nvCxnSpPr>
        <p:spPr bwMode="auto">
          <a:xfrm flipV="1">
            <a:off x="2995613" y="6069013"/>
            <a:ext cx="412750" cy="280987"/>
          </a:xfrm>
          <a:prstGeom prst="straightConnector1">
            <a:avLst/>
          </a:prstGeom>
          <a:noFill/>
          <a:ln w="28575">
            <a:solidFill>
              <a:srgbClr val="000000"/>
            </a:solidFill>
            <a:round/>
            <a:headEnd/>
            <a:tailEnd type="triangle" w="med" len="med"/>
          </a:ln>
        </p:spPr>
      </p:cxnSp>
      <p:cxnSp>
        <p:nvCxnSpPr>
          <p:cNvPr id="13338" name="AutoShape 26"/>
          <p:cNvCxnSpPr>
            <a:cxnSpLocks noChangeShapeType="1"/>
            <a:stCxn id="13331" idx="0"/>
            <a:endCxn id="13333" idx="3"/>
          </p:cNvCxnSpPr>
          <p:nvPr/>
        </p:nvCxnSpPr>
        <p:spPr bwMode="auto">
          <a:xfrm rot="5400000" flipH="1">
            <a:off x="6123782" y="4402931"/>
            <a:ext cx="601662" cy="1508125"/>
          </a:xfrm>
          <a:prstGeom prst="bentConnector2">
            <a:avLst/>
          </a:prstGeom>
          <a:noFill/>
          <a:ln w="28575">
            <a:solidFill>
              <a:schemeClr val="tx1"/>
            </a:solidFill>
            <a:miter lim="800000"/>
            <a:headEnd/>
            <a:tailEnd type="triangle" w="med" len="med"/>
          </a:ln>
        </p:spPr>
      </p:cxnSp>
      <p:sp>
        <p:nvSpPr>
          <p:cNvPr id="13339" name="AutoShape 27"/>
          <p:cNvSpPr>
            <a:spLocks noChangeArrowheads="1"/>
          </p:cNvSpPr>
          <p:nvPr/>
        </p:nvSpPr>
        <p:spPr bwMode="auto">
          <a:xfrm>
            <a:off x="1522413" y="1484313"/>
            <a:ext cx="1998662" cy="635000"/>
          </a:xfrm>
          <a:prstGeom prst="roundRect">
            <a:avLst>
              <a:gd name="adj" fmla="val 16667"/>
            </a:avLst>
          </a:prstGeom>
          <a:solidFill>
            <a:schemeClr val="accent2"/>
          </a:solidFill>
          <a:ln w="28575">
            <a:solidFill>
              <a:schemeClr val="tx1"/>
            </a:solidFill>
            <a:round/>
            <a:headEnd/>
            <a:tailEnd/>
          </a:ln>
        </p:spPr>
        <p:txBody>
          <a:bodyPr wrap="none">
            <a:spAutoFit/>
          </a:bodyPr>
          <a:lstStyle/>
          <a:p>
            <a:pPr>
              <a:lnSpc>
                <a:spcPct val="95000"/>
              </a:lnSpc>
            </a:pPr>
            <a:r>
              <a:rPr lang="en-US" altLang="en-US" sz="1600" b="1">
                <a:latin typeface="Tahoma" pitchFamily="34" charset="0"/>
              </a:rPr>
              <a:t>Net operating</a:t>
            </a:r>
          </a:p>
          <a:p>
            <a:pPr>
              <a:lnSpc>
                <a:spcPct val="95000"/>
              </a:lnSpc>
            </a:pPr>
            <a:r>
              <a:rPr lang="en-US" altLang="en-US" sz="1600" b="1">
                <a:latin typeface="Tahoma" pitchFamily="34" charset="0"/>
              </a:rPr>
              <a:t>profit after taxes</a:t>
            </a:r>
          </a:p>
        </p:txBody>
      </p:sp>
      <p:sp>
        <p:nvSpPr>
          <p:cNvPr id="13340" name="AutoShape 28"/>
          <p:cNvSpPr>
            <a:spLocks noChangeArrowheads="1"/>
          </p:cNvSpPr>
          <p:nvPr/>
        </p:nvSpPr>
        <p:spPr bwMode="auto">
          <a:xfrm>
            <a:off x="5484813" y="1484313"/>
            <a:ext cx="2503487" cy="635000"/>
          </a:xfrm>
          <a:prstGeom prst="roundRect">
            <a:avLst>
              <a:gd name="adj" fmla="val 16667"/>
            </a:avLst>
          </a:prstGeom>
          <a:solidFill>
            <a:schemeClr val="accent2"/>
          </a:solidFill>
          <a:ln w="28575">
            <a:solidFill>
              <a:schemeClr val="tx1"/>
            </a:solidFill>
            <a:round/>
            <a:headEnd/>
            <a:tailEnd/>
          </a:ln>
        </p:spPr>
        <p:txBody>
          <a:bodyPr wrap="none">
            <a:spAutoFit/>
          </a:bodyPr>
          <a:lstStyle/>
          <a:p>
            <a:pPr>
              <a:lnSpc>
                <a:spcPct val="95000"/>
              </a:lnSpc>
            </a:pPr>
            <a:r>
              <a:rPr lang="en-US" altLang="en-US" sz="1600" b="1">
                <a:latin typeface="Tahoma" pitchFamily="34" charset="0"/>
              </a:rPr>
              <a:t>Required investments</a:t>
            </a:r>
          </a:p>
          <a:p>
            <a:pPr>
              <a:lnSpc>
                <a:spcPct val="95000"/>
              </a:lnSpc>
            </a:pPr>
            <a:r>
              <a:rPr lang="en-US" altLang="en-US" sz="1600" b="1">
                <a:latin typeface="Tahoma" pitchFamily="34" charset="0"/>
              </a:rPr>
              <a:t>in operating capital</a:t>
            </a:r>
          </a:p>
        </p:txBody>
      </p:sp>
      <p:sp>
        <p:nvSpPr>
          <p:cNvPr id="13341" name="Text Box 29"/>
          <p:cNvSpPr txBox="1">
            <a:spLocks noChangeArrowheads="1"/>
          </p:cNvSpPr>
          <p:nvPr/>
        </p:nvSpPr>
        <p:spPr bwMode="auto">
          <a:xfrm>
            <a:off x="5105400" y="1625600"/>
            <a:ext cx="350838" cy="336550"/>
          </a:xfrm>
          <a:prstGeom prst="rect">
            <a:avLst/>
          </a:prstGeom>
          <a:noFill/>
          <a:ln w="9525">
            <a:noFill/>
            <a:miter lim="800000"/>
            <a:headEnd/>
            <a:tailEnd/>
          </a:ln>
        </p:spPr>
        <p:txBody>
          <a:bodyPr wrap="none">
            <a:spAutoFit/>
          </a:bodyPr>
          <a:lstStyle/>
          <a:p>
            <a:pPr>
              <a:spcBef>
                <a:spcPct val="50000"/>
              </a:spcBef>
            </a:pPr>
            <a:r>
              <a:rPr lang="en-US" altLang="en-US" sz="1600" b="1">
                <a:latin typeface="Tahoma" pitchFamily="34" charset="0"/>
                <a:cs typeface="Tahoma" pitchFamily="34" charset="0"/>
              </a:rPr>
              <a:t>−</a:t>
            </a:r>
          </a:p>
        </p:txBody>
      </p:sp>
      <p:sp>
        <p:nvSpPr>
          <p:cNvPr id="13342" name="Text Box 30"/>
          <p:cNvSpPr txBox="1">
            <a:spLocks noChangeArrowheads="1"/>
          </p:cNvSpPr>
          <p:nvPr/>
        </p:nvSpPr>
        <p:spPr bwMode="auto">
          <a:xfrm>
            <a:off x="5334000" y="2362200"/>
            <a:ext cx="350838" cy="336550"/>
          </a:xfrm>
          <a:prstGeom prst="rect">
            <a:avLst/>
          </a:prstGeom>
          <a:noFill/>
          <a:ln w="9525">
            <a:noFill/>
            <a:miter lim="800000"/>
            <a:headEnd/>
            <a:tailEnd/>
          </a:ln>
        </p:spPr>
        <p:txBody>
          <a:bodyPr wrap="none">
            <a:spAutoFit/>
          </a:bodyPr>
          <a:lstStyle/>
          <a:p>
            <a:pPr>
              <a:spcBef>
                <a:spcPct val="50000"/>
              </a:spcBef>
            </a:pPr>
            <a:r>
              <a:rPr lang="en-US" altLang="en-US" sz="1600" b="1">
                <a:latin typeface="Tahoma" pitchFamily="34" charset="0"/>
                <a:cs typeface="Tahoma" pitchFamily="34" charset="0"/>
              </a:rPr>
              <a:t>=</a:t>
            </a:r>
          </a:p>
        </p:txBody>
      </p:sp>
      <p:cxnSp>
        <p:nvCxnSpPr>
          <p:cNvPr id="13343" name="AutoShape 31"/>
          <p:cNvCxnSpPr>
            <a:cxnSpLocks noChangeShapeType="1"/>
            <a:stCxn id="13333" idx="0"/>
            <a:endCxn id="13315" idx="2"/>
          </p:cNvCxnSpPr>
          <p:nvPr/>
        </p:nvCxnSpPr>
        <p:spPr bwMode="auto">
          <a:xfrm flipH="1" flipV="1">
            <a:off x="4457700" y="4052888"/>
            <a:ext cx="1588" cy="271462"/>
          </a:xfrm>
          <a:prstGeom prst="straightConnector1">
            <a:avLst/>
          </a:prstGeom>
          <a:noFill/>
          <a:ln w="28575">
            <a:solidFill>
              <a:schemeClr val="tx1"/>
            </a:solidFill>
            <a:round/>
            <a:headEnd/>
            <a:tailEnd type="triangle" w="med" len="med"/>
          </a:ln>
        </p:spPr>
      </p:cxnSp>
      <p:cxnSp>
        <p:nvCxnSpPr>
          <p:cNvPr id="13344" name="AutoShape 32"/>
          <p:cNvCxnSpPr>
            <a:cxnSpLocks noChangeShapeType="1"/>
            <a:stCxn id="13326" idx="2"/>
            <a:endCxn id="13315" idx="0"/>
          </p:cNvCxnSpPr>
          <p:nvPr/>
        </p:nvCxnSpPr>
        <p:spPr bwMode="auto">
          <a:xfrm flipH="1">
            <a:off x="4457700" y="2884488"/>
            <a:ext cx="1588" cy="225425"/>
          </a:xfrm>
          <a:prstGeom prst="straightConnector1">
            <a:avLst/>
          </a:prstGeom>
          <a:noFill/>
          <a:ln w="28575">
            <a:solidFill>
              <a:schemeClr val="tx1"/>
            </a:solidFill>
            <a:round/>
            <a:headEnd/>
            <a:tailEnd type="triangle" w="med" len="med"/>
          </a:ln>
        </p:spPr>
      </p:cxnSp>
      <p:cxnSp>
        <p:nvCxnSpPr>
          <p:cNvPr id="13345" name="AutoShape 33"/>
          <p:cNvCxnSpPr>
            <a:cxnSpLocks noChangeShapeType="1"/>
            <a:stCxn id="13340" idx="2"/>
            <a:endCxn id="13342" idx="3"/>
          </p:cNvCxnSpPr>
          <p:nvPr/>
        </p:nvCxnSpPr>
        <p:spPr bwMode="auto">
          <a:xfrm rot="5400000">
            <a:off x="6012656" y="1805782"/>
            <a:ext cx="396875" cy="1052512"/>
          </a:xfrm>
          <a:prstGeom prst="bentConnector2">
            <a:avLst/>
          </a:prstGeom>
          <a:noFill/>
          <a:ln w="28575">
            <a:solidFill>
              <a:schemeClr val="tx1"/>
            </a:solidFill>
            <a:miter lim="800000"/>
            <a:headEnd/>
            <a:tailEnd type="triangle" w="med" len="med"/>
          </a:ln>
        </p:spPr>
      </p:cxnSp>
      <p:cxnSp>
        <p:nvCxnSpPr>
          <p:cNvPr id="13346" name="AutoShape 34"/>
          <p:cNvCxnSpPr>
            <a:cxnSpLocks noChangeShapeType="1"/>
            <a:stCxn id="13339" idx="3"/>
            <a:endCxn id="13341" idx="1"/>
          </p:cNvCxnSpPr>
          <p:nvPr/>
        </p:nvCxnSpPr>
        <p:spPr bwMode="auto">
          <a:xfrm flipV="1">
            <a:off x="3535363" y="1793875"/>
            <a:ext cx="1570037" cy="7938"/>
          </a:xfrm>
          <a:prstGeom prst="straightConnector1">
            <a:avLst/>
          </a:prstGeom>
          <a:noFill/>
          <a:ln w="28575">
            <a:solidFill>
              <a:schemeClr val="tx1"/>
            </a:solidFill>
            <a:round/>
            <a:headEnd/>
            <a:tailEnd type="triangle" w="med" len="med"/>
          </a:ln>
        </p:spPr>
      </p:cxnSp>
      <p:sp>
        <p:nvSpPr>
          <p:cNvPr id="13347" name="AutoShape 35"/>
          <p:cNvSpPr>
            <a:spLocks noChangeArrowheads="1"/>
          </p:cNvSpPr>
          <p:nvPr/>
        </p:nvSpPr>
        <p:spPr bwMode="auto">
          <a:xfrm>
            <a:off x="566738" y="4618038"/>
            <a:ext cx="2441575" cy="454025"/>
          </a:xfrm>
          <a:prstGeom prst="notchedRightArrow">
            <a:avLst>
              <a:gd name="adj1" fmla="val 50000"/>
              <a:gd name="adj2" fmla="val 134441"/>
            </a:avLst>
          </a:prstGeom>
          <a:solidFill>
            <a:schemeClr val="tx2"/>
          </a:solidFill>
          <a:ln w="9525" algn="ctr">
            <a:solidFill>
              <a:schemeClr val="tx1"/>
            </a:solidFill>
            <a:miter lim="800000"/>
            <a:headEnd/>
            <a:tailEnd/>
          </a:ln>
        </p:spPr>
        <p:txBody>
          <a:bodyPr wrap="none" anchor="ctr"/>
          <a:lstStyle/>
          <a:p>
            <a:endParaRPr lang="en-US" altLang="en-US"/>
          </a:p>
        </p:txBody>
      </p:sp>
      <p:sp>
        <p:nvSpPr>
          <p:cNvPr id="13348" name="Text Box 36"/>
          <p:cNvSpPr txBox="1">
            <a:spLocks noChangeArrowheads="1"/>
          </p:cNvSpPr>
          <p:nvPr/>
        </p:nvSpPr>
        <p:spPr bwMode="auto">
          <a:xfrm>
            <a:off x="914400" y="228600"/>
            <a:ext cx="7772400" cy="822325"/>
          </a:xfrm>
          <a:prstGeom prst="rect">
            <a:avLst/>
          </a:prstGeom>
          <a:noFill/>
          <a:ln w="9525">
            <a:noFill/>
            <a:miter lim="800000"/>
            <a:headEnd/>
            <a:tailEnd/>
          </a:ln>
        </p:spPr>
        <p:txBody>
          <a:bodyPr>
            <a:spAutoFit/>
          </a:bodyPr>
          <a:lstStyle/>
          <a:p>
            <a:pPr algn="ctr">
              <a:spcBef>
                <a:spcPct val="50000"/>
              </a:spcBef>
            </a:pPr>
            <a:r>
              <a:rPr lang="en-US" altLang="en-US" sz="2400" b="1">
                <a:solidFill>
                  <a:schemeClr val="tx2"/>
                </a:solidFill>
                <a:latin typeface="Tahoma" pitchFamily="34" charset="0"/>
              </a:rPr>
              <a:t>Determinants of Intrinsic Value:</a:t>
            </a:r>
            <a:br>
              <a:rPr lang="en-US" altLang="en-US" sz="2400" b="1">
                <a:solidFill>
                  <a:schemeClr val="tx2"/>
                </a:solidFill>
                <a:latin typeface="Tahoma" pitchFamily="34" charset="0"/>
              </a:rPr>
            </a:br>
            <a:r>
              <a:rPr lang="en-US" altLang="en-US" sz="2400" b="1">
                <a:solidFill>
                  <a:schemeClr val="tx2"/>
                </a:solidFill>
                <a:latin typeface="Tahoma" pitchFamily="34" charset="0"/>
              </a:rPr>
              <a:t>The Weighted Average Cost of Capital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460375" y="531813"/>
            <a:ext cx="8213725" cy="763587"/>
          </a:xfrm>
        </p:spPr>
        <p:txBody>
          <a:bodyPr/>
          <a:lstStyle/>
          <a:p>
            <a:pPr algn="ctr" eaLnBrk="1" hangingPunct="1"/>
            <a:r>
              <a:rPr lang="en-US" altLang="en-US" sz="3200"/>
              <a:t>Estimation of Beta</a:t>
            </a:r>
          </a:p>
        </p:txBody>
      </p:sp>
      <p:sp>
        <p:nvSpPr>
          <p:cNvPr id="6148" name="Rectangle 3"/>
          <p:cNvSpPr>
            <a:spLocks noGrp="1" noChangeArrowheads="1"/>
          </p:cNvSpPr>
          <p:nvPr>
            <p:ph type="body" idx="1"/>
          </p:nvPr>
        </p:nvSpPr>
        <p:spPr>
          <a:xfrm>
            <a:off x="914400" y="1143000"/>
            <a:ext cx="7772400" cy="525463"/>
          </a:xfrm>
        </p:spPr>
        <p:txBody>
          <a:bodyPr/>
          <a:lstStyle/>
          <a:p>
            <a:pPr algn="just" eaLnBrk="1" hangingPunct="1">
              <a:spcAft>
                <a:spcPts val="600"/>
              </a:spcAft>
            </a:pPr>
            <a:r>
              <a:rPr lang="en-US" altLang="en-US" sz="2000"/>
              <a:t>Theoretically, the calculation of beta is straightforward:</a:t>
            </a:r>
          </a:p>
        </p:txBody>
      </p:sp>
      <p:graphicFrame>
        <p:nvGraphicFramePr>
          <p:cNvPr id="6146" name="Object 4"/>
          <p:cNvGraphicFramePr>
            <a:graphicFrameLocks noChangeAspect="1"/>
          </p:cNvGraphicFramePr>
          <p:nvPr/>
        </p:nvGraphicFramePr>
        <p:xfrm>
          <a:off x="3429000" y="1600200"/>
          <a:ext cx="3492500" cy="1112838"/>
        </p:xfrm>
        <a:graphic>
          <a:graphicData uri="http://schemas.openxmlformats.org/presentationml/2006/ole">
            <mc:AlternateContent xmlns:mc="http://schemas.openxmlformats.org/markup-compatibility/2006">
              <mc:Choice xmlns:v="urn:schemas-microsoft-com:vml" Requires="v">
                <p:oleObj name="Equation" r:id="rId3" imgW="1428784" imgH="447693" progId="Equation.3">
                  <p:embed/>
                </p:oleObj>
              </mc:Choice>
              <mc:Fallback>
                <p:oleObj name="Equation" r:id="rId3" imgW="1428784" imgH="447693"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1600200"/>
                        <a:ext cx="3492500" cy="1112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9" name="Rectangle 5"/>
          <p:cNvSpPr>
            <a:spLocks noChangeArrowheads="1"/>
          </p:cNvSpPr>
          <p:nvPr/>
        </p:nvSpPr>
        <p:spPr bwMode="auto">
          <a:xfrm>
            <a:off x="914400" y="2362200"/>
            <a:ext cx="7772400" cy="4343400"/>
          </a:xfrm>
          <a:prstGeom prst="rect">
            <a:avLst/>
          </a:prstGeom>
          <a:noFill/>
          <a:ln w="9525">
            <a:noFill/>
            <a:miter lim="800000"/>
            <a:headEnd/>
            <a:tailEnd/>
          </a:ln>
        </p:spPr>
        <p:txBody>
          <a:bodyPr/>
          <a:lstStyle/>
          <a:p>
            <a:pPr marL="457200" indent="-457200" algn="just" eaLnBrk="1" hangingPunct="1">
              <a:lnSpc>
                <a:spcPct val="90000"/>
              </a:lnSpc>
              <a:spcAft>
                <a:spcPts val="1200"/>
              </a:spcAft>
              <a:buFontTx/>
              <a:buChar char="•"/>
            </a:pPr>
            <a:r>
              <a:rPr lang="en-US" altLang="en-US" sz="2400">
                <a:latin typeface="Times New Roman" pitchFamily="18" charset="0"/>
              </a:rPr>
              <a:t>Problems</a:t>
            </a:r>
          </a:p>
          <a:p>
            <a:pPr marL="838200" lvl="1" indent="-381000" eaLnBrk="1" hangingPunct="1">
              <a:lnSpc>
                <a:spcPct val="90000"/>
              </a:lnSpc>
              <a:spcAft>
                <a:spcPts val="600"/>
              </a:spcAft>
              <a:buFontTx/>
              <a:buAutoNum type="arabicPeriod"/>
            </a:pPr>
            <a:r>
              <a:rPr lang="en-US" altLang="en-US" sz="2000">
                <a:latin typeface="Times New Roman" pitchFamily="18" charset="0"/>
              </a:rPr>
              <a:t>Betas may vary over time.</a:t>
            </a:r>
          </a:p>
          <a:p>
            <a:pPr marL="838200" lvl="1" indent="-381000" eaLnBrk="1" hangingPunct="1">
              <a:lnSpc>
                <a:spcPct val="90000"/>
              </a:lnSpc>
              <a:spcAft>
                <a:spcPts val="600"/>
              </a:spcAft>
              <a:buFontTx/>
              <a:buAutoNum type="arabicPeriod"/>
            </a:pPr>
            <a:r>
              <a:rPr lang="en-US" altLang="en-US" sz="2000">
                <a:latin typeface="Times New Roman" pitchFamily="18" charset="0"/>
              </a:rPr>
              <a:t>The sample size may be inadequate.</a:t>
            </a:r>
          </a:p>
          <a:p>
            <a:pPr marL="838200" lvl="1" indent="-381000" eaLnBrk="1" hangingPunct="1">
              <a:lnSpc>
                <a:spcPct val="90000"/>
              </a:lnSpc>
              <a:spcAft>
                <a:spcPts val="600"/>
              </a:spcAft>
              <a:buFontTx/>
              <a:buAutoNum type="arabicPeriod"/>
            </a:pPr>
            <a:r>
              <a:rPr lang="en-US" altLang="en-US" sz="2000">
                <a:latin typeface="Times New Roman" pitchFamily="18" charset="0"/>
              </a:rPr>
              <a:t>Betas are influenced by changing financial leverage and business risk.</a:t>
            </a:r>
          </a:p>
          <a:p>
            <a:pPr marL="457200" indent="-457200" algn="just" eaLnBrk="1" hangingPunct="1">
              <a:lnSpc>
                <a:spcPct val="90000"/>
              </a:lnSpc>
              <a:spcAft>
                <a:spcPts val="1200"/>
              </a:spcAft>
              <a:buFontTx/>
              <a:buChar char="•"/>
            </a:pPr>
            <a:r>
              <a:rPr lang="en-US" altLang="en-US" sz="2400">
                <a:latin typeface="Times New Roman" pitchFamily="18" charset="0"/>
              </a:rPr>
              <a:t>Solutions</a:t>
            </a:r>
          </a:p>
          <a:p>
            <a:pPr marL="838200" lvl="1" indent="-381000" eaLnBrk="1" hangingPunct="1">
              <a:lnSpc>
                <a:spcPct val="90000"/>
              </a:lnSpc>
              <a:spcAft>
                <a:spcPts val="600"/>
              </a:spcAft>
              <a:buFontTx/>
              <a:buChar char="–"/>
            </a:pPr>
            <a:r>
              <a:rPr lang="en-US" altLang="en-US" sz="2000">
                <a:latin typeface="Times New Roman" pitchFamily="18" charset="0"/>
              </a:rPr>
              <a:t>Problems 1 and 2 (above) can be moderated by more sophisticated statistical techniques.</a:t>
            </a:r>
          </a:p>
          <a:p>
            <a:pPr marL="838200" lvl="1" indent="-381000" eaLnBrk="1" hangingPunct="1">
              <a:lnSpc>
                <a:spcPct val="90000"/>
              </a:lnSpc>
              <a:spcAft>
                <a:spcPts val="600"/>
              </a:spcAft>
              <a:buFontTx/>
              <a:buChar char="–"/>
            </a:pPr>
            <a:r>
              <a:rPr lang="en-US" altLang="en-US" sz="2000">
                <a:latin typeface="Times New Roman" pitchFamily="18" charset="0"/>
              </a:rPr>
              <a:t>Problem 3 can be lessened by adjusting for changes in business and financial risk.</a:t>
            </a:r>
          </a:p>
          <a:p>
            <a:pPr marL="838200" lvl="1" indent="-381000" eaLnBrk="1" hangingPunct="1">
              <a:lnSpc>
                <a:spcPct val="90000"/>
              </a:lnSpc>
              <a:spcAft>
                <a:spcPts val="600"/>
              </a:spcAft>
              <a:buFontTx/>
              <a:buChar char="–"/>
            </a:pPr>
            <a:r>
              <a:rPr lang="en-US" altLang="en-US" sz="2000">
                <a:latin typeface="Times New Roman" pitchFamily="18" charset="0"/>
              </a:rPr>
              <a:t>Look at average beta estimates of comparable firms in the industry.</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11213" y="381000"/>
            <a:ext cx="8001000" cy="762000"/>
          </a:xfrm>
        </p:spPr>
        <p:txBody>
          <a:bodyPr/>
          <a:lstStyle/>
          <a:p>
            <a:pPr eaLnBrk="1" hangingPunct="1"/>
            <a:r>
              <a:rPr lang="en-US" altLang="en-US" sz="3600"/>
              <a:t>Stability of Beta</a:t>
            </a:r>
          </a:p>
        </p:txBody>
      </p:sp>
      <p:sp>
        <p:nvSpPr>
          <p:cNvPr id="98307" name="Rectangle 3"/>
          <p:cNvSpPr>
            <a:spLocks noGrp="1" noChangeArrowheads="1"/>
          </p:cNvSpPr>
          <p:nvPr>
            <p:ph type="body" idx="1"/>
          </p:nvPr>
        </p:nvSpPr>
        <p:spPr/>
        <p:txBody>
          <a:bodyPr/>
          <a:lstStyle/>
          <a:p>
            <a:pPr eaLnBrk="1" hangingPunct="1"/>
            <a:r>
              <a:rPr lang="en-US" altLang="en-US" sz="2800"/>
              <a:t>Most analysts argue that betas are generally stable for firms remaining in the same industry.</a:t>
            </a:r>
          </a:p>
          <a:p>
            <a:pPr eaLnBrk="1" hangingPunct="1"/>
            <a:r>
              <a:rPr lang="en-US" altLang="en-US" sz="2800"/>
              <a:t>That’s not to say that a firm’s beta can’t change.</a:t>
            </a:r>
          </a:p>
          <a:p>
            <a:pPr lvl="1" eaLnBrk="1" hangingPunct="1">
              <a:buFont typeface="Wingdings" pitchFamily="2" charset="2"/>
              <a:buChar char="Ø"/>
            </a:pPr>
            <a:r>
              <a:rPr lang="en-US" altLang="en-US"/>
              <a:t>Changes in product line</a:t>
            </a:r>
          </a:p>
          <a:p>
            <a:pPr lvl="1" eaLnBrk="1" hangingPunct="1">
              <a:buFont typeface="Wingdings" pitchFamily="2" charset="2"/>
              <a:buChar char="Ø"/>
            </a:pPr>
            <a:r>
              <a:rPr lang="en-US" altLang="en-US"/>
              <a:t>Changes in technology</a:t>
            </a:r>
          </a:p>
          <a:p>
            <a:pPr lvl="1" eaLnBrk="1" hangingPunct="1">
              <a:buFont typeface="Wingdings" pitchFamily="2" charset="2"/>
              <a:buChar char="Ø"/>
            </a:pPr>
            <a:r>
              <a:rPr lang="en-US" altLang="en-US"/>
              <a:t>Deregulation</a:t>
            </a:r>
          </a:p>
          <a:p>
            <a:pPr lvl="1" eaLnBrk="1" hangingPunct="1">
              <a:buFont typeface="Wingdings" pitchFamily="2" charset="2"/>
              <a:buChar char="Ø"/>
            </a:pPr>
            <a:r>
              <a:rPr lang="en-US" altLang="en-US"/>
              <a:t>Changes in financial leverage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fade">
                                      <p:cBhvr>
                                        <p:cTn id="7" dur="1000"/>
                                        <p:tgtEl>
                                          <p:spTgt spid="98307">
                                            <p:txEl>
                                              <p:pRg st="0" end="0"/>
                                            </p:txEl>
                                          </p:spTgt>
                                        </p:tgtEl>
                                      </p:cBhvr>
                                    </p:animEffect>
                                    <p:anim calcmode="lin" valueType="num">
                                      <p:cBhvr>
                                        <p:cTn id="8" dur="10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83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8307">
                                            <p:txEl>
                                              <p:pRg st="1" end="1"/>
                                            </p:txEl>
                                          </p:spTgt>
                                        </p:tgtEl>
                                        <p:attrNameLst>
                                          <p:attrName>style.visibility</p:attrName>
                                        </p:attrNameLst>
                                      </p:cBhvr>
                                      <p:to>
                                        <p:strVal val="visible"/>
                                      </p:to>
                                    </p:set>
                                    <p:animEffect transition="in" filter="fade">
                                      <p:cBhvr>
                                        <p:cTn id="14" dur="1000"/>
                                        <p:tgtEl>
                                          <p:spTgt spid="98307">
                                            <p:txEl>
                                              <p:pRg st="1" end="1"/>
                                            </p:txEl>
                                          </p:spTgt>
                                        </p:tgtEl>
                                      </p:cBhvr>
                                    </p:animEffect>
                                    <p:anim calcmode="lin" valueType="num">
                                      <p:cBhvr>
                                        <p:cTn id="15" dur="1000" fill="hold"/>
                                        <p:tgtEl>
                                          <p:spTgt spid="9830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830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98307">
                                            <p:txEl>
                                              <p:pRg st="2" end="2"/>
                                            </p:txEl>
                                          </p:spTgt>
                                        </p:tgtEl>
                                        <p:attrNameLst>
                                          <p:attrName>style.visibility</p:attrName>
                                        </p:attrNameLst>
                                      </p:cBhvr>
                                      <p:to>
                                        <p:strVal val="visible"/>
                                      </p:to>
                                    </p:set>
                                    <p:animEffect transition="in" filter="fade">
                                      <p:cBhvr>
                                        <p:cTn id="19" dur="1000"/>
                                        <p:tgtEl>
                                          <p:spTgt spid="98307">
                                            <p:txEl>
                                              <p:pRg st="2" end="2"/>
                                            </p:txEl>
                                          </p:spTgt>
                                        </p:tgtEl>
                                      </p:cBhvr>
                                    </p:animEffect>
                                    <p:anim calcmode="lin" valueType="num">
                                      <p:cBhvr>
                                        <p:cTn id="20" dur="10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8307">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98307">
                                            <p:txEl>
                                              <p:pRg st="3" end="3"/>
                                            </p:txEl>
                                          </p:spTgt>
                                        </p:tgtEl>
                                        <p:attrNameLst>
                                          <p:attrName>style.visibility</p:attrName>
                                        </p:attrNameLst>
                                      </p:cBhvr>
                                      <p:to>
                                        <p:strVal val="visible"/>
                                      </p:to>
                                    </p:set>
                                    <p:animEffect transition="in" filter="fade">
                                      <p:cBhvr>
                                        <p:cTn id="24" dur="1000"/>
                                        <p:tgtEl>
                                          <p:spTgt spid="98307">
                                            <p:txEl>
                                              <p:pRg st="3" end="3"/>
                                            </p:txEl>
                                          </p:spTgt>
                                        </p:tgtEl>
                                      </p:cBhvr>
                                    </p:animEffect>
                                    <p:anim calcmode="lin" valueType="num">
                                      <p:cBhvr>
                                        <p:cTn id="25" dur="1000" fill="hold"/>
                                        <p:tgtEl>
                                          <p:spTgt spid="9830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8307">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98307">
                                            <p:txEl>
                                              <p:pRg st="4" end="4"/>
                                            </p:txEl>
                                          </p:spTgt>
                                        </p:tgtEl>
                                        <p:attrNameLst>
                                          <p:attrName>style.visibility</p:attrName>
                                        </p:attrNameLst>
                                      </p:cBhvr>
                                      <p:to>
                                        <p:strVal val="visible"/>
                                      </p:to>
                                    </p:set>
                                    <p:animEffect transition="in" filter="fade">
                                      <p:cBhvr>
                                        <p:cTn id="29" dur="1000"/>
                                        <p:tgtEl>
                                          <p:spTgt spid="98307">
                                            <p:txEl>
                                              <p:pRg st="4" end="4"/>
                                            </p:txEl>
                                          </p:spTgt>
                                        </p:tgtEl>
                                      </p:cBhvr>
                                    </p:animEffect>
                                    <p:anim calcmode="lin" valueType="num">
                                      <p:cBhvr>
                                        <p:cTn id="30" dur="1000" fill="hold"/>
                                        <p:tgtEl>
                                          <p:spTgt spid="9830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98307">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98307">
                                            <p:txEl>
                                              <p:pRg st="5" end="5"/>
                                            </p:txEl>
                                          </p:spTgt>
                                        </p:tgtEl>
                                        <p:attrNameLst>
                                          <p:attrName>style.visibility</p:attrName>
                                        </p:attrNameLst>
                                      </p:cBhvr>
                                      <p:to>
                                        <p:strVal val="visible"/>
                                      </p:to>
                                    </p:set>
                                    <p:animEffect transition="in" filter="fade">
                                      <p:cBhvr>
                                        <p:cTn id="34" dur="1000"/>
                                        <p:tgtEl>
                                          <p:spTgt spid="98307">
                                            <p:txEl>
                                              <p:pRg st="5" end="5"/>
                                            </p:txEl>
                                          </p:spTgt>
                                        </p:tgtEl>
                                      </p:cBhvr>
                                    </p:animEffect>
                                    <p:anim calcmode="lin" valueType="num">
                                      <p:cBhvr>
                                        <p:cTn id="35" dur="1000" fill="hold"/>
                                        <p:tgtEl>
                                          <p:spTgt spid="98307">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9830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0375" y="531813"/>
            <a:ext cx="8213725" cy="1300162"/>
          </a:xfrm>
        </p:spPr>
        <p:txBody>
          <a:bodyPr/>
          <a:lstStyle/>
          <a:p>
            <a:pPr eaLnBrk="1" hangingPunct="1"/>
            <a:r>
              <a:rPr lang="en-US" altLang="en-US" sz="4000"/>
              <a:t>Determinants of Beta</a:t>
            </a:r>
          </a:p>
        </p:txBody>
      </p:sp>
      <p:sp>
        <p:nvSpPr>
          <p:cNvPr id="99331" name="Rectangle 3"/>
          <p:cNvSpPr>
            <a:spLocks noGrp="1" noChangeArrowheads="1"/>
          </p:cNvSpPr>
          <p:nvPr>
            <p:ph type="body" idx="1"/>
          </p:nvPr>
        </p:nvSpPr>
        <p:spPr/>
        <p:txBody>
          <a:bodyPr/>
          <a:lstStyle/>
          <a:p>
            <a:pPr eaLnBrk="1" hangingPunct="1"/>
            <a:r>
              <a:rPr lang="en-US" altLang="en-US" sz="3600"/>
              <a:t>Business Risk</a:t>
            </a:r>
          </a:p>
          <a:p>
            <a:pPr lvl="1" eaLnBrk="1" hangingPunct="1">
              <a:buFont typeface="Wingdings" pitchFamily="2" charset="2"/>
              <a:buChar char="Ø"/>
            </a:pPr>
            <a:r>
              <a:rPr lang="en-US" altLang="en-US" sz="3200"/>
              <a:t>Cyclicity of Revenues</a:t>
            </a:r>
          </a:p>
          <a:p>
            <a:pPr lvl="1" eaLnBrk="1" hangingPunct="1">
              <a:buFont typeface="Wingdings" pitchFamily="2" charset="2"/>
              <a:buChar char="Ø"/>
            </a:pPr>
            <a:r>
              <a:rPr lang="en-US" altLang="en-US" sz="3200" i="1"/>
              <a:t>Operating Leverage</a:t>
            </a:r>
          </a:p>
          <a:p>
            <a:pPr eaLnBrk="1" hangingPunct="1"/>
            <a:r>
              <a:rPr lang="en-US" altLang="en-US" sz="3600"/>
              <a:t>Financial Risk</a:t>
            </a:r>
          </a:p>
          <a:p>
            <a:pPr lvl="1" eaLnBrk="1" hangingPunct="1">
              <a:buFont typeface="Wingdings" pitchFamily="2" charset="2"/>
              <a:buChar char="Ø"/>
            </a:pPr>
            <a:r>
              <a:rPr lang="en-US" altLang="en-US" sz="3200"/>
              <a:t>Financial Leverage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Effect transition="in" filter="fade">
                                      <p:cBhvr>
                                        <p:cTn id="7" dur="1000"/>
                                        <p:tgtEl>
                                          <p:spTgt spid="99331">
                                            <p:txEl>
                                              <p:pRg st="0" end="0"/>
                                            </p:txEl>
                                          </p:spTgt>
                                        </p:tgtEl>
                                      </p:cBhvr>
                                    </p:animEffect>
                                    <p:anim calcmode="lin" valueType="num">
                                      <p:cBhvr>
                                        <p:cTn id="8" dur="10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933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9331">
                                            <p:txEl>
                                              <p:pRg st="1" end="1"/>
                                            </p:txEl>
                                          </p:spTgt>
                                        </p:tgtEl>
                                        <p:attrNameLst>
                                          <p:attrName>style.visibility</p:attrName>
                                        </p:attrNameLst>
                                      </p:cBhvr>
                                      <p:to>
                                        <p:strVal val="visible"/>
                                      </p:to>
                                    </p:set>
                                    <p:animEffect transition="in" filter="fade">
                                      <p:cBhvr>
                                        <p:cTn id="12" dur="1000"/>
                                        <p:tgtEl>
                                          <p:spTgt spid="99331">
                                            <p:txEl>
                                              <p:pRg st="1" end="1"/>
                                            </p:txEl>
                                          </p:spTgt>
                                        </p:tgtEl>
                                      </p:cBhvr>
                                    </p:animEffect>
                                    <p:anim calcmode="lin" valueType="num">
                                      <p:cBhvr>
                                        <p:cTn id="13" dur="10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9331">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9331">
                                            <p:txEl>
                                              <p:pRg st="2" end="2"/>
                                            </p:txEl>
                                          </p:spTgt>
                                        </p:tgtEl>
                                        <p:attrNameLst>
                                          <p:attrName>style.visibility</p:attrName>
                                        </p:attrNameLst>
                                      </p:cBhvr>
                                      <p:to>
                                        <p:strVal val="visible"/>
                                      </p:to>
                                    </p:set>
                                    <p:animEffect transition="in" filter="fade">
                                      <p:cBhvr>
                                        <p:cTn id="17" dur="1000"/>
                                        <p:tgtEl>
                                          <p:spTgt spid="99331">
                                            <p:txEl>
                                              <p:pRg st="2" end="2"/>
                                            </p:txEl>
                                          </p:spTgt>
                                        </p:tgtEl>
                                      </p:cBhvr>
                                    </p:animEffect>
                                    <p:anim calcmode="lin" valueType="num">
                                      <p:cBhvr>
                                        <p:cTn id="18" dur="10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93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9331">
                                            <p:txEl>
                                              <p:pRg st="3" end="3"/>
                                            </p:txEl>
                                          </p:spTgt>
                                        </p:tgtEl>
                                        <p:attrNameLst>
                                          <p:attrName>style.visibility</p:attrName>
                                        </p:attrNameLst>
                                      </p:cBhvr>
                                      <p:to>
                                        <p:strVal val="visible"/>
                                      </p:to>
                                    </p:set>
                                    <p:animEffect transition="in" filter="fade">
                                      <p:cBhvr>
                                        <p:cTn id="24" dur="1000"/>
                                        <p:tgtEl>
                                          <p:spTgt spid="99331">
                                            <p:txEl>
                                              <p:pRg st="3" end="3"/>
                                            </p:txEl>
                                          </p:spTgt>
                                        </p:tgtEl>
                                      </p:cBhvr>
                                    </p:animEffect>
                                    <p:anim calcmode="lin" valueType="num">
                                      <p:cBhvr>
                                        <p:cTn id="25" dur="10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99331">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99331">
                                            <p:txEl>
                                              <p:pRg st="4" end="4"/>
                                            </p:txEl>
                                          </p:spTgt>
                                        </p:tgtEl>
                                        <p:attrNameLst>
                                          <p:attrName>style.visibility</p:attrName>
                                        </p:attrNameLst>
                                      </p:cBhvr>
                                      <p:to>
                                        <p:strVal val="visible"/>
                                      </p:to>
                                    </p:set>
                                    <p:animEffect transition="in" filter="fade">
                                      <p:cBhvr>
                                        <p:cTn id="29" dur="1000"/>
                                        <p:tgtEl>
                                          <p:spTgt spid="99331">
                                            <p:txEl>
                                              <p:pRg st="4" end="4"/>
                                            </p:txEl>
                                          </p:spTgt>
                                        </p:tgtEl>
                                      </p:cBhvr>
                                    </p:animEffect>
                                    <p:anim calcmode="lin" valueType="num">
                                      <p:cBhvr>
                                        <p:cTn id="30" dur="1000" fill="hold"/>
                                        <p:tgtEl>
                                          <p:spTgt spid="99331">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9933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1963" y="461963"/>
            <a:ext cx="7916862" cy="833437"/>
          </a:xfrm>
        </p:spPr>
        <p:txBody>
          <a:bodyPr/>
          <a:lstStyle/>
          <a:p>
            <a:pPr algn="ctr" eaLnBrk="1" hangingPunct="1"/>
            <a:r>
              <a:rPr lang="en-US" altLang="en-US" sz="3600"/>
              <a:t>Cyclicality of Revenues</a:t>
            </a:r>
          </a:p>
        </p:txBody>
      </p:sp>
      <p:sp>
        <p:nvSpPr>
          <p:cNvPr id="100355" name="Rectangle 3"/>
          <p:cNvSpPr>
            <a:spLocks noGrp="1" noChangeArrowheads="1"/>
          </p:cNvSpPr>
          <p:nvPr>
            <p:ph type="body" idx="1"/>
          </p:nvPr>
        </p:nvSpPr>
        <p:spPr>
          <a:xfrm>
            <a:off x="914400" y="1143000"/>
            <a:ext cx="8001000" cy="5257800"/>
          </a:xfrm>
        </p:spPr>
        <p:txBody>
          <a:bodyPr/>
          <a:lstStyle/>
          <a:p>
            <a:pPr eaLnBrk="1" hangingPunct="1"/>
            <a:r>
              <a:rPr lang="en-US" altLang="en-US" sz="2400"/>
              <a:t>Highly cyclical stocks have high betas.</a:t>
            </a:r>
          </a:p>
          <a:p>
            <a:pPr lvl="1" eaLnBrk="1" hangingPunct="1">
              <a:buFont typeface="Wingdings" pitchFamily="2" charset="2"/>
              <a:buChar char="Ø"/>
            </a:pPr>
            <a:r>
              <a:rPr lang="en-US" altLang="en-US" sz="2400"/>
              <a:t>Empirical evidence suggests that retailers and automotive firms fluctuate with the business cycle.</a:t>
            </a:r>
          </a:p>
          <a:p>
            <a:pPr lvl="1" eaLnBrk="1" hangingPunct="1">
              <a:buFont typeface="Wingdings" pitchFamily="2" charset="2"/>
              <a:buChar char="Ø"/>
            </a:pPr>
            <a:r>
              <a:rPr lang="en-US" altLang="en-US" sz="2400"/>
              <a:t>Transportation firms and utilities are less dependent upon the business cycle.</a:t>
            </a:r>
          </a:p>
          <a:p>
            <a:pPr eaLnBrk="1" hangingPunct="1"/>
            <a:r>
              <a:rPr lang="en-US" altLang="en-US" sz="2400"/>
              <a:t>Note that cyclicality is not the same as variability—stocks with high standard deviations need not have high betas.</a:t>
            </a:r>
          </a:p>
          <a:p>
            <a:pPr lvl="1" eaLnBrk="1" hangingPunct="1">
              <a:buFont typeface="Wingdings" pitchFamily="2" charset="2"/>
              <a:buChar char="Ø"/>
            </a:pPr>
            <a:r>
              <a:rPr lang="en-US" altLang="en-US" sz="2400"/>
              <a:t>Movie studios have revenues that are variable, depending upon whether they produce “hits” or “flops”, but their revenues are not especially dependent upon the business cycle.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fade">
                                      <p:cBhvr>
                                        <p:cTn id="7" dur="1000"/>
                                        <p:tgtEl>
                                          <p:spTgt spid="100355">
                                            <p:txEl>
                                              <p:pRg st="0" end="0"/>
                                            </p:txEl>
                                          </p:spTgt>
                                        </p:tgtEl>
                                      </p:cBhvr>
                                    </p:animEffect>
                                    <p:anim calcmode="lin" valueType="num">
                                      <p:cBhvr>
                                        <p:cTn id="8" dur="10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035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0355">
                                            <p:txEl>
                                              <p:pRg st="1" end="1"/>
                                            </p:txEl>
                                          </p:spTgt>
                                        </p:tgtEl>
                                        <p:attrNameLst>
                                          <p:attrName>style.visibility</p:attrName>
                                        </p:attrNameLst>
                                      </p:cBhvr>
                                      <p:to>
                                        <p:strVal val="visible"/>
                                      </p:to>
                                    </p:set>
                                    <p:animEffect transition="in" filter="fade">
                                      <p:cBhvr>
                                        <p:cTn id="12" dur="1000"/>
                                        <p:tgtEl>
                                          <p:spTgt spid="100355">
                                            <p:txEl>
                                              <p:pRg st="1" end="1"/>
                                            </p:txEl>
                                          </p:spTgt>
                                        </p:tgtEl>
                                      </p:cBhvr>
                                    </p:animEffect>
                                    <p:anim calcmode="lin" valueType="num">
                                      <p:cBhvr>
                                        <p:cTn id="13" dur="1000" fill="hold"/>
                                        <p:tgtEl>
                                          <p:spTgt spid="10035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035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0355">
                                            <p:txEl>
                                              <p:pRg st="2" end="2"/>
                                            </p:txEl>
                                          </p:spTgt>
                                        </p:tgtEl>
                                        <p:attrNameLst>
                                          <p:attrName>style.visibility</p:attrName>
                                        </p:attrNameLst>
                                      </p:cBhvr>
                                      <p:to>
                                        <p:strVal val="visible"/>
                                      </p:to>
                                    </p:set>
                                    <p:animEffect transition="in" filter="fade">
                                      <p:cBhvr>
                                        <p:cTn id="17" dur="1000"/>
                                        <p:tgtEl>
                                          <p:spTgt spid="100355">
                                            <p:txEl>
                                              <p:pRg st="2" end="2"/>
                                            </p:txEl>
                                          </p:spTgt>
                                        </p:tgtEl>
                                      </p:cBhvr>
                                    </p:animEffect>
                                    <p:anim calcmode="lin" valueType="num">
                                      <p:cBhvr>
                                        <p:cTn id="18" dur="10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03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00355">
                                            <p:txEl>
                                              <p:pRg st="3" end="3"/>
                                            </p:txEl>
                                          </p:spTgt>
                                        </p:tgtEl>
                                        <p:attrNameLst>
                                          <p:attrName>style.visibility</p:attrName>
                                        </p:attrNameLst>
                                      </p:cBhvr>
                                      <p:to>
                                        <p:strVal val="visible"/>
                                      </p:to>
                                    </p:set>
                                    <p:animEffect transition="in" filter="fade">
                                      <p:cBhvr>
                                        <p:cTn id="24" dur="1000"/>
                                        <p:tgtEl>
                                          <p:spTgt spid="100355">
                                            <p:txEl>
                                              <p:pRg st="3" end="3"/>
                                            </p:txEl>
                                          </p:spTgt>
                                        </p:tgtEl>
                                      </p:cBhvr>
                                    </p:animEffect>
                                    <p:anim calcmode="lin" valueType="num">
                                      <p:cBhvr>
                                        <p:cTn id="25" dur="10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00355">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00355">
                                            <p:txEl>
                                              <p:pRg st="4" end="4"/>
                                            </p:txEl>
                                          </p:spTgt>
                                        </p:tgtEl>
                                        <p:attrNameLst>
                                          <p:attrName>style.visibility</p:attrName>
                                        </p:attrNameLst>
                                      </p:cBhvr>
                                      <p:to>
                                        <p:strVal val="visible"/>
                                      </p:to>
                                    </p:set>
                                    <p:animEffect transition="in" filter="fade">
                                      <p:cBhvr>
                                        <p:cTn id="29" dur="1000"/>
                                        <p:tgtEl>
                                          <p:spTgt spid="100355">
                                            <p:txEl>
                                              <p:pRg st="4" end="4"/>
                                            </p:txEl>
                                          </p:spTgt>
                                        </p:tgtEl>
                                      </p:cBhvr>
                                    </p:animEffect>
                                    <p:anim calcmode="lin" valueType="num">
                                      <p:cBhvr>
                                        <p:cTn id="30" dur="10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0035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8313" y="465138"/>
            <a:ext cx="7916862" cy="1035050"/>
          </a:xfrm>
        </p:spPr>
        <p:txBody>
          <a:bodyPr/>
          <a:lstStyle/>
          <a:p>
            <a:pPr algn="ctr" eaLnBrk="1" hangingPunct="1"/>
            <a:r>
              <a:rPr lang="en-US" altLang="en-US" sz="3600"/>
              <a:t>Operating Leverage</a:t>
            </a:r>
          </a:p>
        </p:txBody>
      </p:sp>
      <p:sp>
        <p:nvSpPr>
          <p:cNvPr id="101379" name="Rectangle 3"/>
          <p:cNvSpPr>
            <a:spLocks noGrp="1" noChangeArrowheads="1"/>
          </p:cNvSpPr>
          <p:nvPr>
            <p:ph type="body" idx="1"/>
          </p:nvPr>
        </p:nvSpPr>
        <p:spPr>
          <a:xfrm>
            <a:off x="457200" y="1524000"/>
            <a:ext cx="8229600" cy="2647950"/>
          </a:xfrm>
        </p:spPr>
        <p:txBody>
          <a:bodyPr/>
          <a:lstStyle/>
          <a:p>
            <a:pPr eaLnBrk="1" hangingPunct="1"/>
            <a:r>
              <a:rPr lang="en-US" altLang="en-US" sz="2800"/>
              <a:t>The degree of operating leverage measures how sensitive a firm (or project) is to its fixed costs. </a:t>
            </a:r>
          </a:p>
          <a:p>
            <a:pPr eaLnBrk="1" hangingPunct="1"/>
            <a:r>
              <a:rPr lang="en-US" altLang="en-US" sz="2800"/>
              <a:t>Operating leverage increases as fixed costs rise and variable costs fall.</a:t>
            </a:r>
          </a:p>
          <a:p>
            <a:pPr eaLnBrk="1" hangingPunct="1"/>
            <a:r>
              <a:rPr lang="en-US" altLang="en-US" sz="2800"/>
              <a:t>Operating leverage magnifies the effect of cyclicity on beta.</a:t>
            </a:r>
          </a:p>
          <a:p>
            <a:pPr eaLnBrk="1" hangingPunct="1"/>
            <a:r>
              <a:rPr lang="en-US" altLang="en-US" sz="2800"/>
              <a:t>The degree of operating leverage is given by:</a:t>
            </a:r>
          </a:p>
        </p:txBody>
      </p:sp>
      <p:pic>
        <p:nvPicPr>
          <p:cNvPr id="34820" name="Picture 13"/>
          <p:cNvPicPr>
            <a:picLocks noChangeAspect="1" noChangeArrowheads="1"/>
          </p:cNvPicPr>
          <p:nvPr/>
        </p:nvPicPr>
        <p:blipFill>
          <a:blip r:embed="rId3" cstate="print"/>
          <a:srcRect/>
          <a:stretch>
            <a:fillRect/>
          </a:stretch>
        </p:blipFill>
        <p:spPr bwMode="auto">
          <a:xfrm>
            <a:off x="2133600" y="5029200"/>
            <a:ext cx="4495800" cy="114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Effect transition="in" filter="fade">
                                      <p:cBhvr>
                                        <p:cTn id="7" dur="1000"/>
                                        <p:tgtEl>
                                          <p:spTgt spid="101379">
                                            <p:txEl>
                                              <p:pRg st="0" end="0"/>
                                            </p:txEl>
                                          </p:spTgt>
                                        </p:tgtEl>
                                      </p:cBhvr>
                                    </p:animEffect>
                                    <p:anim calcmode="lin" valueType="num">
                                      <p:cBhvr>
                                        <p:cTn id="8" dur="1000" fill="hold"/>
                                        <p:tgtEl>
                                          <p:spTgt spid="1013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13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1379">
                                            <p:txEl>
                                              <p:pRg st="1" end="1"/>
                                            </p:txEl>
                                          </p:spTgt>
                                        </p:tgtEl>
                                        <p:attrNameLst>
                                          <p:attrName>style.visibility</p:attrName>
                                        </p:attrNameLst>
                                      </p:cBhvr>
                                      <p:to>
                                        <p:strVal val="visible"/>
                                      </p:to>
                                    </p:set>
                                    <p:animEffect transition="in" filter="fade">
                                      <p:cBhvr>
                                        <p:cTn id="14" dur="1000"/>
                                        <p:tgtEl>
                                          <p:spTgt spid="101379">
                                            <p:txEl>
                                              <p:pRg st="1" end="1"/>
                                            </p:txEl>
                                          </p:spTgt>
                                        </p:tgtEl>
                                      </p:cBhvr>
                                    </p:animEffect>
                                    <p:anim calcmode="lin" valueType="num">
                                      <p:cBhvr>
                                        <p:cTn id="15" dur="1000" fill="hold"/>
                                        <p:tgtEl>
                                          <p:spTgt spid="1013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13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1379">
                                            <p:txEl>
                                              <p:pRg st="2" end="2"/>
                                            </p:txEl>
                                          </p:spTgt>
                                        </p:tgtEl>
                                        <p:attrNameLst>
                                          <p:attrName>style.visibility</p:attrName>
                                        </p:attrNameLst>
                                      </p:cBhvr>
                                      <p:to>
                                        <p:strVal val="visible"/>
                                      </p:to>
                                    </p:set>
                                    <p:animEffect transition="in" filter="fade">
                                      <p:cBhvr>
                                        <p:cTn id="21" dur="1000"/>
                                        <p:tgtEl>
                                          <p:spTgt spid="101379">
                                            <p:txEl>
                                              <p:pRg st="2" end="2"/>
                                            </p:txEl>
                                          </p:spTgt>
                                        </p:tgtEl>
                                      </p:cBhvr>
                                    </p:animEffect>
                                    <p:anim calcmode="lin" valueType="num">
                                      <p:cBhvr>
                                        <p:cTn id="22" dur="1000" fill="hold"/>
                                        <p:tgtEl>
                                          <p:spTgt spid="10137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13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1379">
                                            <p:txEl>
                                              <p:pRg st="3" end="3"/>
                                            </p:txEl>
                                          </p:spTgt>
                                        </p:tgtEl>
                                        <p:attrNameLst>
                                          <p:attrName>style.visibility</p:attrName>
                                        </p:attrNameLst>
                                      </p:cBhvr>
                                      <p:to>
                                        <p:strVal val="visible"/>
                                      </p:to>
                                    </p:set>
                                    <p:animEffect transition="in" filter="fade">
                                      <p:cBhvr>
                                        <p:cTn id="28" dur="1000"/>
                                        <p:tgtEl>
                                          <p:spTgt spid="101379">
                                            <p:txEl>
                                              <p:pRg st="3" end="3"/>
                                            </p:txEl>
                                          </p:spTgt>
                                        </p:tgtEl>
                                      </p:cBhvr>
                                    </p:animEffect>
                                    <p:anim calcmode="lin" valueType="num">
                                      <p:cBhvr>
                                        <p:cTn id="29" dur="1000" fill="hold"/>
                                        <p:tgtEl>
                                          <p:spTgt spid="10137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137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en-US" altLang="en-US"/>
              <a:t>Operating Leverage</a:t>
            </a:r>
          </a:p>
        </p:txBody>
      </p:sp>
      <p:sp>
        <p:nvSpPr>
          <p:cNvPr id="35843" name="Rectangle 3"/>
          <p:cNvSpPr>
            <a:spLocks noGrp="1" noChangeArrowheads="1"/>
          </p:cNvSpPr>
          <p:nvPr>
            <p:ph type="body" idx="1"/>
          </p:nvPr>
        </p:nvSpPr>
        <p:spPr>
          <a:xfrm>
            <a:off x="533400" y="1600200"/>
            <a:ext cx="8229600" cy="3886200"/>
          </a:xfrm>
        </p:spPr>
        <p:txBody>
          <a:bodyPr/>
          <a:lstStyle/>
          <a:p>
            <a:pPr eaLnBrk="1" hangingPunct="1"/>
            <a:r>
              <a:rPr lang="en-US" altLang="en-US"/>
              <a:t>The </a:t>
            </a:r>
            <a:r>
              <a:rPr lang="en-US" altLang="en-US" b="1" i="1"/>
              <a:t>degree of operating leverage</a:t>
            </a:r>
            <a:r>
              <a:rPr lang="en-US" altLang="en-US" i="1"/>
              <a:t> (DOL) </a:t>
            </a:r>
            <a:r>
              <a:rPr lang="en-US" altLang="en-US"/>
              <a:t>measures the effect of a change in sales volume on earnings before interest and taxes (EBIT). It is defined as the percentage change in EBIT associated with a given percentage change in sales:</a:t>
            </a:r>
          </a:p>
        </p:txBody>
      </p:sp>
      <p:pic>
        <p:nvPicPr>
          <p:cNvPr id="35844" name="Picture 5"/>
          <p:cNvPicPr>
            <a:picLocks noChangeAspect="1" noChangeArrowheads="1"/>
          </p:cNvPicPr>
          <p:nvPr/>
        </p:nvPicPr>
        <p:blipFill>
          <a:blip r:embed="rId3" cstate="print"/>
          <a:srcRect/>
          <a:stretch>
            <a:fillRect/>
          </a:stretch>
        </p:blipFill>
        <p:spPr bwMode="auto">
          <a:xfrm>
            <a:off x="457200" y="4648200"/>
            <a:ext cx="8229600" cy="914400"/>
          </a:xfrm>
          <a:prstGeom prst="rect">
            <a:avLst/>
          </a:prstGeom>
          <a:noFill/>
          <a:ln w="9525">
            <a:noFill/>
            <a:miter lim="800000"/>
            <a:headEnd/>
            <a:tailEnd/>
          </a:ln>
        </p:spPr>
      </p:pic>
      <p:sp>
        <p:nvSpPr>
          <p:cNvPr id="35845" name="Rectangle 7"/>
          <p:cNvSpPr>
            <a:spLocks noChangeArrowheads="1"/>
          </p:cNvSpPr>
          <p:nvPr/>
        </p:nvSpPr>
        <p:spPr bwMode="auto">
          <a:xfrm>
            <a:off x="762000" y="5528102"/>
            <a:ext cx="7848600" cy="830997"/>
          </a:xfrm>
          <a:prstGeom prst="rect">
            <a:avLst/>
          </a:prstGeom>
          <a:noFill/>
          <a:ln w="9525">
            <a:noFill/>
            <a:miter lim="800000"/>
            <a:headEnd/>
            <a:tailEnd/>
          </a:ln>
        </p:spPr>
        <p:txBody>
          <a:bodyPr anchor="ctr">
            <a:spAutoFit/>
          </a:bodyPr>
          <a:lstStyle/>
          <a:p>
            <a:pPr algn="just" eaLnBrk="1" hangingPunct="1"/>
            <a:r>
              <a:rPr lang="en-US" altLang="en-US" sz="2400" dirty="0"/>
              <a:t>Operating leverage increases as fixed costs rise and variable costs fall.</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31850" y="88900"/>
            <a:ext cx="8001000" cy="1206500"/>
          </a:xfrm>
        </p:spPr>
        <p:txBody>
          <a:bodyPr/>
          <a:lstStyle/>
          <a:p>
            <a:pPr eaLnBrk="1" hangingPunct="1"/>
            <a:r>
              <a:rPr lang="en-US" altLang="en-US"/>
              <a:t>Financial Leverage and Beta</a:t>
            </a:r>
          </a:p>
        </p:txBody>
      </p:sp>
      <p:sp>
        <p:nvSpPr>
          <p:cNvPr id="103427" name="Rectangle 3"/>
          <p:cNvSpPr>
            <a:spLocks noGrp="1" noChangeArrowheads="1"/>
          </p:cNvSpPr>
          <p:nvPr>
            <p:ph type="body" idx="1"/>
          </p:nvPr>
        </p:nvSpPr>
        <p:spPr>
          <a:xfrm>
            <a:off x="838200" y="1143000"/>
            <a:ext cx="8001000" cy="2819400"/>
          </a:xfrm>
        </p:spPr>
        <p:txBody>
          <a:bodyPr/>
          <a:lstStyle/>
          <a:p>
            <a:pPr eaLnBrk="1" hangingPunct="1"/>
            <a:r>
              <a:rPr lang="en-US" altLang="en-US" sz="3600" u="sng"/>
              <a:t>Financial leverage</a:t>
            </a:r>
            <a:r>
              <a:rPr lang="en-US" altLang="en-US" sz="3600"/>
              <a:t> is the sensitivity of a firm’s fixed costs of </a:t>
            </a:r>
            <a:r>
              <a:rPr lang="en-US" altLang="en-US" sz="3600" i="1"/>
              <a:t>financing</a:t>
            </a:r>
            <a:r>
              <a:rPr lang="en-US" altLang="en-US" sz="3600"/>
              <a:t>.</a:t>
            </a:r>
          </a:p>
          <a:p>
            <a:pPr eaLnBrk="1" hangingPunct="1"/>
            <a:r>
              <a:rPr lang="en-US" altLang="en-US" sz="3600"/>
              <a:t>The relationship between the betas of the firm’s debt, equity, and assets is given by:</a:t>
            </a:r>
          </a:p>
          <a:p>
            <a:pPr eaLnBrk="1" hangingPunct="1"/>
            <a:endParaRPr lang="en-US" altLang="en-US" sz="3600"/>
          </a:p>
        </p:txBody>
      </p:sp>
      <p:sp>
        <p:nvSpPr>
          <p:cNvPr id="103428" name="Rectangle 4"/>
          <p:cNvSpPr>
            <a:spLocks noChangeArrowheads="1"/>
          </p:cNvSpPr>
          <p:nvPr/>
        </p:nvSpPr>
        <p:spPr bwMode="auto">
          <a:xfrm>
            <a:off x="838200" y="5257800"/>
            <a:ext cx="7772400" cy="914400"/>
          </a:xfrm>
          <a:prstGeom prst="rect">
            <a:avLst/>
          </a:prstGeom>
          <a:noFill/>
          <a:ln w="12700">
            <a:noFill/>
            <a:miter lim="800000"/>
            <a:headEnd/>
            <a:tailEnd/>
          </a:ln>
        </p:spPr>
        <p:txBody>
          <a:bodyPr lIns="90488" tIns="44450" rIns="90488" bIns="44450"/>
          <a:lstStyle/>
          <a:p>
            <a:pPr marL="342900" indent="-342900">
              <a:lnSpc>
                <a:spcPct val="90000"/>
              </a:lnSpc>
              <a:spcBef>
                <a:spcPct val="20000"/>
              </a:spcBef>
              <a:buFontTx/>
              <a:buChar char="•"/>
            </a:pPr>
            <a:r>
              <a:rPr lang="en-US" altLang="en-US" sz="2800">
                <a:latin typeface="Times New Roman" pitchFamily="18" charset="0"/>
              </a:rPr>
              <a:t>Financial leverage always increases the equity beta relative to the asset beta.</a:t>
            </a:r>
          </a:p>
        </p:txBody>
      </p:sp>
      <p:grpSp>
        <p:nvGrpSpPr>
          <p:cNvPr id="2" name="Group 5"/>
          <p:cNvGrpSpPr>
            <a:grpSpLocks/>
          </p:cNvGrpSpPr>
          <p:nvPr/>
        </p:nvGrpSpPr>
        <p:grpSpPr bwMode="auto">
          <a:xfrm>
            <a:off x="838200" y="4038600"/>
            <a:ext cx="8382000" cy="976313"/>
            <a:chOff x="624" y="3120"/>
            <a:chExt cx="5280" cy="615"/>
          </a:xfrm>
        </p:grpSpPr>
        <p:sp>
          <p:nvSpPr>
            <p:cNvPr id="36870" name="Text Box 6"/>
            <p:cNvSpPr txBox="1">
              <a:spLocks noChangeArrowheads="1"/>
            </p:cNvSpPr>
            <p:nvPr/>
          </p:nvSpPr>
          <p:spPr bwMode="auto">
            <a:xfrm>
              <a:off x="624" y="3225"/>
              <a:ext cx="816" cy="327"/>
            </a:xfrm>
            <a:prstGeom prst="rect">
              <a:avLst/>
            </a:prstGeom>
            <a:noFill/>
            <a:ln w="12700" cap="sq">
              <a:noFill/>
              <a:miter lim="800000"/>
              <a:headEnd type="none" w="sm" len="sm"/>
              <a:tailEnd type="none" w="sm" len="sm"/>
            </a:ln>
          </p:spPr>
          <p:txBody>
            <a:bodyPr>
              <a:spAutoFit/>
            </a:bodyPr>
            <a:lstStyle/>
            <a:p>
              <a:pPr eaLnBrk="1" hangingPunct="1">
                <a:spcBef>
                  <a:spcPct val="50000"/>
                </a:spcBef>
              </a:pPr>
              <a:r>
                <a:rPr lang="en-US" altLang="en-US" sz="2800" i="1">
                  <a:latin typeface="Symbol" pitchFamily="18" charset="2"/>
                </a:rPr>
                <a:t>b</a:t>
              </a:r>
              <a:r>
                <a:rPr lang="en-US" altLang="en-US" sz="2800" i="1" baseline="-25000">
                  <a:latin typeface="Times New Roman" pitchFamily="18" charset="0"/>
                </a:rPr>
                <a:t>Asset</a:t>
              </a:r>
              <a:r>
                <a:rPr lang="en-US" altLang="en-US" sz="2800">
                  <a:latin typeface="Times New Roman" pitchFamily="18" charset="0"/>
                </a:rPr>
                <a:t> = </a:t>
              </a:r>
            </a:p>
          </p:txBody>
        </p:sp>
        <p:sp>
          <p:nvSpPr>
            <p:cNvPr id="36871" name="Text Box 7"/>
            <p:cNvSpPr txBox="1">
              <a:spLocks noChangeArrowheads="1"/>
            </p:cNvSpPr>
            <p:nvPr/>
          </p:nvSpPr>
          <p:spPr bwMode="auto">
            <a:xfrm>
              <a:off x="1344" y="3408"/>
              <a:ext cx="1440" cy="327"/>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800">
                  <a:latin typeface="Times New Roman" pitchFamily="18" charset="0"/>
                </a:rPr>
                <a:t>Debt + Equity</a:t>
              </a:r>
            </a:p>
          </p:txBody>
        </p:sp>
        <p:sp>
          <p:nvSpPr>
            <p:cNvPr id="36872" name="Text Box 8"/>
            <p:cNvSpPr txBox="1">
              <a:spLocks noChangeArrowheads="1"/>
            </p:cNvSpPr>
            <p:nvPr/>
          </p:nvSpPr>
          <p:spPr bwMode="auto">
            <a:xfrm>
              <a:off x="1464" y="3120"/>
              <a:ext cx="1200" cy="327"/>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800">
                  <a:latin typeface="Times New Roman" pitchFamily="18" charset="0"/>
                </a:rPr>
                <a:t>Debt</a:t>
              </a:r>
            </a:p>
          </p:txBody>
        </p:sp>
        <p:sp>
          <p:nvSpPr>
            <p:cNvPr id="36873" name="Line 9"/>
            <p:cNvSpPr>
              <a:spLocks noChangeShapeType="1"/>
            </p:cNvSpPr>
            <p:nvPr/>
          </p:nvSpPr>
          <p:spPr bwMode="auto">
            <a:xfrm>
              <a:off x="1440" y="3408"/>
              <a:ext cx="1248" cy="0"/>
            </a:xfrm>
            <a:prstGeom prst="line">
              <a:avLst/>
            </a:prstGeom>
            <a:noFill/>
            <a:ln w="19050" cap="sq">
              <a:solidFill>
                <a:schemeClr val="tx1"/>
              </a:solidFill>
              <a:round/>
              <a:headEnd type="none" w="sm" len="sm"/>
              <a:tailEnd type="none" w="sm" len="sm"/>
            </a:ln>
          </p:spPr>
          <p:txBody>
            <a:bodyPr wrap="none"/>
            <a:lstStyle/>
            <a:p>
              <a:endParaRPr lang="en-US"/>
            </a:p>
          </p:txBody>
        </p:sp>
        <p:sp>
          <p:nvSpPr>
            <p:cNvPr id="36874" name="Text Box 10"/>
            <p:cNvSpPr txBox="1">
              <a:spLocks noChangeArrowheads="1"/>
            </p:cNvSpPr>
            <p:nvPr/>
          </p:nvSpPr>
          <p:spPr bwMode="auto">
            <a:xfrm>
              <a:off x="2688" y="3225"/>
              <a:ext cx="960" cy="327"/>
            </a:xfrm>
            <a:prstGeom prst="rect">
              <a:avLst/>
            </a:prstGeom>
            <a:noFill/>
            <a:ln w="12700" cap="sq">
              <a:noFill/>
              <a:miter lim="800000"/>
              <a:headEnd type="none" w="sm" len="sm"/>
              <a:tailEnd type="none" w="sm" len="sm"/>
            </a:ln>
          </p:spPr>
          <p:txBody>
            <a:bodyPr>
              <a:spAutoFit/>
            </a:bodyPr>
            <a:lstStyle/>
            <a:p>
              <a:pPr eaLnBrk="1" hangingPunct="1">
                <a:spcBef>
                  <a:spcPct val="50000"/>
                </a:spcBef>
              </a:pPr>
              <a:r>
                <a:rPr lang="en-US" altLang="en-US" sz="2800" i="1">
                  <a:latin typeface="Times New Roman" pitchFamily="18" charset="0"/>
                  <a:cs typeface="Times New Roman" pitchFamily="18" charset="0"/>
                </a:rPr>
                <a:t>× </a:t>
              </a:r>
              <a:r>
                <a:rPr lang="en-US" altLang="en-US" sz="2800" i="1">
                  <a:latin typeface="Symbol" pitchFamily="18" charset="2"/>
                </a:rPr>
                <a:t>b</a:t>
              </a:r>
              <a:r>
                <a:rPr lang="en-US" altLang="en-US" sz="2800" i="1" baseline="-25000">
                  <a:latin typeface="Times New Roman" pitchFamily="18" charset="0"/>
                </a:rPr>
                <a:t>Debt</a:t>
              </a:r>
              <a:r>
                <a:rPr lang="en-US" altLang="en-US" sz="2800">
                  <a:latin typeface="Times New Roman" pitchFamily="18" charset="0"/>
                </a:rPr>
                <a:t> + </a:t>
              </a:r>
            </a:p>
          </p:txBody>
        </p:sp>
        <p:sp>
          <p:nvSpPr>
            <p:cNvPr id="36875" name="Text Box 11"/>
            <p:cNvSpPr txBox="1">
              <a:spLocks noChangeArrowheads="1"/>
            </p:cNvSpPr>
            <p:nvPr/>
          </p:nvSpPr>
          <p:spPr bwMode="auto">
            <a:xfrm>
              <a:off x="3600" y="3408"/>
              <a:ext cx="1440" cy="327"/>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800">
                  <a:latin typeface="Times New Roman" pitchFamily="18" charset="0"/>
                </a:rPr>
                <a:t>Debt + Equity</a:t>
              </a:r>
            </a:p>
          </p:txBody>
        </p:sp>
        <p:sp>
          <p:nvSpPr>
            <p:cNvPr id="36876" name="Text Box 12"/>
            <p:cNvSpPr txBox="1">
              <a:spLocks noChangeArrowheads="1"/>
            </p:cNvSpPr>
            <p:nvPr/>
          </p:nvSpPr>
          <p:spPr bwMode="auto">
            <a:xfrm>
              <a:off x="3720" y="3120"/>
              <a:ext cx="1200" cy="327"/>
            </a:xfrm>
            <a:prstGeom prst="rect">
              <a:avLst/>
            </a:prstGeom>
            <a:noFill/>
            <a:ln w="12700" cap="sq">
              <a:noFill/>
              <a:miter lim="800000"/>
              <a:headEnd type="none" w="sm" len="sm"/>
              <a:tailEnd type="none" w="sm" len="sm"/>
            </a:ln>
          </p:spPr>
          <p:txBody>
            <a:bodyPr>
              <a:spAutoFit/>
            </a:bodyPr>
            <a:lstStyle/>
            <a:p>
              <a:pPr algn="ctr" eaLnBrk="1" hangingPunct="1">
                <a:spcBef>
                  <a:spcPct val="50000"/>
                </a:spcBef>
              </a:pPr>
              <a:r>
                <a:rPr lang="en-US" altLang="en-US" sz="2800">
                  <a:latin typeface="Times New Roman" pitchFamily="18" charset="0"/>
                </a:rPr>
                <a:t>Equity</a:t>
              </a:r>
            </a:p>
          </p:txBody>
        </p:sp>
        <p:sp>
          <p:nvSpPr>
            <p:cNvPr id="36877" name="Line 13"/>
            <p:cNvSpPr>
              <a:spLocks noChangeShapeType="1"/>
            </p:cNvSpPr>
            <p:nvPr/>
          </p:nvSpPr>
          <p:spPr bwMode="auto">
            <a:xfrm>
              <a:off x="3696" y="3408"/>
              <a:ext cx="1248" cy="0"/>
            </a:xfrm>
            <a:prstGeom prst="line">
              <a:avLst/>
            </a:prstGeom>
            <a:noFill/>
            <a:ln w="19050" cap="sq">
              <a:solidFill>
                <a:schemeClr val="tx1"/>
              </a:solidFill>
              <a:round/>
              <a:headEnd type="none" w="sm" len="sm"/>
              <a:tailEnd type="none" w="sm" len="sm"/>
            </a:ln>
          </p:spPr>
          <p:txBody>
            <a:bodyPr wrap="none"/>
            <a:lstStyle/>
            <a:p>
              <a:endParaRPr lang="en-US"/>
            </a:p>
          </p:txBody>
        </p:sp>
        <p:sp>
          <p:nvSpPr>
            <p:cNvPr id="36878" name="Text Box 14"/>
            <p:cNvSpPr txBox="1">
              <a:spLocks noChangeArrowheads="1"/>
            </p:cNvSpPr>
            <p:nvPr/>
          </p:nvSpPr>
          <p:spPr bwMode="auto">
            <a:xfrm>
              <a:off x="4944" y="3225"/>
              <a:ext cx="960" cy="327"/>
            </a:xfrm>
            <a:prstGeom prst="rect">
              <a:avLst/>
            </a:prstGeom>
            <a:noFill/>
            <a:ln w="12700" cap="sq">
              <a:noFill/>
              <a:miter lim="800000"/>
              <a:headEnd type="none" w="sm" len="sm"/>
              <a:tailEnd type="none" w="sm" len="sm"/>
            </a:ln>
          </p:spPr>
          <p:txBody>
            <a:bodyPr>
              <a:spAutoFit/>
            </a:bodyPr>
            <a:lstStyle/>
            <a:p>
              <a:pPr eaLnBrk="1" hangingPunct="1">
                <a:spcBef>
                  <a:spcPct val="50000"/>
                </a:spcBef>
              </a:pPr>
              <a:r>
                <a:rPr lang="en-US" altLang="en-US" sz="2800" i="1">
                  <a:latin typeface="Times New Roman" pitchFamily="18" charset="0"/>
                  <a:cs typeface="Times New Roman" pitchFamily="18" charset="0"/>
                </a:rPr>
                <a:t>× </a:t>
              </a:r>
              <a:r>
                <a:rPr lang="en-US" altLang="en-US" sz="2800" i="1">
                  <a:latin typeface="Symbol" pitchFamily="18" charset="2"/>
                </a:rPr>
                <a:t>b</a:t>
              </a:r>
              <a:r>
                <a:rPr lang="en-US" altLang="en-US" sz="2800" i="1" baseline="-25000">
                  <a:latin typeface="Times New Roman" pitchFamily="18" charset="0"/>
                </a:rPr>
                <a:t>Equity</a:t>
              </a:r>
              <a:endParaRPr lang="en-US" altLang="en-US" sz="2800">
                <a:latin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Effect transition="in" filter="fade">
                                      <p:cBhvr>
                                        <p:cTn id="7" dur="1000"/>
                                        <p:tgtEl>
                                          <p:spTgt spid="103427">
                                            <p:txEl>
                                              <p:pRg st="0" end="0"/>
                                            </p:txEl>
                                          </p:spTgt>
                                        </p:tgtEl>
                                      </p:cBhvr>
                                    </p:animEffect>
                                    <p:anim calcmode="lin" valueType="num">
                                      <p:cBhvr>
                                        <p:cTn id="8" dur="1000" fill="hold"/>
                                        <p:tgtEl>
                                          <p:spTgt spid="1034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34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3427">
                                            <p:txEl>
                                              <p:pRg st="1" end="1"/>
                                            </p:txEl>
                                          </p:spTgt>
                                        </p:tgtEl>
                                        <p:attrNameLst>
                                          <p:attrName>style.visibility</p:attrName>
                                        </p:attrNameLst>
                                      </p:cBhvr>
                                      <p:to>
                                        <p:strVal val="visible"/>
                                      </p:to>
                                    </p:set>
                                    <p:animEffect transition="in" filter="fade">
                                      <p:cBhvr>
                                        <p:cTn id="14" dur="1000"/>
                                        <p:tgtEl>
                                          <p:spTgt spid="103427">
                                            <p:txEl>
                                              <p:pRg st="1" end="1"/>
                                            </p:txEl>
                                          </p:spTgt>
                                        </p:tgtEl>
                                      </p:cBhvr>
                                    </p:animEffect>
                                    <p:anim calcmode="lin" valueType="num">
                                      <p:cBhvr>
                                        <p:cTn id="15" dur="1000" fill="hold"/>
                                        <p:tgtEl>
                                          <p:spTgt spid="1034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34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3428"/>
                                        </p:tgtEl>
                                        <p:attrNameLst>
                                          <p:attrName>style.visibility</p:attrName>
                                        </p:attrNameLst>
                                      </p:cBhvr>
                                      <p:to>
                                        <p:strVal val="visible"/>
                                      </p:to>
                                    </p:set>
                                    <p:animEffect transition="in" filter="fade">
                                      <p:cBhvr>
                                        <p:cTn id="28" dur="1000"/>
                                        <p:tgtEl>
                                          <p:spTgt spid="103428"/>
                                        </p:tgtEl>
                                      </p:cBhvr>
                                    </p:animEffect>
                                    <p:anim calcmode="lin" valueType="num">
                                      <p:cBhvr>
                                        <p:cTn id="29" dur="1000" fill="hold"/>
                                        <p:tgtEl>
                                          <p:spTgt spid="103428"/>
                                        </p:tgtEl>
                                        <p:attrNameLst>
                                          <p:attrName>ppt_x</p:attrName>
                                        </p:attrNameLst>
                                      </p:cBhvr>
                                      <p:tavLst>
                                        <p:tav tm="0">
                                          <p:val>
                                            <p:strVal val="#ppt_x"/>
                                          </p:val>
                                        </p:tav>
                                        <p:tav tm="100000">
                                          <p:val>
                                            <p:strVal val="#ppt_x"/>
                                          </p:val>
                                        </p:tav>
                                      </p:tavLst>
                                    </p:anim>
                                    <p:anim calcmode="lin" valueType="num">
                                      <p:cBhvr>
                                        <p:cTn id="30" dur="1000" fill="hold"/>
                                        <p:tgtEl>
                                          <p:spTgt spid="1034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P spid="10342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altLang="en-US" sz="3600"/>
              <a:t>Financial Leverage and Beta: Example</a:t>
            </a:r>
          </a:p>
        </p:txBody>
      </p:sp>
      <p:sp>
        <p:nvSpPr>
          <p:cNvPr id="717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altLang="en-US" sz="2800"/>
              <a:t>Consider Grand Sport, Inc., which is currently all-equity and has a beta of 0.90.</a:t>
            </a:r>
          </a:p>
          <a:p>
            <a:pPr eaLnBrk="1" hangingPunct="1">
              <a:lnSpc>
                <a:spcPct val="80000"/>
              </a:lnSpc>
              <a:buFont typeface="Wingdings" pitchFamily="2" charset="2"/>
              <a:buNone/>
            </a:pPr>
            <a:r>
              <a:rPr lang="en-US" altLang="en-US" sz="2800"/>
              <a:t>The firm has decided to lever up to a capital structure of 1 part debt to 1 part equity.</a:t>
            </a:r>
          </a:p>
          <a:p>
            <a:pPr eaLnBrk="1" hangingPunct="1">
              <a:lnSpc>
                <a:spcPct val="80000"/>
              </a:lnSpc>
              <a:buFont typeface="Wingdings" pitchFamily="2" charset="2"/>
              <a:buNone/>
            </a:pPr>
            <a:r>
              <a:rPr lang="en-US" altLang="en-US" sz="2800"/>
              <a:t>Since the firm will remain in the same industry, its asset beta should remain 0.90.</a:t>
            </a:r>
          </a:p>
          <a:p>
            <a:pPr eaLnBrk="1" hangingPunct="1">
              <a:lnSpc>
                <a:spcPct val="80000"/>
              </a:lnSpc>
              <a:buFont typeface="Wingdings" pitchFamily="2" charset="2"/>
              <a:buNone/>
            </a:pPr>
            <a:r>
              <a:rPr lang="en-US" altLang="en-US" sz="2800"/>
              <a:t>However, assuming a zero beta for its debt, its equity beta would become twice as large:</a:t>
            </a:r>
          </a:p>
          <a:p>
            <a:pPr eaLnBrk="1" hangingPunct="1">
              <a:lnSpc>
                <a:spcPct val="80000"/>
              </a:lnSpc>
            </a:pPr>
            <a:endParaRPr lang="en-US" altLang="en-US" sz="2800"/>
          </a:p>
        </p:txBody>
      </p:sp>
      <p:sp>
        <p:nvSpPr>
          <p:cNvPr id="7173"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ltLang="en-US"/>
          </a:p>
        </p:txBody>
      </p:sp>
      <p:graphicFrame>
        <p:nvGraphicFramePr>
          <p:cNvPr id="7170" name="Object 4"/>
          <p:cNvGraphicFramePr>
            <a:graphicFrameLocks noChangeAspect="1"/>
          </p:cNvGraphicFramePr>
          <p:nvPr/>
        </p:nvGraphicFramePr>
        <p:xfrm>
          <a:off x="2200275" y="5057775"/>
          <a:ext cx="5141913" cy="628650"/>
        </p:xfrm>
        <a:graphic>
          <a:graphicData uri="http://schemas.openxmlformats.org/presentationml/2006/ole">
            <mc:AlternateContent xmlns:mc="http://schemas.openxmlformats.org/markup-compatibility/2006">
              <mc:Choice xmlns:v="urn:schemas-microsoft-com:vml" Requires="v">
                <p:oleObj name="Equation" r:id="rId3" imgW="2209680" imgH="342720" progId="Equation.3">
                  <p:embed/>
                </p:oleObj>
              </mc:Choice>
              <mc:Fallback>
                <p:oleObj name="Equation" r:id="rId3" imgW="2209680" imgH="34272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275" y="5057775"/>
                        <a:ext cx="5141913"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z="3200"/>
              <a:t>Advantages and Disadvantages of SML</a:t>
            </a:r>
          </a:p>
        </p:txBody>
      </p:sp>
      <p:sp>
        <p:nvSpPr>
          <p:cNvPr id="37891" name="Rectangle 3"/>
          <p:cNvSpPr>
            <a:spLocks noGrp="1" noChangeArrowheads="1"/>
          </p:cNvSpPr>
          <p:nvPr>
            <p:ph type="body" idx="1"/>
          </p:nvPr>
        </p:nvSpPr>
        <p:spPr/>
        <p:txBody>
          <a:bodyPr/>
          <a:lstStyle/>
          <a:p>
            <a:pPr eaLnBrk="1" hangingPunct="1">
              <a:lnSpc>
                <a:spcPct val="90000"/>
              </a:lnSpc>
            </a:pPr>
            <a:r>
              <a:rPr lang="en-US" altLang="en-US" sz="2400"/>
              <a:t>Advantages</a:t>
            </a:r>
          </a:p>
          <a:p>
            <a:pPr marL="744538" lvl="1" indent="-287338" eaLnBrk="1" hangingPunct="1">
              <a:lnSpc>
                <a:spcPct val="90000"/>
              </a:lnSpc>
              <a:buFont typeface="Wingdings" pitchFamily="2" charset="2"/>
              <a:buChar char="Ø"/>
            </a:pPr>
            <a:r>
              <a:rPr lang="en-US" altLang="en-US" sz="2400"/>
              <a:t>Explicitly adjusts for systematic risk</a:t>
            </a:r>
          </a:p>
          <a:p>
            <a:pPr marL="744538" lvl="1" indent="-287338" eaLnBrk="1" hangingPunct="1">
              <a:lnSpc>
                <a:spcPct val="90000"/>
              </a:lnSpc>
              <a:buFont typeface="Wingdings" pitchFamily="2" charset="2"/>
              <a:buChar char="Ø"/>
            </a:pPr>
            <a:r>
              <a:rPr lang="en-US" altLang="en-US" sz="2400"/>
              <a:t>Applicable to all companies, as long as we can compute beta</a:t>
            </a:r>
          </a:p>
          <a:p>
            <a:pPr eaLnBrk="1" hangingPunct="1">
              <a:lnSpc>
                <a:spcPct val="90000"/>
              </a:lnSpc>
            </a:pPr>
            <a:r>
              <a:rPr lang="en-US" altLang="en-US" sz="2400"/>
              <a:t>Disadvantages</a:t>
            </a:r>
          </a:p>
          <a:p>
            <a:pPr marL="744538" lvl="1" indent="-287338" eaLnBrk="1" hangingPunct="1">
              <a:lnSpc>
                <a:spcPct val="90000"/>
              </a:lnSpc>
              <a:buFont typeface="Wingdings" pitchFamily="2" charset="2"/>
              <a:buChar char="Ø"/>
            </a:pPr>
            <a:r>
              <a:rPr lang="en-US" altLang="en-US" sz="2400"/>
              <a:t>Have to estimate the </a:t>
            </a:r>
            <a:r>
              <a:rPr lang="en-US" altLang="en-US" sz="2400" i="1"/>
              <a:t>expected</a:t>
            </a:r>
            <a:r>
              <a:rPr lang="en-US" altLang="en-US" sz="2400"/>
              <a:t> market risk premium, which does vary over time</a:t>
            </a:r>
          </a:p>
          <a:p>
            <a:pPr marL="744538" lvl="1" indent="-287338" eaLnBrk="1" hangingPunct="1">
              <a:lnSpc>
                <a:spcPct val="90000"/>
              </a:lnSpc>
              <a:buFont typeface="Wingdings" pitchFamily="2" charset="2"/>
              <a:buChar char="Ø"/>
            </a:pPr>
            <a:r>
              <a:rPr lang="en-US" altLang="en-US" sz="2400"/>
              <a:t>Have to estimate beta, which also varies over time</a:t>
            </a:r>
          </a:p>
          <a:p>
            <a:pPr marL="744538" lvl="1" indent="-287338" eaLnBrk="1" hangingPunct="1">
              <a:lnSpc>
                <a:spcPct val="90000"/>
              </a:lnSpc>
              <a:buFont typeface="Wingdings" pitchFamily="2" charset="2"/>
              <a:buChar char="Ø"/>
            </a:pPr>
            <a:r>
              <a:rPr lang="en-US" altLang="en-US" sz="2400"/>
              <a:t>We are relying on the past to predict the future, which is not always reliable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z="4000"/>
              <a:t>Cost of Equity Based on Risk Premium</a:t>
            </a:r>
          </a:p>
        </p:txBody>
      </p:sp>
      <p:sp>
        <p:nvSpPr>
          <p:cNvPr id="38915" name="Rectangle 3"/>
          <p:cNvSpPr>
            <a:spLocks noGrp="1" noChangeArrowheads="1"/>
          </p:cNvSpPr>
          <p:nvPr>
            <p:ph type="body" idx="1"/>
          </p:nvPr>
        </p:nvSpPr>
        <p:spPr/>
        <p:txBody>
          <a:bodyPr/>
          <a:lstStyle/>
          <a:p>
            <a:pPr eaLnBrk="1" hangingPunct="1"/>
            <a:r>
              <a:rPr lang="en-US" altLang="en-US"/>
              <a:t>The bond yield plus risk premium approach:</a:t>
            </a:r>
          </a:p>
          <a:p>
            <a:pPr eaLnBrk="1" hangingPunct="1"/>
            <a:r>
              <a:rPr lang="en-US" altLang="en-US"/>
              <a:t>R</a:t>
            </a:r>
            <a:r>
              <a:rPr lang="en-US" altLang="en-US" baseline="-25000"/>
              <a:t>E</a:t>
            </a:r>
            <a:r>
              <a:rPr lang="en-US" altLang="en-US"/>
              <a:t> = R</a:t>
            </a:r>
            <a:r>
              <a:rPr lang="en-US" altLang="en-US" baseline="-25000"/>
              <a:t>D</a:t>
            </a:r>
            <a:r>
              <a:rPr lang="en-US" altLang="en-US"/>
              <a:t> + ERP</a:t>
            </a:r>
          </a:p>
          <a:p>
            <a:pPr eaLnBrk="1" hangingPunct="1"/>
            <a:r>
              <a:rPr lang="en-US" altLang="en-US"/>
              <a:t>ERP=Equity risk premium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n-US" altLang="en-US" sz="3600"/>
              <a:t>Why Cost of Capital Is Important</a:t>
            </a:r>
          </a:p>
        </p:txBody>
      </p:sp>
      <p:sp>
        <p:nvSpPr>
          <p:cNvPr id="18435" name="Rectangle 3"/>
          <p:cNvSpPr>
            <a:spLocks noGrp="1" noChangeArrowheads="1"/>
          </p:cNvSpPr>
          <p:nvPr>
            <p:ph type="body" idx="1"/>
          </p:nvPr>
        </p:nvSpPr>
        <p:spPr>
          <a:xfrm>
            <a:off x="457200" y="1524000"/>
            <a:ext cx="8229600" cy="3886200"/>
          </a:xfrm>
        </p:spPr>
        <p:txBody>
          <a:bodyPr/>
          <a:lstStyle/>
          <a:p>
            <a:pPr eaLnBrk="1" hangingPunct="1">
              <a:lnSpc>
                <a:spcPct val="90000"/>
              </a:lnSpc>
            </a:pPr>
            <a:r>
              <a:rPr lang="en-US" altLang="en-US" sz="2800"/>
              <a:t>We know that the return earned on assets depends on the risk of those assets</a:t>
            </a:r>
          </a:p>
          <a:p>
            <a:pPr eaLnBrk="1" hangingPunct="1">
              <a:lnSpc>
                <a:spcPct val="90000"/>
              </a:lnSpc>
            </a:pPr>
            <a:r>
              <a:rPr lang="en-US" altLang="en-US" sz="2800"/>
              <a:t>The return to an investor is the same as the cost to the company</a:t>
            </a:r>
          </a:p>
          <a:p>
            <a:pPr eaLnBrk="1" hangingPunct="1">
              <a:lnSpc>
                <a:spcPct val="90000"/>
              </a:lnSpc>
            </a:pPr>
            <a:r>
              <a:rPr lang="en-US" altLang="en-US" sz="2800"/>
              <a:t>Our cost of capital provides us with an indication of how the market views the risk of our assets</a:t>
            </a:r>
          </a:p>
          <a:p>
            <a:pPr eaLnBrk="1" hangingPunct="1">
              <a:lnSpc>
                <a:spcPct val="90000"/>
              </a:lnSpc>
            </a:pPr>
            <a:r>
              <a:rPr lang="en-US" altLang="en-US" sz="2800"/>
              <a:t>Knowing our cost of capital can also help us determine our </a:t>
            </a:r>
            <a:r>
              <a:rPr lang="en-US" altLang="en-US" sz="2800" b="1"/>
              <a:t>required return for capital</a:t>
            </a:r>
            <a:r>
              <a:rPr lang="en-US" altLang="en-US" sz="2800"/>
              <a:t> budgeting projects and valuation of the companies.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8435">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8435">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8435">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additive="base">
                                        <p:cTn id="25" dur="500" fill="hold"/>
                                        <p:tgtEl>
                                          <p:spTgt spid="18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43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843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457200"/>
            <a:ext cx="8229600" cy="1133475"/>
          </a:xfrm>
        </p:spPr>
        <p:txBody>
          <a:bodyPr/>
          <a:lstStyle/>
          <a:p>
            <a:pPr eaLnBrk="1" hangingPunct="1"/>
            <a:r>
              <a:rPr lang="en-US" altLang="en-US" sz="3600"/>
              <a:t>Cost of Debt</a:t>
            </a:r>
          </a:p>
        </p:txBody>
      </p:sp>
      <p:sp>
        <p:nvSpPr>
          <p:cNvPr id="52227" name="Rectangle 3"/>
          <p:cNvSpPr>
            <a:spLocks noGrp="1" noChangeArrowheads="1"/>
          </p:cNvSpPr>
          <p:nvPr>
            <p:ph type="body" idx="1"/>
          </p:nvPr>
        </p:nvSpPr>
        <p:spPr>
          <a:xfrm>
            <a:off x="381000" y="1371600"/>
            <a:ext cx="8229600" cy="4525963"/>
          </a:xfrm>
        </p:spPr>
        <p:txBody>
          <a:bodyPr/>
          <a:lstStyle/>
          <a:p>
            <a:pPr eaLnBrk="1" hangingPunct="1">
              <a:lnSpc>
                <a:spcPct val="90000"/>
              </a:lnSpc>
            </a:pPr>
            <a:r>
              <a:rPr lang="en-US" altLang="en-US" sz="2400"/>
              <a:t>The cost of debt is the required return on our company’s debt</a:t>
            </a:r>
          </a:p>
          <a:p>
            <a:pPr eaLnBrk="1" hangingPunct="1">
              <a:lnSpc>
                <a:spcPct val="90000"/>
              </a:lnSpc>
            </a:pPr>
            <a:r>
              <a:rPr lang="en-US" altLang="en-US" sz="2400"/>
              <a:t>We usually focus on the cost of long-term debt or bonds</a:t>
            </a:r>
          </a:p>
          <a:p>
            <a:pPr eaLnBrk="1" hangingPunct="1">
              <a:lnSpc>
                <a:spcPct val="90000"/>
              </a:lnSpc>
            </a:pPr>
            <a:r>
              <a:rPr lang="en-US" altLang="en-US" sz="2400"/>
              <a:t>The required return is best estimated by computing the yield-to-maturity on the existing debt</a:t>
            </a:r>
          </a:p>
          <a:p>
            <a:pPr eaLnBrk="1" hangingPunct="1">
              <a:lnSpc>
                <a:spcPct val="90000"/>
              </a:lnSpc>
            </a:pPr>
            <a:r>
              <a:rPr lang="en-US" altLang="en-US" sz="2400"/>
              <a:t>We may also use estimates of current rates based on the bond rating we expect when we issue new debt</a:t>
            </a:r>
          </a:p>
          <a:p>
            <a:pPr eaLnBrk="1" hangingPunct="1">
              <a:lnSpc>
                <a:spcPct val="90000"/>
              </a:lnSpc>
            </a:pPr>
            <a:r>
              <a:rPr lang="en-US" altLang="en-US" sz="2400"/>
              <a:t>Ask an investment banker what the coupon rate would be on new debt.</a:t>
            </a:r>
          </a:p>
          <a:p>
            <a:pPr eaLnBrk="1" hangingPunct="1">
              <a:lnSpc>
                <a:spcPct val="90000"/>
              </a:lnSpc>
            </a:pPr>
            <a:r>
              <a:rPr lang="en-US" altLang="en-US" sz="2400"/>
              <a:t>The cost of debt is NOT the coupon rate</a:t>
            </a:r>
          </a:p>
          <a:p>
            <a:pPr eaLnBrk="1" hangingPunct="1">
              <a:lnSpc>
                <a:spcPct val="90000"/>
              </a:lnSpc>
            </a:pPr>
            <a:r>
              <a:rPr lang="en-US" altLang="en-US" sz="2400"/>
              <a:t>After-tax R</a:t>
            </a:r>
            <a:r>
              <a:rPr lang="en-US" altLang="en-US" sz="2400" baseline="-25000"/>
              <a:t>d</a:t>
            </a:r>
            <a:r>
              <a:rPr lang="en-US" altLang="en-US" sz="2400"/>
              <a:t> = R </a:t>
            </a:r>
            <a:r>
              <a:rPr lang="en-US" altLang="en-US" sz="2400" baseline="-25000"/>
              <a:t>d</a:t>
            </a:r>
            <a:r>
              <a:rPr lang="en-US" altLang="en-US" sz="2400"/>
              <a:t> (1-TC)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227">
                                            <p:txEl>
                                              <p:pRg st="2" end="2"/>
                                            </p:txEl>
                                          </p:spTgt>
                                        </p:tgtEl>
                                        <p:attrNameLst>
                                          <p:attrName>style.visibility</p:attrName>
                                        </p:attrNameLst>
                                      </p:cBhvr>
                                      <p:to>
                                        <p:strVal val="visible"/>
                                      </p:to>
                                    </p:set>
                                    <p:anim calcmode="lin" valueType="num">
                                      <p:cBhvr additive="base">
                                        <p:cTn id="19"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22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2227">
                                            <p:txEl>
                                              <p:pRg st="3" end="3"/>
                                            </p:txEl>
                                          </p:spTgt>
                                        </p:tgtEl>
                                        <p:attrNameLst>
                                          <p:attrName>style.visibility</p:attrName>
                                        </p:attrNameLst>
                                      </p:cBhvr>
                                      <p:to>
                                        <p:strVal val="visible"/>
                                      </p:to>
                                    </p:set>
                                    <p:anim calcmode="lin" valueType="num">
                                      <p:cBhvr additive="base">
                                        <p:cTn id="25" dur="500" fill="hold"/>
                                        <p:tgtEl>
                                          <p:spTgt spid="522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222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2227">
                                            <p:txEl>
                                              <p:pRg st="4" end="4"/>
                                            </p:txEl>
                                          </p:spTgt>
                                        </p:tgtEl>
                                        <p:attrNameLst>
                                          <p:attrName>style.visibility</p:attrName>
                                        </p:attrNameLst>
                                      </p:cBhvr>
                                      <p:to>
                                        <p:strVal val="visible"/>
                                      </p:to>
                                    </p:set>
                                    <p:anim calcmode="lin" valueType="num">
                                      <p:cBhvr additive="base">
                                        <p:cTn id="31" dur="500" fill="hold"/>
                                        <p:tgtEl>
                                          <p:spTgt spid="522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222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2227">
                                            <p:txEl>
                                              <p:pRg st="5" end="5"/>
                                            </p:txEl>
                                          </p:spTgt>
                                        </p:tgtEl>
                                        <p:attrNameLst>
                                          <p:attrName>style.visibility</p:attrName>
                                        </p:attrNameLst>
                                      </p:cBhvr>
                                      <p:to>
                                        <p:strVal val="visible"/>
                                      </p:to>
                                    </p:set>
                                    <p:anim calcmode="lin" valueType="num">
                                      <p:cBhvr additive="base">
                                        <p:cTn id="37" dur="500" fill="hold"/>
                                        <p:tgtEl>
                                          <p:spTgt spid="5222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2227">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2227">
                                            <p:txEl>
                                              <p:pRg st="6" end="6"/>
                                            </p:txEl>
                                          </p:spTgt>
                                        </p:tgtEl>
                                        <p:attrNameLst>
                                          <p:attrName>style.visibility</p:attrName>
                                        </p:attrNameLst>
                                      </p:cBhvr>
                                      <p:to>
                                        <p:strVal val="visible"/>
                                      </p:to>
                                    </p:set>
                                    <p:anim calcmode="lin" valueType="num">
                                      <p:cBhvr additive="base">
                                        <p:cTn id="43" dur="500" fill="hold"/>
                                        <p:tgtEl>
                                          <p:spTgt spid="5222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2227">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2227">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a:t>Example: Cost of Debt</a:t>
            </a:r>
          </a:p>
        </p:txBody>
      </p:sp>
      <p:sp>
        <p:nvSpPr>
          <p:cNvPr id="55299" name="Rectangle 3"/>
          <p:cNvSpPr>
            <a:spLocks noGrp="1" noChangeArrowheads="1"/>
          </p:cNvSpPr>
          <p:nvPr>
            <p:ph type="body" idx="1"/>
          </p:nvPr>
        </p:nvSpPr>
        <p:spPr/>
        <p:txBody>
          <a:bodyPr/>
          <a:lstStyle/>
          <a:p>
            <a:pPr eaLnBrk="1" hangingPunct="1"/>
            <a:r>
              <a:rPr lang="en-US" altLang="en-US"/>
              <a:t>Suppose we have a bond issue currently outstanding that has 25 years left to maturity. The coupon rate is 9% and coupons are paid semiannually. The bond is currently selling for $908.72 per $1000 bond. What is the cost of debt?</a:t>
            </a:r>
          </a:p>
          <a:p>
            <a:pPr marL="744538" lvl="1" indent="-287338" eaLnBrk="1" hangingPunct="1">
              <a:buFont typeface="Wingdings" pitchFamily="2" charset="2"/>
              <a:buNone/>
            </a:pPr>
            <a:r>
              <a:rPr lang="en-US" altLang="en-US"/>
              <a:t>T = 50; PMT = 45; FV = 1000; PV = -908.75; CPT I/Y = 5%; YTM = R</a:t>
            </a:r>
            <a:r>
              <a:rPr lang="en-US" altLang="en-US" baseline="-25000"/>
              <a:t>d</a:t>
            </a:r>
            <a:r>
              <a:rPr lang="en-US" altLang="en-US"/>
              <a:t> =5(2) = 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500" fill="hold"/>
                                        <p:tgtEl>
                                          <p:spTgt spid="552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2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bldLvl="2"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533400"/>
            <a:ext cx="8229600" cy="1371600"/>
          </a:xfrm>
        </p:spPr>
        <p:txBody>
          <a:bodyPr/>
          <a:lstStyle/>
          <a:p>
            <a:pPr eaLnBrk="1" hangingPunct="1"/>
            <a:r>
              <a:rPr lang="en-US" altLang="en-US" sz="3200"/>
              <a:t>Example: Cost of Debt </a:t>
            </a:r>
            <a:br>
              <a:rPr lang="en-US" altLang="en-US" sz="3200"/>
            </a:br>
            <a:r>
              <a:rPr lang="en-US" altLang="en-US" sz="3200"/>
              <a:t>A 15-year, 12% semiannual bond sells for $1,153.72.  What’s r</a:t>
            </a:r>
            <a:r>
              <a:rPr lang="en-US" altLang="en-US" sz="3200" baseline="-25000"/>
              <a:t>d</a:t>
            </a:r>
            <a:r>
              <a:rPr lang="en-US" altLang="en-US" sz="3200"/>
              <a:t>?</a:t>
            </a:r>
            <a:r>
              <a:rPr lang="en-US" altLang="en-US"/>
              <a:t>  </a:t>
            </a:r>
          </a:p>
        </p:txBody>
      </p:sp>
      <p:grpSp>
        <p:nvGrpSpPr>
          <p:cNvPr id="41987" name="Group 3"/>
          <p:cNvGrpSpPr>
            <a:grpSpLocks/>
          </p:cNvGrpSpPr>
          <p:nvPr/>
        </p:nvGrpSpPr>
        <p:grpSpPr bwMode="auto">
          <a:xfrm>
            <a:off x="596900" y="2370138"/>
            <a:ext cx="8029575" cy="1574800"/>
            <a:chOff x="376" y="1493"/>
            <a:chExt cx="5058" cy="992"/>
          </a:xfrm>
        </p:grpSpPr>
        <p:sp>
          <p:nvSpPr>
            <p:cNvPr id="42002" name="Rectangle 4"/>
            <p:cNvSpPr>
              <a:spLocks noChangeArrowheads="1"/>
            </p:cNvSpPr>
            <p:nvPr/>
          </p:nvSpPr>
          <p:spPr bwMode="auto">
            <a:xfrm>
              <a:off x="2008" y="2150"/>
              <a:ext cx="328" cy="286"/>
            </a:xfrm>
            <a:prstGeom prst="rect">
              <a:avLst/>
            </a:prstGeom>
            <a:noFill/>
            <a:ln w="12700">
              <a:noFill/>
              <a:miter lim="800000"/>
              <a:headEnd/>
              <a:tailEnd/>
            </a:ln>
          </p:spPr>
          <p:txBody>
            <a:bodyPr wrap="none" lIns="90488" tIns="44450" rIns="90488" bIns="44450">
              <a:spAutoFit/>
            </a:bodyPr>
            <a:lstStyle/>
            <a:p>
              <a:r>
                <a:rPr lang="en-US" altLang="en-US" sz="2400" b="1"/>
                <a:t>60</a:t>
              </a:r>
            </a:p>
          </p:txBody>
        </p:sp>
        <p:sp>
          <p:nvSpPr>
            <p:cNvPr id="42003" name="Rectangle 5"/>
            <p:cNvSpPr>
              <a:spLocks noChangeArrowheads="1"/>
            </p:cNvSpPr>
            <p:nvPr/>
          </p:nvSpPr>
          <p:spPr bwMode="auto">
            <a:xfrm>
              <a:off x="4407" y="2150"/>
              <a:ext cx="1027" cy="286"/>
            </a:xfrm>
            <a:prstGeom prst="rect">
              <a:avLst/>
            </a:prstGeom>
            <a:noFill/>
            <a:ln w="12700">
              <a:noFill/>
              <a:miter lim="800000"/>
              <a:headEnd/>
              <a:tailEnd/>
            </a:ln>
          </p:spPr>
          <p:txBody>
            <a:bodyPr wrap="none" lIns="90488" tIns="44450" rIns="90488" bIns="44450">
              <a:spAutoFit/>
            </a:bodyPr>
            <a:lstStyle/>
            <a:p>
              <a:r>
                <a:rPr lang="en-US" altLang="en-US" sz="2400" b="1"/>
                <a:t>60 + 1,000</a:t>
              </a:r>
            </a:p>
          </p:txBody>
        </p:sp>
        <p:sp>
          <p:nvSpPr>
            <p:cNvPr id="42004" name="Line 6"/>
            <p:cNvSpPr>
              <a:spLocks noChangeShapeType="1"/>
            </p:cNvSpPr>
            <p:nvPr/>
          </p:nvSpPr>
          <p:spPr bwMode="auto">
            <a:xfrm>
              <a:off x="768" y="1760"/>
              <a:ext cx="0" cy="435"/>
            </a:xfrm>
            <a:prstGeom prst="line">
              <a:avLst/>
            </a:prstGeom>
            <a:noFill/>
            <a:ln w="25400">
              <a:solidFill>
                <a:schemeClr val="tx1"/>
              </a:solidFill>
              <a:round/>
              <a:headEnd/>
              <a:tailEnd/>
            </a:ln>
          </p:spPr>
          <p:txBody>
            <a:bodyPr wrap="none" anchor="ctr"/>
            <a:lstStyle/>
            <a:p>
              <a:endParaRPr lang="en-US"/>
            </a:p>
          </p:txBody>
        </p:sp>
        <p:sp>
          <p:nvSpPr>
            <p:cNvPr id="42005" name="Line 7"/>
            <p:cNvSpPr>
              <a:spLocks noChangeShapeType="1"/>
            </p:cNvSpPr>
            <p:nvPr/>
          </p:nvSpPr>
          <p:spPr bwMode="auto">
            <a:xfrm>
              <a:off x="2160" y="1760"/>
              <a:ext cx="0" cy="435"/>
            </a:xfrm>
            <a:prstGeom prst="line">
              <a:avLst/>
            </a:prstGeom>
            <a:noFill/>
            <a:ln w="25400">
              <a:solidFill>
                <a:schemeClr val="tx1"/>
              </a:solidFill>
              <a:round/>
              <a:headEnd/>
              <a:tailEnd/>
            </a:ln>
          </p:spPr>
          <p:txBody>
            <a:bodyPr wrap="none" anchor="ctr"/>
            <a:lstStyle/>
            <a:p>
              <a:endParaRPr lang="en-US"/>
            </a:p>
          </p:txBody>
        </p:sp>
        <p:sp>
          <p:nvSpPr>
            <p:cNvPr id="42006" name="Line 8"/>
            <p:cNvSpPr>
              <a:spLocks noChangeShapeType="1"/>
            </p:cNvSpPr>
            <p:nvPr/>
          </p:nvSpPr>
          <p:spPr bwMode="auto">
            <a:xfrm>
              <a:off x="3408" y="1760"/>
              <a:ext cx="0" cy="435"/>
            </a:xfrm>
            <a:prstGeom prst="line">
              <a:avLst/>
            </a:prstGeom>
            <a:noFill/>
            <a:ln w="25400">
              <a:solidFill>
                <a:schemeClr val="tx1"/>
              </a:solidFill>
              <a:round/>
              <a:headEnd/>
              <a:tailEnd/>
            </a:ln>
          </p:spPr>
          <p:txBody>
            <a:bodyPr wrap="none" anchor="ctr"/>
            <a:lstStyle/>
            <a:p>
              <a:endParaRPr lang="en-US"/>
            </a:p>
          </p:txBody>
        </p:sp>
        <p:sp>
          <p:nvSpPr>
            <p:cNvPr id="42007" name="Line 9"/>
            <p:cNvSpPr>
              <a:spLocks noChangeShapeType="1"/>
            </p:cNvSpPr>
            <p:nvPr/>
          </p:nvSpPr>
          <p:spPr bwMode="auto">
            <a:xfrm>
              <a:off x="4848" y="1760"/>
              <a:ext cx="0" cy="435"/>
            </a:xfrm>
            <a:prstGeom prst="line">
              <a:avLst/>
            </a:prstGeom>
            <a:noFill/>
            <a:ln w="25400">
              <a:solidFill>
                <a:schemeClr val="tx1"/>
              </a:solidFill>
              <a:round/>
              <a:headEnd/>
              <a:tailEnd/>
            </a:ln>
          </p:spPr>
          <p:txBody>
            <a:bodyPr wrap="none" anchor="ctr"/>
            <a:lstStyle/>
            <a:p>
              <a:endParaRPr lang="en-US"/>
            </a:p>
          </p:txBody>
        </p:sp>
        <p:sp>
          <p:nvSpPr>
            <p:cNvPr id="42008" name="Line 10"/>
            <p:cNvSpPr>
              <a:spLocks noChangeShapeType="1"/>
            </p:cNvSpPr>
            <p:nvPr/>
          </p:nvSpPr>
          <p:spPr bwMode="auto">
            <a:xfrm>
              <a:off x="776" y="1979"/>
              <a:ext cx="2783" cy="0"/>
            </a:xfrm>
            <a:prstGeom prst="line">
              <a:avLst/>
            </a:prstGeom>
            <a:noFill/>
            <a:ln w="25400">
              <a:solidFill>
                <a:schemeClr val="tx1"/>
              </a:solidFill>
              <a:round/>
              <a:headEnd/>
              <a:tailEnd/>
            </a:ln>
          </p:spPr>
          <p:txBody>
            <a:bodyPr wrap="none" anchor="ctr"/>
            <a:lstStyle/>
            <a:p>
              <a:endParaRPr lang="en-US"/>
            </a:p>
          </p:txBody>
        </p:sp>
        <p:sp>
          <p:nvSpPr>
            <p:cNvPr id="42009" name="Rectangle 11"/>
            <p:cNvSpPr>
              <a:spLocks noChangeArrowheads="1"/>
            </p:cNvSpPr>
            <p:nvPr/>
          </p:nvSpPr>
          <p:spPr bwMode="auto">
            <a:xfrm>
              <a:off x="3255" y="2150"/>
              <a:ext cx="328" cy="286"/>
            </a:xfrm>
            <a:prstGeom prst="rect">
              <a:avLst/>
            </a:prstGeom>
            <a:noFill/>
            <a:ln w="12700">
              <a:noFill/>
              <a:miter lim="800000"/>
              <a:headEnd/>
              <a:tailEnd/>
            </a:ln>
          </p:spPr>
          <p:txBody>
            <a:bodyPr wrap="none" lIns="90488" tIns="44450" rIns="90488" bIns="44450">
              <a:spAutoFit/>
            </a:bodyPr>
            <a:lstStyle/>
            <a:p>
              <a:r>
                <a:rPr lang="en-US" altLang="en-US" sz="2400" b="1"/>
                <a:t>60</a:t>
              </a:r>
            </a:p>
          </p:txBody>
        </p:sp>
        <p:sp>
          <p:nvSpPr>
            <p:cNvPr id="42010" name="Rectangle 12"/>
            <p:cNvSpPr>
              <a:spLocks noChangeArrowheads="1"/>
            </p:cNvSpPr>
            <p:nvPr/>
          </p:nvSpPr>
          <p:spPr bwMode="auto">
            <a:xfrm>
              <a:off x="663" y="1493"/>
              <a:ext cx="221" cy="286"/>
            </a:xfrm>
            <a:prstGeom prst="rect">
              <a:avLst/>
            </a:prstGeom>
            <a:noFill/>
            <a:ln w="12700">
              <a:noFill/>
              <a:miter lim="800000"/>
              <a:headEnd/>
              <a:tailEnd/>
            </a:ln>
          </p:spPr>
          <p:txBody>
            <a:bodyPr wrap="none" lIns="90488" tIns="44450" rIns="90488" bIns="44450">
              <a:spAutoFit/>
            </a:bodyPr>
            <a:lstStyle/>
            <a:p>
              <a:r>
                <a:rPr lang="en-US" altLang="en-US" sz="2400" b="1"/>
                <a:t>0</a:t>
              </a:r>
            </a:p>
          </p:txBody>
        </p:sp>
        <p:sp>
          <p:nvSpPr>
            <p:cNvPr id="42011" name="Rectangle 13"/>
            <p:cNvSpPr>
              <a:spLocks noChangeArrowheads="1"/>
            </p:cNvSpPr>
            <p:nvPr/>
          </p:nvSpPr>
          <p:spPr bwMode="auto">
            <a:xfrm>
              <a:off x="2055" y="1493"/>
              <a:ext cx="221" cy="286"/>
            </a:xfrm>
            <a:prstGeom prst="rect">
              <a:avLst/>
            </a:prstGeom>
            <a:noFill/>
            <a:ln w="12700">
              <a:noFill/>
              <a:miter lim="800000"/>
              <a:headEnd/>
              <a:tailEnd/>
            </a:ln>
          </p:spPr>
          <p:txBody>
            <a:bodyPr wrap="none" lIns="90488" tIns="44450" rIns="90488" bIns="44450">
              <a:spAutoFit/>
            </a:bodyPr>
            <a:lstStyle/>
            <a:p>
              <a:r>
                <a:rPr lang="en-US" altLang="en-US" sz="2400" b="1"/>
                <a:t>1</a:t>
              </a:r>
            </a:p>
          </p:txBody>
        </p:sp>
        <p:sp>
          <p:nvSpPr>
            <p:cNvPr id="42012" name="Rectangle 14"/>
            <p:cNvSpPr>
              <a:spLocks noChangeArrowheads="1"/>
            </p:cNvSpPr>
            <p:nvPr/>
          </p:nvSpPr>
          <p:spPr bwMode="auto">
            <a:xfrm>
              <a:off x="3303" y="1493"/>
              <a:ext cx="221" cy="286"/>
            </a:xfrm>
            <a:prstGeom prst="rect">
              <a:avLst/>
            </a:prstGeom>
            <a:noFill/>
            <a:ln w="12700">
              <a:noFill/>
              <a:miter lim="800000"/>
              <a:headEnd/>
              <a:tailEnd/>
            </a:ln>
          </p:spPr>
          <p:txBody>
            <a:bodyPr wrap="none" lIns="90488" tIns="44450" rIns="90488" bIns="44450">
              <a:spAutoFit/>
            </a:bodyPr>
            <a:lstStyle/>
            <a:p>
              <a:r>
                <a:rPr lang="en-US" altLang="en-US" sz="2400" b="1"/>
                <a:t>2</a:t>
              </a:r>
            </a:p>
          </p:txBody>
        </p:sp>
        <p:sp>
          <p:nvSpPr>
            <p:cNvPr id="42013" name="Rectangle 15"/>
            <p:cNvSpPr>
              <a:spLocks noChangeArrowheads="1"/>
            </p:cNvSpPr>
            <p:nvPr/>
          </p:nvSpPr>
          <p:spPr bwMode="auto">
            <a:xfrm>
              <a:off x="4695" y="1493"/>
              <a:ext cx="328" cy="286"/>
            </a:xfrm>
            <a:prstGeom prst="rect">
              <a:avLst/>
            </a:prstGeom>
            <a:noFill/>
            <a:ln w="12700">
              <a:noFill/>
              <a:miter lim="800000"/>
              <a:headEnd/>
              <a:tailEnd/>
            </a:ln>
          </p:spPr>
          <p:txBody>
            <a:bodyPr wrap="none" lIns="90488" tIns="44450" rIns="90488" bIns="44450">
              <a:spAutoFit/>
            </a:bodyPr>
            <a:lstStyle/>
            <a:p>
              <a:r>
                <a:rPr lang="en-US" altLang="en-US" sz="2400" b="1"/>
                <a:t>30</a:t>
              </a:r>
            </a:p>
          </p:txBody>
        </p:sp>
        <p:sp>
          <p:nvSpPr>
            <p:cNvPr id="42014" name="Rectangle 16"/>
            <p:cNvSpPr>
              <a:spLocks noChangeArrowheads="1"/>
            </p:cNvSpPr>
            <p:nvPr/>
          </p:nvSpPr>
          <p:spPr bwMode="auto">
            <a:xfrm>
              <a:off x="1143" y="1704"/>
              <a:ext cx="568" cy="325"/>
            </a:xfrm>
            <a:prstGeom prst="rect">
              <a:avLst/>
            </a:prstGeom>
            <a:noFill/>
            <a:ln w="12700">
              <a:noFill/>
              <a:miter lim="800000"/>
              <a:headEnd/>
              <a:tailEnd/>
            </a:ln>
          </p:spPr>
          <p:txBody>
            <a:bodyPr wrap="none" lIns="90488" tIns="44450" rIns="90488" bIns="44450">
              <a:spAutoFit/>
            </a:bodyPr>
            <a:lstStyle/>
            <a:p>
              <a:r>
                <a:rPr lang="en-US" altLang="en-US" sz="2800" b="1"/>
                <a:t>i = ?</a:t>
              </a:r>
            </a:p>
          </p:txBody>
        </p:sp>
        <p:sp>
          <p:nvSpPr>
            <p:cNvPr id="42015" name="Rectangle 17"/>
            <p:cNvSpPr>
              <a:spLocks noChangeArrowheads="1"/>
            </p:cNvSpPr>
            <p:nvPr/>
          </p:nvSpPr>
          <p:spPr bwMode="auto">
            <a:xfrm>
              <a:off x="376" y="2199"/>
              <a:ext cx="926" cy="286"/>
            </a:xfrm>
            <a:prstGeom prst="rect">
              <a:avLst/>
            </a:prstGeom>
            <a:noFill/>
            <a:ln w="12700">
              <a:noFill/>
              <a:miter lim="800000"/>
              <a:headEnd/>
              <a:tailEnd/>
            </a:ln>
          </p:spPr>
          <p:txBody>
            <a:bodyPr wrap="none" lIns="90488" tIns="44450" rIns="90488" bIns="44450">
              <a:spAutoFit/>
            </a:bodyPr>
            <a:lstStyle/>
            <a:p>
              <a:r>
                <a:rPr lang="en-US" altLang="en-US" sz="2400" b="1"/>
                <a:t>-1,153.72</a:t>
              </a:r>
            </a:p>
          </p:txBody>
        </p:sp>
        <p:sp>
          <p:nvSpPr>
            <p:cNvPr id="42016" name="Rectangle 18"/>
            <p:cNvSpPr>
              <a:spLocks noChangeArrowheads="1"/>
            </p:cNvSpPr>
            <p:nvPr/>
          </p:nvSpPr>
          <p:spPr bwMode="auto">
            <a:xfrm>
              <a:off x="3564" y="1739"/>
              <a:ext cx="327" cy="363"/>
            </a:xfrm>
            <a:prstGeom prst="rect">
              <a:avLst/>
            </a:prstGeom>
            <a:noFill/>
            <a:ln w="12700">
              <a:noFill/>
              <a:miter lim="800000"/>
              <a:headEnd/>
              <a:tailEnd/>
            </a:ln>
          </p:spPr>
          <p:txBody>
            <a:bodyPr wrap="none" lIns="90488" tIns="44450" rIns="90488" bIns="44450">
              <a:spAutoFit/>
            </a:bodyPr>
            <a:lstStyle/>
            <a:p>
              <a:r>
                <a:rPr lang="en-US" altLang="en-US" sz="3200" b="1"/>
                <a:t>...</a:t>
              </a:r>
            </a:p>
          </p:txBody>
        </p:sp>
        <p:sp>
          <p:nvSpPr>
            <p:cNvPr id="42017" name="Line 19"/>
            <p:cNvSpPr>
              <a:spLocks noChangeShapeType="1"/>
            </p:cNvSpPr>
            <p:nvPr/>
          </p:nvSpPr>
          <p:spPr bwMode="auto">
            <a:xfrm>
              <a:off x="3870" y="1976"/>
              <a:ext cx="962" cy="0"/>
            </a:xfrm>
            <a:prstGeom prst="line">
              <a:avLst/>
            </a:prstGeom>
            <a:noFill/>
            <a:ln w="25400">
              <a:solidFill>
                <a:schemeClr val="tx1"/>
              </a:solidFill>
              <a:round/>
              <a:headEnd/>
              <a:tailEnd/>
            </a:ln>
          </p:spPr>
          <p:txBody>
            <a:bodyPr wrap="none" anchor="ctr"/>
            <a:lstStyle/>
            <a:p>
              <a:endParaRPr lang="en-US"/>
            </a:p>
          </p:txBody>
        </p:sp>
      </p:grpSp>
      <p:grpSp>
        <p:nvGrpSpPr>
          <p:cNvPr id="41988" name="Group 20"/>
          <p:cNvGrpSpPr>
            <a:grpSpLocks/>
          </p:cNvGrpSpPr>
          <p:nvPr/>
        </p:nvGrpSpPr>
        <p:grpSpPr bwMode="auto">
          <a:xfrm>
            <a:off x="762000" y="4419600"/>
            <a:ext cx="7556500" cy="1522413"/>
            <a:chOff x="480" y="2784"/>
            <a:chExt cx="4760" cy="959"/>
          </a:xfrm>
        </p:grpSpPr>
        <p:sp>
          <p:nvSpPr>
            <p:cNvPr id="41989" name="Rectangle 21"/>
            <p:cNvSpPr>
              <a:spLocks noChangeArrowheads="1"/>
            </p:cNvSpPr>
            <p:nvPr/>
          </p:nvSpPr>
          <p:spPr bwMode="auto">
            <a:xfrm>
              <a:off x="480" y="2784"/>
              <a:ext cx="4760" cy="956"/>
            </a:xfrm>
            <a:prstGeom prst="rect">
              <a:avLst/>
            </a:prstGeom>
            <a:noFill/>
            <a:ln w="12700">
              <a:noFill/>
              <a:miter lim="800000"/>
              <a:headEnd/>
              <a:tailEnd/>
            </a:ln>
          </p:spPr>
          <p:txBody>
            <a:bodyPr lIns="90488" tIns="44450" rIns="90488" bIns="44450">
              <a:spAutoFit/>
            </a:bodyPr>
            <a:lstStyle/>
            <a:p>
              <a:pPr>
                <a:lnSpc>
                  <a:spcPct val="120000"/>
                </a:lnSpc>
                <a:tabLst>
                  <a:tab pos="1771650" algn="l"/>
                </a:tabLst>
              </a:pPr>
              <a:r>
                <a:rPr lang="en-US" altLang="en-US" sz="2600" b="1"/>
                <a:t>	30	       -1153.72   60    1000</a:t>
              </a:r>
            </a:p>
            <a:p>
              <a:pPr>
                <a:lnSpc>
                  <a:spcPct val="120000"/>
                </a:lnSpc>
                <a:tabLst>
                  <a:tab pos="1771650" algn="l"/>
                </a:tabLst>
              </a:pPr>
              <a:r>
                <a:rPr lang="en-US" altLang="en-US" sz="2600" b="1"/>
                <a:t>			</a:t>
              </a:r>
            </a:p>
            <a:p>
              <a:pPr>
                <a:lnSpc>
                  <a:spcPct val="120000"/>
                </a:lnSpc>
                <a:tabLst>
                  <a:tab pos="1771650" algn="l"/>
                </a:tabLst>
              </a:pPr>
              <a:r>
                <a:rPr lang="en-US" altLang="en-US" sz="2600" b="1"/>
                <a:t>		     5.0% x 2 = R</a:t>
              </a:r>
              <a:r>
                <a:rPr lang="en-US" altLang="en-US" sz="2600" b="1" baseline="-25000"/>
                <a:t>d</a:t>
              </a:r>
              <a:r>
                <a:rPr lang="en-US" altLang="en-US" sz="2600" b="1"/>
                <a:t> = 10%	   </a:t>
              </a:r>
            </a:p>
          </p:txBody>
        </p:sp>
        <p:sp>
          <p:nvSpPr>
            <p:cNvPr id="41990" name="AutoShape 22"/>
            <p:cNvSpPr>
              <a:spLocks noChangeArrowheads="1"/>
            </p:cNvSpPr>
            <p:nvPr/>
          </p:nvSpPr>
          <p:spPr bwMode="auto">
            <a:xfrm>
              <a:off x="2816" y="3150"/>
              <a:ext cx="464" cy="306"/>
            </a:xfrm>
            <a:prstGeom prst="roundRect">
              <a:avLst>
                <a:gd name="adj" fmla="val 12495"/>
              </a:avLst>
            </a:prstGeom>
            <a:solidFill>
              <a:schemeClr val="accent1"/>
            </a:solidFill>
            <a:ln w="25400">
              <a:solidFill>
                <a:schemeClr val="tx1"/>
              </a:solidFill>
              <a:round/>
              <a:headEnd/>
              <a:tailEnd/>
            </a:ln>
          </p:spPr>
          <p:txBody>
            <a:bodyPr wrap="none" anchor="ctr"/>
            <a:lstStyle/>
            <a:p>
              <a:endParaRPr lang="en-US" altLang="en-US"/>
            </a:p>
          </p:txBody>
        </p:sp>
        <p:sp>
          <p:nvSpPr>
            <p:cNvPr id="41991" name="AutoShape 23"/>
            <p:cNvSpPr>
              <a:spLocks noChangeArrowheads="1"/>
            </p:cNvSpPr>
            <p:nvPr/>
          </p:nvSpPr>
          <p:spPr bwMode="auto">
            <a:xfrm>
              <a:off x="2132" y="3150"/>
              <a:ext cx="512" cy="306"/>
            </a:xfrm>
            <a:prstGeom prst="roundRect">
              <a:avLst>
                <a:gd name="adj" fmla="val 12495"/>
              </a:avLst>
            </a:prstGeom>
            <a:solidFill>
              <a:schemeClr val="accent1"/>
            </a:solidFill>
            <a:ln w="25400">
              <a:solidFill>
                <a:schemeClr val="tx1"/>
              </a:solidFill>
              <a:round/>
              <a:headEnd/>
              <a:tailEnd/>
            </a:ln>
          </p:spPr>
          <p:txBody>
            <a:bodyPr wrap="none" anchor="ctr"/>
            <a:lstStyle/>
            <a:p>
              <a:endParaRPr lang="en-US" altLang="en-US"/>
            </a:p>
          </p:txBody>
        </p:sp>
        <p:sp>
          <p:nvSpPr>
            <p:cNvPr id="41992" name="AutoShape 24"/>
            <p:cNvSpPr>
              <a:spLocks noChangeArrowheads="1"/>
            </p:cNvSpPr>
            <p:nvPr/>
          </p:nvSpPr>
          <p:spPr bwMode="auto">
            <a:xfrm>
              <a:off x="1544" y="3150"/>
              <a:ext cx="416" cy="306"/>
            </a:xfrm>
            <a:prstGeom prst="roundRect">
              <a:avLst>
                <a:gd name="adj" fmla="val 12495"/>
              </a:avLst>
            </a:prstGeom>
            <a:solidFill>
              <a:schemeClr val="accent1"/>
            </a:solidFill>
            <a:ln w="25400">
              <a:solidFill>
                <a:schemeClr val="tx1"/>
              </a:solidFill>
              <a:round/>
              <a:headEnd/>
              <a:tailEnd/>
            </a:ln>
          </p:spPr>
          <p:txBody>
            <a:bodyPr wrap="none" anchor="ctr"/>
            <a:lstStyle/>
            <a:p>
              <a:endParaRPr lang="en-US" altLang="en-US"/>
            </a:p>
          </p:txBody>
        </p:sp>
        <p:sp>
          <p:nvSpPr>
            <p:cNvPr id="41993" name="AutoShape 25"/>
            <p:cNvSpPr>
              <a:spLocks noChangeArrowheads="1"/>
            </p:cNvSpPr>
            <p:nvPr/>
          </p:nvSpPr>
          <p:spPr bwMode="auto">
            <a:xfrm>
              <a:off x="4136" y="3150"/>
              <a:ext cx="464" cy="306"/>
            </a:xfrm>
            <a:prstGeom prst="roundRect">
              <a:avLst>
                <a:gd name="adj" fmla="val 12495"/>
              </a:avLst>
            </a:prstGeom>
            <a:solidFill>
              <a:schemeClr val="accent1"/>
            </a:solidFill>
            <a:ln w="25400">
              <a:solidFill>
                <a:schemeClr val="tx1"/>
              </a:solidFill>
              <a:round/>
              <a:headEnd/>
              <a:tailEnd/>
            </a:ln>
          </p:spPr>
          <p:txBody>
            <a:bodyPr wrap="none" anchor="ctr"/>
            <a:lstStyle/>
            <a:p>
              <a:endParaRPr lang="en-US" altLang="en-US"/>
            </a:p>
          </p:txBody>
        </p:sp>
        <p:sp>
          <p:nvSpPr>
            <p:cNvPr id="41994" name="Rectangle 26"/>
            <p:cNvSpPr>
              <a:spLocks noChangeArrowheads="1"/>
            </p:cNvSpPr>
            <p:nvPr/>
          </p:nvSpPr>
          <p:spPr bwMode="auto">
            <a:xfrm>
              <a:off x="1624" y="3170"/>
              <a:ext cx="253" cy="286"/>
            </a:xfrm>
            <a:prstGeom prst="rect">
              <a:avLst/>
            </a:prstGeom>
            <a:noFill/>
            <a:ln w="12700">
              <a:noFill/>
              <a:miter lim="800000"/>
              <a:headEnd/>
              <a:tailEnd/>
            </a:ln>
          </p:spPr>
          <p:txBody>
            <a:bodyPr wrap="none" lIns="90488" tIns="44450" rIns="90488" bIns="44450">
              <a:spAutoFit/>
            </a:bodyPr>
            <a:lstStyle/>
            <a:p>
              <a:r>
                <a:rPr lang="en-US" altLang="en-US" sz="2400" b="1"/>
                <a:t>N</a:t>
              </a:r>
            </a:p>
          </p:txBody>
        </p:sp>
        <p:sp>
          <p:nvSpPr>
            <p:cNvPr id="41995" name="Rectangle 27"/>
            <p:cNvSpPr>
              <a:spLocks noChangeArrowheads="1"/>
            </p:cNvSpPr>
            <p:nvPr/>
          </p:nvSpPr>
          <p:spPr bwMode="auto">
            <a:xfrm>
              <a:off x="2153" y="3170"/>
              <a:ext cx="487" cy="286"/>
            </a:xfrm>
            <a:prstGeom prst="rect">
              <a:avLst/>
            </a:prstGeom>
            <a:noFill/>
            <a:ln w="12700">
              <a:noFill/>
              <a:miter lim="800000"/>
              <a:headEnd/>
              <a:tailEnd/>
            </a:ln>
          </p:spPr>
          <p:txBody>
            <a:bodyPr wrap="none" lIns="90488" tIns="44450" rIns="90488" bIns="44450">
              <a:spAutoFit/>
            </a:bodyPr>
            <a:lstStyle/>
            <a:p>
              <a:r>
                <a:rPr lang="en-US" altLang="en-US" sz="2400" b="1"/>
                <a:t>I/YR</a:t>
              </a:r>
            </a:p>
          </p:txBody>
        </p:sp>
        <p:sp>
          <p:nvSpPr>
            <p:cNvPr id="41996" name="Rectangle 28"/>
            <p:cNvSpPr>
              <a:spLocks noChangeArrowheads="1"/>
            </p:cNvSpPr>
            <p:nvPr/>
          </p:nvSpPr>
          <p:spPr bwMode="auto">
            <a:xfrm>
              <a:off x="2880" y="3170"/>
              <a:ext cx="370" cy="286"/>
            </a:xfrm>
            <a:prstGeom prst="rect">
              <a:avLst/>
            </a:prstGeom>
            <a:noFill/>
            <a:ln w="12700">
              <a:noFill/>
              <a:miter lim="800000"/>
              <a:headEnd/>
              <a:tailEnd/>
            </a:ln>
          </p:spPr>
          <p:txBody>
            <a:bodyPr wrap="none" lIns="90488" tIns="44450" rIns="90488" bIns="44450">
              <a:spAutoFit/>
            </a:bodyPr>
            <a:lstStyle/>
            <a:p>
              <a:r>
                <a:rPr lang="en-US" altLang="en-US" sz="2400" b="1"/>
                <a:t>PV</a:t>
              </a:r>
            </a:p>
          </p:txBody>
        </p:sp>
        <p:sp>
          <p:nvSpPr>
            <p:cNvPr id="41997" name="Rectangle 29"/>
            <p:cNvSpPr>
              <a:spLocks noChangeArrowheads="1"/>
            </p:cNvSpPr>
            <p:nvPr/>
          </p:nvSpPr>
          <p:spPr bwMode="auto">
            <a:xfrm>
              <a:off x="4176" y="3170"/>
              <a:ext cx="359" cy="286"/>
            </a:xfrm>
            <a:prstGeom prst="rect">
              <a:avLst/>
            </a:prstGeom>
            <a:noFill/>
            <a:ln w="12700">
              <a:noFill/>
              <a:miter lim="800000"/>
              <a:headEnd/>
              <a:tailEnd/>
            </a:ln>
          </p:spPr>
          <p:txBody>
            <a:bodyPr wrap="none" lIns="90488" tIns="44450" rIns="90488" bIns="44450">
              <a:spAutoFit/>
            </a:bodyPr>
            <a:lstStyle/>
            <a:p>
              <a:r>
                <a:rPr lang="en-US" altLang="en-US" sz="2400" b="1"/>
                <a:t>FV</a:t>
              </a:r>
            </a:p>
          </p:txBody>
        </p:sp>
        <p:sp>
          <p:nvSpPr>
            <p:cNvPr id="41998" name="AutoShape 30"/>
            <p:cNvSpPr>
              <a:spLocks noChangeArrowheads="1"/>
            </p:cNvSpPr>
            <p:nvPr/>
          </p:nvSpPr>
          <p:spPr bwMode="auto">
            <a:xfrm>
              <a:off x="3452" y="3150"/>
              <a:ext cx="512" cy="306"/>
            </a:xfrm>
            <a:prstGeom prst="roundRect">
              <a:avLst>
                <a:gd name="adj" fmla="val 12495"/>
              </a:avLst>
            </a:prstGeom>
            <a:solidFill>
              <a:schemeClr val="accent1"/>
            </a:solidFill>
            <a:ln w="25400">
              <a:solidFill>
                <a:schemeClr val="tx1"/>
              </a:solidFill>
              <a:round/>
              <a:headEnd/>
              <a:tailEnd/>
            </a:ln>
          </p:spPr>
          <p:txBody>
            <a:bodyPr wrap="none" anchor="ctr"/>
            <a:lstStyle/>
            <a:p>
              <a:endParaRPr lang="en-US" altLang="en-US"/>
            </a:p>
          </p:txBody>
        </p:sp>
        <p:sp>
          <p:nvSpPr>
            <p:cNvPr id="41999" name="Rectangle 31"/>
            <p:cNvSpPr>
              <a:spLocks noChangeArrowheads="1"/>
            </p:cNvSpPr>
            <p:nvPr/>
          </p:nvSpPr>
          <p:spPr bwMode="auto">
            <a:xfrm>
              <a:off x="3456" y="3170"/>
              <a:ext cx="519" cy="286"/>
            </a:xfrm>
            <a:prstGeom prst="rect">
              <a:avLst/>
            </a:prstGeom>
            <a:noFill/>
            <a:ln w="12700">
              <a:noFill/>
              <a:miter lim="800000"/>
              <a:headEnd/>
              <a:tailEnd/>
            </a:ln>
          </p:spPr>
          <p:txBody>
            <a:bodyPr wrap="none" lIns="90488" tIns="44450" rIns="90488" bIns="44450">
              <a:spAutoFit/>
            </a:bodyPr>
            <a:lstStyle/>
            <a:p>
              <a:r>
                <a:rPr lang="en-US" altLang="en-US" sz="2400" b="1"/>
                <a:t>PMT</a:t>
              </a:r>
            </a:p>
          </p:txBody>
        </p:sp>
        <p:sp>
          <p:nvSpPr>
            <p:cNvPr id="42000" name="AutoShape 32"/>
            <p:cNvSpPr>
              <a:spLocks noChangeArrowheads="1"/>
            </p:cNvSpPr>
            <p:nvPr/>
          </p:nvSpPr>
          <p:spPr bwMode="auto">
            <a:xfrm>
              <a:off x="567" y="2835"/>
              <a:ext cx="864" cy="357"/>
            </a:xfrm>
            <a:prstGeom prst="roundRect">
              <a:avLst>
                <a:gd name="adj" fmla="val 12495"/>
              </a:avLst>
            </a:prstGeom>
            <a:noFill/>
            <a:ln w="12700">
              <a:noFill/>
              <a:round/>
              <a:headEnd/>
              <a:tailEnd/>
            </a:ln>
          </p:spPr>
          <p:txBody>
            <a:bodyPr wrap="none" lIns="90488" tIns="44450" rIns="90488" bIns="44450" anchor="ctr"/>
            <a:lstStyle/>
            <a:p>
              <a:pPr algn="ctr"/>
              <a:r>
                <a:rPr lang="en-US" altLang="en-US" sz="2600" b="1"/>
                <a:t>INPUTS</a:t>
              </a:r>
            </a:p>
          </p:txBody>
        </p:sp>
        <p:sp>
          <p:nvSpPr>
            <p:cNvPr id="42001" name="AutoShape 33"/>
            <p:cNvSpPr>
              <a:spLocks noChangeArrowheads="1"/>
            </p:cNvSpPr>
            <p:nvPr/>
          </p:nvSpPr>
          <p:spPr bwMode="auto">
            <a:xfrm>
              <a:off x="561" y="3386"/>
              <a:ext cx="864" cy="357"/>
            </a:xfrm>
            <a:prstGeom prst="roundRect">
              <a:avLst>
                <a:gd name="adj" fmla="val 12495"/>
              </a:avLst>
            </a:prstGeom>
            <a:noFill/>
            <a:ln w="12700">
              <a:noFill/>
              <a:round/>
              <a:headEnd/>
              <a:tailEnd/>
            </a:ln>
          </p:spPr>
          <p:txBody>
            <a:bodyPr wrap="none" lIns="90488" tIns="44450" rIns="90488" bIns="44450" anchor="ctr"/>
            <a:lstStyle/>
            <a:p>
              <a:pPr algn="ctr"/>
              <a:r>
                <a:rPr lang="en-US" altLang="en-US" sz="2600" b="1"/>
                <a:t>OUTPUT</a:t>
              </a:r>
            </a:p>
          </p:txBody>
        </p:sp>
      </p:gr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a:t>Component Cost of Debt</a:t>
            </a:r>
          </a:p>
        </p:txBody>
      </p:sp>
      <p:sp>
        <p:nvSpPr>
          <p:cNvPr id="43011" name="Rectangle 3"/>
          <p:cNvSpPr>
            <a:spLocks noGrp="1" noChangeArrowheads="1"/>
          </p:cNvSpPr>
          <p:nvPr>
            <p:ph type="body" idx="1"/>
          </p:nvPr>
        </p:nvSpPr>
        <p:spPr>
          <a:xfrm>
            <a:off x="457200" y="1981200"/>
            <a:ext cx="8229600" cy="2971800"/>
          </a:xfrm>
        </p:spPr>
        <p:txBody>
          <a:bodyPr/>
          <a:lstStyle/>
          <a:p>
            <a:pPr eaLnBrk="1" hangingPunct="1"/>
            <a:r>
              <a:rPr lang="en-US" altLang="en-US"/>
              <a:t>Interest is tax deductible, so the after tax (AT) cost of debt is:</a:t>
            </a:r>
          </a:p>
          <a:p>
            <a:pPr lvl="1" eaLnBrk="1" hangingPunct="1">
              <a:buFont typeface="Wingdings" pitchFamily="2" charset="2"/>
              <a:buChar char="Ø"/>
            </a:pPr>
            <a:r>
              <a:rPr lang="en-US" altLang="en-US"/>
              <a:t>   After-Tax R</a:t>
            </a:r>
            <a:r>
              <a:rPr lang="en-US" altLang="en-US" baseline="-25000"/>
              <a:t>d </a:t>
            </a:r>
            <a:r>
              <a:rPr lang="en-US" altLang="en-US"/>
              <a:t>= Before –Tax R</a:t>
            </a:r>
            <a:r>
              <a:rPr lang="en-US" altLang="en-US" baseline="-25000"/>
              <a:t>d</a:t>
            </a:r>
            <a:r>
              <a:rPr lang="en-US" altLang="en-US"/>
              <a:t> (1 - T)</a:t>
            </a:r>
          </a:p>
          <a:p>
            <a:pPr lvl="1" eaLnBrk="1" hangingPunct="1">
              <a:buFont typeface="Wingdings" pitchFamily="2" charset="2"/>
              <a:buChar char="Ø"/>
            </a:pPr>
            <a:r>
              <a:rPr lang="en-US" altLang="en-US"/>
              <a:t>	 After-Tax R</a:t>
            </a:r>
            <a:r>
              <a:rPr lang="en-US" altLang="en-US" baseline="-25000"/>
              <a:t>d </a:t>
            </a:r>
            <a:r>
              <a:rPr lang="en-US" altLang="en-US"/>
              <a:t>= 10%(1 - 0.40) = 6%.</a:t>
            </a:r>
          </a:p>
          <a:p>
            <a:pPr eaLnBrk="1" hangingPunct="1"/>
            <a:endParaRPr lang="en-US"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a:t>Cost of Preferred Stock</a:t>
            </a:r>
          </a:p>
        </p:txBody>
      </p:sp>
      <p:sp>
        <p:nvSpPr>
          <p:cNvPr id="57347" name="Rectangle 3"/>
          <p:cNvSpPr>
            <a:spLocks noGrp="1" noChangeArrowheads="1"/>
          </p:cNvSpPr>
          <p:nvPr>
            <p:ph type="body" idx="1"/>
          </p:nvPr>
        </p:nvSpPr>
        <p:spPr/>
        <p:txBody>
          <a:bodyPr/>
          <a:lstStyle/>
          <a:p>
            <a:pPr eaLnBrk="1" hangingPunct="1"/>
            <a:r>
              <a:rPr lang="en-US" altLang="en-US"/>
              <a:t>Preferred generally pays a constant dividend every period (D</a:t>
            </a:r>
            <a:r>
              <a:rPr lang="en-US" altLang="en-US" baseline="-25000"/>
              <a:t>P</a:t>
            </a:r>
            <a:r>
              <a:rPr lang="en-US" altLang="en-US"/>
              <a:t>)</a:t>
            </a:r>
          </a:p>
          <a:p>
            <a:pPr eaLnBrk="1" hangingPunct="1"/>
            <a:r>
              <a:rPr lang="en-US" altLang="en-US"/>
              <a:t>Dividends are expected to be paid every period forever</a:t>
            </a:r>
          </a:p>
          <a:p>
            <a:pPr eaLnBrk="1" hangingPunct="1"/>
            <a:r>
              <a:rPr lang="en-US" altLang="en-US"/>
              <a:t>Preferred stock is an annuity, so we take the annuity formula, rearrange and solve for R</a:t>
            </a:r>
            <a:r>
              <a:rPr lang="en-US" altLang="en-US" baseline="-25000"/>
              <a:t>P</a:t>
            </a:r>
            <a:endParaRPr lang="en-US" altLang="en-US"/>
          </a:p>
          <a:p>
            <a:pPr eaLnBrk="1" hangingPunct="1"/>
            <a:r>
              <a:rPr lang="en-US" altLang="en-US"/>
              <a:t>R</a:t>
            </a:r>
            <a:r>
              <a:rPr lang="en-US" altLang="en-US" baseline="-25000"/>
              <a:t>P</a:t>
            </a:r>
            <a:r>
              <a:rPr lang="en-US" altLang="en-US"/>
              <a:t> = D</a:t>
            </a:r>
            <a:r>
              <a:rPr lang="en-US" altLang="en-US" baseline="-25000"/>
              <a:t>P</a:t>
            </a:r>
            <a:r>
              <a:rPr lang="en-US" altLang="en-US"/>
              <a:t> / P</a:t>
            </a:r>
            <a:r>
              <a:rPr lang="en-US" altLang="en-US" baseline="-25000"/>
              <a:t>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734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bldLvl="2"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a:t>Example: Cost of Preferred Stock</a:t>
            </a:r>
          </a:p>
        </p:txBody>
      </p:sp>
      <p:sp>
        <p:nvSpPr>
          <p:cNvPr id="58371" name="Rectangle 3"/>
          <p:cNvSpPr>
            <a:spLocks noGrp="1" noChangeArrowheads="1"/>
          </p:cNvSpPr>
          <p:nvPr>
            <p:ph type="body" idx="1"/>
          </p:nvPr>
        </p:nvSpPr>
        <p:spPr/>
        <p:txBody>
          <a:bodyPr/>
          <a:lstStyle/>
          <a:p>
            <a:pPr eaLnBrk="1" hangingPunct="1"/>
            <a:r>
              <a:rPr lang="en-US" altLang="en-US"/>
              <a:t>Your company has preferred stock that has an annual dividend of $3. If the current price is $25, what is the cost of preferred stock?</a:t>
            </a:r>
          </a:p>
          <a:p>
            <a:pPr eaLnBrk="1" hangingPunct="1"/>
            <a:r>
              <a:rPr lang="en-US" altLang="en-US"/>
              <a:t>R</a:t>
            </a:r>
            <a:r>
              <a:rPr lang="en-US" altLang="en-US" baseline="-25000"/>
              <a:t>P</a:t>
            </a:r>
            <a:r>
              <a:rPr lang="en-US" altLang="en-US"/>
              <a:t> = 3 / 25 = 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8371">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8371">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a:t>Is preferred stock more or less risky to investors than debt?</a:t>
            </a:r>
          </a:p>
        </p:txBody>
      </p:sp>
      <p:sp>
        <p:nvSpPr>
          <p:cNvPr id="46083" name="Rectangle 3"/>
          <p:cNvSpPr>
            <a:spLocks noGrp="1" noChangeArrowheads="1"/>
          </p:cNvSpPr>
          <p:nvPr>
            <p:ph type="body" idx="1"/>
          </p:nvPr>
        </p:nvSpPr>
        <p:spPr/>
        <p:txBody>
          <a:bodyPr/>
          <a:lstStyle/>
          <a:p>
            <a:pPr eaLnBrk="1" hangingPunct="1"/>
            <a:r>
              <a:rPr lang="en-US" altLang="en-US" dirty="0"/>
              <a:t>Riskier: company not required to pay preferred dividend.</a:t>
            </a:r>
          </a:p>
          <a:p>
            <a:pPr eaLnBrk="1" hangingPunct="1"/>
            <a:r>
              <a:rPr lang="en-US" altLang="en-US" dirty="0"/>
              <a:t>However, firms want to pay preferred dividend.  Otherwise, (1) cannot pay common dividend, (2) difficult to raise additional funds, and (3) preferred stockholders may gain control of firm.</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z="3600"/>
              <a:t>What are the two ways that companies can raise common equity?</a:t>
            </a:r>
          </a:p>
        </p:txBody>
      </p:sp>
      <p:sp>
        <p:nvSpPr>
          <p:cNvPr id="47107" name="Rectangle 3"/>
          <p:cNvSpPr>
            <a:spLocks noGrp="1" noChangeArrowheads="1"/>
          </p:cNvSpPr>
          <p:nvPr>
            <p:ph type="body" idx="1"/>
          </p:nvPr>
        </p:nvSpPr>
        <p:spPr/>
        <p:txBody>
          <a:bodyPr/>
          <a:lstStyle/>
          <a:p>
            <a:pPr eaLnBrk="1" hangingPunct="1"/>
            <a:r>
              <a:rPr lang="en-US" altLang="en-US"/>
              <a:t>Directly, by issuing new shares of common stock.</a:t>
            </a:r>
          </a:p>
          <a:p>
            <a:pPr eaLnBrk="1" hangingPunct="1"/>
            <a:r>
              <a:rPr lang="en-US" altLang="en-US"/>
              <a:t>Indirectly, by reinvesting earnings that are not paid out as dividends (i.e., retaining earnings).</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sz="3200"/>
              <a:t>Why is there a cost for reinvested earnings?</a:t>
            </a:r>
          </a:p>
        </p:txBody>
      </p:sp>
      <p:sp>
        <p:nvSpPr>
          <p:cNvPr id="48131" name="Rectangle 3"/>
          <p:cNvSpPr>
            <a:spLocks noGrp="1" noChangeArrowheads="1"/>
          </p:cNvSpPr>
          <p:nvPr>
            <p:ph type="body" idx="1"/>
          </p:nvPr>
        </p:nvSpPr>
        <p:spPr/>
        <p:txBody>
          <a:bodyPr/>
          <a:lstStyle/>
          <a:p>
            <a:pPr eaLnBrk="1" hangingPunct="1"/>
            <a:r>
              <a:rPr lang="en-US" altLang="en-US"/>
              <a:t>Earnings can be reinvested or paid out as dividends.</a:t>
            </a:r>
          </a:p>
          <a:p>
            <a:pPr eaLnBrk="1" hangingPunct="1"/>
            <a:r>
              <a:rPr lang="en-US" altLang="en-US"/>
              <a:t>Investors could buy other securities, earn a return.</a:t>
            </a:r>
          </a:p>
          <a:p>
            <a:pPr eaLnBrk="1" hangingPunct="1"/>
            <a:r>
              <a:rPr lang="en-US" altLang="en-US"/>
              <a:t>Thus, there is an opportunity cost if earnings are reinvested.</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3200"/>
              <a:t>Cost for Reinvested Earnings (Continued)</a:t>
            </a:r>
          </a:p>
        </p:txBody>
      </p:sp>
      <p:sp>
        <p:nvSpPr>
          <p:cNvPr id="49155" name="Rectangle 3"/>
          <p:cNvSpPr>
            <a:spLocks noGrp="1" noChangeArrowheads="1"/>
          </p:cNvSpPr>
          <p:nvPr>
            <p:ph type="body" idx="1"/>
          </p:nvPr>
        </p:nvSpPr>
        <p:spPr/>
        <p:txBody>
          <a:bodyPr/>
          <a:lstStyle/>
          <a:p>
            <a:pPr eaLnBrk="1" hangingPunct="1"/>
            <a:r>
              <a:rPr lang="en-US" altLang="en-US" dirty="0"/>
              <a:t>Opportunity cost:  The return stockholders could earn on alternative investments of equal risk.</a:t>
            </a:r>
          </a:p>
          <a:p>
            <a:pPr eaLnBrk="1" hangingPunct="1"/>
            <a:r>
              <a:rPr lang="en-US" altLang="en-US" dirty="0"/>
              <a:t>They could buy similar stocks and earn </a:t>
            </a:r>
            <a:r>
              <a:rPr lang="en-US" altLang="en-US" dirty="0" err="1"/>
              <a:t>r</a:t>
            </a:r>
            <a:r>
              <a:rPr lang="en-US" altLang="en-US" baseline="-25000" dirty="0" err="1"/>
              <a:t>E</a:t>
            </a:r>
            <a:r>
              <a:rPr lang="en-US" altLang="en-US" dirty="0"/>
              <a:t>, or company could repurchase its own stock and earn </a:t>
            </a:r>
            <a:r>
              <a:rPr lang="en-US" altLang="en-US" dirty="0" err="1"/>
              <a:t>r</a:t>
            </a:r>
            <a:r>
              <a:rPr lang="en-US" altLang="en-US" baseline="-25000" dirty="0" err="1"/>
              <a:t>E</a:t>
            </a:r>
            <a:r>
              <a:rPr lang="en-US" altLang="en-US" dirty="0"/>
              <a:t>.  So, </a:t>
            </a:r>
            <a:r>
              <a:rPr lang="en-US" altLang="en-US" dirty="0" err="1"/>
              <a:t>r</a:t>
            </a:r>
            <a:r>
              <a:rPr lang="en-US" altLang="en-US" baseline="-25000" dirty="0" err="1"/>
              <a:t>E</a:t>
            </a:r>
            <a:r>
              <a:rPr lang="en-US" altLang="en-US" dirty="0"/>
              <a:t>, is the cost of reinvested earnings and it is the cost of equity.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57200"/>
            <a:ext cx="8229600" cy="1066800"/>
          </a:xfrm>
        </p:spPr>
        <p:txBody>
          <a:bodyPr/>
          <a:lstStyle/>
          <a:p>
            <a:pPr eaLnBrk="1" hangingPunct="1"/>
            <a:r>
              <a:rPr lang="en-US" altLang="en-US"/>
              <a:t>Required Return</a:t>
            </a:r>
          </a:p>
        </p:txBody>
      </p:sp>
      <p:sp>
        <p:nvSpPr>
          <p:cNvPr id="20483" name="Rectangle 3"/>
          <p:cNvSpPr>
            <a:spLocks noGrp="1" noChangeArrowheads="1"/>
          </p:cNvSpPr>
          <p:nvPr>
            <p:ph type="body" idx="1"/>
          </p:nvPr>
        </p:nvSpPr>
        <p:spPr>
          <a:xfrm>
            <a:off x="533400" y="1295400"/>
            <a:ext cx="8229600" cy="5105400"/>
          </a:xfrm>
        </p:spPr>
        <p:txBody>
          <a:bodyPr/>
          <a:lstStyle/>
          <a:p>
            <a:pPr eaLnBrk="1" hangingPunct="1"/>
            <a:r>
              <a:rPr lang="en-US" altLang="en-US" sz="2600"/>
              <a:t>The required return is the same as the appropriate discount rate and is based on the risk of the cash flows</a:t>
            </a:r>
          </a:p>
          <a:p>
            <a:pPr eaLnBrk="1" hangingPunct="1"/>
            <a:r>
              <a:rPr lang="en-US" altLang="en-US" sz="2600"/>
              <a:t>We need to know the required return to value a company</a:t>
            </a:r>
          </a:p>
          <a:p>
            <a:pPr eaLnBrk="1" hangingPunct="1"/>
            <a:r>
              <a:rPr lang="en-US" altLang="en-US" sz="2600"/>
              <a:t>We need to know the required return for an investment before we can compute the NPV and make a decision about whether or not to take the investment</a:t>
            </a:r>
          </a:p>
          <a:p>
            <a:pPr eaLnBrk="1" hangingPunct="1"/>
            <a:r>
              <a:rPr lang="en-US" altLang="en-US" sz="2600"/>
              <a:t>We need to earn at least the required return to compensate our investors for the financing they have provided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2048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sz="3600"/>
              <a:t>The Weighted Average Cost of Capital</a:t>
            </a:r>
          </a:p>
        </p:txBody>
      </p:sp>
      <p:sp>
        <p:nvSpPr>
          <p:cNvPr id="59395" name="Rectangle 3"/>
          <p:cNvSpPr>
            <a:spLocks noGrp="1" noChangeArrowheads="1"/>
          </p:cNvSpPr>
          <p:nvPr>
            <p:ph type="body" idx="1"/>
          </p:nvPr>
        </p:nvSpPr>
        <p:spPr/>
        <p:txBody>
          <a:bodyPr/>
          <a:lstStyle/>
          <a:p>
            <a:pPr eaLnBrk="1" hangingPunct="1"/>
            <a:r>
              <a:rPr lang="en-US" altLang="en-US"/>
              <a:t>We can use the individual costs of capital that we have computed to get our “average” cost of capital for the firm.</a:t>
            </a:r>
          </a:p>
          <a:p>
            <a:pPr eaLnBrk="1" hangingPunct="1"/>
            <a:r>
              <a:rPr lang="en-US" altLang="en-US"/>
              <a:t>This “average” is the required return on our assets, based on the market’s perception of the risk of those assets</a:t>
            </a:r>
          </a:p>
          <a:p>
            <a:pPr eaLnBrk="1" hangingPunct="1"/>
            <a:r>
              <a:rPr lang="en-US" altLang="en-US"/>
              <a:t>The weights are determined by how much of each type of financing that we 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939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57200"/>
            <a:ext cx="8229600" cy="766763"/>
          </a:xfrm>
        </p:spPr>
        <p:txBody>
          <a:bodyPr/>
          <a:lstStyle/>
          <a:p>
            <a:pPr eaLnBrk="1" hangingPunct="1"/>
            <a:r>
              <a:rPr lang="en-US" altLang="en-US" sz="3600"/>
              <a:t>Capital Structure Weights</a:t>
            </a:r>
          </a:p>
        </p:txBody>
      </p:sp>
      <p:sp>
        <p:nvSpPr>
          <p:cNvPr id="60419" name="Rectangle 3"/>
          <p:cNvSpPr>
            <a:spLocks noGrp="1" noChangeArrowheads="1"/>
          </p:cNvSpPr>
          <p:nvPr>
            <p:ph type="body" idx="1"/>
          </p:nvPr>
        </p:nvSpPr>
        <p:spPr>
          <a:xfrm>
            <a:off x="457200" y="1066800"/>
            <a:ext cx="8229600" cy="5105400"/>
          </a:xfrm>
        </p:spPr>
        <p:txBody>
          <a:bodyPr/>
          <a:lstStyle/>
          <a:p>
            <a:pPr eaLnBrk="1" hangingPunct="1">
              <a:lnSpc>
                <a:spcPct val="90000"/>
              </a:lnSpc>
            </a:pPr>
            <a:r>
              <a:rPr lang="en-US" altLang="en-US" sz="2400" dirty="0"/>
              <a:t>Notation</a:t>
            </a:r>
          </a:p>
          <a:p>
            <a:pPr marL="744538" lvl="1" indent="-287338" eaLnBrk="1" hangingPunct="1">
              <a:lnSpc>
                <a:spcPct val="90000"/>
              </a:lnSpc>
              <a:buFont typeface="Wingdings" pitchFamily="2" charset="2"/>
              <a:buNone/>
            </a:pPr>
            <a:r>
              <a:rPr lang="en-US" altLang="en-US" sz="2400" dirty="0"/>
              <a:t>E = market value of equity = # outstanding shares times price per share</a:t>
            </a:r>
          </a:p>
          <a:p>
            <a:pPr marL="744538" lvl="1" indent="-287338" eaLnBrk="1" hangingPunct="1">
              <a:lnSpc>
                <a:spcPct val="90000"/>
              </a:lnSpc>
              <a:buFont typeface="Wingdings" pitchFamily="2" charset="2"/>
              <a:buNone/>
            </a:pPr>
            <a:r>
              <a:rPr lang="en-US" altLang="en-US" sz="2400" dirty="0"/>
              <a:t>D = market value of debt = # outstanding bonds times bond price</a:t>
            </a:r>
          </a:p>
          <a:p>
            <a:pPr marL="744538" lvl="1" indent="-287338" eaLnBrk="1" hangingPunct="1">
              <a:lnSpc>
                <a:spcPct val="90000"/>
              </a:lnSpc>
              <a:buFont typeface="Wingdings" pitchFamily="2" charset="2"/>
              <a:buNone/>
            </a:pPr>
            <a:r>
              <a:rPr lang="en-US" altLang="en-US" sz="2400" dirty="0"/>
              <a:t>PF=market value of preferred stock=#outstanding shares times price per share</a:t>
            </a:r>
          </a:p>
          <a:p>
            <a:pPr marL="744538" lvl="1" indent="-287338" eaLnBrk="1" hangingPunct="1">
              <a:lnSpc>
                <a:spcPct val="90000"/>
              </a:lnSpc>
              <a:buFont typeface="Wingdings" pitchFamily="2" charset="2"/>
              <a:buNone/>
            </a:pPr>
            <a:r>
              <a:rPr lang="en-US" altLang="en-US" sz="2400" dirty="0"/>
              <a:t>V = market value of the firm = D + E+PF</a:t>
            </a:r>
          </a:p>
          <a:p>
            <a:pPr eaLnBrk="1" hangingPunct="1">
              <a:lnSpc>
                <a:spcPct val="90000"/>
              </a:lnSpc>
            </a:pPr>
            <a:r>
              <a:rPr lang="en-US" altLang="en-US" sz="2400" dirty="0"/>
              <a:t>Weights</a:t>
            </a:r>
          </a:p>
          <a:p>
            <a:pPr marL="744538" lvl="1" indent="-287338" eaLnBrk="1" hangingPunct="1">
              <a:lnSpc>
                <a:spcPct val="90000"/>
              </a:lnSpc>
            </a:pPr>
            <a:r>
              <a:rPr lang="en-US" altLang="en-US" sz="2400" dirty="0" err="1"/>
              <a:t>w</a:t>
            </a:r>
            <a:r>
              <a:rPr lang="en-US" altLang="en-US" sz="2400" baseline="-25000" dirty="0" err="1"/>
              <a:t>E</a:t>
            </a:r>
            <a:r>
              <a:rPr lang="en-US" altLang="en-US" sz="2400" dirty="0"/>
              <a:t> = E/V = percent financed with equity</a:t>
            </a:r>
          </a:p>
          <a:p>
            <a:pPr marL="744538" lvl="1" indent="-287338" eaLnBrk="1" hangingPunct="1">
              <a:lnSpc>
                <a:spcPct val="90000"/>
              </a:lnSpc>
            </a:pPr>
            <a:r>
              <a:rPr lang="en-US" altLang="en-US" sz="2400" dirty="0"/>
              <a:t>w</a:t>
            </a:r>
            <a:r>
              <a:rPr lang="en-US" altLang="en-US" sz="2400" baseline="-25000" dirty="0"/>
              <a:t>d</a:t>
            </a:r>
            <a:r>
              <a:rPr lang="en-US" altLang="en-US" sz="2400" dirty="0"/>
              <a:t> = D/V = percent financed with debt</a:t>
            </a:r>
          </a:p>
          <a:p>
            <a:pPr marL="744538" lvl="1" indent="-287338" eaLnBrk="1" hangingPunct="1">
              <a:lnSpc>
                <a:spcPct val="90000"/>
              </a:lnSpc>
            </a:pPr>
            <a:r>
              <a:rPr lang="en-US" altLang="en-US" sz="2400" dirty="0" err="1"/>
              <a:t>w</a:t>
            </a:r>
            <a:r>
              <a:rPr lang="en-US" altLang="en-US" sz="2400" baseline="-25000" dirty="0" err="1"/>
              <a:t>P</a:t>
            </a:r>
            <a:r>
              <a:rPr lang="en-US" altLang="en-US" sz="2400" dirty="0"/>
              <a:t> = PF/V = percent financed with preferred stock</a:t>
            </a:r>
          </a:p>
          <a:p>
            <a:pPr marL="744538" lvl="1" indent="-287338" eaLnBrk="1" hangingPunct="1">
              <a:lnSpc>
                <a:spcPct val="90000"/>
              </a:lnSpc>
            </a:pPr>
            <a:endParaRPr lang="en-US" altLang="en-US" sz="2400" dirty="0"/>
          </a:p>
          <a:p>
            <a:pPr eaLnBrk="1" hangingPunct="1">
              <a:lnSpc>
                <a:spcPct val="90000"/>
              </a:lnSpc>
              <a:buFont typeface="Wingdings" pitchFamily="2" charset="2"/>
              <a:buNone/>
            </a:pPr>
            <a:r>
              <a:rPr lang="en-US" altLang="en-US" sz="3000" dirty="0"/>
              <a:t>WACC = </a:t>
            </a:r>
            <a:r>
              <a:rPr lang="en-US" altLang="en-US" sz="3000" dirty="0" err="1"/>
              <a:t>w</a:t>
            </a:r>
            <a:r>
              <a:rPr lang="en-US" altLang="en-US" sz="3000" baseline="-25000" dirty="0" err="1"/>
              <a:t>D</a:t>
            </a:r>
            <a:r>
              <a:rPr lang="en-US" altLang="en-US" sz="3000" dirty="0" err="1"/>
              <a:t>R</a:t>
            </a:r>
            <a:r>
              <a:rPr lang="en-US" altLang="en-US" sz="3000" baseline="-25000" dirty="0" err="1"/>
              <a:t>d</a:t>
            </a:r>
            <a:r>
              <a:rPr lang="en-US" altLang="en-US" sz="3000" dirty="0"/>
              <a:t>(1-T</a:t>
            </a:r>
            <a:r>
              <a:rPr lang="en-US" altLang="en-US" sz="3000" baseline="-25000" dirty="0"/>
              <a:t>C</a:t>
            </a:r>
            <a:r>
              <a:rPr lang="en-US" altLang="en-US" sz="3000" dirty="0"/>
              <a:t>)+</a:t>
            </a:r>
            <a:r>
              <a:rPr lang="en-US" altLang="en-US" sz="3000" dirty="0" err="1"/>
              <a:t>w</a:t>
            </a:r>
            <a:r>
              <a:rPr lang="en-US" altLang="en-US" sz="3000" baseline="-25000" dirty="0" err="1"/>
              <a:t>PF</a:t>
            </a:r>
            <a:r>
              <a:rPr lang="en-US" altLang="en-US" sz="3000" dirty="0"/>
              <a:t> R</a:t>
            </a:r>
            <a:r>
              <a:rPr lang="en-US" altLang="en-US" sz="3000" baseline="-25000" dirty="0"/>
              <a:t>PF </a:t>
            </a:r>
            <a:r>
              <a:rPr lang="en-US" altLang="en-US" sz="3000" dirty="0"/>
              <a:t>+ w </a:t>
            </a:r>
            <a:r>
              <a:rPr lang="en-US" altLang="en-US" sz="3000" baseline="-25000" dirty="0"/>
              <a:t>E </a:t>
            </a:r>
            <a:r>
              <a:rPr lang="en-US" altLang="en-US" sz="3000" dirty="0"/>
              <a:t>R</a:t>
            </a:r>
            <a:r>
              <a:rPr lang="en-US" altLang="en-US" sz="3000" baseline="-25000" dirty="0"/>
              <a:t>E</a:t>
            </a:r>
            <a:r>
              <a:rPr lang="en-US" altLang="en-US" sz="3000" dirty="0"/>
              <a:t> </a:t>
            </a:r>
          </a:p>
          <a:p>
            <a:pPr eaLnBrk="1" hangingPunct="1">
              <a:lnSpc>
                <a:spcPct val="90000"/>
              </a:lnSpc>
              <a:buFont typeface="Wingdings" pitchFamily="2" charset="2"/>
              <a:buNone/>
            </a:pPr>
            <a:endParaRPr lang="en-US" altLang="en-US" sz="3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9">
                                            <p:txEl>
                                              <p:pRg st="1" end="1"/>
                                            </p:txEl>
                                          </p:spTgt>
                                        </p:tgtEl>
                                        <p:attrNameLst>
                                          <p:attrName>style.visibility</p:attrName>
                                        </p:attrNameLst>
                                      </p:cBhvr>
                                      <p:to>
                                        <p:strVal val="visible"/>
                                      </p:to>
                                    </p:set>
                                    <p:anim calcmode="lin" valueType="num">
                                      <p:cBhvr additive="base">
                                        <p:cTn id="13" dur="500" fill="hold"/>
                                        <p:tgtEl>
                                          <p:spTgt spid="604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9">
                                            <p:txEl>
                                              <p:pRg st="2" end="2"/>
                                            </p:txEl>
                                          </p:spTgt>
                                        </p:tgtEl>
                                        <p:attrNameLst>
                                          <p:attrName>style.visibility</p:attrName>
                                        </p:attrNameLst>
                                      </p:cBhvr>
                                      <p:to>
                                        <p:strVal val="visible"/>
                                      </p:to>
                                    </p:set>
                                    <p:anim calcmode="lin" valueType="num">
                                      <p:cBhvr additive="base">
                                        <p:cTn id="19"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419">
                                            <p:txEl>
                                              <p:pRg st="3" end="3"/>
                                            </p:txEl>
                                          </p:spTgt>
                                        </p:tgtEl>
                                        <p:attrNameLst>
                                          <p:attrName>style.visibility</p:attrName>
                                        </p:attrNameLst>
                                      </p:cBhvr>
                                      <p:to>
                                        <p:strVal val="visible"/>
                                      </p:to>
                                    </p:set>
                                    <p:anim calcmode="lin" valueType="num">
                                      <p:cBhvr additive="base">
                                        <p:cTn id="25" dur="500" fill="hold"/>
                                        <p:tgtEl>
                                          <p:spTgt spid="604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41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0419">
                                            <p:txEl>
                                              <p:pRg st="4" end="4"/>
                                            </p:txEl>
                                          </p:spTgt>
                                        </p:tgtEl>
                                        <p:attrNameLst>
                                          <p:attrName>style.visibility</p:attrName>
                                        </p:attrNameLst>
                                      </p:cBhvr>
                                      <p:to>
                                        <p:strVal val="visible"/>
                                      </p:to>
                                    </p:set>
                                    <p:anim calcmode="lin" valueType="num">
                                      <p:cBhvr additive="base">
                                        <p:cTn id="31" dur="500" fill="hold"/>
                                        <p:tgtEl>
                                          <p:spTgt spid="604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041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 calcmode="lin" valueType="num">
                                      <p:cBhvr additive="base">
                                        <p:cTn id="37" dur="500" fill="hold"/>
                                        <p:tgtEl>
                                          <p:spTgt spid="6041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041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0419">
                                            <p:txEl>
                                              <p:pRg st="6" end="6"/>
                                            </p:txEl>
                                          </p:spTgt>
                                        </p:tgtEl>
                                        <p:attrNameLst>
                                          <p:attrName>style.visibility</p:attrName>
                                        </p:attrNameLst>
                                      </p:cBhvr>
                                      <p:to>
                                        <p:strVal val="visible"/>
                                      </p:to>
                                    </p:set>
                                    <p:anim calcmode="lin" valueType="num">
                                      <p:cBhvr additive="base">
                                        <p:cTn id="43" dur="500" fill="hold"/>
                                        <p:tgtEl>
                                          <p:spTgt spid="6041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041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6" end="6"/>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0419">
                                            <p:txEl>
                                              <p:pRg st="7" end="7"/>
                                            </p:txEl>
                                          </p:spTgt>
                                        </p:tgtEl>
                                        <p:attrNameLst>
                                          <p:attrName>style.visibility</p:attrName>
                                        </p:attrNameLst>
                                      </p:cBhvr>
                                      <p:to>
                                        <p:strVal val="visible"/>
                                      </p:to>
                                    </p:set>
                                    <p:anim calcmode="lin" valueType="num">
                                      <p:cBhvr additive="base">
                                        <p:cTn id="49" dur="500" fill="hold"/>
                                        <p:tgtEl>
                                          <p:spTgt spid="6041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041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7" end="7"/>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0419">
                                            <p:txEl>
                                              <p:pRg st="8" end="8"/>
                                            </p:txEl>
                                          </p:spTgt>
                                        </p:tgtEl>
                                        <p:attrNameLst>
                                          <p:attrName>style.visibility</p:attrName>
                                        </p:attrNameLst>
                                      </p:cBhvr>
                                      <p:to>
                                        <p:strVal val="visible"/>
                                      </p:to>
                                    </p:set>
                                    <p:anim calcmode="lin" valueType="num">
                                      <p:cBhvr additive="base">
                                        <p:cTn id="55" dur="500" fill="hold"/>
                                        <p:tgtEl>
                                          <p:spTgt spid="6041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0419">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8" end="8"/>
                                            </p:txEl>
                                          </p:spTgt>
                                        </p:tgtEl>
                                        <p:attrNameLst>
                                          <p:attrName>ppt_c</p:attrName>
                                        </p:attrNameLst>
                                      </p:cBhvr>
                                      <p:to>
                                        <a:schemeClr val="tx2"/>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60419">
                                            <p:txEl>
                                              <p:pRg st="10" end="10"/>
                                            </p:txEl>
                                          </p:spTgt>
                                        </p:tgtEl>
                                        <p:attrNameLst>
                                          <p:attrName>style.visibility</p:attrName>
                                        </p:attrNameLst>
                                      </p:cBhvr>
                                      <p:to>
                                        <p:strVal val="visible"/>
                                      </p:to>
                                    </p:set>
                                    <p:anim calcmode="lin" valueType="num">
                                      <p:cBhvr additive="base">
                                        <p:cTn id="61" dur="500" fill="hold"/>
                                        <p:tgtEl>
                                          <p:spTgt spid="60419">
                                            <p:txEl>
                                              <p:pRg st="10" end="1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60419">
                                            <p:txEl>
                                              <p:pRg st="10" end="1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0419">
                                            <p:txEl>
                                              <p:pRg st="10" end="10"/>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bldLvl="2"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en-US"/>
              <a:t>Example: Capital Structure Weights</a:t>
            </a:r>
          </a:p>
        </p:txBody>
      </p:sp>
      <p:sp>
        <p:nvSpPr>
          <p:cNvPr id="62467" name="Rectangle 3"/>
          <p:cNvSpPr>
            <a:spLocks noGrp="1" noChangeArrowheads="1"/>
          </p:cNvSpPr>
          <p:nvPr>
            <p:ph type="body" idx="1"/>
          </p:nvPr>
        </p:nvSpPr>
        <p:spPr/>
        <p:txBody>
          <a:bodyPr/>
          <a:lstStyle/>
          <a:p>
            <a:pPr eaLnBrk="1" hangingPunct="1"/>
            <a:r>
              <a:rPr lang="en-US" altLang="en-US" dirty="0"/>
              <a:t>Suppose you have a market value of equity equal to $500 million and a market value of debt = $475 million.</a:t>
            </a:r>
          </a:p>
          <a:p>
            <a:pPr marL="744538" lvl="1" indent="-287338" eaLnBrk="1" hangingPunct="1"/>
            <a:r>
              <a:rPr lang="en-US" altLang="en-US" dirty="0"/>
              <a:t>What are the capital structure weights?</a:t>
            </a:r>
          </a:p>
          <a:p>
            <a:pPr lvl="2" eaLnBrk="1" hangingPunct="1"/>
            <a:r>
              <a:rPr lang="en-US" altLang="en-US" dirty="0"/>
              <a:t>V = 500 million + 475 million = 975 million</a:t>
            </a:r>
          </a:p>
          <a:p>
            <a:pPr lvl="2" eaLnBrk="1" hangingPunct="1"/>
            <a:r>
              <a:rPr lang="en-US" altLang="en-US" dirty="0" err="1"/>
              <a:t>w</a:t>
            </a:r>
            <a:r>
              <a:rPr lang="en-US" altLang="en-US" baseline="-25000" dirty="0" err="1"/>
              <a:t>E</a:t>
            </a:r>
            <a:r>
              <a:rPr lang="en-US" altLang="en-US" dirty="0"/>
              <a:t> = E/V = 500 / 975 = .5128 = 51.28%</a:t>
            </a:r>
          </a:p>
          <a:p>
            <a:pPr lvl="2" eaLnBrk="1" hangingPunct="1"/>
            <a:r>
              <a:rPr lang="en-US" altLang="en-US" dirty="0"/>
              <a:t>w</a:t>
            </a:r>
            <a:r>
              <a:rPr lang="en-US" altLang="en-US" baseline="-25000" dirty="0"/>
              <a:t>d</a:t>
            </a:r>
            <a:r>
              <a:rPr lang="en-US" altLang="en-US" dirty="0"/>
              <a:t> = D/V = 475 / 975 = .4872 = 48.72%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7">
                                            <p:txEl>
                                              <p:pRg st="2" end="2"/>
                                            </p:txEl>
                                          </p:spTgt>
                                        </p:tgtEl>
                                        <p:attrNameLst>
                                          <p:attrName>style.visibility</p:attrName>
                                        </p:attrNameLst>
                                      </p:cBhvr>
                                      <p:to>
                                        <p:strVal val="visible"/>
                                      </p:to>
                                    </p:set>
                                    <p:anim calcmode="lin" valueType="num">
                                      <p:cBhvr additive="base">
                                        <p:cTn id="19" dur="500" fill="hold"/>
                                        <p:tgtEl>
                                          <p:spTgt spid="624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7">
                                            <p:txEl>
                                              <p:pRg st="3" end="3"/>
                                            </p:txEl>
                                          </p:spTgt>
                                        </p:tgtEl>
                                        <p:attrNameLst>
                                          <p:attrName>style.visibility</p:attrName>
                                        </p:attrNameLst>
                                      </p:cBhvr>
                                      <p:to>
                                        <p:strVal val="visible"/>
                                      </p:to>
                                    </p:set>
                                    <p:anim calcmode="lin" valueType="num">
                                      <p:cBhvr additive="base">
                                        <p:cTn id="25" dur="500" fill="hold"/>
                                        <p:tgtEl>
                                          <p:spTgt spid="624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467">
                                            <p:txEl>
                                              <p:pRg st="4" end="4"/>
                                            </p:txEl>
                                          </p:spTgt>
                                        </p:tgtEl>
                                        <p:attrNameLst>
                                          <p:attrName>style.visibility</p:attrName>
                                        </p:attrNameLst>
                                      </p:cBhvr>
                                      <p:to>
                                        <p:strVal val="visible"/>
                                      </p:to>
                                    </p:set>
                                    <p:anim calcmode="lin" valueType="num">
                                      <p:cBhvr additive="base">
                                        <p:cTn id="31" dur="500" fill="hold"/>
                                        <p:tgtEl>
                                          <p:spTgt spid="624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46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2467">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bldLvl="3"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457200"/>
            <a:ext cx="8229600" cy="1133475"/>
          </a:xfrm>
        </p:spPr>
        <p:txBody>
          <a:bodyPr/>
          <a:lstStyle/>
          <a:p>
            <a:pPr eaLnBrk="1" hangingPunct="1"/>
            <a:r>
              <a:rPr lang="en-US" altLang="en-US" sz="3600"/>
              <a:t>Taxes and the WACC</a:t>
            </a:r>
          </a:p>
        </p:txBody>
      </p:sp>
      <p:sp>
        <p:nvSpPr>
          <p:cNvPr id="53251" name="Rectangle 3"/>
          <p:cNvSpPr>
            <a:spLocks noGrp="1" noChangeArrowheads="1"/>
          </p:cNvSpPr>
          <p:nvPr>
            <p:ph type="body" idx="1"/>
          </p:nvPr>
        </p:nvSpPr>
        <p:spPr>
          <a:xfrm>
            <a:off x="381000" y="1295400"/>
            <a:ext cx="8229600" cy="4525963"/>
          </a:xfrm>
        </p:spPr>
        <p:txBody>
          <a:bodyPr/>
          <a:lstStyle/>
          <a:p>
            <a:pPr eaLnBrk="1" hangingPunct="1">
              <a:lnSpc>
                <a:spcPct val="90000"/>
              </a:lnSpc>
            </a:pPr>
            <a:r>
              <a:rPr lang="en-US" altLang="en-US" sz="2800"/>
              <a:t>We are concerned with after-tax cash flows, so we need to consider the effect of taxes on the various costs of capital</a:t>
            </a:r>
          </a:p>
          <a:p>
            <a:pPr eaLnBrk="1" hangingPunct="1">
              <a:lnSpc>
                <a:spcPct val="90000"/>
              </a:lnSpc>
            </a:pPr>
            <a:r>
              <a:rPr lang="en-US" altLang="en-US" sz="2800"/>
              <a:t>Interest expense reduces our tax liability</a:t>
            </a:r>
          </a:p>
          <a:p>
            <a:pPr marL="744538" lvl="1" indent="-287338" eaLnBrk="1" hangingPunct="1">
              <a:lnSpc>
                <a:spcPct val="90000"/>
              </a:lnSpc>
              <a:buFont typeface="Wingdings" pitchFamily="2" charset="2"/>
              <a:buChar char="Ø"/>
            </a:pPr>
            <a:r>
              <a:rPr lang="en-US" altLang="en-US"/>
              <a:t>This reduction in taxes reduces our cost of debt</a:t>
            </a:r>
          </a:p>
          <a:p>
            <a:pPr marL="744538" lvl="1" indent="-287338" eaLnBrk="1" hangingPunct="1">
              <a:lnSpc>
                <a:spcPct val="90000"/>
              </a:lnSpc>
              <a:buFont typeface="Wingdings" pitchFamily="2" charset="2"/>
              <a:buChar char="Ø"/>
            </a:pPr>
            <a:r>
              <a:rPr lang="en-US" altLang="en-US"/>
              <a:t>After-tax cost of debt = R</a:t>
            </a:r>
            <a:r>
              <a:rPr lang="en-US" altLang="en-US" baseline="-25000"/>
              <a:t>d</a:t>
            </a:r>
            <a:r>
              <a:rPr lang="en-US" altLang="en-US"/>
              <a:t>(1-T</a:t>
            </a:r>
            <a:r>
              <a:rPr lang="en-US" altLang="en-US" baseline="-25000"/>
              <a:t>C</a:t>
            </a:r>
            <a:r>
              <a:rPr lang="en-US" altLang="en-US"/>
              <a:t>)</a:t>
            </a:r>
          </a:p>
          <a:p>
            <a:pPr eaLnBrk="1" hangingPunct="1">
              <a:lnSpc>
                <a:spcPct val="90000"/>
              </a:lnSpc>
            </a:pPr>
            <a:r>
              <a:rPr lang="en-US" altLang="en-US" sz="2800"/>
              <a:t>Dividends are not tax deductible, so there is no tax impact on the cost of equity</a:t>
            </a:r>
          </a:p>
          <a:p>
            <a:pPr algn="ctr" eaLnBrk="1" hangingPunct="1">
              <a:lnSpc>
                <a:spcPct val="90000"/>
              </a:lnSpc>
            </a:pPr>
            <a:r>
              <a:rPr lang="en-US" altLang="en-US"/>
              <a:t>WACC = w</a:t>
            </a:r>
            <a:r>
              <a:rPr lang="en-US" altLang="en-US" baseline="-25000"/>
              <a:t>E</a:t>
            </a:r>
            <a:r>
              <a:rPr lang="en-US" altLang="en-US"/>
              <a:t>R</a:t>
            </a:r>
            <a:r>
              <a:rPr lang="en-US" altLang="en-US" baseline="-25000"/>
              <a:t>E</a:t>
            </a:r>
            <a:r>
              <a:rPr lang="en-US" altLang="en-US"/>
              <a:t> + w</a:t>
            </a:r>
            <a:r>
              <a:rPr lang="en-US" altLang="en-US" baseline="-25000"/>
              <a:t>d</a:t>
            </a:r>
            <a:r>
              <a:rPr lang="en-US" altLang="en-US"/>
              <a:t>R</a:t>
            </a:r>
            <a:r>
              <a:rPr lang="en-US" altLang="en-US" baseline="-25000"/>
              <a:t>d</a:t>
            </a:r>
            <a:r>
              <a:rPr lang="en-US" altLang="en-US"/>
              <a:t>(1-T</a:t>
            </a:r>
            <a:r>
              <a:rPr lang="en-US" altLang="en-US" baseline="-25000"/>
              <a:t>C</a:t>
            </a:r>
            <a:r>
              <a:rPr lang="en-US" altLang="en-US"/>
              <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1"/>
          </p:nvPr>
        </p:nvSpPr>
        <p:spPr>
          <a:xfrm>
            <a:off x="457200" y="6245225"/>
            <a:ext cx="2133600" cy="476250"/>
          </a:xfrm>
          <a:noFill/>
        </p:spPr>
        <p:txBody>
          <a:bodyPr/>
          <a:lstStyle/>
          <a:p>
            <a:pPr algn="l"/>
            <a:fld id="{9FF6A59C-71C5-4DC7-9E74-3B9D96B4B041}" type="slidenum">
              <a:rPr lang="en-US" altLang="en-US" smtClean="0">
                <a:latin typeface="Arial" charset="0"/>
              </a:rPr>
              <a:pPr algn="l"/>
              <a:t>54</a:t>
            </a:fld>
            <a:endParaRPr lang="en-US" altLang="en-US">
              <a:latin typeface="Arial" charset="0"/>
            </a:endParaRPr>
          </a:p>
        </p:txBody>
      </p:sp>
      <p:sp>
        <p:nvSpPr>
          <p:cNvPr id="54275" name="Rectangle 4"/>
          <p:cNvSpPr>
            <a:spLocks noGrp="1" noChangeArrowheads="1"/>
          </p:cNvSpPr>
          <p:nvPr>
            <p:ph type="title"/>
          </p:nvPr>
        </p:nvSpPr>
        <p:spPr/>
        <p:txBody>
          <a:bodyPr/>
          <a:lstStyle/>
          <a:p>
            <a:pPr eaLnBrk="1" hangingPunct="1"/>
            <a:r>
              <a:rPr lang="en-US" altLang="en-US"/>
              <a:t>Determining the Weights for the WACC</a:t>
            </a:r>
          </a:p>
        </p:txBody>
      </p:sp>
      <p:sp>
        <p:nvSpPr>
          <p:cNvPr id="54276" name="Rectangle 5"/>
          <p:cNvSpPr>
            <a:spLocks noGrp="1" noChangeArrowheads="1"/>
          </p:cNvSpPr>
          <p:nvPr>
            <p:ph type="body" idx="1"/>
          </p:nvPr>
        </p:nvSpPr>
        <p:spPr>
          <a:xfrm>
            <a:off x="1182688" y="2017713"/>
            <a:ext cx="7504112" cy="4114800"/>
          </a:xfrm>
        </p:spPr>
        <p:txBody>
          <a:bodyPr/>
          <a:lstStyle/>
          <a:p>
            <a:pPr eaLnBrk="1" hangingPunct="1"/>
            <a:r>
              <a:rPr lang="en-US" altLang="en-US"/>
              <a:t>The weights are the percentages of the firm that will be financed by each component.</a:t>
            </a:r>
          </a:p>
          <a:p>
            <a:pPr eaLnBrk="1" hangingPunct="1"/>
            <a:r>
              <a:rPr lang="en-US" altLang="en-US"/>
              <a:t>If possible, always use the target weights for the percentages of the firm that will be financed with the various types of capital.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1"/>
          </p:nvPr>
        </p:nvSpPr>
        <p:spPr>
          <a:xfrm>
            <a:off x="457200" y="6245225"/>
            <a:ext cx="2133600" cy="476250"/>
          </a:xfrm>
          <a:noFill/>
        </p:spPr>
        <p:txBody>
          <a:bodyPr/>
          <a:lstStyle/>
          <a:p>
            <a:pPr algn="l"/>
            <a:fld id="{38F7087C-C705-4BDF-AE2B-A45CD7FE3564}" type="slidenum">
              <a:rPr lang="en-US" altLang="en-US" smtClean="0">
                <a:latin typeface="Arial" charset="0"/>
              </a:rPr>
              <a:pPr algn="l"/>
              <a:t>55</a:t>
            </a:fld>
            <a:endParaRPr lang="en-US" altLang="en-US">
              <a:latin typeface="Arial" charset="0"/>
            </a:endParaRPr>
          </a:p>
        </p:txBody>
      </p:sp>
      <p:sp>
        <p:nvSpPr>
          <p:cNvPr id="55299" name="Rectangle 5"/>
          <p:cNvSpPr>
            <a:spLocks noGrp="1" noChangeArrowheads="1"/>
          </p:cNvSpPr>
          <p:nvPr>
            <p:ph type="title"/>
          </p:nvPr>
        </p:nvSpPr>
        <p:spPr/>
        <p:txBody>
          <a:bodyPr/>
          <a:lstStyle/>
          <a:p>
            <a:pPr eaLnBrk="1" hangingPunct="1"/>
            <a:r>
              <a:rPr lang="en-US" altLang="en-US"/>
              <a:t>Estimating Weights for the Capital Structure</a:t>
            </a:r>
          </a:p>
        </p:txBody>
      </p:sp>
      <p:sp>
        <p:nvSpPr>
          <p:cNvPr id="55300" name="Rectangle 6"/>
          <p:cNvSpPr>
            <a:spLocks noGrp="1" noChangeArrowheads="1"/>
          </p:cNvSpPr>
          <p:nvPr>
            <p:ph type="body" idx="1"/>
          </p:nvPr>
        </p:nvSpPr>
        <p:spPr/>
        <p:txBody>
          <a:bodyPr/>
          <a:lstStyle/>
          <a:p>
            <a:pPr eaLnBrk="1" hangingPunct="1"/>
            <a:r>
              <a:rPr lang="en-US" altLang="en-US"/>
              <a:t>If you don’t know the targets, it is better to estimate the weights using current market values than current book values.</a:t>
            </a:r>
          </a:p>
          <a:p>
            <a:pPr eaLnBrk="1" hangingPunct="1"/>
            <a:r>
              <a:rPr lang="en-US" altLang="en-US"/>
              <a:t>If you don’t know the market value of debt, then it is usually reasonable to use the book values of debt, especially if the debt is short-term.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a:t>Extended Example – WACC - I</a:t>
            </a:r>
          </a:p>
        </p:txBody>
      </p:sp>
      <p:sp>
        <p:nvSpPr>
          <p:cNvPr id="66563" name="Rectangle 3"/>
          <p:cNvSpPr>
            <a:spLocks noGrp="1" noChangeArrowheads="1"/>
          </p:cNvSpPr>
          <p:nvPr>
            <p:ph type="body" sz="half" idx="1"/>
          </p:nvPr>
        </p:nvSpPr>
        <p:spPr>
          <a:xfrm>
            <a:off x="457200" y="1981200"/>
            <a:ext cx="4037013" cy="3886200"/>
          </a:xfrm>
        </p:spPr>
        <p:txBody>
          <a:bodyPr/>
          <a:lstStyle/>
          <a:p>
            <a:pPr eaLnBrk="1" hangingPunct="1"/>
            <a:r>
              <a:rPr lang="en-US" altLang="en-US"/>
              <a:t>Equity Information</a:t>
            </a:r>
          </a:p>
          <a:p>
            <a:pPr marL="744538" lvl="1" indent="-287338" eaLnBrk="1" hangingPunct="1"/>
            <a:r>
              <a:rPr lang="en-US" altLang="en-US"/>
              <a:t>50 million shares</a:t>
            </a:r>
          </a:p>
          <a:p>
            <a:pPr marL="744538" lvl="1" indent="-287338" eaLnBrk="1" hangingPunct="1"/>
            <a:r>
              <a:rPr lang="en-US" altLang="en-US"/>
              <a:t>$80 per share</a:t>
            </a:r>
          </a:p>
          <a:p>
            <a:pPr marL="744538" lvl="1" indent="-287338" eaLnBrk="1" hangingPunct="1"/>
            <a:r>
              <a:rPr lang="en-US" altLang="en-US"/>
              <a:t>Beta = 1.15</a:t>
            </a:r>
          </a:p>
          <a:p>
            <a:pPr marL="744538" lvl="1" indent="-287338" eaLnBrk="1" hangingPunct="1"/>
            <a:r>
              <a:rPr lang="en-US" altLang="en-US"/>
              <a:t>Market risk premium = 9%</a:t>
            </a:r>
          </a:p>
          <a:p>
            <a:pPr marL="744538" lvl="1" indent="-287338" eaLnBrk="1" hangingPunct="1"/>
            <a:r>
              <a:rPr lang="en-US" altLang="en-US"/>
              <a:t>Risk-free rate = 5%</a:t>
            </a:r>
          </a:p>
        </p:txBody>
      </p:sp>
      <p:sp>
        <p:nvSpPr>
          <p:cNvPr id="66564" name="Rectangle 4"/>
          <p:cNvSpPr>
            <a:spLocks noGrp="1" noChangeArrowheads="1"/>
          </p:cNvSpPr>
          <p:nvPr>
            <p:ph type="body" sz="half" idx="2"/>
          </p:nvPr>
        </p:nvSpPr>
        <p:spPr/>
        <p:txBody>
          <a:bodyPr/>
          <a:lstStyle/>
          <a:p>
            <a:pPr eaLnBrk="1" hangingPunct="1"/>
            <a:r>
              <a:rPr lang="en-US" altLang="en-US"/>
              <a:t>Debt Information</a:t>
            </a:r>
          </a:p>
          <a:p>
            <a:pPr marL="744538" lvl="1" indent="-287338" eaLnBrk="1" hangingPunct="1"/>
            <a:r>
              <a:rPr lang="en-US" altLang="en-US"/>
              <a:t>$1 billion in outstanding debt (face value)</a:t>
            </a:r>
          </a:p>
          <a:p>
            <a:pPr marL="744538" lvl="1" indent="-287338" eaLnBrk="1" hangingPunct="1"/>
            <a:r>
              <a:rPr lang="en-US" altLang="en-US"/>
              <a:t>Current quote = 110</a:t>
            </a:r>
          </a:p>
          <a:p>
            <a:pPr marL="744538" lvl="1" indent="-287338" eaLnBrk="1" hangingPunct="1"/>
            <a:r>
              <a:rPr lang="en-US" altLang="en-US"/>
              <a:t>Coupon rate = 9%, semiannual coupons</a:t>
            </a:r>
          </a:p>
          <a:p>
            <a:pPr marL="744538" lvl="1" indent="-287338" eaLnBrk="1" hangingPunct="1"/>
            <a:r>
              <a:rPr lang="en-US" altLang="en-US"/>
              <a:t>15 years to maturity</a:t>
            </a:r>
          </a:p>
          <a:p>
            <a:pPr eaLnBrk="1" hangingPunct="1"/>
            <a:r>
              <a:rPr lang="en-US" altLang="en-US"/>
              <a:t>Tax rate = 40%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6563">
                                            <p:txEl>
                                              <p:pRg st="1" end="1"/>
                                            </p:txEl>
                                          </p:spTgt>
                                        </p:tgtEl>
                                        <p:attrNameLst>
                                          <p:attrName>style.visibility</p:attrName>
                                        </p:attrNameLst>
                                      </p:cBhvr>
                                      <p:to>
                                        <p:strVal val="visible"/>
                                      </p:to>
                                    </p:set>
                                    <p:anim calcmode="lin" valueType="num">
                                      <p:cBhvr additive="base">
                                        <p:cTn id="13" dur="500" fill="hold"/>
                                        <p:tgtEl>
                                          <p:spTgt spid="665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656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6563">
                                            <p:txEl>
                                              <p:pRg st="2" end="2"/>
                                            </p:txEl>
                                          </p:spTgt>
                                        </p:tgtEl>
                                        <p:attrNameLst>
                                          <p:attrName>style.visibility</p:attrName>
                                        </p:attrNameLst>
                                      </p:cBhvr>
                                      <p:to>
                                        <p:strVal val="visible"/>
                                      </p:to>
                                    </p:set>
                                    <p:anim calcmode="lin" valueType="num">
                                      <p:cBhvr additive="base">
                                        <p:cTn id="19" dur="500" fill="hold"/>
                                        <p:tgtEl>
                                          <p:spTgt spid="665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656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6563">
                                            <p:txEl>
                                              <p:pRg st="3" end="3"/>
                                            </p:txEl>
                                          </p:spTgt>
                                        </p:tgtEl>
                                        <p:attrNameLst>
                                          <p:attrName>style.visibility</p:attrName>
                                        </p:attrNameLst>
                                      </p:cBhvr>
                                      <p:to>
                                        <p:strVal val="visible"/>
                                      </p:to>
                                    </p:set>
                                    <p:anim calcmode="lin" valueType="num">
                                      <p:cBhvr additive="base">
                                        <p:cTn id="25" dur="500" fill="hold"/>
                                        <p:tgtEl>
                                          <p:spTgt spid="665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656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6563">
                                            <p:txEl>
                                              <p:pRg st="4" end="4"/>
                                            </p:txEl>
                                          </p:spTgt>
                                        </p:tgtEl>
                                        <p:attrNameLst>
                                          <p:attrName>style.visibility</p:attrName>
                                        </p:attrNameLst>
                                      </p:cBhvr>
                                      <p:to>
                                        <p:strVal val="visible"/>
                                      </p:to>
                                    </p:set>
                                    <p:anim calcmode="lin" valueType="num">
                                      <p:cBhvr additive="base">
                                        <p:cTn id="31" dur="500" fill="hold"/>
                                        <p:tgtEl>
                                          <p:spTgt spid="665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656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6563">
                                            <p:txEl>
                                              <p:pRg st="5" end="5"/>
                                            </p:txEl>
                                          </p:spTgt>
                                        </p:tgtEl>
                                        <p:attrNameLst>
                                          <p:attrName>style.visibility</p:attrName>
                                        </p:attrNameLst>
                                      </p:cBhvr>
                                      <p:to>
                                        <p:strVal val="visible"/>
                                      </p:to>
                                    </p:set>
                                    <p:anim calcmode="lin" valueType="num">
                                      <p:cBhvr additive="base">
                                        <p:cTn id="37" dur="500" fill="hold"/>
                                        <p:tgtEl>
                                          <p:spTgt spid="6656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656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3">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6564">
                                            <p:txEl>
                                              <p:pRg st="0" end="0"/>
                                            </p:txEl>
                                          </p:spTgt>
                                        </p:tgtEl>
                                        <p:attrNameLst>
                                          <p:attrName>style.visibility</p:attrName>
                                        </p:attrNameLst>
                                      </p:cBhvr>
                                      <p:to>
                                        <p:strVal val="visible"/>
                                      </p:to>
                                    </p:set>
                                    <p:anim calcmode="lin" valueType="num">
                                      <p:cBhvr additive="base">
                                        <p:cTn id="43" dur="500" fill="hold"/>
                                        <p:tgtEl>
                                          <p:spTgt spid="66564">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6564">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0" end="0"/>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6564">
                                            <p:txEl>
                                              <p:pRg st="1" end="1"/>
                                            </p:txEl>
                                          </p:spTgt>
                                        </p:tgtEl>
                                        <p:attrNameLst>
                                          <p:attrName>style.visibility</p:attrName>
                                        </p:attrNameLst>
                                      </p:cBhvr>
                                      <p:to>
                                        <p:strVal val="visible"/>
                                      </p:to>
                                    </p:set>
                                    <p:anim calcmode="lin" valueType="num">
                                      <p:cBhvr additive="base">
                                        <p:cTn id="49" dur="500" fill="hold"/>
                                        <p:tgtEl>
                                          <p:spTgt spid="66564">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6564">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1" end="1"/>
                                            </p:txEl>
                                          </p:spTgt>
                                        </p:tgtEl>
                                        <p:attrNameLst>
                                          <p:attrName>ppt_c</p:attrName>
                                        </p:attrNameLst>
                                      </p:cBhvr>
                                      <p:to>
                                        <a:schemeClr val="tx2"/>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6564">
                                            <p:txEl>
                                              <p:pRg st="2" end="2"/>
                                            </p:txEl>
                                          </p:spTgt>
                                        </p:tgtEl>
                                        <p:attrNameLst>
                                          <p:attrName>style.visibility</p:attrName>
                                        </p:attrNameLst>
                                      </p:cBhvr>
                                      <p:to>
                                        <p:strVal val="visible"/>
                                      </p:to>
                                    </p:set>
                                    <p:anim calcmode="lin" valueType="num">
                                      <p:cBhvr additive="base">
                                        <p:cTn id="55" dur="500" fill="hold"/>
                                        <p:tgtEl>
                                          <p:spTgt spid="66564">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6564">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2" end="2"/>
                                            </p:txEl>
                                          </p:spTgt>
                                        </p:tgtEl>
                                        <p:attrNameLst>
                                          <p:attrName>ppt_c</p:attrName>
                                        </p:attrNameLst>
                                      </p:cBhvr>
                                      <p:to>
                                        <a:schemeClr val="tx2"/>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66564">
                                            <p:txEl>
                                              <p:pRg st="3" end="3"/>
                                            </p:txEl>
                                          </p:spTgt>
                                        </p:tgtEl>
                                        <p:attrNameLst>
                                          <p:attrName>style.visibility</p:attrName>
                                        </p:attrNameLst>
                                      </p:cBhvr>
                                      <p:to>
                                        <p:strVal val="visible"/>
                                      </p:to>
                                    </p:set>
                                    <p:anim calcmode="lin" valueType="num">
                                      <p:cBhvr additive="base">
                                        <p:cTn id="61" dur="500" fill="hold"/>
                                        <p:tgtEl>
                                          <p:spTgt spid="66564">
                                            <p:txEl>
                                              <p:pRg st="3" end="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66564">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3" end="3"/>
                                            </p:txEl>
                                          </p:spTgt>
                                        </p:tgtEl>
                                        <p:attrNameLst>
                                          <p:attrName>ppt_c</p:attrName>
                                        </p:attrNameLst>
                                      </p:cBhvr>
                                      <p:to>
                                        <a:schemeClr val="tx2"/>
                                      </p:to>
                                    </p:animClr>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66564">
                                            <p:txEl>
                                              <p:pRg st="4" end="4"/>
                                            </p:txEl>
                                          </p:spTgt>
                                        </p:tgtEl>
                                        <p:attrNameLst>
                                          <p:attrName>style.visibility</p:attrName>
                                        </p:attrNameLst>
                                      </p:cBhvr>
                                      <p:to>
                                        <p:strVal val="visible"/>
                                      </p:to>
                                    </p:set>
                                    <p:anim calcmode="lin" valueType="num">
                                      <p:cBhvr additive="base">
                                        <p:cTn id="67" dur="500" fill="hold"/>
                                        <p:tgtEl>
                                          <p:spTgt spid="66564">
                                            <p:txEl>
                                              <p:pRg st="4" end="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66564">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4" end="4"/>
                                            </p:txEl>
                                          </p:spTgt>
                                        </p:tgtEl>
                                        <p:attrNameLst>
                                          <p:attrName>ppt_c</p:attrName>
                                        </p:attrNameLst>
                                      </p:cBhvr>
                                      <p:to>
                                        <a:schemeClr val="tx2"/>
                                      </p:to>
                                    </p:animClr>
                                  </p:sub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66564">
                                            <p:txEl>
                                              <p:pRg st="5" end="5"/>
                                            </p:txEl>
                                          </p:spTgt>
                                        </p:tgtEl>
                                        <p:attrNameLst>
                                          <p:attrName>style.visibility</p:attrName>
                                        </p:attrNameLst>
                                      </p:cBhvr>
                                      <p:to>
                                        <p:strVal val="visible"/>
                                      </p:to>
                                    </p:set>
                                    <p:anim calcmode="lin" valueType="num">
                                      <p:cBhvr additive="base">
                                        <p:cTn id="73" dur="500" fill="hold"/>
                                        <p:tgtEl>
                                          <p:spTgt spid="66564">
                                            <p:txEl>
                                              <p:pRg st="5" end="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66564">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6564">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bldLvl="2" autoUpdateAnimBg="0"/>
      <p:bldP spid="66564" grpId="0" build="p" bldLvl="2"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a:t>Extended Example – WACC - II</a:t>
            </a:r>
          </a:p>
        </p:txBody>
      </p:sp>
      <p:sp>
        <p:nvSpPr>
          <p:cNvPr id="68611" name="Rectangle 3"/>
          <p:cNvSpPr>
            <a:spLocks noGrp="1" noChangeArrowheads="1"/>
          </p:cNvSpPr>
          <p:nvPr>
            <p:ph type="body" idx="1"/>
          </p:nvPr>
        </p:nvSpPr>
        <p:spPr>
          <a:xfrm>
            <a:off x="533400" y="1676400"/>
            <a:ext cx="8229600" cy="3886200"/>
          </a:xfrm>
        </p:spPr>
        <p:txBody>
          <a:bodyPr/>
          <a:lstStyle/>
          <a:p>
            <a:pPr eaLnBrk="1" hangingPunct="1"/>
            <a:r>
              <a:rPr lang="en-US" altLang="en-US"/>
              <a:t>What is the cost of equity?</a:t>
            </a:r>
          </a:p>
          <a:p>
            <a:pPr marL="744538" lvl="1" indent="-287338" eaLnBrk="1" hangingPunct="1">
              <a:buFont typeface="Wingdings" pitchFamily="2" charset="2"/>
              <a:buNone/>
            </a:pPr>
            <a:r>
              <a:rPr lang="en-US" altLang="en-US"/>
              <a:t>	R</a:t>
            </a:r>
            <a:r>
              <a:rPr lang="en-US" altLang="en-US" baseline="-25000"/>
              <a:t>E</a:t>
            </a:r>
            <a:r>
              <a:rPr lang="en-US" altLang="en-US"/>
              <a:t> = 5 + 1.15(9%) = 15.35%</a:t>
            </a:r>
          </a:p>
          <a:p>
            <a:pPr eaLnBrk="1" hangingPunct="1"/>
            <a:r>
              <a:rPr lang="en-US" altLang="en-US"/>
              <a:t>What is the cost of debt?</a:t>
            </a:r>
          </a:p>
          <a:p>
            <a:pPr marL="744538" lvl="1" indent="-287338" eaLnBrk="1" hangingPunct="1">
              <a:buFont typeface="Wingdings" pitchFamily="2" charset="2"/>
              <a:buNone/>
            </a:pPr>
            <a:r>
              <a:rPr lang="en-US" altLang="en-US"/>
              <a:t>T = 30; PV = -1100; PMT = 45; FV = 1000; CPT I/Y = 3.9268</a:t>
            </a:r>
          </a:p>
          <a:p>
            <a:pPr marL="744538" lvl="1" indent="-287338" eaLnBrk="1" hangingPunct="1">
              <a:buFont typeface="Wingdings" pitchFamily="2" charset="2"/>
              <a:buNone/>
            </a:pPr>
            <a:r>
              <a:rPr lang="en-US" altLang="en-US"/>
              <a:t>R</a:t>
            </a:r>
            <a:r>
              <a:rPr lang="en-US" altLang="en-US" baseline="-25000"/>
              <a:t>d</a:t>
            </a:r>
            <a:r>
              <a:rPr lang="en-US" altLang="en-US"/>
              <a:t> = 3.927(2) = 7.854%</a:t>
            </a:r>
          </a:p>
          <a:p>
            <a:pPr eaLnBrk="1" hangingPunct="1"/>
            <a:r>
              <a:rPr lang="en-US" altLang="en-US"/>
              <a:t>What is the after-tax cost of debt?</a:t>
            </a:r>
          </a:p>
          <a:p>
            <a:pPr marL="744538" lvl="1" indent="-287338" eaLnBrk="1" hangingPunct="1">
              <a:buFont typeface="Wingdings" pitchFamily="2" charset="2"/>
              <a:buNone/>
            </a:pPr>
            <a:r>
              <a:rPr lang="en-US" altLang="en-US"/>
              <a:t>	R</a:t>
            </a:r>
            <a:r>
              <a:rPr lang="en-US" altLang="en-US" baseline="-25000"/>
              <a:t>d</a:t>
            </a:r>
            <a:r>
              <a:rPr lang="en-US" altLang="en-US"/>
              <a:t>(1-T</a:t>
            </a:r>
            <a:r>
              <a:rPr lang="en-US" altLang="en-US" baseline="-25000"/>
              <a:t>C</a:t>
            </a:r>
            <a:r>
              <a:rPr lang="en-US" altLang="en-US"/>
              <a:t>) = 7.854(1-.4) = 4.712%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 calcmode="lin" valueType="num">
                                      <p:cBhvr additive="base">
                                        <p:cTn id="19" dur="500" fill="hold"/>
                                        <p:tgtEl>
                                          <p:spTgt spid="686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86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8611">
                                            <p:txEl>
                                              <p:pRg st="3" end="3"/>
                                            </p:txEl>
                                          </p:spTgt>
                                        </p:tgtEl>
                                        <p:attrNameLst>
                                          <p:attrName>style.visibility</p:attrName>
                                        </p:attrNameLst>
                                      </p:cBhvr>
                                      <p:to>
                                        <p:strVal val="visible"/>
                                      </p:to>
                                    </p:set>
                                    <p:anim calcmode="lin" valueType="num">
                                      <p:cBhvr additive="base">
                                        <p:cTn id="25" dur="500" fill="hold"/>
                                        <p:tgtEl>
                                          <p:spTgt spid="686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861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8611">
                                            <p:txEl>
                                              <p:pRg st="4" end="4"/>
                                            </p:txEl>
                                          </p:spTgt>
                                        </p:tgtEl>
                                        <p:attrNameLst>
                                          <p:attrName>style.visibility</p:attrName>
                                        </p:attrNameLst>
                                      </p:cBhvr>
                                      <p:to>
                                        <p:strVal val="visible"/>
                                      </p:to>
                                    </p:set>
                                    <p:anim calcmode="lin" valueType="num">
                                      <p:cBhvr additive="base">
                                        <p:cTn id="31" dur="500" fill="hold"/>
                                        <p:tgtEl>
                                          <p:spTgt spid="686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861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8611">
                                            <p:txEl>
                                              <p:pRg st="5" end="5"/>
                                            </p:txEl>
                                          </p:spTgt>
                                        </p:tgtEl>
                                        <p:attrNameLst>
                                          <p:attrName>style.visibility</p:attrName>
                                        </p:attrNameLst>
                                      </p:cBhvr>
                                      <p:to>
                                        <p:strVal val="visible"/>
                                      </p:to>
                                    </p:set>
                                    <p:anim calcmode="lin" valueType="num">
                                      <p:cBhvr additive="base">
                                        <p:cTn id="37" dur="500" fill="hold"/>
                                        <p:tgtEl>
                                          <p:spTgt spid="686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861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8611">
                                            <p:txEl>
                                              <p:pRg st="6" end="6"/>
                                            </p:txEl>
                                          </p:spTgt>
                                        </p:tgtEl>
                                        <p:attrNameLst>
                                          <p:attrName>style.visibility</p:attrName>
                                        </p:attrNameLst>
                                      </p:cBhvr>
                                      <p:to>
                                        <p:strVal val="visible"/>
                                      </p:to>
                                    </p:set>
                                    <p:anim calcmode="lin" valueType="num">
                                      <p:cBhvr additive="base">
                                        <p:cTn id="43" dur="500" fill="hold"/>
                                        <p:tgtEl>
                                          <p:spTgt spid="686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8611">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bldLvl="2"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457200"/>
            <a:ext cx="8229600" cy="1042988"/>
          </a:xfrm>
        </p:spPr>
        <p:txBody>
          <a:bodyPr/>
          <a:lstStyle/>
          <a:p>
            <a:pPr eaLnBrk="1" hangingPunct="1"/>
            <a:r>
              <a:rPr lang="en-US" altLang="en-US" sz="3600"/>
              <a:t>Extended Example – WACC - III</a:t>
            </a:r>
          </a:p>
        </p:txBody>
      </p:sp>
      <p:sp>
        <p:nvSpPr>
          <p:cNvPr id="70659" name="Rectangle 3"/>
          <p:cNvSpPr>
            <a:spLocks noGrp="1" noChangeArrowheads="1"/>
          </p:cNvSpPr>
          <p:nvPr>
            <p:ph type="body" idx="1"/>
          </p:nvPr>
        </p:nvSpPr>
        <p:spPr>
          <a:xfrm>
            <a:off x="457200" y="1219200"/>
            <a:ext cx="8382000" cy="4525963"/>
          </a:xfrm>
        </p:spPr>
        <p:txBody>
          <a:bodyPr/>
          <a:lstStyle/>
          <a:p>
            <a:pPr eaLnBrk="1" hangingPunct="1"/>
            <a:r>
              <a:rPr lang="en-US" altLang="en-US"/>
              <a:t>What are the capital structure weights?</a:t>
            </a:r>
          </a:p>
          <a:p>
            <a:pPr marL="744538" lvl="1" indent="-287338" eaLnBrk="1" hangingPunct="1"/>
            <a:r>
              <a:rPr lang="en-US" altLang="en-US"/>
              <a:t>E = 50 million (80) = 4 billion</a:t>
            </a:r>
          </a:p>
          <a:p>
            <a:pPr marL="744538" lvl="1" indent="-287338" eaLnBrk="1" hangingPunct="1"/>
            <a:r>
              <a:rPr lang="en-US" altLang="en-US"/>
              <a:t>D = 1 billion (1.10) = 1.1 billion</a:t>
            </a:r>
          </a:p>
          <a:p>
            <a:pPr marL="744538" lvl="1" indent="-287338" eaLnBrk="1" hangingPunct="1"/>
            <a:r>
              <a:rPr lang="en-US" altLang="en-US"/>
              <a:t>V = 4 + 1.1 = 5.1 billion</a:t>
            </a:r>
          </a:p>
          <a:p>
            <a:pPr marL="744538" lvl="1" indent="-287338" eaLnBrk="1" hangingPunct="1"/>
            <a:r>
              <a:rPr lang="en-US" altLang="en-US"/>
              <a:t>w</a:t>
            </a:r>
            <a:r>
              <a:rPr lang="en-US" altLang="en-US" baseline="-25000"/>
              <a:t>E</a:t>
            </a:r>
            <a:r>
              <a:rPr lang="en-US" altLang="en-US"/>
              <a:t> = E/V = 4 / 5.1 = .7843</a:t>
            </a:r>
          </a:p>
          <a:p>
            <a:pPr marL="744538" lvl="1" indent="-287338" eaLnBrk="1" hangingPunct="1"/>
            <a:r>
              <a:rPr lang="en-US" altLang="en-US"/>
              <a:t>w</a:t>
            </a:r>
            <a:r>
              <a:rPr lang="en-US" altLang="en-US" baseline="-25000"/>
              <a:t>d</a:t>
            </a:r>
            <a:r>
              <a:rPr lang="en-US" altLang="en-US"/>
              <a:t> = D/V = 1.1 / 5.1 = .2157</a:t>
            </a:r>
          </a:p>
          <a:p>
            <a:pPr eaLnBrk="1" hangingPunct="1"/>
            <a:r>
              <a:rPr lang="en-US" altLang="en-US"/>
              <a:t>What is the WACC?</a:t>
            </a:r>
          </a:p>
          <a:p>
            <a:pPr eaLnBrk="1" hangingPunct="1"/>
            <a:r>
              <a:rPr lang="en-US" altLang="en-US" sz="2400"/>
              <a:t>WACC = .7843(15.35%) + .2157(4.712%) = 13.06%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0659">
                                            <p:txEl>
                                              <p:pRg st="1" end="1"/>
                                            </p:txEl>
                                          </p:spTgt>
                                        </p:tgtEl>
                                        <p:attrNameLst>
                                          <p:attrName>style.visibility</p:attrName>
                                        </p:attrNameLst>
                                      </p:cBhvr>
                                      <p:to>
                                        <p:strVal val="visible"/>
                                      </p:to>
                                    </p:set>
                                    <p:anim calcmode="lin" valueType="num">
                                      <p:cBhvr additive="base">
                                        <p:cTn id="13" dur="500" fill="hold"/>
                                        <p:tgtEl>
                                          <p:spTgt spid="706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065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0659">
                                            <p:txEl>
                                              <p:pRg st="2" end="2"/>
                                            </p:txEl>
                                          </p:spTgt>
                                        </p:tgtEl>
                                        <p:attrNameLst>
                                          <p:attrName>style.visibility</p:attrName>
                                        </p:attrNameLst>
                                      </p:cBhvr>
                                      <p:to>
                                        <p:strVal val="visible"/>
                                      </p:to>
                                    </p:set>
                                    <p:anim calcmode="lin" valueType="num">
                                      <p:cBhvr additive="base">
                                        <p:cTn id="19" dur="500" fill="hold"/>
                                        <p:tgtEl>
                                          <p:spTgt spid="706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065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0659">
                                            <p:txEl>
                                              <p:pRg st="3" end="3"/>
                                            </p:txEl>
                                          </p:spTgt>
                                        </p:tgtEl>
                                        <p:attrNameLst>
                                          <p:attrName>style.visibility</p:attrName>
                                        </p:attrNameLst>
                                      </p:cBhvr>
                                      <p:to>
                                        <p:strVal val="visible"/>
                                      </p:to>
                                    </p:set>
                                    <p:anim calcmode="lin" valueType="num">
                                      <p:cBhvr additive="base">
                                        <p:cTn id="25" dur="500" fill="hold"/>
                                        <p:tgtEl>
                                          <p:spTgt spid="706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065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0659">
                                            <p:txEl>
                                              <p:pRg st="4" end="4"/>
                                            </p:txEl>
                                          </p:spTgt>
                                        </p:tgtEl>
                                        <p:attrNameLst>
                                          <p:attrName>style.visibility</p:attrName>
                                        </p:attrNameLst>
                                      </p:cBhvr>
                                      <p:to>
                                        <p:strVal val="visible"/>
                                      </p:to>
                                    </p:set>
                                    <p:anim calcmode="lin" valueType="num">
                                      <p:cBhvr additive="base">
                                        <p:cTn id="31" dur="500" fill="hold"/>
                                        <p:tgtEl>
                                          <p:spTgt spid="706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065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4" end="4"/>
                                            </p:txEl>
                                          </p:spTgt>
                                        </p:tgtEl>
                                        <p:attrNameLst>
                                          <p:attrName>ppt_c</p:attrName>
                                        </p:attrNameLst>
                                      </p:cBhvr>
                                      <p:to>
                                        <a:schemeClr val="tx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0659">
                                            <p:txEl>
                                              <p:pRg st="5" end="5"/>
                                            </p:txEl>
                                          </p:spTgt>
                                        </p:tgtEl>
                                        <p:attrNameLst>
                                          <p:attrName>style.visibility</p:attrName>
                                        </p:attrNameLst>
                                      </p:cBhvr>
                                      <p:to>
                                        <p:strVal val="visible"/>
                                      </p:to>
                                    </p:set>
                                    <p:anim calcmode="lin" valueType="num">
                                      <p:cBhvr additive="base">
                                        <p:cTn id="37" dur="500" fill="hold"/>
                                        <p:tgtEl>
                                          <p:spTgt spid="706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065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5" end="5"/>
                                            </p:txEl>
                                          </p:spTgt>
                                        </p:tgtEl>
                                        <p:attrNameLst>
                                          <p:attrName>ppt_c</p:attrName>
                                        </p:attrNameLst>
                                      </p:cBhvr>
                                      <p:to>
                                        <a:schemeClr val="tx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0659">
                                            <p:txEl>
                                              <p:pRg st="6" end="6"/>
                                            </p:txEl>
                                          </p:spTgt>
                                        </p:tgtEl>
                                        <p:attrNameLst>
                                          <p:attrName>style.visibility</p:attrName>
                                        </p:attrNameLst>
                                      </p:cBhvr>
                                      <p:to>
                                        <p:strVal val="visible"/>
                                      </p:to>
                                    </p:set>
                                    <p:anim calcmode="lin" valueType="num">
                                      <p:cBhvr additive="base">
                                        <p:cTn id="43" dur="500" fill="hold"/>
                                        <p:tgtEl>
                                          <p:spTgt spid="7065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065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6" end="6"/>
                                            </p:txEl>
                                          </p:spTgt>
                                        </p:tgtEl>
                                        <p:attrNameLst>
                                          <p:attrName>ppt_c</p:attrName>
                                        </p:attrNameLst>
                                      </p:cBhvr>
                                      <p:to>
                                        <a:schemeClr val="tx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0659">
                                            <p:txEl>
                                              <p:pRg st="7" end="7"/>
                                            </p:txEl>
                                          </p:spTgt>
                                        </p:tgtEl>
                                        <p:attrNameLst>
                                          <p:attrName>style.visibility</p:attrName>
                                        </p:attrNameLst>
                                      </p:cBhvr>
                                      <p:to>
                                        <p:strVal val="visible"/>
                                      </p:to>
                                    </p:set>
                                    <p:anim calcmode="lin" valueType="num">
                                      <p:cBhvr additive="base">
                                        <p:cTn id="49" dur="500" fill="hold"/>
                                        <p:tgtEl>
                                          <p:spTgt spid="7065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065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bldLvl="2"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5"/>
          <p:cNvSpPr>
            <a:spLocks noGrp="1"/>
          </p:cNvSpPr>
          <p:nvPr>
            <p:ph type="sldNum" sz="quarter" idx="11"/>
          </p:nvPr>
        </p:nvSpPr>
        <p:spPr>
          <a:xfrm>
            <a:off x="457200" y="6245225"/>
            <a:ext cx="2133600" cy="476250"/>
          </a:xfrm>
          <a:noFill/>
        </p:spPr>
        <p:txBody>
          <a:bodyPr/>
          <a:lstStyle/>
          <a:p>
            <a:pPr algn="l"/>
            <a:fld id="{3B43F15A-089C-43BF-AA4D-6D83AA1AA843}" type="slidenum">
              <a:rPr lang="en-US" altLang="en-US" smtClean="0">
                <a:latin typeface="Arial" charset="0"/>
              </a:rPr>
              <a:pPr algn="l"/>
              <a:t>59</a:t>
            </a:fld>
            <a:endParaRPr lang="en-US" altLang="en-US">
              <a:latin typeface="Arial" charset="0"/>
            </a:endParaRPr>
          </a:p>
        </p:txBody>
      </p:sp>
      <p:sp>
        <p:nvSpPr>
          <p:cNvPr id="59395" name="Rectangle 2053"/>
          <p:cNvSpPr>
            <a:spLocks noGrp="1" noChangeArrowheads="1"/>
          </p:cNvSpPr>
          <p:nvPr>
            <p:ph type="title"/>
          </p:nvPr>
        </p:nvSpPr>
        <p:spPr/>
        <p:txBody>
          <a:bodyPr/>
          <a:lstStyle/>
          <a:p>
            <a:pPr eaLnBrk="1" hangingPunct="1"/>
            <a:r>
              <a:rPr lang="en-US" altLang="en-US"/>
              <a:t>What factors influence a company’s WACC?</a:t>
            </a:r>
          </a:p>
        </p:txBody>
      </p:sp>
      <p:sp>
        <p:nvSpPr>
          <p:cNvPr id="59396" name="Rectangle 2054"/>
          <p:cNvSpPr>
            <a:spLocks noGrp="1" noChangeArrowheads="1"/>
          </p:cNvSpPr>
          <p:nvPr>
            <p:ph type="body" idx="1"/>
          </p:nvPr>
        </p:nvSpPr>
        <p:spPr/>
        <p:txBody>
          <a:bodyPr/>
          <a:lstStyle/>
          <a:p>
            <a:pPr eaLnBrk="1" hangingPunct="1"/>
            <a:r>
              <a:rPr lang="en-US" altLang="en-US" sz="2800"/>
              <a:t>Uncontrollable factors:</a:t>
            </a:r>
          </a:p>
          <a:p>
            <a:pPr lvl="1" eaLnBrk="1" hangingPunct="1"/>
            <a:r>
              <a:rPr lang="en-US" altLang="en-US" sz="2400"/>
              <a:t>Market conditions, especially interest rates.</a:t>
            </a:r>
          </a:p>
          <a:p>
            <a:pPr lvl="1" eaLnBrk="1" hangingPunct="1"/>
            <a:r>
              <a:rPr lang="en-US" altLang="en-US" sz="2400"/>
              <a:t>The market risk premium.</a:t>
            </a:r>
          </a:p>
          <a:p>
            <a:pPr lvl="1" eaLnBrk="1" hangingPunct="1"/>
            <a:r>
              <a:rPr lang="en-US" altLang="en-US" sz="2400"/>
              <a:t>Tax rates.</a:t>
            </a:r>
          </a:p>
          <a:p>
            <a:pPr eaLnBrk="1" hangingPunct="1"/>
            <a:r>
              <a:rPr lang="en-US" altLang="en-US" sz="2800"/>
              <a:t>Controllable factors:</a:t>
            </a:r>
          </a:p>
          <a:p>
            <a:pPr lvl="1" eaLnBrk="1" hangingPunct="1"/>
            <a:r>
              <a:rPr lang="en-US" altLang="en-US" sz="2400"/>
              <a:t>Capital structure policy.</a:t>
            </a:r>
          </a:p>
          <a:p>
            <a:pPr lvl="1" eaLnBrk="1" hangingPunct="1"/>
            <a:r>
              <a:rPr lang="en-US" altLang="en-US" sz="2400"/>
              <a:t>Dividend policy.</a:t>
            </a:r>
          </a:p>
          <a:p>
            <a:pPr lvl="1" eaLnBrk="1" hangingPunct="1"/>
            <a:r>
              <a:rPr lang="en-US" altLang="en-US" sz="2400"/>
              <a:t>Investment policy.  Firms with riskier projects generally have a higher cost of equity.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1"/>
          </p:nvPr>
        </p:nvSpPr>
        <p:spPr>
          <a:xfrm>
            <a:off x="457200" y="6245225"/>
            <a:ext cx="2133600" cy="476250"/>
          </a:xfrm>
          <a:noFill/>
        </p:spPr>
        <p:txBody>
          <a:bodyPr/>
          <a:lstStyle/>
          <a:p>
            <a:pPr algn="l"/>
            <a:fld id="{E7AA844F-2348-4DBA-9970-EB96D9E9A5C8}" type="slidenum">
              <a:rPr lang="en-US" altLang="en-US" smtClean="0">
                <a:latin typeface="Arial" charset="0"/>
              </a:rPr>
              <a:pPr algn="l"/>
              <a:t>6</a:t>
            </a:fld>
            <a:endParaRPr lang="en-US" altLang="en-US">
              <a:latin typeface="Arial" charset="0"/>
            </a:endParaRPr>
          </a:p>
        </p:txBody>
      </p:sp>
      <p:sp>
        <p:nvSpPr>
          <p:cNvPr id="16387" name="Rectangle 1030"/>
          <p:cNvSpPr>
            <a:spLocks noGrp="1" noChangeArrowheads="1"/>
          </p:cNvSpPr>
          <p:nvPr>
            <p:ph type="title"/>
          </p:nvPr>
        </p:nvSpPr>
        <p:spPr/>
        <p:txBody>
          <a:bodyPr/>
          <a:lstStyle/>
          <a:p>
            <a:pPr eaLnBrk="1" hangingPunct="1"/>
            <a:r>
              <a:rPr lang="en-US" altLang="en-US"/>
              <a:t>Capital Components</a:t>
            </a:r>
          </a:p>
        </p:txBody>
      </p:sp>
      <p:sp>
        <p:nvSpPr>
          <p:cNvPr id="16388" name="Rectangle 1031"/>
          <p:cNvSpPr>
            <a:spLocks noGrp="1" noChangeArrowheads="1"/>
          </p:cNvSpPr>
          <p:nvPr>
            <p:ph type="body" idx="1"/>
          </p:nvPr>
        </p:nvSpPr>
        <p:spPr>
          <a:xfrm>
            <a:off x="457200" y="1676400"/>
            <a:ext cx="8229600" cy="3886200"/>
          </a:xfrm>
        </p:spPr>
        <p:txBody>
          <a:bodyPr/>
          <a:lstStyle/>
          <a:p>
            <a:pPr eaLnBrk="1" hangingPunct="1"/>
            <a:r>
              <a:rPr lang="en-US" altLang="en-US" sz="2800"/>
              <a:t>Capital components are sources of funding that come from investors.</a:t>
            </a:r>
          </a:p>
          <a:p>
            <a:pPr eaLnBrk="1" hangingPunct="1"/>
            <a:r>
              <a:rPr lang="en-US" altLang="en-US" sz="2800"/>
              <a:t>Accounts payable, accruals, and deferred taxes are not sources of funding that come from investors, so they are not included in the calculation of the cost of capital.</a:t>
            </a:r>
          </a:p>
          <a:p>
            <a:pPr eaLnBrk="1" hangingPunct="1"/>
            <a:r>
              <a:rPr lang="en-US" altLang="en-US" sz="2800"/>
              <a:t>We do adjust for these items when calculating the cash flows of a project, but not when calculating the cost of capital.</a:t>
            </a:r>
          </a:p>
          <a:p>
            <a:pPr eaLnBrk="1" hangingPunct="1"/>
            <a:endParaRPr lang="en-US" altLang="en-US" sz="2800"/>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5"/>
          <p:cNvSpPr>
            <a:spLocks noGrp="1"/>
          </p:cNvSpPr>
          <p:nvPr>
            <p:ph type="sldNum" sz="quarter" idx="11"/>
          </p:nvPr>
        </p:nvSpPr>
        <p:spPr>
          <a:xfrm>
            <a:off x="457200" y="6245225"/>
            <a:ext cx="2133600" cy="476250"/>
          </a:xfrm>
          <a:noFill/>
        </p:spPr>
        <p:txBody>
          <a:bodyPr/>
          <a:lstStyle/>
          <a:p>
            <a:pPr algn="l"/>
            <a:fld id="{5F0674B9-7280-4493-82C7-B3C0B6EBA488}" type="slidenum">
              <a:rPr lang="en-US" altLang="en-US" smtClean="0">
                <a:latin typeface="Arial" charset="0"/>
              </a:rPr>
              <a:pPr algn="l"/>
              <a:t>60</a:t>
            </a:fld>
            <a:endParaRPr lang="en-US" altLang="en-US">
              <a:latin typeface="Arial" charset="0"/>
            </a:endParaRPr>
          </a:p>
        </p:txBody>
      </p:sp>
      <p:sp>
        <p:nvSpPr>
          <p:cNvPr id="60419" name="Rectangle 7"/>
          <p:cNvSpPr>
            <a:spLocks noGrp="1" noChangeArrowheads="1"/>
          </p:cNvSpPr>
          <p:nvPr>
            <p:ph type="title"/>
          </p:nvPr>
        </p:nvSpPr>
        <p:spPr/>
        <p:txBody>
          <a:bodyPr/>
          <a:lstStyle/>
          <a:p>
            <a:pPr eaLnBrk="1" hangingPunct="1"/>
            <a:r>
              <a:rPr lang="en-US" altLang="en-US"/>
              <a:t>Is the firm’s WACC correct for each of its divisions?</a:t>
            </a:r>
          </a:p>
        </p:txBody>
      </p:sp>
      <p:sp>
        <p:nvSpPr>
          <p:cNvPr id="60420" name="Rectangle 8"/>
          <p:cNvSpPr>
            <a:spLocks noGrp="1" noChangeArrowheads="1"/>
          </p:cNvSpPr>
          <p:nvPr>
            <p:ph type="body" idx="1"/>
          </p:nvPr>
        </p:nvSpPr>
        <p:spPr/>
        <p:txBody>
          <a:bodyPr/>
          <a:lstStyle/>
          <a:p>
            <a:pPr eaLnBrk="1" hangingPunct="1"/>
            <a:r>
              <a:rPr lang="en-US" altLang="en-US"/>
              <a:t>NO!  The composite WACC reflects the risk of an average project undertaken by the firm.</a:t>
            </a:r>
          </a:p>
          <a:p>
            <a:pPr eaLnBrk="1" hangingPunct="1"/>
            <a:r>
              <a:rPr lang="en-US" altLang="en-US"/>
              <a:t>Different divisions may have different risks.  The division’s WACC should be adjusted to reflect the division’s risk and capital structure.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457200"/>
            <a:ext cx="8229600" cy="1042988"/>
          </a:xfrm>
        </p:spPr>
        <p:txBody>
          <a:bodyPr/>
          <a:lstStyle/>
          <a:p>
            <a:pPr eaLnBrk="1" hangingPunct="1"/>
            <a:r>
              <a:rPr lang="en-US" altLang="en-US" sz="3200"/>
              <a:t>Divisional and Project Costs of Capital</a:t>
            </a:r>
          </a:p>
        </p:txBody>
      </p:sp>
      <p:sp>
        <p:nvSpPr>
          <p:cNvPr id="72707" name="Rectangle 3"/>
          <p:cNvSpPr>
            <a:spLocks noGrp="1" noChangeArrowheads="1"/>
          </p:cNvSpPr>
          <p:nvPr>
            <p:ph type="body" idx="1"/>
          </p:nvPr>
        </p:nvSpPr>
        <p:spPr>
          <a:xfrm>
            <a:off x="457200" y="1295400"/>
            <a:ext cx="8229600" cy="4525963"/>
          </a:xfrm>
        </p:spPr>
        <p:txBody>
          <a:bodyPr/>
          <a:lstStyle/>
          <a:p>
            <a:pPr eaLnBrk="1" hangingPunct="1">
              <a:lnSpc>
                <a:spcPct val="90000"/>
              </a:lnSpc>
            </a:pPr>
            <a:r>
              <a:rPr lang="en-US" altLang="en-US"/>
              <a:t>Using the WACC as the discount rate is only appropriate for projects that are the same risk as the firm’s current operations</a:t>
            </a:r>
          </a:p>
          <a:p>
            <a:pPr eaLnBrk="1" hangingPunct="1">
              <a:lnSpc>
                <a:spcPct val="90000"/>
              </a:lnSpc>
            </a:pPr>
            <a:r>
              <a:rPr lang="en-US" altLang="en-US"/>
              <a:t>If we are looking at a project that is NOT the same risk as the firm, then we need to determine the appropriate discount rate for that project</a:t>
            </a:r>
          </a:p>
          <a:p>
            <a:pPr eaLnBrk="1" hangingPunct="1">
              <a:lnSpc>
                <a:spcPct val="90000"/>
              </a:lnSpc>
            </a:pPr>
            <a:r>
              <a:rPr lang="en-US" altLang="en-US"/>
              <a:t>Divisions also often require separate</a:t>
            </a:r>
            <a:br>
              <a:rPr lang="en-US" altLang="en-US"/>
            </a:br>
            <a:r>
              <a:rPr lang="en-US" altLang="en-US"/>
              <a:t>discount rates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2707">
                                            <p:txEl>
                                              <p:pRg st="1" end="1"/>
                                            </p:txEl>
                                          </p:spTgt>
                                        </p:tgtEl>
                                        <p:attrNameLst>
                                          <p:attrName>style.visibility</p:attrName>
                                        </p:attrNameLst>
                                      </p:cBhvr>
                                      <p:to>
                                        <p:strVal val="visible"/>
                                      </p:to>
                                    </p:set>
                                    <p:anim calcmode="lin" valueType="num">
                                      <p:cBhvr additive="base">
                                        <p:cTn id="13"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27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2707">
                                            <p:txEl>
                                              <p:pRg st="2" end="2"/>
                                            </p:txEl>
                                          </p:spTgt>
                                        </p:tgtEl>
                                        <p:attrNameLst>
                                          <p:attrName>style.visibility</p:attrName>
                                        </p:attrNameLst>
                                      </p:cBhvr>
                                      <p:to>
                                        <p:strVal val="visible"/>
                                      </p:to>
                                    </p:set>
                                    <p:anim calcmode="lin" valueType="num">
                                      <p:cBhvr additive="base">
                                        <p:cTn id="19" dur="500" fill="hold"/>
                                        <p:tgtEl>
                                          <p:spTgt spid="727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27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457200"/>
            <a:ext cx="8229600" cy="1042988"/>
          </a:xfrm>
        </p:spPr>
        <p:txBody>
          <a:bodyPr/>
          <a:lstStyle/>
          <a:p>
            <a:pPr algn="ctr" eaLnBrk="1" hangingPunct="1"/>
            <a:r>
              <a:rPr lang="en-US" altLang="en-US" sz="3200"/>
              <a:t>The Pure Play (Comparable Companies) Approach</a:t>
            </a:r>
          </a:p>
        </p:txBody>
      </p:sp>
      <p:sp>
        <p:nvSpPr>
          <p:cNvPr id="76803" name="Rectangle 3"/>
          <p:cNvSpPr>
            <a:spLocks noGrp="1" noChangeArrowheads="1"/>
          </p:cNvSpPr>
          <p:nvPr>
            <p:ph type="body" idx="1"/>
          </p:nvPr>
        </p:nvSpPr>
        <p:spPr>
          <a:xfrm>
            <a:off x="457200" y="1600200"/>
            <a:ext cx="8229600" cy="4525963"/>
          </a:xfrm>
        </p:spPr>
        <p:txBody>
          <a:bodyPr/>
          <a:lstStyle/>
          <a:p>
            <a:pPr eaLnBrk="1" hangingPunct="1"/>
            <a:r>
              <a:rPr lang="en-US" altLang="en-US" sz="2800"/>
              <a:t>Find one or more companies that specialize in the product or service that we are considering</a:t>
            </a:r>
          </a:p>
          <a:p>
            <a:pPr eaLnBrk="1" hangingPunct="1"/>
            <a:r>
              <a:rPr lang="en-US" altLang="en-US" sz="2800"/>
              <a:t>Compute the beta for each company</a:t>
            </a:r>
          </a:p>
          <a:p>
            <a:pPr eaLnBrk="1" hangingPunct="1"/>
            <a:r>
              <a:rPr lang="en-US" altLang="en-US" sz="2800"/>
              <a:t>Take an average</a:t>
            </a:r>
          </a:p>
          <a:p>
            <a:pPr eaLnBrk="1" hangingPunct="1"/>
            <a:r>
              <a:rPr lang="en-US" altLang="en-US" sz="2800"/>
              <a:t>Use that beta along with the CAPM to find the appropriate return for a project of that risk</a:t>
            </a:r>
          </a:p>
          <a:p>
            <a:pPr eaLnBrk="1" hangingPunct="1"/>
            <a:r>
              <a:rPr lang="en-US" altLang="en-US" sz="2800"/>
              <a:t>Often difficult to find pure play companies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6803">
                                            <p:txEl>
                                              <p:pRg st="1" end="1"/>
                                            </p:txEl>
                                          </p:spTgt>
                                        </p:tgtEl>
                                        <p:attrNameLst>
                                          <p:attrName>style.visibility</p:attrName>
                                        </p:attrNameLst>
                                      </p:cBhvr>
                                      <p:to>
                                        <p:strVal val="visible"/>
                                      </p:to>
                                    </p:set>
                                    <p:anim calcmode="lin" valueType="num">
                                      <p:cBhvr additive="base">
                                        <p:cTn id="13" dur="500" fill="hold"/>
                                        <p:tgtEl>
                                          <p:spTgt spid="768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68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6803">
                                            <p:txEl>
                                              <p:pRg st="2" end="2"/>
                                            </p:txEl>
                                          </p:spTgt>
                                        </p:tgtEl>
                                        <p:attrNameLst>
                                          <p:attrName>style.visibility</p:attrName>
                                        </p:attrNameLst>
                                      </p:cBhvr>
                                      <p:to>
                                        <p:strVal val="visible"/>
                                      </p:to>
                                    </p:set>
                                    <p:anim calcmode="lin" valueType="num">
                                      <p:cBhvr additive="base">
                                        <p:cTn id="19" dur="500" fill="hold"/>
                                        <p:tgtEl>
                                          <p:spTgt spid="768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680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6803">
                                            <p:txEl>
                                              <p:pRg st="3" end="3"/>
                                            </p:txEl>
                                          </p:spTgt>
                                        </p:tgtEl>
                                        <p:attrNameLst>
                                          <p:attrName>style.visibility</p:attrName>
                                        </p:attrNameLst>
                                      </p:cBhvr>
                                      <p:to>
                                        <p:strVal val="visible"/>
                                      </p:to>
                                    </p:set>
                                    <p:anim calcmode="lin" valueType="num">
                                      <p:cBhvr additive="base">
                                        <p:cTn id="25" dur="500" fill="hold"/>
                                        <p:tgtEl>
                                          <p:spTgt spid="768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680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3" end="3"/>
                                            </p:txEl>
                                          </p:spTgt>
                                        </p:tgtEl>
                                        <p:attrNameLst>
                                          <p:attrName>ppt_c</p:attrName>
                                        </p:attrNameLst>
                                      </p:cBhvr>
                                      <p:to>
                                        <a:schemeClr val="tx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6803">
                                            <p:txEl>
                                              <p:pRg st="4" end="4"/>
                                            </p:txEl>
                                          </p:spTgt>
                                        </p:tgtEl>
                                        <p:attrNameLst>
                                          <p:attrName>style.visibility</p:attrName>
                                        </p:attrNameLst>
                                      </p:cBhvr>
                                      <p:to>
                                        <p:strVal val="visible"/>
                                      </p:to>
                                    </p:set>
                                    <p:anim calcmode="lin" valueType="num">
                                      <p:cBhvr additive="base">
                                        <p:cTn id="31" dur="500" fill="hold"/>
                                        <p:tgtEl>
                                          <p:spTgt spid="7680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680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143000" y="169863"/>
            <a:ext cx="7696200" cy="1143000"/>
          </a:xfrm>
        </p:spPr>
        <p:txBody>
          <a:bodyPr/>
          <a:lstStyle/>
          <a:p>
            <a:pPr eaLnBrk="1" hangingPunct="1"/>
            <a:r>
              <a:rPr lang="en-US" altLang="en-US" dirty="0"/>
              <a:t>A Project’s Cost of Capital</a:t>
            </a:r>
          </a:p>
        </p:txBody>
      </p:sp>
      <p:sp>
        <p:nvSpPr>
          <p:cNvPr id="52227" name="Content Placeholder 2"/>
          <p:cNvSpPr>
            <a:spLocks noGrp="1"/>
          </p:cNvSpPr>
          <p:nvPr>
            <p:ph idx="1"/>
          </p:nvPr>
        </p:nvSpPr>
        <p:spPr>
          <a:xfrm>
            <a:off x="457200" y="1447800"/>
            <a:ext cx="8382000" cy="4648200"/>
          </a:xfrm>
        </p:spPr>
        <p:txBody>
          <a:bodyPr/>
          <a:lstStyle/>
          <a:p>
            <a:pPr eaLnBrk="1" hangingPunct="1"/>
            <a:r>
              <a:rPr lang="en-US" altLang="en-US"/>
              <a:t>All-equity comparables</a:t>
            </a:r>
          </a:p>
          <a:p>
            <a:pPr lvl="1" eaLnBrk="1" hangingPunct="1"/>
            <a:r>
              <a:rPr lang="en-US" altLang="en-US"/>
              <a:t>Find an all-equity financed firm in a single line of business that is comparable to the project.</a:t>
            </a:r>
          </a:p>
          <a:p>
            <a:pPr lvl="1" eaLnBrk="1" hangingPunct="1"/>
            <a:r>
              <a:rPr lang="en-US" altLang="en-US"/>
              <a:t>Use the comparable firm’s equity beta and cost of capital as estimates.</a:t>
            </a:r>
          </a:p>
          <a:p>
            <a:pPr eaLnBrk="1" hangingPunct="1"/>
            <a:r>
              <a:rPr lang="en-US" altLang="en-US"/>
              <a:t>Levered firms as comparables</a:t>
            </a:r>
          </a:p>
          <a:p>
            <a:pPr eaLnBrk="1" hangingPunct="1"/>
            <a:endParaRPr lang="en-US" alt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914400" y="457200"/>
            <a:ext cx="7696200" cy="1143000"/>
          </a:xfrm>
        </p:spPr>
        <p:txBody>
          <a:bodyPr rtlCol="0">
            <a:normAutofit fontScale="90000"/>
          </a:bodyPr>
          <a:lstStyle/>
          <a:p>
            <a:pPr eaLnBrk="1" fontAlgn="auto" hangingPunct="1">
              <a:spcAft>
                <a:spcPts val="0"/>
              </a:spcAft>
              <a:defRPr/>
            </a:pPr>
            <a:r>
              <a:rPr lang="en-US" altLang="en-US" dirty="0"/>
              <a:t>Using a Levered Firm as a Comparable for a Project’s Risk</a:t>
            </a:r>
          </a:p>
        </p:txBody>
      </p:sp>
      <p:pic>
        <p:nvPicPr>
          <p:cNvPr id="53251" name="Picture 3" descr="fig12_03.gif"/>
          <p:cNvPicPr>
            <a:picLocks noChangeAspect="1"/>
          </p:cNvPicPr>
          <p:nvPr/>
        </p:nvPicPr>
        <p:blipFill>
          <a:blip r:embed="rId2" cstate="print"/>
          <a:srcRect/>
          <a:stretch>
            <a:fillRect/>
          </a:stretch>
        </p:blipFill>
        <p:spPr bwMode="auto">
          <a:xfrm>
            <a:off x="1143000" y="2057400"/>
            <a:ext cx="6515100" cy="2959100"/>
          </a:xfrm>
          <a:prstGeom prst="rect">
            <a:avLst/>
          </a:prstGeom>
          <a:noFill/>
          <a:ln w="9525">
            <a:noFill/>
            <a:miter lim="800000"/>
            <a:headEnd/>
            <a:tailEnd/>
          </a:ln>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160463" y="169863"/>
            <a:ext cx="7696200" cy="1143000"/>
          </a:xfrm>
        </p:spPr>
        <p:txBody>
          <a:bodyPr/>
          <a:lstStyle/>
          <a:p>
            <a:pPr eaLnBrk="1" hangingPunct="1"/>
            <a:r>
              <a:rPr lang="en-US" altLang="en-US"/>
              <a:t>Industry Asset Betas</a:t>
            </a:r>
          </a:p>
        </p:txBody>
      </p:sp>
      <p:sp>
        <p:nvSpPr>
          <p:cNvPr id="59395" name="Content Placeholder 2"/>
          <p:cNvSpPr>
            <a:spLocks noGrp="1"/>
          </p:cNvSpPr>
          <p:nvPr>
            <p:ph idx="1"/>
          </p:nvPr>
        </p:nvSpPr>
        <p:spPr>
          <a:xfrm>
            <a:off x="457200" y="1447800"/>
            <a:ext cx="8382000" cy="4648200"/>
          </a:xfrm>
        </p:spPr>
        <p:txBody>
          <a:bodyPr/>
          <a:lstStyle/>
          <a:p>
            <a:pPr eaLnBrk="1" hangingPunct="1"/>
            <a:r>
              <a:rPr lang="en-US" altLang="en-US"/>
              <a:t>We can combine estimates of asset betas for multiple firms in the same industry.</a:t>
            </a:r>
          </a:p>
          <a:p>
            <a:pPr eaLnBrk="1" hangingPunct="1"/>
            <a:r>
              <a:rPr lang="en-US" altLang="en-US"/>
              <a:t>Doing this will reduce the estimation error of the estimated beta for the project.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9" name="Picture 4" descr="Y:\Graphics\Powerpoint\PEARSON\BERK\Final files\ch12\c12p007.jpg"/>
          <p:cNvPicPr>
            <a:picLocks noChangeAspect="1" noChangeArrowheads="1"/>
          </p:cNvPicPr>
          <p:nvPr/>
        </p:nvPicPr>
        <p:blipFill>
          <a:blip r:embed="rId2" cstate="print"/>
          <a:srcRect/>
          <a:stretch>
            <a:fillRect/>
          </a:stretch>
        </p:blipFill>
        <p:spPr bwMode="auto">
          <a:xfrm>
            <a:off x="838200" y="1219200"/>
            <a:ext cx="7369175" cy="4029075"/>
          </a:xfrm>
          <a:prstGeom prst="rect">
            <a:avLst/>
          </a:prstGeom>
          <a:noFill/>
          <a:ln w="9525">
            <a:noFill/>
            <a:miter lim="800000"/>
            <a:headEnd/>
            <a:tailEnd/>
          </a:ln>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616554"/>
            <a:ext cx="8686800" cy="899633"/>
          </a:xfrm>
        </p:spPr>
        <p:txBody>
          <a:bodyPr/>
          <a:lstStyle/>
          <a:p>
            <a:pPr eaLnBrk="1" hangingPunct="1"/>
            <a:r>
              <a:rPr lang="en-US" altLang="en-US" sz="2800" dirty="0"/>
              <a:t>Example- Computing Beta Based on Comparables</a:t>
            </a:r>
          </a:p>
        </p:txBody>
      </p:sp>
      <p:graphicFrame>
        <p:nvGraphicFramePr>
          <p:cNvPr id="4" name="Table 3"/>
          <p:cNvGraphicFramePr>
            <a:graphicFrameLocks noGrp="1"/>
          </p:cNvGraphicFramePr>
          <p:nvPr>
            <p:extLst>
              <p:ext uri="{D42A27DB-BD31-4B8C-83A1-F6EECF244321}">
                <p14:modId xmlns:p14="http://schemas.microsoft.com/office/powerpoint/2010/main" val="2790200161"/>
              </p:ext>
            </p:extLst>
          </p:nvPr>
        </p:nvGraphicFramePr>
        <p:xfrm>
          <a:off x="914400" y="1195867"/>
          <a:ext cx="6858001" cy="3604734"/>
        </p:xfrm>
        <a:graphic>
          <a:graphicData uri="http://schemas.openxmlformats.org/drawingml/2006/table">
            <a:tbl>
              <a:tblPr/>
              <a:tblGrid>
                <a:gridCol w="1048357">
                  <a:extLst>
                    <a:ext uri="{9D8B030D-6E8A-4147-A177-3AD203B41FA5}">
                      <a16:colId xmlns:a16="http://schemas.microsoft.com/office/drawing/2014/main" val="20000"/>
                    </a:ext>
                  </a:extLst>
                </a:gridCol>
                <a:gridCol w="1441490">
                  <a:extLst>
                    <a:ext uri="{9D8B030D-6E8A-4147-A177-3AD203B41FA5}">
                      <a16:colId xmlns:a16="http://schemas.microsoft.com/office/drawing/2014/main" val="20001"/>
                    </a:ext>
                  </a:extLst>
                </a:gridCol>
                <a:gridCol w="1048357">
                  <a:extLst>
                    <a:ext uri="{9D8B030D-6E8A-4147-A177-3AD203B41FA5}">
                      <a16:colId xmlns:a16="http://schemas.microsoft.com/office/drawing/2014/main" val="20002"/>
                    </a:ext>
                  </a:extLst>
                </a:gridCol>
                <a:gridCol w="1048357">
                  <a:extLst>
                    <a:ext uri="{9D8B030D-6E8A-4147-A177-3AD203B41FA5}">
                      <a16:colId xmlns:a16="http://schemas.microsoft.com/office/drawing/2014/main" val="20003"/>
                    </a:ext>
                  </a:extLst>
                </a:gridCol>
                <a:gridCol w="1223083">
                  <a:extLst>
                    <a:ext uri="{9D8B030D-6E8A-4147-A177-3AD203B41FA5}">
                      <a16:colId xmlns:a16="http://schemas.microsoft.com/office/drawing/2014/main" val="20004"/>
                    </a:ext>
                  </a:extLst>
                </a:gridCol>
                <a:gridCol w="1048357">
                  <a:extLst>
                    <a:ext uri="{9D8B030D-6E8A-4147-A177-3AD203B41FA5}">
                      <a16:colId xmlns:a16="http://schemas.microsoft.com/office/drawing/2014/main" val="20005"/>
                    </a:ext>
                  </a:extLst>
                </a:gridCol>
              </a:tblGrid>
              <a:tr h="400526">
                <a:tc gridSpan="2">
                  <a:txBody>
                    <a:bodyPr/>
                    <a:lstStyle/>
                    <a:p>
                      <a:pPr algn="l" fontAlgn="b"/>
                      <a:r>
                        <a:rPr lang="en-US" sz="1400" b="0" i="0" u="none" strike="noStrike" dirty="0">
                          <a:solidFill>
                            <a:srgbClr val="000000"/>
                          </a:solidFill>
                          <a:latin typeface="Calibri"/>
                        </a:rPr>
                        <a:t>Tax rate= 40%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526">
                <a:tc>
                  <a:txBody>
                    <a:bodyPr/>
                    <a:lstStyle/>
                    <a:p>
                      <a:pPr algn="ctr" fontAlgn="b"/>
                      <a:r>
                        <a:rPr lang="en-US" sz="1400" b="0" i="0" u="none" strike="noStrike" dirty="0">
                          <a:solidFill>
                            <a:srgbClr val="000000"/>
                          </a:solidFill>
                          <a:latin typeface="Calibri"/>
                        </a:rPr>
                        <a:t>Ticker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Equity Beta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D/V</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E/V</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D/E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Asset Beta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0526">
                <a:tc>
                  <a:txBody>
                    <a:bodyPr/>
                    <a:lstStyle/>
                    <a:p>
                      <a:pPr algn="ctr" fontAlgn="b"/>
                      <a:r>
                        <a:rPr lang="en-US" sz="1400" b="0" i="0" u="none" strike="noStrike" dirty="0">
                          <a:solidFill>
                            <a:srgbClr val="000000"/>
                          </a:solidFill>
                          <a:latin typeface="Calibri"/>
                        </a:rPr>
                        <a:t>DDS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1.439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0526">
                <a:tc>
                  <a:txBody>
                    <a:bodyPr/>
                    <a:lstStyle/>
                    <a:p>
                      <a:pPr algn="ctr" fontAlgn="b"/>
                      <a:r>
                        <a:rPr lang="en-US" sz="1400" b="0" i="0" u="none" strike="noStrike" dirty="0">
                          <a:solidFill>
                            <a:srgbClr val="000000"/>
                          </a:solidFill>
                          <a:latin typeface="Calibri"/>
                        </a:rPr>
                        <a:t>JCP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0.205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0526">
                <a:tc>
                  <a:txBody>
                    <a:bodyPr/>
                    <a:lstStyle/>
                    <a:p>
                      <a:pPr algn="ctr" fontAlgn="b"/>
                      <a:r>
                        <a:rPr lang="en-US" sz="1400" b="0" i="0" u="none" strike="noStrike" dirty="0">
                          <a:solidFill>
                            <a:srgbClr val="000000"/>
                          </a:solidFill>
                          <a:latin typeface="Calibri"/>
                        </a:rPr>
                        <a:t>KSS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0.087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0526">
                <a:tc>
                  <a:txBody>
                    <a:bodyPr/>
                    <a:lstStyle/>
                    <a:p>
                      <a:pPr algn="ctr" fontAlgn="b"/>
                      <a:r>
                        <a:rPr lang="en-US" sz="1400" b="0" i="0" u="none" strike="noStrike" dirty="0">
                          <a:solidFill>
                            <a:srgbClr val="000000"/>
                          </a:solidFill>
                          <a:latin typeface="Calibri"/>
                        </a:rPr>
                        <a:t>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0526">
                <a:tc>
                  <a:txBody>
                    <a:bodyPr/>
                    <a:lstStyle/>
                    <a:p>
                      <a:pPr algn="ctr" fontAlgn="b"/>
                      <a:r>
                        <a:rPr lang="en-US" sz="1400" b="0" i="0" u="none" strike="noStrike" dirty="0">
                          <a:solidFill>
                            <a:srgbClr val="000000"/>
                          </a:solidFill>
                          <a:latin typeface="Calibri"/>
                        </a:rPr>
                        <a:t>JWN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0.35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0.538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00526">
                <a:tc>
                  <a:txBody>
                    <a:bodyPr/>
                    <a:lstStyle/>
                    <a:p>
                      <a:pPr algn="ctr" fontAlgn="b"/>
                      <a:r>
                        <a:rPr lang="en-US" sz="1400" b="0" i="0" u="none" strike="noStrike" dirty="0">
                          <a:solidFill>
                            <a:srgbClr val="000000"/>
                          </a:solidFill>
                          <a:latin typeface="Calibri"/>
                        </a:rPr>
                        <a:t>SKS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0526">
                <a:tc>
                  <a:txBody>
                    <a:bodyPr/>
                    <a:lstStyle/>
                    <a:p>
                      <a:pPr algn="ctr" fontAlgn="b"/>
                      <a:r>
                        <a:rPr lang="en-US" sz="1400" b="0" i="0" u="none" strike="noStrike" dirty="0">
                          <a:solidFill>
                            <a:srgbClr val="000000"/>
                          </a:solidFill>
                          <a:latin typeface="Calibri"/>
                        </a:rPr>
                        <a:t>SHLD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0.77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0.299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 name="Rectangle 1">
            <a:extLst>
              <a:ext uri="{FF2B5EF4-FFF2-40B4-BE49-F238E27FC236}">
                <a16:creationId xmlns:a16="http://schemas.microsoft.com/office/drawing/2014/main" id="{B79E0900-E05D-45AA-9535-FF094B52F7C5}"/>
              </a:ext>
            </a:extLst>
          </p:cNvPr>
          <p:cNvSpPr/>
          <p:nvPr/>
        </p:nvSpPr>
        <p:spPr>
          <a:xfrm>
            <a:off x="800100" y="4800601"/>
            <a:ext cx="7543800" cy="646331"/>
          </a:xfrm>
          <a:prstGeom prst="rect">
            <a:avLst/>
          </a:prstGeom>
        </p:spPr>
        <p:txBody>
          <a:bodyPr wrap="square">
            <a:spAutoFit/>
          </a:bodyPr>
          <a:lstStyle/>
          <a:p>
            <a:r>
              <a:rPr lang="en-US" altLang="en-US" dirty="0"/>
              <a:t>Asset beta based on Hamada Equation : </a:t>
            </a:r>
          </a:p>
          <a:p>
            <a:r>
              <a:rPr lang="en-US" altLang="en-US" dirty="0"/>
              <a:t>Levered Beta= Unlevered Beta *[1+(1-Tax Rate)*(Debt/Equity)]</a:t>
            </a:r>
            <a:endParaRPr lang="en-US" dirty="0"/>
          </a:p>
        </p:txBody>
      </p:sp>
      <p:sp>
        <p:nvSpPr>
          <p:cNvPr id="6" name="TextBox 5">
            <a:extLst>
              <a:ext uri="{FF2B5EF4-FFF2-40B4-BE49-F238E27FC236}">
                <a16:creationId xmlns:a16="http://schemas.microsoft.com/office/drawing/2014/main" id="{8C27972E-D473-412B-BE3C-8C197C4E38F1}"/>
              </a:ext>
            </a:extLst>
          </p:cNvPr>
          <p:cNvSpPr txBox="1"/>
          <p:nvPr/>
        </p:nvSpPr>
        <p:spPr>
          <a:xfrm>
            <a:off x="800100" y="5379914"/>
            <a:ext cx="7543800" cy="923330"/>
          </a:xfrm>
          <a:prstGeom prst="rect">
            <a:avLst/>
          </a:prstGeom>
          <a:noFill/>
        </p:spPr>
        <p:txBody>
          <a:bodyPr wrap="square">
            <a:spAutoFit/>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If the firm has preferred stock in its capital structure, then levered beta is calculated using modified Hamada relationship: </a:t>
            </a: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Levered β=Unlevered β×[1 + [(D/E) × (1−T</a:t>
            </a:r>
            <a:r>
              <a:rPr lang="en-US" sz="1800" baseline="-25000" dirty="0">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 P/E]]</a:t>
            </a:r>
            <a:endParaRPr lang="en-US" sz="1800" dirty="0">
              <a:effectLst/>
              <a:latin typeface="Courier"/>
              <a:ea typeface="Times New Roman" panose="02020603050405020304" pitchFamily="18" charset="0"/>
              <a:cs typeface="Times New Roman" panose="02020603050405020304"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5"/>
          <p:cNvSpPr>
            <a:spLocks noGrp="1"/>
          </p:cNvSpPr>
          <p:nvPr>
            <p:ph type="sldNum" sz="quarter" idx="11"/>
          </p:nvPr>
        </p:nvSpPr>
        <p:spPr>
          <a:xfrm>
            <a:off x="457200" y="6245225"/>
            <a:ext cx="2133600" cy="476250"/>
          </a:xfrm>
          <a:noFill/>
        </p:spPr>
        <p:txBody>
          <a:bodyPr/>
          <a:lstStyle/>
          <a:p>
            <a:pPr algn="l"/>
            <a:fld id="{672B993B-96FD-4830-8A2A-D011AB8EB862}" type="slidenum">
              <a:rPr lang="en-US" altLang="en-US" smtClean="0">
                <a:latin typeface="Arial" charset="0"/>
              </a:rPr>
              <a:pPr algn="l"/>
              <a:t>68</a:t>
            </a:fld>
            <a:endParaRPr lang="en-US" altLang="en-US">
              <a:latin typeface="Arial" charset="0"/>
            </a:endParaRPr>
          </a:p>
        </p:txBody>
      </p:sp>
      <p:sp>
        <p:nvSpPr>
          <p:cNvPr id="63491" name="Rectangle 7"/>
          <p:cNvSpPr>
            <a:spLocks noGrp="1" noChangeArrowheads="1"/>
          </p:cNvSpPr>
          <p:nvPr>
            <p:ph type="title"/>
          </p:nvPr>
        </p:nvSpPr>
        <p:spPr>
          <a:xfrm>
            <a:off x="457200" y="457200"/>
            <a:ext cx="8229600" cy="1066800"/>
          </a:xfrm>
        </p:spPr>
        <p:txBody>
          <a:bodyPr/>
          <a:lstStyle/>
          <a:p>
            <a:pPr eaLnBrk="1" hangingPunct="1"/>
            <a:r>
              <a:rPr lang="en-US" altLang="en-US" sz="3200" dirty="0"/>
              <a:t>The Risk-Adjusted Divisional Cost of Capital</a:t>
            </a:r>
          </a:p>
        </p:txBody>
      </p:sp>
      <p:sp>
        <p:nvSpPr>
          <p:cNvPr id="63492" name="Rectangle 8"/>
          <p:cNvSpPr>
            <a:spLocks noGrp="1" noChangeArrowheads="1"/>
          </p:cNvSpPr>
          <p:nvPr>
            <p:ph type="body" idx="1"/>
          </p:nvPr>
        </p:nvSpPr>
        <p:spPr>
          <a:xfrm>
            <a:off x="1066800" y="1371600"/>
            <a:ext cx="7275512" cy="4114800"/>
          </a:xfrm>
        </p:spPr>
        <p:txBody>
          <a:bodyPr/>
          <a:lstStyle/>
          <a:p>
            <a:pPr eaLnBrk="1" hangingPunct="1"/>
            <a:r>
              <a:rPr lang="en-US" altLang="en-US" dirty="0"/>
              <a:t>Estimate the cost of capital that the division would have if it were a stand-alone firm.  </a:t>
            </a:r>
          </a:p>
          <a:p>
            <a:pPr eaLnBrk="1" hangingPunct="1"/>
            <a:r>
              <a:rPr lang="en-US" altLang="en-US" dirty="0"/>
              <a:t>This requires estimating the division’s beta, cost of debt, and capital structure.</a:t>
            </a:r>
          </a:p>
          <a:p>
            <a:pPr eaLnBrk="1" hangingPunct="1"/>
            <a:r>
              <a:rPr lang="en-US" altLang="en-US" dirty="0"/>
              <a:t>Re-levering estimated unlevered Beta by using the Firm’s Capital Structure.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a:t>Using WACC for All Projects - Example</a:t>
            </a:r>
          </a:p>
        </p:txBody>
      </p:sp>
      <p:sp>
        <p:nvSpPr>
          <p:cNvPr id="74755" name="Rectangle 3"/>
          <p:cNvSpPr>
            <a:spLocks noGrp="1" noChangeArrowheads="1"/>
          </p:cNvSpPr>
          <p:nvPr>
            <p:ph type="body" idx="1"/>
          </p:nvPr>
        </p:nvSpPr>
        <p:spPr/>
        <p:txBody>
          <a:bodyPr/>
          <a:lstStyle/>
          <a:p>
            <a:pPr eaLnBrk="1" hangingPunct="1"/>
            <a:r>
              <a:rPr lang="en-US" altLang="en-US"/>
              <a:t>What would happen if we use the WACC for all projects regardless of risk?</a:t>
            </a:r>
          </a:p>
          <a:p>
            <a:pPr eaLnBrk="1" hangingPunct="1"/>
            <a:r>
              <a:rPr lang="en-US" altLang="en-US"/>
              <a:t>Assume the WACC = 15%</a:t>
            </a:r>
          </a:p>
          <a:p>
            <a:pPr marL="744538" lvl="1" indent="-287338" eaLnBrk="1" hangingPunct="1">
              <a:buFont typeface="Wingdings" pitchFamily="2" charset="2"/>
              <a:buNone/>
            </a:pPr>
            <a:r>
              <a:rPr lang="en-US" altLang="en-US"/>
              <a:t>Project	Required Return	IRR</a:t>
            </a:r>
          </a:p>
          <a:p>
            <a:pPr marL="744538" lvl="1" indent="-287338" eaLnBrk="1" hangingPunct="1">
              <a:buFont typeface="Wingdings" pitchFamily="2" charset="2"/>
              <a:buNone/>
            </a:pPr>
            <a:r>
              <a:rPr lang="en-US" altLang="en-US"/>
              <a:t>A			20%			17%</a:t>
            </a:r>
          </a:p>
          <a:p>
            <a:pPr marL="744538" lvl="1" indent="-287338" eaLnBrk="1" hangingPunct="1">
              <a:buFont typeface="Wingdings" pitchFamily="2" charset="2"/>
              <a:buNone/>
            </a:pPr>
            <a:r>
              <a:rPr lang="en-US" altLang="en-US"/>
              <a:t>B			15%			18%</a:t>
            </a:r>
          </a:p>
          <a:p>
            <a:pPr marL="744538" lvl="1" indent="-287338" eaLnBrk="1" hangingPunct="1">
              <a:buFont typeface="Wingdings" pitchFamily="2" charset="2"/>
              <a:buNone/>
            </a:pPr>
            <a:r>
              <a:rPr lang="en-US" altLang="en-US"/>
              <a:t>C			10%			12%</a:t>
            </a:r>
          </a:p>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74755">
                                            <p:txEl>
                                              <p:pRg st="2" end="2"/>
                                            </p:txEl>
                                          </p:spTgt>
                                        </p:tgtEl>
                                        <p:attrNameLst>
                                          <p:attrName>style.visibility</p:attrName>
                                        </p:attrNameLst>
                                      </p:cBhvr>
                                      <p:to>
                                        <p:strVal val="visible"/>
                                      </p:to>
                                    </p:set>
                                    <p:anim calcmode="lin" valueType="num">
                                      <p:cBhvr additive="base">
                                        <p:cTn id="17" dur="500" fill="hold"/>
                                        <p:tgtEl>
                                          <p:spTgt spid="7475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4755">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74755">
                                            <p:txEl>
                                              <p:pRg st="3" end="3"/>
                                            </p:txEl>
                                          </p:spTgt>
                                        </p:tgtEl>
                                        <p:attrNameLst>
                                          <p:attrName>style.visibility</p:attrName>
                                        </p:attrNameLst>
                                      </p:cBhvr>
                                      <p:to>
                                        <p:strVal val="visible"/>
                                      </p:to>
                                    </p:set>
                                    <p:anim calcmode="lin" valueType="num">
                                      <p:cBhvr additive="base">
                                        <p:cTn id="21" dur="500" fill="hold"/>
                                        <p:tgtEl>
                                          <p:spTgt spid="74755">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4755">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4755">
                                            <p:txEl>
                                              <p:pRg st="4" end="4"/>
                                            </p:txEl>
                                          </p:spTgt>
                                        </p:tgtEl>
                                        <p:attrNameLst>
                                          <p:attrName>style.visibility</p:attrName>
                                        </p:attrNameLst>
                                      </p:cBhvr>
                                      <p:to>
                                        <p:strVal val="visible"/>
                                      </p:to>
                                    </p:set>
                                    <p:anim calcmode="lin" valueType="num">
                                      <p:cBhvr additive="base">
                                        <p:cTn id="25" dur="500" fill="hold"/>
                                        <p:tgtEl>
                                          <p:spTgt spid="7475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475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74755">
                                            <p:txEl>
                                              <p:pRg st="5" end="5"/>
                                            </p:txEl>
                                          </p:spTgt>
                                        </p:tgtEl>
                                        <p:attrNameLst>
                                          <p:attrName>style.visibility</p:attrName>
                                        </p:attrNameLst>
                                      </p:cBhvr>
                                      <p:to>
                                        <p:strVal val="visible"/>
                                      </p:to>
                                    </p:set>
                                    <p:anim calcmode="lin" valueType="num">
                                      <p:cBhvr additive="base">
                                        <p:cTn id="29" dur="500" fill="hold"/>
                                        <p:tgtEl>
                                          <p:spTgt spid="74755">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475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xfrm>
            <a:off x="457200" y="6245225"/>
            <a:ext cx="2133600" cy="476250"/>
          </a:xfrm>
          <a:noFill/>
        </p:spPr>
        <p:txBody>
          <a:bodyPr/>
          <a:lstStyle/>
          <a:p>
            <a:pPr algn="l"/>
            <a:fld id="{6B141C65-0140-4388-BE09-21DB5746EE79}" type="slidenum">
              <a:rPr lang="en-US" altLang="en-US" smtClean="0">
                <a:latin typeface="Arial" charset="0"/>
              </a:rPr>
              <a:pPr algn="l"/>
              <a:t>7</a:t>
            </a:fld>
            <a:endParaRPr lang="en-US" altLang="en-US">
              <a:latin typeface="Arial" charset="0"/>
            </a:endParaRPr>
          </a:p>
        </p:txBody>
      </p:sp>
      <p:sp>
        <p:nvSpPr>
          <p:cNvPr id="17411" name="Rectangle 2"/>
          <p:cNvSpPr>
            <a:spLocks noGrp="1" noChangeArrowheads="1"/>
          </p:cNvSpPr>
          <p:nvPr>
            <p:ph type="title"/>
          </p:nvPr>
        </p:nvSpPr>
        <p:spPr/>
        <p:txBody>
          <a:bodyPr/>
          <a:lstStyle/>
          <a:p>
            <a:pPr eaLnBrk="1" hangingPunct="1"/>
            <a:r>
              <a:rPr lang="en-US" altLang="en-US"/>
              <a:t>Before-tax vs. After-tax Capital Costs</a:t>
            </a:r>
          </a:p>
        </p:txBody>
      </p:sp>
      <p:sp>
        <p:nvSpPr>
          <p:cNvPr id="17412" name="Rectangle 3"/>
          <p:cNvSpPr>
            <a:spLocks noGrp="1" noChangeArrowheads="1"/>
          </p:cNvSpPr>
          <p:nvPr>
            <p:ph type="body" idx="1"/>
          </p:nvPr>
        </p:nvSpPr>
        <p:spPr/>
        <p:txBody>
          <a:bodyPr/>
          <a:lstStyle/>
          <a:p>
            <a:pPr eaLnBrk="1" hangingPunct="1">
              <a:lnSpc>
                <a:spcPct val="90000"/>
              </a:lnSpc>
            </a:pPr>
            <a:r>
              <a:rPr lang="en-US" altLang="en-US"/>
              <a:t>Tax effects associated with financing can be incorporated either in capital budgeting cash flows or in cost of capital.</a:t>
            </a:r>
          </a:p>
          <a:p>
            <a:pPr eaLnBrk="1" hangingPunct="1">
              <a:lnSpc>
                <a:spcPct val="90000"/>
              </a:lnSpc>
            </a:pPr>
            <a:r>
              <a:rPr lang="en-US" altLang="en-US"/>
              <a:t>Most firms incorporate tax effects in the cost of capital.  Therefore, focus on after-tax costs.</a:t>
            </a:r>
          </a:p>
          <a:p>
            <a:pPr eaLnBrk="1" hangingPunct="1">
              <a:lnSpc>
                <a:spcPct val="90000"/>
              </a:lnSpc>
            </a:pPr>
            <a:r>
              <a:rPr lang="en-US" altLang="en-US"/>
              <a:t>Only cost of debt is affected.</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457200" y="454025"/>
            <a:ext cx="8229600" cy="1136650"/>
          </a:xfrm>
        </p:spPr>
        <p:txBody>
          <a:bodyPr/>
          <a:lstStyle/>
          <a:p>
            <a:pPr eaLnBrk="1" hangingPunct="1"/>
            <a:r>
              <a:rPr lang="en-US" altLang="en-US" sz="3200"/>
              <a:t>Capital Budgeting &amp; Project Risk</a:t>
            </a:r>
          </a:p>
        </p:txBody>
      </p:sp>
      <p:sp>
        <p:nvSpPr>
          <p:cNvPr id="106499" name="Rectangle 3"/>
          <p:cNvSpPr>
            <a:spLocks noGrp="1" noChangeArrowheads="1"/>
          </p:cNvSpPr>
          <p:nvPr>
            <p:ph type="body" idx="1"/>
          </p:nvPr>
        </p:nvSpPr>
        <p:spPr>
          <a:xfrm>
            <a:off x="762000" y="5486400"/>
            <a:ext cx="8001000" cy="1219200"/>
          </a:xfrm>
        </p:spPr>
        <p:txBody>
          <a:bodyPr/>
          <a:lstStyle/>
          <a:p>
            <a:pPr eaLnBrk="1" hangingPunct="1">
              <a:buFont typeface="Wingdings" pitchFamily="2" charset="2"/>
              <a:buNone/>
            </a:pPr>
            <a:r>
              <a:rPr lang="en-US" altLang="en-US" sz="2400"/>
              <a:t>A firm that uses one discount rate for all projects may over time increase the risk of the firm while decreasing its value.</a:t>
            </a:r>
          </a:p>
        </p:txBody>
      </p:sp>
      <p:sp>
        <p:nvSpPr>
          <p:cNvPr id="8198" name="Line 4"/>
          <p:cNvSpPr>
            <a:spLocks noChangeShapeType="1"/>
          </p:cNvSpPr>
          <p:nvPr/>
        </p:nvSpPr>
        <p:spPr bwMode="auto">
          <a:xfrm>
            <a:off x="2286000" y="4648200"/>
            <a:ext cx="3886200" cy="0"/>
          </a:xfrm>
          <a:prstGeom prst="line">
            <a:avLst/>
          </a:prstGeom>
          <a:noFill/>
          <a:ln w="38100">
            <a:solidFill>
              <a:schemeClr val="tx1"/>
            </a:solidFill>
            <a:round/>
            <a:headEnd/>
            <a:tailEnd type="triangle" w="med" len="med"/>
          </a:ln>
        </p:spPr>
        <p:txBody>
          <a:bodyPr/>
          <a:lstStyle/>
          <a:p>
            <a:endParaRPr lang="en-US"/>
          </a:p>
        </p:txBody>
      </p:sp>
      <p:sp>
        <p:nvSpPr>
          <p:cNvPr id="8199" name="Text Box 5"/>
          <p:cNvSpPr txBox="1">
            <a:spLocks noChangeArrowheads="1"/>
          </p:cNvSpPr>
          <p:nvPr/>
        </p:nvSpPr>
        <p:spPr bwMode="auto">
          <a:xfrm rot="-5400000">
            <a:off x="1066800" y="1827213"/>
            <a:ext cx="1828800" cy="457200"/>
          </a:xfrm>
          <a:prstGeom prst="rect">
            <a:avLst/>
          </a:prstGeom>
          <a:noFill/>
          <a:ln w="9525">
            <a:noFill/>
            <a:miter lim="800000"/>
            <a:headEnd/>
            <a:tailEnd/>
          </a:ln>
        </p:spPr>
        <p:txBody>
          <a:bodyPr>
            <a:spAutoFit/>
          </a:bodyPr>
          <a:lstStyle/>
          <a:p>
            <a:pPr algn="r">
              <a:spcBef>
                <a:spcPct val="50000"/>
              </a:spcBef>
            </a:pPr>
            <a:r>
              <a:rPr lang="en-US" altLang="en-US" sz="2400">
                <a:latin typeface="Times New Roman" pitchFamily="18" charset="0"/>
              </a:rPr>
              <a:t>Project IRR</a:t>
            </a:r>
          </a:p>
        </p:txBody>
      </p:sp>
      <p:sp>
        <p:nvSpPr>
          <p:cNvPr id="8200" name="Text Box 6"/>
          <p:cNvSpPr txBox="1">
            <a:spLocks noChangeArrowheads="1"/>
          </p:cNvSpPr>
          <p:nvPr/>
        </p:nvSpPr>
        <p:spPr bwMode="auto">
          <a:xfrm>
            <a:off x="4876800" y="4419600"/>
            <a:ext cx="3962400" cy="457200"/>
          </a:xfrm>
          <a:prstGeom prst="rect">
            <a:avLst/>
          </a:prstGeom>
          <a:noFill/>
          <a:ln w="9525">
            <a:noFill/>
            <a:miter lim="800000"/>
            <a:headEnd/>
            <a:tailEnd/>
          </a:ln>
        </p:spPr>
        <p:txBody>
          <a:bodyPr>
            <a:spAutoFit/>
          </a:bodyPr>
          <a:lstStyle/>
          <a:p>
            <a:pPr algn="r">
              <a:spcBef>
                <a:spcPct val="50000"/>
              </a:spcBef>
            </a:pPr>
            <a:r>
              <a:rPr lang="en-US" altLang="en-US" sz="2400">
                <a:latin typeface="Times New Roman" pitchFamily="18" charset="0"/>
                <a:sym typeface="Symbol" pitchFamily="18" charset="2"/>
              </a:rPr>
              <a:t>Firm’s risk (beta)</a:t>
            </a:r>
            <a:endParaRPr lang="en-US" altLang="en-US" sz="2400" baseline="-25000">
              <a:latin typeface="Times New Roman" pitchFamily="18" charset="0"/>
            </a:endParaRPr>
          </a:p>
        </p:txBody>
      </p:sp>
      <p:sp>
        <p:nvSpPr>
          <p:cNvPr id="106503" name="Line 7"/>
          <p:cNvSpPr>
            <a:spLocks noChangeShapeType="1"/>
          </p:cNvSpPr>
          <p:nvPr/>
        </p:nvSpPr>
        <p:spPr bwMode="auto">
          <a:xfrm flipV="1">
            <a:off x="2286000" y="1905000"/>
            <a:ext cx="4419600" cy="2209800"/>
          </a:xfrm>
          <a:prstGeom prst="line">
            <a:avLst/>
          </a:prstGeom>
          <a:noFill/>
          <a:ln w="38100">
            <a:solidFill>
              <a:srgbClr val="CC3300"/>
            </a:solidFill>
            <a:round/>
            <a:headEnd type="none" w="sm" len="sm"/>
            <a:tailEnd type="none" w="sm" len="sm"/>
          </a:ln>
        </p:spPr>
        <p:txBody>
          <a:bodyPr/>
          <a:lstStyle/>
          <a:p>
            <a:endParaRPr lang="en-US"/>
          </a:p>
        </p:txBody>
      </p:sp>
      <p:graphicFrame>
        <p:nvGraphicFramePr>
          <p:cNvPr id="106504" name="Object 8"/>
          <p:cNvGraphicFramePr>
            <a:graphicFrameLocks noChangeAspect="1"/>
          </p:cNvGraphicFramePr>
          <p:nvPr/>
        </p:nvGraphicFramePr>
        <p:xfrm>
          <a:off x="6705600" y="1668463"/>
          <a:ext cx="752475" cy="388937"/>
        </p:xfrm>
        <a:graphic>
          <a:graphicData uri="http://schemas.openxmlformats.org/presentationml/2006/ole">
            <mc:AlternateContent xmlns:mc="http://schemas.openxmlformats.org/markup-compatibility/2006">
              <mc:Choice xmlns:v="urn:schemas-microsoft-com:vml" Requires="v">
                <p:oleObj name="Equation" r:id="rId3" imgW="333392" imgH="171566" progId="Equation.3">
                  <p:embed/>
                </p:oleObj>
              </mc:Choice>
              <mc:Fallback>
                <p:oleObj name="Equation" r:id="rId3" imgW="333392" imgH="171566"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668463"/>
                        <a:ext cx="752475" cy="388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2" name="Line 9"/>
          <p:cNvSpPr>
            <a:spLocks noChangeShapeType="1"/>
          </p:cNvSpPr>
          <p:nvPr/>
        </p:nvSpPr>
        <p:spPr bwMode="auto">
          <a:xfrm flipV="1">
            <a:off x="2286000" y="1600200"/>
            <a:ext cx="0" cy="3048000"/>
          </a:xfrm>
          <a:prstGeom prst="line">
            <a:avLst/>
          </a:prstGeom>
          <a:noFill/>
          <a:ln w="38100">
            <a:solidFill>
              <a:schemeClr val="tx1"/>
            </a:solidFill>
            <a:round/>
            <a:headEnd/>
            <a:tailEnd type="triangle" w="med" len="med"/>
          </a:ln>
        </p:spPr>
        <p:txBody>
          <a:bodyPr/>
          <a:lstStyle/>
          <a:p>
            <a:endParaRPr lang="en-US"/>
          </a:p>
        </p:txBody>
      </p:sp>
      <p:grpSp>
        <p:nvGrpSpPr>
          <p:cNvPr id="2" name="Group 10"/>
          <p:cNvGrpSpPr>
            <a:grpSpLocks/>
          </p:cNvGrpSpPr>
          <p:nvPr/>
        </p:nvGrpSpPr>
        <p:grpSpPr bwMode="auto">
          <a:xfrm>
            <a:off x="1600200" y="3886200"/>
            <a:ext cx="685800" cy="457200"/>
            <a:chOff x="1008" y="2448"/>
            <a:chExt cx="432" cy="288"/>
          </a:xfrm>
        </p:grpSpPr>
        <p:sp>
          <p:nvSpPr>
            <p:cNvPr id="8227" name="Line 11"/>
            <p:cNvSpPr>
              <a:spLocks noChangeShapeType="1"/>
            </p:cNvSpPr>
            <p:nvPr/>
          </p:nvSpPr>
          <p:spPr bwMode="auto">
            <a:xfrm flipH="1" flipV="1">
              <a:off x="1344" y="2592"/>
              <a:ext cx="96" cy="0"/>
            </a:xfrm>
            <a:prstGeom prst="line">
              <a:avLst/>
            </a:prstGeom>
            <a:noFill/>
            <a:ln w="38100">
              <a:solidFill>
                <a:schemeClr val="bg2"/>
              </a:solidFill>
              <a:round/>
              <a:headEnd/>
              <a:tailEnd/>
            </a:ln>
          </p:spPr>
          <p:txBody>
            <a:bodyPr/>
            <a:lstStyle/>
            <a:p>
              <a:endParaRPr lang="en-US"/>
            </a:p>
          </p:txBody>
        </p:sp>
        <p:sp>
          <p:nvSpPr>
            <p:cNvPr id="8228" name="Text Box 12"/>
            <p:cNvSpPr txBox="1">
              <a:spLocks noChangeArrowheads="1"/>
            </p:cNvSpPr>
            <p:nvPr/>
          </p:nvSpPr>
          <p:spPr bwMode="auto">
            <a:xfrm>
              <a:off x="1008" y="2448"/>
              <a:ext cx="384" cy="288"/>
            </a:xfrm>
            <a:prstGeom prst="rect">
              <a:avLst/>
            </a:prstGeom>
            <a:noFill/>
            <a:ln w="9525">
              <a:noFill/>
              <a:miter lim="800000"/>
              <a:headEnd/>
              <a:tailEnd/>
            </a:ln>
          </p:spPr>
          <p:txBody>
            <a:bodyPr>
              <a:spAutoFit/>
            </a:bodyPr>
            <a:lstStyle/>
            <a:p>
              <a:pPr algn="ctr" eaLnBrk="1" hangingPunct="1">
                <a:spcBef>
                  <a:spcPct val="50000"/>
                </a:spcBef>
              </a:pPr>
              <a:r>
                <a:rPr lang="en-US" altLang="en-US" sz="2400" i="1">
                  <a:latin typeface="Times New Roman" pitchFamily="18" charset="0"/>
                </a:rPr>
                <a:t>R</a:t>
              </a:r>
              <a:r>
                <a:rPr lang="en-US" altLang="en-US" sz="2400" i="1" baseline="-25000">
                  <a:latin typeface="Times New Roman" pitchFamily="18" charset="0"/>
                </a:rPr>
                <a:t>f</a:t>
              </a:r>
            </a:p>
          </p:txBody>
        </p:sp>
      </p:grpSp>
      <p:sp>
        <p:nvSpPr>
          <p:cNvPr id="106509" name="Line 13"/>
          <p:cNvSpPr>
            <a:spLocks noChangeShapeType="1"/>
          </p:cNvSpPr>
          <p:nvPr/>
        </p:nvSpPr>
        <p:spPr bwMode="auto">
          <a:xfrm flipH="1" flipV="1">
            <a:off x="2157413" y="3279775"/>
            <a:ext cx="157162" cy="0"/>
          </a:xfrm>
          <a:prstGeom prst="line">
            <a:avLst/>
          </a:prstGeom>
          <a:noFill/>
          <a:ln w="38100">
            <a:solidFill>
              <a:schemeClr val="bg2"/>
            </a:solidFill>
            <a:round/>
            <a:headEnd/>
            <a:tailEnd/>
          </a:ln>
        </p:spPr>
        <p:txBody>
          <a:bodyPr/>
          <a:lstStyle/>
          <a:p>
            <a:endParaRPr lang="en-US"/>
          </a:p>
        </p:txBody>
      </p:sp>
      <p:sp>
        <p:nvSpPr>
          <p:cNvPr id="106510" name="Oval 14"/>
          <p:cNvSpPr>
            <a:spLocks noChangeArrowheads="1"/>
          </p:cNvSpPr>
          <p:nvPr/>
        </p:nvSpPr>
        <p:spPr bwMode="auto">
          <a:xfrm>
            <a:off x="4953000" y="2895600"/>
            <a:ext cx="76200" cy="76200"/>
          </a:xfrm>
          <a:prstGeom prst="ellipse">
            <a:avLst/>
          </a:prstGeom>
          <a:solidFill>
            <a:srgbClr val="336600"/>
          </a:solidFill>
          <a:ln w="9525">
            <a:solidFill>
              <a:schemeClr val="tx1"/>
            </a:solidFill>
            <a:round/>
            <a:headEnd/>
            <a:tailEnd/>
          </a:ln>
        </p:spPr>
        <p:txBody>
          <a:bodyPr wrap="none" anchor="ctr"/>
          <a:lstStyle/>
          <a:p>
            <a:endParaRPr lang="en-US" altLang="en-US"/>
          </a:p>
        </p:txBody>
      </p:sp>
      <p:sp>
        <p:nvSpPr>
          <p:cNvPr id="106511" name="Oval 15"/>
          <p:cNvSpPr>
            <a:spLocks noChangeArrowheads="1"/>
          </p:cNvSpPr>
          <p:nvPr/>
        </p:nvSpPr>
        <p:spPr bwMode="auto">
          <a:xfrm>
            <a:off x="2743200" y="3429000"/>
            <a:ext cx="76200" cy="76200"/>
          </a:xfrm>
          <a:prstGeom prst="ellipse">
            <a:avLst/>
          </a:prstGeom>
          <a:solidFill>
            <a:schemeClr val="accent2"/>
          </a:solidFill>
          <a:ln w="9525">
            <a:solidFill>
              <a:schemeClr val="tx1"/>
            </a:solidFill>
            <a:round/>
            <a:headEnd/>
            <a:tailEnd/>
          </a:ln>
        </p:spPr>
        <p:txBody>
          <a:bodyPr wrap="none" anchor="ctr"/>
          <a:lstStyle/>
          <a:p>
            <a:endParaRPr lang="en-US" altLang="en-US"/>
          </a:p>
        </p:txBody>
      </p:sp>
      <p:sp>
        <p:nvSpPr>
          <p:cNvPr id="106512" name="Line 16"/>
          <p:cNvSpPr>
            <a:spLocks noChangeShapeType="1"/>
          </p:cNvSpPr>
          <p:nvPr/>
        </p:nvSpPr>
        <p:spPr bwMode="auto">
          <a:xfrm>
            <a:off x="3924300" y="4648200"/>
            <a:ext cx="0" cy="152400"/>
          </a:xfrm>
          <a:prstGeom prst="line">
            <a:avLst/>
          </a:prstGeom>
          <a:noFill/>
          <a:ln w="38100">
            <a:solidFill>
              <a:schemeClr val="tx1"/>
            </a:solidFill>
            <a:round/>
            <a:headEnd/>
            <a:tailEnd/>
          </a:ln>
        </p:spPr>
        <p:txBody>
          <a:bodyPr/>
          <a:lstStyle/>
          <a:p>
            <a:endParaRPr lang="en-US"/>
          </a:p>
        </p:txBody>
      </p:sp>
      <p:grpSp>
        <p:nvGrpSpPr>
          <p:cNvPr id="3" name="Group 17"/>
          <p:cNvGrpSpPr>
            <a:grpSpLocks/>
          </p:cNvGrpSpPr>
          <p:nvPr/>
        </p:nvGrpSpPr>
        <p:grpSpPr bwMode="auto">
          <a:xfrm>
            <a:off x="3505200" y="3276600"/>
            <a:ext cx="838200" cy="1981200"/>
            <a:chOff x="2208" y="2064"/>
            <a:chExt cx="528" cy="1248"/>
          </a:xfrm>
        </p:grpSpPr>
        <p:sp>
          <p:nvSpPr>
            <p:cNvPr id="8225" name="Text Box 18"/>
            <p:cNvSpPr txBox="1">
              <a:spLocks noChangeArrowheads="1"/>
            </p:cNvSpPr>
            <p:nvPr/>
          </p:nvSpPr>
          <p:spPr bwMode="auto">
            <a:xfrm>
              <a:off x="2208" y="3024"/>
              <a:ext cx="528" cy="288"/>
            </a:xfrm>
            <a:prstGeom prst="rect">
              <a:avLst/>
            </a:prstGeom>
            <a:noFill/>
            <a:ln w="9525">
              <a:noFill/>
              <a:miter lim="800000"/>
              <a:headEnd/>
              <a:tailEnd/>
            </a:ln>
          </p:spPr>
          <p:txBody>
            <a:bodyPr>
              <a:spAutoFit/>
            </a:bodyPr>
            <a:lstStyle/>
            <a:p>
              <a:pPr algn="ctr" eaLnBrk="1" hangingPunct="1">
                <a:spcBef>
                  <a:spcPct val="50000"/>
                </a:spcBef>
              </a:pPr>
              <a:r>
                <a:rPr lang="en-US" altLang="en-US" sz="2400" i="1">
                  <a:latin typeface="Symbol" pitchFamily="18" charset="2"/>
                </a:rPr>
                <a:t>b</a:t>
              </a:r>
              <a:r>
                <a:rPr lang="en-US" altLang="en-US" sz="2400" i="1" baseline="-25000">
                  <a:latin typeface="Times New Roman" pitchFamily="18" charset="0"/>
                </a:rPr>
                <a:t>FIRM</a:t>
              </a:r>
            </a:p>
          </p:txBody>
        </p:sp>
        <p:sp>
          <p:nvSpPr>
            <p:cNvPr id="8226" name="Line 19"/>
            <p:cNvSpPr>
              <a:spLocks noChangeShapeType="1"/>
            </p:cNvSpPr>
            <p:nvPr/>
          </p:nvSpPr>
          <p:spPr bwMode="auto">
            <a:xfrm flipV="1">
              <a:off x="2472" y="2064"/>
              <a:ext cx="0" cy="864"/>
            </a:xfrm>
            <a:prstGeom prst="line">
              <a:avLst/>
            </a:prstGeom>
            <a:noFill/>
            <a:ln w="9525">
              <a:solidFill>
                <a:schemeClr val="bg2"/>
              </a:solidFill>
              <a:prstDash val="sysDot"/>
              <a:round/>
              <a:headEnd/>
              <a:tailEnd/>
            </a:ln>
          </p:spPr>
          <p:txBody>
            <a:bodyPr/>
            <a:lstStyle/>
            <a:p>
              <a:endParaRPr lang="en-US"/>
            </a:p>
          </p:txBody>
        </p:sp>
      </p:grpSp>
      <p:grpSp>
        <p:nvGrpSpPr>
          <p:cNvPr id="4" name="Group 20"/>
          <p:cNvGrpSpPr>
            <a:grpSpLocks/>
          </p:cNvGrpSpPr>
          <p:nvPr/>
        </p:nvGrpSpPr>
        <p:grpSpPr bwMode="auto">
          <a:xfrm>
            <a:off x="2819400" y="3597275"/>
            <a:ext cx="4495800" cy="822325"/>
            <a:chOff x="1920" y="2256"/>
            <a:chExt cx="2832" cy="518"/>
          </a:xfrm>
        </p:grpSpPr>
        <p:sp>
          <p:nvSpPr>
            <p:cNvPr id="8223" name="Text Box 21"/>
            <p:cNvSpPr txBox="1">
              <a:spLocks noChangeArrowheads="1"/>
            </p:cNvSpPr>
            <p:nvPr/>
          </p:nvSpPr>
          <p:spPr bwMode="auto">
            <a:xfrm>
              <a:off x="2784" y="2256"/>
              <a:ext cx="1968" cy="518"/>
            </a:xfrm>
            <a:prstGeom prst="rect">
              <a:avLst/>
            </a:prstGeom>
            <a:noFill/>
            <a:ln w="9525">
              <a:noFill/>
              <a:miter lim="800000"/>
              <a:headEnd/>
              <a:tailEnd/>
            </a:ln>
          </p:spPr>
          <p:txBody>
            <a:bodyPr>
              <a:spAutoFit/>
            </a:bodyPr>
            <a:lstStyle/>
            <a:p>
              <a:pPr eaLnBrk="1" hangingPunct="1">
                <a:spcBef>
                  <a:spcPct val="50000"/>
                </a:spcBef>
              </a:pPr>
              <a:r>
                <a:rPr lang="en-US" altLang="en-US" sz="2400">
                  <a:solidFill>
                    <a:schemeClr val="accent2"/>
                  </a:solidFill>
                  <a:latin typeface="Times New Roman" pitchFamily="18" charset="0"/>
                </a:rPr>
                <a:t>Incorrectly rejected positive NPV projects</a:t>
              </a:r>
            </a:p>
          </p:txBody>
        </p:sp>
        <p:sp>
          <p:nvSpPr>
            <p:cNvPr id="8224" name="Arc 22"/>
            <p:cNvSpPr>
              <a:spLocks/>
            </p:cNvSpPr>
            <p:nvPr/>
          </p:nvSpPr>
          <p:spPr bwMode="auto">
            <a:xfrm flipH="1" flipV="1">
              <a:off x="1920" y="2256"/>
              <a:ext cx="768" cy="38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accent2"/>
              </a:solidFill>
              <a:round/>
              <a:headEnd/>
              <a:tailEnd type="triangle" w="med" len="med"/>
            </a:ln>
          </p:spPr>
          <p:txBody>
            <a:bodyPr wrap="none" anchor="ctr"/>
            <a:lstStyle/>
            <a:p>
              <a:endParaRPr lang="en-US"/>
            </a:p>
          </p:txBody>
        </p:sp>
      </p:grpSp>
      <p:grpSp>
        <p:nvGrpSpPr>
          <p:cNvPr id="5" name="Group 23"/>
          <p:cNvGrpSpPr>
            <a:grpSpLocks/>
          </p:cNvGrpSpPr>
          <p:nvPr/>
        </p:nvGrpSpPr>
        <p:grpSpPr bwMode="auto">
          <a:xfrm>
            <a:off x="5562600" y="2133600"/>
            <a:ext cx="3581400" cy="822325"/>
            <a:chOff x="3264" y="1498"/>
            <a:chExt cx="2256" cy="518"/>
          </a:xfrm>
        </p:grpSpPr>
        <p:sp>
          <p:nvSpPr>
            <p:cNvPr id="8221" name="Text Box 24"/>
            <p:cNvSpPr txBox="1">
              <a:spLocks noChangeArrowheads="1"/>
            </p:cNvSpPr>
            <p:nvPr/>
          </p:nvSpPr>
          <p:spPr bwMode="auto">
            <a:xfrm>
              <a:off x="3600" y="1498"/>
              <a:ext cx="1920" cy="518"/>
            </a:xfrm>
            <a:prstGeom prst="rect">
              <a:avLst/>
            </a:prstGeom>
            <a:noFill/>
            <a:ln w="9525">
              <a:noFill/>
              <a:miter lim="800000"/>
              <a:headEnd/>
              <a:tailEnd/>
            </a:ln>
          </p:spPr>
          <p:txBody>
            <a:bodyPr>
              <a:spAutoFit/>
            </a:bodyPr>
            <a:lstStyle/>
            <a:p>
              <a:pPr eaLnBrk="1" hangingPunct="1">
                <a:spcBef>
                  <a:spcPct val="50000"/>
                </a:spcBef>
              </a:pPr>
              <a:r>
                <a:rPr lang="en-US" altLang="en-US" sz="2400">
                  <a:solidFill>
                    <a:srgbClr val="336600"/>
                  </a:solidFill>
                  <a:latin typeface="Times New Roman" pitchFamily="18" charset="0"/>
                </a:rPr>
                <a:t>Incorrectly accepted negative NPV projects</a:t>
              </a:r>
            </a:p>
          </p:txBody>
        </p:sp>
        <p:sp>
          <p:nvSpPr>
            <p:cNvPr id="8222" name="Line 25"/>
            <p:cNvSpPr>
              <a:spLocks noChangeShapeType="1"/>
            </p:cNvSpPr>
            <p:nvPr/>
          </p:nvSpPr>
          <p:spPr bwMode="auto">
            <a:xfrm flipH="1">
              <a:off x="3264" y="1728"/>
              <a:ext cx="384" cy="96"/>
            </a:xfrm>
            <a:prstGeom prst="line">
              <a:avLst/>
            </a:prstGeom>
            <a:noFill/>
            <a:ln w="38100">
              <a:solidFill>
                <a:srgbClr val="336600"/>
              </a:solidFill>
              <a:round/>
              <a:headEnd/>
              <a:tailEnd type="triangle" w="med" len="med"/>
            </a:ln>
          </p:spPr>
          <p:txBody>
            <a:bodyPr/>
            <a:lstStyle/>
            <a:p>
              <a:endParaRPr lang="en-US"/>
            </a:p>
          </p:txBody>
        </p:sp>
      </p:grpSp>
      <p:sp>
        <p:nvSpPr>
          <p:cNvPr id="106522" name="Oval 26"/>
          <p:cNvSpPr>
            <a:spLocks noChangeArrowheads="1"/>
          </p:cNvSpPr>
          <p:nvPr/>
        </p:nvSpPr>
        <p:spPr bwMode="auto">
          <a:xfrm>
            <a:off x="2438400" y="3429000"/>
            <a:ext cx="76200" cy="76200"/>
          </a:xfrm>
          <a:prstGeom prst="ellipse">
            <a:avLst/>
          </a:prstGeom>
          <a:solidFill>
            <a:schemeClr val="accent2"/>
          </a:solidFill>
          <a:ln w="9525">
            <a:solidFill>
              <a:schemeClr val="tx1"/>
            </a:solidFill>
            <a:round/>
            <a:headEnd/>
            <a:tailEnd/>
          </a:ln>
        </p:spPr>
        <p:txBody>
          <a:bodyPr wrap="none" anchor="ctr"/>
          <a:lstStyle/>
          <a:p>
            <a:endParaRPr lang="en-US" altLang="en-US"/>
          </a:p>
        </p:txBody>
      </p:sp>
      <p:sp>
        <p:nvSpPr>
          <p:cNvPr id="106523" name="Oval 27"/>
          <p:cNvSpPr>
            <a:spLocks noChangeArrowheads="1"/>
          </p:cNvSpPr>
          <p:nvPr/>
        </p:nvSpPr>
        <p:spPr bwMode="auto">
          <a:xfrm>
            <a:off x="2514600" y="3733800"/>
            <a:ext cx="76200" cy="76200"/>
          </a:xfrm>
          <a:prstGeom prst="ellipse">
            <a:avLst/>
          </a:prstGeom>
          <a:solidFill>
            <a:schemeClr val="accent2"/>
          </a:solidFill>
          <a:ln w="9525">
            <a:solidFill>
              <a:schemeClr val="tx1"/>
            </a:solidFill>
            <a:round/>
            <a:headEnd/>
            <a:tailEnd/>
          </a:ln>
        </p:spPr>
        <p:txBody>
          <a:bodyPr wrap="none" anchor="ctr"/>
          <a:lstStyle/>
          <a:p>
            <a:endParaRPr lang="en-US" altLang="en-US"/>
          </a:p>
        </p:txBody>
      </p:sp>
      <p:sp>
        <p:nvSpPr>
          <p:cNvPr id="106524" name="Oval 28"/>
          <p:cNvSpPr>
            <a:spLocks noChangeArrowheads="1"/>
          </p:cNvSpPr>
          <p:nvPr/>
        </p:nvSpPr>
        <p:spPr bwMode="auto">
          <a:xfrm>
            <a:off x="3200400" y="3429000"/>
            <a:ext cx="76200" cy="76200"/>
          </a:xfrm>
          <a:prstGeom prst="ellipse">
            <a:avLst/>
          </a:prstGeom>
          <a:solidFill>
            <a:schemeClr val="accent2"/>
          </a:solidFill>
          <a:ln w="9525">
            <a:solidFill>
              <a:schemeClr val="tx1"/>
            </a:solidFill>
            <a:round/>
            <a:headEnd/>
            <a:tailEnd/>
          </a:ln>
        </p:spPr>
        <p:txBody>
          <a:bodyPr wrap="none" anchor="ctr"/>
          <a:lstStyle/>
          <a:p>
            <a:endParaRPr lang="en-US" altLang="en-US"/>
          </a:p>
        </p:txBody>
      </p:sp>
      <p:sp>
        <p:nvSpPr>
          <p:cNvPr id="106525" name="Oval 29"/>
          <p:cNvSpPr>
            <a:spLocks noChangeArrowheads="1"/>
          </p:cNvSpPr>
          <p:nvPr/>
        </p:nvSpPr>
        <p:spPr bwMode="auto">
          <a:xfrm>
            <a:off x="5105400" y="3048000"/>
            <a:ext cx="76200" cy="76200"/>
          </a:xfrm>
          <a:prstGeom prst="ellipse">
            <a:avLst/>
          </a:prstGeom>
          <a:solidFill>
            <a:srgbClr val="336600"/>
          </a:solidFill>
          <a:ln w="9525">
            <a:solidFill>
              <a:schemeClr val="tx1"/>
            </a:solidFill>
            <a:round/>
            <a:headEnd/>
            <a:tailEnd/>
          </a:ln>
        </p:spPr>
        <p:txBody>
          <a:bodyPr wrap="none" anchor="ctr"/>
          <a:lstStyle/>
          <a:p>
            <a:endParaRPr lang="en-US" altLang="en-US"/>
          </a:p>
        </p:txBody>
      </p:sp>
      <p:sp>
        <p:nvSpPr>
          <p:cNvPr id="106526" name="Oval 30"/>
          <p:cNvSpPr>
            <a:spLocks noChangeArrowheads="1"/>
          </p:cNvSpPr>
          <p:nvPr/>
        </p:nvSpPr>
        <p:spPr bwMode="auto">
          <a:xfrm>
            <a:off x="4495800" y="3124200"/>
            <a:ext cx="76200" cy="76200"/>
          </a:xfrm>
          <a:prstGeom prst="ellipse">
            <a:avLst/>
          </a:prstGeom>
          <a:solidFill>
            <a:srgbClr val="336600"/>
          </a:solidFill>
          <a:ln w="9525">
            <a:solidFill>
              <a:schemeClr val="tx1"/>
            </a:solidFill>
            <a:round/>
            <a:headEnd/>
            <a:tailEnd/>
          </a:ln>
        </p:spPr>
        <p:txBody>
          <a:bodyPr wrap="none" anchor="ctr"/>
          <a:lstStyle/>
          <a:p>
            <a:endParaRPr lang="en-US" altLang="en-US"/>
          </a:p>
        </p:txBody>
      </p:sp>
      <p:sp>
        <p:nvSpPr>
          <p:cNvPr id="106527" name="Oval 31"/>
          <p:cNvSpPr>
            <a:spLocks noChangeArrowheads="1"/>
          </p:cNvSpPr>
          <p:nvPr/>
        </p:nvSpPr>
        <p:spPr bwMode="auto">
          <a:xfrm>
            <a:off x="5638800" y="2971800"/>
            <a:ext cx="76200" cy="76200"/>
          </a:xfrm>
          <a:prstGeom prst="ellipse">
            <a:avLst/>
          </a:prstGeom>
          <a:solidFill>
            <a:srgbClr val="336600"/>
          </a:solidFill>
          <a:ln w="9525">
            <a:solidFill>
              <a:schemeClr val="tx1"/>
            </a:solidFill>
            <a:round/>
            <a:headEnd/>
            <a:tailEnd/>
          </a:ln>
        </p:spPr>
        <p:txBody>
          <a:bodyPr wrap="none" anchor="ctr"/>
          <a:lstStyle/>
          <a:p>
            <a:endParaRPr lang="en-US" altLang="en-US"/>
          </a:p>
        </p:txBody>
      </p:sp>
      <p:sp>
        <p:nvSpPr>
          <p:cNvPr id="106528" name="Text Box 32"/>
          <p:cNvSpPr txBox="1">
            <a:spLocks noChangeArrowheads="1"/>
          </p:cNvSpPr>
          <p:nvPr/>
        </p:nvSpPr>
        <p:spPr bwMode="auto">
          <a:xfrm>
            <a:off x="1066800" y="2971800"/>
            <a:ext cx="1143000" cy="822325"/>
          </a:xfrm>
          <a:prstGeom prst="rect">
            <a:avLst/>
          </a:prstGeom>
          <a:noFill/>
          <a:ln w="9525">
            <a:noFill/>
            <a:miter lim="800000"/>
            <a:headEnd/>
            <a:tailEnd/>
          </a:ln>
        </p:spPr>
        <p:txBody>
          <a:bodyPr>
            <a:spAutoFit/>
          </a:bodyPr>
          <a:lstStyle/>
          <a:p>
            <a:pPr algn="ctr" eaLnBrk="1" hangingPunct="1">
              <a:spcBef>
                <a:spcPct val="50000"/>
              </a:spcBef>
            </a:pPr>
            <a:r>
              <a:rPr lang="en-US" altLang="en-US" sz="2400">
                <a:latin typeface="Times New Roman" pitchFamily="18" charset="0"/>
              </a:rPr>
              <a:t>Hurdle rate</a:t>
            </a:r>
          </a:p>
        </p:txBody>
      </p:sp>
      <p:graphicFrame>
        <p:nvGraphicFramePr>
          <p:cNvPr id="106529" name="Object 33"/>
          <p:cNvGraphicFramePr>
            <a:graphicFrameLocks noChangeAspect="1"/>
          </p:cNvGraphicFramePr>
          <p:nvPr/>
        </p:nvGraphicFramePr>
        <p:xfrm>
          <a:off x="5011738" y="2987675"/>
          <a:ext cx="3679825" cy="585788"/>
        </p:xfrm>
        <a:graphic>
          <a:graphicData uri="http://schemas.openxmlformats.org/presentationml/2006/ole">
            <mc:AlternateContent xmlns:mc="http://schemas.openxmlformats.org/markup-compatibility/2006">
              <mc:Choice xmlns:v="urn:schemas-microsoft-com:vml" Requires="v">
                <p:oleObj name="Equation" r:id="rId5" imgW="1511300" imgH="241300" progId="Equation.3">
                  <p:embed/>
                </p:oleObj>
              </mc:Choice>
              <mc:Fallback>
                <p:oleObj name="Equation" r:id="rId5" imgW="1511300" imgH="241300" progId="Equation.3">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1738" y="2987675"/>
                        <a:ext cx="3679825" cy="58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530" name="Line 34"/>
          <p:cNvSpPr>
            <a:spLocks noChangeShapeType="1"/>
          </p:cNvSpPr>
          <p:nvPr/>
        </p:nvSpPr>
        <p:spPr bwMode="auto">
          <a:xfrm flipV="1">
            <a:off x="2286000" y="3276600"/>
            <a:ext cx="1676400" cy="0"/>
          </a:xfrm>
          <a:prstGeom prst="line">
            <a:avLst/>
          </a:prstGeom>
          <a:noFill/>
          <a:ln w="9525">
            <a:solidFill>
              <a:schemeClr val="tx1"/>
            </a:solidFill>
            <a:prstDash val="sysDot"/>
            <a:round/>
            <a:headEnd/>
            <a:tailEnd/>
          </a:ln>
        </p:spPr>
        <p:txBody>
          <a:bodyPr/>
          <a:lstStyle/>
          <a:p>
            <a:endParaRPr lang="en-US"/>
          </a:p>
        </p:txBody>
      </p:sp>
      <p:sp>
        <p:nvSpPr>
          <p:cNvPr id="106531" name="Line 35"/>
          <p:cNvSpPr>
            <a:spLocks noChangeShapeType="1"/>
          </p:cNvSpPr>
          <p:nvPr/>
        </p:nvSpPr>
        <p:spPr bwMode="auto">
          <a:xfrm>
            <a:off x="2286000" y="3276600"/>
            <a:ext cx="2895600" cy="0"/>
          </a:xfrm>
          <a:prstGeom prst="line">
            <a:avLst/>
          </a:prstGeom>
          <a:noFill/>
          <a:ln w="57150">
            <a:solidFill>
              <a:schemeClr val="bg2"/>
            </a:solidFill>
            <a:prstDash val="sysDot"/>
            <a:round/>
            <a:headEnd/>
            <a:tailEnd/>
          </a:ln>
        </p:spPr>
        <p:txBody>
          <a:bodyPr/>
          <a:lstStyle/>
          <a:p>
            <a:endParaRPr lang="en-US"/>
          </a:p>
        </p:txBody>
      </p:sp>
      <p:sp>
        <p:nvSpPr>
          <p:cNvPr id="106532" name="Text Box 36"/>
          <p:cNvSpPr txBox="1">
            <a:spLocks noChangeArrowheads="1"/>
          </p:cNvSpPr>
          <p:nvPr/>
        </p:nvSpPr>
        <p:spPr bwMode="auto">
          <a:xfrm>
            <a:off x="2590800" y="1905000"/>
            <a:ext cx="3657600" cy="457200"/>
          </a:xfrm>
          <a:prstGeom prst="rect">
            <a:avLst/>
          </a:prstGeom>
          <a:noFill/>
          <a:ln w="9525">
            <a:noFill/>
            <a:miter lim="800000"/>
            <a:headEnd/>
            <a:tailEnd/>
          </a:ln>
        </p:spPr>
        <p:txBody>
          <a:bodyPr>
            <a:spAutoFit/>
          </a:bodyPr>
          <a:lstStyle/>
          <a:p>
            <a:pPr eaLnBrk="1" hangingPunct="1">
              <a:spcBef>
                <a:spcPct val="50000"/>
              </a:spcBef>
            </a:pPr>
            <a:r>
              <a:rPr lang="en-US" altLang="en-US" sz="2400">
                <a:solidFill>
                  <a:srgbClr val="FF0000"/>
                </a:solidFill>
                <a:latin typeface="Times New Roman" pitchFamily="18" charset="0"/>
              </a:rPr>
              <a:t>The SML can tell us why: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fade">
                                      <p:cBhvr>
                                        <p:cTn id="7" dur="1000"/>
                                        <p:tgtEl>
                                          <p:spTgt spid="106499">
                                            <p:txEl>
                                              <p:pRg st="0" end="0"/>
                                            </p:txEl>
                                          </p:spTgt>
                                        </p:tgtEl>
                                      </p:cBhvr>
                                    </p:animEffect>
                                    <p:anim calcmode="lin" valueType="num">
                                      <p:cBhvr>
                                        <p:cTn id="8" dur="10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6499">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4"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par>
                          <p:cTn id="14" fill="hold" nodeType="afterGroup">
                            <p:stCondLst>
                              <p:cond delay="1500"/>
                            </p:stCondLst>
                            <p:childTnLst>
                              <p:par>
                                <p:cTn id="15" presetID="1" presetClass="entr" presetSubtype="0" fill="hold" grpId="0" nodeType="afterEffect">
                                  <p:stCondLst>
                                    <p:cond delay="0"/>
                                  </p:stCondLst>
                                  <p:childTnLst>
                                    <p:set>
                                      <p:cBhvr>
                                        <p:cTn id="16" dur="1" fill="hold">
                                          <p:stCondLst>
                                            <p:cond delay="499"/>
                                          </p:stCondLst>
                                        </p:cTn>
                                        <p:tgtEl>
                                          <p:spTgt spid="106512"/>
                                        </p:tgtEl>
                                        <p:attrNameLst>
                                          <p:attrName>style.visibility</p:attrName>
                                        </p:attrNameLst>
                                      </p:cBhvr>
                                      <p:to>
                                        <p:strVal val="visible"/>
                                      </p:to>
                                    </p:set>
                                  </p:childTnLst>
                                </p:cTn>
                              </p:par>
                            </p:childTnLst>
                          </p:cTn>
                        </p:par>
                        <p:par>
                          <p:cTn id="17" fill="hold" nodeType="afterGroup">
                            <p:stCondLst>
                              <p:cond delay="2000"/>
                            </p:stCondLst>
                            <p:childTnLst>
                              <p:par>
                                <p:cTn id="18" presetID="22" presetClass="entr" presetSubtype="2" fill="hold" grpId="0" nodeType="afterEffect">
                                  <p:stCondLst>
                                    <p:cond delay="0"/>
                                  </p:stCondLst>
                                  <p:childTnLst>
                                    <p:set>
                                      <p:cBhvr>
                                        <p:cTn id="19" dur="1" fill="hold">
                                          <p:stCondLst>
                                            <p:cond delay="0"/>
                                          </p:stCondLst>
                                        </p:cTn>
                                        <p:tgtEl>
                                          <p:spTgt spid="106530"/>
                                        </p:tgtEl>
                                        <p:attrNameLst>
                                          <p:attrName>style.visibility</p:attrName>
                                        </p:attrNameLst>
                                      </p:cBhvr>
                                      <p:to>
                                        <p:strVal val="visible"/>
                                      </p:to>
                                    </p:set>
                                    <p:animEffect transition="in" filter="wipe(right)">
                                      <p:cBhvr>
                                        <p:cTn id="20" dur="500"/>
                                        <p:tgtEl>
                                          <p:spTgt spid="106530"/>
                                        </p:tgtEl>
                                      </p:cBhvr>
                                    </p:animEffect>
                                  </p:childTnLst>
                                </p:cTn>
                              </p:par>
                            </p:childTnLst>
                          </p:cTn>
                        </p:par>
                        <p:par>
                          <p:cTn id="21" fill="hold" nodeType="afterGroup">
                            <p:stCondLst>
                              <p:cond delay="2500"/>
                            </p:stCondLst>
                            <p:childTnLst>
                              <p:par>
                                <p:cTn id="22" presetID="1" presetClass="entr" presetSubtype="0" fill="hold" grpId="0" nodeType="afterEffect">
                                  <p:stCondLst>
                                    <p:cond delay="0"/>
                                  </p:stCondLst>
                                  <p:childTnLst>
                                    <p:set>
                                      <p:cBhvr>
                                        <p:cTn id="23" dur="1" fill="hold">
                                          <p:stCondLst>
                                            <p:cond delay="499"/>
                                          </p:stCondLst>
                                        </p:cTn>
                                        <p:tgtEl>
                                          <p:spTgt spid="106509"/>
                                        </p:tgtEl>
                                        <p:attrNameLst>
                                          <p:attrName>style.visibility</p:attrName>
                                        </p:attrNameLst>
                                      </p:cBhvr>
                                      <p:to>
                                        <p:strVal val="visible"/>
                                      </p:to>
                                    </p:set>
                                  </p:childTnLst>
                                </p:cTn>
                              </p:par>
                            </p:childTnLst>
                          </p:cTn>
                        </p:par>
                        <p:par>
                          <p:cTn id="24" fill="hold" nodeType="afterGroup">
                            <p:stCondLst>
                              <p:cond delay="3000"/>
                            </p:stCondLst>
                            <p:childTnLst>
                              <p:par>
                                <p:cTn id="25" presetID="1" presetClass="entr" presetSubtype="0" fill="hold" grpId="0" nodeType="afterEffect">
                                  <p:stCondLst>
                                    <p:cond delay="0"/>
                                  </p:stCondLst>
                                  <p:childTnLst>
                                    <p:set>
                                      <p:cBhvr>
                                        <p:cTn id="26" dur="1" fill="hold">
                                          <p:stCondLst>
                                            <p:cond delay="499"/>
                                          </p:stCondLst>
                                        </p:cTn>
                                        <p:tgtEl>
                                          <p:spTgt spid="106528"/>
                                        </p:tgtEl>
                                        <p:attrNameLst>
                                          <p:attrName>style.visibility</p:attrName>
                                        </p:attrNameLst>
                                      </p:cBhvr>
                                      <p:to>
                                        <p:strVal val="visible"/>
                                      </p:to>
                                    </p:set>
                                  </p:childTnLst>
                                </p:cTn>
                              </p:par>
                            </p:childTnLst>
                          </p:cTn>
                        </p:par>
                        <p:par>
                          <p:cTn id="27" fill="hold" nodeType="afterGroup">
                            <p:stCondLst>
                              <p:cond delay="3500"/>
                            </p:stCondLst>
                            <p:childTnLst>
                              <p:par>
                                <p:cTn id="28" presetID="22" presetClass="entr" presetSubtype="8" fill="hold" grpId="0" nodeType="afterEffect">
                                  <p:stCondLst>
                                    <p:cond delay="0"/>
                                  </p:stCondLst>
                                  <p:childTnLst>
                                    <p:set>
                                      <p:cBhvr>
                                        <p:cTn id="29" dur="1" fill="hold">
                                          <p:stCondLst>
                                            <p:cond delay="0"/>
                                          </p:stCondLst>
                                        </p:cTn>
                                        <p:tgtEl>
                                          <p:spTgt spid="106531"/>
                                        </p:tgtEl>
                                        <p:attrNameLst>
                                          <p:attrName>style.visibility</p:attrName>
                                        </p:attrNameLst>
                                      </p:cBhvr>
                                      <p:to>
                                        <p:strVal val="visible"/>
                                      </p:to>
                                    </p:set>
                                    <p:animEffect transition="in" filter="wipe(left)">
                                      <p:cBhvr>
                                        <p:cTn id="30" dur="500"/>
                                        <p:tgtEl>
                                          <p:spTgt spid="106531"/>
                                        </p:tgtEl>
                                      </p:cBhvr>
                                    </p:animEffect>
                                  </p:childTnLst>
                                </p:cTn>
                              </p:par>
                            </p:childTnLst>
                          </p:cTn>
                        </p:par>
                        <p:par>
                          <p:cTn id="31" fill="hold" nodeType="afterGroup">
                            <p:stCondLst>
                              <p:cond delay="4000"/>
                            </p:stCondLst>
                            <p:childTnLst>
                              <p:par>
                                <p:cTn id="32" presetID="1" presetClass="entr" presetSubtype="0" fill="hold" nodeType="afterEffect">
                                  <p:stCondLst>
                                    <p:cond delay="0"/>
                                  </p:stCondLst>
                                  <p:childTnLst>
                                    <p:set>
                                      <p:cBhvr>
                                        <p:cTn id="33" dur="1" fill="hold">
                                          <p:stCondLst>
                                            <p:cond delay="499"/>
                                          </p:stCondLst>
                                        </p:cTn>
                                        <p:tgtEl>
                                          <p:spTgt spid="106529"/>
                                        </p:tgtEl>
                                        <p:attrNameLst>
                                          <p:attrName>style.visibility</p:attrName>
                                        </p:attrNameLst>
                                      </p:cBhvr>
                                      <p:to>
                                        <p:strVal val="visible"/>
                                      </p:to>
                                    </p:set>
                                  </p:childTnLst>
                                </p:cTn>
                              </p:par>
                            </p:childTnLst>
                          </p:cTn>
                        </p:par>
                        <p:par>
                          <p:cTn id="34" fill="hold" nodeType="afterGroup">
                            <p:stCondLst>
                              <p:cond delay="4500"/>
                            </p:stCondLst>
                            <p:childTnLst>
                              <p:par>
                                <p:cTn id="35" presetID="1" presetClass="entr" presetSubtype="0" fill="hold" grpId="0" nodeType="afterEffect">
                                  <p:stCondLst>
                                    <p:cond delay="0"/>
                                  </p:stCondLst>
                                  <p:childTnLst>
                                    <p:set>
                                      <p:cBhvr>
                                        <p:cTn id="36" dur="1" fill="hold">
                                          <p:stCondLst>
                                            <p:cond delay="499"/>
                                          </p:stCondLst>
                                        </p:cTn>
                                        <p:tgtEl>
                                          <p:spTgt spid="106523"/>
                                        </p:tgtEl>
                                        <p:attrNameLst>
                                          <p:attrName>style.visibility</p:attrName>
                                        </p:attrNameLst>
                                      </p:cBhvr>
                                      <p:to>
                                        <p:strVal val="visible"/>
                                      </p:to>
                                    </p:set>
                                  </p:childTnLst>
                                </p:cTn>
                              </p:par>
                            </p:childTnLst>
                          </p:cTn>
                        </p:par>
                        <p:par>
                          <p:cTn id="37" fill="hold" nodeType="afterGroup">
                            <p:stCondLst>
                              <p:cond delay="5000"/>
                            </p:stCondLst>
                            <p:childTnLst>
                              <p:par>
                                <p:cTn id="38" presetID="1" presetClass="entr" presetSubtype="0" fill="hold" grpId="0" nodeType="afterEffect">
                                  <p:stCondLst>
                                    <p:cond delay="0"/>
                                  </p:stCondLst>
                                  <p:childTnLst>
                                    <p:set>
                                      <p:cBhvr>
                                        <p:cTn id="39" dur="1" fill="hold">
                                          <p:stCondLst>
                                            <p:cond delay="499"/>
                                          </p:stCondLst>
                                        </p:cTn>
                                        <p:tgtEl>
                                          <p:spTgt spid="106522"/>
                                        </p:tgtEl>
                                        <p:attrNameLst>
                                          <p:attrName>style.visibility</p:attrName>
                                        </p:attrNameLst>
                                      </p:cBhvr>
                                      <p:to>
                                        <p:strVal val="visible"/>
                                      </p:to>
                                    </p:set>
                                  </p:childTnLst>
                                </p:cTn>
                              </p:par>
                            </p:childTnLst>
                          </p:cTn>
                        </p:par>
                        <p:par>
                          <p:cTn id="40" fill="hold" nodeType="afterGroup">
                            <p:stCondLst>
                              <p:cond delay="5500"/>
                            </p:stCondLst>
                            <p:childTnLst>
                              <p:par>
                                <p:cTn id="41" presetID="1" presetClass="entr" presetSubtype="0" fill="hold" grpId="0" nodeType="afterEffect">
                                  <p:stCondLst>
                                    <p:cond delay="0"/>
                                  </p:stCondLst>
                                  <p:childTnLst>
                                    <p:set>
                                      <p:cBhvr>
                                        <p:cTn id="42" dur="1" fill="hold">
                                          <p:stCondLst>
                                            <p:cond delay="499"/>
                                          </p:stCondLst>
                                        </p:cTn>
                                        <p:tgtEl>
                                          <p:spTgt spid="106511"/>
                                        </p:tgtEl>
                                        <p:attrNameLst>
                                          <p:attrName>style.visibility</p:attrName>
                                        </p:attrNameLst>
                                      </p:cBhvr>
                                      <p:to>
                                        <p:strVal val="visible"/>
                                      </p:to>
                                    </p:set>
                                  </p:childTnLst>
                                </p:cTn>
                              </p:par>
                            </p:childTnLst>
                          </p:cTn>
                        </p:par>
                        <p:par>
                          <p:cTn id="43" fill="hold" nodeType="afterGroup">
                            <p:stCondLst>
                              <p:cond delay="6000"/>
                            </p:stCondLst>
                            <p:childTnLst>
                              <p:par>
                                <p:cTn id="44" presetID="1" presetClass="entr" presetSubtype="0" fill="hold" grpId="0" nodeType="afterEffect">
                                  <p:stCondLst>
                                    <p:cond delay="0"/>
                                  </p:stCondLst>
                                  <p:childTnLst>
                                    <p:set>
                                      <p:cBhvr>
                                        <p:cTn id="45" dur="1" fill="hold">
                                          <p:stCondLst>
                                            <p:cond delay="499"/>
                                          </p:stCondLst>
                                        </p:cTn>
                                        <p:tgtEl>
                                          <p:spTgt spid="106524"/>
                                        </p:tgtEl>
                                        <p:attrNameLst>
                                          <p:attrName>style.visibility</p:attrName>
                                        </p:attrNameLst>
                                      </p:cBhvr>
                                      <p:to>
                                        <p:strVal val="visible"/>
                                      </p:to>
                                    </p:set>
                                  </p:childTnLst>
                                </p:cTn>
                              </p:par>
                            </p:childTnLst>
                          </p:cTn>
                        </p:par>
                        <p:par>
                          <p:cTn id="46" fill="hold" nodeType="afterGroup">
                            <p:stCondLst>
                              <p:cond delay="6500"/>
                            </p:stCondLst>
                            <p:childTnLst>
                              <p:par>
                                <p:cTn id="47" presetID="1" presetClass="entr" presetSubtype="0" fill="hold" grpId="0" nodeType="afterEffect">
                                  <p:stCondLst>
                                    <p:cond delay="0"/>
                                  </p:stCondLst>
                                  <p:childTnLst>
                                    <p:set>
                                      <p:cBhvr>
                                        <p:cTn id="48" dur="1" fill="hold">
                                          <p:stCondLst>
                                            <p:cond delay="499"/>
                                          </p:stCondLst>
                                        </p:cTn>
                                        <p:tgtEl>
                                          <p:spTgt spid="106526"/>
                                        </p:tgtEl>
                                        <p:attrNameLst>
                                          <p:attrName>style.visibility</p:attrName>
                                        </p:attrNameLst>
                                      </p:cBhvr>
                                      <p:to>
                                        <p:strVal val="visible"/>
                                      </p:to>
                                    </p:set>
                                  </p:childTnLst>
                                </p:cTn>
                              </p:par>
                            </p:childTnLst>
                          </p:cTn>
                        </p:par>
                        <p:par>
                          <p:cTn id="49" fill="hold" nodeType="afterGroup">
                            <p:stCondLst>
                              <p:cond delay="7000"/>
                            </p:stCondLst>
                            <p:childTnLst>
                              <p:par>
                                <p:cTn id="50" presetID="1" presetClass="entr" presetSubtype="0" fill="hold" grpId="0" nodeType="afterEffect">
                                  <p:stCondLst>
                                    <p:cond delay="0"/>
                                  </p:stCondLst>
                                  <p:childTnLst>
                                    <p:set>
                                      <p:cBhvr>
                                        <p:cTn id="51" dur="1" fill="hold">
                                          <p:stCondLst>
                                            <p:cond delay="499"/>
                                          </p:stCondLst>
                                        </p:cTn>
                                        <p:tgtEl>
                                          <p:spTgt spid="106510"/>
                                        </p:tgtEl>
                                        <p:attrNameLst>
                                          <p:attrName>style.visibility</p:attrName>
                                        </p:attrNameLst>
                                      </p:cBhvr>
                                      <p:to>
                                        <p:strVal val="visible"/>
                                      </p:to>
                                    </p:set>
                                  </p:childTnLst>
                                </p:cTn>
                              </p:par>
                            </p:childTnLst>
                          </p:cTn>
                        </p:par>
                        <p:par>
                          <p:cTn id="52" fill="hold" nodeType="afterGroup">
                            <p:stCondLst>
                              <p:cond delay="7500"/>
                            </p:stCondLst>
                            <p:childTnLst>
                              <p:par>
                                <p:cTn id="53" presetID="1" presetClass="entr" presetSubtype="0" fill="hold" grpId="0" nodeType="afterEffect">
                                  <p:stCondLst>
                                    <p:cond delay="0"/>
                                  </p:stCondLst>
                                  <p:childTnLst>
                                    <p:set>
                                      <p:cBhvr>
                                        <p:cTn id="54" dur="1" fill="hold">
                                          <p:stCondLst>
                                            <p:cond delay="499"/>
                                          </p:stCondLst>
                                        </p:cTn>
                                        <p:tgtEl>
                                          <p:spTgt spid="106525"/>
                                        </p:tgtEl>
                                        <p:attrNameLst>
                                          <p:attrName>style.visibility</p:attrName>
                                        </p:attrNameLst>
                                      </p:cBhvr>
                                      <p:to>
                                        <p:strVal val="visible"/>
                                      </p:to>
                                    </p:set>
                                  </p:childTnLst>
                                </p:cTn>
                              </p:par>
                            </p:childTnLst>
                          </p:cTn>
                        </p:par>
                        <p:par>
                          <p:cTn id="55" fill="hold" nodeType="afterGroup">
                            <p:stCondLst>
                              <p:cond delay="8000"/>
                            </p:stCondLst>
                            <p:childTnLst>
                              <p:par>
                                <p:cTn id="56" presetID="1" presetClass="entr" presetSubtype="0" fill="hold" grpId="0" nodeType="afterEffect">
                                  <p:stCondLst>
                                    <p:cond delay="0"/>
                                  </p:stCondLst>
                                  <p:childTnLst>
                                    <p:set>
                                      <p:cBhvr>
                                        <p:cTn id="57" dur="1" fill="hold">
                                          <p:stCondLst>
                                            <p:cond delay="499"/>
                                          </p:stCondLst>
                                        </p:cTn>
                                        <p:tgtEl>
                                          <p:spTgt spid="106527"/>
                                        </p:tgtEl>
                                        <p:attrNameLst>
                                          <p:attrName>style.visibility</p:attrName>
                                        </p:attrNameLst>
                                      </p:cBhvr>
                                      <p:to>
                                        <p:strVal val="visible"/>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106532"/>
                                        </p:tgtEl>
                                        <p:attrNameLst>
                                          <p:attrName>style.visibility</p:attrName>
                                        </p:attrNameLst>
                                      </p:cBhvr>
                                      <p:to>
                                        <p:strVal val="visible"/>
                                      </p:to>
                                    </p:set>
                                  </p:childTnLst>
                                </p:cTn>
                              </p:par>
                            </p:childTnLst>
                          </p:cTn>
                        </p:par>
                        <p:par>
                          <p:cTn id="62" fill="hold" nodeType="afterGroup">
                            <p:stCondLst>
                              <p:cond delay="500"/>
                            </p:stCondLst>
                            <p:childTnLst>
                              <p:par>
                                <p:cTn id="63" presetID="1" presetClass="entr" presetSubtype="0" fill="hold" nodeType="afterEffect">
                                  <p:stCondLst>
                                    <p:cond delay="0"/>
                                  </p:stCondLst>
                                  <p:childTnLst>
                                    <p:set>
                                      <p:cBhvr>
                                        <p:cTn id="64" dur="1" fill="hold">
                                          <p:stCondLst>
                                            <p:cond delay="499"/>
                                          </p:stCondLst>
                                        </p:cTn>
                                        <p:tgtEl>
                                          <p:spTgt spid="2"/>
                                        </p:tgtEl>
                                        <p:attrNameLst>
                                          <p:attrName>style.visibility</p:attrName>
                                        </p:attrNameLst>
                                      </p:cBhvr>
                                      <p:to>
                                        <p:strVal val="visible"/>
                                      </p:to>
                                    </p:set>
                                  </p:childTnLst>
                                </p:cTn>
                              </p:par>
                            </p:childTnLst>
                          </p:cTn>
                        </p:par>
                        <p:par>
                          <p:cTn id="65" fill="hold" nodeType="afterGroup">
                            <p:stCondLst>
                              <p:cond delay="1000"/>
                            </p:stCondLst>
                            <p:childTnLst>
                              <p:par>
                                <p:cTn id="66" presetID="22" presetClass="entr" presetSubtype="4" fill="hold" grpId="0" nodeType="afterEffect">
                                  <p:stCondLst>
                                    <p:cond delay="0"/>
                                  </p:stCondLst>
                                  <p:childTnLst>
                                    <p:set>
                                      <p:cBhvr>
                                        <p:cTn id="67" dur="1" fill="hold">
                                          <p:stCondLst>
                                            <p:cond delay="0"/>
                                          </p:stCondLst>
                                        </p:cTn>
                                        <p:tgtEl>
                                          <p:spTgt spid="106503"/>
                                        </p:tgtEl>
                                        <p:attrNameLst>
                                          <p:attrName>style.visibility</p:attrName>
                                        </p:attrNameLst>
                                      </p:cBhvr>
                                      <p:to>
                                        <p:strVal val="visible"/>
                                      </p:to>
                                    </p:set>
                                    <p:animEffect transition="in" filter="wipe(down)">
                                      <p:cBhvr>
                                        <p:cTn id="68" dur="500"/>
                                        <p:tgtEl>
                                          <p:spTgt spid="106503"/>
                                        </p:tgtEl>
                                      </p:cBhvr>
                                    </p:animEffect>
                                  </p:childTnLst>
                                </p:cTn>
                              </p:par>
                            </p:childTnLst>
                          </p:cTn>
                        </p:par>
                        <p:par>
                          <p:cTn id="69" fill="hold" nodeType="afterGroup">
                            <p:stCondLst>
                              <p:cond delay="1500"/>
                            </p:stCondLst>
                            <p:childTnLst>
                              <p:par>
                                <p:cTn id="70" presetID="1" presetClass="entr" presetSubtype="0" fill="hold" nodeType="afterEffect">
                                  <p:stCondLst>
                                    <p:cond delay="0"/>
                                  </p:stCondLst>
                                  <p:childTnLst>
                                    <p:set>
                                      <p:cBhvr>
                                        <p:cTn id="71" dur="1" fill="hold">
                                          <p:stCondLst>
                                            <p:cond delay="499"/>
                                          </p:stCondLst>
                                        </p:cTn>
                                        <p:tgtEl>
                                          <p:spTgt spid="106504"/>
                                        </p:tgtEl>
                                        <p:attrNameLst>
                                          <p:attrName>style.visibility</p:attrName>
                                        </p:attrNameLst>
                                      </p:cBhvr>
                                      <p:to>
                                        <p:strVal val="visible"/>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1" presetClass="entr" presetSubtype="0" fill="hold" nodeType="clickEffect">
                                  <p:stCondLst>
                                    <p:cond delay="0"/>
                                  </p:stCondLst>
                                  <p:childTnLst>
                                    <p:set>
                                      <p:cBhvr>
                                        <p:cTn id="75" dur="1" fill="hold">
                                          <p:stCondLst>
                                            <p:cond delay="499"/>
                                          </p:stCondLst>
                                        </p:cTn>
                                        <p:tgtEl>
                                          <p:spTgt spid="4"/>
                                        </p:tgtEl>
                                        <p:attrNameLst>
                                          <p:attrName>style.visibility</p:attrName>
                                        </p:attrNameLst>
                                      </p:cBhvr>
                                      <p:to>
                                        <p:strVal val="visible"/>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1" presetClass="entr" presetSubtype="0" fill="hold" nodeType="clickEffect">
                                  <p:stCondLst>
                                    <p:cond delay="0"/>
                                  </p:stCondLst>
                                  <p:childTnLst>
                                    <p:set>
                                      <p:cBhvr>
                                        <p:cTn id="79"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P spid="106503" grpId="0" animBg="1"/>
      <p:bldP spid="106509" grpId="0" animBg="1"/>
      <p:bldP spid="106510" grpId="0" animBg="1"/>
      <p:bldP spid="106511" grpId="0" animBg="1"/>
      <p:bldP spid="106512" grpId="0" animBg="1"/>
      <p:bldP spid="106522" grpId="0" animBg="1"/>
      <p:bldP spid="106523" grpId="0" animBg="1"/>
      <p:bldP spid="106524" grpId="0" animBg="1"/>
      <p:bldP spid="106525" grpId="0" animBg="1"/>
      <p:bldP spid="106526" grpId="0" animBg="1"/>
      <p:bldP spid="106527" grpId="0" animBg="1"/>
      <p:bldP spid="106528" grpId="0" autoUpdateAnimBg="0"/>
      <p:bldP spid="106530" grpId="0" animBg="1"/>
      <p:bldP spid="106531" grpId="0" animBg="1"/>
      <p:bldP spid="106532"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457200"/>
            <a:ext cx="8229600" cy="1042988"/>
          </a:xfrm>
        </p:spPr>
        <p:txBody>
          <a:bodyPr/>
          <a:lstStyle/>
          <a:p>
            <a:pPr eaLnBrk="1" hangingPunct="1"/>
            <a:r>
              <a:rPr lang="en-US" altLang="en-US" sz="3600"/>
              <a:t>Subjective Approach</a:t>
            </a:r>
          </a:p>
        </p:txBody>
      </p:sp>
      <p:sp>
        <p:nvSpPr>
          <p:cNvPr id="77827" name="Rectangle 3"/>
          <p:cNvSpPr>
            <a:spLocks noGrp="1" noChangeArrowheads="1"/>
          </p:cNvSpPr>
          <p:nvPr>
            <p:ph type="body" idx="1"/>
          </p:nvPr>
        </p:nvSpPr>
        <p:spPr>
          <a:xfrm>
            <a:off x="457200" y="1295400"/>
            <a:ext cx="8229600" cy="4525963"/>
          </a:xfrm>
        </p:spPr>
        <p:txBody>
          <a:bodyPr/>
          <a:lstStyle/>
          <a:p>
            <a:pPr eaLnBrk="1" hangingPunct="1">
              <a:lnSpc>
                <a:spcPct val="90000"/>
              </a:lnSpc>
            </a:pPr>
            <a:r>
              <a:rPr lang="en-US" altLang="en-US" sz="2800" dirty="0"/>
              <a:t>Consider the project’s risk relative to the firm overall</a:t>
            </a:r>
          </a:p>
          <a:p>
            <a:pPr eaLnBrk="1" hangingPunct="1">
              <a:lnSpc>
                <a:spcPct val="90000"/>
              </a:lnSpc>
            </a:pPr>
            <a:r>
              <a:rPr lang="en-US" altLang="en-US" sz="2800" dirty="0"/>
              <a:t>If the project is riskier than the firm, use a discount rate greater than the WACC</a:t>
            </a:r>
          </a:p>
          <a:p>
            <a:pPr eaLnBrk="1" hangingPunct="1">
              <a:lnSpc>
                <a:spcPct val="90000"/>
              </a:lnSpc>
            </a:pPr>
            <a:r>
              <a:rPr lang="en-US" altLang="en-US" sz="2800" dirty="0"/>
              <a:t>If the project is less risky than the firm, use a discount rate less than the WACC</a:t>
            </a:r>
          </a:p>
          <a:p>
            <a:pPr eaLnBrk="1" hangingPunct="1">
              <a:lnSpc>
                <a:spcPct val="90000"/>
              </a:lnSpc>
            </a:pPr>
            <a:r>
              <a:rPr lang="en-US" altLang="en-US" sz="2800" dirty="0"/>
              <a:t>You may still accept projects that you shouldn’t and reject projects you should accept, but your error rate should be lower than not considering differential risk at 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 calcmode="lin" valueType="num">
                                      <p:cBhvr additive="base">
                                        <p:cTn id="7" dur="500" fill="hold"/>
                                        <p:tgtEl>
                                          <p:spTgt spid="778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82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0" end="0"/>
                                            </p:txEl>
                                          </p:spTgt>
                                        </p:tgtEl>
                                        <p:attrNameLst>
                                          <p:attrName>ppt_c</p:attrName>
                                        </p:attrNameLst>
                                      </p:cBhvr>
                                      <p:to>
                                        <a:schemeClr val="tx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827">
                                            <p:txEl>
                                              <p:pRg st="1" end="1"/>
                                            </p:txEl>
                                          </p:spTgt>
                                        </p:tgtEl>
                                        <p:attrNameLst>
                                          <p:attrName>style.visibility</p:attrName>
                                        </p:attrNameLst>
                                      </p:cBhvr>
                                      <p:to>
                                        <p:strVal val="visible"/>
                                      </p:to>
                                    </p:set>
                                    <p:anim calcmode="lin" valueType="num">
                                      <p:cBhvr additive="base">
                                        <p:cTn id="13" dur="500" fill="hold"/>
                                        <p:tgtEl>
                                          <p:spTgt spid="778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82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1" end="1"/>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7827">
                                            <p:txEl>
                                              <p:pRg st="2" end="2"/>
                                            </p:txEl>
                                          </p:spTgt>
                                        </p:tgtEl>
                                        <p:attrNameLst>
                                          <p:attrName>style.visibility</p:attrName>
                                        </p:attrNameLst>
                                      </p:cBhvr>
                                      <p:to>
                                        <p:strVal val="visible"/>
                                      </p:to>
                                    </p:set>
                                    <p:anim calcmode="lin" valueType="num">
                                      <p:cBhvr additive="base">
                                        <p:cTn id="19" dur="500" fill="hold"/>
                                        <p:tgtEl>
                                          <p:spTgt spid="778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782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2" end="2"/>
                                            </p:txEl>
                                          </p:spTgt>
                                        </p:tgtEl>
                                        <p:attrNameLst>
                                          <p:attrName>ppt_c</p:attrName>
                                        </p:attrNameLst>
                                      </p:cBhvr>
                                      <p:to>
                                        <a:schemeClr val="tx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7827">
                                            <p:txEl>
                                              <p:pRg st="3" end="3"/>
                                            </p:txEl>
                                          </p:spTgt>
                                        </p:tgtEl>
                                        <p:attrNameLst>
                                          <p:attrName>style.visibility</p:attrName>
                                        </p:attrNameLst>
                                      </p:cBhvr>
                                      <p:to>
                                        <p:strVal val="visible"/>
                                      </p:to>
                                    </p:set>
                                    <p:anim calcmode="lin" valueType="num">
                                      <p:cBhvr additive="base">
                                        <p:cTn id="25" dur="500" fill="hold"/>
                                        <p:tgtEl>
                                          <p:spTgt spid="778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782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782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457200"/>
            <a:ext cx="8229600" cy="950913"/>
          </a:xfrm>
        </p:spPr>
        <p:txBody>
          <a:bodyPr/>
          <a:lstStyle/>
          <a:p>
            <a:pPr eaLnBrk="1" hangingPunct="1"/>
            <a:r>
              <a:rPr lang="en-US" altLang="en-US" sz="3200"/>
              <a:t>Subjective Approach - Example</a:t>
            </a:r>
          </a:p>
        </p:txBody>
      </p:sp>
      <p:graphicFrame>
        <p:nvGraphicFramePr>
          <p:cNvPr id="78851" name="Group 3"/>
          <p:cNvGraphicFramePr>
            <a:graphicFrameLocks noGrp="1"/>
          </p:cNvGraphicFramePr>
          <p:nvPr>
            <p:ph type="tbl" idx="1"/>
          </p:nvPr>
        </p:nvGraphicFramePr>
        <p:xfrm>
          <a:off x="457200" y="1981200"/>
          <a:ext cx="8231188" cy="3886200"/>
        </p:xfrm>
        <a:graphic>
          <a:graphicData uri="http://schemas.openxmlformats.org/drawingml/2006/table">
            <a:tbl>
              <a:tblPr/>
              <a:tblGrid>
                <a:gridCol w="4116388">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dirty="0">
                          <a:ln>
                            <a:noFill/>
                          </a:ln>
                          <a:solidFill>
                            <a:schemeClr val="tx1"/>
                          </a:solidFill>
                          <a:effectLst/>
                          <a:latin typeface="Arial" charset="0"/>
                        </a:rPr>
                        <a:t>Risk Level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Discount Rate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Very Low 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dirty="0">
                          <a:ln>
                            <a:noFill/>
                          </a:ln>
                          <a:solidFill>
                            <a:schemeClr val="tx1"/>
                          </a:solidFill>
                          <a:effectLst/>
                          <a:latin typeface="Arial" charset="0"/>
                        </a:rPr>
                        <a:t>WACC – 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Low 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WACC – 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Same Risk as Firm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WACC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High 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WACC + 5%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dirty="0">
                          <a:ln>
                            <a:noFill/>
                          </a:ln>
                          <a:solidFill>
                            <a:schemeClr val="tx1"/>
                          </a:solidFill>
                          <a:effectLst/>
                          <a:latin typeface="Arial" charset="0"/>
                        </a:rPr>
                        <a:t>Very High Risk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0" i="0" u="none" strike="noStrike" cap="none" normalizeH="0" baseline="0">
                          <a:ln>
                            <a:noFill/>
                          </a:ln>
                          <a:solidFill>
                            <a:schemeClr val="tx1"/>
                          </a:solidFill>
                          <a:effectLst/>
                          <a:latin typeface="Arial" charset="0"/>
                        </a:rPr>
                        <a:t>WACC + 10%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altLang="en-US"/>
              <a:t>Flotation Costs</a:t>
            </a:r>
          </a:p>
        </p:txBody>
      </p:sp>
      <p:sp>
        <p:nvSpPr>
          <p:cNvPr id="67587" name="Rectangle 3"/>
          <p:cNvSpPr>
            <a:spLocks noGrp="1" noChangeArrowheads="1"/>
          </p:cNvSpPr>
          <p:nvPr>
            <p:ph type="body" idx="1"/>
          </p:nvPr>
        </p:nvSpPr>
        <p:spPr>
          <a:xfrm>
            <a:off x="533400" y="1600200"/>
            <a:ext cx="8229600" cy="3886200"/>
          </a:xfrm>
        </p:spPr>
        <p:txBody>
          <a:bodyPr/>
          <a:lstStyle/>
          <a:p>
            <a:pPr eaLnBrk="1" hangingPunct="1"/>
            <a:r>
              <a:rPr lang="en-US" altLang="en-US"/>
              <a:t>The required return depends on the risk, not how the money is raised</a:t>
            </a:r>
          </a:p>
          <a:p>
            <a:pPr eaLnBrk="1" hangingPunct="1"/>
            <a:r>
              <a:rPr lang="en-US" altLang="en-US"/>
              <a:t>However, the cost of issuing new securities should not just be ignored either</a:t>
            </a:r>
          </a:p>
          <a:p>
            <a:pPr eaLnBrk="1" hangingPunct="1"/>
            <a:r>
              <a:rPr lang="en-US" altLang="en-US"/>
              <a:t>Basic Approach</a:t>
            </a:r>
          </a:p>
          <a:p>
            <a:pPr marL="744538" lvl="1" indent="-287338" eaLnBrk="1" hangingPunct="1">
              <a:buFont typeface="Wingdings" pitchFamily="2" charset="2"/>
              <a:buChar char="Ø"/>
            </a:pPr>
            <a:r>
              <a:rPr lang="en-US" altLang="en-US"/>
              <a:t>Compute the weighted average flotation cost</a:t>
            </a:r>
          </a:p>
          <a:p>
            <a:pPr marL="744538" lvl="1" indent="-287338" eaLnBrk="1" hangingPunct="1">
              <a:buFont typeface="Wingdings" pitchFamily="2" charset="2"/>
              <a:buChar char="Ø"/>
            </a:pPr>
            <a:r>
              <a:rPr lang="en-US" altLang="en-US"/>
              <a:t>Use the target weights because the firm will issue securities in these percentages over the long term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457200"/>
            <a:ext cx="8229600" cy="1219200"/>
          </a:xfrm>
        </p:spPr>
        <p:txBody>
          <a:bodyPr/>
          <a:lstStyle/>
          <a:p>
            <a:pPr eaLnBrk="1" hangingPunct="1"/>
            <a:r>
              <a:rPr lang="en-US" altLang="en-US" sz="3200"/>
              <a:t>NPV and Flotation Costs - Example</a:t>
            </a:r>
          </a:p>
        </p:txBody>
      </p:sp>
      <p:sp>
        <p:nvSpPr>
          <p:cNvPr id="68611" name="Rectangle 3"/>
          <p:cNvSpPr>
            <a:spLocks noGrp="1" noChangeArrowheads="1"/>
          </p:cNvSpPr>
          <p:nvPr>
            <p:ph type="body" idx="1"/>
          </p:nvPr>
        </p:nvSpPr>
        <p:spPr>
          <a:xfrm>
            <a:off x="381000" y="1752600"/>
            <a:ext cx="8229600" cy="3886200"/>
          </a:xfrm>
        </p:spPr>
        <p:txBody>
          <a:bodyPr/>
          <a:lstStyle/>
          <a:p>
            <a:pPr eaLnBrk="1" hangingPunct="1"/>
            <a:r>
              <a:rPr lang="en-US" altLang="en-US" sz="2400"/>
              <a:t>Your company is considering a project that will cost $1 million. The project will generate after-tax cash flows of $250,000 per year for 7 years. The WACC is 15% and the firm’s target D/E ratio is .6 The flotation cost for equity is 5% and the flotation cost for debt is 3%. What is the NPV for the project after adjusting for flotation costs?</a:t>
            </a:r>
          </a:p>
          <a:p>
            <a:pPr marL="744538" lvl="1" indent="-287338" eaLnBrk="1" hangingPunct="1"/>
            <a:r>
              <a:rPr lang="en-US" altLang="en-US" sz="2000"/>
              <a:t>f</a:t>
            </a:r>
            <a:r>
              <a:rPr lang="en-US" altLang="en-US" sz="2000" baseline="-25000"/>
              <a:t>A</a:t>
            </a:r>
            <a:r>
              <a:rPr lang="en-US" altLang="en-US" sz="2000"/>
              <a:t> = (.375)(3%) + (.625)(5%) = 4.25%</a:t>
            </a:r>
          </a:p>
          <a:p>
            <a:pPr marL="744538" lvl="1" indent="-287338" eaLnBrk="1" hangingPunct="1"/>
            <a:r>
              <a:rPr lang="en-US" altLang="en-US" sz="2000"/>
              <a:t>PV of future cash flows = 1,040,105</a:t>
            </a:r>
          </a:p>
          <a:p>
            <a:pPr marL="744538" lvl="1" indent="-287338" eaLnBrk="1" hangingPunct="1"/>
            <a:r>
              <a:rPr lang="en-US" altLang="en-US" sz="2000"/>
              <a:t>NPV = 1,040,105 - 1,000,000/(1-.0425) = -4,281</a:t>
            </a:r>
          </a:p>
          <a:p>
            <a:pPr eaLnBrk="1" hangingPunct="1"/>
            <a:r>
              <a:rPr lang="en-US" altLang="en-US" sz="2400"/>
              <a:t>The project would have a positive NPV of 40,105 without considering flotation costs</a:t>
            </a:r>
          </a:p>
          <a:p>
            <a:pPr eaLnBrk="1" hangingPunct="1"/>
            <a:r>
              <a:rPr lang="en-US" altLang="en-US" sz="2400"/>
              <a:t>Once we consider the cost of issuing new securities, the NPV becomes negative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a:spLocks noGrp="1"/>
          </p:cNvSpPr>
          <p:nvPr>
            <p:ph type="sldNum" sz="quarter" idx="11"/>
          </p:nvPr>
        </p:nvSpPr>
        <p:spPr>
          <a:xfrm>
            <a:off x="457200" y="6245225"/>
            <a:ext cx="2133600" cy="476250"/>
          </a:xfrm>
          <a:noFill/>
        </p:spPr>
        <p:txBody>
          <a:bodyPr/>
          <a:lstStyle/>
          <a:p>
            <a:pPr algn="l"/>
            <a:fld id="{5A427ACA-EE42-44E4-9E01-83B92CF790BC}" type="slidenum">
              <a:rPr lang="en-US" altLang="en-US" smtClean="0">
                <a:latin typeface="Arial" charset="0"/>
              </a:rPr>
              <a:pPr algn="l"/>
              <a:t>75</a:t>
            </a:fld>
            <a:endParaRPr lang="en-US" altLang="en-US">
              <a:latin typeface="Arial" charset="0"/>
            </a:endParaRPr>
          </a:p>
        </p:txBody>
      </p:sp>
      <p:sp>
        <p:nvSpPr>
          <p:cNvPr id="69635" name="Rectangle 5"/>
          <p:cNvSpPr>
            <a:spLocks noGrp="1" noChangeArrowheads="1"/>
          </p:cNvSpPr>
          <p:nvPr>
            <p:ph type="title"/>
          </p:nvPr>
        </p:nvSpPr>
        <p:spPr/>
        <p:txBody>
          <a:bodyPr/>
          <a:lstStyle/>
          <a:p>
            <a:pPr eaLnBrk="1" hangingPunct="1"/>
            <a:r>
              <a:rPr lang="en-US" altLang="en-US"/>
              <a:t>Comments about flotation costs:</a:t>
            </a:r>
          </a:p>
        </p:txBody>
      </p:sp>
      <p:sp>
        <p:nvSpPr>
          <p:cNvPr id="69636" name="Rectangle 6"/>
          <p:cNvSpPr>
            <a:spLocks noGrp="1" noChangeArrowheads="1"/>
          </p:cNvSpPr>
          <p:nvPr>
            <p:ph type="body" idx="1"/>
          </p:nvPr>
        </p:nvSpPr>
        <p:spPr/>
        <p:txBody>
          <a:bodyPr/>
          <a:lstStyle/>
          <a:p>
            <a:pPr eaLnBrk="1" hangingPunct="1"/>
            <a:r>
              <a:rPr lang="en-US" altLang="en-US" sz="2800"/>
              <a:t>Flotation costs depend on the risk of the firm and the type of capital being raised.</a:t>
            </a:r>
          </a:p>
          <a:p>
            <a:pPr eaLnBrk="1" hangingPunct="1"/>
            <a:r>
              <a:rPr lang="en-US" altLang="en-US" sz="2800"/>
              <a:t>The flotation costs are highest for common equity.  However, since most firms issue equity infrequently, the per-project cost is fairly small.</a:t>
            </a:r>
          </a:p>
          <a:p>
            <a:pPr eaLnBrk="1" hangingPunct="1"/>
            <a:r>
              <a:rPr lang="en-US" altLang="en-US" sz="2800"/>
              <a:t>We will frequently ignore flotation costs when calculating the WACC.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xfrm>
            <a:off x="457200" y="6245225"/>
            <a:ext cx="2133600" cy="476250"/>
          </a:xfrm>
          <a:noFill/>
        </p:spPr>
        <p:txBody>
          <a:bodyPr/>
          <a:lstStyle/>
          <a:p>
            <a:pPr algn="l"/>
            <a:fld id="{F9941D63-B214-44EF-AA39-4B970F7EAAB3}" type="slidenum">
              <a:rPr lang="en-US" altLang="en-US" smtClean="0">
                <a:latin typeface="Arial" charset="0"/>
              </a:rPr>
              <a:pPr algn="l"/>
              <a:t>8</a:t>
            </a:fld>
            <a:endParaRPr lang="en-US" altLang="en-US">
              <a:latin typeface="Arial" charset="0"/>
            </a:endParaRPr>
          </a:p>
        </p:txBody>
      </p:sp>
      <p:sp>
        <p:nvSpPr>
          <p:cNvPr id="18435" name="Rectangle 12"/>
          <p:cNvSpPr>
            <a:spLocks noGrp="1" noChangeArrowheads="1"/>
          </p:cNvSpPr>
          <p:nvPr>
            <p:ph type="title"/>
          </p:nvPr>
        </p:nvSpPr>
        <p:spPr/>
        <p:txBody>
          <a:bodyPr/>
          <a:lstStyle/>
          <a:p>
            <a:pPr eaLnBrk="1" hangingPunct="1"/>
            <a:r>
              <a:rPr lang="en-US" altLang="en-US" dirty="0"/>
              <a:t>Historical (Embedded) Costs vs. New (Marginal) Costs</a:t>
            </a:r>
          </a:p>
        </p:txBody>
      </p:sp>
      <p:sp>
        <p:nvSpPr>
          <p:cNvPr id="18436" name="Rectangle 13"/>
          <p:cNvSpPr>
            <a:spLocks noGrp="1" noChangeArrowheads="1"/>
          </p:cNvSpPr>
          <p:nvPr>
            <p:ph type="body" idx="1"/>
          </p:nvPr>
        </p:nvSpPr>
        <p:spPr/>
        <p:txBody>
          <a:bodyPr/>
          <a:lstStyle/>
          <a:p>
            <a:pPr eaLnBrk="1" hangingPunct="1"/>
            <a:r>
              <a:rPr lang="en-US" altLang="en-US"/>
              <a:t>The cost of capital is used primarily to make decisions which involve raising and investing new capital.  So, we should focus on marginal costs.</a:t>
            </a:r>
          </a:p>
          <a:p>
            <a:pPr eaLnBrk="1" hangingPunct="1"/>
            <a:r>
              <a:rPr lang="en-US" altLang="en-US"/>
              <a:t>Cost of additional dollar that the company must raise for a new project. The marginal cost rises as more and more capital is raised during a stated time period.</a:t>
            </a:r>
          </a:p>
          <a:p>
            <a:pPr eaLnBrk="1" hangingPunct="1"/>
            <a:endParaRPr lang="en-US" altLang="en-US"/>
          </a:p>
          <a:p>
            <a:pPr eaLnBrk="1" hangingPunct="1"/>
            <a:endParaRPr lang="en-US" alt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7458" name="Picture 2" descr="Marginal Cost of Capital">
            <a:extLst>
              <a:ext uri="{FF2B5EF4-FFF2-40B4-BE49-F238E27FC236}">
                <a16:creationId xmlns:a16="http://schemas.microsoft.com/office/drawing/2014/main" id="{B7323748-77A7-4E07-9B39-5BAEA5CF804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050" y="718075"/>
            <a:ext cx="8963025" cy="5421850"/>
          </a:xfrm>
          <a:prstGeom prst="rect">
            <a:avLst/>
          </a:prstGeom>
          <a:solidFill>
            <a:srgbClr val="FFFFFF"/>
          </a:solidFill>
        </p:spPr>
      </p:pic>
    </p:spTree>
    <p:extLst>
      <p:ext uri="{BB962C8B-B14F-4D97-AF65-F5344CB8AC3E}">
        <p14:creationId xmlns:p14="http://schemas.microsoft.com/office/powerpoint/2010/main" val="952148743"/>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768</TotalTime>
  <Words>5305</Words>
  <Application>Microsoft Office PowerPoint</Application>
  <PresentationFormat>On-screen Show (4:3)</PresentationFormat>
  <Paragraphs>614</Paragraphs>
  <Slides>75</Slides>
  <Notes>58</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75</vt:i4>
      </vt:variant>
    </vt:vector>
  </HeadingPairs>
  <TitlesOfParts>
    <vt:vector size="87" baseType="lpstr">
      <vt:lpstr>Arial</vt:lpstr>
      <vt:lpstr>Arial Black</vt:lpstr>
      <vt:lpstr>Calibri</vt:lpstr>
      <vt:lpstr>Courier</vt:lpstr>
      <vt:lpstr>Lucida Grande</vt:lpstr>
      <vt:lpstr>MS Reference Sans Serif</vt:lpstr>
      <vt:lpstr>Symbol</vt:lpstr>
      <vt:lpstr>Tahoma</vt:lpstr>
      <vt:lpstr>Times New Roman</vt:lpstr>
      <vt:lpstr>Wingdings</vt:lpstr>
      <vt:lpstr>Pixel</vt:lpstr>
      <vt:lpstr>Equation</vt:lpstr>
      <vt:lpstr>The Cost of Capital </vt:lpstr>
      <vt:lpstr>Cost of Capital Key Concepts </vt:lpstr>
      <vt:lpstr>PowerPoint Presentation</vt:lpstr>
      <vt:lpstr>Why Cost of Capital Is Important</vt:lpstr>
      <vt:lpstr>Required Return</vt:lpstr>
      <vt:lpstr>Capital Components</vt:lpstr>
      <vt:lpstr>Before-tax vs. After-tax Capital Costs</vt:lpstr>
      <vt:lpstr>Historical (Embedded) Costs vs. New (Marginal) Costs</vt:lpstr>
      <vt:lpstr>PowerPoint Presentation</vt:lpstr>
      <vt:lpstr>Weighted Average Cost of Capital</vt:lpstr>
      <vt:lpstr>Cost of Equity</vt:lpstr>
      <vt:lpstr>Estimation of the Cost Of Equity</vt:lpstr>
      <vt:lpstr>The Dividend Growth Model Approach</vt:lpstr>
      <vt:lpstr>Estimating the Growth Rate</vt:lpstr>
      <vt:lpstr>Example: Estimating the Dividend Growth Rate</vt:lpstr>
      <vt:lpstr>Dividend Growth Model Example</vt:lpstr>
      <vt:lpstr>Estimating the Dividend Growth Rate</vt:lpstr>
      <vt:lpstr>Estimating the Dividend Growth Rate</vt:lpstr>
      <vt:lpstr>Advantages and Disadvantages of Dividend Growth Model</vt:lpstr>
      <vt:lpstr>The Cost of Equity SML Approach</vt:lpstr>
      <vt:lpstr>Example - SML</vt:lpstr>
      <vt:lpstr>Issues in Using CAPM</vt:lpstr>
      <vt:lpstr>Issues in Using CAPM (Continued)</vt:lpstr>
      <vt:lpstr>Example</vt:lpstr>
      <vt:lpstr>Example (continued)</vt:lpstr>
      <vt:lpstr>Using the SML to Estimate the Risk-Adjusted Discount Rate for Projects</vt:lpstr>
      <vt:lpstr>Beta Estimation</vt:lpstr>
      <vt:lpstr>Using Linear Regression</vt:lpstr>
      <vt:lpstr>Using Linear Regression (cont'd)</vt:lpstr>
      <vt:lpstr>Estimation of Beta</vt:lpstr>
      <vt:lpstr>Stability of Beta</vt:lpstr>
      <vt:lpstr>Determinants of Beta</vt:lpstr>
      <vt:lpstr>Cyclicality of Revenues</vt:lpstr>
      <vt:lpstr>Operating Leverage</vt:lpstr>
      <vt:lpstr>Operating Leverage</vt:lpstr>
      <vt:lpstr>Financial Leverage and Beta</vt:lpstr>
      <vt:lpstr>Financial Leverage and Beta: Example</vt:lpstr>
      <vt:lpstr>Advantages and Disadvantages of SML</vt:lpstr>
      <vt:lpstr>Cost of Equity Based on Risk Premium</vt:lpstr>
      <vt:lpstr>Cost of Debt</vt:lpstr>
      <vt:lpstr>Example: Cost of Debt</vt:lpstr>
      <vt:lpstr>Example: Cost of Debt  A 15-year, 12% semiannual bond sells for $1,153.72.  What’s rd?  </vt:lpstr>
      <vt:lpstr>Component Cost of Debt</vt:lpstr>
      <vt:lpstr>Cost of Preferred Stock</vt:lpstr>
      <vt:lpstr>Example: Cost of Preferred Stock</vt:lpstr>
      <vt:lpstr>Is preferred stock more or less risky to investors than debt?</vt:lpstr>
      <vt:lpstr>What are the two ways that companies can raise common equity?</vt:lpstr>
      <vt:lpstr>Why is there a cost for reinvested earnings?</vt:lpstr>
      <vt:lpstr>Cost for Reinvested Earnings (Continued)</vt:lpstr>
      <vt:lpstr>The Weighted Average Cost of Capital</vt:lpstr>
      <vt:lpstr>Capital Structure Weights</vt:lpstr>
      <vt:lpstr>Example: Capital Structure Weights</vt:lpstr>
      <vt:lpstr>Taxes and the WACC</vt:lpstr>
      <vt:lpstr>Determining the Weights for the WACC</vt:lpstr>
      <vt:lpstr>Estimating Weights for the Capital Structure</vt:lpstr>
      <vt:lpstr>Extended Example – WACC - I</vt:lpstr>
      <vt:lpstr>Extended Example – WACC - II</vt:lpstr>
      <vt:lpstr>Extended Example – WACC - III</vt:lpstr>
      <vt:lpstr>What factors influence a company’s WACC?</vt:lpstr>
      <vt:lpstr>Is the firm’s WACC correct for each of its divisions?</vt:lpstr>
      <vt:lpstr>Divisional and Project Costs of Capital</vt:lpstr>
      <vt:lpstr>The Pure Play (Comparable Companies) Approach</vt:lpstr>
      <vt:lpstr>A Project’s Cost of Capital</vt:lpstr>
      <vt:lpstr>Using a Levered Firm as a Comparable for a Project’s Risk</vt:lpstr>
      <vt:lpstr>Industry Asset Betas</vt:lpstr>
      <vt:lpstr>PowerPoint Presentation</vt:lpstr>
      <vt:lpstr>Example- Computing Beta Based on Comparables</vt:lpstr>
      <vt:lpstr>The Risk-Adjusted Divisional Cost of Capital</vt:lpstr>
      <vt:lpstr>Using WACC for All Projects - Example</vt:lpstr>
      <vt:lpstr>Capital Budgeting &amp; Project Risk</vt:lpstr>
      <vt:lpstr>Subjective Approach</vt:lpstr>
      <vt:lpstr>Subjective Approach - Example</vt:lpstr>
      <vt:lpstr>Flotation Costs</vt:lpstr>
      <vt:lpstr>NPV and Flotation Costs - Example</vt:lpstr>
      <vt:lpstr>Comments about flotation costs: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javad kashefi</cp:lastModifiedBy>
  <cp:revision>36</cp:revision>
  <dcterms:created xsi:type="dcterms:W3CDTF">2004-03-05T20:51:03Z</dcterms:created>
  <dcterms:modified xsi:type="dcterms:W3CDTF">2023-02-07T16:52:15Z</dcterms:modified>
</cp:coreProperties>
</file>