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96" r:id="rId2"/>
    <p:sldId id="371" r:id="rId3"/>
    <p:sldId id="372" r:id="rId4"/>
    <p:sldId id="373" r:id="rId5"/>
    <p:sldId id="374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3" r:id="rId23"/>
    <p:sldId id="39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25C"/>
    <a:srgbClr val="0B5B7F"/>
    <a:srgbClr val="7B1F1F"/>
    <a:srgbClr val="053F85"/>
    <a:srgbClr val="057B5C"/>
    <a:srgbClr val="C58681"/>
    <a:srgbClr val="992727"/>
    <a:srgbClr val="073D55"/>
    <a:srgbClr val="7C0D0A"/>
    <a:srgbClr val="BD13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9" autoAdjust="0"/>
  </p:normalViewPr>
  <p:slideViewPr>
    <p:cSldViewPr>
      <p:cViewPr varScale="1">
        <p:scale>
          <a:sx n="78" d="100"/>
          <a:sy n="78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3588-EB0F-465F-92AC-4CF585413BD4}" type="datetimeFigureOut">
              <a:rPr lang="en-US" smtClean="0"/>
              <a:t>12/18/2015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CEA5F-E44E-4B30-86AE-751D09394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8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5ED21CD-B0E0-4634-A133-599451056ACE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27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9F94524-ED14-4DF5-9827-8FB48065BC21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9F94524-ED14-4DF5-9827-8FB48065BC21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962400"/>
            <a:ext cx="9144000" cy="1660962"/>
          </a:xfrm>
          <a:prstGeom prst="rect">
            <a:avLst/>
          </a:prstGeom>
          <a:solidFill>
            <a:srgbClr val="08425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544540"/>
            <a:ext cx="9144000" cy="1351060"/>
          </a:xfrm>
          <a:prstGeom prst="rect">
            <a:avLst/>
          </a:prstGeom>
          <a:solidFill>
            <a:srgbClr val="08425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1295400"/>
            <a:ext cx="1864230" cy="182880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0" y="1295400"/>
            <a:ext cx="6553200" cy="1828800"/>
          </a:xfrm>
          <a:prstGeom prst="rect">
            <a:avLst/>
          </a:prstGeom>
          <a:solidFill>
            <a:srgbClr val="7B1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8974" y="1408978"/>
            <a:ext cx="6207826" cy="1601643"/>
          </a:xfrm>
        </p:spPr>
        <p:txBody>
          <a:bodyPr anchor="b">
            <a:noAutofit/>
          </a:bodyPr>
          <a:lstStyle>
            <a:lvl1pPr>
              <a:defRPr sz="4400" b="0" cap="none" baseline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68981"/>
            <a:ext cx="7004462" cy="1447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2800" i="0" kern="1200" dirty="0">
                <a:solidFill>
                  <a:srgbClr val="08425C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Bodie, Kane, and Marcus</a:t>
            </a:r>
          </a:p>
          <a:p>
            <a:r>
              <a:rPr lang="en-US" i="1" dirty="0" smtClean="0"/>
              <a:t>Essentials of Investments</a:t>
            </a:r>
          </a:p>
          <a:p>
            <a:r>
              <a:rPr lang="en-US" i="0" dirty="0" smtClean="0"/>
              <a:t>Tenth Edition</a:t>
            </a:r>
            <a:endParaRPr lang="en-US" i="1" dirty="0" smtClean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52400" y="1143000"/>
            <a:ext cx="8915400" cy="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81100" y="1131125"/>
            <a:ext cx="0" cy="214884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 flipV="1">
            <a:off x="157350" y="3255030"/>
            <a:ext cx="2011680" cy="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578922" y="134448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Chapter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928263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Copyright © 2017 McGraw-Hill Education. All rights reserved. No reproduction or distribution without the prior written consent of McGraw-Hill Education.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12/18/2015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3632264"/>
            <a:ext cx="4709160" cy="794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901145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Copyright © 2017 McGraw-Hill Education. All rights reserved. No reproduction or distribution without the prior written consent of McGraw-Hill Education.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213" y="152400"/>
            <a:ext cx="8565574" cy="836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B5B7F"/>
          </a:solidFill>
          <a:latin typeface="+mj-lt"/>
          <a:ea typeface="+mj-ea"/>
          <a:cs typeface="Aharoni" pitchFamily="2" charset="-79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286000" y="1967639"/>
            <a:ext cx="6629400" cy="76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Managing Bond Portfolios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578922" y="1629085"/>
            <a:ext cx="1402278" cy="1445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en-US" sz="8800" dirty="0" smtClean="0">
                <a:solidFill>
                  <a:schemeClr val="bg1"/>
                </a:solidFill>
              </a:rPr>
              <a:t>11	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922" y="41148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Bodie, Kane, and Marcus</a:t>
            </a:r>
          </a:p>
          <a:p>
            <a:r>
              <a:rPr lang="en-US" sz="2800" i="1" dirty="0" smtClean="0">
                <a:solidFill>
                  <a:srgbClr val="08425C"/>
                </a:solidFill>
                <a:latin typeface="Helvetica" pitchFamily="34" charset="0"/>
              </a:rPr>
              <a:t>Essentials of Investments </a:t>
            </a:r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Tenth Edition</a:t>
            </a:r>
            <a:endParaRPr lang="en-US" sz="2800" i="1" dirty="0">
              <a:solidFill>
                <a:srgbClr val="08425C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92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11.1 Interest Rate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2337" cy="4876800"/>
          </a:xfrm>
        </p:spPr>
        <p:txBody>
          <a:bodyPr/>
          <a:lstStyle/>
          <a:p>
            <a:r>
              <a:rPr lang="en-US" dirty="0" smtClean="0"/>
              <a:t>What Determines Duration?</a:t>
            </a:r>
          </a:p>
          <a:p>
            <a:pPr lvl="1"/>
            <a:r>
              <a:rPr lang="en-US" dirty="0" smtClean="0"/>
              <a:t>Zero-coupon bond’s duration is time to maturity</a:t>
            </a:r>
          </a:p>
          <a:p>
            <a:pPr lvl="1"/>
            <a:r>
              <a:rPr lang="en-US" dirty="0" smtClean="0"/>
              <a:t>Time/yield to maturity constant, bond’s duration and interest-rate sensitivity higher when coupon price lower</a:t>
            </a:r>
          </a:p>
          <a:p>
            <a:pPr lvl="1"/>
            <a:r>
              <a:rPr lang="en-US" dirty="0" smtClean="0"/>
              <a:t>Coupon rate constant, bond’s duration and interest-rate sensitivity generally increase with time to maturity; duration always increases with maturity for bonds at or above par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852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11.1 Interest Rate Risk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371600"/>
                <a:ext cx="8302337" cy="4648200"/>
              </a:xfrm>
            </p:spPr>
            <p:txBody>
              <a:bodyPr/>
              <a:lstStyle/>
              <a:p>
                <a:r>
                  <a:rPr lang="en-US" dirty="0" smtClean="0"/>
                  <a:t>What Determines Duration?</a:t>
                </a:r>
              </a:p>
              <a:p>
                <a:pPr lvl="1"/>
                <a:r>
                  <a:rPr lang="en-US" dirty="0" smtClean="0"/>
                  <a:t>Other factors constant, duration and interest rate sensitivity of coupon bond higher when bond’s yield to maturity lower</a:t>
                </a:r>
              </a:p>
              <a:p>
                <a:pPr lvl="1"/>
                <a:r>
                  <a:rPr lang="en-US" dirty="0" smtClean="0"/>
                  <a:t>Duration of a perpetuity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1+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371600"/>
                <a:ext cx="8302337" cy="4648200"/>
              </a:xfrm>
              <a:blipFill rotWithShape="1">
                <a:blip r:embed="rId2"/>
                <a:stretch>
                  <a:fillRect l="-1323" t="-1704" r="-2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7501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Figure 11.2 Duration as Function of Maturity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88" y="1295400"/>
            <a:ext cx="7848600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2321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rmAutofit/>
          </a:bodyPr>
          <a:lstStyle/>
          <a:p>
            <a:r>
              <a:rPr lang="en-US" dirty="0" smtClean="0"/>
              <a:t>Table 11.3 Annual Coupon Bond Duration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849986"/>
              </p:ext>
            </p:extLst>
          </p:nvPr>
        </p:nvGraphicFramePr>
        <p:xfrm>
          <a:off x="1600200" y="1463040"/>
          <a:ext cx="5715000" cy="341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</a:tblGrid>
              <a:tr h="433518">
                <a:tc grid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Durations of annual</a:t>
                      </a:r>
                      <a:r>
                        <a:rPr lang="en-US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coupon bonds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(initial bond yield = 6%)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425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1EA"/>
                    </a:solidFill>
                  </a:tcPr>
                </a:tc>
              </a:tr>
              <a:tr h="287306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Coupon </a:t>
                      </a:r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Rates (% per year)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405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Years to Maturity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7306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+mn-lt"/>
                        </a:rPr>
                        <a:t>1.000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+mn-lt"/>
                        </a:rPr>
                        <a:t>1.000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+mn-lt"/>
                        </a:rPr>
                        <a:t>1.000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7306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+mn-lt"/>
                        </a:rPr>
                        <a:t>4.786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4.611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4.465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+mn-lt"/>
                        </a:rPr>
                        <a:t>4.342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7306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  <a:latin typeface="+mn-lt"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+mn-lt"/>
                        </a:rPr>
                        <a:t>8.961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8.281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7.802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+mn-lt"/>
                        </a:rPr>
                        <a:t>7.445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7306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  <a:latin typeface="+mn-lt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+mn-lt"/>
                        </a:rPr>
                        <a:t>15.170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13.216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12.158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11.495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Infinite (perpetuity)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+mn-lt"/>
                        </a:rPr>
                        <a:t>17.667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+mn-lt"/>
                        </a:rPr>
                        <a:t>17.667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17.667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17.667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583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11.2 Passive Bond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2337" cy="4648200"/>
          </a:xfrm>
        </p:spPr>
        <p:txBody>
          <a:bodyPr/>
          <a:lstStyle/>
          <a:p>
            <a:r>
              <a:rPr lang="en-US" dirty="0" smtClean="0"/>
              <a:t>Immunization</a:t>
            </a:r>
          </a:p>
          <a:p>
            <a:pPr lvl="1"/>
            <a:r>
              <a:rPr lang="en-US" dirty="0" smtClean="0"/>
              <a:t>Strategy to shield net worth from interest rate movements</a:t>
            </a:r>
          </a:p>
          <a:p>
            <a:r>
              <a:rPr lang="en-US" dirty="0" smtClean="0"/>
              <a:t>Rebalancing</a:t>
            </a:r>
          </a:p>
          <a:p>
            <a:pPr lvl="1"/>
            <a:r>
              <a:rPr lang="en-US" dirty="0" smtClean="0"/>
              <a:t>Realigning proportions of assets in portfolio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510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3999" cy="836426"/>
          </a:xfrm>
        </p:spPr>
        <p:txBody>
          <a:bodyPr>
            <a:noAutofit/>
          </a:bodyPr>
          <a:lstStyle/>
          <a:p>
            <a:r>
              <a:rPr lang="en-US" sz="3200" dirty="0" smtClean="0"/>
              <a:t>Table 11.4 Terminal Value of Bond Portfolio after Five Years</a:t>
            </a:r>
            <a:endParaRPr lang="en-US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791" y="1143000"/>
            <a:ext cx="5453063" cy="5257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694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Figure 11.3 Growth of Invested Funds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362075"/>
            <a:ext cx="7524750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672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799" cy="836426"/>
          </a:xfrm>
        </p:spPr>
        <p:txBody>
          <a:bodyPr>
            <a:noAutofit/>
          </a:bodyPr>
          <a:lstStyle/>
          <a:p>
            <a:r>
              <a:rPr lang="en-US" dirty="0" smtClean="0"/>
              <a:t>Table 11.5 Market Value Balance Sheets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02" y="1600200"/>
            <a:ext cx="8826644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2426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Figure 11.4 Immunization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1247775"/>
            <a:ext cx="6029325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3945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11.2 Passive Bond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2337" cy="4648200"/>
          </a:xfrm>
        </p:spPr>
        <p:txBody>
          <a:bodyPr/>
          <a:lstStyle/>
          <a:p>
            <a:r>
              <a:rPr lang="en-US" dirty="0" smtClean="0"/>
              <a:t>Cash Flow Matching and Deduction</a:t>
            </a:r>
          </a:p>
          <a:p>
            <a:pPr lvl="1"/>
            <a:r>
              <a:rPr lang="en-US" dirty="0" smtClean="0"/>
              <a:t>Cash flow matching</a:t>
            </a:r>
          </a:p>
          <a:p>
            <a:pPr lvl="2"/>
            <a:r>
              <a:rPr lang="en-US" sz="2800" dirty="0" smtClean="0"/>
              <a:t>Matching cash flows from fixed-income portfolio with those of obligation</a:t>
            </a:r>
          </a:p>
          <a:p>
            <a:pPr lvl="1"/>
            <a:r>
              <a:rPr lang="en-US" dirty="0" smtClean="0"/>
              <a:t>Deduction strategy</a:t>
            </a:r>
          </a:p>
          <a:p>
            <a:pPr lvl="2"/>
            <a:r>
              <a:rPr lang="en-US" sz="2800" dirty="0" smtClean="0"/>
              <a:t>Multi-period cash flow matching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0519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48688" cy="83661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0B5B7F"/>
                </a:solidFill>
              </a:rPr>
              <a:t>11.1 Interest Rate Risk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Interest Rate Sensitivity</a:t>
            </a:r>
          </a:p>
          <a:p>
            <a:pPr marL="733425" lvl="1" indent="-45720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AutoNum type="arabicPeriod"/>
            </a:pPr>
            <a:r>
              <a:rPr lang="en-US" sz="2400" dirty="0" smtClean="0">
                <a:solidFill>
                  <a:srgbClr val="292934"/>
                </a:solidFill>
              </a:rPr>
              <a:t>Bond prices and yields are inversely related</a:t>
            </a:r>
          </a:p>
          <a:p>
            <a:pPr marL="733425" lvl="1" indent="-45720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AutoNum type="arabicPeriod"/>
            </a:pPr>
            <a:r>
              <a:rPr lang="en-US" sz="2400" dirty="0" smtClean="0">
                <a:solidFill>
                  <a:srgbClr val="292934"/>
                </a:solidFill>
              </a:rPr>
              <a:t>Increase in bond’s yield to maturity results in smaller price change than yield decrease of equal magnitude</a:t>
            </a:r>
          </a:p>
          <a:p>
            <a:pPr marL="733425" lvl="1" indent="-45720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AutoNum type="arabicPeriod"/>
            </a:pPr>
            <a:r>
              <a:rPr lang="en-US" sz="2400" dirty="0" smtClean="0">
                <a:solidFill>
                  <a:srgbClr val="292934"/>
                </a:solidFill>
              </a:rPr>
              <a:t>Long-term bond prices more sensitive to interest rate changes than short-term bonds</a:t>
            </a:r>
          </a:p>
          <a:p>
            <a:pPr marL="733425" lvl="1" indent="-45720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AutoNum type="arabicPeriod"/>
            </a:pPr>
            <a:r>
              <a:rPr lang="en-US" sz="2400" dirty="0" smtClean="0">
                <a:solidFill>
                  <a:srgbClr val="292934"/>
                </a:solidFill>
              </a:rPr>
              <a:t>As maturity increases, sensitivity of bond prices to changes in yields increases at decreasing rate</a:t>
            </a:r>
          </a:p>
        </p:txBody>
      </p:sp>
    </p:spTree>
    <p:extLst>
      <p:ext uri="{BB962C8B-B14F-4D97-AF65-F5344CB8AC3E}">
        <p14:creationId xmlns:p14="http://schemas.microsoft.com/office/powerpoint/2010/main" val="2169127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11.3 Convexity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5400"/>
                <a:ext cx="8302337" cy="4419600"/>
              </a:xfrm>
            </p:spPr>
            <p:txBody>
              <a:bodyPr/>
              <a:lstStyle/>
              <a:p>
                <a:r>
                  <a:rPr lang="en-US" dirty="0" smtClean="0"/>
                  <a:t>Convexity</a:t>
                </a:r>
              </a:p>
              <a:p>
                <a:pPr lvl="1"/>
                <a:r>
                  <a:rPr lang="en-US" dirty="0" smtClean="0"/>
                  <a:t>Curvature of price-yield relationship of bond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𝐶𝑜𝑛𝑣𝑒𝑥𝑖𝑡𝑦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:r>
                  <a:rPr lang="en-US" dirty="0"/>
                  <a:t>Why Do Investors Like Convexity?</a:t>
                </a:r>
              </a:p>
              <a:p>
                <a:pPr lvl="1"/>
                <a:r>
                  <a:rPr lang="en-US" dirty="0"/>
                  <a:t>More convexity = greater price increases, smaller price decreases when interest rates fluctuate by larger </a:t>
                </a:r>
                <a:r>
                  <a:rPr lang="en-US" dirty="0" smtClean="0"/>
                  <a:t>amounts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5400"/>
                <a:ext cx="8302337" cy="4419600"/>
              </a:xfrm>
              <a:blipFill rotWithShape="1">
                <a:blip r:embed="rId2"/>
                <a:stretch>
                  <a:fillRect l="-1323" t="-1793" b="-7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5879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Figure 11.5 Bond Price Convexity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" y="1066800"/>
            <a:ext cx="7910513" cy="5148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5789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11.4 Active Bond Management: Strategies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775669"/>
              </p:ext>
            </p:extLst>
          </p:nvPr>
        </p:nvGraphicFramePr>
        <p:xfrm>
          <a:off x="304800" y="1143000"/>
          <a:ext cx="8534400" cy="5193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5105400"/>
              </a:tblGrid>
              <a:tr h="40467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Sources of Potential Profit</a:t>
                      </a:r>
                      <a:endParaRPr lang="en-US" sz="20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Strategy</a:t>
                      </a:r>
                      <a:endParaRPr lang="en-US" sz="20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</a:tr>
              <a:tr h="836118">
                <a:tc>
                  <a:txBody>
                    <a:bodyPr/>
                    <a:lstStyle/>
                    <a:p>
                      <a:pPr marL="0" lvl="1" indent="0" algn="ctr"/>
                      <a:r>
                        <a:rPr lang="en-US" b="1" dirty="0" smtClean="0"/>
                        <a:t>Substitution swap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Exchange of one bond for bond with similar attributes and better price</a:t>
                      </a:r>
                    </a:p>
                  </a:txBody>
                  <a:tcPr/>
                </a:tc>
              </a:tr>
              <a:tr h="44722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Intermarket swap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Switching from one segment of bond market to another</a:t>
                      </a:r>
                    </a:p>
                  </a:txBody>
                  <a:tcPr/>
                </a:tc>
              </a:tr>
              <a:tr h="748507">
                <a:tc>
                  <a:txBody>
                    <a:bodyPr/>
                    <a:lstStyle/>
                    <a:p>
                      <a:pPr marL="0" lvl="1" indent="0" algn="ctr"/>
                      <a:r>
                        <a:rPr lang="en-US" b="1" dirty="0" smtClean="0"/>
                        <a:t>Rate anticipation swap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Switch made in response to forecasts of interest rate changes</a:t>
                      </a:r>
                    </a:p>
                  </a:txBody>
                  <a:tcPr/>
                </a:tc>
              </a:tr>
              <a:tr h="748507">
                <a:tc>
                  <a:txBody>
                    <a:bodyPr/>
                    <a:lstStyle/>
                    <a:p>
                      <a:pPr marL="0" lvl="1" indent="0" algn="ctr"/>
                      <a:r>
                        <a:rPr lang="en-US" b="1" dirty="0" smtClean="0"/>
                        <a:t>Pure yield pickup swap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Moving to higher yield bonds, usually with longer maturities</a:t>
                      </a:r>
                    </a:p>
                  </a:txBody>
                  <a:tcPr/>
                </a:tc>
              </a:tr>
              <a:tr h="748507">
                <a:tc>
                  <a:txBody>
                    <a:bodyPr/>
                    <a:lstStyle/>
                    <a:p>
                      <a:pPr marL="0" lvl="1" indent="0" algn="ctr"/>
                      <a:r>
                        <a:rPr lang="en-US" b="1" dirty="0" smtClean="0"/>
                        <a:t>Tax swap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Swapping two similar bonds to receive tax benefit</a:t>
                      </a:r>
                    </a:p>
                  </a:txBody>
                  <a:tcPr/>
                </a:tc>
              </a:tr>
              <a:tr h="748507">
                <a:tc>
                  <a:txBody>
                    <a:bodyPr/>
                    <a:lstStyle/>
                    <a:p>
                      <a:pPr marL="0" lvl="1" indent="0" algn="ctr">
                        <a:tabLst/>
                      </a:pPr>
                      <a:r>
                        <a:rPr lang="en-US" b="1" dirty="0" smtClean="0"/>
                        <a:t>Horizon analysis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Forecast of bond returns based largely on prediction of yield curve at end of investment horizon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723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11.4 Active Bond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2337" cy="4800600"/>
          </a:xfrm>
        </p:spPr>
        <p:txBody>
          <a:bodyPr/>
          <a:lstStyle/>
          <a:p>
            <a:r>
              <a:rPr lang="en-US" dirty="0" smtClean="0"/>
              <a:t>Example of Fixed-Income Investment Strategy</a:t>
            </a:r>
          </a:p>
          <a:p>
            <a:pPr lvl="1"/>
            <a:r>
              <a:rPr lang="en-US" dirty="0" smtClean="0"/>
              <a:t>Key features</a:t>
            </a:r>
          </a:p>
          <a:p>
            <a:pPr lvl="2"/>
            <a:r>
              <a:rPr lang="en-US" sz="2800" dirty="0" smtClean="0"/>
              <a:t>Firms respect market prices</a:t>
            </a:r>
          </a:p>
          <a:p>
            <a:pPr lvl="2"/>
            <a:r>
              <a:rPr lang="en-US" sz="2800" dirty="0" smtClean="0"/>
              <a:t>To have value, information cannot already be reflected in prices</a:t>
            </a:r>
          </a:p>
          <a:p>
            <a:pPr lvl="2"/>
            <a:r>
              <a:rPr lang="en-US" sz="2800" dirty="0" smtClean="0"/>
              <a:t>Interest rate movements extremely hard to predict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617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48688" cy="83661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0B5B7F"/>
                </a:solidFill>
              </a:rPr>
              <a:t>11.1 Interest Rate Risk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Interest Rate Sensitivity </a:t>
            </a:r>
          </a:p>
          <a:p>
            <a:pPr marL="733425" lvl="1" indent="-457200" eaLnBrk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+mj-lt"/>
              <a:buAutoNum type="arabicPeriod" startAt="5"/>
            </a:pPr>
            <a:r>
              <a:rPr lang="en-US" sz="2400" dirty="0" smtClean="0">
                <a:solidFill>
                  <a:srgbClr val="292934"/>
                </a:solidFill>
              </a:rPr>
              <a:t>As maturity increases, sensitivity of bond prices to changes in yields increases at decreasing rate</a:t>
            </a:r>
          </a:p>
          <a:p>
            <a:pPr marL="733425" lvl="1" indent="-457200" eaLnBrk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+mj-lt"/>
              <a:buAutoNum type="arabicPeriod" startAt="5"/>
            </a:pPr>
            <a:r>
              <a:rPr lang="en-US" sz="2400" dirty="0" smtClean="0">
                <a:solidFill>
                  <a:srgbClr val="292934"/>
                </a:solidFill>
              </a:rPr>
              <a:t>Interest rate risk is inversely related to bond’s coupon rate; low-coupon bonds are more sensitive to interest rates</a:t>
            </a:r>
          </a:p>
          <a:p>
            <a:pPr marL="733425" lvl="1" indent="-457200" eaLnBrk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+mj-lt"/>
              <a:buAutoNum type="arabicPeriod" startAt="5"/>
            </a:pPr>
            <a:r>
              <a:rPr lang="en-US" sz="2400" dirty="0" smtClean="0">
                <a:solidFill>
                  <a:srgbClr val="292934"/>
                </a:solidFill>
              </a:rPr>
              <a:t>Sensitivity of bond’s price-to-yield change is inversely related to current yield to maturity</a:t>
            </a:r>
            <a:endParaRPr lang="en-US" sz="24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9108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11.1 Change in Bond Prices as a Function of Change in Yield to Maturity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433513"/>
            <a:ext cx="896302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7013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8" y="152400"/>
            <a:ext cx="8686801" cy="836426"/>
          </a:xfrm>
        </p:spPr>
        <p:txBody>
          <a:bodyPr>
            <a:normAutofit/>
          </a:bodyPr>
          <a:lstStyle/>
          <a:p>
            <a:r>
              <a:rPr lang="en-US" sz="3400" dirty="0" smtClean="0"/>
              <a:t>11.1 Interest Rate Risk: Coupons Rate and Sensitivity</a:t>
            </a:r>
            <a:endParaRPr lang="en-US" sz="3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41" y="1673526"/>
            <a:ext cx="8847773" cy="1516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41" y="3962299"/>
            <a:ext cx="8860063" cy="149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3141" y="3458743"/>
            <a:ext cx="8860063" cy="523220"/>
          </a:xfrm>
          <a:prstGeom prst="rect">
            <a:avLst/>
          </a:prstGeom>
          <a:solidFill>
            <a:srgbClr val="08425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Prices of zero-coupon bonds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41" y="1150306"/>
            <a:ext cx="8847773" cy="523220"/>
          </a:xfrm>
          <a:prstGeom prst="rect">
            <a:avLst/>
          </a:prstGeom>
          <a:solidFill>
            <a:srgbClr val="08425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Prices of 8% annual coupon bonds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194754"/>
              </p:ext>
            </p:extLst>
          </p:nvPr>
        </p:nvGraphicFramePr>
        <p:xfrm>
          <a:off x="6617556" y="5638800"/>
          <a:ext cx="237564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5" imgW="1346040" imgH="431640" progId="Equation.DSMT4">
                  <p:embed/>
                </p:oleObj>
              </mc:Choice>
              <mc:Fallback>
                <p:oleObj name="Equation" r:id="rId5" imgW="13460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17556" y="5638800"/>
                        <a:ext cx="2375648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9081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11.1 Interest Rate Risk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5400"/>
                <a:ext cx="8534399" cy="4724400"/>
              </a:xfrm>
            </p:spPr>
            <p:txBody>
              <a:bodyPr/>
              <a:lstStyle/>
              <a:p>
                <a:r>
                  <a:rPr lang="en-US" dirty="0" smtClean="0"/>
                  <a:t>Macaulay’s Duration</a:t>
                </a:r>
              </a:p>
              <a:p>
                <a:pPr lvl="1"/>
                <a:r>
                  <a:rPr lang="en-US" dirty="0" smtClean="0"/>
                  <a:t>Measures effective bond maturity</a:t>
                </a:r>
              </a:p>
              <a:p>
                <a:pPr lvl="1"/>
                <a:r>
                  <a:rPr lang="en-US" dirty="0"/>
                  <a:t>W</a:t>
                </a:r>
                <a:r>
                  <a:rPr lang="en-US" dirty="0" smtClean="0"/>
                  <a:t>eighted average of the times until each payment, with weights proportional to the present value of payment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𝐶𝐹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(1+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𝐵𝑜𝑛𝑑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𝑝𝑟𝑖𝑐𝑒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𝐷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5400"/>
                <a:ext cx="8534399" cy="4724400"/>
              </a:xfrm>
              <a:blipFill rotWithShape="1">
                <a:blip r:embed="rId2"/>
                <a:stretch>
                  <a:fillRect l="-1287" t="-1677" r="-1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477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Spreadsheet 11.1 Calculation of Duration of Two Bonds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45" y="1022499"/>
            <a:ext cx="6828210" cy="2911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28" y="3933825"/>
            <a:ext cx="80486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5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11.1 Interest Rate Risk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5400"/>
                <a:ext cx="8302337" cy="4724400"/>
              </a:xfrm>
            </p:spPr>
            <p:txBody>
              <a:bodyPr/>
              <a:lstStyle/>
              <a:p>
                <a:r>
                  <a:rPr lang="en-US" dirty="0" smtClean="0"/>
                  <a:t>Change in Bond Price to Yield to Maturity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/>
                              </a:rPr>
                              <m:t>Δ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1+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Modified Duration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den>
                    </m:f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=−</m:t>
                        </m:r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5400"/>
                <a:ext cx="8302337" cy="4724400"/>
              </a:xfrm>
              <a:blipFill rotWithShape="1">
                <a:blip r:embed="rId2"/>
                <a:stretch>
                  <a:fillRect l="-1323" t="-1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855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Spreadsheet 11.2 Computing Duration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7498988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03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KM Essentials 10e PPT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BKM Essentials 10e PPT template</Template>
  <TotalTime>1204</TotalTime>
  <Words>723</Words>
  <Application>Microsoft Office PowerPoint</Application>
  <PresentationFormat>On-screen Show (4:3)</PresentationFormat>
  <Paragraphs>124</Paragraphs>
  <Slides>23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BKM Essentials 10e PPT template</vt:lpstr>
      <vt:lpstr>Equation</vt:lpstr>
      <vt:lpstr>PowerPoint Presentation</vt:lpstr>
      <vt:lpstr>11.1 Interest Rate Risk</vt:lpstr>
      <vt:lpstr>11.1 Interest Rate Risk</vt:lpstr>
      <vt:lpstr>Figure 11.1 Change in Bond Prices as a Function of Change in Yield to Maturity</vt:lpstr>
      <vt:lpstr>11.1 Interest Rate Risk: Coupons Rate and Sensitivity</vt:lpstr>
      <vt:lpstr>11.1 Interest Rate Risk</vt:lpstr>
      <vt:lpstr>Spreadsheet 11.1 Calculation of Duration of Two Bonds</vt:lpstr>
      <vt:lpstr>11.1 Interest Rate Risk</vt:lpstr>
      <vt:lpstr>Spreadsheet 11.2 Computing Duration</vt:lpstr>
      <vt:lpstr>11.1 Interest Rate Risk</vt:lpstr>
      <vt:lpstr>11.1 Interest Rate Risk</vt:lpstr>
      <vt:lpstr>Figure 11.2 Duration as Function of Maturity</vt:lpstr>
      <vt:lpstr>Table 11.3 Annual Coupon Bond Duration</vt:lpstr>
      <vt:lpstr>11.2 Passive Bond Management</vt:lpstr>
      <vt:lpstr>Table 11.4 Terminal Value of Bond Portfolio after Five Years</vt:lpstr>
      <vt:lpstr>Figure 11.3 Growth of Invested Funds</vt:lpstr>
      <vt:lpstr>Table 11.5 Market Value Balance Sheets</vt:lpstr>
      <vt:lpstr>Figure 11.4 Immunization</vt:lpstr>
      <vt:lpstr>11.2 Passive Bond Management</vt:lpstr>
      <vt:lpstr>11.3 Convexity</vt:lpstr>
      <vt:lpstr>Figure 11.5 Bond Price Convexity</vt:lpstr>
      <vt:lpstr>11.4 Active Bond Management: Strategies</vt:lpstr>
      <vt:lpstr>11.4 Active Bond Management</vt:lpstr>
    </vt:vector>
  </TitlesOfParts>
  <Company>Saint Vincent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Racculia, Nicholas</dc:creator>
  <cp:lastModifiedBy>Bathurst, Noelle</cp:lastModifiedBy>
  <cp:revision>83</cp:revision>
  <dcterms:created xsi:type="dcterms:W3CDTF">2015-05-12T21:54:55Z</dcterms:created>
  <dcterms:modified xsi:type="dcterms:W3CDTF">2015-12-18T16:37:05Z</dcterms:modified>
</cp:coreProperties>
</file>