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9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25C"/>
    <a:srgbClr val="7B1F1F"/>
    <a:srgbClr val="0B5B7F"/>
    <a:srgbClr val="053F85"/>
    <a:srgbClr val="057B5C"/>
    <a:srgbClr val="C58681"/>
    <a:srgbClr val="992727"/>
    <a:srgbClr val="073D55"/>
    <a:srgbClr val="7C0D0A"/>
    <a:srgbClr val="BD1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99" autoAdjust="0"/>
  </p:normalViewPr>
  <p:slideViewPr>
    <p:cSldViewPr>
      <p:cViewPr varScale="1">
        <p:scale>
          <a:sx n="78" d="100"/>
          <a:sy n="78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5ED21CD-B0E0-4634-A133-599451056AC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rgbClr val="08425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0842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7B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Tenth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286000" y="1752600"/>
            <a:ext cx="6629400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4800" dirty="0" smtClean="0">
                <a:solidFill>
                  <a:schemeClr val="bg1"/>
                </a:solidFill>
              </a:rPr>
              <a:t>Efficient Diversification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38200" y="1629085"/>
            <a:ext cx="914400" cy="14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8800" dirty="0" smtClean="0">
                <a:solidFill>
                  <a:schemeClr val="bg1"/>
                </a:solidFill>
              </a:rPr>
              <a:t>6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Tenth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Spreadsheet 6.4 Return Covariance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05000"/>
            <a:ext cx="88773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426"/>
          </a:xfrm>
        </p:spPr>
        <p:txBody>
          <a:bodyPr/>
          <a:lstStyle/>
          <a:p>
            <a:r>
              <a:rPr lang="en-US" sz="3600" dirty="0"/>
              <a:t>6.2 Asset Allocation with Two Risky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Using Historical Data</a:t>
            </a:r>
          </a:p>
          <a:p>
            <a:pPr lvl="1"/>
            <a:r>
              <a:rPr lang="en-US" dirty="0" smtClean="0"/>
              <a:t>Variability/</a:t>
            </a:r>
            <a:r>
              <a:rPr lang="en-US" dirty="0" err="1" smtClean="0"/>
              <a:t>covariability</a:t>
            </a:r>
            <a:r>
              <a:rPr lang="en-US" dirty="0" smtClean="0"/>
              <a:t> change slowly over time</a:t>
            </a:r>
          </a:p>
          <a:p>
            <a:pPr lvl="1"/>
            <a:r>
              <a:rPr lang="en-US" dirty="0" smtClean="0"/>
              <a:t>Use realized returns to estimate</a:t>
            </a:r>
          </a:p>
          <a:p>
            <a:pPr lvl="2"/>
            <a:r>
              <a:rPr lang="en-US" sz="2800" dirty="0" smtClean="0"/>
              <a:t>Cannot estimate averages precisely</a:t>
            </a:r>
          </a:p>
          <a:p>
            <a:pPr lvl="1"/>
            <a:r>
              <a:rPr lang="en-US" dirty="0" smtClean="0"/>
              <a:t>Focus for risk on deviations of returns from average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sz="3600" dirty="0"/>
              <a:t>6.2 Asset Allocation with Two Risky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866"/>
            <a:ext cx="8229600" cy="5295900"/>
          </a:xfrm>
        </p:spPr>
        <p:txBody>
          <a:bodyPr/>
          <a:lstStyle/>
          <a:p>
            <a:r>
              <a:rPr lang="en-US" dirty="0" smtClean="0"/>
              <a:t>Three Rules</a:t>
            </a:r>
          </a:p>
          <a:p>
            <a:pPr lvl="1"/>
            <a:r>
              <a:rPr lang="en-US" sz="2400" dirty="0" err="1" smtClean="0"/>
              <a:t>RoR</a:t>
            </a:r>
            <a:r>
              <a:rPr lang="en-US" sz="2400" dirty="0" smtClean="0"/>
              <a:t>: Weighted average of returns on components, with investment proportions as weights</a:t>
            </a:r>
          </a:p>
          <a:p>
            <a:pPr lvl="1">
              <a:buNone/>
            </a:pPr>
            <a:endParaRPr lang="en-US" sz="2400" dirty="0"/>
          </a:p>
          <a:p>
            <a:pPr lvl="1"/>
            <a:r>
              <a:rPr lang="en-US" sz="2400" dirty="0" smtClean="0"/>
              <a:t>ERR: Weighted average of expected returns on components, with portfolio proportions as weights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Variance of </a:t>
            </a:r>
            <a:r>
              <a:rPr lang="en-US" sz="2400" dirty="0" err="1" smtClean="0"/>
              <a:t>RoR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7858125" cy="66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4800600" cy="63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27678"/>
            <a:ext cx="33718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sz="3600" dirty="0"/>
              <a:t>6.2 Asset Allocation with Two Risky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181600"/>
          </a:xfrm>
        </p:spPr>
        <p:txBody>
          <a:bodyPr/>
          <a:lstStyle/>
          <a:p>
            <a:r>
              <a:rPr lang="en-US" dirty="0" smtClean="0"/>
              <a:t>Risk-Return Trade-Off</a:t>
            </a:r>
          </a:p>
          <a:p>
            <a:pPr lvl="1"/>
            <a:r>
              <a:rPr lang="en-US" dirty="0" smtClean="0"/>
              <a:t>Investment opportunity set</a:t>
            </a:r>
          </a:p>
          <a:p>
            <a:pPr lvl="2"/>
            <a:r>
              <a:rPr lang="en-US" dirty="0" smtClean="0"/>
              <a:t>Available portfolio risk-return combinations</a:t>
            </a:r>
          </a:p>
          <a:p>
            <a:r>
              <a:rPr lang="en-US" dirty="0" smtClean="0"/>
              <a:t>Mean-Variance Criterion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E(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) </a:t>
            </a:r>
            <a:r>
              <a:rPr lang="en-US" i="1" dirty="0"/>
              <a:t>≥ </a:t>
            </a:r>
            <a:r>
              <a:rPr lang="en-US" i="1" dirty="0" smtClean="0"/>
              <a:t>E(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l-GR" dirty="0" smtClean="0"/>
              <a:t>σ</a:t>
            </a:r>
            <a:r>
              <a:rPr lang="en-US" i="1" baseline="-25000" dirty="0" smtClean="0"/>
              <a:t>A</a:t>
            </a:r>
            <a:r>
              <a:rPr lang="en-US" i="1" dirty="0" smtClean="0"/>
              <a:t> ≤ </a:t>
            </a:r>
            <a:r>
              <a:rPr lang="el-GR" dirty="0" smtClean="0"/>
              <a:t>σ</a:t>
            </a:r>
            <a:r>
              <a:rPr lang="en-US" i="1" baseline="-25000" dirty="0" smtClean="0"/>
              <a:t>B</a:t>
            </a:r>
            <a:endParaRPr lang="en-US" i="1" dirty="0"/>
          </a:p>
          <a:p>
            <a:pPr lvl="2"/>
            <a:r>
              <a:rPr lang="en-US" dirty="0" smtClean="0"/>
              <a:t>Portfolio </a:t>
            </a:r>
            <a:r>
              <a:rPr lang="en-US" i="1" dirty="0" smtClean="0"/>
              <a:t>A</a:t>
            </a:r>
            <a:r>
              <a:rPr lang="en-US" dirty="0" smtClean="0"/>
              <a:t> dominates portfolio </a:t>
            </a:r>
            <a:r>
              <a:rPr lang="en-US" i="1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779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Spreadsheet 6.5 Investment Opportunity Set</a:t>
            </a:r>
            <a:endParaRPr lang="en-US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2" y="1066800"/>
            <a:ext cx="70104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3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>
            <a:noAutofit/>
          </a:bodyPr>
          <a:lstStyle/>
          <a:p>
            <a:r>
              <a:rPr lang="en-US" dirty="0" smtClean="0"/>
              <a:t>Figure 6.3 Investment Opportunity Set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4463"/>
            <a:ext cx="6574558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3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6.4 </a:t>
            </a:r>
            <a:r>
              <a:rPr lang="en-US" sz="2800" smtClean="0"/>
              <a:t>Opportunity Sets: Various </a:t>
            </a:r>
            <a:r>
              <a:rPr lang="en-US" sz="2800" dirty="0" smtClean="0"/>
              <a:t>Correlation Coefficients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3" y="1097844"/>
            <a:ext cx="66484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7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426"/>
          </a:xfrm>
        </p:spPr>
        <p:txBody>
          <a:bodyPr>
            <a:noAutofit/>
          </a:bodyPr>
          <a:lstStyle/>
          <a:p>
            <a:r>
              <a:rPr lang="en-US" sz="2400" dirty="0" smtClean="0"/>
              <a:t>Spreadsheet 6.6 Opportunity Set -Various Correlation Coefficients</a:t>
            </a:r>
            <a:endParaRPr lang="en-US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113"/>
            <a:ext cx="9144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04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426"/>
          </a:xfrm>
        </p:spPr>
        <p:txBody>
          <a:bodyPr>
            <a:noAutofit/>
          </a:bodyPr>
          <a:lstStyle/>
          <a:p>
            <a:r>
              <a:rPr lang="en-US" sz="3100" dirty="0" smtClean="0"/>
              <a:t>6.3 The Optimal Risky Portfolio with a Risk-Free Asset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00600"/>
          </a:xfrm>
        </p:spPr>
        <p:txBody>
          <a:bodyPr/>
          <a:lstStyle/>
          <a:p>
            <a:r>
              <a:rPr lang="en-US" dirty="0" smtClean="0"/>
              <a:t>Slope of CAL is Sharpe Ratio of Risky Portfolio</a:t>
            </a:r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Optimal Risky Portfolio</a:t>
            </a:r>
          </a:p>
          <a:p>
            <a:pPr lvl="2"/>
            <a:r>
              <a:rPr lang="en-US" sz="2800" dirty="0" smtClean="0"/>
              <a:t>Best combination of risky and safe assets to form portfolio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15745"/>
            <a:ext cx="2514600" cy="10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6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426"/>
          </a:xfrm>
        </p:spPr>
        <p:txBody>
          <a:bodyPr>
            <a:noAutofit/>
          </a:bodyPr>
          <a:lstStyle/>
          <a:p>
            <a:r>
              <a:rPr lang="en-US" sz="3100" dirty="0" smtClean="0"/>
              <a:t>6.3 The Optimal Risky Portfolio with a Risk-Free Asset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61664" cy="4800600"/>
          </a:xfrm>
        </p:spPr>
        <p:txBody>
          <a:bodyPr/>
          <a:lstStyle/>
          <a:p>
            <a:r>
              <a:rPr lang="en-US" dirty="0" smtClean="0"/>
              <a:t>Calculating Optimal Risky Portfolio</a:t>
            </a:r>
          </a:p>
          <a:p>
            <a:pPr lvl="1"/>
            <a:r>
              <a:rPr lang="en-US" dirty="0" smtClean="0"/>
              <a:t>Two risky assets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812706"/>
              </p:ext>
            </p:extLst>
          </p:nvPr>
        </p:nvGraphicFramePr>
        <p:xfrm>
          <a:off x="914400" y="2819400"/>
          <a:ext cx="7635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4330440" imgH="482400" progId="Equation.3">
                  <p:embed/>
                </p:oleObj>
              </mc:Choice>
              <mc:Fallback>
                <p:oleObj name="Equation" r:id="rId3" imgW="433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763587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743269"/>
              </p:ext>
            </p:extLst>
          </p:nvPr>
        </p:nvGraphicFramePr>
        <p:xfrm>
          <a:off x="1371600" y="3962400"/>
          <a:ext cx="118533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711000" imgH="228600" progId="Equation.3">
                  <p:embed/>
                </p:oleObj>
              </mc:Choice>
              <mc:Fallback>
                <p:oleObj name="Equation" r:id="rId5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2400"/>
                        <a:ext cx="1185333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30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/>
          <a:lstStyle/>
          <a:p>
            <a:r>
              <a:rPr lang="en-US" dirty="0" smtClean="0"/>
              <a:t>6.1 Diversification and Portfolio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971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Market/Systematic/</a:t>
            </a:r>
            <a:r>
              <a:rPr lang="en-US" dirty="0" err="1" smtClean="0"/>
              <a:t>Nondiversifiable</a:t>
            </a:r>
            <a:r>
              <a:rPr lang="en-US" dirty="0" smtClean="0"/>
              <a:t> Risk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Risk factors common to whole economy</a:t>
            </a:r>
          </a:p>
          <a:p>
            <a:r>
              <a:rPr lang="en-US" dirty="0" smtClean="0"/>
              <a:t>Unique/Firm-Specific/Nonsystematic/ Diversifiable Risk</a:t>
            </a:r>
          </a:p>
          <a:p>
            <a:pPr lvl="1"/>
            <a:r>
              <a:rPr lang="en-US" dirty="0" smtClean="0"/>
              <a:t>Risk that can be eliminated by diversification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>
            <a:noAutofit/>
          </a:bodyPr>
          <a:lstStyle/>
          <a:p>
            <a:r>
              <a:rPr lang="en-US" dirty="0" smtClean="0"/>
              <a:t>Figure 6.5 Two Capital Allocation Lines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0957"/>
            <a:ext cx="7823005" cy="47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32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6.6 Bond, Stock and T-Bill Optimal Allocation</a:t>
            </a:r>
            <a:endParaRPr lang="en-US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86600" cy="482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32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/>
          <a:lstStyle/>
          <a:p>
            <a:r>
              <a:rPr lang="en-US" dirty="0" smtClean="0"/>
              <a:t>Figure 6.7 The Complete Portfolio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1067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89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1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6.8 Portfolio Composition: Asset Allocation Solution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600575" cy="437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82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6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6.4 Efficient Diversification with Many Risky Assets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Efficient Frontier of Risky Assets</a:t>
            </a:r>
          </a:p>
          <a:p>
            <a:pPr lvl="1"/>
            <a:r>
              <a:rPr lang="en-US" dirty="0" smtClean="0"/>
              <a:t>Graph representing set of portfolios that maximizes expected return at each level of portfolio risk</a:t>
            </a:r>
          </a:p>
          <a:p>
            <a:pPr lvl="2"/>
            <a:r>
              <a:rPr lang="en-US" dirty="0" smtClean="0"/>
              <a:t>Three methods</a:t>
            </a:r>
          </a:p>
          <a:p>
            <a:pPr lvl="3"/>
            <a:r>
              <a:rPr lang="en-US" dirty="0" smtClean="0"/>
              <a:t>Maximize risk premium for any level standard deviation</a:t>
            </a:r>
          </a:p>
          <a:p>
            <a:pPr lvl="3"/>
            <a:r>
              <a:rPr lang="en-US" dirty="0" smtClean="0"/>
              <a:t>Minimize standard deviation for any level risk premium</a:t>
            </a:r>
          </a:p>
          <a:p>
            <a:pPr lvl="3"/>
            <a:r>
              <a:rPr lang="en-US" dirty="0" smtClean="0"/>
              <a:t>Maximize Sharpe ratio for any standard deviation or risk premium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4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6.9 Portfolios Constructed with Three Stocks</a:t>
            </a:r>
            <a:endParaRPr lang="en-US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477000" cy="41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675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6.10 Efficient Frontier: Risky and Individual Assets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00200"/>
            <a:ext cx="64389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78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6426"/>
          </a:xfrm>
        </p:spPr>
        <p:txBody>
          <a:bodyPr>
            <a:noAutofit/>
          </a:bodyPr>
          <a:lstStyle/>
          <a:p>
            <a:r>
              <a:rPr lang="en-US" sz="3200" dirty="0"/>
              <a:t>6.4 Efficient Diversification with Many Risky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257800"/>
          </a:xfrm>
        </p:spPr>
        <p:txBody>
          <a:bodyPr/>
          <a:lstStyle/>
          <a:p>
            <a:r>
              <a:rPr lang="en-US" dirty="0" smtClean="0"/>
              <a:t>Choosing Optimal Risky Portfolio</a:t>
            </a:r>
          </a:p>
          <a:p>
            <a:pPr lvl="1"/>
            <a:r>
              <a:rPr lang="en-US" dirty="0" smtClean="0"/>
              <a:t>Optimal portfolio CAL tangent to efficient frontier </a:t>
            </a:r>
          </a:p>
          <a:p>
            <a:r>
              <a:rPr lang="en-US" dirty="0" smtClean="0"/>
              <a:t>Preferred Complete Portfolio and Separation Property</a:t>
            </a:r>
          </a:p>
          <a:p>
            <a:pPr lvl="1"/>
            <a:r>
              <a:rPr lang="en-US" dirty="0" smtClean="0"/>
              <a:t>Separation property: implies portfolio choice, separated into two tasks</a:t>
            </a:r>
          </a:p>
          <a:p>
            <a:pPr lvl="2"/>
            <a:r>
              <a:rPr lang="en-US" dirty="0" smtClean="0"/>
              <a:t>Determination of optimal risky portfolio</a:t>
            </a:r>
          </a:p>
          <a:p>
            <a:pPr lvl="2"/>
            <a:r>
              <a:rPr lang="en-US" dirty="0" smtClean="0"/>
              <a:t>Personal choice of best mix of risky portfolio and risk-free asset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97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6426"/>
          </a:xfrm>
        </p:spPr>
        <p:txBody>
          <a:bodyPr>
            <a:noAutofit/>
          </a:bodyPr>
          <a:lstStyle/>
          <a:p>
            <a:r>
              <a:rPr lang="en-US" sz="3200" dirty="0"/>
              <a:t>6.4 Efficient Diversification with Many Risky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876800"/>
          </a:xfrm>
        </p:spPr>
        <p:txBody>
          <a:bodyPr/>
          <a:lstStyle/>
          <a:p>
            <a:r>
              <a:rPr lang="en-US" dirty="0" smtClean="0"/>
              <a:t>Optimal Risky Portfolio: Illustration</a:t>
            </a:r>
          </a:p>
          <a:p>
            <a:pPr lvl="1"/>
            <a:r>
              <a:rPr lang="en-US" dirty="0" smtClean="0"/>
              <a:t>Efficiently diversified global portfolio using stock market indices of six countries</a:t>
            </a:r>
          </a:p>
          <a:p>
            <a:pPr lvl="1"/>
            <a:r>
              <a:rPr lang="en-US" dirty="0" smtClean="0"/>
              <a:t>Standard deviation and correlation estimated from historical data</a:t>
            </a:r>
          </a:p>
          <a:p>
            <a:pPr lvl="1"/>
            <a:r>
              <a:rPr lang="en-US" dirty="0" smtClean="0"/>
              <a:t>Risk premium forecast generated from fundamental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1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64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Figure 6.11 Efficient Frontiers/CAL: Table 6.1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95400"/>
            <a:ext cx="7734300" cy="510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54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6.1 Risk as Function of Number of Stocks in Portfolio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8005"/>
            <a:ext cx="8132646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/>
          <a:lstStyle/>
          <a:p>
            <a:r>
              <a:rPr lang="en-US" dirty="0" smtClean="0"/>
              <a:t>6.5 A Single-Index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257800"/>
          </a:xfrm>
        </p:spPr>
        <p:txBody>
          <a:bodyPr/>
          <a:lstStyle/>
          <a:p>
            <a:r>
              <a:rPr lang="en-US" sz="2400" dirty="0" smtClean="0"/>
              <a:t>Index model</a:t>
            </a:r>
          </a:p>
          <a:p>
            <a:pPr lvl="1"/>
            <a:r>
              <a:rPr lang="en-US" sz="2000" dirty="0" smtClean="0"/>
              <a:t>Relates stock returns to returns on broad market index/firm-specific factors</a:t>
            </a:r>
          </a:p>
          <a:p>
            <a:r>
              <a:rPr lang="en-US" sz="2400" dirty="0" smtClean="0"/>
              <a:t>Excess return</a:t>
            </a:r>
          </a:p>
          <a:p>
            <a:pPr lvl="1"/>
            <a:r>
              <a:rPr lang="en-US" sz="2000" dirty="0" err="1" smtClean="0"/>
              <a:t>RoR</a:t>
            </a:r>
            <a:r>
              <a:rPr lang="en-US" sz="2000" dirty="0" smtClean="0"/>
              <a:t> in excess of risk-free rate</a:t>
            </a:r>
          </a:p>
          <a:p>
            <a:r>
              <a:rPr lang="en-US" sz="2400" dirty="0" smtClean="0"/>
              <a:t>Beta</a:t>
            </a:r>
          </a:p>
          <a:p>
            <a:pPr lvl="1"/>
            <a:r>
              <a:rPr lang="en-US" sz="2000" dirty="0" smtClean="0"/>
              <a:t>Sensitivity of security’s returns to market factor</a:t>
            </a:r>
          </a:p>
          <a:p>
            <a:r>
              <a:rPr lang="en-US" sz="2400" dirty="0" smtClean="0"/>
              <a:t>Firm-specific or residual risk</a:t>
            </a:r>
          </a:p>
          <a:p>
            <a:pPr lvl="1"/>
            <a:r>
              <a:rPr lang="en-US" sz="2000" dirty="0" smtClean="0"/>
              <a:t>Component of return variance independent of market factor</a:t>
            </a:r>
          </a:p>
          <a:p>
            <a:r>
              <a:rPr lang="en-US" sz="2400" dirty="0" smtClean="0"/>
              <a:t>Alpha</a:t>
            </a:r>
          </a:p>
          <a:p>
            <a:pPr lvl="1"/>
            <a:r>
              <a:rPr lang="en-US" sz="2000" dirty="0" smtClean="0"/>
              <a:t>Stock’s expected return beyond that induced by market index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457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6.5 A Single-Index Stock Market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763000" cy="5638800"/>
              </a:xfrm>
            </p:spPr>
            <p:txBody>
              <a:bodyPr/>
              <a:lstStyle/>
              <a:p>
                <a:r>
                  <a:rPr lang="en-US" b="0" dirty="0" smtClean="0"/>
                  <a:t>Excess Return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β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c</a:t>
                </a:r>
                <a:r>
                  <a:rPr lang="en-US" dirty="0" smtClean="0"/>
                  <a:t>omponent of return due to movements in overall market</a:t>
                </a:r>
                <a:endParaRPr lang="en-US" i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security’s responsiveness to market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stock’s expected excess return if market factor is neutral, i.e. market-index excess return is zero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Component attributable to unexpected events relevant only to this security (firm-specific)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763000" cy="5638800"/>
              </a:xfrm>
              <a:blipFill rotWithShape="1">
                <a:blip r:embed="rId2"/>
                <a:stretch>
                  <a:fillRect l="-1253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555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6.5 A Single-Index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2337" cy="4876800"/>
          </a:xfrm>
        </p:spPr>
        <p:txBody>
          <a:bodyPr/>
          <a:lstStyle/>
          <a:p>
            <a:r>
              <a:rPr lang="en-US" dirty="0" smtClean="0"/>
              <a:t>Excess Return</a:t>
            </a:r>
          </a:p>
          <a:p>
            <a:pPr lvl="1"/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      </a:t>
            </a:r>
          </a:p>
          <a:p>
            <a:pPr lvl="1"/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423748"/>
              </p:ext>
            </p:extLst>
          </p:nvPr>
        </p:nvGraphicFramePr>
        <p:xfrm>
          <a:off x="914400" y="1905000"/>
          <a:ext cx="788987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3" imgW="3416040" imgH="1371600" progId="Equation.3">
                  <p:embed/>
                </p:oleObj>
              </mc:Choice>
              <mc:Fallback>
                <p:oleObj name="Equation" r:id="rId3" imgW="341604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889875" cy="327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091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6.5 A Single-Index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5410200"/>
          </a:xfrm>
        </p:spPr>
        <p:txBody>
          <a:bodyPr/>
          <a:lstStyle/>
          <a:p>
            <a:r>
              <a:rPr lang="en-US" dirty="0" smtClean="0"/>
              <a:t>Statistical and Graphical Representation of Single-Index Model</a:t>
            </a:r>
          </a:p>
          <a:p>
            <a:pPr lvl="1"/>
            <a:r>
              <a:rPr lang="en-US" dirty="0" smtClean="0"/>
              <a:t>Security Characteristic Line (SCL)</a:t>
            </a:r>
          </a:p>
          <a:p>
            <a:pPr lvl="2"/>
            <a:r>
              <a:rPr lang="en-US" dirty="0" smtClean="0"/>
              <a:t>Plot of security’s predicted excess return from excess return of market</a:t>
            </a:r>
          </a:p>
          <a:p>
            <a:pPr lvl="1"/>
            <a:r>
              <a:rPr lang="en-US" dirty="0" smtClean="0"/>
              <a:t>Algebraic representation of regression line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33371"/>
            <a:ext cx="31813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739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6.5 A Single-Index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76800"/>
          </a:xfrm>
        </p:spPr>
        <p:txBody>
          <a:bodyPr/>
          <a:lstStyle/>
          <a:p>
            <a:r>
              <a:rPr lang="en-US" dirty="0" smtClean="0"/>
              <a:t>Statistical and Graphical Representation of Single-Index Model</a:t>
            </a:r>
          </a:p>
          <a:p>
            <a:pPr lvl="1"/>
            <a:r>
              <a:rPr lang="en-US" dirty="0" smtClean="0"/>
              <a:t>Ratio of systematic variance to total variance</a:t>
            </a:r>
          </a:p>
          <a:p>
            <a:pPr lvl="2"/>
            <a:r>
              <a:rPr lang="en-US" dirty="0"/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5869634" cy="20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22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6.12 Scatter Diagram for Dell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2007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62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6.13 Various Scatter Diagrams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1"/>
            <a:ext cx="7729836" cy="537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27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6.5 A Single-Index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2999" cy="5410200"/>
          </a:xfrm>
        </p:spPr>
        <p:txBody>
          <a:bodyPr/>
          <a:lstStyle/>
          <a:p>
            <a:r>
              <a:rPr lang="en-US" dirty="0" smtClean="0"/>
              <a:t>Diversification in Single-Index Security Market</a:t>
            </a:r>
          </a:p>
          <a:p>
            <a:pPr lvl="1"/>
            <a:r>
              <a:rPr lang="en-US" dirty="0" smtClean="0"/>
              <a:t>In portfolio of n securities with weights</a:t>
            </a:r>
          </a:p>
          <a:p>
            <a:pPr lvl="2"/>
            <a:r>
              <a:rPr lang="en-US" dirty="0" smtClean="0"/>
              <a:t>In securities with nonsystematic risk</a:t>
            </a:r>
          </a:p>
          <a:p>
            <a:pPr lvl="2"/>
            <a:r>
              <a:rPr lang="en-US" dirty="0" smtClean="0"/>
              <a:t>Nonsystematic portion of portfolio return</a:t>
            </a:r>
          </a:p>
          <a:p>
            <a:pPr lvl="3"/>
            <a:r>
              <a:rPr lang="en-US" dirty="0" smtClean="0"/>
              <a:t> </a:t>
            </a:r>
          </a:p>
          <a:p>
            <a:pPr lvl="3"/>
            <a:endParaRPr lang="en-US" dirty="0"/>
          </a:p>
          <a:p>
            <a:pPr lvl="2"/>
            <a:r>
              <a:rPr lang="en-US" dirty="0" smtClean="0"/>
              <a:t>Portfolio nonsystematic variance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8764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3625"/>
            <a:ext cx="466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1752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66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67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6.5 A Single-Index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48889" cy="4876800"/>
          </a:xfrm>
        </p:spPr>
        <p:txBody>
          <a:bodyPr/>
          <a:lstStyle/>
          <a:p>
            <a:r>
              <a:rPr lang="en-US" dirty="0" smtClean="0"/>
              <a:t>Using Security Analysis with Index Model</a:t>
            </a:r>
          </a:p>
          <a:p>
            <a:pPr lvl="1"/>
            <a:r>
              <a:rPr lang="en-US" dirty="0" smtClean="0"/>
              <a:t>Information ratio</a:t>
            </a:r>
          </a:p>
          <a:p>
            <a:pPr lvl="2"/>
            <a:r>
              <a:rPr lang="en-US" dirty="0" smtClean="0"/>
              <a:t>Ratio of alpha to standard deviation of residual</a:t>
            </a:r>
          </a:p>
          <a:p>
            <a:pPr lvl="1"/>
            <a:r>
              <a:rPr lang="en-US" dirty="0" smtClean="0"/>
              <a:t>Active portfolio</a:t>
            </a:r>
          </a:p>
          <a:p>
            <a:pPr lvl="2"/>
            <a:r>
              <a:rPr lang="en-US" dirty="0" smtClean="0"/>
              <a:t>Portfolio formed by optimally combining analyzed stocks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4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6.6 Risk of Long-Term Investments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5410200"/>
              </a:xfrm>
            </p:spPr>
            <p:txBody>
              <a:bodyPr/>
              <a:lstStyle/>
              <a:p>
                <a:r>
                  <a:rPr lang="en-US" dirty="0" smtClean="0"/>
                  <a:t>Why the Unending Confusion?</a:t>
                </a:r>
              </a:p>
              <a:p>
                <a:pPr lvl="1"/>
                <a:r>
                  <a:rPr lang="en-US" dirty="0" smtClean="0"/>
                  <a:t>Vast majority of financial advisers believe stocks are less risky if held for long run</a:t>
                </a:r>
              </a:p>
              <a:p>
                <a:pPr lvl="2"/>
                <a:r>
                  <a:rPr lang="en-US" dirty="0" smtClean="0"/>
                  <a:t>Risk premium grows at rate of horizon, T</a:t>
                </a:r>
              </a:p>
              <a:p>
                <a:pPr lvl="2"/>
                <a:r>
                  <a:rPr lang="en-US" dirty="0" smtClean="0"/>
                  <a:t>Standard deviation grows at √T</a:t>
                </a:r>
              </a:p>
              <a:p>
                <a:pPr lvl="2"/>
                <a:r>
                  <a:rPr lang="en-US" dirty="0" smtClean="0"/>
                  <a:t>Sharpe ratio,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grows with investment horizon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5410200"/>
              </a:xfrm>
              <a:blipFill rotWithShape="1">
                <a:blip r:embed="rId2"/>
                <a:stretch>
                  <a:fillRect l="-1323" t="-1466" r="-1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68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Figure 6.2 Risk versus Diversification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7364"/>
            <a:ext cx="9144000" cy="31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3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Table 6.3 Two-Year Risk Premium, Variance, Sharpe Ratio, and Price of Risk for Three Strategies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7" y="1295400"/>
            <a:ext cx="863807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51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426"/>
          </a:xfrm>
        </p:spPr>
        <p:txBody>
          <a:bodyPr>
            <a:noAutofit/>
          </a:bodyPr>
          <a:lstStyle/>
          <a:p>
            <a:r>
              <a:rPr lang="en-US" sz="3600" dirty="0" smtClean="0"/>
              <a:t>6.2 Asset Allocation with Two Risky Assets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9263" cy="5257800"/>
          </a:xfrm>
        </p:spPr>
        <p:txBody>
          <a:bodyPr/>
          <a:lstStyle/>
          <a:p>
            <a:r>
              <a:rPr lang="en-US" dirty="0" smtClean="0"/>
              <a:t>Covariance and Correlation</a:t>
            </a:r>
          </a:p>
          <a:p>
            <a:pPr lvl="1"/>
            <a:r>
              <a:rPr lang="en-US" dirty="0" smtClean="0"/>
              <a:t>Portfolio risk depends on covariance between returns of assets</a:t>
            </a:r>
          </a:p>
          <a:p>
            <a:pPr lvl="1"/>
            <a:r>
              <a:rPr lang="en-US" dirty="0" smtClean="0"/>
              <a:t>Expected return on two-security portfolio</a:t>
            </a:r>
          </a:p>
          <a:p>
            <a:pPr lvl="2"/>
            <a:r>
              <a:rPr lang="en-US" dirty="0" smtClean="0"/>
              <a:t>   </a:t>
            </a:r>
          </a:p>
          <a:p>
            <a:pPr lvl="3"/>
            <a:r>
              <a:rPr lang="en-US" dirty="0" smtClean="0"/>
              <a:t>  </a:t>
            </a:r>
          </a:p>
          <a:p>
            <a:pPr lvl="3"/>
            <a:r>
              <a:rPr lang="en-US" dirty="0" smtClean="0"/>
              <a:t>  </a:t>
            </a:r>
          </a:p>
          <a:p>
            <a:pPr lvl="3"/>
            <a:r>
              <a:rPr lang="en-US" dirty="0" smtClean="0"/>
              <a:t>   </a:t>
            </a:r>
          </a:p>
          <a:p>
            <a:pPr lvl="3"/>
            <a:r>
              <a:rPr lang="en-US" dirty="0" smtClean="0"/>
              <a:t>     </a:t>
            </a:r>
          </a:p>
          <a:p>
            <a:pPr lvl="2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8666"/>
              </p:ext>
            </p:extLst>
          </p:nvPr>
        </p:nvGraphicFramePr>
        <p:xfrm>
          <a:off x="1365250" y="3460750"/>
          <a:ext cx="31623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1155600" imgH="457200" progId="Equation.3">
                  <p:embed/>
                </p:oleObj>
              </mc:Choice>
              <mc:Fallback>
                <p:oleObj name="Equation" r:id="rId3" imgW="115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60750"/>
                        <a:ext cx="3162300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562630"/>
              </p:ext>
            </p:extLst>
          </p:nvPr>
        </p:nvGraphicFramePr>
        <p:xfrm>
          <a:off x="1620838" y="4156075"/>
          <a:ext cx="3875087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5" imgW="2336760" imgH="914400" progId="Equation.3">
                  <p:embed/>
                </p:oleObj>
              </mc:Choice>
              <mc:Fallback>
                <p:oleObj name="Equation" r:id="rId5" imgW="23367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4156075"/>
                        <a:ext cx="3875087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6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/>
          <a:lstStyle/>
          <a:p>
            <a:r>
              <a:rPr lang="en-US" sz="3600" dirty="0"/>
              <a:t>6.2 Asset Allocation with Two Risky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Covariance Calculations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Correlation Coefficient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505092"/>
              </p:ext>
            </p:extLst>
          </p:nvPr>
        </p:nvGraphicFramePr>
        <p:xfrm>
          <a:off x="781050" y="1981200"/>
          <a:ext cx="66135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3" imgW="2958840" imgH="431640" progId="Equation.3">
                  <p:embed/>
                </p:oleObj>
              </mc:Choice>
              <mc:Fallback>
                <p:oleObj name="Equation" r:id="rId3" imgW="295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1981200"/>
                        <a:ext cx="6613525" cy="966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483727"/>
              </p:ext>
            </p:extLst>
          </p:nvPr>
        </p:nvGraphicFramePr>
        <p:xfrm>
          <a:off x="811213" y="3942645"/>
          <a:ext cx="23749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5" imgW="1079280" imgH="431640" progId="Equation.3">
                  <p:embed/>
                </p:oleObj>
              </mc:Choice>
              <mc:Fallback>
                <p:oleObj name="Equation" r:id="rId5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942645"/>
                        <a:ext cx="2374900" cy="950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292455"/>
              </p:ext>
            </p:extLst>
          </p:nvPr>
        </p:nvGraphicFramePr>
        <p:xfrm>
          <a:off x="823913" y="5181600"/>
          <a:ext cx="29622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7" imgW="1346040" imgH="228600" progId="Equation.3">
                  <p:embed/>
                </p:oleObj>
              </mc:Choice>
              <mc:Fallback>
                <p:oleObj name="Equation" r:id="rId7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5181600"/>
                        <a:ext cx="2962275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3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6426"/>
          </a:xfrm>
        </p:spPr>
        <p:txBody>
          <a:bodyPr>
            <a:noAutofit/>
          </a:bodyPr>
          <a:lstStyle/>
          <a:p>
            <a:r>
              <a:rPr lang="en-US" sz="3600" dirty="0" smtClean="0"/>
              <a:t>Spreadsheet 6.1 Capital Market Expectations</a:t>
            </a:r>
            <a:endParaRPr lang="en-US" sz="3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89686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5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Spreadsheet 6.2 Variance of Returns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" y="1879599"/>
            <a:ext cx="8971844" cy="262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34401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Spreadsheet 6.3 Portfolio Performance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828800"/>
            <a:ext cx="91249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BKM Essentials 10e PPT template</Template>
  <TotalTime>1042</TotalTime>
  <Words>856</Words>
  <Application>Microsoft Office PowerPoint</Application>
  <PresentationFormat>On-screen Show (4:3)</PresentationFormat>
  <Paragraphs>149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BKM Essentials 10e PPT template</vt:lpstr>
      <vt:lpstr>Equation</vt:lpstr>
      <vt:lpstr>PowerPoint Presentation</vt:lpstr>
      <vt:lpstr>6.1 Diversification and Portfolio Risk</vt:lpstr>
      <vt:lpstr>Figure 6.1 Risk as Function of Number of Stocks in Portfolio</vt:lpstr>
      <vt:lpstr>Figure 6.2 Risk versus Diversification</vt:lpstr>
      <vt:lpstr>6.2 Asset Allocation with Two Risky Assets</vt:lpstr>
      <vt:lpstr>6.2 Asset Allocation with Two Risky Assets</vt:lpstr>
      <vt:lpstr>Spreadsheet 6.1 Capital Market Expectations</vt:lpstr>
      <vt:lpstr>Spreadsheet 6.2 Variance of Returns</vt:lpstr>
      <vt:lpstr>Spreadsheet 6.3 Portfolio Performance</vt:lpstr>
      <vt:lpstr>Spreadsheet 6.4 Return Covariance</vt:lpstr>
      <vt:lpstr>6.2 Asset Allocation with Two Risky Assets</vt:lpstr>
      <vt:lpstr>6.2 Asset Allocation with Two Risky Assets</vt:lpstr>
      <vt:lpstr>6.2 Asset Allocation with Two Risky Assets</vt:lpstr>
      <vt:lpstr>Spreadsheet 6.5 Investment Opportunity Set</vt:lpstr>
      <vt:lpstr>Figure 6.3 Investment Opportunity Set</vt:lpstr>
      <vt:lpstr>Figure 6.4 Opportunity Sets: Various Correlation Coefficients</vt:lpstr>
      <vt:lpstr>Spreadsheet 6.6 Opportunity Set -Various Correlation Coefficients</vt:lpstr>
      <vt:lpstr>6.3 The Optimal Risky Portfolio with a Risk-Free Asset</vt:lpstr>
      <vt:lpstr>6.3 The Optimal Risky Portfolio with a Risk-Free Asset</vt:lpstr>
      <vt:lpstr>Figure 6.5 Two Capital Allocation Lines</vt:lpstr>
      <vt:lpstr>Figure 6.6 Bond, Stock and T-Bill Optimal Allocation</vt:lpstr>
      <vt:lpstr>Figure 6.7 The Complete Portfolio</vt:lpstr>
      <vt:lpstr>Figure 6.8 Portfolio Composition: Asset Allocation Solution</vt:lpstr>
      <vt:lpstr>6.4 Efficient Diversification with Many Risky Assets</vt:lpstr>
      <vt:lpstr>Figure 6.9 Portfolios Constructed with Three Stocks</vt:lpstr>
      <vt:lpstr>Figure 6.10 Efficient Frontier: Risky and Individual Assets</vt:lpstr>
      <vt:lpstr>6.4 Efficient Diversification with Many Risky Assets</vt:lpstr>
      <vt:lpstr>6.4 Efficient Diversification with Many Risky Assets</vt:lpstr>
      <vt:lpstr>Figure 6.11 Efficient Frontiers/CAL: Table 6.1</vt:lpstr>
      <vt:lpstr>6.5 A Single-Index Stock Market</vt:lpstr>
      <vt:lpstr>6.5 A Single-Index Stock Market</vt:lpstr>
      <vt:lpstr>6.5 A Single-Index Stock Market</vt:lpstr>
      <vt:lpstr>6.5 A Single-Index Stock Market</vt:lpstr>
      <vt:lpstr>6.5 A Single-Index Stock Market</vt:lpstr>
      <vt:lpstr>Figure 6.12 Scatter Diagram for Dell</vt:lpstr>
      <vt:lpstr>Figure 6.13 Various Scatter Diagrams</vt:lpstr>
      <vt:lpstr>6.5 A Single-Index Stock Market</vt:lpstr>
      <vt:lpstr>6.5 A Single-Index Stock Market</vt:lpstr>
      <vt:lpstr>6.6 Risk of Long-Term Investments</vt:lpstr>
      <vt:lpstr>Table 6.3 Two-Year Risk Premium, Variance, Sharpe Ratio, and Price of Risk for Three Strategies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Bathurst, Noelle</cp:lastModifiedBy>
  <cp:revision>71</cp:revision>
  <dcterms:created xsi:type="dcterms:W3CDTF">2015-05-12T21:54:55Z</dcterms:created>
  <dcterms:modified xsi:type="dcterms:W3CDTF">2015-12-18T15:51:29Z</dcterms:modified>
</cp:coreProperties>
</file>