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37" r:id="rId1"/>
  </p:sldMasterIdLst>
  <p:notesMasterIdLst>
    <p:notesMasterId r:id="rId82"/>
  </p:notesMasterIdLst>
  <p:sldIdLst>
    <p:sldId id="256" r:id="rId2"/>
    <p:sldId id="382" r:id="rId3"/>
    <p:sldId id="410" r:id="rId4"/>
    <p:sldId id="411" r:id="rId5"/>
    <p:sldId id="412" r:id="rId6"/>
    <p:sldId id="414" r:id="rId7"/>
    <p:sldId id="259" r:id="rId8"/>
    <p:sldId id="264" r:id="rId9"/>
    <p:sldId id="265" r:id="rId10"/>
    <p:sldId id="385" r:id="rId11"/>
    <p:sldId id="386" r:id="rId12"/>
    <p:sldId id="409" r:id="rId13"/>
    <p:sldId id="387" r:id="rId14"/>
    <p:sldId id="290" r:id="rId15"/>
    <p:sldId id="291" r:id="rId16"/>
    <p:sldId id="294" r:id="rId17"/>
    <p:sldId id="338" r:id="rId18"/>
    <p:sldId id="339" r:id="rId19"/>
    <p:sldId id="340" r:id="rId20"/>
    <p:sldId id="341" r:id="rId21"/>
    <p:sldId id="342" r:id="rId22"/>
    <p:sldId id="343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44" r:id="rId32"/>
    <p:sldId id="419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53" r:id="rId41"/>
    <p:sldId id="416" r:id="rId42"/>
    <p:sldId id="418" r:id="rId43"/>
    <p:sldId id="355" r:id="rId44"/>
    <p:sldId id="413" r:id="rId45"/>
    <p:sldId id="356" r:id="rId46"/>
    <p:sldId id="360" r:id="rId47"/>
    <p:sldId id="361" r:id="rId48"/>
    <p:sldId id="362" r:id="rId49"/>
    <p:sldId id="363" r:id="rId50"/>
    <p:sldId id="364" r:id="rId51"/>
    <p:sldId id="421" r:id="rId52"/>
    <p:sldId id="366" r:id="rId53"/>
    <p:sldId id="367" r:id="rId54"/>
    <p:sldId id="368" r:id="rId55"/>
    <p:sldId id="369" r:id="rId56"/>
    <p:sldId id="370" r:id="rId57"/>
    <p:sldId id="371" r:id="rId58"/>
    <p:sldId id="372" r:id="rId59"/>
    <p:sldId id="373" r:id="rId60"/>
    <p:sldId id="375" r:id="rId61"/>
    <p:sldId id="376" r:id="rId62"/>
    <p:sldId id="377" r:id="rId63"/>
    <p:sldId id="378" r:id="rId64"/>
    <p:sldId id="423" r:id="rId65"/>
    <p:sldId id="425" r:id="rId66"/>
    <p:sldId id="380" r:id="rId67"/>
    <p:sldId id="381" r:id="rId68"/>
    <p:sldId id="337" r:id="rId69"/>
    <p:sldId id="383" r:id="rId70"/>
    <p:sldId id="415" r:id="rId71"/>
    <p:sldId id="384" r:id="rId72"/>
    <p:sldId id="406" r:id="rId73"/>
    <p:sldId id="390" r:id="rId74"/>
    <p:sldId id="391" r:id="rId75"/>
    <p:sldId id="407" r:id="rId76"/>
    <p:sldId id="392" r:id="rId77"/>
    <p:sldId id="393" r:id="rId78"/>
    <p:sldId id="394" r:id="rId79"/>
    <p:sldId id="395" r:id="rId80"/>
    <p:sldId id="408" r:id="rId81"/>
  </p:sldIdLst>
  <p:sldSz cx="9144000" cy="6858000" type="screen4x3"/>
  <p:notesSz cx="6858000" cy="9144000"/>
  <p:custDataLst>
    <p:tags r:id="rId8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DE9"/>
    <a:srgbClr val="006AA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55" autoAdjust="0"/>
    <p:restoredTop sz="86444" autoAdjust="0"/>
  </p:normalViewPr>
  <p:slideViewPr>
    <p:cSldViewPr>
      <p:cViewPr varScale="1">
        <p:scale>
          <a:sx n="109" d="100"/>
          <a:sy n="109" d="100"/>
        </p:scale>
        <p:origin x="-1314" y="-84"/>
      </p:cViewPr>
      <p:guideLst>
        <p:guide orient="horz"/>
        <p:guide orient="horz" pos="576"/>
        <p:guide orient="horz" pos="966"/>
        <p:guide pos="2880"/>
        <p:guide pos="5520"/>
        <p:guide/>
        <p:guide pos="315"/>
        <p:guide pos="7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13FC118-4ADA-49ED-BB3B-81C4CB9D17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5FB817-4DAE-4589-96C0-52151DE842D9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270A72-DCF1-40B2-9375-DB382DA70BDA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9523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93682B-08DB-4567-94C9-0E8395994B38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591221-956D-4562-8415-28441CE0512F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9728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D6905B-D04E-407E-9D30-961BF015B693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614597-4B44-4365-9D1E-D72B07C40FB3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9933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D15B8D-010F-4E1B-A9B6-E8EC750D0AD1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894598-4EB0-4882-BB35-8CF8DE132766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0137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8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A4C5F-94EE-40F3-ACEB-49ABAA876C5A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0240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19F629-3FE6-424C-831F-5ECB58B9FA55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0342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676B12-3342-4A08-9108-7E2E28706F6B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0445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8C872D-9B71-4E47-A25B-84420C1D46E7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A2D31A-30E8-47F5-A343-ECB227779F24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0547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40EFAC-DD76-4CC0-BD66-3CC9901803EE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0649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D9675C-DA20-4163-8598-B5D3706F4608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075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44C830-C79A-4579-9681-8D9AAD262BB4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085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707738-6E64-4E5A-987F-C25E29C6C6A7}" type="slidenum">
              <a:rPr lang="en-US" altLang="en-US"/>
              <a:pPr/>
              <a:t>68</a:t>
            </a:fld>
            <a:endParaRPr lang="en-US" altLang="en-US"/>
          </a:p>
        </p:txBody>
      </p:sp>
      <p:sp>
        <p:nvSpPr>
          <p:cNvPr id="10957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2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1B6635-3DA5-44BC-A0B9-4F7E99AB4BAC}" type="slidenum">
              <a:rPr lang="en-US" altLang="en-US"/>
              <a:pPr/>
              <a:t>69</a:t>
            </a:fld>
            <a:endParaRPr lang="en-US" altLang="en-US"/>
          </a:p>
        </p:txBody>
      </p:sp>
      <p:sp>
        <p:nvSpPr>
          <p:cNvPr id="1105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EEEF1C-31CE-4A1C-B88A-379184B0CE29}" type="slidenum">
              <a:rPr lang="en-US" altLang="en-US"/>
              <a:pPr/>
              <a:t>70</a:t>
            </a:fld>
            <a:endParaRPr lang="en-US" altLang="en-US"/>
          </a:p>
        </p:txBody>
      </p:sp>
      <p:sp>
        <p:nvSpPr>
          <p:cNvPr id="11161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63921B-14A9-4189-8E70-5BA73B9D572B}" type="slidenum">
              <a:rPr lang="en-US" altLang="en-US"/>
              <a:pPr/>
              <a:t>71</a:t>
            </a:fld>
            <a:endParaRPr lang="en-US" altLang="en-US"/>
          </a:p>
        </p:txBody>
      </p:sp>
      <p:sp>
        <p:nvSpPr>
          <p:cNvPr id="11264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0F2FDE-7230-4C92-9B7D-A0E9DA5EB4C8}" type="slidenum">
              <a:rPr lang="en-US" altLang="en-US"/>
              <a:pPr/>
              <a:t>72</a:t>
            </a:fld>
            <a:endParaRPr lang="en-US" altLang="en-US"/>
          </a:p>
        </p:txBody>
      </p:sp>
      <p:sp>
        <p:nvSpPr>
          <p:cNvPr id="11366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A8C17-9A0A-430B-A410-47E609092403}" type="slidenum">
              <a:rPr lang="en-US" altLang="en-US"/>
              <a:pPr/>
              <a:t>73</a:t>
            </a:fld>
            <a:endParaRPr lang="en-US" altLang="en-US"/>
          </a:p>
        </p:txBody>
      </p:sp>
      <p:sp>
        <p:nvSpPr>
          <p:cNvPr id="11469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7F0D4B-3E40-41A3-B1E5-F7D46B7DDF78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EE0E6B-3565-4834-ADA2-A11D66DF5116}" type="slidenum">
              <a:rPr lang="en-US" altLang="en-US"/>
              <a:pPr/>
              <a:t>74</a:t>
            </a:fld>
            <a:endParaRPr lang="en-US" altLang="en-US"/>
          </a:p>
        </p:txBody>
      </p:sp>
      <p:sp>
        <p:nvSpPr>
          <p:cNvPr id="11571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6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A12AAE-1311-4A6B-A51F-28676E83F150}" type="slidenum">
              <a:rPr lang="en-US" altLang="en-US"/>
              <a:pPr/>
              <a:t>76</a:t>
            </a:fld>
            <a:endParaRPr lang="en-US" altLang="en-US"/>
          </a:p>
        </p:txBody>
      </p:sp>
      <p:sp>
        <p:nvSpPr>
          <p:cNvPr id="11673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4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463FA0-12DC-4CB4-B183-CA791244FBC9}" type="slidenum">
              <a:rPr lang="en-US" altLang="en-US"/>
              <a:pPr/>
              <a:t>77</a:t>
            </a:fld>
            <a:endParaRPr lang="en-US" altLang="en-US"/>
          </a:p>
        </p:txBody>
      </p:sp>
      <p:sp>
        <p:nvSpPr>
          <p:cNvPr id="11776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D6AA47-1B0E-4C49-9F23-ECC870DD5E85}" type="slidenum">
              <a:rPr lang="en-US" altLang="en-US"/>
              <a:pPr/>
              <a:t>78</a:t>
            </a:fld>
            <a:endParaRPr lang="en-US" altLang="en-US"/>
          </a:p>
        </p:txBody>
      </p:sp>
      <p:sp>
        <p:nvSpPr>
          <p:cNvPr id="11878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8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356777-E56C-450B-B6DA-9663AF9211D0}" type="slidenum">
              <a:rPr lang="en-US" altLang="en-US"/>
              <a:pPr/>
              <a:t>79</a:t>
            </a:fld>
            <a:endParaRPr lang="en-US" altLang="en-US"/>
          </a:p>
        </p:txBody>
      </p:sp>
      <p:sp>
        <p:nvSpPr>
          <p:cNvPr id="11981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77E1E2-39FF-43CB-8C24-BE59F6DEA26E}" type="slidenum">
              <a:rPr lang="en-US" altLang="en-US"/>
              <a:pPr/>
              <a:t>80</a:t>
            </a:fld>
            <a:endParaRPr lang="en-US" altLang="en-US"/>
          </a:p>
        </p:txBody>
      </p:sp>
      <p:sp>
        <p:nvSpPr>
          <p:cNvPr id="12083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6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543C7F-0B65-4302-8DB1-06CC3D83C188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CF34B0-640D-427F-A7A9-7574B3A1F7E6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2C1A14-1E79-496F-B7D8-56CABD0F0D6A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6C7086-25C2-4B19-8F6F-7017B3430F2D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BA06B6-3AB1-4345-B30B-48667BD93EC7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2FC0FE-CAE2-4E5C-BF1F-D9BDFE228442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982AB-7FC1-461F-89DD-681E28131C84}" type="datetimeFigureOut">
              <a:rPr lang="en-US"/>
              <a:pPr>
                <a:defRPr/>
              </a:pPr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FA8E3-7C6D-4177-B5B9-448A50E48B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4DF72-018A-4703-A470-3D279EA2EA6A}" type="datetimeFigureOut">
              <a:rPr lang="en-US"/>
              <a:pPr>
                <a:defRPr/>
              </a:pPr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A2229-3420-4C62-B2EE-1A1E4C100E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8C831-A009-48EF-B6F4-58801A4D67C8}" type="datetimeFigureOut">
              <a:rPr lang="en-US"/>
              <a:pPr>
                <a:defRPr/>
              </a:pPr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A1B39-D6DB-48CF-A809-03690AE482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rgbClr val="E99C51"/>
          </a:solidFill>
          <a:ln>
            <a:noFill/>
          </a:ln>
          <a:extLst/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mtClean="0"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14" descr="Berk_0132992477_rev-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2127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79210-088C-4937-868A-A3914608DB98}" type="datetimeFigureOut">
              <a:rPr lang="en-US"/>
              <a:pPr>
                <a:defRPr/>
              </a:pPr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C50A3-51AD-4BEE-A2F6-8F199A3FFD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3BCEC-0E8B-475D-A155-2D0E4CD7771E}" type="datetimeFigureOut">
              <a:rPr lang="en-US"/>
              <a:pPr>
                <a:defRPr/>
              </a:pPr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BA582-8519-478B-8A12-0E6F2A9AA2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E2F70-761D-4AD0-9E82-7C3C2ADC94AF}" type="datetimeFigureOut">
              <a:rPr lang="en-US"/>
              <a:pPr>
                <a:defRPr/>
              </a:pPr>
              <a:t>5/30/2017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DCB30-B5A8-45A0-8C47-25593F6A58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5F6CB-BAE2-46E4-B94F-6FFC857F2B1F}" type="datetimeFigureOut">
              <a:rPr lang="en-US"/>
              <a:pPr>
                <a:defRPr/>
              </a:pPr>
              <a:t>5/30/2017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30980-E504-4ABE-ACED-4F551E5B35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7C5A8-CD61-4762-A3A9-793F16EBA184}" type="datetimeFigureOut">
              <a:rPr lang="en-US"/>
              <a:pPr>
                <a:defRPr/>
              </a:pPr>
              <a:t>5/30/2017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D0CB8-2924-4559-8344-3F4C0BF45A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EC4E3-E045-433B-AAAE-35906D6AC6CF}" type="datetimeFigureOut">
              <a:rPr lang="en-US"/>
              <a:pPr>
                <a:defRPr/>
              </a:pPr>
              <a:t>5/30/2017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0BEC8-723C-47FF-835E-648BD07343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B9D7F-F4AA-411D-A225-3A7D21668E7C}" type="datetimeFigureOut">
              <a:rPr lang="en-US"/>
              <a:pPr>
                <a:defRPr/>
              </a:pPr>
              <a:t>5/30/2017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28104-39BD-45A0-A2A8-31206A0CE1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57E38-D438-43CE-9FAE-915363886D0A}" type="datetimeFigureOut">
              <a:rPr lang="en-US"/>
              <a:pPr>
                <a:defRPr/>
              </a:pPr>
              <a:t>5/30/2017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B7954-2E09-4A04-9FD0-E1747B5798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9BD8594-A848-4B6F-97B0-852880864AD0}" type="datetimeFigureOut">
              <a:rPr lang="en-US"/>
              <a:pPr>
                <a:defRPr/>
              </a:pPr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8C211A9-1185-44FA-906D-EAB59F9F38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gray">
          <a:xfrm>
            <a:off x="0" y="6397625"/>
            <a:ext cx="9144000" cy="457200"/>
          </a:xfrm>
          <a:prstGeom prst="rect">
            <a:avLst/>
          </a:prstGeom>
          <a:solidFill>
            <a:srgbClr val="E99C51"/>
          </a:solidFill>
          <a:ln>
            <a:noFill/>
          </a:ln>
          <a:extLst/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gray">
          <a:xfrm>
            <a:off x="392113" y="6553200"/>
            <a:ext cx="539908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  <a:ea typeface="Arial" panose="020B0604020202020204" pitchFamily="34" charset="0"/>
              </a:rPr>
              <a:t>Copyright ©2017 Pearson Education, Inc. All rights reserved.</a:t>
            </a:r>
            <a:endParaRPr lang="en-GB" altLang="en-US" sz="900" dirty="0" smtClean="0">
              <a:solidFill>
                <a:schemeClr val="bg1"/>
              </a:solidFill>
              <a:latin typeface="Verdana" panose="020B0604030504040204" pitchFamily="34" charset="0"/>
              <a:ea typeface="Arial" panose="020B0604020202020204" pitchFamily="34" charset="0"/>
            </a:endParaRPr>
          </a:p>
        </p:txBody>
      </p:sp>
      <p:pic>
        <p:nvPicPr>
          <p:cNvPr id="14345" name="Picture 8" descr="G:\08VOL4\Graphics\Powerpoint\PEARSON\BERK\Incoming\BD.4e-small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08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slide" Target="slide7.xml"/><Relationship Id="rId7" Type="http://schemas.openxmlformats.org/officeDocument/2006/relationships/slide" Target="slide4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3.xml"/><Relationship Id="rId4" Type="http://schemas.openxmlformats.org/officeDocument/2006/relationships/slide" Target="slide14.xml"/><Relationship Id="rId9" Type="http://schemas.openxmlformats.org/officeDocument/2006/relationships/slide" Target="slide6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9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5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7.bin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7.jpeg"/><Relationship Id="rId4" Type="http://schemas.openxmlformats.org/officeDocument/2006/relationships/oleObject" Target="../embeddings/oleObject18.bin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2590800" y="1371600"/>
            <a:ext cx="4191000" cy="25908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b="1" smtClean="0"/>
              <a:t>Chapter 12</a:t>
            </a:r>
          </a:p>
          <a:p>
            <a:pPr marL="0" indent="0" algn="ctr" eaLnBrk="1" hangingPunct="1">
              <a:buFontTx/>
              <a:buNone/>
            </a:pPr>
            <a:endParaRPr lang="en-US" altLang="en-US" b="1" smtClean="0"/>
          </a:p>
          <a:p>
            <a:pPr marL="0" indent="0" algn="ctr" eaLnBrk="1" hangingPunct="1">
              <a:buFontTx/>
              <a:buNone/>
            </a:pPr>
            <a:r>
              <a:rPr lang="en-US" altLang="en-US" b="1" smtClean="0"/>
              <a:t>Estimating the </a:t>
            </a:r>
            <a:br>
              <a:rPr lang="en-US" altLang="en-US" b="1" smtClean="0"/>
            </a:br>
            <a:r>
              <a:rPr lang="en-US" altLang="en-US" b="1" smtClean="0"/>
              <a:t>Cost of Capital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Alternative Example 12.1</a:t>
            </a:r>
          </a:p>
        </p:txBody>
      </p:sp>
      <p:sp>
        <p:nvSpPr>
          <p:cNvPr id="25603" name="Content Placeholder 1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smtClean="0"/>
              <a:t>Problem</a:t>
            </a:r>
            <a:endParaRPr lang="en-US" altLang="en-US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Suppose you estimate that Walmart’s stock has a volatility of 16.1% and a beta of 0.20.  A similar process for Johnson &amp; Johnson yields a volatility of 13.7% and a beta of 0.54.  Which stock carries more total risk?  Which has more market risk?  If the risk-free interest rate is 4% and you estimate the market’s expected return to be 12%, calculate the equity cost of capital for Walmart and Johnson &amp; Johnson.  Which company has a higher cost of equity capital?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mtClean="0"/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246063"/>
            <a:ext cx="7696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Alternative Example 12.1 (cont'd)</a:t>
            </a:r>
          </a:p>
        </p:txBody>
      </p:sp>
      <p:sp>
        <p:nvSpPr>
          <p:cNvPr id="25603" name="Content Placeholder 8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Solution</a:t>
            </a:r>
            <a:endParaRPr lang="en-US" altLang="en-US" smtClean="0"/>
          </a:p>
          <a:p>
            <a:pPr lvl="1" eaLnBrk="1" hangingPunct="1"/>
            <a:r>
              <a:rPr lang="en-US" altLang="en-US" smtClean="0"/>
              <a:t>Total risk is measured by volatility; therefore, Walmart stock has more total risk than Johnson &amp; Johnson.  Systematic risk is measured by beta.  Johnson &amp; Johnson has a higher beta, so it has more market risk than Walmart.  Given Johnson &amp; Johnson’s estimated beta of 0.54, we expect the price for Johnson &amp; Johnson’s stock to move by 0.54% for every 1% move of the market.  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246063"/>
            <a:ext cx="7696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Alternative Example 12.1 (cont'd)</a:t>
            </a:r>
          </a:p>
        </p:txBody>
      </p:sp>
      <p:sp>
        <p:nvSpPr>
          <p:cNvPr id="26627" name="Content Placeholder 8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Solution (cont’d)</a:t>
            </a:r>
            <a:endParaRPr lang="en-US" altLang="en-US" smtClean="0"/>
          </a:p>
          <a:p>
            <a:pPr lvl="1" eaLnBrk="1" hangingPunct="1"/>
            <a:r>
              <a:rPr lang="en-US" altLang="en-US" smtClean="0"/>
              <a:t>Therefore, Johnson &amp; Johnson’s risk premium will be 0.54 times the risk premium of the market, and Johnson &amp; Johnson’s equity cost of capital (from Eq. 12.1) is</a:t>
            </a:r>
          </a:p>
          <a:p>
            <a:pPr eaLnBrk="1" hangingPunct="1"/>
            <a:endParaRPr lang="en-US" altLang="en-US" smtClean="0"/>
          </a:p>
          <a:p>
            <a:pPr algn="ctr" eaLnBrk="1" hangingPunct="1">
              <a:buFontTx/>
              <a:buNone/>
            </a:pPr>
            <a:r>
              <a:rPr lang="nl-NL" altLang="en-US" sz="2400" i="1" smtClean="0"/>
              <a:t>r</a:t>
            </a:r>
            <a:r>
              <a:rPr lang="nl-NL" altLang="en-US" sz="2400" i="1" baseline="-25000" smtClean="0"/>
              <a:t>JNJ</a:t>
            </a:r>
            <a:r>
              <a:rPr lang="nl-NL" altLang="en-US" sz="2400" i="1" smtClean="0"/>
              <a:t> = 4% + 0.54 × (12% − 4%) = 4% + 4.32% = 8.32%</a:t>
            </a:r>
            <a:endParaRPr lang="nl-NL" altLang="en-US" i="1" smtClean="0"/>
          </a:p>
          <a:p>
            <a:pPr eaLnBrk="1" hangingPunct="1"/>
            <a:endParaRPr lang="en-US" altLang="en-US" smtClean="0"/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609600" y="11430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246063"/>
            <a:ext cx="7696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Alternative Example 12.1 (cont'd)</a:t>
            </a:r>
          </a:p>
        </p:txBody>
      </p:sp>
      <p:sp>
        <p:nvSpPr>
          <p:cNvPr id="28675" name="Content Placeholder 8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smtClean="0"/>
              <a:t>Solution (cont’d)</a:t>
            </a:r>
            <a:endParaRPr lang="en-US" altLang="en-US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Walmart has a lower beta of 0.20. The equity cost of capital for Walmart is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r-FR" altLang="en-US" sz="2400" i="1" smtClean="0"/>
              <a:t>r</a:t>
            </a:r>
            <a:r>
              <a:rPr lang="fr-FR" altLang="en-US" sz="2400" i="1" baseline="-25000" smtClean="0"/>
              <a:t>WMT</a:t>
            </a:r>
            <a:r>
              <a:rPr lang="fr-FR" altLang="en-US" sz="2400" i="1" smtClean="0"/>
              <a:t>= 4% + 0.20 × (12% − 4%) = 4% + 1.6% = 5.6%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Because market risk cannot be diversified, it is market risk that determines the cost of capital; thus, Johnson &amp; Johnson has a higher cost of equity capital than Walmart, even though it is less volatile.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mtClean="0"/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12.2 The Market Portfolio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/>
          <a:lstStyle/>
          <a:p>
            <a:pPr eaLnBrk="1" hangingPunct="1"/>
            <a:r>
              <a:rPr lang="en-US" altLang="en-US" smtClean="0"/>
              <a:t>Constructing the market portfolio</a:t>
            </a:r>
          </a:p>
          <a:p>
            <a:pPr eaLnBrk="1" hangingPunct="1"/>
            <a:r>
              <a:rPr lang="en-US" altLang="en-US" smtClean="0"/>
              <a:t>Market Capitalization</a:t>
            </a:r>
          </a:p>
          <a:p>
            <a:pPr lvl="1" eaLnBrk="1" hangingPunct="1">
              <a:spcBef>
                <a:spcPct val="60000"/>
              </a:spcBef>
            </a:pPr>
            <a:r>
              <a:rPr lang="en-US" altLang="en-US" smtClean="0"/>
              <a:t>The total market value of a firm’s outstanding shares</a:t>
            </a:r>
          </a:p>
        </p:txBody>
      </p:sp>
      <p:graphicFrame>
        <p:nvGraphicFramePr>
          <p:cNvPr id="2050" name="Object 1024"/>
          <p:cNvGraphicFramePr>
            <a:graphicFrameLocks noChangeAspect="1"/>
          </p:cNvGraphicFramePr>
          <p:nvPr/>
        </p:nvGraphicFramePr>
        <p:xfrm>
          <a:off x="498475" y="3810000"/>
          <a:ext cx="8493125" cy="385763"/>
        </p:xfrm>
        <a:graphic>
          <a:graphicData uri="http://schemas.openxmlformats.org/presentationml/2006/ole">
            <p:oleObj spid="_x0000_s2050" name="Equation" r:id="rId4" imgW="5041900" imgH="228600" progId="Equation.DSMT4">
              <p:embed/>
            </p:oleObj>
          </a:graphicData>
        </a:graphic>
      </p:graphicFrame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46063"/>
            <a:ext cx="7696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12.2 The Market Portfolio (cont’d)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/>
          <a:lstStyle/>
          <a:p>
            <a:pPr eaLnBrk="1" hangingPunct="1"/>
            <a:r>
              <a:rPr lang="en-US" altLang="en-US" smtClean="0"/>
              <a:t>Value-Weighted Portfolio</a:t>
            </a:r>
          </a:p>
          <a:p>
            <a:pPr lvl="1" eaLnBrk="1" hangingPunct="1">
              <a:spcBef>
                <a:spcPct val="60000"/>
              </a:spcBef>
            </a:pPr>
            <a:r>
              <a:rPr lang="en-US" altLang="en-US" smtClean="0"/>
              <a:t>A portfolio in which each security is held in proportion to its market capitalization</a:t>
            </a:r>
          </a:p>
        </p:txBody>
      </p:sp>
      <p:graphicFrame>
        <p:nvGraphicFramePr>
          <p:cNvPr id="3074" name="Object 1024"/>
          <p:cNvGraphicFramePr>
            <a:graphicFrameLocks noChangeAspect="1"/>
          </p:cNvGraphicFramePr>
          <p:nvPr/>
        </p:nvGraphicFramePr>
        <p:xfrm>
          <a:off x="1087438" y="3246438"/>
          <a:ext cx="7294562" cy="952500"/>
        </p:xfrm>
        <a:graphic>
          <a:graphicData uri="http://schemas.openxmlformats.org/presentationml/2006/ole">
            <p:oleObj spid="_x0000_s3074" name="Equation" r:id="rId4" imgW="3619500" imgH="469900" progId="Equation.DSMT4">
              <p:embed/>
            </p:oleObj>
          </a:graphicData>
        </a:graphic>
      </p:graphicFrame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Value-Weighted Portfolios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/>
          <a:lstStyle/>
          <a:p>
            <a:pPr eaLnBrk="1" hangingPunct="1">
              <a:spcBef>
                <a:spcPct val="60000"/>
              </a:spcBef>
            </a:pPr>
            <a:r>
              <a:rPr lang="en-US" altLang="en-US" smtClean="0"/>
              <a:t>A value-weighted portfolio is an equal-ownership portfolio; it contains an equal fraction of the total number of shares outstanding of each security in the portfolio.</a:t>
            </a:r>
          </a:p>
          <a:p>
            <a:pPr eaLnBrk="1" hangingPunct="1">
              <a:spcBef>
                <a:spcPct val="60000"/>
              </a:spcBef>
            </a:pPr>
            <a:r>
              <a:rPr lang="en-US" altLang="en-US" smtClean="0"/>
              <a:t>Passive Portfolio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smtClean="0"/>
              <a:t>A portfolio that is not rebalanced in response to </a:t>
            </a:r>
            <a:br>
              <a:rPr lang="en-US" altLang="en-US" smtClean="0"/>
            </a:br>
            <a:r>
              <a:rPr lang="en-US" altLang="en-US" smtClean="0"/>
              <a:t>price changes</a:t>
            </a:r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143000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Market Indexes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Report the value of a particular portfolio of securities.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Examples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S&amp;P 500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A value-weighted portfolio of the 500 largest U.S. stocks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Wilshire 5000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A value-weighted index of all U.S. stocks listed on the major stock exchanges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Dow Jones Industrial Average (DJIA)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A price weighted portfolio of 30 large industrial stocks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143000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Investing in a Market Index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/>
          <a:lstStyle/>
          <a:p>
            <a:pPr eaLnBrk="1" hangingPunct="1"/>
            <a:r>
              <a:rPr lang="en-US" altLang="en-US" smtClean="0"/>
              <a:t>Index funds – mutual funds that invest in the S&amp;P 500, the Wilshire 5000, or some other index.</a:t>
            </a:r>
          </a:p>
          <a:p>
            <a:pPr eaLnBrk="1" hangingPunct="1"/>
            <a:r>
              <a:rPr lang="en-US" altLang="en-US" smtClean="0"/>
              <a:t>Exchange-traded funds (ETFs) – trade directly on an exchange but represent ownership in a portfolio of stocks.</a:t>
            </a:r>
          </a:p>
          <a:p>
            <a:pPr lvl="1" eaLnBrk="1" hangingPunct="1"/>
            <a:r>
              <a:rPr lang="en-US" altLang="en-US" smtClean="0"/>
              <a:t>Example:  SPDRS (Standard and Poor’s Depository Receipts) represent ownership in the S&amp;P 500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46063"/>
            <a:ext cx="7696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12.2 The Market Portfolio (cont’d)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/>
          <a:lstStyle/>
          <a:p>
            <a:pPr eaLnBrk="1" hangingPunct="1"/>
            <a:r>
              <a:rPr lang="en-US" altLang="en-US" smtClean="0"/>
              <a:t>Most practitioners use the S&amp;P 500 as the market proxy, even though it is not actually the market portfolio.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Chapter Outline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1087438" indent="-1087438" eaLnBrk="1" fontAlgn="auto" hangingPunct="1">
              <a:lnSpc>
                <a:spcPct val="90000"/>
              </a:lnSpc>
              <a:spcBef>
                <a:spcPct val="6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b="1" smtClean="0">
                <a:hlinkClick r:id="rId3" action="ppaction://hlinksldjump"/>
              </a:rPr>
              <a:t>12.1</a:t>
            </a:r>
            <a:r>
              <a:rPr lang="en-US" altLang="en-US" smtClean="0">
                <a:hlinkClick r:id="rId3" action="ppaction://hlinksldjump"/>
              </a:rPr>
              <a:t>  The Equity Cost of Capital</a:t>
            </a:r>
            <a:endParaRPr lang="en-US" altLang="en-US" smtClean="0"/>
          </a:p>
          <a:p>
            <a:pPr marL="1087438" indent="-1087438" eaLnBrk="1" fontAlgn="auto" hangingPunct="1">
              <a:lnSpc>
                <a:spcPct val="90000"/>
              </a:lnSpc>
              <a:spcBef>
                <a:spcPct val="6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b="1" smtClean="0">
                <a:hlinkClick r:id="rId4" action="ppaction://hlinksldjump"/>
              </a:rPr>
              <a:t>12.2</a:t>
            </a:r>
            <a:r>
              <a:rPr lang="en-US" altLang="en-US" smtClean="0">
                <a:hlinkClick r:id="rId4" action="ppaction://hlinksldjump"/>
              </a:rPr>
              <a:t>  The Market Portfolio</a:t>
            </a:r>
            <a:endParaRPr lang="en-US" altLang="en-US" smtClean="0"/>
          </a:p>
          <a:p>
            <a:pPr marL="1087438" indent="-1087438" eaLnBrk="1" fontAlgn="auto" hangingPunct="1">
              <a:lnSpc>
                <a:spcPct val="90000"/>
              </a:lnSpc>
              <a:spcBef>
                <a:spcPct val="6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b="1" smtClean="0">
                <a:hlinkClick r:id="rId5" action="ppaction://hlinksldjump"/>
              </a:rPr>
              <a:t>12.3</a:t>
            </a:r>
            <a:r>
              <a:rPr lang="en-US" altLang="en-US" smtClean="0">
                <a:hlinkClick r:id="rId5" action="ppaction://hlinksldjump"/>
              </a:rPr>
              <a:t>  Beta Estimation</a:t>
            </a:r>
            <a:endParaRPr lang="en-US" altLang="en-US" smtClean="0"/>
          </a:p>
          <a:p>
            <a:pPr marL="1087438" indent="-1087438" eaLnBrk="1" fontAlgn="auto" hangingPunct="1">
              <a:lnSpc>
                <a:spcPct val="90000"/>
              </a:lnSpc>
              <a:spcBef>
                <a:spcPct val="6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b="1" smtClean="0">
                <a:hlinkClick r:id="rId6" action="ppaction://hlinksldjump"/>
              </a:rPr>
              <a:t>12.4</a:t>
            </a:r>
            <a:r>
              <a:rPr lang="en-US" altLang="en-US" smtClean="0">
                <a:hlinkClick r:id="rId6" action="ppaction://hlinksldjump"/>
              </a:rPr>
              <a:t>  The Debt Cost of Capital</a:t>
            </a:r>
            <a:endParaRPr lang="en-US" altLang="en-US" smtClean="0"/>
          </a:p>
          <a:p>
            <a:pPr marL="1087438" indent="-1087438" eaLnBrk="1" fontAlgn="auto" hangingPunct="1">
              <a:lnSpc>
                <a:spcPct val="90000"/>
              </a:lnSpc>
              <a:spcBef>
                <a:spcPct val="6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b="1" smtClean="0">
                <a:hlinkClick r:id="rId7" action="ppaction://hlinksldjump"/>
              </a:rPr>
              <a:t>12.5</a:t>
            </a:r>
            <a:r>
              <a:rPr lang="en-US" altLang="en-US" smtClean="0">
                <a:hlinkClick r:id="rId7" action="ppaction://hlinksldjump"/>
              </a:rPr>
              <a:t>  A Project’s Cost of Capital</a:t>
            </a:r>
            <a:endParaRPr lang="en-US" altLang="en-US" smtClean="0"/>
          </a:p>
          <a:p>
            <a:pPr marL="1087438" indent="-1087438" eaLnBrk="1" fontAlgn="auto" hangingPunct="1">
              <a:lnSpc>
                <a:spcPct val="90000"/>
              </a:lnSpc>
              <a:spcBef>
                <a:spcPct val="6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b="1" smtClean="0">
                <a:hlinkClick r:id="rId8" action="ppaction://hlinksldjump"/>
              </a:rPr>
              <a:t>12.6</a:t>
            </a:r>
            <a:r>
              <a:rPr lang="en-US" altLang="en-US" smtClean="0">
                <a:hlinkClick r:id="rId8" action="ppaction://hlinksldjump"/>
              </a:rPr>
              <a:t>  Project Risk Characteristics and Financing</a:t>
            </a:r>
            <a:endParaRPr lang="en-US" altLang="en-US" smtClean="0"/>
          </a:p>
          <a:p>
            <a:pPr marL="1087438" indent="-1087438" eaLnBrk="1" fontAlgn="auto" hangingPunct="1">
              <a:lnSpc>
                <a:spcPct val="90000"/>
              </a:lnSpc>
              <a:spcBef>
                <a:spcPct val="6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b="1" smtClean="0">
                <a:hlinkClick r:id="rId9" action="ppaction://hlinksldjump"/>
              </a:rPr>
              <a:t>12.7</a:t>
            </a:r>
            <a:r>
              <a:rPr lang="en-US" altLang="en-US" smtClean="0">
                <a:hlinkClick r:id="rId9" action="ppaction://hlinksldjump"/>
              </a:rPr>
              <a:t>  Final Thoughts on Using the CAPM</a:t>
            </a:r>
            <a:endParaRPr lang="en-US" altLang="en-US" smtClean="0"/>
          </a:p>
          <a:p>
            <a:pPr marL="1087438" indent="-1087438" eaLnBrk="1" fontAlgn="auto" hangingPunct="1">
              <a:lnSpc>
                <a:spcPct val="90000"/>
              </a:lnSpc>
              <a:spcBef>
                <a:spcPct val="60000"/>
              </a:spcBef>
              <a:spcAft>
                <a:spcPts val="0"/>
              </a:spcAft>
              <a:buFontTx/>
              <a:buNone/>
              <a:defRPr/>
            </a:pPr>
            <a:endParaRPr lang="en-US" altLang="en-US" sz="2400" smtClean="0"/>
          </a:p>
          <a:p>
            <a:pPr marL="1087438" indent="-1087438" eaLnBrk="1" fontAlgn="auto" hangingPunct="1">
              <a:lnSpc>
                <a:spcPct val="90000"/>
              </a:lnSpc>
              <a:spcBef>
                <a:spcPct val="60000"/>
              </a:spcBef>
              <a:spcAft>
                <a:spcPts val="0"/>
              </a:spcAft>
              <a:buFontTx/>
              <a:buNone/>
              <a:defRPr/>
            </a:pPr>
            <a:endParaRPr lang="en-US" altLang="en-US" sz="240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Market Risk Premium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/>
          <a:lstStyle/>
          <a:p>
            <a:pPr eaLnBrk="1" hangingPunct="1"/>
            <a:r>
              <a:rPr lang="en-US" altLang="en-US" smtClean="0"/>
              <a:t>Determining the Risk-Free Rate</a:t>
            </a:r>
          </a:p>
          <a:p>
            <a:pPr lvl="1" eaLnBrk="1" hangingPunct="1"/>
            <a:r>
              <a:rPr lang="en-US" altLang="en-US" smtClean="0"/>
              <a:t>The yield on U.S. Treasury securities</a:t>
            </a:r>
          </a:p>
          <a:p>
            <a:pPr lvl="1" eaLnBrk="1" hangingPunct="1"/>
            <a:r>
              <a:rPr lang="en-US" altLang="en-US" smtClean="0"/>
              <a:t>Surveys suggest most practitioners use 10- to 30-year treasuries </a:t>
            </a:r>
          </a:p>
          <a:p>
            <a:pPr eaLnBrk="1" hangingPunct="1"/>
            <a:r>
              <a:rPr lang="en-US" altLang="en-US" smtClean="0"/>
              <a:t>The Historical Risk Premium</a:t>
            </a:r>
          </a:p>
          <a:p>
            <a:pPr lvl="1" eaLnBrk="1" hangingPunct="1"/>
            <a:r>
              <a:rPr lang="en-US" altLang="en-US" smtClean="0"/>
              <a:t>Estimate the risk premium (</a:t>
            </a:r>
            <a:r>
              <a:rPr lang="en-US" altLang="en-US" i="1" smtClean="0"/>
              <a:t>E</a:t>
            </a:r>
            <a:r>
              <a:rPr lang="en-US" altLang="en-US" smtClean="0"/>
              <a:t>[</a:t>
            </a:r>
            <a:r>
              <a:rPr lang="en-US" altLang="en-US" i="1" smtClean="0"/>
              <a:t>R</a:t>
            </a:r>
            <a:r>
              <a:rPr lang="en-US" altLang="en-US" baseline="-25000" smtClean="0"/>
              <a:t>Mkt</a:t>
            </a:r>
            <a:r>
              <a:rPr lang="en-US" altLang="en-US" smtClean="0"/>
              <a:t>]-</a:t>
            </a:r>
            <a:r>
              <a:rPr lang="en-US" altLang="en-US" i="1" smtClean="0"/>
              <a:t>r</a:t>
            </a:r>
            <a:r>
              <a:rPr lang="en-US" altLang="en-US" i="1" baseline="-25000" smtClean="0"/>
              <a:t>f</a:t>
            </a:r>
            <a:r>
              <a:rPr lang="en-US" altLang="en-US" smtClean="0"/>
              <a:t>) using the historical average excess return of the market over the risk-free interest rate</a:t>
            </a:r>
          </a:p>
        </p:txBody>
      </p:sp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Table 12.1  Historical Excess Returns of the S&amp;P 500 Compared to One-Year and Ten-Year U.S. Treasury Securities</a:t>
            </a:r>
          </a:p>
        </p:txBody>
      </p:sp>
      <p:pic>
        <p:nvPicPr>
          <p:cNvPr id="33795" name="Picture 4" descr="Y:\Graphics\Powerpoint\PEARSON\BERK\Final files\ch12\c12t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362200"/>
            <a:ext cx="8313737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1160463" y="246063"/>
            <a:ext cx="7696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The Market Risk Premium (cont’d)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/>
          <a:lstStyle/>
          <a:p>
            <a:pPr eaLnBrk="1" hangingPunct="1"/>
            <a:r>
              <a:rPr lang="en-US" altLang="en-US" smtClean="0"/>
              <a:t>A Fundamental Approach</a:t>
            </a:r>
          </a:p>
          <a:p>
            <a:pPr lvl="1" eaLnBrk="1" hangingPunct="1"/>
            <a:r>
              <a:rPr lang="en-US" altLang="en-US" smtClean="0"/>
              <a:t>Using historical data has two drawbacks:</a:t>
            </a:r>
          </a:p>
          <a:p>
            <a:pPr lvl="2" eaLnBrk="1" hangingPunct="1"/>
            <a:r>
              <a:rPr lang="en-US" altLang="en-US" smtClean="0"/>
              <a:t>Standard errors of the estimates are large</a:t>
            </a:r>
          </a:p>
          <a:p>
            <a:pPr lvl="2" eaLnBrk="1" hangingPunct="1"/>
            <a:r>
              <a:rPr lang="en-US" altLang="en-US" smtClean="0"/>
              <a:t>Backward looking, so may not represent current expectations.</a:t>
            </a:r>
          </a:p>
          <a:p>
            <a:pPr lvl="1" eaLnBrk="1" hangingPunct="1"/>
            <a:r>
              <a:rPr lang="en-US" altLang="en-US" smtClean="0"/>
              <a:t>One alternative is to solve for the discount rate that is consistent with the current level of the index.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685800" y="4946650"/>
          <a:ext cx="7615238" cy="768350"/>
        </p:xfrm>
        <a:graphic>
          <a:graphicData uri="http://schemas.openxmlformats.org/presentationml/2006/ole">
            <p:oleObj spid="_x0000_s4098" name="Equation" r:id="rId3" imgW="6045200" imgH="609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12.3 Beta Estimation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mtClean="0"/>
              <a:t>Estimating Beta from Historical Returns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smtClean="0"/>
              <a:t>Recall, </a:t>
            </a:r>
            <a:r>
              <a:rPr lang="en-US" altLang="en-US" smtClean="0">
                <a:latin typeface="AGaramond-Italic" charset="0"/>
              </a:rPr>
              <a:t>beta is the expected percent change in the excess return of the security for a 1% change in the excess return of the market portfolio.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smtClean="0"/>
              <a:t>Consider Cisco Systems stock and how it changes with the market portfolio.</a:t>
            </a:r>
          </a:p>
        </p:txBody>
      </p:sp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2460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Figure 12.1  Monthly Returns for Cisco Stock and for the S&amp;P 500, 2000-2015 </a:t>
            </a:r>
          </a:p>
        </p:txBody>
      </p:sp>
      <p:pic>
        <p:nvPicPr>
          <p:cNvPr id="35843" name="Picture 4" descr="Y:\Graphics\Powerpoint\PEARSON\BERK\Final files\ch12\c12f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" y="1828800"/>
            <a:ext cx="8223250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2460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Figure 12.2  Scatterplot of Monthly Excess Returns for Cisco Versus the S&amp;P 500, 2000-2015</a:t>
            </a:r>
          </a:p>
        </p:txBody>
      </p:sp>
      <p:pic>
        <p:nvPicPr>
          <p:cNvPr id="36867" name="Picture 4" descr="Y:\Graphics\Powerpoint\PEARSON\BERK\Final files\ch12\c12f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7850" y="1309688"/>
            <a:ext cx="5448300" cy="48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12.3 Beta Estimation (cont'd)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/>
          <a:lstStyle/>
          <a:p>
            <a:pPr eaLnBrk="1" hangingPunct="1"/>
            <a:r>
              <a:rPr lang="en-US" altLang="en-US" smtClean="0"/>
              <a:t>Estimating Beta from Historical Returns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smtClean="0"/>
              <a:t>As the scatterplot on the previous slide shows, Cisco tends to be up when the market is up, and vice versa. 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smtClean="0"/>
              <a:t>We can see that a 10% change in the market’s return corresponds to about a 20% change in Cisco’s return. </a:t>
            </a:r>
          </a:p>
          <a:p>
            <a:pPr lvl="2" eaLnBrk="1" hangingPunct="1">
              <a:spcBef>
                <a:spcPct val="30000"/>
              </a:spcBef>
            </a:pPr>
            <a:r>
              <a:rPr lang="en-US" altLang="en-US" smtClean="0"/>
              <a:t>Thus, Cisco’s return moves about two for one with the overall market, so Cisco’s beta is about 2.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12.3 Beta Estimation (cont'd)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/>
          <a:lstStyle/>
          <a:p>
            <a:pPr eaLnBrk="1" hangingPunct="1">
              <a:spcBef>
                <a:spcPct val="60000"/>
              </a:spcBef>
            </a:pPr>
            <a:r>
              <a:rPr lang="en-US" altLang="en-US" smtClean="0"/>
              <a:t>Estimating Beta from Historical Returns</a:t>
            </a:r>
          </a:p>
          <a:p>
            <a:pPr lvl="1" eaLnBrk="1" hangingPunct="1">
              <a:spcBef>
                <a:spcPct val="60000"/>
              </a:spcBef>
            </a:pPr>
            <a:r>
              <a:rPr lang="en-US" altLang="en-US" i="1" smtClean="0"/>
              <a:t>Beta corresponds to the slope of the best-fitting line in the plot of the security’s excess returns versus the market excess return.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Using Linear Regression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Linear Regression</a:t>
            </a:r>
          </a:p>
          <a:p>
            <a:pPr lvl="1" eaLnBrk="1" fontAlgn="auto" hangingPunct="1">
              <a:spcBef>
                <a:spcPct val="60000"/>
              </a:spcBef>
              <a:spcAft>
                <a:spcPts val="0"/>
              </a:spcAft>
              <a:defRPr/>
            </a:pPr>
            <a:r>
              <a:rPr lang="en-US" altLang="en-US" smtClean="0"/>
              <a:t>The statistical technique that identifies the best-fitting line through a set of points.</a:t>
            </a:r>
          </a:p>
          <a:p>
            <a:pPr lvl="2" eaLnBrk="1" fontAlgn="auto" hangingPunct="1">
              <a:spcBef>
                <a:spcPct val="300000"/>
              </a:spcBef>
              <a:spcAft>
                <a:spcPts val="0"/>
              </a:spcAft>
              <a:defRPr/>
            </a:pPr>
            <a:r>
              <a:rPr lang="el-GR" altLang="en-US" i="1" smtClean="0">
                <a:latin typeface="Lucida Grande" pitchFamily="-1" charset="0"/>
                <a:cs typeface="Arial" pitchFamily="34" charset="0"/>
              </a:rPr>
              <a:t>α</a:t>
            </a:r>
            <a:r>
              <a:rPr lang="en-US" altLang="en-US" i="1" baseline="-25000" smtClean="0"/>
              <a:t>i</a:t>
            </a:r>
            <a:r>
              <a:rPr lang="en-US" altLang="en-US" smtClean="0"/>
              <a:t> is the intercept term of the regression.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l-GR" altLang="en-US" i="1" smtClean="0">
                <a:cs typeface="Arial" pitchFamily="34" charset="0"/>
              </a:rPr>
              <a:t>β</a:t>
            </a:r>
            <a:r>
              <a:rPr lang="en-US" altLang="en-US" i="1" baseline="-25000" smtClean="0">
                <a:cs typeface="Arial" pitchFamily="34" charset="0"/>
              </a:rPr>
              <a:t>i</a:t>
            </a:r>
            <a:r>
              <a:rPr lang="en-US" altLang="en-US" smtClean="0">
                <a:cs typeface="Arial" pitchFamily="34" charset="0"/>
              </a:rPr>
              <a:t>(</a:t>
            </a:r>
            <a:r>
              <a:rPr lang="en-US" altLang="en-US" i="1" smtClean="0">
                <a:cs typeface="Arial" pitchFamily="34" charset="0"/>
              </a:rPr>
              <a:t>R</a:t>
            </a:r>
            <a:r>
              <a:rPr lang="en-US" altLang="en-US" i="1" baseline="-25000" smtClean="0">
                <a:cs typeface="Arial" pitchFamily="34" charset="0"/>
              </a:rPr>
              <a:t>Mkt</a:t>
            </a:r>
            <a:r>
              <a:rPr lang="en-US" altLang="en-US" i="1" smtClean="0">
                <a:cs typeface="Arial" pitchFamily="34" charset="0"/>
              </a:rPr>
              <a:t> – r</a:t>
            </a:r>
            <a:r>
              <a:rPr lang="en-US" altLang="en-US" i="1" baseline="-25000" smtClean="0">
                <a:cs typeface="Arial" pitchFamily="34" charset="0"/>
              </a:rPr>
              <a:t>f</a:t>
            </a:r>
            <a:r>
              <a:rPr lang="en-US" altLang="en-US" smtClean="0">
                <a:cs typeface="Arial" pitchFamily="34" charset="0"/>
              </a:rPr>
              <a:t>)</a:t>
            </a:r>
            <a:r>
              <a:rPr lang="en-US" altLang="en-US" smtClean="0"/>
              <a:t> represents the sensitivity of the stock to </a:t>
            </a:r>
            <a:br>
              <a:rPr lang="en-US" altLang="en-US" smtClean="0"/>
            </a:br>
            <a:r>
              <a:rPr lang="en-US" altLang="en-US" smtClean="0"/>
              <a:t>market risk. When the market’s return increases by 1%, the security’s return increases by </a:t>
            </a:r>
            <a:r>
              <a:rPr lang="el-GR" altLang="en-US" i="1" smtClean="0"/>
              <a:t>β</a:t>
            </a:r>
            <a:r>
              <a:rPr lang="en-US" altLang="en-US" i="1" baseline="-25000" smtClean="0"/>
              <a:t>i</a:t>
            </a:r>
            <a:r>
              <a:rPr lang="en-US" altLang="en-US" smtClean="0"/>
              <a:t>%.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l-GR" altLang="en-US" i="1" smtClean="0">
                <a:latin typeface="Lucida Grande" pitchFamily="-1" charset="0"/>
                <a:cs typeface="Arial" pitchFamily="34" charset="0"/>
              </a:rPr>
              <a:t>ε</a:t>
            </a:r>
            <a:r>
              <a:rPr lang="en-US" altLang="en-US" i="1" baseline="-25000" smtClean="0">
                <a:cs typeface="Arial" pitchFamily="34" charset="0"/>
              </a:rPr>
              <a:t>i</a:t>
            </a:r>
            <a:r>
              <a:rPr lang="en-US" altLang="en-US" smtClean="0"/>
              <a:t> is the error term and represents the deviation from the best-fitting line and is zero on average.</a:t>
            </a:r>
          </a:p>
        </p:txBody>
      </p:sp>
      <p:graphicFrame>
        <p:nvGraphicFramePr>
          <p:cNvPr id="5122" name="Object 1024"/>
          <p:cNvGraphicFramePr>
            <a:graphicFrameLocks noChangeAspect="1"/>
          </p:cNvGraphicFramePr>
          <p:nvPr/>
        </p:nvGraphicFramePr>
        <p:xfrm>
          <a:off x="1447800" y="2971800"/>
          <a:ext cx="5991225" cy="647700"/>
        </p:xfrm>
        <a:graphic>
          <a:graphicData uri="http://schemas.openxmlformats.org/presentationml/2006/ole">
            <p:oleObj spid="_x0000_s5122" name="Equation" r:id="rId4" imgW="2501900" imgH="266700" progId="Equation.DSMT4">
              <p:embed/>
            </p:oleObj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Using Linear Regression (cont'd)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/>
          <a:lstStyle/>
          <a:p>
            <a:pPr eaLnBrk="1" hangingPunct="1"/>
            <a:r>
              <a:rPr lang="en-US" altLang="en-US" smtClean="0"/>
              <a:t>Linear Regression</a:t>
            </a:r>
          </a:p>
          <a:p>
            <a:pPr lvl="1" eaLnBrk="1" hangingPunct="1"/>
            <a:r>
              <a:rPr lang="en-US" altLang="en-US" smtClean="0"/>
              <a:t>Since E[</a:t>
            </a:r>
            <a:r>
              <a:rPr lang="el-GR" altLang="en-US" smtClean="0">
                <a:latin typeface="Lucida Grande" pitchFamily="-1" charset="0"/>
                <a:cs typeface="Arial" pitchFamily="34" charset="0"/>
              </a:rPr>
              <a:t>ε</a:t>
            </a:r>
            <a:r>
              <a:rPr lang="en-US" altLang="en-US" baseline="-25000" smtClean="0"/>
              <a:t>i</a:t>
            </a:r>
            <a:r>
              <a:rPr lang="en-US" altLang="en-US" smtClean="0"/>
              <a:t>] = 0:</a:t>
            </a:r>
          </a:p>
          <a:p>
            <a:pPr lvl="2" eaLnBrk="1" hangingPunct="1">
              <a:spcBef>
                <a:spcPct val="440000"/>
              </a:spcBef>
            </a:pPr>
            <a:r>
              <a:rPr lang="el-GR" altLang="en-US" i="1" smtClean="0">
                <a:latin typeface="Lucida Grande" pitchFamily="-1" charset="0"/>
                <a:cs typeface="Arial" pitchFamily="34" charset="0"/>
              </a:rPr>
              <a:t>α</a:t>
            </a:r>
            <a:r>
              <a:rPr lang="en-US" altLang="en-US" i="1" baseline="-25000" smtClean="0"/>
              <a:t>i</a:t>
            </a:r>
            <a:r>
              <a:rPr lang="en-US" altLang="en-US" smtClean="0"/>
              <a:t> represents a risk-adjusted performance measure for the historical returns. </a:t>
            </a:r>
          </a:p>
          <a:p>
            <a:pPr lvl="3" eaLnBrk="1" hangingPunct="1">
              <a:spcBef>
                <a:spcPct val="30000"/>
              </a:spcBef>
            </a:pPr>
            <a:r>
              <a:rPr lang="en-US" altLang="en-US" smtClean="0"/>
              <a:t>If </a:t>
            </a:r>
            <a:r>
              <a:rPr lang="el-GR" altLang="en-US" smtClean="0">
                <a:latin typeface="Lucida Grande" pitchFamily="-1" charset="0"/>
                <a:cs typeface="Arial" pitchFamily="34" charset="0"/>
              </a:rPr>
              <a:t>α</a:t>
            </a:r>
            <a:r>
              <a:rPr lang="en-US" altLang="en-US" baseline="-25000" smtClean="0"/>
              <a:t>i</a:t>
            </a:r>
            <a:r>
              <a:rPr lang="en-US" altLang="en-US" smtClean="0"/>
              <a:t> is positive, the stock has performed better than predicted by the CAPM.</a:t>
            </a:r>
          </a:p>
          <a:p>
            <a:pPr lvl="3" eaLnBrk="1" hangingPunct="1">
              <a:spcBef>
                <a:spcPct val="30000"/>
              </a:spcBef>
            </a:pPr>
            <a:r>
              <a:rPr lang="en-US" altLang="en-US" smtClean="0"/>
              <a:t>If </a:t>
            </a:r>
            <a:r>
              <a:rPr lang="el-GR" altLang="en-US" smtClean="0">
                <a:latin typeface="Lucida Grande" pitchFamily="-1" charset="0"/>
                <a:cs typeface="Arial" pitchFamily="34" charset="0"/>
              </a:rPr>
              <a:t>α</a:t>
            </a:r>
            <a:r>
              <a:rPr lang="en-US" altLang="en-US" baseline="-25000" smtClean="0"/>
              <a:t>i</a:t>
            </a:r>
            <a:r>
              <a:rPr lang="en-US" altLang="en-US" smtClean="0"/>
              <a:t> is negative, the stock’s historical return is below the SML. </a:t>
            </a:r>
          </a:p>
        </p:txBody>
      </p:sp>
      <p:graphicFrame>
        <p:nvGraphicFramePr>
          <p:cNvPr id="6146" name="Object 1024"/>
          <p:cNvGraphicFramePr>
            <a:graphicFrameLocks noChangeAspect="1"/>
          </p:cNvGraphicFramePr>
          <p:nvPr/>
        </p:nvGraphicFramePr>
        <p:xfrm>
          <a:off x="990600" y="2514600"/>
          <a:ext cx="7845425" cy="941388"/>
        </p:xfrm>
        <a:graphic>
          <a:graphicData uri="http://schemas.openxmlformats.org/presentationml/2006/ole">
            <p:oleObj spid="_x0000_s6146" name="Equation" r:id="rId4" imgW="3517900" imgH="419100" progId="Equation.DSMT4">
              <p:embed/>
            </p:oleObj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143000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Learning Objectives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US" altLang="en-US" smtClean="0"/>
              <a:t>Estimate a company’s cost of capital using the CAPM equation for the Security Market Line.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altLang="en-US" smtClean="0"/>
              <a:t>Describe the market portfolio and how it is constructed in practice.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altLang="en-US" smtClean="0"/>
              <a:t>Discuss the attributes of a value-weighted portfolio.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altLang="en-US" smtClean="0"/>
              <a:t>Describe common proxies for the market return and the risk-free rate.</a:t>
            </a:r>
          </a:p>
          <a:p>
            <a:pPr marL="514350" indent="-514350" eaLnBrk="1" hangingPunct="1">
              <a:buFontTx/>
              <a:buAutoNum type="arabicPeriod"/>
            </a:pPr>
            <a:endParaRPr lang="en-US" altLang="en-US" sz="2400" smtClean="0"/>
          </a:p>
          <a:p>
            <a:pPr marL="514350" indent="-514350" eaLnBrk="1" hangingPunct="1"/>
            <a:endParaRPr lang="en-US" altLang="en-US" sz="240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Using Linear Regression (cont'd)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/>
          <a:lstStyle/>
          <a:p>
            <a:pPr eaLnBrk="1" hangingPunct="1"/>
            <a:r>
              <a:rPr lang="en-US" altLang="en-US" smtClean="0"/>
              <a:t>Linear Regression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smtClean="0"/>
              <a:t>Given data for</a:t>
            </a:r>
            <a:r>
              <a:rPr lang="en-US" altLang="en-US" i="1" smtClean="0"/>
              <a:t> r</a:t>
            </a:r>
            <a:r>
              <a:rPr lang="en-US" altLang="en-US" i="1" baseline="-25000" smtClean="0"/>
              <a:t>f</a:t>
            </a:r>
            <a:r>
              <a:rPr lang="en-US" altLang="en-US" smtClean="0"/>
              <a:t> , </a:t>
            </a:r>
            <a:r>
              <a:rPr lang="en-US" altLang="en-US" i="1" smtClean="0"/>
              <a:t>R</a:t>
            </a:r>
            <a:r>
              <a:rPr lang="en-US" altLang="en-US" i="1" baseline="-25000" smtClean="0"/>
              <a:t>i</a:t>
            </a:r>
            <a:r>
              <a:rPr lang="en-US" altLang="en-US" smtClean="0"/>
              <a:t> , and </a:t>
            </a:r>
            <a:r>
              <a:rPr lang="en-US" altLang="en-US" i="1" smtClean="0"/>
              <a:t>R</a:t>
            </a:r>
            <a:r>
              <a:rPr lang="en-US" altLang="en-US" i="1" baseline="-25000" smtClean="0"/>
              <a:t>Mkt</a:t>
            </a:r>
            <a:r>
              <a:rPr lang="en-US" altLang="en-US" smtClean="0"/>
              <a:t> , statistical packages for linear regression can estimate </a:t>
            </a:r>
            <a:r>
              <a:rPr lang="el-GR" altLang="en-US" i="1" smtClean="0">
                <a:latin typeface="Lucida Grande" pitchFamily="-1" charset="0"/>
                <a:cs typeface="Arial" pitchFamily="34" charset="0"/>
              </a:rPr>
              <a:t>β</a:t>
            </a:r>
            <a:r>
              <a:rPr lang="en-US" altLang="en-US" i="1" baseline="-25000" smtClean="0"/>
              <a:t>i</a:t>
            </a:r>
            <a:r>
              <a:rPr lang="en-US" altLang="en-US" smtClean="0"/>
              <a:t>. </a:t>
            </a:r>
          </a:p>
          <a:p>
            <a:pPr lvl="2" eaLnBrk="1" hangingPunct="1">
              <a:spcBef>
                <a:spcPct val="30000"/>
              </a:spcBef>
            </a:pPr>
            <a:r>
              <a:rPr lang="en-US" altLang="en-US" smtClean="0"/>
              <a:t>A regression for Cisco using the monthly returns for 2000–2015 indicates the estimated beta is 1.57.</a:t>
            </a:r>
          </a:p>
          <a:p>
            <a:pPr lvl="2" eaLnBrk="1" hangingPunct="1">
              <a:spcBef>
                <a:spcPct val="30000"/>
              </a:spcBef>
            </a:pPr>
            <a:r>
              <a:rPr lang="en-US" altLang="en-US" smtClean="0"/>
              <a:t>The estimate of Cisco’s alpha from the regression is not significantly different from zero.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160463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Textbook Example 12.2</a:t>
            </a:r>
          </a:p>
        </p:txBody>
      </p:sp>
      <p:pic>
        <p:nvPicPr>
          <p:cNvPr id="40963" name="Picture 3" descr="ex12_02a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8653463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Y:\Graphics\Powerpoint\PEARSON\BERK\Final files\ch12\c12s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276600"/>
            <a:ext cx="86550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Alternative Example 12.2</a:t>
            </a:r>
          </a:p>
        </p:txBody>
      </p:sp>
      <p:sp>
        <p:nvSpPr>
          <p:cNvPr id="7172" name="Content Placeholder 1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2590800"/>
          </a:xfrm>
        </p:spPr>
        <p:txBody>
          <a:bodyPr/>
          <a:lstStyle/>
          <a:p>
            <a:pPr eaLnBrk="1" hangingPunct="1"/>
            <a:r>
              <a:rPr lang="en-US" altLang="en-US" sz="2400" b="1" smtClean="0"/>
              <a:t>Problem</a:t>
            </a:r>
            <a:endParaRPr lang="en-US" altLang="en-US" sz="2400" smtClean="0"/>
          </a:p>
          <a:p>
            <a:pPr lvl="1" eaLnBrk="1" hangingPunct="1"/>
            <a:r>
              <a:rPr lang="en-US" altLang="en-US" sz="2400" smtClean="0"/>
              <a:t>Suppose you have estimated Tikyberd’s beta to be 0.8 with a 95% confidence interval of 0.65 to 0.95.  </a:t>
            </a:r>
          </a:p>
          <a:p>
            <a:pPr lvl="1" eaLnBrk="1" hangingPunct="1"/>
            <a:r>
              <a:rPr lang="en-US" altLang="en-US" sz="2400" smtClean="0"/>
              <a:t>Assuming the risk-free rate is 2% and the market is expected to return 12%, what range would you estimate for Tikyberd’s equity cost of capital?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838200" y="3505200"/>
            <a:ext cx="7848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/>
              <a:t>Solution</a:t>
            </a:r>
            <a:endParaRPr lang="en-US" altLang="en-US"/>
          </a:p>
          <a:p>
            <a:pPr lvl="1" eaLnBrk="1" hangingPunct="1"/>
            <a:r>
              <a:rPr lang="en-US" altLang="en-US"/>
              <a:t>Based on the 95% confidence interval for Tikyberd’s beta, the equity cost of capital is expected to fall between 8.5% and 11.5%.</a:t>
            </a:r>
          </a:p>
        </p:txBody>
      </p:sp>
      <p:graphicFrame>
        <p:nvGraphicFramePr>
          <p:cNvPr id="7170" name="Object 15"/>
          <p:cNvGraphicFramePr>
            <a:graphicFrameLocks noChangeAspect="1"/>
          </p:cNvGraphicFramePr>
          <p:nvPr/>
        </p:nvGraphicFramePr>
        <p:xfrm>
          <a:off x="381000" y="5105400"/>
          <a:ext cx="8512175" cy="1173163"/>
        </p:xfrm>
        <a:graphic>
          <a:graphicData uri="http://schemas.openxmlformats.org/presentationml/2006/ole">
            <p:oleObj spid="_x0000_s7170" name="Equation" r:id="rId4" imgW="3873500" imgH="533400" progId="Equation.DSMT4">
              <p:embed/>
            </p:oleObj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143000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12.4 The Debt Cost of Capital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/>
          <a:lstStyle/>
          <a:p>
            <a:pPr eaLnBrk="1" hangingPunct="1"/>
            <a:r>
              <a:rPr lang="en-US" altLang="en-US" smtClean="0"/>
              <a:t>Debt Yields Versus Returns</a:t>
            </a:r>
          </a:p>
          <a:p>
            <a:pPr lvl="1" eaLnBrk="1" hangingPunct="1"/>
            <a:r>
              <a:rPr lang="en-US" altLang="en-US" smtClean="0"/>
              <a:t>Yield to maturity is the IRR an investor will earn from holding the bond to maturity and receiving its promised payments.</a:t>
            </a:r>
          </a:p>
          <a:p>
            <a:pPr lvl="1" eaLnBrk="1" hangingPunct="1"/>
            <a:r>
              <a:rPr lang="en-US" altLang="en-US" smtClean="0"/>
              <a:t>If there is little risk the firm will default, yield to maturity is a reasonable estimate of investors’ expected rate of return.</a:t>
            </a:r>
          </a:p>
          <a:p>
            <a:pPr lvl="1" eaLnBrk="1" hangingPunct="1"/>
            <a:r>
              <a:rPr lang="en-US" altLang="en-US" smtClean="0"/>
              <a:t>If there is significant risk of default, yield to maturity will overstate investors’ expected return.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143000" y="246063"/>
            <a:ext cx="7696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12.4 The Debt Cost of Capital (cont’d)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Consider a one-year bond with YTM of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.  For each $1 invested in the bond today, the issuer promises to pay $(1 +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) in one year.</a:t>
            </a:r>
          </a:p>
          <a:p>
            <a:pPr eaLnBrk="1" hangingPunct="1">
              <a:defRPr/>
            </a:pPr>
            <a:r>
              <a:rPr lang="en-US" altLang="en-US" dirty="0" smtClean="0"/>
              <a:t>Suppose the bond will default with probability </a:t>
            </a:r>
            <a:r>
              <a:rPr lang="en-US" altLang="en-US" i="1" dirty="0" smtClean="0"/>
              <a:t>p</a:t>
            </a:r>
            <a:r>
              <a:rPr lang="en-US" altLang="en-US" dirty="0" smtClean="0"/>
              <a:t>, in which case bond holders receive only 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altLang="en-US" dirty="0" smtClean="0"/>
              <a:t>$(1 + </a:t>
            </a:r>
            <a:r>
              <a:rPr lang="en-US" altLang="en-US" i="1" dirty="0" smtClean="0"/>
              <a:t>y - L</a:t>
            </a:r>
            <a:r>
              <a:rPr lang="en-US" altLang="en-US" dirty="0" smtClean="0"/>
              <a:t>), where </a:t>
            </a:r>
            <a:r>
              <a:rPr lang="en-US" altLang="en-US" i="1" dirty="0" smtClean="0"/>
              <a:t>L</a:t>
            </a:r>
            <a:r>
              <a:rPr lang="en-US" altLang="en-US" dirty="0" smtClean="0"/>
              <a:t> is the expected loss per $1 of debt in the event of default.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696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12.4 The Debt Cost of Capital (cont’d)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/>
          <a:lstStyle/>
          <a:p>
            <a:pPr eaLnBrk="1" hangingPunct="1"/>
            <a:r>
              <a:rPr lang="en-US" altLang="en-US" smtClean="0"/>
              <a:t>So the expected return of the bond is</a:t>
            </a:r>
          </a:p>
          <a:p>
            <a:pPr lvl="1" algn="ctr" eaLnBrk="1" hangingPunct="1">
              <a:buFontTx/>
              <a:buNone/>
            </a:pPr>
            <a:r>
              <a:rPr lang="en-US" altLang="en-US" i="1" smtClean="0"/>
              <a:t>r</a:t>
            </a:r>
            <a:r>
              <a:rPr lang="en-US" altLang="en-US" i="1" baseline="-25000" smtClean="0"/>
              <a:t>d </a:t>
            </a:r>
            <a:r>
              <a:rPr lang="en-US" altLang="en-US" i="1" smtClean="0"/>
              <a:t>= (</a:t>
            </a:r>
            <a:r>
              <a:rPr lang="en-US" altLang="en-US" smtClean="0"/>
              <a:t>1 </a:t>
            </a:r>
            <a:r>
              <a:rPr lang="en-US" altLang="en-US" i="1" smtClean="0"/>
              <a:t>- p)y + p(y - L) = y - pL</a:t>
            </a:r>
          </a:p>
          <a:p>
            <a:pPr lvl="1" algn="ctr" eaLnBrk="1" hangingPunct="1">
              <a:buFontTx/>
              <a:buNone/>
            </a:pPr>
            <a:r>
              <a:rPr lang="en-US" altLang="en-US" i="1" smtClean="0"/>
              <a:t>= Yield to Maturity – Prob(default) X Expected Loss Rate</a:t>
            </a:r>
          </a:p>
          <a:p>
            <a:pPr eaLnBrk="1" hangingPunct="1"/>
            <a:r>
              <a:rPr lang="en-US" altLang="en-US" smtClean="0"/>
              <a:t>The importance of the adjustment depends on the riskiness of the bond.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Table 12.2  Annual Default Rates by Debt Rating (1983–2011)</a:t>
            </a:r>
          </a:p>
        </p:txBody>
      </p:sp>
      <p:pic>
        <p:nvPicPr>
          <p:cNvPr id="45059" name="Picture 4" descr="tbl12_0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95600"/>
            <a:ext cx="8364538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143000" y="246063"/>
            <a:ext cx="7696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12.4 The Debt Cost of Capital (cont’d)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average loss rate for unsecured debt is 60%.</a:t>
            </a:r>
          </a:p>
          <a:p>
            <a:pPr eaLnBrk="1" hangingPunct="1"/>
            <a:r>
              <a:rPr lang="en-US" altLang="en-US" smtClean="0"/>
              <a:t>According to Table 12.2, during average times the annual default rate for B-rated bonds is 5.5%.</a:t>
            </a:r>
          </a:p>
          <a:p>
            <a:pPr eaLnBrk="1" hangingPunct="1"/>
            <a:r>
              <a:rPr lang="en-US" altLang="en-US" smtClean="0"/>
              <a:t>So the expected return to B-rated bondholders during average times is 0.055 X 0.60=3.3% below the bond’s quoted yield.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143000" y="246063"/>
            <a:ext cx="7696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12.4 The Debt Cost of Capital (cont’d)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/>
          <a:lstStyle/>
          <a:p>
            <a:pPr eaLnBrk="1" hangingPunct="1"/>
            <a:r>
              <a:rPr lang="en-US" altLang="en-US" smtClean="0"/>
              <a:t>Debt Betas</a:t>
            </a:r>
          </a:p>
          <a:p>
            <a:pPr lvl="1" eaLnBrk="1" hangingPunct="1"/>
            <a:r>
              <a:rPr lang="en-US" altLang="en-US" smtClean="0"/>
              <a:t>Alternatively, we can estimate the debt cost of capital using the CAPM.</a:t>
            </a:r>
          </a:p>
          <a:p>
            <a:pPr lvl="1" eaLnBrk="1" hangingPunct="1"/>
            <a:r>
              <a:rPr lang="en-US" altLang="en-US" smtClean="0"/>
              <a:t>Debt betas are difficult to estimate because corporate bonds are traded infrequently.</a:t>
            </a:r>
          </a:p>
          <a:p>
            <a:pPr lvl="1" eaLnBrk="1" hangingPunct="1"/>
            <a:r>
              <a:rPr lang="en-US" altLang="en-US" smtClean="0"/>
              <a:t>Chapter 21 shows a method for estimating debt betas.</a:t>
            </a:r>
          </a:p>
          <a:p>
            <a:pPr lvl="1" eaLnBrk="1" hangingPunct="1"/>
            <a:r>
              <a:rPr lang="en-US" altLang="en-US" smtClean="0"/>
              <a:t>One approximation is to use estimates of betas of bond indices by rating category.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1160463" y="228600"/>
            <a:ext cx="7696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Table 12.3  Average Debt Betas by Rating and Maturity*</a:t>
            </a:r>
          </a:p>
        </p:txBody>
      </p:sp>
      <p:pic>
        <p:nvPicPr>
          <p:cNvPr id="48131" name="Picture 4" descr="Y:\Graphics\Powerpoint\PEARSON\BERK\Final files\ch12\c12t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88" y="2286000"/>
            <a:ext cx="8607425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143000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Learning Objectives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/>
          <a:lstStyle/>
          <a:p>
            <a:pPr marL="514350" indent="-514350" eaLnBrk="1" hangingPunct="1">
              <a:buFont typeface="Verdana" pitchFamily="34" charset="0"/>
              <a:buAutoNum type="arabicPeriod" startAt="5"/>
            </a:pPr>
            <a:r>
              <a:rPr lang="en-US" altLang="en-US" smtClean="0"/>
              <a:t>Define alpha and beta and explain how they are generally estimated.</a:t>
            </a:r>
          </a:p>
          <a:p>
            <a:pPr marL="514350" indent="-514350" eaLnBrk="1" hangingPunct="1">
              <a:buFontTx/>
              <a:buAutoNum type="arabicPeriod" startAt="5"/>
            </a:pPr>
            <a:r>
              <a:rPr lang="en-US" altLang="en-US" smtClean="0"/>
              <a:t>Compare the use of average return versus beta and the SML to estimate cost of equity capital.</a:t>
            </a:r>
          </a:p>
          <a:p>
            <a:pPr marL="514350" indent="-514350" eaLnBrk="1" hangingPunct="1">
              <a:buFontTx/>
              <a:buAutoNum type="arabicPeriod" startAt="5"/>
            </a:pPr>
            <a:r>
              <a:rPr lang="en-US" altLang="en-US" smtClean="0"/>
              <a:t>Estimate the cost of debt, given a company’s yield to maturity, probability of default, and expected loss rate.  </a:t>
            </a:r>
          </a:p>
          <a:p>
            <a:pPr marL="514350" indent="-514350" eaLnBrk="1" hangingPunct="1">
              <a:buFontTx/>
              <a:buAutoNum type="arabicPeriod" startAt="5"/>
            </a:pPr>
            <a:endParaRPr lang="en-US" altLang="en-US" sz="2400" smtClean="0"/>
          </a:p>
          <a:p>
            <a:pPr marL="514350" indent="-514350" eaLnBrk="1" hangingPunct="1"/>
            <a:endParaRPr lang="en-US" altLang="en-US" sz="240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160463" y="169863"/>
            <a:ext cx="7696200" cy="744537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Textbook Example 12.3</a:t>
            </a:r>
          </a:p>
        </p:txBody>
      </p:sp>
      <p:pic>
        <p:nvPicPr>
          <p:cNvPr id="49155" name="Picture 4" descr="Y:\Graphics\Powerpoint\PEARSON\BERK\Final files\ch12\c12p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85725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 descr="Y:\Graphics\Powerpoint\PEARSON\BERK\Final files\ch12\c12s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505200"/>
            <a:ext cx="8162925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4" descr="tbl12_0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362200"/>
            <a:ext cx="8364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160463" y="169863"/>
            <a:ext cx="7696200" cy="820737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Alternative Example 12.3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23622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Problem</a:t>
            </a:r>
            <a:endParaRPr lang="en-US" altLang="en-US" smtClean="0"/>
          </a:p>
          <a:p>
            <a:pPr lvl="1" eaLnBrk="1" hangingPunct="1"/>
            <a:r>
              <a:rPr lang="en-US" altLang="en-US" smtClean="0"/>
              <a:t>In early 2013, auto parts retailer Autozone had outstanding 10-year bonds with a yield to maturity of 3% and a BBB rating. If corresponding risk-free rates were 1.5% and the market risk premium is 8%, estimate the expected return of Autozone’s debt.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62000" y="4191000"/>
            <a:ext cx="838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en-US" sz="3200" b="1" dirty="0">
                <a:latin typeface="+mn-lt"/>
                <a:ea typeface="+mn-ea"/>
              </a:rPr>
              <a:t>Solution</a:t>
            </a:r>
            <a:endParaRPr lang="en-US" altLang="en-US" sz="3200" dirty="0">
              <a:latin typeface="+mn-lt"/>
              <a:ea typeface="+mn-ea"/>
            </a:endParaRPr>
          </a:p>
          <a:p>
            <a:pPr marL="742950" lvl="1" indent="-285750" eaLnBrk="1" hangingPunct="1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altLang="en-US" sz="2800" dirty="0">
                <a:latin typeface="+mn-lt"/>
                <a:ea typeface="+mn-ea"/>
              </a:rPr>
              <a:t>Using the average estimates in Table 12.2 and an expected loss rate of 60%, from Eq. 12.7 we have</a:t>
            </a:r>
          </a:p>
          <a:p>
            <a:pPr marL="742950" lvl="1" indent="-285750" eaLnBrk="1" hangingPunct="1">
              <a:spcBef>
                <a:spcPct val="20000"/>
              </a:spcBef>
              <a:defRPr/>
            </a:pPr>
            <a:r>
              <a:rPr lang="en-US" altLang="en-US" sz="2800" dirty="0">
                <a:latin typeface="+mn-lt"/>
                <a:ea typeface="+mn-ea"/>
              </a:rPr>
              <a:t>	r</a:t>
            </a:r>
            <a:r>
              <a:rPr lang="en-US" altLang="en-US" sz="2800" baseline="-25000" dirty="0">
                <a:latin typeface="+mn-lt"/>
                <a:ea typeface="+mn-ea"/>
              </a:rPr>
              <a:t>d</a:t>
            </a:r>
            <a:r>
              <a:rPr lang="en-US" altLang="en-US" sz="2800" dirty="0">
                <a:latin typeface="+mn-lt"/>
                <a:ea typeface="+mn-ea"/>
              </a:rPr>
              <a:t> = 3% - 0.5%(0.60) = 2.7%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1160463" y="246063"/>
            <a:ext cx="7696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Alternative Example 12.3 (cont’d)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Solution</a:t>
            </a:r>
            <a:endParaRPr lang="en-US" altLang="en-US" smtClean="0"/>
          </a:p>
          <a:p>
            <a:pPr lvl="1" eaLnBrk="1" hangingPunct="1"/>
            <a:r>
              <a:rPr lang="en-US" altLang="en-US" smtClean="0"/>
              <a:t>Alternatively, we can estimate the bond’s expected return using the CAPM and an estimated beta of 0.10 from Table 12.3. </a:t>
            </a:r>
          </a:p>
          <a:p>
            <a:pPr lvl="1" eaLnBrk="1" hangingPunct="1"/>
            <a:r>
              <a:rPr lang="en-US" altLang="en-US" smtClean="0"/>
              <a:t>In that case, r</a:t>
            </a:r>
            <a:r>
              <a:rPr lang="en-US" altLang="en-US" baseline="-25000" smtClean="0"/>
              <a:t>d</a:t>
            </a:r>
            <a:r>
              <a:rPr lang="en-US" altLang="en-US" smtClean="0"/>
              <a:t> = 1.5% + 0.10(8%) = 2.3%</a:t>
            </a:r>
          </a:p>
          <a:p>
            <a:pPr lvl="1" eaLnBrk="1" hangingPunct="1"/>
            <a:r>
              <a:rPr lang="en-US" altLang="en-US" smtClean="0"/>
              <a:t>Both estimates are rough approximations and they both suggest that the expected return of Autozone’s debt is below its yield-to-maturity of 3%.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143000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12.5 A Project’s Cost of Capital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/>
          <a:lstStyle/>
          <a:p>
            <a:pPr eaLnBrk="1" hangingPunct="1"/>
            <a:r>
              <a:rPr lang="en-US" altLang="en-US" smtClean="0"/>
              <a:t>All-equity comparables</a:t>
            </a:r>
          </a:p>
          <a:p>
            <a:pPr lvl="1" eaLnBrk="1" hangingPunct="1"/>
            <a:r>
              <a:rPr lang="en-US" altLang="en-US" smtClean="0"/>
              <a:t>Find an all-equity financed firm in a single line of business that is comparable to the project.</a:t>
            </a:r>
          </a:p>
          <a:p>
            <a:pPr lvl="1" eaLnBrk="1" hangingPunct="1"/>
            <a:r>
              <a:rPr lang="en-US" altLang="en-US" smtClean="0"/>
              <a:t>Use the comparable firm’s equity beta and cost of capital as estimates.</a:t>
            </a:r>
          </a:p>
          <a:p>
            <a:pPr eaLnBrk="1" hangingPunct="1"/>
            <a:r>
              <a:rPr lang="en-US" altLang="en-US" smtClean="0"/>
              <a:t>Levered firms as comparables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46063"/>
            <a:ext cx="7696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Figure 12.3  Using a Levered Firm as a Comparable for a Project’s Risk</a:t>
            </a:r>
          </a:p>
        </p:txBody>
      </p:sp>
      <p:pic>
        <p:nvPicPr>
          <p:cNvPr id="53251" name="Picture 3" descr="fig12_0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57400"/>
            <a:ext cx="65151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1160463" y="169863"/>
            <a:ext cx="7696200" cy="592137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Textbook Example 12.4</a:t>
            </a:r>
          </a:p>
        </p:txBody>
      </p:sp>
      <p:pic>
        <p:nvPicPr>
          <p:cNvPr id="54275" name="Picture 4" descr="Y:\Graphics\Powerpoint\PEARSON\BERK\Final files\ch12\c12p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84169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 descr="Y:\Graphics\Powerpoint\PEARSON\BERK\Final files\ch12\c12s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95600"/>
            <a:ext cx="8235950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1143000" y="246063"/>
            <a:ext cx="7696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12.5 A Project’s Cost of Capital (cont’d)</a:t>
            </a:r>
          </a:p>
        </p:txBody>
      </p:sp>
      <p:sp>
        <p:nvSpPr>
          <p:cNvPr id="819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Asset (unlevered) cost of capital</a:t>
            </a:r>
          </a:p>
          <a:p>
            <a:pPr lvl="1" eaLnBrk="1" hangingPunct="1"/>
            <a:r>
              <a:rPr lang="en-US" altLang="en-US" sz="2400" smtClean="0"/>
              <a:t>Expected return required by investors to hold the firm’s underlying assets.</a:t>
            </a:r>
          </a:p>
          <a:p>
            <a:pPr lvl="1" eaLnBrk="1" hangingPunct="1"/>
            <a:r>
              <a:rPr lang="en-US" altLang="en-US" sz="2400" smtClean="0"/>
              <a:t>Weighted average of the firm’s equity and debt costs of capital</a:t>
            </a:r>
          </a:p>
          <a:p>
            <a:pPr lvl="1" eaLnBrk="1" hangingPunct="1"/>
            <a:endParaRPr lang="en-US" altLang="en-US" smtClean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819400" y="3200400"/>
          <a:ext cx="3181350" cy="838200"/>
        </p:xfrm>
        <a:graphic>
          <a:graphicData uri="http://schemas.openxmlformats.org/presentationml/2006/ole">
            <p:oleObj spid="_x0000_s8194" name="Equation" r:id="rId3" imgW="1916868" imgH="545863" progId="Equation.DSMT4">
              <p:embed/>
            </p:oleObj>
          </a:graphicData>
        </a:graphic>
      </p:graphicFrame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990600" y="4114800"/>
            <a:ext cx="3282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/>
              <a:t>Asset (unlevered) beta</a:t>
            </a: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2743200" y="4648200"/>
          <a:ext cx="3497263" cy="906463"/>
        </p:xfrm>
        <a:graphic>
          <a:graphicData uri="http://schemas.openxmlformats.org/presentationml/2006/ole">
            <p:oleObj spid="_x0000_s8195" name="Equation" r:id="rId4" imgW="2108200" imgH="5461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1160463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Textbook Example 12.5</a:t>
            </a:r>
          </a:p>
        </p:txBody>
      </p:sp>
      <p:pic>
        <p:nvPicPr>
          <p:cNvPr id="55299" name="Picture 3" descr="ex12_05a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8331200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1160463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Textbook Example 12.5 (cont’d)</a:t>
            </a:r>
          </a:p>
        </p:txBody>
      </p:sp>
      <p:pic>
        <p:nvPicPr>
          <p:cNvPr id="56323" name="Picture 3" descr="ex12_05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338" y="1069975"/>
            <a:ext cx="7472362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1160463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Cash and Net Debt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/>
          <a:lstStyle/>
          <a:p>
            <a:pPr eaLnBrk="1" hangingPunct="1"/>
            <a:r>
              <a:rPr lang="en-US" altLang="en-US" smtClean="0"/>
              <a:t>Some firms maintain high cash balances.</a:t>
            </a:r>
          </a:p>
          <a:p>
            <a:pPr eaLnBrk="1" hangingPunct="1"/>
            <a:r>
              <a:rPr lang="en-US" altLang="en-US" smtClean="0"/>
              <a:t>Cash is a risk-free asset that reduces the average risk of the firm’s assets.</a:t>
            </a:r>
          </a:p>
          <a:p>
            <a:pPr eaLnBrk="1" hangingPunct="1"/>
            <a:r>
              <a:rPr lang="en-US" altLang="en-US" smtClean="0"/>
              <a:t>Because the risk of the firm’s enterprise value is what we’re concerned with, leverage should be measured in terms of net debt.</a:t>
            </a:r>
          </a:p>
          <a:p>
            <a:pPr eaLnBrk="1" hangingPunct="1"/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z="2400" smtClean="0"/>
              <a:t>Net Debt = Debt – Excess Cash and short-term investments</a:t>
            </a:r>
            <a:endParaRPr lang="en-US" alt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143000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Learning Objectives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 rtlCol="0">
            <a:normAutofit lnSpcReduction="10000"/>
          </a:bodyPr>
          <a:lstStyle/>
          <a:p>
            <a:pPr marL="684213" indent="-684213" eaLnBrk="1" fontAlgn="auto" hangingPunct="1">
              <a:spcAft>
                <a:spcPts val="0"/>
              </a:spcAft>
              <a:buFont typeface="Verdana" pitchFamily="34" charset="0"/>
              <a:buAutoNum type="arabicPeriod" startAt="8"/>
              <a:defRPr/>
            </a:pPr>
            <a:r>
              <a:rPr lang="en-US" altLang="en-US" smtClean="0"/>
              <a:t>Discuss the difference between the yield to maturity and the cost of debt when there is low versus high default risk.</a:t>
            </a:r>
          </a:p>
          <a:p>
            <a:pPr marL="684213" indent="-684213" eaLnBrk="1" fontAlgn="auto" hangingPunct="1">
              <a:spcAft>
                <a:spcPts val="0"/>
              </a:spcAft>
              <a:buFontTx/>
              <a:buAutoNum type="arabicPeriod" startAt="8"/>
              <a:defRPr/>
            </a:pPr>
            <a:r>
              <a:rPr lang="en-US" altLang="en-US" smtClean="0"/>
              <a:t>Calculate the cost of debt given a company’s debt beta, the risk free rate, and the market risk premium.</a:t>
            </a:r>
          </a:p>
          <a:p>
            <a:pPr marL="684213" indent="-684213" eaLnBrk="1" fontAlgn="auto" hangingPunct="1">
              <a:spcAft>
                <a:spcPts val="0"/>
              </a:spcAft>
              <a:buFontTx/>
              <a:buAutoNum type="arabicPeriod" startAt="10"/>
              <a:defRPr/>
            </a:pPr>
            <a:r>
              <a:rPr lang="en-US" altLang="en-US" smtClean="0"/>
              <a:t>Illustrate the use of comparable companies’ unlevered betas or unlevered cost of capital to estimate project cost of capital.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1160463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Textbook Example 12.6</a:t>
            </a:r>
          </a:p>
        </p:txBody>
      </p:sp>
      <p:pic>
        <p:nvPicPr>
          <p:cNvPr id="58371" name="Picture 4" descr="Y:\Graphics\Powerpoint\PEARSON\BERK\Final files\ch12\c12p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810625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 descr="Y:\Graphics\Powerpoint\PEARSON\BERK\Final files\ch12\c12s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971800"/>
            <a:ext cx="8763000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1160463" y="169863"/>
            <a:ext cx="7696200" cy="744537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Alternative Example 12.6</a:t>
            </a:r>
          </a:p>
        </p:txBody>
      </p:sp>
      <p:sp>
        <p:nvSpPr>
          <p:cNvPr id="9220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2514600"/>
          </a:xfrm>
        </p:spPr>
        <p:txBody>
          <a:bodyPr/>
          <a:lstStyle/>
          <a:p>
            <a:pPr eaLnBrk="1" hangingPunct="1"/>
            <a:r>
              <a:rPr lang="en-US" altLang="en-US" sz="2400" b="1" smtClean="0"/>
              <a:t>Problem</a:t>
            </a:r>
            <a:endParaRPr lang="en-US" altLang="en-US" sz="2400" smtClean="0"/>
          </a:p>
          <a:p>
            <a:pPr lvl="1" eaLnBrk="1" hangingPunct="1"/>
            <a:r>
              <a:rPr lang="en-US" altLang="en-US" sz="2400" smtClean="0"/>
              <a:t>Apple’s market capitalization in mid-2016 was $484 billion, and its beta was 1.03.  At that same time, the company had $25 billion in cash and $69 billion in debt.</a:t>
            </a:r>
          </a:p>
          <a:p>
            <a:pPr lvl="1" eaLnBrk="1" hangingPunct="1"/>
            <a:r>
              <a:rPr lang="en-US" altLang="en-US" sz="2400" smtClean="0"/>
              <a:t>Based on this data, estimate the beta of Apple’s underlying business enterprise.</a:t>
            </a:r>
          </a:p>
          <a:p>
            <a:pPr lvl="1" eaLnBrk="1" hangingPunct="1"/>
            <a:r>
              <a:rPr lang="en-US" altLang="en-US" sz="2400" smtClean="0"/>
              <a:t>Solution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371600" y="3657600"/>
          <a:ext cx="7224713" cy="2527300"/>
        </p:xfrm>
        <a:graphic>
          <a:graphicData uri="http://schemas.openxmlformats.org/presentationml/2006/ole">
            <p:oleObj spid="_x0000_s9218" name="Equation" r:id="rId3" imgW="4356100" imgH="15240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1160463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Industry Asset Betas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/>
          <a:lstStyle/>
          <a:p>
            <a:pPr eaLnBrk="1" hangingPunct="1"/>
            <a:r>
              <a:rPr lang="en-US" altLang="en-US" smtClean="0"/>
              <a:t>We can combine estimates of asset betas for multiple firms in the same industry.</a:t>
            </a:r>
          </a:p>
          <a:p>
            <a:pPr eaLnBrk="1" hangingPunct="1"/>
            <a:r>
              <a:rPr lang="en-US" altLang="en-US" smtClean="0"/>
              <a:t>Doing this will reduce the estimation error of the estimated beta for the project.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1160463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Textbook Example 12.7</a:t>
            </a:r>
          </a:p>
        </p:txBody>
      </p:sp>
      <p:pic>
        <p:nvPicPr>
          <p:cNvPr id="60419" name="Picture 4" descr="Y:\Graphics\Powerpoint\PEARSON\BERK\Final files\ch12\c12p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73691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1160463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Textbook Example 12.7 (cont’d)</a:t>
            </a:r>
          </a:p>
        </p:txBody>
      </p:sp>
      <p:pic>
        <p:nvPicPr>
          <p:cNvPr id="61443" name="Picture 4" descr="Y:\Graphics\Powerpoint\PEARSON\BERK\Final files\ch12\c12s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19200"/>
            <a:ext cx="60960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1143000" y="246063"/>
            <a:ext cx="7696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Figure 12.4  Industry Asset Betas (2016)</a:t>
            </a:r>
          </a:p>
        </p:txBody>
      </p:sp>
      <p:sp>
        <p:nvSpPr>
          <p:cNvPr id="62467" name="TextBox 3"/>
          <p:cNvSpPr txBox="1">
            <a:spLocks noChangeArrowheads="1"/>
          </p:cNvSpPr>
          <p:nvPr/>
        </p:nvSpPr>
        <p:spPr bwMode="auto">
          <a:xfrm>
            <a:off x="457200" y="6019800"/>
            <a:ext cx="678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800" i="1"/>
              <a:t>Source: </a:t>
            </a:r>
            <a:r>
              <a:rPr lang="en-US" altLang="en-US" sz="1800"/>
              <a:t>Author calculations based on data from CapitalIQ.</a:t>
            </a:r>
            <a:endParaRPr lang="en-US" altLang="en-US" sz="1800">
              <a:solidFill>
                <a:srgbClr val="FF0000"/>
              </a:solidFill>
            </a:endParaRPr>
          </a:p>
        </p:txBody>
      </p:sp>
      <p:pic>
        <p:nvPicPr>
          <p:cNvPr id="62468" name="Picture 5" descr="Y:\Graphics\Powerpoint\PEARSON\BERK\Final files\ch12\c12f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1804988"/>
            <a:ext cx="8324850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1160463" y="246063"/>
            <a:ext cx="7696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12.6 Project Risk Characteristics and Financing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/>
          <a:lstStyle/>
          <a:p>
            <a:pPr eaLnBrk="1" hangingPunct="1"/>
            <a:r>
              <a:rPr lang="en-US" altLang="en-US" smtClean="0"/>
              <a:t>Differences in Project Risk</a:t>
            </a:r>
          </a:p>
          <a:p>
            <a:pPr lvl="1" eaLnBrk="1" hangingPunct="1"/>
            <a:r>
              <a:rPr lang="en-US" altLang="en-US" smtClean="0"/>
              <a:t>Firm asset betas reflect market risk of the average project in a firm.</a:t>
            </a:r>
          </a:p>
          <a:p>
            <a:pPr lvl="1" eaLnBrk="1" hangingPunct="1"/>
            <a:r>
              <a:rPr lang="en-US" altLang="en-US" smtClean="0"/>
              <a:t>Individual projects may be more or less sensitive to market risk.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1160463" y="246063"/>
            <a:ext cx="7696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12.6 Project Risk Characteristics and Financing (cont’d)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/>
          <a:lstStyle/>
          <a:p>
            <a:pPr eaLnBrk="1" hangingPunct="1"/>
            <a:r>
              <a:rPr lang="en-US" altLang="en-US" smtClean="0"/>
              <a:t>For example, 3M has both healthcare and computer display and graphics divisions.</a:t>
            </a:r>
          </a:p>
          <a:p>
            <a:pPr eaLnBrk="1" hangingPunct="1"/>
            <a:r>
              <a:rPr lang="en-US" altLang="en-US" smtClean="0"/>
              <a:t>3M’s own asset beta represents an average of the risk of these and 3M’s other divisions.</a:t>
            </a:r>
          </a:p>
          <a:p>
            <a:pPr eaLnBrk="1" hangingPunct="1"/>
            <a:r>
              <a:rPr lang="en-US" altLang="en-US" smtClean="0"/>
              <a:t>Financial managers in multidivisional firms should evaluate projects based on asset betas of firms in a similar line of business.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1160463" y="246063"/>
            <a:ext cx="7696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12.6 Project Risk Characteristics and Financing (cont’d)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Another factor that can affect market risk of a project is its degree of </a:t>
            </a:r>
            <a:r>
              <a:rPr lang="en-US" altLang="en-US" b="1" smtClean="0"/>
              <a:t>operating leverage.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smtClean="0"/>
              <a:t>Operating leverage</a:t>
            </a:r>
            <a:r>
              <a:rPr lang="en-US" altLang="en-US" smtClean="0"/>
              <a:t> is the relative proportion of fixed versus variable costs.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A higher proportion of fixed costs increases the sensitivity of the project’s cash flows to market risk.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The project’s beta will be higher.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A higher cost of capital should be assigned.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1160463" y="169863"/>
            <a:ext cx="7696200" cy="592137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Textbook Example 12.8</a:t>
            </a:r>
          </a:p>
        </p:txBody>
      </p:sp>
      <p:pic>
        <p:nvPicPr>
          <p:cNvPr id="66563" name="Picture 3" descr="ex12_08a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84502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3" descr="ex12_08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90800"/>
            <a:ext cx="8686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143000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Learning Objectives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 rtlCol="0">
            <a:normAutofit/>
          </a:bodyPr>
          <a:lstStyle/>
          <a:p>
            <a:pPr marL="631825" indent="-631825" eaLnBrk="1" fontAlgn="auto" hangingPunct="1">
              <a:spcAft>
                <a:spcPts val="0"/>
              </a:spcAft>
              <a:buFont typeface="Verdana" pitchFamily="34" charset="0"/>
              <a:buAutoNum type="arabicPeriod" startAt="11"/>
              <a:defRPr/>
            </a:pPr>
            <a:r>
              <a:rPr lang="en-US" altLang="en-US" dirty="0" smtClean="0"/>
              <a:t>Discuss the advantages of using several companies’ betas to estimate a project beta.</a:t>
            </a:r>
          </a:p>
          <a:p>
            <a:pPr marL="631825" indent="-631825" eaLnBrk="1" fontAlgn="auto" hangingPunct="1">
              <a:spcAft>
                <a:spcPts val="0"/>
              </a:spcAft>
              <a:buFontTx/>
              <a:buAutoNum type="arabicPeriod" startAt="11"/>
              <a:defRPr/>
            </a:pPr>
            <a:r>
              <a:rPr lang="en-US" altLang="en-US" dirty="0" smtClean="0"/>
              <a:t>Define operating leverage and discuss its influence on project risk.</a:t>
            </a:r>
          </a:p>
          <a:p>
            <a:pPr marL="631825" indent="-631825" eaLnBrk="1" fontAlgn="auto" hangingPunct="1">
              <a:spcAft>
                <a:spcPts val="0"/>
              </a:spcAft>
              <a:buFontTx/>
              <a:buAutoNum type="arabicPeriod" startAt="11"/>
              <a:defRPr/>
            </a:pPr>
            <a:r>
              <a:rPr lang="en-US" altLang="en-US" dirty="0" smtClean="0"/>
              <a:t>Calculate the weighted average cost of capital.</a:t>
            </a:r>
          </a:p>
          <a:p>
            <a:pPr marL="631825" indent="-631825" eaLnBrk="1" fontAlgn="auto" hangingPunct="1">
              <a:spcAft>
                <a:spcPts val="0"/>
              </a:spcAft>
              <a:buFontTx/>
              <a:buAutoNum type="arabicPeriod" startAt="11"/>
              <a:defRPr/>
            </a:pPr>
            <a:r>
              <a:rPr lang="en-US" altLang="en-US" dirty="0" smtClean="0"/>
              <a:t>Discuss strengths and weaknesses of the CAPM.</a:t>
            </a: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endParaRPr lang="en-US" altLang="en-US" sz="2400" dirty="0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1143000" y="246063"/>
            <a:ext cx="7696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Financing and the Weighted Average Cost of Capital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How might the project’s cost of capital change if the firm uses leverage to finance the project?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Perfect capital markets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In perfect capital markets, choice of financing does not affect cost of capital or project NPV.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Taxes – A Big Imperfection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When interest payments on debt are tax deductible,  the net cost to the firm is given by</a:t>
            </a:r>
          </a:p>
          <a:p>
            <a:pPr marL="457200" lvl="1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dirty="0" smtClean="0"/>
              <a:t>Effective after-tax interest rate = </a:t>
            </a:r>
            <a:r>
              <a:rPr lang="en-US" altLang="en-US" i="1" dirty="0" smtClean="0"/>
              <a:t>r</a:t>
            </a:r>
            <a:r>
              <a:rPr lang="en-US" altLang="en-US" dirty="0" smtClean="0"/>
              <a:t>(1 - </a:t>
            </a:r>
            <a:r>
              <a:rPr lang="el-GR" altLang="en-US" i="1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altLang="en-US" i="1" baseline="-25000" dirty="0" smtClean="0">
                <a:cs typeface="Times New Roman" pitchFamily="18" charset="0"/>
              </a:rPr>
              <a:t>C</a:t>
            </a:r>
            <a:r>
              <a:rPr lang="en-US" altLang="en-US" dirty="0" smtClean="0"/>
              <a:t>)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1"/>
          <p:cNvSpPr>
            <a:spLocks noGrp="1"/>
          </p:cNvSpPr>
          <p:nvPr>
            <p:ph type="title"/>
          </p:nvPr>
        </p:nvSpPr>
        <p:spPr>
          <a:xfrm>
            <a:off x="1160463" y="246063"/>
            <a:ext cx="7696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The Weighted Average Cost of Capital</a:t>
            </a:r>
          </a:p>
        </p:txBody>
      </p:sp>
      <p:sp>
        <p:nvSpPr>
          <p:cNvPr id="10246" name="Content Placeholder 2"/>
          <p:cNvSpPr>
            <a:spLocks noGrp="1"/>
          </p:cNvSpPr>
          <p:nvPr>
            <p:ph idx="1"/>
          </p:nvPr>
        </p:nvSpPr>
        <p:spPr>
          <a:xfrm>
            <a:off x="457200" y="1439863"/>
            <a:ext cx="8382000" cy="4648200"/>
          </a:xfrm>
        </p:spPr>
        <p:txBody>
          <a:bodyPr/>
          <a:lstStyle/>
          <a:p>
            <a:pPr eaLnBrk="1" hangingPunct="1"/>
            <a:r>
              <a:rPr lang="en-US" altLang="en-US" smtClean="0"/>
              <a:t>Weighted Average Cost of Capital (WACC)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Given a target leverage ratio,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2438400" y="2125663"/>
          <a:ext cx="3711575" cy="766762"/>
        </p:xfrm>
        <a:graphic>
          <a:graphicData uri="http://schemas.openxmlformats.org/presentationml/2006/ole">
            <p:oleObj spid="_x0000_s10242" name="Equation" r:id="rId3" imgW="2641600" imgH="546100" progId="Equation.DSMT4">
              <p:embed/>
            </p:oleObj>
          </a:graphicData>
        </a:graphic>
      </p:graphicFrame>
      <p:graphicFrame>
        <p:nvGraphicFramePr>
          <p:cNvPr id="10243" name="Object 4"/>
          <p:cNvGraphicFramePr>
            <a:graphicFrameLocks noChangeAspect="1"/>
          </p:cNvGraphicFramePr>
          <p:nvPr/>
        </p:nvGraphicFramePr>
        <p:xfrm>
          <a:off x="2971800" y="4724400"/>
          <a:ext cx="2366963" cy="776288"/>
        </p:xfrm>
        <a:graphic>
          <a:graphicData uri="http://schemas.openxmlformats.org/presentationml/2006/ole">
            <p:oleObj spid="_x0000_s10243" name="Equation" r:id="rId4" imgW="1662978" imgH="545863" progId="Equation.DSMT4">
              <p:embed/>
            </p:oleObj>
          </a:graphicData>
        </a:graphic>
      </p:graphicFrame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44" name="Object 7"/>
          <p:cNvGraphicFramePr>
            <a:graphicFrameLocks noChangeAspect="1"/>
          </p:cNvGraphicFramePr>
          <p:nvPr/>
        </p:nvGraphicFramePr>
        <p:xfrm>
          <a:off x="2362200" y="3124200"/>
          <a:ext cx="4114800" cy="685800"/>
        </p:xfrm>
        <a:graphic>
          <a:graphicData uri="http://schemas.openxmlformats.org/presentationml/2006/ole">
            <p:oleObj spid="_x0000_s10244" name="Equation" r:id="rId5" imgW="2120900" imgH="3429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1160463" y="246063"/>
            <a:ext cx="7696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The Weighted Average Cost of Capital (cont’d)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/>
          <a:lstStyle/>
          <a:p>
            <a:pPr eaLnBrk="1" hangingPunct="1"/>
            <a:r>
              <a:rPr lang="en-US" altLang="en-US" smtClean="0"/>
              <a:t>How does </a:t>
            </a:r>
            <a:r>
              <a:rPr lang="en-US" altLang="en-US" i="1" smtClean="0"/>
              <a:t>r</a:t>
            </a:r>
            <a:r>
              <a:rPr lang="en-US" altLang="en-US" i="1" baseline="-25000" smtClean="0"/>
              <a:t>wacc</a:t>
            </a:r>
            <a:r>
              <a:rPr lang="en-US" altLang="en-US" smtClean="0"/>
              <a:t> compare with </a:t>
            </a:r>
            <a:r>
              <a:rPr lang="en-US" altLang="en-US" i="1" smtClean="0"/>
              <a:t>r</a:t>
            </a:r>
            <a:r>
              <a:rPr lang="en-US" altLang="en-US" i="1" baseline="-25000" smtClean="0"/>
              <a:t>U</a:t>
            </a:r>
            <a:r>
              <a:rPr lang="en-US" altLang="en-US" smtClean="0"/>
              <a:t>?</a:t>
            </a:r>
          </a:p>
          <a:p>
            <a:pPr lvl="1" eaLnBrk="1" hangingPunct="1"/>
            <a:r>
              <a:rPr lang="en-US" altLang="en-US" smtClean="0"/>
              <a:t>Unlevered cost of capital (or pretax WACC)</a:t>
            </a:r>
          </a:p>
          <a:p>
            <a:pPr lvl="2" eaLnBrk="1" hangingPunct="1"/>
            <a:r>
              <a:rPr lang="en-US" altLang="en-US" smtClean="0"/>
              <a:t>Expected return investors will earn by holding the firm’s assets</a:t>
            </a:r>
          </a:p>
          <a:p>
            <a:pPr lvl="2" eaLnBrk="1" hangingPunct="1"/>
            <a:r>
              <a:rPr lang="en-US" altLang="en-US" smtClean="0"/>
              <a:t>In a world with taxes, it can be used to evaluate an all-equity project with the same risk as the firm.</a:t>
            </a:r>
          </a:p>
          <a:p>
            <a:pPr lvl="1" eaLnBrk="1" hangingPunct="1"/>
            <a:r>
              <a:rPr lang="en-US" altLang="en-US" smtClean="0"/>
              <a:t>In a world with taxes, WACC is less than the expected return of the firm’s assets.</a:t>
            </a:r>
          </a:p>
          <a:p>
            <a:pPr lvl="2" eaLnBrk="1" hangingPunct="1"/>
            <a:r>
              <a:rPr lang="en-US" altLang="en-US" smtClean="0"/>
              <a:t>With taxes, WACC can be used to evaluate a project with the same risk and the same financing as the firm.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1160463" y="169863"/>
            <a:ext cx="7696200" cy="439737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Textbook Example 12.9</a:t>
            </a:r>
          </a:p>
        </p:txBody>
      </p:sp>
      <p:pic>
        <p:nvPicPr>
          <p:cNvPr id="69635" name="Picture 3" descr="ex12_09a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458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3" descr="ex12_09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057400"/>
            <a:ext cx="8839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1"/>
          <p:cNvSpPr>
            <a:spLocks noGrp="1"/>
          </p:cNvSpPr>
          <p:nvPr>
            <p:ph type="title"/>
          </p:nvPr>
        </p:nvSpPr>
        <p:spPr>
          <a:xfrm>
            <a:off x="1160463" y="169863"/>
            <a:ext cx="7696200" cy="820737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Alternative Example 12.9</a:t>
            </a:r>
          </a:p>
        </p:txBody>
      </p:sp>
      <p:sp>
        <p:nvSpPr>
          <p:cNvPr id="11269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2743200"/>
          </a:xfrm>
        </p:spPr>
        <p:txBody>
          <a:bodyPr/>
          <a:lstStyle/>
          <a:p>
            <a:pPr eaLnBrk="1" hangingPunct="1"/>
            <a:r>
              <a:rPr lang="en-US" altLang="en-US" sz="2000" b="1" smtClean="0"/>
              <a:t>Problem</a:t>
            </a:r>
            <a:endParaRPr lang="en-US" altLang="en-US" sz="2000" smtClean="0"/>
          </a:p>
          <a:p>
            <a:pPr lvl="1" eaLnBrk="1" hangingPunct="1"/>
            <a:r>
              <a:rPr lang="en-US" altLang="en-US" sz="2000" smtClean="0"/>
              <a:t>Cavo Corp’s equity cost of capital is 15%, and its debt cost of capital is 7%.  </a:t>
            </a:r>
          </a:p>
          <a:p>
            <a:pPr lvl="1" eaLnBrk="1" hangingPunct="1"/>
            <a:r>
              <a:rPr lang="en-US" altLang="en-US" sz="2000" smtClean="0"/>
              <a:t>The corporate tax rate is 34%.</a:t>
            </a:r>
          </a:p>
          <a:p>
            <a:pPr lvl="1" eaLnBrk="1" hangingPunct="1"/>
            <a:r>
              <a:rPr lang="en-US" altLang="en-US" sz="2000" smtClean="0"/>
              <a:t>The firm has $100 million in debt outstanding and a market capitalization of $250 million.</a:t>
            </a:r>
          </a:p>
          <a:p>
            <a:pPr lvl="1" eaLnBrk="1" hangingPunct="1"/>
            <a:r>
              <a:rPr lang="en-US" altLang="en-US" sz="2000" smtClean="0"/>
              <a:t>What is Cabo’s unlevered cost of capital? </a:t>
            </a:r>
          </a:p>
          <a:p>
            <a:pPr lvl="1" eaLnBrk="1" hangingPunct="1"/>
            <a:r>
              <a:rPr lang="en-US" altLang="en-US" sz="2000" smtClean="0"/>
              <a:t>What is Cavo’s weighted average cost of capital?</a:t>
            </a:r>
          </a:p>
        </p:txBody>
      </p:sp>
      <p:sp>
        <p:nvSpPr>
          <p:cNvPr id="11270" name="Rectangle 3"/>
          <p:cNvSpPr>
            <a:spLocks noChangeArrowheads="1"/>
          </p:cNvSpPr>
          <p:nvPr/>
        </p:nvSpPr>
        <p:spPr bwMode="auto">
          <a:xfrm>
            <a:off x="762000" y="3581400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/>
              <a:t>Solution</a:t>
            </a:r>
            <a:endParaRPr lang="en-US" altLang="en-US"/>
          </a:p>
          <a:p>
            <a:pPr lvl="1" eaLnBrk="1" hangingPunct="1"/>
            <a:r>
              <a:rPr lang="en-US" altLang="en-US"/>
              <a:t>Cavo’s unlevered cost of capital is</a:t>
            </a:r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graphicFrame>
        <p:nvGraphicFramePr>
          <p:cNvPr id="11266" name="Object 7"/>
          <p:cNvGraphicFramePr>
            <a:graphicFrameLocks noChangeAspect="1"/>
          </p:cNvGraphicFramePr>
          <p:nvPr/>
        </p:nvGraphicFramePr>
        <p:xfrm>
          <a:off x="3048000" y="5105400"/>
          <a:ext cx="2514600" cy="581025"/>
        </p:xfrm>
        <a:graphic>
          <a:graphicData uri="http://schemas.openxmlformats.org/presentationml/2006/ole">
            <p:oleObj spid="_x0000_s11266" name="Equation" r:id="rId3" imgW="1333500" imgH="355600" progId="Equation.3">
              <p:embed/>
            </p:oleObj>
          </a:graphicData>
        </a:graphic>
      </p:graphicFrame>
      <p:sp>
        <p:nvSpPr>
          <p:cNvPr id="1127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graphicFrame>
        <p:nvGraphicFramePr>
          <p:cNvPr id="11267" name="Object 9"/>
          <p:cNvGraphicFramePr>
            <a:graphicFrameLocks noChangeAspect="1"/>
          </p:cNvGraphicFramePr>
          <p:nvPr/>
        </p:nvGraphicFramePr>
        <p:xfrm>
          <a:off x="3048000" y="4572000"/>
          <a:ext cx="2286000" cy="533400"/>
        </p:xfrm>
        <a:graphic>
          <a:graphicData uri="http://schemas.openxmlformats.org/presentationml/2006/ole">
            <p:oleObj spid="_x0000_s11267" name="Equation" r:id="rId4" imgW="1054100" imgH="355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itle 1"/>
          <p:cNvSpPr>
            <a:spLocks noGrp="1"/>
          </p:cNvSpPr>
          <p:nvPr>
            <p:ph type="title"/>
          </p:nvPr>
        </p:nvSpPr>
        <p:spPr>
          <a:xfrm>
            <a:off x="1160463" y="246063"/>
            <a:ext cx="7696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Alternative Example 12.9 (cont’d)</a:t>
            </a:r>
          </a:p>
        </p:txBody>
      </p:sp>
      <p:sp>
        <p:nvSpPr>
          <p:cNvPr id="13317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 rtlCol="0">
            <a:normAutofit/>
          </a:bodyPr>
          <a:lstStyle/>
          <a:p>
            <a:pPr marL="34290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b="1" dirty="0" smtClean="0"/>
              <a:t>Solution</a:t>
            </a:r>
          </a:p>
          <a:p>
            <a:pPr marL="34290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000" dirty="0" smtClean="0"/>
              <a:t>What is </a:t>
            </a:r>
            <a:r>
              <a:rPr lang="en-US" altLang="en-US" sz="2000" dirty="0" err="1" smtClean="0"/>
              <a:t>Cavo’s</a:t>
            </a:r>
            <a:r>
              <a:rPr lang="en-US" altLang="en-US" sz="2000" dirty="0" smtClean="0"/>
              <a:t> weighted average cost of capital?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 err="1" smtClean="0"/>
              <a:t>Cavo’s</a:t>
            </a:r>
            <a:r>
              <a:rPr lang="en-US" altLang="en-US" dirty="0" smtClean="0"/>
              <a:t> WACC is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altLang="en-US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altLang="en-US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altLang="en-US" dirty="0" smtClean="0"/>
          </a:p>
          <a:p>
            <a:pPr marL="457200" lvl="1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dirty="0" smtClean="0"/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 smtClean="0"/>
              <a:t>Or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990600" y="2590800"/>
          <a:ext cx="7954963" cy="1666875"/>
        </p:xfrm>
        <a:graphic>
          <a:graphicData uri="http://schemas.openxmlformats.org/presentationml/2006/ole">
            <p:oleObj spid="_x0000_s12290" name="Equation" r:id="rId3" imgW="5638800" imgH="1181100" progId="Equation.DSMT4">
              <p:embed/>
            </p:oleObj>
          </a:graphicData>
        </a:graphic>
      </p:graphicFrame>
      <p:graphicFrame>
        <p:nvGraphicFramePr>
          <p:cNvPr id="12291" name="Object 4"/>
          <p:cNvGraphicFramePr>
            <a:graphicFrameLocks noChangeAspect="1"/>
          </p:cNvGraphicFramePr>
          <p:nvPr/>
        </p:nvGraphicFramePr>
        <p:xfrm>
          <a:off x="1143000" y="4724400"/>
          <a:ext cx="6810375" cy="1808163"/>
        </p:xfrm>
        <a:graphic>
          <a:graphicData uri="http://schemas.openxmlformats.org/presentationml/2006/ole">
            <p:oleObj spid="_x0000_s12291" name="Equation" r:id="rId4" imgW="4445000" imgH="11811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1143000" y="169863"/>
            <a:ext cx="7696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12.7 Final Thoughts on Using the CAPM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There are a large number of assumptions made in the estimation of cost of capital using the CAPM.  </a:t>
            </a:r>
          </a:p>
          <a:p>
            <a:pPr eaLnBrk="1" hangingPunct="1"/>
            <a:r>
              <a:rPr lang="en-US" altLang="en-US" smtClean="0"/>
              <a:t>How reliable are the results?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1160463" y="246063"/>
            <a:ext cx="7696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12.7 Final Thoughts on Using the CAPM (cont’d)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The types of approximation are no different from those made throughout the capital budgeting process. Errors in cost of capital estimation are not likely to make a large difference in NPV estimates.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CAPM is practical, easy to implement, and robust.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CAPM imposes a disciplined approach to cost of capital estimation that is difficult to manipulate.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CAPM requires managers to think about risk in the correct way.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smtClean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Discussion of Data Case Key Topic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/>
          <a:lstStyle/>
          <a:p>
            <a:pPr eaLnBrk="1" hangingPunct="1"/>
            <a:r>
              <a:rPr lang="en-US" altLang="en-US" smtClean="0"/>
              <a:t>In January 2013, Walt Disney Company’s bond rating was A.  How would your estimate of the company’s cost of debt change if their bond rating was B or below?  Would the yields you observe on the FINRA website be different? </a:t>
            </a:r>
          </a:p>
        </p:txBody>
      </p:sp>
    </p:spTree>
  </p:cSld>
  <p:clrMapOvr>
    <a:masterClrMapping/>
  </p:clrMapOvr>
  <p:transition spd="med">
    <p:wipe dir="r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152400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Chapter Quiz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US" altLang="en-US" smtClean="0"/>
              <a:t>What inputs do we need to estimate a firm’s equity cost of capital using the CAPM?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altLang="en-US" smtClean="0"/>
              <a:t>How do you determine the weight of a stock in the market portfolio?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altLang="en-US" smtClean="0"/>
              <a:t>How can you estimate the market risk premium?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altLang="en-US" smtClean="0"/>
              <a:t>How can you estimate a stock’s beta from historical returns?</a:t>
            </a: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12.1 The Equity Cost of Capital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Capital Asset Pricing Model (CAPM) is a practical way to estimate.</a:t>
            </a:r>
          </a:p>
          <a:p>
            <a:pPr eaLnBrk="1" hangingPunct="1"/>
            <a:r>
              <a:rPr lang="en-US" altLang="en-US" smtClean="0"/>
              <a:t>The cost of capital of any investment opportunity  equals the expected return of available investments with the same beta.</a:t>
            </a:r>
          </a:p>
          <a:p>
            <a:pPr eaLnBrk="1" hangingPunct="1"/>
            <a:r>
              <a:rPr lang="en-US" altLang="en-US" smtClean="0"/>
              <a:t>The estimate is provided by the Security Market Line equation:</a:t>
            </a:r>
          </a:p>
        </p:txBody>
      </p:sp>
      <p:graphicFrame>
        <p:nvGraphicFramePr>
          <p:cNvPr id="1026" name="Object 1025"/>
          <p:cNvGraphicFramePr>
            <a:graphicFrameLocks noChangeAspect="1"/>
          </p:cNvGraphicFramePr>
          <p:nvPr/>
        </p:nvGraphicFramePr>
        <p:xfrm>
          <a:off x="2298700" y="5075238"/>
          <a:ext cx="3556000" cy="628650"/>
        </p:xfrm>
        <a:graphic>
          <a:graphicData uri="http://schemas.openxmlformats.org/presentationml/2006/ole">
            <p:oleObj spid="_x0000_s1026" name="Equation" r:id="rId4" imgW="2095500" imgH="368300" progId="Equation.DSMT4">
              <p:embed/>
            </p:oleObj>
          </a:graphicData>
        </a:graphic>
      </p:graphicFrame>
      <p:sp>
        <p:nvSpPr>
          <p:cNvPr id="1029" name="Right Brace 7"/>
          <p:cNvSpPr>
            <a:spLocks/>
          </p:cNvSpPr>
          <p:nvPr/>
        </p:nvSpPr>
        <p:spPr bwMode="auto">
          <a:xfrm rot="5400000">
            <a:off x="4648200" y="4814888"/>
            <a:ext cx="304800" cy="18288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/>
          <a:lstStyle/>
          <a:p>
            <a:endParaRPr lang="en-US" altLang="en-US"/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3505200" y="5881688"/>
            <a:ext cx="297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800"/>
              <a:t>Risk Premium for Security i</a:t>
            </a:r>
            <a:endParaRPr lang="en-US" altLang="en-US"/>
          </a:p>
        </p:txBody>
      </p:sp>
    </p:spTree>
  </p:cSld>
  <p:clrMapOvr>
    <a:masterClrMapping/>
  </p:clrMapOvr>
  <p:transition spd="med">
    <p:wipe dir="r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152400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Chapter Quiz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Verdana" pitchFamily="34" charset="0"/>
              <a:buAutoNum type="arabicPeriod" startAt="5"/>
              <a:defRPr/>
            </a:pPr>
            <a:r>
              <a:rPr lang="en-US" altLang="en-US" smtClean="0"/>
              <a:t>Why does the yield to maturity of a firm’s debt generally overestimate its debt cost of capital?</a:t>
            </a:r>
          </a:p>
          <a:p>
            <a:pPr marL="514350" indent="-514350" eaLnBrk="1" fontAlgn="auto" hangingPunct="1">
              <a:spcAft>
                <a:spcPts val="0"/>
              </a:spcAft>
              <a:buFont typeface="Times" pitchFamily="50" charset="0"/>
              <a:buAutoNum type="arabicPeriod" startAt="6"/>
              <a:defRPr/>
            </a:pPr>
            <a:r>
              <a:rPr lang="en-US" altLang="en-US" smtClean="0"/>
              <a:t>Describe two methods that can be used to estimate a firm’s debt cost of capital.</a:t>
            </a:r>
          </a:p>
          <a:p>
            <a:pPr marL="514350" indent="-514350" eaLnBrk="1" fontAlgn="auto" hangingPunct="1">
              <a:spcAft>
                <a:spcPts val="0"/>
              </a:spcAft>
              <a:buFont typeface="Times" pitchFamily="50" charset="0"/>
              <a:buAutoNum type="arabicPeriod" startAt="6"/>
              <a:defRPr/>
            </a:pPr>
            <a:r>
              <a:rPr lang="en-US" altLang="en-US" smtClean="0"/>
              <a:t>What data can we use to estimate the beta of a project?</a:t>
            </a:r>
          </a:p>
          <a:p>
            <a:pPr marL="514350" indent="-514350" eaLnBrk="1" fontAlgn="auto" hangingPunct="1">
              <a:spcAft>
                <a:spcPts val="0"/>
              </a:spcAft>
              <a:buFont typeface="Times" pitchFamily="50" charset="0"/>
              <a:buAutoNum type="arabicPeriod" startAt="6"/>
              <a:defRPr/>
            </a:pPr>
            <a:r>
              <a:rPr lang="en-US" altLang="en-US" smtClean="0"/>
              <a:t>Why does the equity beta of a levered firm differ from the beta of its assets?</a:t>
            </a:r>
          </a:p>
          <a:p>
            <a:pPr marL="514350" indent="-514350" eaLnBrk="1" fontAlgn="auto" hangingPunct="1">
              <a:spcAft>
                <a:spcPts val="0"/>
              </a:spcAft>
              <a:buFont typeface="Verdana" pitchFamily="34" charset="0"/>
              <a:buAutoNum type="arabicPeriod" startAt="5"/>
              <a:defRPr/>
            </a:pPr>
            <a:endParaRPr lang="en-US" altLang="en-US" smtClean="0"/>
          </a:p>
        </p:txBody>
      </p:sp>
    </p:spTree>
  </p:cSld>
  <p:clrMapOvr>
    <a:masterClrMapping/>
  </p:clrMapOvr>
  <p:transition spd="med">
    <p:wipe dir="r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152400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Chapter Quiz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/>
          <a:lstStyle/>
          <a:p>
            <a:pPr marL="631825" indent="-631825" eaLnBrk="1" hangingPunct="1">
              <a:buFont typeface="Verdana" pitchFamily="34" charset="0"/>
              <a:buAutoNum type="arabicPeriod" startAt="9"/>
            </a:pPr>
            <a:r>
              <a:rPr lang="en-US" altLang="en-US" smtClean="0"/>
              <a:t>Why might projects within the same firm have different costs of capital?</a:t>
            </a:r>
          </a:p>
          <a:p>
            <a:pPr marL="631825" indent="-631825" eaLnBrk="1" hangingPunct="1">
              <a:buFont typeface="Times" pitchFamily="50" charset="0"/>
              <a:buAutoNum type="arabicPeriod" startAt="9"/>
            </a:pPr>
            <a:r>
              <a:rPr lang="en-US" altLang="en-US" smtClean="0"/>
              <a:t>Even if the CAPM is not perfect, why might we continue to use it in corporate finance?</a:t>
            </a:r>
          </a:p>
        </p:txBody>
      </p:sp>
    </p:spTree>
  </p:cSld>
  <p:clrMapOvr>
    <a:masterClrMapping/>
  </p:clrMapOvr>
  <p:transition spd="med"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4953000" y="1295400"/>
            <a:ext cx="4191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3200" b="1" kern="0" dirty="0">
                <a:latin typeface="+mn-lt"/>
                <a:ea typeface="ヒラギノ角ゴ Pro W3" pitchFamily="-1" charset="-128"/>
                <a:cs typeface="ヒラギノ角ゴ Pro W3" pitchFamily="-1" charset="-128"/>
              </a:rPr>
              <a:t>Chapter 12</a:t>
            </a:r>
          </a:p>
          <a:p>
            <a:pPr algn="ctr" eaLnBrk="1" hangingPunct="1">
              <a:spcBef>
                <a:spcPct val="20000"/>
              </a:spcBef>
              <a:defRPr/>
            </a:pPr>
            <a:endParaRPr lang="en-US" sz="2800" b="1" kern="0" dirty="0">
              <a:latin typeface="+mn-lt"/>
              <a:ea typeface="ヒラギノ角ゴ Pro W3" pitchFamily="-1" charset="-128"/>
              <a:cs typeface="ヒラギノ角ゴ Pro W3" pitchFamily="-1" charset="-128"/>
            </a:endParaRP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sz="2800" b="1" kern="0" dirty="0">
                <a:latin typeface="+mn-lt"/>
                <a:ea typeface="ヒラギノ角ゴ Pro W3" pitchFamily="-1" charset="-128"/>
                <a:cs typeface="ヒラギノ角ゴ Pro W3" pitchFamily="-1" charset="-128"/>
              </a:rPr>
              <a:t>Appendix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Practical Considerations When Forecasting Beta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mtClean="0"/>
              <a:t>12A.1 Time Horizon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altLang="en-US" smtClean="0"/>
              <a:t>For stocks, common practice is to use at least two years of weekly return data or five years of monthly return data.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mtClean="0"/>
              <a:t>12A.2 The Market Proxy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altLang="en-US" smtClean="0"/>
              <a:t>In practice the S&amp;P 500 is used as the market proxy. Other proxies include the NYSE Composite Index and the Wilshire 5000.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Practical Considerations When Forecasting Beta (cont’d)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mtClean="0"/>
              <a:t>12A.3 Beta Variation and Extrapolation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smtClean="0"/>
              <a:t>Betas vary over time, so many practitioners prefer to use average industry betas rather than individual stock betas. 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smtClean="0"/>
              <a:t>In addition, evidence suggests that betas tend to regress toward the average beta of 1.0 over time.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1143000" y="246063"/>
            <a:ext cx="7696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Figure 12A.1  Estimated Betas for Cisco Systems, 1999–2015</a:t>
            </a:r>
          </a:p>
        </p:txBody>
      </p:sp>
      <p:pic>
        <p:nvPicPr>
          <p:cNvPr id="79875" name="Picture 4" descr="Y:\Graphics\Powerpoint\PEARSON\BERK\Final files\ch12\c12f0012A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1747838"/>
            <a:ext cx="7702550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Practical Considerations When Forecasting Beta (cont’d)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mtClean="0"/>
              <a:t>Beta Extrapolation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smtClean="0"/>
              <a:t>Adjusted Betas</a:t>
            </a: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524000" y="2514600"/>
          <a:ext cx="5924550" cy="809625"/>
        </p:xfrm>
        <a:graphic>
          <a:graphicData uri="http://schemas.openxmlformats.org/presentationml/2006/ole">
            <p:oleObj spid="_x0000_s13314" name="Equation" r:id="rId4" imgW="2895600" imgH="393700" progId="Equation.DSMT4">
              <p:embed/>
            </p:oleObj>
          </a:graphicData>
        </a:graphic>
      </p:graphicFrame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838200" y="3505200"/>
            <a:ext cx="769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/>
              <a:t>Table 12A.1</a:t>
            </a:r>
            <a:r>
              <a:rPr lang="en-US" altLang="en-US"/>
              <a:t>  Estimation Methodologies Used by Selected Data Providers</a:t>
            </a:r>
          </a:p>
        </p:txBody>
      </p:sp>
      <p:pic>
        <p:nvPicPr>
          <p:cNvPr id="13318" name="Picture 7" descr="Y:\Graphics\Powerpoint\PEARSON\BERK\Final files\ch12\c12t0012.1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3" y="4583113"/>
            <a:ext cx="82581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Practical Considerations When Forecasting Beta (cont’d)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mtClean="0"/>
              <a:t>12A.4 Outliers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smtClean="0"/>
              <a:t>The beta estimates obtained from linear regression can be very sensitive to outliers, which are returns of unusually large magnitude.</a:t>
            </a:r>
          </a:p>
        </p:txBody>
      </p:sp>
    </p:spTree>
  </p:cSld>
  <p:clrMapOvr>
    <a:masterClrMapping/>
  </p:clrMapOvr>
  <p:transition spd="med">
    <p:wipe dir="r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Figure 12A.2  Beta Estimation with and without Outliers for Genentech Using Monthly Returns for 2002–2004</a:t>
            </a:r>
          </a:p>
        </p:txBody>
      </p:sp>
      <p:pic>
        <p:nvPicPr>
          <p:cNvPr id="81923" name="Picture 3" descr="figApp12_0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700" y="1371600"/>
            <a:ext cx="708660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Practical Considerations When Forecasting Beta (cont’d)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mtClean="0"/>
              <a:t>12A.5 Other Considerations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smtClean="0"/>
              <a:t>Changes in the environment of the firm may cause the future to differ from the past.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smtClean="0"/>
              <a:t>Many practitioners analyze additional information in addition to past returns. </a:t>
            </a: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Textbook Example 12.1</a:t>
            </a:r>
          </a:p>
        </p:txBody>
      </p:sp>
      <p:pic>
        <p:nvPicPr>
          <p:cNvPr id="22531" name="Picture 4" descr="Y:\Graphics\Powerpoint\PEARSON\BERK\Final files\ch12\c12p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" y="2290763"/>
            <a:ext cx="8439150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228600"/>
            <a:ext cx="7696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Discussion of Data Case Key Topic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/>
          <a:lstStyle/>
          <a:p>
            <a:pPr eaLnBrk="1" hangingPunct="1"/>
            <a:r>
              <a:rPr lang="en-US" altLang="en-US" smtClean="0"/>
              <a:t>Plot the Disney and S&amp;P 500 returns using an X-Y scatter plot in Excel.  (Note: Y is Disney’s returns, and X is the S&amp;P returns.)</a:t>
            </a:r>
          </a:p>
          <a:p>
            <a:pPr eaLnBrk="1" hangingPunct="1"/>
            <a:r>
              <a:rPr lang="en-US" altLang="en-US" smtClean="0"/>
              <a:t>Are there any outliers?  If so, how can you adjust your beta calculation to reduce their impact?</a:t>
            </a:r>
          </a:p>
          <a:p>
            <a:pPr eaLnBrk="1" hangingPunct="1"/>
            <a:r>
              <a:rPr lang="en-US" altLang="en-US" smtClean="0"/>
              <a:t>Adjust Disney’s beta under the assumption that it will trend toward 1 over time.</a:t>
            </a: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Textbook Example 12.1 (cont'd)</a:t>
            </a:r>
          </a:p>
        </p:txBody>
      </p:sp>
      <p:pic>
        <p:nvPicPr>
          <p:cNvPr id="23555" name="Picture 4" descr="Y:\Graphics\Powerpoint\PEARSON\BERK\Final files\ch12\c12s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238" y="1752600"/>
            <a:ext cx="78835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21"/>
  <p:tag name="MMPROD_UIDATA" val="&lt;database version=&quot;6.0&quot;&gt;&lt;object type=&quot;1&quot; unique_id=&quot;10001&quot;&gt;&lt;object type=&quot;8&quot; unique_id=&quot;15200&quot;&gt;&lt;/object&gt;&lt;object type=&quot;2&quot; unique_id=&quot;15201&quot;&gt;&lt;object type=&quot;3&quot; unique_id=&quot;15202&quot;&gt;&lt;property id=&quot;20148&quot; value=&quot;5&quot;/&gt;&lt;property id=&quot;20300&quot; value=&quot;Slide 1&quot;/&gt;&lt;property id=&quot;20307&quot; value=&quot;256&quot;/&gt;&lt;/object&gt;&lt;object type=&quot;3&quot; unique_id=&quot;15203&quot;&gt;&lt;property id=&quot;20148&quot; value=&quot;5&quot;/&gt;&lt;property id=&quot;20300&quot; value=&quot;Slide 2 - &amp;quot;Chapter Outline&amp;quot;&quot;/&gt;&lt;property id=&quot;20307&quot; value=&quot;382&quot;/&gt;&lt;/object&gt;&lt;object type=&quot;3&quot; unique_id=&quot;15204&quot;&gt;&lt;property id=&quot;20148&quot; value=&quot;5&quot;/&gt;&lt;property id=&quot;20300&quot; value=&quot;Slide 3 - &amp;quot;Learning Objectives&amp;quot;&quot;/&gt;&lt;property id=&quot;20307&quot; value=&quot;410&quot;/&gt;&lt;/object&gt;&lt;object type=&quot;3&quot; unique_id=&quot;15205&quot;&gt;&lt;property id=&quot;20148&quot; value=&quot;5&quot;/&gt;&lt;property id=&quot;20300&quot; value=&quot;Slide 4 - &amp;quot;Learning Objectives&amp;quot;&quot;/&gt;&lt;property id=&quot;20307&quot; value=&quot;411&quot;/&gt;&lt;/object&gt;&lt;object type=&quot;3&quot; unique_id=&quot;15206&quot;&gt;&lt;property id=&quot;20148&quot; value=&quot;5&quot;/&gt;&lt;property id=&quot;20300&quot; value=&quot;Slide 5 - &amp;quot;Learning Objectives&amp;quot;&quot;/&gt;&lt;property id=&quot;20307&quot; value=&quot;412&quot;/&gt;&lt;/object&gt;&lt;object type=&quot;3&quot; unique_id=&quot;15207&quot;&gt;&lt;property id=&quot;20148&quot; value=&quot;5&quot;/&gt;&lt;property id=&quot;20300&quot; value=&quot;Slide 6 - &amp;quot;Learning Objectives&amp;quot;&quot;/&gt;&lt;property id=&quot;20307&quot; value=&quot;414&quot;/&gt;&lt;/object&gt;&lt;object type=&quot;3&quot; unique_id=&quot;15208&quot;&gt;&lt;property id=&quot;20148&quot; value=&quot;5&quot;/&gt;&lt;property id=&quot;20300&quot; value=&quot;Slide 7 - &amp;quot;12.1 The Equity Cost of Capital&amp;quot;&quot;/&gt;&lt;property id=&quot;20307&quot; value=&quot;259&quot;/&gt;&lt;/object&gt;&lt;object type=&quot;3&quot; unique_id=&quot;15209&quot;&gt;&lt;property id=&quot;20148&quot; value=&quot;5&quot;/&gt;&lt;property id=&quot;20300&quot; value=&quot;Slide 8 - &amp;quot;Textbook Example 12.1&amp;quot;&quot;/&gt;&lt;property id=&quot;20307&quot; value=&quot;264&quot;/&gt;&lt;/object&gt;&lt;object type=&quot;3&quot; unique_id=&quot;15210&quot;&gt;&lt;property id=&quot;20148&quot; value=&quot;5&quot;/&gt;&lt;property id=&quot;20300&quot; value=&quot;Slide 9 - &amp;quot;Textbook Example 12.1 (cont'd)&amp;quot;&quot;/&gt;&lt;property id=&quot;20307&quot; value=&quot;265&quot;/&gt;&lt;/object&gt;&lt;object type=&quot;3&quot; unique_id=&quot;15211&quot;&gt;&lt;property id=&quot;20148&quot; value=&quot;5&quot;/&gt;&lt;property id=&quot;20300&quot; value=&quot;Slide 10 - &amp;quot;Alternative Example 12.1&amp;quot;&quot;/&gt;&lt;property id=&quot;20307&quot; value=&quot;385&quot;/&gt;&lt;/object&gt;&lt;object type=&quot;3&quot; unique_id=&quot;15212&quot;&gt;&lt;property id=&quot;20148&quot; value=&quot;5&quot;/&gt;&lt;property id=&quot;20300&quot; value=&quot;Slide 11 - &amp;quot;Alternative Example 12.1 (cont'd)&amp;quot;&quot;/&gt;&lt;property id=&quot;20307&quot; value=&quot;386&quot;/&gt;&lt;/object&gt;&lt;object type=&quot;3&quot; unique_id=&quot;15213&quot;&gt;&lt;property id=&quot;20148&quot; value=&quot;5&quot;/&gt;&lt;property id=&quot;20300&quot; value=&quot;Slide 12 - &amp;quot;Alternative Example 12.1 (cont'd)&amp;quot;&quot;/&gt;&lt;property id=&quot;20307&quot; value=&quot;409&quot;/&gt;&lt;/object&gt;&lt;object type=&quot;3&quot; unique_id=&quot;15214&quot;&gt;&lt;property id=&quot;20148&quot; value=&quot;5&quot;/&gt;&lt;property id=&quot;20300&quot; value=&quot;Slide 13 - &amp;quot;Alternative Example 12.1 (cont'd)&amp;quot;&quot;/&gt;&lt;property id=&quot;20307&quot; value=&quot;387&quot;/&gt;&lt;/object&gt;&lt;object type=&quot;3&quot; unique_id=&quot;15215&quot;&gt;&lt;property id=&quot;20148&quot; value=&quot;5&quot;/&gt;&lt;property id=&quot;20300&quot; value=&quot;Slide 14 - &amp;quot;12.2 The Market Portfolio&amp;quot;&quot;/&gt;&lt;property id=&quot;20307&quot; value=&quot;290&quot;/&gt;&lt;/object&gt;&lt;object type=&quot;3&quot; unique_id=&quot;15216&quot;&gt;&lt;property id=&quot;20148&quot; value=&quot;5&quot;/&gt;&lt;property id=&quot;20300&quot; value=&quot;Slide 15 - &amp;quot;12.2 The Market Portfolio (cont’d)&amp;quot;&quot;/&gt;&lt;property id=&quot;20307&quot; value=&quot;291&quot;/&gt;&lt;/object&gt;&lt;object type=&quot;3&quot; unique_id=&quot;15217&quot;&gt;&lt;property id=&quot;20148&quot; value=&quot;5&quot;/&gt;&lt;property id=&quot;20300&quot; value=&quot;Slide 16 - &amp;quot;Value-Weighted Portfolios&amp;quot;&quot;/&gt;&lt;property id=&quot;20307&quot; value=&quot;294&quot;/&gt;&lt;/object&gt;&lt;object type=&quot;3&quot; unique_id=&quot;15218&quot;&gt;&lt;property id=&quot;20148&quot; value=&quot;5&quot;/&gt;&lt;property id=&quot;20300&quot; value=&quot;Slide 17 - &amp;quot;Market Indexes&amp;quot;&quot;/&gt;&lt;property id=&quot;20307&quot; value=&quot;338&quot;/&gt;&lt;/object&gt;&lt;object type=&quot;3&quot; unique_id=&quot;15219&quot;&gt;&lt;property id=&quot;20148&quot; value=&quot;5&quot;/&gt;&lt;property id=&quot;20300&quot; value=&quot;Slide 18 - &amp;quot;Investing in a Market Index&amp;quot;&quot;/&gt;&lt;property id=&quot;20307&quot; value=&quot;339&quot;/&gt;&lt;/object&gt;&lt;object type=&quot;3&quot; unique_id=&quot;15220&quot;&gt;&lt;property id=&quot;20148&quot; value=&quot;5&quot;/&gt;&lt;property id=&quot;20300&quot; value=&quot;Slide 19 - &amp;quot;12.2 The Market Portfolio (cont’d)&amp;quot;&quot;/&gt;&lt;property id=&quot;20307&quot; value=&quot;340&quot;/&gt;&lt;/object&gt;&lt;object type=&quot;3&quot; unique_id=&quot;15221&quot;&gt;&lt;property id=&quot;20148&quot; value=&quot;5&quot;/&gt;&lt;property id=&quot;20300&quot; value=&quot;Slide 20 - &amp;quot;The Market Risk Premium&amp;quot;&quot;/&gt;&lt;property id=&quot;20307&quot; value=&quot;341&quot;/&gt;&lt;/object&gt;&lt;object type=&quot;3&quot; unique_id=&quot;15222&quot;&gt;&lt;property id=&quot;20148&quot; value=&quot;5&quot;/&gt;&lt;property id=&quot;20300&quot; value=&quot;Slide 21 - &amp;quot;Table 12.1  Historical Excess Returns of the S&amp;amp;P 500 Compared to One-Year and Ten-Year U.S. Treasury Securities&amp;quot;&quot;/&gt;&lt;property id=&quot;20307&quot; value=&quot;342&quot;/&gt;&lt;/object&gt;&lt;object type=&quot;3&quot; unique_id=&quot;15223&quot;&gt;&lt;property id=&quot;20148&quot; value=&quot;5&quot;/&gt;&lt;property id=&quot;20300&quot; value=&quot;Slide 22 - &amp;quot;The Market Risk Premium (cont’d)&amp;quot;&quot;/&gt;&lt;property id=&quot;20307&quot; value=&quot;343&quot;/&gt;&lt;/object&gt;&lt;object type=&quot;3&quot; unique_id=&quot;15224&quot;&gt;&lt;property id=&quot;20148&quot; value=&quot;5&quot;/&gt;&lt;property id=&quot;20300&quot; value=&quot;Slide 23 - &amp;quot;12.3 Beta Estimation&amp;quot;&quot;/&gt;&lt;property id=&quot;20307&quot; value=&quot;301&quot;/&gt;&lt;/object&gt;&lt;object type=&quot;3&quot; unique_id=&quot;15225&quot;&gt;&lt;property id=&quot;20148&quot; value=&quot;5&quot;/&gt;&lt;property id=&quot;20300&quot; value=&quot;Slide 24 - &amp;quot;Figure 12.1  Monthly Returns for Cisco Stock and for the S&amp;amp;P 500, 2000-2015 &amp;quot;&quot;/&gt;&lt;property id=&quot;20307&quot; value=&quot;302&quot;/&gt;&lt;/object&gt;&lt;object type=&quot;3&quot; unique_id=&quot;15226&quot;&gt;&lt;property id=&quot;20148&quot; value=&quot;5&quot;/&gt;&lt;property id=&quot;20300&quot; value=&quot;Slide 25 - &amp;quot;Figure 12.2  Scatterplot of Monthly Excess Returns for Cisco Versus the S&amp;amp;P 500, 2000-2015&amp;quot;&quot;/&gt;&lt;property id=&quot;20307&quot; value=&quot;303&quot;/&gt;&lt;/object&gt;&lt;object type=&quot;3&quot; unique_id=&quot;15227&quot;&gt;&lt;property id=&quot;20148&quot; value=&quot;5&quot;/&gt;&lt;property id=&quot;20300&quot; value=&quot;Slide 26 - &amp;quot;12.3 Beta Estimation (cont'd)&amp;quot;&quot;/&gt;&lt;property id=&quot;20307&quot; value=&quot;304&quot;/&gt;&lt;/object&gt;&lt;object type=&quot;3&quot; unique_id=&quot;15228&quot;&gt;&lt;property id=&quot;20148&quot; value=&quot;5&quot;/&gt;&lt;property id=&quot;20300&quot; value=&quot;Slide 27 - &amp;quot;12.3 Beta Estimation (cont'd)&amp;quot;&quot;/&gt;&lt;property id=&quot;20307&quot; value=&quot;305&quot;/&gt;&lt;/object&gt;&lt;object type=&quot;3&quot; unique_id=&quot;15229&quot;&gt;&lt;property id=&quot;20148&quot; value=&quot;5&quot;/&gt;&lt;property id=&quot;20300&quot; value=&quot;Slide 28 - &amp;quot;Using Linear Regression&amp;quot;&quot;/&gt;&lt;property id=&quot;20307&quot; value=&quot;306&quot;/&gt;&lt;/object&gt;&lt;object type=&quot;3&quot; unique_id=&quot;15230&quot;&gt;&lt;property id=&quot;20148&quot; value=&quot;5&quot;/&gt;&lt;property id=&quot;20300&quot; value=&quot;Slide 29 - &amp;quot;Using Linear Regression (cont'd)&amp;quot;&quot;/&gt;&lt;property id=&quot;20307&quot; value=&quot;307&quot;/&gt;&lt;/object&gt;&lt;object type=&quot;3&quot; unique_id=&quot;15231&quot;&gt;&lt;property id=&quot;20148&quot; value=&quot;5&quot;/&gt;&lt;property id=&quot;20300&quot; value=&quot;Slide 30 - &amp;quot;Using Linear Regression (cont'd)&amp;quot;&quot;/&gt;&lt;property id=&quot;20307&quot; value=&quot;308&quot;/&gt;&lt;/object&gt;&lt;object type=&quot;3&quot; unique_id=&quot;15232&quot;&gt;&lt;property id=&quot;20148&quot; value=&quot;5&quot;/&gt;&lt;property id=&quot;20300&quot; value=&quot;Slide 31 - &amp;quot;Textbook Example 12.2&amp;quot;&quot;/&gt;&lt;property id=&quot;20307&quot; value=&quot;344&quot;/&gt;&lt;/object&gt;&lt;object type=&quot;3&quot; unique_id=&quot;15233&quot;&gt;&lt;property id=&quot;20148&quot; value=&quot;5&quot;/&gt;&lt;property id=&quot;20300&quot; value=&quot;Slide 32 - &amp;quot;Textbook Example 12.2 (cont’d)&amp;quot;&quot;/&gt;&lt;property id=&quot;20307&quot; value=&quot;345&quot;/&gt;&lt;/object&gt;&lt;object type=&quot;3&quot; unique_id=&quot;15234&quot;&gt;&lt;property id=&quot;20148&quot; value=&quot;5&quot;/&gt;&lt;property id=&quot;20300&quot; value=&quot;Slide 33 - &amp;quot;Alternative Example 12.2&amp;quot;&quot;/&gt;&lt;property id=&quot;20307&quot; value=&quot;419&quot;/&gt;&lt;/object&gt;&lt;object type=&quot;3&quot; unique_id=&quot;15235&quot;&gt;&lt;property id=&quot;20148&quot; value=&quot;5&quot;/&gt;&lt;property id=&quot;20300&quot; value=&quot;Slide 34 - &amp;quot;Alternative Example 12.2 (cont'd)&amp;quot;&quot;/&gt;&lt;property id=&quot;20307&quot; value=&quot;420&quot;/&gt;&lt;/object&gt;&lt;object type=&quot;3&quot; unique_id=&quot;15236&quot;&gt;&lt;property id=&quot;20148&quot; value=&quot;5&quot;/&gt;&lt;property id=&quot;20300&quot; value=&quot;Slide 35 - &amp;quot;12.4 The Debt Cost of Capital&amp;quot;&quot;/&gt;&lt;property id=&quot;20307&quot; value=&quot;346&quot;/&gt;&lt;/object&gt;&lt;object type=&quot;3&quot; unique_id=&quot;15237&quot;&gt;&lt;property id=&quot;20148&quot; value=&quot;5&quot;/&gt;&lt;property id=&quot;20300&quot; value=&quot;Slide 36 - &amp;quot;12.4 The Debt Cost of Capital (cont’d)&amp;quot;&quot;/&gt;&lt;property id=&quot;20307&quot; value=&quot;347&quot;/&gt;&lt;/object&gt;&lt;object type=&quot;3&quot; unique_id=&quot;15238&quot;&gt;&lt;property id=&quot;20148&quot; value=&quot;5&quot;/&gt;&lt;property id=&quot;20300&quot; value=&quot;Slide 37 - &amp;quot;12.4 The Debt Cost of Capital (cont’d)&amp;quot;&quot;/&gt;&lt;property id=&quot;20307&quot; value=&quot;348&quot;/&gt;&lt;/object&gt;&lt;object type=&quot;3&quot; unique_id=&quot;15239&quot;&gt;&lt;property id=&quot;20148&quot; value=&quot;5&quot;/&gt;&lt;property id=&quot;20300&quot; value=&quot;Slide 38 - &amp;quot;Table 12.2  Annual Default Rates by Debt Rating (1983–2011)&amp;quot;&quot;/&gt;&lt;property id=&quot;20307&quot; value=&quot;349&quot;/&gt;&lt;/object&gt;&lt;object type=&quot;3&quot; unique_id=&quot;15240&quot;&gt;&lt;property id=&quot;20148&quot; value=&quot;5&quot;/&gt;&lt;property id=&quot;20300&quot; value=&quot;Slide 39 - &amp;quot;12.4 The Debt Cost of Capital (cont’d)&amp;quot;&quot;/&gt;&lt;property id=&quot;20307&quot; value=&quot;350&quot;/&gt;&lt;/object&gt;&lt;object type=&quot;3&quot; unique_id=&quot;15241&quot;&gt;&lt;property id=&quot;20148&quot; value=&quot;5&quot;/&gt;&lt;property id=&quot;20300&quot; value=&quot;Slide 40 - &amp;quot;12.4 The Debt Cost of Capital (cont’d)&amp;quot;&quot;/&gt;&lt;property id=&quot;20307&quot; value=&quot;351&quot;/&gt;&lt;/object&gt;&lt;object type=&quot;3&quot; unique_id=&quot;15242&quot;&gt;&lt;property id=&quot;20148&quot; value=&quot;5&quot;/&gt;&lt;property id=&quot;20300&quot; value=&quot;Slide 41 - &amp;quot;Table 12.3  Average Debt Betas by Rating and Maturity*&amp;quot;&quot;/&gt;&lt;property id=&quot;20307&quot; value=&quot;352&quot;/&gt;&lt;/object&gt;&lt;object type=&quot;3&quot; unique_id=&quot;15243&quot;&gt;&lt;property id=&quot;20148&quot; value=&quot;5&quot;/&gt;&lt;property id=&quot;20300&quot; value=&quot;Slide 42 - &amp;quot;Textbook Example 12.3&amp;quot;&quot;/&gt;&lt;property id=&quot;20307&quot; value=&quot;353&quot;/&gt;&lt;/object&gt;&lt;object type=&quot;3&quot; unique_id=&quot;15244&quot;&gt;&lt;property id=&quot;20148&quot; value=&quot;5&quot;/&gt;&lt;property id=&quot;20300&quot; value=&quot;Slide 43 - &amp;quot;Textbook Example 12.3 (cont’d)&amp;quot;&quot;/&gt;&lt;property id=&quot;20307&quot; value=&quot;354&quot;/&gt;&lt;/object&gt;&lt;object type=&quot;3&quot; unique_id=&quot;15245&quot;&gt;&lt;property id=&quot;20148&quot; value=&quot;5&quot;/&gt;&lt;property id=&quot;20300&quot; value=&quot;Slide 44 - &amp;quot;Alternative Example 12.3&amp;quot;&quot;/&gt;&lt;property id=&quot;20307&quot; value=&quot;416&quot;/&gt;&lt;/object&gt;&lt;object type=&quot;3&quot; unique_id=&quot;15246&quot;&gt;&lt;property id=&quot;20148&quot; value=&quot;5&quot;/&gt;&lt;property id=&quot;20300&quot; value=&quot;Slide 45 - &amp;quot;Alternative Example 12.3 (cont’d)&amp;quot;&quot;/&gt;&lt;property id=&quot;20307&quot; value=&quot;417&quot;/&gt;&lt;/object&gt;&lt;object type=&quot;3&quot; unique_id=&quot;15247&quot;&gt;&lt;property id=&quot;20148&quot; value=&quot;5&quot;/&gt;&lt;property id=&quot;20300&quot; value=&quot;Slide 46 - &amp;quot;Alternative Example 12.3 (cont’d)&amp;quot;&quot;/&gt;&lt;property id=&quot;20307&quot; value=&quot;418&quot;/&gt;&lt;/object&gt;&lt;object type=&quot;3&quot; unique_id=&quot;15248&quot;&gt;&lt;property id=&quot;20148&quot; value=&quot;5&quot;/&gt;&lt;property id=&quot;20300&quot; value=&quot;Slide 47 - &amp;quot;12.5 A Project’s Cost of Capital&amp;quot;&quot;/&gt;&lt;property id=&quot;20307&quot; value=&quot;355&quot;/&gt;&lt;/object&gt;&lt;object type=&quot;3&quot; unique_id=&quot;15249&quot;&gt;&lt;property id=&quot;20148&quot; value=&quot;5&quot;/&gt;&lt;property id=&quot;20300&quot; value=&quot;Slide 48 - &amp;quot;Figure 12.3  Using a Levered Firm as a Comparable for a Project’s Risk&amp;quot;&quot;/&gt;&lt;property id=&quot;20307&quot; value=&quot;413&quot;/&gt;&lt;/object&gt;&lt;object type=&quot;3&quot; unique_id=&quot;15250&quot;&gt;&lt;property id=&quot;20148&quot; value=&quot;5&quot;/&gt;&lt;property id=&quot;20300&quot; value=&quot;Slide 49 - &amp;quot;Textbook Example 12.4&amp;quot;&quot;/&gt;&lt;property id=&quot;20307&quot; value=&quot;356&quot;/&gt;&lt;/object&gt;&lt;object type=&quot;3&quot; unique_id=&quot;15251&quot;&gt;&lt;property id=&quot;20148&quot; value=&quot;5&quot;/&gt;&lt;property id=&quot;20300&quot; value=&quot;Slide 50 - &amp;quot;Textbook Example 12.4 (cont’d)&amp;quot;&quot;/&gt;&lt;property id=&quot;20307&quot; value=&quot;357&quot;/&gt;&lt;/object&gt;&lt;object type=&quot;3&quot; unique_id=&quot;15252&quot;&gt;&lt;property id=&quot;20148&quot; value=&quot;5&quot;/&gt;&lt;property id=&quot;20300&quot; value=&quot;Slide 51 - &amp;quot;12.5 A Project’s Cost of Capital (cont’d)&amp;quot;&quot;/&gt;&lt;property id=&quot;20307&quot; value=&quot;360&quot;/&gt;&lt;/object&gt;&lt;object type=&quot;3&quot; unique_id=&quot;15253&quot;&gt;&lt;property id=&quot;20148&quot; value=&quot;5&quot;/&gt;&lt;property id=&quot;20300&quot; value=&quot;Slide 52 - &amp;quot;12.5 A Project’s Cost of Capital (cont’d)&amp;quot;&quot;/&gt;&lt;property id=&quot;20307&quot; value=&quot;358&quot;/&gt;&lt;/object&gt;&lt;object type=&quot;3&quot; unique_id=&quot;15254&quot;&gt;&lt;property id=&quot;20148&quot; value=&quot;5&quot;/&gt;&lt;property id=&quot;20300&quot; value=&quot;Slide 53 - &amp;quot;Textbook Example 12.5&amp;quot;&quot;/&gt;&lt;property id=&quot;20307&quot; value=&quot;361&quot;/&gt;&lt;/object&gt;&lt;object type=&quot;3&quot; unique_id=&quot;15255&quot;&gt;&lt;property id=&quot;20148&quot; value=&quot;5&quot;/&gt;&lt;property id=&quot;20300&quot; value=&quot;Slide 54 - &amp;quot;Textbook Example 12.5 (cont’d)&amp;quot;&quot;/&gt;&lt;property id=&quot;20307&quot; value=&quot;362&quot;/&gt;&lt;/object&gt;&lt;object type=&quot;3&quot; unique_id=&quot;15256&quot;&gt;&lt;property id=&quot;20148&quot; value=&quot;5&quot;/&gt;&lt;property id=&quot;20300&quot; value=&quot;Slide 55 - &amp;quot;Cash and Net Debt&amp;quot;&quot;/&gt;&lt;property id=&quot;20307&quot; value=&quot;363&quot;/&gt;&lt;/object&gt;&lt;object type=&quot;3&quot; unique_id=&quot;15257&quot;&gt;&lt;property id=&quot;20148&quot; value=&quot;5&quot;/&gt;&lt;property id=&quot;20300&quot; value=&quot;Slide 56 - &amp;quot;Textbook Example 12.6&amp;quot;&quot;/&gt;&lt;property id=&quot;20307&quot; value=&quot;364&quot;/&gt;&lt;/object&gt;&lt;object type=&quot;3&quot; unique_id=&quot;15258&quot;&gt;&lt;property id=&quot;20148&quot; value=&quot;5&quot;/&gt;&lt;property id=&quot;20300&quot; value=&quot;Slide 57 - &amp;quot;Textbook Example 12.6 (cont’d)&amp;quot;&quot;/&gt;&lt;property id=&quot;20307&quot; value=&quot;365&quot;/&gt;&lt;/object&gt;&lt;object type=&quot;3&quot; unique_id=&quot;15259&quot;&gt;&lt;property id=&quot;20148&quot; value=&quot;5&quot;/&gt;&lt;property id=&quot;20300&quot; value=&quot;Slide 58 - &amp;quot;Alternative Example 12.6&amp;quot;&quot;/&gt;&lt;property id=&quot;20307&quot; value=&quot;421&quot;/&gt;&lt;/object&gt;&lt;object type=&quot;3&quot; unique_id=&quot;15260&quot;&gt;&lt;property id=&quot;20148&quot; value=&quot;5&quot;/&gt;&lt;property id=&quot;20300&quot; value=&quot;Slide 59 - &amp;quot;Alternative Example 12.6 (cont’d)&amp;quot;&quot;/&gt;&lt;property id=&quot;20307&quot; value=&quot;422&quot;/&gt;&lt;/object&gt;&lt;object type=&quot;3&quot; unique_id=&quot;15261&quot;&gt;&lt;property id=&quot;20148&quot; value=&quot;5&quot;/&gt;&lt;property id=&quot;20300&quot; value=&quot;Slide 60 - &amp;quot;Industry Asset Betas&amp;quot;&quot;/&gt;&lt;property id=&quot;20307&quot; value=&quot;366&quot;/&gt;&lt;/object&gt;&lt;object type=&quot;3&quot; unique_id=&quot;15262&quot;&gt;&lt;property id=&quot;20148&quot; value=&quot;5&quot;/&gt;&lt;property id=&quot;20300&quot; value=&quot;Slide 61 - &amp;quot;Textbook Example 12.7&amp;quot;&quot;/&gt;&lt;property id=&quot;20307&quot; value=&quot;367&quot;/&gt;&lt;/object&gt;&lt;object type=&quot;3&quot; unique_id=&quot;15263&quot;&gt;&lt;property id=&quot;20148&quot; value=&quot;5&quot;/&gt;&lt;property id=&quot;20300&quot; value=&quot;Slide 62 - &amp;quot;Textbook Example 12.7 (cont’d)&amp;quot;&quot;/&gt;&lt;property id=&quot;20307&quot; value=&quot;368&quot;/&gt;&lt;/object&gt;&lt;object type=&quot;3&quot; unique_id=&quot;15264&quot;&gt;&lt;property id=&quot;20148&quot; value=&quot;5&quot;/&gt;&lt;property id=&quot;20300&quot; value=&quot;Slide 63 - &amp;quot;Figure 12.4  Industry Asset Betas (2016)&amp;quot;&quot;/&gt;&lt;property id=&quot;20307&quot; value=&quot;369&quot;/&gt;&lt;/object&gt;&lt;object type=&quot;3&quot; unique_id=&quot;15265&quot;&gt;&lt;property id=&quot;20148&quot; value=&quot;5&quot;/&gt;&lt;property id=&quot;20300&quot; value=&quot;Slide 64 - &amp;quot;12.6 Project Risk Characteristics and Financing&amp;quot;&quot;/&gt;&lt;property id=&quot;20307&quot; value=&quot;370&quot;/&gt;&lt;/object&gt;&lt;object type=&quot;3&quot; unique_id=&quot;15266&quot;&gt;&lt;property id=&quot;20148&quot; value=&quot;5&quot;/&gt;&lt;property id=&quot;20300&quot; value=&quot;Slide 65 - &amp;quot;12.6 Project Risk Characteristics and Financing (cont’d)&amp;quot;&quot;/&gt;&lt;property id=&quot;20307&quot; value=&quot;371&quot;/&gt;&lt;/object&gt;&lt;object type=&quot;3&quot; unique_id=&quot;15267&quot;&gt;&lt;property id=&quot;20148&quot; value=&quot;5&quot;/&gt;&lt;property id=&quot;20300&quot; value=&quot;Slide 66 - &amp;quot;12.6 Project Risk Characteristics and Financing (cont’d)&amp;quot;&quot;/&gt;&lt;property id=&quot;20307&quot; value=&quot;372&quot;/&gt;&lt;/object&gt;&lt;object type=&quot;3&quot; unique_id=&quot;15268&quot;&gt;&lt;property id=&quot;20148&quot; value=&quot;5&quot;/&gt;&lt;property id=&quot;20300&quot; value=&quot;Slide 67 - &amp;quot;Textbook Example 12.8&amp;quot;&quot;/&gt;&lt;property id=&quot;20307&quot; value=&quot;373&quot;/&gt;&lt;/object&gt;&lt;object type=&quot;3&quot; unique_id=&quot;15269&quot;&gt;&lt;property id=&quot;20148&quot; value=&quot;5&quot;/&gt;&lt;property id=&quot;20300&quot; value=&quot;Slide 68 - &amp;quot;Textbook Example 12.8 (cont’d)&amp;quot;&quot;/&gt;&lt;property id=&quot;20307&quot; value=&quot;374&quot;/&gt;&lt;/object&gt;&lt;object type=&quot;3&quot; unique_id=&quot;15270&quot;&gt;&lt;property id=&quot;20148&quot; value=&quot;5&quot;/&gt;&lt;property id=&quot;20300&quot; value=&quot;Slide 69 - &amp;quot;Financing and the Weighted Average Cost of Capital&amp;quot;&quot;/&gt;&lt;property id=&quot;20307&quot; value=&quot;375&quot;/&gt;&lt;/object&gt;&lt;object type=&quot;3&quot; unique_id=&quot;15271&quot;&gt;&lt;property id=&quot;20148&quot; value=&quot;5&quot;/&gt;&lt;property id=&quot;20300&quot; value=&quot;Slide 70 - &amp;quot;The Weighted Average Cost of Capital&amp;quot;&quot;/&gt;&lt;property id=&quot;20307&quot; value=&quot;376&quot;/&gt;&lt;/object&gt;&lt;object type=&quot;3&quot; unique_id=&quot;15272&quot;&gt;&lt;property id=&quot;20148&quot; value=&quot;5&quot;/&gt;&lt;property id=&quot;20300&quot; value=&quot;Slide 71 - &amp;quot;The Weighted Average Cost of Capital (cont’d)&amp;quot;&quot;/&gt;&lt;property id=&quot;20307&quot; value=&quot;377&quot;/&gt;&lt;/object&gt;&lt;object type=&quot;3&quot; unique_id=&quot;15273&quot;&gt;&lt;property id=&quot;20148&quot; value=&quot;5&quot;/&gt;&lt;property id=&quot;20300&quot; value=&quot;Slide 72 - &amp;quot;Textbook Example 12.9&amp;quot;&quot;/&gt;&lt;property id=&quot;20307&quot; value=&quot;378&quot;/&gt;&lt;/object&gt;&lt;object type=&quot;3&quot; unique_id=&quot;15274&quot;&gt;&lt;property id=&quot;20148&quot; value=&quot;5&quot;/&gt;&lt;property id=&quot;20300&quot; value=&quot;Slide 73 - &amp;quot;Textbook Example 12.9 (cont’d)&amp;quot;&quot;/&gt;&lt;property id=&quot;20307&quot; value=&quot;379&quot;/&gt;&lt;/object&gt;&lt;object type=&quot;3&quot; unique_id=&quot;15275&quot;&gt;&lt;property id=&quot;20148&quot; value=&quot;5&quot;/&gt;&lt;property id=&quot;20300&quot; value=&quot;Slide 74 - &amp;quot;Alternative Example 12.9&amp;quot;&quot;/&gt;&lt;property id=&quot;20307&quot; value=&quot;423&quot;/&gt;&lt;/object&gt;&lt;object type=&quot;3&quot; unique_id=&quot;15276&quot;&gt;&lt;property id=&quot;20148&quot; value=&quot;5&quot;/&gt;&lt;property id=&quot;20300&quot; value=&quot;Slide 75 - &amp;quot;Alternative Example 12.9 (cont’d)&amp;quot;&quot;/&gt;&lt;property id=&quot;20307&quot; value=&quot;424&quot;/&gt;&lt;/object&gt;&lt;object type=&quot;3&quot; unique_id=&quot;15277&quot;&gt;&lt;property id=&quot;20148&quot; value=&quot;5&quot;/&gt;&lt;property id=&quot;20300&quot; value=&quot;Slide 76 - &amp;quot;Alternative Example 12.9 (cont’d)&amp;quot;&quot;/&gt;&lt;property id=&quot;20307&quot; value=&quot;425&quot;/&gt;&lt;/object&gt;&lt;object type=&quot;3&quot; unique_id=&quot;15278&quot;&gt;&lt;property id=&quot;20148&quot; value=&quot;5&quot;/&gt;&lt;property id=&quot;20300&quot; value=&quot;Slide 77 - &amp;quot;12.7 Final Thoughts on Using the CAPM&amp;quot;&quot;/&gt;&lt;property id=&quot;20307&quot; value=&quot;380&quot;/&gt;&lt;/object&gt;&lt;object type=&quot;3&quot; unique_id=&quot;15279&quot;&gt;&lt;property id=&quot;20148&quot; value=&quot;5&quot;/&gt;&lt;property id=&quot;20300&quot; value=&quot;Slide 78 - &amp;quot;12.7 Final Thoughts on Using the CAPM (cont’d)&amp;quot;&quot;/&gt;&lt;property id=&quot;20307&quot; value=&quot;381&quot;/&gt;&lt;/object&gt;&lt;object type=&quot;3&quot; unique_id=&quot;15280&quot;&gt;&lt;property id=&quot;20148&quot; value=&quot;5&quot;/&gt;&lt;property id=&quot;20300&quot; value=&quot;Slide 79 - &amp;quot;Discussion of Data Case Key Topic&amp;quot;&quot;/&gt;&lt;property id=&quot;20307&quot; value=&quot;337&quot;/&gt;&lt;/object&gt;&lt;object type=&quot;3&quot; unique_id=&quot;15281&quot;&gt;&lt;property id=&quot;20148&quot; value=&quot;5&quot;/&gt;&lt;property id=&quot;20300&quot; value=&quot;Slide 80 - &amp;quot;Chapter Quiz&amp;quot;&quot;/&gt;&lt;property id=&quot;20307&quot; value=&quot;383&quot;/&gt;&lt;/object&gt;&lt;object type=&quot;3&quot; unique_id=&quot;15282&quot;&gt;&lt;property id=&quot;20148&quot; value=&quot;5&quot;/&gt;&lt;property id=&quot;20300&quot; value=&quot;Slide 81 - &amp;quot;Chapter Quiz&amp;quot;&quot;/&gt;&lt;property id=&quot;20307&quot; value=&quot;415&quot;/&gt;&lt;/object&gt;&lt;object type=&quot;3&quot; unique_id=&quot;15283&quot;&gt;&lt;property id=&quot;20148&quot; value=&quot;5&quot;/&gt;&lt;property id=&quot;20300&quot; value=&quot;Slide 82 - &amp;quot;Chapter Quiz&amp;quot;&quot;/&gt;&lt;property id=&quot;20307&quot; value=&quot;384&quot;/&gt;&lt;/object&gt;&lt;object type=&quot;3&quot; unique_id=&quot;15284&quot;&gt;&lt;property id=&quot;20148&quot; value=&quot;5&quot;/&gt;&lt;property id=&quot;20300&quot; value=&quot;Slide 83&quot;/&gt;&lt;property id=&quot;20307&quot; value=&quot;406&quot;/&gt;&lt;/object&gt;&lt;object type=&quot;3&quot; unique_id=&quot;15285&quot;&gt;&lt;property id=&quot;20148&quot; value=&quot;5&quot;/&gt;&lt;property id=&quot;20300&quot; value=&quot;Slide 84 - &amp;quot;Practical Considerations When Forecasting Beta&amp;quot;&quot;/&gt;&lt;property id=&quot;20307&quot; value=&quot;390&quot;/&gt;&lt;/object&gt;&lt;object type=&quot;3&quot; unique_id=&quot;15286&quot;&gt;&lt;property id=&quot;20148&quot; value=&quot;5&quot;/&gt;&lt;property id=&quot;20300&quot; value=&quot;Slide 85 - &amp;quot;Practical Considerations When Forecasting Beta (cont’d)&amp;quot;&quot;/&gt;&lt;property id=&quot;20307&quot; value=&quot;391&quot;/&gt;&lt;/object&gt;&lt;object type=&quot;3&quot; unique_id=&quot;15287&quot;&gt;&lt;property id=&quot;20148&quot; value=&quot;5&quot;/&gt;&lt;property id=&quot;20300&quot; value=&quot;Slide 86 - &amp;quot;Figure 12A.1  Estimated Betas for Cisco Systems, 1999–2015&amp;quot;&quot;/&gt;&lt;property id=&quot;20307&quot; value=&quot;407&quot;/&gt;&lt;/object&gt;&lt;object type=&quot;3&quot; unique_id=&quot;15288&quot;&gt;&lt;property id=&quot;20148&quot; value=&quot;5&quot;/&gt;&lt;property id=&quot;20300&quot; value=&quot;Slide 87 - &amp;quot;Practical Considerations When Forecasting Beta (cont’d)&amp;quot;&quot;/&gt;&lt;property id=&quot;20307&quot; value=&quot;392&quot;/&gt;&lt;/object&gt;&lt;object type=&quot;3&quot; unique_id=&quot;15289&quot;&gt;&lt;property id=&quot;20148&quot; value=&quot;5&quot;/&gt;&lt;property id=&quot;20300&quot; value=&quot;Slide 88 - &amp;quot;Practical Considerations When Forecasting Beta (cont’d)&amp;quot;&quot;/&gt;&lt;property id=&quot;20307&quot; value=&quot;393&quot;/&gt;&lt;/object&gt;&lt;object type=&quot;3&quot; unique_id=&quot;15290&quot;&gt;&lt;property id=&quot;20148&quot; value=&quot;5&quot;/&gt;&lt;property id=&quot;20300&quot; value=&quot;Slide 89 - &amp;quot;Figure 12A.2  Beta Estimation with and without Outliers for Genentech Using Monthly Returns for 2002–2004&amp;quot;&quot;/&gt;&lt;property id=&quot;20307&quot; value=&quot;394&quot;/&gt;&lt;/object&gt;&lt;object type=&quot;3&quot; unique_id=&quot;15291&quot;&gt;&lt;property id=&quot;20148&quot; value=&quot;5&quot;/&gt;&lt;property id=&quot;20300&quot; value=&quot;Slide 90 - &amp;quot;Practical Considerations When Forecasting Beta (cont’d)&amp;quot;&quot;/&gt;&lt;property id=&quot;20307&quot; value=&quot;395&quot;/&gt;&lt;/object&gt;&lt;object type=&quot;3&quot; unique_id=&quot;15292&quot;&gt;&lt;property id=&quot;20148&quot; value=&quot;5&quot;/&gt;&lt;property id=&quot;20300&quot; value=&quot;Slide 91 - &amp;quot;Discussion of Data Case Key Topic&amp;quot;&quot;/&gt;&lt;property id=&quot;20307&quot; value=&quot;408&quot;/&gt;&lt;/object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5435</TotalTime>
  <Words>3352</Words>
  <Application>Microsoft Office PowerPoint</Application>
  <PresentationFormat>On-screen Show (4:3)</PresentationFormat>
  <Paragraphs>342</Paragraphs>
  <Slides>80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80</vt:i4>
      </vt:variant>
    </vt:vector>
  </HeadingPairs>
  <TitlesOfParts>
    <vt:vector size="93" baseType="lpstr">
      <vt:lpstr>Arial</vt:lpstr>
      <vt:lpstr>ＭＳ Ｐゴシック</vt:lpstr>
      <vt:lpstr>Calibri</vt:lpstr>
      <vt:lpstr>Verdana</vt:lpstr>
      <vt:lpstr>AGaramond-Italic</vt:lpstr>
      <vt:lpstr>Lucida Grande</vt:lpstr>
      <vt:lpstr>Times New Roman</vt:lpstr>
      <vt:lpstr>Times</vt:lpstr>
      <vt:lpstr>ヒラギノ角ゴ Pro W3</vt:lpstr>
      <vt:lpstr>Office Theme</vt:lpstr>
      <vt:lpstr>MathType 6.0 Equation</vt:lpstr>
      <vt:lpstr>MathType 5.0 Equation</vt:lpstr>
      <vt:lpstr>Microsoft Equation 3.0</vt:lpstr>
      <vt:lpstr>Slide 1</vt:lpstr>
      <vt:lpstr>Chapter Outline</vt:lpstr>
      <vt:lpstr>Learning Objectives</vt:lpstr>
      <vt:lpstr>Learning Objectives</vt:lpstr>
      <vt:lpstr>Learning Objectives</vt:lpstr>
      <vt:lpstr>Learning Objectives</vt:lpstr>
      <vt:lpstr>12.1 The Equity Cost of Capital</vt:lpstr>
      <vt:lpstr>Textbook Example 12.1</vt:lpstr>
      <vt:lpstr>Textbook Example 12.1 (cont'd)</vt:lpstr>
      <vt:lpstr>Alternative Example 12.1</vt:lpstr>
      <vt:lpstr>Alternative Example 12.1 (cont'd)</vt:lpstr>
      <vt:lpstr>Alternative Example 12.1 (cont'd)</vt:lpstr>
      <vt:lpstr>Alternative Example 12.1 (cont'd)</vt:lpstr>
      <vt:lpstr>12.2 The Market Portfolio</vt:lpstr>
      <vt:lpstr>12.2 The Market Portfolio (cont’d)</vt:lpstr>
      <vt:lpstr>Value-Weighted Portfolios</vt:lpstr>
      <vt:lpstr>Market Indexes</vt:lpstr>
      <vt:lpstr>Investing in a Market Index</vt:lpstr>
      <vt:lpstr>12.2 The Market Portfolio (cont’d)</vt:lpstr>
      <vt:lpstr>The Market Risk Premium</vt:lpstr>
      <vt:lpstr>Table 12.1  Historical Excess Returns of the S&amp;P 500 Compared to One-Year and Ten-Year U.S. Treasury Securities</vt:lpstr>
      <vt:lpstr>The Market Risk Premium (cont’d)</vt:lpstr>
      <vt:lpstr>12.3 Beta Estimation</vt:lpstr>
      <vt:lpstr>Figure 12.1  Monthly Returns for Cisco Stock and for the S&amp;P 500, 2000-2015 </vt:lpstr>
      <vt:lpstr>Figure 12.2  Scatterplot of Monthly Excess Returns for Cisco Versus the S&amp;P 500, 2000-2015</vt:lpstr>
      <vt:lpstr>12.3 Beta Estimation (cont'd)</vt:lpstr>
      <vt:lpstr>12.3 Beta Estimation (cont'd)</vt:lpstr>
      <vt:lpstr>Using Linear Regression</vt:lpstr>
      <vt:lpstr>Using Linear Regression (cont'd)</vt:lpstr>
      <vt:lpstr>Using Linear Regression (cont'd)</vt:lpstr>
      <vt:lpstr>Textbook Example 12.2</vt:lpstr>
      <vt:lpstr>Alternative Example 12.2</vt:lpstr>
      <vt:lpstr>12.4 The Debt Cost of Capital</vt:lpstr>
      <vt:lpstr>12.4 The Debt Cost of Capital (cont’d)</vt:lpstr>
      <vt:lpstr>12.4 The Debt Cost of Capital (cont’d)</vt:lpstr>
      <vt:lpstr>Table 12.2  Annual Default Rates by Debt Rating (1983–2011)</vt:lpstr>
      <vt:lpstr>12.4 The Debt Cost of Capital (cont’d)</vt:lpstr>
      <vt:lpstr>12.4 The Debt Cost of Capital (cont’d)</vt:lpstr>
      <vt:lpstr>Table 12.3  Average Debt Betas by Rating and Maturity*</vt:lpstr>
      <vt:lpstr>Textbook Example 12.3</vt:lpstr>
      <vt:lpstr>Alternative Example 12.3</vt:lpstr>
      <vt:lpstr>Alternative Example 12.3 (cont’d)</vt:lpstr>
      <vt:lpstr>12.5 A Project’s Cost of Capital</vt:lpstr>
      <vt:lpstr>Figure 12.3  Using a Levered Firm as a Comparable for a Project’s Risk</vt:lpstr>
      <vt:lpstr>Textbook Example 12.4</vt:lpstr>
      <vt:lpstr>12.5 A Project’s Cost of Capital (cont’d)</vt:lpstr>
      <vt:lpstr>Textbook Example 12.5</vt:lpstr>
      <vt:lpstr>Textbook Example 12.5 (cont’d)</vt:lpstr>
      <vt:lpstr>Cash and Net Debt</vt:lpstr>
      <vt:lpstr>Textbook Example 12.6</vt:lpstr>
      <vt:lpstr>Alternative Example 12.6</vt:lpstr>
      <vt:lpstr>Industry Asset Betas</vt:lpstr>
      <vt:lpstr>Textbook Example 12.7</vt:lpstr>
      <vt:lpstr>Textbook Example 12.7 (cont’d)</vt:lpstr>
      <vt:lpstr>Figure 12.4  Industry Asset Betas (2016)</vt:lpstr>
      <vt:lpstr>12.6 Project Risk Characteristics and Financing</vt:lpstr>
      <vt:lpstr>12.6 Project Risk Characteristics and Financing (cont’d)</vt:lpstr>
      <vt:lpstr>12.6 Project Risk Characteristics and Financing (cont’d)</vt:lpstr>
      <vt:lpstr>Textbook Example 12.8</vt:lpstr>
      <vt:lpstr>Financing and the Weighted Average Cost of Capital</vt:lpstr>
      <vt:lpstr>The Weighted Average Cost of Capital</vt:lpstr>
      <vt:lpstr>The Weighted Average Cost of Capital (cont’d)</vt:lpstr>
      <vt:lpstr>Textbook Example 12.9</vt:lpstr>
      <vt:lpstr>Alternative Example 12.9</vt:lpstr>
      <vt:lpstr>Alternative Example 12.9 (cont’d)</vt:lpstr>
      <vt:lpstr>12.7 Final Thoughts on Using the CAPM</vt:lpstr>
      <vt:lpstr>12.7 Final Thoughts on Using the CAPM (cont’d)</vt:lpstr>
      <vt:lpstr>Discussion of Data Case Key Topic</vt:lpstr>
      <vt:lpstr>Chapter Quiz</vt:lpstr>
      <vt:lpstr>Chapter Quiz</vt:lpstr>
      <vt:lpstr>Chapter Quiz</vt:lpstr>
      <vt:lpstr>Slide 72</vt:lpstr>
      <vt:lpstr>Practical Considerations When Forecasting Beta</vt:lpstr>
      <vt:lpstr>Practical Considerations When Forecasting Beta (cont’d)</vt:lpstr>
      <vt:lpstr>Figure 12A.1  Estimated Betas for Cisco Systems, 1999–2015</vt:lpstr>
      <vt:lpstr>Practical Considerations When Forecasting Beta (cont’d)</vt:lpstr>
      <vt:lpstr>Practical Considerations When Forecasting Beta (cont’d)</vt:lpstr>
      <vt:lpstr>Figure 12A.2  Beta Estimation with and without Outliers for Genentech Using Monthly Returns for 2002–2004</vt:lpstr>
      <vt:lpstr>Practical Considerations When Forecasting Beta (cont’d)</vt:lpstr>
      <vt:lpstr>Discussion of Data Case Key Topic</vt:lpstr>
    </vt:vector>
  </TitlesOfParts>
  <Company>Copyright ©2014 Pearson Education, Inc. All rights reserved.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</dc:title>
  <dc:subject>Estimating the Cost of Capital</dc:subject>
  <dc:creator>Berk / DeMarzo</dc:creator>
  <cp:lastModifiedBy>Javad</cp:lastModifiedBy>
  <cp:revision>158</cp:revision>
  <dcterms:created xsi:type="dcterms:W3CDTF">2013-02-15T16:30:50Z</dcterms:created>
  <dcterms:modified xsi:type="dcterms:W3CDTF">2017-05-30T17:52:15Z</dcterms:modified>
</cp:coreProperties>
</file>