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7" r:id="rId1"/>
  </p:sldMasterIdLst>
  <p:notesMasterIdLst>
    <p:notesMasterId r:id="rId71"/>
  </p:notesMasterIdLst>
  <p:handoutMasterIdLst>
    <p:handoutMasterId r:id="rId72"/>
  </p:handoutMasterIdLst>
  <p:sldIdLst>
    <p:sldId id="355" r:id="rId2"/>
    <p:sldId id="257" r:id="rId3"/>
    <p:sldId id="258" r:id="rId4"/>
    <p:sldId id="265" r:id="rId5"/>
    <p:sldId id="315" r:id="rId6"/>
    <p:sldId id="328" r:id="rId7"/>
    <p:sldId id="329" r:id="rId8"/>
    <p:sldId id="266" r:id="rId9"/>
    <p:sldId id="262" r:id="rId10"/>
    <p:sldId id="332" r:id="rId11"/>
    <p:sldId id="331" r:id="rId12"/>
    <p:sldId id="333" r:id="rId13"/>
    <p:sldId id="334" r:id="rId14"/>
    <p:sldId id="336" r:id="rId15"/>
    <p:sldId id="335" r:id="rId16"/>
    <p:sldId id="259" r:id="rId17"/>
    <p:sldId id="337" r:id="rId18"/>
    <p:sldId id="338" r:id="rId19"/>
    <p:sldId id="268" r:id="rId20"/>
    <p:sldId id="330" r:id="rId21"/>
    <p:sldId id="339" r:id="rId22"/>
    <p:sldId id="270" r:id="rId23"/>
    <p:sldId id="340" r:id="rId24"/>
    <p:sldId id="263" r:id="rId25"/>
    <p:sldId id="275" r:id="rId26"/>
    <p:sldId id="352" r:id="rId27"/>
    <p:sldId id="276" r:id="rId28"/>
    <p:sldId id="351" r:id="rId29"/>
    <p:sldId id="316" r:id="rId30"/>
    <p:sldId id="271" r:id="rId31"/>
    <p:sldId id="272" r:id="rId32"/>
    <p:sldId id="341" r:id="rId33"/>
    <p:sldId id="273" r:id="rId34"/>
    <p:sldId id="278" r:id="rId35"/>
    <p:sldId id="279" r:id="rId36"/>
    <p:sldId id="342" r:id="rId37"/>
    <p:sldId id="353" r:id="rId38"/>
    <p:sldId id="280" r:id="rId39"/>
    <p:sldId id="274" r:id="rId40"/>
    <p:sldId id="343" r:id="rId41"/>
    <p:sldId id="345" r:id="rId42"/>
    <p:sldId id="346" r:id="rId43"/>
    <p:sldId id="281" r:id="rId44"/>
    <p:sldId id="282" r:id="rId45"/>
    <p:sldId id="283" r:id="rId46"/>
    <p:sldId id="284" r:id="rId47"/>
    <p:sldId id="285" r:id="rId48"/>
    <p:sldId id="286" r:id="rId49"/>
    <p:sldId id="347" r:id="rId50"/>
    <p:sldId id="348" r:id="rId51"/>
    <p:sldId id="313" r:id="rId52"/>
    <p:sldId id="349" r:id="rId53"/>
    <p:sldId id="304" r:id="rId54"/>
    <p:sldId id="301" r:id="rId55"/>
    <p:sldId id="302" r:id="rId56"/>
    <p:sldId id="303" r:id="rId57"/>
    <p:sldId id="354" r:id="rId58"/>
    <p:sldId id="288" r:id="rId59"/>
    <p:sldId id="291" r:id="rId60"/>
    <p:sldId id="305" r:id="rId61"/>
    <p:sldId id="306" r:id="rId62"/>
    <p:sldId id="307" r:id="rId63"/>
    <p:sldId id="308" r:id="rId64"/>
    <p:sldId id="292" r:id="rId65"/>
    <p:sldId id="324" r:id="rId66"/>
    <p:sldId id="325" r:id="rId67"/>
    <p:sldId id="326" r:id="rId68"/>
    <p:sldId id="327" r:id="rId69"/>
    <p:sldId id="296" r:id="rId70"/>
  </p:sldIdLst>
  <p:sldSz cx="9144000" cy="6858000" type="screen4x3"/>
  <p:notesSz cx="7302500" cy="9586913"/>
  <p:defaultTextStyle>
    <a:defPPr>
      <a:defRPr lang="en-US"/>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7200" algn="l" rtl="0" eaLnBrk="0" fontAlgn="base" hangingPunct="0">
      <a:spcBef>
        <a:spcPct val="0"/>
      </a:spcBef>
      <a:spcAft>
        <a:spcPct val="0"/>
      </a:spcAft>
      <a:defRPr sz="2400" kern="1200">
        <a:solidFill>
          <a:schemeClr val="tx1"/>
        </a:solidFill>
        <a:latin typeface="Arial" charset="0"/>
        <a:ea typeface="+mn-ea"/>
        <a:cs typeface="+mn-cs"/>
      </a:defRPr>
    </a:lvl2pPr>
    <a:lvl3pPr marL="914400" algn="l" rtl="0" eaLnBrk="0" fontAlgn="base" hangingPunct="0">
      <a:spcBef>
        <a:spcPct val="0"/>
      </a:spcBef>
      <a:spcAft>
        <a:spcPct val="0"/>
      </a:spcAft>
      <a:defRPr sz="2400" kern="1200">
        <a:solidFill>
          <a:schemeClr val="tx1"/>
        </a:solidFill>
        <a:latin typeface="Arial" charset="0"/>
        <a:ea typeface="+mn-ea"/>
        <a:cs typeface="+mn-cs"/>
      </a:defRPr>
    </a:lvl3pPr>
    <a:lvl4pPr marL="1371600" algn="l" rtl="0" eaLnBrk="0" fontAlgn="base" hangingPunct="0">
      <a:spcBef>
        <a:spcPct val="0"/>
      </a:spcBef>
      <a:spcAft>
        <a:spcPct val="0"/>
      </a:spcAft>
      <a:defRPr sz="2400" kern="1200">
        <a:solidFill>
          <a:schemeClr val="tx1"/>
        </a:solidFill>
        <a:latin typeface="Arial" charset="0"/>
        <a:ea typeface="+mn-ea"/>
        <a:cs typeface="+mn-cs"/>
      </a:defRPr>
    </a:lvl4pPr>
    <a:lvl5pPr marL="1828800" algn="l" rtl="0" eaLnBrk="0" fontAlgn="base" hangingPunct="0">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DDFFAF"/>
    <a:srgbClr val="000099"/>
    <a:srgbClr val="DB3103"/>
    <a:srgbClr val="2BCEDF"/>
    <a:srgbClr val="F8BE1A"/>
    <a:srgbClr val="DE6D27"/>
    <a:srgbClr val="E6F1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66" autoAdjust="0"/>
    <p:restoredTop sz="92512" autoAdjust="0"/>
  </p:normalViewPr>
  <p:slideViewPr>
    <p:cSldViewPr snapToObjects="1">
      <p:cViewPr varScale="1">
        <p:scale>
          <a:sx n="100" d="100"/>
          <a:sy n="100" d="100"/>
        </p:scale>
        <p:origin x="-1314" y="-102"/>
      </p:cViewPr>
      <p:guideLst>
        <p:guide orient="horz" pos="4032"/>
        <p:guide pos="2880"/>
      </p:guideLst>
    </p:cSldViewPr>
  </p:slideViewPr>
  <p:outlineViewPr>
    <p:cViewPr>
      <p:scale>
        <a:sx n="33" d="100"/>
        <a:sy n="33" d="100"/>
      </p:scale>
      <p:origin x="0" y="180"/>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8.wmf"/><Relationship Id="rId1" Type="http://schemas.openxmlformats.org/officeDocument/2006/relationships/image" Target="../media/image27.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32.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33.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34.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40.wmf"/><Relationship Id="rId1" Type="http://schemas.openxmlformats.org/officeDocument/2006/relationships/image" Target="../media/image39.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4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3163888" cy="479425"/>
          </a:xfrm>
          <a:prstGeom prst="rect">
            <a:avLst/>
          </a:prstGeom>
          <a:noFill/>
          <a:ln w="9525">
            <a:noFill/>
            <a:miter lim="800000"/>
            <a:headEnd/>
            <a:tailEnd/>
          </a:ln>
          <a:effectLst/>
        </p:spPr>
        <p:txBody>
          <a:bodyPr vert="horz" wrap="square" lIns="96506" tIns="48253" rIns="96506" bIns="48253" numCol="1" anchor="t" anchorCtr="0" compatLnSpc="1">
            <a:prstTxWarp prst="textNoShape">
              <a:avLst/>
            </a:prstTxWarp>
          </a:bodyPr>
          <a:lstStyle>
            <a:lvl1pPr defTabSz="965200" eaLnBrk="1" hangingPunct="1">
              <a:defRPr sz="1300">
                <a:latin typeface="Tahoma" pitchFamily="34" charset="0"/>
              </a:defRPr>
            </a:lvl1pPr>
          </a:lstStyle>
          <a:p>
            <a:pPr>
              <a:defRPr/>
            </a:pPr>
            <a:endParaRPr lang="en-US"/>
          </a:p>
        </p:txBody>
      </p:sp>
      <p:sp>
        <p:nvSpPr>
          <p:cNvPr id="60419" name="Rectangle 3"/>
          <p:cNvSpPr>
            <a:spLocks noGrp="1" noChangeArrowheads="1"/>
          </p:cNvSpPr>
          <p:nvPr>
            <p:ph type="dt" sz="quarter" idx="1"/>
          </p:nvPr>
        </p:nvSpPr>
        <p:spPr bwMode="auto">
          <a:xfrm>
            <a:off x="4138613" y="0"/>
            <a:ext cx="3163887" cy="479425"/>
          </a:xfrm>
          <a:prstGeom prst="rect">
            <a:avLst/>
          </a:prstGeom>
          <a:noFill/>
          <a:ln w="9525">
            <a:noFill/>
            <a:miter lim="800000"/>
            <a:headEnd/>
            <a:tailEnd/>
          </a:ln>
          <a:effectLst/>
        </p:spPr>
        <p:txBody>
          <a:bodyPr vert="horz" wrap="square" lIns="96506" tIns="48253" rIns="96506" bIns="48253" numCol="1" anchor="t" anchorCtr="0" compatLnSpc="1">
            <a:prstTxWarp prst="textNoShape">
              <a:avLst/>
            </a:prstTxWarp>
          </a:bodyPr>
          <a:lstStyle>
            <a:lvl1pPr algn="r" defTabSz="965200" eaLnBrk="1" hangingPunct="1">
              <a:defRPr sz="1300">
                <a:latin typeface="Tahoma" pitchFamily="34" charset="0"/>
              </a:defRPr>
            </a:lvl1pPr>
          </a:lstStyle>
          <a:p>
            <a:pPr>
              <a:defRPr/>
            </a:pPr>
            <a:endParaRPr lang="en-US"/>
          </a:p>
        </p:txBody>
      </p:sp>
      <p:sp>
        <p:nvSpPr>
          <p:cNvPr id="60420" name="Rectangle 4"/>
          <p:cNvSpPr>
            <a:spLocks noGrp="1" noChangeArrowheads="1"/>
          </p:cNvSpPr>
          <p:nvPr>
            <p:ph type="ftr" sz="quarter" idx="2"/>
          </p:nvPr>
        </p:nvSpPr>
        <p:spPr bwMode="auto">
          <a:xfrm>
            <a:off x="0" y="9107488"/>
            <a:ext cx="3163888" cy="479425"/>
          </a:xfrm>
          <a:prstGeom prst="rect">
            <a:avLst/>
          </a:prstGeom>
          <a:noFill/>
          <a:ln w="9525">
            <a:noFill/>
            <a:miter lim="800000"/>
            <a:headEnd/>
            <a:tailEnd/>
          </a:ln>
          <a:effectLst/>
        </p:spPr>
        <p:txBody>
          <a:bodyPr vert="horz" wrap="square" lIns="96506" tIns="48253" rIns="96506" bIns="48253" numCol="1" anchor="b" anchorCtr="0" compatLnSpc="1">
            <a:prstTxWarp prst="textNoShape">
              <a:avLst/>
            </a:prstTxWarp>
          </a:bodyPr>
          <a:lstStyle>
            <a:lvl1pPr defTabSz="965200" eaLnBrk="1" hangingPunct="1">
              <a:defRPr sz="1300">
                <a:latin typeface="Tahoma" pitchFamily="34" charset="0"/>
              </a:defRPr>
            </a:lvl1pPr>
          </a:lstStyle>
          <a:p>
            <a:pPr>
              <a:defRPr/>
            </a:pPr>
            <a:endParaRPr lang="en-US"/>
          </a:p>
        </p:txBody>
      </p:sp>
      <p:sp>
        <p:nvSpPr>
          <p:cNvPr id="60421" name="Rectangle 5"/>
          <p:cNvSpPr>
            <a:spLocks noGrp="1" noChangeArrowheads="1"/>
          </p:cNvSpPr>
          <p:nvPr>
            <p:ph type="sldNum" sz="quarter" idx="3"/>
          </p:nvPr>
        </p:nvSpPr>
        <p:spPr bwMode="auto">
          <a:xfrm>
            <a:off x="4138613" y="9107488"/>
            <a:ext cx="3163887" cy="479425"/>
          </a:xfrm>
          <a:prstGeom prst="rect">
            <a:avLst/>
          </a:prstGeom>
          <a:noFill/>
          <a:ln w="9525">
            <a:noFill/>
            <a:miter lim="800000"/>
            <a:headEnd/>
            <a:tailEnd/>
          </a:ln>
          <a:effectLst/>
        </p:spPr>
        <p:txBody>
          <a:bodyPr vert="horz" wrap="square" lIns="96506" tIns="48253" rIns="96506" bIns="48253" numCol="1" anchor="b" anchorCtr="0" compatLnSpc="1">
            <a:prstTxWarp prst="textNoShape">
              <a:avLst/>
            </a:prstTxWarp>
          </a:bodyPr>
          <a:lstStyle>
            <a:lvl1pPr algn="r" defTabSz="965200" eaLnBrk="1" hangingPunct="1">
              <a:defRPr sz="1300" smtClean="0">
                <a:latin typeface="Tahoma" pitchFamily="34" charset="0"/>
              </a:defRPr>
            </a:lvl1pPr>
          </a:lstStyle>
          <a:p>
            <a:pPr>
              <a:defRPr/>
            </a:pPr>
            <a:fld id="{9979B06C-B361-47AA-B082-1EFD8F81771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3163888" cy="479425"/>
          </a:xfrm>
          <a:prstGeom prst="rect">
            <a:avLst/>
          </a:prstGeom>
          <a:noFill/>
          <a:ln w="9525">
            <a:noFill/>
            <a:miter lim="800000"/>
            <a:headEnd/>
            <a:tailEnd/>
          </a:ln>
          <a:effectLst/>
        </p:spPr>
        <p:txBody>
          <a:bodyPr vert="horz" wrap="square" lIns="96506" tIns="48253" rIns="96506" bIns="48253" numCol="1" anchor="t" anchorCtr="0" compatLnSpc="1">
            <a:prstTxWarp prst="textNoShape">
              <a:avLst/>
            </a:prstTxWarp>
          </a:bodyPr>
          <a:lstStyle>
            <a:lvl1pPr defTabSz="965200" eaLnBrk="1" hangingPunct="1">
              <a:defRPr sz="1300">
                <a:latin typeface="Tahoma" pitchFamily="34" charset="0"/>
              </a:defRPr>
            </a:lvl1pPr>
          </a:lstStyle>
          <a:p>
            <a:pPr>
              <a:defRPr/>
            </a:pPr>
            <a:endParaRPr lang="en-US"/>
          </a:p>
        </p:txBody>
      </p:sp>
      <p:sp>
        <p:nvSpPr>
          <p:cNvPr id="61443" name="Rectangle 3"/>
          <p:cNvSpPr>
            <a:spLocks noGrp="1" noChangeArrowheads="1"/>
          </p:cNvSpPr>
          <p:nvPr>
            <p:ph type="dt" idx="1"/>
          </p:nvPr>
        </p:nvSpPr>
        <p:spPr bwMode="auto">
          <a:xfrm>
            <a:off x="4138613" y="0"/>
            <a:ext cx="3163887" cy="479425"/>
          </a:xfrm>
          <a:prstGeom prst="rect">
            <a:avLst/>
          </a:prstGeom>
          <a:noFill/>
          <a:ln w="9525">
            <a:noFill/>
            <a:miter lim="800000"/>
            <a:headEnd/>
            <a:tailEnd/>
          </a:ln>
          <a:effectLst/>
        </p:spPr>
        <p:txBody>
          <a:bodyPr vert="horz" wrap="square" lIns="96506" tIns="48253" rIns="96506" bIns="48253" numCol="1" anchor="t" anchorCtr="0" compatLnSpc="1">
            <a:prstTxWarp prst="textNoShape">
              <a:avLst/>
            </a:prstTxWarp>
          </a:bodyPr>
          <a:lstStyle>
            <a:lvl1pPr algn="r" defTabSz="965200" eaLnBrk="1" hangingPunct="1">
              <a:defRPr sz="1300">
                <a:latin typeface="Tahoma" pitchFamily="34" charset="0"/>
              </a:defRPr>
            </a:lvl1pPr>
          </a:lstStyle>
          <a:p>
            <a:pPr>
              <a:defRPr/>
            </a:pPr>
            <a:endParaRPr lang="en-US"/>
          </a:p>
        </p:txBody>
      </p:sp>
      <p:sp>
        <p:nvSpPr>
          <p:cNvPr id="73732" name="Rectangle 4"/>
          <p:cNvSpPr>
            <a:spLocks noGrp="1" noRot="1" noChangeAspect="1" noChangeArrowheads="1" noTextEdit="1"/>
          </p:cNvSpPr>
          <p:nvPr>
            <p:ph type="sldImg" idx="2"/>
          </p:nvPr>
        </p:nvSpPr>
        <p:spPr bwMode="auto">
          <a:xfrm>
            <a:off x="1254125" y="719138"/>
            <a:ext cx="4794250" cy="3595687"/>
          </a:xfrm>
          <a:prstGeom prst="rect">
            <a:avLst/>
          </a:prstGeom>
          <a:noFill/>
          <a:ln w="9525">
            <a:solidFill>
              <a:srgbClr val="000000"/>
            </a:solidFill>
            <a:miter lim="800000"/>
            <a:headEnd/>
            <a:tailEnd/>
          </a:ln>
        </p:spPr>
      </p:sp>
      <p:sp>
        <p:nvSpPr>
          <p:cNvPr id="61445" name="Rectangle 5"/>
          <p:cNvSpPr>
            <a:spLocks noGrp="1" noChangeArrowheads="1"/>
          </p:cNvSpPr>
          <p:nvPr>
            <p:ph type="body" sz="quarter" idx="3"/>
          </p:nvPr>
        </p:nvSpPr>
        <p:spPr bwMode="auto">
          <a:xfrm>
            <a:off x="973138" y="4554538"/>
            <a:ext cx="5356225" cy="4313237"/>
          </a:xfrm>
          <a:prstGeom prst="rect">
            <a:avLst/>
          </a:prstGeom>
          <a:noFill/>
          <a:ln w="9525">
            <a:noFill/>
            <a:miter lim="800000"/>
            <a:headEnd/>
            <a:tailEnd/>
          </a:ln>
          <a:effectLst/>
        </p:spPr>
        <p:txBody>
          <a:bodyPr vert="horz" wrap="square" lIns="96506" tIns="48253" rIns="96506" bIns="4825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446" name="Rectangle 6"/>
          <p:cNvSpPr>
            <a:spLocks noGrp="1" noChangeArrowheads="1"/>
          </p:cNvSpPr>
          <p:nvPr>
            <p:ph type="ftr" sz="quarter" idx="4"/>
          </p:nvPr>
        </p:nvSpPr>
        <p:spPr bwMode="auto">
          <a:xfrm>
            <a:off x="0" y="9107488"/>
            <a:ext cx="3163888" cy="479425"/>
          </a:xfrm>
          <a:prstGeom prst="rect">
            <a:avLst/>
          </a:prstGeom>
          <a:noFill/>
          <a:ln w="9525">
            <a:noFill/>
            <a:miter lim="800000"/>
            <a:headEnd/>
            <a:tailEnd/>
          </a:ln>
          <a:effectLst/>
        </p:spPr>
        <p:txBody>
          <a:bodyPr vert="horz" wrap="square" lIns="96506" tIns="48253" rIns="96506" bIns="48253" numCol="1" anchor="b" anchorCtr="0" compatLnSpc="1">
            <a:prstTxWarp prst="textNoShape">
              <a:avLst/>
            </a:prstTxWarp>
          </a:bodyPr>
          <a:lstStyle>
            <a:lvl1pPr defTabSz="965200" eaLnBrk="1" hangingPunct="1">
              <a:defRPr sz="1300">
                <a:latin typeface="Tahoma" pitchFamily="34" charset="0"/>
              </a:defRPr>
            </a:lvl1pPr>
          </a:lstStyle>
          <a:p>
            <a:pPr>
              <a:defRPr/>
            </a:pPr>
            <a:endParaRPr lang="en-US"/>
          </a:p>
        </p:txBody>
      </p:sp>
      <p:sp>
        <p:nvSpPr>
          <p:cNvPr id="61447" name="Rectangle 7"/>
          <p:cNvSpPr>
            <a:spLocks noGrp="1" noChangeArrowheads="1"/>
          </p:cNvSpPr>
          <p:nvPr>
            <p:ph type="sldNum" sz="quarter" idx="5"/>
          </p:nvPr>
        </p:nvSpPr>
        <p:spPr bwMode="auto">
          <a:xfrm>
            <a:off x="4138613" y="9107488"/>
            <a:ext cx="3163887" cy="479425"/>
          </a:xfrm>
          <a:prstGeom prst="rect">
            <a:avLst/>
          </a:prstGeom>
          <a:noFill/>
          <a:ln w="9525">
            <a:noFill/>
            <a:miter lim="800000"/>
            <a:headEnd/>
            <a:tailEnd/>
          </a:ln>
          <a:effectLst/>
        </p:spPr>
        <p:txBody>
          <a:bodyPr vert="horz" wrap="square" lIns="96506" tIns="48253" rIns="96506" bIns="48253" numCol="1" anchor="b" anchorCtr="0" compatLnSpc="1">
            <a:prstTxWarp prst="textNoShape">
              <a:avLst/>
            </a:prstTxWarp>
          </a:bodyPr>
          <a:lstStyle>
            <a:lvl1pPr algn="r" defTabSz="965200" eaLnBrk="1" hangingPunct="1">
              <a:defRPr sz="1300" smtClean="0">
                <a:latin typeface="Tahoma" pitchFamily="34" charset="0"/>
              </a:defRPr>
            </a:lvl1pPr>
          </a:lstStyle>
          <a:p>
            <a:pPr>
              <a:defRPr/>
            </a:pPr>
            <a:fld id="{3B25FE7B-C68F-416D-8AAE-1F73C52D456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6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8"/>
          <p:cNvSpPr>
            <a:spLocks noChangeArrowheads="1"/>
          </p:cNvSpPr>
          <p:nvPr userDrawn="1"/>
        </p:nvSpPr>
        <p:spPr bwMode="auto">
          <a:xfrm>
            <a:off x="1066800" y="6240463"/>
            <a:ext cx="5638800" cy="457200"/>
          </a:xfrm>
          <a:prstGeom prst="rect">
            <a:avLst/>
          </a:prstGeom>
          <a:noFill/>
          <a:ln>
            <a:noFill/>
          </a:ln>
          <a:extLst>
            <a:ext uri="{909E8E84-426E-40DD-AFC4-6F175D3DCCD1}"/>
            <a:ext uri="{91240B29-F687-4F45-9708-019B960494DF}"/>
          </a:extLst>
        </p:spPr>
        <p:txBody>
          <a:bodyPr anchor="b"/>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spcBef>
                <a:spcPct val="50000"/>
              </a:spcBef>
              <a:defRPr/>
            </a:pPr>
            <a:r>
              <a:rPr lang="en-US" altLang="en-US" sz="800" smtClean="0"/>
              <a:t>Copyright © 2009 Pearson Prentice Hall. All rights reserved.</a:t>
            </a:r>
          </a:p>
        </p:txBody>
      </p:sp>
      <p:pic>
        <p:nvPicPr>
          <p:cNvPr id="5" name="Picture 9" descr="pearson_brand_logo_aug2008a"/>
          <p:cNvPicPr>
            <a:picLocks noChangeAspect="1" noChangeArrowheads="1"/>
          </p:cNvPicPr>
          <p:nvPr userDrawn="1"/>
        </p:nvPicPr>
        <p:blipFill>
          <a:blip r:embed="rId2" cstate="print"/>
          <a:srcRect/>
          <a:stretch>
            <a:fillRect/>
          </a:stretch>
        </p:blipFill>
        <p:spPr bwMode="auto">
          <a:xfrm>
            <a:off x="228600" y="6062663"/>
            <a:ext cx="823913" cy="582612"/>
          </a:xfrm>
          <a:prstGeom prst="rect">
            <a:avLst/>
          </a:prstGeom>
          <a:noFill/>
          <a:ln w="9525">
            <a:noFill/>
            <a:miter lim="800000"/>
            <a:headEnd/>
            <a:tailEnd/>
          </a:ln>
        </p:spPr>
      </p:pic>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6" name="Date Placeholder 3"/>
          <p:cNvSpPr>
            <a:spLocks noGrp="1"/>
          </p:cNvSpPr>
          <p:nvPr>
            <p:ph type="dt" sz="half" idx="10"/>
          </p:nvPr>
        </p:nvSpPr>
        <p:spPr/>
        <p:txBody>
          <a:bodyPr/>
          <a:lstStyle>
            <a:lvl1pPr>
              <a:defRPr/>
            </a:lvl1pPr>
          </a:lstStyle>
          <a:p>
            <a:pPr>
              <a:defRPr/>
            </a:pPr>
            <a:fld id="{A4090477-9D40-48B6-83B6-A17770F898B3}" type="datetime1">
              <a:rPr lang="en-US"/>
              <a:pPr>
                <a:defRPr/>
              </a:pPr>
              <a:t>3/25/2017</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smtClean="0"/>
            </a:lvl1pPr>
          </a:lstStyle>
          <a:p>
            <a:pPr>
              <a:defRPr/>
            </a:pPr>
            <a:fld id="{428E6B17-820A-4AF6-87A6-6ECFBFE4F37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24DBAA5-1520-4DB3-B779-31CE50B801B3}" type="datetime1">
              <a:rPr lang="en-US"/>
              <a:pPr>
                <a:defRPr/>
              </a:pPr>
              <a:t>3/25/2017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r>
              <a:rPr lang="en-US" altLang="en-US"/>
              <a:t>5-</a:t>
            </a:r>
            <a:fld id="{F006B9EA-24B5-4202-9ABB-D47CA2743A0E}"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F3FBAFC-9D93-4FE8-A647-0651AF1C8DA6}" type="datetime1">
              <a:rPr lang="en-US"/>
              <a:pPr>
                <a:defRPr/>
              </a:pPr>
              <a:t>3/25/2017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r>
              <a:rPr lang="en-US" altLang="en-US"/>
              <a:t>5-</a:t>
            </a:r>
            <a:fld id="{1BCA3122-57DB-410D-A72C-85AECCA22E61}"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79859D8-4A78-4793-9F80-0473A7A7E02D}" type="datetime1">
              <a:rPr lang="en-US"/>
              <a:pPr>
                <a:defRPr/>
              </a:pPr>
              <a:t>3/25/2017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r>
              <a:rPr lang="en-US" altLang="en-US"/>
              <a:t>5-</a:t>
            </a:r>
            <a:fld id="{9EDDF55C-9611-46AB-BC6B-4B087071E194}"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245BCB4-732B-44C7-B917-E5570F1E966A}" type="datetime1">
              <a:rPr lang="en-US"/>
              <a:pPr>
                <a:defRPr/>
              </a:pPr>
              <a:t>3/25/2017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r>
              <a:rPr lang="en-US" altLang="en-US"/>
              <a:t>5-</a:t>
            </a:r>
            <a:fld id="{2C554069-4703-491A-8DAE-1E797A85628A}"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4A816A8-BED0-47AB-A08A-60AF218B5B4A}" type="datetime1">
              <a:rPr lang="en-US"/>
              <a:pPr>
                <a:defRPr/>
              </a:pPr>
              <a:t>3/25/2017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r>
              <a:rPr lang="en-US" altLang="en-US"/>
              <a:t>5-</a:t>
            </a:r>
            <a:fld id="{414F29D5-1FA9-4B54-86AC-C277755D67C0}"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8411ECC-7924-4AA1-AD6D-C3569F633C59}" type="datetime1">
              <a:rPr lang="en-US"/>
              <a:pPr>
                <a:defRPr/>
              </a:pPr>
              <a:t>3/25/2017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ltLang="en-US"/>
          </a:p>
        </p:txBody>
      </p:sp>
      <p:sp>
        <p:nvSpPr>
          <p:cNvPr id="9" name="Slide Number Placeholder 5"/>
          <p:cNvSpPr>
            <a:spLocks noGrp="1"/>
          </p:cNvSpPr>
          <p:nvPr>
            <p:ph type="sldNum" sz="quarter" idx="12"/>
          </p:nvPr>
        </p:nvSpPr>
        <p:spPr/>
        <p:txBody>
          <a:bodyPr/>
          <a:lstStyle>
            <a:lvl1pPr>
              <a:defRPr/>
            </a:lvl1pPr>
          </a:lstStyle>
          <a:p>
            <a:pPr>
              <a:defRPr/>
            </a:pPr>
            <a:r>
              <a:rPr lang="en-US" altLang="en-US"/>
              <a:t>5-</a:t>
            </a:r>
            <a:fld id="{FF598DAA-AC7E-4873-A834-456D579681A0}"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82F287F-E683-4AC7-BEFE-D76CD50A087A}" type="datetime1">
              <a:rPr lang="en-US"/>
              <a:pPr>
                <a:defRPr/>
              </a:pPr>
              <a:t>3/25/2017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ltLang="en-US"/>
          </a:p>
        </p:txBody>
      </p:sp>
      <p:sp>
        <p:nvSpPr>
          <p:cNvPr id="5" name="Slide Number Placeholder 5"/>
          <p:cNvSpPr>
            <a:spLocks noGrp="1"/>
          </p:cNvSpPr>
          <p:nvPr>
            <p:ph type="sldNum" sz="quarter" idx="12"/>
          </p:nvPr>
        </p:nvSpPr>
        <p:spPr/>
        <p:txBody>
          <a:bodyPr/>
          <a:lstStyle>
            <a:lvl1pPr>
              <a:defRPr/>
            </a:lvl1pPr>
          </a:lstStyle>
          <a:p>
            <a:pPr>
              <a:defRPr/>
            </a:pPr>
            <a:r>
              <a:rPr lang="en-US" altLang="en-US"/>
              <a:t>5-</a:t>
            </a:r>
            <a:fld id="{C6EB2CF2-9250-484D-AA73-27CE67797CC0}"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1982543-F9B3-4B60-9981-AE06CF164962}" type="datetime1">
              <a:rPr lang="en-US"/>
              <a:pPr>
                <a:defRPr/>
              </a:pPr>
              <a:t>3/25/2017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ltLang="en-US"/>
          </a:p>
        </p:txBody>
      </p:sp>
      <p:sp>
        <p:nvSpPr>
          <p:cNvPr id="4" name="Slide Number Placeholder 5"/>
          <p:cNvSpPr>
            <a:spLocks noGrp="1"/>
          </p:cNvSpPr>
          <p:nvPr>
            <p:ph type="sldNum" sz="quarter" idx="12"/>
          </p:nvPr>
        </p:nvSpPr>
        <p:spPr/>
        <p:txBody>
          <a:bodyPr/>
          <a:lstStyle>
            <a:lvl1pPr>
              <a:defRPr/>
            </a:lvl1pPr>
          </a:lstStyle>
          <a:p>
            <a:pPr>
              <a:defRPr/>
            </a:pPr>
            <a:r>
              <a:rPr lang="en-US" altLang="en-US"/>
              <a:t>5-</a:t>
            </a:r>
            <a:fld id="{8DB71823-8AA6-40D1-8849-78E2DFCDADDD}"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79246F6-A6D0-438B-82F4-708781071756}" type="datetime1">
              <a:rPr lang="en-US"/>
              <a:pPr>
                <a:defRPr/>
              </a:pPr>
              <a:t>3/25/2017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r>
              <a:rPr lang="en-US" altLang="en-US"/>
              <a:t>5-</a:t>
            </a:r>
            <a:fld id="{7C605217-B24C-41DC-B794-34F64323138A}"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smtClean="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CE46FB8-2738-47AA-8173-0C440338773E}" type="datetime1">
              <a:rPr lang="en-US"/>
              <a:pPr>
                <a:defRPr/>
              </a:pPr>
              <a:t>3/25/2017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r>
              <a:rPr lang="en-US" altLang="en-US"/>
              <a:t>5-</a:t>
            </a:r>
            <a:fld id="{3630F38F-288C-40FB-B957-BF0AF820B259}"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Title Placeholder 1"/>
          <p:cNvSpPr>
            <a:spLocks noGrp="1"/>
          </p:cNvSpPr>
          <p:nvPr>
            <p:ph type="title"/>
          </p:nvPr>
        </p:nvSpPr>
        <p:spPr bwMode="auto">
          <a:xfrm>
            <a:off x="628650" y="365125"/>
            <a:ext cx="78867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6387" name="Text Placeholder 2"/>
          <p:cNvSpPr>
            <a:spLocks noGrp="1"/>
          </p:cNvSpPr>
          <p:nvPr>
            <p:ph type="body" idx="1"/>
          </p:nvPr>
        </p:nvSpPr>
        <p:spPr bwMode="auto">
          <a:xfrm>
            <a:off x="628650" y="1825625"/>
            <a:ext cx="78867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hangingPunct="1">
              <a:defRPr sz="900">
                <a:solidFill>
                  <a:schemeClr val="tx1">
                    <a:tint val="75000"/>
                  </a:schemeClr>
                </a:solidFill>
                <a:latin typeface="Arial" panose="020B0604020202020204" pitchFamily="34" charset="0"/>
              </a:defRPr>
            </a:lvl1pPr>
          </a:lstStyle>
          <a:p>
            <a:pPr>
              <a:defRPr/>
            </a:pPr>
            <a:fld id="{AEDA7B81-6083-4CC2-9E53-677F0DFDF73E}" type="datetime1">
              <a:rPr lang="en-US"/>
              <a:pPr>
                <a:defRPr/>
              </a:pPr>
              <a:t>3/25/2017</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hangingPunct="1">
              <a:defRPr sz="900">
                <a:solidFill>
                  <a:schemeClr val="tx1">
                    <a:tint val="75000"/>
                  </a:schemeClr>
                </a:solidFill>
                <a:latin typeface="Arial" panose="020B0604020202020204" pitchFamily="34" charset="0"/>
              </a:defRPr>
            </a:lvl1pPr>
          </a:lstStyle>
          <a:p>
            <a:pPr>
              <a:defRPr/>
            </a:pPr>
            <a:endParaRPr lang="en-US" alt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smtClean="0">
                <a:solidFill>
                  <a:srgbClr val="898989"/>
                </a:solidFill>
              </a:defRPr>
            </a:lvl1pPr>
          </a:lstStyle>
          <a:p>
            <a:pPr>
              <a:defRPr/>
            </a:pPr>
            <a:r>
              <a:rPr lang="en-US" altLang="en-US"/>
              <a:t>5-</a:t>
            </a:r>
            <a:fld id="{0E78A4B0-89D5-4270-9221-E6F1C723D3F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26" r:id="rId1"/>
    <p:sldLayoutId id="2147483816" r:id="rId2"/>
    <p:sldLayoutId id="2147483817" r:id="rId3"/>
    <p:sldLayoutId id="2147483818" r:id="rId4"/>
    <p:sldLayoutId id="2147483819" r:id="rId5"/>
    <p:sldLayoutId id="2147483820" r:id="rId6"/>
    <p:sldLayoutId id="2147483821" r:id="rId7"/>
    <p:sldLayoutId id="2147483822" r:id="rId8"/>
    <p:sldLayoutId id="2147483823" r:id="rId9"/>
    <p:sldLayoutId id="2147483824" r:id="rId10"/>
    <p:sldLayoutId id="2147483825" r:id="rId11"/>
  </p:sldLayoutIdLst>
  <p:hf sldNum="0" hdr="0" ftr="0" dt="0"/>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eaLnBrk="0" fontAlgn="base" hangingPunct="0">
        <a:lnSpc>
          <a:spcPct val="90000"/>
        </a:lnSpc>
        <a:spcBef>
          <a:spcPts val="750"/>
        </a:spcBef>
        <a:spcAft>
          <a:spcPct val="0"/>
        </a:spcAft>
        <a:buFont typeface="Arial"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1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2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11.jpeg"/><Relationship Id="rId4" Type="http://schemas.openxmlformats.org/officeDocument/2006/relationships/image" Target="../media/image17.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0.jpeg"/><Relationship Id="rId1" Type="http://schemas.openxmlformats.org/officeDocument/2006/relationships/slideLayout" Target="../slideLayouts/slideLayout2.xml"/><Relationship Id="rId6" Type="http://schemas.openxmlformats.org/officeDocument/2006/relationships/image" Target="../media/image17.jpeg"/><Relationship Id="rId5" Type="http://schemas.openxmlformats.org/officeDocument/2006/relationships/image" Target="../media/image9.jpeg"/><Relationship Id="rId4" Type="http://schemas.openxmlformats.org/officeDocument/2006/relationships/image" Target="../media/image18.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image" Target="../media/image21.jpeg"/><Relationship Id="rId3" Type="http://schemas.openxmlformats.org/officeDocument/2006/relationships/oleObject" Target="../embeddings/oleObject6.bin"/><Relationship Id="rId7" Type="http://schemas.openxmlformats.org/officeDocument/2006/relationships/image" Target="../media/image9.jpeg"/><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10.jpeg"/></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xml"/><Relationship Id="rId1" Type="http://schemas.openxmlformats.org/officeDocument/2006/relationships/tags" Target="../tags/tag2.xml"/><Relationship Id="rId4" Type="http://schemas.openxmlformats.org/officeDocument/2006/relationships/image" Target="../media/image22.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3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7.jpeg"/><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3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24.jpeg"/><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17.jpeg"/><Relationship Id="rId4" Type="http://schemas.openxmlformats.org/officeDocument/2006/relationships/image" Target="../media/image9.jpe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9.v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oleObject" Target="../embeddings/oleObject12.bin"/><Relationship Id="rId4" Type="http://schemas.openxmlformats.org/officeDocument/2006/relationships/oleObject" Target="../embeddings/oleObject11.bin"/></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1.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11.vml"/></Relationships>
</file>

<file path=ppt/slides/_rels/slide52.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12.v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13.v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7.xml"/><Relationship Id="rId1" Type="http://schemas.openxmlformats.org/officeDocument/2006/relationships/vmlDrawing" Target="../drawings/vmlDrawing14.vml"/><Relationship Id="rId4" Type="http://schemas.openxmlformats.org/officeDocument/2006/relationships/oleObject" Target="../embeddings/oleObject17.bin"/></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7.xml"/><Relationship Id="rId1" Type="http://schemas.openxmlformats.org/officeDocument/2006/relationships/vmlDrawing" Target="../drawings/vmlDrawing15.v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algn="ctr" eaLnBrk="1" hangingPunct="1"/>
            <a:r>
              <a:rPr lang="en-US" altLang="en-US" smtClean="0"/>
              <a:t>Chapter 5</a:t>
            </a:r>
          </a:p>
        </p:txBody>
      </p:sp>
      <p:sp>
        <p:nvSpPr>
          <p:cNvPr id="18435" name="Content Placeholder 2"/>
          <p:cNvSpPr>
            <a:spLocks noGrp="1"/>
          </p:cNvSpPr>
          <p:nvPr>
            <p:ph idx="1"/>
          </p:nvPr>
        </p:nvSpPr>
        <p:spPr/>
        <p:txBody>
          <a:bodyPr/>
          <a:lstStyle/>
          <a:p>
            <a:pPr algn="ctr" eaLnBrk="1" hangingPunct="1"/>
            <a:r>
              <a:rPr lang="en-US" altLang="en-US" smtClean="0"/>
              <a:t>Interest Rates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3"/>
          <p:cNvSpPr>
            <a:spLocks noGrp="1" noChangeArrowheads="1"/>
          </p:cNvSpPr>
          <p:nvPr>
            <p:ph type="title"/>
          </p:nvPr>
        </p:nvSpPr>
        <p:spPr/>
        <p:txBody>
          <a:bodyPr/>
          <a:lstStyle/>
          <a:p>
            <a:pPr eaLnBrk="1" hangingPunct="1"/>
            <a:r>
              <a:rPr lang="en-US" altLang="en-US" smtClean="0"/>
              <a:t>Example 5.1 </a:t>
            </a:r>
            <a:r>
              <a:rPr lang="en-US" altLang="en-US" b="1" smtClean="0"/>
              <a:t>Personal Finance </a:t>
            </a:r>
            <a:br>
              <a:rPr lang="en-US" altLang="en-US" b="1" smtClean="0"/>
            </a:br>
            <a:r>
              <a:rPr lang="en-US" altLang="en-US" smtClean="0"/>
              <a:t>Valuing Monthly Cash Flows</a:t>
            </a:r>
          </a:p>
        </p:txBody>
      </p:sp>
      <p:sp>
        <p:nvSpPr>
          <p:cNvPr id="27651" name="Rectangle 24"/>
          <p:cNvSpPr>
            <a:spLocks noGrp="1" noChangeArrowheads="1"/>
          </p:cNvSpPr>
          <p:nvPr>
            <p:ph idx="1"/>
          </p:nvPr>
        </p:nvSpPr>
        <p:spPr>
          <a:xfrm>
            <a:off x="317500" y="1803400"/>
            <a:ext cx="8505825" cy="4249738"/>
          </a:xfrm>
        </p:spPr>
        <p:txBody>
          <a:bodyPr/>
          <a:lstStyle/>
          <a:p>
            <a:pPr eaLnBrk="1" hangingPunct="1">
              <a:buFontTx/>
              <a:buNone/>
            </a:pPr>
            <a:r>
              <a:rPr lang="en-US" altLang="en-US" b="1" smtClean="0">
                <a:solidFill>
                  <a:srgbClr val="00646D"/>
                </a:solidFill>
              </a:rPr>
              <a:t>Plan (cont’d):</a:t>
            </a:r>
          </a:p>
          <a:p>
            <a:pPr eaLnBrk="1" hangingPunct="1">
              <a:lnSpc>
                <a:spcPct val="85000"/>
              </a:lnSpc>
              <a:spcBef>
                <a:spcPct val="400000"/>
              </a:spcBef>
            </a:pPr>
            <a:r>
              <a:rPr lang="en-US" altLang="en-US" sz="2400" smtClean="0"/>
              <a:t>That is, we can view the savings plan as a monthly annuity with </a:t>
            </a:r>
            <a:r>
              <a:rPr lang="en-US" altLang="en-US" sz="2400" b="1" smtClean="0">
                <a:solidFill>
                  <a:srgbClr val="006600"/>
                </a:solidFill>
              </a:rPr>
              <a:t>10 </a:t>
            </a:r>
            <a:r>
              <a:rPr lang="en-US" altLang="en-US" sz="2400" b="1" smtClean="0">
                <a:solidFill>
                  <a:srgbClr val="006600"/>
                </a:solidFill>
                <a:sym typeface="Symbol" pitchFamily="18" charset="2"/>
              </a:rPr>
              <a:t></a:t>
            </a:r>
            <a:r>
              <a:rPr lang="en-US" altLang="en-US" sz="2400" b="1" smtClean="0">
                <a:solidFill>
                  <a:srgbClr val="006600"/>
                </a:solidFill>
              </a:rPr>
              <a:t> 12 = 120 </a:t>
            </a:r>
            <a:r>
              <a:rPr lang="en-US" altLang="en-US" sz="2400" smtClean="0"/>
              <a:t>monthly payments. We have the future value of the annuity (</a:t>
            </a:r>
            <a:r>
              <a:rPr lang="en-US" altLang="en-US" sz="2400" b="1" smtClean="0">
                <a:solidFill>
                  <a:srgbClr val="006600"/>
                </a:solidFill>
              </a:rPr>
              <a:t>$100,000</a:t>
            </a:r>
            <a:r>
              <a:rPr lang="en-US" altLang="en-US" sz="2400" smtClean="0"/>
              <a:t>), the length of time (120 months), and we will have the monthly interest rate from the first part of the question. We can then use the future value of annuity formula (</a:t>
            </a:r>
            <a:r>
              <a:rPr lang="en-US" altLang="en-US" sz="2400" b="1" smtClean="0">
                <a:solidFill>
                  <a:srgbClr val="00646D"/>
                </a:solidFill>
              </a:rPr>
              <a:t>Eq. 4.6</a:t>
            </a:r>
            <a:r>
              <a:rPr lang="en-US" altLang="en-US" sz="2400" smtClean="0"/>
              <a:t>) to solve for the monthly deposit</a:t>
            </a:r>
          </a:p>
        </p:txBody>
      </p:sp>
      <p:pic>
        <p:nvPicPr>
          <p:cNvPr id="27652" name="Picture 2" descr="Berk"/>
          <p:cNvPicPr>
            <a:picLocks noChangeAspect="1" noChangeArrowheads="1"/>
          </p:cNvPicPr>
          <p:nvPr/>
        </p:nvPicPr>
        <p:blipFill>
          <a:blip r:embed="rId2" cstate="print"/>
          <a:srcRect b="28572"/>
          <a:stretch>
            <a:fillRect/>
          </a:stretch>
        </p:blipFill>
        <p:spPr bwMode="auto">
          <a:xfrm>
            <a:off x="620713" y="2438400"/>
            <a:ext cx="7913687" cy="1143000"/>
          </a:xfrm>
          <a:prstGeom prst="rect">
            <a:avLst/>
          </a:prstGeom>
          <a:solidFill>
            <a:srgbClr val="DDFFAF">
              <a:alpha val="18039"/>
            </a:srgbClr>
          </a:solidFill>
          <a:ln w="9525">
            <a:noFill/>
            <a:miter lim="800000"/>
            <a:headEnd/>
            <a:tailEnd/>
          </a:ln>
        </p:spPr>
      </p:pic>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ltLang="en-US" smtClean="0"/>
              <a:t>Example 5.1 </a:t>
            </a:r>
            <a:r>
              <a:rPr lang="en-US" altLang="en-US" b="1" smtClean="0"/>
              <a:t>Personal Finance </a:t>
            </a:r>
            <a:br>
              <a:rPr lang="en-US" altLang="en-US" b="1" smtClean="0"/>
            </a:br>
            <a:r>
              <a:rPr lang="en-US" altLang="en-US" smtClean="0"/>
              <a:t>Valuing Monthly Cash Flows</a:t>
            </a:r>
          </a:p>
        </p:txBody>
      </p:sp>
      <p:sp>
        <p:nvSpPr>
          <p:cNvPr id="28675" name="Rectangle 3"/>
          <p:cNvSpPr>
            <a:spLocks noGrp="1" noChangeArrowheads="1"/>
          </p:cNvSpPr>
          <p:nvPr>
            <p:ph idx="1"/>
          </p:nvPr>
        </p:nvSpPr>
        <p:spPr/>
        <p:txBody>
          <a:bodyPr/>
          <a:lstStyle/>
          <a:p>
            <a:pPr eaLnBrk="1" hangingPunct="1">
              <a:buFontTx/>
              <a:buNone/>
            </a:pPr>
            <a:r>
              <a:rPr lang="en-US" altLang="en-US" b="1" smtClean="0">
                <a:solidFill>
                  <a:srgbClr val="00646D"/>
                </a:solidFill>
              </a:rPr>
              <a:t>Execute:</a:t>
            </a:r>
          </a:p>
          <a:p>
            <a:pPr eaLnBrk="1" hangingPunct="1"/>
            <a:r>
              <a:rPr lang="en-US" altLang="en-US" sz="2800" smtClean="0"/>
              <a:t>From </a:t>
            </a:r>
            <a:r>
              <a:rPr lang="en-US" altLang="en-US" sz="2800" b="1" smtClean="0">
                <a:solidFill>
                  <a:srgbClr val="00646D"/>
                </a:solidFill>
              </a:rPr>
              <a:t>Eq. 5.1</a:t>
            </a:r>
            <a:r>
              <a:rPr lang="en-US" altLang="en-US" sz="2800" smtClean="0"/>
              <a:t>, a </a:t>
            </a:r>
            <a:r>
              <a:rPr lang="en-US" altLang="en-US" sz="2800" b="1" smtClean="0">
                <a:solidFill>
                  <a:srgbClr val="006600"/>
                </a:solidFill>
              </a:rPr>
              <a:t>6%</a:t>
            </a:r>
            <a:r>
              <a:rPr lang="en-US" altLang="en-US" sz="2800" smtClean="0"/>
              <a:t> EAR is equivalent to earning </a:t>
            </a:r>
            <a:r>
              <a:rPr lang="en-US" altLang="en-US" sz="2800" b="1" smtClean="0">
                <a:solidFill>
                  <a:srgbClr val="006600"/>
                </a:solidFill>
              </a:rPr>
              <a:t>(1.06)</a:t>
            </a:r>
            <a:r>
              <a:rPr lang="en-US" altLang="en-US" sz="2800" b="1" baseline="30000" smtClean="0">
                <a:solidFill>
                  <a:srgbClr val="006600"/>
                </a:solidFill>
              </a:rPr>
              <a:t>1/12</a:t>
            </a:r>
            <a:r>
              <a:rPr lang="en-US" altLang="en-US" sz="2800" b="1" smtClean="0">
                <a:solidFill>
                  <a:srgbClr val="006600"/>
                </a:solidFill>
              </a:rPr>
              <a:t> – 1 = 0.4868% </a:t>
            </a:r>
            <a:r>
              <a:rPr lang="en-US" altLang="en-US" sz="2800" smtClean="0"/>
              <a:t>per month. The exponent in this equation is </a:t>
            </a:r>
            <a:r>
              <a:rPr lang="en-US" altLang="en-US" sz="2800" b="1" smtClean="0">
                <a:solidFill>
                  <a:srgbClr val="006600"/>
                </a:solidFill>
              </a:rPr>
              <a:t>1/12</a:t>
            </a:r>
            <a:r>
              <a:rPr lang="en-US" altLang="en-US" sz="2800" smtClean="0"/>
              <a:t> because the period is </a:t>
            </a:r>
            <a:r>
              <a:rPr lang="en-US" altLang="en-US" sz="2800" b="1" smtClean="0">
                <a:solidFill>
                  <a:srgbClr val="006600"/>
                </a:solidFill>
              </a:rPr>
              <a:t>1/12</a:t>
            </a:r>
            <a:r>
              <a:rPr lang="en-US" altLang="en-US" sz="2800" b="1" baseline="30000" smtClean="0">
                <a:solidFill>
                  <a:srgbClr val="006600"/>
                </a:solidFill>
              </a:rPr>
              <a:t>th</a:t>
            </a:r>
            <a:r>
              <a:rPr lang="en-US" altLang="en-US" sz="2800" smtClean="0"/>
              <a:t> of a year (a month).</a:t>
            </a:r>
            <a:endParaRPr lang="en-US" altLang="en-US" smtClean="0"/>
          </a:p>
        </p:txBody>
      </p:sp>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p:txBody>
          <a:bodyPr/>
          <a:lstStyle/>
          <a:p>
            <a:pPr eaLnBrk="1" hangingPunct="1"/>
            <a:r>
              <a:rPr lang="en-US" altLang="en-US" smtClean="0"/>
              <a:t>Example 5.1 </a:t>
            </a:r>
            <a:r>
              <a:rPr lang="en-US" altLang="en-US" b="1" smtClean="0"/>
              <a:t>Personal Finance </a:t>
            </a:r>
            <a:br>
              <a:rPr lang="en-US" altLang="en-US" b="1" smtClean="0"/>
            </a:br>
            <a:r>
              <a:rPr lang="en-US" altLang="en-US" smtClean="0"/>
              <a:t>Valuing Monthly Cash Flows</a:t>
            </a:r>
          </a:p>
        </p:txBody>
      </p:sp>
      <p:sp>
        <p:nvSpPr>
          <p:cNvPr id="1028" name="Rectangle 3"/>
          <p:cNvSpPr>
            <a:spLocks noGrp="1" noChangeArrowheads="1"/>
          </p:cNvSpPr>
          <p:nvPr>
            <p:ph idx="1"/>
          </p:nvPr>
        </p:nvSpPr>
        <p:spPr/>
        <p:txBody>
          <a:bodyPr/>
          <a:lstStyle/>
          <a:p>
            <a:pPr eaLnBrk="1" hangingPunct="1">
              <a:buFontTx/>
              <a:buNone/>
            </a:pPr>
            <a:r>
              <a:rPr lang="en-US" altLang="en-US" b="1" smtClean="0">
                <a:solidFill>
                  <a:srgbClr val="00646D"/>
                </a:solidFill>
              </a:rPr>
              <a:t>Execute (cont’d):</a:t>
            </a:r>
          </a:p>
          <a:p>
            <a:pPr eaLnBrk="1" hangingPunct="1"/>
            <a:r>
              <a:rPr lang="en-US" altLang="en-US" sz="2400" smtClean="0"/>
              <a:t>To determine the amount to save each month to reach the goal of </a:t>
            </a:r>
            <a:r>
              <a:rPr lang="en-US" altLang="en-US" sz="2400" b="1" smtClean="0">
                <a:solidFill>
                  <a:srgbClr val="006600"/>
                </a:solidFill>
              </a:rPr>
              <a:t>$100,000 </a:t>
            </a:r>
            <a:r>
              <a:rPr lang="en-US" altLang="en-US" sz="2400" smtClean="0"/>
              <a:t>in </a:t>
            </a:r>
            <a:r>
              <a:rPr lang="en-US" altLang="en-US" sz="2400" b="1" smtClean="0">
                <a:solidFill>
                  <a:srgbClr val="006600"/>
                </a:solidFill>
              </a:rPr>
              <a:t>120</a:t>
            </a:r>
            <a:r>
              <a:rPr lang="en-US" altLang="en-US" sz="2400" smtClean="0"/>
              <a:t> months, we must determine the amount </a:t>
            </a:r>
            <a:r>
              <a:rPr lang="en-US" altLang="en-US" sz="2400" i="1" smtClean="0"/>
              <a:t>C </a:t>
            </a:r>
            <a:r>
              <a:rPr lang="en-US" altLang="en-US" sz="2400" smtClean="0"/>
              <a:t>of the monthly payment that will have a future value of </a:t>
            </a:r>
            <a:r>
              <a:rPr lang="en-US" altLang="en-US" sz="2400" b="1" smtClean="0">
                <a:solidFill>
                  <a:srgbClr val="006600"/>
                </a:solidFill>
              </a:rPr>
              <a:t>$100,000 </a:t>
            </a:r>
            <a:r>
              <a:rPr lang="en-US" altLang="en-US" sz="2400" smtClean="0"/>
              <a:t>in </a:t>
            </a:r>
            <a:r>
              <a:rPr lang="en-US" altLang="en-US" sz="2400" b="1" smtClean="0">
                <a:solidFill>
                  <a:srgbClr val="006600"/>
                </a:solidFill>
              </a:rPr>
              <a:t>120</a:t>
            </a:r>
            <a:r>
              <a:rPr lang="en-US" altLang="en-US" sz="2400" smtClean="0"/>
              <a:t> months, given an interest rate of </a:t>
            </a:r>
            <a:r>
              <a:rPr lang="en-US" altLang="en-US" sz="2400" b="1" smtClean="0">
                <a:solidFill>
                  <a:srgbClr val="006600"/>
                </a:solidFill>
              </a:rPr>
              <a:t>0.4868%</a:t>
            </a:r>
            <a:r>
              <a:rPr lang="en-US" altLang="en-US" sz="2400" smtClean="0"/>
              <a:t> per month. Now that we have all of the inputs in terms of months (monthly payment, monthly interest rate, and total number of months), we use the future value of annuity formula from Chapter 4 to solve this problem:</a:t>
            </a:r>
          </a:p>
        </p:txBody>
      </p:sp>
      <p:sp>
        <p:nvSpPr>
          <p:cNvPr id="1029"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eaLnBrk="1" hangingPunct="1"/>
            <a:endParaRPr lang="en-US" altLang="en-US">
              <a:latin typeface="Tahoma" pitchFamily="34" charset="0"/>
            </a:endParaRPr>
          </a:p>
        </p:txBody>
      </p:sp>
      <p:graphicFrame>
        <p:nvGraphicFramePr>
          <p:cNvPr id="1026" name="Object 1"/>
          <p:cNvGraphicFramePr>
            <a:graphicFrameLocks noChangeAspect="1"/>
          </p:cNvGraphicFramePr>
          <p:nvPr/>
        </p:nvGraphicFramePr>
        <p:xfrm>
          <a:off x="1828800" y="5381625"/>
          <a:ext cx="5453063" cy="714375"/>
        </p:xfrm>
        <a:graphic>
          <a:graphicData uri="http://schemas.openxmlformats.org/presentationml/2006/ole">
            <p:oleObj spid="_x0000_s1026" r:id="rId3" imgW="1739900" imgH="228600" progId="">
              <p:embed/>
            </p:oleObj>
          </a:graphicData>
        </a:graphic>
      </p:graphicFrame>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p:txBody>
          <a:bodyPr/>
          <a:lstStyle/>
          <a:p>
            <a:pPr eaLnBrk="1" hangingPunct="1"/>
            <a:r>
              <a:rPr lang="en-US" altLang="en-US" smtClean="0"/>
              <a:t>Example 5.1 </a:t>
            </a:r>
            <a:r>
              <a:rPr lang="en-US" altLang="en-US" b="1" smtClean="0"/>
              <a:t>Personal Finance </a:t>
            </a:r>
            <a:br>
              <a:rPr lang="en-US" altLang="en-US" b="1" smtClean="0"/>
            </a:br>
            <a:r>
              <a:rPr lang="en-US" altLang="en-US" smtClean="0"/>
              <a:t>Valuing Monthly Cash Flows</a:t>
            </a:r>
          </a:p>
        </p:txBody>
      </p:sp>
      <p:sp>
        <p:nvSpPr>
          <p:cNvPr id="2052" name="Rectangle 3"/>
          <p:cNvSpPr>
            <a:spLocks noGrp="1" noChangeArrowheads="1"/>
          </p:cNvSpPr>
          <p:nvPr>
            <p:ph idx="1"/>
          </p:nvPr>
        </p:nvSpPr>
        <p:spPr/>
        <p:txBody>
          <a:bodyPr/>
          <a:lstStyle/>
          <a:p>
            <a:pPr eaLnBrk="1" hangingPunct="1">
              <a:buFontTx/>
              <a:buNone/>
            </a:pPr>
            <a:r>
              <a:rPr lang="en-US" altLang="en-US" b="1" smtClean="0">
                <a:solidFill>
                  <a:srgbClr val="00646D"/>
                </a:solidFill>
              </a:rPr>
              <a:t>Execute (cont’d):  </a:t>
            </a:r>
          </a:p>
          <a:p>
            <a:pPr eaLnBrk="1" hangingPunct="1"/>
            <a:r>
              <a:rPr lang="en-US" altLang="en-US" smtClean="0"/>
              <a:t>We solve for the payment </a:t>
            </a:r>
            <a:r>
              <a:rPr lang="en-US" altLang="en-US" i="1" smtClean="0"/>
              <a:t>C </a:t>
            </a:r>
            <a:r>
              <a:rPr lang="en-US" altLang="en-US" smtClean="0"/>
              <a:t>using the equivalent monthly interest rate </a:t>
            </a:r>
            <a:r>
              <a:rPr lang="en-US" altLang="en-US" b="1" i="1" smtClean="0">
                <a:solidFill>
                  <a:srgbClr val="006600"/>
                </a:solidFill>
              </a:rPr>
              <a:t>r</a:t>
            </a:r>
            <a:r>
              <a:rPr lang="en-US" altLang="en-US" b="1" smtClean="0">
                <a:solidFill>
                  <a:srgbClr val="006600"/>
                </a:solidFill>
              </a:rPr>
              <a:t> = 0.4868%, </a:t>
            </a:r>
            <a:r>
              <a:rPr lang="en-US" altLang="en-US" smtClean="0"/>
              <a:t>and </a:t>
            </a:r>
            <a:r>
              <a:rPr lang="en-US" altLang="en-US" b="1" i="1" smtClean="0">
                <a:solidFill>
                  <a:srgbClr val="006600"/>
                </a:solidFill>
              </a:rPr>
              <a:t>n</a:t>
            </a:r>
            <a:r>
              <a:rPr lang="en-US" altLang="en-US" b="1" smtClean="0">
                <a:solidFill>
                  <a:srgbClr val="006600"/>
                </a:solidFill>
              </a:rPr>
              <a:t> = 120 </a:t>
            </a:r>
            <a:r>
              <a:rPr lang="en-US" altLang="en-US" smtClean="0"/>
              <a:t>months:</a:t>
            </a:r>
          </a:p>
        </p:txBody>
      </p:sp>
      <p:graphicFrame>
        <p:nvGraphicFramePr>
          <p:cNvPr id="2050" name="Object 4"/>
          <p:cNvGraphicFramePr>
            <a:graphicFrameLocks noChangeAspect="1"/>
          </p:cNvGraphicFramePr>
          <p:nvPr/>
        </p:nvGraphicFramePr>
        <p:xfrm>
          <a:off x="595313" y="4071938"/>
          <a:ext cx="7910512" cy="914400"/>
        </p:xfrm>
        <a:graphic>
          <a:graphicData uri="http://schemas.openxmlformats.org/presentationml/2006/ole">
            <p:oleObj spid="_x0000_s2050" r:id="rId3" imgW="3543300" imgH="406400" progId="">
              <p:embed/>
            </p:oleObj>
          </a:graphicData>
        </a:graphic>
      </p:graphicFrame>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tLang="en-US" smtClean="0"/>
              <a:t>Example 5.1 </a:t>
            </a:r>
            <a:r>
              <a:rPr lang="en-US" altLang="en-US" b="1" smtClean="0"/>
              <a:t>Personal Finance </a:t>
            </a:r>
            <a:br>
              <a:rPr lang="en-US" altLang="en-US" b="1" smtClean="0"/>
            </a:br>
            <a:r>
              <a:rPr lang="en-US" altLang="en-US" smtClean="0"/>
              <a:t>Valuing Monthly Cash Flows</a:t>
            </a:r>
          </a:p>
        </p:txBody>
      </p:sp>
      <p:sp>
        <p:nvSpPr>
          <p:cNvPr id="29699" name="Rectangle 35"/>
          <p:cNvSpPr>
            <a:spLocks noGrp="1" noChangeArrowheads="1"/>
          </p:cNvSpPr>
          <p:nvPr>
            <p:ph idx="1"/>
          </p:nvPr>
        </p:nvSpPr>
        <p:spPr/>
        <p:txBody>
          <a:bodyPr/>
          <a:lstStyle/>
          <a:p>
            <a:pPr eaLnBrk="1" hangingPunct="1">
              <a:buFontTx/>
              <a:buNone/>
            </a:pPr>
            <a:r>
              <a:rPr lang="en-US" altLang="en-US" b="1" smtClean="0">
                <a:solidFill>
                  <a:srgbClr val="00646D"/>
                </a:solidFill>
              </a:rPr>
              <a:t>Execute (cont’d):  </a:t>
            </a:r>
          </a:p>
          <a:p>
            <a:pPr eaLnBrk="1" hangingPunct="1"/>
            <a:r>
              <a:rPr lang="en-US" altLang="en-US" sz="2800" smtClean="0"/>
              <a:t>We can also compute this result using a financial calculator:</a:t>
            </a:r>
          </a:p>
        </p:txBody>
      </p:sp>
      <p:graphicFrame>
        <p:nvGraphicFramePr>
          <p:cNvPr id="31813" name="Group 69"/>
          <p:cNvGraphicFramePr>
            <a:graphicFrameLocks noGrp="1"/>
          </p:cNvGraphicFramePr>
          <p:nvPr/>
        </p:nvGraphicFramePr>
        <p:xfrm>
          <a:off x="774700" y="4229100"/>
          <a:ext cx="7543800" cy="1495425"/>
        </p:xfrm>
        <a:graphic>
          <a:graphicData uri="http://schemas.openxmlformats.org/drawingml/2006/table">
            <a:tbl>
              <a:tblPr/>
              <a:tblGrid>
                <a:gridCol w="1258888"/>
                <a:gridCol w="1255712"/>
                <a:gridCol w="1258888"/>
                <a:gridCol w="1255712"/>
                <a:gridCol w="1258888"/>
                <a:gridCol w="1255712"/>
              </a:tblGrid>
              <a:tr h="397044">
                <a:tc>
                  <a:txBody>
                    <a:bodyPr/>
                    <a:lstStyle>
                      <a:lvl1pPr>
                        <a:spcBef>
                          <a:spcPct val="20000"/>
                        </a:spcBef>
                        <a:defRPr sz="2800">
                          <a:solidFill>
                            <a:schemeClr val="tx1"/>
                          </a:solidFill>
                          <a:latin typeface="Times New Roman" panose="02020603050405020304" pitchFamily="18" charset="0"/>
                        </a:defRPr>
                      </a:lvl1pPr>
                      <a:lvl2pPr>
                        <a:spcBef>
                          <a:spcPct val="20000"/>
                        </a:spcBef>
                        <a:buSzPct val="90000"/>
                        <a:buFont typeface="Wingdings" panose="05000000000000000000" pitchFamily="2" charset="2"/>
                        <a:defRPr sz="2400">
                          <a:solidFill>
                            <a:schemeClr val="tx1"/>
                          </a:solidFill>
                          <a:latin typeface="Times New Roman" panose="02020603050405020304" pitchFamily="18" charset="0"/>
                        </a:defRPr>
                      </a:lvl2pPr>
                      <a:lvl3pPr>
                        <a:spcBef>
                          <a:spcPct val="20000"/>
                        </a:spcBef>
                        <a:buFont typeface="Wingdings" panose="05000000000000000000" pitchFamily="2" charset="2"/>
                        <a:defRPr sz="2000">
                          <a:solidFill>
                            <a:schemeClr val="tx1"/>
                          </a:solidFill>
                          <a:latin typeface="Times New Roman" panose="02020603050405020304" pitchFamily="18" charset="0"/>
                        </a:defRPr>
                      </a:lvl3pPr>
                      <a:lvl4pPr>
                        <a:spcBef>
                          <a:spcPct val="20000"/>
                        </a:spcBef>
                        <a:buFont typeface="Times New Roman" panose="02020603050405020304" pitchFamily="18" charset="0"/>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Given:</a:t>
                      </a:r>
                      <a:endParaRPr kumimoji="0" lang="en-US" altLang="en-US" sz="2000" b="0" i="0" u="none" strike="noStrike" cap="none" normalizeH="0" baseline="0" smtClean="0">
                        <a:ln>
                          <a:noFill/>
                        </a:ln>
                        <a:solidFill>
                          <a:schemeClr val="tx1"/>
                        </a:solidFill>
                        <a:effectLst/>
                        <a:latin typeface="Times New Roman" panose="02020603050405020304" pitchFamily="18" charset="0"/>
                      </a:endParaRP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4E5E8"/>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buSzPct val="90000"/>
                        <a:buFont typeface="Wingdings" panose="05000000000000000000" pitchFamily="2" charset="2"/>
                        <a:defRPr sz="2400">
                          <a:solidFill>
                            <a:schemeClr val="tx1"/>
                          </a:solidFill>
                          <a:latin typeface="Times New Roman" panose="02020603050405020304" pitchFamily="18" charset="0"/>
                        </a:defRPr>
                      </a:lvl2pPr>
                      <a:lvl3pPr>
                        <a:spcBef>
                          <a:spcPct val="20000"/>
                        </a:spcBef>
                        <a:buFont typeface="Wingdings" panose="05000000000000000000" pitchFamily="2" charset="2"/>
                        <a:defRPr sz="2000">
                          <a:solidFill>
                            <a:schemeClr val="tx1"/>
                          </a:solidFill>
                          <a:latin typeface="Times New Roman" panose="02020603050405020304" pitchFamily="18" charset="0"/>
                        </a:defRPr>
                      </a:lvl3pPr>
                      <a:lvl4pPr>
                        <a:spcBef>
                          <a:spcPct val="20000"/>
                        </a:spcBef>
                        <a:buFont typeface="Times New Roman" panose="02020603050405020304" pitchFamily="18" charset="0"/>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120</a:t>
                      </a:r>
                      <a:endParaRPr kumimoji="0" lang="en-US" altLang="en-US" sz="2000" b="0" i="0" u="none" strike="noStrike" cap="none" normalizeH="0" baseline="0" smtClean="0">
                        <a:ln>
                          <a:noFill/>
                        </a:ln>
                        <a:solidFill>
                          <a:schemeClr val="tx1"/>
                        </a:solidFill>
                        <a:effectLst/>
                        <a:latin typeface="Times New Roman" panose="02020603050405020304" pitchFamily="18" charset="0"/>
                      </a:endParaRP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buSzPct val="90000"/>
                        <a:buFont typeface="Wingdings" panose="05000000000000000000" pitchFamily="2" charset="2"/>
                        <a:defRPr sz="2400">
                          <a:solidFill>
                            <a:schemeClr val="tx1"/>
                          </a:solidFill>
                          <a:latin typeface="Times New Roman" panose="02020603050405020304" pitchFamily="18" charset="0"/>
                        </a:defRPr>
                      </a:lvl2pPr>
                      <a:lvl3pPr>
                        <a:spcBef>
                          <a:spcPct val="20000"/>
                        </a:spcBef>
                        <a:buFont typeface="Wingdings" panose="05000000000000000000" pitchFamily="2" charset="2"/>
                        <a:defRPr sz="2000">
                          <a:solidFill>
                            <a:schemeClr val="tx1"/>
                          </a:solidFill>
                          <a:latin typeface="Times New Roman" panose="02020603050405020304" pitchFamily="18" charset="0"/>
                        </a:defRPr>
                      </a:lvl3pPr>
                      <a:lvl4pPr>
                        <a:spcBef>
                          <a:spcPct val="20000"/>
                        </a:spcBef>
                        <a:buFont typeface="Times New Roman" panose="02020603050405020304" pitchFamily="18" charset="0"/>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rPr>
                        <a:t>0.4868</a:t>
                      </a: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buSzPct val="90000"/>
                        <a:buFont typeface="Wingdings" panose="05000000000000000000" pitchFamily="2" charset="2"/>
                        <a:defRPr sz="2400">
                          <a:solidFill>
                            <a:schemeClr val="tx1"/>
                          </a:solidFill>
                          <a:latin typeface="Times New Roman" panose="02020603050405020304" pitchFamily="18" charset="0"/>
                        </a:defRPr>
                      </a:lvl2pPr>
                      <a:lvl3pPr>
                        <a:spcBef>
                          <a:spcPct val="20000"/>
                        </a:spcBef>
                        <a:buFont typeface="Wingdings" panose="05000000000000000000" pitchFamily="2" charset="2"/>
                        <a:defRPr sz="2000">
                          <a:solidFill>
                            <a:schemeClr val="tx1"/>
                          </a:solidFill>
                          <a:latin typeface="Times New Roman" panose="02020603050405020304" pitchFamily="18" charset="0"/>
                        </a:defRPr>
                      </a:lvl3pPr>
                      <a:lvl4pPr>
                        <a:spcBef>
                          <a:spcPct val="20000"/>
                        </a:spcBef>
                        <a:buFont typeface="Times New Roman" panose="02020603050405020304" pitchFamily="18" charset="0"/>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0</a:t>
                      </a:r>
                      <a:endParaRPr kumimoji="0" lang="en-US" altLang="en-US" sz="2000" b="0" i="0" u="none" strike="noStrike" cap="none" normalizeH="0" baseline="0" smtClean="0">
                        <a:ln>
                          <a:noFill/>
                        </a:ln>
                        <a:solidFill>
                          <a:schemeClr val="tx1"/>
                        </a:solidFill>
                        <a:effectLst/>
                        <a:latin typeface="Times New Roman" panose="02020603050405020304" pitchFamily="18" charset="0"/>
                      </a:endParaRP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buSzPct val="90000"/>
                        <a:buFont typeface="Wingdings" panose="05000000000000000000" pitchFamily="2" charset="2"/>
                        <a:defRPr sz="2400">
                          <a:solidFill>
                            <a:schemeClr val="tx1"/>
                          </a:solidFill>
                          <a:latin typeface="Times New Roman" panose="02020603050405020304" pitchFamily="18" charset="0"/>
                        </a:defRPr>
                      </a:lvl2pPr>
                      <a:lvl3pPr>
                        <a:spcBef>
                          <a:spcPct val="20000"/>
                        </a:spcBef>
                        <a:buFont typeface="Wingdings" panose="05000000000000000000" pitchFamily="2" charset="2"/>
                        <a:defRPr sz="2000">
                          <a:solidFill>
                            <a:schemeClr val="tx1"/>
                          </a:solidFill>
                          <a:latin typeface="Times New Roman" panose="02020603050405020304" pitchFamily="18" charset="0"/>
                        </a:defRPr>
                      </a:lvl3pPr>
                      <a:lvl4pPr>
                        <a:spcBef>
                          <a:spcPct val="20000"/>
                        </a:spcBef>
                        <a:buFont typeface="Times New Roman" panose="02020603050405020304" pitchFamily="18" charset="0"/>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smtClean="0">
                        <a:ln>
                          <a:noFill/>
                        </a:ln>
                        <a:solidFill>
                          <a:schemeClr val="tx1"/>
                        </a:solidFill>
                        <a:effectLst/>
                        <a:latin typeface="Times New Roman" panose="02020603050405020304" pitchFamily="18" charset="0"/>
                      </a:endParaRP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buSzPct val="90000"/>
                        <a:buFont typeface="Wingdings" panose="05000000000000000000" pitchFamily="2" charset="2"/>
                        <a:defRPr sz="2400">
                          <a:solidFill>
                            <a:schemeClr val="tx1"/>
                          </a:solidFill>
                          <a:latin typeface="Times New Roman" panose="02020603050405020304" pitchFamily="18" charset="0"/>
                        </a:defRPr>
                      </a:lvl2pPr>
                      <a:lvl3pPr>
                        <a:spcBef>
                          <a:spcPct val="20000"/>
                        </a:spcBef>
                        <a:buFont typeface="Wingdings" panose="05000000000000000000" pitchFamily="2" charset="2"/>
                        <a:defRPr sz="2000">
                          <a:solidFill>
                            <a:schemeClr val="tx1"/>
                          </a:solidFill>
                          <a:latin typeface="Times New Roman" panose="02020603050405020304" pitchFamily="18" charset="0"/>
                        </a:defRPr>
                      </a:lvl3pPr>
                      <a:lvl4pPr>
                        <a:spcBef>
                          <a:spcPct val="20000"/>
                        </a:spcBef>
                        <a:buFont typeface="Times New Roman" panose="02020603050405020304" pitchFamily="18" charset="0"/>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100,000</a:t>
                      </a:r>
                      <a:endParaRPr kumimoji="0" lang="en-US" altLang="en-US" sz="2000" b="0" i="0" u="none" strike="noStrike" cap="none" normalizeH="0" baseline="0" smtClean="0">
                        <a:ln>
                          <a:noFill/>
                        </a:ln>
                        <a:solidFill>
                          <a:schemeClr val="tx1"/>
                        </a:solidFill>
                        <a:effectLst/>
                        <a:latin typeface="Times New Roman" panose="02020603050405020304" pitchFamily="18" charset="0"/>
                      </a:endParaRP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r>
              <a:tr h="397044">
                <a:tc>
                  <a:txBody>
                    <a:bodyPr/>
                    <a:lstStyle>
                      <a:lvl1pPr>
                        <a:spcBef>
                          <a:spcPct val="20000"/>
                        </a:spcBef>
                        <a:defRPr sz="2800">
                          <a:solidFill>
                            <a:schemeClr val="tx1"/>
                          </a:solidFill>
                          <a:latin typeface="Times New Roman" panose="02020603050405020304" pitchFamily="18" charset="0"/>
                        </a:defRPr>
                      </a:lvl1pPr>
                      <a:lvl2pPr>
                        <a:spcBef>
                          <a:spcPct val="20000"/>
                        </a:spcBef>
                        <a:buSzPct val="90000"/>
                        <a:buFont typeface="Wingdings" panose="05000000000000000000" pitchFamily="2" charset="2"/>
                        <a:defRPr sz="2400">
                          <a:solidFill>
                            <a:schemeClr val="tx1"/>
                          </a:solidFill>
                          <a:latin typeface="Times New Roman" panose="02020603050405020304" pitchFamily="18" charset="0"/>
                        </a:defRPr>
                      </a:lvl2pPr>
                      <a:lvl3pPr>
                        <a:spcBef>
                          <a:spcPct val="20000"/>
                        </a:spcBef>
                        <a:buFont typeface="Wingdings" panose="05000000000000000000" pitchFamily="2" charset="2"/>
                        <a:defRPr sz="2000">
                          <a:solidFill>
                            <a:schemeClr val="tx1"/>
                          </a:solidFill>
                          <a:latin typeface="Times New Roman" panose="02020603050405020304" pitchFamily="18" charset="0"/>
                        </a:defRPr>
                      </a:lvl3pPr>
                      <a:lvl4pPr>
                        <a:spcBef>
                          <a:spcPct val="20000"/>
                        </a:spcBef>
                        <a:buFont typeface="Times New Roman" panose="02020603050405020304" pitchFamily="18" charset="0"/>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Solve for:</a:t>
                      </a:r>
                      <a:endParaRPr kumimoji="0" lang="en-US" altLang="en-US" sz="2000" b="0" i="0" u="none" strike="noStrike" cap="none" normalizeH="0" baseline="0" smtClean="0">
                        <a:ln>
                          <a:noFill/>
                        </a:ln>
                        <a:solidFill>
                          <a:schemeClr val="tx1"/>
                        </a:solidFill>
                        <a:effectLst/>
                        <a:latin typeface="Times New Roman" panose="02020603050405020304" pitchFamily="18" charset="0"/>
                      </a:endParaRP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4E5E8"/>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buSzPct val="90000"/>
                        <a:buFont typeface="Wingdings" panose="05000000000000000000" pitchFamily="2" charset="2"/>
                        <a:defRPr sz="2400">
                          <a:solidFill>
                            <a:schemeClr val="tx1"/>
                          </a:solidFill>
                          <a:latin typeface="Times New Roman" panose="02020603050405020304" pitchFamily="18" charset="0"/>
                        </a:defRPr>
                      </a:lvl2pPr>
                      <a:lvl3pPr>
                        <a:spcBef>
                          <a:spcPct val="20000"/>
                        </a:spcBef>
                        <a:buFont typeface="Wingdings" panose="05000000000000000000" pitchFamily="2" charset="2"/>
                        <a:defRPr sz="2000">
                          <a:solidFill>
                            <a:schemeClr val="tx1"/>
                          </a:solidFill>
                          <a:latin typeface="Times New Roman" panose="02020603050405020304" pitchFamily="18" charset="0"/>
                        </a:defRPr>
                      </a:lvl3pPr>
                      <a:lvl4pPr>
                        <a:spcBef>
                          <a:spcPct val="20000"/>
                        </a:spcBef>
                        <a:buFont typeface="Times New Roman" panose="02020603050405020304" pitchFamily="18" charset="0"/>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000" b="0" i="0" u="none" strike="noStrike" cap="none" normalizeH="0" baseline="0" smtClean="0">
                        <a:ln>
                          <a:noFill/>
                        </a:ln>
                        <a:solidFill>
                          <a:schemeClr val="tx1"/>
                        </a:solidFill>
                        <a:effectLst/>
                        <a:latin typeface="Times New Roman" panose="02020603050405020304" pitchFamily="18" charset="0"/>
                      </a:endParaRP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buSzPct val="90000"/>
                        <a:buFont typeface="Wingdings" panose="05000000000000000000" pitchFamily="2" charset="2"/>
                        <a:defRPr sz="2400">
                          <a:solidFill>
                            <a:schemeClr val="tx1"/>
                          </a:solidFill>
                          <a:latin typeface="Times New Roman" panose="02020603050405020304" pitchFamily="18" charset="0"/>
                        </a:defRPr>
                      </a:lvl2pPr>
                      <a:lvl3pPr>
                        <a:spcBef>
                          <a:spcPct val="20000"/>
                        </a:spcBef>
                        <a:buFont typeface="Wingdings" panose="05000000000000000000" pitchFamily="2" charset="2"/>
                        <a:defRPr sz="2000">
                          <a:solidFill>
                            <a:schemeClr val="tx1"/>
                          </a:solidFill>
                          <a:latin typeface="Times New Roman" panose="02020603050405020304" pitchFamily="18" charset="0"/>
                        </a:defRPr>
                      </a:lvl3pPr>
                      <a:lvl4pPr>
                        <a:spcBef>
                          <a:spcPct val="20000"/>
                        </a:spcBef>
                        <a:buFont typeface="Times New Roman" panose="02020603050405020304" pitchFamily="18" charset="0"/>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smtClean="0">
                        <a:ln>
                          <a:noFill/>
                        </a:ln>
                        <a:solidFill>
                          <a:schemeClr val="tx1"/>
                        </a:solidFill>
                        <a:effectLst/>
                        <a:latin typeface="Times New Roman" panose="02020603050405020304" pitchFamily="18" charset="0"/>
                      </a:endParaRP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buSzPct val="90000"/>
                        <a:buFont typeface="Wingdings" panose="05000000000000000000" pitchFamily="2" charset="2"/>
                        <a:defRPr sz="2400">
                          <a:solidFill>
                            <a:schemeClr val="tx1"/>
                          </a:solidFill>
                          <a:latin typeface="Times New Roman" panose="02020603050405020304" pitchFamily="18" charset="0"/>
                        </a:defRPr>
                      </a:lvl2pPr>
                      <a:lvl3pPr>
                        <a:spcBef>
                          <a:spcPct val="20000"/>
                        </a:spcBef>
                        <a:buFont typeface="Wingdings" panose="05000000000000000000" pitchFamily="2" charset="2"/>
                        <a:defRPr sz="2000">
                          <a:solidFill>
                            <a:schemeClr val="tx1"/>
                          </a:solidFill>
                          <a:latin typeface="Times New Roman" panose="02020603050405020304" pitchFamily="18" charset="0"/>
                        </a:defRPr>
                      </a:lvl3pPr>
                      <a:lvl4pPr>
                        <a:spcBef>
                          <a:spcPct val="20000"/>
                        </a:spcBef>
                        <a:buFont typeface="Times New Roman" panose="02020603050405020304" pitchFamily="18" charset="0"/>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000" b="0" i="0" u="none" strike="noStrike" cap="none" normalizeH="0" baseline="0" smtClean="0">
                        <a:ln>
                          <a:noFill/>
                        </a:ln>
                        <a:solidFill>
                          <a:schemeClr val="tx1"/>
                        </a:solidFill>
                        <a:effectLst/>
                        <a:latin typeface="Times New Roman" panose="02020603050405020304" pitchFamily="18" charset="0"/>
                      </a:endParaRP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buSzPct val="90000"/>
                        <a:buFont typeface="Wingdings" panose="05000000000000000000" pitchFamily="2" charset="2"/>
                        <a:defRPr sz="2400">
                          <a:solidFill>
                            <a:schemeClr val="tx1"/>
                          </a:solidFill>
                          <a:latin typeface="Times New Roman" panose="02020603050405020304" pitchFamily="18" charset="0"/>
                        </a:defRPr>
                      </a:lvl2pPr>
                      <a:lvl3pPr>
                        <a:spcBef>
                          <a:spcPct val="20000"/>
                        </a:spcBef>
                        <a:buFont typeface="Wingdings" panose="05000000000000000000" pitchFamily="2" charset="2"/>
                        <a:defRPr sz="2000">
                          <a:solidFill>
                            <a:schemeClr val="tx1"/>
                          </a:solidFill>
                          <a:latin typeface="Times New Roman" panose="02020603050405020304" pitchFamily="18" charset="0"/>
                        </a:defRPr>
                      </a:lvl3pPr>
                      <a:lvl4pPr>
                        <a:spcBef>
                          <a:spcPct val="20000"/>
                        </a:spcBef>
                        <a:buFont typeface="Times New Roman" panose="02020603050405020304" pitchFamily="18" charset="0"/>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1" i="0" u="none" strike="noStrike" cap="none" normalizeH="0" baseline="0" smtClean="0">
                          <a:ln>
                            <a:noFill/>
                          </a:ln>
                          <a:solidFill>
                            <a:schemeClr val="tx1"/>
                          </a:solidFill>
                          <a:effectLst/>
                          <a:latin typeface="Times New Roman" panose="02020603050405020304" pitchFamily="18" charset="0"/>
                        </a:rPr>
                        <a:t>-615.47</a:t>
                      </a: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buSzPct val="90000"/>
                        <a:buFont typeface="Wingdings" panose="05000000000000000000" pitchFamily="2" charset="2"/>
                        <a:defRPr sz="2400">
                          <a:solidFill>
                            <a:schemeClr val="tx1"/>
                          </a:solidFill>
                          <a:latin typeface="Times New Roman" panose="02020603050405020304" pitchFamily="18" charset="0"/>
                        </a:defRPr>
                      </a:lvl2pPr>
                      <a:lvl3pPr>
                        <a:spcBef>
                          <a:spcPct val="20000"/>
                        </a:spcBef>
                        <a:buFont typeface="Wingdings" panose="05000000000000000000" pitchFamily="2" charset="2"/>
                        <a:defRPr sz="2000">
                          <a:solidFill>
                            <a:schemeClr val="tx1"/>
                          </a:solidFill>
                          <a:latin typeface="Times New Roman" panose="02020603050405020304" pitchFamily="18" charset="0"/>
                        </a:defRPr>
                      </a:lvl3pPr>
                      <a:lvl4pPr>
                        <a:spcBef>
                          <a:spcPct val="20000"/>
                        </a:spcBef>
                        <a:buFont typeface="Times New Roman" panose="02020603050405020304" pitchFamily="18" charset="0"/>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000" b="0" i="0" u="none" strike="noStrike" cap="none" normalizeH="0" baseline="0" smtClean="0">
                        <a:ln>
                          <a:noFill/>
                        </a:ln>
                        <a:solidFill>
                          <a:schemeClr val="tx1"/>
                        </a:solidFill>
                        <a:effectLst/>
                        <a:latin typeface="Times New Roman" panose="02020603050405020304" pitchFamily="18" charset="0"/>
                      </a:endParaRP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r>
              <a:tr h="701338">
                <a:tc gridSpan="6">
                  <a:txBody>
                    <a:bodyPr/>
                    <a:lstStyle>
                      <a:lvl1pPr>
                        <a:spcBef>
                          <a:spcPct val="20000"/>
                        </a:spcBef>
                        <a:defRPr sz="2800">
                          <a:solidFill>
                            <a:schemeClr val="tx1"/>
                          </a:solidFill>
                          <a:latin typeface="Times New Roman" panose="02020603050405020304" pitchFamily="18" charset="0"/>
                        </a:defRPr>
                      </a:lvl1pPr>
                      <a:lvl2pPr>
                        <a:spcBef>
                          <a:spcPct val="20000"/>
                        </a:spcBef>
                        <a:buSzPct val="90000"/>
                        <a:buFont typeface="Wingdings" panose="05000000000000000000" pitchFamily="2" charset="2"/>
                        <a:defRPr sz="2400">
                          <a:solidFill>
                            <a:schemeClr val="tx1"/>
                          </a:solidFill>
                          <a:latin typeface="Times New Roman" panose="02020603050405020304" pitchFamily="18" charset="0"/>
                        </a:defRPr>
                      </a:lvl2pPr>
                      <a:lvl3pPr>
                        <a:spcBef>
                          <a:spcPct val="20000"/>
                        </a:spcBef>
                        <a:buFont typeface="Wingdings" panose="05000000000000000000" pitchFamily="2" charset="2"/>
                        <a:defRPr sz="2000">
                          <a:solidFill>
                            <a:schemeClr val="tx1"/>
                          </a:solidFill>
                          <a:latin typeface="Times New Roman" panose="02020603050405020304" pitchFamily="18" charset="0"/>
                        </a:defRPr>
                      </a:lvl3pPr>
                      <a:lvl4pPr>
                        <a:spcBef>
                          <a:spcPct val="20000"/>
                        </a:spcBef>
                        <a:buFont typeface="Times New Roman" panose="02020603050405020304" pitchFamily="18" charset="0"/>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rPr>
                        <a:t>Excel Formula: =PMT(RATE,NPER,PV,FV)=PMT(.004868,120,0,100000)</a:t>
                      </a: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F1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grpSp>
        <p:nvGrpSpPr>
          <p:cNvPr id="29725" name="Group 68"/>
          <p:cNvGrpSpPr>
            <a:grpSpLocks/>
          </p:cNvGrpSpPr>
          <p:nvPr/>
        </p:nvGrpSpPr>
        <p:grpSpPr bwMode="auto">
          <a:xfrm>
            <a:off x="2028825" y="3590925"/>
            <a:ext cx="6238875" cy="523875"/>
            <a:chOff x="966" y="2242"/>
            <a:chExt cx="4266" cy="358"/>
          </a:xfrm>
        </p:grpSpPr>
        <p:pic>
          <p:nvPicPr>
            <p:cNvPr id="29726" name="Picture 32" descr="C:\Documents and Settings\mtemelko\Desktop\temp_docs\BerkDemarzo\Lecture_PPT\calc_jpg\calc_FV.jpg"/>
            <p:cNvPicPr>
              <a:picLocks noChangeAspect="1" noChangeArrowheads="1"/>
            </p:cNvPicPr>
            <p:nvPr/>
          </p:nvPicPr>
          <p:blipFill>
            <a:blip r:embed="rId2" cstate="print"/>
            <a:srcRect/>
            <a:stretch>
              <a:fillRect/>
            </a:stretch>
          </p:blipFill>
          <p:spPr bwMode="auto">
            <a:xfrm>
              <a:off x="4465" y="2248"/>
              <a:ext cx="767" cy="345"/>
            </a:xfrm>
            <a:prstGeom prst="rect">
              <a:avLst/>
            </a:prstGeom>
            <a:noFill/>
            <a:ln w="9525">
              <a:noFill/>
              <a:miter lim="800000"/>
              <a:headEnd/>
              <a:tailEnd/>
            </a:ln>
          </p:spPr>
        </p:pic>
        <p:pic>
          <p:nvPicPr>
            <p:cNvPr id="29727" name="Picture 33" descr="C:\Documents and Settings\mtemelko\Desktop\temp_docs\BerkDemarzo\Lecture_PPT\calc_jpg\calc_IY.jpg"/>
            <p:cNvPicPr>
              <a:picLocks noChangeAspect="1" noChangeArrowheads="1"/>
            </p:cNvPicPr>
            <p:nvPr/>
          </p:nvPicPr>
          <p:blipFill>
            <a:blip r:embed="rId3" cstate="print"/>
            <a:srcRect/>
            <a:stretch>
              <a:fillRect/>
            </a:stretch>
          </p:blipFill>
          <p:spPr bwMode="auto">
            <a:xfrm>
              <a:off x="1836" y="2248"/>
              <a:ext cx="767" cy="345"/>
            </a:xfrm>
            <a:prstGeom prst="rect">
              <a:avLst/>
            </a:prstGeom>
            <a:noFill/>
            <a:ln w="9525">
              <a:noFill/>
              <a:miter lim="800000"/>
              <a:headEnd/>
              <a:tailEnd/>
            </a:ln>
          </p:spPr>
        </p:pic>
        <p:pic>
          <p:nvPicPr>
            <p:cNvPr id="29728" name="Picture 34" descr="C:\Documents and Settings\mtemelko\Desktop\temp_docs\BerkDemarzo\Lecture_PPT\calc_jpg\calc_N.jpg"/>
            <p:cNvPicPr>
              <a:picLocks noChangeAspect="1" noChangeArrowheads="1"/>
            </p:cNvPicPr>
            <p:nvPr/>
          </p:nvPicPr>
          <p:blipFill>
            <a:blip r:embed="rId4" cstate="print"/>
            <a:srcRect/>
            <a:stretch>
              <a:fillRect/>
            </a:stretch>
          </p:blipFill>
          <p:spPr bwMode="auto">
            <a:xfrm>
              <a:off x="966" y="2248"/>
              <a:ext cx="772" cy="345"/>
            </a:xfrm>
            <a:prstGeom prst="rect">
              <a:avLst/>
            </a:prstGeom>
            <a:noFill/>
            <a:ln w="9525">
              <a:noFill/>
              <a:miter lim="800000"/>
              <a:headEnd/>
              <a:tailEnd/>
            </a:ln>
          </p:spPr>
        </p:pic>
        <p:pic>
          <p:nvPicPr>
            <p:cNvPr id="29729" name="Picture 30" descr="C:\Documents and Settings\mtemelko\Desktop\temp_docs\BerkDemarzo\Lecture_PPT\calc_jpg\calc_PV.jpg"/>
            <p:cNvPicPr>
              <a:picLocks noChangeAspect="1" noChangeArrowheads="1"/>
            </p:cNvPicPr>
            <p:nvPr/>
          </p:nvPicPr>
          <p:blipFill>
            <a:blip r:embed="rId5" cstate="print"/>
            <a:srcRect/>
            <a:stretch>
              <a:fillRect/>
            </a:stretch>
          </p:blipFill>
          <p:spPr bwMode="auto">
            <a:xfrm>
              <a:off x="2702" y="2249"/>
              <a:ext cx="769" cy="344"/>
            </a:xfrm>
            <a:prstGeom prst="rect">
              <a:avLst/>
            </a:prstGeom>
            <a:noFill/>
            <a:ln w="9525">
              <a:noFill/>
              <a:miter lim="800000"/>
              <a:headEnd/>
              <a:tailEnd/>
            </a:ln>
          </p:spPr>
        </p:pic>
        <p:pic>
          <p:nvPicPr>
            <p:cNvPr id="29730" name="Picture 67" descr="calc_PV_orange"/>
            <p:cNvPicPr>
              <a:picLocks noChangeAspect="1" noChangeArrowheads="1"/>
            </p:cNvPicPr>
            <p:nvPr/>
          </p:nvPicPr>
          <p:blipFill>
            <a:blip r:embed="rId6" cstate="print"/>
            <a:srcRect/>
            <a:stretch>
              <a:fillRect/>
            </a:stretch>
          </p:blipFill>
          <p:spPr bwMode="auto">
            <a:xfrm>
              <a:off x="3570" y="2242"/>
              <a:ext cx="796" cy="358"/>
            </a:xfrm>
            <a:prstGeom prst="rect">
              <a:avLst/>
            </a:prstGeom>
            <a:noFill/>
            <a:ln w="9525">
              <a:noFill/>
              <a:miter lim="800000"/>
              <a:headEnd/>
              <a:tailEnd/>
            </a:ln>
          </p:spPr>
        </p:pic>
      </p:grpSp>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altLang="en-US" smtClean="0"/>
              <a:t>Example 5.1 </a:t>
            </a:r>
            <a:r>
              <a:rPr lang="en-US" altLang="en-US" b="1" smtClean="0"/>
              <a:t>Personal Finance </a:t>
            </a:r>
            <a:br>
              <a:rPr lang="en-US" altLang="en-US" b="1" smtClean="0"/>
            </a:br>
            <a:r>
              <a:rPr lang="en-US" altLang="en-US" smtClean="0"/>
              <a:t>Valuing Monthly Cash Flows</a:t>
            </a:r>
          </a:p>
        </p:txBody>
      </p:sp>
      <p:sp>
        <p:nvSpPr>
          <p:cNvPr id="30723" name="Rectangle 3"/>
          <p:cNvSpPr>
            <a:spLocks noGrp="1" noChangeArrowheads="1"/>
          </p:cNvSpPr>
          <p:nvPr>
            <p:ph idx="1"/>
          </p:nvPr>
        </p:nvSpPr>
        <p:spPr/>
        <p:txBody>
          <a:bodyPr/>
          <a:lstStyle/>
          <a:p>
            <a:pPr eaLnBrk="1" hangingPunct="1">
              <a:lnSpc>
                <a:spcPct val="110000"/>
              </a:lnSpc>
              <a:buFontTx/>
              <a:buNone/>
            </a:pPr>
            <a:r>
              <a:rPr lang="en-US" altLang="en-US" b="1" smtClean="0">
                <a:solidFill>
                  <a:srgbClr val="00646D"/>
                </a:solidFill>
              </a:rPr>
              <a:t>Evaluate:</a:t>
            </a:r>
          </a:p>
          <a:p>
            <a:pPr eaLnBrk="1" hangingPunct="1">
              <a:lnSpc>
                <a:spcPct val="110000"/>
              </a:lnSpc>
            </a:pPr>
            <a:r>
              <a:rPr lang="en-US" altLang="en-US" sz="2400" smtClean="0"/>
              <a:t>Thus, if we save </a:t>
            </a:r>
            <a:r>
              <a:rPr lang="en-US" altLang="en-US" sz="2400" b="1" smtClean="0">
                <a:solidFill>
                  <a:srgbClr val="006600"/>
                </a:solidFill>
              </a:rPr>
              <a:t>$615.47 </a:t>
            </a:r>
            <a:r>
              <a:rPr lang="en-US" altLang="en-US" sz="2400" smtClean="0"/>
              <a:t>per month and we earn interest monthly at an effective annual rate of </a:t>
            </a:r>
            <a:r>
              <a:rPr lang="en-US" altLang="en-US" sz="2400" b="1" smtClean="0">
                <a:solidFill>
                  <a:srgbClr val="006600"/>
                </a:solidFill>
              </a:rPr>
              <a:t>6%</a:t>
            </a:r>
            <a:r>
              <a:rPr lang="en-US" altLang="en-US" sz="2400" smtClean="0"/>
              <a:t>, we will have </a:t>
            </a:r>
            <a:r>
              <a:rPr lang="en-US" altLang="en-US" sz="2400" b="1" smtClean="0">
                <a:solidFill>
                  <a:srgbClr val="006600"/>
                </a:solidFill>
              </a:rPr>
              <a:t>$100,000 </a:t>
            </a:r>
            <a:r>
              <a:rPr lang="en-US" altLang="en-US" sz="2400" smtClean="0"/>
              <a:t>in </a:t>
            </a:r>
            <a:r>
              <a:rPr lang="en-US" altLang="en-US" sz="2400" b="1" smtClean="0">
                <a:solidFill>
                  <a:srgbClr val="006600"/>
                </a:solidFill>
              </a:rPr>
              <a:t>10</a:t>
            </a:r>
            <a:r>
              <a:rPr lang="en-US" altLang="en-US" sz="2400" smtClean="0"/>
              <a:t> years. Notice that the timing in the annuity formula must be consistent for all of the inputs. In this case, we had a monthly deposit, so we needed to convert our interest rate to a monthly interest rate and then use total number of months </a:t>
            </a:r>
            <a:r>
              <a:rPr lang="en-US" altLang="en-US" sz="2400" b="1" smtClean="0">
                <a:solidFill>
                  <a:srgbClr val="006600"/>
                </a:solidFill>
              </a:rPr>
              <a:t>(120) </a:t>
            </a:r>
            <a:r>
              <a:rPr lang="en-US" altLang="en-US" sz="2400" smtClean="0"/>
              <a:t>instead of years.</a:t>
            </a:r>
          </a:p>
        </p:txBody>
      </p:sp>
    </p:spTree>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12"/>
          <p:cNvSpPr>
            <a:spLocks noGrp="1" noChangeArrowheads="1"/>
          </p:cNvSpPr>
          <p:nvPr>
            <p:ph type="title"/>
          </p:nvPr>
        </p:nvSpPr>
        <p:spPr/>
        <p:txBody>
          <a:bodyPr/>
          <a:lstStyle/>
          <a:p>
            <a:pPr eaLnBrk="1" hangingPunct="1"/>
            <a:r>
              <a:rPr lang="en-US" altLang="en-US" smtClean="0"/>
              <a:t>Annual Percentage Rates</a:t>
            </a:r>
          </a:p>
        </p:txBody>
      </p:sp>
      <p:sp>
        <p:nvSpPr>
          <p:cNvPr id="3076" name="TextBox 6"/>
          <p:cNvSpPr>
            <a:spLocks noGrp="1" noChangeArrowheads="1"/>
          </p:cNvSpPr>
          <p:nvPr>
            <p:ph idx="1"/>
          </p:nvPr>
        </p:nvSpPr>
        <p:spPr/>
        <p:txBody>
          <a:bodyPr/>
          <a:lstStyle/>
          <a:p>
            <a:pPr eaLnBrk="1" hangingPunct="1"/>
            <a:r>
              <a:rPr lang="en-US" altLang="en-US" smtClean="0"/>
              <a:t>The APR is a way of quoting the actual interest earned each compounding period:</a:t>
            </a:r>
            <a:endParaRPr lang="en-US" altLang="en-US" sz="2400" smtClean="0">
              <a:latin typeface="Tahoma" pitchFamily="34" charset="0"/>
            </a:endParaRPr>
          </a:p>
        </p:txBody>
      </p:sp>
      <p:graphicFrame>
        <p:nvGraphicFramePr>
          <p:cNvPr id="3074" name="Object 7"/>
          <p:cNvGraphicFramePr>
            <a:graphicFrameLocks noChangeAspect="1"/>
          </p:cNvGraphicFramePr>
          <p:nvPr/>
        </p:nvGraphicFramePr>
        <p:xfrm>
          <a:off x="982663" y="3200400"/>
          <a:ext cx="6484937" cy="1925638"/>
        </p:xfrm>
        <a:graphic>
          <a:graphicData uri="http://schemas.openxmlformats.org/presentationml/2006/ole">
            <p:oleObj spid="_x0000_s3074" name="Equation" r:id="rId3" imgW="2438400" imgH="723900" progId="Equation.DSMT4">
              <p:embed/>
            </p:oleObj>
          </a:graphicData>
        </a:graphic>
      </p:graphicFrame>
      <p:sp>
        <p:nvSpPr>
          <p:cNvPr id="3077" name="Text Box 9"/>
          <p:cNvSpPr txBox="1">
            <a:spLocks noChangeArrowheads="1"/>
          </p:cNvSpPr>
          <p:nvPr/>
        </p:nvSpPr>
        <p:spPr bwMode="auto">
          <a:xfrm>
            <a:off x="7543800" y="3429000"/>
            <a:ext cx="1295400" cy="457200"/>
          </a:xfrm>
          <a:prstGeom prst="rect">
            <a:avLst/>
          </a:prstGeom>
          <a:noFill/>
          <a:ln w="9525">
            <a:noFill/>
            <a:miter lim="800000"/>
            <a:headEnd/>
            <a:tailEnd/>
          </a:ln>
        </p:spPr>
        <p:txBody>
          <a:bodyPr>
            <a:spAutoFit/>
          </a:bodyPr>
          <a:lstStyle/>
          <a:p>
            <a:pPr eaLnBrk="1" hangingPunct="1">
              <a:spcBef>
                <a:spcPct val="50000"/>
              </a:spcBef>
            </a:pPr>
            <a:r>
              <a:rPr lang="en-US" altLang="en-US">
                <a:latin typeface="Times New Roman" pitchFamily="18" charset="0"/>
              </a:rPr>
              <a:t>(Eq. 5.2)</a:t>
            </a:r>
          </a:p>
        </p:txBody>
      </p:sp>
    </p:spTree>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16"/>
          <p:cNvSpPr>
            <a:spLocks noGrp="1" noChangeArrowheads="1"/>
          </p:cNvSpPr>
          <p:nvPr>
            <p:ph type="title"/>
          </p:nvPr>
        </p:nvSpPr>
        <p:spPr/>
        <p:txBody>
          <a:bodyPr/>
          <a:lstStyle/>
          <a:p>
            <a:pPr eaLnBrk="1" hangingPunct="1"/>
            <a:r>
              <a:rPr lang="en-US" altLang="en-US" smtClean="0"/>
              <a:t>Converting an APR to an EAR</a:t>
            </a:r>
          </a:p>
        </p:txBody>
      </p:sp>
      <p:sp>
        <p:nvSpPr>
          <p:cNvPr id="4100" name="Rectangle 17"/>
          <p:cNvSpPr>
            <a:spLocks noGrp="1" noChangeArrowheads="1"/>
          </p:cNvSpPr>
          <p:nvPr>
            <p:ph idx="1"/>
          </p:nvPr>
        </p:nvSpPr>
        <p:spPr/>
        <p:txBody>
          <a:bodyPr/>
          <a:lstStyle/>
          <a:p>
            <a:pPr eaLnBrk="1" hangingPunct="1">
              <a:spcBef>
                <a:spcPct val="0"/>
              </a:spcBef>
            </a:pPr>
            <a:r>
              <a:rPr lang="en-US" altLang="en-US" smtClean="0"/>
              <a:t>Once we have computed the interest earned per compounding period from Eq. (5.2), we can compute the equivalent interest rate for any other time interval using Eq. (5.1).</a:t>
            </a:r>
          </a:p>
        </p:txBody>
      </p:sp>
      <p:graphicFrame>
        <p:nvGraphicFramePr>
          <p:cNvPr id="4098" name="Object 8"/>
          <p:cNvGraphicFramePr>
            <a:graphicFrameLocks noChangeAspect="1"/>
          </p:cNvGraphicFramePr>
          <p:nvPr/>
        </p:nvGraphicFramePr>
        <p:xfrm>
          <a:off x="900113" y="3962400"/>
          <a:ext cx="6288087" cy="2071688"/>
        </p:xfrm>
        <a:graphic>
          <a:graphicData uri="http://schemas.openxmlformats.org/presentationml/2006/ole">
            <p:oleObj spid="_x0000_s4098" name="Equation" r:id="rId3" imgW="2400300" imgH="787400" progId="Equation.DSMT4">
              <p:embed/>
            </p:oleObj>
          </a:graphicData>
        </a:graphic>
      </p:graphicFrame>
      <p:sp>
        <p:nvSpPr>
          <p:cNvPr id="4101" name="Text Box 10"/>
          <p:cNvSpPr txBox="1">
            <a:spLocks noChangeArrowheads="1"/>
          </p:cNvSpPr>
          <p:nvPr/>
        </p:nvSpPr>
        <p:spPr bwMode="auto">
          <a:xfrm>
            <a:off x="7315200" y="4267200"/>
            <a:ext cx="1422400" cy="457200"/>
          </a:xfrm>
          <a:prstGeom prst="rect">
            <a:avLst/>
          </a:prstGeom>
          <a:noFill/>
          <a:ln w="9525">
            <a:noFill/>
            <a:miter lim="800000"/>
            <a:headEnd/>
            <a:tailEnd/>
          </a:ln>
        </p:spPr>
        <p:txBody>
          <a:bodyPr>
            <a:spAutoFit/>
          </a:bodyPr>
          <a:lstStyle/>
          <a:p>
            <a:pPr eaLnBrk="1" hangingPunct="1">
              <a:spcBef>
                <a:spcPct val="50000"/>
              </a:spcBef>
            </a:pPr>
            <a:r>
              <a:rPr lang="en-US" altLang="en-US">
                <a:latin typeface="Times New Roman" pitchFamily="18" charset="0"/>
              </a:rPr>
              <a:t>(Eq. 5.3)</a:t>
            </a:r>
          </a:p>
        </p:txBody>
      </p:sp>
    </p:spTree>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8"/>
          <p:cNvSpPr>
            <a:spLocks noGrp="1" noChangeArrowheads="1"/>
          </p:cNvSpPr>
          <p:nvPr>
            <p:ph type="title"/>
          </p:nvPr>
        </p:nvSpPr>
        <p:spPr/>
        <p:txBody>
          <a:bodyPr/>
          <a:lstStyle/>
          <a:p>
            <a:pPr eaLnBrk="1" hangingPunct="1"/>
            <a:r>
              <a:rPr lang="en-US" altLang="en-US" sz="2800" smtClean="0"/>
              <a:t>Table 5.1 Effective Annual Rates for a 6% APR with Different Compounding Periods</a:t>
            </a:r>
          </a:p>
        </p:txBody>
      </p:sp>
      <p:pic>
        <p:nvPicPr>
          <p:cNvPr id="31747" name="Picture 2" descr="Table_05_01"/>
          <p:cNvPicPr preferRelativeResize="0">
            <a:picLocks noChangeAspect="1" noChangeArrowheads="1"/>
          </p:cNvPicPr>
          <p:nvPr>
            <p:custDataLst>
              <p:tags r:id="rId1"/>
            </p:custDataLst>
          </p:nvPr>
        </p:nvPicPr>
        <p:blipFill>
          <a:blip r:embed="rId3" cstate="print"/>
          <a:srcRect/>
          <a:stretch>
            <a:fillRect/>
          </a:stretch>
        </p:blipFill>
        <p:spPr bwMode="auto">
          <a:xfrm>
            <a:off x="212725" y="1885950"/>
            <a:ext cx="8702675" cy="2990850"/>
          </a:xfrm>
          <a:prstGeom prst="rect">
            <a:avLst/>
          </a:prstGeom>
          <a:noFill/>
          <a:ln w="9525">
            <a:noFill/>
            <a:miter lim="800000"/>
            <a:headEnd/>
            <a:tailEnd/>
          </a:ln>
        </p:spPr>
      </p:pic>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6"/>
          <p:cNvSpPr>
            <a:spLocks noGrp="1" noChangeArrowheads="1"/>
          </p:cNvSpPr>
          <p:nvPr>
            <p:ph type="title"/>
          </p:nvPr>
        </p:nvSpPr>
        <p:spPr/>
        <p:txBody>
          <a:bodyPr/>
          <a:lstStyle/>
          <a:p>
            <a:pPr eaLnBrk="1" hangingPunct="1"/>
            <a:r>
              <a:rPr lang="en-US" altLang="en-US" smtClean="0"/>
              <a:t>Example 5.2 </a:t>
            </a:r>
            <a:br>
              <a:rPr lang="en-US" altLang="en-US" smtClean="0"/>
            </a:br>
            <a:r>
              <a:rPr lang="en-US" altLang="en-US" smtClean="0"/>
              <a:t>Converting the APR to a Discount Rate</a:t>
            </a:r>
          </a:p>
        </p:txBody>
      </p:sp>
      <p:sp>
        <p:nvSpPr>
          <p:cNvPr id="32771" name="Rectangle 7"/>
          <p:cNvSpPr>
            <a:spLocks noGrp="1" noChangeArrowheads="1"/>
          </p:cNvSpPr>
          <p:nvPr>
            <p:ph idx="1"/>
          </p:nvPr>
        </p:nvSpPr>
        <p:spPr/>
        <p:txBody>
          <a:bodyPr/>
          <a:lstStyle/>
          <a:p>
            <a:pPr eaLnBrk="1" hangingPunct="1">
              <a:buFontTx/>
              <a:buNone/>
            </a:pPr>
            <a:r>
              <a:rPr lang="en-US" altLang="en-US" b="1" smtClean="0">
                <a:solidFill>
                  <a:srgbClr val="00646D"/>
                </a:solidFill>
              </a:rPr>
              <a:t>Problem:</a:t>
            </a:r>
          </a:p>
          <a:p>
            <a:pPr eaLnBrk="1" hangingPunct="1">
              <a:lnSpc>
                <a:spcPct val="110000"/>
              </a:lnSpc>
            </a:pPr>
            <a:r>
              <a:rPr lang="en-US" altLang="en-US" sz="2400" smtClean="0"/>
              <a:t>Your firm is purchasing a new telephone system that will last for four years. You can purchase the system for an upfront cost of </a:t>
            </a:r>
            <a:r>
              <a:rPr lang="en-US" altLang="en-US" sz="2400" b="1" smtClean="0">
                <a:solidFill>
                  <a:srgbClr val="006600"/>
                </a:solidFill>
              </a:rPr>
              <a:t>$150,000</a:t>
            </a:r>
            <a:r>
              <a:rPr lang="en-US" altLang="en-US" sz="2400" smtClean="0"/>
              <a:t>, or you can lease the system from the manufacturer for </a:t>
            </a:r>
            <a:r>
              <a:rPr lang="en-US" altLang="en-US" sz="2400" b="1" smtClean="0">
                <a:solidFill>
                  <a:srgbClr val="006600"/>
                </a:solidFill>
              </a:rPr>
              <a:t>$4,000 </a:t>
            </a:r>
            <a:r>
              <a:rPr lang="en-US" altLang="en-US" sz="2400" smtClean="0"/>
              <a:t>paid at the end of each month. The lease price is offered for a </a:t>
            </a:r>
            <a:r>
              <a:rPr lang="en-US" altLang="en-US" sz="2400" b="1" smtClean="0">
                <a:solidFill>
                  <a:srgbClr val="006600"/>
                </a:solidFill>
              </a:rPr>
              <a:t>48</a:t>
            </a:r>
            <a:r>
              <a:rPr lang="en-US" altLang="en-US" sz="2400" smtClean="0"/>
              <a:t>-month lease with no early termination—you cannot end the lease early. Your firm can borrow at an interest rate of </a:t>
            </a:r>
            <a:r>
              <a:rPr lang="en-US" altLang="en-US" sz="2400" b="1" smtClean="0">
                <a:solidFill>
                  <a:srgbClr val="006600"/>
                </a:solidFill>
              </a:rPr>
              <a:t>6%</a:t>
            </a:r>
            <a:r>
              <a:rPr lang="en-US" altLang="en-US" sz="2400" smtClean="0"/>
              <a:t> APR with monthly compounding. Should you purchase the system outright or pay </a:t>
            </a:r>
            <a:r>
              <a:rPr lang="en-US" altLang="en-US" sz="2400" b="1" smtClean="0">
                <a:solidFill>
                  <a:srgbClr val="006600"/>
                </a:solidFill>
              </a:rPr>
              <a:t>$4,000 </a:t>
            </a:r>
            <a:r>
              <a:rPr lang="en-US" altLang="en-US" sz="2400" smtClean="0"/>
              <a:t>per month?</a:t>
            </a:r>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
          <p:cNvSpPr>
            <a:spLocks noGrp="1" noChangeArrowheads="1"/>
          </p:cNvSpPr>
          <p:nvPr>
            <p:ph type="title"/>
          </p:nvPr>
        </p:nvSpPr>
        <p:spPr/>
        <p:txBody>
          <a:bodyPr/>
          <a:lstStyle/>
          <a:p>
            <a:pPr eaLnBrk="1" hangingPunct="1"/>
            <a:r>
              <a:rPr lang="en-US" altLang="en-US" smtClean="0"/>
              <a:t>Chapter Outline</a:t>
            </a:r>
          </a:p>
        </p:txBody>
      </p:sp>
      <p:sp>
        <p:nvSpPr>
          <p:cNvPr id="19459" name="Rectangle 11"/>
          <p:cNvSpPr>
            <a:spLocks noGrp="1" noChangeArrowheads="1"/>
          </p:cNvSpPr>
          <p:nvPr>
            <p:ph idx="1"/>
          </p:nvPr>
        </p:nvSpPr>
        <p:spPr/>
        <p:txBody>
          <a:bodyPr/>
          <a:lstStyle/>
          <a:p>
            <a:pPr eaLnBrk="1" hangingPunct="1">
              <a:buFontTx/>
              <a:buNone/>
            </a:pPr>
            <a:r>
              <a:rPr lang="en-US" altLang="en-US" smtClean="0"/>
              <a:t>5.1 Interest Rate Quotes and Adjustments</a:t>
            </a:r>
          </a:p>
          <a:p>
            <a:pPr eaLnBrk="1" hangingPunct="1">
              <a:buFontTx/>
              <a:buNone/>
            </a:pPr>
            <a:r>
              <a:rPr lang="en-US" altLang="en-US" smtClean="0"/>
              <a:t>5.2 Application: Discount Rates and Loans</a:t>
            </a:r>
          </a:p>
          <a:p>
            <a:pPr eaLnBrk="1" hangingPunct="1">
              <a:buFontTx/>
              <a:buNone/>
            </a:pPr>
            <a:r>
              <a:rPr lang="en-US" altLang="en-US" smtClean="0"/>
              <a:t>5.3 The Determinants of Interest Rates</a:t>
            </a:r>
          </a:p>
          <a:p>
            <a:pPr eaLnBrk="1" hangingPunct="1">
              <a:buFontTx/>
              <a:buNone/>
            </a:pPr>
            <a:r>
              <a:rPr lang="en-US" altLang="en-US" smtClean="0"/>
              <a:t>5.4 The Opportunity Cost of Capital</a:t>
            </a:r>
          </a:p>
        </p:txBody>
      </p:sp>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9"/>
          <p:cNvSpPr>
            <a:spLocks noGrp="1" noChangeArrowheads="1"/>
          </p:cNvSpPr>
          <p:nvPr>
            <p:ph type="title"/>
          </p:nvPr>
        </p:nvSpPr>
        <p:spPr/>
        <p:txBody>
          <a:bodyPr/>
          <a:lstStyle/>
          <a:p>
            <a:pPr eaLnBrk="1" hangingPunct="1"/>
            <a:r>
              <a:rPr lang="en-US" altLang="en-US" smtClean="0"/>
              <a:t>Example 5.2 </a:t>
            </a:r>
            <a:br>
              <a:rPr lang="en-US" altLang="en-US" smtClean="0"/>
            </a:br>
            <a:r>
              <a:rPr lang="en-US" altLang="en-US" smtClean="0"/>
              <a:t>Converting the APR to a Discount Rate </a:t>
            </a:r>
          </a:p>
        </p:txBody>
      </p:sp>
      <p:sp>
        <p:nvSpPr>
          <p:cNvPr id="33795" name="Rectangle 10"/>
          <p:cNvSpPr>
            <a:spLocks noGrp="1" noChangeArrowheads="1"/>
          </p:cNvSpPr>
          <p:nvPr>
            <p:ph idx="1"/>
          </p:nvPr>
        </p:nvSpPr>
        <p:spPr/>
        <p:txBody>
          <a:bodyPr/>
          <a:lstStyle/>
          <a:p>
            <a:pPr eaLnBrk="1" hangingPunct="1">
              <a:buFontTx/>
              <a:buNone/>
            </a:pPr>
            <a:r>
              <a:rPr lang="en-US" altLang="en-US" b="1" smtClean="0">
                <a:solidFill>
                  <a:srgbClr val="00646D"/>
                </a:solidFill>
              </a:rPr>
              <a:t>Solution:</a:t>
            </a:r>
          </a:p>
          <a:p>
            <a:pPr eaLnBrk="1" hangingPunct="1">
              <a:buFontTx/>
              <a:buNone/>
            </a:pPr>
            <a:r>
              <a:rPr lang="en-US" altLang="en-US" b="1" smtClean="0">
                <a:solidFill>
                  <a:srgbClr val="00646D"/>
                </a:solidFill>
              </a:rPr>
              <a:t>Plan:  </a:t>
            </a:r>
          </a:p>
          <a:p>
            <a:pPr eaLnBrk="1" hangingPunct="1"/>
            <a:r>
              <a:rPr lang="en-US" altLang="en-US" smtClean="0"/>
              <a:t>The cost of leasing the system is a 48-month annuity of $4,000 per month:</a:t>
            </a:r>
          </a:p>
        </p:txBody>
      </p:sp>
      <p:pic>
        <p:nvPicPr>
          <p:cNvPr id="33796" name="Picture 6" descr="Berk"/>
          <p:cNvPicPr>
            <a:picLocks noChangeAspect="1" noChangeArrowheads="1"/>
          </p:cNvPicPr>
          <p:nvPr/>
        </p:nvPicPr>
        <p:blipFill>
          <a:blip r:embed="rId2" cstate="print"/>
          <a:srcRect/>
          <a:stretch>
            <a:fillRect/>
          </a:stretch>
        </p:blipFill>
        <p:spPr bwMode="auto">
          <a:xfrm>
            <a:off x="700088" y="4286250"/>
            <a:ext cx="7743825" cy="1371600"/>
          </a:xfrm>
          <a:prstGeom prst="rect">
            <a:avLst/>
          </a:prstGeom>
          <a:solidFill>
            <a:srgbClr val="DDFFAF">
              <a:alpha val="16078"/>
            </a:srgbClr>
          </a:solidFill>
          <a:ln w="9525">
            <a:noFill/>
            <a:miter lim="800000"/>
            <a:headEnd/>
            <a:tailEnd/>
          </a:ln>
        </p:spPr>
      </p:pic>
    </p:spTree>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8"/>
          <p:cNvSpPr>
            <a:spLocks noGrp="1" noChangeArrowheads="1"/>
          </p:cNvSpPr>
          <p:nvPr>
            <p:ph type="title"/>
          </p:nvPr>
        </p:nvSpPr>
        <p:spPr/>
        <p:txBody>
          <a:bodyPr/>
          <a:lstStyle/>
          <a:p>
            <a:pPr eaLnBrk="1" hangingPunct="1"/>
            <a:r>
              <a:rPr lang="en-US" altLang="en-US" smtClean="0"/>
              <a:t>Example 5.2 </a:t>
            </a:r>
            <a:br>
              <a:rPr lang="en-US" altLang="en-US" smtClean="0"/>
            </a:br>
            <a:r>
              <a:rPr lang="en-US" altLang="en-US" smtClean="0"/>
              <a:t>Converting the APR to a Discount Rate </a:t>
            </a:r>
          </a:p>
        </p:txBody>
      </p:sp>
      <p:sp>
        <p:nvSpPr>
          <p:cNvPr id="35849" name="Rectangle 9"/>
          <p:cNvSpPr>
            <a:spLocks noGrp="1" noChangeArrowheads="1"/>
          </p:cNvSpPr>
          <p:nvPr>
            <p:ph idx="1"/>
          </p:nvPr>
        </p:nvSpPr>
        <p:spPr/>
        <p:txBody>
          <a:bodyPr rtlCol="0">
            <a:normAutofit/>
          </a:bodyPr>
          <a:lstStyle/>
          <a:p>
            <a:pPr eaLnBrk="1" fontAlgn="auto" hangingPunct="1">
              <a:spcAft>
                <a:spcPts val="0"/>
              </a:spcAft>
              <a:buFontTx/>
              <a:buNone/>
              <a:defRPr/>
            </a:pPr>
            <a:r>
              <a:rPr lang="en-US" altLang="en-US" b="1" smtClean="0">
                <a:solidFill>
                  <a:srgbClr val="00646D"/>
                </a:solidFill>
              </a:rPr>
              <a:t>Plan (cont’d):</a:t>
            </a:r>
            <a:r>
              <a:rPr lang="en-US" altLang="en-US" b="1" smtClean="0">
                <a:solidFill>
                  <a:srgbClr val="00646D"/>
                </a:solidFill>
                <a:effectLst>
                  <a:outerShdw blurRad="38100" dist="38100" dir="2700000" algn="tl">
                    <a:srgbClr val="C0C0C0"/>
                  </a:outerShdw>
                </a:effectLst>
              </a:rPr>
              <a:t>  </a:t>
            </a:r>
          </a:p>
          <a:p>
            <a:pPr eaLnBrk="1" fontAlgn="auto" hangingPunct="1">
              <a:spcAft>
                <a:spcPts val="0"/>
              </a:spcAft>
              <a:buFont typeface="Arial" panose="020B0604020202020204" pitchFamily="34" charset="0"/>
              <a:buChar char="•"/>
              <a:defRPr/>
            </a:pPr>
            <a:r>
              <a:rPr lang="en-US" altLang="en-US" sz="2400" smtClean="0"/>
              <a:t>We can compute the present value of the lease cash flows using the annuity formula, but first we need to compute the </a:t>
            </a:r>
            <a:r>
              <a:rPr lang="en-US" altLang="en-US" sz="2400" i="1" smtClean="0">
                <a:solidFill>
                  <a:srgbClr val="00646D"/>
                </a:solidFill>
              </a:rPr>
              <a:t>discount rate </a:t>
            </a:r>
            <a:r>
              <a:rPr lang="en-US" altLang="en-US" sz="2400" smtClean="0"/>
              <a:t>that corresponds to a period length of one month. To do so, we convert the borrowing cost of </a:t>
            </a:r>
            <a:r>
              <a:rPr lang="en-US" altLang="en-US" sz="2400" b="1" smtClean="0">
                <a:solidFill>
                  <a:srgbClr val="006600"/>
                </a:solidFill>
              </a:rPr>
              <a:t>6% APR </a:t>
            </a:r>
            <a:r>
              <a:rPr lang="en-US" altLang="en-US" sz="2400" smtClean="0"/>
              <a:t>with monthly compounding to a monthly discount rate using </a:t>
            </a:r>
            <a:r>
              <a:rPr lang="en-US" altLang="en-US" sz="2400" b="1" smtClean="0">
                <a:solidFill>
                  <a:srgbClr val="00646D"/>
                </a:solidFill>
              </a:rPr>
              <a:t>Eq. 5.2</a:t>
            </a:r>
            <a:r>
              <a:rPr lang="en-US" altLang="en-US" sz="2400" smtClean="0"/>
              <a:t>. Once we have a monthly rate, we can use the </a:t>
            </a:r>
            <a:r>
              <a:rPr lang="en-US" altLang="en-US" sz="2400" i="1" smtClean="0">
                <a:solidFill>
                  <a:srgbClr val="00646D"/>
                </a:solidFill>
              </a:rPr>
              <a:t>present value of annuity formula </a:t>
            </a:r>
            <a:r>
              <a:rPr lang="en-US" altLang="en-US" sz="2400" b="1" smtClean="0">
                <a:solidFill>
                  <a:srgbClr val="00646D"/>
                </a:solidFill>
              </a:rPr>
              <a:t>(Eq. 4.5) </a:t>
            </a:r>
            <a:r>
              <a:rPr lang="en-US" altLang="en-US" sz="2400" smtClean="0"/>
              <a:t>to compute the </a:t>
            </a:r>
            <a:r>
              <a:rPr lang="en-US" altLang="en-US" sz="2400" i="1" smtClean="0">
                <a:solidFill>
                  <a:srgbClr val="00646D"/>
                </a:solidFill>
              </a:rPr>
              <a:t>present value </a:t>
            </a:r>
            <a:r>
              <a:rPr lang="en-US" altLang="en-US" sz="2400" smtClean="0"/>
              <a:t>of the monthly payments and compare it to the cost of buying the system.</a:t>
            </a:r>
          </a:p>
        </p:txBody>
      </p:sp>
    </p:spTree>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lstStyle/>
          <a:p>
            <a:pPr eaLnBrk="1" hangingPunct="1"/>
            <a:r>
              <a:rPr lang="en-US" altLang="en-US" smtClean="0"/>
              <a:t>Example 5.2 </a:t>
            </a:r>
            <a:br>
              <a:rPr lang="en-US" altLang="en-US" smtClean="0"/>
            </a:br>
            <a:r>
              <a:rPr lang="en-US" altLang="en-US" smtClean="0"/>
              <a:t>Converting the APR to a Discount Rate</a:t>
            </a:r>
          </a:p>
        </p:txBody>
      </p:sp>
      <p:sp>
        <p:nvSpPr>
          <p:cNvPr id="5124" name="Rectangle 3"/>
          <p:cNvSpPr>
            <a:spLocks noGrp="1" noChangeArrowheads="1"/>
          </p:cNvSpPr>
          <p:nvPr>
            <p:ph idx="1"/>
          </p:nvPr>
        </p:nvSpPr>
        <p:spPr/>
        <p:txBody>
          <a:bodyPr/>
          <a:lstStyle/>
          <a:p>
            <a:pPr eaLnBrk="1" hangingPunct="1">
              <a:buFontTx/>
              <a:buNone/>
            </a:pPr>
            <a:r>
              <a:rPr lang="en-US" altLang="en-US" b="1" smtClean="0">
                <a:solidFill>
                  <a:srgbClr val="00646D"/>
                </a:solidFill>
              </a:rPr>
              <a:t>Execute:</a:t>
            </a:r>
          </a:p>
          <a:p>
            <a:pPr eaLnBrk="1" hangingPunct="1"/>
            <a:r>
              <a:rPr lang="en-US" altLang="en-US" sz="2400" smtClean="0"/>
              <a:t>As </a:t>
            </a:r>
            <a:r>
              <a:rPr lang="en-US" altLang="en-US" sz="2400" b="1" smtClean="0">
                <a:solidFill>
                  <a:srgbClr val="00646D"/>
                </a:solidFill>
              </a:rPr>
              <a:t>Eq. 5.2 </a:t>
            </a:r>
            <a:r>
              <a:rPr lang="en-US" altLang="en-US" sz="2400" smtClean="0"/>
              <a:t>shows, the </a:t>
            </a:r>
            <a:r>
              <a:rPr lang="en-US" altLang="en-US" sz="2400" b="1" smtClean="0">
                <a:solidFill>
                  <a:srgbClr val="006600"/>
                </a:solidFill>
              </a:rPr>
              <a:t>6% APR </a:t>
            </a:r>
            <a:r>
              <a:rPr lang="en-US" altLang="en-US" sz="2400" smtClean="0"/>
              <a:t>with monthly compounding really means </a:t>
            </a:r>
            <a:r>
              <a:rPr lang="en-US" altLang="en-US" sz="2400" b="1" smtClean="0">
                <a:solidFill>
                  <a:srgbClr val="006600"/>
                </a:solidFill>
              </a:rPr>
              <a:t>6%/12=0.5% </a:t>
            </a:r>
            <a:r>
              <a:rPr lang="en-US" altLang="en-US" sz="2400" smtClean="0"/>
              <a:t>every month. The </a:t>
            </a:r>
            <a:r>
              <a:rPr lang="en-US" altLang="en-US" sz="2400" b="1" smtClean="0">
                <a:solidFill>
                  <a:srgbClr val="006600"/>
                </a:solidFill>
              </a:rPr>
              <a:t>12</a:t>
            </a:r>
            <a:r>
              <a:rPr lang="en-US" altLang="en-US" sz="2400" smtClean="0"/>
              <a:t> comes from the fact that there are 12 monthly compounding periods per year.  Now that we have the true rate corresponding to the stated APR, we can use that discount rate in the annuity formula </a:t>
            </a:r>
            <a:r>
              <a:rPr lang="en-US" altLang="en-US" sz="2400" b="1" smtClean="0">
                <a:solidFill>
                  <a:srgbClr val="00646D"/>
                </a:solidFill>
              </a:rPr>
              <a:t>(Eq. 4.6) </a:t>
            </a:r>
            <a:r>
              <a:rPr lang="en-US" altLang="en-US" sz="2400" smtClean="0"/>
              <a:t>to compute the </a:t>
            </a:r>
            <a:r>
              <a:rPr lang="en-US" altLang="en-US" sz="2400" i="1" smtClean="0">
                <a:solidFill>
                  <a:srgbClr val="00646D"/>
                </a:solidFill>
              </a:rPr>
              <a:t>present value of the monthly payments</a:t>
            </a:r>
            <a:r>
              <a:rPr lang="en-US" altLang="en-US" sz="2400" smtClean="0"/>
              <a:t>:</a:t>
            </a:r>
          </a:p>
        </p:txBody>
      </p:sp>
      <p:graphicFrame>
        <p:nvGraphicFramePr>
          <p:cNvPr id="5122" name="Object 6"/>
          <p:cNvGraphicFramePr>
            <a:graphicFrameLocks noChangeAspect="1"/>
          </p:cNvGraphicFramePr>
          <p:nvPr/>
        </p:nvGraphicFramePr>
        <p:xfrm>
          <a:off x="747713" y="4572000"/>
          <a:ext cx="7620000" cy="1125538"/>
        </p:xfrm>
        <a:graphic>
          <a:graphicData uri="http://schemas.openxmlformats.org/presentationml/2006/ole">
            <p:oleObj spid="_x0000_s5122" r:id="rId3" imgW="2514600" imgH="368300" progId="">
              <p:embed/>
            </p:oleObj>
          </a:graphicData>
        </a:graphic>
      </p:graphicFrame>
    </p:spTree>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smtClean="0"/>
              <a:t>Example 5.2 </a:t>
            </a:r>
            <a:br>
              <a:rPr lang="en-US" altLang="en-US" smtClean="0"/>
            </a:br>
            <a:r>
              <a:rPr lang="en-US" altLang="en-US" smtClean="0"/>
              <a:t>Converting the APR to a Discount Rate </a:t>
            </a:r>
          </a:p>
        </p:txBody>
      </p:sp>
      <p:sp>
        <p:nvSpPr>
          <p:cNvPr id="35843" name="Rectangle 41"/>
          <p:cNvSpPr>
            <a:spLocks noGrp="1" noChangeArrowheads="1"/>
          </p:cNvSpPr>
          <p:nvPr>
            <p:ph idx="1"/>
          </p:nvPr>
        </p:nvSpPr>
        <p:spPr/>
        <p:txBody>
          <a:bodyPr/>
          <a:lstStyle/>
          <a:p>
            <a:pPr eaLnBrk="1" hangingPunct="1">
              <a:buFontTx/>
              <a:buNone/>
            </a:pPr>
            <a:r>
              <a:rPr lang="en-US" altLang="en-US" b="1" smtClean="0">
                <a:solidFill>
                  <a:srgbClr val="00646D"/>
                </a:solidFill>
              </a:rPr>
              <a:t>Execute (cont’d): </a:t>
            </a:r>
          </a:p>
          <a:p>
            <a:pPr eaLnBrk="1" hangingPunct="1"/>
            <a:r>
              <a:rPr lang="en-US" altLang="en-US" smtClean="0"/>
              <a:t>Using a financial calculator or Excel:</a:t>
            </a:r>
          </a:p>
        </p:txBody>
      </p:sp>
      <p:grpSp>
        <p:nvGrpSpPr>
          <p:cNvPr id="35844" name="Group 15"/>
          <p:cNvGrpSpPr>
            <a:grpSpLocks/>
          </p:cNvGrpSpPr>
          <p:nvPr/>
        </p:nvGrpSpPr>
        <p:grpSpPr bwMode="auto">
          <a:xfrm>
            <a:off x="2155825" y="3367088"/>
            <a:ext cx="6099175" cy="519112"/>
            <a:chOff x="309563" y="5232400"/>
            <a:chExt cx="7605712" cy="647700"/>
          </a:xfrm>
        </p:grpSpPr>
        <p:pic>
          <p:nvPicPr>
            <p:cNvPr id="35870" name="Picture 32" descr="C:\Documents and Settings\mtemelko\Desktop\temp_docs\BerkDemarzo\Lecture_PPT\calc_jpg\calc_IY.jpg"/>
            <p:cNvPicPr>
              <a:picLocks noChangeAspect="1" noChangeArrowheads="1"/>
            </p:cNvPicPr>
            <p:nvPr/>
          </p:nvPicPr>
          <p:blipFill>
            <a:blip r:embed="rId2" cstate="print"/>
            <a:srcRect/>
            <a:stretch>
              <a:fillRect/>
            </a:stretch>
          </p:blipFill>
          <p:spPr bwMode="auto">
            <a:xfrm>
              <a:off x="1856185" y="5232400"/>
              <a:ext cx="1438275" cy="647700"/>
            </a:xfrm>
            <a:prstGeom prst="rect">
              <a:avLst/>
            </a:prstGeom>
            <a:noFill/>
            <a:ln w="9525">
              <a:noFill/>
              <a:miter lim="800000"/>
              <a:headEnd/>
              <a:tailEnd/>
            </a:ln>
          </p:spPr>
        </p:pic>
        <p:pic>
          <p:nvPicPr>
            <p:cNvPr id="35871" name="Picture 33" descr="C:\Documents and Settings\mtemelko\Desktop\temp_docs\BerkDemarzo\Lecture_PPT\calc_jpg\calc_N.jpg"/>
            <p:cNvPicPr>
              <a:picLocks noChangeAspect="1" noChangeArrowheads="1"/>
            </p:cNvPicPr>
            <p:nvPr/>
          </p:nvPicPr>
          <p:blipFill>
            <a:blip r:embed="rId3" cstate="print"/>
            <a:srcRect/>
            <a:stretch>
              <a:fillRect/>
            </a:stretch>
          </p:blipFill>
          <p:spPr bwMode="auto">
            <a:xfrm>
              <a:off x="309563" y="5232400"/>
              <a:ext cx="1447800" cy="647700"/>
            </a:xfrm>
            <a:prstGeom prst="rect">
              <a:avLst/>
            </a:prstGeom>
            <a:noFill/>
            <a:ln w="9525">
              <a:noFill/>
              <a:miter lim="800000"/>
              <a:headEnd/>
              <a:tailEnd/>
            </a:ln>
          </p:spPr>
        </p:pic>
        <p:pic>
          <p:nvPicPr>
            <p:cNvPr id="35872" name="Picture 34" descr="C:\Documents and Settings\mtemelko\Desktop\temp_docs\BerkDemarzo\Lecture_PPT\calc_jpg\calc_PMT.jpg"/>
            <p:cNvPicPr>
              <a:picLocks noChangeAspect="1" noChangeArrowheads="1"/>
            </p:cNvPicPr>
            <p:nvPr/>
          </p:nvPicPr>
          <p:blipFill>
            <a:blip r:embed="rId4" cstate="print"/>
            <a:srcRect/>
            <a:stretch>
              <a:fillRect/>
            </a:stretch>
          </p:blipFill>
          <p:spPr bwMode="auto">
            <a:xfrm>
              <a:off x="4930379" y="5232400"/>
              <a:ext cx="1447800" cy="647700"/>
            </a:xfrm>
            <a:prstGeom prst="rect">
              <a:avLst/>
            </a:prstGeom>
            <a:noFill/>
            <a:ln w="9525">
              <a:noFill/>
              <a:miter lim="800000"/>
              <a:headEnd/>
              <a:tailEnd/>
            </a:ln>
          </p:spPr>
        </p:pic>
        <p:pic>
          <p:nvPicPr>
            <p:cNvPr id="35873" name="Picture 35" descr="C:\Documents and Settings\mtemelko\Desktop\temp_docs\BerkDemarzo\Lecture_PPT\calc_jpg\calc_PV_orange.jpg"/>
            <p:cNvPicPr>
              <a:picLocks noChangeAspect="1" noChangeArrowheads="1"/>
            </p:cNvPicPr>
            <p:nvPr/>
          </p:nvPicPr>
          <p:blipFill>
            <a:blip r:embed="rId5" cstate="print"/>
            <a:srcRect/>
            <a:stretch>
              <a:fillRect/>
            </a:stretch>
          </p:blipFill>
          <p:spPr bwMode="auto">
            <a:xfrm>
              <a:off x="3393282" y="5232400"/>
              <a:ext cx="1438275" cy="647700"/>
            </a:xfrm>
            <a:prstGeom prst="rect">
              <a:avLst/>
            </a:prstGeom>
            <a:noFill/>
            <a:ln w="9525">
              <a:noFill/>
              <a:miter lim="800000"/>
              <a:headEnd/>
              <a:tailEnd/>
            </a:ln>
          </p:spPr>
        </p:pic>
        <p:pic>
          <p:nvPicPr>
            <p:cNvPr id="35874" name="Picture 36" descr="C:\Documents and Settings\mtemelko\Desktop\temp_docs\BerkDemarzo\Lecture_PPT\calc_jpg\calc_FV.jpg"/>
            <p:cNvPicPr>
              <a:picLocks noChangeAspect="1" noChangeArrowheads="1"/>
            </p:cNvPicPr>
            <p:nvPr/>
          </p:nvPicPr>
          <p:blipFill>
            <a:blip r:embed="rId6" cstate="print"/>
            <a:srcRect/>
            <a:stretch>
              <a:fillRect/>
            </a:stretch>
          </p:blipFill>
          <p:spPr bwMode="auto">
            <a:xfrm>
              <a:off x="6477000" y="5232400"/>
              <a:ext cx="1438275" cy="647700"/>
            </a:xfrm>
            <a:prstGeom prst="rect">
              <a:avLst/>
            </a:prstGeom>
            <a:noFill/>
            <a:ln w="9525">
              <a:noFill/>
              <a:miter lim="800000"/>
              <a:headEnd/>
              <a:tailEnd/>
            </a:ln>
          </p:spPr>
        </p:pic>
      </p:grpSp>
      <p:graphicFrame>
        <p:nvGraphicFramePr>
          <p:cNvPr id="36935" name="Group 71"/>
          <p:cNvGraphicFramePr>
            <a:graphicFrameLocks noGrp="1"/>
          </p:cNvGraphicFramePr>
          <p:nvPr/>
        </p:nvGraphicFramePr>
        <p:xfrm>
          <a:off x="800100" y="3962400"/>
          <a:ext cx="7543800" cy="1190625"/>
        </p:xfrm>
        <a:graphic>
          <a:graphicData uri="http://schemas.openxmlformats.org/drawingml/2006/table">
            <a:tbl>
              <a:tblPr/>
              <a:tblGrid>
                <a:gridCol w="1258888"/>
                <a:gridCol w="1255712"/>
                <a:gridCol w="1258888"/>
                <a:gridCol w="1408112"/>
                <a:gridCol w="1106488"/>
                <a:gridCol w="1255712"/>
              </a:tblGrid>
              <a:tr h="396875">
                <a:tc>
                  <a:txBody>
                    <a:bodyPr/>
                    <a:lstStyle>
                      <a:lvl1pPr>
                        <a:spcBef>
                          <a:spcPct val="20000"/>
                        </a:spcBef>
                        <a:defRPr sz="2800">
                          <a:solidFill>
                            <a:schemeClr val="tx1"/>
                          </a:solidFill>
                          <a:latin typeface="Times New Roman" panose="02020603050405020304" pitchFamily="18" charset="0"/>
                        </a:defRPr>
                      </a:lvl1pPr>
                      <a:lvl2pPr>
                        <a:spcBef>
                          <a:spcPct val="20000"/>
                        </a:spcBef>
                        <a:buSzPct val="90000"/>
                        <a:buFont typeface="Wingdings" panose="05000000000000000000" pitchFamily="2" charset="2"/>
                        <a:defRPr sz="2400">
                          <a:solidFill>
                            <a:schemeClr val="tx1"/>
                          </a:solidFill>
                          <a:latin typeface="Times New Roman" panose="02020603050405020304" pitchFamily="18" charset="0"/>
                        </a:defRPr>
                      </a:lvl2pPr>
                      <a:lvl3pPr>
                        <a:spcBef>
                          <a:spcPct val="20000"/>
                        </a:spcBef>
                        <a:buFont typeface="Wingdings" panose="05000000000000000000" pitchFamily="2" charset="2"/>
                        <a:defRPr sz="2000">
                          <a:solidFill>
                            <a:schemeClr val="tx1"/>
                          </a:solidFill>
                          <a:latin typeface="Times New Roman" panose="02020603050405020304" pitchFamily="18" charset="0"/>
                        </a:defRPr>
                      </a:lvl3pPr>
                      <a:lvl4pPr>
                        <a:spcBef>
                          <a:spcPct val="20000"/>
                        </a:spcBef>
                        <a:buFont typeface="Times New Roman" panose="02020603050405020304" pitchFamily="18" charset="0"/>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Given:</a:t>
                      </a:r>
                      <a:endParaRPr kumimoji="0" lang="en-US" altLang="en-US" sz="2000" b="0" i="0" u="none" strike="noStrike" cap="none" normalizeH="0" baseline="0" smtClean="0">
                        <a:ln>
                          <a:noFill/>
                        </a:ln>
                        <a:solidFill>
                          <a:schemeClr val="tx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4E5E8"/>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buSzPct val="90000"/>
                        <a:buFont typeface="Wingdings" panose="05000000000000000000" pitchFamily="2" charset="2"/>
                        <a:defRPr sz="2400">
                          <a:solidFill>
                            <a:schemeClr val="tx1"/>
                          </a:solidFill>
                          <a:latin typeface="Times New Roman" panose="02020603050405020304" pitchFamily="18" charset="0"/>
                        </a:defRPr>
                      </a:lvl2pPr>
                      <a:lvl3pPr>
                        <a:spcBef>
                          <a:spcPct val="20000"/>
                        </a:spcBef>
                        <a:buFont typeface="Wingdings" panose="05000000000000000000" pitchFamily="2" charset="2"/>
                        <a:defRPr sz="2000">
                          <a:solidFill>
                            <a:schemeClr val="tx1"/>
                          </a:solidFill>
                          <a:latin typeface="Times New Roman" panose="02020603050405020304" pitchFamily="18" charset="0"/>
                        </a:defRPr>
                      </a:lvl3pPr>
                      <a:lvl4pPr>
                        <a:spcBef>
                          <a:spcPct val="20000"/>
                        </a:spcBef>
                        <a:buFont typeface="Times New Roman" panose="02020603050405020304" pitchFamily="18" charset="0"/>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48</a:t>
                      </a:r>
                      <a:endParaRPr kumimoji="0" lang="en-US" altLang="en-US" sz="2000" b="0" i="0" u="none" strike="noStrike" cap="none" normalizeH="0" baseline="0" smtClean="0">
                        <a:ln>
                          <a:noFill/>
                        </a:ln>
                        <a:solidFill>
                          <a:schemeClr val="tx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buSzPct val="90000"/>
                        <a:buFont typeface="Wingdings" panose="05000000000000000000" pitchFamily="2" charset="2"/>
                        <a:defRPr sz="2400">
                          <a:solidFill>
                            <a:schemeClr val="tx1"/>
                          </a:solidFill>
                          <a:latin typeface="Times New Roman" panose="02020603050405020304" pitchFamily="18" charset="0"/>
                        </a:defRPr>
                      </a:lvl2pPr>
                      <a:lvl3pPr>
                        <a:spcBef>
                          <a:spcPct val="20000"/>
                        </a:spcBef>
                        <a:buFont typeface="Wingdings" panose="05000000000000000000" pitchFamily="2" charset="2"/>
                        <a:defRPr sz="2000">
                          <a:solidFill>
                            <a:schemeClr val="tx1"/>
                          </a:solidFill>
                          <a:latin typeface="Times New Roman" panose="02020603050405020304" pitchFamily="18" charset="0"/>
                        </a:defRPr>
                      </a:lvl3pPr>
                      <a:lvl4pPr>
                        <a:spcBef>
                          <a:spcPct val="20000"/>
                        </a:spcBef>
                        <a:buFont typeface="Times New Roman" panose="02020603050405020304" pitchFamily="18" charset="0"/>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rPr>
                        <a:t>0.5</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buSzPct val="90000"/>
                        <a:buFont typeface="Wingdings" panose="05000000000000000000" pitchFamily="2" charset="2"/>
                        <a:defRPr sz="2400">
                          <a:solidFill>
                            <a:schemeClr val="tx1"/>
                          </a:solidFill>
                          <a:latin typeface="Times New Roman" panose="02020603050405020304" pitchFamily="18" charset="0"/>
                        </a:defRPr>
                      </a:lvl2pPr>
                      <a:lvl3pPr>
                        <a:spcBef>
                          <a:spcPct val="20000"/>
                        </a:spcBef>
                        <a:buFont typeface="Wingdings" panose="05000000000000000000" pitchFamily="2" charset="2"/>
                        <a:defRPr sz="2000">
                          <a:solidFill>
                            <a:schemeClr val="tx1"/>
                          </a:solidFill>
                          <a:latin typeface="Times New Roman" panose="02020603050405020304" pitchFamily="18" charset="0"/>
                        </a:defRPr>
                      </a:lvl3pPr>
                      <a:lvl4pPr>
                        <a:spcBef>
                          <a:spcPct val="20000"/>
                        </a:spcBef>
                        <a:buFont typeface="Times New Roman" panose="02020603050405020304" pitchFamily="18" charset="0"/>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smtClean="0">
                        <a:ln>
                          <a:noFill/>
                        </a:ln>
                        <a:solidFill>
                          <a:schemeClr val="tx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buSzPct val="90000"/>
                        <a:buFont typeface="Wingdings" panose="05000000000000000000" pitchFamily="2" charset="2"/>
                        <a:defRPr sz="2400">
                          <a:solidFill>
                            <a:schemeClr val="tx1"/>
                          </a:solidFill>
                          <a:latin typeface="Times New Roman" panose="02020603050405020304" pitchFamily="18" charset="0"/>
                        </a:defRPr>
                      </a:lvl2pPr>
                      <a:lvl3pPr>
                        <a:spcBef>
                          <a:spcPct val="20000"/>
                        </a:spcBef>
                        <a:buFont typeface="Wingdings" panose="05000000000000000000" pitchFamily="2" charset="2"/>
                        <a:defRPr sz="2000">
                          <a:solidFill>
                            <a:schemeClr val="tx1"/>
                          </a:solidFill>
                          <a:latin typeface="Times New Roman" panose="02020603050405020304" pitchFamily="18" charset="0"/>
                        </a:defRPr>
                      </a:lvl3pPr>
                      <a:lvl4pPr>
                        <a:spcBef>
                          <a:spcPct val="20000"/>
                        </a:spcBef>
                        <a:buFont typeface="Times New Roman" panose="02020603050405020304" pitchFamily="18" charset="0"/>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-4,000</a:t>
                      </a:r>
                      <a:endParaRPr kumimoji="0" lang="en-US" altLang="en-US" sz="2000" b="0" i="0" u="none" strike="noStrike" cap="none" normalizeH="0" baseline="0" smtClean="0">
                        <a:ln>
                          <a:noFill/>
                        </a:ln>
                        <a:solidFill>
                          <a:schemeClr val="tx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buSzPct val="90000"/>
                        <a:buFont typeface="Wingdings" panose="05000000000000000000" pitchFamily="2" charset="2"/>
                        <a:defRPr sz="2400">
                          <a:solidFill>
                            <a:schemeClr val="tx1"/>
                          </a:solidFill>
                          <a:latin typeface="Times New Roman" panose="02020603050405020304" pitchFamily="18" charset="0"/>
                        </a:defRPr>
                      </a:lvl2pPr>
                      <a:lvl3pPr>
                        <a:spcBef>
                          <a:spcPct val="20000"/>
                        </a:spcBef>
                        <a:buFont typeface="Wingdings" panose="05000000000000000000" pitchFamily="2" charset="2"/>
                        <a:defRPr sz="2000">
                          <a:solidFill>
                            <a:schemeClr val="tx1"/>
                          </a:solidFill>
                          <a:latin typeface="Times New Roman" panose="02020603050405020304" pitchFamily="18" charset="0"/>
                        </a:defRPr>
                      </a:lvl3pPr>
                      <a:lvl4pPr>
                        <a:spcBef>
                          <a:spcPct val="20000"/>
                        </a:spcBef>
                        <a:buFont typeface="Times New Roman" panose="02020603050405020304" pitchFamily="18" charset="0"/>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0</a:t>
                      </a:r>
                      <a:endParaRPr kumimoji="0" lang="en-US" altLang="en-US" sz="2000" b="0" i="0" u="none" strike="noStrike" cap="none" normalizeH="0" baseline="0" smtClean="0">
                        <a:ln>
                          <a:noFill/>
                        </a:ln>
                        <a:solidFill>
                          <a:schemeClr val="tx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r>
              <a:tr h="396875">
                <a:tc>
                  <a:txBody>
                    <a:bodyPr/>
                    <a:lstStyle>
                      <a:lvl1pPr>
                        <a:spcBef>
                          <a:spcPct val="20000"/>
                        </a:spcBef>
                        <a:defRPr sz="2800">
                          <a:solidFill>
                            <a:schemeClr val="tx1"/>
                          </a:solidFill>
                          <a:latin typeface="Times New Roman" panose="02020603050405020304" pitchFamily="18" charset="0"/>
                        </a:defRPr>
                      </a:lvl1pPr>
                      <a:lvl2pPr>
                        <a:spcBef>
                          <a:spcPct val="20000"/>
                        </a:spcBef>
                        <a:buSzPct val="90000"/>
                        <a:buFont typeface="Wingdings" panose="05000000000000000000" pitchFamily="2" charset="2"/>
                        <a:defRPr sz="2400">
                          <a:solidFill>
                            <a:schemeClr val="tx1"/>
                          </a:solidFill>
                          <a:latin typeface="Times New Roman" panose="02020603050405020304" pitchFamily="18" charset="0"/>
                        </a:defRPr>
                      </a:lvl2pPr>
                      <a:lvl3pPr>
                        <a:spcBef>
                          <a:spcPct val="20000"/>
                        </a:spcBef>
                        <a:buFont typeface="Wingdings" panose="05000000000000000000" pitchFamily="2" charset="2"/>
                        <a:defRPr sz="2000">
                          <a:solidFill>
                            <a:schemeClr val="tx1"/>
                          </a:solidFill>
                          <a:latin typeface="Times New Roman" panose="02020603050405020304" pitchFamily="18" charset="0"/>
                        </a:defRPr>
                      </a:lvl3pPr>
                      <a:lvl4pPr>
                        <a:spcBef>
                          <a:spcPct val="20000"/>
                        </a:spcBef>
                        <a:buFont typeface="Times New Roman" panose="02020603050405020304" pitchFamily="18" charset="0"/>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Solve for:</a:t>
                      </a:r>
                      <a:endParaRPr kumimoji="0" lang="en-US" altLang="en-US" sz="2000" b="0" i="0" u="none" strike="noStrike" cap="none" normalizeH="0" baseline="0" smtClean="0">
                        <a:ln>
                          <a:noFill/>
                        </a:ln>
                        <a:solidFill>
                          <a:schemeClr val="tx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4E5E8"/>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buSzPct val="90000"/>
                        <a:buFont typeface="Wingdings" panose="05000000000000000000" pitchFamily="2" charset="2"/>
                        <a:defRPr sz="2400">
                          <a:solidFill>
                            <a:schemeClr val="tx1"/>
                          </a:solidFill>
                          <a:latin typeface="Times New Roman" panose="02020603050405020304" pitchFamily="18" charset="0"/>
                        </a:defRPr>
                      </a:lvl2pPr>
                      <a:lvl3pPr>
                        <a:spcBef>
                          <a:spcPct val="20000"/>
                        </a:spcBef>
                        <a:buFont typeface="Wingdings" panose="05000000000000000000" pitchFamily="2" charset="2"/>
                        <a:defRPr sz="2000">
                          <a:solidFill>
                            <a:schemeClr val="tx1"/>
                          </a:solidFill>
                          <a:latin typeface="Times New Roman" panose="02020603050405020304" pitchFamily="18" charset="0"/>
                        </a:defRPr>
                      </a:lvl3pPr>
                      <a:lvl4pPr>
                        <a:spcBef>
                          <a:spcPct val="20000"/>
                        </a:spcBef>
                        <a:buFont typeface="Times New Roman" panose="02020603050405020304" pitchFamily="18" charset="0"/>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000" b="0" i="0" u="none" strike="noStrike" cap="none" normalizeH="0" baseline="0" smtClean="0">
                        <a:ln>
                          <a:noFill/>
                        </a:ln>
                        <a:solidFill>
                          <a:schemeClr val="tx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buSzPct val="90000"/>
                        <a:buFont typeface="Wingdings" panose="05000000000000000000" pitchFamily="2" charset="2"/>
                        <a:defRPr sz="2400">
                          <a:solidFill>
                            <a:schemeClr val="tx1"/>
                          </a:solidFill>
                          <a:latin typeface="Times New Roman" panose="02020603050405020304" pitchFamily="18" charset="0"/>
                        </a:defRPr>
                      </a:lvl2pPr>
                      <a:lvl3pPr>
                        <a:spcBef>
                          <a:spcPct val="20000"/>
                        </a:spcBef>
                        <a:buFont typeface="Wingdings" panose="05000000000000000000" pitchFamily="2" charset="2"/>
                        <a:defRPr sz="2000">
                          <a:solidFill>
                            <a:schemeClr val="tx1"/>
                          </a:solidFill>
                          <a:latin typeface="Times New Roman" panose="02020603050405020304" pitchFamily="18" charset="0"/>
                        </a:defRPr>
                      </a:lvl3pPr>
                      <a:lvl4pPr>
                        <a:spcBef>
                          <a:spcPct val="20000"/>
                        </a:spcBef>
                        <a:buFont typeface="Times New Roman" panose="02020603050405020304" pitchFamily="18" charset="0"/>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smtClean="0">
                        <a:ln>
                          <a:noFill/>
                        </a:ln>
                        <a:solidFill>
                          <a:schemeClr val="tx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buSzPct val="90000"/>
                        <a:buFont typeface="Wingdings" panose="05000000000000000000" pitchFamily="2" charset="2"/>
                        <a:defRPr sz="2400">
                          <a:solidFill>
                            <a:schemeClr val="tx1"/>
                          </a:solidFill>
                          <a:latin typeface="Times New Roman" panose="02020603050405020304" pitchFamily="18" charset="0"/>
                        </a:defRPr>
                      </a:lvl2pPr>
                      <a:lvl3pPr>
                        <a:spcBef>
                          <a:spcPct val="20000"/>
                        </a:spcBef>
                        <a:buFont typeface="Wingdings" panose="05000000000000000000" pitchFamily="2" charset="2"/>
                        <a:defRPr sz="2000">
                          <a:solidFill>
                            <a:schemeClr val="tx1"/>
                          </a:solidFill>
                          <a:latin typeface="Times New Roman" panose="02020603050405020304" pitchFamily="18" charset="0"/>
                        </a:defRPr>
                      </a:lvl3pPr>
                      <a:lvl4pPr>
                        <a:spcBef>
                          <a:spcPct val="20000"/>
                        </a:spcBef>
                        <a:buFont typeface="Times New Roman" panose="02020603050405020304" pitchFamily="18" charset="0"/>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1" i="0" u="none" strike="noStrike" cap="none" normalizeH="0" baseline="0" smtClean="0">
                          <a:ln>
                            <a:noFill/>
                          </a:ln>
                          <a:solidFill>
                            <a:schemeClr val="tx1"/>
                          </a:solidFill>
                          <a:effectLst/>
                          <a:latin typeface="Times New Roman" panose="02020603050405020304" pitchFamily="18" charset="0"/>
                        </a:rPr>
                        <a:t>170,321.27</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buSzPct val="90000"/>
                        <a:buFont typeface="Wingdings" panose="05000000000000000000" pitchFamily="2" charset="2"/>
                        <a:defRPr sz="2400">
                          <a:solidFill>
                            <a:schemeClr val="tx1"/>
                          </a:solidFill>
                          <a:latin typeface="Times New Roman" panose="02020603050405020304" pitchFamily="18" charset="0"/>
                        </a:defRPr>
                      </a:lvl2pPr>
                      <a:lvl3pPr>
                        <a:spcBef>
                          <a:spcPct val="20000"/>
                        </a:spcBef>
                        <a:buFont typeface="Wingdings" panose="05000000000000000000" pitchFamily="2" charset="2"/>
                        <a:defRPr sz="2000">
                          <a:solidFill>
                            <a:schemeClr val="tx1"/>
                          </a:solidFill>
                          <a:latin typeface="Times New Roman" panose="02020603050405020304" pitchFamily="18" charset="0"/>
                        </a:defRPr>
                      </a:lvl3pPr>
                      <a:lvl4pPr>
                        <a:spcBef>
                          <a:spcPct val="20000"/>
                        </a:spcBef>
                        <a:buFont typeface="Times New Roman" panose="02020603050405020304" pitchFamily="18" charset="0"/>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000" b="0" i="0" u="none" strike="noStrike" cap="none" normalizeH="0" baseline="0" smtClean="0">
                        <a:ln>
                          <a:noFill/>
                        </a:ln>
                        <a:solidFill>
                          <a:schemeClr val="tx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buSzPct val="90000"/>
                        <a:buFont typeface="Wingdings" panose="05000000000000000000" pitchFamily="2" charset="2"/>
                        <a:defRPr sz="2400">
                          <a:solidFill>
                            <a:schemeClr val="tx1"/>
                          </a:solidFill>
                          <a:latin typeface="Times New Roman" panose="02020603050405020304" pitchFamily="18" charset="0"/>
                        </a:defRPr>
                      </a:lvl2pPr>
                      <a:lvl3pPr>
                        <a:spcBef>
                          <a:spcPct val="20000"/>
                        </a:spcBef>
                        <a:buFont typeface="Wingdings" panose="05000000000000000000" pitchFamily="2" charset="2"/>
                        <a:defRPr sz="2000">
                          <a:solidFill>
                            <a:schemeClr val="tx1"/>
                          </a:solidFill>
                          <a:latin typeface="Times New Roman" panose="02020603050405020304" pitchFamily="18" charset="0"/>
                        </a:defRPr>
                      </a:lvl3pPr>
                      <a:lvl4pPr>
                        <a:spcBef>
                          <a:spcPct val="20000"/>
                        </a:spcBef>
                        <a:buFont typeface="Times New Roman" panose="02020603050405020304" pitchFamily="18" charset="0"/>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000" b="0" i="0" u="none" strike="noStrike" cap="none" normalizeH="0" baseline="0" smtClean="0">
                        <a:ln>
                          <a:noFill/>
                        </a:ln>
                        <a:solidFill>
                          <a:schemeClr val="tx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r>
              <a:tr h="396875">
                <a:tc gridSpan="6">
                  <a:txBody>
                    <a:bodyPr/>
                    <a:lstStyle>
                      <a:lvl1pPr>
                        <a:spcBef>
                          <a:spcPct val="20000"/>
                        </a:spcBef>
                        <a:defRPr sz="2800">
                          <a:solidFill>
                            <a:schemeClr val="tx1"/>
                          </a:solidFill>
                          <a:latin typeface="Times New Roman" panose="02020603050405020304" pitchFamily="18" charset="0"/>
                        </a:defRPr>
                      </a:lvl1pPr>
                      <a:lvl2pPr>
                        <a:spcBef>
                          <a:spcPct val="20000"/>
                        </a:spcBef>
                        <a:buSzPct val="90000"/>
                        <a:buFont typeface="Wingdings" panose="05000000000000000000" pitchFamily="2" charset="2"/>
                        <a:defRPr sz="2400">
                          <a:solidFill>
                            <a:schemeClr val="tx1"/>
                          </a:solidFill>
                          <a:latin typeface="Times New Roman" panose="02020603050405020304" pitchFamily="18" charset="0"/>
                        </a:defRPr>
                      </a:lvl2pPr>
                      <a:lvl3pPr>
                        <a:spcBef>
                          <a:spcPct val="20000"/>
                        </a:spcBef>
                        <a:buFont typeface="Wingdings" panose="05000000000000000000" pitchFamily="2" charset="2"/>
                        <a:defRPr sz="2000">
                          <a:solidFill>
                            <a:schemeClr val="tx1"/>
                          </a:solidFill>
                          <a:latin typeface="Times New Roman" panose="02020603050405020304" pitchFamily="18" charset="0"/>
                        </a:defRPr>
                      </a:lvl3pPr>
                      <a:lvl4pPr>
                        <a:spcBef>
                          <a:spcPct val="20000"/>
                        </a:spcBef>
                        <a:buFont typeface="Times New Roman" panose="02020603050405020304" pitchFamily="18" charset="0"/>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rPr>
                        <a:t>Excel Formula: =PV(RATE,NPER, PMT, FV) = PV(0.005,48,-4000,0)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F1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altLang="en-US" smtClean="0"/>
              <a:t>Example 5.2 </a:t>
            </a:r>
            <a:br>
              <a:rPr lang="en-US" altLang="en-US" smtClean="0"/>
            </a:br>
            <a:r>
              <a:rPr lang="en-US" altLang="en-US" smtClean="0"/>
              <a:t>Converting the APR to a Discount Rate </a:t>
            </a:r>
          </a:p>
        </p:txBody>
      </p:sp>
      <p:sp>
        <p:nvSpPr>
          <p:cNvPr id="36867" name="Rectangle 3"/>
          <p:cNvSpPr>
            <a:spLocks noGrp="1" noChangeArrowheads="1"/>
          </p:cNvSpPr>
          <p:nvPr>
            <p:ph idx="1"/>
          </p:nvPr>
        </p:nvSpPr>
        <p:spPr>
          <a:xfrm>
            <a:off x="317500" y="1803400"/>
            <a:ext cx="8505825" cy="4132263"/>
          </a:xfrm>
        </p:spPr>
        <p:txBody>
          <a:bodyPr/>
          <a:lstStyle/>
          <a:p>
            <a:pPr eaLnBrk="1" hangingPunct="1">
              <a:lnSpc>
                <a:spcPct val="110000"/>
              </a:lnSpc>
              <a:buFontTx/>
              <a:buNone/>
            </a:pPr>
            <a:r>
              <a:rPr lang="en-US" altLang="en-US" b="1" smtClean="0">
                <a:solidFill>
                  <a:srgbClr val="00646D"/>
                </a:solidFill>
              </a:rPr>
              <a:t>Evaluate:</a:t>
            </a:r>
          </a:p>
          <a:p>
            <a:pPr eaLnBrk="1" hangingPunct="1"/>
            <a:r>
              <a:rPr lang="en-US" altLang="en-US" sz="2400" smtClean="0"/>
              <a:t>Thus paying </a:t>
            </a:r>
            <a:r>
              <a:rPr lang="en-US" altLang="en-US" sz="2400" b="1" smtClean="0">
                <a:solidFill>
                  <a:srgbClr val="006600"/>
                </a:solidFill>
              </a:rPr>
              <a:t>$4,000</a:t>
            </a:r>
            <a:r>
              <a:rPr lang="en-US" altLang="en-US" sz="2400" smtClean="0"/>
              <a:t> per month for </a:t>
            </a:r>
            <a:r>
              <a:rPr lang="en-US" altLang="en-US" sz="2400" b="1" smtClean="0">
                <a:solidFill>
                  <a:srgbClr val="006600"/>
                </a:solidFill>
              </a:rPr>
              <a:t>48</a:t>
            </a:r>
            <a:r>
              <a:rPr lang="en-US" altLang="en-US" sz="2400" smtClean="0"/>
              <a:t> months is equivalent to paying a present value of </a:t>
            </a:r>
            <a:r>
              <a:rPr lang="en-US" altLang="en-US" sz="2400" b="1" smtClean="0">
                <a:solidFill>
                  <a:srgbClr val="006600"/>
                </a:solidFill>
              </a:rPr>
              <a:t>$170,321.27 </a:t>
            </a:r>
            <a:r>
              <a:rPr lang="en-US" altLang="en-US" sz="2400" smtClean="0"/>
              <a:t>today. This cost is </a:t>
            </a:r>
            <a:r>
              <a:rPr lang="en-US" altLang="en-US" sz="2400" b="1" smtClean="0">
                <a:solidFill>
                  <a:srgbClr val="006600"/>
                </a:solidFill>
              </a:rPr>
              <a:t>$170,321.27 – $150,000 = $20,321.27 </a:t>
            </a:r>
            <a:r>
              <a:rPr lang="en-US" altLang="en-US" sz="2400" smtClean="0"/>
              <a:t>higher than the cost of purchasing the system, so it is better to pay </a:t>
            </a:r>
            <a:r>
              <a:rPr lang="en-US" altLang="en-US" sz="2400" b="1" smtClean="0">
                <a:solidFill>
                  <a:srgbClr val="006600"/>
                </a:solidFill>
              </a:rPr>
              <a:t>$150,000 </a:t>
            </a:r>
            <a:r>
              <a:rPr lang="en-US" altLang="en-US" sz="2400" smtClean="0"/>
              <a:t>for the system rather than lease it. One way to interpret this result is as follows: At a </a:t>
            </a:r>
            <a:r>
              <a:rPr lang="en-US" altLang="en-US" sz="2400" b="1" smtClean="0">
                <a:solidFill>
                  <a:srgbClr val="006600"/>
                </a:solidFill>
              </a:rPr>
              <a:t>6% APR </a:t>
            </a:r>
            <a:r>
              <a:rPr lang="en-US" altLang="en-US" sz="2400" smtClean="0"/>
              <a:t>with monthly compounding, by promising to repay </a:t>
            </a:r>
            <a:r>
              <a:rPr lang="en-US" altLang="en-US" sz="2400" b="1" smtClean="0">
                <a:solidFill>
                  <a:srgbClr val="006600"/>
                </a:solidFill>
              </a:rPr>
              <a:t>$4,000 </a:t>
            </a:r>
            <a:r>
              <a:rPr lang="en-US" altLang="en-US" sz="2400" smtClean="0"/>
              <a:t>per month your firm can borrow </a:t>
            </a:r>
            <a:r>
              <a:rPr lang="en-US" altLang="en-US" sz="2400" b="1" smtClean="0">
                <a:solidFill>
                  <a:srgbClr val="006600"/>
                </a:solidFill>
              </a:rPr>
              <a:t>$170,321 </a:t>
            </a:r>
            <a:r>
              <a:rPr lang="en-US" altLang="en-US" sz="2400" smtClean="0"/>
              <a:t>today. With this loan it could purchase the phone system and have an additional </a:t>
            </a:r>
            <a:r>
              <a:rPr lang="en-US" altLang="en-US" sz="2400" b="1" smtClean="0">
                <a:solidFill>
                  <a:srgbClr val="006600"/>
                </a:solidFill>
              </a:rPr>
              <a:t>$20,321 </a:t>
            </a:r>
            <a:r>
              <a:rPr lang="en-US" altLang="en-US" sz="2400" smtClean="0"/>
              <a:t>to use for other purposes.</a:t>
            </a:r>
          </a:p>
        </p:txBody>
      </p:sp>
    </p:spTree>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ltLang="en-US" smtClean="0"/>
              <a:t>Example 5.2a Computing a Loan APR</a:t>
            </a:r>
          </a:p>
        </p:txBody>
      </p:sp>
      <p:sp>
        <p:nvSpPr>
          <p:cNvPr id="37891" name="Rectangle 3"/>
          <p:cNvSpPr>
            <a:spLocks noGrp="1" noChangeArrowheads="1"/>
          </p:cNvSpPr>
          <p:nvPr>
            <p:ph idx="1"/>
          </p:nvPr>
        </p:nvSpPr>
        <p:spPr/>
        <p:txBody>
          <a:bodyPr/>
          <a:lstStyle/>
          <a:p>
            <a:pPr eaLnBrk="1" hangingPunct="1">
              <a:buFontTx/>
              <a:buNone/>
            </a:pPr>
            <a:r>
              <a:rPr lang="en-US" altLang="en-US" b="1" smtClean="0">
                <a:solidFill>
                  <a:srgbClr val="00646D"/>
                </a:solidFill>
              </a:rPr>
              <a:t>Problem:</a:t>
            </a:r>
          </a:p>
          <a:p>
            <a:pPr eaLnBrk="1" hangingPunct="1"/>
            <a:r>
              <a:rPr lang="en-US" altLang="en-US" sz="2800" smtClean="0"/>
              <a:t>What is the APR on a five year car loan of $24,500 with monthly payments of $500.   </a:t>
            </a:r>
          </a:p>
          <a:p>
            <a:pPr eaLnBrk="1" hangingPunct="1">
              <a:buFontTx/>
              <a:buNone/>
            </a:pPr>
            <a:r>
              <a:rPr lang="en-US" altLang="en-US" sz="2800" smtClean="0"/>
              <a:t>   </a:t>
            </a:r>
            <a:endParaRPr lang="en-US" altLang="en-US" sz="2800" i="1" smtClean="0"/>
          </a:p>
        </p:txBody>
      </p:sp>
    </p:spTree>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altLang="en-US" smtClean="0"/>
              <a:t>Example 5.2a Computing a Loan APR</a:t>
            </a:r>
          </a:p>
        </p:txBody>
      </p:sp>
      <p:sp>
        <p:nvSpPr>
          <p:cNvPr id="38915" name="Rectangle 3"/>
          <p:cNvSpPr>
            <a:spLocks noGrp="1" noChangeArrowheads="1"/>
          </p:cNvSpPr>
          <p:nvPr>
            <p:ph idx="1"/>
          </p:nvPr>
        </p:nvSpPr>
        <p:spPr/>
        <p:txBody>
          <a:bodyPr/>
          <a:lstStyle/>
          <a:p>
            <a:pPr eaLnBrk="1" hangingPunct="1">
              <a:buFontTx/>
              <a:buNone/>
            </a:pPr>
            <a:r>
              <a:rPr lang="en-US" altLang="en-US" b="1" smtClean="0">
                <a:solidFill>
                  <a:srgbClr val="00646D"/>
                </a:solidFill>
              </a:rPr>
              <a:t>Solution:</a:t>
            </a:r>
          </a:p>
          <a:p>
            <a:pPr eaLnBrk="1" hangingPunct="1">
              <a:buFontTx/>
              <a:buNone/>
            </a:pPr>
            <a:r>
              <a:rPr lang="en-US" altLang="en-US" b="1" smtClean="0">
                <a:solidFill>
                  <a:srgbClr val="00646D"/>
                </a:solidFill>
              </a:rPr>
              <a:t>Plan:</a:t>
            </a:r>
          </a:p>
          <a:p>
            <a:pPr eaLnBrk="1" hangingPunct="1"/>
            <a:r>
              <a:rPr lang="en-US" altLang="en-US" sz="2800" smtClean="0"/>
              <a:t>The problem is asking us to find an interest rate. We can use the financial calculator to solve for the interest rate, using the following inputs: </a:t>
            </a:r>
            <a:r>
              <a:rPr lang="en-US" altLang="en-US" sz="2800" b="1" smtClean="0">
                <a:solidFill>
                  <a:srgbClr val="006600"/>
                </a:solidFill>
              </a:rPr>
              <a:t>PV = $24,500, PMT = -$500 and N = 5 x 12 = 60</a:t>
            </a:r>
            <a:r>
              <a:rPr lang="en-US" altLang="en-US" sz="2800" smtClean="0"/>
              <a:t>. When we then solve for I/Y, our answer will be the monthly rate. So, we will need to multiply by 12 to get the annual rate.</a:t>
            </a:r>
            <a:endParaRPr lang="en-US" altLang="en-US" sz="2800" i="1" smtClean="0"/>
          </a:p>
        </p:txBody>
      </p:sp>
    </p:spTree>
  </p:cSld>
  <p:clrMapOvr>
    <a:masterClrMapping/>
  </p:clrMapOvr>
  <p:transition spd="slow"/>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altLang="en-US" smtClean="0"/>
              <a:t>Example 5.2a Computing a Loan APR</a:t>
            </a:r>
          </a:p>
        </p:txBody>
      </p:sp>
      <p:sp>
        <p:nvSpPr>
          <p:cNvPr id="39939" name="Rectangle 3"/>
          <p:cNvSpPr>
            <a:spLocks noGrp="1" noChangeArrowheads="1"/>
          </p:cNvSpPr>
          <p:nvPr>
            <p:ph idx="1"/>
          </p:nvPr>
        </p:nvSpPr>
        <p:spPr/>
        <p:txBody>
          <a:bodyPr/>
          <a:lstStyle/>
          <a:p>
            <a:pPr eaLnBrk="1" hangingPunct="1">
              <a:lnSpc>
                <a:spcPct val="120000"/>
              </a:lnSpc>
              <a:spcBef>
                <a:spcPct val="50000"/>
              </a:spcBef>
              <a:buFontTx/>
              <a:buNone/>
            </a:pPr>
            <a:r>
              <a:rPr lang="en-US" altLang="en-US" sz="3600" b="1" smtClean="0">
                <a:solidFill>
                  <a:srgbClr val="00646D"/>
                </a:solidFill>
              </a:rPr>
              <a:t>Execute: </a:t>
            </a:r>
          </a:p>
          <a:p>
            <a:pPr eaLnBrk="1" hangingPunct="1">
              <a:lnSpc>
                <a:spcPct val="120000"/>
              </a:lnSpc>
              <a:spcBef>
                <a:spcPct val="600000"/>
              </a:spcBef>
            </a:pPr>
            <a:r>
              <a:rPr lang="en-US" altLang="en-US" sz="2400" smtClean="0"/>
              <a:t>The answer is the monthly rate, so we must multiply by 12 for the annual percentage rate: </a:t>
            </a:r>
            <a:r>
              <a:rPr lang="en-US" altLang="en-US" sz="2400" b="1" smtClean="0">
                <a:solidFill>
                  <a:srgbClr val="006600"/>
                </a:solidFill>
              </a:rPr>
              <a:t>12 X .6896 = 8.27% </a:t>
            </a:r>
            <a:endParaRPr lang="en-US" altLang="en-US" sz="2400" smtClean="0"/>
          </a:p>
        </p:txBody>
      </p:sp>
      <p:grpSp>
        <p:nvGrpSpPr>
          <p:cNvPr id="39940" name="Group 60"/>
          <p:cNvGrpSpPr>
            <a:grpSpLocks/>
          </p:cNvGrpSpPr>
          <p:nvPr/>
        </p:nvGrpSpPr>
        <p:grpSpPr bwMode="auto">
          <a:xfrm>
            <a:off x="2079625" y="2863850"/>
            <a:ext cx="6149975" cy="533400"/>
            <a:chOff x="768" y="1824"/>
            <a:chExt cx="3874" cy="336"/>
          </a:xfrm>
        </p:grpSpPr>
        <p:pic>
          <p:nvPicPr>
            <p:cNvPr id="39964" name="Picture 30" descr="C:\Documents and Settings\mtemelko\Desktop\temp_docs\BerkDemarzo\Lecture_PPT\calc_jpg\calc_PV.jpg"/>
            <p:cNvPicPr>
              <a:picLocks noChangeAspect="1" noChangeArrowheads="1"/>
            </p:cNvPicPr>
            <p:nvPr/>
          </p:nvPicPr>
          <p:blipFill>
            <a:blip r:embed="rId2" cstate="print"/>
            <a:srcRect/>
            <a:stretch>
              <a:fillRect/>
            </a:stretch>
          </p:blipFill>
          <p:spPr bwMode="auto">
            <a:xfrm>
              <a:off x="2332" y="1824"/>
              <a:ext cx="751" cy="336"/>
            </a:xfrm>
            <a:prstGeom prst="rect">
              <a:avLst/>
            </a:prstGeom>
            <a:noFill/>
            <a:ln w="9525">
              <a:noFill/>
              <a:miter lim="800000"/>
              <a:headEnd/>
              <a:tailEnd/>
            </a:ln>
          </p:spPr>
        </p:pic>
        <p:pic>
          <p:nvPicPr>
            <p:cNvPr id="39965" name="Picture 31" descr="C:\Documents and Settings\mtemelko\Desktop\temp_docs\BerkDemarzo\Lecture_PPT\calc_jpg\calc_FV.jpg"/>
            <p:cNvPicPr>
              <a:picLocks noChangeAspect="1" noChangeArrowheads="1"/>
            </p:cNvPicPr>
            <p:nvPr/>
          </p:nvPicPr>
          <p:blipFill>
            <a:blip r:embed="rId3" cstate="print"/>
            <a:srcRect/>
            <a:stretch>
              <a:fillRect/>
            </a:stretch>
          </p:blipFill>
          <p:spPr bwMode="auto">
            <a:xfrm>
              <a:off x="3896" y="1824"/>
              <a:ext cx="746" cy="336"/>
            </a:xfrm>
            <a:prstGeom prst="rect">
              <a:avLst/>
            </a:prstGeom>
            <a:noFill/>
            <a:ln w="9525">
              <a:noFill/>
              <a:miter lim="800000"/>
              <a:headEnd/>
              <a:tailEnd/>
            </a:ln>
          </p:spPr>
        </p:pic>
        <p:pic>
          <p:nvPicPr>
            <p:cNvPr id="39966" name="Picture 32" descr="C:\Documents and Settings\mtemelko\Desktop\temp_docs\BerkDemarzo\Lecture_PPT\calc_jpg\calc_IY_orange.jpg"/>
            <p:cNvPicPr>
              <a:picLocks noChangeAspect="1" noChangeArrowheads="1"/>
            </p:cNvPicPr>
            <p:nvPr/>
          </p:nvPicPr>
          <p:blipFill>
            <a:blip r:embed="rId4" cstate="print"/>
            <a:srcRect/>
            <a:stretch>
              <a:fillRect/>
            </a:stretch>
          </p:blipFill>
          <p:spPr bwMode="auto">
            <a:xfrm>
              <a:off x="1550" y="1824"/>
              <a:ext cx="751" cy="336"/>
            </a:xfrm>
            <a:prstGeom prst="rect">
              <a:avLst/>
            </a:prstGeom>
            <a:noFill/>
            <a:ln w="9525">
              <a:noFill/>
              <a:miter lim="800000"/>
              <a:headEnd/>
              <a:tailEnd/>
            </a:ln>
          </p:spPr>
        </p:pic>
        <p:pic>
          <p:nvPicPr>
            <p:cNvPr id="39967" name="Picture 33" descr="C:\Documents and Settings\mtemelko\Desktop\temp_docs\BerkDemarzo\Lecture_PPT\calc_jpg\calc_N.jpg"/>
            <p:cNvPicPr>
              <a:picLocks noChangeAspect="1" noChangeArrowheads="1"/>
            </p:cNvPicPr>
            <p:nvPr/>
          </p:nvPicPr>
          <p:blipFill>
            <a:blip r:embed="rId5" cstate="print"/>
            <a:srcRect/>
            <a:stretch>
              <a:fillRect/>
            </a:stretch>
          </p:blipFill>
          <p:spPr bwMode="auto">
            <a:xfrm>
              <a:off x="768" y="1824"/>
              <a:ext cx="751" cy="336"/>
            </a:xfrm>
            <a:prstGeom prst="rect">
              <a:avLst/>
            </a:prstGeom>
            <a:noFill/>
            <a:ln w="9525">
              <a:noFill/>
              <a:miter lim="800000"/>
              <a:headEnd/>
              <a:tailEnd/>
            </a:ln>
          </p:spPr>
        </p:pic>
        <p:pic>
          <p:nvPicPr>
            <p:cNvPr id="39968" name="Picture 34" descr="C:\Documents and Settings\mtemelko\Desktop\temp_docs\BerkDemarzo\Lecture_PPT\calc_jpg\calc_PMT.jpg"/>
            <p:cNvPicPr>
              <a:picLocks noChangeAspect="1" noChangeArrowheads="1"/>
            </p:cNvPicPr>
            <p:nvPr/>
          </p:nvPicPr>
          <p:blipFill>
            <a:blip r:embed="rId6" cstate="print"/>
            <a:srcRect/>
            <a:stretch>
              <a:fillRect/>
            </a:stretch>
          </p:blipFill>
          <p:spPr bwMode="auto">
            <a:xfrm>
              <a:off x="3114" y="1824"/>
              <a:ext cx="751" cy="336"/>
            </a:xfrm>
            <a:prstGeom prst="rect">
              <a:avLst/>
            </a:prstGeom>
            <a:noFill/>
            <a:ln w="9525">
              <a:noFill/>
              <a:miter lim="800000"/>
              <a:headEnd/>
              <a:tailEnd/>
            </a:ln>
          </p:spPr>
        </p:pic>
      </p:grpSp>
      <p:graphicFrame>
        <p:nvGraphicFramePr>
          <p:cNvPr id="41019" name="Group 59"/>
          <p:cNvGraphicFramePr>
            <a:graphicFrameLocks noGrp="1"/>
          </p:cNvGraphicFramePr>
          <p:nvPr/>
        </p:nvGraphicFramePr>
        <p:xfrm>
          <a:off x="762000" y="3473450"/>
          <a:ext cx="7543800" cy="793750"/>
        </p:xfrm>
        <a:graphic>
          <a:graphicData uri="http://schemas.openxmlformats.org/drawingml/2006/table">
            <a:tbl>
              <a:tblPr/>
              <a:tblGrid>
                <a:gridCol w="1258888"/>
                <a:gridCol w="1255712"/>
                <a:gridCol w="1258888"/>
                <a:gridCol w="1255712"/>
                <a:gridCol w="1258888"/>
                <a:gridCol w="1255712"/>
              </a:tblGrid>
              <a:tr h="396875">
                <a:tc>
                  <a:txBody>
                    <a:bodyPr/>
                    <a:lstStyle>
                      <a:lvl1pPr>
                        <a:spcBef>
                          <a:spcPct val="20000"/>
                        </a:spcBef>
                        <a:defRPr sz="2800">
                          <a:solidFill>
                            <a:schemeClr val="tx1"/>
                          </a:solidFill>
                          <a:latin typeface="Times New Roman" panose="02020603050405020304" pitchFamily="18" charset="0"/>
                        </a:defRPr>
                      </a:lvl1pPr>
                      <a:lvl2pPr>
                        <a:spcBef>
                          <a:spcPct val="20000"/>
                        </a:spcBef>
                        <a:buSzPct val="90000"/>
                        <a:buFont typeface="Wingdings" panose="05000000000000000000" pitchFamily="2" charset="2"/>
                        <a:defRPr sz="2400">
                          <a:solidFill>
                            <a:schemeClr val="tx1"/>
                          </a:solidFill>
                          <a:latin typeface="Times New Roman" panose="02020603050405020304" pitchFamily="18" charset="0"/>
                        </a:defRPr>
                      </a:lvl2pPr>
                      <a:lvl3pPr>
                        <a:spcBef>
                          <a:spcPct val="20000"/>
                        </a:spcBef>
                        <a:buFont typeface="Wingdings" panose="05000000000000000000" pitchFamily="2" charset="2"/>
                        <a:defRPr sz="2000">
                          <a:solidFill>
                            <a:schemeClr val="tx1"/>
                          </a:solidFill>
                          <a:latin typeface="Times New Roman" panose="02020603050405020304" pitchFamily="18" charset="0"/>
                        </a:defRPr>
                      </a:lvl3pPr>
                      <a:lvl4pPr>
                        <a:spcBef>
                          <a:spcPct val="20000"/>
                        </a:spcBef>
                        <a:buFont typeface="Times New Roman" panose="02020603050405020304" pitchFamily="18" charset="0"/>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Given:</a:t>
                      </a:r>
                      <a:endParaRPr kumimoji="0" lang="en-US" altLang="en-US" sz="2000" b="0" i="0" u="none" strike="noStrike" cap="none" normalizeH="0" baseline="0" smtClean="0">
                        <a:ln>
                          <a:noFill/>
                        </a:ln>
                        <a:solidFill>
                          <a:schemeClr val="tx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4E5E8"/>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buSzPct val="90000"/>
                        <a:buFont typeface="Wingdings" panose="05000000000000000000" pitchFamily="2" charset="2"/>
                        <a:defRPr sz="2400">
                          <a:solidFill>
                            <a:schemeClr val="tx1"/>
                          </a:solidFill>
                          <a:latin typeface="Times New Roman" panose="02020603050405020304" pitchFamily="18" charset="0"/>
                        </a:defRPr>
                      </a:lvl2pPr>
                      <a:lvl3pPr>
                        <a:spcBef>
                          <a:spcPct val="20000"/>
                        </a:spcBef>
                        <a:buFont typeface="Wingdings" panose="05000000000000000000" pitchFamily="2" charset="2"/>
                        <a:defRPr sz="2000">
                          <a:solidFill>
                            <a:schemeClr val="tx1"/>
                          </a:solidFill>
                          <a:latin typeface="Times New Roman" panose="02020603050405020304" pitchFamily="18" charset="0"/>
                        </a:defRPr>
                      </a:lvl3pPr>
                      <a:lvl4pPr>
                        <a:spcBef>
                          <a:spcPct val="20000"/>
                        </a:spcBef>
                        <a:buFont typeface="Times New Roman" panose="02020603050405020304" pitchFamily="18" charset="0"/>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60</a:t>
                      </a:r>
                      <a:endParaRPr kumimoji="0" lang="en-US" altLang="en-US" sz="2000" b="0" i="0" u="none" strike="noStrike" cap="none" normalizeH="0" baseline="0" smtClean="0">
                        <a:ln>
                          <a:noFill/>
                        </a:ln>
                        <a:solidFill>
                          <a:schemeClr val="tx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buSzPct val="90000"/>
                        <a:buFont typeface="Wingdings" panose="05000000000000000000" pitchFamily="2" charset="2"/>
                        <a:defRPr sz="2400">
                          <a:solidFill>
                            <a:schemeClr val="tx1"/>
                          </a:solidFill>
                          <a:latin typeface="Times New Roman" panose="02020603050405020304" pitchFamily="18" charset="0"/>
                        </a:defRPr>
                      </a:lvl2pPr>
                      <a:lvl3pPr>
                        <a:spcBef>
                          <a:spcPct val="20000"/>
                        </a:spcBef>
                        <a:buFont typeface="Wingdings" panose="05000000000000000000" pitchFamily="2" charset="2"/>
                        <a:defRPr sz="2000">
                          <a:solidFill>
                            <a:schemeClr val="tx1"/>
                          </a:solidFill>
                          <a:latin typeface="Times New Roman" panose="02020603050405020304" pitchFamily="18" charset="0"/>
                        </a:defRPr>
                      </a:lvl3pPr>
                      <a:lvl4pPr>
                        <a:spcBef>
                          <a:spcPct val="20000"/>
                        </a:spcBef>
                        <a:buFont typeface="Times New Roman" panose="02020603050405020304" pitchFamily="18" charset="0"/>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000" b="0" i="0" u="none" strike="noStrike" cap="none" normalizeH="0" baseline="0" smtClean="0">
                        <a:ln>
                          <a:noFill/>
                        </a:ln>
                        <a:solidFill>
                          <a:schemeClr val="tx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buSzPct val="90000"/>
                        <a:buFont typeface="Wingdings" panose="05000000000000000000" pitchFamily="2" charset="2"/>
                        <a:defRPr sz="2400">
                          <a:solidFill>
                            <a:schemeClr val="tx1"/>
                          </a:solidFill>
                          <a:latin typeface="Times New Roman" panose="02020603050405020304" pitchFamily="18" charset="0"/>
                        </a:defRPr>
                      </a:lvl2pPr>
                      <a:lvl3pPr>
                        <a:spcBef>
                          <a:spcPct val="20000"/>
                        </a:spcBef>
                        <a:buFont typeface="Wingdings" panose="05000000000000000000" pitchFamily="2" charset="2"/>
                        <a:defRPr sz="2000">
                          <a:solidFill>
                            <a:schemeClr val="tx1"/>
                          </a:solidFill>
                          <a:latin typeface="Times New Roman" panose="02020603050405020304" pitchFamily="18" charset="0"/>
                        </a:defRPr>
                      </a:lvl3pPr>
                      <a:lvl4pPr>
                        <a:spcBef>
                          <a:spcPct val="20000"/>
                        </a:spcBef>
                        <a:buFont typeface="Times New Roman" panose="02020603050405020304" pitchFamily="18" charset="0"/>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rPr>
                        <a:t>24,500.00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buSzPct val="90000"/>
                        <a:buFont typeface="Wingdings" panose="05000000000000000000" pitchFamily="2" charset="2"/>
                        <a:defRPr sz="2400">
                          <a:solidFill>
                            <a:schemeClr val="tx1"/>
                          </a:solidFill>
                          <a:latin typeface="Times New Roman" panose="02020603050405020304" pitchFamily="18" charset="0"/>
                        </a:defRPr>
                      </a:lvl2pPr>
                      <a:lvl3pPr>
                        <a:spcBef>
                          <a:spcPct val="20000"/>
                        </a:spcBef>
                        <a:buFont typeface="Wingdings" panose="05000000000000000000" pitchFamily="2" charset="2"/>
                        <a:defRPr sz="2000">
                          <a:solidFill>
                            <a:schemeClr val="tx1"/>
                          </a:solidFill>
                          <a:latin typeface="Times New Roman" panose="02020603050405020304" pitchFamily="18" charset="0"/>
                        </a:defRPr>
                      </a:lvl3pPr>
                      <a:lvl4pPr>
                        <a:spcBef>
                          <a:spcPct val="20000"/>
                        </a:spcBef>
                        <a:buFont typeface="Times New Roman" panose="02020603050405020304" pitchFamily="18" charset="0"/>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-500.00</a:t>
                      </a:r>
                      <a:endParaRPr kumimoji="0" lang="en-US" altLang="en-US" sz="2000" b="0" i="0" u="none" strike="noStrike" cap="none" normalizeH="0" baseline="0" smtClean="0">
                        <a:ln>
                          <a:noFill/>
                        </a:ln>
                        <a:solidFill>
                          <a:schemeClr val="tx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buSzPct val="90000"/>
                        <a:buFont typeface="Wingdings" panose="05000000000000000000" pitchFamily="2" charset="2"/>
                        <a:defRPr sz="2400">
                          <a:solidFill>
                            <a:schemeClr val="tx1"/>
                          </a:solidFill>
                          <a:latin typeface="Times New Roman" panose="02020603050405020304" pitchFamily="18" charset="0"/>
                        </a:defRPr>
                      </a:lvl2pPr>
                      <a:lvl3pPr>
                        <a:spcBef>
                          <a:spcPct val="20000"/>
                        </a:spcBef>
                        <a:buFont typeface="Wingdings" panose="05000000000000000000" pitchFamily="2" charset="2"/>
                        <a:defRPr sz="2000">
                          <a:solidFill>
                            <a:schemeClr val="tx1"/>
                          </a:solidFill>
                          <a:latin typeface="Times New Roman" panose="02020603050405020304" pitchFamily="18" charset="0"/>
                        </a:defRPr>
                      </a:lvl3pPr>
                      <a:lvl4pPr>
                        <a:spcBef>
                          <a:spcPct val="20000"/>
                        </a:spcBef>
                        <a:buFont typeface="Times New Roman" panose="02020603050405020304" pitchFamily="18" charset="0"/>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0</a:t>
                      </a:r>
                      <a:endParaRPr kumimoji="0" lang="en-US" altLang="en-US" sz="2000" b="0" i="0" u="none" strike="noStrike" cap="none" normalizeH="0" baseline="0" smtClean="0">
                        <a:ln>
                          <a:noFill/>
                        </a:ln>
                        <a:solidFill>
                          <a:schemeClr val="tx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r>
              <a:tr h="396875">
                <a:tc>
                  <a:txBody>
                    <a:bodyPr/>
                    <a:lstStyle>
                      <a:lvl1pPr>
                        <a:spcBef>
                          <a:spcPct val="20000"/>
                        </a:spcBef>
                        <a:defRPr sz="2800">
                          <a:solidFill>
                            <a:schemeClr val="tx1"/>
                          </a:solidFill>
                          <a:latin typeface="Times New Roman" panose="02020603050405020304" pitchFamily="18" charset="0"/>
                        </a:defRPr>
                      </a:lvl1pPr>
                      <a:lvl2pPr>
                        <a:spcBef>
                          <a:spcPct val="20000"/>
                        </a:spcBef>
                        <a:buSzPct val="90000"/>
                        <a:buFont typeface="Wingdings" panose="05000000000000000000" pitchFamily="2" charset="2"/>
                        <a:defRPr sz="2400">
                          <a:solidFill>
                            <a:schemeClr val="tx1"/>
                          </a:solidFill>
                          <a:latin typeface="Times New Roman" panose="02020603050405020304" pitchFamily="18" charset="0"/>
                        </a:defRPr>
                      </a:lvl2pPr>
                      <a:lvl3pPr>
                        <a:spcBef>
                          <a:spcPct val="20000"/>
                        </a:spcBef>
                        <a:buFont typeface="Wingdings" panose="05000000000000000000" pitchFamily="2" charset="2"/>
                        <a:defRPr sz="2000">
                          <a:solidFill>
                            <a:schemeClr val="tx1"/>
                          </a:solidFill>
                          <a:latin typeface="Times New Roman" panose="02020603050405020304" pitchFamily="18" charset="0"/>
                        </a:defRPr>
                      </a:lvl3pPr>
                      <a:lvl4pPr>
                        <a:spcBef>
                          <a:spcPct val="20000"/>
                        </a:spcBef>
                        <a:buFont typeface="Times New Roman" panose="02020603050405020304" pitchFamily="18" charset="0"/>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Solve for:</a:t>
                      </a:r>
                      <a:endParaRPr kumimoji="0" lang="en-US" altLang="en-US" sz="2000" b="0" i="0" u="none" strike="noStrike" cap="none" normalizeH="0" baseline="0" smtClean="0">
                        <a:ln>
                          <a:noFill/>
                        </a:ln>
                        <a:solidFill>
                          <a:schemeClr val="tx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4E5E8"/>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buSzPct val="90000"/>
                        <a:buFont typeface="Wingdings" panose="05000000000000000000" pitchFamily="2" charset="2"/>
                        <a:defRPr sz="2400">
                          <a:solidFill>
                            <a:schemeClr val="tx1"/>
                          </a:solidFill>
                          <a:latin typeface="Times New Roman" panose="02020603050405020304" pitchFamily="18" charset="0"/>
                        </a:defRPr>
                      </a:lvl2pPr>
                      <a:lvl3pPr>
                        <a:spcBef>
                          <a:spcPct val="20000"/>
                        </a:spcBef>
                        <a:buFont typeface="Wingdings" panose="05000000000000000000" pitchFamily="2" charset="2"/>
                        <a:defRPr sz="2000">
                          <a:solidFill>
                            <a:schemeClr val="tx1"/>
                          </a:solidFill>
                          <a:latin typeface="Times New Roman" panose="02020603050405020304" pitchFamily="18" charset="0"/>
                        </a:defRPr>
                      </a:lvl3pPr>
                      <a:lvl4pPr>
                        <a:spcBef>
                          <a:spcPct val="20000"/>
                        </a:spcBef>
                        <a:buFont typeface="Times New Roman" panose="02020603050405020304" pitchFamily="18" charset="0"/>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000" b="0" i="0" u="none" strike="noStrike" cap="none" normalizeH="0" baseline="0" smtClean="0">
                        <a:ln>
                          <a:noFill/>
                        </a:ln>
                        <a:solidFill>
                          <a:schemeClr val="tx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buSzPct val="90000"/>
                        <a:buFont typeface="Wingdings" panose="05000000000000000000" pitchFamily="2" charset="2"/>
                        <a:defRPr sz="2400">
                          <a:solidFill>
                            <a:schemeClr val="tx1"/>
                          </a:solidFill>
                          <a:latin typeface="Times New Roman" panose="02020603050405020304" pitchFamily="18" charset="0"/>
                        </a:defRPr>
                      </a:lvl2pPr>
                      <a:lvl3pPr>
                        <a:spcBef>
                          <a:spcPct val="20000"/>
                        </a:spcBef>
                        <a:buFont typeface="Wingdings" panose="05000000000000000000" pitchFamily="2" charset="2"/>
                        <a:defRPr sz="2000">
                          <a:solidFill>
                            <a:schemeClr val="tx1"/>
                          </a:solidFill>
                          <a:latin typeface="Times New Roman" panose="02020603050405020304" pitchFamily="18" charset="0"/>
                        </a:defRPr>
                      </a:lvl3pPr>
                      <a:lvl4pPr>
                        <a:spcBef>
                          <a:spcPct val="20000"/>
                        </a:spcBef>
                        <a:buFont typeface="Times New Roman" panose="02020603050405020304" pitchFamily="18" charset="0"/>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.6896</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buSzPct val="90000"/>
                        <a:buFont typeface="Wingdings" panose="05000000000000000000" pitchFamily="2" charset="2"/>
                        <a:defRPr sz="2400">
                          <a:solidFill>
                            <a:schemeClr val="tx1"/>
                          </a:solidFill>
                          <a:latin typeface="Times New Roman" panose="02020603050405020304" pitchFamily="18" charset="0"/>
                        </a:defRPr>
                      </a:lvl2pPr>
                      <a:lvl3pPr>
                        <a:spcBef>
                          <a:spcPct val="20000"/>
                        </a:spcBef>
                        <a:buFont typeface="Wingdings" panose="05000000000000000000" pitchFamily="2" charset="2"/>
                        <a:defRPr sz="2000">
                          <a:solidFill>
                            <a:schemeClr val="tx1"/>
                          </a:solidFill>
                          <a:latin typeface="Times New Roman" panose="02020603050405020304" pitchFamily="18" charset="0"/>
                        </a:defRPr>
                      </a:lvl3pPr>
                      <a:lvl4pPr>
                        <a:spcBef>
                          <a:spcPct val="20000"/>
                        </a:spcBef>
                        <a:buFont typeface="Times New Roman" panose="02020603050405020304" pitchFamily="18" charset="0"/>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000" b="0" i="0" u="none" strike="noStrike" cap="none" normalizeH="0" baseline="0" smtClean="0">
                        <a:ln>
                          <a:noFill/>
                        </a:ln>
                        <a:solidFill>
                          <a:schemeClr val="tx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buSzPct val="90000"/>
                        <a:buFont typeface="Wingdings" panose="05000000000000000000" pitchFamily="2" charset="2"/>
                        <a:defRPr sz="2400">
                          <a:solidFill>
                            <a:schemeClr val="tx1"/>
                          </a:solidFill>
                          <a:latin typeface="Times New Roman" panose="02020603050405020304" pitchFamily="18" charset="0"/>
                        </a:defRPr>
                      </a:lvl2pPr>
                      <a:lvl3pPr>
                        <a:spcBef>
                          <a:spcPct val="20000"/>
                        </a:spcBef>
                        <a:buFont typeface="Wingdings" panose="05000000000000000000" pitchFamily="2" charset="2"/>
                        <a:defRPr sz="2000">
                          <a:solidFill>
                            <a:schemeClr val="tx1"/>
                          </a:solidFill>
                          <a:latin typeface="Times New Roman" panose="02020603050405020304" pitchFamily="18" charset="0"/>
                        </a:defRPr>
                      </a:lvl3pPr>
                      <a:lvl4pPr>
                        <a:spcBef>
                          <a:spcPct val="20000"/>
                        </a:spcBef>
                        <a:buFont typeface="Times New Roman" panose="02020603050405020304" pitchFamily="18" charset="0"/>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000" b="0" i="0" u="none" strike="noStrike" cap="none" normalizeH="0" baseline="0" smtClean="0">
                        <a:ln>
                          <a:noFill/>
                        </a:ln>
                        <a:solidFill>
                          <a:schemeClr val="tx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buSzPct val="90000"/>
                        <a:buFont typeface="Wingdings" panose="05000000000000000000" pitchFamily="2" charset="2"/>
                        <a:defRPr sz="2400">
                          <a:solidFill>
                            <a:schemeClr val="tx1"/>
                          </a:solidFill>
                          <a:latin typeface="Times New Roman" panose="02020603050405020304" pitchFamily="18" charset="0"/>
                        </a:defRPr>
                      </a:lvl2pPr>
                      <a:lvl3pPr>
                        <a:spcBef>
                          <a:spcPct val="20000"/>
                        </a:spcBef>
                        <a:buFont typeface="Wingdings" panose="05000000000000000000" pitchFamily="2" charset="2"/>
                        <a:defRPr sz="2000">
                          <a:solidFill>
                            <a:schemeClr val="tx1"/>
                          </a:solidFill>
                          <a:latin typeface="Times New Roman" panose="02020603050405020304" pitchFamily="18" charset="0"/>
                        </a:defRPr>
                      </a:lvl3pPr>
                      <a:lvl4pPr>
                        <a:spcBef>
                          <a:spcPct val="20000"/>
                        </a:spcBef>
                        <a:buFont typeface="Times New Roman" panose="02020603050405020304" pitchFamily="18" charset="0"/>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000" b="0" i="0" u="none" strike="noStrike" cap="none" normalizeH="0" baseline="0" smtClean="0">
                        <a:ln>
                          <a:noFill/>
                        </a:ln>
                        <a:solidFill>
                          <a:schemeClr val="tx1"/>
                        </a:solidFill>
                        <a:effectLst/>
                        <a:latin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r>
            </a:tbl>
          </a:graphicData>
        </a:graphic>
      </p:graphicFrame>
    </p:spTree>
  </p:cSld>
  <p:clrMapOvr>
    <a:masterClrMapping/>
  </p:clrMapOvr>
  <p:transition spd="slow"/>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10"/>
          <p:cNvSpPr>
            <a:spLocks noGrp="1" noChangeArrowheads="1"/>
          </p:cNvSpPr>
          <p:nvPr>
            <p:ph type="title"/>
          </p:nvPr>
        </p:nvSpPr>
        <p:spPr/>
        <p:txBody>
          <a:bodyPr/>
          <a:lstStyle/>
          <a:p>
            <a:pPr eaLnBrk="1" hangingPunct="1"/>
            <a:r>
              <a:rPr lang="en-US" altLang="en-US" smtClean="0"/>
              <a:t>Example 5.2a Computing a Loan APR</a:t>
            </a:r>
          </a:p>
        </p:txBody>
      </p:sp>
      <p:sp>
        <p:nvSpPr>
          <p:cNvPr id="40963" name="Rectangle 11"/>
          <p:cNvSpPr>
            <a:spLocks noGrp="1" noChangeArrowheads="1"/>
          </p:cNvSpPr>
          <p:nvPr>
            <p:ph idx="1"/>
          </p:nvPr>
        </p:nvSpPr>
        <p:spPr/>
        <p:txBody>
          <a:bodyPr/>
          <a:lstStyle/>
          <a:p>
            <a:pPr eaLnBrk="1" hangingPunct="1">
              <a:buFontTx/>
              <a:buNone/>
            </a:pPr>
            <a:r>
              <a:rPr lang="en-US" altLang="en-US" b="1" smtClean="0">
                <a:solidFill>
                  <a:srgbClr val="00646D"/>
                </a:solidFill>
              </a:rPr>
              <a:t>Evaluate:  </a:t>
            </a:r>
          </a:p>
          <a:p>
            <a:pPr eaLnBrk="1" hangingPunct="1"/>
            <a:r>
              <a:rPr lang="en-US" altLang="en-US" smtClean="0"/>
              <a:t>Thus, the effective interest rate we would pay on this loan annually is 8.27%.</a:t>
            </a:r>
          </a:p>
        </p:txBody>
      </p:sp>
    </p:spTree>
  </p:cSld>
  <p:clrMapOvr>
    <a:masterClrMapping/>
  </p:clrMapOvr>
  <p:transition spd="slow"/>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1"/>
          <p:cNvSpPr>
            <a:spLocks noGrp="1" noChangeArrowheads="1"/>
          </p:cNvSpPr>
          <p:nvPr>
            <p:ph type="title"/>
          </p:nvPr>
        </p:nvSpPr>
        <p:spPr/>
        <p:txBody>
          <a:bodyPr/>
          <a:lstStyle/>
          <a:p>
            <a:pPr eaLnBrk="1" hangingPunct="1"/>
            <a:r>
              <a:rPr lang="en-US" altLang="en-US" smtClean="0"/>
              <a:t>5.2 Application: </a:t>
            </a:r>
            <a:br>
              <a:rPr lang="en-US" altLang="en-US" smtClean="0"/>
            </a:br>
            <a:r>
              <a:rPr lang="en-US" altLang="en-US" smtClean="0"/>
              <a:t>Discount Rates and Loans</a:t>
            </a:r>
          </a:p>
        </p:txBody>
      </p:sp>
      <p:sp>
        <p:nvSpPr>
          <p:cNvPr id="41987" name="Rectangle 12"/>
          <p:cNvSpPr>
            <a:spLocks noGrp="1" noChangeArrowheads="1"/>
          </p:cNvSpPr>
          <p:nvPr>
            <p:ph idx="1"/>
          </p:nvPr>
        </p:nvSpPr>
        <p:spPr/>
        <p:txBody>
          <a:bodyPr/>
          <a:lstStyle/>
          <a:p>
            <a:pPr eaLnBrk="1" hangingPunct="1"/>
            <a:r>
              <a:rPr lang="en-US" altLang="en-US" smtClean="0"/>
              <a:t>We have explained how to compute the discount rate from an interest rate quote, let’s apply the concept to solve two common financial problems: calculating a </a:t>
            </a:r>
            <a:r>
              <a:rPr lang="en-US" altLang="en-US" i="1" smtClean="0">
                <a:solidFill>
                  <a:srgbClr val="00646D"/>
                </a:solidFill>
              </a:rPr>
              <a:t>loan payment </a:t>
            </a:r>
            <a:r>
              <a:rPr lang="en-US" altLang="en-US" smtClean="0"/>
              <a:t>and calculating the </a:t>
            </a:r>
            <a:r>
              <a:rPr lang="en-US" altLang="en-US" i="1" smtClean="0">
                <a:solidFill>
                  <a:srgbClr val="00646D"/>
                </a:solidFill>
              </a:rPr>
              <a:t>remaining balance on a loan</a:t>
            </a:r>
            <a:r>
              <a:rPr lang="en-US" altLang="en-US" smtClean="0"/>
              <a:t>.</a:t>
            </a:r>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84"/>
          <p:cNvSpPr>
            <a:spLocks noGrp="1" noChangeArrowheads="1"/>
          </p:cNvSpPr>
          <p:nvPr>
            <p:ph type="title"/>
          </p:nvPr>
        </p:nvSpPr>
        <p:spPr/>
        <p:txBody>
          <a:bodyPr/>
          <a:lstStyle/>
          <a:p>
            <a:pPr eaLnBrk="1" hangingPunct="1"/>
            <a:r>
              <a:rPr lang="en-US" altLang="en-US" smtClean="0"/>
              <a:t>Learning Objectives</a:t>
            </a:r>
          </a:p>
        </p:txBody>
      </p:sp>
      <p:sp>
        <p:nvSpPr>
          <p:cNvPr id="20483" name="Rectangle 85"/>
          <p:cNvSpPr>
            <a:spLocks noGrp="1" noChangeArrowheads="1"/>
          </p:cNvSpPr>
          <p:nvPr>
            <p:ph idx="1"/>
          </p:nvPr>
        </p:nvSpPr>
        <p:spPr>
          <a:ln>
            <a:solidFill>
              <a:schemeClr val="tx1"/>
            </a:solidFill>
          </a:ln>
        </p:spPr>
        <p:txBody>
          <a:bodyPr/>
          <a:lstStyle/>
          <a:p>
            <a:pPr eaLnBrk="1" hangingPunct="1"/>
            <a:r>
              <a:rPr lang="en-US" altLang="en-US" smtClean="0"/>
              <a:t>Understand the different ways interest rates </a:t>
            </a:r>
            <a:br>
              <a:rPr lang="en-US" altLang="en-US" smtClean="0"/>
            </a:br>
            <a:r>
              <a:rPr lang="en-US" altLang="en-US" smtClean="0"/>
              <a:t>are quoted </a:t>
            </a:r>
          </a:p>
          <a:p>
            <a:pPr eaLnBrk="1" hangingPunct="1"/>
            <a:r>
              <a:rPr lang="en-US" altLang="en-US" smtClean="0"/>
              <a:t>Use quoted rates to calculate loan payments </a:t>
            </a:r>
            <a:br>
              <a:rPr lang="en-US" altLang="en-US" smtClean="0"/>
            </a:br>
            <a:r>
              <a:rPr lang="en-US" altLang="en-US" smtClean="0"/>
              <a:t>and balances  </a:t>
            </a:r>
          </a:p>
          <a:p>
            <a:pPr eaLnBrk="1" hangingPunct="1"/>
            <a:r>
              <a:rPr lang="en-US" altLang="en-US" smtClean="0"/>
              <a:t>Know how inflation, expectations, and risk combine to determine interest rates</a:t>
            </a:r>
          </a:p>
          <a:p>
            <a:pPr eaLnBrk="1" hangingPunct="1"/>
            <a:r>
              <a:rPr lang="en-US" altLang="en-US" smtClean="0"/>
              <a:t>See the link between interest rates in the market and a firm’s opportunity cost of capital</a:t>
            </a:r>
          </a:p>
        </p:txBody>
      </p:sp>
    </p:spTree>
  </p:cSld>
  <p:clrMapOvr>
    <a:masterClrMapping/>
  </p:clrMapOvr>
  <p:transition spd="slow"/>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13"/>
          <p:cNvSpPr>
            <a:spLocks noGrp="1" noChangeArrowheads="1"/>
          </p:cNvSpPr>
          <p:nvPr>
            <p:ph type="title"/>
          </p:nvPr>
        </p:nvSpPr>
        <p:spPr/>
        <p:txBody>
          <a:bodyPr/>
          <a:lstStyle/>
          <a:p>
            <a:pPr eaLnBrk="1" hangingPunct="1"/>
            <a:r>
              <a:rPr lang="en-US" altLang="en-US" smtClean="0"/>
              <a:t>5.2 Application: </a:t>
            </a:r>
            <a:br>
              <a:rPr lang="en-US" altLang="en-US" smtClean="0"/>
            </a:br>
            <a:r>
              <a:rPr lang="en-US" altLang="en-US" smtClean="0"/>
              <a:t>Discount Rates and Loans</a:t>
            </a:r>
          </a:p>
        </p:txBody>
      </p:sp>
      <p:sp>
        <p:nvSpPr>
          <p:cNvPr id="43011" name="Rectangle 14"/>
          <p:cNvSpPr>
            <a:spLocks noGrp="1" noChangeArrowheads="1"/>
          </p:cNvSpPr>
          <p:nvPr>
            <p:ph idx="1"/>
          </p:nvPr>
        </p:nvSpPr>
        <p:spPr/>
        <p:txBody>
          <a:bodyPr/>
          <a:lstStyle/>
          <a:p>
            <a:pPr eaLnBrk="1" hangingPunct="1"/>
            <a:r>
              <a:rPr lang="en-US" altLang="en-US" smtClean="0"/>
              <a:t>Computing Loan Payments </a:t>
            </a:r>
          </a:p>
          <a:p>
            <a:pPr lvl="1" eaLnBrk="1" hangingPunct="1"/>
            <a:r>
              <a:rPr lang="en-US" altLang="en-US" smtClean="0"/>
              <a:t>Consider the timeline for a $30,000 car loan with these terms: 6.75% APR for 60 months</a:t>
            </a:r>
          </a:p>
          <a:p>
            <a:pPr eaLnBrk="1" hangingPunct="1"/>
            <a:endParaRPr lang="en-US" altLang="en-US" smtClean="0"/>
          </a:p>
        </p:txBody>
      </p:sp>
      <p:pic>
        <p:nvPicPr>
          <p:cNvPr id="43012" name="Picture 6" descr="Berk"/>
          <p:cNvPicPr>
            <a:picLocks noChangeAspect="1" noChangeArrowheads="1"/>
          </p:cNvPicPr>
          <p:nvPr/>
        </p:nvPicPr>
        <p:blipFill>
          <a:blip r:embed="rId2" cstate="print"/>
          <a:srcRect/>
          <a:stretch>
            <a:fillRect/>
          </a:stretch>
        </p:blipFill>
        <p:spPr bwMode="auto">
          <a:xfrm>
            <a:off x="685800" y="3657600"/>
            <a:ext cx="7747000" cy="990600"/>
          </a:xfrm>
          <a:prstGeom prst="rect">
            <a:avLst/>
          </a:prstGeom>
          <a:solidFill>
            <a:srgbClr val="92D050">
              <a:alpha val="0"/>
            </a:srgbClr>
          </a:solidFill>
          <a:ln w="9525">
            <a:noFill/>
            <a:miter lim="800000"/>
            <a:headEnd/>
            <a:tailEnd/>
          </a:ln>
        </p:spPr>
      </p:pic>
    </p:spTree>
  </p:cSld>
  <p:clrMapOvr>
    <a:masterClrMapping/>
  </p:clrMapOvr>
  <p:transition spd="slow"/>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p:txBody>
          <a:bodyPr/>
          <a:lstStyle/>
          <a:p>
            <a:pPr eaLnBrk="1" hangingPunct="1"/>
            <a:r>
              <a:rPr lang="en-US" altLang="en-US" sz="2800" smtClean="0"/>
              <a:t>5.2 Application: Discount Rates and Loans</a:t>
            </a:r>
          </a:p>
        </p:txBody>
      </p:sp>
      <p:sp>
        <p:nvSpPr>
          <p:cNvPr id="6148" name="Rectangle 36"/>
          <p:cNvSpPr>
            <a:spLocks noGrp="1" noChangeArrowheads="1"/>
          </p:cNvSpPr>
          <p:nvPr>
            <p:ph idx="1"/>
          </p:nvPr>
        </p:nvSpPr>
        <p:spPr>
          <a:xfrm>
            <a:off x="736600" y="1524000"/>
            <a:ext cx="7886700" cy="4351338"/>
          </a:xfrm>
        </p:spPr>
        <p:txBody>
          <a:bodyPr/>
          <a:lstStyle/>
          <a:p>
            <a:pPr eaLnBrk="1" hangingPunct="1"/>
            <a:r>
              <a:rPr lang="en-US" altLang="en-US" sz="2400" smtClean="0"/>
              <a:t>We can use Eq. 4.10 to find </a:t>
            </a:r>
            <a:r>
              <a:rPr lang="en-US" altLang="en-US" sz="2400" i="1" smtClean="0"/>
              <a:t>C</a:t>
            </a:r>
            <a:r>
              <a:rPr lang="en-US" altLang="en-US" sz="2400" smtClean="0"/>
              <a:t> (note that 0.0675/12 = 0.005625)</a:t>
            </a:r>
          </a:p>
          <a:p>
            <a:pPr eaLnBrk="1" hangingPunct="1">
              <a:spcBef>
                <a:spcPct val="350000"/>
              </a:spcBef>
            </a:pPr>
            <a:r>
              <a:rPr lang="en-US" altLang="en-US" sz="2400" smtClean="0"/>
              <a:t>Alternatively, we can solve for the payment </a:t>
            </a:r>
            <a:r>
              <a:rPr lang="en-US" altLang="en-US" sz="2400" b="1" smtClean="0">
                <a:solidFill>
                  <a:srgbClr val="00646D"/>
                </a:solidFill>
              </a:rPr>
              <a:t>C</a:t>
            </a:r>
            <a:r>
              <a:rPr lang="en-US" altLang="en-US" sz="2400" smtClean="0"/>
              <a:t> using a financial calculator or a spreadsheet:</a:t>
            </a:r>
          </a:p>
        </p:txBody>
      </p:sp>
      <p:graphicFrame>
        <p:nvGraphicFramePr>
          <p:cNvPr id="6146" name="Object 6"/>
          <p:cNvGraphicFramePr>
            <a:graphicFrameLocks noChangeAspect="1"/>
          </p:cNvGraphicFramePr>
          <p:nvPr/>
        </p:nvGraphicFramePr>
        <p:xfrm>
          <a:off x="762000" y="2271713"/>
          <a:ext cx="6324600" cy="1093787"/>
        </p:xfrm>
        <a:graphic>
          <a:graphicData uri="http://schemas.openxmlformats.org/presentationml/2006/ole">
            <p:oleObj spid="_x0000_s6146" r:id="rId3" imgW="3467100" imgH="596900" progId="">
              <p:embed/>
            </p:oleObj>
          </a:graphicData>
        </a:graphic>
      </p:graphicFrame>
      <p:pic>
        <p:nvPicPr>
          <p:cNvPr id="6149" name="Picture 32" descr="C:\Documents and Settings\mtemelko\Desktop\temp_docs\BerkDemarzo\Lecture_PPT\calc_jpg\calc_PV.jpg"/>
          <p:cNvPicPr>
            <a:picLocks noChangeAspect="1" noChangeArrowheads="1"/>
          </p:cNvPicPr>
          <p:nvPr/>
        </p:nvPicPr>
        <p:blipFill>
          <a:blip r:embed="rId4" cstate="print"/>
          <a:srcRect/>
          <a:stretch>
            <a:fillRect/>
          </a:stretch>
        </p:blipFill>
        <p:spPr bwMode="auto">
          <a:xfrm>
            <a:off x="4406900" y="4316413"/>
            <a:ext cx="1155700" cy="519112"/>
          </a:xfrm>
          <a:prstGeom prst="rect">
            <a:avLst/>
          </a:prstGeom>
          <a:noFill/>
          <a:ln w="9525">
            <a:noFill/>
            <a:miter lim="800000"/>
            <a:headEnd/>
            <a:tailEnd/>
          </a:ln>
        </p:spPr>
      </p:pic>
      <p:pic>
        <p:nvPicPr>
          <p:cNvPr id="6150" name="Picture 33" descr="C:\Documents and Settings\mtemelko\Desktop\temp_docs\BerkDemarzo\Lecture_PPT\calc_jpg\calc_FV.jpg"/>
          <p:cNvPicPr>
            <a:picLocks noChangeAspect="1" noChangeArrowheads="1"/>
          </p:cNvPicPr>
          <p:nvPr/>
        </p:nvPicPr>
        <p:blipFill>
          <a:blip r:embed="rId5" cstate="print"/>
          <a:srcRect/>
          <a:stretch>
            <a:fillRect/>
          </a:stretch>
        </p:blipFill>
        <p:spPr bwMode="auto">
          <a:xfrm>
            <a:off x="6858000" y="4316413"/>
            <a:ext cx="1147763" cy="519112"/>
          </a:xfrm>
          <a:prstGeom prst="rect">
            <a:avLst/>
          </a:prstGeom>
          <a:noFill/>
          <a:ln w="9525">
            <a:noFill/>
            <a:miter lim="800000"/>
            <a:headEnd/>
            <a:tailEnd/>
          </a:ln>
        </p:spPr>
      </p:pic>
      <p:pic>
        <p:nvPicPr>
          <p:cNvPr id="6151" name="Picture 34" descr="C:\Documents and Settings\mtemelko\Desktop\temp_docs\BerkDemarzo\Lecture_PPT\calc_jpg\calc_IY.jpg"/>
          <p:cNvPicPr>
            <a:picLocks noChangeAspect="1" noChangeArrowheads="1"/>
          </p:cNvPicPr>
          <p:nvPr/>
        </p:nvPicPr>
        <p:blipFill>
          <a:blip r:embed="rId6" cstate="print"/>
          <a:srcRect/>
          <a:stretch>
            <a:fillRect/>
          </a:stretch>
        </p:blipFill>
        <p:spPr bwMode="auto">
          <a:xfrm>
            <a:off x="3119438" y="4316413"/>
            <a:ext cx="1147762" cy="519112"/>
          </a:xfrm>
          <a:prstGeom prst="rect">
            <a:avLst/>
          </a:prstGeom>
          <a:noFill/>
          <a:ln w="9525">
            <a:noFill/>
            <a:miter lim="800000"/>
            <a:headEnd/>
            <a:tailEnd/>
          </a:ln>
        </p:spPr>
      </p:pic>
      <p:pic>
        <p:nvPicPr>
          <p:cNvPr id="6152" name="Picture 35" descr="C:\Documents and Settings\mtemelko\Desktop\temp_docs\BerkDemarzo\Lecture_PPT\calc_jpg\calc_N.jpg"/>
          <p:cNvPicPr>
            <a:picLocks noChangeAspect="1" noChangeArrowheads="1"/>
          </p:cNvPicPr>
          <p:nvPr/>
        </p:nvPicPr>
        <p:blipFill>
          <a:blip r:embed="rId7" cstate="print"/>
          <a:srcRect/>
          <a:stretch>
            <a:fillRect/>
          </a:stretch>
        </p:blipFill>
        <p:spPr bwMode="auto">
          <a:xfrm>
            <a:off x="1752600" y="4316413"/>
            <a:ext cx="1155700" cy="519112"/>
          </a:xfrm>
          <a:prstGeom prst="rect">
            <a:avLst/>
          </a:prstGeom>
          <a:noFill/>
          <a:ln w="9525">
            <a:noFill/>
            <a:miter lim="800000"/>
            <a:headEnd/>
            <a:tailEnd/>
          </a:ln>
        </p:spPr>
      </p:pic>
      <p:pic>
        <p:nvPicPr>
          <p:cNvPr id="6153" name="Picture 36" descr="C:\Documents and Settings\mtemelko\Desktop\temp_docs\BerkDemarzo\Lecture_PPT\calc_jpg\calc_PMT_orange.jpg"/>
          <p:cNvPicPr>
            <a:picLocks noChangeAspect="1" noChangeArrowheads="1"/>
          </p:cNvPicPr>
          <p:nvPr/>
        </p:nvPicPr>
        <p:blipFill>
          <a:blip r:embed="rId8" cstate="print"/>
          <a:srcRect/>
          <a:stretch>
            <a:fillRect/>
          </a:stretch>
        </p:blipFill>
        <p:spPr bwMode="auto">
          <a:xfrm>
            <a:off x="5626100" y="4313238"/>
            <a:ext cx="1155700" cy="525462"/>
          </a:xfrm>
          <a:prstGeom prst="rect">
            <a:avLst/>
          </a:prstGeom>
          <a:noFill/>
          <a:ln w="9525">
            <a:noFill/>
            <a:miter lim="800000"/>
            <a:headEnd/>
            <a:tailEnd/>
          </a:ln>
        </p:spPr>
      </p:pic>
      <p:graphicFrame>
        <p:nvGraphicFramePr>
          <p:cNvPr id="7233" name="Group 65"/>
          <p:cNvGraphicFramePr>
            <a:graphicFrameLocks noGrp="1"/>
          </p:cNvGraphicFramePr>
          <p:nvPr/>
        </p:nvGraphicFramePr>
        <p:xfrm>
          <a:off x="520700" y="4914900"/>
          <a:ext cx="7543800" cy="1495425"/>
        </p:xfrm>
        <a:graphic>
          <a:graphicData uri="http://schemas.openxmlformats.org/drawingml/2006/table">
            <a:tbl>
              <a:tblPr/>
              <a:tblGrid>
                <a:gridCol w="1258888"/>
                <a:gridCol w="1255712"/>
                <a:gridCol w="1258888"/>
                <a:gridCol w="1255712"/>
                <a:gridCol w="1258888"/>
                <a:gridCol w="1255712"/>
              </a:tblGrid>
              <a:tr h="397044">
                <a:tc>
                  <a:txBody>
                    <a:bodyPr/>
                    <a:lstStyle>
                      <a:lvl1pPr>
                        <a:spcBef>
                          <a:spcPct val="20000"/>
                        </a:spcBef>
                        <a:defRPr sz="2800">
                          <a:solidFill>
                            <a:schemeClr val="tx1"/>
                          </a:solidFill>
                          <a:latin typeface="Times New Roman" panose="02020603050405020304" pitchFamily="18" charset="0"/>
                        </a:defRPr>
                      </a:lvl1pPr>
                      <a:lvl2pPr>
                        <a:spcBef>
                          <a:spcPct val="20000"/>
                        </a:spcBef>
                        <a:buSzPct val="90000"/>
                        <a:buFont typeface="Wingdings" panose="05000000000000000000" pitchFamily="2" charset="2"/>
                        <a:defRPr sz="2400">
                          <a:solidFill>
                            <a:schemeClr val="tx1"/>
                          </a:solidFill>
                          <a:latin typeface="Times New Roman" panose="02020603050405020304" pitchFamily="18" charset="0"/>
                        </a:defRPr>
                      </a:lvl2pPr>
                      <a:lvl3pPr>
                        <a:spcBef>
                          <a:spcPct val="20000"/>
                        </a:spcBef>
                        <a:buFont typeface="Wingdings" panose="05000000000000000000" pitchFamily="2" charset="2"/>
                        <a:defRPr sz="2000">
                          <a:solidFill>
                            <a:schemeClr val="tx1"/>
                          </a:solidFill>
                          <a:latin typeface="Times New Roman" panose="02020603050405020304" pitchFamily="18" charset="0"/>
                        </a:defRPr>
                      </a:lvl3pPr>
                      <a:lvl4pPr>
                        <a:spcBef>
                          <a:spcPct val="20000"/>
                        </a:spcBef>
                        <a:buFont typeface="Times New Roman" panose="02020603050405020304" pitchFamily="18" charset="0"/>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Given:</a:t>
                      </a:r>
                      <a:endParaRPr kumimoji="0" lang="en-US" altLang="en-US" sz="2000" b="0" i="0" u="none" strike="noStrike" cap="none" normalizeH="0" baseline="0" smtClean="0">
                        <a:ln>
                          <a:noFill/>
                        </a:ln>
                        <a:solidFill>
                          <a:schemeClr val="tx1"/>
                        </a:solidFill>
                        <a:effectLst/>
                        <a:latin typeface="Times New Roman" panose="02020603050405020304" pitchFamily="18" charset="0"/>
                      </a:endParaRP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4E5E8"/>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buSzPct val="90000"/>
                        <a:buFont typeface="Wingdings" panose="05000000000000000000" pitchFamily="2" charset="2"/>
                        <a:defRPr sz="2400">
                          <a:solidFill>
                            <a:schemeClr val="tx1"/>
                          </a:solidFill>
                          <a:latin typeface="Times New Roman" panose="02020603050405020304" pitchFamily="18" charset="0"/>
                        </a:defRPr>
                      </a:lvl2pPr>
                      <a:lvl3pPr>
                        <a:spcBef>
                          <a:spcPct val="20000"/>
                        </a:spcBef>
                        <a:buFont typeface="Wingdings" panose="05000000000000000000" pitchFamily="2" charset="2"/>
                        <a:defRPr sz="2000">
                          <a:solidFill>
                            <a:schemeClr val="tx1"/>
                          </a:solidFill>
                          <a:latin typeface="Times New Roman" panose="02020603050405020304" pitchFamily="18" charset="0"/>
                        </a:defRPr>
                      </a:lvl3pPr>
                      <a:lvl4pPr>
                        <a:spcBef>
                          <a:spcPct val="20000"/>
                        </a:spcBef>
                        <a:buFont typeface="Times New Roman" panose="02020603050405020304" pitchFamily="18" charset="0"/>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60</a:t>
                      </a: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buSzPct val="90000"/>
                        <a:buFont typeface="Wingdings" panose="05000000000000000000" pitchFamily="2" charset="2"/>
                        <a:defRPr sz="2400">
                          <a:solidFill>
                            <a:schemeClr val="tx1"/>
                          </a:solidFill>
                          <a:latin typeface="Times New Roman" panose="02020603050405020304" pitchFamily="18" charset="0"/>
                        </a:defRPr>
                      </a:lvl2pPr>
                      <a:lvl3pPr>
                        <a:spcBef>
                          <a:spcPct val="20000"/>
                        </a:spcBef>
                        <a:buFont typeface="Wingdings" panose="05000000000000000000" pitchFamily="2" charset="2"/>
                        <a:defRPr sz="2000">
                          <a:solidFill>
                            <a:schemeClr val="tx1"/>
                          </a:solidFill>
                          <a:latin typeface="Times New Roman" panose="02020603050405020304" pitchFamily="18" charset="0"/>
                        </a:defRPr>
                      </a:lvl3pPr>
                      <a:lvl4pPr>
                        <a:spcBef>
                          <a:spcPct val="20000"/>
                        </a:spcBef>
                        <a:buFont typeface="Times New Roman" panose="02020603050405020304" pitchFamily="18" charset="0"/>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0.5625</a:t>
                      </a: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buSzPct val="90000"/>
                        <a:buFont typeface="Wingdings" panose="05000000000000000000" pitchFamily="2" charset="2"/>
                        <a:defRPr sz="2400">
                          <a:solidFill>
                            <a:schemeClr val="tx1"/>
                          </a:solidFill>
                          <a:latin typeface="Times New Roman" panose="02020603050405020304" pitchFamily="18" charset="0"/>
                        </a:defRPr>
                      </a:lvl2pPr>
                      <a:lvl3pPr>
                        <a:spcBef>
                          <a:spcPct val="20000"/>
                        </a:spcBef>
                        <a:buFont typeface="Wingdings" panose="05000000000000000000" pitchFamily="2" charset="2"/>
                        <a:defRPr sz="2000">
                          <a:solidFill>
                            <a:schemeClr val="tx1"/>
                          </a:solidFill>
                          <a:latin typeface="Times New Roman" panose="02020603050405020304" pitchFamily="18" charset="0"/>
                        </a:defRPr>
                      </a:lvl3pPr>
                      <a:lvl4pPr>
                        <a:spcBef>
                          <a:spcPct val="20000"/>
                        </a:spcBef>
                        <a:buFont typeface="Times New Roman" panose="02020603050405020304" pitchFamily="18" charset="0"/>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30000</a:t>
                      </a: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buSzPct val="90000"/>
                        <a:buFont typeface="Wingdings" panose="05000000000000000000" pitchFamily="2" charset="2"/>
                        <a:defRPr sz="2400">
                          <a:solidFill>
                            <a:schemeClr val="tx1"/>
                          </a:solidFill>
                          <a:latin typeface="Times New Roman" panose="02020603050405020304" pitchFamily="18" charset="0"/>
                        </a:defRPr>
                      </a:lvl2pPr>
                      <a:lvl3pPr>
                        <a:spcBef>
                          <a:spcPct val="20000"/>
                        </a:spcBef>
                        <a:buFont typeface="Wingdings" panose="05000000000000000000" pitchFamily="2" charset="2"/>
                        <a:defRPr sz="2000">
                          <a:solidFill>
                            <a:schemeClr val="tx1"/>
                          </a:solidFill>
                          <a:latin typeface="Times New Roman" panose="02020603050405020304" pitchFamily="18" charset="0"/>
                        </a:defRPr>
                      </a:lvl3pPr>
                      <a:lvl4pPr>
                        <a:spcBef>
                          <a:spcPct val="20000"/>
                        </a:spcBef>
                        <a:buFont typeface="Times New Roman" panose="02020603050405020304" pitchFamily="18" charset="0"/>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smtClean="0">
                        <a:ln>
                          <a:noFill/>
                        </a:ln>
                        <a:solidFill>
                          <a:schemeClr val="tx1"/>
                        </a:solidFill>
                        <a:effectLst/>
                        <a:latin typeface="Times New Roman" panose="02020603050405020304" pitchFamily="18" charset="0"/>
                      </a:endParaRP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buSzPct val="90000"/>
                        <a:buFont typeface="Wingdings" panose="05000000000000000000" pitchFamily="2" charset="2"/>
                        <a:defRPr sz="2400">
                          <a:solidFill>
                            <a:schemeClr val="tx1"/>
                          </a:solidFill>
                          <a:latin typeface="Times New Roman" panose="02020603050405020304" pitchFamily="18" charset="0"/>
                        </a:defRPr>
                      </a:lvl2pPr>
                      <a:lvl3pPr>
                        <a:spcBef>
                          <a:spcPct val="20000"/>
                        </a:spcBef>
                        <a:buFont typeface="Wingdings" panose="05000000000000000000" pitchFamily="2" charset="2"/>
                        <a:defRPr sz="2000">
                          <a:solidFill>
                            <a:schemeClr val="tx1"/>
                          </a:solidFill>
                          <a:latin typeface="Times New Roman" panose="02020603050405020304" pitchFamily="18" charset="0"/>
                        </a:defRPr>
                      </a:lvl3pPr>
                      <a:lvl4pPr>
                        <a:spcBef>
                          <a:spcPct val="20000"/>
                        </a:spcBef>
                        <a:buFont typeface="Times New Roman" panose="02020603050405020304" pitchFamily="18" charset="0"/>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0</a:t>
                      </a: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r>
              <a:tr h="397044">
                <a:tc>
                  <a:txBody>
                    <a:bodyPr/>
                    <a:lstStyle>
                      <a:lvl1pPr>
                        <a:spcBef>
                          <a:spcPct val="20000"/>
                        </a:spcBef>
                        <a:defRPr sz="2800">
                          <a:solidFill>
                            <a:schemeClr val="tx1"/>
                          </a:solidFill>
                          <a:latin typeface="Times New Roman" panose="02020603050405020304" pitchFamily="18" charset="0"/>
                        </a:defRPr>
                      </a:lvl1pPr>
                      <a:lvl2pPr>
                        <a:spcBef>
                          <a:spcPct val="20000"/>
                        </a:spcBef>
                        <a:buSzPct val="90000"/>
                        <a:buFont typeface="Wingdings" panose="05000000000000000000" pitchFamily="2" charset="2"/>
                        <a:defRPr sz="2400">
                          <a:solidFill>
                            <a:schemeClr val="tx1"/>
                          </a:solidFill>
                          <a:latin typeface="Times New Roman" panose="02020603050405020304" pitchFamily="18" charset="0"/>
                        </a:defRPr>
                      </a:lvl2pPr>
                      <a:lvl3pPr>
                        <a:spcBef>
                          <a:spcPct val="20000"/>
                        </a:spcBef>
                        <a:buFont typeface="Wingdings" panose="05000000000000000000" pitchFamily="2" charset="2"/>
                        <a:defRPr sz="2000">
                          <a:solidFill>
                            <a:schemeClr val="tx1"/>
                          </a:solidFill>
                          <a:latin typeface="Times New Roman" panose="02020603050405020304" pitchFamily="18" charset="0"/>
                        </a:defRPr>
                      </a:lvl3pPr>
                      <a:lvl4pPr>
                        <a:spcBef>
                          <a:spcPct val="20000"/>
                        </a:spcBef>
                        <a:buFont typeface="Times New Roman" panose="02020603050405020304" pitchFamily="18" charset="0"/>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Solve for:</a:t>
                      </a:r>
                      <a:endParaRPr kumimoji="0" lang="en-US" altLang="en-US" sz="2000" b="0" i="0" u="none" strike="noStrike" cap="none" normalizeH="0" baseline="0" smtClean="0">
                        <a:ln>
                          <a:noFill/>
                        </a:ln>
                        <a:solidFill>
                          <a:schemeClr val="tx1"/>
                        </a:solidFill>
                        <a:effectLst/>
                        <a:latin typeface="Times New Roman" panose="02020603050405020304" pitchFamily="18" charset="0"/>
                      </a:endParaRP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4E5E8"/>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buSzPct val="90000"/>
                        <a:buFont typeface="Wingdings" panose="05000000000000000000" pitchFamily="2" charset="2"/>
                        <a:defRPr sz="2400">
                          <a:solidFill>
                            <a:schemeClr val="tx1"/>
                          </a:solidFill>
                          <a:latin typeface="Times New Roman" panose="02020603050405020304" pitchFamily="18" charset="0"/>
                        </a:defRPr>
                      </a:lvl2pPr>
                      <a:lvl3pPr>
                        <a:spcBef>
                          <a:spcPct val="20000"/>
                        </a:spcBef>
                        <a:buFont typeface="Wingdings" panose="05000000000000000000" pitchFamily="2" charset="2"/>
                        <a:defRPr sz="2000">
                          <a:solidFill>
                            <a:schemeClr val="tx1"/>
                          </a:solidFill>
                          <a:latin typeface="Times New Roman" panose="02020603050405020304" pitchFamily="18" charset="0"/>
                        </a:defRPr>
                      </a:lvl3pPr>
                      <a:lvl4pPr>
                        <a:spcBef>
                          <a:spcPct val="20000"/>
                        </a:spcBef>
                        <a:buFont typeface="Times New Roman" panose="02020603050405020304" pitchFamily="18" charset="0"/>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000" b="0" i="0" u="none" strike="noStrike" cap="none" normalizeH="0" baseline="0" smtClean="0">
                        <a:ln>
                          <a:noFill/>
                        </a:ln>
                        <a:solidFill>
                          <a:schemeClr val="tx1"/>
                        </a:solidFill>
                        <a:effectLst/>
                        <a:latin typeface="Times New Roman" panose="02020603050405020304" pitchFamily="18" charset="0"/>
                      </a:endParaRP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buSzPct val="90000"/>
                        <a:buFont typeface="Wingdings" panose="05000000000000000000" pitchFamily="2" charset="2"/>
                        <a:defRPr sz="2400">
                          <a:solidFill>
                            <a:schemeClr val="tx1"/>
                          </a:solidFill>
                          <a:latin typeface="Times New Roman" panose="02020603050405020304" pitchFamily="18" charset="0"/>
                        </a:defRPr>
                      </a:lvl2pPr>
                      <a:lvl3pPr>
                        <a:spcBef>
                          <a:spcPct val="20000"/>
                        </a:spcBef>
                        <a:buFont typeface="Wingdings" panose="05000000000000000000" pitchFamily="2" charset="2"/>
                        <a:defRPr sz="2000">
                          <a:solidFill>
                            <a:schemeClr val="tx1"/>
                          </a:solidFill>
                          <a:latin typeface="Times New Roman" panose="02020603050405020304" pitchFamily="18" charset="0"/>
                        </a:defRPr>
                      </a:lvl3pPr>
                      <a:lvl4pPr>
                        <a:spcBef>
                          <a:spcPct val="20000"/>
                        </a:spcBef>
                        <a:buFont typeface="Times New Roman" panose="02020603050405020304" pitchFamily="18" charset="0"/>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smtClean="0">
                        <a:ln>
                          <a:noFill/>
                        </a:ln>
                        <a:solidFill>
                          <a:schemeClr val="tx1"/>
                        </a:solidFill>
                        <a:effectLst/>
                        <a:latin typeface="Times New Roman" panose="02020603050405020304" pitchFamily="18" charset="0"/>
                      </a:endParaRP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buSzPct val="90000"/>
                        <a:buFont typeface="Wingdings" panose="05000000000000000000" pitchFamily="2" charset="2"/>
                        <a:defRPr sz="2400">
                          <a:solidFill>
                            <a:schemeClr val="tx1"/>
                          </a:solidFill>
                          <a:latin typeface="Times New Roman" panose="02020603050405020304" pitchFamily="18" charset="0"/>
                        </a:defRPr>
                      </a:lvl2pPr>
                      <a:lvl3pPr>
                        <a:spcBef>
                          <a:spcPct val="20000"/>
                        </a:spcBef>
                        <a:buFont typeface="Wingdings" panose="05000000000000000000" pitchFamily="2" charset="2"/>
                        <a:defRPr sz="2000">
                          <a:solidFill>
                            <a:schemeClr val="tx1"/>
                          </a:solidFill>
                          <a:latin typeface="Times New Roman" panose="02020603050405020304" pitchFamily="18" charset="0"/>
                        </a:defRPr>
                      </a:lvl3pPr>
                      <a:lvl4pPr>
                        <a:spcBef>
                          <a:spcPct val="20000"/>
                        </a:spcBef>
                        <a:buFont typeface="Times New Roman" panose="02020603050405020304" pitchFamily="18" charset="0"/>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000" b="0" i="0" u="none" strike="noStrike" cap="none" normalizeH="0" baseline="0" smtClean="0">
                        <a:ln>
                          <a:noFill/>
                        </a:ln>
                        <a:solidFill>
                          <a:schemeClr val="tx1"/>
                        </a:solidFill>
                        <a:effectLst/>
                        <a:latin typeface="Times New Roman" panose="02020603050405020304" pitchFamily="18" charset="0"/>
                      </a:endParaRP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buSzPct val="90000"/>
                        <a:buFont typeface="Wingdings" panose="05000000000000000000" pitchFamily="2" charset="2"/>
                        <a:defRPr sz="2400">
                          <a:solidFill>
                            <a:schemeClr val="tx1"/>
                          </a:solidFill>
                          <a:latin typeface="Times New Roman" panose="02020603050405020304" pitchFamily="18" charset="0"/>
                        </a:defRPr>
                      </a:lvl2pPr>
                      <a:lvl3pPr>
                        <a:spcBef>
                          <a:spcPct val="20000"/>
                        </a:spcBef>
                        <a:buFont typeface="Wingdings" panose="05000000000000000000" pitchFamily="2" charset="2"/>
                        <a:defRPr sz="2000">
                          <a:solidFill>
                            <a:schemeClr val="tx1"/>
                          </a:solidFill>
                          <a:latin typeface="Times New Roman" panose="02020603050405020304" pitchFamily="18" charset="0"/>
                        </a:defRPr>
                      </a:lvl3pPr>
                      <a:lvl4pPr>
                        <a:spcBef>
                          <a:spcPct val="20000"/>
                        </a:spcBef>
                        <a:buFont typeface="Times New Roman" panose="02020603050405020304" pitchFamily="18" charset="0"/>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-590.50</a:t>
                      </a: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buSzPct val="90000"/>
                        <a:buFont typeface="Wingdings" panose="05000000000000000000" pitchFamily="2" charset="2"/>
                        <a:defRPr sz="2400">
                          <a:solidFill>
                            <a:schemeClr val="tx1"/>
                          </a:solidFill>
                          <a:latin typeface="Times New Roman" panose="02020603050405020304" pitchFamily="18" charset="0"/>
                        </a:defRPr>
                      </a:lvl2pPr>
                      <a:lvl3pPr>
                        <a:spcBef>
                          <a:spcPct val="20000"/>
                        </a:spcBef>
                        <a:buFont typeface="Wingdings" panose="05000000000000000000" pitchFamily="2" charset="2"/>
                        <a:defRPr sz="2000">
                          <a:solidFill>
                            <a:schemeClr val="tx1"/>
                          </a:solidFill>
                          <a:latin typeface="Times New Roman" panose="02020603050405020304" pitchFamily="18" charset="0"/>
                        </a:defRPr>
                      </a:lvl3pPr>
                      <a:lvl4pPr>
                        <a:spcBef>
                          <a:spcPct val="20000"/>
                        </a:spcBef>
                        <a:buFont typeface="Times New Roman" panose="02020603050405020304" pitchFamily="18" charset="0"/>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000" b="0" i="0" u="none" strike="noStrike" cap="none" normalizeH="0" baseline="0" smtClean="0">
                        <a:ln>
                          <a:noFill/>
                        </a:ln>
                        <a:solidFill>
                          <a:schemeClr val="tx1"/>
                        </a:solidFill>
                        <a:effectLst/>
                        <a:latin typeface="Times New Roman" panose="02020603050405020304" pitchFamily="18" charset="0"/>
                      </a:endParaRP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r>
              <a:tr h="701338">
                <a:tc gridSpan="6">
                  <a:txBody>
                    <a:bodyPr/>
                    <a:lstStyle>
                      <a:lvl1pPr>
                        <a:spcBef>
                          <a:spcPct val="20000"/>
                        </a:spcBef>
                        <a:defRPr sz="2800">
                          <a:solidFill>
                            <a:schemeClr val="tx1"/>
                          </a:solidFill>
                          <a:latin typeface="Times New Roman" panose="02020603050405020304" pitchFamily="18" charset="0"/>
                        </a:defRPr>
                      </a:lvl1pPr>
                      <a:lvl2pPr>
                        <a:spcBef>
                          <a:spcPct val="20000"/>
                        </a:spcBef>
                        <a:buSzPct val="90000"/>
                        <a:buFont typeface="Wingdings" panose="05000000000000000000" pitchFamily="2" charset="2"/>
                        <a:defRPr sz="2400">
                          <a:solidFill>
                            <a:schemeClr val="tx1"/>
                          </a:solidFill>
                          <a:latin typeface="Times New Roman" panose="02020603050405020304" pitchFamily="18" charset="0"/>
                        </a:defRPr>
                      </a:lvl2pPr>
                      <a:lvl3pPr>
                        <a:spcBef>
                          <a:spcPct val="20000"/>
                        </a:spcBef>
                        <a:buFont typeface="Wingdings" panose="05000000000000000000" pitchFamily="2" charset="2"/>
                        <a:defRPr sz="2000">
                          <a:solidFill>
                            <a:schemeClr val="tx1"/>
                          </a:solidFill>
                          <a:latin typeface="Times New Roman" panose="02020603050405020304" pitchFamily="18" charset="0"/>
                        </a:defRPr>
                      </a:lvl3pPr>
                      <a:lvl4pPr>
                        <a:spcBef>
                          <a:spcPct val="20000"/>
                        </a:spcBef>
                        <a:buFont typeface="Times New Roman" panose="02020603050405020304" pitchFamily="18" charset="0"/>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rPr>
                        <a:t>Excel Formula: =PMT(RATE,NPER, PV, FV) = PMT(0.005625,60,30000,0)</a:t>
                      </a: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F1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cSld>
  <p:clrMapOvr>
    <a:masterClrMapping/>
  </p:clrMapOvr>
  <p:transition spd="slow"/>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10"/>
          <p:cNvSpPr>
            <a:spLocks noGrp="1" noChangeArrowheads="1"/>
          </p:cNvSpPr>
          <p:nvPr>
            <p:ph type="title"/>
          </p:nvPr>
        </p:nvSpPr>
        <p:spPr/>
        <p:txBody>
          <a:bodyPr/>
          <a:lstStyle/>
          <a:p>
            <a:pPr eaLnBrk="1" hangingPunct="1"/>
            <a:r>
              <a:rPr lang="en-US" altLang="en-US" smtClean="0"/>
              <a:t>Figure 5.1 Amortizing Loan</a:t>
            </a:r>
          </a:p>
        </p:txBody>
      </p:sp>
      <p:pic>
        <p:nvPicPr>
          <p:cNvPr id="44035" name="Picture 2" descr="Figure_05_01"/>
          <p:cNvPicPr preferRelativeResize="0">
            <a:picLocks noChangeAspect="1" noChangeArrowheads="1"/>
          </p:cNvPicPr>
          <p:nvPr>
            <p:custDataLst>
              <p:tags r:id="rId1"/>
            </p:custDataLst>
          </p:nvPr>
        </p:nvPicPr>
        <p:blipFill>
          <a:blip r:embed="rId4" cstate="print"/>
          <a:srcRect l="23189" t="2090" b="50380"/>
          <a:stretch>
            <a:fillRect/>
          </a:stretch>
        </p:blipFill>
        <p:spPr bwMode="auto">
          <a:xfrm>
            <a:off x="165100" y="2133600"/>
            <a:ext cx="4459288" cy="3176588"/>
          </a:xfrm>
          <a:prstGeom prst="rect">
            <a:avLst/>
          </a:prstGeom>
          <a:noFill/>
          <a:ln w="9525">
            <a:noFill/>
            <a:miter lim="800000"/>
            <a:headEnd/>
            <a:tailEnd/>
          </a:ln>
        </p:spPr>
      </p:pic>
      <p:pic>
        <p:nvPicPr>
          <p:cNvPr id="44036" name="Picture 2" descr="Figure_05_01"/>
          <p:cNvPicPr preferRelativeResize="0">
            <a:picLocks noChangeAspect="1" noChangeArrowheads="1"/>
          </p:cNvPicPr>
          <p:nvPr>
            <p:custDataLst>
              <p:tags r:id="rId2"/>
            </p:custDataLst>
          </p:nvPr>
        </p:nvPicPr>
        <p:blipFill>
          <a:blip r:embed="rId4" cstate="print"/>
          <a:srcRect l="23189" t="49406" b="3230"/>
          <a:stretch>
            <a:fillRect/>
          </a:stretch>
        </p:blipFill>
        <p:spPr bwMode="auto">
          <a:xfrm>
            <a:off x="4532313" y="2139950"/>
            <a:ext cx="4459287" cy="3165475"/>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8"/>
          <p:cNvSpPr>
            <a:spLocks noGrp="1" noChangeArrowheads="1"/>
          </p:cNvSpPr>
          <p:nvPr>
            <p:ph type="title"/>
          </p:nvPr>
        </p:nvSpPr>
        <p:spPr/>
        <p:txBody>
          <a:bodyPr/>
          <a:lstStyle/>
          <a:p>
            <a:pPr eaLnBrk="1" hangingPunct="1"/>
            <a:r>
              <a:rPr lang="en-US" altLang="en-US" sz="2800" smtClean="0"/>
              <a:t>Example 5.3 </a:t>
            </a:r>
            <a:r>
              <a:rPr lang="en-US" altLang="en-US" sz="2800" b="1" smtClean="0"/>
              <a:t>Personal Finance </a:t>
            </a:r>
            <a:r>
              <a:rPr lang="en-US" altLang="en-US" sz="2800" smtClean="0"/>
              <a:t/>
            </a:r>
            <a:br>
              <a:rPr lang="en-US" altLang="en-US" sz="2800" smtClean="0"/>
            </a:br>
            <a:r>
              <a:rPr lang="en-US" altLang="en-US" sz="2800" smtClean="0"/>
              <a:t>Computing the Outstanding Loan Balance</a:t>
            </a:r>
          </a:p>
        </p:txBody>
      </p:sp>
      <p:sp>
        <p:nvSpPr>
          <p:cNvPr id="45059" name="Rectangle 9"/>
          <p:cNvSpPr>
            <a:spLocks noGrp="1" noChangeArrowheads="1"/>
          </p:cNvSpPr>
          <p:nvPr>
            <p:ph idx="1"/>
          </p:nvPr>
        </p:nvSpPr>
        <p:spPr/>
        <p:txBody>
          <a:bodyPr/>
          <a:lstStyle/>
          <a:p>
            <a:pPr eaLnBrk="1" hangingPunct="1">
              <a:buFontTx/>
              <a:buNone/>
            </a:pPr>
            <a:r>
              <a:rPr lang="en-US" altLang="en-US" b="1" smtClean="0">
                <a:solidFill>
                  <a:srgbClr val="00646D"/>
                </a:solidFill>
              </a:rPr>
              <a:t>Problem:</a:t>
            </a:r>
          </a:p>
          <a:p>
            <a:pPr eaLnBrk="1" hangingPunct="1"/>
            <a:r>
              <a:rPr lang="en-US" altLang="en-US" sz="2800" smtClean="0"/>
              <a:t>Let’s say that you are now </a:t>
            </a:r>
            <a:r>
              <a:rPr lang="en-US" altLang="en-US" sz="2800" b="1" smtClean="0">
                <a:solidFill>
                  <a:srgbClr val="006600"/>
                </a:solidFill>
              </a:rPr>
              <a:t>3 </a:t>
            </a:r>
            <a:r>
              <a:rPr lang="en-US" altLang="en-US" sz="2800" smtClean="0"/>
              <a:t>years into a </a:t>
            </a:r>
            <a:r>
              <a:rPr lang="en-US" altLang="en-US" sz="2800" b="1" smtClean="0">
                <a:solidFill>
                  <a:srgbClr val="006600"/>
                </a:solidFill>
              </a:rPr>
              <a:t>$30,000 </a:t>
            </a:r>
            <a:r>
              <a:rPr lang="en-US" altLang="en-US" sz="2800" smtClean="0"/>
              <a:t>car loan (at 6.75% APR, originally for 60 months) and you decide to sell the car. When you sell the car, you will need to pay whatever the remaining balance is on your car loan. After </a:t>
            </a:r>
            <a:r>
              <a:rPr lang="en-US" altLang="en-US" sz="2800" b="1" smtClean="0">
                <a:solidFill>
                  <a:srgbClr val="006600"/>
                </a:solidFill>
              </a:rPr>
              <a:t>36 months </a:t>
            </a:r>
            <a:r>
              <a:rPr lang="en-US" altLang="en-US" sz="2800" smtClean="0"/>
              <a:t>of payments, </a:t>
            </a:r>
            <a:r>
              <a:rPr lang="en-US" altLang="en-US" sz="2800" i="1" smtClean="0">
                <a:solidFill>
                  <a:srgbClr val="00646D"/>
                </a:solidFill>
              </a:rPr>
              <a:t>how much do you still owe on your car loan?</a:t>
            </a:r>
          </a:p>
        </p:txBody>
      </p:sp>
    </p:spTree>
  </p:cSld>
  <p:clrMapOvr>
    <a:masterClrMapping/>
  </p:clrMapOvr>
  <p:transition spd="slow"/>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12"/>
          <p:cNvSpPr>
            <a:spLocks noGrp="1" noChangeArrowheads="1"/>
          </p:cNvSpPr>
          <p:nvPr>
            <p:ph type="title"/>
          </p:nvPr>
        </p:nvSpPr>
        <p:spPr/>
        <p:txBody>
          <a:bodyPr/>
          <a:lstStyle/>
          <a:p>
            <a:pPr eaLnBrk="1" hangingPunct="1"/>
            <a:r>
              <a:rPr lang="en-US" altLang="en-US" sz="2800" smtClean="0"/>
              <a:t>Example 5.3 </a:t>
            </a:r>
            <a:r>
              <a:rPr lang="en-US" altLang="en-US" sz="2800" b="1" smtClean="0"/>
              <a:t>Personal Finance </a:t>
            </a:r>
            <a:r>
              <a:rPr lang="en-US" altLang="en-US" sz="2800" smtClean="0"/>
              <a:t/>
            </a:r>
            <a:br>
              <a:rPr lang="en-US" altLang="en-US" sz="2800" smtClean="0"/>
            </a:br>
            <a:r>
              <a:rPr lang="en-US" altLang="en-US" sz="2800" smtClean="0"/>
              <a:t>Computing the Outstanding Loan Balance</a:t>
            </a:r>
          </a:p>
        </p:txBody>
      </p:sp>
      <p:sp>
        <p:nvSpPr>
          <p:cNvPr id="47117" name="Rectangle 13"/>
          <p:cNvSpPr>
            <a:spLocks noGrp="1" noChangeArrowheads="1"/>
          </p:cNvSpPr>
          <p:nvPr>
            <p:ph idx="1"/>
          </p:nvPr>
        </p:nvSpPr>
        <p:spPr/>
        <p:txBody>
          <a:bodyPr rtlCol="0">
            <a:normAutofit/>
          </a:bodyPr>
          <a:lstStyle/>
          <a:p>
            <a:pPr eaLnBrk="1" fontAlgn="auto" hangingPunct="1">
              <a:spcAft>
                <a:spcPts val="0"/>
              </a:spcAft>
              <a:buFontTx/>
              <a:buNone/>
              <a:defRPr/>
            </a:pPr>
            <a:r>
              <a:rPr lang="en-US" altLang="en-US" b="1" smtClean="0">
                <a:solidFill>
                  <a:srgbClr val="00646D"/>
                </a:solidFill>
              </a:rPr>
              <a:t>Solution:</a:t>
            </a:r>
          </a:p>
          <a:p>
            <a:pPr eaLnBrk="1" fontAlgn="auto" hangingPunct="1">
              <a:spcAft>
                <a:spcPts val="0"/>
              </a:spcAft>
              <a:buFontTx/>
              <a:buNone/>
              <a:defRPr/>
            </a:pPr>
            <a:r>
              <a:rPr lang="en-US" altLang="en-US" b="1" smtClean="0">
                <a:solidFill>
                  <a:srgbClr val="00646D"/>
                </a:solidFill>
              </a:rPr>
              <a:t>Plan:</a:t>
            </a:r>
            <a:r>
              <a:rPr lang="en-US" altLang="en-US" b="1" smtClean="0">
                <a:solidFill>
                  <a:srgbClr val="00646D"/>
                </a:solidFill>
                <a:effectLst>
                  <a:outerShdw blurRad="38100" dist="38100" dir="2700000" algn="tl">
                    <a:srgbClr val="C0C0C0"/>
                  </a:outerShdw>
                </a:effectLst>
              </a:rPr>
              <a:t>  </a:t>
            </a:r>
          </a:p>
          <a:p>
            <a:pPr eaLnBrk="1" fontAlgn="auto" hangingPunct="1">
              <a:lnSpc>
                <a:spcPts val="3363"/>
              </a:lnSpc>
              <a:spcAft>
                <a:spcPts val="0"/>
              </a:spcAft>
              <a:buFont typeface="Arial" panose="020B0604020202020204" pitchFamily="34" charset="0"/>
              <a:buChar char="•"/>
              <a:defRPr/>
            </a:pPr>
            <a:r>
              <a:rPr lang="en-US" altLang="en-US" sz="2800" smtClean="0"/>
              <a:t>We have already determined that the monthly payments on the loan are </a:t>
            </a:r>
            <a:r>
              <a:rPr lang="en-US" altLang="en-US" sz="2800" b="1" smtClean="0">
                <a:solidFill>
                  <a:srgbClr val="006600"/>
                </a:solidFill>
              </a:rPr>
              <a:t>$590.50</a:t>
            </a:r>
            <a:r>
              <a:rPr lang="en-US" altLang="en-US" sz="2800" smtClean="0"/>
              <a:t>. The remaining balance on the loan is the present value of the remaining </a:t>
            </a:r>
            <a:r>
              <a:rPr lang="en-US" altLang="en-US" sz="2800" b="1" smtClean="0">
                <a:solidFill>
                  <a:srgbClr val="006600"/>
                </a:solidFill>
              </a:rPr>
              <a:t>2</a:t>
            </a:r>
            <a:r>
              <a:rPr lang="en-US" altLang="en-US" sz="2800" smtClean="0"/>
              <a:t> years, or </a:t>
            </a:r>
            <a:r>
              <a:rPr lang="en-US" altLang="en-US" sz="2800" b="1" smtClean="0">
                <a:solidFill>
                  <a:srgbClr val="006600"/>
                </a:solidFill>
              </a:rPr>
              <a:t>24</a:t>
            </a:r>
            <a:r>
              <a:rPr lang="en-US" altLang="en-US" sz="2800" smtClean="0"/>
              <a:t> months, of payments. Thus, we can just use the annuity formula with the monthly rate of </a:t>
            </a:r>
            <a:r>
              <a:rPr lang="en-US" altLang="en-US" sz="2800" b="1" smtClean="0">
                <a:solidFill>
                  <a:srgbClr val="006600"/>
                </a:solidFill>
              </a:rPr>
              <a:t>0.5625%</a:t>
            </a:r>
            <a:r>
              <a:rPr lang="en-US" altLang="en-US" sz="2800" smtClean="0"/>
              <a:t>, a monthly payment of </a:t>
            </a:r>
            <a:r>
              <a:rPr lang="en-US" altLang="en-US" sz="2800" b="1" smtClean="0">
                <a:solidFill>
                  <a:srgbClr val="006600"/>
                </a:solidFill>
              </a:rPr>
              <a:t>$590.50</a:t>
            </a:r>
            <a:r>
              <a:rPr lang="en-US" altLang="en-US" sz="2800" smtClean="0"/>
              <a:t>, and </a:t>
            </a:r>
            <a:r>
              <a:rPr lang="en-US" altLang="en-US" sz="2800" b="1" smtClean="0">
                <a:solidFill>
                  <a:srgbClr val="006600"/>
                </a:solidFill>
              </a:rPr>
              <a:t>24</a:t>
            </a:r>
            <a:r>
              <a:rPr lang="en-US" altLang="en-US" sz="2800" smtClean="0"/>
              <a:t> months remaining.</a:t>
            </a:r>
          </a:p>
        </p:txBody>
      </p:sp>
    </p:spTree>
  </p:cSld>
  <p:clrMapOvr>
    <a:masterClrMapping/>
  </p:clrMapOvr>
  <p:transition spd="slow"/>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2"/>
          <p:cNvSpPr>
            <a:spLocks noGrp="1" noChangeArrowheads="1"/>
          </p:cNvSpPr>
          <p:nvPr>
            <p:ph type="title"/>
          </p:nvPr>
        </p:nvSpPr>
        <p:spPr/>
        <p:txBody>
          <a:bodyPr/>
          <a:lstStyle/>
          <a:p>
            <a:pPr eaLnBrk="1" hangingPunct="1"/>
            <a:r>
              <a:rPr lang="en-US" altLang="en-US" sz="2800" smtClean="0"/>
              <a:t>Example 5.3 </a:t>
            </a:r>
            <a:r>
              <a:rPr lang="en-US" altLang="en-US" sz="2800" b="1" smtClean="0"/>
              <a:t>Personal Finance </a:t>
            </a:r>
            <a:r>
              <a:rPr lang="en-US" altLang="en-US" sz="2800" smtClean="0"/>
              <a:t/>
            </a:r>
            <a:br>
              <a:rPr lang="en-US" altLang="en-US" sz="2800" smtClean="0"/>
            </a:br>
            <a:r>
              <a:rPr lang="en-US" altLang="en-US" sz="2800" smtClean="0"/>
              <a:t>Computing the Outstanding Loan Balance</a:t>
            </a:r>
          </a:p>
        </p:txBody>
      </p:sp>
      <p:sp>
        <p:nvSpPr>
          <p:cNvPr id="7172" name="Rectangle 13"/>
          <p:cNvSpPr>
            <a:spLocks noGrp="1" noChangeArrowheads="1"/>
          </p:cNvSpPr>
          <p:nvPr>
            <p:ph idx="1"/>
          </p:nvPr>
        </p:nvSpPr>
        <p:spPr/>
        <p:txBody>
          <a:bodyPr/>
          <a:lstStyle/>
          <a:p>
            <a:pPr eaLnBrk="1" hangingPunct="1">
              <a:buFontTx/>
              <a:buNone/>
            </a:pPr>
            <a:r>
              <a:rPr lang="en-US" altLang="en-US" b="1" smtClean="0">
                <a:solidFill>
                  <a:srgbClr val="00646D"/>
                </a:solidFill>
              </a:rPr>
              <a:t>Execute:</a:t>
            </a:r>
          </a:p>
          <a:p>
            <a:pPr eaLnBrk="1" hangingPunct="1">
              <a:spcBef>
                <a:spcPct val="350000"/>
              </a:spcBef>
            </a:pPr>
            <a:r>
              <a:rPr lang="en-US" altLang="en-US" sz="2800" smtClean="0"/>
              <a:t>Thus, after </a:t>
            </a:r>
            <a:r>
              <a:rPr lang="en-US" altLang="en-US" sz="2800" b="1" smtClean="0">
                <a:solidFill>
                  <a:srgbClr val="006600"/>
                </a:solidFill>
              </a:rPr>
              <a:t>3</a:t>
            </a:r>
            <a:r>
              <a:rPr lang="en-US" altLang="en-US" sz="2800" smtClean="0"/>
              <a:t> years, you owe </a:t>
            </a:r>
            <a:r>
              <a:rPr lang="en-US" altLang="en-US" sz="2800" b="1" smtClean="0">
                <a:solidFill>
                  <a:srgbClr val="006600"/>
                </a:solidFill>
              </a:rPr>
              <a:t>$13,222.32 </a:t>
            </a:r>
            <a:r>
              <a:rPr lang="en-US" altLang="en-US" sz="2800" smtClean="0"/>
              <a:t>on the loan </a:t>
            </a:r>
          </a:p>
        </p:txBody>
      </p:sp>
      <p:graphicFrame>
        <p:nvGraphicFramePr>
          <p:cNvPr id="7170" name="Object 6"/>
          <p:cNvGraphicFramePr>
            <a:graphicFrameLocks noChangeAspect="1"/>
          </p:cNvGraphicFramePr>
          <p:nvPr/>
        </p:nvGraphicFramePr>
        <p:xfrm>
          <a:off x="331788" y="2590800"/>
          <a:ext cx="8458200" cy="685800"/>
        </p:xfrm>
        <a:graphic>
          <a:graphicData uri="http://schemas.openxmlformats.org/presentationml/2006/ole">
            <p:oleObj spid="_x0000_s7170" r:id="rId3" imgW="4584700" imgH="368300" progId="">
              <p:embed/>
            </p:oleObj>
          </a:graphicData>
        </a:graphic>
      </p:graphicFrame>
    </p:spTree>
  </p:cSld>
  <p:clrMapOvr>
    <a:masterClrMapping/>
  </p:clrMapOvr>
  <p:transition spd="slow"/>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altLang="en-US" sz="2800" smtClean="0"/>
              <a:t>Example 5.3 </a:t>
            </a:r>
            <a:r>
              <a:rPr lang="en-US" altLang="en-US" sz="2800" b="1" smtClean="0"/>
              <a:t>Personal Finance </a:t>
            </a:r>
            <a:r>
              <a:rPr lang="en-US" altLang="en-US" sz="2800" smtClean="0"/>
              <a:t/>
            </a:r>
            <a:br>
              <a:rPr lang="en-US" altLang="en-US" sz="2800" smtClean="0"/>
            </a:br>
            <a:r>
              <a:rPr lang="en-US" altLang="en-US" sz="2800" smtClean="0"/>
              <a:t>Computing the Outstanding Loan Balance</a:t>
            </a:r>
          </a:p>
        </p:txBody>
      </p:sp>
      <p:sp>
        <p:nvSpPr>
          <p:cNvPr id="47107" name="Rectangle 3"/>
          <p:cNvSpPr>
            <a:spLocks noGrp="1" noChangeArrowheads="1"/>
          </p:cNvSpPr>
          <p:nvPr>
            <p:ph idx="1"/>
          </p:nvPr>
        </p:nvSpPr>
        <p:spPr/>
        <p:txBody>
          <a:bodyPr/>
          <a:lstStyle/>
          <a:p>
            <a:pPr eaLnBrk="1" hangingPunct="1">
              <a:buFontTx/>
              <a:buNone/>
            </a:pPr>
            <a:r>
              <a:rPr lang="en-US" altLang="en-US" b="1" smtClean="0">
                <a:solidFill>
                  <a:srgbClr val="00646D"/>
                </a:solidFill>
              </a:rPr>
              <a:t>Execute:            </a:t>
            </a:r>
          </a:p>
          <a:p>
            <a:pPr eaLnBrk="1" hangingPunct="1"/>
            <a:r>
              <a:rPr lang="en-US" altLang="en-US" sz="2800" smtClean="0"/>
              <a:t>Using a financial calculator or Excel:</a:t>
            </a:r>
          </a:p>
        </p:txBody>
      </p:sp>
      <p:grpSp>
        <p:nvGrpSpPr>
          <p:cNvPr id="47108" name="Group 68"/>
          <p:cNvGrpSpPr>
            <a:grpSpLocks/>
          </p:cNvGrpSpPr>
          <p:nvPr/>
        </p:nvGrpSpPr>
        <p:grpSpPr bwMode="auto">
          <a:xfrm>
            <a:off x="2073275" y="3124200"/>
            <a:ext cx="6156325" cy="523875"/>
            <a:chOff x="663" y="1744"/>
            <a:chExt cx="3878" cy="330"/>
          </a:xfrm>
        </p:grpSpPr>
        <p:pic>
          <p:nvPicPr>
            <p:cNvPr id="47134" name="Picture 54" descr="C:\Documents and Settings\mtemelko\Desktop\temp_docs\BerkDemarzo\Lecture_PPT\calc_jpg\calc_PMT.jpg"/>
            <p:cNvPicPr>
              <a:picLocks noChangeAspect="1" noChangeArrowheads="1"/>
            </p:cNvPicPr>
            <p:nvPr/>
          </p:nvPicPr>
          <p:blipFill>
            <a:blip r:embed="rId2" cstate="print"/>
            <a:srcRect/>
            <a:stretch>
              <a:fillRect/>
            </a:stretch>
          </p:blipFill>
          <p:spPr bwMode="auto">
            <a:xfrm>
              <a:off x="3024" y="1744"/>
              <a:ext cx="737" cy="330"/>
            </a:xfrm>
            <a:prstGeom prst="rect">
              <a:avLst/>
            </a:prstGeom>
            <a:noFill/>
            <a:ln w="9525">
              <a:noFill/>
              <a:miter lim="800000"/>
              <a:headEnd/>
              <a:tailEnd/>
            </a:ln>
          </p:spPr>
        </p:pic>
        <p:pic>
          <p:nvPicPr>
            <p:cNvPr id="47135" name="Picture 55" descr="C:\Documents and Settings\mtemelko\Desktop\temp_docs\BerkDemarzo\Lecture_PPT\calc_jpg\calc_PV_orange.jpg"/>
            <p:cNvPicPr>
              <a:picLocks noChangeAspect="1" noChangeArrowheads="1"/>
            </p:cNvPicPr>
            <p:nvPr/>
          </p:nvPicPr>
          <p:blipFill>
            <a:blip r:embed="rId3" cstate="print"/>
            <a:srcRect/>
            <a:stretch>
              <a:fillRect/>
            </a:stretch>
          </p:blipFill>
          <p:spPr bwMode="auto">
            <a:xfrm>
              <a:off x="2227" y="1744"/>
              <a:ext cx="732" cy="330"/>
            </a:xfrm>
            <a:prstGeom prst="rect">
              <a:avLst/>
            </a:prstGeom>
            <a:noFill/>
            <a:ln w="9525">
              <a:noFill/>
              <a:miter lim="800000"/>
              <a:headEnd/>
              <a:tailEnd/>
            </a:ln>
          </p:spPr>
        </p:pic>
        <p:pic>
          <p:nvPicPr>
            <p:cNvPr id="47136" name="Picture 56" descr="C:\Documents and Settings\mtemelko\Desktop\temp_docs\BerkDemarzo\Lecture_PPT\calc_jpg\calc_FV.jpg"/>
            <p:cNvPicPr>
              <a:picLocks noChangeAspect="1" noChangeArrowheads="1"/>
            </p:cNvPicPr>
            <p:nvPr/>
          </p:nvPicPr>
          <p:blipFill>
            <a:blip r:embed="rId4" cstate="print"/>
            <a:srcRect/>
            <a:stretch>
              <a:fillRect/>
            </a:stretch>
          </p:blipFill>
          <p:spPr bwMode="auto">
            <a:xfrm>
              <a:off x="3809" y="1744"/>
              <a:ext cx="732" cy="330"/>
            </a:xfrm>
            <a:prstGeom prst="rect">
              <a:avLst/>
            </a:prstGeom>
            <a:noFill/>
            <a:ln w="9525">
              <a:noFill/>
              <a:miter lim="800000"/>
              <a:headEnd/>
              <a:tailEnd/>
            </a:ln>
          </p:spPr>
        </p:pic>
        <p:pic>
          <p:nvPicPr>
            <p:cNvPr id="47137" name="Picture 57" descr="C:\Documents and Settings\mtemelko\Desktop\temp_docs\BerkDemarzo\Lecture_PPT\calc_jpg\calc_IY.jpg"/>
            <p:cNvPicPr>
              <a:picLocks noChangeAspect="1" noChangeArrowheads="1"/>
            </p:cNvPicPr>
            <p:nvPr/>
          </p:nvPicPr>
          <p:blipFill>
            <a:blip r:embed="rId5" cstate="print"/>
            <a:srcRect/>
            <a:stretch>
              <a:fillRect/>
            </a:stretch>
          </p:blipFill>
          <p:spPr bwMode="auto">
            <a:xfrm>
              <a:off x="1449" y="1744"/>
              <a:ext cx="732" cy="330"/>
            </a:xfrm>
            <a:prstGeom prst="rect">
              <a:avLst/>
            </a:prstGeom>
            <a:noFill/>
            <a:ln w="9525">
              <a:noFill/>
              <a:miter lim="800000"/>
              <a:headEnd/>
              <a:tailEnd/>
            </a:ln>
          </p:spPr>
        </p:pic>
        <p:pic>
          <p:nvPicPr>
            <p:cNvPr id="47138" name="Picture 58" descr="C:\Documents and Settings\mtemelko\Desktop\temp_docs\BerkDemarzo\Lecture_PPT\calc_jpg\calc_N.jpg"/>
            <p:cNvPicPr>
              <a:picLocks noChangeAspect="1" noChangeArrowheads="1"/>
            </p:cNvPicPr>
            <p:nvPr/>
          </p:nvPicPr>
          <p:blipFill>
            <a:blip r:embed="rId6" cstate="print"/>
            <a:srcRect/>
            <a:stretch>
              <a:fillRect/>
            </a:stretch>
          </p:blipFill>
          <p:spPr bwMode="auto">
            <a:xfrm>
              <a:off x="663" y="1744"/>
              <a:ext cx="737" cy="330"/>
            </a:xfrm>
            <a:prstGeom prst="rect">
              <a:avLst/>
            </a:prstGeom>
            <a:noFill/>
            <a:ln w="9525">
              <a:noFill/>
              <a:miter lim="800000"/>
              <a:headEnd/>
              <a:tailEnd/>
            </a:ln>
          </p:spPr>
        </p:pic>
      </p:grpSp>
      <p:graphicFrame>
        <p:nvGraphicFramePr>
          <p:cNvPr id="48223" name="Group 95"/>
          <p:cNvGraphicFramePr>
            <a:graphicFrameLocks noGrp="1"/>
          </p:cNvGraphicFramePr>
          <p:nvPr/>
        </p:nvGraphicFramePr>
        <p:xfrm>
          <a:off x="800100" y="3708400"/>
          <a:ext cx="7543800" cy="1495425"/>
        </p:xfrm>
        <a:graphic>
          <a:graphicData uri="http://schemas.openxmlformats.org/drawingml/2006/table">
            <a:tbl>
              <a:tblPr/>
              <a:tblGrid>
                <a:gridCol w="1258888"/>
                <a:gridCol w="1255712"/>
                <a:gridCol w="1258888"/>
                <a:gridCol w="1255712"/>
                <a:gridCol w="1258888"/>
                <a:gridCol w="1255712"/>
              </a:tblGrid>
              <a:tr h="397044">
                <a:tc>
                  <a:txBody>
                    <a:bodyPr/>
                    <a:lstStyle>
                      <a:lvl1pPr>
                        <a:spcBef>
                          <a:spcPct val="20000"/>
                        </a:spcBef>
                        <a:defRPr sz="2800">
                          <a:solidFill>
                            <a:schemeClr val="tx1"/>
                          </a:solidFill>
                          <a:latin typeface="Times New Roman" panose="02020603050405020304" pitchFamily="18" charset="0"/>
                        </a:defRPr>
                      </a:lvl1pPr>
                      <a:lvl2pPr>
                        <a:spcBef>
                          <a:spcPct val="20000"/>
                        </a:spcBef>
                        <a:buSzPct val="90000"/>
                        <a:buFont typeface="Wingdings" panose="05000000000000000000" pitchFamily="2" charset="2"/>
                        <a:defRPr sz="2400">
                          <a:solidFill>
                            <a:schemeClr val="tx1"/>
                          </a:solidFill>
                          <a:latin typeface="Times New Roman" panose="02020603050405020304" pitchFamily="18" charset="0"/>
                        </a:defRPr>
                      </a:lvl2pPr>
                      <a:lvl3pPr>
                        <a:spcBef>
                          <a:spcPct val="20000"/>
                        </a:spcBef>
                        <a:buFont typeface="Wingdings" panose="05000000000000000000" pitchFamily="2" charset="2"/>
                        <a:defRPr sz="2000">
                          <a:solidFill>
                            <a:schemeClr val="tx1"/>
                          </a:solidFill>
                          <a:latin typeface="Times New Roman" panose="02020603050405020304" pitchFamily="18" charset="0"/>
                        </a:defRPr>
                      </a:lvl3pPr>
                      <a:lvl4pPr>
                        <a:spcBef>
                          <a:spcPct val="20000"/>
                        </a:spcBef>
                        <a:buFont typeface="Times New Roman" panose="02020603050405020304" pitchFamily="18" charset="0"/>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Given:</a:t>
                      </a:r>
                      <a:endParaRPr kumimoji="0" lang="en-US" altLang="en-US" sz="2000" b="0" i="0" u="none" strike="noStrike" cap="none" normalizeH="0" baseline="0" smtClean="0">
                        <a:ln>
                          <a:noFill/>
                        </a:ln>
                        <a:solidFill>
                          <a:schemeClr val="tx1"/>
                        </a:solidFill>
                        <a:effectLst/>
                        <a:latin typeface="Times New Roman" panose="02020603050405020304" pitchFamily="18" charset="0"/>
                      </a:endParaRP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4E5E8"/>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buSzPct val="90000"/>
                        <a:buFont typeface="Wingdings" panose="05000000000000000000" pitchFamily="2" charset="2"/>
                        <a:defRPr sz="2400">
                          <a:solidFill>
                            <a:schemeClr val="tx1"/>
                          </a:solidFill>
                          <a:latin typeface="Times New Roman" panose="02020603050405020304" pitchFamily="18" charset="0"/>
                        </a:defRPr>
                      </a:lvl2pPr>
                      <a:lvl3pPr>
                        <a:spcBef>
                          <a:spcPct val="20000"/>
                        </a:spcBef>
                        <a:buFont typeface="Wingdings" panose="05000000000000000000" pitchFamily="2" charset="2"/>
                        <a:defRPr sz="2000">
                          <a:solidFill>
                            <a:schemeClr val="tx1"/>
                          </a:solidFill>
                          <a:latin typeface="Times New Roman" panose="02020603050405020304" pitchFamily="18" charset="0"/>
                        </a:defRPr>
                      </a:lvl3pPr>
                      <a:lvl4pPr>
                        <a:spcBef>
                          <a:spcPct val="20000"/>
                        </a:spcBef>
                        <a:buFont typeface="Times New Roman" panose="02020603050405020304" pitchFamily="18" charset="0"/>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24</a:t>
                      </a:r>
                      <a:endParaRPr kumimoji="0" lang="en-US" altLang="en-US" sz="2000" b="0" i="0" u="none" strike="noStrike" cap="none" normalizeH="0" baseline="0" smtClean="0">
                        <a:ln>
                          <a:noFill/>
                        </a:ln>
                        <a:solidFill>
                          <a:schemeClr val="tx1"/>
                        </a:solidFill>
                        <a:effectLst/>
                        <a:latin typeface="Times New Roman" panose="02020603050405020304" pitchFamily="18" charset="0"/>
                      </a:endParaRP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buSzPct val="90000"/>
                        <a:buFont typeface="Wingdings" panose="05000000000000000000" pitchFamily="2" charset="2"/>
                        <a:defRPr sz="2400">
                          <a:solidFill>
                            <a:schemeClr val="tx1"/>
                          </a:solidFill>
                          <a:latin typeface="Times New Roman" panose="02020603050405020304" pitchFamily="18" charset="0"/>
                        </a:defRPr>
                      </a:lvl2pPr>
                      <a:lvl3pPr>
                        <a:spcBef>
                          <a:spcPct val="20000"/>
                        </a:spcBef>
                        <a:buFont typeface="Wingdings" panose="05000000000000000000" pitchFamily="2" charset="2"/>
                        <a:defRPr sz="2000">
                          <a:solidFill>
                            <a:schemeClr val="tx1"/>
                          </a:solidFill>
                          <a:latin typeface="Times New Roman" panose="02020603050405020304" pitchFamily="18" charset="0"/>
                        </a:defRPr>
                      </a:lvl3pPr>
                      <a:lvl4pPr>
                        <a:spcBef>
                          <a:spcPct val="20000"/>
                        </a:spcBef>
                        <a:buFont typeface="Times New Roman" panose="02020603050405020304" pitchFamily="18" charset="0"/>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rPr>
                        <a:t>0.5625</a:t>
                      </a: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buSzPct val="90000"/>
                        <a:buFont typeface="Wingdings" panose="05000000000000000000" pitchFamily="2" charset="2"/>
                        <a:defRPr sz="2400">
                          <a:solidFill>
                            <a:schemeClr val="tx1"/>
                          </a:solidFill>
                          <a:latin typeface="Times New Roman" panose="02020603050405020304" pitchFamily="18" charset="0"/>
                        </a:defRPr>
                      </a:lvl2pPr>
                      <a:lvl3pPr>
                        <a:spcBef>
                          <a:spcPct val="20000"/>
                        </a:spcBef>
                        <a:buFont typeface="Wingdings" panose="05000000000000000000" pitchFamily="2" charset="2"/>
                        <a:defRPr sz="2000">
                          <a:solidFill>
                            <a:schemeClr val="tx1"/>
                          </a:solidFill>
                          <a:latin typeface="Times New Roman" panose="02020603050405020304" pitchFamily="18" charset="0"/>
                        </a:defRPr>
                      </a:lvl3pPr>
                      <a:lvl4pPr>
                        <a:spcBef>
                          <a:spcPct val="20000"/>
                        </a:spcBef>
                        <a:buFont typeface="Times New Roman" panose="02020603050405020304" pitchFamily="18" charset="0"/>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smtClean="0">
                        <a:ln>
                          <a:noFill/>
                        </a:ln>
                        <a:solidFill>
                          <a:schemeClr val="tx1"/>
                        </a:solidFill>
                        <a:effectLst/>
                        <a:latin typeface="Times New Roman" panose="02020603050405020304" pitchFamily="18" charset="0"/>
                      </a:endParaRP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buSzPct val="90000"/>
                        <a:buFont typeface="Wingdings" panose="05000000000000000000" pitchFamily="2" charset="2"/>
                        <a:defRPr sz="2400">
                          <a:solidFill>
                            <a:schemeClr val="tx1"/>
                          </a:solidFill>
                          <a:latin typeface="Times New Roman" panose="02020603050405020304" pitchFamily="18" charset="0"/>
                        </a:defRPr>
                      </a:lvl2pPr>
                      <a:lvl3pPr>
                        <a:spcBef>
                          <a:spcPct val="20000"/>
                        </a:spcBef>
                        <a:buFont typeface="Wingdings" panose="05000000000000000000" pitchFamily="2" charset="2"/>
                        <a:defRPr sz="2000">
                          <a:solidFill>
                            <a:schemeClr val="tx1"/>
                          </a:solidFill>
                          <a:latin typeface="Times New Roman" panose="02020603050405020304" pitchFamily="18" charset="0"/>
                        </a:defRPr>
                      </a:lvl3pPr>
                      <a:lvl4pPr>
                        <a:spcBef>
                          <a:spcPct val="20000"/>
                        </a:spcBef>
                        <a:buFont typeface="Times New Roman" panose="02020603050405020304" pitchFamily="18" charset="0"/>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-590.50</a:t>
                      </a:r>
                      <a:endParaRPr kumimoji="0" lang="en-US" altLang="en-US" sz="2000" b="0" i="0" u="none" strike="noStrike" cap="none" normalizeH="0" baseline="0" smtClean="0">
                        <a:ln>
                          <a:noFill/>
                        </a:ln>
                        <a:solidFill>
                          <a:schemeClr val="tx1"/>
                        </a:solidFill>
                        <a:effectLst/>
                        <a:latin typeface="Times New Roman" panose="02020603050405020304" pitchFamily="18" charset="0"/>
                      </a:endParaRP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buSzPct val="90000"/>
                        <a:buFont typeface="Wingdings" panose="05000000000000000000" pitchFamily="2" charset="2"/>
                        <a:defRPr sz="2400">
                          <a:solidFill>
                            <a:schemeClr val="tx1"/>
                          </a:solidFill>
                          <a:latin typeface="Times New Roman" panose="02020603050405020304" pitchFamily="18" charset="0"/>
                        </a:defRPr>
                      </a:lvl2pPr>
                      <a:lvl3pPr>
                        <a:spcBef>
                          <a:spcPct val="20000"/>
                        </a:spcBef>
                        <a:buFont typeface="Wingdings" panose="05000000000000000000" pitchFamily="2" charset="2"/>
                        <a:defRPr sz="2000">
                          <a:solidFill>
                            <a:schemeClr val="tx1"/>
                          </a:solidFill>
                          <a:latin typeface="Times New Roman" panose="02020603050405020304" pitchFamily="18" charset="0"/>
                        </a:defRPr>
                      </a:lvl3pPr>
                      <a:lvl4pPr>
                        <a:spcBef>
                          <a:spcPct val="20000"/>
                        </a:spcBef>
                        <a:buFont typeface="Times New Roman" panose="02020603050405020304" pitchFamily="18" charset="0"/>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0</a:t>
                      </a:r>
                      <a:endParaRPr kumimoji="0" lang="en-US" altLang="en-US" sz="2000" b="0" i="0" u="none" strike="noStrike" cap="none" normalizeH="0" baseline="0" smtClean="0">
                        <a:ln>
                          <a:noFill/>
                        </a:ln>
                        <a:solidFill>
                          <a:schemeClr val="tx1"/>
                        </a:solidFill>
                        <a:effectLst/>
                        <a:latin typeface="Times New Roman" panose="02020603050405020304" pitchFamily="18" charset="0"/>
                      </a:endParaRP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r>
              <a:tr h="397044">
                <a:tc>
                  <a:txBody>
                    <a:bodyPr/>
                    <a:lstStyle>
                      <a:lvl1pPr>
                        <a:spcBef>
                          <a:spcPct val="20000"/>
                        </a:spcBef>
                        <a:defRPr sz="2800">
                          <a:solidFill>
                            <a:schemeClr val="tx1"/>
                          </a:solidFill>
                          <a:latin typeface="Times New Roman" panose="02020603050405020304" pitchFamily="18" charset="0"/>
                        </a:defRPr>
                      </a:lvl1pPr>
                      <a:lvl2pPr>
                        <a:spcBef>
                          <a:spcPct val="20000"/>
                        </a:spcBef>
                        <a:buSzPct val="90000"/>
                        <a:buFont typeface="Wingdings" panose="05000000000000000000" pitchFamily="2" charset="2"/>
                        <a:defRPr sz="2400">
                          <a:solidFill>
                            <a:schemeClr val="tx1"/>
                          </a:solidFill>
                          <a:latin typeface="Times New Roman" panose="02020603050405020304" pitchFamily="18" charset="0"/>
                        </a:defRPr>
                      </a:lvl2pPr>
                      <a:lvl3pPr>
                        <a:spcBef>
                          <a:spcPct val="20000"/>
                        </a:spcBef>
                        <a:buFont typeface="Wingdings" panose="05000000000000000000" pitchFamily="2" charset="2"/>
                        <a:defRPr sz="2000">
                          <a:solidFill>
                            <a:schemeClr val="tx1"/>
                          </a:solidFill>
                          <a:latin typeface="Times New Roman" panose="02020603050405020304" pitchFamily="18" charset="0"/>
                        </a:defRPr>
                      </a:lvl3pPr>
                      <a:lvl4pPr>
                        <a:spcBef>
                          <a:spcPct val="20000"/>
                        </a:spcBef>
                        <a:buFont typeface="Times New Roman" panose="02020603050405020304" pitchFamily="18" charset="0"/>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Solve for:</a:t>
                      </a:r>
                      <a:endParaRPr kumimoji="0" lang="en-US" altLang="en-US" sz="2000" b="0" i="0" u="none" strike="noStrike" cap="none" normalizeH="0" baseline="0" smtClean="0">
                        <a:ln>
                          <a:noFill/>
                        </a:ln>
                        <a:solidFill>
                          <a:schemeClr val="tx1"/>
                        </a:solidFill>
                        <a:effectLst/>
                        <a:latin typeface="Times New Roman" panose="02020603050405020304" pitchFamily="18" charset="0"/>
                      </a:endParaRP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4E5E8"/>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buSzPct val="90000"/>
                        <a:buFont typeface="Wingdings" panose="05000000000000000000" pitchFamily="2" charset="2"/>
                        <a:defRPr sz="2400">
                          <a:solidFill>
                            <a:schemeClr val="tx1"/>
                          </a:solidFill>
                          <a:latin typeface="Times New Roman" panose="02020603050405020304" pitchFamily="18" charset="0"/>
                        </a:defRPr>
                      </a:lvl2pPr>
                      <a:lvl3pPr>
                        <a:spcBef>
                          <a:spcPct val="20000"/>
                        </a:spcBef>
                        <a:buFont typeface="Wingdings" panose="05000000000000000000" pitchFamily="2" charset="2"/>
                        <a:defRPr sz="2000">
                          <a:solidFill>
                            <a:schemeClr val="tx1"/>
                          </a:solidFill>
                          <a:latin typeface="Times New Roman" panose="02020603050405020304" pitchFamily="18" charset="0"/>
                        </a:defRPr>
                      </a:lvl3pPr>
                      <a:lvl4pPr>
                        <a:spcBef>
                          <a:spcPct val="20000"/>
                        </a:spcBef>
                        <a:buFont typeface="Times New Roman" panose="02020603050405020304" pitchFamily="18" charset="0"/>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000" b="0" i="0" u="none" strike="noStrike" cap="none" normalizeH="0" baseline="0" smtClean="0">
                        <a:ln>
                          <a:noFill/>
                        </a:ln>
                        <a:solidFill>
                          <a:schemeClr val="tx1"/>
                        </a:solidFill>
                        <a:effectLst/>
                        <a:latin typeface="Times New Roman" panose="02020603050405020304" pitchFamily="18" charset="0"/>
                      </a:endParaRP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buSzPct val="90000"/>
                        <a:buFont typeface="Wingdings" panose="05000000000000000000" pitchFamily="2" charset="2"/>
                        <a:defRPr sz="2400">
                          <a:solidFill>
                            <a:schemeClr val="tx1"/>
                          </a:solidFill>
                          <a:latin typeface="Times New Roman" panose="02020603050405020304" pitchFamily="18" charset="0"/>
                        </a:defRPr>
                      </a:lvl2pPr>
                      <a:lvl3pPr>
                        <a:spcBef>
                          <a:spcPct val="20000"/>
                        </a:spcBef>
                        <a:buFont typeface="Wingdings" panose="05000000000000000000" pitchFamily="2" charset="2"/>
                        <a:defRPr sz="2000">
                          <a:solidFill>
                            <a:schemeClr val="tx1"/>
                          </a:solidFill>
                          <a:latin typeface="Times New Roman" panose="02020603050405020304" pitchFamily="18" charset="0"/>
                        </a:defRPr>
                      </a:lvl3pPr>
                      <a:lvl4pPr>
                        <a:spcBef>
                          <a:spcPct val="20000"/>
                        </a:spcBef>
                        <a:buFont typeface="Times New Roman" panose="02020603050405020304" pitchFamily="18" charset="0"/>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smtClean="0">
                        <a:ln>
                          <a:noFill/>
                        </a:ln>
                        <a:solidFill>
                          <a:schemeClr val="tx1"/>
                        </a:solidFill>
                        <a:effectLst/>
                        <a:latin typeface="Times New Roman" panose="02020603050405020304" pitchFamily="18" charset="0"/>
                      </a:endParaRP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buSzPct val="90000"/>
                        <a:buFont typeface="Wingdings" panose="05000000000000000000" pitchFamily="2" charset="2"/>
                        <a:defRPr sz="2400">
                          <a:solidFill>
                            <a:schemeClr val="tx1"/>
                          </a:solidFill>
                          <a:latin typeface="Times New Roman" panose="02020603050405020304" pitchFamily="18" charset="0"/>
                        </a:defRPr>
                      </a:lvl2pPr>
                      <a:lvl3pPr>
                        <a:spcBef>
                          <a:spcPct val="20000"/>
                        </a:spcBef>
                        <a:buFont typeface="Wingdings" panose="05000000000000000000" pitchFamily="2" charset="2"/>
                        <a:defRPr sz="2000">
                          <a:solidFill>
                            <a:schemeClr val="tx1"/>
                          </a:solidFill>
                          <a:latin typeface="Times New Roman" panose="02020603050405020304" pitchFamily="18" charset="0"/>
                        </a:defRPr>
                      </a:lvl3pPr>
                      <a:lvl4pPr>
                        <a:spcBef>
                          <a:spcPct val="20000"/>
                        </a:spcBef>
                        <a:buFont typeface="Times New Roman" panose="02020603050405020304" pitchFamily="18" charset="0"/>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13,222.32</a:t>
                      </a: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buSzPct val="90000"/>
                        <a:buFont typeface="Wingdings" panose="05000000000000000000" pitchFamily="2" charset="2"/>
                        <a:defRPr sz="2400">
                          <a:solidFill>
                            <a:schemeClr val="tx1"/>
                          </a:solidFill>
                          <a:latin typeface="Times New Roman" panose="02020603050405020304" pitchFamily="18" charset="0"/>
                        </a:defRPr>
                      </a:lvl2pPr>
                      <a:lvl3pPr>
                        <a:spcBef>
                          <a:spcPct val="20000"/>
                        </a:spcBef>
                        <a:buFont typeface="Wingdings" panose="05000000000000000000" pitchFamily="2" charset="2"/>
                        <a:defRPr sz="2000">
                          <a:solidFill>
                            <a:schemeClr val="tx1"/>
                          </a:solidFill>
                          <a:latin typeface="Times New Roman" panose="02020603050405020304" pitchFamily="18" charset="0"/>
                        </a:defRPr>
                      </a:lvl3pPr>
                      <a:lvl4pPr>
                        <a:spcBef>
                          <a:spcPct val="20000"/>
                        </a:spcBef>
                        <a:buFont typeface="Times New Roman" panose="02020603050405020304" pitchFamily="18" charset="0"/>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000" b="0" i="0" u="none" strike="noStrike" cap="none" normalizeH="0" baseline="0" smtClean="0">
                        <a:ln>
                          <a:noFill/>
                        </a:ln>
                        <a:solidFill>
                          <a:schemeClr val="tx1"/>
                        </a:solidFill>
                        <a:effectLst/>
                        <a:latin typeface="Times New Roman" panose="02020603050405020304" pitchFamily="18" charset="0"/>
                      </a:endParaRP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buSzPct val="90000"/>
                        <a:buFont typeface="Wingdings" panose="05000000000000000000" pitchFamily="2" charset="2"/>
                        <a:defRPr sz="2400">
                          <a:solidFill>
                            <a:schemeClr val="tx1"/>
                          </a:solidFill>
                          <a:latin typeface="Times New Roman" panose="02020603050405020304" pitchFamily="18" charset="0"/>
                        </a:defRPr>
                      </a:lvl2pPr>
                      <a:lvl3pPr>
                        <a:spcBef>
                          <a:spcPct val="20000"/>
                        </a:spcBef>
                        <a:buFont typeface="Wingdings" panose="05000000000000000000" pitchFamily="2" charset="2"/>
                        <a:defRPr sz="2000">
                          <a:solidFill>
                            <a:schemeClr val="tx1"/>
                          </a:solidFill>
                          <a:latin typeface="Times New Roman" panose="02020603050405020304" pitchFamily="18" charset="0"/>
                        </a:defRPr>
                      </a:lvl3pPr>
                      <a:lvl4pPr>
                        <a:spcBef>
                          <a:spcPct val="20000"/>
                        </a:spcBef>
                        <a:buFont typeface="Times New Roman" panose="02020603050405020304" pitchFamily="18" charset="0"/>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000" b="0" i="0" u="none" strike="noStrike" cap="none" normalizeH="0" baseline="0" smtClean="0">
                        <a:ln>
                          <a:noFill/>
                        </a:ln>
                        <a:solidFill>
                          <a:schemeClr val="tx1"/>
                        </a:solidFill>
                        <a:effectLst/>
                        <a:latin typeface="Times New Roman" panose="02020603050405020304" pitchFamily="18" charset="0"/>
                      </a:endParaRP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r>
              <a:tr h="701338">
                <a:tc gridSpan="6">
                  <a:txBody>
                    <a:bodyPr/>
                    <a:lstStyle>
                      <a:lvl1pPr>
                        <a:spcBef>
                          <a:spcPct val="20000"/>
                        </a:spcBef>
                        <a:defRPr sz="2800">
                          <a:solidFill>
                            <a:schemeClr val="tx1"/>
                          </a:solidFill>
                          <a:latin typeface="Times New Roman" panose="02020603050405020304" pitchFamily="18" charset="0"/>
                        </a:defRPr>
                      </a:lvl1pPr>
                      <a:lvl2pPr>
                        <a:spcBef>
                          <a:spcPct val="20000"/>
                        </a:spcBef>
                        <a:buSzPct val="90000"/>
                        <a:buFont typeface="Wingdings" panose="05000000000000000000" pitchFamily="2" charset="2"/>
                        <a:defRPr sz="2400">
                          <a:solidFill>
                            <a:schemeClr val="tx1"/>
                          </a:solidFill>
                          <a:latin typeface="Times New Roman" panose="02020603050405020304" pitchFamily="18" charset="0"/>
                        </a:defRPr>
                      </a:lvl2pPr>
                      <a:lvl3pPr>
                        <a:spcBef>
                          <a:spcPct val="20000"/>
                        </a:spcBef>
                        <a:buFont typeface="Wingdings" panose="05000000000000000000" pitchFamily="2" charset="2"/>
                        <a:defRPr sz="2000">
                          <a:solidFill>
                            <a:schemeClr val="tx1"/>
                          </a:solidFill>
                          <a:latin typeface="Times New Roman" panose="02020603050405020304" pitchFamily="18" charset="0"/>
                        </a:defRPr>
                      </a:lvl3pPr>
                      <a:lvl4pPr>
                        <a:spcBef>
                          <a:spcPct val="20000"/>
                        </a:spcBef>
                        <a:buFont typeface="Times New Roman" panose="02020603050405020304" pitchFamily="18" charset="0"/>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rPr>
                        <a:t>Excel Formula: =PV(RATE,NPER, PMT, FV) = PV(0.005625,24,‑590.50,0)</a:t>
                      </a: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F1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cSld>
  <p:clrMapOvr>
    <a:masterClrMapping/>
  </p:clrMapOvr>
  <p:transition spd="slow"/>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altLang="en-US" sz="2800" smtClean="0"/>
              <a:t>Example 5.3 </a:t>
            </a:r>
            <a:r>
              <a:rPr lang="en-US" altLang="en-US" sz="2800" b="1" smtClean="0"/>
              <a:t>Personal Finance </a:t>
            </a:r>
            <a:r>
              <a:rPr lang="en-US" altLang="en-US" sz="2800" smtClean="0"/>
              <a:t/>
            </a:r>
            <a:br>
              <a:rPr lang="en-US" altLang="en-US" sz="2800" smtClean="0"/>
            </a:br>
            <a:r>
              <a:rPr lang="en-US" altLang="en-US" sz="2800" smtClean="0"/>
              <a:t>Computing the Outstanding Loan Balance</a:t>
            </a:r>
          </a:p>
        </p:txBody>
      </p:sp>
      <p:sp>
        <p:nvSpPr>
          <p:cNvPr id="48131" name="Rectangle 3"/>
          <p:cNvSpPr>
            <a:spLocks noGrp="1" noChangeArrowheads="1"/>
          </p:cNvSpPr>
          <p:nvPr>
            <p:ph idx="1"/>
          </p:nvPr>
        </p:nvSpPr>
        <p:spPr/>
        <p:txBody>
          <a:bodyPr/>
          <a:lstStyle/>
          <a:p>
            <a:pPr eaLnBrk="1" hangingPunct="1">
              <a:buFontTx/>
              <a:buNone/>
            </a:pPr>
            <a:r>
              <a:rPr lang="en-US" altLang="en-US" b="1" smtClean="0">
                <a:solidFill>
                  <a:srgbClr val="00646D"/>
                </a:solidFill>
              </a:rPr>
              <a:t>Execute:            </a:t>
            </a:r>
          </a:p>
          <a:p>
            <a:pPr eaLnBrk="1" hangingPunct="1"/>
            <a:r>
              <a:rPr lang="en-US" altLang="en-US" sz="2400" smtClean="0"/>
              <a:t>You could also compute this as the FV of the original loan amount after deducting payments:</a:t>
            </a:r>
            <a:endParaRPr lang="en-US" altLang="en-US" sz="2800" smtClean="0"/>
          </a:p>
          <a:p>
            <a:pPr eaLnBrk="1" hangingPunct="1"/>
            <a:endParaRPr lang="en-US" altLang="en-US" sz="2800" smtClean="0"/>
          </a:p>
        </p:txBody>
      </p:sp>
      <p:grpSp>
        <p:nvGrpSpPr>
          <p:cNvPr id="48132" name="Group 25"/>
          <p:cNvGrpSpPr>
            <a:grpSpLocks/>
          </p:cNvGrpSpPr>
          <p:nvPr/>
        </p:nvGrpSpPr>
        <p:grpSpPr bwMode="auto">
          <a:xfrm>
            <a:off x="2057400" y="3581400"/>
            <a:ext cx="6122988" cy="533400"/>
            <a:chOff x="668" y="3081"/>
            <a:chExt cx="3857" cy="336"/>
          </a:xfrm>
        </p:grpSpPr>
        <p:pic>
          <p:nvPicPr>
            <p:cNvPr id="48158" name="Picture 59" descr="C:\Documents and Settings\mtemelko\Desktop\temp_docs\BerkDemarzo\Lecture_PPT\calc_jpg\calc_FV_orange.jpg"/>
            <p:cNvPicPr>
              <a:picLocks noChangeAspect="1" noChangeArrowheads="1"/>
            </p:cNvPicPr>
            <p:nvPr/>
          </p:nvPicPr>
          <p:blipFill>
            <a:blip r:embed="rId2" cstate="print"/>
            <a:srcRect/>
            <a:stretch>
              <a:fillRect/>
            </a:stretch>
          </p:blipFill>
          <p:spPr bwMode="auto">
            <a:xfrm>
              <a:off x="3796" y="3081"/>
              <a:ext cx="729" cy="336"/>
            </a:xfrm>
            <a:prstGeom prst="rect">
              <a:avLst/>
            </a:prstGeom>
            <a:noFill/>
            <a:ln w="9525">
              <a:noFill/>
              <a:miter lim="800000"/>
              <a:headEnd/>
              <a:tailEnd/>
            </a:ln>
          </p:spPr>
        </p:pic>
        <p:pic>
          <p:nvPicPr>
            <p:cNvPr id="48159" name="Picture 60" descr="C:\Documents and Settings\mtemelko\Desktop\temp_docs\BerkDemarzo\Lecture_PPT\calc_jpg\calc_IY.jpg"/>
            <p:cNvPicPr>
              <a:picLocks noChangeAspect="1" noChangeArrowheads="1"/>
            </p:cNvPicPr>
            <p:nvPr/>
          </p:nvPicPr>
          <p:blipFill>
            <a:blip r:embed="rId3" cstate="print"/>
            <a:srcRect/>
            <a:stretch>
              <a:fillRect/>
            </a:stretch>
          </p:blipFill>
          <p:spPr bwMode="auto">
            <a:xfrm>
              <a:off x="1475" y="3086"/>
              <a:ext cx="724" cy="326"/>
            </a:xfrm>
            <a:prstGeom prst="rect">
              <a:avLst/>
            </a:prstGeom>
            <a:noFill/>
            <a:ln w="9525">
              <a:noFill/>
              <a:miter lim="800000"/>
              <a:headEnd/>
              <a:tailEnd/>
            </a:ln>
          </p:spPr>
        </p:pic>
        <p:pic>
          <p:nvPicPr>
            <p:cNvPr id="48160" name="Picture 61" descr="C:\Documents and Settings\mtemelko\Desktop\temp_docs\BerkDemarzo\Lecture_PPT\calc_jpg\calc_N.jpg"/>
            <p:cNvPicPr>
              <a:picLocks noChangeAspect="1" noChangeArrowheads="1"/>
            </p:cNvPicPr>
            <p:nvPr/>
          </p:nvPicPr>
          <p:blipFill>
            <a:blip r:embed="rId4" cstate="print"/>
            <a:srcRect/>
            <a:stretch>
              <a:fillRect/>
            </a:stretch>
          </p:blipFill>
          <p:spPr bwMode="auto">
            <a:xfrm>
              <a:off x="668" y="3086"/>
              <a:ext cx="729" cy="326"/>
            </a:xfrm>
            <a:prstGeom prst="rect">
              <a:avLst/>
            </a:prstGeom>
            <a:noFill/>
            <a:ln w="9525">
              <a:noFill/>
              <a:miter lim="800000"/>
              <a:headEnd/>
              <a:tailEnd/>
            </a:ln>
          </p:spPr>
        </p:pic>
        <p:pic>
          <p:nvPicPr>
            <p:cNvPr id="48161" name="Picture 62" descr="C:\Documents and Settings\mtemelko\Desktop\temp_docs\BerkDemarzo\Lecture_PPT\calc_jpg\calc_PMT.jpg"/>
            <p:cNvPicPr>
              <a:picLocks noChangeAspect="1" noChangeArrowheads="1"/>
            </p:cNvPicPr>
            <p:nvPr/>
          </p:nvPicPr>
          <p:blipFill>
            <a:blip r:embed="rId5" cstate="print"/>
            <a:srcRect/>
            <a:stretch>
              <a:fillRect/>
            </a:stretch>
          </p:blipFill>
          <p:spPr bwMode="auto">
            <a:xfrm>
              <a:off x="3033" y="3086"/>
              <a:ext cx="729" cy="326"/>
            </a:xfrm>
            <a:prstGeom prst="rect">
              <a:avLst/>
            </a:prstGeom>
            <a:noFill/>
            <a:ln w="9525">
              <a:noFill/>
              <a:miter lim="800000"/>
              <a:headEnd/>
              <a:tailEnd/>
            </a:ln>
          </p:spPr>
        </p:pic>
        <p:pic>
          <p:nvPicPr>
            <p:cNvPr id="48162" name="Picture 63" descr="C:\Documents and Settings\mtemelko\Desktop\temp_docs\BerkDemarzo\Lecture_PPT\calc_jpg\calc_PV.jpg"/>
            <p:cNvPicPr>
              <a:picLocks noChangeAspect="1" noChangeArrowheads="1"/>
            </p:cNvPicPr>
            <p:nvPr/>
          </p:nvPicPr>
          <p:blipFill>
            <a:blip r:embed="rId6" cstate="print"/>
            <a:srcRect/>
            <a:stretch>
              <a:fillRect/>
            </a:stretch>
          </p:blipFill>
          <p:spPr bwMode="auto">
            <a:xfrm>
              <a:off x="2256" y="3086"/>
              <a:ext cx="729" cy="326"/>
            </a:xfrm>
            <a:prstGeom prst="rect">
              <a:avLst/>
            </a:prstGeom>
            <a:noFill/>
            <a:ln w="9525">
              <a:noFill/>
              <a:miter lim="800000"/>
              <a:headEnd/>
              <a:tailEnd/>
            </a:ln>
          </p:spPr>
        </p:pic>
      </p:grpSp>
      <p:graphicFrame>
        <p:nvGraphicFramePr>
          <p:cNvPr id="142394" name="Group 58"/>
          <p:cNvGraphicFramePr>
            <a:graphicFrameLocks noGrp="1"/>
          </p:cNvGraphicFramePr>
          <p:nvPr/>
        </p:nvGraphicFramePr>
        <p:xfrm>
          <a:off x="762000" y="4221163"/>
          <a:ext cx="7543800" cy="1495425"/>
        </p:xfrm>
        <a:graphic>
          <a:graphicData uri="http://schemas.openxmlformats.org/drawingml/2006/table">
            <a:tbl>
              <a:tblPr/>
              <a:tblGrid>
                <a:gridCol w="1258888"/>
                <a:gridCol w="1255712"/>
                <a:gridCol w="1258888"/>
                <a:gridCol w="1255712"/>
                <a:gridCol w="1258888"/>
                <a:gridCol w="1255712"/>
              </a:tblGrid>
              <a:tr h="397044">
                <a:tc>
                  <a:txBody>
                    <a:bodyPr/>
                    <a:lstStyle>
                      <a:lvl1pPr>
                        <a:spcBef>
                          <a:spcPct val="20000"/>
                        </a:spcBef>
                        <a:defRPr sz="2800">
                          <a:solidFill>
                            <a:schemeClr val="tx1"/>
                          </a:solidFill>
                          <a:latin typeface="Times New Roman" panose="02020603050405020304" pitchFamily="18" charset="0"/>
                        </a:defRPr>
                      </a:lvl1pPr>
                      <a:lvl2pPr>
                        <a:spcBef>
                          <a:spcPct val="20000"/>
                        </a:spcBef>
                        <a:buSzPct val="90000"/>
                        <a:buFont typeface="Wingdings" panose="05000000000000000000" pitchFamily="2" charset="2"/>
                        <a:defRPr sz="2400">
                          <a:solidFill>
                            <a:schemeClr val="tx1"/>
                          </a:solidFill>
                          <a:latin typeface="Times New Roman" panose="02020603050405020304" pitchFamily="18" charset="0"/>
                        </a:defRPr>
                      </a:lvl2pPr>
                      <a:lvl3pPr>
                        <a:spcBef>
                          <a:spcPct val="20000"/>
                        </a:spcBef>
                        <a:buFont typeface="Wingdings" panose="05000000000000000000" pitchFamily="2" charset="2"/>
                        <a:defRPr sz="2000">
                          <a:solidFill>
                            <a:schemeClr val="tx1"/>
                          </a:solidFill>
                          <a:latin typeface="Times New Roman" panose="02020603050405020304" pitchFamily="18" charset="0"/>
                        </a:defRPr>
                      </a:lvl3pPr>
                      <a:lvl4pPr>
                        <a:spcBef>
                          <a:spcPct val="20000"/>
                        </a:spcBef>
                        <a:buFont typeface="Times New Roman" panose="02020603050405020304" pitchFamily="18" charset="0"/>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Given:</a:t>
                      </a:r>
                      <a:endParaRPr kumimoji="0" lang="en-US" altLang="en-US" sz="2000" b="0" i="0" u="none" strike="noStrike" cap="none" normalizeH="0" baseline="0" smtClean="0">
                        <a:ln>
                          <a:noFill/>
                        </a:ln>
                        <a:solidFill>
                          <a:schemeClr val="tx1"/>
                        </a:solidFill>
                        <a:effectLst/>
                        <a:latin typeface="Times New Roman" panose="02020603050405020304" pitchFamily="18" charset="0"/>
                      </a:endParaRP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4E5E8"/>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buSzPct val="90000"/>
                        <a:buFont typeface="Wingdings" panose="05000000000000000000" pitchFamily="2" charset="2"/>
                        <a:defRPr sz="2400">
                          <a:solidFill>
                            <a:schemeClr val="tx1"/>
                          </a:solidFill>
                          <a:latin typeface="Times New Roman" panose="02020603050405020304" pitchFamily="18" charset="0"/>
                        </a:defRPr>
                      </a:lvl2pPr>
                      <a:lvl3pPr>
                        <a:spcBef>
                          <a:spcPct val="20000"/>
                        </a:spcBef>
                        <a:buFont typeface="Wingdings" panose="05000000000000000000" pitchFamily="2" charset="2"/>
                        <a:defRPr sz="2000">
                          <a:solidFill>
                            <a:schemeClr val="tx1"/>
                          </a:solidFill>
                          <a:latin typeface="Times New Roman" panose="02020603050405020304" pitchFamily="18" charset="0"/>
                        </a:defRPr>
                      </a:lvl3pPr>
                      <a:lvl4pPr>
                        <a:spcBef>
                          <a:spcPct val="20000"/>
                        </a:spcBef>
                        <a:buFont typeface="Times New Roman" panose="02020603050405020304" pitchFamily="18" charset="0"/>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36</a:t>
                      </a:r>
                      <a:endParaRPr kumimoji="0" lang="en-US" altLang="en-US" sz="2000" b="0" i="0" u="none" strike="noStrike" cap="none" normalizeH="0" baseline="0" smtClean="0">
                        <a:ln>
                          <a:noFill/>
                        </a:ln>
                        <a:solidFill>
                          <a:schemeClr val="tx1"/>
                        </a:solidFill>
                        <a:effectLst/>
                        <a:latin typeface="Times New Roman" panose="02020603050405020304" pitchFamily="18" charset="0"/>
                      </a:endParaRP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buSzPct val="90000"/>
                        <a:buFont typeface="Wingdings" panose="05000000000000000000" pitchFamily="2" charset="2"/>
                        <a:defRPr sz="2400">
                          <a:solidFill>
                            <a:schemeClr val="tx1"/>
                          </a:solidFill>
                          <a:latin typeface="Times New Roman" panose="02020603050405020304" pitchFamily="18" charset="0"/>
                        </a:defRPr>
                      </a:lvl2pPr>
                      <a:lvl3pPr>
                        <a:spcBef>
                          <a:spcPct val="20000"/>
                        </a:spcBef>
                        <a:buFont typeface="Wingdings" panose="05000000000000000000" pitchFamily="2" charset="2"/>
                        <a:defRPr sz="2000">
                          <a:solidFill>
                            <a:schemeClr val="tx1"/>
                          </a:solidFill>
                          <a:latin typeface="Times New Roman" panose="02020603050405020304" pitchFamily="18" charset="0"/>
                        </a:defRPr>
                      </a:lvl3pPr>
                      <a:lvl4pPr>
                        <a:spcBef>
                          <a:spcPct val="20000"/>
                        </a:spcBef>
                        <a:buFont typeface="Times New Roman" panose="02020603050405020304" pitchFamily="18" charset="0"/>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0.5625</a:t>
                      </a: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buSzPct val="90000"/>
                        <a:buFont typeface="Wingdings" panose="05000000000000000000" pitchFamily="2" charset="2"/>
                        <a:defRPr sz="2400">
                          <a:solidFill>
                            <a:schemeClr val="tx1"/>
                          </a:solidFill>
                          <a:latin typeface="Times New Roman" panose="02020603050405020304" pitchFamily="18" charset="0"/>
                        </a:defRPr>
                      </a:lvl2pPr>
                      <a:lvl3pPr>
                        <a:spcBef>
                          <a:spcPct val="20000"/>
                        </a:spcBef>
                        <a:buFont typeface="Wingdings" panose="05000000000000000000" pitchFamily="2" charset="2"/>
                        <a:defRPr sz="2000">
                          <a:solidFill>
                            <a:schemeClr val="tx1"/>
                          </a:solidFill>
                          <a:latin typeface="Times New Roman" panose="02020603050405020304" pitchFamily="18" charset="0"/>
                        </a:defRPr>
                      </a:lvl3pPr>
                      <a:lvl4pPr>
                        <a:spcBef>
                          <a:spcPct val="20000"/>
                        </a:spcBef>
                        <a:buFont typeface="Times New Roman" panose="02020603050405020304" pitchFamily="18" charset="0"/>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30,000</a:t>
                      </a: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buSzPct val="90000"/>
                        <a:buFont typeface="Wingdings" panose="05000000000000000000" pitchFamily="2" charset="2"/>
                        <a:defRPr sz="2400">
                          <a:solidFill>
                            <a:schemeClr val="tx1"/>
                          </a:solidFill>
                          <a:latin typeface="Times New Roman" panose="02020603050405020304" pitchFamily="18" charset="0"/>
                        </a:defRPr>
                      </a:lvl2pPr>
                      <a:lvl3pPr>
                        <a:spcBef>
                          <a:spcPct val="20000"/>
                        </a:spcBef>
                        <a:buFont typeface="Wingdings" panose="05000000000000000000" pitchFamily="2" charset="2"/>
                        <a:defRPr sz="2000">
                          <a:solidFill>
                            <a:schemeClr val="tx1"/>
                          </a:solidFill>
                          <a:latin typeface="Times New Roman" panose="02020603050405020304" pitchFamily="18" charset="0"/>
                        </a:defRPr>
                      </a:lvl3pPr>
                      <a:lvl4pPr>
                        <a:spcBef>
                          <a:spcPct val="20000"/>
                        </a:spcBef>
                        <a:buFont typeface="Times New Roman" panose="02020603050405020304" pitchFamily="18" charset="0"/>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-590.50</a:t>
                      </a: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buSzPct val="90000"/>
                        <a:buFont typeface="Wingdings" panose="05000000000000000000" pitchFamily="2" charset="2"/>
                        <a:defRPr sz="2400">
                          <a:solidFill>
                            <a:schemeClr val="tx1"/>
                          </a:solidFill>
                          <a:latin typeface="Times New Roman" panose="02020603050405020304" pitchFamily="18" charset="0"/>
                        </a:defRPr>
                      </a:lvl2pPr>
                      <a:lvl3pPr>
                        <a:spcBef>
                          <a:spcPct val="20000"/>
                        </a:spcBef>
                        <a:buFont typeface="Wingdings" panose="05000000000000000000" pitchFamily="2" charset="2"/>
                        <a:defRPr sz="2000">
                          <a:solidFill>
                            <a:schemeClr val="tx1"/>
                          </a:solidFill>
                          <a:latin typeface="Times New Roman" panose="02020603050405020304" pitchFamily="18" charset="0"/>
                        </a:defRPr>
                      </a:lvl3pPr>
                      <a:lvl4pPr>
                        <a:spcBef>
                          <a:spcPct val="20000"/>
                        </a:spcBef>
                        <a:buFont typeface="Times New Roman" panose="02020603050405020304" pitchFamily="18" charset="0"/>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smtClean="0">
                        <a:ln>
                          <a:noFill/>
                        </a:ln>
                        <a:solidFill>
                          <a:schemeClr val="tx1"/>
                        </a:solidFill>
                        <a:effectLst/>
                        <a:latin typeface="Times New Roman" panose="02020603050405020304" pitchFamily="18" charset="0"/>
                      </a:endParaRP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r>
              <a:tr h="397044">
                <a:tc>
                  <a:txBody>
                    <a:bodyPr/>
                    <a:lstStyle>
                      <a:lvl1pPr>
                        <a:spcBef>
                          <a:spcPct val="20000"/>
                        </a:spcBef>
                        <a:defRPr sz="2800">
                          <a:solidFill>
                            <a:schemeClr val="tx1"/>
                          </a:solidFill>
                          <a:latin typeface="Times New Roman" panose="02020603050405020304" pitchFamily="18" charset="0"/>
                        </a:defRPr>
                      </a:lvl1pPr>
                      <a:lvl2pPr>
                        <a:spcBef>
                          <a:spcPct val="20000"/>
                        </a:spcBef>
                        <a:buSzPct val="90000"/>
                        <a:buFont typeface="Wingdings" panose="05000000000000000000" pitchFamily="2" charset="2"/>
                        <a:defRPr sz="2400">
                          <a:solidFill>
                            <a:schemeClr val="tx1"/>
                          </a:solidFill>
                          <a:latin typeface="Times New Roman" panose="02020603050405020304" pitchFamily="18" charset="0"/>
                        </a:defRPr>
                      </a:lvl2pPr>
                      <a:lvl3pPr>
                        <a:spcBef>
                          <a:spcPct val="20000"/>
                        </a:spcBef>
                        <a:buFont typeface="Wingdings" panose="05000000000000000000" pitchFamily="2" charset="2"/>
                        <a:defRPr sz="2000">
                          <a:solidFill>
                            <a:schemeClr val="tx1"/>
                          </a:solidFill>
                          <a:latin typeface="Times New Roman" panose="02020603050405020304" pitchFamily="18" charset="0"/>
                        </a:defRPr>
                      </a:lvl3pPr>
                      <a:lvl4pPr>
                        <a:spcBef>
                          <a:spcPct val="20000"/>
                        </a:spcBef>
                        <a:buFont typeface="Times New Roman" panose="02020603050405020304" pitchFamily="18" charset="0"/>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Solve for:</a:t>
                      </a:r>
                      <a:endParaRPr kumimoji="0" lang="en-US" altLang="en-US" sz="2000" b="0" i="0" u="none" strike="noStrike" cap="none" normalizeH="0" baseline="0" smtClean="0">
                        <a:ln>
                          <a:noFill/>
                        </a:ln>
                        <a:solidFill>
                          <a:schemeClr val="tx1"/>
                        </a:solidFill>
                        <a:effectLst/>
                        <a:latin typeface="Times New Roman" panose="02020603050405020304" pitchFamily="18" charset="0"/>
                      </a:endParaRP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4E5E8"/>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buSzPct val="90000"/>
                        <a:buFont typeface="Wingdings" panose="05000000000000000000" pitchFamily="2" charset="2"/>
                        <a:defRPr sz="2400">
                          <a:solidFill>
                            <a:schemeClr val="tx1"/>
                          </a:solidFill>
                          <a:latin typeface="Times New Roman" panose="02020603050405020304" pitchFamily="18" charset="0"/>
                        </a:defRPr>
                      </a:lvl2pPr>
                      <a:lvl3pPr>
                        <a:spcBef>
                          <a:spcPct val="20000"/>
                        </a:spcBef>
                        <a:buFont typeface="Wingdings" panose="05000000000000000000" pitchFamily="2" charset="2"/>
                        <a:defRPr sz="2000">
                          <a:solidFill>
                            <a:schemeClr val="tx1"/>
                          </a:solidFill>
                          <a:latin typeface="Times New Roman" panose="02020603050405020304" pitchFamily="18" charset="0"/>
                        </a:defRPr>
                      </a:lvl3pPr>
                      <a:lvl4pPr>
                        <a:spcBef>
                          <a:spcPct val="20000"/>
                        </a:spcBef>
                        <a:buFont typeface="Times New Roman" panose="02020603050405020304" pitchFamily="18" charset="0"/>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000" b="0" i="0" u="none" strike="noStrike" cap="none" normalizeH="0" baseline="0" smtClean="0">
                        <a:ln>
                          <a:noFill/>
                        </a:ln>
                        <a:solidFill>
                          <a:schemeClr val="tx1"/>
                        </a:solidFill>
                        <a:effectLst/>
                        <a:latin typeface="Times New Roman" panose="02020603050405020304" pitchFamily="18" charset="0"/>
                      </a:endParaRP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buSzPct val="90000"/>
                        <a:buFont typeface="Wingdings" panose="05000000000000000000" pitchFamily="2" charset="2"/>
                        <a:defRPr sz="2400">
                          <a:solidFill>
                            <a:schemeClr val="tx1"/>
                          </a:solidFill>
                          <a:latin typeface="Times New Roman" panose="02020603050405020304" pitchFamily="18" charset="0"/>
                        </a:defRPr>
                      </a:lvl2pPr>
                      <a:lvl3pPr>
                        <a:spcBef>
                          <a:spcPct val="20000"/>
                        </a:spcBef>
                        <a:buFont typeface="Wingdings" panose="05000000000000000000" pitchFamily="2" charset="2"/>
                        <a:defRPr sz="2000">
                          <a:solidFill>
                            <a:schemeClr val="tx1"/>
                          </a:solidFill>
                          <a:latin typeface="Times New Roman" panose="02020603050405020304" pitchFamily="18" charset="0"/>
                        </a:defRPr>
                      </a:lvl3pPr>
                      <a:lvl4pPr>
                        <a:spcBef>
                          <a:spcPct val="20000"/>
                        </a:spcBef>
                        <a:buFont typeface="Times New Roman" panose="02020603050405020304" pitchFamily="18" charset="0"/>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smtClean="0">
                        <a:ln>
                          <a:noFill/>
                        </a:ln>
                        <a:solidFill>
                          <a:schemeClr val="tx1"/>
                        </a:solidFill>
                        <a:effectLst/>
                        <a:latin typeface="Times New Roman" panose="02020603050405020304" pitchFamily="18" charset="0"/>
                      </a:endParaRP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buSzPct val="90000"/>
                        <a:buFont typeface="Wingdings" panose="05000000000000000000" pitchFamily="2" charset="2"/>
                        <a:defRPr sz="2400">
                          <a:solidFill>
                            <a:schemeClr val="tx1"/>
                          </a:solidFill>
                          <a:latin typeface="Times New Roman" panose="02020603050405020304" pitchFamily="18" charset="0"/>
                        </a:defRPr>
                      </a:lvl2pPr>
                      <a:lvl3pPr>
                        <a:spcBef>
                          <a:spcPct val="20000"/>
                        </a:spcBef>
                        <a:buFont typeface="Wingdings" panose="05000000000000000000" pitchFamily="2" charset="2"/>
                        <a:defRPr sz="2000">
                          <a:solidFill>
                            <a:schemeClr val="tx1"/>
                          </a:solidFill>
                          <a:latin typeface="Times New Roman" panose="02020603050405020304" pitchFamily="18" charset="0"/>
                        </a:defRPr>
                      </a:lvl3pPr>
                      <a:lvl4pPr>
                        <a:spcBef>
                          <a:spcPct val="20000"/>
                        </a:spcBef>
                        <a:buFont typeface="Times New Roman" panose="02020603050405020304" pitchFamily="18" charset="0"/>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000" b="0" i="0" u="none" strike="noStrike" cap="none" normalizeH="0" baseline="0" smtClean="0">
                        <a:ln>
                          <a:noFill/>
                        </a:ln>
                        <a:solidFill>
                          <a:schemeClr val="tx1"/>
                        </a:solidFill>
                        <a:effectLst/>
                        <a:latin typeface="Times New Roman" panose="02020603050405020304" pitchFamily="18" charset="0"/>
                      </a:endParaRP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buSzPct val="90000"/>
                        <a:buFont typeface="Wingdings" panose="05000000000000000000" pitchFamily="2" charset="2"/>
                        <a:defRPr sz="2400">
                          <a:solidFill>
                            <a:schemeClr val="tx1"/>
                          </a:solidFill>
                          <a:latin typeface="Times New Roman" panose="02020603050405020304" pitchFamily="18" charset="0"/>
                        </a:defRPr>
                      </a:lvl2pPr>
                      <a:lvl3pPr>
                        <a:spcBef>
                          <a:spcPct val="20000"/>
                        </a:spcBef>
                        <a:buFont typeface="Wingdings" panose="05000000000000000000" pitchFamily="2" charset="2"/>
                        <a:defRPr sz="2000">
                          <a:solidFill>
                            <a:schemeClr val="tx1"/>
                          </a:solidFill>
                          <a:latin typeface="Times New Roman" panose="02020603050405020304" pitchFamily="18" charset="0"/>
                        </a:defRPr>
                      </a:lvl3pPr>
                      <a:lvl4pPr>
                        <a:spcBef>
                          <a:spcPct val="20000"/>
                        </a:spcBef>
                        <a:buFont typeface="Times New Roman" panose="02020603050405020304" pitchFamily="18" charset="0"/>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000" b="0" i="0" u="none" strike="noStrike" cap="none" normalizeH="0" baseline="0" smtClean="0">
                        <a:ln>
                          <a:noFill/>
                        </a:ln>
                        <a:solidFill>
                          <a:schemeClr val="tx1"/>
                        </a:solidFill>
                        <a:effectLst/>
                        <a:latin typeface="Times New Roman" panose="02020603050405020304" pitchFamily="18" charset="0"/>
                      </a:endParaRP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buSzPct val="90000"/>
                        <a:buFont typeface="Wingdings" panose="05000000000000000000" pitchFamily="2" charset="2"/>
                        <a:defRPr sz="2400">
                          <a:solidFill>
                            <a:schemeClr val="tx1"/>
                          </a:solidFill>
                          <a:latin typeface="Times New Roman" panose="02020603050405020304" pitchFamily="18" charset="0"/>
                        </a:defRPr>
                      </a:lvl2pPr>
                      <a:lvl3pPr>
                        <a:spcBef>
                          <a:spcPct val="20000"/>
                        </a:spcBef>
                        <a:buFont typeface="Wingdings" panose="05000000000000000000" pitchFamily="2" charset="2"/>
                        <a:defRPr sz="2000">
                          <a:solidFill>
                            <a:schemeClr val="tx1"/>
                          </a:solidFill>
                          <a:latin typeface="Times New Roman" panose="02020603050405020304" pitchFamily="18" charset="0"/>
                        </a:defRPr>
                      </a:lvl3pPr>
                      <a:lvl4pPr>
                        <a:spcBef>
                          <a:spcPct val="20000"/>
                        </a:spcBef>
                        <a:buFont typeface="Times New Roman" panose="02020603050405020304" pitchFamily="18" charset="0"/>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13,222.41</a:t>
                      </a: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4DB"/>
                    </a:solidFill>
                  </a:tcPr>
                </a:tc>
              </a:tr>
              <a:tr h="701338">
                <a:tc gridSpan="6">
                  <a:txBody>
                    <a:bodyPr/>
                    <a:lstStyle>
                      <a:lvl1pPr>
                        <a:spcBef>
                          <a:spcPct val="20000"/>
                        </a:spcBef>
                        <a:defRPr sz="2800">
                          <a:solidFill>
                            <a:schemeClr val="tx1"/>
                          </a:solidFill>
                          <a:latin typeface="Times New Roman" panose="02020603050405020304" pitchFamily="18" charset="0"/>
                        </a:defRPr>
                      </a:lvl1pPr>
                      <a:lvl2pPr>
                        <a:spcBef>
                          <a:spcPct val="20000"/>
                        </a:spcBef>
                        <a:buSzPct val="90000"/>
                        <a:buFont typeface="Wingdings" panose="05000000000000000000" pitchFamily="2" charset="2"/>
                        <a:defRPr sz="2400">
                          <a:solidFill>
                            <a:schemeClr val="tx1"/>
                          </a:solidFill>
                          <a:latin typeface="Times New Roman" panose="02020603050405020304" pitchFamily="18" charset="0"/>
                        </a:defRPr>
                      </a:lvl2pPr>
                      <a:lvl3pPr>
                        <a:spcBef>
                          <a:spcPct val="20000"/>
                        </a:spcBef>
                        <a:buFont typeface="Wingdings" panose="05000000000000000000" pitchFamily="2" charset="2"/>
                        <a:defRPr sz="2000">
                          <a:solidFill>
                            <a:schemeClr val="tx1"/>
                          </a:solidFill>
                          <a:latin typeface="Times New Roman" panose="02020603050405020304" pitchFamily="18" charset="0"/>
                        </a:defRPr>
                      </a:lvl3pPr>
                      <a:lvl4pPr>
                        <a:spcBef>
                          <a:spcPct val="20000"/>
                        </a:spcBef>
                        <a:buFont typeface="Times New Roman" panose="02020603050405020304" pitchFamily="18" charset="0"/>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anose="02020603050405020304" pitchFamily="18" charset="0"/>
                        </a:rPr>
                        <a:t>Excel Formula: =FV(RATE,NPER, PMT, PV) = FV(0.005625,36,‑590.50,30000)</a:t>
                      </a:r>
                    </a:p>
                  </a:txBody>
                  <a:tcPr marT="45739" marB="457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F1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cSld>
  <p:clrMapOvr>
    <a:masterClrMapping/>
  </p:clrMapOvr>
  <p:transition spd="slow"/>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0"/>
          <p:cNvSpPr>
            <a:spLocks noGrp="1" noChangeArrowheads="1"/>
          </p:cNvSpPr>
          <p:nvPr>
            <p:ph type="title"/>
          </p:nvPr>
        </p:nvSpPr>
        <p:spPr/>
        <p:txBody>
          <a:bodyPr/>
          <a:lstStyle/>
          <a:p>
            <a:pPr eaLnBrk="1" hangingPunct="1"/>
            <a:r>
              <a:rPr lang="en-US" altLang="en-US" sz="2800" smtClean="0"/>
              <a:t>Example 5.3 </a:t>
            </a:r>
            <a:r>
              <a:rPr lang="en-US" altLang="en-US" sz="2800" b="1" smtClean="0"/>
              <a:t>Personal Finance </a:t>
            </a:r>
            <a:r>
              <a:rPr lang="en-US" altLang="en-US" sz="2800" smtClean="0"/>
              <a:t/>
            </a:r>
            <a:br>
              <a:rPr lang="en-US" altLang="en-US" sz="2800" smtClean="0"/>
            </a:br>
            <a:r>
              <a:rPr lang="en-US" altLang="en-US" sz="2800" smtClean="0"/>
              <a:t>Computing the Outstanding Loan Balance</a:t>
            </a:r>
          </a:p>
        </p:txBody>
      </p:sp>
      <p:sp>
        <p:nvSpPr>
          <p:cNvPr id="49155" name="Rectangle 11"/>
          <p:cNvSpPr>
            <a:spLocks noGrp="1" noChangeArrowheads="1"/>
          </p:cNvSpPr>
          <p:nvPr>
            <p:ph idx="1"/>
          </p:nvPr>
        </p:nvSpPr>
        <p:spPr/>
        <p:txBody>
          <a:bodyPr/>
          <a:lstStyle/>
          <a:p>
            <a:pPr eaLnBrk="1" hangingPunct="1">
              <a:buFontTx/>
              <a:buNone/>
            </a:pPr>
            <a:r>
              <a:rPr lang="en-US" altLang="en-US" b="1" smtClean="0">
                <a:solidFill>
                  <a:srgbClr val="00646D"/>
                </a:solidFill>
              </a:rPr>
              <a:t>Evaluate:</a:t>
            </a:r>
          </a:p>
          <a:p>
            <a:pPr eaLnBrk="1" hangingPunct="1"/>
            <a:r>
              <a:rPr lang="en-US" altLang="en-US" sz="2800" smtClean="0"/>
              <a:t>Any time that you want to end the loan, the bank will charge you a lump sum equal to the </a:t>
            </a:r>
            <a:r>
              <a:rPr lang="en-US" altLang="en-US" sz="2800" i="1" smtClean="0">
                <a:solidFill>
                  <a:srgbClr val="00646D"/>
                </a:solidFill>
              </a:rPr>
              <a:t>present value </a:t>
            </a:r>
            <a:r>
              <a:rPr lang="en-US" altLang="en-US" sz="2800" smtClean="0"/>
              <a:t>of what it would receive if you continued making your payments as planned. As the second approach shows, the amount you owe can also be thought of as the </a:t>
            </a:r>
            <a:r>
              <a:rPr lang="en-US" altLang="en-US" sz="2800" i="1" smtClean="0">
                <a:solidFill>
                  <a:srgbClr val="00646D"/>
                </a:solidFill>
              </a:rPr>
              <a:t>future value </a:t>
            </a:r>
            <a:r>
              <a:rPr lang="en-US" altLang="en-US" sz="2800" smtClean="0"/>
              <a:t>of the original amount borrowed after deducting payments made along the way.</a:t>
            </a:r>
          </a:p>
        </p:txBody>
      </p:sp>
    </p:spTree>
  </p:cSld>
  <p:clrMapOvr>
    <a:masterClrMapping/>
  </p:clrMapOvr>
  <p:transition spd="slow"/>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10"/>
          <p:cNvSpPr>
            <a:spLocks noGrp="1" noChangeArrowheads="1"/>
          </p:cNvSpPr>
          <p:nvPr>
            <p:ph type="title"/>
          </p:nvPr>
        </p:nvSpPr>
        <p:spPr/>
        <p:txBody>
          <a:bodyPr/>
          <a:lstStyle/>
          <a:p>
            <a:pPr eaLnBrk="1" hangingPunct="1"/>
            <a:r>
              <a:rPr lang="en-US" altLang="en-US" smtClean="0"/>
              <a:t>5.3 The Determinants of Interest Rates</a:t>
            </a:r>
          </a:p>
        </p:txBody>
      </p:sp>
      <p:sp>
        <p:nvSpPr>
          <p:cNvPr id="50179" name="Rectangle 11"/>
          <p:cNvSpPr>
            <a:spLocks noGrp="1" noChangeArrowheads="1"/>
          </p:cNvSpPr>
          <p:nvPr>
            <p:ph idx="1"/>
          </p:nvPr>
        </p:nvSpPr>
        <p:spPr/>
        <p:txBody>
          <a:bodyPr/>
          <a:lstStyle/>
          <a:p>
            <a:pPr eaLnBrk="1" hangingPunct="1"/>
            <a:r>
              <a:rPr lang="en-US" altLang="en-US" b="1" smtClean="0">
                <a:solidFill>
                  <a:srgbClr val="00646D"/>
                </a:solidFill>
              </a:rPr>
              <a:t>Factors </a:t>
            </a:r>
            <a:r>
              <a:rPr lang="en-US" altLang="en-US" smtClean="0"/>
              <a:t>that may influence interest rates:</a:t>
            </a:r>
          </a:p>
          <a:p>
            <a:pPr lvl="1" eaLnBrk="1" hangingPunct="1"/>
            <a:r>
              <a:rPr lang="en-US" altLang="en-US" smtClean="0"/>
              <a:t>Inflation </a:t>
            </a:r>
          </a:p>
          <a:p>
            <a:pPr lvl="1" eaLnBrk="1" hangingPunct="1"/>
            <a:r>
              <a:rPr lang="en-US" altLang="en-US" smtClean="0"/>
              <a:t>Current economic activity</a:t>
            </a:r>
          </a:p>
          <a:p>
            <a:pPr lvl="1" eaLnBrk="1" hangingPunct="1"/>
            <a:r>
              <a:rPr lang="en-US" altLang="en-US" smtClean="0"/>
              <a:t>Expectations of future growth</a:t>
            </a:r>
          </a:p>
          <a:p>
            <a:pPr eaLnBrk="1" hangingPunct="1"/>
            <a:endParaRPr lang="en-US" altLang="en-US" smtClean="0"/>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0"/>
          <p:cNvSpPr>
            <a:spLocks noGrp="1" noChangeArrowheads="1"/>
          </p:cNvSpPr>
          <p:nvPr>
            <p:ph type="title"/>
          </p:nvPr>
        </p:nvSpPr>
        <p:spPr/>
        <p:txBody>
          <a:bodyPr/>
          <a:lstStyle/>
          <a:p>
            <a:pPr eaLnBrk="1" hangingPunct="1"/>
            <a:r>
              <a:rPr lang="en-US" altLang="en-US" smtClean="0"/>
              <a:t>5.1 Interest Rate Quotes and Adjustments</a:t>
            </a:r>
          </a:p>
        </p:txBody>
      </p:sp>
      <p:sp>
        <p:nvSpPr>
          <p:cNvPr id="21507" name="Rectangle 11"/>
          <p:cNvSpPr>
            <a:spLocks noGrp="1" noChangeArrowheads="1"/>
          </p:cNvSpPr>
          <p:nvPr>
            <p:ph idx="1"/>
          </p:nvPr>
        </p:nvSpPr>
        <p:spPr/>
        <p:txBody>
          <a:bodyPr/>
          <a:lstStyle/>
          <a:p>
            <a:pPr eaLnBrk="1" hangingPunct="1"/>
            <a:r>
              <a:rPr lang="en-US" altLang="en-US" smtClean="0"/>
              <a:t>To understand interest rates, it’s important to think of interest rates as a price—</a:t>
            </a:r>
            <a:r>
              <a:rPr lang="en-US" altLang="en-US" i="1" smtClean="0">
                <a:solidFill>
                  <a:srgbClr val="00646D"/>
                </a:solidFill>
              </a:rPr>
              <a:t>the price of using money</a:t>
            </a:r>
            <a:r>
              <a:rPr lang="en-US" altLang="en-US" smtClean="0"/>
              <a:t>.  When you borrow money to buy a car, you  are using the bank’s money now to get the car and paying the money back over time. The interest rate on your loan is the </a:t>
            </a:r>
            <a:r>
              <a:rPr lang="en-US" altLang="en-US" i="1" smtClean="0">
                <a:solidFill>
                  <a:srgbClr val="00646D"/>
                </a:solidFill>
              </a:rPr>
              <a:t>price you pay </a:t>
            </a:r>
            <a:r>
              <a:rPr lang="en-US" altLang="en-US" smtClean="0"/>
              <a:t>to be able to convert your future loan payments into a car today.</a:t>
            </a:r>
          </a:p>
        </p:txBody>
      </p:sp>
    </p:spTree>
  </p:cSld>
  <p:clrMapOvr>
    <a:masterClrMapping/>
  </p:clrMapOvr>
  <p:transition spd="slow"/>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12"/>
          <p:cNvSpPr>
            <a:spLocks noGrp="1" noChangeArrowheads="1"/>
          </p:cNvSpPr>
          <p:nvPr>
            <p:ph type="title"/>
          </p:nvPr>
        </p:nvSpPr>
        <p:spPr/>
        <p:txBody>
          <a:bodyPr/>
          <a:lstStyle/>
          <a:p>
            <a:pPr eaLnBrk="1" hangingPunct="1"/>
            <a:r>
              <a:rPr lang="en-US" altLang="en-US" smtClean="0"/>
              <a:t>5.3 The Determinants of Interest Rates</a:t>
            </a:r>
          </a:p>
        </p:txBody>
      </p:sp>
      <p:sp>
        <p:nvSpPr>
          <p:cNvPr id="51203" name="Rectangle 13"/>
          <p:cNvSpPr>
            <a:spLocks noGrp="1" noChangeArrowheads="1"/>
          </p:cNvSpPr>
          <p:nvPr>
            <p:ph idx="1"/>
          </p:nvPr>
        </p:nvSpPr>
        <p:spPr/>
        <p:txBody>
          <a:bodyPr/>
          <a:lstStyle/>
          <a:p>
            <a:pPr eaLnBrk="1" hangingPunct="1"/>
            <a:r>
              <a:rPr lang="en-US" altLang="en-US" smtClean="0"/>
              <a:t>Inflation and Real Versus Nominal Rates</a:t>
            </a:r>
          </a:p>
          <a:p>
            <a:pPr lvl="1" eaLnBrk="1" hangingPunct="1"/>
            <a:r>
              <a:rPr lang="en-US" altLang="en-US" b="1" smtClean="0">
                <a:solidFill>
                  <a:srgbClr val="00646D"/>
                </a:solidFill>
              </a:rPr>
              <a:t>Inflation: </a:t>
            </a:r>
            <a:r>
              <a:rPr lang="en-US" altLang="en-US" smtClean="0"/>
              <a:t>measures how the purchasing power of a given amount of currency declines due to growing prices</a:t>
            </a:r>
          </a:p>
          <a:p>
            <a:pPr lvl="1" eaLnBrk="1" hangingPunct="1"/>
            <a:r>
              <a:rPr lang="en-US" altLang="en-US" b="1" smtClean="0">
                <a:solidFill>
                  <a:srgbClr val="00646D"/>
                </a:solidFill>
              </a:rPr>
              <a:t>Nominal interest rates:</a:t>
            </a:r>
            <a:r>
              <a:rPr lang="en-US" altLang="en-US" smtClean="0"/>
              <a:t>  indicates the rate at which your money will grow if invested for a certain period  </a:t>
            </a:r>
          </a:p>
          <a:p>
            <a:pPr lvl="1" eaLnBrk="1" hangingPunct="1"/>
            <a:r>
              <a:rPr lang="en-US" altLang="en-US" b="1" smtClean="0">
                <a:solidFill>
                  <a:srgbClr val="00646D"/>
                </a:solidFill>
              </a:rPr>
              <a:t>Real interest rate: </a:t>
            </a:r>
            <a:r>
              <a:rPr lang="en-US" altLang="en-US" smtClean="0"/>
              <a:t>the rate of growth of your purchasing power, after adjusting for inflation</a:t>
            </a:r>
          </a:p>
        </p:txBody>
      </p:sp>
      <p:sp>
        <p:nvSpPr>
          <p:cNvPr id="4" name="Footer Placeholder 3"/>
          <p:cNvSpPr txBox="1">
            <a:spLocks noGrp="1"/>
          </p:cNvSpPr>
          <p:nvPr/>
        </p:nvSpPr>
        <p:spPr bwMode="auto">
          <a:xfrm>
            <a:off x="304800" y="6248400"/>
            <a:ext cx="5410200" cy="457200"/>
          </a:xfrm>
          <a:prstGeom prst="rect">
            <a:avLst/>
          </a:prstGeom>
          <a:noFill/>
          <a:ln>
            <a:miter lim="800000"/>
            <a:headEnd/>
            <a:tailEnd/>
          </a:ln>
        </p:spPr>
        <p:txBody>
          <a:bodyPr anchor="b"/>
          <a:lstStyle/>
          <a:p>
            <a:pPr>
              <a:spcBef>
                <a:spcPct val="50000"/>
              </a:spcBef>
              <a:defRPr/>
            </a:pPr>
            <a:r>
              <a:rPr lang="en-US" sz="1000">
                <a:solidFill>
                  <a:schemeClr val="bg2"/>
                </a:solidFill>
                <a:latin typeface="+mj-lt"/>
              </a:rPr>
              <a:t>Copyright © 2009 Pearson Prentice Hall. All rights reserved.</a:t>
            </a:r>
          </a:p>
        </p:txBody>
      </p:sp>
    </p:spTree>
  </p:cSld>
  <p:clrMapOvr>
    <a:masterClrMapping/>
  </p:clrMapOvr>
  <p:transition spd="slow"/>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2"/>
          <p:cNvSpPr>
            <a:spLocks noGrp="1" noChangeArrowheads="1"/>
          </p:cNvSpPr>
          <p:nvPr>
            <p:ph type="title"/>
          </p:nvPr>
        </p:nvSpPr>
        <p:spPr/>
        <p:txBody>
          <a:bodyPr/>
          <a:lstStyle/>
          <a:p>
            <a:pPr eaLnBrk="1" hangingPunct="1"/>
            <a:r>
              <a:rPr lang="en-US" altLang="en-US" smtClean="0"/>
              <a:t>The Rate of Growth of Purchasing Power</a:t>
            </a:r>
          </a:p>
        </p:txBody>
      </p:sp>
      <p:sp>
        <p:nvSpPr>
          <p:cNvPr id="8196" name="Rectangle 13"/>
          <p:cNvSpPr>
            <a:spLocks noGrp="1" noChangeArrowheads="1"/>
          </p:cNvSpPr>
          <p:nvPr>
            <p:ph idx="1"/>
          </p:nvPr>
        </p:nvSpPr>
        <p:spPr/>
        <p:txBody>
          <a:bodyPr/>
          <a:lstStyle/>
          <a:p>
            <a:pPr eaLnBrk="1" hangingPunct="1"/>
            <a:r>
              <a:rPr lang="en-US" altLang="en-US" smtClean="0"/>
              <a:t>We can calculate the rate of growth of purchasing power as follows:</a:t>
            </a:r>
            <a:endParaRPr lang="en-US" altLang="en-US" b="1" smtClean="0">
              <a:solidFill>
                <a:srgbClr val="002060"/>
              </a:solidFill>
            </a:endParaRPr>
          </a:p>
          <a:p>
            <a:pPr eaLnBrk="1" hangingPunct="1"/>
            <a:endParaRPr lang="en-US" altLang="en-US" smtClean="0"/>
          </a:p>
        </p:txBody>
      </p:sp>
      <p:graphicFrame>
        <p:nvGraphicFramePr>
          <p:cNvPr id="8194" name="Object 1"/>
          <p:cNvGraphicFramePr>
            <a:graphicFrameLocks noChangeAspect="1"/>
          </p:cNvGraphicFramePr>
          <p:nvPr/>
        </p:nvGraphicFramePr>
        <p:xfrm>
          <a:off x="414338" y="3222625"/>
          <a:ext cx="8305800" cy="739775"/>
        </p:xfrm>
        <a:graphic>
          <a:graphicData uri="http://schemas.openxmlformats.org/presentationml/2006/ole">
            <p:oleObj spid="_x0000_s8194" r:id="rId3" imgW="4279900" imgH="381000" progId="">
              <p:embed/>
            </p:oleObj>
          </a:graphicData>
        </a:graphic>
      </p:graphicFrame>
      <p:sp>
        <p:nvSpPr>
          <p:cNvPr id="8197" name="Text Box 10"/>
          <p:cNvSpPr txBox="1">
            <a:spLocks noChangeArrowheads="1"/>
          </p:cNvSpPr>
          <p:nvPr/>
        </p:nvSpPr>
        <p:spPr bwMode="auto">
          <a:xfrm>
            <a:off x="7543800" y="4038600"/>
            <a:ext cx="1295400" cy="457200"/>
          </a:xfrm>
          <a:prstGeom prst="rect">
            <a:avLst/>
          </a:prstGeom>
          <a:noFill/>
          <a:ln w="9525">
            <a:noFill/>
            <a:miter lim="800000"/>
            <a:headEnd/>
            <a:tailEnd/>
          </a:ln>
        </p:spPr>
        <p:txBody>
          <a:bodyPr>
            <a:spAutoFit/>
          </a:bodyPr>
          <a:lstStyle/>
          <a:p>
            <a:pPr eaLnBrk="1" hangingPunct="1">
              <a:spcBef>
                <a:spcPct val="50000"/>
              </a:spcBef>
            </a:pPr>
            <a:r>
              <a:rPr lang="en-US" altLang="en-US">
                <a:latin typeface="Times New Roman" pitchFamily="18" charset="0"/>
              </a:rPr>
              <a:t>(Eq. 5.4)</a:t>
            </a:r>
          </a:p>
        </p:txBody>
      </p:sp>
    </p:spTree>
  </p:cSld>
  <p:clrMapOvr>
    <a:masterClrMapping/>
  </p:clrMapOvr>
  <p:transition spd="slow"/>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16"/>
          <p:cNvSpPr>
            <a:spLocks noGrp="1" noChangeArrowheads="1"/>
          </p:cNvSpPr>
          <p:nvPr>
            <p:ph type="title"/>
          </p:nvPr>
        </p:nvSpPr>
        <p:spPr/>
        <p:txBody>
          <a:bodyPr/>
          <a:lstStyle/>
          <a:p>
            <a:pPr eaLnBrk="1" hangingPunct="1"/>
            <a:r>
              <a:rPr lang="en-US" altLang="en-US" smtClean="0"/>
              <a:t>The Real Interest Rate</a:t>
            </a:r>
          </a:p>
        </p:txBody>
      </p:sp>
      <p:graphicFrame>
        <p:nvGraphicFramePr>
          <p:cNvPr id="9218" name="Object 3"/>
          <p:cNvGraphicFramePr>
            <a:graphicFrameLocks noChangeAspect="1"/>
          </p:cNvGraphicFramePr>
          <p:nvPr/>
        </p:nvGraphicFramePr>
        <p:xfrm>
          <a:off x="266700" y="2057400"/>
          <a:ext cx="8572500" cy="914400"/>
        </p:xfrm>
        <a:graphic>
          <a:graphicData uri="http://schemas.openxmlformats.org/presentationml/2006/ole">
            <p:oleObj spid="_x0000_s9218" r:id="rId3" imgW="3568700" imgH="381000" progId="">
              <p:embed/>
            </p:oleObj>
          </a:graphicData>
        </a:graphic>
      </p:graphicFrame>
      <p:sp>
        <p:nvSpPr>
          <p:cNvPr id="9220" name="Text Box 11"/>
          <p:cNvSpPr txBox="1">
            <a:spLocks noChangeArrowheads="1"/>
          </p:cNvSpPr>
          <p:nvPr/>
        </p:nvSpPr>
        <p:spPr bwMode="auto">
          <a:xfrm>
            <a:off x="7667625" y="3124200"/>
            <a:ext cx="1295400" cy="457200"/>
          </a:xfrm>
          <a:prstGeom prst="rect">
            <a:avLst/>
          </a:prstGeom>
          <a:noFill/>
          <a:ln w="9525">
            <a:noFill/>
            <a:miter lim="800000"/>
            <a:headEnd/>
            <a:tailEnd/>
          </a:ln>
        </p:spPr>
        <p:txBody>
          <a:bodyPr>
            <a:spAutoFit/>
          </a:bodyPr>
          <a:lstStyle/>
          <a:p>
            <a:pPr eaLnBrk="1" hangingPunct="1">
              <a:spcBef>
                <a:spcPct val="50000"/>
              </a:spcBef>
            </a:pPr>
            <a:r>
              <a:rPr lang="en-US" altLang="en-US">
                <a:latin typeface="Times New Roman" pitchFamily="18" charset="0"/>
              </a:rPr>
              <a:t>(Eq. 5.5)</a:t>
            </a:r>
          </a:p>
        </p:txBody>
      </p:sp>
    </p:spTree>
  </p:cSld>
  <p:clrMapOvr>
    <a:masterClrMapping/>
  </p:clrMapOvr>
  <p:transition spd="slow"/>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14"/>
          <p:cNvSpPr>
            <a:spLocks noGrp="1" noChangeArrowheads="1"/>
          </p:cNvSpPr>
          <p:nvPr>
            <p:ph type="title"/>
          </p:nvPr>
        </p:nvSpPr>
        <p:spPr/>
        <p:txBody>
          <a:bodyPr/>
          <a:lstStyle/>
          <a:p>
            <a:pPr eaLnBrk="1" hangingPunct="1"/>
            <a:r>
              <a:rPr lang="en-US" altLang="en-US" smtClean="0"/>
              <a:t>Example 5.4</a:t>
            </a:r>
            <a:br>
              <a:rPr lang="en-US" altLang="en-US" smtClean="0"/>
            </a:br>
            <a:r>
              <a:rPr lang="en-US" altLang="en-US" smtClean="0"/>
              <a:t>Calculating the Real Interest Rate</a:t>
            </a:r>
          </a:p>
        </p:txBody>
      </p:sp>
      <p:sp>
        <p:nvSpPr>
          <p:cNvPr id="52227" name="Rectangle 15"/>
          <p:cNvSpPr>
            <a:spLocks noGrp="1" noChangeArrowheads="1"/>
          </p:cNvSpPr>
          <p:nvPr>
            <p:ph idx="1"/>
          </p:nvPr>
        </p:nvSpPr>
        <p:spPr/>
        <p:txBody>
          <a:bodyPr/>
          <a:lstStyle/>
          <a:p>
            <a:pPr eaLnBrk="1" hangingPunct="1">
              <a:buFontTx/>
              <a:buNone/>
            </a:pPr>
            <a:r>
              <a:rPr lang="en-US" altLang="en-US" b="1" smtClean="0">
                <a:solidFill>
                  <a:srgbClr val="00646D"/>
                </a:solidFill>
              </a:rPr>
              <a:t>Problem:  </a:t>
            </a:r>
          </a:p>
          <a:p>
            <a:pPr eaLnBrk="1" hangingPunct="1"/>
            <a:r>
              <a:rPr lang="en-US" altLang="en-US" sz="2800" smtClean="0"/>
              <a:t>In the year 2000, short-term U.S. government bond rates were about </a:t>
            </a:r>
            <a:r>
              <a:rPr lang="en-US" altLang="en-US" sz="2800" b="1" smtClean="0">
                <a:solidFill>
                  <a:srgbClr val="006600"/>
                </a:solidFill>
              </a:rPr>
              <a:t>5.8% </a:t>
            </a:r>
            <a:r>
              <a:rPr lang="en-US" altLang="en-US" sz="2800" smtClean="0"/>
              <a:t>and the rate of inflation was about </a:t>
            </a:r>
            <a:r>
              <a:rPr lang="en-US" altLang="en-US" sz="2800" b="1" smtClean="0">
                <a:solidFill>
                  <a:srgbClr val="006600"/>
                </a:solidFill>
              </a:rPr>
              <a:t>3.4%</a:t>
            </a:r>
            <a:r>
              <a:rPr lang="en-US" altLang="en-US" sz="2800" smtClean="0"/>
              <a:t>. In 2003, interest rates were about </a:t>
            </a:r>
            <a:r>
              <a:rPr lang="en-US" altLang="en-US" sz="2800" b="1" smtClean="0">
                <a:solidFill>
                  <a:srgbClr val="006600"/>
                </a:solidFill>
              </a:rPr>
              <a:t>1% </a:t>
            </a:r>
            <a:r>
              <a:rPr lang="en-US" altLang="en-US" sz="2800" smtClean="0"/>
              <a:t>and inflation was about </a:t>
            </a:r>
            <a:r>
              <a:rPr lang="en-US" altLang="en-US" sz="2800" b="1" smtClean="0">
                <a:solidFill>
                  <a:srgbClr val="006600"/>
                </a:solidFill>
              </a:rPr>
              <a:t>1.9%</a:t>
            </a:r>
            <a:r>
              <a:rPr lang="en-US" altLang="en-US" sz="2800" smtClean="0"/>
              <a:t>. </a:t>
            </a:r>
            <a:r>
              <a:rPr lang="en-US" altLang="en-US" sz="2800" i="1" smtClean="0">
                <a:solidFill>
                  <a:srgbClr val="00646D"/>
                </a:solidFill>
              </a:rPr>
              <a:t>What was the real interest rate in 2000 and 2003?</a:t>
            </a:r>
          </a:p>
        </p:txBody>
      </p:sp>
      <p:sp>
        <p:nvSpPr>
          <p:cNvPr id="4" name="Footer Placeholder 3"/>
          <p:cNvSpPr txBox="1">
            <a:spLocks noGrp="1"/>
          </p:cNvSpPr>
          <p:nvPr/>
        </p:nvSpPr>
        <p:spPr bwMode="auto">
          <a:xfrm>
            <a:off x="304800" y="6248400"/>
            <a:ext cx="5410200" cy="457200"/>
          </a:xfrm>
          <a:prstGeom prst="rect">
            <a:avLst/>
          </a:prstGeom>
          <a:noFill/>
          <a:ln>
            <a:miter lim="800000"/>
            <a:headEnd/>
            <a:tailEnd/>
          </a:ln>
        </p:spPr>
        <p:txBody>
          <a:bodyPr anchor="b"/>
          <a:lstStyle/>
          <a:p>
            <a:pPr>
              <a:spcBef>
                <a:spcPct val="50000"/>
              </a:spcBef>
              <a:defRPr/>
            </a:pPr>
            <a:r>
              <a:rPr lang="en-US" sz="1000">
                <a:solidFill>
                  <a:schemeClr val="bg2"/>
                </a:solidFill>
                <a:latin typeface="+mj-lt"/>
              </a:rPr>
              <a:t>Copyright © 2009 Pearson Prentice Hall. All rights reserved.</a:t>
            </a:r>
          </a:p>
        </p:txBody>
      </p:sp>
    </p:spTree>
  </p:cSld>
  <p:clrMapOvr>
    <a:masterClrMapping/>
  </p:clrMapOvr>
  <p:transition spd="slow"/>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10"/>
          <p:cNvSpPr>
            <a:spLocks noGrp="1" noChangeArrowheads="1"/>
          </p:cNvSpPr>
          <p:nvPr>
            <p:ph type="title"/>
          </p:nvPr>
        </p:nvSpPr>
        <p:spPr/>
        <p:txBody>
          <a:bodyPr/>
          <a:lstStyle/>
          <a:p>
            <a:pPr eaLnBrk="1" hangingPunct="1"/>
            <a:r>
              <a:rPr lang="en-US" altLang="en-US" smtClean="0"/>
              <a:t>Example 5.4</a:t>
            </a:r>
            <a:br>
              <a:rPr lang="en-US" altLang="en-US" smtClean="0"/>
            </a:br>
            <a:r>
              <a:rPr lang="en-US" altLang="en-US" smtClean="0"/>
              <a:t>Calculating the Real Interest Rate</a:t>
            </a:r>
          </a:p>
        </p:txBody>
      </p:sp>
      <p:sp>
        <p:nvSpPr>
          <p:cNvPr id="53251" name="Rectangle 11"/>
          <p:cNvSpPr>
            <a:spLocks noGrp="1" noChangeArrowheads="1"/>
          </p:cNvSpPr>
          <p:nvPr>
            <p:ph idx="1"/>
          </p:nvPr>
        </p:nvSpPr>
        <p:spPr/>
        <p:txBody>
          <a:bodyPr/>
          <a:lstStyle/>
          <a:p>
            <a:pPr eaLnBrk="1" hangingPunct="1">
              <a:buFontTx/>
              <a:buNone/>
            </a:pPr>
            <a:r>
              <a:rPr lang="en-US" altLang="en-US" b="1" smtClean="0">
                <a:solidFill>
                  <a:srgbClr val="00646D"/>
                </a:solidFill>
              </a:rPr>
              <a:t>Solution:</a:t>
            </a:r>
          </a:p>
          <a:p>
            <a:pPr eaLnBrk="1" hangingPunct="1">
              <a:buFontTx/>
              <a:buNone/>
            </a:pPr>
            <a:r>
              <a:rPr lang="en-US" altLang="en-US" b="1" smtClean="0">
                <a:solidFill>
                  <a:srgbClr val="00646D"/>
                </a:solidFill>
              </a:rPr>
              <a:t>Plan:</a:t>
            </a:r>
          </a:p>
          <a:p>
            <a:pPr eaLnBrk="1" hangingPunct="1"/>
            <a:r>
              <a:rPr lang="en-US" altLang="en-US" sz="2800" smtClean="0"/>
              <a:t>The bond rates tell us the nominal rates. Given the nominal rates and inflation for each year, we can use </a:t>
            </a:r>
            <a:r>
              <a:rPr lang="en-US" altLang="en-US" sz="2800" b="1" smtClean="0">
                <a:solidFill>
                  <a:srgbClr val="00646D"/>
                </a:solidFill>
              </a:rPr>
              <a:t>Eq. 5.5</a:t>
            </a:r>
            <a:r>
              <a:rPr lang="en-US" altLang="en-US" sz="2800" smtClean="0"/>
              <a:t> to calculate the real interest rate.</a:t>
            </a:r>
          </a:p>
          <a:p>
            <a:pPr eaLnBrk="1" hangingPunct="1"/>
            <a:endParaRPr lang="en-US" altLang="en-US" sz="2800" smtClean="0"/>
          </a:p>
          <a:p>
            <a:pPr eaLnBrk="1" hangingPunct="1"/>
            <a:endParaRPr lang="en-US" altLang="en-US" smtClean="0"/>
          </a:p>
        </p:txBody>
      </p:sp>
      <p:sp>
        <p:nvSpPr>
          <p:cNvPr id="4" name="Footer Placeholder 3"/>
          <p:cNvSpPr txBox="1">
            <a:spLocks noGrp="1"/>
          </p:cNvSpPr>
          <p:nvPr/>
        </p:nvSpPr>
        <p:spPr bwMode="auto">
          <a:xfrm>
            <a:off x="304800" y="6248400"/>
            <a:ext cx="5410200" cy="457200"/>
          </a:xfrm>
          <a:prstGeom prst="rect">
            <a:avLst/>
          </a:prstGeom>
          <a:noFill/>
          <a:ln>
            <a:miter lim="800000"/>
            <a:headEnd/>
            <a:tailEnd/>
          </a:ln>
        </p:spPr>
        <p:txBody>
          <a:bodyPr anchor="b"/>
          <a:lstStyle/>
          <a:p>
            <a:pPr>
              <a:spcBef>
                <a:spcPct val="50000"/>
              </a:spcBef>
              <a:defRPr/>
            </a:pPr>
            <a:r>
              <a:rPr lang="en-US" sz="1000">
                <a:solidFill>
                  <a:schemeClr val="bg2"/>
                </a:solidFill>
                <a:latin typeface="+mj-lt"/>
              </a:rPr>
              <a:t>Copyright © 2009 Pearson Prentice Hall. All rights reserved.</a:t>
            </a:r>
          </a:p>
        </p:txBody>
      </p:sp>
    </p:spTree>
  </p:cSld>
  <p:clrMapOvr>
    <a:masterClrMapping/>
  </p:clrMapOvr>
  <p:transition spd="slow"/>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18"/>
          <p:cNvSpPr>
            <a:spLocks noGrp="1" noChangeArrowheads="1"/>
          </p:cNvSpPr>
          <p:nvPr>
            <p:ph type="title"/>
          </p:nvPr>
        </p:nvSpPr>
        <p:spPr/>
        <p:txBody>
          <a:bodyPr/>
          <a:lstStyle/>
          <a:p>
            <a:pPr eaLnBrk="1" hangingPunct="1"/>
            <a:r>
              <a:rPr lang="en-US" altLang="en-US" smtClean="0"/>
              <a:t>Example 5.4</a:t>
            </a:r>
            <a:br>
              <a:rPr lang="en-US" altLang="en-US" smtClean="0"/>
            </a:br>
            <a:r>
              <a:rPr lang="en-US" altLang="en-US" smtClean="0"/>
              <a:t>Calculating the Real Interest Rate</a:t>
            </a:r>
          </a:p>
        </p:txBody>
      </p:sp>
      <p:sp>
        <p:nvSpPr>
          <p:cNvPr id="10246" name="Rectangle 19"/>
          <p:cNvSpPr>
            <a:spLocks noGrp="1" noChangeArrowheads="1"/>
          </p:cNvSpPr>
          <p:nvPr>
            <p:ph idx="1"/>
          </p:nvPr>
        </p:nvSpPr>
        <p:spPr/>
        <p:txBody>
          <a:bodyPr/>
          <a:lstStyle/>
          <a:p>
            <a:pPr eaLnBrk="1" hangingPunct="1">
              <a:buFontTx/>
              <a:buNone/>
            </a:pPr>
            <a:r>
              <a:rPr lang="en-US" altLang="en-US" b="1" smtClean="0">
                <a:solidFill>
                  <a:srgbClr val="00646D"/>
                </a:solidFill>
              </a:rPr>
              <a:t>Execute:</a:t>
            </a:r>
          </a:p>
        </p:txBody>
      </p:sp>
      <p:sp>
        <p:nvSpPr>
          <p:cNvPr id="6153" name="TextBox 13"/>
          <p:cNvSpPr txBox="1">
            <a:spLocks noChangeArrowheads="1"/>
          </p:cNvSpPr>
          <p:nvPr/>
        </p:nvSpPr>
        <p:spPr bwMode="auto">
          <a:xfrm>
            <a:off x="366713" y="3738563"/>
            <a:ext cx="8513762" cy="457200"/>
          </a:xfrm>
          <a:prstGeom prst="rect">
            <a:avLst/>
          </a:prstGeom>
          <a:noFill/>
          <a:ln w="9525">
            <a:noFill/>
            <a:miter lim="800000"/>
            <a:headEnd/>
            <a:tailEnd/>
          </a:ln>
        </p:spPr>
        <p:txBody>
          <a:bodyPr>
            <a:spAutoFit/>
          </a:bodyPr>
          <a:lstStyle/>
          <a:p>
            <a:pPr eaLnBrk="1" hangingPunct="1">
              <a:defRPr/>
            </a:pPr>
            <a:r>
              <a:rPr lang="en-US" dirty="0">
                <a:latin typeface="+mn-lt"/>
              </a:rPr>
              <a:t>Thus, the real interest rate in 2000 was:</a:t>
            </a:r>
          </a:p>
        </p:txBody>
      </p:sp>
      <p:graphicFrame>
        <p:nvGraphicFramePr>
          <p:cNvPr id="10242" name="Object 10"/>
          <p:cNvGraphicFramePr>
            <a:graphicFrameLocks noChangeAspect="1"/>
          </p:cNvGraphicFramePr>
          <p:nvPr/>
        </p:nvGraphicFramePr>
        <p:xfrm>
          <a:off x="1981200" y="2438400"/>
          <a:ext cx="5181600" cy="958850"/>
        </p:xfrm>
        <a:graphic>
          <a:graphicData uri="http://schemas.openxmlformats.org/presentationml/2006/ole">
            <p:oleObj spid="_x0000_s10242" r:id="rId3" imgW="2057400" imgH="381000" progId="">
              <p:embed/>
            </p:oleObj>
          </a:graphicData>
        </a:graphic>
      </p:graphicFrame>
      <p:graphicFrame>
        <p:nvGraphicFramePr>
          <p:cNvPr id="10243" name="Object 12"/>
          <p:cNvGraphicFramePr>
            <a:graphicFrameLocks noChangeAspect="1"/>
          </p:cNvGraphicFramePr>
          <p:nvPr/>
        </p:nvGraphicFramePr>
        <p:xfrm>
          <a:off x="2219325" y="4343400"/>
          <a:ext cx="4667250" cy="533400"/>
        </p:xfrm>
        <a:graphic>
          <a:graphicData uri="http://schemas.openxmlformats.org/presentationml/2006/ole">
            <p:oleObj spid="_x0000_s10243" r:id="rId4" imgW="1663700" imgH="190500" progId="">
              <p:embed/>
            </p:oleObj>
          </a:graphicData>
        </a:graphic>
      </p:graphicFrame>
      <p:sp>
        <p:nvSpPr>
          <p:cNvPr id="14" name="TextBox 13"/>
          <p:cNvSpPr txBox="1"/>
          <p:nvPr/>
        </p:nvSpPr>
        <p:spPr>
          <a:xfrm>
            <a:off x="366713" y="4953000"/>
            <a:ext cx="4648200" cy="457200"/>
          </a:xfrm>
          <a:prstGeom prst="rect">
            <a:avLst/>
          </a:prstGeom>
          <a:noFill/>
        </p:spPr>
        <p:txBody>
          <a:bodyPr>
            <a:spAutoFit/>
          </a:bodyPr>
          <a:lstStyle/>
          <a:p>
            <a:pPr eaLnBrk="1" hangingPunct="1">
              <a:defRPr/>
            </a:pPr>
            <a:r>
              <a:rPr lang="en-US" dirty="0">
                <a:latin typeface="+mn-lt"/>
              </a:rPr>
              <a:t>In 2003, the real interest rate was:</a:t>
            </a:r>
          </a:p>
        </p:txBody>
      </p:sp>
      <p:graphicFrame>
        <p:nvGraphicFramePr>
          <p:cNvPr id="10244" name="Object 14"/>
          <p:cNvGraphicFramePr>
            <a:graphicFrameLocks noChangeAspect="1"/>
          </p:cNvGraphicFramePr>
          <p:nvPr/>
        </p:nvGraphicFramePr>
        <p:xfrm>
          <a:off x="2219325" y="5414963"/>
          <a:ext cx="4572000" cy="522287"/>
        </p:xfrm>
        <a:graphic>
          <a:graphicData uri="http://schemas.openxmlformats.org/presentationml/2006/ole">
            <p:oleObj spid="_x0000_s10244" r:id="rId5" imgW="1663700" imgH="190500" progId="">
              <p:embed/>
            </p:oleObj>
          </a:graphicData>
        </a:graphic>
      </p:graphicFrame>
    </p:spTree>
  </p:cSld>
  <p:clrMapOvr>
    <a:masterClrMapping/>
  </p:clrMapOvr>
  <p:transition spd="slow"/>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9"/>
          <p:cNvSpPr>
            <a:spLocks noGrp="1" noChangeArrowheads="1"/>
          </p:cNvSpPr>
          <p:nvPr>
            <p:ph type="title"/>
          </p:nvPr>
        </p:nvSpPr>
        <p:spPr/>
        <p:txBody>
          <a:bodyPr/>
          <a:lstStyle/>
          <a:p>
            <a:pPr eaLnBrk="1" hangingPunct="1"/>
            <a:r>
              <a:rPr lang="en-US" altLang="en-US" smtClean="0"/>
              <a:t>Example 5.4</a:t>
            </a:r>
            <a:br>
              <a:rPr lang="en-US" altLang="en-US" smtClean="0"/>
            </a:br>
            <a:r>
              <a:rPr lang="en-US" altLang="en-US" smtClean="0"/>
              <a:t>Calculating the Real Interest Rate</a:t>
            </a:r>
          </a:p>
        </p:txBody>
      </p:sp>
      <p:sp>
        <p:nvSpPr>
          <p:cNvPr id="54275" name="Rectangle 10"/>
          <p:cNvSpPr>
            <a:spLocks noGrp="1" noChangeArrowheads="1"/>
          </p:cNvSpPr>
          <p:nvPr>
            <p:ph idx="1"/>
          </p:nvPr>
        </p:nvSpPr>
        <p:spPr/>
        <p:txBody>
          <a:bodyPr/>
          <a:lstStyle/>
          <a:p>
            <a:pPr eaLnBrk="1" hangingPunct="1">
              <a:buFontTx/>
              <a:buNone/>
            </a:pPr>
            <a:r>
              <a:rPr lang="en-US" altLang="en-US" b="1" smtClean="0">
                <a:solidFill>
                  <a:srgbClr val="00646D"/>
                </a:solidFill>
              </a:rPr>
              <a:t>Evaluate:</a:t>
            </a:r>
          </a:p>
          <a:p>
            <a:pPr eaLnBrk="1" hangingPunct="1"/>
            <a:r>
              <a:rPr lang="en-US" altLang="en-US" smtClean="0"/>
              <a:t>Note that the real interest rate was negative in 2003, indicating that interest rates were insufficient to keep up with inflation.  As a result, investors in U.S. government bonds were able to buy less at the end of the year than they could have purchased at the start of the year.</a:t>
            </a:r>
          </a:p>
        </p:txBody>
      </p:sp>
    </p:spTree>
  </p:cSld>
  <p:clrMapOvr>
    <a:masterClrMapping/>
  </p:clrMapOvr>
  <p:transition spd="slow"/>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idx="4294967295"/>
          </p:nvPr>
        </p:nvSpPr>
        <p:spPr>
          <a:xfrm>
            <a:off x="0" y="142875"/>
            <a:ext cx="7386638" cy="1143000"/>
          </a:xfrm>
        </p:spPr>
        <p:txBody>
          <a:bodyPr/>
          <a:lstStyle/>
          <a:p>
            <a:pPr eaLnBrk="1" hangingPunct="1"/>
            <a:r>
              <a:rPr lang="en-US" altLang="en-US" sz="2800" smtClean="0"/>
              <a:t>Figure 5.2  U.S. Interest Rates and Inflation Rates, 1955–2007</a:t>
            </a:r>
          </a:p>
        </p:txBody>
      </p:sp>
      <p:pic>
        <p:nvPicPr>
          <p:cNvPr id="55299" name="Picture 2" descr="Figure_05_02"/>
          <p:cNvPicPr preferRelativeResize="0">
            <a:picLocks noChangeAspect="1" noChangeArrowheads="1"/>
          </p:cNvPicPr>
          <p:nvPr>
            <p:custDataLst>
              <p:tags r:id="rId1"/>
            </p:custDataLst>
          </p:nvPr>
        </p:nvPicPr>
        <p:blipFill>
          <a:blip r:embed="rId3" cstate="print"/>
          <a:srcRect/>
          <a:stretch>
            <a:fillRect/>
          </a:stretch>
        </p:blipFill>
        <p:spPr bwMode="auto">
          <a:xfrm>
            <a:off x="609600" y="1752600"/>
            <a:ext cx="7454900" cy="4495800"/>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17"/>
          <p:cNvSpPr>
            <a:spLocks noGrp="1" noChangeArrowheads="1"/>
          </p:cNvSpPr>
          <p:nvPr>
            <p:ph type="title"/>
          </p:nvPr>
        </p:nvSpPr>
        <p:spPr/>
        <p:txBody>
          <a:bodyPr/>
          <a:lstStyle/>
          <a:p>
            <a:pPr eaLnBrk="1" hangingPunct="1"/>
            <a:r>
              <a:rPr lang="en-US" altLang="en-US" smtClean="0"/>
              <a:t>5.3 The Determinants of Interest Rates</a:t>
            </a:r>
          </a:p>
        </p:txBody>
      </p:sp>
      <p:sp>
        <p:nvSpPr>
          <p:cNvPr id="56323" name="Rectangle 18"/>
          <p:cNvSpPr>
            <a:spLocks noGrp="1" noChangeArrowheads="1"/>
          </p:cNvSpPr>
          <p:nvPr>
            <p:ph idx="1"/>
          </p:nvPr>
        </p:nvSpPr>
        <p:spPr/>
        <p:txBody>
          <a:bodyPr/>
          <a:lstStyle/>
          <a:p>
            <a:pPr eaLnBrk="1" hangingPunct="1"/>
            <a:r>
              <a:rPr lang="en-US" altLang="en-US" smtClean="0"/>
              <a:t>Investment and Interest Rate Policy </a:t>
            </a:r>
          </a:p>
          <a:p>
            <a:pPr lvl="1" eaLnBrk="1" hangingPunct="1"/>
            <a:r>
              <a:rPr lang="en-US" altLang="en-US" smtClean="0"/>
              <a:t>When the costs of an investment precede the benefits, an </a:t>
            </a:r>
            <a:r>
              <a:rPr lang="en-US" altLang="en-US" i="1" smtClean="0">
                <a:solidFill>
                  <a:srgbClr val="00646D"/>
                </a:solidFill>
              </a:rPr>
              <a:t>increase </a:t>
            </a:r>
            <a:r>
              <a:rPr lang="en-US" altLang="en-US" smtClean="0"/>
              <a:t>in the interest rate will </a:t>
            </a:r>
            <a:r>
              <a:rPr lang="en-US" altLang="en-US" i="1" smtClean="0">
                <a:solidFill>
                  <a:srgbClr val="00646D"/>
                </a:solidFill>
              </a:rPr>
              <a:t>decrease </a:t>
            </a:r>
            <a:r>
              <a:rPr lang="en-US" altLang="en-US" smtClean="0"/>
              <a:t>the investment’s </a:t>
            </a:r>
            <a:r>
              <a:rPr lang="en-US" altLang="en-US" b="1" smtClean="0">
                <a:solidFill>
                  <a:srgbClr val="00646D"/>
                </a:solidFill>
              </a:rPr>
              <a:t>NPV</a:t>
            </a:r>
            <a:r>
              <a:rPr lang="en-US" altLang="en-US" smtClean="0"/>
              <a:t>. All else equal, higher interest rates will therefore tend to shrink the set of </a:t>
            </a:r>
            <a:r>
              <a:rPr lang="en-US" altLang="en-US" b="1" smtClean="0">
                <a:solidFill>
                  <a:srgbClr val="00646D"/>
                </a:solidFill>
              </a:rPr>
              <a:t>positive-NPV </a:t>
            </a:r>
            <a:r>
              <a:rPr lang="en-US" altLang="en-US" smtClean="0"/>
              <a:t>investments available to firms.  </a:t>
            </a:r>
          </a:p>
        </p:txBody>
      </p:sp>
    </p:spTree>
  </p:cSld>
  <p:clrMapOvr>
    <a:masterClrMapping/>
  </p:clrMapOvr>
  <p:transition spd="slow"/>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1"/>
          <p:cNvSpPr>
            <a:spLocks noGrp="1" noChangeArrowheads="1"/>
          </p:cNvSpPr>
          <p:nvPr>
            <p:ph type="title"/>
          </p:nvPr>
        </p:nvSpPr>
        <p:spPr/>
        <p:txBody>
          <a:bodyPr/>
          <a:lstStyle/>
          <a:p>
            <a:pPr eaLnBrk="1" hangingPunct="1"/>
            <a:r>
              <a:rPr lang="en-US" altLang="en-US" smtClean="0"/>
              <a:t>5.3 The Determinants of Interest Rates</a:t>
            </a:r>
          </a:p>
        </p:txBody>
      </p:sp>
      <p:sp>
        <p:nvSpPr>
          <p:cNvPr id="57347" name="Rectangle 22"/>
          <p:cNvSpPr>
            <a:spLocks noGrp="1" noChangeArrowheads="1"/>
          </p:cNvSpPr>
          <p:nvPr>
            <p:ph idx="1"/>
          </p:nvPr>
        </p:nvSpPr>
        <p:spPr/>
        <p:txBody>
          <a:bodyPr/>
          <a:lstStyle/>
          <a:p>
            <a:pPr eaLnBrk="1" hangingPunct="1"/>
            <a:r>
              <a:rPr lang="en-US" altLang="en-US" smtClean="0"/>
              <a:t>The Yield Curve and Discount Rates</a:t>
            </a:r>
          </a:p>
          <a:p>
            <a:pPr lvl="1" eaLnBrk="1" hangingPunct="1"/>
            <a:r>
              <a:rPr lang="en-US" altLang="en-US" smtClean="0"/>
              <a:t>The relationship between the investment term and the  interest rate is called the </a:t>
            </a:r>
            <a:r>
              <a:rPr lang="en-US" altLang="en-US" b="1" smtClean="0">
                <a:solidFill>
                  <a:srgbClr val="00646D"/>
                </a:solidFill>
              </a:rPr>
              <a:t>term structure </a:t>
            </a:r>
            <a:r>
              <a:rPr lang="en-US" altLang="en-US" smtClean="0"/>
              <a:t>of interest rates</a:t>
            </a:r>
          </a:p>
          <a:p>
            <a:pPr lvl="1" eaLnBrk="1" hangingPunct="1"/>
            <a:r>
              <a:rPr lang="en-US" altLang="en-US" smtClean="0"/>
              <a:t>We can plot this relationship on a graph called the </a:t>
            </a:r>
            <a:r>
              <a:rPr lang="en-US" altLang="en-US" b="1" smtClean="0">
                <a:solidFill>
                  <a:srgbClr val="00646D"/>
                </a:solidFill>
              </a:rPr>
              <a:t>yield curve</a:t>
            </a:r>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52"/>
          <p:cNvSpPr>
            <a:spLocks noGrp="1" noChangeArrowheads="1"/>
          </p:cNvSpPr>
          <p:nvPr>
            <p:ph type="title"/>
          </p:nvPr>
        </p:nvSpPr>
        <p:spPr/>
        <p:txBody>
          <a:bodyPr/>
          <a:lstStyle/>
          <a:p>
            <a:pPr eaLnBrk="1" hangingPunct="1"/>
            <a:r>
              <a:rPr lang="en-US" altLang="en-US" smtClean="0"/>
              <a:t>5.1 Interest Rate Quotes and Adjustments</a:t>
            </a:r>
          </a:p>
        </p:txBody>
      </p:sp>
      <p:sp>
        <p:nvSpPr>
          <p:cNvPr id="22531" name="Rectangle 53"/>
          <p:cNvSpPr>
            <a:spLocks noGrp="1" noChangeArrowheads="1"/>
          </p:cNvSpPr>
          <p:nvPr>
            <p:ph idx="1"/>
          </p:nvPr>
        </p:nvSpPr>
        <p:spPr/>
        <p:txBody>
          <a:bodyPr/>
          <a:lstStyle/>
          <a:p>
            <a:pPr eaLnBrk="1" hangingPunct="1"/>
            <a:r>
              <a:rPr lang="en-US" altLang="en-US" sz="2800" smtClean="0"/>
              <a:t>The Effective Annual Rate </a:t>
            </a:r>
          </a:p>
          <a:p>
            <a:pPr eaLnBrk="1" hangingPunct="1"/>
            <a:r>
              <a:rPr lang="en-US" altLang="en-US" sz="2800" smtClean="0"/>
              <a:t>An EAR of 5%, a $100 investment grows to:</a:t>
            </a:r>
          </a:p>
          <a:p>
            <a:pPr lvl="1" eaLnBrk="1" hangingPunct="1"/>
            <a:r>
              <a:rPr lang="en-US" altLang="en-US" sz="2400" b="1" smtClean="0">
                <a:solidFill>
                  <a:srgbClr val="006600"/>
                </a:solidFill>
              </a:rPr>
              <a:t>$100 </a:t>
            </a:r>
            <a:r>
              <a:rPr lang="en-US" altLang="en-US" sz="2400" b="1" smtClean="0">
                <a:solidFill>
                  <a:srgbClr val="006600"/>
                </a:solidFill>
                <a:sym typeface="Symbol" pitchFamily="18" charset="2"/>
              </a:rPr>
              <a:t></a:t>
            </a:r>
            <a:r>
              <a:rPr lang="en-US" altLang="en-US" sz="2400" b="1" smtClean="0">
                <a:solidFill>
                  <a:srgbClr val="006600"/>
                </a:solidFill>
              </a:rPr>
              <a:t> (1 + r) = $100 </a:t>
            </a:r>
            <a:r>
              <a:rPr lang="en-US" altLang="en-US" sz="2400" b="1" smtClean="0">
                <a:solidFill>
                  <a:srgbClr val="006600"/>
                </a:solidFill>
                <a:sym typeface="Symbol" pitchFamily="18" charset="2"/>
              </a:rPr>
              <a:t></a:t>
            </a:r>
            <a:r>
              <a:rPr lang="en-US" altLang="en-US" sz="2400" b="1" smtClean="0">
                <a:solidFill>
                  <a:srgbClr val="006600"/>
                </a:solidFill>
              </a:rPr>
              <a:t> (1.05) = $105</a:t>
            </a:r>
          </a:p>
          <a:p>
            <a:pPr eaLnBrk="1" hangingPunct="1"/>
            <a:r>
              <a:rPr lang="en-US" altLang="en-US" sz="2800" smtClean="0"/>
              <a:t>After two years it will grow to:</a:t>
            </a:r>
          </a:p>
          <a:p>
            <a:pPr lvl="1" eaLnBrk="1" hangingPunct="1"/>
            <a:r>
              <a:rPr lang="en-US" altLang="en-US" sz="2400" b="1" smtClean="0">
                <a:solidFill>
                  <a:srgbClr val="006600"/>
                </a:solidFill>
              </a:rPr>
              <a:t>$100 </a:t>
            </a:r>
            <a:r>
              <a:rPr lang="en-US" altLang="en-US" sz="2400" b="1" smtClean="0">
                <a:solidFill>
                  <a:srgbClr val="006600"/>
                </a:solidFill>
                <a:sym typeface="Symbol" pitchFamily="18" charset="2"/>
              </a:rPr>
              <a:t></a:t>
            </a:r>
            <a:r>
              <a:rPr lang="en-US" altLang="en-US" sz="2400" b="1" smtClean="0">
                <a:solidFill>
                  <a:srgbClr val="006600"/>
                </a:solidFill>
              </a:rPr>
              <a:t> (1 + </a:t>
            </a:r>
            <a:r>
              <a:rPr lang="en-US" altLang="en-US" sz="2400" b="1" i="1" smtClean="0">
                <a:solidFill>
                  <a:srgbClr val="006600"/>
                </a:solidFill>
              </a:rPr>
              <a:t>r</a:t>
            </a:r>
            <a:r>
              <a:rPr lang="en-US" altLang="en-US" sz="2400" b="1" smtClean="0">
                <a:solidFill>
                  <a:srgbClr val="006600"/>
                </a:solidFill>
              </a:rPr>
              <a:t>)</a:t>
            </a:r>
            <a:r>
              <a:rPr lang="en-US" altLang="en-US" sz="2400" b="1" baseline="30000" smtClean="0">
                <a:solidFill>
                  <a:srgbClr val="006600"/>
                </a:solidFill>
              </a:rPr>
              <a:t>2</a:t>
            </a:r>
            <a:r>
              <a:rPr lang="en-US" altLang="en-US" sz="2400" b="1" smtClean="0">
                <a:solidFill>
                  <a:srgbClr val="006600"/>
                </a:solidFill>
              </a:rPr>
              <a:t> = $100 </a:t>
            </a:r>
            <a:r>
              <a:rPr lang="en-US" altLang="en-US" sz="2400" b="1" smtClean="0">
                <a:solidFill>
                  <a:srgbClr val="006600"/>
                </a:solidFill>
                <a:sym typeface="Symbol" pitchFamily="18" charset="2"/>
              </a:rPr>
              <a:t></a:t>
            </a:r>
            <a:r>
              <a:rPr lang="en-US" altLang="en-US" sz="2400" b="1" smtClean="0">
                <a:solidFill>
                  <a:srgbClr val="006600"/>
                </a:solidFill>
              </a:rPr>
              <a:t> (1.05)</a:t>
            </a:r>
            <a:r>
              <a:rPr lang="en-US" altLang="en-US" sz="2400" b="1" baseline="30000" smtClean="0">
                <a:solidFill>
                  <a:srgbClr val="006600"/>
                </a:solidFill>
              </a:rPr>
              <a:t>2</a:t>
            </a:r>
            <a:r>
              <a:rPr lang="en-US" altLang="en-US" sz="2400" b="1" smtClean="0">
                <a:solidFill>
                  <a:srgbClr val="006600"/>
                </a:solidFill>
              </a:rPr>
              <a:t> = $110.25</a:t>
            </a:r>
          </a:p>
        </p:txBody>
      </p:sp>
      <p:pic>
        <p:nvPicPr>
          <p:cNvPr id="22532" name="Picture 33" descr="timeline_p206"/>
          <p:cNvPicPr>
            <a:picLocks noChangeAspect="1" noChangeArrowheads="1"/>
          </p:cNvPicPr>
          <p:nvPr/>
        </p:nvPicPr>
        <p:blipFill>
          <a:blip r:embed="rId2" cstate="print"/>
          <a:srcRect/>
          <a:stretch>
            <a:fillRect/>
          </a:stretch>
        </p:blipFill>
        <p:spPr bwMode="auto">
          <a:xfrm>
            <a:off x="1371600" y="4378325"/>
            <a:ext cx="6369050" cy="1993900"/>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17"/>
          <p:cNvSpPr>
            <a:spLocks noGrp="1" noChangeArrowheads="1"/>
          </p:cNvSpPr>
          <p:nvPr>
            <p:ph type="title"/>
          </p:nvPr>
        </p:nvSpPr>
        <p:spPr/>
        <p:txBody>
          <a:bodyPr/>
          <a:lstStyle/>
          <a:p>
            <a:pPr eaLnBrk="1" hangingPunct="1"/>
            <a:r>
              <a:rPr lang="en-US" altLang="en-US" sz="2400" smtClean="0"/>
              <a:t>Figure 5.3 Term Structure of Risk-Free U.S. Interest Rates, January 2004, 2005, and 2006</a:t>
            </a:r>
          </a:p>
        </p:txBody>
      </p:sp>
      <p:pic>
        <p:nvPicPr>
          <p:cNvPr id="58371" name="Picture 2" descr="Figure_05_03"/>
          <p:cNvPicPr preferRelativeResize="0">
            <a:picLocks noChangeAspect="1" noChangeArrowheads="1"/>
          </p:cNvPicPr>
          <p:nvPr>
            <p:custDataLst>
              <p:tags r:id="rId1"/>
            </p:custDataLst>
          </p:nvPr>
        </p:nvPicPr>
        <p:blipFill>
          <a:blip r:embed="rId3" cstate="print"/>
          <a:srcRect l="3694" t="26260" r="1385" b="1997"/>
          <a:stretch>
            <a:fillRect/>
          </a:stretch>
        </p:blipFill>
        <p:spPr bwMode="auto">
          <a:xfrm>
            <a:off x="628650" y="1633538"/>
            <a:ext cx="7886700" cy="4495800"/>
          </a:xfrm>
          <a:prstGeom prst="rect">
            <a:avLst/>
          </a:prstGeom>
          <a:noFill/>
          <a:ln w="9525">
            <a:noFill/>
            <a:miter lim="800000"/>
            <a:headEnd/>
            <a:tailEnd/>
          </a:ln>
        </p:spPr>
      </p:pic>
    </p:spTree>
  </p:cSld>
  <p:clrMapOvr>
    <a:masterClrMapping/>
  </p:clrMapOvr>
  <p:transition spd="slow"/>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itle 1"/>
          <p:cNvSpPr>
            <a:spLocks noGrp="1"/>
          </p:cNvSpPr>
          <p:nvPr>
            <p:ph type="title"/>
          </p:nvPr>
        </p:nvSpPr>
        <p:spPr/>
        <p:txBody>
          <a:bodyPr/>
          <a:lstStyle/>
          <a:p>
            <a:pPr eaLnBrk="1" hangingPunct="1"/>
            <a:r>
              <a:rPr lang="en-US" altLang="en-US" smtClean="0"/>
              <a:t>Computing the Present Value of Cash Flows with Different Maturities</a:t>
            </a:r>
          </a:p>
        </p:txBody>
      </p:sp>
      <p:sp>
        <p:nvSpPr>
          <p:cNvPr id="11268" name="Rectangle 11"/>
          <p:cNvSpPr>
            <a:spLocks noGrp="1" noChangeArrowheads="1"/>
          </p:cNvSpPr>
          <p:nvPr>
            <p:ph idx="1"/>
          </p:nvPr>
        </p:nvSpPr>
        <p:spPr/>
        <p:txBody>
          <a:bodyPr/>
          <a:lstStyle/>
          <a:p>
            <a:pPr eaLnBrk="1">
              <a:spcBef>
                <a:spcPct val="0"/>
              </a:spcBef>
            </a:pPr>
            <a:r>
              <a:rPr lang="en-US" altLang="en-US" smtClean="0"/>
              <a:t>A risk-free cash flow of </a:t>
            </a:r>
            <a:r>
              <a:rPr lang="en-US" altLang="en-US" b="1" i="1" smtClean="0">
                <a:solidFill>
                  <a:srgbClr val="00646D"/>
                </a:solidFill>
              </a:rPr>
              <a:t>C</a:t>
            </a:r>
            <a:r>
              <a:rPr lang="en-US" altLang="en-US" b="1" i="1" baseline="-25000" smtClean="0">
                <a:solidFill>
                  <a:srgbClr val="00646D"/>
                </a:solidFill>
              </a:rPr>
              <a:t>n</a:t>
            </a:r>
            <a:r>
              <a:rPr lang="en-US" altLang="en-US" b="1" smtClean="0">
                <a:solidFill>
                  <a:srgbClr val="00646D"/>
                </a:solidFill>
              </a:rPr>
              <a:t> </a:t>
            </a:r>
            <a:r>
              <a:rPr lang="en-US" altLang="en-US" smtClean="0"/>
              <a:t>received in </a:t>
            </a:r>
            <a:r>
              <a:rPr lang="en-US" altLang="en-US" b="1" i="1" smtClean="0">
                <a:solidFill>
                  <a:srgbClr val="00646D"/>
                </a:solidFill>
              </a:rPr>
              <a:t>n</a:t>
            </a:r>
            <a:r>
              <a:rPr lang="en-US" altLang="en-US" b="1" smtClean="0">
                <a:solidFill>
                  <a:srgbClr val="00646D"/>
                </a:solidFill>
              </a:rPr>
              <a:t> </a:t>
            </a:r>
            <a:r>
              <a:rPr lang="en-US" altLang="en-US" smtClean="0"/>
              <a:t>years has present value</a:t>
            </a:r>
          </a:p>
          <a:p>
            <a:pPr eaLnBrk="1" hangingPunct="1"/>
            <a:endParaRPr lang="en-US" altLang="en-US" smtClean="0"/>
          </a:p>
        </p:txBody>
      </p:sp>
      <p:graphicFrame>
        <p:nvGraphicFramePr>
          <p:cNvPr id="11266" name="Object 8"/>
          <p:cNvGraphicFramePr>
            <a:graphicFrameLocks noChangeAspect="1"/>
          </p:cNvGraphicFramePr>
          <p:nvPr/>
        </p:nvGraphicFramePr>
        <p:xfrm>
          <a:off x="2514600" y="3049588"/>
          <a:ext cx="3276600" cy="1598612"/>
        </p:xfrm>
        <a:graphic>
          <a:graphicData uri="http://schemas.openxmlformats.org/presentationml/2006/ole">
            <p:oleObj spid="_x0000_s11266" r:id="rId3" imgW="799753" imgH="393529" progId="">
              <p:embed/>
            </p:oleObj>
          </a:graphicData>
        </a:graphic>
      </p:graphicFrame>
      <p:sp>
        <p:nvSpPr>
          <p:cNvPr id="11269" name="Text Box 10"/>
          <p:cNvSpPr txBox="1">
            <a:spLocks noChangeArrowheads="1"/>
          </p:cNvSpPr>
          <p:nvPr/>
        </p:nvSpPr>
        <p:spPr bwMode="auto">
          <a:xfrm>
            <a:off x="6324600" y="3581400"/>
            <a:ext cx="1909763" cy="457200"/>
          </a:xfrm>
          <a:prstGeom prst="rect">
            <a:avLst/>
          </a:prstGeom>
          <a:noFill/>
          <a:ln w="9525">
            <a:noFill/>
            <a:miter lim="800000"/>
            <a:headEnd/>
            <a:tailEnd/>
          </a:ln>
        </p:spPr>
        <p:txBody>
          <a:bodyPr>
            <a:spAutoFit/>
          </a:bodyPr>
          <a:lstStyle/>
          <a:p>
            <a:pPr eaLnBrk="1" hangingPunct="1">
              <a:spcBef>
                <a:spcPct val="50000"/>
              </a:spcBef>
            </a:pPr>
            <a:r>
              <a:rPr lang="en-US" altLang="en-US">
                <a:latin typeface="Times New Roman" pitchFamily="18" charset="0"/>
              </a:rPr>
              <a:t>(Eq. 5.6)</a:t>
            </a:r>
          </a:p>
        </p:txBody>
      </p:sp>
      <p:sp>
        <p:nvSpPr>
          <p:cNvPr id="11270" name="Text Box 11"/>
          <p:cNvSpPr txBox="1">
            <a:spLocks noChangeArrowheads="1"/>
          </p:cNvSpPr>
          <p:nvPr/>
        </p:nvSpPr>
        <p:spPr bwMode="auto">
          <a:xfrm>
            <a:off x="619125" y="5181600"/>
            <a:ext cx="7853363" cy="1004888"/>
          </a:xfrm>
          <a:prstGeom prst="rect">
            <a:avLst/>
          </a:prstGeom>
          <a:noFill/>
          <a:ln w="9525">
            <a:noFill/>
            <a:miter lim="800000"/>
            <a:headEnd/>
            <a:tailEnd/>
          </a:ln>
        </p:spPr>
        <p:txBody>
          <a:bodyPr>
            <a:spAutoFit/>
          </a:bodyPr>
          <a:lstStyle/>
          <a:p>
            <a:pPr eaLnBrk="1"/>
            <a:r>
              <a:rPr lang="en-US" altLang="en-US">
                <a:latin typeface="Times New Roman" pitchFamily="18" charset="0"/>
              </a:rPr>
              <a:t>where </a:t>
            </a:r>
            <a:r>
              <a:rPr lang="en-US" altLang="en-US" b="1" i="1">
                <a:solidFill>
                  <a:srgbClr val="DB3103"/>
                </a:solidFill>
                <a:latin typeface="Times New Roman" pitchFamily="18" charset="0"/>
              </a:rPr>
              <a:t>r</a:t>
            </a:r>
            <a:r>
              <a:rPr lang="en-US" altLang="en-US" b="1" i="1" baseline="-25000">
                <a:solidFill>
                  <a:srgbClr val="DB3103"/>
                </a:solidFill>
                <a:latin typeface="Times New Roman" pitchFamily="18" charset="0"/>
              </a:rPr>
              <a:t>n</a:t>
            </a:r>
            <a:r>
              <a:rPr lang="en-US" altLang="en-US">
                <a:latin typeface="Times New Roman" pitchFamily="18" charset="0"/>
              </a:rPr>
              <a:t> is the risk-free interest rate for an n-year term</a:t>
            </a:r>
          </a:p>
          <a:p>
            <a:pPr eaLnBrk="1" hangingPunct="1">
              <a:spcBef>
                <a:spcPct val="50000"/>
              </a:spcBef>
            </a:pPr>
            <a:endParaRPr lang="en-US" altLang="en-US">
              <a:latin typeface="Times New Roman" pitchFamily="18" charset="0"/>
            </a:endParaRPr>
          </a:p>
        </p:txBody>
      </p:sp>
    </p:spTree>
  </p:cSld>
  <p:clrMapOvr>
    <a:masterClrMapping/>
  </p:clrMapOvr>
  <p:transition spd="slow"/>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Title 1"/>
          <p:cNvSpPr>
            <a:spLocks noGrp="1"/>
          </p:cNvSpPr>
          <p:nvPr>
            <p:ph type="title"/>
          </p:nvPr>
        </p:nvSpPr>
        <p:spPr/>
        <p:txBody>
          <a:bodyPr/>
          <a:lstStyle/>
          <a:p>
            <a:pPr eaLnBrk="1" hangingPunct="1"/>
            <a:r>
              <a:rPr lang="en-US" altLang="en-US" sz="2800" smtClean="0"/>
              <a:t>Present Value of a Cash Flow Stream Using a Term Structure of Discount Rates</a:t>
            </a:r>
          </a:p>
        </p:txBody>
      </p:sp>
      <p:sp>
        <p:nvSpPr>
          <p:cNvPr id="12292" name="Rectangle 11"/>
          <p:cNvSpPr>
            <a:spLocks noGrp="1" noChangeArrowheads="1"/>
          </p:cNvSpPr>
          <p:nvPr>
            <p:ph idx="1"/>
          </p:nvPr>
        </p:nvSpPr>
        <p:spPr/>
        <p:txBody>
          <a:bodyPr/>
          <a:lstStyle/>
          <a:p>
            <a:pPr eaLnBrk="1" hangingPunct="1">
              <a:spcBef>
                <a:spcPct val="0"/>
              </a:spcBef>
            </a:pPr>
            <a:r>
              <a:rPr lang="en-US" altLang="en-US" smtClean="0"/>
              <a:t>Combining Eq. (5.6) for cash flows in different years leads to the general formula for the present value of a cash flow stream:</a:t>
            </a:r>
          </a:p>
        </p:txBody>
      </p:sp>
      <p:graphicFrame>
        <p:nvGraphicFramePr>
          <p:cNvPr id="12290" name="Object 3"/>
          <p:cNvGraphicFramePr>
            <a:graphicFrameLocks noChangeAspect="1"/>
          </p:cNvGraphicFramePr>
          <p:nvPr/>
        </p:nvGraphicFramePr>
        <p:xfrm>
          <a:off x="1014413" y="3810000"/>
          <a:ext cx="6334125" cy="1219200"/>
        </p:xfrm>
        <a:graphic>
          <a:graphicData uri="http://schemas.openxmlformats.org/presentationml/2006/ole">
            <p:oleObj spid="_x0000_s12290" r:id="rId3" imgW="2032000" imgH="393700" progId="">
              <p:embed/>
            </p:oleObj>
          </a:graphicData>
        </a:graphic>
      </p:graphicFrame>
      <p:sp>
        <p:nvSpPr>
          <p:cNvPr id="12293" name="Text Box 11"/>
          <p:cNvSpPr txBox="1">
            <a:spLocks noChangeArrowheads="1"/>
          </p:cNvSpPr>
          <p:nvPr/>
        </p:nvSpPr>
        <p:spPr bwMode="auto">
          <a:xfrm>
            <a:off x="7507288" y="4191000"/>
            <a:ext cx="1331912" cy="457200"/>
          </a:xfrm>
          <a:prstGeom prst="rect">
            <a:avLst/>
          </a:prstGeom>
          <a:noFill/>
          <a:ln w="9525">
            <a:noFill/>
            <a:miter lim="800000"/>
            <a:headEnd/>
            <a:tailEnd/>
          </a:ln>
        </p:spPr>
        <p:txBody>
          <a:bodyPr>
            <a:spAutoFit/>
          </a:bodyPr>
          <a:lstStyle/>
          <a:p>
            <a:pPr eaLnBrk="1" hangingPunct="1">
              <a:spcBef>
                <a:spcPct val="50000"/>
              </a:spcBef>
            </a:pPr>
            <a:r>
              <a:rPr lang="en-US" altLang="en-US">
                <a:latin typeface="Times New Roman" pitchFamily="18" charset="0"/>
              </a:rPr>
              <a:t>(Eq. 5.7)</a:t>
            </a:r>
          </a:p>
        </p:txBody>
      </p:sp>
    </p:spTree>
  </p:cSld>
  <p:clrMapOvr>
    <a:masterClrMapping/>
  </p:clrMapOvr>
  <p:transition spd="slow"/>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11"/>
          <p:cNvSpPr>
            <a:spLocks noGrp="1" noChangeArrowheads="1"/>
          </p:cNvSpPr>
          <p:nvPr>
            <p:ph type="title"/>
          </p:nvPr>
        </p:nvSpPr>
        <p:spPr/>
        <p:txBody>
          <a:bodyPr/>
          <a:lstStyle/>
          <a:p>
            <a:pPr eaLnBrk="1" hangingPunct="1"/>
            <a:r>
              <a:rPr lang="en-US" altLang="en-US" smtClean="0"/>
              <a:t>Example 5.5 Using the Term Structure to Compute Present Values</a:t>
            </a:r>
          </a:p>
        </p:txBody>
      </p:sp>
      <p:sp>
        <p:nvSpPr>
          <p:cNvPr id="59404" name="Rectangle 12"/>
          <p:cNvSpPr>
            <a:spLocks noGrp="1" noChangeArrowheads="1"/>
          </p:cNvSpPr>
          <p:nvPr>
            <p:ph idx="1"/>
          </p:nvPr>
        </p:nvSpPr>
        <p:spPr/>
        <p:txBody>
          <a:bodyPr rtlCol="0">
            <a:normAutofit/>
          </a:bodyPr>
          <a:lstStyle/>
          <a:p>
            <a:pPr eaLnBrk="1" fontAlgn="auto" hangingPunct="1">
              <a:spcAft>
                <a:spcPts val="0"/>
              </a:spcAft>
              <a:buFontTx/>
              <a:buNone/>
              <a:defRPr/>
            </a:pPr>
            <a:r>
              <a:rPr lang="en-US" altLang="en-US" b="1" smtClean="0">
                <a:solidFill>
                  <a:srgbClr val="00646D"/>
                </a:solidFill>
              </a:rPr>
              <a:t>Problem:</a:t>
            </a:r>
            <a:r>
              <a:rPr lang="en-US" altLang="en-US" b="1" smtClean="0">
                <a:solidFill>
                  <a:srgbClr val="00646D"/>
                </a:solidFill>
                <a:effectLst>
                  <a:outerShdw blurRad="38100" dist="38100" dir="2700000" algn="tl">
                    <a:srgbClr val="C0C0C0"/>
                  </a:outerShdw>
                </a:effectLst>
              </a:rPr>
              <a:t>  </a:t>
            </a:r>
          </a:p>
          <a:p>
            <a:pPr eaLnBrk="1" fontAlgn="auto" hangingPunct="1">
              <a:spcAft>
                <a:spcPts val="0"/>
              </a:spcAft>
              <a:buFont typeface="Arial" panose="020B0604020202020204" pitchFamily="34" charset="0"/>
              <a:buChar char="•"/>
              <a:defRPr/>
            </a:pPr>
            <a:r>
              <a:rPr lang="en-US" altLang="en-US" sz="2800" smtClean="0"/>
              <a:t>Compute the </a:t>
            </a:r>
            <a:r>
              <a:rPr lang="en-US" altLang="en-US" sz="2800" b="1" i="1" smtClean="0">
                <a:solidFill>
                  <a:srgbClr val="00646D"/>
                </a:solidFill>
              </a:rPr>
              <a:t>present value </a:t>
            </a:r>
            <a:r>
              <a:rPr lang="en-US" altLang="en-US" sz="2800" smtClean="0"/>
              <a:t>of a risk-free five-year annuity of </a:t>
            </a:r>
            <a:r>
              <a:rPr lang="en-US" altLang="en-US" sz="2800" b="1" smtClean="0">
                <a:solidFill>
                  <a:srgbClr val="006600"/>
                </a:solidFill>
              </a:rPr>
              <a:t>$1,000 </a:t>
            </a:r>
            <a:r>
              <a:rPr lang="en-US" altLang="en-US" sz="2800" smtClean="0"/>
              <a:t>per year, given the yield curve for January 2005 in </a:t>
            </a:r>
            <a:r>
              <a:rPr lang="en-US" altLang="en-US" sz="2800" b="1" smtClean="0">
                <a:solidFill>
                  <a:srgbClr val="00646D"/>
                </a:solidFill>
              </a:rPr>
              <a:t>Figure 5.3</a:t>
            </a:r>
            <a:r>
              <a:rPr lang="en-US" altLang="en-US" sz="2800" b="1" i="1" smtClean="0"/>
              <a:t>.</a:t>
            </a:r>
            <a:endParaRPr lang="en-US" altLang="en-US" smtClean="0"/>
          </a:p>
        </p:txBody>
      </p:sp>
      <p:sp>
        <p:nvSpPr>
          <p:cNvPr id="4" name="Footer Placeholder 3"/>
          <p:cNvSpPr txBox="1">
            <a:spLocks noGrp="1"/>
          </p:cNvSpPr>
          <p:nvPr/>
        </p:nvSpPr>
        <p:spPr bwMode="auto">
          <a:xfrm>
            <a:off x="304800" y="6248400"/>
            <a:ext cx="5410200" cy="457200"/>
          </a:xfrm>
          <a:prstGeom prst="rect">
            <a:avLst/>
          </a:prstGeom>
          <a:noFill/>
          <a:ln>
            <a:miter lim="800000"/>
            <a:headEnd/>
            <a:tailEnd/>
          </a:ln>
        </p:spPr>
        <p:txBody>
          <a:bodyPr anchor="b"/>
          <a:lstStyle/>
          <a:p>
            <a:pPr>
              <a:spcBef>
                <a:spcPct val="50000"/>
              </a:spcBef>
              <a:defRPr/>
            </a:pPr>
            <a:r>
              <a:rPr lang="en-US" sz="1000">
                <a:solidFill>
                  <a:schemeClr val="bg2"/>
                </a:solidFill>
                <a:latin typeface="+mj-lt"/>
              </a:rPr>
              <a:t>Copyright © 2009 Pearson Prentice Hall. All rights reserved.</a:t>
            </a:r>
          </a:p>
        </p:txBody>
      </p:sp>
    </p:spTree>
  </p:cSld>
  <p:clrMapOvr>
    <a:masterClrMapping/>
  </p:clrMapOvr>
  <p:transition spd="slow"/>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idx="4294967295"/>
          </p:nvPr>
        </p:nvSpPr>
        <p:spPr>
          <a:xfrm>
            <a:off x="0" y="142875"/>
            <a:ext cx="7386638" cy="1143000"/>
          </a:xfrm>
        </p:spPr>
        <p:txBody>
          <a:bodyPr/>
          <a:lstStyle/>
          <a:p>
            <a:pPr eaLnBrk="1" hangingPunct="1"/>
            <a:r>
              <a:rPr lang="en-US" altLang="en-US" smtClean="0"/>
              <a:t>Example 5.5 Using the Term Structure to Compute Present Values</a:t>
            </a:r>
          </a:p>
        </p:txBody>
      </p:sp>
      <p:sp>
        <p:nvSpPr>
          <p:cNvPr id="3" name="Content Placeholder 2"/>
          <p:cNvSpPr>
            <a:spLocks noGrp="1"/>
          </p:cNvSpPr>
          <p:nvPr>
            <p:ph idx="4294967295"/>
          </p:nvPr>
        </p:nvSpPr>
        <p:spPr>
          <a:xfrm>
            <a:off x="0" y="1803400"/>
            <a:ext cx="8505825" cy="1168400"/>
          </a:xfrm>
        </p:spPr>
        <p:txBody>
          <a:bodyPr rtlCol="0">
            <a:normAutofit fontScale="55000" lnSpcReduction="20000"/>
          </a:bodyPr>
          <a:lstStyle/>
          <a:p>
            <a:pPr eaLnBrk="1" fontAlgn="auto" hangingPunct="1">
              <a:spcAft>
                <a:spcPts val="0"/>
              </a:spcAft>
              <a:buFontTx/>
              <a:buNone/>
              <a:defRPr/>
            </a:pPr>
            <a:r>
              <a:rPr lang="en-US" altLang="en-US" b="1" smtClean="0">
                <a:solidFill>
                  <a:srgbClr val="00646D"/>
                </a:solidFill>
              </a:rPr>
              <a:t>Solution:</a:t>
            </a:r>
          </a:p>
          <a:p>
            <a:pPr eaLnBrk="1" fontAlgn="auto" hangingPunct="1">
              <a:spcAft>
                <a:spcPts val="0"/>
              </a:spcAft>
              <a:buFontTx/>
              <a:buNone/>
              <a:defRPr/>
            </a:pPr>
            <a:r>
              <a:rPr lang="en-US" altLang="en-US" b="1" smtClean="0">
                <a:solidFill>
                  <a:srgbClr val="00646D"/>
                </a:solidFill>
              </a:rPr>
              <a:t>Plan:</a:t>
            </a:r>
            <a:endParaRPr lang="en-US" altLang="en-US" b="1" smtClean="0">
              <a:solidFill>
                <a:srgbClr val="CC3300"/>
              </a:solidFill>
            </a:endParaRPr>
          </a:p>
          <a:p>
            <a:pPr eaLnBrk="1" fontAlgn="auto" hangingPunct="1">
              <a:spcAft>
                <a:spcPts val="0"/>
              </a:spcAft>
              <a:buFontTx/>
              <a:buNone/>
              <a:defRPr/>
            </a:pPr>
            <a:r>
              <a:rPr lang="en-US" altLang="en-US" sz="2800" smtClean="0">
                <a:effectLst>
                  <a:outerShdw blurRad="38100" dist="38100" dir="2700000" algn="tl">
                    <a:srgbClr val="C0C0C0"/>
                  </a:outerShdw>
                </a:effectLst>
              </a:rPr>
              <a:t>      </a:t>
            </a:r>
            <a:r>
              <a:rPr lang="en-US" altLang="en-US" sz="2400" smtClean="0"/>
              <a:t>The timeline of the cash flows of the annuity is:</a:t>
            </a:r>
          </a:p>
          <a:p>
            <a:pPr eaLnBrk="1" fontAlgn="auto" hangingPunct="1">
              <a:spcAft>
                <a:spcPts val="0"/>
              </a:spcAft>
              <a:buFontTx/>
              <a:buNone/>
              <a:defRPr/>
            </a:pPr>
            <a:r>
              <a:rPr lang="en-US" altLang="en-US" sz="2800" smtClean="0"/>
              <a:t/>
            </a:r>
            <a:br>
              <a:rPr lang="en-US" altLang="en-US" sz="2800" smtClean="0"/>
            </a:br>
            <a:endParaRPr lang="en-US" altLang="en-US" sz="2400" smtClean="0"/>
          </a:p>
          <a:p>
            <a:pPr eaLnBrk="1" fontAlgn="auto" hangingPunct="1">
              <a:spcAft>
                <a:spcPts val="0"/>
              </a:spcAft>
              <a:buFontTx/>
              <a:buNone/>
              <a:defRPr/>
            </a:pPr>
            <a:endParaRPr lang="en-US" altLang="en-US" sz="2800" smtClean="0"/>
          </a:p>
        </p:txBody>
      </p:sp>
      <p:grpSp>
        <p:nvGrpSpPr>
          <p:cNvPr id="60420" name="Group 6"/>
          <p:cNvGrpSpPr>
            <a:grpSpLocks/>
          </p:cNvGrpSpPr>
          <p:nvPr/>
        </p:nvGrpSpPr>
        <p:grpSpPr bwMode="auto">
          <a:xfrm>
            <a:off x="838200" y="3581400"/>
            <a:ext cx="7239000" cy="606425"/>
            <a:chOff x="1830" y="6858"/>
            <a:chExt cx="7396" cy="956"/>
          </a:xfrm>
        </p:grpSpPr>
        <p:sp>
          <p:nvSpPr>
            <p:cNvPr id="60422" name="Text Box 7"/>
            <p:cNvSpPr txBox="1">
              <a:spLocks noChangeArrowheads="1"/>
            </p:cNvSpPr>
            <p:nvPr/>
          </p:nvSpPr>
          <p:spPr bwMode="auto">
            <a:xfrm>
              <a:off x="3124" y="7472"/>
              <a:ext cx="818" cy="342"/>
            </a:xfrm>
            <a:prstGeom prst="rect">
              <a:avLst/>
            </a:prstGeom>
            <a:solidFill>
              <a:srgbClr val="FFFFFF"/>
            </a:solidFill>
            <a:ln w="9525">
              <a:noFill/>
              <a:miter lim="800000"/>
              <a:headEnd/>
              <a:tailEnd/>
            </a:ln>
          </p:spPr>
          <p:txBody>
            <a:bodyPr/>
            <a:lstStyle/>
            <a:p>
              <a:pPr eaLnBrk="1" hangingPunct="1">
                <a:spcAft>
                  <a:spcPts val="1000"/>
                </a:spcAft>
              </a:pPr>
              <a:r>
                <a:rPr lang="en-US" altLang="en-US" sz="1400" b="1">
                  <a:solidFill>
                    <a:srgbClr val="000099"/>
                  </a:solidFill>
                  <a:latin typeface="Calibri" pitchFamily="34" charset="0"/>
                </a:rPr>
                <a:t>$1000</a:t>
              </a:r>
              <a:endParaRPr lang="en-US" altLang="en-US" sz="3200" b="1">
                <a:solidFill>
                  <a:srgbClr val="000099"/>
                </a:solidFill>
                <a:latin typeface="Tahoma" pitchFamily="34" charset="0"/>
              </a:endParaRPr>
            </a:p>
          </p:txBody>
        </p:sp>
        <p:sp>
          <p:nvSpPr>
            <p:cNvPr id="60423" name="Text Box 8"/>
            <p:cNvSpPr txBox="1">
              <a:spLocks noChangeArrowheads="1"/>
            </p:cNvSpPr>
            <p:nvPr/>
          </p:nvSpPr>
          <p:spPr bwMode="auto">
            <a:xfrm>
              <a:off x="4462" y="7468"/>
              <a:ext cx="818" cy="342"/>
            </a:xfrm>
            <a:prstGeom prst="rect">
              <a:avLst/>
            </a:prstGeom>
            <a:solidFill>
              <a:srgbClr val="FFFFFF"/>
            </a:solidFill>
            <a:ln w="9525">
              <a:noFill/>
              <a:miter lim="800000"/>
              <a:headEnd/>
              <a:tailEnd/>
            </a:ln>
          </p:spPr>
          <p:txBody>
            <a:bodyPr/>
            <a:lstStyle/>
            <a:p>
              <a:pPr eaLnBrk="1" hangingPunct="1">
                <a:spcAft>
                  <a:spcPts val="1000"/>
                </a:spcAft>
              </a:pPr>
              <a:r>
                <a:rPr lang="en-US" altLang="en-US" sz="1400" b="1">
                  <a:solidFill>
                    <a:srgbClr val="000099"/>
                  </a:solidFill>
                  <a:latin typeface="Calibri" pitchFamily="34" charset="0"/>
                </a:rPr>
                <a:t>$1000</a:t>
              </a:r>
              <a:endParaRPr lang="en-US" altLang="en-US" sz="3200" b="1">
                <a:solidFill>
                  <a:srgbClr val="000099"/>
                </a:solidFill>
                <a:latin typeface="Tahoma" pitchFamily="34" charset="0"/>
              </a:endParaRPr>
            </a:p>
          </p:txBody>
        </p:sp>
        <p:sp>
          <p:nvSpPr>
            <p:cNvPr id="60424" name="Text Box 9"/>
            <p:cNvSpPr txBox="1">
              <a:spLocks noChangeArrowheads="1"/>
            </p:cNvSpPr>
            <p:nvPr/>
          </p:nvSpPr>
          <p:spPr bwMode="auto">
            <a:xfrm>
              <a:off x="5833" y="7460"/>
              <a:ext cx="818" cy="342"/>
            </a:xfrm>
            <a:prstGeom prst="rect">
              <a:avLst/>
            </a:prstGeom>
            <a:solidFill>
              <a:srgbClr val="FFFFFF"/>
            </a:solidFill>
            <a:ln w="9525">
              <a:noFill/>
              <a:miter lim="800000"/>
              <a:headEnd/>
              <a:tailEnd/>
            </a:ln>
          </p:spPr>
          <p:txBody>
            <a:bodyPr/>
            <a:lstStyle/>
            <a:p>
              <a:pPr eaLnBrk="1" hangingPunct="1">
                <a:spcAft>
                  <a:spcPts val="1000"/>
                </a:spcAft>
              </a:pPr>
              <a:r>
                <a:rPr lang="en-US" altLang="en-US" sz="1400" b="1">
                  <a:solidFill>
                    <a:srgbClr val="000099"/>
                  </a:solidFill>
                  <a:latin typeface="Calibri" pitchFamily="34" charset="0"/>
                </a:rPr>
                <a:t>$1000</a:t>
              </a:r>
              <a:endParaRPr lang="en-US" altLang="en-US" sz="3200" b="1">
                <a:solidFill>
                  <a:srgbClr val="000099"/>
                </a:solidFill>
                <a:latin typeface="Tahoma" pitchFamily="34" charset="0"/>
              </a:endParaRPr>
            </a:p>
          </p:txBody>
        </p:sp>
        <p:sp>
          <p:nvSpPr>
            <p:cNvPr id="60425" name="Text Box 10"/>
            <p:cNvSpPr txBox="1">
              <a:spLocks noChangeArrowheads="1"/>
            </p:cNvSpPr>
            <p:nvPr/>
          </p:nvSpPr>
          <p:spPr bwMode="auto">
            <a:xfrm>
              <a:off x="7102" y="7436"/>
              <a:ext cx="818" cy="342"/>
            </a:xfrm>
            <a:prstGeom prst="rect">
              <a:avLst/>
            </a:prstGeom>
            <a:solidFill>
              <a:srgbClr val="FFFFFF"/>
            </a:solidFill>
            <a:ln w="9525">
              <a:noFill/>
              <a:miter lim="800000"/>
              <a:headEnd/>
              <a:tailEnd/>
            </a:ln>
          </p:spPr>
          <p:txBody>
            <a:bodyPr/>
            <a:lstStyle/>
            <a:p>
              <a:pPr eaLnBrk="1" hangingPunct="1">
                <a:spcAft>
                  <a:spcPts val="1000"/>
                </a:spcAft>
              </a:pPr>
              <a:r>
                <a:rPr lang="en-US" altLang="en-US" sz="1400" b="1">
                  <a:solidFill>
                    <a:srgbClr val="000099"/>
                  </a:solidFill>
                  <a:latin typeface="Calibri" pitchFamily="34" charset="0"/>
                </a:rPr>
                <a:t>$1000</a:t>
              </a:r>
              <a:endParaRPr lang="en-US" altLang="en-US" sz="3200" b="1">
                <a:solidFill>
                  <a:srgbClr val="000099"/>
                </a:solidFill>
                <a:latin typeface="Tahoma" pitchFamily="34" charset="0"/>
              </a:endParaRPr>
            </a:p>
          </p:txBody>
        </p:sp>
        <p:sp>
          <p:nvSpPr>
            <p:cNvPr id="60426" name="Text Box 11"/>
            <p:cNvSpPr txBox="1">
              <a:spLocks noChangeArrowheads="1"/>
            </p:cNvSpPr>
            <p:nvPr/>
          </p:nvSpPr>
          <p:spPr bwMode="auto">
            <a:xfrm>
              <a:off x="8408" y="7447"/>
              <a:ext cx="818" cy="342"/>
            </a:xfrm>
            <a:prstGeom prst="rect">
              <a:avLst/>
            </a:prstGeom>
            <a:solidFill>
              <a:srgbClr val="FFFFFF"/>
            </a:solidFill>
            <a:ln w="9525">
              <a:noFill/>
              <a:miter lim="800000"/>
              <a:headEnd/>
              <a:tailEnd/>
            </a:ln>
          </p:spPr>
          <p:txBody>
            <a:bodyPr/>
            <a:lstStyle/>
            <a:p>
              <a:pPr eaLnBrk="1" hangingPunct="1">
                <a:spcAft>
                  <a:spcPts val="1000"/>
                </a:spcAft>
              </a:pPr>
              <a:r>
                <a:rPr lang="en-US" altLang="en-US" sz="1400" b="1">
                  <a:solidFill>
                    <a:srgbClr val="000099"/>
                  </a:solidFill>
                  <a:latin typeface="Calibri" pitchFamily="34" charset="0"/>
                </a:rPr>
                <a:t>$1000</a:t>
              </a:r>
              <a:endParaRPr lang="en-US" altLang="en-US" sz="3200" b="1">
                <a:solidFill>
                  <a:srgbClr val="000099"/>
                </a:solidFill>
                <a:latin typeface="Tahoma" pitchFamily="34" charset="0"/>
              </a:endParaRPr>
            </a:p>
          </p:txBody>
        </p:sp>
        <p:sp>
          <p:nvSpPr>
            <p:cNvPr id="60427" name="Text Box 12"/>
            <p:cNvSpPr txBox="1">
              <a:spLocks noChangeArrowheads="1"/>
            </p:cNvSpPr>
            <p:nvPr/>
          </p:nvSpPr>
          <p:spPr bwMode="auto">
            <a:xfrm>
              <a:off x="1830" y="6858"/>
              <a:ext cx="403" cy="366"/>
            </a:xfrm>
            <a:prstGeom prst="rect">
              <a:avLst/>
            </a:prstGeom>
            <a:solidFill>
              <a:srgbClr val="FFFFFF"/>
            </a:solidFill>
            <a:ln w="9525">
              <a:noFill/>
              <a:miter lim="800000"/>
              <a:headEnd/>
              <a:tailEnd/>
            </a:ln>
          </p:spPr>
          <p:txBody>
            <a:bodyPr/>
            <a:lstStyle/>
            <a:p>
              <a:pPr eaLnBrk="1" hangingPunct="1">
                <a:spcAft>
                  <a:spcPts val="1000"/>
                </a:spcAft>
              </a:pPr>
              <a:r>
                <a:rPr lang="en-US" altLang="en-US" sz="1400" b="1">
                  <a:solidFill>
                    <a:srgbClr val="000099"/>
                  </a:solidFill>
                  <a:latin typeface="Times New Roman" pitchFamily="18" charset="0"/>
                </a:rPr>
                <a:t>0</a:t>
              </a:r>
              <a:endParaRPr lang="en-US" altLang="en-US" sz="3200" b="1">
                <a:solidFill>
                  <a:srgbClr val="000099"/>
                </a:solidFill>
                <a:latin typeface="Tahoma" pitchFamily="34" charset="0"/>
              </a:endParaRPr>
            </a:p>
          </p:txBody>
        </p:sp>
        <p:sp>
          <p:nvSpPr>
            <p:cNvPr id="60428" name="Text Box 13"/>
            <p:cNvSpPr txBox="1">
              <a:spLocks noChangeArrowheads="1"/>
            </p:cNvSpPr>
            <p:nvPr/>
          </p:nvSpPr>
          <p:spPr bwMode="auto">
            <a:xfrm>
              <a:off x="3310" y="6864"/>
              <a:ext cx="403" cy="366"/>
            </a:xfrm>
            <a:prstGeom prst="rect">
              <a:avLst/>
            </a:prstGeom>
            <a:solidFill>
              <a:srgbClr val="FFFFFF"/>
            </a:solidFill>
            <a:ln w="9525">
              <a:noFill/>
              <a:miter lim="800000"/>
              <a:headEnd/>
              <a:tailEnd/>
            </a:ln>
          </p:spPr>
          <p:txBody>
            <a:bodyPr/>
            <a:lstStyle/>
            <a:p>
              <a:pPr eaLnBrk="1" hangingPunct="1">
                <a:spcAft>
                  <a:spcPts val="1000"/>
                </a:spcAft>
              </a:pPr>
              <a:r>
                <a:rPr lang="en-US" altLang="en-US" sz="1400" b="1">
                  <a:solidFill>
                    <a:srgbClr val="000099"/>
                  </a:solidFill>
                  <a:latin typeface="Calibri" pitchFamily="34" charset="0"/>
                </a:rPr>
                <a:t>1</a:t>
              </a:r>
              <a:endParaRPr lang="en-US" altLang="en-US" sz="3200" b="1">
                <a:solidFill>
                  <a:srgbClr val="000099"/>
                </a:solidFill>
                <a:latin typeface="Tahoma" pitchFamily="34" charset="0"/>
              </a:endParaRPr>
            </a:p>
          </p:txBody>
        </p:sp>
        <p:sp>
          <p:nvSpPr>
            <p:cNvPr id="60429" name="Text Box 14"/>
            <p:cNvSpPr txBox="1">
              <a:spLocks noChangeArrowheads="1"/>
            </p:cNvSpPr>
            <p:nvPr/>
          </p:nvSpPr>
          <p:spPr bwMode="auto">
            <a:xfrm>
              <a:off x="4664" y="6876"/>
              <a:ext cx="403" cy="366"/>
            </a:xfrm>
            <a:prstGeom prst="rect">
              <a:avLst/>
            </a:prstGeom>
            <a:solidFill>
              <a:srgbClr val="FFFFFF"/>
            </a:solidFill>
            <a:ln w="9525">
              <a:noFill/>
              <a:miter lim="800000"/>
              <a:headEnd/>
              <a:tailEnd/>
            </a:ln>
          </p:spPr>
          <p:txBody>
            <a:bodyPr/>
            <a:lstStyle/>
            <a:p>
              <a:pPr eaLnBrk="1" hangingPunct="1">
                <a:spcAft>
                  <a:spcPts val="1000"/>
                </a:spcAft>
              </a:pPr>
              <a:r>
                <a:rPr lang="en-US" altLang="en-US" sz="1400" b="1">
                  <a:solidFill>
                    <a:srgbClr val="000099"/>
                  </a:solidFill>
                  <a:latin typeface="Calibri" pitchFamily="34" charset="0"/>
                </a:rPr>
                <a:t>2</a:t>
              </a:r>
              <a:endParaRPr lang="en-US" altLang="en-US" sz="3200" b="1">
                <a:solidFill>
                  <a:srgbClr val="000099"/>
                </a:solidFill>
                <a:latin typeface="Tahoma" pitchFamily="34" charset="0"/>
              </a:endParaRPr>
            </a:p>
          </p:txBody>
        </p:sp>
        <p:sp>
          <p:nvSpPr>
            <p:cNvPr id="60430" name="Text Box 15"/>
            <p:cNvSpPr txBox="1">
              <a:spLocks noChangeArrowheads="1"/>
            </p:cNvSpPr>
            <p:nvPr/>
          </p:nvSpPr>
          <p:spPr bwMode="auto">
            <a:xfrm>
              <a:off x="5970" y="6888"/>
              <a:ext cx="403" cy="366"/>
            </a:xfrm>
            <a:prstGeom prst="rect">
              <a:avLst/>
            </a:prstGeom>
            <a:solidFill>
              <a:srgbClr val="FFFFFF"/>
            </a:solidFill>
            <a:ln w="9525">
              <a:noFill/>
              <a:miter lim="800000"/>
              <a:headEnd/>
              <a:tailEnd/>
            </a:ln>
          </p:spPr>
          <p:txBody>
            <a:bodyPr/>
            <a:lstStyle/>
            <a:p>
              <a:pPr eaLnBrk="1" hangingPunct="1">
                <a:spcAft>
                  <a:spcPts val="1000"/>
                </a:spcAft>
              </a:pPr>
              <a:r>
                <a:rPr lang="en-US" altLang="en-US" sz="1400" b="1">
                  <a:solidFill>
                    <a:srgbClr val="000099"/>
                  </a:solidFill>
                  <a:latin typeface="Calibri" pitchFamily="34" charset="0"/>
                </a:rPr>
                <a:t>3</a:t>
              </a:r>
              <a:endParaRPr lang="en-US" altLang="en-US" sz="3200" b="1">
                <a:solidFill>
                  <a:srgbClr val="000099"/>
                </a:solidFill>
                <a:latin typeface="Tahoma" pitchFamily="34" charset="0"/>
              </a:endParaRPr>
            </a:p>
          </p:txBody>
        </p:sp>
        <p:sp>
          <p:nvSpPr>
            <p:cNvPr id="60431" name="Text Box 16"/>
            <p:cNvSpPr txBox="1">
              <a:spLocks noChangeArrowheads="1"/>
            </p:cNvSpPr>
            <p:nvPr/>
          </p:nvSpPr>
          <p:spPr bwMode="auto">
            <a:xfrm>
              <a:off x="7324" y="6876"/>
              <a:ext cx="403" cy="366"/>
            </a:xfrm>
            <a:prstGeom prst="rect">
              <a:avLst/>
            </a:prstGeom>
            <a:solidFill>
              <a:srgbClr val="FFFFFF"/>
            </a:solidFill>
            <a:ln w="9525">
              <a:noFill/>
              <a:miter lim="800000"/>
              <a:headEnd/>
              <a:tailEnd/>
            </a:ln>
          </p:spPr>
          <p:txBody>
            <a:bodyPr/>
            <a:lstStyle/>
            <a:p>
              <a:pPr eaLnBrk="1" hangingPunct="1">
                <a:spcAft>
                  <a:spcPts val="1000"/>
                </a:spcAft>
              </a:pPr>
              <a:r>
                <a:rPr lang="en-US" altLang="en-US" sz="1400" b="1">
                  <a:solidFill>
                    <a:srgbClr val="000099"/>
                  </a:solidFill>
                  <a:latin typeface="Calibri" pitchFamily="34" charset="0"/>
                </a:rPr>
                <a:t>4</a:t>
              </a:r>
              <a:endParaRPr lang="en-US" altLang="en-US" sz="3200" b="1">
                <a:solidFill>
                  <a:srgbClr val="000099"/>
                </a:solidFill>
                <a:latin typeface="Tahoma" pitchFamily="34" charset="0"/>
              </a:endParaRPr>
            </a:p>
          </p:txBody>
        </p:sp>
        <p:grpSp>
          <p:nvGrpSpPr>
            <p:cNvPr id="60432" name="Group 17"/>
            <p:cNvGrpSpPr>
              <a:grpSpLocks/>
            </p:cNvGrpSpPr>
            <p:nvPr/>
          </p:nvGrpSpPr>
          <p:grpSpPr bwMode="auto">
            <a:xfrm>
              <a:off x="2050" y="6863"/>
              <a:ext cx="6946" cy="645"/>
              <a:chOff x="2050" y="6863"/>
              <a:chExt cx="6946" cy="645"/>
            </a:xfrm>
          </p:grpSpPr>
          <p:sp>
            <p:nvSpPr>
              <p:cNvPr id="60433" name="Line 18"/>
              <p:cNvSpPr>
                <a:spLocks noChangeShapeType="1"/>
              </p:cNvSpPr>
              <p:nvPr/>
            </p:nvSpPr>
            <p:spPr bwMode="auto">
              <a:xfrm flipV="1">
                <a:off x="2050" y="7328"/>
                <a:ext cx="6761" cy="12"/>
              </a:xfrm>
              <a:prstGeom prst="line">
                <a:avLst/>
              </a:prstGeom>
              <a:noFill/>
              <a:ln w="12700">
                <a:solidFill>
                  <a:srgbClr val="000000"/>
                </a:solidFill>
                <a:round/>
                <a:headEnd/>
                <a:tailEnd/>
              </a:ln>
            </p:spPr>
            <p:txBody>
              <a:bodyPr/>
              <a:lstStyle/>
              <a:p>
                <a:endParaRPr lang="en-US"/>
              </a:p>
            </p:txBody>
          </p:sp>
          <p:sp>
            <p:nvSpPr>
              <p:cNvPr id="60434" name="Line 19"/>
              <p:cNvSpPr>
                <a:spLocks noChangeShapeType="1"/>
              </p:cNvSpPr>
              <p:nvPr/>
            </p:nvSpPr>
            <p:spPr bwMode="auto">
              <a:xfrm flipH="1">
                <a:off x="2062" y="7167"/>
                <a:ext cx="1" cy="305"/>
              </a:xfrm>
              <a:prstGeom prst="line">
                <a:avLst/>
              </a:prstGeom>
              <a:noFill/>
              <a:ln w="12700">
                <a:solidFill>
                  <a:srgbClr val="000000"/>
                </a:solidFill>
                <a:round/>
                <a:headEnd/>
                <a:tailEnd/>
              </a:ln>
            </p:spPr>
            <p:txBody>
              <a:bodyPr/>
              <a:lstStyle/>
              <a:p>
                <a:endParaRPr lang="en-US"/>
              </a:p>
            </p:txBody>
          </p:sp>
          <p:sp>
            <p:nvSpPr>
              <p:cNvPr id="60435" name="Line 20"/>
              <p:cNvSpPr>
                <a:spLocks noChangeShapeType="1"/>
              </p:cNvSpPr>
              <p:nvPr/>
            </p:nvSpPr>
            <p:spPr bwMode="auto">
              <a:xfrm>
                <a:off x="3516" y="7171"/>
                <a:ext cx="0" cy="317"/>
              </a:xfrm>
              <a:prstGeom prst="line">
                <a:avLst/>
              </a:prstGeom>
              <a:noFill/>
              <a:ln w="12700">
                <a:solidFill>
                  <a:srgbClr val="000000"/>
                </a:solidFill>
                <a:round/>
                <a:headEnd/>
                <a:tailEnd/>
              </a:ln>
            </p:spPr>
            <p:txBody>
              <a:bodyPr/>
              <a:lstStyle/>
              <a:p>
                <a:endParaRPr lang="en-US"/>
              </a:p>
            </p:txBody>
          </p:sp>
          <p:sp>
            <p:nvSpPr>
              <p:cNvPr id="60436" name="Line 21"/>
              <p:cNvSpPr>
                <a:spLocks noChangeShapeType="1"/>
              </p:cNvSpPr>
              <p:nvPr/>
            </p:nvSpPr>
            <p:spPr bwMode="auto">
              <a:xfrm flipH="1">
                <a:off x="7518" y="7182"/>
                <a:ext cx="1" cy="305"/>
              </a:xfrm>
              <a:prstGeom prst="line">
                <a:avLst/>
              </a:prstGeom>
              <a:noFill/>
              <a:ln w="12700">
                <a:solidFill>
                  <a:srgbClr val="000000"/>
                </a:solidFill>
                <a:round/>
                <a:headEnd/>
                <a:tailEnd/>
              </a:ln>
            </p:spPr>
            <p:txBody>
              <a:bodyPr/>
              <a:lstStyle/>
              <a:p>
                <a:endParaRPr lang="en-US"/>
              </a:p>
            </p:txBody>
          </p:sp>
          <p:sp>
            <p:nvSpPr>
              <p:cNvPr id="60437" name="Line 22"/>
              <p:cNvSpPr>
                <a:spLocks noChangeShapeType="1"/>
              </p:cNvSpPr>
              <p:nvPr/>
            </p:nvSpPr>
            <p:spPr bwMode="auto">
              <a:xfrm flipH="1">
                <a:off x="6159" y="7191"/>
                <a:ext cx="1" cy="317"/>
              </a:xfrm>
              <a:prstGeom prst="line">
                <a:avLst/>
              </a:prstGeom>
              <a:noFill/>
              <a:ln w="12700">
                <a:solidFill>
                  <a:srgbClr val="000000"/>
                </a:solidFill>
                <a:round/>
                <a:headEnd/>
                <a:tailEnd/>
              </a:ln>
            </p:spPr>
            <p:txBody>
              <a:bodyPr/>
              <a:lstStyle/>
              <a:p>
                <a:endParaRPr lang="en-US"/>
              </a:p>
            </p:txBody>
          </p:sp>
          <p:sp>
            <p:nvSpPr>
              <p:cNvPr id="60438" name="Line 23"/>
              <p:cNvSpPr>
                <a:spLocks noChangeShapeType="1"/>
              </p:cNvSpPr>
              <p:nvPr/>
            </p:nvSpPr>
            <p:spPr bwMode="auto">
              <a:xfrm>
                <a:off x="4886" y="7162"/>
                <a:ext cx="0" cy="317"/>
              </a:xfrm>
              <a:prstGeom prst="line">
                <a:avLst/>
              </a:prstGeom>
              <a:noFill/>
              <a:ln w="12700">
                <a:solidFill>
                  <a:srgbClr val="000000"/>
                </a:solidFill>
                <a:round/>
                <a:headEnd/>
                <a:tailEnd/>
              </a:ln>
            </p:spPr>
            <p:txBody>
              <a:bodyPr/>
              <a:lstStyle/>
              <a:p>
                <a:endParaRPr lang="en-US"/>
              </a:p>
            </p:txBody>
          </p:sp>
          <p:sp>
            <p:nvSpPr>
              <p:cNvPr id="60439" name="Line 24"/>
              <p:cNvSpPr>
                <a:spLocks noChangeShapeType="1"/>
              </p:cNvSpPr>
              <p:nvPr/>
            </p:nvSpPr>
            <p:spPr bwMode="auto">
              <a:xfrm>
                <a:off x="8812" y="7171"/>
                <a:ext cx="0" cy="317"/>
              </a:xfrm>
              <a:prstGeom prst="line">
                <a:avLst/>
              </a:prstGeom>
              <a:noFill/>
              <a:ln w="12700">
                <a:solidFill>
                  <a:srgbClr val="000000"/>
                </a:solidFill>
                <a:round/>
                <a:headEnd/>
                <a:tailEnd/>
              </a:ln>
            </p:spPr>
            <p:txBody>
              <a:bodyPr/>
              <a:lstStyle/>
              <a:p>
                <a:endParaRPr lang="en-US"/>
              </a:p>
            </p:txBody>
          </p:sp>
          <p:sp>
            <p:nvSpPr>
              <p:cNvPr id="60440" name="Text Box 25"/>
              <p:cNvSpPr txBox="1">
                <a:spLocks noChangeArrowheads="1"/>
              </p:cNvSpPr>
              <p:nvPr/>
            </p:nvSpPr>
            <p:spPr bwMode="auto">
              <a:xfrm>
                <a:off x="8593" y="6863"/>
                <a:ext cx="403" cy="366"/>
              </a:xfrm>
              <a:prstGeom prst="rect">
                <a:avLst/>
              </a:prstGeom>
              <a:solidFill>
                <a:srgbClr val="FFFFFF"/>
              </a:solidFill>
              <a:ln w="9525">
                <a:noFill/>
                <a:miter lim="800000"/>
                <a:headEnd/>
                <a:tailEnd/>
              </a:ln>
            </p:spPr>
            <p:txBody>
              <a:bodyPr/>
              <a:lstStyle/>
              <a:p>
                <a:pPr eaLnBrk="1" hangingPunct="1">
                  <a:spcAft>
                    <a:spcPts val="1000"/>
                  </a:spcAft>
                </a:pPr>
                <a:r>
                  <a:rPr lang="en-US" altLang="en-US" sz="1400" b="1">
                    <a:solidFill>
                      <a:srgbClr val="000099"/>
                    </a:solidFill>
                    <a:latin typeface="Calibri" pitchFamily="34" charset="0"/>
                  </a:rPr>
                  <a:t>5</a:t>
                </a:r>
                <a:endParaRPr lang="en-US" altLang="en-US" sz="3200" b="1">
                  <a:solidFill>
                    <a:srgbClr val="000099"/>
                  </a:solidFill>
                  <a:latin typeface="Tahoma" pitchFamily="34" charset="0"/>
                </a:endParaRPr>
              </a:p>
            </p:txBody>
          </p:sp>
        </p:grpSp>
      </p:grpSp>
      <p:sp>
        <p:nvSpPr>
          <p:cNvPr id="60421" name="TextBox 25"/>
          <p:cNvSpPr txBox="1">
            <a:spLocks noChangeArrowheads="1"/>
          </p:cNvSpPr>
          <p:nvPr/>
        </p:nvSpPr>
        <p:spPr bwMode="auto">
          <a:xfrm>
            <a:off x="838200" y="4419600"/>
            <a:ext cx="7239000" cy="1552575"/>
          </a:xfrm>
          <a:prstGeom prst="rect">
            <a:avLst/>
          </a:prstGeom>
          <a:noFill/>
          <a:ln w="9525">
            <a:noFill/>
            <a:miter lim="800000"/>
            <a:headEnd/>
            <a:tailEnd/>
          </a:ln>
        </p:spPr>
        <p:txBody>
          <a:bodyPr>
            <a:spAutoFit/>
          </a:bodyPr>
          <a:lstStyle/>
          <a:p>
            <a:pPr eaLnBrk="1" hangingPunct="1"/>
            <a:r>
              <a:rPr lang="en-US" altLang="en-US">
                <a:latin typeface="Times New Roman" pitchFamily="18" charset="0"/>
              </a:rPr>
              <a:t>We can use the table next to the yield curve to identify the interest rate corresponding to each length of time:     </a:t>
            </a:r>
            <a:r>
              <a:rPr lang="en-US" altLang="en-US" b="1" i="1">
                <a:solidFill>
                  <a:srgbClr val="006600"/>
                </a:solidFill>
                <a:latin typeface="Times New Roman" pitchFamily="18" charset="0"/>
              </a:rPr>
              <a:t>1, 2, 3, 4 and 5 years</a:t>
            </a:r>
            <a:r>
              <a:rPr lang="en-US" altLang="en-US">
                <a:latin typeface="Times New Roman" pitchFamily="18" charset="0"/>
              </a:rPr>
              <a:t>. With the cash flows and those interest rates, we can compute the </a:t>
            </a:r>
            <a:r>
              <a:rPr lang="en-US" altLang="en-US" b="1">
                <a:solidFill>
                  <a:srgbClr val="00646D"/>
                </a:solidFill>
                <a:latin typeface="Times New Roman" pitchFamily="18" charset="0"/>
              </a:rPr>
              <a:t>PV</a:t>
            </a:r>
          </a:p>
        </p:txBody>
      </p:sp>
    </p:spTree>
  </p:cSld>
  <p:clrMapOvr>
    <a:masterClrMapping/>
  </p:clrMapOvr>
  <p:transition spd="slow"/>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itle 1"/>
          <p:cNvSpPr>
            <a:spLocks noGrp="1"/>
          </p:cNvSpPr>
          <p:nvPr>
            <p:ph type="title"/>
          </p:nvPr>
        </p:nvSpPr>
        <p:spPr/>
        <p:txBody>
          <a:bodyPr/>
          <a:lstStyle/>
          <a:p>
            <a:pPr eaLnBrk="1" hangingPunct="1"/>
            <a:r>
              <a:rPr lang="en-US" altLang="en-US" smtClean="0"/>
              <a:t>Example 5.5 Using the Term Structure to Compute Present Values</a:t>
            </a:r>
          </a:p>
        </p:txBody>
      </p:sp>
      <p:sp>
        <p:nvSpPr>
          <p:cNvPr id="13316" name="Content Placeholder 2"/>
          <p:cNvSpPr>
            <a:spLocks noGrp="1"/>
          </p:cNvSpPr>
          <p:nvPr>
            <p:ph idx="1"/>
          </p:nvPr>
        </p:nvSpPr>
        <p:spPr>
          <a:xfrm>
            <a:off x="317500" y="1803400"/>
            <a:ext cx="8505825" cy="2844800"/>
          </a:xfrm>
        </p:spPr>
        <p:txBody>
          <a:bodyPr/>
          <a:lstStyle/>
          <a:p>
            <a:pPr eaLnBrk="1" hangingPunct="1">
              <a:buFontTx/>
              <a:buNone/>
            </a:pPr>
            <a:r>
              <a:rPr lang="en-US" altLang="en-US" b="1" smtClean="0">
                <a:solidFill>
                  <a:srgbClr val="00646D"/>
                </a:solidFill>
              </a:rPr>
              <a:t>Execute:</a:t>
            </a:r>
          </a:p>
          <a:p>
            <a:pPr eaLnBrk="1" hangingPunct="1"/>
            <a:r>
              <a:rPr lang="en-US" altLang="en-US" sz="2400" smtClean="0"/>
              <a:t>From Figure </a:t>
            </a:r>
            <a:r>
              <a:rPr lang="en-US" altLang="en-US" sz="2400" b="1" smtClean="0">
                <a:solidFill>
                  <a:srgbClr val="00646D"/>
                </a:solidFill>
              </a:rPr>
              <a:t>5.3</a:t>
            </a:r>
            <a:r>
              <a:rPr lang="en-US" altLang="en-US" sz="2400" smtClean="0"/>
              <a:t>, we see that the interest rates are: </a:t>
            </a:r>
            <a:r>
              <a:rPr lang="en-US" altLang="en-US" sz="2400" b="1" smtClean="0">
                <a:solidFill>
                  <a:srgbClr val="006600"/>
                </a:solidFill>
              </a:rPr>
              <a:t>2.69%, 3.06%, 3.34%, 3.57% </a:t>
            </a:r>
            <a:r>
              <a:rPr lang="en-US" altLang="en-US" sz="2400" smtClean="0"/>
              <a:t>and</a:t>
            </a:r>
            <a:r>
              <a:rPr lang="en-US" altLang="en-US" sz="2400" b="1" smtClean="0">
                <a:solidFill>
                  <a:srgbClr val="006600"/>
                </a:solidFill>
              </a:rPr>
              <a:t> 3.76%</a:t>
            </a:r>
            <a:r>
              <a:rPr lang="en-US" altLang="en-US" sz="2400" b="1" smtClean="0"/>
              <a:t>, </a:t>
            </a:r>
            <a:r>
              <a:rPr lang="en-US" altLang="en-US" sz="2400" smtClean="0"/>
              <a:t>for terms of </a:t>
            </a:r>
            <a:r>
              <a:rPr lang="en-US" altLang="en-US" sz="2400" b="1" smtClean="0">
                <a:solidFill>
                  <a:srgbClr val="00646D"/>
                </a:solidFill>
              </a:rPr>
              <a:t>1, 2, 3, 4 </a:t>
            </a:r>
            <a:r>
              <a:rPr lang="en-US" altLang="en-US" sz="2400" smtClean="0"/>
              <a:t>and</a:t>
            </a:r>
            <a:r>
              <a:rPr lang="en-US" altLang="en-US" sz="2400" b="1" smtClean="0">
                <a:solidFill>
                  <a:srgbClr val="000099"/>
                </a:solidFill>
              </a:rPr>
              <a:t> </a:t>
            </a:r>
            <a:r>
              <a:rPr lang="en-US" altLang="en-US" sz="2400" b="1" smtClean="0">
                <a:solidFill>
                  <a:srgbClr val="00646D"/>
                </a:solidFill>
              </a:rPr>
              <a:t>5 </a:t>
            </a:r>
            <a:r>
              <a:rPr lang="en-US" altLang="en-US" sz="2400" smtClean="0"/>
              <a:t>years, respectively.</a:t>
            </a:r>
          </a:p>
          <a:p>
            <a:pPr eaLnBrk="1" hangingPunct="1"/>
            <a:r>
              <a:rPr lang="en-US" altLang="en-US" sz="2400" smtClean="0"/>
              <a:t>To compute the present value, we discount each cash flow by the corresponding interest rate:</a:t>
            </a:r>
          </a:p>
          <a:p>
            <a:pPr eaLnBrk="1" hangingPunct="1">
              <a:buFontTx/>
              <a:buNone/>
            </a:pPr>
            <a:endParaRPr lang="en-US" altLang="en-US" sz="2400" smtClean="0"/>
          </a:p>
        </p:txBody>
      </p:sp>
      <p:graphicFrame>
        <p:nvGraphicFramePr>
          <p:cNvPr id="13314" name="Object 11"/>
          <p:cNvGraphicFramePr>
            <a:graphicFrameLocks noChangeAspect="1"/>
          </p:cNvGraphicFramePr>
          <p:nvPr/>
        </p:nvGraphicFramePr>
        <p:xfrm>
          <a:off x="609600" y="4648200"/>
          <a:ext cx="7996238" cy="838200"/>
        </p:xfrm>
        <a:graphic>
          <a:graphicData uri="http://schemas.openxmlformats.org/presentationml/2006/ole">
            <p:oleObj spid="_x0000_s13314" r:id="rId3" imgW="3365500" imgH="355600" progId="">
              <p:embed/>
            </p:oleObj>
          </a:graphicData>
        </a:graphic>
      </p:graphicFrame>
    </p:spTree>
  </p:cSld>
  <p:clrMapOvr>
    <a:masterClrMapping/>
  </p:clrMapOvr>
  <p:transition spd="slow"/>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p:txBody>
          <a:bodyPr/>
          <a:lstStyle/>
          <a:p>
            <a:pPr eaLnBrk="1" hangingPunct="1"/>
            <a:r>
              <a:rPr lang="en-US" altLang="en-US" smtClean="0"/>
              <a:t>Example 5.5 Using the Term Structure to Compute Present Values</a:t>
            </a:r>
          </a:p>
        </p:txBody>
      </p:sp>
      <p:sp>
        <p:nvSpPr>
          <p:cNvPr id="61443" name="Rectangle 6"/>
          <p:cNvSpPr>
            <a:spLocks noGrp="1" noChangeArrowheads="1"/>
          </p:cNvSpPr>
          <p:nvPr>
            <p:ph idx="1"/>
          </p:nvPr>
        </p:nvSpPr>
        <p:spPr/>
        <p:txBody>
          <a:bodyPr/>
          <a:lstStyle/>
          <a:p>
            <a:pPr eaLnBrk="1" hangingPunct="1">
              <a:buFontTx/>
              <a:buNone/>
            </a:pPr>
            <a:r>
              <a:rPr lang="en-US" altLang="en-US" b="1" smtClean="0">
                <a:solidFill>
                  <a:srgbClr val="00646D"/>
                </a:solidFill>
              </a:rPr>
              <a:t>Evaluate:</a:t>
            </a:r>
          </a:p>
          <a:p>
            <a:pPr eaLnBrk="1" hangingPunct="1"/>
            <a:r>
              <a:rPr lang="en-US" altLang="en-US" sz="2800" smtClean="0"/>
              <a:t>The yield curve tells us the market interest rate per year for each different maturity. In order to correctly calculate the </a:t>
            </a:r>
            <a:r>
              <a:rPr lang="en-US" altLang="en-US" sz="2800" b="1" smtClean="0">
                <a:solidFill>
                  <a:srgbClr val="00646D"/>
                </a:solidFill>
              </a:rPr>
              <a:t>PV </a:t>
            </a:r>
            <a:r>
              <a:rPr lang="en-US" altLang="en-US" sz="2800" smtClean="0"/>
              <a:t>of cash flows from five different maturities, we need to use the five different interest rates corresponding to those maturities. </a:t>
            </a:r>
            <a:r>
              <a:rPr lang="en-US" altLang="en-US" sz="2800" i="1" smtClean="0">
                <a:solidFill>
                  <a:srgbClr val="00646D"/>
                </a:solidFill>
              </a:rPr>
              <a:t>Note that we cannot use the annuity formula here because the discount rates differ for each cash flow.</a:t>
            </a:r>
            <a:endParaRPr lang="en-US" altLang="en-US" i="1" smtClean="0">
              <a:solidFill>
                <a:srgbClr val="00646D"/>
              </a:solidFill>
            </a:endParaRPr>
          </a:p>
        </p:txBody>
      </p:sp>
    </p:spTree>
  </p:cSld>
  <p:clrMapOvr>
    <a:masterClrMapping/>
  </p:clrMapOvr>
  <p:transition spd="slow"/>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en-US" altLang="en-US" smtClean="0"/>
              <a:t>Figure 5.4 Yield Curve Shapes</a:t>
            </a:r>
          </a:p>
        </p:txBody>
      </p:sp>
      <p:pic>
        <p:nvPicPr>
          <p:cNvPr id="62467" name="Picture 2" descr="Figure_05_04"/>
          <p:cNvPicPr preferRelativeResize="0">
            <a:picLocks noChangeAspect="1" noChangeArrowheads="1"/>
          </p:cNvPicPr>
          <p:nvPr>
            <p:custDataLst>
              <p:tags r:id="rId1"/>
            </p:custDataLst>
          </p:nvPr>
        </p:nvPicPr>
        <p:blipFill>
          <a:blip r:embed="rId3" cstate="print"/>
          <a:srcRect t="44232"/>
          <a:stretch>
            <a:fillRect/>
          </a:stretch>
        </p:blipFill>
        <p:spPr bwMode="auto">
          <a:xfrm>
            <a:off x="368300" y="2290763"/>
            <a:ext cx="8382000" cy="2962275"/>
          </a:xfrm>
          <a:prstGeom prst="rect">
            <a:avLst/>
          </a:prstGeom>
          <a:noFill/>
          <a:ln w="9525">
            <a:noFill/>
            <a:miter lim="800000"/>
            <a:headEnd/>
            <a:tailEnd/>
          </a:ln>
        </p:spPr>
      </p:pic>
    </p:spTree>
  </p:cSld>
  <p:clrMapOvr>
    <a:masterClrMapping/>
  </p:clrMapOvr>
  <p:transition spd="slow"/>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42"/>
          <p:cNvSpPr>
            <a:spLocks noGrp="1" noChangeArrowheads="1"/>
          </p:cNvSpPr>
          <p:nvPr>
            <p:ph type="title"/>
          </p:nvPr>
        </p:nvSpPr>
        <p:spPr/>
        <p:txBody>
          <a:bodyPr/>
          <a:lstStyle/>
          <a:p>
            <a:pPr eaLnBrk="1" hangingPunct="1"/>
            <a:r>
              <a:rPr lang="en-US" altLang="en-US" smtClean="0"/>
              <a:t>5.3 The Determinants of Interest Rates</a:t>
            </a:r>
          </a:p>
        </p:txBody>
      </p:sp>
      <p:sp>
        <p:nvSpPr>
          <p:cNvPr id="63491" name="Rectangle 43"/>
          <p:cNvSpPr>
            <a:spLocks noGrp="1" noChangeArrowheads="1"/>
          </p:cNvSpPr>
          <p:nvPr>
            <p:ph idx="1"/>
          </p:nvPr>
        </p:nvSpPr>
        <p:spPr/>
        <p:txBody>
          <a:bodyPr/>
          <a:lstStyle/>
          <a:p>
            <a:pPr eaLnBrk="1" hangingPunct="1"/>
            <a:r>
              <a:rPr lang="en-US" altLang="en-US" sz="2400" smtClean="0"/>
              <a:t>Interest Rate Determination</a:t>
            </a:r>
          </a:p>
          <a:p>
            <a:pPr lvl="1" eaLnBrk="1" hangingPunct="1">
              <a:spcBef>
                <a:spcPct val="50000"/>
              </a:spcBef>
            </a:pPr>
            <a:r>
              <a:rPr lang="en-US" altLang="en-US" sz="2000" smtClean="0"/>
              <a:t>The Federal Reserve determines very short-term interest rates through its influence on the federal funds rate, which is the rate at which banks can borrow cash reserves on an overnight basis</a:t>
            </a:r>
          </a:p>
          <a:p>
            <a:pPr lvl="1" eaLnBrk="1" hangingPunct="1">
              <a:spcBef>
                <a:spcPct val="50000"/>
              </a:spcBef>
            </a:pPr>
            <a:r>
              <a:rPr lang="en-US" altLang="en-US" sz="2000" smtClean="0"/>
              <a:t>If interest rates are expected to rise in the future, investors would not want to make long-term investments</a:t>
            </a:r>
          </a:p>
          <a:p>
            <a:pPr lvl="1" eaLnBrk="1" hangingPunct="1">
              <a:spcBef>
                <a:spcPct val="50000"/>
              </a:spcBef>
            </a:pPr>
            <a:r>
              <a:rPr lang="en-US" altLang="en-US" sz="2000" smtClean="0"/>
              <a:t>If interest rates are expected to rise, long-term interest rates will tend to be higher than short-term rates to attract investors</a:t>
            </a:r>
          </a:p>
          <a:p>
            <a:pPr lvl="1" eaLnBrk="1" hangingPunct="1">
              <a:spcBef>
                <a:spcPct val="50000"/>
              </a:spcBef>
            </a:pPr>
            <a:r>
              <a:rPr lang="en-US" altLang="en-US" sz="2000" smtClean="0"/>
              <a:t>If interest rates are expected to fall, long-term rates will tend to be lower than short-term rates to attract borrowers.</a:t>
            </a:r>
          </a:p>
        </p:txBody>
      </p:sp>
    </p:spTree>
  </p:cSld>
  <p:clrMapOvr>
    <a:masterClrMapping/>
  </p:clrMapOvr>
  <p:transition spd="slow"/>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16"/>
          <p:cNvSpPr>
            <a:spLocks noGrp="1" noChangeArrowheads="1"/>
          </p:cNvSpPr>
          <p:nvPr>
            <p:ph type="title"/>
          </p:nvPr>
        </p:nvSpPr>
        <p:spPr/>
        <p:txBody>
          <a:bodyPr/>
          <a:lstStyle/>
          <a:p>
            <a:pPr eaLnBrk="1" hangingPunct="1"/>
            <a:r>
              <a:rPr lang="en-US" altLang="en-US" sz="2800" smtClean="0"/>
              <a:t>Figure 5.5 Short-Term versus Long-Term U.S. Interest Rates and Recessions</a:t>
            </a:r>
          </a:p>
        </p:txBody>
      </p:sp>
      <p:pic>
        <p:nvPicPr>
          <p:cNvPr id="64515" name="Picture 2" descr="Figure_05_05"/>
          <p:cNvPicPr preferRelativeResize="0">
            <a:picLocks noChangeAspect="1" noChangeArrowheads="1"/>
          </p:cNvPicPr>
          <p:nvPr>
            <p:custDataLst>
              <p:tags r:id="rId1"/>
            </p:custDataLst>
          </p:nvPr>
        </p:nvPicPr>
        <p:blipFill>
          <a:blip r:embed="rId3" cstate="print"/>
          <a:srcRect l="23270" t="32642" r="1314"/>
          <a:stretch>
            <a:fillRect/>
          </a:stretch>
        </p:blipFill>
        <p:spPr bwMode="auto">
          <a:xfrm>
            <a:off x="1449388" y="1752600"/>
            <a:ext cx="6221412" cy="4519613"/>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9"/>
          <p:cNvSpPr>
            <a:spLocks noGrp="1" noChangeArrowheads="1"/>
          </p:cNvSpPr>
          <p:nvPr>
            <p:ph type="title"/>
          </p:nvPr>
        </p:nvSpPr>
        <p:spPr/>
        <p:txBody>
          <a:bodyPr/>
          <a:lstStyle/>
          <a:p>
            <a:pPr eaLnBrk="1" hangingPunct="1"/>
            <a:r>
              <a:rPr lang="en-US" altLang="en-US" smtClean="0"/>
              <a:t>5.1 Interest Rate Quotes and Adjustments</a:t>
            </a:r>
          </a:p>
        </p:txBody>
      </p:sp>
      <p:sp>
        <p:nvSpPr>
          <p:cNvPr id="23555" name="Rectangle 40"/>
          <p:cNvSpPr>
            <a:spLocks noGrp="1" noChangeArrowheads="1"/>
          </p:cNvSpPr>
          <p:nvPr>
            <p:ph idx="1"/>
          </p:nvPr>
        </p:nvSpPr>
        <p:spPr>
          <a:xfrm>
            <a:off x="625475" y="1447800"/>
            <a:ext cx="7886700" cy="4351338"/>
          </a:xfrm>
        </p:spPr>
        <p:txBody>
          <a:bodyPr/>
          <a:lstStyle/>
          <a:p>
            <a:pPr eaLnBrk="1" hangingPunct="1"/>
            <a:r>
              <a:rPr lang="en-US" altLang="en-US" sz="2800" smtClean="0"/>
              <a:t>Adjusting the Discount Rate to Different Time Periods</a:t>
            </a:r>
          </a:p>
          <a:p>
            <a:pPr lvl="1" eaLnBrk="1" hangingPunct="1"/>
            <a:r>
              <a:rPr lang="en-US" altLang="en-US" sz="2400" smtClean="0"/>
              <a:t>In general, by raising the interest rate factor (1 + r) to the appropriate power, we can compute an equivalent interest rate for a longer (or shorter) time period:</a:t>
            </a:r>
          </a:p>
          <a:p>
            <a:pPr lvl="2" eaLnBrk="1" hangingPunct="1"/>
            <a:r>
              <a:rPr lang="en-US" altLang="en-US" sz="2000" b="1" smtClean="0">
                <a:solidFill>
                  <a:srgbClr val="006600"/>
                </a:solidFill>
              </a:rPr>
              <a:t>(1 + r)</a:t>
            </a:r>
            <a:r>
              <a:rPr lang="en-US" altLang="en-US" sz="2000" b="1" baseline="30000" smtClean="0">
                <a:solidFill>
                  <a:srgbClr val="006600"/>
                </a:solidFill>
              </a:rPr>
              <a:t>0.5</a:t>
            </a:r>
            <a:r>
              <a:rPr lang="en-US" altLang="en-US" sz="2000" b="1" smtClean="0">
                <a:solidFill>
                  <a:srgbClr val="006600"/>
                </a:solidFill>
              </a:rPr>
              <a:t> = (1.06)</a:t>
            </a:r>
            <a:r>
              <a:rPr lang="en-US" altLang="en-US" sz="2000" b="1" baseline="30000" smtClean="0">
                <a:solidFill>
                  <a:srgbClr val="006600"/>
                </a:solidFill>
              </a:rPr>
              <a:t>0.5</a:t>
            </a:r>
            <a:r>
              <a:rPr lang="en-US" altLang="en-US" sz="2000" b="1" smtClean="0">
                <a:solidFill>
                  <a:srgbClr val="006600"/>
                </a:solidFill>
              </a:rPr>
              <a:t> = $1.0296</a:t>
            </a:r>
            <a:r>
              <a:rPr lang="en-US" altLang="en-US" sz="2000" smtClean="0"/>
              <a:t>, so a monthly rate of 6%, is equivalent to a rate of 2.96% every half of a month.</a:t>
            </a:r>
          </a:p>
        </p:txBody>
      </p:sp>
      <p:pic>
        <p:nvPicPr>
          <p:cNvPr id="23556" name="Picture 24" descr="table_p135b"/>
          <p:cNvPicPr>
            <a:picLocks noChangeAspect="1" noChangeArrowheads="1"/>
          </p:cNvPicPr>
          <p:nvPr/>
        </p:nvPicPr>
        <p:blipFill>
          <a:blip r:embed="rId2" cstate="print"/>
          <a:srcRect/>
          <a:stretch>
            <a:fillRect/>
          </a:stretch>
        </p:blipFill>
        <p:spPr bwMode="auto">
          <a:xfrm>
            <a:off x="1228725" y="4205288"/>
            <a:ext cx="6680200" cy="2271712"/>
          </a:xfrm>
          <a:prstGeom prst="rect">
            <a:avLst/>
          </a:prstGeom>
          <a:noFill/>
          <a:ln w="9525">
            <a:noFill/>
            <a:miter lim="800000"/>
            <a:headEnd/>
            <a:tailEnd/>
          </a:ln>
        </p:spPr>
      </p:pic>
      <p:sp>
        <p:nvSpPr>
          <p:cNvPr id="23557" name="Text Box 41"/>
          <p:cNvSpPr txBox="1">
            <a:spLocks noChangeArrowheads="1"/>
          </p:cNvSpPr>
          <p:nvPr/>
        </p:nvSpPr>
        <p:spPr bwMode="auto">
          <a:xfrm>
            <a:off x="2825750" y="5029200"/>
            <a:ext cx="4762500" cy="1281113"/>
          </a:xfrm>
          <a:prstGeom prst="rect">
            <a:avLst/>
          </a:prstGeom>
          <a:solidFill>
            <a:schemeClr val="bg1"/>
          </a:solidFill>
          <a:ln w="9525">
            <a:noFill/>
            <a:miter lim="800000"/>
            <a:headEnd/>
            <a:tailEnd/>
          </a:ln>
        </p:spPr>
        <p:txBody>
          <a:bodyPr wrap="none">
            <a:spAutoFit/>
          </a:bodyPr>
          <a:lstStyle/>
          <a:p>
            <a:pPr eaLnBrk="1" hangingPunct="1">
              <a:spcAft>
                <a:spcPct val="80000"/>
              </a:spcAft>
            </a:pPr>
            <a:r>
              <a:rPr lang="en-US" altLang="en-US" sz="1700"/>
              <a:t>$1 </a:t>
            </a:r>
            <a:r>
              <a:rPr lang="en-US" altLang="en-US" sz="1700">
                <a:sym typeface="Symbol" pitchFamily="18" charset="2"/>
              </a:rPr>
              <a:t> (1.0296)   =  $1.0296,   (1.0296)  =  $1.06</a:t>
            </a:r>
          </a:p>
          <a:p>
            <a:pPr eaLnBrk="1" hangingPunct="1">
              <a:spcAft>
                <a:spcPct val="80000"/>
              </a:spcAft>
            </a:pPr>
            <a:r>
              <a:rPr lang="en-US" altLang="en-US" sz="1700"/>
              <a:t>$1           </a:t>
            </a:r>
            <a:r>
              <a:rPr lang="en-US" altLang="en-US" sz="1700">
                <a:sym typeface="Symbol" pitchFamily="18" charset="2"/>
              </a:rPr>
              <a:t>            (1.0296)</a:t>
            </a:r>
            <a:r>
              <a:rPr lang="en-US" altLang="en-US" sz="1700" baseline="30000">
                <a:sym typeface="Symbol" pitchFamily="18" charset="2"/>
              </a:rPr>
              <a:t>2</a:t>
            </a:r>
            <a:r>
              <a:rPr lang="en-US" altLang="en-US" sz="1700">
                <a:sym typeface="Symbol" pitchFamily="18" charset="2"/>
              </a:rPr>
              <a:t>                   =  $1.06</a:t>
            </a:r>
          </a:p>
          <a:p>
            <a:pPr eaLnBrk="1" hangingPunct="1">
              <a:spcAft>
                <a:spcPct val="80000"/>
              </a:spcAft>
            </a:pPr>
            <a:r>
              <a:rPr lang="en-US" altLang="en-US" sz="1700"/>
              <a:t>$1           </a:t>
            </a:r>
            <a:r>
              <a:rPr lang="en-US" altLang="en-US" sz="1700">
                <a:sym typeface="Symbol" pitchFamily="18" charset="2"/>
              </a:rPr>
              <a:t>            (1.06)                     </a:t>
            </a:r>
            <a:r>
              <a:rPr lang="en-US" altLang="en-US" sz="800">
                <a:sym typeface="Symbol" pitchFamily="18" charset="2"/>
              </a:rPr>
              <a:t> </a:t>
            </a:r>
            <a:r>
              <a:rPr lang="en-US" altLang="en-US" sz="1700">
                <a:sym typeface="Symbol" pitchFamily="18" charset="2"/>
              </a:rPr>
              <a:t>   =  $1.06</a:t>
            </a:r>
          </a:p>
        </p:txBody>
      </p:sp>
    </p:spTree>
  </p:cSld>
  <p:clrMapOvr>
    <a:masterClrMapping/>
  </p:clrMapOvr>
  <p:transition spd="slow"/>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15"/>
          <p:cNvSpPr>
            <a:spLocks noGrp="1" noChangeArrowheads="1"/>
          </p:cNvSpPr>
          <p:nvPr>
            <p:ph type="title"/>
          </p:nvPr>
        </p:nvSpPr>
        <p:spPr>
          <a:xfrm>
            <a:off x="309563" y="142875"/>
            <a:ext cx="7386637" cy="1104900"/>
          </a:xfrm>
        </p:spPr>
        <p:txBody>
          <a:bodyPr/>
          <a:lstStyle/>
          <a:p>
            <a:pPr eaLnBrk="1" hangingPunct="1"/>
            <a:r>
              <a:rPr lang="en-US" altLang="en-US" smtClean="0"/>
              <a:t>Example 5.6</a:t>
            </a:r>
            <a:br>
              <a:rPr lang="en-US" altLang="en-US" smtClean="0"/>
            </a:br>
            <a:r>
              <a:rPr lang="en-US" altLang="en-US" smtClean="0"/>
              <a:t>Long-Term versus Short-Term Loans</a:t>
            </a:r>
          </a:p>
        </p:txBody>
      </p:sp>
      <p:sp>
        <p:nvSpPr>
          <p:cNvPr id="65552" name="Rectangle 16"/>
          <p:cNvSpPr>
            <a:spLocks noGrp="1" noChangeArrowheads="1"/>
          </p:cNvSpPr>
          <p:nvPr>
            <p:ph idx="1"/>
          </p:nvPr>
        </p:nvSpPr>
        <p:spPr>
          <a:xfrm>
            <a:off x="317500" y="1803400"/>
            <a:ext cx="8505825" cy="4445000"/>
          </a:xfrm>
        </p:spPr>
        <p:txBody>
          <a:bodyPr rtlCol="0">
            <a:normAutofit/>
          </a:bodyPr>
          <a:lstStyle/>
          <a:p>
            <a:pPr eaLnBrk="1" fontAlgn="auto" hangingPunct="1">
              <a:lnSpc>
                <a:spcPts val="3200"/>
              </a:lnSpc>
              <a:spcBef>
                <a:spcPts val="1200"/>
              </a:spcBef>
              <a:spcAft>
                <a:spcPts val="0"/>
              </a:spcAft>
              <a:buFontTx/>
              <a:buNone/>
              <a:defRPr/>
            </a:pPr>
            <a:r>
              <a:rPr lang="en-US" altLang="en-US" sz="3600" b="1" smtClean="0">
                <a:solidFill>
                  <a:srgbClr val="00646D"/>
                </a:solidFill>
              </a:rPr>
              <a:t>Problem:</a:t>
            </a:r>
            <a:r>
              <a:rPr lang="en-US" altLang="en-US" sz="3600" b="1" smtClean="0">
                <a:solidFill>
                  <a:srgbClr val="00646D"/>
                </a:solidFill>
                <a:effectLst>
                  <a:outerShdw blurRad="38100" dist="38100" dir="2700000" algn="tl">
                    <a:srgbClr val="C0C0C0"/>
                  </a:outerShdw>
                </a:effectLst>
              </a:rPr>
              <a:t>  </a:t>
            </a:r>
          </a:p>
          <a:p>
            <a:pPr eaLnBrk="1" fontAlgn="auto" hangingPunct="1">
              <a:lnSpc>
                <a:spcPct val="85000"/>
              </a:lnSpc>
              <a:spcAft>
                <a:spcPts val="0"/>
              </a:spcAft>
              <a:buFont typeface="Arial" panose="020B0604020202020204" pitchFamily="34" charset="0"/>
              <a:buChar char="•"/>
              <a:defRPr/>
            </a:pPr>
            <a:r>
              <a:rPr lang="en-US" altLang="en-US" sz="2400" smtClean="0"/>
              <a:t>You work for a bank that has just made two loans. In one, you loaned </a:t>
            </a:r>
            <a:r>
              <a:rPr lang="en-US" altLang="en-US" sz="2400" b="1" smtClean="0">
                <a:solidFill>
                  <a:srgbClr val="006600"/>
                </a:solidFill>
              </a:rPr>
              <a:t>$909.09 </a:t>
            </a:r>
            <a:r>
              <a:rPr lang="en-US" altLang="en-US" sz="2400" smtClean="0"/>
              <a:t>today in return for </a:t>
            </a:r>
            <a:r>
              <a:rPr lang="en-US" altLang="en-US" sz="2400" b="1" smtClean="0">
                <a:solidFill>
                  <a:srgbClr val="006600"/>
                </a:solidFill>
              </a:rPr>
              <a:t>$1,000 </a:t>
            </a:r>
            <a:r>
              <a:rPr lang="en-US" altLang="en-US" sz="2400" smtClean="0"/>
              <a:t>in one year. In the other, you loaned </a:t>
            </a:r>
            <a:r>
              <a:rPr lang="en-US" altLang="en-US" sz="2400" b="1" smtClean="0">
                <a:solidFill>
                  <a:srgbClr val="006600"/>
                </a:solidFill>
              </a:rPr>
              <a:t>$909.09 </a:t>
            </a:r>
            <a:r>
              <a:rPr lang="en-US" altLang="en-US" sz="2400" smtClean="0"/>
              <a:t>today in return for </a:t>
            </a:r>
            <a:r>
              <a:rPr lang="en-US" altLang="en-US" sz="2400" b="1" smtClean="0">
                <a:solidFill>
                  <a:srgbClr val="006600"/>
                </a:solidFill>
              </a:rPr>
              <a:t>$15,863.08 </a:t>
            </a:r>
            <a:r>
              <a:rPr lang="en-US" altLang="en-US" sz="2400" smtClean="0"/>
              <a:t>in </a:t>
            </a:r>
            <a:r>
              <a:rPr lang="en-US" altLang="en-US" sz="2400" b="1" smtClean="0">
                <a:solidFill>
                  <a:srgbClr val="006600"/>
                </a:solidFill>
              </a:rPr>
              <a:t>30</a:t>
            </a:r>
            <a:r>
              <a:rPr lang="en-US" altLang="en-US" sz="2400" smtClean="0"/>
              <a:t> years.  The difference between the loan amount and repayment amount is based on an interest rate of </a:t>
            </a:r>
            <a:r>
              <a:rPr lang="en-US" altLang="en-US" sz="2400" b="1" smtClean="0">
                <a:solidFill>
                  <a:srgbClr val="006600"/>
                </a:solidFill>
              </a:rPr>
              <a:t>10%</a:t>
            </a:r>
            <a:r>
              <a:rPr lang="en-US" altLang="en-US" sz="2400" smtClean="0"/>
              <a:t> per year. Imagine that immediately after you make the loans, news about economic growth is announced that increases inflation expectations so that the market interest rate for loans like these jumps to </a:t>
            </a:r>
            <a:r>
              <a:rPr lang="en-US" altLang="en-US" sz="2400" b="1" smtClean="0">
                <a:solidFill>
                  <a:srgbClr val="006600"/>
                </a:solidFill>
              </a:rPr>
              <a:t>11%</a:t>
            </a:r>
            <a:r>
              <a:rPr lang="en-US" altLang="en-US" sz="2400" smtClean="0"/>
              <a:t>. Loans make up a major part of a bank’s assets, so you are naturally concerned about the value of these loans.  </a:t>
            </a:r>
            <a:r>
              <a:rPr lang="en-US" altLang="en-US" sz="2400" i="1" smtClean="0">
                <a:solidFill>
                  <a:srgbClr val="00646D"/>
                </a:solidFill>
              </a:rPr>
              <a:t>What is the effect of the interest rate change on the value to the bank of the promised repayment of these loans</a:t>
            </a:r>
            <a:r>
              <a:rPr lang="en-US" altLang="en-US" sz="2400" b="1" i="1" smtClean="0">
                <a:solidFill>
                  <a:srgbClr val="00646D"/>
                </a:solidFill>
              </a:rPr>
              <a:t>?</a:t>
            </a:r>
            <a:endParaRPr lang="en-US" altLang="en-US" sz="2400" i="1" smtClean="0">
              <a:solidFill>
                <a:srgbClr val="00646D"/>
              </a:solidFill>
            </a:endParaRPr>
          </a:p>
        </p:txBody>
      </p:sp>
    </p:spTree>
  </p:cSld>
  <p:clrMapOvr>
    <a:masterClrMapping/>
  </p:clrMapOvr>
  <p:transition spd="slow"/>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pPr eaLnBrk="1" hangingPunct="1"/>
            <a:r>
              <a:rPr lang="en-US" altLang="en-US" smtClean="0"/>
              <a:t>Example 5.6</a:t>
            </a:r>
            <a:br>
              <a:rPr lang="en-US" altLang="en-US" smtClean="0"/>
            </a:br>
            <a:r>
              <a:rPr lang="en-US" altLang="en-US" smtClean="0"/>
              <a:t>Long-Term versus Short-Term Loans</a:t>
            </a:r>
          </a:p>
        </p:txBody>
      </p:sp>
      <p:sp>
        <p:nvSpPr>
          <p:cNvPr id="3" name="Content Placeholder 2"/>
          <p:cNvSpPr>
            <a:spLocks noGrp="1"/>
          </p:cNvSpPr>
          <p:nvPr>
            <p:ph idx="1"/>
          </p:nvPr>
        </p:nvSpPr>
        <p:spPr>
          <a:xfrm>
            <a:off x="317500" y="1803400"/>
            <a:ext cx="8505825" cy="4205288"/>
          </a:xfrm>
        </p:spPr>
        <p:txBody>
          <a:bodyPr rtlCol="0">
            <a:normAutofit lnSpcReduction="10000"/>
          </a:bodyPr>
          <a:lstStyle/>
          <a:p>
            <a:pPr eaLnBrk="1" fontAlgn="auto" hangingPunct="1">
              <a:spcAft>
                <a:spcPts val="0"/>
              </a:spcAft>
              <a:buFontTx/>
              <a:buNone/>
              <a:defRPr/>
            </a:pPr>
            <a:r>
              <a:rPr lang="en-US" altLang="en-US" sz="3600" b="1" smtClean="0">
                <a:solidFill>
                  <a:srgbClr val="00646D"/>
                </a:solidFill>
              </a:rPr>
              <a:t>Solution:</a:t>
            </a:r>
          </a:p>
          <a:p>
            <a:pPr eaLnBrk="1" fontAlgn="auto" hangingPunct="1">
              <a:spcAft>
                <a:spcPts val="0"/>
              </a:spcAft>
              <a:buFontTx/>
              <a:buNone/>
              <a:defRPr/>
            </a:pPr>
            <a:r>
              <a:rPr lang="en-US" altLang="en-US" sz="3600" b="1" smtClean="0">
                <a:solidFill>
                  <a:srgbClr val="00646D"/>
                </a:solidFill>
              </a:rPr>
              <a:t>Plan:</a:t>
            </a:r>
          </a:p>
          <a:p>
            <a:pPr eaLnBrk="1" fontAlgn="auto" hangingPunct="1">
              <a:spcAft>
                <a:spcPts val="0"/>
              </a:spcAft>
              <a:buFont typeface="Arial" panose="020B0604020202020204" pitchFamily="34" charset="0"/>
              <a:buChar char="•"/>
              <a:defRPr/>
            </a:pPr>
            <a:r>
              <a:rPr lang="en-US" altLang="en-US" sz="2400" smtClean="0"/>
              <a:t>Each of these loans has only one repayment cash flow at the end of the loan. They differ only by the time to repayment:</a:t>
            </a:r>
          </a:p>
          <a:p>
            <a:pPr eaLnBrk="1" fontAlgn="auto" hangingPunct="1">
              <a:spcBef>
                <a:spcPct val="350000"/>
              </a:spcBef>
              <a:spcAft>
                <a:spcPts val="0"/>
              </a:spcAft>
              <a:buFont typeface="Arial" panose="020B0604020202020204" pitchFamily="34" charset="0"/>
              <a:buChar char="•"/>
              <a:defRPr/>
            </a:pPr>
            <a:r>
              <a:rPr lang="en-US" altLang="en-US" sz="2400" smtClean="0"/>
              <a:t>The effect on the value of the future repayment to the bank today is just the </a:t>
            </a:r>
            <a:r>
              <a:rPr lang="en-US" altLang="en-US" sz="2400" b="1" smtClean="0"/>
              <a:t>PV</a:t>
            </a:r>
            <a:r>
              <a:rPr lang="en-US" altLang="en-US" sz="2400" smtClean="0"/>
              <a:t> of the loan repayment, calculated at the new market interest rate.</a:t>
            </a:r>
          </a:p>
        </p:txBody>
      </p:sp>
      <p:pic>
        <p:nvPicPr>
          <p:cNvPr id="66564" name="Picture 35" descr="C:\Documents and Settings\mtemelko\Desktop\temp_docs\BerkDemarzo\GIFs_imported\timeline2_p152.gif"/>
          <p:cNvPicPr>
            <a:picLocks noChangeAspect="1" noChangeArrowheads="1"/>
          </p:cNvPicPr>
          <p:nvPr/>
        </p:nvPicPr>
        <p:blipFill>
          <a:blip r:embed="rId2" cstate="print"/>
          <a:srcRect/>
          <a:stretch>
            <a:fillRect/>
          </a:stretch>
        </p:blipFill>
        <p:spPr bwMode="auto">
          <a:xfrm>
            <a:off x="3602038" y="3802063"/>
            <a:ext cx="5221287" cy="846137"/>
          </a:xfrm>
          <a:prstGeom prst="rect">
            <a:avLst/>
          </a:prstGeom>
          <a:noFill/>
          <a:ln w="9525">
            <a:noFill/>
            <a:miter lim="800000"/>
            <a:headEnd/>
            <a:tailEnd/>
          </a:ln>
        </p:spPr>
      </p:pic>
      <p:pic>
        <p:nvPicPr>
          <p:cNvPr id="66565" name="Picture 36" descr="C:\Documents and Settings\mtemelko\Desktop\temp_docs\BerkDemarzo\GIFs_imported\timeline_p152.gif"/>
          <p:cNvPicPr>
            <a:picLocks noChangeAspect="1" noChangeArrowheads="1"/>
          </p:cNvPicPr>
          <p:nvPr/>
        </p:nvPicPr>
        <p:blipFill>
          <a:blip r:embed="rId3" cstate="print"/>
          <a:srcRect/>
          <a:stretch>
            <a:fillRect/>
          </a:stretch>
        </p:blipFill>
        <p:spPr bwMode="auto">
          <a:xfrm>
            <a:off x="457200" y="3843338"/>
            <a:ext cx="2727325" cy="762000"/>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Title 1"/>
          <p:cNvSpPr>
            <a:spLocks noGrp="1"/>
          </p:cNvSpPr>
          <p:nvPr>
            <p:ph type="title" idx="4294967295"/>
          </p:nvPr>
        </p:nvSpPr>
        <p:spPr>
          <a:xfrm>
            <a:off x="0" y="142875"/>
            <a:ext cx="7386638" cy="1143000"/>
          </a:xfrm>
        </p:spPr>
        <p:txBody>
          <a:bodyPr/>
          <a:lstStyle/>
          <a:p>
            <a:pPr eaLnBrk="1" hangingPunct="1"/>
            <a:r>
              <a:rPr lang="en-US" altLang="en-US" smtClean="0"/>
              <a:t>Example 5.6</a:t>
            </a:r>
            <a:br>
              <a:rPr lang="en-US" altLang="en-US" smtClean="0"/>
            </a:br>
            <a:r>
              <a:rPr lang="en-US" altLang="en-US" smtClean="0"/>
              <a:t>Long-Term versus Short-Term Loans</a:t>
            </a:r>
          </a:p>
        </p:txBody>
      </p:sp>
      <p:sp>
        <p:nvSpPr>
          <p:cNvPr id="15365" name="Content Placeholder 2"/>
          <p:cNvSpPr>
            <a:spLocks noGrp="1"/>
          </p:cNvSpPr>
          <p:nvPr>
            <p:ph idx="4294967295"/>
          </p:nvPr>
        </p:nvSpPr>
        <p:spPr>
          <a:xfrm>
            <a:off x="0" y="1803400"/>
            <a:ext cx="8505825" cy="787400"/>
          </a:xfrm>
        </p:spPr>
        <p:txBody>
          <a:bodyPr rtlCol="0">
            <a:normAutofit lnSpcReduction="10000"/>
          </a:bodyPr>
          <a:lstStyle/>
          <a:p>
            <a:pPr eaLnBrk="1" fontAlgn="auto" hangingPunct="1">
              <a:spcAft>
                <a:spcPts val="0"/>
              </a:spcAft>
              <a:buFontTx/>
              <a:buNone/>
              <a:defRPr/>
            </a:pPr>
            <a:r>
              <a:rPr lang="en-US" altLang="en-US" b="1" smtClean="0">
                <a:solidFill>
                  <a:srgbClr val="00646D"/>
                </a:solidFill>
              </a:rPr>
              <a:t>Execute:</a:t>
            </a:r>
          </a:p>
          <a:p>
            <a:pPr eaLnBrk="1" fontAlgn="auto" hangingPunct="1">
              <a:spcAft>
                <a:spcPts val="0"/>
              </a:spcAft>
              <a:buFontTx/>
              <a:buNone/>
              <a:defRPr/>
            </a:pPr>
            <a:r>
              <a:rPr lang="en-US" altLang="en-US" sz="2400" smtClean="0"/>
              <a:t>     </a:t>
            </a:r>
          </a:p>
        </p:txBody>
      </p:sp>
      <p:sp>
        <p:nvSpPr>
          <p:cNvPr id="14342"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eaLnBrk="1" hangingPunct="1"/>
            <a:endParaRPr lang="en-US" altLang="en-US">
              <a:latin typeface="Tahoma" pitchFamily="34" charset="0"/>
            </a:endParaRPr>
          </a:p>
        </p:txBody>
      </p:sp>
      <p:sp>
        <p:nvSpPr>
          <p:cNvPr id="14343"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eaLnBrk="1" hangingPunct="1"/>
            <a:endParaRPr lang="en-US" altLang="en-US">
              <a:latin typeface="Tahoma" pitchFamily="34" charset="0"/>
            </a:endParaRPr>
          </a:p>
        </p:txBody>
      </p:sp>
      <p:sp>
        <p:nvSpPr>
          <p:cNvPr id="14344"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eaLnBrk="1" hangingPunct="1"/>
            <a:endParaRPr lang="en-US" altLang="en-US">
              <a:latin typeface="Tahoma" pitchFamily="34" charset="0"/>
            </a:endParaRPr>
          </a:p>
        </p:txBody>
      </p:sp>
      <p:sp>
        <p:nvSpPr>
          <p:cNvPr id="11" name="Rectangle 10"/>
          <p:cNvSpPr/>
          <p:nvPr/>
        </p:nvSpPr>
        <p:spPr>
          <a:xfrm>
            <a:off x="685800" y="2736850"/>
            <a:ext cx="2984500" cy="461963"/>
          </a:xfrm>
          <a:prstGeom prst="rect">
            <a:avLst/>
          </a:prstGeom>
        </p:spPr>
        <p:txBody>
          <a:bodyPr wrap="none">
            <a:spAutoFit/>
          </a:bodyPr>
          <a:lstStyle/>
          <a:p>
            <a:pPr eaLnBrk="1" hangingPunct="1">
              <a:defRPr/>
            </a:pPr>
            <a:r>
              <a:rPr lang="en-US" dirty="0">
                <a:latin typeface="+mn-lt"/>
              </a:rPr>
              <a:t>For the one-year loan: </a:t>
            </a:r>
          </a:p>
        </p:txBody>
      </p:sp>
      <p:sp>
        <p:nvSpPr>
          <p:cNvPr id="12" name="Rectangle 11"/>
          <p:cNvSpPr/>
          <p:nvPr/>
        </p:nvSpPr>
        <p:spPr>
          <a:xfrm>
            <a:off x="685800" y="4191000"/>
            <a:ext cx="2771775" cy="461963"/>
          </a:xfrm>
          <a:prstGeom prst="rect">
            <a:avLst/>
          </a:prstGeom>
        </p:spPr>
        <p:txBody>
          <a:bodyPr wrap="none">
            <a:spAutoFit/>
          </a:bodyPr>
          <a:lstStyle/>
          <a:p>
            <a:pPr eaLnBrk="1" hangingPunct="1">
              <a:defRPr/>
            </a:pPr>
            <a:r>
              <a:rPr lang="en-US" dirty="0">
                <a:latin typeface="+mn-lt"/>
              </a:rPr>
              <a:t>For the 30-year loan:</a:t>
            </a:r>
          </a:p>
        </p:txBody>
      </p:sp>
      <p:sp>
        <p:nvSpPr>
          <p:cNvPr id="14347"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eaLnBrk="1" hangingPunct="1"/>
            <a:endParaRPr lang="en-US" altLang="en-US">
              <a:latin typeface="Tahoma" pitchFamily="34" charset="0"/>
            </a:endParaRPr>
          </a:p>
        </p:txBody>
      </p:sp>
      <p:graphicFrame>
        <p:nvGraphicFramePr>
          <p:cNvPr id="14338" name="Object 3"/>
          <p:cNvGraphicFramePr>
            <a:graphicFrameLocks noChangeAspect="1"/>
          </p:cNvGraphicFramePr>
          <p:nvPr/>
        </p:nvGraphicFramePr>
        <p:xfrm>
          <a:off x="4343400" y="2590800"/>
          <a:ext cx="2982913" cy="1066800"/>
        </p:xfrm>
        <a:graphic>
          <a:graphicData uri="http://schemas.openxmlformats.org/presentationml/2006/ole">
            <p:oleObj spid="_x0000_s14338" r:id="rId3" imgW="1168400" imgH="419100" progId="Equation.DSMT4">
              <p:embed/>
            </p:oleObj>
          </a:graphicData>
        </a:graphic>
      </p:graphicFrame>
      <p:sp>
        <p:nvSpPr>
          <p:cNvPr id="14348"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eaLnBrk="1" hangingPunct="1"/>
            <a:endParaRPr lang="en-US" altLang="en-US">
              <a:latin typeface="Tahoma" pitchFamily="34" charset="0"/>
            </a:endParaRPr>
          </a:p>
        </p:txBody>
      </p:sp>
      <p:graphicFrame>
        <p:nvGraphicFramePr>
          <p:cNvPr id="14339" name="Object 5"/>
          <p:cNvGraphicFramePr>
            <a:graphicFrameLocks noChangeAspect="1"/>
          </p:cNvGraphicFramePr>
          <p:nvPr/>
        </p:nvGraphicFramePr>
        <p:xfrm>
          <a:off x="4133850" y="4038600"/>
          <a:ext cx="3389313" cy="1028700"/>
        </p:xfrm>
        <a:graphic>
          <a:graphicData uri="http://schemas.openxmlformats.org/presentationml/2006/ole">
            <p:oleObj spid="_x0000_s14339" r:id="rId4" imgW="1384300" imgH="419100" progId="Equation.DSMT4">
              <p:embed/>
            </p:oleObj>
          </a:graphicData>
        </a:graphic>
      </p:graphicFrame>
    </p:spTree>
  </p:cSld>
  <p:clrMapOvr>
    <a:masterClrMapping/>
  </p:clrMapOvr>
  <p:transition spd="slow"/>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p:txBody>
          <a:bodyPr/>
          <a:lstStyle/>
          <a:p>
            <a:pPr eaLnBrk="1" hangingPunct="1"/>
            <a:r>
              <a:rPr lang="en-US" altLang="en-US" smtClean="0"/>
              <a:t>Example 5.6</a:t>
            </a:r>
            <a:br>
              <a:rPr lang="en-US" altLang="en-US" smtClean="0"/>
            </a:br>
            <a:r>
              <a:rPr lang="en-US" altLang="en-US" smtClean="0"/>
              <a:t>Long-Term versus Short-Term Loans</a:t>
            </a:r>
          </a:p>
        </p:txBody>
      </p:sp>
      <p:sp>
        <p:nvSpPr>
          <p:cNvPr id="67587" name="Rectangle 6"/>
          <p:cNvSpPr>
            <a:spLocks noGrp="1" noChangeArrowheads="1"/>
          </p:cNvSpPr>
          <p:nvPr>
            <p:ph idx="1"/>
          </p:nvPr>
        </p:nvSpPr>
        <p:spPr/>
        <p:txBody>
          <a:bodyPr/>
          <a:lstStyle/>
          <a:p>
            <a:pPr eaLnBrk="1" hangingPunct="1">
              <a:buFontTx/>
              <a:buNone/>
            </a:pPr>
            <a:r>
              <a:rPr lang="en-US" altLang="en-US" b="1" smtClean="0">
                <a:solidFill>
                  <a:srgbClr val="00646D"/>
                </a:solidFill>
              </a:rPr>
              <a:t>Evaluate:</a:t>
            </a:r>
          </a:p>
          <a:p>
            <a:pPr eaLnBrk="1" hangingPunct="1"/>
            <a:r>
              <a:rPr lang="en-US" altLang="en-US" sz="2400" smtClean="0"/>
              <a:t>The value of the one-year loan decreased by </a:t>
            </a:r>
            <a:r>
              <a:rPr lang="en-US" altLang="en-US" sz="2400" b="1" smtClean="0">
                <a:solidFill>
                  <a:srgbClr val="006600"/>
                </a:solidFill>
              </a:rPr>
              <a:t>$909.09 - $900.90 = $8.19, </a:t>
            </a:r>
            <a:r>
              <a:rPr lang="en-US" altLang="en-US" sz="2400" smtClean="0"/>
              <a:t>or</a:t>
            </a:r>
            <a:r>
              <a:rPr lang="en-US" altLang="en-US" sz="2400" b="1" smtClean="0">
                <a:solidFill>
                  <a:srgbClr val="006600"/>
                </a:solidFill>
              </a:rPr>
              <a:t> 0.9%,</a:t>
            </a:r>
            <a:r>
              <a:rPr lang="en-US" altLang="en-US" sz="2400" smtClean="0"/>
              <a:t> but the value of the </a:t>
            </a:r>
            <a:r>
              <a:rPr lang="en-US" altLang="en-US" sz="2400" b="1" smtClean="0">
                <a:solidFill>
                  <a:srgbClr val="006600"/>
                </a:solidFill>
              </a:rPr>
              <a:t>30</a:t>
            </a:r>
            <a:r>
              <a:rPr lang="en-US" altLang="en-US" sz="2400" smtClean="0"/>
              <a:t>-year loan decreased by </a:t>
            </a:r>
            <a:r>
              <a:rPr lang="en-US" altLang="en-US" sz="2400" b="1" smtClean="0">
                <a:solidFill>
                  <a:srgbClr val="006600"/>
                </a:solidFill>
              </a:rPr>
              <a:t>$909.09 - $692.94 = $216.15</a:t>
            </a:r>
            <a:r>
              <a:rPr lang="en-US" altLang="en-US" sz="2400" smtClean="0"/>
              <a:t>, or almost </a:t>
            </a:r>
            <a:r>
              <a:rPr lang="en-US" altLang="en-US" sz="2400" b="1" smtClean="0">
                <a:solidFill>
                  <a:srgbClr val="006600"/>
                </a:solidFill>
              </a:rPr>
              <a:t>24%</a:t>
            </a:r>
            <a:r>
              <a:rPr lang="en-US" altLang="en-US" sz="2400" smtClean="0"/>
              <a:t>! The small change in market interest rates, compounded over a longer period, resulted in a much larger change in the present value of the loan repayment. You can see why investors and banks view </a:t>
            </a:r>
            <a:r>
              <a:rPr lang="en-US" altLang="en-US" sz="2400" i="1" smtClean="0">
                <a:solidFill>
                  <a:srgbClr val="00646D"/>
                </a:solidFill>
              </a:rPr>
              <a:t>longer-term loans as being riskier than short-term loans!</a:t>
            </a:r>
            <a:endParaRPr lang="en-US" altLang="en-US" i="1" smtClean="0">
              <a:solidFill>
                <a:srgbClr val="00646D"/>
              </a:solidFill>
            </a:endParaRPr>
          </a:p>
        </p:txBody>
      </p:sp>
      <p:sp>
        <p:nvSpPr>
          <p:cNvPr id="4" name="Footer Placeholder 3"/>
          <p:cNvSpPr txBox="1">
            <a:spLocks noGrp="1"/>
          </p:cNvSpPr>
          <p:nvPr/>
        </p:nvSpPr>
        <p:spPr bwMode="auto">
          <a:xfrm>
            <a:off x="304800" y="6248400"/>
            <a:ext cx="5410200" cy="457200"/>
          </a:xfrm>
          <a:prstGeom prst="rect">
            <a:avLst/>
          </a:prstGeom>
          <a:noFill/>
          <a:ln>
            <a:miter lim="800000"/>
            <a:headEnd/>
            <a:tailEnd/>
          </a:ln>
        </p:spPr>
        <p:txBody>
          <a:bodyPr anchor="b"/>
          <a:lstStyle/>
          <a:p>
            <a:pPr>
              <a:spcBef>
                <a:spcPct val="50000"/>
              </a:spcBef>
              <a:defRPr/>
            </a:pPr>
            <a:r>
              <a:rPr lang="en-US" sz="1000" dirty="0">
                <a:solidFill>
                  <a:schemeClr val="bg2"/>
                </a:solidFill>
                <a:latin typeface="+mj-lt"/>
              </a:rPr>
              <a:t>Copyright © 2009 Pearson Prentice Hall. All rights reserved.</a:t>
            </a:r>
          </a:p>
        </p:txBody>
      </p:sp>
    </p:spTree>
  </p:cSld>
  <p:clrMapOvr>
    <a:masterClrMapping/>
  </p:clrMapOvr>
  <p:transition spd="slow"/>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16"/>
          <p:cNvSpPr>
            <a:spLocks noGrp="1" noChangeArrowheads="1"/>
          </p:cNvSpPr>
          <p:nvPr>
            <p:ph type="title"/>
          </p:nvPr>
        </p:nvSpPr>
        <p:spPr/>
        <p:txBody>
          <a:bodyPr/>
          <a:lstStyle/>
          <a:p>
            <a:pPr eaLnBrk="1" hangingPunct="1"/>
            <a:r>
              <a:rPr lang="en-US" altLang="en-US" smtClean="0"/>
              <a:t>5.4 The Opportunity Cost of Capital</a:t>
            </a:r>
          </a:p>
        </p:txBody>
      </p:sp>
      <p:sp>
        <p:nvSpPr>
          <p:cNvPr id="68611" name="Rectangle 17"/>
          <p:cNvSpPr>
            <a:spLocks noGrp="1" noChangeArrowheads="1"/>
          </p:cNvSpPr>
          <p:nvPr>
            <p:ph idx="1"/>
          </p:nvPr>
        </p:nvSpPr>
        <p:spPr/>
        <p:txBody>
          <a:bodyPr/>
          <a:lstStyle/>
          <a:p>
            <a:pPr eaLnBrk="1" hangingPunct="1">
              <a:lnSpc>
                <a:spcPts val="3800"/>
              </a:lnSpc>
            </a:pPr>
            <a:r>
              <a:rPr lang="en-US" altLang="en-US" sz="2800" smtClean="0"/>
              <a:t>We will base the discount rate that we use to evaluate cash flows on the investor’s </a:t>
            </a:r>
            <a:r>
              <a:rPr lang="en-US" altLang="en-US" sz="2800" b="1" smtClean="0">
                <a:solidFill>
                  <a:srgbClr val="00646D"/>
                </a:solidFill>
              </a:rPr>
              <a:t>opportunity cost of capital </a:t>
            </a:r>
            <a:r>
              <a:rPr lang="en-US" altLang="en-US" sz="2800" smtClean="0"/>
              <a:t>(or more simply, the </a:t>
            </a:r>
            <a:r>
              <a:rPr lang="en-US" altLang="en-US" sz="2800" b="1" smtClean="0">
                <a:solidFill>
                  <a:srgbClr val="00646D"/>
                </a:solidFill>
              </a:rPr>
              <a:t>cost of capital</a:t>
            </a:r>
            <a:r>
              <a:rPr lang="en-US" altLang="en-US" sz="2800" smtClean="0"/>
              <a:t>), which is </a:t>
            </a:r>
            <a:r>
              <a:rPr lang="en-US" altLang="en-US" sz="2800" i="1" smtClean="0">
                <a:solidFill>
                  <a:srgbClr val="00646D"/>
                </a:solidFill>
              </a:rPr>
              <a:t>the best available expected return offered in the market on an investment of comparable risk and term to the cash flow being discounted</a:t>
            </a:r>
            <a:r>
              <a:rPr lang="en-US" altLang="en-US" sz="2800" smtClean="0"/>
              <a:t>.</a:t>
            </a:r>
            <a:endParaRPr lang="en-US" altLang="en-US" smtClean="0"/>
          </a:p>
        </p:txBody>
      </p:sp>
      <p:sp>
        <p:nvSpPr>
          <p:cNvPr id="4" name="Footer Placeholder 3"/>
          <p:cNvSpPr txBox="1">
            <a:spLocks noGrp="1"/>
          </p:cNvSpPr>
          <p:nvPr/>
        </p:nvSpPr>
        <p:spPr bwMode="auto">
          <a:xfrm>
            <a:off x="304800" y="6248400"/>
            <a:ext cx="5410200" cy="457200"/>
          </a:xfrm>
          <a:prstGeom prst="rect">
            <a:avLst/>
          </a:prstGeom>
          <a:noFill/>
          <a:ln>
            <a:miter lim="800000"/>
            <a:headEnd/>
            <a:tailEnd/>
          </a:ln>
        </p:spPr>
        <p:txBody>
          <a:bodyPr anchor="b"/>
          <a:lstStyle/>
          <a:p>
            <a:pPr>
              <a:spcBef>
                <a:spcPct val="50000"/>
              </a:spcBef>
              <a:defRPr/>
            </a:pPr>
            <a:r>
              <a:rPr lang="en-US" sz="1000" dirty="0">
                <a:solidFill>
                  <a:schemeClr val="bg2"/>
                </a:solidFill>
                <a:latin typeface="+mj-lt"/>
              </a:rPr>
              <a:t>Copyright © 2009 Pearson Prentice Hall. All rights reserved.</a:t>
            </a:r>
          </a:p>
        </p:txBody>
      </p:sp>
    </p:spTree>
  </p:cSld>
  <p:clrMapOvr>
    <a:masterClrMapping/>
  </p:clrMapOvr>
  <p:transition spd="slow"/>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8"/>
          <p:cNvSpPr>
            <a:spLocks noGrp="1" noChangeArrowheads="1"/>
          </p:cNvSpPr>
          <p:nvPr>
            <p:ph type="title"/>
          </p:nvPr>
        </p:nvSpPr>
        <p:spPr/>
        <p:txBody>
          <a:bodyPr/>
          <a:lstStyle/>
          <a:p>
            <a:pPr eaLnBrk="1" hangingPunct="1"/>
            <a:r>
              <a:rPr lang="en-US" altLang="en-US" smtClean="0"/>
              <a:t>Example 5.7 The Opportunity Cost of Capital</a:t>
            </a:r>
          </a:p>
        </p:txBody>
      </p:sp>
      <p:sp>
        <p:nvSpPr>
          <p:cNvPr id="69635" name="Rectangle 9"/>
          <p:cNvSpPr>
            <a:spLocks noGrp="1" noChangeArrowheads="1"/>
          </p:cNvSpPr>
          <p:nvPr>
            <p:ph idx="1"/>
          </p:nvPr>
        </p:nvSpPr>
        <p:spPr/>
        <p:txBody>
          <a:bodyPr/>
          <a:lstStyle/>
          <a:p>
            <a:pPr eaLnBrk="1" hangingPunct="1">
              <a:buFontTx/>
              <a:buNone/>
            </a:pPr>
            <a:r>
              <a:rPr lang="en-US" altLang="en-US" b="1" smtClean="0">
                <a:solidFill>
                  <a:srgbClr val="00646D"/>
                </a:solidFill>
              </a:rPr>
              <a:t>Problem:  </a:t>
            </a:r>
          </a:p>
          <a:p>
            <a:pPr eaLnBrk="1" hangingPunct="1"/>
            <a:r>
              <a:rPr lang="en-US" altLang="en-US" sz="2800" smtClean="0"/>
              <a:t>Suppose a friend offers to borrow </a:t>
            </a:r>
            <a:r>
              <a:rPr lang="en-US" altLang="en-US" sz="2800" b="1" smtClean="0">
                <a:solidFill>
                  <a:srgbClr val="006600"/>
                </a:solidFill>
              </a:rPr>
              <a:t>$100 </a:t>
            </a:r>
            <a:r>
              <a:rPr lang="en-US" altLang="en-US" sz="2800" smtClean="0"/>
              <a:t>from you today and in return pay you </a:t>
            </a:r>
            <a:r>
              <a:rPr lang="en-US" altLang="en-US" sz="2800" b="1" smtClean="0">
                <a:solidFill>
                  <a:srgbClr val="006600"/>
                </a:solidFill>
              </a:rPr>
              <a:t>$110 </a:t>
            </a:r>
            <a:r>
              <a:rPr lang="en-US" altLang="en-US" sz="2800" smtClean="0"/>
              <a:t>one year from today.  Looking in the market for other options for investing your money, you find your best alternative option for investing the </a:t>
            </a:r>
            <a:r>
              <a:rPr lang="en-US" altLang="en-US" sz="2800" b="1" smtClean="0">
                <a:solidFill>
                  <a:srgbClr val="006600"/>
                </a:solidFill>
              </a:rPr>
              <a:t>$100 </a:t>
            </a:r>
            <a:r>
              <a:rPr lang="en-US" altLang="en-US" sz="2800" smtClean="0"/>
              <a:t>that view as equally risky as lending it to your friend. That option has an expected return of </a:t>
            </a:r>
            <a:r>
              <a:rPr lang="en-US" altLang="en-US" sz="2800" b="1" smtClean="0">
                <a:solidFill>
                  <a:srgbClr val="006600"/>
                </a:solidFill>
              </a:rPr>
              <a:t>8%.  </a:t>
            </a:r>
            <a:r>
              <a:rPr lang="en-US" altLang="en-US" sz="2800" i="1" smtClean="0">
                <a:solidFill>
                  <a:srgbClr val="00646D"/>
                </a:solidFill>
              </a:rPr>
              <a:t>What should you do?</a:t>
            </a:r>
          </a:p>
        </p:txBody>
      </p:sp>
      <p:sp>
        <p:nvSpPr>
          <p:cNvPr id="4" name="Footer Placeholder 3"/>
          <p:cNvSpPr txBox="1">
            <a:spLocks noGrp="1"/>
          </p:cNvSpPr>
          <p:nvPr/>
        </p:nvSpPr>
        <p:spPr bwMode="auto">
          <a:xfrm>
            <a:off x="304800" y="6248400"/>
            <a:ext cx="5410200" cy="457200"/>
          </a:xfrm>
          <a:prstGeom prst="rect">
            <a:avLst/>
          </a:prstGeom>
          <a:noFill/>
          <a:ln>
            <a:miter lim="800000"/>
            <a:headEnd/>
            <a:tailEnd/>
          </a:ln>
        </p:spPr>
        <p:txBody>
          <a:bodyPr anchor="b"/>
          <a:lstStyle/>
          <a:p>
            <a:pPr>
              <a:spcBef>
                <a:spcPct val="50000"/>
              </a:spcBef>
              <a:defRPr/>
            </a:pPr>
            <a:r>
              <a:rPr lang="en-US" sz="1000">
                <a:solidFill>
                  <a:schemeClr val="bg2"/>
                </a:solidFill>
                <a:latin typeface="+mj-lt"/>
              </a:rPr>
              <a:t>Copyright © 2009 Pearson Prentice Hall. All rights reserved.</a:t>
            </a:r>
          </a:p>
        </p:txBody>
      </p:sp>
    </p:spTree>
  </p:cSld>
  <p:clrMapOvr>
    <a:masterClrMapping/>
  </p:clrMapOvr>
  <p:transition spd="slow"/>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idx="4294967295"/>
          </p:nvPr>
        </p:nvSpPr>
        <p:spPr>
          <a:xfrm>
            <a:off x="0" y="142875"/>
            <a:ext cx="7386638" cy="1143000"/>
          </a:xfrm>
        </p:spPr>
        <p:txBody>
          <a:bodyPr/>
          <a:lstStyle/>
          <a:p>
            <a:pPr eaLnBrk="1" hangingPunct="1"/>
            <a:r>
              <a:rPr lang="en-US" altLang="en-US" sz="2800" smtClean="0"/>
              <a:t>Example 5.7</a:t>
            </a:r>
            <a:br>
              <a:rPr lang="en-US" altLang="en-US" sz="2800" smtClean="0"/>
            </a:br>
            <a:r>
              <a:rPr lang="en-US" altLang="en-US" sz="2800" smtClean="0"/>
              <a:t>The Opportunity Cost of Capital</a:t>
            </a:r>
          </a:p>
        </p:txBody>
      </p:sp>
      <p:sp>
        <p:nvSpPr>
          <p:cNvPr id="70659" name="Content Placeholder 2"/>
          <p:cNvSpPr>
            <a:spLocks noGrp="1"/>
          </p:cNvSpPr>
          <p:nvPr>
            <p:ph idx="4294967295"/>
          </p:nvPr>
        </p:nvSpPr>
        <p:spPr>
          <a:xfrm>
            <a:off x="0" y="1803400"/>
            <a:ext cx="8505825" cy="3987800"/>
          </a:xfrm>
        </p:spPr>
        <p:txBody>
          <a:bodyPr/>
          <a:lstStyle/>
          <a:p>
            <a:pPr eaLnBrk="1" hangingPunct="1">
              <a:buFontTx/>
              <a:buNone/>
            </a:pPr>
            <a:r>
              <a:rPr lang="en-US" altLang="en-US" b="1" smtClean="0">
                <a:solidFill>
                  <a:srgbClr val="00646D"/>
                </a:solidFill>
              </a:rPr>
              <a:t>Solution:</a:t>
            </a:r>
          </a:p>
          <a:p>
            <a:pPr eaLnBrk="1" hangingPunct="1">
              <a:buFontTx/>
              <a:buNone/>
            </a:pPr>
            <a:r>
              <a:rPr lang="en-US" altLang="en-US" b="1" smtClean="0">
                <a:solidFill>
                  <a:srgbClr val="00646D"/>
                </a:solidFill>
              </a:rPr>
              <a:t>Plan:</a:t>
            </a:r>
          </a:p>
          <a:p>
            <a:pPr eaLnBrk="1" hangingPunct="1">
              <a:spcBef>
                <a:spcPct val="25000"/>
              </a:spcBef>
            </a:pPr>
            <a:r>
              <a:rPr lang="en-US" altLang="en-US" sz="2400" smtClean="0"/>
              <a:t>Your decision depends on what the </a:t>
            </a:r>
            <a:r>
              <a:rPr lang="en-US" altLang="en-US" sz="2400" b="1" smtClean="0">
                <a:solidFill>
                  <a:srgbClr val="00646D"/>
                </a:solidFill>
              </a:rPr>
              <a:t>opportunity cost </a:t>
            </a:r>
            <a:r>
              <a:rPr lang="en-US" altLang="en-US" sz="2400" smtClean="0"/>
              <a:t>is of lending your money to your friend. If you lend her the </a:t>
            </a:r>
            <a:r>
              <a:rPr lang="en-US" altLang="en-US" sz="2400" b="1" smtClean="0">
                <a:solidFill>
                  <a:srgbClr val="006600"/>
                </a:solidFill>
              </a:rPr>
              <a:t>$100</a:t>
            </a:r>
            <a:r>
              <a:rPr lang="en-US" altLang="en-US" sz="2400" smtClean="0"/>
              <a:t>, then you cannot invest it in the alternative with an </a:t>
            </a:r>
            <a:r>
              <a:rPr lang="en-US" altLang="en-US" sz="2400" b="1" smtClean="0">
                <a:solidFill>
                  <a:srgbClr val="006600"/>
                </a:solidFill>
              </a:rPr>
              <a:t>8%</a:t>
            </a:r>
            <a:r>
              <a:rPr lang="en-US" altLang="en-US" sz="2400" smtClean="0"/>
              <a:t> expected return.  Thus, by making the loan, you are giving-up the opportunity to invest for an </a:t>
            </a:r>
            <a:r>
              <a:rPr lang="en-US" altLang="en-US" sz="2400" b="1" smtClean="0">
                <a:solidFill>
                  <a:srgbClr val="006600"/>
                </a:solidFill>
              </a:rPr>
              <a:t>8%</a:t>
            </a:r>
            <a:r>
              <a:rPr lang="en-US" altLang="en-US" sz="2400" smtClean="0"/>
              <a:t> expected return.  Thus, you can make your decision by using your </a:t>
            </a:r>
            <a:r>
              <a:rPr lang="en-US" altLang="en-US" sz="2400" b="1" smtClean="0">
                <a:solidFill>
                  <a:srgbClr val="006600"/>
                </a:solidFill>
              </a:rPr>
              <a:t>8%</a:t>
            </a:r>
            <a:r>
              <a:rPr lang="en-US" altLang="en-US" sz="2400" smtClean="0"/>
              <a:t> </a:t>
            </a:r>
            <a:r>
              <a:rPr lang="en-US" altLang="en-US" sz="2400" b="1" smtClean="0">
                <a:solidFill>
                  <a:srgbClr val="00646D"/>
                </a:solidFill>
              </a:rPr>
              <a:t>opportunity cost of capital </a:t>
            </a:r>
            <a:r>
              <a:rPr lang="en-US" altLang="en-US" sz="2400" smtClean="0"/>
              <a:t>to value the </a:t>
            </a:r>
            <a:r>
              <a:rPr lang="en-US" altLang="en-US" sz="2400" b="1" smtClean="0">
                <a:solidFill>
                  <a:srgbClr val="006600"/>
                </a:solidFill>
              </a:rPr>
              <a:t>$110 </a:t>
            </a:r>
            <a:r>
              <a:rPr lang="en-US" altLang="en-US" sz="2400" smtClean="0"/>
              <a:t>in one year.</a:t>
            </a:r>
            <a:endParaRPr lang="en-US" altLang="en-US" sz="2400" b="1" smtClean="0">
              <a:solidFill>
                <a:srgbClr val="00646D"/>
              </a:solidFill>
            </a:endParaRPr>
          </a:p>
        </p:txBody>
      </p:sp>
      <p:sp>
        <p:nvSpPr>
          <p:cNvPr id="4" name="Footer Placeholder 3"/>
          <p:cNvSpPr txBox="1">
            <a:spLocks noGrp="1"/>
          </p:cNvSpPr>
          <p:nvPr/>
        </p:nvSpPr>
        <p:spPr bwMode="auto">
          <a:xfrm>
            <a:off x="304800" y="6248400"/>
            <a:ext cx="5410200" cy="457200"/>
          </a:xfrm>
          <a:prstGeom prst="rect">
            <a:avLst/>
          </a:prstGeom>
          <a:noFill/>
          <a:ln>
            <a:miter lim="800000"/>
            <a:headEnd/>
            <a:tailEnd/>
          </a:ln>
        </p:spPr>
        <p:txBody>
          <a:bodyPr anchor="b"/>
          <a:lstStyle/>
          <a:p>
            <a:pPr>
              <a:spcBef>
                <a:spcPct val="50000"/>
              </a:spcBef>
              <a:defRPr/>
            </a:pPr>
            <a:r>
              <a:rPr lang="en-US" sz="1000" dirty="0">
                <a:solidFill>
                  <a:schemeClr val="bg2"/>
                </a:solidFill>
                <a:latin typeface="+mj-lt"/>
              </a:rPr>
              <a:t>Copyright © 2009 Pearson Prentice Hall. All rights reserved.</a:t>
            </a:r>
          </a:p>
        </p:txBody>
      </p:sp>
    </p:spTree>
  </p:cSld>
  <p:clrMapOvr>
    <a:masterClrMapping/>
  </p:clrMapOvr>
  <p:transition spd="slow"/>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itle 1"/>
          <p:cNvSpPr>
            <a:spLocks noGrp="1"/>
          </p:cNvSpPr>
          <p:nvPr>
            <p:ph type="title" idx="4294967295"/>
          </p:nvPr>
        </p:nvSpPr>
        <p:spPr>
          <a:xfrm>
            <a:off x="0" y="142875"/>
            <a:ext cx="7386638" cy="1143000"/>
          </a:xfrm>
        </p:spPr>
        <p:txBody>
          <a:bodyPr/>
          <a:lstStyle/>
          <a:p>
            <a:pPr eaLnBrk="1" hangingPunct="1"/>
            <a:r>
              <a:rPr lang="en-US" altLang="en-US" sz="2800" smtClean="0"/>
              <a:t>Example 5.7</a:t>
            </a:r>
            <a:br>
              <a:rPr lang="en-US" altLang="en-US" sz="2800" smtClean="0"/>
            </a:br>
            <a:r>
              <a:rPr lang="en-US" altLang="en-US" sz="2800" smtClean="0"/>
              <a:t>The Opportunity Cost of Capital</a:t>
            </a:r>
          </a:p>
        </p:txBody>
      </p:sp>
      <p:sp>
        <p:nvSpPr>
          <p:cNvPr id="15364" name="Content Placeholder 2"/>
          <p:cNvSpPr>
            <a:spLocks noGrp="1"/>
          </p:cNvSpPr>
          <p:nvPr>
            <p:ph idx="4294967295"/>
          </p:nvPr>
        </p:nvSpPr>
        <p:spPr>
          <a:xfrm>
            <a:off x="0" y="1803400"/>
            <a:ext cx="8505825" cy="2159000"/>
          </a:xfrm>
        </p:spPr>
        <p:txBody>
          <a:bodyPr/>
          <a:lstStyle/>
          <a:p>
            <a:pPr eaLnBrk="1" hangingPunct="1">
              <a:buFontTx/>
              <a:buNone/>
            </a:pPr>
            <a:r>
              <a:rPr lang="en-US" altLang="en-US" sz="2800" b="1" smtClean="0">
                <a:solidFill>
                  <a:srgbClr val="00646D"/>
                </a:solidFill>
              </a:rPr>
              <a:t>Execute:</a:t>
            </a:r>
          </a:p>
          <a:p>
            <a:pPr eaLnBrk="1" hangingPunct="1">
              <a:buFontTx/>
              <a:buNone/>
            </a:pPr>
            <a:r>
              <a:rPr lang="en-US" altLang="en-US" smtClean="0"/>
              <a:t>   </a:t>
            </a:r>
            <a:r>
              <a:rPr lang="en-US" altLang="en-US" sz="2800" smtClean="0"/>
              <a:t>The value of the </a:t>
            </a:r>
            <a:r>
              <a:rPr lang="en-US" altLang="en-US" sz="2800" b="1" smtClean="0">
                <a:solidFill>
                  <a:srgbClr val="006600"/>
                </a:solidFill>
              </a:rPr>
              <a:t>$110 </a:t>
            </a:r>
            <a:r>
              <a:rPr lang="en-US" altLang="en-US" sz="2800" smtClean="0"/>
              <a:t>in one year is its present value, discounted at </a:t>
            </a:r>
            <a:r>
              <a:rPr lang="en-US" altLang="en-US" sz="2800" b="1" smtClean="0">
                <a:solidFill>
                  <a:srgbClr val="006600"/>
                </a:solidFill>
              </a:rPr>
              <a:t>8%</a:t>
            </a:r>
            <a:r>
              <a:rPr lang="en-US" altLang="en-US" sz="2800" smtClean="0"/>
              <a:t>: </a:t>
            </a:r>
          </a:p>
        </p:txBody>
      </p:sp>
      <p:sp>
        <p:nvSpPr>
          <p:cNvPr id="14" name="TextBox 13"/>
          <p:cNvSpPr txBox="1"/>
          <p:nvPr/>
        </p:nvSpPr>
        <p:spPr>
          <a:xfrm>
            <a:off x="685800" y="5000625"/>
            <a:ext cx="7980363" cy="946150"/>
          </a:xfrm>
          <a:prstGeom prst="rect">
            <a:avLst/>
          </a:prstGeom>
          <a:noFill/>
        </p:spPr>
        <p:txBody>
          <a:bodyP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defRPr/>
            </a:pPr>
            <a:r>
              <a:rPr lang="en-US" altLang="en-US" sz="2800" smtClean="0">
                <a:latin typeface="Times New Roman" panose="02020603050405020304" pitchFamily="18" charset="0"/>
              </a:rPr>
              <a:t>The </a:t>
            </a:r>
            <a:r>
              <a:rPr lang="en-US" altLang="en-US" sz="2800" b="1" smtClean="0">
                <a:solidFill>
                  <a:srgbClr val="006600"/>
                </a:solidFill>
                <a:latin typeface="Times New Roman" panose="02020603050405020304" pitchFamily="18" charset="0"/>
              </a:rPr>
              <a:t>$100 </a:t>
            </a:r>
            <a:r>
              <a:rPr lang="en-US" altLang="en-US" sz="2800" smtClean="0">
                <a:latin typeface="Times New Roman" panose="02020603050405020304" pitchFamily="18" charset="0"/>
              </a:rPr>
              <a:t>loan is worth </a:t>
            </a:r>
            <a:r>
              <a:rPr lang="en-US" altLang="en-US" sz="2800" b="1" smtClean="0">
                <a:solidFill>
                  <a:srgbClr val="006600"/>
                </a:solidFill>
                <a:latin typeface="Times New Roman" panose="02020603050405020304" pitchFamily="18" charset="0"/>
              </a:rPr>
              <a:t>$101.85 </a:t>
            </a:r>
            <a:r>
              <a:rPr lang="en-US" altLang="en-US" sz="2800" smtClean="0">
                <a:latin typeface="Times New Roman" panose="02020603050405020304" pitchFamily="18" charset="0"/>
              </a:rPr>
              <a:t>to you today, </a:t>
            </a:r>
            <a:r>
              <a:rPr lang="en-US" altLang="en-US" sz="2800" b="1" i="1" smtClean="0">
                <a:latin typeface="Times New Roman" panose="02020603050405020304" pitchFamily="18" charset="0"/>
              </a:rPr>
              <a:t>so you should make the loan.</a:t>
            </a:r>
            <a:endParaRPr lang="en-US" altLang="en-US" smtClean="0">
              <a:effectLst>
                <a:outerShdw blurRad="38100" dist="38100" dir="2700000" algn="tl">
                  <a:srgbClr val="C0C0C0"/>
                </a:outerShdw>
              </a:effectLst>
              <a:latin typeface="Times New Roman" panose="02020603050405020304" pitchFamily="18" charset="0"/>
            </a:endParaRPr>
          </a:p>
        </p:txBody>
      </p:sp>
      <p:graphicFrame>
        <p:nvGraphicFramePr>
          <p:cNvPr id="15362" name="Object 3"/>
          <p:cNvGraphicFramePr>
            <a:graphicFrameLocks noChangeAspect="1"/>
          </p:cNvGraphicFramePr>
          <p:nvPr/>
        </p:nvGraphicFramePr>
        <p:xfrm>
          <a:off x="2873375" y="3581400"/>
          <a:ext cx="3395663" cy="1066800"/>
        </p:xfrm>
        <a:graphic>
          <a:graphicData uri="http://schemas.openxmlformats.org/presentationml/2006/ole">
            <p:oleObj spid="_x0000_s15362" r:id="rId3" imgW="1485900" imgH="469900" progId="Equation.DSMT4">
              <p:embed/>
            </p:oleObj>
          </a:graphicData>
        </a:graphic>
      </p:graphicFrame>
    </p:spTree>
  </p:cSld>
  <p:clrMapOvr>
    <a:masterClrMapping/>
  </p:clrMapOvr>
  <p:transition spd="slow"/>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title"/>
          </p:nvPr>
        </p:nvSpPr>
        <p:spPr/>
        <p:txBody>
          <a:bodyPr/>
          <a:lstStyle/>
          <a:p>
            <a:pPr eaLnBrk="1" hangingPunct="1"/>
            <a:r>
              <a:rPr lang="en-US" altLang="en-US" smtClean="0"/>
              <a:t>Example 5.7</a:t>
            </a:r>
            <a:br>
              <a:rPr lang="en-US" altLang="en-US" smtClean="0"/>
            </a:br>
            <a:r>
              <a:rPr lang="en-US" altLang="en-US" smtClean="0"/>
              <a:t>The Opportunity Cost of Capital</a:t>
            </a:r>
          </a:p>
        </p:txBody>
      </p:sp>
      <p:sp>
        <p:nvSpPr>
          <p:cNvPr id="71683" name="Rectangle 8"/>
          <p:cNvSpPr>
            <a:spLocks noGrp="1" noChangeArrowheads="1"/>
          </p:cNvSpPr>
          <p:nvPr>
            <p:ph idx="1"/>
          </p:nvPr>
        </p:nvSpPr>
        <p:spPr/>
        <p:txBody>
          <a:bodyPr/>
          <a:lstStyle/>
          <a:p>
            <a:pPr eaLnBrk="1" hangingPunct="1">
              <a:buFontTx/>
              <a:buNone/>
            </a:pPr>
            <a:r>
              <a:rPr lang="en-US" altLang="en-US" b="1" smtClean="0">
                <a:solidFill>
                  <a:srgbClr val="00646D"/>
                </a:solidFill>
              </a:rPr>
              <a:t>Evaluate:</a:t>
            </a:r>
          </a:p>
          <a:p>
            <a:pPr eaLnBrk="1" hangingPunct="1"/>
            <a:r>
              <a:rPr lang="en-US" altLang="en-US" sz="2800" smtClean="0"/>
              <a:t>The </a:t>
            </a:r>
            <a:r>
              <a:rPr lang="en-US" altLang="en-US" sz="2800" b="1" smtClean="0">
                <a:solidFill>
                  <a:srgbClr val="00646D"/>
                </a:solidFill>
              </a:rPr>
              <a:t>Valuation Principle </a:t>
            </a:r>
            <a:r>
              <a:rPr lang="en-US" altLang="en-US" sz="2800" smtClean="0"/>
              <a:t>tells us that we can determine the value of an investment by using market prices to value the benefits net of the costs.  As this example shows, market prices determine what our </a:t>
            </a:r>
            <a:r>
              <a:rPr lang="en-US" altLang="en-US" sz="2800" i="1" smtClean="0">
                <a:solidFill>
                  <a:srgbClr val="00646D"/>
                </a:solidFill>
              </a:rPr>
              <a:t>best alternative opportunities </a:t>
            </a:r>
            <a:r>
              <a:rPr lang="en-US" altLang="en-US" sz="2800" smtClean="0"/>
              <a:t>are, so that we can decide whether an investment is worth the cost.</a:t>
            </a:r>
            <a:endParaRPr lang="en-US" altLang="en-US" smtClean="0"/>
          </a:p>
        </p:txBody>
      </p:sp>
      <p:sp>
        <p:nvSpPr>
          <p:cNvPr id="4" name="Footer Placeholder 3"/>
          <p:cNvSpPr txBox="1">
            <a:spLocks noGrp="1"/>
          </p:cNvSpPr>
          <p:nvPr/>
        </p:nvSpPr>
        <p:spPr bwMode="auto">
          <a:xfrm>
            <a:off x="304800" y="6248400"/>
            <a:ext cx="5410200" cy="457200"/>
          </a:xfrm>
          <a:prstGeom prst="rect">
            <a:avLst/>
          </a:prstGeom>
          <a:noFill/>
          <a:ln>
            <a:miter lim="800000"/>
            <a:headEnd/>
            <a:tailEnd/>
          </a:ln>
        </p:spPr>
        <p:txBody>
          <a:bodyPr anchor="b"/>
          <a:lstStyle/>
          <a:p>
            <a:pPr>
              <a:spcBef>
                <a:spcPct val="50000"/>
              </a:spcBef>
              <a:defRPr/>
            </a:pPr>
            <a:r>
              <a:rPr lang="en-US" sz="1000" dirty="0">
                <a:solidFill>
                  <a:schemeClr val="bg2"/>
                </a:solidFill>
                <a:latin typeface="+mj-lt"/>
              </a:rPr>
              <a:t>Copyright © 2009 Pearson Prentice Hall. All rights reserved.</a:t>
            </a:r>
          </a:p>
        </p:txBody>
      </p:sp>
    </p:spTree>
  </p:cSld>
  <p:clrMapOvr>
    <a:masterClrMapping/>
  </p:clrMapOvr>
  <p:transition spd="slow"/>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19"/>
          <p:cNvSpPr>
            <a:spLocks noGrp="1" noChangeArrowheads="1"/>
          </p:cNvSpPr>
          <p:nvPr>
            <p:ph type="title"/>
          </p:nvPr>
        </p:nvSpPr>
        <p:spPr/>
        <p:txBody>
          <a:bodyPr/>
          <a:lstStyle/>
          <a:p>
            <a:pPr eaLnBrk="1" hangingPunct="1"/>
            <a:r>
              <a:rPr lang="en-US" altLang="en-US" smtClean="0"/>
              <a:t>Chapter Quiz</a:t>
            </a:r>
          </a:p>
        </p:txBody>
      </p:sp>
      <p:sp>
        <p:nvSpPr>
          <p:cNvPr id="72707" name="Rectangle 20"/>
          <p:cNvSpPr>
            <a:spLocks noGrp="1" noChangeArrowheads="1"/>
          </p:cNvSpPr>
          <p:nvPr>
            <p:ph idx="1"/>
          </p:nvPr>
        </p:nvSpPr>
        <p:spPr>
          <a:solidFill>
            <a:srgbClr val="FFF4DB"/>
          </a:solidFill>
        </p:spPr>
        <p:txBody>
          <a:bodyPr/>
          <a:lstStyle/>
          <a:p>
            <a:pPr marL="609600" indent="-609600" eaLnBrk="1" hangingPunct="1">
              <a:buFontTx/>
              <a:buAutoNum type="arabicPeriod"/>
            </a:pPr>
            <a:r>
              <a:rPr lang="en-US" altLang="en-US" smtClean="0"/>
              <a:t>What is the difference between an EAR and an APR quote?</a:t>
            </a:r>
          </a:p>
          <a:p>
            <a:pPr marL="609600" indent="-609600" eaLnBrk="1" hangingPunct="1">
              <a:buFontTx/>
              <a:buAutoNum type="arabicPeriod"/>
            </a:pPr>
            <a:r>
              <a:rPr lang="en-US" altLang="en-US" smtClean="0"/>
              <a:t>Why does the part of your loan payment covering interest change over time?</a:t>
            </a:r>
          </a:p>
          <a:p>
            <a:pPr marL="609600" indent="-609600" eaLnBrk="1" hangingPunct="1">
              <a:buFontTx/>
              <a:buAutoNum type="arabicPeriod"/>
            </a:pPr>
            <a:r>
              <a:rPr lang="en-US" altLang="en-US" smtClean="0"/>
              <a:t>What is the difference between a nominal and real interest rate?</a:t>
            </a:r>
          </a:p>
          <a:p>
            <a:pPr marL="609600" indent="-609600" eaLnBrk="1" hangingPunct="1">
              <a:buFontTx/>
              <a:buAutoNum type="arabicPeriod"/>
            </a:pPr>
            <a:r>
              <a:rPr lang="en-US" altLang="en-US" smtClean="0"/>
              <a:t>What is the opportunity cost of capital?</a:t>
            </a:r>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4"/>
          <p:cNvSpPr>
            <a:spLocks noGrp="1" noChangeArrowheads="1"/>
          </p:cNvSpPr>
          <p:nvPr>
            <p:ph type="title"/>
          </p:nvPr>
        </p:nvSpPr>
        <p:spPr/>
        <p:txBody>
          <a:bodyPr/>
          <a:lstStyle/>
          <a:p>
            <a:pPr eaLnBrk="1" hangingPunct="1"/>
            <a:r>
              <a:rPr lang="en-US" altLang="en-US" smtClean="0"/>
              <a:t>Adjusting the Discount Rate to Different Time Periods</a:t>
            </a:r>
          </a:p>
        </p:txBody>
      </p:sp>
      <p:sp>
        <p:nvSpPr>
          <p:cNvPr id="24579" name="Rectangle 25"/>
          <p:cNvSpPr>
            <a:spLocks noGrp="1" noChangeArrowheads="1"/>
          </p:cNvSpPr>
          <p:nvPr>
            <p:ph idx="1"/>
          </p:nvPr>
        </p:nvSpPr>
        <p:spPr/>
        <p:txBody>
          <a:bodyPr/>
          <a:lstStyle/>
          <a:p>
            <a:pPr eaLnBrk="1" hangingPunct="1"/>
            <a:r>
              <a:rPr lang="en-US" altLang="en-US" smtClean="0"/>
              <a:t>We can convert a discount rate of </a:t>
            </a:r>
            <a:r>
              <a:rPr lang="en-US" altLang="en-US" i="1" smtClean="0"/>
              <a:t>r</a:t>
            </a:r>
            <a:r>
              <a:rPr lang="en-US" altLang="en-US" smtClean="0"/>
              <a:t> for one period to an equivalent discount rate for n periods using the following formula:</a:t>
            </a:r>
          </a:p>
        </p:txBody>
      </p:sp>
      <p:sp>
        <p:nvSpPr>
          <p:cNvPr id="24580" name="Rectangle 2"/>
          <p:cNvSpPr>
            <a:spLocks noChangeArrowheads="1"/>
          </p:cNvSpPr>
          <p:nvPr/>
        </p:nvSpPr>
        <p:spPr bwMode="auto">
          <a:xfrm>
            <a:off x="609600" y="3657600"/>
            <a:ext cx="7772400" cy="579438"/>
          </a:xfrm>
          <a:prstGeom prst="rect">
            <a:avLst/>
          </a:prstGeom>
          <a:solidFill>
            <a:srgbClr val="FFF4DB"/>
          </a:solidFill>
          <a:ln w="9525">
            <a:noFill/>
            <a:miter lim="800000"/>
            <a:headEnd/>
            <a:tailEnd/>
          </a:ln>
        </p:spPr>
        <p:txBody>
          <a:bodyPr anchor="ctr">
            <a:spAutoFit/>
          </a:bodyPr>
          <a:lstStyle/>
          <a:p>
            <a:pPr algn="just"/>
            <a:r>
              <a:rPr lang="en-US" altLang="en-US" sz="3200">
                <a:latin typeface="Times New Roman" pitchFamily="18" charset="0"/>
              </a:rPr>
              <a:t>  </a:t>
            </a:r>
            <a:r>
              <a:rPr lang="en-US" altLang="en-US" sz="2800">
                <a:latin typeface="Times New Roman" pitchFamily="18" charset="0"/>
              </a:rPr>
              <a:t>Equivalent </a:t>
            </a:r>
            <a:r>
              <a:rPr lang="en-US" altLang="en-US" sz="2800" i="1">
                <a:latin typeface="Times New Roman" pitchFamily="18" charset="0"/>
              </a:rPr>
              <a:t>n-</a:t>
            </a:r>
            <a:r>
              <a:rPr lang="en-US" altLang="en-US" sz="2800">
                <a:latin typeface="Times New Roman" pitchFamily="18" charset="0"/>
              </a:rPr>
              <a:t>Period Discount Rate = (1 + </a:t>
            </a:r>
            <a:r>
              <a:rPr lang="en-US" altLang="en-US" sz="2800" i="1">
                <a:latin typeface="Times New Roman" pitchFamily="18" charset="0"/>
              </a:rPr>
              <a:t>r</a:t>
            </a:r>
            <a:r>
              <a:rPr lang="en-US" altLang="en-US" sz="2800">
                <a:latin typeface="Times New Roman" pitchFamily="18" charset="0"/>
              </a:rPr>
              <a:t>)</a:t>
            </a:r>
            <a:r>
              <a:rPr lang="en-US" altLang="en-US" sz="2800" i="1" baseline="30000">
                <a:latin typeface="Times New Roman" pitchFamily="18" charset="0"/>
              </a:rPr>
              <a:t>n</a:t>
            </a:r>
            <a:r>
              <a:rPr lang="en-US" altLang="en-US" sz="2800">
                <a:latin typeface="Times New Roman" pitchFamily="18" charset="0"/>
              </a:rPr>
              <a:t> – 1</a:t>
            </a:r>
            <a:endParaRPr lang="en-US" altLang="en-US" sz="3200">
              <a:latin typeface="Times New Roman" pitchFamily="18" charset="0"/>
              <a:cs typeface="Times New Roman" pitchFamily="18" charset="0"/>
            </a:endParaRPr>
          </a:p>
        </p:txBody>
      </p:sp>
      <p:sp>
        <p:nvSpPr>
          <p:cNvPr id="24581" name="Text Box 8"/>
          <p:cNvSpPr txBox="1">
            <a:spLocks noChangeArrowheads="1"/>
          </p:cNvSpPr>
          <p:nvPr/>
        </p:nvSpPr>
        <p:spPr bwMode="auto">
          <a:xfrm>
            <a:off x="7239000" y="4267200"/>
            <a:ext cx="1447800" cy="457200"/>
          </a:xfrm>
          <a:prstGeom prst="rect">
            <a:avLst/>
          </a:prstGeom>
          <a:noFill/>
          <a:ln w="9525">
            <a:noFill/>
            <a:miter lim="800000"/>
            <a:headEnd/>
            <a:tailEnd/>
          </a:ln>
        </p:spPr>
        <p:txBody>
          <a:bodyPr>
            <a:spAutoFit/>
          </a:bodyPr>
          <a:lstStyle/>
          <a:p>
            <a:pPr eaLnBrk="1" hangingPunct="1">
              <a:spcBef>
                <a:spcPct val="50000"/>
              </a:spcBef>
            </a:pPr>
            <a:r>
              <a:rPr lang="en-US" altLang="en-US">
                <a:latin typeface="Times New Roman" pitchFamily="18" charset="0"/>
              </a:rPr>
              <a:t>(Eq. 5.1)</a:t>
            </a:r>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2"/>
          <p:cNvSpPr>
            <a:spLocks noGrp="1" noChangeArrowheads="1"/>
          </p:cNvSpPr>
          <p:nvPr>
            <p:ph type="title"/>
          </p:nvPr>
        </p:nvSpPr>
        <p:spPr/>
        <p:txBody>
          <a:bodyPr/>
          <a:lstStyle/>
          <a:p>
            <a:pPr eaLnBrk="1" hangingPunct="1"/>
            <a:r>
              <a:rPr lang="en-US" altLang="en-US" smtClean="0"/>
              <a:t>Example 5.1 </a:t>
            </a:r>
            <a:r>
              <a:rPr lang="en-US" altLang="en-US" b="1" smtClean="0"/>
              <a:t>Personal Finance </a:t>
            </a:r>
            <a:br>
              <a:rPr lang="en-US" altLang="en-US" b="1" smtClean="0"/>
            </a:br>
            <a:r>
              <a:rPr lang="en-US" altLang="en-US" smtClean="0"/>
              <a:t>Valuing Monthly Cash Flows</a:t>
            </a:r>
          </a:p>
        </p:txBody>
      </p:sp>
      <p:sp>
        <p:nvSpPr>
          <p:cNvPr id="25603" name="Rectangle 13"/>
          <p:cNvSpPr>
            <a:spLocks noGrp="1" noChangeArrowheads="1"/>
          </p:cNvSpPr>
          <p:nvPr>
            <p:ph idx="1"/>
          </p:nvPr>
        </p:nvSpPr>
        <p:spPr/>
        <p:txBody>
          <a:bodyPr/>
          <a:lstStyle/>
          <a:p>
            <a:pPr eaLnBrk="1" hangingPunct="1">
              <a:buFontTx/>
              <a:buNone/>
            </a:pPr>
            <a:r>
              <a:rPr lang="en-US" altLang="en-US" sz="3600" b="1" smtClean="0">
                <a:solidFill>
                  <a:srgbClr val="00646D"/>
                </a:solidFill>
              </a:rPr>
              <a:t>Problem:  </a:t>
            </a:r>
          </a:p>
          <a:p>
            <a:pPr eaLnBrk="1" hangingPunct="1"/>
            <a:r>
              <a:rPr lang="en-US" altLang="en-US" smtClean="0"/>
              <a:t>Suppose your bank account pays interest monthly with an effective annual rate of </a:t>
            </a:r>
            <a:r>
              <a:rPr lang="en-US" altLang="en-US" b="1" smtClean="0">
                <a:solidFill>
                  <a:srgbClr val="006600"/>
                </a:solidFill>
              </a:rPr>
              <a:t>6%</a:t>
            </a:r>
            <a:r>
              <a:rPr lang="en-US" altLang="en-US" smtClean="0"/>
              <a:t>. What amount of interest will you earn each month? </a:t>
            </a:r>
          </a:p>
          <a:p>
            <a:pPr eaLnBrk="1" hangingPunct="1"/>
            <a:r>
              <a:rPr lang="en-US" altLang="en-US" smtClean="0"/>
              <a:t>If you have no money in the bank today, how much will you need to save at the end of each month to accumulate </a:t>
            </a:r>
            <a:r>
              <a:rPr lang="en-US" altLang="en-US" b="1" smtClean="0">
                <a:solidFill>
                  <a:srgbClr val="006600"/>
                </a:solidFill>
              </a:rPr>
              <a:t>$100,000 </a:t>
            </a:r>
            <a:r>
              <a:rPr lang="en-US" altLang="en-US" smtClean="0"/>
              <a:t>in </a:t>
            </a:r>
            <a:r>
              <a:rPr lang="en-US" altLang="en-US" b="1" smtClean="0">
                <a:solidFill>
                  <a:srgbClr val="006600"/>
                </a:solidFill>
              </a:rPr>
              <a:t>10 years</a:t>
            </a:r>
            <a:r>
              <a:rPr lang="en-US" altLang="en-US" smtClean="0"/>
              <a:t>?</a:t>
            </a:r>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2"/>
          <p:cNvSpPr>
            <a:spLocks noGrp="1" noChangeArrowheads="1"/>
          </p:cNvSpPr>
          <p:nvPr>
            <p:ph type="title"/>
          </p:nvPr>
        </p:nvSpPr>
        <p:spPr/>
        <p:txBody>
          <a:bodyPr/>
          <a:lstStyle/>
          <a:p>
            <a:pPr eaLnBrk="1" hangingPunct="1"/>
            <a:r>
              <a:rPr lang="en-US" altLang="en-US" smtClean="0"/>
              <a:t>Example 5.1 </a:t>
            </a:r>
            <a:r>
              <a:rPr lang="en-US" altLang="en-US" b="1" smtClean="0"/>
              <a:t>Personal Finance </a:t>
            </a:r>
            <a:br>
              <a:rPr lang="en-US" altLang="en-US" b="1" smtClean="0"/>
            </a:br>
            <a:r>
              <a:rPr lang="en-US" altLang="en-US" smtClean="0"/>
              <a:t>Valuing Monthly Cash Flows</a:t>
            </a:r>
          </a:p>
        </p:txBody>
      </p:sp>
      <p:sp>
        <p:nvSpPr>
          <p:cNvPr id="26627" name="Rectangle 13"/>
          <p:cNvSpPr>
            <a:spLocks noGrp="1" noChangeArrowheads="1"/>
          </p:cNvSpPr>
          <p:nvPr>
            <p:ph idx="1"/>
          </p:nvPr>
        </p:nvSpPr>
        <p:spPr>
          <a:xfrm>
            <a:off x="317500" y="1803400"/>
            <a:ext cx="8505825" cy="4148138"/>
          </a:xfrm>
        </p:spPr>
        <p:txBody>
          <a:bodyPr/>
          <a:lstStyle/>
          <a:p>
            <a:pPr eaLnBrk="1" hangingPunct="1">
              <a:buFontTx/>
              <a:buNone/>
            </a:pPr>
            <a:r>
              <a:rPr lang="en-US" altLang="en-US" b="1" smtClean="0">
                <a:solidFill>
                  <a:srgbClr val="00646D"/>
                </a:solidFill>
              </a:rPr>
              <a:t>Solution</a:t>
            </a:r>
          </a:p>
          <a:p>
            <a:pPr eaLnBrk="1" hangingPunct="1">
              <a:buFontTx/>
              <a:buNone/>
            </a:pPr>
            <a:r>
              <a:rPr lang="en-US" altLang="en-US" b="1" smtClean="0">
                <a:solidFill>
                  <a:srgbClr val="00646D"/>
                </a:solidFill>
              </a:rPr>
              <a:t>Plan:  </a:t>
            </a:r>
          </a:p>
          <a:p>
            <a:pPr eaLnBrk="1" hangingPunct="1">
              <a:lnSpc>
                <a:spcPct val="85000"/>
              </a:lnSpc>
            </a:pPr>
            <a:r>
              <a:rPr lang="en-US" altLang="en-US" sz="2800" smtClean="0"/>
              <a:t>We can use </a:t>
            </a:r>
            <a:r>
              <a:rPr lang="en-US" altLang="en-US" sz="2800" b="1" smtClean="0">
                <a:solidFill>
                  <a:srgbClr val="00646D"/>
                </a:solidFill>
              </a:rPr>
              <a:t>Eq. 5.1 </a:t>
            </a:r>
            <a:r>
              <a:rPr lang="en-US" altLang="en-US" sz="2800" smtClean="0"/>
              <a:t>to convert the EAR to a monthly rate, answering the first part of the question. </a:t>
            </a:r>
          </a:p>
          <a:p>
            <a:pPr eaLnBrk="1" hangingPunct="1">
              <a:lnSpc>
                <a:spcPct val="85000"/>
              </a:lnSpc>
            </a:pPr>
            <a:r>
              <a:rPr lang="en-US" altLang="en-US" sz="2800" smtClean="0"/>
              <a:t>The second part of the question is a future value of annuity question. It is asking how big a monthly annuity we would have to deposit in order to end up with </a:t>
            </a:r>
            <a:r>
              <a:rPr lang="en-US" altLang="en-US" sz="2800" b="1" smtClean="0">
                <a:solidFill>
                  <a:srgbClr val="006600"/>
                </a:solidFill>
              </a:rPr>
              <a:t>$100,000 </a:t>
            </a:r>
            <a:r>
              <a:rPr lang="en-US" altLang="en-US" sz="2800" smtClean="0"/>
              <a:t>in 10 years. However, in order to do this problem, we need to write the timeline in terms of </a:t>
            </a:r>
            <a:r>
              <a:rPr lang="en-US" altLang="en-US" sz="2800" i="1" smtClean="0">
                <a:solidFill>
                  <a:srgbClr val="00646D"/>
                </a:solidFill>
              </a:rPr>
              <a:t>monthly </a:t>
            </a:r>
            <a:r>
              <a:rPr lang="en-US" altLang="en-US" sz="2800" smtClean="0"/>
              <a:t>periods because our cash flows (deposits) will be monthly:</a:t>
            </a:r>
          </a:p>
        </p:txBody>
      </p:sp>
    </p:spTree>
  </p:cSld>
  <p:clrMapOvr>
    <a:masterClrMapping/>
  </p:clrMapOvr>
  <p:transition spd="slow"/>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2.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3.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4.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5.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6.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7.xml><?xml version="1.0" encoding="utf-8"?>
<p:tagLst xmlns:a="http://schemas.openxmlformats.org/drawingml/2006/main" xmlns:r="http://schemas.openxmlformats.org/officeDocument/2006/relationships" xmlns:p="http://schemas.openxmlformats.org/presentationml/2006/main">
  <p:tag name="IIW_TYPE_IMAGE" val="Text Box 3"/>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4011</TotalTime>
  <Words>3733</Words>
  <Application>Microsoft Office PowerPoint</Application>
  <PresentationFormat>On-screen Show (4:3)</PresentationFormat>
  <Paragraphs>299</Paragraphs>
  <Slides>69</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69</vt:i4>
      </vt:variant>
    </vt:vector>
  </HeadingPairs>
  <TitlesOfParts>
    <vt:vector size="78" baseType="lpstr">
      <vt:lpstr>Arial</vt:lpstr>
      <vt:lpstr>Calibri Light</vt:lpstr>
      <vt:lpstr>Calibri</vt:lpstr>
      <vt:lpstr>Times New Roman</vt:lpstr>
      <vt:lpstr>Tahoma</vt:lpstr>
      <vt:lpstr>Symbol</vt:lpstr>
      <vt:lpstr>Office Theme</vt:lpstr>
      <vt:lpstr>MathType 5.0 Equation</vt:lpstr>
      <vt:lpstr>Equation.DSMT4</vt:lpstr>
      <vt:lpstr>Chapter 5</vt:lpstr>
      <vt:lpstr>Chapter Outline</vt:lpstr>
      <vt:lpstr>Learning Objectives</vt:lpstr>
      <vt:lpstr>5.1 Interest Rate Quotes and Adjustments</vt:lpstr>
      <vt:lpstr>5.1 Interest Rate Quotes and Adjustments</vt:lpstr>
      <vt:lpstr>5.1 Interest Rate Quotes and Adjustments</vt:lpstr>
      <vt:lpstr>Adjusting the Discount Rate to Different Time Periods</vt:lpstr>
      <vt:lpstr>Example 5.1 Personal Finance  Valuing Monthly Cash Flows</vt:lpstr>
      <vt:lpstr>Example 5.1 Personal Finance  Valuing Monthly Cash Flows</vt:lpstr>
      <vt:lpstr>Example 5.1 Personal Finance  Valuing Monthly Cash Flows</vt:lpstr>
      <vt:lpstr>Example 5.1 Personal Finance  Valuing Monthly Cash Flows</vt:lpstr>
      <vt:lpstr>Example 5.1 Personal Finance  Valuing Monthly Cash Flows</vt:lpstr>
      <vt:lpstr>Example 5.1 Personal Finance  Valuing Monthly Cash Flows</vt:lpstr>
      <vt:lpstr>Example 5.1 Personal Finance  Valuing Monthly Cash Flows</vt:lpstr>
      <vt:lpstr>Example 5.1 Personal Finance  Valuing Monthly Cash Flows</vt:lpstr>
      <vt:lpstr>Annual Percentage Rates</vt:lpstr>
      <vt:lpstr>Converting an APR to an EAR</vt:lpstr>
      <vt:lpstr>Table 5.1 Effective Annual Rates for a 6% APR with Different Compounding Periods</vt:lpstr>
      <vt:lpstr>Example 5.2  Converting the APR to a Discount Rate</vt:lpstr>
      <vt:lpstr>Example 5.2  Converting the APR to a Discount Rate </vt:lpstr>
      <vt:lpstr>Example 5.2  Converting the APR to a Discount Rate </vt:lpstr>
      <vt:lpstr>Example 5.2  Converting the APR to a Discount Rate</vt:lpstr>
      <vt:lpstr>Example 5.2  Converting the APR to a Discount Rate </vt:lpstr>
      <vt:lpstr>Example 5.2  Converting the APR to a Discount Rate </vt:lpstr>
      <vt:lpstr>Example 5.2a Computing a Loan APR</vt:lpstr>
      <vt:lpstr>Example 5.2a Computing a Loan APR</vt:lpstr>
      <vt:lpstr>Example 5.2a Computing a Loan APR</vt:lpstr>
      <vt:lpstr>Example 5.2a Computing a Loan APR</vt:lpstr>
      <vt:lpstr>5.2 Application:  Discount Rates and Loans</vt:lpstr>
      <vt:lpstr>5.2 Application:  Discount Rates and Loans</vt:lpstr>
      <vt:lpstr>5.2 Application: Discount Rates and Loans</vt:lpstr>
      <vt:lpstr>Figure 5.1 Amortizing Loan</vt:lpstr>
      <vt:lpstr>Example 5.3 Personal Finance  Computing the Outstanding Loan Balance</vt:lpstr>
      <vt:lpstr>Example 5.3 Personal Finance  Computing the Outstanding Loan Balance</vt:lpstr>
      <vt:lpstr>Example 5.3 Personal Finance  Computing the Outstanding Loan Balance</vt:lpstr>
      <vt:lpstr>Example 5.3 Personal Finance  Computing the Outstanding Loan Balance</vt:lpstr>
      <vt:lpstr>Example 5.3 Personal Finance  Computing the Outstanding Loan Balance</vt:lpstr>
      <vt:lpstr>Example 5.3 Personal Finance  Computing the Outstanding Loan Balance</vt:lpstr>
      <vt:lpstr>5.3 The Determinants of Interest Rates</vt:lpstr>
      <vt:lpstr>5.3 The Determinants of Interest Rates</vt:lpstr>
      <vt:lpstr>The Rate of Growth of Purchasing Power</vt:lpstr>
      <vt:lpstr>The Real Interest Rate</vt:lpstr>
      <vt:lpstr>Example 5.4 Calculating the Real Interest Rate</vt:lpstr>
      <vt:lpstr>Example 5.4 Calculating the Real Interest Rate</vt:lpstr>
      <vt:lpstr>Example 5.4 Calculating the Real Interest Rate</vt:lpstr>
      <vt:lpstr>Example 5.4 Calculating the Real Interest Rate</vt:lpstr>
      <vt:lpstr>Figure 5.2  U.S. Interest Rates and Inflation Rates, 1955–2007</vt:lpstr>
      <vt:lpstr>5.3 The Determinants of Interest Rates</vt:lpstr>
      <vt:lpstr>5.3 The Determinants of Interest Rates</vt:lpstr>
      <vt:lpstr>Figure 5.3 Term Structure of Risk-Free U.S. Interest Rates, January 2004, 2005, and 2006</vt:lpstr>
      <vt:lpstr>Computing the Present Value of Cash Flows with Different Maturities</vt:lpstr>
      <vt:lpstr>Present Value of a Cash Flow Stream Using a Term Structure of Discount Rates</vt:lpstr>
      <vt:lpstr>Example 5.5 Using the Term Structure to Compute Present Values</vt:lpstr>
      <vt:lpstr>Example 5.5 Using the Term Structure to Compute Present Values</vt:lpstr>
      <vt:lpstr>Example 5.5 Using the Term Structure to Compute Present Values</vt:lpstr>
      <vt:lpstr>Example 5.5 Using the Term Structure to Compute Present Values</vt:lpstr>
      <vt:lpstr>Figure 5.4 Yield Curve Shapes</vt:lpstr>
      <vt:lpstr>5.3 The Determinants of Interest Rates</vt:lpstr>
      <vt:lpstr>Figure 5.5 Short-Term versus Long-Term U.S. Interest Rates and Recessions</vt:lpstr>
      <vt:lpstr>Example 5.6 Long-Term versus Short-Term Loans</vt:lpstr>
      <vt:lpstr>Example 5.6 Long-Term versus Short-Term Loans</vt:lpstr>
      <vt:lpstr>Example 5.6 Long-Term versus Short-Term Loans</vt:lpstr>
      <vt:lpstr>Example 5.6 Long-Term versus Short-Term Loans</vt:lpstr>
      <vt:lpstr>5.4 The Opportunity Cost of Capital</vt:lpstr>
      <vt:lpstr>Example 5.7 The Opportunity Cost of Capital</vt:lpstr>
      <vt:lpstr>Example 5.7 The Opportunity Cost of Capital</vt:lpstr>
      <vt:lpstr>Example 5.7 The Opportunity Cost of Capital</vt:lpstr>
      <vt:lpstr>Example 5.7 The Opportunity Cost of Capital</vt:lpstr>
      <vt:lpstr>Chapter Quiz</vt:lpstr>
    </vt:vector>
  </TitlesOfParts>
  <Company>© 2009 Pearson Prentice Hall. All rights reserved.</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5</dc:title>
  <dc:subject>Fundamentals of Corporate Finance</dc:subject>
  <dc:creator>Jonathan Berk, Peter DeMarzo, and Jarrad Harford</dc:creator>
  <cp:lastModifiedBy>Javad</cp:lastModifiedBy>
  <cp:revision>293</cp:revision>
  <cp:lastPrinted>2001-07-20T01:09:35Z</cp:lastPrinted>
  <dcterms:created xsi:type="dcterms:W3CDTF">2008-03-27T19:45:51Z</dcterms:created>
  <dcterms:modified xsi:type="dcterms:W3CDTF">2017-03-25T17:43:31Z</dcterms:modified>
</cp:coreProperties>
</file>