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786" r:id="rId2"/>
    <p:sldId id="788" r:id="rId3"/>
    <p:sldId id="787" r:id="rId4"/>
    <p:sldId id="423" r:id="rId5"/>
    <p:sldId id="259" r:id="rId6"/>
    <p:sldId id="424" r:id="rId7"/>
    <p:sldId id="425" r:id="rId8"/>
    <p:sldId id="520" r:id="rId9"/>
    <p:sldId id="521" r:id="rId10"/>
    <p:sldId id="522" r:id="rId11"/>
    <p:sldId id="523" r:id="rId12"/>
    <p:sldId id="524" r:id="rId13"/>
    <p:sldId id="433" r:id="rId14"/>
    <p:sldId id="435" r:id="rId15"/>
    <p:sldId id="516" r:id="rId16"/>
    <p:sldId id="439" r:id="rId17"/>
    <p:sldId id="440" r:id="rId18"/>
    <p:sldId id="264" r:id="rId19"/>
    <p:sldId id="260" r:id="rId20"/>
    <p:sldId id="789" r:id="rId21"/>
    <p:sldId id="441" r:id="rId22"/>
    <p:sldId id="442" r:id="rId23"/>
    <p:sldId id="525" r:id="rId24"/>
    <p:sldId id="527" r:id="rId25"/>
    <p:sldId id="529" r:id="rId26"/>
    <p:sldId id="450" r:id="rId27"/>
    <p:sldId id="453" r:id="rId28"/>
    <p:sldId id="454" r:id="rId29"/>
    <p:sldId id="455" r:id="rId30"/>
    <p:sldId id="456" r:id="rId31"/>
    <p:sldId id="457" r:id="rId32"/>
    <p:sldId id="458" r:id="rId33"/>
    <p:sldId id="459" r:id="rId34"/>
    <p:sldId id="460" r:id="rId35"/>
    <p:sldId id="461" r:id="rId36"/>
    <p:sldId id="462" r:id="rId37"/>
    <p:sldId id="463" r:id="rId38"/>
    <p:sldId id="552" r:id="rId39"/>
    <p:sldId id="464" r:id="rId40"/>
    <p:sldId id="465" r:id="rId41"/>
    <p:sldId id="466" r:id="rId42"/>
    <p:sldId id="530" r:id="rId43"/>
    <p:sldId id="531" r:id="rId44"/>
    <p:sldId id="532" r:id="rId45"/>
    <p:sldId id="533" r:id="rId46"/>
    <p:sldId id="534" r:id="rId47"/>
    <p:sldId id="474" r:id="rId48"/>
    <p:sldId id="475" r:id="rId49"/>
    <p:sldId id="476" r:id="rId50"/>
    <p:sldId id="478" r:id="rId51"/>
    <p:sldId id="479" r:id="rId52"/>
    <p:sldId id="480" r:id="rId53"/>
    <p:sldId id="481" r:id="rId54"/>
    <p:sldId id="535" r:id="rId55"/>
    <p:sldId id="536" r:id="rId56"/>
    <p:sldId id="537" r:id="rId57"/>
    <p:sldId id="538" r:id="rId58"/>
    <p:sldId id="539" r:id="rId59"/>
    <p:sldId id="489" r:id="rId60"/>
    <p:sldId id="490" r:id="rId61"/>
    <p:sldId id="491" r:id="rId62"/>
    <p:sldId id="492" r:id="rId63"/>
    <p:sldId id="790" r:id="rId64"/>
    <p:sldId id="500" r:id="rId65"/>
    <p:sldId id="501" r:id="rId66"/>
    <p:sldId id="502" r:id="rId67"/>
    <p:sldId id="503" r:id="rId68"/>
    <p:sldId id="545" r:id="rId69"/>
    <p:sldId id="546" r:id="rId70"/>
    <p:sldId id="547" r:id="rId71"/>
    <p:sldId id="548" r:id="rId72"/>
    <p:sldId id="549" r:id="rId73"/>
    <p:sldId id="550" r:id="rId74"/>
    <p:sldId id="512" r:id="rId75"/>
    <p:sldId id="513" r:id="rId76"/>
    <p:sldId id="517" r:id="rId77"/>
    <p:sldId id="518" r:id="rId78"/>
    <p:sldId id="519" r:id="rId79"/>
    <p:sldId id="515" r:id="rId80"/>
    <p:sldId id="78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2" userDrawn="1">
          <p15:clr>
            <a:srgbClr val="A4A3A4"/>
          </p15:clr>
        </p15:guide>
        <p15:guide id="4" orient="horz" pos="816" userDrawn="1">
          <p15:clr>
            <a:srgbClr val="A4A3A4"/>
          </p15:clr>
        </p15:guide>
        <p15:guide id="5" orient="horz" pos="1200" userDrawn="1">
          <p15:clr>
            <a:srgbClr val="A4A3A4"/>
          </p15:clr>
        </p15:guide>
        <p15:guide id="6" pos="288" userDrawn="1">
          <p15:clr>
            <a:srgbClr val="A4A3A4"/>
          </p15:clr>
        </p15:guide>
        <p15:guide id="7" pos="5472" userDrawn="1">
          <p15:clr>
            <a:srgbClr val="A4A3A4"/>
          </p15:clr>
        </p15:guide>
        <p15:guide id="8" orient="horz" pos="39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89134" autoAdjust="0"/>
  </p:normalViewPr>
  <p:slideViewPr>
    <p:cSldViewPr>
      <p:cViewPr varScale="1">
        <p:scale>
          <a:sx n="106" d="100"/>
          <a:sy n="106" d="100"/>
        </p:scale>
        <p:origin x="2028" y="108"/>
      </p:cViewPr>
      <p:guideLst>
        <p:guide orient="horz" pos="2160"/>
        <p:guide pos="2880"/>
        <p:guide orient="horz" pos="432"/>
        <p:guide orient="horz" pos="816"/>
        <p:guide orient="horz" pos="1200"/>
        <p:guide pos="288"/>
        <p:guide pos="5472"/>
        <p:guide orient="horz" pos="3984"/>
      </p:guideLst>
    </p:cSldViewPr>
  </p:slideViewPr>
  <p:outlineViewPr>
    <p:cViewPr>
      <p:scale>
        <a:sx n="33" d="100"/>
        <a:sy n="33" d="100"/>
      </p:scale>
      <p:origin x="0" y="-372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10/8/2020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10/8/2020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97161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a:t>
            </a:fld>
            <a:endParaRPr lang="en-US" dirty="0"/>
          </a:p>
        </p:txBody>
      </p:sp>
    </p:spTree>
    <p:extLst>
      <p:ext uri="{BB962C8B-B14F-4D97-AF65-F5344CB8AC3E}">
        <p14:creationId xmlns:p14="http://schemas.microsoft.com/office/powerpoint/2010/main" val="59886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a:t>
            </a:fld>
            <a:endParaRPr lang="en-US" dirty="0"/>
          </a:p>
        </p:txBody>
      </p:sp>
    </p:spTree>
    <p:extLst>
      <p:ext uri="{BB962C8B-B14F-4D97-AF65-F5344CB8AC3E}">
        <p14:creationId xmlns:p14="http://schemas.microsoft.com/office/powerpoint/2010/main" val="220106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12</a:t>
            </a:fld>
            <a:endParaRPr lang="en-US" dirty="0"/>
          </a:p>
        </p:txBody>
      </p:sp>
    </p:spTree>
    <p:extLst>
      <p:ext uri="{BB962C8B-B14F-4D97-AF65-F5344CB8AC3E}">
        <p14:creationId xmlns:p14="http://schemas.microsoft.com/office/powerpoint/2010/main" val="65301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13</a:t>
            </a:fld>
            <a:endParaRPr lang="en-US" dirty="0"/>
          </a:p>
        </p:txBody>
      </p:sp>
    </p:spTree>
    <p:extLst>
      <p:ext uri="{BB962C8B-B14F-4D97-AF65-F5344CB8AC3E}">
        <p14:creationId xmlns:p14="http://schemas.microsoft.com/office/powerpoint/2010/main" val="2296123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14</a:t>
            </a:fld>
            <a:endParaRPr lang="en-US" dirty="0"/>
          </a:p>
        </p:txBody>
      </p:sp>
    </p:spTree>
    <p:extLst>
      <p:ext uri="{BB962C8B-B14F-4D97-AF65-F5344CB8AC3E}">
        <p14:creationId xmlns:p14="http://schemas.microsoft.com/office/powerpoint/2010/main" val="4093093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15</a:t>
            </a:fld>
            <a:endParaRPr lang="en-US" dirty="0"/>
          </a:p>
        </p:txBody>
      </p:sp>
    </p:spTree>
    <p:extLst>
      <p:ext uri="{BB962C8B-B14F-4D97-AF65-F5344CB8AC3E}">
        <p14:creationId xmlns:p14="http://schemas.microsoft.com/office/powerpoint/2010/main" val="387858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16</a:t>
            </a:fld>
            <a:endParaRPr lang="en-US" dirty="0"/>
          </a:p>
        </p:txBody>
      </p:sp>
    </p:spTree>
    <p:extLst>
      <p:ext uri="{BB962C8B-B14F-4D97-AF65-F5344CB8AC3E}">
        <p14:creationId xmlns:p14="http://schemas.microsoft.com/office/powerpoint/2010/main" val="375501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figure shows a table and a chart. The table shows the “NPV”, in millions of dollars, for various discount rates, in percent,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0: 30.4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2: 25.0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4: 20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6: 15.4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8: 11.1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10: 7.2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12: 3.4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14: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16: negative 3.3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18: negative 6.3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20: negative 9.1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22: negative 11.8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24: negative 14.3</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discount rates and the “NPV” amounts are colored green when the “NPV” values are positive and they are colored red when the “NPV” values are negative. The discount rate of 14 percent and the “NPV” of 0 are highlighted.</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shows “Discount Rate” on the x-axis and “NPV” in millions of dollars on the y-axis. The table values are plotted on the chart and a line passes through the plots. The area of the chart above the x-axis, to the right of the y-axis, and below the line is shaded green. The area of the chart below the x-axis and above the line is shaded red. The line crosses the x-axis at the discount rate of 14 percent. This rate is labeled “IRR.”</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shows a horizontal line at the “NPV” amount of $7.2 million. The vertical line from the point on the line where the horizontal line meets it shows a discount rate of 10 percent. This rate is labeled “Cost of Capital.”</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960739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2C26B36-71E6-405B-B335-01C667BAC46C}" type="slidenum">
              <a:rPr lang="en-US" altLang="en-US"/>
              <a:pPr/>
              <a:t>18</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a:ln/>
        </p:spPr>
        <p:txBody>
          <a:bodyPr/>
          <a:lstStyle/>
          <a:p>
            <a:pPr eaLnBrk="1" hangingPunct="1"/>
            <a:r>
              <a:rPr lang="en-US" altLang="en-US"/>
              <a:t>The IRR rule is very important. Management, and individuals in general, often have a much better feel for percent returns and the value that is created, than they do for dollar increases. A dollar increase doesn’t seem to provide as much information if we don’t know what the initial expenditure was.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2DE603E-2A39-41E3-B565-FD58C2E15302}" type="slidenum">
              <a:rPr lang="en-US" altLang="en-US"/>
              <a:pPr/>
              <a:t>19</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3102486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20</a:t>
            </a:fld>
            <a:endParaRPr lang="en-US" dirty="0"/>
          </a:p>
        </p:txBody>
      </p:sp>
    </p:spTree>
    <p:extLst>
      <p:ext uri="{BB962C8B-B14F-4D97-AF65-F5344CB8AC3E}">
        <p14:creationId xmlns:p14="http://schemas.microsoft.com/office/powerpoint/2010/main" val="14271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21</a:t>
            </a:fld>
            <a:endParaRPr lang="en-US" dirty="0"/>
          </a:p>
        </p:txBody>
      </p:sp>
    </p:spTree>
    <p:extLst>
      <p:ext uri="{BB962C8B-B14F-4D97-AF65-F5344CB8AC3E}">
        <p14:creationId xmlns:p14="http://schemas.microsoft.com/office/powerpoint/2010/main" val="3328639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22</a:t>
            </a:fld>
            <a:endParaRPr lang="en-US" dirty="0"/>
          </a:p>
        </p:txBody>
      </p:sp>
    </p:spTree>
    <p:extLst>
      <p:ext uri="{BB962C8B-B14F-4D97-AF65-F5344CB8AC3E}">
        <p14:creationId xmlns:p14="http://schemas.microsoft.com/office/powerpoint/2010/main" val="3796573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23</a:t>
            </a:fld>
            <a:endParaRPr lang="en-US" dirty="0"/>
          </a:p>
        </p:txBody>
      </p:sp>
    </p:spTree>
    <p:extLst>
      <p:ext uri="{BB962C8B-B14F-4D97-AF65-F5344CB8AC3E}">
        <p14:creationId xmlns:p14="http://schemas.microsoft.com/office/powerpoint/2010/main" val="832034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24</a:t>
            </a:fld>
            <a:endParaRPr lang="en-US" dirty="0"/>
          </a:p>
        </p:txBody>
      </p:sp>
    </p:spTree>
    <p:extLst>
      <p:ext uri="{BB962C8B-B14F-4D97-AF65-F5344CB8AC3E}">
        <p14:creationId xmlns:p14="http://schemas.microsoft.com/office/powerpoint/2010/main" val="1624173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25</a:t>
            </a:fld>
            <a:endParaRPr lang="en-US" dirty="0"/>
          </a:p>
        </p:txBody>
      </p:sp>
    </p:spTree>
    <p:extLst>
      <p:ext uri="{BB962C8B-B14F-4D97-AF65-F5344CB8AC3E}">
        <p14:creationId xmlns:p14="http://schemas.microsoft.com/office/powerpoint/2010/main" val="2528169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26</a:t>
            </a:fld>
            <a:endParaRPr lang="en-US" dirty="0"/>
          </a:p>
        </p:txBody>
      </p:sp>
    </p:spTree>
    <p:extLst>
      <p:ext uri="{BB962C8B-B14F-4D97-AF65-F5344CB8AC3E}">
        <p14:creationId xmlns:p14="http://schemas.microsoft.com/office/powerpoint/2010/main" val="2340631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methods and the percentage results of the survey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“IRR”: 76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“NPV”: 75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Payback: 57</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38632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28</a:t>
            </a:fld>
            <a:endParaRPr lang="en-US" dirty="0"/>
          </a:p>
        </p:txBody>
      </p:sp>
    </p:spTree>
    <p:extLst>
      <p:ext uri="{BB962C8B-B14F-4D97-AF65-F5344CB8AC3E}">
        <p14:creationId xmlns:p14="http://schemas.microsoft.com/office/powerpoint/2010/main" val="1461765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timeline shows 4 time periods. The time periods and the cash flow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0: $1,000,000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1: negative $500,000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2: negative $500,000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3: negative $500,000</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29</a:t>
            </a:fld>
            <a:endParaRPr lang="en-US" dirty="0"/>
          </a:p>
        </p:txBody>
      </p:sp>
    </p:spTree>
    <p:extLst>
      <p:ext uri="{BB962C8B-B14F-4D97-AF65-F5344CB8AC3E}">
        <p14:creationId xmlns:p14="http://schemas.microsoft.com/office/powerpoint/2010/main" val="20069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a:t>
            </a:fld>
            <a:endParaRPr lang="en-US" dirty="0"/>
          </a:p>
        </p:txBody>
      </p:sp>
    </p:spTree>
    <p:extLst>
      <p:ext uri="{BB962C8B-B14F-4D97-AF65-F5344CB8AC3E}">
        <p14:creationId xmlns:p14="http://schemas.microsoft.com/office/powerpoint/2010/main" val="2256805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financial calculator screenshot shows two rows “Given” and “Solve for”, and 5 columns. The values in the columns of each row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Given</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 over “Y”: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“PV”: 1,000,000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“PMT”: negative 500,000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“FV”: 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Solve for</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 over “Y”: 23.38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“PV”: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“PMT”: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“FV”: blank</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figure shows the Excel formula “equals RATE(NPER,PMT,PV,FV).” The figure also shows that the formula equals “RATE(3,negative 500000,1000000,0).”</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30</a:t>
            </a:fld>
            <a:endParaRPr lang="en-US" dirty="0"/>
          </a:p>
        </p:txBody>
      </p:sp>
    </p:spTree>
    <p:extLst>
      <p:ext uri="{BB962C8B-B14F-4D97-AF65-F5344CB8AC3E}">
        <p14:creationId xmlns:p14="http://schemas.microsoft.com/office/powerpoint/2010/main" val="167459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31</a:t>
            </a:fld>
            <a:endParaRPr lang="en-US" dirty="0"/>
          </a:p>
        </p:txBody>
      </p:sp>
    </p:spTree>
    <p:extLst>
      <p:ext uri="{BB962C8B-B14F-4D97-AF65-F5344CB8AC3E}">
        <p14:creationId xmlns:p14="http://schemas.microsoft.com/office/powerpoint/2010/main" val="1390949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x-axis of the chart shows “Discount Rate.” Its values range from 0 percent to 35 percent. The y-axis shows “NPV”, in thousands of dollars.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shows a line that curves up. It starts from about negative $475,000 at a discount rate of about 1 percent, crosses the x-axis at 23.88 percent, and proceeds above the x-axis. The area of the chart below the x-axis and above the line is shaded red. The area of the chart above the x-axis and below the line is shaded green. The discount rate of 23.88 percent is labeled “IRR.”</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discount rate of 10 percent is labeled “Cost of Capital.” The “NPV” at a discount rate of 10 percent is shown to be negative $243,000.</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32</a:t>
            </a:fld>
            <a:endParaRPr lang="en-US" dirty="0"/>
          </a:p>
        </p:txBody>
      </p:sp>
    </p:spTree>
    <p:extLst>
      <p:ext uri="{BB962C8B-B14F-4D97-AF65-F5344CB8AC3E}">
        <p14:creationId xmlns:p14="http://schemas.microsoft.com/office/powerpoint/2010/main" val="3721800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33</a:t>
            </a:fld>
            <a:endParaRPr lang="en-US" dirty="0"/>
          </a:p>
        </p:txBody>
      </p:sp>
    </p:spTree>
    <p:extLst>
      <p:ext uri="{BB962C8B-B14F-4D97-AF65-F5344CB8AC3E}">
        <p14:creationId xmlns:p14="http://schemas.microsoft.com/office/powerpoint/2010/main" val="344426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visible part of the figure shows 7 time periods. The periods and the cash flow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0: $1,000,000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1: negative $500,000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2: negative $500,000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3: negative $500,000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4: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9: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10: $600,000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figure shows three dots between periods 4 and 9.</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34</a:t>
            </a:fld>
            <a:endParaRPr lang="en-US" dirty="0"/>
          </a:p>
        </p:txBody>
      </p:sp>
    </p:spTree>
    <p:extLst>
      <p:ext uri="{BB962C8B-B14F-4D97-AF65-F5344CB8AC3E}">
        <p14:creationId xmlns:p14="http://schemas.microsoft.com/office/powerpoint/2010/main" val="3047244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figure shows a table and a chart.</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table shows the “NPV” amounts for various discount rates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0: 100,000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 72,680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2: 50,267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3: 32,151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4: 17,793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5: 6724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6: negative 1469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7: negative 7148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8: negative 10,632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9: negative 12,201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10: negative 12,100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11: negative 10,547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12: negative 7732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13: negative 3823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14: 1030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15: 6698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16: 13,065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17: 20,030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18: 27,502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19: 35,403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20: 43,663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21: 52,219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22: 61,019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23: 70,014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24: 79,161</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x-axis of the chart shows “Discount Rate” and the y-axis shows “NPV.”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shows a “U” shaped line.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left arm starts from $100,000 and curves down steeply. It intercepts the x-axis at 5.79 percent and continues below the x-axis. The line then curves up like the bottom of the “U” after reaching its lowest point at 10 percent. The right arm climbs up, crossing the x-axis at 13.80 percent and proceeds further up above the x-axis.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discount rates of 5.79 percent and 13.80 percent are labeled “IRR.” The discount rate of 10 percent is labeled “Cost of Capital.”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area of the chart above the x-axis and below the line is shaded green and the area of the chart below the x-axis and above the line is shaded red.</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852844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x-axis of the chart shows “Discount Rate” and the y-axis shows “NPV.”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shows an inverted “U” shaped line.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left arm starts from negative $40 and curves up steeply. It intercepts the x-axis at 10 percent and continues above the x-axis. The line then curves up like the bottom of the “U” after reaching its peak at about 24 percent. The right arm curves down, crossing the x-axis at 40 percent and proceeds further below the x-axis.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discount rates of 10 percent and 40 percent are labeled “IRR.” The discount rate equivalent to the “NPV” of $9.45 is labeled “Cost of Capital.”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area of the chart above the x-axis and below the line is shaded green and the area of the chart below the x-axis and above the line is shaded red.</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710355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timeline shows 3 time periods. The periods and the cash flow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0: negative $1000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1: $2500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2: negative $1540</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timeline shows 3 time periods. The periods and the cash flow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0: negative $1000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1: $2500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Period 2: negative $1540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figure also shows calculation of two amounts below the timeline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Period 0: Sum of negative $1000 and negative $1540 over the square of 1.15 equals negative $2164.46</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Period 2: 2500 times 1.15 to the first power equals 2875</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3036038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Long Description: </a:t>
            </a:r>
          </a:p>
          <a:p>
            <a:r>
              <a:rPr lang="en-US" sz="1200" kern="1200" dirty="0">
                <a:solidFill>
                  <a:schemeClr val="tx1"/>
                </a:solidFill>
                <a:effectLst/>
                <a:latin typeface="+mn-lt"/>
                <a:ea typeface="+mn-ea"/>
                <a:cs typeface="+mn-cs"/>
              </a:rPr>
              <a:t>The x-axis of the chart shows “Discount Rate” and the y-axis shows “NPV.”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chart shows line sloping down gradually.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line starts from above the x-axis, crosses the x-axis at 15.25 percent, and proceeds further below the x-axis. A horizontal line from the “NPV” of $9.45 meets the line at the discount rate of 15 percent. The discount rate of 15.25 percent is labeled “IRR” and the rate of 15 percent is labeled “Cost of Capital.”</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500155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 </a:t>
            </a: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financial calculator screenshot shows two rows “Given” and “Solve for”, and 5 columns. The values in the columns of each row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Given</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 over “Y”: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“PV”: negative 10,000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“PMT”: 6000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“FV”: 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Solve for</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 over “Y”: 36.3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“PV”: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“PMT”: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“FV”: blank</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figure shows the Excel formula “equals RATE(NPER,PMT,PV,FV).” The figure also shows that the formula equals “RATE(3,6000, negative 10000,0).”</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182415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a:t>
            </a:fld>
            <a:endParaRPr lang="en-US" dirty="0"/>
          </a:p>
        </p:txBody>
      </p:sp>
    </p:spTree>
    <p:extLst>
      <p:ext uri="{BB962C8B-B14F-4D97-AF65-F5344CB8AC3E}">
        <p14:creationId xmlns:p14="http://schemas.microsoft.com/office/powerpoint/2010/main" val="4031125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x-axis of the chart shows “Discount Rate” and the y-axis shows “NPV.”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shows two lines, “Deliver Service” and “Boyfriend’s business.” Both lines start from the y-axis, curve down, cross the x-axis, and proceed further down. The lines are almost parallel to each other. The areas of the chart above the x-axis and below the lines are shaded in hues of green. The areas of the chart below the x-axis and above the lines are shaded in hues of red.</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details of the lines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Boyfriend’s business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Starting point: $8000 on the y-axis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x-intercept: 36.3 percent (This point is labeled “IRR.”)</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Delivery Service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Starting point: $5000 on the y-axis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x-intercept: 23.4 percent (This point is labeled “IRR.”)</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also shows a vertical dotted line at 12 percent. The rate is labeled “Cost of Capital.”</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4120740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 </a:t>
            </a: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financial calculator screenshot shows two rows “Given” and “Solve for”, and 5 columns. The values in the columns of each row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Given</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 10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 over “Y”: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“PV”: negative 50,000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“PMT”: 25,000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“FV”: 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Solve for</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 over “Y”: 23.4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“PV”: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“PMT”: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“FV”: blank</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figure shows the Excel formula “equals RATE(NPER,PMT,PV,FV).” The figure also shows that the formula equals “RATE(3,25000, negative 50000,0).”</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852661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x-axis of the chart shows “Discount Rate” and the y-axis shows “NPV.”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shows two lines, “Deliver Service (2-drones)” and “Boyfriend’s business.” Both lines start from the y-axis, curve down, cross the x-axis, and proceed further down. The lines are almost parallel to each other. The areas of the chart above the x-axis and below the lines are shaded in hues of green. The areas of the chart below the x-axis and above the lines are shaded in hues of red.</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details of the lines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Boyfriend’s business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Starting point: $8000 on the y-axis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x-intercept: 36.3 percent (This point is labeled “IRR.”)</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Delivery Service (2-drones)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Starting point: $5000 on the y-axis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x-intercept: 23.4 percent (This point is labeled “IRR.”)</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also shows a vertical dotted line at 12 percent. The rate is labeled “Cost of Capital.”</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A straight line “Delivery Service (10 drones)” slopes down steeply. It intersects both curves before intercepting the x-axis at 23.4 percent. The discount rate of the point at which the “Delivery Service (10 drones)” line intersects the “Boyfriend’s business” line is 20 percent. The point is labeled “Crossover.”</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994639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 </a:t>
            </a: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financial calculator screenshot shows two rows “Given” and “Solve for”, and 5 columns. The values in the columns of each row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Given</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 over “Y”: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“PV”: negative 40,000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“PMT”: 19,000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“FV”: 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Solve for</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 over “Y”: 20.04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“PV”: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“PMT”: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fontAlgn="auto">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“FV”: blank</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figure shows the Excel formula “equals RATE(NPER,PMT,PV,FV).” The figure also shows that the formula equals “RATE(3,19000, negative 40000,0).”</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dirty="0"/>
          </a:p>
        </p:txBody>
      </p:sp>
    </p:spTree>
    <p:extLst>
      <p:ext uri="{BB962C8B-B14F-4D97-AF65-F5344CB8AC3E}">
        <p14:creationId xmlns:p14="http://schemas.microsoft.com/office/powerpoint/2010/main" val="982486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x-axis of the chart shows “Discount Rate” and the y-axis shows “NPV.”</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shows two “NPV” plots, “Delivery Service (without selling)” and “Delivery Service (sell in one year).” The line “Delivery Service (sell in one year)” is below the “Delivery Service (without selling)” initially. The lines intersect and thereafter the “Delivery Service (without selling)” line is below the “Delivery Service (sell in one year)” line.</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point at which the lines intersect is labeled “Crossover.” The discount rate at this point is 16.3 percent.</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“Delivery Service (sell in one year)” line intercepts the x-axis at 30 percent. This point is labeled “IRR.”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“Delivery Service (without selling)” line intercepts the x-axis at 23.4 percent. This point is also labeled “IRR.”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discount rate of 12 percent is labeled “Cost of Capital.” At this discount rate, the “NPV” plot of the line “Delivery Service (without selling)” is $10,000. The “NPV” plot of the line “Delivery Service (sell in one year)” at the same discount rate is $6,000.</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60</a:t>
            </a:fld>
            <a:endParaRPr lang="en-US" dirty="0"/>
          </a:p>
        </p:txBody>
      </p:sp>
    </p:spTree>
    <p:extLst>
      <p:ext uri="{BB962C8B-B14F-4D97-AF65-F5344CB8AC3E}">
        <p14:creationId xmlns:p14="http://schemas.microsoft.com/office/powerpoint/2010/main" val="4055813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73D6722-9B4D-4E29-B226-C325925A8118}" type="slidenum">
              <a:rPr lang="en-US" smtClean="0"/>
              <a:t>80</a:t>
            </a:fld>
            <a:endParaRPr lang="en-US" dirty="0"/>
          </a:p>
        </p:txBody>
      </p:sp>
    </p:spTree>
    <p:extLst>
      <p:ext uri="{BB962C8B-B14F-4D97-AF65-F5344CB8AC3E}">
        <p14:creationId xmlns:p14="http://schemas.microsoft.com/office/powerpoint/2010/main" val="189078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ACF2B53-7F4D-4A46-9412-8A99458DD378}" type="slidenum">
              <a:rPr lang="en-US" altLang="en-US"/>
              <a:pPr/>
              <a:t>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a:t>
            </a:fld>
            <a:endParaRPr lang="en-US" dirty="0"/>
          </a:p>
        </p:txBody>
      </p:sp>
    </p:spTree>
    <p:extLst>
      <p:ext uri="{BB962C8B-B14F-4D97-AF65-F5344CB8AC3E}">
        <p14:creationId xmlns:p14="http://schemas.microsoft.com/office/powerpoint/2010/main" val="387164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a:t>
            </a:fld>
            <a:endParaRPr lang="en-US" dirty="0"/>
          </a:p>
        </p:txBody>
      </p:sp>
    </p:spTree>
    <p:extLst>
      <p:ext uri="{BB962C8B-B14F-4D97-AF65-F5344CB8AC3E}">
        <p14:creationId xmlns:p14="http://schemas.microsoft.com/office/powerpoint/2010/main" val="119618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a:t>
            </a:fld>
            <a:endParaRPr lang="en-US" dirty="0"/>
          </a:p>
        </p:txBody>
      </p:sp>
    </p:spTree>
    <p:extLst>
      <p:ext uri="{BB962C8B-B14F-4D97-AF65-F5344CB8AC3E}">
        <p14:creationId xmlns:p14="http://schemas.microsoft.com/office/powerpoint/2010/main" val="896487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a:t>
            </a:fld>
            <a:endParaRPr lang="en-US" dirty="0"/>
          </a:p>
        </p:txBody>
      </p:sp>
    </p:spTree>
    <p:extLst>
      <p:ext uri="{BB962C8B-B14F-4D97-AF65-F5344CB8AC3E}">
        <p14:creationId xmlns:p14="http://schemas.microsoft.com/office/powerpoint/2010/main" val="426081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10/8/2020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2020, 2018, 2015, 2012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819401"/>
            <a:ext cx="8229600" cy="1066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4038600"/>
            <a:ext cx="8229600" cy="685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4953000"/>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45854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4114800" cy="4191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a:extLst>
              <a:ext uri="{FF2B5EF4-FFF2-40B4-BE49-F238E27FC236}">
                <a16:creationId xmlns:a16="http://schemas.microsoft.com/office/drawing/2014/main" id="{1DFD7E62-02FD-4A43-BF1D-52429AEF3E85}"/>
              </a:ext>
            </a:extLst>
          </p:cNvPr>
          <p:cNvSpPr>
            <a:spLocks noGrp="1"/>
          </p:cNvSpPr>
          <p:nvPr>
            <p:ph type="pic" sz="quarter" idx="13"/>
          </p:nvPr>
        </p:nvSpPr>
        <p:spPr>
          <a:xfrm>
            <a:off x="4648200" y="1600200"/>
            <a:ext cx="4038600" cy="4191000"/>
          </a:xfrm>
        </p:spPr>
        <p:txBody>
          <a:bodyPr/>
          <a:lstStyle/>
          <a:p>
            <a:endParaRPr lang="en-IN"/>
          </a:p>
        </p:txBody>
      </p:sp>
    </p:spTree>
    <p:extLst>
      <p:ext uri="{BB962C8B-B14F-4D97-AF65-F5344CB8AC3E}">
        <p14:creationId xmlns:p14="http://schemas.microsoft.com/office/powerpoint/2010/main" val="3251177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10/8/2020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10/8/2020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10/8/2020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Text Placeholder 2"/>
          <p:cNvSpPr>
            <a:spLocks noGrp="1"/>
          </p:cNvSpPr>
          <p:nvPr>
            <p:ph type="body" sz="quarter" idx="20"/>
          </p:nvPr>
        </p:nvSpPr>
        <p:spPr>
          <a:xfrm>
            <a:off x="457200" y="6172200"/>
            <a:ext cx="8229600" cy="204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 Placeholder 7"/>
          <p:cNvSpPr>
            <a:spLocks noGrp="1"/>
          </p:cNvSpPr>
          <p:nvPr>
            <p:ph type="body" sz="quarter" idx="21"/>
          </p:nvPr>
        </p:nvSpPr>
        <p:spPr>
          <a:xfrm>
            <a:off x="3352800" y="6376988"/>
            <a:ext cx="5334000" cy="27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Picture Placeholder 5">
            <a:extLst>
              <a:ext uri="{FF2B5EF4-FFF2-40B4-BE49-F238E27FC236}">
                <a16:creationId xmlns:a16="http://schemas.microsoft.com/office/drawing/2014/main" id="{1827512E-CCB1-4441-B2A3-3E12D2B28801}"/>
              </a:ext>
            </a:extLst>
          </p:cNvPr>
          <p:cNvSpPr>
            <a:spLocks noGrp="1"/>
          </p:cNvSpPr>
          <p:nvPr>
            <p:ph type="pic" sz="quarter" idx="22"/>
          </p:nvPr>
        </p:nvSpPr>
        <p:spPr>
          <a:xfrm>
            <a:off x="457200" y="1600200"/>
            <a:ext cx="4267200" cy="4292600"/>
          </a:xfrm>
        </p:spPr>
        <p:txBody>
          <a:bodyPr/>
          <a:lstStyle/>
          <a:p>
            <a:endParaRPr lang="en-IN"/>
          </a:p>
        </p:txBody>
      </p:sp>
    </p:spTree>
    <p:extLst>
      <p:ext uri="{BB962C8B-B14F-4D97-AF65-F5344CB8AC3E}">
        <p14:creationId xmlns:p14="http://schemas.microsoft.com/office/powerpoint/2010/main" val="1357992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10/8/2020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a:p>
        </p:txBody>
      </p:sp>
    </p:spTree>
    <p:extLst>
      <p:ext uri="{BB962C8B-B14F-4D97-AF65-F5344CB8AC3E}">
        <p14:creationId xmlns:p14="http://schemas.microsoft.com/office/powerpoint/2010/main" val="199182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 Placeholder 6"/>
          <p:cNvSpPr>
            <a:spLocks noGrp="1"/>
          </p:cNvSpPr>
          <p:nvPr>
            <p:ph type="body" sz="quarter" idx="16" hasCustomPrompt="1"/>
          </p:nvPr>
        </p:nvSpPr>
        <p:spPr>
          <a:xfrm>
            <a:off x="2514600" y="6324600"/>
            <a:ext cx="6172200" cy="228600"/>
          </a:xfrm>
        </p:spPr>
        <p:txBody>
          <a:bodyPr>
            <a:noAutofit/>
          </a:bodyPr>
          <a:lstStyle>
            <a:lvl1pPr marL="0" indent="0">
              <a:spcBef>
                <a:spcPts val="0"/>
              </a:spcBef>
              <a:buNone/>
              <a:defRPr sz="12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10/8/2020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951271"/>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10/8/2020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67BA25EE-CCCE-4A34-A684-D5B10569BF6A}"/>
              </a:ext>
            </a:extLst>
          </p:cNvPr>
          <p:cNvSpPr>
            <a:spLocks noGrp="1"/>
          </p:cNvSpPr>
          <p:nvPr>
            <p:ph sz="quarter" idx="13"/>
          </p:nvPr>
        </p:nvSpPr>
        <p:spPr>
          <a:xfrm>
            <a:off x="457200" y="2743200"/>
            <a:ext cx="8229600" cy="9512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42AC71D7-72F9-4F6A-913E-F711FD948C9E}"/>
              </a:ext>
            </a:extLst>
          </p:cNvPr>
          <p:cNvSpPr>
            <a:spLocks noGrp="1"/>
          </p:cNvSpPr>
          <p:nvPr>
            <p:ph sz="quarter" idx="14"/>
          </p:nvPr>
        </p:nvSpPr>
        <p:spPr>
          <a:xfrm>
            <a:off x="457200" y="3881438"/>
            <a:ext cx="8229600" cy="995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Picture Placeholder 13">
            <a:extLst>
              <a:ext uri="{FF2B5EF4-FFF2-40B4-BE49-F238E27FC236}">
                <a16:creationId xmlns:a16="http://schemas.microsoft.com/office/drawing/2014/main" id="{BA052DFF-5E51-4B18-B52B-BA3F9EA8EB5D}"/>
              </a:ext>
            </a:extLst>
          </p:cNvPr>
          <p:cNvSpPr>
            <a:spLocks noGrp="1"/>
          </p:cNvSpPr>
          <p:nvPr>
            <p:ph type="pic" sz="quarter" idx="15"/>
          </p:nvPr>
        </p:nvSpPr>
        <p:spPr>
          <a:xfrm>
            <a:off x="457200" y="4953000"/>
            <a:ext cx="8229600" cy="995363"/>
          </a:xfrm>
        </p:spPr>
        <p:txBody>
          <a:bodyPr/>
          <a:lstStyle/>
          <a:p>
            <a:endParaRPr lang="en-IN"/>
          </a:p>
        </p:txBody>
      </p:sp>
    </p:spTree>
    <p:extLst>
      <p:ext uri="{BB962C8B-B14F-4D97-AF65-F5344CB8AC3E}">
        <p14:creationId xmlns:p14="http://schemas.microsoft.com/office/powerpoint/2010/main" val="71251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4478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10/8/2020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8DEF6C76-D4E4-486C-8D71-BC3E0C7BFA8D}"/>
              </a:ext>
            </a:extLst>
          </p:cNvPr>
          <p:cNvSpPr>
            <a:spLocks noGrp="1"/>
          </p:cNvSpPr>
          <p:nvPr>
            <p:ph sz="quarter" idx="13"/>
          </p:nvPr>
        </p:nvSpPr>
        <p:spPr>
          <a:xfrm>
            <a:off x="457200" y="3200400"/>
            <a:ext cx="8229600" cy="109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4C4C9E30-B19F-4493-BE4A-F16C9CF935AE}"/>
              </a:ext>
            </a:extLst>
          </p:cNvPr>
          <p:cNvSpPr>
            <a:spLocks noGrp="1"/>
          </p:cNvSpPr>
          <p:nvPr>
            <p:ph type="pic" sz="quarter" idx="14"/>
          </p:nvPr>
        </p:nvSpPr>
        <p:spPr>
          <a:xfrm>
            <a:off x="457200" y="4449763"/>
            <a:ext cx="8229600" cy="1570037"/>
          </a:xfrm>
        </p:spPr>
        <p:txBody>
          <a:bodyPr/>
          <a:lstStyle/>
          <a:p>
            <a:endParaRPr lang="en-IN"/>
          </a:p>
        </p:txBody>
      </p:sp>
    </p:spTree>
    <p:extLst>
      <p:ext uri="{BB962C8B-B14F-4D97-AF65-F5344CB8AC3E}">
        <p14:creationId xmlns:p14="http://schemas.microsoft.com/office/powerpoint/2010/main" val="110354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20574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10/8/2020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a:extLst>
              <a:ext uri="{FF2B5EF4-FFF2-40B4-BE49-F238E27FC236}">
                <a16:creationId xmlns:a16="http://schemas.microsoft.com/office/drawing/2014/main" id="{F71F856E-70DD-43E7-B1D9-F4B3C9678EFE}"/>
              </a:ext>
            </a:extLst>
          </p:cNvPr>
          <p:cNvSpPr>
            <a:spLocks noGrp="1"/>
          </p:cNvSpPr>
          <p:nvPr>
            <p:ph type="pic" sz="quarter" idx="13"/>
          </p:nvPr>
        </p:nvSpPr>
        <p:spPr>
          <a:xfrm>
            <a:off x="457200" y="3810000"/>
            <a:ext cx="8229600" cy="2057400"/>
          </a:xfrm>
        </p:spPr>
        <p:txBody>
          <a:bodyPr/>
          <a:lstStyle/>
          <a:p>
            <a:endParaRPr lang="en-IN"/>
          </a:p>
        </p:txBody>
      </p:sp>
    </p:spTree>
    <p:extLst>
      <p:ext uri="{BB962C8B-B14F-4D97-AF65-F5344CB8AC3E}">
        <p14:creationId xmlns:p14="http://schemas.microsoft.com/office/powerpoint/2010/main" val="262208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2"/>
            <a:ext cx="8229600" cy="965578"/>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10/8/2020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a:extLst>
              <a:ext uri="{FF2B5EF4-FFF2-40B4-BE49-F238E27FC236}">
                <a16:creationId xmlns:a16="http://schemas.microsoft.com/office/drawing/2014/main" id="{F71F856E-70DD-43E7-B1D9-F4B3C9678EFE}"/>
              </a:ext>
            </a:extLst>
          </p:cNvPr>
          <p:cNvSpPr>
            <a:spLocks noGrp="1"/>
          </p:cNvSpPr>
          <p:nvPr>
            <p:ph type="pic" sz="quarter" idx="13"/>
          </p:nvPr>
        </p:nvSpPr>
        <p:spPr>
          <a:xfrm>
            <a:off x="457200" y="2779595"/>
            <a:ext cx="8229600" cy="837062"/>
          </a:xfrm>
        </p:spPr>
        <p:txBody>
          <a:bodyPr/>
          <a:lstStyle/>
          <a:p>
            <a:endParaRPr lang="en-IN"/>
          </a:p>
        </p:txBody>
      </p:sp>
      <p:sp>
        <p:nvSpPr>
          <p:cNvPr id="11" name="Content Placeholder 10">
            <a:extLst>
              <a:ext uri="{FF2B5EF4-FFF2-40B4-BE49-F238E27FC236}">
                <a16:creationId xmlns:a16="http://schemas.microsoft.com/office/drawing/2014/main" id="{261B20AD-EE6C-4131-9398-78CA2785AF23}"/>
              </a:ext>
            </a:extLst>
          </p:cNvPr>
          <p:cNvSpPr>
            <a:spLocks noGrp="1"/>
          </p:cNvSpPr>
          <p:nvPr>
            <p:ph sz="quarter" idx="15"/>
          </p:nvPr>
        </p:nvSpPr>
        <p:spPr>
          <a:xfrm>
            <a:off x="457200" y="3810000"/>
            <a:ext cx="8229600" cy="836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Picture Placeholder 4">
            <a:extLst>
              <a:ext uri="{FF2B5EF4-FFF2-40B4-BE49-F238E27FC236}">
                <a16:creationId xmlns:a16="http://schemas.microsoft.com/office/drawing/2014/main" id="{3F63FE37-14F6-448C-92B3-A76905BCCA40}"/>
              </a:ext>
            </a:extLst>
          </p:cNvPr>
          <p:cNvSpPr>
            <a:spLocks noGrp="1"/>
          </p:cNvSpPr>
          <p:nvPr>
            <p:ph type="pic" sz="quarter" idx="14"/>
          </p:nvPr>
        </p:nvSpPr>
        <p:spPr>
          <a:xfrm>
            <a:off x="457200" y="4858602"/>
            <a:ext cx="8229600" cy="1084997"/>
          </a:xfrm>
        </p:spPr>
        <p:txBody>
          <a:bodyPr/>
          <a:lstStyle/>
          <a:p>
            <a:endParaRPr lang="en-IN"/>
          </a:p>
        </p:txBody>
      </p:sp>
    </p:spTree>
    <p:extLst>
      <p:ext uri="{BB962C8B-B14F-4D97-AF65-F5344CB8AC3E}">
        <p14:creationId xmlns:p14="http://schemas.microsoft.com/office/powerpoint/2010/main" val="89262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10/8/2020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3581400" y="6429345"/>
            <a:ext cx="51816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7" r:id="rId5"/>
    <p:sldLayoutId id="2147483666" r:id="rId6"/>
    <p:sldLayoutId id="2147483665" r:id="rId7"/>
    <p:sldLayoutId id="2147483669" r:id="rId8"/>
    <p:sldLayoutId id="2147483659" r:id="rId9"/>
    <p:sldLayoutId id="2147483658" r:id="rId10"/>
    <p:sldLayoutId id="2147483660" r:id="rId11"/>
    <p:sldLayoutId id="2147483661" r:id="rId12"/>
    <p:sldLayoutId id="2147483668" r:id="rId13"/>
    <p:sldLayoutId id="2147483651" r:id="rId14"/>
    <p:sldLayoutId id="2147483654" r:id="rId15"/>
    <p:sldLayoutId id="2147483655" r:id="rId16"/>
    <p:sldLayoutId id="2147483663" r:id="rId17"/>
    <p:sldLayoutId id="2147483664" r:id="rId18"/>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wmf"/><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9.xml"/><Relationship Id="rId7" Type="http://schemas.openxmlformats.org/officeDocument/2006/relationships/image" Target="../media/image12.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7.jpg"/><Relationship Id="rId5" Type="http://schemas.openxmlformats.org/officeDocument/2006/relationships/image" Target="../media/image16.wmf"/><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1.bin"/><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8.png"/><Relationship Id="rId4" Type="http://schemas.openxmlformats.org/officeDocument/2006/relationships/image" Target="../media/image27.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1.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15.bin"/><Relationship Id="rId4" Type="http://schemas.openxmlformats.org/officeDocument/2006/relationships/image" Target="../media/image29.wmf"/></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33.wmf"/></Relationships>
</file>

<file path=ppt/slides/_rels/slide5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1.xml"/><Relationship Id="rId1" Type="http://schemas.openxmlformats.org/officeDocument/2006/relationships/vmlDrawing" Target="../drawings/vmlDrawing13.vml"/><Relationship Id="rId5" Type="http://schemas.openxmlformats.org/officeDocument/2006/relationships/image" Target="../media/image36.wmf"/><Relationship Id="rId4" Type="http://schemas.openxmlformats.org/officeDocument/2006/relationships/oleObject" Target="../embeddings/oleObject17.bin"/></Relationships>
</file>

<file path=ppt/slides/_rels/slide5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39.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6207"/>
          </a:xfrm>
        </p:spPr>
        <p:txBody>
          <a:bodyPr>
            <a:noAutofit/>
          </a:bodyPr>
          <a:lstStyle/>
          <a:p>
            <a:r>
              <a:rPr lang="en-US" sz="3600" dirty="0">
                <a:latin typeface="+mj-lt"/>
              </a:rPr>
              <a:t>Fundamentals of Corporate Finance</a:t>
            </a:r>
            <a:endParaRPr lang="en-IN" sz="3600" dirty="0">
              <a:latin typeface="+mj-lt"/>
            </a:endParaRPr>
          </a:p>
        </p:txBody>
      </p:sp>
      <p:sp>
        <p:nvSpPr>
          <p:cNvPr id="3" name="Text Placeholder 2"/>
          <p:cNvSpPr>
            <a:spLocks noGrp="1"/>
          </p:cNvSpPr>
          <p:nvPr>
            <p:ph type="body" sz="quarter" idx="13"/>
          </p:nvPr>
        </p:nvSpPr>
        <p:spPr>
          <a:xfrm>
            <a:off x="457200" y="713598"/>
            <a:ext cx="8229600" cy="337057"/>
          </a:xfrm>
        </p:spPr>
        <p:txBody>
          <a:bodyPr anchor="ctr">
            <a:noAutofit/>
          </a:bodyPr>
          <a:lstStyle/>
          <a:p>
            <a:pPr>
              <a:spcBef>
                <a:spcPct val="0"/>
              </a:spcBef>
            </a:pPr>
            <a:r>
              <a:rPr lang="en-US" dirty="0">
                <a:cs typeface="Times New Roman" panose="02020603050405020304" pitchFamily="18" charset="0"/>
              </a:rPr>
              <a:t>Fifth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4"/>
          </p:nvPr>
        </p:nvSpPr>
        <p:spPr>
          <a:xfrm>
            <a:off x="4724400" y="2708539"/>
            <a:ext cx="3962400" cy="562339"/>
          </a:xfrm>
        </p:spPr>
        <p:txBody>
          <a:bodyPr wrap="square" anchor="ctr">
            <a:no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8</a:t>
            </a:r>
          </a:p>
        </p:txBody>
      </p:sp>
      <p:sp>
        <p:nvSpPr>
          <p:cNvPr id="4" name="Text Placeholder 3"/>
          <p:cNvSpPr>
            <a:spLocks noGrp="1"/>
          </p:cNvSpPr>
          <p:nvPr>
            <p:ph type="body" sz="quarter" idx="15"/>
          </p:nvPr>
        </p:nvSpPr>
        <p:spPr>
          <a:xfrm>
            <a:off x="4724400" y="3446208"/>
            <a:ext cx="3962400" cy="329863"/>
          </a:xfrm>
        </p:spPr>
        <p:txBody>
          <a:bodyPr vert="horz" wrap="square" lIns="0" tIns="0" rIns="0" bIns="0" rtlCol="0" anchor="ctr">
            <a:noAutofit/>
          </a:bodyPr>
          <a:lstStyle/>
          <a:p>
            <a:r>
              <a:rPr lang="en-IN" altLang="en-US" sz="2000" dirty="0"/>
              <a:t>Investment Decision Rules</a:t>
            </a:r>
          </a:p>
        </p:txBody>
      </p:sp>
      <p:pic>
        <p:nvPicPr>
          <p:cNvPr id="11" name="Picture Placeholder 11" descr="Front Cover: Fundamentals of Corporate Finance Fifth Edition by Berk, DeMarzo and Harford.">
            <a:extLst>
              <a:ext uri="{FF2B5EF4-FFF2-40B4-BE49-F238E27FC236}">
                <a16:creationId xmlns:a16="http://schemas.microsoft.com/office/drawing/2014/main" id="{A164F805-E5AF-4A4A-B8F3-8442F722B511}"/>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tretch>
            <a:fillRect/>
          </a:stretch>
        </p:blipFill>
        <p:spPr>
          <a:xfrm>
            <a:off x="507681" y="1210222"/>
            <a:ext cx="4057590" cy="5070928"/>
          </a:xfrm>
          <a:prstGeom prst="rect">
            <a:avLst/>
          </a:prstGeom>
        </p:spPr>
      </p:pic>
      <p:sp>
        <p:nvSpPr>
          <p:cNvPr id="9" name="Text Placeholder 8"/>
          <p:cNvSpPr>
            <a:spLocks noGrp="1"/>
          </p:cNvSpPr>
          <p:nvPr>
            <p:ph type="body" sz="quarter" idx="20"/>
          </p:nvPr>
        </p:nvSpPr>
        <p:spPr>
          <a:xfrm>
            <a:off x="3825240" y="6474142"/>
            <a:ext cx="4886324" cy="252413"/>
          </a:xfrm>
        </p:spPr>
        <p:txBody>
          <a:bodyPr/>
          <a:lstStyle/>
          <a:p>
            <a:pPr marL="0" indent="0">
              <a:buNone/>
            </a:pPr>
            <a:r>
              <a:rPr lang="en-IN"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830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Example 8.1 The </a:t>
            </a:r>
            <a:r>
              <a:rPr lang="en-US" altLang="en-US" sz="3600" spc="-450" dirty="0">
                <a:latin typeface="+mj-lt"/>
                <a:ea typeface="ヒラギノ角ゴ Pro W3"/>
                <a:cs typeface="ヒラギノ角ゴ Pro W3"/>
              </a:rPr>
              <a:t>N P </a:t>
            </a:r>
            <a:r>
              <a:rPr lang="en-US" altLang="en-US" sz="3600" dirty="0">
                <a:latin typeface="+mj-lt"/>
                <a:ea typeface="ヒラギノ角ゴ Pro W3"/>
                <a:cs typeface="ヒラギノ角ゴ Pro W3"/>
              </a:rPr>
              <a:t>V Is Equivalent to Cash Today </a:t>
            </a:r>
            <a:r>
              <a:rPr lang="en-US" altLang="en-US" sz="2800" dirty="0">
                <a:latin typeface="+mj-lt"/>
                <a:ea typeface="ヒラギノ角ゴ Pro W3"/>
                <a:cs typeface="ヒラギノ角ゴ Pro W3"/>
              </a:rPr>
              <a:t>(3 of 5)</a:t>
            </a:r>
            <a:endParaRPr lang="en-US" sz="2800" dirty="0">
              <a:latin typeface="+mj-lt"/>
            </a:endParaRPr>
          </a:p>
        </p:txBody>
      </p:sp>
      <p:sp>
        <p:nvSpPr>
          <p:cNvPr id="3" name="Content Placeholder 2"/>
          <p:cNvSpPr>
            <a:spLocks noGrp="1"/>
          </p:cNvSpPr>
          <p:nvPr>
            <p:ph idx="1"/>
          </p:nvPr>
        </p:nvSpPr>
        <p:spPr>
          <a:xfrm>
            <a:off x="457200" y="1600201"/>
            <a:ext cx="8229600" cy="2438400"/>
          </a:xfrm>
        </p:spPr>
        <p:txBody>
          <a:bodyPr/>
          <a:lstStyle/>
          <a:p>
            <a:pPr>
              <a:buNone/>
            </a:pPr>
            <a:r>
              <a:rPr lang="en-US" altLang="en-US" sz="2400" b="1" dirty="0">
                <a:ea typeface="ヒラギノ角ゴ Pro W3"/>
                <a:cs typeface="ヒラギノ角ゴ Pro W3"/>
              </a:rPr>
              <a:t>Solution:</a:t>
            </a:r>
          </a:p>
          <a:p>
            <a:pPr>
              <a:spcBef>
                <a:spcPts val="0"/>
              </a:spcBef>
              <a:buNone/>
            </a:pPr>
            <a:r>
              <a:rPr lang="en-US" altLang="en-US" sz="2400" b="1" dirty="0">
                <a:ea typeface="ヒラギノ角ゴ Pro W3"/>
                <a:cs typeface="ヒラギノ角ゴ Pro W3"/>
              </a:rPr>
              <a:t>Plan:</a:t>
            </a:r>
          </a:p>
          <a:p>
            <a:r>
              <a:rPr lang="en-IN" sz="2400" dirty="0"/>
              <a:t>The discount rate for calculating the present value of the payment in one year is your interest rate of 5%. You need to compare the present value of the cost ($1500 in one year) to the benefit today (a $1500 </a:t>
            </a:r>
            <a:r>
              <a:rPr lang="en-IN" sz="2400" spc="-300" dirty="0">
                <a:ea typeface="ヒラギノ角ゴ Pro W3"/>
              </a:rPr>
              <a:t>T </a:t>
            </a:r>
            <a:r>
              <a:rPr lang="en-IN" sz="2400" dirty="0"/>
              <a:t>V).</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326941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Example 8.1 The </a:t>
            </a:r>
            <a:r>
              <a:rPr lang="en-US" altLang="en-US" sz="3600" spc="-450" dirty="0">
                <a:latin typeface="+mj-lt"/>
                <a:ea typeface="ヒラギノ角ゴ Pro W3"/>
                <a:cs typeface="ヒラギノ角ゴ Pro W3"/>
              </a:rPr>
              <a:t>N P </a:t>
            </a:r>
            <a:r>
              <a:rPr lang="en-US" altLang="en-US" sz="3600" dirty="0">
                <a:latin typeface="+mj-lt"/>
                <a:ea typeface="ヒラギノ角ゴ Pro W3"/>
                <a:cs typeface="ヒラギノ角ゴ Pro W3"/>
              </a:rPr>
              <a:t>V Is Equivalent to Cash Today </a:t>
            </a:r>
            <a:r>
              <a:rPr lang="en-US" altLang="en-US" sz="2800" dirty="0">
                <a:latin typeface="+mj-lt"/>
                <a:ea typeface="ヒラギノ角ゴ Pro W3"/>
                <a:cs typeface="ヒラギノ角ゴ Pro W3"/>
              </a:rPr>
              <a:t>(4 of 5)</a:t>
            </a:r>
            <a:endParaRPr lang="en-US" sz="2800" dirty="0">
              <a:latin typeface="+mj-lt"/>
            </a:endParaRPr>
          </a:p>
        </p:txBody>
      </p:sp>
      <p:sp>
        <p:nvSpPr>
          <p:cNvPr id="3" name="Content Placeholder 2"/>
          <p:cNvSpPr>
            <a:spLocks noGrp="1"/>
          </p:cNvSpPr>
          <p:nvPr>
            <p:ph idx="1"/>
          </p:nvPr>
        </p:nvSpPr>
        <p:spPr>
          <a:xfrm>
            <a:off x="457200" y="1600201"/>
            <a:ext cx="8229600" cy="457200"/>
          </a:xfrm>
        </p:spPr>
        <p:txBody>
          <a:bodyPr/>
          <a:lstStyle/>
          <a:p>
            <a:pPr>
              <a:buNone/>
            </a:pPr>
            <a:r>
              <a:rPr lang="en-US" altLang="en-US" sz="2400" b="1" dirty="0">
                <a:ea typeface="ヒラギノ角ゴ Pro W3"/>
                <a:cs typeface="ヒラギノ角ゴ Pro W3"/>
              </a:rPr>
              <a:t>Execute:</a:t>
            </a:r>
            <a:endParaRPr lang="en-US" altLang="en-US" sz="1400" dirty="0">
              <a:ea typeface="ヒラギノ角ゴ Pro W3"/>
              <a:cs typeface="ヒラギノ角ゴ Pro W3"/>
            </a:endParaRPr>
          </a:p>
        </p:txBody>
      </p:sp>
      <p:graphicFrame>
        <p:nvGraphicFramePr>
          <p:cNvPr id="6" name="Object 5" descr="N P V = plus $1,500 minus $1,500 over 1.05, = $1,500 minus $1,428.57 = $71.43."/>
          <p:cNvGraphicFramePr>
            <a:graphicFrameLocks noChangeAspect="1"/>
          </p:cNvGraphicFramePr>
          <p:nvPr>
            <p:extLst>
              <p:ext uri="{D42A27DB-BD31-4B8C-83A1-F6EECF244321}">
                <p14:modId xmlns:p14="http://schemas.microsoft.com/office/powerpoint/2010/main" val="1360454481"/>
              </p:ext>
            </p:extLst>
          </p:nvPr>
        </p:nvGraphicFramePr>
        <p:xfrm>
          <a:off x="1031875" y="2209800"/>
          <a:ext cx="7078663" cy="766762"/>
        </p:xfrm>
        <a:graphic>
          <a:graphicData uri="http://schemas.openxmlformats.org/presentationml/2006/ole">
            <mc:AlternateContent xmlns:mc="http://schemas.openxmlformats.org/markup-compatibility/2006">
              <mc:Choice xmlns:v="urn:schemas-microsoft-com:vml" Requires="v">
                <p:oleObj spid="_x0000_s22720" name="Equation" r:id="rId4" imgW="3632040" imgH="393480" progId="Equation.DSMT4">
                  <p:embed/>
                </p:oleObj>
              </mc:Choice>
              <mc:Fallback>
                <p:oleObj name="Equation" r:id="rId4" imgW="3632040" imgH="393480" progId="Equation.DSMT4">
                  <p:embed/>
                  <p:pic>
                    <p:nvPicPr>
                      <p:cNvPr id="0" name=""/>
                      <p:cNvPicPr/>
                      <p:nvPr/>
                    </p:nvPicPr>
                    <p:blipFill>
                      <a:blip r:embed="rId5"/>
                      <a:stretch>
                        <a:fillRect/>
                      </a:stretch>
                    </p:blipFill>
                    <p:spPr>
                      <a:xfrm>
                        <a:off x="1031875" y="2209800"/>
                        <a:ext cx="7078663" cy="766762"/>
                      </a:xfrm>
                      <a:prstGeom prst="rect">
                        <a:avLst/>
                      </a:prstGeom>
                    </p:spPr>
                  </p:pic>
                </p:oleObj>
              </mc:Fallback>
            </mc:AlternateContent>
          </a:graphicData>
        </a:graphic>
      </p:graphicFrame>
      <p:sp>
        <p:nvSpPr>
          <p:cNvPr id="5" name="Content Placeholder 4"/>
          <p:cNvSpPr>
            <a:spLocks noGrp="1"/>
          </p:cNvSpPr>
          <p:nvPr>
            <p:ph idx="13"/>
          </p:nvPr>
        </p:nvSpPr>
        <p:spPr>
          <a:xfrm>
            <a:off x="457200" y="3246437"/>
            <a:ext cx="8229600" cy="2239963"/>
          </a:xfrm>
        </p:spPr>
        <p:txBody>
          <a:bodyPr/>
          <a:lstStyle/>
          <a:p>
            <a:r>
              <a:rPr lang="en-IN" sz="2400" dirty="0"/>
              <a:t>You could take $1428.57 of the $1500 you had saved for the </a:t>
            </a:r>
            <a:r>
              <a:rPr lang="en-IN" sz="2400" spc="-300" dirty="0"/>
              <a:t>T </a:t>
            </a:r>
            <a:r>
              <a:rPr lang="en-IN" sz="2400" dirty="0"/>
              <a:t>V and put it in your savings account. With interest, in one year it would grow to $1428.57 </a:t>
            </a:r>
            <a:r>
              <a:rPr lang="en-IN" sz="2400" dirty="0">
                <a:cs typeface="Arial" panose="020B0604020202020204" pitchFamily="34" charset="0"/>
              </a:rPr>
              <a:t>×</a:t>
            </a:r>
            <a:r>
              <a:rPr lang="en-IN" sz="2400" dirty="0"/>
              <a:t> (1.05) = $1500, enough to pay the store. The extra $71.43 is money in your pocket to spend as you like (or put toward the speaker system for your new media room).</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101819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63" y="228452"/>
            <a:ext cx="8241437" cy="1097280"/>
          </a:xfrm>
        </p:spPr>
        <p:txBody>
          <a:bodyPr/>
          <a:lstStyle/>
          <a:p>
            <a:r>
              <a:rPr lang="en-US" altLang="en-US" sz="3600" dirty="0">
                <a:latin typeface="+mj-lt"/>
                <a:ea typeface="ヒラギノ角ゴ Pro W3"/>
                <a:cs typeface="ヒラギノ角ゴ Pro W3"/>
              </a:rPr>
              <a:t>Example 8.1 The </a:t>
            </a:r>
            <a:r>
              <a:rPr lang="en-US" altLang="en-US" sz="3600" spc="-450" dirty="0">
                <a:latin typeface="+mj-lt"/>
                <a:ea typeface="ヒラギノ角ゴ Pro W3"/>
                <a:cs typeface="ヒラギノ角ゴ Pro W3"/>
              </a:rPr>
              <a:t>N P </a:t>
            </a:r>
            <a:r>
              <a:rPr lang="en-US" altLang="en-US" sz="3600" dirty="0">
                <a:latin typeface="+mj-lt"/>
                <a:ea typeface="ヒラギノ角ゴ Pro W3"/>
                <a:cs typeface="ヒラギノ角ゴ Pro W3"/>
              </a:rPr>
              <a:t>V Is Equivalent to Cash Today </a:t>
            </a:r>
            <a:r>
              <a:rPr lang="en-US" altLang="en-US" sz="2800" dirty="0">
                <a:latin typeface="+mj-lt"/>
                <a:ea typeface="ヒラギノ角ゴ Pro W3"/>
                <a:cs typeface="ヒラギノ角ゴ Pro W3"/>
              </a:rPr>
              <a:t>(5 of 5)</a:t>
            </a:r>
            <a:endParaRPr lang="en-US" sz="2000" dirty="0">
              <a:latin typeface="+mj-lt"/>
            </a:endParaRPr>
          </a:p>
        </p:txBody>
      </p:sp>
      <p:sp>
        <p:nvSpPr>
          <p:cNvPr id="3" name="Content Placeholder 2"/>
          <p:cNvSpPr>
            <a:spLocks noGrp="1"/>
          </p:cNvSpPr>
          <p:nvPr>
            <p:ph idx="1"/>
          </p:nvPr>
        </p:nvSpPr>
        <p:spPr>
          <a:xfrm>
            <a:off x="457200" y="1600201"/>
            <a:ext cx="8229600" cy="2438400"/>
          </a:xfrm>
        </p:spPr>
        <p:txBody>
          <a:bodyPr/>
          <a:lstStyle/>
          <a:p>
            <a:pPr>
              <a:buNone/>
            </a:pPr>
            <a:r>
              <a:rPr lang="en-US" altLang="en-US" sz="2400" b="1" dirty="0">
                <a:ea typeface="ヒラギノ角ゴ Pro W3"/>
                <a:cs typeface="ヒラギノ角ゴ Pro W3"/>
              </a:rPr>
              <a:t>Evaluate:</a:t>
            </a:r>
          </a:p>
          <a:p>
            <a:r>
              <a:rPr lang="en-IN" sz="2400" dirty="0"/>
              <a:t>By taking the delayed payment offer, we have extra net cash flows of $71.43 today. If we put $1428.57 in the bank, it will be just enough to offset our $1500 obligation in the future. Therefore, this offer is equivalent to receiving $71.43 today, without any future net obligations.</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418980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212"/>
            <a:ext cx="8229600" cy="563078"/>
          </a:xfrm>
        </p:spPr>
        <p:txBody>
          <a:bodyPr/>
          <a:lstStyle/>
          <a:p>
            <a:r>
              <a:rPr lang="en-US" altLang="en-US" sz="3600" dirty="0">
                <a:latin typeface="+mj-lt"/>
                <a:ea typeface="ヒラギノ角ゴ Pro W3"/>
                <a:cs typeface="ヒラギノ角ゴ Pro W3"/>
              </a:rPr>
              <a:t>8.1 The </a:t>
            </a:r>
            <a:r>
              <a:rPr lang="en-US" altLang="en-US" sz="3600" spc="-400" dirty="0">
                <a:latin typeface="+mj-lt"/>
                <a:ea typeface="ヒラギノ角ゴ Pro W3"/>
                <a:cs typeface="ヒラギノ角ゴ Pro W3"/>
              </a:rPr>
              <a:t>N P </a:t>
            </a:r>
            <a:r>
              <a:rPr lang="en-US" altLang="en-US" sz="3600" dirty="0">
                <a:latin typeface="+mj-lt"/>
                <a:ea typeface="ヒラギノ角ゴ Pro W3"/>
                <a:cs typeface="ヒラギノ角ゴ Pro W3"/>
              </a:rPr>
              <a:t>V Decision Rule </a:t>
            </a:r>
            <a:r>
              <a:rPr lang="en-US" altLang="en-US" sz="2800" dirty="0">
                <a:latin typeface="+mj-lt"/>
                <a:ea typeface="ヒラギノ角ゴ Pro W3"/>
                <a:cs typeface="ヒラギノ角ゴ Pro W3"/>
              </a:rPr>
              <a:t>(4 of 5)</a:t>
            </a:r>
            <a:endParaRPr lang="en-US" sz="2800" dirty="0">
              <a:latin typeface="+mj-lt"/>
            </a:endParaRPr>
          </a:p>
        </p:txBody>
      </p:sp>
      <p:sp>
        <p:nvSpPr>
          <p:cNvPr id="3" name="Content Placeholder 2"/>
          <p:cNvSpPr>
            <a:spLocks noGrp="1"/>
          </p:cNvSpPr>
          <p:nvPr>
            <p:ph idx="1"/>
          </p:nvPr>
        </p:nvSpPr>
        <p:spPr>
          <a:xfrm>
            <a:off x="457200" y="976745"/>
            <a:ext cx="8229600" cy="1676400"/>
          </a:xfrm>
        </p:spPr>
        <p:txBody>
          <a:bodyPr/>
          <a:lstStyle/>
          <a:p>
            <a:r>
              <a:rPr lang="en-US" altLang="en-US" sz="2400" dirty="0">
                <a:ea typeface="ヒラギノ角ゴ Pro W3"/>
                <a:cs typeface="ヒラギノ角ゴ Pro W3"/>
              </a:rPr>
              <a:t>Logic of the decision rule:</a:t>
            </a:r>
          </a:p>
          <a:p>
            <a:pPr lvl="1"/>
            <a:r>
              <a:rPr lang="en-US" altLang="en-US" sz="2400" dirty="0">
                <a:ea typeface="ＭＳ Ｐゴシック" panose="020B0600070205080204" pitchFamily="34" charset="-128"/>
              </a:rPr>
              <a:t>When making an investment decision, take the alternative with the highest </a:t>
            </a:r>
            <a:r>
              <a:rPr lang="en-US" altLang="en-US" sz="2400" spc="-200" dirty="0">
                <a:ea typeface="ヒラギノ角ゴ Pro W3"/>
                <a:cs typeface="ヒラギノ角ゴ Pro W3"/>
              </a:rPr>
              <a:t>N P </a:t>
            </a:r>
            <a:r>
              <a:rPr lang="en-US" altLang="en-US" sz="2400" dirty="0">
                <a:ea typeface="ＭＳ Ｐゴシック" panose="020B0600070205080204" pitchFamily="34" charset="-128"/>
              </a:rPr>
              <a:t>V, which is equivalent to receiving its </a:t>
            </a:r>
            <a:r>
              <a:rPr lang="en-US" altLang="en-US" sz="2400" spc="-200" dirty="0">
                <a:ea typeface="ヒラギノ角ゴ Pro W3"/>
                <a:cs typeface="ヒラギノ角ゴ Pro W3"/>
              </a:rPr>
              <a:t>N P </a:t>
            </a:r>
            <a:r>
              <a:rPr lang="en-US" altLang="en-US" sz="2400" dirty="0">
                <a:ea typeface="ＭＳ Ｐゴシック" panose="020B0600070205080204" pitchFamily="34" charset="-128"/>
              </a:rPr>
              <a:t>V in cash today</a:t>
            </a:r>
          </a:p>
        </p:txBody>
      </p:sp>
      <p:sp>
        <p:nvSpPr>
          <p:cNvPr id="4" name="Content Placeholder 2">
            <a:extLst>
              <a:ext uri="{FF2B5EF4-FFF2-40B4-BE49-F238E27FC236}">
                <a16:creationId xmlns:a16="http://schemas.microsoft.com/office/drawing/2014/main" id="{E768AF63-C802-4E79-9CE1-FED2DE5A3981}"/>
              </a:ext>
            </a:extLst>
          </p:cNvPr>
          <p:cNvSpPr txBox="1">
            <a:spLocks/>
          </p:cNvSpPr>
          <p:nvPr/>
        </p:nvSpPr>
        <p:spPr>
          <a:xfrm>
            <a:off x="457200" y="2675149"/>
            <a:ext cx="8229600" cy="2438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r>
              <a:rPr lang="en-US" altLang="en-US" sz="2400" dirty="0">
                <a:ea typeface="ヒラギノ角ゴ Pro W3"/>
                <a:cs typeface="ヒラギノ角ゴ Pro W3"/>
              </a:rPr>
              <a:t>The </a:t>
            </a:r>
            <a:r>
              <a:rPr lang="en-US" altLang="en-US" sz="2400" spc="-300" dirty="0"/>
              <a:t>N P </a:t>
            </a:r>
            <a:r>
              <a:rPr lang="en-US" altLang="en-US" sz="2400" dirty="0">
                <a:ea typeface="ヒラギノ角ゴ Pro W3"/>
                <a:cs typeface="ヒラギノ角ゴ Pro W3"/>
              </a:rPr>
              <a:t>V decision rule implies that we should:</a:t>
            </a:r>
          </a:p>
          <a:p>
            <a:pPr lvl="1"/>
            <a:r>
              <a:rPr lang="en-US" altLang="en-US" sz="2400" dirty="0">
                <a:ea typeface="ＭＳ Ｐゴシック" panose="020B0600070205080204" pitchFamily="34" charset="-128"/>
              </a:rPr>
              <a:t>Accept positive-</a:t>
            </a:r>
            <a:r>
              <a:rPr lang="en-US" altLang="en-US" sz="2400" spc="-300" dirty="0"/>
              <a:t>N P </a:t>
            </a:r>
            <a:r>
              <a:rPr lang="en-US" altLang="en-US" sz="2400" dirty="0">
                <a:ea typeface="ＭＳ Ｐゴシック" panose="020B0600070205080204" pitchFamily="34" charset="-128"/>
              </a:rPr>
              <a:t>V projects; accepting them is equivalent to receiving their </a:t>
            </a:r>
            <a:r>
              <a:rPr lang="en-US" altLang="en-US" sz="2400" spc="-300" dirty="0"/>
              <a:t>N P </a:t>
            </a:r>
            <a:r>
              <a:rPr lang="en-US" altLang="en-US" sz="2400" dirty="0">
                <a:ea typeface="ＭＳ Ｐゴシック" panose="020B0600070205080204" pitchFamily="34" charset="-128"/>
              </a:rPr>
              <a:t>V in cash today, and</a:t>
            </a:r>
          </a:p>
          <a:p>
            <a:pPr lvl="1"/>
            <a:r>
              <a:rPr lang="en-US" altLang="en-US" sz="2400" dirty="0">
                <a:ea typeface="ＭＳ Ｐゴシック" panose="020B0600070205080204" pitchFamily="34" charset="-128"/>
              </a:rPr>
              <a:t>Reject negative-</a:t>
            </a:r>
            <a:r>
              <a:rPr lang="en-US" altLang="en-US" sz="2400" spc="-300" dirty="0"/>
              <a:t>N P </a:t>
            </a:r>
            <a:r>
              <a:rPr lang="en-US" altLang="en-US" sz="2400" dirty="0">
                <a:ea typeface="ＭＳ Ｐゴシック" panose="020B0600070205080204" pitchFamily="34" charset="-128"/>
              </a:rPr>
              <a:t>V projects; accepting them would reduce the value of the firm, whereas rejecting them has no cost (</a:t>
            </a:r>
            <a:r>
              <a:rPr lang="en-US" altLang="en-US" sz="2400" spc="-300" dirty="0"/>
              <a:t>N P </a:t>
            </a:r>
            <a:r>
              <a:rPr lang="en-US" altLang="en-US" sz="2400" dirty="0">
                <a:ea typeface="ＭＳ Ｐゴシック" panose="020B0600070205080204" pitchFamily="34" charset="-128"/>
              </a:rPr>
              <a:t>V = 0)</a:t>
            </a:r>
          </a:p>
        </p:txBody>
      </p:sp>
    </p:spTree>
    <p:extLst>
      <p:ext uri="{BB962C8B-B14F-4D97-AF65-F5344CB8AC3E}">
        <p14:creationId xmlns:p14="http://schemas.microsoft.com/office/powerpoint/2010/main" val="2820971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110"/>
            <a:ext cx="8229600" cy="429490"/>
          </a:xfrm>
        </p:spPr>
        <p:txBody>
          <a:bodyPr/>
          <a:lstStyle/>
          <a:p>
            <a:pPr algn="ctr"/>
            <a:r>
              <a:rPr lang="en-US" altLang="en-US" sz="3200" dirty="0">
                <a:latin typeface="+mj-lt"/>
                <a:ea typeface="ヒラギノ角ゴ Pro W3"/>
                <a:cs typeface="ヒラギノ角ゴ Pro W3"/>
              </a:rPr>
              <a:t>8.2 Using the </a:t>
            </a:r>
            <a:r>
              <a:rPr lang="en-US" altLang="en-US" sz="3200" spc="-450" dirty="0">
                <a:latin typeface="+mj-lt"/>
                <a:ea typeface="ヒラギノ角ゴ Pro W3"/>
                <a:cs typeface="ヒラギノ角ゴ Pro W3"/>
              </a:rPr>
              <a:t>N P </a:t>
            </a:r>
            <a:r>
              <a:rPr lang="en-US" altLang="en-US" sz="3200" dirty="0">
                <a:latin typeface="+mj-lt"/>
                <a:ea typeface="ヒラギノ角ゴ Pro W3"/>
                <a:cs typeface="ヒラギノ角ゴ Pro W3"/>
              </a:rPr>
              <a:t>V Rule</a:t>
            </a:r>
            <a:endParaRPr lang="en-US" sz="3200" dirty="0">
              <a:latin typeface="+mj-lt"/>
            </a:endParaRPr>
          </a:p>
        </p:txBody>
      </p:sp>
      <p:sp>
        <p:nvSpPr>
          <p:cNvPr id="3" name="Content Placeholder 2"/>
          <p:cNvSpPr>
            <a:spLocks noGrp="1"/>
          </p:cNvSpPr>
          <p:nvPr>
            <p:ph idx="1"/>
          </p:nvPr>
        </p:nvSpPr>
        <p:spPr>
          <a:xfrm>
            <a:off x="457200" y="786449"/>
            <a:ext cx="8229600" cy="3581400"/>
          </a:xfrm>
        </p:spPr>
        <p:txBody>
          <a:bodyPr/>
          <a:lstStyle/>
          <a:p>
            <a:r>
              <a:rPr lang="en-US" altLang="en-US" sz="2400" dirty="0">
                <a:ea typeface="ヒラギノ角ゴ Pro W3"/>
                <a:cs typeface="ヒラギノ角ゴ Pro W3"/>
              </a:rPr>
              <a:t>Organizing the Cash Flows and Computing the </a:t>
            </a:r>
            <a:r>
              <a:rPr lang="en-US" altLang="en-US" sz="2400" spc="-300" dirty="0">
                <a:ea typeface="ヒラギノ角ゴ Pro W3"/>
                <a:cs typeface="ヒラギノ角ゴ Pro W3"/>
              </a:rPr>
              <a:t>N P </a:t>
            </a:r>
            <a:r>
              <a:rPr lang="en-US" altLang="en-US" sz="2400" dirty="0">
                <a:ea typeface="ヒラギノ角ゴ Pro W3"/>
                <a:cs typeface="ヒラギノ角ゴ Pro W3"/>
              </a:rPr>
              <a:t>V:</a:t>
            </a:r>
          </a:p>
          <a:p>
            <a:pPr lvl="1"/>
            <a:r>
              <a:rPr lang="en-US" altLang="en-US" sz="2400" dirty="0">
                <a:ea typeface="ヒラギノ角ゴ Pro W3"/>
              </a:rPr>
              <a:t>A take-it-or-leave-it decision</a:t>
            </a:r>
          </a:p>
          <a:p>
            <a:pPr lvl="1"/>
            <a:r>
              <a:rPr lang="en-US" altLang="en-US" sz="2400" dirty="0">
                <a:ea typeface="ＭＳ Ｐゴシック" panose="020B0600070205080204" pitchFamily="34" charset="-128"/>
              </a:rPr>
              <a:t>A fertilizer company can create a new environmentally friendly fertilizer at a large savings over the company’s existing fertilizer</a:t>
            </a:r>
          </a:p>
          <a:p>
            <a:pPr lvl="1"/>
            <a:r>
              <a:rPr lang="en-US" altLang="en-US" sz="2400" dirty="0">
                <a:ea typeface="ＭＳ Ｐゴシック" panose="020B0600070205080204" pitchFamily="34" charset="-128"/>
              </a:rPr>
              <a:t>The fertilizer will require a new factory that can be built at a cost of $81.6 million. Estimated return on the new fertilizer will be $28 million after the first year, and will last for four years</a:t>
            </a:r>
          </a:p>
        </p:txBody>
      </p:sp>
      <p:sp>
        <p:nvSpPr>
          <p:cNvPr id="4" name="Content Placeholder 2">
            <a:extLst>
              <a:ext uri="{FF2B5EF4-FFF2-40B4-BE49-F238E27FC236}">
                <a16:creationId xmlns:a16="http://schemas.microsoft.com/office/drawing/2014/main" id="{68DDC7D8-A67D-45DC-8B7B-3405D730DDE9}"/>
              </a:ext>
            </a:extLst>
          </p:cNvPr>
          <p:cNvSpPr txBox="1">
            <a:spLocks/>
          </p:cNvSpPr>
          <p:nvPr/>
        </p:nvSpPr>
        <p:spPr>
          <a:xfrm>
            <a:off x="685800" y="4267200"/>
            <a:ext cx="8229600" cy="86278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r>
              <a:rPr lang="en-US" altLang="en-US" sz="2400" dirty="0">
                <a:ea typeface="ヒラギノ角ゴ Pro W3"/>
                <a:cs typeface="ヒラギノ角ゴ Pro W3"/>
              </a:rPr>
              <a:t>Organizing Cash Flows and Computing </a:t>
            </a:r>
            <a:r>
              <a:rPr lang="en-US" altLang="en-US" sz="2400" spc="-300" dirty="0">
                <a:ea typeface="ヒラギノ角ゴ Pro W3"/>
                <a:cs typeface="ヒラギノ角ゴ Pro W3"/>
              </a:rPr>
              <a:t>N P </a:t>
            </a:r>
            <a:r>
              <a:rPr lang="en-US" altLang="en-US" sz="2400" dirty="0">
                <a:ea typeface="ヒラギノ角ゴ Pro W3"/>
                <a:cs typeface="ヒラギノ角ゴ Pro W3"/>
              </a:rPr>
              <a:t>V</a:t>
            </a:r>
          </a:p>
          <a:p>
            <a:pPr lvl="1"/>
            <a:r>
              <a:rPr lang="en-US" altLang="en-US" sz="2400" dirty="0">
                <a:ea typeface="ＭＳ Ｐゴシック" panose="020B0600070205080204" pitchFamily="34" charset="-128"/>
              </a:rPr>
              <a:t>The following timeline shows the estimated cash flows:</a:t>
            </a:r>
          </a:p>
        </p:txBody>
      </p:sp>
      <p:pic>
        <p:nvPicPr>
          <p:cNvPr id="5" name="Picture Placeholder 7" descr="A figure shows a timeline with related cash flows.&#10;Long description is available in notes, press F6&#10;">
            <a:extLst>
              <a:ext uri="{FF2B5EF4-FFF2-40B4-BE49-F238E27FC236}">
                <a16:creationId xmlns:a16="http://schemas.microsoft.com/office/drawing/2014/main" id="{A2E3A296-9947-4C13-A1D0-47C4BA466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74" y="5103087"/>
            <a:ext cx="8065251" cy="1145314"/>
          </a:xfrm>
          <a:prstGeom prst="rect">
            <a:avLst/>
          </a:prstGeom>
        </p:spPr>
      </p:pic>
    </p:spTree>
    <p:extLst>
      <p:ext uri="{BB962C8B-B14F-4D97-AF65-F5344CB8AC3E}">
        <p14:creationId xmlns:p14="http://schemas.microsoft.com/office/powerpoint/2010/main" val="3478047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110"/>
            <a:ext cx="8229600" cy="563078"/>
          </a:xfrm>
        </p:spPr>
        <p:txBody>
          <a:bodyPr/>
          <a:lstStyle/>
          <a:p>
            <a:r>
              <a:rPr lang="en-US" altLang="en-US" sz="3600" dirty="0">
                <a:latin typeface="+mj-lt"/>
                <a:ea typeface="ヒラギノ角ゴ Pro W3"/>
                <a:cs typeface="ヒラギノ角ゴ Pro W3"/>
              </a:rPr>
              <a:t>8.2 Using the </a:t>
            </a:r>
            <a:r>
              <a:rPr lang="en-US" altLang="en-US" sz="3600" spc="-450" dirty="0">
                <a:latin typeface="+mj-lt"/>
                <a:ea typeface="ヒラギノ角ゴ Pro W3"/>
                <a:cs typeface="ヒラギノ角ゴ Pro W3"/>
              </a:rPr>
              <a:t>N P </a:t>
            </a:r>
            <a:r>
              <a:rPr lang="en-US" altLang="en-US" sz="3600" dirty="0">
                <a:latin typeface="+mj-lt"/>
                <a:ea typeface="ヒラギノ角ゴ Pro W3"/>
                <a:cs typeface="ヒラギノ角ゴ Pro W3"/>
              </a:rPr>
              <a:t>V Rule</a:t>
            </a:r>
            <a:endParaRPr lang="en-US" sz="2800" dirty="0">
              <a:latin typeface="+mj-lt"/>
            </a:endParaRPr>
          </a:p>
        </p:txBody>
      </p:sp>
      <p:sp>
        <p:nvSpPr>
          <p:cNvPr id="10" name="Content Placeholder 9"/>
          <p:cNvSpPr>
            <a:spLocks noGrp="1"/>
          </p:cNvSpPr>
          <p:nvPr>
            <p:ph idx="1"/>
          </p:nvPr>
        </p:nvSpPr>
        <p:spPr>
          <a:xfrm>
            <a:off x="457200" y="976745"/>
            <a:ext cx="8229600" cy="457199"/>
          </a:xfrm>
        </p:spPr>
        <p:txBody>
          <a:bodyPr/>
          <a:lstStyle/>
          <a:p>
            <a:r>
              <a:rPr lang="en-US" altLang="en-US" sz="2400" dirty="0">
                <a:ea typeface="ヒラギノ角ゴ Pro W3"/>
                <a:cs typeface="ヒラギノ角ゴ Pro W3"/>
              </a:rPr>
              <a:t>Given a discount rate </a:t>
            </a:r>
            <a:r>
              <a:rPr lang="en-US" altLang="en-US" sz="2400" i="1" dirty="0">
                <a:ea typeface="ヒラギノ角ゴ Pro W3"/>
                <a:cs typeface="ヒラギノ角ゴ Pro W3"/>
              </a:rPr>
              <a:t>r</a:t>
            </a:r>
            <a:r>
              <a:rPr lang="en-US" altLang="en-US" sz="2400" dirty="0">
                <a:ea typeface="ヒラギノ角ゴ Pro W3"/>
                <a:cs typeface="ヒラギノ角ゴ Pro W3"/>
              </a:rPr>
              <a:t>, the </a:t>
            </a:r>
            <a:r>
              <a:rPr lang="en-US" altLang="en-US" sz="2400" spc="-300" dirty="0">
                <a:ea typeface="ヒラギノ角ゴ Pro W3"/>
                <a:cs typeface="ヒラギノ角ゴ Pro W3"/>
              </a:rPr>
              <a:t>N P </a:t>
            </a:r>
            <a:r>
              <a:rPr lang="en-US" altLang="en-US" sz="2400" dirty="0">
                <a:ea typeface="ヒラギノ角ゴ Pro W3"/>
                <a:cs typeface="ヒラギノ角ゴ Pro W3"/>
              </a:rPr>
              <a:t>V is:</a:t>
            </a:r>
          </a:p>
        </p:txBody>
      </p:sp>
      <p:graphicFrame>
        <p:nvGraphicFramePr>
          <p:cNvPr id="14" name="Object 2" descr="N P V = negative 81.6 + 28 over, 1 + r, plus, 28 over, 1 + r, squared, plus, 28 over, 1 + r, cubed, plus, 28 over, 1 + r, to the fourth."/>
          <p:cNvGraphicFramePr>
            <a:graphicFrameLocks noChangeAspect="1"/>
          </p:cNvGraphicFramePr>
          <p:nvPr>
            <p:extLst>
              <p:ext uri="{D42A27DB-BD31-4B8C-83A1-F6EECF244321}">
                <p14:modId xmlns:p14="http://schemas.microsoft.com/office/powerpoint/2010/main" val="3787317359"/>
              </p:ext>
            </p:extLst>
          </p:nvPr>
        </p:nvGraphicFramePr>
        <p:xfrm>
          <a:off x="610466" y="1667501"/>
          <a:ext cx="5964238" cy="787400"/>
        </p:xfrm>
        <a:graphic>
          <a:graphicData uri="http://schemas.openxmlformats.org/presentationml/2006/ole">
            <mc:AlternateContent xmlns:mc="http://schemas.openxmlformats.org/markup-compatibility/2006">
              <mc:Choice xmlns:v="urn:schemas-microsoft-com:vml" Requires="v">
                <p:oleObj spid="_x0000_s21912" name="Equation" r:id="rId4" imgW="3174840" imgH="419040" progId="Equation.DSMT4">
                  <p:embed/>
                </p:oleObj>
              </mc:Choice>
              <mc:Fallback>
                <p:oleObj name="Equation" r:id="rId4" imgW="3174840" imgH="419040" progId="Equation.DSMT4">
                  <p:embed/>
                  <p:pic>
                    <p:nvPicPr>
                      <p:cNvPr id="0" name=""/>
                      <p:cNvPicPr>
                        <a:picLocks noChangeAspect="1" noChangeArrowheads="1"/>
                      </p:cNvPicPr>
                      <p:nvPr/>
                    </p:nvPicPr>
                    <p:blipFill>
                      <a:blip r:embed="rId5"/>
                      <a:srcRect/>
                      <a:stretch>
                        <a:fillRect/>
                      </a:stretch>
                    </p:blipFill>
                    <p:spPr bwMode="auto">
                      <a:xfrm>
                        <a:off x="610466" y="1667501"/>
                        <a:ext cx="59642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Content Placeholder 10"/>
          <p:cNvSpPr>
            <a:spLocks noGrp="1"/>
          </p:cNvSpPr>
          <p:nvPr>
            <p:ph idx="13"/>
          </p:nvPr>
        </p:nvSpPr>
        <p:spPr>
          <a:xfrm>
            <a:off x="7211290" y="1861467"/>
            <a:ext cx="1399309" cy="376043"/>
          </a:xfrm>
        </p:spPr>
        <p:txBody>
          <a:bodyPr/>
          <a:lstStyle/>
          <a:p>
            <a:pPr marL="0" indent="0">
              <a:buNone/>
            </a:pPr>
            <a:r>
              <a:rPr lang="en-US" altLang="en-US" sz="2400" dirty="0">
                <a:ea typeface="ＭＳ Ｐゴシック" panose="020B0600070205080204" pitchFamily="34" charset="-128"/>
              </a:rPr>
              <a:t>(Eq. 8.2)</a:t>
            </a:r>
          </a:p>
        </p:txBody>
      </p:sp>
      <p:sp>
        <p:nvSpPr>
          <p:cNvPr id="12" name="Content Placeholder 11"/>
          <p:cNvSpPr>
            <a:spLocks noGrp="1"/>
          </p:cNvSpPr>
          <p:nvPr>
            <p:ph idx="14"/>
          </p:nvPr>
        </p:nvSpPr>
        <p:spPr>
          <a:xfrm>
            <a:off x="457200" y="2971800"/>
            <a:ext cx="8229600" cy="381000"/>
          </a:xfrm>
        </p:spPr>
        <p:txBody>
          <a:bodyPr/>
          <a:lstStyle/>
          <a:p>
            <a:r>
              <a:rPr lang="en-US" altLang="en-US" sz="2400" dirty="0">
                <a:ea typeface="ヒラギノ角ゴ Pro W3"/>
                <a:cs typeface="ヒラギノ角ゴ Pro W3"/>
              </a:rPr>
              <a:t>We can also use the annuity formula:</a:t>
            </a:r>
          </a:p>
        </p:txBody>
      </p:sp>
      <p:graphicFrame>
        <p:nvGraphicFramePr>
          <p:cNvPr id="15" name="Object 3" descr="N P V = negative 81.6 + 28 over r times, 1 minus, 1 over, 1 + r, to the fourth."/>
          <p:cNvGraphicFramePr>
            <a:graphicFrameLocks noChangeAspect="1"/>
          </p:cNvGraphicFramePr>
          <p:nvPr>
            <p:extLst>
              <p:ext uri="{D42A27DB-BD31-4B8C-83A1-F6EECF244321}">
                <p14:modId xmlns:p14="http://schemas.microsoft.com/office/powerpoint/2010/main" val="2643076597"/>
              </p:ext>
            </p:extLst>
          </p:nvPr>
        </p:nvGraphicFramePr>
        <p:xfrm>
          <a:off x="1219200" y="3640350"/>
          <a:ext cx="5105400" cy="944563"/>
        </p:xfrm>
        <a:graphic>
          <a:graphicData uri="http://schemas.openxmlformats.org/presentationml/2006/ole">
            <mc:AlternateContent xmlns:mc="http://schemas.openxmlformats.org/markup-compatibility/2006">
              <mc:Choice xmlns:v="urn:schemas-microsoft-com:vml" Requires="v">
                <p:oleObj spid="_x0000_s21913" name="Equation" r:id="rId6" imgW="1854000" imgH="419040" progId="Equation.DSMT4">
                  <p:embed/>
                </p:oleObj>
              </mc:Choice>
              <mc:Fallback>
                <p:oleObj name="Equation" r:id="rId6" imgW="1854000" imgH="419040" progId="Equation.DSMT4">
                  <p:embed/>
                  <p:pic>
                    <p:nvPicPr>
                      <p:cNvPr id="0" name=""/>
                      <p:cNvPicPr>
                        <a:picLocks noChangeAspect="1" noChangeArrowheads="1"/>
                      </p:cNvPicPr>
                      <p:nvPr/>
                    </p:nvPicPr>
                    <p:blipFill>
                      <a:blip r:embed="rId7"/>
                      <a:srcRect/>
                      <a:stretch>
                        <a:fillRect/>
                      </a:stretch>
                    </p:blipFill>
                    <p:spPr bwMode="auto">
                      <a:xfrm>
                        <a:off x="1219200" y="3640350"/>
                        <a:ext cx="5105400" cy="944563"/>
                      </a:xfrm>
                      <a:prstGeom prst="rect">
                        <a:avLst/>
                      </a:prstGeom>
                      <a:noFill/>
                      <a:ln>
                        <a:noFill/>
                      </a:ln>
                    </p:spPr>
                  </p:pic>
                </p:oleObj>
              </mc:Fallback>
            </mc:AlternateContent>
          </a:graphicData>
        </a:graphic>
      </p:graphicFrame>
      <p:sp>
        <p:nvSpPr>
          <p:cNvPr id="13" name="Content Placeholder 12"/>
          <p:cNvSpPr>
            <a:spLocks noGrp="1"/>
          </p:cNvSpPr>
          <p:nvPr>
            <p:ph idx="15"/>
          </p:nvPr>
        </p:nvSpPr>
        <p:spPr>
          <a:xfrm>
            <a:off x="7238999" y="3962400"/>
            <a:ext cx="1399309" cy="470055"/>
          </a:xfrm>
        </p:spPr>
        <p:txBody>
          <a:bodyPr/>
          <a:lstStyle/>
          <a:p>
            <a:pPr marL="0" indent="0">
              <a:buNone/>
            </a:pPr>
            <a:r>
              <a:rPr lang="en-US" altLang="en-US" sz="2400" dirty="0">
                <a:ea typeface="ＭＳ Ｐゴシック" panose="020B0600070205080204" pitchFamily="34" charset="-128"/>
              </a:rPr>
              <a:t>(Eq. 8.3)</a:t>
            </a:r>
          </a:p>
        </p:txBody>
      </p:sp>
      <p:sp>
        <p:nvSpPr>
          <p:cNvPr id="16" name="TextBox 15">
            <a:extLst>
              <a:ext uri="{FF2B5EF4-FFF2-40B4-BE49-F238E27FC236}">
                <a16:creationId xmlns:a16="http://schemas.microsoft.com/office/drawing/2014/main" id="{F8071D1D-DAA6-41AA-A0FF-3E1E4618F54B}"/>
              </a:ext>
            </a:extLst>
          </p:cNvPr>
          <p:cNvSpPr txBox="1"/>
          <p:nvPr/>
        </p:nvSpPr>
        <p:spPr>
          <a:xfrm>
            <a:off x="429491" y="4872464"/>
            <a:ext cx="8181108" cy="830997"/>
          </a:xfrm>
          <a:prstGeom prst="rect">
            <a:avLst/>
          </a:prstGeom>
          <a:noFill/>
        </p:spPr>
        <p:txBody>
          <a:bodyPr wrap="square">
            <a:spAutoFit/>
          </a:bodyPr>
          <a:lstStyle/>
          <a:p>
            <a:pPr lvl="1"/>
            <a:r>
              <a:rPr lang="en-US" altLang="en-US" sz="2400" dirty="0">
                <a:ea typeface="ヒラギノ角ゴ Pro W3"/>
                <a:cs typeface="ヒラギノ角ゴ Pro W3"/>
              </a:rPr>
              <a:t>If the company’s cost of capital is 10%, the </a:t>
            </a:r>
            <a:r>
              <a:rPr lang="en-US" altLang="en-US" sz="2400" spc="-300" dirty="0"/>
              <a:t>N P </a:t>
            </a:r>
            <a:r>
              <a:rPr lang="en-US" altLang="en-US" sz="2400" dirty="0">
                <a:ea typeface="ヒラギノ角ゴ Pro W3"/>
                <a:cs typeface="ヒラギノ角ゴ Pro W3"/>
              </a:rPr>
              <a:t>V</a:t>
            </a:r>
            <a:r>
              <a:rPr lang="en-US" altLang="en-US" sz="2400" b="1" dirty="0">
                <a:solidFill>
                  <a:srgbClr val="00646D"/>
                </a:solidFill>
                <a:ea typeface="ヒラギノ角ゴ Pro W3"/>
                <a:cs typeface="ヒラギノ角ゴ Pro W3"/>
              </a:rPr>
              <a:t> </a:t>
            </a:r>
            <a:r>
              <a:rPr lang="en-US" altLang="en-US" sz="2400" dirty="0">
                <a:ea typeface="ヒラギノ角ゴ Pro W3"/>
                <a:cs typeface="ヒラギノ角ゴ Pro W3"/>
              </a:rPr>
              <a:t>is $7.2 million, and they should undertake the investment</a:t>
            </a:r>
          </a:p>
        </p:txBody>
      </p:sp>
    </p:spTree>
    <p:extLst>
      <p:ext uri="{BB962C8B-B14F-4D97-AF65-F5344CB8AC3E}">
        <p14:creationId xmlns:p14="http://schemas.microsoft.com/office/powerpoint/2010/main" val="1336506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110"/>
            <a:ext cx="8229600" cy="563078"/>
          </a:xfrm>
        </p:spPr>
        <p:txBody>
          <a:bodyPr/>
          <a:lstStyle/>
          <a:p>
            <a:r>
              <a:rPr lang="en-US" altLang="en-US" sz="3600" dirty="0">
                <a:latin typeface="+mj-lt"/>
                <a:ea typeface="ヒラギノ角ゴ Pro W3"/>
                <a:cs typeface="ヒラギノ角ゴ Pro W3"/>
              </a:rPr>
              <a:t>8.2 Using the </a:t>
            </a:r>
            <a:r>
              <a:rPr lang="en-US" altLang="en-US" sz="3600" spc="-450" dirty="0">
                <a:latin typeface="+mj-lt"/>
                <a:ea typeface="ヒラギノ角ゴ Pro W3"/>
                <a:cs typeface="ヒラギノ角ゴ Pro W3"/>
              </a:rPr>
              <a:t>N P </a:t>
            </a:r>
            <a:r>
              <a:rPr lang="en-US" altLang="en-US" sz="3600" dirty="0">
                <a:latin typeface="+mj-lt"/>
                <a:ea typeface="ヒラギノ角ゴ Pro W3"/>
                <a:cs typeface="ヒラギノ角ゴ Pro W3"/>
              </a:rPr>
              <a:t>V Rule</a:t>
            </a:r>
            <a:endParaRPr lang="en-US" sz="2800" dirty="0">
              <a:latin typeface="+mj-lt"/>
            </a:endParaRPr>
          </a:p>
        </p:txBody>
      </p:sp>
      <p:sp>
        <p:nvSpPr>
          <p:cNvPr id="3" name="Content Placeholder 2"/>
          <p:cNvSpPr>
            <a:spLocks noGrp="1"/>
          </p:cNvSpPr>
          <p:nvPr>
            <p:ph idx="1"/>
          </p:nvPr>
        </p:nvSpPr>
        <p:spPr>
          <a:xfrm>
            <a:off x="457200" y="976745"/>
            <a:ext cx="8229600" cy="2514600"/>
          </a:xfrm>
        </p:spPr>
        <p:txBody>
          <a:bodyPr/>
          <a:lstStyle/>
          <a:p>
            <a:r>
              <a:rPr lang="en-US" altLang="en-US" sz="2400" dirty="0">
                <a:ea typeface="ヒラギノ角ゴ Pro W3"/>
                <a:cs typeface="ヒラギノ角ゴ Pro W3"/>
              </a:rPr>
              <a:t>The </a:t>
            </a:r>
            <a:r>
              <a:rPr lang="en-US" altLang="en-US" sz="2400" spc="-300" dirty="0"/>
              <a:t>N P </a:t>
            </a:r>
            <a:r>
              <a:rPr lang="en-US" altLang="en-US" sz="2400" dirty="0">
                <a:ea typeface="ヒラギノ角ゴ Pro W3"/>
                <a:cs typeface="ヒラギノ角ゴ Pro W3"/>
              </a:rPr>
              <a:t>V Profile</a:t>
            </a:r>
          </a:p>
          <a:p>
            <a:pPr lvl="1"/>
            <a:r>
              <a:rPr lang="en-US" altLang="en-US" sz="2400" dirty="0">
                <a:ea typeface="ＭＳ Ｐゴシック" panose="020B0600070205080204" pitchFamily="34" charset="-128"/>
              </a:rPr>
              <a:t>The </a:t>
            </a:r>
            <a:r>
              <a:rPr lang="en-US" altLang="en-US" sz="2400" spc="-300" dirty="0"/>
              <a:t>N P </a:t>
            </a:r>
            <a:r>
              <a:rPr lang="en-US" altLang="en-US" sz="2400" dirty="0">
                <a:ea typeface="ＭＳ Ｐゴシック" panose="020B0600070205080204" pitchFamily="34" charset="-128"/>
              </a:rPr>
              <a:t>V depends on cost of capital</a:t>
            </a:r>
          </a:p>
          <a:p>
            <a:pPr lvl="1"/>
            <a:r>
              <a:rPr lang="en-US" altLang="en-US" sz="2400" spc="-300" dirty="0"/>
              <a:t>N P </a:t>
            </a:r>
            <a:r>
              <a:rPr lang="en-US" altLang="en-US" sz="2400" dirty="0">
                <a:ea typeface="ＭＳ Ｐゴシック" panose="020B0600070205080204" pitchFamily="34" charset="-128"/>
              </a:rPr>
              <a:t>V profile graphs the </a:t>
            </a:r>
            <a:r>
              <a:rPr lang="en-US" altLang="en-US" sz="2400" spc="-300" dirty="0"/>
              <a:t>N P </a:t>
            </a:r>
            <a:r>
              <a:rPr lang="en-US" altLang="en-US" sz="2400" dirty="0">
                <a:ea typeface="ＭＳ Ｐゴシック" panose="020B0600070205080204" pitchFamily="34" charset="-128"/>
              </a:rPr>
              <a:t>V over a range of discount rates</a:t>
            </a:r>
          </a:p>
          <a:p>
            <a:pPr lvl="1"/>
            <a:r>
              <a:rPr lang="en-US" altLang="en-US" sz="2400" dirty="0">
                <a:ea typeface="ＭＳ Ｐゴシック" panose="020B0600070205080204" pitchFamily="34" charset="-128"/>
              </a:rPr>
              <a:t>Based on this data the </a:t>
            </a:r>
            <a:r>
              <a:rPr lang="en-US" altLang="en-US" sz="2400" spc="-300" dirty="0"/>
              <a:t>N P </a:t>
            </a:r>
            <a:r>
              <a:rPr lang="en-US" altLang="en-US" sz="2400" dirty="0">
                <a:ea typeface="ＭＳ Ｐゴシック" panose="020B0600070205080204" pitchFamily="34" charset="-128"/>
              </a:rPr>
              <a:t>V is positive only when the discount rates are less than 14%</a:t>
            </a:r>
          </a:p>
        </p:txBody>
      </p:sp>
    </p:spTree>
    <p:extLst>
      <p:ext uri="{BB962C8B-B14F-4D97-AF65-F5344CB8AC3E}">
        <p14:creationId xmlns:p14="http://schemas.microsoft.com/office/powerpoint/2010/main" val="417969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96" y="179034"/>
            <a:ext cx="8229600" cy="593376"/>
          </a:xfrm>
        </p:spPr>
        <p:txBody>
          <a:bodyPr/>
          <a:lstStyle/>
          <a:p>
            <a:r>
              <a:rPr lang="en-US" altLang="en-US" sz="3200" dirty="0">
                <a:latin typeface="+mj-lt"/>
                <a:ea typeface="ヒラギノ角ゴ Pro W3"/>
                <a:cs typeface="ヒラギノ角ゴ Pro W3"/>
              </a:rPr>
              <a:t>Figure 8.1 </a:t>
            </a:r>
            <a:r>
              <a:rPr lang="en-US" altLang="en-US" sz="3200" spc="-400" dirty="0">
                <a:latin typeface="+mj-lt"/>
                <a:ea typeface="ヒラギノ角ゴ Pro W3"/>
                <a:cs typeface="ヒラギノ角ゴ Pro W3"/>
              </a:rPr>
              <a:t>N P </a:t>
            </a:r>
            <a:r>
              <a:rPr lang="en-US" altLang="en-US" sz="3200" dirty="0">
                <a:latin typeface="+mj-lt"/>
                <a:ea typeface="ヒラギノ角ゴ Pro W3"/>
                <a:cs typeface="ヒラギノ角ゴ Pro W3"/>
              </a:rPr>
              <a:t>V of Fredrick’s New Project</a:t>
            </a:r>
            <a:endParaRPr lang="en-IN" sz="3200" dirty="0">
              <a:latin typeface="+mj-lt"/>
            </a:endParaRPr>
          </a:p>
        </p:txBody>
      </p:sp>
      <p:pic>
        <p:nvPicPr>
          <p:cNvPr id="11" name="Picture Placeholder 10" descr="A figure shows the “NPV” for various discount rates.&#10;Long description is available in notes, press F6">
            <a:extLst>
              <a:ext uri="{FF2B5EF4-FFF2-40B4-BE49-F238E27FC236}">
                <a16:creationId xmlns:a16="http://schemas.microsoft.com/office/drawing/2014/main" id="{856ED311-C11C-4FE0-8E5F-2BC17DFAA27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69079" y="1249859"/>
            <a:ext cx="7405843" cy="4358282"/>
          </a:xfrm>
        </p:spPr>
      </p:pic>
    </p:spTree>
    <p:extLst>
      <p:ext uri="{BB962C8B-B14F-4D97-AF65-F5344CB8AC3E}">
        <p14:creationId xmlns:p14="http://schemas.microsoft.com/office/powerpoint/2010/main" val="312675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Internal Rate of Return</a:t>
            </a:r>
          </a:p>
        </p:txBody>
      </p:sp>
      <p:sp>
        <p:nvSpPr>
          <p:cNvPr id="12291" name="Rectangle 3"/>
          <p:cNvSpPr>
            <a:spLocks noGrp="1" noChangeArrowheads="1"/>
          </p:cNvSpPr>
          <p:nvPr>
            <p:ph type="body" idx="1"/>
          </p:nvPr>
        </p:nvSpPr>
        <p:spPr/>
        <p:txBody>
          <a:bodyPr/>
          <a:lstStyle/>
          <a:p>
            <a:pPr eaLnBrk="1" hangingPunct="1">
              <a:lnSpc>
                <a:spcPct val="90000"/>
              </a:lnSpc>
            </a:pPr>
            <a:r>
              <a:rPr lang="en-US" altLang="en-US" sz="2800" dirty="0"/>
              <a:t>This is the most important alternative to NPV. It is based entirely on the estimated cash flows and is independent of interest rates found elsewhere</a:t>
            </a:r>
          </a:p>
          <a:p>
            <a:pPr eaLnBrk="1" hangingPunct="1">
              <a:lnSpc>
                <a:spcPct val="90000"/>
              </a:lnSpc>
            </a:pPr>
            <a:r>
              <a:rPr lang="en-US" altLang="en-US" sz="2800" b="1" dirty="0"/>
              <a:t>IRR is the discount rate that forces</a:t>
            </a:r>
          </a:p>
          <a:p>
            <a:pPr eaLnBrk="1" hangingPunct="1">
              <a:lnSpc>
                <a:spcPct val="90000"/>
              </a:lnSpc>
              <a:buFontTx/>
              <a:buNone/>
            </a:pPr>
            <a:r>
              <a:rPr lang="en-US" altLang="en-US" sz="2800" b="1" dirty="0"/>
              <a:t>	PV inflows = cost.  This is the same</a:t>
            </a:r>
          </a:p>
          <a:p>
            <a:pPr eaLnBrk="1" hangingPunct="1">
              <a:lnSpc>
                <a:spcPct val="90000"/>
              </a:lnSpc>
              <a:buFontTx/>
              <a:buNone/>
            </a:pPr>
            <a:r>
              <a:rPr lang="en-US" altLang="en-US" sz="2800" b="1" dirty="0"/>
              <a:t>	as forcing NPV = 0.</a:t>
            </a:r>
          </a:p>
          <a:p>
            <a:pPr eaLnBrk="1" hangingPunct="1">
              <a:lnSpc>
                <a:spcPct val="90000"/>
              </a:lnSpc>
            </a:pPr>
            <a:r>
              <a:rPr lang="en-US" altLang="en-US" sz="2800" dirty="0"/>
              <a:t>It is often used in practice and is intuitively appealing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a:t>Internal Rate of Return</a:t>
            </a:r>
          </a:p>
        </p:txBody>
      </p:sp>
      <p:sp>
        <p:nvSpPr>
          <p:cNvPr id="29699" name="Rectangle 3"/>
          <p:cNvSpPr>
            <a:spLocks noGrp="1" noChangeArrowheads="1"/>
          </p:cNvSpPr>
          <p:nvPr>
            <p:ph type="body" idx="1"/>
          </p:nvPr>
        </p:nvSpPr>
        <p:spPr/>
        <p:txBody>
          <a:bodyPr/>
          <a:lstStyle/>
          <a:p>
            <a:pPr eaLnBrk="1" hangingPunct="1"/>
            <a:r>
              <a:rPr lang="en-US" altLang="en-US" sz="2000" dirty="0"/>
              <a:t>Definition: IRR is a discount rate at which the NPV = 0. That is, </a:t>
            </a:r>
          </a:p>
          <a:p>
            <a:pPr eaLnBrk="1" hangingPunct="1"/>
            <a:endParaRPr lang="en-US" altLang="en-US" dirty="0"/>
          </a:p>
          <a:p>
            <a:pPr eaLnBrk="1" hangingPunct="1"/>
            <a:endParaRPr lang="en-US" altLang="en-US" dirty="0"/>
          </a:p>
          <a:p>
            <a:pPr eaLnBrk="1" hangingPunct="1"/>
            <a:endParaRPr lang="en-US" altLang="en-US" sz="2400" b="1" u="sng" dirty="0"/>
          </a:p>
          <a:p>
            <a:pPr eaLnBrk="1" hangingPunct="1"/>
            <a:r>
              <a:rPr lang="en-US" altLang="en-US" sz="2400" b="1" u="sng" dirty="0"/>
              <a:t>Uneven series of CF</a:t>
            </a:r>
            <a:r>
              <a:rPr lang="en-US" altLang="en-US" sz="2400" u="sng" dirty="0"/>
              <a:t>:</a:t>
            </a:r>
            <a:r>
              <a:rPr lang="en-US" altLang="en-US" dirty="0"/>
              <a:t> </a:t>
            </a:r>
            <a:r>
              <a:rPr lang="en-US" altLang="en-US" sz="2400" dirty="0"/>
              <a:t>If the cash flows are uneven series, then, we need to solve for IRR based on equation shown below:</a:t>
            </a:r>
          </a:p>
        </p:txBody>
      </p:sp>
      <p:sp>
        <p:nvSpPr>
          <p:cNvPr id="29700" name="Rectangle 5"/>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pPr eaLnBrk="1" hangingPunct="1"/>
            <a:endParaRPr lang="en-US" altLang="en-US"/>
          </a:p>
        </p:txBody>
      </p:sp>
      <p:graphicFrame>
        <p:nvGraphicFramePr>
          <p:cNvPr id="29701" name="Object 4"/>
          <p:cNvGraphicFramePr>
            <a:graphicFrameLocks noChangeAspect="1"/>
          </p:cNvGraphicFramePr>
          <p:nvPr>
            <p:extLst>
              <p:ext uri="{D42A27DB-BD31-4B8C-83A1-F6EECF244321}">
                <p14:modId xmlns:p14="http://schemas.microsoft.com/office/powerpoint/2010/main" val="2664388738"/>
              </p:ext>
            </p:extLst>
          </p:nvPr>
        </p:nvGraphicFramePr>
        <p:xfrm>
          <a:off x="1143001" y="2052639"/>
          <a:ext cx="3048000" cy="1066800"/>
        </p:xfrm>
        <a:graphic>
          <a:graphicData uri="http://schemas.openxmlformats.org/presentationml/2006/ole">
            <mc:AlternateContent xmlns:mc="http://schemas.openxmlformats.org/markup-compatibility/2006">
              <mc:Choice xmlns:v="urn:schemas-microsoft-com:vml" Requires="v">
                <p:oleObj spid="_x0000_s29706" name="Equation" r:id="rId4" imgW="1294838" imgH="495085" progId="Equation.3">
                  <p:embed/>
                </p:oleObj>
              </mc:Choice>
              <mc:Fallback>
                <p:oleObj name="Equation" r:id="rId4" imgW="1294838" imgH="495085" progId="Equation.3">
                  <p:embed/>
                  <p:pic>
                    <p:nvPicPr>
                      <p:cNvPr id="2970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1" y="2052639"/>
                        <a:ext cx="30480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2" name="Rectangle 6"/>
          <p:cNvSpPr>
            <a:spLocks noChangeArrowheads="1"/>
          </p:cNvSpPr>
          <p:nvPr/>
        </p:nvSpPr>
        <p:spPr bwMode="auto">
          <a:xfrm>
            <a:off x="0" y="3652838"/>
            <a:ext cx="9144000" cy="0"/>
          </a:xfrm>
          <a:prstGeom prst="rect">
            <a:avLst/>
          </a:prstGeom>
          <a:noFill/>
          <a:ln w="9525">
            <a:noFill/>
            <a:miter lim="800000"/>
            <a:headEnd/>
            <a:tailEnd/>
          </a:ln>
        </p:spPr>
        <p:txBody>
          <a:bodyPr wrap="none" anchor="ctr">
            <a:spAutoFit/>
          </a:bodyPr>
          <a:lstStyle/>
          <a:p>
            <a:pPr eaLnBrk="1" hangingPunct="1"/>
            <a:endParaRPr lang="en-US" altLang="en-US"/>
          </a:p>
        </p:txBody>
      </p:sp>
      <p:sp>
        <p:nvSpPr>
          <p:cNvPr id="2970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ltLang="en-US"/>
          </a:p>
        </p:txBody>
      </p:sp>
      <p:graphicFrame>
        <p:nvGraphicFramePr>
          <p:cNvPr id="29704" name="Object 7"/>
          <p:cNvGraphicFramePr>
            <a:graphicFrameLocks noChangeAspect="1"/>
          </p:cNvGraphicFramePr>
          <p:nvPr>
            <p:extLst>
              <p:ext uri="{D42A27DB-BD31-4B8C-83A1-F6EECF244321}">
                <p14:modId xmlns:p14="http://schemas.microsoft.com/office/powerpoint/2010/main" val="4067466702"/>
              </p:ext>
            </p:extLst>
          </p:nvPr>
        </p:nvGraphicFramePr>
        <p:xfrm>
          <a:off x="4953000" y="1976437"/>
          <a:ext cx="3962400" cy="1117600"/>
        </p:xfrm>
        <a:graphic>
          <a:graphicData uri="http://schemas.openxmlformats.org/presentationml/2006/ole">
            <mc:AlternateContent xmlns:mc="http://schemas.openxmlformats.org/markup-compatibility/2006">
              <mc:Choice xmlns:v="urn:schemas-microsoft-com:vml" Requires="v">
                <p:oleObj spid="_x0000_s29707" name="Equation" r:id="rId6" imgW="1586811" imgH="406224" progId="Equation.3">
                  <p:embed/>
                </p:oleObj>
              </mc:Choice>
              <mc:Fallback>
                <p:oleObj name="Equation" r:id="rId6" imgW="1586811" imgH="406224" progId="Equation.3">
                  <p:embed/>
                  <p:pic>
                    <p:nvPicPr>
                      <p:cNvPr id="29704"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1976437"/>
                        <a:ext cx="3962400" cy="1117600"/>
                      </a:xfrm>
                      <a:prstGeom prst="rect">
                        <a:avLst/>
                      </a:prstGeom>
                      <a:noFill/>
                    </p:spPr>
                  </p:pic>
                </p:oleObj>
              </mc:Fallback>
            </mc:AlternateContent>
          </a:graphicData>
        </a:graphic>
      </p:graphicFrame>
      <p:sp>
        <p:nvSpPr>
          <p:cNvPr id="29705" name="Rectangle 9"/>
          <p:cNvSpPr>
            <a:spLocks noChangeArrowheads="1"/>
          </p:cNvSpPr>
          <p:nvPr/>
        </p:nvSpPr>
        <p:spPr bwMode="auto">
          <a:xfrm>
            <a:off x="0" y="447675"/>
            <a:ext cx="9144000" cy="0"/>
          </a:xfrm>
          <a:prstGeom prst="rect">
            <a:avLst/>
          </a:prstGeom>
          <a:noFill/>
          <a:ln w="9525">
            <a:noFill/>
            <a:miter lim="800000"/>
            <a:headEnd/>
            <a:tailEnd/>
          </a:ln>
        </p:spPr>
        <p:txBody>
          <a:bodyPr wrap="none" anchor="ctr">
            <a:spAutoFit/>
          </a:bodyPr>
          <a:lstStyle/>
          <a:p>
            <a:pPr eaLnBrk="1" hangingPunct="1"/>
            <a:endParaRPr lang="en-US" altLang="en-US"/>
          </a:p>
        </p:txBody>
      </p:sp>
      <p:pic>
        <p:nvPicPr>
          <p:cNvPr id="29706" name="Picture 11"/>
          <p:cNvPicPr>
            <a:picLocks noChangeAspect="1" noChangeArrowheads="1"/>
          </p:cNvPicPr>
          <p:nvPr/>
        </p:nvPicPr>
        <p:blipFill>
          <a:blip r:embed="rId8" cstate="print"/>
          <a:srcRect/>
          <a:stretch>
            <a:fillRect/>
          </a:stretch>
        </p:blipFill>
        <p:spPr bwMode="auto">
          <a:xfrm>
            <a:off x="1981200" y="4613833"/>
            <a:ext cx="4800600" cy="914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22"/>
            <a:ext cx="8229600" cy="563078"/>
          </a:xfrm>
        </p:spPr>
        <p:txBody>
          <a:bodyPr/>
          <a:lstStyle/>
          <a:p>
            <a:r>
              <a:rPr lang="en-US" altLang="en-US" sz="3600" dirty="0">
                <a:latin typeface="+mj-lt"/>
                <a:ea typeface="ヒラギノ角ゴ Pro W3"/>
                <a:cs typeface="ヒラギノ角ゴ Pro W3"/>
              </a:rPr>
              <a:t>Chapter Outline</a:t>
            </a:r>
            <a:endParaRPr lang="en-US" sz="2800" dirty="0">
              <a:latin typeface="+mj-lt"/>
            </a:endParaRPr>
          </a:p>
        </p:txBody>
      </p:sp>
      <p:sp>
        <p:nvSpPr>
          <p:cNvPr id="3" name="Content Placeholder 2"/>
          <p:cNvSpPr>
            <a:spLocks noGrp="1"/>
          </p:cNvSpPr>
          <p:nvPr>
            <p:ph idx="1"/>
          </p:nvPr>
        </p:nvSpPr>
        <p:spPr>
          <a:xfrm>
            <a:off x="457200" y="976746"/>
            <a:ext cx="8229600" cy="3900053"/>
          </a:xfrm>
        </p:spPr>
        <p:txBody>
          <a:bodyPr/>
          <a:lstStyle/>
          <a:p>
            <a:pPr marL="0" indent="0">
              <a:buClr>
                <a:schemeClr val="bg1"/>
              </a:buClr>
              <a:buNone/>
            </a:pPr>
            <a:r>
              <a:rPr lang="en-US" sz="2400" b="1" dirty="0">
                <a:solidFill>
                  <a:srgbClr val="007FA3"/>
                </a:solidFill>
              </a:rPr>
              <a:t>8.1</a:t>
            </a:r>
            <a:r>
              <a:rPr lang="en-US" sz="2400" dirty="0">
                <a:solidFill>
                  <a:srgbClr val="007FA3"/>
                </a:solidFill>
              </a:rPr>
              <a:t> </a:t>
            </a:r>
            <a:r>
              <a:rPr lang="en-US" altLang="en-US" sz="2400" dirty="0">
                <a:ea typeface="ヒラギノ角ゴ Pro W3"/>
                <a:cs typeface="ヒラギノ角ゴ Pro W3"/>
              </a:rPr>
              <a:t>The </a:t>
            </a:r>
            <a:r>
              <a:rPr lang="en-US" altLang="en-US" sz="2400" spc="-300" dirty="0">
                <a:ea typeface="ヒラギノ角ゴ Pro W3"/>
                <a:cs typeface="ヒラギノ角ゴ Pro W3"/>
              </a:rPr>
              <a:t>N P </a:t>
            </a:r>
            <a:r>
              <a:rPr lang="en-US" altLang="en-US" sz="2400" dirty="0">
                <a:ea typeface="ヒラギノ角ゴ Pro W3"/>
                <a:cs typeface="ヒラギノ角ゴ Pro W3"/>
              </a:rPr>
              <a:t>V Decision Rule</a:t>
            </a:r>
            <a:endParaRPr lang="en-US" sz="2400" dirty="0"/>
          </a:p>
          <a:p>
            <a:pPr marL="0" indent="0">
              <a:buClr>
                <a:schemeClr val="bg1"/>
              </a:buClr>
              <a:buNone/>
            </a:pPr>
            <a:r>
              <a:rPr lang="en-US" sz="2400" b="1" dirty="0">
                <a:solidFill>
                  <a:srgbClr val="007FA3"/>
                </a:solidFill>
              </a:rPr>
              <a:t>8.2</a:t>
            </a:r>
            <a:r>
              <a:rPr lang="en-US" sz="2400" dirty="0">
                <a:solidFill>
                  <a:srgbClr val="007FA3"/>
                </a:solidFill>
              </a:rPr>
              <a:t> </a:t>
            </a:r>
            <a:r>
              <a:rPr lang="en-US" altLang="en-US" sz="2400" dirty="0">
                <a:ea typeface="ヒラギノ角ゴ Pro W3"/>
                <a:cs typeface="ヒラギノ角ゴ Pro W3"/>
              </a:rPr>
              <a:t>Using the </a:t>
            </a:r>
            <a:r>
              <a:rPr lang="en-US" altLang="en-US" sz="2400" spc="-300" dirty="0"/>
              <a:t>N P </a:t>
            </a:r>
            <a:r>
              <a:rPr lang="en-US" altLang="en-US" sz="2400" dirty="0">
                <a:ea typeface="ヒラギノ角ゴ Pro W3"/>
                <a:cs typeface="ヒラギノ角ゴ Pro W3"/>
              </a:rPr>
              <a:t>V Rule</a:t>
            </a:r>
            <a:endParaRPr lang="en-US" sz="2400" dirty="0"/>
          </a:p>
          <a:p>
            <a:pPr marL="0" indent="0">
              <a:buClr>
                <a:schemeClr val="bg1"/>
              </a:buClr>
              <a:buNone/>
            </a:pPr>
            <a:r>
              <a:rPr lang="en-US" sz="2400" b="1" dirty="0">
                <a:solidFill>
                  <a:srgbClr val="007FA3"/>
                </a:solidFill>
              </a:rPr>
              <a:t>8.3 </a:t>
            </a:r>
            <a:r>
              <a:rPr lang="en-US" altLang="en-US" sz="2400" dirty="0">
                <a:ea typeface="ヒラギノ角ゴ Pro W3"/>
                <a:cs typeface="ヒラギノ角ゴ Pro W3"/>
              </a:rPr>
              <a:t>Alternative Decision Rules</a:t>
            </a:r>
            <a:endParaRPr lang="en-US" sz="2400" dirty="0"/>
          </a:p>
          <a:p>
            <a:pPr marL="0" indent="0">
              <a:buClr>
                <a:schemeClr val="bg1"/>
              </a:buClr>
              <a:buNone/>
            </a:pPr>
            <a:r>
              <a:rPr lang="en-US" sz="2400" b="1" dirty="0">
                <a:solidFill>
                  <a:srgbClr val="007FA3"/>
                </a:solidFill>
              </a:rPr>
              <a:t>8.4 </a:t>
            </a:r>
            <a:r>
              <a:rPr lang="en-US" altLang="en-US" sz="2400" dirty="0">
                <a:ea typeface="ヒラギノ角ゴ Pro W3"/>
                <a:cs typeface="ヒラギノ角ゴ Pro W3"/>
              </a:rPr>
              <a:t>Choosing Among Projects</a:t>
            </a:r>
            <a:endParaRPr lang="en-US" altLang="en-US" sz="2400" dirty="0"/>
          </a:p>
          <a:p>
            <a:pPr marL="0" indent="0">
              <a:buClr>
                <a:schemeClr val="bg1"/>
              </a:buClr>
              <a:buNone/>
            </a:pPr>
            <a:r>
              <a:rPr lang="en-US" sz="2400" b="1" dirty="0">
                <a:solidFill>
                  <a:srgbClr val="007FA3"/>
                </a:solidFill>
              </a:rPr>
              <a:t>8.5 </a:t>
            </a:r>
            <a:r>
              <a:rPr lang="en-US" altLang="en-US" sz="2400" dirty="0">
                <a:ea typeface="ヒラギノ角ゴ Pro W3"/>
                <a:cs typeface="ヒラギノ角ゴ Pro W3"/>
              </a:rPr>
              <a:t>Evaluating Projects with Different Lives</a:t>
            </a:r>
          </a:p>
          <a:p>
            <a:pPr marL="0" indent="0">
              <a:buClr>
                <a:schemeClr val="bg1"/>
              </a:buClr>
              <a:buNone/>
            </a:pPr>
            <a:r>
              <a:rPr lang="en-US" sz="2400" b="1" dirty="0">
                <a:solidFill>
                  <a:srgbClr val="007FA3"/>
                </a:solidFill>
              </a:rPr>
              <a:t>8.6 </a:t>
            </a:r>
            <a:r>
              <a:rPr lang="en-US" altLang="en-US" sz="2400" dirty="0">
                <a:ea typeface="ヒラギノ角ゴ Pro W3"/>
                <a:cs typeface="ヒラギノ角ゴ Pro W3"/>
              </a:rPr>
              <a:t>Choosing Among Projects When Resources Are Limited</a:t>
            </a:r>
          </a:p>
          <a:p>
            <a:pPr marL="0" indent="0">
              <a:buClr>
                <a:schemeClr val="bg1"/>
              </a:buClr>
              <a:buNone/>
            </a:pPr>
            <a:r>
              <a:rPr lang="en-US" sz="2400" b="1" dirty="0">
                <a:solidFill>
                  <a:srgbClr val="007FA3"/>
                </a:solidFill>
              </a:rPr>
              <a:t>8.7 </a:t>
            </a:r>
            <a:r>
              <a:rPr lang="en-US" altLang="en-US" sz="2400" dirty="0">
                <a:ea typeface="ヒラギノ角ゴ Pro W3"/>
                <a:cs typeface="ヒラギノ角ゴ Pro W3"/>
              </a:rPr>
              <a:t>Putting it all Together</a:t>
            </a:r>
            <a:endParaRPr lang="en-US" sz="2400" b="1" dirty="0">
              <a:solidFill>
                <a:srgbClr val="007FA3"/>
              </a:solidFill>
            </a:endParaRPr>
          </a:p>
        </p:txBody>
      </p:sp>
    </p:spTree>
    <p:extLst>
      <p:ext uri="{BB962C8B-B14F-4D97-AF65-F5344CB8AC3E}">
        <p14:creationId xmlns:p14="http://schemas.microsoft.com/office/powerpoint/2010/main" val="3456894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110"/>
            <a:ext cx="8229600" cy="563078"/>
          </a:xfrm>
        </p:spPr>
        <p:txBody>
          <a:bodyPr/>
          <a:lstStyle/>
          <a:p>
            <a:r>
              <a:rPr lang="en-US" altLang="en-US" sz="3200" dirty="0">
                <a:latin typeface="+mj-lt"/>
                <a:ea typeface="ヒラギノ角ゴ Pro W3"/>
                <a:cs typeface="ヒラギノ角ゴ Pro W3"/>
              </a:rPr>
              <a:t>8.3 Alternative Decision Rules </a:t>
            </a:r>
            <a:r>
              <a:rPr lang="en-US" altLang="en-US" sz="2800" dirty="0">
                <a:latin typeface="+mj-lt"/>
                <a:ea typeface="ヒラギノ角ゴ Pro W3"/>
                <a:cs typeface="ヒラギノ角ゴ Pro W3"/>
              </a:rPr>
              <a:t>(3 of 12)</a:t>
            </a:r>
            <a:endParaRPr lang="en-US" sz="2800" dirty="0">
              <a:latin typeface="+mj-lt"/>
            </a:endParaRPr>
          </a:p>
        </p:txBody>
      </p:sp>
      <p:sp>
        <p:nvSpPr>
          <p:cNvPr id="3" name="Content Placeholder 2"/>
          <p:cNvSpPr>
            <a:spLocks noGrp="1"/>
          </p:cNvSpPr>
          <p:nvPr>
            <p:ph idx="1"/>
          </p:nvPr>
        </p:nvSpPr>
        <p:spPr>
          <a:xfrm>
            <a:off x="457200" y="976745"/>
            <a:ext cx="8229600" cy="1295400"/>
          </a:xfrm>
        </p:spPr>
        <p:txBody>
          <a:bodyPr/>
          <a:lstStyle/>
          <a:p>
            <a:r>
              <a:rPr lang="en-US" altLang="en-US" sz="2400" dirty="0">
                <a:ea typeface="ヒラギノ角ゴ Pro W3"/>
                <a:cs typeface="ヒラギノ角ゴ Pro W3"/>
              </a:rPr>
              <a:t>The Internal Rate of Return Rule</a:t>
            </a:r>
          </a:p>
          <a:p>
            <a:pPr lvl="1"/>
            <a:r>
              <a:rPr lang="en-US" altLang="en-US" sz="2400" dirty="0">
                <a:ea typeface="ＭＳ Ｐゴシック" panose="020B0600070205080204" pitchFamily="34" charset="-128"/>
              </a:rPr>
              <a:t>Take any investment opportunity where </a:t>
            </a:r>
            <a:r>
              <a:rPr lang="en-US" altLang="en-US" sz="2400" spc="-300" dirty="0">
                <a:ea typeface="ヒラギノ角ゴ Pro W3"/>
                <a:cs typeface="ヒラギノ角ゴ Pro W3"/>
              </a:rPr>
              <a:t>I R </a:t>
            </a:r>
            <a:r>
              <a:rPr lang="en-US" altLang="en-US" sz="2400" dirty="0" err="1">
                <a:ea typeface="ＭＳ Ｐゴシック" panose="020B0600070205080204" pitchFamily="34" charset="-128"/>
              </a:rPr>
              <a:t>R</a:t>
            </a:r>
            <a:r>
              <a:rPr lang="en-US" altLang="en-US" sz="2400" dirty="0">
                <a:ea typeface="ＭＳ Ｐゴシック" panose="020B0600070205080204" pitchFamily="34" charset="-128"/>
              </a:rPr>
              <a:t> exceeds the opportunity cost of capital</a:t>
            </a:r>
          </a:p>
        </p:txBody>
      </p:sp>
      <p:sp>
        <p:nvSpPr>
          <p:cNvPr id="5" name="TextBox 4">
            <a:extLst>
              <a:ext uri="{FF2B5EF4-FFF2-40B4-BE49-F238E27FC236}">
                <a16:creationId xmlns:a16="http://schemas.microsoft.com/office/drawing/2014/main" id="{10486E7D-88A4-4CA5-ACE5-2F310EE67D88}"/>
              </a:ext>
            </a:extLst>
          </p:cNvPr>
          <p:cNvSpPr txBox="1"/>
          <p:nvPr/>
        </p:nvSpPr>
        <p:spPr>
          <a:xfrm>
            <a:off x="762000" y="2272145"/>
            <a:ext cx="7620000" cy="1938992"/>
          </a:xfrm>
          <a:prstGeom prst="rect">
            <a:avLst/>
          </a:prstGeom>
          <a:noFill/>
        </p:spPr>
        <p:txBody>
          <a:bodyPr wrap="square">
            <a:spAutoFit/>
          </a:bodyPr>
          <a:lstStyle/>
          <a:p>
            <a:r>
              <a:rPr lang="en-US" altLang="en-US" sz="2400" dirty="0">
                <a:ea typeface="ヒラギノ角ゴ Pro W3"/>
                <a:cs typeface="ヒラギノ角ゴ Pro W3"/>
              </a:rPr>
              <a:t>Weakness in </a:t>
            </a:r>
            <a:r>
              <a:rPr lang="en-US" altLang="en-US" sz="2400" spc="-300" dirty="0"/>
              <a:t>I R </a:t>
            </a:r>
            <a:r>
              <a:rPr lang="en-US" altLang="en-US" sz="2400" dirty="0" err="1">
                <a:ea typeface="ヒラギノ角ゴ Pro W3"/>
                <a:cs typeface="ヒラギノ角ゴ Pro W3"/>
              </a:rPr>
              <a:t>R</a:t>
            </a:r>
            <a:endParaRPr lang="en-US" altLang="en-US" sz="2400" dirty="0">
              <a:ea typeface="ヒラギノ角ゴ Pro W3"/>
              <a:cs typeface="ヒラギノ角ゴ Pro W3"/>
            </a:endParaRPr>
          </a:p>
          <a:p>
            <a:pPr lvl="1"/>
            <a:r>
              <a:rPr lang="en-US" altLang="en-US" sz="2400" dirty="0">
                <a:ea typeface="ＭＳ Ｐゴシック" panose="020B0600070205080204" pitchFamily="34" charset="-128"/>
              </a:rPr>
              <a:t>In most cases </a:t>
            </a:r>
            <a:r>
              <a:rPr lang="en-US" altLang="en-US" sz="2400" spc="-300" dirty="0"/>
              <a:t>I R </a:t>
            </a:r>
            <a:r>
              <a:rPr lang="en-US" altLang="en-US" sz="2400" dirty="0" err="1">
                <a:ea typeface="ＭＳ Ｐゴシック" panose="020B0600070205080204" pitchFamily="34" charset="-128"/>
              </a:rPr>
              <a:t>R</a:t>
            </a:r>
            <a:r>
              <a:rPr lang="en-US" altLang="en-US" sz="2400" dirty="0">
                <a:ea typeface="ＭＳ Ｐゴシック" panose="020B0600070205080204" pitchFamily="34" charset="-128"/>
              </a:rPr>
              <a:t> rule agrees with </a:t>
            </a:r>
            <a:r>
              <a:rPr lang="en-US" altLang="en-US" sz="2400" spc="-300" dirty="0"/>
              <a:t>N P </a:t>
            </a:r>
            <a:r>
              <a:rPr lang="en-US" altLang="en-US" sz="2400" dirty="0">
                <a:ea typeface="ＭＳ Ｐゴシック" panose="020B0600070205080204" pitchFamily="34" charset="-128"/>
              </a:rPr>
              <a:t>V for stand-alone projects if all negative cash flows precede positive cash flows</a:t>
            </a:r>
          </a:p>
          <a:p>
            <a:pPr lvl="1"/>
            <a:r>
              <a:rPr lang="en-US" altLang="en-US" sz="2400" dirty="0">
                <a:ea typeface="ＭＳ Ｐゴシック" panose="020B0600070205080204" pitchFamily="34" charset="-128"/>
              </a:rPr>
              <a:t>In other cases the </a:t>
            </a:r>
            <a:r>
              <a:rPr lang="en-US" altLang="en-US" sz="2400" spc="-300" dirty="0"/>
              <a:t>I R </a:t>
            </a:r>
            <a:r>
              <a:rPr lang="en-US" altLang="en-US" sz="2400" dirty="0" err="1">
                <a:ea typeface="ＭＳ Ｐゴシック" panose="020B0600070205080204" pitchFamily="34" charset="-128"/>
              </a:rPr>
              <a:t>R</a:t>
            </a:r>
            <a:r>
              <a:rPr lang="en-US" altLang="en-US" sz="2400" dirty="0">
                <a:ea typeface="ＭＳ Ｐゴシック" panose="020B0600070205080204" pitchFamily="34" charset="-128"/>
              </a:rPr>
              <a:t> may disagree with </a:t>
            </a:r>
            <a:r>
              <a:rPr lang="en-US" altLang="en-US" sz="2400" spc="-300" dirty="0"/>
              <a:t>N P </a:t>
            </a:r>
            <a:r>
              <a:rPr lang="en-US" altLang="en-US" sz="2400" dirty="0">
                <a:ea typeface="ＭＳ Ｐゴシック" panose="020B0600070205080204" pitchFamily="34" charset="-128"/>
              </a:rPr>
              <a:t>V</a:t>
            </a:r>
          </a:p>
        </p:txBody>
      </p:sp>
    </p:spTree>
    <p:extLst>
      <p:ext uri="{BB962C8B-B14F-4D97-AF65-F5344CB8AC3E}">
        <p14:creationId xmlns:p14="http://schemas.microsoft.com/office/powerpoint/2010/main" val="239461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601"/>
            <a:ext cx="8229600" cy="563078"/>
          </a:xfrm>
        </p:spPr>
        <p:txBody>
          <a:bodyPr/>
          <a:lstStyle/>
          <a:p>
            <a:r>
              <a:rPr lang="en-US" altLang="en-US" sz="3600" dirty="0">
                <a:latin typeface="+mj-lt"/>
                <a:ea typeface="ヒラギノ角ゴ Pro W3"/>
                <a:cs typeface="ヒラギノ角ゴ Pro W3"/>
              </a:rPr>
              <a:t>8.2 Using the </a:t>
            </a:r>
            <a:r>
              <a:rPr lang="en-US" altLang="en-US" sz="3600" spc="-450" dirty="0">
                <a:latin typeface="+mj-lt"/>
                <a:ea typeface="ヒラギノ角ゴ Pro W3"/>
                <a:cs typeface="ヒラギノ角ゴ Pro W3"/>
              </a:rPr>
              <a:t>N P </a:t>
            </a:r>
            <a:r>
              <a:rPr lang="en-US" altLang="en-US" sz="3600" dirty="0">
                <a:latin typeface="+mj-lt"/>
                <a:ea typeface="ヒラギノ角ゴ Pro W3"/>
                <a:cs typeface="ヒラギノ角ゴ Pro W3"/>
              </a:rPr>
              <a:t>V Rule</a:t>
            </a:r>
            <a:endParaRPr lang="en-US" sz="2800" dirty="0">
              <a:latin typeface="+mj-lt"/>
            </a:endParaRPr>
          </a:p>
        </p:txBody>
      </p:sp>
      <p:sp>
        <p:nvSpPr>
          <p:cNvPr id="3" name="Content Placeholder 2"/>
          <p:cNvSpPr>
            <a:spLocks noGrp="1"/>
          </p:cNvSpPr>
          <p:nvPr>
            <p:ph idx="1"/>
          </p:nvPr>
        </p:nvSpPr>
        <p:spPr>
          <a:xfrm>
            <a:off x="457200" y="976745"/>
            <a:ext cx="8229600" cy="4572000"/>
          </a:xfrm>
        </p:spPr>
        <p:txBody>
          <a:bodyPr/>
          <a:lstStyle/>
          <a:p>
            <a:r>
              <a:rPr lang="en-US" altLang="en-US" sz="2400" dirty="0">
                <a:ea typeface="ヒラギノ角ゴ Pro W3"/>
                <a:cs typeface="ヒラギノ角ゴ Pro W3"/>
              </a:rPr>
              <a:t>Measuring the Sensitivity with </a:t>
            </a:r>
            <a:r>
              <a:rPr lang="en-US" altLang="en-US" sz="2400" spc="-300" dirty="0"/>
              <a:t>I R </a:t>
            </a:r>
            <a:r>
              <a:rPr lang="en-US" altLang="en-US" sz="2400" dirty="0" err="1">
                <a:ea typeface="ヒラギノ角ゴ Pro W3"/>
                <a:cs typeface="ヒラギノ角ゴ Pro W3"/>
              </a:rPr>
              <a:t>R</a:t>
            </a:r>
            <a:endParaRPr lang="en-US" altLang="en-US" sz="2400" dirty="0">
              <a:ea typeface="ヒラギノ角ゴ Pro W3"/>
              <a:cs typeface="ヒラギノ角ゴ Pro W3"/>
            </a:endParaRPr>
          </a:p>
          <a:p>
            <a:pPr lvl="1"/>
            <a:r>
              <a:rPr lang="en-US" altLang="en-US" sz="2400" dirty="0">
                <a:ea typeface="ヒラギノ角ゴ Pro W3"/>
              </a:rPr>
              <a:t>If you are unsure of your cost of capital estimate, it is important to determine how sensitive your analysis is to errors in this estimate</a:t>
            </a:r>
          </a:p>
          <a:p>
            <a:pPr lvl="1"/>
            <a:r>
              <a:rPr lang="en-US" altLang="en-US" sz="2400" dirty="0">
                <a:ea typeface="ヒラギノ角ゴ Pro W3"/>
              </a:rPr>
              <a:t>The </a:t>
            </a:r>
            <a:r>
              <a:rPr lang="en-US" altLang="en-US" sz="2400" spc="-300" dirty="0"/>
              <a:t>I R </a:t>
            </a:r>
            <a:r>
              <a:rPr lang="en-US" altLang="en-US" sz="2400" dirty="0" err="1">
                <a:ea typeface="ヒラギノ角ゴ Pro W3"/>
              </a:rPr>
              <a:t>R</a:t>
            </a:r>
            <a:r>
              <a:rPr lang="en-US" altLang="en-US" sz="2400" dirty="0">
                <a:ea typeface="ヒラギノ角ゴ Pro W3"/>
              </a:rPr>
              <a:t> can provide this information</a:t>
            </a:r>
            <a:endParaRPr lang="en-US" altLang="en-US" sz="2400" dirty="0">
              <a:ea typeface="ヒラギノ角ゴ Pro W3"/>
              <a:cs typeface="ヒラギノ角ゴ Pro W3"/>
            </a:endParaRPr>
          </a:p>
          <a:p>
            <a:r>
              <a:rPr lang="en-US" altLang="en-US" sz="2400" dirty="0">
                <a:ea typeface="ヒラギノ角ゴ Pro W3"/>
              </a:rPr>
              <a:t>Alternative Rules Versus the </a:t>
            </a:r>
            <a:r>
              <a:rPr lang="en-US" altLang="en-US" sz="2400" spc="-300" dirty="0"/>
              <a:t>N P </a:t>
            </a:r>
            <a:r>
              <a:rPr lang="en-US" altLang="en-US" sz="2400" dirty="0">
                <a:ea typeface="ヒラギノ角ゴ Pro W3"/>
              </a:rPr>
              <a:t>V Rule</a:t>
            </a:r>
          </a:p>
          <a:p>
            <a:pPr lvl="1"/>
            <a:r>
              <a:rPr lang="en-US" altLang="en-US" sz="2400" dirty="0">
                <a:ea typeface="ＭＳ Ｐゴシック" panose="020B0600070205080204" pitchFamily="34" charset="-128"/>
              </a:rPr>
              <a:t>When evaluating alternative rules for project selection, understand that alternative investment rules may or may not give the same answer as the </a:t>
            </a:r>
            <a:r>
              <a:rPr lang="en-US" altLang="en-US" sz="2400" spc="-300" dirty="0"/>
              <a:t>N P </a:t>
            </a:r>
            <a:r>
              <a:rPr lang="en-US" altLang="en-US" sz="2400" dirty="0">
                <a:ea typeface="ＭＳ Ｐゴシック" panose="020B0600070205080204" pitchFamily="34" charset="-128"/>
              </a:rPr>
              <a:t>V rule</a:t>
            </a:r>
          </a:p>
          <a:p>
            <a:pPr lvl="1"/>
            <a:r>
              <a:rPr lang="en-US" altLang="en-US" sz="2400" dirty="0">
                <a:ea typeface="ＭＳ Ｐゴシック" panose="020B0600070205080204" pitchFamily="34" charset="-128"/>
              </a:rPr>
              <a:t>When the rules conflict, always base your decision on the </a:t>
            </a:r>
            <a:r>
              <a:rPr lang="en-US" altLang="en-US" sz="2400" spc="-300" dirty="0"/>
              <a:t>N P </a:t>
            </a:r>
            <a:r>
              <a:rPr lang="en-US" altLang="en-US" sz="2400" dirty="0">
                <a:ea typeface="ＭＳ Ｐゴシック" panose="020B0600070205080204" pitchFamily="34" charset="-128"/>
              </a:rPr>
              <a:t>V rule</a:t>
            </a:r>
          </a:p>
        </p:txBody>
      </p:sp>
    </p:spTree>
    <p:extLst>
      <p:ext uri="{BB962C8B-B14F-4D97-AF65-F5344CB8AC3E}">
        <p14:creationId xmlns:p14="http://schemas.microsoft.com/office/powerpoint/2010/main" val="1002965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11889"/>
          </a:xfrm>
        </p:spPr>
        <p:txBody>
          <a:bodyPr/>
          <a:lstStyle/>
          <a:p>
            <a:r>
              <a:rPr lang="en-US" altLang="en-US" sz="3200" dirty="0">
                <a:latin typeface="+mj-lt"/>
                <a:ea typeface="ヒラギノ角ゴ Pro W3"/>
                <a:cs typeface="ヒラギノ角ゴ Pro W3"/>
              </a:rPr>
              <a:t>8.3 Alternative Decision Rules </a:t>
            </a:r>
            <a:r>
              <a:rPr lang="en-US" altLang="en-US" sz="2800" dirty="0">
                <a:latin typeface="+mj-lt"/>
                <a:ea typeface="ヒラギノ角ゴ Pro W3"/>
                <a:cs typeface="ヒラギノ角ゴ Pro W3"/>
              </a:rPr>
              <a:t>(1 of 12)</a:t>
            </a:r>
            <a:endParaRPr lang="en-US" sz="2800" dirty="0">
              <a:latin typeface="+mj-lt"/>
            </a:endParaRPr>
          </a:p>
        </p:txBody>
      </p:sp>
      <p:sp>
        <p:nvSpPr>
          <p:cNvPr id="3" name="Content Placeholder 2"/>
          <p:cNvSpPr>
            <a:spLocks noGrp="1"/>
          </p:cNvSpPr>
          <p:nvPr>
            <p:ph idx="1"/>
          </p:nvPr>
        </p:nvSpPr>
        <p:spPr>
          <a:xfrm>
            <a:off x="457200" y="976745"/>
            <a:ext cx="8229600" cy="3657600"/>
          </a:xfrm>
        </p:spPr>
        <p:txBody>
          <a:bodyPr/>
          <a:lstStyle/>
          <a:p>
            <a:r>
              <a:rPr lang="en-US" altLang="en-US" sz="2400" dirty="0">
                <a:ea typeface="ヒラギノ角ゴ Pro W3"/>
                <a:cs typeface="ヒラギノ角ゴ Pro W3"/>
              </a:rPr>
              <a:t>The Payback Rule</a:t>
            </a:r>
          </a:p>
          <a:p>
            <a:pPr lvl="1"/>
            <a:r>
              <a:rPr lang="en-US" altLang="en-US" sz="2400" dirty="0">
                <a:ea typeface="ヒラギノ角ゴ Pro W3"/>
              </a:rPr>
              <a:t>Based on the notion that an opportunity that pays back the initial investment quickly is qood idea</a:t>
            </a:r>
          </a:p>
          <a:p>
            <a:pPr lvl="2"/>
            <a:r>
              <a:rPr lang="en-US" altLang="en-US" sz="2400" dirty="0">
                <a:ea typeface="ＭＳ Ｐゴシック" panose="020B0600070205080204" pitchFamily="34" charset="-128"/>
              </a:rPr>
              <a:t>Calculate the amount of time it takes to pay back the initial investment, called the payback period</a:t>
            </a:r>
          </a:p>
          <a:p>
            <a:pPr lvl="2"/>
            <a:r>
              <a:rPr lang="en-US" altLang="en-US" sz="2400" dirty="0">
                <a:ea typeface="ＭＳ Ｐゴシック" panose="020B0600070205080204" pitchFamily="34" charset="-128"/>
              </a:rPr>
              <a:t>Accept the project if the payback period is less than a prespecified length of time</a:t>
            </a:r>
          </a:p>
          <a:p>
            <a:pPr lvl="2"/>
            <a:r>
              <a:rPr lang="en-US" altLang="en-US" sz="2400" dirty="0">
                <a:ea typeface="ＭＳ Ｐゴシック" panose="020B0600070205080204" pitchFamily="34" charset="-128"/>
              </a:rPr>
              <a:t>Reject the project if the payback period is greater than that prespecified length of time</a:t>
            </a:r>
          </a:p>
        </p:txBody>
      </p:sp>
    </p:spTree>
    <p:extLst>
      <p:ext uri="{BB962C8B-B14F-4D97-AF65-F5344CB8AC3E}">
        <p14:creationId xmlns:p14="http://schemas.microsoft.com/office/powerpoint/2010/main" val="2746268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264225"/>
            <a:ext cx="8229600" cy="802575"/>
          </a:xfrm>
        </p:spPr>
        <p:txBody>
          <a:bodyPr/>
          <a:lstStyle/>
          <a:p>
            <a:r>
              <a:rPr lang="en-US" altLang="en-US" sz="3200" dirty="0">
                <a:latin typeface="+mj-lt"/>
                <a:ea typeface="ヒラギノ角ゴ Pro W3"/>
                <a:cs typeface="ヒラギノ角ゴ Pro W3"/>
              </a:rPr>
              <a:t>Example 8.2 Using the Payback Rule </a:t>
            </a:r>
            <a:br>
              <a:rPr lang="en-US" altLang="en-US" sz="3200" dirty="0">
                <a:latin typeface="+mj-lt"/>
                <a:ea typeface="ヒラギノ角ゴ Pro W3"/>
                <a:cs typeface="ヒラギノ角ゴ Pro W3"/>
              </a:rPr>
            </a:br>
            <a:endParaRPr lang="en-US" sz="2800" dirty="0">
              <a:latin typeface="+mj-lt"/>
            </a:endParaRPr>
          </a:p>
        </p:txBody>
      </p:sp>
      <p:sp>
        <p:nvSpPr>
          <p:cNvPr id="3" name="Content Placeholder 2"/>
          <p:cNvSpPr>
            <a:spLocks noGrp="1"/>
          </p:cNvSpPr>
          <p:nvPr>
            <p:ph idx="1"/>
          </p:nvPr>
        </p:nvSpPr>
        <p:spPr>
          <a:xfrm>
            <a:off x="469900" y="914400"/>
            <a:ext cx="8229600" cy="1752599"/>
          </a:xfrm>
        </p:spPr>
        <p:txBody>
          <a:bodyPr/>
          <a:lstStyle/>
          <a:p>
            <a:pPr>
              <a:buNone/>
            </a:pPr>
            <a:r>
              <a:rPr lang="en-US" altLang="en-US" sz="2400" b="1" dirty="0">
                <a:ea typeface="ヒラギノ角ゴ Pro W3"/>
                <a:cs typeface="ヒラギノ角ゴ Pro W3"/>
              </a:rPr>
              <a:t>Problem:</a:t>
            </a:r>
          </a:p>
          <a:p>
            <a:r>
              <a:rPr lang="en-IN" sz="2400" dirty="0"/>
              <a:t>Assume Fredrick’s requires all projects to have a payback period of two years or less. Would the firm undertake the fertilizer project under this rule?</a:t>
            </a:r>
            <a:endParaRPr lang="en-US" altLang="en-US" sz="2400" dirty="0">
              <a:ea typeface="ヒラギノ角ゴ Pro W3"/>
              <a:cs typeface="ヒラギノ角ゴ Pro W3"/>
            </a:endParaRPr>
          </a:p>
        </p:txBody>
      </p:sp>
      <p:sp>
        <p:nvSpPr>
          <p:cNvPr id="4" name="Content Placeholder 2">
            <a:extLst>
              <a:ext uri="{FF2B5EF4-FFF2-40B4-BE49-F238E27FC236}">
                <a16:creationId xmlns:a16="http://schemas.microsoft.com/office/drawing/2014/main" id="{124858B0-B5B5-443B-90E3-6A299F299A2D}"/>
              </a:ext>
            </a:extLst>
          </p:cNvPr>
          <p:cNvSpPr txBox="1">
            <a:spLocks/>
          </p:cNvSpPr>
          <p:nvPr/>
        </p:nvSpPr>
        <p:spPr>
          <a:xfrm>
            <a:off x="469900" y="2819400"/>
            <a:ext cx="8229600" cy="2743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pPr>
              <a:lnSpc>
                <a:spcPct val="90000"/>
              </a:lnSpc>
              <a:buFont typeface="Arial" panose="020B0604020202020204" pitchFamily="34" charset="0"/>
              <a:buNone/>
            </a:pPr>
            <a:r>
              <a:rPr lang="en-US" altLang="en-US" sz="2400" b="1">
                <a:ea typeface="ヒラギノ角ゴ Pro W3"/>
                <a:cs typeface="ヒラギノ角ゴ Pro W3"/>
              </a:rPr>
              <a:t>Solution:</a:t>
            </a:r>
          </a:p>
          <a:p>
            <a:pPr>
              <a:lnSpc>
                <a:spcPct val="90000"/>
              </a:lnSpc>
              <a:spcBef>
                <a:spcPts val="0"/>
              </a:spcBef>
              <a:buFont typeface="Arial" panose="020B0604020202020204" pitchFamily="34" charset="0"/>
              <a:buNone/>
            </a:pPr>
            <a:r>
              <a:rPr lang="en-US" altLang="en-US" sz="2400" b="1">
                <a:ea typeface="ヒラギノ角ゴ Pro W3"/>
                <a:cs typeface="ヒラギノ角ゴ Pro W3"/>
              </a:rPr>
              <a:t>Plan:</a:t>
            </a:r>
          </a:p>
          <a:p>
            <a:r>
              <a:rPr lang="en-IN" sz="2400"/>
              <a:t>In order to implement the payback rule, we need to know whether the sum of the inflows from the project will exceed the initial investment before the end of two years. The project has inflows of $28 million per year and an initial investment of $81.6 million.</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2274318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153"/>
            <a:ext cx="8229600" cy="977382"/>
          </a:xfrm>
        </p:spPr>
        <p:txBody>
          <a:bodyPr/>
          <a:lstStyle/>
          <a:p>
            <a:r>
              <a:rPr lang="en-US" altLang="en-US" sz="3200" dirty="0">
                <a:latin typeface="+mj-lt"/>
                <a:ea typeface="ヒラギノ角ゴ Pro W3"/>
                <a:cs typeface="ヒラギノ角ゴ Pro W3"/>
              </a:rPr>
              <a:t>Example 8.2 Using the Payback Rule </a:t>
            </a:r>
            <a:br>
              <a:rPr lang="en-US" altLang="en-US" sz="3200" dirty="0">
                <a:latin typeface="+mj-lt"/>
                <a:ea typeface="ヒラギノ角ゴ Pro W3"/>
                <a:cs typeface="ヒラギノ角ゴ Pro W3"/>
              </a:rPr>
            </a:br>
            <a:r>
              <a:rPr lang="en-US" altLang="en-US" sz="2800" dirty="0">
                <a:latin typeface="+mj-lt"/>
                <a:ea typeface="ヒラギノ角ゴ Pro W3"/>
                <a:cs typeface="ヒラギノ角ゴ Pro W3"/>
              </a:rPr>
              <a:t>(3 of 4)</a:t>
            </a:r>
            <a:endParaRPr lang="en-US" sz="2800" dirty="0">
              <a:latin typeface="+mj-lt"/>
            </a:endParaRPr>
          </a:p>
        </p:txBody>
      </p:sp>
      <p:sp>
        <p:nvSpPr>
          <p:cNvPr id="3" name="Content Placeholder 2"/>
          <p:cNvSpPr>
            <a:spLocks noGrp="1"/>
          </p:cNvSpPr>
          <p:nvPr>
            <p:ph idx="1"/>
          </p:nvPr>
        </p:nvSpPr>
        <p:spPr>
          <a:xfrm>
            <a:off x="457200" y="1536700"/>
            <a:ext cx="8229600" cy="2819400"/>
          </a:xfrm>
        </p:spPr>
        <p:txBody>
          <a:bodyPr/>
          <a:lstStyle/>
          <a:p>
            <a:pPr>
              <a:buNone/>
            </a:pPr>
            <a:r>
              <a:rPr lang="en-US" altLang="en-US" sz="2400" b="1" dirty="0">
                <a:ea typeface="ヒラギノ角ゴ Pro W3"/>
                <a:cs typeface="ヒラギノ角ゴ Pro W3"/>
              </a:rPr>
              <a:t>Execute:</a:t>
            </a:r>
          </a:p>
          <a:p>
            <a:r>
              <a:rPr lang="en-IN" sz="2400" dirty="0"/>
              <a:t>The sum of the cash flows for years 1 and 2 is $28 </a:t>
            </a:r>
            <a:r>
              <a:rPr lang="en-IN" sz="2400" dirty="0">
                <a:cs typeface="Arial" panose="020B0604020202020204" pitchFamily="34" charset="0"/>
              </a:rPr>
              <a:t>×</a:t>
            </a:r>
            <a:r>
              <a:rPr lang="en-IN" sz="2400" dirty="0"/>
              <a:t> 2 = $56 million, which will not cover the initial investment of $81.6 million. In fact, it will not be until year 3 that the cash inflows exceed the initial investment 1$28 </a:t>
            </a:r>
            <a:r>
              <a:rPr lang="en-IN" sz="2400" dirty="0">
                <a:cs typeface="Arial" panose="020B0604020202020204" pitchFamily="34" charset="0"/>
              </a:rPr>
              <a:t>×</a:t>
            </a:r>
            <a:r>
              <a:rPr lang="en-IN" sz="2400" dirty="0"/>
              <a:t> 3 = $84 million.  Because the payback period for this project exceeds two years, Fredrick’s will reject the project.</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2520146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621"/>
            <a:ext cx="8229600" cy="939246"/>
          </a:xfrm>
        </p:spPr>
        <p:txBody>
          <a:bodyPr/>
          <a:lstStyle/>
          <a:p>
            <a:r>
              <a:rPr lang="en-US" altLang="en-US" sz="3200" dirty="0">
                <a:latin typeface="+mj-lt"/>
                <a:ea typeface="ヒラギノ角ゴ Pro W3"/>
                <a:cs typeface="ヒラギノ角ゴ Pro W3"/>
              </a:rPr>
              <a:t>Example 8.2 Using the Payback Rule </a:t>
            </a:r>
            <a:br>
              <a:rPr lang="en-US" altLang="en-US" sz="3200" dirty="0">
                <a:latin typeface="+mj-lt"/>
                <a:ea typeface="ヒラギノ角ゴ Pro W3"/>
                <a:cs typeface="ヒラギノ角ゴ Pro W3"/>
              </a:rPr>
            </a:br>
            <a:r>
              <a:rPr lang="en-US" altLang="en-US" sz="2800" dirty="0">
                <a:latin typeface="+mj-lt"/>
                <a:ea typeface="ヒラギノ角ゴ Pro W3"/>
                <a:cs typeface="ヒラギノ角ゴ Pro W3"/>
              </a:rPr>
              <a:t>(4 of 4)</a:t>
            </a:r>
            <a:endParaRPr lang="en-US" sz="2800" dirty="0">
              <a:latin typeface="+mj-lt"/>
            </a:endParaRPr>
          </a:p>
        </p:txBody>
      </p:sp>
      <p:sp>
        <p:nvSpPr>
          <p:cNvPr id="3" name="Content Placeholder 2"/>
          <p:cNvSpPr>
            <a:spLocks noGrp="1"/>
          </p:cNvSpPr>
          <p:nvPr>
            <p:ph idx="1"/>
          </p:nvPr>
        </p:nvSpPr>
        <p:spPr>
          <a:xfrm>
            <a:off x="457200" y="1524000"/>
            <a:ext cx="8229600" cy="3886200"/>
          </a:xfrm>
        </p:spPr>
        <p:txBody>
          <a:bodyPr/>
          <a:lstStyle/>
          <a:p>
            <a:pPr>
              <a:buNone/>
            </a:pPr>
            <a:r>
              <a:rPr lang="en-US" altLang="en-US" sz="2400" b="1" dirty="0">
                <a:ea typeface="ヒラギノ角ゴ Pro W3"/>
                <a:cs typeface="ヒラギノ角ゴ Pro W3"/>
              </a:rPr>
              <a:t>Evaluate:</a:t>
            </a:r>
          </a:p>
          <a:p>
            <a:r>
              <a:rPr lang="en-IN" sz="2400" dirty="0"/>
              <a:t>While simple to compute, the payback rule requires us to use an arbitrary cutoff period in summing the cash flows. </a:t>
            </a:r>
          </a:p>
          <a:p>
            <a:r>
              <a:rPr lang="en-IN" sz="2400" dirty="0"/>
              <a:t>Furthermore, note that the payback rule does not discount future cash flows. </a:t>
            </a:r>
          </a:p>
          <a:p>
            <a:r>
              <a:rPr lang="en-IN" sz="2400" dirty="0"/>
              <a:t>Instead, it simply sums the cash flows and compares them to a cash outflow in the present. In this case, Fredrick’s would have rejected a project that would have increased the value of the firm.</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3661354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110"/>
            <a:ext cx="8229600" cy="563078"/>
          </a:xfrm>
        </p:spPr>
        <p:txBody>
          <a:bodyPr/>
          <a:lstStyle/>
          <a:p>
            <a:r>
              <a:rPr lang="en-US" altLang="en-US" sz="3200" dirty="0">
                <a:latin typeface="+mj-lt"/>
                <a:ea typeface="ヒラギノ角ゴ Pro W3"/>
                <a:cs typeface="ヒラギノ角ゴ Pro W3"/>
              </a:rPr>
              <a:t>8.3 Alternative Decision Rules </a:t>
            </a:r>
            <a:r>
              <a:rPr lang="en-US" altLang="en-US" sz="2800" dirty="0">
                <a:latin typeface="+mj-lt"/>
                <a:ea typeface="ヒラギノ角ゴ Pro W3"/>
                <a:cs typeface="ヒラギノ角ゴ Pro W3"/>
              </a:rPr>
              <a:t>(2 of 12)</a:t>
            </a:r>
            <a:endParaRPr lang="en-US" sz="2800" dirty="0">
              <a:latin typeface="+mj-lt"/>
            </a:endParaRPr>
          </a:p>
        </p:txBody>
      </p:sp>
      <p:sp>
        <p:nvSpPr>
          <p:cNvPr id="3" name="Content Placeholder 2"/>
          <p:cNvSpPr>
            <a:spLocks noGrp="1"/>
          </p:cNvSpPr>
          <p:nvPr>
            <p:ph idx="1"/>
          </p:nvPr>
        </p:nvSpPr>
        <p:spPr>
          <a:xfrm>
            <a:off x="457200" y="976745"/>
            <a:ext cx="8229600" cy="3962400"/>
          </a:xfrm>
        </p:spPr>
        <p:txBody>
          <a:bodyPr/>
          <a:lstStyle/>
          <a:p>
            <a:r>
              <a:rPr lang="en-US" altLang="en-US" sz="2400" dirty="0">
                <a:ea typeface="ヒラギノ角ゴ Pro W3"/>
                <a:cs typeface="ヒラギノ角ゴ Pro W3"/>
              </a:rPr>
              <a:t>Weakness of the Payback Rule</a:t>
            </a:r>
          </a:p>
          <a:p>
            <a:pPr lvl="1"/>
            <a:r>
              <a:rPr lang="en-US" altLang="en-US" sz="2400" dirty="0">
                <a:ea typeface="ＭＳ Ｐゴシック" panose="020B0600070205080204" pitchFamily="34" charset="-128"/>
              </a:rPr>
              <a:t>Ignores the time value of money</a:t>
            </a:r>
          </a:p>
          <a:p>
            <a:pPr lvl="1"/>
            <a:r>
              <a:rPr lang="en-US" altLang="en-US" sz="2400" dirty="0">
                <a:ea typeface="ＭＳ Ｐゴシック" panose="020B0600070205080204" pitchFamily="34" charset="-128"/>
              </a:rPr>
              <a:t>Ignores cash-flows after the payback period</a:t>
            </a:r>
          </a:p>
          <a:p>
            <a:pPr lvl="1"/>
            <a:r>
              <a:rPr lang="en-US" altLang="en-US" sz="2400" dirty="0">
                <a:ea typeface="ＭＳ Ｐゴシック" panose="020B0600070205080204" pitchFamily="34" charset="-128"/>
              </a:rPr>
              <a:t>Lacks a decision criterion grounded in economics</a:t>
            </a:r>
          </a:p>
          <a:p>
            <a:r>
              <a:rPr lang="en-US" altLang="en-US" sz="2400" dirty="0">
                <a:ea typeface="ＭＳ Ｐゴシック" panose="020B0600070205080204" pitchFamily="34" charset="-128"/>
              </a:rPr>
              <a:t>Discounted Payback Rule</a:t>
            </a:r>
          </a:p>
          <a:p>
            <a:pPr lvl="1"/>
            <a:r>
              <a:rPr lang="en-US" altLang="en-US" sz="2400" dirty="0">
                <a:ea typeface="ＭＳ Ｐゴシック" panose="020B0600070205080204" pitchFamily="34" charset="-128"/>
              </a:rPr>
              <a:t>Computes the payback period using discounted cash flows</a:t>
            </a:r>
          </a:p>
          <a:p>
            <a:pPr lvl="1"/>
            <a:r>
              <a:rPr lang="en-US" altLang="en-US" sz="2400" dirty="0">
                <a:ea typeface="ＭＳ Ｐゴシック" panose="020B0600070205080204" pitchFamily="34" charset="-128"/>
              </a:rPr>
              <a:t>Still ignores cash-flows after the payback period and lacks a decision criterion grounded in economics</a:t>
            </a:r>
          </a:p>
        </p:txBody>
      </p:sp>
    </p:spTree>
    <p:extLst>
      <p:ext uri="{BB962C8B-B14F-4D97-AF65-F5344CB8AC3E}">
        <p14:creationId xmlns:p14="http://schemas.microsoft.com/office/powerpoint/2010/main" val="1821353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97"/>
            <a:ext cx="8229600" cy="997527"/>
          </a:xfrm>
        </p:spPr>
        <p:txBody>
          <a:bodyPr/>
          <a:lstStyle/>
          <a:p>
            <a:r>
              <a:rPr lang="en-US" altLang="en-US" dirty="0">
                <a:latin typeface="+mn-lt"/>
                <a:ea typeface="ヒラギノ角ゴ Pro W3"/>
                <a:cs typeface="ヒラギノ角ゴ Pro W3"/>
              </a:rPr>
              <a:t>Figure 8.2 The Most Popular Decision Rules Used by </a:t>
            </a:r>
            <a:r>
              <a:rPr lang="en-US" altLang="en-US" spc="-450" dirty="0">
                <a:latin typeface="+mn-lt"/>
                <a:ea typeface="ヒラギノ角ゴ Pro W3"/>
                <a:cs typeface="ヒラギノ角ゴ Pro W3"/>
              </a:rPr>
              <a:t>C F O </a:t>
            </a:r>
            <a:r>
              <a:rPr lang="en-US" altLang="en-US" dirty="0">
                <a:latin typeface="+mn-lt"/>
                <a:ea typeface="ヒラギノ角ゴ Pro W3"/>
                <a:cs typeface="ヒラギノ角ゴ Pro W3"/>
              </a:rPr>
              <a:t>s</a:t>
            </a:r>
            <a:endParaRPr lang="en-IN" dirty="0">
              <a:latin typeface="+mn-lt"/>
            </a:endParaRPr>
          </a:p>
        </p:txBody>
      </p:sp>
      <p:pic>
        <p:nvPicPr>
          <p:cNvPr id="6" name="Picture Placeholder 5" descr="A bar chart shows the results of a survey about the methods used by “CFOs.”&#10;Long description is available in notes, press F6&#10;">
            <a:extLst>
              <a:ext uri="{FF2B5EF4-FFF2-40B4-BE49-F238E27FC236}">
                <a16:creationId xmlns:a16="http://schemas.microsoft.com/office/drawing/2014/main" id="{028D91E9-8398-4862-B156-7B8BAE52066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4112" y="1519430"/>
            <a:ext cx="8114918" cy="46020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15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
            <a:ext cx="8229600" cy="1097280"/>
          </a:xfrm>
        </p:spPr>
        <p:txBody>
          <a:bodyPr/>
          <a:lstStyle/>
          <a:p>
            <a:r>
              <a:rPr lang="en-US" altLang="en-US" sz="3200" dirty="0">
                <a:latin typeface="+mj-lt"/>
                <a:ea typeface="ヒラギノ角ゴ Pro W3"/>
                <a:cs typeface="ヒラギノ角ゴ Pro W3"/>
              </a:rPr>
              <a:t>Summary of </a:t>
            </a:r>
            <a:r>
              <a:rPr lang="en-US" altLang="en-US" sz="3200" spc="-400" dirty="0">
                <a:latin typeface="+mj-lt"/>
                <a:ea typeface="ヒラギノ角ゴ Pro W3"/>
                <a:cs typeface="ヒラギノ角ゴ Pro W3"/>
              </a:rPr>
              <a:t>N P </a:t>
            </a:r>
            <a:r>
              <a:rPr lang="en-US" altLang="en-US" sz="3200" dirty="0">
                <a:latin typeface="+mj-lt"/>
                <a:ea typeface="ヒラギノ角ゴ Pro W3"/>
                <a:cs typeface="ヒラギノ角ゴ Pro W3"/>
              </a:rPr>
              <a:t>V, </a:t>
            </a:r>
            <a:r>
              <a:rPr lang="en-US" altLang="en-US" sz="3200" spc="-400" dirty="0">
                <a:latin typeface="+mj-lt"/>
                <a:ea typeface="ヒラギノ角ゴ Pro W3"/>
                <a:cs typeface="ヒラギノ角ゴ Pro W3"/>
              </a:rPr>
              <a:t>I R </a:t>
            </a:r>
            <a:r>
              <a:rPr lang="en-US" altLang="en-US" sz="3200" dirty="0" err="1">
                <a:latin typeface="+mj-lt"/>
                <a:ea typeface="ヒラギノ角ゴ Pro W3"/>
                <a:cs typeface="ヒラギノ角ゴ Pro W3"/>
              </a:rPr>
              <a:t>R</a:t>
            </a:r>
            <a:r>
              <a:rPr lang="en-US" altLang="en-US" sz="3200" dirty="0">
                <a:latin typeface="+mj-lt"/>
                <a:ea typeface="ヒラギノ角ゴ Pro W3"/>
                <a:cs typeface="ヒラギノ角ゴ Pro W3"/>
              </a:rPr>
              <a:t>, and Payback for Fredrick’s New Project</a:t>
            </a:r>
            <a:endParaRPr lang="en-US" sz="2000" dirty="0">
              <a:latin typeface="+mj-lt"/>
            </a:endParaRPr>
          </a:p>
        </p:txBody>
      </p:sp>
      <p:sp>
        <p:nvSpPr>
          <p:cNvPr id="3" name="Content Placeholder 2"/>
          <p:cNvSpPr>
            <a:spLocks noGrp="1"/>
          </p:cNvSpPr>
          <p:nvPr>
            <p:ph idx="1"/>
          </p:nvPr>
        </p:nvSpPr>
        <p:spPr>
          <a:xfrm>
            <a:off x="457200" y="1648690"/>
            <a:ext cx="8229600" cy="685800"/>
          </a:xfrm>
        </p:spPr>
        <p:txBody>
          <a:bodyPr/>
          <a:lstStyle/>
          <a:p>
            <a:pPr marL="0" indent="0">
              <a:buNone/>
            </a:pPr>
            <a:r>
              <a:rPr lang="en-US" altLang="en-US" sz="2000" b="1" dirty="0">
                <a:ea typeface="ヒラギノ角ゴ Pro W3"/>
                <a:cs typeface="ヒラギノ角ゴ Pro W3"/>
              </a:rPr>
              <a:t>Table 8.1 </a:t>
            </a:r>
            <a:r>
              <a:rPr lang="en-US" altLang="en-US" sz="2000" dirty="0">
                <a:ea typeface="ヒラギノ角ゴ Pro W3"/>
                <a:cs typeface="ヒラギノ角ゴ Pro W3"/>
              </a:rPr>
              <a:t>Summary of </a:t>
            </a:r>
            <a:r>
              <a:rPr lang="en-US" altLang="en-US" sz="2000" spc="-250" dirty="0">
                <a:ea typeface="ヒラギノ角ゴ Pro W3"/>
                <a:cs typeface="ヒラギノ角ゴ Pro W3"/>
              </a:rPr>
              <a:t>N P </a:t>
            </a:r>
            <a:r>
              <a:rPr lang="en-US" altLang="en-US" sz="2000" dirty="0">
                <a:ea typeface="ヒラギノ角ゴ Pro W3"/>
                <a:cs typeface="ヒラギノ角ゴ Pro W3"/>
              </a:rPr>
              <a:t>V, </a:t>
            </a:r>
            <a:r>
              <a:rPr lang="en-US" altLang="en-US" sz="2000" spc="-250" dirty="0">
                <a:ea typeface="ヒラギノ角ゴ Pro W3"/>
                <a:cs typeface="ヒラギノ角ゴ Pro W3"/>
              </a:rPr>
              <a:t>I R </a:t>
            </a:r>
            <a:r>
              <a:rPr lang="en-US" altLang="en-US" sz="2000" dirty="0" err="1">
                <a:ea typeface="ヒラギノ角ゴ Pro W3"/>
                <a:cs typeface="ヒラギノ角ゴ Pro W3"/>
              </a:rPr>
              <a:t>R</a:t>
            </a:r>
            <a:r>
              <a:rPr lang="en-US" altLang="en-US" sz="2000" dirty="0">
                <a:ea typeface="ヒラギノ角ゴ Pro W3"/>
                <a:cs typeface="ヒラギノ角ゴ Pro W3"/>
              </a:rPr>
              <a:t>, and Payback for Fredrick’s New Project</a:t>
            </a:r>
            <a:endParaRPr lang="en-US" altLang="en-US" sz="2000" dirty="0">
              <a:ea typeface="ＭＳ Ｐゴシック" panose="020B0600070205080204" pitchFamily="34" charset="-128"/>
            </a:endParaRPr>
          </a:p>
        </p:txBody>
      </p:sp>
      <p:graphicFrame>
        <p:nvGraphicFramePr>
          <p:cNvPr id="5" name="Table 4" descr="Table 8.1, summary of N P V, and I R R, and payback for Fredrick's new project. N P V at 10%: $7.2 million. Accept ($7.2 million &gt; 0). Payback period: 3 years. Reject (3 years &gt; 2 year required payback. I R R: 14%. Accept (14% &gt; 10% cost of capital)."/>
          <p:cNvGraphicFramePr>
            <a:graphicFrameLocks noGrp="1"/>
          </p:cNvGraphicFramePr>
          <p:nvPr>
            <p:extLst>
              <p:ext uri="{D42A27DB-BD31-4B8C-83A1-F6EECF244321}">
                <p14:modId xmlns:p14="http://schemas.microsoft.com/office/powerpoint/2010/main" val="507397176"/>
              </p:ext>
            </p:extLst>
          </p:nvPr>
        </p:nvGraphicFramePr>
        <p:xfrm>
          <a:off x="457200" y="2545080"/>
          <a:ext cx="8229600" cy="1112520"/>
        </p:xfrm>
        <a:graphic>
          <a:graphicData uri="http://schemas.openxmlformats.org/drawingml/2006/table">
            <a:tbl>
              <a:tblPr firstRow="1" bandRow="1">
                <a:tableStyleId>{3B4B98B0-60AC-42C2-AFA5-B58CD77FA1E5}</a:tableStyleId>
              </a:tblPr>
              <a:tblGrid>
                <a:gridCol w="1981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370840">
                <a:tc>
                  <a:txBody>
                    <a:bodyPr/>
                    <a:lstStyle/>
                    <a:p>
                      <a:r>
                        <a:rPr lang="en-IN" sz="1800" b="0" i="0" u="none" strike="noStrike" kern="1200" baseline="0" dirty="0">
                          <a:solidFill>
                            <a:schemeClr val="tx1"/>
                          </a:solidFill>
                          <a:latin typeface="+mn-lt"/>
                          <a:ea typeface="+mn-ea"/>
                          <a:cs typeface="+mn-cs"/>
                        </a:rPr>
                        <a:t>NPV at 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$7.2 million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Accept ($7.2 million &gt; 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Payback Period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3 years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Reject (3 years &gt; 2 year required payback)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IRR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14%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Accept (14% &gt; 10% cost of capital)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48961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04"/>
            <a:ext cx="8229600" cy="465354"/>
          </a:xfrm>
        </p:spPr>
        <p:txBody>
          <a:bodyPr/>
          <a:lstStyle/>
          <a:p>
            <a:r>
              <a:rPr lang="en-US" altLang="en-US" sz="3200" dirty="0">
                <a:latin typeface="+mj-lt"/>
                <a:ea typeface="ヒラギノ角ゴ Pro W3"/>
                <a:cs typeface="ヒラギノ角ゴ Pro W3"/>
              </a:rPr>
              <a:t>8.3 Alternative Decision Rules </a:t>
            </a:r>
            <a:r>
              <a:rPr lang="en-US" altLang="en-US" sz="2800" dirty="0">
                <a:latin typeface="+mj-lt"/>
                <a:ea typeface="ヒラギノ角ゴ Pro W3"/>
                <a:cs typeface="ヒラギノ角ゴ Pro W3"/>
              </a:rPr>
              <a:t>(5 of 12)</a:t>
            </a:r>
            <a:endParaRPr lang="en-US" sz="2800" dirty="0">
              <a:latin typeface="+mj-lt"/>
            </a:endParaRPr>
          </a:p>
        </p:txBody>
      </p:sp>
      <p:sp>
        <p:nvSpPr>
          <p:cNvPr id="3" name="Content Placeholder 2"/>
          <p:cNvSpPr>
            <a:spLocks noGrp="1"/>
          </p:cNvSpPr>
          <p:nvPr>
            <p:ph idx="1"/>
          </p:nvPr>
        </p:nvSpPr>
        <p:spPr>
          <a:xfrm>
            <a:off x="457200" y="980097"/>
            <a:ext cx="8229600" cy="2989005"/>
          </a:xfrm>
        </p:spPr>
        <p:txBody>
          <a:bodyPr/>
          <a:lstStyle/>
          <a:p>
            <a:r>
              <a:rPr lang="en-US" altLang="en-US" sz="2400" dirty="0">
                <a:ea typeface="ヒラギノ角ゴ Pro W3"/>
                <a:cs typeface="ヒラギノ角ゴ Pro W3"/>
              </a:rPr>
              <a:t>Delayed Investments</a:t>
            </a:r>
          </a:p>
          <a:p>
            <a:pPr lvl="1"/>
            <a:r>
              <a:rPr lang="en-US" altLang="en-US" sz="2400" dirty="0">
                <a:ea typeface="ＭＳ Ｐゴシック" panose="020B0600070205080204" pitchFamily="34" charset="-128"/>
              </a:rPr>
              <a:t>Two competing endorsements:</a:t>
            </a:r>
          </a:p>
          <a:p>
            <a:pPr lvl="2"/>
            <a:r>
              <a:rPr lang="en-US" altLang="en-US" sz="2400" dirty="0">
                <a:ea typeface="ＭＳ Ｐゴシック" panose="020B0600070205080204" pitchFamily="34" charset="-128"/>
              </a:rPr>
              <a:t>Offer A: single payment of $1million upfront</a:t>
            </a:r>
          </a:p>
          <a:p>
            <a:pPr lvl="2"/>
            <a:r>
              <a:rPr lang="en-US" altLang="en-US" sz="2400" dirty="0">
                <a:ea typeface="ＭＳ Ｐゴシック" panose="020B0600070205080204" pitchFamily="34" charset="-128"/>
              </a:rPr>
              <a:t>Offer B: $500,000 per year at the end of the next three years</a:t>
            </a:r>
          </a:p>
          <a:p>
            <a:pPr lvl="2"/>
            <a:r>
              <a:rPr lang="en-US" altLang="en-US" sz="2400" dirty="0">
                <a:ea typeface="ＭＳ Ｐゴシック" panose="020B0600070205080204" pitchFamily="34" charset="-128"/>
              </a:rPr>
              <a:t>Estimated cost of capital is 10%</a:t>
            </a:r>
          </a:p>
          <a:p>
            <a:pPr lvl="1"/>
            <a:r>
              <a:rPr lang="en-US" altLang="en-US" sz="2400" dirty="0">
                <a:ea typeface="ＭＳ Ｐゴシック" panose="020B0600070205080204" pitchFamily="34" charset="-128"/>
              </a:rPr>
              <a:t>Opportunity timeline:</a:t>
            </a:r>
          </a:p>
        </p:txBody>
      </p:sp>
      <p:pic>
        <p:nvPicPr>
          <p:cNvPr id="10" name="Picture Placeholder 9" descr="A figure shows a timeline with related cash flows.&#10;Long description is available in notes, press F6&#10;">
            <a:extLst>
              <a:ext uri="{FF2B5EF4-FFF2-40B4-BE49-F238E27FC236}">
                <a16:creationId xmlns:a16="http://schemas.microsoft.com/office/drawing/2014/main" id="{18C19133-555C-4346-9268-B4286888F2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52856" y="4114800"/>
            <a:ext cx="7638288" cy="1054608"/>
          </a:xfrm>
          <a:prstGeom prst="rect">
            <a:avLst/>
          </a:prstGeom>
        </p:spPr>
      </p:pic>
    </p:spTree>
    <p:extLst>
      <p:ext uri="{BB962C8B-B14F-4D97-AF65-F5344CB8AC3E}">
        <p14:creationId xmlns:p14="http://schemas.microsoft.com/office/powerpoint/2010/main" val="130353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22"/>
            <a:ext cx="8229600" cy="563078"/>
          </a:xfrm>
        </p:spPr>
        <p:txBody>
          <a:bodyPr/>
          <a:lstStyle/>
          <a:p>
            <a:r>
              <a:rPr lang="en-US" altLang="en-US" sz="3600" dirty="0">
                <a:latin typeface="+mj-lt"/>
                <a:ea typeface="ヒラギノ角ゴ Pro W3"/>
                <a:cs typeface="ヒラギノ角ゴ Pro W3"/>
              </a:rPr>
              <a:t>Learning Objectives</a:t>
            </a:r>
            <a:endParaRPr lang="en-US" sz="2800" dirty="0">
              <a:latin typeface="+mj-lt"/>
            </a:endParaRPr>
          </a:p>
        </p:txBody>
      </p:sp>
      <p:sp>
        <p:nvSpPr>
          <p:cNvPr id="3" name="Content Placeholder 2"/>
          <p:cNvSpPr>
            <a:spLocks noGrp="1"/>
          </p:cNvSpPr>
          <p:nvPr>
            <p:ph idx="1"/>
          </p:nvPr>
        </p:nvSpPr>
        <p:spPr>
          <a:xfrm>
            <a:off x="457200" y="976747"/>
            <a:ext cx="8229600" cy="3595254"/>
          </a:xfrm>
        </p:spPr>
        <p:txBody>
          <a:bodyPr/>
          <a:lstStyle/>
          <a:p>
            <a:r>
              <a:rPr lang="en-US" altLang="en-US" sz="2400" dirty="0">
                <a:ea typeface="ヒラギノ角ゴ Pro W3"/>
                <a:cs typeface="ヒラギノ角ゴ Pro W3"/>
              </a:rPr>
              <a:t>Calculate Net Present Value</a:t>
            </a:r>
          </a:p>
          <a:p>
            <a:r>
              <a:rPr lang="en-US" altLang="en-US" sz="2400" dirty="0">
                <a:ea typeface="ヒラギノ角ゴ Pro W3"/>
                <a:cs typeface="ヒラギノ角ゴ Pro W3"/>
              </a:rPr>
              <a:t>Use the </a:t>
            </a:r>
            <a:r>
              <a:rPr lang="en-US" altLang="en-US" sz="2400" spc="-300" dirty="0"/>
              <a:t>N P </a:t>
            </a:r>
            <a:r>
              <a:rPr lang="en-US" altLang="en-US" sz="2400" dirty="0">
                <a:ea typeface="ヒラギノ角ゴ Pro W3"/>
                <a:cs typeface="ヒラギノ角ゴ Pro W3"/>
              </a:rPr>
              <a:t>V rule to make investment decisions</a:t>
            </a:r>
          </a:p>
          <a:p>
            <a:r>
              <a:rPr lang="en-US" altLang="en-US" sz="2400" dirty="0">
                <a:ea typeface="ヒラギノ角ゴ Pro W3"/>
                <a:cs typeface="ヒラギノ角ゴ Pro W3"/>
              </a:rPr>
              <a:t>Understand alternative decision rules and their drawbacks</a:t>
            </a:r>
          </a:p>
          <a:p>
            <a:r>
              <a:rPr lang="en-US" altLang="en-US" sz="2400" dirty="0">
                <a:ea typeface="ヒラギノ角ゴ Pro W3"/>
                <a:cs typeface="ヒラギノ角ゴ Pro W3"/>
              </a:rPr>
              <a:t>Choose between mutually exclusive alternatives</a:t>
            </a:r>
          </a:p>
          <a:p>
            <a:r>
              <a:rPr lang="en-US" altLang="en-US" sz="2400" dirty="0">
                <a:ea typeface="ヒラギノ角ゴ Pro W3"/>
                <a:cs typeface="ヒラギノ角ゴ Pro W3"/>
              </a:rPr>
              <a:t>Evaluate projects with different lives</a:t>
            </a:r>
          </a:p>
          <a:p>
            <a:r>
              <a:rPr lang="en-US" altLang="en-US" sz="2400" dirty="0">
                <a:ea typeface="ヒラギノ角ゴ Pro W3"/>
                <a:cs typeface="ヒラギノ角ゴ Pro W3"/>
              </a:rPr>
              <a:t>Rank projects when a company’s resources are limited so that it cannot take all positive- </a:t>
            </a:r>
            <a:r>
              <a:rPr lang="en-US" altLang="en-US" sz="2400" spc="-300" dirty="0"/>
              <a:t>N P </a:t>
            </a:r>
            <a:r>
              <a:rPr lang="en-US" altLang="en-US" sz="2400" dirty="0">
                <a:ea typeface="ヒラギノ角ゴ Pro W3"/>
                <a:cs typeface="ヒラギノ角ゴ Pro W3"/>
              </a:rPr>
              <a:t>V projects</a:t>
            </a:r>
          </a:p>
        </p:txBody>
      </p:sp>
    </p:spTree>
    <p:extLst>
      <p:ext uri="{BB962C8B-B14F-4D97-AF65-F5344CB8AC3E}">
        <p14:creationId xmlns:p14="http://schemas.microsoft.com/office/powerpoint/2010/main" val="1110091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44"/>
            <a:ext cx="8229600" cy="465354"/>
          </a:xfrm>
        </p:spPr>
        <p:txBody>
          <a:bodyPr/>
          <a:lstStyle/>
          <a:p>
            <a:r>
              <a:rPr lang="en-US" altLang="en-US" sz="3200" dirty="0">
                <a:latin typeface="+mj-lt"/>
                <a:ea typeface="ヒラギノ角ゴ Pro W3"/>
                <a:cs typeface="ヒラギノ角ゴ Pro W3"/>
              </a:rPr>
              <a:t>8.3 Alternative Decision Rules </a:t>
            </a:r>
            <a:r>
              <a:rPr lang="en-US" altLang="en-US" sz="2800" dirty="0">
                <a:latin typeface="+mj-lt"/>
                <a:ea typeface="ヒラギノ角ゴ Pro W3"/>
                <a:cs typeface="ヒラギノ角ゴ Pro W3"/>
              </a:rPr>
              <a:t>(6 of 12)</a:t>
            </a:r>
            <a:endParaRPr lang="en-US" sz="2800" dirty="0">
              <a:latin typeface="+mj-lt"/>
            </a:endParaRPr>
          </a:p>
        </p:txBody>
      </p:sp>
      <p:sp>
        <p:nvSpPr>
          <p:cNvPr id="3" name="Content Placeholder 2"/>
          <p:cNvSpPr>
            <a:spLocks noGrp="1"/>
          </p:cNvSpPr>
          <p:nvPr>
            <p:ph idx="1"/>
          </p:nvPr>
        </p:nvSpPr>
        <p:spPr>
          <a:xfrm>
            <a:off x="457200" y="948142"/>
            <a:ext cx="8229600" cy="405580"/>
          </a:xfrm>
        </p:spPr>
        <p:txBody>
          <a:bodyPr/>
          <a:lstStyle/>
          <a:p>
            <a:pPr>
              <a:lnSpc>
                <a:spcPct val="120000"/>
              </a:lnSpc>
            </a:pPr>
            <a:r>
              <a:rPr lang="en-US" altLang="en-US" sz="2400" dirty="0">
                <a:ea typeface="ヒラギノ角ゴ Pro W3"/>
                <a:cs typeface="ヒラギノ角ゴ Pro W3"/>
              </a:rPr>
              <a:t>The </a:t>
            </a:r>
            <a:r>
              <a:rPr lang="en-US" altLang="en-US" sz="2400" spc="-400" dirty="0">
                <a:ea typeface="ヒラギノ角ゴ Pro W3"/>
                <a:cs typeface="ヒラギノ角ゴ Pro W3"/>
              </a:rPr>
              <a:t>N P </a:t>
            </a:r>
            <a:r>
              <a:rPr lang="en-US" altLang="en-US" sz="2400" dirty="0">
                <a:ea typeface="ヒラギノ角ゴ Pro W3"/>
                <a:cs typeface="ヒラギノ角ゴ Pro W3"/>
              </a:rPr>
              <a:t>V is:</a:t>
            </a:r>
            <a:endParaRPr lang="en-US" altLang="en-US" sz="1400" dirty="0">
              <a:ea typeface="ヒラギノ角ゴ Pro W3"/>
              <a:cs typeface="ヒラギノ角ゴ Pro W3"/>
            </a:endParaRPr>
          </a:p>
        </p:txBody>
      </p:sp>
      <p:graphicFrame>
        <p:nvGraphicFramePr>
          <p:cNvPr id="14" name="Object 13" descr="N P V = 1,000,000 minus, 500,000 over, 1 + r, minus, 500,000 over, 1 + r, squared, minus 500,000 over, 1 + r, cubed."/>
          <p:cNvGraphicFramePr>
            <a:graphicFrameLocks noChangeAspect="1"/>
          </p:cNvGraphicFramePr>
          <p:nvPr>
            <p:extLst>
              <p:ext uri="{D42A27DB-BD31-4B8C-83A1-F6EECF244321}">
                <p14:modId xmlns:p14="http://schemas.microsoft.com/office/powerpoint/2010/main" val="3170267812"/>
              </p:ext>
            </p:extLst>
          </p:nvPr>
        </p:nvGraphicFramePr>
        <p:xfrm>
          <a:off x="1203081" y="1571525"/>
          <a:ext cx="6737837" cy="928326"/>
        </p:xfrm>
        <a:graphic>
          <a:graphicData uri="http://schemas.openxmlformats.org/presentationml/2006/ole">
            <mc:AlternateContent xmlns:mc="http://schemas.openxmlformats.org/markup-compatibility/2006">
              <mc:Choice xmlns:v="urn:schemas-microsoft-com:vml" Requires="v">
                <p:oleObj spid="_x0000_s6364" name="Equation" r:id="rId4" imgW="2857320" imgH="393480" progId="Equation.DSMT4">
                  <p:embed/>
                </p:oleObj>
              </mc:Choice>
              <mc:Fallback>
                <p:oleObj name="Equation" r:id="rId4" imgW="2857320" imgH="393480" progId="Equation.DSMT4">
                  <p:embed/>
                  <p:pic>
                    <p:nvPicPr>
                      <p:cNvPr id="0" name=""/>
                      <p:cNvPicPr/>
                      <p:nvPr/>
                    </p:nvPicPr>
                    <p:blipFill>
                      <a:blip r:embed="rId5"/>
                      <a:stretch>
                        <a:fillRect/>
                      </a:stretch>
                    </p:blipFill>
                    <p:spPr>
                      <a:xfrm>
                        <a:off x="1203081" y="1571525"/>
                        <a:ext cx="6737837" cy="928326"/>
                      </a:xfrm>
                      <a:prstGeom prst="rect">
                        <a:avLst/>
                      </a:prstGeom>
                    </p:spPr>
                  </p:pic>
                </p:oleObj>
              </mc:Fallback>
            </mc:AlternateContent>
          </a:graphicData>
        </a:graphic>
      </p:graphicFrame>
      <p:sp>
        <p:nvSpPr>
          <p:cNvPr id="15" name="Content Placeholder 14"/>
          <p:cNvSpPr>
            <a:spLocks noGrp="1"/>
          </p:cNvSpPr>
          <p:nvPr>
            <p:ph sz="quarter" idx="13"/>
          </p:nvPr>
        </p:nvSpPr>
        <p:spPr>
          <a:xfrm>
            <a:off x="457200" y="2625074"/>
            <a:ext cx="8229600" cy="422926"/>
          </a:xfrm>
        </p:spPr>
        <p:txBody>
          <a:bodyPr/>
          <a:lstStyle/>
          <a:p>
            <a:r>
              <a:rPr lang="en-US" altLang="en-US" sz="2400" dirty="0">
                <a:ea typeface="ヒラギノ角ゴ Pro W3"/>
                <a:cs typeface="ヒラギノ角ゴ Pro W3"/>
              </a:rPr>
              <a:t>Set </a:t>
            </a:r>
            <a:r>
              <a:rPr lang="en-US" altLang="en-US" sz="2400" spc="-400" dirty="0">
                <a:ea typeface="ヒラギノ角ゴ Pro W3"/>
                <a:cs typeface="ヒラギノ角ゴ Pro W3"/>
              </a:rPr>
              <a:t>N P </a:t>
            </a:r>
            <a:r>
              <a:rPr lang="en-US" altLang="en-US" sz="2400" dirty="0">
                <a:ea typeface="ヒラギノ角ゴ Pro W3"/>
                <a:cs typeface="ヒラギノ角ゴ Pro W3"/>
              </a:rPr>
              <a:t>V to zero and solve for </a:t>
            </a:r>
            <a:r>
              <a:rPr lang="en-US" altLang="en-US" sz="2400" i="1" dirty="0">
                <a:ea typeface="ヒラギノ角ゴ Pro W3"/>
                <a:cs typeface="ヒラギノ角ゴ Pro W3"/>
              </a:rPr>
              <a:t>r</a:t>
            </a:r>
            <a:r>
              <a:rPr lang="en-US" altLang="en-US" sz="2400" dirty="0">
                <a:ea typeface="ヒラギノ角ゴ Pro W3"/>
                <a:cs typeface="ヒラギノ角ゴ Pro W3"/>
              </a:rPr>
              <a:t> to get </a:t>
            </a:r>
            <a:r>
              <a:rPr lang="en-US" altLang="en-US" sz="2400" spc="-400" dirty="0">
                <a:ea typeface="ヒラギノ角ゴ Pro W3"/>
                <a:cs typeface="ヒラギノ角ゴ Pro W3"/>
              </a:rPr>
              <a:t>I R </a:t>
            </a:r>
            <a:r>
              <a:rPr lang="en-US" altLang="en-US" sz="2400" dirty="0" err="1">
                <a:ea typeface="ヒラギノ角ゴ Pro W3"/>
                <a:cs typeface="ヒラギノ角ゴ Pro W3"/>
              </a:rPr>
              <a:t>R</a:t>
            </a:r>
            <a:r>
              <a:rPr lang="en-US" altLang="en-US" sz="2400" dirty="0">
                <a:ea typeface="ヒラギノ角ゴ Pro W3"/>
                <a:cs typeface="ヒラギノ角ゴ Pro W3"/>
              </a:rPr>
              <a:t>. </a:t>
            </a:r>
          </a:p>
        </p:txBody>
      </p:sp>
      <p:pic>
        <p:nvPicPr>
          <p:cNvPr id="8" name="Picture Placeholder 7" descr="A figure shows the steps to solve the problem using the financial calculator and Excel spreadsheet.&#10;Long description is available in notes, press F6">
            <a:extLst>
              <a:ext uri="{FF2B5EF4-FFF2-40B4-BE49-F238E27FC236}">
                <a16:creationId xmlns:a16="http://schemas.microsoft.com/office/drawing/2014/main" id="{97B89B86-15C5-4375-B4D5-976E837C56E1}"/>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tretch>
            <a:fillRect/>
          </a:stretch>
        </p:blipFill>
        <p:spPr>
          <a:xfrm>
            <a:off x="484986" y="3705118"/>
            <a:ext cx="8174027" cy="1280269"/>
          </a:xfrm>
          <a:prstGeom prst="rect">
            <a:avLst/>
          </a:prstGeom>
        </p:spPr>
      </p:pic>
    </p:spTree>
    <p:extLst>
      <p:ext uri="{BB962C8B-B14F-4D97-AF65-F5344CB8AC3E}">
        <p14:creationId xmlns:p14="http://schemas.microsoft.com/office/powerpoint/2010/main" val="376029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04"/>
            <a:ext cx="8229600" cy="619386"/>
          </a:xfrm>
        </p:spPr>
        <p:txBody>
          <a:bodyPr/>
          <a:lstStyle/>
          <a:p>
            <a:r>
              <a:rPr lang="en-US" altLang="en-US" sz="3200" dirty="0">
                <a:latin typeface="+mj-lt"/>
                <a:ea typeface="ヒラギノ角ゴ Pro W3"/>
                <a:cs typeface="ヒラギノ角ゴ Pro W3"/>
              </a:rPr>
              <a:t>8.3 Alternative Decision Rules </a:t>
            </a:r>
            <a:r>
              <a:rPr lang="en-US" altLang="en-US" sz="2800" dirty="0">
                <a:latin typeface="+mj-lt"/>
                <a:ea typeface="ヒラギノ角ゴ Pro W3"/>
                <a:cs typeface="ヒラギノ角ゴ Pro W3"/>
              </a:rPr>
              <a:t>(7 of 12)</a:t>
            </a:r>
            <a:endParaRPr lang="en-US" sz="2800" dirty="0">
              <a:latin typeface="+mj-lt"/>
            </a:endParaRPr>
          </a:p>
        </p:txBody>
      </p:sp>
      <p:sp>
        <p:nvSpPr>
          <p:cNvPr id="3" name="Content Placeholder 2"/>
          <p:cNvSpPr>
            <a:spLocks noGrp="1"/>
          </p:cNvSpPr>
          <p:nvPr>
            <p:ph idx="1"/>
          </p:nvPr>
        </p:nvSpPr>
        <p:spPr>
          <a:xfrm>
            <a:off x="457200" y="1011380"/>
            <a:ext cx="8229600" cy="1274620"/>
          </a:xfrm>
        </p:spPr>
        <p:txBody>
          <a:bodyPr/>
          <a:lstStyle/>
          <a:p>
            <a:pPr>
              <a:lnSpc>
                <a:spcPct val="90000"/>
              </a:lnSpc>
            </a:pPr>
            <a:r>
              <a:rPr lang="en-US" altLang="en-US" sz="2400" dirty="0">
                <a:ea typeface="ヒラギノ角ゴ Pro W3"/>
                <a:cs typeface="ヒラギノ角ゴ Pro W3"/>
              </a:rPr>
              <a:t>23.38% is greater than the 10% opportunity cost of capital, so according to </a:t>
            </a:r>
            <a:r>
              <a:rPr lang="en-US" altLang="en-US" sz="2400" spc="-300" dirty="0">
                <a:ea typeface="ヒラギノ角ゴ Pro W3"/>
                <a:cs typeface="ヒラギノ角ゴ Pro W3"/>
              </a:rPr>
              <a:t>I R </a:t>
            </a:r>
            <a:r>
              <a:rPr lang="en-US" altLang="en-US" sz="2400" dirty="0" err="1">
                <a:ea typeface="ヒラギノ角ゴ Pro W3"/>
                <a:cs typeface="ヒラギノ角ゴ Pro W3"/>
              </a:rPr>
              <a:t>R</a:t>
            </a:r>
            <a:r>
              <a:rPr lang="en-US" altLang="en-US" sz="2400" dirty="0">
                <a:ea typeface="ヒラギノ角ゴ Pro W3"/>
                <a:cs typeface="ヒラギノ角ゴ Pro W3"/>
              </a:rPr>
              <a:t>, Option A is best</a:t>
            </a:r>
          </a:p>
          <a:p>
            <a:pPr>
              <a:lnSpc>
                <a:spcPct val="90000"/>
              </a:lnSpc>
            </a:pPr>
            <a:r>
              <a:rPr lang="en-US" altLang="en-US" sz="2400" dirty="0">
                <a:ea typeface="ヒラギノ角ゴ Pro W3"/>
                <a:cs typeface="ヒラギノ角ゴ Pro W3"/>
              </a:rPr>
              <a:t>However, </a:t>
            </a:r>
            <a:r>
              <a:rPr lang="en-US" altLang="en-US" sz="2400" spc="-300" dirty="0">
                <a:ea typeface="ヒラギノ角ゴ Pro W3"/>
                <a:cs typeface="ヒラギノ角ゴ Pro W3"/>
              </a:rPr>
              <a:t>N P </a:t>
            </a:r>
            <a:r>
              <a:rPr lang="en-US" altLang="en-US" sz="2400" dirty="0">
                <a:ea typeface="ヒラギノ角ゴ Pro W3"/>
                <a:cs typeface="ヒラギノ角ゴ Pro W3"/>
              </a:rPr>
              <a:t>V shows that Option B is best</a:t>
            </a:r>
            <a:endParaRPr lang="en-US" altLang="en-US" sz="1400" dirty="0">
              <a:ea typeface="ヒラギノ角ゴ Pro W3"/>
              <a:cs typeface="ヒラギノ角ゴ Pro W3"/>
            </a:endParaRPr>
          </a:p>
        </p:txBody>
      </p:sp>
      <p:graphicFrame>
        <p:nvGraphicFramePr>
          <p:cNvPr id="6" name="Object 2" descr="N P V = 1,000,000 minus, 500,000 over 1.1, minus, 500,000 over 1.1 squared, minus 500,000 over 1.1 cubed, = negative $243,426."/>
          <p:cNvGraphicFramePr>
            <a:graphicFrameLocks noChangeAspect="1"/>
          </p:cNvGraphicFramePr>
          <p:nvPr>
            <p:extLst>
              <p:ext uri="{D42A27DB-BD31-4B8C-83A1-F6EECF244321}">
                <p14:modId xmlns:p14="http://schemas.microsoft.com/office/powerpoint/2010/main" val="561426197"/>
              </p:ext>
            </p:extLst>
          </p:nvPr>
        </p:nvGraphicFramePr>
        <p:xfrm>
          <a:off x="638969" y="2576512"/>
          <a:ext cx="7866062" cy="776288"/>
        </p:xfrm>
        <a:graphic>
          <a:graphicData uri="http://schemas.openxmlformats.org/presentationml/2006/ole">
            <mc:AlternateContent xmlns:mc="http://schemas.openxmlformats.org/markup-compatibility/2006">
              <mc:Choice xmlns:v="urn:schemas-microsoft-com:vml" Requires="v">
                <p:oleObj spid="_x0000_s7387" name="Equation" r:id="rId4" imgW="3606480" imgH="355320" progId="Equation.DSMT4">
                  <p:embed/>
                </p:oleObj>
              </mc:Choice>
              <mc:Fallback>
                <p:oleObj name="Equation" r:id="rId4" imgW="3606480" imgH="355320" progId="Equation.DSMT4">
                  <p:embed/>
                  <p:pic>
                    <p:nvPicPr>
                      <p:cNvPr id="0" name=""/>
                      <p:cNvPicPr>
                        <a:picLocks noChangeAspect="1" noChangeArrowheads="1"/>
                      </p:cNvPicPr>
                      <p:nvPr/>
                    </p:nvPicPr>
                    <p:blipFill>
                      <a:blip r:embed="rId5"/>
                      <a:srcRect/>
                      <a:stretch>
                        <a:fillRect/>
                      </a:stretch>
                    </p:blipFill>
                    <p:spPr bwMode="auto">
                      <a:xfrm>
                        <a:off x="638969" y="2576512"/>
                        <a:ext cx="7866062"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ontent Placeholder 3"/>
          <p:cNvSpPr>
            <a:spLocks noGrp="1"/>
          </p:cNvSpPr>
          <p:nvPr>
            <p:ph idx="13"/>
          </p:nvPr>
        </p:nvSpPr>
        <p:spPr>
          <a:xfrm>
            <a:off x="457200" y="3429000"/>
            <a:ext cx="8229600" cy="457200"/>
          </a:xfrm>
        </p:spPr>
        <p:txBody>
          <a:bodyPr/>
          <a:lstStyle/>
          <a:p>
            <a:r>
              <a:rPr lang="en-US" altLang="en-US" sz="2400" dirty="0">
                <a:ea typeface="ヒラギノ角ゴ Pro W3"/>
                <a:cs typeface="ヒラギノ角ゴ Pro W3"/>
              </a:rPr>
              <a:t>To resolve the conflict we can show an </a:t>
            </a:r>
            <a:r>
              <a:rPr lang="en-US" altLang="en-US" sz="2400" spc="-300" dirty="0">
                <a:ea typeface="ヒラギノ角ゴ Pro W3"/>
                <a:cs typeface="ヒラギノ角ゴ Pro W3"/>
              </a:rPr>
              <a:t>N P </a:t>
            </a:r>
            <a:r>
              <a:rPr lang="en-US" altLang="en-US" sz="2400" dirty="0">
                <a:ea typeface="ヒラギノ角ゴ Pro W3"/>
                <a:cs typeface="ヒラギノ角ゴ Pro W3"/>
              </a:rPr>
              <a:t>V Profile</a:t>
            </a:r>
          </a:p>
        </p:txBody>
      </p:sp>
    </p:spTree>
    <p:extLst>
      <p:ext uri="{BB962C8B-B14F-4D97-AF65-F5344CB8AC3E}">
        <p14:creationId xmlns:p14="http://schemas.microsoft.com/office/powerpoint/2010/main" val="3032216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140"/>
            <a:ext cx="8229600" cy="997527"/>
          </a:xfrm>
        </p:spPr>
        <p:txBody>
          <a:bodyPr/>
          <a:lstStyle/>
          <a:p>
            <a:r>
              <a:rPr lang="en-US" altLang="en-US" sz="3200" dirty="0">
                <a:latin typeface="+mj-lt"/>
                <a:ea typeface="ＭＳ Ｐゴシック" panose="020B0600070205080204" pitchFamily="34" charset="-128"/>
              </a:rPr>
              <a:t>Figure 8.3 </a:t>
            </a:r>
            <a:r>
              <a:rPr lang="en-US" altLang="en-US" sz="3200" spc="-400" dirty="0">
                <a:latin typeface="+mj-lt"/>
                <a:ea typeface="ＭＳ Ｐゴシック" panose="020B0600070205080204" pitchFamily="34" charset="-128"/>
              </a:rPr>
              <a:t>N P </a:t>
            </a:r>
            <a:r>
              <a:rPr lang="en-US" altLang="en-US" sz="3200" dirty="0">
                <a:latin typeface="+mj-lt"/>
                <a:ea typeface="ＭＳ Ｐゴシック" panose="020B0600070205080204" pitchFamily="34" charset="-128"/>
              </a:rPr>
              <a:t>V of Evan Cole’s $1 Million QuenchIt Deal</a:t>
            </a:r>
            <a:endParaRPr lang="en-US" sz="2000" dirty="0">
              <a:latin typeface="+mj-lt"/>
            </a:endParaRPr>
          </a:p>
        </p:txBody>
      </p:sp>
      <p:sp>
        <p:nvSpPr>
          <p:cNvPr id="3" name="Content Placeholder 2"/>
          <p:cNvSpPr>
            <a:spLocks noGrp="1"/>
          </p:cNvSpPr>
          <p:nvPr>
            <p:ph idx="1"/>
          </p:nvPr>
        </p:nvSpPr>
        <p:spPr>
          <a:xfrm>
            <a:off x="457199" y="1600199"/>
            <a:ext cx="3613355" cy="4727575"/>
          </a:xfrm>
        </p:spPr>
        <p:txBody>
          <a:bodyPr>
            <a:normAutofit fontScale="92500"/>
          </a:bodyPr>
          <a:lstStyle/>
          <a:p>
            <a:r>
              <a:rPr lang="en-US" altLang="en-US" sz="2400" dirty="0">
                <a:ea typeface="ヒラギノ角ゴ Pro W3"/>
                <a:cs typeface="ヒラギノ角ゴ Pro W3"/>
              </a:rPr>
              <a:t>When all the benefits of an investment occur at time zero and before the costs, the </a:t>
            </a:r>
            <a:r>
              <a:rPr lang="en-US" altLang="en-US" sz="2400" spc="-300" dirty="0">
                <a:ea typeface="ヒラギノ角ゴ Pro W3"/>
                <a:cs typeface="ヒラギノ角ゴ Pro W3"/>
              </a:rPr>
              <a:t>N P </a:t>
            </a:r>
            <a:r>
              <a:rPr lang="en-US" altLang="en-US" sz="2400" dirty="0">
                <a:ea typeface="ヒラギノ角ゴ Pro W3"/>
                <a:cs typeface="ヒラギノ角ゴ Pro W3"/>
              </a:rPr>
              <a:t>V is an increasing function of the discount rate. The </a:t>
            </a:r>
            <a:r>
              <a:rPr lang="en-US" altLang="en-US" sz="2400" spc="-300" dirty="0">
                <a:ea typeface="ヒラギノ角ゴ Pro W3"/>
                <a:cs typeface="ヒラギノ角ゴ Pro W3"/>
              </a:rPr>
              <a:t>N P </a:t>
            </a:r>
            <a:r>
              <a:rPr lang="en-US" altLang="en-US" sz="2400" dirty="0">
                <a:ea typeface="ヒラギノ角ゴ Pro W3"/>
                <a:cs typeface="ヒラギノ角ゴ Pro W3"/>
              </a:rPr>
              <a:t>V is positive in the green-shaded areas and negative in the red-shaded areas. Notice that the </a:t>
            </a:r>
            <a:r>
              <a:rPr lang="en-US" altLang="en-US" sz="2400" spc="-300" dirty="0">
                <a:ea typeface="ヒラギノ角ゴ Pro W3"/>
                <a:cs typeface="ヒラギノ角ゴ Pro W3"/>
              </a:rPr>
              <a:t>N P </a:t>
            </a:r>
            <a:r>
              <a:rPr lang="en-US" altLang="en-US" sz="2400" dirty="0">
                <a:ea typeface="ヒラギノ角ゴ Pro W3"/>
                <a:cs typeface="ヒラギノ角ゴ Pro W3"/>
              </a:rPr>
              <a:t>V is positive when the cost of capital is above 23.38%, the </a:t>
            </a:r>
            <a:r>
              <a:rPr lang="en-US" altLang="en-US" sz="2400" spc="-300" dirty="0">
                <a:ea typeface="ヒラギノ角ゴ Pro W3"/>
                <a:cs typeface="ヒラギノ角ゴ Pro W3"/>
              </a:rPr>
              <a:t>I R </a:t>
            </a:r>
            <a:r>
              <a:rPr lang="en-US" altLang="en-US" sz="2400" dirty="0" err="1">
                <a:ea typeface="ヒラギノ角ゴ Pro W3"/>
                <a:cs typeface="ヒラギノ角ゴ Pro W3"/>
              </a:rPr>
              <a:t>R</a:t>
            </a:r>
            <a:r>
              <a:rPr lang="en-US" altLang="en-US" sz="2400" dirty="0">
                <a:ea typeface="ヒラギノ角ゴ Pro W3"/>
                <a:cs typeface="ヒラギノ角ゴ Pro W3"/>
              </a:rPr>
              <a:t>, so the   </a:t>
            </a:r>
            <a:r>
              <a:rPr lang="en-US" altLang="en-US" sz="2400" spc="-300" dirty="0"/>
              <a:t>N P </a:t>
            </a:r>
            <a:r>
              <a:rPr lang="en-US" altLang="en-US" sz="2400" dirty="0">
                <a:ea typeface="ヒラギノ角ゴ Pro W3"/>
                <a:cs typeface="ヒラギノ角ゴ Pro W3"/>
              </a:rPr>
              <a:t>V and </a:t>
            </a:r>
            <a:r>
              <a:rPr lang="en-US" altLang="en-US" sz="2400" spc="-300" dirty="0"/>
              <a:t>I R </a:t>
            </a:r>
            <a:r>
              <a:rPr lang="en-US" altLang="en-US" sz="2400" dirty="0" err="1">
                <a:ea typeface="ヒラギノ角ゴ Pro W3"/>
                <a:cs typeface="ヒラギノ角ゴ Pro W3"/>
              </a:rPr>
              <a:t>R</a:t>
            </a:r>
            <a:r>
              <a:rPr lang="en-US" altLang="en-US" sz="2400" dirty="0">
                <a:ea typeface="ヒラギノ角ゴ Pro W3"/>
                <a:cs typeface="ヒラギノ角ゴ Pro W3"/>
              </a:rPr>
              <a:t> rules conflict.</a:t>
            </a:r>
          </a:p>
        </p:txBody>
      </p:sp>
      <p:pic>
        <p:nvPicPr>
          <p:cNvPr id="8" name="Picture Placeholder 7" descr="A chart illustrates the solution for Evan Cole’s deal.&#10;Long description is available in notes, press F6">
            <a:extLst>
              <a:ext uri="{FF2B5EF4-FFF2-40B4-BE49-F238E27FC236}">
                <a16:creationId xmlns:a16="http://schemas.microsoft.com/office/drawing/2014/main" id="{D84389A0-91D2-4A0B-A4D3-238018A2CFC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4204946" y="1643786"/>
            <a:ext cx="4459586" cy="3112135"/>
          </a:xfrm>
          <a:prstGeom prst="rect">
            <a:avLst/>
          </a:prstGeom>
        </p:spPr>
      </p:pic>
    </p:spTree>
    <p:extLst>
      <p:ext uri="{BB962C8B-B14F-4D97-AF65-F5344CB8AC3E}">
        <p14:creationId xmlns:p14="http://schemas.microsoft.com/office/powerpoint/2010/main" val="1933318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212"/>
            <a:ext cx="8229600" cy="563078"/>
          </a:xfrm>
        </p:spPr>
        <p:txBody>
          <a:bodyPr/>
          <a:lstStyle/>
          <a:p>
            <a:r>
              <a:rPr lang="en-US" altLang="en-US" sz="3200" dirty="0">
                <a:latin typeface="+mj-lt"/>
                <a:ea typeface="ヒラギノ角ゴ Pro W3"/>
                <a:cs typeface="ヒラギノ角ゴ Pro W3"/>
              </a:rPr>
              <a:t>8.3 Alternative Decision Rules </a:t>
            </a:r>
            <a:r>
              <a:rPr lang="en-US" altLang="en-US" sz="2800" dirty="0">
                <a:latin typeface="+mj-lt"/>
                <a:ea typeface="ヒラギノ角ゴ Pro W3"/>
                <a:cs typeface="ヒラギノ角ゴ Pro W3"/>
              </a:rPr>
              <a:t>(8 of 12)</a:t>
            </a:r>
            <a:endParaRPr lang="en-US" sz="2800" dirty="0">
              <a:latin typeface="+mj-lt"/>
            </a:endParaRPr>
          </a:p>
        </p:txBody>
      </p:sp>
      <p:sp>
        <p:nvSpPr>
          <p:cNvPr id="3" name="Content Placeholder 2"/>
          <p:cNvSpPr>
            <a:spLocks noGrp="1"/>
          </p:cNvSpPr>
          <p:nvPr>
            <p:ph idx="1"/>
          </p:nvPr>
        </p:nvSpPr>
        <p:spPr>
          <a:xfrm>
            <a:off x="457200" y="976745"/>
            <a:ext cx="8229600" cy="2057400"/>
          </a:xfrm>
        </p:spPr>
        <p:txBody>
          <a:bodyPr/>
          <a:lstStyle/>
          <a:p>
            <a:r>
              <a:rPr lang="en-US" altLang="en-US" sz="2400" dirty="0">
                <a:ea typeface="ヒラギノ角ゴ Pro W3"/>
                <a:cs typeface="ヒラギノ角ゴ Pro W3"/>
              </a:rPr>
              <a:t>Multiple </a:t>
            </a:r>
            <a:r>
              <a:rPr lang="en-US" altLang="en-US" sz="2400" spc="-300" dirty="0">
                <a:ea typeface="ヒラギノ角ゴ Pro W3"/>
                <a:cs typeface="ヒラギノ角ゴ Pro W3"/>
              </a:rPr>
              <a:t>I R </a:t>
            </a:r>
            <a:r>
              <a:rPr lang="en-US" altLang="en-US" sz="2400" dirty="0">
                <a:ea typeface="ヒラギノ角ゴ Pro W3"/>
                <a:cs typeface="ヒラギノ角ゴ Pro W3"/>
              </a:rPr>
              <a:t>Rs</a:t>
            </a:r>
          </a:p>
          <a:p>
            <a:pPr marL="741600" lvl="1" indent="-284400"/>
            <a:r>
              <a:rPr lang="en-US" altLang="en-US" sz="2400" dirty="0">
                <a:ea typeface="ＭＳ Ｐゴシック" panose="020B0600070205080204" pitchFamily="34" charset="-128"/>
              </a:rPr>
              <a:t>Suppose the cash flows in the previous example change </a:t>
            </a:r>
          </a:p>
          <a:p>
            <a:pPr marL="741600" lvl="1" indent="-284400"/>
            <a:r>
              <a:rPr lang="en-US" altLang="en-US" sz="2400" dirty="0">
                <a:ea typeface="ＭＳ Ｐゴシック" panose="020B0600070205080204" pitchFamily="34" charset="-128"/>
              </a:rPr>
              <a:t>The company has agreed to make an additional payment of $600,000 in 10 years</a:t>
            </a:r>
          </a:p>
        </p:txBody>
      </p:sp>
    </p:spTree>
    <p:extLst>
      <p:ext uri="{BB962C8B-B14F-4D97-AF65-F5344CB8AC3E}">
        <p14:creationId xmlns:p14="http://schemas.microsoft.com/office/powerpoint/2010/main" val="2748047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04"/>
            <a:ext cx="8229600" cy="465354"/>
          </a:xfrm>
        </p:spPr>
        <p:txBody>
          <a:bodyPr/>
          <a:lstStyle/>
          <a:p>
            <a:r>
              <a:rPr lang="en-US" altLang="en-US" sz="3200" dirty="0">
                <a:latin typeface="+mj-lt"/>
                <a:ea typeface="ヒラギノ角ゴ Pro W3"/>
                <a:cs typeface="ヒラギノ角ゴ Pro W3"/>
              </a:rPr>
              <a:t>8.3 Alternative Decision Rules</a:t>
            </a:r>
            <a:r>
              <a:rPr lang="en-US" altLang="en-US" sz="3200" b="0" dirty="0">
                <a:latin typeface="+mj-lt"/>
                <a:ea typeface="ヒラギノ角ゴ Pro W3"/>
                <a:cs typeface="ヒラギノ角ゴ Pro W3"/>
              </a:rPr>
              <a:t> </a:t>
            </a:r>
            <a:r>
              <a:rPr lang="en-US" altLang="en-US" sz="2800" dirty="0">
                <a:latin typeface="+mj-lt"/>
                <a:ea typeface="ヒラギノ角ゴ Pro W3"/>
                <a:cs typeface="ヒラギノ角ゴ Pro W3"/>
              </a:rPr>
              <a:t>(9 of 12)</a:t>
            </a:r>
            <a:endParaRPr lang="en-US" sz="2800" dirty="0">
              <a:latin typeface="+mj-lt"/>
            </a:endParaRPr>
          </a:p>
        </p:txBody>
      </p:sp>
      <p:sp>
        <p:nvSpPr>
          <p:cNvPr id="3" name="Content Placeholder 2"/>
          <p:cNvSpPr>
            <a:spLocks noGrp="1"/>
          </p:cNvSpPr>
          <p:nvPr>
            <p:ph idx="1"/>
          </p:nvPr>
        </p:nvSpPr>
        <p:spPr>
          <a:xfrm>
            <a:off x="457200" y="1009594"/>
            <a:ext cx="8229600" cy="333415"/>
          </a:xfrm>
        </p:spPr>
        <p:txBody>
          <a:bodyPr/>
          <a:lstStyle/>
          <a:p>
            <a:pPr>
              <a:lnSpc>
                <a:spcPct val="90000"/>
              </a:lnSpc>
            </a:pPr>
            <a:r>
              <a:rPr lang="en-US" altLang="en-US" sz="2400" dirty="0">
                <a:ea typeface="ヒラギノ角ゴ Pro W3"/>
                <a:cs typeface="ヒラギノ角ゴ Pro W3"/>
              </a:rPr>
              <a:t>The new timeline:</a:t>
            </a:r>
            <a:endParaRPr lang="en-US" altLang="en-US" sz="1400" dirty="0">
              <a:ea typeface="ヒラギノ角ゴ Pro W3"/>
              <a:cs typeface="ヒラギノ角ゴ Pro W3"/>
            </a:endParaRPr>
          </a:p>
        </p:txBody>
      </p:sp>
      <p:pic>
        <p:nvPicPr>
          <p:cNvPr id="11" name="Picture Placeholder 10" descr="A figure shows a timeline with related cash flows.&#10;Long description is available in notes, press F6&#10;">
            <a:extLst>
              <a:ext uri="{FF2B5EF4-FFF2-40B4-BE49-F238E27FC236}">
                <a16:creationId xmlns:a16="http://schemas.microsoft.com/office/drawing/2014/main" id="{77DB0558-18E1-49FB-B882-1AD5CCFDD090}"/>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1509712" y="1483042"/>
            <a:ext cx="6124575" cy="1209675"/>
          </a:xfrm>
          <a:prstGeom prst="rect">
            <a:avLst/>
          </a:prstGeom>
        </p:spPr>
      </p:pic>
      <p:sp>
        <p:nvSpPr>
          <p:cNvPr id="6" name="Content Placeholder 5"/>
          <p:cNvSpPr>
            <a:spLocks noGrp="1"/>
          </p:cNvSpPr>
          <p:nvPr>
            <p:ph sz="quarter" idx="13"/>
          </p:nvPr>
        </p:nvSpPr>
        <p:spPr>
          <a:xfrm>
            <a:off x="457200" y="2830365"/>
            <a:ext cx="8229600" cy="443775"/>
          </a:xfrm>
        </p:spPr>
        <p:txBody>
          <a:bodyPr/>
          <a:lstStyle/>
          <a:p>
            <a:r>
              <a:rPr lang="en-US" altLang="en-US" sz="2400" dirty="0">
                <a:ea typeface="ヒラギノ角ゴ Pro W3"/>
                <a:cs typeface="ヒラギノ角ゴ Pro W3"/>
              </a:rPr>
              <a:t>The </a:t>
            </a:r>
            <a:r>
              <a:rPr lang="en-US" altLang="en-US" sz="2400" spc="-300" dirty="0">
                <a:ea typeface="ヒラギノ角ゴ Pro W3"/>
                <a:cs typeface="ヒラギノ角ゴ Pro W3"/>
              </a:rPr>
              <a:t>N P </a:t>
            </a:r>
            <a:r>
              <a:rPr lang="en-US" altLang="en-US" sz="2400" dirty="0">
                <a:ea typeface="ヒラギノ角ゴ Pro W3"/>
                <a:cs typeface="ヒラギノ角ゴ Pro W3"/>
              </a:rPr>
              <a:t>V of the new investment opportunity is:</a:t>
            </a:r>
          </a:p>
        </p:txBody>
      </p:sp>
      <p:graphicFrame>
        <p:nvGraphicFramePr>
          <p:cNvPr id="5" name="Object 2" descr="N P V = 1,000,000 minus, 500,000 over, 1 + r, minus, 500,000 over, 1 + r, squared, minus 500,000 over, 1 + r, cubed, plus, 600,000 over, 1 + r, to the tenth."/>
          <p:cNvGraphicFramePr>
            <a:graphicFrameLocks noChangeAspect="1"/>
          </p:cNvGraphicFramePr>
          <p:nvPr>
            <p:extLst>
              <p:ext uri="{D42A27DB-BD31-4B8C-83A1-F6EECF244321}">
                <p14:modId xmlns:p14="http://schemas.microsoft.com/office/powerpoint/2010/main" val="464980328"/>
              </p:ext>
            </p:extLst>
          </p:nvPr>
        </p:nvGraphicFramePr>
        <p:xfrm>
          <a:off x="945388" y="3675227"/>
          <a:ext cx="7253224" cy="737616"/>
        </p:xfrm>
        <a:graphic>
          <a:graphicData uri="http://schemas.openxmlformats.org/presentationml/2006/ole">
            <mc:AlternateContent xmlns:mc="http://schemas.openxmlformats.org/markup-compatibility/2006">
              <mc:Choice xmlns:v="urn:schemas-microsoft-com:vml" Requires="v">
                <p:oleObj spid="_x0000_s8410" name="Equation" r:id="rId5" imgW="5994360" imgH="609480" progId="Equation.DSMT4">
                  <p:embed/>
                </p:oleObj>
              </mc:Choice>
              <mc:Fallback>
                <p:oleObj name="Equation" r:id="rId5" imgW="5994360" imgH="609480" progId="Equation.DSMT4">
                  <p:embed/>
                  <p:pic>
                    <p:nvPicPr>
                      <p:cNvPr id="0" name=""/>
                      <p:cNvPicPr>
                        <a:picLocks noChangeAspect="1" noChangeArrowheads="1"/>
                      </p:cNvPicPr>
                      <p:nvPr/>
                    </p:nvPicPr>
                    <p:blipFill>
                      <a:blip r:embed="rId6"/>
                      <a:srcRect/>
                      <a:stretch>
                        <a:fillRect/>
                      </a:stretch>
                    </p:blipFill>
                    <p:spPr bwMode="auto">
                      <a:xfrm>
                        <a:off x="945388" y="3675227"/>
                        <a:ext cx="7253224" cy="73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sz="quarter" idx="14"/>
          </p:nvPr>
        </p:nvSpPr>
        <p:spPr>
          <a:xfrm>
            <a:off x="457200" y="4677696"/>
            <a:ext cx="8229600" cy="422131"/>
          </a:xfrm>
        </p:spPr>
        <p:txBody>
          <a:bodyPr/>
          <a:lstStyle/>
          <a:p>
            <a:r>
              <a:rPr lang="en-US" altLang="en-US" sz="2400" dirty="0">
                <a:ea typeface="ヒラギノ角ゴ Pro W3"/>
                <a:cs typeface="ヒラギノ角ゴ Pro W3"/>
              </a:rPr>
              <a:t>If we plot the </a:t>
            </a:r>
            <a:r>
              <a:rPr lang="en-US" altLang="en-US" sz="2400" spc="-300" dirty="0"/>
              <a:t>N P </a:t>
            </a:r>
            <a:r>
              <a:rPr lang="en-US" altLang="en-US" sz="2400" dirty="0">
                <a:ea typeface="ヒラギノ角ゴ Pro W3"/>
                <a:cs typeface="ヒラギノ角ゴ Pro W3"/>
              </a:rPr>
              <a:t>V profile, we see that it has two </a:t>
            </a:r>
            <a:r>
              <a:rPr lang="en-US" altLang="en-US" sz="2400" spc="-300" dirty="0"/>
              <a:t>I R </a:t>
            </a:r>
            <a:r>
              <a:rPr lang="en-US" altLang="en-US" sz="2400" dirty="0">
                <a:ea typeface="ヒラギノ角ゴ Pro W3"/>
                <a:cs typeface="ヒラギノ角ゴ Pro W3"/>
              </a:rPr>
              <a:t>Rs!</a:t>
            </a:r>
          </a:p>
        </p:txBody>
      </p:sp>
    </p:spTree>
    <p:extLst>
      <p:ext uri="{BB962C8B-B14F-4D97-AF65-F5344CB8AC3E}">
        <p14:creationId xmlns:p14="http://schemas.microsoft.com/office/powerpoint/2010/main" val="2416573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224"/>
            <a:ext cx="8229600" cy="1017577"/>
          </a:xfrm>
        </p:spPr>
        <p:txBody>
          <a:bodyPr/>
          <a:lstStyle/>
          <a:p>
            <a:r>
              <a:rPr lang="en-US" altLang="en-US" dirty="0">
                <a:latin typeface="+mj-lt"/>
                <a:ea typeface="ヒラギノ角ゴ Pro W3"/>
                <a:cs typeface="ヒラギノ角ゴ Pro W3"/>
              </a:rPr>
              <a:t>Figure 8.4 </a:t>
            </a:r>
            <a:r>
              <a:rPr lang="en-US" altLang="en-US" spc="-400" dirty="0">
                <a:latin typeface="+mj-lt"/>
                <a:ea typeface="ヒラギノ角ゴ Pro W3"/>
                <a:cs typeface="ヒラギノ角ゴ Pro W3"/>
              </a:rPr>
              <a:t>N P </a:t>
            </a:r>
            <a:r>
              <a:rPr lang="en-US" altLang="en-US" dirty="0">
                <a:latin typeface="+mj-lt"/>
                <a:ea typeface="ヒラギノ角ゴ Pro W3"/>
                <a:cs typeface="ヒラギノ角ゴ Pro W3"/>
              </a:rPr>
              <a:t>V of Evan’s Sports Drink Deal with Additional Deferred Payments</a:t>
            </a:r>
            <a:endParaRPr lang="en-IN" dirty="0">
              <a:latin typeface="+mj-lt"/>
            </a:endParaRPr>
          </a:p>
        </p:txBody>
      </p:sp>
      <p:pic>
        <p:nvPicPr>
          <p:cNvPr id="7" name="Picture Placeholder 6" descr="A figure illustrates the solution for Evan’s deal.&#10;Long description is available in notes, press F6">
            <a:extLst>
              <a:ext uri="{FF2B5EF4-FFF2-40B4-BE49-F238E27FC236}">
                <a16:creationId xmlns:a16="http://schemas.microsoft.com/office/drawing/2014/main" id="{4858FE67-FCB4-4276-AB45-2EA811DB579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337553" y="1690944"/>
            <a:ext cx="6468894" cy="4100256"/>
          </a:xfrm>
        </p:spPr>
      </p:pic>
    </p:spTree>
    <p:extLst>
      <p:ext uri="{BB962C8B-B14F-4D97-AF65-F5344CB8AC3E}">
        <p14:creationId xmlns:p14="http://schemas.microsoft.com/office/powerpoint/2010/main" val="2104833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45"/>
            <a:ext cx="8229600" cy="619386"/>
          </a:xfrm>
        </p:spPr>
        <p:txBody>
          <a:bodyPr/>
          <a:lstStyle/>
          <a:p>
            <a:r>
              <a:rPr lang="en-US" altLang="en-US" dirty="0">
                <a:latin typeface="+mn-lt"/>
                <a:ea typeface="ヒラギノ角ゴ Pro W3"/>
                <a:cs typeface="ヒラギノ角ゴ Pro W3"/>
              </a:rPr>
              <a:t>8.3 Alternative Decision Rules </a:t>
            </a:r>
            <a:r>
              <a:rPr lang="en-US" altLang="en-US" sz="2800" dirty="0">
                <a:latin typeface="+mn-lt"/>
                <a:ea typeface="ヒラギノ角ゴ Pro W3"/>
                <a:cs typeface="ヒラギノ角ゴ Pro W3"/>
              </a:rPr>
              <a:t>(10 of 12)</a:t>
            </a:r>
            <a:endParaRPr lang="en-IN" sz="2800" dirty="0">
              <a:latin typeface="+mn-lt"/>
            </a:endParaRPr>
          </a:p>
        </p:txBody>
      </p:sp>
      <p:sp>
        <p:nvSpPr>
          <p:cNvPr id="3" name="Content Placeholder 2"/>
          <p:cNvSpPr>
            <a:spLocks noGrp="1"/>
          </p:cNvSpPr>
          <p:nvPr>
            <p:ph idx="1"/>
          </p:nvPr>
        </p:nvSpPr>
        <p:spPr>
          <a:xfrm>
            <a:off x="457200" y="976745"/>
            <a:ext cx="8229600" cy="4509655"/>
          </a:xfrm>
        </p:spPr>
        <p:txBody>
          <a:bodyPr/>
          <a:lstStyle/>
          <a:p>
            <a:r>
              <a:rPr lang="en-US" altLang="en-US" sz="2400" dirty="0">
                <a:ea typeface="ヒラギノ角ゴ Pro W3"/>
                <a:cs typeface="ヒラギノ角ゴ Pro W3"/>
              </a:rPr>
              <a:t>Modified Internal Rate of Return (</a:t>
            </a:r>
            <a:r>
              <a:rPr lang="en-US" altLang="en-US" sz="2400" spc="-300" dirty="0">
                <a:ea typeface="ヒラギノ角ゴ Pro W3"/>
                <a:cs typeface="ヒラギノ角ゴ Pro W3"/>
              </a:rPr>
              <a:t>M I R </a:t>
            </a:r>
            <a:r>
              <a:rPr lang="en-US" altLang="en-US" sz="2400" dirty="0">
                <a:ea typeface="ヒラギノ角ゴ Pro W3"/>
                <a:cs typeface="ヒラギノ角ゴ Pro W3"/>
              </a:rPr>
              <a:t>R)</a:t>
            </a:r>
          </a:p>
          <a:p>
            <a:pPr lvl="1"/>
            <a:r>
              <a:rPr lang="en-US" altLang="en-US" sz="2400" dirty="0">
                <a:ea typeface="ＭＳ Ｐゴシック" panose="020B0600070205080204" pitchFamily="34" charset="-128"/>
              </a:rPr>
              <a:t>Used to overcome problem of multiple </a:t>
            </a:r>
            <a:r>
              <a:rPr lang="en-US" altLang="en-US" sz="2400" spc="-300" dirty="0">
                <a:ea typeface="ヒラギノ角ゴ Pro W3"/>
                <a:cs typeface="ヒラギノ角ゴ Pro W3"/>
              </a:rPr>
              <a:t>I R </a:t>
            </a:r>
            <a:r>
              <a:rPr lang="en-US" altLang="en-US" sz="2400" spc="-300" dirty="0" err="1">
                <a:ea typeface="ヒラギノ角ゴ Pro W3"/>
                <a:cs typeface="ヒラギノ角ゴ Pro W3"/>
              </a:rPr>
              <a:t>R</a:t>
            </a:r>
            <a:r>
              <a:rPr lang="en-US" altLang="en-US" sz="2400" spc="-300" dirty="0">
                <a:ea typeface="ヒラギノ角ゴ Pro W3"/>
                <a:cs typeface="ヒラギノ角ゴ Pro W3"/>
              </a:rPr>
              <a:t> </a:t>
            </a:r>
            <a:r>
              <a:rPr lang="en-US" altLang="en-US" sz="2400" dirty="0">
                <a:ea typeface="ＭＳ Ｐゴシック" panose="020B0600070205080204" pitchFamily="34" charset="-128"/>
              </a:rPr>
              <a:t>s</a:t>
            </a:r>
          </a:p>
          <a:p>
            <a:pPr lvl="1"/>
            <a:r>
              <a:rPr lang="en-US" altLang="en-US" sz="2400" dirty="0">
                <a:ea typeface="ＭＳ Ｐゴシック" panose="020B0600070205080204" pitchFamily="34" charset="-128"/>
              </a:rPr>
              <a:t>Computes the discount rate that sets the </a:t>
            </a:r>
            <a:r>
              <a:rPr lang="en-US" altLang="en-US" sz="2400" spc="-300" dirty="0"/>
              <a:t>N P </a:t>
            </a:r>
            <a:r>
              <a:rPr lang="en-US" altLang="en-US" sz="2400" dirty="0">
                <a:ea typeface="ＭＳ Ｐゴシック" panose="020B0600070205080204" pitchFamily="34" charset="-128"/>
              </a:rPr>
              <a:t>V of modified cash flows to zero</a:t>
            </a:r>
          </a:p>
          <a:p>
            <a:pPr lvl="1"/>
            <a:r>
              <a:rPr lang="en-US" altLang="en-US" sz="2400" dirty="0">
                <a:ea typeface="ＭＳ Ｐゴシック" panose="020B0600070205080204" pitchFamily="34" charset="-128"/>
              </a:rPr>
              <a:t>Possible modifications</a:t>
            </a:r>
          </a:p>
          <a:p>
            <a:pPr lvl="2"/>
            <a:r>
              <a:rPr lang="en-US" altLang="en-US" sz="2400" dirty="0">
                <a:ea typeface="ＭＳ Ｐゴシック" panose="020B0600070205080204" pitchFamily="34" charset="-128"/>
              </a:rPr>
              <a:t>Bring all negative cash flows to the present and incorporate into the initial cash outflow, leave the positive cash flows alone</a:t>
            </a:r>
          </a:p>
          <a:p>
            <a:pPr lvl="2"/>
            <a:r>
              <a:rPr lang="en-US" altLang="en-US" sz="2400" dirty="0">
                <a:ea typeface="ＭＳ Ｐゴシック" panose="020B0600070205080204" pitchFamily="34" charset="-128"/>
              </a:rPr>
              <a:t>Leave the initial cash flow alone and compound all of the remaining cash flows to the final period of the project</a:t>
            </a:r>
          </a:p>
        </p:txBody>
      </p:sp>
    </p:spTree>
    <p:extLst>
      <p:ext uri="{BB962C8B-B14F-4D97-AF65-F5344CB8AC3E}">
        <p14:creationId xmlns:p14="http://schemas.microsoft.com/office/powerpoint/2010/main" val="3392664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6" y="250742"/>
            <a:ext cx="8229600" cy="568408"/>
          </a:xfrm>
        </p:spPr>
        <p:txBody>
          <a:bodyPr/>
          <a:lstStyle/>
          <a:p>
            <a:r>
              <a:rPr lang="en-US" altLang="en-US" sz="2400" dirty="0">
                <a:latin typeface="+mj-lt"/>
                <a:ea typeface="ヒラギノ角ゴ Pro W3"/>
                <a:cs typeface="ヒラギノ角ゴ Pro W3"/>
              </a:rPr>
              <a:t>Figure 8.5 </a:t>
            </a:r>
            <a:r>
              <a:rPr lang="en-US" altLang="en-US" sz="2400" spc="-400" dirty="0">
                <a:latin typeface="+mj-lt"/>
                <a:ea typeface="ヒラギノ角ゴ Pro W3"/>
                <a:cs typeface="ヒラギノ角ゴ Pro W3"/>
              </a:rPr>
              <a:t>N P </a:t>
            </a:r>
            <a:r>
              <a:rPr lang="en-US" altLang="en-US" sz="2400" dirty="0">
                <a:latin typeface="+mj-lt"/>
                <a:ea typeface="ヒラギノ角ゴ Pro W3"/>
                <a:cs typeface="ヒラギノ角ゴ Pro W3"/>
              </a:rPr>
              <a:t>V Profile for a Project with Multiple </a:t>
            </a:r>
            <a:r>
              <a:rPr lang="en-US" altLang="en-US" sz="2400" spc="-400" dirty="0">
                <a:latin typeface="+mj-lt"/>
                <a:ea typeface="ヒラギノ角ゴ Pro W3"/>
                <a:cs typeface="ヒラギノ角ゴ Pro W3"/>
              </a:rPr>
              <a:t>I R </a:t>
            </a:r>
            <a:r>
              <a:rPr lang="en-US" altLang="en-US" sz="2400" spc="-400" dirty="0" err="1">
                <a:latin typeface="+mj-lt"/>
                <a:ea typeface="ヒラギノ角ゴ Pro W3"/>
                <a:cs typeface="ヒラギノ角ゴ Pro W3"/>
              </a:rPr>
              <a:t>R</a:t>
            </a:r>
            <a:r>
              <a:rPr lang="en-US" altLang="en-US" sz="2400" spc="-400" dirty="0">
                <a:latin typeface="+mj-lt"/>
                <a:ea typeface="ヒラギノ角ゴ Pro W3"/>
                <a:cs typeface="ヒラギノ角ゴ Pro W3"/>
              </a:rPr>
              <a:t> </a:t>
            </a:r>
            <a:r>
              <a:rPr lang="en-US" altLang="en-US" sz="2400" dirty="0">
                <a:latin typeface="+mj-lt"/>
                <a:ea typeface="ヒラギノ角ゴ Pro W3"/>
                <a:cs typeface="ヒラギノ角ゴ Pro W3"/>
              </a:rPr>
              <a:t>s</a:t>
            </a:r>
            <a:endParaRPr lang="en-IN" sz="2400" dirty="0">
              <a:latin typeface="+mj-lt"/>
            </a:endParaRPr>
          </a:p>
        </p:txBody>
      </p:sp>
      <p:pic>
        <p:nvPicPr>
          <p:cNvPr id="10" name="Picture Placeholder 9" descr="A chart explains a project with multiple “IRRs.”&#10;Long description is available in notes, press F6&#10;">
            <a:extLst>
              <a:ext uri="{FF2B5EF4-FFF2-40B4-BE49-F238E27FC236}">
                <a16:creationId xmlns:a16="http://schemas.microsoft.com/office/drawing/2014/main" id="{BCB6A1E8-2CC7-4F45-B906-739668F1D4E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57250" y="1731235"/>
            <a:ext cx="7429500" cy="4895850"/>
          </a:xfrm>
          <a:prstGeom prst="rect">
            <a:avLst/>
          </a:prstGeom>
        </p:spPr>
      </p:pic>
      <p:pic>
        <p:nvPicPr>
          <p:cNvPr id="4" name="Picture Placeholder 9" descr="A figure shows a timeline with related cash flows.&#10;Long description is available in notes, press F6&#10;">
            <a:extLst>
              <a:ext uri="{FF2B5EF4-FFF2-40B4-BE49-F238E27FC236}">
                <a16:creationId xmlns:a16="http://schemas.microsoft.com/office/drawing/2014/main" id="{10F883EA-9B6A-4F6B-B725-F1F59720D7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819150"/>
            <a:ext cx="5735246" cy="889673"/>
          </a:xfrm>
          <a:prstGeom prst="rect">
            <a:avLst/>
          </a:prstGeom>
        </p:spPr>
      </p:pic>
    </p:spTree>
    <p:extLst>
      <p:ext uri="{BB962C8B-B14F-4D97-AF65-F5344CB8AC3E}">
        <p14:creationId xmlns:p14="http://schemas.microsoft.com/office/powerpoint/2010/main" val="1317905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888"/>
            <a:ext cx="8229600" cy="511889"/>
          </a:xfrm>
        </p:spPr>
        <p:txBody>
          <a:bodyPr/>
          <a:lstStyle/>
          <a:p>
            <a:r>
              <a:rPr lang="en-US" altLang="en-US" dirty="0">
                <a:latin typeface="+mn-lt"/>
                <a:ea typeface="ヒラギノ角ゴ Pro W3"/>
                <a:cs typeface="ヒラギノ角ゴ Pro W3"/>
              </a:rPr>
              <a:t>8.3 Alternative Decision Rules </a:t>
            </a:r>
            <a:r>
              <a:rPr lang="en-US" altLang="en-US" sz="2800" dirty="0">
                <a:latin typeface="+mn-lt"/>
                <a:ea typeface="ヒラギノ角ゴ Pro W3"/>
                <a:cs typeface="ヒラギノ角ゴ Pro W3"/>
              </a:rPr>
              <a:t>(11 of 12)</a:t>
            </a:r>
            <a:endParaRPr lang="en-IN" sz="2800" dirty="0">
              <a:latin typeface="+mn-lt"/>
            </a:endParaRPr>
          </a:p>
        </p:txBody>
      </p:sp>
      <p:sp>
        <p:nvSpPr>
          <p:cNvPr id="3" name="Content Placeholder 2"/>
          <p:cNvSpPr>
            <a:spLocks noGrp="1"/>
          </p:cNvSpPr>
          <p:nvPr>
            <p:ph idx="1"/>
          </p:nvPr>
        </p:nvSpPr>
        <p:spPr>
          <a:xfrm>
            <a:off x="457200" y="1009994"/>
            <a:ext cx="8229600" cy="877798"/>
          </a:xfrm>
        </p:spPr>
        <p:txBody>
          <a:bodyPr/>
          <a:lstStyle/>
          <a:p>
            <a:r>
              <a:rPr lang="en-US" altLang="en-US" sz="2400" dirty="0">
                <a:ea typeface="ヒラギノ角ゴ Pro W3"/>
                <a:cs typeface="ヒラギノ角ゴ Pro W3"/>
              </a:rPr>
              <a:t>Modified Internal Rate of Return (</a:t>
            </a:r>
            <a:r>
              <a:rPr lang="en-US" altLang="en-US" sz="2400" spc="-300" dirty="0"/>
              <a:t>M I R </a:t>
            </a:r>
            <a:r>
              <a:rPr lang="en-US" altLang="en-US" sz="2400" dirty="0">
                <a:ea typeface="ヒラギノ角ゴ Pro W3"/>
                <a:cs typeface="ヒラギノ角ゴ Pro W3"/>
              </a:rPr>
              <a:t>R)</a:t>
            </a:r>
          </a:p>
          <a:p>
            <a:pPr lvl="1"/>
            <a:r>
              <a:rPr lang="en-US" altLang="en-US" sz="2400" dirty="0">
                <a:ea typeface="ＭＳ Ｐゴシック" panose="020B0600070205080204" pitchFamily="34" charset="-128"/>
              </a:rPr>
              <a:t>Original Cash Flows</a:t>
            </a:r>
          </a:p>
        </p:txBody>
      </p:sp>
      <p:pic>
        <p:nvPicPr>
          <p:cNvPr id="10" name="Picture Placeholder 9" descr="A figure shows a timeline with related cash flows.&#10;Long description is available in notes, press F6&#10;">
            <a:extLst>
              <a:ext uri="{FF2B5EF4-FFF2-40B4-BE49-F238E27FC236}">
                <a16:creationId xmlns:a16="http://schemas.microsoft.com/office/drawing/2014/main" id="{95542C53-EE6B-4E81-909B-761B16073B44}"/>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691546" y="2045112"/>
            <a:ext cx="5735246" cy="1239761"/>
          </a:xfrm>
          <a:prstGeom prst="rect">
            <a:avLst/>
          </a:prstGeom>
        </p:spPr>
      </p:pic>
      <p:sp>
        <p:nvSpPr>
          <p:cNvPr id="8" name="Content Placeholder 7">
            <a:extLst>
              <a:ext uri="{FF2B5EF4-FFF2-40B4-BE49-F238E27FC236}">
                <a16:creationId xmlns:a16="http://schemas.microsoft.com/office/drawing/2014/main" id="{E1CADC84-74E2-4634-AD2A-CEA11442E63D}"/>
              </a:ext>
            </a:extLst>
          </p:cNvPr>
          <p:cNvSpPr>
            <a:spLocks noGrp="1"/>
          </p:cNvSpPr>
          <p:nvPr>
            <p:ph sz="quarter" idx="15"/>
          </p:nvPr>
        </p:nvSpPr>
        <p:spPr>
          <a:xfrm>
            <a:off x="457200" y="3370008"/>
            <a:ext cx="8229600" cy="390285"/>
          </a:xfrm>
        </p:spPr>
        <p:txBody>
          <a:bodyPr/>
          <a:lstStyle/>
          <a:p>
            <a:pPr lvl="1"/>
            <a:r>
              <a:rPr lang="en-US" altLang="en-US" sz="2400" dirty="0">
                <a:ea typeface="ＭＳ Ｐゴシック" panose="020B0600070205080204" pitchFamily="34" charset="-128"/>
              </a:rPr>
              <a:t>Modified Cash Flows</a:t>
            </a:r>
          </a:p>
        </p:txBody>
      </p:sp>
      <p:pic>
        <p:nvPicPr>
          <p:cNvPr id="9" name="Picture Placeholder 8" descr="A figure shows a timeline with related cash flows.&#10;Long description is available in notes, press F6&#10;">
            <a:extLst>
              <a:ext uri="{FF2B5EF4-FFF2-40B4-BE49-F238E27FC236}">
                <a16:creationId xmlns:a16="http://schemas.microsoft.com/office/drawing/2014/main" id="{813DC337-0FB4-4127-960B-6BB3B96C7FFF}"/>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tretch>
            <a:fillRect/>
          </a:stretch>
        </p:blipFill>
        <p:spPr>
          <a:xfrm>
            <a:off x="528246" y="3908327"/>
            <a:ext cx="8099577" cy="1482226"/>
          </a:xfrm>
          <a:prstGeom prst="rect">
            <a:avLst/>
          </a:prstGeom>
        </p:spPr>
      </p:pic>
    </p:spTree>
    <p:extLst>
      <p:ext uri="{BB962C8B-B14F-4D97-AF65-F5344CB8AC3E}">
        <p14:creationId xmlns:p14="http://schemas.microsoft.com/office/powerpoint/2010/main" val="335989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063"/>
            <a:ext cx="8229600" cy="824403"/>
          </a:xfrm>
        </p:spPr>
        <p:txBody>
          <a:bodyPr/>
          <a:lstStyle/>
          <a:p>
            <a:r>
              <a:rPr lang="en-US" altLang="en-US" sz="2800" dirty="0">
                <a:latin typeface="+mj-lt"/>
                <a:ea typeface="ヒラギノ角ゴ Pro W3"/>
                <a:cs typeface="ヒラギノ角ゴ Pro W3"/>
              </a:rPr>
              <a:t>Figure 8.6 </a:t>
            </a:r>
            <a:r>
              <a:rPr lang="en-US" altLang="en-US" sz="2800" spc="-450" dirty="0">
                <a:latin typeface="+mj-lt"/>
                <a:ea typeface="ヒラギノ角ゴ Pro W3"/>
                <a:cs typeface="ヒラギノ角ゴ Pro W3"/>
              </a:rPr>
              <a:t>N P </a:t>
            </a:r>
            <a:r>
              <a:rPr lang="en-US" altLang="en-US" sz="2800" dirty="0">
                <a:latin typeface="+mj-lt"/>
                <a:ea typeface="ヒラギノ角ゴ Pro W3"/>
                <a:cs typeface="ヒラギノ角ゴ Pro W3"/>
              </a:rPr>
              <a:t>V Profile of Modified Cash Flows for the Multiple-</a:t>
            </a:r>
            <a:r>
              <a:rPr lang="en-US" altLang="en-US" sz="2800" spc="-450" dirty="0">
                <a:latin typeface="+mj-lt"/>
              </a:rPr>
              <a:t>I R </a:t>
            </a:r>
            <a:r>
              <a:rPr lang="en-US" altLang="en-US" sz="2800" dirty="0" err="1">
                <a:latin typeface="+mj-lt"/>
                <a:ea typeface="ヒラギノ角ゴ Pro W3"/>
                <a:cs typeface="ヒラギノ角ゴ Pro W3"/>
              </a:rPr>
              <a:t>R</a:t>
            </a:r>
            <a:r>
              <a:rPr lang="en-US" altLang="en-US" sz="2800" dirty="0">
                <a:latin typeface="+mj-lt"/>
                <a:ea typeface="ヒラギノ角ゴ Pro W3"/>
                <a:cs typeface="ヒラギノ角ゴ Pro W3"/>
              </a:rPr>
              <a:t> Project from Figure 8.5</a:t>
            </a:r>
            <a:endParaRPr lang="en-IN" sz="2800" dirty="0">
              <a:latin typeface="+mj-lt"/>
            </a:endParaRPr>
          </a:p>
        </p:txBody>
      </p:sp>
      <p:pic>
        <p:nvPicPr>
          <p:cNvPr id="6" name="Picture Placeholder 5" descr="A chart illustrates the solution for the multiple-“IRR” project.&#10;Long description is available in notes, press F6&#10;">
            <a:extLst>
              <a:ext uri="{FF2B5EF4-FFF2-40B4-BE49-F238E27FC236}">
                <a16:creationId xmlns:a16="http://schemas.microsoft.com/office/drawing/2014/main" id="{5DBCEAF7-0A2B-4B33-9CC6-65EDC259650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74182" y="1498307"/>
            <a:ext cx="8225133" cy="46169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294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22"/>
            <a:ext cx="8229600" cy="563078"/>
          </a:xfrm>
        </p:spPr>
        <p:txBody>
          <a:bodyPr/>
          <a:lstStyle/>
          <a:p>
            <a:r>
              <a:rPr lang="en-US" altLang="en-US" sz="3600" dirty="0">
                <a:latin typeface="+mj-lt"/>
                <a:ea typeface="ヒラギノ角ゴ Pro W3"/>
                <a:cs typeface="ヒラギノ角ゴ Pro W3"/>
              </a:rPr>
              <a:t>8.1 The </a:t>
            </a:r>
            <a:r>
              <a:rPr lang="en-US" altLang="en-US" sz="3600" spc="-450" dirty="0">
                <a:latin typeface="+mj-lt"/>
                <a:ea typeface="ヒラギノ角ゴ Pro W3"/>
                <a:cs typeface="ヒラギノ角ゴ Pro W3"/>
              </a:rPr>
              <a:t>N P </a:t>
            </a:r>
            <a:r>
              <a:rPr lang="en-US" altLang="en-US" sz="3600" dirty="0">
                <a:latin typeface="+mj-lt"/>
                <a:ea typeface="ヒラギノ角ゴ Pro W3"/>
                <a:cs typeface="ヒラギノ角ゴ Pro W3"/>
              </a:rPr>
              <a:t>V Decision Rule </a:t>
            </a:r>
            <a:r>
              <a:rPr lang="en-US" altLang="en-US" sz="2800" dirty="0">
                <a:latin typeface="+mj-lt"/>
                <a:ea typeface="ヒラギノ角ゴ Pro W3"/>
                <a:cs typeface="ヒラギノ角ゴ Pro W3"/>
              </a:rPr>
              <a:t>(1 of 5)</a:t>
            </a:r>
            <a:endParaRPr lang="en-US" sz="2800" dirty="0">
              <a:latin typeface="+mj-lt"/>
            </a:endParaRPr>
          </a:p>
        </p:txBody>
      </p:sp>
      <p:sp>
        <p:nvSpPr>
          <p:cNvPr id="3" name="Content Placeholder 2"/>
          <p:cNvSpPr>
            <a:spLocks noGrp="1"/>
          </p:cNvSpPr>
          <p:nvPr>
            <p:ph idx="1"/>
          </p:nvPr>
        </p:nvSpPr>
        <p:spPr>
          <a:xfrm>
            <a:off x="457200" y="976745"/>
            <a:ext cx="8229600" cy="1828800"/>
          </a:xfrm>
        </p:spPr>
        <p:txBody>
          <a:bodyPr/>
          <a:lstStyle/>
          <a:p>
            <a:r>
              <a:rPr lang="en-US" altLang="en-US" sz="2400" dirty="0">
                <a:ea typeface="ヒラギノ角ゴ Pro W3"/>
                <a:cs typeface="ヒラギノ角ゴ Pro W3"/>
              </a:rPr>
              <a:t>Net Present Value</a:t>
            </a:r>
          </a:p>
          <a:p>
            <a:pPr lvl="1"/>
            <a:r>
              <a:rPr lang="en-US" altLang="en-US" sz="2400" dirty="0">
                <a:ea typeface="ヒラギノ角ゴ Pro W3"/>
                <a:cs typeface="ヒラギノ角ゴ Pro W3"/>
              </a:rPr>
              <a:t>Most firms measure values in terms of Net Present Value–that is, in terms of cash today</a:t>
            </a:r>
          </a:p>
          <a:p>
            <a:pPr marL="457200" lvl="1" indent="0">
              <a:spcBef>
                <a:spcPts val="1500"/>
              </a:spcBef>
              <a:buNone/>
            </a:pPr>
            <a:r>
              <a:rPr lang="en-US" altLang="en-US" sz="2400" spc="-300" dirty="0"/>
              <a:t>N P </a:t>
            </a:r>
            <a:r>
              <a:rPr lang="en-US" altLang="en-US" sz="2400" dirty="0">
                <a:ea typeface="ＭＳ Ｐゴシック" panose="020B0600070205080204" pitchFamily="34" charset="-128"/>
                <a:cs typeface="Arial" panose="020B0604020202020204" pitchFamily="34" charset="0"/>
              </a:rPr>
              <a:t>V = </a:t>
            </a:r>
            <a:r>
              <a:rPr lang="en-US" altLang="en-US" sz="2400" spc="-300" dirty="0"/>
              <a:t>P </a:t>
            </a:r>
            <a:r>
              <a:rPr lang="en-US" altLang="en-US" sz="2400" dirty="0">
                <a:ea typeface="ＭＳ Ｐゴシック" panose="020B0600070205080204" pitchFamily="34" charset="-128"/>
                <a:cs typeface="Arial" panose="020B0604020202020204" pitchFamily="34" charset="0"/>
              </a:rPr>
              <a:t>V (Benefits) – </a:t>
            </a:r>
            <a:r>
              <a:rPr lang="en-US" altLang="en-US" sz="2400" spc="-300" dirty="0"/>
              <a:t>P </a:t>
            </a:r>
            <a:r>
              <a:rPr lang="en-US" altLang="en-US" sz="2400" dirty="0">
                <a:ea typeface="ＭＳ Ｐゴシック" panose="020B0600070205080204" pitchFamily="34" charset="-128"/>
                <a:cs typeface="Arial" panose="020B0604020202020204" pitchFamily="34" charset="0"/>
              </a:rPr>
              <a:t>V (Costs)                     </a:t>
            </a:r>
            <a:r>
              <a:rPr lang="en-US" altLang="en-US" sz="2400" dirty="0">
                <a:ea typeface="ＭＳ Ｐゴシック" panose="020B0600070205080204" pitchFamily="34" charset="-128"/>
              </a:rPr>
              <a:t>(Eq. 8.1)</a:t>
            </a:r>
          </a:p>
        </p:txBody>
      </p:sp>
      <p:graphicFrame>
        <p:nvGraphicFramePr>
          <p:cNvPr id="4" name="Object 7">
            <a:hlinkClick r:id="" action="ppaction://ole?verb=0"/>
            <a:extLst>
              <a:ext uri="{FF2B5EF4-FFF2-40B4-BE49-F238E27FC236}">
                <a16:creationId xmlns:a16="http://schemas.microsoft.com/office/drawing/2014/main" id="{6363A17A-E759-45E9-AC8B-DD9A2F1A6011}"/>
              </a:ext>
            </a:extLst>
          </p:cNvPr>
          <p:cNvGraphicFramePr>
            <a:graphicFrameLocks/>
          </p:cNvGraphicFramePr>
          <p:nvPr>
            <p:extLst>
              <p:ext uri="{D42A27DB-BD31-4B8C-83A1-F6EECF244321}">
                <p14:modId xmlns:p14="http://schemas.microsoft.com/office/powerpoint/2010/main" val="1857912002"/>
              </p:ext>
            </p:extLst>
          </p:nvPr>
        </p:nvGraphicFramePr>
        <p:xfrm>
          <a:off x="1828800" y="3200400"/>
          <a:ext cx="4191000" cy="1143000"/>
        </p:xfrm>
        <a:graphic>
          <a:graphicData uri="http://schemas.openxmlformats.org/presentationml/2006/ole">
            <mc:AlternateContent xmlns:mc="http://schemas.openxmlformats.org/markup-compatibility/2006">
              <mc:Choice xmlns:v="urn:schemas-microsoft-com:vml" Requires="v">
                <p:oleObj spid="_x0000_s27654" name="Equation" r:id="rId4" imgW="1663700" imgH="495300" progId="Equation.3">
                  <p:embed/>
                </p:oleObj>
              </mc:Choice>
              <mc:Fallback>
                <p:oleObj name="Equation" r:id="rId4" imgW="1663700" imgH="495300" progId="Equation.3">
                  <p:embed/>
                  <p:pic>
                    <p:nvPicPr>
                      <p:cNvPr id="9222" name="Object 7">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200400"/>
                        <a:ext cx="4191000" cy="1143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74748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759"/>
            <a:ext cx="8229600" cy="619386"/>
          </a:xfrm>
        </p:spPr>
        <p:txBody>
          <a:bodyPr/>
          <a:lstStyle/>
          <a:p>
            <a:r>
              <a:rPr lang="en-US" altLang="en-US" dirty="0">
                <a:latin typeface="+mj-lt"/>
                <a:ea typeface="ヒラギノ角ゴ Pro W3"/>
                <a:cs typeface="ヒラギノ角ゴ Pro W3"/>
              </a:rPr>
              <a:t>8.3 Alternative Decision Rules </a:t>
            </a:r>
            <a:r>
              <a:rPr lang="en-US" altLang="en-US" sz="2800" dirty="0">
                <a:latin typeface="+mj-lt"/>
                <a:ea typeface="ヒラギノ角ゴ Pro W3"/>
                <a:cs typeface="ヒラギノ角ゴ Pro W3"/>
              </a:rPr>
              <a:t>(12 of 12)</a:t>
            </a:r>
            <a:endParaRPr lang="en-IN" sz="2800" dirty="0">
              <a:latin typeface="+mj-lt"/>
            </a:endParaRPr>
          </a:p>
        </p:txBody>
      </p:sp>
      <p:sp>
        <p:nvSpPr>
          <p:cNvPr id="3" name="Content Placeholder 2"/>
          <p:cNvSpPr>
            <a:spLocks noGrp="1"/>
          </p:cNvSpPr>
          <p:nvPr>
            <p:ph idx="1"/>
          </p:nvPr>
        </p:nvSpPr>
        <p:spPr>
          <a:xfrm>
            <a:off x="457200" y="976744"/>
            <a:ext cx="8229600" cy="2985655"/>
          </a:xfrm>
        </p:spPr>
        <p:txBody>
          <a:bodyPr/>
          <a:lstStyle/>
          <a:p>
            <a:r>
              <a:rPr lang="en-US" altLang="en-US" sz="2400" spc="-300" dirty="0">
                <a:ea typeface="ヒラギノ角ゴ Pro W3"/>
                <a:cs typeface="ヒラギノ角ゴ Pro W3"/>
              </a:rPr>
              <a:t>M I R </a:t>
            </a:r>
            <a:r>
              <a:rPr lang="en-US" altLang="en-US" sz="2400" dirty="0">
                <a:ea typeface="ヒラギノ角ゴ Pro W3"/>
                <a:cs typeface="ヒラギノ角ゴ Pro W3"/>
              </a:rPr>
              <a:t>R: A Final Word</a:t>
            </a:r>
          </a:p>
          <a:p>
            <a:pPr lvl="1"/>
            <a:r>
              <a:rPr lang="en-US" altLang="en-US" sz="2400" dirty="0">
                <a:ea typeface="ＭＳ Ｐゴシック" panose="020B0600070205080204" pitchFamily="34" charset="-128"/>
              </a:rPr>
              <a:t>Is it advisable to modify the cash flows?</a:t>
            </a:r>
          </a:p>
          <a:p>
            <a:pPr lvl="1"/>
            <a:r>
              <a:rPr lang="en-US" altLang="en-US" sz="2400" dirty="0">
                <a:ea typeface="ＭＳ Ｐゴシック" panose="020B0600070205080204" pitchFamily="34" charset="-128"/>
              </a:rPr>
              <a:t>See page 241 for the reinvestment decision.</a:t>
            </a:r>
          </a:p>
          <a:p>
            <a:pPr lvl="1"/>
            <a:r>
              <a:rPr lang="en-US" altLang="en-US" sz="2400" dirty="0">
                <a:ea typeface="ＭＳ Ｐゴシック" panose="020B0600070205080204" pitchFamily="34" charset="-128"/>
              </a:rPr>
              <a:t>It is not really an internal rate of return?</a:t>
            </a:r>
          </a:p>
          <a:p>
            <a:pPr lvl="1"/>
            <a:r>
              <a:rPr lang="en-US" altLang="en-US" sz="2400" dirty="0">
                <a:ea typeface="ＭＳ Ｐゴシック" panose="020B0600070205080204" pitchFamily="34" charset="-128"/>
              </a:rPr>
              <a:t>It does not solve some of the problems of </a:t>
            </a:r>
            <a:r>
              <a:rPr lang="en-US" altLang="en-US" sz="2400" spc="-300" dirty="0">
                <a:ea typeface="ＭＳ Ｐゴシック" panose="020B0600070205080204" pitchFamily="34" charset="-128"/>
              </a:rPr>
              <a:t>I R </a:t>
            </a:r>
            <a:r>
              <a:rPr lang="en-US" altLang="en-US" sz="2400" dirty="0" err="1">
                <a:ea typeface="ＭＳ Ｐゴシック" panose="020B0600070205080204" pitchFamily="34" charset="-128"/>
              </a:rPr>
              <a:t>R</a:t>
            </a:r>
            <a:r>
              <a:rPr lang="en-US" altLang="en-US" sz="2400" dirty="0">
                <a:ea typeface="ＭＳ Ｐゴシック" panose="020B0600070205080204" pitchFamily="34" charset="-128"/>
              </a:rPr>
              <a:t> when choosing among projects</a:t>
            </a:r>
          </a:p>
        </p:txBody>
      </p:sp>
    </p:spTree>
    <p:extLst>
      <p:ext uri="{BB962C8B-B14F-4D97-AF65-F5344CB8AC3E}">
        <p14:creationId xmlns:p14="http://schemas.microsoft.com/office/powerpoint/2010/main" val="578279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35"/>
            <a:ext cx="8229600" cy="563078"/>
          </a:xfrm>
        </p:spPr>
        <p:txBody>
          <a:bodyPr/>
          <a:lstStyle/>
          <a:p>
            <a:r>
              <a:rPr lang="en-US" altLang="en-US" dirty="0">
                <a:latin typeface="+mj-lt"/>
                <a:ea typeface="ヒラギノ角ゴ Pro W3"/>
                <a:cs typeface="ヒラギノ角ゴ Pro W3"/>
              </a:rPr>
              <a:t>8.4 Choosing Among Projects </a:t>
            </a:r>
            <a:r>
              <a:rPr lang="en-US" altLang="en-US" sz="2800" dirty="0">
                <a:latin typeface="+mj-lt"/>
                <a:ea typeface="ヒラギノ角ゴ Pro W3"/>
                <a:cs typeface="ヒラギノ角ゴ Pro W3"/>
              </a:rPr>
              <a:t>(1 of 8)</a:t>
            </a:r>
            <a:endParaRPr lang="en-IN" sz="2800" dirty="0">
              <a:latin typeface="+mj-lt"/>
            </a:endParaRPr>
          </a:p>
        </p:txBody>
      </p:sp>
      <p:sp>
        <p:nvSpPr>
          <p:cNvPr id="3" name="Content Placeholder 2"/>
          <p:cNvSpPr>
            <a:spLocks noGrp="1"/>
          </p:cNvSpPr>
          <p:nvPr>
            <p:ph idx="1"/>
          </p:nvPr>
        </p:nvSpPr>
        <p:spPr>
          <a:xfrm>
            <a:off x="457200" y="976745"/>
            <a:ext cx="8229600" cy="1828800"/>
          </a:xfrm>
        </p:spPr>
        <p:txBody>
          <a:bodyPr/>
          <a:lstStyle/>
          <a:p>
            <a:r>
              <a:rPr lang="en-US" altLang="en-US" sz="2400" dirty="0">
                <a:ea typeface="ヒラギノ角ゴ Pro W3"/>
                <a:cs typeface="ヒラギノ角ゴ Pro W3"/>
              </a:rPr>
              <a:t>Mutually Exclusive Projects.</a:t>
            </a:r>
          </a:p>
          <a:p>
            <a:pPr lvl="1"/>
            <a:r>
              <a:rPr lang="en-US" altLang="en-US" sz="2400" dirty="0">
                <a:ea typeface="ＭＳ Ｐゴシック" panose="020B0600070205080204" pitchFamily="34" charset="-128"/>
              </a:rPr>
              <a:t>Can’t just pick the project with a positive </a:t>
            </a:r>
            <a:r>
              <a:rPr lang="en-US" altLang="en-US" sz="2400" spc="-300" dirty="0">
                <a:ea typeface="ＭＳ Ｐゴシック" panose="020B0600070205080204" pitchFamily="34" charset="-128"/>
              </a:rPr>
              <a:t>N P </a:t>
            </a:r>
            <a:r>
              <a:rPr lang="en-US" altLang="en-US" sz="2400" dirty="0">
                <a:ea typeface="ＭＳ Ｐゴシック" panose="020B0600070205080204" pitchFamily="34" charset="-128"/>
              </a:rPr>
              <a:t>V</a:t>
            </a:r>
          </a:p>
          <a:p>
            <a:pPr lvl="1"/>
            <a:r>
              <a:rPr lang="en-US" altLang="en-US" sz="2400" dirty="0">
                <a:ea typeface="ＭＳ Ｐゴシック" panose="020B0600070205080204" pitchFamily="34" charset="-128"/>
              </a:rPr>
              <a:t>The projects must be ranked and the best one chosen</a:t>
            </a:r>
          </a:p>
          <a:p>
            <a:pPr lvl="1"/>
            <a:r>
              <a:rPr lang="en-US" altLang="en-US" sz="2400" b="1" dirty="0">
                <a:ea typeface="ＭＳ Ｐゴシック" panose="020B0600070205080204" pitchFamily="34" charset="-128"/>
              </a:rPr>
              <a:t>Pick the project with the highest </a:t>
            </a:r>
            <a:r>
              <a:rPr lang="en-US" altLang="en-US" sz="2400" b="1" spc="-300" dirty="0">
                <a:ea typeface="ＭＳ Ｐゴシック" panose="020B0600070205080204" pitchFamily="34" charset="-128"/>
              </a:rPr>
              <a:t>N P </a:t>
            </a:r>
            <a:r>
              <a:rPr lang="en-US" altLang="en-US" sz="2400" b="1" dirty="0">
                <a:ea typeface="ＭＳ Ｐゴシック" panose="020B0600070205080204" pitchFamily="34" charset="-128"/>
              </a:rPr>
              <a:t>V</a:t>
            </a:r>
          </a:p>
        </p:txBody>
      </p:sp>
    </p:spTree>
    <p:extLst>
      <p:ext uri="{BB962C8B-B14F-4D97-AF65-F5344CB8AC3E}">
        <p14:creationId xmlns:p14="http://schemas.microsoft.com/office/powerpoint/2010/main" val="430269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410"/>
            <a:ext cx="8229600" cy="1097280"/>
          </a:xfrm>
        </p:spPr>
        <p:txBody>
          <a:bodyPr/>
          <a:lstStyle/>
          <a:p>
            <a:r>
              <a:rPr lang="en-US" altLang="en-US" dirty="0">
                <a:latin typeface="+mj-lt"/>
                <a:ea typeface="ヒラギノ角ゴ Pro W3"/>
                <a:cs typeface="ヒラギノ角ゴ Pro W3"/>
              </a:rPr>
              <a:t>Example 8.3 </a:t>
            </a:r>
            <a:r>
              <a:rPr lang="en-US" altLang="en-US" spc="-400" dirty="0">
                <a:latin typeface="+mj-lt"/>
                <a:ea typeface="ヒラギノ角ゴ Pro W3"/>
                <a:cs typeface="ヒラギノ角ゴ Pro W3"/>
              </a:rPr>
              <a:t>N P </a:t>
            </a:r>
            <a:r>
              <a:rPr lang="en-US" altLang="en-US" dirty="0">
                <a:latin typeface="+mj-lt"/>
                <a:ea typeface="ヒラギノ角ゴ Pro W3"/>
                <a:cs typeface="ヒラギノ角ゴ Pro W3"/>
              </a:rPr>
              <a:t>V and Mutually Exclusive Projects </a:t>
            </a:r>
            <a:r>
              <a:rPr lang="en-US" altLang="en-US" sz="2800" dirty="0">
                <a:latin typeface="+mj-lt"/>
                <a:ea typeface="ヒラギノ角ゴ Pro W3"/>
                <a:cs typeface="ヒラギノ角ゴ Pro W3"/>
              </a:rPr>
              <a:t>(1 of 5)</a:t>
            </a:r>
            <a:endParaRPr lang="en-IN" sz="2000" dirty="0">
              <a:latin typeface="+mj-lt"/>
            </a:endParaRPr>
          </a:p>
        </p:txBody>
      </p:sp>
      <p:sp>
        <p:nvSpPr>
          <p:cNvPr id="3" name="Content Placeholder 2"/>
          <p:cNvSpPr>
            <a:spLocks noGrp="1"/>
          </p:cNvSpPr>
          <p:nvPr>
            <p:ph idx="1"/>
          </p:nvPr>
        </p:nvSpPr>
        <p:spPr>
          <a:xfrm>
            <a:off x="457200" y="1600201"/>
            <a:ext cx="8229600" cy="3200400"/>
          </a:xfrm>
        </p:spPr>
        <p:txBody>
          <a:bodyPr/>
          <a:lstStyle/>
          <a:p>
            <a:pPr>
              <a:buNone/>
            </a:pPr>
            <a:r>
              <a:rPr lang="en-US" altLang="en-US" sz="2400" b="1" dirty="0">
                <a:ea typeface="ヒラギノ角ゴ Pro W3"/>
                <a:cs typeface="ヒラギノ角ゴ Pro W3"/>
              </a:rPr>
              <a:t>Problem:</a:t>
            </a:r>
          </a:p>
          <a:p>
            <a:r>
              <a:rPr lang="en-IN" sz="2400" dirty="0"/>
              <a:t>You own a small piece of commercial land near a university. You are considering what to do with it. You have been approached with an offer to buy it for $220,000. You are also considering three alternative uses yourself: a bar, a coffee shop, and an apparel store. You assume that you would operate your choice indefinitely, eventually leaving the business to your children.</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1152218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807"/>
            <a:ext cx="8229600" cy="1097280"/>
          </a:xfrm>
        </p:spPr>
        <p:txBody>
          <a:bodyPr/>
          <a:lstStyle/>
          <a:p>
            <a:r>
              <a:rPr lang="en-US" altLang="en-US" dirty="0">
                <a:latin typeface="+mj-lt"/>
                <a:ea typeface="ヒラギノ角ゴ Pro W3"/>
                <a:cs typeface="ヒラギノ角ゴ Pro W3"/>
              </a:rPr>
              <a:t>Example 8.3 </a:t>
            </a:r>
            <a:r>
              <a:rPr lang="en-US" altLang="en-US" spc="-400" dirty="0">
                <a:latin typeface="+mj-lt"/>
                <a:ea typeface="ヒラギノ角ゴ Pro W3"/>
                <a:cs typeface="ヒラギノ角ゴ Pro W3"/>
              </a:rPr>
              <a:t>N P </a:t>
            </a:r>
            <a:r>
              <a:rPr lang="en-US" altLang="en-US" dirty="0">
                <a:latin typeface="+mj-lt"/>
                <a:ea typeface="ヒラギノ角ゴ Pro W3"/>
                <a:cs typeface="ヒラギノ角ゴ Pro W3"/>
              </a:rPr>
              <a:t>V and Mutually Exclusive Projects </a:t>
            </a:r>
            <a:r>
              <a:rPr lang="en-US" altLang="en-US" sz="2800" dirty="0">
                <a:latin typeface="+mj-lt"/>
                <a:ea typeface="ヒラギノ角ゴ Pro W3"/>
                <a:cs typeface="ヒラギノ角ゴ Pro W3"/>
              </a:rPr>
              <a:t>(2 of 5)</a:t>
            </a:r>
            <a:endParaRPr lang="en-IN" sz="2800" dirty="0">
              <a:latin typeface="+mj-lt"/>
            </a:endParaRPr>
          </a:p>
        </p:txBody>
      </p:sp>
      <p:sp>
        <p:nvSpPr>
          <p:cNvPr id="3" name="Content Placeholder 2"/>
          <p:cNvSpPr>
            <a:spLocks noGrp="1"/>
          </p:cNvSpPr>
          <p:nvPr>
            <p:ph idx="1"/>
          </p:nvPr>
        </p:nvSpPr>
        <p:spPr>
          <a:xfrm>
            <a:off x="457200" y="1600201"/>
            <a:ext cx="8229600" cy="1371599"/>
          </a:xfrm>
        </p:spPr>
        <p:txBody>
          <a:bodyPr/>
          <a:lstStyle/>
          <a:p>
            <a:pPr>
              <a:buNone/>
            </a:pPr>
            <a:r>
              <a:rPr lang="en-US" altLang="en-US" sz="2400" b="1" dirty="0">
                <a:ea typeface="ヒラギノ角ゴ Pro W3"/>
                <a:cs typeface="ヒラギノ角ゴ Pro W3"/>
              </a:rPr>
              <a:t>Problem:</a:t>
            </a:r>
          </a:p>
          <a:p>
            <a:r>
              <a:rPr lang="en-IN" sz="2400" dirty="0"/>
              <a:t>You have collected the following information about the uses. What should you do?</a:t>
            </a:r>
            <a:endParaRPr lang="en-US" altLang="en-US" sz="2400" dirty="0">
              <a:ea typeface="ヒラギノ角ゴ Pro W3"/>
              <a:cs typeface="ヒラギノ角ゴ Pro W3"/>
            </a:endParaRPr>
          </a:p>
        </p:txBody>
      </p:sp>
      <p:graphicFrame>
        <p:nvGraphicFramePr>
          <p:cNvPr id="4" name="Table 4" descr="A table with 5 columns: blank, initial investment, cash flow in the first year (C F sub 1), growth rate (g), and cost of capital (r). Row 1, bar: Initial: $400,000. Cash flow: $60,000. Growth rate: 3.5%. Cost of capital: 12%. Row 2, coffee shop. Initial: $200,000. Cash flow: $40,000. Growth rate: 3%. Cost of capital: 10%. Row 3, apparel store. Initial: $500,000. Cash flow: $75,000. Growth rate: 3%. Cost of capital: 13%."/>
          <p:cNvGraphicFramePr>
            <a:graphicFrameLocks noGrp="1"/>
          </p:cNvGraphicFramePr>
          <p:nvPr>
            <p:extLst>
              <p:ext uri="{D42A27DB-BD31-4B8C-83A1-F6EECF244321}">
                <p14:modId xmlns:p14="http://schemas.microsoft.com/office/powerpoint/2010/main" val="4077368133"/>
              </p:ext>
            </p:extLst>
          </p:nvPr>
        </p:nvGraphicFramePr>
        <p:xfrm>
          <a:off x="651165" y="3276600"/>
          <a:ext cx="7848600" cy="1707198"/>
        </p:xfrm>
        <a:graphic>
          <a:graphicData uri="http://schemas.openxmlformats.org/drawingml/2006/table">
            <a:tbl>
              <a:tblPr firstRow="1"/>
              <a:tblGrid>
                <a:gridCol w="1570038">
                  <a:extLst>
                    <a:ext uri="{9D8B030D-6E8A-4147-A177-3AD203B41FA5}">
                      <a16:colId xmlns:a16="http://schemas.microsoft.com/office/drawing/2014/main" val="20000"/>
                    </a:ext>
                  </a:extLst>
                </a:gridCol>
                <a:gridCol w="1568450">
                  <a:extLst>
                    <a:ext uri="{9D8B030D-6E8A-4147-A177-3AD203B41FA5}">
                      <a16:colId xmlns:a16="http://schemas.microsoft.com/office/drawing/2014/main" val="20001"/>
                    </a:ext>
                  </a:extLst>
                </a:gridCol>
                <a:gridCol w="1966912">
                  <a:extLst>
                    <a:ext uri="{9D8B030D-6E8A-4147-A177-3AD203B41FA5}">
                      <a16:colId xmlns:a16="http://schemas.microsoft.com/office/drawing/2014/main" val="20002"/>
                    </a:ext>
                  </a:extLst>
                </a:gridCol>
                <a:gridCol w="1173163">
                  <a:extLst>
                    <a:ext uri="{9D8B030D-6E8A-4147-A177-3AD203B41FA5}">
                      <a16:colId xmlns:a16="http://schemas.microsoft.com/office/drawing/2014/main" val="20003"/>
                    </a:ext>
                  </a:extLst>
                </a:gridCol>
                <a:gridCol w="1570037">
                  <a:extLst>
                    <a:ext uri="{9D8B030D-6E8A-4147-A177-3AD203B41FA5}">
                      <a16:colId xmlns:a16="http://schemas.microsoft.com/office/drawing/2014/main" val="20004"/>
                    </a:ext>
                  </a:extLst>
                </a:gridCol>
              </a:tblGrid>
              <a:tr h="518111">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2"/>
                          </a:solidFill>
                          <a:effectLst/>
                          <a:latin typeface="+mn-lt"/>
                          <a:ea typeface="ＭＳ Ｐゴシック" panose="020B0600070205080204" pitchFamily="34" charset="-128"/>
                        </a:rPr>
                        <a:t>Blank</a:t>
                      </a: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ea typeface="ＭＳ Ｐゴシック" panose="020B0600070205080204" pitchFamily="34" charset="-128"/>
                          <a:cs typeface="Times New Roman" panose="02020603050405020304" pitchFamily="18" charset="0"/>
                        </a:rPr>
                        <a:t>Initial Investment</a:t>
                      </a: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ea typeface="ＭＳ Ｐゴシック" panose="020B0600070205080204" pitchFamily="34" charset="-128"/>
                          <a:cs typeface="Times New Roman" panose="02020603050405020304" pitchFamily="18" charset="0"/>
                        </a:rPr>
                        <a:t>Cash flow in the First Year (</a:t>
                      </a:r>
                      <a:r>
                        <a:rPr kumimoji="0" lang="en-US" sz="1600" b="1" i="1" u="none" strike="noStrike" cap="none" normalizeH="0" baseline="0" dirty="0">
                          <a:ln>
                            <a:noFill/>
                          </a:ln>
                          <a:solidFill>
                            <a:schemeClr val="bg1"/>
                          </a:solidFill>
                          <a:effectLst/>
                          <a:latin typeface="+mn-lt"/>
                          <a:ea typeface="ＭＳ Ｐゴシック" panose="020B0600070205080204" pitchFamily="34" charset="-128"/>
                          <a:cs typeface="Times New Roman" panose="02020603050405020304" pitchFamily="18" charset="0"/>
                        </a:rPr>
                        <a:t>CF</a:t>
                      </a:r>
                      <a:r>
                        <a:rPr kumimoji="0" lang="en-US" sz="1600" b="1" i="0" u="none" strike="noStrike" cap="none" normalizeH="0" baseline="-25000" dirty="0">
                          <a:ln>
                            <a:noFill/>
                          </a:ln>
                          <a:solidFill>
                            <a:schemeClr val="bg1"/>
                          </a:solidFill>
                          <a:effectLst/>
                          <a:latin typeface="+mn-lt"/>
                          <a:ea typeface="ＭＳ Ｐゴシック" panose="020B0600070205080204" pitchFamily="34" charset="-128"/>
                          <a:cs typeface="Times New Roman" panose="02020603050405020304" pitchFamily="18" charset="0"/>
                        </a:rPr>
                        <a:t>1</a:t>
                      </a:r>
                      <a:r>
                        <a:rPr kumimoji="0" lang="en-US" sz="1600" b="1" i="0" u="none" strike="noStrike" cap="none" normalizeH="0" baseline="0" dirty="0">
                          <a:ln>
                            <a:noFill/>
                          </a:ln>
                          <a:solidFill>
                            <a:schemeClr val="bg1"/>
                          </a:solidFill>
                          <a:effectLst/>
                          <a:latin typeface="+mn-lt"/>
                          <a:ea typeface="ＭＳ Ｐゴシック" panose="020B0600070205080204" pitchFamily="34" charset="-128"/>
                          <a:cs typeface="Times New Roman" panose="02020603050405020304" pitchFamily="18" charset="0"/>
                        </a:rPr>
                        <a:t>)</a:t>
                      </a: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ea typeface="ＭＳ Ｐゴシック" panose="020B0600070205080204" pitchFamily="34" charset="-128"/>
                          <a:cs typeface="Times New Roman" panose="02020603050405020304" pitchFamily="18" charset="0"/>
                        </a:rPr>
                        <a:t>Growth rate (</a:t>
                      </a:r>
                      <a:r>
                        <a:rPr kumimoji="0" lang="en-US" sz="1600" b="1" i="1" u="none" strike="noStrike" cap="none" normalizeH="0" baseline="0" dirty="0">
                          <a:ln>
                            <a:noFill/>
                          </a:ln>
                          <a:solidFill>
                            <a:schemeClr val="bg1"/>
                          </a:solidFill>
                          <a:effectLst/>
                          <a:latin typeface="+mn-lt"/>
                          <a:ea typeface="ＭＳ Ｐゴシック" panose="020B0600070205080204" pitchFamily="34" charset="-128"/>
                          <a:cs typeface="Times New Roman" panose="02020603050405020304" pitchFamily="18" charset="0"/>
                        </a:rPr>
                        <a:t>g</a:t>
                      </a:r>
                      <a:r>
                        <a:rPr kumimoji="0" lang="en-US" sz="1600" b="1" i="0" u="none" strike="noStrike" cap="none" normalizeH="0" baseline="0" dirty="0">
                          <a:ln>
                            <a:noFill/>
                          </a:ln>
                          <a:solidFill>
                            <a:schemeClr val="bg1"/>
                          </a:solidFill>
                          <a:effectLst/>
                          <a:latin typeface="+mn-lt"/>
                          <a:ea typeface="ＭＳ Ｐゴシック" panose="020B0600070205080204" pitchFamily="34" charset="-128"/>
                          <a:cs typeface="Times New Roman" panose="02020603050405020304" pitchFamily="18" charset="0"/>
                        </a:rPr>
                        <a:t>)</a:t>
                      </a: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ea typeface="ＭＳ Ｐゴシック" panose="020B0600070205080204" pitchFamily="34" charset="-128"/>
                          <a:cs typeface="Times New Roman" panose="02020603050405020304" pitchFamily="18" charset="0"/>
                        </a:rPr>
                        <a:t>Cost of capital (</a:t>
                      </a:r>
                      <a:r>
                        <a:rPr kumimoji="0" lang="en-US" sz="1600" b="1" i="1" u="none" strike="noStrike" cap="none" normalizeH="0" baseline="0" dirty="0">
                          <a:ln>
                            <a:noFill/>
                          </a:ln>
                          <a:solidFill>
                            <a:schemeClr val="bg1"/>
                          </a:solidFill>
                          <a:effectLst/>
                          <a:latin typeface="+mn-lt"/>
                          <a:ea typeface="ＭＳ Ｐゴシック" panose="020B0600070205080204" pitchFamily="34" charset="-128"/>
                          <a:cs typeface="Times New Roman" panose="02020603050405020304" pitchFamily="18" charset="0"/>
                        </a:rPr>
                        <a:t>r</a:t>
                      </a:r>
                      <a:r>
                        <a:rPr kumimoji="0" lang="en-US" sz="1600" b="1" i="0" u="none" strike="noStrike" cap="none" normalizeH="0" baseline="0" dirty="0">
                          <a:ln>
                            <a:noFill/>
                          </a:ln>
                          <a:solidFill>
                            <a:schemeClr val="bg1"/>
                          </a:solidFill>
                          <a:effectLst/>
                          <a:latin typeface="+mn-lt"/>
                          <a:ea typeface="ＭＳ Ｐゴシック" panose="020B0600070205080204" pitchFamily="34" charset="-128"/>
                          <a:cs typeface="Times New Roman" panose="02020603050405020304" pitchFamily="18" charset="0"/>
                        </a:rPr>
                        <a:t>)</a:t>
                      </a: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4936">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Bar</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$400,000</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$60,000</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3.5%</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12%</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1"/>
                  </a:ext>
                </a:extLst>
              </a:tr>
              <a:tr h="382388">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Coffee Shop</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$200,000</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$40,000</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3%</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10%</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2"/>
                  </a:ext>
                </a:extLst>
              </a:tr>
              <a:tr h="380802">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Apparel Store</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$500,000</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$75,000</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3%</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defRPr sz="2000">
                          <a:solidFill>
                            <a:schemeClr val="tx1"/>
                          </a:solidFill>
                          <a:latin typeface="Verdana" panose="020B0604030504040204" pitchFamily="34" charset="0"/>
                          <a:ea typeface="ＭＳ Ｐゴシック" panose="020B0600070205080204" pitchFamily="34" charset="-128"/>
                        </a:defRPr>
                      </a:lvl2pPr>
                      <a:lvl3pPr>
                        <a:spcBef>
                          <a:spcPct val="20000"/>
                        </a:spcBef>
                        <a:defRPr>
                          <a:solidFill>
                            <a:schemeClr val="tx1"/>
                          </a:solidFill>
                          <a:latin typeface="Verdana" panose="020B0604030504040204" pitchFamily="34" charset="0"/>
                          <a:ea typeface="ＭＳ Ｐゴシック" panose="020B0600070205080204" pitchFamily="34" charset="-128"/>
                        </a:defRPr>
                      </a:lvl3pPr>
                      <a:lvl4pPr>
                        <a:spcBef>
                          <a:spcPct val="20000"/>
                        </a:spcBef>
                        <a:defRPr sz="1600">
                          <a:solidFill>
                            <a:schemeClr val="tx1"/>
                          </a:solidFill>
                          <a:latin typeface="Verdana" panose="020B0604030504040204" pitchFamily="34" charset="0"/>
                          <a:ea typeface="ＭＳ Ｐゴシック" panose="020B0600070205080204" pitchFamily="34" charset="-128"/>
                        </a:defRPr>
                      </a:lvl4pPr>
                      <a:lvl5pPr>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fontAlgn="base">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IN" sz="1600" b="0" i="0" u="none" strike="noStrike" kern="1200" baseline="0" dirty="0">
                          <a:solidFill>
                            <a:schemeClr val="tx1"/>
                          </a:solidFill>
                          <a:latin typeface="+mn-lt"/>
                          <a:ea typeface="ＭＳ Ｐゴシック" panose="020B0600070205080204" pitchFamily="34" charset="-128"/>
                          <a:cs typeface="+mn-cs"/>
                        </a:rPr>
                        <a:t>13%</a:t>
                      </a:r>
                      <a:endParaRPr kumimoji="0" lang="en-US" sz="16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54703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807"/>
            <a:ext cx="8229600" cy="1097280"/>
          </a:xfrm>
        </p:spPr>
        <p:txBody>
          <a:bodyPr/>
          <a:lstStyle/>
          <a:p>
            <a:r>
              <a:rPr lang="en-US" altLang="en-US" dirty="0">
                <a:latin typeface="+mj-lt"/>
                <a:ea typeface="ヒラギノ角ゴ Pro W3"/>
                <a:cs typeface="ヒラギノ角ゴ Pro W3"/>
              </a:rPr>
              <a:t>Example 8.3 </a:t>
            </a:r>
            <a:r>
              <a:rPr lang="en-US" altLang="en-US" spc="-400" dirty="0">
                <a:latin typeface="+mj-lt"/>
                <a:ea typeface="ヒラギノ角ゴ Pro W3"/>
                <a:cs typeface="ヒラギノ角ゴ Pro W3"/>
              </a:rPr>
              <a:t>N P </a:t>
            </a:r>
            <a:r>
              <a:rPr lang="en-US" altLang="en-US" dirty="0">
                <a:latin typeface="+mj-lt"/>
                <a:ea typeface="ヒラギノ角ゴ Pro W3"/>
                <a:cs typeface="ヒラギノ角ゴ Pro W3"/>
              </a:rPr>
              <a:t>V and Mutually Exclusive Projects </a:t>
            </a:r>
            <a:r>
              <a:rPr lang="en-US" altLang="en-US" sz="2800" dirty="0">
                <a:latin typeface="+mj-lt"/>
                <a:ea typeface="ヒラギノ角ゴ Pro W3"/>
                <a:cs typeface="ヒラギノ角ゴ Pro W3"/>
              </a:rPr>
              <a:t>(3 of 5)</a:t>
            </a:r>
            <a:endParaRPr lang="en-IN" sz="2800" dirty="0">
              <a:latin typeface="+mj-lt"/>
            </a:endParaRPr>
          </a:p>
        </p:txBody>
      </p:sp>
      <p:sp>
        <p:nvSpPr>
          <p:cNvPr id="3" name="Content Placeholder 2"/>
          <p:cNvSpPr>
            <a:spLocks noGrp="1"/>
          </p:cNvSpPr>
          <p:nvPr>
            <p:ph idx="1"/>
          </p:nvPr>
        </p:nvSpPr>
        <p:spPr>
          <a:xfrm>
            <a:off x="457200" y="1614055"/>
            <a:ext cx="8229600" cy="2971800"/>
          </a:xfrm>
        </p:spPr>
        <p:txBody>
          <a:bodyPr/>
          <a:lstStyle/>
          <a:p>
            <a:pPr>
              <a:buNone/>
            </a:pPr>
            <a:r>
              <a:rPr lang="en-US" altLang="en-US" sz="2200" b="1" dirty="0">
                <a:ea typeface="ヒラギノ角ゴ Pro W3"/>
                <a:cs typeface="ヒラギノ角ゴ Pro W3"/>
              </a:rPr>
              <a:t>Solution:</a:t>
            </a:r>
          </a:p>
          <a:p>
            <a:pPr>
              <a:spcBef>
                <a:spcPts val="0"/>
              </a:spcBef>
              <a:buNone/>
            </a:pPr>
            <a:r>
              <a:rPr lang="en-US" altLang="en-US" sz="2200" b="1" dirty="0">
                <a:ea typeface="ヒラギノ角ゴ Pro W3"/>
                <a:cs typeface="ヒラギノ角ゴ Pro W3"/>
              </a:rPr>
              <a:t>Plan:</a:t>
            </a:r>
          </a:p>
          <a:p>
            <a:r>
              <a:rPr lang="en-IN" sz="2200" dirty="0"/>
              <a:t>Since you can develop only one project (you only have one piece of land), these are mutually exclusive projects. In order to decide which project is most valuable, you need to rank them by </a:t>
            </a:r>
            <a:r>
              <a:rPr lang="en-IN" sz="2200" spc="-300" dirty="0"/>
              <a:t>N P </a:t>
            </a:r>
            <a:r>
              <a:rPr lang="en-IN" sz="2200" dirty="0"/>
              <a:t>V. Each of these projects (except for selling the land) has cash flows that can be valued as a growing perpetuity, so from Chapter 4, the present value of the inflows is</a:t>
            </a:r>
            <a:endParaRPr lang="en-US" altLang="en-US" sz="2200" dirty="0">
              <a:ea typeface="ヒラギノ角ゴ Pro W3"/>
              <a:cs typeface="ヒラギノ角ゴ Pro W3"/>
            </a:endParaRPr>
          </a:p>
        </p:txBody>
      </p:sp>
      <p:graphicFrame>
        <p:nvGraphicFramePr>
          <p:cNvPr id="6" name="Object 2" descr="C F sub 1 over, r minus g."/>
          <p:cNvGraphicFramePr>
            <a:graphicFrameLocks noChangeAspect="1"/>
          </p:cNvGraphicFramePr>
          <p:nvPr>
            <p:extLst>
              <p:ext uri="{D42A27DB-BD31-4B8C-83A1-F6EECF244321}">
                <p14:modId xmlns:p14="http://schemas.microsoft.com/office/powerpoint/2010/main" val="439301756"/>
              </p:ext>
            </p:extLst>
          </p:nvPr>
        </p:nvGraphicFramePr>
        <p:xfrm>
          <a:off x="6392560" y="4191000"/>
          <a:ext cx="694040" cy="713719"/>
        </p:xfrm>
        <a:graphic>
          <a:graphicData uri="http://schemas.openxmlformats.org/presentationml/2006/ole">
            <mc:AlternateContent xmlns:mc="http://schemas.openxmlformats.org/markup-compatibility/2006">
              <mc:Choice xmlns:v="urn:schemas-microsoft-com:vml" Requires="v">
                <p:oleObj spid="_x0000_s23932" name="Equation" r:id="rId3" imgW="419040" imgH="431640" progId="Equation.DSMT4">
                  <p:embed/>
                </p:oleObj>
              </mc:Choice>
              <mc:Fallback>
                <p:oleObj name="Equation" r:id="rId3" imgW="419040" imgH="431640" progId="Equation.DSMT4">
                  <p:embed/>
                  <p:pic>
                    <p:nvPicPr>
                      <p:cNvPr id="0" name=""/>
                      <p:cNvPicPr>
                        <a:picLocks noChangeAspect="1" noChangeArrowheads="1"/>
                      </p:cNvPicPr>
                      <p:nvPr/>
                    </p:nvPicPr>
                    <p:blipFill>
                      <a:blip r:embed="rId4"/>
                      <a:srcRect/>
                      <a:stretch>
                        <a:fillRect/>
                      </a:stretch>
                    </p:blipFill>
                    <p:spPr bwMode="auto">
                      <a:xfrm>
                        <a:off x="6392560" y="4191000"/>
                        <a:ext cx="694040" cy="71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4"/>
          <p:cNvSpPr>
            <a:spLocks noGrp="1"/>
          </p:cNvSpPr>
          <p:nvPr>
            <p:ph idx="13"/>
          </p:nvPr>
        </p:nvSpPr>
        <p:spPr>
          <a:xfrm>
            <a:off x="457200" y="5029200"/>
            <a:ext cx="8229600" cy="361950"/>
          </a:xfrm>
        </p:spPr>
        <p:txBody>
          <a:bodyPr/>
          <a:lstStyle/>
          <a:p>
            <a:r>
              <a:rPr lang="en-US" altLang="en-US" sz="2200" dirty="0">
                <a:ea typeface="ヒラギノ角ゴ Pro W3"/>
                <a:cs typeface="ヒラギノ角ゴ Pro W3"/>
              </a:rPr>
              <a:t>The </a:t>
            </a:r>
            <a:r>
              <a:rPr lang="en-US" altLang="en-US" sz="2200" spc="-300" dirty="0"/>
              <a:t>N P </a:t>
            </a:r>
            <a:r>
              <a:rPr lang="en-US" altLang="en-US" sz="2200" dirty="0">
                <a:ea typeface="ヒラギノ角ゴ Pro W3"/>
                <a:cs typeface="ヒラギノ角ゴ Pro W3"/>
              </a:rPr>
              <a:t>V of each investment will be</a:t>
            </a:r>
            <a:endParaRPr lang="en-IN" sz="2200" dirty="0"/>
          </a:p>
        </p:txBody>
      </p:sp>
      <mc:AlternateContent xmlns:mc="http://schemas.openxmlformats.org/markup-compatibility/2006" xmlns:a14="http://schemas.microsoft.com/office/drawing/2010/main">
        <mc:Choice Requires="a14">
          <p:sp>
            <p:nvSpPr>
              <p:cNvPr id="4" name="Object 2" descr="C F sub 1 over, r minus g, minus initial investment."/>
              <p:cNvSpPr txBox="1"/>
              <p:nvPr/>
            </p:nvSpPr>
            <p:spPr bwMode="auto">
              <a:xfrm>
                <a:off x="3657600" y="5562600"/>
                <a:ext cx="3051175" cy="784225"/>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b="0" i="1" smtClean="0">
                          <a:solidFill>
                            <a:srgbClr val="000000"/>
                          </a:solidFill>
                          <a:latin typeface="Cambria Math" panose="02040503050406030204" pitchFamily="18" charset="0"/>
                        </a:rPr>
                        <m:t>𝑁𝑃𝑉</m:t>
                      </m:r>
                      <m:r>
                        <a:rPr lang="en-US" b="0"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𝐶</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1</m:t>
                              </m:r>
                            </m:sub>
                          </m:sSub>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𝑔</m:t>
                          </m:r>
                        </m:den>
                      </m:f>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Initial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Investment</m:t>
                      </m:r>
                    </m:oMath>
                  </m:oMathPara>
                </a14:m>
                <a:endParaRPr lang="en-US" dirty="0"/>
              </a:p>
            </p:txBody>
          </p:sp>
        </mc:Choice>
        <mc:Fallback xmlns="">
          <p:sp>
            <p:nvSpPr>
              <p:cNvPr id="4" name="Object 2" descr="C F sub 1 over, r minus g, minus initial investment."/>
              <p:cNvSpPr txBox="1">
                <a:spLocks noRot="1" noChangeAspect="1" noMove="1" noResize="1" noEditPoints="1" noAdjustHandles="1" noChangeArrowheads="1" noChangeShapeType="1" noTextEdit="1"/>
              </p:cNvSpPr>
              <p:nvPr/>
            </p:nvSpPr>
            <p:spPr bwMode="auto">
              <a:xfrm>
                <a:off x="3657600" y="5562600"/>
                <a:ext cx="3051175" cy="784225"/>
              </a:xfrm>
              <a:prstGeom prst="rect">
                <a:avLst/>
              </a:prstGeom>
              <a:blipFill>
                <a:blip r:embed="rId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19606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3" y="152400"/>
            <a:ext cx="8229600" cy="1089835"/>
          </a:xfrm>
        </p:spPr>
        <p:txBody>
          <a:bodyPr anchor="ctr">
            <a:noAutofit/>
          </a:bodyPr>
          <a:lstStyle/>
          <a:p>
            <a:r>
              <a:rPr lang="en-US" altLang="en-US" sz="3000" dirty="0">
                <a:latin typeface="+mj-lt"/>
                <a:ea typeface="ヒラギノ角ゴ Pro W3"/>
                <a:cs typeface="ヒラギノ角ゴ Pro W3"/>
              </a:rPr>
              <a:t>Example 8.3 </a:t>
            </a:r>
            <a:r>
              <a:rPr lang="en-US" altLang="en-US" sz="3000" spc="-400" dirty="0">
                <a:latin typeface="+mj-lt"/>
                <a:ea typeface="ヒラギノ角ゴ Pro W3"/>
                <a:cs typeface="ヒラギノ角ゴ Pro W3"/>
              </a:rPr>
              <a:t>N P </a:t>
            </a:r>
            <a:r>
              <a:rPr lang="en-US" altLang="en-US" sz="3000" dirty="0">
                <a:latin typeface="+mj-lt"/>
                <a:ea typeface="ヒラギノ角ゴ Pro W3"/>
                <a:cs typeface="ヒラギノ角ゴ Pro W3"/>
              </a:rPr>
              <a:t>V and Mutually Exclusive Projects </a:t>
            </a:r>
            <a:r>
              <a:rPr lang="en-US" altLang="en-US" sz="2200" dirty="0">
                <a:latin typeface="+mj-lt"/>
                <a:ea typeface="ヒラギノ角ゴ Pro W3"/>
                <a:cs typeface="ヒラギノ角ゴ Pro W3"/>
              </a:rPr>
              <a:t>(4 of 5)</a:t>
            </a:r>
            <a:endParaRPr lang="en-IN" sz="2200" dirty="0">
              <a:latin typeface="+mj-lt"/>
            </a:endParaRPr>
          </a:p>
        </p:txBody>
      </p:sp>
      <p:sp>
        <p:nvSpPr>
          <p:cNvPr id="3" name="Content Placeholder 2"/>
          <p:cNvSpPr>
            <a:spLocks noGrp="1"/>
          </p:cNvSpPr>
          <p:nvPr>
            <p:ph idx="1"/>
          </p:nvPr>
        </p:nvSpPr>
        <p:spPr>
          <a:xfrm>
            <a:off x="457200" y="1369831"/>
            <a:ext cx="8229600" cy="750863"/>
          </a:xfrm>
        </p:spPr>
        <p:txBody>
          <a:bodyPr/>
          <a:lstStyle/>
          <a:p>
            <a:pPr>
              <a:spcBef>
                <a:spcPts val="600"/>
              </a:spcBef>
              <a:buNone/>
            </a:pPr>
            <a:r>
              <a:rPr lang="en-US" altLang="en-US" sz="2000" b="1" dirty="0">
                <a:ea typeface="ヒラギノ角ゴ Pro W3"/>
                <a:cs typeface="ヒラギノ角ゴ Pro W3"/>
              </a:rPr>
              <a:t>Execute:</a:t>
            </a:r>
            <a:endParaRPr lang="en-US" altLang="en-US" sz="2000" b="1" dirty="0">
              <a:solidFill>
                <a:srgbClr val="00646D"/>
              </a:solidFill>
              <a:ea typeface="ヒラギノ角ゴ Pro W3"/>
              <a:cs typeface="ヒラギノ角ゴ Pro W3"/>
            </a:endParaRPr>
          </a:p>
          <a:p>
            <a:pPr>
              <a:spcBef>
                <a:spcPts val="600"/>
              </a:spcBef>
            </a:pPr>
            <a:r>
              <a:rPr lang="en-US" altLang="en-US" sz="2000" dirty="0">
                <a:ea typeface="ヒラギノ角ゴ Pro W3"/>
                <a:cs typeface="ヒラギノ角ゴ Pro W3"/>
              </a:rPr>
              <a:t>The </a:t>
            </a:r>
            <a:r>
              <a:rPr lang="en-US" altLang="en-US" sz="2000" spc="-250" dirty="0">
                <a:ea typeface="ヒラギノ角ゴ Pro W3"/>
                <a:cs typeface="ヒラギノ角ゴ Pro W3"/>
              </a:rPr>
              <a:t>N P V </a:t>
            </a:r>
            <a:r>
              <a:rPr lang="en-US" altLang="en-US" sz="2000" dirty="0">
                <a:ea typeface="ヒラギノ角ゴ Pro W3"/>
                <a:cs typeface="ヒラギノ角ゴ Pro W3"/>
              </a:rPr>
              <a:t>s are:</a:t>
            </a:r>
            <a:endParaRPr lang="en-US" altLang="en-US" sz="2000" dirty="0">
              <a:ea typeface="ＭＳ Ｐゴシック" panose="020B0600070205080204" pitchFamily="34" charset="-128"/>
            </a:endParaRPr>
          </a:p>
        </p:txBody>
      </p:sp>
      <p:graphicFrame>
        <p:nvGraphicFramePr>
          <p:cNvPr id="7" name="Object 6" descr="Bar: $60,000 over, 0.12 minus 0.035, minus $400,000 = $305,882. Coffee shop: $40,000 over, 0.10 minus 0.03, minus $200,000 = $371,429. Apparel store: $75,000 over, 0.13 minus 0.03, minus $500,000 = $250,000."/>
          <p:cNvGraphicFramePr>
            <a:graphicFrameLocks noChangeAspect="1"/>
          </p:cNvGraphicFramePr>
          <p:nvPr>
            <p:extLst>
              <p:ext uri="{D42A27DB-BD31-4B8C-83A1-F6EECF244321}">
                <p14:modId xmlns:p14="http://schemas.microsoft.com/office/powerpoint/2010/main" val="1566634865"/>
              </p:ext>
            </p:extLst>
          </p:nvPr>
        </p:nvGraphicFramePr>
        <p:xfrm>
          <a:off x="1941486" y="2223459"/>
          <a:ext cx="5265738" cy="1793875"/>
        </p:xfrm>
        <a:graphic>
          <a:graphicData uri="http://schemas.openxmlformats.org/presentationml/2006/ole">
            <mc:AlternateContent xmlns:mc="http://schemas.openxmlformats.org/markup-compatibility/2006">
              <mc:Choice xmlns:v="urn:schemas-microsoft-com:vml" Requires="v">
                <p:oleObj spid="_x0000_s24769" name="Equation" r:id="rId3" imgW="7010280" imgH="2387520" progId="Equation.DSMT4">
                  <p:embed/>
                </p:oleObj>
              </mc:Choice>
              <mc:Fallback>
                <p:oleObj name="Equation" r:id="rId3" imgW="7010280" imgH="2387520" progId="Equation.DSMT4">
                  <p:embed/>
                  <p:pic>
                    <p:nvPicPr>
                      <p:cNvPr id="0" name=""/>
                      <p:cNvPicPr/>
                      <p:nvPr/>
                    </p:nvPicPr>
                    <p:blipFill>
                      <a:blip r:embed="rId4"/>
                      <a:stretch>
                        <a:fillRect/>
                      </a:stretch>
                    </p:blipFill>
                    <p:spPr>
                      <a:xfrm>
                        <a:off x="1941486" y="2223459"/>
                        <a:ext cx="5265738" cy="1793875"/>
                      </a:xfrm>
                      <a:prstGeom prst="rect">
                        <a:avLst/>
                      </a:prstGeom>
                    </p:spPr>
                  </p:pic>
                </p:oleObj>
              </mc:Fallback>
            </mc:AlternateContent>
          </a:graphicData>
        </a:graphic>
      </p:graphicFrame>
      <p:graphicFrame>
        <p:nvGraphicFramePr>
          <p:cNvPr id="6" name="Table 5" descr="A table with 2 columns: alternative and N P V. Row 1: coffee shop, $371,429. Row 2: bar, $305,882. Row 3: apparel shop, $250,000. Row 4: sell the land, $220,000."/>
          <p:cNvGraphicFramePr>
            <a:graphicFrameLocks noGrp="1"/>
          </p:cNvGraphicFramePr>
          <p:nvPr>
            <p:extLst>
              <p:ext uri="{D42A27DB-BD31-4B8C-83A1-F6EECF244321}">
                <p14:modId xmlns:p14="http://schemas.microsoft.com/office/powerpoint/2010/main" val="3120891733"/>
              </p:ext>
            </p:extLst>
          </p:nvPr>
        </p:nvGraphicFramePr>
        <p:xfrm>
          <a:off x="1524000" y="4114800"/>
          <a:ext cx="6096000" cy="1828800"/>
        </p:xfrm>
        <a:graphic>
          <a:graphicData uri="http://schemas.openxmlformats.org/drawingml/2006/table">
            <a:tbl>
              <a:tblPr firstRow="1"/>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04800">
                <a:tc>
                  <a:txBody>
                    <a:bodyPr/>
                    <a:lstStyle>
                      <a:lvl1pPr defTabSz="457200" eaLnBrk="0" hangingPunct="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eaLnBrk="0" hangingPunct="0">
                        <a:spcBef>
                          <a:spcPct val="20000"/>
                        </a:spcBef>
                        <a:defRPr sz="2000">
                          <a:solidFill>
                            <a:schemeClr val="tx1"/>
                          </a:solidFill>
                          <a:latin typeface="Verdana" panose="020B0604030504040204" pitchFamily="34" charset="0"/>
                          <a:ea typeface="ヒラギノ角ゴ Pro W3" pitchFamily="-1" charset="-128"/>
                        </a:defRPr>
                      </a:lvl2pPr>
                      <a:lvl3pPr eaLnBrk="0" hangingPunct="0">
                        <a:spcBef>
                          <a:spcPct val="20000"/>
                        </a:spcBef>
                        <a:defRPr>
                          <a:solidFill>
                            <a:schemeClr val="tx1"/>
                          </a:solidFill>
                          <a:latin typeface="Verdana" panose="020B0604030504040204" pitchFamily="34" charset="0"/>
                          <a:ea typeface="ＭＳ Ｐゴシック" panose="020B0600070205080204" pitchFamily="34" charset="-128"/>
                        </a:defRPr>
                      </a:lvl3pPr>
                      <a:lvl4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4pPr>
                      <a:lvl5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ea typeface="ＭＳ Ｐゴシック" panose="020B0600070205080204" pitchFamily="34" charset="-128"/>
                        </a:rPr>
                        <a:t>Alternative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eaLnBrk="0" hangingPunct="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eaLnBrk="0" hangingPunct="0">
                        <a:spcBef>
                          <a:spcPct val="20000"/>
                        </a:spcBef>
                        <a:defRPr sz="2000">
                          <a:solidFill>
                            <a:schemeClr val="tx1"/>
                          </a:solidFill>
                          <a:latin typeface="Verdana" panose="020B0604030504040204" pitchFamily="34" charset="0"/>
                          <a:ea typeface="ヒラギノ角ゴ Pro W3" pitchFamily="-1" charset="-128"/>
                        </a:defRPr>
                      </a:lvl2pPr>
                      <a:lvl3pPr eaLnBrk="0" hangingPunct="0">
                        <a:spcBef>
                          <a:spcPct val="20000"/>
                        </a:spcBef>
                        <a:defRPr>
                          <a:solidFill>
                            <a:schemeClr val="tx1"/>
                          </a:solidFill>
                          <a:latin typeface="Verdana" panose="020B0604030504040204" pitchFamily="34" charset="0"/>
                          <a:ea typeface="ＭＳ Ｐゴシック" panose="020B0600070205080204" pitchFamily="34" charset="-128"/>
                        </a:defRPr>
                      </a:lvl3pPr>
                      <a:lvl4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4pPr>
                      <a:lvl5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ea typeface="ＭＳ Ｐゴシック" panose="020B0600070205080204" pitchFamily="34" charset="-128"/>
                        </a:rPr>
                        <a:t>NPV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04800">
                <a:tc>
                  <a:txBody>
                    <a:bodyPr/>
                    <a:lstStyle>
                      <a:lvl1pPr defTabSz="457200" eaLnBrk="0" hangingPunct="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eaLnBrk="0" hangingPunct="0">
                        <a:spcBef>
                          <a:spcPct val="20000"/>
                        </a:spcBef>
                        <a:defRPr sz="2000">
                          <a:solidFill>
                            <a:schemeClr val="tx1"/>
                          </a:solidFill>
                          <a:latin typeface="Verdana" panose="020B0604030504040204" pitchFamily="34" charset="0"/>
                          <a:ea typeface="ヒラギノ角ゴ Pro W3" pitchFamily="-1" charset="-128"/>
                        </a:defRPr>
                      </a:lvl2pPr>
                      <a:lvl3pPr eaLnBrk="0" hangingPunct="0">
                        <a:spcBef>
                          <a:spcPct val="20000"/>
                        </a:spcBef>
                        <a:defRPr>
                          <a:solidFill>
                            <a:schemeClr val="tx1"/>
                          </a:solidFill>
                          <a:latin typeface="Verdana" panose="020B0604030504040204" pitchFamily="34" charset="0"/>
                          <a:ea typeface="ＭＳ Ｐゴシック" panose="020B0600070205080204" pitchFamily="34" charset="-128"/>
                        </a:defRPr>
                      </a:lvl3pPr>
                      <a:lvl4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4pPr>
                      <a:lvl5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ヒラギノ角ゴ Pro W3" pitchFamily="-1" charset="-128"/>
                          <a:cs typeface="+mn-cs"/>
                        </a:rPr>
                        <a:t>Coffee Shop</a:t>
                      </a:r>
                      <a:endParaRPr kumimoji="0" lang="en-US" altLang="en-US" sz="18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defTabSz="457200" eaLnBrk="0" hangingPunct="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eaLnBrk="0" hangingPunct="0">
                        <a:spcBef>
                          <a:spcPct val="20000"/>
                        </a:spcBef>
                        <a:defRPr sz="2000">
                          <a:solidFill>
                            <a:schemeClr val="tx1"/>
                          </a:solidFill>
                          <a:latin typeface="Verdana" panose="020B0604030504040204" pitchFamily="34" charset="0"/>
                          <a:ea typeface="ヒラギノ角ゴ Pro W3" pitchFamily="-1" charset="-128"/>
                        </a:defRPr>
                      </a:lvl2pPr>
                      <a:lvl3pPr eaLnBrk="0" hangingPunct="0">
                        <a:spcBef>
                          <a:spcPct val="20000"/>
                        </a:spcBef>
                        <a:defRPr>
                          <a:solidFill>
                            <a:schemeClr val="tx1"/>
                          </a:solidFill>
                          <a:latin typeface="Verdana" panose="020B0604030504040204" pitchFamily="34" charset="0"/>
                          <a:ea typeface="ＭＳ Ｐゴシック" panose="020B0600070205080204" pitchFamily="34" charset="-128"/>
                        </a:defRPr>
                      </a:lvl3pPr>
                      <a:lvl4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4pPr>
                      <a:lvl5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ヒラギノ角ゴ Pro W3" pitchFamily="-1" charset="-128"/>
                          <a:cs typeface="+mn-cs"/>
                        </a:rPr>
                        <a:t>$371,429</a:t>
                      </a:r>
                      <a:endParaRPr kumimoji="0" lang="en-US" altLang="en-US" sz="18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1"/>
                  </a:ext>
                </a:extLst>
              </a:tr>
              <a:tr h="304800">
                <a:tc>
                  <a:txBody>
                    <a:bodyPr/>
                    <a:lstStyle>
                      <a:lvl1pPr defTabSz="457200" eaLnBrk="0" hangingPunct="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eaLnBrk="0" hangingPunct="0">
                        <a:spcBef>
                          <a:spcPct val="20000"/>
                        </a:spcBef>
                        <a:defRPr sz="2000">
                          <a:solidFill>
                            <a:schemeClr val="tx1"/>
                          </a:solidFill>
                          <a:latin typeface="Verdana" panose="020B0604030504040204" pitchFamily="34" charset="0"/>
                          <a:ea typeface="ヒラギノ角ゴ Pro W3" pitchFamily="-1" charset="-128"/>
                        </a:defRPr>
                      </a:lvl2pPr>
                      <a:lvl3pPr eaLnBrk="0" hangingPunct="0">
                        <a:spcBef>
                          <a:spcPct val="20000"/>
                        </a:spcBef>
                        <a:defRPr>
                          <a:solidFill>
                            <a:schemeClr val="tx1"/>
                          </a:solidFill>
                          <a:latin typeface="Verdana" panose="020B0604030504040204" pitchFamily="34" charset="0"/>
                          <a:ea typeface="ＭＳ Ｐゴシック" panose="020B0600070205080204" pitchFamily="34" charset="-128"/>
                        </a:defRPr>
                      </a:lvl3pPr>
                      <a:lvl4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4pPr>
                      <a:lvl5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ヒラギノ角ゴ Pro W3" pitchFamily="-1" charset="-128"/>
                          <a:cs typeface="+mn-cs"/>
                        </a:rPr>
                        <a:t>Bar</a:t>
                      </a:r>
                      <a:endParaRPr kumimoji="0" lang="en-US" altLang="en-US" sz="18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defTabSz="457200" eaLnBrk="0" hangingPunct="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eaLnBrk="0" hangingPunct="0">
                        <a:spcBef>
                          <a:spcPct val="20000"/>
                        </a:spcBef>
                        <a:defRPr sz="2000">
                          <a:solidFill>
                            <a:schemeClr val="tx1"/>
                          </a:solidFill>
                          <a:latin typeface="Verdana" panose="020B0604030504040204" pitchFamily="34" charset="0"/>
                          <a:ea typeface="ヒラギノ角ゴ Pro W3" pitchFamily="-1" charset="-128"/>
                        </a:defRPr>
                      </a:lvl2pPr>
                      <a:lvl3pPr eaLnBrk="0" hangingPunct="0">
                        <a:spcBef>
                          <a:spcPct val="20000"/>
                        </a:spcBef>
                        <a:defRPr>
                          <a:solidFill>
                            <a:schemeClr val="tx1"/>
                          </a:solidFill>
                          <a:latin typeface="Verdana" panose="020B0604030504040204" pitchFamily="34" charset="0"/>
                          <a:ea typeface="ＭＳ Ｐゴシック" panose="020B0600070205080204" pitchFamily="34" charset="-128"/>
                        </a:defRPr>
                      </a:lvl3pPr>
                      <a:lvl4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4pPr>
                      <a:lvl5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ヒラギノ角ゴ Pro W3" pitchFamily="-1" charset="-128"/>
                          <a:cs typeface="+mn-cs"/>
                        </a:rPr>
                        <a:t>$305,882</a:t>
                      </a:r>
                      <a:endParaRPr kumimoji="0" lang="en-US" altLang="en-US" sz="18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2"/>
                  </a:ext>
                </a:extLst>
              </a:tr>
              <a:tr h="304800">
                <a:tc>
                  <a:txBody>
                    <a:bodyPr/>
                    <a:lstStyle>
                      <a:lvl1pPr defTabSz="457200" eaLnBrk="0" hangingPunct="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eaLnBrk="0" hangingPunct="0">
                        <a:spcBef>
                          <a:spcPct val="20000"/>
                        </a:spcBef>
                        <a:defRPr sz="2000">
                          <a:solidFill>
                            <a:schemeClr val="tx1"/>
                          </a:solidFill>
                          <a:latin typeface="Verdana" panose="020B0604030504040204" pitchFamily="34" charset="0"/>
                          <a:ea typeface="ヒラギノ角ゴ Pro W3" pitchFamily="-1" charset="-128"/>
                        </a:defRPr>
                      </a:lvl2pPr>
                      <a:lvl3pPr eaLnBrk="0" hangingPunct="0">
                        <a:spcBef>
                          <a:spcPct val="20000"/>
                        </a:spcBef>
                        <a:defRPr>
                          <a:solidFill>
                            <a:schemeClr val="tx1"/>
                          </a:solidFill>
                          <a:latin typeface="Verdana" panose="020B0604030504040204" pitchFamily="34" charset="0"/>
                          <a:ea typeface="ＭＳ Ｐゴシック" panose="020B0600070205080204" pitchFamily="34" charset="-128"/>
                        </a:defRPr>
                      </a:lvl3pPr>
                      <a:lvl4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4pPr>
                      <a:lvl5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ヒラギノ角ゴ Pro W3" pitchFamily="-1" charset="-128"/>
                          <a:cs typeface="+mn-cs"/>
                        </a:rPr>
                        <a:t>Apparel Store</a:t>
                      </a:r>
                      <a:endParaRPr kumimoji="0" lang="en-US" altLang="en-US" sz="18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defTabSz="457200" eaLnBrk="0" hangingPunct="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eaLnBrk="0" hangingPunct="0">
                        <a:spcBef>
                          <a:spcPct val="20000"/>
                        </a:spcBef>
                        <a:defRPr sz="2000">
                          <a:solidFill>
                            <a:schemeClr val="tx1"/>
                          </a:solidFill>
                          <a:latin typeface="Verdana" panose="020B0604030504040204" pitchFamily="34" charset="0"/>
                          <a:ea typeface="ヒラギノ角ゴ Pro W3" pitchFamily="-1" charset="-128"/>
                        </a:defRPr>
                      </a:lvl2pPr>
                      <a:lvl3pPr eaLnBrk="0" hangingPunct="0">
                        <a:spcBef>
                          <a:spcPct val="20000"/>
                        </a:spcBef>
                        <a:defRPr>
                          <a:solidFill>
                            <a:schemeClr val="tx1"/>
                          </a:solidFill>
                          <a:latin typeface="Verdana" panose="020B0604030504040204" pitchFamily="34" charset="0"/>
                          <a:ea typeface="ＭＳ Ｐゴシック" panose="020B0600070205080204" pitchFamily="34" charset="-128"/>
                        </a:defRPr>
                      </a:lvl3pPr>
                      <a:lvl4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4pPr>
                      <a:lvl5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ヒラギノ角ゴ Pro W3" pitchFamily="-1" charset="-128"/>
                          <a:cs typeface="+mn-cs"/>
                        </a:rPr>
                        <a:t>$250,000</a:t>
                      </a:r>
                      <a:endParaRPr kumimoji="0" lang="en-US" altLang="en-US" sz="18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3"/>
                  </a:ext>
                </a:extLst>
              </a:tr>
              <a:tr h="304800">
                <a:tc>
                  <a:txBody>
                    <a:bodyPr/>
                    <a:lstStyle>
                      <a:lvl1pPr defTabSz="457200" eaLnBrk="0" hangingPunct="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eaLnBrk="0" hangingPunct="0">
                        <a:spcBef>
                          <a:spcPct val="20000"/>
                        </a:spcBef>
                        <a:defRPr sz="2000">
                          <a:solidFill>
                            <a:schemeClr val="tx1"/>
                          </a:solidFill>
                          <a:latin typeface="Verdana" panose="020B0604030504040204" pitchFamily="34" charset="0"/>
                          <a:ea typeface="ヒラギノ角ゴ Pro W3" pitchFamily="-1" charset="-128"/>
                        </a:defRPr>
                      </a:lvl2pPr>
                      <a:lvl3pPr eaLnBrk="0" hangingPunct="0">
                        <a:spcBef>
                          <a:spcPct val="20000"/>
                        </a:spcBef>
                        <a:defRPr>
                          <a:solidFill>
                            <a:schemeClr val="tx1"/>
                          </a:solidFill>
                          <a:latin typeface="Verdana" panose="020B0604030504040204" pitchFamily="34" charset="0"/>
                          <a:ea typeface="ＭＳ Ｐゴシック" panose="020B0600070205080204" pitchFamily="34" charset="-128"/>
                        </a:defRPr>
                      </a:lvl3pPr>
                      <a:lvl4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4pPr>
                      <a:lvl5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n-lt"/>
                          <a:ea typeface="ＭＳ Ｐゴシック" panose="020B0600070205080204" pitchFamily="34" charset="-128"/>
                        </a:rPr>
                        <a:t>Sell the 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defTabSz="457200" eaLnBrk="0" hangingPunct="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eaLnBrk="0" hangingPunct="0">
                        <a:spcBef>
                          <a:spcPct val="20000"/>
                        </a:spcBef>
                        <a:defRPr sz="2000">
                          <a:solidFill>
                            <a:schemeClr val="tx1"/>
                          </a:solidFill>
                          <a:latin typeface="Verdana" panose="020B0604030504040204" pitchFamily="34" charset="0"/>
                          <a:ea typeface="ヒラギノ角ゴ Pro W3" pitchFamily="-1" charset="-128"/>
                        </a:defRPr>
                      </a:lvl2pPr>
                      <a:lvl3pPr eaLnBrk="0" hangingPunct="0">
                        <a:spcBef>
                          <a:spcPct val="20000"/>
                        </a:spcBef>
                        <a:defRPr>
                          <a:solidFill>
                            <a:schemeClr val="tx1"/>
                          </a:solidFill>
                          <a:latin typeface="Verdana" panose="020B0604030504040204" pitchFamily="34" charset="0"/>
                          <a:ea typeface="ＭＳ Ｐゴシック" panose="020B0600070205080204" pitchFamily="34" charset="-128"/>
                        </a:defRPr>
                      </a:lvl3pPr>
                      <a:lvl4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4pPr>
                      <a:lvl5pPr eaLnBrk="0" hangingPunct="0">
                        <a:spcBef>
                          <a:spcPct val="20000"/>
                        </a:spcBef>
                        <a:defRPr sz="16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ヒラギノ角ゴ Pro W3" pitchFamily="-1" charset="-128"/>
                          <a:cs typeface="+mn-cs"/>
                        </a:rPr>
                        <a:t>$220,000</a:t>
                      </a:r>
                      <a:endParaRPr kumimoji="0" lang="en-US" altLang="en-US" sz="18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4"/>
                  </a:ext>
                </a:extLst>
              </a:tr>
            </a:tbl>
          </a:graphicData>
        </a:graphic>
      </p:graphicFrame>
      <p:sp>
        <p:nvSpPr>
          <p:cNvPr id="4" name="Content Placeholder 3"/>
          <p:cNvSpPr>
            <a:spLocks noGrp="1"/>
          </p:cNvSpPr>
          <p:nvPr>
            <p:ph idx="13"/>
          </p:nvPr>
        </p:nvSpPr>
        <p:spPr>
          <a:xfrm>
            <a:off x="457200" y="6019800"/>
            <a:ext cx="8229600" cy="304800"/>
          </a:xfrm>
        </p:spPr>
        <p:txBody>
          <a:bodyPr/>
          <a:lstStyle/>
          <a:p>
            <a:r>
              <a:rPr lang="en-IN" sz="2000" dirty="0"/>
              <a:t>You should choose the coffee shop.</a:t>
            </a: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628434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807"/>
            <a:ext cx="8229600" cy="1097280"/>
          </a:xfrm>
        </p:spPr>
        <p:txBody>
          <a:bodyPr/>
          <a:lstStyle/>
          <a:p>
            <a:r>
              <a:rPr lang="en-US" altLang="en-US" dirty="0">
                <a:latin typeface="+mj-lt"/>
                <a:ea typeface="ヒラギノ角ゴ Pro W3"/>
                <a:cs typeface="ヒラギノ角ゴ Pro W3"/>
              </a:rPr>
              <a:t>Example 8.3 </a:t>
            </a:r>
            <a:r>
              <a:rPr lang="en-US" altLang="en-US" spc="-450" dirty="0">
                <a:latin typeface="+mj-lt"/>
                <a:ea typeface="ヒラギノ角ゴ Pro W3"/>
                <a:cs typeface="ヒラギノ角ゴ Pro W3"/>
              </a:rPr>
              <a:t>N P </a:t>
            </a:r>
            <a:r>
              <a:rPr lang="en-US" altLang="en-US" dirty="0">
                <a:latin typeface="+mj-lt"/>
                <a:ea typeface="ヒラギノ角ゴ Pro W3"/>
                <a:cs typeface="ヒラギノ角ゴ Pro W3"/>
              </a:rPr>
              <a:t>V and Mutually Exclusive Projects </a:t>
            </a:r>
            <a:r>
              <a:rPr lang="en-US" altLang="en-US" sz="2800" dirty="0">
                <a:latin typeface="+mj-lt"/>
                <a:ea typeface="ヒラギノ角ゴ Pro W3"/>
                <a:cs typeface="ヒラギノ角ゴ Pro W3"/>
              </a:rPr>
              <a:t>(5 of 5)</a:t>
            </a:r>
            <a:endParaRPr lang="en-IN" sz="2000" dirty="0">
              <a:latin typeface="+mj-lt"/>
            </a:endParaRPr>
          </a:p>
        </p:txBody>
      </p:sp>
      <p:sp>
        <p:nvSpPr>
          <p:cNvPr id="3" name="Content Placeholder 2"/>
          <p:cNvSpPr>
            <a:spLocks noGrp="1"/>
          </p:cNvSpPr>
          <p:nvPr>
            <p:ph idx="1"/>
          </p:nvPr>
        </p:nvSpPr>
        <p:spPr>
          <a:xfrm>
            <a:off x="457200" y="1600200"/>
            <a:ext cx="8229600" cy="3047999"/>
          </a:xfrm>
        </p:spPr>
        <p:txBody>
          <a:bodyPr/>
          <a:lstStyle/>
          <a:p>
            <a:pPr>
              <a:buNone/>
            </a:pPr>
            <a:r>
              <a:rPr lang="en-US" altLang="en-US" sz="2400" b="1" dirty="0">
                <a:ea typeface="ヒラギノ角ゴ Pro W3"/>
                <a:cs typeface="ヒラギノ角ゴ Pro W3"/>
              </a:rPr>
              <a:t>Evaluate:</a:t>
            </a:r>
          </a:p>
          <a:p>
            <a:r>
              <a:rPr lang="en-IN" sz="2400" dirty="0"/>
              <a:t>All the alternatives have positive </a:t>
            </a:r>
            <a:r>
              <a:rPr lang="en-IN" sz="2400" spc="-300" dirty="0"/>
              <a:t>N P V </a:t>
            </a:r>
            <a:r>
              <a:rPr lang="en-IN" sz="2400" dirty="0"/>
              <a:t>s, but you can take only one of them, so you should choose the one that creates the most value. </a:t>
            </a:r>
          </a:p>
          <a:p>
            <a:r>
              <a:rPr lang="en-IN" sz="2400" dirty="0"/>
              <a:t>Even though the coffee shop has the lowest cash flows, its lower start-up cost coupled with its lower cost of capital (it is less risky) make it the best choice.</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4218375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067"/>
            <a:ext cx="8229600" cy="563078"/>
          </a:xfrm>
        </p:spPr>
        <p:txBody>
          <a:bodyPr/>
          <a:lstStyle/>
          <a:p>
            <a:r>
              <a:rPr lang="en-US" altLang="en-US" dirty="0">
                <a:latin typeface="+mj-lt"/>
                <a:ea typeface="ヒラギノ角ゴ Pro W3"/>
                <a:cs typeface="ヒラギノ角ゴ Pro W3"/>
              </a:rPr>
              <a:t>8.4 Choosing Among Projects </a:t>
            </a:r>
            <a:r>
              <a:rPr lang="en-US" altLang="en-US" sz="2800" dirty="0">
                <a:latin typeface="+mj-lt"/>
                <a:ea typeface="ヒラギノ角ゴ Pro W3"/>
                <a:cs typeface="ヒラギノ角ゴ Pro W3"/>
              </a:rPr>
              <a:t>(2 of 8)</a:t>
            </a:r>
            <a:endParaRPr lang="en-IN" sz="2800" dirty="0">
              <a:latin typeface="+mj-lt"/>
            </a:endParaRPr>
          </a:p>
        </p:txBody>
      </p:sp>
      <p:sp>
        <p:nvSpPr>
          <p:cNvPr id="3" name="Content Placeholder 2"/>
          <p:cNvSpPr>
            <a:spLocks noGrp="1"/>
          </p:cNvSpPr>
          <p:nvPr>
            <p:ph idx="1"/>
          </p:nvPr>
        </p:nvSpPr>
        <p:spPr>
          <a:xfrm>
            <a:off x="457200" y="976745"/>
            <a:ext cx="8229600" cy="1600200"/>
          </a:xfrm>
        </p:spPr>
        <p:txBody>
          <a:bodyPr/>
          <a:lstStyle/>
          <a:p>
            <a:r>
              <a:rPr lang="en-US" altLang="en-US" sz="2400" dirty="0">
                <a:ea typeface="ヒラギノ角ゴ Pro W3"/>
                <a:cs typeface="ヒラギノ角ゴ Pro W3"/>
              </a:rPr>
              <a:t>Differences in Scale </a:t>
            </a:r>
          </a:p>
          <a:p>
            <a:pPr lvl="1"/>
            <a:r>
              <a:rPr lang="en-US" altLang="en-US" sz="2400" dirty="0">
                <a:ea typeface="ＭＳ Ｐゴシック" panose="020B0600070205080204" pitchFamily="34" charset="-128"/>
              </a:rPr>
              <a:t>A 10% </a:t>
            </a:r>
            <a:r>
              <a:rPr lang="en-US" altLang="en-US" sz="2400" spc="-300" dirty="0">
                <a:ea typeface="ヒラギノ角ゴ Pro W3"/>
              </a:rPr>
              <a:t>I R </a:t>
            </a:r>
            <a:r>
              <a:rPr lang="en-US" altLang="en-US" sz="2400" dirty="0" err="1">
                <a:ea typeface="ＭＳ Ｐゴシック" panose="020B0600070205080204" pitchFamily="34" charset="-128"/>
              </a:rPr>
              <a:t>R</a:t>
            </a:r>
            <a:r>
              <a:rPr lang="en-US" altLang="en-US" sz="2400" dirty="0">
                <a:ea typeface="ＭＳ Ｐゴシック" panose="020B0600070205080204" pitchFamily="34" charset="-128"/>
              </a:rPr>
              <a:t> can have very different value implications for an initial investment of $1 million vs. an initial investment of $100 million</a:t>
            </a:r>
          </a:p>
        </p:txBody>
      </p:sp>
    </p:spTree>
    <p:extLst>
      <p:ext uri="{BB962C8B-B14F-4D97-AF65-F5344CB8AC3E}">
        <p14:creationId xmlns:p14="http://schemas.microsoft.com/office/powerpoint/2010/main" val="940556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35"/>
            <a:ext cx="8229600" cy="563078"/>
          </a:xfrm>
        </p:spPr>
        <p:txBody>
          <a:bodyPr/>
          <a:lstStyle/>
          <a:p>
            <a:r>
              <a:rPr lang="en-US" altLang="en-US" dirty="0">
                <a:latin typeface="+mj-lt"/>
                <a:ea typeface="ヒラギノ角ゴ Pro W3"/>
                <a:cs typeface="ヒラギノ角ゴ Pro W3"/>
              </a:rPr>
              <a:t>8.4 Choosing Among Projects </a:t>
            </a:r>
            <a:r>
              <a:rPr lang="en-US" altLang="en-US" sz="2800" dirty="0">
                <a:latin typeface="+mj-lt"/>
                <a:ea typeface="ヒラギノ角ゴ Pro W3"/>
                <a:cs typeface="ヒラギノ角ゴ Pro W3"/>
              </a:rPr>
              <a:t>(3 of 8)</a:t>
            </a:r>
            <a:endParaRPr lang="en-IN" sz="2800" dirty="0">
              <a:latin typeface="+mj-lt"/>
            </a:endParaRPr>
          </a:p>
        </p:txBody>
      </p:sp>
      <p:sp>
        <p:nvSpPr>
          <p:cNvPr id="3" name="Content Placeholder 2"/>
          <p:cNvSpPr>
            <a:spLocks noGrp="1"/>
          </p:cNvSpPr>
          <p:nvPr>
            <p:ph idx="1"/>
          </p:nvPr>
        </p:nvSpPr>
        <p:spPr>
          <a:xfrm>
            <a:off x="457200" y="976745"/>
            <a:ext cx="8229600" cy="401637"/>
          </a:xfrm>
        </p:spPr>
        <p:txBody>
          <a:bodyPr/>
          <a:lstStyle/>
          <a:p>
            <a:r>
              <a:rPr lang="en-US" altLang="en-US" sz="2400" dirty="0">
                <a:ea typeface="ヒラギノ角ゴ Pro W3"/>
                <a:cs typeface="ヒラギノ角ゴ Pro W3"/>
              </a:rPr>
              <a:t>Identical Scale</a:t>
            </a:r>
            <a:endParaRPr lang="en-US" altLang="en-US" sz="1400" dirty="0">
              <a:ea typeface="ＭＳ Ｐゴシック" panose="020B0600070205080204" pitchFamily="34" charset="-128"/>
            </a:endParaRPr>
          </a:p>
        </p:txBody>
      </p:sp>
      <p:sp>
        <p:nvSpPr>
          <p:cNvPr id="6" name="Content Placeholder 5"/>
          <p:cNvSpPr>
            <a:spLocks noGrp="1"/>
          </p:cNvSpPr>
          <p:nvPr>
            <p:ph idx="13"/>
          </p:nvPr>
        </p:nvSpPr>
        <p:spPr>
          <a:xfrm>
            <a:off x="457200" y="1392238"/>
            <a:ext cx="8229600" cy="436562"/>
          </a:xfrm>
        </p:spPr>
        <p:txBody>
          <a:bodyPr/>
          <a:lstStyle/>
          <a:p>
            <a:pPr marL="741600" lvl="1" indent="-284400">
              <a:spcBef>
                <a:spcPts val="1500"/>
              </a:spcBef>
              <a:buFont typeface="Arial" panose="020B0604020202020204" pitchFamily="34" charset="0"/>
              <a:buChar char="‒"/>
            </a:pPr>
            <a:r>
              <a:rPr lang="en-US" altLang="en-US" sz="2400" spc="-300" dirty="0">
                <a:ea typeface="ヒラギノ角ゴ Pro W3"/>
              </a:rPr>
              <a:t>N P </a:t>
            </a:r>
            <a:r>
              <a:rPr lang="en-US" altLang="en-US" sz="2400" dirty="0">
                <a:ea typeface="ＭＳ Ｐゴシック" panose="020B0600070205080204" pitchFamily="34" charset="-128"/>
              </a:rPr>
              <a:t>V of Maria’s investment in her boyfriend’s business:</a:t>
            </a:r>
          </a:p>
        </p:txBody>
      </p:sp>
      <p:graphicFrame>
        <p:nvGraphicFramePr>
          <p:cNvPr id="4" name="Object 2" descr="N P V = minus 10,000, plus, 6,000 over 1.12, + 6,000 over 1.12 squared, + 6,000 over 1.12 cubed, = $4,411."/>
          <p:cNvGraphicFramePr>
            <a:graphicFrameLocks noChangeAspect="1"/>
          </p:cNvGraphicFramePr>
          <p:nvPr>
            <p:extLst>
              <p:ext uri="{D42A27DB-BD31-4B8C-83A1-F6EECF244321}">
                <p14:modId xmlns:p14="http://schemas.microsoft.com/office/powerpoint/2010/main" val="3789209642"/>
              </p:ext>
            </p:extLst>
          </p:nvPr>
        </p:nvGraphicFramePr>
        <p:xfrm>
          <a:off x="1210902" y="2043544"/>
          <a:ext cx="6342784" cy="743238"/>
        </p:xfrm>
        <a:graphic>
          <a:graphicData uri="http://schemas.openxmlformats.org/presentationml/2006/ole">
            <mc:AlternateContent xmlns:mc="http://schemas.openxmlformats.org/markup-compatibility/2006">
              <mc:Choice xmlns:v="urn:schemas-microsoft-com:vml" Requires="v">
                <p:oleObj spid="_x0000_s11694" name="Equation" r:id="rId3" imgW="4775040" imgH="558720" progId="Equation.DSMT4">
                  <p:embed/>
                </p:oleObj>
              </mc:Choice>
              <mc:Fallback>
                <p:oleObj name="Equation" r:id="rId3" imgW="4775040" imgH="558720" progId="Equation.DSMT4">
                  <p:embed/>
                  <p:pic>
                    <p:nvPicPr>
                      <p:cNvPr id="0" name=""/>
                      <p:cNvPicPr>
                        <a:picLocks noChangeAspect="1" noChangeArrowheads="1"/>
                      </p:cNvPicPr>
                      <p:nvPr/>
                    </p:nvPicPr>
                    <p:blipFill>
                      <a:blip r:embed="rId4"/>
                      <a:srcRect/>
                      <a:stretch>
                        <a:fillRect/>
                      </a:stretch>
                    </p:blipFill>
                    <p:spPr bwMode="auto">
                      <a:xfrm>
                        <a:off x="1210902" y="2043544"/>
                        <a:ext cx="6342784" cy="7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14"/>
          </p:nvPr>
        </p:nvSpPr>
        <p:spPr>
          <a:xfrm>
            <a:off x="457200" y="3048000"/>
            <a:ext cx="8229600" cy="457200"/>
          </a:xfrm>
        </p:spPr>
        <p:txBody>
          <a:bodyPr/>
          <a:lstStyle/>
          <a:p>
            <a:pPr marL="741600" lvl="1" indent="-284400">
              <a:spcBef>
                <a:spcPts val="1500"/>
              </a:spcBef>
              <a:buFont typeface="Arial" panose="020B0604020202020204" pitchFamily="34" charset="0"/>
              <a:buChar char="‒"/>
            </a:pPr>
            <a:r>
              <a:rPr lang="en-US" altLang="en-US" sz="2400" spc="-300" dirty="0">
                <a:ea typeface="ヒラギノ角ゴ Pro W3"/>
              </a:rPr>
              <a:t>N P </a:t>
            </a:r>
            <a:r>
              <a:rPr lang="en-US" altLang="en-US" sz="2400" dirty="0">
                <a:ea typeface="ＭＳ Ｐゴシック" panose="020B0600070205080204" pitchFamily="34" charset="-128"/>
              </a:rPr>
              <a:t>V of Maria’s investment in the delivery business:</a:t>
            </a:r>
          </a:p>
        </p:txBody>
      </p:sp>
      <p:graphicFrame>
        <p:nvGraphicFramePr>
          <p:cNvPr id="5" name="Object 3" descr="N P V = minus 10,000 + 5,000 over 1.12, + 5,000 over 1.12 squared, + 5,000 over 1.12 cubed, = $2,009."/>
          <p:cNvGraphicFramePr>
            <a:graphicFrameLocks noChangeAspect="1"/>
          </p:cNvGraphicFramePr>
          <p:nvPr>
            <p:extLst>
              <p:ext uri="{D42A27DB-BD31-4B8C-83A1-F6EECF244321}">
                <p14:modId xmlns:p14="http://schemas.microsoft.com/office/powerpoint/2010/main" val="826777043"/>
              </p:ext>
            </p:extLst>
          </p:nvPr>
        </p:nvGraphicFramePr>
        <p:xfrm>
          <a:off x="1353705" y="3581400"/>
          <a:ext cx="6436591" cy="750455"/>
        </p:xfrm>
        <a:graphic>
          <a:graphicData uri="http://schemas.openxmlformats.org/presentationml/2006/ole">
            <mc:AlternateContent xmlns:mc="http://schemas.openxmlformats.org/markup-compatibility/2006">
              <mc:Choice xmlns:v="urn:schemas-microsoft-com:vml" Requires="v">
                <p:oleObj spid="_x0000_s11695" name="Equation" r:id="rId5" imgW="4787640" imgH="558720" progId="Equation.DSMT4">
                  <p:embed/>
                </p:oleObj>
              </mc:Choice>
              <mc:Fallback>
                <p:oleObj name="Equation" r:id="rId5" imgW="4787640" imgH="558720" progId="Equation.DSMT4">
                  <p:embed/>
                  <p:pic>
                    <p:nvPicPr>
                      <p:cNvPr id="0" name=""/>
                      <p:cNvPicPr>
                        <a:picLocks noChangeAspect="1" noChangeArrowheads="1"/>
                      </p:cNvPicPr>
                      <p:nvPr/>
                    </p:nvPicPr>
                    <p:blipFill>
                      <a:blip r:embed="rId6"/>
                      <a:srcRect/>
                      <a:stretch>
                        <a:fillRect/>
                      </a:stretch>
                    </p:blipFill>
                    <p:spPr bwMode="auto">
                      <a:xfrm>
                        <a:off x="1353705" y="3581400"/>
                        <a:ext cx="6436591" cy="75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1972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348"/>
            <a:ext cx="8229600" cy="511889"/>
          </a:xfrm>
        </p:spPr>
        <p:txBody>
          <a:bodyPr/>
          <a:lstStyle/>
          <a:p>
            <a:r>
              <a:rPr lang="en-US" altLang="en-US" dirty="0">
                <a:latin typeface="+mj-lt"/>
                <a:ea typeface="ヒラギノ角ゴ Pro W3"/>
                <a:cs typeface="ヒラギノ角ゴ Pro W3"/>
              </a:rPr>
              <a:t>8.4 Choosing Among Projects </a:t>
            </a:r>
            <a:r>
              <a:rPr lang="en-US" altLang="en-US" sz="2800" dirty="0">
                <a:latin typeface="+mj-lt"/>
                <a:ea typeface="ヒラギノ角ゴ Pro W3"/>
                <a:cs typeface="ヒラギノ角ゴ Pro W3"/>
              </a:rPr>
              <a:t>(4 of 8)</a:t>
            </a:r>
            <a:endParaRPr lang="en-IN" sz="2800" dirty="0">
              <a:latin typeface="+mj-lt"/>
            </a:endParaRPr>
          </a:p>
        </p:txBody>
      </p:sp>
      <p:sp>
        <p:nvSpPr>
          <p:cNvPr id="3" name="Content Placeholder 2"/>
          <p:cNvSpPr>
            <a:spLocks noGrp="1"/>
          </p:cNvSpPr>
          <p:nvPr>
            <p:ph idx="1"/>
          </p:nvPr>
        </p:nvSpPr>
        <p:spPr>
          <a:xfrm>
            <a:off x="457200" y="980098"/>
            <a:ext cx="8229600" cy="892276"/>
          </a:xfrm>
        </p:spPr>
        <p:txBody>
          <a:bodyPr/>
          <a:lstStyle/>
          <a:p>
            <a:r>
              <a:rPr lang="en-US" altLang="en-US" sz="2400" dirty="0">
                <a:ea typeface="ヒラギノ角ゴ Pro W3"/>
                <a:cs typeface="ヒラギノ角ゴ Pro W3"/>
              </a:rPr>
              <a:t>Identical Scale</a:t>
            </a:r>
          </a:p>
          <a:p>
            <a:pPr lvl="1"/>
            <a:r>
              <a:rPr lang="en-US" altLang="en-US" sz="2400" spc="-300" dirty="0">
                <a:ea typeface="ヒラギノ角ゴ Pro W3"/>
              </a:rPr>
              <a:t>I R </a:t>
            </a:r>
            <a:r>
              <a:rPr lang="en-US" altLang="en-US" sz="2400" dirty="0" err="1">
                <a:ea typeface="ＭＳ Ｐゴシック" panose="020B0600070205080204" pitchFamily="34" charset="-128"/>
              </a:rPr>
              <a:t>R</a:t>
            </a:r>
            <a:r>
              <a:rPr lang="en-US" altLang="en-US" sz="2400" dirty="0">
                <a:ea typeface="ＭＳ Ｐゴシック" panose="020B0600070205080204" pitchFamily="34" charset="-128"/>
              </a:rPr>
              <a:t> of her boyfriend’s business:</a:t>
            </a:r>
          </a:p>
        </p:txBody>
      </p:sp>
      <p:pic>
        <p:nvPicPr>
          <p:cNvPr id="6" name="Picture Placeholder 5" descr="A figure shows the steps to solve the problem using the financial calculator and Excel spreadsheet.&#10;Long description is available in notes, press F6&#10;">
            <a:extLst>
              <a:ext uri="{FF2B5EF4-FFF2-40B4-BE49-F238E27FC236}">
                <a16:creationId xmlns:a16="http://schemas.microsoft.com/office/drawing/2014/main" id="{90131132-4E91-47F5-8CBC-321218021D8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97669" y="2807368"/>
            <a:ext cx="8151455" cy="1276733"/>
          </a:xfrm>
          <a:prstGeom prst="rect">
            <a:avLst/>
          </a:prstGeom>
        </p:spPr>
      </p:pic>
    </p:spTree>
    <p:extLst>
      <p:ext uri="{BB962C8B-B14F-4D97-AF65-F5344CB8AC3E}">
        <p14:creationId xmlns:p14="http://schemas.microsoft.com/office/powerpoint/2010/main" val="26875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b="1" u="sng"/>
              <a:t>Net Present Value</a:t>
            </a:r>
          </a:p>
        </p:txBody>
      </p:sp>
      <p:sp>
        <p:nvSpPr>
          <p:cNvPr id="15363" name="Rectangle 3"/>
          <p:cNvSpPr>
            <a:spLocks noGrp="1" noChangeArrowheads="1"/>
          </p:cNvSpPr>
          <p:nvPr>
            <p:ph type="body" idx="1"/>
          </p:nvPr>
        </p:nvSpPr>
        <p:spPr/>
        <p:txBody>
          <a:bodyPr/>
          <a:lstStyle/>
          <a:p>
            <a:pPr eaLnBrk="1" hangingPunct="1"/>
            <a:r>
              <a:rPr lang="en-US" altLang="en-US" b="1" u="sng" dirty="0"/>
              <a:t>A. ANNUITY CASH FLOWS</a:t>
            </a:r>
            <a:r>
              <a:rPr lang="en-US" altLang="en-US" dirty="0"/>
              <a:t> </a:t>
            </a:r>
          </a:p>
          <a:p>
            <a:pPr eaLnBrk="1" hangingPunct="1"/>
            <a:endParaRPr lang="en-US" altLang="en-US" dirty="0"/>
          </a:p>
          <a:p>
            <a:pPr eaLnBrk="1" hangingPunct="1"/>
            <a:endParaRPr lang="en-US" altLang="en-US" dirty="0"/>
          </a:p>
          <a:p>
            <a:pPr eaLnBrk="1" hangingPunct="1"/>
            <a:endParaRPr lang="en-US" altLang="en-US" b="1" u="sng" dirty="0"/>
          </a:p>
          <a:p>
            <a:pPr eaLnBrk="1" hangingPunct="1"/>
            <a:r>
              <a:rPr lang="en-US" altLang="en-US" b="1" u="sng" dirty="0"/>
              <a:t>B. UNEVEN SERIES CASH FLOWS</a:t>
            </a:r>
          </a:p>
          <a:p>
            <a:pPr eaLnBrk="1" hangingPunct="1"/>
            <a:endParaRPr lang="en-US" altLang="en-US" dirty="0"/>
          </a:p>
          <a:p>
            <a:pPr eaLnBrk="1" hangingPunct="1"/>
            <a:endParaRPr lang="en-US" altLang="en-US" dirty="0"/>
          </a:p>
        </p:txBody>
      </p:sp>
      <p:sp>
        <p:nvSpPr>
          <p:cNvPr id="15364" name="Rectangle 5"/>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pPr eaLnBrk="1" hangingPunct="1"/>
            <a:endParaRPr lang="en-US" altLang="en-US"/>
          </a:p>
        </p:txBody>
      </p:sp>
      <p:graphicFrame>
        <p:nvGraphicFramePr>
          <p:cNvPr id="15365" name="Object 4"/>
          <p:cNvGraphicFramePr>
            <a:graphicFrameLocks noChangeAspect="1"/>
          </p:cNvGraphicFramePr>
          <p:nvPr>
            <p:extLst>
              <p:ext uri="{D42A27DB-BD31-4B8C-83A1-F6EECF244321}">
                <p14:modId xmlns:p14="http://schemas.microsoft.com/office/powerpoint/2010/main" val="862743021"/>
              </p:ext>
            </p:extLst>
          </p:nvPr>
        </p:nvGraphicFramePr>
        <p:xfrm>
          <a:off x="1905000" y="2023058"/>
          <a:ext cx="5943600" cy="762000"/>
        </p:xfrm>
        <a:graphic>
          <a:graphicData uri="http://schemas.openxmlformats.org/presentationml/2006/ole">
            <mc:AlternateContent xmlns:mc="http://schemas.openxmlformats.org/markup-compatibility/2006">
              <mc:Choice xmlns:v="urn:schemas-microsoft-com:vml" Requires="v">
                <p:oleObj spid="_x0000_s28682" name="Equation" r:id="rId4" imgW="4584700" imgH="533400" progId="Equation.3">
                  <p:embed/>
                </p:oleObj>
              </mc:Choice>
              <mc:Fallback>
                <p:oleObj name="Equation" r:id="rId4" imgW="4584700" imgH="533400" progId="Equation.3">
                  <p:embed/>
                  <p:pic>
                    <p:nvPicPr>
                      <p:cNvPr id="1536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23058"/>
                        <a:ext cx="5943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ltLang="en-US"/>
          </a:p>
        </p:txBody>
      </p:sp>
      <p:graphicFrame>
        <p:nvGraphicFramePr>
          <p:cNvPr id="15367" name="Object 7"/>
          <p:cNvGraphicFramePr>
            <a:graphicFrameLocks noChangeAspect="1"/>
          </p:cNvGraphicFramePr>
          <p:nvPr/>
        </p:nvGraphicFramePr>
        <p:xfrm>
          <a:off x="1346200" y="4387850"/>
          <a:ext cx="6654800" cy="793750"/>
        </p:xfrm>
        <a:graphic>
          <a:graphicData uri="http://schemas.openxmlformats.org/presentationml/2006/ole">
            <mc:AlternateContent xmlns:mc="http://schemas.openxmlformats.org/markup-compatibility/2006">
              <mc:Choice xmlns:v="urn:schemas-microsoft-com:vml" Requires="v">
                <p:oleObj spid="_x0000_s28683" name="Equation" r:id="rId6" imgW="3162300" imgH="495300" progId="Equation.3">
                  <p:embed/>
                </p:oleObj>
              </mc:Choice>
              <mc:Fallback>
                <p:oleObj name="Equation" r:id="rId6" imgW="3162300" imgH="495300" progId="Equation.3">
                  <p:embed/>
                  <p:pic>
                    <p:nvPicPr>
                      <p:cNvPr id="1536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6200" y="4387850"/>
                        <a:ext cx="6654800" cy="793750"/>
                      </a:xfrm>
                      <a:prstGeom prst="rect">
                        <a:avLst/>
                      </a:prstGeom>
                      <a:noFill/>
                    </p:spPr>
                  </p:pic>
                </p:oleObj>
              </mc:Fallback>
            </mc:AlternateContent>
          </a:graphicData>
        </a:graphic>
      </p:graphicFrame>
      <p:sp>
        <p:nvSpPr>
          <p:cNvPr id="15368" name="Rectangle 9"/>
          <p:cNvSpPr>
            <a:spLocks noChangeArrowheads="1"/>
          </p:cNvSpPr>
          <p:nvPr/>
        </p:nvSpPr>
        <p:spPr bwMode="auto">
          <a:xfrm>
            <a:off x="0" y="428625"/>
            <a:ext cx="9144000" cy="0"/>
          </a:xfrm>
          <a:prstGeom prst="rect">
            <a:avLst/>
          </a:prstGeom>
          <a:noFill/>
          <a:ln w="9525">
            <a:noFill/>
            <a:miter lim="800000"/>
            <a:headEnd/>
            <a:tailEnd/>
          </a:ln>
        </p:spPr>
        <p:txBody>
          <a:bodyPr wrap="none" anchor="ctr">
            <a:spAutoFit/>
          </a:bodyPr>
          <a:lstStyle/>
          <a:p>
            <a:pPr eaLnBrk="1" hangingPunct="1"/>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964"/>
            <a:ext cx="8229600" cy="1367940"/>
          </a:xfrm>
        </p:spPr>
        <p:txBody>
          <a:bodyPr/>
          <a:lstStyle/>
          <a:p>
            <a:r>
              <a:rPr lang="en-US" altLang="en-US" sz="3000" dirty="0">
                <a:latin typeface="+mj-lt"/>
                <a:ea typeface="ヒラギノ角ゴ Pro W3"/>
                <a:cs typeface="ヒラギノ角ゴ Pro W3"/>
              </a:rPr>
              <a:t>Figure 8.7 </a:t>
            </a:r>
            <a:r>
              <a:rPr lang="en-US" altLang="en-US" sz="3000" spc="-400" dirty="0">
                <a:latin typeface="+mj-lt"/>
                <a:ea typeface="ヒラギノ角ゴ Pro W3"/>
                <a:cs typeface="ヒラギノ角ゴ Pro W3"/>
              </a:rPr>
              <a:t>N P </a:t>
            </a:r>
            <a:r>
              <a:rPr lang="en-US" altLang="en-US" sz="3000" dirty="0">
                <a:latin typeface="+mj-lt"/>
                <a:ea typeface="ヒラギノ角ゴ Pro W3"/>
                <a:cs typeface="ヒラギノ角ゴ Pro W3"/>
              </a:rPr>
              <a:t>V of Maria’s Investment Opportunities with Two-Drone Delivery Service</a:t>
            </a:r>
            <a:endParaRPr lang="en-IN" sz="3000" dirty="0">
              <a:latin typeface="+mj-lt"/>
            </a:endParaRPr>
          </a:p>
        </p:txBody>
      </p:sp>
      <p:pic>
        <p:nvPicPr>
          <p:cNvPr id="6" name="Picture Placeholder 5" descr="A chart illustrates the solution for Maria’s investment opportunities.&#10;Long description is available in notes, press F6&#10;">
            <a:extLst>
              <a:ext uri="{FF2B5EF4-FFF2-40B4-BE49-F238E27FC236}">
                <a16:creationId xmlns:a16="http://schemas.microsoft.com/office/drawing/2014/main" id="{FE18E361-810C-4368-A2AB-CB17E585D3C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681917" y="1858296"/>
            <a:ext cx="5783223" cy="4471240"/>
          </a:xfrm>
          <a:prstGeom prst="rect">
            <a:avLst/>
          </a:prstGeom>
        </p:spPr>
      </p:pic>
    </p:spTree>
    <p:extLst>
      <p:ext uri="{BB962C8B-B14F-4D97-AF65-F5344CB8AC3E}">
        <p14:creationId xmlns:p14="http://schemas.microsoft.com/office/powerpoint/2010/main" val="2970050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11"/>
            <a:ext cx="8229600" cy="699655"/>
          </a:xfrm>
        </p:spPr>
        <p:txBody>
          <a:bodyPr anchor="ctr"/>
          <a:lstStyle/>
          <a:p>
            <a:r>
              <a:rPr lang="en-US" altLang="en-US" sz="3600" dirty="0">
                <a:latin typeface="+mj-lt"/>
                <a:ea typeface="ヒラギノ角ゴ Pro W3"/>
                <a:cs typeface="ヒラギノ角ゴ Pro W3"/>
              </a:rPr>
              <a:t>8.4 Choosing Among Projects </a:t>
            </a:r>
            <a:r>
              <a:rPr lang="en-US" altLang="en-US" sz="2800" dirty="0">
                <a:latin typeface="+mj-lt"/>
                <a:ea typeface="ヒラギノ角ゴ Pro W3"/>
                <a:cs typeface="ヒラギノ角ゴ Pro W3"/>
              </a:rPr>
              <a:t>(5 of 8)</a:t>
            </a:r>
            <a:endParaRPr lang="en-IN" sz="2800" dirty="0">
              <a:latin typeface="+mj-lt"/>
            </a:endParaRPr>
          </a:p>
        </p:txBody>
      </p:sp>
      <p:sp>
        <p:nvSpPr>
          <p:cNvPr id="3" name="Content Placeholder 2"/>
          <p:cNvSpPr>
            <a:spLocks noGrp="1"/>
          </p:cNvSpPr>
          <p:nvPr>
            <p:ph idx="1"/>
          </p:nvPr>
        </p:nvSpPr>
        <p:spPr>
          <a:xfrm>
            <a:off x="457200" y="976745"/>
            <a:ext cx="8229600" cy="2057400"/>
          </a:xfrm>
        </p:spPr>
        <p:txBody>
          <a:bodyPr/>
          <a:lstStyle/>
          <a:p>
            <a:r>
              <a:rPr lang="en-US" altLang="en-US" sz="2400" dirty="0">
                <a:ea typeface="ヒラギノ角ゴ Pro W3"/>
                <a:cs typeface="ヒラギノ角ゴ Pro W3"/>
              </a:rPr>
              <a:t>Change in Scale:</a:t>
            </a:r>
          </a:p>
          <a:p>
            <a:pPr lvl="1"/>
            <a:r>
              <a:rPr lang="en-US" altLang="en-US" sz="2400" dirty="0">
                <a:ea typeface="ＭＳ Ｐゴシック" panose="020B0600070205080204" pitchFamily="34" charset="-128"/>
              </a:rPr>
              <a:t>Maria realizes she can just as easily invest in 10 drones for the delivery business.</a:t>
            </a:r>
          </a:p>
          <a:p>
            <a:pPr lvl="1"/>
            <a:r>
              <a:rPr lang="en-US" altLang="en-US" sz="2400" dirty="0">
                <a:ea typeface="ＭＳ Ｐゴシック" panose="020B0600070205080204" pitchFamily="34" charset="-128"/>
              </a:rPr>
              <a:t>Setup costs would be $50,000 and annual cash flows would be $25,000</a:t>
            </a:r>
          </a:p>
        </p:txBody>
      </p:sp>
      <p:graphicFrame>
        <p:nvGraphicFramePr>
          <p:cNvPr id="4" name="Object 2" descr="N P V = minus 50,000 + 25,000 over 1.12 + 25,000 over 1.12 squared + 25,000 over 1.12 cubed = $10,046."/>
          <p:cNvGraphicFramePr>
            <a:graphicFrameLocks noChangeAspect="1"/>
          </p:cNvGraphicFramePr>
          <p:nvPr>
            <p:extLst>
              <p:ext uri="{D42A27DB-BD31-4B8C-83A1-F6EECF244321}">
                <p14:modId xmlns:p14="http://schemas.microsoft.com/office/powerpoint/2010/main" val="573684467"/>
              </p:ext>
            </p:extLst>
          </p:nvPr>
        </p:nvGraphicFramePr>
        <p:xfrm>
          <a:off x="1037070" y="3276600"/>
          <a:ext cx="7374659" cy="750455"/>
        </p:xfrm>
        <a:graphic>
          <a:graphicData uri="http://schemas.openxmlformats.org/presentationml/2006/ole">
            <mc:AlternateContent xmlns:mc="http://schemas.openxmlformats.org/markup-compatibility/2006">
              <mc:Choice xmlns:v="urn:schemas-microsoft-com:vml" Requires="v">
                <p:oleObj spid="_x0000_s12503" name="Equation" r:id="rId3" imgW="5486400" imgH="558720" progId="Equation.DSMT4">
                  <p:embed/>
                </p:oleObj>
              </mc:Choice>
              <mc:Fallback>
                <p:oleObj name="Equation" r:id="rId3" imgW="5486400" imgH="558720" progId="Equation.DSMT4">
                  <p:embed/>
                  <p:pic>
                    <p:nvPicPr>
                      <p:cNvPr id="0" name=""/>
                      <p:cNvPicPr>
                        <a:picLocks noChangeAspect="1" noChangeArrowheads="1"/>
                      </p:cNvPicPr>
                      <p:nvPr/>
                    </p:nvPicPr>
                    <p:blipFill>
                      <a:blip r:embed="rId4"/>
                      <a:srcRect/>
                      <a:stretch>
                        <a:fillRect/>
                      </a:stretch>
                    </p:blipFill>
                    <p:spPr bwMode="auto">
                      <a:xfrm>
                        <a:off x="1037070" y="3276600"/>
                        <a:ext cx="7374659" cy="75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2468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888"/>
            <a:ext cx="8229600" cy="511889"/>
          </a:xfrm>
        </p:spPr>
        <p:txBody>
          <a:bodyPr/>
          <a:lstStyle/>
          <a:p>
            <a:r>
              <a:rPr lang="en-US" altLang="en-US" sz="3600" dirty="0">
                <a:latin typeface="+mj-lt"/>
                <a:ea typeface="ヒラギノ角ゴ Pro W3"/>
                <a:cs typeface="ヒラギノ角ゴ Pro W3"/>
              </a:rPr>
              <a:t>8.4 Choosing Among Projects </a:t>
            </a:r>
            <a:r>
              <a:rPr lang="en-US" altLang="en-US" sz="2800" dirty="0">
                <a:latin typeface="+mj-lt"/>
                <a:ea typeface="ヒラギノ角ゴ Pro W3"/>
                <a:cs typeface="ヒラギノ角ゴ Pro W3"/>
              </a:rPr>
              <a:t>(6 of 8)</a:t>
            </a:r>
            <a:endParaRPr lang="en-IN" sz="2800" dirty="0">
              <a:latin typeface="+mj-lt"/>
            </a:endParaRPr>
          </a:p>
        </p:txBody>
      </p:sp>
      <p:sp>
        <p:nvSpPr>
          <p:cNvPr id="3" name="Content Placeholder 2"/>
          <p:cNvSpPr>
            <a:spLocks noGrp="1"/>
          </p:cNvSpPr>
          <p:nvPr>
            <p:ph idx="1"/>
          </p:nvPr>
        </p:nvSpPr>
        <p:spPr>
          <a:xfrm>
            <a:off x="457200" y="977638"/>
            <a:ext cx="8229600" cy="1310686"/>
          </a:xfrm>
        </p:spPr>
        <p:txBody>
          <a:bodyPr/>
          <a:lstStyle/>
          <a:p>
            <a:r>
              <a:rPr lang="en-US" altLang="en-US" sz="2400" dirty="0">
                <a:ea typeface="ヒラギノ角ゴ Pro W3"/>
                <a:cs typeface="ヒラギノ角ゴ Pro W3"/>
              </a:rPr>
              <a:t>Change in Scale</a:t>
            </a:r>
          </a:p>
          <a:p>
            <a:pPr lvl="1"/>
            <a:r>
              <a:rPr lang="en-US" altLang="en-US" sz="2400" spc="-300" dirty="0">
                <a:ea typeface="ヒラギノ角ゴ Pro W3"/>
              </a:rPr>
              <a:t>I R </a:t>
            </a:r>
            <a:r>
              <a:rPr lang="en-US" altLang="en-US" sz="2400" dirty="0" err="1">
                <a:ea typeface="ＭＳ Ｐゴシック" panose="020B0600070205080204" pitchFamily="34" charset="-128"/>
              </a:rPr>
              <a:t>R</a:t>
            </a:r>
            <a:r>
              <a:rPr lang="en-US" altLang="en-US" sz="2400" dirty="0">
                <a:ea typeface="ＭＳ Ｐゴシック" panose="020B0600070205080204" pitchFamily="34" charset="-128"/>
              </a:rPr>
              <a:t> is unaffected by scale</a:t>
            </a:r>
          </a:p>
          <a:p>
            <a:pPr lvl="1"/>
            <a:r>
              <a:rPr lang="en-US" altLang="en-US" sz="2400" spc="-300" dirty="0">
                <a:ea typeface="ヒラギノ角ゴ Pro W3"/>
              </a:rPr>
              <a:t>I R </a:t>
            </a:r>
            <a:r>
              <a:rPr lang="en-US" altLang="en-US" sz="2400" dirty="0" err="1">
                <a:ea typeface="ＭＳ Ｐゴシック" panose="020B0600070205080204" pitchFamily="34" charset="-128"/>
              </a:rPr>
              <a:t>R</a:t>
            </a:r>
            <a:r>
              <a:rPr lang="en-US" altLang="en-US" sz="2400" dirty="0">
                <a:ea typeface="ＭＳ Ｐゴシック" panose="020B0600070205080204" pitchFamily="34" charset="-128"/>
              </a:rPr>
              <a:t> of boyfriend’s business is the same</a:t>
            </a:r>
          </a:p>
        </p:txBody>
      </p:sp>
      <p:pic>
        <p:nvPicPr>
          <p:cNvPr id="6" name="Picture Placeholder 5" descr="A figure shows the steps to solve the problem using the financial calculator and Excel spreadsheet.&#10;Long description is available in notes, press F6">
            <a:extLst>
              <a:ext uri="{FF2B5EF4-FFF2-40B4-BE49-F238E27FC236}">
                <a16:creationId xmlns:a16="http://schemas.microsoft.com/office/drawing/2014/main" id="{7D7A9F4F-AD67-425C-828F-2965673FE15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85830" y="3133643"/>
            <a:ext cx="8172341" cy="1280004"/>
          </a:xfrm>
          <a:prstGeom prst="rect">
            <a:avLst/>
          </a:prstGeom>
        </p:spPr>
      </p:pic>
    </p:spTree>
    <p:extLst>
      <p:ext uri="{BB962C8B-B14F-4D97-AF65-F5344CB8AC3E}">
        <p14:creationId xmlns:p14="http://schemas.microsoft.com/office/powerpoint/2010/main" val="729041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434"/>
            <a:ext cx="8229600" cy="1256018"/>
          </a:xfrm>
        </p:spPr>
        <p:txBody>
          <a:bodyPr/>
          <a:lstStyle/>
          <a:p>
            <a:r>
              <a:rPr lang="en-US" altLang="en-US" sz="2800" dirty="0">
                <a:latin typeface="+mj-lt"/>
                <a:ea typeface="ヒラギノ角ゴ Pro W3"/>
                <a:cs typeface="ヒラギノ角ゴ Pro W3"/>
              </a:rPr>
              <a:t>Figure 8.8 </a:t>
            </a:r>
            <a:r>
              <a:rPr lang="en-US" altLang="en-US" sz="2800" spc="-350" dirty="0">
                <a:latin typeface="+mj-lt"/>
                <a:ea typeface="ヒラギノ角ゴ Pro W3"/>
                <a:cs typeface="ヒラギノ角ゴ Pro W3"/>
              </a:rPr>
              <a:t>N P </a:t>
            </a:r>
            <a:r>
              <a:rPr lang="en-US" altLang="en-US" sz="2800" dirty="0">
                <a:latin typeface="+mj-lt"/>
                <a:ea typeface="ヒラギノ角ゴ Pro W3"/>
                <a:cs typeface="ヒラギノ角ゴ Pro W3"/>
              </a:rPr>
              <a:t>V of Maria’s Investment Opportunities with the Ten-Drone Delivery Service</a:t>
            </a:r>
            <a:endParaRPr lang="en-IN" sz="2800" dirty="0">
              <a:latin typeface="+mj-lt"/>
            </a:endParaRPr>
          </a:p>
        </p:txBody>
      </p:sp>
      <p:pic>
        <p:nvPicPr>
          <p:cNvPr id="6" name="Picture Placeholder 5" descr="A chart explains Maria’s investment opportunities considering the ten-drone service.&#10;Long description is available in notes, press F6&#10;">
            <a:extLst>
              <a:ext uri="{FF2B5EF4-FFF2-40B4-BE49-F238E27FC236}">
                <a16:creationId xmlns:a16="http://schemas.microsoft.com/office/drawing/2014/main" id="{7CE988A7-0247-4D79-A7A6-9C7F9BC1487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631167" y="1771682"/>
            <a:ext cx="5910173" cy="4550405"/>
          </a:xfrm>
          <a:prstGeom prst="rect">
            <a:avLst/>
          </a:prstGeom>
        </p:spPr>
      </p:pic>
    </p:spTree>
    <p:extLst>
      <p:ext uri="{BB962C8B-B14F-4D97-AF65-F5344CB8AC3E}">
        <p14:creationId xmlns:p14="http://schemas.microsoft.com/office/powerpoint/2010/main" val="853511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Example 8.4 Computing the Crossover Point </a:t>
            </a:r>
            <a:r>
              <a:rPr lang="en-US" altLang="en-US" sz="2800" dirty="0">
                <a:latin typeface="+mj-lt"/>
                <a:ea typeface="ヒラギノ角ゴ Pro W3"/>
                <a:cs typeface="ヒラギノ角ゴ Pro W3"/>
              </a:rPr>
              <a:t>(1 of 5)</a:t>
            </a:r>
            <a:endParaRPr lang="en-IN" sz="2800" dirty="0">
              <a:latin typeface="+mj-lt"/>
            </a:endParaRPr>
          </a:p>
        </p:txBody>
      </p:sp>
      <p:sp>
        <p:nvSpPr>
          <p:cNvPr id="3" name="Content Placeholder 2"/>
          <p:cNvSpPr>
            <a:spLocks noGrp="1"/>
          </p:cNvSpPr>
          <p:nvPr>
            <p:ph idx="1"/>
          </p:nvPr>
        </p:nvSpPr>
        <p:spPr>
          <a:xfrm>
            <a:off x="457200" y="1600200"/>
            <a:ext cx="8229600" cy="1066800"/>
          </a:xfrm>
        </p:spPr>
        <p:txBody>
          <a:bodyPr/>
          <a:lstStyle/>
          <a:p>
            <a:pPr>
              <a:buNone/>
            </a:pPr>
            <a:r>
              <a:rPr lang="en-US" altLang="en-US" sz="2400" b="1" dirty="0">
                <a:ea typeface="ヒラギノ角ゴ Pro W3"/>
                <a:cs typeface="ヒラギノ角ゴ Pro W3"/>
              </a:rPr>
              <a:t>Problem:</a:t>
            </a:r>
          </a:p>
          <a:p>
            <a:r>
              <a:rPr lang="en-IN" sz="2400" dirty="0"/>
              <a:t>Solve for the crossover point for Maria from Figure 8.8.</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1741598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Example 8.4 Computing the Crossover Point </a:t>
            </a:r>
            <a:r>
              <a:rPr lang="en-US" altLang="en-US" sz="2800" dirty="0">
                <a:latin typeface="+mj-lt"/>
                <a:ea typeface="ヒラギノ角ゴ Pro W3"/>
                <a:cs typeface="ヒラギノ角ゴ Pro W3"/>
              </a:rPr>
              <a:t>(2 of 5)</a:t>
            </a:r>
            <a:endParaRPr lang="en-IN" sz="2000" dirty="0">
              <a:latin typeface="+mj-lt"/>
            </a:endParaRPr>
          </a:p>
        </p:txBody>
      </p:sp>
      <p:sp>
        <p:nvSpPr>
          <p:cNvPr id="3" name="Content Placeholder 2"/>
          <p:cNvSpPr>
            <a:spLocks noGrp="1"/>
          </p:cNvSpPr>
          <p:nvPr>
            <p:ph idx="1"/>
          </p:nvPr>
        </p:nvSpPr>
        <p:spPr>
          <a:xfrm>
            <a:off x="457200" y="1600200"/>
            <a:ext cx="8229600" cy="4648200"/>
          </a:xfrm>
        </p:spPr>
        <p:txBody>
          <a:bodyPr/>
          <a:lstStyle/>
          <a:p>
            <a:pPr>
              <a:spcBef>
                <a:spcPct val="25000"/>
              </a:spcBef>
              <a:buNone/>
            </a:pPr>
            <a:r>
              <a:rPr lang="en-US" altLang="en-US" sz="2400" b="1" dirty="0">
                <a:ea typeface="ヒラギノ角ゴ Pro W3"/>
                <a:cs typeface="ヒラギノ角ゴ Pro W3"/>
              </a:rPr>
              <a:t>Solution:</a:t>
            </a:r>
          </a:p>
          <a:p>
            <a:pPr marL="0" indent="0">
              <a:spcBef>
                <a:spcPts val="0"/>
              </a:spcBef>
              <a:buNone/>
            </a:pPr>
            <a:r>
              <a:rPr lang="en-US" altLang="en-US" sz="2400" b="1" dirty="0">
                <a:ea typeface="ヒラギノ角ゴ Pro W3"/>
                <a:cs typeface="ヒラギノ角ゴ Pro W3"/>
              </a:rPr>
              <a:t>Plan:</a:t>
            </a:r>
          </a:p>
          <a:p>
            <a:r>
              <a:rPr lang="en-IN" sz="2400" dirty="0"/>
              <a:t>The </a:t>
            </a:r>
            <a:r>
              <a:rPr lang="en-IN" sz="2400" b="1" dirty="0"/>
              <a:t>crossover point </a:t>
            </a:r>
            <a:r>
              <a:rPr lang="en-IN" sz="2400" dirty="0"/>
              <a:t>is the discount rate that makes the     </a:t>
            </a:r>
            <a:r>
              <a:rPr lang="en-IN" sz="2400" spc="-300" dirty="0">
                <a:ea typeface="ヒラギノ角ゴ Pro W3"/>
              </a:rPr>
              <a:t>N P </a:t>
            </a:r>
            <a:r>
              <a:rPr lang="en-IN" sz="2400" dirty="0"/>
              <a:t>V of the two alternatives equal. </a:t>
            </a:r>
          </a:p>
          <a:p>
            <a:r>
              <a:rPr lang="en-IN" sz="2400" dirty="0"/>
              <a:t>We can find the discount rate by setting the equations for the </a:t>
            </a:r>
            <a:r>
              <a:rPr lang="en-IN" sz="2400" spc="-300" dirty="0">
                <a:ea typeface="ヒラギノ角ゴ Pro W3"/>
              </a:rPr>
              <a:t>N P </a:t>
            </a:r>
            <a:r>
              <a:rPr lang="en-IN" sz="2400" dirty="0"/>
              <a:t>V of each project equal to each other and solving for the discount rate. </a:t>
            </a:r>
          </a:p>
          <a:p>
            <a:r>
              <a:rPr lang="en-IN" sz="2400" dirty="0"/>
              <a:t>In general, we can always compute the effect of choosing the delivery service over her boyfriend’s business as the difference of the </a:t>
            </a:r>
            <a:r>
              <a:rPr lang="en-IN" sz="2400" spc="-300" dirty="0">
                <a:ea typeface="ヒラギノ角ゴ Pro W3"/>
              </a:rPr>
              <a:t>N P V </a:t>
            </a:r>
            <a:r>
              <a:rPr lang="en-IN" sz="2400" dirty="0"/>
              <a:t>s. At the crossover point the difference is 0.</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3963361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Example 8.4 Computing the Crossover Point </a:t>
            </a:r>
            <a:r>
              <a:rPr lang="en-US" altLang="en-US" sz="2800" dirty="0">
                <a:latin typeface="+mj-lt"/>
                <a:ea typeface="ヒラギノ角ゴ Pro W3"/>
                <a:cs typeface="ヒラギノ角ゴ Pro W3"/>
              </a:rPr>
              <a:t>(3 of 5)</a:t>
            </a:r>
            <a:endParaRPr lang="en-IN" sz="2000" dirty="0">
              <a:latin typeface="+mj-lt"/>
            </a:endParaRPr>
          </a:p>
        </p:txBody>
      </p:sp>
      <p:sp>
        <p:nvSpPr>
          <p:cNvPr id="3" name="Content Placeholder 2"/>
          <p:cNvSpPr>
            <a:spLocks noGrp="1"/>
          </p:cNvSpPr>
          <p:nvPr>
            <p:ph idx="1"/>
          </p:nvPr>
        </p:nvSpPr>
        <p:spPr>
          <a:xfrm>
            <a:off x="457200" y="1600200"/>
            <a:ext cx="8229600" cy="993052"/>
          </a:xfrm>
        </p:spPr>
        <p:txBody>
          <a:bodyPr/>
          <a:lstStyle/>
          <a:p>
            <a:pPr>
              <a:buNone/>
            </a:pPr>
            <a:r>
              <a:rPr lang="en-US" altLang="en-US" sz="2400" b="1" dirty="0">
                <a:ea typeface="ヒラギノ角ゴ Pro W3"/>
                <a:cs typeface="ヒラギノ角ゴ Pro W3"/>
              </a:rPr>
              <a:t>Execute:</a:t>
            </a:r>
          </a:p>
          <a:p>
            <a:r>
              <a:rPr lang="en-US" altLang="en-US" sz="2400" dirty="0">
                <a:ea typeface="ヒラギノ角ゴ Pro W3"/>
                <a:cs typeface="ヒラギノ角ゴ Pro W3"/>
              </a:rPr>
              <a:t>Setting the difference equal to 0:</a:t>
            </a:r>
            <a:endParaRPr lang="en-US" altLang="en-US" sz="2400" dirty="0">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4" name="Object 2" descr="N P V = negative 50,000 plus 25,000 over 1 plus r, plus, 25,000 over 1 plus r, squared, plus 25,000 over 1 plus r, cubed, minus, begin parenthesis, negative 10,000 plus 6,000 over 1 plus r, plus, 6000 over 1 plus r, squared, plus, 6,000 over 1 plus r, cubed, close parenthesis = 0."/>
              <p:cNvSpPr txBox="1"/>
              <p:nvPr/>
            </p:nvSpPr>
            <p:spPr bwMode="auto">
              <a:xfrm>
                <a:off x="560388" y="2792413"/>
                <a:ext cx="8023225" cy="604837"/>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𝑁𝑃𝑉</m:t>
                      </m:r>
                      <m:r>
                        <a:rPr lang="en-US" i="1" smtClean="0">
                          <a:solidFill>
                            <a:srgbClr val="000000"/>
                          </a:solidFill>
                          <a:latin typeface="Cambria Math" panose="02040503050406030204" pitchFamily="18" charset="0"/>
                        </a:rPr>
                        <m:t>=−50,000+</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25,000</m:t>
                          </m:r>
                        </m:num>
                        <m:den>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25,000</m:t>
                          </m:r>
                        </m:num>
                        <m:den>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25,000</m:t>
                          </m:r>
                        </m:num>
                        <m:den>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3</m:t>
                              </m:r>
                            </m:sup>
                          </m:sSup>
                        </m:den>
                      </m:f>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𝑁𝑃𝑉</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−10,000+</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6000</m:t>
                              </m:r>
                            </m:num>
                            <m:den>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6000</m:t>
                              </m:r>
                            </m:num>
                            <m:den>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6000</m:t>
                              </m:r>
                            </m:num>
                            <m:den>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3</m:t>
                                  </m:r>
                                </m:sup>
                              </m:sSup>
                            </m:den>
                          </m:f>
                        </m:e>
                      </m:d>
                      <m:r>
                        <a:rPr lang="en-US" i="1">
                          <a:solidFill>
                            <a:srgbClr val="000000"/>
                          </a:solidFill>
                          <a:latin typeface="Cambria Math" panose="02040503050406030204" pitchFamily="18" charset="0"/>
                        </a:rPr>
                        <m:t>=0</m:t>
                      </m:r>
                    </m:oMath>
                  </m:oMathPara>
                </a14:m>
                <a:endParaRPr lang="en-US" dirty="0"/>
              </a:p>
            </p:txBody>
          </p:sp>
        </mc:Choice>
        <mc:Fallback xmlns="">
          <p:sp>
            <p:nvSpPr>
              <p:cNvPr id="4" name="Object 2" descr="N P V = negative 50,000 plus 25,000 over 1 plus r, plus, 25,000 over 1 plus r, squared, plus 25,000 over 1 plus r, cubed, minus, begin parenthesis, negative 10,000 plus 6,000 over 1 plus r, plus, 6000 over 1 plus r, squared, plus, 6,000 over 1 plus r, cubed, close parenthesis = 0."/>
              <p:cNvSpPr txBox="1">
                <a:spLocks noRot="1" noChangeAspect="1" noMove="1" noResize="1" noEditPoints="1" noAdjustHandles="1" noChangeArrowheads="1" noChangeShapeType="1" noTextEdit="1"/>
              </p:cNvSpPr>
              <p:nvPr/>
            </p:nvSpPr>
            <p:spPr bwMode="auto">
              <a:xfrm>
                <a:off x="560388" y="2792413"/>
                <a:ext cx="8023225" cy="604837"/>
              </a:xfrm>
              <a:prstGeom prst="rect">
                <a:avLst/>
              </a:prstGeom>
              <a:blipFill>
                <a:blip r:embed="rId3"/>
                <a:stretch>
                  <a:fillRect/>
                </a:stretch>
              </a:blipFill>
              <a:ln>
                <a:noFill/>
              </a:ln>
            </p:spPr>
            <p:txBody>
              <a:bodyPr/>
              <a:lstStyle/>
              <a:p>
                <a:r>
                  <a:rPr lang="en-US">
                    <a:noFill/>
                  </a:rPr>
                  <a:t> </a:t>
                </a:r>
              </a:p>
            </p:txBody>
          </p:sp>
        </mc:Fallback>
      </mc:AlternateContent>
      <p:sp>
        <p:nvSpPr>
          <p:cNvPr id="6" name="Content Placeholder 5"/>
          <p:cNvSpPr>
            <a:spLocks noGrp="1"/>
          </p:cNvSpPr>
          <p:nvPr>
            <p:ph idx="13"/>
          </p:nvPr>
        </p:nvSpPr>
        <p:spPr>
          <a:xfrm>
            <a:off x="457200" y="3594099"/>
            <a:ext cx="8229600" cy="396010"/>
          </a:xfrm>
        </p:spPr>
        <p:txBody>
          <a:bodyPr/>
          <a:lstStyle/>
          <a:p>
            <a:r>
              <a:rPr lang="en-IN" sz="2400" dirty="0"/>
              <a:t>combining terms, we have</a:t>
            </a:r>
            <a:endParaRPr lang="en-US" altLang="en-US" sz="2400" dirty="0">
              <a:ea typeface="ヒラギノ角ゴ Pro W3"/>
              <a:cs typeface="ヒラギノ角ゴ Pro W3"/>
            </a:endParaRPr>
          </a:p>
        </p:txBody>
      </p:sp>
      <p:graphicFrame>
        <p:nvGraphicFramePr>
          <p:cNvPr id="5" name="Object 2" descr="N P V = negative 40,0000 plus 19,000 over 1 plus R, plus, 19,000 over 1 plus r, squared, plus, 19,000 over 1 plus r, cubed = 0."/>
          <p:cNvGraphicFramePr>
            <a:graphicFrameLocks noChangeAspect="1"/>
          </p:cNvGraphicFramePr>
          <p:nvPr>
            <p:extLst>
              <p:ext uri="{D42A27DB-BD31-4B8C-83A1-F6EECF244321}">
                <p14:modId xmlns:p14="http://schemas.microsoft.com/office/powerpoint/2010/main" val="2312794829"/>
              </p:ext>
            </p:extLst>
          </p:nvPr>
        </p:nvGraphicFramePr>
        <p:xfrm>
          <a:off x="1641475" y="4200525"/>
          <a:ext cx="5364163" cy="690563"/>
        </p:xfrm>
        <a:graphic>
          <a:graphicData uri="http://schemas.openxmlformats.org/presentationml/2006/ole">
            <mc:AlternateContent xmlns:mc="http://schemas.openxmlformats.org/markup-compatibility/2006">
              <mc:Choice xmlns:v="urn:schemas-microsoft-com:vml" Requires="v">
                <p:oleObj spid="_x0000_s25978" name="Equation" r:id="rId4" imgW="4749480" imgH="609480" progId="Equation.DSMT4">
                  <p:embed/>
                </p:oleObj>
              </mc:Choice>
              <mc:Fallback>
                <p:oleObj name="Equation" r:id="rId4" imgW="4749480" imgH="609480" progId="Equation.DSMT4">
                  <p:embed/>
                  <p:pic>
                    <p:nvPicPr>
                      <p:cNvPr id="0" name=""/>
                      <p:cNvPicPr>
                        <a:picLocks noChangeAspect="1" noChangeArrowheads="1"/>
                      </p:cNvPicPr>
                      <p:nvPr/>
                    </p:nvPicPr>
                    <p:blipFill>
                      <a:blip r:embed="rId5"/>
                      <a:srcRect/>
                      <a:stretch>
                        <a:fillRect/>
                      </a:stretch>
                    </p:blipFill>
                    <p:spPr bwMode="auto">
                      <a:xfrm>
                        <a:off x="1641475" y="4200525"/>
                        <a:ext cx="53641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14"/>
          </p:nvPr>
        </p:nvSpPr>
        <p:spPr>
          <a:xfrm>
            <a:off x="457200" y="5105400"/>
            <a:ext cx="8229600" cy="1219200"/>
          </a:xfrm>
        </p:spPr>
        <p:txBody>
          <a:bodyPr/>
          <a:lstStyle/>
          <a:p>
            <a:r>
              <a:rPr lang="en-IN" sz="2400" dirty="0"/>
              <a:t>As you can see, solving for the crossover point is just like solving for the </a:t>
            </a:r>
            <a:r>
              <a:rPr lang="en-IN" sz="2400" spc="-300" dirty="0">
                <a:ea typeface="ヒラギノ角ゴ Pro W3"/>
              </a:rPr>
              <a:t>I R </a:t>
            </a:r>
            <a:r>
              <a:rPr lang="en-IN" sz="2400" dirty="0" err="1"/>
              <a:t>R</a:t>
            </a:r>
            <a:r>
              <a:rPr lang="en-IN" sz="2400" dirty="0"/>
              <a:t>, so we will need to use a financial calculator or spreadsheet:</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325772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479"/>
            <a:ext cx="8229600" cy="1097280"/>
          </a:xfrm>
        </p:spPr>
        <p:txBody>
          <a:bodyPr/>
          <a:lstStyle/>
          <a:p>
            <a:r>
              <a:rPr lang="en-US" altLang="en-US" sz="3600" dirty="0">
                <a:latin typeface="+mj-lt"/>
                <a:ea typeface="ヒラギノ角ゴ Pro W3"/>
                <a:cs typeface="ヒラギノ角ゴ Pro W3"/>
              </a:rPr>
              <a:t>Example 8.4 Computing the Crossover Point </a:t>
            </a:r>
            <a:r>
              <a:rPr lang="en-US" altLang="en-US" sz="2800" dirty="0">
                <a:latin typeface="+mj-lt"/>
                <a:ea typeface="ヒラギノ角ゴ Pro W3"/>
                <a:cs typeface="ヒラギノ角ゴ Pro W3"/>
              </a:rPr>
              <a:t>(4 of 5)</a:t>
            </a:r>
            <a:endParaRPr lang="en-IN" sz="2800" dirty="0">
              <a:latin typeface="+mj-lt"/>
            </a:endParaRPr>
          </a:p>
        </p:txBody>
      </p:sp>
      <p:sp>
        <p:nvSpPr>
          <p:cNvPr id="3" name="Content Placeholder 2"/>
          <p:cNvSpPr>
            <a:spLocks noGrp="1"/>
          </p:cNvSpPr>
          <p:nvPr>
            <p:ph idx="1"/>
          </p:nvPr>
        </p:nvSpPr>
        <p:spPr>
          <a:xfrm>
            <a:off x="457200" y="1600201"/>
            <a:ext cx="8229600" cy="1319980"/>
          </a:xfrm>
        </p:spPr>
        <p:txBody>
          <a:bodyPr/>
          <a:lstStyle/>
          <a:p>
            <a:pPr>
              <a:buNone/>
            </a:pPr>
            <a:r>
              <a:rPr lang="en-US" altLang="en-US" sz="2400" b="1" dirty="0">
                <a:ea typeface="ヒラギノ角ゴ Pro W3"/>
                <a:cs typeface="ヒラギノ角ゴ Pro W3"/>
              </a:rPr>
              <a:t>Execute:</a:t>
            </a:r>
          </a:p>
          <a:p>
            <a:r>
              <a:rPr lang="en-US" altLang="en-US" sz="2400" dirty="0">
                <a:ea typeface="ヒラギノ角ゴ Pro W3"/>
                <a:cs typeface="ヒラギノ角ゴ Pro W3"/>
              </a:rPr>
              <a:t>And </a:t>
            </a:r>
            <a:r>
              <a:rPr lang="en-IN" altLang="en-US" sz="2400" dirty="0"/>
              <a:t>w</a:t>
            </a:r>
            <a:r>
              <a:rPr lang="en-IN" sz="2400" dirty="0"/>
              <a:t>e find that the crossover occurs at a discount rate of 20.04%.</a:t>
            </a:r>
            <a:endParaRPr lang="en-US" altLang="en-US" sz="2400" dirty="0">
              <a:ea typeface="ヒラギノ角ゴ Pro W3"/>
              <a:cs typeface="ヒラギノ角ゴ Pro W3"/>
            </a:endParaRPr>
          </a:p>
        </p:txBody>
      </p:sp>
      <p:pic>
        <p:nvPicPr>
          <p:cNvPr id="6" name="Picture Placeholder 5" descr="A figure shows the steps to solve the problem using the financial calculator and Excel spreadsheet.&#10;Long description is available in notes, press F6">
            <a:extLst>
              <a:ext uri="{FF2B5EF4-FFF2-40B4-BE49-F238E27FC236}">
                <a16:creationId xmlns:a16="http://schemas.microsoft.com/office/drawing/2014/main" id="{C73B0C50-DF97-437C-98E1-0D3F455A178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53125" y="3838306"/>
            <a:ext cx="8237751" cy="1290250"/>
          </a:xfrm>
          <a:prstGeom prst="rect">
            <a:avLst/>
          </a:prstGeom>
        </p:spPr>
      </p:pic>
    </p:spTree>
    <p:extLst>
      <p:ext uri="{BB962C8B-B14F-4D97-AF65-F5344CB8AC3E}">
        <p14:creationId xmlns:p14="http://schemas.microsoft.com/office/powerpoint/2010/main" val="2597157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Example 8.4 Computing the Crossover Point </a:t>
            </a:r>
            <a:r>
              <a:rPr lang="en-US" altLang="en-US" sz="2800" dirty="0">
                <a:latin typeface="+mj-lt"/>
                <a:ea typeface="ヒラギノ角ゴ Pro W3"/>
                <a:cs typeface="ヒラギノ角ゴ Pro W3"/>
              </a:rPr>
              <a:t>(5 of 5)</a:t>
            </a:r>
            <a:endParaRPr lang="en-IN" sz="2800" dirty="0">
              <a:latin typeface="+mj-lt"/>
            </a:endParaRPr>
          </a:p>
        </p:txBody>
      </p:sp>
      <p:sp>
        <p:nvSpPr>
          <p:cNvPr id="3" name="Content Placeholder 2"/>
          <p:cNvSpPr>
            <a:spLocks noGrp="1"/>
          </p:cNvSpPr>
          <p:nvPr>
            <p:ph idx="1"/>
          </p:nvPr>
        </p:nvSpPr>
        <p:spPr>
          <a:xfrm>
            <a:off x="457200" y="1600200"/>
            <a:ext cx="8229600" cy="3200400"/>
          </a:xfrm>
        </p:spPr>
        <p:txBody>
          <a:bodyPr/>
          <a:lstStyle/>
          <a:p>
            <a:pPr>
              <a:buNone/>
            </a:pPr>
            <a:r>
              <a:rPr lang="en-US" altLang="en-US" sz="2400" b="1" dirty="0">
                <a:ea typeface="ヒラギノ角ゴ Pro W3"/>
                <a:cs typeface="ヒラギノ角ゴ Pro W3"/>
              </a:rPr>
              <a:t>Evaluate:</a:t>
            </a:r>
          </a:p>
          <a:p>
            <a:r>
              <a:rPr lang="en-IN" sz="2400" dirty="0"/>
              <a:t>Just as the </a:t>
            </a:r>
            <a:r>
              <a:rPr lang="en-IN" sz="2400" spc="-300" dirty="0">
                <a:ea typeface="ヒラギノ角ゴ Pro W3"/>
              </a:rPr>
              <a:t>N P </a:t>
            </a:r>
            <a:r>
              <a:rPr lang="en-IN" sz="2400" dirty="0"/>
              <a:t>V of a project tells us the value impact of taking the project, so the difference of the </a:t>
            </a:r>
            <a:r>
              <a:rPr lang="en-IN" sz="2400" spc="-300" dirty="0">
                <a:ea typeface="ヒラギノ角ゴ Pro W3"/>
              </a:rPr>
              <a:t>N P V </a:t>
            </a:r>
            <a:r>
              <a:rPr lang="en-IN" sz="2400" dirty="0"/>
              <a:t>s of two alternatives tells us the </a:t>
            </a:r>
            <a:r>
              <a:rPr lang="en-IN" sz="2400" b="1" dirty="0"/>
              <a:t>incremental</a:t>
            </a:r>
            <a:r>
              <a:rPr lang="en-IN" sz="2400" i="1" dirty="0"/>
              <a:t> </a:t>
            </a:r>
            <a:r>
              <a:rPr lang="en-IN" sz="2400" dirty="0"/>
              <a:t>impact of choosing one project over another. The crossover point is the discount rate at which we would be indifferent between the two projects because the incremental value of choosing one over the other would be zero.</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534798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45"/>
            <a:ext cx="8229600" cy="619386"/>
          </a:xfrm>
        </p:spPr>
        <p:txBody>
          <a:bodyPr/>
          <a:lstStyle/>
          <a:p>
            <a:r>
              <a:rPr lang="en-US" altLang="en-US" sz="3600" dirty="0">
                <a:latin typeface="+mj-lt"/>
                <a:ea typeface="ヒラギノ角ゴ Pro W3"/>
                <a:cs typeface="ヒラギノ角ゴ Pro W3"/>
              </a:rPr>
              <a:t>8.4 Choosing Among Projects </a:t>
            </a:r>
            <a:r>
              <a:rPr lang="en-US" altLang="en-US" sz="2800" dirty="0">
                <a:latin typeface="+mj-lt"/>
                <a:ea typeface="ヒラギノ角ゴ Pro W3"/>
                <a:cs typeface="ヒラギノ角ゴ Pro W3"/>
              </a:rPr>
              <a:t>(7 of 8)</a:t>
            </a:r>
            <a:endParaRPr lang="en-IN" sz="2800" dirty="0">
              <a:latin typeface="+mj-lt"/>
            </a:endParaRPr>
          </a:p>
        </p:txBody>
      </p:sp>
      <p:sp>
        <p:nvSpPr>
          <p:cNvPr id="3" name="Content Placeholder 2"/>
          <p:cNvSpPr>
            <a:spLocks noGrp="1"/>
          </p:cNvSpPr>
          <p:nvPr>
            <p:ph idx="1"/>
          </p:nvPr>
        </p:nvSpPr>
        <p:spPr>
          <a:xfrm>
            <a:off x="457200" y="976745"/>
            <a:ext cx="8229600" cy="1752600"/>
          </a:xfrm>
        </p:spPr>
        <p:txBody>
          <a:bodyPr/>
          <a:lstStyle/>
          <a:p>
            <a:r>
              <a:rPr lang="en-US" altLang="en-US" sz="2400" dirty="0">
                <a:ea typeface="ヒラギノ角ゴ Pro W3"/>
                <a:cs typeface="ヒラギノ角ゴ Pro W3"/>
              </a:rPr>
              <a:t>Timing of the Cash Flows</a:t>
            </a:r>
          </a:p>
          <a:p>
            <a:pPr lvl="1"/>
            <a:r>
              <a:rPr lang="en-US" altLang="en-US" sz="2400" dirty="0">
                <a:ea typeface="ＭＳ Ｐゴシック" panose="020B0600070205080204" pitchFamily="34" charset="-128"/>
              </a:rPr>
              <a:t>Suppose Maria could sell the Internet café business at the end of the first year for $40,000</a:t>
            </a:r>
          </a:p>
          <a:p>
            <a:pPr lvl="1"/>
            <a:r>
              <a:rPr lang="en-US" altLang="en-US" sz="2400" dirty="0">
                <a:ea typeface="ＭＳ Ｐゴシック" panose="020B0600070205080204" pitchFamily="34" charset="-128"/>
              </a:rPr>
              <a:t>Should she plan to sell it?</a:t>
            </a:r>
          </a:p>
        </p:txBody>
      </p:sp>
    </p:spTree>
    <p:extLst>
      <p:ext uri="{BB962C8B-B14F-4D97-AF65-F5344CB8AC3E}">
        <p14:creationId xmlns:p14="http://schemas.microsoft.com/office/powerpoint/2010/main" val="264067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22"/>
            <a:ext cx="8229600" cy="563078"/>
          </a:xfrm>
        </p:spPr>
        <p:txBody>
          <a:bodyPr/>
          <a:lstStyle/>
          <a:p>
            <a:r>
              <a:rPr lang="en-US" altLang="en-US" sz="3600" dirty="0">
                <a:latin typeface="+mj-lt"/>
                <a:ea typeface="ヒラギノ角ゴ Pro W3"/>
                <a:cs typeface="ヒラギノ角ゴ Pro W3"/>
              </a:rPr>
              <a:t>8.1 The </a:t>
            </a:r>
            <a:r>
              <a:rPr lang="en-US" altLang="en-US" sz="3600" spc="-450" dirty="0">
                <a:latin typeface="+mj-lt"/>
                <a:ea typeface="ヒラギノ角ゴ Pro W3"/>
                <a:cs typeface="ヒラギノ角ゴ Pro W3"/>
              </a:rPr>
              <a:t>N P </a:t>
            </a:r>
            <a:r>
              <a:rPr lang="en-US" altLang="en-US" sz="3600" dirty="0">
                <a:latin typeface="+mj-lt"/>
                <a:ea typeface="ヒラギノ角ゴ Pro W3"/>
                <a:cs typeface="ヒラギノ角ゴ Pro W3"/>
              </a:rPr>
              <a:t>V Decision Rule </a:t>
            </a:r>
            <a:r>
              <a:rPr lang="en-US" altLang="en-US" sz="2800" dirty="0">
                <a:latin typeface="+mj-lt"/>
                <a:ea typeface="ヒラギノ角ゴ Pro W3"/>
                <a:cs typeface="ヒラギノ角ゴ Pro W3"/>
              </a:rPr>
              <a:t>(2 of 5)</a:t>
            </a:r>
            <a:endParaRPr lang="en-US" sz="2800" dirty="0">
              <a:latin typeface="+mj-lt"/>
            </a:endParaRPr>
          </a:p>
        </p:txBody>
      </p:sp>
      <p:sp>
        <p:nvSpPr>
          <p:cNvPr id="3" name="Content Placeholder 2"/>
          <p:cNvSpPr>
            <a:spLocks noGrp="1"/>
          </p:cNvSpPr>
          <p:nvPr>
            <p:ph idx="1"/>
          </p:nvPr>
        </p:nvSpPr>
        <p:spPr>
          <a:xfrm>
            <a:off x="457200" y="976746"/>
            <a:ext cx="8229600" cy="3761509"/>
          </a:xfrm>
        </p:spPr>
        <p:txBody>
          <a:bodyPr/>
          <a:lstStyle/>
          <a:p>
            <a:r>
              <a:rPr lang="en-US" altLang="en-US" sz="2400" dirty="0">
                <a:ea typeface="ヒラギノ角ゴ Pro W3"/>
                <a:cs typeface="ヒラギノ角ゴ Pro W3"/>
              </a:rPr>
              <a:t>Net Present Value</a:t>
            </a:r>
          </a:p>
          <a:p>
            <a:pPr lvl="1"/>
            <a:r>
              <a:rPr lang="en-US" altLang="en-US" sz="2400" dirty="0">
                <a:ea typeface="ヒラギノ角ゴ Pro W3"/>
                <a:cs typeface="ヒラギノ角ゴ Pro W3"/>
              </a:rPr>
              <a:t>A simple example:</a:t>
            </a:r>
          </a:p>
          <a:p>
            <a:pPr lvl="2"/>
            <a:r>
              <a:rPr lang="en-US" altLang="en-US" sz="2400" dirty="0">
                <a:ea typeface="ＭＳ Ｐゴシック" panose="020B0600070205080204" pitchFamily="34" charset="-128"/>
              </a:rPr>
              <a:t>In exchange for $500 today, your firm will receive $550 in one year. If the interest rate is 8% per year:</a:t>
            </a:r>
          </a:p>
          <a:p>
            <a:pPr lvl="3"/>
            <a:r>
              <a:rPr lang="en-US" altLang="en-US" sz="2400" spc="-300" dirty="0"/>
              <a:t>P </a:t>
            </a:r>
            <a:r>
              <a:rPr lang="en-US" altLang="en-US" sz="2400" dirty="0">
                <a:ea typeface="ＭＳ Ｐゴシック" panose="020B0600070205080204" pitchFamily="34" charset="-128"/>
              </a:rPr>
              <a:t>V(Benefit) = ($550 in one year) ÷ ($1.08 $ in one year/$ today) = $509.26 today</a:t>
            </a:r>
          </a:p>
          <a:p>
            <a:pPr lvl="2"/>
            <a:r>
              <a:rPr lang="en-US" altLang="en-US" sz="2400" dirty="0">
                <a:ea typeface="ＭＳ Ｐゴシック" panose="020B0600070205080204" pitchFamily="34" charset="-128"/>
              </a:rPr>
              <a:t>This is the amount you would need to put in the bank today to generate $550 in one year</a:t>
            </a:r>
          </a:p>
          <a:p>
            <a:pPr lvl="2"/>
            <a:r>
              <a:rPr lang="en-US" altLang="en-US" sz="2400" spc="-300" dirty="0"/>
              <a:t>N P </a:t>
            </a:r>
            <a:r>
              <a:rPr lang="en-US" altLang="en-US" sz="2400" dirty="0">
                <a:ea typeface="ＭＳ Ｐゴシック" panose="020B0600070205080204" pitchFamily="34" charset="-128"/>
              </a:rPr>
              <a:t>V= $509.26 − $500 = $9.26 today</a:t>
            </a:r>
          </a:p>
        </p:txBody>
      </p:sp>
    </p:spTree>
    <p:extLst>
      <p:ext uri="{BB962C8B-B14F-4D97-AF65-F5344CB8AC3E}">
        <p14:creationId xmlns:p14="http://schemas.microsoft.com/office/powerpoint/2010/main" val="4275925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479"/>
            <a:ext cx="8229600" cy="1097280"/>
          </a:xfrm>
        </p:spPr>
        <p:txBody>
          <a:bodyPr/>
          <a:lstStyle/>
          <a:p>
            <a:r>
              <a:rPr lang="en-US" altLang="en-US" sz="3600" dirty="0">
                <a:latin typeface="+mj-lt"/>
                <a:ea typeface="ヒラギノ角ゴ Pro W3"/>
                <a:cs typeface="ヒラギノ角ゴ Pro W3"/>
              </a:rPr>
              <a:t>Figure 8.9 </a:t>
            </a:r>
            <a:r>
              <a:rPr lang="en-US" altLang="en-US" sz="3600" spc="-450" dirty="0">
                <a:latin typeface="+mj-lt"/>
                <a:ea typeface="ヒラギノ角ゴ Pro W3"/>
                <a:cs typeface="ヒラギノ角ゴ Pro W3"/>
              </a:rPr>
              <a:t>N P </a:t>
            </a:r>
            <a:r>
              <a:rPr lang="en-US" altLang="en-US" sz="3600" dirty="0">
                <a:latin typeface="+mj-lt"/>
                <a:ea typeface="ヒラギノ角ゴ Pro W3"/>
                <a:cs typeface="ヒラギノ角ゴ Pro W3"/>
              </a:rPr>
              <a:t>V With and Without Selling</a:t>
            </a:r>
            <a:endParaRPr lang="en-IN" sz="3600" dirty="0">
              <a:latin typeface="+mj-lt"/>
            </a:endParaRPr>
          </a:p>
        </p:txBody>
      </p:sp>
      <p:pic>
        <p:nvPicPr>
          <p:cNvPr id="6" name="Picture Placeholder 5" descr="A chart shows the “NPV” profile for the delivery service with and without selling it after one year.&#10;Long description is available in notes, press F6&#10;">
            <a:extLst>
              <a:ext uri="{FF2B5EF4-FFF2-40B4-BE49-F238E27FC236}">
                <a16:creationId xmlns:a16="http://schemas.microsoft.com/office/drawing/2014/main" id="{77D23ACB-5E3B-43F7-99A0-2A9DC50030F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60003" y="1514465"/>
            <a:ext cx="6236197" cy="4810135"/>
          </a:xfrm>
          <a:prstGeom prst="rect">
            <a:avLst/>
          </a:prstGeom>
        </p:spPr>
      </p:pic>
    </p:spTree>
    <p:extLst>
      <p:ext uri="{BB962C8B-B14F-4D97-AF65-F5344CB8AC3E}">
        <p14:creationId xmlns:p14="http://schemas.microsoft.com/office/powerpoint/2010/main" val="3519364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35"/>
            <a:ext cx="8229600" cy="563078"/>
          </a:xfrm>
        </p:spPr>
        <p:txBody>
          <a:bodyPr/>
          <a:lstStyle/>
          <a:p>
            <a:r>
              <a:rPr lang="en-US" altLang="en-US" sz="3600" dirty="0">
                <a:latin typeface="+mj-lt"/>
                <a:ea typeface="ヒラギノ角ゴ Pro W3"/>
                <a:cs typeface="ヒラギノ角ゴ Pro W3"/>
              </a:rPr>
              <a:t>8.4 Choosing Among Projects </a:t>
            </a:r>
            <a:r>
              <a:rPr lang="en-US" altLang="en-US" sz="2800" dirty="0">
                <a:latin typeface="+mj-lt"/>
                <a:ea typeface="ヒラギノ角ゴ Pro W3"/>
                <a:cs typeface="ヒラギノ角ゴ Pro W3"/>
              </a:rPr>
              <a:t>(8 of 8)</a:t>
            </a:r>
            <a:endParaRPr lang="en-IN" sz="2800" dirty="0">
              <a:latin typeface="+mj-lt"/>
            </a:endParaRPr>
          </a:p>
        </p:txBody>
      </p:sp>
      <p:sp>
        <p:nvSpPr>
          <p:cNvPr id="3" name="Content Placeholder 2"/>
          <p:cNvSpPr>
            <a:spLocks noGrp="1"/>
          </p:cNvSpPr>
          <p:nvPr>
            <p:ph idx="1"/>
          </p:nvPr>
        </p:nvSpPr>
        <p:spPr>
          <a:xfrm>
            <a:off x="457200" y="976745"/>
            <a:ext cx="8229600" cy="2514600"/>
          </a:xfrm>
        </p:spPr>
        <p:txBody>
          <a:bodyPr/>
          <a:lstStyle/>
          <a:p>
            <a:r>
              <a:rPr lang="en-US" altLang="en-US" sz="2400" dirty="0">
                <a:ea typeface="ヒラギノ角ゴ Pro W3"/>
                <a:cs typeface="ヒラギノ角ゴ Pro W3"/>
              </a:rPr>
              <a:t>The Bottom Line on </a:t>
            </a:r>
            <a:r>
              <a:rPr lang="en-US" altLang="en-US" sz="2400" spc="-300" dirty="0">
                <a:ea typeface="ヒラギノ角ゴ Pro W3"/>
                <a:cs typeface="ヒラギノ角ゴ Pro W3"/>
              </a:rPr>
              <a:t>I R </a:t>
            </a:r>
            <a:r>
              <a:rPr lang="en-US" altLang="en-US" sz="2400" dirty="0" err="1">
                <a:ea typeface="ヒラギノ角ゴ Pro W3"/>
                <a:cs typeface="ヒラギノ角ゴ Pro W3"/>
              </a:rPr>
              <a:t>R</a:t>
            </a:r>
            <a:endParaRPr lang="en-US" altLang="en-US" sz="2400" dirty="0">
              <a:ea typeface="ヒラギノ角ゴ Pro W3"/>
              <a:cs typeface="ヒラギノ角ゴ Pro W3"/>
            </a:endParaRPr>
          </a:p>
          <a:p>
            <a:pPr lvl="1"/>
            <a:r>
              <a:rPr lang="en-US" altLang="en-US" sz="2400" dirty="0">
                <a:ea typeface="ＭＳ Ｐゴシック" panose="020B0600070205080204" pitchFamily="34" charset="-128"/>
              </a:rPr>
              <a:t>Picking the investment opportunity with the largest </a:t>
            </a:r>
            <a:r>
              <a:rPr lang="en-US" altLang="en-US" sz="2400" spc="-300" dirty="0">
                <a:ea typeface="ヒラギノ角ゴ Pro W3"/>
              </a:rPr>
              <a:t>I R </a:t>
            </a:r>
            <a:r>
              <a:rPr lang="en-US" altLang="en-US" sz="2400" dirty="0" err="1">
                <a:ea typeface="ＭＳ Ｐゴシック" panose="020B0600070205080204" pitchFamily="34" charset="-128"/>
              </a:rPr>
              <a:t>R</a:t>
            </a:r>
            <a:r>
              <a:rPr lang="en-US" altLang="en-US" sz="2400" dirty="0">
                <a:ea typeface="ＭＳ Ｐゴシック" panose="020B0600070205080204" pitchFamily="34" charset="-128"/>
              </a:rPr>
              <a:t> can lead to a mistake</a:t>
            </a:r>
          </a:p>
          <a:p>
            <a:pPr lvl="1"/>
            <a:r>
              <a:rPr lang="en-US" altLang="en-US" sz="2400" dirty="0">
                <a:ea typeface="ＭＳ Ｐゴシック" panose="020B0600070205080204" pitchFamily="34" charset="-128"/>
              </a:rPr>
              <a:t>In general, it is dangerous to use the </a:t>
            </a:r>
            <a:r>
              <a:rPr lang="en-US" altLang="en-US" sz="2400" spc="-300" dirty="0">
                <a:ea typeface="ヒラギノ角ゴ Pro W3"/>
              </a:rPr>
              <a:t>I R </a:t>
            </a:r>
            <a:r>
              <a:rPr lang="en-US" altLang="en-US" sz="2400" dirty="0" err="1">
                <a:ea typeface="ＭＳ Ｐゴシック" panose="020B0600070205080204" pitchFamily="34" charset="-128"/>
              </a:rPr>
              <a:t>R</a:t>
            </a:r>
            <a:r>
              <a:rPr lang="en-US" altLang="en-US" sz="2400" dirty="0">
                <a:ea typeface="ＭＳ Ｐゴシック" panose="020B0600070205080204" pitchFamily="34" charset="-128"/>
              </a:rPr>
              <a:t> in choosing between projects</a:t>
            </a:r>
          </a:p>
          <a:p>
            <a:pPr lvl="1"/>
            <a:r>
              <a:rPr lang="en-US" altLang="en-US" sz="2400" dirty="0">
                <a:ea typeface="ＭＳ Ｐゴシック" panose="020B0600070205080204" pitchFamily="34" charset="-128"/>
              </a:rPr>
              <a:t>Always rely on </a:t>
            </a:r>
            <a:r>
              <a:rPr lang="en-US" altLang="en-US" sz="2400" spc="-300" dirty="0">
                <a:ea typeface="ヒラギノ角ゴ Pro W3"/>
              </a:rPr>
              <a:t>N P </a:t>
            </a:r>
            <a:r>
              <a:rPr lang="en-US" altLang="en-US" sz="2400" dirty="0">
                <a:ea typeface="ＭＳ Ｐゴシック" panose="020B0600070205080204" pitchFamily="34" charset="-128"/>
              </a:rPr>
              <a:t>V</a:t>
            </a:r>
          </a:p>
        </p:txBody>
      </p:sp>
    </p:spTree>
    <p:extLst>
      <p:ext uri="{BB962C8B-B14F-4D97-AF65-F5344CB8AC3E}">
        <p14:creationId xmlns:p14="http://schemas.microsoft.com/office/powerpoint/2010/main" val="2878858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8.5 Evaluating Projects with Different Lives </a:t>
            </a:r>
            <a:r>
              <a:rPr lang="en-US" altLang="en-US" sz="2800" dirty="0">
                <a:latin typeface="+mj-lt"/>
                <a:ea typeface="ヒラギノ角ゴ Pro W3"/>
                <a:cs typeface="ヒラギノ角ゴ Pro W3"/>
              </a:rPr>
              <a:t>(1 of 3)</a:t>
            </a:r>
            <a:endParaRPr lang="en-IN" sz="2000" dirty="0">
              <a:latin typeface="+mj-lt"/>
            </a:endParaRPr>
          </a:p>
        </p:txBody>
      </p:sp>
      <p:sp>
        <p:nvSpPr>
          <p:cNvPr id="3" name="Content Placeholder 2"/>
          <p:cNvSpPr>
            <a:spLocks noGrp="1"/>
          </p:cNvSpPr>
          <p:nvPr>
            <p:ph idx="1"/>
          </p:nvPr>
        </p:nvSpPr>
        <p:spPr>
          <a:xfrm>
            <a:off x="457200" y="1614056"/>
            <a:ext cx="8229600" cy="761999"/>
          </a:xfrm>
        </p:spPr>
        <p:txBody>
          <a:bodyPr/>
          <a:lstStyle/>
          <a:p>
            <a:pPr marL="255600" indent="-255600"/>
            <a:r>
              <a:rPr lang="en-US" altLang="en-US" sz="2200" dirty="0">
                <a:ea typeface="ヒラギノ角ゴ Pro W3"/>
                <a:cs typeface="ヒラギノ角ゴ Pro W3"/>
              </a:rPr>
              <a:t>Often, a company will need to choose between two solutions to the same problem, Investment A cost $10 and B is $7.</a:t>
            </a:r>
          </a:p>
        </p:txBody>
      </p:sp>
      <p:sp>
        <p:nvSpPr>
          <p:cNvPr id="6" name="Content Placeholder 5"/>
          <p:cNvSpPr>
            <a:spLocks noGrp="1"/>
          </p:cNvSpPr>
          <p:nvPr>
            <p:ph idx="13"/>
          </p:nvPr>
        </p:nvSpPr>
        <p:spPr>
          <a:xfrm>
            <a:off x="457200" y="2438400"/>
            <a:ext cx="8229600" cy="380999"/>
          </a:xfrm>
        </p:spPr>
        <p:txBody>
          <a:bodyPr/>
          <a:lstStyle/>
          <a:p>
            <a:pPr marL="0" indent="0">
              <a:buNone/>
            </a:pPr>
            <a:r>
              <a:rPr lang="en-US" altLang="en-US" sz="2000" b="1" dirty="0">
                <a:ea typeface="ヒラギノ角ゴ Pro W3"/>
                <a:cs typeface="ヒラギノ角ゴ Pro W3"/>
              </a:rPr>
              <a:t>Table 8.2</a:t>
            </a:r>
            <a:r>
              <a:rPr lang="en-US" altLang="en-US" sz="2000" dirty="0">
                <a:ea typeface="ヒラギノ角ゴ Pro W3"/>
                <a:cs typeface="ヒラギノ角ゴ Pro W3"/>
              </a:rPr>
              <a:t> Cash Flows ($ Thousands) for Network Server Options</a:t>
            </a:r>
            <a:endParaRPr lang="en-US" altLang="en-US" sz="2000" dirty="0">
              <a:solidFill>
                <a:srgbClr val="00D9DE"/>
              </a:solidFill>
              <a:ea typeface="ヒラギノ角ゴ Pro W3"/>
              <a:cs typeface="ヒラギノ角ゴ Pro W3"/>
            </a:endParaRPr>
          </a:p>
        </p:txBody>
      </p:sp>
      <p:graphicFrame>
        <p:nvGraphicFramePr>
          <p:cNvPr id="8" name="Table 7" descr="Table 8.2, cash flows in thousands of dollars for network server options, with 6 columns: Year, P V at 10%, 0, 1, 2, and 3. Row 1, year: Ay. P V at 10%: negative 12.49. For columns 0 through 3, respectively: negative 10, negative 1, negative 1, and negative 1. Row 2, year: B. P V at 10%: negative 10.47. For columns 0 through 3, respectively: negative 7, negative 2, negative 2, and blank."/>
          <p:cNvGraphicFramePr>
            <a:graphicFrameLocks noGrp="1"/>
          </p:cNvGraphicFramePr>
          <p:nvPr>
            <p:extLst>
              <p:ext uri="{D42A27DB-BD31-4B8C-83A1-F6EECF244321}">
                <p14:modId xmlns:p14="http://schemas.microsoft.com/office/powerpoint/2010/main" val="3498745880"/>
              </p:ext>
            </p:extLst>
          </p:nvPr>
        </p:nvGraphicFramePr>
        <p:xfrm>
          <a:off x="457200" y="2926080"/>
          <a:ext cx="8229600" cy="1112520"/>
        </p:xfrm>
        <a:graphic>
          <a:graphicData uri="http://schemas.openxmlformats.org/drawingml/2006/table">
            <a:tbl>
              <a:tblPr firstRow="1" bandRow="1">
                <a:tableStyleId>{3B4B98B0-60AC-42C2-AFA5-B58CD77FA1E5}</a:tableStyleId>
              </a:tblPr>
              <a:tblGrid>
                <a:gridCol w="1371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en-IN" sz="1800" b="1" i="0" u="none" strike="noStrike" kern="1200" baseline="0" dirty="0">
                          <a:solidFill>
                            <a:schemeClr val="tx1"/>
                          </a:solidFill>
                          <a:latin typeface="+mn-lt"/>
                          <a:ea typeface="+mn-ea"/>
                          <a:cs typeface="+mn-cs"/>
                        </a:rPr>
                        <a:t>Year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sz="1800" b="1" i="0" u="none" strike="noStrike" kern="1200" baseline="0" dirty="0">
                          <a:solidFill>
                            <a:schemeClr val="tx1"/>
                          </a:solidFill>
                          <a:latin typeface="+mn-lt"/>
                          <a:ea typeface="+mn-ea"/>
                          <a:cs typeface="+mn-cs"/>
                        </a:rPr>
                        <a:t>NPV at 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pPr algn="ctr"/>
                      <a:r>
                        <a:rPr lang="en-IN"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−12.49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tx1"/>
                          </a:solidFill>
                          <a:latin typeface="+mn-lt"/>
                          <a:ea typeface="+mn-ea"/>
                          <a:cs typeface="+mn-cs"/>
                        </a:rPr>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a:t>
                      </a:r>
                      <a:r>
                        <a:rPr lang="en-IN"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tx1"/>
                          </a:solidFill>
                          <a:latin typeface="+mn-lt"/>
                          <a:ea typeface="+mn-ea"/>
                          <a:cs typeface="+mn-cs"/>
                        </a:rPr>
                        <a:t>−</a:t>
                      </a:r>
                      <a:r>
                        <a:rPr lang="en-IN"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tx1"/>
                          </a:solidFill>
                          <a:latin typeface="+mn-lt"/>
                          <a:ea typeface="+mn-ea"/>
                          <a:cs typeface="+mn-cs"/>
                        </a:rPr>
                        <a:t>−</a:t>
                      </a:r>
                      <a:r>
                        <a:rPr lang="en-IN"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pPr algn="ctr"/>
                      <a:r>
                        <a:rPr lang="en-IN"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a:t>
                      </a:r>
                      <a:r>
                        <a:rPr lang="en-IN" dirty="0"/>
                        <a:t>10.47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a:t>
                      </a:r>
                      <a:r>
                        <a:rPr lang="en-IN"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a:t>
                      </a:r>
                      <a:r>
                        <a:rPr lang="en-IN"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solidFill>
                            <a:srgbClr val="D4EAE4"/>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bl>
          </a:graphicData>
        </a:graphic>
      </p:graphicFrame>
      <p:sp>
        <p:nvSpPr>
          <p:cNvPr id="7" name="Content Placeholder 6"/>
          <p:cNvSpPr>
            <a:spLocks noGrp="1"/>
          </p:cNvSpPr>
          <p:nvPr>
            <p:ph idx="14"/>
          </p:nvPr>
        </p:nvSpPr>
        <p:spPr>
          <a:xfrm>
            <a:off x="457200" y="4191000"/>
            <a:ext cx="8229600" cy="685800"/>
          </a:xfrm>
        </p:spPr>
        <p:txBody>
          <a:bodyPr/>
          <a:lstStyle/>
          <a:p>
            <a:pPr marL="0" indent="0">
              <a:buNone/>
            </a:pPr>
            <a:r>
              <a:rPr lang="en-US" altLang="en-US" sz="2000" b="1" dirty="0">
                <a:ea typeface="ヒラギノ角ゴ Pro W3"/>
                <a:cs typeface="ヒラギノ角ゴ Pro W3"/>
              </a:rPr>
              <a:t>Table 8.3</a:t>
            </a:r>
            <a:r>
              <a:rPr lang="en-US" altLang="en-US" sz="2000" dirty="0">
                <a:ea typeface="ヒラギノ角ゴ Pro W3"/>
                <a:cs typeface="ヒラギノ角ゴ Pro W3"/>
              </a:rPr>
              <a:t> Cash Flows ($ Thousands) for Network Server Options, Expressed as Equivalent Annual Annuities </a:t>
            </a:r>
            <a:r>
              <a:rPr lang="pt-BR" sz="1800" b="0" i="0" u="none" strike="noStrike" dirty="0">
                <a:solidFill>
                  <a:srgbClr val="000000"/>
                </a:solidFill>
                <a:effectLst/>
                <a:latin typeface="Calibri" panose="020F0502020204030204" pitchFamily="34" charset="0"/>
              </a:rPr>
              <a:t>EAA= NPV/((1/R)*(1-1/(1+R)^N))</a:t>
            </a:r>
            <a:r>
              <a:rPr lang="pt-BR" sz="2400" dirty="0"/>
              <a:t> </a:t>
            </a:r>
            <a:endParaRPr lang="en-US" altLang="en-US" sz="2000" dirty="0">
              <a:ea typeface="ヒラギノ角ゴ Pro W3"/>
              <a:cs typeface="ヒラギノ角ゴ Pro W3"/>
            </a:endParaRPr>
          </a:p>
        </p:txBody>
      </p:sp>
      <p:graphicFrame>
        <p:nvGraphicFramePr>
          <p:cNvPr id="9" name="Table 8" descr="Table 8.3, cash flows in thousands of dollars for network server options, expressed as equivalent annual annuities, with 6 columns: Year, P V at 10%, 0, 1, 2, and 3. Row 1, year: Ay. P V at 10%: negative 12.49. For columns 0 through 3, respectively: 0, negative 5.02, negative 5.02, and negative 5.02. Row 2, year: B. P V at 10%: negative 10.47. For columns 0 through 3, respectively: 0, negative 6.03, negative 6.03, and blank."/>
          <p:cNvGraphicFramePr>
            <a:graphicFrameLocks noGrp="1"/>
          </p:cNvGraphicFramePr>
          <p:nvPr>
            <p:extLst>
              <p:ext uri="{D42A27DB-BD31-4B8C-83A1-F6EECF244321}">
                <p14:modId xmlns:p14="http://schemas.microsoft.com/office/powerpoint/2010/main" val="2165396475"/>
              </p:ext>
            </p:extLst>
          </p:nvPr>
        </p:nvGraphicFramePr>
        <p:xfrm>
          <a:off x="457200" y="4983480"/>
          <a:ext cx="8229600" cy="1112520"/>
        </p:xfrm>
        <a:graphic>
          <a:graphicData uri="http://schemas.openxmlformats.org/drawingml/2006/table">
            <a:tbl>
              <a:tblPr firstRow="1" bandRow="1">
                <a:tableStyleId>{3B4B98B0-60AC-42C2-AFA5-B58CD77FA1E5}</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en-IN" sz="1800" b="1" i="0" u="none" strike="noStrike" kern="1200" baseline="0" dirty="0">
                          <a:solidFill>
                            <a:schemeClr val="tx1"/>
                          </a:solidFill>
                          <a:latin typeface="+mn-lt"/>
                          <a:ea typeface="+mn-ea"/>
                          <a:cs typeface="+mn-cs"/>
                        </a:rPr>
                        <a:t>Year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sz="1800" b="1" i="0" u="none" strike="noStrike" kern="1200" baseline="0" dirty="0">
                          <a:solidFill>
                            <a:schemeClr val="tx1"/>
                          </a:solidFill>
                          <a:latin typeface="+mn-lt"/>
                          <a:ea typeface="+mn-ea"/>
                          <a:cs typeface="+mn-cs"/>
                        </a:rPr>
                        <a:t>PV at 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pPr algn="ctr"/>
                      <a:r>
                        <a:rPr lang="en-IN"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−12.49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tx1"/>
                          </a:solidFill>
                          <a:latin typeface="+mn-lt"/>
                          <a:ea typeface="+mn-ea"/>
                          <a:cs typeface="+mn-cs"/>
                        </a:rPr>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−5.02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tx1"/>
                          </a:solidFill>
                          <a:latin typeface="+mn-lt"/>
                          <a:ea typeface="+mn-ea"/>
                          <a:cs typeface="+mn-cs"/>
                        </a:rPr>
                        <a:t>−5.02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tx1"/>
                          </a:solidFill>
                          <a:latin typeface="+mn-lt"/>
                          <a:ea typeface="+mn-ea"/>
                          <a:cs typeface="+mn-cs"/>
                        </a:rPr>
                        <a:t>−5.02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pPr algn="ctr"/>
                      <a:r>
                        <a:rPr lang="en-IN"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a:t>
                      </a:r>
                      <a:r>
                        <a:rPr lang="en-IN" dirty="0"/>
                        <a:t>10.47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−6.03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−6.03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solidFill>
                            <a:srgbClr val="D4EAE4"/>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78917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73FD-0C5F-46FA-A63C-C4E8ECD28D77}"/>
              </a:ext>
            </a:extLst>
          </p:cNvPr>
          <p:cNvSpPr>
            <a:spLocks noGrp="1"/>
          </p:cNvSpPr>
          <p:nvPr>
            <p:ph type="title"/>
          </p:nvPr>
        </p:nvSpPr>
        <p:spPr>
          <a:xfrm>
            <a:off x="457200" y="215372"/>
            <a:ext cx="8229600" cy="1080028"/>
          </a:xfrm>
        </p:spPr>
        <p:txBody>
          <a:bodyPr/>
          <a:lstStyle/>
          <a:p>
            <a:pPr algn="ctr"/>
            <a:r>
              <a:rPr lang="en-US" altLang="en-US" sz="2400" dirty="0">
                <a:latin typeface="+mj-lt"/>
                <a:ea typeface="ヒラギノ角ゴ Pro W3"/>
                <a:cs typeface="ヒラギノ角ゴ Pro W3"/>
              </a:rPr>
              <a:t>Evaluating Projects with Different Lives (2 of 3)</a:t>
            </a:r>
            <a:endParaRPr lang="en-US" sz="2400" dirty="0"/>
          </a:p>
        </p:txBody>
      </p:sp>
      <p:sp>
        <p:nvSpPr>
          <p:cNvPr id="3" name="Content Placeholder 2">
            <a:extLst>
              <a:ext uri="{FF2B5EF4-FFF2-40B4-BE49-F238E27FC236}">
                <a16:creationId xmlns:a16="http://schemas.microsoft.com/office/drawing/2014/main" id="{22FEB4B1-F134-487F-954E-7D497FD7A31B}"/>
              </a:ext>
            </a:extLst>
          </p:cNvPr>
          <p:cNvSpPr>
            <a:spLocks noGrp="1"/>
          </p:cNvSpPr>
          <p:nvPr>
            <p:ph idx="1"/>
          </p:nvPr>
        </p:nvSpPr>
        <p:spPr/>
        <p:txBody>
          <a:bodyPr/>
          <a:lstStyle/>
          <a:p>
            <a:r>
              <a:rPr lang="en-US" dirty="0"/>
              <a:t>If project A is repeated for another year and project B is for 2 more, Table below shows project A is cheaper that project B.  </a:t>
            </a:r>
          </a:p>
        </p:txBody>
      </p:sp>
      <p:graphicFrame>
        <p:nvGraphicFramePr>
          <p:cNvPr id="8" name="Content Placeholder 7">
            <a:extLst>
              <a:ext uri="{FF2B5EF4-FFF2-40B4-BE49-F238E27FC236}">
                <a16:creationId xmlns:a16="http://schemas.microsoft.com/office/drawing/2014/main" id="{F5880D29-4181-49A1-B6C8-FFA469CFF8A5}"/>
              </a:ext>
            </a:extLst>
          </p:cNvPr>
          <p:cNvGraphicFramePr>
            <a:graphicFrameLocks noGrp="1"/>
          </p:cNvGraphicFramePr>
          <p:nvPr>
            <p:ph idx="13"/>
          </p:nvPr>
        </p:nvGraphicFramePr>
        <p:xfrm>
          <a:off x="1162050" y="2895600"/>
          <a:ext cx="6819900" cy="914400"/>
        </p:xfrm>
        <a:graphic>
          <a:graphicData uri="http://schemas.openxmlformats.org/drawingml/2006/table">
            <a:tbl>
              <a:tblPr firstRow="1" bandRow="1">
                <a:tableStyleId>{3B4B98B0-60AC-42C2-AFA5-B58CD77FA1E5}</a:tableStyleId>
              </a:tblPr>
              <a:tblGrid>
                <a:gridCol w="609033">
                  <a:extLst>
                    <a:ext uri="{9D8B030D-6E8A-4147-A177-3AD203B41FA5}">
                      <a16:colId xmlns:a16="http://schemas.microsoft.com/office/drawing/2014/main" val="2214822673"/>
                    </a:ext>
                  </a:extLst>
                </a:gridCol>
                <a:gridCol w="1551131">
                  <a:extLst>
                    <a:ext uri="{9D8B030D-6E8A-4147-A177-3AD203B41FA5}">
                      <a16:colId xmlns:a16="http://schemas.microsoft.com/office/drawing/2014/main" val="2369137646"/>
                    </a:ext>
                  </a:extLst>
                </a:gridCol>
                <a:gridCol w="609033">
                  <a:extLst>
                    <a:ext uri="{9D8B030D-6E8A-4147-A177-3AD203B41FA5}">
                      <a16:colId xmlns:a16="http://schemas.microsoft.com/office/drawing/2014/main" val="2452015147"/>
                    </a:ext>
                  </a:extLst>
                </a:gridCol>
                <a:gridCol w="748603">
                  <a:extLst>
                    <a:ext uri="{9D8B030D-6E8A-4147-A177-3AD203B41FA5}">
                      <a16:colId xmlns:a16="http://schemas.microsoft.com/office/drawing/2014/main" val="2208614422"/>
                    </a:ext>
                  </a:extLst>
                </a:gridCol>
                <a:gridCol w="713710">
                  <a:extLst>
                    <a:ext uri="{9D8B030D-6E8A-4147-A177-3AD203B41FA5}">
                      <a16:colId xmlns:a16="http://schemas.microsoft.com/office/drawing/2014/main" val="805183151"/>
                    </a:ext>
                  </a:extLst>
                </a:gridCol>
                <a:gridCol w="761291">
                  <a:extLst>
                    <a:ext uri="{9D8B030D-6E8A-4147-A177-3AD203B41FA5}">
                      <a16:colId xmlns:a16="http://schemas.microsoft.com/office/drawing/2014/main" val="4174703703"/>
                    </a:ext>
                  </a:extLst>
                </a:gridCol>
                <a:gridCol w="609033">
                  <a:extLst>
                    <a:ext uri="{9D8B030D-6E8A-4147-A177-3AD203B41FA5}">
                      <a16:colId xmlns:a16="http://schemas.microsoft.com/office/drawing/2014/main" val="3513978717"/>
                    </a:ext>
                  </a:extLst>
                </a:gridCol>
                <a:gridCol w="609033">
                  <a:extLst>
                    <a:ext uri="{9D8B030D-6E8A-4147-A177-3AD203B41FA5}">
                      <a16:colId xmlns:a16="http://schemas.microsoft.com/office/drawing/2014/main" val="491253666"/>
                    </a:ext>
                  </a:extLst>
                </a:gridCol>
                <a:gridCol w="609033">
                  <a:extLst>
                    <a:ext uri="{9D8B030D-6E8A-4147-A177-3AD203B41FA5}">
                      <a16:colId xmlns:a16="http://schemas.microsoft.com/office/drawing/2014/main" val="2302976947"/>
                    </a:ext>
                  </a:extLst>
                </a:gridCol>
              </a:tblGrid>
              <a:tr h="304800">
                <a:tc>
                  <a:txBody>
                    <a:bodyPr/>
                    <a:lstStyle/>
                    <a:p>
                      <a:pPr algn="ctr" rtl="0" fontAlgn="ctr"/>
                      <a:r>
                        <a:rPr lang="en-US" sz="1800" u="none" strike="noStrike">
                          <a:effectLst/>
                        </a:rPr>
                        <a:t>Year</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NPV at 10%</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Cost</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1</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2</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3</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4</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5</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6</a:t>
                      </a:r>
                      <a:endParaRPr lang="en-US" sz="18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19515226"/>
                  </a:ext>
                </a:extLst>
              </a:tr>
              <a:tr h="304800">
                <a:tc>
                  <a:txBody>
                    <a:bodyPr/>
                    <a:lstStyle/>
                    <a:p>
                      <a:pPr algn="ctr" rtl="0" fontAlgn="ctr"/>
                      <a:r>
                        <a:rPr lang="en-US" sz="1800" u="none" strike="noStrike">
                          <a:effectLst/>
                        </a:rPr>
                        <a:t>A</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($14.36)</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-10</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823588255"/>
                  </a:ext>
                </a:extLst>
              </a:tr>
              <a:tr h="304800">
                <a:tc>
                  <a:txBody>
                    <a:bodyPr/>
                    <a:lstStyle/>
                    <a:p>
                      <a:pPr algn="ctr" rtl="0" fontAlgn="ctr"/>
                      <a:r>
                        <a:rPr lang="en-US" sz="1800" u="none" strike="noStrike">
                          <a:effectLst/>
                        </a:rPr>
                        <a:t>B</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($15.71)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-7</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dirty="0">
                          <a:effectLst/>
                        </a:rPr>
                        <a:t>-2</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42667102"/>
                  </a:ext>
                </a:extLst>
              </a:tr>
            </a:tbl>
          </a:graphicData>
        </a:graphic>
      </p:graphicFrame>
    </p:spTree>
    <p:extLst>
      <p:ext uri="{BB962C8B-B14F-4D97-AF65-F5344CB8AC3E}">
        <p14:creationId xmlns:p14="http://schemas.microsoft.com/office/powerpoint/2010/main" val="2907652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8.5 Evaluating Projects with Different Lives </a:t>
            </a:r>
            <a:r>
              <a:rPr lang="en-US" altLang="en-US" sz="2800" dirty="0">
                <a:latin typeface="+mj-lt"/>
                <a:ea typeface="ヒラギノ角ゴ Pro W3"/>
                <a:cs typeface="ヒラギノ角ゴ Pro W3"/>
              </a:rPr>
              <a:t>(3 of 3)</a:t>
            </a:r>
            <a:endParaRPr lang="en-IN" sz="2800" dirty="0">
              <a:latin typeface="+mj-lt"/>
            </a:endParaRPr>
          </a:p>
        </p:txBody>
      </p:sp>
      <p:sp>
        <p:nvSpPr>
          <p:cNvPr id="3" name="Content Placeholder 2"/>
          <p:cNvSpPr>
            <a:spLocks noGrp="1"/>
          </p:cNvSpPr>
          <p:nvPr>
            <p:ph idx="1"/>
          </p:nvPr>
        </p:nvSpPr>
        <p:spPr>
          <a:xfrm>
            <a:off x="457200" y="1600200"/>
            <a:ext cx="8229600" cy="1676400"/>
          </a:xfrm>
        </p:spPr>
        <p:txBody>
          <a:bodyPr/>
          <a:lstStyle/>
          <a:p>
            <a:r>
              <a:rPr lang="en-US" altLang="en-US" sz="2400" dirty="0">
                <a:ea typeface="ヒラギノ角ゴ Pro W3"/>
                <a:cs typeface="ヒラギノ角ゴ Pro W3"/>
              </a:rPr>
              <a:t>Important Considerations When Using the Equivalent Annual Annuity</a:t>
            </a:r>
          </a:p>
          <a:p>
            <a:pPr lvl="1"/>
            <a:r>
              <a:rPr lang="en-US" altLang="en-US" sz="2400" dirty="0">
                <a:ea typeface="ヒラギノ角ゴ Pro W3"/>
              </a:rPr>
              <a:t>Required Life</a:t>
            </a:r>
          </a:p>
          <a:p>
            <a:pPr lvl="1"/>
            <a:r>
              <a:rPr lang="en-US" altLang="en-US" sz="2400" dirty="0">
                <a:ea typeface="ヒラギノ角ゴ Pro W3"/>
                <a:cs typeface="ヒラギノ角ゴ Pro W3"/>
              </a:rPr>
              <a:t>Replacement Cost</a:t>
            </a:r>
          </a:p>
        </p:txBody>
      </p:sp>
    </p:spTree>
    <p:extLst>
      <p:ext uri="{BB962C8B-B14F-4D97-AF65-F5344CB8AC3E}">
        <p14:creationId xmlns:p14="http://schemas.microsoft.com/office/powerpoint/2010/main" val="2063885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8.6 Choosing Among Projects when Resources are Limited </a:t>
            </a:r>
            <a:r>
              <a:rPr lang="en-US" altLang="en-US" sz="2800" dirty="0">
                <a:latin typeface="+mj-lt"/>
                <a:ea typeface="ヒラギノ角ゴ Pro W3"/>
                <a:cs typeface="ヒラギノ角ゴ Pro W3"/>
              </a:rPr>
              <a:t>(1 of 3)</a:t>
            </a:r>
            <a:endParaRPr lang="en-IN" sz="2000" dirty="0">
              <a:latin typeface="+mj-lt"/>
            </a:endParaRPr>
          </a:p>
        </p:txBody>
      </p:sp>
      <p:sp>
        <p:nvSpPr>
          <p:cNvPr id="3" name="Content Placeholder 2"/>
          <p:cNvSpPr>
            <a:spLocks noGrp="1"/>
          </p:cNvSpPr>
          <p:nvPr>
            <p:ph idx="1"/>
          </p:nvPr>
        </p:nvSpPr>
        <p:spPr>
          <a:xfrm>
            <a:off x="457200" y="1600200"/>
            <a:ext cx="8229600" cy="2819400"/>
          </a:xfrm>
        </p:spPr>
        <p:txBody>
          <a:bodyPr/>
          <a:lstStyle/>
          <a:p>
            <a:r>
              <a:rPr lang="en-US" altLang="en-US" sz="2400" dirty="0">
                <a:ea typeface="ヒラギノ角ゴ Pro W3"/>
                <a:cs typeface="ヒラギノ角ゴ Pro W3"/>
              </a:rPr>
              <a:t>Evaluating Projects with Different Resource Requirements</a:t>
            </a:r>
          </a:p>
          <a:p>
            <a:pPr lvl="1"/>
            <a:r>
              <a:rPr lang="en-US" altLang="en-US" sz="2400" dirty="0">
                <a:ea typeface="ヒラギノ角ゴ Pro W3"/>
                <a:cs typeface="ヒラギノ角ゴ Pro W3"/>
              </a:rPr>
              <a:t>Sometimes different investment opportunities demand different amounts of a particular resource</a:t>
            </a:r>
          </a:p>
          <a:p>
            <a:pPr lvl="1"/>
            <a:r>
              <a:rPr lang="en-US" altLang="en-US" sz="2400" dirty="0">
                <a:ea typeface="ヒラギノ角ゴ Pro W3"/>
                <a:cs typeface="ヒラギノ角ゴ Pro W3"/>
              </a:rPr>
              <a:t>If there is a fixed supply of the resource so that you cannot undertake all possible opportunities, simply picking the highest-</a:t>
            </a:r>
            <a:r>
              <a:rPr lang="en-US" altLang="en-US" sz="2400" spc="-300" dirty="0">
                <a:ea typeface="ヒラギノ角ゴ Pro W3"/>
              </a:rPr>
              <a:t>N P </a:t>
            </a:r>
            <a:r>
              <a:rPr lang="en-US" altLang="en-US" sz="2400" dirty="0">
                <a:ea typeface="ヒラギノ角ゴ Pro W3"/>
                <a:cs typeface="ヒラギノ角ゴ Pro W3"/>
              </a:rPr>
              <a:t>V opportunity might not lead to the best decision</a:t>
            </a:r>
          </a:p>
        </p:txBody>
      </p:sp>
    </p:spTree>
    <p:extLst>
      <p:ext uri="{BB962C8B-B14F-4D97-AF65-F5344CB8AC3E}">
        <p14:creationId xmlns:p14="http://schemas.microsoft.com/office/powerpoint/2010/main" val="33196358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Possible Projects for $200 Million Budget</a:t>
            </a:r>
            <a:endParaRPr lang="en-IN" sz="3600" dirty="0">
              <a:latin typeface="+mj-lt"/>
            </a:endParaRPr>
          </a:p>
        </p:txBody>
      </p:sp>
      <p:sp>
        <p:nvSpPr>
          <p:cNvPr id="3" name="Content Placeholder 2"/>
          <p:cNvSpPr>
            <a:spLocks noGrp="1"/>
          </p:cNvSpPr>
          <p:nvPr>
            <p:ph idx="1"/>
          </p:nvPr>
        </p:nvSpPr>
        <p:spPr>
          <a:xfrm>
            <a:off x="457200" y="1600200"/>
            <a:ext cx="8229600" cy="457200"/>
          </a:xfrm>
        </p:spPr>
        <p:txBody>
          <a:bodyPr/>
          <a:lstStyle/>
          <a:p>
            <a:pPr marL="0" indent="0">
              <a:buNone/>
            </a:pPr>
            <a:r>
              <a:rPr lang="en-US" altLang="en-US" sz="2400" b="1" dirty="0">
                <a:ea typeface="ヒラギノ角ゴ Pro W3"/>
                <a:cs typeface="ヒラギノ角ゴ Pro W3"/>
              </a:rPr>
              <a:t>Table 8.4 </a:t>
            </a:r>
            <a:r>
              <a:rPr lang="en-US" altLang="en-US" sz="2400" dirty="0">
                <a:ea typeface="ヒラギノ角ゴ Pro W3"/>
                <a:cs typeface="ヒラギノ角ゴ Pro W3"/>
              </a:rPr>
              <a:t>Possible Projects for $200 Million Budget</a:t>
            </a:r>
            <a:endParaRPr lang="en-US" sz="2400" b="1" dirty="0"/>
          </a:p>
        </p:txBody>
      </p:sp>
      <p:graphicFrame>
        <p:nvGraphicFramePr>
          <p:cNvPr id="4" name="Table 3" descr="Table 8.4, possible projects for $200 million budget, with 4 columns: project, N P V in millions of dollars, initial investment in millions of dollars, and N P V to initial investment ratio. Row 1, project: Ay. N P V: 100. Initial: 200. Ratio: 0.500. Row 2, project: B. N P V: 75. Initial: 120. Ratio: 0.625. Row 3, project: C. N P V: 70. Initial: 80. Ratio: 0.875."/>
          <p:cNvGraphicFramePr>
            <a:graphicFrameLocks noGrp="1"/>
          </p:cNvGraphicFramePr>
          <p:nvPr>
            <p:extLst>
              <p:ext uri="{D42A27DB-BD31-4B8C-83A1-F6EECF244321}">
                <p14:modId xmlns:p14="http://schemas.microsoft.com/office/powerpoint/2010/main" val="352683182"/>
              </p:ext>
            </p:extLst>
          </p:nvPr>
        </p:nvGraphicFramePr>
        <p:xfrm>
          <a:off x="505690" y="2250440"/>
          <a:ext cx="8153400" cy="1752600"/>
        </p:xfrm>
        <a:graphic>
          <a:graphicData uri="http://schemas.openxmlformats.org/drawingml/2006/table">
            <a:tbl>
              <a:tblPr firstRow="1" bandRow="1">
                <a:tableStyleId>{3B4B98B0-60AC-42C2-AFA5-B58CD77FA1E5}</a:tableStyleId>
              </a:tblPr>
              <a:tblGrid>
                <a:gridCol w="1066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370840">
                <a:tc>
                  <a:txBody>
                    <a:bodyPr/>
                    <a:lstStyle/>
                    <a:p>
                      <a:r>
                        <a:rPr lang="en-IN" sz="1800" b="1" i="0" u="none" strike="noStrike" kern="1200" baseline="0" dirty="0">
                          <a:solidFill>
                            <a:schemeClr val="bg1"/>
                          </a:solidFill>
                          <a:latin typeface="+mn-lt"/>
                          <a:ea typeface="+mn-ea"/>
                          <a:cs typeface="+mn-cs"/>
                        </a:rPr>
                        <a:t>Project</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NPV ($ millions)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Initial Investment ($ millions)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NPV/Initial Investment</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pPr algn="ctr"/>
                      <a:r>
                        <a:rPr lang="en-IN"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0.500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pPr algn="ctr"/>
                      <a:r>
                        <a:rPr lang="en-IN"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0.625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pPr algn="ctr"/>
                      <a:r>
                        <a:rPr lang="en-IN"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0.875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41174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8.6 Choosing Among Projects when Resources are Limited </a:t>
            </a:r>
            <a:r>
              <a:rPr lang="en-US" altLang="en-US" sz="2800" dirty="0">
                <a:latin typeface="+mj-lt"/>
                <a:ea typeface="ヒラギノ角ゴ Pro W3"/>
                <a:cs typeface="ヒラギノ角ゴ Pro W3"/>
              </a:rPr>
              <a:t>(2 of 3)</a:t>
            </a:r>
            <a:endParaRPr lang="en-IN" sz="2800" dirty="0">
              <a:latin typeface="+mj-lt"/>
            </a:endParaRPr>
          </a:p>
        </p:txBody>
      </p:sp>
      <p:sp>
        <p:nvSpPr>
          <p:cNvPr id="3" name="Content Placeholder 2"/>
          <p:cNvSpPr>
            <a:spLocks noGrp="1"/>
          </p:cNvSpPr>
          <p:nvPr>
            <p:ph idx="1"/>
          </p:nvPr>
        </p:nvSpPr>
        <p:spPr>
          <a:xfrm>
            <a:off x="457200" y="1600201"/>
            <a:ext cx="8229600" cy="838199"/>
          </a:xfrm>
        </p:spPr>
        <p:txBody>
          <a:bodyPr/>
          <a:lstStyle/>
          <a:p>
            <a:r>
              <a:rPr lang="en-US" altLang="en-US" sz="2400" dirty="0">
                <a:ea typeface="ヒラギノ角ゴ Pro W3"/>
                <a:cs typeface="ヒラギノ角ゴ Pro W3"/>
              </a:rPr>
              <a:t>Evaluating Projects with Different Resource Requirements</a:t>
            </a:r>
          </a:p>
          <a:p>
            <a:pPr lvl="1"/>
            <a:r>
              <a:rPr lang="en-US" altLang="en-US" sz="2400" dirty="0">
                <a:ea typeface="ヒラギノ角ゴ Pro W3"/>
              </a:rPr>
              <a:t>Profitability Index</a:t>
            </a:r>
          </a:p>
        </p:txBody>
      </p:sp>
      <p:graphicFrame>
        <p:nvGraphicFramePr>
          <p:cNvPr id="7" name="Object 6" descr="Profitability index = value created over resource consumed = N P V over resource consumed."/>
          <p:cNvGraphicFramePr>
            <a:graphicFrameLocks noChangeAspect="1"/>
          </p:cNvGraphicFramePr>
          <p:nvPr>
            <p:extLst>
              <p:ext uri="{D42A27DB-BD31-4B8C-83A1-F6EECF244321}">
                <p14:modId xmlns:p14="http://schemas.microsoft.com/office/powerpoint/2010/main" val="691148144"/>
              </p:ext>
            </p:extLst>
          </p:nvPr>
        </p:nvGraphicFramePr>
        <p:xfrm>
          <a:off x="751582" y="2514600"/>
          <a:ext cx="7325618" cy="692964"/>
        </p:xfrm>
        <a:graphic>
          <a:graphicData uri="http://schemas.openxmlformats.org/presentationml/2006/ole">
            <mc:AlternateContent xmlns:mc="http://schemas.openxmlformats.org/markup-compatibility/2006">
              <mc:Choice xmlns:v="urn:schemas-microsoft-com:vml" Requires="v">
                <p:oleObj spid="_x0000_s17621" name="Equation" r:id="rId3" imgW="3759120" imgH="355320" progId="Equation.DSMT4">
                  <p:embed/>
                </p:oleObj>
              </mc:Choice>
              <mc:Fallback>
                <p:oleObj name="Equation" r:id="rId3" imgW="3759120" imgH="355320" progId="Equation.DSMT4">
                  <p:embed/>
                  <p:pic>
                    <p:nvPicPr>
                      <p:cNvPr id="0" name=""/>
                      <p:cNvPicPr/>
                      <p:nvPr/>
                    </p:nvPicPr>
                    <p:blipFill>
                      <a:blip r:embed="rId4"/>
                      <a:stretch>
                        <a:fillRect/>
                      </a:stretch>
                    </p:blipFill>
                    <p:spPr>
                      <a:xfrm>
                        <a:off x="751582" y="2514600"/>
                        <a:ext cx="7325618" cy="692964"/>
                      </a:xfrm>
                      <a:prstGeom prst="rect">
                        <a:avLst/>
                      </a:prstGeom>
                    </p:spPr>
                  </p:pic>
                </p:oleObj>
              </mc:Fallback>
            </mc:AlternateContent>
          </a:graphicData>
        </a:graphic>
      </p:graphicFrame>
      <p:sp>
        <p:nvSpPr>
          <p:cNvPr id="6" name="Content Placeholder 5"/>
          <p:cNvSpPr>
            <a:spLocks noGrp="1"/>
          </p:cNvSpPr>
          <p:nvPr>
            <p:ph idx="13"/>
          </p:nvPr>
        </p:nvSpPr>
        <p:spPr>
          <a:xfrm>
            <a:off x="7543800" y="3429001"/>
            <a:ext cx="1143000" cy="381000"/>
          </a:xfrm>
        </p:spPr>
        <p:txBody>
          <a:bodyPr/>
          <a:lstStyle/>
          <a:p>
            <a:pPr marL="0" indent="0">
              <a:buNone/>
            </a:pPr>
            <a:r>
              <a:rPr lang="en-US" altLang="en-US" sz="2000" dirty="0">
                <a:ea typeface="ＭＳ Ｐゴシック" panose="020B0600070205080204" pitchFamily="34" charset="-128"/>
              </a:rPr>
              <a:t>(Eq. 8.4)</a:t>
            </a:r>
          </a:p>
        </p:txBody>
      </p:sp>
    </p:spTree>
    <p:extLst>
      <p:ext uri="{BB962C8B-B14F-4D97-AF65-F5344CB8AC3E}">
        <p14:creationId xmlns:p14="http://schemas.microsoft.com/office/powerpoint/2010/main" val="1430199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90"/>
            <a:ext cx="8229600" cy="1097280"/>
          </a:xfrm>
        </p:spPr>
        <p:txBody>
          <a:bodyPr/>
          <a:lstStyle/>
          <a:p>
            <a:r>
              <a:rPr lang="en-US" altLang="en-US" sz="3600" dirty="0">
                <a:latin typeface="+mj-lt"/>
                <a:ea typeface="ヒラギノ角ゴ Pro W3"/>
                <a:cs typeface="ヒラギノ角ゴ Pro W3"/>
              </a:rPr>
              <a:t>Example 8.6 Profitability Index with a Budget/Money Constraint </a:t>
            </a:r>
            <a:r>
              <a:rPr lang="en-US" altLang="en-US" sz="2800" dirty="0">
                <a:latin typeface="+mj-lt"/>
                <a:ea typeface="ヒラギノ角ゴ Pro W3"/>
                <a:cs typeface="ヒラギノ角ゴ Pro W3"/>
              </a:rPr>
              <a:t>(1 of 6)</a:t>
            </a:r>
            <a:endParaRPr lang="en-IN" sz="2800" dirty="0">
              <a:latin typeface="+mj-lt"/>
            </a:endParaRPr>
          </a:p>
        </p:txBody>
      </p:sp>
      <p:sp>
        <p:nvSpPr>
          <p:cNvPr id="3" name="Content Placeholder 2"/>
          <p:cNvSpPr>
            <a:spLocks noGrp="1"/>
          </p:cNvSpPr>
          <p:nvPr>
            <p:ph idx="1"/>
          </p:nvPr>
        </p:nvSpPr>
        <p:spPr>
          <a:xfrm>
            <a:off x="457200" y="1600200"/>
            <a:ext cx="8229600" cy="3581400"/>
          </a:xfrm>
        </p:spPr>
        <p:txBody>
          <a:bodyPr/>
          <a:lstStyle/>
          <a:p>
            <a:pPr>
              <a:buNone/>
            </a:pPr>
            <a:r>
              <a:rPr lang="en-US" altLang="en-US" sz="2400" b="1" dirty="0">
                <a:ea typeface="ヒラギノ角ゴ Pro W3"/>
                <a:cs typeface="ヒラギノ角ゴ Pro W3"/>
              </a:rPr>
              <a:t>Problem:</a:t>
            </a:r>
          </a:p>
          <a:p>
            <a:r>
              <a:rPr lang="en-IN" sz="2400" dirty="0"/>
              <a:t>Your division at NetIt, a large networking company, has put together a project proposal to develop a new home networking router. The expected </a:t>
            </a:r>
            <a:r>
              <a:rPr lang="en-IN" sz="2400" spc="-300" dirty="0">
                <a:ea typeface="ヒラギノ角ゴ Pro W3"/>
              </a:rPr>
              <a:t>N P </a:t>
            </a:r>
            <a:r>
              <a:rPr lang="en-IN" sz="2400" dirty="0"/>
              <a:t>V of the project is $17.7 million, and the project will require 50 software engineers. NetIt has 190 engineers available and is unable to hire additional qualified engineers in the short run. Therefore, the router project must compete with the following other projects for these engineers:</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2864679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787"/>
            <a:ext cx="8229600" cy="1097280"/>
          </a:xfrm>
        </p:spPr>
        <p:txBody>
          <a:bodyPr/>
          <a:lstStyle/>
          <a:p>
            <a:r>
              <a:rPr lang="en-US" altLang="en-US" sz="3600" dirty="0">
                <a:latin typeface="+mj-lt"/>
                <a:ea typeface="ヒラギノ角ゴ Pro W3"/>
                <a:cs typeface="ヒラギノ角ゴ Pro W3"/>
              </a:rPr>
              <a:t>Example 8.6 Profitability Index with a Budget/Money Constraint </a:t>
            </a:r>
            <a:r>
              <a:rPr lang="en-US" altLang="en-US" sz="2800" dirty="0">
                <a:latin typeface="+mj-lt"/>
                <a:ea typeface="ヒラギノ角ゴ Pro W3"/>
                <a:cs typeface="ヒラギノ角ゴ Pro W3"/>
              </a:rPr>
              <a:t>(2 of 6)</a:t>
            </a:r>
            <a:endParaRPr lang="en-IN" sz="2000" dirty="0">
              <a:latin typeface="+mj-lt"/>
            </a:endParaRPr>
          </a:p>
        </p:txBody>
      </p:sp>
      <p:sp>
        <p:nvSpPr>
          <p:cNvPr id="3" name="Content Placeholder 2"/>
          <p:cNvSpPr>
            <a:spLocks noGrp="1"/>
          </p:cNvSpPr>
          <p:nvPr>
            <p:ph idx="1"/>
          </p:nvPr>
        </p:nvSpPr>
        <p:spPr>
          <a:xfrm>
            <a:off x="457200" y="1600201"/>
            <a:ext cx="8229600" cy="441960"/>
          </a:xfrm>
        </p:spPr>
        <p:txBody>
          <a:bodyPr/>
          <a:lstStyle/>
          <a:p>
            <a:pPr>
              <a:buNone/>
            </a:pPr>
            <a:r>
              <a:rPr lang="en-US" altLang="en-US" sz="2400" b="1" dirty="0">
                <a:ea typeface="ヒラギノ角ゴ Pro W3"/>
                <a:cs typeface="ヒラギノ角ゴ Pro W3"/>
              </a:rPr>
              <a:t>Problem:</a:t>
            </a:r>
          </a:p>
        </p:txBody>
      </p:sp>
      <p:graphicFrame>
        <p:nvGraphicFramePr>
          <p:cNvPr id="5" name="Table 4" descr="A table with 3 columns: project, N P V in millions of dollars, and engineering headcount (E H C). Row 1: router, 17.7, and 50. Row 2: project Ay, 22.7, and 47. Row 3: project B, 8.1, and 44. Row 4: project C, 14.0, and 40. Row 5: project D, 11.5, and 61. Row 6: project E, 20.6, and 58. Row 7: project F, 12.9, and 32. Row 7: Total N P V: 107.5. Total E H C: 332."/>
          <p:cNvGraphicFramePr>
            <a:graphicFrameLocks noGrp="1"/>
          </p:cNvGraphicFramePr>
          <p:nvPr>
            <p:extLst>
              <p:ext uri="{D42A27DB-BD31-4B8C-83A1-F6EECF244321}">
                <p14:modId xmlns:p14="http://schemas.microsoft.com/office/powerpoint/2010/main" val="1361454445"/>
              </p:ext>
            </p:extLst>
          </p:nvPr>
        </p:nvGraphicFramePr>
        <p:xfrm>
          <a:off x="658090" y="2209800"/>
          <a:ext cx="7848599" cy="3337560"/>
        </p:xfrm>
        <a:graphic>
          <a:graphicData uri="http://schemas.openxmlformats.org/drawingml/2006/table">
            <a:tbl>
              <a:tblPr firstRow="1" bandRow="1">
                <a:tableStyleId>{3B4B98B0-60AC-42C2-AFA5-B58CD77FA1E5}</a:tableStyleId>
              </a:tblPr>
              <a:tblGrid>
                <a:gridCol w="1688939">
                  <a:extLst>
                    <a:ext uri="{9D8B030D-6E8A-4147-A177-3AD203B41FA5}">
                      <a16:colId xmlns:a16="http://schemas.microsoft.com/office/drawing/2014/main" val="20000"/>
                    </a:ext>
                  </a:extLst>
                </a:gridCol>
                <a:gridCol w="2583083">
                  <a:extLst>
                    <a:ext uri="{9D8B030D-6E8A-4147-A177-3AD203B41FA5}">
                      <a16:colId xmlns:a16="http://schemas.microsoft.com/office/drawing/2014/main" val="20001"/>
                    </a:ext>
                  </a:extLst>
                </a:gridCol>
                <a:gridCol w="3576577">
                  <a:extLst>
                    <a:ext uri="{9D8B030D-6E8A-4147-A177-3AD203B41FA5}">
                      <a16:colId xmlns:a16="http://schemas.microsoft.com/office/drawing/2014/main" val="20002"/>
                    </a:ext>
                  </a:extLst>
                </a:gridCol>
              </a:tblGrid>
              <a:tr h="370840">
                <a:tc>
                  <a:txBody>
                    <a:bodyPr/>
                    <a:lstStyle/>
                    <a:p>
                      <a:pPr algn="ctr"/>
                      <a:r>
                        <a:rPr lang="en-IN" dirty="0">
                          <a:solidFill>
                            <a:schemeClr val="bg1"/>
                          </a:solidFill>
                        </a:rPr>
                        <a:t>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dirty="0">
                          <a:solidFill>
                            <a:schemeClr val="bg1"/>
                          </a:solidFill>
                        </a:rPr>
                        <a:t>NPV($ Millions)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dirty="0">
                          <a:solidFill>
                            <a:schemeClr val="bg1"/>
                          </a:solidFill>
                        </a:rPr>
                        <a:t>Engineering Headcount (EHC)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pPr algn="ctr"/>
                      <a:r>
                        <a:rPr lang="en-IN" sz="1800" b="0" i="0" u="none" strike="noStrike" kern="1200" baseline="0" dirty="0">
                          <a:solidFill>
                            <a:schemeClr val="tx1"/>
                          </a:solidFill>
                          <a:latin typeface="+mn-lt"/>
                          <a:ea typeface="+mn-ea"/>
                          <a:cs typeface="+mn-cs"/>
                        </a:rPr>
                        <a:t>Router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17.7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50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pPr algn="ctr"/>
                      <a:r>
                        <a:rPr lang="en-IN" sz="1800" b="0" i="0" u="none" strike="noStrike" kern="1200" baseline="0" dirty="0">
                          <a:solidFill>
                            <a:schemeClr val="tx1"/>
                          </a:solidFill>
                          <a:latin typeface="+mn-lt"/>
                          <a:ea typeface="+mn-ea"/>
                          <a:cs typeface="+mn-cs"/>
                        </a:rPr>
                        <a:t>Project 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22.7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47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pPr algn="ctr"/>
                      <a:r>
                        <a:rPr lang="en-IN" sz="1800" b="0" i="0" u="none" strike="noStrike" kern="1200" baseline="0" dirty="0">
                          <a:solidFill>
                            <a:schemeClr val="tx1"/>
                          </a:solidFill>
                          <a:latin typeface="+mn-lt"/>
                          <a:ea typeface="+mn-ea"/>
                          <a:cs typeface="+mn-cs"/>
                        </a:rPr>
                        <a:t>Project B</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8.1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pPr algn="ctr"/>
                      <a:r>
                        <a:rPr lang="en-IN" sz="1800" b="0" i="0" u="none" strike="noStrike" kern="1200" baseline="0" dirty="0">
                          <a:solidFill>
                            <a:schemeClr val="tx1"/>
                          </a:solidFill>
                          <a:latin typeface="+mn-lt"/>
                          <a:ea typeface="+mn-ea"/>
                          <a:cs typeface="+mn-cs"/>
                        </a:rPr>
                        <a:t>Project 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14.0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370840">
                <a:tc>
                  <a:txBody>
                    <a:bodyPr/>
                    <a:lstStyle/>
                    <a:p>
                      <a:pPr algn="ctr"/>
                      <a:r>
                        <a:rPr lang="en-IN" sz="1800" b="0" i="0" u="none" strike="noStrike" kern="1200" baseline="0" dirty="0">
                          <a:solidFill>
                            <a:schemeClr val="tx1"/>
                          </a:solidFill>
                          <a:latin typeface="+mn-lt"/>
                          <a:ea typeface="+mn-ea"/>
                          <a:cs typeface="+mn-cs"/>
                        </a:rPr>
                        <a:t>Project 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11.5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r h="370840">
                <a:tc>
                  <a:txBody>
                    <a:bodyPr/>
                    <a:lstStyle/>
                    <a:p>
                      <a:pPr algn="ctr"/>
                      <a:r>
                        <a:rPr lang="en-IN" sz="1800" b="0" i="0" u="none" strike="noStrike" kern="1200" baseline="0" dirty="0">
                          <a:solidFill>
                            <a:schemeClr val="tx1"/>
                          </a:solidFill>
                          <a:latin typeface="+mn-lt"/>
                          <a:ea typeface="+mn-ea"/>
                          <a:cs typeface="+mn-cs"/>
                        </a:rPr>
                        <a:t>Project 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20.6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6"/>
                  </a:ext>
                </a:extLst>
              </a:tr>
              <a:tr h="370840">
                <a:tc>
                  <a:txBody>
                    <a:bodyPr/>
                    <a:lstStyle/>
                    <a:p>
                      <a:pPr algn="ctr"/>
                      <a:r>
                        <a:rPr lang="en-IN" sz="1800" b="0" i="0" u="none" strike="noStrike" kern="1200" baseline="0" dirty="0">
                          <a:solidFill>
                            <a:schemeClr val="tx1"/>
                          </a:solidFill>
                          <a:latin typeface="+mn-lt"/>
                          <a:ea typeface="+mn-ea"/>
                          <a:cs typeface="+mn-cs"/>
                        </a:rPr>
                        <a:t>Project F</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12.9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7"/>
                  </a:ext>
                </a:extLst>
              </a:tr>
              <a:tr h="370840">
                <a:tc>
                  <a:txBody>
                    <a:bodyPr/>
                    <a:lstStyle/>
                    <a:p>
                      <a:pPr algn="ctr"/>
                      <a:r>
                        <a:rPr lang="en-IN" b="1"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1" i="0" u="none" strike="noStrike" kern="1200" baseline="0" dirty="0">
                          <a:solidFill>
                            <a:schemeClr val="tx1"/>
                          </a:solidFill>
                          <a:latin typeface="+mn-lt"/>
                          <a:ea typeface="+mn-ea"/>
                          <a:cs typeface="+mn-cs"/>
                        </a:rPr>
                        <a:t>107.5</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b="1" dirty="0"/>
                        <a:t>332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8"/>
                  </a:ext>
                </a:extLst>
              </a:tr>
            </a:tbl>
          </a:graphicData>
        </a:graphic>
      </p:graphicFrame>
      <p:sp>
        <p:nvSpPr>
          <p:cNvPr id="4" name="Content Placeholder 3"/>
          <p:cNvSpPr>
            <a:spLocks noGrp="1"/>
          </p:cNvSpPr>
          <p:nvPr>
            <p:ph idx="13"/>
          </p:nvPr>
        </p:nvSpPr>
        <p:spPr>
          <a:xfrm>
            <a:off x="457200" y="5715000"/>
            <a:ext cx="8229600" cy="411163"/>
          </a:xfrm>
        </p:spPr>
        <p:txBody>
          <a:bodyPr/>
          <a:lstStyle/>
          <a:p>
            <a:r>
              <a:rPr lang="en-IN" sz="2400" dirty="0"/>
              <a:t>How should NetIt prioritize these projects?</a:t>
            </a:r>
          </a:p>
        </p:txBody>
      </p:sp>
    </p:spTree>
    <p:extLst>
      <p:ext uri="{BB962C8B-B14F-4D97-AF65-F5344CB8AC3E}">
        <p14:creationId xmlns:p14="http://schemas.microsoft.com/office/powerpoint/2010/main" val="142920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45"/>
            <a:ext cx="8382000" cy="619386"/>
          </a:xfrm>
        </p:spPr>
        <p:txBody>
          <a:bodyPr/>
          <a:lstStyle/>
          <a:p>
            <a:r>
              <a:rPr lang="en-US" altLang="en-US" sz="3600" dirty="0">
                <a:latin typeface="+mj-lt"/>
                <a:ea typeface="ヒラギノ角ゴ Pro W3"/>
                <a:cs typeface="ヒラギノ角ゴ Pro W3"/>
              </a:rPr>
              <a:t>8.1 The </a:t>
            </a:r>
            <a:r>
              <a:rPr lang="en-US" altLang="en-US" sz="3600" spc="-450" dirty="0">
                <a:latin typeface="+mj-lt"/>
                <a:ea typeface="ヒラギノ角ゴ Pro W3"/>
                <a:cs typeface="ヒラギノ角ゴ Pro W3"/>
              </a:rPr>
              <a:t>N P </a:t>
            </a:r>
            <a:r>
              <a:rPr lang="en-US" altLang="en-US" sz="3600" dirty="0">
                <a:latin typeface="+mj-lt"/>
                <a:ea typeface="ヒラギノ角ゴ Pro W3"/>
                <a:cs typeface="ヒラギノ角ゴ Pro W3"/>
              </a:rPr>
              <a:t>V Decision Rule </a:t>
            </a:r>
            <a:r>
              <a:rPr lang="en-US" altLang="en-US" sz="2800" dirty="0">
                <a:latin typeface="+mj-lt"/>
                <a:ea typeface="ヒラギノ角ゴ Pro W3"/>
                <a:cs typeface="ヒラギノ角ゴ Pro W3"/>
              </a:rPr>
              <a:t>(3 of 5)</a:t>
            </a:r>
            <a:endParaRPr lang="en-US" sz="2800" dirty="0">
              <a:latin typeface="+mj-lt"/>
            </a:endParaRPr>
          </a:p>
        </p:txBody>
      </p:sp>
      <p:sp>
        <p:nvSpPr>
          <p:cNvPr id="3" name="Content Placeholder 2"/>
          <p:cNvSpPr>
            <a:spLocks noGrp="1"/>
          </p:cNvSpPr>
          <p:nvPr>
            <p:ph idx="1"/>
          </p:nvPr>
        </p:nvSpPr>
        <p:spPr>
          <a:xfrm>
            <a:off x="457200" y="976747"/>
            <a:ext cx="8229600" cy="3214254"/>
          </a:xfrm>
        </p:spPr>
        <p:txBody>
          <a:bodyPr/>
          <a:lstStyle/>
          <a:p>
            <a:r>
              <a:rPr lang="en-US" altLang="en-US" sz="2400" dirty="0">
                <a:ea typeface="ヒラギノ角ゴ Pro W3"/>
                <a:cs typeface="ヒラギノ角ゴ Pro W3"/>
              </a:rPr>
              <a:t>Net Present value</a:t>
            </a:r>
          </a:p>
          <a:p>
            <a:pPr lvl="1"/>
            <a:r>
              <a:rPr lang="en-US" altLang="en-US" sz="2400" dirty="0">
                <a:ea typeface="ヒラギノ角ゴ Pro W3"/>
                <a:cs typeface="ヒラギノ角ゴ Pro W3"/>
              </a:rPr>
              <a:t>You should be able to borrow $509.26 and use the $550 in one year to repay the loan</a:t>
            </a:r>
          </a:p>
          <a:p>
            <a:pPr lvl="1"/>
            <a:r>
              <a:rPr lang="en-US" altLang="en-US" sz="2400" dirty="0">
                <a:ea typeface="ヒラギノ角ゴ Pro W3"/>
                <a:cs typeface="ヒラギノ角ゴ Pro W3"/>
              </a:rPr>
              <a:t>This transaction leaves you with $509.26 − $500 = $9.26 today</a:t>
            </a:r>
          </a:p>
          <a:p>
            <a:pPr lvl="1"/>
            <a:r>
              <a:rPr lang="en-US" altLang="en-US" sz="2400" dirty="0">
                <a:ea typeface="ヒラギノ角ゴ Pro W3"/>
                <a:cs typeface="ヒラギノ角ゴ Pro W3"/>
              </a:rPr>
              <a:t>As long as </a:t>
            </a:r>
            <a:r>
              <a:rPr lang="en-US" altLang="en-US" sz="2400" spc="-300" dirty="0"/>
              <a:t>N P </a:t>
            </a:r>
            <a:r>
              <a:rPr lang="en-US" altLang="en-US" sz="2400" dirty="0">
                <a:ea typeface="ヒラギノ角ゴ Pro W3"/>
                <a:cs typeface="ヒラギノ角ゴ Pro W3"/>
              </a:rPr>
              <a:t>V is positive, the decision increases the value of the firm regardless of current cash needs or preferences</a:t>
            </a:r>
          </a:p>
        </p:txBody>
      </p:sp>
    </p:spTree>
    <p:extLst>
      <p:ext uri="{BB962C8B-B14F-4D97-AF65-F5344CB8AC3E}">
        <p14:creationId xmlns:p14="http://schemas.microsoft.com/office/powerpoint/2010/main" val="18708644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90"/>
            <a:ext cx="8229600" cy="1097280"/>
          </a:xfrm>
        </p:spPr>
        <p:txBody>
          <a:bodyPr/>
          <a:lstStyle/>
          <a:p>
            <a:r>
              <a:rPr lang="en-US" altLang="en-US" sz="3600" dirty="0">
                <a:latin typeface="+mj-lt"/>
                <a:ea typeface="ヒラギノ角ゴ Pro W3"/>
                <a:cs typeface="ヒラギノ角ゴ Pro W3"/>
              </a:rPr>
              <a:t>Example 8.6 Profitability Index with a Budget/Money Constraint </a:t>
            </a:r>
            <a:r>
              <a:rPr lang="en-US" altLang="en-US" sz="2800" dirty="0">
                <a:latin typeface="+mj-lt"/>
                <a:ea typeface="ヒラギノ角ゴ Pro W3"/>
                <a:cs typeface="ヒラギノ角ゴ Pro W3"/>
              </a:rPr>
              <a:t>(3 of 6)</a:t>
            </a:r>
            <a:endParaRPr lang="en-IN" sz="2800" dirty="0">
              <a:latin typeface="+mj-lt"/>
            </a:endParaRPr>
          </a:p>
        </p:txBody>
      </p:sp>
      <p:sp>
        <p:nvSpPr>
          <p:cNvPr id="3" name="Content Placeholder 2"/>
          <p:cNvSpPr>
            <a:spLocks noGrp="1"/>
          </p:cNvSpPr>
          <p:nvPr>
            <p:ph idx="1"/>
          </p:nvPr>
        </p:nvSpPr>
        <p:spPr>
          <a:xfrm>
            <a:off x="457200" y="1600200"/>
            <a:ext cx="8229600" cy="3581400"/>
          </a:xfrm>
        </p:spPr>
        <p:txBody>
          <a:bodyPr/>
          <a:lstStyle/>
          <a:p>
            <a:pPr>
              <a:buNone/>
            </a:pPr>
            <a:r>
              <a:rPr lang="en-US" altLang="en-US" sz="2400" b="1" dirty="0">
                <a:ea typeface="ヒラギノ角ゴ Pro W3"/>
                <a:cs typeface="ヒラギノ角ゴ Pro W3"/>
              </a:rPr>
              <a:t>Solution:</a:t>
            </a:r>
          </a:p>
          <a:p>
            <a:pPr>
              <a:spcBef>
                <a:spcPts val="0"/>
              </a:spcBef>
              <a:buNone/>
            </a:pPr>
            <a:r>
              <a:rPr lang="en-US" altLang="en-US" sz="2400" b="1" dirty="0">
                <a:ea typeface="ヒラギノ角ゴ Pro W3"/>
                <a:cs typeface="ヒラギノ角ゴ Pro W3"/>
              </a:rPr>
              <a:t>Plan: </a:t>
            </a:r>
          </a:p>
          <a:p>
            <a:r>
              <a:rPr lang="en-IN" sz="2400" dirty="0"/>
              <a:t>The goal is to maximize the total </a:t>
            </a:r>
            <a:r>
              <a:rPr lang="en-IN" sz="2400" spc="-300" dirty="0">
                <a:ea typeface="ヒラギノ角ゴ Pro W3"/>
              </a:rPr>
              <a:t>N P </a:t>
            </a:r>
            <a:r>
              <a:rPr lang="en-IN" sz="2400" dirty="0"/>
              <a:t>V that we can create with 190 engineers (at most). We can use Equation 8.4 to determine the profitability index for each project. In this case, since engineers are our limited resource, we will use Engineering Headcount in the denominator. Once we have the profitability index for each project, we can sort them based on the index.</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41930246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90"/>
            <a:ext cx="8229600" cy="1097280"/>
          </a:xfrm>
        </p:spPr>
        <p:txBody>
          <a:bodyPr/>
          <a:lstStyle/>
          <a:p>
            <a:r>
              <a:rPr lang="en-US" altLang="en-US" sz="3600" dirty="0">
                <a:latin typeface="+mj-lt"/>
                <a:ea typeface="ヒラギノ角ゴ Pro W3"/>
                <a:cs typeface="ヒラギノ角ゴ Pro W3"/>
              </a:rPr>
              <a:t>Example 8.6 Profitability Index with a Budget/Money Constraint </a:t>
            </a:r>
            <a:r>
              <a:rPr lang="en-US" altLang="en-US" sz="2800" dirty="0">
                <a:latin typeface="+mj-lt"/>
                <a:ea typeface="ヒラギノ角ゴ Pro W3"/>
                <a:cs typeface="ヒラギノ角ゴ Pro W3"/>
              </a:rPr>
              <a:t>(4 of 6)</a:t>
            </a:r>
            <a:endParaRPr lang="en-IN" sz="2800" dirty="0">
              <a:latin typeface="+mj-lt"/>
            </a:endParaRPr>
          </a:p>
        </p:txBody>
      </p:sp>
      <p:sp>
        <p:nvSpPr>
          <p:cNvPr id="3" name="Content Placeholder 2"/>
          <p:cNvSpPr>
            <a:spLocks noGrp="1"/>
          </p:cNvSpPr>
          <p:nvPr>
            <p:ph idx="1"/>
          </p:nvPr>
        </p:nvSpPr>
        <p:spPr>
          <a:xfrm>
            <a:off x="457200" y="1600200"/>
            <a:ext cx="8229600" cy="457200"/>
          </a:xfrm>
        </p:spPr>
        <p:txBody>
          <a:bodyPr/>
          <a:lstStyle/>
          <a:p>
            <a:pPr>
              <a:buNone/>
            </a:pPr>
            <a:r>
              <a:rPr lang="en-US" altLang="en-US" sz="2400" b="1" dirty="0">
                <a:ea typeface="ヒラギノ角ゴ Pro W3"/>
                <a:cs typeface="ヒラギノ角ゴ Pro W3"/>
              </a:rPr>
              <a:t>Execute:</a:t>
            </a:r>
          </a:p>
        </p:txBody>
      </p:sp>
      <p:graphicFrame>
        <p:nvGraphicFramePr>
          <p:cNvPr id="5" name="Table 4" descr="A table with 5 columns: project, N P V in millions of dollars, engineering headcount (E H C), profitability index (N P V per E H C), and cumulative E H C required. Row 1: project Ay, 22.7, 47, 0.483, and 47. Row 2: project F, 12.9, 32, 0.403, and 79 times, 47 + 32. Row 3: project E, 20.6, 58, 0.355, and 137 times, 79 + 58. Row 4: router, 17.7, 50, 0.354, and 187 times, 137 + 50. Row 5: project C, 14.0, 40, 0.350, and blank. Row 6: project D, 11.5, 61, 0.189, and blank. Row 7: project B, 8.1, 44, 0.184, and blank."/>
          <p:cNvGraphicFramePr>
            <a:graphicFrameLocks noGrp="1"/>
          </p:cNvGraphicFramePr>
          <p:nvPr>
            <p:extLst>
              <p:ext uri="{D42A27DB-BD31-4B8C-83A1-F6EECF244321}">
                <p14:modId xmlns:p14="http://schemas.microsoft.com/office/powerpoint/2010/main" val="2552891809"/>
              </p:ext>
            </p:extLst>
          </p:nvPr>
        </p:nvGraphicFramePr>
        <p:xfrm>
          <a:off x="457200" y="2600960"/>
          <a:ext cx="8229600" cy="3510280"/>
        </p:xfrm>
        <a:graphic>
          <a:graphicData uri="http://schemas.openxmlformats.org/drawingml/2006/table">
            <a:tbl>
              <a:tblPr firstRow="1" bandRow="1">
                <a:tableStyleId>{3B4B98B0-60AC-42C2-AFA5-B58CD77FA1E5}</a:tableStyleId>
              </a:tblPr>
              <a:tblGrid>
                <a:gridCol w="1143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670560">
                <a:tc>
                  <a:txBody>
                    <a:bodyPr/>
                    <a:lstStyle/>
                    <a:p>
                      <a:pPr algn="ctr"/>
                      <a:r>
                        <a:rPr lang="en-IN" b="1" dirty="0">
                          <a:solidFill>
                            <a:schemeClr val="bg1"/>
                          </a:solidFill>
                        </a:rPr>
                        <a:t>Project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b="1" dirty="0">
                          <a:solidFill>
                            <a:schemeClr val="bg1"/>
                          </a:solidFill>
                        </a:rPr>
                        <a:t>NPV($ Millions)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Engineering</a:t>
                      </a:r>
                    </a:p>
                    <a:p>
                      <a:r>
                        <a:rPr lang="en-IN" sz="1800" b="1" i="0" u="none" strike="noStrike" kern="1200" baseline="0" dirty="0">
                          <a:solidFill>
                            <a:schemeClr val="bg1"/>
                          </a:solidFill>
                          <a:latin typeface="+mn-lt"/>
                          <a:ea typeface="+mn-ea"/>
                          <a:cs typeface="+mn-cs"/>
                        </a:rPr>
                        <a:t>Headcount (EHC)</a:t>
                      </a:r>
                      <a:endParaRPr lang="en-IN"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Profitability Index</a:t>
                      </a:r>
                    </a:p>
                    <a:p>
                      <a:r>
                        <a:rPr lang="en-IN" sz="1800" b="1" i="0" u="none" strike="noStrike" kern="1200" baseline="0" dirty="0">
                          <a:solidFill>
                            <a:schemeClr val="bg1"/>
                          </a:solidFill>
                          <a:latin typeface="+mn-lt"/>
                          <a:ea typeface="+mn-ea"/>
                          <a:cs typeface="+mn-cs"/>
                        </a:rPr>
                        <a:t>(NPV per EHC)</a:t>
                      </a:r>
                      <a:endParaRPr lang="en-IN"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Cumulative</a:t>
                      </a:r>
                    </a:p>
                    <a:p>
                      <a:r>
                        <a:rPr lang="en-IN" sz="1800" b="1" i="0" u="none" strike="noStrike" kern="1200" baseline="0" dirty="0">
                          <a:solidFill>
                            <a:schemeClr val="bg1"/>
                          </a:solidFill>
                          <a:latin typeface="+mn-lt"/>
                          <a:ea typeface="+mn-ea"/>
                          <a:cs typeface="+mn-cs"/>
                        </a:rPr>
                        <a:t>EHC Required</a:t>
                      </a:r>
                      <a:endParaRPr lang="en-IN"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pPr algn="ctr"/>
                      <a:r>
                        <a:rPr lang="en-IN" sz="1800" b="0" i="0" u="none" strike="noStrike" kern="1200" baseline="0" dirty="0">
                          <a:solidFill>
                            <a:schemeClr val="tx1"/>
                          </a:solidFill>
                          <a:latin typeface="+mn-lt"/>
                          <a:ea typeface="+mn-ea"/>
                          <a:cs typeface="+mn-cs"/>
                        </a:rPr>
                        <a:t>Project A</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22.7</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47</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0.483</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47</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pPr algn="ctr"/>
                      <a:r>
                        <a:rPr lang="en-IN" sz="1800" b="0" i="0" u="none" strike="noStrike" kern="1200" baseline="0" dirty="0">
                          <a:solidFill>
                            <a:schemeClr val="tx1"/>
                          </a:solidFill>
                          <a:latin typeface="+mn-lt"/>
                          <a:ea typeface="+mn-ea"/>
                          <a:cs typeface="+mn-cs"/>
                        </a:rPr>
                        <a:t>Project F</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12.9</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32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0.403</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79(47 + 32)</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pPr algn="ctr"/>
                      <a:r>
                        <a:rPr lang="en-IN" sz="1800" b="0" i="0" u="none" strike="noStrike" kern="1200" baseline="0" dirty="0">
                          <a:solidFill>
                            <a:schemeClr val="tx1"/>
                          </a:solidFill>
                          <a:latin typeface="+mn-lt"/>
                          <a:ea typeface="+mn-ea"/>
                          <a:cs typeface="+mn-cs"/>
                        </a:rPr>
                        <a:t>Project E</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20.6</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58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0.355</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137(79 + 58)</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pPr algn="ctr"/>
                      <a:r>
                        <a:rPr lang="en-IN" sz="1800" b="0" i="0" u="none" strike="noStrike" kern="1200" baseline="0" dirty="0">
                          <a:solidFill>
                            <a:schemeClr val="tx1"/>
                          </a:solidFill>
                          <a:latin typeface="+mn-lt"/>
                          <a:ea typeface="+mn-ea"/>
                          <a:cs typeface="+mn-cs"/>
                        </a:rPr>
                        <a:t>Router</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17.7</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50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0.354</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187(137 + 50)</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370840">
                <a:tc>
                  <a:txBody>
                    <a:bodyPr/>
                    <a:lstStyle/>
                    <a:p>
                      <a:pPr algn="ctr"/>
                      <a:r>
                        <a:rPr lang="en-IN" sz="1800" b="0" i="0" u="none" strike="noStrike" kern="1200" baseline="0" dirty="0">
                          <a:solidFill>
                            <a:schemeClr val="tx1"/>
                          </a:solidFill>
                          <a:latin typeface="+mn-lt"/>
                          <a:ea typeface="+mn-ea"/>
                          <a:cs typeface="+mn-cs"/>
                        </a:rPr>
                        <a:t>Project C</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14.0</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40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0.350</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solidFill>
                            <a:srgbClr val="D4EAE4"/>
                          </a:solidFill>
                        </a:rPr>
                        <a:t>Blank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r h="370840">
                <a:tc>
                  <a:txBody>
                    <a:bodyPr/>
                    <a:lstStyle/>
                    <a:p>
                      <a:pPr algn="ctr"/>
                      <a:r>
                        <a:rPr lang="en-IN" sz="1800" b="0" i="0" u="none" strike="noStrike" kern="1200" baseline="0" dirty="0">
                          <a:solidFill>
                            <a:schemeClr val="tx1"/>
                          </a:solidFill>
                          <a:latin typeface="+mn-lt"/>
                          <a:ea typeface="+mn-ea"/>
                          <a:cs typeface="+mn-cs"/>
                        </a:rPr>
                        <a:t>Project D</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11.5</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61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0.189</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solidFill>
                            <a:srgbClr val="D4EAE4"/>
                          </a:solidFill>
                        </a:rPr>
                        <a:t>Blank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6"/>
                  </a:ext>
                </a:extLst>
              </a:tr>
              <a:tr h="370840">
                <a:tc>
                  <a:txBody>
                    <a:bodyPr/>
                    <a:lstStyle/>
                    <a:p>
                      <a:pPr algn="ctr"/>
                      <a:r>
                        <a:rPr lang="en-IN" sz="1800" b="0" i="0" u="none" strike="noStrike" kern="1200" baseline="0" dirty="0">
                          <a:solidFill>
                            <a:schemeClr val="tx1"/>
                          </a:solidFill>
                          <a:latin typeface="+mn-lt"/>
                          <a:ea typeface="+mn-ea"/>
                          <a:cs typeface="+mn-cs"/>
                        </a:rPr>
                        <a:t>Project B</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8.1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0.184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solidFill>
                            <a:srgbClr val="D4EAE4"/>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007999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90"/>
            <a:ext cx="8229600" cy="1097280"/>
          </a:xfrm>
        </p:spPr>
        <p:txBody>
          <a:bodyPr/>
          <a:lstStyle/>
          <a:p>
            <a:r>
              <a:rPr lang="en-US" altLang="en-US" sz="3600" dirty="0">
                <a:latin typeface="+mj-lt"/>
                <a:ea typeface="ヒラギノ角ゴ Pro W3"/>
                <a:cs typeface="ヒラギノ角ゴ Pro W3"/>
              </a:rPr>
              <a:t>Example 8.6 Profitability Index with a Budget/Money Constraint </a:t>
            </a:r>
            <a:r>
              <a:rPr lang="en-US" altLang="en-US" sz="2800" dirty="0">
                <a:latin typeface="+mj-lt"/>
                <a:ea typeface="ヒラギノ角ゴ Pro W3"/>
                <a:cs typeface="ヒラギノ角ゴ Pro W3"/>
              </a:rPr>
              <a:t>(5 of 6)</a:t>
            </a:r>
            <a:endParaRPr lang="en-IN" sz="2800" dirty="0">
              <a:latin typeface="+mj-lt"/>
            </a:endParaRPr>
          </a:p>
        </p:txBody>
      </p:sp>
      <p:sp>
        <p:nvSpPr>
          <p:cNvPr id="3" name="Content Placeholder 2"/>
          <p:cNvSpPr>
            <a:spLocks noGrp="1"/>
          </p:cNvSpPr>
          <p:nvPr>
            <p:ph idx="1"/>
          </p:nvPr>
        </p:nvSpPr>
        <p:spPr>
          <a:xfrm>
            <a:off x="457200" y="1641765"/>
            <a:ext cx="8229600" cy="3158835"/>
          </a:xfrm>
        </p:spPr>
        <p:txBody>
          <a:bodyPr/>
          <a:lstStyle/>
          <a:p>
            <a:pPr>
              <a:lnSpc>
                <a:spcPct val="90000"/>
              </a:lnSpc>
              <a:buNone/>
            </a:pPr>
            <a:r>
              <a:rPr lang="en-US" altLang="en-US" sz="2400" b="1" dirty="0">
                <a:ea typeface="ヒラギノ角ゴ Pro W3"/>
                <a:cs typeface="ヒラギノ角ゴ Pro W3"/>
              </a:rPr>
              <a:t>Execute:</a:t>
            </a:r>
          </a:p>
          <a:p>
            <a:r>
              <a:rPr lang="en-IN" sz="2400" dirty="0"/>
              <a:t>As shown in the table above, we assigned the resource to the projects in descending order according to the profitability index. The final column shows the cumulative use of the resource as each project is taken on until the resource is used up. To maximize </a:t>
            </a:r>
            <a:r>
              <a:rPr lang="en-IN" sz="2400" spc="-300" dirty="0">
                <a:ea typeface="ヒラギノ角ゴ Pro W3"/>
              </a:rPr>
              <a:t>N P </a:t>
            </a:r>
            <a:r>
              <a:rPr lang="en-IN" sz="2400" dirty="0"/>
              <a:t>V within the constraint of 190 engineers, NetIt should choose the first four projects on the list.</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5936217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90"/>
            <a:ext cx="8229600" cy="1097280"/>
          </a:xfrm>
        </p:spPr>
        <p:txBody>
          <a:bodyPr/>
          <a:lstStyle/>
          <a:p>
            <a:r>
              <a:rPr lang="en-US" altLang="en-US" sz="3600" dirty="0">
                <a:latin typeface="+mj-lt"/>
                <a:ea typeface="ヒラギノ角ゴ Pro W3"/>
                <a:cs typeface="ヒラギノ角ゴ Pro W3"/>
              </a:rPr>
              <a:t>Example 8.6 Profitability Index with a Budget/Money Constraint </a:t>
            </a:r>
            <a:r>
              <a:rPr lang="en-US" altLang="en-US" sz="2800" dirty="0">
                <a:latin typeface="+mj-lt"/>
                <a:ea typeface="ヒラギノ角ゴ Pro W3"/>
                <a:cs typeface="ヒラギノ角ゴ Pro W3"/>
              </a:rPr>
              <a:t>(6 of 6)</a:t>
            </a:r>
            <a:endParaRPr lang="en-IN" sz="2800" dirty="0">
              <a:latin typeface="+mj-lt"/>
            </a:endParaRPr>
          </a:p>
        </p:txBody>
      </p:sp>
      <p:sp>
        <p:nvSpPr>
          <p:cNvPr id="3" name="Content Placeholder 2"/>
          <p:cNvSpPr>
            <a:spLocks noGrp="1"/>
          </p:cNvSpPr>
          <p:nvPr>
            <p:ph idx="1"/>
          </p:nvPr>
        </p:nvSpPr>
        <p:spPr>
          <a:xfrm>
            <a:off x="457200" y="1641765"/>
            <a:ext cx="8229600" cy="4225635"/>
          </a:xfrm>
        </p:spPr>
        <p:txBody>
          <a:bodyPr/>
          <a:lstStyle/>
          <a:p>
            <a:pPr>
              <a:lnSpc>
                <a:spcPct val="90000"/>
              </a:lnSpc>
              <a:buNone/>
            </a:pPr>
            <a:r>
              <a:rPr lang="en-US" altLang="en-US" sz="2400" b="1" dirty="0">
                <a:ea typeface="ヒラギノ角ゴ Pro W3"/>
                <a:cs typeface="ヒラギノ角ゴ Pro W3"/>
              </a:rPr>
              <a:t>Evaluate:</a:t>
            </a:r>
          </a:p>
          <a:p>
            <a:r>
              <a:rPr lang="en-IN" sz="2400" dirty="0"/>
              <a:t>By ranking projects in terms of their </a:t>
            </a:r>
            <a:r>
              <a:rPr lang="en-IN" sz="2400" spc="-300" dirty="0">
                <a:ea typeface="ヒラギノ角ゴ Pro W3"/>
              </a:rPr>
              <a:t>N P </a:t>
            </a:r>
            <a:r>
              <a:rPr lang="en-IN" sz="2400" dirty="0"/>
              <a:t>V per engineer, we find the most value we can create, given our 190 engineers. </a:t>
            </a:r>
          </a:p>
          <a:p>
            <a:r>
              <a:rPr lang="en-IN" sz="2400" dirty="0"/>
              <a:t>There is no other combination of projects that will create more value without using more engineers than we have. </a:t>
            </a:r>
          </a:p>
          <a:p>
            <a:r>
              <a:rPr lang="en-IN" sz="2400" dirty="0"/>
              <a:t>This ranking also shows us exactly what the engineering constraint costs us—this resource constraint forces NetIt to forgo three otherwise valuable projects (C, D, and B) with a total </a:t>
            </a:r>
            <a:r>
              <a:rPr lang="en-IN" sz="2400" spc="-300" dirty="0">
                <a:ea typeface="ヒラギノ角ゴ Pro W3"/>
              </a:rPr>
              <a:t>N P </a:t>
            </a:r>
            <a:r>
              <a:rPr lang="en-IN" sz="2400" dirty="0"/>
              <a:t>V of $33.6 million.</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607274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90"/>
            <a:ext cx="8229600" cy="1097280"/>
          </a:xfrm>
        </p:spPr>
        <p:txBody>
          <a:bodyPr/>
          <a:lstStyle/>
          <a:p>
            <a:r>
              <a:rPr lang="en-US" altLang="en-US" sz="3600" dirty="0">
                <a:latin typeface="+mj-lt"/>
                <a:ea typeface="ヒラギノ角ゴ Pro W3"/>
                <a:cs typeface="ヒラギノ角ゴ Pro W3"/>
              </a:rPr>
              <a:t>8.6 Choosing Among Projects when Resources are Limited </a:t>
            </a:r>
            <a:r>
              <a:rPr lang="en-US" altLang="en-US" sz="2800" dirty="0">
                <a:latin typeface="+mj-lt"/>
                <a:ea typeface="ヒラギノ角ゴ Pro W3"/>
                <a:cs typeface="ヒラギノ角ゴ Pro W3"/>
              </a:rPr>
              <a:t>(3 of 3)</a:t>
            </a:r>
            <a:endParaRPr lang="en-IN" sz="2800" dirty="0">
              <a:latin typeface="+mj-lt"/>
            </a:endParaRPr>
          </a:p>
        </p:txBody>
      </p:sp>
      <p:sp>
        <p:nvSpPr>
          <p:cNvPr id="3" name="Content Placeholder 2"/>
          <p:cNvSpPr>
            <a:spLocks noGrp="1"/>
          </p:cNvSpPr>
          <p:nvPr>
            <p:ph idx="1"/>
          </p:nvPr>
        </p:nvSpPr>
        <p:spPr>
          <a:xfrm>
            <a:off x="457200" y="1600200"/>
            <a:ext cx="8229600" cy="3276600"/>
          </a:xfrm>
        </p:spPr>
        <p:txBody>
          <a:bodyPr/>
          <a:lstStyle/>
          <a:p>
            <a:r>
              <a:rPr lang="en-US" altLang="en-US" sz="2400" dirty="0">
                <a:ea typeface="ヒラギノ角ゴ Pro W3"/>
                <a:cs typeface="ヒラギノ角ゴ Pro W3"/>
              </a:rPr>
              <a:t>Evaluating Projects with Different Resource Requirements</a:t>
            </a:r>
          </a:p>
          <a:p>
            <a:pPr lvl="1"/>
            <a:r>
              <a:rPr lang="en-US" altLang="en-US" sz="2400" dirty="0">
                <a:ea typeface="ヒラギノ角ゴ Pro W3"/>
              </a:rPr>
              <a:t>Shortcomings of the Profitability Index</a:t>
            </a:r>
          </a:p>
          <a:p>
            <a:pPr lvl="2"/>
            <a:r>
              <a:rPr lang="en-US" altLang="en-US" sz="2400" dirty="0">
                <a:ea typeface="ヒラギノ角ゴ Pro W3"/>
              </a:rPr>
              <a:t>In some situations it does not give an accurate answer if some resources are not fully utilized</a:t>
            </a:r>
          </a:p>
          <a:p>
            <a:pPr lvl="2"/>
            <a:r>
              <a:rPr lang="en-US" altLang="en-US" sz="2400" dirty="0">
                <a:ea typeface="ヒラギノ角ゴ Pro W3"/>
              </a:rPr>
              <a:t>Often beneficial to focus increasing the binding resource constraint</a:t>
            </a:r>
          </a:p>
          <a:p>
            <a:pPr lvl="2"/>
            <a:r>
              <a:rPr lang="en-US" altLang="en-US" sz="2400" dirty="0">
                <a:ea typeface="ヒラギノ角ゴ Pro W3"/>
              </a:rPr>
              <a:t>With multiple resource constraints, the usefulness of the profitability index breaks down</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4161188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45"/>
            <a:ext cx="8229600" cy="619386"/>
          </a:xfrm>
        </p:spPr>
        <p:txBody>
          <a:bodyPr/>
          <a:lstStyle/>
          <a:p>
            <a:r>
              <a:rPr lang="en-US" altLang="en-US" sz="3600" dirty="0">
                <a:latin typeface="+mj-lt"/>
                <a:ea typeface="ヒラギノ角ゴ Pro W3"/>
                <a:cs typeface="ヒラギノ角ゴ Pro W3"/>
              </a:rPr>
              <a:t>8.7 Putting It All Together </a:t>
            </a:r>
            <a:r>
              <a:rPr lang="en-US" altLang="en-US" sz="2800" dirty="0">
                <a:latin typeface="+mj-lt"/>
                <a:ea typeface="ヒラギノ角ゴ Pro W3"/>
                <a:cs typeface="ヒラギノ角ゴ Pro W3"/>
              </a:rPr>
              <a:t>(1 of 4)</a:t>
            </a:r>
            <a:endParaRPr lang="en-IN" sz="2800" dirty="0">
              <a:latin typeface="+mj-lt"/>
            </a:endParaRPr>
          </a:p>
        </p:txBody>
      </p:sp>
      <p:sp>
        <p:nvSpPr>
          <p:cNvPr id="3" name="Content Placeholder 2"/>
          <p:cNvSpPr>
            <a:spLocks noGrp="1"/>
          </p:cNvSpPr>
          <p:nvPr>
            <p:ph idx="1"/>
          </p:nvPr>
        </p:nvSpPr>
        <p:spPr>
          <a:xfrm>
            <a:off x="457200" y="1025235"/>
            <a:ext cx="8229600" cy="346365"/>
          </a:xfrm>
        </p:spPr>
        <p:txBody>
          <a:bodyPr/>
          <a:lstStyle/>
          <a:p>
            <a:pPr>
              <a:spcBef>
                <a:spcPct val="0"/>
              </a:spcBef>
              <a:buFontTx/>
              <a:buNone/>
            </a:pPr>
            <a:r>
              <a:rPr lang="en-US" altLang="en-US" sz="2000" b="1" dirty="0">
                <a:ea typeface="ＭＳ Ｐゴシック" panose="020B0600070205080204" pitchFamily="34" charset="-128"/>
              </a:rPr>
              <a:t>Table 8.5 </a:t>
            </a:r>
            <a:r>
              <a:rPr lang="en-US" altLang="en-US" sz="2000" dirty="0">
                <a:ea typeface="ＭＳ Ｐゴシック" panose="020B0600070205080204" pitchFamily="34" charset="-128"/>
              </a:rPr>
              <a:t>Summary of Decision Rules</a:t>
            </a:r>
          </a:p>
        </p:txBody>
      </p:sp>
      <p:graphicFrame>
        <p:nvGraphicFramePr>
          <p:cNvPr id="5" name="Table 4" descr="Table 8.5, summary of decision rules, with 2 columns: N P V and summary. Row 1: Definition: The difference between the present value of an investment's benefits and the present value of its costs. Row 2: Rule: Take any investment opportunity where the N P V is positive; turn down any opportunity where it is negative. Row 3: Advantages: Corresponds directly to the impact of the project on the firm's value. Direct application of the Valuation Principle. Row 4: Disadvantages: Relies on an accurate estimate of the discount rate. Can be time-consuming to compute."/>
          <p:cNvGraphicFramePr>
            <a:graphicFrameLocks noGrp="1"/>
          </p:cNvGraphicFramePr>
          <p:nvPr>
            <p:extLst>
              <p:ext uri="{D42A27DB-BD31-4B8C-83A1-F6EECF244321}">
                <p14:modId xmlns:p14="http://schemas.microsoft.com/office/powerpoint/2010/main" val="3981295026"/>
              </p:ext>
            </p:extLst>
          </p:nvPr>
        </p:nvGraphicFramePr>
        <p:xfrm>
          <a:off x="457200" y="1905000"/>
          <a:ext cx="8229600" cy="3205480"/>
        </p:xfrm>
        <a:graphic>
          <a:graphicData uri="http://schemas.openxmlformats.org/drawingml/2006/table">
            <a:tbl>
              <a:tblPr firstRow="1" bandRow="1">
                <a:tableStyleId>{3B4B98B0-60AC-42C2-AFA5-B58CD77FA1E5}</a:tableStyleId>
              </a:tblPr>
              <a:tblGrid>
                <a:gridCol w="1881052">
                  <a:extLst>
                    <a:ext uri="{9D8B030D-6E8A-4147-A177-3AD203B41FA5}">
                      <a16:colId xmlns:a16="http://schemas.microsoft.com/office/drawing/2014/main" val="20000"/>
                    </a:ext>
                  </a:extLst>
                </a:gridCol>
                <a:gridCol w="6348548">
                  <a:extLst>
                    <a:ext uri="{9D8B030D-6E8A-4147-A177-3AD203B41FA5}">
                      <a16:colId xmlns:a16="http://schemas.microsoft.com/office/drawing/2014/main" val="20001"/>
                    </a:ext>
                  </a:extLst>
                </a:gridCol>
              </a:tblGrid>
              <a:tr h="370840">
                <a:tc>
                  <a:txBody>
                    <a:bodyPr/>
                    <a:lstStyle/>
                    <a:p>
                      <a:r>
                        <a:rPr lang="en-IN" sz="1800" b="1" i="0" u="none" strike="noStrike" kern="1200" baseline="0" dirty="0">
                          <a:solidFill>
                            <a:schemeClr val="bg1"/>
                          </a:solidFill>
                          <a:latin typeface="+mn-lt"/>
                          <a:ea typeface="+mn-ea"/>
                          <a:cs typeface="+mn-cs"/>
                        </a:rPr>
                        <a:t>NPV</a:t>
                      </a:r>
                      <a:endParaRPr lang="en-IN"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b="1" dirty="0">
                          <a:solidFill>
                            <a:schemeClr val="bg2"/>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Definition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The difference between the present value of an investment’s benefits and the present value of its costs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Rule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Take any investment opportunity where the NPV is positive; turn down any opportunity where it is negative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Corresponds directly to the impact of the project on the firm’s value</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Direct application of the Valuation Principle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r>
                        <a:rPr lang="en-IN" sz="1800" b="0" i="0" u="none" strike="noStrike" kern="1200" baseline="0" dirty="0">
                          <a:solidFill>
                            <a:schemeClr val="tx1"/>
                          </a:solidFill>
                          <a:latin typeface="+mn-lt"/>
                          <a:ea typeface="+mn-ea"/>
                          <a:cs typeface="+mn-cs"/>
                        </a:rPr>
                        <a:t>Disadvantages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Relies on an accurate estimate of the discount rate</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Can be time-consuming to compute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8556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22"/>
            <a:ext cx="8229600" cy="563078"/>
          </a:xfrm>
        </p:spPr>
        <p:txBody>
          <a:bodyPr/>
          <a:lstStyle/>
          <a:p>
            <a:r>
              <a:rPr lang="en-US" altLang="en-US" sz="3600" dirty="0">
                <a:latin typeface="+mj-lt"/>
                <a:ea typeface="ヒラギノ角ゴ Pro W3"/>
                <a:cs typeface="ヒラギノ角ゴ Pro W3"/>
              </a:rPr>
              <a:t>8.7 Putting It All Together </a:t>
            </a:r>
            <a:r>
              <a:rPr lang="en-US" altLang="en-US" sz="2800" dirty="0">
                <a:latin typeface="+mj-lt"/>
                <a:ea typeface="ヒラギノ角ゴ Pro W3"/>
                <a:cs typeface="ヒラギノ角ゴ Pro W3"/>
              </a:rPr>
              <a:t>(2 of 4)</a:t>
            </a:r>
            <a:endParaRPr lang="en-IN" sz="2800" dirty="0">
              <a:latin typeface="+mj-lt"/>
            </a:endParaRPr>
          </a:p>
        </p:txBody>
      </p:sp>
      <p:graphicFrame>
        <p:nvGraphicFramePr>
          <p:cNvPr id="5" name="Table 4" descr="Table 8.5 continued, I R R. Row 5: Definition: The interest rate that sets the net present value of the cash flows equal to zero; the average return of the investment. Row 6: Rule: Take any investment opportunity where its I R R exceeds the opportunity cost of capital; turn down any opportunity where its I R R is less than the opportunity cost of capital. Row 7: Advantages: Related to the N P V rule and usually yields the same (correct) decision. Row 8: Disadvantages: Hard to compute. Multiple I R R's lead to ambiguity. Cannot be used to choose among projects. Can be misleading if inflows come before outflows."/>
          <p:cNvGraphicFramePr>
            <a:graphicFrameLocks noGrp="1"/>
          </p:cNvGraphicFramePr>
          <p:nvPr>
            <p:extLst>
              <p:ext uri="{D42A27DB-BD31-4B8C-83A1-F6EECF244321}">
                <p14:modId xmlns:p14="http://schemas.microsoft.com/office/powerpoint/2010/main" val="1038851625"/>
              </p:ext>
            </p:extLst>
          </p:nvPr>
        </p:nvGraphicFramePr>
        <p:xfrm>
          <a:off x="457200" y="1314893"/>
          <a:ext cx="8305800" cy="4028440"/>
        </p:xfrm>
        <a:graphic>
          <a:graphicData uri="http://schemas.openxmlformats.org/drawingml/2006/table">
            <a:tbl>
              <a:tblPr firstRow="1" bandRow="1">
                <a:tableStyleId>{3B4B98B0-60AC-42C2-AFA5-B58CD77FA1E5}</a:tableStyleId>
              </a:tblPr>
              <a:tblGrid>
                <a:gridCol w="1898469">
                  <a:extLst>
                    <a:ext uri="{9D8B030D-6E8A-4147-A177-3AD203B41FA5}">
                      <a16:colId xmlns:a16="http://schemas.microsoft.com/office/drawing/2014/main" val="20000"/>
                    </a:ext>
                  </a:extLst>
                </a:gridCol>
                <a:gridCol w="6407331">
                  <a:extLst>
                    <a:ext uri="{9D8B030D-6E8A-4147-A177-3AD203B41FA5}">
                      <a16:colId xmlns:a16="http://schemas.microsoft.com/office/drawing/2014/main" val="20001"/>
                    </a:ext>
                  </a:extLst>
                </a:gridCol>
              </a:tblGrid>
              <a:tr h="370840">
                <a:tc>
                  <a:txBody>
                    <a:bodyPr/>
                    <a:lstStyle/>
                    <a:p>
                      <a:r>
                        <a:rPr lang="en-IN" sz="1800" b="1" i="0" u="none" strike="noStrike" kern="1200" baseline="0" dirty="0">
                          <a:solidFill>
                            <a:schemeClr val="bg1"/>
                          </a:solidFill>
                          <a:latin typeface="+mn-lt"/>
                          <a:ea typeface="+mn-ea"/>
                          <a:cs typeface="+mn-cs"/>
                        </a:rPr>
                        <a:t>IRR</a:t>
                      </a:r>
                      <a:endParaRPr lang="en-IN"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b="1" dirty="0">
                          <a:solidFill>
                            <a:schemeClr val="bg2"/>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Definition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The interest rate that sets the net present value of the cash flows equal to zero; the average return of the investment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Rule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Take any investment opportunity where its IRR exceeds the opportunity cost of capital; turn down any opportunity where its IRR is less than the opportunity cost of capital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Related to the NPV rule and usually yields the same (correct) decision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r>
                        <a:rPr lang="en-IN" sz="1800" b="0" i="0" u="none" strike="noStrike" kern="1200" baseline="0" dirty="0">
                          <a:solidFill>
                            <a:schemeClr val="tx1"/>
                          </a:solidFill>
                          <a:latin typeface="+mn-lt"/>
                          <a:ea typeface="+mn-ea"/>
                          <a:cs typeface="+mn-cs"/>
                        </a:rPr>
                        <a:t>Disadvantages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Hard to compute </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Multiple IRRs lead to ambiguity</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Cannot be used to choose among projects</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Can be misleading if inflows come before outflows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10998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22"/>
            <a:ext cx="8229600" cy="563078"/>
          </a:xfrm>
        </p:spPr>
        <p:txBody>
          <a:bodyPr/>
          <a:lstStyle/>
          <a:p>
            <a:r>
              <a:rPr lang="en-US" altLang="en-US" sz="3600" dirty="0">
                <a:latin typeface="+mj-lt"/>
                <a:ea typeface="ヒラギノ角ゴ Pro W3"/>
                <a:cs typeface="ヒラギノ角ゴ Pro W3"/>
              </a:rPr>
              <a:t>8.7 Putting It All Together </a:t>
            </a:r>
            <a:r>
              <a:rPr lang="en-US" altLang="en-US" sz="2800" dirty="0">
                <a:latin typeface="+mj-lt"/>
                <a:ea typeface="ヒラギノ角ゴ Pro W3"/>
                <a:cs typeface="ヒラギノ角ゴ Pro W3"/>
              </a:rPr>
              <a:t>(3 of 4)</a:t>
            </a:r>
            <a:endParaRPr lang="en-IN" sz="2800" dirty="0">
              <a:latin typeface="+mj-lt"/>
            </a:endParaRPr>
          </a:p>
        </p:txBody>
      </p:sp>
      <p:graphicFrame>
        <p:nvGraphicFramePr>
          <p:cNvPr id="5" name="Table 4" descr="Table 8.5 continued, payback period. Row 9: Definition: The amount of time it takes to pay back the initial investment. Row 10: Rule: Accept the project if the payback period is less than a pre-specified length of time, usually a few years; otherwise, turn it down. Row 11: Advantages: Simple to compute. Favors liquidity. Row 12: Disadvantages: No guidance as to correct payback cutoff. Ignores cash flows after the cutoff completely. Not necessarily consistent with maximizing shareholder wealth."/>
          <p:cNvGraphicFramePr>
            <a:graphicFrameLocks noGrp="1"/>
          </p:cNvGraphicFramePr>
          <p:nvPr>
            <p:extLst>
              <p:ext uri="{D42A27DB-BD31-4B8C-83A1-F6EECF244321}">
                <p14:modId xmlns:p14="http://schemas.microsoft.com/office/powerpoint/2010/main" val="1366867451"/>
              </p:ext>
            </p:extLst>
          </p:nvPr>
        </p:nvGraphicFramePr>
        <p:xfrm>
          <a:off x="457200" y="1317612"/>
          <a:ext cx="8305800" cy="3754120"/>
        </p:xfrm>
        <a:graphic>
          <a:graphicData uri="http://schemas.openxmlformats.org/drawingml/2006/table">
            <a:tbl>
              <a:tblPr firstRow="1" bandRow="1">
                <a:tableStyleId>{3B4B98B0-60AC-42C2-AFA5-B58CD77FA1E5}</a:tableStyleId>
              </a:tblPr>
              <a:tblGrid>
                <a:gridCol w="1898469">
                  <a:extLst>
                    <a:ext uri="{9D8B030D-6E8A-4147-A177-3AD203B41FA5}">
                      <a16:colId xmlns:a16="http://schemas.microsoft.com/office/drawing/2014/main" val="20000"/>
                    </a:ext>
                  </a:extLst>
                </a:gridCol>
                <a:gridCol w="6407331">
                  <a:extLst>
                    <a:ext uri="{9D8B030D-6E8A-4147-A177-3AD203B41FA5}">
                      <a16:colId xmlns:a16="http://schemas.microsoft.com/office/drawing/2014/main" val="20001"/>
                    </a:ext>
                  </a:extLst>
                </a:gridCol>
              </a:tblGrid>
              <a:tr h="370840">
                <a:tc>
                  <a:txBody>
                    <a:bodyPr/>
                    <a:lstStyle/>
                    <a:p>
                      <a:r>
                        <a:rPr lang="en-IN" sz="1800" b="1" i="0" u="none" strike="noStrike" kern="1200" baseline="0" dirty="0">
                          <a:solidFill>
                            <a:schemeClr val="bg1"/>
                          </a:solidFill>
                          <a:latin typeface="+mn-lt"/>
                          <a:ea typeface="+mn-ea"/>
                          <a:cs typeface="+mn-cs"/>
                        </a:rPr>
                        <a:t>Payback Period</a:t>
                      </a:r>
                      <a:endParaRPr lang="en-IN"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b="1" dirty="0">
                          <a:solidFill>
                            <a:schemeClr val="bg2"/>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Definition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The amount of time it takes to pay back the initial investment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Rule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Accept the project if the payback period is less than a prespecified length of time—usually a few years; otherwise, turn it down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Simple to compute</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Favors liquidity</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r>
                        <a:rPr lang="en-IN" sz="1800" b="0" i="0" u="none" strike="noStrike" kern="1200" baseline="0" dirty="0">
                          <a:solidFill>
                            <a:schemeClr val="tx1"/>
                          </a:solidFill>
                          <a:latin typeface="+mn-lt"/>
                          <a:ea typeface="+mn-ea"/>
                          <a:cs typeface="+mn-cs"/>
                        </a:rPr>
                        <a:t>Disadvantages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No guidance as to correct payback cutoff</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Ignores cash flows after the cutoff completely</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Not necessarily consistent with maximizing shareholder wealth</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2668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45"/>
            <a:ext cx="8229600" cy="619386"/>
          </a:xfrm>
        </p:spPr>
        <p:txBody>
          <a:bodyPr/>
          <a:lstStyle/>
          <a:p>
            <a:r>
              <a:rPr lang="en-US" altLang="en-US" sz="3600" dirty="0">
                <a:latin typeface="+mj-lt"/>
                <a:ea typeface="ヒラギノ角ゴ Pro W3"/>
                <a:cs typeface="ヒラギノ角ゴ Pro W3"/>
              </a:rPr>
              <a:t>8.7 Putting It All Together </a:t>
            </a:r>
            <a:r>
              <a:rPr lang="en-US" altLang="en-US" sz="2800" dirty="0">
                <a:latin typeface="+mj-lt"/>
                <a:ea typeface="ヒラギノ角ゴ Pro W3"/>
                <a:cs typeface="ヒラギノ角ゴ Pro W3"/>
              </a:rPr>
              <a:t>(4 of 4)</a:t>
            </a:r>
            <a:endParaRPr lang="en-IN" sz="2800" dirty="0">
              <a:latin typeface="+mj-lt"/>
            </a:endParaRPr>
          </a:p>
        </p:txBody>
      </p:sp>
      <p:graphicFrame>
        <p:nvGraphicFramePr>
          <p:cNvPr id="5" name="Table 4" descr="Table 8.5 continued, profitability index. Row 13: Definition: N P V slash resource consumed. Rule: Rank projects according to their P I based on the constrained resource and move down the list accepting value-creating projects until the resource is exhausted. Advantages: Uses the N P V to measure the benefit. Allows projects to be ranked on value created per unit of resource consumed. Disadvantages: Breaks down when there is more than one constraint. Requires careful attention to make sure the constrained resource is completely utilized."/>
          <p:cNvGraphicFramePr>
            <a:graphicFrameLocks noGrp="1"/>
          </p:cNvGraphicFramePr>
          <p:nvPr>
            <p:extLst>
              <p:ext uri="{D42A27DB-BD31-4B8C-83A1-F6EECF244321}">
                <p14:modId xmlns:p14="http://schemas.microsoft.com/office/powerpoint/2010/main" val="3370838311"/>
              </p:ext>
            </p:extLst>
          </p:nvPr>
        </p:nvGraphicFramePr>
        <p:xfrm>
          <a:off x="457200" y="1318435"/>
          <a:ext cx="8229600" cy="3754120"/>
        </p:xfrm>
        <a:graphic>
          <a:graphicData uri="http://schemas.openxmlformats.org/drawingml/2006/table">
            <a:tbl>
              <a:tblPr firstRow="1" bandRow="1">
                <a:tableStyleId>{3B4B98B0-60AC-42C2-AFA5-B58CD77FA1E5}</a:tableStyleId>
              </a:tblPr>
              <a:tblGrid>
                <a:gridCol w="1881052">
                  <a:extLst>
                    <a:ext uri="{9D8B030D-6E8A-4147-A177-3AD203B41FA5}">
                      <a16:colId xmlns:a16="http://schemas.microsoft.com/office/drawing/2014/main" val="20000"/>
                    </a:ext>
                  </a:extLst>
                </a:gridCol>
                <a:gridCol w="6348548">
                  <a:extLst>
                    <a:ext uri="{9D8B030D-6E8A-4147-A177-3AD203B41FA5}">
                      <a16:colId xmlns:a16="http://schemas.microsoft.com/office/drawing/2014/main" val="20001"/>
                    </a:ext>
                  </a:extLst>
                </a:gridCol>
              </a:tblGrid>
              <a:tr h="370840">
                <a:tc>
                  <a:txBody>
                    <a:bodyPr/>
                    <a:lstStyle/>
                    <a:p>
                      <a:r>
                        <a:rPr lang="en-IN" sz="1800" b="1" i="0" u="none" strike="noStrike" kern="1200" baseline="0" dirty="0">
                          <a:solidFill>
                            <a:schemeClr val="bg1"/>
                          </a:solidFill>
                          <a:latin typeface="+mn-lt"/>
                          <a:ea typeface="+mn-ea"/>
                          <a:cs typeface="+mn-cs"/>
                        </a:rPr>
                        <a:t>Profitability Index</a:t>
                      </a:r>
                      <a:endParaRPr lang="en-IN"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b="1" dirty="0">
                          <a:solidFill>
                            <a:schemeClr val="bg2"/>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Definition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NPV/Resource Consumed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Rule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Rank projects according to their PI based on the constrained resource and move down the list accepting value-creating projects until the resource is exhausted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Uses the NPV to measure the benefit</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Allows projects to be ranked on value created per unit of resource consumed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r>
                        <a:rPr lang="en-IN" sz="1800" b="0" i="0" u="none" strike="noStrike" kern="1200" baseline="0" dirty="0">
                          <a:solidFill>
                            <a:schemeClr val="tx1"/>
                          </a:solidFill>
                          <a:latin typeface="+mn-lt"/>
                          <a:ea typeface="+mn-ea"/>
                          <a:cs typeface="+mn-cs"/>
                        </a:rPr>
                        <a:t>Disadvantages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Breaks down when there is more than one constraint</a:t>
                      </a:r>
                    </a:p>
                    <a:p>
                      <a:pPr marL="285750" indent="-285750">
                        <a:buFont typeface="Arial" panose="020B0604020202020204" pitchFamily="34" charset="0"/>
                        <a:buChar char="•"/>
                      </a:pPr>
                      <a:r>
                        <a:rPr lang="en-IN" sz="1800" b="0" i="0" u="none" strike="noStrike" kern="1200" baseline="0" dirty="0">
                          <a:solidFill>
                            <a:schemeClr val="tx1"/>
                          </a:solidFill>
                          <a:latin typeface="+mn-lt"/>
                          <a:ea typeface="+mn-ea"/>
                          <a:cs typeface="+mn-cs"/>
                        </a:rPr>
                        <a:t>Requires careful attention to make sure the constrained resource is completely utilized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081573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45"/>
            <a:ext cx="8229600" cy="619386"/>
          </a:xfrm>
        </p:spPr>
        <p:txBody>
          <a:bodyPr/>
          <a:lstStyle/>
          <a:p>
            <a:r>
              <a:rPr lang="en-US" altLang="en-US" sz="3600" dirty="0">
                <a:latin typeface="+mj-lt"/>
                <a:ea typeface="ヒラギノ角ゴ Pro W3"/>
                <a:cs typeface="ヒラギノ角ゴ Pro W3"/>
              </a:rPr>
              <a:t>Chapter Quiz</a:t>
            </a:r>
            <a:endParaRPr lang="en-IN" sz="3600" dirty="0">
              <a:latin typeface="+mj-lt"/>
            </a:endParaRPr>
          </a:p>
        </p:txBody>
      </p:sp>
      <p:sp>
        <p:nvSpPr>
          <p:cNvPr id="3" name="Content Placeholder 2"/>
          <p:cNvSpPr>
            <a:spLocks noGrp="1"/>
          </p:cNvSpPr>
          <p:nvPr>
            <p:ph idx="1"/>
          </p:nvPr>
        </p:nvSpPr>
        <p:spPr>
          <a:xfrm>
            <a:off x="457200" y="976745"/>
            <a:ext cx="8229600" cy="3733800"/>
          </a:xfrm>
        </p:spPr>
        <p:txBody>
          <a:bodyPr/>
          <a:lstStyle/>
          <a:p>
            <a:pPr marL="464400" indent="-464400">
              <a:buFontTx/>
              <a:buAutoNum type="arabicPeriod"/>
            </a:pPr>
            <a:r>
              <a:rPr lang="en-US" altLang="en-US" sz="2400" dirty="0">
                <a:ea typeface="ヒラギノ角ゴ Pro W3"/>
                <a:cs typeface="ヒラギノ角ゴ Pro W3"/>
              </a:rPr>
              <a:t>Explain the </a:t>
            </a:r>
            <a:r>
              <a:rPr lang="en-US" altLang="en-US" sz="2400" spc="-300" dirty="0">
                <a:ea typeface="ヒラギノ角ゴ Pro W3"/>
              </a:rPr>
              <a:t>N P </a:t>
            </a:r>
            <a:r>
              <a:rPr lang="en-US" altLang="en-US" sz="2400" dirty="0">
                <a:ea typeface="ヒラギノ角ゴ Pro W3"/>
                <a:cs typeface="ヒラギノ角ゴ Pro W3"/>
              </a:rPr>
              <a:t>V rule for stand-alone projects.</a:t>
            </a:r>
          </a:p>
          <a:p>
            <a:pPr marL="464400" indent="-464400">
              <a:buFontTx/>
              <a:buAutoNum type="arabicPeriod"/>
            </a:pPr>
            <a:r>
              <a:rPr lang="en-US" altLang="en-US" sz="2400" dirty="0">
                <a:ea typeface="ヒラギノ角ゴ Pro W3"/>
                <a:cs typeface="ヒラギノ角ゴ Pro W3"/>
              </a:rPr>
              <a:t>Under what conditions will the </a:t>
            </a:r>
            <a:r>
              <a:rPr lang="en-US" altLang="en-US" sz="2400" spc="-300" dirty="0">
                <a:ea typeface="ヒラギノ角ゴ Pro W3"/>
              </a:rPr>
              <a:t>I R </a:t>
            </a:r>
            <a:r>
              <a:rPr lang="en-US" altLang="en-US" sz="2400" dirty="0" err="1">
                <a:ea typeface="ヒラギノ角ゴ Pro W3"/>
                <a:cs typeface="ヒラギノ角ゴ Pro W3"/>
              </a:rPr>
              <a:t>R</a:t>
            </a:r>
            <a:r>
              <a:rPr lang="en-US" altLang="en-US" sz="2400" dirty="0">
                <a:ea typeface="ヒラギノ角ゴ Pro W3"/>
                <a:cs typeface="ヒラギノ角ゴ Pro W3"/>
              </a:rPr>
              <a:t> rule lead to the same decision as the </a:t>
            </a:r>
            <a:r>
              <a:rPr lang="en-US" altLang="en-US" sz="2400" spc="-300" dirty="0">
                <a:ea typeface="ヒラギノ角ゴ Pro W3"/>
              </a:rPr>
              <a:t>N P </a:t>
            </a:r>
            <a:r>
              <a:rPr lang="en-US" altLang="en-US" sz="2400" dirty="0">
                <a:ea typeface="ヒラギノ角ゴ Pro W3"/>
                <a:cs typeface="ヒラギノ角ゴ Pro W3"/>
              </a:rPr>
              <a:t>V rule?</a:t>
            </a:r>
          </a:p>
          <a:p>
            <a:pPr marL="464400" indent="-464400">
              <a:buFontTx/>
              <a:buAutoNum type="arabicPeriod"/>
            </a:pPr>
            <a:r>
              <a:rPr lang="en-US" altLang="en-US" sz="2400" dirty="0">
                <a:ea typeface="ヒラギノ角ゴ Pro W3"/>
                <a:cs typeface="ヒラギノ角ゴ Pro W3"/>
              </a:rPr>
              <a:t>What is the most reliable way to choose between mutually exclusive projects?</a:t>
            </a:r>
          </a:p>
          <a:p>
            <a:pPr marL="464400" indent="-464400">
              <a:buFontTx/>
              <a:buAutoNum type="arabicPeriod"/>
            </a:pPr>
            <a:r>
              <a:rPr lang="en-US" altLang="en-US" sz="2400" dirty="0">
                <a:ea typeface="ヒラギノ角ゴ Pro W3"/>
                <a:cs typeface="ヒラギノ角ゴ Pro W3"/>
              </a:rPr>
              <a:t>Explain why choosing the option with the highest </a:t>
            </a:r>
            <a:r>
              <a:rPr lang="en-US" altLang="en-US" sz="2400" spc="-300" dirty="0">
                <a:ea typeface="ヒラギノ角ゴ Pro W3"/>
              </a:rPr>
              <a:t>N P </a:t>
            </a:r>
            <a:r>
              <a:rPr lang="en-US" altLang="en-US" sz="2400" dirty="0">
                <a:ea typeface="ヒラギノ角ゴ Pro W3"/>
                <a:cs typeface="ヒラギノ角ゴ Pro W3"/>
              </a:rPr>
              <a:t>V is not always correct when the options have different lives. </a:t>
            </a:r>
          </a:p>
          <a:p>
            <a:pPr marL="464400" indent="-464400">
              <a:buFontTx/>
              <a:buAutoNum type="arabicPeriod"/>
            </a:pPr>
            <a:r>
              <a:rPr lang="en-US" altLang="en-US" sz="2400" dirty="0">
                <a:ea typeface="ヒラギノ角ゴ Pro W3"/>
                <a:cs typeface="ヒラギノ角ゴ Pro W3"/>
              </a:rPr>
              <a:t>What does the profitability index tell you?</a:t>
            </a:r>
          </a:p>
        </p:txBody>
      </p:sp>
    </p:spTree>
    <p:extLst>
      <p:ext uri="{BB962C8B-B14F-4D97-AF65-F5344CB8AC3E}">
        <p14:creationId xmlns:p14="http://schemas.microsoft.com/office/powerpoint/2010/main" val="296194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Example 8.1 The </a:t>
            </a:r>
            <a:r>
              <a:rPr lang="en-US" altLang="en-US" sz="3600" spc="-450" dirty="0">
                <a:latin typeface="+mj-lt"/>
                <a:ea typeface="ヒラギノ角ゴ Pro W3"/>
                <a:cs typeface="ヒラギノ角ゴ Pro W3"/>
              </a:rPr>
              <a:t>N P </a:t>
            </a:r>
            <a:r>
              <a:rPr lang="en-US" altLang="en-US" sz="3600" dirty="0">
                <a:latin typeface="+mj-lt"/>
                <a:ea typeface="ヒラギノ角ゴ Pro W3"/>
                <a:cs typeface="ヒラギノ角ゴ Pro W3"/>
              </a:rPr>
              <a:t>V Is Equivalent to Cash Today </a:t>
            </a:r>
            <a:r>
              <a:rPr lang="en-US" altLang="en-US" sz="2800" dirty="0">
                <a:latin typeface="+mj-lt"/>
                <a:ea typeface="ヒラギノ角ゴ Pro W3"/>
                <a:cs typeface="ヒラギノ角ゴ Pro W3"/>
              </a:rPr>
              <a:t>(1 of 5)</a:t>
            </a:r>
            <a:endParaRPr lang="en-US" sz="2000" dirty="0">
              <a:latin typeface="+mj-lt"/>
            </a:endParaRPr>
          </a:p>
        </p:txBody>
      </p:sp>
      <p:sp>
        <p:nvSpPr>
          <p:cNvPr id="3" name="Content Placeholder 2"/>
          <p:cNvSpPr>
            <a:spLocks noGrp="1"/>
          </p:cNvSpPr>
          <p:nvPr>
            <p:ph idx="1"/>
          </p:nvPr>
        </p:nvSpPr>
        <p:spPr>
          <a:xfrm>
            <a:off x="457200" y="1600201"/>
            <a:ext cx="8229600" cy="3733800"/>
          </a:xfrm>
        </p:spPr>
        <p:txBody>
          <a:bodyPr/>
          <a:lstStyle/>
          <a:p>
            <a:pPr>
              <a:buNone/>
            </a:pPr>
            <a:r>
              <a:rPr lang="en-US" altLang="en-US" sz="2400" b="1" dirty="0">
                <a:ea typeface="ヒラギノ角ゴ Pro W3"/>
                <a:cs typeface="ヒラギノ角ゴ Pro W3"/>
              </a:rPr>
              <a:t>Problem:</a:t>
            </a:r>
            <a:endParaRPr lang="en-US" altLang="en-US" sz="2400" b="1" dirty="0">
              <a:solidFill>
                <a:srgbClr val="00646D"/>
              </a:solidFill>
              <a:ea typeface="ヒラギノ角ゴ Pro W3"/>
              <a:cs typeface="ヒラギノ角ゴ Pro W3"/>
            </a:endParaRPr>
          </a:p>
          <a:p>
            <a:r>
              <a:rPr lang="en-IN" sz="2400" dirty="0"/>
              <a:t>After saving $1500 by waiting tables, you are about to buy a 50-inch </a:t>
            </a:r>
            <a:r>
              <a:rPr lang="en-IN" sz="2400" spc="-300" dirty="0"/>
              <a:t>T </a:t>
            </a:r>
            <a:r>
              <a:rPr lang="en-IN" sz="2400" dirty="0"/>
              <a:t>V. You notice that the store is offering a “one year same as cash” deal. You can take the </a:t>
            </a:r>
            <a:r>
              <a:rPr lang="en-IN" sz="2400" spc="-300" dirty="0"/>
              <a:t>T </a:t>
            </a:r>
            <a:r>
              <a:rPr lang="en-IN" sz="2400" dirty="0"/>
              <a:t>V home today and pay nothing until one year from now, when you will owe the store the $1500 purchase price. </a:t>
            </a:r>
          </a:p>
          <a:p>
            <a:r>
              <a:rPr lang="en-IN" sz="2400" dirty="0"/>
              <a:t>If your savings account earns 5% per year, what is the      </a:t>
            </a:r>
            <a:r>
              <a:rPr lang="en-IN" sz="2400" spc="-300" dirty="0"/>
              <a:t>N P </a:t>
            </a:r>
            <a:r>
              <a:rPr lang="en-IN" sz="2400" dirty="0"/>
              <a:t>V of this offer? Show that its </a:t>
            </a:r>
            <a:r>
              <a:rPr lang="en-IN" sz="2400" spc="-300" dirty="0"/>
              <a:t>N P </a:t>
            </a:r>
            <a:r>
              <a:rPr lang="en-IN" sz="2400" dirty="0"/>
              <a:t>V represents cash in your pocket.</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28567668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896"/>
            <a:ext cx="8229600" cy="608447"/>
          </a:xfrm>
        </p:spPr>
        <p:txBody>
          <a:bodyPr wrap="square" anchor="ctr">
            <a:spAutoFit/>
          </a:bodyPr>
          <a:lstStyle/>
          <a:p>
            <a:r>
              <a:rPr lang="en-US" sz="3600" dirty="0">
                <a:latin typeface="+mj-lt"/>
              </a:rPr>
              <a:t>Copyright</a:t>
            </a:r>
            <a:endParaRPr lang="en-US" sz="3600" b="0" dirty="0">
              <a:latin typeface="+mj-lt"/>
            </a:endParaRPr>
          </a:p>
        </p:txBody>
      </p:sp>
      <p:pic>
        <p:nvPicPr>
          <p:cNvPr id="10" name="Picture Placeholder 9" descr="Warning">
            <a:extLst>
              <a:ext uri="{FF2B5EF4-FFF2-40B4-BE49-F238E27FC236}">
                <a16:creationId xmlns:a16="http://schemas.microsoft.com/office/drawing/2014/main" id="{916ED080-4A7D-4795-B4C6-665358BE6EAE}"/>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tretch>
            <a:fillRect/>
          </a:stretch>
        </p:blipFill>
        <p:spPr>
          <a:xfrm>
            <a:off x="557060" y="2286000"/>
            <a:ext cx="1347940" cy="1347940"/>
          </a:xfrm>
          <a:prstGeom prst="rect">
            <a:avLst/>
          </a:prstGeom>
        </p:spPr>
      </p:pic>
      <p:sp>
        <p:nvSpPr>
          <p:cNvPr id="3" name="Content Placeholder 2">
            <a:extLst>
              <a:ext uri="{FF2B5EF4-FFF2-40B4-BE49-F238E27FC236}">
                <a16:creationId xmlns:a16="http://schemas.microsoft.com/office/drawing/2014/main" id="{DF9C7A11-9888-4F7B-B711-91904077BD8C}"/>
              </a:ext>
            </a:extLst>
          </p:cNvPr>
          <p:cNvSpPr>
            <a:spLocks noGrp="1"/>
          </p:cNvSpPr>
          <p:nvPr>
            <p:ph idx="1"/>
          </p:nvPr>
        </p:nvSpPr>
        <p:spPr>
          <a:xfrm>
            <a:off x="2277035" y="1609165"/>
            <a:ext cx="6400800" cy="3262432"/>
          </a:xfrm>
          <a:ln w="28575">
            <a:solidFill>
              <a:schemeClr val="tx1"/>
            </a:solidFill>
          </a:ln>
        </p:spPr>
        <p:txBody>
          <a:bodyPr lIns="274320" tIns="274320" rIns="274320" bIns="274320"/>
          <a:lstStyle/>
          <a:p>
            <a:pPr marL="0" inden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2960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17"/>
            <a:ext cx="8229600" cy="1097280"/>
          </a:xfrm>
        </p:spPr>
        <p:txBody>
          <a:bodyPr/>
          <a:lstStyle/>
          <a:p>
            <a:r>
              <a:rPr lang="en-US" altLang="en-US" sz="3600" dirty="0">
                <a:latin typeface="+mj-lt"/>
                <a:ea typeface="ヒラギノ角ゴ Pro W3"/>
                <a:cs typeface="ヒラギノ角ゴ Pro W3"/>
              </a:rPr>
              <a:t>Example 8.1 The </a:t>
            </a:r>
            <a:r>
              <a:rPr lang="en-US" altLang="en-US" sz="3600" spc="-450" dirty="0">
                <a:latin typeface="+mj-lt"/>
                <a:ea typeface="ヒラギノ角ゴ Pro W3"/>
                <a:cs typeface="ヒラギノ角ゴ Pro W3"/>
              </a:rPr>
              <a:t>N P </a:t>
            </a:r>
            <a:r>
              <a:rPr lang="en-US" altLang="en-US" sz="3600" dirty="0">
                <a:latin typeface="+mj-lt"/>
                <a:ea typeface="ヒラギノ角ゴ Pro W3"/>
                <a:cs typeface="ヒラギノ角ゴ Pro W3"/>
              </a:rPr>
              <a:t>V Is Equivalent to Cash Today </a:t>
            </a:r>
            <a:r>
              <a:rPr lang="en-US" altLang="en-US" sz="2800" dirty="0">
                <a:latin typeface="+mj-lt"/>
                <a:ea typeface="ヒラギノ角ゴ Pro W3"/>
                <a:cs typeface="ヒラギノ角ゴ Pro W3"/>
              </a:rPr>
              <a:t>(2 of 5)</a:t>
            </a:r>
            <a:endParaRPr lang="en-US" sz="2800" dirty="0">
              <a:latin typeface="+mj-lt"/>
            </a:endParaRPr>
          </a:p>
        </p:txBody>
      </p:sp>
      <p:sp>
        <p:nvSpPr>
          <p:cNvPr id="3" name="Content Placeholder 2"/>
          <p:cNvSpPr>
            <a:spLocks noGrp="1"/>
          </p:cNvSpPr>
          <p:nvPr>
            <p:ph idx="1"/>
          </p:nvPr>
        </p:nvSpPr>
        <p:spPr>
          <a:xfrm>
            <a:off x="457200" y="1600201"/>
            <a:ext cx="8229600" cy="3352800"/>
          </a:xfrm>
        </p:spPr>
        <p:txBody>
          <a:bodyPr/>
          <a:lstStyle/>
          <a:p>
            <a:pPr>
              <a:buNone/>
            </a:pPr>
            <a:r>
              <a:rPr lang="en-US" altLang="en-US" sz="2400" b="1" dirty="0">
                <a:ea typeface="ヒラギノ角ゴ Pro W3"/>
                <a:cs typeface="ヒラギノ角ゴ Pro W3"/>
              </a:rPr>
              <a:t>Solution:</a:t>
            </a:r>
          </a:p>
          <a:p>
            <a:pPr>
              <a:spcBef>
                <a:spcPts val="0"/>
              </a:spcBef>
              <a:buNone/>
            </a:pPr>
            <a:r>
              <a:rPr lang="en-US" altLang="en-US" sz="2400" b="1" dirty="0">
                <a:ea typeface="ヒラギノ角ゴ Pro W3"/>
                <a:cs typeface="ヒラギノ角ゴ Pro W3"/>
              </a:rPr>
              <a:t>Plan:</a:t>
            </a:r>
          </a:p>
          <a:p>
            <a:r>
              <a:rPr lang="en-IN" sz="2400" dirty="0"/>
              <a:t>You are getting something worth $1500 today (the </a:t>
            </a:r>
            <a:r>
              <a:rPr lang="en-IN" sz="2400" spc="-300" dirty="0"/>
              <a:t>T </a:t>
            </a:r>
            <a:r>
              <a:rPr lang="en-IN" sz="2400" dirty="0"/>
              <a:t>V) and in exchange will need to pay $1500 in one year. Think of it as getting back the $1500 you thought you would have to spend today to get the </a:t>
            </a:r>
            <a:r>
              <a:rPr lang="en-IN" sz="2400" spc="-300" dirty="0"/>
              <a:t>T </a:t>
            </a:r>
            <a:r>
              <a:rPr lang="en-IN" sz="2400" dirty="0"/>
              <a:t>V. We treat it as a positive cash flow.</a:t>
            </a:r>
          </a:p>
          <a:p>
            <a:r>
              <a:rPr lang="en-US" altLang="en-US" sz="2400" dirty="0">
                <a:ea typeface="ヒラギノ角ゴ Pro W3"/>
                <a:cs typeface="ヒラギノ角ゴ Pro W3"/>
              </a:rPr>
              <a:t>Cash flows:</a:t>
            </a:r>
          </a:p>
        </p:txBody>
      </p:sp>
      <p:graphicFrame>
        <p:nvGraphicFramePr>
          <p:cNvPr id="5" name="Table 4" descr="A table with 2 columns: today and in one year. Row 1. Today: plus $1,500. In one year: negative $1,500."/>
          <p:cNvGraphicFramePr>
            <a:graphicFrameLocks noGrp="1"/>
          </p:cNvGraphicFramePr>
          <p:nvPr>
            <p:extLst>
              <p:ext uri="{D42A27DB-BD31-4B8C-83A1-F6EECF244321}">
                <p14:modId xmlns:p14="http://schemas.microsoft.com/office/powerpoint/2010/main" val="642620633"/>
              </p:ext>
            </p:extLst>
          </p:nvPr>
        </p:nvGraphicFramePr>
        <p:xfrm>
          <a:off x="2362200" y="5201920"/>
          <a:ext cx="4419600" cy="741680"/>
        </p:xfrm>
        <a:graphic>
          <a:graphicData uri="http://schemas.openxmlformats.org/drawingml/2006/table">
            <a:tbl>
              <a:tblPr firstRow="1" bandRow="1">
                <a:tableStyleId>{3B4B98B0-60AC-42C2-AFA5-B58CD77FA1E5}</a:tableStyleId>
              </a:tblPr>
              <a:tblGrid>
                <a:gridCol w="1905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370840">
                <a:tc>
                  <a:txBody>
                    <a:bodyPr/>
                    <a:lstStyle/>
                    <a:p>
                      <a:r>
                        <a:rPr lang="en-IN" dirty="0">
                          <a:solidFill>
                            <a:schemeClr val="bg1"/>
                          </a:solidFill>
                        </a:rPr>
                        <a:t>Today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dirty="0">
                          <a:solidFill>
                            <a:schemeClr val="bg1"/>
                          </a:solidFill>
                        </a:rPr>
                        <a:t>In one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r>
                        <a:rPr lang="en-IN" dirty="0"/>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0403460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6532</TotalTime>
  <Words>7515</Words>
  <Application>Microsoft Office PowerPoint</Application>
  <PresentationFormat>On-screen Show (4:3)</PresentationFormat>
  <Paragraphs>801</Paragraphs>
  <Slides>80</Slides>
  <Notes>45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9" baseType="lpstr">
      <vt:lpstr>Arial</vt:lpstr>
      <vt:lpstr>Calibri</vt:lpstr>
      <vt:lpstr>Cambria Math</vt:lpstr>
      <vt:lpstr>Symbol</vt:lpstr>
      <vt:lpstr>Times New Roman</vt:lpstr>
      <vt:lpstr>Verdana</vt:lpstr>
      <vt:lpstr>Wingdings</vt:lpstr>
      <vt:lpstr>508 Lecture</vt:lpstr>
      <vt:lpstr>Equation</vt:lpstr>
      <vt:lpstr>Fundamentals of Corporate Finance</vt:lpstr>
      <vt:lpstr>Chapter Outline</vt:lpstr>
      <vt:lpstr>Learning Objectives</vt:lpstr>
      <vt:lpstr>8.1 The N P V Decision Rule (1 of 5)</vt:lpstr>
      <vt:lpstr>Net Present Value</vt:lpstr>
      <vt:lpstr>8.1 The N P V Decision Rule (2 of 5)</vt:lpstr>
      <vt:lpstr>8.1 The N P V Decision Rule (3 of 5)</vt:lpstr>
      <vt:lpstr>Example 8.1 The N P V Is Equivalent to Cash Today (1 of 5)</vt:lpstr>
      <vt:lpstr>Example 8.1 The N P V Is Equivalent to Cash Today (2 of 5)</vt:lpstr>
      <vt:lpstr>Example 8.1 The N P V Is Equivalent to Cash Today (3 of 5)</vt:lpstr>
      <vt:lpstr>Example 8.1 The N P V Is Equivalent to Cash Today (4 of 5)</vt:lpstr>
      <vt:lpstr>Example 8.1 The N P V Is Equivalent to Cash Today (5 of 5)</vt:lpstr>
      <vt:lpstr>8.1 The N P V Decision Rule (4 of 5)</vt:lpstr>
      <vt:lpstr>8.2 Using the N P V Rule</vt:lpstr>
      <vt:lpstr>8.2 Using the N P V Rule</vt:lpstr>
      <vt:lpstr>8.2 Using the N P V Rule</vt:lpstr>
      <vt:lpstr>Figure 8.1 N P V of Fredrick’s New Project</vt:lpstr>
      <vt:lpstr>Internal Rate of Return</vt:lpstr>
      <vt:lpstr>Internal Rate of Return</vt:lpstr>
      <vt:lpstr>8.3 Alternative Decision Rules (3 of 12)</vt:lpstr>
      <vt:lpstr>8.2 Using the N P V Rule</vt:lpstr>
      <vt:lpstr>8.3 Alternative Decision Rules (1 of 12)</vt:lpstr>
      <vt:lpstr>Example 8.2 Using the Payback Rule  </vt:lpstr>
      <vt:lpstr>Example 8.2 Using the Payback Rule  (3 of 4)</vt:lpstr>
      <vt:lpstr>Example 8.2 Using the Payback Rule  (4 of 4)</vt:lpstr>
      <vt:lpstr>8.3 Alternative Decision Rules (2 of 12)</vt:lpstr>
      <vt:lpstr>Figure 8.2 The Most Popular Decision Rules Used by C F O s</vt:lpstr>
      <vt:lpstr>Summary of N P V, I R R, and Payback for Fredrick’s New Project</vt:lpstr>
      <vt:lpstr>8.3 Alternative Decision Rules (5 of 12)</vt:lpstr>
      <vt:lpstr>8.3 Alternative Decision Rules (6 of 12)</vt:lpstr>
      <vt:lpstr>8.3 Alternative Decision Rules (7 of 12)</vt:lpstr>
      <vt:lpstr>Figure 8.3 N P V of Evan Cole’s $1 Million QuenchIt Deal</vt:lpstr>
      <vt:lpstr>8.3 Alternative Decision Rules (8 of 12)</vt:lpstr>
      <vt:lpstr>8.3 Alternative Decision Rules (9 of 12)</vt:lpstr>
      <vt:lpstr>Figure 8.4 N P V of Evan’s Sports Drink Deal with Additional Deferred Payments</vt:lpstr>
      <vt:lpstr>8.3 Alternative Decision Rules (10 of 12)</vt:lpstr>
      <vt:lpstr>Figure 8.5 N P V Profile for a Project with Multiple I R R s</vt:lpstr>
      <vt:lpstr>8.3 Alternative Decision Rules (11 of 12)</vt:lpstr>
      <vt:lpstr>Figure 8.6 N P V Profile of Modified Cash Flows for the Multiple-I R R Project from Figure 8.5</vt:lpstr>
      <vt:lpstr>8.3 Alternative Decision Rules (12 of 12)</vt:lpstr>
      <vt:lpstr>8.4 Choosing Among Projects (1 of 8)</vt:lpstr>
      <vt:lpstr>Example 8.3 N P V and Mutually Exclusive Projects (1 of 5)</vt:lpstr>
      <vt:lpstr>Example 8.3 N P V and Mutually Exclusive Projects (2 of 5)</vt:lpstr>
      <vt:lpstr>Example 8.3 N P V and Mutually Exclusive Projects (3 of 5)</vt:lpstr>
      <vt:lpstr>Example 8.3 N P V and Mutually Exclusive Projects (4 of 5)</vt:lpstr>
      <vt:lpstr>Example 8.3 N P V and Mutually Exclusive Projects (5 of 5)</vt:lpstr>
      <vt:lpstr>8.4 Choosing Among Projects (2 of 8)</vt:lpstr>
      <vt:lpstr>8.4 Choosing Among Projects (3 of 8)</vt:lpstr>
      <vt:lpstr>8.4 Choosing Among Projects (4 of 8)</vt:lpstr>
      <vt:lpstr>Figure 8.7 N P V of Maria’s Investment Opportunities with Two-Drone Delivery Service</vt:lpstr>
      <vt:lpstr>8.4 Choosing Among Projects (5 of 8)</vt:lpstr>
      <vt:lpstr>8.4 Choosing Among Projects (6 of 8)</vt:lpstr>
      <vt:lpstr>Figure 8.8 N P V of Maria’s Investment Opportunities with the Ten-Drone Delivery Service</vt:lpstr>
      <vt:lpstr>Example 8.4 Computing the Crossover Point (1 of 5)</vt:lpstr>
      <vt:lpstr>Example 8.4 Computing the Crossover Point (2 of 5)</vt:lpstr>
      <vt:lpstr>Example 8.4 Computing the Crossover Point (3 of 5)</vt:lpstr>
      <vt:lpstr>Example 8.4 Computing the Crossover Point (4 of 5)</vt:lpstr>
      <vt:lpstr>Example 8.4 Computing the Crossover Point (5 of 5)</vt:lpstr>
      <vt:lpstr>8.4 Choosing Among Projects (7 of 8)</vt:lpstr>
      <vt:lpstr>Figure 8.9 N P V With and Without Selling</vt:lpstr>
      <vt:lpstr>8.4 Choosing Among Projects (8 of 8)</vt:lpstr>
      <vt:lpstr>8.5 Evaluating Projects with Different Lives (1 of 3)</vt:lpstr>
      <vt:lpstr>Evaluating Projects with Different Lives (2 of 3)</vt:lpstr>
      <vt:lpstr>8.5 Evaluating Projects with Different Lives (3 of 3)</vt:lpstr>
      <vt:lpstr>8.6 Choosing Among Projects when Resources are Limited (1 of 3)</vt:lpstr>
      <vt:lpstr>Possible Projects for $200 Million Budget</vt:lpstr>
      <vt:lpstr>8.6 Choosing Among Projects when Resources are Limited (2 of 3)</vt:lpstr>
      <vt:lpstr>Example 8.6 Profitability Index with a Budget/Money Constraint (1 of 6)</vt:lpstr>
      <vt:lpstr>Example 8.6 Profitability Index with a Budget/Money Constraint (2 of 6)</vt:lpstr>
      <vt:lpstr>Example 8.6 Profitability Index with a Budget/Money Constraint (3 of 6)</vt:lpstr>
      <vt:lpstr>Example 8.6 Profitability Index with a Budget/Money Constraint (4 of 6)</vt:lpstr>
      <vt:lpstr>Example 8.6 Profitability Index with a Budget/Money Constraint (5 of 6)</vt:lpstr>
      <vt:lpstr>Example 8.6 Profitability Index with a Budget/Money Constraint (6 of 6)</vt:lpstr>
      <vt:lpstr>8.6 Choosing Among Projects when Resources are Limited (3 of 3)</vt:lpstr>
      <vt:lpstr>8.7 Putting It All Together (1 of 4)</vt:lpstr>
      <vt:lpstr>8.7 Putting It All Together (2 of 4)</vt:lpstr>
      <vt:lpstr>8.7 Putting It All Together (3 of 4)</vt:lpstr>
      <vt:lpstr>8.7 Putting It All Together (4 of 4)</vt:lpstr>
      <vt:lpstr>Chapter Quiz</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Corporate Finance, Fifth Edition, Chapter 8, Investment Decision Rules</dc:title>
  <dc:subject>Business</dc:subject>
  <dc:creator>Berk/DeMarzo/Harford</dc:creator>
  <cp:lastModifiedBy>javad kashefi</cp:lastModifiedBy>
  <cp:revision>745</cp:revision>
  <dcterms:created xsi:type="dcterms:W3CDTF">2014-07-14T20:04:21Z</dcterms:created>
  <dcterms:modified xsi:type="dcterms:W3CDTF">2020-10-08T14:51:10Z</dcterms:modified>
</cp:coreProperties>
</file>