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75" r:id="rId9"/>
    <p:sldId id="263" r:id="rId10"/>
    <p:sldId id="264" r:id="rId11"/>
    <p:sldId id="265" r:id="rId12"/>
    <p:sldId id="266" r:id="rId13"/>
    <p:sldId id="267" r:id="rId14"/>
    <p:sldId id="268" r:id="rId15"/>
    <p:sldId id="276" r:id="rId16"/>
    <p:sldId id="270" r:id="rId17"/>
    <p:sldId id="271" r:id="rId18"/>
    <p:sldId id="272" r:id="rId19"/>
    <p:sldId id="273" r:id="rId20"/>
    <p:sldId id="269" r:id="rId21"/>
    <p:sldId id="274" r:id="rId22"/>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panose="020B0604020202020204" pitchFamily="34" charset="0"/>
        <a:ea typeface="+mn-ea"/>
        <a:cs typeface="+mn-cs"/>
      </a:defRPr>
    </a:lvl1pPr>
    <a:lvl2pPr marL="457200" algn="l" rtl="0" fontAlgn="base">
      <a:spcBef>
        <a:spcPct val="0"/>
      </a:spcBef>
      <a:spcAft>
        <a:spcPct val="0"/>
      </a:spcAft>
      <a:defRPr kern="1200">
        <a:solidFill>
          <a:schemeClr val="tx1"/>
        </a:solidFill>
        <a:latin typeface="Arial" panose="020B0604020202020204" pitchFamily="34" charset="0"/>
        <a:ea typeface="+mn-ea"/>
        <a:cs typeface="+mn-cs"/>
      </a:defRPr>
    </a:lvl2pPr>
    <a:lvl3pPr marL="914400" algn="l" rtl="0" fontAlgn="base">
      <a:spcBef>
        <a:spcPct val="0"/>
      </a:spcBef>
      <a:spcAft>
        <a:spcPct val="0"/>
      </a:spcAft>
      <a:defRPr kern="1200">
        <a:solidFill>
          <a:schemeClr val="tx1"/>
        </a:solidFill>
        <a:latin typeface="Arial" panose="020B0604020202020204" pitchFamily="34" charset="0"/>
        <a:ea typeface="+mn-ea"/>
        <a:cs typeface="+mn-cs"/>
      </a:defRPr>
    </a:lvl3pPr>
    <a:lvl4pPr marL="1371600" algn="l" rtl="0" fontAlgn="base">
      <a:spcBef>
        <a:spcPct val="0"/>
      </a:spcBef>
      <a:spcAft>
        <a:spcPct val="0"/>
      </a:spcAft>
      <a:defRPr kern="1200">
        <a:solidFill>
          <a:schemeClr val="tx1"/>
        </a:solidFill>
        <a:latin typeface="Arial" panose="020B0604020202020204" pitchFamily="34" charset="0"/>
        <a:ea typeface="+mn-ea"/>
        <a:cs typeface="+mn-cs"/>
      </a:defRPr>
    </a:lvl4pPr>
    <a:lvl5pPr marL="1828800" algn="l" rtl="0" fontAlgn="base">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15" d="100"/>
          <a:sy n="115" d="100"/>
        </p:scale>
        <p:origin x="888" y="10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microsoft.com/office/2015/10/relationships/revisionInfo" Target="revisionInfo.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4">
            <a:extLst>
              <a:ext uri="{FF2B5EF4-FFF2-40B4-BE49-F238E27FC236}">
                <a16:creationId xmlns:a16="http://schemas.microsoft.com/office/drawing/2014/main" id="{75EC5286-0145-4AC3-8619-B3EFC415BB75}"/>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62344F8C-78E4-4984-AD18-0A941E5956A4}"/>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4BB6F2C5-EE78-4B0E-A2CA-37D28A0DD50C}"/>
              </a:ext>
            </a:extLst>
          </p:cNvPr>
          <p:cNvSpPr>
            <a:spLocks noGrp="1" noChangeArrowheads="1"/>
          </p:cNvSpPr>
          <p:nvPr>
            <p:ph type="sldNum" sz="quarter" idx="12"/>
          </p:nvPr>
        </p:nvSpPr>
        <p:spPr>
          <a:ln/>
        </p:spPr>
        <p:txBody>
          <a:bodyPr/>
          <a:lstStyle>
            <a:lvl1pPr>
              <a:defRPr/>
            </a:lvl1pPr>
          </a:lstStyle>
          <a:p>
            <a:fld id="{787D04CF-17F7-491F-9D5C-0D69419B38FA}" type="slidenum">
              <a:rPr lang="en-US" altLang="en-US"/>
              <a:pPr/>
              <a:t>‹#›</a:t>
            </a:fld>
            <a:endParaRPr lang="en-US" altLang="en-US"/>
          </a:p>
        </p:txBody>
      </p:sp>
    </p:spTree>
    <p:extLst>
      <p:ext uri="{BB962C8B-B14F-4D97-AF65-F5344CB8AC3E}">
        <p14:creationId xmlns:p14="http://schemas.microsoft.com/office/powerpoint/2010/main" val="42793205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3AE365AD-7DA9-43EE-8492-217095881735}"/>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FCD824BE-21C7-49F7-948B-442A97A9B03B}"/>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70C28C25-A1EE-40C7-8665-A72F0FE05A1E}"/>
              </a:ext>
            </a:extLst>
          </p:cNvPr>
          <p:cNvSpPr>
            <a:spLocks noGrp="1" noChangeArrowheads="1"/>
          </p:cNvSpPr>
          <p:nvPr>
            <p:ph type="sldNum" sz="quarter" idx="12"/>
          </p:nvPr>
        </p:nvSpPr>
        <p:spPr>
          <a:ln/>
        </p:spPr>
        <p:txBody>
          <a:bodyPr/>
          <a:lstStyle>
            <a:lvl1pPr>
              <a:defRPr/>
            </a:lvl1pPr>
          </a:lstStyle>
          <a:p>
            <a:fld id="{63717D77-EFCB-4BC5-9086-C897B9FDE678}" type="slidenum">
              <a:rPr lang="en-US" altLang="en-US"/>
              <a:pPr/>
              <a:t>‹#›</a:t>
            </a:fld>
            <a:endParaRPr lang="en-US" altLang="en-US"/>
          </a:p>
        </p:txBody>
      </p:sp>
    </p:spTree>
    <p:extLst>
      <p:ext uri="{BB962C8B-B14F-4D97-AF65-F5344CB8AC3E}">
        <p14:creationId xmlns:p14="http://schemas.microsoft.com/office/powerpoint/2010/main" val="42600498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125D367A-DB43-4372-A215-89ED7AD03858}"/>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DF697CA0-53EB-4A37-ADF0-8E4C64886FC0}"/>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9D03AD46-8D99-487D-BEB9-0B12F35919DE}"/>
              </a:ext>
            </a:extLst>
          </p:cNvPr>
          <p:cNvSpPr>
            <a:spLocks noGrp="1" noChangeArrowheads="1"/>
          </p:cNvSpPr>
          <p:nvPr>
            <p:ph type="sldNum" sz="quarter" idx="12"/>
          </p:nvPr>
        </p:nvSpPr>
        <p:spPr>
          <a:ln/>
        </p:spPr>
        <p:txBody>
          <a:bodyPr/>
          <a:lstStyle>
            <a:lvl1pPr>
              <a:defRPr/>
            </a:lvl1pPr>
          </a:lstStyle>
          <a:p>
            <a:fld id="{D6390D13-11D4-4F84-BB63-6DDB0C0D54E7}" type="slidenum">
              <a:rPr lang="en-US" altLang="en-US"/>
              <a:pPr/>
              <a:t>‹#›</a:t>
            </a:fld>
            <a:endParaRPr lang="en-US" altLang="en-US"/>
          </a:p>
        </p:txBody>
      </p:sp>
    </p:spTree>
    <p:extLst>
      <p:ext uri="{BB962C8B-B14F-4D97-AF65-F5344CB8AC3E}">
        <p14:creationId xmlns:p14="http://schemas.microsoft.com/office/powerpoint/2010/main" val="17972338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369D106E-9270-424C-A76E-556C70D30787}"/>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B1BE49A6-21C7-48D2-AB41-8F6B47FE4B45}"/>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E9F9C159-2E14-4041-9014-D8FB95646822}"/>
              </a:ext>
            </a:extLst>
          </p:cNvPr>
          <p:cNvSpPr>
            <a:spLocks noGrp="1" noChangeArrowheads="1"/>
          </p:cNvSpPr>
          <p:nvPr>
            <p:ph type="sldNum" sz="quarter" idx="12"/>
          </p:nvPr>
        </p:nvSpPr>
        <p:spPr>
          <a:ln/>
        </p:spPr>
        <p:txBody>
          <a:bodyPr/>
          <a:lstStyle>
            <a:lvl1pPr>
              <a:defRPr/>
            </a:lvl1pPr>
          </a:lstStyle>
          <a:p>
            <a:fld id="{1B57C7AC-DED7-445A-92C6-CD40C99EA395}" type="slidenum">
              <a:rPr lang="en-US" altLang="en-US"/>
              <a:pPr/>
              <a:t>‹#›</a:t>
            </a:fld>
            <a:endParaRPr lang="en-US" altLang="en-US"/>
          </a:p>
        </p:txBody>
      </p:sp>
    </p:spTree>
    <p:extLst>
      <p:ext uri="{BB962C8B-B14F-4D97-AF65-F5344CB8AC3E}">
        <p14:creationId xmlns:p14="http://schemas.microsoft.com/office/powerpoint/2010/main" val="2435898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a:extLst>
              <a:ext uri="{FF2B5EF4-FFF2-40B4-BE49-F238E27FC236}">
                <a16:creationId xmlns:a16="http://schemas.microsoft.com/office/drawing/2014/main" id="{51A1CF48-E3A8-4453-94E5-CC0495A52BAD}"/>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E82C7567-C09C-481F-A43E-11812DB29C2F}"/>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13B6510A-D0AC-40E8-9317-52A716C11F59}"/>
              </a:ext>
            </a:extLst>
          </p:cNvPr>
          <p:cNvSpPr>
            <a:spLocks noGrp="1" noChangeArrowheads="1"/>
          </p:cNvSpPr>
          <p:nvPr>
            <p:ph type="sldNum" sz="quarter" idx="12"/>
          </p:nvPr>
        </p:nvSpPr>
        <p:spPr>
          <a:ln/>
        </p:spPr>
        <p:txBody>
          <a:bodyPr/>
          <a:lstStyle>
            <a:lvl1pPr>
              <a:defRPr/>
            </a:lvl1pPr>
          </a:lstStyle>
          <a:p>
            <a:fld id="{ECB3D8D5-B20F-498B-BC9F-16A923201BE8}" type="slidenum">
              <a:rPr lang="en-US" altLang="en-US"/>
              <a:pPr/>
              <a:t>‹#›</a:t>
            </a:fld>
            <a:endParaRPr lang="en-US" altLang="en-US"/>
          </a:p>
        </p:txBody>
      </p:sp>
    </p:spTree>
    <p:extLst>
      <p:ext uri="{BB962C8B-B14F-4D97-AF65-F5344CB8AC3E}">
        <p14:creationId xmlns:p14="http://schemas.microsoft.com/office/powerpoint/2010/main" val="34642267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a:extLst>
              <a:ext uri="{FF2B5EF4-FFF2-40B4-BE49-F238E27FC236}">
                <a16:creationId xmlns:a16="http://schemas.microsoft.com/office/drawing/2014/main" id="{0A255FF0-7965-4205-BC0D-2B83018D1941}"/>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5">
            <a:extLst>
              <a:ext uri="{FF2B5EF4-FFF2-40B4-BE49-F238E27FC236}">
                <a16:creationId xmlns:a16="http://schemas.microsoft.com/office/drawing/2014/main" id="{AAC52136-C048-4A7B-81CF-27F69614C55D}"/>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6">
            <a:extLst>
              <a:ext uri="{FF2B5EF4-FFF2-40B4-BE49-F238E27FC236}">
                <a16:creationId xmlns:a16="http://schemas.microsoft.com/office/drawing/2014/main" id="{841CDBE6-6F31-4C9A-80FB-722B24E525B8}"/>
              </a:ext>
            </a:extLst>
          </p:cNvPr>
          <p:cNvSpPr>
            <a:spLocks noGrp="1" noChangeArrowheads="1"/>
          </p:cNvSpPr>
          <p:nvPr>
            <p:ph type="sldNum" sz="quarter" idx="12"/>
          </p:nvPr>
        </p:nvSpPr>
        <p:spPr>
          <a:ln/>
        </p:spPr>
        <p:txBody>
          <a:bodyPr/>
          <a:lstStyle>
            <a:lvl1pPr>
              <a:defRPr/>
            </a:lvl1pPr>
          </a:lstStyle>
          <a:p>
            <a:fld id="{88B72516-1147-4AA2-BBAA-7057B8121E69}" type="slidenum">
              <a:rPr lang="en-US" altLang="en-US"/>
              <a:pPr/>
              <a:t>‹#›</a:t>
            </a:fld>
            <a:endParaRPr lang="en-US" altLang="en-US"/>
          </a:p>
        </p:txBody>
      </p:sp>
    </p:spTree>
    <p:extLst>
      <p:ext uri="{BB962C8B-B14F-4D97-AF65-F5344CB8AC3E}">
        <p14:creationId xmlns:p14="http://schemas.microsoft.com/office/powerpoint/2010/main" val="93722582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a:extLst>
              <a:ext uri="{FF2B5EF4-FFF2-40B4-BE49-F238E27FC236}">
                <a16:creationId xmlns:a16="http://schemas.microsoft.com/office/drawing/2014/main" id="{AA65845A-59EE-4148-BB52-C3D7E07B2E0F}"/>
              </a:ext>
            </a:extLst>
          </p:cNvPr>
          <p:cNvSpPr>
            <a:spLocks noGrp="1" noChangeArrowheads="1"/>
          </p:cNvSpPr>
          <p:nvPr>
            <p:ph type="dt" sz="half" idx="10"/>
          </p:nvPr>
        </p:nvSpPr>
        <p:spPr>
          <a:ln/>
        </p:spPr>
        <p:txBody>
          <a:bodyPr/>
          <a:lstStyle>
            <a:lvl1pPr>
              <a:defRPr/>
            </a:lvl1pPr>
          </a:lstStyle>
          <a:p>
            <a:pPr>
              <a:defRPr/>
            </a:pPr>
            <a:endParaRPr lang="en-US"/>
          </a:p>
        </p:txBody>
      </p:sp>
      <p:sp>
        <p:nvSpPr>
          <p:cNvPr id="8" name="Rectangle 5">
            <a:extLst>
              <a:ext uri="{FF2B5EF4-FFF2-40B4-BE49-F238E27FC236}">
                <a16:creationId xmlns:a16="http://schemas.microsoft.com/office/drawing/2014/main" id="{951073C3-FA67-421D-902D-7983EF37C4EA}"/>
              </a:ext>
            </a:extLst>
          </p:cNvPr>
          <p:cNvSpPr>
            <a:spLocks noGrp="1" noChangeArrowheads="1"/>
          </p:cNvSpPr>
          <p:nvPr>
            <p:ph type="ftr" sz="quarter" idx="11"/>
          </p:nvPr>
        </p:nvSpPr>
        <p:spPr>
          <a:ln/>
        </p:spPr>
        <p:txBody>
          <a:bodyPr/>
          <a:lstStyle>
            <a:lvl1pPr>
              <a:defRPr/>
            </a:lvl1pPr>
          </a:lstStyle>
          <a:p>
            <a:pPr>
              <a:defRPr/>
            </a:pPr>
            <a:endParaRPr lang="en-US"/>
          </a:p>
        </p:txBody>
      </p:sp>
      <p:sp>
        <p:nvSpPr>
          <p:cNvPr id="9" name="Rectangle 6">
            <a:extLst>
              <a:ext uri="{FF2B5EF4-FFF2-40B4-BE49-F238E27FC236}">
                <a16:creationId xmlns:a16="http://schemas.microsoft.com/office/drawing/2014/main" id="{8EB2A9EF-90FE-4A54-AAE5-A65F1DE16CF4}"/>
              </a:ext>
            </a:extLst>
          </p:cNvPr>
          <p:cNvSpPr>
            <a:spLocks noGrp="1" noChangeArrowheads="1"/>
          </p:cNvSpPr>
          <p:nvPr>
            <p:ph type="sldNum" sz="quarter" idx="12"/>
          </p:nvPr>
        </p:nvSpPr>
        <p:spPr>
          <a:ln/>
        </p:spPr>
        <p:txBody>
          <a:bodyPr/>
          <a:lstStyle>
            <a:lvl1pPr>
              <a:defRPr/>
            </a:lvl1pPr>
          </a:lstStyle>
          <a:p>
            <a:fld id="{2A48988C-074E-42A4-9301-D4DE203B4787}" type="slidenum">
              <a:rPr lang="en-US" altLang="en-US"/>
              <a:pPr/>
              <a:t>‹#›</a:t>
            </a:fld>
            <a:endParaRPr lang="en-US" altLang="en-US"/>
          </a:p>
        </p:txBody>
      </p:sp>
    </p:spTree>
    <p:extLst>
      <p:ext uri="{BB962C8B-B14F-4D97-AF65-F5344CB8AC3E}">
        <p14:creationId xmlns:p14="http://schemas.microsoft.com/office/powerpoint/2010/main" val="8307613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a:extLst>
              <a:ext uri="{FF2B5EF4-FFF2-40B4-BE49-F238E27FC236}">
                <a16:creationId xmlns:a16="http://schemas.microsoft.com/office/drawing/2014/main" id="{DE2A3E90-B1EC-4911-91B5-51A42769C813}"/>
              </a:ext>
            </a:extLst>
          </p:cNvPr>
          <p:cNvSpPr>
            <a:spLocks noGrp="1" noChangeArrowheads="1"/>
          </p:cNvSpPr>
          <p:nvPr>
            <p:ph type="dt" sz="half" idx="10"/>
          </p:nvPr>
        </p:nvSpPr>
        <p:spPr>
          <a:ln/>
        </p:spPr>
        <p:txBody>
          <a:bodyPr/>
          <a:lstStyle>
            <a:lvl1pPr>
              <a:defRPr/>
            </a:lvl1pPr>
          </a:lstStyle>
          <a:p>
            <a:pPr>
              <a:defRPr/>
            </a:pPr>
            <a:endParaRPr lang="en-US"/>
          </a:p>
        </p:txBody>
      </p:sp>
      <p:sp>
        <p:nvSpPr>
          <p:cNvPr id="4" name="Rectangle 5">
            <a:extLst>
              <a:ext uri="{FF2B5EF4-FFF2-40B4-BE49-F238E27FC236}">
                <a16:creationId xmlns:a16="http://schemas.microsoft.com/office/drawing/2014/main" id="{62FAB171-FB9E-4D86-9AB4-E416156E5E4D}"/>
              </a:ext>
            </a:extLst>
          </p:cNvPr>
          <p:cNvSpPr>
            <a:spLocks noGrp="1" noChangeArrowheads="1"/>
          </p:cNvSpPr>
          <p:nvPr>
            <p:ph type="ftr" sz="quarter" idx="11"/>
          </p:nvPr>
        </p:nvSpPr>
        <p:spPr>
          <a:ln/>
        </p:spPr>
        <p:txBody>
          <a:bodyPr/>
          <a:lstStyle>
            <a:lvl1pPr>
              <a:defRPr/>
            </a:lvl1pPr>
          </a:lstStyle>
          <a:p>
            <a:pPr>
              <a:defRPr/>
            </a:pPr>
            <a:endParaRPr lang="en-US"/>
          </a:p>
        </p:txBody>
      </p:sp>
      <p:sp>
        <p:nvSpPr>
          <p:cNvPr id="5" name="Rectangle 6">
            <a:extLst>
              <a:ext uri="{FF2B5EF4-FFF2-40B4-BE49-F238E27FC236}">
                <a16:creationId xmlns:a16="http://schemas.microsoft.com/office/drawing/2014/main" id="{680A8C8A-B453-4DFC-B82C-4D2E610826EC}"/>
              </a:ext>
            </a:extLst>
          </p:cNvPr>
          <p:cNvSpPr>
            <a:spLocks noGrp="1" noChangeArrowheads="1"/>
          </p:cNvSpPr>
          <p:nvPr>
            <p:ph type="sldNum" sz="quarter" idx="12"/>
          </p:nvPr>
        </p:nvSpPr>
        <p:spPr>
          <a:ln/>
        </p:spPr>
        <p:txBody>
          <a:bodyPr/>
          <a:lstStyle>
            <a:lvl1pPr>
              <a:defRPr/>
            </a:lvl1pPr>
          </a:lstStyle>
          <a:p>
            <a:fld id="{5985C469-EB22-40FB-BF31-5E0AD649C505}" type="slidenum">
              <a:rPr lang="en-US" altLang="en-US"/>
              <a:pPr/>
              <a:t>‹#›</a:t>
            </a:fld>
            <a:endParaRPr lang="en-US" altLang="en-US"/>
          </a:p>
        </p:txBody>
      </p:sp>
    </p:spTree>
    <p:extLst>
      <p:ext uri="{BB962C8B-B14F-4D97-AF65-F5344CB8AC3E}">
        <p14:creationId xmlns:p14="http://schemas.microsoft.com/office/powerpoint/2010/main" val="62877412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D7DF01FB-DAE7-41DE-8188-DBAECB46F498}"/>
              </a:ext>
            </a:extLst>
          </p:cNvPr>
          <p:cNvSpPr>
            <a:spLocks noGrp="1" noChangeArrowheads="1"/>
          </p:cNvSpPr>
          <p:nvPr>
            <p:ph type="dt" sz="half" idx="10"/>
          </p:nvPr>
        </p:nvSpPr>
        <p:spPr>
          <a:ln/>
        </p:spPr>
        <p:txBody>
          <a:bodyPr/>
          <a:lstStyle>
            <a:lvl1pPr>
              <a:defRPr/>
            </a:lvl1pPr>
          </a:lstStyle>
          <a:p>
            <a:pPr>
              <a:defRPr/>
            </a:pPr>
            <a:endParaRPr lang="en-US"/>
          </a:p>
        </p:txBody>
      </p:sp>
      <p:sp>
        <p:nvSpPr>
          <p:cNvPr id="3" name="Rectangle 5">
            <a:extLst>
              <a:ext uri="{FF2B5EF4-FFF2-40B4-BE49-F238E27FC236}">
                <a16:creationId xmlns:a16="http://schemas.microsoft.com/office/drawing/2014/main" id="{5CA3ACD8-D50E-47C6-A5C0-EBBB4CA02FAE}"/>
              </a:ext>
            </a:extLst>
          </p:cNvPr>
          <p:cNvSpPr>
            <a:spLocks noGrp="1" noChangeArrowheads="1"/>
          </p:cNvSpPr>
          <p:nvPr>
            <p:ph type="ftr" sz="quarter" idx="11"/>
          </p:nvPr>
        </p:nvSpPr>
        <p:spPr>
          <a:ln/>
        </p:spPr>
        <p:txBody>
          <a:bodyPr/>
          <a:lstStyle>
            <a:lvl1pPr>
              <a:defRPr/>
            </a:lvl1pPr>
          </a:lstStyle>
          <a:p>
            <a:pPr>
              <a:defRPr/>
            </a:pPr>
            <a:endParaRPr lang="en-US"/>
          </a:p>
        </p:txBody>
      </p:sp>
      <p:sp>
        <p:nvSpPr>
          <p:cNvPr id="4" name="Rectangle 6">
            <a:extLst>
              <a:ext uri="{FF2B5EF4-FFF2-40B4-BE49-F238E27FC236}">
                <a16:creationId xmlns:a16="http://schemas.microsoft.com/office/drawing/2014/main" id="{D014B754-B09D-4E9B-98D6-0A6918BC30B5}"/>
              </a:ext>
            </a:extLst>
          </p:cNvPr>
          <p:cNvSpPr>
            <a:spLocks noGrp="1" noChangeArrowheads="1"/>
          </p:cNvSpPr>
          <p:nvPr>
            <p:ph type="sldNum" sz="quarter" idx="12"/>
          </p:nvPr>
        </p:nvSpPr>
        <p:spPr>
          <a:ln/>
        </p:spPr>
        <p:txBody>
          <a:bodyPr/>
          <a:lstStyle>
            <a:lvl1pPr>
              <a:defRPr/>
            </a:lvl1pPr>
          </a:lstStyle>
          <a:p>
            <a:fld id="{15BED3B5-65A6-4C60-A82B-6D21AF42044B}" type="slidenum">
              <a:rPr lang="en-US" altLang="en-US"/>
              <a:pPr/>
              <a:t>‹#›</a:t>
            </a:fld>
            <a:endParaRPr lang="en-US" altLang="en-US"/>
          </a:p>
        </p:txBody>
      </p:sp>
    </p:spTree>
    <p:extLst>
      <p:ext uri="{BB962C8B-B14F-4D97-AF65-F5344CB8AC3E}">
        <p14:creationId xmlns:p14="http://schemas.microsoft.com/office/powerpoint/2010/main" val="198659051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a:extLst>
              <a:ext uri="{FF2B5EF4-FFF2-40B4-BE49-F238E27FC236}">
                <a16:creationId xmlns:a16="http://schemas.microsoft.com/office/drawing/2014/main" id="{1CEB215D-1384-4E12-8DE5-25D0E0DCEA9B}"/>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5">
            <a:extLst>
              <a:ext uri="{FF2B5EF4-FFF2-40B4-BE49-F238E27FC236}">
                <a16:creationId xmlns:a16="http://schemas.microsoft.com/office/drawing/2014/main" id="{DE703175-5659-40E9-ABAE-54B3AE0E72E6}"/>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6">
            <a:extLst>
              <a:ext uri="{FF2B5EF4-FFF2-40B4-BE49-F238E27FC236}">
                <a16:creationId xmlns:a16="http://schemas.microsoft.com/office/drawing/2014/main" id="{1074958C-995A-45E6-9E6D-902E818319A3}"/>
              </a:ext>
            </a:extLst>
          </p:cNvPr>
          <p:cNvSpPr>
            <a:spLocks noGrp="1" noChangeArrowheads="1"/>
          </p:cNvSpPr>
          <p:nvPr>
            <p:ph type="sldNum" sz="quarter" idx="12"/>
          </p:nvPr>
        </p:nvSpPr>
        <p:spPr>
          <a:ln/>
        </p:spPr>
        <p:txBody>
          <a:bodyPr/>
          <a:lstStyle>
            <a:lvl1pPr>
              <a:defRPr/>
            </a:lvl1pPr>
          </a:lstStyle>
          <a:p>
            <a:fld id="{3FEF034C-314F-45E0-A56F-3CE5510EE918}" type="slidenum">
              <a:rPr lang="en-US" altLang="en-US"/>
              <a:pPr/>
              <a:t>‹#›</a:t>
            </a:fld>
            <a:endParaRPr lang="en-US" altLang="en-US"/>
          </a:p>
        </p:txBody>
      </p:sp>
    </p:spTree>
    <p:extLst>
      <p:ext uri="{BB962C8B-B14F-4D97-AF65-F5344CB8AC3E}">
        <p14:creationId xmlns:p14="http://schemas.microsoft.com/office/powerpoint/2010/main" val="38838555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a:extLst>
              <a:ext uri="{FF2B5EF4-FFF2-40B4-BE49-F238E27FC236}">
                <a16:creationId xmlns:a16="http://schemas.microsoft.com/office/drawing/2014/main" id="{1D0954B5-F94D-4787-8C01-BBC1C5C70940}"/>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5">
            <a:extLst>
              <a:ext uri="{FF2B5EF4-FFF2-40B4-BE49-F238E27FC236}">
                <a16:creationId xmlns:a16="http://schemas.microsoft.com/office/drawing/2014/main" id="{DB5CFA55-112B-428A-A662-5A8B4B463E72}"/>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6">
            <a:extLst>
              <a:ext uri="{FF2B5EF4-FFF2-40B4-BE49-F238E27FC236}">
                <a16:creationId xmlns:a16="http://schemas.microsoft.com/office/drawing/2014/main" id="{D1631464-07B4-493F-9930-FC98BC185A42}"/>
              </a:ext>
            </a:extLst>
          </p:cNvPr>
          <p:cNvSpPr>
            <a:spLocks noGrp="1" noChangeArrowheads="1"/>
          </p:cNvSpPr>
          <p:nvPr>
            <p:ph type="sldNum" sz="quarter" idx="12"/>
          </p:nvPr>
        </p:nvSpPr>
        <p:spPr>
          <a:ln/>
        </p:spPr>
        <p:txBody>
          <a:bodyPr/>
          <a:lstStyle>
            <a:lvl1pPr>
              <a:defRPr/>
            </a:lvl1pPr>
          </a:lstStyle>
          <a:p>
            <a:fld id="{52C0C163-30D7-4A1B-A02C-D9E5D70EC5E4}" type="slidenum">
              <a:rPr lang="en-US" altLang="en-US"/>
              <a:pPr/>
              <a:t>‹#›</a:t>
            </a:fld>
            <a:endParaRPr lang="en-US" altLang="en-US"/>
          </a:p>
        </p:txBody>
      </p:sp>
    </p:spTree>
    <p:extLst>
      <p:ext uri="{BB962C8B-B14F-4D97-AF65-F5344CB8AC3E}">
        <p14:creationId xmlns:p14="http://schemas.microsoft.com/office/powerpoint/2010/main" val="40952713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C59D9D4E-F794-42FB-AD12-244F67ADAE31}"/>
              </a:ext>
            </a:extLst>
          </p:cNvPr>
          <p:cNvSpPr>
            <a:spLocks noGrp="1" noChangeArrowheads="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Rectangle 3">
            <a:extLst>
              <a:ext uri="{FF2B5EF4-FFF2-40B4-BE49-F238E27FC236}">
                <a16:creationId xmlns:a16="http://schemas.microsoft.com/office/drawing/2014/main" id="{CC82B5B7-0448-4A7B-BA4E-3D78ABF3060B}"/>
              </a:ext>
            </a:extLst>
          </p:cNvPr>
          <p:cNvSpPr>
            <a:spLocks noGrp="1" noChangeArrowheads="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28" name="Rectangle 4">
            <a:extLst>
              <a:ext uri="{FF2B5EF4-FFF2-40B4-BE49-F238E27FC236}">
                <a16:creationId xmlns:a16="http://schemas.microsoft.com/office/drawing/2014/main" id="{72A8032E-6BEF-4F90-834F-2E2C60DDEE26}"/>
              </a:ext>
            </a:extLst>
          </p:cNvPr>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atin typeface="Arial" charset="0"/>
              </a:defRPr>
            </a:lvl1pPr>
          </a:lstStyle>
          <a:p>
            <a:pPr>
              <a:defRPr/>
            </a:pPr>
            <a:endParaRPr lang="en-US"/>
          </a:p>
        </p:txBody>
      </p:sp>
      <p:sp>
        <p:nvSpPr>
          <p:cNvPr id="1029" name="Rectangle 5">
            <a:extLst>
              <a:ext uri="{FF2B5EF4-FFF2-40B4-BE49-F238E27FC236}">
                <a16:creationId xmlns:a16="http://schemas.microsoft.com/office/drawing/2014/main" id="{DE5BC0A4-FF2F-4FE6-AA1D-EC691431143F}"/>
              </a:ext>
            </a:extLst>
          </p:cNvPr>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atin typeface="Arial" charset="0"/>
              </a:defRPr>
            </a:lvl1pPr>
          </a:lstStyle>
          <a:p>
            <a:pPr>
              <a:defRPr/>
            </a:pPr>
            <a:endParaRPr lang="en-US"/>
          </a:p>
        </p:txBody>
      </p:sp>
      <p:sp>
        <p:nvSpPr>
          <p:cNvPr id="1030" name="Rectangle 6">
            <a:extLst>
              <a:ext uri="{FF2B5EF4-FFF2-40B4-BE49-F238E27FC236}">
                <a16:creationId xmlns:a16="http://schemas.microsoft.com/office/drawing/2014/main" id="{8A0057E6-7CA8-4E7B-BE4D-05A71579D481}"/>
              </a:ext>
            </a:extLst>
          </p:cNvPr>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fld id="{F87C179A-B7F3-49EC-A792-001C985D4350}" type="slidenum">
              <a:rPr lang="en-US" altLang="en-US"/>
              <a:pPr/>
              <a:t>‹#›</a:t>
            </a:fld>
            <a:endParaRPr lang="en-US"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a:extLst>
              <a:ext uri="{FF2B5EF4-FFF2-40B4-BE49-F238E27FC236}">
                <a16:creationId xmlns:a16="http://schemas.microsoft.com/office/drawing/2014/main" id="{A884CF1E-3803-474D-8E21-A775CBA52111}"/>
              </a:ext>
            </a:extLst>
          </p:cNvPr>
          <p:cNvSpPr>
            <a:spLocks noGrp="1" noChangeArrowheads="1"/>
          </p:cNvSpPr>
          <p:nvPr>
            <p:ph type="ctrTitle"/>
          </p:nvPr>
        </p:nvSpPr>
        <p:spPr/>
        <p:txBody>
          <a:bodyPr/>
          <a:lstStyle/>
          <a:p>
            <a:pPr eaLnBrk="1" hangingPunct="1"/>
            <a:r>
              <a:rPr lang="en-US" altLang="en-US" sz="3600"/>
              <a:t>Structuring Corporate Financial Policy Diagnosis of Problems and Evaluation of Strategies</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a:extLst>
              <a:ext uri="{FF2B5EF4-FFF2-40B4-BE49-F238E27FC236}">
                <a16:creationId xmlns:a16="http://schemas.microsoft.com/office/drawing/2014/main" id="{9F3F4C2B-4BF4-448C-9DC8-B11CE58715BA}"/>
              </a:ext>
            </a:extLst>
          </p:cNvPr>
          <p:cNvSpPr>
            <a:spLocks noGrp="1" noChangeArrowheads="1"/>
          </p:cNvSpPr>
          <p:nvPr>
            <p:ph type="title"/>
          </p:nvPr>
        </p:nvSpPr>
        <p:spPr>
          <a:xfrm>
            <a:off x="381000" y="457200"/>
            <a:ext cx="8229600" cy="563563"/>
          </a:xfrm>
        </p:spPr>
        <p:txBody>
          <a:bodyPr/>
          <a:lstStyle/>
          <a:p>
            <a:pPr eaLnBrk="1" hangingPunct="1"/>
            <a:r>
              <a:rPr lang="en-US" altLang="en-US" sz="2800"/>
              <a:t>II. Framework for Diagnosing Financial Policy Opportunities and Problems.</a:t>
            </a:r>
          </a:p>
        </p:txBody>
      </p:sp>
      <p:sp>
        <p:nvSpPr>
          <p:cNvPr id="11267" name="Rectangle 3">
            <a:extLst>
              <a:ext uri="{FF2B5EF4-FFF2-40B4-BE49-F238E27FC236}">
                <a16:creationId xmlns:a16="http://schemas.microsoft.com/office/drawing/2014/main" id="{E3ADB4BD-B729-4B97-B84B-6FA4423DC56B}"/>
              </a:ext>
            </a:extLst>
          </p:cNvPr>
          <p:cNvSpPr>
            <a:spLocks noGrp="1" noChangeArrowheads="1"/>
          </p:cNvSpPr>
          <p:nvPr>
            <p:ph type="body" idx="1"/>
          </p:nvPr>
        </p:nvSpPr>
        <p:spPr>
          <a:xfrm>
            <a:off x="457200" y="1447800"/>
            <a:ext cx="8305800" cy="4724400"/>
          </a:xfrm>
        </p:spPr>
        <p:txBody>
          <a:bodyPr/>
          <a:lstStyle/>
          <a:p>
            <a:pPr eaLnBrk="1" hangingPunct="1">
              <a:lnSpc>
                <a:spcPct val="90000"/>
              </a:lnSpc>
              <a:buFontTx/>
              <a:buNone/>
            </a:pPr>
            <a:r>
              <a:rPr lang="en-US" altLang="en-US" sz="2800"/>
              <a:t>3) </a:t>
            </a:r>
            <a:r>
              <a:rPr lang="en-US" altLang="en-US" sz="2400"/>
              <a:t>Internal View: Does the financial policy sustain the vision of senior management?</a:t>
            </a:r>
          </a:p>
          <a:p>
            <a:pPr eaLnBrk="1" hangingPunct="1">
              <a:lnSpc>
                <a:spcPct val="90000"/>
              </a:lnSpc>
              <a:buFontTx/>
              <a:buNone/>
            </a:pPr>
            <a:r>
              <a:rPr lang="en-US" altLang="en-US" sz="2400"/>
              <a:t>    - Funds the growth goals and dividend payouts of the firm without  severely diluting the firm’s current equity owners </a:t>
            </a:r>
          </a:p>
          <a:p>
            <a:pPr eaLnBrk="1" hangingPunct="1">
              <a:lnSpc>
                <a:spcPct val="90000"/>
              </a:lnSpc>
              <a:buFontTx/>
              <a:buNone/>
            </a:pPr>
            <a:endParaRPr lang="en-US" altLang="en-US" sz="2400"/>
          </a:p>
          <a:p>
            <a:pPr eaLnBrk="1" hangingPunct="1">
              <a:lnSpc>
                <a:spcPct val="90000"/>
              </a:lnSpc>
              <a:buFontTx/>
              <a:buNone/>
            </a:pPr>
            <a:r>
              <a:rPr lang="en-US" altLang="en-US" sz="2400"/>
              <a:t>Investor View: Value Creation +</a:t>
            </a:r>
          </a:p>
          <a:p>
            <a:pPr eaLnBrk="1" hangingPunct="1">
              <a:lnSpc>
                <a:spcPct val="90000"/>
              </a:lnSpc>
              <a:buFontTx/>
              <a:buNone/>
            </a:pPr>
            <a:r>
              <a:rPr lang="en-US" altLang="en-US" sz="2400"/>
              <a:t>Competitor View: Competitive Advantage +</a:t>
            </a:r>
          </a:p>
          <a:p>
            <a:pPr eaLnBrk="1" hangingPunct="1">
              <a:lnSpc>
                <a:spcPct val="90000"/>
              </a:lnSpc>
              <a:buFontTx/>
              <a:buNone/>
            </a:pPr>
            <a:r>
              <a:rPr lang="en-US" altLang="en-US" sz="2400"/>
              <a:t>Internal View: Survival</a:t>
            </a:r>
          </a:p>
          <a:p>
            <a:pPr eaLnBrk="1" hangingPunct="1">
              <a:lnSpc>
                <a:spcPct val="90000"/>
              </a:lnSpc>
              <a:buFontTx/>
              <a:buNone/>
            </a:pPr>
            <a:r>
              <a:rPr lang="en-US" altLang="en-US" sz="2400">
                <a:cs typeface="Arial" panose="020B0604020202020204" pitchFamily="34" charset="0"/>
              </a:rPr>
              <a:t>→</a:t>
            </a:r>
          </a:p>
          <a:p>
            <a:pPr eaLnBrk="1" hangingPunct="1">
              <a:lnSpc>
                <a:spcPct val="90000"/>
              </a:lnSpc>
              <a:buFontTx/>
              <a:buNone/>
            </a:pPr>
            <a:r>
              <a:rPr lang="en-US" altLang="en-US" sz="2400"/>
              <a:t>Financial Structure: Mix, Maturity, Basis, Currency, Exotica, External Control, Distribution</a:t>
            </a:r>
          </a:p>
          <a:p>
            <a:pPr eaLnBrk="1" hangingPunct="1">
              <a:lnSpc>
                <a:spcPct val="90000"/>
              </a:lnSpc>
              <a:buFontTx/>
              <a:buNone/>
            </a:pPr>
            <a:endParaRPr lang="en-US" altLang="en-US" sz="2800"/>
          </a:p>
          <a:p>
            <a:pPr eaLnBrk="1" hangingPunct="1">
              <a:lnSpc>
                <a:spcPct val="90000"/>
              </a:lnSpc>
              <a:buFontTx/>
              <a:buNone/>
            </a:pPr>
            <a:endParaRPr lang="en-US" altLang="en-US" sz="280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a:extLst>
              <a:ext uri="{FF2B5EF4-FFF2-40B4-BE49-F238E27FC236}">
                <a16:creationId xmlns:a16="http://schemas.microsoft.com/office/drawing/2014/main" id="{E48826F5-809D-4E8C-9ED7-3C301BCCB4BA}"/>
              </a:ext>
            </a:extLst>
          </p:cNvPr>
          <p:cNvSpPr>
            <a:spLocks noGrp="1" noChangeArrowheads="1"/>
          </p:cNvSpPr>
          <p:nvPr>
            <p:ph type="title"/>
          </p:nvPr>
        </p:nvSpPr>
        <p:spPr>
          <a:xfrm>
            <a:off x="457200" y="457200"/>
            <a:ext cx="8229600" cy="762000"/>
          </a:xfrm>
        </p:spPr>
        <p:txBody>
          <a:bodyPr/>
          <a:lstStyle/>
          <a:p>
            <a:pPr eaLnBrk="1" hangingPunct="1"/>
            <a:br>
              <a:rPr lang="en-US" altLang="en-US" sz="2800"/>
            </a:br>
            <a:br>
              <a:rPr lang="en-US" altLang="en-US" sz="2800"/>
            </a:br>
            <a:r>
              <a:rPr lang="en-US" altLang="en-US" sz="2800"/>
              <a:t>III. Analyzing Financial Policy (FP) From the Investors’ Viewpoint</a:t>
            </a:r>
            <a:br>
              <a:rPr lang="en-US" altLang="en-US" sz="4000"/>
            </a:br>
            <a:endParaRPr lang="en-US" altLang="en-US" sz="4000"/>
          </a:p>
        </p:txBody>
      </p:sp>
      <p:sp>
        <p:nvSpPr>
          <p:cNvPr id="12291" name="Rectangle 3">
            <a:extLst>
              <a:ext uri="{FF2B5EF4-FFF2-40B4-BE49-F238E27FC236}">
                <a16:creationId xmlns:a16="http://schemas.microsoft.com/office/drawing/2014/main" id="{79A0774C-DB9F-4D0D-864C-9FCA6167F6AD}"/>
              </a:ext>
            </a:extLst>
          </p:cNvPr>
          <p:cNvSpPr>
            <a:spLocks noGrp="1" noChangeArrowheads="1"/>
          </p:cNvSpPr>
          <p:nvPr>
            <p:ph type="body" idx="1"/>
          </p:nvPr>
        </p:nvSpPr>
        <p:spPr>
          <a:xfrm>
            <a:off x="533400" y="1447800"/>
            <a:ext cx="8229600" cy="4724400"/>
          </a:xfrm>
        </p:spPr>
        <p:txBody>
          <a:bodyPr/>
          <a:lstStyle/>
          <a:p>
            <a:pPr eaLnBrk="1" hangingPunct="1">
              <a:buFontTx/>
              <a:buNone/>
            </a:pPr>
            <a:r>
              <a:rPr lang="en-US" altLang="en-US" sz="2800"/>
              <a:t>1) Is the FP Increasing the firm value?</a:t>
            </a:r>
          </a:p>
          <a:p>
            <a:pPr eaLnBrk="1" hangingPunct="1"/>
            <a:r>
              <a:rPr lang="en-US" altLang="en-US" sz="2800"/>
              <a:t>Cost of Debt</a:t>
            </a:r>
          </a:p>
          <a:p>
            <a:pPr eaLnBrk="1" hangingPunct="1"/>
            <a:r>
              <a:rPr lang="en-US" altLang="en-US" sz="2800"/>
              <a:t>Cost of Equity</a:t>
            </a:r>
          </a:p>
          <a:p>
            <a:pPr eaLnBrk="1" hangingPunct="1"/>
            <a:r>
              <a:rPr lang="en-US" altLang="en-US" sz="2800"/>
              <a:t>Debt/Equity Mix: WACC</a:t>
            </a:r>
          </a:p>
          <a:p>
            <a:pPr eaLnBrk="1" hangingPunct="1"/>
            <a:r>
              <a:rPr lang="en-US" altLang="en-US" sz="2800"/>
              <a:t>P/E, Market/Book Multiples: Compared to Benchmark</a:t>
            </a:r>
          </a:p>
          <a:p>
            <a:pPr eaLnBrk="1" hangingPunct="1"/>
            <a:r>
              <a:rPr lang="en-US" altLang="en-US" sz="2800"/>
              <a:t>Bond Rating: Financial Ratio</a:t>
            </a:r>
          </a:p>
          <a:p>
            <a:pPr eaLnBrk="1" hangingPunct="1"/>
            <a:r>
              <a:rPr lang="en-US" altLang="en-US" sz="2800"/>
              <a:t>Ownership: Individual, Institution, Blockholders</a:t>
            </a:r>
          </a:p>
          <a:p>
            <a:pPr eaLnBrk="1" hangingPunct="1"/>
            <a:r>
              <a:rPr lang="en-US" altLang="en-US" sz="2800"/>
              <a:t>Short Position on the Stocks      </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a:extLst>
              <a:ext uri="{FF2B5EF4-FFF2-40B4-BE49-F238E27FC236}">
                <a16:creationId xmlns:a16="http://schemas.microsoft.com/office/drawing/2014/main" id="{54E5E43E-2C39-4356-9836-9D7ECFA89280}"/>
              </a:ext>
            </a:extLst>
          </p:cNvPr>
          <p:cNvSpPr>
            <a:spLocks noGrp="1" noChangeArrowheads="1"/>
          </p:cNvSpPr>
          <p:nvPr>
            <p:ph type="title"/>
          </p:nvPr>
        </p:nvSpPr>
        <p:spPr>
          <a:xfrm>
            <a:off x="457200" y="274638"/>
            <a:ext cx="8229600" cy="639762"/>
          </a:xfrm>
        </p:spPr>
        <p:txBody>
          <a:bodyPr/>
          <a:lstStyle/>
          <a:p>
            <a:pPr eaLnBrk="1" hangingPunct="1"/>
            <a:br>
              <a:rPr lang="en-US" altLang="en-US" sz="2800"/>
            </a:br>
            <a:br>
              <a:rPr lang="en-US" altLang="en-US" sz="2800"/>
            </a:br>
            <a:r>
              <a:rPr lang="en-US" altLang="en-US" sz="2800"/>
              <a:t>IV. Analyzing Financial Policy From a Competitive Perspective</a:t>
            </a:r>
            <a:br>
              <a:rPr lang="en-US" altLang="en-US" sz="4000"/>
            </a:br>
            <a:endParaRPr lang="en-US" altLang="en-US" sz="4000"/>
          </a:p>
        </p:txBody>
      </p:sp>
      <p:sp>
        <p:nvSpPr>
          <p:cNvPr id="13315" name="Rectangle 3">
            <a:extLst>
              <a:ext uri="{FF2B5EF4-FFF2-40B4-BE49-F238E27FC236}">
                <a16:creationId xmlns:a16="http://schemas.microsoft.com/office/drawing/2014/main" id="{67A2EF2E-5F6A-4763-B50B-2A91531D79F9}"/>
              </a:ext>
            </a:extLst>
          </p:cNvPr>
          <p:cNvSpPr>
            <a:spLocks noGrp="1" noChangeArrowheads="1"/>
          </p:cNvSpPr>
          <p:nvPr>
            <p:ph type="body" idx="1"/>
          </p:nvPr>
        </p:nvSpPr>
        <p:spPr>
          <a:xfrm>
            <a:off x="457200" y="1143000"/>
            <a:ext cx="8229600" cy="5334000"/>
          </a:xfrm>
        </p:spPr>
        <p:txBody>
          <a:bodyPr/>
          <a:lstStyle/>
          <a:p>
            <a:pPr eaLnBrk="1" hangingPunct="1">
              <a:buFontTx/>
              <a:buNone/>
            </a:pPr>
            <a:r>
              <a:rPr lang="en-US" altLang="en-US" sz="2800"/>
              <a:t>1) Why it matters?</a:t>
            </a:r>
          </a:p>
          <a:p>
            <a:pPr eaLnBrk="1" hangingPunct="1"/>
            <a:r>
              <a:rPr lang="en-US" altLang="en-US" sz="2800"/>
              <a:t>Standard Practice in the Industry and Strategic Position</a:t>
            </a:r>
          </a:p>
          <a:p>
            <a:pPr eaLnBrk="1" hangingPunct="1"/>
            <a:r>
              <a:rPr lang="en-US" altLang="en-US" sz="2800"/>
              <a:t>Strategic Competitive Instrument</a:t>
            </a:r>
          </a:p>
          <a:p>
            <a:pPr eaLnBrk="1" hangingPunct="1"/>
            <a:endParaRPr lang="en-US" altLang="en-US" sz="2800"/>
          </a:p>
          <a:p>
            <a:pPr eaLnBrk="1" hangingPunct="1">
              <a:buFontTx/>
              <a:buNone/>
            </a:pPr>
            <a:r>
              <a:rPr lang="en-US" altLang="en-US" sz="2800"/>
              <a:t>2) Steps:</a:t>
            </a:r>
          </a:p>
          <a:p>
            <a:pPr eaLnBrk="1" hangingPunct="1"/>
            <a:r>
              <a:rPr lang="en-US" altLang="en-US" sz="2800"/>
              <a:t>Define the universe of competitors</a:t>
            </a:r>
          </a:p>
          <a:p>
            <a:pPr eaLnBrk="1" hangingPunct="1"/>
            <a:r>
              <a:rPr lang="en-US" altLang="en-US" sz="2800"/>
              <a:t>“Spread” the data and financial ratios on the firm and its competitors in comparative fashion</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a:extLst>
              <a:ext uri="{FF2B5EF4-FFF2-40B4-BE49-F238E27FC236}">
                <a16:creationId xmlns:a16="http://schemas.microsoft.com/office/drawing/2014/main" id="{DAB71094-AB51-4778-A35B-3EB6144BE05A}"/>
              </a:ext>
            </a:extLst>
          </p:cNvPr>
          <p:cNvSpPr>
            <a:spLocks noGrp="1" noChangeArrowheads="1"/>
          </p:cNvSpPr>
          <p:nvPr>
            <p:ph type="title"/>
          </p:nvPr>
        </p:nvSpPr>
        <p:spPr>
          <a:xfrm>
            <a:off x="457200" y="274638"/>
            <a:ext cx="8229600" cy="639762"/>
          </a:xfrm>
        </p:spPr>
        <p:txBody>
          <a:bodyPr/>
          <a:lstStyle/>
          <a:p>
            <a:pPr eaLnBrk="1" hangingPunct="1"/>
            <a:br>
              <a:rPr lang="en-US" altLang="en-US" sz="2800"/>
            </a:br>
            <a:r>
              <a:rPr lang="en-US" altLang="en-US" sz="2800"/>
              <a:t>IV. Analyzing Financial Policy From a Competitive Perspective</a:t>
            </a:r>
          </a:p>
        </p:txBody>
      </p:sp>
      <p:sp>
        <p:nvSpPr>
          <p:cNvPr id="14339" name="Rectangle 3">
            <a:extLst>
              <a:ext uri="{FF2B5EF4-FFF2-40B4-BE49-F238E27FC236}">
                <a16:creationId xmlns:a16="http://schemas.microsoft.com/office/drawing/2014/main" id="{EB59A7A6-51EE-4DF7-BEC0-34EB47F838B8}"/>
              </a:ext>
            </a:extLst>
          </p:cNvPr>
          <p:cNvSpPr>
            <a:spLocks noGrp="1" noChangeArrowheads="1"/>
          </p:cNvSpPr>
          <p:nvPr>
            <p:ph type="body" idx="1"/>
          </p:nvPr>
        </p:nvSpPr>
        <p:spPr>
          <a:xfrm>
            <a:off x="457200" y="1219200"/>
            <a:ext cx="8229600" cy="4953000"/>
          </a:xfrm>
        </p:spPr>
        <p:txBody>
          <a:bodyPr/>
          <a:lstStyle/>
          <a:p>
            <a:pPr eaLnBrk="1" hangingPunct="1"/>
            <a:r>
              <a:rPr lang="en-US" altLang="en-US" sz="2800"/>
              <a:t>Identify similarities and difference.</a:t>
            </a:r>
          </a:p>
          <a:p>
            <a:pPr eaLnBrk="1" hangingPunct="1"/>
            <a:r>
              <a:rPr lang="en-US" altLang="en-US" sz="2800"/>
              <a:t>Add more information such as foreign competitor, another ratios.</a:t>
            </a:r>
          </a:p>
          <a:p>
            <a:pPr eaLnBrk="1" hangingPunct="1"/>
            <a:r>
              <a:rPr lang="en-US" altLang="en-US" sz="2800"/>
              <a:t>Discuss with CFO or Industry experts.</a:t>
            </a:r>
          </a:p>
          <a:p>
            <a:pPr eaLnBrk="1" hangingPunct="1">
              <a:buFontTx/>
              <a:buNone/>
            </a:pPr>
            <a:r>
              <a:rPr lang="en-US" altLang="en-US" sz="2800"/>
              <a:t>3) Plausible quantitative measures</a:t>
            </a:r>
          </a:p>
          <a:p>
            <a:pPr eaLnBrk="1" hangingPunct="1"/>
            <a:r>
              <a:rPr lang="en-US" altLang="en-US" sz="2800"/>
              <a:t>Size: sales, market value, # of employee</a:t>
            </a:r>
          </a:p>
          <a:p>
            <a:pPr eaLnBrk="1" hangingPunct="1"/>
            <a:r>
              <a:rPr lang="en-US" altLang="en-US" sz="2800"/>
              <a:t>Asset Productivity: ROA</a:t>
            </a:r>
          </a:p>
          <a:p>
            <a:pPr eaLnBrk="1" hangingPunct="1"/>
            <a:r>
              <a:rPr lang="en-US" altLang="en-US" sz="2800"/>
              <a:t>Shareholder wealth: P/E</a:t>
            </a:r>
          </a:p>
          <a:p>
            <a:pPr eaLnBrk="1" hangingPunct="1"/>
            <a:r>
              <a:rPr lang="en-US" altLang="en-US" sz="2800"/>
              <a:t>Predictability: Beta, Historical trends</a:t>
            </a:r>
          </a:p>
          <a:p>
            <a:pPr eaLnBrk="1" hangingPunct="1"/>
            <a:r>
              <a:rPr lang="en-US" altLang="en-US" sz="2800"/>
              <a:t>Growth: 1 to 10 year compound growth</a:t>
            </a:r>
          </a:p>
          <a:p>
            <a:pPr eaLnBrk="1" hangingPunct="1">
              <a:buFontTx/>
              <a:buNone/>
            </a:pPr>
            <a:endParaRPr lang="en-US" altLang="en-US" sz="280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a:extLst>
              <a:ext uri="{FF2B5EF4-FFF2-40B4-BE49-F238E27FC236}">
                <a16:creationId xmlns:a16="http://schemas.microsoft.com/office/drawing/2014/main" id="{7F79DEFE-3FEC-4F46-A4BC-1F265C55E692}"/>
              </a:ext>
            </a:extLst>
          </p:cNvPr>
          <p:cNvSpPr>
            <a:spLocks noGrp="1" noChangeArrowheads="1"/>
          </p:cNvSpPr>
          <p:nvPr>
            <p:ph type="title"/>
          </p:nvPr>
        </p:nvSpPr>
        <p:spPr>
          <a:xfrm>
            <a:off x="457200" y="274638"/>
            <a:ext cx="8229600" cy="792162"/>
          </a:xfrm>
        </p:spPr>
        <p:txBody>
          <a:bodyPr/>
          <a:lstStyle/>
          <a:p>
            <a:pPr eaLnBrk="1" hangingPunct="1"/>
            <a:br>
              <a:rPr lang="en-US" altLang="en-US" sz="2800"/>
            </a:br>
            <a:r>
              <a:rPr lang="en-US" altLang="en-US" sz="2800"/>
              <a:t>IV. Analyzing Financial Policy From a Competitive Perspective</a:t>
            </a:r>
          </a:p>
        </p:txBody>
      </p:sp>
      <p:sp>
        <p:nvSpPr>
          <p:cNvPr id="15363" name="Rectangle 3">
            <a:extLst>
              <a:ext uri="{FF2B5EF4-FFF2-40B4-BE49-F238E27FC236}">
                <a16:creationId xmlns:a16="http://schemas.microsoft.com/office/drawing/2014/main" id="{33E051A7-6F45-4FA3-98C7-3113702CD69C}"/>
              </a:ext>
            </a:extLst>
          </p:cNvPr>
          <p:cNvSpPr>
            <a:spLocks noGrp="1" noChangeArrowheads="1"/>
          </p:cNvSpPr>
          <p:nvPr>
            <p:ph type="body" idx="1"/>
          </p:nvPr>
        </p:nvSpPr>
        <p:spPr>
          <a:xfrm>
            <a:off x="609600" y="1295400"/>
            <a:ext cx="8229600" cy="4419600"/>
          </a:xfrm>
        </p:spPr>
        <p:txBody>
          <a:bodyPr/>
          <a:lstStyle/>
          <a:p>
            <a:pPr marL="609600" indent="-609600" eaLnBrk="1" hangingPunct="1">
              <a:lnSpc>
                <a:spcPct val="90000"/>
              </a:lnSpc>
            </a:pPr>
            <a:r>
              <a:rPr lang="en-US" altLang="en-US" sz="2800"/>
              <a:t>Financial flexibility: debt, coverage ratios, cost of capitals</a:t>
            </a:r>
          </a:p>
          <a:p>
            <a:pPr marL="609600" indent="-609600" eaLnBrk="1" hangingPunct="1">
              <a:lnSpc>
                <a:spcPct val="90000"/>
              </a:lnSpc>
            </a:pPr>
            <a:r>
              <a:rPr lang="en-US" altLang="en-US" sz="2800"/>
              <a:t>Industrial Issues: R&amp;D, Unfunded pension liabilities or medical benefit obligation…</a:t>
            </a:r>
          </a:p>
          <a:p>
            <a:pPr marL="609600" indent="-609600" eaLnBrk="1" hangingPunct="1">
              <a:lnSpc>
                <a:spcPct val="90000"/>
              </a:lnSpc>
            </a:pPr>
            <a:endParaRPr lang="en-US" altLang="en-US" sz="2800"/>
          </a:p>
          <a:p>
            <a:pPr marL="609600" indent="-609600" eaLnBrk="1" hangingPunct="1">
              <a:lnSpc>
                <a:spcPct val="90000"/>
              </a:lnSpc>
            </a:pPr>
            <a:endParaRPr lang="en-US" altLang="en-US" sz="280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a:extLst>
              <a:ext uri="{FF2B5EF4-FFF2-40B4-BE49-F238E27FC236}">
                <a16:creationId xmlns:a16="http://schemas.microsoft.com/office/drawing/2014/main" id="{1E97A2B6-A092-4566-9375-7EF13E0FC064}"/>
              </a:ext>
            </a:extLst>
          </p:cNvPr>
          <p:cNvSpPr>
            <a:spLocks noGrp="1"/>
          </p:cNvSpPr>
          <p:nvPr>
            <p:ph type="title"/>
          </p:nvPr>
        </p:nvSpPr>
        <p:spPr>
          <a:xfrm>
            <a:off x="457200" y="457200"/>
            <a:ext cx="8229600" cy="960438"/>
          </a:xfrm>
        </p:spPr>
        <p:txBody>
          <a:bodyPr/>
          <a:lstStyle/>
          <a:p>
            <a:br>
              <a:rPr lang="en-US" altLang="en-US" sz="2800"/>
            </a:br>
            <a:r>
              <a:rPr lang="en-US" altLang="en-US" sz="2800"/>
              <a:t>V. Diagnosing Financial Policy From an Internal Perspective.</a:t>
            </a:r>
            <a:br>
              <a:rPr lang="en-US" altLang="en-US"/>
            </a:br>
            <a:endParaRPr lang="en-US" altLang="en-US"/>
          </a:p>
        </p:txBody>
      </p:sp>
      <p:sp>
        <p:nvSpPr>
          <p:cNvPr id="16387" name="Content Placeholder 2">
            <a:extLst>
              <a:ext uri="{FF2B5EF4-FFF2-40B4-BE49-F238E27FC236}">
                <a16:creationId xmlns:a16="http://schemas.microsoft.com/office/drawing/2014/main" id="{9BD7E7BF-0D20-4EAF-8FBB-D32C30458976}"/>
              </a:ext>
            </a:extLst>
          </p:cNvPr>
          <p:cNvSpPr>
            <a:spLocks noGrp="1"/>
          </p:cNvSpPr>
          <p:nvPr>
            <p:ph idx="1"/>
          </p:nvPr>
        </p:nvSpPr>
        <p:spPr/>
        <p:txBody>
          <a:bodyPr/>
          <a:lstStyle/>
          <a:p>
            <a:pPr marL="609600" indent="-609600" eaLnBrk="1" hangingPunct="1">
              <a:lnSpc>
                <a:spcPct val="90000"/>
              </a:lnSpc>
            </a:pPr>
            <a:r>
              <a:rPr lang="en-US" altLang="en-US"/>
              <a:t>3 Major concerns:</a:t>
            </a:r>
          </a:p>
          <a:p>
            <a:pPr marL="609600" indent="-609600" eaLnBrk="1" hangingPunct="1">
              <a:lnSpc>
                <a:spcPct val="90000"/>
              </a:lnSpc>
              <a:buFontTx/>
              <a:buAutoNum type="alphaLcParenR"/>
            </a:pPr>
            <a:r>
              <a:rPr lang="en-US" altLang="en-US"/>
              <a:t>Financial Flexibility</a:t>
            </a:r>
          </a:p>
          <a:p>
            <a:pPr marL="609600" indent="-609600" eaLnBrk="1" hangingPunct="1">
              <a:lnSpc>
                <a:spcPct val="90000"/>
              </a:lnSpc>
              <a:buFontTx/>
              <a:buAutoNum type="alphaLcParenR"/>
            </a:pPr>
            <a:r>
              <a:rPr lang="en-US" altLang="en-US"/>
              <a:t>Sustainability of financial policy</a:t>
            </a:r>
          </a:p>
          <a:p>
            <a:pPr marL="609600" indent="-609600" eaLnBrk="1" hangingPunct="1">
              <a:lnSpc>
                <a:spcPct val="90000"/>
              </a:lnSpc>
              <a:buFontTx/>
              <a:buAutoNum type="alphaLcParenR"/>
            </a:pPr>
            <a:r>
              <a:rPr lang="en-US" altLang="en-US"/>
              <a:t>Feasibility of strategic goals</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a:extLst>
              <a:ext uri="{FF2B5EF4-FFF2-40B4-BE49-F238E27FC236}">
                <a16:creationId xmlns:a16="http://schemas.microsoft.com/office/drawing/2014/main" id="{9C1F99A6-8E9A-4A70-92D5-7B58617DD3EB}"/>
              </a:ext>
            </a:extLst>
          </p:cNvPr>
          <p:cNvSpPr>
            <a:spLocks noGrp="1" noChangeArrowheads="1"/>
          </p:cNvSpPr>
          <p:nvPr>
            <p:ph type="title"/>
          </p:nvPr>
        </p:nvSpPr>
        <p:spPr>
          <a:xfrm>
            <a:off x="457200" y="274638"/>
            <a:ext cx="8229600" cy="715962"/>
          </a:xfrm>
        </p:spPr>
        <p:txBody>
          <a:bodyPr/>
          <a:lstStyle/>
          <a:p>
            <a:pPr eaLnBrk="1" hangingPunct="1"/>
            <a:br>
              <a:rPr lang="en-US" altLang="en-US" sz="2800"/>
            </a:br>
            <a:r>
              <a:rPr lang="en-US" altLang="en-US" sz="2800"/>
              <a:t>1) Financial Flexibility:</a:t>
            </a:r>
            <a:br>
              <a:rPr lang="en-US" altLang="en-US" sz="2800"/>
            </a:br>
            <a:endParaRPr lang="en-US" altLang="en-US" sz="2800"/>
          </a:p>
        </p:txBody>
      </p:sp>
      <p:sp>
        <p:nvSpPr>
          <p:cNvPr id="17411" name="Rectangle 3">
            <a:extLst>
              <a:ext uri="{FF2B5EF4-FFF2-40B4-BE49-F238E27FC236}">
                <a16:creationId xmlns:a16="http://schemas.microsoft.com/office/drawing/2014/main" id="{70E3087B-FB77-4093-A20F-A51B6E888C99}"/>
              </a:ext>
            </a:extLst>
          </p:cNvPr>
          <p:cNvSpPr>
            <a:spLocks noGrp="1" noChangeArrowheads="1"/>
          </p:cNvSpPr>
          <p:nvPr>
            <p:ph type="body" idx="1"/>
          </p:nvPr>
        </p:nvSpPr>
        <p:spPr>
          <a:xfrm>
            <a:off x="533400" y="1143000"/>
            <a:ext cx="8229600" cy="4953000"/>
          </a:xfrm>
        </p:spPr>
        <p:txBody>
          <a:bodyPr/>
          <a:lstStyle/>
          <a:p>
            <a:pPr eaLnBrk="1" hangingPunct="1"/>
            <a:r>
              <a:rPr lang="en-US" altLang="en-US"/>
              <a:t>Simply represented as the excess cash and unused debt capability.</a:t>
            </a:r>
          </a:p>
          <a:p>
            <a:pPr eaLnBrk="1" hangingPunct="1"/>
            <a:r>
              <a:rPr lang="en-US" altLang="en-US"/>
              <a:t>All reserves that could be mobilized should be reflected </a:t>
            </a:r>
          </a:p>
          <a:p>
            <a:pPr eaLnBrk="1" hangingPunct="1">
              <a:buFontTx/>
              <a:buNone/>
            </a:pPr>
            <a:r>
              <a:rPr lang="en-US" altLang="en-US"/>
              <a:t>Financial flexibility = </a:t>
            </a:r>
          </a:p>
          <a:p>
            <a:pPr eaLnBrk="1" hangingPunct="1">
              <a:buFontTx/>
              <a:buNone/>
            </a:pPr>
            <a:r>
              <a:rPr lang="en-US" altLang="en-US"/>
              <a:t>excess cash + (debt at minimum rating – current debt outstanding) </a:t>
            </a:r>
          </a:p>
          <a:p>
            <a:pPr eaLnBrk="1" hangingPunct="1">
              <a:buFontTx/>
              <a:buNone/>
            </a:pPr>
            <a:endParaRPr lang="en-US" altLang="en-US"/>
          </a:p>
          <a:p>
            <a:pPr eaLnBrk="1" hangingPunct="1">
              <a:buFontTx/>
              <a:buNone/>
            </a:pPr>
            <a:endParaRPr lang="en-US" altLang="en-US"/>
          </a:p>
          <a:p>
            <a:pPr eaLnBrk="1" hangingPunct="1"/>
            <a:endParaRPr lang="en-US" altLang="en-US"/>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a:extLst>
              <a:ext uri="{FF2B5EF4-FFF2-40B4-BE49-F238E27FC236}">
                <a16:creationId xmlns:a16="http://schemas.microsoft.com/office/drawing/2014/main" id="{69735CF2-7D30-4006-8151-D8FF1233CA95}"/>
              </a:ext>
            </a:extLst>
          </p:cNvPr>
          <p:cNvSpPr>
            <a:spLocks noGrp="1" noChangeArrowheads="1"/>
          </p:cNvSpPr>
          <p:nvPr>
            <p:ph type="title"/>
          </p:nvPr>
        </p:nvSpPr>
        <p:spPr>
          <a:xfrm>
            <a:off x="457200" y="274638"/>
            <a:ext cx="8229600" cy="715962"/>
          </a:xfrm>
        </p:spPr>
        <p:txBody>
          <a:bodyPr/>
          <a:lstStyle/>
          <a:p>
            <a:pPr eaLnBrk="1" hangingPunct="1"/>
            <a:br>
              <a:rPr lang="en-US" altLang="en-US" sz="4000"/>
            </a:br>
            <a:r>
              <a:rPr lang="en-US" altLang="en-US" sz="4000"/>
              <a:t>1) Financial Flexibility:</a:t>
            </a:r>
            <a:br>
              <a:rPr lang="en-US" altLang="en-US" sz="4000"/>
            </a:br>
            <a:endParaRPr lang="en-US" altLang="en-US" sz="4000"/>
          </a:p>
        </p:txBody>
      </p:sp>
      <p:sp>
        <p:nvSpPr>
          <p:cNvPr id="18435" name="Rectangle 3">
            <a:extLst>
              <a:ext uri="{FF2B5EF4-FFF2-40B4-BE49-F238E27FC236}">
                <a16:creationId xmlns:a16="http://schemas.microsoft.com/office/drawing/2014/main" id="{6DD8EB0E-36B5-4DE9-B89E-4BEFAE694EFA}"/>
              </a:ext>
            </a:extLst>
          </p:cNvPr>
          <p:cNvSpPr>
            <a:spLocks noGrp="1" noChangeArrowheads="1"/>
          </p:cNvSpPr>
          <p:nvPr>
            <p:ph type="body" idx="1"/>
          </p:nvPr>
        </p:nvSpPr>
        <p:spPr>
          <a:xfrm>
            <a:off x="457200" y="1143000"/>
            <a:ext cx="8229600" cy="5410200"/>
          </a:xfrm>
        </p:spPr>
        <p:txBody>
          <a:bodyPr/>
          <a:lstStyle/>
          <a:p>
            <a:pPr eaLnBrk="1" hangingPunct="1">
              <a:buFontTx/>
              <a:buNone/>
            </a:pPr>
            <a:r>
              <a:rPr lang="en-US" altLang="en-US" sz="2800"/>
              <a:t>- How to measure the debt at minimum rating?</a:t>
            </a:r>
          </a:p>
          <a:p>
            <a:pPr eaLnBrk="1" hangingPunct="1">
              <a:buFontTx/>
              <a:buNone/>
            </a:pPr>
            <a:r>
              <a:rPr lang="en-US" altLang="en-US" sz="2800"/>
              <a:t>(1) Select a target minimum debt rating acceptable to the firm.</a:t>
            </a:r>
          </a:p>
          <a:p>
            <a:pPr eaLnBrk="1" hangingPunct="1">
              <a:buFontTx/>
              <a:buNone/>
            </a:pPr>
            <a:r>
              <a:rPr lang="en-US" altLang="en-US" sz="2800"/>
              <a:t>(2) Determine the book value debt/equity mix consistent with the minimum rating</a:t>
            </a:r>
          </a:p>
          <a:p>
            <a:pPr eaLnBrk="1" hangingPunct="1">
              <a:buFontTx/>
              <a:buNone/>
            </a:pPr>
            <a:r>
              <a:rPr lang="en-US" altLang="en-US" sz="2800"/>
              <a:t>(3) Determine the book value of debt consistent with (2).</a:t>
            </a:r>
          </a:p>
          <a:p>
            <a:pPr eaLnBrk="1" hangingPunct="1">
              <a:buFontTx/>
              <a:buNone/>
            </a:pPr>
            <a:r>
              <a:rPr lang="en-US" altLang="en-US" sz="2800"/>
              <a:t>Financial flexibility indicates the financial reserves on which the firm can call to exploit unusual surprising opportunities. </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a:extLst>
              <a:ext uri="{FF2B5EF4-FFF2-40B4-BE49-F238E27FC236}">
                <a16:creationId xmlns:a16="http://schemas.microsoft.com/office/drawing/2014/main" id="{C4C68317-3897-4B5B-9A0F-E82C44C37564}"/>
              </a:ext>
            </a:extLst>
          </p:cNvPr>
          <p:cNvSpPr>
            <a:spLocks noGrp="1" noChangeArrowheads="1"/>
          </p:cNvSpPr>
          <p:nvPr>
            <p:ph type="title"/>
          </p:nvPr>
        </p:nvSpPr>
        <p:spPr>
          <a:xfrm>
            <a:off x="457200" y="274638"/>
            <a:ext cx="8229600" cy="563562"/>
          </a:xfrm>
        </p:spPr>
        <p:txBody>
          <a:bodyPr/>
          <a:lstStyle/>
          <a:p>
            <a:pPr eaLnBrk="1" hangingPunct="1"/>
            <a:br>
              <a:rPr lang="en-US" altLang="en-US" sz="2800"/>
            </a:br>
            <a:r>
              <a:rPr lang="en-US" altLang="en-US" sz="2800"/>
              <a:t>2) Self-sustainable Growth &amp; Feasibility</a:t>
            </a:r>
            <a:br>
              <a:rPr lang="en-US" altLang="en-US" sz="2800"/>
            </a:br>
            <a:endParaRPr lang="en-US" altLang="en-US" sz="2800"/>
          </a:p>
        </p:txBody>
      </p:sp>
      <p:sp>
        <p:nvSpPr>
          <p:cNvPr id="19459" name="Rectangle 3">
            <a:extLst>
              <a:ext uri="{FF2B5EF4-FFF2-40B4-BE49-F238E27FC236}">
                <a16:creationId xmlns:a16="http://schemas.microsoft.com/office/drawing/2014/main" id="{F35656C9-FEA1-429E-866B-CEB07A9318F4}"/>
              </a:ext>
            </a:extLst>
          </p:cNvPr>
          <p:cNvSpPr>
            <a:spLocks noGrp="1" noChangeArrowheads="1"/>
          </p:cNvSpPr>
          <p:nvPr>
            <p:ph type="body" idx="1"/>
          </p:nvPr>
        </p:nvSpPr>
        <p:spPr>
          <a:xfrm>
            <a:off x="381000" y="1066800"/>
            <a:ext cx="8229600" cy="5181600"/>
          </a:xfrm>
        </p:spPr>
        <p:txBody>
          <a:bodyPr/>
          <a:lstStyle/>
          <a:p>
            <a:pPr eaLnBrk="1" hangingPunct="1">
              <a:lnSpc>
                <a:spcPct val="90000"/>
              </a:lnSpc>
            </a:pPr>
            <a:r>
              <a:rPr lang="en-US" altLang="en-US"/>
              <a:t>Self sustain growth model:</a:t>
            </a:r>
          </a:p>
          <a:p>
            <a:pPr eaLnBrk="1" hangingPunct="1">
              <a:lnSpc>
                <a:spcPct val="90000"/>
              </a:lnSpc>
            </a:pPr>
            <a:r>
              <a:rPr lang="en-US" altLang="en-US"/>
              <a:t>Growth rate =ROE*(1 - dividend payout ratio)</a:t>
            </a:r>
          </a:p>
          <a:p>
            <a:pPr eaLnBrk="1" hangingPunct="1">
              <a:lnSpc>
                <a:spcPct val="90000"/>
              </a:lnSpc>
            </a:pPr>
            <a:r>
              <a:rPr lang="en-US" altLang="en-US"/>
              <a:t>An assumption: over the forecast period, the firm sells no new shares of stock. As long as the firm does not change its mix of debt and equity, the model implies that assets can grow only as fast as equity and dividend payout ratio. </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a:extLst>
              <a:ext uri="{FF2B5EF4-FFF2-40B4-BE49-F238E27FC236}">
                <a16:creationId xmlns:a16="http://schemas.microsoft.com/office/drawing/2014/main" id="{DECADE27-DA9D-47B6-B0BA-7F31651E879C}"/>
              </a:ext>
            </a:extLst>
          </p:cNvPr>
          <p:cNvSpPr>
            <a:spLocks noGrp="1" noChangeArrowheads="1"/>
          </p:cNvSpPr>
          <p:nvPr>
            <p:ph type="title"/>
          </p:nvPr>
        </p:nvSpPr>
        <p:spPr>
          <a:xfrm>
            <a:off x="457200" y="274638"/>
            <a:ext cx="8229600" cy="868362"/>
          </a:xfrm>
        </p:spPr>
        <p:txBody>
          <a:bodyPr/>
          <a:lstStyle/>
          <a:p>
            <a:pPr eaLnBrk="1" hangingPunct="1"/>
            <a:br>
              <a:rPr lang="en-US" altLang="en-US" sz="2800"/>
            </a:br>
            <a:r>
              <a:rPr lang="en-US" altLang="en-US" sz="2800"/>
              <a:t>2) Self-sustainable Growth &amp; Feasibility</a:t>
            </a:r>
            <a:br>
              <a:rPr lang="en-US" altLang="en-US" sz="4000"/>
            </a:br>
            <a:endParaRPr lang="en-US" altLang="en-US" sz="4000"/>
          </a:p>
        </p:txBody>
      </p:sp>
      <p:sp>
        <p:nvSpPr>
          <p:cNvPr id="20483" name="Rectangle 3">
            <a:extLst>
              <a:ext uri="{FF2B5EF4-FFF2-40B4-BE49-F238E27FC236}">
                <a16:creationId xmlns:a16="http://schemas.microsoft.com/office/drawing/2014/main" id="{C4EF3D0C-0574-4581-95D9-8450A6C72C6D}"/>
              </a:ext>
            </a:extLst>
          </p:cNvPr>
          <p:cNvSpPr>
            <a:spLocks noGrp="1" noChangeArrowheads="1"/>
          </p:cNvSpPr>
          <p:nvPr>
            <p:ph type="body" idx="1"/>
          </p:nvPr>
        </p:nvSpPr>
        <p:spPr>
          <a:xfrm>
            <a:off x="685800" y="914400"/>
            <a:ext cx="8229600" cy="4876800"/>
          </a:xfrm>
        </p:spPr>
        <p:txBody>
          <a:bodyPr/>
          <a:lstStyle/>
          <a:p>
            <a:pPr eaLnBrk="1" hangingPunct="1">
              <a:lnSpc>
                <a:spcPct val="90000"/>
              </a:lnSpc>
            </a:pPr>
            <a:r>
              <a:rPr lang="en-US" altLang="en-US" sz="2800"/>
              <a:t>Test of feasibility of a plan:</a:t>
            </a:r>
          </a:p>
          <a:p>
            <a:pPr eaLnBrk="1" hangingPunct="1">
              <a:lnSpc>
                <a:spcPct val="90000"/>
              </a:lnSpc>
              <a:buFontTx/>
              <a:buNone/>
            </a:pPr>
            <a:r>
              <a:rPr lang="en-US" altLang="en-US" sz="2800"/>
              <a:t>Compare the growth rate from the model to the targeted growth rate dictated by the plan.</a:t>
            </a:r>
          </a:p>
          <a:p>
            <a:pPr eaLnBrk="1" hangingPunct="1">
              <a:lnSpc>
                <a:spcPct val="90000"/>
              </a:lnSpc>
            </a:pPr>
            <a:r>
              <a:rPr lang="en-US" altLang="en-US" sz="2800"/>
              <a:t>Enriching the model, using DuPont Analysis or Financial Leverage Equation (FLE)</a:t>
            </a:r>
          </a:p>
          <a:p>
            <a:pPr eaLnBrk="1" hangingPunct="1">
              <a:lnSpc>
                <a:spcPct val="90000"/>
              </a:lnSpc>
            </a:pPr>
            <a:r>
              <a:rPr lang="en-US" altLang="en-US" sz="2800"/>
              <a:t>Ex)</a:t>
            </a:r>
          </a:p>
          <a:p>
            <a:pPr eaLnBrk="1" hangingPunct="1">
              <a:lnSpc>
                <a:spcPct val="90000"/>
              </a:lnSpc>
            </a:pPr>
            <a:r>
              <a:rPr lang="en-US" altLang="en-US" sz="2800"/>
              <a:t>DuPont: ROE=P/S*S/A*A/E</a:t>
            </a:r>
          </a:p>
          <a:p>
            <a:pPr eaLnBrk="1" hangingPunct="1">
              <a:lnSpc>
                <a:spcPct val="90000"/>
              </a:lnSpc>
            </a:pPr>
            <a:r>
              <a:rPr lang="en-US" altLang="en-US" sz="2800"/>
              <a:t>FLE: ROE=ROTC+((ROTC-Kd)*(D/E))</a:t>
            </a:r>
          </a:p>
          <a:p>
            <a:pPr eaLnBrk="1" hangingPunct="1">
              <a:lnSpc>
                <a:spcPct val="90000"/>
              </a:lnSpc>
            </a:pPr>
            <a:r>
              <a:rPr lang="en-US" altLang="en-US" sz="2800"/>
              <a:t>ROTC=return on capital, Kd= cost of debt </a:t>
            </a:r>
          </a:p>
          <a:p>
            <a:pPr eaLnBrk="1" hangingPunct="1">
              <a:lnSpc>
                <a:spcPct val="90000"/>
              </a:lnSpc>
              <a:buFontTx/>
              <a:buNone/>
            </a:pPr>
            <a:r>
              <a:rPr lang="en-US" altLang="en-US" sz="2800"/>
              <a:t>This model provide no guarantee that a strategy will maximize value</a:t>
            </a:r>
          </a:p>
          <a:p>
            <a:pPr eaLnBrk="1" hangingPunct="1">
              <a:lnSpc>
                <a:spcPct val="90000"/>
              </a:lnSpc>
              <a:buFontTx/>
              <a:buNone/>
            </a:pPr>
            <a:endParaRPr lang="en-US" altLang="en-US"/>
          </a:p>
          <a:p>
            <a:pPr eaLnBrk="1" hangingPunct="1">
              <a:lnSpc>
                <a:spcPct val="90000"/>
              </a:lnSpc>
              <a:buFontTx/>
              <a:buNone/>
            </a:pPr>
            <a:endParaRPr lang="en-US" alt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a:extLst>
              <a:ext uri="{FF2B5EF4-FFF2-40B4-BE49-F238E27FC236}">
                <a16:creationId xmlns:a16="http://schemas.microsoft.com/office/drawing/2014/main" id="{2B240C9F-C9EB-49E4-BAC4-54249B4262AA}"/>
              </a:ext>
            </a:extLst>
          </p:cNvPr>
          <p:cNvSpPr>
            <a:spLocks noGrp="1" noChangeArrowheads="1"/>
          </p:cNvSpPr>
          <p:nvPr>
            <p:ph type="title"/>
          </p:nvPr>
        </p:nvSpPr>
        <p:spPr/>
        <p:txBody>
          <a:bodyPr/>
          <a:lstStyle/>
          <a:p>
            <a:pPr eaLnBrk="1" hangingPunct="1"/>
            <a:r>
              <a:rPr lang="en-US" altLang="en-US"/>
              <a:t>I. Goal:</a:t>
            </a:r>
          </a:p>
        </p:txBody>
      </p:sp>
      <p:sp>
        <p:nvSpPr>
          <p:cNvPr id="3075" name="Rectangle 3">
            <a:extLst>
              <a:ext uri="{FF2B5EF4-FFF2-40B4-BE49-F238E27FC236}">
                <a16:creationId xmlns:a16="http://schemas.microsoft.com/office/drawing/2014/main" id="{0D5C3F5C-8029-4B44-BE4E-7690BBB16237}"/>
              </a:ext>
            </a:extLst>
          </p:cNvPr>
          <p:cNvSpPr>
            <a:spLocks noGrp="1" noChangeArrowheads="1"/>
          </p:cNvSpPr>
          <p:nvPr>
            <p:ph type="body" idx="1"/>
          </p:nvPr>
        </p:nvSpPr>
        <p:spPr/>
        <p:txBody>
          <a:bodyPr/>
          <a:lstStyle/>
          <a:p>
            <a:pPr eaLnBrk="1" hangingPunct="1"/>
            <a:r>
              <a:rPr lang="en-US" altLang="en-US"/>
              <a:t>To understand how to diagnosis of problems and evaluate strategies</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a:extLst>
              <a:ext uri="{FF2B5EF4-FFF2-40B4-BE49-F238E27FC236}">
                <a16:creationId xmlns:a16="http://schemas.microsoft.com/office/drawing/2014/main" id="{AA4DFF2C-48BF-43FB-A600-4DBE1A40D567}"/>
              </a:ext>
            </a:extLst>
          </p:cNvPr>
          <p:cNvSpPr>
            <a:spLocks noGrp="1" noChangeArrowheads="1"/>
          </p:cNvSpPr>
          <p:nvPr>
            <p:ph type="title"/>
          </p:nvPr>
        </p:nvSpPr>
        <p:spPr>
          <a:xfrm>
            <a:off x="457200" y="381000"/>
            <a:ext cx="8229600" cy="762000"/>
          </a:xfrm>
        </p:spPr>
        <p:txBody>
          <a:bodyPr/>
          <a:lstStyle/>
          <a:p>
            <a:pPr eaLnBrk="1" hangingPunct="1"/>
            <a:r>
              <a:rPr lang="en-US" altLang="en-US" sz="3600"/>
              <a:t>VI. What is best?</a:t>
            </a:r>
            <a:br>
              <a:rPr lang="en-US" altLang="en-US" sz="3600"/>
            </a:br>
            <a:endParaRPr lang="en-US" altLang="en-US" sz="3600"/>
          </a:p>
        </p:txBody>
      </p:sp>
      <p:sp>
        <p:nvSpPr>
          <p:cNvPr id="21507" name="Rectangle 3">
            <a:extLst>
              <a:ext uri="{FF2B5EF4-FFF2-40B4-BE49-F238E27FC236}">
                <a16:creationId xmlns:a16="http://schemas.microsoft.com/office/drawing/2014/main" id="{5B989F6D-15BC-433B-9A4E-B1FF0D013F1C}"/>
              </a:ext>
            </a:extLst>
          </p:cNvPr>
          <p:cNvSpPr>
            <a:spLocks noGrp="1" noChangeArrowheads="1"/>
          </p:cNvSpPr>
          <p:nvPr>
            <p:ph type="body" idx="1"/>
          </p:nvPr>
        </p:nvSpPr>
        <p:spPr>
          <a:xfrm>
            <a:off x="457200" y="990600"/>
            <a:ext cx="8229600" cy="5029200"/>
          </a:xfrm>
        </p:spPr>
        <p:txBody>
          <a:bodyPr/>
          <a:lstStyle/>
          <a:p>
            <a:pPr eaLnBrk="1" hangingPunct="1">
              <a:lnSpc>
                <a:spcPct val="90000"/>
              </a:lnSpc>
              <a:buFontTx/>
              <a:buNone/>
            </a:pPr>
            <a:r>
              <a:rPr lang="en-US" altLang="en-US" sz="2800"/>
              <a:t>The following framework is a way of identifying the tradeoffs among “good” and “bad”</a:t>
            </a:r>
          </a:p>
          <a:p>
            <a:pPr eaLnBrk="1" hangingPunct="1">
              <a:lnSpc>
                <a:spcPct val="90000"/>
              </a:lnSpc>
            </a:pPr>
            <a:r>
              <a:rPr lang="en-US" altLang="en-US" sz="2800"/>
              <a:t>Flexibility- ability to meet unforeseen financing requirement as they arise.</a:t>
            </a:r>
          </a:p>
          <a:p>
            <a:pPr eaLnBrk="1" hangingPunct="1">
              <a:lnSpc>
                <a:spcPct val="90000"/>
              </a:lnSpc>
            </a:pPr>
            <a:r>
              <a:rPr lang="en-US" altLang="en-US" sz="2800"/>
              <a:t>Predictable Risk in business</a:t>
            </a:r>
          </a:p>
          <a:p>
            <a:pPr eaLnBrk="1" hangingPunct="1">
              <a:lnSpc>
                <a:spcPct val="90000"/>
              </a:lnSpc>
            </a:pPr>
            <a:r>
              <a:rPr lang="en-US" altLang="en-US" sz="2800"/>
              <a:t>Income measures such as DCF value, projected ROE, EPS and cost of capital.</a:t>
            </a:r>
          </a:p>
          <a:p>
            <a:pPr eaLnBrk="1" hangingPunct="1">
              <a:lnSpc>
                <a:spcPct val="90000"/>
              </a:lnSpc>
            </a:pPr>
            <a:r>
              <a:rPr lang="en-US" altLang="en-US" sz="2800"/>
              <a:t>Control- percentage of share distributions of the company and debt structure</a:t>
            </a:r>
          </a:p>
          <a:p>
            <a:pPr eaLnBrk="1" hangingPunct="1">
              <a:lnSpc>
                <a:spcPct val="90000"/>
              </a:lnSpc>
            </a:pPr>
            <a:r>
              <a:rPr lang="en-US" altLang="en-US" sz="2800"/>
              <a:t>Timing- Is the current capital market environment is the right moment to implment any alternative financial structure.</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a:extLst>
              <a:ext uri="{FF2B5EF4-FFF2-40B4-BE49-F238E27FC236}">
                <a16:creationId xmlns:a16="http://schemas.microsoft.com/office/drawing/2014/main" id="{823BACC2-EE50-4328-B625-2335D6AD13AF}"/>
              </a:ext>
            </a:extLst>
          </p:cNvPr>
          <p:cNvSpPr>
            <a:spLocks noGrp="1" noChangeArrowheads="1"/>
          </p:cNvSpPr>
          <p:nvPr>
            <p:ph type="title"/>
          </p:nvPr>
        </p:nvSpPr>
        <p:spPr>
          <a:xfrm>
            <a:off x="457200" y="274638"/>
            <a:ext cx="8229600" cy="639762"/>
          </a:xfrm>
        </p:spPr>
        <p:txBody>
          <a:bodyPr/>
          <a:lstStyle/>
          <a:p>
            <a:pPr eaLnBrk="1" hangingPunct="1"/>
            <a:br>
              <a:rPr lang="en-US" altLang="en-US" sz="4000"/>
            </a:br>
            <a:r>
              <a:rPr lang="en-US" altLang="en-US" sz="4000"/>
              <a:t>VII Conclusion</a:t>
            </a:r>
            <a:br>
              <a:rPr lang="en-US" altLang="en-US" sz="4000"/>
            </a:br>
            <a:endParaRPr lang="en-US" altLang="en-US" sz="4000"/>
          </a:p>
        </p:txBody>
      </p:sp>
      <p:sp>
        <p:nvSpPr>
          <p:cNvPr id="22531" name="Rectangle 3">
            <a:extLst>
              <a:ext uri="{FF2B5EF4-FFF2-40B4-BE49-F238E27FC236}">
                <a16:creationId xmlns:a16="http://schemas.microsoft.com/office/drawing/2014/main" id="{FE7B2063-7D42-43A5-AF31-514F7653A20F}"/>
              </a:ext>
            </a:extLst>
          </p:cNvPr>
          <p:cNvSpPr>
            <a:spLocks noGrp="1" noChangeArrowheads="1"/>
          </p:cNvSpPr>
          <p:nvPr>
            <p:ph type="body" idx="1"/>
          </p:nvPr>
        </p:nvSpPr>
        <p:spPr>
          <a:xfrm>
            <a:off x="457200" y="1219200"/>
            <a:ext cx="8229600" cy="4525963"/>
          </a:xfrm>
        </p:spPr>
        <p:txBody>
          <a:bodyPr/>
          <a:lstStyle/>
          <a:p>
            <a:pPr eaLnBrk="1" hangingPunct="1"/>
            <a:r>
              <a:rPr lang="en-US" altLang="en-US"/>
              <a:t>Final decision for alternative structures remain for CFO and adviser.</a:t>
            </a:r>
          </a:p>
          <a:p>
            <a:pPr eaLnBrk="1" hangingPunct="1"/>
            <a:endParaRPr lang="en-US" altLang="en-US"/>
          </a:p>
          <a:p>
            <a:pPr eaLnBrk="1" hangingPunct="1"/>
            <a:r>
              <a:rPr lang="en-US" altLang="en-US"/>
              <a:t>Good Luck.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a:extLst>
              <a:ext uri="{FF2B5EF4-FFF2-40B4-BE49-F238E27FC236}">
                <a16:creationId xmlns:a16="http://schemas.microsoft.com/office/drawing/2014/main" id="{2609EB3C-D353-41E0-85B5-98D4A5BE6D9F}"/>
              </a:ext>
            </a:extLst>
          </p:cNvPr>
          <p:cNvSpPr>
            <a:spLocks noGrp="1" noChangeArrowheads="1"/>
          </p:cNvSpPr>
          <p:nvPr>
            <p:ph type="title"/>
          </p:nvPr>
        </p:nvSpPr>
        <p:spPr/>
        <p:txBody>
          <a:bodyPr/>
          <a:lstStyle/>
          <a:p>
            <a:pPr eaLnBrk="1" hangingPunct="1"/>
            <a:r>
              <a:rPr lang="en-US" altLang="en-US"/>
              <a:t>II. Steps</a:t>
            </a:r>
          </a:p>
        </p:txBody>
      </p:sp>
      <p:sp>
        <p:nvSpPr>
          <p:cNvPr id="4099" name="Rectangle 3">
            <a:extLst>
              <a:ext uri="{FF2B5EF4-FFF2-40B4-BE49-F238E27FC236}">
                <a16:creationId xmlns:a16="http://schemas.microsoft.com/office/drawing/2014/main" id="{877E63E1-CB5D-484E-A8DB-85384EC23590}"/>
              </a:ext>
            </a:extLst>
          </p:cNvPr>
          <p:cNvSpPr>
            <a:spLocks noGrp="1" noChangeArrowheads="1"/>
          </p:cNvSpPr>
          <p:nvPr>
            <p:ph type="body" idx="1"/>
          </p:nvPr>
        </p:nvSpPr>
        <p:spPr/>
        <p:txBody>
          <a:bodyPr/>
          <a:lstStyle/>
          <a:p>
            <a:pPr eaLnBrk="1" hangingPunct="1">
              <a:buFontTx/>
              <a:buNone/>
            </a:pPr>
            <a:r>
              <a:rPr lang="en-US" altLang="en-US"/>
              <a:t>1. Identifying corporate financial policy: Elements of its design</a:t>
            </a:r>
          </a:p>
          <a:p>
            <a:pPr eaLnBrk="1" hangingPunct="1">
              <a:buFontTx/>
              <a:buNone/>
            </a:pPr>
            <a:endParaRPr lang="en-US" altLang="en-US"/>
          </a:p>
          <a:p>
            <a:pPr eaLnBrk="1" hangingPunct="1">
              <a:buFontTx/>
              <a:buNone/>
            </a:pPr>
            <a:r>
              <a:rPr lang="en-US" altLang="en-US"/>
              <a:t>A. Concept of Corporate Financial Policy</a:t>
            </a:r>
          </a:p>
          <a:p>
            <a:pPr eaLnBrk="1" hangingPunct="1">
              <a:buFontTx/>
              <a:buNone/>
            </a:pPr>
            <a:r>
              <a:rPr lang="en-US" altLang="en-US"/>
              <a:t> - Financial policy: a set of broad guideline or preferred style to guide the raising of capital and distribution of value</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a:extLst>
              <a:ext uri="{FF2B5EF4-FFF2-40B4-BE49-F238E27FC236}">
                <a16:creationId xmlns:a16="http://schemas.microsoft.com/office/drawing/2014/main" id="{C50E3695-6746-499C-B144-E4944F630618}"/>
              </a:ext>
            </a:extLst>
          </p:cNvPr>
          <p:cNvSpPr>
            <a:spLocks noGrp="1" noChangeArrowheads="1"/>
          </p:cNvSpPr>
          <p:nvPr>
            <p:ph type="title"/>
          </p:nvPr>
        </p:nvSpPr>
        <p:spPr>
          <a:xfrm>
            <a:off x="457200" y="274638"/>
            <a:ext cx="8229600" cy="411162"/>
          </a:xfrm>
        </p:spPr>
        <p:txBody>
          <a:bodyPr/>
          <a:lstStyle/>
          <a:p>
            <a:pPr eaLnBrk="1" hangingPunct="1"/>
            <a:r>
              <a:rPr lang="en-US" altLang="en-US" sz="3600"/>
              <a:t>The Elements of Financial Policy</a:t>
            </a:r>
          </a:p>
        </p:txBody>
      </p:sp>
      <p:sp>
        <p:nvSpPr>
          <p:cNvPr id="5123" name="Rectangle 3">
            <a:extLst>
              <a:ext uri="{FF2B5EF4-FFF2-40B4-BE49-F238E27FC236}">
                <a16:creationId xmlns:a16="http://schemas.microsoft.com/office/drawing/2014/main" id="{BC1B8A9B-29DE-4EDA-B606-25A44CAB50EE}"/>
              </a:ext>
            </a:extLst>
          </p:cNvPr>
          <p:cNvSpPr>
            <a:spLocks noGrp="1" noChangeArrowheads="1"/>
          </p:cNvSpPr>
          <p:nvPr>
            <p:ph type="body" idx="1"/>
          </p:nvPr>
        </p:nvSpPr>
        <p:spPr>
          <a:xfrm>
            <a:off x="457200" y="914400"/>
            <a:ext cx="8229600" cy="5592763"/>
          </a:xfrm>
        </p:spPr>
        <p:txBody>
          <a:bodyPr/>
          <a:lstStyle/>
          <a:p>
            <a:pPr eaLnBrk="1" hangingPunct="1">
              <a:lnSpc>
                <a:spcPct val="90000"/>
              </a:lnSpc>
              <a:buFontTx/>
              <a:buNone/>
            </a:pPr>
            <a:r>
              <a:rPr lang="en-US" altLang="en-US"/>
              <a:t>Every financial structure reveals underlying financial policies.</a:t>
            </a:r>
          </a:p>
          <a:p>
            <a:pPr eaLnBrk="1" hangingPunct="1">
              <a:lnSpc>
                <a:spcPct val="90000"/>
              </a:lnSpc>
              <a:buFontTx/>
              <a:buNone/>
            </a:pPr>
            <a:r>
              <a:rPr lang="en-US" altLang="en-US"/>
              <a:t>The following seven elements reveals underlying financial policy</a:t>
            </a:r>
          </a:p>
          <a:p>
            <a:pPr eaLnBrk="1" hangingPunct="1">
              <a:lnSpc>
                <a:spcPct val="90000"/>
              </a:lnSpc>
              <a:buFontTx/>
              <a:buNone/>
            </a:pPr>
            <a:r>
              <a:rPr lang="en-US" altLang="en-US"/>
              <a:t>1. Mix of Classes of Capital</a:t>
            </a:r>
          </a:p>
          <a:p>
            <a:pPr eaLnBrk="1" hangingPunct="1">
              <a:lnSpc>
                <a:spcPct val="90000"/>
              </a:lnSpc>
              <a:buFontTx/>
              <a:buNone/>
            </a:pPr>
            <a:r>
              <a:rPr lang="en-US" altLang="en-US"/>
              <a:t>Example- Debt &amp; Equity / Common Stocks &amp; Retained Earnings</a:t>
            </a:r>
          </a:p>
          <a:p>
            <a:pPr eaLnBrk="1" hangingPunct="1">
              <a:lnSpc>
                <a:spcPct val="90000"/>
              </a:lnSpc>
              <a:buFontTx/>
              <a:buNone/>
            </a:pPr>
            <a:r>
              <a:rPr lang="en-US" altLang="en-US"/>
              <a:t>Some firms exhibit a pecking order of Financing : Internal Cash Flows, Debt and finally Equity.</a:t>
            </a:r>
          </a:p>
          <a:p>
            <a:pPr eaLnBrk="1" hangingPunct="1">
              <a:lnSpc>
                <a:spcPct val="90000"/>
              </a:lnSpc>
              <a:buFontTx/>
              <a:buNone/>
            </a:pPr>
            <a:endParaRPr lang="en-US" altLang="en-US"/>
          </a:p>
          <a:p>
            <a:pPr eaLnBrk="1" hangingPunct="1">
              <a:lnSpc>
                <a:spcPct val="90000"/>
              </a:lnSpc>
              <a:buFontTx/>
              <a:buNone/>
            </a:pPr>
            <a:endParaRPr lang="en-US" altLang="en-US"/>
          </a:p>
          <a:p>
            <a:pPr eaLnBrk="1" hangingPunct="1">
              <a:lnSpc>
                <a:spcPct val="90000"/>
              </a:lnSpc>
              <a:buFontTx/>
              <a:buNone/>
            </a:pPr>
            <a:endParaRPr lang="en-US" altLang="en-US"/>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a:extLst>
              <a:ext uri="{FF2B5EF4-FFF2-40B4-BE49-F238E27FC236}">
                <a16:creationId xmlns:a16="http://schemas.microsoft.com/office/drawing/2014/main" id="{387BAA3A-A88A-4AAB-9248-5870E144385D}"/>
              </a:ext>
            </a:extLst>
          </p:cNvPr>
          <p:cNvSpPr>
            <a:spLocks noGrp="1" noChangeArrowheads="1"/>
          </p:cNvSpPr>
          <p:nvPr>
            <p:ph type="title"/>
          </p:nvPr>
        </p:nvSpPr>
        <p:spPr>
          <a:xfrm>
            <a:off x="457200" y="274638"/>
            <a:ext cx="8229600" cy="563562"/>
          </a:xfrm>
        </p:spPr>
        <p:txBody>
          <a:bodyPr/>
          <a:lstStyle/>
          <a:p>
            <a:pPr eaLnBrk="1" hangingPunct="1"/>
            <a:r>
              <a:rPr lang="en-US" altLang="en-US" sz="2800"/>
              <a:t>The Elements of Financial Policy, Cont.</a:t>
            </a:r>
          </a:p>
        </p:txBody>
      </p:sp>
      <p:sp>
        <p:nvSpPr>
          <p:cNvPr id="6147" name="Rectangle 3">
            <a:extLst>
              <a:ext uri="{FF2B5EF4-FFF2-40B4-BE49-F238E27FC236}">
                <a16:creationId xmlns:a16="http://schemas.microsoft.com/office/drawing/2014/main" id="{405B0AE2-BE39-43DD-B624-7B14D7317456}"/>
              </a:ext>
            </a:extLst>
          </p:cNvPr>
          <p:cNvSpPr>
            <a:spLocks noGrp="1" noChangeArrowheads="1"/>
          </p:cNvSpPr>
          <p:nvPr>
            <p:ph type="body" idx="1"/>
          </p:nvPr>
        </p:nvSpPr>
        <p:spPr>
          <a:xfrm>
            <a:off x="457200" y="685800"/>
            <a:ext cx="8229600" cy="5440363"/>
          </a:xfrm>
        </p:spPr>
        <p:txBody>
          <a:bodyPr/>
          <a:lstStyle/>
          <a:p>
            <a:pPr eaLnBrk="1" hangingPunct="1">
              <a:buFontTx/>
              <a:buNone/>
            </a:pPr>
            <a:r>
              <a:rPr lang="en-US" altLang="en-US"/>
              <a:t> 2. Maturity Structure</a:t>
            </a:r>
          </a:p>
          <a:p>
            <a:pPr eaLnBrk="1" hangingPunct="1">
              <a:buFontTx/>
              <a:buNone/>
            </a:pPr>
            <a:r>
              <a:rPr lang="en-US" altLang="en-US"/>
              <a:t>Firm’s judgment about future financing</a:t>
            </a:r>
          </a:p>
          <a:p>
            <a:pPr eaLnBrk="1" hangingPunct="1">
              <a:buFontTx/>
              <a:buNone/>
            </a:pPr>
            <a:r>
              <a:rPr lang="en-US" altLang="en-US"/>
              <a:t>opportunities and taking risk</a:t>
            </a:r>
          </a:p>
          <a:p>
            <a:pPr eaLnBrk="1" hangingPunct="1">
              <a:buFontTx/>
              <a:buNone/>
            </a:pPr>
            <a:r>
              <a:rPr lang="en-US" altLang="en-US"/>
              <a:t>  - Neutral: Maturity of Asset = Maturity of Liability </a:t>
            </a:r>
          </a:p>
          <a:p>
            <a:pPr eaLnBrk="1" hangingPunct="1">
              <a:buFontTx/>
              <a:buNone/>
            </a:pPr>
            <a:r>
              <a:rPr lang="en-US" altLang="en-US"/>
              <a:t>  - Managers’ bet about refinancing and interest rate risks</a:t>
            </a:r>
          </a:p>
          <a:p>
            <a:pPr eaLnBrk="1" hangingPunct="1">
              <a:buFontTx/>
              <a:buNone/>
            </a:pPr>
            <a:r>
              <a:rPr lang="en-US" altLang="en-US"/>
              <a:t>3. Coupon and Dividend Payment</a:t>
            </a:r>
          </a:p>
          <a:p>
            <a:pPr eaLnBrk="1" hangingPunct="1">
              <a:buFontTx/>
              <a:buNone/>
            </a:pPr>
            <a:r>
              <a:rPr lang="en-US" altLang="en-US"/>
              <a:t>  - Managers’ bets</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a:extLst>
              <a:ext uri="{FF2B5EF4-FFF2-40B4-BE49-F238E27FC236}">
                <a16:creationId xmlns:a16="http://schemas.microsoft.com/office/drawing/2014/main" id="{DA01024D-682A-41FC-818A-B404FD1AF1C8}"/>
              </a:ext>
            </a:extLst>
          </p:cNvPr>
          <p:cNvSpPr>
            <a:spLocks noGrp="1" noChangeArrowheads="1"/>
          </p:cNvSpPr>
          <p:nvPr>
            <p:ph type="title"/>
          </p:nvPr>
        </p:nvSpPr>
        <p:spPr>
          <a:xfrm>
            <a:off x="457200" y="274638"/>
            <a:ext cx="8229600" cy="563562"/>
          </a:xfrm>
        </p:spPr>
        <p:txBody>
          <a:bodyPr/>
          <a:lstStyle/>
          <a:p>
            <a:pPr eaLnBrk="1" hangingPunct="1"/>
            <a:r>
              <a:rPr lang="en-US" altLang="en-US" sz="3600"/>
              <a:t>The Elements of Financial Policy, Cont.</a:t>
            </a:r>
          </a:p>
        </p:txBody>
      </p:sp>
      <p:sp>
        <p:nvSpPr>
          <p:cNvPr id="7171" name="Rectangle 3">
            <a:extLst>
              <a:ext uri="{FF2B5EF4-FFF2-40B4-BE49-F238E27FC236}">
                <a16:creationId xmlns:a16="http://schemas.microsoft.com/office/drawing/2014/main" id="{0786A558-AC22-4F4C-A8A2-CFB61B0129A1}"/>
              </a:ext>
            </a:extLst>
          </p:cNvPr>
          <p:cNvSpPr>
            <a:spLocks noGrp="1" noChangeArrowheads="1"/>
          </p:cNvSpPr>
          <p:nvPr>
            <p:ph type="body" idx="1"/>
          </p:nvPr>
        </p:nvSpPr>
        <p:spPr>
          <a:xfrm>
            <a:off x="533400" y="1066800"/>
            <a:ext cx="8229600" cy="4724400"/>
          </a:xfrm>
        </p:spPr>
        <p:txBody>
          <a:bodyPr/>
          <a:lstStyle/>
          <a:p>
            <a:pPr eaLnBrk="1" hangingPunct="1">
              <a:lnSpc>
                <a:spcPct val="90000"/>
              </a:lnSpc>
              <a:buFontTx/>
              <a:buNone/>
            </a:pPr>
            <a:r>
              <a:rPr lang="en-US" altLang="en-US" sz="2800"/>
              <a:t>4. Currency</a:t>
            </a:r>
          </a:p>
          <a:p>
            <a:pPr eaLnBrk="1" hangingPunct="1">
              <a:lnSpc>
                <a:spcPct val="90000"/>
              </a:lnSpc>
              <a:buFontTx/>
              <a:buNone/>
            </a:pPr>
            <a:r>
              <a:rPr lang="en-US" altLang="en-US" sz="2800"/>
              <a:t> - Level of Exposure to Exchange Rate Risks</a:t>
            </a:r>
          </a:p>
          <a:p>
            <a:pPr eaLnBrk="1" hangingPunct="1">
              <a:lnSpc>
                <a:spcPct val="90000"/>
              </a:lnSpc>
              <a:buFontTx/>
              <a:buNone/>
            </a:pPr>
            <a:r>
              <a:rPr lang="en-US" altLang="en-US" sz="2800"/>
              <a:t> - Capital Sources</a:t>
            </a:r>
          </a:p>
          <a:p>
            <a:pPr eaLnBrk="1" hangingPunct="1">
              <a:lnSpc>
                <a:spcPct val="90000"/>
              </a:lnSpc>
            </a:pPr>
            <a:endParaRPr lang="en-US" altLang="en-US" sz="2800"/>
          </a:p>
          <a:p>
            <a:pPr eaLnBrk="1" hangingPunct="1">
              <a:lnSpc>
                <a:spcPct val="90000"/>
              </a:lnSpc>
              <a:buFontTx/>
              <a:buNone/>
            </a:pPr>
            <a:r>
              <a:rPr lang="en-US" altLang="en-US" sz="2800"/>
              <a:t>5. Exotica</a:t>
            </a:r>
          </a:p>
          <a:p>
            <a:pPr eaLnBrk="1" hangingPunct="1">
              <a:lnSpc>
                <a:spcPct val="90000"/>
              </a:lnSpc>
              <a:buFontTx/>
              <a:buNone/>
            </a:pPr>
            <a:r>
              <a:rPr lang="en-US" altLang="en-US" sz="2800"/>
              <a:t>  - Financial Innovation</a:t>
            </a:r>
          </a:p>
          <a:p>
            <a:pPr eaLnBrk="1" hangingPunct="1">
              <a:lnSpc>
                <a:spcPct val="90000"/>
              </a:lnSpc>
              <a:buFontTx/>
              <a:buNone/>
            </a:pPr>
            <a:endParaRPr lang="en-US" altLang="en-US" sz="2800"/>
          </a:p>
          <a:p>
            <a:pPr eaLnBrk="1" hangingPunct="1">
              <a:lnSpc>
                <a:spcPct val="90000"/>
              </a:lnSpc>
              <a:buFontTx/>
              <a:buNone/>
            </a:pPr>
            <a:r>
              <a:rPr lang="en-US" altLang="en-US" sz="2800"/>
              <a:t>6. External Control</a:t>
            </a:r>
          </a:p>
          <a:p>
            <a:pPr eaLnBrk="1" hangingPunct="1">
              <a:lnSpc>
                <a:spcPct val="90000"/>
              </a:lnSpc>
              <a:buFontTx/>
              <a:buNone/>
            </a:pPr>
            <a:r>
              <a:rPr lang="en-US" altLang="en-US" sz="2800"/>
              <a:t>  - Fear &amp; Expectation </a:t>
            </a:r>
          </a:p>
          <a:p>
            <a:pPr eaLnBrk="1" hangingPunct="1">
              <a:lnSpc>
                <a:spcPct val="90000"/>
              </a:lnSpc>
            </a:pPr>
            <a:endParaRPr lang="en-US" altLang="en-US" sz="280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a:extLst>
              <a:ext uri="{FF2B5EF4-FFF2-40B4-BE49-F238E27FC236}">
                <a16:creationId xmlns:a16="http://schemas.microsoft.com/office/drawing/2014/main" id="{DAA179AB-82EC-4F56-8B22-63F4178102A5}"/>
              </a:ext>
            </a:extLst>
          </p:cNvPr>
          <p:cNvSpPr>
            <a:spLocks noGrp="1" noChangeArrowheads="1"/>
          </p:cNvSpPr>
          <p:nvPr>
            <p:ph type="title"/>
          </p:nvPr>
        </p:nvSpPr>
        <p:spPr>
          <a:xfrm>
            <a:off x="457200" y="274638"/>
            <a:ext cx="8229600" cy="182562"/>
          </a:xfrm>
        </p:spPr>
        <p:txBody>
          <a:bodyPr/>
          <a:lstStyle/>
          <a:p>
            <a:pPr eaLnBrk="1" hangingPunct="1"/>
            <a:r>
              <a:rPr lang="en-US" altLang="en-US" sz="3600"/>
              <a:t>The Elements of Financial Policy, Cont.</a:t>
            </a:r>
          </a:p>
        </p:txBody>
      </p:sp>
      <p:sp>
        <p:nvSpPr>
          <p:cNvPr id="8195" name="Rectangle 3">
            <a:extLst>
              <a:ext uri="{FF2B5EF4-FFF2-40B4-BE49-F238E27FC236}">
                <a16:creationId xmlns:a16="http://schemas.microsoft.com/office/drawing/2014/main" id="{10C4EB8C-E21C-40B8-87CE-45C14B1BC25D}"/>
              </a:ext>
            </a:extLst>
          </p:cNvPr>
          <p:cNvSpPr>
            <a:spLocks noGrp="1" noChangeArrowheads="1"/>
          </p:cNvSpPr>
          <p:nvPr>
            <p:ph type="body" idx="1"/>
          </p:nvPr>
        </p:nvSpPr>
        <p:spPr>
          <a:xfrm>
            <a:off x="457200" y="1219200"/>
            <a:ext cx="8229600" cy="4906963"/>
          </a:xfrm>
        </p:spPr>
        <p:txBody>
          <a:bodyPr/>
          <a:lstStyle/>
          <a:p>
            <a:pPr eaLnBrk="1" hangingPunct="1">
              <a:buFontTx/>
              <a:buNone/>
            </a:pPr>
            <a:r>
              <a:rPr lang="en-US" altLang="en-US"/>
              <a:t>7. Distribution</a:t>
            </a:r>
          </a:p>
          <a:p>
            <a:pPr eaLnBrk="1" hangingPunct="1">
              <a:buFontTx/>
              <a:buNone/>
            </a:pPr>
            <a:endParaRPr lang="en-US" altLang="en-US"/>
          </a:p>
          <a:p>
            <a:pPr eaLnBrk="1" hangingPunct="1">
              <a:buFontTx/>
              <a:buNone/>
            </a:pPr>
            <a:r>
              <a:rPr lang="en-US" altLang="en-US"/>
              <a:t>These elements become a basis for developing a broad, detailed picture of firm’s financial policies</a:t>
            </a:r>
          </a:p>
          <a:p>
            <a:pPr eaLnBrk="1" hangingPunct="1">
              <a:buFontTx/>
              <a:buNone/>
            </a:pPr>
            <a:endParaRPr lang="en-US" altLang="en-US"/>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a:extLst>
              <a:ext uri="{FF2B5EF4-FFF2-40B4-BE49-F238E27FC236}">
                <a16:creationId xmlns:a16="http://schemas.microsoft.com/office/drawing/2014/main" id="{0C3F521B-AA83-4EB8-8136-D4E2A599EA59}"/>
              </a:ext>
            </a:extLst>
          </p:cNvPr>
          <p:cNvSpPr>
            <a:spLocks noGrp="1"/>
          </p:cNvSpPr>
          <p:nvPr>
            <p:ph type="title"/>
          </p:nvPr>
        </p:nvSpPr>
        <p:spPr>
          <a:xfrm>
            <a:off x="457200" y="609600"/>
            <a:ext cx="8229600" cy="808038"/>
          </a:xfrm>
        </p:spPr>
        <p:txBody>
          <a:bodyPr/>
          <a:lstStyle/>
          <a:p>
            <a:r>
              <a:rPr lang="en-US" altLang="en-US"/>
              <a:t>C. Comparative Illustration</a:t>
            </a:r>
            <a:br>
              <a:rPr lang="en-US" altLang="en-US"/>
            </a:br>
            <a:endParaRPr lang="en-US" altLang="en-US"/>
          </a:p>
        </p:txBody>
      </p:sp>
      <p:sp>
        <p:nvSpPr>
          <p:cNvPr id="9219" name="Content Placeholder 2">
            <a:extLst>
              <a:ext uri="{FF2B5EF4-FFF2-40B4-BE49-F238E27FC236}">
                <a16:creationId xmlns:a16="http://schemas.microsoft.com/office/drawing/2014/main" id="{AE0E1523-4119-4E17-AB02-CBE49222EAA3}"/>
              </a:ext>
            </a:extLst>
          </p:cNvPr>
          <p:cNvSpPr>
            <a:spLocks noGrp="1"/>
          </p:cNvSpPr>
          <p:nvPr>
            <p:ph idx="1"/>
          </p:nvPr>
        </p:nvSpPr>
        <p:spPr/>
        <p:txBody>
          <a:bodyPr/>
          <a:lstStyle/>
          <a:p>
            <a:r>
              <a:rPr lang="en-US" altLang="en-US"/>
              <a:t>Financial Polices for Eli’ s and Genentech</a:t>
            </a:r>
          </a:p>
          <a:p>
            <a:endParaRPr lang="en-US" altLang="en-US"/>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a:extLst>
              <a:ext uri="{FF2B5EF4-FFF2-40B4-BE49-F238E27FC236}">
                <a16:creationId xmlns:a16="http://schemas.microsoft.com/office/drawing/2014/main" id="{DD2FA775-4535-42A8-8F83-89DC21439D77}"/>
              </a:ext>
            </a:extLst>
          </p:cNvPr>
          <p:cNvSpPr>
            <a:spLocks noGrp="1" noChangeArrowheads="1"/>
          </p:cNvSpPr>
          <p:nvPr>
            <p:ph type="title"/>
          </p:nvPr>
        </p:nvSpPr>
        <p:spPr>
          <a:xfrm>
            <a:off x="457200" y="200025"/>
            <a:ext cx="8229600" cy="1323975"/>
          </a:xfrm>
        </p:spPr>
        <p:txBody>
          <a:bodyPr/>
          <a:lstStyle/>
          <a:p>
            <a:pPr algn="l" eaLnBrk="1" hangingPunct="1"/>
            <a:br>
              <a:rPr lang="en-US" altLang="en-US" sz="3200"/>
            </a:br>
            <a:r>
              <a:rPr lang="en-US" altLang="en-US" sz="3200"/>
              <a:t>II. </a:t>
            </a:r>
            <a:r>
              <a:rPr lang="en-US" altLang="en-US" sz="2800"/>
              <a:t>Framework for Diagnosing Financial Policy Opportunities and Problems.</a:t>
            </a:r>
          </a:p>
        </p:txBody>
      </p:sp>
      <p:sp>
        <p:nvSpPr>
          <p:cNvPr id="10243" name="Rectangle 3">
            <a:extLst>
              <a:ext uri="{FF2B5EF4-FFF2-40B4-BE49-F238E27FC236}">
                <a16:creationId xmlns:a16="http://schemas.microsoft.com/office/drawing/2014/main" id="{AE0E522A-49F8-4CBE-801E-0A51D4899ACD}"/>
              </a:ext>
            </a:extLst>
          </p:cNvPr>
          <p:cNvSpPr>
            <a:spLocks noGrp="1" noChangeArrowheads="1"/>
          </p:cNvSpPr>
          <p:nvPr>
            <p:ph type="body" idx="1"/>
          </p:nvPr>
        </p:nvSpPr>
        <p:spPr>
          <a:xfrm>
            <a:off x="304800" y="1905000"/>
            <a:ext cx="8229600" cy="5745163"/>
          </a:xfrm>
        </p:spPr>
        <p:txBody>
          <a:bodyPr/>
          <a:lstStyle/>
          <a:p>
            <a:pPr marL="609600" indent="-609600" eaLnBrk="1" hangingPunct="1">
              <a:lnSpc>
                <a:spcPct val="80000"/>
              </a:lnSpc>
              <a:buFontTx/>
              <a:buNone/>
            </a:pPr>
            <a:r>
              <a:rPr lang="en-US" altLang="en-US" sz="2800"/>
              <a:t>It is based on the perspective of competitors, investors and senior corporate managers</a:t>
            </a:r>
          </a:p>
          <a:p>
            <a:pPr marL="609600" indent="-609600" eaLnBrk="1" hangingPunct="1">
              <a:lnSpc>
                <a:spcPct val="80000"/>
              </a:lnSpc>
              <a:buFontTx/>
              <a:buNone/>
            </a:pPr>
            <a:r>
              <a:rPr lang="en-US" altLang="en-US" sz="2800"/>
              <a:t>1) Investor View: Does financial policy create value?</a:t>
            </a:r>
          </a:p>
          <a:p>
            <a:pPr marL="609600" indent="-609600" eaLnBrk="1" hangingPunct="1">
              <a:lnSpc>
                <a:spcPct val="80000"/>
              </a:lnSpc>
              <a:buFontTx/>
              <a:buNone/>
            </a:pPr>
            <a:r>
              <a:rPr lang="en-US" altLang="en-US" sz="2800"/>
              <a:t>     - Maximizing shareholder’s wealth</a:t>
            </a:r>
          </a:p>
          <a:p>
            <a:pPr marL="609600" indent="-609600" eaLnBrk="1" hangingPunct="1">
              <a:lnSpc>
                <a:spcPct val="80000"/>
              </a:lnSpc>
              <a:buFontTx/>
              <a:buNone/>
            </a:pPr>
            <a:r>
              <a:rPr lang="en-US" altLang="en-US" sz="2800"/>
              <a:t>     - Minimizing risks</a:t>
            </a:r>
          </a:p>
          <a:p>
            <a:pPr marL="609600" indent="-609600" eaLnBrk="1" hangingPunct="1">
              <a:lnSpc>
                <a:spcPct val="80000"/>
              </a:lnSpc>
              <a:buFontTx/>
              <a:buNone/>
            </a:pPr>
            <a:r>
              <a:rPr lang="en-US" altLang="en-US" sz="2800"/>
              <a:t>2)  Competitor View: Does the financial policy create competitive advantage?</a:t>
            </a:r>
          </a:p>
          <a:p>
            <a:pPr marL="609600" indent="-609600" eaLnBrk="1" hangingPunct="1">
              <a:lnSpc>
                <a:spcPct val="80000"/>
              </a:lnSpc>
              <a:buFontTx/>
              <a:buNone/>
            </a:pPr>
            <a:r>
              <a:rPr lang="en-US" altLang="en-US" sz="2800"/>
              <a:t>     - Competitors’ F/S is an indicator or benchmark.</a:t>
            </a:r>
          </a:p>
          <a:p>
            <a:pPr marL="609600" indent="-609600" eaLnBrk="1" hangingPunct="1">
              <a:lnSpc>
                <a:spcPct val="80000"/>
              </a:lnSpc>
              <a:buFontTx/>
              <a:buNone/>
            </a:pPr>
            <a:r>
              <a:rPr lang="en-US" altLang="en-US" sz="1400"/>
              <a:t> </a:t>
            </a:r>
          </a:p>
        </p:txBody>
      </p:sp>
    </p:spTree>
  </p:cSld>
  <p:clrMapOvr>
    <a:masterClrMapping/>
  </p:clrMapOvr>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otalTime>224</TotalTime>
  <Words>957</Words>
  <Application>Microsoft Office PowerPoint</Application>
  <PresentationFormat>On-screen Show (4:3)</PresentationFormat>
  <Paragraphs>127</Paragraphs>
  <Slides>21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21</vt:i4>
      </vt:variant>
    </vt:vector>
  </HeadingPairs>
  <TitlesOfParts>
    <vt:vector size="24" baseType="lpstr">
      <vt:lpstr>Arial</vt:lpstr>
      <vt:lpstr>Calibri</vt:lpstr>
      <vt:lpstr>Default Design</vt:lpstr>
      <vt:lpstr>Structuring Corporate Financial Policy Diagnosis of Problems and Evaluation of Strategies</vt:lpstr>
      <vt:lpstr>I. Goal:</vt:lpstr>
      <vt:lpstr>II. Steps</vt:lpstr>
      <vt:lpstr>The Elements of Financial Policy</vt:lpstr>
      <vt:lpstr>The Elements of Financial Policy, Cont.</vt:lpstr>
      <vt:lpstr>The Elements of Financial Policy, Cont.</vt:lpstr>
      <vt:lpstr>The Elements of Financial Policy, Cont.</vt:lpstr>
      <vt:lpstr>C. Comparative Illustration </vt:lpstr>
      <vt:lpstr> II. Framework for Diagnosing Financial Policy Opportunities and Problems.</vt:lpstr>
      <vt:lpstr>II. Framework for Diagnosing Financial Policy Opportunities and Problems.</vt:lpstr>
      <vt:lpstr>  III. Analyzing Financial Policy (FP) From the Investors’ Viewpoint </vt:lpstr>
      <vt:lpstr>  IV. Analyzing Financial Policy From a Competitive Perspective </vt:lpstr>
      <vt:lpstr> IV. Analyzing Financial Policy From a Competitive Perspective</vt:lpstr>
      <vt:lpstr> IV. Analyzing Financial Policy From a Competitive Perspective</vt:lpstr>
      <vt:lpstr> V. Diagnosing Financial Policy From an Internal Perspective. </vt:lpstr>
      <vt:lpstr> 1) Financial Flexibility: </vt:lpstr>
      <vt:lpstr> 1) Financial Flexibility: </vt:lpstr>
      <vt:lpstr> 2) Self-sustainable Growth &amp; Feasibility </vt:lpstr>
      <vt:lpstr> 2) Self-sustainable Growth &amp; Feasibility </vt:lpstr>
      <vt:lpstr>VI. What is best? </vt:lpstr>
      <vt:lpstr> VII Conclusion </vt:lpstr>
    </vt:vector>
  </TitlesOfParts>
  <Company>CSUSB</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Case 29. Structuring Corporate Financial Policy Diagnosis of Problems and Evaluation of Strategies</dc:title>
  <dc:creator>Taewon Yang</dc:creator>
  <cp:lastModifiedBy>javad kashefi</cp:lastModifiedBy>
  <cp:revision>10</cp:revision>
  <dcterms:created xsi:type="dcterms:W3CDTF">2002-09-11T06:41:15Z</dcterms:created>
  <dcterms:modified xsi:type="dcterms:W3CDTF">2018-01-08T18:39:31Z</dcterms:modified>
</cp:coreProperties>
</file>