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3" r:id="rId8"/>
    <p:sldId id="264" r:id="rId9"/>
    <p:sldId id="262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E09A7-F689-4639-A59B-B4DE38330E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94461E-3F8C-4F16-B3E4-E14A11EE9E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C42AB7-03B7-4D45-8AAC-73AE59A9C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4D764-F977-4CC6-8924-D065DF099667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4C9DFC-92BF-41A5-A44C-D6AED6E8F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91290-B5E6-4E29-861B-44C146FF0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71F7-20AB-4E8F-A7CB-1469869F0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295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394C4-1116-4F3A-B7B9-747416B5C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4B0415-3ED6-4AA3-A076-16D683C279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FB58A4-CECE-412A-9A52-A9D6AD369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4D764-F977-4CC6-8924-D065DF099667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94A92-00ED-444D-AB19-45C83A706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26ADA-9623-4165-A61A-D0BFE07B8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71F7-20AB-4E8F-A7CB-1469869F0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036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E247BB-4BC7-4BEE-BE36-005375479F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98AC8-2235-49BF-97D0-36A78FC17A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6F885F-39B4-4898-8095-24D7E5FA5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4D764-F977-4CC6-8924-D065DF099667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0A2D37-D6F2-4699-99FB-7C4C690E6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EE189-D83D-4881-83CB-0DEF36681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71F7-20AB-4E8F-A7CB-1469869F0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757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A3671-45B8-4741-9CB1-C3CC392FB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727C7F-4591-426A-8A89-36CC79002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DC449A-AE4A-40F8-BB5E-0FFDF9807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4D764-F977-4CC6-8924-D065DF099667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44F5B-8030-4783-9DDB-745396AC8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86C991-6BAA-4B0C-B373-2FE7D01A7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71F7-20AB-4E8F-A7CB-1469869F0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559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20F2E-6522-43B5-9C37-04BFAE676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556A36-0FCE-45D8-A9CB-EC058FECA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1214D4-3222-4279-958F-63C2BE0E3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4D764-F977-4CC6-8924-D065DF099667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BC73F-DA14-4F82-AE58-D062AF250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F6C66-53DE-431F-ACEA-1E3170E56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71F7-20AB-4E8F-A7CB-1469869F0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576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B4610-2E46-49C1-9A33-AC9B2DE83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42B9F-FB72-41CD-8371-4E5A432DFC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890F50-8940-4F85-B5CE-D9D733874D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6003B3-1B3B-49DC-8773-6F1E7A098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4D764-F977-4CC6-8924-D065DF099667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833AAE-BD1C-49B7-97AC-425AB3AE0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925483-7B5F-477C-AA8B-4BC800A97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71F7-20AB-4E8F-A7CB-1469869F0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087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1F349-27B2-41D2-9D25-B399496BE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D1343-553A-4F66-A2B2-E630DBF77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495F23-6AB5-484A-9C50-77EC6B1879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9ADBF8-F42E-4909-AC15-39A804DAF8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00F3D0-283F-44D6-BFAC-6AC74C539D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A20312-E1B3-4D89-9C58-AEC1DF8F7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4D764-F977-4CC6-8924-D065DF099667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53C633-6B4C-4450-8CEF-7AE66DC02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E08444-4FB9-4A8E-9EE0-019BA3F7D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71F7-20AB-4E8F-A7CB-1469869F0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800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71E65-37AE-4D9C-861C-9A4A720DF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07FF2C-E164-4241-A828-EFBE8F6CE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4D764-F977-4CC6-8924-D065DF099667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30BD4E-D3A7-4E8B-A808-42ED79AEB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2D0D49-C8F4-40C3-B997-2BCDD5A67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71F7-20AB-4E8F-A7CB-1469869F0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896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1A5D12-0241-43E2-BEA7-07F16F3E3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4D764-F977-4CC6-8924-D065DF099667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4A72E5-1A36-4530-BD01-C46686EB8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2DBDA5-2AED-40B3-83C4-A085042CB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71F7-20AB-4E8F-A7CB-1469869F0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539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BE631-A278-410B-9017-0E5DCE297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F3F71-8754-4541-93EA-DC4B85AC6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07A88B-AA1D-4E21-8248-935CC1F0E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F3C857-42D7-46DD-8D69-256A08A59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4D764-F977-4CC6-8924-D065DF099667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6B7958-5D19-482E-B18B-AA14E79B9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F8535B-423E-417F-B4C4-DD881666E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71F7-20AB-4E8F-A7CB-1469869F0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846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80D0C-FF70-4DD4-A320-43C8670CA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7BF844-5962-481A-A85C-06222AD386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B0BDB5-A186-4B21-A496-1AE22BF74C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9C779F-2800-4862-A9F5-058A5D189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4D764-F977-4CC6-8924-D065DF099667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5E08C-93E5-43D6-A6B9-CFF8A19EE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E90A68-AF93-4160-B5F1-2D12FB273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71F7-20AB-4E8F-A7CB-1469869F0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21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B58647-1C65-4BD8-9728-A369F9E24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04F995-0E85-466A-BB92-611FB9E9D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7FE55-37B5-4D14-B350-5A5E842F8D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4D764-F977-4CC6-8924-D065DF099667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F2A47F-16AA-421B-871C-C44AD20935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89467-7872-4C9B-AE17-99E1167BE0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E71F7-20AB-4E8F-A7CB-1469869F0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282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E3D47-5BE5-4568-A23C-3830A6C360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Mergers and Acquisitions</a:t>
            </a:r>
          </a:p>
        </p:txBody>
      </p:sp>
    </p:spTree>
    <p:extLst>
      <p:ext uri="{BB962C8B-B14F-4D97-AF65-F5344CB8AC3E}">
        <p14:creationId xmlns:p14="http://schemas.microsoft.com/office/powerpoint/2010/main" val="2645762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96AEC-08EF-4525-8A64-436C562AE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Special Purpose Acquisition Company (SPAC)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18341-BDE5-44A2-98AF-79EAC661D5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special purpose acquisition company (SPAC) is a company that has no commercial operations and is formed strictly to raise capital through an IPO or the purpose of acquiring or merging with an existing company.</a:t>
            </a:r>
          </a:p>
          <a:p>
            <a:r>
              <a:rPr lang="en-US" sz="1800" spc="5" dirty="0">
                <a:solidFill>
                  <a:srgbClr val="1111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Yesterday News- Dr. J. Douglas Ramsey CEO of Breeze Holdings Acquisition Groups merged with D-Orbit a private company.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spc="5" dirty="0">
              <a:solidFill>
                <a:srgbClr val="11111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Investors in SPACs can range from well-known private equity funds and celebrities to the general public.</a:t>
            </a:r>
            <a:endParaRPr lang="en-US" sz="1800" dirty="0">
              <a:solidFill>
                <a:srgbClr val="11111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SPACs have two years to complete an acquisition, or they must return their funds to investors.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11111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 of the best-known companies to have become publicly listed by merging with a SPAC are digital sports entertainment and gaming company </a:t>
            </a:r>
            <a:r>
              <a:rPr lang="en-US" sz="1800" spc="5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DraftKings</a:t>
            </a:r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aerospace and space travel company </a:t>
            </a:r>
            <a:r>
              <a:rPr lang="en-US" sz="1800" spc="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Virgin Galactic</a:t>
            </a:r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energy storage innovator </a:t>
            </a:r>
            <a:r>
              <a:rPr lang="en-US" sz="1800" spc="5" dirty="0" err="1">
                <a:solidFill>
                  <a:srgbClr val="11111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QuantumScape</a:t>
            </a:r>
            <a:r>
              <a:rPr lang="en-US" sz="1800" spc="5" dirty="0">
                <a:solidFill>
                  <a:srgbClr val="11111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real estate platform </a:t>
            </a:r>
            <a:r>
              <a:rPr lang="en-US" sz="1800" spc="5" dirty="0" err="1">
                <a:solidFill>
                  <a:srgbClr val="11111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Opendoor</a:t>
            </a:r>
            <a:r>
              <a:rPr lang="en-US" sz="1800" spc="5" dirty="0">
                <a:solidFill>
                  <a:srgbClr val="11111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spc="5" dirty="0" err="1">
                <a:solidFill>
                  <a:srgbClr val="11111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Techonlogies</a:t>
            </a:r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862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D1377-63AC-4B8B-895C-94910A6FE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pc="5" dirty="0">
                <a:solidFill>
                  <a:srgbClr val="11111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Reverse Takeover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D6C46C-3FCF-41DF-B0CF-1C73F2A6C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reverse takeover (RTO) is a process whereby private companies can become publicly traded companies without going through an IPO</a:t>
            </a:r>
            <a:r>
              <a:rPr lang="en-US" sz="2800" spc="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Breeze and D-Orbit </a:t>
            </a:r>
          </a:p>
          <a:p>
            <a:r>
              <a:rPr lang="en-US" sz="2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begin, a private company buys enough shares to control a publicly traded company. The private company's shareholder then exchanges its shares in the private company for shares in the public company. At this point, the private company has effectively become a publicly traded company.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710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4ECFE-D675-4DB9-887A-360051DA5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1800" kern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Cases When M&amp;A Strategy Failed for the Acquirer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5145B-E8B8-48D1-9DFF-2A71CF8015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eBay and Skype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Daimler-Benz and Chrysler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Bank of America and Merrill Lynch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Volvo and Renault</a:t>
            </a:r>
          </a:p>
          <a:p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AT&amp;</a:t>
            </a:r>
            <a:r>
              <a:rPr lang="en-US" sz="1800" spc="5" dirty="0">
                <a:solidFill>
                  <a:srgbClr val="11111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 and NCR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978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397F9-85C1-4156-908B-214065475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8A9E9-C588-4E40-9679-16CA31C918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Mergers and acquisitions have become indispensable tools in building a new generation of companies with power and resources to compete on a global basis</a:t>
            </a:r>
            <a:r>
              <a:rPr lang="en-US" sz="1800" spc="5" dirty="0">
                <a:solidFill>
                  <a:srgbClr val="1111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It reached to total value of $5 trillion in 2021.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spc="5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Most of M&amp;As were in Health care, energy, and technology.</a:t>
            </a:r>
            <a:endParaRPr lang="en-US" sz="1800" spc="5" dirty="0">
              <a:solidFill>
                <a:srgbClr val="11111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done for the right reasons and in the right way, M&amp;A can indeed be beneficial, it increases: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Efficiency and profitability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Enhanced Marketing coverage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Technological advances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Better use of resources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972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E1A90-1974-4443-9BF3-A695CEE3B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Difference between Mergers and Acquisitions: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CE344-FE86-4595-A444-483AFB6E84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Merger- British Airways merger with Iberia (Spanish airline ) = Internationa</a:t>
            </a: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 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Airline Groups</a:t>
            </a:r>
          </a:p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Acquisition- Hostile acquisition of the Kraft company acquiring Cadbury (a British co,). Cadbury became a subsidiary of the Kraft Company.</a:t>
            </a:r>
          </a:p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Corporate Raiders- T-Boon Pickens (Union Bank and Boeing), Carl Icahn (Netflix), and Saul Steinberg (Disney)</a:t>
            </a: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Leverage Buyout- RJR Nabisco </a:t>
            </a:r>
          </a:p>
        </p:txBody>
      </p:sp>
    </p:spTree>
    <p:extLst>
      <p:ext uri="{BB962C8B-B14F-4D97-AF65-F5344CB8AC3E}">
        <p14:creationId xmlns:p14="http://schemas.microsoft.com/office/powerpoint/2010/main" val="1178612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E23E5-4597-421A-AFBB-B26CC9BE7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spc="-10" dirty="0">
                <a:solidFill>
                  <a:srgbClr val="000000"/>
                </a:solidFill>
                <a:effectLst/>
                <a:latin typeface="Arial-BoldMT_21_5"/>
                <a:ea typeface="Calibri" panose="020F0502020204030204" pitchFamily="34" charset="0"/>
                <a:cs typeface="Times New Roman" panose="02020603050405020304" pitchFamily="18" charset="0"/>
              </a:rPr>
              <a:t>Gains from Mergers and Acquisition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6B650-42E7-47A6-BE34-BC32E48EB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Synergy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Growth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Increasing market power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Acquiring unique capabilities and resources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Unlocking hidden value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948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12BDD-6CA1-47D7-9FC3-0FD0A7E3B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1800" spc="-10" dirty="0">
                <a:solidFill>
                  <a:srgbClr val="000000"/>
                </a:solidFill>
                <a:effectLst/>
                <a:latin typeface="Arial-BoldMT_21_5"/>
                <a:ea typeface="Calibri" panose="020F0502020204030204" pitchFamily="34" charset="0"/>
                <a:cs typeface="Times New Roman" panose="02020603050405020304" pitchFamily="18" charset="0"/>
              </a:rPr>
              <a:t>Gains from Acquisition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8B280-E6EE-4E3F-AB75-9B1114A1E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spc="-1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Synergy:</a:t>
            </a:r>
            <a:r>
              <a:rPr lang="en-US" sz="1800" spc="-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the incremental gain arising from the combination of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two firms, A and B, through a merger or acquisition. The merger should be undertaken only if: V</a:t>
            </a:r>
            <a:r>
              <a:rPr lang="en-US" sz="1800" spc="-1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&gt; VA+ VB</a:t>
            </a: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synergies (value gain) is:∆V = V</a:t>
            </a:r>
            <a:r>
              <a:rPr lang="en-US" sz="1800" spc="-1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 (VA+ VB) When ∆V&gt; 0, the merger should be undertaken.</a:t>
            </a:r>
            <a:r>
              <a:rPr lang="en-US" sz="1800" spc="-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If Firm A buys Firm B, it gets a company worth 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VB </a:t>
            </a:r>
            <a:r>
              <a:rPr lang="en-US" sz="1800" spc="-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plus the 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incremental gain ∆V .Thus, the value of Firm B to Firm A is VB*=VB+∆V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∆V could be any of the four factors discussed in the introduction.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Efficiency and profitability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Enhanced Marketing coverage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Technological advances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Better use of resources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How to value the synergy? NPV of the investment or compare ROI to WACC.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Valuation Models- DCF (WACC) OR APV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563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B736A-5C92-4151-BA5B-1B3285CCD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Motives and Determinants of Mergers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824C8-B0D5-40E1-BBAC-35C38949A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7906"/>
            <a:ext cx="10515600" cy="4351338"/>
          </a:xfrm>
        </p:spPr>
        <p:txBody>
          <a:bodyPr>
            <a:normAutofit fontScale="62500" lnSpcReduction="20000"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Synergy: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a. Operating Synergy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	</a:t>
            </a:r>
            <a:r>
              <a:rPr lang="en-US" sz="2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US" sz="2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Economies of Scale- cost reduction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	ii.</a:t>
            </a:r>
            <a:r>
              <a:rPr lang="en-US" sz="2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Economies of Scope- using a single input to provide s broader range of production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b. Financial Synergy- ability to reduce the cost of capital</a:t>
            </a:r>
            <a:endParaRPr lang="en-US" sz="2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Diversifications- combination of two firms could reduce cash flow risk if their cash flows are not perfectly correlated. It reduces the volatility of the cash flows.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3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Economic Motives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a. Horizontal Integration- Increase in market share and market power- example- airlines and oil companies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b. Vertical Integration- from source of supply to the ultimate consumer.</a:t>
            </a:r>
            <a:endParaRPr lang="en-US" sz="2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Manager’s personal incentives- hubris Hypothesis- Pride of the managers in the acquiring firms for their own personal motives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 Bootstrapping Earnings-</a:t>
            </a:r>
            <a:r>
              <a:rPr lang="en-US" sz="23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Bootstrap Earnings Effect refers to the short-term boost in the earnings of the acquirer company when it merges with the target company even though there is no economic benefit from such combination.</a:t>
            </a:r>
            <a:endParaRPr lang="en-US" sz="2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3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 Tax consideration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874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D876A-F136-49DC-A5F9-08F66FAA2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Antitakeover Measures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7AA7A-31FD-463D-BAD1-CA1DB51AE9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array of antitakeover defenses can be divided in two categories- Preventive and Active measures. </a:t>
            </a:r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Among the preventive measures are: 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1. Poison Pills- Rights offerings-</a:t>
            </a:r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Papa John’s</a:t>
            </a:r>
            <a:r>
              <a:rPr lang="en-US" sz="1800" spc="5" dirty="0">
                <a:solidFill>
                  <a:srgbClr val="11111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Limited Duration Stockholders Rights to prevent John </a:t>
            </a:r>
            <a:r>
              <a:rPr lang="en-US" sz="1800" spc="5" dirty="0" err="1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Schnatter</a:t>
            </a:r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from gaining control of the company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2. Corporate charter amendments- Staggered Terms of the Board of Directors, Supermajority Provisions, and Dual Capitalizations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3. Golden Parachutes- Special Compensation for upper management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596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5AA69-D55B-4620-A28F-278AFBFB6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Active Antitakeover Measures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90B36-17A3-4475-B13A-5C9D75171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Greenmail- targeted share repurchase- Saul Steinberg and Walt Disney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Standstill Agreements- agreement not to increase its shares holdings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White Knight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White Squire- similar to white Knight strategy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Capital Structure Changes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Ligation- Antitrust violations. Inadequate disclosure, fraud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Pac-man defense- making counteroffer for the acquiring company</a:t>
            </a:r>
          </a:p>
        </p:txBody>
      </p:sp>
    </p:spTree>
    <p:extLst>
      <p:ext uri="{BB962C8B-B14F-4D97-AF65-F5344CB8AC3E}">
        <p14:creationId xmlns:p14="http://schemas.microsoft.com/office/powerpoint/2010/main" val="1937806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84F7C-9A77-47ED-AA8D-9E2AFD6C8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Forms of Poison Pills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21E00-D120-4714-BF9E-90537702A7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Flip-Over Poison Pill</a:t>
            </a:r>
          </a:p>
          <a:p>
            <a:r>
              <a:rPr lang="en-US" sz="1800" spc="5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flip-over poison pill strategy allows stockholders of the target company to purchase the shares of the acquiring company at a deeply discounted price if the hostile takeover attempt is successful. For example, a target company shareholder may gain the right to buy the stock of its acquirer at a two-for-one rate, thereby diluting the equity in the acquiring company. The acquirer may avoid going ahead with such acquisitions if it perceives a dilution of value post-acquisition.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914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971</TotalTime>
  <Words>989</Words>
  <Application>Microsoft Office PowerPoint</Application>
  <PresentationFormat>Widescreen</PresentationFormat>
  <Paragraphs>81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Arial-BoldMT_21_5</vt:lpstr>
      <vt:lpstr>Calibri</vt:lpstr>
      <vt:lpstr>Calibri Light</vt:lpstr>
      <vt:lpstr>Symbol</vt:lpstr>
      <vt:lpstr>Office Theme</vt:lpstr>
      <vt:lpstr>Mergers and Acquisitions</vt:lpstr>
      <vt:lpstr>Introduction</vt:lpstr>
      <vt:lpstr>Difference between Mergers and Acquisitions: </vt:lpstr>
      <vt:lpstr>Gains from Mergers and Acquisition</vt:lpstr>
      <vt:lpstr>Gains from Acquisition </vt:lpstr>
      <vt:lpstr>Motives and Determinants of Mergers </vt:lpstr>
      <vt:lpstr>Antitakeover Measures</vt:lpstr>
      <vt:lpstr>Active Antitakeover Measures</vt:lpstr>
      <vt:lpstr>Forms of Poison Pills</vt:lpstr>
      <vt:lpstr>Special Purpose Acquisition Company (SPAC)</vt:lpstr>
      <vt:lpstr>Reverse Takeover </vt:lpstr>
      <vt:lpstr>Cases When M&amp;A Strategy Failed for the Acquirer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Mergers and Acquisitions</dc:title>
  <dc:creator>javad kashefi</dc:creator>
  <cp:lastModifiedBy>javad kashefi</cp:lastModifiedBy>
  <cp:revision>10</cp:revision>
  <dcterms:created xsi:type="dcterms:W3CDTF">2022-04-26T02:47:02Z</dcterms:created>
  <dcterms:modified xsi:type="dcterms:W3CDTF">2022-04-28T18:26:35Z</dcterms:modified>
</cp:coreProperties>
</file>