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96" r:id="rId2"/>
    <p:sldId id="298" r:id="rId3"/>
    <p:sldId id="299" r:id="rId4"/>
    <p:sldId id="301" r:id="rId5"/>
    <p:sldId id="302" r:id="rId6"/>
    <p:sldId id="303" r:id="rId7"/>
    <p:sldId id="304" r:id="rId8"/>
    <p:sldId id="305" r:id="rId9"/>
    <p:sldId id="333" r:id="rId10"/>
    <p:sldId id="306" r:id="rId11"/>
    <p:sldId id="334" r:id="rId12"/>
    <p:sldId id="308" r:id="rId13"/>
    <p:sldId id="335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9" r:id="rId34"/>
    <p:sldId id="330" r:id="rId35"/>
    <p:sldId id="331" r:id="rId36"/>
    <p:sldId id="33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25C"/>
    <a:srgbClr val="0B5B7F"/>
    <a:srgbClr val="7B1F1F"/>
    <a:srgbClr val="053F85"/>
    <a:srgbClr val="057B5C"/>
    <a:srgbClr val="C58681"/>
    <a:srgbClr val="992727"/>
    <a:srgbClr val="073D55"/>
    <a:srgbClr val="7C0D0A"/>
    <a:srgbClr val="BD1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9" autoAdjust="0"/>
  </p:normalViewPr>
  <p:slideViewPr>
    <p:cSldViewPr>
      <p:cViewPr varScale="1">
        <p:scale>
          <a:sx n="78" d="100"/>
          <a:sy n="78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63588-EB0F-465F-92AC-4CF585413BD4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EA5F-E44E-4B30-86AE-751D093941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8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5ED21CD-B0E0-4634-A133-599451056ACE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962400"/>
            <a:ext cx="9144000" cy="1660962"/>
          </a:xfrm>
          <a:prstGeom prst="rect">
            <a:avLst/>
          </a:prstGeom>
          <a:solidFill>
            <a:srgbClr val="08425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544540"/>
            <a:ext cx="9144000" cy="1351060"/>
          </a:xfrm>
          <a:prstGeom prst="rect">
            <a:avLst/>
          </a:prstGeom>
          <a:solidFill>
            <a:srgbClr val="0842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1295400"/>
            <a:ext cx="1864230" cy="1828800"/>
          </a:xfrm>
          <a:prstGeom prst="rect">
            <a:avLst/>
          </a:prstGeom>
          <a:solidFill>
            <a:srgbClr val="08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0" y="1295400"/>
            <a:ext cx="6553200" cy="1828800"/>
          </a:xfrm>
          <a:prstGeom prst="rect">
            <a:avLst/>
          </a:prstGeom>
          <a:solidFill>
            <a:srgbClr val="7B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8974" y="1408978"/>
            <a:ext cx="6207826" cy="1601643"/>
          </a:xfrm>
        </p:spPr>
        <p:txBody>
          <a:bodyPr anchor="b">
            <a:noAutofit/>
          </a:bodyPr>
          <a:lstStyle>
            <a:lvl1pPr>
              <a:defRPr sz="4400" b="0" cap="none" baseline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068981"/>
            <a:ext cx="7004462" cy="1447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2800" i="0" kern="1200" dirty="0">
                <a:solidFill>
                  <a:srgbClr val="08425C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Bodie, Kane, and Marcus</a:t>
            </a:r>
          </a:p>
          <a:p>
            <a:r>
              <a:rPr lang="en-US" i="1" dirty="0" smtClean="0"/>
              <a:t>Essentials of Investments</a:t>
            </a:r>
          </a:p>
          <a:p>
            <a:r>
              <a:rPr lang="en-US" i="0" dirty="0" smtClean="0"/>
              <a:t>Tenth Edition</a:t>
            </a:r>
            <a:endParaRPr lang="en-US" i="1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52400" y="1143000"/>
            <a:ext cx="8915400" cy="0"/>
          </a:xfrm>
          <a:prstGeom prst="line">
            <a:avLst/>
          </a:prstGeom>
          <a:ln w="57150">
            <a:solidFill>
              <a:srgbClr val="C58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81100" y="1131125"/>
            <a:ext cx="0" cy="2148840"/>
          </a:xfrm>
          <a:prstGeom prst="line">
            <a:avLst/>
          </a:prstGeom>
          <a:ln w="57150">
            <a:solidFill>
              <a:srgbClr val="C58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 flipV="1">
            <a:off x="157350" y="3255030"/>
            <a:ext cx="2011680" cy="0"/>
          </a:xfrm>
          <a:prstGeom prst="line">
            <a:avLst/>
          </a:prstGeom>
          <a:ln w="57150">
            <a:solidFill>
              <a:srgbClr val="C58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78922" y="134448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Chapter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08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928263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Copyright © 2017 McGraw-Hill Education. All rights reserved. No reproduction or distribution without the prior written consent of McGraw-Hill Education.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3632264"/>
            <a:ext cx="4709160" cy="794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08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901145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Copyright © 2017 McGraw-Hill Education. All rights reserved. No reproduction or distribution without the prior written consent of McGraw-Hill Education.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213" y="152400"/>
            <a:ext cx="8565574" cy="83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B5B7F"/>
          </a:solidFill>
          <a:latin typeface="+mj-lt"/>
          <a:ea typeface="+mj-ea"/>
          <a:cs typeface="Aharoni" pitchFamily="2" charset="-79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438399" y="1447800"/>
            <a:ext cx="6442587" cy="144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4400" dirty="0" smtClean="0">
                <a:solidFill>
                  <a:schemeClr val="bg1"/>
                </a:solidFill>
              </a:rPr>
              <a:t>Portfolio Performance Evaluation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57200" y="1629085"/>
            <a:ext cx="1524000" cy="144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8800" dirty="0" smtClean="0">
                <a:solidFill>
                  <a:schemeClr val="bg1"/>
                </a:solidFill>
              </a:rPr>
              <a:t>18	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922" y="41148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Bodie, Kane, and Marcus</a:t>
            </a:r>
          </a:p>
          <a:p>
            <a:r>
              <a:rPr lang="en-US" sz="2800" i="1" dirty="0" smtClean="0">
                <a:solidFill>
                  <a:srgbClr val="08425C"/>
                </a:solidFill>
                <a:latin typeface="Helvetica" pitchFamily="34" charset="0"/>
              </a:rPr>
              <a:t>Essentials of Investments </a:t>
            </a:r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Tenth Edition</a:t>
            </a:r>
            <a:endParaRPr lang="en-US" sz="2800" i="1" dirty="0">
              <a:solidFill>
                <a:srgbClr val="08425C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2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18.2 </a:t>
            </a:r>
            <a:r>
              <a:rPr lang="en-US" i="1" dirty="0" smtClean="0"/>
              <a:t>M</a:t>
            </a:r>
            <a:r>
              <a:rPr lang="en-US" baseline="30000" dirty="0" smtClean="0"/>
              <a:t>2 </a:t>
            </a:r>
            <a:r>
              <a:rPr lang="en-US" dirty="0" smtClean="0"/>
              <a:t>of Portfolio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114425"/>
            <a:ext cx="79724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7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18.1 Investment Clients, Service Providers, Objectives of Performance 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Treynor</a:t>
                </a:r>
                <a:r>
                  <a:rPr lang="en-US" dirty="0" smtClean="0"/>
                  <a:t> Measure</a:t>
                </a:r>
              </a:p>
              <a:p>
                <a:pPr lvl="1"/>
                <a:r>
                  <a:rPr lang="en-US" dirty="0"/>
                  <a:t>Ratio of portfolio excess return to beta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𝑇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num>
                      <m:den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𝛽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Used to evaluate portfolio that is part of larger portfolio with different managers</a:t>
                </a:r>
              </a:p>
              <a:p>
                <a:r>
                  <a:rPr lang="en-US" dirty="0" smtClean="0"/>
                  <a:t>Figure 18.1 Example: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259209"/>
              </p:ext>
            </p:extLst>
          </p:nvPr>
        </p:nvGraphicFramePr>
        <p:xfrm>
          <a:off x="3048000" y="4800600"/>
          <a:ext cx="1981200" cy="144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1117440" imgH="812520" progId="Equation.DSMT4">
                  <p:embed/>
                </p:oleObj>
              </mc:Choice>
              <mc:Fallback>
                <p:oleObj name="Equation" r:id="rId4" imgW="111744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800600"/>
                        <a:ext cx="1981200" cy="1440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1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18.1 Investment Clients, Service Providers, Objectives of 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Ratio</a:t>
            </a:r>
          </a:p>
          <a:p>
            <a:pPr lvl="1"/>
            <a:r>
              <a:rPr lang="en-US" dirty="0" smtClean="0"/>
              <a:t>Ratio </a:t>
            </a:r>
            <a:r>
              <a:rPr lang="en-US" dirty="0"/>
              <a:t>of alpha to standard deviation of diversifiable </a:t>
            </a:r>
            <a:r>
              <a:rPr lang="en-US" dirty="0" smtClean="0"/>
              <a:t>risk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Sharpe Ratio of the Optimized Portfolio is then: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653026"/>
              </p:ext>
            </p:extLst>
          </p:nvPr>
        </p:nvGraphicFramePr>
        <p:xfrm>
          <a:off x="2093913" y="2486025"/>
          <a:ext cx="31273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1523880" imgH="457200" progId="Equation.DSMT4">
                  <p:embed/>
                </p:oleObj>
              </mc:Choice>
              <mc:Fallback>
                <p:oleObj name="Equation" r:id="rId3" imgW="1523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3913" y="2486025"/>
                        <a:ext cx="3127375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617331"/>
              </p:ext>
            </p:extLst>
          </p:nvPr>
        </p:nvGraphicFramePr>
        <p:xfrm>
          <a:off x="2209800" y="4114800"/>
          <a:ext cx="2616200" cy="1281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5" imgW="1244520" imgH="609480" progId="Equation.DSMT4">
                  <p:embed/>
                </p:oleObj>
              </mc:Choice>
              <mc:Fallback>
                <p:oleObj name="Equation" r:id="rId5" imgW="12445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800" y="4114800"/>
                        <a:ext cx="2616200" cy="1281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7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18.1 </a:t>
            </a:r>
            <a:r>
              <a:rPr lang="en-US" dirty="0" smtClean="0"/>
              <a:t>Information Ratio: Example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475093"/>
              </p:ext>
            </p:extLst>
          </p:nvPr>
        </p:nvGraphicFramePr>
        <p:xfrm>
          <a:off x="609600" y="1447800"/>
          <a:ext cx="3176588" cy="325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1511280" imgH="1549080" progId="Equation.DSMT4">
                  <p:embed/>
                </p:oleObj>
              </mc:Choice>
              <mc:Fallback>
                <p:oleObj name="Equation" r:id="rId3" imgW="151128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447800"/>
                        <a:ext cx="3176588" cy="325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248326"/>
              </p:ext>
            </p:extLst>
          </p:nvPr>
        </p:nvGraphicFramePr>
        <p:xfrm>
          <a:off x="4876800" y="1371600"/>
          <a:ext cx="3176588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5" imgW="1511280" imgH="1574640" progId="Equation.DSMT4">
                  <p:embed/>
                </p:oleObj>
              </mc:Choice>
              <mc:Fallback>
                <p:oleObj name="Equation" r:id="rId5" imgW="1511280" imgH="1574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3176588" cy="33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9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18.1 Investment Clients, Service Providers, Objectives of Performance 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Jensen Measure</a:t>
                </a:r>
              </a:p>
              <a:p>
                <a:pPr lvl="1"/>
                <a:r>
                  <a:rPr lang="en-US" dirty="0" smtClean="0"/>
                  <a:t>Alpha of an investment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/>
                            <a:ea typeface="Cambria Math"/>
                          </a:rPr>
                          <m:t>β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  <a:p>
                <a:pPr marL="547688" lvl="2" indent="193675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/>
                  <a:t> Portfolio alpha</a:t>
                </a:r>
              </a:p>
              <a:p>
                <a:pPr marL="547688" lvl="2" indent="193675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 smtClean="0"/>
                  <a:t> = Average excess return on the portfolio</a:t>
                </a:r>
              </a:p>
              <a:p>
                <a:pPr marL="547688" lvl="2" indent="193675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</a:rPr>
                          <m:t>β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 smtClean="0"/>
                  <a:t> = Portfolio beta</a:t>
                </a:r>
              </a:p>
              <a:p>
                <a:pPr marL="547688" lvl="2" indent="193675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 smtClean="0"/>
                  <a:t> = Average excess return on the market</a:t>
                </a:r>
              </a:p>
              <a:p>
                <a:pPr lvl="2"/>
                <a:r>
                  <a:rPr lang="en-US" dirty="0" smtClean="0"/>
                  <a:t> Measure of abnormal return</a:t>
                </a:r>
              </a:p>
              <a:p>
                <a:pPr lvl="2"/>
                <a:r>
                  <a:rPr lang="en-US" dirty="0" smtClean="0"/>
                  <a:t>Must establish statistical significance via regression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8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18.1 Investment Clients, Service Providers, Objectives of 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Alpha Capture and Transport</a:t>
            </a:r>
          </a:p>
          <a:p>
            <a:pPr lvl="1"/>
            <a:r>
              <a:rPr lang="en-US" dirty="0" smtClean="0"/>
              <a:t>Alpha transport</a:t>
            </a:r>
          </a:p>
          <a:p>
            <a:pPr lvl="2"/>
            <a:r>
              <a:rPr lang="en-US" sz="2800" dirty="0" smtClean="0"/>
              <a:t>Establishing alpha while using index products </a:t>
            </a:r>
            <a:r>
              <a:rPr lang="en-US" sz="2800" dirty="0"/>
              <a:t>to both hedge </a:t>
            </a:r>
            <a:r>
              <a:rPr lang="en-US" sz="2800" dirty="0" smtClean="0"/>
              <a:t>market exposure and establish exposure to desired sectors</a:t>
            </a:r>
          </a:p>
          <a:p>
            <a:pPr lvl="1"/>
            <a:r>
              <a:rPr lang="en-US" dirty="0" smtClean="0"/>
              <a:t>Alpha capture</a:t>
            </a:r>
          </a:p>
          <a:p>
            <a:pPr lvl="2"/>
            <a:r>
              <a:rPr lang="en-US" sz="2800" dirty="0" smtClean="0"/>
              <a:t>Construction of positive-alpha portfolio with systematic risk hedged away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62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836426"/>
          </a:xfrm>
        </p:spPr>
        <p:txBody>
          <a:bodyPr>
            <a:noAutofit/>
          </a:bodyPr>
          <a:lstStyle/>
          <a:p>
            <a:r>
              <a:rPr lang="en-US" sz="3000" dirty="0" smtClean="0"/>
              <a:t>Table 18.2 Alpha Capture/Transfer, Healthcare Sector</a:t>
            </a:r>
            <a:endParaRPr lang="en-US" sz="3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" y="1371600"/>
            <a:ext cx="899769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989" y="4419600"/>
            <a:ext cx="899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*If </a:t>
            </a:r>
            <a:r>
              <a:rPr lang="en-US" i="1" dirty="0"/>
              <a:t>P </a:t>
            </a:r>
            <a:r>
              <a:rPr lang="en-US" dirty="0"/>
              <a:t>’s alpha is negative, then reverse the sign of </a:t>
            </a:r>
            <a:r>
              <a:rPr lang="en-US" i="1" dirty="0" err="1"/>
              <a:t>w</a:t>
            </a:r>
            <a:r>
              <a:rPr lang="en-US" i="1" baseline="-25000" dirty="0" err="1"/>
              <a:t>P</a:t>
            </a:r>
            <a:r>
              <a:rPr lang="en-US" i="1" dirty="0"/>
              <a:t> </a:t>
            </a:r>
            <a:r>
              <a:rPr lang="en-US" dirty="0"/>
              <a:t>and adjust the signs of </a:t>
            </a:r>
            <a:r>
              <a:rPr lang="en-US" i="1" dirty="0" err="1"/>
              <a:t>w</a:t>
            </a:r>
            <a:r>
              <a:rPr lang="en-US" i="1" baseline="-25000" dirty="0" err="1"/>
              <a:t>M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w</a:t>
            </a:r>
            <a:r>
              <a:rPr lang="en-US" i="1" baseline="-25000" dirty="0" err="1"/>
              <a:t>F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6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18.1 Investment Clients, Service Providers, Objectives of Performance 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Evaluation with Multi-Index Model</a:t>
                </a:r>
              </a:p>
              <a:p>
                <a:pPr lvl="1"/>
                <a:r>
                  <a:rPr lang="en-US" dirty="0" smtClean="0"/>
                  <a:t>Use multi-index model such as </a:t>
                </a:r>
                <a:r>
                  <a:rPr lang="en-US" dirty="0" err="1" smtClean="0"/>
                  <a:t>Fama</a:t>
                </a:r>
                <a:r>
                  <a:rPr lang="en-US" dirty="0" smtClean="0"/>
                  <a:t>-French to establish expected return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𝑃𝑡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  <a:ea typeface="Cambria Math"/>
                          </a:rPr>
                          <m:t>β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𝑀𝑡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  <a:ea typeface="Cambria Math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𝑆𝑀𝐵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𝑆𝑀𝐵𝑡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  <a:ea typeface="Cambria Math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𝐻𝑀𝐿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𝐻𝑀𝐿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  <a:ea typeface="Cambria Math"/>
                              </a:rPr>
                              <m:t>α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𝑝𝑡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𝑃𝑡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β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𝑀𝑡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  <a:ea typeface="Cambria Math"/>
                              </a:rPr>
                              <m:t>β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𝑆𝑀𝐵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𝑆𝑀𝐵𝑡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  <a:ea typeface="Cambria Math"/>
                              </a:rPr>
                              <m:t>β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𝐻𝑀𝐿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𝐻𝑀𝐿𝑡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α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dirty="0" smtClean="0"/>
                  <a:t>This allows estimation of alpha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9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18.2 Style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Introduced </a:t>
            </a:r>
            <a:r>
              <a:rPr lang="en-US" dirty="0"/>
              <a:t>by William Sharpe</a:t>
            </a:r>
          </a:p>
          <a:p>
            <a:pPr lvl="1"/>
            <a:r>
              <a:rPr lang="en-US" dirty="0"/>
              <a:t>1992 study of mutual fund </a:t>
            </a:r>
            <a:r>
              <a:rPr lang="en-US" dirty="0" smtClean="0"/>
              <a:t>performance shows 91.5</a:t>
            </a:r>
            <a:r>
              <a:rPr lang="en-US" dirty="0"/>
              <a:t>% of variation in return could be explained by the funds’ </a:t>
            </a:r>
            <a:r>
              <a:rPr lang="en-US" dirty="0" smtClean="0"/>
              <a:t>asset allocations </a:t>
            </a:r>
            <a:r>
              <a:rPr lang="en-US" dirty="0"/>
              <a:t>to bills, bonds and stocks</a:t>
            </a:r>
          </a:p>
          <a:p>
            <a:pPr lvl="1"/>
            <a:r>
              <a:rPr lang="en-US" dirty="0"/>
              <a:t>Later studies show that </a:t>
            </a:r>
            <a:r>
              <a:rPr lang="en-US" dirty="0" smtClean="0"/>
              <a:t>&gt; 90% </a:t>
            </a:r>
            <a:r>
              <a:rPr lang="en-US" dirty="0"/>
              <a:t>of the variation in return could be explained by the funds’ allocation to a broader range of asset classes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4941"/>
            <a:ext cx="8915400" cy="775659"/>
          </a:xfrm>
        </p:spPr>
        <p:txBody>
          <a:bodyPr>
            <a:noAutofit/>
          </a:bodyPr>
          <a:lstStyle/>
          <a:p>
            <a:r>
              <a:rPr lang="en-US" sz="3000" dirty="0" smtClean="0"/>
              <a:t>Table 18.3 Sharpe’s Style Portfolios for Magellan Fund</a:t>
            </a:r>
            <a:endParaRPr lang="en-US" sz="3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353175" cy="452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638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*Regressions are constrained to have nonnegative coefficients and to have coefficients that sum to 100%.</a:t>
            </a:r>
          </a:p>
        </p:txBody>
      </p:sp>
    </p:spTree>
    <p:extLst>
      <p:ext uri="{BB962C8B-B14F-4D97-AF65-F5344CB8AC3E}">
        <p14:creationId xmlns:p14="http://schemas.microsoft.com/office/powerpoint/2010/main" val="11569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18.1 Investment Clients, Service Providers, Objectives of Performance Evaluation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6" y="1143000"/>
            <a:ext cx="8537863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Passive Management</a:t>
            </a:r>
          </a:p>
          <a:p>
            <a:pPr lvl="1"/>
            <a:r>
              <a:rPr lang="en-US" dirty="0" smtClean="0"/>
              <a:t>Diversified portfolio with no security mispricing identification</a:t>
            </a:r>
          </a:p>
          <a:p>
            <a:r>
              <a:rPr lang="en-US" dirty="0" smtClean="0"/>
              <a:t>Active Management</a:t>
            </a:r>
          </a:p>
          <a:p>
            <a:pPr lvl="1"/>
            <a:r>
              <a:rPr lang="en-US" dirty="0" smtClean="0"/>
              <a:t>Forecasting broad markets and/or identifying mispriced securities to achieve higher returns</a:t>
            </a:r>
          </a:p>
          <a:p>
            <a:r>
              <a:rPr lang="en-US" dirty="0" smtClean="0"/>
              <a:t>Market Timing</a:t>
            </a:r>
          </a:p>
          <a:p>
            <a:pPr lvl="1"/>
            <a:r>
              <a:rPr lang="en-US" dirty="0" smtClean="0"/>
              <a:t>Relative performance drives fund movement between risky portfolio and cash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Figure 18.3 Fidelity Magellan Fund Cumulative Return Difference versus Style Benchmark</a:t>
            </a:r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22463" cy="516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9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Figure 18.4 Fidelity Magellan Fund Cumulative Return Difference versus S&amp;P 500</a:t>
            </a:r>
            <a:endParaRPr lang="en-US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36900"/>
            <a:ext cx="8656027" cy="542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0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Figure 18.5 Average Tracking Error, 636 Mutual Funds, 85-89</a:t>
            </a:r>
            <a:endParaRPr lang="en-US" sz="2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16535"/>
            <a:ext cx="6738937" cy="509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18.3 Morningstar’s Risk-Adjusted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Company peer groups established based on Morningstar style definitions</a:t>
            </a:r>
          </a:p>
          <a:p>
            <a:r>
              <a:rPr lang="en-US" dirty="0" smtClean="0"/>
              <a:t>Risk-adjusted performance ranked; then stars assigned according to table</a:t>
            </a:r>
            <a:endParaRPr lang="en-US" dirty="0"/>
          </a:p>
        </p:txBody>
      </p:sp>
      <p:graphicFrame>
        <p:nvGraphicFramePr>
          <p:cNvPr id="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064539"/>
              </p:ext>
            </p:extLst>
          </p:nvPr>
        </p:nvGraphicFramePr>
        <p:xfrm>
          <a:off x="2514600" y="3657600"/>
          <a:ext cx="3860800" cy="1996440"/>
        </p:xfrm>
        <a:graphic>
          <a:graphicData uri="http://schemas.openxmlformats.org/drawingml/2006/table">
            <a:tbl>
              <a:tblPr/>
              <a:tblGrid>
                <a:gridCol w="2462212"/>
                <a:gridCol w="1398588"/>
              </a:tblGrid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Percentile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Stars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425C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0-10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10-32.5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2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32.5-67.5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3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67.5-90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4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90-100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5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4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Figure 18.6 Rankings Based on Morningstar’s Category RARs and Excess Return Sharpe Ratios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796659" cy="384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9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18.4 Risk Adjustments with Changing Portfolio Composition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with Performance Measures</a:t>
            </a:r>
          </a:p>
          <a:p>
            <a:pPr lvl="1"/>
            <a:r>
              <a:rPr lang="en-US" dirty="0" smtClean="0"/>
              <a:t>Assume fund maintains constant level of risk</a:t>
            </a:r>
          </a:p>
          <a:p>
            <a:pPr lvl="2"/>
            <a:r>
              <a:rPr lang="en-US" sz="2800" dirty="0" smtClean="0"/>
              <a:t>Particularly problematic for funds engaging in active asset allocation</a:t>
            </a:r>
          </a:p>
          <a:p>
            <a:pPr lvl="1"/>
            <a:r>
              <a:rPr lang="en-US" dirty="0" smtClean="0"/>
              <a:t>In large universe of funds, some will have abnormal performance each period by chance</a:t>
            </a:r>
            <a:endParaRPr lang="en-US" dirty="0"/>
          </a:p>
          <a:p>
            <a:pPr lvl="1"/>
            <a:r>
              <a:rPr lang="en-US" dirty="0" smtClean="0"/>
              <a:t>Survivorship bias</a:t>
            </a:r>
          </a:p>
          <a:p>
            <a:pPr lvl="2"/>
            <a:r>
              <a:rPr lang="en-US" sz="2800" dirty="0" smtClean="0"/>
              <a:t>Upward bias in average fund performance due to failure to account for failed funds over sample period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96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18.7 Portfolio Returns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19368"/>
            <a:ext cx="5553075" cy="53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5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18.5 Performance Attribution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Decomposing overall performance into components</a:t>
            </a:r>
          </a:p>
          <a:p>
            <a:pPr lvl="1"/>
            <a:r>
              <a:rPr lang="en-US" dirty="0" smtClean="0"/>
              <a:t>Determined by specific portfolio choices</a:t>
            </a:r>
          </a:p>
          <a:p>
            <a:pPr lvl="2"/>
            <a:r>
              <a:rPr lang="en-US" sz="2800" dirty="0" smtClean="0"/>
              <a:t>Broad asset allocation among types of securities</a:t>
            </a:r>
          </a:p>
          <a:p>
            <a:pPr lvl="2"/>
            <a:r>
              <a:rPr lang="en-US" sz="2800" dirty="0" smtClean="0"/>
              <a:t>Industry weighting in equity portfolio</a:t>
            </a:r>
          </a:p>
          <a:p>
            <a:pPr lvl="2"/>
            <a:r>
              <a:rPr lang="en-US" sz="2800" dirty="0" smtClean="0"/>
              <a:t>Security choice</a:t>
            </a:r>
          </a:p>
          <a:p>
            <a:pPr lvl="2"/>
            <a:r>
              <a:rPr lang="en-US" sz="2800" dirty="0" smtClean="0"/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36281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Table 18.4 Performance of Managed Portfolio</a:t>
            </a:r>
            <a:endParaRPr lang="en-US" sz="3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36320"/>
            <a:ext cx="7560843" cy="251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3701317"/>
            <a:ext cx="8839200" cy="292808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Bogey</a:t>
            </a:r>
          </a:p>
          <a:p>
            <a:pPr lvl="1"/>
            <a:r>
              <a:rPr lang="en-US" dirty="0" smtClean="0"/>
              <a:t>Benchmark portfolio comprised of three indexes with given weights</a:t>
            </a:r>
          </a:p>
          <a:p>
            <a:pPr lvl="2"/>
            <a:r>
              <a:rPr lang="en-US" sz="2800" dirty="0" smtClean="0"/>
              <a:t>Bogey return represents return on unmanaged portfolio</a:t>
            </a:r>
          </a:p>
          <a:p>
            <a:pPr lvl="2"/>
            <a:r>
              <a:rPr lang="en-US" sz="2800" dirty="0" smtClean="0"/>
              <a:t>Weights represent standard portfolio for typical risk tolerance of given type of client or typical fund in category</a:t>
            </a:r>
          </a:p>
        </p:txBody>
      </p:sp>
    </p:spTree>
    <p:extLst>
      <p:ext uri="{BB962C8B-B14F-4D97-AF65-F5344CB8AC3E}">
        <p14:creationId xmlns:p14="http://schemas.microsoft.com/office/powerpoint/2010/main" val="42593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18.5 Performance Attribution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1" y="1316617"/>
            <a:ext cx="8985784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2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18.1 Investment Clients, Service Providers, Objectives of Performance Evaluation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82348"/>
            <a:ext cx="4691063" cy="534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3432463" cy="4876800"/>
          </a:xfrm>
        </p:spPr>
        <p:txBody>
          <a:bodyPr/>
          <a:lstStyle/>
          <a:p>
            <a:r>
              <a:rPr lang="en-US" dirty="0" smtClean="0"/>
              <a:t>Comparison Universe:</a:t>
            </a:r>
          </a:p>
          <a:p>
            <a:pPr lvl="1"/>
            <a:r>
              <a:rPr lang="en-US" dirty="0" smtClean="0"/>
              <a:t>Set of portfolio managers with similar investment styles used to assess relative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Table 18.6 Sector Allocation within Equity Market</a:t>
            </a:r>
            <a:endParaRPr lang="en-US" sz="3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" y="1701475"/>
            <a:ext cx="9036274" cy="351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8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Table 18.7 Portfolio Attribution: Summary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902500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5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18.6 Market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876800"/>
          </a:xfrm>
        </p:spPr>
        <p:txBody>
          <a:bodyPr/>
          <a:lstStyle/>
          <a:p>
            <a:r>
              <a:rPr lang="en-US" dirty="0" smtClean="0"/>
              <a:t>Adjust asset allocation for changes in market</a:t>
            </a:r>
          </a:p>
          <a:p>
            <a:pPr lvl="1"/>
            <a:r>
              <a:rPr lang="en-US" dirty="0" smtClean="0"/>
              <a:t>Shift between </a:t>
            </a:r>
            <a:r>
              <a:rPr lang="en-US" dirty="0"/>
              <a:t>stocks and money market instruments or </a:t>
            </a:r>
            <a:r>
              <a:rPr lang="en-US" dirty="0" smtClean="0"/>
              <a:t>bonds</a:t>
            </a:r>
          </a:p>
          <a:p>
            <a:pPr lvl="1"/>
            <a:r>
              <a:rPr lang="en-US" dirty="0" smtClean="0"/>
              <a:t>Option-like if one has perfect ability to forecast </a:t>
            </a:r>
            <a:endParaRPr lang="en-US" dirty="0"/>
          </a:p>
          <a:p>
            <a:pPr lvl="1"/>
            <a:r>
              <a:rPr lang="en-US" dirty="0"/>
              <a:t>Little evidence of </a:t>
            </a:r>
            <a:r>
              <a:rPr lang="en-US" dirty="0" smtClean="0"/>
              <a:t>persistent market-timing ability</a:t>
            </a:r>
          </a:p>
          <a:p>
            <a:r>
              <a:rPr lang="en-US" dirty="0"/>
              <a:t>With Imperfect Ability to Forecast</a:t>
            </a:r>
          </a:p>
          <a:p>
            <a:pPr lvl="1"/>
            <a:r>
              <a:rPr lang="en-US" dirty="0"/>
              <a:t>Takes long time horizon to judge ability</a:t>
            </a:r>
          </a:p>
          <a:p>
            <a:pPr lvl="1"/>
            <a:r>
              <a:rPr lang="en-US" dirty="0"/>
              <a:t>Judge proportions of correct </a:t>
            </a:r>
            <a:r>
              <a:rPr lang="en-US" dirty="0" smtClean="0"/>
              <a:t>calls: </a:t>
            </a:r>
            <a:r>
              <a:rPr lang="en-US" sz="2800" dirty="0" smtClean="0"/>
              <a:t>Bull vs. Bear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12" y="152400"/>
            <a:ext cx="8702387" cy="8364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18.8 Rate of Return: Perfect Market Timer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362075"/>
            <a:ext cx="64674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3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Table 18.8 Performance of Cash, Stocks, and Perfect Timing Strategies</a:t>
            </a:r>
            <a:endParaRPr 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" y="1713050"/>
            <a:ext cx="8991600" cy="339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8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18.9A Characteristic Lines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714500"/>
            <a:ext cx="62103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18.9B Characteristic Lines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57350"/>
            <a:ext cx="61912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0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18.1 Investment Clients, Service Providers, Objectives of Performance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Risk-Adjusted Performance</a:t>
                </a:r>
              </a:p>
              <a:p>
                <a:pPr lvl="1"/>
                <a:r>
                  <a:rPr lang="en-US" dirty="0" smtClean="0"/>
                  <a:t>To measure abnormal performance, must measure normal performance</a:t>
                </a:r>
              </a:p>
              <a:p>
                <a:pPr lvl="2"/>
                <a:r>
                  <a:rPr lang="en-US" sz="2800" dirty="0" smtClean="0"/>
                  <a:t>Single index model can be used</a:t>
                </a:r>
              </a:p>
              <a:p>
                <a:pPr lvl="3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𝑃𝑡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𝑀𝑡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sz="2800" dirty="0" smtClean="0"/>
                  <a:t>From this the expected return </a:t>
                </a:r>
                <a:r>
                  <a:rPr lang="en-US" sz="2800" i="1" dirty="0" smtClean="0"/>
                  <a:t>E</a:t>
                </a:r>
                <a:r>
                  <a:rPr lang="en-US" sz="2800" dirty="0" smtClean="0"/>
                  <a:t>(</a:t>
                </a:r>
                <a:r>
                  <a:rPr lang="en-US" sz="2800" i="1" dirty="0" smtClean="0"/>
                  <a:t>R</a:t>
                </a:r>
                <a:r>
                  <a:rPr lang="en-US" sz="2800" i="1" baseline="-25000" dirty="0" smtClean="0"/>
                  <a:t>P</a:t>
                </a:r>
                <a:r>
                  <a:rPr lang="en-US" sz="2800" dirty="0" smtClean="0"/>
                  <a:t>)  can be found</a:t>
                </a:r>
              </a:p>
              <a:p>
                <a:pPr lvl="3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𝑀𝑡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7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18.1 Investment Clients, Service Providers, Objectives of Performance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Risk-Adjusted Performance</a:t>
                </a:r>
              </a:p>
              <a:p>
                <a:pPr lvl="1"/>
                <a:r>
                  <a:rPr lang="en-US" dirty="0" smtClean="0"/>
                  <a:t>Variance of market-driven return component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Var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  <a:ea typeface="Cambria Math"/>
                              </a:rPr>
                              <m:t>β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𝑀𝑡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</a:rPr>
                          <m:t>β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𝑃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𝑀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Variance of return on </a:t>
                </a:r>
                <a:r>
                  <a:rPr lang="en-US" i="1" dirty="0" smtClean="0"/>
                  <a:t>P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𝑃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/>
                          </a:rPr>
                          <m:t>β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𝑀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 smtClean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8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Table 18.1 Performance of Two Managed Portfolios</a:t>
            </a:r>
            <a:endParaRPr lang="en-US" sz="3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599"/>
            <a:ext cx="8991600" cy="303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3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18.1 Investment Clients, Service Providers, Objectives of Performance 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Sharpe Ratio</a:t>
                </a:r>
              </a:p>
              <a:p>
                <a:pPr lvl="1"/>
                <a:r>
                  <a:rPr lang="en-US" dirty="0" smtClean="0"/>
                  <a:t>Reward-to-volatility ratio, excess return to standard deviation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𝑆</m:t>
                    </m:r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num>
                      <m:den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Used when choosing among competing portfolios that will not be mixed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0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18.1 Investment Clients, Service Providers, Objectives of 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Measure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Return </a:t>
            </a:r>
            <a:r>
              <a:rPr lang="en-US" dirty="0"/>
              <a:t>difference between managed portfolio leveraged to match volatility of passive index and return on that </a:t>
            </a:r>
            <a:r>
              <a:rPr lang="en-US" dirty="0" smtClean="0"/>
              <a:t>index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699987"/>
              </p:ext>
            </p:extLst>
          </p:nvPr>
        </p:nvGraphicFramePr>
        <p:xfrm>
          <a:off x="2514600" y="3276600"/>
          <a:ext cx="4114800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1904760" imgH="1396800" progId="Equation.DSMT4">
                  <p:embed/>
                </p:oleObj>
              </mc:Choice>
              <mc:Fallback>
                <p:oleObj name="Equation" r:id="rId3" imgW="190476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3276600"/>
                        <a:ext cx="4114800" cy="301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9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18.1 M</a:t>
            </a:r>
            <a:r>
              <a:rPr lang="en-US" baseline="30000" dirty="0"/>
              <a:t>2</a:t>
            </a:r>
            <a:r>
              <a:rPr lang="en-US" dirty="0"/>
              <a:t> Measure</a:t>
            </a:r>
            <a:r>
              <a:rPr lang="en-US" dirty="0" smtClean="0"/>
              <a:t>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Figure 18.1</a:t>
            </a:r>
          </a:p>
          <a:p>
            <a:pPr lvl="1" eaLnBrk="0" hangingPunct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Suppose that instead of investing all its funds in P, the endowment had invested </a:t>
            </a:r>
            <a:r>
              <a:rPr lang="en-US" sz="2000" dirty="0" smtClean="0">
                <a:latin typeface="Times New Roman" pitchFamily="18" charset="0"/>
              </a:rPr>
              <a:t>only 76.76</a:t>
            </a:r>
            <a:r>
              <a:rPr lang="en-US" sz="2000" dirty="0">
                <a:latin typeface="Times New Roman" pitchFamily="18" charset="0"/>
              </a:rPr>
              <a:t>%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l-GR" sz="2000" dirty="0" smtClean="0">
                <a:latin typeface="Times New Roman" pitchFamily="18" charset="0"/>
              </a:rPr>
              <a:t>σ</a:t>
            </a:r>
            <a:r>
              <a:rPr lang="en-US" sz="2000" baseline="-25000" dirty="0" smtClean="0">
                <a:latin typeface="Times New Roman" pitchFamily="18" charset="0"/>
              </a:rPr>
              <a:t>M</a:t>
            </a:r>
            <a:r>
              <a:rPr lang="en-US" sz="2000" dirty="0" smtClean="0">
                <a:latin typeface="Times New Roman" pitchFamily="18" charset="0"/>
              </a:rPr>
              <a:t>/</a:t>
            </a:r>
            <a:r>
              <a:rPr lang="el-GR" sz="2000" dirty="0" smtClean="0">
                <a:latin typeface="Times New Roman" pitchFamily="18" charset="0"/>
              </a:rPr>
              <a:t>σ</a:t>
            </a:r>
            <a:r>
              <a:rPr lang="en-US" sz="2000" baseline="-25000" dirty="0" smtClean="0">
                <a:latin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</a:rPr>
              <a:t>=18.5/24.1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Times New Roman" pitchFamily="18" charset="0"/>
              </a:rPr>
              <a:t>of </a:t>
            </a:r>
            <a:r>
              <a:rPr lang="en-US" sz="2000" dirty="0">
                <a:latin typeface="Times New Roman" pitchFamily="18" charset="0"/>
              </a:rPr>
              <a:t>its funds, with the remainder placed in </a:t>
            </a:r>
            <a:r>
              <a:rPr lang="en-US" sz="2000" dirty="0" smtClean="0">
                <a:latin typeface="Times New Roman" pitchFamily="18" charset="0"/>
              </a:rPr>
              <a:t>risk-free assets</a:t>
            </a:r>
            <a:r>
              <a:rPr lang="en-US" sz="2000" dirty="0">
                <a:latin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248400" y="17526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787889"/>
              </p:ext>
            </p:extLst>
          </p:nvPr>
        </p:nvGraphicFramePr>
        <p:xfrm>
          <a:off x="1752600" y="3581400"/>
          <a:ext cx="5788025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2679480" imgH="774360" progId="Equation.DSMT4">
                  <p:embed/>
                </p:oleObj>
              </mc:Choice>
              <mc:Fallback>
                <p:oleObj name="Equation" r:id="rId3" imgW="2679480" imgH="774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81400"/>
                        <a:ext cx="5788025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77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KM Essentials 10e PPT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BKM Essentials 10e PPT template</Template>
  <TotalTime>1441</TotalTime>
  <Words>1117</Words>
  <Application>Microsoft Office PowerPoint</Application>
  <PresentationFormat>On-screen Show (4:3)</PresentationFormat>
  <Paragraphs>137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BKM Essentials 10e PPT template</vt:lpstr>
      <vt:lpstr>Equation</vt:lpstr>
      <vt:lpstr>PowerPoint Presentation</vt:lpstr>
      <vt:lpstr>18.1 Investment Clients, Service Providers, Objectives of Performance Evaluation</vt:lpstr>
      <vt:lpstr>18.1 Investment Clients, Service Providers, Objectives of Performance Evaluation</vt:lpstr>
      <vt:lpstr>18.1 Investment Clients, Service Providers, Objectives of Performance Evaluation</vt:lpstr>
      <vt:lpstr>18.1 Investment Clients, Service Providers, Objectives of Performance Evaluation</vt:lpstr>
      <vt:lpstr>Table 18.1 Performance of Two Managed Portfolios</vt:lpstr>
      <vt:lpstr>18.1 Investment Clients, Service Providers, Objectives of Performance Evaluation</vt:lpstr>
      <vt:lpstr>18.1 Investment Clients, Service Providers, Objectives of Performance Evaluation</vt:lpstr>
      <vt:lpstr>18.1 M2 Measure: Example</vt:lpstr>
      <vt:lpstr>Figure 18.2 M2 of Portfolio</vt:lpstr>
      <vt:lpstr>18.1 Investment Clients, Service Providers, Objectives of Performance Evaluation</vt:lpstr>
      <vt:lpstr>18.1 Investment Clients, Service Providers, Objectives of Performance Evaluation</vt:lpstr>
      <vt:lpstr>18.1 Information Ratio: Example</vt:lpstr>
      <vt:lpstr>18.1 Investment Clients, Service Providers, Objectives of Performance Evaluation</vt:lpstr>
      <vt:lpstr>18.1 Investment Clients, Service Providers, Objectives of Performance Evaluation</vt:lpstr>
      <vt:lpstr>Table 18.2 Alpha Capture/Transfer, Healthcare Sector</vt:lpstr>
      <vt:lpstr>18.1 Investment Clients, Service Providers, Objectives of Performance Evaluation</vt:lpstr>
      <vt:lpstr>18.2 Style Analysis</vt:lpstr>
      <vt:lpstr>Table 18.3 Sharpe’s Style Portfolios for Magellan Fund</vt:lpstr>
      <vt:lpstr>Figure 18.3 Fidelity Magellan Fund Cumulative Return Difference versus Style Benchmark</vt:lpstr>
      <vt:lpstr>Figure 18.4 Fidelity Magellan Fund Cumulative Return Difference versus S&amp;P 500</vt:lpstr>
      <vt:lpstr>Figure 18.5 Average Tracking Error, 636 Mutual Funds, 85-89</vt:lpstr>
      <vt:lpstr>18.3 Morningstar’s Risk-Adjusted Rating</vt:lpstr>
      <vt:lpstr>Figure 18.6 Rankings Based on Morningstar’s Category RARs and Excess Return Sharpe Ratios</vt:lpstr>
      <vt:lpstr>18.4 Risk Adjustments with Changing Portfolio Composition</vt:lpstr>
      <vt:lpstr>Figure 18.7 Portfolio Returns</vt:lpstr>
      <vt:lpstr>18.5 Performance Attribution Procedures</vt:lpstr>
      <vt:lpstr>Table 18.4 Performance of Managed Portfolio</vt:lpstr>
      <vt:lpstr>Table 18.5 Performance Attribution</vt:lpstr>
      <vt:lpstr>Table 18.6 Sector Allocation within Equity Market</vt:lpstr>
      <vt:lpstr>Table 18.7 Portfolio Attribution: Summary</vt:lpstr>
      <vt:lpstr>18.6 Market Timing</vt:lpstr>
      <vt:lpstr>Figure 18.8 Rate of Return: Perfect Market Timer</vt:lpstr>
      <vt:lpstr>Table 18.8 Performance of Cash, Stocks, and Perfect Timing Strategies</vt:lpstr>
      <vt:lpstr>Figure 18.9A Characteristic Lines</vt:lpstr>
      <vt:lpstr>Figure 18.9B Characteristic Lines</vt:lpstr>
    </vt:vector>
  </TitlesOfParts>
  <Company>Saint Vincent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Racculia, Nicholas</dc:creator>
  <cp:lastModifiedBy>Bathurst, Noelle</cp:lastModifiedBy>
  <cp:revision>92</cp:revision>
  <dcterms:created xsi:type="dcterms:W3CDTF">2015-05-12T21:54:55Z</dcterms:created>
  <dcterms:modified xsi:type="dcterms:W3CDTF">2015-12-18T16:45:49Z</dcterms:modified>
</cp:coreProperties>
</file>