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645" r:id="rId2"/>
    <p:sldId id="787" r:id="rId3"/>
    <p:sldId id="423" r:id="rId4"/>
    <p:sldId id="786" r:id="rId5"/>
    <p:sldId id="487" r:id="rId6"/>
    <p:sldId id="488" r:id="rId7"/>
    <p:sldId id="489" r:id="rId8"/>
    <p:sldId id="601" r:id="rId9"/>
    <p:sldId id="602" r:id="rId10"/>
    <p:sldId id="603" r:id="rId11"/>
    <p:sldId id="604" r:id="rId12"/>
    <p:sldId id="605" r:id="rId13"/>
    <p:sldId id="606" r:id="rId14"/>
    <p:sldId id="607" r:id="rId15"/>
    <p:sldId id="608" r:id="rId16"/>
    <p:sldId id="499" r:id="rId17"/>
    <p:sldId id="500" r:id="rId18"/>
    <p:sldId id="609" r:id="rId19"/>
    <p:sldId id="610" r:id="rId20"/>
    <p:sldId id="611" r:id="rId21"/>
    <p:sldId id="612" r:id="rId22"/>
    <p:sldId id="503" r:id="rId23"/>
    <p:sldId id="507" r:id="rId24"/>
    <p:sldId id="508" r:id="rId25"/>
    <p:sldId id="509" r:id="rId26"/>
    <p:sldId id="510" r:id="rId27"/>
    <p:sldId id="511" r:id="rId28"/>
    <p:sldId id="788" r:id="rId29"/>
    <p:sldId id="512" r:id="rId30"/>
    <p:sldId id="513" r:id="rId31"/>
    <p:sldId id="514" r:id="rId32"/>
    <p:sldId id="515" r:id="rId33"/>
    <p:sldId id="516" r:id="rId34"/>
    <p:sldId id="517" r:id="rId35"/>
    <p:sldId id="518" r:id="rId36"/>
    <p:sldId id="598" r:id="rId37"/>
    <p:sldId id="519" r:id="rId38"/>
    <p:sldId id="520" r:id="rId39"/>
    <p:sldId id="521" r:id="rId40"/>
    <p:sldId id="613" r:id="rId41"/>
    <p:sldId id="614" r:id="rId42"/>
    <p:sldId id="615" r:id="rId43"/>
    <p:sldId id="616" r:id="rId44"/>
    <p:sldId id="617" r:id="rId45"/>
    <p:sldId id="618" r:id="rId46"/>
    <p:sldId id="619" r:id="rId47"/>
    <p:sldId id="620" r:id="rId48"/>
    <p:sldId id="621" r:id="rId49"/>
    <p:sldId id="622" r:id="rId50"/>
    <p:sldId id="623"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99" r:id="rId66"/>
    <p:sldId id="600" r:id="rId67"/>
    <p:sldId id="789" r:id="rId68"/>
    <p:sldId id="624" r:id="rId69"/>
    <p:sldId id="625" r:id="rId70"/>
    <p:sldId id="626" r:id="rId71"/>
    <p:sldId id="627" r:id="rId72"/>
    <p:sldId id="558" r:id="rId73"/>
    <p:sldId id="559" r:id="rId74"/>
    <p:sldId id="560" r:id="rId75"/>
    <p:sldId id="561" r:id="rId76"/>
    <p:sldId id="562" r:id="rId77"/>
    <p:sldId id="563" r:id="rId78"/>
    <p:sldId id="564" r:id="rId79"/>
    <p:sldId id="565" r:id="rId80"/>
    <p:sldId id="566" r:id="rId81"/>
    <p:sldId id="567" r:id="rId82"/>
    <p:sldId id="628" r:id="rId83"/>
    <p:sldId id="629" r:id="rId84"/>
    <p:sldId id="630" r:id="rId85"/>
    <p:sldId id="631" r:id="rId86"/>
    <p:sldId id="574" r:id="rId87"/>
    <p:sldId id="575" r:id="rId88"/>
    <p:sldId id="576" r:id="rId89"/>
    <p:sldId id="577" r:id="rId90"/>
    <p:sldId id="632" r:id="rId91"/>
    <p:sldId id="633" r:id="rId92"/>
    <p:sldId id="634" r:id="rId93"/>
    <p:sldId id="635" r:id="rId94"/>
    <p:sldId id="636" r:id="rId95"/>
    <p:sldId id="637" r:id="rId96"/>
    <p:sldId id="584" r:id="rId97"/>
    <p:sldId id="638" r:id="rId98"/>
    <p:sldId id="639" r:id="rId99"/>
    <p:sldId id="640" r:id="rId100"/>
    <p:sldId id="641" r:id="rId101"/>
    <p:sldId id="642" r:id="rId102"/>
    <p:sldId id="643" r:id="rId103"/>
    <p:sldId id="593" r:id="rId104"/>
    <p:sldId id="594" r:id="rId105"/>
    <p:sldId id="595" r:id="rId106"/>
    <p:sldId id="785" r:id="rId107"/>
  </p:sldIdLst>
  <p:sldSz cx="9144000" cy="6858000" type="screen4x3"/>
  <p:notesSz cx="6858000" cy="91440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2880">
          <p15:clr>
            <a:srgbClr val="A4A3A4"/>
          </p15:clr>
        </p15:guide>
        <p15:guide id="3" orient="horz" pos="3984" userDrawn="1">
          <p15:clr>
            <a:srgbClr val="A4A3A4"/>
          </p15:clr>
        </p15:guide>
        <p15:guide id="4" orient="horz" pos="816" userDrawn="1">
          <p15:clr>
            <a:srgbClr val="A4A3A4"/>
          </p15:clr>
        </p15:guide>
        <p15:guide id="5" orient="horz" pos="1296" userDrawn="1">
          <p15:clr>
            <a:srgbClr val="A4A3A4"/>
          </p15:clr>
        </p15:guide>
        <p15:guide id="6" pos="288" userDrawn="1">
          <p15:clr>
            <a:srgbClr val="A4A3A4"/>
          </p15:clr>
        </p15:guide>
        <p15:guide id="7" pos="5472" userDrawn="1">
          <p15:clr>
            <a:srgbClr val="A4A3A4"/>
          </p15:clr>
        </p15:guide>
        <p15:guide id="8"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3" autoAdjust="0"/>
    <p:restoredTop sz="96374" autoAdjust="0"/>
  </p:normalViewPr>
  <p:slideViewPr>
    <p:cSldViewPr>
      <p:cViewPr varScale="1">
        <p:scale>
          <a:sx n="76" d="100"/>
          <a:sy n="76" d="100"/>
        </p:scale>
        <p:origin x="978" y="84"/>
      </p:cViewPr>
      <p:guideLst>
        <p:guide orient="horz" pos="432"/>
        <p:guide pos="2880"/>
        <p:guide orient="horz" pos="3984"/>
        <p:guide orient="horz" pos="816"/>
        <p:guide orient="horz" pos="1296"/>
        <p:guide pos="288"/>
        <p:guide pos="5472"/>
        <p:guide orient="horz" pos="2160"/>
      </p:guideLst>
    </p:cSldViewPr>
  </p:slideViewPr>
  <p:outlineViewPr>
    <p:cViewPr>
      <p:scale>
        <a:sx n="33" d="100"/>
        <a:sy n="33" d="100"/>
      </p:scale>
      <p:origin x="0" y="-1218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a:t>
            </a:r>
            <a:r>
              <a:rPr lang="en-IN"/>
              <a:t>) Math Type </a:t>
            </a:r>
            <a:r>
              <a:rPr lang="en-IN" dirty="0"/>
              <a:t>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43550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38393380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100</a:t>
            </a:fld>
            <a:endParaRPr lang="en-US" dirty="0"/>
          </a:p>
        </p:txBody>
      </p:sp>
    </p:spTree>
    <p:extLst>
      <p:ext uri="{BB962C8B-B14F-4D97-AF65-F5344CB8AC3E}">
        <p14:creationId xmlns:p14="http://schemas.microsoft.com/office/powerpoint/2010/main" val="23073823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101</a:t>
            </a:fld>
            <a:endParaRPr lang="en-US" dirty="0"/>
          </a:p>
        </p:txBody>
      </p:sp>
    </p:spTree>
    <p:extLst>
      <p:ext uri="{BB962C8B-B14F-4D97-AF65-F5344CB8AC3E}">
        <p14:creationId xmlns:p14="http://schemas.microsoft.com/office/powerpoint/2010/main" val="39276182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102</a:t>
            </a:fld>
            <a:endParaRPr lang="en-US" dirty="0"/>
          </a:p>
        </p:txBody>
      </p:sp>
    </p:spTree>
    <p:extLst>
      <p:ext uri="{BB962C8B-B14F-4D97-AF65-F5344CB8AC3E}">
        <p14:creationId xmlns:p14="http://schemas.microsoft.com/office/powerpoint/2010/main" val="34942378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103</a:t>
            </a:fld>
            <a:endParaRPr lang="en-US" dirty="0"/>
          </a:p>
        </p:txBody>
      </p:sp>
    </p:spTree>
    <p:extLst>
      <p:ext uri="{BB962C8B-B14F-4D97-AF65-F5344CB8AC3E}">
        <p14:creationId xmlns:p14="http://schemas.microsoft.com/office/powerpoint/2010/main" val="1232786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104</a:t>
            </a:fld>
            <a:endParaRPr lang="en-US" dirty="0"/>
          </a:p>
        </p:txBody>
      </p:sp>
    </p:spTree>
    <p:extLst>
      <p:ext uri="{BB962C8B-B14F-4D97-AF65-F5344CB8AC3E}">
        <p14:creationId xmlns:p14="http://schemas.microsoft.com/office/powerpoint/2010/main" val="32467819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105</a:t>
            </a:fld>
            <a:endParaRPr lang="en-US" dirty="0"/>
          </a:p>
        </p:txBody>
      </p:sp>
    </p:spTree>
    <p:extLst>
      <p:ext uri="{BB962C8B-B14F-4D97-AF65-F5344CB8AC3E}">
        <p14:creationId xmlns:p14="http://schemas.microsoft.com/office/powerpoint/2010/main" val="15372015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A73D6722-9B4D-4E29-B226-C325925A8118}" type="slidenum">
              <a:rPr lang="en-US" smtClean="0"/>
              <a:t>106</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327969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366098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68482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300575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66875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3646736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Term: Portfolio weight </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Concept: The relative investment in your portfolio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Equation: w sub </a:t>
            </a:r>
            <a:r>
              <a:rPr lang="en-IN" sz="1200" kern="1200" dirty="0" err="1">
                <a:solidFill>
                  <a:schemeClr val="tx1"/>
                </a:solidFill>
                <a:effectLst/>
                <a:latin typeface="+mn-lt"/>
                <a:ea typeface="+mn-ea"/>
                <a:cs typeface="+mn-cs"/>
              </a:rPr>
              <a:t>i</a:t>
            </a:r>
            <a:r>
              <a:rPr lang="en-IN" sz="1200" kern="1200" dirty="0">
                <a:solidFill>
                  <a:schemeClr val="tx1"/>
                </a:solidFill>
                <a:effectLst/>
                <a:latin typeface="+mn-lt"/>
                <a:ea typeface="+mn-ea"/>
                <a:cs typeface="+mn-cs"/>
              </a:rPr>
              <a:t> equals start fraction value of investment </a:t>
            </a:r>
            <a:r>
              <a:rPr lang="en-IN" sz="1200" kern="1200" dirty="0" err="1">
                <a:solidFill>
                  <a:schemeClr val="tx1"/>
                </a:solidFill>
                <a:effectLst/>
                <a:latin typeface="+mn-lt"/>
                <a:ea typeface="+mn-ea"/>
                <a:cs typeface="+mn-cs"/>
              </a:rPr>
              <a:t>i</a:t>
            </a:r>
            <a:r>
              <a:rPr lang="en-IN" sz="1200" kern="1200" dirty="0">
                <a:solidFill>
                  <a:schemeClr val="tx1"/>
                </a:solidFill>
                <a:effectLst/>
                <a:latin typeface="+mn-lt"/>
                <a:ea typeface="+mn-ea"/>
                <a:cs typeface="+mn-cs"/>
              </a:rPr>
              <a:t> over total value of portfolio end fraction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Term: Portfolio return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Concept: The total return earned on your portfolio, accounting for the returns of all of the securities in the portfolio and their weights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Equation: R sub P equals w sub 1 times R sub 1 plus w sub 2 times R sub 2 plus … plus w sub n times R sub 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Term: Portfolio expected return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Concept: The return you can expect to earn on your portfolio, given the expected returns of the securities in that portfolio and the relative amount you have invested in each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Equation: E times open bracket R sub P close bracket equals w sub 1 times E times open bracket R sub 1 close bracket plus w sub 2 times E times open bracket R sub 2 close bracket plus … w sub n times E times open bracket R sub n close bracket.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264370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403055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408703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0403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356341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2440854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251855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311857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179723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1160943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2700840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the years and the y-axis shows the returns, in percentage. The approximate returns for each year are as follows.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2014</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21</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15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21</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30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25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2016</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6.5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negative 2</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negative 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negative 4</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2018</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negative 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negative 2</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negative 4</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30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North Air: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North Air, one-half West Air): 20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299955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the years and the y-axis shows the returns, in percentage. The approximate returns for each year are as follows.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2014</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negative 2.5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3</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21</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negative 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8</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2016</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8</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2017</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negative 2</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21</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2018</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negative 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30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12</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2019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West Air: 30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Texas Oil: 6</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Portfolio (One-half Texas Oil, one-half West Air): 18</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935443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173223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3502996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 Description: </a:t>
            </a:r>
            <a:endParaRPr lang="en-IN" sz="1200" kern="1200" dirty="0">
              <a:solidFill>
                <a:schemeClr val="tx1"/>
              </a:solidFill>
              <a:effectLst/>
              <a:latin typeface="+mn-lt"/>
              <a:ea typeface="+mn-ea"/>
              <a:cs typeface="+mn-cs"/>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value of “Perfectly negatively correlated” is shown to be negative 1 and that of “Perfectly positively correlated” is shown to be plus 1.</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“Perfectly negatively correlated” is labeled “Always Move Oppositely” and “Perfectly positively correlated” is labeled “Always Move Together.” The intermediate labels are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Tend to Move Oppositely</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No Tendency</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Tend to Move Together</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“No Tendency” is shown to be “Uncorrelated.” It shows a value of 0.</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continuum shows the following.</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Microsoft and Boeing: Between “No Tendency” and “Tend to Move Together” and more towards “Tend to Move Together”</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Microsoft and Cisco: A little beyond “Tend to Move Together” towards the right of the continuum</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613568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2603247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4059662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r>
              <a:rPr lang="en-IN" sz="1200" kern="1200" dirty="0">
                <a:solidFill>
                  <a:schemeClr val="tx1"/>
                </a:solidFill>
                <a:effectLst/>
                <a:latin typeface="+mn-lt"/>
                <a:ea typeface="+mn-ea"/>
                <a:cs typeface="+mn-cs"/>
              </a:rPr>
              <a:t>The table shows the following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Microsoft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0.29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0.23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0.32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0.33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0.52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0.31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Starbucks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0.29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0.05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 0.30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0.40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0.36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0.21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Netflix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0.23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0.05</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negative 0.04 (shaded green)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0.00</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0.10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0.19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Coca-Cola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0.32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0.30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-0.04 (shaded green)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0.53 (shaded red)</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0.11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0.30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McDonald’s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0.33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0.40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0.00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0.53 (shaded red)</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0.22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0.24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Cisco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0.52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0.36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0.10</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0.11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0.22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1 (shaded blue)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0.43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Boeing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Microsoft 22 percent: 0.31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Starbucks 20 percent: 0.21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Netflix 62 percent: 0.19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Coca-Cola 13 percent: 0.30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McDonald’s 13 percent: 0.24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Cisco 24 percent: 0.43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IN" sz="1200" kern="1200" dirty="0">
                <a:solidFill>
                  <a:schemeClr val="tx1"/>
                </a:solidFill>
                <a:effectLst/>
                <a:latin typeface="+mn-lt"/>
                <a:ea typeface="+mn-ea"/>
                <a:cs typeface="+mn-cs"/>
              </a:rPr>
              <a:t>Boeing 23 percent: 1(shaded blue).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314452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“Netflix Returns.” Its values range from negative 0.15 to 0.15, in increments of 0.05. The y-axis shows “Coca-Cola Returns.” Its values range from negative 0.6 to 1, in increments of 0.2.</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plots mostly in quadrant 1 and some in quadrants 2 and 4. Most plots are clustered around the point of intersection of the axes.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1819843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“McDonald’s Returns.” Its values range from negative 0.15 to 0.15, in increments of 0.05. The y-axis shows “Coca-Cola Returns.” Its values range from negative 0.6 to 1, in increments of 0.2.</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plots mostly in quadrant 3 and quadrants 1. The plots show a trend of moving in an upward direction.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1600193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2405805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3302662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239963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2349128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3153885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97282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endParaRPr lang="en-IN"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w squared subscript cap S cap B cap U cap X times cap S cap D left parenthesis cap R subscript cap S cap B cap U cap X right parenthesis squared plus w squared subscript cap M cap S cap F cap T times cap S cap D left parenthesis cap R subscript cap M cap S cap F cap T right parenthesis squared plus 2 w subscript cap S cap B cap U cap X times w subscript cap M cap S cap F cap T times </a:t>
            </a:r>
            <a:r>
              <a:rPr lang="en-US" sz="1200" kern="1200" dirty="0" err="1">
                <a:solidFill>
                  <a:schemeClr val="tx1"/>
                </a:solidFill>
                <a:effectLst/>
                <a:latin typeface="+mn-lt"/>
                <a:ea typeface="+mn-ea"/>
                <a:cs typeface="+mn-cs"/>
              </a:rPr>
              <a:t>Corr</a:t>
            </a:r>
            <a:r>
              <a:rPr lang="en-US" sz="1200" kern="1200" dirty="0">
                <a:solidFill>
                  <a:schemeClr val="tx1"/>
                </a:solidFill>
                <a:effectLst/>
                <a:latin typeface="+mn-lt"/>
                <a:ea typeface="+mn-ea"/>
                <a:cs typeface="+mn-cs"/>
              </a:rPr>
              <a:t> left parenthesis R subscript cap S cap B cap U cap X comma R subscript cap M cap S cap F cap T right parenthesis times cap S cap D left parenthesis cap R subscript cap S cap B cap U cap X right parenthesis times cap S cap D left parenthesis cap R subscript cap M cap S cap F cap T right parenthesis.</a:t>
            </a:r>
            <a:endParaRPr lang="en-I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0.50 squared times 0.20 squared plus 0.50 squared times 0.22 squared plus 2 times 0.50 times 0.50 times 0.29 times 0.20 times 0.22 equals 0.02848.</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Cap S cap D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Var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0.02848 equals 0.169 equals 16.9 percent.</a:t>
            </a:r>
            <a:endParaRPr lang="en-IN" sz="1200" kern="120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1447461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endParaRPr lang="en-IN"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w squared subscript cap S cap B cap U cap X times cap S cap D left parenthesis cap R subscript cap S cap B cap U cap X right parenthesis squared plus w squared subscript cap M cap S cap F cap T times cap S cap D left parenthesis cap R subscript cap M cap S cap F cap T right parenthesis squared plus 2 w subscript cap S cap B cap U cap X times w subscript cap M cap S cap F cap T times </a:t>
            </a:r>
            <a:r>
              <a:rPr lang="en-US" sz="1200" kern="1200" dirty="0" err="1">
                <a:solidFill>
                  <a:schemeClr val="tx1"/>
                </a:solidFill>
                <a:effectLst/>
                <a:latin typeface="+mn-lt"/>
                <a:ea typeface="+mn-ea"/>
                <a:cs typeface="+mn-cs"/>
              </a:rPr>
              <a:t>Corr</a:t>
            </a:r>
            <a:r>
              <a:rPr lang="en-US" sz="1200" kern="1200" dirty="0">
                <a:solidFill>
                  <a:schemeClr val="tx1"/>
                </a:solidFill>
                <a:effectLst/>
                <a:latin typeface="+mn-lt"/>
                <a:ea typeface="+mn-ea"/>
                <a:cs typeface="+mn-cs"/>
              </a:rPr>
              <a:t> left parenthesis R subscript cap S cap B cap U cap X comma R subscript cap M cap S cap F cap T right parenthesis times cap S cap D left parenthesis cap R subscript cap S cap B cap U cap X right parenthesis times cap S cap D left parenthesis cap R subscript cap M cap S cap F cap T right parenthesis.</a:t>
            </a:r>
            <a:endParaRPr lang="en-I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0.50 squared times 0.20 squared plus 0.50 squared times 0.22 squared plus 2 times 0.50 times 0.50 times 0.29 times 0.20 times 0.22 equals 0.02848.</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Cap S cap D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Var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0.02848 equals 0.169 equals 16.9 percent.</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4238762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2992491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3002021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891924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930227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1547108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endParaRPr lang="en-IN"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w squared subscript cap K cap O times cap S cap D left parenthesis cap R subscript cap K cap O right parenthesis squared plus w squared subscript cap B cap A times cap S cap D left parenthesis cap R subscript cap B cap A right parenthesis squared plus 2 w subscript cap K cap O times w subscript cap B cap A times </a:t>
            </a:r>
            <a:r>
              <a:rPr lang="en-US" sz="1200" kern="1200" dirty="0" err="1">
                <a:solidFill>
                  <a:schemeClr val="tx1"/>
                </a:solidFill>
                <a:effectLst/>
                <a:latin typeface="+mn-lt"/>
                <a:ea typeface="+mn-ea"/>
                <a:cs typeface="+mn-cs"/>
              </a:rPr>
              <a:t>Corr</a:t>
            </a:r>
            <a:r>
              <a:rPr lang="en-US" sz="1200" kern="1200" dirty="0">
                <a:solidFill>
                  <a:schemeClr val="tx1"/>
                </a:solidFill>
                <a:effectLst/>
                <a:latin typeface="+mn-lt"/>
                <a:ea typeface="+mn-ea"/>
                <a:cs typeface="+mn-cs"/>
              </a:rPr>
              <a:t> left parenthesis R subscript cap K cap O comma R subscript cap B cap A right parenthesis times cap S cap D left parenthesis cap R subscript cap K cap O right parenthesis times cap S cap D left parenthesis cap R subscript cap B cap A right parenthesis.</a:t>
            </a:r>
            <a:endParaRPr lang="en-I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Var left parenthesis cap R subscript cap P right parenthesis equals 0.50 squared times 0.13 squared plus 0.50 squared times 0.23 squared plus 2 times 0.50 times 0.50 times 0.30 times 0.13 times 0.23 equals 0.0219.</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Cap S cap D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Var left parenthesis cap R subscript cap P right parenthesis equals </a:t>
            </a:r>
            <a:r>
              <a:rPr lang="en-US" sz="1200" kern="1200" dirty="0" err="1">
                <a:solidFill>
                  <a:schemeClr val="tx1"/>
                </a:solidFill>
                <a:effectLst/>
                <a:latin typeface="+mn-lt"/>
                <a:ea typeface="+mn-ea"/>
                <a:cs typeface="+mn-cs"/>
              </a:rPr>
              <a:t>squareroot</a:t>
            </a:r>
            <a:r>
              <a:rPr lang="en-US" sz="1200" kern="1200" dirty="0">
                <a:solidFill>
                  <a:schemeClr val="tx1"/>
                </a:solidFill>
                <a:effectLst/>
                <a:latin typeface="+mn-lt"/>
                <a:ea typeface="+mn-ea"/>
                <a:cs typeface="+mn-cs"/>
              </a:rPr>
              <a:t> of 0.0219 equals 0.148 equals 14.8 percent.</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76337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1501953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50</a:t>
            </a:fld>
            <a:endParaRPr lang="en-US" dirty="0"/>
          </a:p>
        </p:txBody>
      </p:sp>
    </p:spTree>
    <p:extLst>
      <p:ext uri="{BB962C8B-B14F-4D97-AF65-F5344CB8AC3E}">
        <p14:creationId xmlns:p14="http://schemas.microsoft.com/office/powerpoint/2010/main" val="2445953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1714963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Long Description</a:t>
            </a: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figure shows a table and a chart.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table shows two columns of data, “Number of stocks” and “Portfolio Volatility”, as follows.</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 40.0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 32.0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 28.8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4: 27.1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 26.0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10: 23.7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15: 22.9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20: 22.5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25: 22.2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30: 22.1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50: 21.7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100: 21.5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1000: 21.2 percent</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The x-axis of the chart shows “Number of Stocks” and the y-axis shows “Portfolio Volatility.” The chart plots the table values. A line starts from 40 percent on the y-axis. It curves down and turns horizontal, a little above 20% volatility. The chart shows a dotted line at about 21 percent.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The volatility region below 21 percent is shaded and labeled “Systematic, non-diversifiable.” </a:t>
            </a:r>
            <a:endParaRPr lang="en-IN" sz="1200" dirty="0">
              <a:solidFill>
                <a:srgbClr val="000000"/>
              </a:solidFill>
              <a:effectLst/>
              <a:latin typeface="Calibri" panose="020F0502020204030204" pitchFamily="34" charset="0"/>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Times New Roman" panose="02020603050405020304" pitchFamily="18" charset="0"/>
              </a:rPr>
              <a:t>The region of the chart above 21 percent and below the line is shaded and labeled “Unsystematic, diversifiable.” </a:t>
            </a:r>
            <a:endParaRPr lang="en-IN" sz="1200" dirty="0">
              <a:solidFill>
                <a:srgbClr val="000000"/>
              </a:solidFill>
              <a:effectLst/>
              <a:latin typeface="Calibri" panose="020F0502020204030204" pitchFamily="34" charset="0"/>
              <a:ea typeface="Times New Roman" panose="02020603050405020304"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52</a:t>
            </a:fld>
            <a:endParaRPr lang="en-US" dirty="0"/>
          </a:p>
        </p:txBody>
      </p:sp>
    </p:spTree>
    <p:extLst>
      <p:ext uri="{BB962C8B-B14F-4D97-AF65-F5344CB8AC3E}">
        <p14:creationId xmlns:p14="http://schemas.microsoft.com/office/powerpoint/2010/main" val="3026426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3892735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54</a:t>
            </a:fld>
            <a:endParaRPr lang="en-US" dirty="0"/>
          </a:p>
        </p:txBody>
      </p:sp>
    </p:spTree>
    <p:extLst>
      <p:ext uri="{BB962C8B-B14F-4D97-AF65-F5344CB8AC3E}">
        <p14:creationId xmlns:p14="http://schemas.microsoft.com/office/powerpoint/2010/main" val="1632114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55</a:t>
            </a:fld>
            <a:endParaRPr lang="en-US" dirty="0"/>
          </a:p>
        </p:txBody>
      </p:sp>
    </p:spTree>
    <p:extLst>
      <p:ext uri="{BB962C8B-B14F-4D97-AF65-F5344CB8AC3E}">
        <p14:creationId xmlns:p14="http://schemas.microsoft.com/office/powerpoint/2010/main" val="8014813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56</a:t>
            </a:fld>
            <a:endParaRPr lang="en-US" dirty="0"/>
          </a:p>
        </p:txBody>
      </p:sp>
    </p:spTree>
    <p:extLst>
      <p:ext uri="{BB962C8B-B14F-4D97-AF65-F5344CB8AC3E}">
        <p14:creationId xmlns:p14="http://schemas.microsoft.com/office/powerpoint/2010/main" val="2067894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57</a:t>
            </a:fld>
            <a:endParaRPr lang="en-US" dirty="0"/>
          </a:p>
        </p:txBody>
      </p:sp>
    </p:spTree>
    <p:extLst>
      <p:ext uri="{BB962C8B-B14F-4D97-AF65-F5344CB8AC3E}">
        <p14:creationId xmlns:p14="http://schemas.microsoft.com/office/powerpoint/2010/main" val="153304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58</a:t>
            </a:fld>
            <a:endParaRPr lang="en-US" dirty="0"/>
          </a:p>
        </p:txBody>
      </p:sp>
    </p:spTree>
    <p:extLst>
      <p:ext uri="{BB962C8B-B14F-4D97-AF65-F5344CB8AC3E}">
        <p14:creationId xmlns:p14="http://schemas.microsoft.com/office/powerpoint/2010/main" val="3981934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59</a:t>
            </a:fld>
            <a:endParaRPr lang="en-US" dirty="0"/>
          </a:p>
        </p:txBody>
      </p:sp>
    </p:spTree>
    <p:extLst>
      <p:ext uri="{BB962C8B-B14F-4D97-AF65-F5344CB8AC3E}">
        <p14:creationId xmlns:p14="http://schemas.microsoft.com/office/powerpoint/2010/main" val="404606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2685416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first chart is </a:t>
            </a:r>
            <a:r>
              <a:rPr lang="en-IN" b="0" dirty="0" err="1"/>
              <a:t>labeled</a:t>
            </a:r>
            <a:r>
              <a:rPr lang="en-IN" b="0" dirty="0"/>
              <a:t> “As a fraction of the number of public firms.” It shows two unequal-sized pies. The small pie is </a:t>
            </a:r>
            <a:r>
              <a:rPr lang="en-IN" b="0" dirty="0" err="1"/>
              <a:t>labeled</a:t>
            </a:r>
            <a:r>
              <a:rPr lang="en-IN" b="0" dirty="0"/>
              <a:t> “S” and “P” 500. The bigger pie which is about 6 times the smaller pie is </a:t>
            </a:r>
            <a:r>
              <a:rPr lang="en-IN" b="0" dirty="0" err="1"/>
              <a:t>labeled</a:t>
            </a:r>
            <a:r>
              <a:rPr lang="en-IN" b="0" dirty="0"/>
              <a:t> “Rest.”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second chart is </a:t>
            </a:r>
            <a:r>
              <a:rPr lang="en-IN" b="0" dirty="0" err="1"/>
              <a:t>labeled</a:t>
            </a:r>
            <a:r>
              <a:rPr lang="en-IN" b="0" dirty="0"/>
              <a:t> “As a fraction of total market capitalization of public firms.” It shows two unequal-sized pies. The bigger pie which is about 5 times the smaller pie is </a:t>
            </a:r>
            <a:r>
              <a:rPr lang="en-IN" b="0" dirty="0" err="1"/>
              <a:t>labeled</a:t>
            </a:r>
            <a:r>
              <a:rPr lang="en-IN" b="0" dirty="0"/>
              <a:t> “S” and “P” 500. The small pie is </a:t>
            </a:r>
            <a:r>
              <a:rPr lang="en-IN" b="0" dirty="0" err="1"/>
              <a:t>labeled</a:t>
            </a:r>
            <a:r>
              <a:rPr lang="en-IN" b="0" dirty="0"/>
              <a:t> "Rest.”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4032117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61</a:t>
            </a:fld>
            <a:endParaRPr lang="en-US" dirty="0"/>
          </a:p>
        </p:txBody>
      </p:sp>
    </p:spTree>
    <p:extLst>
      <p:ext uri="{BB962C8B-B14F-4D97-AF65-F5344CB8AC3E}">
        <p14:creationId xmlns:p14="http://schemas.microsoft.com/office/powerpoint/2010/main" val="2913539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62</a:t>
            </a:fld>
            <a:endParaRPr lang="en-US" dirty="0"/>
          </a:p>
        </p:txBody>
      </p:sp>
    </p:spTree>
    <p:extLst>
      <p:ext uri="{BB962C8B-B14F-4D97-AF65-F5344CB8AC3E}">
        <p14:creationId xmlns:p14="http://schemas.microsoft.com/office/powerpoint/2010/main" val="393686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63</a:t>
            </a:fld>
            <a:endParaRPr lang="en-US" dirty="0"/>
          </a:p>
        </p:txBody>
      </p:sp>
    </p:spTree>
    <p:extLst>
      <p:ext uri="{BB962C8B-B14F-4D97-AF65-F5344CB8AC3E}">
        <p14:creationId xmlns:p14="http://schemas.microsoft.com/office/powerpoint/2010/main" val="2078504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64</a:t>
            </a:fld>
            <a:endParaRPr lang="en-US" dirty="0"/>
          </a:p>
        </p:txBody>
      </p:sp>
    </p:spTree>
    <p:extLst>
      <p:ext uri="{BB962C8B-B14F-4D97-AF65-F5344CB8AC3E}">
        <p14:creationId xmlns:p14="http://schemas.microsoft.com/office/powerpoint/2010/main" val="4147670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65</a:t>
            </a:fld>
            <a:endParaRPr lang="en-US" dirty="0"/>
          </a:p>
        </p:txBody>
      </p:sp>
    </p:spTree>
    <p:extLst>
      <p:ext uri="{BB962C8B-B14F-4D97-AF65-F5344CB8AC3E}">
        <p14:creationId xmlns:p14="http://schemas.microsoft.com/office/powerpoint/2010/main" val="8716204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66</a:t>
            </a:fld>
            <a:endParaRPr lang="en-US" dirty="0"/>
          </a:p>
        </p:txBody>
      </p:sp>
    </p:spTree>
    <p:extLst>
      <p:ext uri="{BB962C8B-B14F-4D97-AF65-F5344CB8AC3E}">
        <p14:creationId xmlns:p14="http://schemas.microsoft.com/office/powerpoint/2010/main" val="31415134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shows the stocks “Boston Beer” and “Microsoft.” The y-axis shows “Total Risk (Standard Deviation).” The chart shows two stacked bars, one for each stock as follows.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Boston Beer</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Systematic Risk: 7 percent (A note reads “The part of Boston Beer's total risk consistent with a beta of .6.”)</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Unsystematic Risk: 24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Microsoft</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Systematic Risk: 13 percent (A note reads “The part of Microsoft's total risk consistent with a beta of 1.”)</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Unsystematic Risk: 8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67</a:t>
            </a:fld>
            <a:endParaRPr lang="en-US" dirty="0"/>
          </a:p>
        </p:txBody>
      </p:sp>
    </p:spTree>
    <p:extLst>
      <p:ext uri="{BB962C8B-B14F-4D97-AF65-F5344CB8AC3E}">
        <p14:creationId xmlns:p14="http://schemas.microsoft.com/office/powerpoint/2010/main" val="4152088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68</a:t>
            </a:fld>
            <a:endParaRPr lang="en-US" dirty="0"/>
          </a:p>
        </p:txBody>
      </p:sp>
    </p:spTree>
    <p:extLst>
      <p:ext uri="{BB962C8B-B14F-4D97-AF65-F5344CB8AC3E}">
        <p14:creationId xmlns:p14="http://schemas.microsoft.com/office/powerpoint/2010/main" val="9662044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69</a:t>
            </a:fld>
            <a:endParaRPr lang="en-US" dirty="0"/>
          </a:p>
        </p:txBody>
      </p:sp>
    </p:spTree>
    <p:extLst>
      <p:ext uri="{BB962C8B-B14F-4D97-AF65-F5344CB8AC3E}">
        <p14:creationId xmlns:p14="http://schemas.microsoft.com/office/powerpoint/2010/main" val="255451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1736874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70</a:t>
            </a:fld>
            <a:endParaRPr lang="en-US" dirty="0"/>
          </a:p>
        </p:txBody>
      </p:sp>
    </p:spTree>
    <p:extLst>
      <p:ext uri="{BB962C8B-B14F-4D97-AF65-F5344CB8AC3E}">
        <p14:creationId xmlns:p14="http://schemas.microsoft.com/office/powerpoint/2010/main" val="3208329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71</a:t>
            </a:fld>
            <a:endParaRPr lang="en-US" dirty="0"/>
          </a:p>
        </p:txBody>
      </p:sp>
    </p:spTree>
    <p:extLst>
      <p:ext uri="{BB962C8B-B14F-4D97-AF65-F5344CB8AC3E}">
        <p14:creationId xmlns:p14="http://schemas.microsoft.com/office/powerpoint/2010/main" val="40728933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72</a:t>
            </a:fld>
            <a:endParaRPr lang="en-US" dirty="0"/>
          </a:p>
        </p:txBody>
      </p:sp>
    </p:spTree>
    <p:extLst>
      <p:ext uri="{BB962C8B-B14F-4D97-AF65-F5344CB8AC3E}">
        <p14:creationId xmlns:p14="http://schemas.microsoft.com/office/powerpoint/2010/main" val="31908146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73</a:t>
            </a:fld>
            <a:endParaRPr lang="en-US" dirty="0"/>
          </a:p>
        </p:txBody>
      </p:sp>
    </p:spTree>
    <p:extLst>
      <p:ext uri="{BB962C8B-B14F-4D97-AF65-F5344CB8AC3E}">
        <p14:creationId xmlns:p14="http://schemas.microsoft.com/office/powerpoint/2010/main" val="13875726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the years 2014 through 2019. The y-axis shows the return, in percentage. Its values range from negative 20 percent to 20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2 vertical bars for each month. They are on both sides of the x-axis. For almost all the months, the direction of the bars of the two stocks is the same. The heights of the bars differ in each month.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A note for the vertical bars of October 2015 reads “Cisco: plus 10.7 percent; S and P 500: plus 8.5 percent.”</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74</a:t>
            </a:fld>
            <a:endParaRPr lang="en-US" dirty="0"/>
          </a:p>
        </p:txBody>
      </p:sp>
    </p:spTree>
    <p:extLst>
      <p:ext uri="{BB962C8B-B14F-4D97-AF65-F5344CB8AC3E}">
        <p14:creationId xmlns:p14="http://schemas.microsoft.com/office/powerpoint/2010/main" val="40072013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75</a:t>
            </a:fld>
            <a:endParaRPr lang="en-US" dirty="0"/>
          </a:p>
        </p:txBody>
      </p:sp>
    </p:spTree>
    <p:extLst>
      <p:ext uri="{BB962C8B-B14F-4D97-AF65-F5344CB8AC3E}">
        <p14:creationId xmlns:p14="http://schemas.microsoft.com/office/powerpoint/2010/main" val="905381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“Cisco’s return.” Its values range from negative 10 percent to 10 percent. The y-axis of the chart shows “S and P 500return.” Its values range from negative 20 percent to 20 percent.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plots in quadrant 3 and 1. A straight line </a:t>
            </a:r>
            <a:r>
              <a:rPr lang="en-IN" b="0" dirty="0" err="1"/>
              <a:t>labeled</a:t>
            </a:r>
            <a:r>
              <a:rPr lang="en-IN" b="0" dirty="0"/>
              <a:t> “Slope of best-fitting line equals beta” slopes up be-tween the plots. A plot in quadrant 1 is </a:t>
            </a:r>
            <a:r>
              <a:rPr lang="en-IN" b="0" dirty="0" err="1"/>
              <a:t>labeled</a:t>
            </a:r>
            <a:r>
              <a:rPr lang="en-IN" b="0" dirty="0"/>
              <a:t> “October 15.” A note against the plot reads “Cisco: plus 10.7 percent; S and P 500: plus 8.5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also shows vertical dotted lines from a couple of plots to the sloping line. A note against these dotted lines reads “Deviations from best-fitting line equals Diversifiable Risk.”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76</a:t>
            </a:fld>
            <a:endParaRPr lang="en-US" dirty="0"/>
          </a:p>
        </p:txBody>
      </p:sp>
    </p:spTree>
    <p:extLst>
      <p:ext uri="{BB962C8B-B14F-4D97-AF65-F5344CB8AC3E}">
        <p14:creationId xmlns:p14="http://schemas.microsoft.com/office/powerpoint/2010/main" val="1944761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77</a:t>
            </a:fld>
            <a:endParaRPr lang="en-US" dirty="0"/>
          </a:p>
        </p:txBody>
      </p:sp>
    </p:spTree>
    <p:extLst>
      <p:ext uri="{BB962C8B-B14F-4D97-AF65-F5344CB8AC3E}">
        <p14:creationId xmlns:p14="http://schemas.microsoft.com/office/powerpoint/2010/main" val="12307825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78</a:t>
            </a:fld>
            <a:endParaRPr lang="en-US" dirty="0"/>
          </a:p>
        </p:txBody>
      </p:sp>
    </p:spTree>
    <p:extLst>
      <p:ext uri="{BB962C8B-B14F-4D97-AF65-F5344CB8AC3E}">
        <p14:creationId xmlns:p14="http://schemas.microsoft.com/office/powerpoint/2010/main" val="27659938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79</a:t>
            </a:fld>
            <a:endParaRPr lang="en-US" dirty="0"/>
          </a:p>
        </p:txBody>
      </p:sp>
    </p:spTree>
    <p:extLst>
      <p:ext uri="{BB962C8B-B14F-4D97-AF65-F5344CB8AC3E}">
        <p14:creationId xmlns:p14="http://schemas.microsoft.com/office/powerpoint/2010/main" val="320971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6973394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80</a:t>
            </a:fld>
            <a:endParaRPr lang="en-US" dirty="0"/>
          </a:p>
        </p:txBody>
      </p:sp>
    </p:spTree>
    <p:extLst>
      <p:ext uri="{BB962C8B-B14F-4D97-AF65-F5344CB8AC3E}">
        <p14:creationId xmlns:p14="http://schemas.microsoft.com/office/powerpoint/2010/main" val="16006363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81</a:t>
            </a:fld>
            <a:endParaRPr lang="en-US" dirty="0"/>
          </a:p>
        </p:txBody>
      </p:sp>
    </p:spTree>
    <p:extLst>
      <p:ext uri="{BB962C8B-B14F-4D97-AF65-F5344CB8AC3E}">
        <p14:creationId xmlns:p14="http://schemas.microsoft.com/office/powerpoint/2010/main" val="30668744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82</a:t>
            </a:fld>
            <a:endParaRPr lang="en-US" dirty="0"/>
          </a:p>
        </p:txBody>
      </p:sp>
    </p:spTree>
    <p:extLst>
      <p:ext uri="{BB962C8B-B14F-4D97-AF65-F5344CB8AC3E}">
        <p14:creationId xmlns:p14="http://schemas.microsoft.com/office/powerpoint/2010/main" val="15014686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83</a:t>
            </a:fld>
            <a:endParaRPr lang="en-US" dirty="0"/>
          </a:p>
        </p:txBody>
      </p:sp>
    </p:spTree>
    <p:extLst>
      <p:ext uri="{BB962C8B-B14F-4D97-AF65-F5344CB8AC3E}">
        <p14:creationId xmlns:p14="http://schemas.microsoft.com/office/powerpoint/2010/main" val="36827631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84</a:t>
            </a:fld>
            <a:endParaRPr lang="en-US" dirty="0"/>
          </a:p>
        </p:txBody>
      </p:sp>
    </p:spTree>
    <p:extLst>
      <p:ext uri="{BB962C8B-B14F-4D97-AF65-F5344CB8AC3E}">
        <p14:creationId xmlns:p14="http://schemas.microsoft.com/office/powerpoint/2010/main" val="6134294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85</a:t>
            </a:fld>
            <a:endParaRPr lang="en-US" dirty="0"/>
          </a:p>
        </p:txBody>
      </p:sp>
    </p:spTree>
    <p:extLst>
      <p:ext uri="{BB962C8B-B14F-4D97-AF65-F5344CB8AC3E}">
        <p14:creationId xmlns:p14="http://schemas.microsoft.com/office/powerpoint/2010/main" val="41699903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86</a:t>
            </a:fld>
            <a:endParaRPr lang="en-US" dirty="0"/>
          </a:p>
        </p:txBody>
      </p:sp>
    </p:spTree>
    <p:extLst>
      <p:ext uri="{BB962C8B-B14F-4D97-AF65-F5344CB8AC3E}">
        <p14:creationId xmlns:p14="http://schemas.microsoft.com/office/powerpoint/2010/main" val="36293451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87</a:t>
            </a:fld>
            <a:endParaRPr lang="en-US" dirty="0"/>
          </a:p>
        </p:txBody>
      </p:sp>
    </p:spTree>
    <p:extLst>
      <p:ext uri="{BB962C8B-B14F-4D97-AF65-F5344CB8AC3E}">
        <p14:creationId xmlns:p14="http://schemas.microsoft.com/office/powerpoint/2010/main" val="8976699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“Standard Deviation” in percentage. Its values range from 0 to 50. The y-axis shows “Ex-</a:t>
            </a:r>
            <a:r>
              <a:rPr lang="en-IN" b="0" dirty="0" err="1"/>
              <a:t>pected</a:t>
            </a:r>
            <a:r>
              <a:rPr lang="en-IN" b="0" dirty="0"/>
              <a:t> Return.” Its values range from 0 to 20.</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18 plots. Four plots are </a:t>
            </a:r>
            <a:r>
              <a:rPr lang="en-IN" b="0" dirty="0" err="1"/>
              <a:t>labeled</a:t>
            </a:r>
            <a:r>
              <a:rPr lang="en-IN" b="0" dirty="0"/>
              <a:t>. The labels and their approximate coordinate values, in percentage, are as follows.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Coke</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Standard Deviation: 14</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Cisco</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Standard Deviation: 20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10</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Boston Beer</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Standard Deviation: 33</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6</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TripAdvisor</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Standard Deviation: 49</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17</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88</a:t>
            </a:fld>
            <a:endParaRPr lang="en-US" dirty="0"/>
          </a:p>
        </p:txBody>
      </p:sp>
    </p:spTree>
    <p:extLst>
      <p:ext uri="{BB962C8B-B14F-4D97-AF65-F5344CB8AC3E}">
        <p14:creationId xmlns:p14="http://schemas.microsoft.com/office/powerpoint/2010/main" val="41719688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Long Description: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x-axis of the chart shows “Beta.” Its values range from 0 to 2.5. The y-axis shows “Expected Return.” Its values range from 0 percent to 20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18 plots. A straight line passes through the plots, sloping up.</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A plot is on the y-axis at a value of 3 percent. This point is </a:t>
            </a:r>
            <a:r>
              <a:rPr lang="en-IN" b="0" dirty="0" err="1"/>
              <a:t>labeled</a:t>
            </a:r>
            <a:r>
              <a:rPr lang="en-IN" b="0" dirty="0"/>
              <a:t> “Risk-free rate” and is also shown as “r subscript f.”</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shows a dotted vertical line at the beta value of 1 from the x-axis to the sloping line. The corresponding ex-</a:t>
            </a:r>
            <a:r>
              <a:rPr lang="en-IN" b="0" dirty="0" err="1"/>
              <a:t>pected</a:t>
            </a:r>
            <a:r>
              <a:rPr lang="en-IN" b="0" dirty="0"/>
              <a:t> return is about 9 percent. A dotted horizontal line at 9 percent runs from the y-axis to the sloping line. </a:t>
            </a:r>
            <a:r>
              <a:rPr lang="en-IN" b="0"/>
              <a:t>The difference </a:t>
            </a:r>
            <a:r>
              <a:rPr lang="en-IN" b="0" dirty="0"/>
              <a:t>in return between the risk-free rate and 9 percent is </a:t>
            </a:r>
            <a:r>
              <a:rPr lang="en-IN" b="0" dirty="0" err="1"/>
              <a:t>labeled</a:t>
            </a:r>
            <a:r>
              <a:rPr lang="en-IN" b="0" dirty="0"/>
              <a:t> “E” of “R” subscript market minus risk-free rate. The 10 percent value on the y-axis is </a:t>
            </a:r>
            <a:r>
              <a:rPr lang="en-IN" b="0" dirty="0" err="1"/>
              <a:t>labeled</a:t>
            </a:r>
            <a:r>
              <a:rPr lang="en-IN" b="0" dirty="0"/>
              <a:t> “E” of “R” subscript market.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The chart also labels 4 plots. The plots and their approximate coordinates are as follows.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IN" b="0" dirty="0"/>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Boston Beer</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Beta: 0.55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6.25 percent</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Coke</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Beta: 0.75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7 percent</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Cisco</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Beta: 1.3</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10 percent</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TripAdvisor</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Beta: 2.5</a:t>
            </a:r>
          </a:p>
          <a:p>
            <a:pPr marL="0" marR="0" indent="0" algn="l" defTabSz="457200" rtl="0" eaLnBrk="0" fontAlgn="base" latinLnBrk="0" hangingPunct="0">
              <a:lnSpc>
                <a:spcPct val="100000"/>
              </a:lnSpc>
              <a:spcBef>
                <a:spcPct val="30000"/>
              </a:spcBef>
              <a:spcAft>
                <a:spcPct val="0"/>
              </a:spcAft>
              <a:buClrTx/>
              <a:buSzTx/>
              <a:buFontTx/>
              <a:buNone/>
              <a:tabLst/>
              <a:defRPr/>
            </a:pPr>
            <a:r>
              <a:rPr lang="en-IN" b="0" dirty="0"/>
              <a:t>• Expected Return: 17 percent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89</a:t>
            </a:fld>
            <a:endParaRPr lang="en-US" dirty="0"/>
          </a:p>
        </p:txBody>
      </p:sp>
    </p:spTree>
    <p:extLst>
      <p:ext uri="{BB962C8B-B14F-4D97-AF65-F5344CB8AC3E}">
        <p14:creationId xmlns:p14="http://schemas.microsoft.com/office/powerpoint/2010/main" val="414233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26965146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90</a:t>
            </a:fld>
            <a:endParaRPr lang="en-US" dirty="0"/>
          </a:p>
        </p:txBody>
      </p:sp>
    </p:spTree>
    <p:extLst>
      <p:ext uri="{BB962C8B-B14F-4D97-AF65-F5344CB8AC3E}">
        <p14:creationId xmlns:p14="http://schemas.microsoft.com/office/powerpoint/2010/main" val="14401927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91</a:t>
            </a:fld>
            <a:endParaRPr lang="en-US" dirty="0"/>
          </a:p>
        </p:txBody>
      </p:sp>
    </p:spTree>
    <p:extLst>
      <p:ext uri="{BB962C8B-B14F-4D97-AF65-F5344CB8AC3E}">
        <p14:creationId xmlns:p14="http://schemas.microsoft.com/office/powerpoint/2010/main" val="33586366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92</a:t>
            </a:fld>
            <a:endParaRPr lang="en-US" dirty="0"/>
          </a:p>
        </p:txBody>
      </p:sp>
    </p:spTree>
    <p:extLst>
      <p:ext uri="{BB962C8B-B14F-4D97-AF65-F5344CB8AC3E}">
        <p14:creationId xmlns:p14="http://schemas.microsoft.com/office/powerpoint/2010/main" val="7071936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93</a:t>
            </a:fld>
            <a:endParaRPr lang="en-US" dirty="0"/>
          </a:p>
        </p:txBody>
      </p:sp>
    </p:spTree>
    <p:extLst>
      <p:ext uri="{BB962C8B-B14F-4D97-AF65-F5344CB8AC3E}">
        <p14:creationId xmlns:p14="http://schemas.microsoft.com/office/powerpoint/2010/main" val="31143548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94</a:t>
            </a:fld>
            <a:endParaRPr lang="en-US" dirty="0"/>
          </a:p>
        </p:txBody>
      </p:sp>
    </p:spTree>
    <p:extLst>
      <p:ext uri="{BB962C8B-B14F-4D97-AF65-F5344CB8AC3E}">
        <p14:creationId xmlns:p14="http://schemas.microsoft.com/office/powerpoint/2010/main" val="39580869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95</a:t>
            </a:fld>
            <a:endParaRPr lang="en-US" dirty="0"/>
          </a:p>
        </p:txBody>
      </p:sp>
    </p:spTree>
    <p:extLst>
      <p:ext uri="{BB962C8B-B14F-4D97-AF65-F5344CB8AC3E}">
        <p14:creationId xmlns:p14="http://schemas.microsoft.com/office/powerpoint/2010/main" val="13010836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96</a:t>
            </a:fld>
            <a:endParaRPr lang="en-US" dirty="0"/>
          </a:p>
        </p:txBody>
      </p:sp>
    </p:spTree>
    <p:extLst>
      <p:ext uri="{BB962C8B-B14F-4D97-AF65-F5344CB8AC3E}">
        <p14:creationId xmlns:p14="http://schemas.microsoft.com/office/powerpoint/2010/main" val="42702838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97</a:t>
            </a:fld>
            <a:endParaRPr lang="en-US" dirty="0"/>
          </a:p>
        </p:txBody>
      </p:sp>
    </p:spTree>
    <p:extLst>
      <p:ext uri="{BB962C8B-B14F-4D97-AF65-F5344CB8AC3E}">
        <p14:creationId xmlns:p14="http://schemas.microsoft.com/office/powerpoint/2010/main" val="13158773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98</a:t>
            </a:fld>
            <a:endParaRPr lang="en-US" dirty="0"/>
          </a:p>
        </p:txBody>
      </p:sp>
    </p:spTree>
    <p:extLst>
      <p:ext uri="{BB962C8B-B14F-4D97-AF65-F5344CB8AC3E}">
        <p14:creationId xmlns:p14="http://schemas.microsoft.com/office/powerpoint/2010/main" val="2978457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99</a:t>
            </a:fld>
            <a:endParaRPr lang="en-US" dirty="0"/>
          </a:p>
        </p:txBody>
      </p:sp>
    </p:spTree>
    <p:extLst>
      <p:ext uri="{BB962C8B-B14F-4D97-AF65-F5344CB8AC3E}">
        <p14:creationId xmlns:p14="http://schemas.microsoft.com/office/powerpoint/2010/main" val="99100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a:extLst>
              <a:ext uri="{FF2B5EF4-FFF2-40B4-BE49-F238E27FC236}">
                <a16:creationId xmlns:a16="http://schemas.microsoft.com/office/drawing/2014/main" id="{8282B2A8-0550-45BA-AE70-D42120393C43}"/>
              </a:ext>
            </a:extLst>
          </p:cNvPr>
          <p:cNvSpPr>
            <a:spLocks noGrp="1"/>
          </p:cNvSpPr>
          <p:nvPr>
            <p:ph type="pic" sz="quarter" idx="17"/>
          </p:nvPr>
        </p:nvSpPr>
        <p:spPr>
          <a:xfrm>
            <a:off x="533400" y="1524000"/>
            <a:ext cx="4038600" cy="4602163"/>
          </a:xfrm>
        </p:spPr>
        <p:txBody>
          <a:bodyPr/>
          <a:lstStyle/>
          <a:p>
            <a:endParaRPr lang="en-IN"/>
          </a:p>
        </p:txBody>
      </p:sp>
    </p:spTree>
    <p:extLst>
      <p:ext uri="{BB962C8B-B14F-4D97-AF65-F5344CB8AC3E}">
        <p14:creationId xmlns:p14="http://schemas.microsoft.com/office/powerpoint/2010/main" val="424965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32700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CD925AC6-0B32-4BCF-BBCA-05C6D2ADC636}"/>
              </a:ext>
            </a:extLst>
          </p:cNvPr>
          <p:cNvSpPr>
            <a:spLocks noGrp="1"/>
          </p:cNvSpPr>
          <p:nvPr>
            <p:ph type="pic" sz="quarter" idx="13"/>
          </p:nvPr>
        </p:nvSpPr>
        <p:spPr>
          <a:xfrm>
            <a:off x="457200" y="4114800"/>
            <a:ext cx="8077200" cy="1600200"/>
          </a:xfrm>
        </p:spPr>
        <p:txBody>
          <a:bodyPr/>
          <a:lstStyle/>
          <a:p>
            <a:endParaRPr lang="en-IN"/>
          </a:p>
        </p:txBody>
      </p:sp>
      <p:sp>
        <p:nvSpPr>
          <p:cNvPr id="10" name="Content Placeholder 9">
            <a:extLst>
              <a:ext uri="{FF2B5EF4-FFF2-40B4-BE49-F238E27FC236}">
                <a16:creationId xmlns:a16="http://schemas.microsoft.com/office/drawing/2014/main" id="{151CB228-F011-462C-A94B-0C92139B550F}"/>
              </a:ext>
            </a:extLst>
          </p:cNvPr>
          <p:cNvSpPr>
            <a:spLocks noGrp="1"/>
          </p:cNvSpPr>
          <p:nvPr>
            <p:ph sz="quarter" idx="14"/>
          </p:nvPr>
        </p:nvSpPr>
        <p:spPr>
          <a:xfrm>
            <a:off x="457200" y="5943600"/>
            <a:ext cx="8077200" cy="234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a:extLst>
              <a:ext uri="{FF2B5EF4-FFF2-40B4-BE49-F238E27FC236}">
                <a16:creationId xmlns:a16="http://schemas.microsoft.com/office/drawing/2014/main" id="{ACA192DA-410A-482B-93CE-7387871851F0}"/>
              </a:ext>
            </a:extLst>
          </p:cNvPr>
          <p:cNvSpPr>
            <a:spLocks noGrp="1"/>
          </p:cNvSpPr>
          <p:nvPr>
            <p:ph sz="quarter" idx="15"/>
          </p:nvPr>
        </p:nvSpPr>
        <p:spPr>
          <a:xfrm>
            <a:off x="457200" y="3763963"/>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5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3657600" y="6429345"/>
            <a:ext cx="51054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 id="2147483663" r:id="rId12"/>
    <p:sldLayoutId id="2147483664"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6.xml"/><Relationship Id="rId1" Type="http://schemas.openxmlformats.org/officeDocument/2006/relationships/slideLayout" Target="../slideLayouts/slideLayout13.xml"/><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wmf"/><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vmlDrawing" Target="../drawings/vmlDrawing13.vml"/><Relationship Id="rId5" Type="http://schemas.openxmlformats.org/officeDocument/2006/relationships/image" Target="../media/image27.w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8.xml"/><Relationship Id="rId1" Type="http://schemas.openxmlformats.org/officeDocument/2006/relationships/vmlDrawing" Target="../drawings/vmlDrawing17.vml"/><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8.xml"/><Relationship Id="rId1" Type="http://schemas.openxmlformats.org/officeDocument/2006/relationships/vmlDrawing" Target="../drawings/vmlDrawing18.vml"/><Relationship Id="rId5" Type="http://schemas.openxmlformats.org/officeDocument/2006/relationships/image" Target="../media/image39.wmf"/><Relationship Id="rId4" Type="http://schemas.openxmlformats.org/officeDocument/2006/relationships/oleObject" Target="../embeddings/oleObject23.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48"/>
            <a:ext cx="8229600" cy="478970"/>
          </a:xfrm>
        </p:spPr>
        <p:txBody>
          <a:bodyPr anchor="b"/>
          <a:lstStyle/>
          <a:p>
            <a:r>
              <a:rPr lang="en-US" sz="3600" dirty="0">
                <a:latin typeface="+mj-lt"/>
              </a:rPr>
              <a:t>Fundamentals of Corporate Finance</a:t>
            </a:r>
            <a:endParaRPr lang="en-IN" sz="3600" dirty="0">
              <a:latin typeface="+mj-lt"/>
            </a:endParaRPr>
          </a:p>
        </p:txBody>
      </p:sp>
      <p:sp>
        <p:nvSpPr>
          <p:cNvPr id="3" name="Text Placeholder 2"/>
          <p:cNvSpPr>
            <a:spLocks noGrp="1"/>
          </p:cNvSpPr>
          <p:nvPr>
            <p:ph type="body" sz="quarter" idx="13"/>
          </p:nvPr>
        </p:nvSpPr>
        <p:spPr>
          <a:xfrm>
            <a:off x="457200" y="866534"/>
            <a:ext cx="8229600" cy="330427"/>
          </a:xfrm>
        </p:spPr>
        <p:txBody>
          <a:bodyPr/>
          <a:lstStyle/>
          <a:p>
            <a:r>
              <a:rPr lang="en-US" altLang="en-US" dirty="0"/>
              <a:t>Fifth Edition</a:t>
            </a:r>
            <a:endParaRPr lang="en-IN" dirty="0">
              <a:latin typeface="+mj-lt"/>
            </a:endParaRPr>
          </a:p>
        </p:txBody>
      </p:sp>
      <p:sp>
        <p:nvSpPr>
          <p:cNvPr id="4" name="Text Placeholder 3"/>
          <p:cNvSpPr>
            <a:spLocks noGrp="1"/>
          </p:cNvSpPr>
          <p:nvPr>
            <p:ph type="body" sz="quarter" idx="14"/>
          </p:nvPr>
        </p:nvSpPr>
        <p:spPr>
          <a:xfrm>
            <a:off x="4572000" y="2971800"/>
            <a:ext cx="4108450" cy="533400"/>
          </a:xfrm>
        </p:spPr>
        <p:txBody>
          <a:bodyPr/>
          <a:lstStyle/>
          <a:p>
            <a:r>
              <a:rPr lang="en-IN" sz="3200" dirty="0">
                <a:latin typeface="+mj-lt"/>
              </a:rPr>
              <a:t>Chapter 12</a:t>
            </a:r>
          </a:p>
        </p:txBody>
      </p:sp>
      <p:sp>
        <p:nvSpPr>
          <p:cNvPr id="5" name="Text Placeholder 4"/>
          <p:cNvSpPr>
            <a:spLocks noGrp="1"/>
          </p:cNvSpPr>
          <p:nvPr>
            <p:ph type="body" sz="quarter" idx="15"/>
          </p:nvPr>
        </p:nvSpPr>
        <p:spPr>
          <a:xfrm>
            <a:off x="4572000" y="3555304"/>
            <a:ext cx="4108450" cy="602345"/>
          </a:xfrm>
        </p:spPr>
        <p:txBody>
          <a:bodyPr/>
          <a:lstStyle/>
          <a:p>
            <a:r>
              <a:rPr lang="en-IN" altLang="en-US" sz="2000" dirty="0">
                <a:ea typeface="ヒラギノ角ゴ Pro W3" pitchFamily="-65" charset="-128"/>
              </a:rPr>
              <a:t>Systematic Risk and the Equity Risk Premium</a:t>
            </a:r>
          </a:p>
        </p:txBody>
      </p:sp>
      <p:pic>
        <p:nvPicPr>
          <p:cNvPr id="12" name="Picture Placeholder 11" descr="Front Cover: Fundamentals of Corporate Finance Fifth Edition by Berk, DeMarzo and Harford.">
            <a:extLst>
              <a:ext uri="{FF2B5EF4-FFF2-40B4-BE49-F238E27FC236}">
                <a16:creationId xmlns:a16="http://schemas.microsoft.com/office/drawing/2014/main" id="{1AC75C2E-D709-4DEC-936A-F83C2BC27B12}"/>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tretch>
            <a:fillRect/>
          </a:stretch>
        </p:blipFill>
        <p:spPr>
          <a:xfrm>
            <a:off x="495822" y="1304828"/>
            <a:ext cx="3977640" cy="4971011"/>
          </a:xfrm>
          <a:prstGeom prst="rect">
            <a:avLst/>
          </a:prstGeom>
        </p:spPr>
      </p:pic>
      <p:sp>
        <p:nvSpPr>
          <p:cNvPr id="11" name="Text Placeholder 3"/>
          <p:cNvSpPr>
            <a:spLocks noGrp="1"/>
          </p:cNvSpPr>
          <p:nvPr>
            <p:ph type="body" sz="quarter" idx="4294967295"/>
          </p:nvPr>
        </p:nvSpPr>
        <p:spPr>
          <a:xfrm>
            <a:off x="2305050" y="6465888"/>
            <a:ext cx="6381750" cy="188564"/>
          </a:xfrm>
        </p:spPr>
        <p:txBody>
          <a:body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150491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(3 of 8)</a:t>
            </a:r>
            <a:endParaRPr lang="en-US" sz="2800" dirty="0">
              <a:latin typeface="+mj-lt"/>
            </a:endParaRPr>
          </a:p>
        </p:txBody>
      </p:sp>
      <p:sp>
        <p:nvSpPr>
          <p:cNvPr id="3" name="Content Placeholder 2"/>
          <p:cNvSpPr>
            <a:spLocks noGrp="1"/>
          </p:cNvSpPr>
          <p:nvPr>
            <p:ph idx="1"/>
          </p:nvPr>
        </p:nvSpPr>
        <p:spPr>
          <a:xfrm>
            <a:off x="457200" y="1586133"/>
            <a:ext cx="8229600" cy="3747867"/>
          </a:xfrm>
        </p:spPr>
        <p:txBody>
          <a:bodyPr/>
          <a:lstStyle/>
          <a:p>
            <a:pPr>
              <a:buNone/>
            </a:pPr>
            <a:r>
              <a:rPr lang="en-US" altLang="en-US" sz="2400" b="1" dirty="0">
                <a:ea typeface="ヒラギノ角ゴ Pro W3" pitchFamily="-65" charset="-128"/>
              </a:rPr>
              <a:t>Plan:</a:t>
            </a:r>
          </a:p>
          <a:p>
            <a:r>
              <a:rPr lang="en-IN" sz="2400" dirty="0"/>
              <a:t>To calculate the return on your portfolio, compute its value using the new prices and compare it to the original $100,000 investment.</a:t>
            </a:r>
          </a:p>
          <a:p>
            <a:r>
              <a:rPr lang="en-IN" sz="2400" dirty="0"/>
              <a:t>To confirm that Equation 12.2 is true, compute the return on each stock individually using Equation 11.1 from Chapter 11, multiply those returns by their original weights in the portfolio, and compare your answer to the return you just calculated for the portfolio as a whole.</a:t>
            </a:r>
            <a:endParaRPr lang="en-US" altLang="en-US" sz="2400" dirty="0">
              <a:ea typeface="ヒラギノ角ゴ Pro W3" pitchFamily="-65" charset="-128"/>
            </a:endParaRPr>
          </a:p>
        </p:txBody>
      </p:sp>
    </p:spTree>
    <p:extLst>
      <p:ext uri="{BB962C8B-B14F-4D97-AF65-F5344CB8AC3E}">
        <p14:creationId xmlns:p14="http://schemas.microsoft.com/office/powerpoint/2010/main" val="38894382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200" y="1600201"/>
            <a:ext cx="8229600" cy="1447800"/>
          </a:xfrm>
        </p:spPr>
        <p:txBody>
          <a:bodyPr/>
          <a:lstStyle/>
          <a:p>
            <a:pPr>
              <a:buNone/>
            </a:pPr>
            <a:r>
              <a:rPr lang="en-US" altLang="en-US" sz="2400" b="1" dirty="0">
                <a:ea typeface="ヒラギノ角ゴ Pro W3" pitchFamily="-65" charset="-128"/>
              </a:rPr>
              <a:t>Execute:</a:t>
            </a:r>
          </a:p>
          <a:p>
            <a:r>
              <a:rPr lang="en-IN" sz="2400" dirty="0"/>
              <a:t>Using the first approach, we compute the expected return for</a:t>
            </a:r>
            <a:r>
              <a:rPr lang="en-IN" sz="2400" spc="-350" dirty="0"/>
              <a:t> P F </a:t>
            </a:r>
            <a:r>
              <a:rPr lang="en-IN" sz="2400" dirty="0"/>
              <a:t>E and </a:t>
            </a:r>
            <a:r>
              <a:rPr lang="en-IN" sz="2400" spc="-350" dirty="0"/>
              <a:t>G O </a:t>
            </a:r>
            <a:r>
              <a:rPr lang="en-IN" sz="2400" spc="-350" dirty="0" err="1"/>
              <a:t>O</a:t>
            </a:r>
            <a:r>
              <a:rPr lang="en-IN" sz="2400" spc="-350" dirty="0"/>
              <a:t> </a:t>
            </a:r>
            <a:r>
              <a:rPr lang="en-IN" sz="2400" dirty="0"/>
              <a:t>G:</a:t>
            </a:r>
          </a:p>
        </p:txBody>
      </p:sp>
      <p:sp>
        <p:nvSpPr>
          <p:cNvPr id="8" name="Content Placeholder 7">
            <a:extLst>
              <a:ext uri="{FF2B5EF4-FFF2-40B4-BE49-F238E27FC236}">
                <a16:creationId xmlns:a16="http://schemas.microsoft.com/office/drawing/2014/main" id="{590AFF1F-EEAB-44E0-838D-0FC85EFDD0EC}"/>
              </a:ext>
            </a:extLst>
          </p:cNvPr>
          <p:cNvSpPr>
            <a:spLocks noGrp="1"/>
          </p:cNvSpPr>
          <p:nvPr>
            <p:ph sz="quarter" idx="15"/>
          </p:nvPr>
        </p:nvSpPr>
        <p:spPr>
          <a:xfrm>
            <a:off x="467810" y="3200400"/>
            <a:ext cx="8229600" cy="2590800"/>
          </a:xfrm>
        </p:spPr>
        <p:txBody>
          <a:bodyPr/>
          <a:lstStyle/>
          <a:p>
            <a:pPr algn="ctr">
              <a:spcBef>
                <a:spcPts val="600"/>
              </a:spcBef>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P F </a:t>
            </a:r>
            <a:r>
              <a:rPr lang="en-US" altLang="en-US" sz="2400" i="1" baseline="-25000" dirty="0">
                <a:ea typeface="ヒラギノ角ゴ Pro W3" pitchFamily="-65" charset="-128"/>
              </a:rPr>
              <a:t>E</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 </a:t>
            </a:r>
            <a:r>
              <a:rPr lang="el-GR" altLang="en-US" sz="2400" i="1" spc="-200" dirty="0">
                <a:ea typeface="ヒラギノ角ゴ Pro W3" pitchFamily="-65" charset="-128"/>
              </a:rPr>
              <a:t>β</a:t>
            </a:r>
            <a:r>
              <a:rPr lang="en-IN" altLang="en-US" sz="2400" i="1" spc="-200" dirty="0">
                <a:ea typeface="ヒラギノ角ゴ Pro W3" pitchFamily="-65" charset="-128"/>
              </a:rPr>
              <a:t> </a:t>
            </a:r>
            <a:r>
              <a:rPr lang="en-US" altLang="en-US" sz="2400" i="1" spc="-200" baseline="-25000" dirty="0">
                <a:ea typeface="ヒラギノ角ゴ Pro W3" pitchFamily="-65" charset="-128"/>
              </a:rPr>
              <a:t>P F E </a:t>
            </a:r>
            <a:r>
              <a:rPr lang="en-US" altLang="en-US" sz="2400" spc="-200" dirty="0">
                <a:ea typeface="ヒラギノ角ゴ Pro W3" pitchFamily="-65" charset="-128"/>
              </a:rPr>
              <a:t>(</a:t>
            </a:r>
            <a:r>
              <a:rPr lang="en-US" altLang="en-US" sz="2400" i="1" spc="-200" dirty="0">
                <a:ea typeface="ヒラギノ角ゴ Pro W3" pitchFamily="-65" charset="-128"/>
              </a:rPr>
              <a:t>E </a:t>
            </a:r>
            <a:r>
              <a:rPr lang="en-US" altLang="en-US" sz="2400" spc="-200" dirty="0">
                <a:ea typeface="ヒラギノ角ゴ Pro W3" pitchFamily="-65" charset="-128"/>
              </a:rPr>
              <a:t>[ </a:t>
            </a:r>
            <a:r>
              <a:rPr lang="en-US" altLang="en-US" sz="2400" i="1" spc="-200" dirty="0">
                <a:ea typeface="ヒラギノ角ゴ Pro W3" pitchFamily="-65" charset="-128"/>
              </a:rPr>
              <a:t>R </a:t>
            </a:r>
            <a:r>
              <a:rPr lang="en-US" altLang="en-US" sz="2400" i="1" spc="-200" baseline="-25000" dirty="0">
                <a:ea typeface="ヒラギノ角ゴ Pro W3" pitchFamily="-65" charset="-128"/>
              </a:rPr>
              <a:t>M k </a:t>
            </a:r>
            <a:r>
              <a:rPr lang="en-US" altLang="en-US" sz="2400" i="1" baseline="-25000" dirty="0">
                <a:ea typeface="ヒラギノ角ゴ Pro W3" pitchFamily="-65" charset="-128"/>
              </a:rPr>
              <a:t>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a:t>
            </a:r>
          </a:p>
          <a:p>
            <a:pPr algn="ctr">
              <a:spcBef>
                <a:spcPts val="600"/>
              </a:spcBef>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Z U M Z</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i="1" dirty="0">
                <a:ea typeface="ヒラギノ角ゴ Pro W3" pitchFamily="-65" charset="-128"/>
              </a:rPr>
              <a:t> </a:t>
            </a:r>
            <a:r>
              <a:rPr lang="en-US" altLang="en-US" sz="2400" dirty="0">
                <a:ea typeface="ヒラギノ角ゴ Pro W3" pitchFamily="-65" charset="-128"/>
              </a:rPr>
              <a:t>+ </a:t>
            </a:r>
            <a:r>
              <a:rPr lang="el-GR" altLang="en-US" sz="2400" i="1" spc="-300" dirty="0">
                <a:ea typeface="ヒラギノ角ゴ Pro W3" pitchFamily="-65" charset="-128"/>
              </a:rPr>
              <a:t>β</a:t>
            </a:r>
            <a:r>
              <a:rPr lang="en-IN" altLang="en-US" sz="2400" i="1" spc="-300" dirty="0">
                <a:ea typeface="ヒラギノ角ゴ Pro W3" pitchFamily="-65" charset="-128"/>
              </a:rPr>
              <a:t> </a:t>
            </a:r>
            <a:r>
              <a:rPr lang="en-US" altLang="en-US" sz="2400" i="1" spc="-300" baseline="-25000" dirty="0">
                <a:ea typeface="ヒラギノ角ゴ Pro W3" pitchFamily="-65" charset="-128"/>
              </a:rPr>
              <a:t>Z U M Z </a:t>
            </a:r>
            <a:r>
              <a:rPr lang="en-US" altLang="en-US" sz="2400" spc="-300" dirty="0">
                <a:ea typeface="ヒラギノ角ゴ Pro W3" pitchFamily="-65" charset="-128"/>
              </a:rPr>
              <a:t>( </a:t>
            </a: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M k </a:t>
            </a:r>
            <a:r>
              <a:rPr lang="en-US" altLang="en-US" sz="2400" i="1" baseline="-25000" dirty="0">
                <a:ea typeface="ヒラギノ角ゴ Pro W3" pitchFamily="-65" charset="-128"/>
              </a:rPr>
              <a:t>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a:t>
            </a:r>
          </a:p>
          <a:p>
            <a:pPr algn="ctr">
              <a:spcBef>
                <a:spcPts val="600"/>
              </a:spcBef>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P F </a:t>
            </a:r>
            <a:r>
              <a:rPr lang="en-US" altLang="en-US" sz="2400" i="1" baseline="-25000" dirty="0">
                <a:ea typeface="ヒラギノ角ゴ Pro W3" pitchFamily="-65" charset="-128"/>
              </a:rPr>
              <a:t>E</a:t>
            </a:r>
            <a:r>
              <a:rPr lang="en-US" altLang="en-US" sz="2400" dirty="0">
                <a:ea typeface="ヒラギノ角ゴ Pro W3" pitchFamily="-65" charset="-128"/>
              </a:rPr>
              <a:t>] = 3% + 0.7(6%) = 7.2% </a:t>
            </a:r>
          </a:p>
          <a:p>
            <a:pPr marL="0" indent="0" algn="ctr">
              <a:spcBef>
                <a:spcPts val="600"/>
              </a:spcBef>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Z U M </a:t>
            </a:r>
            <a:r>
              <a:rPr lang="en-US" altLang="en-US" sz="2400" i="1" baseline="-25000" dirty="0">
                <a:ea typeface="ヒラギノ角ゴ Pro W3" pitchFamily="-65" charset="-128"/>
              </a:rPr>
              <a:t>Z</a:t>
            </a:r>
            <a:r>
              <a:rPr lang="en-US" altLang="en-US" sz="2400" dirty="0">
                <a:ea typeface="ヒラギノ角ゴ Pro W3" pitchFamily="-65" charset="-128"/>
              </a:rPr>
              <a:t>] = 3% + 1.2(6%) = 10.2%</a:t>
            </a:r>
          </a:p>
          <a:p>
            <a:pPr>
              <a:spcBef>
                <a:spcPts val="600"/>
              </a:spcBef>
            </a:pPr>
            <a:r>
              <a:rPr lang="en-US" altLang="en-US" sz="2400" dirty="0">
                <a:ea typeface="ヒラギノ角ゴ Pro W3" pitchFamily="-65" charset="-128"/>
              </a:rPr>
              <a:t>Then the expected return of the equally weighted portfolio P is:</a:t>
            </a:r>
          </a:p>
        </p:txBody>
      </p:sp>
      <p:sp>
        <p:nvSpPr>
          <p:cNvPr id="5" name="Content Placeholder 4">
            <a:extLst>
              <a:ext uri="{FF2B5EF4-FFF2-40B4-BE49-F238E27FC236}">
                <a16:creationId xmlns:a16="http://schemas.microsoft.com/office/drawing/2014/main" id="{D9AC0DE4-8A3B-4573-9F49-ECD6D95A9A34}"/>
              </a:ext>
            </a:extLst>
          </p:cNvPr>
          <p:cNvSpPr>
            <a:spLocks noGrp="1"/>
          </p:cNvSpPr>
          <p:nvPr>
            <p:ph sz="quarter" idx="14"/>
          </p:nvPr>
        </p:nvSpPr>
        <p:spPr>
          <a:xfrm>
            <a:off x="457200" y="5913137"/>
            <a:ext cx="8240210" cy="411463"/>
          </a:xfrm>
        </p:spPr>
        <p:txBody>
          <a:bodyPr/>
          <a:lstStyle/>
          <a:p>
            <a:pPr algn="ctr">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baseline="-25000" dirty="0">
                <a:ea typeface="ヒラギノ角ゴ Pro W3" pitchFamily="-65" charset="-128"/>
              </a:rPr>
              <a:t>P</a:t>
            </a:r>
            <a:r>
              <a:rPr lang="en-US" altLang="en-US" sz="2400" dirty="0">
                <a:ea typeface="ヒラギノ角ゴ Pro W3" pitchFamily="-65" charset="-128"/>
              </a:rPr>
              <a:t>] = 0.5(7.2%) + 0.5(10.2%) = 8.7%</a:t>
            </a:r>
          </a:p>
        </p:txBody>
      </p:sp>
    </p:spTree>
    <p:extLst>
      <p:ext uri="{BB962C8B-B14F-4D97-AF65-F5344CB8AC3E}">
        <p14:creationId xmlns:p14="http://schemas.microsoft.com/office/powerpoint/2010/main" val="27375979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(5 of 6)</a:t>
            </a:r>
            <a:endParaRPr lang="en-US" sz="2800" dirty="0">
              <a:latin typeface="+mj-lt"/>
            </a:endParaRPr>
          </a:p>
        </p:txBody>
      </p:sp>
      <p:sp>
        <p:nvSpPr>
          <p:cNvPr id="3" name="Content Placeholder 2"/>
          <p:cNvSpPr>
            <a:spLocks noGrp="1"/>
          </p:cNvSpPr>
          <p:nvPr>
            <p:ph idx="1"/>
          </p:nvPr>
        </p:nvSpPr>
        <p:spPr>
          <a:xfrm>
            <a:off x="457200" y="1478973"/>
            <a:ext cx="8229600" cy="1447800"/>
          </a:xfrm>
        </p:spPr>
        <p:txBody>
          <a:bodyPr/>
          <a:lstStyle/>
          <a:p>
            <a:pPr>
              <a:buNone/>
            </a:pPr>
            <a:r>
              <a:rPr lang="en-US" altLang="en-US" sz="2400" b="1" dirty="0">
                <a:ea typeface="ヒラギノ角ゴ Pro W3" pitchFamily="-65" charset="-128"/>
              </a:rPr>
              <a:t>Execute:</a:t>
            </a:r>
          </a:p>
          <a:p>
            <a:r>
              <a:rPr lang="en-IN" sz="2400" dirty="0"/>
              <a:t>Alternatively, we can compute the beta of the portfolio using Equation 12.7:</a:t>
            </a:r>
            <a:endParaRPr lang="en-US" altLang="en-US" sz="2400" dirty="0">
              <a:ea typeface="ヒラギノ角ゴ Pro W3" pitchFamily="-65" charset="-128"/>
            </a:endParaRPr>
          </a:p>
        </p:txBody>
      </p:sp>
      <p:sp>
        <p:nvSpPr>
          <p:cNvPr id="6" name="Content Placeholder 5">
            <a:extLst>
              <a:ext uri="{FF2B5EF4-FFF2-40B4-BE49-F238E27FC236}">
                <a16:creationId xmlns:a16="http://schemas.microsoft.com/office/drawing/2014/main" id="{C2A8E4E7-53BC-4434-B58A-96E60E5668EF}"/>
              </a:ext>
            </a:extLst>
          </p:cNvPr>
          <p:cNvSpPr>
            <a:spLocks noGrp="1"/>
          </p:cNvSpPr>
          <p:nvPr>
            <p:ph sz="quarter" idx="15"/>
          </p:nvPr>
        </p:nvSpPr>
        <p:spPr>
          <a:xfrm>
            <a:off x="457200" y="3200400"/>
            <a:ext cx="8229600" cy="1752600"/>
          </a:xfrm>
        </p:spPr>
        <p:txBody>
          <a:bodyPr/>
          <a:lstStyle/>
          <a:p>
            <a:pPr algn="ctr">
              <a:buNone/>
            </a:pPr>
            <a:r>
              <a:rPr lang="en-US" altLang="en-US" sz="2400" i="1" dirty="0">
                <a:ea typeface="ヒラギノ角ゴ Pro W3" pitchFamily="-65" charset="-128"/>
              </a:rPr>
              <a:t>β</a:t>
            </a:r>
            <a:r>
              <a:rPr lang="en-US" altLang="en-US" sz="2400" i="1" spc="-300" dirty="0">
                <a:ea typeface="ヒラギノ角ゴ Pro W3" pitchFamily="-65" charset="-128"/>
              </a:rPr>
              <a:t> </a:t>
            </a:r>
            <a:r>
              <a:rPr lang="en-US" altLang="en-US" sz="2400" i="1" spc="-300" baseline="-25000" dirty="0">
                <a:ea typeface="ヒラギノ角ゴ Pro W3" pitchFamily="-65" charset="-128"/>
              </a:rPr>
              <a:t>P </a:t>
            </a:r>
            <a:r>
              <a:rPr lang="en-US" altLang="en-US" sz="2400" i="1" dirty="0">
                <a:ea typeface="ヒラギノ角ゴ Pro W3" pitchFamily="-65" charset="-128"/>
              </a:rPr>
              <a:t>= </a:t>
            </a:r>
            <a:r>
              <a:rPr lang="en-US" altLang="en-US" sz="2400" i="1" spc="-300" dirty="0">
                <a:ea typeface="ヒラギノ角ゴ Pro W3" pitchFamily="-65" charset="-128"/>
              </a:rPr>
              <a:t>w </a:t>
            </a:r>
            <a:r>
              <a:rPr lang="en-US" altLang="en-US" sz="2400" i="1" spc="-300" baseline="-25000" dirty="0">
                <a:ea typeface="ヒラギノ角ゴ Pro W3" pitchFamily="-65" charset="-128"/>
              </a:rPr>
              <a:t>P F E </a:t>
            </a:r>
            <a:r>
              <a:rPr lang="el-GR" altLang="en-US" sz="2400" i="1" spc="-300" dirty="0">
                <a:ea typeface="ヒラギノ角ゴ Pro W3" pitchFamily="-65" charset="-128"/>
              </a:rPr>
              <a:t>β</a:t>
            </a:r>
            <a:r>
              <a:rPr lang="en-IN" altLang="en-US" sz="2400" i="1" spc="-300" dirty="0">
                <a:ea typeface="ヒラギノ角ゴ Pro W3" pitchFamily="-65" charset="-128"/>
              </a:rPr>
              <a:t> </a:t>
            </a:r>
            <a:r>
              <a:rPr lang="en-US" altLang="en-US" sz="2400" i="1" spc="-300" baseline="-25000" dirty="0">
                <a:ea typeface="ヒラギノ角ゴ Pro W3" pitchFamily="-65" charset="-128"/>
              </a:rPr>
              <a:t>P F </a:t>
            </a:r>
            <a:r>
              <a:rPr lang="en-US" altLang="en-US" sz="2400" i="1" baseline="-25000" dirty="0">
                <a:ea typeface="ヒラギノ角ゴ Pro W3" pitchFamily="-65" charset="-128"/>
              </a:rPr>
              <a:t>E</a:t>
            </a:r>
            <a:r>
              <a:rPr lang="en-US" altLang="en-US" sz="2400" i="1" dirty="0">
                <a:ea typeface="ヒラギノ角ゴ Pro W3" pitchFamily="-65" charset="-128"/>
              </a:rPr>
              <a:t> + </a:t>
            </a:r>
            <a:r>
              <a:rPr lang="en-US" altLang="en-US" sz="2400" i="1" spc="-300" dirty="0">
                <a:ea typeface="ヒラギノ角ゴ Pro W3" pitchFamily="-65" charset="-128"/>
              </a:rPr>
              <a:t>w </a:t>
            </a:r>
            <a:r>
              <a:rPr lang="en-US" altLang="en-US" sz="2400" i="1" spc="-300" baseline="-25000" dirty="0">
                <a:ea typeface="ヒラギノ角ゴ Pro W3" pitchFamily="-65" charset="-128"/>
              </a:rPr>
              <a:t>Z U M Z </a:t>
            </a:r>
            <a:r>
              <a:rPr lang="el-GR" altLang="en-US" sz="2400" i="1" spc="-300" dirty="0">
                <a:ea typeface="ヒラギノ角ゴ Pro W3" pitchFamily="-65" charset="-128"/>
              </a:rPr>
              <a:t>β</a:t>
            </a:r>
            <a:r>
              <a:rPr lang="en-IN" altLang="en-US" sz="2400" i="1" spc="-300" dirty="0">
                <a:ea typeface="ヒラギノ角ゴ Pro W3" pitchFamily="-65" charset="-128"/>
              </a:rPr>
              <a:t> </a:t>
            </a:r>
            <a:r>
              <a:rPr lang="en-US" altLang="en-US" sz="2400" i="1" spc="-300" baseline="-25000" dirty="0">
                <a:ea typeface="ヒラギノ角ゴ Pro W3" pitchFamily="-65" charset="-128"/>
              </a:rPr>
              <a:t>Z U M Z</a:t>
            </a:r>
          </a:p>
          <a:p>
            <a:pPr algn="ctr">
              <a:spcBef>
                <a:spcPts val="1200"/>
              </a:spcBef>
              <a:buNone/>
            </a:pPr>
            <a:r>
              <a:rPr lang="en-US" altLang="en-US" sz="2400" i="1" dirty="0">
                <a:ea typeface="ヒラギノ角ゴ Pro W3" pitchFamily="-65" charset="-128"/>
              </a:rPr>
              <a:t>β</a:t>
            </a:r>
            <a:r>
              <a:rPr lang="en-US" altLang="en-US" sz="2400" i="1" baseline="-25000" dirty="0">
                <a:ea typeface="ヒラギノ角ゴ Pro W3" pitchFamily="-65" charset="-128"/>
              </a:rPr>
              <a:t>P</a:t>
            </a:r>
            <a:r>
              <a:rPr lang="en-US" altLang="en-US" sz="2400" baseline="-25000" dirty="0">
                <a:ea typeface="ヒラギノ角ゴ Pro W3" pitchFamily="-65" charset="-128"/>
              </a:rPr>
              <a:t> </a:t>
            </a:r>
            <a:r>
              <a:rPr lang="en-US" altLang="en-US" sz="2400" dirty="0">
                <a:ea typeface="ヒラギノ角ゴ Pro W3" pitchFamily="-65" charset="-128"/>
              </a:rPr>
              <a:t>= (0.5)(0.7) + (0.5)(1.2) = 0.95</a:t>
            </a:r>
          </a:p>
          <a:p>
            <a:pPr>
              <a:spcBef>
                <a:spcPts val="600"/>
              </a:spcBef>
            </a:pPr>
            <a:r>
              <a:rPr lang="en-IN" sz="2400" dirty="0"/>
              <a:t>We can then find the portfolio’s expected return from the   </a:t>
            </a:r>
            <a:r>
              <a:rPr lang="en-IN" sz="2400" spc="-300" dirty="0"/>
              <a:t>C A P </a:t>
            </a:r>
            <a:r>
              <a:rPr lang="en-IN" sz="2400" dirty="0"/>
              <a:t>M:</a:t>
            </a:r>
            <a:endParaRPr lang="en-US" altLang="en-US" sz="2400" dirty="0">
              <a:ea typeface="ヒラギノ角ゴ Pro W3" pitchFamily="-65" charset="-128"/>
            </a:endParaRPr>
          </a:p>
        </p:txBody>
      </p:sp>
      <p:sp>
        <p:nvSpPr>
          <p:cNvPr id="5" name="Content Placeholder 4">
            <a:extLst>
              <a:ext uri="{FF2B5EF4-FFF2-40B4-BE49-F238E27FC236}">
                <a16:creationId xmlns:a16="http://schemas.microsoft.com/office/drawing/2014/main" id="{E852665B-A66D-4B81-8057-A433AC19395D}"/>
              </a:ext>
            </a:extLst>
          </p:cNvPr>
          <p:cNvSpPr>
            <a:spLocks noGrp="1"/>
          </p:cNvSpPr>
          <p:nvPr>
            <p:ph sz="quarter" idx="14"/>
          </p:nvPr>
        </p:nvSpPr>
        <p:spPr>
          <a:xfrm>
            <a:off x="457200" y="5181600"/>
            <a:ext cx="8305800" cy="990600"/>
          </a:xfrm>
        </p:spPr>
        <p:txBody>
          <a:bodyPr/>
          <a:lstStyle/>
          <a:p>
            <a:pPr marL="0" indent="0" algn="ctr">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P</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 </a:t>
            </a:r>
            <a:r>
              <a:rPr lang="en-US" altLang="en-US" sz="2400" i="1" spc="-300" dirty="0">
                <a:ea typeface="ヒラギノ角ゴ Pro W3" pitchFamily="-65" charset="-128"/>
              </a:rPr>
              <a:t>β </a:t>
            </a:r>
            <a:r>
              <a:rPr lang="en-US" altLang="en-US" sz="2400" i="1" spc="-300" baseline="-25000" dirty="0">
                <a:ea typeface="ヒラギノ角ゴ Pro W3" pitchFamily="-65" charset="-128"/>
              </a:rPr>
              <a:t>P   </a:t>
            </a:r>
            <a:r>
              <a:rPr lang="en-US" altLang="en-US" sz="2400" spc="-300" dirty="0">
                <a:ea typeface="ヒラギノ角ゴ Pro W3" pitchFamily="-65" charset="-128"/>
              </a:rPr>
              <a:t>( </a:t>
            </a: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M k </a:t>
            </a:r>
            <a:r>
              <a:rPr lang="en-US" altLang="en-US" sz="2400" i="1" baseline="-25000" dirty="0">
                <a:ea typeface="ヒラギノ角ゴ Pro W3" pitchFamily="-65" charset="-128"/>
              </a:rPr>
              <a:t>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a:t>
            </a:r>
          </a:p>
          <a:p>
            <a:pPr marL="0" indent="0" algn="ctr">
              <a:spcBef>
                <a:spcPts val="1200"/>
              </a:spcBef>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baseline="-25000" dirty="0">
                <a:ea typeface="ヒラギノ角ゴ Pro W3" pitchFamily="-65" charset="-128"/>
              </a:rPr>
              <a:t>P</a:t>
            </a:r>
            <a:r>
              <a:rPr lang="en-US" altLang="en-US" sz="2400" dirty="0">
                <a:ea typeface="ヒラギノ角ゴ Pro W3" pitchFamily="-65" charset="-128"/>
              </a:rPr>
              <a:t>] = 3% + 0.95(6%) = 8.7%</a:t>
            </a:r>
          </a:p>
        </p:txBody>
      </p:sp>
    </p:spTree>
    <p:extLst>
      <p:ext uri="{BB962C8B-B14F-4D97-AF65-F5344CB8AC3E}">
        <p14:creationId xmlns:p14="http://schemas.microsoft.com/office/powerpoint/2010/main" val="20936291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586133"/>
            <a:ext cx="8229600" cy="4128868"/>
          </a:xfrm>
        </p:spPr>
        <p:txBody>
          <a:bodyPr/>
          <a:lstStyle/>
          <a:p>
            <a:pPr>
              <a:buNone/>
            </a:pPr>
            <a:r>
              <a:rPr lang="en-US" altLang="en-US" sz="2400" b="1" dirty="0">
                <a:ea typeface="ヒラギノ角ゴ Pro W3" pitchFamily="-65" charset="-128"/>
              </a:rPr>
              <a:t>Evaluate:</a:t>
            </a:r>
          </a:p>
          <a:p>
            <a:r>
              <a:rPr lang="en-IN" sz="2400" dirty="0"/>
              <a:t>The </a:t>
            </a:r>
            <a:r>
              <a:rPr lang="en-IN" sz="2400" spc="-300" dirty="0"/>
              <a:t>C A P </a:t>
            </a:r>
            <a:r>
              <a:rPr lang="en-IN" sz="2400" dirty="0"/>
              <a:t>M is an effective tool for analyzing securities and portfolios of those securities. You can compute the expected return of each security using its beta and then compute the weighted average of those expected returns to determine the portfolio’s expected return. </a:t>
            </a:r>
          </a:p>
          <a:p>
            <a:r>
              <a:rPr lang="en-IN" sz="2400" dirty="0"/>
              <a:t>Or, you can compute the weighted average of the securities’ betas to get the portfolio’s beta and then compute the expected return of the portfolio using the       </a:t>
            </a:r>
            <a:r>
              <a:rPr lang="en-IN" sz="2400" spc="-300" dirty="0"/>
              <a:t>C A P </a:t>
            </a:r>
            <a:r>
              <a:rPr lang="en-IN" sz="2400" dirty="0"/>
              <a:t>M. Either way, you will get the same answer.</a:t>
            </a:r>
            <a:endParaRPr lang="en-US" altLang="en-US" sz="2400" dirty="0">
              <a:ea typeface="ヒラギノ角ゴ Pro W3" pitchFamily="-65" charset="-128"/>
            </a:endParaRPr>
          </a:p>
        </p:txBody>
      </p:sp>
    </p:spTree>
    <p:extLst>
      <p:ext uri="{BB962C8B-B14F-4D97-AF65-F5344CB8AC3E}">
        <p14:creationId xmlns:p14="http://schemas.microsoft.com/office/powerpoint/2010/main" val="31462159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(9 of 10)</a:t>
            </a:r>
            <a:endParaRPr lang="en-US" sz="2800" dirty="0">
              <a:latin typeface="+mj-lt"/>
            </a:endParaRPr>
          </a:p>
        </p:txBody>
      </p:sp>
      <p:sp>
        <p:nvSpPr>
          <p:cNvPr id="3" name="Content Placeholder 2"/>
          <p:cNvSpPr>
            <a:spLocks noGrp="1"/>
          </p:cNvSpPr>
          <p:nvPr>
            <p:ph idx="1"/>
          </p:nvPr>
        </p:nvSpPr>
        <p:spPr>
          <a:xfrm>
            <a:off x="457200" y="1586133"/>
            <a:ext cx="8229600" cy="2452467"/>
          </a:xfrm>
        </p:spPr>
        <p:txBody>
          <a:bodyPr/>
          <a:lstStyle/>
          <a:p>
            <a:r>
              <a:rPr lang="en-US" altLang="en-US" sz="2400" dirty="0">
                <a:ea typeface="ヒラギノ角ゴ Pro W3" pitchFamily="-65" charset="-128"/>
              </a:rPr>
              <a:t>Summary of the Capital Asset Pricing Model</a:t>
            </a:r>
          </a:p>
          <a:p>
            <a:pPr lvl="1"/>
            <a:r>
              <a:rPr lang="en-US" altLang="en-US" sz="2400" dirty="0">
                <a:ea typeface="ヒラギノ角ゴ Pro W3" pitchFamily="-65" charset="-128"/>
              </a:rPr>
              <a:t>Investors require a risk premium proportional to the amount of </a:t>
            </a:r>
            <a:r>
              <a:rPr lang="en-US" altLang="en-US" sz="2400" b="1" dirty="0">
                <a:ea typeface="ヒラギノ角ゴ Pro W3" pitchFamily="-65" charset="-128"/>
              </a:rPr>
              <a:t>systematic</a:t>
            </a:r>
            <a:r>
              <a:rPr lang="en-US" altLang="en-US" sz="2400" dirty="0">
                <a:ea typeface="ヒラギノ角ゴ Pro W3" pitchFamily="-65" charset="-128"/>
              </a:rPr>
              <a:t> risk they are bearing</a:t>
            </a:r>
          </a:p>
          <a:p>
            <a:pPr lvl="1"/>
            <a:r>
              <a:rPr lang="en-US" altLang="en-US" sz="2400" dirty="0">
                <a:ea typeface="ヒラギノ角ゴ Pro W3" pitchFamily="-65" charset="-128"/>
              </a:rPr>
              <a:t>We can measure systematic risk using beta (</a:t>
            </a:r>
            <a:r>
              <a:rPr lang="el-GR" altLang="en-US" sz="2400" dirty="0">
                <a:ea typeface="ヒラギノ角ゴ Pro W3" pitchFamily="-65" charset="-128"/>
              </a:rPr>
              <a:t>β</a:t>
            </a:r>
            <a:r>
              <a:rPr lang="en-US" altLang="en-US" sz="2400" dirty="0">
                <a:ea typeface="ヒラギノ角ゴ Pro W3" pitchFamily="-65" charset="-128"/>
              </a:rPr>
              <a:t>)</a:t>
            </a:r>
          </a:p>
          <a:p>
            <a:pPr lvl="1"/>
            <a:r>
              <a:rPr lang="en-US" altLang="en-US" sz="2400" dirty="0">
                <a:ea typeface="ヒラギノ角ゴ Pro W3" pitchFamily="-65" charset="-128"/>
              </a:rPr>
              <a:t>The most common way to estimate beta is to use linear regression – the slope of the line is the stock’s beta</a:t>
            </a:r>
          </a:p>
        </p:txBody>
      </p:sp>
    </p:spTree>
    <p:extLst>
      <p:ext uri="{BB962C8B-B14F-4D97-AF65-F5344CB8AC3E}">
        <p14:creationId xmlns:p14="http://schemas.microsoft.com/office/powerpoint/2010/main" val="23043649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(10 of 10)</a:t>
            </a:r>
            <a:endParaRPr lang="en-US" sz="2800" dirty="0">
              <a:latin typeface="+mj-lt"/>
            </a:endParaRPr>
          </a:p>
        </p:txBody>
      </p:sp>
      <p:sp>
        <p:nvSpPr>
          <p:cNvPr id="3" name="Content Placeholder 2"/>
          <p:cNvSpPr>
            <a:spLocks noGrp="1"/>
          </p:cNvSpPr>
          <p:nvPr>
            <p:ph idx="1"/>
          </p:nvPr>
        </p:nvSpPr>
        <p:spPr>
          <a:xfrm>
            <a:off x="457200" y="1586133"/>
            <a:ext cx="8229600" cy="2604868"/>
          </a:xfrm>
        </p:spPr>
        <p:txBody>
          <a:bodyPr/>
          <a:lstStyle/>
          <a:p>
            <a:r>
              <a:rPr lang="en-US" altLang="en-US" sz="2400" dirty="0">
                <a:ea typeface="ヒラギノ角ゴ Pro W3" pitchFamily="-65" charset="-128"/>
              </a:rPr>
              <a:t>Summary of the Capital Asset Pricing Model</a:t>
            </a:r>
          </a:p>
          <a:p>
            <a:pPr lvl="1"/>
            <a:r>
              <a:rPr lang="en-US" altLang="en-US" sz="2400" dirty="0">
                <a:ea typeface="ヒラギノ角ゴ Pro W3" pitchFamily="-65" charset="-128"/>
              </a:rPr>
              <a:t>The </a:t>
            </a:r>
            <a:r>
              <a:rPr lang="en-US" altLang="en-US" sz="2400" spc="-300" dirty="0">
                <a:ea typeface="ヒラギノ角ゴ Pro W3" pitchFamily="-65" charset="-128"/>
              </a:rPr>
              <a:t>C A P </a:t>
            </a:r>
            <a:r>
              <a:rPr lang="en-US" altLang="en-US" sz="2400" dirty="0">
                <a:ea typeface="ヒラギノ角ゴ Pro W3" pitchFamily="-65" charset="-128"/>
              </a:rPr>
              <a:t>M says we can compute the expected (required) return of any investment using the following equation:</a:t>
            </a:r>
          </a:p>
          <a:p>
            <a:pPr lvl="1" algn="ctr">
              <a:buNone/>
            </a:pP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baseline="-25000" dirty="0" err="1">
                <a:ea typeface="ヒラギノ角ゴ Pro W3" pitchFamily="-65" charset="-128"/>
              </a:rPr>
              <a:t>i</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 </a:t>
            </a:r>
            <a:r>
              <a:rPr lang="en-US" altLang="en-US" sz="2400" i="1" dirty="0">
                <a:ea typeface="ヒラギノ角ゴ Pro W3" pitchFamily="-65" charset="-128"/>
              </a:rPr>
              <a:t>β</a:t>
            </a:r>
            <a:r>
              <a:rPr lang="en-US" altLang="en-US" sz="2400" i="1" baseline="-25000" dirty="0" err="1">
                <a:ea typeface="ヒラギノ角ゴ Pro W3" pitchFamily="-65" charset="-128"/>
              </a:rPr>
              <a:t>i</a:t>
            </a:r>
            <a:r>
              <a:rPr lang="en-US" altLang="en-US" sz="2400" dirty="0">
                <a:ea typeface="ヒラギノ角ゴ Pro W3" pitchFamily="-65" charset="-128"/>
              </a:rPr>
              <a:t>(</a:t>
            </a: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spc="-300" dirty="0">
                <a:ea typeface="ヒラギノ角ゴ Pro W3" pitchFamily="-65" charset="-128"/>
              </a:rPr>
              <a:t>R </a:t>
            </a:r>
            <a:r>
              <a:rPr lang="en-US" altLang="en-US" sz="2400" i="1" baseline="-25000" dirty="0">
                <a:ea typeface="ヒラギノ角ゴ Pro W3" pitchFamily="-65" charset="-128"/>
              </a:rPr>
              <a:t>Mkt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a:t>
            </a:r>
          </a:p>
          <a:p>
            <a:pPr lvl="1">
              <a:spcBef>
                <a:spcPts val="1200"/>
              </a:spcBef>
              <a:buNone/>
            </a:pPr>
            <a:r>
              <a:rPr lang="en-US" altLang="en-US" sz="2400" dirty="0">
                <a:ea typeface="ヒラギノ角ゴ Pro W3" pitchFamily="-65" charset="-128"/>
              </a:rPr>
              <a:t>	which, when graphed is called the security market line</a:t>
            </a:r>
          </a:p>
        </p:txBody>
      </p:sp>
    </p:spTree>
    <p:extLst>
      <p:ext uri="{BB962C8B-B14F-4D97-AF65-F5344CB8AC3E}">
        <p14:creationId xmlns:p14="http://schemas.microsoft.com/office/powerpoint/2010/main" val="20360861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22"/>
            <a:ext cx="8229600" cy="563078"/>
          </a:xfrm>
        </p:spPr>
        <p:txBody>
          <a:bodyPr/>
          <a:lstStyle/>
          <a:p>
            <a:r>
              <a:rPr lang="en-US" altLang="en-US" sz="3600" dirty="0">
                <a:latin typeface="+mj-lt"/>
                <a:ea typeface="ヒラギノ角ゴ Pro W3" pitchFamily="-65" charset="-128"/>
              </a:rPr>
              <a:t>Chapter Quiz</a:t>
            </a:r>
            <a:endParaRPr lang="en-US" sz="2000" dirty="0">
              <a:latin typeface="+mj-lt"/>
            </a:endParaRPr>
          </a:p>
        </p:txBody>
      </p:sp>
      <p:sp>
        <p:nvSpPr>
          <p:cNvPr id="3" name="Content Placeholder 2"/>
          <p:cNvSpPr>
            <a:spLocks noGrp="1"/>
          </p:cNvSpPr>
          <p:nvPr>
            <p:ph idx="1"/>
          </p:nvPr>
        </p:nvSpPr>
        <p:spPr>
          <a:xfrm>
            <a:off x="457200" y="990601"/>
            <a:ext cx="8229600" cy="4343399"/>
          </a:xfrm>
        </p:spPr>
        <p:txBody>
          <a:bodyPr/>
          <a:lstStyle/>
          <a:p>
            <a:pPr marL="457200" indent="-457200">
              <a:buFontTx/>
              <a:buAutoNum type="arabicPeriod"/>
            </a:pPr>
            <a:r>
              <a:rPr lang="en-US" altLang="en-US" sz="2400" dirty="0">
                <a:ea typeface="ヒラギノ角ゴ Pro W3" pitchFamily="-65" charset="-128"/>
              </a:rPr>
              <a:t>How is the expected return of a portfolio related to the expected returns of the stocks in the portfolio?</a:t>
            </a:r>
          </a:p>
          <a:p>
            <a:pPr marL="457200" indent="-457200">
              <a:buFontTx/>
              <a:buAutoNum type="arabicPeriod"/>
            </a:pPr>
            <a:r>
              <a:rPr lang="en-US" altLang="en-US" sz="2400" dirty="0">
                <a:ea typeface="ヒラギノ角ゴ Pro W3" pitchFamily="-65" charset="-128"/>
              </a:rPr>
              <a:t>What determines how much risk will be eliminated by combining stocks in a portfolio? </a:t>
            </a:r>
          </a:p>
          <a:p>
            <a:pPr marL="457200" indent="-457200">
              <a:buFontTx/>
              <a:buAutoNum type="arabicPeriod"/>
            </a:pPr>
            <a:r>
              <a:rPr lang="en-US" altLang="en-US" sz="2400" dirty="0">
                <a:ea typeface="ヒラギノ角ゴ Pro W3" pitchFamily="-65" charset="-128"/>
              </a:rPr>
              <a:t>What is the market portfolio? </a:t>
            </a:r>
          </a:p>
          <a:p>
            <a:pPr marL="457200" indent="-457200">
              <a:buFontTx/>
              <a:buAutoNum type="arabicPeriod"/>
            </a:pPr>
            <a:r>
              <a:rPr lang="en-US" altLang="en-US" sz="2400" dirty="0">
                <a:ea typeface="ヒラギノ角ゴ Pro W3" pitchFamily="-65" charset="-128"/>
              </a:rPr>
              <a:t>What does beta tell us?</a:t>
            </a:r>
          </a:p>
          <a:p>
            <a:pPr marL="457200" indent="-457200">
              <a:buFontTx/>
              <a:buAutoNum type="arabicPeriod"/>
            </a:pPr>
            <a:r>
              <a:rPr lang="en-US" altLang="en-US" sz="2400" dirty="0">
                <a:ea typeface="ヒラギノ角ゴ Pro W3" pitchFamily="-65" charset="-128"/>
              </a:rPr>
              <a:t>What does the </a:t>
            </a:r>
            <a:r>
              <a:rPr lang="en-US" altLang="en-US" sz="2400" spc="-300" dirty="0">
                <a:ea typeface="ヒラギノ角ゴ Pro W3" pitchFamily="-65" charset="-128"/>
              </a:rPr>
              <a:t>C A P </a:t>
            </a:r>
            <a:r>
              <a:rPr lang="en-US" altLang="en-US" sz="2400" dirty="0">
                <a:ea typeface="ヒラギノ角ゴ Pro W3" pitchFamily="-65" charset="-128"/>
              </a:rPr>
              <a:t>M say about the required return of a security?</a:t>
            </a:r>
          </a:p>
          <a:p>
            <a:pPr marL="457200" indent="-457200">
              <a:buFontTx/>
              <a:buAutoNum type="arabicPeriod"/>
            </a:pPr>
            <a:r>
              <a:rPr lang="en-US" altLang="en-US" sz="2400" dirty="0">
                <a:ea typeface="ヒラギノ角ゴ Pro W3" pitchFamily="-65" charset="-128"/>
              </a:rPr>
              <a:t>What is the Security Market Line?</a:t>
            </a:r>
          </a:p>
        </p:txBody>
      </p:sp>
    </p:spTree>
    <p:extLst>
      <p:ext uri="{BB962C8B-B14F-4D97-AF65-F5344CB8AC3E}">
        <p14:creationId xmlns:p14="http://schemas.microsoft.com/office/powerpoint/2010/main" val="2173102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608447"/>
          </a:xfrm>
        </p:spPr>
        <p:txBody>
          <a:bodyPr wrap="square" anchor="ctr">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2960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(4 of 8)</a:t>
            </a:r>
            <a:endParaRPr lang="en-US" sz="2800" dirty="0">
              <a:latin typeface="+mj-lt"/>
            </a:endParaRPr>
          </a:p>
        </p:txBody>
      </p:sp>
      <p:sp>
        <p:nvSpPr>
          <p:cNvPr id="3" name="Content Placeholder 2"/>
          <p:cNvSpPr>
            <a:spLocks noGrp="1"/>
          </p:cNvSpPr>
          <p:nvPr>
            <p:ph idx="1"/>
          </p:nvPr>
        </p:nvSpPr>
        <p:spPr>
          <a:xfrm>
            <a:off x="457200" y="1586133"/>
            <a:ext cx="8229600" cy="2452467"/>
          </a:xfrm>
        </p:spPr>
        <p:txBody>
          <a:bodyPr/>
          <a:lstStyle/>
          <a:p>
            <a:pPr>
              <a:buNone/>
            </a:pPr>
            <a:r>
              <a:rPr lang="en-US" altLang="en-US" sz="2400" b="1" dirty="0">
                <a:ea typeface="ヒラギノ角ゴ Pro W3" pitchFamily="-65" charset="-128"/>
              </a:rPr>
              <a:t>Execute:</a:t>
            </a:r>
          </a:p>
          <a:p>
            <a:r>
              <a:rPr lang="en-IN" sz="2400" dirty="0"/>
              <a:t>The new value of your Apple stock is 200 </a:t>
            </a:r>
            <a:r>
              <a:rPr lang="en-IN" sz="2400" dirty="0">
                <a:cs typeface="Arial" panose="020B0604020202020204" pitchFamily="34" charset="0"/>
              </a:rPr>
              <a:t>×</a:t>
            </a:r>
            <a:r>
              <a:rPr lang="en-IN" sz="2400" dirty="0"/>
              <a:t> $240 = $48,000 and the new value of your Coca-Cola stock is 1000 </a:t>
            </a:r>
            <a:r>
              <a:rPr lang="en-IN" sz="2400" dirty="0">
                <a:cs typeface="Arial" panose="020B0604020202020204" pitchFamily="34" charset="0"/>
              </a:rPr>
              <a:t>×</a:t>
            </a:r>
            <a:r>
              <a:rPr lang="en-IN" sz="2400" dirty="0"/>
              <a:t> $57 = $57,000. So, the new value of your portfolio is $48,000 + 57,000 = $105,000, for a gain of $5000 or a 5% return on your initial $100,000 investment.</a:t>
            </a:r>
            <a:endParaRPr lang="en-US" altLang="en-US" sz="2400" dirty="0">
              <a:ea typeface="ヒラギノ角ゴ Pro W3" pitchFamily="-65" charset="-128"/>
            </a:endParaRPr>
          </a:p>
        </p:txBody>
      </p:sp>
    </p:spTree>
    <p:extLst>
      <p:ext uri="{BB962C8B-B14F-4D97-AF65-F5344CB8AC3E}">
        <p14:creationId xmlns:p14="http://schemas.microsoft.com/office/powerpoint/2010/main" val="187613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(5 of 8)</a:t>
            </a:r>
            <a:endParaRPr lang="en-US" sz="2800" dirty="0">
              <a:latin typeface="+mj-lt"/>
            </a:endParaRPr>
          </a:p>
        </p:txBody>
      </p:sp>
      <p:sp>
        <p:nvSpPr>
          <p:cNvPr id="3" name="Content Placeholder 2"/>
          <p:cNvSpPr>
            <a:spLocks noGrp="1"/>
          </p:cNvSpPr>
          <p:nvPr>
            <p:ph idx="1"/>
          </p:nvPr>
        </p:nvSpPr>
        <p:spPr>
          <a:xfrm>
            <a:off x="457200" y="1586133"/>
            <a:ext cx="8229600" cy="1801592"/>
          </a:xfrm>
        </p:spPr>
        <p:txBody>
          <a:bodyPr/>
          <a:lstStyle/>
          <a:p>
            <a:pPr>
              <a:buNone/>
            </a:pPr>
            <a:r>
              <a:rPr lang="en-US" altLang="en-US" sz="2400" b="1" dirty="0">
                <a:ea typeface="ヒラギノ角ゴ Pro W3" pitchFamily="-65" charset="-128"/>
              </a:rPr>
              <a:t>Execute:</a:t>
            </a:r>
          </a:p>
          <a:p>
            <a:r>
              <a:rPr lang="en-IN" sz="2400" dirty="0"/>
              <a:t>Since neither stock paid any dividends, we calculate their returns simply as the capital gain or loss divided by the purchase price. The return on Apple stock was</a:t>
            </a:r>
            <a:endParaRPr lang="en-US" altLang="en-US" sz="2400" dirty="0">
              <a:ea typeface="ヒラギノ角ゴ Pro W3" pitchFamily="-65" charset="-128"/>
            </a:endParaRPr>
          </a:p>
        </p:txBody>
      </p:sp>
      <p:graphicFrame>
        <p:nvGraphicFramePr>
          <p:cNvPr id="8" name="Object 7" descr="An equation: $40 divided by $200 = 20%.">
            <a:extLst>
              <a:ext uri="{FF2B5EF4-FFF2-40B4-BE49-F238E27FC236}">
                <a16:creationId xmlns:a16="http://schemas.microsoft.com/office/drawing/2014/main" id="{8F424E18-902A-457E-BB3D-F9CA139336B0}"/>
              </a:ext>
            </a:extLst>
          </p:cNvPr>
          <p:cNvGraphicFramePr>
            <a:graphicFrameLocks noChangeAspect="1"/>
          </p:cNvGraphicFramePr>
          <p:nvPr>
            <p:extLst>
              <p:ext uri="{D42A27DB-BD31-4B8C-83A1-F6EECF244321}">
                <p14:modId xmlns:p14="http://schemas.microsoft.com/office/powerpoint/2010/main" val="3987570929"/>
              </p:ext>
            </p:extLst>
          </p:nvPr>
        </p:nvGraphicFramePr>
        <p:xfrm>
          <a:off x="3756025" y="3387725"/>
          <a:ext cx="1604962" cy="692150"/>
        </p:xfrm>
        <a:graphic>
          <a:graphicData uri="http://schemas.openxmlformats.org/presentationml/2006/ole">
            <mc:AlternateContent xmlns:mc="http://schemas.openxmlformats.org/markup-compatibility/2006">
              <mc:Choice xmlns:v="urn:schemas-microsoft-com:vml" Requires="v">
                <p:oleObj spid="_x0000_s78482" name="Equation" r:id="rId4" imgW="1765080" imgH="761760" progId="Equation.DSMT4">
                  <p:embed/>
                </p:oleObj>
              </mc:Choice>
              <mc:Fallback>
                <p:oleObj name="Equation" r:id="rId4" imgW="1765080" imgH="761760" progId="Equation.DSMT4">
                  <p:embed/>
                  <p:pic>
                    <p:nvPicPr>
                      <p:cNvPr id="6" name="Object 5" descr="An equation: $40 divided by $200 = 20%."/>
                      <p:cNvPicPr/>
                      <p:nvPr/>
                    </p:nvPicPr>
                    <p:blipFill>
                      <a:blip r:embed="rId5"/>
                      <a:stretch>
                        <a:fillRect/>
                      </a:stretch>
                    </p:blipFill>
                    <p:spPr>
                      <a:xfrm>
                        <a:off x="3756025" y="3387725"/>
                        <a:ext cx="1604962" cy="692150"/>
                      </a:xfrm>
                      <a:prstGeom prst="rect">
                        <a:avLst/>
                      </a:prstGeom>
                    </p:spPr>
                  </p:pic>
                </p:oleObj>
              </mc:Fallback>
            </mc:AlternateContent>
          </a:graphicData>
        </a:graphic>
      </p:graphicFrame>
      <p:sp>
        <p:nvSpPr>
          <p:cNvPr id="5" name="Content Placeholder 4"/>
          <p:cNvSpPr>
            <a:spLocks noGrp="1"/>
          </p:cNvSpPr>
          <p:nvPr>
            <p:ph idx="4294967295"/>
          </p:nvPr>
        </p:nvSpPr>
        <p:spPr>
          <a:xfrm>
            <a:off x="762000" y="4267200"/>
            <a:ext cx="6705600" cy="381000"/>
          </a:xfrm>
        </p:spPr>
        <p:txBody>
          <a:bodyPr/>
          <a:lstStyle/>
          <a:p>
            <a:pPr marL="0" indent="0">
              <a:buNone/>
            </a:pPr>
            <a:r>
              <a:rPr lang="en-IN" sz="2400" dirty="0"/>
              <a:t>and the return on Coca-Cola stock was</a:t>
            </a:r>
          </a:p>
        </p:txBody>
      </p:sp>
      <p:graphicFrame>
        <p:nvGraphicFramePr>
          <p:cNvPr id="9" name="Object 8" descr="An equation: negative $3 divided by $60 = negative 5%.">
            <a:extLst>
              <a:ext uri="{FF2B5EF4-FFF2-40B4-BE49-F238E27FC236}">
                <a16:creationId xmlns:a16="http://schemas.microsoft.com/office/drawing/2014/main" id="{E52F0902-69BF-4162-BDF5-D02EA5FA9F4A}"/>
              </a:ext>
            </a:extLst>
          </p:cNvPr>
          <p:cNvGraphicFramePr>
            <a:graphicFrameLocks noChangeAspect="1"/>
          </p:cNvGraphicFramePr>
          <p:nvPr>
            <p:extLst>
              <p:ext uri="{D42A27DB-BD31-4B8C-83A1-F6EECF244321}">
                <p14:modId xmlns:p14="http://schemas.microsoft.com/office/powerpoint/2010/main" val="2712977743"/>
              </p:ext>
            </p:extLst>
          </p:nvPr>
        </p:nvGraphicFramePr>
        <p:xfrm>
          <a:off x="3879850" y="4856163"/>
          <a:ext cx="1454150" cy="692150"/>
        </p:xfrm>
        <a:graphic>
          <a:graphicData uri="http://schemas.openxmlformats.org/presentationml/2006/ole">
            <mc:AlternateContent xmlns:mc="http://schemas.openxmlformats.org/markup-compatibility/2006">
              <mc:Choice xmlns:v="urn:schemas-microsoft-com:vml" Requires="v">
                <p:oleObj spid="_x0000_s78483" name="Equation" r:id="rId6" imgW="1600200" imgH="761760" progId="Equation.DSMT4">
                  <p:embed/>
                </p:oleObj>
              </mc:Choice>
              <mc:Fallback>
                <p:oleObj name="Equation" r:id="rId6" imgW="1600200" imgH="761760" progId="Equation.DSMT4">
                  <p:embed/>
                  <p:pic>
                    <p:nvPicPr>
                      <p:cNvPr id="7" name="Object 6" descr="An equation: negative $3 divided by $60 = negative 5%."/>
                      <p:cNvPicPr/>
                      <p:nvPr/>
                    </p:nvPicPr>
                    <p:blipFill>
                      <a:blip r:embed="rId7"/>
                      <a:stretch>
                        <a:fillRect/>
                      </a:stretch>
                    </p:blipFill>
                    <p:spPr>
                      <a:xfrm>
                        <a:off x="3879850" y="4856163"/>
                        <a:ext cx="1454150" cy="692150"/>
                      </a:xfrm>
                      <a:prstGeom prst="rect">
                        <a:avLst/>
                      </a:prstGeom>
                    </p:spPr>
                  </p:pic>
                </p:oleObj>
              </mc:Fallback>
            </mc:AlternateContent>
          </a:graphicData>
        </a:graphic>
      </p:graphicFrame>
    </p:spTree>
    <p:extLst>
      <p:ext uri="{BB962C8B-B14F-4D97-AF65-F5344CB8AC3E}">
        <p14:creationId xmlns:p14="http://schemas.microsoft.com/office/powerpoint/2010/main" val="257320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(6 of 8)</a:t>
            </a:r>
            <a:endParaRPr lang="en-US" sz="2800" dirty="0">
              <a:latin typeface="+mj-lt"/>
            </a:endParaRPr>
          </a:p>
        </p:txBody>
      </p:sp>
      <p:sp>
        <p:nvSpPr>
          <p:cNvPr id="3" name="Content Placeholder 2"/>
          <p:cNvSpPr>
            <a:spLocks noGrp="1"/>
          </p:cNvSpPr>
          <p:nvPr>
            <p:ph idx="1"/>
          </p:nvPr>
        </p:nvSpPr>
        <p:spPr>
          <a:xfrm>
            <a:off x="457200" y="1600200"/>
            <a:ext cx="4679950" cy="990599"/>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The initial portfolio weights were</a:t>
            </a:r>
          </a:p>
        </p:txBody>
      </p:sp>
      <p:graphicFrame>
        <p:nvGraphicFramePr>
          <p:cNvPr id="11" name="Object 10" descr="An equation: $40,000 divided by $100,000 = 40%.">
            <a:extLst>
              <a:ext uri="{FF2B5EF4-FFF2-40B4-BE49-F238E27FC236}">
                <a16:creationId xmlns:a16="http://schemas.microsoft.com/office/drawing/2014/main" id="{4CB5F75F-607D-428C-A55F-935648DD7F91}"/>
              </a:ext>
            </a:extLst>
          </p:cNvPr>
          <p:cNvGraphicFramePr>
            <a:graphicFrameLocks noChangeAspect="1"/>
          </p:cNvGraphicFramePr>
          <p:nvPr>
            <p:extLst>
              <p:ext uri="{D42A27DB-BD31-4B8C-83A1-F6EECF244321}">
                <p14:modId xmlns:p14="http://schemas.microsoft.com/office/powerpoint/2010/main" val="519937165"/>
              </p:ext>
            </p:extLst>
          </p:nvPr>
        </p:nvGraphicFramePr>
        <p:xfrm>
          <a:off x="5237163" y="2011363"/>
          <a:ext cx="2078037" cy="703262"/>
        </p:xfrm>
        <a:graphic>
          <a:graphicData uri="http://schemas.openxmlformats.org/presentationml/2006/ole">
            <mc:AlternateContent xmlns:mc="http://schemas.openxmlformats.org/markup-compatibility/2006">
              <mc:Choice xmlns:v="urn:schemas-microsoft-com:vml" Requires="v">
                <p:oleObj spid="_x0000_s79849" name="Equation" r:id="rId4" imgW="2286000" imgH="774360" progId="Equation.DSMT4">
                  <p:embed/>
                </p:oleObj>
              </mc:Choice>
              <mc:Fallback>
                <p:oleObj name="Equation" r:id="rId4" imgW="2286000" imgH="774360" progId="Equation.DSMT4">
                  <p:embed/>
                  <p:pic>
                    <p:nvPicPr>
                      <p:cNvPr id="5" name="Object 4" descr="An equation: $40,000 divided by $100,000 = 40%."/>
                      <p:cNvPicPr/>
                      <p:nvPr/>
                    </p:nvPicPr>
                    <p:blipFill>
                      <a:blip r:embed="rId5"/>
                      <a:stretch>
                        <a:fillRect/>
                      </a:stretch>
                    </p:blipFill>
                    <p:spPr>
                      <a:xfrm>
                        <a:off x="5237163" y="2011363"/>
                        <a:ext cx="2078037" cy="703262"/>
                      </a:xfrm>
                      <a:prstGeom prst="rect">
                        <a:avLst/>
                      </a:prstGeom>
                    </p:spPr>
                  </p:pic>
                </p:oleObj>
              </mc:Fallback>
            </mc:AlternateContent>
          </a:graphicData>
        </a:graphic>
      </p:graphicFrame>
      <p:sp>
        <p:nvSpPr>
          <p:cNvPr id="8" name="Content Placeholder 7"/>
          <p:cNvSpPr>
            <a:spLocks noGrp="1"/>
          </p:cNvSpPr>
          <p:nvPr>
            <p:ph idx="13"/>
          </p:nvPr>
        </p:nvSpPr>
        <p:spPr>
          <a:xfrm>
            <a:off x="457200" y="2865701"/>
            <a:ext cx="1905000" cy="380999"/>
          </a:xfrm>
        </p:spPr>
        <p:txBody>
          <a:bodyPr/>
          <a:lstStyle/>
          <a:p>
            <a:pPr marL="0" indent="0">
              <a:buNone/>
            </a:pPr>
            <a:r>
              <a:rPr lang="en-US" altLang="en-US" sz="2400" dirty="0">
                <a:ea typeface="ヒラギノ角ゴ Pro W3" pitchFamily="-65" charset="-128"/>
              </a:rPr>
              <a:t>for Apple and</a:t>
            </a:r>
            <a:endParaRPr lang="en-IN" sz="2400" dirty="0"/>
          </a:p>
        </p:txBody>
      </p:sp>
      <p:graphicFrame>
        <p:nvGraphicFramePr>
          <p:cNvPr id="12" name="Object 11" descr="An equation: $60,000 divided by $100,000 = 60%.">
            <a:extLst>
              <a:ext uri="{FF2B5EF4-FFF2-40B4-BE49-F238E27FC236}">
                <a16:creationId xmlns:a16="http://schemas.microsoft.com/office/drawing/2014/main" id="{63F41ED7-8D30-42C1-9B1E-DD1F4A46E361}"/>
              </a:ext>
            </a:extLst>
          </p:cNvPr>
          <p:cNvGraphicFramePr>
            <a:graphicFrameLocks noChangeAspect="1"/>
          </p:cNvGraphicFramePr>
          <p:nvPr>
            <p:extLst>
              <p:ext uri="{D42A27DB-BD31-4B8C-83A1-F6EECF244321}">
                <p14:modId xmlns:p14="http://schemas.microsoft.com/office/powerpoint/2010/main" val="948914567"/>
              </p:ext>
            </p:extLst>
          </p:nvPr>
        </p:nvGraphicFramePr>
        <p:xfrm>
          <a:off x="2438400" y="2729175"/>
          <a:ext cx="2092325" cy="703263"/>
        </p:xfrm>
        <a:graphic>
          <a:graphicData uri="http://schemas.openxmlformats.org/presentationml/2006/ole">
            <mc:AlternateContent xmlns:mc="http://schemas.openxmlformats.org/markup-compatibility/2006">
              <mc:Choice xmlns:v="urn:schemas-microsoft-com:vml" Requires="v">
                <p:oleObj spid="_x0000_s79850" name="Equation" r:id="rId6" imgW="2286000" imgH="774360" progId="Equation.DSMT4">
                  <p:embed/>
                </p:oleObj>
              </mc:Choice>
              <mc:Fallback>
                <p:oleObj name="Equation" r:id="rId6" imgW="2286000" imgH="774360" progId="Equation.DSMT4">
                  <p:embed/>
                  <p:pic>
                    <p:nvPicPr>
                      <p:cNvPr id="6" name="Object 5" descr="An equation: $60,000 divided by $100,000 = 60%."/>
                      <p:cNvPicPr/>
                      <p:nvPr/>
                    </p:nvPicPr>
                    <p:blipFill>
                      <a:blip r:embed="rId7"/>
                      <a:stretch>
                        <a:fillRect/>
                      </a:stretch>
                    </p:blipFill>
                    <p:spPr>
                      <a:xfrm>
                        <a:off x="2438400" y="2729175"/>
                        <a:ext cx="2092325" cy="703263"/>
                      </a:xfrm>
                      <a:prstGeom prst="rect">
                        <a:avLst/>
                      </a:prstGeom>
                    </p:spPr>
                  </p:pic>
                </p:oleObj>
              </mc:Fallback>
            </mc:AlternateContent>
          </a:graphicData>
        </a:graphic>
      </p:graphicFrame>
      <p:sp>
        <p:nvSpPr>
          <p:cNvPr id="9" name="Content Placeholder 8"/>
          <p:cNvSpPr>
            <a:spLocks noGrp="1"/>
          </p:cNvSpPr>
          <p:nvPr>
            <p:ph idx="14"/>
          </p:nvPr>
        </p:nvSpPr>
        <p:spPr>
          <a:xfrm>
            <a:off x="4724400" y="2814392"/>
            <a:ext cx="3962400" cy="515252"/>
          </a:xfrm>
        </p:spPr>
        <p:txBody>
          <a:bodyPr/>
          <a:lstStyle/>
          <a:p>
            <a:pPr marL="255600" indent="-255600">
              <a:lnSpc>
                <a:spcPct val="150000"/>
              </a:lnSpc>
              <a:buNone/>
            </a:pPr>
            <a:r>
              <a:rPr lang="en-US" altLang="en-US" sz="2400" dirty="0">
                <a:ea typeface="ヒラギノ角ゴ Pro W3" pitchFamily="-65" charset="-128"/>
              </a:rPr>
              <a:t>for </a:t>
            </a:r>
            <a:r>
              <a:rPr lang="en-IN" sz="2400" dirty="0"/>
              <a:t>Coca-Cola,</a:t>
            </a:r>
            <a:r>
              <a:rPr lang="en-US" altLang="en-US" sz="2400" dirty="0">
                <a:ea typeface="ヒラギノ角ゴ Pro W3" pitchFamily="-65" charset="-128"/>
              </a:rPr>
              <a:t> so we can</a:t>
            </a:r>
          </a:p>
        </p:txBody>
      </p:sp>
      <p:sp>
        <p:nvSpPr>
          <p:cNvPr id="4" name="Content Placeholder 3">
            <a:extLst>
              <a:ext uri="{FF2B5EF4-FFF2-40B4-BE49-F238E27FC236}">
                <a16:creationId xmlns:a16="http://schemas.microsoft.com/office/drawing/2014/main" id="{CDAC3549-8BD3-4340-8C28-A31D44314F2B}"/>
              </a:ext>
            </a:extLst>
          </p:cNvPr>
          <p:cNvSpPr>
            <a:spLocks noGrp="1"/>
          </p:cNvSpPr>
          <p:nvPr>
            <p:ph idx="15"/>
          </p:nvPr>
        </p:nvSpPr>
        <p:spPr>
          <a:xfrm>
            <a:off x="457200" y="3574605"/>
            <a:ext cx="8229600" cy="387795"/>
          </a:xfrm>
        </p:spPr>
        <p:txBody>
          <a:bodyPr/>
          <a:lstStyle/>
          <a:p>
            <a:pPr marL="0" indent="0">
              <a:buNone/>
            </a:pPr>
            <a:r>
              <a:rPr lang="en-US" altLang="en-US" sz="2400" dirty="0">
                <a:ea typeface="ヒラギノ角ゴ Pro W3" pitchFamily="-65" charset="-128"/>
              </a:rPr>
              <a:t>also compute portfolio return from Equation 11.2 as:</a:t>
            </a:r>
            <a:endParaRPr lang="en-IN" sz="2400" dirty="0"/>
          </a:p>
        </p:txBody>
      </p:sp>
      <p:graphicFrame>
        <p:nvGraphicFramePr>
          <p:cNvPr id="10" name="Object 9" descr="An equation: R sub P = W sub Apple times R sub Apple, plus W sub Coke times R sub Coke = 0.40 times 20% plus 0.60 times, negative 5% = 5%.">
            <a:extLst>
              <a:ext uri="{FF2B5EF4-FFF2-40B4-BE49-F238E27FC236}">
                <a16:creationId xmlns:a16="http://schemas.microsoft.com/office/drawing/2014/main" id="{FC600594-7589-41BA-96D5-5D969B90A2CB}"/>
              </a:ext>
            </a:extLst>
          </p:cNvPr>
          <p:cNvGraphicFramePr>
            <a:graphicFrameLocks noChangeAspect="1"/>
          </p:cNvGraphicFramePr>
          <p:nvPr>
            <p:extLst>
              <p:ext uri="{D42A27DB-BD31-4B8C-83A1-F6EECF244321}">
                <p14:modId xmlns:p14="http://schemas.microsoft.com/office/powerpoint/2010/main" val="2345673954"/>
              </p:ext>
            </p:extLst>
          </p:nvPr>
        </p:nvGraphicFramePr>
        <p:xfrm>
          <a:off x="973348" y="4430712"/>
          <a:ext cx="7199312" cy="369888"/>
        </p:xfrm>
        <a:graphic>
          <a:graphicData uri="http://schemas.openxmlformats.org/presentationml/2006/ole">
            <mc:AlternateContent xmlns:mc="http://schemas.openxmlformats.org/markup-compatibility/2006">
              <mc:Choice xmlns:v="urn:schemas-microsoft-com:vml" Requires="v">
                <p:oleObj spid="_x0000_s79851" name="Equation" r:id="rId8" imgW="8191440" imgH="419040" progId="Equation.DSMT4">
                  <p:embed/>
                </p:oleObj>
              </mc:Choice>
              <mc:Fallback>
                <p:oleObj name="Equation" r:id="rId8" imgW="8191440" imgH="419040" progId="Equation.DSMT4">
                  <p:embed/>
                  <p:pic>
                    <p:nvPicPr>
                      <p:cNvPr id="7" name="Object 6" descr="An equation: R sub P = W sub Apple times R sub Apple, plus W sub Coke times R sub Coke = 0.40 times 20% plus 0.60 times, negative 5% = 5%."/>
                      <p:cNvPicPr/>
                      <p:nvPr/>
                    </p:nvPicPr>
                    <p:blipFill>
                      <a:blip r:embed="rId9"/>
                      <a:stretch>
                        <a:fillRect/>
                      </a:stretch>
                    </p:blipFill>
                    <p:spPr>
                      <a:xfrm>
                        <a:off x="973348" y="4430712"/>
                        <a:ext cx="7199312" cy="369888"/>
                      </a:xfrm>
                      <a:prstGeom prst="rect">
                        <a:avLst/>
                      </a:prstGeom>
                    </p:spPr>
                  </p:pic>
                </p:oleObj>
              </mc:Fallback>
            </mc:AlternateContent>
          </a:graphicData>
        </a:graphic>
      </p:graphicFrame>
    </p:spTree>
    <p:extLst>
      <p:ext uri="{BB962C8B-B14F-4D97-AF65-F5344CB8AC3E}">
        <p14:creationId xmlns:p14="http://schemas.microsoft.com/office/powerpoint/2010/main" val="37043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(7 of 8)</a:t>
            </a:r>
            <a:endParaRPr lang="en-US" sz="2800" dirty="0">
              <a:latin typeface="+mj-lt"/>
            </a:endParaRPr>
          </a:p>
        </p:txBody>
      </p:sp>
      <p:sp>
        <p:nvSpPr>
          <p:cNvPr id="3" name="Content Placeholder 2"/>
          <p:cNvSpPr>
            <a:spLocks noGrp="1"/>
          </p:cNvSpPr>
          <p:nvPr>
            <p:ph idx="1"/>
          </p:nvPr>
        </p:nvSpPr>
        <p:spPr>
          <a:xfrm>
            <a:off x="457200" y="1586132"/>
            <a:ext cx="8229600" cy="1766667"/>
          </a:xfrm>
        </p:spPr>
        <p:txBody>
          <a:bodyPr/>
          <a:lstStyle/>
          <a:p>
            <a:pPr>
              <a:buNone/>
            </a:pPr>
            <a:r>
              <a:rPr lang="en-US" altLang="en-US" sz="2400" b="1" dirty="0">
                <a:ea typeface="ヒラギノ角ゴ Pro W3" pitchFamily="-65" charset="-128"/>
              </a:rPr>
              <a:t>Execute:</a:t>
            </a:r>
          </a:p>
          <a:p>
            <a:r>
              <a:rPr lang="en-IN" sz="2400" dirty="0"/>
              <a:t>After the price change, the new portfolio weights are equal to the value of your investment in each stock divided by the new portfolio value:</a:t>
            </a:r>
            <a:endParaRPr lang="en-US" altLang="en-US" sz="2400" dirty="0">
              <a:ea typeface="ヒラギノ角ゴ Pro W3" pitchFamily="-65" charset="-128"/>
            </a:endParaRPr>
          </a:p>
        </p:txBody>
      </p:sp>
      <p:graphicFrame>
        <p:nvGraphicFramePr>
          <p:cNvPr id="5" name="Object 4" descr="Two equations: W sub Apple = 200 times $240, divided by 105,000 = 45.71%, and W sub Coca-cola = 1000 times $57, divided by 105,000 = 54.29%.">
            <a:extLst>
              <a:ext uri="{FF2B5EF4-FFF2-40B4-BE49-F238E27FC236}">
                <a16:creationId xmlns:a16="http://schemas.microsoft.com/office/drawing/2014/main" id="{E2B9B598-5888-4E23-B138-01E67F1C6BAF}"/>
              </a:ext>
            </a:extLst>
          </p:cNvPr>
          <p:cNvGraphicFramePr>
            <a:graphicFrameLocks noChangeAspect="1"/>
          </p:cNvGraphicFramePr>
          <p:nvPr>
            <p:extLst>
              <p:ext uri="{D42A27DB-BD31-4B8C-83A1-F6EECF244321}">
                <p14:modId xmlns:p14="http://schemas.microsoft.com/office/powerpoint/2010/main" val="338145620"/>
              </p:ext>
            </p:extLst>
          </p:nvPr>
        </p:nvGraphicFramePr>
        <p:xfrm>
          <a:off x="536575" y="3649663"/>
          <a:ext cx="8070850" cy="704850"/>
        </p:xfrm>
        <a:graphic>
          <a:graphicData uri="http://schemas.openxmlformats.org/presentationml/2006/ole">
            <mc:AlternateContent xmlns:mc="http://schemas.openxmlformats.org/markup-compatibility/2006">
              <mc:Choice xmlns:v="urn:schemas-microsoft-com:vml" Requires="v">
                <p:oleObj spid="_x0000_s80204" name="Equation" r:id="rId4" imgW="8877240" imgH="774360" progId="Equation.DSMT4">
                  <p:embed/>
                </p:oleObj>
              </mc:Choice>
              <mc:Fallback>
                <p:oleObj name="Equation" r:id="rId4" imgW="8877240" imgH="774360" progId="Equation.DSMT4">
                  <p:embed/>
                  <p:pic>
                    <p:nvPicPr>
                      <p:cNvPr id="4" name="Object 3" descr="Two equations: W sub Apple = 200 times $240, divided by 105,000 = 45.71%, and W sub Coca-cola = 1000 times $57, divided by 105,000 = 54.29%."/>
                      <p:cNvPicPr/>
                      <p:nvPr/>
                    </p:nvPicPr>
                    <p:blipFill>
                      <a:blip r:embed="rId5"/>
                      <a:stretch>
                        <a:fillRect/>
                      </a:stretch>
                    </p:blipFill>
                    <p:spPr>
                      <a:xfrm>
                        <a:off x="536575" y="3649663"/>
                        <a:ext cx="8070850" cy="704850"/>
                      </a:xfrm>
                      <a:prstGeom prst="rect">
                        <a:avLst/>
                      </a:prstGeom>
                    </p:spPr>
                  </p:pic>
                </p:oleObj>
              </mc:Fallback>
            </mc:AlternateContent>
          </a:graphicData>
        </a:graphic>
      </p:graphicFrame>
    </p:spTree>
    <p:extLst>
      <p:ext uri="{BB962C8B-B14F-4D97-AF65-F5344CB8AC3E}">
        <p14:creationId xmlns:p14="http://schemas.microsoft.com/office/powerpoint/2010/main" val="128097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(8 of 8)</a:t>
            </a:r>
            <a:endParaRPr lang="en-US" sz="2000" dirty="0">
              <a:latin typeface="+mj-lt"/>
            </a:endParaRPr>
          </a:p>
        </p:txBody>
      </p:sp>
      <p:sp>
        <p:nvSpPr>
          <p:cNvPr id="3" name="Content Placeholder 2"/>
          <p:cNvSpPr>
            <a:spLocks noGrp="1"/>
          </p:cNvSpPr>
          <p:nvPr>
            <p:ph idx="1"/>
          </p:nvPr>
        </p:nvSpPr>
        <p:spPr>
          <a:xfrm>
            <a:off x="457200" y="1586133"/>
            <a:ext cx="8229600" cy="2833468"/>
          </a:xfrm>
        </p:spPr>
        <p:txBody>
          <a:bodyPr/>
          <a:lstStyle/>
          <a:p>
            <a:pPr>
              <a:buNone/>
            </a:pPr>
            <a:r>
              <a:rPr lang="en-US" altLang="en-US" sz="2400" b="1" dirty="0">
                <a:ea typeface="ヒラギノ角ゴ Pro W3" pitchFamily="-65" charset="-128"/>
              </a:rPr>
              <a:t>Evaluate:</a:t>
            </a:r>
          </a:p>
          <a:p>
            <a:r>
              <a:rPr lang="en-IN" sz="2400" dirty="0"/>
              <a:t>The $3000 loss on your investment in Coca-Cola was offset by the $8000 gain in your investment in Apple, for a total gain of $5,000 or 5%. The same result comes from giving a 40% weight to the 20% return on Apple and a 60% weight to the −5% loss on Coca-Cola—you have a total net return of 5%.</a:t>
            </a:r>
            <a:endParaRPr lang="en-US" altLang="en-US" sz="2400" dirty="0">
              <a:ea typeface="ヒラギノ角ゴ Pro W3" pitchFamily="-65" charset="-128"/>
            </a:endParaRPr>
          </a:p>
        </p:txBody>
      </p:sp>
    </p:spTree>
    <p:extLst>
      <p:ext uri="{BB962C8B-B14F-4D97-AF65-F5344CB8AC3E}">
        <p14:creationId xmlns:p14="http://schemas.microsoft.com/office/powerpoint/2010/main" val="11145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12.1 The Expected Return of a Portfolio </a:t>
            </a:r>
            <a:r>
              <a:rPr lang="en-US" altLang="en-US" sz="2800" dirty="0">
                <a:latin typeface="+mj-lt"/>
                <a:ea typeface="ヒラギノ角ゴ Pro W3" pitchFamily="-65" charset="-128"/>
              </a:rPr>
              <a:t>(5 of 5)</a:t>
            </a:r>
            <a:endParaRPr lang="en-US" sz="2800" dirty="0">
              <a:latin typeface="+mj-lt"/>
            </a:endParaRPr>
          </a:p>
        </p:txBody>
      </p:sp>
      <p:sp>
        <p:nvSpPr>
          <p:cNvPr id="3" name="Content Placeholder 2"/>
          <p:cNvSpPr>
            <a:spLocks noGrp="1"/>
          </p:cNvSpPr>
          <p:nvPr>
            <p:ph idx="1"/>
          </p:nvPr>
        </p:nvSpPr>
        <p:spPr>
          <a:xfrm>
            <a:off x="457200" y="1586133"/>
            <a:ext cx="8229600" cy="1250016"/>
          </a:xfrm>
        </p:spPr>
        <p:txBody>
          <a:bodyPr/>
          <a:lstStyle/>
          <a:p>
            <a:r>
              <a:rPr lang="en-US" altLang="en-US" sz="2400" dirty="0">
                <a:ea typeface="ヒラギノ角ゴ Pro W3" pitchFamily="-65" charset="-128"/>
              </a:rPr>
              <a:t>The expected return of a portfolio</a:t>
            </a:r>
          </a:p>
          <a:p>
            <a:pPr lvl="1"/>
            <a:r>
              <a:rPr lang="en-US" altLang="en-US" sz="2400" dirty="0">
                <a:ea typeface="ヒラギノ角ゴ Pro W3" pitchFamily="-65" charset="-128"/>
              </a:rPr>
              <a:t>The weighted average of the expected returns of the investments within it, using the portfolio weights:</a:t>
            </a:r>
          </a:p>
        </p:txBody>
      </p:sp>
      <p:graphicFrame>
        <p:nvGraphicFramePr>
          <p:cNvPr id="8" name="Object 7" descr="An equation: E times, left bracket, R sub P, right bracket = W sub 1 times E times, left bracket, R sub 1, right bracket, plus W sub 2 times E times, left bracket, R sub 2, right bracket, plus so on, plus W sub n times E times, left bracket, R sub n, right bracket.">
            <a:extLst>
              <a:ext uri="{FF2B5EF4-FFF2-40B4-BE49-F238E27FC236}">
                <a16:creationId xmlns:a16="http://schemas.microsoft.com/office/drawing/2014/main" id="{17E8C988-E59A-4FDD-B798-D57281904DB5}"/>
              </a:ext>
            </a:extLst>
          </p:cNvPr>
          <p:cNvGraphicFramePr>
            <a:graphicFrameLocks noChangeAspect="1"/>
          </p:cNvGraphicFramePr>
          <p:nvPr>
            <p:extLst>
              <p:ext uri="{D42A27DB-BD31-4B8C-83A1-F6EECF244321}">
                <p14:modId xmlns:p14="http://schemas.microsoft.com/office/powerpoint/2010/main" val="2907818273"/>
              </p:ext>
            </p:extLst>
          </p:nvPr>
        </p:nvGraphicFramePr>
        <p:xfrm>
          <a:off x="1143000" y="3120721"/>
          <a:ext cx="5494212" cy="494974"/>
        </p:xfrm>
        <a:graphic>
          <a:graphicData uri="http://schemas.openxmlformats.org/presentationml/2006/ole">
            <mc:AlternateContent xmlns:mc="http://schemas.openxmlformats.org/markup-compatibility/2006">
              <mc:Choice xmlns:v="urn:schemas-microsoft-com:vml" Requires="v">
                <p:oleObj spid="_x0000_s62835" name="Equation" r:id="rId4" imgW="2819160" imgH="253800" progId="Equation.DSMT4">
                  <p:embed/>
                </p:oleObj>
              </mc:Choice>
              <mc:Fallback>
                <p:oleObj name="Equation" r:id="rId4" imgW="2819160" imgH="253800" progId="Equation.DSMT4">
                  <p:embed/>
                  <p:pic>
                    <p:nvPicPr>
                      <p:cNvPr id="7" name="Object 6" descr="An equation: E times, left bracket, R sub P, right bracket = W sub 1 times E times, left bracket, R sub 1, right bracket, plus W sub 2 times E times, left bracket, R sub 2, right bracket, plus so on, plus W sub n times E times, left bracket, R sub n, right bracket."/>
                      <p:cNvPicPr/>
                      <p:nvPr/>
                    </p:nvPicPr>
                    <p:blipFill>
                      <a:blip r:embed="rId5"/>
                      <a:stretch>
                        <a:fillRect/>
                      </a:stretch>
                    </p:blipFill>
                    <p:spPr>
                      <a:xfrm>
                        <a:off x="1143000" y="3120721"/>
                        <a:ext cx="5494212" cy="494974"/>
                      </a:xfrm>
                      <a:prstGeom prst="rect">
                        <a:avLst/>
                      </a:prstGeom>
                    </p:spPr>
                  </p:pic>
                </p:oleObj>
              </mc:Fallback>
            </mc:AlternateContent>
          </a:graphicData>
        </a:graphic>
      </p:graphicFrame>
      <p:sp>
        <p:nvSpPr>
          <p:cNvPr id="6" name="Content Placeholder 5"/>
          <p:cNvSpPr>
            <a:spLocks noGrp="1"/>
          </p:cNvSpPr>
          <p:nvPr>
            <p:ph idx="4294967295"/>
          </p:nvPr>
        </p:nvSpPr>
        <p:spPr>
          <a:xfrm>
            <a:off x="7239000" y="3200400"/>
            <a:ext cx="1447800" cy="457200"/>
          </a:xfrm>
        </p:spPr>
        <p:txBody>
          <a:bodyPr/>
          <a:lstStyle/>
          <a:p>
            <a:pPr marL="0" indent="0">
              <a:buNone/>
            </a:pPr>
            <a:r>
              <a:rPr lang="en-US" altLang="en-US" sz="2400" dirty="0">
                <a:ea typeface="ＭＳ Ｐゴシック" panose="020B0600070205080204" pitchFamily="34" charset="-128"/>
              </a:rPr>
              <a:t>(Eq. 12.3)</a:t>
            </a:r>
          </a:p>
        </p:txBody>
      </p:sp>
    </p:spTree>
    <p:extLst>
      <p:ext uri="{BB962C8B-B14F-4D97-AF65-F5344CB8AC3E}">
        <p14:creationId xmlns:p14="http://schemas.microsoft.com/office/powerpoint/2010/main" val="160146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96"/>
            <a:ext cx="8229600" cy="563078"/>
          </a:xfrm>
        </p:spPr>
        <p:txBody>
          <a:bodyPr/>
          <a:lstStyle/>
          <a:p>
            <a:r>
              <a:rPr lang="en-US" altLang="en-US" sz="3600" dirty="0">
                <a:latin typeface="+mj-lt"/>
                <a:ea typeface="ヒラギノ角ゴ Pro W3" pitchFamily="-65" charset="-128"/>
              </a:rPr>
              <a:t>Summary of Portfolio Concepts</a:t>
            </a:r>
            <a:endParaRPr lang="en-US" sz="2000" dirty="0">
              <a:latin typeface="+mj-lt"/>
            </a:endParaRPr>
          </a:p>
        </p:txBody>
      </p:sp>
      <p:sp>
        <p:nvSpPr>
          <p:cNvPr id="3" name="Content Placeholder 2"/>
          <p:cNvSpPr>
            <a:spLocks noGrp="1"/>
          </p:cNvSpPr>
          <p:nvPr>
            <p:ph idx="1"/>
          </p:nvPr>
        </p:nvSpPr>
        <p:spPr>
          <a:xfrm>
            <a:off x="457200" y="1018736"/>
            <a:ext cx="8229600" cy="457200"/>
          </a:xfrm>
        </p:spPr>
        <p:txBody>
          <a:bodyPr/>
          <a:lstStyle/>
          <a:p>
            <a:pPr marL="0" indent="0">
              <a:buNone/>
            </a:pPr>
            <a:r>
              <a:rPr lang="en-US" altLang="en-US" sz="2000" b="1" dirty="0">
                <a:ea typeface="ヒラギノ角ゴ Pro W3" pitchFamily="-65" charset="-128"/>
              </a:rPr>
              <a:t>Table 12.1</a:t>
            </a:r>
            <a:r>
              <a:rPr lang="en-US" altLang="en-US" sz="2000" dirty="0">
                <a:ea typeface="ヒラギノ角ゴ Pro W3" pitchFamily="-65" charset="-128"/>
              </a:rPr>
              <a:t> Summary of Portfolio Concepts</a:t>
            </a:r>
            <a:endParaRPr lang="en-US" sz="2000" b="1" dirty="0">
              <a:solidFill>
                <a:srgbClr val="FF0000"/>
              </a:solidFill>
            </a:endParaRPr>
          </a:p>
        </p:txBody>
      </p:sp>
      <p:pic>
        <p:nvPicPr>
          <p:cNvPr id="4" name="Picture 3" descr="A table shows the summary of portfolio concepts.&#10;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86337"/>
            <a:ext cx="8229600" cy="2389526"/>
          </a:xfrm>
          <a:prstGeom prst="rect">
            <a:avLst/>
          </a:prstGeom>
        </p:spPr>
      </p:pic>
    </p:spTree>
    <p:extLst>
      <p:ext uri="{BB962C8B-B14F-4D97-AF65-F5344CB8AC3E}">
        <p14:creationId xmlns:p14="http://schemas.microsoft.com/office/powerpoint/2010/main" val="140867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12.2 Portfolio Expected Return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6133"/>
            <a:ext cx="8229600" cy="2300068"/>
          </a:xfrm>
        </p:spPr>
        <p:txBody>
          <a:bodyPr/>
          <a:lstStyle/>
          <a:p>
            <a:pPr>
              <a:buNone/>
            </a:pPr>
            <a:r>
              <a:rPr lang="en-US" altLang="en-US" sz="2400" b="1" dirty="0">
                <a:ea typeface="ヒラギノ角ゴ Pro W3" pitchFamily="-65" charset="-128"/>
              </a:rPr>
              <a:t>Problem:</a:t>
            </a:r>
          </a:p>
          <a:p>
            <a:r>
              <a:rPr lang="en-IN" sz="2400" dirty="0"/>
              <a:t>Suppose you invest $10,000 in Boeing (</a:t>
            </a:r>
            <a:r>
              <a:rPr lang="en-IN" sz="2400" spc="-350" dirty="0"/>
              <a:t>B </a:t>
            </a:r>
            <a:r>
              <a:rPr lang="en-IN" sz="2400" dirty="0"/>
              <a:t>A) stock, and $30,000 in Merck (</a:t>
            </a:r>
            <a:r>
              <a:rPr lang="en-IN" sz="2400" spc="-350" dirty="0"/>
              <a:t>M R </a:t>
            </a:r>
            <a:r>
              <a:rPr lang="en-IN" sz="2400" dirty="0"/>
              <a:t>K) stock. You expect a return of 10% for Boeing and 16% for Merck. </a:t>
            </a:r>
          </a:p>
          <a:p>
            <a:r>
              <a:rPr lang="en-IN" sz="2400" dirty="0"/>
              <a:t>What is the expected return for your portfolio?</a:t>
            </a:r>
            <a:endParaRPr lang="en-US" altLang="en-US" sz="2400" dirty="0">
              <a:ea typeface="ヒラギノ角ゴ Pro W3" pitchFamily="-65" charset="-128"/>
            </a:endParaRPr>
          </a:p>
        </p:txBody>
      </p:sp>
    </p:spTree>
    <p:extLst>
      <p:ext uri="{BB962C8B-B14F-4D97-AF65-F5344CB8AC3E}">
        <p14:creationId xmlns:p14="http://schemas.microsoft.com/office/powerpoint/2010/main" val="423188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12.2 Portfolio Expected Return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586132"/>
            <a:ext cx="8229600" cy="142697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You have a total of $40,000 invested:</a:t>
            </a:r>
            <a:endParaRPr lang="en-US" altLang="en-US" sz="2400" dirty="0">
              <a:ea typeface="ヒラギノ角ゴ Pro W3" pitchFamily="-65" charset="-128"/>
            </a:endParaRPr>
          </a:p>
        </p:txBody>
      </p:sp>
      <p:graphicFrame>
        <p:nvGraphicFramePr>
          <p:cNvPr id="7" name="Object 6" descr="First: $10,000 divided by $40,000 = 25% in Boeing: E times, left bracket, R sub B Ay, right bracket = 10%.">
            <a:extLst>
              <a:ext uri="{FF2B5EF4-FFF2-40B4-BE49-F238E27FC236}">
                <a16:creationId xmlns:a16="http://schemas.microsoft.com/office/drawing/2014/main" id="{CCFEAEC9-4087-43DF-8B41-12BAF2AE3F13}"/>
              </a:ext>
            </a:extLst>
          </p:cNvPr>
          <p:cNvGraphicFramePr>
            <a:graphicFrameLocks noChangeAspect="1"/>
          </p:cNvGraphicFramePr>
          <p:nvPr>
            <p:extLst>
              <p:ext uri="{D42A27DB-BD31-4B8C-83A1-F6EECF244321}">
                <p14:modId xmlns:p14="http://schemas.microsoft.com/office/powerpoint/2010/main" val="1294444148"/>
              </p:ext>
            </p:extLst>
          </p:nvPr>
        </p:nvGraphicFramePr>
        <p:xfrm>
          <a:off x="1168400" y="3111500"/>
          <a:ext cx="5448300" cy="774700"/>
        </p:xfrm>
        <a:graphic>
          <a:graphicData uri="http://schemas.openxmlformats.org/presentationml/2006/ole">
            <mc:AlternateContent xmlns:mc="http://schemas.openxmlformats.org/markup-compatibility/2006">
              <mc:Choice xmlns:v="urn:schemas-microsoft-com:vml" Requires="v">
                <p:oleObj spid="_x0000_s81558" name="Equation" r:id="rId4" imgW="5448240" imgH="774360" progId="Equation.DSMT4">
                  <p:embed/>
                </p:oleObj>
              </mc:Choice>
              <mc:Fallback>
                <p:oleObj name="Equation" r:id="rId4" imgW="5448240" imgH="774360" progId="Equation.DSMT4">
                  <p:embed/>
                  <p:pic>
                    <p:nvPicPr>
                      <p:cNvPr id="4" name="Object 3" descr="Two equations. First: $10,000 divided by $40,000 = 25% in Boeing: E times, left bracket, R sub B Ay, right bracket = 10%. Second: $30,000 divided by $40,000 = 75% in Merck: E times, left bracket, R sub M R K, right bracket = 16%."/>
                      <p:cNvPicPr/>
                      <p:nvPr/>
                    </p:nvPicPr>
                    <p:blipFill>
                      <a:blip r:embed="rId5"/>
                      <a:stretch>
                        <a:fillRect/>
                      </a:stretch>
                    </p:blipFill>
                    <p:spPr>
                      <a:xfrm>
                        <a:off x="1168400" y="3111500"/>
                        <a:ext cx="5448300" cy="774700"/>
                      </a:xfrm>
                      <a:prstGeom prst="rect">
                        <a:avLst/>
                      </a:prstGeom>
                    </p:spPr>
                  </p:pic>
                </p:oleObj>
              </mc:Fallback>
            </mc:AlternateContent>
          </a:graphicData>
        </a:graphic>
      </p:graphicFrame>
      <p:graphicFrame>
        <p:nvGraphicFramePr>
          <p:cNvPr id="8" name="Object 7" descr="$30,000 divided by $40,000 = 75% in Merck: E times, left bracket, R sub M R K, right bracket = 16%.">
            <a:extLst>
              <a:ext uri="{FF2B5EF4-FFF2-40B4-BE49-F238E27FC236}">
                <a16:creationId xmlns:a16="http://schemas.microsoft.com/office/drawing/2014/main" id="{68D80001-BE10-4F42-B82E-77CA626A3A92}"/>
              </a:ext>
            </a:extLst>
          </p:cNvPr>
          <p:cNvGraphicFramePr>
            <a:graphicFrameLocks noChangeAspect="1"/>
          </p:cNvGraphicFramePr>
          <p:nvPr>
            <p:extLst>
              <p:ext uri="{D42A27DB-BD31-4B8C-83A1-F6EECF244321}">
                <p14:modId xmlns:p14="http://schemas.microsoft.com/office/powerpoint/2010/main" val="4150744082"/>
              </p:ext>
            </p:extLst>
          </p:nvPr>
        </p:nvGraphicFramePr>
        <p:xfrm>
          <a:off x="1168400" y="4070350"/>
          <a:ext cx="5486400" cy="774700"/>
        </p:xfrm>
        <a:graphic>
          <a:graphicData uri="http://schemas.openxmlformats.org/presentationml/2006/ole">
            <mc:AlternateContent xmlns:mc="http://schemas.openxmlformats.org/markup-compatibility/2006">
              <mc:Choice xmlns:v="urn:schemas-microsoft-com:vml" Requires="v">
                <p:oleObj spid="_x0000_s81559" name="Equation" r:id="rId6" imgW="5486400" imgH="774360" progId="Equation.DSMT4">
                  <p:embed/>
                </p:oleObj>
              </mc:Choice>
              <mc:Fallback>
                <p:oleObj name="Equation" r:id="rId6" imgW="5486400" imgH="774360" progId="Equation.DSMT4">
                  <p:embed/>
                  <p:pic>
                    <p:nvPicPr>
                      <p:cNvPr id="5" name="Object 4" descr="Two equations. First: $10,000 divided by $40,000 = 25% in Boeing: E times, left bracket, R sub B Ay, right bracket = 10%. Second: $30,000 divided by $40,000 = 75% in Merck: E times, left bracket, R sub M R K, right bracket = 16%."/>
                      <p:cNvPicPr/>
                      <p:nvPr/>
                    </p:nvPicPr>
                    <p:blipFill>
                      <a:blip r:embed="rId7"/>
                      <a:stretch>
                        <a:fillRect/>
                      </a:stretch>
                    </p:blipFill>
                    <p:spPr>
                      <a:xfrm>
                        <a:off x="1168400" y="4070350"/>
                        <a:ext cx="5486400" cy="774700"/>
                      </a:xfrm>
                      <a:prstGeom prst="rect">
                        <a:avLst/>
                      </a:prstGeom>
                    </p:spPr>
                  </p:pic>
                </p:oleObj>
              </mc:Fallback>
            </mc:AlternateContent>
          </a:graphicData>
        </a:graphic>
      </p:graphicFrame>
      <p:sp>
        <p:nvSpPr>
          <p:cNvPr id="6" name="Content Placeholder 5"/>
          <p:cNvSpPr>
            <a:spLocks noGrp="1"/>
          </p:cNvSpPr>
          <p:nvPr>
            <p:ph idx="4294967295"/>
          </p:nvPr>
        </p:nvSpPr>
        <p:spPr>
          <a:xfrm>
            <a:off x="457200" y="4953000"/>
            <a:ext cx="8229600" cy="1143000"/>
          </a:xfrm>
        </p:spPr>
        <p:txBody>
          <a:bodyPr/>
          <a:lstStyle/>
          <a:p>
            <a:r>
              <a:rPr lang="en-IN" sz="2400" dirty="0"/>
              <a:t>Using Equation 12.3, compute the expected return on your whole portfolio by multiplying the expected returns of the stocks in your portfolio by their respective portfolio weights.</a:t>
            </a:r>
          </a:p>
        </p:txBody>
      </p:sp>
    </p:spTree>
    <p:extLst>
      <p:ext uri="{BB962C8B-B14F-4D97-AF65-F5344CB8AC3E}">
        <p14:creationId xmlns:p14="http://schemas.microsoft.com/office/powerpoint/2010/main" val="400415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771"/>
            <a:ext cx="8229600" cy="563078"/>
          </a:xfrm>
        </p:spPr>
        <p:txBody>
          <a:bodyPr/>
          <a:lstStyle/>
          <a:p>
            <a:r>
              <a:rPr lang="en-US" altLang="en-US" sz="3600" dirty="0">
                <a:latin typeface="+mj-lt"/>
                <a:ea typeface="ヒラギノ角ゴ Pro W3" pitchFamily="-65" charset="-128"/>
              </a:rPr>
              <a:t>Chapter Outline</a:t>
            </a:r>
            <a:endParaRPr lang="en-US" sz="2000" dirty="0">
              <a:latin typeface="+mj-lt"/>
            </a:endParaRPr>
          </a:p>
        </p:txBody>
      </p:sp>
      <p:sp>
        <p:nvSpPr>
          <p:cNvPr id="3" name="Content Placeholder 2"/>
          <p:cNvSpPr>
            <a:spLocks noGrp="1"/>
          </p:cNvSpPr>
          <p:nvPr>
            <p:ph idx="1"/>
          </p:nvPr>
        </p:nvSpPr>
        <p:spPr>
          <a:xfrm>
            <a:off x="457200" y="990600"/>
            <a:ext cx="8229600" cy="2209800"/>
          </a:xfrm>
        </p:spPr>
        <p:txBody>
          <a:bodyPr/>
          <a:lstStyle/>
          <a:p>
            <a:pPr marL="517525" indent="-517525">
              <a:buNone/>
            </a:pPr>
            <a:r>
              <a:rPr lang="en-US" sz="2400" b="1" dirty="0">
                <a:solidFill>
                  <a:srgbClr val="007FA3"/>
                </a:solidFill>
              </a:rPr>
              <a:t>12.1</a:t>
            </a:r>
            <a:r>
              <a:rPr lang="en-US" sz="2400" dirty="0">
                <a:solidFill>
                  <a:srgbClr val="007FA3"/>
                </a:solidFill>
              </a:rPr>
              <a:t> </a:t>
            </a:r>
            <a:r>
              <a:rPr lang="en-US" altLang="en-US" sz="2400" dirty="0">
                <a:ea typeface="ヒラギノ角ゴ Pro W3" pitchFamily="-65" charset="-128"/>
              </a:rPr>
              <a:t>The Expected Return of a Portfolio</a:t>
            </a:r>
          </a:p>
          <a:p>
            <a:pPr marL="0" indent="0">
              <a:buClr>
                <a:schemeClr val="bg1"/>
              </a:buClr>
              <a:buNone/>
            </a:pPr>
            <a:r>
              <a:rPr lang="en-US" sz="2400" b="1" dirty="0">
                <a:solidFill>
                  <a:srgbClr val="007FA3"/>
                </a:solidFill>
              </a:rPr>
              <a:t>12.2</a:t>
            </a:r>
            <a:r>
              <a:rPr lang="en-US" sz="2400" dirty="0">
                <a:solidFill>
                  <a:srgbClr val="007FA3"/>
                </a:solidFill>
              </a:rPr>
              <a:t> </a:t>
            </a:r>
            <a:r>
              <a:rPr lang="en-US" altLang="en-US" sz="2400" dirty="0">
                <a:ea typeface="ヒラギノ角ゴ Pro W3" pitchFamily="-65" charset="-128"/>
              </a:rPr>
              <a:t>The Volatility of a Portfolio </a:t>
            </a:r>
            <a:endParaRPr lang="en-US" sz="2400" dirty="0"/>
          </a:p>
          <a:p>
            <a:pPr marL="0" indent="0">
              <a:buClr>
                <a:schemeClr val="bg1"/>
              </a:buClr>
              <a:buNone/>
            </a:pPr>
            <a:r>
              <a:rPr lang="en-US" sz="2400" b="1" dirty="0">
                <a:solidFill>
                  <a:srgbClr val="007FA3"/>
                </a:solidFill>
              </a:rPr>
              <a:t>12.3 </a:t>
            </a:r>
            <a:r>
              <a:rPr lang="en-US" altLang="en-US" sz="2400" dirty="0">
                <a:ea typeface="ヒラギノ角ゴ Pro W3" pitchFamily="-65" charset="-128"/>
              </a:rPr>
              <a:t>Measuring Systematic Risk</a:t>
            </a:r>
            <a:endParaRPr lang="en-US" sz="2400" dirty="0"/>
          </a:p>
          <a:p>
            <a:pPr marL="914400" indent="-914400">
              <a:buNone/>
            </a:pPr>
            <a:r>
              <a:rPr lang="en-US" sz="2400" b="1" dirty="0">
                <a:solidFill>
                  <a:srgbClr val="007FA3"/>
                </a:solidFill>
              </a:rPr>
              <a:t>12.4 </a:t>
            </a:r>
            <a:r>
              <a:rPr lang="en-US" altLang="en-US" sz="2400" dirty="0">
                <a:ea typeface="ヒラギノ角ゴ Pro W3" pitchFamily="-65" charset="-128"/>
              </a:rPr>
              <a:t>Putting it All Together: The Capital Asset Pricing Model </a:t>
            </a:r>
            <a:endParaRPr lang="en-US" altLang="en-US" sz="2400" dirty="0"/>
          </a:p>
        </p:txBody>
      </p:sp>
    </p:spTree>
    <p:extLst>
      <p:ext uri="{BB962C8B-B14F-4D97-AF65-F5344CB8AC3E}">
        <p14:creationId xmlns:p14="http://schemas.microsoft.com/office/powerpoint/2010/main" val="2218216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12.2 Portfolio Expected Return </a:t>
            </a:r>
            <a:r>
              <a:rPr lang="en-US" altLang="en-US" sz="280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586133"/>
            <a:ext cx="8229600" cy="1004667"/>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The expected return on your portfolio is:</a:t>
            </a:r>
          </a:p>
        </p:txBody>
      </p:sp>
      <p:graphicFrame>
        <p:nvGraphicFramePr>
          <p:cNvPr id="6" name="Object 5" descr="An equation: E times, left bracket, R sub P, right bracket = W times B Ay, times E times, left bracket, R sub B Ay, right bracket, plus W sub M R K, times E times, left bracket R sub M R K, right bracket. E times, left bracket, R sub P, right bracket = 0.25 times 10% plus 0.75 times 16% = 14.5%.">
            <a:extLst>
              <a:ext uri="{FF2B5EF4-FFF2-40B4-BE49-F238E27FC236}">
                <a16:creationId xmlns:a16="http://schemas.microsoft.com/office/drawing/2014/main" id="{90A29B5F-F739-4579-9879-F3B0C1134AE2}"/>
              </a:ext>
            </a:extLst>
          </p:cNvPr>
          <p:cNvGraphicFramePr>
            <a:graphicFrameLocks noChangeAspect="1"/>
          </p:cNvGraphicFramePr>
          <p:nvPr>
            <p:extLst>
              <p:ext uri="{D42A27DB-BD31-4B8C-83A1-F6EECF244321}">
                <p14:modId xmlns:p14="http://schemas.microsoft.com/office/powerpoint/2010/main" val="2080141577"/>
              </p:ext>
            </p:extLst>
          </p:nvPr>
        </p:nvGraphicFramePr>
        <p:xfrm>
          <a:off x="1371600" y="2954550"/>
          <a:ext cx="5979160" cy="949960"/>
        </p:xfrm>
        <a:graphic>
          <a:graphicData uri="http://schemas.openxmlformats.org/presentationml/2006/ole">
            <mc:AlternateContent xmlns:mc="http://schemas.openxmlformats.org/markup-compatibility/2006">
              <mc:Choice xmlns:v="urn:schemas-microsoft-com:vml" Requires="v">
                <p:oleObj spid="_x0000_s82250" name="Equation" r:id="rId4" imgW="5435280" imgH="863280" progId="Equation.DSMT4">
                  <p:embed/>
                </p:oleObj>
              </mc:Choice>
              <mc:Fallback>
                <p:oleObj name="Equation" r:id="rId4" imgW="5435280" imgH="863280" progId="Equation.DSMT4">
                  <p:embed/>
                  <p:pic>
                    <p:nvPicPr>
                      <p:cNvPr id="5" name="Object 4" descr="An equation: E times, left bracket, R sub P, right bracket = W times B Ay, times E times, left bracket, R sub B Ay, right bracket, plus W sub M R K, times E times, left bracket R sub M R K, right bracket. E times, left bracket, R sub P, right bracket = 0.25 times 10% plus 0.75 times 16% = 14.5%."/>
                      <p:cNvPicPr/>
                      <p:nvPr/>
                    </p:nvPicPr>
                    <p:blipFill>
                      <a:blip r:embed="rId5"/>
                      <a:stretch>
                        <a:fillRect/>
                      </a:stretch>
                    </p:blipFill>
                    <p:spPr>
                      <a:xfrm>
                        <a:off x="1371600" y="2954550"/>
                        <a:ext cx="5979160" cy="949960"/>
                      </a:xfrm>
                      <a:prstGeom prst="rect">
                        <a:avLst/>
                      </a:prstGeom>
                    </p:spPr>
                  </p:pic>
                </p:oleObj>
              </mc:Fallback>
            </mc:AlternateContent>
          </a:graphicData>
        </a:graphic>
      </p:graphicFrame>
    </p:spTree>
    <p:extLst>
      <p:ext uri="{BB962C8B-B14F-4D97-AF65-F5344CB8AC3E}">
        <p14:creationId xmlns:p14="http://schemas.microsoft.com/office/powerpoint/2010/main" val="258880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12.2 Portfolio Expected Return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586133"/>
            <a:ext cx="8229600" cy="2833468"/>
          </a:xfrm>
        </p:spPr>
        <p:txBody>
          <a:bodyPr/>
          <a:lstStyle/>
          <a:p>
            <a:pPr>
              <a:buNone/>
            </a:pPr>
            <a:r>
              <a:rPr lang="en-US" altLang="en-US" sz="2400" b="1" dirty="0">
                <a:ea typeface="ヒラギノ角ゴ Pro W3" pitchFamily="-65" charset="-128"/>
              </a:rPr>
              <a:t>Evaluate</a:t>
            </a:r>
          </a:p>
          <a:p>
            <a:r>
              <a:rPr lang="en-IN" sz="2400" dirty="0"/>
              <a:t>The importance of each stock for the expected return of the overall portfolio is determined by the relative amount of money you have invested in it. Most (75%) of your money is invested in Merck, so the overall expected return of the portfolio is much closer to Merck’s expected return than it is to Boeing’s.</a:t>
            </a:r>
            <a:endParaRPr lang="en-US" altLang="en-US" sz="2400" dirty="0">
              <a:ea typeface="ヒラギノ角ゴ Pro W3" pitchFamily="-65" charset="-128"/>
            </a:endParaRPr>
          </a:p>
        </p:txBody>
      </p:sp>
    </p:spTree>
    <p:extLst>
      <p:ext uri="{BB962C8B-B14F-4D97-AF65-F5344CB8AC3E}">
        <p14:creationId xmlns:p14="http://schemas.microsoft.com/office/powerpoint/2010/main" val="151043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12.2a Portfolio Expected Return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6133"/>
            <a:ext cx="8229600" cy="2300068"/>
          </a:xfrm>
        </p:spPr>
        <p:txBody>
          <a:bodyPr/>
          <a:lstStyle/>
          <a:p>
            <a:pPr>
              <a:buNone/>
            </a:pPr>
            <a:r>
              <a:rPr lang="en-US" altLang="en-US" sz="2400" b="1" dirty="0">
                <a:ea typeface="ヒラギノ角ゴ Pro W3" pitchFamily="-65" charset="-128"/>
              </a:rPr>
              <a:t>Problem:</a:t>
            </a:r>
          </a:p>
          <a:p>
            <a:r>
              <a:rPr lang="en-US" altLang="en-US" sz="2400" dirty="0">
                <a:ea typeface="ヒラギノ角ゴ Pro W3" pitchFamily="-65" charset="-128"/>
              </a:rPr>
              <a:t>Suppose you invest $20,000 in Citigroup (C) stock, and $80,000 in General Electric (</a:t>
            </a:r>
            <a:r>
              <a:rPr lang="en-US" altLang="en-US" sz="2400" spc="-350" dirty="0">
                <a:ea typeface="ヒラギノ角ゴ Pro W3" pitchFamily="-65" charset="-128"/>
              </a:rPr>
              <a:t>G </a:t>
            </a:r>
            <a:r>
              <a:rPr lang="en-US" altLang="en-US" sz="2400" dirty="0">
                <a:ea typeface="ヒラギノ角ゴ Pro W3" pitchFamily="-65" charset="-128"/>
              </a:rPr>
              <a:t>E) stock. You expect a return of 18% for Citigroup, and 14% for </a:t>
            </a:r>
            <a:r>
              <a:rPr lang="en-US" altLang="en-US" sz="2400" spc="-350" dirty="0">
                <a:ea typeface="ヒラギノ角ゴ Pro W3" pitchFamily="-65" charset="-128"/>
              </a:rPr>
              <a:t>G </a:t>
            </a:r>
            <a:r>
              <a:rPr lang="en-US" altLang="en-US" sz="2400" dirty="0">
                <a:ea typeface="ヒラギノ角ゴ Pro W3" pitchFamily="-65" charset="-128"/>
              </a:rPr>
              <a:t>E.  </a:t>
            </a:r>
          </a:p>
          <a:p>
            <a:r>
              <a:rPr lang="en-US" altLang="en-US" sz="2400" dirty="0">
                <a:ea typeface="ヒラギノ角ゴ Pro W3" pitchFamily="-65" charset="-128"/>
              </a:rPr>
              <a:t>What is the expected return for your portfolio?</a:t>
            </a:r>
          </a:p>
        </p:txBody>
      </p:sp>
    </p:spTree>
    <p:extLst>
      <p:ext uri="{BB962C8B-B14F-4D97-AF65-F5344CB8AC3E}">
        <p14:creationId xmlns:p14="http://schemas.microsoft.com/office/powerpoint/2010/main" val="205882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96"/>
            <a:ext cx="8229600" cy="972250"/>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(1 of 11)</a:t>
            </a:r>
            <a:endParaRPr lang="en-US" sz="2800" dirty="0">
              <a:latin typeface="+mj-lt"/>
            </a:endParaRPr>
          </a:p>
        </p:txBody>
      </p:sp>
      <p:sp>
        <p:nvSpPr>
          <p:cNvPr id="3" name="Content Placeholder 2"/>
          <p:cNvSpPr>
            <a:spLocks noGrp="1"/>
          </p:cNvSpPr>
          <p:nvPr>
            <p:ph idx="1"/>
          </p:nvPr>
        </p:nvSpPr>
        <p:spPr>
          <a:xfrm>
            <a:off x="457200" y="1419829"/>
            <a:ext cx="8229600" cy="3048000"/>
          </a:xfrm>
        </p:spPr>
        <p:txBody>
          <a:bodyPr/>
          <a:lstStyle/>
          <a:p>
            <a:r>
              <a:rPr lang="en-US" altLang="en-US" sz="2400" dirty="0">
                <a:ea typeface="ヒラギノ角ゴ Pro W3" pitchFamily="-65" charset="-128"/>
              </a:rPr>
              <a:t>Investors care about return, but also risk</a:t>
            </a:r>
          </a:p>
          <a:p>
            <a:r>
              <a:rPr lang="en-US" altLang="en-US" sz="2400" dirty="0">
                <a:ea typeface="ヒラギノ角ゴ Pro W3" pitchFamily="-65" charset="-128"/>
              </a:rPr>
              <a:t>When we combine stocks in a portfolio, some risk is eliminated through diversification</a:t>
            </a:r>
          </a:p>
          <a:p>
            <a:pPr lvl="1"/>
            <a:r>
              <a:rPr lang="en-US" altLang="en-US" sz="2400" dirty="0">
                <a:ea typeface="ヒラギノ角ゴ Pro W3" pitchFamily="-65" charset="-128"/>
              </a:rPr>
              <a:t>Remaining risk depends upon the degree to which the stocks share common risk</a:t>
            </a:r>
          </a:p>
          <a:p>
            <a:pPr lvl="1"/>
            <a:r>
              <a:rPr lang="en-US" altLang="en-US" sz="2400" dirty="0">
                <a:ea typeface="ヒラギノ角ゴ Pro W3" pitchFamily="-65" charset="-128"/>
              </a:rPr>
              <a:t>The volatility of a portfolio is the total risk, measured as standard deviation, of the portfolio</a:t>
            </a:r>
          </a:p>
        </p:txBody>
      </p:sp>
    </p:spTree>
    <p:extLst>
      <p:ext uri="{BB962C8B-B14F-4D97-AF65-F5344CB8AC3E}">
        <p14:creationId xmlns:p14="http://schemas.microsoft.com/office/powerpoint/2010/main" val="207214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74"/>
            <a:ext cx="8229600" cy="1062325"/>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(2 of 11)</a:t>
            </a:r>
            <a:endParaRPr lang="en-US" sz="2800" dirty="0">
              <a:latin typeface="+mj-lt"/>
            </a:endParaRPr>
          </a:p>
        </p:txBody>
      </p:sp>
      <p:sp>
        <p:nvSpPr>
          <p:cNvPr id="3" name="Content Placeholder 2"/>
          <p:cNvSpPr>
            <a:spLocks noGrp="1"/>
          </p:cNvSpPr>
          <p:nvPr>
            <p:ph idx="1"/>
          </p:nvPr>
        </p:nvSpPr>
        <p:spPr>
          <a:xfrm>
            <a:off x="457200" y="1413075"/>
            <a:ext cx="8229600" cy="3581400"/>
          </a:xfrm>
        </p:spPr>
        <p:txBody>
          <a:bodyPr/>
          <a:lstStyle/>
          <a:p>
            <a:r>
              <a:rPr lang="en-US" altLang="en-US" sz="2600" dirty="0">
                <a:ea typeface="ヒラギノ角ゴ Pro W3" pitchFamily="-65" charset="-128"/>
              </a:rPr>
              <a:t>Table 12.2 shows returns for three hypothetical stocks, along with their average returns and volatilities  </a:t>
            </a:r>
          </a:p>
          <a:p>
            <a:r>
              <a:rPr lang="en-US" altLang="en-US" sz="2600" dirty="0">
                <a:ea typeface="ヒラギノ角ゴ Pro W3" pitchFamily="-65" charset="-128"/>
              </a:rPr>
              <a:t>Note that while the three stocks have the same volatility and average return, the pattern of returns differs</a:t>
            </a:r>
          </a:p>
          <a:p>
            <a:r>
              <a:rPr lang="en-US" altLang="en-US" sz="2600" dirty="0">
                <a:ea typeface="ヒラギノ角ゴ Pro W3" pitchFamily="-65" charset="-128"/>
              </a:rPr>
              <a:t>When the airline stocks performed well, the oil stock did poorly, and when the airlines did poorly, the oil stock did well</a:t>
            </a:r>
          </a:p>
        </p:txBody>
      </p:sp>
    </p:spTree>
    <p:extLst>
      <p:ext uri="{BB962C8B-B14F-4D97-AF65-F5344CB8AC3E}">
        <p14:creationId xmlns:p14="http://schemas.microsoft.com/office/powerpoint/2010/main" val="222558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599" cy="1097280"/>
          </a:xfrm>
        </p:spPr>
        <p:txBody>
          <a:bodyPr/>
          <a:lstStyle/>
          <a:p>
            <a:r>
              <a:rPr lang="en-US" altLang="en-US" sz="3600" dirty="0">
                <a:latin typeface="+mj-lt"/>
                <a:ea typeface="ヒラギノ角ゴ Pro W3" pitchFamily="-65" charset="-128"/>
              </a:rPr>
              <a:t>Returns for Three Stocks, and Portfolios of Pairs of Stocks</a:t>
            </a:r>
            <a:endParaRPr lang="en-US" sz="2000" dirty="0">
              <a:latin typeface="+mj-lt"/>
            </a:endParaRPr>
          </a:p>
        </p:txBody>
      </p:sp>
      <p:sp>
        <p:nvSpPr>
          <p:cNvPr id="3" name="Content Placeholder 2"/>
          <p:cNvSpPr>
            <a:spLocks noGrp="1"/>
          </p:cNvSpPr>
          <p:nvPr>
            <p:ph idx="1"/>
          </p:nvPr>
        </p:nvSpPr>
        <p:spPr>
          <a:xfrm>
            <a:off x="457200" y="1662333"/>
            <a:ext cx="8229600" cy="304799"/>
          </a:xfrm>
        </p:spPr>
        <p:txBody>
          <a:bodyPr/>
          <a:lstStyle/>
          <a:p>
            <a:pPr marL="0" indent="0">
              <a:buNone/>
            </a:pPr>
            <a:r>
              <a:rPr lang="en-US" altLang="en-US" sz="2000" b="1" dirty="0">
                <a:ea typeface="ヒラギノ角ゴ Pro W3" pitchFamily="-65" charset="-128"/>
              </a:rPr>
              <a:t>Table 12.2</a:t>
            </a:r>
            <a:r>
              <a:rPr lang="en-US" altLang="en-US" sz="2000" dirty="0">
                <a:ea typeface="ヒラギノ角ゴ Pro W3" pitchFamily="-65" charset="-128"/>
              </a:rPr>
              <a:t> Returns for Three Stocks, and Portfolios of Pairs of Stocks</a:t>
            </a:r>
            <a:endParaRPr lang="en-US" sz="2000" b="1" dirty="0">
              <a:solidFill>
                <a:srgbClr val="FF0000"/>
              </a:solidFill>
            </a:endParaRPr>
          </a:p>
        </p:txBody>
      </p:sp>
      <p:graphicFrame>
        <p:nvGraphicFramePr>
          <p:cNvPr id="5" name="Table 4">
            <a:extLst>
              <a:ext uri="{FF2B5EF4-FFF2-40B4-BE49-F238E27FC236}">
                <a16:creationId xmlns:a16="http://schemas.microsoft.com/office/drawing/2014/main" id="{499C166B-7C4B-4791-A19A-D928B410280C}"/>
              </a:ext>
            </a:extLst>
          </p:cNvPr>
          <p:cNvGraphicFramePr>
            <a:graphicFrameLocks noGrp="1"/>
          </p:cNvGraphicFramePr>
          <p:nvPr>
            <p:extLst>
              <p:ext uri="{D42A27DB-BD31-4B8C-83A1-F6EECF244321}">
                <p14:modId xmlns:p14="http://schemas.microsoft.com/office/powerpoint/2010/main" val="1649260522"/>
              </p:ext>
            </p:extLst>
          </p:nvPr>
        </p:nvGraphicFramePr>
        <p:xfrm>
          <a:off x="457200" y="2072831"/>
          <a:ext cx="8229599" cy="4185991"/>
        </p:xfrm>
        <a:graphic>
          <a:graphicData uri="http://schemas.openxmlformats.org/drawingml/2006/table">
            <a:tbl>
              <a:tblPr firstRow="1" bandRow="1">
                <a:tableStyleId>{68D230F3-CF80-4859-8CE7-A43EE81993B5}</a:tableStyleId>
              </a:tblPr>
              <a:tblGrid>
                <a:gridCol w="1295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1811304278"/>
                    </a:ext>
                  </a:extLst>
                </a:gridCol>
                <a:gridCol w="1143000">
                  <a:extLst>
                    <a:ext uri="{9D8B030D-6E8A-4147-A177-3AD203B41FA5}">
                      <a16:colId xmlns:a16="http://schemas.microsoft.com/office/drawing/2014/main" val="2119584356"/>
                    </a:ext>
                  </a:extLst>
                </a:gridCol>
                <a:gridCol w="1676400">
                  <a:extLst>
                    <a:ext uri="{9D8B030D-6E8A-4147-A177-3AD203B41FA5}">
                      <a16:colId xmlns:a16="http://schemas.microsoft.com/office/drawing/2014/main" val="954134889"/>
                    </a:ext>
                  </a:extLst>
                </a:gridCol>
                <a:gridCol w="1752599">
                  <a:extLst>
                    <a:ext uri="{9D8B030D-6E8A-4147-A177-3AD203B41FA5}">
                      <a16:colId xmlns:a16="http://schemas.microsoft.com/office/drawing/2014/main" val="3865250194"/>
                    </a:ext>
                  </a:extLst>
                </a:gridCol>
              </a:tblGrid>
              <a:tr h="564425">
                <a:tc>
                  <a:txBody>
                    <a:bodyPr/>
                    <a:lstStyle/>
                    <a:p>
                      <a:r>
                        <a:rPr lang="en-IN" sz="1600" b="1" i="0" u="none" strike="noStrike" kern="1200" baseline="0" dirty="0">
                          <a:solidFill>
                            <a:schemeClr val="bg1"/>
                          </a:solidFill>
                          <a:latin typeface="+mn-lt"/>
                          <a:ea typeface="+mn-ea"/>
                          <a:cs typeface="+mn-cs"/>
                        </a:rPr>
                        <a:t>Stock Returns</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dirty="0">
                          <a:solidFill>
                            <a:schemeClr val="bg2"/>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dirty="0">
                          <a:solidFill>
                            <a:schemeClr val="bg2"/>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dirty="0">
                          <a:solidFill>
                            <a:schemeClr val="bg2"/>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b="1" i="0" u="none" strike="noStrike" kern="1200" baseline="0" dirty="0">
                          <a:solidFill>
                            <a:schemeClr val="bg1"/>
                          </a:solidFill>
                          <a:latin typeface="+mn-lt"/>
                          <a:ea typeface="+mn-ea"/>
                          <a:cs typeface="+mn-cs"/>
                        </a:rPr>
                        <a:t>Portfolio Returns</a:t>
                      </a:r>
                      <a:endParaRPr lang="en-IN" sz="16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600" dirty="0">
                          <a:solidFill>
                            <a:schemeClr val="bg2"/>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802078">
                <a:tc>
                  <a:txBody>
                    <a:bodyPr/>
                    <a:lstStyle/>
                    <a:p>
                      <a:r>
                        <a:rPr lang="en-IN" sz="1600" b="1" i="0" u="none" strike="noStrike" kern="1200" baseline="0" dirty="0">
                          <a:solidFill>
                            <a:schemeClr val="tx1"/>
                          </a:solidFill>
                          <a:latin typeface="+mn-lt"/>
                          <a:ea typeface="+mn-ea"/>
                          <a:cs typeface="+mn-cs"/>
                        </a:rPr>
                        <a:t>Year</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1" i="0" u="none" strike="noStrike" kern="1200" baseline="0" dirty="0">
                          <a:solidFill>
                            <a:schemeClr val="tx1"/>
                          </a:solidFill>
                          <a:latin typeface="+mn-lt"/>
                          <a:ea typeface="+mn-ea"/>
                          <a:cs typeface="+mn-cs"/>
                        </a:rPr>
                        <a:t>North Air</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1" i="0" u="none" strike="noStrike" kern="1200" baseline="0" dirty="0">
                          <a:solidFill>
                            <a:schemeClr val="tx1"/>
                          </a:solidFill>
                          <a:latin typeface="+mn-lt"/>
                          <a:ea typeface="+mn-ea"/>
                          <a:cs typeface="+mn-cs"/>
                        </a:rPr>
                        <a:t>West Air</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1" i="0" u="none" strike="noStrike" kern="1200" baseline="0" dirty="0">
                          <a:solidFill>
                            <a:schemeClr val="tx1"/>
                          </a:solidFill>
                          <a:latin typeface="+mn-lt"/>
                          <a:ea typeface="+mn-ea"/>
                          <a:cs typeface="+mn-cs"/>
                        </a:rPr>
                        <a:t>Texas Oil</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1" i="0" u="none" strike="noStrike" kern="1200" baseline="0" dirty="0">
                          <a:solidFill>
                            <a:schemeClr val="tx1"/>
                          </a:solidFill>
                          <a:latin typeface="+mn-lt"/>
                          <a:ea typeface="+mn-ea"/>
                          <a:cs typeface="+mn-cs"/>
                        </a:rPr>
                        <a:t>(1)</a:t>
                      </a:r>
                    </a:p>
                    <a:p>
                      <a:r>
                        <a:rPr lang="en-IN" sz="1600" b="1" i="0" u="none" strike="noStrike" kern="1200" baseline="0" dirty="0">
                          <a:solidFill>
                            <a:schemeClr val="tx1"/>
                          </a:solidFill>
                          <a:latin typeface="+mn-lt"/>
                          <a:ea typeface="+mn-ea"/>
                          <a:cs typeface="+mn-cs"/>
                        </a:rPr>
                        <a:t>Half N.A. and Half W.A.</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600" b="1" i="0" u="none" strike="noStrike" kern="1200" baseline="0" dirty="0">
                          <a:solidFill>
                            <a:schemeClr val="tx1"/>
                          </a:solidFill>
                          <a:latin typeface="+mn-lt"/>
                          <a:ea typeface="+mn-ea"/>
                          <a:cs typeface="+mn-cs"/>
                        </a:rPr>
                        <a:t>(2)</a:t>
                      </a:r>
                    </a:p>
                    <a:p>
                      <a:r>
                        <a:rPr lang="en-IN" sz="1600" b="1" i="0" u="none" strike="noStrike" kern="1200" baseline="0" dirty="0">
                          <a:solidFill>
                            <a:schemeClr val="tx1"/>
                          </a:solidFill>
                          <a:latin typeface="+mn-lt"/>
                          <a:ea typeface="+mn-ea"/>
                          <a:cs typeface="+mn-cs"/>
                        </a:rPr>
                        <a:t>Half W.A. and Half T.O.</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26772">
                <a:tc>
                  <a:txBody>
                    <a:bodyPr/>
                    <a:lstStyle/>
                    <a:p>
                      <a:pPr algn="ctr"/>
                      <a:r>
                        <a:rPr lang="en-IN" sz="1600" dirty="0"/>
                        <a:t>2014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r h="326772">
                <a:tc>
                  <a:txBody>
                    <a:bodyPr/>
                    <a:lstStyle/>
                    <a:p>
                      <a:pPr algn="ctr"/>
                      <a:r>
                        <a:rPr lang="en-IN" sz="1600" dirty="0"/>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710403481"/>
                  </a:ext>
                </a:extLst>
              </a:tr>
              <a:tr h="326772">
                <a:tc>
                  <a:txBody>
                    <a:bodyPr/>
                    <a:lstStyle/>
                    <a:p>
                      <a:pPr algn="ctr"/>
                      <a:r>
                        <a:rPr lang="en-IN" sz="1600" dirty="0"/>
                        <a:t>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694229630"/>
                  </a:ext>
                </a:extLst>
              </a:tr>
              <a:tr h="326772">
                <a:tc>
                  <a:txBody>
                    <a:bodyPr/>
                    <a:lstStyle/>
                    <a:p>
                      <a:pPr algn="ctr"/>
                      <a:r>
                        <a:rPr lang="en-IN" sz="1600" dirty="0"/>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0065295"/>
                  </a:ext>
                </a:extLst>
              </a:tr>
              <a:tr h="326772">
                <a:tc>
                  <a:txBody>
                    <a:bodyPr/>
                    <a:lstStyle/>
                    <a:p>
                      <a:pPr algn="ctr"/>
                      <a:r>
                        <a:rPr lang="en-IN" sz="1600" dirty="0"/>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278919565"/>
                  </a:ext>
                </a:extLst>
              </a:tr>
              <a:tr h="326772">
                <a:tc>
                  <a:txBody>
                    <a:bodyPr/>
                    <a:lstStyle/>
                    <a:p>
                      <a:pPr algn="ctr"/>
                      <a:r>
                        <a:rPr lang="en-IN" sz="1600" dirty="0"/>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560969117"/>
                  </a:ext>
                </a:extLst>
              </a:tr>
              <a:tr h="345933">
                <a:tc>
                  <a:txBody>
                    <a:bodyPr/>
                    <a:lstStyle/>
                    <a:p>
                      <a:r>
                        <a:rPr lang="en-IN" sz="1600" b="0" i="0" u="none" strike="noStrike" kern="1200" baseline="0" dirty="0">
                          <a:solidFill>
                            <a:schemeClr val="tx1"/>
                          </a:solidFill>
                          <a:latin typeface="+mn-lt"/>
                          <a:ea typeface="+mn-ea"/>
                          <a:cs typeface="+mn-cs"/>
                        </a:rPr>
                        <a:t>Avg. Return</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51949001"/>
                  </a:ext>
                </a:extLst>
              </a:tr>
              <a:tr h="426298">
                <a:tc>
                  <a:txBody>
                    <a:bodyPr/>
                    <a:lstStyle/>
                    <a:p>
                      <a:r>
                        <a:rPr lang="en-IN" sz="1600" b="0" i="0" u="none" strike="noStrike" kern="1200" baseline="0" dirty="0">
                          <a:solidFill>
                            <a:schemeClr val="tx1"/>
                          </a:solidFill>
                          <a:latin typeface="+mn-lt"/>
                          <a:ea typeface="+mn-ea"/>
                          <a:cs typeface="+mn-cs"/>
                        </a:rPr>
                        <a:t>Volatility</a:t>
                      </a:r>
                      <a:endParaRPr lang="en-IN"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12.1%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600" dirty="0"/>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31532273"/>
                  </a:ext>
                </a:extLst>
              </a:tr>
            </a:tbl>
          </a:graphicData>
        </a:graphic>
      </p:graphicFrame>
    </p:spTree>
    <p:extLst>
      <p:ext uri="{BB962C8B-B14F-4D97-AF65-F5344CB8AC3E}">
        <p14:creationId xmlns:p14="http://schemas.microsoft.com/office/powerpoint/2010/main" val="386361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499"/>
            <a:ext cx="8229600" cy="1062325"/>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(3 of 11)</a:t>
            </a:r>
            <a:endParaRPr lang="en-US" sz="2800" dirty="0">
              <a:latin typeface="+mj-lt"/>
            </a:endParaRPr>
          </a:p>
        </p:txBody>
      </p:sp>
      <p:sp>
        <p:nvSpPr>
          <p:cNvPr id="3" name="Content Placeholder 2"/>
          <p:cNvSpPr>
            <a:spLocks noGrp="1"/>
          </p:cNvSpPr>
          <p:nvPr>
            <p:ph idx="1"/>
          </p:nvPr>
        </p:nvSpPr>
        <p:spPr>
          <a:xfrm>
            <a:off x="457200" y="1417900"/>
            <a:ext cx="8229600" cy="3276600"/>
          </a:xfrm>
        </p:spPr>
        <p:txBody>
          <a:bodyPr/>
          <a:lstStyle/>
          <a:p>
            <a:r>
              <a:rPr lang="en-US" altLang="en-US" sz="2600" dirty="0">
                <a:ea typeface="ヒラギノ角ゴ Pro W3" pitchFamily="-65" charset="-128"/>
              </a:rPr>
              <a:t>Table 12.2 shows returns for two portfolios:</a:t>
            </a:r>
          </a:p>
          <a:p>
            <a:pPr lvl="1"/>
            <a:r>
              <a:rPr lang="en-US" altLang="en-US" sz="2400" dirty="0">
                <a:ea typeface="ヒラギノ角ゴ Pro W3" pitchFamily="-65" charset="-128"/>
              </a:rPr>
              <a:t>An equal investment in the two airlines, North Air and West Air</a:t>
            </a:r>
          </a:p>
          <a:p>
            <a:pPr lvl="1"/>
            <a:r>
              <a:rPr lang="en-US" altLang="en-US" sz="2400" dirty="0">
                <a:ea typeface="ヒラギノ角ゴ Pro W3" pitchFamily="-65" charset="-128"/>
              </a:rPr>
              <a:t>An equal investment in West Air and Tex Oil  </a:t>
            </a:r>
          </a:p>
          <a:p>
            <a:r>
              <a:rPr lang="en-US" altLang="en-US" sz="2600" dirty="0">
                <a:ea typeface="ヒラギノ角ゴ Pro W3" pitchFamily="-65" charset="-128"/>
              </a:rPr>
              <a:t>Average return of both portfolios is equal to the average return of the stocks</a:t>
            </a:r>
          </a:p>
          <a:p>
            <a:r>
              <a:rPr lang="en-US" altLang="en-US" sz="2600" dirty="0">
                <a:ea typeface="ヒラギノ角ゴ Pro W3" pitchFamily="-65" charset="-128"/>
              </a:rPr>
              <a:t>Volatilities (standard deviations) are very different</a:t>
            </a:r>
          </a:p>
        </p:txBody>
      </p:sp>
    </p:spTree>
    <p:extLst>
      <p:ext uri="{BB962C8B-B14F-4D97-AF65-F5344CB8AC3E}">
        <p14:creationId xmlns:p14="http://schemas.microsoft.com/office/powerpoint/2010/main" val="220309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Figure 12.1 Volatility of Airline and Oil Portfolios </a:t>
            </a:r>
            <a:r>
              <a:rPr lang="en-US" altLang="en-US" sz="2800" dirty="0">
                <a:latin typeface="+mj-lt"/>
                <a:ea typeface="ヒラギノ角ゴ Pro W3" pitchFamily="-65" charset="-128"/>
              </a:rPr>
              <a:t>(1 of 2)</a:t>
            </a:r>
            <a:endParaRPr lang="en-US" sz="280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dirty="0"/>
              <a:t>Panel (a): Portfolio split equally between West Air and North Air</a:t>
            </a:r>
            <a:endParaRPr lang="en-US" sz="2000" b="1" dirty="0">
              <a:solidFill>
                <a:srgbClr val="FF0000"/>
              </a:solidFill>
            </a:endParaRPr>
          </a:p>
        </p:txBody>
      </p:sp>
      <p:pic>
        <p:nvPicPr>
          <p:cNvPr id="88066" name="Picture 2" descr="A bar chart shows the portfolio returns for the years 2014 through 2019.&#10;Long description is available in notes, press F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58669" y="2362200"/>
            <a:ext cx="4626663" cy="368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5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Figure 12.1 Volatility of Airline and Oil Portfolios </a:t>
            </a:r>
            <a:r>
              <a:rPr lang="en-US" altLang="en-US" sz="2800" dirty="0">
                <a:latin typeface="+mj-lt"/>
                <a:ea typeface="ヒラギノ角ゴ Pro W3" pitchFamily="-65" charset="-128"/>
              </a:rPr>
              <a:t>(2 of 2)</a:t>
            </a:r>
            <a:endParaRPr lang="en-US" sz="280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dirty="0"/>
              <a:t>Panel (b): Portfolio split equally between West Air and Texas Oil</a:t>
            </a:r>
            <a:endParaRPr lang="en-US" sz="2000" b="1" dirty="0">
              <a:solidFill>
                <a:srgbClr val="FF0000"/>
              </a:solidFill>
            </a:endParaRPr>
          </a:p>
        </p:txBody>
      </p:sp>
      <p:pic>
        <p:nvPicPr>
          <p:cNvPr id="89090" name="Picture 2" descr="A bar chart shows the portfolio returns for the years 2014 through 2019.&#10;Long description is available in notes, press F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91795" y="2294449"/>
            <a:ext cx="4960410" cy="395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23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500"/>
            <a:ext cx="8229600" cy="1062325"/>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(4 of 11)</a:t>
            </a:r>
            <a:endParaRPr lang="en-US" sz="2800" dirty="0">
              <a:latin typeface="+mj-lt"/>
            </a:endParaRPr>
          </a:p>
        </p:txBody>
      </p:sp>
      <p:sp>
        <p:nvSpPr>
          <p:cNvPr id="3" name="Content Placeholder 2"/>
          <p:cNvSpPr>
            <a:spLocks noGrp="1"/>
          </p:cNvSpPr>
          <p:nvPr>
            <p:ph idx="1"/>
          </p:nvPr>
        </p:nvSpPr>
        <p:spPr>
          <a:xfrm>
            <a:off x="457200" y="1417901"/>
            <a:ext cx="8229600" cy="3886200"/>
          </a:xfrm>
        </p:spPr>
        <p:txBody>
          <a:bodyPr/>
          <a:lstStyle/>
          <a:p>
            <a:r>
              <a:rPr lang="en-US" altLang="en-US" sz="2600" dirty="0">
                <a:ea typeface="ヒラギノ角ゴ Pro W3" pitchFamily="-65" charset="-128"/>
              </a:rPr>
              <a:t>This example demonstrates two important truths</a:t>
            </a:r>
          </a:p>
          <a:p>
            <a:pPr lvl="1"/>
            <a:r>
              <a:rPr lang="en-US" altLang="en-US" sz="2400" dirty="0">
                <a:ea typeface="ヒラギノ角ゴ Pro W3" pitchFamily="-65" charset="-128"/>
              </a:rPr>
              <a:t>By combining stocks into a portfolio, we reduce risk through diversification</a:t>
            </a:r>
          </a:p>
          <a:p>
            <a:pPr lvl="1"/>
            <a:r>
              <a:rPr lang="en-US" altLang="en-US" sz="2400" dirty="0">
                <a:ea typeface="ヒラギノ角ゴ Pro W3" pitchFamily="-65" charset="-128"/>
              </a:rPr>
              <a:t>The amount of risk that is eliminated depends upon the degree to which the stocks move together</a:t>
            </a:r>
          </a:p>
          <a:p>
            <a:r>
              <a:rPr lang="en-US" altLang="en-US" sz="2400" dirty="0">
                <a:ea typeface="ヒラギノ角ゴ Pro W3" pitchFamily="-65" charset="-128"/>
              </a:rPr>
              <a:t>Combining airline stocks reduces volatility only slightly compared to the individual stocks</a:t>
            </a:r>
          </a:p>
          <a:p>
            <a:r>
              <a:rPr lang="en-US" altLang="en-US" sz="2400" dirty="0">
                <a:ea typeface="ヒラギノ角ゴ Pro W3" pitchFamily="-65" charset="-128"/>
              </a:rPr>
              <a:t>Combining airline and oil stocks reduces volatility below that of either stock</a:t>
            </a:r>
            <a:endParaRPr lang="en-US" altLang="en-US" dirty="0">
              <a:ea typeface="ヒラギノ角ゴ Pro W3" pitchFamily="-65" charset="-128"/>
            </a:endParaRPr>
          </a:p>
        </p:txBody>
      </p:sp>
    </p:spTree>
    <p:extLst>
      <p:ext uri="{BB962C8B-B14F-4D97-AF65-F5344CB8AC3E}">
        <p14:creationId xmlns:p14="http://schemas.microsoft.com/office/powerpoint/2010/main" val="305814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771"/>
            <a:ext cx="8229600" cy="563078"/>
          </a:xfrm>
        </p:spPr>
        <p:txBody>
          <a:bodyPr/>
          <a:lstStyle/>
          <a:p>
            <a:r>
              <a:rPr lang="en-US" altLang="en-US" sz="3600" dirty="0">
                <a:latin typeface="+mj-lt"/>
                <a:ea typeface="ヒラギノ角ゴ Pro W3" pitchFamily="-65" charset="-128"/>
              </a:rPr>
              <a:t>Learning Objectives</a:t>
            </a:r>
            <a:endParaRPr lang="en-US" sz="2000" dirty="0">
              <a:latin typeface="+mj-lt"/>
            </a:endParaRPr>
          </a:p>
        </p:txBody>
      </p:sp>
      <p:sp>
        <p:nvSpPr>
          <p:cNvPr id="3" name="Content Placeholder 2"/>
          <p:cNvSpPr>
            <a:spLocks noGrp="1"/>
          </p:cNvSpPr>
          <p:nvPr>
            <p:ph idx="1"/>
          </p:nvPr>
        </p:nvSpPr>
        <p:spPr>
          <a:xfrm>
            <a:off x="457200" y="990600"/>
            <a:ext cx="8229600" cy="3268980"/>
          </a:xfrm>
        </p:spPr>
        <p:txBody>
          <a:bodyPr/>
          <a:lstStyle/>
          <a:p>
            <a:r>
              <a:rPr lang="en-US" altLang="en-US" sz="2400" dirty="0">
                <a:ea typeface="ヒラギノ角ゴ Pro W3" pitchFamily="-65" charset="-128"/>
              </a:rPr>
              <a:t>Calculate the expected return and volatility (standard deviation) of a portfolio</a:t>
            </a:r>
          </a:p>
          <a:p>
            <a:r>
              <a:rPr lang="en-US" altLang="en-US" sz="2400" dirty="0">
                <a:ea typeface="ヒラギノ角ゴ Pro W3" pitchFamily="-65" charset="-128"/>
              </a:rPr>
              <a:t>Understand the relation between systematic risk and the market portfolio </a:t>
            </a:r>
          </a:p>
          <a:p>
            <a:r>
              <a:rPr lang="en-US" altLang="en-US" sz="2400" dirty="0">
                <a:ea typeface="ヒラギノ角ゴ Pro W3" pitchFamily="-65" charset="-128"/>
              </a:rPr>
              <a:t>Measure systematic risk</a:t>
            </a:r>
          </a:p>
          <a:p>
            <a:r>
              <a:rPr lang="en-US" altLang="en-US" sz="2400" dirty="0">
                <a:ea typeface="ヒラギノ角ゴ Pro W3" pitchFamily="-65" charset="-128"/>
              </a:rPr>
              <a:t>Use the Capital Asset Pricing Model (</a:t>
            </a:r>
            <a:r>
              <a:rPr lang="en-US" altLang="en-US" sz="2400" spc="-300" dirty="0">
                <a:ea typeface="ヒラギノ角ゴ Pro W3" pitchFamily="-65" charset="-128"/>
              </a:rPr>
              <a:t>C A P </a:t>
            </a:r>
            <a:r>
              <a:rPr lang="en-US" altLang="en-US" sz="2400" dirty="0">
                <a:ea typeface="ヒラギノ角ゴ Pro W3" pitchFamily="-65" charset="-128"/>
              </a:rPr>
              <a:t>M) to compute the cost of equity capital for a stock</a:t>
            </a:r>
          </a:p>
        </p:txBody>
      </p:sp>
    </p:spTree>
    <p:extLst>
      <p:ext uri="{BB962C8B-B14F-4D97-AF65-F5344CB8AC3E}">
        <p14:creationId xmlns:p14="http://schemas.microsoft.com/office/powerpoint/2010/main" val="774748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22500"/>
            <a:ext cx="8229600" cy="1062325"/>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(5 of 11)</a:t>
            </a:r>
            <a:endParaRPr lang="en-US" sz="2800" dirty="0">
              <a:latin typeface="+mj-lt"/>
            </a:endParaRPr>
          </a:p>
        </p:txBody>
      </p:sp>
      <p:sp>
        <p:nvSpPr>
          <p:cNvPr id="3" name="Content Placeholder 2"/>
          <p:cNvSpPr>
            <a:spLocks noGrp="1"/>
          </p:cNvSpPr>
          <p:nvPr>
            <p:ph idx="1"/>
          </p:nvPr>
        </p:nvSpPr>
        <p:spPr>
          <a:xfrm>
            <a:off x="468775" y="1417901"/>
            <a:ext cx="8229600" cy="2514600"/>
          </a:xfrm>
        </p:spPr>
        <p:txBody>
          <a:bodyPr/>
          <a:lstStyle/>
          <a:p>
            <a:r>
              <a:rPr lang="en-US" altLang="en-US" sz="2600" dirty="0">
                <a:ea typeface="ヒラギノ角ゴ Pro W3" pitchFamily="-65" charset="-128"/>
              </a:rPr>
              <a:t>Measuring Stocks’ Co-movement: Correlation</a:t>
            </a:r>
          </a:p>
          <a:p>
            <a:pPr lvl="1"/>
            <a:r>
              <a:rPr lang="en-US" altLang="en-US" sz="2400" dirty="0">
                <a:ea typeface="ヒラギノ角ゴ Pro W3" pitchFamily="-65" charset="-128"/>
              </a:rPr>
              <a:t>To find the risk of a portfolio, we need to know</a:t>
            </a:r>
          </a:p>
          <a:p>
            <a:pPr lvl="2"/>
            <a:r>
              <a:rPr lang="en-US" altLang="en-US" sz="2200" dirty="0">
                <a:ea typeface="ＭＳ Ｐゴシック" panose="020B0600070205080204" pitchFamily="34" charset="-128"/>
              </a:rPr>
              <a:t>The risk of the component stocks</a:t>
            </a:r>
          </a:p>
          <a:p>
            <a:pPr lvl="2"/>
            <a:r>
              <a:rPr lang="en-US" altLang="en-US" sz="2200" dirty="0">
                <a:ea typeface="ＭＳ Ｐゴシック" panose="020B0600070205080204" pitchFamily="34" charset="-128"/>
              </a:rPr>
              <a:t>The degree to which they move together</a:t>
            </a:r>
          </a:p>
          <a:p>
            <a:pPr lvl="1"/>
            <a:r>
              <a:rPr lang="en-US" altLang="en-US" sz="2400" dirty="0">
                <a:ea typeface="ヒラギノ角ゴ Pro W3" pitchFamily="-65" charset="-128"/>
              </a:rPr>
              <a:t>Correlation ranges from −1 to +1, and measures the degree to which the returns share common risk</a:t>
            </a:r>
          </a:p>
        </p:txBody>
      </p:sp>
    </p:spTree>
    <p:extLst>
      <p:ext uri="{BB962C8B-B14F-4D97-AF65-F5344CB8AC3E}">
        <p14:creationId xmlns:p14="http://schemas.microsoft.com/office/powerpoint/2010/main" val="303620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550652"/>
          </a:xfrm>
        </p:spPr>
        <p:txBody>
          <a:bodyPr/>
          <a:lstStyle/>
          <a:p>
            <a:r>
              <a:rPr lang="en-US" altLang="en-US" sz="3600" dirty="0">
                <a:latin typeface="+mj-lt"/>
                <a:ea typeface="ヒラギノ角ゴ Pro W3" pitchFamily="-65" charset="-128"/>
              </a:rPr>
              <a:t>Figure 12.2 Correlation</a:t>
            </a:r>
            <a:endParaRPr lang="en-US" sz="2000" dirty="0">
              <a:latin typeface="+mj-lt"/>
            </a:endParaRPr>
          </a:p>
        </p:txBody>
      </p:sp>
      <p:sp>
        <p:nvSpPr>
          <p:cNvPr id="3" name="Content Placeholder 2"/>
          <p:cNvSpPr>
            <a:spLocks noGrp="1"/>
          </p:cNvSpPr>
          <p:nvPr>
            <p:ph idx="1"/>
          </p:nvPr>
        </p:nvSpPr>
        <p:spPr>
          <a:xfrm>
            <a:off x="457200" y="5824748"/>
            <a:ext cx="8229600" cy="347452"/>
          </a:xfrm>
        </p:spPr>
        <p:txBody>
          <a:bodyPr/>
          <a:lstStyle/>
          <a:p>
            <a:pPr marL="0" indent="0">
              <a:buNone/>
            </a:pPr>
            <a:r>
              <a:rPr lang="en-IN" b="1" dirty="0"/>
              <a:t>Source:</a:t>
            </a:r>
            <a:r>
              <a:rPr lang="en-IN" dirty="0"/>
              <a:t> Authors’ calculations based on data from Yahoo Finance.</a:t>
            </a:r>
            <a:endParaRPr lang="en-US" b="1" dirty="0">
              <a:solidFill>
                <a:srgbClr val="FF0000"/>
              </a:solidFill>
            </a:endParaRPr>
          </a:p>
        </p:txBody>
      </p:sp>
      <p:pic>
        <p:nvPicPr>
          <p:cNvPr id="8" name="Picture 7" descr="A figure shows a continuum between perfectly negatively correlated and perfectly positively correlated.&#10;Long description is available in notes, press F6">
            <a:extLst>
              <a:ext uri="{FF2B5EF4-FFF2-40B4-BE49-F238E27FC236}">
                <a16:creationId xmlns:a16="http://schemas.microsoft.com/office/drawing/2014/main" id="{AC779613-5E5D-4DEE-A684-8282C0CD8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4" y="2089368"/>
            <a:ext cx="8019013" cy="2679264"/>
          </a:xfrm>
          <a:prstGeom prst="rect">
            <a:avLst/>
          </a:prstGeom>
        </p:spPr>
      </p:pic>
    </p:spTree>
    <p:extLst>
      <p:ext uri="{BB962C8B-B14F-4D97-AF65-F5344CB8AC3E}">
        <p14:creationId xmlns:p14="http://schemas.microsoft.com/office/powerpoint/2010/main" val="479861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93602"/>
            <a:ext cx="8229600" cy="990600"/>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(6 of 11)</a:t>
            </a:r>
            <a:endParaRPr lang="en-US" sz="2800" dirty="0">
              <a:latin typeface="+mj-lt"/>
            </a:endParaRPr>
          </a:p>
        </p:txBody>
      </p:sp>
      <p:sp>
        <p:nvSpPr>
          <p:cNvPr id="3" name="Content Placeholder 2"/>
          <p:cNvSpPr>
            <a:spLocks noGrp="1"/>
          </p:cNvSpPr>
          <p:nvPr>
            <p:ph idx="1"/>
          </p:nvPr>
        </p:nvSpPr>
        <p:spPr>
          <a:xfrm>
            <a:off x="468775" y="1412802"/>
            <a:ext cx="8229600" cy="457200"/>
          </a:xfrm>
        </p:spPr>
        <p:txBody>
          <a:bodyPr/>
          <a:lstStyle/>
          <a:p>
            <a:r>
              <a:rPr lang="en-US" altLang="en-US" sz="2600" dirty="0">
                <a:ea typeface="ヒラギノ角ゴ Pro W3" pitchFamily="-65" charset="-128"/>
              </a:rPr>
              <a:t>Correlation is scaled covariance and is defined as </a:t>
            </a:r>
          </a:p>
        </p:txBody>
      </p:sp>
      <p:graphicFrame>
        <p:nvGraphicFramePr>
          <p:cNvPr id="6" name="Object 5" descr="An equation: Correlation times, R sub I, R sub j = covariance times, R sub I, R sub j, divided by standard deviation times R sub I, times standard deviation times R sub j.">
            <a:extLst>
              <a:ext uri="{FF2B5EF4-FFF2-40B4-BE49-F238E27FC236}">
                <a16:creationId xmlns:a16="http://schemas.microsoft.com/office/drawing/2014/main" id="{52D78042-29F9-4E25-B3AE-796F34E56CAD}"/>
              </a:ext>
            </a:extLst>
          </p:cNvPr>
          <p:cNvGraphicFramePr>
            <a:graphicFrameLocks noChangeAspect="1"/>
          </p:cNvGraphicFramePr>
          <p:nvPr>
            <p:extLst>
              <p:ext uri="{D42A27DB-BD31-4B8C-83A1-F6EECF244321}">
                <p14:modId xmlns:p14="http://schemas.microsoft.com/office/powerpoint/2010/main" val="1784417458"/>
              </p:ext>
            </p:extLst>
          </p:nvPr>
        </p:nvGraphicFramePr>
        <p:xfrm>
          <a:off x="2470296" y="2174802"/>
          <a:ext cx="4246879" cy="1007273"/>
        </p:xfrm>
        <a:graphic>
          <a:graphicData uri="http://schemas.openxmlformats.org/presentationml/2006/ole">
            <mc:AlternateContent xmlns:mc="http://schemas.openxmlformats.org/markup-compatibility/2006">
              <mc:Choice xmlns:v="urn:schemas-microsoft-com:vml" Requires="v">
                <p:oleObj spid="_x0000_s64882" name="Equation" r:id="rId4" imgW="1981080" imgH="469800" progId="Equation.DSMT4">
                  <p:embed/>
                </p:oleObj>
              </mc:Choice>
              <mc:Fallback>
                <p:oleObj name="Equation" r:id="rId4" imgW="1981080" imgH="469800" progId="Equation.DSMT4">
                  <p:embed/>
                  <p:pic>
                    <p:nvPicPr>
                      <p:cNvPr id="5" name="Object 4" descr="An equation: Correlation times, R sub I, R sub j = covariance times, R sub I, R sub j, divided by standard deviation times R sub I, times standard deviation times R sub j."/>
                      <p:cNvPicPr/>
                      <p:nvPr/>
                    </p:nvPicPr>
                    <p:blipFill>
                      <a:blip r:embed="rId5"/>
                      <a:stretch>
                        <a:fillRect/>
                      </a:stretch>
                    </p:blipFill>
                    <p:spPr>
                      <a:xfrm>
                        <a:off x="2470296" y="2174802"/>
                        <a:ext cx="4246879" cy="1007273"/>
                      </a:xfrm>
                      <a:prstGeom prst="rect">
                        <a:avLst/>
                      </a:prstGeom>
                    </p:spPr>
                  </p:pic>
                </p:oleObj>
              </mc:Fallback>
            </mc:AlternateContent>
          </a:graphicData>
        </a:graphic>
      </p:graphicFrame>
    </p:spTree>
    <p:extLst>
      <p:ext uri="{BB962C8B-B14F-4D97-AF65-F5344CB8AC3E}">
        <p14:creationId xmlns:p14="http://schemas.microsoft.com/office/powerpoint/2010/main" val="2905447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74"/>
            <a:ext cx="8229600" cy="986318"/>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(7 of 11)</a:t>
            </a:r>
            <a:endParaRPr lang="en-US" sz="2800" dirty="0">
              <a:latin typeface="+mj-lt"/>
            </a:endParaRPr>
          </a:p>
        </p:txBody>
      </p:sp>
      <p:sp>
        <p:nvSpPr>
          <p:cNvPr id="3" name="Content Placeholder 2"/>
          <p:cNvSpPr>
            <a:spLocks noGrp="1"/>
          </p:cNvSpPr>
          <p:nvPr>
            <p:ph idx="1"/>
          </p:nvPr>
        </p:nvSpPr>
        <p:spPr>
          <a:xfrm>
            <a:off x="457200" y="1429475"/>
            <a:ext cx="8229600" cy="3429000"/>
          </a:xfrm>
        </p:spPr>
        <p:txBody>
          <a:bodyPr/>
          <a:lstStyle/>
          <a:p>
            <a:r>
              <a:rPr lang="en-US" altLang="en-US" sz="2400" dirty="0">
                <a:ea typeface="ヒラギノ角ゴ Pro W3" pitchFamily="-65" charset="-128"/>
              </a:rPr>
              <a:t>Stock returns tend to move together if they are affected similarly by economic events</a:t>
            </a:r>
          </a:p>
          <a:p>
            <a:pPr lvl="1"/>
            <a:r>
              <a:rPr lang="en-US" altLang="en-US" sz="2400" dirty="0">
                <a:ea typeface="ヒラギノ角ゴ Pro W3" pitchFamily="-65" charset="-128"/>
              </a:rPr>
              <a:t>Stocks in the same industry tend to have more highly correlated returns than stocks in different industries</a:t>
            </a:r>
          </a:p>
          <a:p>
            <a:r>
              <a:rPr lang="en-US" altLang="en-US" sz="2400" dirty="0">
                <a:ea typeface="ヒラギノ角ゴ Pro W3" pitchFamily="-65" charset="-128"/>
              </a:rPr>
              <a:t>Table 12.3 shows several stocks’</a:t>
            </a:r>
          </a:p>
          <a:p>
            <a:pPr lvl="1"/>
            <a:r>
              <a:rPr lang="en-US" altLang="en-US" sz="2400" dirty="0">
                <a:ea typeface="ヒラギノ角ゴ Pro W3" pitchFamily="-65" charset="-128"/>
              </a:rPr>
              <a:t>Volatility of individual stock returns </a:t>
            </a:r>
          </a:p>
          <a:p>
            <a:pPr lvl="1"/>
            <a:r>
              <a:rPr lang="en-US" altLang="en-US" sz="2400" dirty="0">
                <a:ea typeface="ヒラギノ角ゴ Pro W3" pitchFamily="-65" charset="-128"/>
              </a:rPr>
              <a:t>Correlation between them </a:t>
            </a:r>
          </a:p>
          <a:p>
            <a:pPr lvl="1"/>
            <a:r>
              <a:rPr lang="en-US" altLang="en-US" sz="2400" dirty="0">
                <a:ea typeface="ヒラギノ角ゴ Pro W3" pitchFamily="-65" charset="-128"/>
              </a:rPr>
              <a:t>The table can be read across rows or down columns</a:t>
            </a:r>
          </a:p>
        </p:txBody>
      </p:sp>
    </p:spTree>
    <p:extLst>
      <p:ext uri="{BB962C8B-B14F-4D97-AF65-F5344CB8AC3E}">
        <p14:creationId xmlns:p14="http://schemas.microsoft.com/office/powerpoint/2010/main" val="66718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
            <a:ext cx="8229600" cy="1312652"/>
          </a:xfrm>
        </p:spPr>
        <p:txBody>
          <a:bodyPr/>
          <a:lstStyle/>
          <a:p>
            <a:r>
              <a:rPr lang="en-US" altLang="en-US" sz="2800" dirty="0">
                <a:latin typeface="+mj-lt"/>
                <a:ea typeface="ヒラギノ角ゴ Pro W3" pitchFamily="-65" charset="-128"/>
              </a:rPr>
              <a:t>Estimated Annual Volatilities and Correlations for Selected Stocks. (Based on Monthly Returns, January 2009–December 2018)</a:t>
            </a:r>
            <a:endParaRPr lang="en-US" sz="2800" dirty="0">
              <a:latin typeface="+mj-lt"/>
            </a:endParaRPr>
          </a:p>
        </p:txBody>
      </p:sp>
      <p:sp>
        <p:nvSpPr>
          <p:cNvPr id="3" name="Content Placeholder 2"/>
          <p:cNvSpPr>
            <a:spLocks noGrp="1"/>
          </p:cNvSpPr>
          <p:nvPr>
            <p:ph idx="1"/>
          </p:nvPr>
        </p:nvSpPr>
        <p:spPr>
          <a:xfrm>
            <a:off x="457200" y="1836737"/>
            <a:ext cx="8229600" cy="677863"/>
          </a:xfrm>
        </p:spPr>
        <p:txBody>
          <a:bodyPr/>
          <a:lstStyle/>
          <a:p>
            <a:pPr marL="0" indent="0">
              <a:buNone/>
            </a:pPr>
            <a:r>
              <a:rPr lang="en-US" altLang="en-US" sz="2000" b="1" dirty="0">
                <a:ea typeface="ヒラギノ角ゴ Pro W3" pitchFamily="-65" charset="-128"/>
              </a:rPr>
              <a:t>Table 12.3</a:t>
            </a:r>
            <a:r>
              <a:rPr lang="en-US" altLang="en-US" sz="2000" dirty="0">
                <a:ea typeface="ヒラギノ角ゴ Pro W3" pitchFamily="-65" charset="-128"/>
              </a:rPr>
              <a:t> Estimated Annual Volatilities and Correlations for Selected Stocks. (Based on Monthly Returns, January 2009–December 2018)</a:t>
            </a:r>
            <a:endParaRPr lang="en-US" sz="2000" b="1" dirty="0">
              <a:solidFill>
                <a:srgbClr val="FF0000"/>
              </a:solidFill>
            </a:endParaRPr>
          </a:p>
        </p:txBody>
      </p:sp>
      <p:pic>
        <p:nvPicPr>
          <p:cNvPr id="6" name="Picture Placeholder 5" descr="A table shows the estimated annual volatilities and correlations for selected stocks.&#10;Long description is available in notes, press F6">
            <a:extLst>
              <a:ext uri="{FF2B5EF4-FFF2-40B4-BE49-F238E27FC236}">
                <a16:creationId xmlns:a16="http://schemas.microsoft.com/office/drawing/2014/main" id="{509C2EB4-85FF-4DB9-843E-8544990B8B9F}"/>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95300" y="2743905"/>
            <a:ext cx="8153400" cy="2581274"/>
          </a:xfrm>
          <a:prstGeom prst="rect">
            <a:avLst/>
          </a:prstGeom>
        </p:spPr>
      </p:pic>
    </p:spTree>
    <p:extLst>
      <p:ext uri="{BB962C8B-B14F-4D97-AF65-F5344CB8AC3E}">
        <p14:creationId xmlns:p14="http://schemas.microsoft.com/office/powerpoint/2010/main" val="239957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931652"/>
          </a:xfrm>
        </p:spPr>
        <p:txBody>
          <a:bodyPr/>
          <a:lstStyle/>
          <a:p>
            <a:r>
              <a:rPr lang="en-US" altLang="en-US" sz="3600" dirty="0">
                <a:latin typeface="+mj-lt"/>
                <a:ea typeface="ヒラギノ角ゴ Pro W3" pitchFamily="-65" charset="-128"/>
              </a:rPr>
              <a:t>Figure 12.3 Scatterplots of Returns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 of 2)</a:t>
            </a:r>
            <a:endParaRPr lang="en-US" sz="2800" dirty="0">
              <a:latin typeface="+mj-lt"/>
            </a:endParaRPr>
          </a:p>
        </p:txBody>
      </p:sp>
      <p:sp>
        <p:nvSpPr>
          <p:cNvPr id="3" name="Content Placeholder 2"/>
          <p:cNvSpPr>
            <a:spLocks noGrp="1"/>
          </p:cNvSpPr>
          <p:nvPr>
            <p:ph idx="1"/>
          </p:nvPr>
        </p:nvSpPr>
        <p:spPr>
          <a:xfrm>
            <a:off x="457200" y="1600201"/>
            <a:ext cx="8229600" cy="304800"/>
          </a:xfrm>
        </p:spPr>
        <p:txBody>
          <a:bodyPr/>
          <a:lstStyle/>
          <a:p>
            <a:pPr marL="0" indent="0">
              <a:buNone/>
            </a:pPr>
            <a:r>
              <a:rPr lang="en-IN" sz="2400" dirty="0"/>
              <a:t>Panel (a): Monthly Returns for Coca-Cola and Netflix</a:t>
            </a:r>
            <a:endParaRPr lang="en-US" sz="2400" b="1" dirty="0">
              <a:solidFill>
                <a:srgbClr val="FF0000"/>
              </a:solidFill>
            </a:endParaRPr>
          </a:p>
        </p:txBody>
      </p:sp>
      <p:pic>
        <p:nvPicPr>
          <p:cNvPr id="7" name="Picture Placeholder 6" descr="A chart shows the relationship between the returns of Netflix and Coca-Cola.&#10;Long description is available in notes, press F6">
            <a:extLst>
              <a:ext uri="{FF2B5EF4-FFF2-40B4-BE49-F238E27FC236}">
                <a16:creationId xmlns:a16="http://schemas.microsoft.com/office/drawing/2014/main" id="{A72298D5-321F-46EA-A27B-0650FE16B2E6}"/>
              </a:ext>
            </a:extLst>
          </p:cNvPr>
          <p:cNvPicPr>
            <a:picLocks noGrp="1" noChangeAspect="1"/>
          </p:cNvPicPr>
          <p:nvPr>
            <p:ph type="pic" sz="quarter" idx="4294967295"/>
          </p:nvPr>
        </p:nvPicPr>
        <p:blipFill>
          <a:blip r:embed="rId3"/>
          <a:stretch>
            <a:fillRect/>
          </a:stretch>
        </p:blipFill>
        <p:spPr>
          <a:xfrm>
            <a:off x="2247900" y="2133600"/>
            <a:ext cx="4657725" cy="3352800"/>
          </a:xfrm>
          <a:prstGeom prst="rect">
            <a:avLst/>
          </a:prstGeom>
        </p:spPr>
      </p:pic>
      <p:sp>
        <p:nvSpPr>
          <p:cNvPr id="4" name="Content Placeholder 3"/>
          <p:cNvSpPr>
            <a:spLocks noGrp="1"/>
          </p:cNvSpPr>
          <p:nvPr>
            <p:ph sz="quarter" idx="14"/>
          </p:nvPr>
        </p:nvSpPr>
        <p:spPr/>
        <p:txBody>
          <a:bodyPr/>
          <a:lstStyle/>
          <a:p>
            <a:pPr marL="0" indent="0">
              <a:buNone/>
            </a:pPr>
            <a:r>
              <a:rPr lang="en-IN" b="1" dirty="0"/>
              <a:t>Source:</a:t>
            </a:r>
            <a:r>
              <a:rPr lang="en-IN" dirty="0"/>
              <a:t> Authors’ calculations based on data from Yahoo Finance.</a:t>
            </a:r>
          </a:p>
        </p:txBody>
      </p:sp>
    </p:spTree>
    <p:extLst>
      <p:ext uri="{BB962C8B-B14F-4D97-AF65-F5344CB8AC3E}">
        <p14:creationId xmlns:p14="http://schemas.microsoft.com/office/powerpoint/2010/main" val="2694176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931652"/>
          </a:xfrm>
        </p:spPr>
        <p:txBody>
          <a:bodyPr/>
          <a:lstStyle/>
          <a:p>
            <a:r>
              <a:rPr lang="en-US" altLang="en-US" sz="3600" dirty="0">
                <a:latin typeface="+mj-lt"/>
                <a:ea typeface="ヒラギノ角ゴ Pro W3" pitchFamily="-65" charset="-128"/>
              </a:rPr>
              <a:t>Figure 12.3 Scatterplots of Returns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(2 of 2)</a:t>
            </a:r>
            <a:endParaRPr lang="en-US" sz="2800" dirty="0">
              <a:latin typeface="+mj-lt"/>
            </a:endParaRPr>
          </a:p>
        </p:txBody>
      </p:sp>
      <p:sp>
        <p:nvSpPr>
          <p:cNvPr id="3" name="Content Placeholder 2"/>
          <p:cNvSpPr>
            <a:spLocks noGrp="1"/>
          </p:cNvSpPr>
          <p:nvPr>
            <p:ph idx="1"/>
          </p:nvPr>
        </p:nvSpPr>
        <p:spPr>
          <a:xfrm>
            <a:off x="457200" y="1587501"/>
            <a:ext cx="8229600" cy="381000"/>
          </a:xfrm>
        </p:spPr>
        <p:txBody>
          <a:bodyPr/>
          <a:lstStyle/>
          <a:p>
            <a:pPr marL="0" indent="0">
              <a:buNone/>
            </a:pPr>
            <a:r>
              <a:rPr lang="en-IN" sz="2400" dirty="0"/>
              <a:t>Panel (b): Monthly Returns for Coca-Cola and McDonald’s</a:t>
            </a:r>
            <a:endParaRPr lang="en-US" sz="2400" b="1" dirty="0">
              <a:solidFill>
                <a:srgbClr val="FF0000"/>
              </a:solidFill>
            </a:endParaRPr>
          </a:p>
        </p:txBody>
      </p:sp>
      <p:pic>
        <p:nvPicPr>
          <p:cNvPr id="7" name="Picture Placeholder 6" descr="A chart shows the relationship between the returns of McDonald’s and Coca-Cola.&#10;Long description is available in notes, press F6">
            <a:extLst>
              <a:ext uri="{FF2B5EF4-FFF2-40B4-BE49-F238E27FC236}">
                <a16:creationId xmlns:a16="http://schemas.microsoft.com/office/drawing/2014/main" id="{134BE673-F857-4B39-8EFD-12E983B7461D}"/>
              </a:ext>
            </a:extLst>
          </p:cNvPr>
          <p:cNvPicPr>
            <a:picLocks noGrp="1" noChangeAspect="1"/>
          </p:cNvPicPr>
          <p:nvPr>
            <p:ph type="pic" sz="quarter" idx="4294967295"/>
          </p:nvPr>
        </p:nvPicPr>
        <p:blipFill>
          <a:blip r:embed="rId3"/>
          <a:stretch>
            <a:fillRect/>
          </a:stretch>
        </p:blipFill>
        <p:spPr>
          <a:xfrm>
            <a:off x="2166937" y="2209800"/>
            <a:ext cx="4810125" cy="3248025"/>
          </a:xfrm>
          <a:prstGeom prst="rect">
            <a:avLst/>
          </a:prstGeom>
        </p:spPr>
      </p:pic>
      <p:sp>
        <p:nvSpPr>
          <p:cNvPr id="4" name="Content Placeholder 3"/>
          <p:cNvSpPr>
            <a:spLocks noGrp="1"/>
          </p:cNvSpPr>
          <p:nvPr>
            <p:ph sz="quarter" idx="14"/>
          </p:nvPr>
        </p:nvSpPr>
        <p:spPr>
          <a:xfrm>
            <a:off x="457200" y="5943600"/>
            <a:ext cx="8077200" cy="234950"/>
          </a:xfrm>
        </p:spPr>
        <p:txBody>
          <a:bodyPr/>
          <a:lstStyle/>
          <a:p>
            <a:pPr marL="0" indent="0">
              <a:buNone/>
            </a:pPr>
            <a:r>
              <a:rPr lang="en-IN" b="1" dirty="0"/>
              <a:t>Source:</a:t>
            </a:r>
            <a:r>
              <a:rPr lang="en-IN" dirty="0"/>
              <a:t> Authors’ calculations based on data from Yahoo Finance.</a:t>
            </a:r>
          </a:p>
        </p:txBody>
      </p:sp>
    </p:spTree>
    <p:extLst>
      <p:ext uri="{BB962C8B-B14F-4D97-AF65-F5344CB8AC3E}">
        <p14:creationId xmlns:p14="http://schemas.microsoft.com/office/powerpoint/2010/main" val="212785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96261"/>
            <a:ext cx="8229600" cy="978375"/>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(8 of 11)</a:t>
            </a:r>
            <a:endParaRPr lang="en-US" sz="2800" dirty="0">
              <a:latin typeface="+mj-lt"/>
            </a:endParaRPr>
          </a:p>
        </p:txBody>
      </p:sp>
      <p:sp>
        <p:nvSpPr>
          <p:cNvPr id="3" name="Content Placeholder 2"/>
          <p:cNvSpPr>
            <a:spLocks noGrp="1"/>
          </p:cNvSpPr>
          <p:nvPr>
            <p:ph idx="1"/>
          </p:nvPr>
        </p:nvSpPr>
        <p:spPr>
          <a:xfrm>
            <a:off x="468775" y="1445440"/>
            <a:ext cx="8229600" cy="1189221"/>
          </a:xfrm>
        </p:spPr>
        <p:txBody>
          <a:bodyPr/>
          <a:lstStyle/>
          <a:p>
            <a:pPr>
              <a:lnSpc>
                <a:spcPct val="90000"/>
              </a:lnSpc>
            </a:pPr>
            <a:r>
              <a:rPr lang="en-US" altLang="en-US" sz="2600" dirty="0">
                <a:ea typeface="ヒラギノ角ゴ Pro W3" pitchFamily="-65" charset="-128"/>
              </a:rPr>
              <a:t>Computing a Portfolio’s Variance and Standard Deviation</a:t>
            </a:r>
          </a:p>
          <a:p>
            <a:pPr lvl="1">
              <a:lnSpc>
                <a:spcPct val="90000"/>
              </a:lnSpc>
            </a:pPr>
            <a:r>
              <a:rPr lang="en-US" altLang="en-US" sz="2400" dirty="0">
                <a:ea typeface="ヒラギノ角ゴ Pro W3" pitchFamily="-65" charset="-128"/>
              </a:rPr>
              <a:t>The formula for the variance of a two-stock portfolio is:</a:t>
            </a:r>
          </a:p>
        </p:txBody>
      </p:sp>
      <p:graphicFrame>
        <p:nvGraphicFramePr>
          <p:cNvPr id="8" name="Object 7" descr="An equation where the first part of the formula after the equal sign but before the plus sign is, accounting for the risk of stock 1; the second part, after the first plus sign, is accounting for the risk of stock 2; and the last part, after the second plus sign, is adjustment for how much the two stocks move together: variance times, R sub p = W sub 1 squared, times standard deviation times, R sub 1 squared plus W sub 2 squared times, standard deviation times R sub 2 squared, plus 2 times W sub 1 times W sub 2 times correlation times, R sub 1, R sub 2, times standard deviation times R sub 1, times standard deviation times R sub 2.">
            <a:extLst>
              <a:ext uri="{FF2B5EF4-FFF2-40B4-BE49-F238E27FC236}">
                <a16:creationId xmlns:a16="http://schemas.microsoft.com/office/drawing/2014/main" id="{0D52F801-090B-4CB4-8D5D-A9B9753B4680}"/>
              </a:ext>
            </a:extLst>
          </p:cNvPr>
          <p:cNvGraphicFramePr>
            <a:graphicFrameLocks noChangeAspect="1"/>
          </p:cNvGraphicFramePr>
          <p:nvPr>
            <p:extLst>
              <p:ext uri="{D42A27DB-BD31-4B8C-83A1-F6EECF244321}">
                <p14:modId xmlns:p14="http://schemas.microsoft.com/office/powerpoint/2010/main" val="2603629892"/>
              </p:ext>
            </p:extLst>
          </p:nvPr>
        </p:nvGraphicFramePr>
        <p:xfrm>
          <a:off x="621175" y="2927236"/>
          <a:ext cx="7567787" cy="818139"/>
        </p:xfrm>
        <a:graphic>
          <a:graphicData uri="http://schemas.openxmlformats.org/presentationml/2006/ole">
            <mc:AlternateContent xmlns:mc="http://schemas.openxmlformats.org/markup-compatibility/2006">
              <mc:Choice xmlns:v="urn:schemas-microsoft-com:vml" Requires="v">
                <p:oleObj spid="_x0000_s65908" name="Equation" r:id="rId4" imgW="4698720" imgH="507960" progId="Equation.DSMT4">
                  <p:embed/>
                </p:oleObj>
              </mc:Choice>
              <mc:Fallback>
                <p:oleObj name="Equation" r:id="rId4" imgW="4698720" imgH="507960" progId="Equation.DSMT4">
                  <p:embed/>
                  <p:pic>
                    <p:nvPicPr>
                      <p:cNvPr id="7" name="Object 6" descr="An equation where the first part of the formula after the equal sign but before the plus sign is, accounting for the risk of stock 1; the second part, after the first plus sign, is accounting for the risk of stock 2; and the last part, after the second plus sign, is adjustment for how much the two stocks move together: variance times, R sub p = W sub 1 squared, times standard deviation times, R sub 1 squared plus W sub 2 squared times, standard deviation times R sub 2 squared, plus 2 times W sub 1 times W sub 2 times correlation times, R sub 1, R sub 2, times standard deviation times R sub 1, times standard deviation times R sub 2."/>
                      <p:cNvPicPr/>
                      <p:nvPr/>
                    </p:nvPicPr>
                    <p:blipFill>
                      <a:blip r:embed="rId5"/>
                      <a:stretch>
                        <a:fillRect/>
                      </a:stretch>
                    </p:blipFill>
                    <p:spPr>
                      <a:xfrm>
                        <a:off x="621175" y="2927236"/>
                        <a:ext cx="7567787" cy="818139"/>
                      </a:xfrm>
                      <a:prstGeom prst="rect">
                        <a:avLst/>
                      </a:prstGeom>
                    </p:spPr>
                  </p:pic>
                </p:oleObj>
              </mc:Fallback>
            </mc:AlternateContent>
          </a:graphicData>
        </a:graphic>
      </p:graphicFrame>
      <p:sp>
        <p:nvSpPr>
          <p:cNvPr id="6" name="Content Placeholder 5"/>
          <p:cNvSpPr>
            <a:spLocks noGrp="1"/>
          </p:cNvSpPr>
          <p:nvPr>
            <p:ph idx="4294967295"/>
          </p:nvPr>
        </p:nvSpPr>
        <p:spPr>
          <a:xfrm>
            <a:off x="7520739" y="3879315"/>
            <a:ext cx="1177636" cy="304800"/>
          </a:xfrm>
        </p:spPr>
        <p:txBody>
          <a:bodyPr/>
          <a:lstStyle/>
          <a:p>
            <a:pPr marL="0" indent="0">
              <a:buNone/>
            </a:pPr>
            <a:r>
              <a:rPr lang="en-US" altLang="en-US" sz="2000" dirty="0">
                <a:ea typeface="ＭＳ Ｐゴシック" panose="020B0600070205080204" pitchFamily="34" charset="-128"/>
              </a:rPr>
              <a:t>(Eq. 12.4)</a:t>
            </a:r>
          </a:p>
        </p:txBody>
      </p:sp>
    </p:spTree>
    <p:extLst>
      <p:ext uri="{BB962C8B-B14F-4D97-AF65-F5344CB8AC3E}">
        <p14:creationId xmlns:p14="http://schemas.microsoft.com/office/powerpoint/2010/main" val="424839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699"/>
            <a:ext cx="8229600" cy="990600"/>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(9 of 11)</a:t>
            </a:r>
            <a:endParaRPr lang="en-US" sz="2800" dirty="0">
              <a:latin typeface="+mj-lt"/>
            </a:endParaRPr>
          </a:p>
        </p:txBody>
      </p:sp>
      <p:sp>
        <p:nvSpPr>
          <p:cNvPr id="3" name="Content Placeholder 2"/>
          <p:cNvSpPr>
            <a:spLocks noGrp="1"/>
          </p:cNvSpPr>
          <p:nvPr>
            <p:ph idx="1"/>
          </p:nvPr>
        </p:nvSpPr>
        <p:spPr>
          <a:xfrm>
            <a:off x="457200" y="1417900"/>
            <a:ext cx="8229600" cy="2971800"/>
          </a:xfrm>
        </p:spPr>
        <p:txBody>
          <a:bodyPr/>
          <a:lstStyle/>
          <a:p>
            <a:r>
              <a:rPr lang="en-US" altLang="en-US" sz="2600" dirty="0">
                <a:ea typeface="ヒラギノ角ゴ Pro W3" pitchFamily="-65" charset="-128"/>
              </a:rPr>
              <a:t>The three parts of Equation 12.4 each account for an important determinant of the overall variance of the portfolio: </a:t>
            </a:r>
          </a:p>
          <a:p>
            <a:pPr lvl="1"/>
            <a:r>
              <a:rPr lang="en-US" altLang="en-US" sz="2400" dirty="0">
                <a:ea typeface="ヒラギノ角ゴ Pro W3" pitchFamily="-65" charset="-128"/>
              </a:rPr>
              <a:t>the risk of stock 1</a:t>
            </a:r>
          </a:p>
          <a:p>
            <a:pPr lvl="1"/>
            <a:r>
              <a:rPr lang="en-US" altLang="en-US" sz="2400" dirty="0">
                <a:ea typeface="ヒラギノ角ゴ Pro W3" pitchFamily="-65" charset="-128"/>
              </a:rPr>
              <a:t>the risk of stock 2</a:t>
            </a:r>
          </a:p>
          <a:p>
            <a:pPr lvl="1"/>
            <a:r>
              <a:rPr lang="en-US" altLang="en-US" sz="2400" dirty="0">
                <a:ea typeface="ヒラギノ角ゴ Pro W3" pitchFamily="-65" charset="-128"/>
              </a:rPr>
              <a:t>an adjustment for how much the two stocks move together (their correlation, given as </a:t>
            </a:r>
            <a:r>
              <a:rPr lang="en-US" altLang="en-US" sz="2400" i="1" dirty="0" err="1">
                <a:ea typeface="ヒラギノ角ゴ Pro W3" pitchFamily="-65" charset="-128"/>
              </a:rPr>
              <a:t>Corr</a:t>
            </a:r>
            <a:r>
              <a:rPr lang="en-US" altLang="en-US" sz="2400" dirty="0">
                <a:ea typeface="ヒラギノ角ゴ Pro W3" pitchFamily="-65" charset="-128"/>
              </a:rPr>
              <a:t>(</a:t>
            </a:r>
            <a:r>
              <a:rPr lang="en-US" altLang="en-US" sz="2400" i="1" dirty="0">
                <a:ea typeface="ヒラギノ角ゴ Pro W3" pitchFamily="-65" charset="-128"/>
              </a:rPr>
              <a:t>R</a:t>
            </a:r>
            <a:r>
              <a:rPr lang="en-US" altLang="en-US" sz="2400" baseline="-25000" dirty="0">
                <a:ea typeface="ヒラギノ角ゴ Pro W3" pitchFamily="-65" charset="-128"/>
              </a:rPr>
              <a:t>1</a:t>
            </a:r>
            <a:r>
              <a:rPr lang="en-US" altLang="en-US" sz="2400" dirty="0">
                <a:ea typeface="ヒラギノ角ゴ Pro W3" pitchFamily="-65" charset="-128"/>
              </a:rPr>
              <a:t>, </a:t>
            </a:r>
            <a:r>
              <a:rPr lang="en-US" altLang="en-US" sz="2400" i="1" dirty="0">
                <a:ea typeface="ヒラギノ角ゴ Pro W3" pitchFamily="-65" charset="-128"/>
              </a:rPr>
              <a:t>R</a:t>
            </a:r>
            <a:r>
              <a:rPr lang="en-US" altLang="en-US" sz="2400" baseline="-25000" dirty="0">
                <a:ea typeface="ヒラギノ角ゴ Pro W3" pitchFamily="-65" charset="-128"/>
              </a:rPr>
              <a:t>2</a:t>
            </a:r>
            <a:r>
              <a:rPr lang="en-US" altLang="en-US" sz="2400" dirty="0">
                <a:ea typeface="ヒラギノ角ゴ Pro W3" pitchFamily="-65" charset="-128"/>
              </a:rPr>
              <a:t>))</a:t>
            </a:r>
          </a:p>
        </p:txBody>
      </p:sp>
    </p:spTree>
    <p:extLst>
      <p:ext uri="{BB962C8B-B14F-4D97-AF65-F5344CB8AC3E}">
        <p14:creationId xmlns:p14="http://schemas.microsoft.com/office/powerpoint/2010/main" val="2736040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22"/>
            <a:ext cx="8229600" cy="944078"/>
          </a:xfrm>
        </p:spPr>
        <p:txBody>
          <a:bodyPr/>
          <a:lstStyle/>
          <a:p>
            <a:r>
              <a:rPr lang="en-US" altLang="en-US" sz="3600" dirty="0">
                <a:latin typeface="+mj-lt"/>
                <a:ea typeface="ヒラギノ角ゴ Pro W3" pitchFamily="-65" charset="-128"/>
              </a:rPr>
              <a:t>12.2 The Volatility of a Portfolio</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(10 of 11)</a:t>
            </a:r>
            <a:endParaRPr lang="en-US" sz="2800" dirty="0">
              <a:latin typeface="+mj-lt"/>
            </a:endParaRPr>
          </a:p>
        </p:txBody>
      </p:sp>
      <p:sp>
        <p:nvSpPr>
          <p:cNvPr id="3" name="Content Placeholder 2"/>
          <p:cNvSpPr>
            <a:spLocks noGrp="1"/>
          </p:cNvSpPr>
          <p:nvPr>
            <p:ph idx="1"/>
          </p:nvPr>
        </p:nvSpPr>
        <p:spPr>
          <a:xfrm>
            <a:off x="457200" y="1295401"/>
            <a:ext cx="8229600" cy="2514599"/>
          </a:xfrm>
        </p:spPr>
        <p:txBody>
          <a:bodyPr/>
          <a:lstStyle/>
          <a:p>
            <a:r>
              <a:rPr lang="en-US" altLang="en-US" sz="2400" dirty="0">
                <a:ea typeface="ヒラギノ角ゴ Pro W3" pitchFamily="-65" charset="-128"/>
              </a:rPr>
              <a:t>Expected return of a portfolio is equal to the weighted average expected return of its stocks</a:t>
            </a:r>
          </a:p>
          <a:p>
            <a:r>
              <a:rPr lang="en-US" altLang="en-US" sz="2400" dirty="0">
                <a:ea typeface="ヒラギノ角ゴ Pro W3" pitchFamily="-65" charset="-128"/>
              </a:rPr>
              <a:t>Volatility of the portfolio is lower than the weighted average of the individual stocks’ volatility, unless all the stocks all have perfect positive correlation with each other </a:t>
            </a:r>
          </a:p>
          <a:p>
            <a:pPr lvl="1"/>
            <a:r>
              <a:rPr lang="en-US" altLang="en-US" sz="2400" dirty="0">
                <a:ea typeface="ヒラギノ角ゴ Pro W3" pitchFamily="-65" charset="-128"/>
              </a:rPr>
              <a:t>Diversification</a:t>
            </a:r>
          </a:p>
        </p:txBody>
      </p:sp>
    </p:spTree>
    <p:extLst>
      <p:ext uri="{BB962C8B-B14F-4D97-AF65-F5344CB8AC3E}">
        <p14:creationId xmlns:p14="http://schemas.microsoft.com/office/powerpoint/2010/main" val="167027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12.1 The Expected Return of a Portfolio </a:t>
            </a:r>
            <a:r>
              <a:rPr lang="en-US" altLang="en-US" sz="2800" dirty="0">
                <a:latin typeface="+mj-lt"/>
                <a:ea typeface="ヒラギノ角ゴ Pro W3" pitchFamily="-65" charset="-128"/>
              </a:rPr>
              <a:t>(1 of 5)</a:t>
            </a:r>
            <a:endParaRPr lang="en-US" sz="2000" dirty="0">
              <a:latin typeface="+mj-lt"/>
            </a:endParaRPr>
          </a:p>
        </p:txBody>
      </p:sp>
      <p:sp>
        <p:nvSpPr>
          <p:cNvPr id="3" name="Content Placeholder 2"/>
          <p:cNvSpPr>
            <a:spLocks noGrp="1"/>
          </p:cNvSpPr>
          <p:nvPr>
            <p:ph idx="1"/>
          </p:nvPr>
        </p:nvSpPr>
        <p:spPr>
          <a:xfrm>
            <a:off x="457200" y="1586133"/>
            <a:ext cx="8229600" cy="2971800"/>
          </a:xfrm>
        </p:spPr>
        <p:txBody>
          <a:bodyPr/>
          <a:lstStyle/>
          <a:p>
            <a:r>
              <a:rPr lang="en-US" altLang="en-US" sz="2400" dirty="0">
                <a:ea typeface="ヒラギノ角ゴ Pro W3" pitchFamily="-65" charset="-128"/>
              </a:rPr>
              <a:t>In Chapter 11 we found:</a:t>
            </a:r>
          </a:p>
          <a:p>
            <a:pPr lvl="1"/>
            <a:r>
              <a:rPr lang="en-US" altLang="en-US" sz="2400" dirty="0">
                <a:ea typeface="ヒラギノ角ゴ Pro W3" pitchFamily="-65" charset="-128"/>
              </a:rPr>
              <a:t>For large portfolios, investors expect higher returns for higher risk</a:t>
            </a:r>
          </a:p>
          <a:p>
            <a:pPr lvl="1"/>
            <a:r>
              <a:rPr lang="en-US" altLang="en-US" sz="2400" dirty="0">
                <a:ea typeface="ヒラギノ角ゴ Pro W3" pitchFamily="-65" charset="-128"/>
              </a:rPr>
              <a:t>The same does not hold true for individual stocks</a:t>
            </a:r>
          </a:p>
          <a:p>
            <a:pPr lvl="1"/>
            <a:r>
              <a:rPr lang="en-US" altLang="en-US" sz="2400" dirty="0">
                <a:ea typeface="ヒラギノ角ゴ Pro W3" pitchFamily="-65" charset="-128"/>
              </a:rPr>
              <a:t>Stocks have both unsystematic and systematic risk</a:t>
            </a:r>
          </a:p>
          <a:p>
            <a:pPr lvl="2"/>
            <a:r>
              <a:rPr lang="en-US" altLang="en-US" sz="2400" dirty="0">
                <a:ea typeface="ＭＳ Ｐゴシック" panose="020B0600070205080204" pitchFamily="34" charset="-128"/>
              </a:rPr>
              <a:t>only systematic risk is rewarded</a:t>
            </a:r>
          </a:p>
          <a:p>
            <a:pPr lvl="2"/>
            <a:r>
              <a:rPr lang="en-US" altLang="en-US" sz="2400" dirty="0">
                <a:ea typeface="ＭＳ Ｐゴシック" panose="020B0600070205080204" pitchFamily="34" charset="-128"/>
              </a:rPr>
              <a:t>rational investors should choose to diversify</a:t>
            </a:r>
          </a:p>
        </p:txBody>
      </p:sp>
    </p:spTree>
    <p:extLst>
      <p:ext uri="{BB962C8B-B14F-4D97-AF65-F5344CB8AC3E}">
        <p14:creationId xmlns:p14="http://schemas.microsoft.com/office/powerpoint/2010/main" val="3266679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12851"/>
            <a:ext cx="8229600" cy="1617452"/>
          </a:xfrm>
        </p:spPr>
        <p:txBody>
          <a:bodyPr/>
          <a:lstStyle/>
          <a:p>
            <a:r>
              <a:rPr lang="en-US" altLang="en-US" sz="3600" dirty="0">
                <a:latin typeface="+mj-lt"/>
                <a:ea typeface="ヒラギノ角ゴ Pro W3" pitchFamily="-65" charset="-128"/>
              </a:rPr>
              <a:t>Example 12.3 Computing the Volatility of a Two-Stock Portfolio             </a:t>
            </a:r>
            <a:r>
              <a:rPr lang="en-US" altLang="en-US" sz="2800" dirty="0">
                <a:latin typeface="+mj-lt"/>
                <a:ea typeface="ヒラギノ角ゴ Pro W3" pitchFamily="-65" charset="-128"/>
              </a:rPr>
              <a:t>(1 of 5)</a:t>
            </a:r>
            <a:endParaRPr lang="en-US" sz="2800" dirty="0">
              <a:latin typeface="+mj-lt"/>
            </a:endParaRPr>
          </a:p>
        </p:txBody>
      </p:sp>
      <p:sp>
        <p:nvSpPr>
          <p:cNvPr id="3" name="Content Placeholder 2"/>
          <p:cNvSpPr>
            <a:spLocks noGrp="1"/>
          </p:cNvSpPr>
          <p:nvPr>
            <p:ph idx="1"/>
          </p:nvPr>
        </p:nvSpPr>
        <p:spPr>
          <a:xfrm>
            <a:off x="468775" y="2003784"/>
            <a:ext cx="8229600" cy="2452467"/>
          </a:xfrm>
        </p:spPr>
        <p:txBody>
          <a:bodyPr/>
          <a:lstStyle/>
          <a:p>
            <a:pPr>
              <a:buNone/>
            </a:pPr>
            <a:r>
              <a:rPr lang="en-US" altLang="en-US" sz="2600" b="1" dirty="0">
                <a:ea typeface="ヒラギノ角ゴ Pro W3" pitchFamily="-65" charset="-128"/>
              </a:rPr>
              <a:t>Problem:</a:t>
            </a:r>
          </a:p>
          <a:p>
            <a:r>
              <a:rPr lang="en-US" sz="2400" dirty="0"/>
              <a:t>Using the data from Table 12.3, what is the volatility (standard deviation) of a portfolio with equal amounts invested in Starbucks and Microsoft stock? What is the standard deviation of a portfolio with equal amounts invested in Starbucks and Boeing stock?</a:t>
            </a:r>
            <a:endParaRPr lang="en-US" altLang="en-US" sz="2400" dirty="0">
              <a:ea typeface="ヒラギノ角ゴ Pro W3" pitchFamily="-65" charset="-128"/>
            </a:endParaRPr>
          </a:p>
        </p:txBody>
      </p:sp>
    </p:spTree>
    <p:extLst>
      <p:ext uri="{BB962C8B-B14F-4D97-AF65-F5344CB8AC3E}">
        <p14:creationId xmlns:p14="http://schemas.microsoft.com/office/powerpoint/2010/main" val="26498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026"/>
            <a:ext cx="8229600" cy="1097280"/>
          </a:xfrm>
        </p:spPr>
        <p:txBody>
          <a:bodyPr/>
          <a:lstStyle/>
          <a:p>
            <a:r>
              <a:rPr lang="en-US" altLang="en-US" dirty="0">
                <a:latin typeface="+mj-lt"/>
                <a:ea typeface="ヒラギノ角ゴ Pro W3" pitchFamily="-65" charset="-128"/>
              </a:rPr>
              <a:t>Example 12.3 Computing the Volatility of a Two-Stock Portfolio </a:t>
            </a:r>
            <a:r>
              <a:rPr lang="en-US" altLang="en-US" sz="2600" dirty="0">
                <a:latin typeface="+mj-lt"/>
                <a:ea typeface="ヒラギノ角ゴ Pro W3" pitchFamily="-65" charset="-128"/>
              </a:rPr>
              <a:t>(2 of 5)</a:t>
            </a:r>
            <a:endParaRPr lang="en-US" sz="2600" dirty="0">
              <a:latin typeface="+mj-lt"/>
            </a:endParaRPr>
          </a:p>
        </p:txBody>
      </p:sp>
      <p:sp>
        <p:nvSpPr>
          <p:cNvPr id="3" name="Content Placeholder 2"/>
          <p:cNvSpPr>
            <a:spLocks noGrp="1"/>
          </p:cNvSpPr>
          <p:nvPr>
            <p:ph idx="1"/>
          </p:nvPr>
        </p:nvSpPr>
        <p:spPr>
          <a:xfrm>
            <a:off x="457200" y="1628337"/>
            <a:ext cx="8229600" cy="685800"/>
          </a:xfrm>
        </p:spPr>
        <p:txBody>
          <a:bodyPr/>
          <a:lstStyle/>
          <a:p>
            <a:pPr>
              <a:lnSpc>
                <a:spcPct val="90000"/>
              </a:lnSpc>
              <a:spcBef>
                <a:spcPts val="600"/>
              </a:spcBef>
              <a:buNone/>
            </a:pPr>
            <a:r>
              <a:rPr lang="en-US" altLang="en-US" sz="2000" b="1" dirty="0">
                <a:ea typeface="ヒラギノ角ゴ Pro W3" pitchFamily="-65" charset="-128"/>
              </a:rPr>
              <a:t>Solution:</a:t>
            </a:r>
          </a:p>
          <a:p>
            <a:pPr>
              <a:lnSpc>
                <a:spcPct val="90000"/>
              </a:lnSpc>
              <a:spcBef>
                <a:spcPts val="600"/>
              </a:spcBef>
              <a:buNone/>
            </a:pPr>
            <a:r>
              <a:rPr lang="en-US" altLang="en-US" sz="2000" b="1" dirty="0">
                <a:ea typeface="ヒラギノ角ゴ Pro W3" pitchFamily="-65" charset="-128"/>
              </a:rPr>
              <a:t>Plan:</a:t>
            </a:r>
          </a:p>
        </p:txBody>
      </p:sp>
      <p:graphicFrame>
        <p:nvGraphicFramePr>
          <p:cNvPr id="8" name="Table 7">
            <a:extLst>
              <a:ext uri="{FF2B5EF4-FFF2-40B4-BE49-F238E27FC236}">
                <a16:creationId xmlns:a16="http://schemas.microsoft.com/office/drawing/2014/main" id="{ADF940DA-FE42-4A35-8D00-1FB976CEC083}"/>
              </a:ext>
            </a:extLst>
          </p:cNvPr>
          <p:cNvGraphicFramePr>
            <a:graphicFrameLocks noGrp="1"/>
          </p:cNvGraphicFramePr>
          <p:nvPr>
            <p:extLst>
              <p:ext uri="{D42A27DB-BD31-4B8C-83A1-F6EECF244321}">
                <p14:modId xmlns:p14="http://schemas.microsoft.com/office/powerpoint/2010/main" val="2304609380"/>
              </p:ext>
            </p:extLst>
          </p:nvPr>
        </p:nvGraphicFramePr>
        <p:xfrm>
          <a:off x="1295398" y="2435810"/>
          <a:ext cx="6553202" cy="2103120"/>
        </p:xfrm>
        <a:graphic>
          <a:graphicData uri="http://schemas.openxmlformats.org/drawingml/2006/table">
            <a:tbl>
              <a:tblPr firstRow="1" bandRow="1">
                <a:tableStyleId>{68D230F3-CF80-4859-8CE7-A43EE81993B5}</a:tableStyleId>
              </a:tblPr>
              <a:tblGrid>
                <a:gridCol w="1456267">
                  <a:extLst>
                    <a:ext uri="{9D8B030D-6E8A-4147-A177-3AD203B41FA5}">
                      <a16:colId xmlns:a16="http://schemas.microsoft.com/office/drawing/2014/main" val="20000"/>
                    </a:ext>
                  </a:extLst>
                </a:gridCol>
                <a:gridCol w="1152878">
                  <a:extLst>
                    <a:ext uri="{9D8B030D-6E8A-4147-A177-3AD203B41FA5}">
                      <a16:colId xmlns:a16="http://schemas.microsoft.com/office/drawing/2014/main" val="20001"/>
                    </a:ext>
                  </a:extLst>
                </a:gridCol>
                <a:gridCol w="1456267">
                  <a:extLst>
                    <a:ext uri="{9D8B030D-6E8A-4147-A177-3AD203B41FA5}">
                      <a16:colId xmlns:a16="http://schemas.microsoft.com/office/drawing/2014/main" val="1811304278"/>
                    </a:ext>
                  </a:extLst>
                </a:gridCol>
                <a:gridCol w="2487790">
                  <a:extLst>
                    <a:ext uri="{9D8B030D-6E8A-4147-A177-3AD203B41FA5}">
                      <a16:colId xmlns:a16="http://schemas.microsoft.com/office/drawing/2014/main" val="2119584356"/>
                    </a:ext>
                  </a:extLst>
                </a:gridCol>
              </a:tblGrid>
              <a:tr h="475800">
                <a:tc>
                  <a:txBody>
                    <a:bodyPr/>
                    <a:lstStyle/>
                    <a:p>
                      <a:pPr algn="ctr"/>
                      <a:r>
                        <a:rPr lang="en-IN" b="1" dirty="0">
                          <a:solidFill>
                            <a:schemeClr val="bg2"/>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Weight</a:t>
                      </a:r>
                      <a:endParaRPr lang="en-IN"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Volatility</a:t>
                      </a:r>
                      <a:endParaRPr lang="en-IN"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800" b="1" i="0" u="none" strike="noStrike" kern="1200" baseline="0" dirty="0">
                          <a:solidFill>
                            <a:schemeClr val="bg1"/>
                          </a:solidFill>
                          <a:latin typeface="+mn-lt"/>
                          <a:ea typeface="+mn-ea"/>
                          <a:cs typeface="+mn-cs"/>
                        </a:rPr>
                        <a:t>Correlation with Microsoft</a:t>
                      </a:r>
                      <a:endParaRPr lang="en-IN"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p>
                      <a:pPr algn="ctr"/>
                      <a:r>
                        <a:rPr lang="en-IN" sz="1800" b="0" i="0" u="none" strike="noStrike" kern="1200" baseline="0" dirty="0">
                          <a:solidFill>
                            <a:schemeClr val="tx1"/>
                          </a:solidFill>
                          <a:latin typeface="+mn-lt"/>
                          <a:ea typeface="+mn-ea"/>
                          <a:cs typeface="+mn-cs"/>
                        </a:rPr>
                        <a:t>Starbucks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p>
                      <a:pPr algn="ctr"/>
                      <a:r>
                        <a:rPr lang="en-IN" sz="1800" b="0" i="0" u="none" strike="noStrike" kern="1200" baseline="0" dirty="0">
                          <a:solidFill>
                            <a:schemeClr val="tx1"/>
                          </a:solidFill>
                          <a:latin typeface="+mn-lt"/>
                          <a:ea typeface="+mn-ea"/>
                          <a:cs typeface="+mn-cs"/>
                        </a:rPr>
                        <a:t>Microsoft</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r h="354386">
                <a:tc>
                  <a:txBody>
                    <a:bodyPr/>
                    <a:lstStyle/>
                    <a:p>
                      <a:pPr algn="ctr"/>
                      <a:r>
                        <a:rPr lang="en-IN" sz="1800" b="0" i="0" u="none" strike="noStrike" kern="1200" baseline="0" dirty="0">
                          <a:solidFill>
                            <a:schemeClr val="tx1"/>
                          </a:solidFill>
                          <a:latin typeface="+mn-lt"/>
                          <a:ea typeface="+mn-ea"/>
                          <a:cs typeface="+mn-cs"/>
                        </a:rPr>
                        <a:t>Starbucks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710403481"/>
                  </a:ext>
                </a:extLst>
              </a:tr>
              <a:tr h="354386">
                <a:tc>
                  <a:txBody>
                    <a:bodyPr/>
                    <a:lstStyle/>
                    <a:p>
                      <a:pPr algn="ctr"/>
                      <a:r>
                        <a:rPr lang="en-IN" sz="1800" b="0" i="0" u="none" strike="noStrike" kern="1200" baseline="0" dirty="0">
                          <a:solidFill>
                            <a:schemeClr val="tx1"/>
                          </a:solidFill>
                          <a:latin typeface="+mn-lt"/>
                          <a:ea typeface="+mn-ea"/>
                          <a:cs typeface="+mn-cs"/>
                        </a:rPr>
                        <a:t>Boeing</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dirty="0"/>
                        <a:t>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694229630"/>
                  </a:ext>
                </a:extLst>
              </a:tr>
            </a:tbl>
          </a:graphicData>
        </a:graphic>
      </p:graphicFrame>
      <p:sp>
        <p:nvSpPr>
          <p:cNvPr id="4" name="Content Placeholder 3"/>
          <p:cNvSpPr>
            <a:spLocks noGrp="1"/>
          </p:cNvSpPr>
          <p:nvPr>
            <p:ph idx="4294967295"/>
          </p:nvPr>
        </p:nvSpPr>
        <p:spPr>
          <a:xfrm>
            <a:off x="457200" y="4603350"/>
            <a:ext cx="8229600" cy="1662302"/>
          </a:xfrm>
        </p:spPr>
        <p:txBody>
          <a:bodyPr/>
          <a:lstStyle/>
          <a:p>
            <a:pPr>
              <a:spcBef>
                <a:spcPts val="600"/>
              </a:spcBef>
            </a:pPr>
            <a:r>
              <a:rPr lang="en-IN" sz="2000" dirty="0"/>
              <a:t>With the portfolio weights, volatility, and correlations of the stocks in the two portfolios, we have all the information we need to use Equation 12.4 to compute the variance of each portfolio.</a:t>
            </a:r>
          </a:p>
          <a:p>
            <a:pPr>
              <a:spcBef>
                <a:spcPts val="600"/>
              </a:spcBef>
            </a:pPr>
            <a:r>
              <a:rPr lang="en-IN" sz="2000" dirty="0"/>
              <a:t>After computing the portfolio’s variance, we can take the square root to get the portfolio’s standard deviation.</a:t>
            </a:r>
            <a:endParaRPr lang="en-US" altLang="en-US" sz="2000" dirty="0">
              <a:ea typeface="ヒラギノ角ゴ Pro W3" pitchFamily="-65" charset="-128"/>
            </a:endParaRPr>
          </a:p>
        </p:txBody>
      </p:sp>
    </p:spTree>
    <p:extLst>
      <p:ext uri="{BB962C8B-B14F-4D97-AF65-F5344CB8AC3E}">
        <p14:creationId xmlns:p14="http://schemas.microsoft.com/office/powerpoint/2010/main" val="681887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96"/>
            <a:ext cx="8229600" cy="1693652"/>
          </a:xfrm>
        </p:spPr>
        <p:txBody>
          <a:bodyPr/>
          <a:lstStyle/>
          <a:p>
            <a:r>
              <a:rPr lang="en-US" altLang="en-US" sz="3600" dirty="0">
                <a:latin typeface="+mj-lt"/>
                <a:ea typeface="ヒラギノ角ゴ Pro W3" pitchFamily="-65" charset="-128"/>
              </a:rPr>
              <a:t>Example 12.3 Computing the Volatility of a Two-Stock Portfolio           </a:t>
            </a:r>
            <a:r>
              <a:rPr lang="en-US" altLang="en-US" sz="2800" dirty="0">
                <a:latin typeface="+mj-lt"/>
                <a:ea typeface="ヒラギノ角ゴ Pro W3" pitchFamily="-65" charset="-128"/>
              </a:rPr>
              <a:t>(3 of 5)</a:t>
            </a:r>
            <a:endParaRPr lang="en-US" sz="2800" dirty="0">
              <a:latin typeface="+mj-lt"/>
            </a:endParaRPr>
          </a:p>
        </p:txBody>
      </p:sp>
      <p:sp>
        <p:nvSpPr>
          <p:cNvPr id="3" name="Content Placeholder 2"/>
          <p:cNvSpPr>
            <a:spLocks noGrp="1"/>
          </p:cNvSpPr>
          <p:nvPr>
            <p:ph idx="1"/>
          </p:nvPr>
        </p:nvSpPr>
        <p:spPr>
          <a:xfrm>
            <a:off x="457200" y="1807982"/>
            <a:ext cx="8229600" cy="1309468"/>
          </a:xfrm>
        </p:spPr>
        <p:txBody>
          <a:bodyPr/>
          <a:lstStyle/>
          <a:p>
            <a:pPr marL="0" indent="0">
              <a:buNone/>
            </a:pPr>
            <a:r>
              <a:rPr lang="en-US" altLang="en-US" sz="2600" b="1" dirty="0"/>
              <a:t>Execute:</a:t>
            </a:r>
          </a:p>
          <a:p>
            <a:pPr marL="255600" lvl="1" indent="-255600">
              <a:buFont typeface="Arial" panose="020B0604020202020204" pitchFamily="34" charset="0"/>
              <a:buChar char="•"/>
            </a:pPr>
            <a:r>
              <a:rPr lang="en-IN" sz="2400" dirty="0"/>
              <a:t>For Starbucks (</a:t>
            </a:r>
            <a:r>
              <a:rPr lang="en-IN" sz="2400" spc="-350" dirty="0"/>
              <a:t>S B U </a:t>
            </a:r>
            <a:r>
              <a:rPr lang="en-IN" sz="2400" dirty="0"/>
              <a:t>X) and Microsoft (</a:t>
            </a:r>
            <a:r>
              <a:rPr lang="en-IN" sz="2400" spc="-350" dirty="0"/>
              <a:t>M S F </a:t>
            </a:r>
            <a:r>
              <a:rPr lang="en-IN" sz="2400" dirty="0"/>
              <a:t>T), from Eq. 12.4 the portfolio’s variance is:</a:t>
            </a:r>
            <a:endParaRPr lang="en-US" altLang="en-US" sz="2400" dirty="0"/>
          </a:p>
        </p:txBody>
      </p:sp>
      <p:graphicFrame>
        <p:nvGraphicFramePr>
          <p:cNvPr id="5" name="Object 4" descr="Two equations show the values of Var left parenthesis cap R subscript cap P right parenthesis and cap S cap D left parenthesis cap R subscript cap P right parenthesis.&#10;Long description is available in notes, press F6">
            <a:extLst>
              <a:ext uri="{FF2B5EF4-FFF2-40B4-BE49-F238E27FC236}">
                <a16:creationId xmlns:a16="http://schemas.microsoft.com/office/drawing/2014/main" id="{38A39685-1B18-4092-8669-F962D28CDD9D}"/>
              </a:ext>
            </a:extLst>
          </p:cNvPr>
          <p:cNvGraphicFramePr>
            <a:graphicFrameLocks noChangeAspect="1"/>
          </p:cNvGraphicFramePr>
          <p:nvPr>
            <p:extLst>
              <p:ext uri="{D42A27DB-BD31-4B8C-83A1-F6EECF244321}">
                <p14:modId xmlns:p14="http://schemas.microsoft.com/office/powerpoint/2010/main" val="3488801180"/>
              </p:ext>
            </p:extLst>
          </p:nvPr>
        </p:nvGraphicFramePr>
        <p:xfrm>
          <a:off x="1103313" y="3228975"/>
          <a:ext cx="6396037" cy="3095625"/>
        </p:xfrm>
        <a:graphic>
          <a:graphicData uri="http://schemas.openxmlformats.org/presentationml/2006/ole">
            <mc:AlternateContent xmlns:mc="http://schemas.openxmlformats.org/markup-compatibility/2006">
              <mc:Choice xmlns:v="urn:schemas-microsoft-com:vml" Requires="v">
                <p:oleObj spid="_x0000_s83278" name="Equation" r:id="rId4" imgW="3517560" imgH="1701720" progId="Equation.DSMT4">
                  <p:embed/>
                </p:oleObj>
              </mc:Choice>
              <mc:Fallback>
                <p:oleObj name="Equation" r:id="rId4" imgW="3517560" imgH="1701720" progId="Equation.DSMT4">
                  <p:embed/>
                  <p:pic>
                    <p:nvPicPr>
                      <p:cNvPr id="4" name="Object 3" descr="An equation: variance times R sub P = W squared sub Microsoft, times standard deviation times, R sub Microsoft, squared, plus W squared sub Cisco, times standard deviation times, R sub Cisco, squared, plus 2 times W sub Microsoft, times W sub Cisco, times correlation times, R sub Microsoft, R sub Cisco, times standard deviation, times R sub Microsoft, times R sub Cisco. An equation: variance times R sub P = 0.50 squared, times 0.25 squared, plus 0.50 squared, times 0.28 squared, plus 2 times, 0.50, times 0.50, times 0.52, times 0.25, times 0.28 = 0.05343. An equation: standard deviation times R sub p = square root of variance times R sub p = square root of 0.05343 = 0.231 = 23.1%."/>
                      <p:cNvPicPr/>
                      <p:nvPr/>
                    </p:nvPicPr>
                    <p:blipFill>
                      <a:blip r:embed="rId5"/>
                      <a:stretch>
                        <a:fillRect/>
                      </a:stretch>
                    </p:blipFill>
                    <p:spPr>
                      <a:xfrm>
                        <a:off x="1103313" y="3228975"/>
                        <a:ext cx="6396037" cy="3095625"/>
                      </a:xfrm>
                      <a:prstGeom prst="rect">
                        <a:avLst/>
                      </a:prstGeom>
                    </p:spPr>
                  </p:pic>
                </p:oleObj>
              </mc:Fallback>
            </mc:AlternateContent>
          </a:graphicData>
        </a:graphic>
      </p:graphicFrame>
    </p:spTree>
    <p:extLst>
      <p:ext uri="{BB962C8B-B14F-4D97-AF65-F5344CB8AC3E}">
        <p14:creationId xmlns:p14="http://schemas.microsoft.com/office/powerpoint/2010/main" val="3844776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84150"/>
            <a:ext cx="8229600" cy="1541252"/>
          </a:xfrm>
        </p:spPr>
        <p:txBody>
          <a:bodyPr/>
          <a:lstStyle/>
          <a:p>
            <a:r>
              <a:rPr lang="en-US" altLang="en-US" sz="3600" dirty="0">
                <a:latin typeface="+mj-lt"/>
                <a:ea typeface="ヒラギノ角ゴ Pro W3" pitchFamily="-65" charset="-128"/>
              </a:rPr>
              <a:t>Example 12.3 Computing the Volatility of a Two-Stock Portfolio           </a:t>
            </a:r>
            <a:r>
              <a:rPr lang="en-US" altLang="en-US" sz="2800" dirty="0">
                <a:latin typeface="+mj-lt"/>
                <a:ea typeface="ヒラギノ角ゴ Pro W3" pitchFamily="-65" charset="-128"/>
              </a:rPr>
              <a:t>(4 of 5)</a:t>
            </a:r>
            <a:endParaRPr lang="en-US" sz="2800" dirty="0">
              <a:latin typeface="+mj-lt"/>
            </a:endParaRPr>
          </a:p>
        </p:txBody>
      </p:sp>
      <p:sp>
        <p:nvSpPr>
          <p:cNvPr id="3" name="Content Placeholder 2"/>
          <p:cNvSpPr>
            <a:spLocks noGrp="1"/>
          </p:cNvSpPr>
          <p:nvPr>
            <p:ph idx="1"/>
          </p:nvPr>
        </p:nvSpPr>
        <p:spPr>
          <a:xfrm>
            <a:off x="468775" y="1998882"/>
            <a:ext cx="8229600" cy="928467"/>
          </a:xfrm>
        </p:spPr>
        <p:txBody>
          <a:bodyPr/>
          <a:lstStyle/>
          <a:p>
            <a:r>
              <a:rPr lang="en-US" altLang="en-US" sz="2600" b="1" dirty="0"/>
              <a:t>Execute:</a:t>
            </a:r>
          </a:p>
          <a:p>
            <a:pPr lvl="1">
              <a:buNone/>
            </a:pPr>
            <a:r>
              <a:rPr lang="en-US" sz="2400" dirty="0"/>
              <a:t>For the portfolio of Starbucks and Boeing (</a:t>
            </a:r>
            <a:r>
              <a:rPr lang="en-US" sz="2400" spc="-350" dirty="0"/>
              <a:t>B </a:t>
            </a:r>
            <a:r>
              <a:rPr lang="en-US" sz="2400" dirty="0"/>
              <a:t>A):</a:t>
            </a:r>
            <a:endParaRPr lang="en-US" altLang="en-US" sz="2400" dirty="0"/>
          </a:p>
        </p:txBody>
      </p:sp>
      <p:graphicFrame>
        <p:nvGraphicFramePr>
          <p:cNvPr id="6" name="Object 5" descr="Two equations show the values of Var left parenthesis cap R subscript cap P right parenthesis and cap S cap D left parenthesis cap R subscript cap P right parenthesis.&#10;Long description is available in notes, press F6">
            <a:extLst>
              <a:ext uri="{FF2B5EF4-FFF2-40B4-BE49-F238E27FC236}">
                <a16:creationId xmlns:a16="http://schemas.microsoft.com/office/drawing/2014/main" id="{CF2E7A5E-EC64-47AA-BEE1-E0C20E31F410}"/>
              </a:ext>
            </a:extLst>
          </p:cNvPr>
          <p:cNvGraphicFramePr>
            <a:graphicFrameLocks noChangeAspect="1"/>
          </p:cNvGraphicFramePr>
          <p:nvPr>
            <p:extLst>
              <p:ext uri="{D42A27DB-BD31-4B8C-83A1-F6EECF244321}">
                <p14:modId xmlns:p14="http://schemas.microsoft.com/office/powerpoint/2010/main" val="2869393712"/>
              </p:ext>
            </p:extLst>
          </p:nvPr>
        </p:nvGraphicFramePr>
        <p:xfrm>
          <a:off x="1394288" y="3232150"/>
          <a:ext cx="6075362" cy="3092450"/>
        </p:xfrm>
        <a:graphic>
          <a:graphicData uri="http://schemas.openxmlformats.org/presentationml/2006/ole">
            <mc:AlternateContent xmlns:mc="http://schemas.openxmlformats.org/markup-compatibility/2006">
              <mc:Choice xmlns:v="urn:schemas-microsoft-com:vml" Requires="v">
                <p:oleObj spid="_x0000_s84302" name="Equation" r:id="rId4" imgW="3340080" imgH="1701720" progId="Equation.DSMT4">
                  <p:embed/>
                </p:oleObj>
              </mc:Choice>
              <mc:Fallback>
                <p:oleObj name="Equation" r:id="rId4" imgW="3340080" imgH="1701720" progId="Equation.DSMT4">
                  <p:embed/>
                  <p:pic>
                    <p:nvPicPr>
                      <p:cNvPr id="5" name="Object 4" descr="An equation: variance times R sub P = W squared sub Microsoft, times standard deviation times, R sub Microsoft, squared, plus W squared sub Starbucks, times standard deviation times, R sub Starbucks, squared, plus 2 times W sub Microsoft, times W sub Starbucks, times correlation times, R sub Microsoft, R sub Starbucks, times standard deviation, times R sub Microsoft, times R sub Starbucks.An equation: variance times R sub p = 0.50 squared, times 0.25 squared, plus 0.50 squared, times 0.29 squared, plus 2 times 0.50, times 0.50, times 0.35, times 0.25, times 0.29 = 0.04934. An equation: standard deviation times R sub p = square root of variance times R sub p = square root of 0.04934 = 0.222 = 22.2%."/>
                      <p:cNvPicPr/>
                      <p:nvPr/>
                    </p:nvPicPr>
                    <p:blipFill>
                      <a:blip r:embed="rId5"/>
                      <a:stretch>
                        <a:fillRect/>
                      </a:stretch>
                    </p:blipFill>
                    <p:spPr>
                      <a:xfrm>
                        <a:off x="1394288" y="3232150"/>
                        <a:ext cx="6075362" cy="3092450"/>
                      </a:xfrm>
                      <a:prstGeom prst="rect">
                        <a:avLst/>
                      </a:prstGeom>
                    </p:spPr>
                  </p:pic>
                </p:oleObj>
              </mc:Fallback>
            </mc:AlternateContent>
          </a:graphicData>
        </a:graphic>
      </p:graphicFrame>
    </p:spTree>
    <p:extLst>
      <p:ext uri="{BB962C8B-B14F-4D97-AF65-F5344CB8AC3E}">
        <p14:creationId xmlns:p14="http://schemas.microsoft.com/office/powerpoint/2010/main" val="1908162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152400"/>
            <a:ext cx="8229600" cy="1088228"/>
          </a:xfrm>
        </p:spPr>
        <p:txBody>
          <a:bodyPr/>
          <a:lstStyle/>
          <a:p>
            <a:r>
              <a:rPr lang="en-US" altLang="en-US" sz="3200" dirty="0">
                <a:latin typeface="+mj-lt"/>
                <a:ea typeface="ヒラギノ角ゴ Pro W3" pitchFamily="-65" charset="-128"/>
              </a:rPr>
              <a:t>Example 12.3 Computing the Volatility of a Two-Stock Portfolio </a:t>
            </a:r>
            <a:r>
              <a:rPr lang="en-US" altLang="en-US" sz="2200" dirty="0">
                <a:latin typeface="+mj-lt"/>
                <a:ea typeface="ヒラギノ角ゴ Pro W3" pitchFamily="-65" charset="-128"/>
              </a:rPr>
              <a:t>(5 of 5)</a:t>
            </a:r>
            <a:endParaRPr lang="en-US" sz="2200" dirty="0">
              <a:latin typeface="+mj-lt"/>
            </a:endParaRPr>
          </a:p>
        </p:txBody>
      </p:sp>
      <p:sp>
        <p:nvSpPr>
          <p:cNvPr id="3" name="Content Placeholder 2"/>
          <p:cNvSpPr>
            <a:spLocks noGrp="1"/>
          </p:cNvSpPr>
          <p:nvPr>
            <p:ph idx="1"/>
          </p:nvPr>
        </p:nvSpPr>
        <p:spPr>
          <a:xfrm>
            <a:off x="457200" y="1500850"/>
            <a:ext cx="8229600" cy="4671350"/>
          </a:xfrm>
        </p:spPr>
        <p:txBody>
          <a:bodyPr/>
          <a:lstStyle/>
          <a:p>
            <a:pPr>
              <a:spcBef>
                <a:spcPts val="600"/>
              </a:spcBef>
              <a:buNone/>
            </a:pPr>
            <a:r>
              <a:rPr lang="en-US" altLang="en-US" sz="2200" b="1" dirty="0">
                <a:ea typeface="ヒラギノ角ゴ Pro W3" pitchFamily="-65" charset="-128"/>
              </a:rPr>
              <a:t>Evaluate:</a:t>
            </a:r>
          </a:p>
          <a:p>
            <a:pPr>
              <a:spcBef>
                <a:spcPts val="600"/>
              </a:spcBef>
            </a:pPr>
            <a:r>
              <a:rPr lang="en-US" sz="2200" dirty="0"/>
              <a:t>The weights, standard deviations, and correlation of the two stocks are needed to compute the variance and then the standard deviation of the portfolio. Here, we computed the standard deviation of the portfolio of Starbucks and Microsoft to be 16.9% and of Starbucks and Boeing to be 16.7%. </a:t>
            </a:r>
          </a:p>
          <a:p>
            <a:pPr>
              <a:spcBef>
                <a:spcPts val="600"/>
              </a:spcBef>
            </a:pPr>
            <a:r>
              <a:rPr lang="en-US" sz="2200" dirty="0"/>
              <a:t>Note that both portfolios are less volatile than any of the individual stocks in the portfolios. The portfolio of Starbucks and Boeing is actually less volatile than the portfolio of Starbucks and Microsoft. Even though Boeing is more volatile than Microsoft, its lower correlation with Starbucks leads to greater diversification benefits in the portfolio, which offsets Boeing’s higher volatility.</a:t>
            </a:r>
            <a:endParaRPr lang="en-US" altLang="en-US" sz="2200" dirty="0">
              <a:ea typeface="ヒラギノ角ゴ Pro W3" pitchFamily="-65" charset="-128"/>
            </a:endParaRPr>
          </a:p>
        </p:txBody>
      </p:sp>
    </p:spTree>
    <p:extLst>
      <p:ext uri="{BB962C8B-B14F-4D97-AF65-F5344CB8AC3E}">
        <p14:creationId xmlns:p14="http://schemas.microsoft.com/office/powerpoint/2010/main" val="2613827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440"/>
            <a:ext cx="8229600" cy="1080028"/>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(1 of 6)</a:t>
            </a:r>
            <a:endParaRPr lang="en-US" sz="2800" dirty="0">
              <a:latin typeface="+mj-lt"/>
            </a:endParaRPr>
          </a:p>
        </p:txBody>
      </p:sp>
      <p:sp>
        <p:nvSpPr>
          <p:cNvPr id="3" name="Content Placeholder 2"/>
          <p:cNvSpPr>
            <a:spLocks noGrp="1"/>
          </p:cNvSpPr>
          <p:nvPr>
            <p:ph idx="1"/>
          </p:nvPr>
        </p:nvSpPr>
        <p:spPr>
          <a:xfrm>
            <a:off x="457200" y="1576959"/>
            <a:ext cx="8229600" cy="3223641"/>
          </a:xfrm>
        </p:spPr>
        <p:txBody>
          <a:bodyPr/>
          <a:lstStyle/>
          <a:p>
            <a:pPr>
              <a:buNone/>
            </a:pPr>
            <a:r>
              <a:rPr lang="en-US" altLang="en-US" sz="2600" b="1" dirty="0">
                <a:ea typeface="ヒラギノ角ゴ Pro W3" pitchFamily="-65" charset="-128"/>
              </a:rPr>
              <a:t>Problem:</a:t>
            </a:r>
          </a:p>
          <a:p>
            <a:r>
              <a:rPr lang="en-IN" sz="2400" dirty="0"/>
              <a:t>Based on historical data, your expected annual return for Boeing is 13% and for Coca-Cola is 12%. </a:t>
            </a:r>
          </a:p>
          <a:p>
            <a:r>
              <a:rPr lang="en-IN" sz="2400" dirty="0"/>
              <a:t>What is the expected return and risk (standard deviation) of your portfolio if you hold only Boeing? </a:t>
            </a:r>
          </a:p>
          <a:p>
            <a:r>
              <a:rPr lang="en-IN" sz="2400" dirty="0"/>
              <a:t>If you split your money evenly between Boeing and Coca-Cola, what is the expected return and risk of your portfolio?</a:t>
            </a:r>
            <a:endParaRPr lang="en-US" altLang="en-US" sz="2400" dirty="0">
              <a:ea typeface="ヒラギノ角ゴ Pro W3" pitchFamily="-65" charset="-128"/>
            </a:endParaRPr>
          </a:p>
        </p:txBody>
      </p:sp>
    </p:spTree>
    <p:extLst>
      <p:ext uri="{BB962C8B-B14F-4D97-AF65-F5344CB8AC3E}">
        <p14:creationId xmlns:p14="http://schemas.microsoft.com/office/powerpoint/2010/main" val="262193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(2 of 6)</a:t>
            </a:r>
            <a:endParaRPr lang="en-US" sz="2800" dirty="0">
              <a:latin typeface="+mj-lt"/>
            </a:endParaRPr>
          </a:p>
        </p:txBody>
      </p:sp>
      <p:sp>
        <p:nvSpPr>
          <p:cNvPr id="3" name="Content Placeholder 2"/>
          <p:cNvSpPr>
            <a:spLocks noGrp="1"/>
          </p:cNvSpPr>
          <p:nvPr>
            <p:ph idx="1"/>
          </p:nvPr>
        </p:nvSpPr>
        <p:spPr>
          <a:xfrm>
            <a:off x="457200" y="1586132"/>
            <a:ext cx="8229600" cy="4357468"/>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pPr marL="457200" indent="-457200">
              <a:buFont typeface="+mj-lt"/>
              <a:buAutoNum type="alphaUcPeriod"/>
            </a:pPr>
            <a:r>
              <a:rPr lang="en-IN" sz="2400" dirty="0"/>
              <a:t>From Table 12.3 we can get the standard deviations of Boeing (</a:t>
            </a:r>
            <a:r>
              <a:rPr lang="en-IN" sz="2400" spc="-350" dirty="0"/>
              <a:t>B </a:t>
            </a:r>
            <a:r>
              <a:rPr lang="en-IN" sz="2400" dirty="0"/>
              <a:t>A) and Coca-Cola (</a:t>
            </a:r>
            <a:r>
              <a:rPr lang="en-IN" sz="2400" spc="-350" dirty="0"/>
              <a:t>K </a:t>
            </a:r>
            <a:r>
              <a:rPr lang="en-IN" sz="2400" dirty="0"/>
              <a:t>O) stock along with their correlation:</a:t>
            </a:r>
            <a:endParaRPr lang="en-US" altLang="en-US" sz="2400" dirty="0">
              <a:ea typeface="ヒラギノ角ゴ Pro W3" pitchFamily="-65" charset="-128"/>
            </a:endParaRPr>
          </a:p>
          <a:p>
            <a:pPr algn="ctr">
              <a:buNone/>
            </a:pPr>
            <a:r>
              <a:rPr lang="en-US" altLang="en-US" sz="2400" i="1" spc="-350" dirty="0">
                <a:ea typeface="ヒラギノ角ゴ Pro W3" pitchFamily="-65" charset="-128"/>
              </a:rPr>
              <a:t>S </a:t>
            </a:r>
            <a:r>
              <a:rPr lang="en-US" altLang="en-US" sz="2400" i="1" dirty="0">
                <a:ea typeface="ヒラギノ角ゴ Pro W3" pitchFamily="-65" charset="-128"/>
              </a:rPr>
              <a:t>D</a:t>
            </a:r>
            <a:r>
              <a:rPr lang="en-US" altLang="en-US" sz="2400" dirty="0">
                <a:ea typeface="ヒラギノ角ゴ Pro W3" pitchFamily="-65" charset="-128"/>
              </a:rPr>
              <a:t>(</a:t>
            </a:r>
            <a:r>
              <a:rPr lang="en-US" altLang="en-US" sz="2400" i="1" dirty="0">
                <a:ea typeface="ヒラギノ角ゴ Pro W3" pitchFamily="-65" charset="-128"/>
              </a:rPr>
              <a:t>R</a:t>
            </a:r>
            <a:r>
              <a:rPr lang="en-US" altLang="en-US" sz="2400" i="1" spc="-300" dirty="0">
                <a:ea typeface="ヒラギノ角ゴ Pro W3" pitchFamily="-65" charset="-128"/>
              </a:rPr>
              <a:t> </a:t>
            </a:r>
            <a:r>
              <a:rPr lang="en-US" altLang="en-US" sz="2400" i="1" spc="-300" baseline="-25000" dirty="0">
                <a:ea typeface="ヒラギノ角ゴ Pro W3" pitchFamily="-65" charset="-128"/>
              </a:rPr>
              <a:t>B A</a:t>
            </a:r>
            <a:r>
              <a:rPr lang="en-US" altLang="en-US" sz="2400" dirty="0">
                <a:ea typeface="ヒラギノ角ゴ Pro W3" pitchFamily="-65" charset="-128"/>
              </a:rPr>
              <a:t>) = 0.23, </a:t>
            </a:r>
            <a:r>
              <a:rPr lang="en-US" altLang="en-US" sz="2400" i="1" spc="-350" dirty="0">
                <a:ea typeface="ヒラギノ角ゴ Pro W3" pitchFamily="-65" charset="-128"/>
              </a:rPr>
              <a:t>S </a:t>
            </a:r>
            <a:r>
              <a:rPr lang="en-US" altLang="en-US" sz="2400" i="1" dirty="0">
                <a:ea typeface="ヒラギノ角ゴ Pro W3" pitchFamily="-65" charset="-128"/>
              </a:rPr>
              <a:t>D</a:t>
            </a:r>
            <a:r>
              <a:rPr lang="en-US" altLang="en-US" sz="2400" dirty="0">
                <a:ea typeface="ヒラギノ角ゴ Pro W3" pitchFamily="-65" charset="-128"/>
              </a:rPr>
              <a:t>(</a:t>
            </a:r>
            <a:r>
              <a:rPr lang="en-US" altLang="en-US" sz="2400" i="1" spc="-300" dirty="0">
                <a:ea typeface="ヒラギノ角ゴ Pro W3" pitchFamily="-65" charset="-128"/>
              </a:rPr>
              <a:t>R </a:t>
            </a:r>
            <a:r>
              <a:rPr lang="en-US" altLang="en-US" sz="2400" i="1" spc="-300" baseline="-25000" dirty="0">
                <a:ea typeface="ヒラギノ角ゴ Pro W3" pitchFamily="-65" charset="-128"/>
              </a:rPr>
              <a:t>K </a:t>
            </a:r>
            <a:r>
              <a:rPr lang="en-US" altLang="en-US" sz="2400" i="1" baseline="-25000" dirty="0">
                <a:ea typeface="ヒラギノ角ゴ Pro W3" pitchFamily="-65" charset="-128"/>
              </a:rPr>
              <a:t>O</a:t>
            </a:r>
            <a:r>
              <a:rPr lang="en-US" altLang="en-US" sz="2400" dirty="0">
                <a:ea typeface="ヒラギノ角ゴ Pro W3" pitchFamily="-65" charset="-128"/>
              </a:rPr>
              <a:t>) = 0.13, </a:t>
            </a:r>
            <a:r>
              <a:rPr lang="en-US" altLang="en-US" sz="2400" i="1" dirty="0">
                <a:ea typeface="ヒラギノ角ゴ Pro W3" pitchFamily="-65" charset="-128"/>
              </a:rPr>
              <a:t>Corr</a:t>
            </a:r>
            <a:r>
              <a:rPr lang="en-US" altLang="en-US" sz="2400" dirty="0">
                <a:ea typeface="ヒラギノ角ゴ Pro W3" pitchFamily="-65" charset="-128"/>
              </a:rPr>
              <a:t>(</a:t>
            </a:r>
            <a:r>
              <a:rPr lang="en-US" altLang="en-US" sz="2400" i="1" spc="-350" dirty="0">
                <a:ea typeface="ヒラギノ角ゴ Pro W3" pitchFamily="-65" charset="-128"/>
              </a:rPr>
              <a:t>R </a:t>
            </a:r>
            <a:r>
              <a:rPr lang="en-US" altLang="en-US" sz="2400" i="1" spc="-350" baseline="-25000" dirty="0">
                <a:ea typeface="ヒラギノ角ゴ Pro W3" pitchFamily="-65" charset="-128"/>
              </a:rPr>
              <a:t>B </a:t>
            </a:r>
            <a:r>
              <a:rPr lang="en-US" altLang="en-US" sz="2400" i="1" baseline="-25000" dirty="0">
                <a:ea typeface="ヒラギノ角ゴ Pro W3" pitchFamily="-65" charset="-128"/>
              </a:rPr>
              <a:t>A</a:t>
            </a:r>
            <a:r>
              <a:rPr lang="en-US" altLang="en-US" sz="2400" dirty="0">
                <a:ea typeface="ヒラギノ角ゴ Pro W3" pitchFamily="-65" charset="-128"/>
              </a:rPr>
              <a:t>, </a:t>
            </a:r>
            <a:r>
              <a:rPr lang="en-US" altLang="en-US" sz="2400" i="1" spc="-350" dirty="0">
                <a:ea typeface="ヒラギノ角ゴ Pro W3" pitchFamily="-65" charset="-128"/>
              </a:rPr>
              <a:t>R  </a:t>
            </a:r>
            <a:r>
              <a:rPr lang="en-US" altLang="en-US" sz="2400" i="1" spc="-350" baseline="-25000" dirty="0">
                <a:ea typeface="ヒラギノ角ゴ Pro W3" pitchFamily="-65" charset="-128"/>
              </a:rPr>
              <a:t>K </a:t>
            </a:r>
            <a:r>
              <a:rPr lang="en-US" altLang="en-US" sz="2400" i="1" baseline="-25000" dirty="0">
                <a:ea typeface="ヒラギノ角ゴ Pro W3" pitchFamily="-65" charset="-128"/>
              </a:rPr>
              <a:t>O</a:t>
            </a:r>
            <a:r>
              <a:rPr lang="en-US" altLang="en-US" sz="2400" dirty="0">
                <a:ea typeface="ヒラギノ角ゴ Pro W3" pitchFamily="-65" charset="-128"/>
              </a:rPr>
              <a:t>) = 0.30</a:t>
            </a:r>
          </a:p>
          <a:p>
            <a:pPr marL="457200" indent="-457200">
              <a:buFont typeface="+mj-lt"/>
              <a:buAutoNum type="alphaUcPeriod" startAt="2"/>
            </a:pPr>
            <a:r>
              <a:rPr lang="en-IN" sz="2400" dirty="0"/>
              <a:t>With this information and the information from the problem, we can compute the expected return of the portfolio using Equation 12.3 and its variance using Equation 12.4.</a:t>
            </a:r>
            <a:endParaRPr lang="en-US" altLang="en-US" sz="2400" dirty="0">
              <a:ea typeface="ヒラギノ角ゴ Pro W3" pitchFamily="-65" charset="-128"/>
            </a:endParaRPr>
          </a:p>
        </p:txBody>
      </p:sp>
    </p:spTree>
    <p:extLst>
      <p:ext uri="{BB962C8B-B14F-4D97-AF65-F5344CB8AC3E}">
        <p14:creationId xmlns:p14="http://schemas.microsoft.com/office/powerpoint/2010/main" val="4245125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14269"/>
            <a:ext cx="8229600" cy="2652931"/>
          </a:xfrm>
        </p:spPr>
        <p:txBody>
          <a:bodyPr/>
          <a:lstStyle/>
          <a:p>
            <a:pPr>
              <a:lnSpc>
                <a:spcPct val="90000"/>
              </a:lnSpc>
              <a:buNone/>
            </a:pPr>
            <a:r>
              <a:rPr lang="en-US" altLang="en-US" sz="2400" b="1" dirty="0">
                <a:ea typeface="ヒラギノ角ゴ Pro W3" pitchFamily="-65" charset="-128"/>
              </a:rPr>
              <a:t>Execute:</a:t>
            </a:r>
          </a:p>
          <a:p>
            <a:r>
              <a:rPr lang="en-IN" sz="2400" dirty="0"/>
              <a:t>For the all-Boeing portfolio, we have 100% of our money in Boeing stock, so the expected return and standard deviation of our portfolio is simply the expected return and standard deviation of that stock:</a:t>
            </a:r>
            <a:endParaRPr lang="en-US" altLang="en-US" sz="2400" dirty="0">
              <a:ea typeface="ヒラギノ角ゴ Pro W3" pitchFamily="-65" charset="-128"/>
            </a:endParaRPr>
          </a:p>
          <a:p>
            <a:pPr algn="ctr">
              <a:buNone/>
            </a:pP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spc="-350" dirty="0">
                <a:ea typeface="ヒラギノ角ゴ Pro W3" pitchFamily="-65" charset="-128"/>
              </a:rPr>
              <a:t>R </a:t>
            </a:r>
            <a:r>
              <a:rPr lang="en-US" altLang="en-US" sz="2400" i="1" spc="-350" baseline="-25000" dirty="0">
                <a:ea typeface="ヒラギノ角ゴ Pro W3" pitchFamily="-65" charset="-128"/>
              </a:rPr>
              <a:t>B </a:t>
            </a:r>
            <a:r>
              <a:rPr lang="en-US" altLang="en-US" sz="2400" i="1" baseline="-25000" dirty="0">
                <a:ea typeface="ヒラギノ角ゴ Pro W3" pitchFamily="-65" charset="-128"/>
              </a:rPr>
              <a:t>A</a:t>
            </a:r>
            <a:r>
              <a:rPr lang="en-US" altLang="en-US" sz="2400" dirty="0">
                <a:ea typeface="ヒラギノ角ゴ Pro W3" pitchFamily="-65" charset="-128"/>
              </a:rPr>
              <a:t>]</a:t>
            </a:r>
            <a:r>
              <a:rPr lang="en-US" altLang="en-US" sz="2400" i="1" dirty="0">
                <a:ea typeface="ヒラギノ角ゴ Pro W3" pitchFamily="-65" charset="-128"/>
              </a:rPr>
              <a:t> </a:t>
            </a:r>
            <a:r>
              <a:rPr lang="en-US" altLang="en-US" sz="2400" dirty="0">
                <a:ea typeface="ヒラギノ角ゴ Pro W3" pitchFamily="-65" charset="-128"/>
              </a:rPr>
              <a:t>= 0.13, </a:t>
            </a:r>
            <a:r>
              <a:rPr lang="en-US" altLang="en-US" sz="2400" i="1" spc="-350" dirty="0">
                <a:ea typeface="ヒラギノ角ゴ Pro W3" pitchFamily="-65" charset="-128"/>
              </a:rPr>
              <a:t>S </a:t>
            </a:r>
            <a:r>
              <a:rPr lang="en-US" altLang="en-US" sz="2400" i="1" dirty="0">
                <a:ea typeface="ヒラギノ角ゴ Pro W3" pitchFamily="-65" charset="-128"/>
              </a:rPr>
              <a:t>D</a:t>
            </a:r>
            <a:r>
              <a:rPr lang="en-US" altLang="en-US" sz="2400" dirty="0">
                <a:ea typeface="ヒラギノ角ゴ Pro W3" pitchFamily="-65" charset="-128"/>
              </a:rPr>
              <a:t>(</a:t>
            </a:r>
            <a:r>
              <a:rPr lang="en-US" altLang="en-US" sz="2400" i="1" spc="-350" dirty="0">
                <a:ea typeface="ヒラギノ角ゴ Pro W3" pitchFamily="-65" charset="-128"/>
              </a:rPr>
              <a:t>R </a:t>
            </a:r>
            <a:r>
              <a:rPr lang="en-US" altLang="en-US" sz="2400" i="1" spc="-350" baseline="-25000" dirty="0">
                <a:ea typeface="ヒラギノ角ゴ Pro W3" pitchFamily="-65" charset="-128"/>
              </a:rPr>
              <a:t>B </a:t>
            </a:r>
            <a:r>
              <a:rPr lang="en-US" altLang="en-US" sz="2400" i="1" baseline="-25000" dirty="0">
                <a:ea typeface="ヒラギノ角ゴ Pro W3" pitchFamily="-65" charset="-128"/>
              </a:rPr>
              <a:t>A</a:t>
            </a:r>
            <a:r>
              <a:rPr lang="en-US" altLang="en-US" sz="2400" dirty="0">
                <a:ea typeface="ヒラギノ角ゴ Pro W3" pitchFamily="-65" charset="-128"/>
              </a:rPr>
              <a:t>)</a:t>
            </a:r>
            <a:r>
              <a:rPr lang="en-US" altLang="en-US" sz="2400" i="1" dirty="0">
                <a:ea typeface="ヒラギノ角ゴ Pro W3" pitchFamily="-65" charset="-128"/>
              </a:rPr>
              <a:t> </a:t>
            </a:r>
            <a:r>
              <a:rPr lang="en-US" altLang="en-US" sz="2400" dirty="0">
                <a:ea typeface="ヒラギノ角ゴ Pro W3" pitchFamily="-65" charset="-128"/>
              </a:rPr>
              <a:t>= 0.23</a:t>
            </a:r>
          </a:p>
        </p:txBody>
      </p:sp>
    </p:spTree>
    <p:extLst>
      <p:ext uri="{BB962C8B-B14F-4D97-AF65-F5344CB8AC3E}">
        <p14:creationId xmlns:p14="http://schemas.microsoft.com/office/powerpoint/2010/main" val="287419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200" y="1572065"/>
            <a:ext cx="8229600" cy="2528668"/>
          </a:xfrm>
        </p:spPr>
        <p:txBody>
          <a:bodyPr/>
          <a:lstStyle/>
          <a:p>
            <a:pPr>
              <a:buNone/>
            </a:pPr>
            <a:r>
              <a:rPr lang="en-US" altLang="en-US" sz="2400" b="1" dirty="0">
                <a:ea typeface="ヒラギノ角ゴ Pro W3" pitchFamily="-65" charset="-128"/>
              </a:rPr>
              <a:t>Execute:</a:t>
            </a:r>
          </a:p>
          <a:p>
            <a:r>
              <a:rPr lang="en-IN" sz="2400" dirty="0"/>
              <a:t>However, when we invest our money 50% in Coca-Cola and 50% in Boeing, the expected return is:</a:t>
            </a:r>
            <a:endParaRPr lang="en-US" altLang="en-US" sz="2400" dirty="0">
              <a:ea typeface="ヒラギノ角ゴ Pro W3" pitchFamily="-65" charset="-128"/>
            </a:endParaRPr>
          </a:p>
          <a:p>
            <a:pPr algn="ctr">
              <a:buNone/>
            </a:pP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spc="-350" dirty="0">
                <a:ea typeface="ヒラギノ角ゴ Pro W3" pitchFamily="-65" charset="-128"/>
              </a:rPr>
              <a:t>R </a:t>
            </a:r>
            <a:r>
              <a:rPr lang="en-US" altLang="en-US" sz="2400" i="1" spc="-350" baseline="-25000" dirty="0">
                <a:ea typeface="ヒラギノ角ゴ Pro W3" pitchFamily="-65" charset="-128"/>
              </a:rPr>
              <a:t>p</a:t>
            </a:r>
            <a:r>
              <a:rPr lang="en-US" altLang="en-US" sz="2400" dirty="0">
                <a:ea typeface="ヒラギノ角ゴ Pro W3" pitchFamily="-65" charset="-128"/>
              </a:rPr>
              <a:t>] = </a:t>
            </a:r>
            <a:r>
              <a:rPr lang="en-US" altLang="en-US" sz="2400" i="1" spc="-350" dirty="0">
                <a:ea typeface="ヒラギノ角ゴ Pro W3" pitchFamily="-65" charset="-128"/>
              </a:rPr>
              <a:t>w </a:t>
            </a:r>
            <a:r>
              <a:rPr lang="en-US" altLang="en-US" sz="2400" i="1" spc="-350" baseline="-25000" dirty="0">
                <a:ea typeface="ヒラギノ角ゴ Pro W3" pitchFamily="-65" charset="-128"/>
              </a:rPr>
              <a:t>K  </a:t>
            </a:r>
            <a:r>
              <a:rPr lang="en-US" altLang="en-US" sz="2400" i="1" baseline="-25000" dirty="0">
                <a:ea typeface="ヒラギノ角ゴ Pro W3" pitchFamily="-65" charset="-128"/>
              </a:rPr>
              <a:t>O </a:t>
            </a: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spc="-300" dirty="0">
                <a:ea typeface="ヒラギノ角ゴ Pro W3" pitchFamily="-65" charset="-128"/>
              </a:rPr>
              <a:t>R </a:t>
            </a:r>
            <a:r>
              <a:rPr lang="en-US" altLang="en-US" sz="2400" i="1" spc="-300" baseline="-25000" dirty="0">
                <a:ea typeface="ヒラギノ角ゴ Pro W3" pitchFamily="-65" charset="-128"/>
              </a:rPr>
              <a:t>K  </a:t>
            </a:r>
            <a:r>
              <a:rPr lang="en-US" altLang="en-US" sz="2400" i="1" baseline="-25000" dirty="0">
                <a:ea typeface="ヒラギノ角ゴ Pro W3" pitchFamily="-65" charset="-128"/>
              </a:rPr>
              <a:t>O</a:t>
            </a:r>
            <a:r>
              <a:rPr lang="en-US" altLang="en-US" sz="2400" dirty="0">
                <a:ea typeface="ヒラギノ角ゴ Pro W3" pitchFamily="-65" charset="-128"/>
              </a:rPr>
              <a:t>] + </a:t>
            </a:r>
            <a:r>
              <a:rPr lang="en-US" altLang="en-US" sz="2400" i="1" spc="-350" dirty="0">
                <a:ea typeface="ヒラギノ角ゴ Pro W3" pitchFamily="-65" charset="-128"/>
              </a:rPr>
              <a:t>w </a:t>
            </a:r>
            <a:r>
              <a:rPr lang="en-US" altLang="en-US" sz="2400" i="1" spc="-350" baseline="-25000" dirty="0">
                <a:ea typeface="ヒラギノ角ゴ Pro W3" pitchFamily="-65" charset="-128"/>
              </a:rPr>
              <a:t>B </a:t>
            </a:r>
            <a:r>
              <a:rPr lang="en-US" altLang="en-US" sz="2400" i="1" baseline="-25000" dirty="0">
                <a:ea typeface="ヒラギノ角ゴ Pro W3" pitchFamily="-65" charset="-128"/>
              </a:rPr>
              <a:t>A </a:t>
            </a: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spc="-350" dirty="0">
                <a:ea typeface="ヒラギノ角ゴ Pro W3" pitchFamily="-65" charset="-128"/>
              </a:rPr>
              <a:t>R </a:t>
            </a:r>
            <a:r>
              <a:rPr lang="en-US" altLang="en-US" sz="2400" i="1" spc="-350" baseline="-25000" dirty="0">
                <a:ea typeface="ヒラギノ角ゴ Pro W3" pitchFamily="-65" charset="-128"/>
              </a:rPr>
              <a:t>B </a:t>
            </a:r>
            <a:r>
              <a:rPr lang="en-US" altLang="en-US" sz="2400" i="1" baseline="-25000" dirty="0">
                <a:ea typeface="ヒラギノ角ゴ Pro W3" pitchFamily="-65" charset="-128"/>
              </a:rPr>
              <a:t>A</a:t>
            </a:r>
            <a:r>
              <a:rPr lang="en-US" altLang="en-US" sz="2400" dirty="0">
                <a:ea typeface="ヒラギノ角ゴ Pro W3" pitchFamily="-65" charset="-128"/>
              </a:rPr>
              <a:t>] </a:t>
            </a:r>
          </a:p>
          <a:p>
            <a:pPr algn="ctr">
              <a:buNone/>
            </a:pPr>
            <a:r>
              <a:rPr lang="en-US" altLang="en-US" sz="2400" dirty="0">
                <a:ea typeface="ヒラギノ角ゴ Pro W3" pitchFamily="-65" charset="-128"/>
              </a:rPr>
              <a:t>                   = 0.5(0.12) + 0.5(0.13) = 0.125</a:t>
            </a:r>
          </a:p>
        </p:txBody>
      </p:sp>
    </p:spTree>
    <p:extLst>
      <p:ext uri="{BB962C8B-B14F-4D97-AF65-F5344CB8AC3E}">
        <p14:creationId xmlns:p14="http://schemas.microsoft.com/office/powerpoint/2010/main" val="1264907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(5 of 6)</a:t>
            </a:r>
            <a:endParaRPr lang="en-US" sz="2800" dirty="0">
              <a:latin typeface="+mj-lt"/>
            </a:endParaRPr>
          </a:p>
        </p:txBody>
      </p:sp>
      <p:sp>
        <p:nvSpPr>
          <p:cNvPr id="3" name="Content Placeholder 2"/>
          <p:cNvSpPr>
            <a:spLocks noGrp="1"/>
          </p:cNvSpPr>
          <p:nvPr>
            <p:ph idx="1"/>
          </p:nvPr>
        </p:nvSpPr>
        <p:spPr>
          <a:xfrm>
            <a:off x="457200" y="1586133"/>
            <a:ext cx="8229600" cy="838200"/>
          </a:xfrm>
        </p:spPr>
        <p:txBody>
          <a:bodyPr/>
          <a:lstStyle/>
          <a:p>
            <a:pPr marL="0" indent="0">
              <a:buNone/>
            </a:pPr>
            <a:r>
              <a:rPr lang="en-US" altLang="en-US" sz="2400" b="1" dirty="0"/>
              <a:t>Execute:</a:t>
            </a:r>
          </a:p>
          <a:p>
            <a:pPr lvl="1">
              <a:buNone/>
            </a:pPr>
            <a:r>
              <a:rPr lang="en-US" altLang="en-US" sz="2400" dirty="0"/>
              <a:t>And the variance is:</a:t>
            </a:r>
          </a:p>
        </p:txBody>
      </p:sp>
      <p:graphicFrame>
        <p:nvGraphicFramePr>
          <p:cNvPr id="5" name="Object 4" descr="Two equations show the values of Var left parenthesis cap R subscript cap P right parenthesis and cap S cap D left parenthesis cap R subscript cap P right parenthesis.&#10;Long description is available in notes, press F6">
            <a:extLst>
              <a:ext uri="{FF2B5EF4-FFF2-40B4-BE49-F238E27FC236}">
                <a16:creationId xmlns:a16="http://schemas.microsoft.com/office/drawing/2014/main" id="{9FA1448B-2C8F-4B84-808C-FD4FBAFDD71E}"/>
              </a:ext>
            </a:extLst>
          </p:cNvPr>
          <p:cNvGraphicFramePr>
            <a:graphicFrameLocks noChangeAspect="1"/>
          </p:cNvGraphicFramePr>
          <p:nvPr>
            <p:extLst>
              <p:ext uri="{D42A27DB-BD31-4B8C-83A1-F6EECF244321}">
                <p14:modId xmlns:p14="http://schemas.microsoft.com/office/powerpoint/2010/main" val="3008340004"/>
              </p:ext>
            </p:extLst>
          </p:nvPr>
        </p:nvGraphicFramePr>
        <p:xfrm>
          <a:off x="1600200" y="2736850"/>
          <a:ext cx="5867400" cy="3094038"/>
        </p:xfrm>
        <a:graphic>
          <a:graphicData uri="http://schemas.openxmlformats.org/presentationml/2006/ole">
            <mc:AlternateContent xmlns:mc="http://schemas.openxmlformats.org/markup-compatibility/2006">
              <mc:Choice xmlns:v="urn:schemas-microsoft-com:vml" Requires="v">
                <p:oleObj spid="_x0000_s85324" name="Equation" r:id="rId4" imgW="3225600" imgH="1701720" progId="Equation.DSMT4">
                  <p:embed/>
                </p:oleObj>
              </mc:Choice>
              <mc:Fallback>
                <p:oleObj name="Equation" r:id="rId4" imgW="3225600" imgH="1701720" progId="Equation.DSMT4">
                  <p:embed/>
                  <p:pic>
                    <p:nvPicPr>
                      <p:cNvPr id="4" name="Object 3" descr="An equation: variance times R sub p = W squared sub K O, times standard deviation times, R sub K O, squared, plus W squared sub B Ay, times standard deviation times, R sub B Ay, squared plus 2 times W sub K O, times W sub B Ay, times correlation times, R sub K O, R sub B Ay, times standard deviation, times R sub K O, times R sub B Ay.An equation: variance times R sub p = 0.50 squared, times 0.16 squared, plus 0.50 squared, times 0.26 squared, plus 2 times 0.50, times 0.50, times 0.34, times 0.16, times 0.26 = 0.0304.An equation: standard deviation times R sub p = square root of variance times R sub p = square root of 0.0304 = 0.174 = 17.4%."/>
                      <p:cNvPicPr/>
                      <p:nvPr/>
                    </p:nvPicPr>
                    <p:blipFill>
                      <a:blip r:embed="rId5"/>
                      <a:stretch>
                        <a:fillRect/>
                      </a:stretch>
                    </p:blipFill>
                    <p:spPr>
                      <a:xfrm>
                        <a:off x="1600200" y="2736850"/>
                        <a:ext cx="5867400" cy="3094038"/>
                      </a:xfrm>
                      <a:prstGeom prst="rect">
                        <a:avLst/>
                      </a:prstGeom>
                    </p:spPr>
                  </p:pic>
                </p:oleObj>
              </mc:Fallback>
            </mc:AlternateContent>
          </a:graphicData>
        </a:graphic>
      </p:graphicFrame>
    </p:spTree>
    <p:extLst>
      <p:ext uri="{BB962C8B-B14F-4D97-AF65-F5344CB8AC3E}">
        <p14:creationId xmlns:p14="http://schemas.microsoft.com/office/powerpoint/2010/main" val="66129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12.1 The Expected Return of a Portfolio</a:t>
            </a:r>
            <a:r>
              <a:rPr lang="en-US" altLang="en-US" sz="3600" b="0" dirty="0">
                <a:latin typeface="+mj-lt"/>
                <a:ea typeface="ヒラギノ角ゴ Pro W3" pitchFamily="-65" charset="-128"/>
              </a:rPr>
              <a:t> </a:t>
            </a:r>
            <a:r>
              <a:rPr lang="en-US" altLang="en-US" sz="2800" dirty="0">
                <a:latin typeface="+mj-lt"/>
                <a:ea typeface="ヒラギノ角ゴ Pro W3" pitchFamily="-65" charset="-128"/>
              </a:rPr>
              <a:t>(2 of 5)</a:t>
            </a:r>
            <a:endParaRPr lang="en-US" sz="2400" dirty="0">
              <a:latin typeface="+mj-lt"/>
            </a:endParaRPr>
          </a:p>
        </p:txBody>
      </p:sp>
      <p:sp>
        <p:nvSpPr>
          <p:cNvPr id="3" name="Content Placeholder 2"/>
          <p:cNvSpPr>
            <a:spLocks noGrp="1"/>
          </p:cNvSpPr>
          <p:nvPr>
            <p:ph idx="1"/>
          </p:nvPr>
        </p:nvSpPr>
        <p:spPr>
          <a:xfrm>
            <a:off x="457200" y="1586132"/>
            <a:ext cx="8229600" cy="1219199"/>
          </a:xfrm>
        </p:spPr>
        <p:txBody>
          <a:bodyPr/>
          <a:lstStyle/>
          <a:p>
            <a:r>
              <a:rPr lang="en-US" altLang="en-US" sz="2400" dirty="0">
                <a:ea typeface="ヒラギノ角ゴ Pro W3" pitchFamily="-65" charset="-128"/>
              </a:rPr>
              <a:t>Portfolio weights</a:t>
            </a:r>
          </a:p>
          <a:p>
            <a:pPr lvl="1"/>
            <a:r>
              <a:rPr lang="en-US" altLang="en-US" sz="2400" dirty="0">
                <a:ea typeface="ヒラギノ角ゴ Pro W3" pitchFamily="-65" charset="-128"/>
              </a:rPr>
              <a:t>The fraction of the total portfolio held in each investment in the portfolio:</a:t>
            </a:r>
          </a:p>
        </p:txBody>
      </p:sp>
      <p:graphicFrame>
        <p:nvGraphicFramePr>
          <p:cNvPr id="8" name="Object 7" descr="An equation: W sub I = value of investment I, divided by total value of portfolio.">
            <a:extLst>
              <a:ext uri="{FF2B5EF4-FFF2-40B4-BE49-F238E27FC236}">
                <a16:creationId xmlns:a16="http://schemas.microsoft.com/office/drawing/2014/main" id="{54AC0E58-DF50-4E08-9140-95F5F825D3A8}"/>
              </a:ext>
            </a:extLst>
          </p:cNvPr>
          <p:cNvGraphicFramePr>
            <a:graphicFrameLocks noChangeAspect="1"/>
          </p:cNvGraphicFramePr>
          <p:nvPr>
            <p:extLst>
              <p:ext uri="{D42A27DB-BD31-4B8C-83A1-F6EECF244321}">
                <p14:modId xmlns:p14="http://schemas.microsoft.com/office/powerpoint/2010/main" val="1965527637"/>
              </p:ext>
            </p:extLst>
          </p:nvPr>
        </p:nvGraphicFramePr>
        <p:xfrm>
          <a:off x="1828800" y="3020646"/>
          <a:ext cx="3712306" cy="816706"/>
        </p:xfrm>
        <a:graphic>
          <a:graphicData uri="http://schemas.openxmlformats.org/presentationml/2006/ole">
            <mc:AlternateContent xmlns:mc="http://schemas.openxmlformats.org/markup-compatibility/2006">
              <mc:Choice xmlns:v="urn:schemas-microsoft-com:vml" Requires="v">
                <p:oleObj spid="_x0000_s58734" name="Equation" r:id="rId4" imgW="1904760" imgH="419040" progId="Equation.DSMT4">
                  <p:embed/>
                </p:oleObj>
              </mc:Choice>
              <mc:Fallback>
                <p:oleObj name="Equation" r:id="rId4" imgW="1904760" imgH="419040" progId="Equation.DSMT4">
                  <p:embed/>
                  <p:pic>
                    <p:nvPicPr>
                      <p:cNvPr id="9" name="Object 8" descr="An equation: W sub I = value of investment I, divided by total value of portfolio."/>
                      <p:cNvPicPr/>
                      <p:nvPr/>
                    </p:nvPicPr>
                    <p:blipFill>
                      <a:blip r:embed="rId5"/>
                      <a:stretch>
                        <a:fillRect/>
                      </a:stretch>
                    </p:blipFill>
                    <p:spPr>
                      <a:xfrm>
                        <a:off x="1828800" y="3020646"/>
                        <a:ext cx="3712306" cy="816706"/>
                      </a:xfrm>
                      <a:prstGeom prst="rect">
                        <a:avLst/>
                      </a:prstGeom>
                    </p:spPr>
                  </p:pic>
                </p:oleObj>
              </mc:Fallback>
            </mc:AlternateContent>
          </a:graphicData>
        </a:graphic>
      </p:graphicFrame>
      <p:sp>
        <p:nvSpPr>
          <p:cNvPr id="6" name="Content Placeholder 5"/>
          <p:cNvSpPr>
            <a:spLocks noGrp="1"/>
          </p:cNvSpPr>
          <p:nvPr>
            <p:ph idx="13"/>
          </p:nvPr>
        </p:nvSpPr>
        <p:spPr>
          <a:xfrm>
            <a:off x="7239000" y="3211945"/>
            <a:ext cx="1447800" cy="369455"/>
          </a:xfrm>
        </p:spPr>
        <p:txBody>
          <a:bodyPr/>
          <a:lstStyle/>
          <a:p>
            <a:pPr marL="0" indent="0">
              <a:buNone/>
            </a:pPr>
            <a:r>
              <a:rPr lang="en-US" altLang="en-US" sz="2400" dirty="0">
                <a:ea typeface="ＭＳ Ｐゴシック" panose="020B0600070205080204" pitchFamily="34" charset="-128"/>
              </a:rPr>
              <a:t>(Eq. 12.1)</a:t>
            </a:r>
          </a:p>
        </p:txBody>
      </p:sp>
      <p:sp>
        <p:nvSpPr>
          <p:cNvPr id="7" name="Content Placeholder 6"/>
          <p:cNvSpPr>
            <a:spLocks noGrp="1"/>
          </p:cNvSpPr>
          <p:nvPr>
            <p:ph idx="14"/>
          </p:nvPr>
        </p:nvSpPr>
        <p:spPr>
          <a:xfrm>
            <a:off x="457200" y="4038600"/>
            <a:ext cx="8229600" cy="838200"/>
          </a:xfrm>
        </p:spPr>
        <p:txBody>
          <a:bodyPr/>
          <a:lstStyle/>
          <a:p>
            <a:pPr marL="256032" lvl="1" indent="-256032">
              <a:spcBef>
                <a:spcPts val="1500"/>
              </a:spcBef>
              <a:buFont typeface="Arial" panose="020B0604020202020204" pitchFamily="34" charset="0"/>
              <a:buChar char="•"/>
            </a:pPr>
            <a:r>
              <a:rPr lang="en-US" altLang="en-US" sz="2400" dirty="0">
                <a:ea typeface="ヒラギノ角ゴ Pro W3" pitchFamily="-65" charset="-128"/>
              </a:rPr>
              <a:t>Portfolio weights add up to 100% (that is, </a:t>
            </a:r>
            <a:r>
              <a:rPr lang="en-US" altLang="en-US" sz="2400" i="1" dirty="0">
                <a:ea typeface="ヒラギノ角ゴ Pro W3" pitchFamily="-65" charset="-128"/>
              </a:rPr>
              <a:t>w</a:t>
            </a:r>
            <a:r>
              <a:rPr lang="en-US" altLang="en-US" sz="2400" baseline="-25000" dirty="0">
                <a:ea typeface="ヒラギノ角ゴ Pro W3" pitchFamily="-65" charset="-128"/>
              </a:rPr>
              <a:t>1</a:t>
            </a:r>
            <a:r>
              <a:rPr lang="en-US" altLang="en-US" sz="2400" dirty="0">
                <a:ea typeface="ヒラギノ角ゴ Pro W3" pitchFamily="-65" charset="-128"/>
              </a:rPr>
              <a:t> + </a:t>
            </a:r>
            <a:r>
              <a:rPr lang="en-US" altLang="en-US" sz="2400" i="1" dirty="0">
                <a:ea typeface="ヒラギノ角ゴ Pro W3" pitchFamily="-65" charset="-128"/>
              </a:rPr>
              <a:t>w</a:t>
            </a:r>
            <a:r>
              <a:rPr lang="en-US" altLang="en-US" sz="2400" baseline="-25000" dirty="0">
                <a:ea typeface="ヒラギノ角ゴ Pro W3" pitchFamily="-65" charset="-128"/>
              </a:rPr>
              <a:t>2</a:t>
            </a:r>
            <a:r>
              <a:rPr lang="en-US" altLang="en-US" sz="2400" dirty="0">
                <a:ea typeface="ヒラギノ角ゴ Pro W3" pitchFamily="-65" charset="-128"/>
              </a:rPr>
              <a:t> + … + </a:t>
            </a:r>
            <a:r>
              <a:rPr lang="en-US" altLang="en-US" sz="2400" i="1" dirty="0">
                <a:ea typeface="ヒラギノ角ゴ Pro W3" pitchFamily="-65" charset="-128"/>
              </a:rPr>
              <a:t>w</a:t>
            </a:r>
            <a:r>
              <a:rPr lang="en-US" altLang="en-US" sz="2400" i="1" baseline="-25000" dirty="0">
                <a:ea typeface="ヒラギノ角ゴ Pro W3" pitchFamily="-65" charset="-128"/>
              </a:rPr>
              <a:t>N</a:t>
            </a:r>
            <a:r>
              <a:rPr lang="en-US" altLang="en-US" sz="2400" dirty="0">
                <a:ea typeface="ヒラギノ角ゴ Pro W3" pitchFamily="-65" charset="-128"/>
              </a:rPr>
              <a:t> = 100%)</a:t>
            </a:r>
          </a:p>
        </p:txBody>
      </p:sp>
    </p:spTree>
    <p:extLst>
      <p:ext uri="{BB962C8B-B14F-4D97-AF65-F5344CB8AC3E}">
        <p14:creationId xmlns:p14="http://schemas.microsoft.com/office/powerpoint/2010/main" val="115875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12.4 Reducing Risk Without Sacrificing Return </a:t>
            </a:r>
            <a:r>
              <a:rPr lang="en-US" altLang="en-US" sz="2800" dirty="0">
                <a:latin typeface="+mj-lt"/>
                <a:ea typeface="ヒラギノ角ゴ Pro W3" pitchFamily="-65" charset="-128"/>
              </a:rPr>
              <a:t>(6 of 6)</a:t>
            </a:r>
            <a:endParaRPr lang="en-US" sz="2800" dirty="0">
              <a:latin typeface="+mj-lt"/>
            </a:endParaRPr>
          </a:p>
        </p:txBody>
      </p:sp>
      <p:sp>
        <p:nvSpPr>
          <p:cNvPr id="3" name="Content Placeholder 2"/>
          <p:cNvSpPr>
            <a:spLocks noGrp="1"/>
          </p:cNvSpPr>
          <p:nvPr>
            <p:ph idx="1"/>
          </p:nvPr>
        </p:nvSpPr>
        <p:spPr>
          <a:xfrm>
            <a:off x="457200" y="1586133"/>
            <a:ext cx="8229600" cy="2528668"/>
          </a:xfrm>
        </p:spPr>
        <p:txBody>
          <a:bodyPr/>
          <a:lstStyle/>
          <a:p>
            <a:pPr>
              <a:buNone/>
            </a:pPr>
            <a:r>
              <a:rPr lang="en-US" altLang="en-US" sz="2400" b="1" dirty="0">
                <a:ea typeface="ヒラギノ角ゴ Pro W3" pitchFamily="-65" charset="-128"/>
              </a:rPr>
              <a:t>Evaluate:</a:t>
            </a:r>
          </a:p>
          <a:p>
            <a:r>
              <a:rPr lang="en-IN" sz="2400" dirty="0"/>
              <a:t>For a very small reduction in expected return, we gain a large reduction in risk. This is the advantage of portfolios: By selecting stocks with low correlation but similar expected returns, we achieve our desired expected return at the lowest possible risk.</a:t>
            </a:r>
          </a:p>
        </p:txBody>
      </p:sp>
    </p:spTree>
    <p:extLst>
      <p:ext uri="{BB962C8B-B14F-4D97-AF65-F5344CB8AC3E}">
        <p14:creationId xmlns:p14="http://schemas.microsoft.com/office/powerpoint/2010/main" val="4022264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26"/>
            <a:ext cx="8229600" cy="1062518"/>
          </a:xfrm>
        </p:spPr>
        <p:txBody>
          <a:bodyPr/>
          <a:lstStyle/>
          <a:p>
            <a:r>
              <a:rPr lang="en-US" altLang="en-US" sz="3600" dirty="0">
                <a:latin typeface="+mj-lt"/>
                <a:ea typeface="ヒラギノ角ゴ Pro W3" pitchFamily="-65" charset="-128"/>
              </a:rPr>
              <a:t>12.2 The Volatility of a Portfolio           </a:t>
            </a:r>
            <a:r>
              <a:rPr lang="en-US" altLang="en-US" sz="2800" dirty="0">
                <a:latin typeface="+mj-lt"/>
                <a:ea typeface="ヒラギノ角ゴ Pro W3" pitchFamily="-65" charset="-128"/>
              </a:rPr>
              <a:t>(11 of 11)</a:t>
            </a:r>
            <a:endParaRPr lang="en-US" sz="2800" dirty="0">
              <a:latin typeface="+mj-lt"/>
            </a:endParaRPr>
          </a:p>
        </p:txBody>
      </p:sp>
      <p:sp>
        <p:nvSpPr>
          <p:cNvPr id="3" name="Content Placeholder 2"/>
          <p:cNvSpPr>
            <a:spLocks noGrp="1"/>
          </p:cNvSpPr>
          <p:nvPr>
            <p:ph idx="1"/>
          </p:nvPr>
        </p:nvSpPr>
        <p:spPr>
          <a:xfrm>
            <a:off x="457200" y="1406326"/>
            <a:ext cx="8229600" cy="2895599"/>
          </a:xfrm>
        </p:spPr>
        <p:txBody>
          <a:bodyPr/>
          <a:lstStyle/>
          <a:p>
            <a:r>
              <a:rPr lang="en-US" altLang="en-US" sz="2400" dirty="0">
                <a:ea typeface="ヒラギノ角ゴ Pro W3" pitchFamily="-65" charset="-128"/>
              </a:rPr>
              <a:t>The Volatility of a Large Portfolio</a:t>
            </a:r>
          </a:p>
          <a:p>
            <a:pPr lvl="1"/>
            <a:r>
              <a:rPr lang="en-US" altLang="en-US" sz="2400" dirty="0">
                <a:ea typeface="ヒラギノ角ゴ Pro W3" pitchFamily="-65" charset="-128"/>
              </a:rPr>
              <a:t>Volatility declines as the number of stocks in the equally weighted portfolio grows</a:t>
            </a:r>
          </a:p>
          <a:p>
            <a:pPr lvl="2"/>
            <a:r>
              <a:rPr lang="en-US" altLang="en-US" sz="2400" dirty="0">
                <a:ea typeface="ＭＳ Ｐゴシック" panose="020B0600070205080204" pitchFamily="34" charset="-128"/>
              </a:rPr>
              <a:t>Most dramatic initially – going from 1 to 2 stocks reduces volatility much more than going from 100 to 101 stocks</a:t>
            </a:r>
          </a:p>
          <a:p>
            <a:pPr lvl="1"/>
            <a:r>
              <a:rPr lang="en-US" altLang="en-US" sz="2400" dirty="0">
                <a:ea typeface="ヒラギノ角ゴ Pro W3" pitchFamily="-65" charset="-128"/>
              </a:rPr>
              <a:t>Even for a very large portfolio systematic risk remains</a:t>
            </a:r>
          </a:p>
        </p:txBody>
      </p:sp>
    </p:spTree>
    <p:extLst>
      <p:ext uri="{BB962C8B-B14F-4D97-AF65-F5344CB8AC3E}">
        <p14:creationId xmlns:p14="http://schemas.microsoft.com/office/powerpoint/2010/main" val="361478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55452"/>
          </a:xfrm>
        </p:spPr>
        <p:txBody>
          <a:bodyPr/>
          <a:lstStyle/>
          <a:p>
            <a:r>
              <a:rPr lang="en-US" altLang="en-US" sz="2800" dirty="0">
                <a:latin typeface="+mj-lt"/>
                <a:ea typeface="ヒラギノ角ゴ Pro W3" pitchFamily="-65" charset="-128"/>
              </a:rPr>
              <a:t>Figure 12.4 Volatility of an Equally Weighted Portfolio versus the Number of Stocks</a:t>
            </a:r>
            <a:endParaRPr lang="en-US" sz="2800" dirty="0">
              <a:latin typeface="+mj-lt"/>
            </a:endParaRPr>
          </a:p>
        </p:txBody>
      </p:sp>
      <p:pic>
        <p:nvPicPr>
          <p:cNvPr id="10" name="Picture Placeholder 9" descr="A figure shows the graphical display of an equally weighted portfolio.&#10;Long description is available in notes, press F6">
            <a:extLst>
              <a:ext uri="{FF2B5EF4-FFF2-40B4-BE49-F238E27FC236}">
                <a16:creationId xmlns:a16="http://schemas.microsoft.com/office/drawing/2014/main" id="{1ED7DCD8-611E-4D47-80AF-B88E2F4346CD}"/>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bwMode="auto">
          <a:xfrm>
            <a:off x="1582240" y="1454699"/>
            <a:ext cx="5979518" cy="41841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60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323"/>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 of 13)</a:t>
            </a:r>
            <a:endParaRPr lang="en-US" sz="2800" dirty="0">
              <a:latin typeface="+mj-lt"/>
            </a:endParaRPr>
          </a:p>
        </p:txBody>
      </p:sp>
      <p:sp>
        <p:nvSpPr>
          <p:cNvPr id="3" name="Content Placeholder 2"/>
          <p:cNvSpPr>
            <a:spLocks noGrp="1"/>
          </p:cNvSpPr>
          <p:nvPr>
            <p:ph idx="1"/>
          </p:nvPr>
        </p:nvSpPr>
        <p:spPr>
          <a:xfrm>
            <a:off x="457200" y="1586133"/>
            <a:ext cx="8229600" cy="4433667"/>
          </a:xfrm>
        </p:spPr>
        <p:txBody>
          <a:bodyPr/>
          <a:lstStyle/>
          <a:p>
            <a:pPr marL="347663" indent="-347663"/>
            <a:r>
              <a:rPr lang="en-US" altLang="en-US" sz="2400" dirty="0">
                <a:ea typeface="ヒラギノ角ゴ Pro W3" pitchFamily="-65" charset="-128"/>
              </a:rPr>
              <a:t>Our goal is to understand the impact of risk on the firm’s investors so we can: </a:t>
            </a:r>
          </a:p>
          <a:p>
            <a:pPr marL="747713" lvl="1" indent="-347663"/>
            <a:r>
              <a:rPr lang="en-US" altLang="en-US" sz="2400" dirty="0">
                <a:ea typeface="ヒラギノ角ゴ Pro W3" pitchFamily="-65" charset="-128"/>
              </a:rPr>
              <a:t>quantify the relation between risk and required return to produce a discount rate for present value calculations</a:t>
            </a:r>
          </a:p>
          <a:p>
            <a:pPr marL="347663" indent="-347663"/>
            <a:r>
              <a:rPr lang="en-US" altLang="en-US" sz="2400" dirty="0">
                <a:ea typeface="ヒラギノ角ゴ Pro W3" pitchFamily="-65" charset="-128"/>
              </a:rPr>
              <a:t>To recap:</a:t>
            </a:r>
          </a:p>
          <a:p>
            <a:pPr marL="747713" lvl="1" indent="-347663"/>
            <a:r>
              <a:rPr lang="en-US" altLang="en-US" sz="2400" dirty="0">
                <a:ea typeface="ヒラギノ角ゴ Pro W3" pitchFamily="-65" charset="-128"/>
              </a:rPr>
              <a:t>The amount of a stock’s risk that is diversified away depends on its correlation with other stocks in the portfolio that you put it in</a:t>
            </a:r>
          </a:p>
          <a:p>
            <a:pPr marL="747713" lvl="1" indent="-347663"/>
            <a:r>
              <a:rPr lang="en-US" altLang="en-US" sz="2400" dirty="0">
                <a:ea typeface="ヒラギノ角ゴ Pro W3" pitchFamily="-65" charset="-128"/>
              </a:rPr>
              <a:t>With a large enough portfolio, you can diversify away all unsystematic risk, but you will still be left with systematic risk</a:t>
            </a:r>
          </a:p>
        </p:txBody>
      </p:sp>
    </p:spTree>
    <p:extLst>
      <p:ext uri="{BB962C8B-B14F-4D97-AF65-F5344CB8AC3E}">
        <p14:creationId xmlns:p14="http://schemas.microsoft.com/office/powerpoint/2010/main" val="1459328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246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(2 of 13)</a:t>
            </a:r>
            <a:endParaRPr lang="en-US" sz="2800" dirty="0">
              <a:latin typeface="+mj-lt"/>
            </a:endParaRPr>
          </a:p>
        </p:txBody>
      </p:sp>
      <p:sp>
        <p:nvSpPr>
          <p:cNvPr id="3" name="Content Placeholder 2"/>
          <p:cNvSpPr>
            <a:spLocks noGrp="1"/>
          </p:cNvSpPr>
          <p:nvPr>
            <p:ph idx="1"/>
          </p:nvPr>
        </p:nvSpPr>
        <p:spPr>
          <a:xfrm>
            <a:off x="457200" y="1586132"/>
            <a:ext cx="8229600" cy="3214468"/>
          </a:xfrm>
        </p:spPr>
        <p:txBody>
          <a:bodyPr/>
          <a:lstStyle/>
          <a:p>
            <a:r>
              <a:rPr lang="en-US" altLang="en-US" sz="2400" dirty="0">
                <a:ea typeface="ヒラギノ角ゴ Pro W3" pitchFamily="-65" charset="-128"/>
              </a:rPr>
              <a:t>Role of the Market Portfolio</a:t>
            </a:r>
          </a:p>
          <a:p>
            <a:pPr lvl="1"/>
            <a:r>
              <a:rPr lang="en-US" altLang="en-US" sz="2400" dirty="0">
                <a:ea typeface="ヒラギノ角ゴ Pro W3" pitchFamily="-65" charset="-128"/>
              </a:rPr>
              <a:t>The sum of all investors’ portfolios must equal the portfolio of all risky securities in the market</a:t>
            </a:r>
          </a:p>
          <a:p>
            <a:pPr lvl="1"/>
            <a:r>
              <a:rPr lang="en-US" altLang="en-US" sz="2400" dirty="0">
                <a:ea typeface="ヒラギノ角ゴ Pro W3" pitchFamily="-65" charset="-128"/>
              </a:rPr>
              <a:t>The market portfolio is the portfolio of all risky investments, held in proportion to their value</a:t>
            </a:r>
          </a:p>
          <a:p>
            <a:pPr lvl="2"/>
            <a:r>
              <a:rPr lang="en-US" altLang="en-US" sz="2400" dirty="0">
                <a:ea typeface="ＭＳ Ｐゴシック" panose="020B0600070205080204" pitchFamily="34" charset="-128"/>
              </a:rPr>
              <a:t>Thus, the market portfolio contains more of the largest companies and less of the smallest companies</a:t>
            </a:r>
          </a:p>
        </p:txBody>
      </p:sp>
    </p:spTree>
    <p:extLst>
      <p:ext uri="{BB962C8B-B14F-4D97-AF65-F5344CB8AC3E}">
        <p14:creationId xmlns:p14="http://schemas.microsoft.com/office/powerpoint/2010/main" val="3780144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280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(3 of 13)</a:t>
            </a:r>
            <a:endParaRPr lang="en-US" sz="2800" dirty="0">
              <a:latin typeface="+mj-lt"/>
            </a:endParaRPr>
          </a:p>
        </p:txBody>
      </p:sp>
      <p:sp>
        <p:nvSpPr>
          <p:cNvPr id="3" name="Content Placeholder 2"/>
          <p:cNvSpPr>
            <a:spLocks noGrp="1"/>
          </p:cNvSpPr>
          <p:nvPr>
            <p:ph idx="1"/>
          </p:nvPr>
        </p:nvSpPr>
        <p:spPr>
          <a:xfrm>
            <a:off x="457200" y="1590041"/>
            <a:ext cx="8229600" cy="914400"/>
          </a:xfrm>
        </p:spPr>
        <p:txBody>
          <a:bodyPr/>
          <a:lstStyle/>
          <a:p>
            <a:r>
              <a:rPr lang="en-US" altLang="en-US" sz="2400" dirty="0">
                <a:ea typeface="ヒラギノ角ゴ Pro W3" pitchFamily="-65" charset="-128"/>
              </a:rPr>
              <a:t>Imagine that there are only two companies in the stock market, each with 1000 shares outstanding:</a:t>
            </a:r>
          </a:p>
        </p:txBody>
      </p:sp>
      <p:graphicFrame>
        <p:nvGraphicFramePr>
          <p:cNvPr id="6" name="Table 5">
            <a:extLst>
              <a:ext uri="{FF2B5EF4-FFF2-40B4-BE49-F238E27FC236}">
                <a16:creationId xmlns:a16="http://schemas.microsoft.com/office/drawing/2014/main" id="{4545F2F6-07D0-4312-92C8-8AB607AEF51B}"/>
              </a:ext>
            </a:extLst>
          </p:cNvPr>
          <p:cNvGraphicFramePr>
            <a:graphicFrameLocks noGrp="1"/>
          </p:cNvGraphicFramePr>
          <p:nvPr>
            <p:extLst>
              <p:ext uri="{D42A27DB-BD31-4B8C-83A1-F6EECF244321}">
                <p14:modId xmlns:p14="http://schemas.microsoft.com/office/powerpoint/2010/main" val="2130292988"/>
              </p:ext>
            </p:extLst>
          </p:nvPr>
        </p:nvGraphicFramePr>
        <p:xfrm>
          <a:off x="457200" y="2849880"/>
          <a:ext cx="8216901" cy="1645920"/>
        </p:xfrm>
        <a:graphic>
          <a:graphicData uri="http://schemas.openxmlformats.org/drawingml/2006/table">
            <a:tbl>
              <a:tblPr firstRow="1" bandRow="1">
                <a:tableStyleId>{68D230F3-CF80-4859-8CE7-A43EE81993B5}</a:tableStyleId>
              </a:tblPr>
              <a:tblGrid>
                <a:gridCol w="1524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133600">
                  <a:extLst>
                    <a:ext uri="{9D8B030D-6E8A-4147-A177-3AD203B41FA5}">
                      <a16:colId xmlns:a16="http://schemas.microsoft.com/office/drawing/2014/main" val="1811304278"/>
                    </a:ext>
                  </a:extLst>
                </a:gridCol>
                <a:gridCol w="2654301">
                  <a:extLst>
                    <a:ext uri="{9D8B030D-6E8A-4147-A177-3AD203B41FA5}">
                      <a16:colId xmlns:a16="http://schemas.microsoft.com/office/drawing/2014/main" val="2119584356"/>
                    </a:ext>
                  </a:extLst>
                </a:gridCol>
              </a:tblGrid>
              <a:tr h="475800">
                <a:tc>
                  <a:txBody>
                    <a:bodyPr/>
                    <a:lstStyle/>
                    <a:p>
                      <a:r>
                        <a:rPr lang="en-IN" dirty="0">
                          <a:solidFill>
                            <a:schemeClr val="bg2"/>
                          </a:solidFill>
                        </a:rPr>
                        <a:t>Blank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Number of Shares Outstanding</a:t>
                      </a:r>
                      <a:endParaRPr lang="en-IN"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Price per Share</a:t>
                      </a:r>
                      <a:endParaRPr lang="en-IN"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800" b="1" i="0" u="none" strike="noStrike" kern="1200" baseline="0" dirty="0">
                          <a:solidFill>
                            <a:schemeClr val="bg1"/>
                          </a:solidFill>
                          <a:latin typeface="+mn-lt"/>
                          <a:ea typeface="+mn-ea"/>
                          <a:cs typeface="+mn-cs"/>
                        </a:rPr>
                        <a:t>Market Capitalization</a:t>
                      </a:r>
                      <a:endParaRPr lang="en-IN" dirty="0">
                        <a:solidFill>
                          <a:schemeClr val="bg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p>
                      <a:r>
                        <a:rPr lang="en-IN" sz="1800" b="0" i="0" u="none" strike="noStrike" kern="1200" baseline="0" dirty="0">
                          <a:solidFill>
                            <a:schemeClr val="tx1"/>
                          </a:solidFill>
                          <a:latin typeface="+mn-lt"/>
                          <a:ea typeface="+mn-ea"/>
                          <a:cs typeface="+mn-cs"/>
                        </a:rPr>
                        <a:t>Company A</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$40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$40,000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p>
                      <a:r>
                        <a:rPr lang="en-IN" sz="1800" b="0" i="0" u="none" strike="noStrike" kern="1200" baseline="0" dirty="0">
                          <a:solidFill>
                            <a:schemeClr val="tx1"/>
                          </a:solidFill>
                          <a:latin typeface="+mn-lt"/>
                          <a:ea typeface="+mn-ea"/>
                          <a:cs typeface="+mn-cs"/>
                        </a:rPr>
                        <a:t>Company B</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800" b="0" i="0" u="none" strike="noStrike" kern="1200" baseline="0" dirty="0">
                          <a:solidFill>
                            <a:schemeClr val="tx1"/>
                          </a:solidFill>
                          <a:latin typeface="+mn-lt"/>
                          <a:ea typeface="+mn-ea"/>
                          <a:cs typeface="+mn-cs"/>
                        </a:rPr>
                        <a:t>$10,000</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bl>
          </a:graphicData>
        </a:graphic>
      </p:graphicFrame>
    </p:spTree>
    <p:extLst>
      <p:ext uri="{BB962C8B-B14F-4D97-AF65-F5344CB8AC3E}">
        <p14:creationId xmlns:p14="http://schemas.microsoft.com/office/powerpoint/2010/main" val="1076097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280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(4 of 13)</a:t>
            </a:r>
            <a:endParaRPr lang="en-US" sz="2800" dirty="0">
              <a:latin typeface="+mj-lt"/>
            </a:endParaRPr>
          </a:p>
        </p:txBody>
      </p:sp>
      <p:sp>
        <p:nvSpPr>
          <p:cNvPr id="3" name="Content Placeholder 2"/>
          <p:cNvSpPr>
            <a:spLocks noGrp="1"/>
          </p:cNvSpPr>
          <p:nvPr>
            <p:ph idx="1"/>
          </p:nvPr>
        </p:nvSpPr>
        <p:spPr>
          <a:xfrm>
            <a:off x="457200" y="1586132"/>
            <a:ext cx="8229600" cy="2300068"/>
          </a:xfrm>
        </p:spPr>
        <p:txBody>
          <a:bodyPr/>
          <a:lstStyle/>
          <a:p>
            <a:r>
              <a:rPr lang="en-US" altLang="en-US" sz="2400" dirty="0">
                <a:ea typeface="ヒラギノ角ゴ Pro W3" pitchFamily="-65" charset="-128"/>
              </a:rPr>
              <a:t>Aggregate market portfolio is 1000 shares of each, with:</a:t>
            </a:r>
          </a:p>
          <a:p>
            <a:pPr lvl="1"/>
            <a:r>
              <a:rPr lang="en-US" altLang="en-US" sz="2400" dirty="0">
                <a:ea typeface="ヒラギノ角ゴ Pro W3" pitchFamily="-65" charset="-128"/>
              </a:rPr>
              <a:t>80% ($40,000/$50,000) in A</a:t>
            </a:r>
          </a:p>
          <a:p>
            <a:pPr lvl="1"/>
            <a:r>
              <a:rPr lang="en-US" altLang="en-US" sz="2400" dirty="0">
                <a:ea typeface="ヒラギノ角ゴ Pro W3" pitchFamily="-65" charset="-128"/>
              </a:rPr>
              <a:t>20% ($10,000/$50,000) in B</a:t>
            </a:r>
          </a:p>
          <a:p>
            <a:r>
              <a:rPr lang="en-US" altLang="en-US" sz="2400" dirty="0">
                <a:ea typeface="ヒラギノ角ゴ Pro W3" pitchFamily="-65" charset="-128"/>
              </a:rPr>
              <a:t>The sum of everyone’s portfolios must be the market portfolio</a:t>
            </a:r>
          </a:p>
        </p:txBody>
      </p:sp>
    </p:spTree>
    <p:extLst>
      <p:ext uri="{BB962C8B-B14F-4D97-AF65-F5344CB8AC3E}">
        <p14:creationId xmlns:p14="http://schemas.microsoft.com/office/powerpoint/2010/main" val="1109115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2804"/>
          </a:xfrm>
        </p:spPr>
        <p:txBody>
          <a:bodyPr/>
          <a:lstStyle/>
          <a:p>
            <a:r>
              <a:rPr lang="en-US" altLang="en-US" sz="3600" dirty="0">
                <a:latin typeface="+mj-lt"/>
                <a:ea typeface="ヒラギノ角ゴ Pro W3" pitchFamily="-65" charset="-128"/>
              </a:rPr>
              <a:t>12.3 Measuring Systematic Risk</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(5 of 13)</a:t>
            </a:r>
            <a:endParaRPr lang="en-US" sz="2800" dirty="0">
              <a:latin typeface="+mj-lt"/>
            </a:endParaRPr>
          </a:p>
        </p:txBody>
      </p:sp>
      <p:sp>
        <p:nvSpPr>
          <p:cNvPr id="3" name="Content Placeholder 2"/>
          <p:cNvSpPr>
            <a:spLocks noGrp="1"/>
          </p:cNvSpPr>
          <p:nvPr>
            <p:ph idx="1"/>
          </p:nvPr>
        </p:nvSpPr>
        <p:spPr>
          <a:xfrm>
            <a:off x="457200" y="1586132"/>
            <a:ext cx="8229600" cy="1157068"/>
          </a:xfrm>
        </p:spPr>
        <p:txBody>
          <a:bodyPr/>
          <a:lstStyle/>
          <a:p>
            <a:r>
              <a:rPr lang="en-US" altLang="en-US" sz="2400" dirty="0">
                <a:ea typeface="ヒラギノ角ゴ Pro W3" pitchFamily="-65" charset="-128"/>
              </a:rPr>
              <a:t>Since stocks are held in proportion to their market capitalization (value), we say that the portfolio is value-weighted</a:t>
            </a:r>
          </a:p>
        </p:txBody>
      </p:sp>
    </p:spTree>
    <p:extLst>
      <p:ext uri="{BB962C8B-B14F-4D97-AF65-F5344CB8AC3E}">
        <p14:creationId xmlns:p14="http://schemas.microsoft.com/office/powerpoint/2010/main" val="3838088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866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(6 of 13)</a:t>
            </a:r>
            <a:endParaRPr lang="en-US" sz="2800" dirty="0">
              <a:latin typeface="+mj-lt"/>
            </a:endParaRPr>
          </a:p>
        </p:txBody>
      </p:sp>
      <p:sp>
        <p:nvSpPr>
          <p:cNvPr id="3" name="Content Placeholder 2"/>
          <p:cNvSpPr>
            <a:spLocks noGrp="1"/>
          </p:cNvSpPr>
          <p:nvPr>
            <p:ph idx="1"/>
          </p:nvPr>
        </p:nvSpPr>
        <p:spPr>
          <a:xfrm>
            <a:off x="457200" y="1586133"/>
            <a:ext cx="8229600" cy="1157067"/>
          </a:xfrm>
        </p:spPr>
        <p:txBody>
          <a:bodyPr/>
          <a:lstStyle/>
          <a:p>
            <a:r>
              <a:rPr lang="en-US" altLang="en-US" sz="2400" dirty="0">
                <a:ea typeface="ヒラギノ角ゴ Pro W3" pitchFamily="-65" charset="-128"/>
              </a:rPr>
              <a:t>The investment in each security is proportional to its market capitalization, which is the total market value of its outstanding shares:</a:t>
            </a:r>
          </a:p>
        </p:txBody>
      </p:sp>
      <p:graphicFrame>
        <p:nvGraphicFramePr>
          <p:cNvPr id="8" name="Object 7" descr="An equation: market value of a firm = number of shares outstanding, times price per share.">
            <a:extLst>
              <a:ext uri="{FF2B5EF4-FFF2-40B4-BE49-F238E27FC236}">
                <a16:creationId xmlns:a16="http://schemas.microsoft.com/office/drawing/2014/main" id="{736C9FAC-F485-4956-9CE8-712B64423669}"/>
              </a:ext>
            </a:extLst>
          </p:cNvPr>
          <p:cNvGraphicFramePr>
            <a:graphicFrameLocks noChangeAspect="1"/>
          </p:cNvGraphicFramePr>
          <p:nvPr>
            <p:extLst>
              <p:ext uri="{D42A27DB-BD31-4B8C-83A1-F6EECF244321}">
                <p14:modId xmlns:p14="http://schemas.microsoft.com/office/powerpoint/2010/main" val="225960710"/>
              </p:ext>
            </p:extLst>
          </p:nvPr>
        </p:nvGraphicFramePr>
        <p:xfrm>
          <a:off x="457200" y="3048000"/>
          <a:ext cx="8229600" cy="409069"/>
        </p:xfrm>
        <a:graphic>
          <a:graphicData uri="http://schemas.openxmlformats.org/presentationml/2006/ole">
            <mc:AlternateContent xmlns:mc="http://schemas.openxmlformats.org/markup-compatibility/2006">
              <mc:Choice xmlns:v="urn:schemas-microsoft-com:vml" Requires="v">
                <p:oleObj spid="_x0000_s71025" name="Equation" r:id="rId4" imgW="5232240" imgH="253800" progId="Equation.DSMT4">
                  <p:embed/>
                </p:oleObj>
              </mc:Choice>
              <mc:Fallback>
                <p:oleObj name="Equation" r:id="rId4" imgW="5232240" imgH="253800" progId="Equation.DSMT4">
                  <p:embed/>
                  <p:pic>
                    <p:nvPicPr>
                      <p:cNvPr id="7" name="Object 6" descr="An equation: market value of a firm = number of shares outstanding, times price per share."/>
                      <p:cNvPicPr/>
                      <p:nvPr/>
                    </p:nvPicPr>
                    <p:blipFill>
                      <a:blip r:embed="rId5"/>
                      <a:stretch>
                        <a:fillRect/>
                      </a:stretch>
                    </p:blipFill>
                    <p:spPr>
                      <a:xfrm>
                        <a:off x="457200" y="3048000"/>
                        <a:ext cx="8229600" cy="409069"/>
                      </a:xfrm>
                      <a:prstGeom prst="rect">
                        <a:avLst/>
                      </a:prstGeom>
                    </p:spPr>
                  </p:pic>
                </p:oleObj>
              </mc:Fallback>
            </mc:AlternateContent>
          </a:graphicData>
        </a:graphic>
      </p:graphicFrame>
      <p:sp>
        <p:nvSpPr>
          <p:cNvPr id="6" name="Content Placeholder 5"/>
          <p:cNvSpPr>
            <a:spLocks noGrp="1"/>
          </p:cNvSpPr>
          <p:nvPr>
            <p:ph idx="4294967295"/>
          </p:nvPr>
        </p:nvSpPr>
        <p:spPr>
          <a:xfrm>
            <a:off x="7467600" y="3567332"/>
            <a:ext cx="1219200" cy="381000"/>
          </a:xfrm>
        </p:spPr>
        <p:txBody>
          <a:bodyPr/>
          <a:lstStyle/>
          <a:p>
            <a:pPr marL="0" indent="0">
              <a:buNone/>
            </a:pPr>
            <a:r>
              <a:rPr lang="en-US" altLang="en-US" sz="2000" dirty="0">
                <a:ea typeface="ＭＳ Ｐゴシック" panose="020B0600070205080204" pitchFamily="34" charset="-128"/>
              </a:rPr>
              <a:t>(Eq. 12.5)</a:t>
            </a:r>
          </a:p>
        </p:txBody>
      </p:sp>
    </p:spTree>
    <p:extLst>
      <p:ext uri="{BB962C8B-B14F-4D97-AF65-F5344CB8AC3E}">
        <p14:creationId xmlns:p14="http://schemas.microsoft.com/office/powerpoint/2010/main" val="2239219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280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(7 of 13)</a:t>
            </a:r>
            <a:endParaRPr lang="en-US" sz="2800" dirty="0">
              <a:latin typeface="+mj-lt"/>
            </a:endParaRPr>
          </a:p>
        </p:txBody>
      </p:sp>
      <p:sp>
        <p:nvSpPr>
          <p:cNvPr id="3" name="Content Placeholder 2"/>
          <p:cNvSpPr>
            <a:spLocks noGrp="1"/>
          </p:cNvSpPr>
          <p:nvPr>
            <p:ph idx="1"/>
          </p:nvPr>
        </p:nvSpPr>
        <p:spPr>
          <a:xfrm>
            <a:off x="457200" y="1586132"/>
            <a:ext cx="8229600" cy="4052668"/>
          </a:xfrm>
        </p:spPr>
        <p:txBody>
          <a:bodyPr/>
          <a:lstStyle/>
          <a:p>
            <a:r>
              <a:rPr lang="en-US" altLang="en-US" sz="2400" dirty="0">
                <a:ea typeface="ヒラギノ角ゴ Pro W3" pitchFamily="-65" charset="-128"/>
              </a:rPr>
              <a:t>Stock Market Indexes as the Market Portfolio</a:t>
            </a:r>
          </a:p>
          <a:p>
            <a:pPr lvl="1"/>
            <a:r>
              <a:rPr lang="en-US" altLang="en-US" sz="2400" dirty="0">
                <a:ea typeface="ヒラギノ角ゴ Pro W3" pitchFamily="-65" charset="-128"/>
              </a:rPr>
              <a:t>In practice we use a market proxy—a portfolio whose return should track the underlying, unobservable market portfolio</a:t>
            </a:r>
          </a:p>
          <a:p>
            <a:pPr lvl="2"/>
            <a:r>
              <a:rPr lang="en-US" altLang="en-US" sz="2400" dirty="0">
                <a:ea typeface="ＭＳ Ｐゴシック" panose="020B0600070205080204" pitchFamily="34" charset="-128"/>
              </a:rPr>
              <a:t>The most common proxy portfolios are market indexes</a:t>
            </a:r>
          </a:p>
          <a:p>
            <a:pPr lvl="2"/>
            <a:r>
              <a:rPr lang="en-US" altLang="en-US" sz="2400" dirty="0">
                <a:ea typeface="ＭＳ Ｐゴシック" panose="020B0600070205080204" pitchFamily="34" charset="-128"/>
              </a:rPr>
              <a:t>A market index reports the value of a particular portfolio</a:t>
            </a:r>
          </a:p>
          <a:p>
            <a:pPr lvl="3"/>
            <a:r>
              <a:rPr lang="en-US" altLang="en-US" sz="2400" dirty="0">
                <a:ea typeface="ＭＳ Ｐゴシック" panose="020B0600070205080204" pitchFamily="34" charset="-128"/>
              </a:rPr>
              <a:t>Dow Jones Industrial Average</a:t>
            </a:r>
          </a:p>
          <a:p>
            <a:pPr lvl="3"/>
            <a:r>
              <a:rPr lang="en-US" altLang="en-US" sz="2400" dirty="0">
                <a:ea typeface="ＭＳ Ｐゴシック" panose="020B0600070205080204" pitchFamily="34" charset="-128"/>
              </a:rPr>
              <a:t>S&amp;P 500</a:t>
            </a:r>
          </a:p>
        </p:txBody>
      </p:sp>
    </p:spTree>
    <p:extLst>
      <p:ext uri="{BB962C8B-B14F-4D97-AF65-F5344CB8AC3E}">
        <p14:creationId xmlns:p14="http://schemas.microsoft.com/office/powerpoint/2010/main" val="13416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12.1 The Expected Return of a Portfolio </a:t>
            </a:r>
            <a:r>
              <a:rPr lang="en-US" altLang="en-US" sz="2800" dirty="0">
                <a:latin typeface="+mj-lt"/>
                <a:ea typeface="ヒラギノ角ゴ Pro W3" pitchFamily="-65" charset="-128"/>
              </a:rPr>
              <a:t>(3 of 5)</a:t>
            </a:r>
            <a:endParaRPr lang="en-US" sz="2800" dirty="0">
              <a:latin typeface="+mj-lt"/>
            </a:endParaRPr>
          </a:p>
        </p:txBody>
      </p:sp>
      <p:sp>
        <p:nvSpPr>
          <p:cNvPr id="3" name="Content Placeholder 2"/>
          <p:cNvSpPr>
            <a:spLocks noGrp="1"/>
          </p:cNvSpPr>
          <p:nvPr>
            <p:ph idx="1"/>
          </p:nvPr>
        </p:nvSpPr>
        <p:spPr>
          <a:xfrm>
            <a:off x="457200" y="1586133"/>
            <a:ext cx="8229600" cy="1219200"/>
          </a:xfrm>
        </p:spPr>
        <p:txBody>
          <a:bodyPr/>
          <a:lstStyle/>
          <a:p>
            <a:pPr marL="255600" lvl="1" indent="-255600">
              <a:buFont typeface="Arial" panose="020B0604020202020204" pitchFamily="34" charset="0"/>
              <a:buChar char="•"/>
            </a:pPr>
            <a:r>
              <a:rPr lang="en-US" altLang="en-US" sz="2400" dirty="0">
                <a:ea typeface="ヒラギノ角ゴ Pro W3" pitchFamily="-65" charset="-128"/>
              </a:rPr>
              <a:t>Portfolio weights for a portfolio of 200 shares of Apple at $200 per share and 100 shares of Coca-Cola at $60 per share:</a:t>
            </a:r>
          </a:p>
        </p:txBody>
      </p:sp>
      <p:graphicFrame>
        <p:nvGraphicFramePr>
          <p:cNvPr id="6" name="Object 5" descr="First: W sub Apple = 200 times $200, divided by $100,000 = 40%.">
            <a:extLst>
              <a:ext uri="{FF2B5EF4-FFF2-40B4-BE49-F238E27FC236}">
                <a16:creationId xmlns:a16="http://schemas.microsoft.com/office/drawing/2014/main" id="{84903DE3-4E42-4342-916D-A0AC04ECCF8C}"/>
              </a:ext>
            </a:extLst>
          </p:cNvPr>
          <p:cNvGraphicFramePr>
            <a:graphicFrameLocks noChangeAspect="1"/>
          </p:cNvGraphicFramePr>
          <p:nvPr>
            <p:extLst>
              <p:ext uri="{D42A27DB-BD31-4B8C-83A1-F6EECF244321}">
                <p14:modId xmlns:p14="http://schemas.microsoft.com/office/powerpoint/2010/main" val="4072307926"/>
              </p:ext>
            </p:extLst>
          </p:nvPr>
        </p:nvGraphicFramePr>
        <p:xfrm>
          <a:off x="914400" y="2971800"/>
          <a:ext cx="3464820" cy="816706"/>
        </p:xfrm>
        <a:graphic>
          <a:graphicData uri="http://schemas.openxmlformats.org/presentationml/2006/ole">
            <mc:AlternateContent xmlns:mc="http://schemas.openxmlformats.org/markup-compatibility/2006">
              <mc:Choice xmlns:v="urn:schemas-microsoft-com:vml" Requires="v">
                <p:oleObj spid="_x0000_s60127" name="Equation" r:id="rId4" imgW="1777680" imgH="419040" progId="Equation.DSMT4">
                  <p:embed/>
                </p:oleObj>
              </mc:Choice>
              <mc:Fallback>
                <p:oleObj name="Equation" r:id="rId4" imgW="1777680" imgH="419040" progId="Equation.DSMT4">
                  <p:embed/>
                  <p:pic>
                    <p:nvPicPr>
                      <p:cNvPr id="4" name="Object 3" descr="Two equations. First: W sub Apple = 200 times $200, divided by $100,000 = 40%. Second: W sub Coca-Cola = 1000 times $60, divided by $100,000 = 60%."/>
                      <p:cNvPicPr/>
                      <p:nvPr/>
                    </p:nvPicPr>
                    <p:blipFill>
                      <a:blip r:embed="rId5"/>
                      <a:stretch>
                        <a:fillRect/>
                      </a:stretch>
                    </p:blipFill>
                    <p:spPr>
                      <a:xfrm>
                        <a:off x="914400" y="2971800"/>
                        <a:ext cx="3464820" cy="816706"/>
                      </a:xfrm>
                      <a:prstGeom prst="rect">
                        <a:avLst/>
                      </a:prstGeom>
                    </p:spPr>
                  </p:pic>
                </p:oleObj>
              </mc:Fallback>
            </mc:AlternateContent>
          </a:graphicData>
        </a:graphic>
      </p:graphicFrame>
      <p:graphicFrame>
        <p:nvGraphicFramePr>
          <p:cNvPr id="7" name="Object 6" descr="Second: $60, divided by $100,000 = 60%.">
            <a:extLst>
              <a:ext uri="{FF2B5EF4-FFF2-40B4-BE49-F238E27FC236}">
                <a16:creationId xmlns:a16="http://schemas.microsoft.com/office/drawing/2014/main" id="{D397FF2C-CAB9-4D3A-8582-3EA0CF072D96}"/>
              </a:ext>
            </a:extLst>
          </p:cNvPr>
          <p:cNvGraphicFramePr>
            <a:graphicFrameLocks noChangeAspect="1"/>
          </p:cNvGraphicFramePr>
          <p:nvPr>
            <p:extLst>
              <p:ext uri="{D42A27DB-BD31-4B8C-83A1-F6EECF244321}">
                <p14:modId xmlns:p14="http://schemas.microsoft.com/office/powerpoint/2010/main" val="2778677793"/>
              </p:ext>
            </p:extLst>
          </p:nvPr>
        </p:nvGraphicFramePr>
        <p:xfrm>
          <a:off x="4734170" y="2917094"/>
          <a:ext cx="3836050" cy="816706"/>
        </p:xfrm>
        <a:graphic>
          <a:graphicData uri="http://schemas.openxmlformats.org/presentationml/2006/ole">
            <mc:AlternateContent xmlns:mc="http://schemas.openxmlformats.org/markup-compatibility/2006">
              <mc:Choice xmlns:v="urn:schemas-microsoft-com:vml" Requires="v">
                <p:oleObj spid="_x0000_s60128" name="Equation" r:id="rId6" imgW="1968480" imgH="419040" progId="Equation.DSMT4">
                  <p:embed/>
                </p:oleObj>
              </mc:Choice>
              <mc:Fallback>
                <p:oleObj name="Equation" r:id="rId6" imgW="1968480" imgH="419040" progId="Equation.DSMT4">
                  <p:embed/>
                  <p:pic>
                    <p:nvPicPr>
                      <p:cNvPr id="5" name="Object 4" descr="Two equations. First: W sub Apple = 200 times $200, divided by $100,000 = 40%. Second: W sub Coca-Cola = 1000 times $60, divided by $100,000 = 60%."/>
                      <p:cNvPicPr/>
                      <p:nvPr/>
                    </p:nvPicPr>
                    <p:blipFill>
                      <a:blip r:embed="rId7"/>
                      <a:stretch>
                        <a:fillRect/>
                      </a:stretch>
                    </p:blipFill>
                    <p:spPr>
                      <a:xfrm>
                        <a:off x="4734170" y="2917094"/>
                        <a:ext cx="3836050" cy="816706"/>
                      </a:xfrm>
                      <a:prstGeom prst="rect">
                        <a:avLst/>
                      </a:prstGeom>
                    </p:spPr>
                  </p:pic>
                </p:oleObj>
              </mc:Fallback>
            </mc:AlternateContent>
          </a:graphicData>
        </a:graphic>
      </p:graphicFrame>
    </p:spTree>
    <p:extLst>
      <p:ext uri="{BB962C8B-B14F-4D97-AF65-F5344CB8AC3E}">
        <p14:creationId xmlns:p14="http://schemas.microsoft.com/office/powerpoint/2010/main" val="2245257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664952"/>
          </a:xfrm>
        </p:spPr>
        <p:txBody>
          <a:bodyPr/>
          <a:lstStyle/>
          <a:p>
            <a:r>
              <a:rPr lang="en-US" altLang="en-US" sz="3600" dirty="0">
                <a:latin typeface="+mj-lt"/>
                <a:ea typeface="ヒラギノ角ゴ Pro W3" pitchFamily="-65" charset="-128"/>
              </a:rPr>
              <a:t>Figure 12.5 The S&amp;P 500</a:t>
            </a:r>
            <a:endParaRPr lang="en-US" sz="2000" dirty="0">
              <a:latin typeface="+mj-lt"/>
            </a:endParaRPr>
          </a:p>
        </p:txBody>
      </p:sp>
      <p:pic>
        <p:nvPicPr>
          <p:cNvPr id="7" name="Picture Placeholder 6" descr="A figure shows two pie charts to describe the “S” and “P” 500 stocks.&#10;Long description is available in notes, press F6">
            <a:extLst>
              <a:ext uri="{FF2B5EF4-FFF2-40B4-BE49-F238E27FC236}">
                <a16:creationId xmlns:a16="http://schemas.microsoft.com/office/drawing/2014/main" id="{0222506B-5939-4D55-84FE-828E90C1869D}"/>
              </a:ext>
            </a:extLst>
          </p:cNvPr>
          <p:cNvPicPr>
            <a:picLocks noGrp="1" noChangeAspect="1"/>
          </p:cNvPicPr>
          <p:nvPr>
            <p:ph type="pic" sz="quarter" idx="4294967295"/>
          </p:nvPr>
        </p:nvPicPr>
        <p:blipFill>
          <a:blip r:embed="rId3"/>
          <a:stretch>
            <a:fillRect/>
          </a:stretch>
        </p:blipFill>
        <p:spPr>
          <a:xfrm>
            <a:off x="1347198" y="1617680"/>
            <a:ext cx="6449605" cy="3640120"/>
          </a:xfrm>
          <a:prstGeom prst="rect">
            <a:avLst/>
          </a:prstGeom>
        </p:spPr>
      </p:pic>
    </p:spTree>
    <p:extLst>
      <p:ext uri="{BB962C8B-B14F-4D97-AF65-F5344CB8AC3E}">
        <p14:creationId xmlns:p14="http://schemas.microsoft.com/office/powerpoint/2010/main" val="472145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8522"/>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(8 of 13)</a:t>
            </a:r>
            <a:endParaRPr lang="en-US" sz="2800" dirty="0">
              <a:latin typeface="+mj-lt"/>
            </a:endParaRPr>
          </a:p>
        </p:txBody>
      </p:sp>
      <p:sp>
        <p:nvSpPr>
          <p:cNvPr id="3" name="Content Placeholder 2"/>
          <p:cNvSpPr>
            <a:spLocks noGrp="1"/>
          </p:cNvSpPr>
          <p:nvPr>
            <p:ph idx="1"/>
          </p:nvPr>
        </p:nvSpPr>
        <p:spPr>
          <a:xfrm>
            <a:off x="457200" y="1586132"/>
            <a:ext cx="8229600" cy="3595468"/>
          </a:xfrm>
        </p:spPr>
        <p:txBody>
          <a:bodyPr/>
          <a:lstStyle/>
          <a:p>
            <a:r>
              <a:rPr lang="en-US" altLang="en-US" sz="2400" dirty="0">
                <a:ea typeface="ヒラギノ角ゴ Pro W3" pitchFamily="-65" charset="-128"/>
              </a:rPr>
              <a:t>Market Risk and Beta</a:t>
            </a:r>
          </a:p>
          <a:p>
            <a:pPr lvl="1"/>
            <a:r>
              <a:rPr lang="en-US" altLang="en-US" sz="2400" dirty="0">
                <a:ea typeface="ヒラギノ角ゴ Pro W3" pitchFamily="-65" charset="-128"/>
              </a:rPr>
              <a:t>We compare a stock’s historical returns to the market’s historical returns to determine a stock’s beta (</a:t>
            </a:r>
            <a:r>
              <a:rPr lang="el-GR" altLang="en-US" sz="2400" dirty="0">
                <a:ea typeface="ヒラギノ角ゴ Pro W3" pitchFamily="-65" charset="-128"/>
              </a:rPr>
              <a:t>β</a:t>
            </a:r>
            <a:r>
              <a:rPr lang="en-US" altLang="en-US" sz="2400" dirty="0">
                <a:ea typeface="ヒラギノ角ゴ Pro W3" pitchFamily="-65" charset="-128"/>
              </a:rPr>
              <a:t>) </a:t>
            </a:r>
          </a:p>
          <a:p>
            <a:pPr lvl="2"/>
            <a:r>
              <a:rPr lang="en-US" altLang="en-US" sz="2400" dirty="0">
                <a:ea typeface="ＭＳ Ｐゴシック" panose="020B0600070205080204" pitchFamily="34" charset="-128"/>
              </a:rPr>
              <a:t>The sensitivity of an investment to fluctuations in the market portfolio</a:t>
            </a:r>
          </a:p>
          <a:p>
            <a:pPr lvl="2"/>
            <a:r>
              <a:rPr lang="en-US" altLang="en-US" sz="2400" dirty="0">
                <a:ea typeface="ＭＳ Ｐゴシック" panose="020B0600070205080204" pitchFamily="34" charset="-128"/>
              </a:rPr>
              <a:t>Use excess returns – security return less the risk-free rate</a:t>
            </a:r>
          </a:p>
          <a:p>
            <a:pPr lvl="2"/>
            <a:r>
              <a:rPr lang="en-US" altLang="en-US" sz="2400" dirty="0">
                <a:ea typeface="ＭＳ Ｐゴシック" panose="020B0600070205080204" pitchFamily="34" charset="-128"/>
              </a:rPr>
              <a:t>The percentage change in the stock’s return that we expect for each 1% change in the market’s return</a:t>
            </a:r>
          </a:p>
        </p:txBody>
      </p:sp>
    </p:spTree>
    <p:extLst>
      <p:ext uri="{BB962C8B-B14F-4D97-AF65-F5344CB8AC3E}">
        <p14:creationId xmlns:p14="http://schemas.microsoft.com/office/powerpoint/2010/main" val="925194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2804"/>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(9 of 13)</a:t>
            </a:r>
            <a:endParaRPr lang="en-US" sz="2800" dirty="0">
              <a:latin typeface="+mj-lt"/>
            </a:endParaRPr>
          </a:p>
        </p:txBody>
      </p:sp>
      <p:sp>
        <p:nvSpPr>
          <p:cNvPr id="3" name="Content Placeholder 2"/>
          <p:cNvSpPr>
            <a:spLocks noGrp="1"/>
          </p:cNvSpPr>
          <p:nvPr>
            <p:ph idx="1"/>
          </p:nvPr>
        </p:nvSpPr>
        <p:spPr>
          <a:xfrm>
            <a:off x="457200" y="1586132"/>
            <a:ext cx="8229600" cy="2133600"/>
          </a:xfrm>
        </p:spPr>
        <p:txBody>
          <a:bodyPr/>
          <a:lstStyle/>
          <a:p>
            <a:r>
              <a:rPr lang="en-US" altLang="en-US" sz="2400" dirty="0">
                <a:ea typeface="ヒラギノ角ゴ Pro W3" pitchFamily="-65" charset="-128"/>
              </a:rPr>
              <a:t>Market Risk and Beta</a:t>
            </a:r>
          </a:p>
          <a:p>
            <a:pPr lvl="1"/>
            <a:r>
              <a:rPr lang="en-US" altLang="en-US" sz="2400" dirty="0">
                <a:ea typeface="ヒラギノ角ゴ Pro W3" pitchFamily="-65" charset="-128"/>
              </a:rPr>
              <a:t>There are many data sources that provide estimates of beta</a:t>
            </a:r>
          </a:p>
          <a:p>
            <a:pPr lvl="2"/>
            <a:r>
              <a:rPr lang="en-US" altLang="en-US" sz="2400" dirty="0">
                <a:ea typeface="ＭＳ Ｐゴシック" panose="020B0600070205080204" pitchFamily="34" charset="-128"/>
              </a:rPr>
              <a:t>Most use 2 to 5 years of weekly or monthly returns </a:t>
            </a:r>
          </a:p>
          <a:p>
            <a:pPr lvl="2"/>
            <a:r>
              <a:rPr lang="en-US" altLang="en-US" sz="2400" dirty="0">
                <a:ea typeface="ＭＳ Ｐゴシック" panose="020B0600070205080204" pitchFamily="34" charset="-128"/>
              </a:rPr>
              <a:t>Most use the S&amp;P 500 as the market portfolio</a:t>
            </a:r>
          </a:p>
        </p:txBody>
      </p:sp>
    </p:spTree>
    <p:extLst>
      <p:ext uri="{BB962C8B-B14F-4D97-AF65-F5344CB8AC3E}">
        <p14:creationId xmlns:p14="http://schemas.microsoft.com/office/powerpoint/2010/main" val="1980991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8"/>
            <a:ext cx="8229600" cy="1097280"/>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(10 of 13)</a:t>
            </a:r>
            <a:endParaRPr lang="en-US" sz="2800" dirty="0">
              <a:latin typeface="+mj-lt"/>
            </a:endParaRPr>
          </a:p>
        </p:txBody>
      </p:sp>
      <p:sp>
        <p:nvSpPr>
          <p:cNvPr id="3" name="Content Placeholder 2"/>
          <p:cNvSpPr>
            <a:spLocks noGrp="1"/>
          </p:cNvSpPr>
          <p:nvPr>
            <p:ph idx="1"/>
          </p:nvPr>
        </p:nvSpPr>
        <p:spPr>
          <a:xfrm>
            <a:off x="457200" y="1586133"/>
            <a:ext cx="8229600" cy="2452468"/>
          </a:xfrm>
        </p:spPr>
        <p:txBody>
          <a:bodyPr/>
          <a:lstStyle/>
          <a:p>
            <a:r>
              <a:rPr lang="en-US" altLang="en-US" sz="2400" dirty="0">
                <a:ea typeface="ヒラギノ角ゴ Pro W3" pitchFamily="-65" charset="-128"/>
              </a:rPr>
              <a:t>The beta of the overall market portfolio is 1</a:t>
            </a:r>
          </a:p>
          <a:p>
            <a:r>
              <a:rPr lang="en-US" altLang="en-US" sz="2400" dirty="0">
                <a:ea typeface="ヒラギノ角ゴ Pro W3" pitchFamily="-65" charset="-128"/>
              </a:rPr>
              <a:t>Many industries and companies have betas higher/lower than 1 </a:t>
            </a:r>
          </a:p>
          <a:p>
            <a:pPr lvl="1"/>
            <a:r>
              <a:rPr lang="en-US" altLang="en-US" sz="2400" dirty="0">
                <a:ea typeface="ヒラギノ角ゴ Pro W3" pitchFamily="-65" charset="-128"/>
              </a:rPr>
              <a:t>Differences in betas by industry are related to the sensitivity of each industry’s profits to the general health of the economy</a:t>
            </a:r>
          </a:p>
        </p:txBody>
      </p:sp>
    </p:spTree>
    <p:extLst>
      <p:ext uri="{BB962C8B-B14F-4D97-AF65-F5344CB8AC3E}">
        <p14:creationId xmlns:p14="http://schemas.microsoft.com/office/powerpoint/2010/main" val="3525467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81332"/>
          </a:xfrm>
        </p:spPr>
        <p:txBody>
          <a:bodyPr/>
          <a:lstStyle/>
          <a:p>
            <a:r>
              <a:rPr lang="en-US" altLang="en-US" sz="2800" dirty="0">
                <a:latin typeface="+mj-lt"/>
                <a:ea typeface="ヒラギノ角ゴ Pro W3" pitchFamily="-65" charset="-128"/>
              </a:rPr>
              <a:t>Average Betas for Stocks by Industry and the Betas of a Selected Company in Each Industry (1 of 3)</a:t>
            </a:r>
            <a:endParaRPr lang="en-US" sz="2800" dirty="0">
              <a:latin typeface="+mj-lt"/>
            </a:endParaRPr>
          </a:p>
        </p:txBody>
      </p:sp>
      <p:sp>
        <p:nvSpPr>
          <p:cNvPr id="3" name="Content Placeholder 2"/>
          <p:cNvSpPr>
            <a:spLocks noGrp="1"/>
          </p:cNvSpPr>
          <p:nvPr>
            <p:ph idx="1"/>
          </p:nvPr>
        </p:nvSpPr>
        <p:spPr>
          <a:xfrm>
            <a:off x="457200" y="1842869"/>
            <a:ext cx="8229600" cy="685800"/>
          </a:xfrm>
        </p:spPr>
        <p:txBody>
          <a:bodyPr/>
          <a:lstStyle/>
          <a:p>
            <a:pPr marL="0" indent="0">
              <a:buNone/>
            </a:pPr>
            <a:r>
              <a:rPr lang="en-US" altLang="en-US" sz="2200" b="1" dirty="0">
                <a:ea typeface="ヒラギノ角ゴ Pro W3" pitchFamily="-65" charset="-128"/>
              </a:rPr>
              <a:t>Table 12.4</a:t>
            </a:r>
            <a:r>
              <a:rPr lang="en-US" altLang="en-US" sz="2200" dirty="0">
                <a:ea typeface="ヒラギノ角ゴ Pro W3" pitchFamily="-65" charset="-128"/>
              </a:rPr>
              <a:t> Average Betas for Stocks by Industry and the Betas of a Selected Company in Each Industry</a:t>
            </a:r>
            <a:endParaRPr lang="en-US" sz="2200" b="1" dirty="0">
              <a:solidFill>
                <a:srgbClr val="FF0000"/>
              </a:solidFill>
            </a:endParaRPr>
          </a:p>
        </p:txBody>
      </p:sp>
      <p:graphicFrame>
        <p:nvGraphicFramePr>
          <p:cNvPr id="5" name="Table 4">
            <a:extLst>
              <a:ext uri="{FF2B5EF4-FFF2-40B4-BE49-F238E27FC236}">
                <a16:creationId xmlns:a16="http://schemas.microsoft.com/office/drawing/2014/main" id="{11F5AD2C-B47C-4333-BD55-301F03670232}"/>
              </a:ext>
            </a:extLst>
          </p:cNvPr>
          <p:cNvGraphicFramePr>
            <a:graphicFrameLocks noGrp="1"/>
          </p:cNvGraphicFramePr>
          <p:nvPr>
            <p:extLst>
              <p:ext uri="{D42A27DB-BD31-4B8C-83A1-F6EECF244321}">
                <p14:modId xmlns:p14="http://schemas.microsoft.com/office/powerpoint/2010/main" val="3578149319"/>
              </p:ext>
            </p:extLst>
          </p:nvPr>
        </p:nvGraphicFramePr>
        <p:xfrm>
          <a:off x="457200" y="2849880"/>
          <a:ext cx="8216902" cy="3345010"/>
        </p:xfrm>
        <a:graphic>
          <a:graphicData uri="http://schemas.openxmlformats.org/drawingml/2006/table">
            <a:tbl>
              <a:tblPr firstRow="1" bandRow="1">
                <a:tableStyleId>{68D230F3-CF80-4859-8CE7-A43EE81993B5}</a:tableStyleId>
              </a:tblPr>
              <a:tblGrid>
                <a:gridCol w="175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19200">
                  <a:extLst>
                    <a:ext uri="{9D8B030D-6E8A-4147-A177-3AD203B41FA5}">
                      <a16:colId xmlns:a16="http://schemas.microsoft.com/office/drawing/2014/main" val="1811304278"/>
                    </a:ext>
                  </a:extLst>
                </a:gridCol>
                <a:gridCol w="2743200">
                  <a:extLst>
                    <a:ext uri="{9D8B030D-6E8A-4147-A177-3AD203B41FA5}">
                      <a16:colId xmlns:a16="http://schemas.microsoft.com/office/drawing/2014/main" val="2119584356"/>
                    </a:ext>
                  </a:extLst>
                </a:gridCol>
                <a:gridCol w="901702">
                  <a:extLst>
                    <a:ext uri="{9D8B030D-6E8A-4147-A177-3AD203B41FA5}">
                      <a16:colId xmlns:a16="http://schemas.microsoft.com/office/drawing/2014/main" val="1304077815"/>
                    </a:ext>
                  </a:extLst>
                </a:gridCol>
              </a:tblGrid>
              <a:tr h="475800">
                <a:tc>
                  <a:txBody>
                    <a:bodyPr/>
                    <a:lstStyle/>
                    <a:p>
                      <a:r>
                        <a:rPr lang="en-IN" sz="1500" b="1" i="0" u="none" strike="noStrike" kern="1200" baseline="0" dirty="0">
                          <a:solidFill>
                            <a:schemeClr val="bg1"/>
                          </a:solidFill>
                          <a:latin typeface="+mn-lt"/>
                          <a:ea typeface="+mn-ea"/>
                          <a:cs typeface="+mn-cs"/>
                        </a:rPr>
                        <a:t>Industry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Average 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Ticker</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500" b="1" i="0" u="none" strike="noStrike" kern="1200" baseline="0" dirty="0">
                          <a:solidFill>
                            <a:schemeClr val="bg1"/>
                          </a:solidFill>
                          <a:latin typeface="+mn-lt"/>
                          <a:ea typeface="+mn-ea"/>
                          <a:cs typeface="+mn-cs"/>
                        </a:rPr>
                        <a:t>Company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500" dirty="0">
                          <a:solidFill>
                            <a:schemeClr val="bg1"/>
                          </a:solidFill>
                        </a:rPr>
                        <a:t>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p>
                      <a:r>
                        <a:rPr lang="en-IN" sz="1500" b="0" i="0" u="none" strike="noStrike" kern="1200" baseline="0" dirty="0">
                          <a:solidFill>
                            <a:schemeClr val="tx1"/>
                          </a:solidFill>
                          <a:latin typeface="+mn-lt"/>
                          <a:ea typeface="+mn-ea"/>
                          <a:cs typeface="+mn-cs"/>
                        </a:rPr>
                        <a:t>Electric Utilities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EIX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Consolidated Edison</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0.1</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p>
                      <a:r>
                        <a:rPr lang="en-IN" sz="1500" b="0" i="0" u="none" strike="noStrike" kern="1200" baseline="0" dirty="0">
                          <a:solidFill>
                            <a:schemeClr val="tx1"/>
                          </a:solidFill>
                          <a:latin typeface="+mn-lt"/>
                          <a:ea typeface="+mn-ea"/>
                          <a:cs typeface="+mn-cs"/>
                        </a:rPr>
                        <a:t>Personal &amp; Household Prods.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PG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The Procter &amp; Gamble Company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0.4</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r h="354386">
                <a:tc>
                  <a:txBody>
                    <a:bodyPr/>
                    <a:lstStyle/>
                    <a:p>
                      <a:r>
                        <a:rPr lang="en-IN" sz="1500" b="0" i="0" u="none" strike="noStrike" kern="1200" baseline="0" dirty="0">
                          <a:solidFill>
                            <a:schemeClr val="tx1"/>
                          </a:solidFill>
                          <a:latin typeface="+mn-lt"/>
                          <a:ea typeface="+mn-ea"/>
                          <a:cs typeface="+mn-cs"/>
                        </a:rPr>
                        <a:t>Food Processing</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CPB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Campbell Soup Co.</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0.4</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46794543"/>
                  </a:ext>
                </a:extLst>
              </a:tr>
              <a:tr h="354386">
                <a:tc>
                  <a:txBody>
                    <a:bodyPr/>
                    <a:lstStyle/>
                    <a:p>
                      <a:r>
                        <a:rPr lang="en-IN" sz="1500" b="0" i="0" u="none" strike="noStrike" kern="1200" baseline="0" dirty="0">
                          <a:solidFill>
                            <a:schemeClr val="tx1"/>
                          </a:solidFill>
                          <a:latin typeface="+mn-lt"/>
                          <a:ea typeface="+mn-ea"/>
                          <a:cs typeface="+mn-cs"/>
                        </a:rPr>
                        <a:t>Restaurants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SBUX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Starbucks Corporation</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0.5</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229501506"/>
                  </a:ext>
                </a:extLst>
              </a:tr>
              <a:tr h="354386">
                <a:tc>
                  <a:txBody>
                    <a:bodyPr/>
                    <a:lstStyle/>
                    <a:p>
                      <a:r>
                        <a:rPr lang="en-IN" sz="1500" b="0" i="0" u="none" strike="noStrike" kern="1200" baseline="0" dirty="0">
                          <a:solidFill>
                            <a:schemeClr val="tx1"/>
                          </a:solidFill>
                          <a:latin typeface="+mn-lt"/>
                          <a:ea typeface="+mn-ea"/>
                          <a:cs typeface="+mn-cs"/>
                        </a:rPr>
                        <a:t>Beverages (Nonalcoholic)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KO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The Coca-Cola Company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0.7</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88181269"/>
                  </a:ext>
                </a:extLst>
              </a:tr>
              <a:tr h="354386">
                <a:tc>
                  <a:txBody>
                    <a:bodyPr/>
                    <a:lstStyle/>
                    <a:p>
                      <a:r>
                        <a:rPr lang="en-IN" sz="1500" b="0" i="0" u="none" strike="noStrike" kern="1200" baseline="0" dirty="0">
                          <a:solidFill>
                            <a:schemeClr val="tx1"/>
                          </a:solidFill>
                          <a:latin typeface="+mn-lt"/>
                          <a:ea typeface="+mn-ea"/>
                          <a:cs typeface="+mn-cs"/>
                        </a:rPr>
                        <a:t>Retail (Grocery)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KR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Kroger Co</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0.8</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646320102"/>
                  </a:ext>
                </a:extLst>
              </a:tr>
              <a:tr h="354386">
                <a:tc>
                  <a:txBody>
                    <a:bodyPr/>
                    <a:lstStyle/>
                    <a:p>
                      <a:r>
                        <a:rPr lang="en-IN" sz="1500" b="0" i="0" u="none" strike="noStrike" kern="1200" baseline="0" dirty="0">
                          <a:solidFill>
                            <a:schemeClr val="tx1"/>
                          </a:solidFill>
                          <a:latin typeface="+mn-lt"/>
                          <a:ea typeface="+mn-ea"/>
                          <a:cs typeface="+mn-cs"/>
                        </a:rPr>
                        <a:t>Major Drugs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PFE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Pfizer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0.7</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199132294"/>
                  </a:ext>
                </a:extLst>
              </a:tr>
            </a:tbl>
          </a:graphicData>
        </a:graphic>
      </p:graphicFrame>
    </p:spTree>
    <p:extLst>
      <p:ext uri="{BB962C8B-B14F-4D97-AF65-F5344CB8AC3E}">
        <p14:creationId xmlns:p14="http://schemas.microsoft.com/office/powerpoint/2010/main" val="1562630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5528" cy="1281332"/>
          </a:xfrm>
        </p:spPr>
        <p:txBody>
          <a:bodyPr/>
          <a:lstStyle/>
          <a:p>
            <a:r>
              <a:rPr lang="en-US" altLang="en-US" sz="2800" dirty="0">
                <a:latin typeface="+mj-lt"/>
                <a:ea typeface="ヒラギノ角ゴ Pro W3" pitchFamily="-65" charset="-128"/>
              </a:rPr>
              <a:t>Average Betas for Stocks by Industry and the Betas of a Selected Company in Each Industry (2 of 3)</a:t>
            </a:r>
            <a:endParaRPr lang="en-US" sz="2000" dirty="0">
              <a:latin typeface="+mj-lt"/>
            </a:endParaRPr>
          </a:p>
        </p:txBody>
      </p:sp>
      <p:graphicFrame>
        <p:nvGraphicFramePr>
          <p:cNvPr id="5" name="Table 4">
            <a:extLst>
              <a:ext uri="{FF2B5EF4-FFF2-40B4-BE49-F238E27FC236}">
                <a16:creationId xmlns:a16="http://schemas.microsoft.com/office/drawing/2014/main" id="{C3D154EB-1B07-4554-BEEF-48B388C8DDC5}"/>
              </a:ext>
            </a:extLst>
          </p:cNvPr>
          <p:cNvGraphicFramePr>
            <a:graphicFrameLocks noGrp="1"/>
          </p:cNvGraphicFramePr>
          <p:nvPr>
            <p:extLst>
              <p:ext uri="{D42A27DB-BD31-4B8C-83A1-F6EECF244321}">
                <p14:modId xmlns:p14="http://schemas.microsoft.com/office/powerpoint/2010/main" val="841583896"/>
              </p:ext>
            </p:extLst>
          </p:nvPr>
        </p:nvGraphicFramePr>
        <p:xfrm>
          <a:off x="465826" y="2057400"/>
          <a:ext cx="8216902" cy="3646226"/>
        </p:xfrm>
        <a:graphic>
          <a:graphicData uri="http://schemas.openxmlformats.org/drawingml/2006/table">
            <a:tbl>
              <a:tblPr firstRow="1" bandRow="1">
                <a:tableStyleId>{68D230F3-CF80-4859-8CE7-A43EE81993B5}</a:tableStyleId>
              </a:tblPr>
              <a:tblGrid>
                <a:gridCol w="1981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1811304278"/>
                    </a:ext>
                  </a:extLst>
                </a:gridCol>
                <a:gridCol w="2209800">
                  <a:extLst>
                    <a:ext uri="{9D8B030D-6E8A-4147-A177-3AD203B41FA5}">
                      <a16:colId xmlns:a16="http://schemas.microsoft.com/office/drawing/2014/main" val="2119584356"/>
                    </a:ext>
                  </a:extLst>
                </a:gridCol>
                <a:gridCol w="1282702">
                  <a:extLst>
                    <a:ext uri="{9D8B030D-6E8A-4147-A177-3AD203B41FA5}">
                      <a16:colId xmlns:a16="http://schemas.microsoft.com/office/drawing/2014/main" val="359037732"/>
                    </a:ext>
                  </a:extLst>
                </a:gridCol>
              </a:tblGrid>
              <a:tr h="475800">
                <a:tc>
                  <a:txBody>
                    <a:bodyPr/>
                    <a:lstStyle/>
                    <a:p>
                      <a:r>
                        <a:rPr lang="en-IN" sz="1500" b="1" i="0" u="none" strike="noStrike" kern="1200" baseline="0" dirty="0">
                          <a:solidFill>
                            <a:schemeClr val="bg1"/>
                          </a:solidFill>
                          <a:latin typeface="+mn-lt"/>
                          <a:ea typeface="+mn-ea"/>
                          <a:cs typeface="+mn-cs"/>
                        </a:rPr>
                        <a:t>Industry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Average 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Ticker</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500" b="1" i="0" u="none" strike="noStrike" kern="1200" baseline="0" dirty="0">
                          <a:solidFill>
                            <a:schemeClr val="bg1"/>
                          </a:solidFill>
                          <a:latin typeface="+mn-lt"/>
                          <a:ea typeface="+mn-ea"/>
                          <a:cs typeface="+mn-cs"/>
                        </a:rPr>
                        <a:t>Company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500" dirty="0">
                          <a:solidFill>
                            <a:schemeClr val="bg1"/>
                          </a:solidFill>
                        </a:rPr>
                        <a:t>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p>
                      <a:r>
                        <a:rPr lang="en-IN" sz="1500" b="0" i="0" u="none" strike="noStrike" kern="1200" baseline="0" dirty="0">
                          <a:solidFill>
                            <a:schemeClr val="tx1"/>
                          </a:solidFill>
                          <a:latin typeface="+mn-lt"/>
                          <a:ea typeface="+mn-ea"/>
                          <a:cs typeface="+mn-cs"/>
                        </a:rPr>
                        <a:t>Beverages (Alcoholic)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SAM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Boston Beer Company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0.6</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p>
                      <a:r>
                        <a:rPr lang="en-IN" sz="1500" b="0" i="0" u="none" strike="noStrike" kern="1200" baseline="0" dirty="0">
                          <a:solidFill>
                            <a:schemeClr val="tx1"/>
                          </a:solidFill>
                          <a:latin typeface="+mn-lt"/>
                          <a:ea typeface="+mn-ea"/>
                          <a:cs typeface="+mn-cs"/>
                        </a:rPr>
                        <a:t>Apparel/Accessories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SUMZ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Zumiez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1.2</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r h="354386">
                <a:tc>
                  <a:txBody>
                    <a:bodyPr/>
                    <a:lstStyle/>
                    <a:p>
                      <a:r>
                        <a:rPr lang="en-IN" sz="1500" b="0" i="0" u="none" strike="noStrike" kern="1200" baseline="0" dirty="0">
                          <a:solidFill>
                            <a:schemeClr val="tx1"/>
                          </a:solidFill>
                          <a:latin typeface="+mn-lt"/>
                          <a:ea typeface="+mn-ea"/>
                          <a:cs typeface="+mn-cs"/>
                        </a:rPr>
                        <a:t>Retail (Home Improvement)</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HD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Home Depot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1.1</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46794543"/>
                  </a:ext>
                </a:extLst>
              </a:tr>
              <a:tr h="354386">
                <a:tc>
                  <a:txBody>
                    <a:bodyPr/>
                    <a:lstStyle/>
                    <a:p>
                      <a:r>
                        <a:rPr lang="en-IN" sz="1500" b="0" i="0" u="none" strike="noStrike" kern="1200" baseline="0" dirty="0">
                          <a:solidFill>
                            <a:schemeClr val="tx1"/>
                          </a:solidFill>
                          <a:latin typeface="+mn-lt"/>
                          <a:ea typeface="+mn-ea"/>
                          <a:cs typeface="+mn-cs"/>
                        </a:rPr>
                        <a:t>Software &amp; Programming</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MSFT</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Microsoft Corporation</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1.0</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229501506"/>
                  </a:ext>
                </a:extLst>
              </a:tr>
              <a:tr h="354386">
                <a:tc>
                  <a:txBody>
                    <a:bodyPr/>
                    <a:lstStyle/>
                    <a:p>
                      <a:r>
                        <a:rPr lang="en-IN" sz="1500" b="0" i="0" u="none" strike="noStrike" kern="1200" baseline="0" dirty="0">
                          <a:solidFill>
                            <a:schemeClr val="tx1"/>
                          </a:solidFill>
                          <a:latin typeface="+mn-lt"/>
                          <a:ea typeface="+mn-ea"/>
                          <a:cs typeface="+mn-cs"/>
                        </a:rPr>
                        <a:t>Consumer (Discretionary)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0.5</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TRIP</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TripAdvisor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2.4</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88181269"/>
                  </a:ext>
                </a:extLst>
              </a:tr>
              <a:tr h="354386">
                <a:tc>
                  <a:txBody>
                    <a:bodyPr/>
                    <a:lstStyle/>
                    <a:p>
                      <a:r>
                        <a:rPr lang="en-IN" sz="1500" b="0" i="0" u="none" strike="noStrike" kern="1200" baseline="0" dirty="0">
                          <a:solidFill>
                            <a:schemeClr val="tx1"/>
                          </a:solidFill>
                          <a:latin typeface="+mn-lt"/>
                          <a:ea typeface="+mn-ea"/>
                          <a:cs typeface="+mn-cs"/>
                        </a:rPr>
                        <a:t>Auto &amp; Truck Manufacturers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Ford Motor Company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1.3</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646320102"/>
                  </a:ext>
                </a:extLst>
              </a:tr>
            </a:tbl>
          </a:graphicData>
        </a:graphic>
      </p:graphicFrame>
    </p:spTree>
    <p:extLst>
      <p:ext uri="{BB962C8B-B14F-4D97-AF65-F5344CB8AC3E}">
        <p14:creationId xmlns:p14="http://schemas.microsoft.com/office/powerpoint/2010/main" val="454734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8229600" cy="1281332"/>
          </a:xfrm>
        </p:spPr>
        <p:txBody>
          <a:bodyPr/>
          <a:lstStyle/>
          <a:p>
            <a:r>
              <a:rPr lang="en-US" altLang="en-US" sz="2800" dirty="0">
                <a:latin typeface="+mj-lt"/>
                <a:ea typeface="ヒラギノ角ゴ Pro W3" pitchFamily="-65" charset="-128"/>
              </a:rPr>
              <a:t>Average Betas for Stocks by Industry and the Betas of a Selected Company in Each Industry (3 of 3)</a:t>
            </a:r>
            <a:endParaRPr lang="en-US" sz="2000" dirty="0">
              <a:latin typeface="+mj-lt"/>
            </a:endParaRPr>
          </a:p>
        </p:txBody>
      </p:sp>
      <p:graphicFrame>
        <p:nvGraphicFramePr>
          <p:cNvPr id="6" name="Table 5">
            <a:extLst>
              <a:ext uri="{FF2B5EF4-FFF2-40B4-BE49-F238E27FC236}">
                <a16:creationId xmlns:a16="http://schemas.microsoft.com/office/drawing/2014/main" id="{3FE8311E-64EF-4A82-8BA2-FB8F577BBBAE}"/>
              </a:ext>
            </a:extLst>
          </p:cNvPr>
          <p:cNvGraphicFramePr>
            <a:graphicFrameLocks noGrp="1"/>
          </p:cNvGraphicFramePr>
          <p:nvPr>
            <p:extLst>
              <p:ext uri="{D42A27DB-BD31-4B8C-83A1-F6EECF244321}">
                <p14:modId xmlns:p14="http://schemas.microsoft.com/office/powerpoint/2010/main" val="4062985687"/>
              </p:ext>
            </p:extLst>
          </p:nvPr>
        </p:nvGraphicFramePr>
        <p:xfrm>
          <a:off x="457200" y="2076208"/>
          <a:ext cx="8216902" cy="2830492"/>
        </p:xfrm>
        <a:graphic>
          <a:graphicData uri="http://schemas.openxmlformats.org/drawingml/2006/table">
            <a:tbl>
              <a:tblPr firstRow="1" bandRow="1">
                <a:tableStyleId>{68D230F3-CF80-4859-8CE7-A43EE81993B5}</a:tableStyleId>
              </a:tblPr>
              <a:tblGrid>
                <a:gridCol w="1828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371600">
                  <a:extLst>
                    <a:ext uri="{9D8B030D-6E8A-4147-A177-3AD203B41FA5}">
                      <a16:colId xmlns:a16="http://schemas.microsoft.com/office/drawing/2014/main" val="1811304278"/>
                    </a:ext>
                  </a:extLst>
                </a:gridCol>
                <a:gridCol w="2133600">
                  <a:extLst>
                    <a:ext uri="{9D8B030D-6E8A-4147-A177-3AD203B41FA5}">
                      <a16:colId xmlns:a16="http://schemas.microsoft.com/office/drawing/2014/main" val="2119584356"/>
                    </a:ext>
                  </a:extLst>
                </a:gridCol>
                <a:gridCol w="1206502">
                  <a:extLst>
                    <a:ext uri="{9D8B030D-6E8A-4147-A177-3AD203B41FA5}">
                      <a16:colId xmlns:a16="http://schemas.microsoft.com/office/drawing/2014/main" val="3557539358"/>
                    </a:ext>
                  </a:extLst>
                </a:gridCol>
              </a:tblGrid>
              <a:tr h="475800">
                <a:tc>
                  <a:txBody>
                    <a:bodyPr/>
                    <a:lstStyle/>
                    <a:p>
                      <a:r>
                        <a:rPr lang="en-IN" sz="1500" b="1" i="0" u="none" strike="noStrike" kern="1200" baseline="0" dirty="0">
                          <a:solidFill>
                            <a:schemeClr val="bg1"/>
                          </a:solidFill>
                          <a:latin typeface="+mn-lt"/>
                          <a:ea typeface="+mn-ea"/>
                          <a:cs typeface="+mn-cs"/>
                        </a:rPr>
                        <a:t>Industry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Average 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algn="ctr"/>
                      <a:r>
                        <a:rPr lang="en-IN" sz="1500" b="1" i="0" u="none" strike="noStrike" kern="1200" baseline="0" dirty="0">
                          <a:solidFill>
                            <a:schemeClr val="bg1"/>
                          </a:solidFill>
                          <a:latin typeface="+mn-lt"/>
                          <a:ea typeface="+mn-ea"/>
                          <a:cs typeface="+mn-cs"/>
                        </a:rPr>
                        <a:t>Ticker</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IN" sz="1500" b="1" i="0" u="none" strike="noStrike" kern="1200" baseline="0" dirty="0">
                          <a:solidFill>
                            <a:schemeClr val="bg1"/>
                          </a:solidFill>
                          <a:latin typeface="+mn-lt"/>
                          <a:ea typeface="+mn-ea"/>
                          <a:cs typeface="+mn-cs"/>
                        </a:rPr>
                        <a:t>Company</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500" dirty="0">
                          <a:solidFill>
                            <a:schemeClr val="bg1"/>
                          </a:solidFill>
                        </a:rPr>
                        <a:t>Beta</a:t>
                      </a:r>
                      <a:endParaRPr lang="en-IN"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p>
                      <a:r>
                        <a:rPr lang="en-IN" sz="1500" b="0" i="0" u="none" strike="noStrike" kern="1200" baseline="0" dirty="0">
                          <a:solidFill>
                            <a:schemeClr val="tx1"/>
                          </a:solidFill>
                          <a:latin typeface="+mn-lt"/>
                          <a:ea typeface="+mn-ea"/>
                          <a:cs typeface="+mn-cs"/>
                        </a:rPr>
                        <a:t>Communications Equipment</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CSCO</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Cisco Systems Inc.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1.2</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p>
                      <a:r>
                        <a:rPr lang="en-IN" sz="1500" b="0" i="0" u="none" strike="noStrike" kern="1200" baseline="0" dirty="0">
                          <a:solidFill>
                            <a:schemeClr val="tx1"/>
                          </a:solidFill>
                          <a:latin typeface="+mn-lt"/>
                          <a:ea typeface="+mn-ea"/>
                          <a:cs typeface="+mn-cs"/>
                        </a:rPr>
                        <a:t>Forestry &amp; Wood Products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WY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Weyerhaeuser Company</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1.4</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r h="354386">
                <a:tc>
                  <a:txBody>
                    <a:bodyPr/>
                    <a:lstStyle/>
                    <a:p>
                      <a:r>
                        <a:rPr lang="en-IN" sz="1500" b="0" i="0" u="none" strike="noStrike" kern="1200" baseline="0" dirty="0">
                          <a:solidFill>
                            <a:schemeClr val="tx1"/>
                          </a:solidFill>
                          <a:latin typeface="+mn-lt"/>
                          <a:ea typeface="+mn-ea"/>
                          <a:cs typeface="+mn-cs"/>
                        </a:rPr>
                        <a:t>Computer Services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GOOGL</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Alphabet Inc. (Google)</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1.1</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46794543"/>
                  </a:ext>
                </a:extLst>
              </a:tr>
              <a:tr h="354386">
                <a:tc>
                  <a:txBody>
                    <a:bodyPr/>
                    <a:lstStyle/>
                    <a:p>
                      <a:r>
                        <a:rPr lang="en-IN" sz="1500" b="0" i="0" u="none" strike="noStrike" kern="1200" baseline="0" dirty="0">
                          <a:solidFill>
                            <a:schemeClr val="tx1"/>
                          </a:solidFill>
                          <a:latin typeface="+mn-lt"/>
                          <a:ea typeface="+mn-ea"/>
                          <a:cs typeface="+mn-cs"/>
                        </a:rPr>
                        <a:t>Computer Hardware</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HPQ</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Hewlett Packard</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1.4</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229501506"/>
                  </a:ext>
                </a:extLst>
              </a:tr>
              <a:tr h="354386">
                <a:tc>
                  <a:txBody>
                    <a:bodyPr/>
                    <a:lstStyle/>
                    <a:p>
                      <a:r>
                        <a:rPr lang="en-IN" sz="1500" b="0" i="0" u="none" strike="noStrike" kern="1200" baseline="0" dirty="0">
                          <a:solidFill>
                            <a:schemeClr val="tx1"/>
                          </a:solidFill>
                          <a:latin typeface="+mn-lt"/>
                          <a:ea typeface="+mn-ea"/>
                          <a:cs typeface="+mn-cs"/>
                        </a:rPr>
                        <a:t>Semiconductors</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0.9</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IN" sz="1500" b="0" i="0" u="none" strike="noStrike" kern="1200" baseline="0" dirty="0">
                          <a:solidFill>
                            <a:schemeClr val="tx1"/>
                          </a:solidFill>
                          <a:latin typeface="+mn-lt"/>
                          <a:ea typeface="+mn-ea"/>
                          <a:cs typeface="+mn-cs"/>
                        </a:rPr>
                        <a:t>INTC</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IN" sz="1500" b="0" i="0" u="none" strike="noStrike" kern="1200" baseline="0" dirty="0">
                          <a:solidFill>
                            <a:schemeClr val="tx1"/>
                          </a:solidFill>
                          <a:latin typeface="+mn-lt"/>
                          <a:ea typeface="+mn-ea"/>
                          <a:cs typeface="+mn-cs"/>
                        </a:rPr>
                        <a:t>Intel Corporation</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500" dirty="0"/>
                        <a:t>0.8</a:t>
                      </a:r>
                      <a:endParaRPr lang="en-IN" sz="1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88181269"/>
                  </a:ext>
                </a:extLst>
              </a:tr>
            </a:tbl>
          </a:graphicData>
        </a:graphic>
      </p:graphicFrame>
      <p:sp>
        <p:nvSpPr>
          <p:cNvPr id="5" name="Content Placeholder 4"/>
          <p:cNvSpPr>
            <a:spLocks noGrp="1"/>
          </p:cNvSpPr>
          <p:nvPr>
            <p:ph idx="4294967295"/>
          </p:nvPr>
        </p:nvSpPr>
        <p:spPr>
          <a:xfrm>
            <a:off x="457200" y="6038349"/>
            <a:ext cx="8229600" cy="286251"/>
          </a:xfrm>
        </p:spPr>
        <p:txBody>
          <a:bodyPr/>
          <a:lstStyle/>
          <a:p>
            <a:pPr marL="0" indent="0">
              <a:buNone/>
            </a:pPr>
            <a:r>
              <a:rPr lang="en-IN" b="1" dirty="0"/>
              <a:t>Source:</a:t>
            </a:r>
            <a:r>
              <a:rPr lang="en-IN" dirty="0"/>
              <a:t> Reuters, April 2019.</a:t>
            </a:r>
          </a:p>
        </p:txBody>
      </p:sp>
    </p:spTree>
    <p:extLst>
      <p:ext uri="{BB962C8B-B14F-4D97-AF65-F5344CB8AC3E}">
        <p14:creationId xmlns:p14="http://schemas.microsoft.com/office/powerpoint/2010/main" val="823951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865"/>
            <a:ext cx="8229600" cy="1421259"/>
          </a:xfrm>
        </p:spPr>
        <p:txBody>
          <a:bodyPr/>
          <a:lstStyle/>
          <a:p>
            <a:r>
              <a:rPr lang="en-US" altLang="en-US" sz="3200" dirty="0">
                <a:latin typeface="+mj-lt"/>
                <a:ea typeface="ヒラギノ角ゴ Pro W3" pitchFamily="-65" charset="-128"/>
              </a:rPr>
              <a:t>Figure 12.6 Systematic versus Firm-Specific Risk in Boston Beer and Microsoft</a:t>
            </a:r>
            <a:endParaRPr lang="en-US" sz="3200" dirty="0">
              <a:latin typeface="+mj-lt"/>
            </a:endParaRPr>
          </a:p>
        </p:txBody>
      </p:sp>
      <p:pic>
        <p:nvPicPr>
          <p:cNvPr id="90114" name="Picture 2" descr="A chart shows the systematic and unsystematic risk of two stocks.&#10;Long description is available in notes, press F6"/>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42933" y="1939877"/>
            <a:ext cx="7858135" cy="41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68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12.5 Total Risk Versus Systematic Risk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6133"/>
            <a:ext cx="8229600" cy="3214468"/>
          </a:xfrm>
        </p:spPr>
        <p:txBody>
          <a:bodyPr/>
          <a:lstStyle/>
          <a:p>
            <a:pPr>
              <a:buNone/>
            </a:pPr>
            <a:r>
              <a:rPr lang="en-US" altLang="en-US" sz="2400" b="1" dirty="0">
                <a:ea typeface="ヒラギノ角ゴ Pro W3" pitchFamily="-65" charset="-128"/>
              </a:rPr>
              <a:t>Problem:</a:t>
            </a:r>
          </a:p>
          <a:p>
            <a:r>
              <a:rPr lang="en-IN" sz="2400" dirty="0"/>
              <a:t>Suppose that in the coming year, you expect SysCo’s stock to have a standard deviation of 30% and a beta of 1.2, and UniCo’s stock to have a standard deviation of 41% and a beta of 0.6. </a:t>
            </a:r>
          </a:p>
          <a:p>
            <a:r>
              <a:rPr lang="en-IN" sz="2400" dirty="0"/>
              <a:t>Which stock carries more total risk?</a:t>
            </a:r>
          </a:p>
          <a:p>
            <a:r>
              <a:rPr lang="en-IN" sz="2400" dirty="0"/>
              <a:t> Which has more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2065610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12.5 Total Risk Versus Systematic Risk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586132"/>
            <a:ext cx="8229600" cy="76199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p:txBody>
      </p:sp>
      <p:graphicFrame>
        <p:nvGraphicFramePr>
          <p:cNvPr id="5" name="Table 4">
            <a:extLst>
              <a:ext uri="{FF2B5EF4-FFF2-40B4-BE49-F238E27FC236}">
                <a16:creationId xmlns:a16="http://schemas.microsoft.com/office/drawing/2014/main" id="{ED88A243-4363-4AE0-B528-9986D905A942}"/>
              </a:ext>
            </a:extLst>
          </p:cNvPr>
          <p:cNvGraphicFramePr>
            <a:graphicFrameLocks noGrp="1"/>
          </p:cNvGraphicFramePr>
          <p:nvPr>
            <p:extLst>
              <p:ext uri="{D42A27DB-BD31-4B8C-83A1-F6EECF244321}">
                <p14:modId xmlns:p14="http://schemas.microsoft.com/office/powerpoint/2010/main" val="1669292486"/>
              </p:ext>
            </p:extLst>
          </p:nvPr>
        </p:nvGraphicFramePr>
        <p:xfrm>
          <a:off x="1219200" y="2590800"/>
          <a:ext cx="6705600" cy="1645860"/>
        </p:xfrm>
        <a:graphic>
          <a:graphicData uri="http://schemas.openxmlformats.org/drawingml/2006/table">
            <a:tbl>
              <a:tblPr firstRow="1" bandRow="1">
                <a:tableStyleId>{68D230F3-CF80-4859-8CE7-A43EE81993B5}</a:tableStyleId>
              </a:tblPr>
              <a:tblGrid>
                <a:gridCol w="2388296">
                  <a:extLst>
                    <a:ext uri="{9D8B030D-6E8A-4147-A177-3AD203B41FA5}">
                      <a16:colId xmlns:a16="http://schemas.microsoft.com/office/drawing/2014/main" val="20000"/>
                    </a:ext>
                  </a:extLst>
                </a:gridCol>
                <a:gridCol w="2572011">
                  <a:extLst>
                    <a:ext uri="{9D8B030D-6E8A-4147-A177-3AD203B41FA5}">
                      <a16:colId xmlns:a16="http://schemas.microsoft.com/office/drawing/2014/main" val="20001"/>
                    </a:ext>
                  </a:extLst>
                </a:gridCol>
                <a:gridCol w="1745293">
                  <a:extLst>
                    <a:ext uri="{9D8B030D-6E8A-4147-A177-3AD203B41FA5}">
                      <a16:colId xmlns:a16="http://schemas.microsoft.com/office/drawing/2014/main" val="1811304278"/>
                    </a:ext>
                  </a:extLst>
                </a:gridCol>
              </a:tblGrid>
              <a:tr h="475800">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2"/>
                          </a:solidFill>
                          <a:effectLst/>
                          <a:latin typeface="+mn-lt"/>
                          <a:ea typeface="ＭＳ Ｐゴシック" pitchFamily="-1" charset="-128"/>
                        </a:rPr>
                        <a:t>Blank</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itchFamily="-1" charset="-128"/>
                        </a:rPr>
                        <a:t>Standard Deviation (Total Risk)</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itchFamily="-1" charset="-128"/>
                        </a:rPr>
                        <a:t>Beta (</a:t>
                      </a:r>
                      <a:r>
                        <a:rPr kumimoji="0" lang="el-GR" altLang="en-US" sz="1800" b="1" i="0" u="none" strike="noStrike" cap="none" normalizeH="0" baseline="0" dirty="0">
                          <a:ln>
                            <a:noFill/>
                          </a:ln>
                          <a:solidFill>
                            <a:schemeClr val="bg1"/>
                          </a:solidFill>
                          <a:effectLst/>
                          <a:latin typeface="+mn-lt"/>
                          <a:ea typeface="ＭＳ Ｐゴシック" pitchFamily="-1" charset="-128"/>
                        </a:rPr>
                        <a:t>β</a:t>
                      </a:r>
                      <a:r>
                        <a:rPr kumimoji="0" lang="en-US" altLang="en-US" sz="1800" b="1" i="0" u="none" strike="noStrike" cap="none" normalizeH="0" baseline="0" dirty="0">
                          <a:ln>
                            <a:noFill/>
                          </a:ln>
                          <a:solidFill>
                            <a:schemeClr val="bg1"/>
                          </a:solidFill>
                          <a:effectLst/>
                          <a:latin typeface="+mn-lt"/>
                          <a:ea typeface="ＭＳ Ｐゴシック" pitchFamily="-1" charset="-128"/>
                        </a:rPr>
                        <a:t>) (Systematic Risk)</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155584190"/>
                  </a:ext>
                </a:extLst>
              </a:tr>
              <a:tr h="354386">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SysCo</a:t>
                      </a:r>
                      <a:endParaRPr kumimoji="0" lang="en-US" altLang="en-US" sz="1800" b="0" i="0" u="none" strike="noStrike" cap="none" normalizeH="0" baseline="0" dirty="0">
                        <a:ln>
                          <a:noFill/>
                        </a:ln>
                        <a:solidFill>
                          <a:srgbClr val="000000"/>
                        </a:solidFill>
                        <a:effectLst/>
                        <a:latin typeface="+mn-lt"/>
                        <a:ea typeface="ＭＳ Ｐゴシック" pitchFamily="-1" charset="-128"/>
                      </a:endParaRP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30%</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1.2</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096838"/>
                  </a:ext>
                </a:extLst>
              </a:tr>
              <a:tr h="354386">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UniCo</a:t>
                      </a:r>
                      <a:endParaRPr kumimoji="0" lang="en-US" altLang="en-US" sz="1800" b="0" i="0" u="none" strike="noStrike" cap="none" normalizeH="0" baseline="0" dirty="0">
                        <a:ln>
                          <a:noFill/>
                        </a:ln>
                        <a:solidFill>
                          <a:srgbClr val="000000"/>
                        </a:solidFill>
                        <a:effectLst/>
                        <a:latin typeface="+mn-lt"/>
                        <a:ea typeface="ＭＳ Ｐゴシック" pitchFamily="-1" charset="-128"/>
                      </a:endParaRP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41%</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0.6</a:t>
                      </a:r>
                    </a:p>
                  </a:txBody>
                  <a:tcPr marT="45710" marB="4571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608600788"/>
                  </a:ext>
                </a:extLst>
              </a:tr>
            </a:tbl>
          </a:graphicData>
        </a:graphic>
      </p:graphicFrame>
    </p:spTree>
    <p:extLst>
      <p:ext uri="{BB962C8B-B14F-4D97-AF65-F5344CB8AC3E}">
        <p14:creationId xmlns:p14="http://schemas.microsoft.com/office/powerpoint/2010/main" val="125811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12.1 The Expected Return of a Portfolio </a:t>
            </a:r>
            <a:r>
              <a:rPr lang="en-US" altLang="en-US" sz="2800" dirty="0">
                <a:latin typeface="+mj-lt"/>
                <a:ea typeface="ヒラギノ角ゴ Pro W3" pitchFamily="-65" charset="-128"/>
              </a:rPr>
              <a:t>(4 of 5)</a:t>
            </a:r>
            <a:endParaRPr lang="en-US" sz="2800" dirty="0">
              <a:latin typeface="+mj-lt"/>
            </a:endParaRPr>
          </a:p>
        </p:txBody>
      </p:sp>
      <p:sp>
        <p:nvSpPr>
          <p:cNvPr id="3" name="Content Placeholder 2"/>
          <p:cNvSpPr>
            <a:spLocks noGrp="1"/>
          </p:cNvSpPr>
          <p:nvPr>
            <p:ph idx="1"/>
          </p:nvPr>
        </p:nvSpPr>
        <p:spPr>
          <a:xfrm>
            <a:off x="457200" y="1586133"/>
            <a:ext cx="8229600" cy="1295400"/>
          </a:xfrm>
        </p:spPr>
        <p:txBody>
          <a:bodyPr/>
          <a:lstStyle/>
          <a:p>
            <a:r>
              <a:rPr lang="en-US" altLang="en-US" sz="2400" dirty="0">
                <a:ea typeface="ヒラギノ角ゴ Pro W3" pitchFamily="-65" charset="-128"/>
              </a:rPr>
              <a:t>The return on a portfolio, </a:t>
            </a:r>
            <a:r>
              <a:rPr lang="en-US" altLang="en-US" sz="2400" i="1" dirty="0">
                <a:ea typeface="ヒラギノ角ゴ Pro W3" pitchFamily="-65" charset="-128"/>
              </a:rPr>
              <a:t>Rp</a:t>
            </a:r>
          </a:p>
          <a:p>
            <a:pPr lvl="1"/>
            <a:r>
              <a:rPr lang="en-US" altLang="en-US" sz="2400" dirty="0">
                <a:ea typeface="ヒラギノ角ゴ Pro W3" pitchFamily="-65" charset="-128"/>
              </a:rPr>
              <a:t>The weighted average of the returns on the investments in the portfolio:</a:t>
            </a:r>
          </a:p>
        </p:txBody>
      </p:sp>
      <p:graphicFrame>
        <p:nvGraphicFramePr>
          <p:cNvPr id="6" name="Object 5" descr="006_002 An equation: R sub p = W sub 1 times R sub 1, plus W sub 2 times R sub 2, plus so on, plus W sub n times R sub n. ">
            <a:extLst>
              <a:ext uri="{FF2B5EF4-FFF2-40B4-BE49-F238E27FC236}">
                <a16:creationId xmlns:a16="http://schemas.microsoft.com/office/drawing/2014/main" id="{2E1CAF1C-B7D0-4395-963B-F498A4DC99DC}"/>
              </a:ext>
            </a:extLst>
          </p:cNvPr>
          <p:cNvGraphicFramePr>
            <a:graphicFrameLocks noChangeAspect="1"/>
          </p:cNvGraphicFramePr>
          <p:nvPr>
            <p:extLst>
              <p:ext uri="{D42A27DB-BD31-4B8C-83A1-F6EECF244321}">
                <p14:modId xmlns:p14="http://schemas.microsoft.com/office/powerpoint/2010/main" val="1323667611"/>
              </p:ext>
            </p:extLst>
          </p:nvPr>
        </p:nvGraphicFramePr>
        <p:xfrm>
          <a:off x="1676400" y="2971800"/>
          <a:ext cx="4533265" cy="507111"/>
        </p:xfrm>
        <a:graphic>
          <a:graphicData uri="http://schemas.openxmlformats.org/presentationml/2006/ole">
            <mc:AlternateContent xmlns:mc="http://schemas.openxmlformats.org/markup-compatibility/2006">
              <mc:Choice xmlns:v="urn:schemas-microsoft-com:vml" Requires="v">
                <p:oleObj spid="_x0000_s75114" name="Equation" r:id="rId4" imgW="3746160" imgH="419040" progId="Equation.DSMT4">
                  <p:embed/>
                </p:oleObj>
              </mc:Choice>
              <mc:Fallback>
                <p:oleObj name="Equation" r:id="rId4" imgW="3746160" imgH="419040" progId="Equation.DSMT4">
                  <p:embed/>
                  <p:pic>
                    <p:nvPicPr>
                      <p:cNvPr id="5" name="Object 4" descr="006_002 An equation: R sub p = W sub 1 times R sub 1, plus W sub 2 times R sub 2, plus so on, plus W sub n times R sub n. "/>
                      <p:cNvPicPr/>
                      <p:nvPr/>
                    </p:nvPicPr>
                    <p:blipFill>
                      <a:blip r:embed="rId5"/>
                      <a:stretch>
                        <a:fillRect/>
                      </a:stretch>
                    </p:blipFill>
                    <p:spPr>
                      <a:xfrm>
                        <a:off x="1676400" y="2971800"/>
                        <a:ext cx="4533265" cy="507111"/>
                      </a:xfrm>
                      <a:prstGeom prst="rect">
                        <a:avLst/>
                      </a:prstGeom>
                    </p:spPr>
                  </p:pic>
                </p:oleObj>
              </mc:Fallback>
            </mc:AlternateContent>
          </a:graphicData>
        </a:graphic>
      </p:graphicFrame>
      <p:sp>
        <p:nvSpPr>
          <p:cNvPr id="4" name="Content Placeholder 3"/>
          <p:cNvSpPr>
            <a:spLocks noGrp="1"/>
          </p:cNvSpPr>
          <p:nvPr>
            <p:ph idx="4294967295"/>
          </p:nvPr>
        </p:nvSpPr>
        <p:spPr>
          <a:xfrm>
            <a:off x="7239000" y="3030191"/>
            <a:ext cx="1447800" cy="457200"/>
          </a:xfrm>
        </p:spPr>
        <p:txBody>
          <a:bodyPr/>
          <a:lstStyle/>
          <a:p>
            <a:pPr marL="0" indent="0">
              <a:buNone/>
            </a:pPr>
            <a:r>
              <a:rPr lang="en-US" altLang="en-US" sz="2400" dirty="0">
                <a:ea typeface="ＭＳ Ｐゴシック" panose="020B0600070205080204" pitchFamily="34" charset="-128"/>
              </a:rPr>
              <a:t>(Eq. 12.2)</a:t>
            </a:r>
          </a:p>
        </p:txBody>
      </p:sp>
    </p:spTree>
    <p:extLst>
      <p:ext uri="{BB962C8B-B14F-4D97-AF65-F5344CB8AC3E}">
        <p14:creationId xmlns:p14="http://schemas.microsoft.com/office/powerpoint/2010/main" val="2894392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12.5 Total Risk Versus Systematic Risk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586133"/>
            <a:ext cx="8229600" cy="2300068"/>
          </a:xfrm>
        </p:spPr>
        <p:txBody>
          <a:bodyPr/>
          <a:lstStyle/>
          <a:p>
            <a:pPr>
              <a:buNone/>
            </a:pPr>
            <a:r>
              <a:rPr lang="en-US" altLang="en-US" sz="2400" b="1" dirty="0">
                <a:ea typeface="ヒラギノ角ゴ Pro W3" pitchFamily="-65" charset="-128"/>
              </a:rPr>
              <a:t>Execute:</a:t>
            </a:r>
          </a:p>
          <a:p>
            <a:r>
              <a:rPr lang="en-IN" sz="2400" dirty="0"/>
              <a:t>Total risk is measured by standard deviation; therefore, UniCo’s stock has more total risk. </a:t>
            </a:r>
          </a:p>
          <a:p>
            <a:r>
              <a:rPr lang="en-IN" sz="2400" dirty="0"/>
              <a:t>Systematic risk is measured by beta. SysCo has a higher beta, and so has more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3841192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12.5 Total Risk Versus Systematic Risk </a:t>
            </a:r>
            <a:r>
              <a:rPr lang="en-US" altLang="en-US" sz="280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586133"/>
            <a:ext cx="8229600" cy="2071468"/>
          </a:xfrm>
        </p:spPr>
        <p:txBody>
          <a:bodyPr/>
          <a:lstStyle/>
          <a:p>
            <a:pPr>
              <a:buNone/>
            </a:pPr>
            <a:r>
              <a:rPr lang="en-US" altLang="en-US" sz="2400" b="1" dirty="0">
                <a:ea typeface="ヒラギノ角ゴ Pro W3" pitchFamily="-65" charset="-128"/>
              </a:rPr>
              <a:t>Evaluate:</a:t>
            </a:r>
          </a:p>
          <a:p>
            <a:r>
              <a:rPr lang="en-IN" sz="2400" dirty="0"/>
              <a:t>As we discuss in the Common Mistake box on p. 385, a stock can have high total risk, but if a lot of it is diversifiable, it can still have low or average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2691226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8"/>
            <a:ext cx="8229600" cy="1097280"/>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(11 of 13)</a:t>
            </a:r>
            <a:endParaRPr lang="en-US" sz="2800" dirty="0">
              <a:latin typeface="+mj-lt"/>
            </a:endParaRPr>
          </a:p>
        </p:txBody>
      </p:sp>
      <p:sp>
        <p:nvSpPr>
          <p:cNvPr id="3" name="Content Placeholder 2"/>
          <p:cNvSpPr>
            <a:spLocks noGrp="1"/>
          </p:cNvSpPr>
          <p:nvPr>
            <p:ph idx="1"/>
          </p:nvPr>
        </p:nvSpPr>
        <p:spPr>
          <a:xfrm>
            <a:off x="457200" y="1586133"/>
            <a:ext cx="8229600" cy="2681068"/>
          </a:xfrm>
        </p:spPr>
        <p:txBody>
          <a:bodyPr/>
          <a:lstStyle/>
          <a:p>
            <a:r>
              <a:rPr lang="en-US" altLang="en-US" sz="2400" dirty="0">
                <a:ea typeface="ヒラギノ角ゴ Pro W3" pitchFamily="-65" charset="-128"/>
              </a:rPr>
              <a:t>Estimating Beta from Historical Returns</a:t>
            </a:r>
          </a:p>
          <a:p>
            <a:pPr lvl="1"/>
            <a:r>
              <a:rPr lang="en-US" altLang="en-US" sz="2400" dirty="0">
                <a:ea typeface="ヒラギノ角ゴ Pro W3" pitchFamily="-65" charset="-128"/>
              </a:rPr>
              <a:t>Beta is the expected percentage change in the excess return of the security for a 1% change in the excess return of the market portfolio</a:t>
            </a:r>
          </a:p>
          <a:p>
            <a:pPr lvl="2"/>
            <a:r>
              <a:rPr lang="en-US" altLang="en-US" sz="2400" dirty="0">
                <a:ea typeface="ＭＳ Ｐゴシック" panose="020B0600070205080204" pitchFamily="34" charset="-128"/>
              </a:rPr>
              <a:t>The amount by which risks that affect the overall market are amplified or dampened in a given stock or investment. </a:t>
            </a:r>
          </a:p>
        </p:txBody>
      </p:sp>
    </p:spTree>
    <p:extLst>
      <p:ext uri="{BB962C8B-B14F-4D97-AF65-F5344CB8AC3E}">
        <p14:creationId xmlns:p14="http://schemas.microsoft.com/office/powerpoint/2010/main" val="241463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8"/>
            <a:ext cx="8229600" cy="1097280"/>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(12 of 13)</a:t>
            </a:r>
            <a:endParaRPr lang="en-US" sz="2800" dirty="0">
              <a:latin typeface="+mj-lt"/>
            </a:endParaRPr>
          </a:p>
        </p:txBody>
      </p:sp>
      <p:sp>
        <p:nvSpPr>
          <p:cNvPr id="3" name="Content Placeholder 2"/>
          <p:cNvSpPr>
            <a:spLocks noGrp="1"/>
          </p:cNvSpPr>
          <p:nvPr>
            <p:ph idx="1"/>
          </p:nvPr>
        </p:nvSpPr>
        <p:spPr>
          <a:xfrm>
            <a:off x="457200" y="1586133"/>
            <a:ext cx="8229600" cy="3595468"/>
          </a:xfrm>
        </p:spPr>
        <p:txBody>
          <a:bodyPr/>
          <a:lstStyle/>
          <a:p>
            <a:r>
              <a:rPr lang="en-US" altLang="en-US" sz="2400" dirty="0">
                <a:ea typeface="ヒラギノ角ゴ Pro W3" pitchFamily="-65" charset="-128"/>
              </a:rPr>
              <a:t>Estimating Beta from Historical Returns</a:t>
            </a:r>
          </a:p>
          <a:p>
            <a:pPr lvl="1"/>
            <a:r>
              <a:rPr lang="en-US" altLang="en-US" sz="2400" dirty="0">
                <a:ea typeface="ヒラギノ角ゴ Pro W3" pitchFamily="-65" charset="-128"/>
              </a:rPr>
              <a:t>Cisco’s stock for example (Figure 12.7):</a:t>
            </a:r>
          </a:p>
          <a:p>
            <a:pPr lvl="2"/>
            <a:r>
              <a:rPr lang="en-US" altLang="en-US" sz="2400" dirty="0">
                <a:ea typeface="ＭＳ Ｐゴシック" panose="020B0600070205080204" pitchFamily="34" charset="-128"/>
              </a:rPr>
              <a:t>The overall tendency is for Cisco to have a high return when the market is up and a low return when the market is down</a:t>
            </a:r>
          </a:p>
          <a:p>
            <a:pPr lvl="2"/>
            <a:r>
              <a:rPr lang="en-US" altLang="en-US" sz="2400" dirty="0">
                <a:ea typeface="ＭＳ Ｐゴシック" panose="020B0600070205080204" pitchFamily="34" charset="-128"/>
              </a:rPr>
              <a:t>Cisco tends to move in the same direction as the market, but its movements are larger </a:t>
            </a:r>
          </a:p>
          <a:p>
            <a:pPr lvl="2"/>
            <a:r>
              <a:rPr lang="en-US" altLang="en-US" sz="2400" dirty="0">
                <a:ea typeface="ＭＳ Ｐゴシック" panose="020B0600070205080204" pitchFamily="34" charset="-128"/>
              </a:rPr>
              <a:t>The pattern suggests that Cisco’s beta is greater than one</a:t>
            </a:r>
          </a:p>
        </p:txBody>
      </p:sp>
    </p:spTree>
    <p:extLst>
      <p:ext uri="{BB962C8B-B14F-4D97-AF65-F5344CB8AC3E}">
        <p14:creationId xmlns:p14="http://schemas.microsoft.com/office/powerpoint/2010/main" val="248477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29"/>
            <a:ext cx="8229600" cy="1365801"/>
          </a:xfrm>
        </p:spPr>
        <p:txBody>
          <a:bodyPr/>
          <a:lstStyle/>
          <a:p>
            <a:r>
              <a:rPr lang="en-US" altLang="en-US" sz="2800" dirty="0">
                <a:latin typeface="+mj-lt"/>
                <a:ea typeface="ヒラギノ角ゴ Pro W3" pitchFamily="-65" charset="-128"/>
              </a:rPr>
              <a:t>Figure 12.7 Monthly Excess Returns for Cisco Stock and for the S&amp;P 500, January 2014–December 2018</a:t>
            </a:r>
            <a:endParaRPr lang="en-US" sz="2800" dirty="0">
              <a:latin typeface="+mj-lt"/>
            </a:endParaRPr>
          </a:p>
        </p:txBody>
      </p:sp>
      <p:pic>
        <p:nvPicPr>
          <p:cNvPr id="91138" name="Picture 2" descr="A chart shows the monthly returns of Cisco and of “S and P 500.”&#10;Long description is available in notes, press F6"/>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bwMode="auto">
          <a:xfrm>
            <a:off x="983321" y="1897682"/>
            <a:ext cx="7177358" cy="427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20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8"/>
            <a:ext cx="8229600" cy="1097280"/>
          </a:xfrm>
        </p:spPr>
        <p:txBody>
          <a:bodyPr/>
          <a:lstStyle/>
          <a:p>
            <a:r>
              <a:rPr lang="en-US" altLang="en-US" sz="3600" dirty="0">
                <a:latin typeface="+mj-lt"/>
                <a:ea typeface="ヒラギノ角ゴ Pro W3" pitchFamily="-65" charset="-128"/>
              </a:rPr>
              <a:t>12.3 Measuring Systematic Risk </a:t>
            </a:r>
            <a:r>
              <a:rPr lang="en-US" altLang="en-US" sz="3600" baseline="0" dirty="0">
                <a:latin typeface="+mj-lt"/>
                <a:ea typeface="ヒラギノ角ゴ Pro W3" pitchFamily="-65" charset="-128"/>
              </a:rPr>
              <a:t>       </a:t>
            </a:r>
            <a:r>
              <a:rPr lang="en-US" altLang="en-US" sz="2800" dirty="0">
                <a:latin typeface="+mj-lt"/>
                <a:ea typeface="ヒラギノ角ゴ Pro W3" pitchFamily="-65" charset="-128"/>
              </a:rPr>
              <a:t>(13 of 13)</a:t>
            </a:r>
            <a:endParaRPr lang="en-US" sz="2800" dirty="0">
              <a:latin typeface="+mj-lt"/>
            </a:endParaRPr>
          </a:p>
        </p:txBody>
      </p:sp>
      <p:sp>
        <p:nvSpPr>
          <p:cNvPr id="3" name="Content Placeholder 2"/>
          <p:cNvSpPr>
            <a:spLocks noGrp="1"/>
          </p:cNvSpPr>
          <p:nvPr>
            <p:ph idx="1"/>
          </p:nvPr>
        </p:nvSpPr>
        <p:spPr>
          <a:xfrm>
            <a:off x="457200" y="1586133"/>
            <a:ext cx="8229600" cy="2909668"/>
          </a:xfrm>
        </p:spPr>
        <p:txBody>
          <a:bodyPr/>
          <a:lstStyle/>
          <a:p>
            <a:r>
              <a:rPr lang="en-US" altLang="en-US" sz="2400" dirty="0">
                <a:ea typeface="ヒラギノ角ゴ Pro W3" pitchFamily="-65" charset="-128"/>
              </a:rPr>
              <a:t>In practice, we use linear regression to estimate the relation</a:t>
            </a:r>
          </a:p>
          <a:p>
            <a:pPr lvl="1"/>
            <a:r>
              <a:rPr lang="en-US" altLang="en-US" sz="2400" dirty="0">
                <a:ea typeface="ヒラギノ角ゴ Pro W3" pitchFamily="-65" charset="-128"/>
              </a:rPr>
              <a:t>The output is the best-fitting line that represents the historical relation between the stock and the market</a:t>
            </a:r>
          </a:p>
          <a:p>
            <a:pPr lvl="1"/>
            <a:r>
              <a:rPr lang="en-US" altLang="en-US" sz="2400" dirty="0">
                <a:ea typeface="ヒラギノ角ゴ Pro W3" pitchFamily="-65" charset="-128"/>
              </a:rPr>
              <a:t>The slope of this line is our estimate of beta  </a:t>
            </a:r>
          </a:p>
          <a:p>
            <a:pPr lvl="1"/>
            <a:r>
              <a:rPr lang="en-US" altLang="en-US" sz="2400" dirty="0">
                <a:ea typeface="ヒラギノ角ゴ Pro W3" pitchFamily="-65" charset="-128"/>
              </a:rPr>
              <a:t>Tells us how much the stock’s excess return changed for a 1% change in the market’s excess return</a:t>
            </a:r>
          </a:p>
        </p:txBody>
      </p:sp>
    </p:spTree>
    <p:extLst>
      <p:ext uri="{BB962C8B-B14F-4D97-AF65-F5344CB8AC3E}">
        <p14:creationId xmlns:p14="http://schemas.microsoft.com/office/powerpoint/2010/main" val="686719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1274552"/>
          </a:xfrm>
        </p:spPr>
        <p:txBody>
          <a:bodyPr/>
          <a:lstStyle/>
          <a:p>
            <a:r>
              <a:rPr lang="en-US" altLang="en-US" sz="2800" dirty="0">
                <a:latin typeface="+mj-lt"/>
                <a:ea typeface="ヒラギノ角ゴ Pro W3" pitchFamily="-65" charset="-128"/>
              </a:rPr>
              <a:t>Figure 12.8 Scatterplot of Monthly Returns for Apple versus the S&amp;P 500, January 2014 through December 2018</a:t>
            </a:r>
            <a:endParaRPr lang="en-US" sz="2800" dirty="0">
              <a:latin typeface="+mj-lt"/>
            </a:endParaRPr>
          </a:p>
        </p:txBody>
      </p:sp>
      <p:pic>
        <p:nvPicPr>
          <p:cNvPr id="7" name="Picture Placeholder 6" descr="A chart shows the scatter plot between Cisco’s return and “S and P 500” return.&#10;Long description is available in notes, press F6">
            <a:extLst>
              <a:ext uri="{FF2B5EF4-FFF2-40B4-BE49-F238E27FC236}">
                <a16:creationId xmlns:a16="http://schemas.microsoft.com/office/drawing/2014/main" id="{D803FA66-7124-4F78-A040-E7BAF49C8D89}"/>
              </a:ext>
            </a:extLst>
          </p:cNvPr>
          <p:cNvPicPr>
            <a:picLocks noGrp="1" noChangeAspect="1"/>
          </p:cNvPicPr>
          <p:nvPr>
            <p:ph type="pic" sz="quarter" idx="4294967295"/>
          </p:nvPr>
        </p:nvPicPr>
        <p:blipFill>
          <a:blip r:embed="rId3"/>
          <a:stretch>
            <a:fillRect/>
          </a:stretch>
        </p:blipFill>
        <p:spPr>
          <a:xfrm>
            <a:off x="1379537" y="1752600"/>
            <a:ext cx="6410325" cy="4400550"/>
          </a:xfrm>
          <a:prstGeom prst="rect">
            <a:avLst/>
          </a:prstGeom>
        </p:spPr>
      </p:pic>
    </p:spTree>
    <p:extLst>
      <p:ext uri="{BB962C8B-B14F-4D97-AF65-F5344CB8AC3E}">
        <p14:creationId xmlns:p14="http://schemas.microsoft.com/office/powerpoint/2010/main" val="4258045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(1 of 10)</a:t>
            </a:r>
            <a:endParaRPr lang="en-US" sz="2800" dirty="0">
              <a:latin typeface="+mj-lt"/>
            </a:endParaRPr>
          </a:p>
        </p:txBody>
      </p:sp>
      <p:sp>
        <p:nvSpPr>
          <p:cNvPr id="3" name="Content Placeholder 2"/>
          <p:cNvSpPr>
            <a:spLocks noGrp="1"/>
          </p:cNvSpPr>
          <p:nvPr>
            <p:ph idx="1"/>
          </p:nvPr>
        </p:nvSpPr>
        <p:spPr>
          <a:xfrm>
            <a:off x="457200" y="1586133"/>
            <a:ext cx="8229600" cy="2528667"/>
          </a:xfrm>
        </p:spPr>
        <p:txBody>
          <a:bodyPr/>
          <a:lstStyle/>
          <a:p>
            <a:r>
              <a:rPr lang="en-US" altLang="en-US" sz="2400" dirty="0">
                <a:ea typeface="ヒラギノ角ゴ Pro W3" pitchFamily="-65" charset="-128"/>
              </a:rPr>
              <a:t>One of our goals in this chapter is to compute the cost of equity capital</a:t>
            </a:r>
          </a:p>
          <a:p>
            <a:pPr lvl="1"/>
            <a:r>
              <a:rPr lang="en-US" altLang="en-US" sz="2400" dirty="0">
                <a:ea typeface="ヒラギノ角ゴ Pro W3" pitchFamily="-65" charset="-128"/>
              </a:rPr>
              <a:t>The best available expected return offered in the market on a similar investment</a:t>
            </a:r>
          </a:p>
          <a:p>
            <a:r>
              <a:rPr lang="en-US" altLang="en-US" sz="2400" dirty="0">
                <a:ea typeface="ヒラギノ角ゴ Pro W3" pitchFamily="-65" charset="-128"/>
              </a:rPr>
              <a:t>To compute the cost of equity capital, we need to know the relation between the stock’s risk and its expected return</a:t>
            </a:r>
          </a:p>
        </p:txBody>
      </p:sp>
    </p:spTree>
    <p:extLst>
      <p:ext uri="{BB962C8B-B14F-4D97-AF65-F5344CB8AC3E}">
        <p14:creationId xmlns:p14="http://schemas.microsoft.com/office/powerpoint/2010/main" val="3257804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(2 of 10)</a:t>
            </a:r>
            <a:endParaRPr lang="en-US" sz="2800" dirty="0">
              <a:latin typeface="+mj-lt"/>
            </a:endParaRPr>
          </a:p>
        </p:txBody>
      </p:sp>
      <p:sp>
        <p:nvSpPr>
          <p:cNvPr id="3" name="Content Placeholder 2"/>
          <p:cNvSpPr>
            <a:spLocks noGrp="1"/>
          </p:cNvSpPr>
          <p:nvPr>
            <p:ph idx="1"/>
          </p:nvPr>
        </p:nvSpPr>
        <p:spPr>
          <a:xfrm>
            <a:off x="457200" y="1586133"/>
            <a:ext cx="8229600" cy="1690467"/>
          </a:xfrm>
        </p:spPr>
        <p:txBody>
          <a:bodyPr/>
          <a:lstStyle/>
          <a:p>
            <a:r>
              <a:rPr lang="en-US" altLang="en-US" sz="2400" dirty="0">
                <a:ea typeface="ヒラギノ角ゴ Pro W3" pitchFamily="-65" charset="-128"/>
              </a:rPr>
              <a:t>The </a:t>
            </a:r>
            <a:r>
              <a:rPr lang="en-US" altLang="en-US" sz="2400" spc="-350" dirty="0">
                <a:ea typeface="ヒラギノ角ゴ Pro W3" pitchFamily="-65" charset="-128"/>
              </a:rPr>
              <a:t>C A P </a:t>
            </a:r>
            <a:r>
              <a:rPr lang="en-US" altLang="en-US" sz="2400" dirty="0">
                <a:ea typeface="ヒラギノ角ゴ Pro W3" pitchFamily="-65" charset="-128"/>
              </a:rPr>
              <a:t>M Equation Relating Risk to Expected Return</a:t>
            </a:r>
          </a:p>
          <a:p>
            <a:pPr lvl="1"/>
            <a:r>
              <a:rPr lang="en-US" altLang="en-US" sz="2400" dirty="0">
                <a:ea typeface="ヒラギノ角ゴ Pro W3" pitchFamily="-65" charset="-128"/>
              </a:rPr>
              <a:t>Only systematic risk determines expected returns</a:t>
            </a:r>
          </a:p>
          <a:p>
            <a:pPr lvl="2"/>
            <a:r>
              <a:rPr lang="en-US" altLang="en-US" sz="2400" dirty="0">
                <a:ea typeface="ＭＳ Ｐゴシック" panose="020B0600070205080204" pitchFamily="34" charset="-128"/>
              </a:rPr>
              <a:t>Firm-specific risk is diversifiable and does not warrant extra return</a:t>
            </a:r>
          </a:p>
        </p:txBody>
      </p:sp>
    </p:spTree>
    <p:extLst>
      <p:ext uri="{BB962C8B-B14F-4D97-AF65-F5344CB8AC3E}">
        <p14:creationId xmlns:p14="http://schemas.microsoft.com/office/powerpoint/2010/main" val="4084807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(3 of 10)</a:t>
            </a:r>
            <a:endParaRPr lang="en-US" sz="2800" dirty="0">
              <a:latin typeface="+mj-lt"/>
            </a:endParaRPr>
          </a:p>
        </p:txBody>
      </p:sp>
      <p:sp>
        <p:nvSpPr>
          <p:cNvPr id="3" name="Content Placeholder 2"/>
          <p:cNvSpPr>
            <a:spLocks noGrp="1"/>
          </p:cNvSpPr>
          <p:nvPr>
            <p:ph idx="1"/>
          </p:nvPr>
        </p:nvSpPr>
        <p:spPr>
          <a:xfrm>
            <a:off x="457200" y="1586133"/>
            <a:ext cx="8229600" cy="3214467"/>
          </a:xfrm>
        </p:spPr>
        <p:txBody>
          <a:bodyPr/>
          <a:lstStyle/>
          <a:p>
            <a:r>
              <a:rPr lang="en-US" altLang="en-US" sz="2400" dirty="0">
                <a:ea typeface="ヒラギノ角ゴ Pro W3" pitchFamily="-65" charset="-128"/>
              </a:rPr>
              <a:t>The </a:t>
            </a:r>
            <a:r>
              <a:rPr lang="en-US" altLang="en-US" sz="2400" spc="-350" dirty="0">
                <a:ea typeface="ヒラギノ角ゴ Pro W3" pitchFamily="-65" charset="-128"/>
              </a:rPr>
              <a:t>C A P </a:t>
            </a:r>
            <a:r>
              <a:rPr lang="en-US" altLang="en-US" sz="2400" dirty="0">
                <a:ea typeface="ヒラギノ角ゴ Pro W3" pitchFamily="-65" charset="-128"/>
              </a:rPr>
              <a:t>M Equation Relating Risk to Expected Return</a:t>
            </a:r>
          </a:p>
          <a:p>
            <a:pPr lvl="1"/>
            <a:r>
              <a:rPr lang="en-US" altLang="en-US" sz="2400" dirty="0">
                <a:ea typeface="ヒラギノ角ゴ Pro W3" pitchFamily="-65" charset="-128"/>
              </a:rPr>
              <a:t>The expected return on any investment comes from:</a:t>
            </a:r>
          </a:p>
          <a:p>
            <a:pPr lvl="2"/>
            <a:r>
              <a:rPr lang="en-US" altLang="en-US" sz="2400" dirty="0">
                <a:ea typeface="ＭＳ Ｐゴシック" panose="020B0600070205080204" pitchFamily="34" charset="-128"/>
              </a:rPr>
              <a:t>A baseline rate of return to compensate for inflation and the time value of money, even with no risk of losing money</a:t>
            </a:r>
          </a:p>
          <a:p>
            <a:pPr lvl="2"/>
            <a:r>
              <a:rPr lang="en-US" altLang="en-US" sz="2400" dirty="0">
                <a:ea typeface="ＭＳ Ｐゴシック" panose="020B0600070205080204" pitchFamily="34" charset="-128"/>
              </a:rPr>
              <a:t>A risk premium that varies with the systematic risk</a:t>
            </a:r>
          </a:p>
          <a:p>
            <a:pPr lvl="1"/>
            <a:r>
              <a:rPr lang="en-US" altLang="en-US" sz="2400" dirty="0">
                <a:ea typeface="ヒラギノ角ゴ Pro W3" pitchFamily="-65" charset="-128"/>
              </a:rPr>
              <a:t>Expected Return = Risk-free rate + Risk Premium for Systematic Risk</a:t>
            </a:r>
          </a:p>
        </p:txBody>
      </p:sp>
    </p:spTree>
    <p:extLst>
      <p:ext uri="{BB962C8B-B14F-4D97-AF65-F5344CB8AC3E}">
        <p14:creationId xmlns:p14="http://schemas.microsoft.com/office/powerpoint/2010/main" val="321094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(1 of 8)</a:t>
            </a:r>
            <a:endParaRPr lang="en-US" sz="2000" dirty="0">
              <a:latin typeface="+mj-lt"/>
            </a:endParaRPr>
          </a:p>
        </p:txBody>
      </p:sp>
      <p:sp>
        <p:nvSpPr>
          <p:cNvPr id="3" name="Content Placeholder 2"/>
          <p:cNvSpPr>
            <a:spLocks noGrp="1"/>
          </p:cNvSpPr>
          <p:nvPr>
            <p:ph idx="1"/>
          </p:nvPr>
        </p:nvSpPr>
        <p:spPr>
          <a:xfrm>
            <a:off x="457200" y="1642404"/>
            <a:ext cx="8229600" cy="4605996"/>
          </a:xfrm>
        </p:spPr>
        <p:txBody>
          <a:bodyPr/>
          <a:lstStyle/>
          <a:p>
            <a:pPr>
              <a:lnSpc>
                <a:spcPct val="90000"/>
              </a:lnSpc>
              <a:buNone/>
            </a:pPr>
            <a:r>
              <a:rPr lang="en-US" altLang="en-US" sz="2200" b="1" dirty="0">
                <a:ea typeface="ヒラギノ角ゴ Pro W3" pitchFamily="-65" charset="-128"/>
              </a:rPr>
              <a:t>Problem:</a:t>
            </a:r>
          </a:p>
          <a:p>
            <a:r>
              <a:rPr lang="en-IN" sz="2200" dirty="0"/>
              <a:t>Suppose you invest $100,000 and buy 200 shares of Apple at $200 per share ($40,000) and 1000 shares of Coca-Cola at $60 per share ($60,000). </a:t>
            </a:r>
          </a:p>
          <a:p>
            <a:r>
              <a:rPr lang="en-IN" sz="2200" dirty="0"/>
              <a:t>If Apple’s stock rises to $240 per share and Coca-Cola stock falls to $57 per share and neither paid dividends, what is the new value of the portfolio? </a:t>
            </a:r>
          </a:p>
          <a:p>
            <a:r>
              <a:rPr lang="en-IN" sz="2200" dirty="0"/>
              <a:t>What return did the portfolio earn? Show that Equation 12.2 is true by calculating the individual returns of the stocks and multiplying them by their weights in the portfolio. If you don’t buy or sell any shares after the price change, what are the new portfolio weights?</a:t>
            </a:r>
            <a:endParaRPr lang="en-US" altLang="en-US" sz="2200" dirty="0">
              <a:ea typeface="ヒラギノ角ゴ Pro W3" pitchFamily="-65" charset="-128"/>
            </a:endParaRPr>
          </a:p>
        </p:txBody>
      </p:sp>
    </p:spTree>
    <p:extLst>
      <p:ext uri="{BB962C8B-B14F-4D97-AF65-F5344CB8AC3E}">
        <p14:creationId xmlns:p14="http://schemas.microsoft.com/office/powerpoint/2010/main" val="289694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(4 of 10)</a:t>
            </a:r>
            <a:endParaRPr lang="en-US" sz="2800" dirty="0">
              <a:latin typeface="+mj-lt"/>
            </a:endParaRPr>
          </a:p>
        </p:txBody>
      </p:sp>
      <p:sp>
        <p:nvSpPr>
          <p:cNvPr id="3" name="Content Placeholder 2"/>
          <p:cNvSpPr>
            <a:spLocks noGrp="1"/>
          </p:cNvSpPr>
          <p:nvPr>
            <p:ph idx="1"/>
          </p:nvPr>
        </p:nvSpPr>
        <p:spPr>
          <a:xfrm>
            <a:off x="457200" y="1586133"/>
            <a:ext cx="8229600" cy="928467"/>
          </a:xfrm>
        </p:spPr>
        <p:txBody>
          <a:bodyPr/>
          <a:lstStyle/>
          <a:p>
            <a:r>
              <a:rPr lang="en-US" altLang="en-US" sz="2400" dirty="0">
                <a:ea typeface="ヒラギノ角ゴ Pro W3" pitchFamily="-65" charset="-128"/>
              </a:rPr>
              <a:t>The Capital Asset Pricing Model (</a:t>
            </a:r>
            <a:r>
              <a:rPr lang="en-US" altLang="en-US" sz="2400" spc="-350" dirty="0">
                <a:ea typeface="ヒラギノ角ゴ Pro W3" pitchFamily="-65" charset="-128"/>
              </a:rPr>
              <a:t>C A P </a:t>
            </a:r>
            <a:r>
              <a:rPr lang="en-US" altLang="en-US" sz="2400" dirty="0">
                <a:ea typeface="ヒラギノ角ゴ Pro W3" pitchFamily="-65" charset="-128"/>
              </a:rPr>
              <a:t>M)</a:t>
            </a:r>
          </a:p>
          <a:p>
            <a:pPr lvl="1"/>
            <a:r>
              <a:rPr lang="en-US" altLang="en-US" sz="2400" dirty="0">
                <a:ea typeface="ヒラギノ角ゴ Pro W3" pitchFamily="-65" charset="-128"/>
              </a:rPr>
              <a:t>The equation for the expected return of an investment:</a:t>
            </a:r>
          </a:p>
        </p:txBody>
      </p:sp>
      <p:graphicFrame>
        <p:nvGraphicFramePr>
          <p:cNvPr id="8" name="Object 7" descr="An equation where the part after the plus sign is, risk premium for security I: E times, left bracket, R sub I, right bracket = r sub f, plus beta sub I, times, start quantity, E times, left bracket, R sub market, right bracket, minus r sub f, end quantity.">
            <a:extLst>
              <a:ext uri="{FF2B5EF4-FFF2-40B4-BE49-F238E27FC236}">
                <a16:creationId xmlns:a16="http://schemas.microsoft.com/office/drawing/2014/main" id="{46C1538E-7919-4A3B-9733-7922CFF79B5E}"/>
              </a:ext>
            </a:extLst>
          </p:cNvPr>
          <p:cNvGraphicFramePr>
            <a:graphicFrameLocks noChangeAspect="1"/>
          </p:cNvGraphicFramePr>
          <p:nvPr>
            <p:extLst>
              <p:ext uri="{D42A27DB-BD31-4B8C-83A1-F6EECF244321}">
                <p14:modId xmlns:p14="http://schemas.microsoft.com/office/powerpoint/2010/main" val="3693433199"/>
              </p:ext>
            </p:extLst>
          </p:nvPr>
        </p:nvGraphicFramePr>
        <p:xfrm>
          <a:off x="2209800" y="2878350"/>
          <a:ext cx="4001866" cy="952826"/>
        </p:xfrm>
        <a:graphic>
          <a:graphicData uri="http://schemas.openxmlformats.org/presentationml/2006/ole">
            <mc:AlternateContent xmlns:mc="http://schemas.openxmlformats.org/markup-compatibility/2006">
              <mc:Choice xmlns:v="urn:schemas-microsoft-com:vml" Requires="v">
                <p:oleObj spid="_x0000_s72047" name="Equation" r:id="rId4" imgW="1866600" imgH="444240" progId="Equation.DSMT4">
                  <p:embed/>
                </p:oleObj>
              </mc:Choice>
              <mc:Fallback>
                <p:oleObj name="Equation" r:id="rId4" imgW="1866600" imgH="444240" progId="Equation.DSMT4">
                  <p:embed/>
                  <p:pic>
                    <p:nvPicPr>
                      <p:cNvPr id="7" name="Object 6" descr="An equation where the part after the plus sign is, risk premium for security I: E times, left bracket, R sub I, right bracket = r sub f, plus beta sub I, times, start quantity, E times, left bracket, R sub market, right bracket, minus r sub f, end quantity."/>
                      <p:cNvPicPr/>
                      <p:nvPr/>
                    </p:nvPicPr>
                    <p:blipFill>
                      <a:blip r:embed="rId5"/>
                      <a:stretch>
                        <a:fillRect/>
                      </a:stretch>
                    </p:blipFill>
                    <p:spPr>
                      <a:xfrm>
                        <a:off x="2209800" y="2878350"/>
                        <a:ext cx="4001866" cy="952826"/>
                      </a:xfrm>
                      <a:prstGeom prst="rect">
                        <a:avLst/>
                      </a:prstGeom>
                    </p:spPr>
                  </p:pic>
                </p:oleObj>
              </mc:Fallback>
            </mc:AlternateContent>
          </a:graphicData>
        </a:graphic>
      </p:graphicFrame>
      <p:sp>
        <p:nvSpPr>
          <p:cNvPr id="6" name="Content Placeholder 5"/>
          <p:cNvSpPr>
            <a:spLocks noGrp="1"/>
          </p:cNvSpPr>
          <p:nvPr>
            <p:ph idx="4294967295"/>
          </p:nvPr>
        </p:nvSpPr>
        <p:spPr>
          <a:xfrm>
            <a:off x="7239000" y="3200400"/>
            <a:ext cx="1447800" cy="381000"/>
          </a:xfrm>
        </p:spPr>
        <p:txBody>
          <a:bodyPr/>
          <a:lstStyle/>
          <a:p>
            <a:pPr marL="0" indent="0">
              <a:buNone/>
            </a:pPr>
            <a:r>
              <a:rPr lang="en-US" altLang="en-US" sz="2400" dirty="0">
                <a:ea typeface="ＭＳ Ｐゴシック" panose="020B0600070205080204" pitchFamily="34" charset="-128"/>
              </a:rPr>
              <a:t>(Eq. 12.6)</a:t>
            </a:r>
          </a:p>
        </p:txBody>
      </p:sp>
    </p:spTree>
    <p:extLst>
      <p:ext uri="{BB962C8B-B14F-4D97-AF65-F5344CB8AC3E}">
        <p14:creationId xmlns:p14="http://schemas.microsoft.com/office/powerpoint/2010/main" val="3067077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(5 of 10)</a:t>
            </a:r>
            <a:endParaRPr lang="en-US" sz="2800" dirty="0">
              <a:latin typeface="+mj-lt"/>
            </a:endParaRPr>
          </a:p>
        </p:txBody>
      </p:sp>
      <p:sp>
        <p:nvSpPr>
          <p:cNvPr id="3" name="Content Placeholder 2"/>
          <p:cNvSpPr>
            <a:spLocks noGrp="1"/>
          </p:cNvSpPr>
          <p:nvPr>
            <p:ph idx="1"/>
          </p:nvPr>
        </p:nvSpPr>
        <p:spPr>
          <a:xfrm>
            <a:off x="457200" y="1586133"/>
            <a:ext cx="8229600" cy="3062067"/>
          </a:xfrm>
        </p:spPr>
        <p:txBody>
          <a:bodyPr/>
          <a:lstStyle/>
          <a:p>
            <a:r>
              <a:rPr lang="en-US" altLang="en-US" sz="2400" dirty="0">
                <a:ea typeface="ヒラギノ角ゴ Pro W3" pitchFamily="-65" charset="-128"/>
              </a:rPr>
              <a:t>The </a:t>
            </a:r>
            <a:r>
              <a:rPr lang="en-US" altLang="en-US" sz="2400" spc="-350" dirty="0">
                <a:ea typeface="ヒラギノ角ゴ Pro W3" pitchFamily="-65" charset="-128"/>
              </a:rPr>
              <a:t>C A P </a:t>
            </a:r>
            <a:r>
              <a:rPr lang="en-US" altLang="en-US" sz="2400" dirty="0">
                <a:ea typeface="ヒラギノ角ゴ Pro W3" pitchFamily="-65" charset="-128"/>
              </a:rPr>
              <a:t>M says that the expected return on any investment is equal to the risk-free rate of return plus a risk premium proportional to the amount of systematic risk in the investment</a:t>
            </a:r>
          </a:p>
          <a:p>
            <a:pPr lvl="1"/>
            <a:r>
              <a:rPr lang="en-US" altLang="en-US" sz="2400" dirty="0">
                <a:ea typeface="ヒラギノ角ゴ Pro W3" pitchFamily="-65" charset="-128"/>
              </a:rPr>
              <a:t>The risk premium is equal to the market risk premium  times the amount of systematic risk present in the investment, measured by its beta (β</a:t>
            </a:r>
            <a:r>
              <a:rPr lang="en-US" altLang="en-US" sz="2400" baseline="-25000" dirty="0" err="1">
                <a:ea typeface="ヒラギノ角ゴ Pro W3" pitchFamily="-65" charset="-128"/>
              </a:rPr>
              <a:t>i</a:t>
            </a:r>
            <a:r>
              <a:rPr lang="en-US" altLang="en-US" sz="2400" dirty="0">
                <a:ea typeface="ヒラギノ角ゴ Pro W3" pitchFamily="-65" charset="-128"/>
              </a:rPr>
              <a:t>)</a:t>
            </a:r>
          </a:p>
          <a:p>
            <a:pPr lvl="1"/>
            <a:r>
              <a:rPr lang="en-US" altLang="en-US" sz="2400" dirty="0">
                <a:ea typeface="ヒラギノ角ゴ Pro W3" pitchFamily="-65" charset="-128"/>
              </a:rPr>
              <a:t>We also call this return the investment’s required return</a:t>
            </a:r>
            <a:endParaRPr lang="en-US" altLang="en-US" sz="2400" b="1" dirty="0">
              <a:ea typeface="ヒラギノ角ゴ Pro W3" pitchFamily="-65" charset="-128"/>
            </a:endParaRPr>
          </a:p>
        </p:txBody>
      </p:sp>
    </p:spTree>
    <p:extLst>
      <p:ext uri="{BB962C8B-B14F-4D97-AF65-F5344CB8AC3E}">
        <p14:creationId xmlns:p14="http://schemas.microsoft.com/office/powerpoint/2010/main" val="1150162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12.6 Computing the Expected Return for a Stock </a:t>
            </a:r>
            <a:r>
              <a:rPr lang="en-US" altLang="en-US" sz="2800" dirty="0">
                <a:latin typeface="+mj-lt"/>
                <a:ea typeface="ヒラギノ角ゴ Pro W3" pitchFamily="-65" charset="-128"/>
              </a:rPr>
              <a:t>(1 of 4)</a:t>
            </a:r>
            <a:endParaRPr lang="en-US" sz="2800" dirty="0">
              <a:latin typeface="+mj-lt"/>
            </a:endParaRPr>
          </a:p>
        </p:txBody>
      </p:sp>
      <p:sp>
        <p:nvSpPr>
          <p:cNvPr id="3" name="Content Placeholder 2"/>
          <p:cNvSpPr>
            <a:spLocks noGrp="1"/>
          </p:cNvSpPr>
          <p:nvPr>
            <p:ph idx="1"/>
          </p:nvPr>
        </p:nvSpPr>
        <p:spPr>
          <a:xfrm>
            <a:off x="457200" y="1586133"/>
            <a:ext cx="8229600" cy="1690467"/>
          </a:xfrm>
        </p:spPr>
        <p:txBody>
          <a:bodyPr/>
          <a:lstStyle/>
          <a:p>
            <a:pPr>
              <a:buNone/>
            </a:pPr>
            <a:r>
              <a:rPr lang="en-US" altLang="en-US" sz="2400" b="1" dirty="0">
                <a:ea typeface="ヒラギノ角ゴ Pro W3" pitchFamily="-65" charset="-128"/>
              </a:rPr>
              <a:t>Problem:</a:t>
            </a:r>
          </a:p>
          <a:p>
            <a:r>
              <a:rPr lang="en-IN" sz="2400" dirty="0"/>
              <a:t>Suppose the risk-free return is 3% and you measure the market risk premium to be 6%. Cisco has a beta of 1.2. According to the </a:t>
            </a:r>
            <a:r>
              <a:rPr lang="en-IN" sz="2400" spc="-350" dirty="0"/>
              <a:t>C A P </a:t>
            </a:r>
            <a:r>
              <a:rPr lang="en-IN" sz="2400" dirty="0"/>
              <a:t>M, what is its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815921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12.6 Computing the Expected Return for a Stock </a:t>
            </a:r>
            <a:r>
              <a:rPr lang="en-US" altLang="en-US" sz="2800" dirty="0">
                <a:latin typeface="+mj-lt"/>
                <a:ea typeface="ヒラギノ角ゴ Pro W3" pitchFamily="-65" charset="-128"/>
              </a:rPr>
              <a:t>(2 of 4)</a:t>
            </a:r>
            <a:endParaRPr lang="en-US" sz="2800" dirty="0">
              <a:latin typeface="+mj-lt"/>
            </a:endParaRPr>
          </a:p>
        </p:txBody>
      </p:sp>
      <p:sp>
        <p:nvSpPr>
          <p:cNvPr id="3" name="Content Placeholder 2"/>
          <p:cNvSpPr>
            <a:spLocks noGrp="1"/>
          </p:cNvSpPr>
          <p:nvPr>
            <p:ph idx="1"/>
          </p:nvPr>
        </p:nvSpPr>
        <p:spPr>
          <a:xfrm>
            <a:off x="457200" y="1586133"/>
            <a:ext cx="8229600" cy="2376267"/>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We can use Equation 12.6 to compute the expected return according to the </a:t>
            </a:r>
            <a:r>
              <a:rPr lang="en-IN" sz="2400" spc="-350" dirty="0"/>
              <a:t>C A P </a:t>
            </a:r>
            <a:r>
              <a:rPr lang="en-IN" sz="2400" dirty="0"/>
              <a:t>M. For that equation, we will need the market risk premium, the risk-free return, and the stock’s beta. We have all of these inputs, so we are ready to go.</a:t>
            </a:r>
            <a:endParaRPr lang="en-US" altLang="en-US" sz="2400" dirty="0">
              <a:ea typeface="ヒラギノ角ゴ Pro W3" pitchFamily="-65" charset="-128"/>
            </a:endParaRPr>
          </a:p>
        </p:txBody>
      </p:sp>
    </p:spTree>
    <p:extLst>
      <p:ext uri="{BB962C8B-B14F-4D97-AF65-F5344CB8AC3E}">
        <p14:creationId xmlns:p14="http://schemas.microsoft.com/office/powerpoint/2010/main" val="3967170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12.6 Computing the Expected Return for a Stock </a:t>
            </a:r>
            <a:r>
              <a:rPr lang="en-US" altLang="en-US" sz="2800" dirty="0">
                <a:latin typeface="+mj-lt"/>
                <a:ea typeface="ヒラギノ角ゴ Pro W3" pitchFamily="-65" charset="-128"/>
              </a:rPr>
              <a:t>(3 of 4)</a:t>
            </a:r>
            <a:endParaRPr lang="en-US" sz="2800" dirty="0">
              <a:latin typeface="+mj-lt"/>
            </a:endParaRPr>
          </a:p>
        </p:txBody>
      </p:sp>
      <p:sp>
        <p:nvSpPr>
          <p:cNvPr id="3" name="Content Placeholder 2"/>
          <p:cNvSpPr>
            <a:spLocks noGrp="1"/>
          </p:cNvSpPr>
          <p:nvPr>
            <p:ph idx="1"/>
          </p:nvPr>
        </p:nvSpPr>
        <p:spPr>
          <a:xfrm>
            <a:off x="457200" y="1586133"/>
            <a:ext cx="8229600" cy="1004667"/>
          </a:xfrm>
        </p:spPr>
        <p:txBody>
          <a:bodyPr/>
          <a:lstStyle/>
          <a:p>
            <a:pPr>
              <a:buNone/>
            </a:pPr>
            <a:r>
              <a:rPr lang="en-US" altLang="en-US" sz="2400" b="1" dirty="0">
                <a:ea typeface="ヒラギノ角ゴ Pro W3" pitchFamily="-65" charset="-128"/>
              </a:rPr>
              <a:t>Execute:</a:t>
            </a:r>
          </a:p>
          <a:p>
            <a:r>
              <a:rPr lang="en-US" altLang="en-US" sz="2400" dirty="0">
                <a:ea typeface="ヒラギノ角ゴ Pro W3" pitchFamily="-65" charset="-128"/>
              </a:rPr>
              <a:t>Using Equation 12.6:</a:t>
            </a:r>
          </a:p>
        </p:txBody>
      </p:sp>
      <p:graphicFrame>
        <p:nvGraphicFramePr>
          <p:cNvPr id="6" name="Object 5" descr="An equation: E times, left bracket, R sub Cisco, right bracket = r sub f, plus beta sub Cisco, times, begin quantity, E times, left bracket, R sub market, right bracket, minus r sub f, end quantity = 3% + 1.2 times 6% = 10.2%.">
            <a:extLst>
              <a:ext uri="{FF2B5EF4-FFF2-40B4-BE49-F238E27FC236}">
                <a16:creationId xmlns:a16="http://schemas.microsoft.com/office/drawing/2014/main" id="{AE49364E-AFCA-48B0-9364-523CC0A28F3C}"/>
              </a:ext>
            </a:extLst>
          </p:cNvPr>
          <p:cNvGraphicFramePr>
            <a:graphicFrameLocks noChangeAspect="1"/>
          </p:cNvGraphicFramePr>
          <p:nvPr>
            <p:extLst>
              <p:ext uri="{D42A27DB-BD31-4B8C-83A1-F6EECF244321}">
                <p14:modId xmlns:p14="http://schemas.microsoft.com/office/powerpoint/2010/main" val="3702184650"/>
              </p:ext>
            </p:extLst>
          </p:nvPr>
        </p:nvGraphicFramePr>
        <p:xfrm>
          <a:off x="1365250" y="3035300"/>
          <a:ext cx="6413500" cy="787400"/>
        </p:xfrm>
        <a:graphic>
          <a:graphicData uri="http://schemas.openxmlformats.org/presentationml/2006/ole">
            <mc:AlternateContent xmlns:mc="http://schemas.openxmlformats.org/markup-compatibility/2006">
              <mc:Choice xmlns:v="urn:schemas-microsoft-com:vml" Requires="v">
                <p:oleObj spid="_x0000_s86344" name="Equation" r:id="rId4" imgW="6413400" imgH="787320" progId="Equation.DSMT4">
                  <p:embed/>
                </p:oleObj>
              </mc:Choice>
              <mc:Fallback>
                <p:oleObj name="Equation" r:id="rId4" imgW="6413400" imgH="787320" progId="Equation.DSMT4">
                  <p:embed/>
                  <p:pic>
                    <p:nvPicPr>
                      <p:cNvPr id="5" name="Object 4" descr="An equation: E times, left bracket, R sub Cisco, right bracket = r sub f, plus beta sub Cisco, times, begin quantity, E times, left bracket, R sub market, right bracket, minus r sub f, end quantity = 3% + 1.3 times 6% = 10.8%."/>
                      <p:cNvPicPr/>
                      <p:nvPr/>
                    </p:nvPicPr>
                    <p:blipFill>
                      <a:blip r:embed="rId5"/>
                      <a:stretch>
                        <a:fillRect/>
                      </a:stretch>
                    </p:blipFill>
                    <p:spPr>
                      <a:xfrm>
                        <a:off x="1365250" y="3035300"/>
                        <a:ext cx="6413500" cy="787400"/>
                      </a:xfrm>
                      <a:prstGeom prst="rect">
                        <a:avLst/>
                      </a:prstGeom>
                    </p:spPr>
                  </p:pic>
                </p:oleObj>
              </mc:Fallback>
            </mc:AlternateContent>
          </a:graphicData>
        </a:graphic>
      </p:graphicFrame>
    </p:spTree>
    <p:extLst>
      <p:ext uri="{BB962C8B-B14F-4D97-AF65-F5344CB8AC3E}">
        <p14:creationId xmlns:p14="http://schemas.microsoft.com/office/powerpoint/2010/main" val="3020708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12.6 Computing the Expected Return for a Stock </a:t>
            </a:r>
            <a:r>
              <a:rPr lang="en-US" altLang="en-US" sz="2800" dirty="0">
                <a:latin typeface="+mj-lt"/>
                <a:ea typeface="ヒラギノ角ゴ Pro W3" pitchFamily="-65" charset="-128"/>
              </a:rPr>
              <a:t>(4 of 4)</a:t>
            </a:r>
            <a:endParaRPr lang="en-US" sz="2800" dirty="0">
              <a:latin typeface="+mj-lt"/>
            </a:endParaRPr>
          </a:p>
        </p:txBody>
      </p:sp>
      <p:sp>
        <p:nvSpPr>
          <p:cNvPr id="3" name="Content Placeholder 2"/>
          <p:cNvSpPr>
            <a:spLocks noGrp="1"/>
          </p:cNvSpPr>
          <p:nvPr>
            <p:ph idx="1"/>
          </p:nvPr>
        </p:nvSpPr>
        <p:spPr>
          <a:xfrm>
            <a:off x="457200" y="1586133"/>
            <a:ext cx="8229600" cy="2147668"/>
          </a:xfrm>
        </p:spPr>
        <p:txBody>
          <a:bodyPr/>
          <a:lstStyle/>
          <a:p>
            <a:pPr>
              <a:buNone/>
            </a:pPr>
            <a:r>
              <a:rPr lang="en-US" altLang="en-US" sz="2400" b="1" dirty="0">
                <a:ea typeface="ヒラギノ角ゴ Pro W3" pitchFamily="-65" charset="-128"/>
              </a:rPr>
              <a:t>Evaluate:</a:t>
            </a:r>
          </a:p>
          <a:p>
            <a:r>
              <a:rPr lang="en-US" sz="2400" dirty="0"/>
              <a:t>Because of Cisco’s beta of 1.2, investors will require a risk premium of 7.2% over the risk-free rate for investments in its stock to compensate for the systematic risk of Cisco stock. This leads to a total expected return of 10.2%.</a:t>
            </a:r>
            <a:endParaRPr lang="en-US" altLang="en-US" sz="2400" dirty="0">
              <a:ea typeface="ヒラギノ角ゴ Pro W3" pitchFamily="-65" charset="-128"/>
            </a:endParaRPr>
          </a:p>
        </p:txBody>
      </p:sp>
    </p:spTree>
    <p:extLst>
      <p:ext uri="{BB962C8B-B14F-4D97-AF65-F5344CB8AC3E}">
        <p14:creationId xmlns:p14="http://schemas.microsoft.com/office/powerpoint/2010/main" val="2178440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(6 of 10)</a:t>
            </a:r>
            <a:endParaRPr lang="en-US" sz="2800" dirty="0">
              <a:latin typeface="+mj-lt"/>
            </a:endParaRPr>
          </a:p>
        </p:txBody>
      </p:sp>
      <p:sp>
        <p:nvSpPr>
          <p:cNvPr id="3" name="Content Placeholder 2"/>
          <p:cNvSpPr>
            <a:spLocks noGrp="1"/>
          </p:cNvSpPr>
          <p:nvPr>
            <p:ph idx="1"/>
          </p:nvPr>
        </p:nvSpPr>
        <p:spPr>
          <a:xfrm>
            <a:off x="457200" y="1586133"/>
            <a:ext cx="8229600" cy="2757267"/>
          </a:xfrm>
        </p:spPr>
        <p:txBody>
          <a:bodyPr/>
          <a:lstStyle/>
          <a:p>
            <a:r>
              <a:rPr lang="en-US" altLang="en-US" sz="2400" dirty="0">
                <a:ea typeface="ヒラギノ角ゴ Pro W3" pitchFamily="-65" charset="-128"/>
              </a:rPr>
              <a:t>The Security Market Line</a:t>
            </a:r>
          </a:p>
          <a:p>
            <a:pPr lvl="1"/>
            <a:r>
              <a:rPr lang="en-US" altLang="en-US" sz="2400" dirty="0">
                <a:ea typeface="ヒラギノ角ゴ Pro W3" pitchFamily="-65" charset="-128"/>
              </a:rPr>
              <a:t>The </a:t>
            </a:r>
            <a:r>
              <a:rPr lang="en-US" altLang="en-US" sz="2400" spc="-350" dirty="0">
                <a:ea typeface="ヒラギノ角ゴ Pro W3" pitchFamily="-65" charset="-128"/>
              </a:rPr>
              <a:t>C A P </a:t>
            </a:r>
            <a:r>
              <a:rPr lang="en-US" altLang="en-US" sz="2400" dirty="0">
                <a:ea typeface="ヒラギノ角ゴ Pro W3" pitchFamily="-65" charset="-128"/>
              </a:rPr>
              <a:t>M implies a linear relation between a stock’s beta and its expected return</a:t>
            </a:r>
          </a:p>
          <a:p>
            <a:pPr lvl="1"/>
            <a:r>
              <a:rPr lang="en-US" altLang="en-US" sz="2400" dirty="0">
                <a:ea typeface="ヒラギノ角ゴ Pro W3" pitchFamily="-65" charset="-128"/>
              </a:rPr>
              <a:t>This line is graphed in Figure 12.9(b) as the line through the risk-free investment (with a beta of zero) and the market (with a beta of one); it is called the security market line (</a:t>
            </a:r>
            <a:r>
              <a:rPr lang="en-US" altLang="en-US" sz="2400" spc="-350" dirty="0">
                <a:ea typeface="ヒラギノ角ゴ Pro W3" pitchFamily="-65" charset="-128"/>
              </a:rPr>
              <a:t>S M </a:t>
            </a:r>
            <a:r>
              <a:rPr lang="en-US" altLang="en-US" sz="2400" dirty="0">
                <a:ea typeface="ヒラギノ角ゴ Pro W3" pitchFamily="-65" charset="-128"/>
              </a:rPr>
              <a:t>L)</a:t>
            </a:r>
          </a:p>
        </p:txBody>
      </p:sp>
    </p:spTree>
    <p:extLst>
      <p:ext uri="{BB962C8B-B14F-4D97-AF65-F5344CB8AC3E}">
        <p14:creationId xmlns:p14="http://schemas.microsoft.com/office/powerpoint/2010/main" val="2673888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(7 of 10)</a:t>
            </a:r>
            <a:endParaRPr lang="en-US" sz="2800" dirty="0">
              <a:latin typeface="+mj-lt"/>
            </a:endParaRPr>
          </a:p>
        </p:txBody>
      </p:sp>
      <p:sp>
        <p:nvSpPr>
          <p:cNvPr id="3" name="Content Placeholder 2"/>
          <p:cNvSpPr>
            <a:spLocks noGrp="1"/>
          </p:cNvSpPr>
          <p:nvPr>
            <p:ph idx="1"/>
          </p:nvPr>
        </p:nvSpPr>
        <p:spPr>
          <a:xfrm>
            <a:off x="457200" y="1586133"/>
            <a:ext cx="8229600" cy="2757268"/>
          </a:xfrm>
        </p:spPr>
        <p:txBody>
          <a:bodyPr/>
          <a:lstStyle/>
          <a:p>
            <a:r>
              <a:rPr lang="en-US" altLang="en-US" sz="2400" dirty="0">
                <a:ea typeface="ヒラギノ角ゴ Pro W3" pitchFamily="-65" charset="-128"/>
              </a:rPr>
              <a:t>The Security Market Line</a:t>
            </a:r>
          </a:p>
          <a:p>
            <a:pPr lvl="1"/>
            <a:r>
              <a:rPr lang="en-US" altLang="en-US" sz="2400" dirty="0">
                <a:ea typeface="ヒラギノ角ゴ Pro W3" pitchFamily="-65" charset="-128"/>
              </a:rPr>
              <a:t>Recall that there is no clear relation between a stock’s standard deviation (volatility) and its expected return (Figure 12.9(a))</a:t>
            </a:r>
          </a:p>
          <a:p>
            <a:pPr lvl="2"/>
            <a:r>
              <a:rPr lang="en-US" altLang="en-US" sz="2400" dirty="0">
                <a:ea typeface="ＭＳ Ｐゴシック" panose="020B0600070205080204" pitchFamily="34" charset="-128"/>
              </a:rPr>
              <a:t>The relation between risk and return for individual securities is only evident when we measure market risk rather than total risk (Figure 12.9(b))</a:t>
            </a:r>
          </a:p>
        </p:txBody>
      </p:sp>
    </p:spTree>
    <p:extLst>
      <p:ext uri="{BB962C8B-B14F-4D97-AF65-F5344CB8AC3E}">
        <p14:creationId xmlns:p14="http://schemas.microsoft.com/office/powerpoint/2010/main" val="727169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Figure 12.9 Expected Returns, Volatility, and Beta (Panel A)</a:t>
            </a:r>
            <a:endParaRPr lang="en-US" sz="2000" dirty="0">
              <a:latin typeface="+mj-lt"/>
            </a:endParaRPr>
          </a:p>
        </p:txBody>
      </p:sp>
      <p:pic>
        <p:nvPicPr>
          <p:cNvPr id="7" name="Picture Placeholder 6" descr="A chart shows the relationship between the standard deviation and the expected returns of select stocks.">
            <a:extLst>
              <a:ext uri="{FF2B5EF4-FFF2-40B4-BE49-F238E27FC236}">
                <a16:creationId xmlns:a16="http://schemas.microsoft.com/office/drawing/2014/main" id="{FFF20B52-6E12-4346-9DC3-464AD3FB6811}"/>
              </a:ext>
            </a:extLst>
          </p:cNvPr>
          <p:cNvPicPr>
            <a:picLocks noGrp="1" noChangeAspect="1"/>
          </p:cNvPicPr>
          <p:nvPr>
            <p:ph type="pic" sz="quarter" idx="4294967295"/>
          </p:nvPr>
        </p:nvPicPr>
        <p:blipFill>
          <a:blip r:embed="rId3"/>
          <a:stretch>
            <a:fillRect/>
          </a:stretch>
        </p:blipFill>
        <p:spPr>
          <a:xfrm>
            <a:off x="1246380" y="1763916"/>
            <a:ext cx="6641714" cy="4484484"/>
          </a:xfrm>
          <a:prstGeom prst="rect">
            <a:avLst/>
          </a:prstGeom>
        </p:spPr>
      </p:pic>
    </p:spTree>
    <p:extLst>
      <p:ext uri="{BB962C8B-B14F-4D97-AF65-F5344CB8AC3E}">
        <p14:creationId xmlns:p14="http://schemas.microsoft.com/office/powerpoint/2010/main" val="640620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Figure 12.9 Expected Returns, Volatility, and Beta (Panel B)</a:t>
            </a:r>
            <a:endParaRPr lang="en-US" sz="2000" dirty="0">
              <a:latin typeface="+mj-lt"/>
            </a:endParaRPr>
          </a:p>
        </p:txBody>
      </p:sp>
      <p:pic>
        <p:nvPicPr>
          <p:cNvPr id="7" name="Picture Placeholder 6" descr="A chart shows the relationship between “Beta” and the expected return.&#10;Long description is available in notes, press F6">
            <a:extLst>
              <a:ext uri="{FF2B5EF4-FFF2-40B4-BE49-F238E27FC236}">
                <a16:creationId xmlns:a16="http://schemas.microsoft.com/office/drawing/2014/main" id="{23237931-B6DC-4909-B91B-962578371498}"/>
              </a:ext>
            </a:extLst>
          </p:cNvPr>
          <p:cNvPicPr>
            <a:picLocks noGrp="1" noChangeAspect="1"/>
          </p:cNvPicPr>
          <p:nvPr>
            <p:ph type="pic" sz="quarter" idx="4294967295"/>
          </p:nvPr>
        </p:nvPicPr>
        <p:blipFill>
          <a:blip r:embed="rId3"/>
          <a:stretch>
            <a:fillRect/>
          </a:stretch>
        </p:blipFill>
        <p:spPr>
          <a:xfrm>
            <a:off x="1225836" y="1700377"/>
            <a:ext cx="6714552" cy="4352596"/>
          </a:xfrm>
          <a:prstGeom prst="rect">
            <a:avLst/>
          </a:prstGeom>
        </p:spPr>
      </p:pic>
    </p:spTree>
    <p:extLst>
      <p:ext uri="{BB962C8B-B14F-4D97-AF65-F5344CB8AC3E}">
        <p14:creationId xmlns:p14="http://schemas.microsoft.com/office/powerpoint/2010/main" val="428995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4"/>
            <a:ext cx="8229600" cy="1097280"/>
          </a:xfrm>
        </p:spPr>
        <p:txBody>
          <a:bodyPr/>
          <a:lstStyle/>
          <a:p>
            <a:r>
              <a:rPr lang="en-US" altLang="en-US" sz="3600" dirty="0">
                <a:latin typeface="+mj-lt"/>
                <a:ea typeface="ヒラギノ角ゴ Pro W3" pitchFamily="-65" charset="-128"/>
              </a:rPr>
              <a:t>Example 12.1 Calculating Portfolio Returns </a:t>
            </a:r>
            <a:r>
              <a:rPr lang="en-US" altLang="en-US" sz="2800" dirty="0">
                <a:latin typeface="+mj-lt"/>
                <a:ea typeface="ヒラギノ角ゴ Pro W3" pitchFamily="-65" charset="-128"/>
              </a:rPr>
              <a:t>(2 of 8)</a:t>
            </a:r>
            <a:endParaRPr lang="en-US" sz="2800" dirty="0">
              <a:latin typeface="+mj-lt"/>
            </a:endParaRPr>
          </a:p>
        </p:txBody>
      </p:sp>
      <p:sp>
        <p:nvSpPr>
          <p:cNvPr id="3" name="Content Placeholder 2"/>
          <p:cNvSpPr>
            <a:spLocks noGrp="1"/>
          </p:cNvSpPr>
          <p:nvPr>
            <p:ph idx="1"/>
          </p:nvPr>
        </p:nvSpPr>
        <p:spPr>
          <a:xfrm>
            <a:off x="457200" y="1586133"/>
            <a:ext cx="8229600" cy="2985867"/>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US" altLang="en-US" sz="2400" dirty="0">
                <a:ea typeface="ヒラギノ角ゴ Pro W3" pitchFamily="-65" charset="-128"/>
              </a:rPr>
              <a:t>Your portfolio: </a:t>
            </a:r>
          </a:p>
          <a:p>
            <a:pPr lvl="1"/>
            <a:r>
              <a:rPr lang="en-US" altLang="en-US" sz="2400" dirty="0">
                <a:ea typeface="ヒラギノ角ゴ Pro W3" pitchFamily="-65" charset="-128"/>
              </a:rPr>
              <a:t>200 shares of Apple: $200 </a:t>
            </a:r>
            <a:r>
              <a:rPr lang="en-US" altLang="en-US" sz="2400" dirty="0">
                <a:ea typeface="ヒラギノ角ゴ Pro W3" pitchFamily="-65" charset="-128"/>
                <a:sym typeface="Wingdings" panose="05000000000000000000" pitchFamily="2" charset="2"/>
              </a:rPr>
              <a:t> </a:t>
            </a:r>
            <a:r>
              <a:rPr lang="en-US" altLang="en-US" sz="2400" dirty="0">
                <a:ea typeface="ヒラギノ角ゴ Pro W3" pitchFamily="-65" charset="-128"/>
              </a:rPr>
              <a:t>$240 ($40 capital gain per share)</a:t>
            </a:r>
          </a:p>
          <a:p>
            <a:pPr lvl="1"/>
            <a:r>
              <a:rPr lang="en-US" altLang="en-US" sz="2400" dirty="0">
                <a:ea typeface="ヒラギノ角ゴ Pro W3" pitchFamily="-65" charset="-128"/>
              </a:rPr>
              <a:t>1,000 shares </a:t>
            </a:r>
            <a:r>
              <a:rPr lang="en-IN" sz="2400" dirty="0"/>
              <a:t>of Coca-Cola:</a:t>
            </a:r>
            <a:r>
              <a:rPr lang="en-US" altLang="en-US" sz="2400" dirty="0">
                <a:ea typeface="ヒラギノ角ゴ Pro W3" pitchFamily="-65" charset="-128"/>
              </a:rPr>
              <a:t> $60 </a:t>
            </a:r>
            <a:r>
              <a:rPr lang="en-US" altLang="en-US" sz="2400" dirty="0">
                <a:ea typeface="ヒラギノ角ゴ Pro W3" pitchFamily="-65" charset="-128"/>
                <a:sym typeface="Wingdings" panose="05000000000000000000" pitchFamily="2" charset="2"/>
              </a:rPr>
              <a:t> </a:t>
            </a:r>
            <a:r>
              <a:rPr lang="en-US" altLang="en-US" sz="2400" dirty="0">
                <a:ea typeface="ヒラギノ角ゴ Pro W3" pitchFamily="-65" charset="-128"/>
              </a:rPr>
              <a:t>$57 ($3 capital loss </a:t>
            </a:r>
            <a:r>
              <a:rPr lang="en-IN" sz="2400" dirty="0"/>
              <a:t>per share</a:t>
            </a:r>
            <a:r>
              <a:rPr lang="en-US" altLang="en-US" sz="2400" dirty="0">
                <a:ea typeface="ヒラギノ角ゴ Pro W3" pitchFamily="-65" charset="-128"/>
              </a:rPr>
              <a:t>)</a:t>
            </a:r>
          </a:p>
        </p:txBody>
      </p:sp>
    </p:spTree>
    <p:extLst>
      <p:ext uri="{BB962C8B-B14F-4D97-AF65-F5344CB8AC3E}">
        <p14:creationId xmlns:p14="http://schemas.microsoft.com/office/powerpoint/2010/main" val="3677794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138332"/>
            <a:ext cx="8229600" cy="1101980"/>
          </a:xfrm>
        </p:spPr>
        <p:txBody>
          <a:bodyPr anchor="ctr">
            <a:noAutofit/>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(1 of 6)</a:t>
            </a:r>
            <a:endParaRPr lang="en-US" sz="2000" dirty="0">
              <a:latin typeface="+mj-lt"/>
            </a:endParaRPr>
          </a:p>
        </p:txBody>
      </p:sp>
      <p:sp>
        <p:nvSpPr>
          <p:cNvPr id="3" name="Content Placeholder 2"/>
          <p:cNvSpPr>
            <a:spLocks noGrp="1"/>
          </p:cNvSpPr>
          <p:nvPr>
            <p:ph idx="1"/>
          </p:nvPr>
        </p:nvSpPr>
        <p:spPr>
          <a:xfrm>
            <a:off x="457200" y="1586133"/>
            <a:ext cx="8229600" cy="2909668"/>
          </a:xfrm>
        </p:spPr>
        <p:txBody>
          <a:bodyPr/>
          <a:lstStyle/>
          <a:p>
            <a:pPr>
              <a:buNone/>
            </a:pPr>
            <a:r>
              <a:rPr lang="en-US" altLang="en-US" sz="2400" b="1" dirty="0">
                <a:ea typeface="ヒラギノ角ゴ Pro W3" pitchFamily="-65" charset="-128"/>
              </a:rPr>
              <a:t>Problem:</a:t>
            </a:r>
          </a:p>
          <a:p>
            <a:r>
              <a:rPr lang="en-IN" sz="2400" dirty="0"/>
              <a:t>Suppose the stock of Bankruptcy Auction Services Inc.     (</a:t>
            </a:r>
            <a:r>
              <a:rPr lang="en-IN" sz="2400" spc="-350" dirty="0"/>
              <a:t>B A S</a:t>
            </a:r>
            <a:r>
              <a:rPr lang="en-IN" sz="2400" dirty="0"/>
              <a:t>) has a negative beta of −0.30. </a:t>
            </a:r>
          </a:p>
          <a:p>
            <a:r>
              <a:rPr lang="en-IN" sz="2400" dirty="0"/>
              <a:t>How does its expected return compare to the risk-free rate, according to the </a:t>
            </a:r>
            <a:r>
              <a:rPr lang="en-IN" sz="2400" spc="-350" dirty="0"/>
              <a:t>C A P </a:t>
            </a:r>
            <a:r>
              <a:rPr lang="en-IN" sz="2400" dirty="0"/>
              <a:t>M? </a:t>
            </a:r>
          </a:p>
          <a:p>
            <a:r>
              <a:rPr lang="en-IN" sz="2400" dirty="0"/>
              <a:t>Does your result make sense?</a:t>
            </a:r>
            <a:endParaRPr lang="en-US" altLang="en-US" sz="2400" dirty="0">
              <a:ea typeface="ヒラギノ角ゴ Pro W3" pitchFamily="-65" charset="-128"/>
            </a:endParaRPr>
          </a:p>
        </p:txBody>
      </p:sp>
    </p:spTree>
    <p:extLst>
      <p:ext uri="{BB962C8B-B14F-4D97-AF65-F5344CB8AC3E}">
        <p14:creationId xmlns:p14="http://schemas.microsoft.com/office/powerpoint/2010/main" val="2985203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7775"/>
            <a:ext cx="8229600" cy="1097280"/>
          </a:xfrm>
        </p:spPr>
        <p:txBody>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(2 of 6)</a:t>
            </a:r>
            <a:endParaRPr lang="en-US" sz="2800" dirty="0">
              <a:latin typeface="+mj-lt"/>
            </a:endParaRPr>
          </a:p>
        </p:txBody>
      </p:sp>
      <p:sp>
        <p:nvSpPr>
          <p:cNvPr id="3" name="Content Placeholder 2"/>
          <p:cNvSpPr>
            <a:spLocks noGrp="1"/>
          </p:cNvSpPr>
          <p:nvPr>
            <p:ph idx="1"/>
          </p:nvPr>
        </p:nvSpPr>
        <p:spPr>
          <a:xfrm>
            <a:off x="457200" y="1586132"/>
            <a:ext cx="8229600" cy="4343399"/>
          </a:xfrm>
        </p:spPr>
        <p:txBody>
          <a:bodyPr/>
          <a:lstStyle/>
          <a:p>
            <a:pPr>
              <a:buNone/>
            </a:pPr>
            <a:r>
              <a:rPr lang="en-US" altLang="en-US" sz="2400" b="1" dirty="0">
                <a:ea typeface="ヒラギノ角ゴ Pro W3" pitchFamily="-65" charset="-128"/>
              </a:rPr>
              <a:t>Solution:</a:t>
            </a:r>
          </a:p>
          <a:p>
            <a:pPr>
              <a:spcBef>
                <a:spcPts val="0"/>
              </a:spcBef>
              <a:buNone/>
            </a:pPr>
            <a:r>
              <a:rPr lang="en-US" altLang="en-US" sz="2400" b="1" dirty="0">
                <a:ea typeface="ヒラギノ角ゴ Pro W3" pitchFamily="-65" charset="-128"/>
              </a:rPr>
              <a:t>Plan:</a:t>
            </a:r>
          </a:p>
          <a:p>
            <a:r>
              <a:rPr lang="en-IN" sz="2400" dirty="0"/>
              <a:t>We can use the </a:t>
            </a:r>
            <a:r>
              <a:rPr lang="en-IN" sz="2400" spc="-350" dirty="0"/>
              <a:t>C A P </a:t>
            </a:r>
            <a:r>
              <a:rPr lang="en-IN" sz="2400" dirty="0"/>
              <a:t>M equation, Equation 12.6, to compute the expected return of this negative beta stock just as we would with a positive beta stock. </a:t>
            </a:r>
          </a:p>
          <a:p>
            <a:r>
              <a:rPr lang="en-IN" sz="2400" dirty="0"/>
              <a:t>We don’t have the risk-free rate or the market risk premium, but the problem doesn’t ask us for the exact expected return, just whether or not it will be more or less than the risk-free rate. </a:t>
            </a:r>
          </a:p>
          <a:p>
            <a:r>
              <a:rPr lang="en-IN" sz="2400" dirty="0"/>
              <a:t>Using Equation 12.6, we can answer that question.</a:t>
            </a:r>
            <a:endParaRPr lang="en-US" altLang="en-US" sz="2400" dirty="0">
              <a:ea typeface="ヒラギノ角ゴ Pro W3" pitchFamily="-65" charset="-128"/>
            </a:endParaRPr>
          </a:p>
        </p:txBody>
      </p:sp>
    </p:spTree>
    <p:extLst>
      <p:ext uri="{BB962C8B-B14F-4D97-AF65-F5344CB8AC3E}">
        <p14:creationId xmlns:p14="http://schemas.microsoft.com/office/powerpoint/2010/main" val="114212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75"/>
            <a:ext cx="8229600" cy="1097280"/>
          </a:xfrm>
        </p:spPr>
        <p:txBody>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(3 of 6)</a:t>
            </a:r>
            <a:endParaRPr lang="en-US" sz="2800" dirty="0">
              <a:latin typeface="+mj-lt"/>
            </a:endParaRPr>
          </a:p>
        </p:txBody>
      </p:sp>
      <p:sp>
        <p:nvSpPr>
          <p:cNvPr id="3" name="Content Placeholder 2"/>
          <p:cNvSpPr>
            <a:spLocks noGrp="1"/>
          </p:cNvSpPr>
          <p:nvPr>
            <p:ph idx="1"/>
          </p:nvPr>
        </p:nvSpPr>
        <p:spPr>
          <a:xfrm>
            <a:off x="457200" y="1628337"/>
            <a:ext cx="8229600" cy="3553264"/>
          </a:xfrm>
        </p:spPr>
        <p:txBody>
          <a:bodyPr/>
          <a:lstStyle/>
          <a:p>
            <a:pPr>
              <a:lnSpc>
                <a:spcPct val="90000"/>
              </a:lnSpc>
              <a:buNone/>
            </a:pPr>
            <a:r>
              <a:rPr lang="en-US" altLang="en-US" sz="2400" b="1" dirty="0">
                <a:ea typeface="ヒラギノ角ゴ Pro W3" pitchFamily="-65" charset="-128"/>
              </a:rPr>
              <a:t>Execute:</a:t>
            </a:r>
          </a:p>
          <a:p>
            <a:r>
              <a:rPr lang="en-IN" sz="2400" dirty="0"/>
              <a:t>Because the expected return of the market is higher than the risk-free rate, Equation 12.6 implies that the expected return of Bankruptcy Auction Services (</a:t>
            </a:r>
            <a:r>
              <a:rPr lang="en-IN" sz="2400" spc="-350" dirty="0"/>
              <a:t>B A </a:t>
            </a:r>
            <a:r>
              <a:rPr lang="en-IN" sz="2400" dirty="0"/>
              <a:t>S) will be </a:t>
            </a:r>
            <a:r>
              <a:rPr lang="en-IN" sz="2400" b="1" dirty="0"/>
              <a:t>below</a:t>
            </a:r>
            <a:r>
              <a:rPr lang="en-IN" sz="2400" i="1" dirty="0"/>
              <a:t> </a:t>
            </a:r>
            <a:r>
              <a:rPr lang="en-IN" sz="2400" dirty="0"/>
              <a:t>the risk-free rate. As long as the market risk premium is positive (as long as people demand a higher return for investing in the market than for a risk-free investment), then the second term in Equation 12.6 will have to be negative if the beta is negative.</a:t>
            </a:r>
            <a:endParaRPr lang="en-US" altLang="en-US" sz="2400" dirty="0">
              <a:ea typeface="ヒラギノ角ゴ Pro W3" pitchFamily="-65" charset="-128"/>
            </a:endParaRPr>
          </a:p>
        </p:txBody>
      </p:sp>
    </p:spTree>
    <p:extLst>
      <p:ext uri="{BB962C8B-B14F-4D97-AF65-F5344CB8AC3E}">
        <p14:creationId xmlns:p14="http://schemas.microsoft.com/office/powerpoint/2010/main" val="725451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75"/>
            <a:ext cx="8229600" cy="1097280"/>
          </a:xfrm>
        </p:spPr>
        <p:txBody>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(4 of 6)</a:t>
            </a:r>
            <a:endParaRPr lang="en-US" sz="2800" dirty="0">
              <a:latin typeface="+mj-lt"/>
            </a:endParaRPr>
          </a:p>
        </p:txBody>
      </p:sp>
      <p:sp>
        <p:nvSpPr>
          <p:cNvPr id="3" name="Content Placeholder 2"/>
          <p:cNvSpPr>
            <a:spLocks noGrp="1"/>
          </p:cNvSpPr>
          <p:nvPr>
            <p:ph idx="1"/>
          </p:nvPr>
        </p:nvSpPr>
        <p:spPr>
          <a:xfrm>
            <a:off x="457200" y="1586133"/>
            <a:ext cx="8229600" cy="2604868"/>
          </a:xfrm>
        </p:spPr>
        <p:txBody>
          <a:bodyPr/>
          <a:lstStyle/>
          <a:p>
            <a:pPr>
              <a:buNone/>
            </a:pPr>
            <a:r>
              <a:rPr lang="en-US" altLang="en-US" sz="2400" b="1" dirty="0">
                <a:ea typeface="ヒラギノ角ゴ Pro W3" pitchFamily="-65" charset="-128"/>
              </a:rPr>
              <a:t>Execute:</a:t>
            </a:r>
          </a:p>
          <a:p>
            <a:r>
              <a:rPr lang="en-IN" sz="2400" dirty="0"/>
              <a:t>For example, if the risk-free rate is 3% and the market risk premium is 6%:</a:t>
            </a:r>
            <a:endParaRPr lang="en-US" altLang="en-US" sz="2400" dirty="0">
              <a:ea typeface="ヒラギノ角ゴ Pro W3" pitchFamily="-65" charset="-128"/>
            </a:endParaRPr>
          </a:p>
          <a:p>
            <a:pPr lvl="1"/>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B A </a:t>
            </a:r>
            <a:r>
              <a:rPr lang="en-US" altLang="en-US" sz="2400" i="1" baseline="-25000" dirty="0">
                <a:ea typeface="ヒラギノ角ゴ Pro W3" pitchFamily="-65" charset="-128"/>
              </a:rPr>
              <a:t>S</a:t>
            </a:r>
            <a:r>
              <a:rPr lang="en-US" altLang="en-US" sz="2400" dirty="0">
                <a:ea typeface="ヒラギノ角ゴ Pro W3" pitchFamily="-65" charset="-128"/>
              </a:rPr>
              <a:t>] = 3% − 0.30(6%) = 1.2%.</a:t>
            </a:r>
          </a:p>
          <a:p>
            <a:pPr lvl="1"/>
            <a:r>
              <a:rPr lang="en-US" altLang="en-US" sz="2400" dirty="0">
                <a:ea typeface="ヒラギノ角ゴ Pro W3" pitchFamily="-65" charset="-128"/>
              </a:rPr>
              <a:t>(See Figure 12.9: </a:t>
            </a:r>
            <a:r>
              <a:rPr lang="en-IN" sz="2400" dirty="0"/>
              <a:t>the security market line drops below</a:t>
            </a:r>
            <a:r>
              <a:rPr lang="en-US" altLang="en-US" sz="2400" dirty="0">
                <a:ea typeface="ヒラギノ角ゴ Pro W3" pitchFamily="-65" charset="-128"/>
              </a:rPr>
              <a:t>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i="1" dirty="0">
                <a:ea typeface="ヒラギノ角ゴ Pro W3" pitchFamily="-65" charset="-128"/>
              </a:rPr>
              <a:t> </a:t>
            </a:r>
            <a:r>
              <a:rPr lang="en-US" altLang="en-US" sz="2400" dirty="0">
                <a:ea typeface="ヒラギノ角ゴ Pro W3" pitchFamily="-65" charset="-128"/>
              </a:rPr>
              <a:t>for </a:t>
            </a:r>
            <a:r>
              <a:rPr lang="el-GR" altLang="en-US" sz="2400" i="1" dirty="0">
                <a:ea typeface="ヒラギノ角ゴ Pro W3" pitchFamily="-65" charset="-128"/>
              </a:rPr>
              <a:t>β</a:t>
            </a:r>
            <a:r>
              <a:rPr lang="en-US" altLang="en-US" sz="2400" dirty="0">
                <a:ea typeface="ヒラギノ角ゴ Pro W3" pitchFamily="-65" charset="-128"/>
              </a:rPr>
              <a:t> &lt; 0.) </a:t>
            </a:r>
          </a:p>
        </p:txBody>
      </p:sp>
    </p:spTree>
    <p:extLst>
      <p:ext uri="{BB962C8B-B14F-4D97-AF65-F5344CB8AC3E}">
        <p14:creationId xmlns:p14="http://schemas.microsoft.com/office/powerpoint/2010/main" val="2370522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5" y="87775"/>
            <a:ext cx="8229600" cy="1097280"/>
          </a:xfrm>
        </p:spPr>
        <p:txBody>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(5 of 6)</a:t>
            </a:r>
            <a:endParaRPr lang="en-US" sz="2000" dirty="0">
              <a:latin typeface="+mj-lt"/>
            </a:endParaRPr>
          </a:p>
        </p:txBody>
      </p:sp>
      <p:sp>
        <p:nvSpPr>
          <p:cNvPr id="3" name="Content Placeholder 2"/>
          <p:cNvSpPr>
            <a:spLocks noGrp="1"/>
          </p:cNvSpPr>
          <p:nvPr>
            <p:ph idx="1"/>
          </p:nvPr>
        </p:nvSpPr>
        <p:spPr>
          <a:xfrm>
            <a:off x="457200" y="1586133"/>
            <a:ext cx="8229600" cy="3443068"/>
          </a:xfrm>
        </p:spPr>
        <p:txBody>
          <a:bodyPr/>
          <a:lstStyle/>
          <a:p>
            <a:pPr>
              <a:buNone/>
            </a:pPr>
            <a:r>
              <a:rPr lang="en-US" altLang="en-US" sz="2400" b="1" dirty="0">
                <a:ea typeface="ヒラギノ角ゴ Pro W3" pitchFamily="-65" charset="-128"/>
              </a:rPr>
              <a:t>Evaluate:</a:t>
            </a:r>
          </a:p>
          <a:p>
            <a:r>
              <a:rPr lang="en-IN" sz="2400" dirty="0"/>
              <a:t>This result seems odd—why would investors be willing to accept a 1.2% expected return on this stock when they can invest in a safe investment and earn 4%? </a:t>
            </a:r>
          </a:p>
          <a:p>
            <a:r>
              <a:rPr lang="en-IN" sz="2400" dirty="0"/>
              <a:t>The answer is that a savvy investor will not hold </a:t>
            </a:r>
            <a:r>
              <a:rPr lang="en-IN" sz="2400" spc="-350" dirty="0"/>
              <a:t>B A </a:t>
            </a:r>
            <a:r>
              <a:rPr lang="en-IN" sz="2400" dirty="0"/>
              <a:t>S alone; instead, the investor will hold it in combination with other securities as part of a well-diversified portfolio. These other securities will tend to rise and fall with the market.</a:t>
            </a:r>
            <a:endParaRPr lang="en-US" altLang="en-US" sz="2400" dirty="0">
              <a:ea typeface="ヒラギノ角ゴ Pro W3" pitchFamily="-65" charset="-128"/>
            </a:endParaRPr>
          </a:p>
        </p:txBody>
      </p:sp>
    </p:spTree>
    <p:extLst>
      <p:ext uri="{BB962C8B-B14F-4D97-AF65-F5344CB8AC3E}">
        <p14:creationId xmlns:p14="http://schemas.microsoft.com/office/powerpoint/2010/main" val="153506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75"/>
            <a:ext cx="8229600" cy="1097280"/>
          </a:xfrm>
        </p:spPr>
        <p:txBody>
          <a:bodyPr/>
          <a:lstStyle/>
          <a:p>
            <a:r>
              <a:rPr lang="en-US" altLang="en-US" sz="3600" dirty="0">
                <a:latin typeface="+mj-lt"/>
                <a:ea typeface="ヒラギノ角ゴ Pro W3" pitchFamily="-65" charset="-128"/>
              </a:rPr>
              <a:t>Example 12.7 A Negative Beta Stock </a:t>
            </a:r>
            <a:r>
              <a:rPr lang="en-US" altLang="en-US" sz="2800" dirty="0">
                <a:latin typeface="+mj-lt"/>
                <a:ea typeface="ヒラギノ角ゴ Pro W3" pitchFamily="-65" charset="-128"/>
              </a:rPr>
              <a:t>(6 of 6)</a:t>
            </a:r>
            <a:endParaRPr lang="en-US" sz="2000" dirty="0">
              <a:latin typeface="+mj-lt"/>
            </a:endParaRPr>
          </a:p>
        </p:txBody>
      </p:sp>
      <p:sp>
        <p:nvSpPr>
          <p:cNvPr id="3" name="Content Placeholder 2"/>
          <p:cNvSpPr>
            <a:spLocks noGrp="1"/>
          </p:cNvSpPr>
          <p:nvPr>
            <p:ph idx="1"/>
          </p:nvPr>
        </p:nvSpPr>
        <p:spPr>
          <a:xfrm>
            <a:off x="457200" y="1586133"/>
            <a:ext cx="8229600" cy="3824068"/>
          </a:xfrm>
        </p:spPr>
        <p:txBody>
          <a:bodyPr/>
          <a:lstStyle/>
          <a:p>
            <a:pPr>
              <a:buNone/>
            </a:pPr>
            <a:r>
              <a:rPr lang="en-US" altLang="en-US" sz="2400" b="1" dirty="0">
                <a:ea typeface="ヒラギノ角ゴ Pro W3" pitchFamily="-65" charset="-128"/>
              </a:rPr>
              <a:t>Evaluate:</a:t>
            </a:r>
          </a:p>
          <a:p>
            <a:r>
              <a:rPr lang="en-IN" sz="2400" dirty="0"/>
              <a:t>But because </a:t>
            </a:r>
            <a:r>
              <a:rPr lang="en-IN" sz="2400" spc="-350" dirty="0"/>
              <a:t>B A </a:t>
            </a:r>
            <a:r>
              <a:rPr lang="en-IN" sz="2400" dirty="0"/>
              <a:t>S has a negative beta, its correlation with the market is negative, which means that </a:t>
            </a:r>
            <a:r>
              <a:rPr lang="en-IN" sz="2400" spc="-350" dirty="0"/>
              <a:t>B A </a:t>
            </a:r>
            <a:r>
              <a:rPr lang="en-IN" sz="2400" dirty="0"/>
              <a:t>S tends to perform well when the rest of the market is doing poorly. Therefore, by holding </a:t>
            </a:r>
            <a:r>
              <a:rPr lang="en-IN" sz="2400" spc="-350" dirty="0"/>
              <a:t>B A </a:t>
            </a:r>
            <a:r>
              <a:rPr lang="en-IN" sz="2400" dirty="0"/>
              <a:t>S, an investor can reduce the overall market risk of the portfolio.</a:t>
            </a:r>
          </a:p>
          <a:p>
            <a:r>
              <a:rPr lang="en-IN" sz="2400" dirty="0"/>
              <a:t>In a sense, </a:t>
            </a:r>
            <a:r>
              <a:rPr lang="en-IN" sz="2400" spc="-350" dirty="0"/>
              <a:t>B A </a:t>
            </a:r>
            <a:r>
              <a:rPr lang="en-IN" sz="2400" dirty="0"/>
              <a:t>S is “recession insurance” for a portfolio, and investors will pay for this insurance by accepting a lower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6770884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12.4 Putting It All Together: The Capital Asset Pricing Model </a:t>
            </a:r>
            <a:r>
              <a:rPr lang="en-US" altLang="en-US" sz="2800" dirty="0">
                <a:latin typeface="+mj-lt"/>
                <a:ea typeface="ヒラギノ角ゴ Pro W3" pitchFamily="-65" charset="-128"/>
              </a:rPr>
              <a:t>(8 of 10)</a:t>
            </a:r>
            <a:endParaRPr lang="en-US" sz="2800" dirty="0">
              <a:latin typeface="+mj-lt"/>
            </a:endParaRPr>
          </a:p>
        </p:txBody>
      </p:sp>
      <p:sp>
        <p:nvSpPr>
          <p:cNvPr id="3" name="Content Placeholder 2"/>
          <p:cNvSpPr>
            <a:spLocks noGrp="1"/>
          </p:cNvSpPr>
          <p:nvPr>
            <p:ph idx="1"/>
          </p:nvPr>
        </p:nvSpPr>
        <p:spPr>
          <a:xfrm>
            <a:off x="457200" y="1586132"/>
            <a:ext cx="8229600" cy="3976468"/>
          </a:xfrm>
        </p:spPr>
        <p:txBody>
          <a:bodyPr/>
          <a:lstStyle/>
          <a:p>
            <a:r>
              <a:rPr lang="en-US" altLang="en-US" sz="2400" dirty="0">
                <a:ea typeface="ヒラギノ角ゴ Pro W3" pitchFamily="-65" charset="-128"/>
              </a:rPr>
              <a:t>The </a:t>
            </a:r>
            <a:r>
              <a:rPr lang="en-US" altLang="en-US" sz="2400" spc="-350" dirty="0">
                <a:ea typeface="ヒラギノ角ゴ Pro W3" pitchFamily="-65" charset="-128"/>
              </a:rPr>
              <a:t>C A P </a:t>
            </a:r>
            <a:r>
              <a:rPr lang="en-US" altLang="en-US" sz="2400" dirty="0">
                <a:ea typeface="ヒラギノ角ゴ Pro W3" pitchFamily="-65" charset="-128"/>
              </a:rPr>
              <a:t>M and Portfolios</a:t>
            </a:r>
          </a:p>
          <a:p>
            <a:pPr lvl="1"/>
            <a:r>
              <a:rPr lang="en-US" altLang="en-US" sz="2400" dirty="0">
                <a:ea typeface="ヒラギノ角ゴ Pro W3" pitchFamily="-65" charset="-128"/>
              </a:rPr>
              <a:t>We can apply the </a:t>
            </a:r>
            <a:r>
              <a:rPr lang="en-US" altLang="en-US" sz="2400" spc="-350" dirty="0">
                <a:ea typeface="ヒラギノ角ゴ Pro W3" pitchFamily="-65" charset="-128"/>
              </a:rPr>
              <a:t>S M </a:t>
            </a:r>
            <a:r>
              <a:rPr lang="en-US" altLang="en-US" sz="2400" dirty="0">
                <a:ea typeface="ヒラギノ角ゴ Pro W3" pitchFamily="-65" charset="-128"/>
              </a:rPr>
              <a:t>L to portfolios as well as individual securities</a:t>
            </a:r>
          </a:p>
          <a:p>
            <a:pPr lvl="2"/>
            <a:r>
              <a:rPr lang="en-US" altLang="en-US" sz="2400" dirty="0">
                <a:ea typeface="ＭＳ Ｐゴシック" panose="020B0600070205080204" pitchFamily="34" charset="-128"/>
              </a:rPr>
              <a:t>The market portfolio is on the </a:t>
            </a:r>
            <a:r>
              <a:rPr lang="en-US" altLang="en-US" sz="2400" spc="-350" dirty="0">
                <a:ea typeface="ＭＳ Ｐゴシック" panose="020B0600070205080204" pitchFamily="34" charset="-128"/>
              </a:rPr>
              <a:t>S M </a:t>
            </a:r>
            <a:r>
              <a:rPr lang="en-US" altLang="en-US" sz="2400" dirty="0">
                <a:ea typeface="ＭＳ Ｐゴシック" panose="020B0600070205080204" pitchFamily="34" charset="-128"/>
              </a:rPr>
              <a:t>L, and according to the </a:t>
            </a:r>
            <a:r>
              <a:rPr lang="en-US" altLang="en-US" sz="2400" spc="-350" dirty="0">
                <a:ea typeface="ＭＳ Ｐゴシック" panose="020B0600070205080204" pitchFamily="34" charset="-128"/>
              </a:rPr>
              <a:t>C A P </a:t>
            </a:r>
            <a:r>
              <a:rPr lang="en-US" altLang="en-US" sz="2400" dirty="0">
                <a:ea typeface="ＭＳ Ｐゴシック" panose="020B0600070205080204" pitchFamily="34" charset="-128"/>
              </a:rPr>
              <a:t>M, other portfolios (such as mutual funds) are also on the </a:t>
            </a:r>
            <a:r>
              <a:rPr lang="en-US" altLang="en-US" sz="2400" spc="-350" dirty="0">
                <a:ea typeface="ＭＳ Ｐゴシック" panose="020B0600070205080204" pitchFamily="34" charset="-128"/>
              </a:rPr>
              <a:t>S M </a:t>
            </a:r>
            <a:r>
              <a:rPr lang="en-US" altLang="en-US" sz="2400" dirty="0">
                <a:ea typeface="ＭＳ Ｐゴシック" panose="020B0600070205080204" pitchFamily="34" charset="-128"/>
              </a:rPr>
              <a:t>L</a:t>
            </a:r>
          </a:p>
          <a:p>
            <a:pPr lvl="2"/>
            <a:r>
              <a:rPr lang="en-US" altLang="en-US" sz="2400" dirty="0">
                <a:ea typeface="ＭＳ Ｐゴシック" panose="020B0600070205080204" pitchFamily="34" charset="-128"/>
              </a:rPr>
              <a:t>Therefore, the expected return of a portfolio should correspond to the portfolio’s beta</a:t>
            </a:r>
          </a:p>
          <a:p>
            <a:pPr lvl="2"/>
            <a:r>
              <a:rPr lang="en-US" altLang="en-US" sz="2400" dirty="0">
                <a:ea typeface="ＭＳ Ｐゴシック" panose="020B0600070205080204" pitchFamily="34" charset="-128"/>
              </a:rPr>
              <a:t>The beta of a portfolio made up of securities each with weight </a:t>
            </a:r>
            <a:r>
              <a:rPr lang="en-US" altLang="en-US" sz="2400" i="1" dirty="0">
                <a:ea typeface="ＭＳ Ｐゴシック" panose="020B0600070205080204" pitchFamily="34" charset="-128"/>
              </a:rPr>
              <a:t>w</a:t>
            </a:r>
            <a:r>
              <a:rPr lang="en-US" altLang="en-US" sz="2400" i="1" baseline="-25000" dirty="0">
                <a:ea typeface="ＭＳ Ｐゴシック" panose="020B0600070205080204" pitchFamily="34" charset="-128"/>
              </a:rPr>
              <a:t>i</a:t>
            </a:r>
            <a:r>
              <a:rPr lang="en-US" altLang="en-US" sz="2400" dirty="0">
                <a:ea typeface="ＭＳ Ｐゴシック" panose="020B0600070205080204" pitchFamily="34" charset="-128"/>
              </a:rPr>
              <a:t> is:</a:t>
            </a:r>
          </a:p>
        </p:txBody>
      </p:sp>
      <p:graphicFrame>
        <p:nvGraphicFramePr>
          <p:cNvPr id="8" name="Object 7" descr="Beta sub p = w sub 1 times Beta sub 1 + w sub 2 times Beta sub 2 + ellipsis + w sub n times Beta sub n">
            <a:extLst>
              <a:ext uri="{FF2B5EF4-FFF2-40B4-BE49-F238E27FC236}">
                <a16:creationId xmlns:a16="http://schemas.microsoft.com/office/drawing/2014/main" id="{02B03129-424E-463B-BEC9-7CA3F294EC57}"/>
              </a:ext>
            </a:extLst>
          </p:cNvPr>
          <p:cNvGraphicFramePr>
            <a:graphicFrameLocks noChangeAspect="1"/>
          </p:cNvGraphicFramePr>
          <p:nvPr>
            <p:extLst>
              <p:ext uri="{D42A27DB-BD31-4B8C-83A1-F6EECF244321}">
                <p14:modId xmlns:p14="http://schemas.microsoft.com/office/powerpoint/2010/main" val="1816313680"/>
              </p:ext>
            </p:extLst>
          </p:nvPr>
        </p:nvGraphicFramePr>
        <p:xfrm>
          <a:off x="2170047" y="5689167"/>
          <a:ext cx="4372106" cy="539028"/>
        </p:xfrm>
        <a:graphic>
          <a:graphicData uri="http://schemas.openxmlformats.org/presentationml/2006/ole">
            <mc:AlternateContent xmlns:mc="http://schemas.openxmlformats.org/markup-compatibility/2006">
              <mc:Choice xmlns:v="urn:schemas-microsoft-com:vml" Requires="v">
                <p:oleObj spid="_x0000_s74094" name="Equation" r:id="rId4" imgW="1854000" imgH="228600" progId="Equation.DSMT4">
                  <p:embed/>
                </p:oleObj>
              </mc:Choice>
              <mc:Fallback>
                <p:oleObj name="Equation" r:id="rId4" imgW="1854000" imgH="228600" progId="Equation.DSMT4">
                  <p:embed/>
                  <p:pic>
                    <p:nvPicPr>
                      <p:cNvPr id="7" name="Object 6" descr="Beta sub p = w sub 1 times Beta sub 1 + w sub 2 times Beta sub 2 + ellipsis + w sub n times Beta sub n"/>
                      <p:cNvPicPr/>
                      <p:nvPr/>
                    </p:nvPicPr>
                    <p:blipFill>
                      <a:blip r:embed="rId5"/>
                      <a:stretch>
                        <a:fillRect/>
                      </a:stretch>
                    </p:blipFill>
                    <p:spPr>
                      <a:xfrm>
                        <a:off x="2170047" y="5689167"/>
                        <a:ext cx="4372106" cy="539028"/>
                      </a:xfrm>
                      <a:prstGeom prst="rect">
                        <a:avLst/>
                      </a:prstGeom>
                    </p:spPr>
                  </p:pic>
                </p:oleObj>
              </mc:Fallback>
            </mc:AlternateContent>
          </a:graphicData>
        </a:graphic>
      </p:graphicFrame>
      <p:sp>
        <p:nvSpPr>
          <p:cNvPr id="6" name="Content Placeholder 5"/>
          <p:cNvSpPr>
            <a:spLocks noGrp="1"/>
          </p:cNvSpPr>
          <p:nvPr>
            <p:ph idx="4294967295"/>
          </p:nvPr>
        </p:nvSpPr>
        <p:spPr>
          <a:xfrm>
            <a:off x="6781800" y="5772063"/>
            <a:ext cx="1295400" cy="411163"/>
          </a:xfrm>
        </p:spPr>
        <p:txBody>
          <a:bodyPr/>
          <a:lstStyle/>
          <a:p>
            <a:pPr marL="0" indent="0">
              <a:buNone/>
            </a:pPr>
            <a:r>
              <a:rPr lang="en-US" altLang="en-US" sz="2200" dirty="0">
                <a:ea typeface="ＭＳ Ｐゴシック" panose="020B0600070205080204" pitchFamily="34" charset="-128"/>
              </a:rPr>
              <a:t>(Eq. 12.7)</a:t>
            </a:r>
          </a:p>
        </p:txBody>
      </p:sp>
    </p:spTree>
    <p:extLst>
      <p:ext uri="{BB962C8B-B14F-4D97-AF65-F5344CB8AC3E}">
        <p14:creationId xmlns:p14="http://schemas.microsoft.com/office/powerpoint/2010/main" val="34821662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(1 of 6)</a:t>
            </a:r>
            <a:endParaRPr lang="en-US" sz="2800" dirty="0">
              <a:latin typeface="+mj-lt"/>
            </a:endParaRPr>
          </a:p>
        </p:txBody>
      </p:sp>
      <p:sp>
        <p:nvSpPr>
          <p:cNvPr id="3" name="Content Placeholder 2"/>
          <p:cNvSpPr>
            <a:spLocks noGrp="1"/>
          </p:cNvSpPr>
          <p:nvPr>
            <p:ph idx="1"/>
          </p:nvPr>
        </p:nvSpPr>
        <p:spPr>
          <a:xfrm>
            <a:off x="457200" y="1586133"/>
            <a:ext cx="8229600" cy="3062068"/>
          </a:xfrm>
        </p:spPr>
        <p:txBody>
          <a:bodyPr/>
          <a:lstStyle/>
          <a:p>
            <a:pPr>
              <a:buNone/>
            </a:pPr>
            <a:r>
              <a:rPr lang="en-US" altLang="en-US" sz="2400" b="1" dirty="0">
                <a:ea typeface="ヒラギノ角ゴ Pro W3" pitchFamily="-65" charset="-128"/>
              </a:rPr>
              <a:t>Problem:</a:t>
            </a:r>
          </a:p>
          <a:p>
            <a:r>
              <a:rPr lang="en-US" sz="2400" dirty="0"/>
              <a:t>Suppose drug-maker Pfizer (</a:t>
            </a:r>
            <a:r>
              <a:rPr lang="en-US" sz="2400" spc="-350" dirty="0"/>
              <a:t>P F </a:t>
            </a:r>
            <a:r>
              <a:rPr lang="en-US" sz="2400" dirty="0"/>
              <a:t>E) has a beta of 0.7, whereas the beta of Zumiez (</a:t>
            </a:r>
            <a:r>
              <a:rPr lang="en-US" sz="2400" spc="-350" dirty="0"/>
              <a:t>Z U M </a:t>
            </a:r>
            <a:r>
              <a:rPr lang="en-US" sz="2400" dirty="0"/>
              <a:t>Z) is 1.2. </a:t>
            </a:r>
          </a:p>
          <a:p>
            <a:r>
              <a:rPr lang="en-US" sz="2400" dirty="0"/>
              <a:t>If the risk-free interest rate is 3% and the market risk premium is 6%, what is the expected return of an equally weighted portfolio of Pfizer and Zumiez, according to the   </a:t>
            </a:r>
            <a:r>
              <a:rPr lang="en-US" sz="2400" spc="-350" dirty="0"/>
              <a:t>C A P </a:t>
            </a:r>
            <a:r>
              <a:rPr lang="en-US" sz="2400" dirty="0"/>
              <a:t>M?</a:t>
            </a:r>
            <a:endParaRPr lang="en-US" altLang="en-US" sz="2400" dirty="0">
              <a:ea typeface="ヒラギノ角ゴ Pro W3" pitchFamily="-65" charset="-128"/>
            </a:endParaRPr>
          </a:p>
        </p:txBody>
      </p:sp>
    </p:spTree>
    <p:extLst>
      <p:ext uri="{BB962C8B-B14F-4D97-AF65-F5344CB8AC3E}">
        <p14:creationId xmlns:p14="http://schemas.microsoft.com/office/powerpoint/2010/main" val="27116184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(2 of 6)</a:t>
            </a:r>
            <a:endParaRPr lang="en-US" sz="2000" dirty="0">
              <a:latin typeface="+mj-lt"/>
            </a:endParaRPr>
          </a:p>
        </p:txBody>
      </p:sp>
      <p:sp>
        <p:nvSpPr>
          <p:cNvPr id="3" name="Content Placeholder 2"/>
          <p:cNvSpPr>
            <a:spLocks noGrp="1"/>
          </p:cNvSpPr>
          <p:nvPr>
            <p:ph idx="1"/>
          </p:nvPr>
        </p:nvSpPr>
        <p:spPr>
          <a:xfrm>
            <a:off x="457200" y="1586133"/>
            <a:ext cx="8229600" cy="3062067"/>
          </a:xfrm>
        </p:spPr>
        <p:txBody>
          <a:bodyPr/>
          <a:lstStyle/>
          <a:p>
            <a:pPr>
              <a:buNone/>
            </a:pPr>
            <a:r>
              <a:rPr lang="en-US" altLang="en-US" sz="2400" b="1" dirty="0"/>
              <a:t>Solution:</a:t>
            </a:r>
          </a:p>
          <a:p>
            <a:pPr>
              <a:spcBef>
                <a:spcPts val="0"/>
              </a:spcBef>
              <a:buNone/>
            </a:pPr>
            <a:r>
              <a:rPr lang="en-US" altLang="en-US" sz="2400" b="1" dirty="0"/>
              <a:t>Plan:</a:t>
            </a:r>
          </a:p>
          <a:p>
            <a:r>
              <a:rPr lang="en-US" altLang="en-US" sz="2400" dirty="0">
                <a:ea typeface="ヒラギノ角ゴ Pro W3" pitchFamily="-65" charset="-128"/>
              </a:rPr>
              <a:t>We have the following information:</a:t>
            </a:r>
          </a:p>
          <a:p>
            <a:pPr algn="ctr">
              <a:buNone/>
            </a:pP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i="1" dirty="0">
                <a:ea typeface="ヒラギノ角ゴ Pro W3" pitchFamily="-65" charset="-128"/>
              </a:rPr>
              <a:t> = </a:t>
            </a:r>
            <a:r>
              <a:rPr lang="en-US" altLang="en-US" sz="2400" dirty="0">
                <a:ea typeface="ヒラギノ角ゴ Pro W3" pitchFamily="-65" charset="-128"/>
              </a:rPr>
              <a:t>3%</a:t>
            </a:r>
            <a:r>
              <a:rPr lang="en-US" altLang="en-US" sz="2400" i="1" dirty="0">
                <a:ea typeface="ヒラギノ角ゴ Pro W3" pitchFamily="-65" charset="-128"/>
              </a:rPr>
              <a:t>, </a:t>
            </a:r>
            <a:r>
              <a:rPr lang="en-US" altLang="en-US" sz="2400" i="1" spc="-300" dirty="0">
                <a:ea typeface="ヒラギノ角ゴ Pro W3" pitchFamily="-65" charset="-128"/>
              </a:rPr>
              <a:t>E </a:t>
            </a:r>
            <a:r>
              <a:rPr lang="en-US" altLang="en-US" sz="2400" spc="-300" dirty="0">
                <a:ea typeface="ヒラギノ角ゴ Pro W3" pitchFamily="-65" charset="-128"/>
              </a:rPr>
              <a:t>[ </a:t>
            </a:r>
            <a:r>
              <a:rPr lang="en-US" altLang="en-US" sz="2400" i="1" spc="-300" dirty="0">
                <a:ea typeface="ヒラギノ角ゴ Pro W3" pitchFamily="-65" charset="-128"/>
              </a:rPr>
              <a:t>R </a:t>
            </a:r>
            <a:r>
              <a:rPr lang="en-US" altLang="en-US" sz="2400" i="1" spc="-300" baseline="-25000" dirty="0">
                <a:ea typeface="ヒラギノ角ゴ Pro W3" pitchFamily="-65" charset="-128"/>
              </a:rPr>
              <a:t>M k </a:t>
            </a:r>
            <a:r>
              <a:rPr lang="en-US" altLang="en-US" sz="2400" i="1" baseline="-25000" dirty="0">
                <a:ea typeface="ヒラギノ角ゴ Pro W3" pitchFamily="-65" charset="-128"/>
              </a:rPr>
              <a:t>t</a:t>
            </a:r>
            <a:r>
              <a:rPr lang="en-US" altLang="en-US" sz="2400" dirty="0">
                <a:ea typeface="ヒラギノ角ゴ Pro W3" pitchFamily="-65" charset="-128"/>
              </a:rPr>
              <a:t>]</a:t>
            </a:r>
            <a:r>
              <a:rPr lang="en-US" altLang="en-US" sz="2400" i="1" dirty="0">
                <a:ea typeface="ヒラギノ角ゴ Pro W3" pitchFamily="-65" charset="-128"/>
              </a:rPr>
              <a:t> − r</a:t>
            </a:r>
            <a:r>
              <a:rPr lang="en-US" altLang="en-US" sz="2400" i="1" baseline="-25000" dirty="0">
                <a:ea typeface="ヒラギノ角ゴ Pro W3" pitchFamily="-65" charset="-128"/>
              </a:rPr>
              <a:t>f</a:t>
            </a:r>
            <a:r>
              <a:rPr lang="en-US" altLang="en-US" sz="2400" i="1" dirty="0">
                <a:ea typeface="ヒラギノ角ゴ Pro W3" pitchFamily="-65" charset="-128"/>
              </a:rPr>
              <a:t> = </a:t>
            </a:r>
            <a:r>
              <a:rPr lang="en-US" altLang="en-US" sz="2400" dirty="0">
                <a:ea typeface="ヒラギノ角ゴ Pro W3" pitchFamily="-65" charset="-128"/>
              </a:rPr>
              <a:t>6%</a:t>
            </a:r>
          </a:p>
          <a:p>
            <a:pPr algn="ctr">
              <a:buNone/>
            </a:pPr>
            <a:r>
              <a:rPr lang="de-DE" altLang="en-US" sz="2400" spc="-350" dirty="0">
                <a:ea typeface="ヒラギノ角ゴ Pro W3" pitchFamily="-65" charset="-128"/>
              </a:rPr>
              <a:t>P F </a:t>
            </a:r>
            <a:r>
              <a:rPr lang="de-DE" altLang="en-US" sz="2400" dirty="0">
                <a:ea typeface="ヒラギノ角ゴ Pro W3" pitchFamily="-65" charset="-128"/>
              </a:rPr>
              <a:t>E: </a:t>
            </a:r>
            <a:r>
              <a:rPr lang="el-GR" altLang="en-US" sz="2400" i="1" spc="-350" dirty="0">
                <a:ea typeface="ヒラギノ角ゴ Pro W3" pitchFamily="-65" charset="-128"/>
              </a:rPr>
              <a:t>β</a:t>
            </a:r>
            <a:r>
              <a:rPr lang="en-IN" altLang="en-US" sz="2400" i="1" spc="-350" dirty="0">
                <a:ea typeface="ヒラギノ角ゴ Pro W3" pitchFamily="-65" charset="-128"/>
              </a:rPr>
              <a:t> </a:t>
            </a:r>
            <a:r>
              <a:rPr lang="de-DE" altLang="en-US" sz="2400" i="1" spc="-350" baseline="-25000" dirty="0">
                <a:ea typeface="ヒラギノ角ゴ Pro W3" pitchFamily="-65" charset="-128"/>
              </a:rPr>
              <a:t>P F </a:t>
            </a:r>
            <a:r>
              <a:rPr lang="de-DE" altLang="en-US" sz="2400" i="1" baseline="-25000" dirty="0">
                <a:ea typeface="ヒラギノ角ゴ Pro W3" pitchFamily="-65" charset="-128"/>
              </a:rPr>
              <a:t>E</a:t>
            </a:r>
            <a:r>
              <a:rPr lang="de-DE" altLang="en-US" sz="2400" i="1" dirty="0">
                <a:ea typeface="ヒラギノ角ゴ Pro W3" pitchFamily="-65" charset="-128"/>
              </a:rPr>
              <a:t> = </a:t>
            </a:r>
            <a:r>
              <a:rPr lang="de-DE" altLang="en-US" sz="2400" dirty="0">
                <a:ea typeface="ヒラギノ角ゴ Pro W3" pitchFamily="-65" charset="-128"/>
              </a:rPr>
              <a:t>0.7</a:t>
            </a:r>
            <a:r>
              <a:rPr lang="de-DE" altLang="en-US" sz="2400" i="1" dirty="0">
                <a:ea typeface="ヒラギノ角ゴ Pro W3" pitchFamily="-65" charset="-128"/>
              </a:rPr>
              <a:t>, </a:t>
            </a:r>
            <a:r>
              <a:rPr lang="de-DE" altLang="en-US" sz="2400" i="1" spc="-350" dirty="0">
                <a:ea typeface="ヒラギノ角ゴ Pro W3" pitchFamily="-65" charset="-128"/>
              </a:rPr>
              <a:t>w </a:t>
            </a:r>
            <a:r>
              <a:rPr lang="de-DE" altLang="en-US" sz="2400" i="1" spc="-350" baseline="-25000" dirty="0">
                <a:ea typeface="ヒラギノ角ゴ Pro W3" pitchFamily="-65" charset="-128"/>
              </a:rPr>
              <a:t>P F </a:t>
            </a:r>
            <a:r>
              <a:rPr lang="de-DE" altLang="en-US" sz="2400" i="1" baseline="-25000" dirty="0">
                <a:ea typeface="ヒラギノ角ゴ Pro W3" pitchFamily="-65" charset="-128"/>
              </a:rPr>
              <a:t>E</a:t>
            </a:r>
            <a:r>
              <a:rPr lang="de-DE" altLang="en-US" sz="2400" i="1" dirty="0">
                <a:ea typeface="ヒラギノ角ゴ Pro W3" pitchFamily="-65" charset="-128"/>
              </a:rPr>
              <a:t> = </a:t>
            </a:r>
            <a:r>
              <a:rPr lang="de-DE" altLang="en-US" sz="2400" dirty="0">
                <a:ea typeface="ヒラギノ角ゴ Pro W3" pitchFamily="-65" charset="-128"/>
              </a:rPr>
              <a:t>0.50</a:t>
            </a:r>
          </a:p>
          <a:p>
            <a:pPr algn="ctr">
              <a:buNone/>
            </a:pPr>
            <a:r>
              <a:rPr lang="nl-NL" altLang="en-US" sz="2400" spc="-350" dirty="0">
                <a:ea typeface="ヒラギノ角ゴ Pro W3" pitchFamily="-65" charset="-128"/>
              </a:rPr>
              <a:t>A N </a:t>
            </a:r>
            <a:r>
              <a:rPr lang="nl-NL" altLang="en-US" sz="2400" dirty="0">
                <a:ea typeface="ヒラギノ角ゴ Pro W3" pitchFamily="-65" charset="-128"/>
              </a:rPr>
              <a:t>F: </a:t>
            </a:r>
            <a:r>
              <a:rPr lang="el-GR" altLang="en-US" sz="2400" i="1" spc="-350" dirty="0">
                <a:ea typeface="ヒラギノ角ゴ Pro W3" pitchFamily="-65" charset="-128"/>
              </a:rPr>
              <a:t>β</a:t>
            </a:r>
            <a:r>
              <a:rPr lang="en-IN" altLang="en-US" sz="2400" i="1" spc="-350" dirty="0">
                <a:ea typeface="ヒラギノ角ゴ Pro W3" pitchFamily="-65" charset="-128"/>
              </a:rPr>
              <a:t> </a:t>
            </a:r>
            <a:r>
              <a:rPr lang="de-DE" altLang="en-US" sz="2400" i="1" spc="-350" baseline="-25000" dirty="0">
                <a:ea typeface="ヒラギノ角ゴ Pro W3" pitchFamily="-65" charset="-128"/>
              </a:rPr>
              <a:t>Z U M</a:t>
            </a:r>
            <a:r>
              <a:rPr lang="de-DE" altLang="en-US" sz="2400" i="1" baseline="-25000" dirty="0">
                <a:ea typeface="ヒラギノ角ゴ Pro W3" pitchFamily="-65" charset="-128"/>
              </a:rPr>
              <a:t> Z</a:t>
            </a:r>
            <a:r>
              <a:rPr lang="de-DE" altLang="en-US" sz="2400" i="1" dirty="0">
                <a:ea typeface="ヒラギノ角ゴ Pro W3" pitchFamily="-65" charset="-128"/>
              </a:rPr>
              <a:t> = </a:t>
            </a:r>
            <a:r>
              <a:rPr lang="de-DE" altLang="en-US" sz="2400" dirty="0">
                <a:ea typeface="ヒラギノ角ゴ Pro W3" pitchFamily="-65" charset="-128"/>
              </a:rPr>
              <a:t>1.2</a:t>
            </a:r>
            <a:r>
              <a:rPr lang="de-DE" altLang="en-US" sz="2400" i="1" dirty="0">
                <a:ea typeface="ヒラギノ角ゴ Pro W3" pitchFamily="-65" charset="-128"/>
              </a:rPr>
              <a:t>, </a:t>
            </a:r>
            <a:r>
              <a:rPr lang="de-DE" altLang="en-US" sz="2400" i="1" spc="-350" dirty="0">
                <a:ea typeface="ヒラギノ角ゴ Pro W3" pitchFamily="-65" charset="-128"/>
              </a:rPr>
              <a:t>w </a:t>
            </a:r>
            <a:r>
              <a:rPr lang="de-DE" altLang="en-US" sz="2400" i="1" spc="-350" baseline="-25000" dirty="0">
                <a:ea typeface="ヒラギノ角ゴ Pro W3" pitchFamily="-65" charset="-128"/>
              </a:rPr>
              <a:t>Z U M </a:t>
            </a:r>
            <a:r>
              <a:rPr lang="de-DE" altLang="en-US" sz="2400" i="1" baseline="-25000" dirty="0">
                <a:ea typeface="ヒラギノ角ゴ Pro W3" pitchFamily="-65" charset="-128"/>
              </a:rPr>
              <a:t>Z</a:t>
            </a:r>
            <a:r>
              <a:rPr lang="de-DE" altLang="en-US" sz="2400" i="1" dirty="0">
                <a:ea typeface="ヒラギノ角ゴ Pro W3" pitchFamily="-65" charset="-128"/>
              </a:rPr>
              <a:t> = </a:t>
            </a:r>
            <a:r>
              <a:rPr lang="de-DE" altLang="en-US" sz="2400" dirty="0">
                <a:ea typeface="ヒラギノ角ゴ Pro W3" pitchFamily="-65" charset="-128"/>
              </a:rPr>
              <a:t>0.50</a:t>
            </a:r>
            <a:endParaRPr lang="en-US" altLang="en-US" sz="2400" dirty="0">
              <a:ea typeface="ヒラギノ角ゴ Pro W3" pitchFamily="-65" charset="-128"/>
            </a:endParaRPr>
          </a:p>
        </p:txBody>
      </p:sp>
    </p:spTree>
    <p:extLst>
      <p:ext uri="{BB962C8B-B14F-4D97-AF65-F5344CB8AC3E}">
        <p14:creationId xmlns:p14="http://schemas.microsoft.com/office/powerpoint/2010/main" val="35540300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altLang="en-US" sz="3600" dirty="0">
                <a:latin typeface="+mj-lt"/>
                <a:ea typeface="ヒラギノ角ゴ Pro W3" pitchFamily="-65" charset="-128"/>
              </a:rPr>
              <a:t>Example 12.8 The Expected Return of a Portfolio </a:t>
            </a:r>
            <a:r>
              <a:rPr lang="en-US" altLang="en-US" sz="2800" dirty="0">
                <a:latin typeface="+mj-lt"/>
                <a:ea typeface="ヒラギノ角ゴ Pro W3" pitchFamily="-65" charset="-128"/>
              </a:rPr>
              <a:t>(3 of 6)</a:t>
            </a:r>
            <a:endParaRPr lang="en-US" sz="2000" dirty="0">
              <a:latin typeface="+mj-lt"/>
            </a:endParaRPr>
          </a:p>
        </p:txBody>
      </p:sp>
      <p:sp>
        <p:nvSpPr>
          <p:cNvPr id="3" name="Content Placeholder 2"/>
          <p:cNvSpPr>
            <a:spLocks noGrp="1"/>
          </p:cNvSpPr>
          <p:nvPr>
            <p:ph idx="1"/>
          </p:nvPr>
        </p:nvSpPr>
        <p:spPr>
          <a:xfrm>
            <a:off x="457200" y="1586133"/>
            <a:ext cx="8229600" cy="3747868"/>
          </a:xfrm>
        </p:spPr>
        <p:txBody>
          <a:bodyPr/>
          <a:lstStyle/>
          <a:p>
            <a:pPr>
              <a:buNone/>
            </a:pPr>
            <a:r>
              <a:rPr lang="en-US" altLang="en-US" sz="2400" b="1" dirty="0">
                <a:ea typeface="ヒラギノ角ゴ Pro W3" pitchFamily="-65" charset="-128"/>
              </a:rPr>
              <a:t>Plan:</a:t>
            </a:r>
          </a:p>
          <a:p>
            <a:r>
              <a:rPr lang="en-IN" sz="2400" dirty="0"/>
              <a:t>We can compute the expected return of the portfolio two ways. First, we can use the </a:t>
            </a:r>
            <a:r>
              <a:rPr lang="en-IN" sz="2400" spc="-350" dirty="0"/>
              <a:t>C A P </a:t>
            </a:r>
            <a:r>
              <a:rPr lang="en-IN" sz="2400" dirty="0"/>
              <a:t>M (Equation 12.6) to compute the expected return of each stock and then compute the expected return of the portfolio using Equation 12.3.</a:t>
            </a:r>
          </a:p>
          <a:p>
            <a:r>
              <a:rPr lang="en-IN" sz="2400" dirty="0"/>
              <a:t>Or, we can compute the beta of the portfolio using Equation 12.7 and then use the </a:t>
            </a:r>
            <a:r>
              <a:rPr lang="en-IN" sz="2400" spc="-350" dirty="0"/>
              <a:t>C A P </a:t>
            </a:r>
            <a:r>
              <a:rPr lang="en-IN" sz="2400" dirty="0"/>
              <a:t>M (Equation 12.6) to find the portfolio’s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1284427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0779a27aba940a95ac27aa896a929e1ec785a"/>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6745</TotalTime>
  <Words>9446</Words>
  <Application>Microsoft Office PowerPoint</Application>
  <PresentationFormat>On-screen Show (4:3)</PresentationFormat>
  <Paragraphs>988</Paragraphs>
  <Slides>106</Slides>
  <Notes>106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4" baseType="lpstr">
      <vt:lpstr>Arial</vt:lpstr>
      <vt:lpstr>Calibri</vt:lpstr>
      <vt:lpstr>Symbol</vt:lpstr>
      <vt:lpstr>Times New Roman</vt:lpstr>
      <vt:lpstr>Verdana</vt:lpstr>
      <vt:lpstr>Wingdings</vt:lpstr>
      <vt:lpstr>508 Lecture</vt:lpstr>
      <vt:lpstr>Equation</vt:lpstr>
      <vt:lpstr>Fundamentals of Corporate Finance</vt:lpstr>
      <vt:lpstr>Chapter Outline</vt:lpstr>
      <vt:lpstr>Learning Objectives</vt:lpstr>
      <vt:lpstr>12.1 The Expected Return of a Portfolio (1 of 5)</vt:lpstr>
      <vt:lpstr>12.1 The Expected Return of a Portfolio (2 of 5)</vt:lpstr>
      <vt:lpstr>12.1 The Expected Return of a Portfolio (3 of 5)</vt:lpstr>
      <vt:lpstr>12.1 The Expected Return of a Portfolio (4 of 5)</vt:lpstr>
      <vt:lpstr>Example 12.1 Calculating Portfolio Returns (1 of 8)</vt:lpstr>
      <vt:lpstr>Example 12.1 Calculating Portfolio Returns (2 of 8)</vt:lpstr>
      <vt:lpstr>Example 12.1 Calculating Portfolio Returns (3 of 8)</vt:lpstr>
      <vt:lpstr>Example 12.1 Calculating Portfolio Returns (4 of 8)</vt:lpstr>
      <vt:lpstr>Example 12.1 Calculating Portfolio Returns (5 of 8)</vt:lpstr>
      <vt:lpstr>Example 12.1 Calculating Portfolio Returns (6 of 8)</vt:lpstr>
      <vt:lpstr>Example 12.1 Calculating Portfolio Returns (7 of 8)</vt:lpstr>
      <vt:lpstr>Example 12.1 Calculating Portfolio Returns (8 of 8)</vt:lpstr>
      <vt:lpstr>12.1 The Expected Return of a Portfolio (5 of 5)</vt:lpstr>
      <vt:lpstr>Summary of Portfolio Concepts</vt:lpstr>
      <vt:lpstr>Example 12.2 Portfolio Expected Return (1 of 4)</vt:lpstr>
      <vt:lpstr>Example 12.2 Portfolio Expected Return (2 of 4)</vt:lpstr>
      <vt:lpstr>Example 12.2 Portfolio Expected Return (3 of 4)</vt:lpstr>
      <vt:lpstr>Example 12.2 Portfolio Expected Return (4 of 4)</vt:lpstr>
      <vt:lpstr>Example 12.2a Portfolio Expected Return (1 of 4)</vt:lpstr>
      <vt:lpstr>12.2 The Volatility of a Portfolio            (1 of 11)</vt:lpstr>
      <vt:lpstr>12.2 The Volatility of a Portfolio           (2 of 11)</vt:lpstr>
      <vt:lpstr>Returns for Three Stocks, and Portfolios of Pairs of Stocks</vt:lpstr>
      <vt:lpstr>12.2 The Volatility of a Portfolio         (3 of 11)</vt:lpstr>
      <vt:lpstr>Figure 12.1 Volatility of Airline and Oil Portfolios (1 of 2)</vt:lpstr>
      <vt:lpstr>Figure 12.1 Volatility of Airline and Oil Portfolios (2 of 2)</vt:lpstr>
      <vt:lpstr>12.2 The Volatility of a Portfolio             (4 of 11)</vt:lpstr>
      <vt:lpstr>12.2 The Volatility of a Portfolio             (5 of 11)</vt:lpstr>
      <vt:lpstr>Figure 12.2 Correlation</vt:lpstr>
      <vt:lpstr>12.2 The Volatility of a Portfolio            (6 of 11)</vt:lpstr>
      <vt:lpstr>12.2 The Volatility of a Portfolio                (7 of 11)</vt:lpstr>
      <vt:lpstr>Estimated Annual Volatilities and Correlations for Selected Stocks. (Based on Monthly Returns, January 2009–December 2018)</vt:lpstr>
      <vt:lpstr>Figure 12.3 Scatterplots of Returns   (1 of 2)</vt:lpstr>
      <vt:lpstr>Figure 12.3 Scatterplots of Returns    (2 of 2)</vt:lpstr>
      <vt:lpstr>12.2 The Volatility of a Portfolio          (8 of 11)</vt:lpstr>
      <vt:lpstr>12.2 The Volatility of a Portfolio           (9 of 11)</vt:lpstr>
      <vt:lpstr>12.2 The Volatility of a Portfolio        (10 of 11)</vt:lpstr>
      <vt:lpstr>Example 12.3 Computing the Volatility of a Two-Stock Portfolio             (1 of 5)</vt:lpstr>
      <vt:lpstr>Example 12.3 Computing the Volatility of a Two-Stock Portfolio (2 of 5)</vt:lpstr>
      <vt:lpstr>Example 12.3 Computing the Volatility of a Two-Stock Portfolio           (3 of 5)</vt:lpstr>
      <vt:lpstr>Example 12.3 Computing the Volatility of a Two-Stock Portfolio           (4 of 5)</vt:lpstr>
      <vt:lpstr>Example 12.3 Computing the Volatility of a Two-Stock Portfolio (5 of 5)</vt:lpstr>
      <vt:lpstr>Example 12.4 Reducing Risk Without Sacrificing Return (1 of 6)</vt:lpstr>
      <vt:lpstr>Example 12.4 Reducing Risk Without Sacrificing Return (2 of 6)</vt:lpstr>
      <vt:lpstr>Example 12.4 Reducing Risk Without Sacrificing Return (3 of 6)</vt:lpstr>
      <vt:lpstr>Example 12.4 Reducing Risk Without Sacrificing Return (4 of 6)</vt:lpstr>
      <vt:lpstr>Example 12.4 Reducing Risk Without Sacrificing Return (5 of 6)</vt:lpstr>
      <vt:lpstr>Example 12.4 Reducing Risk Without Sacrificing Return (6 of 6)</vt:lpstr>
      <vt:lpstr>12.2 The Volatility of a Portfolio           (11 of 11)</vt:lpstr>
      <vt:lpstr>Figure 12.4 Volatility of an Equally Weighted Portfolio versus the Number of Stocks</vt:lpstr>
      <vt:lpstr>12.3 Measuring Systematic Risk          (1 of 13)</vt:lpstr>
      <vt:lpstr>12.3 Measuring Systematic Risk          (2 of 13)</vt:lpstr>
      <vt:lpstr>12.3 Measuring Systematic Risk          (3 of 13)</vt:lpstr>
      <vt:lpstr>12.3 Measuring Systematic Risk           (4 of 13)</vt:lpstr>
      <vt:lpstr>12.3 Measuring Systematic Risk          (5 of 13)</vt:lpstr>
      <vt:lpstr>12.3 Measuring Systematic Risk          (6 of 13)</vt:lpstr>
      <vt:lpstr>12.3 Measuring Systematic Risk           (7 of 13)</vt:lpstr>
      <vt:lpstr>Figure 12.5 The S&amp;P 500</vt:lpstr>
      <vt:lpstr>12.3 Measuring Systematic Risk          (8 of 13)</vt:lpstr>
      <vt:lpstr>12.3 Measuring Systematic Risk           (9 of 13)</vt:lpstr>
      <vt:lpstr>12.3 Measuring Systematic Risk           (10 of 13)</vt:lpstr>
      <vt:lpstr>Average Betas for Stocks by Industry and the Betas of a Selected Company in Each Industry (1 of 3)</vt:lpstr>
      <vt:lpstr>Average Betas for Stocks by Industry and the Betas of a Selected Company in Each Industry (2 of 3)</vt:lpstr>
      <vt:lpstr>Average Betas for Stocks by Industry and the Betas of a Selected Company in Each Industry (3 of 3)</vt:lpstr>
      <vt:lpstr>Figure 12.6 Systematic versus Firm-Specific Risk in Boston Beer and Microsoft</vt:lpstr>
      <vt:lpstr>Example 12.5 Total Risk Versus Systematic Risk (1 of 4)</vt:lpstr>
      <vt:lpstr>Example 12.5 Total Risk Versus Systematic Risk (2 of 4)</vt:lpstr>
      <vt:lpstr>Example 12.5 Total Risk Versus Systematic Risk (3 of 4)</vt:lpstr>
      <vt:lpstr>Example 12.5 Total Risk Versus Systematic Risk (4 of 4)</vt:lpstr>
      <vt:lpstr>12.3 Measuring Systematic Risk         (11 of 13)</vt:lpstr>
      <vt:lpstr>12.3 Measuring Systematic Risk        (12 of 13)</vt:lpstr>
      <vt:lpstr>Figure 12.7 Monthly Excess Returns for Cisco Stock and for the S&amp;P 500, January 2014–December 2018</vt:lpstr>
      <vt:lpstr>12.3 Measuring Systematic Risk        (13 of 13)</vt:lpstr>
      <vt:lpstr>Figure 12.8 Scatterplot of Monthly Returns for Apple versus the S&amp;P 500, January 2014 through December 2018</vt:lpstr>
      <vt:lpstr>12.4 Putting It All Together: The Capital Asset Pricing Model (1 of 10)</vt:lpstr>
      <vt:lpstr>12.4 Putting It All Together: The Capital Asset Pricing Model (2 of 10)</vt:lpstr>
      <vt:lpstr>12.4 Putting It All Together: The Capital Asset Pricing Model (3 of 10)</vt:lpstr>
      <vt:lpstr>12.4 Putting It All Together: The Capital Asset Pricing Model (4 of 10)</vt:lpstr>
      <vt:lpstr>12.4 Putting It All Together: The Capital Asset Pricing Model (5 of 10)</vt:lpstr>
      <vt:lpstr>Example 12.6 Computing the Expected Return for a Stock (1 of 4)</vt:lpstr>
      <vt:lpstr>Example 12.6 Computing the Expected Return for a Stock (2 of 4)</vt:lpstr>
      <vt:lpstr>Example 12.6 Computing the Expected Return for a Stock (3 of 4)</vt:lpstr>
      <vt:lpstr>Example 12.6 Computing the Expected Return for a Stock (4 of 4)</vt:lpstr>
      <vt:lpstr>12.4 Putting It All Together: The Capital Asset Pricing Model (6 of 10)</vt:lpstr>
      <vt:lpstr>12.4 Putting It All Together: The Capital Asset Pricing Model (7 of 10)</vt:lpstr>
      <vt:lpstr>Figure 12.9 Expected Returns, Volatility, and Beta (Panel A)</vt:lpstr>
      <vt:lpstr>Figure 12.9 Expected Returns, Volatility, and Beta (Panel B)</vt:lpstr>
      <vt:lpstr>Example 12.7 A Negative Beta Stock (1 of 6)</vt:lpstr>
      <vt:lpstr>Example 12.7 A Negative Beta Stock (2 of 6)</vt:lpstr>
      <vt:lpstr>Example 12.7 A Negative Beta Stock (3 of 6)</vt:lpstr>
      <vt:lpstr>Example 12.7 A Negative Beta Stock (4 of 6)</vt:lpstr>
      <vt:lpstr>Example 12.7 A Negative Beta Stock (5 of 6)</vt:lpstr>
      <vt:lpstr>Example 12.7 A Negative Beta Stock (6 of 6)</vt:lpstr>
      <vt:lpstr>12.4 Putting It All Together: The Capital Asset Pricing Model (8 of 10)</vt:lpstr>
      <vt:lpstr>Example 12.8 The Expected Return of a Portfolio (1 of 6)</vt:lpstr>
      <vt:lpstr>Example 12.8 The Expected Return of a Portfolio (2 of 6)</vt:lpstr>
      <vt:lpstr>Example 12.8 The Expected Return of a Portfolio (3 of 6)</vt:lpstr>
      <vt:lpstr>Example 12.8 The Expected Return of a Portfolio (4 of 6)</vt:lpstr>
      <vt:lpstr>Example 12.8 The Expected Return of a Portfolio (5 of 6)</vt:lpstr>
      <vt:lpstr>Example 12.8 The Expected Return of a Portfolio (6 of 6)</vt:lpstr>
      <vt:lpstr>12.4 Putting It All Together: The Capital Asset Pricing Model (9 of 10)</vt:lpstr>
      <vt:lpstr>12.4 Putting It All Together: The Capital Asset Pricing Model (10 of 10)</vt:lpstr>
      <vt:lpstr>Chapter Quiz</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Fifth Edition, Chapter 12, Systematic Risk and the Equity Risk Premium</dc:title>
  <dc:subject>Business</dc:subject>
  <dc:creator>Berk/DeMarzo/Harford</dc:creator>
  <cp:lastModifiedBy>javad kashefi</cp:lastModifiedBy>
  <cp:revision>915</cp:revision>
  <dcterms:created xsi:type="dcterms:W3CDTF">2014-07-14T20:04:21Z</dcterms:created>
  <dcterms:modified xsi:type="dcterms:W3CDTF">2020-10-02T15:50:58Z</dcterms:modified>
</cp:coreProperties>
</file>