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8" r:id="rId3"/>
    <p:sldId id="259" r:id="rId4"/>
    <p:sldId id="260" r:id="rId5"/>
    <p:sldId id="261" r:id="rId6"/>
    <p:sldId id="284" r:id="rId7"/>
    <p:sldId id="262" r:id="rId8"/>
    <p:sldId id="263" r:id="rId9"/>
    <p:sldId id="264" r:id="rId10"/>
    <p:sldId id="265" r:id="rId11"/>
    <p:sldId id="267" r:id="rId12"/>
    <p:sldId id="268" r:id="rId13"/>
    <p:sldId id="285"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3"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81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8F707E0-640C-4F90-8A73-3320F472969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2B38BE5F-4DB8-4144-8690-17CDC83D2DBF}" type="slidenum">
              <a:rPr lang="en-US" altLang="en-US" smtClean="0"/>
              <a:pPr/>
              <a:t>1</a:t>
            </a:fld>
            <a:endParaRPr lang="en-US" alt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006D4F9B-EB2F-49F0-B7AD-6AFB134C882C}" type="slidenum">
              <a:rPr lang="en-US" altLang="en-US" smtClean="0"/>
              <a:pPr/>
              <a:t>10</a:t>
            </a:fld>
            <a:endParaRPr lang="en-US" alt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You can also use the formulas to compute NPV and IRR, just remember that the IRR computation is trial and error.</a:t>
            </a:r>
          </a:p>
          <a:p>
            <a:pPr eaLnBrk="1" hangingPunct="1"/>
            <a:endParaRPr lang="en-US" altLang="en-US"/>
          </a:p>
          <a:p>
            <a:pPr eaLnBrk="1" hangingPunct="1"/>
            <a:r>
              <a:rPr lang="en-US" altLang="en-US"/>
              <a:t>Click on the excel icon to go to an embedded spreadsheet that illustrates how the pro formas and cash flows can be set-up and computes the NPV and IRR.</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12902D4D-0C4D-44F2-850C-7D1E1B4B4874}" type="slidenum">
              <a:rPr lang="en-US" altLang="en-US" smtClean="0"/>
              <a:pPr/>
              <a:t>11</a:t>
            </a:fld>
            <a:endParaRPr lang="en-US" alt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33BE89D0-C858-4952-9AC9-257D12E5876D}" type="slidenum">
              <a:rPr lang="en-US" altLang="en-US" smtClean="0"/>
              <a:pPr/>
              <a:t>12</a:t>
            </a:fld>
            <a:endParaRPr lang="en-US" alt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The MACRS percentages are given in Table 9-7</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07AB5B0A-3238-4477-9DA3-5C92F5F34466}" type="slidenum">
              <a:rPr lang="en-US" altLang="en-US" smtClean="0"/>
              <a:pPr/>
              <a:t>13</a:t>
            </a:fld>
            <a:endParaRPr lang="en-US" alt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82B61219-A248-42CC-80DF-7D9B9B5334A2}" type="slidenum">
              <a:rPr lang="en-US" altLang="en-US" smtClean="0"/>
              <a:pPr/>
              <a:t>14</a:t>
            </a:fld>
            <a:endParaRPr lang="en-US" alt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69A9A6EC-FF82-4DD3-9407-E698406AFA8D}" type="slidenum">
              <a:rPr lang="en-US" altLang="en-US" smtClean="0"/>
              <a:pPr/>
              <a:t>15</a:t>
            </a:fld>
            <a:endParaRPr lang="en-US"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4052DFB8-E9FD-416C-95E0-3CC918FD501E}" type="slidenum">
              <a:rPr lang="en-US" altLang="en-US" smtClean="0"/>
              <a:pPr/>
              <a:t>16</a:t>
            </a:fld>
            <a:endParaRPr lang="en-US"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5FA2B9AA-2021-4D1F-AACF-1572441A46CF}" type="slidenum">
              <a:rPr lang="en-US" altLang="en-US" smtClean="0"/>
              <a:pPr/>
              <a:t>17</a:t>
            </a:fld>
            <a:endParaRPr lang="en-US" alt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Note that with MACRS you do not subtract the expected salvage from the initial cost.</a:t>
            </a:r>
          </a:p>
          <a:p>
            <a:pPr eaLnBrk="1" hangingPunct="1"/>
            <a:endParaRPr lang="en-US" altLang="en-US"/>
          </a:p>
          <a:p>
            <a:pPr eaLnBrk="1" hangingPunct="1"/>
            <a:r>
              <a:rPr lang="en-US" altLang="en-US"/>
              <a:t>Also note that the MACRS % is multiplied by the initial cost every year. For some reason, students want to multiply by the book value.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03B08F6D-EA44-49FE-AFB1-3A154E5EEC82}" type="slidenum">
              <a:rPr lang="en-US" altLang="en-US" smtClean="0"/>
              <a:pPr/>
              <a:t>18</a:t>
            </a:fld>
            <a:endParaRPr lang="en-US" alt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85AB1B33-353E-42E3-8169-B1CB02942218}" type="slidenum">
              <a:rPr lang="en-US" altLang="en-US" smtClean="0"/>
              <a:pPr/>
              <a:t>19</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FD0EB312-F44E-4C6D-A3E7-A2E2137BE34A}" type="slidenum">
              <a:rPr lang="en-US" altLang="en-US" smtClean="0"/>
              <a:pPr/>
              <a:t>2</a:t>
            </a:fld>
            <a:endParaRPr lang="en-US" alt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CF665E51-AC03-409A-8709-8EE2CD4DEE5A}" type="slidenum">
              <a:rPr lang="en-US" altLang="en-US" smtClean="0"/>
              <a:pPr/>
              <a:t>20</a:t>
            </a:fld>
            <a:endParaRPr lang="en-US" alt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00A8332A-B974-43B2-910F-85BCF274D0AF}" type="slidenum">
              <a:rPr lang="en-US" altLang="en-US" smtClean="0"/>
              <a:pPr/>
              <a:t>21</a:t>
            </a:fld>
            <a:endParaRPr lang="en-US"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851403A4-9AD5-43A3-97AD-C3AC9CB72BF6}" type="slidenum">
              <a:rPr lang="en-US" altLang="en-US" smtClean="0"/>
              <a:pPr/>
              <a:t>22</a:t>
            </a:fld>
            <a:endParaRPr lang="en-US"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The year 5 cash flow is the most difficult for students to grasp.  It is important to point out that we are looking for ALL changes in cash flow associated with selling the machine today instead of in 5 years. If we do not sell the machine today, then we will have after-tax salvage of 10,000 in 5 years. Since we do sell the machine today, we LOSE the 10,000 cash flow in 5 years.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74FB4C3E-FCB9-4FCD-BEC5-2B40347E34AF}" type="slidenum">
              <a:rPr lang="en-US" altLang="en-US" smtClean="0"/>
              <a:pPr/>
              <a:t>23</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The negative signs in the CFFA equation were once again carried through the table. That way outflows are in the table as negative and inflows are positive.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D69EFFE2-CE08-421E-A8C6-BF2D938276E7}" type="slidenum">
              <a:rPr lang="en-US" altLang="en-US" smtClean="0"/>
              <a:pPr/>
              <a:t>24</a:t>
            </a:fld>
            <a:endParaRPr lang="en-US" alt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030FC9BD-EA6B-49EC-A2C8-85591BD3F696}" type="slidenum">
              <a:rPr lang="en-US" altLang="en-US" smtClean="0"/>
              <a:pPr/>
              <a:t>25</a:t>
            </a:fld>
            <a:endParaRPr lang="en-US" alt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There are two worksheets. The first allows you to enter the information and work the example during class. The second provides the solutions. You may go directly to this one if you do not wish to show the students how to set up the spreadsheet during class time.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05733AAC-295A-4D0B-9269-B0B1C7251152}" type="slidenum">
              <a:rPr lang="en-US" altLang="en-US" smtClean="0"/>
              <a:pPr/>
              <a:t>26</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910220FF-C6E2-4B78-A955-55337A3A4CE1}" type="slidenum">
              <a:rPr lang="en-US" altLang="en-US" smtClean="0"/>
              <a:pPr/>
              <a:t>3</a:t>
            </a:fld>
            <a:endParaRPr lang="en-US" alt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47AD53FB-E788-488F-8BEB-FD4952F3D2B4}" type="slidenum">
              <a:rPr lang="en-US" altLang="en-US" smtClean="0"/>
              <a:pPr/>
              <a:t>4</a:t>
            </a:fld>
            <a:endParaRPr lang="en-US" alt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xfrm>
            <a:off x="914400" y="4343400"/>
            <a:ext cx="5029200" cy="4114800"/>
          </a:xfrm>
          <a:noFill/>
          <a:ln/>
        </p:spPr>
        <p:txBody>
          <a:bodyPr/>
          <a:lstStyle/>
          <a:p>
            <a:pPr eaLnBrk="1" hangingPunct="1"/>
            <a:r>
              <a:rPr lang="en-US" altLang="en-US" sz="800"/>
              <a:t>With each of these types of cash flows, you should ask the class the question on the previous slide so that they can start to determine if the cash flows are relevant.</a:t>
            </a:r>
          </a:p>
          <a:p>
            <a:pPr eaLnBrk="1" hangingPunct="1"/>
            <a:endParaRPr lang="en-US" altLang="en-US" sz="800"/>
          </a:p>
          <a:p>
            <a:pPr eaLnBrk="1" hangingPunct="1"/>
            <a:r>
              <a:rPr lang="en-US" altLang="en-US" sz="800"/>
              <a:t>Sunk costs – our government provides ample examples of inappropriately including sunk costs in their capital allocation decisions.</a:t>
            </a:r>
          </a:p>
          <a:p>
            <a:pPr eaLnBrk="1" hangingPunct="1"/>
            <a:endParaRPr lang="en-US" altLang="en-US" sz="800"/>
          </a:p>
          <a:p>
            <a:pPr eaLnBrk="1" hangingPunct="1"/>
            <a:r>
              <a:rPr lang="en-US" altLang="en-US" sz="800"/>
              <a:t>Opportunity costs – the classic example of an opportunity cost is the use of land or plant that is already owned. It is important to point out that this is not “free.” At the very least we could sell the land; consequently if we choose to use it, we cost ourselves the selling price of the asset.</a:t>
            </a:r>
          </a:p>
          <a:p>
            <a:pPr eaLnBrk="1" hangingPunct="1"/>
            <a:endParaRPr lang="en-US" altLang="en-US" sz="800"/>
          </a:p>
          <a:p>
            <a:pPr eaLnBrk="1" hangingPunct="1"/>
            <a:r>
              <a:rPr lang="en-US" altLang="en-US" sz="800"/>
              <a:t>A good example of a positive side effect is when you will establish a new distribution system with this project that can be used for existing or future projects. The benefit provided to those projects needs to be considered.</a:t>
            </a:r>
          </a:p>
          <a:p>
            <a:pPr eaLnBrk="1" hangingPunct="1"/>
            <a:endParaRPr lang="en-US" altLang="en-US" sz="800"/>
          </a:p>
          <a:p>
            <a:pPr eaLnBrk="1" hangingPunct="1"/>
            <a:r>
              <a:rPr lang="en-US" altLang="en-US" sz="800"/>
              <a:t>The most common negative side effect is erosion or cannibalism, where the introduction of a new product will reduce the sales of existing, similar products. A good real-world example is McDonald’s introduction of the Arch Deluxe sandwich. Instead of generating all new sales, it primarily reduced sales in the Big Mac and the Quarter Pounder.</a:t>
            </a:r>
          </a:p>
          <a:p>
            <a:pPr eaLnBrk="1" hangingPunct="1"/>
            <a:endParaRPr lang="en-US" altLang="en-US" sz="800"/>
          </a:p>
          <a:p>
            <a:pPr eaLnBrk="1" hangingPunct="1"/>
            <a:r>
              <a:rPr lang="en-US" altLang="en-US" sz="800"/>
              <a:t>It is important to consider changes in NWC. We need to remember that operating cash flow derived from the income statement assumes all sales are cash sales and that the COGS was actually paid in cash during that period. By looking at changes in NWC specifically, we can adjust for the difference in cash flow that results from accounting conventions. Most projects will require an increase in NWC initially as we build inventory and receivables.</a:t>
            </a:r>
          </a:p>
          <a:p>
            <a:pPr eaLnBrk="1" hangingPunct="1"/>
            <a:endParaRPr lang="en-US" altLang="en-US" sz="800"/>
          </a:p>
          <a:p>
            <a:pPr eaLnBrk="1" hangingPunct="1"/>
            <a:r>
              <a:rPr lang="en-US" altLang="en-US" sz="800"/>
              <a:t>We do not include financing costs. Students often have difficulty understanding why when it appears that we will only raise capital if we take the project. It is important to point out that because of economies of scale, companies generally do not finance individual projects. Instead, they finance the entire portfolio of projects at one time. The other reason has to do with maintaining a target capital structure over time, but not necessarily each year.</a:t>
            </a:r>
          </a:p>
          <a:p>
            <a:pPr eaLnBrk="1" hangingPunct="1"/>
            <a:endParaRPr lang="en-US" altLang="en-US" sz="800"/>
          </a:p>
          <a:p>
            <a:pPr eaLnBrk="1" hangingPunct="1"/>
            <a:r>
              <a:rPr lang="en-US" altLang="en-US" sz="800"/>
              <a:t>Taxes will change as the firm’s taxable income changes. Consequently, we have to consider cash flows on an after-tax basis.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DAF459EE-DD82-40B7-9937-68C9C69AFDCA}" type="slidenum">
              <a:rPr lang="en-US" altLang="en-US" smtClean="0"/>
              <a:pPr/>
              <a:t>5</a:t>
            </a:fld>
            <a:endParaRPr lang="en-US" alt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Operating cash flow – students often have to go back to the income statement to see that the two definitions of operating cash flow are equivalent when there is no interest expense.</a:t>
            </a:r>
          </a:p>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B13496E5-8B7E-4587-A1CC-AE1AF906BFDD}" type="slidenum">
              <a:rPr lang="en-US" altLang="en-US" smtClean="0"/>
              <a:pPr/>
              <a:t>6</a:t>
            </a:fld>
            <a:endParaRPr lang="en-US" alt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187D3736-5D97-499E-8846-E92D4E11D3A1}" type="slidenum">
              <a:rPr lang="en-US" altLang="en-US" smtClean="0"/>
              <a:pPr/>
              <a:t>7</a:t>
            </a:fld>
            <a:endParaRPr lang="en-US"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A730B550-2AB8-40E4-9087-715CACBEB1C3}" type="slidenum">
              <a:rPr lang="en-US" altLang="en-US" smtClean="0"/>
              <a:pPr/>
              <a:t>8</a:t>
            </a:fld>
            <a:endParaRPr lang="en-US" alt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Ask the students why net fixed assets is decreasing each year. It is important that they understand that when they go to compute the net capital spending in the next slide.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1B8FCF0E-F4A3-41D4-A03D-EBCAC06F2EBF}" type="slidenum">
              <a:rPr lang="en-US" altLang="en-US" smtClean="0"/>
              <a:pPr/>
              <a:t>9</a:t>
            </a:fld>
            <a:endParaRPr lang="en-US" alt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OCF = EBIT + depreciation – taxes = 33,000 + 30,000 – 11,220 = 51,780; or </a:t>
            </a:r>
          </a:p>
          <a:p>
            <a:pPr eaLnBrk="1" hangingPunct="1"/>
            <a:r>
              <a:rPr lang="en-US" altLang="en-US"/>
              <a:t>OCF = NI + depreciation = 21,780 + 30,000 = 51,780</a:t>
            </a:r>
          </a:p>
          <a:p>
            <a:pPr eaLnBrk="1" hangingPunct="1"/>
            <a:endParaRPr lang="en-US" altLang="en-US"/>
          </a:p>
          <a:p>
            <a:pPr eaLnBrk="1" hangingPunct="1"/>
            <a:r>
              <a:rPr lang="en-US" altLang="en-US"/>
              <a:t>Note that in the Table in the book, the negative signs have already been carried throughout the table so that the columns can just be added. Ultimately, students seem to do better with this format even though the CFFA equation says to subtract the changes in NWC and net capital spending.</a:t>
            </a:r>
          </a:p>
          <a:p>
            <a:pPr eaLnBrk="1" hangingPunct="1"/>
            <a:endParaRPr lang="en-US" altLang="en-US"/>
          </a:p>
          <a:p>
            <a:pPr eaLnBrk="1" hangingPunct="1"/>
            <a:r>
              <a:rPr lang="en-US" altLang="en-US"/>
              <a:t>Change in NWC = We have a net investment in NWC in year 0 of 20,000; we get the investment back at the end of the project when we sell our inventory, collect on our receivables and pay off our payables.  Students often forget that we get the investment back at the end.</a:t>
            </a:r>
          </a:p>
          <a:p>
            <a:pPr eaLnBrk="1" hangingPunct="1"/>
            <a:endParaRPr lang="en-US" altLang="en-US"/>
          </a:p>
          <a:p>
            <a:pPr eaLnBrk="1" hangingPunct="1"/>
            <a:r>
              <a:rPr lang="en-US" altLang="en-US"/>
              <a:t>Capital Spending – remember that Net capital spending = change in net fixed assets + depreciation. So in year one NCS = (60,000 – 90,000) + 30,000 = 0; The same is true for the other years.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6FC721-869B-407D-8FFB-2E3FED7AA95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89E13B-DB14-4505-B877-00B8DD46A7F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D3B5B6-6DF7-4312-BBD3-73CDB1C491E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0FEDD9-57D2-4AAA-980D-71A4CE4E2DD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1A753DB-4736-4126-9227-B54025E1B2A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6E3BBA1-DFED-4A3C-8302-5CAB04C0963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C464222-AD5E-4963-A3E6-7B1C43332FD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C78E7EE-3FFD-403E-9034-5DA56FD17DA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4F4E771-965A-4128-ADCA-C31035AEF11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30DBC0A-A2D2-41E1-9151-74E8E8E42B3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F73493D-F2CA-4603-92A0-DC590294969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E3881DA-BB60-4F0C-842E-AE5B3DEADB1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0D81B9B-CD72-49CC-8E39-B6A57AD5859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4.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3400" y="609600"/>
            <a:ext cx="7772400" cy="1143000"/>
          </a:xfrm>
        </p:spPr>
        <p:txBody>
          <a:bodyPr/>
          <a:lstStyle/>
          <a:p>
            <a:pPr eaLnBrk="1" hangingPunct="1"/>
            <a:r>
              <a:rPr lang="en-US" altLang="en-US" sz="3200"/>
              <a:t>Making Capital Investment Decision</a:t>
            </a:r>
          </a:p>
        </p:txBody>
      </p:sp>
      <p:sp>
        <p:nvSpPr>
          <p:cNvPr id="7171" name="Rectangle 3"/>
          <p:cNvSpPr>
            <a:spLocks noGrp="1" noChangeArrowheads="1"/>
          </p:cNvSpPr>
          <p:nvPr>
            <p:ph type="subTitle" idx="1"/>
          </p:nvPr>
        </p:nvSpPr>
        <p:spPr>
          <a:xfrm>
            <a:off x="914400" y="1752600"/>
            <a:ext cx="7162800" cy="3962400"/>
          </a:xfrm>
        </p:spPr>
        <p:txBody>
          <a:bodyPr/>
          <a:lstStyle/>
          <a:p>
            <a:pPr marL="609600" indent="-609600" eaLnBrk="1" hangingPunct="1">
              <a:lnSpc>
                <a:spcPct val="90000"/>
              </a:lnSpc>
              <a:defRPr/>
            </a:pPr>
            <a:r>
              <a:rPr lang="en-US" altLang="en-US" sz="1000" dirty="0"/>
              <a:t> </a:t>
            </a:r>
            <a:endParaRPr lang="en-US" altLang="en-US" sz="2800" dirty="0"/>
          </a:p>
          <a:p>
            <a:pPr marL="609600" indent="-609600" algn="l" eaLnBrk="1" hangingPunct="1">
              <a:lnSpc>
                <a:spcPct val="90000"/>
              </a:lnSpc>
              <a:buFontTx/>
              <a:buAutoNum type="arabicPeriod"/>
              <a:defRPr/>
            </a:pPr>
            <a:r>
              <a:rPr lang="en-US" altLang="en-US" sz="2800" dirty="0"/>
              <a:t>Expansion</a:t>
            </a:r>
          </a:p>
          <a:p>
            <a:pPr marL="609600" indent="-609600" algn="l" eaLnBrk="1" hangingPunct="1">
              <a:lnSpc>
                <a:spcPct val="90000"/>
              </a:lnSpc>
              <a:buFontTx/>
              <a:buAutoNum type="arabicPeriod"/>
              <a:defRPr/>
            </a:pPr>
            <a:r>
              <a:rPr lang="en-US" altLang="en-US" sz="2800" dirty="0"/>
              <a:t>Replacement</a:t>
            </a:r>
          </a:p>
          <a:p>
            <a:pPr marL="609600" indent="-609600" algn="l" eaLnBrk="1" hangingPunct="1">
              <a:lnSpc>
                <a:spcPct val="90000"/>
              </a:lnSpc>
              <a:buFontTx/>
              <a:buAutoNum type="arabicPeriod"/>
              <a:defRPr/>
            </a:pPr>
            <a:r>
              <a:rPr lang="en-US" altLang="en-US" sz="2800" dirty="0"/>
              <a:t>Mandatory ,Safety and regulatory </a:t>
            </a:r>
          </a:p>
          <a:p>
            <a:pPr algn="l" eaLnBrk="1" hangingPunct="1">
              <a:lnSpc>
                <a:spcPct val="90000"/>
              </a:lnSpc>
              <a:defRPr/>
            </a:pPr>
            <a:endParaRPr lang="en-US" alt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z="3600"/>
              <a:t>Making The Decision</a:t>
            </a:r>
          </a:p>
        </p:txBody>
      </p:sp>
      <p:sp>
        <p:nvSpPr>
          <p:cNvPr id="16387" name="Rectangle 3"/>
          <p:cNvSpPr>
            <a:spLocks noGrp="1" noChangeArrowheads="1"/>
          </p:cNvSpPr>
          <p:nvPr>
            <p:ph type="body" idx="1"/>
          </p:nvPr>
        </p:nvSpPr>
        <p:spPr/>
        <p:txBody>
          <a:bodyPr/>
          <a:lstStyle/>
          <a:p>
            <a:pPr eaLnBrk="1" hangingPunct="1">
              <a:lnSpc>
                <a:spcPct val="90000"/>
              </a:lnSpc>
            </a:pPr>
            <a:r>
              <a:rPr lang="en-US" altLang="en-US" sz="2400"/>
              <a:t>Now that we have the cash flows, we can apply the techniques of capital budgeting.</a:t>
            </a:r>
          </a:p>
          <a:p>
            <a:pPr eaLnBrk="1" hangingPunct="1">
              <a:lnSpc>
                <a:spcPct val="90000"/>
              </a:lnSpc>
            </a:pPr>
            <a:r>
              <a:rPr lang="en-US" altLang="en-US" sz="2400"/>
              <a:t>Enter the cash flows into the calculator and compute NPV and IRR</a:t>
            </a:r>
          </a:p>
          <a:p>
            <a:pPr marL="744538" lvl="1" indent="-287338" eaLnBrk="1" hangingPunct="1">
              <a:lnSpc>
                <a:spcPct val="90000"/>
              </a:lnSpc>
            </a:pPr>
            <a:r>
              <a:rPr lang="en-US" altLang="en-US" sz="2400"/>
              <a:t>CF</a:t>
            </a:r>
            <a:r>
              <a:rPr lang="en-US" altLang="en-US" sz="2400" baseline="-25000"/>
              <a:t>0</a:t>
            </a:r>
            <a:r>
              <a:rPr lang="en-US" altLang="en-US" sz="2400"/>
              <a:t> = -110,000; C01 = 51,780; F01 = 2; C02 = 71,780</a:t>
            </a:r>
          </a:p>
          <a:p>
            <a:pPr marL="744538" lvl="1" indent="-287338" eaLnBrk="1" hangingPunct="1">
              <a:lnSpc>
                <a:spcPct val="90000"/>
              </a:lnSpc>
            </a:pPr>
            <a:r>
              <a:rPr lang="en-US" altLang="en-US" sz="2400"/>
              <a:t>NPV; I = 20; CPT NPV = 10,648</a:t>
            </a:r>
          </a:p>
          <a:p>
            <a:pPr marL="744538" lvl="1" indent="-287338" eaLnBrk="1" hangingPunct="1">
              <a:lnSpc>
                <a:spcPct val="90000"/>
              </a:lnSpc>
            </a:pPr>
            <a:r>
              <a:rPr lang="en-US" altLang="en-US" sz="2400"/>
              <a:t>CPT IRR = 25.8%</a:t>
            </a:r>
          </a:p>
          <a:p>
            <a:pPr eaLnBrk="1" hangingPunct="1">
              <a:lnSpc>
                <a:spcPct val="90000"/>
              </a:lnSpc>
            </a:pPr>
            <a:r>
              <a:rPr lang="en-US" altLang="en-US" sz="2400" b="1" i="1"/>
              <a:t>Should we accept or reject the project?</a:t>
            </a:r>
          </a:p>
          <a:p>
            <a:pPr eaLnBrk="1" hangingPunct="1">
              <a:lnSpc>
                <a:spcPct val="90000"/>
              </a:lnSpc>
            </a:pPr>
            <a:endParaRPr lang="en-US" altLang="en-US"/>
          </a:p>
        </p:txBody>
      </p:sp>
      <p:graphicFrame>
        <p:nvGraphicFramePr>
          <p:cNvPr id="16388" name="Object 4">
            <a:hlinkClick r:id="" action="ppaction://ole?verb=1"/>
          </p:cNvPr>
          <p:cNvGraphicFramePr>
            <a:graphicFrameLocks noChangeAspect="1"/>
          </p:cNvGraphicFramePr>
          <p:nvPr/>
        </p:nvGraphicFramePr>
        <p:xfrm>
          <a:off x="6934200" y="4724400"/>
          <a:ext cx="1828800" cy="1003300"/>
        </p:xfrm>
        <a:graphic>
          <a:graphicData uri="http://schemas.openxmlformats.org/presentationml/2006/ole">
            <mc:AlternateContent xmlns:mc="http://schemas.openxmlformats.org/markup-compatibility/2006">
              <mc:Choice xmlns:v="urn:schemas-microsoft-com:vml" Requires="v">
                <p:oleObj spid="_x0000_s11270" name="Worksheet" showAsIcon="1" r:id="rId4" imgW="381000" imgH="628650" progId="Excel.Sheet.8">
                  <p:embed/>
                </p:oleObj>
              </mc:Choice>
              <mc:Fallback>
                <p:oleObj name="Worksheet" showAsIcon="1" r:id="rId4" imgW="381000" imgH="628650" progId="Excel.Shee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b="49461"/>
                      <a:stretch>
                        <a:fillRect/>
                      </a:stretch>
                    </p:blipFill>
                    <p:spPr bwMode="auto">
                      <a:xfrm>
                        <a:off x="6934200" y="4724400"/>
                        <a:ext cx="1828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6387">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6387">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6387">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6387">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6387">
                                            <p:txEl>
                                              <p:pRg st="4" end="4"/>
                                            </p:txEl>
                                          </p:spTgt>
                                        </p:tgtEl>
                                        <p:attrNameLst>
                                          <p:attrName>style.visibility</p:attrName>
                                        </p:attrNameLst>
                                      </p:cBhvr>
                                      <p:to>
                                        <p:strVal val="visible"/>
                                      </p:to>
                                    </p:set>
                                    <p:anim calcmode="lin" valueType="num">
                                      <p:cBhvr additive="base">
                                        <p:cTn id="31" dur="500" fill="hold"/>
                                        <p:tgtEl>
                                          <p:spTgt spid="1638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638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6387">
                                            <p:txEl>
                                              <p:pRg st="4" end="4"/>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6387">
                                            <p:txEl>
                                              <p:pRg st="5" end="5"/>
                                            </p:txEl>
                                          </p:spTgt>
                                        </p:tgtEl>
                                        <p:attrNameLst>
                                          <p:attrName>style.visibility</p:attrName>
                                        </p:attrNameLst>
                                      </p:cBhvr>
                                      <p:to>
                                        <p:strVal val="visible"/>
                                      </p:to>
                                    </p:set>
                                    <p:anim calcmode="lin" valueType="num">
                                      <p:cBhvr additive="base">
                                        <p:cTn id="37" dur="500" fill="hold"/>
                                        <p:tgtEl>
                                          <p:spTgt spid="1638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638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6387">
                                            <p:txEl>
                                              <p:pRg st="5" end="5"/>
                                            </p:txEl>
                                          </p:spTgt>
                                        </p:tgtEl>
                                        <p:attrNameLst>
                                          <p:attrName>ppt_c</p:attrName>
                                        </p:attrNameLst>
                                      </p:cBhvr>
                                      <p:to>
                                        <a:schemeClr val="tx2"/>
                                      </p:to>
                                    </p:animClr>
                                  </p:subTnLst>
                                </p:cTn>
                              </p:par>
                            </p:childTnLst>
                          </p:cTn>
                        </p:par>
                        <p:par>
                          <p:cTn id="39" fill="hold" nodeType="afterGroup">
                            <p:stCondLst>
                              <p:cond delay="500"/>
                            </p:stCondLst>
                            <p:childTnLst>
                              <p:par>
                                <p:cTn id="40" presetID="2" presetClass="entr" presetSubtype="8" fill="hold" nodeType="afterEffect">
                                  <p:stCondLst>
                                    <p:cond delay="0"/>
                                  </p:stCondLst>
                                  <p:childTnLst>
                                    <p:set>
                                      <p:cBhvr>
                                        <p:cTn id="41" dur="1" fill="hold">
                                          <p:stCondLst>
                                            <p:cond delay="0"/>
                                          </p:stCondLst>
                                        </p:cTn>
                                        <p:tgtEl>
                                          <p:spTgt spid="16388"/>
                                        </p:tgtEl>
                                        <p:attrNameLst>
                                          <p:attrName>style.visibility</p:attrName>
                                        </p:attrNameLst>
                                      </p:cBhvr>
                                      <p:to>
                                        <p:strVal val="visible"/>
                                      </p:to>
                                    </p:set>
                                    <p:anim calcmode="lin" valueType="num">
                                      <p:cBhvr additive="base">
                                        <p:cTn id="42" dur="500" fill="hold"/>
                                        <p:tgtEl>
                                          <p:spTgt spid="16388"/>
                                        </p:tgtEl>
                                        <p:attrNameLst>
                                          <p:attrName>ppt_x</p:attrName>
                                        </p:attrNameLst>
                                      </p:cBhvr>
                                      <p:tavLst>
                                        <p:tav tm="0">
                                          <p:val>
                                            <p:strVal val="0-#ppt_w/2"/>
                                          </p:val>
                                        </p:tav>
                                        <p:tav tm="100000">
                                          <p:val>
                                            <p:strVal val="#ppt_x"/>
                                          </p:val>
                                        </p:tav>
                                      </p:tavLst>
                                    </p:anim>
                                    <p:anim calcmode="lin" valueType="num">
                                      <p:cBhvr additive="base">
                                        <p:cTn id="43" dur="500" fill="hold"/>
                                        <p:tgtEl>
                                          <p:spTgt spid="1638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sz="3200"/>
              <a:t>Depreciation</a:t>
            </a:r>
          </a:p>
        </p:txBody>
      </p:sp>
      <p:sp>
        <p:nvSpPr>
          <p:cNvPr id="20483" name="Rectangle 3"/>
          <p:cNvSpPr>
            <a:spLocks noGrp="1" noChangeArrowheads="1"/>
          </p:cNvSpPr>
          <p:nvPr>
            <p:ph type="body" idx="1"/>
          </p:nvPr>
        </p:nvSpPr>
        <p:spPr>
          <a:xfrm>
            <a:off x="457200" y="1600200"/>
            <a:ext cx="8229600" cy="3962400"/>
          </a:xfrm>
        </p:spPr>
        <p:txBody>
          <a:bodyPr/>
          <a:lstStyle/>
          <a:p>
            <a:pPr eaLnBrk="1" hangingPunct="1">
              <a:lnSpc>
                <a:spcPct val="90000"/>
              </a:lnSpc>
            </a:pPr>
            <a:r>
              <a:rPr lang="en-US" altLang="en-US" sz="2400"/>
              <a:t>The depreciation expense used for capital budgeting should be the depreciation schedule required by the IRS for tax purposes</a:t>
            </a:r>
          </a:p>
          <a:p>
            <a:pPr eaLnBrk="1" hangingPunct="1">
              <a:lnSpc>
                <a:spcPct val="90000"/>
              </a:lnSpc>
            </a:pPr>
            <a:r>
              <a:rPr lang="en-US" altLang="en-US" sz="2400"/>
              <a:t>Depreciation itself is a non-cash expense, consequently, it is only relevant because it affects taxes</a:t>
            </a:r>
          </a:p>
          <a:p>
            <a:pPr eaLnBrk="1" hangingPunct="1">
              <a:lnSpc>
                <a:spcPct val="90000"/>
              </a:lnSpc>
            </a:pPr>
            <a:r>
              <a:rPr lang="en-US" altLang="en-US" sz="2400"/>
              <a:t>Depreciation tax shield = D (T</a:t>
            </a:r>
            <a:r>
              <a:rPr lang="en-US" altLang="en-US" sz="2400" baseline="-25000"/>
              <a:t>C</a:t>
            </a:r>
            <a:r>
              <a:rPr lang="en-US" altLang="en-US" sz="2400"/>
              <a:t>)</a:t>
            </a:r>
          </a:p>
          <a:p>
            <a:pPr marL="744538" lvl="1" indent="-287338" eaLnBrk="1" hangingPunct="1">
              <a:lnSpc>
                <a:spcPct val="90000"/>
              </a:lnSpc>
            </a:pPr>
            <a:r>
              <a:rPr lang="en-US" altLang="en-US" sz="2400"/>
              <a:t>D = depreciation expense</a:t>
            </a:r>
          </a:p>
          <a:p>
            <a:pPr marL="744538" lvl="1" indent="-287338" eaLnBrk="1" hangingPunct="1">
              <a:lnSpc>
                <a:spcPct val="90000"/>
              </a:lnSpc>
            </a:pPr>
            <a:r>
              <a:rPr lang="en-US" altLang="en-US" sz="2400"/>
              <a:t>T</a:t>
            </a:r>
            <a:r>
              <a:rPr lang="en-US" altLang="en-US" sz="2400" baseline="-25000"/>
              <a:t>C</a:t>
            </a:r>
            <a:r>
              <a:rPr lang="en-US" altLang="en-US" sz="2400"/>
              <a:t> = marginal tax rate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0483">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0483">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anim calcmode="lin" valueType="num">
                                      <p:cBhvr additive="base">
                                        <p:cTn id="19" dur="500" fill="hold"/>
                                        <p:tgtEl>
                                          <p:spTgt spid="204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48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0483">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483">
                                            <p:txEl>
                                              <p:pRg st="3" end="3"/>
                                            </p:txEl>
                                          </p:spTgt>
                                        </p:tgtEl>
                                        <p:attrNameLst>
                                          <p:attrName>style.visibility</p:attrName>
                                        </p:attrNameLst>
                                      </p:cBhvr>
                                      <p:to>
                                        <p:strVal val="visible"/>
                                      </p:to>
                                    </p:set>
                                    <p:anim calcmode="lin" valueType="num">
                                      <p:cBhvr additive="base">
                                        <p:cTn id="25" dur="500" fill="hold"/>
                                        <p:tgtEl>
                                          <p:spTgt spid="204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48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0483">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483">
                                            <p:txEl>
                                              <p:pRg st="4" end="4"/>
                                            </p:txEl>
                                          </p:spTgt>
                                        </p:tgtEl>
                                        <p:attrNameLst>
                                          <p:attrName>style.visibility</p:attrName>
                                        </p:attrNameLst>
                                      </p:cBhvr>
                                      <p:to>
                                        <p:strVal val="visible"/>
                                      </p:to>
                                    </p:set>
                                    <p:anim calcmode="lin" valueType="num">
                                      <p:cBhvr additive="base">
                                        <p:cTn id="31" dur="500" fill="hold"/>
                                        <p:tgtEl>
                                          <p:spTgt spid="2048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48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0483">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sz="3600"/>
              <a:t>Computing Depreciation</a:t>
            </a:r>
          </a:p>
        </p:txBody>
      </p:sp>
      <p:sp>
        <p:nvSpPr>
          <p:cNvPr id="21507" name="Rectangle 3"/>
          <p:cNvSpPr>
            <a:spLocks noGrp="1" noChangeArrowheads="1"/>
          </p:cNvSpPr>
          <p:nvPr>
            <p:ph type="body" idx="1"/>
          </p:nvPr>
        </p:nvSpPr>
        <p:spPr/>
        <p:txBody>
          <a:bodyPr/>
          <a:lstStyle/>
          <a:p>
            <a:pPr eaLnBrk="1" hangingPunct="1">
              <a:lnSpc>
                <a:spcPct val="90000"/>
              </a:lnSpc>
            </a:pPr>
            <a:r>
              <a:rPr lang="en-US" altLang="en-US"/>
              <a:t>Straight-line depreciation</a:t>
            </a:r>
          </a:p>
          <a:p>
            <a:pPr marL="744538" lvl="1" indent="-287338" eaLnBrk="1" hangingPunct="1">
              <a:lnSpc>
                <a:spcPct val="90000"/>
              </a:lnSpc>
            </a:pPr>
            <a:r>
              <a:rPr lang="en-US" altLang="en-US"/>
              <a:t>D = (Initial cost – salvage) / number of years</a:t>
            </a:r>
          </a:p>
          <a:p>
            <a:pPr marL="744538" lvl="1" indent="-287338" eaLnBrk="1" hangingPunct="1">
              <a:lnSpc>
                <a:spcPct val="90000"/>
              </a:lnSpc>
            </a:pPr>
            <a:r>
              <a:rPr lang="en-US" altLang="en-US"/>
              <a:t>Very few assets are depreciated straight-line for tax purposes</a:t>
            </a:r>
          </a:p>
          <a:p>
            <a:pPr eaLnBrk="1" hangingPunct="1">
              <a:lnSpc>
                <a:spcPct val="90000"/>
              </a:lnSpc>
            </a:pPr>
            <a:r>
              <a:rPr lang="en-US" altLang="en-US"/>
              <a:t>MACRS</a:t>
            </a:r>
          </a:p>
          <a:p>
            <a:pPr marL="744538" lvl="1" indent="-287338" eaLnBrk="1" hangingPunct="1">
              <a:lnSpc>
                <a:spcPct val="90000"/>
              </a:lnSpc>
            </a:pPr>
            <a:r>
              <a:rPr lang="en-US" altLang="en-US"/>
              <a:t>Need to know which asset class is appropriate for tax purposes</a:t>
            </a:r>
          </a:p>
          <a:p>
            <a:pPr marL="744538" lvl="1" indent="-287338" eaLnBrk="1" hangingPunct="1">
              <a:lnSpc>
                <a:spcPct val="90000"/>
              </a:lnSpc>
            </a:pPr>
            <a:r>
              <a:rPr lang="en-US" altLang="en-US"/>
              <a:t>Multiply percentage given in table by the initial cost</a:t>
            </a:r>
          </a:p>
          <a:p>
            <a:pPr marL="744538" lvl="1" indent="-287338" eaLnBrk="1" hangingPunct="1">
              <a:lnSpc>
                <a:spcPct val="90000"/>
              </a:lnSpc>
            </a:pPr>
            <a:r>
              <a:rPr lang="en-US" altLang="en-US"/>
              <a:t>Depreciate to zero</a:t>
            </a:r>
          </a:p>
          <a:p>
            <a:pPr marL="744538" lvl="1" indent="-287338" eaLnBrk="1" hangingPunct="1">
              <a:lnSpc>
                <a:spcPct val="90000"/>
              </a:lnSpc>
            </a:pPr>
            <a:r>
              <a:rPr lang="en-US" altLang="en-US"/>
              <a:t>Mid-year convention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500"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50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507">
                                            <p:txEl>
                                              <p:pRg st="3" end="3"/>
                                            </p:txEl>
                                          </p:spTgt>
                                        </p:tgtEl>
                                        <p:attrNameLst>
                                          <p:attrName>style.visibility</p:attrName>
                                        </p:attrNameLst>
                                      </p:cBhvr>
                                      <p:to>
                                        <p:strVal val="visible"/>
                                      </p:to>
                                    </p:set>
                                    <p:anim calcmode="lin" valueType="num">
                                      <p:cBhvr additive="base">
                                        <p:cTn id="25" dur="500" fill="hold"/>
                                        <p:tgtEl>
                                          <p:spTgt spid="2150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50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507">
                                            <p:txEl>
                                              <p:pRg st="4" end="4"/>
                                            </p:txEl>
                                          </p:spTgt>
                                        </p:tgtEl>
                                        <p:attrNameLst>
                                          <p:attrName>style.visibility</p:attrName>
                                        </p:attrNameLst>
                                      </p:cBhvr>
                                      <p:to>
                                        <p:strVal val="visible"/>
                                      </p:to>
                                    </p:set>
                                    <p:anim calcmode="lin" valueType="num">
                                      <p:cBhvr additive="base">
                                        <p:cTn id="31" dur="500" fill="hold"/>
                                        <p:tgtEl>
                                          <p:spTgt spid="2150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150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4" end="4"/>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507">
                                            <p:txEl>
                                              <p:pRg st="5" end="5"/>
                                            </p:txEl>
                                          </p:spTgt>
                                        </p:tgtEl>
                                        <p:attrNameLst>
                                          <p:attrName>style.visibility</p:attrName>
                                        </p:attrNameLst>
                                      </p:cBhvr>
                                      <p:to>
                                        <p:strVal val="visible"/>
                                      </p:to>
                                    </p:set>
                                    <p:anim calcmode="lin" valueType="num">
                                      <p:cBhvr additive="base">
                                        <p:cTn id="37" dur="500" fill="hold"/>
                                        <p:tgtEl>
                                          <p:spTgt spid="2150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150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5" end="5"/>
                                            </p:txEl>
                                          </p:spTgt>
                                        </p:tgtEl>
                                        <p:attrNameLst>
                                          <p:attrName>ppt_c</p:attrName>
                                        </p:attrNameLst>
                                      </p:cBhvr>
                                      <p:to>
                                        <a:schemeClr val="tx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1507">
                                            <p:txEl>
                                              <p:pRg st="6" end="6"/>
                                            </p:txEl>
                                          </p:spTgt>
                                        </p:tgtEl>
                                        <p:attrNameLst>
                                          <p:attrName>style.visibility</p:attrName>
                                        </p:attrNameLst>
                                      </p:cBhvr>
                                      <p:to>
                                        <p:strVal val="visible"/>
                                      </p:to>
                                    </p:set>
                                    <p:anim calcmode="lin" valueType="num">
                                      <p:cBhvr additive="base">
                                        <p:cTn id="43" dur="500" fill="hold"/>
                                        <p:tgtEl>
                                          <p:spTgt spid="2150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1507">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6" end="6"/>
                                            </p:txEl>
                                          </p:spTgt>
                                        </p:tgtEl>
                                        <p:attrNameLst>
                                          <p:attrName>ppt_c</p:attrName>
                                        </p:attrNameLst>
                                      </p:cBhvr>
                                      <p:to>
                                        <a:schemeClr val="tx2"/>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1507">
                                            <p:txEl>
                                              <p:pRg st="7" end="7"/>
                                            </p:txEl>
                                          </p:spTgt>
                                        </p:tgtEl>
                                        <p:attrNameLst>
                                          <p:attrName>style.visibility</p:attrName>
                                        </p:attrNameLst>
                                      </p:cBhvr>
                                      <p:to>
                                        <p:strVal val="visible"/>
                                      </p:to>
                                    </p:set>
                                    <p:anim calcmode="lin" valueType="num">
                                      <p:cBhvr additive="base">
                                        <p:cTn id="49" dur="500" fill="hold"/>
                                        <p:tgtEl>
                                          <p:spTgt spid="2150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1507">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49"/>
          <p:cNvSpPr>
            <a:spLocks noGrp="1" noChangeArrowheads="1"/>
          </p:cNvSpPr>
          <p:nvPr>
            <p:ph type="title"/>
          </p:nvPr>
        </p:nvSpPr>
        <p:spPr/>
        <p:txBody>
          <a:bodyPr/>
          <a:lstStyle/>
          <a:p>
            <a:pPr eaLnBrk="1" hangingPunct="1"/>
            <a:r>
              <a:rPr lang="en-US" altLang="en-US" sz="2000" b="1">
                <a:solidFill>
                  <a:srgbClr val="800000"/>
                </a:solidFill>
                <a:latin typeface="Times New Roman" pitchFamily="18" charset="0"/>
                <a:cs typeface="Times New Roman" pitchFamily="18" charset="0"/>
              </a:rPr>
              <a:t>DEPRECIATION TABLES</a:t>
            </a:r>
            <a:br>
              <a:rPr lang="en-US" altLang="en-US" sz="3200"/>
            </a:br>
            <a:endParaRPr lang="en-US" altLang="en-US" sz="3200"/>
          </a:p>
        </p:txBody>
      </p:sp>
      <p:graphicFrame>
        <p:nvGraphicFramePr>
          <p:cNvPr id="62716" name="Group 252"/>
          <p:cNvGraphicFramePr>
            <a:graphicFrameLocks noGrp="1"/>
          </p:cNvGraphicFramePr>
          <p:nvPr>
            <p:ph sz="half" idx="1"/>
          </p:nvPr>
        </p:nvGraphicFramePr>
        <p:xfrm>
          <a:off x="1295400" y="1295400"/>
          <a:ext cx="5410200" cy="4891088"/>
        </p:xfrm>
        <a:graphic>
          <a:graphicData uri="http://schemas.openxmlformats.org/drawingml/2006/table">
            <a:tbl>
              <a:tblPr/>
              <a:tblGrid>
                <a:gridCol w="1147763">
                  <a:extLst>
                    <a:ext uri="{9D8B030D-6E8A-4147-A177-3AD203B41FA5}">
                      <a16:colId xmlns:a16="http://schemas.microsoft.com/office/drawing/2014/main" val="20000"/>
                    </a:ext>
                  </a:extLst>
                </a:gridCol>
                <a:gridCol w="1123950">
                  <a:extLst>
                    <a:ext uri="{9D8B030D-6E8A-4147-A177-3AD203B41FA5}">
                      <a16:colId xmlns:a16="http://schemas.microsoft.com/office/drawing/2014/main" val="20001"/>
                    </a:ext>
                  </a:extLst>
                </a:gridCol>
                <a:gridCol w="1123950">
                  <a:extLst>
                    <a:ext uri="{9D8B030D-6E8A-4147-A177-3AD203B41FA5}">
                      <a16:colId xmlns:a16="http://schemas.microsoft.com/office/drawing/2014/main" val="20002"/>
                    </a:ext>
                  </a:extLst>
                </a:gridCol>
                <a:gridCol w="1030287">
                  <a:extLst>
                    <a:ext uri="{9D8B030D-6E8A-4147-A177-3AD203B41FA5}">
                      <a16:colId xmlns:a16="http://schemas.microsoft.com/office/drawing/2014/main" val="20003"/>
                    </a:ext>
                  </a:extLst>
                </a:gridCol>
                <a:gridCol w="984250">
                  <a:extLst>
                    <a:ext uri="{9D8B030D-6E8A-4147-A177-3AD203B41FA5}">
                      <a16:colId xmlns:a16="http://schemas.microsoft.com/office/drawing/2014/main" val="20004"/>
                    </a:ext>
                  </a:extLst>
                </a:gridCol>
              </a:tblGrid>
              <a:tr h="27940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FFFFCC"/>
                    </a:solidFill>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Class of Investment</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238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Ownership Year</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3-Year</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5-Year</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7-Year</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10-Year</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1"/>
                  </a:ext>
                </a:extLst>
              </a:tr>
              <a:tr h="27781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CC"/>
                    </a:solidFill>
                  </a:tcPr>
                </a:tc>
                <a:extLst>
                  <a:ext uri="{0D108BD9-81ED-4DB2-BD59-A6C34878D82A}">
                    <a16:rowId xmlns:a16="http://schemas.microsoft.com/office/drawing/2014/main" val="10002"/>
                  </a:ext>
                </a:extLst>
              </a:tr>
              <a:tr h="279400">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 </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33%</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20%</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14%</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10%</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extLst>
                  <a:ext uri="{0D108BD9-81ED-4DB2-BD59-A6C34878D82A}">
                    <a16:rowId xmlns:a16="http://schemas.microsoft.com/office/drawing/2014/main" val="10003"/>
                  </a:ext>
                </a:extLst>
              </a:tr>
              <a:tr h="2778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2 </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45%</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32%</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25%</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18%</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extLst>
                  <a:ext uri="{0D108BD9-81ED-4DB2-BD59-A6C34878D82A}">
                    <a16:rowId xmlns:a16="http://schemas.microsoft.com/office/drawing/2014/main" val="10004"/>
                  </a:ext>
                </a:extLst>
              </a:tr>
              <a:tr h="279400">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3 </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15%</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19%</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17%</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14%</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extLst>
                  <a:ext uri="{0D108BD9-81ED-4DB2-BD59-A6C34878D82A}">
                    <a16:rowId xmlns:a16="http://schemas.microsoft.com/office/drawing/2014/main" val="10005"/>
                  </a:ext>
                </a:extLst>
              </a:tr>
              <a:tr h="279400">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4 </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7%</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12%</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13%</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12%</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extLst>
                  <a:ext uri="{0D108BD9-81ED-4DB2-BD59-A6C34878D82A}">
                    <a16:rowId xmlns:a16="http://schemas.microsoft.com/office/drawing/2014/main" val="10006"/>
                  </a:ext>
                </a:extLst>
              </a:tr>
              <a:tr h="2778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5</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11%</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9%</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9%</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extLst>
                  <a:ext uri="{0D108BD9-81ED-4DB2-BD59-A6C34878D82A}">
                    <a16:rowId xmlns:a16="http://schemas.microsoft.com/office/drawing/2014/main" val="10007"/>
                  </a:ext>
                </a:extLst>
              </a:tr>
              <a:tr h="279400">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6</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6%</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9%</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7%</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extLst>
                  <a:ext uri="{0D108BD9-81ED-4DB2-BD59-A6C34878D82A}">
                    <a16:rowId xmlns:a16="http://schemas.microsoft.com/office/drawing/2014/main" val="10008"/>
                  </a:ext>
                </a:extLst>
              </a:tr>
              <a:tr h="2778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7</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9%</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7%</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extLst>
                  <a:ext uri="{0D108BD9-81ED-4DB2-BD59-A6C34878D82A}">
                    <a16:rowId xmlns:a16="http://schemas.microsoft.com/office/drawing/2014/main" val="10009"/>
                  </a:ext>
                </a:extLst>
              </a:tr>
              <a:tr h="279400">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8</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4%</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7%</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extLst>
                  <a:ext uri="{0D108BD9-81ED-4DB2-BD59-A6C34878D82A}">
                    <a16:rowId xmlns:a16="http://schemas.microsoft.com/office/drawing/2014/main" val="10010"/>
                  </a:ext>
                </a:extLst>
              </a:tr>
              <a:tr h="2778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9</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7%</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extLst>
                  <a:ext uri="{0D108BD9-81ED-4DB2-BD59-A6C34878D82A}">
                    <a16:rowId xmlns:a16="http://schemas.microsoft.com/office/drawing/2014/main" val="10011"/>
                  </a:ext>
                </a:extLst>
              </a:tr>
              <a:tr h="279400">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10</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6%</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extLst>
                  <a:ext uri="{0D108BD9-81ED-4DB2-BD59-A6C34878D82A}">
                    <a16:rowId xmlns:a16="http://schemas.microsoft.com/office/drawing/2014/main" val="10012"/>
                  </a:ext>
                </a:extLst>
              </a:tr>
              <a:tr h="2778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11</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cs typeface="Times New Roman" pitchFamily="18" charset="0"/>
                        </a:rPr>
                        <a:t>3%</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13"/>
                  </a:ext>
                </a:extLst>
              </a:tr>
              <a:tr h="27940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 </a:t>
                      </a:r>
                      <a:endParaRPr kumimoji="0" lang="en-US" sz="1400" b="0" i="0" u="none" strike="noStrike" cap="none" normalizeH="0" baseline="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100%</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100%</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100%</a:t>
                      </a:r>
                      <a:endParaRPr kumimoji="0" lang="en-US" sz="1400" b="0" i="0" u="none" strike="noStrike" cap="none" normalizeH="0" baseline="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Arial" charset="0"/>
                          <a:cs typeface="Arial" charset="0"/>
                        </a:rPr>
                        <a:t>100%</a:t>
                      </a:r>
                      <a:endParaRPr kumimoji="0" lang="en-US" sz="1400" b="0" i="0" u="none" strike="noStrike" cap="none" normalizeH="0" baseline="0">
                        <a:ln>
                          <a:noFill/>
                        </a:ln>
                        <a:solidFill>
                          <a:schemeClr val="tx1"/>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14"/>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a:t>After-tax Salvage</a:t>
            </a:r>
          </a:p>
        </p:txBody>
      </p:sp>
      <p:sp>
        <p:nvSpPr>
          <p:cNvPr id="23555" name="Rectangle 3"/>
          <p:cNvSpPr>
            <a:spLocks noGrp="1" noChangeArrowheads="1"/>
          </p:cNvSpPr>
          <p:nvPr>
            <p:ph type="body" idx="1"/>
          </p:nvPr>
        </p:nvSpPr>
        <p:spPr/>
        <p:txBody>
          <a:bodyPr/>
          <a:lstStyle/>
          <a:p>
            <a:pPr eaLnBrk="1" hangingPunct="1"/>
            <a:r>
              <a:rPr lang="en-US" altLang="en-US"/>
              <a:t>If the salvage value is different from the book value of the asset, then there is a tax effect</a:t>
            </a:r>
          </a:p>
          <a:p>
            <a:pPr eaLnBrk="1" hangingPunct="1"/>
            <a:r>
              <a:rPr lang="en-US" altLang="en-US"/>
              <a:t>Book value = initial cost – accumulated depreciation</a:t>
            </a:r>
          </a:p>
          <a:p>
            <a:pPr eaLnBrk="1" hangingPunct="1"/>
            <a:r>
              <a:rPr lang="en-US" altLang="en-US"/>
              <a:t>After-tax salvage = </a:t>
            </a:r>
          </a:p>
          <a:p>
            <a:pPr eaLnBrk="1" hangingPunct="1">
              <a:buFontTx/>
              <a:buNone/>
            </a:pPr>
            <a:r>
              <a:rPr lang="en-US" altLang="en-US"/>
              <a:t>	salvage – Tax rate (salvage – book value)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3555">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3555">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555">
                                            <p:txEl>
                                              <p:pRg st="2" end="2"/>
                                            </p:txEl>
                                          </p:spTgt>
                                        </p:tgtEl>
                                        <p:attrNameLst>
                                          <p:attrName>style.visibility</p:attrName>
                                        </p:attrNameLst>
                                      </p:cBhvr>
                                      <p:to>
                                        <p:strVal val="visible"/>
                                      </p:to>
                                    </p:set>
                                    <p:anim calcmode="lin" valueType="num">
                                      <p:cBhvr additive="base">
                                        <p:cTn id="19" dur="500" fill="hold"/>
                                        <p:tgtEl>
                                          <p:spTgt spid="235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355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3555">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555">
                                            <p:txEl>
                                              <p:pRg st="3" end="3"/>
                                            </p:txEl>
                                          </p:spTgt>
                                        </p:tgtEl>
                                        <p:attrNameLst>
                                          <p:attrName>style.visibility</p:attrName>
                                        </p:attrNameLst>
                                      </p:cBhvr>
                                      <p:to>
                                        <p:strVal val="visible"/>
                                      </p:to>
                                    </p:set>
                                    <p:anim calcmode="lin" valueType="num">
                                      <p:cBhvr additive="base">
                                        <p:cTn id="25" dur="500" fill="hold"/>
                                        <p:tgtEl>
                                          <p:spTgt spid="2355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355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3555">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762000" y="152400"/>
            <a:ext cx="8534400" cy="914400"/>
          </a:xfrm>
        </p:spPr>
        <p:txBody>
          <a:bodyPr/>
          <a:lstStyle/>
          <a:p>
            <a:pPr eaLnBrk="1" hangingPunct="1"/>
            <a:r>
              <a:rPr lang="en-US" altLang="en-US" sz="2800"/>
              <a:t>Example: Depreciation and After-tax Salvage</a:t>
            </a:r>
          </a:p>
        </p:txBody>
      </p:sp>
      <p:sp>
        <p:nvSpPr>
          <p:cNvPr id="16387" name="Rectangle 3"/>
          <p:cNvSpPr>
            <a:spLocks noGrp="1" noChangeArrowheads="1"/>
          </p:cNvSpPr>
          <p:nvPr>
            <p:ph type="body" idx="1"/>
          </p:nvPr>
        </p:nvSpPr>
        <p:spPr>
          <a:xfrm>
            <a:off x="533400" y="1219200"/>
            <a:ext cx="8229600" cy="4525963"/>
          </a:xfrm>
        </p:spPr>
        <p:txBody>
          <a:bodyPr/>
          <a:lstStyle/>
          <a:p>
            <a:pPr eaLnBrk="1" hangingPunct="1"/>
            <a:r>
              <a:rPr lang="en-US" altLang="en-US" sz="3000"/>
              <a:t>You purchase equipment for $100,000 and it costs $10,000 to have it delivered and installed. Based on past information, you believe that you can sell the equipment for $17,000 when you are done with it in 6 years. The company’s marginal tax rate is 40%. What is the depreciation expense each year and the after-tax salvage in year 6 for each of the following situations?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z="3200"/>
              <a:t>Example: Straight-line Depreciation</a:t>
            </a:r>
          </a:p>
        </p:txBody>
      </p:sp>
      <p:sp>
        <p:nvSpPr>
          <p:cNvPr id="25603" name="Rectangle 3"/>
          <p:cNvSpPr>
            <a:spLocks noGrp="1" noChangeArrowheads="1"/>
          </p:cNvSpPr>
          <p:nvPr>
            <p:ph type="body" idx="1"/>
          </p:nvPr>
        </p:nvSpPr>
        <p:spPr/>
        <p:txBody>
          <a:bodyPr/>
          <a:lstStyle/>
          <a:p>
            <a:pPr eaLnBrk="1" hangingPunct="1"/>
            <a:r>
              <a:rPr lang="en-US" altLang="en-US"/>
              <a:t>Suppose the appropriate depreciation schedule is straight-line</a:t>
            </a:r>
          </a:p>
          <a:p>
            <a:pPr marL="744538" lvl="1" indent="-287338" eaLnBrk="1" hangingPunct="1"/>
            <a:r>
              <a:rPr lang="en-US" altLang="en-US"/>
              <a:t>D = (110,000 – 17,000) / 6 = 15,500 every year for 6 years</a:t>
            </a:r>
          </a:p>
          <a:p>
            <a:pPr marL="744538" lvl="1" indent="-287338" eaLnBrk="1" hangingPunct="1"/>
            <a:r>
              <a:rPr lang="en-US" altLang="en-US"/>
              <a:t>BV in year 6 = 110,000 – 6(15,500) = 17,000</a:t>
            </a:r>
          </a:p>
          <a:p>
            <a:pPr marL="744538" lvl="1" indent="-287338" eaLnBrk="1" hangingPunct="1"/>
            <a:r>
              <a:rPr lang="en-US" altLang="en-US"/>
              <a:t>After-tax salvage = 17,000 - .4(17,000 – 17,000) = 17,000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5603">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603">
                                            <p:txEl>
                                              <p:pRg st="1" end="1"/>
                                            </p:txEl>
                                          </p:spTgt>
                                        </p:tgtEl>
                                        <p:attrNameLst>
                                          <p:attrName>style.visibility</p:attrName>
                                        </p:attrNameLst>
                                      </p:cBhvr>
                                      <p:to>
                                        <p:strVal val="visible"/>
                                      </p:to>
                                    </p:set>
                                    <p:anim calcmode="lin" valueType="num">
                                      <p:cBhvr additive="base">
                                        <p:cTn id="13" dur="500" fill="hold"/>
                                        <p:tgtEl>
                                          <p:spTgt spid="256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60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5603">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603">
                                            <p:txEl>
                                              <p:pRg st="2" end="2"/>
                                            </p:txEl>
                                          </p:spTgt>
                                        </p:tgtEl>
                                        <p:attrNameLst>
                                          <p:attrName>style.visibility</p:attrName>
                                        </p:attrNameLst>
                                      </p:cBhvr>
                                      <p:to>
                                        <p:strVal val="visible"/>
                                      </p:to>
                                    </p:set>
                                    <p:anim calcmode="lin" valueType="num">
                                      <p:cBhvr additive="base">
                                        <p:cTn id="19" dur="500" fill="hold"/>
                                        <p:tgtEl>
                                          <p:spTgt spid="256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560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5603">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5603">
                                            <p:txEl>
                                              <p:pRg st="3" end="3"/>
                                            </p:txEl>
                                          </p:spTgt>
                                        </p:tgtEl>
                                        <p:attrNameLst>
                                          <p:attrName>style.visibility</p:attrName>
                                        </p:attrNameLst>
                                      </p:cBhvr>
                                      <p:to>
                                        <p:strVal val="visible"/>
                                      </p:to>
                                    </p:set>
                                    <p:anim calcmode="lin" valueType="num">
                                      <p:cBhvr additive="base">
                                        <p:cTn id="25" dur="500" fill="hold"/>
                                        <p:tgtEl>
                                          <p:spTgt spid="2560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560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5603">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bldLvl="2"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sz="2800"/>
              <a:t>Example: Three-year MACRS</a:t>
            </a:r>
          </a:p>
        </p:txBody>
      </p:sp>
      <p:graphicFrame>
        <p:nvGraphicFramePr>
          <p:cNvPr id="26627" name="Group 3"/>
          <p:cNvGraphicFramePr>
            <a:graphicFrameLocks noGrp="1"/>
          </p:cNvGraphicFramePr>
          <p:nvPr>
            <p:ph type="tbl" idx="1"/>
          </p:nvPr>
        </p:nvGraphicFramePr>
        <p:xfrm>
          <a:off x="457200" y="1600200"/>
          <a:ext cx="5421313" cy="4783139"/>
        </p:xfrm>
        <a:graphic>
          <a:graphicData uri="http://schemas.openxmlformats.org/drawingml/2006/table">
            <a:tbl>
              <a:tblPr/>
              <a:tblGrid>
                <a:gridCol w="1068388">
                  <a:extLst>
                    <a:ext uri="{9D8B030D-6E8A-4147-A177-3AD203B41FA5}">
                      <a16:colId xmlns:a16="http://schemas.microsoft.com/office/drawing/2014/main" val="20000"/>
                    </a:ext>
                  </a:extLst>
                </a:gridCol>
                <a:gridCol w="1527175">
                  <a:extLst>
                    <a:ext uri="{9D8B030D-6E8A-4147-A177-3AD203B41FA5}">
                      <a16:colId xmlns:a16="http://schemas.microsoft.com/office/drawing/2014/main" val="20001"/>
                    </a:ext>
                  </a:extLst>
                </a:gridCol>
                <a:gridCol w="2825750">
                  <a:extLst>
                    <a:ext uri="{9D8B030D-6E8A-4147-A177-3AD203B41FA5}">
                      <a16:colId xmlns:a16="http://schemas.microsoft.com/office/drawing/2014/main" val="20002"/>
                    </a:ext>
                  </a:extLst>
                </a:gridCol>
              </a:tblGrid>
              <a:tr h="957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Year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MACRS percent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556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.3333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.3333(110,000) = 36,663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57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.4444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.4444(110,000) = 48,884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556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.1482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.1482(110,000) = 16,302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57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.0741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.0741(110,000) = 8,151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6653" name="Text Box 29"/>
          <p:cNvSpPr txBox="1">
            <a:spLocks noChangeArrowheads="1"/>
          </p:cNvSpPr>
          <p:nvPr/>
        </p:nvSpPr>
        <p:spPr bwMode="auto">
          <a:xfrm>
            <a:off x="6324600" y="1600200"/>
            <a:ext cx="2590800" cy="1552575"/>
          </a:xfrm>
          <a:prstGeom prst="rect">
            <a:avLst/>
          </a:prstGeom>
          <a:noFill/>
          <a:ln w="9525">
            <a:noFill/>
            <a:miter lim="800000"/>
            <a:headEnd/>
            <a:tailEnd/>
          </a:ln>
        </p:spPr>
        <p:txBody>
          <a:bodyPr>
            <a:spAutoFit/>
          </a:bodyPr>
          <a:lstStyle/>
          <a:p>
            <a:pPr eaLnBrk="0" hangingPunct="0">
              <a:spcBef>
                <a:spcPct val="50000"/>
              </a:spcBef>
            </a:pPr>
            <a:r>
              <a:rPr lang="en-US" altLang="en-US" sz="2400">
                <a:latin typeface="Times New Roman" pitchFamily="18" charset="0"/>
              </a:rPr>
              <a:t>BV in year 6 = 110,000 – 36,663 – 48,884 – 16,302 – 8,151 = 0</a:t>
            </a:r>
          </a:p>
        </p:txBody>
      </p:sp>
      <p:sp>
        <p:nvSpPr>
          <p:cNvPr id="26654" name="Text Box 30"/>
          <p:cNvSpPr txBox="1">
            <a:spLocks noChangeArrowheads="1"/>
          </p:cNvSpPr>
          <p:nvPr/>
        </p:nvSpPr>
        <p:spPr bwMode="auto">
          <a:xfrm>
            <a:off x="6400800" y="3505200"/>
            <a:ext cx="2362200" cy="1552575"/>
          </a:xfrm>
          <a:prstGeom prst="rect">
            <a:avLst/>
          </a:prstGeom>
          <a:noFill/>
          <a:ln w="9525">
            <a:noFill/>
            <a:miter lim="800000"/>
            <a:headEnd/>
            <a:tailEnd/>
          </a:ln>
        </p:spPr>
        <p:txBody>
          <a:bodyPr>
            <a:spAutoFit/>
          </a:bodyPr>
          <a:lstStyle/>
          <a:p>
            <a:pPr eaLnBrk="0" hangingPunct="0">
              <a:spcBef>
                <a:spcPct val="50000"/>
              </a:spcBef>
            </a:pPr>
            <a:r>
              <a:rPr lang="en-US" altLang="en-US" sz="2400">
                <a:latin typeface="Times New Roman" pitchFamily="18" charset="0"/>
              </a:rPr>
              <a:t>After-tax salvage = 17,000 - .4(17,000 – 0) = $10,200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662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665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66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53" grpId="0" autoUpdateAnimBg="0"/>
      <p:bldP spid="26654"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z="3200"/>
              <a:t>Example: 7-Year MACRS</a:t>
            </a:r>
          </a:p>
        </p:txBody>
      </p:sp>
      <p:graphicFrame>
        <p:nvGraphicFramePr>
          <p:cNvPr id="28675" name="Group 3"/>
          <p:cNvGraphicFramePr>
            <a:graphicFrameLocks noGrp="1"/>
          </p:cNvGraphicFramePr>
          <p:nvPr>
            <p:ph type="tbl" idx="1"/>
          </p:nvPr>
        </p:nvGraphicFramePr>
        <p:xfrm>
          <a:off x="457200" y="1600200"/>
          <a:ext cx="5421313" cy="5110163"/>
        </p:xfrm>
        <a:graphic>
          <a:graphicData uri="http://schemas.openxmlformats.org/drawingml/2006/table">
            <a:tbl>
              <a:tblPr/>
              <a:tblGrid>
                <a:gridCol w="914400">
                  <a:extLst>
                    <a:ext uri="{9D8B030D-6E8A-4147-A177-3AD203B41FA5}">
                      <a16:colId xmlns:a16="http://schemas.microsoft.com/office/drawing/2014/main" val="20000"/>
                    </a:ext>
                  </a:extLst>
                </a:gridCol>
                <a:gridCol w="1528763">
                  <a:extLst>
                    <a:ext uri="{9D8B030D-6E8A-4147-A177-3AD203B41FA5}">
                      <a16:colId xmlns:a16="http://schemas.microsoft.com/office/drawing/2014/main" val="20001"/>
                    </a:ext>
                  </a:extLst>
                </a:gridCol>
                <a:gridCol w="2978150">
                  <a:extLst>
                    <a:ext uri="{9D8B030D-6E8A-4147-A177-3AD203B41FA5}">
                      <a16:colId xmlns:a16="http://schemas.microsoft.com/office/drawing/2014/main" val="20002"/>
                    </a:ext>
                  </a:extLst>
                </a:gridCol>
              </a:tblGrid>
              <a:tr h="815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Year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MACRS Percent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175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.1429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.1429(110,000) = 15,719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143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.2449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.2449(110,000) = 26,939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.1749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.1749(110,000) = 19,239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143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.1249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.1249(110,000) = 13,739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175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.0893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.0893(110,000) = 9,823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143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.0893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.0893(110,000) = 9,823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28709" name="Text Box 37"/>
          <p:cNvSpPr txBox="1">
            <a:spLocks noChangeArrowheads="1"/>
          </p:cNvSpPr>
          <p:nvPr/>
        </p:nvSpPr>
        <p:spPr bwMode="auto">
          <a:xfrm>
            <a:off x="6400800" y="1600200"/>
            <a:ext cx="2590800" cy="1917700"/>
          </a:xfrm>
          <a:prstGeom prst="rect">
            <a:avLst/>
          </a:prstGeom>
          <a:noFill/>
          <a:ln w="9525">
            <a:noFill/>
            <a:miter lim="800000"/>
            <a:headEnd/>
            <a:tailEnd/>
          </a:ln>
        </p:spPr>
        <p:txBody>
          <a:bodyPr>
            <a:spAutoFit/>
          </a:bodyPr>
          <a:lstStyle/>
          <a:p>
            <a:pPr eaLnBrk="0" hangingPunct="0">
              <a:spcBef>
                <a:spcPct val="50000"/>
              </a:spcBef>
            </a:pPr>
            <a:r>
              <a:rPr lang="en-US" altLang="en-US" sz="2400">
                <a:latin typeface="Times New Roman" pitchFamily="18" charset="0"/>
              </a:rPr>
              <a:t>BV in year 6 = 110,000 – 15,719 – 26,939 – 19,239 – 13,739 – 9,823 – 9,823 = 14,718</a:t>
            </a:r>
          </a:p>
        </p:txBody>
      </p:sp>
      <p:sp>
        <p:nvSpPr>
          <p:cNvPr id="28710" name="Text Box 38"/>
          <p:cNvSpPr txBox="1">
            <a:spLocks noChangeArrowheads="1"/>
          </p:cNvSpPr>
          <p:nvPr/>
        </p:nvSpPr>
        <p:spPr bwMode="auto">
          <a:xfrm>
            <a:off x="6477000" y="3733800"/>
            <a:ext cx="2362200" cy="1917700"/>
          </a:xfrm>
          <a:prstGeom prst="rect">
            <a:avLst/>
          </a:prstGeom>
          <a:noFill/>
          <a:ln w="9525">
            <a:noFill/>
            <a:miter lim="800000"/>
            <a:headEnd/>
            <a:tailEnd/>
          </a:ln>
        </p:spPr>
        <p:txBody>
          <a:bodyPr>
            <a:spAutoFit/>
          </a:bodyPr>
          <a:lstStyle/>
          <a:p>
            <a:pPr eaLnBrk="0" hangingPunct="0">
              <a:spcBef>
                <a:spcPct val="50000"/>
              </a:spcBef>
            </a:pPr>
            <a:r>
              <a:rPr lang="en-US" altLang="en-US" sz="2400">
                <a:latin typeface="Times New Roman" pitchFamily="18" charset="0"/>
              </a:rPr>
              <a:t>After-tax salvage = 17,000 - .4(17,000 – 14,718) = 16,087.20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867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70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7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09" grpId="0" autoUpdateAnimBg="0"/>
      <p:bldP spid="28710"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sz="3200"/>
              <a:t>Example: Replacement Problem</a:t>
            </a:r>
          </a:p>
        </p:txBody>
      </p:sp>
      <p:sp>
        <p:nvSpPr>
          <p:cNvPr id="29699" name="Rectangle 3"/>
          <p:cNvSpPr>
            <a:spLocks noGrp="1" noChangeArrowheads="1"/>
          </p:cNvSpPr>
          <p:nvPr>
            <p:ph type="body" sz="half" idx="1"/>
          </p:nvPr>
        </p:nvSpPr>
        <p:spPr>
          <a:xfrm>
            <a:off x="457200" y="1600200"/>
            <a:ext cx="4037013" cy="4525963"/>
          </a:xfrm>
        </p:spPr>
        <p:txBody>
          <a:bodyPr/>
          <a:lstStyle/>
          <a:p>
            <a:pPr eaLnBrk="1" hangingPunct="1"/>
            <a:r>
              <a:rPr lang="en-US" altLang="en-US"/>
              <a:t>Original Machine</a:t>
            </a:r>
          </a:p>
          <a:p>
            <a:pPr marL="744538" lvl="1" indent="-287338" eaLnBrk="1" hangingPunct="1"/>
            <a:r>
              <a:rPr lang="en-US" altLang="en-US"/>
              <a:t>Initial cost = 100,000</a:t>
            </a:r>
          </a:p>
          <a:p>
            <a:pPr marL="744538" lvl="1" indent="-287338" eaLnBrk="1" hangingPunct="1"/>
            <a:r>
              <a:rPr lang="en-US" altLang="en-US"/>
              <a:t>Annual depreciation = 9000</a:t>
            </a:r>
          </a:p>
          <a:p>
            <a:pPr marL="744538" lvl="1" indent="-287338" eaLnBrk="1" hangingPunct="1"/>
            <a:r>
              <a:rPr lang="en-US" altLang="en-US"/>
              <a:t>Purchased 5 years ago</a:t>
            </a:r>
          </a:p>
          <a:p>
            <a:pPr marL="744538" lvl="1" indent="-287338" eaLnBrk="1" hangingPunct="1"/>
            <a:r>
              <a:rPr lang="en-US" altLang="en-US"/>
              <a:t>Book Value = 55,000</a:t>
            </a:r>
          </a:p>
          <a:p>
            <a:pPr marL="744538" lvl="1" indent="-287338" eaLnBrk="1" hangingPunct="1"/>
            <a:r>
              <a:rPr lang="en-US" altLang="en-US"/>
              <a:t>Salvage today = 65,000</a:t>
            </a:r>
          </a:p>
          <a:p>
            <a:pPr marL="744538" lvl="1" indent="-287338" eaLnBrk="1" hangingPunct="1"/>
            <a:r>
              <a:rPr lang="en-US" altLang="en-US"/>
              <a:t>Salvage in 5 years = 10,000</a:t>
            </a:r>
          </a:p>
        </p:txBody>
      </p:sp>
      <p:sp>
        <p:nvSpPr>
          <p:cNvPr id="29700" name="Rectangle 4"/>
          <p:cNvSpPr>
            <a:spLocks noGrp="1" noChangeArrowheads="1"/>
          </p:cNvSpPr>
          <p:nvPr>
            <p:ph type="body" sz="half" idx="2"/>
          </p:nvPr>
        </p:nvSpPr>
        <p:spPr>
          <a:xfrm>
            <a:off x="4724400" y="1371600"/>
            <a:ext cx="4038600" cy="4876800"/>
          </a:xfrm>
        </p:spPr>
        <p:txBody>
          <a:bodyPr/>
          <a:lstStyle/>
          <a:p>
            <a:pPr eaLnBrk="1" hangingPunct="1"/>
            <a:r>
              <a:rPr lang="en-US" altLang="en-US"/>
              <a:t>New Machine</a:t>
            </a:r>
          </a:p>
          <a:p>
            <a:pPr marL="744538" lvl="1" indent="-287338" eaLnBrk="1" hangingPunct="1"/>
            <a:r>
              <a:rPr lang="en-US" altLang="en-US"/>
              <a:t>Initial cost = 150,000</a:t>
            </a:r>
          </a:p>
          <a:p>
            <a:pPr marL="744538" lvl="1" indent="-287338" eaLnBrk="1" hangingPunct="1"/>
            <a:r>
              <a:rPr lang="en-US" altLang="en-US"/>
              <a:t>5-year life</a:t>
            </a:r>
          </a:p>
          <a:p>
            <a:pPr marL="744538" lvl="1" indent="-287338" eaLnBrk="1" hangingPunct="1"/>
            <a:r>
              <a:rPr lang="en-US" altLang="en-US"/>
              <a:t>Salvage in 5 years = 0</a:t>
            </a:r>
          </a:p>
          <a:p>
            <a:pPr marL="744538" lvl="1" indent="-287338" eaLnBrk="1" hangingPunct="1"/>
            <a:r>
              <a:rPr lang="en-US" altLang="en-US"/>
              <a:t>Cost savings = 50,000 per year</a:t>
            </a:r>
          </a:p>
          <a:p>
            <a:pPr marL="744538" lvl="1" indent="-287338" eaLnBrk="1" hangingPunct="1"/>
            <a:r>
              <a:rPr lang="en-US" altLang="en-US"/>
              <a:t>3-year MACRS depreciation</a:t>
            </a:r>
          </a:p>
          <a:p>
            <a:pPr eaLnBrk="1" hangingPunct="1"/>
            <a:r>
              <a:rPr lang="en-US" altLang="en-US"/>
              <a:t>Required return = 10%</a:t>
            </a:r>
          </a:p>
          <a:p>
            <a:pPr eaLnBrk="1" hangingPunct="1"/>
            <a:r>
              <a:rPr lang="en-US" altLang="en-US"/>
              <a:t>Tax rate = 40%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 calcmode="lin" valueType="num">
                                      <p:cBhvr additive="base">
                                        <p:cTn id="13" dur="500" fill="hold"/>
                                        <p:tgtEl>
                                          <p:spTgt spid="296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69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699">
                                            <p:txEl>
                                              <p:pRg st="2" end="2"/>
                                            </p:txEl>
                                          </p:spTgt>
                                        </p:tgtEl>
                                        <p:attrNameLst>
                                          <p:attrName>style.visibility</p:attrName>
                                        </p:attrNameLst>
                                      </p:cBhvr>
                                      <p:to>
                                        <p:strVal val="visible"/>
                                      </p:to>
                                    </p:set>
                                    <p:anim calcmode="lin" valueType="num">
                                      <p:cBhvr additive="base">
                                        <p:cTn id="19" dur="500" fill="hold"/>
                                        <p:tgtEl>
                                          <p:spTgt spid="296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69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699">
                                            <p:txEl>
                                              <p:pRg st="3" end="3"/>
                                            </p:txEl>
                                          </p:spTgt>
                                        </p:tgtEl>
                                        <p:attrNameLst>
                                          <p:attrName>style.visibility</p:attrName>
                                        </p:attrNameLst>
                                      </p:cBhvr>
                                      <p:to>
                                        <p:strVal val="visible"/>
                                      </p:to>
                                    </p:set>
                                    <p:anim calcmode="lin" valueType="num">
                                      <p:cBhvr additive="base">
                                        <p:cTn id="25" dur="500" fill="hold"/>
                                        <p:tgtEl>
                                          <p:spTgt spid="296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69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699">
                                            <p:txEl>
                                              <p:pRg st="4" end="4"/>
                                            </p:txEl>
                                          </p:spTgt>
                                        </p:tgtEl>
                                        <p:attrNameLst>
                                          <p:attrName>style.visibility</p:attrName>
                                        </p:attrNameLst>
                                      </p:cBhvr>
                                      <p:to>
                                        <p:strVal val="visible"/>
                                      </p:to>
                                    </p:set>
                                    <p:anim calcmode="lin" valueType="num">
                                      <p:cBhvr additive="base">
                                        <p:cTn id="31" dur="500" fill="hold"/>
                                        <p:tgtEl>
                                          <p:spTgt spid="2969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69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4" end="4"/>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699">
                                            <p:txEl>
                                              <p:pRg st="5" end="5"/>
                                            </p:txEl>
                                          </p:spTgt>
                                        </p:tgtEl>
                                        <p:attrNameLst>
                                          <p:attrName>style.visibility</p:attrName>
                                        </p:attrNameLst>
                                      </p:cBhvr>
                                      <p:to>
                                        <p:strVal val="visible"/>
                                      </p:to>
                                    </p:set>
                                    <p:anim calcmode="lin" valueType="num">
                                      <p:cBhvr additive="base">
                                        <p:cTn id="37" dur="500" fill="hold"/>
                                        <p:tgtEl>
                                          <p:spTgt spid="2969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69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5" end="5"/>
                                            </p:txEl>
                                          </p:spTgt>
                                        </p:tgtEl>
                                        <p:attrNameLst>
                                          <p:attrName>ppt_c</p:attrName>
                                        </p:attrNameLst>
                                      </p:cBhvr>
                                      <p:to>
                                        <a:schemeClr val="tx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9699">
                                            <p:txEl>
                                              <p:pRg st="6" end="6"/>
                                            </p:txEl>
                                          </p:spTgt>
                                        </p:tgtEl>
                                        <p:attrNameLst>
                                          <p:attrName>style.visibility</p:attrName>
                                        </p:attrNameLst>
                                      </p:cBhvr>
                                      <p:to>
                                        <p:strVal val="visible"/>
                                      </p:to>
                                    </p:set>
                                    <p:anim calcmode="lin" valueType="num">
                                      <p:cBhvr additive="base">
                                        <p:cTn id="43" dur="500" fill="hold"/>
                                        <p:tgtEl>
                                          <p:spTgt spid="2969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969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6" end="6"/>
                                            </p:txEl>
                                          </p:spTgt>
                                        </p:tgtEl>
                                        <p:attrNameLst>
                                          <p:attrName>ppt_c</p:attrName>
                                        </p:attrNameLst>
                                      </p:cBhvr>
                                      <p:to>
                                        <a:schemeClr val="tx2"/>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29700">
                                            <p:txEl>
                                              <p:pRg st="0" end="0"/>
                                            </p:txEl>
                                          </p:spTgt>
                                        </p:tgtEl>
                                        <p:attrNameLst>
                                          <p:attrName>style.visibility</p:attrName>
                                        </p:attrNameLst>
                                      </p:cBhvr>
                                      <p:to>
                                        <p:strVal val="visible"/>
                                      </p:to>
                                    </p:set>
                                    <p:anim calcmode="lin" valueType="num">
                                      <p:cBhvr additive="base">
                                        <p:cTn id="49" dur="500" fill="hold"/>
                                        <p:tgtEl>
                                          <p:spTgt spid="29700">
                                            <p:txEl>
                                              <p:pRg st="0" end="0"/>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29700">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00">
                                            <p:txEl>
                                              <p:pRg st="0" end="0"/>
                                            </p:txEl>
                                          </p:spTgt>
                                        </p:tgtEl>
                                        <p:attrNameLst>
                                          <p:attrName>ppt_c</p:attrName>
                                        </p:attrNameLst>
                                      </p:cBhvr>
                                      <p:to>
                                        <a:schemeClr val="tx2"/>
                                      </p:to>
                                    </p:animClr>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29700">
                                            <p:txEl>
                                              <p:pRg st="1" end="1"/>
                                            </p:txEl>
                                          </p:spTgt>
                                        </p:tgtEl>
                                        <p:attrNameLst>
                                          <p:attrName>style.visibility</p:attrName>
                                        </p:attrNameLst>
                                      </p:cBhvr>
                                      <p:to>
                                        <p:strVal val="visible"/>
                                      </p:to>
                                    </p:set>
                                    <p:anim calcmode="lin" valueType="num">
                                      <p:cBhvr additive="base">
                                        <p:cTn id="55" dur="500" fill="hold"/>
                                        <p:tgtEl>
                                          <p:spTgt spid="29700">
                                            <p:txEl>
                                              <p:pRg st="1" end="1"/>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29700">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00">
                                            <p:txEl>
                                              <p:pRg st="1" end="1"/>
                                            </p:txEl>
                                          </p:spTgt>
                                        </p:tgtEl>
                                        <p:attrNameLst>
                                          <p:attrName>ppt_c</p:attrName>
                                        </p:attrNameLst>
                                      </p:cBhvr>
                                      <p:to>
                                        <a:schemeClr val="tx2"/>
                                      </p:to>
                                    </p:animClr>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29700">
                                            <p:txEl>
                                              <p:pRg st="2" end="2"/>
                                            </p:txEl>
                                          </p:spTgt>
                                        </p:tgtEl>
                                        <p:attrNameLst>
                                          <p:attrName>style.visibility</p:attrName>
                                        </p:attrNameLst>
                                      </p:cBhvr>
                                      <p:to>
                                        <p:strVal val="visible"/>
                                      </p:to>
                                    </p:set>
                                    <p:anim calcmode="lin" valueType="num">
                                      <p:cBhvr additive="base">
                                        <p:cTn id="61" dur="500" fill="hold"/>
                                        <p:tgtEl>
                                          <p:spTgt spid="29700">
                                            <p:txEl>
                                              <p:pRg st="2" end="2"/>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29700">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00">
                                            <p:txEl>
                                              <p:pRg st="2" end="2"/>
                                            </p:txEl>
                                          </p:spTgt>
                                        </p:tgtEl>
                                        <p:attrNameLst>
                                          <p:attrName>ppt_c</p:attrName>
                                        </p:attrNameLst>
                                      </p:cBhvr>
                                      <p:to>
                                        <a:schemeClr val="tx2"/>
                                      </p:to>
                                    </p:animClr>
                                  </p:sub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2" fill="hold" grpId="0" nodeType="clickEffect">
                                  <p:stCondLst>
                                    <p:cond delay="0"/>
                                  </p:stCondLst>
                                  <p:childTnLst>
                                    <p:set>
                                      <p:cBhvr>
                                        <p:cTn id="66" dur="1" fill="hold">
                                          <p:stCondLst>
                                            <p:cond delay="0"/>
                                          </p:stCondLst>
                                        </p:cTn>
                                        <p:tgtEl>
                                          <p:spTgt spid="29700">
                                            <p:txEl>
                                              <p:pRg st="3" end="3"/>
                                            </p:txEl>
                                          </p:spTgt>
                                        </p:tgtEl>
                                        <p:attrNameLst>
                                          <p:attrName>style.visibility</p:attrName>
                                        </p:attrNameLst>
                                      </p:cBhvr>
                                      <p:to>
                                        <p:strVal val="visible"/>
                                      </p:to>
                                    </p:set>
                                    <p:anim calcmode="lin" valueType="num">
                                      <p:cBhvr additive="base">
                                        <p:cTn id="67" dur="500" fill="hold"/>
                                        <p:tgtEl>
                                          <p:spTgt spid="29700">
                                            <p:txEl>
                                              <p:pRg st="3" end="3"/>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29700">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00">
                                            <p:txEl>
                                              <p:pRg st="3" end="3"/>
                                            </p:txEl>
                                          </p:spTgt>
                                        </p:tgtEl>
                                        <p:attrNameLst>
                                          <p:attrName>ppt_c</p:attrName>
                                        </p:attrNameLst>
                                      </p:cBhvr>
                                      <p:to>
                                        <a:schemeClr val="tx2"/>
                                      </p:to>
                                    </p:animClr>
                                  </p:sub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2" fill="hold" grpId="0" nodeType="clickEffect">
                                  <p:stCondLst>
                                    <p:cond delay="0"/>
                                  </p:stCondLst>
                                  <p:childTnLst>
                                    <p:set>
                                      <p:cBhvr>
                                        <p:cTn id="72" dur="1" fill="hold">
                                          <p:stCondLst>
                                            <p:cond delay="0"/>
                                          </p:stCondLst>
                                        </p:cTn>
                                        <p:tgtEl>
                                          <p:spTgt spid="29700">
                                            <p:txEl>
                                              <p:pRg st="4" end="4"/>
                                            </p:txEl>
                                          </p:spTgt>
                                        </p:tgtEl>
                                        <p:attrNameLst>
                                          <p:attrName>style.visibility</p:attrName>
                                        </p:attrNameLst>
                                      </p:cBhvr>
                                      <p:to>
                                        <p:strVal val="visible"/>
                                      </p:to>
                                    </p:set>
                                    <p:anim calcmode="lin" valueType="num">
                                      <p:cBhvr additive="base">
                                        <p:cTn id="73" dur="500" fill="hold"/>
                                        <p:tgtEl>
                                          <p:spTgt spid="29700">
                                            <p:txEl>
                                              <p:pRg st="4" end="4"/>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29700">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00">
                                            <p:txEl>
                                              <p:pRg st="4" end="4"/>
                                            </p:txEl>
                                          </p:spTgt>
                                        </p:tgtEl>
                                        <p:attrNameLst>
                                          <p:attrName>ppt_c</p:attrName>
                                        </p:attrNameLst>
                                      </p:cBhvr>
                                      <p:to>
                                        <a:schemeClr val="tx2"/>
                                      </p:to>
                                    </p:animClr>
                                  </p:sub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2" fill="hold" grpId="0" nodeType="clickEffect">
                                  <p:stCondLst>
                                    <p:cond delay="0"/>
                                  </p:stCondLst>
                                  <p:childTnLst>
                                    <p:set>
                                      <p:cBhvr>
                                        <p:cTn id="78" dur="1" fill="hold">
                                          <p:stCondLst>
                                            <p:cond delay="0"/>
                                          </p:stCondLst>
                                        </p:cTn>
                                        <p:tgtEl>
                                          <p:spTgt spid="29700">
                                            <p:txEl>
                                              <p:pRg st="5" end="5"/>
                                            </p:txEl>
                                          </p:spTgt>
                                        </p:tgtEl>
                                        <p:attrNameLst>
                                          <p:attrName>style.visibility</p:attrName>
                                        </p:attrNameLst>
                                      </p:cBhvr>
                                      <p:to>
                                        <p:strVal val="visible"/>
                                      </p:to>
                                    </p:set>
                                    <p:anim calcmode="lin" valueType="num">
                                      <p:cBhvr additive="base">
                                        <p:cTn id="79" dur="500" fill="hold"/>
                                        <p:tgtEl>
                                          <p:spTgt spid="29700">
                                            <p:txEl>
                                              <p:pRg st="5" end="5"/>
                                            </p:txEl>
                                          </p:spTgt>
                                        </p:tgtEl>
                                        <p:attrNameLst>
                                          <p:attrName>ppt_x</p:attrName>
                                        </p:attrNameLst>
                                      </p:cBhvr>
                                      <p:tavLst>
                                        <p:tav tm="0">
                                          <p:val>
                                            <p:strVal val="1+#ppt_w/2"/>
                                          </p:val>
                                        </p:tav>
                                        <p:tav tm="100000">
                                          <p:val>
                                            <p:strVal val="#ppt_x"/>
                                          </p:val>
                                        </p:tav>
                                      </p:tavLst>
                                    </p:anim>
                                    <p:anim calcmode="lin" valueType="num">
                                      <p:cBhvr additive="base">
                                        <p:cTn id="80" dur="500" fill="hold"/>
                                        <p:tgtEl>
                                          <p:spTgt spid="29700">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00">
                                            <p:txEl>
                                              <p:pRg st="5" end="5"/>
                                            </p:txEl>
                                          </p:spTgt>
                                        </p:tgtEl>
                                        <p:attrNameLst>
                                          <p:attrName>ppt_c</p:attrName>
                                        </p:attrNameLst>
                                      </p:cBhvr>
                                      <p:to>
                                        <a:schemeClr val="tx2"/>
                                      </p:to>
                                    </p:animClr>
                                  </p:sub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2" fill="hold" grpId="0" nodeType="clickEffect">
                                  <p:stCondLst>
                                    <p:cond delay="0"/>
                                  </p:stCondLst>
                                  <p:childTnLst>
                                    <p:set>
                                      <p:cBhvr>
                                        <p:cTn id="84" dur="1" fill="hold">
                                          <p:stCondLst>
                                            <p:cond delay="0"/>
                                          </p:stCondLst>
                                        </p:cTn>
                                        <p:tgtEl>
                                          <p:spTgt spid="29700">
                                            <p:txEl>
                                              <p:pRg st="6" end="6"/>
                                            </p:txEl>
                                          </p:spTgt>
                                        </p:tgtEl>
                                        <p:attrNameLst>
                                          <p:attrName>style.visibility</p:attrName>
                                        </p:attrNameLst>
                                      </p:cBhvr>
                                      <p:to>
                                        <p:strVal val="visible"/>
                                      </p:to>
                                    </p:set>
                                    <p:anim calcmode="lin" valueType="num">
                                      <p:cBhvr additive="base">
                                        <p:cTn id="85" dur="500" fill="hold"/>
                                        <p:tgtEl>
                                          <p:spTgt spid="29700">
                                            <p:txEl>
                                              <p:pRg st="6" end="6"/>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29700">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00">
                                            <p:txEl>
                                              <p:pRg st="6" end="6"/>
                                            </p:txEl>
                                          </p:spTgt>
                                        </p:tgtEl>
                                        <p:attrNameLst>
                                          <p:attrName>ppt_c</p:attrName>
                                        </p:attrNameLst>
                                      </p:cBhvr>
                                      <p:to>
                                        <a:schemeClr val="tx2"/>
                                      </p:to>
                                    </p:animClr>
                                  </p:sub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2" fill="hold" grpId="0" nodeType="clickEffect">
                                  <p:stCondLst>
                                    <p:cond delay="0"/>
                                  </p:stCondLst>
                                  <p:childTnLst>
                                    <p:set>
                                      <p:cBhvr>
                                        <p:cTn id="90" dur="1" fill="hold">
                                          <p:stCondLst>
                                            <p:cond delay="0"/>
                                          </p:stCondLst>
                                        </p:cTn>
                                        <p:tgtEl>
                                          <p:spTgt spid="29700">
                                            <p:txEl>
                                              <p:pRg st="7" end="7"/>
                                            </p:txEl>
                                          </p:spTgt>
                                        </p:tgtEl>
                                        <p:attrNameLst>
                                          <p:attrName>style.visibility</p:attrName>
                                        </p:attrNameLst>
                                      </p:cBhvr>
                                      <p:to>
                                        <p:strVal val="visible"/>
                                      </p:to>
                                    </p:set>
                                    <p:anim calcmode="lin" valueType="num">
                                      <p:cBhvr additive="base">
                                        <p:cTn id="91" dur="500" fill="hold"/>
                                        <p:tgtEl>
                                          <p:spTgt spid="29700">
                                            <p:txEl>
                                              <p:pRg st="7" end="7"/>
                                            </p:txEl>
                                          </p:spTgt>
                                        </p:tgtEl>
                                        <p:attrNameLst>
                                          <p:attrName>ppt_x</p:attrName>
                                        </p:attrNameLst>
                                      </p:cBhvr>
                                      <p:tavLst>
                                        <p:tav tm="0">
                                          <p:val>
                                            <p:strVal val="1+#ppt_w/2"/>
                                          </p:val>
                                        </p:tav>
                                        <p:tav tm="100000">
                                          <p:val>
                                            <p:strVal val="#ppt_x"/>
                                          </p:val>
                                        </p:tav>
                                      </p:tavLst>
                                    </p:anim>
                                    <p:anim calcmode="lin" valueType="num">
                                      <p:cBhvr additive="base">
                                        <p:cTn id="92" dur="500" fill="hold"/>
                                        <p:tgtEl>
                                          <p:spTgt spid="29700">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700">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bldLvl="2" autoUpdateAnimBg="0"/>
      <p:bldP spid="29700"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sz="3600"/>
              <a:t>Outline of Cash Flow Analysis</a:t>
            </a:r>
          </a:p>
        </p:txBody>
      </p:sp>
      <p:sp>
        <p:nvSpPr>
          <p:cNvPr id="4099" name="Rectangle 3"/>
          <p:cNvSpPr>
            <a:spLocks noGrp="1" noChangeArrowheads="1"/>
          </p:cNvSpPr>
          <p:nvPr>
            <p:ph type="body" idx="1"/>
          </p:nvPr>
        </p:nvSpPr>
        <p:spPr>
          <a:xfrm>
            <a:off x="457200" y="1371600"/>
            <a:ext cx="8229600" cy="4648200"/>
          </a:xfrm>
        </p:spPr>
        <p:txBody>
          <a:bodyPr/>
          <a:lstStyle/>
          <a:p>
            <a:pPr eaLnBrk="1" hangingPunct="1"/>
            <a:r>
              <a:rPr lang="en-US" altLang="en-US" sz="2800"/>
              <a:t>Project Cash Flows:</a:t>
            </a:r>
          </a:p>
          <a:p>
            <a:pPr eaLnBrk="1" hangingPunct="1"/>
            <a:r>
              <a:rPr lang="en-US" altLang="en-US" sz="2800"/>
              <a:t>Incremental Cash Flows</a:t>
            </a:r>
          </a:p>
          <a:p>
            <a:pPr eaLnBrk="1" hangingPunct="1"/>
            <a:r>
              <a:rPr lang="en-US" altLang="en-US" sz="2800"/>
              <a:t>Pro Forma Financial Statements and Project Cash Flows</a:t>
            </a:r>
          </a:p>
          <a:p>
            <a:pPr eaLnBrk="1" hangingPunct="1"/>
            <a:r>
              <a:rPr lang="en-US" altLang="en-US" sz="2800"/>
              <a:t>Alternative Definitions of Operating Cash Flow</a:t>
            </a:r>
          </a:p>
          <a:p>
            <a:pPr eaLnBrk="1" hangingPunct="1"/>
            <a:r>
              <a:rPr lang="en-US" altLang="en-US" sz="2800"/>
              <a:t>Some Special Cases of Cash Flow Analysis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9">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9">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9">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9">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9">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228600"/>
            <a:ext cx="7924800" cy="914400"/>
          </a:xfrm>
        </p:spPr>
        <p:txBody>
          <a:bodyPr/>
          <a:lstStyle/>
          <a:p>
            <a:pPr eaLnBrk="1" hangingPunct="1"/>
            <a:r>
              <a:rPr lang="en-US" altLang="en-US" sz="3200"/>
              <a:t>Replacement Problem – Computing Cash Flows</a:t>
            </a:r>
          </a:p>
        </p:txBody>
      </p:sp>
      <p:sp>
        <p:nvSpPr>
          <p:cNvPr id="30723" name="Rectangle 3"/>
          <p:cNvSpPr>
            <a:spLocks noGrp="1" noChangeArrowheads="1"/>
          </p:cNvSpPr>
          <p:nvPr>
            <p:ph type="body" idx="1"/>
          </p:nvPr>
        </p:nvSpPr>
        <p:spPr>
          <a:xfrm>
            <a:off x="457200" y="1447800"/>
            <a:ext cx="8229600" cy="4678363"/>
          </a:xfrm>
        </p:spPr>
        <p:txBody>
          <a:bodyPr/>
          <a:lstStyle/>
          <a:p>
            <a:pPr eaLnBrk="1" hangingPunct="1"/>
            <a:r>
              <a:rPr lang="en-US" altLang="en-US"/>
              <a:t>Remember that we are interested in incremental cash flows</a:t>
            </a:r>
          </a:p>
          <a:p>
            <a:pPr eaLnBrk="1" hangingPunct="1"/>
            <a:r>
              <a:rPr lang="en-US" altLang="en-US"/>
              <a:t>If we buy the new machine, then we will sell the old machine</a:t>
            </a:r>
          </a:p>
          <a:p>
            <a:pPr eaLnBrk="1" hangingPunct="1"/>
            <a:r>
              <a:rPr lang="en-US" altLang="en-US"/>
              <a:t>What are the cash flow consequences of selling the old machine today instead of in 5 years?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3">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23">
                                            <p:txEl>
                                              <p:pRg st="1" end="1"/>
                                            </p:txEl>
                                          </p:spTgt>
                                        </p:tgtEl>
                                        <p:attrNameLst>
                                          <p:attrName>style.visibility</p:attrName>
                                        </p:attrNameLst>
                                      </p:cBhvr>
                                      <p:to>
                                        <p:strVal val="visible"/>
                                      </p:to>
                                    </p:set>
                                    <p:anim calcmode="lin" valueType="num">
                                      <p:cBhvr additive="base">
                                        <p:cTn id="13" dur="500" fill="hold"/>
                                        <p:tgtEl>
                                          <p:spTgt spid="307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2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3">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23">
                                            <p:txEl>
                                              <p:pRg st="2" end="2"/>
                                            </p:txEl>
                                          </p:spTgt>
                                        </p:tgtEl>
                                        <p:attrNameLst>
                                          <p:attrName>style.visibility</p:attrName>
                                        </p:attrNameLst>
                                      </p:cBhvr>
                                      <p:to>
                                        <p:strVal val="visible"/>
                                      </p:to>
                                    </p:set>
                                    <p:anim calcmode="lin" valueType="num">
                                      <p:cBhvr additive="base">
                                        <p:cTn id="19" dur="500" fill="hold"/>
                                        <p:tgtEl>
                                          <p:spTgt spid="307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2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3">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0" y="152400"/>
            <a:ext cx="8534400" cy="914400"/>
          </a:xfrm>
        </p:spPr>
        <p:txBody>
          <a:bodyPr/>
          <a:lstStyle/>
          <a:p>
            <a:pPr eaLnBrk="1" hangingPunct="1"/>
            <a:r>
              <a:rPr lang="en-US" altLang="en-US" sz="3200"/>
              <a:t>Replacement Problem – Pro Forma Income Statements</a:t>
            </a:r>
          </a:p>
        </p:txBody>
      </p:sp>
      <p:graphicFrame>
        <p:nvGraphicFramePr>
          <p:cNvPr id="31747" name="Group 3"/>
          <p:cNvGraphicFramePr>
            <a:graphicFrameLocks noGrp="1"/>
          </p:cNvGraphicFramePr>
          <p:nvPr>
            <p:ph type="tbl" idx="1"/>
          </p:nvPr>
        </p:nvGraphicFramePr>
        <p:xfrm>
          <a:off x="762000" y="1371600"/>
          <a:ext cx="8212138" cy="4765677"/>
        </p:xfrm>
        <a:graphic>
          <a:graphicData uri="http://schemas.openxmlformats.org/drawingml/2006/table">
            <a:tbl>
              <a:tblPr/>
              <a:tblGrid>
                <a:gridCol w="1368425">
                  <a:extLst>
                    <a:ext uri="{9D8B030D-6E8A-4147-A177-3AD203B41FA5}">
                      <a16:colId xmlns:a16="http://schemas.microsoft.com/office/drawing/2014/main" val="20000"/>
                    </a:ext>
                  </a:extLst>
                </a:gridCol>
                <a:gridCol w="1368425">
                  <a:extLst>
                    <a:ext uri="{9D8B030D-6E8A-4147-A177-3AD203B41FA5}">
                      <a16:colId xmlns:a16="http://schemas.microsoft.com/office/drawing/2014/main" val="20001"/>
                    </a:ext>
                  </a:extLst>
                </a:gridCol>
                <a:gridCol w="1370013">
                  <a:extLst>
                    <a:ext uri="{9D8B030D-6E8A-4147-A177-3AD203B41FA5}">
                      <a16:colId xmlns:a16="http://schemas.microsoft.com/office/drawing/2014/main" val="20002"/>
                    </a:ext>
                  </a:extLst>
                </a:gridCol>
                <a:gridCol w="1368425">
                  <a:extLst>
                    <a:ext uri="{9D8B030D-6E8A-4147-A177-3AD203B41FA5}">
                      <a16:colId xmlns:a16="http://schemas.microsoft.com/office/drawing/2014/main" val="20003"/>
                    </a:ext>
                  </a:extLst>
                </a:gridCol>
                <a:gridCol w="1368425">
                  <a:extLst>
                    <a:ext uri="{9D8B030D-6E8A-4147-A177-3AD203B41FA5}">
                      <a16:colId xmlns:a16="http://schemas.microsoft.com/office/drawing/2014/main" val="20004"/>
                    </a:ext>
                  </a:extLst>
                </a:gridCol>
                <a:gridCol w="1368425">
                  <a:extLst>
                    <a:ext uri="{9D8B030D-6E8A-4147-A177-3AD203B41FA5}">
                      <a16:colId xmlns:a16="http://schemas.microsoft.com/office/drawing/2014/main" val="20005"/>
                    </a:ext>
                  </a:extLst>
                </a:gridCol>
              </a:tblGrid>
              <a:tr h="50806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Year</a:t>
                      </a:r>
                    </a:p>
                  </a:txBody>
                  <a:tcPr marT="45726" marB="45726" horzOverflow="overflow">
                    <a:lnL cap="flat">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a:t>
                      </a:r>
                    </a:p>
                  </a:txBody>
                  <a:tcPr marT="45726" marB="45726"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a:t>
                      </a:r>
                    </a:p>
                  </a:txBody>
                  <a:tcPr marT="45726" marB="45726"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3</a:t>
                      </a:r>
                    </a:p>
                  </a:txBody>
                  <a:tcPr marT="45726" marB="45726"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4</a:t>
                      </a:r>
                    </a:p>
                  </a:txBody>
                  <a:tcPr marT="45726" marB="45726"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a:t>
                      </a:r>
                    </a:p>
                  </a:txBody>
                  <a:tcPr marT="45726" marB="45726" horzOverflow="overflow">
                    <a:lnL>
                      <a:noFill/>
                    </a:lnL>
                    <a:lnR cap="flat">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0113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Cost Savings</a:t>
                      </a:r>
                    </a:p>
                  </a:txBody>
                  <a:tcPr marT="45726" marB="45726"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50,000</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50,000</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50,000</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50,000</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50,000</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5080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Depr.</a:t>
                      </a:r>
                    </a:p>
                  </a:txBody>
                  <a:tcPr marT="45726" marB="45726"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Arial" charset="0"/>
                      </a:endParaRPr>
                    </a:p>
                  </a:txBody>
                  <a:tcPr marT="45726" marB="45726"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Arial" charset="0"/>
                      </a:endParaRPr>
                    </a:p>
                  </a:txBody>
                  <a:tcPr marT="45726" marB="45726"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Arial" charset="0"/>
                      </a:endParaRPr>
                    </a:p>
                  </a:txBody>
                  <a:tcPr marT="45726" marB="45726"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Arial" charset="0"/>
                      </a:endParaRPr>
                    </a:p>
                  </a:txBody>
                  <a:tcPr marT="45726" marB="45726"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Arial" charset="0"/>
                      </a:endParaRPr>
                    </a:p>
                  </a:txBody>
                  <a:tcPr marT="45726" marB="45726"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5080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  New</a:t>
                      </a:r>
                    </a:p>
                  </a:txBody>
                  <a:tcPr marT="45726" marB="45726"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49,500</a:t>
                      </a:r>
                    </a:p>
                  </a:txBody>
                  <a:tcPr marT="45726" marB="45726"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67,500</a:t>
                      </a:r>
                    </a:p>
                  </a:txBody>
                  <a:tcPr marT="45726" marB="45726"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22,500</a:t>
                      </a:r>
                    </a:p>
                  </a:txBody>
                  <a:tcPr marT="45726" marB="45726"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10,500</a:t>
                      </a:r>
                    </a:p>
                  </a:txBody>
                  <a:tcPr marT="45726" marB="45726"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0</a:t>
                      </a:r>
                    </a:p>
                  </a:txBody>
                  <a:tcPr marT="45726" marB="45726"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5080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  Old</a:t>
                      </a:r>
                    </a:p>
                  </a:txBody>
                  <a:tcPr marT="45726" marB="45726"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9,000</a:t>
                      </a:r>
                    </a:p>
                  </a:txBody>
                  <a:tcPr marT="45726" marB="45726"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9,000</a:t>
                      </a:r>
                    </a:p>
                  </a:txBody>
                  <a:tcPr marT="45726" marB="45726"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9,000</a:t>
                      </a:r>
                    </a:p>
                  </a:txBody>
                  <a:tcPr marT="45726" marB="45726"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9,000</a:t>
                      </a:r>
                    </a:p>
                  </a:txBody>
                  <a:tcPr marT="45726" marB="45726"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9,000</a:t>
                      </a:r>
                    </a:p>
                  </a:txBody>
                  <a:tcPr marT="45726" marB="45726" horzOverflow="overflow">
                    <a:lnL>
                      <a:noFill/>
                    </a:lnL>
                    <a:lnR cap="flat">
                      <a:noFill/>
                    </a:lnR>
                    <a:lnT>
                      <a:noFill/>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080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Increm.</a:t>
                      </a:r>
                    </a:p>
                  </a:txBody>
                  <a:tcPr marT="45726" marB="45726"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40,500</a:t>
                      </a:r>
                    </a:p>
                  </a:txBody>
                  <a:tcPr marT="45726" marB="45726"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58,500</a:t>
                      </a:r>
                    </a:p>
                  </a:txBody>
                  <a:tcPr marT="45726" marB="45726"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13,500</a:t>
                      </a:r>
                    </a:p>
                  </a:txBody>
                  <a:tcPr marT="45726" marB="45726"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1,500</a:t>
                      </a:r>
                    </a:p>
                  </a:txBody>
                  <a:tcPr marT="45726" marB="45726"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(9,000)</a:t>
                      </a:r>
                    </a:p>
                  </a:txBody>
                  <a:tcPr marT="45726" marB="45726" horzOverflow="overflow">
                    <a:lnL>
                      <a:noFill/>
                    </a:lnL>
                    <a:lnR cap="flat">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080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EBIT</a:t>
                      </a:r>
                    </a:p>
                  </a:txBody>
                  <a:tcPr marT="45726" marB="45726"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9,500</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(8,500)</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36,500</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48,500</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59,000</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6"/>
                  </a:ext>
                </a:extLst>
              </a:tr>
              <a:tr h="5080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Taxes</a:t>
                      </a:r>
                    </a:p>
                  </a:txBody>
                  <a:tcPr marT="45726" marB="45726"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3,800</a:t>
                      </a:r>
                    </a:p>
                  </a:txBody>
                  <a:tcPr marT="45726" marB="45726"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(3,400)</a:t>
                      </a:r>
                    </a:p>
                  </a:txBody>
                  <a:tcPr marT="45726" marB="45726"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14,600</a:t>
                      </a:r>
                    </a:p>
                  </a:txBody>
                  <a:tcPr marT="45726" marB="45726"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19,400</a:t>
                      </a:r>
                    </a:p>
                  </a:txBody>
                  <a:tcPr marT="45726" marB="45726"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23,600</a:t>
                      </a:r>
                    </a:p>
                  </a:txBody>
                  <a:tcPr marT="45726" marB="45726"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080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NI</a:t>
                      </a:r>
                    </a:p>
                  </a:txBody>
                  <a:tcPr marT="45726" marB="45726" horzOverflow="overflow">
                    <a:lnL cap="flat">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5,700</a:t>
                      </a:r>
                    </a:p>
                  </a:txBody>
                  <a:tcPr marT="45726" marB="45726"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(5,100)</a:t>
                      </a:r>
                    </a:p>
                  </a:txBody>
                  <a:tcPr marT="45726" marB="45726"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21,900</a:t>
                      </a:r>
                    </a:p>
                  </a:txBody>
                  <a:tcPr marT="45726" marB="45726"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29,100</a:t>
                      </a:r>
                    </a:p>
                  </a:txBody>
                  <a:tcPr marT="45726" marB="45726"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35,400</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2000" y="152400"/>
            <a:ext cx="8534400" cy="914400"/>
          </a:xfrm>
        </p:spPr>
        <p:txBody>
          <a:bodyPr/>
          <a:lstStyle/>
          <a:p>
            <a:pPr eaLnBrk="1" hangingPunct="1">
              <a:lnSpc>
                <a:spcPct val="90000"/>
              </a:lnSpc>
            </a:pPr>
            <a:r>
              <a:rPr lang="en-US" altLang="en-US" sz="2800"/>
              <a:t>Replacement Problem – Incremental Net</a:t>
            </a:r>
            <a:br>
              <a:rPr lang="en-US" altLang="en-US" sz="2800"/>
            </a:br>
            <a:r>
              <a:rPr lang="en-US" altLang="en-US" sz="2800"/>
              <a:t>Capital Spending</a:t>
            </a:r>
          </a:p>
        </p:txBody>
      </p:sp>
      <p:sp>
        <p:nvSpPr>
          <p:cNvPr id="32771" name="Rectangle 3"/>
          <p:cNvSpPr>
            <a:spLocks noGrp="1" noChangeArrowheads="1"/>
          </p:cNvSpPr>
          <p:nvPr>
            <p:ph type="body" idx="1"/>
          </p:nvPr>
        </p:nvSpPr>
        <p:spPr>
          <a:xfrm>
            <a:off x="457200" y="1219200"/>
            <a:ext cx="8229600" cy="5181600"/>
          </a:xfrm>
        </p:spPr>
        <p:txBody>
          <a:bodyPr/>
          <a:lstStyle/>
          <a:p>
            <a:pPr eaLnBrk="1" hangingPunct="1"/>
            <a:r>
              <a:rPr lang="en-US" altLang="en-US"/>
              <a:t>Year 0</a:t>
            </a:r>
          </a:p>
          <a:p>
            <a:pPr marL="744538" lvl="1" indent="-287338" eaLnBrk="1" hangingPunct="1"/>
            <a:r>
              <a:rPr lang="en-US" altLang="en-US"/>
              <a:t>Cost of new machine = 150,000 (outflow)</a:t>
            </a:r>
          </a:p>
          <a:p>
            <a:pPr marL="744538" lvl="1" indent="-287338" eaLnBrk="1" hangingPunct="1"/>
            <a:r>
              <a:rPr lang="en-US" altLang="en-US"/>
              <a:t>After-tax salvage on old machine = 65,000 - .4(65,000 – 55,000) = 61,000 (inflow)</a:t>
            </a:r>
          </a:p>
          <a:p>
            <a:pPr marL="744538" lvl="1" indent="-287338" eaLnBrk="1" hangingPunct="1"/>
            <a:r>
              <a:rPr lang="en-US" altLang="en-US"/>
              <a:t>Incremental net capital spending = 150,000 – 61,000 = 89,000 (outflow)</a:t>
            </a:r>
          </a:p>
          <a:p>
            <a:pPr eaLnBrk="1" hangingPunct="1"/>
            <a:r>
              <a:rPr lang="en-US" altLang="en-US"/>
              <a:t>Year 5</a:t>
            </a:r>
          </a:p>
          <a:p>
            <a:pPr marL="744538" lvl="1" indent="-287338" eaLnBrk="1" hangingPunct="1"/>
            <a:r>
              <a:rPr lang="en-US" altLang="en-US"/>
              <a:t>After-tax salvage on old machine = 10,000 - .4(10,000 – 10,000) = 10,000 (outflow because we no longer receive this)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0" end="0"/>
                                            </p:txEl>
                                          </p:spTgt>
                                        </p:tgtEl>
                                        <p:attrNameLst>
                                          <p:attrName>ppt_c</p:attrName>
                                        </p:attrNameLst>
                                      </p:cBhvr>
                                      <p:to>
                                        <a:schemeClr val="tx2"/>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277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1" end="1"/>
                                            </p:txEl>
                                          </p:spTgt>
                                        </p:tgtEl>
                                        <p:attrNameLst>
                                          <p:attrName>ppt_c</p:attrName>
                                        </p:attrNameLst>
                                      </p:cBhvr>
                                      <p:to>
                                        <a:schemeClr val="tx2"/>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2771">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2" end="2"/>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2771">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3" end="3"/>
                                            </p:txEl>
                                          </p:spTgt>
                                        </p:tgtEl>
                                        <p:attrNameLst>
                                          <p:attrName>ppt_c</p:attrName>
                                        </p:attrNameLst>
                                      </p:cBhvr>
                                      <p:to>
                                        <a:schemeClr val="tx2"/>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2771">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4" end="4"/>
                                            </p:txEl>
                                          </p:spTgt>
                                        </p:tgtEl>
                                        <p:attrNameLst>
                                          <p:attrName>ppt_c</p:attrName>
                                        </p:attrNameLst>
                                      </p:cBhvr>
                                      <p:to>
                                        <a:schemeClr val="tx2"/>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2771">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bldLvl="2"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62000" y="152400"/>
            <a:ext cx="8534400" cy="914400"/>
          </a:xfrm>
        </p:spPr>
        <p:txBody>
          <a:bodyPr/>
          <a:lstStyle/>
          <a:p>
            <a:pPr eaLnBrk="1" hangingPunct="1"/>
            <a:r>
              <a:rPr lang="en-US" altLang="en-US" sz="4300"/>
              <a:t>Replacement Problem – Cash Flow From Assets</a:t>
            </a:r>
          </a:p>
        </p:txBody>
      </p:sp>
      <p:graphicFrame>
        <p:nvGraphicFramePr>
          <p:cNvPr id="34869" name="Group 53"/>
          <p:cNvGraphicFramePr>
            <a:graphicFrameLocks noGrp="1"/>
          </p:cNvGraphicFramePr>
          <p:nvPr>
            <p:ph type="tbl" idx="1"/>
          </p:nvPr>
        </p:nvGraphicFramePr>
        <p:xfrm>
          <a:off x="533400" y="1676400"/>
          <a:ext cx="8458200" cy="4572000"/>
        </p:xfrm>
        <a:graphic>
          <a:graphicData uri="http://schemas.openxmlformats.org/drawingml/2006/table">
            <a:tbl>
              <a:tblPr/>
              <a:tblGrid>
                <a:gridCol w="1177925">
                  <a:extLst>
                    <a:ext uri="{9D8B030D-6E8A-4147-A177-3AD203B41FA5}">
                      <a16:colId xmlns:a16="http://schemas.microsoft.com/office/drawing/2014/main" val="20000"/>
                    </a:ext>
                  </a:extLst>
                </a:gridCol>
                <a:gridCol w="1238250">
                  <a:extLst>
                    <a:ext uri="{9D8B030D-6E8A-4147-A177-3AD203B41FA5}">
                      <a16:colId xmlns:a16="http://schemas.microsoft.com/office/drawing/2014/main" val="20001"/>
                    </a:ext>
                  </a:extLst>
                </a:gridCol>
                <a:gridCol w="1208088">
                  <a:extLst>
                    <a:ext uri="{9D8B030D-6E8A-4147-A177-3AD203B41FA5}">
                      <a16:colId xmlns:a16="http://schemas.microsoft.com/office/drawing/2014/main" val="20002"/>
                    </a:ext>
                  </a:extLst>
                </a:gridCol>
                <a:gridCol w="1209675">
                  <a:extLst>
                    <a:ext uri="{9D8B030D-6E8A-4147-A177-3AD203B41FA5}">
                      <a16:colId xmlns:a16="http://schemas.microsoft.com/office/drawing/2014/main" val="20003"/>
                    </a:ext>
                  </a:extLst>
                </a:gridCol>
                <a:gridCol w="1208087">
                  <a:extLst>
                    <a:ext uri="{9D8B030D-6E8A-4147-A177-3AD203B41FA5}">
                      <a16:colId xmlns:a16="http://schemas.microsoft.com/office/drawing/2014/main" val="20004"/>
                    </a:ext>
                  </a:extLst>
                </a:gridCol>
                <a:gridCol w="1208088">
                  <a:extLst>
                    <a:ext uri="{9D8B030D-6E8A-4147-A177-3AD203B41FA5}">
                      <a16:colId xmlns:a16="http://schemas.microsoft.com/office/drawing/2014/main" val="20005"/>
                    </a:ext>
                  </a:extLst>
                </a:gridCol>
                <a:gridCol w="1208087">
                  <a:extLst>
                    <a:ext uri="{9D8B030D-6E8A-4147-A177-3AD203B41FA5}">
                      <a16:colId xmlns:a16="http://schemas.microsoft.com/office/drawing/2014/main" val="20006"/>
                    </a:ext>
                  </a:extLst>
                </a:gridCol>
              </a:tblGrid>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Year</a:t>
                      </a:r>
                    </a:p>
                  </a:txBody>
                  <a:tcPr horzOverflow="overflow">
                    <a:lnL cap="flat">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a:t>
                      </a:r>
                    </a:p>
                  </a:txBody>
                  <a:tcP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1</a:t>
                      </a:r>
                    </a:p>
                  </a:txBody>
                  <a:tcP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2</a:t>
                      </a:r>
                    </a:p>
                  </a:txBody>
                  <a:tcP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3</a:t>
                      </a:r>
                    </a:p>
                  </a:txBody>
                  <a:tcP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4</a:t>
                      </a:r>
                    </a:p>
                  </a:txBody>
                  <a:tcP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5</a:t>
                      </a:r>
                    </a:p>
                  </a:txBody>
                  <a:tcPr horzOverflow="overflow">
                    <a:lnL>
                      <a:noFill/>
                    </a:lnL>
                    <a:lnR cap="flat">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OCF</a:t>
                      </a:r>
                    </a:p>
                  </a:txBody>
                  <a:tcPr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300" b="0" i="0" u="none" strike="noStrike" cap="none" normalizeH="0" baseline="0">
                        <a:ln>
                          <a:noFill/>
                        </a:ln>
                        <a:solidFill>
                          <a:schemeClr val="tx1"/>
                        </a:solidFill>
                        <a:effectLst/>
                        <a:latin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46,200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53,400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35,400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30,600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26,400</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NCS</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-89,000</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300" b="0"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300" b="0"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300" b="0"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300" b="0"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-10,000</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sym typeface="Symbol" pitchFamily="18" charset="2"/>
                        </a:rPr>
                        <a:t> In NWC</a:t>
                      </a:r>
                      <a:endParaRPr kumimoji="0" lang="en-US" sz="2400" b="0" i="0" u="none" strike="noStrike" cap="none" normalizeH="0" baseline="0">
                        <a:ln>
                          <a:noFill/>
                        </a:ln>
                        <a:solidFill>
                          <a:schemeClr val="tx1"/>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300" b="0" i="0" u="none" strike="noStrike" cap="none" normalizeH="0" baseline="0">
                        <a:ln>
                          <a:noFill/>
                        </a:ln>
                        <a:solidFill>
                          <a:schemeClr val="tx1"/>
                        </a:solidFill>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300" b="0" i="0" u="none" strike="noStrike" cap="none" normalizeH="0" baseline="0">
                        <a:ln>
                          <a:noFill/>
                        </a:ln>
                        <a:solidFill>
                          <a:schemeClr val="tx1"/>
                        </a:solidFill>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300" b="0" i="0" u="none" strike="noStrike" cap="none" normalizeH="0" baseline="0">
                        <a:ln>
                          <a:noFill/>
                        </a:ln>
                        <a:solidFill>
                          <a:schemeClr val="tx1"/>
                        </a:solidFill>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300" b="0" i="0" u="none" strike="noStrike" cap="none" normalizeH="0" baseline="0">
                        <a:ln>
                          <a:noFill/>
                        </a:ln>
                        <a:solidFill>
                          <a:schemeClr val="tx1"/>
                        </a:solidFill>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0</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CF</a:t>
                      </a:r>
                    </a:p>
                  </a:txBody>
                  <a:tcPr horzOverflow="overflow">
                    <a:lnL cap="flat">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-89,000</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46,200</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53,400</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35,400</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30,600</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a:ln>
                            <a:noFill/>
                          </a:ln>
                          <a:solidFill>
                            <a:schemeClr val="tx1"/>
                          </a:solidFill>
                          <a:effectLst/>
                          <a:latin typeface="Arial" charset="0"/>
                        </a:rPr>
                        <a:t>16,400</a:t>
                      </a:r>
                    </a:p>
                  </a:txBody>
                  <a:tcPr horzOverflow="overflow">
                    <a:lnL>
                      <a:noFill/>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762000" y="152400"/>
            <a:ext cx="8534400" cy="914400"/>
          </a:xfrm>
        </p:spPr>
        <p:txBody>
          <a:bodyPr/>
          <a:lstStyle/>
          <a:p>
            <a:pPr eaLnBrk="1" hangingPunct="1"/>
            <a:r>
              <a:rPr lang="en-US" altLang="en-US" sz="4000"/>
              <a:t>Replacement Problem – Analyzing the Cash Flows</a:t>
            </a:r>
          </a:p>
        </p:txBody>
      </p:sp>
      <p:sp>
        <p:nvSpPr>
          <p:cNvPr id="36867" name="Rectangle 3"/>
          <p:cNvSpPr>
            <a:spLocks noGrp="1" noChangeArrowheads="1"/>
          </p:cNvSpPr>
          <p:nvPr>
            <p:ph type="body" idx="1"/>
          </p:nvPr>
        </p:nvSpPr>
        <p:spPr/>
        <p:txBody>
          <a:bodyPr/>
          <a:lstStyle/>
          <a:p>
            <a:pPr eaLnBrk="1" hangingPunct="1"/>
            <a:r>
              <a:rPr lang="en-US" altLang="en-US"/>
              <a:t>Now that we have the cash flows, we can compute the NPV and IRR</a:t>
            </a:r>
          </a:p>
          <a:p>
            <a:pPr marL="744538" lvl="1" indent="-287338" eaLnBrk="1" hangingPunct="1"/>
            <a:r>
              <a:rPr lang="en-US" altLang="en-US"/>
              <a:t>Enter the cash flows</a:t>
            </a:r>
          </a:p>
          <a:p>
            <a:pPr marL="744538" lvl="1" indent="-287338" eaLnBrk="1" hangingPunct="1"/>
            <a:r>
              <a:rPr lang="en-US" altLang="en-US"/>
              <a:t>Compute NPV = 54,812.10</a:t>
            </a:r>
          </a:p>
          <a:p>
            <a:pPr marL="744538" lvl="1" indent="-287338" eaLnBrk="1" hangingPunct="1"/>
            <a:r>
              <a:rPr lang="en-US" altLang="en-US"/>
              <a:t>Compute IRR = 36.28%</a:t>
            </a:r>
          </a:p>
          <a:p>
            <a:pPr eaLnBrk="1" hangingPunct="1"/>
            <a:r>
              <a:rPr lang="en-US" altLang="en-US" b="1" i="1"/>
              <a:t>Should the company replace the equipment?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additive="base">
                                        <p:cTn id="7" dur="500" fill="hold"/>
                                        <p:tgtEl>
                                          <p:spTgt spid="368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686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6867">
                                            <p:txEl>
                                              <p:pRg st="1" end="1"/>
                                            </p:txEl>
                                          </p:spTgt>
                                        </p:tgtEl>
                                        <p:attrNameLst>
                                          <p:attrName>style.visibility</p:attrName>
                                        </p:attrNameLst>
                                      </p:cBhvr>
                                      <p:to>
                                        <p:strVal val="visible"/>
                                      </p:to>
                                    </p:set>
                                    <p:anim calcmode="lin" valueType="num">
                                      <p:cBhvr additive="base">
                                        <p:cTn id="13" dur="500" fill="hold"/>
                                        <p:tgtEl>
                                          <p:spTgt spid="368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686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6867">
                                            <p:txEl>
                                              <p:pRg st="2" end="2"/>
                                            </p:txEl>
                                          </p:spTgt>
                                        </p:tgtEl>
                                        <p:attrNameLst>
                                          <p:attrName>style.visibility</p:attrName>
                                        </p:attrNameLst>
                                      </p:cBhvr>
                                      <p:to>
                                        <p:strVal val="visible"/>
                                      </p:to>
                                    </p:set>
                                    <p:anim calcmode="lin" valueType="num">
                                      <p:cBhvr additive="base">
                                        <p:cTn id="19" dur="500" fill="hold"/>
                                        <p:tgtEl>
                                          <p:spTgt spid="368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686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6867">
                                            <p:txEl>
                                              <p:pRg st="3" end="3"/>
                                            </p:txEl>
                                          </p:spTgt>
                                        </p:tgtEl>
                                        <p:attrNameLst>
                                          <p:attrName>style.visibility</p:attrName>
                                        </p:attrNameLst>
                                      </p:cBhvr>
                                      <p:to>
                                        <p:strVal val="visible"/>
                                      </p:to>
                                    </p:set>
                                    <p:anim calcmode="lin" valueType="num">
                                      <p:cBhvr additive="base">
                                        <p:cTn id="25" dur="500" fill="hold"/>
                                        <p:tgtEl>
                                          <p:spTgt spid="368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686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6867">
                                            <p:txEl>
                                              <p:pRg st="4" end="4"/>
                                            </p:txEl>
                                          </p:spTgt>
                                        </p:tgtEl>
                                        <p:attrNameLst>
                                          <p:attrName>style.visibility</p:attrName>
                                        </p:attrNameLst>
                                      </p:cBhvr>
                                      <p:to>
                                        <p:strVal val="visible"/>
                                      </p:to>
                                    </p:set>
                                    <p:anim calcmode="lin" valueType="num">
                                      <p:cBhvr additive="base">
                                        <p:cTn id="31" dur="500" fill="hold"/>
                                        <p:tgtEl>
                                          <p:spTgt spid="368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686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bldLvl="2"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74638"/>
            <a:ext cx="8229600" cy="944562"/>
          </a:xfrm>
        </p:spPr>
        <p:txBody>
          <a:bodyPr/>
          <a:lstStyle/>
          <a:p>
            <a:pPr eaLnBrk="1" hangingPunct="1"/>
            <a:r>
              <a:rPr lang="en-US" altLang="en-US" sz="3200"/>
              <a:t>Example: Cost Cutting</a:t>
            </a:r>
          </a:p>
        </p:txBody>
      </p:sp>
      <p:sp>
        <p:nvSpPr>
          <p:cNvPr id="26627" name="Rectangle 3"/>
          <p:cNvSpPr>
            <a:spLocks noGrp="1" noChangeArrowheads="1"/>
          </p:cNvSpPr>
          <p:nvPr>
            <p:ph type="body" idx="1"/>
          </p:nvPr>
        </p:nvSpPr>
        <p:spPr>
          <a:xfrm>
            <a:off x="609600" y="1295400"/>
            <a:ext cx="8286750" cy="4838700"/>
          </a:xfrm>
        </p:spPr>
        <p:txBody>
          <a:bodyPr/>
          <a:lstStyle/>
          <a:p>
            <a:pPr eaLnBrk="1" hangingPunct="1"/>
            <a:r>
              <a:rPr lang="en-US" altLang="en-US" sz="2400"/>
              <a:t>Your company is considering new computer system that will initially cost $1 million. It will save $300,000 a year in inventory and receivables management costs. The system is expected to last for five years and will be depreciated using 3-year MACRS. The system is expected to have a salvage value of $50,000 at the end of year 5. There is no impact on net working capital. The marginal tax rate is 40%. The required return is 8%.</a:t>
            </a:r>
          </a:p>
          <a:p>
            <a:pPr eaLnBrk="1" hangingPunct="1"/>
            <a:r>
              <a:rPr lang="en-US" altLang="en-US" sz="2400"/>
              <a:t>Click on the Excel icon to work through the example</a:t>
            </a:r>
          </a:p>
        </p:txBody>
      </p:sp>
      <p:graphicFrame>
        <p:nvGraphicFramePr>
          <p:cNvPr id="26628" name="Object 4">
            <a:hlinkClick r:id="" action="ppaction://ole?verb=1"/>
          </p:cNvPr>
          <p:cNvGraphicFramePr>
            <a:graphicFrameLocks noChangeAspect="1"/>
          </p:cNvGraphicFramePr>
          <p:nvPr/>
        </p:nvGraphicFramePr>
        <p:xfrm>
          <a:off x="7467600" y="4953000"/>
          <a:ext cx="723900" cy="623888"/>
        </p:xfrm>
        <a:graphic>
          <a:graphicData uri="http://schemas.openxmlformats.org/presentationml/2006/ole">
            <mc:AlternateContent xmlns:mc="http://schemas.openxmlformats.org/markup-compatibility/2006">
              <mc:Choice xmlns:v="urn:schemas-microsoft-com:vml" Requires="v">
                <p:oleObj spid="_x0000_s26630" name="Worksheet" showAsIcon="1" r:id="rId4" imgW="381000" imgH="714375" progId="Excel.Sheet.8">
                  <p:embed/>
                </p:oleObj>
              </mc:Choice>
              <mc:Fallback>
                <p:oleObj name="Worksheet" showAsIcon="1" r:id="rId4" imgW="381000" imgH="714375" progId="Excel.Shee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b="51210"/>
                      <a:stretch>
                        <a:fillRect/>
                      </a:stretch>
                    </p:blipFill>
                    <p:spPr bwMode="auto">
                      <a:xfrm>
                        <a:off x="7467600" y="4953000"/>
                        <a:ext cx="723900" cy="623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28600"/>
            <a:ext cx="8229600" cy="914400"/>
          </a:xfrm>
        </p:spPr>
        <p:txBody>
          <a:bodyPr/>
          <a:lstStyle/>
          <a:p>
            <a:pPr eaLnBrk="1" hangingPunct="1"/>
            <a:r>
              <a:rPr lang="en-US" altLang="en-US" sz="2400"/>
              <a:t>Example: Equivalent Annual Cost Analysis</a:t>
            </a:r>
          </a:p>
        </p:txBody>
      </p:sp>
      <p:sp>
        <p:nvSpPr>
          <p:cNvPr id="28675" name="Rectangle 3"/>
          <p:cNvSpPr>
            <a:spLocks noGrp="1" noChangeArrowheads="1"/>
          </p:cNvSpPr>
          <p:nvPr>
            <p:ph type="body" sz="half" idx="1"/>
          </p:nvPr>
        </p:nvSpPr>
        <p:spPr>
          <a:xfrm>
            <a:off x="457200" y="1143000"/>
            <a:ext cx="4038600" cy="3241675"/>
          </a:xfrm>
        </p:spPr>
        <p:txBody>
          <a:bodyPr/>
          <a:lstStyle/>
          <a:p>
            <a:pPr eaLnBrk="1" hangingPunct="1"/>
            <a:r>
              <a:rPr lang="en-US" altLang="en-US" sz="2200"/>
              <a:t>Machine A</a:t>
            </a:r>
          </a:p>
          <a:p>
            <a:pPr marL="744538" lvl="1" indent="-287338" eaLnBrk="1" hangingPunct="1"/>
            <a:r>
              <a:rPr lang="en-US" altLang="en-US" sz="2200"/>
              <a:t>Initial Cost = $5,000,000</a:t>
            </a:r>
          </a:p>
          <a:p>
            <a:pPr marL="744538" lvl="1" indent="-287338" eaLnBrk="1" hangingPunct="1"/>
            <a:r>
              <a:rPr lang="en-US" altLang="en-US" sz="2200"/>
              <a:t>Pre-tax operating cost = $500,000</a:t>
            </a:r>
          </a:p>
          <a:p>
            <a:pPr marL="744538" lvl="1" indent="-287338" eaLnBrk="1" hangingPunct="1"/>
            <a:r>
              <a:rPr lang="en-US" altLang="en-US" sz="2200"/>
              <a:t>Straight-line depreciation over 5 year life</a:t>
            </a:r>
          </a:p>
          <a:p>
            <a:pPr marL="744538" lvl="1" indent="-287338" eaLnBrk="1" hangingPunct="1"/>
            <a:r>
              <a:rPr lang="en-US" altLang="en-US" sz="2200"/>
              <a:t>Expected salvage = $400,000</a:t>
            </a:r>
          </a:p>
        </p:txBody>
      </p:sp>
      <p:sp>
        <p:nvSpPr>
          <p:cNvPr id="28676" name="Rectangle 4"/>
          <p:cNvSpPr>
            <a:spLocks noGrp="1" noChangeArrowheads="1"/>
          </p:cNvSpPr>
          <p:nvPr>
            <p:ph type="body" sz="half" idx="2"/>
          </p:nvPr>
        </p:nvSpPr>
        <p:spPr>
          <a:xfrm>
            <a:off x="4648200" y="1219200"/>
            <a:ext cx="4038600" cy="2971800"/>
          </a:xfrm>
        </p:spPr>
        <p:txBody>
          <a:bodyPr/>
          <a:lstStyle/>
          <a:p>
            <a:pPr eaLnBrk="1" hangingPunct="1"/>
            <a:r>
              <a:rPr lang="en-US" altLang="en-US" sz="2200"/>
              <a:t>Machine B</a:t>
            </a:r>
          </a:p>
          <a:p>
            <a:pPr marL="744538" lvl="1" indent="-287338" eaLnBrk="1" hangingPunct="1"/>
            <a:r>
              <a:rPr lang="en-US" altLang="en-US" sz="2200"/>
              <a:t>Initial Cost = $6,000,000</a:t>
            </a:r>
          </a:p>
          <a:p>
            <a:pPr marL="744538" lvl="1" indent="-287338" eaLnBrk="1" hangingPunct="1"/>
            <a:r>
              <a:rPr lang="en-US" altLang="en-US" sz="2200"/>
              <a:t>Pre-tax operating cost = $450,000</a:t>
            </a:r>
          </a:p>
          <a:p>
            <a:pPr marL="744538" lvl="1" indent="-287338" eaLnBrk="1" hangingPunct="1"/>
            <a:r>
              <a:rPr lang="en-US" altLang="en-US" sz="2200"/>
              <a:t>Straight-line depreciation over 8 year life</a:t>
            </a:r>
          </a:p>
          <a:p>
            <a:pPr marL="744538" lvl="1" indent="-287338" eaLnBrk="1" hangingPunct="1"/>
            <a:r>
              <a:rPr lang="en-US" altLang="en-US" sz="2200"/>
              <a:t>Expected salvage = $700,000</a:t>
            </a:r>
          </a:p>
        </p:txBody>
      </p:sp>
      <p:sp>
        <p:nvSpPr>
          <p:cNvPr id="28677" name="Text Box 5"/>
          <p:cNvSpPr txBox="1">
            <a:spLocks noChangeArrowheads="1"/>
          </p:cNvSpPr>
          <p:nvPr/>
        </p:nvSpPr>
        <p:spPr bwMode="auto">
          <a:xfrm>
            <a:off x="914400" y="4495800"/>
            <a:ext cx="7848600" cy="1735138"/>
          </a:xfrm>
          <a:prstGeom prst="rect">
            <a:avLst/>
          </a:prstGeom>
          <a:noFill/>
          <a:ln w="9525">
            <a:noFill/>
            <a:miter lim="800000"/>
            <a:headEnd/>
            <a:tailEnd/>
          </a:ln>
        </p:spPr>
        <p:txBody>
          <a:bodyPr>
            <a:spAutoFit/>
          </a:bodyPr>
          <a:lstStyle/>
          <a:p>
            <a:pPr>
              <a:spcBef>
                <a:spcPct val="50000"/>
              </a:spcBef>
            </a:pPr>
            <a:r>
              <a:rPr lang="en-US" altLang="en-US" sz="2400">
                <a:latin typeface="Times New Roman" pitchFamily="18" charset="0"/>
              </a:rPr>
              <a:t>The machine chosen will be replaced indefinitely and neither machine will have a differential impact on revenue. No change in NWC is required.</a:t>
            </a:r>
          </a:p>
          <a:p>
            <a:pPr>
              <a:spcBef>
                <a:spcPct val="50000"/>
              </a:spcBef>
            </a:pPr>
            <a:r>
              <a:rPr lang="en-US" altLang="en-US" sz="2400">
                <a:latin typeface="Times New Roman" pitchFamily="18" charset="0"/>
              </a:rPr>
              <a:t>The required return is 9% and the tax rate is 40%.</a:t>
            </a:r>
          </a:p>
        </p:txBody>
      </p:sp>
      <p:graphicFrame>
        <p:nvGraphicFramePr>
          <p:cNvPr id="28678" name="Object 6">
            <a:hlinkClick r:id="" action="ppaction://ole?verb=1"/>
          </p:cNvPr>
          <p:cNvGraphicFramePr>
            <a:graphicFrameLocks noChangeAspect="1"/>
          </p:cNvGraphicFramePr>
          <p:nvPr>
            <p:extLst>
              <p:ext uri="{D42A27DB-BD31-4B8C-83A1-F6EECF244321}">
                <p14:modId xmlns:p14="http://schemas.microsoft.com/office/powerpoint/2010/main" val="1308519786"/>
              </p:ext>
            </p:extLst>
          </p:nvPr>
        </p:nvGraphicFramePr>
        <p:xfrm>
          <a:off x="7391400" y="5791200"/>
          <a:ext cx="952500" cy="609600"/>
        </p:xfrm>
        <a:graphic>
          <a:graphicData uri="http://schemas.openxmlformats.org/presentationml/2006/ole">
            <mc:AlternateContent xmlns:mc="http://schemas.openxmlformats.org/markup-compatibility/2006">
              <mc:Choice xmlns:v="urn:schemas-microsoft-com:vml" Requires="v">
                <p:oleObj spid="_x0000_s28680" name="Worksheet" showAsIcon="1" r:id="rId4" imgW="380880" imgH="714240" progId="Excel.Sheet.8">
                  <p:embed/>
                </p:oleObj>
              </mc:Choice>
              <mc:Fallback>
                <p:oleObj name="Worksheet" showAsIcon="1" r:id="rId4" imgW="380880" imgH="714240" progId="Excel.Sheet.8">
                  <p:embed/>
                  <p:pic>
                    <p:nvPicPr>
                      <p:cNvPr id="0" name="Object 6"/>
                      <p:cNvPicPr>
                        <a:picLocks noChangeAspect="1" noChangeArrowheads="1"/>
                      </p:cNvPicPr>
                      <p:nvPr/>
                    </p:nvPicPr>
                    <p:blipFill>
                      <a:blip r:embed="rId5"/>
                      <a:srcRect b="51210"/>
                      <a:stretch>
                        <a:fillRect/>
                      </a:stretch>
                    </p:blipFill>
                    <p:spPr bwMode="auto">
                      <a:xfrm>
                        <a:off x="7391400" y="5791200"/>
                        <a:ext cx="952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sz="3600"/>
              <a:t>Relevant Cash Flows</a:t>
            </a:r>
          </a:p>
        </p:txBody>
      </p:sp>
      <p:sp>
        <p:nvSpPr>
          <p:cNvPr id="5123" name="Rectangle 3"/>
          <p:cNvSpPr>
            <a:spLocks noGrp="1" noChangeArrowheads="1"/>
          </p:cNvSpPr>
          <p:nvPr>
            <p:ph type="body" idx="1"/>
          </p:nvPr>
        </p:nvSpPr>
        <p:spPr>
          <a:xfrm>
            <a:off x="457200" y="1371600"/>
            <a:ext cx="8229600" cy="4754563"/>
          </a:xfrm>
        </p:spPr>
        <p:txBody>
          <a:bodyPr/>
          <a:lstStyle/>
          <a:p>
            <a:pPr eaLnBrk="1" hangingPunct="1"/>
            <a:r>
              <a:rPr lang="en-US" altLang="en-US"/>
              <a:t>The cash flows that should be included in a capital budgeting analysis are those that will only occur if the project is accepted</a:t>
            </a:r>
          </a:p>
          <a:p>
            <a:pPr eaLnBrk="1" hangingPunct="1"/>
            <a:r>
              <a:rPr lang="en-US" altLang="en-US"/>
              <a:t>These cash flows are called </a:t>
            </a:r>
            <a:r>
              <a:rPr lang="en-US" altLang="en-US" i="1"/>
              <a:t>incremental cash flows</a:t>
            </a:r>
            <a:endParaRPr lang="en-US" altLang="en-US"/>
          </a:p>
          <a:p>
            <a:pPr eaLnBrk="1" hangingPunct="1"/>
            <a:r>
              <a:rPr lang="en-US" altLang="en-US"/>
              <a:t>The </a:t>
            </a:r>
            <a:r>
              <a:rPr lang="en-US" altLang="en-US" i="1"/>
              <a:t>stand-alone principle</a:t>
            </a:r>
            <a:r>
              <a:rPr lang="en-US" altLang="en-US"/>
              <a:t> allows us to analyze each project in isolation from the firm simply by focusing on incremental cash flows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123">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123">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123">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sz="3200"/>
              <a:t>Common Types of Cash Flows</a:t>
            </a:r>
          </a:p>
        </p:txBody>
      </p:sp>
      <p:sp>
        <p:nvSpPr>
          <p:cNvPr id="6147" name="Rectangle 3"/>
          <p:cNvSpPr>
            <a:spLocks noGrp="1" noChangeArrowheads="1"/>
          </p:cNvSpPr>
          <p:nvPr>
            <p:ph type="body" idx="1"/>
          </p:nvPr>
        </p:nvSpPr>
        <p:spPr/>
        <p:txBody>
          <a:bodyPr/>
          <a:lstStyle/>
          <a:p>
            <a:pPr eaLnBrk="1" hangingPunct="1"/>
            <a:r>
              <a:rPr lang="en-US" altLang="en-US" sz="2400"/>
              <a:t>Sunk costs – costs that have accrued in the past</a:t>
            </a:r>
          </a:p>
          <a:p>
            <a:pPr eaLnBrk="1" hangingPunct="1"/>
            <a:r>
              <a:rPr lang="en-US" altLang="en-US" sz="2400"/>
              <a:t>Opportunity costs – costs of lost options</a:t>
            </a:r>
          </a:p>
          <a:p>
            <a:pPr eaLnBrk="1" hangingPunct="1"/>
            <a:r>
              <a:rPr lang="en-US" altLang="en-US" sz="2400"/>
              <a:t>Side effects</a:t>
            </a:r>
          </a:p>
          <a:p>
            <a:pPr marL="744538" lvl="1" indent="-287338" eaLnBrk="1" hangingPunct="1"/>
            <a:r>
              <a:rPr lang="en-US" altLang="en-US" sz="2400"/>
              <a:t>Positive side effects – benefits to other projects</a:t>
            </a:r>
          </a:p>
          <a:p>
            <a:pPr marL="744538" lvl="1" indent="-287338" eaLnBrk="1" hangingPunct="1"/>
            <a:r>
              <a:rPr lang="en-US" altLang="en-US" sz="2400"/>
              <a:t>Negative side effects – costs to other projects</a:t>
            </a:r>
          </a:p>
          <a:p>
            <a:pPr eaLnBrk="1" hangingPunct="1"/>
            <a:r>
              <a:rPr lang="en-US" altLang="en-US" sz="2400"/>
              <a:t>Changes in net working capital</a:t>
            </a:r>
          </a:p>
          <a:p>
            <a:pPr eaLnBrk="1" hangingPunct="1"/>
            <a:r>
              <a:rPr lang="en-US" altLang="en-US" sz="2400"/>
              <a:t>Financing costs</a:t>
            </a:r>
          </a:p>
          <a:p>
            <a:pPr eaLnBrk="1" hangingPunct="1"/>
            <a:r>
              <a:rPr lang="en-US" altLang="en-US" sz="2400"/>
              <a:t>Taxes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7">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7">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7">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500" fill="hold"/>
                                        <p:tgtEl>
                                          <p:spTgt spid="61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4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7">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47">
                                            <p:txEl>
                                              <p:pRg st="4" end="4"/>
                                            </p:txEl>
                                          </p:spTgt>
                                        </p:tgtEl>
                                        <p:attrNameLst>
                                          <p:attrName>style.visibility</p:attrName>
                                        </p:attrNameLst>
                                      </p:cBhvr>
                                      <p:to>
                                        <p:strVal val="visible"/>
                                      </p:to>
                                    </p:set>
                                    <p:anim calcmode="lin" valueType="num">
                                      <p:cBhvr additive="base">
                                        <p:cTn id="31" dur="500" fill="hold"/>
                                        <p:tgtEl>
                                          <p:spTgt spid="61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4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7">
                                            <p:txEl>
                                              <p:pRg st="4" end="4"/>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147">
                                            <p:txEl>
                                              <p:pRg st="5" end="5"/>
                                            </p:txEl>
                                          </p:spTgt>
                                        </p:tgtEl>
                                        <p:attrNameLst>
                                          <p:attrName>style.visibility</p:attrName>
                                        </p:attrNameLst>
                                      </p:cBhvr>
                                      <p:to>
                                        <p:strVal val="visible"/>
                                      </p:to>
                                    </p:set>
                                    <p:anim calcmode="lin" valueType="num">
                                      <p:cBhvr additive="base">
                                        <p:cTn id="37" dur="500" fill="hold"/>
                                        <p:tgtEl>
                                          <p:spTgt spid="614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14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7">
                                            <p:txEl>
                                              <p:pRg st="5" end="5"/>
                                            </p:txEl>
                                          </p:spTgt>
                                        </p:tgtEl>
                                        <p:attrNameLst>
                                          <p:attrName>ppt_c</p:attrName>
                                        </p:attrNameLst>
                                      </p:cBhvr>
                                      <p:to>
                                        <a:schemeClr val="tx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147">
                                            <p:txEl>
                                              <p:pRg st="6" end="6"/>
                                            </p:txEl>
                                          </p:spTgt>
                                        </p:tgtEl>
                                        <p:attrNameLst>
                                          <p:attrName>style.visibility</p:attrName>
                                        </p:attrNameLst>
                                      </p:cBhvr>
                                      <p:to>
                                        <p:strVal val="visible"/>
                                      </p:to>
                                    </p:set>
                                    <p:anim calcmode="lin" valueType="num">
                                      <p:cBhvr additive="base">
                                        <p:cTn id="43" dur="500" fill="hold"/>
                                        <p:tgtEl>
                                          <p:spTgt spid="614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147">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7">
                                            <p:txEl>
                                              <p:pRg st="6" end="6"/>
                                            </p:txEl>
                                          </p:spTgt>
                                        </p:tgtEl>
                                        <p:attrNameLst>
                                          <p:attrName>ppt_c</p:attrName>
                                        </p:attrNameLst>
                                      </p:cBhvr>
                                      <p:to>
                                        <a:schemeClr val="tx2"/>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147">
                                            <p:txEl>
                                              <p:pRg st="7" end="7"/>
                                            </p:txEl>
                                          </p:spTgt>
                                        </p:tgtEl>
                                        <p:attrNameLst>
                                          <p:attrName>style.visibility</p:attrName>
                                        </p:attrNameLst>
                                      </p:cBhvr>
                                      <p:to>
                                        <p:strVal val="visible"/>
                                      </p:to>
                                    </p:set>
                                    <p:anim calcmode="lin" valueType="num">
                                      <p:cBhvr additive="base">
                                        <p:cTn id="49" dur="500" fill="hold"/>
                                        <p:tgtEl>
                                          <p:spTgt spid="614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147">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7">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944562"/>
          </a:xfrm>
        </p:spPr>
        <p:txBody>
          <a:bodyPr/>
          <a:lstStyle/>
          <a:p>
            <a:pPr eaLnBrk="1" hangingPunct="1"/>
            <a:r>
              <a:rPr lang="en-US" altLang="en-US" sz="3600"/>
              <a:t>Pro Forma Statements and Cash Flow</a:t>
            </a:r>
          </a:p>
        </p:txBody>
      </p:sp>
      <p:sp>
        <p:nvSpPr>
          <p:cNvPr id="9219" name="Rectangle 3"/>
          <p:cNvSpPr>
            <a:spLocks noGrp="1" noChangeArrowheads="1"/>
          </p:cNvSpPr>
          <p:nvPr>
            <p:ph type="body" idx="1"/>
          </p:nvPr>
        </p:nvSpPr>
        <p:spPr>
          <a:xfrm>
            <a:off x="457200" y="1219200"/>
            <a:ext cx="8229600" cy="4800600"/>
          </a:xfrm>
        </p:spPr>
        <p:txBody>
          <a:bodyPr/>
          <a:lstStyle/>
          <a:p>
            <a:pPr eaLnBrk="1" hangingPunct="1"/>
            <a:r>
              <a:rPr lang="en-US" altLang="en-US" sz="2800"/>
              <a:t>Capital budgeting relies heavily on pro forma accounting statements, particularly income statements</a:t>
            </a:r>
          </a:p>
          <a:p>
            <a:pPr eaLnBrk="1" hangingPunct="1"/>
            <a:r>
              <a:rPr lang="en-US" altLang="en-US" sz="2800"/>
              <a:t>Computing cash flows – refresher</a:t>
            </a:r>
          </a:p>
          <a:p>
            <a:pPr marL="744538" lvl="1" indent="-287338" eaLnBrk="1" hangingPunct="1"/>
            <a:r>
              <a:rPr lang="en-US" altLang="en-US"/>
              <a:t>Operating Cash Flow (OCF) = EBIT + depreciation – taxes</a:t>
            </a:r>
          </a:p>
          <a:p>
            <a:pPr marL="744538" lvl="1" indent="-287338" eaLnBrk="1" hangingPunct="1"/>
            <a:r>
              <a:rPr lang="en-US" altLang="en-US"/>
              <a:t>OCF = Net income + depreciation when there is no interest expense</a:t>
            </a:r>
          </a:p>
          <a:p>
            <a:pPr marL="744538" lvl="1" indent="-287338" eaLnBrk="1" hangingPunct="1"/>
            <a:r>
              <a:rPr lang="en-US" altLang="en-US"/>
              <a:t>Cash Flow From Assets (CFFA) = OCF – net capital spending (NCS) – changes in NWC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219">
                                            <p:txEl>
                                              <p:pRg st="4" end="4"/>
                                            </p:txEl>
                                          </p:spTgt>
                                        </p:tgtEl>
                                        <p:attrNameLst>
                                          <p:attrName>style.visibility</p:attrName>
                                        </p:attrNameLst>
                                      </p:cBhvr>
                                      <p:to>
                                        <p:strVal val="visible"/>
                                      </p:to>
                                    </p:set>
                                    <p:anim calcmode="lin" valueType="num">
                                      <p:cBhvr additive="base">
                                        <p:cTn id="31" dur="500" fill="hold"/>
                                        <p:tgtEl>
                                          <p:spTgt spid="92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21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944562"/>
          </a:xfrm>
        </p:spPr>
        <p:txBody>
          <a:bodyPr/>
          <a:lstStyle/>
          <a:p>
            <a:pPr eaLnBrk="1" hangingPunct="1"/>
            <a:r>
              <a:rPr lang="en-US" altLang="en-US" sz="2400"/>
              <a:t>Example of Pro Forma Financial Statements</a:t>
            </a:r>
          </a:p>
        </p:txBody>
      </p:sp>
      <p:sp>
        <p:nvSpPr>
          <p:cNvPr id="7171" name="Rectangle 3"/>
          <p:cNvSpPr>
            <a:spLocks noGrp="1" noChangeArrowheads="1"/>
          </p:cNvSpPr>
          <p:nvPr>
            <p:ph type="body" idx="1"/>
          </p:nvPr>
        </p:nvSpPr>
        <p:spPr/>
        <p:txBody>
          <a:bodyPr/>
          <a:lstStyle/>
          <a:p>
            <a:pPr eaLnBrk="1" hangingPunct="1"/>
            <a:r>
              <a:rPr lang="en-US" altLang="en-US" dirty="0"/>
              <a:t>Sales= 50,000 units	Price=$4</a:t>
            </a:r>
          </a:p>
          <a:p>
            <a:pPr eaLnBrk="1" hangingPunct="1"/>
            <a:r>
              <a:rPr lang="en-US" altLang="en-US" dirty="0"/>
              <a:t>Unit cost=$2.5		R=20%</a:t>
            </a:r>
          </a:p>
          <a:p>
            <a:pPr eaLnBrk="1" hangingPunct="1"/>
            <a:r>
              <a:rPr lang="en-US" altLang="en-US" dirty="0"/>
              <a:t>Fixed cost=$12,000 per year</a:t>
            </a:r>
          </a:p>
          <a:p>
            <a:pPr eaLnBrk="1" hangingPunct="1"/>
            <a:r>
              <a:rPr lang="en-US" altLang="en-US" dirty="0"/>
              <a:t>Initial cost=$90,000	 </a:t>
            </a:r>
          </a:p>
          <a:p>
            <a:pPr eaLnBrk="1" hangingPunct="1"/>
            <a:r>
              <a:rPr lang="en-US" altLang="en-US" dirty="0"/>
              <a:t>NWC=$20,000 per year</a:t>
            </a:r>
          </a:p>
          <a:p>
            <a:pPr eaLnBrk="1" hangingPunct="1"/>
            <a:r>
              <a:rPr lang="en-US" altLang="en-US" dirty="0"/>
              <a:t>Tax rate=34%</a:t>
            </a:r>
          </a:p>
          <a:p>
            <a:pPr eaLnBrk="1" hangingPunct="1"/>
            <a:r>
              <a:rPr lang="en-US" altLang="en-US" dirty="0"/>
              <a:t>Straight Line Depreciation: 3 years Life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792162"/>
          </a:xfrm>
        </p:spPr>
        <p:txBody>
          <a:bodyPr/>
          <a:lstStyle/>
          <a:p>
            <a:pPr eaLnBrk="1" hangingPunct="1"/>
            <a:r>
              <a:rPr lang="en-US" altLang="en-US" sz="3200"/>
              <a:t>Pro Forma Income Statement</a:t>
            </a:r>
          </a:p>
        </p:txBody>
      </p:sp>
      <p:graphicFrame>
        <p:nvGraphicFramePr>
          <p:cNvPr id="11306" name="Group 42"/>
          <p:cNvGraphicFramePr>
            <a:graphicFrameLocks noGrp="1"/>
          </p:cNvGraphicFramePr>
          <p:nvPr>
            <p:ph type="tbl" idx="1"/>
          </p:nvPr>
        </p:nvGraphicFramePr>
        <p:xfrm>
          <a:off x="457200" y="1066800"/>
          <a:ext cx="7924800" cy="5581651"/>
        </p:xfrm>
        <a:graphic>
          <a:graphicData uri="http://schemas.openxmlformats.org/drawingml/2006/table">
            <a:tbl>
              <a:tblPr/>
              <a:tblGrid>
                <a:gridCol w="6397625">
                  <a:extLst>
                    <a:ext uri="{9D8B030D-6E8A-4147-A177-3AD203B41FA5}">
                      <a16:colId xmlns:a16="http://schemas.microsoft.com/office/drawing/2014/main" val="20000"/>
                    </a:ext>
                  </a:extLst>
                </a:gridCol>
                <a:gridCol w="1527175">
                  <a:extLst>
                    <a:ext uri="{9D8B030D-6E8A-4147-A177-3AD203B41FA5}">
                      <a16:colId xmlns:a16="http://schemas.microsoft.com/office/drawing/2014/main" val="20001"/>
                    </a:ext>
                  </a:extLst>
                </a:gridCol>
              </a:tblGrid>
              <a:tr h="704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Sales (50,000 units at $4.00/unit)</a:t>
                      </a:r>
                    </a:p>
                  </a:txBody>
                  <a:tcPr horzOverflow="overflow">
                    <a:lnL cap="flat">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$200,000</a:t>
                      </a:r>
                    </a:p>
                  </a:txBody>
                  <a:tcPr horzOverflow="overflow">
                    <a:lnL>
                      <a:noFill/>
                    </a:lnL>
                    <a:lnR cap="flat">
                      <a:noFill/>
                    </a:lnR>
                    <a:lnT w="28575"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0"/>
                  </a:ext>
                </a:extLst>
              </a:tr>
              <a:tr h="704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Variable Costs ($2.50/unit)</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125,000</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Gross profit</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$ 75,000</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2"/>
                  </a:ext>
                </a:extLst>
              </a:tr>
              <a:tr h="706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Fixed costs</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12,000</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703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Depreciation ($90,000 / 3)</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30,000</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04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EBIT</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$ 33,000</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5"/>
                  </a:ext>
                </a:extLst>
              </a:tr>
              <a:tr h="704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Taxes (34%)</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11,220</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04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Net Income</a:t>
                      </a:r>
                    </a:p>
                  </a:txBody>
                  <a:tcPr horzOverflow="overflow">
                    <a:lnL cap="flat">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$ 21,780</a:t>
                      </a:r>
                    </a:p>
                  </a:txBody>
                  <a:tcPr horzOverflow="overflow">
                    <a:lnL>
                      <a:noFill/>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152400"/>
            <a:ext cx="8534400" cy="762000"/>
          </a:xfrm>
        </p:spPr>
        <p:txBody>
          <a:bodyPr/>
          <a:lstStyle/>
          <a:p>
            <a:pPr eaLnBrk="1" hangingPunct="1"/>
            <a:r>
              <a:rPr lang="en-US" altLang="en-US" sz="2800"/>
              <a:t>Projected Capital Requirements</a:t>
            </a:r>
          </a:p>
        </p:txBody>
      </p:sp>
      <p:graphicFrame>
        <p:nvGraphicFramePr>
          <p:cNvPr id="12329" name="Group 41"/>
          <p:cNvGraphicFramePr>
            <a:graphicFrameLocks noGrp="1"/>
          </p:cNvGraphicFramePr>
          <p:nvPr>
            <p:ph type="tbl" idx="1"/>
          </p:nvPr>
        </p:nvGraphicFramePr>
        <p:xfrm>
          <a:off x="609600" y="1066800"/>
          <a:ext cx="8212138" cy="5105400"/>
        </p:xfrm>
        <a:graphic>
          <a:graphicData uri="http://schemas.openxmlformats.org/drawingml/2006/table">
            <a:tbl>
              <a:tblPr/>
              <a:tblGrid>
                <a:gridCol w="19812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gridCol w="1506538">
                  <a:extLst>
                    <a:ext uri="{9D8B030D-6E8A-4147-A177-3AD203B41FA5}">
                      <a16:colId xmlns:a16="http://schemas.microsoft.com/office/drawing/2014/main" val="20004"/>
                    </a:ext>
                  </a:extLst>
                </a:gridCol>
              </a:tblGrid>
              <a:tr h="1447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cap="flat">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Year</a:t>
                      </a:r>
                    </a:p>
                  </a:txBody>
                  <a:tcPr horzOverflow="overflow">
                    <a:lnL>
                      <a:noFill/>
                    </a:lnL>
                    <a:lnR cap="flat">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0</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1</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2</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3</a:t>
                      </a:r>
                    </a:p>
                  </a:txBody>
                  <a:tcPr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NWC</a:t>
                      </a:r>
                    </a:p>
                  </a:txBody>
                  <a:tcPr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$20,000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$20,000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$20,000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$20,000</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2"/>
                  </a:ext>
                </a:extLst>
              </a:tr>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Net Fixed Assets</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sng" strike="noStrike" cap="none" normalizeH="0" baseline="0">
                          <a:ln>
                            <a:noFill/>
                          </a:ln>
                          <a:solidFill>
                            <a:schemeClr val="tx1"/>
                          </a:solidFill>
                          <a:effectLst/>
                          <a:latin typeface="Arial" charset="0"/>
                        </a:rPr>
                        <a:t>    90,000</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sng" strike="noStrike" cap="none" normalizeH="0" baseline="0">
                          <a:ln>
                            <a:noFill/>
                          </a:ln>
                          <a:solidFill>
                            <a:schemeClr val="tx1"/>
                          </a:solidFill>
                          <a:effectLst/>
                          <a:latin typeface="Arial" charset="0"/>
                        </a:rPr>
                        <a:t>   60,000</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sng" strike="noStrike" cap="none" normalizeH="0" baseline="0">
                          <a:ln>
                            <a:noFill/>
                          </a:ln>
                          <a:solidFill>
                            <a:schemeClr val="tx1"/>
                          </a:solidFill>
                          <a:effectLst/>
                          <a:latin typeface="Arial" charset="0"/>
                        </a:rPr>
                        <a:t>   30,000</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sng" strike="noStrike" cap="none" normalizeH="0" baseline="0">
                          <a:ln>
                            <a:noFill/>
                          </a:ln>
                          <a:solidFill>
                            <a:schemeClr val="tx1"/>
                          </a:solidFill>
                          <a:effectLst/>
                          <a:latin typeface="Arial" charset="0"/>
                        </a:rPr>
                        <a:t>            0</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Total Investment</a:t>
                      </a:r>
                    </a:p>
                  </a:txBody>
                  <a:tcPr horzOverflow="overflow">
                    <a:lnL cap="flat">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$110,000</a:t>
                      </a:r>
                    </a:p>
                  </a:txBody>
                  <a:tcP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$80,000</a:t>
                      </a:r>
                    </a:p>
                  </a:txBody>
                  <a:tcP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$50,000</a:t>
                      </a:r>
                    </a:p>
                  </a:txBody>
                  <a:tcP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$20,000</a:t>
                      </a:r>
                    </a:p>
                  </a:txBody>
                  <a:tcPr horzOverflow="overflow">
                    <a:lnL>
                      <a:noFill/>
                    </a:lnL>
                    <a:lnR cap="flat">
                      <a:noFill/>
                    </a:lnR>
                    <a:lnT>
                      <a:noFill/>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3200"/>
              <a:t>Projected Total Cash Flows</a:t>
            </a:r>
          </a:p>
        </p:txBody>
      </p:sp>
      <p:graphicFrame>
        <p:nvGraphicFramePr>
          <p:cNvPr id="14385" name="Group 49"/>
          <p:cNvGraphicFramePr>
            <a:graphicFrameLocks noGrp="1"/>
          </p:cNvGraphicFramePr>
          <p:nvPr>
            <p:ph type="tbl" idx="1"/>
          </p:nvPr>
        </p:nvGraphicFramePr>
        <p:xfrm>
          <a:off x="533400" y="1143000"/>
          <a:ext cx="8229600" cy="5310189"/>
        </p:xfrm>
        <a:graphic>
          <a:graphicData uri="http://schemas.openxmlformats.org/drawingml/2006/table">
            <a:tbl>
              <a:tblPr/>
              <a:tblGrid>
                <a:gridCol w="1646238">
                  <a:extLst>
                    <a:ext uri="{9D8B030D-6E8A-4147-A177-3AD203B41FA5}">
                      <a16:colId xmlns:a16="http://schemas.microsoft.com/office/drawing/2014/main" val="20000"/>
                    </a:ext>
                  </a:extLst>
                </a:gridCol>
                <a:gridCol w="1644650">
                  <a:extLst>
                    <a:ext uri="{9D8B030D-6E8A-4147-A177-3AD203B41FA5}">
                      <a16:colId xmlns:a16="http://schemas.microsoft.com/office/drawing/2014/main" val="20001"/>
                    </a:ext>
                  </a:extLst>
                </a:gridCol>
                <a:gridCol w="1647825">
                  <a:extLst>
                    <a:ext uri="{9D8B030D-6E8A-4147-A177-3AD203B41FA5}">
                      <a16:colId xmlns:a16="http://schemas.microsoft.com/office/drawing/2014/main" val="20002"/>
                    </a:ext>
                  </a:extLst>
                </a:gridCol>
                <a:gridCol w="1644650">
                  <a:extLst>
                    <a:ext uri="{9D8B030D-6E8A-4147-A177-3AD203B41FA5}">
                      <a16:colId xmlns:a16="http://schemas.microsoft.com/office/drawing/2014/main" val="20003"/>
                    </a:ext>
                  </a:extLst>
                </a:gridCol>
                <a:gridCol w="1646237">
                  <a:extLst>
                    <a:ext uri="{9D8B030D-6E8A-4147-A177-3AD203B41FA5}">
                      <a16:colId xmlns:a16="http://schemas.microsoft.com/office/drawing/2014/main" val="20004"/>
                    </a:ext>
                  </a:extLst>
                </a:gridCol>
              </a:tblGrid>
              <a:tr h="622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horzOverflow="overflow">
                    <a:lnL cap="flat">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Year</a:t>
                      </a:r>
                    </a:p>
                  </a:txBody>
                  <a:tcPr horzOverflow="overflow">
                    <a:lnL>
                      <a:noFill/>
                    </a:lnL>
                    <a:lnR cap="flat">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887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0</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1</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2</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3</a:t>
                      </a:r>
                    </a:p>
                  </a:txBody>
                  <a:tcPr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11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OCF</a:t>
                      </a:r>
                    </a:p>
                  </a:txBody>
                  <a:tcPr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$51,780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$51,780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$51,780</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2"/>
                  </a:ext>
                </a:extLst>
              </a:tr>
              <a:tr h="11001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Change in NWC</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-$20,000</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20,000</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1101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Capital Spending</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-$90,000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sng" strike="noStrike" cap="none" normalizeH="0" baseline="0">
                          <a:ln>
                            <a:noFill/>
                          </a:ln>
                          <a:solidFill>
                            <a:schemeClr val="tx1"/>
                          </a:solidFill>
                          <a:effectLst/>
                          <a:latin typeface="Arial" charset="0"/>
                        </a:rPr>
                        <a:t>  </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0" i="0" u="sng" strike="noStrike" cap="none" normalizeH="0" baseline="0">
                        <a:ln>
                          <a:noFill/>
                        </a:ln>
                        <a:solidFill>
                          <a:schemeClr val="tx1"/>
                        </a:solidFill>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1800" b="0" i="0" u="sng" strike="noStrike" cap="none" normalizeH="0" baseline="0">
                        <a:ln>
                          <a:noFill/>
                        </a:ln>
                        <a:solidFill>
                          <a:schemeClr val="tx1"/>
                        </a:solidFill>
                        <a:effectLst/>
                        <a:latin typeface="Arial" charset="0"/>
                      </a:endParaRP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87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CF</a:t>
                      </a:r>
                    </a:p>
                  </a:txBody>
                  <a:tcPr horzOverflow="overflow">
                    <a:lnL cap="flat">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-$110,00</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$51,780</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$51,780</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$71,780</a:t>
                      </a:r>
                    </a:p>
                  </a:txBody>
                  <a:tcPr horzOverflow="overflow">
                    <a:lnL>
                      <a:noFill/>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2405</Words>
  <Application>Microsoft Office PowerPoint</Application>
  <PresentationFormat>On-screen Show (4:3)</PresentationFormat>
  <Paragraphs>433</Paragraphs>
  <Slides>26</Slides>
  <Notes>26</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0" baseType="lpstr">
      <vt:lpstr>Arial</vt:lpstr>
      <vt:lpstr>Times New Roman</vt:lpstr>
      <vt:lpstr>Default Design</vt:lpstr>
      <vt:lpstr>Worksheet</vt:lpstr>
      <vt:lpstr>Making Capital Investment Decision</vt:lpstr>
      <vt:lpstr>Outline of Cash Flow Analysis</vt:lpstr>
      <vt:lpstr>Relevant Cash Flows</vt:lpstr>
      <vt:lpstr>Common Types of Cash Flows</vt:lpstr>
      <vt:lpstr>Pro Forma Statements and Cash Flow</vt:lpstr>
      <vt:lpstr>Example of Pro Forma Financial Statements</vt:lpstr>
      <vt:lpstr>Pro Forma Income Statement</vt:lpstr>
      <vt:lpstr>Projected Capital Requirements</vt:lpstr>
      <vt:lpstr>Projected Total Cash Flows</vt:lpstr>
      <vt:lpstr>Making The Decision</vt:lpstr>
      <vt:lpstr>Depreciation</vt:lpstr>
      <vt:lpstr>Computing Depreciation</vt:lpstr>
      <vt:lpstr>DEPRECIATION TABLES </vt:lpstr>
      <vt:lpstr>After-tax Salvage</vt:lpstr>
      <vt:lpstr>Example: Depreciation and After-tax Salvage</vt:lpstr>
      <vt:lpstr>Example: Straight-line Depreciation</vt:lpstr>
      <vt:lpstr>Example: Three-year MACRS</vt:lpstr>
      <vt:lpstr>Example: 7-Year MACRS</vt:lpstr>
      <vt:lpstr>Example: Replacement Problem</vt:lpstr>
      <vt:lpstr>Replacement Problem – Computing Cash Flows</vt:lpstr>
      <vt:lpstr>Replacement Problem – Pro Forma Income Statements</vt:lpstr>
      <vt:lpstr>Replacement Problem – Incremental Net Capital Spending</vt:lpstr>
      <vt:lpstr>Replacement Problem – Cash Flow From Assets</vt:lpstr>
      <vt:lpstr>Replacement Problem – Analyzing the Cash Flows</vt:lpstr>
      <vt:lpstr>Example: Cost Cutting</vt:lpstr>
      <vt:lpstr>Example: Equivalent Annual Cost Analysis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Analysis</dc:title>
  <dc:creator>HP</dc:creator>
  <cp:lastModifiedBy>javad kashefi</cp:lastModifiedBy>
  <cp:revision>11</cp:revision>
  <dcterms:created xsi:type="dcterms:W3CDTF">2004-03-06T02:40:07Z</dcterms:created>
  <dcterms:modified xsi:type="dcterms:W3CDTF">2019-08-31T16:34:01Z</dcterms:modified>
</cp:coreProperties>
</file>