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49" r:id="rId1"/>
  </p:sldMasterIdLst>
  <p:notesMasterIdLst>
    <p:notesMasterId r:id="rId97"/>
  </p:notesMasterIdLst>
  <p:sldIdLst>
    <p:sldId id="256" r:id="rId2"/>
    <p:sldId id="346" r:id="rId3"/>
    <p:sldId id="354" r:id="rId4"/>
    <p:sldId id="357" r:id="rId5"/>
    <p:sldId id="355" r:id="rId6"/>
    <p:sldId id="356" r:id="rId7"/>
    <p:sldId id="341" r:id="rId8"/>
    <p:sldId id="342" r:id="rId9"/>
    <p:sldId id="260" r:id="rId10"/>
    <p:sldId id="261" r:id="rId11"/>
    <p:sldId id="359" r:id="rId12"/>
    <p:sldId id="358" r:id="rId13"/>
    <p:sldId id="262" r:id="rId14"/>
    <p:sldId id="263" r:id="rId15"/>
    <p:sldId id="264" r:id="rId16"/>
    <p:sldId id="265" r:id="rId17"/>
    <p:sldId id="266" r:id="rId18"/>
    <p:sldId id="267" r:id="rId19"/>
    <p:sldId id="268" r:id="rId20"/>
    <p:sldId id="269" r:id="rId21"/>
    <p:sldId id="337" r:id="rId22"/>
    <p:sldId id="338" r:id="rId23"/>
    <p:sldId id="270" r:id="rId24"/>
    <p:sldId id="271" r:id="rId25"/>
    <p:sldId id="272" r:id="rId26"/>
    <p:sldId id="273" r:id="rId27"/>
    <p:sldId id="274" r:id="rId28"/>
    <p:sldId id="275" r:id="rId29"/>
    <p:sldId id="347" r:id="rId30"/>
    <p:sldId id="348" r:id="rId31"/>
    <p:sldId id="349" r:id="rId32"/>
    <p:sldId id="350" r:id="rId33"/>
    <p:sldId id="276" r:id="rId34"/>
    <p:sldId id="277" r:id="rId35"/>
    <p:sldId id="278" r:id="rId36"/>
    <p:sldId id="279" r:id="rId37"/>
    <p:sldId id="281" r:id="rId38"/>
    <p:sldId id="282" r:id="rId39"/>
    <p:sldId id="283" r:id="rId40"/>
    <p:sldId id="284" r:id="rId41"/>
    <p:sldId id="351" r:id="rId42"/>
    <p:sldId id="352" r:id="rId43"/>
    <p:sldId id="353" r:id="rId44"/>
    <p:sldId id="285" r:id="rId45"/>
    <p:sldId id="286" r:id="rId46"/>
    <p:sldId id="287" r:id="rId47"/>
    <p:sldId id="288" r:id="rId48"/>
    <p:sldId id="289" r:id="rId49"/>
    <p:sldId id="364" r:id="rId50"/>
    <p:sldId id="365"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5" r:id="rId76"/>
    <p:sldId id="316" r:id="rId77"/>
    <p:sldId id="317" r:id="rId78"/>
    <p:sldId id="318" r:id="rId79"/>
    <p:sldId id="319" r:id="rId80"/>
    <p:sldId id="360" r:id="rId81"/>
    <p:sldId id="361" r:id="rId82"/>
    <p:sldId id="362" r:id="rId83"/>
    <p:sldId id="363" r:id="rId84"/>
    <p:sldId id="321" r:id="rId85"/>
    <p:sldId id="320" r:id="rId86"/>
    <p:sldId id="322" r:id="rId87"/>
    <p:sldId id="323" r:id="rId88"/>
    <p:sldId id="324" r:id="rId89"/>
    <p:sldId id="325" r:id="rId90"/>
    <p:sldId id="339" r:id="rId91"/>
    <p:sldId id="340" r:id="rId92"/>
    <p:sldId id="327" r:id="rId93"/>
    <p:sldId id="343" r:id="rId94"/>
    <p:sldId id="344" r:id="rId95"/>
    <p:sldId id="345" r:id="rId96"/>
  </p:sldIdLst>
  <p:sldSz cx="9144000" cy="6858000" type="screen4x3"/>
  <p:notesSz cx="6858000" cy="9144000"/>
  <p:custDataLst>
    <p:tags r:id="rId98"/>
  </p:custData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DE9"/>
    <a:srgbClr val="006A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5" autoAdjust="0"/>
    <p:restoredTop sz="86411" autoAdjust="0"/>
  </p:normalViewPr>
  <p:slideViewPr>
    <p:cSldViewPr>
      <p:cViewPr varScale="1">
        <p:scale>
          <a:sx n="109" d="100"/>
          <a:sy n="109" d="100"/>
        </p:scale>
        <p:origin x="-1278" y="-84"/>
      </p:cViewPr>
      <p:guideLst>
        <p:guide orient="horz" pos="940"/>
        <p:guide orient="horz" pos="983"/>
        <p:guide pos="2880"/>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endParaRPr lang="en-US"/>
          </a:p>
        </p:txBody>
      </p:sp>
      <p:sp>
        <p:nvSpPr>
          <p:cNvPr id="1003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pitchFamily="34" charset="-128"/>
              </a:defRPr>
            </a:lvl1pPr>
          </a:lstStyle>
          <a:p>
            <a:pPr>
              <a:defRPr/>
            </a:pPr>
            <a:fld id="{68D12488-1537-4D4C-B26B-080CD9F553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1048972-8643-4477-83D8-A005ECC631EB}" type="slidenum">
              <a:rPr lang="en-US" altLang="en-US" smtClean="0"/>
              <a:pPr/>
              <a:t>1</a:t>
            </a:fld>
            <a:endParaRPr lang="en-US" altLang="en-US" smtClean="0"/>
          </a:p>
        </p:txBody>
      </p:sp>
      <p:sp>
        <p:nvSpPr>
          <p:cNvPr id="101379" name="Rectangle 2"/>
          <p:cNvSpPr>
            <a:spLocks noChangeArrowheads="1" noTextEdit="1"/>
          </p:cNvSpPr>
          <p:nvPr>
            <p:ph type="sldImg"/>
          </p:nvPr>
        </p:nvSpPr>
        <p:spPr>
          <a:solidFill>
            <a:srgbClr val="FFFFFF"/>
          </a:solidFill>
          <a:ln/>
        </p:spPr>
      </p:sp>
      <p:sp>
        <p:nvSpPr>
          <p:cNvPr id="1013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740A53D-CDA9-424F-9181-A2A3FA7D01CE}" type="slidenum">
              <a:rPr lang="en-US" altLang="en-US" smtClean="0"/>
              <a:pPr/>
              <a:t>17</a:t>
            </a:fld>
            <a:endParaRPr lang="en-US" altLang="en-US" smtClean="0"/>
          </a:p>
        </p:txBody>
      </p:sp>
      <p:sp>
        <p:nvSpPr>
          <p:cNvPr id="110595" name="Rectangle 2"/>
          <p:cNvSpPr>
            <a:spLocks noChangeArrowheads="1" noTextEdit="1"/>
          </p:cNvSpPr>
          <p:nvPr>
            <p:ph type="sldImg"/>
          </p:nvPr>
        </p:nvSpPr>
        <p:spPr>
          <a:solidFill>
            <a:srgbClr val="FFFFFF"/>
          </a:solidFill>
          <a:ln/>
        </p:spPr>
      </p:sp>
      <p:sp>
        <p:nvSpPr>
          <p:cNvPr id="1105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8A094E3-A67E-4053-AFFA-16E923FB7A44}" type="slidenum">
              <a:rPr lang="en-US" altLang="en-US" smtClean="0"/>
              <a:pPr/>
              <a:t>18</a:t>
            </a:fld>
            <a:endParaRPr lang="en-US" altLang="en-US" smtClean="0"/>
          </a:p>
        </p:txBody>
      </p:sp>
      <p:sp>
        <p:nvSpPr>
          <p:cNvPr id="111619" name="Rectangle 2"/>
          <p:cNvSpPr>
            <a:spLocks noChangeArrowheads="1" noTextEdit="1"/>
          </p:cNvSpPr>
          <p:nvPr>
            <p:ph type="sldImg"/>
          </p:nvPr>
        </p:nvSpPr>
        <p:spPr>
          <a:solidFill>
            <a:srgbClr val="FFFFFF"/>
          </a:solidFill>
          <a:ln/>
        </p:spPr>
      </p:sp>
      <p:sp>
        <p:nvSpPr>
          <p:cNvPr id="1116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0966586-8560-458C-9E50-35DFDAE562AF}" type="slidenum">
              <a:rPr lang="en-US" altLang="en-US" smtClean="0"/>
              <a:pPr/>
              <a:t>19</a:t>
            </a:fld>
            <a:endParaRPr lang="en-US" altLang="en-US" smtClean="0"/>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1ED8E2D-0C69-4AD5-91CC-1E724543FB0F}" type="slidenum">
              <a:rPr lang="en-US" altLang="en-US" smtClean="0"/>
              <a:pPr/>
              <a:t>20</a:t>
            </a:fld>
            <a:endParaRPr lang="en-US" altLang="en-US" smtClean="0"/>
          </a:p>
        </p:txBody>
      </p:sp>
      <p:sp>
        <p:nvSpPr>
          <p:cNvPr id="113667" name="Rectangle 2"/>
          <p:cNvSpPr>
            <a:spLocks noChangeArrowheads="1" noTextEdit="1"/>
          </p:cNvSpPr>
          <p:nvPr>
            <p:ph type="sldImg"/>
          </p:nvPr>
        </p:nvSpPr>
        <p:spPr>
          <a:solidFill>
            <a:srgbClr val="FFFFFF"/>
          </a:solidFill>
          <a:ln/>
        </p:spPr>
      </p:sp>
      <p:sp>
        <p:nvSpPr>
          <p:cNvPr id="1136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94D2417-0B9E-400B-B63D-34C4F5E9EB48}" type="slidenum">
              <a:rPr lang="en-US" altLang="en-US" smtClean="0"/>
              <a:pPr/>
              <a:t>21</a:t>
            </a:fld>
            <a:endParaRPr lang="en-US" altLang="en-US"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86A5414-5CBD-401E-8725-70AB58AC34AD}" type="slidenum">
              <a:rPr lang="en-US" altLang="en-US" smtClean="0"/>
              <a:pPr/>
              <a:t>22</a:t>
            </a:fld>
            <a:endParaRPr lang="en-US" altLang="en-US"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C043DE2-9CBD-4A87-B434-45D7101009AF}" type="slidenum">
              <a:rPr lang="en-US" altLang="en-US" smtClean="0"/>
              <a:pPr/>
              <a:t>23</a:t>
            </a:fld>
            <a:endParaRPr lang="en-US" altLang="en-US" smtClean="0"/>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C134621-5075-425F-AB96-D99797A9C947}" type="slidenum">
              <a:rPr lang="en-US" altLang="en-US" smtClean="0"/>
              <a:pPr/>
              <a:t>24</a:t>
            </a:fld>
            <a:endParaRPr lang="en-US" altLang="en-US" smtClean="0"/>
          </a:p>
        </p:txBody>
      </p:sp>
      <p:sp>
        <p:nvSpPr>
          <p:cNvPr id="117763" name="Rectangle 2"/>
          <p:cNvSpPr>
            <a:spLocks noChangeArrowheads="1" noTextEdit="1"/>
          </p:cNvSpPr>
          <p:nvPr>
            <p:ph type="sldImg"/>
          </p:nvPr>
        </p:nvSpPr>
        <p:spPr>
          <a:solidFill>
            <a:srgbClr val="FFFFFF"/>
          </a:solidFill>
          <a:ln/>
        </p:spPr>
      </p:sp>
      <p:sp>
        <p:nvSpPr>
          <p:cNvPr id="1177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17B5935-7588-405C-BF45-43D2C94EC544}" type="slidenum">
              <a:rPr lang="en-US" altLang="en-US" smtClean="0"/>
              <a:pPr/>
              <a:t>25</a:t>
            </a:fld>
            <a:endParaRPr lang="en-US" altLang="en-US" smtClean="0"/>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8A991FD-8EE2-4EE7-B62A-BD46F0724177}" type="slidenum">
              <a:rPr lang="en-US" altLang="en-US" smtClean="0"/>
              <a:pPr/>
              <a:t>26</a:t>
            </a:fld>
            <a:endParaRPr lang="en-US" altLang="en-US" smtClean="0"/>
          </a:p>
        </p:txBody>
      </p:sp>
      <p:sp>
        <p:nvSpPr>
          <p:cNvPr id="119811" name="Rectangle 2"/>
          <p:cNvSpPr>
            <a:spLocks noChangeArrowheads="1" noTextEdit="1"/>
          </p:cNvSpPr>
          <p:nvPr>
            <p:ph type="sldImg"/>
          </p:nvPr>
        </p:nvSpPr>
        <p:spPr>
          <a:solidFill>
            <a:srgbClr val="FFFFFF"/>
          </a:solidFill>
          <a:ln/>
        </p:spPr>
      </p:sp>
      <p:sp>
        <p:nvSpPr>
          <p:cNvPr id="1198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F93AD0A-834A-457C-B601-621556768B79}" type="slidenum">
              <a:rPr lang="en-US" altLang="en-US" smtClean="0"/>
              <a:pPr/>
              <a:t>9</a:t>
            </a:fld>
            <a:endParaRPr lang="en-US" altLang="en-US" smtClean="0"/>
          </a:p>
        </p:txBody>
      </p:sp>
      <p:sp>
        <p:nvSpPr>
          <p:cNvPr id="102403" name="Rectangle 2"/>
          <p:cNvSpPr>
            <a:spLocks noChangeArrowheads="1" noTextEdit="1"/>
          </p:cNvSpPr>
          <p:nvPr>
            <p:ph type="sldImg"/>
          </p:nvPr>
        </p:nvSpPr>
        <p:spPr>
          <a:solidFill>
            <a:srgbClr val="FFFFFF"/>
          </a:solidFill>
          <a:ln/>
        </p:spPr>
      </p:sp>
      <p:sp>
        <p:nvSpPr>
          <p:cNvPr id="1024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AC2B493-3A1C-437C-A0AC-DEB1C54E2276}" type="slidenum">
              <a:rPr lang="en-US" altLang="en-US" smtClean="0"/>
              <a:pPr/>
              <a:t>27</a:t>
            </a:fld>
            <a:endParaRPr lang="en-US" altLang="en-US" smtClean="0"/>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A037BD5-98FF-463A-B081-8B01E3800AA4}" type="slidenum">
              <a:rPr lang="en-US" altLang="en-US" smtClean="0"/>
              <a:pPr/>
              <a:t>28</a:t>
            </a:fld>
            <a:endParaRPr lang="en-US" altLang="en-US" smtClean="0"/>
          </a:p>
        </p:txBody>
      </p:sp>
      <p:sp>
        <p:nvSpPr>
          <p:cNvPr id="121859" name="Rectangle 2"/>
          <p:cNvSpPr>
            <a:spLocks noChangeArrowheads="1" noTextEdit="1"/>
          </p:cNvSpPr>
          <p:nvPr>
            <p:ph type="sldImg"/>
          </p:nvPr>
        </p:nvSpPr>
        <p:spPr>
          <a:solidFill>
            <a:srgbClr val="FFFFFF"/>
          </a:solidFill>
          <a:ln/>
        </p:spPr>
      </p:sp>
      <p:sp>
        <p:nvSpPr>
          <p:cNvPr id="1218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E240B07-800C-43E9-A091-C77EA37604F0}" type="slidenum">
              <a:rPr lang="en-US" altLang="en-US" smtClean="0"/>
              <a:pPr/>
              <a:t>33</a:t>
            </a:fld>
            <a:endParaRPr lang="en-US" altLang="en-US" smtClean="0"/>
          </a:p>
        </p:txBody>
      </p:sp>
      <p:sp>
        <p:nvSpPr>
          <p:cNvPr id="122883" name="Rectangle 2"/>
          <p:cNvSpPr>
            <a:spLocks noChangeArrowheads="1" noTextEdit="1"/>
          </p:cNvSpPr>
          <p:nvPr>
            <p:ph type="sldImg"/>
          </p:nvPr>
        </p:nvSpPr>
        <p:spPr>
          <a:solidFill>
            <a:srgbClr val="FFFFFF"/>
          </a:solidFill>
          <a:ln/>
        </p:spPr>
      </p:sp>
      <p:sp>
        <p:nvSpPr>
          <p:cNvPr id="1228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14B037F-3A37-4146-91E2-BD8D490006A5}" type="slidenum">
              <a:rPr lang="en-US" altLang="en-US" smtClean="0"/>
              <a:pPr/>
              <a:t>34</a:t>
            </a:fld>
            <a:endParaRPr lang="en-US" altLang="en-US" smtClean="0"/>
          </a:p>
        </p:txBody>
      </p:sp>
      <p:sp>
        <p:nvSpPr>
          <p:cNvPr id="123907" name="Rectangle 2"/>
          <p:cNvSpPr>
            <a:spLocks noChangeArrowheads="1" noTextEdit="1"/>
          </p:cNvSpPr>
          <p:nvPr>
            <p:ph type="sldImg"/>
          </p:nvPr>
        </p:nvSpPr>
        <p:spPr>
          <a:solidFill>
            <a:srgbClr val="FFFFFF"/>
          </a:solidFill>
          <a:ln/>
        </p:spPr>
      </p:sp>
      <p:sp>
        <p:nvSpPr>
          <p:cNvPr id="1239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7C13470-465F-40B6-82B8-4EE23D478F37}" type="slidenum">
              <a:rPr lang="en-US" altLang="en-US" smtClean="0"/>
              <a:pPr/>
              <a:t>35</a:t>
            </a:fld>
            <a:endParaRPr lang="en-US" altLang="en-US" smtClean="0"/>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829BA6D-210E-4E02-83BB-59A41582B119}" type="slidenum">
              <a:rPr lang="en-US" altLang="en-US" smtClean="0"/>
              <a:pPr/>
              <a:t>36</a:t>
            </a:fld>
            <a:endParaRPr lang="en-US" altLang="en-US" smtClean="0"/>
          </a:p>
        </p:txBody>
      </p:sp>
      <p:sp>
        <p:nvSpPr>
          <p:cNvPr id="125955" name="Rectangle 2"/>
          <p:cNvSpPr>
            <a:spLocks noChangeArrowheads="1" noTextEdit="1"/>
          </p:cNvSpPr>
          <p:nvPr>
            <p:ph type="sldImg"/>
          </p:nvPr>
        </p:nvSpPr>
        <p:spPr>
          <a:solidFill>
            <a:srgbClr val="FFFFFF"/>
          </a:solidFill>
          <a:ln/>
        </p:spPr>
      </p:sp>
      <p:sp>
        <p:nvSpPr>
          <p:cNvPr id="1259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10CC4A1-713B-4FA5-BF96-50DBF4FD250D}" type="slidenum">
              <a:rPr lang="en-US" altLang="en-US" smtClean="0"/>
              <a:pPr/>
              <a:t>37</a:t>
            </a:fld>
            <a:endParaRPr lang="en-US" altLang="en-US" smtClean="0"/>
          </a:p>
        </p:txBody>
      </p:sp>
      <p:sp>
        <p:nvSpPr>
          <p:cNvPr id="126979" name="Rectangle 2"/>
          <p:cNvSpPr>
            <a:spLocks noChangeArrowheads="1" noTextEdit="1"/>
          </p:cNvSpPr>
          <p:nvPr>
            <p:ph type="sldImg"/>
          </p:nvPr>
        </p:nvSpPr>
        <p:spPr>
          <a:solidFill>
            <a:srgbClr val="FFFFFF"/>
          </a:solidFill>
          <a:ln/>
        </p:spPr>
      </p:sp>
      <p:sp>
        <p:nvSpPr>
          <p:cNvPr id="1269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B449A2A-E331-4ABD-86F2-06D769B5E48E}" type="slidenum">
              <a:rPr lang="en-US" altLang="en-US" smtClean="0"/>
              <a:pPr/>
              <a:t>38</a:t>
            </a:fld>
            <a:endParaRPr lang="en-US" altLang="en-US" smtClean="0"/>
          </a:p>
        </p:txBody>
      </p:sp>
      <p:sp>
        <p:nvSpPr>
          <p:cNvPr id="128003" name="Rectangle 2"/>
          <p:cNvSpPr>
            <a:spLocks noChangeArrowheads="1" noTextEdit="1"/>
          </p:cNvSpPr>
          <p:nvPr>
            <p:ph type="sldImg"/>
          </p:nvPr>
        </p:nvSpPr>
        <p:spPr>
          <a:solidFill>
            <a:srgbClr val="FFFFFF"/>
          </a:solidFill>
          <a:ln/>
        </p:spPr>
      </p:sp>
      <p:sp>
        <p:nvSpPr>
          <p:cNvPr id="1280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A79D00E-935A-46E1-B20A-7A4D8DB5AE57}" type="slidenum">
              <a:rPr lang="en-US" altLang="en-US" smtClean="0"/>
              <a:pPr/>
              <a:t>39</a:t>
            </a:fld>
            <a:endParaRPr lang="en-US" altLang="en-US" smtClean="0"/>
          </a:p>
        </p:txBody>
      </p:sp>
      <p:sp>
        <p:nvSpPr>
          <p:cNvPr id="129027" name="Rectangle 2"/>
          <p:cNvSpPr>
            <a:spLocks noChangeArrowheads="1" noTextEdit="1"/>
          </p:cNvSpPr>
          <p:nvPr>
            <p:ph type="sldImg"/>
          </p:nvPr>
        </p:nvSpPr>
        <p:spPr>
          <a:solidFill>
            <a:srgbClr val="FFFFFF"/>
          </a:solidFill>
          <a:ln/>
        </p:spPr>
      </p:sp>
      <p:sp>
        <p:nvSpPr>
          <p:cNvPr id="1290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47A4072-17E3-4F6C-B622-8E66661E3A72}" type="slidenum">
              <a:rPr lang="en-US" altLang="en-US" smtClean="0"/>
              <a:pPr/>
              <a:t>40</a:t>
            </a:fld>
            <a:endParaRPr lang="en-US" altLang="en-US" smtClean="0"/>
          </a:p>
        </p:txBody>
      </p:sp>
      <p:sp>
        <p:nvSpPr>
          <p:cNvPr id="130051" name="Rectangle 2"/>
          <p:cNvSpPr>
            <a:spLocks noChangeArrowheads="1" noTextEdit="1"/>
          </p:cNvSpPr>
          <p:nvPr>
            <p:ph type="sldImg"/>
          </p:nvPr>
        </p:nvSpPr>
        <p:spPr>
          <a:solidFill>
            <a:srgbClr val="FFFFFF"/>
          </a:solidFill>
          <a:ln/>
        </p:spPr>
      </p:sp>
      <p:sp>
        <p:nvSpPr>
          <p:cNvPr id="1300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0DE1CE0-21FE-4696-9739-BC410E07548E}" type="slidenum">
              <a:rPr lang="en-US" altLang="en-US" smtClean="0"/>
              <a:pPr/>
              <a:t>10</a:t>
            </a:fld>
            <a:endParaRPr lang="en-US" altLang="en-US" smtClean="0"/>
          </a:p>
        </p:txBody>
      </p:sp>
      <p:sp>
        <p:nvSpPr>
          <p:cNvPr id="103427" name="Rectangle 2"/>
          <p:cNvSpPr>
            <a:spLocks noChangeArrowheads="1" noTextEdit="1"/>
          </p:cNvSpPr>
          <p:nvPr>
            <p:ph type="sldImg"/>
          </p:nvPr>
        </p:nvSpPr>
        <p:spPr>
          <a:solidFill>
            <a:srgbClr val="FFFFFF"/>
          </a:solidFill>
          <a:ln/>
        </p:spPr>
      </p:sp>
      <p:sp>
        <p:nvSpPr>
          <p:cNvPr id="1034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44CC518-B9E2-4D76-8CC8-12F1C8D2C8FD}" type="slidenum">
              <a:rPr lang="en-US" altLang="en-US" smtClean="0"/>
              <a:pPr/>
              <a:t>44</a:t>
            </a:fld>
            <a:endParaRPr lang="en-US" altLang="en-US" smtClean="0"/>
          </a:p>
        </p:txBody>
      </p:sp>
      <p:sp>
        <p:nvSpPr>
          <p:cNvPr id="131075" name="Rectangle 2"/>
          <p:cNvSpPr>
            <a:spLocks noChangeArrowheads="1" noTextEdit="1"/>
          </p:cNvSpPr>
          <p:nvPr>
            <p:ph type="sldImg"/>
          </p:nvPr>
        </p:nvSpPr>
        <p:spPr>
          <a:solidFill>
            <a:srgbClr val="FFFFFF"/>
          </a:solidFill>
          <a:ln/>
        </p:spPr>
      </p:sp>
      <p:sp>
        <p:nvSpPr>
          <p:cNvPr id="1310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572D7B6-3795-431B-9617-99ED2F364085}" type="slidenum">
              <a:rPr lang="en-US" altLang="en-US" smtClean="0"/>
              <a:pPr/>
              <a:t>45</a:t>
            </a:fld>
            <a:endParaRPr lang="en-US" altLang="en-US" smtClean="0"/>
          </a:p>
        </p:txBody>
      </p:sp>
      <p:sp>
        <p:nvSpPr>
          <p:cNvPr id="132099" name="Rectangle 2"/>
          <p:cNvSpPr>
            <a:spLocks noChangeArrowheads="1" noTextEdit="1"/>
          </p:cNvSpPr>
          <p:nvPr>
            <p:ph type="sldImg"/>
          </p:nvPr>
        </p:nvSpPr>
        <p:spPr>
          <a:solidFill>
            <a:srgbClr val="FFFFFF"/>
          </a:solidFill>
          <a:ln/>
        </p:spPr>
      </p:sp>
      <p:sp>
        <p:nvSpPr>
          <p:cNvPr id="1321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9007DD0-8EEB-4709-B58E-66B0E5C7E155}" type="slidenum">
              <a:rPr lang="en-US" altLang="en-US" smtClean="0"/>
              <a:pPr/>
              <a:t>46</a:t>
            </a:fld>
            <a:endParaRPr lang="en-US" altLang="en-US" smtClean="0"/>
          </a:p>
        </p:txBody>
      </p:sp>
      <p:sp>
        <p:nvSpPr>
          <p:cNvPr id="133123" name="Rectangle 2"/>
          <p:cNvSpPr>
            <a:spLocks noChangeArrowheads="1" noTextEdit="1"/>
          </p:cNvSpPr>
          <p:nvPr>
            <p:ph type="sldImg"/>
          </p:nvPr>
        </p:nvSpPr>
        <p:spPr>
          <a:solidFill>
            <a:srgbClr val="FFFFFF"/>
          </a:solidFill>
          <a:ln/>
        </p:spPr>
      </p:sp>
      <p:sp>
        <p:nvSpPr>
          <p:cNvPr id="1331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14F27995-B9CD-4284-BB56-5A8EE9EABE5A}" type="slidenum">
              <a:rPr lang="en-US" altLang="en-US" smtClean="0"/>
              <a:pPr/>
              <a:t>47</a:t>
            </a:fld>
            <a:endParaRPr lang="en-US" altLang="en-US" smtClean="0"/>
          </a:p>
        </p:txBody>
      </p:sp>
      <p:sp>
        <p:nvSpPr>
          <p:cNvPr id="134147" name="Rectangle 2"/>
          <p:cNvSpPr>
            <a:spLocks noChangeArrowheads="1" noTextEdit="1"/>
          </p:cNvSpPr>
          <p:nvPr>
            <p:ph type="sldImg"/>
          </p:nvPr>
        </p:nvSpPr>
        <p:spPr>
          <a:solidFill>
            <a:srgbClr val="FFFFFF"/>
          </a:solidFill>
          <a:ln/>
        </p:spPr>
      </p:sp>
      <p:sp>
        <p:nvSpPr>
          <p:cNvPr id="1341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BDF7A39-B199-41DB-BE4D-FA2A6DD6CD18}" type="slidenum">
              <a:rPr lang="en-US" altLang="en-US" smtClean="0"/>
              <a:pPr/>
              <a:t>48</a:t>
            </a:fld>
            <a:endParaRPr lang="en-US" altLang="en-US" smtClean="0"/>
          </a:p>
        </p:txBody>
      </p:sp>
      <p:sp>
        <p:nvSpPr>
          <p:cNvPr id="135171" name="Rectangle 2"/>
          <p:cNvSpPr>
            <a:spLocks noChangeArrowheads="1" noTextEdit="1"/>
          </p:cNvSpPr>
          <p:nvPr>
            <p:ph type="sldImg"/>
          </p:nvPr>
        </p:nvSpPr>
        <p:spPr>
          <a:solidFill>
            <a:srgbClr val="FFFFFF"/>
          </a:solidFill>
          <a:ln/>
        </p:spPr>
      </p:sp>
      <p:sp>
        <p:nvSpPr>
          <p:cNvPr id="1351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0B9EF4D-C63F-41EB-AC2B-7A46FDD759C5}" type="slidenum">
              <a:rPr lang="en-US" altLang="en-US" smtClean="0"/>
              <a:pPr/>
              <a:t>51</a:t>
            </a:fld>
            <a:endParaRPr lang="en-US" altLang="en-US" smtClean="0"/>
          </a:p>
        </p:txBody>
      </p:sp>
      <p:sp>
        <p:nvSpPr>
          <p:cNvPr id="136195" name="Rectangle 2"/>
          <p:cNvSpPr>
            <a:spLocks noChangeArrowheads="1" noTextEdit="1"/>
          </p:cNvSpPr>
          <p:nvPr>
            <p:ph type="sldImg"/>
          </p:nvPr>
        </p:nvSpPr>
        <p:spPr>
          <a:solidFill>
            <a:srgbClr val="FFFFFF"/>
          </a:solidFill>
          <a:ln/>
        </p:spPr>
      </p:sp>
      <p:sp>
        <p:nvSpPr>
          <p:cNvPr id="1361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BAAC84A-32FC-4F50-9D6E-5962EB642974}" type="slidenum">
              <a:rPr lang="en-US" altLang="en-US" smtClean="0"/>
              <a:pPr/>
              <a:t>52</a:t>
            </a:fld>
            <a:endParaRPr lang="en-US" altLang="en-US" smtClean="0"/>
          </a:p>
        </p:txBody>
      </p:sp>
      <p:sp>
        <p:nvSpPr>
          <p:cNvPr id="137219" name="Rectangle 2"/>
          <p:cNvSpPr>
            <a:spLocks noChangeArrowheads="1" noTextEdit="1"/>
          </p:cNvSpPr>
          <p:nvPr>
            <p:ph type="sldImg"/>
          </p:nvPr>
        </p:nvSpPr>
        <p:spPr>
          <a:solidFill>
            <a:srgbClr val="FFFFFF"/>
          </a:solidFill>
          <a:ln/>
        </p:spPr>
      </p:sp>
      <p:sp>
        <p:nvSpPr>
          <p:cNvPr id="1372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DF64308-4A2A-49BB-9A60-B0B268AA45BF}" type="slidenum">
              <a:rPr lang="en-US" altLang="en-US" smtClean="0"/>
              <a:pPr/>
              <a:t>53</a:t>
            </a:fld>
            <a:endParaRPr lang="en-US" altLang="en-US" smtClean="0"/>
          </a:p>
        </p:txBody>
      </p:sp>
      <p:sp>
        <p:nvSpPr>
          <p:cNvPr id="138243" name="Rectangle 2"/>
          <p:cNvSpPr>
            <a:spLocks noChangeArrowheads="1" noTextEdit="1"/>
          </p:cNvSpPr>
          <p:nvPr>
            <p:ph type="sldImg"/>
          </p:nvPr>
        </p:nvSpPr>
        <p:spPr>
          <a:solidFill>
            <a:srgbClr val="FFFFFF"/>
          </a:solidFill>
          <a:ln/>
        </p:spPr>
      </p:sp>
      <p:sp>
        <p:nvSpPr>
          <p:cNvPr id="1382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44174AA-0164-4667-B995-6CBAC889C85E}" type="slidenum">
              <a:rPr lang="en-US" altLang="en-US" smtClean="0"/>
              <a:pPr/>
              <a:t>54</a:t>
            </a:fld>
            <a:endParaRPr lang="en-US" altLang="en-US" smtClean="0"/>
          </a:p>
        </p:txBody>
      </p:sp>
      <p:sp>
        <p:nvSpPr>
          <p:cNvPr id="139267" name="Rectangle 2"/>
          <p:cNvSpPr>
            <a:spLocks noChangeArrowheads="1" noTextEdit="1"/>
          </p:cNvSpPr>
          <p:nvPr>
            <p:ph type="sldImg"/>
          </p:nvPr>
        </p:nvSpPr>
        <p:spPr>
          <a:solidFill>
            <a:srgbClr val="FFFFFF"/>
          </a:solidFill>
          <a:ln/>
        </p:spPr>
      </p:sp>
      <p:sp>
        <p:nvSpPr>
          <p:cNvPr id="1392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0E53A8B-68DB-420B-95BB-D48E39C0ADD0}" type="slidenum">
              <a:rPr lang="en-US" altLang="en-US" smtClean="0"/>
              <a:pPr/>
              <a:t>55</a:t>
            </a:fld>
            <a:endParaRPr lang="en-US" altLang="en-US" smtClean="0"/>
          </a:p>
        </p:txBody>
      </p:sp>
      <p:sp>
        <p:nvSpPr>
          <p:cNvPr id="140291" name="Rectangle 2"/>
          <p:cNvSpPr>
            <a:spLocks noChangeArrowheads="1" noTextEdit="1"/>
          </p:cNvSpPr>
          <p:nvPr>
            <p:ph type="sldImg"/>
          </p:nvPr>
        </p:nvSpPr>
        <p:spPr>
          <a:solidFill>
            <a:srgbClr val="FFFFFF"/>
          </a:solidFill>
          <a:ln/>
        </p:spPr>
      </p:sp>
      <p:sp>
        <p:nvSpPr>
          <p:cNvPr id="1402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8984108-4D43-4E2F-89A9-AA17FA26AECA}" type="slidenum">
              <a:rPr lang="en-US" altLang="en-US" smtClean="0"/>
              <a:pPr/>
              <a:t>11</a:t>
            </a:fld>
            <a:endParaRPr lang="en-US" altLang="en-US" smtClean="0"/>
          </a:p>
        </p:txBody>
      </p:sp>
      <p:sp>
        <p:nvSpPr>
          <p:cNvPr id="104451" name="Rectangle 2"/>
          <p:cNvSpPr>
            <a:spLocks noChangeArrowheads="1" noTextEdit="1"/>
          </p:cNvSpPr>
          <p:nvPr>
            <p:ph type="sldImg"/>
          </p:nvPr>
        </p:nvSpPr>
        <p:spPr>
          <a:solidFill>
            <a:srgbClr val="FFFFFF"/>
          </a:solidFill>
          <a:ln/>
        </p:spPr>
      </p:sp>
      <p:sp>
        <p:nvSpPr>
          <p:cNvPr id="1044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CAA7D36-48F9-4054-8CFA-B3DCB57EBEFF}" type="slidenum">
              <a:rPr lang="en-US" altLang="en-US" smtClean="0"/>
              <a:pPr/>
              <a:t>56</a:t>
            </a:fld>
            <a:endParaRPr lang="en-US" altLang="en-US" smtClean="0"/>
          </a:p>
        </p:txBody>
      </p:sp>
      <p:sp>
        <p:nvSpPr>
          <p:cNvPr id="141315" name="Rectangle 2"/>
          <p:cNvSpPr>
            <a:spLocks noChangeArrowheads="1" noTextEdit="1"/>
          </p:cNvSpPr>
          <p:nvPr>
            <p:ph type="sldImg"/>
          </p:nvPr>
        </p:nvSpPr>
        <p:spPr>
          <a:solidFill>
            <a:srgbClr val="FFFFFF"/>
          </a:solidFill>
          <a:ln/>
        </p:spPr>
      </p:sp>
      <p:sp>
        <p:nvSpPr>
          <p:cNvPr id="1413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85E6236F-2E42-4542-ADE4-FCED7776B1D0}" type="slidenum">
              <a:rPr lang="en-US" altLang="en-US" smtClean="0"/>
              <a:pPr/>
              <a:t>57</a:t>
            </a:fld>
            <a:endParaRPr lang="en-US" altLang="en-US" smtClean="0"/>
          </a:p>
        </p:txBody>
      </p:sp>
      <p:sp>
        <p:nvSpPr>
          <p:cNvPr id="142339" name="Rectangle 2"/>
          <p:cNvSpPr>
            <a:spLocks noChangeArrowheads="1" noTextEdit="1"/>
          </p:cNvSpPr>
          <p:nvPr>
            <p:ph type="sldImg"/>
          </p:nvPr>
        </p:nvSpPr>
        <p:spPr>
          <a:solidFill>
            <a:srgbClr val="FFFFFF"/>
          </a:solidFill>
          <a:ln/>
        </p:spPr>
      </p:sp>
      <p:sp>
        <p:nvSpPr>
          <p:cNvPr id="1423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1BF66D77-0AED-4A28-8ACA-BB355E7DEB7F}" type="slidenum">
              <a:rPr lang="en-US" altLang="en-US" smtClean="0"/>
              <a:pPr/>
              <a:t>58</a:t>
            </a:fld>
            <a:endParaRPr lang="en-US" altLang="en-US" smtClean="0"/>
          </a:p>
        </p:txBody>
      </p:sp>
      <p:sp>
        <p:nvSpPr>
          <p:cNvPr id="143363" name="Rectangle 2"/>
          <p:cNvSpPr>
            <a:spLocks noChangeArrowheads="1" noTextEdit="1"/>
          </p:cNvSpPr>
          <p:nvPr>
            <p:ph type="sldImg"/>
          </p:nvPr>
        </p:nvSpPr>
        <p:spPr>
          <a:solidFill>
            <a:srgbClr val="FFFFFF"/>
          </a:solidFill>
          <a:ln/>
        </p:spPr>
      </p:sp>
      <p:sp>
        <p:nvSpPr>
          <p:cNvPr id="1433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D674D042-35B6-47D6-BDEE-EBAD60B74F09}" type="slidenum">
              <a:rPr lang="en-US" altLang="en-US" smtClean="0"/>
              <a:pPr/>
              <a:t>59</a:t>
            </a:fld>
            <a:endParaRPr lang="en-US" altLang="en-US" smtClean="0"/>
          </a:p>
        </p:txBody>
      </p:sp>
      <p:sp>
        <p:nvSpPr>
          <p:cNvPr id="144387" name="Rectangle 2"/>
          <p:cNvSpPr>
            <a:spLocks noChangeArrowheads="1" noTextEdit="1"/>
          </p:cNvSpPr>
          <p:nvPr>
            <p:ph type="sldImg"/>
          </p:nvPr>
        </p:nvSpPr>
        <p:spPr>
          <a:solidFill>
            <a:srgbClr val="FFFFFF"/>
          </a:solidFill>
          <a:ln/>
        </p:spPr>
      </p:sp>
      <p:sp>
        <p:nvSpPr>
          <p:cNvPr id="1443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A2EA751F-3E32-4C5A-A6F4-A6045B8C3E7C}" type="slidenum">
              <a:rPr lang="en-US" altLang="en-US" smtClean="0"/>
              <a:pPr/>
              <a:t>60</a:t>
            </a:fld>
            <a:endParaRPr lang="en-US" altLang="en-US" smtClean="0"/>
          </a:p>
        </p:txBody>
      </p:sp>
      <p:sp>
        <p:nvSpPr>
          <p:cNvPr id="145411" name="Rectangle 2"/>
          <p:cNvSpPr>
            <a:spLocks noChangeArrowheads="1" noTextEdit="1"/>
          </p:cNvSpPr>
          <p:nvPr>
            <p:ph type="sldImg"/>
          </p:nvPr>
        </p:nvSpPr>
        <p:spPr>
          <a:solidFill>
            <a:srgbClr val="FFFFFF"/>
          </a:solidFill>
          <a:ln/>
        </p:spPr>
      </p:sp>
      <p:sp>
        <p:nvSpPr>
          <p:cNvPr id="1454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E9CCA55E-7A46-44D6-866D-7F51C37EC7FF}" type="slidenum">
              <a:rPr lang="en-US" altLang="en-US" smtClean="0"/>
              <a:pPr/>
              <a:t>61</a:t>
            </a:fld>
            <a:endParaRPr lang="en-US" altLang="en-US" smtClean="0"/>
          </a:p>
        </p:txBody>
      </p:sp>
      <p:sp>
        <p:nvSpPr>
          <p:cNvPr id="146435" name="Rectangle 2"/>
          <p:cNvSpPr>
            <a:spLocks noChangeArrowheads="1" noTextEdit="1"/>
          </p:cNvSpPr>
          <p:nvPr>
            <p:ph type="sldImg"/>
          </p:nvPr>
        </p:nvSpPr>
        <p:spPr>
          <a:solidFill>
            <a:srgbClr val="FFFFFF"/>
          </a:solidFill>
          <a:ln/>
        </p:spPr>
      </p:sp>
      <p:sp>
        <p:nvSpPr>
          <p:cNvPr id="1464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78211AA-2303-48B8-8B95-10D422C41D4E}" type="slidenum">
              <a:rPr lang="en-US" altLang="en-US" smtClean="0"/>
              <a:pPr/>
              <a:t>62</a:t>
            </a:fld>
            <a:endParaRPr lang="en-US" altLang="en-US" smtClean="0"/>
          </a:p>
        </p:txBody>
      </p:sp>
      <p:sp>
        <p:nvSpPr>
          <p:cNvPr id="147459" name="Rectangle 2"/>
          <p:cNvSpPr>
            <a:spLocks noChangeArrowheads="1" noTextEdit="1"/>
          </p:cNvSpPr>
          <p:nvPr>
            <p:ph type="sldImg"/>
          </p:nvPr>
        </p:nvSpPr>
        <p:spPr>
          <a:solidFill>
            <a:srgbClr val="FFFFFF"/>
          </a:solidFill>
          <a:ln/>
        </p:spPr>
      </p:sp>
      <p:sp>
        <p:nvSpPr>
          <p:cNvPr id="1474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0A4B6D8-43A2-4EC9-B15A-0C793F9E27B5}" type="slidenum">
              <a:rPr lang="en-US" altLang="en-US" smtClean="0"/>
              <a:pPr/>
              <a:t>63</a:t>
            </a:fld>
            <a:endParaRPr lang="en-US" altLang="en-US" smtClean="0"/>
          </a:p>
        </p:txBody>
      </p:sp>
      <p:sp>
        <p:nvSpPr>
          <p:cNvPr id="148483" name="Rectangle 2"/>
          <p:cNvSpPr>
            <a:spLocks noChangeArrowheads="1" noTextEdit="1"/>
          </p:cNvSpPr>
          <p:nvPr>
            <p:ph type="sldImg"/>
          </p:nvPr>
        </p:nvSpPr>
        <p:spPr>
          <a:solidFill>
            <a:srgbClr val="FFFFFF"/>
          </a:solidFill>
          <a:ln/>
        </p:spPr>
      </p:sp>
      <p:sp>
        <p:nvSpPr>
          <p:cNvPr id="1484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4164A981-7C7F-422D-B9E5-92B6BCEED79E}" type="slidenum">
              <a:rPr lang="en-US" altLang="en-US" smtClean="0"/>
              <a:pPr/>
              <a:t>64</a:t>
            </a:fld>
            <a:endParaRPr lang="en-US" altLang="en-US" smtClean="0"/>
          </a:p>
        </p:txBody>
      </p:sp>
      <p:sp>
        <p:nvSpPr>
          <p:cNvPr id="149507" name="Rectangle 2"/>
          <p:cNvSpPr>
            <a:spLocks noChangeArrowheads="1" noTextEdit="1"/>
          </p:cNvSpPr>
          <p:nvPr>
            <p:ph type="sldImg"/>
          </p:nvPr>
        </p:nvSpPr>
        <p:spPr>
          <a:solidFill>
            <a:srgbClr val="FFFFFF"/>
          </a:solidFill>
          <a:ln/>
        </p:spPr>
      </p:sp>
      <p:sp>
        <p:nvSpPr>
          <p:cNvPr id="1495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148ACB4B-899C-4B81-8250-F47BFD7616ED}" type="slidenum">
              <a:rPr lang="en-US" altLang="en-US" smtClean="0"/>
              <a:pPr/>
              <a:t>65</a:t>
            </a:fld>
            <a:endParaRPr lang="en-US" altLang="en-US" smtClean="0"/>
          </a:p>
        </p:txBody>
      </p:sp>
      <p:sp>
        <p:nvSpPr>
          <p:cNvPr id="150531" name="Rectangle 2"/>
          <p:cNvSpPr>
            <a:spLocks noChangeArrowheads="1" noTextEdit="1"/>
          </p:cNvSpPr>
          <p:nvPr>
            <p:ph type="sldImg"/>
          </p:nvPr>
        </p:nvSpPr>
        <p:spPr>
          <a:solidFill>
            <a:srgbClr val="FFFFFF"/>
          </a:solidFill>
          <a:ln/>
        </p:spPr>
      </p:sp>
      <p:sp>
        <p:nvSpPr>
          <p:cNvPr id="1505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C489F06-44CB-44A7-ACA4-B0C6A52F4484}" type="slidenum">
              <a:rPr lang="en-US" altLang="en-US" smtClean="0"/>
              <a:pPr/>
              <a:t>12</a:t>
            </a:fld>
            <a:endParaRPr lang="en-US" altLang="en-US" smtClean="0"/>
          </a:p>
        </p:txBody>
      </p:sp>
      <p:sp>
        <p:nvSpPr>
          <p:cNvPr id="105475" name="Rectangle 2"/>
          <p:cNvSpPr>
            <a:spLocks noChangeArrowheads="1" noTextEdit="1"/>
          </p:cNvSpPr>
          <p:nvPr>
            <p:ph type="sldImg"/>
          </p:nvPr>
        </p:nvSpPr>
        <p:spPr>
          <a:solidFill>
            <a:srgbClr val="FFFFFF"/>
          </a:solidFill>
          <a:ln/>
        </p:spPr>
      </p:sp>
      <p:sp>
        <p:nvSpPr>
          <p:cNvPr id="1054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85EA6647-82AA-49C2-AD6C-6D9E828AFEDE}" type="slidenum">
              <a:rPr lang="en-US" altLang="en-US" smtClean="0"/>
              <a:pPr/>
              <a:t>66</a:t>
            </a:fld>
            <a:endParaRPr lang="en-US" altLang="en-US" smtClean="0"/>
          </a:p>
        </p:txBody>
      </p:sp>
      <p:sp>
        <p:nvSpPr>
          <p:cNvPr id="151555" name="Rectangle 2"/>
          <p:cNvSpPr>
            <a:spLocks noChangeArrowheads="1" noTextEdit="1"/>
          </p:cNvSpPr>
          <p:nvPr>
            <p:ph type="sldImg"/>
          </p:nvPr>
        </p:nvSpPr>
        <p:spPr>
          <a:solidFill>
            <a:srgbClr val="FFFFFF"/>
          </a:solidFill>
          <a:ln/>
        </p:spPr>
      </p:sp>
      <p:sp>
        <p:nvSpPr>
          <p:cNvPr id="1515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C6CD150E-B3CF-4A9C-8970-C82889BFE636}" type="slidenum">
              <a:rPr lang="en-US" altLang="en-US" smtClean="0"/>
              <a:pPr/>
              <a:t>67</a:t>
            </a:fld>
            <a:endParaRPr lang="en-US" altLang="en-US" smtClean="0"/>
          </a:p>
        </p:txBody>
      </p:sp>
      <p:sp>
        <p:nvSpPr>
          <p:cNvPr id="152579" name="Rectangle 2"/>
          <p:cNvSpPr>
            <a:spLocks noChangeArrowheads="1" noTextEdit="1"/>
          </p:cNvSpPr>
          <p:nvPr>
            <p:ph type="sldImg"/>
          </p:nvPr>
        </p:nvSpPr>
        <p:spPr>
          <a:solidFill>
            <a:srgbClr val="FFFFFF"/>
          </a:solidFill>
          <a:ln/>
        </p:spPr>
      </p:sp>
      <p:sp>
        <p:nvSpPr>
          <p:cNvPr id="1525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CA01FF6-1F4B-4EB3-8F05-93226B935E8E}" type="slidenum">
              <a:rPr lang="en-US" altLang="en-US" smtClean="0"/>
              <a:pPr/>
              <a:t>68</a:t>
            </a:fld>
            <a:endParaRPr lang="en-US" altLang="en-US" smtClean="0"/>
          </a:p>
        </p:txBody>
      </p:sp>
      <p:sp>
        <p:nvSpPr>
          <p:cNvPr id="153603" name="Rectangle 2"/>
          <p:cNvSpPr>
            <a:spLocks noChangeArrowheads="1" noTextEdit="1"/>
          </p:cNvSpPr>
          <p:nvPr>
            <p:ph type="sldImg"/>
          </p:nvPr>
        </p:nvSpPr>
        <p:spPr>
          <a:solidFill>
            <a:srgbClr val="FFFFFF"/>
          </a:solidFill>
          <a:ln/>
        </p:spPr>
      </p:sp>
      <p:sp>
        <p:nvSpPr>
          <p:cNvPr id="1536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3C80EA7-B6C7-4335-B970-E2E6D2D244CE}" type="slidenum">
              <a:rPr lang="en-US" altLang="en-US" smtClean="0"/>
              <a:pPr/>
              <a:t>69</a:t>
            </a:fld>
            <a:endParaRPr lang="en-US" altLang="en-US" smtClean="0"/>
          </a:p>
        </p:txBody>
      </p:sp>
      <p:sp>
        <p:nvSpPr>
          <p:cNvPr id="154627" name="Rectangle 2"/>
          <p:cNvSpPr>
            <a:spLocks noChangeArrowheads="1" noTextEdit="1"/>
          </p:cNvSpPr>
          <p:nvPr>
            <p:ph type="sldImg"/>
          </p:nvPr>
        </p:nvSpPr>
        <p:spPr>
          <a:solidFill>
            <a:srgbClr val="FFFFFF"/>
          </a:solidFill>
          <a:ln/>
        </p:spPr>
      </p:sp>
      <p:sp>
        <p:nvSpPr>
          <p:cNvPr id="1546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C7E8A81E-4945-4441-98D2-4A6D8C79D19B}" type="slidenum">
              <a:rPr lang="en-US" altLang="en-US" smtClean="0"/>
              <a:pPr/>
              <a:t>70</a:t>
            </a:fld>
            <a:endParaRPr lang="en-US" altLang="en-US" smtClean="0"/>
          </a:p>
        </p:txBody>
      </p:sp>
      <p:sp>
        <p:nvSpPr>
          <p:cNvPr id="155651" name="Rectangle 2"/>
          <p:cNvSpPr>
            <a:spLocks noChangeArrowheads="1" noTextEdit="1"/>
          </p:cNvSpPr>
          <p:nvPr>
            <p:ph type="sldImg"/>
          </p:nvPr>
        </p:nvSpPr>
        <p:spPr>
          <a:solidFill>
            <a:srgbClr val="FFFFFF"/>
          </a:solidFill>
          <a:ln/>
        </p:spPr>
      </p:sp>
      <p:sp>
        <p:nvSpPr>
          <p:cNvPr id="1556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12BE26E-CE71-496D-BF41-A523325B4387}" type="slidenum">
              <a:rPr lang="en-US" altLang="en-US" smtClean="0"/>
              <a:pPr/>
              <a:t>71</a:t>
            </a:fld>
            <a:endParaRPr lang="en-US" altLang="en-US" smtClean="0"/>
          </a:p>
        </p:txBody>
      </p:sp>
      <p:sp>
        <p:nvSpPr>
          <p:cNvPr id="156675" name="Rectangle 2"/>
          <p:cNvSpPr>
            <a:spLocks noChangeArrowheads="1" noTextEdit="1"/>
          </p:cNvSpPr>
          <p:nvPr>
            <p:ph type="sldImg"/>
          </p:nvPr>
        </p:nvSpPr>
        <p:spPr>
          <a:solidFill>
            <a:srgbClr val="FFFFFF"/>
          </a:solidFill>
          <a:ln/>
        </p:spPr>
      </p:sp>
      <p:sp>
        <p:nvSpPr>
          <p:cNvPr id="1566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0662CC2-C91E-4492-AEFC-4A407EFC0AF7}" type="slidenum">
              <a:rPr lang="en-US" altLang="en-US" smtClean="0"/>
              <a:pPr/>
              <a:t>72</a:t>
            </a:fld>
            <a:endParaRPr lang="en-US" altLang="en-US" smtClean="0"/>
          </a:p>
        </p:txBody>
      </p:sp>
      <p:sp>
        <p:nvSpPr>
          <p:cNvPr id="157699" name="Rectangle 2"/>
          <p:cNvSpPr>
            <a:spLocks noChangeArrowheads="1" noTextEdit="1"/>
          </p:cNvSpPr>
          <p:nvPr>
            <p:ph type="sldImg"/>
          </p:nvPr>
        </p:nvSpPr>
        <p:spPr>
          <a:solidFill>
            <a:srgbClr val="FFFFFF"/>
          </a:solidFill>
          <a:ln/>
        </p:spPr>
      </p:sp>
      <p:sp>
        <p:nvSpPr>
          <p:cNvPr id="1577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85DEA22F-FD8B-4B46-BBD1-7E3D21CA5256}" type="slidenum">
              <a:rPr lang="en-US" altLang="en-US" smtClean="0"/>
              <a:pPr/>
              <a:t>73</a:t>
            </a:fld>
            <a:endParaRPr lang="en-US" altLang="en-US" smtClean="0"/>
          </a:p>
        </p:txBody>
      </p:sp>
      <p:sp>
        <p:nvSpPr>
          <p:cNvPr id="158723" name="Rectangle 2"/>
          <p:cNvSpPr>
            <a:spLocks noChangeArrowheads="1" noTextEdit="1"/>
          </p:cNvSpPr>
          <p:nvPr>
            <p:ph type="sldImg"/>
          </p:nvPr>
        </p:nvSpPr>
        <p:spPr>
          <a:solidFill>
            <a:srgbClr val="FFFFFF"/>
          </a:solidFill>
          <a:ln/>
        </p:spPr>
      </p:sp>
      <p:sp>
        <p:nvSpPr>
          <p:cNvPr id="1587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39FED7FB-AE56-41E4-87C1-E8F639B5E9FF}" type="slidenum">
              <a:rPr lang="en-US" altLang="en-US" smtClean="0"/>
              <a:pPr/>
              <a:t>74</a:t>
            </a:fld>
            <a:endParaRPr lang="en-US" altLang="en-US" smtClean="0"/>
          </a:p>
        </p:txBody>
      </p:sp>
      <p:sp>
        <p:nvSpPr>
          <p:cNvPr id="159747" name="Rectangle 2"/>
          <p:cNvSpPr>
            <a:spLocks noChangeArrowheads="1" noTextEdit="1"/>
          </p:cNvSpPr>
          <p:nvPr>
            <p:ph type="sldImg"/>
          </p:nvPr>
        </p:nvSpPr>
        <p:spPr>
          <a:solidFill>
            <a:srgbClr val="FFFFFF"/>
          </a:solidFill>
          <a:ln/>
        </p:spPr>
      </p:sp>
      <p:sp>
        <p:nvSpPr>
          <p:cNvPr id="1597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4957729-0643-4206-945C-586E9B219755}" type="slidenum">
              <a:rPr lang="en-US" altLang="en-US" smtClean="0"/>
              <a:pPr/>
              <a:t>75</a:t>
            </a:fld>
            <a:endParaRPr lang="en-US" altLang="en-US" smtClean="0"/>
          </a:p>
        </p:txBody>
      </p:sp>
      <p:sp>
        <p:nvSpPr>
          <p:cNvPr id="160771" name="Rectangle 2"/>
          <p:cNvSpPr>
            <a:spLocks noChangeArrowheads="1" noTextEdit="1"/>
          </p:cNvSpPr>
          <p:nvPr>
            <p:ph type="sldImg"/>
          </p:nvPr>
        </p:nvSpPr>
        <p:spPr>
          <a:solidFill>
            <a:srgbClr val="FFFFFF"/>
          </a:solidFill>
          <a:ln/>
        </p:spPr>
      </p:sp>
      <p:sp>
        <p:nvSpPr>
          <p:cNvPr id="1607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62D42AC-D6D5-4413-900E-BC2CBFA4A99C}" type="slidenum">
              <a:rPr lang="en-US" altLang="en-US" smtClean="0"/>
              <a:pPr/>
              <a:t>13</a:t>
            </a:fld>
            <a:endParaRPr lang="en-US" altLang="en-US" smtClean="0"/>
          </a:p>
        </p:txBody>
      </p:sp>
      <p:sp>
        <p:nvSpPr>
          <p:cNvPr id="106499" name="Rectangle 2"/>
          <p:cNvSpPr>
            <a:spLocks noChangeArrowheads="1" noTextEdit="1"/>
          </p:cNvSpPr>
          <p:nvPr>
            <p:ph type="sldImg"/>
          </p:nvPr>
        </p:nvSpPr>
        <p:spPr>
          <a:solidFill>
            <a:srgbClr val="FFFFFF"/>
          </a:solidFill>
          <a:ln/>
        </p:spPr>
      </p:sp>
      <p:sp>
        <p:nvSpPr>
          <p:cNvPr id="1065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58AEA745-FF6E-4A64-A7CB-8879F79858F8}" type="slidenum">
              <a:rPr lang="en-US" altLang="en-US" smtClean="0"/>
              <a:pPr/>
              <a:t>76</a:t>
            </a:fld>
            <a:endParaRPr lang="en-US" altLang="en-US" smtClean="0"/>
          </a:p>
        </p:txBody>
      </p:sp>
      <p:sp>
        <p:nvSpPr>
          <p:cNvPr id="161795" name="Rectangle 2"/>
          <p:cNvSpPr>
            <a:spLocks noChangeArrowheads="1" noTextEdit="1"/>
          </p:cNvSpPr>
          <p:nvPr>
            <p:ph type="sldImg"/>
          </p:nvPr>
        </p:nvSpPr>
        <p:spPr>
          <a:solidFill>
            <a:srgbClr val="FFFFFF"/>
          </a:solidFill>
          <a:ln/>
        </p:spPr>
      </p:sp>
      <p:sp>
        <p:nvSpPr>
          <p:cNvPr id="1617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8F169C72-A64F-4BB3-BC1A-7B0490681244}" type="slidenum">
              <a:rPr lang="en-US" altLang="en-US" smtClean="0"/>
              <a:pPr/>
              <a:t>77</a:t>
            </a:fld>
            <a:endParaRPr lang="en-US" altLang="en-US" smtClean="0"/>
          </a:p>
        </p:txBody>
      </p:sp>
      <p:sp>
        <p:nvSpPr>
          <p:cNvPr id="162819" name="Rectangle 2"/>
          <p:cNvSpPr>
            <a:spLocks noChangeArrowheads="1" noTextEdit="1"/>
          </p:cNvSpPr>
          <p:nvPr>
            <p:ph type="sldImg"/>
          </p:nvPr>
        </p:nvSpPr>
        <p:spPr>
          <a:solidFill>
            <a:srgbClr val="FFFFFF"/>
          </a:solidFill>
          <a:ln/>
        </p:spPr>
      </p:sp>
      <p:sp>
        <p:nvSpPr>
          <p:cNvPr id="1628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56C72919-135C-4C8B-A0E0-133766DCF6EF}" type="slidenum">
              <a:rPr lang="en-US" altLang="en-US" smtClean="0"/>
              <a:pPr/>
              <a:t>78</a:t>
            </a:fld>
            <a:endParaRPr lang="en-US" altLang="en-US" smtClean="0"/>
          </a:p>
        </p:txBody>
      </p:sp>
      <p:sp>
        <p:nvSpPr>
          <p:cNvPr id="163843" name="Rectangle 2"/>
          <p:cNvSpPr>
            <a:spLocks noChangeArrowheads="1" noTextEdit="1"/>
          </p:cNvSpPr>
          <p:nvPr>
            <p:ph type="sldImg"/>
          </p:nvPr>
        </p:nvSpPr>
        <p:spPr>
          <a:solidFill>
            <a:srgbClr val="FFFFFF"/>
          </a:solidFill>
          <a:ln/>
        </p:spPr>
      </p:sp>
      <p:sp>
        <p:nvSpPr>
          <p:cNvPr id="1638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EDBD3D9-87F3-4BE4-A7E4-4BE7262C5187}" type="slidenum">
              <a:rPr lang="en-US" altLang="en-US" smtClean="0"/>
              <a:pPr/>
              <a:t>79</a:t>
            </a:fld>
            <a:endParaRPr lang="en-US" altLang="en-US" smtClean="0"/>
          </a:p>
        </p:txBody>
      </p:sp>
      <p:sp>
        <p:nvSpPr>
          <p:cNvPr id="164867" name="Rectangle 2"/>
          <p:cNvSpPr>
            <a:spLocks noChangeArrowheads="1" noTextEdit="1"/>
          </p:cNvSpPr>
          <p:nvPr>
            <p:ph type="sldImg"/>
          </p:nvPr>
        </p:nvSpPr>
        <p:spPr>
          <a:solidFill>
            <a:srgbClr val="FFFFFF"/>
          </a:solidFill>
          <a:ln/>
        </p:spPr>
      </p:sp>
      <p:sp>
        <p:nvSpPr>
          <p:cNvPr id="1648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600DB3B-16AC-4464-8FFD-09C37D7E440F}" type="slidenum">
              <a:rPr lang="en-US" altLang="en-US" smtClean="0"/>
              <a:pPr/>
              <a:t>83</a:t>
            </a:fld>
            <a:endParaRPr lang="en-US" altLang="en-US" smtClean="0"/>
          </a:p>
        </p:txBody>
      </p:sp>
      <p:sp>
        <p:nvSpPr>
          <p:cNvPr id="165891" name="Rectangle 2"/>
          <p:cNvSpPr>
            <a:spLocks noChangeArrowheads="1" noTextEdit="1"/>
          </p:cNvSpPr>
          <p:nvPr>
            <p:ph type="sldImg"/>
          </p:nvPr>
        </p:nvSpPr>
        <p:spPr>
          <a:solidFill>
            <a:srgbClr val="FFFFFF"/>
          </a:solidFill>
          <a:ln/>
        </p:spPr>
      </p:sp>
      <p:sp>
        <p:nvSpPr>
          <p:cNvPr id="1658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5833794E-A684-4144-BE7E-1FA9D8C01DF4}" type="slidenum">
              <a:rPr lang="en-US" altLang="en-US" smtClean="0"/>
              <a:pPr/>
              <a:t>84</a:t>
            </a:fld>
            <a:endParaRPr lang="en-US" altLang="en-US" smtClean="0"/>
          </a:p>
        </p:txBody>
      </p:sp>
      <p:sp>
        <p:nvSpPr>
          <p:cNvPr id="166915" name="Rectangle 2"/>
          <p:cNvSpPr>
            <a:spLocks noChangeArrowheads="1" noTextEdit="1"/>
          </p:cNvSpPr>
          <p:nvPr>
            <p:ph type="sldImg"/>
          </p:nvPr>
        </p:nvSpPr>
        <p:spPr>
          <a:solidFill>
            <a:srgbClr val="FFFFFF"/>
          </a:solidFill>
          <a:ln/>
        </p:spPr>
      </p:sp>
      <p:sp>
        <p:nvSpPr>
          <p:cNvPr id="1669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5C6A03F-8068-4CC4-8C58-43B94E3DF4D0}" type="slidenum">
              <a:rPr lang="en-US" altLang="en-US" smtClean="0"/>
              <a:pPr/>
              <a:t>85</a:t>
            </a:fld>
            <a:endParaRPr lang="en-US" altLang="en-US" smtClean="0"/>
          </a:p>
        </p:txBody>
      </p:sp>
      <p:sp>
        <p:nvSpPr>
          <p:cNvPr id="167939" name="Rectangle 2"/>
          <p:cNvSpPr>
            <a:spLocks noChangeArrowheads="1" noTextEdit="1"/>
          </p:cNvSpPr>
          <p:nvPr>
            <p:ph type="sldImg"/>
          </p:nvPr>
        </p:nvSpPr>
        <p:spPr>
          <a:solidFill>
            <a:srgbClr val="FFFFFF"/>
          </a:solidFill>
          <a:ln/>
        </p:spPr>
      </p:sp>
      <p:sp>
        <p:nvSpPr>
          <p:cNvPr id="1679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622E3A7D-2EA5-41BD-82A4-8E69BA84AA46}" type="slidenum">
              <a:rPr lang="en-US" altLang="en-US" smtClean="0"/>
              <a:pPr/>
              <a:t>86</a:t>
            </a:fld>
            <a:endParaRPr lang="en-US" altLang="en-US" smtClean="0"/>
          </a:p>
        </p:txBody>
      </p:sp>
      <p:sp>
        <p:nvSpPr>
          <p:cNvPr id="168963" name="Rectangle 2"/>
          <p:cNvSpPr>
            <a:spLocks noChangeArrowheads="1" noTextEdit="1"/>
          </p:cNvSpPr>
          <p:nvPr>
            <p:ph type="sldImg"/>
          </p:nvPr>
        </p:nvSpPr>
        <p:spPr>
          <a:solidFill>
            <a:srgbClr val="FFFFFF"/>
          </a:solidFill>
          <a:ln/>
        </p:spPr>
      </p:sp>
      <p:sp>
        <p:nvSpPr>
          <p:cNvPr id="1689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39A7031E-83E4-4F34-9003-9DD359C58101}" type="slidenum">
              <a:rPr lang="en-US" altLang="en-US" smtClean="0"/>
              <a:pPr/>
              <a:t>87</a:t>
            </a:fld>
            <a:endParaRPr lang="en-US" altLang="en-US" smtClean="0"/>
          </a:p>
        </p:txBody>
      </p:sp>
      <p:sp>
        <p:nvSpPr>
          <p:cNvPr id="169987" name="Rectangle 2"/>
          <p:cNvSpPr>
            <a:spLocks noChangeArrowheads="1" noTextEdit="1"/>
          </p:cNvSpPr>
          <p:nvPr>
            <p:ph type="sldImg"/>
          </p:nvPr>
        </p:nvSpPr>
        <p:spPr>
          <a:solidFill>
            <a:srgbClr val="FFFFFF"/>
          </a:solidFill>
          <a:ln/>
        </p:spPr>
      </p:sp>
      <p:sp>
        <p:nvSpPr>
          <p:cNvPr id="1699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BE8CF5D4-C3B5-40B1-8E97-859ECEEE2B98}" type="slidenum">
              <a:rPr lang="en-US" altLang="en-US" smtClean="0"/>
              <a:pPr/>
              <a:t>88</a:t>
            </a:fld>
            <a:endParaRPr lang="en-US" altLang="en-US" smtClean="0"/>
          </a:p>
        </p:txBody>
      </p:sp>
      <p:sp>
        <p:nvSpPr>
          <p:cNvPr id="171011" name="Rectangle 2"/>
          <p:cNvSpPr>
            <a:spLocks noChangeArrowheads="1" noTextEdit="1"/>
          </p:cNvSpPr>
          <p:nvPr>
            <p:ph type="sldImg"/>
          </p:nvPr>
        </p:nvSpPr>
        <p:spPr>
          <a:solidFill>
            <a:srgbClr val="FFFFFF"/>
          </a:solidFill>
          <a:ln/>
        </p:spPr>
      </p:sp>
      <p:sp>
        <p:nvSpPr>
          <p:cNvPr id="1710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9CBF465-10EF-4606-85C4-7112AFED7A8E}" type="slidenum">
              <a:rPr lang="en-US" altLang="en-US" smtClean="0"/>
              <a:pPr/>
              <a:t>14</a:t>
            </a:fld>
            <a:endParaRPr lang="en-US" altLang="en-US" smtClean="0"/>
          </a:p>
        </p:txBody>
      </p:sp>
      <p:sp>
        <p:nvSpPr>
          <p:cNvPr id="107523" name="Rectangle 2"/>
          <p:cNvSpPr>
            <a:spLocks noChangeArrowheads="1" noTextEdit="1"/>
          </p:cNvSpPr>
          <p:nvPr>
            <p:ph type="sldImg"/>
          </p:nvPr>
        </p:nvSpPr>
        <p:spPr>
          <a:solidFill>
            <a:srgbClr val="FFFFFF"/>
          </a:solidFill>
          <a:ln/>
        </p:spPr>
      </p:sp>
      <p:sp>
        <p:nvSpPr>
          <p:cNvPr id="1075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3B79DA4A-9078-42AC-BE32-7DB88870B15A}" type="slidenum">
              <a:rPr lang="en-US" altLang="en-US" smtClean="0"/>
              <a:pPr/>
              <a:t>89</a:t>
            </a:fld>
            <a:endParaRPr lang="en-US" altLang="en-US" smtClean="0"/>
          </a:p>
        </p:txBody>
      </p:sp>
      <p:sp>
        <p:nvSpPr>
          <p:cNvPr id="172035" name="Rectangle 2"/>
          <p:cNvSpPr>
            <a:spLocks noChangeArrowheads="1" noTextEdit="1"/>
          </p:cNvSpPr>
          <p:nvPr>
            <p:ph type="sldImg"/>
          </p:nvPr>
        </p:nvSpPr>
        <p:spPr>
          <a:solidFill>
            <a:srgbClr val="FFFFFF"/>
          </a:solidFill>
          <a:ln/>
        </p:spPr>
      </p:sp>
      <p:sp>
        <p:nvSpPr>
          <p:cNvPr id="1720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3B4AA480-C7FB-4FB1-AF45-BEBFFA57DE2D}" type="slidenum">
              <a:rPr lang="en-US" altLang="en-US" smtClean="0"/>
              <a:pPr/>
              <a:t>90</a:t>
            </a:fld>
            <a:endParaRPr lang="en-US" altLang="en-US" smtClean="0"/>
          </a:p>
        </p:txBody>
      </p:sp>
      <p:sp>
        <p:nvSpPr>
          <p:cNvPr id="173059" name="Rectangle 2"/>
          <p:cNvSpPr>
            <a:spLocks noChangeArrowheads="1" noTextEdit="1"/>
          </p:cNvSpPr>
          <p:nvPr>
            <p:ph type="sldImg"/>
          </p:nvPr>
        </p:nvSpPr>
        <p:spPr>
          <a:ln/>
        </p:spPr>
      </p:sp>
      <p:sp>
        <p:nvSpPr>
          <p:cNvPr id="173060"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EB6D073-CD43-477A-8A11-82F40D273A1B}" type="slidenum">
              <a:rPr lang="en-US" altLang="en-US" smtClean="0"/>
              <a:pPr/>
              <a:t>91</a:t>
            </a:fld>
            <a:endParaRPr lang="en-US" altLang="en-US" smtClean="0"/>
          </a:p>
        </p:txBody>
      </p:sp>
      <p:sp>
        <p:nvSpPr>
          <p:cNvPr id="174083" name="Rectangle 2"/>
          <p:cNvSpPr>
            <a:spLocks noChangeArrowheads="1" noTextEdit="1"/>
          </p:cNvSpPr>
          <p:nvPr>
            <p:ph type="sldImg"/>
          </p:nvPr>
        </p:nvSpPr>
        <p:spPr>
          <a:ln/>
        </p:spPr>
      </p:sp>
      <p:sp>
        <p:nvSpPr>
          <p:cNvPr id="174084"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FB2FB23-84D3-426F-95DB-07C5F97B985D}" type="slidenum">
              <a:rPr lang="en-US" altLang="en-US" smtClean="0"/>
              <a:pPr/>
              <a:t>92</a:t>
            </a:fld>
            <a:endParaRPr lang="en-US" altLang="en-US" smtClean="0"/>
          </a:p>
        </p:txBody>
      </p:sp>
      <p:sp>
        <p:nvSpPr>
          <p:cNvPr id="175107" name="Rectangle 2"/>
          <p:cNvSpPr>
            <a:spLocks noChangeArrowheads="1" noTextEdit="1"/>
          </p:cNvSpPr>
          <p:nvPr>
            <p:ph type="sldImg"/>
          </p:nvPr>
        </p:nvSpPr>
        <p:spPr>
          <a:solidFill>
            <a:srgbClr val="FFFFFF"/>
          </a:solidFill>
          <a:ln/>
        </p:spPr>
      </p:sp>
      <p:sp>
        <p:nvSpPr>
          <p:cNvPr id="1751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6C2F5CD-BD42-424B-91B5-F838356EBD33}" type="slidenum">
              <a:rPr lang="en-US" altLang="en-US" smtClean="0"/>
              <a:pPr/>
              <a:t>93</a:t>
            </a:fld>
            <a:endParaRPr lang="en-US" altLang="en-US" smtClean="0"/>
          </a:p>
        </p:txBody>
      </p:sp>
      <p:sp>
        <p:nvSpPr>
          <p:cNvPr id="176131" name="Rectangle 2"/>
          <p:cNvSpPr>
            <a:spLocks noChangeArrowheads="1" noTextEdit="1"/>
          </p:cNvSpPr>
          <p:nvPr>
            <p:ph type="sldImg"/>
          </p:nvPr>
        </p:nvSpPr>
        <p:spPr>
          <a:solidFill>
            <a:srgbClr val="FFFFFF"/>
          </a:solidFill>
          <a:ln/>
        </p:spPr>
      </p:sp>
      <p:sp>
        <p:nvSpPr>
          <p:cNvPr id="1761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61511DF8-9533-4EDC-9E00-6C17ECC4E961}" type="slidenum">
              <a:rPr lang="en-US" altLang="en-US" smtClean="0"/>
              <a:pPr/>
              <a:t>94</a:t>
            </a:fld>
            <a:endParaRPr lang="en-US" altLang="en-US" smtClean="0"/>
          </a:p>
        </p:txBody>
      </p:sp>
      <p:sp>
        <p:nvSpPr>
          <p:cNvPr id="177155" name="Rectangle 2"/>
          <p:cNvSpPr>
            <a:spLocks noChangeArrowheads="1" noTextEdit="1"/>
          </p:cNvSpPr>
          <p:nvPr>
            <p:ph type="sldImg"/>
          </p:nvPr>
        </p:nvSpPr>
        <p:spPr>
          <a:solidFill>
            <a:srgbClr val="FFFFFF"/>
          </a:solidFill>
          <a:ln/>
        </p:spPr>
      </p:sp>
      <p:sp>
        <p:nvSpPr>
          <p:cNvPr id="1771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4F6CEF81-B9E3-4F0B-A9A4-0BF8A093FCC9}" type="slidenum">
              <a:rPr lang="en-US" altLang="en-US" smtClean="0"/>
              <a:pPr/>
              <a:t>95</a:t>
            </a:fld>
            <a:endParaRPr lang="en-US" altLang="en-US" smtClean="0"/>
          </a:p>
        </p:txBody>
      </p:sp>
      <p:sp>
        <p:nvSpPr>
          <p:cNvPr id="178179" name="Rectangle 2"/>
          <p:cNvSpPr>
            <a:spLocks noChangeArrowheads="1" noTextEdit="1"/>
          </p:cNvSpPr>
          <p:nvPr>
            <p:ph type="sldImg"/>
          </p:nvPr>
        </p:nvSpPr>
        <p:spPr>
          <a:solidFill>
            <a:srgbClr val="FFFFFF"/>
          </a:solidFill>
          <a:ln/>
        </p:spPr>
      </p:sp>
      <p:sp>
        <p:nvSpPr>
          <p:cNvPr id="1781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32401E9-DB28-4D95-A802-B35036AC90A1}" type="slidenum">
              <a:rPr lang="en-US" altLang="en-US" smtClean="0"/>
              <a:pPr/>
              <a:t>15</a:t>
            </a:fld>
            <a:endParaRPr lang="en-US" altLang="en-US" smtClean="0"/>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71FC107-81AD-4E06-9E5A-09C658602675}" type="slidenum">
              <a:rPr lang="en-US" altLang="en-US" smtClean="0"/>
              <a:pPr/>
              <a:t>16</a:t>
            </a:fld>
            <a:endParaRPr lang="en-US" altLang="en-US" smtClean="0"/>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6ADBB-2F45-4F25-B280-105FA722A017}"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6ADBB-2F45-4F25-B280-105FA722A017}"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6ADBB-2F45-4F25-B280-105FA722A017}"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gray">
          <a:xfrm>
            <a:off x="0" y="6400800"/>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mtClean="0">
                <a:cs typeface="Arial" panose="020B0604020202020204" pitchFamily="34" charset="0"/>
              </a:rPr>
              <a:t> </a:t>
            </a:r>
          </a:p>
        </p:txBody>
      </p:sp>
      <p:pic>
        <p:nvPicPr>
          <p:cNvPr id="5" name="Picture 14" descr="Berk_0132992477_rev-1.jpg"/>
          <p:cNvPicPr>
            <a:picLocks noChangeAspect="1"/>
          </p:cNvPicPr>
          <p:nvPr userDrawn="1"/>
        </p:nvPicPr>
        <p:blipFill>
          <a:blip r:embed="rId2" cstate="print"/>
          <a:srcRect/>
          <a:stretch>
            <a:fillRect/>
          </a:stretch>
        </p:blipFill>
        <p:spPr bwMode="auto">
          <a:xfrm>
            <a:off x="0" y="0"/>
            <a:ext cx="5121275" cy="64008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6ADBB-2F45-4F25-B280-105FA722A017}"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6ADBB-2F45-4F25-B280-105FA722A017}"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6ADBB-2F45-4F25-B280-105FA722A017}"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6ADBB-2F45-4F25-B280-105FA722A017}"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6ADBB-2F45-4F25-B280-105FA722A017}"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6ADBB-2F45-4F25-B280-105FA722A017}"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6ADBB-2F45-4F25-B280-105FA722A017}"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6ADBB-2F45-4F25-B280-105FA722A017}"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F89C-A633-4B42-B4BC-34AD1640C9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6ADBB-2F45-4F25-B280-105FA722A017}" type="datetimeFigureOut">
              <a:rPr lang="en-US" smtClean="0"/>
              <a:t>4/12/2017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BF89C-A633-4B42-B4BC-34AD1640C9C0}" type="slidenum">
              <a:rPr lang="en-US" smtClean="0"/>
              <a:t>‹#›</a:t>
            </a:fld>
            <a:endParaRPr lang="en-US"/>
          </a:p>
        </p:txBody>
      </p:sp>
      <p:sp>
        <p:nvSpPr>
          <p:cNvPr id="7" name="Rectangle 2"/>
          <p:cNvSpPr>
            <a:spLocks noChangeArrowheads="1"/>
          </p:cNvSpPr>
          <p:nvPr userDrawn="1"/>
        </p:nvSpPr>
        <p:spPr bwMode="gray">
          <a:xfrm>
            <a:off x="0" y="6397625"/>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cs typeface="Arial" panose="020B0604020202020204" pitchFamily="34" charset="0"/>
            </a:endParaRPr>
          </a:p>
        </p:txBody>
      </p:sp>
      <p:sp>
        <p:nvSpPr>
          <p:cNvPr id="8" name="Rectangle 6"/>
          <p:cNvSpPr>
            <a:spLocks noChangeArrowheads="1"/>
          </p:cNvSpPr>
          <p:nvPr userDrawn="1"/>
        </p:nvSpPr>
        <p:spPr bwMode="gray">
          <a:xfrm>
            <a:off x="392113" y="6553200"/>
            <a:ext cx="5399087" cy="179388"/>
          </a:xfrm>
          <a:prstGeom prst="rect">
            <a:avLst/>
          </a:prstGeom>
          <a:noFill/>
          <a:ln w="9525">
            <a:noFill/>
            <a:miter lim="800000"/>
            <a:headEnd/>
            <a:tailEnd/>
          </a:ln>
          <a:effec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dirty="0" smtClean="0">
                <a:solidFill>
                  <a:schemeClr val="bg1"/>
                </a:solidFill>
                <a:latin typeface="Verdana" panose="020B0604030504040204" pitchFamily="34" charset="0"/>
                <a:ea typeface="Arial" panose="020B0604020202020204" pitchFamily="34" charset="0"/>
              </a:rPr>
              <a:t>Copyright ©2017 Pearson Education, Inc. All rights reserved.</a:t>
            </a:r>
            <a:endParaRPr lang="en-GB" altLang="en-US" sz="900" dirty="0" smtClean="0">
              <a:solidFill>
                <a:schemeClr val="bg1"/>
              </a:solidFill>
              <a:latin typeface="Verdana" panose="020B0604030504040204" pitchFamily="34" charset="0"/>
              <a:ea typeface="Arial" panose="020B0604020202020204" pitchFamily="34" charset="0"/>
            </a:endParaRPr>
          </a:p>
        </p:txBody>
      </p:sp>
      <p:pic>
        <p:nvPicPr>
          <p:cNvPr id="9" name="Picture 8" descr="G:\08VOL4\Graphics\Powerpoint\PEARSON\BERK\Incoming\BD.4e-small.jpg"/>
          <p:cNvPicPr>
            <a:picLocks noChangeAspect="1" noChangeArrowheads="1"/>
          </p:cNvPicPr>
          <p:nvPr userDrawn="1"/>
        </p:nvPicPr>
        <p:blipFill>
          <a:blip r:embed="rId14" cstate="print"/>
          <a:srcRect/>
          <a:stretch>
            <a:fillRect/>
          </a:stretch>
        </p:blipFill>
        <p:spPr bwMode="auto">
          <a:xfrm>
            <a:off x="0" y="0"/>
            <a:ext cx="90805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13.xml"/><Relationship Id="rId7" Type="http://schemas.openxmlformats.org/officeDocument/2006/relationships/slide" Target="slide5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51.xml"/><Relationship Id="rId4" Type="http://schemas.openxmlformats.org/officeDocument/2006/relationships/slide" Target="slide24.xml"/><Relationship Id="rId9" Type="http://schemas.openxmlformats.org/officeDocument/2006/relationships/slide" Target="slide8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7.bin"/></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2.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3.bin"/></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finance.yahoo.com/q/ks?s=F"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www.google.com/finance?q=NYSE:F" TargetMode="External"/><Relationship Id="rId4" Type="http://schemas.openxmlformats.org/officeDocument/2006/relationships/hyperlink" Target="http://valueline.com/vlquotes/quote.aspx?symbol=f"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5"/>
          <p:cNvSpPr>
            <a:spLocks noGrp="1" noChangeArrowheads="1"/>
          </p:cNvSpPr>
          <p:nvPr>
            <p:ph type="subTitle" idx="4294967295"/>
          </p:nvPr>
        </p:nvSpPr>
        <p:spPr>
          <a:xfrm>
            <a:off x="2362200" y="1447800"/>
            <a:ext cx="4267200" cy="2514600"/>
          </a:xfrm>
        </p:spPr>
        <p:txBody>
          <a:bodyPr>
            <a:normAutofit lnSpcReduction="10000"/>
          </a:bodyPr>
          <a:lstStyle/>
          <a:p>
            <a:pPr marL="0" indent="0" algn="ctr" eaLnBrk="1" hangingPunct="1">
              <a:buFontTx/>
              <a:buNone/>
            </a:pPr>
            <a:r>
              <a:rPr lang="en-US" altLang="en-US" sz="3200" b="1" dirty="0" smtClean="0"/>
              <a:t>Chapter 10</a:t>
            </a:r>
          </a:p>
          <a:p>
            <a:pPr marL="0" indent="0" algn="ctr" eaLnBrk="1" hangingPunct="1">
              <a:buFontTx/>
              <a:buNone/>
            </a:pPr>
            <a:endParaRPr lang="en-US" altLang="en-US" b="1" dirty="0" smtClean="0"/>
          </a:p>
          <a:p>
            <a:pPr marL="0" indent="0" algn="ctr" eaLnBrk="1" hangingPunct="1">
              <a:buFontTx/>
              <a:buNone/>
            </a:pPr>
            <a:r>
              <a:rPr lang="en-US" altLang="en-US" b="1" dirty="0" smtClean="0"/>
              <a:t>Capital Markets </a:t>
            </a:r>
            <a:br>
              <a:rPr lang="en-US" altLang="en-US" b="1" dirty="0" smtClean="0"/>
            </a:br>
            <a:r>
              <a:rPr lang="en-US" altLang="en-US" b="1" dirty="0" smtClean="0"/>
              <a:t>and the Pricing </a:t>
            </a:r>
            <a:br>
              <a:rPr lang="en-US" altLang="en-US" b="1" dirty="0" smtClean="0"/>
            </a:br>
            <a:r>
              <a:rPr lang="en-US" altLang="en-US" b="1" dirty="0" smtClean="0"/>
              <a:t>of Risk</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2800" smtClean="0"/>
              <a:t>10.1 Risk and Return: Insights from 89 Years of Investor History (cont’d)</a:t>
            </a:r>
          </a:p>
        </p:txBody>
      </p:sp>
      <p:sp>
        <p:nvSpPr>
          <p:cNvPr id="27651" name="Rectangle 3"/>
          <p:cNvSpPr>
            <a:spLocks noGrp="1" noChangeArrowheads="1"/>
          </p:cNvSpPr>
          <p:nvPr>
            <p:ph idx="1"/>
          </p:nvPr>
        </p:nvSpPr>
        <p:spPr/>
        <p:txBody>
          <a:bodyPr rIns="91440"/>
          <a:lstStyle/>
          <a:p>
            <a:pPr eaLnBrk="1" hangingPunct="1">
              <a:spcBef>
                <a:spcPct val="60000"/>
              </a:spcBef>
            </a:pPr>
            <a:r>
              <a:rPr lang="en-US" altLang="en-US" smtClean="0"/>
              <a:t>Small stocks had the highest long-term returns, while T-Bills had the lowest long-term returns.</a:t>
            </a:r>
          </a:p>
          <a:p>
            <a:pPr eaLnBrk="1" hangingPunct="1">
              <a:spcBef>
                <a:spcPct val="60000"/>
              </a:spcBef>
            </a:pPr>
            <a:r>
              <a:rPr lang="en-US" altLang="en-US" smtClean="0"/>
              <a:t>Small stocks had the largest fluctuations in price, while T-Bills had the lowest.</a:t>
            </a:r>
          </a:p>
          <a:p>
            <a:pPr lvl="1" eaLnBrk="1" hangingPunct="1">
              <a:spcBef>
                <a:spcPct val="40000"/>
              </a:spcBef>
            </a:pPr>
            <a:r>
              <a:rPr lang="en-US" altLang="en-US" smtClean="0"/>
              <a:t>Higher risk requires a higher return.</a:t>
            </a: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smtClean="0"/>
              <a:t>10.1 Risk and Return: Insights from 89 Years of Investor History (cont’d)</a:t>
            </a:r>
          </a:p>
        </p:txBody>
      </p:sp>
      <p:sp>
        <p:nvSpPr>
          <p:cNvPr id="28675" name="Rectangle 3"/>
          <p:cNvSpPr>
            <a:spLocks noGrp="1" noChangeArrowheads="1"/>
          </p:cNvSpPr>
          <p:nvPr>
            <p:ph idx="1"/>
          </p:nvPr>
        </p:nvSpPr>
        <p:spPr/>
        <p:txBody>
          <a:bodyPr rIns="91440"/>
          <a:lstStyle/>
          <a:p>
            <a:pPr eaLnBrk="1" hangingPunct="1">
              <a:spcBef>
                <a:spcPct val="60000"/>
              </a:spcBef>
            </a:pPr>
            <a:r>
              <a:rPr lang="en-US" altLang="en-US" smtClean="0"/>
              <a:t>Few people ever make an investment for 89 years.</a:t>
            </a:r>
          </a:p>
          <a:p>
            <a:pPr eaLnBrk="1" hangingPunct="1">
              <a:spcBef>
                <a:spcPct val="60000"/>
              </a:spcBef>
            </a:pPr>
            <a:r>
              <a:rPr lang="en-US" altLang="en-US" smtClean="0"/>
              <a:t>More realistic investment horizons and different initial investment dates can greatly influence each investment's risk and return.</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2400" smtClean="0"/>
              <a:t>Figure 10.2  </a:t>
            </a:r>
            <a:r>
              <a:rPr lang="en-US" altLang="en-US" sz="2400" b="0" smtClean="0"/>
              <a:t>Value of $100 Invested in Alternative Investment for Differing Horizons</a:t>
            </a:r>
            <a:endParaRPr lang="en-US" altLang="en-US" sz="2400" smtClean="0"/>
          </a:p>
        </p:txBody>
      </p:sp>
      <p:sp>
        <p:nvSpPr>
          <p:cNvPr id="29699" name="Content Placeholder 8"/>
          <p:cNvSpPr>
            <a:spLocks noGrp="1"/>
          </p:cNvSpPr>
          <p:nvPr>
            <p:ph idx="1"/>
          </p:nvPr>
        </p:nvSpPr>
        <p:spPr>
          <a:xfrm>
            <a:off x="381000" y="5791200"/>
            <a:ext cx="8382000" cy="609600"/>
          </a:xfrm>
        </p:spPr>
        <p:txBody>
          <a:bodyPr rIns="91440"/>
          <a:lstStyle/>
          <a:p>
            <a:pPr marL="0" indent="0" eaLnBrk="1" hangingPunct="1">
              <a:buFontTx/>
              <a:buNone/>
            </a:pPr>
            <a:r>
              <a:rPr lang="en-US" altLang="en-US" sz="1400" smtClean="0">
                <a:solidFill>
                  <a:srgbClr val="000000"/>
                </a:solidFill>
              </a:rPr>
              <a:t>Source: Chicago Center for Research in Security Prices, Standard and Poor’s, MSCI, and Global Financial Data.</a:t>
            </a:r>
          </a:p>
        </p:txBody>
      </p:sp>
      <p:pic>
        <p:nvPicPr>
          <p:cNvPr id="29700" name="Picture 5" descr="Y:\Graphics\Powerpoint\PEARSON\BERK\Final files\ch10\c10f002.jpg"/>
          <p:cNvPicPr>
            <a:picLocks noChangeAspect="1" noChangeArrowheads="1"/>
          </p:cNvPicPr>
          <p:nvPr/>
        </p:nvPicPr>
        <p:blipFill>
          <a:blip r:embed="rId3" cstate="print"/>
          <a:srcRect/>
          <a:stretch>
            <a:fillRect/>
          </a:stretch>
        </p:blipFill>
        <p:spPr bwMode="auto">
          <a:xfrm>
            <a:off x="1268413" y="1295400"/>
            <a:ext cx="6607175" cy="4267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altLang="en-US" smtClean="0"/>
              <a:t>10.2 Common Measures of Risk and Return</a:t>
            </a:r>
          </a:p>
        </p:txBody>
      </p:sp>
      <p:sp>
        <p:nvSpPr>
          <p:cNvPr id="30723" name="Rectangle 3"/>
          <p:cNvSpPr>
            <a:spLocks noGrp="1" noChangeArrowheads="1"/>
          </p:cNvSpPr>
          <p:nvPr>
            <p:ph idx="1"/>
          </p:nvPr>
        </p:nvSpPr>
        <p:spPr/>
        <p:txBody>
          <a:bodyPr rIns="91440">
            <a:normAutofit lnSpcReduction="10000"/>
          </a:bodyPr>
          <a:lstStyle/>
          <a:p>
            <a:pPr eaLnBrk="1" hangingPunct="1">
              <a:lnSpc>
                <a:spcPct val="90000"/>
              </a:lnSpc>
              <a:spcBef>
                <a:spcPct val="50000"/>
              </a:spcBef>
            </a:pPr>
            <a:r>
              <a:rPr lang="en-US" altLang="en-US" smtClean="0"/>
              <a:t>Probability Distributions</a:t>
            </a:r>
          </a:p>
          <a:p>
            <a:pPr lvl="1" eaLnBrk="1" hangingPunct="1">
              <a:lnSpc>
                <a:spcPct val="90000"/>
              </a:lnSpc>
              <a:spcBef>
                <a:spcPct val="50000"/>
              </a:spcBef>
            </a:pPr>
            <a:r>
              <a:rPr lang="en-US" altLang="en-US" smtClean="0"/>
              <a:t>When an investment is risky, it may earn different returns. Each possible return has some likelihood of occurring. This information is summarized with a probability distribution, which assigns a probability, </a:t>
            </a:r>
            <a:r>
              <a:rPr lang="en-US" altLang="en-US" i="1" smtClean="0"/>
              <a:t>P</a:t>
            </a:r>
            <a:r>
              <a:rPr lang="en-US" altLang="en-US" i="1" baseline="-25000" smtClean="0"/>
              <a:t>R</a:t>
            </a:r>
            <a:r>
              <a:rPr lang="en-US" altLang="en-US" smtClean="0"/>
              <a:t> , that each possible return, </a:t>
            </a:r>
            <a:r>
              <a:rPr lang="en-US" altLang="en-US" i="1" smtClean="0"/>
              <a:t>R</a:t>
            </a:r>
            <a:r>
              <a:rPr lang="en-US" altLang="en-US" smtClean="0"/>
              <a:t> , will occur.</a:t>
            </a:r>
          </a:p>
          <a:p>
            <a:pPr lvl="2" eaLnBrk="1" hangingPunct="1">
              <a:lnSpc>
                <a:spcPct val="90000"/>
              </a:lnSpc>
              <a:spcBef>
                <a:spcPct val="50000"/>
              </a:spcBef>
            </a:pPr>
            <a:r>
              <a:rPr lang="en-US" altLang="en-US" smtClean="0"/>
              <a:t>Assume BFI stock currently trades for $100 per share. </a:t>
            </a:r>
            <a:br>
              <a:rPr lang="en-US" altLang="en-US" smtClean="0"/>
            </a:br>
            <a:r>
              <a:rPr lang="en-US" altLang="en-US" smtClean="0"/>
              <a:t>In one year, there is a 25% chance the share price will be $140, a 50% chance it will be $110, and a 25% chance it will be $80. </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altLang="en-US" smtClean="0"/>
              <a:t>Table 10.1  </a:t>
            </a:r>
            <a:r>
              <a:rPr lang="en-US" altLang="en-US" b="0" smtClean="0"/>
              <a:t>Probability Distribution of Returns for BFI</a:t>
            </a:r>
            <a:endParaRPr lang="en-US" altLang="en-US" smtClean="0"/>
          </a:p>
        </p:txBody>
      </p:sp>
      <p:pic>
        <p:nvPicPr>
          <p:cNvPr id="31747" name="Picture 4" descr="tbl10_01.gif"/>
          <p:cNvPicPr>
            <a:picLocks noChangeAspect="1"/>
          </p:cNvPicPr>
          <p:nvPr/>
        </p:nvPicPr>
        <p:blipFill>
          <a:blip r:embed="rId3" cstate="print"/>
          <a:srcRect/>
          <a:stretch>
            <a:fillRect/>
          </a:stretch>
        </p:blipFill>
        <p:spPr bwMode="auto">
          <a:xfrm>
            <a:off x="457200" y="2590800"/>
            <a:ext cx="8305800" cy="17653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altLang="en-US" smtClean="0"/>
              <a:t>Figure 10.3  </a:t>
            </a:r>
            <a:r>
              <a:rPr lang="en-US" altLang="en-US" b="0" smtClean="0"/>
              <a:t>Probability Distribution </a:t>
            </a:r>
            <a:br>
              <a:rPr lang="en-US" altLang="en-US" b="0" smtClean="0"/>
            </a:br>
            <a:r>
              <a:rPr lang="en-US" altLang="en-US" b="0" smtClean="0"/>
              <a:t>of Returns for BFI</a:t>
            </a:r>
            <a:endParaRPr lang="en-US" altLang="en-US" smtClean="0"/>
          </a:p>
        </p:txBody>
      </p:sp>
      <p:pic>
        <p:nvPicPr>
          <p:cNvPr id="32771" name="Picture 4" descr="fig10_03.gif"/>
          <p:cNvPicPr>
            <a:picLocks noChangeAspect="1"/>
          </p:cNvPicPr>
          <p:nvPr/>
        </p:nvPicPr>
        <p:blipFill>
          <a:blip r:embed="rId3" cstate="print"/>
          <a:srcRect/>
          <a:stretch>
            <a:fillRect/>
          </a:stretch>
        </p:blipFill>
        <p:spPr bwMode="auto">
          <a:xfrm>
            <a:off x="609600" y="1676400"/>
            <a:ext cx="8001000" cy="44926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altLang="en-US" smtClean="0"/>
              <a:t>Expected Return</a:t>
            </a:r>
          </a:p>
        </p:txBody>
      </p:sp>
      <p:sp>
        <p:nvSpPr>
          <p:cNvPr id="1029" name="Rectangle 3"/>
          <p:cNvSpPr>
            <a:spLocks noGrp="1" noChangeArrowheads="1"/>
          </p:cNvSpPr>
          <p:nvPr>
            <p:ph idx="1"/>
          </p:nvPr>
        </p:nvSpPr>
        <p:spPr/>
        <p:txBody>
          <a:bodyPr rIns="91440"/>
          <a:lstStyle/>
          <a:p>
            <a:pPr eaLnBrk="1" hangingPunct="1"/>
            <a:r>
              <a:rPr lang="en-US" altLang="en-US" smtClean="0"/>
              <a:t>Expected (Mean) Return</a:t>
            </a:r>
          </a:p>
          <a:p>
            <a:pPr lvl="1" eaLnBrk="1" hangingPunct="1">
              <a:spcBef>
                <a:spcPct val="50000"/>
              </a:spcBef>
            </a:pPr>
            <a:r>
              <a:rPr lang="en-US" altLang="en-US" smtClean="0"/>
              <a:t>Calculated as a weighted average of the </a:t>
            </a:r>
            <a:br>
              <a:rPr lang="en-US" altLang="en-US" smtClean="0"/>
            </a:br>
            <a:r>
              <a:rPr lang="en-US" altLang="en-US" smtClean="0"/>
              <a:t>possible returns, where the weights correspond </a:t>
            </a:r>
            <a:br>
              <a:rPr lang="en-US" altLang="en-US" smtClean="0"/>
            </a:br>
            <a:r>
              <a:rPr lang="en-US" altLang="en-US" smtClean="0"/>
              <a:t>to the probabilities.</a:t>
            </a:r>
          </a:p>
        </p:txBody>
      </p:sp>
      <p:graphicFrame>
        <p:nvGraphicFramePr>
          <p:cNvPr id="1026" name="Object 4"/>
          <p:cNvGraphicFramePr>
            <a:graphicFrameLocks noChangeAspect="1"/>
          </p:cNvGraphicFramePr>
          <p:nvPr/>
        </p:nvGraphicFramePr>
        <p:xfrm>
          <a:off x="1030288" y="3436938"/>
          <a:ext cx="5554662" cy="582612"/>
        </p:xfrm>
        <a:graphic>
          <a:graphicData uri="http://schemas.openxmlformats.org/presentationml/2006/ole">
            <p:oleObj spid="_x0000_s1026" name="Equation" r:id="rId4" imgW="2667000" imgH="279400" progId="Equation.DSMT4">
              <p:embed/>
            </p:oleObj>
          </a:graphicData>
        </a:graphic>
      </p:graphicFrame>
      <p:graphicFrame>
        <p:nvGraphicFramePr>
          <p:cNvPr id="1027" name="Object 5"/>
          <p:cNvGraphicFramePr>
            <a:graphicFrameLocks noChangeAspect="1"/>
          </p:cNvGraphicFramePr>
          <p:nvPr/>
        </p:nvGraphicFramePr>
        <p:xfrm>
          <a:off x="550863" y="4421188"/>
          <a:ext cx="8051800" cy="522287"/>
        </p:xfrm>
        <a:graphic>
          <a:graphicData uri="http://schemas.openxmlformats.org/presentationml/2006/ole">
            <p:oleObj spid="_x0000_s1027" name="Equation" r:id="rId5" imgW="3911600" imgH="2540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altLang="en-US" smtClean="0"/>
              <a:t>Variance and Standard Deviation</a:t>
            </a:r>
          </a:p>
        </p:txBody>
      </p:sp>
      <p:sp>
        <p:nvSpPr>
          <p:cNvPr id="2053" name="Rectangle 3"/>
          <p:cNvSpPr>
            <a:spLocks noGrp="1" noChangeArrowheads="1"/>
          </p:cNvSpPr>
          <p:nvPr>
            <p:ph idx="1"/>
          </p:nvPr>
        </p:nvSpPr>
        <p:spPr/>
        <p:txBody>
          <a:bodyPr rIns="91440">
            <a:normAutofit fontScale="92500" lnSpcReduction="10000"/>
          </a:bodyPr>
          <a:lstStyle/>
          <a:p>
            <a:pPr eaLnBrk="1" hangingPunct="1">
              <a:lnSpc>
                <a:spcPct val="90000"/>
              </a:lnSpc>
            </a:pPr>
            <a:r>
              <a:rPr lang="en-US" altLang="en-US" smtClean="0"/>
              <a:t>Variance</a:t>
            </a:r>
          </a:p>
          <a:p>
            <a:pPr lvl="1" eaLnBrk="1" hangingPunct="1">
              <a:lnSpc>
                <a:spcPct val="90000"/>
              </a:lnSpc>
              <a:spcBef>
                <a:spcPct val="30000"/>
              </a:spcBef>
            </a:pPr>
            <a:r>
              <a:rPr lang="en-US" altLang="en-US" smtClean="0"/>
              <a:t>The expected squared deviation from the mean</a:t>
            </a:r>
          </a:p>
          <a:p>
            <a:pPr eaLnBrk="1" hangingPunct="1">
              <a:lnSpc>
                <a:spcPct val="90000"/>
              </a:lnSpc>
              <a:spcBef>
                <a:spcPct val="235000"/>
              </a:spcBef>
            </a:pPr>
            <a:r>
              <a:rPr lang="en-US" altLang="en-US" smtClean="0"/>
              <a:t>Standard Deviation</a:t>
            </a:r>
          </a:p>
          <a:p>
            <a:pPr lvl="1" eaLnBrk="1" hangingPunct="1">
              <a:lnSpc>
                <a:spcPct val="90000"/>
              </a:lnSpc>
              <a:spcBef>
                <a:spcPct val="30000"/>
              </a:spcBef>
            </a:pPr>
            <a:r>
              <a:rPr lang="en-US" altLang="en-US" smtClean="0"/>
              <a:t>The square root of the variance</a:t>
            </a:r>
          </a:p>
          <a:p>
            <a:pPr eaLnBrk="1" hangingPunct="1">
              <a:lnSpc>
                <a:spcPct val="90000"/>
              </a:lnSpc>
              <a:spcBef>
                <a:spcPct val="200000"/>
              </a:spcBef>
            </a:pPr>
            <a:r>
              <a:rPr lang="en-US" altLang="en-US" smtClean="0"/>
              <a:t>Both are measures of the risk of a probability distribution</a:t>
            </a:r>
          </a:p>
        </p:txBody>
      </p:sp>
      <p:graphicFrame>
        <p:nvGraphicFramePr>
          <p:cNvPr id="2050" name="Object 5"/>
          <p:cNvGraphicFramePr>
            <a:graphicFrameLocks noChangeAspect="1"/>
          </p:cNvGraphicFramePr>
          <p:nvPr/>
        </p:nvGraphicFramePr>
        <p:xfrm>
          <a:off x="1119188" y="4364038"/>
          <a:ext cx="2595562" cy="498475"/>
        </p:xfrm>
        <a:graphic>
          <a:graphicData uri="http://schemas.openxmlformats.org/presentationml/2006/ole">
            <p:oleObj spid="_x0000_s2050" name="Equation" r:id="rId4" imgW="1320227" imgH="253890" progId="Equation.DSMT4">
              <p:embed/>
            </p:oleObj>
          </a:graphicData>
        </a:graphic>
      </p:graphicFrame>
      <p:graphicFrame>
        <p:nvGraphicFramePr>
          <p:cNvPr id="2051" name="Object 7"/>
          <p:cNvGraphicFramePr>
            <a:graphicFrameLocks noChangeAspect="1"/>
          </p:cNvGraphicFramePr>
          <p:nvPr/>
        </p:nvGraphicFramePr>
        <p:xfrm>
          <a:off x="908050" y="2468563"/>
          <a:ext cx="7510463" cy="741362"/>
        </p:xfrm>
        <a:graphic>
          <a:graphicData uri="http://schemas.openxmlformats.org/presentationml/2006/ole">
            <p:oleObj spid="_x0000_s2051" name="Equation" r:id="rId5" imgW="3606800" imgH="355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normAutofit fontScale="90000"/>
          </a:bodyPr>
          <a:lstStyle/>
          <a:p>
            <a:pPr eaLnBrk="1" hangingPunct="1"/>
            <a:r>
              <a:rPr lang="en-US" altLang="en-US" smtClean="0"/>
              <a:t>Variance and Standard Deviation (cont'd)</a:t>
            </a:r>
          </a:p>
        </p:txBody>
      </p:sp>
      <p:sp>
        <p:nvSpPr>
          <p:cNvPr id="3077" name="Rectangle 3"/>
          <p:cNvSpPr>
            <a:spLocks noGrp="1" noChangeArrowheads="1"/>
          </p:cNvSpPr>
          <p:nvPr>
            <p:ph idx="1"/>
          </p:nvPr>
        </p:nvSpPr>
        <p:spPr/>
        <p:txBody>
          <a:bodyPr rIns="91440"/>
          <a:lstStyle/>
          <a:p>
            <a:pPr eaLnBrk="1" hangingPunct="1">
              <a:lnSpc>
                <a:spcPct val="90000"/>
              </a:lnSpc>
            </a:pPr>
            <a:r>
              <a:rPr lang="en-US" altLang="en-US" sz="2400" smtClean="0"/>
              <a:t>For BFI, the variance and standard deviation are</a:t>
            </a:r>
          </a:p>
          <a:p>
            <a:pPr lvl="1" eaLnBrk="1" hangingPunct="1">
              <a:lnSpc>
                <a:spcPct val="90000"/>
              </a:lnSpc>
              <a:spcBef>
                <a:spcPct val="700000"/>
              </a:spcBef>
            </a:pPr>
            <a:r>
              <a:rPr lang="en-US" altLang="en-US" sz="2000" smtClean="0">
                <a:latin typeface="AGaramond-Regular" charset="0"/>
              </a:rPr>
              <a:t>In finance, the standard deviation of a return is also referred to as its </a:t>
            </a:r>
            <a:r>
              <a:rPr lang="en-US" altLang="en-US" sz="2000" b="1" smtClean="0">
                <a:latin typeface="AGaramond-Bold" charset="0"/>
              </a:rPr>
              <a:t>volatility</a:t>
            </a:r>
            <a:r>
              <a:rPr lang="en-US" altLang="en-US" sz="2000" smtClean="0">
                <a:latin typeface="AGaramond-Regular" charset="0"/>
              </a:rPr>
              <a:t>. The standard deviation is easier to interpret because it is in the same units as the returns themselves.</a:t>
            </a:r>
            <a:endParaRPr lang="en-US" altLang="en-US" sz="2000" smtClean="0"/>
          </a:p>
        </p:txBody>
      </p:sp>
      <p:graphicFrame>
        <p:nvGraphicFramePr>
          <p:cNvPr id="3074" name="Object 4"/>
          <p:cNvGraphicFramePr>
            <a:graphicFrameLocks noChangeAspect="1"/>
          </p:cNvGraphicFramePr>
          <p:nvPr/>
        </p:nvGraphicFramePr>
        <p:xfrm>
          <a:off x="1828800" y="3352800"/>
          <a:ext cx="5487988" cy="523875"/>
        </p:xfrm>
        <a:graphic>
          <a:graphicData uri="http://schemas.openxmlformats.org/presentationml/2006/ole">
            <p:oleObj spid="_x0000_s3074" name="Equation" r:id="rId4" imgW="2667000" imgH="254000" progId="Equation.DSMT4">
              <p:embed/>
            </p:oleObj>
          </a:graphicData>
        </a:graphic>
      </p:graphicFrame>
      <p:graphicFrame>
        <p:nvGraphicFramePr>
          <p:cNvPr id="3075" name="Object 5"/>
          <p:cNvGraphicFramePr>
            <a:graphicFrameLocks noChangeAspect="1"/>
          </p:cNvGraphicFramePr>
          <p:nvPr/>
        </p:nvGraphicFramePr>
        <p:xfrm>
          <a:off x="457200" y="1981200"/>
          <a:ext cx="8485188" cy="1027113"/>
        </p:xfrm>
        <a:graphic>
          <a:graphicData uri="http://schemas.openxmlformats.org/presentationml/2006/ole">
            <p:oleObj spid="_x0000_s3075" name="Equation" r:id="rId5" imgW="4191000" imgH="5080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2800" smtClean="0"/>
              <a:t>Textbook Example 10.1</a:t>
            </a:r>
          </a:p>
        </p:txBody>
      </p:sp>
      <p:pic>
        <p:nvPicPr>
          <p:cNvPr id="33795" name="Picture 3" descr="ex10_01a.gif"/>
          <p:cNvPicPr>
            <a:picLocks noChangeAspect="1"/>
          </p:cNvPicPr>
          <p:nvPr/>
        </p:nvPicPr>
        <p:blipFill>
          <a:blip r:embed="rId3" cstate="print"/>
          <a:srcRect/>
          <a:stretch>
            <a:fillRect/>
          </a:stretch>
        </p:blipFill>
        <p:spPr bwMode="auto">
          <a:xfrm>
            <a:off x="304800" y="2438400"/>
            <a:ext cx="8458200" cy="16176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Chapter Outline</a:t>
            </a:r>
          </a:p>
        </p:txBody>
      </p:sp>
      <p:sp>
        <p:nvSpPr>
          <p:cNvPr id="19459" name="Content Placeholder 2"/>
          <p:cNvSpPr>
            <a:spLocks noGrp="1"/>
          </p:cNvSpPr>
          <p:nvPr>
            <p:ph idx="1"/>
          </p:nvPr>
        </p:nvSpPr>
        <p:spPr>
          <a:xfrm>
            <a:off x="381000" y="1447800"/>
            <a:ext cx="8534400" cy="4648200"/>
          </a:xfrm>
        </p:spPr>
        <p:txBody>
          <a:bodyPr rIns="91440">
            <a:normAutofit fontScale="92500" lnSpcReduction="20000"/>
          </a:bodyPr>
          <a:lstStyle/>
          <a:p>
            <a:pPr marL="1150938" indent="-1150938" eaLnBrk="1" hangingPunct="1">
              <a:buFontTx/>
              <a:buNone/>
            </a:pPr>
            <a:r>
              <a:rPr lang="en-US" altLang="en-US" b="1" smtClean="0">
                <a:hlinkClick r:id="rId2" action="ppaction://hlinksldjump"/>
              </a:rPr>
              <a:t>10.1</a:t>
            </a:r>
            <a:r>
              <a:rPr lang="en-US" altLang="en-US" smtClean="0">
                <a:hlinkClick r:id="rId2" action="ppaction://hlinksldjump"/>
              </a:rPr>
              <a:t>  Risk and Return: Insights from 89 Years of Investor History</a:t>
            </a:r>
            <a:endParaRPr lang="en-US" altLang="en-US" smtClean="0"/>
          </a:p>
          <a:p>
            <a:pPr marL="1150938" indent="-1150938" eaLnBrk="1" hangingPunct="1">
              <a:buFontTx/>
              <a:buNone/>
            </a:pPr>
            <a:r>
              <a:rPr lang="en-US" altLang="en-US" b="1" smtClean="0">
                <a:hlinkClick r:id="rId3" action="ppaction://hlinksldjump"/>
              </a:rPr>
              <a:t>10.2</a:t>
            </a:r>
            <a:r>
              <a:rPr lang="en-US" altLang="en-US" smtClean="0">
                <a:hlinkClick r:id="rId3" action="ppaction://hlinksldjump"/>
              </a:rPr>
              <a:t> Common Measures of Risk and Return</a:t>
            </a:r>
            <a:endParaRPr lang="en-US" altLang="en-US" smtClean="0"/>
          </a:p>
          <a:p>
            <a:pPr marL="1150938" indent="-1150938" eaLnBrk="1" hangingPunct="1">
              <a:buFontTx/>
              <a:buNone/>
            </a:pPr>
            <a:r>
              <a:rPr lang="en-US" altLang="en-US" b="1" smtClean="0">
                <a:hlinkClick r:id="rId4" action="ppaction://hlinksldjump"/>
              </a:rPr>
              <a:t>10.3</a:t>
            </a:r>
            <a:r>
              <a:rPr lang="en-US" altLang="en-US" smtClean="0">
                <a:hlinkClick r:id="rId4" action="ppaction://hlinksldjump"/>
              </a:rPr>
              <a:t> Historical Returns of Stocks and Bonds</a:t>
            </a:r>
            <a:endParaRPr lang="en-US" altLang="en-US" smtClean="0"/>
          </a:p>
          <a:p>
            <a:pPr marL="1150938" indent="-1150938" eaLnBrk="1" hangingPunct="1">
              <a:buFontTx/>
              <a:buNone/>
            </a:pPr>
            <a:r>
              <a:rPr lang="en-US" altLang="en-US" b="1" smtClean="0">
                <a:hlinkClick r:id="rId5" action="ppaction://hlinksldjump"/>
              </a:rPr>
              <a:t>10.4</a:t>
            </a:r>
            <a:r>
              <a:rPr lang="en-US" altLang="en-US" smtClean="0">
                <a:hlinkClick r:id="rId5" action="ppaction://hlinksldjump"/>
              </a:rPr>
              <a:t> The Historical Trade-Off Between Risk and Return</a:t>
            </a:r>
            <a:endParaRPr lang="en-US" altLang="en-US" smtClean="0"/>
          </a:p>
          <a:p>
            <a:pPr marL="1150938" indent="-1150938" eaLnBrk="1" hangingPunct="1">
              <a:buFontTx/>
              <a:buNone/>
            </a:pPr>
            <a:r>
              <a:rPr lang="en-US" altLang="en-US" b="1" smtClean="0">
                <a:hlinkClick r:id="rId6" action="ppaction://hlinksldjump"/>
              </a:rPr>
              <a:t>10.5</a:t>
            </a:r>
            <a:r>
              <a:rPr lang="en-US" altLang="en-US" smtClean="0">
                <a:hlinkClick r:id="rId6" action="ppaction://hlinksldjump"/>
              </a:rPr>
              <a:t> Common Versus Independent Risk</a:t>
            </a:r>
            <a:endParaRPr lang="en-US" altLang="en-US" smtClean="0"/>
          </a:p>
          <a:p>
            <a:pPr marL="1150938" indent="-1150938" eaLnBrk="1" hangingPunct="1">
              <a:buFontTx/>
              <a:buNone/>
            </a:pPr>
            <a:r>
              <a:rPr lang="en-US" altLang="en-US" b="1" smtClean="0">
                <a:hlinkClick r:id="rId7" action="ppaction://hlinksldjump"/>
              </a:rPr>
              <a:t>10.6</a:t>
            </a:r>
            <a:r>
              <a:rPr lang="en-US" altLang="en-US" smtClean="0">
                <a:hlinkClick r:id="rId7" action="ppaction://hlinksldjump"/>
              </a:rPr>
              <a:t> Diversification in Stock Portfolios</a:t>
            </a:r>
            <a:endParaRPr lang="en-US" altLang="en-US" smtClean="0"/>
          </a:p>
          <a:p>
            <a:pPr marL="1150938" indent="-1150938" eaLnBrk="1" hangingPunct="1">
              <a:buFontTx/>
              <a:buNone/>
            </a:pPr>
            <a:r>
              <a:rPr lang="en-US" altLang="en-US" b="1" smtClean="0">
                <a:hlinkClick r:id="rId8" action="ppaction://hlinksldjump"/>
              </a:rPr>
              <a:t>10.7</a:t>
            </a:r>
            <a:r>
              <a:rPr lang="en-US" altLang="en-US" smtClean="0">
                <a:hlinkClick r:id="rId8" action="ppaction://hlinksldjump"/>
              </a:rPr>
              <a:t> Measuring Systematic Risk</a:t>
            </a:r>
            <a:endParaRPr lang="en-US" altLang="en-US" smtClean="0"/>
          </a:p>
          <a:p>
            <a:pPr marL="1150938" indent="-1150938" eaLnBrk="1" hangingPunct="1">
              <a:buFontTx/>
              <a:buNone/>
            </a:pPr>
            <a:r>
              <a:rPr lang="en-US" altLang="en-US" b="1" smtClean="0">
                <a:hlinkClick r:id="rId9" action="ppaction://hlinksldjump"/>
              </a:rPr>
              <a:t>10.8</a:t>
            </a:r>
            <a:r>
              <a:rPr lang="en-US" altLang="en-US" smtClean="0">
                <a:hlinkClick r:id="rId9" action="ppaction://hlinksldjump"/>
              </a:rPr>
              <a:t>  Beta and the Cost of Capital</a:t>
            </a:r>
            <a:endParaRPr lang="en-US" altLang="en-US" smtClean="0"/>
          </a:p>
          <a:p>
            <a:pPr marL="1150938" indent="-1150938" eaLnBrk="1" hangingPunct="1">
              <a:buFontTx/>
              <a:buNone/>
            </a:pPr>
            <a:endParaRPr lang="en-US" altLang="en-US" smtClean="0"/>
          </a:p>
          <a:p>
            <a:pPr marL="1150938" indent="-1150938"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2800" smtClean="0"/>
              <a:t>Textbook Example 10.1 (cont'd)</a:t>
            </a:r>
          </a:p>
        </p:txBody>
      </p:sp>
      <p:pic>
        <p:nvPicPr>
          <p:cNvPr id="34819" name="Picture 3" descr="ex10_01b.gif"/>
          <p:cNvPicPr>
            <a:picLocks noChangeAspect="1"/>
          </p:cNvPicPr>
          <p:nvPr/>
        </p:nvPicPr>
        <p:blipFill>
          <a:blip r:embed="rId3" cstate="print"/>
          <a:srcRect/>
          <a:stretch>
            <a:fillRect/>
          </a:stretch>
        </p:blipFill>
        <p:spPr bwMode="auto">
          <a:xfrm>
            <a:off x="457200" y="1828800"/>
            <a:ext cx="8397875" cy="3505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Alternative Example 10.1</a:t>
            </a:r>
          </a:p>
        </p:txBody>
      </p:sp>
      <p:graphicFrame>
        <p:nvGraphicFramePr>
          <p:cNvPr id="181252" name="Group 4"/>
          <p:cNvGraphicFramePr>
            <a:graphicFrameLocks noGrp="1"/>
          </p:cNvGraphicFramePr>
          <p:nvPr>
            <p:ph idx="1"/>
          </p:nvPr>
        </p:nvGraphicFramePr>
        <p:xfrm>
          <a:off x="381000" y="2798763"/>
          <a:ext cx="8382000" cy="2230438"/>
        </p:xfrm>
        <a:graphic>
          <a:graphicData uri="http://schemas.openxmlformats.org/drawingml/2006/table">
            <a:tbl>
              <a:tblPr/>
              <a:tblGrid>
                <a:gridCol w="4191001">
                  <a:extLst>
                    <a:ext uri="{9D8B030D-6E8A-4147-A177-3AD203B41FA5}"/>
                  </a:extLst>
                </a:gridCol>
                <a:gridCol w="4190999">
                  <a:extLst>
                    <a:ext uri="{9D8B030D-6E8A-4147-A177-3AD203B41FA5}"/>
                  </a:extLst>
                </a:gridCol>
              </a:tblGrid>
              <a:tr h="557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rPr>
                        <a:t>Probability</a:t>
                      </a:r>
                    </a:p>
                  </a:txBody>
                  <a:tcPr marL="203714" marR="203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rPr>
                        <a:t>Return</a:t>
                      </a:r>
                    </a:p>
                  </a:txBody>
                  <a:tcPr marL="203714" marR="203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55879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rPr>
                        <a:t>.25</a:t>
                      </a:r>
                    </a:p>
                  </a:txBody>
                  <a:tcPr marL="203714" marR="203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rPr>
                        <a:t>8%</a:t>
                      </a:r>
                    </a:p>
                  </a:txBody>
                  <a:tcPr marL="203714" marR="203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557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rPr>
                        <a:t>.55</a:t>
                      </a:r>
                    </a:p>
                  </a:txBody>
                  <a:tcPr marL="203714" marR="203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ea typeface="ＭＳ Ｐゴシック" pitchFamily="34" charset="-128"/>
                        </a:rPr>
                        <a:t>10%</a:t>
                      </a:r>
                    </a:p>
                  </a:txBody>
                  <a:tcPr marL="203714" marR="203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557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rPr>
                        <a:t>.20</a:t>
                      </a:r>
                    </a:p>
                  </a:txBody>
                  <a:tcPr marL="203714" marR="203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rPr>
                        <a:t>12%</a:t>
                      </a:r>
                    </a:p>
                  </a:txBody>
                  <a:tcPr marL="203714" marR="203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5860" name="Rectangle 3"/>
          <p:cNvSpPr>
            <a:spLocks noGrp="1" noChangeArrowheads="1"/>
          </p:cNvSpPr>
          <p:nvPr>
            <p:ph type="body" idx="4294967295"/>
          </p:nvPr>
        </p:nvSpPr>
        <p:spPr>
          <a:xfrm>
            <a:off x="0" y="1447800"/>
            <a:ext cx="7761288" cy="4724400"/>
          </a:xfrm>
        </p:spPr>
        <p:txBody>
          <a:bodyPr rIns="91440"/>
          <a:lstStyle/>
          <a:p>
            <a:pPr eaLnBrk="1" hangingPunct="1"/>
            <a:r>
              <a:rPr lang="en-US" altLang="en-US" sz="2400" b="1" smtClean="0"/>
              <a:t>Problem</a:t>
            </a:r>
            <a:endParaRPr lang="en-US" altLang="en-US" sz="2400" smtClean="0"/>
          </a:p>
          <a:p>
            <a:pPr lvl="1" eaLnBrk="1" hangingPunct="1">
              <a:spcBef>
                <a:spcPct val="50000"/>
              </a:spcBef>
            </a:pPr>
            <a:r>
              <a:rPr lang="en-US" altLang="en-US" sz="2000" smtClean="0"/>
              <a:t>TXU stock is has the following probability distribution:</a:t>
            </a:r>
          </a:p>
          <a:p>
            <a:pPr lvl="1" eaLnBrk="1" hangingPunct="1">
              <a:spcBef>
                <a:spcPct val="999000"/>
              </a:spcBef>
            </a:pPr>
            <a:r>
              <a:rPr lang="en-US" altLang="en-US" sz="2000" b="1" smtClean="0"/>
              <a:t>What are its expected return and standard deviation?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en-US" altLang="en-US" smtClean="0"/>
              <a:t>Alternative Example 10.1 (cont’d)</a:t>
            </a:r>
          </a:p>
        </p:txBody>
      </p:sp>
      <p:sp>
        <p:nvSpPr>
          <p:cNvPr id="36867" name="Rectangle 5"/>
          <p:cNvSpPr>
            <a:spLocks noGrp="1" noChangeArrowheads="1"/>
          </p:cNvSpPr>
          <p:nvPr>
            <p:ph idx="1"/>
          </p:nvPr>
        </p:nvSpPr>
        <p:spPr/>
        <p:txBody>
          <a:bodyPr rIns="91440">
            <a:normAutofit lnSpcReduction="10000"/>
          </a:bodyPr>
          <a:lstStyle/>
          <a:p>
            <a:pPr eaLnBrk="1" hangingPunct="1"/>
            <a:r>
              <a:rPr lang="en-US" altLang="en-US" b="1" smtClean="0"/>
              <a:t>Solution</a:t>
            </a:r>
            <a:endParaRPr lang="en-US" altLang="en-US" smtClean="0"/>
          </a:p>
          <a:p>
            <a:pPr lvl="1" eaLnBrk="1" hangingPunct="1">
              <a:spcBef>
                <a:spcPct val="60000"/>
              </a:spcBef>
            </a:pPr>
            <a:r>
              <a:rPr lang="en-US" altLang="en-US" smtClean="0"/>
              <a:t>Expected Return</a:t>
            </a:r>
          </a:p>
          <a:p>
            <a:pPr lvl="2" eaLnBrk="1" hangingPunct="1">
              <a:spcBef>
                <a:spcPct val="35000"/>
              </a:spcBef>
            </a:pPr>
            <a:r>
              <a:rPr lang="en-US" altLang="en-US" smtClean="0"/>
              <a:t>E[R] = (0.25)(0.08) + (0.55)(0.10) + (0.20)(0.12)</a:t>
            </a:r>
          </a:p>
          <a:p>
            <a:pPr lvl="2" eaLnBrk="1" hangingPunct="1">
              <a:spcBef>
                <a:spcPct val="35000"/>
              </a:spcBef>
            </a:pPr>
            <a:r>
              <a:rPr lang="en-US" altLang="en-US" smtClean="0"/>
              <a:t>E[R] = 0.020 + 0.055 + 0.024 = 0.099 = 9.9%</a:t>
            </a:r>
          </a:p>
          <a:p>
            <a:pPr lvl="1" eaLnBrk="1" hangingPunct="1">
              <a:spcBef>
                <a:spcPct val="60000"/>
              </a:spcBef>
            </a:pPr>
            <a:r>
              <a:rPr lang="en-US" altLang="en-US" smtClean="0"/>
              <a:t>Standard Deviation</a:t>
            </a:r>
          </a:p>
          <a:p>
            <a:pPr lvl="2" eaLnBrk="1" hangingPunct="1">
              <a:spcBef>
                <a:spcPct val="35000"/>
              </a:spcBef>
            </a:pPr>
            <a:r>
              <a:rPr lang="en-US" altLang="en-US" smtClean="0"/>
              <a:t>SD(R) = [(0.25)(0.08 </a:t>
            </a:r>
            <a:r>
              <a:rPr lang="en-US" altLang="en-US" smtClean="0">
                <a:cs typeface="Arial" pitchFamily="34" charset="0"/>
              </a:rPr>
              <a:t>–</a:t>
            </a:r>
            <a:r>
              <a:rPr lang="en-US" altLang="en-US" smtClean="0"/>
              <a:t> 0.099)</a:t>
            </a:r>
            <a:r>
              <a:rPr lang="en-US" altLang="en-US" baseline="30000" smtClean="0"/>
              <a:t>2</a:t>
            </a:r>
            <a:r>
              <a:rPr lang="en-US" altLang="en-US" smtClean="0"/>
              <a:t> + (0.55)(0.10 </a:t>
            </a:r>
            <a:r>
              <a:rPr lang="en-US" altLang="en-US" smtClean="0">
                <a:cs typeface="Arial" pitchFamily="34" charset="0"/>
              </a:rPr>
              <a:t>–</a:t>
            </a:r>
            <a:r>
              <a:rPr lang="en-US" altLang="en-US" smtClean="0"/>
              <a:t> </a:t>
            </a:r>
            <a:br>
              <a:rPr lang="en-US" altLang="en-US" smtClean="0"/>
            </a:br>
            <a:r>
              <a:rPr lang="en-US" altLang="en-US" smtClean="0"/>
              <a:t>	      0.099)</a:t>
            </a:r>
            <a:r>
              <a:rPr lang="en-US" altLang="en-US" baseline="30000" smtClean="0"/>
              <a:t>2</a:t>
            </a:r>
            <a:r>
              <a:rPr lang="en-US" altLang="en-US" smtClean="0"/>
              <a:t> + (0.20)(0.12 </a:t>
            </a:r>
            <a:r>
              <a:rPr lang="en-US" altLang="en-US" smtClean="0">
                <a:cs typeface="Arial" pitchFamily="34" charset="0"/>
              </a:rPr>
              <a:t>– 0</a:t>
            </a:r>
            <a:r>
              <a:rPr lang="en-US" altLang="en-US" smtClean="0"/>
              <a:t>.099)</a:t>
            </a:r>
            <a:r>
              <a:rPr lang="en-US" altLang="en-US" baseline="30000" smtClean="0"/>
              <a:t>2</a:t>
            </a:r>
            <a:r>
              <a:rPr lang="en-US" altLang="en-US" smtClean="0"/>
              <a:t>]</a:t>
            </a:r>
            <a:r>
              <a:rPr lang="en-US" altLang="en-US" baseline="30000" smtClean="0"/>
              <a:t>1/2</a:t>
            </a:r>
            <a:endParaRPr lang="en-US" altLang="en-US" smtClean="0"/>
          </a:p>
          <a:p>
            <a:pPr lvl="2" eaLnBrk="1" hangingPunct="1">
              <a:spcBef>
                <a:spcPct val="35000"/>
              </a:spcBef>
            </a:pPr>
            <a:r>
              <a:rPr lang="en-US" altLang="en-US" smtClean="0"/>
              <a:t>SD(R) = [0.00009025 + 0.00000055 + 0.0000882]</a:t>
            </a:r>
            <a:r>
              <a:rPr lang="en-US" altLang="en-US" baseline="30000" smtClean="0"/>
              <a:t>1/2</a:t>
            </a:r>
          </a:p>
          <a:p>
            <a:pPr lvl="2" eaLnBrk="1" hangingPunct="1">
              <a:spcBef>
                <a:spcPct val="35000"/>
              </a:spcBef>
            </a:pPr>
            <a:r>
              <a:rPr lang="en-US" altLang="en-US" smtClean="0"/>
              <a:t>SD(R) = 0.000179</a:t>
            </a:r>
            <a:r>
              <a:rPr lang="en-US" altLang="en-US" baseline="30000" smtClean="0"/>
              <a:t>1/2</a:t>
            </a:r>
            <a:r>
              <a:rPr lang="en-US" altLang="en-US" smtClean="0"/>
              <a:t> = 0.01338 = 1.338%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2800" smtClean="0"/>
              <a:t>Figure 10.4  </a:t>
            </a:r>
            <a:r>
              <a:rPr lang="en-US" altLang="en-US" sz="2800" b="0" smtClean="0"/>
              <a:t>Probability Distributions for BFI and AMC Returns</a:t>
            </a:r>
            <a:endParaRPr lang="en-US" altLang="en-US" sz="2800" smtClean="0"/>
          </a:p>
        </p:txBody>
      </p:sp>
      <p:pic>
        <p:nvPicPr>
          <p:cNvPr id="37891" name="Picture 4" descr="fig10_04.gif"/>
          <p:cNvPicPr>
            <a:picLocks noChangeAspect="1"/>
          </p:cNvPicPr>
          <p:nvPr/>
        </p:nvPicPr>
        <p:blipFill>
          <a:blip r:embed="rId3" cstate="print"/>
          <a:srcRect/>
          <a:stretch>
            <a:fillRect/>
          </a:stretch>
        </p:blipFill>
        <p:spPr bwMode="auto">
          <a:xfrm>
            <a:off x="533400" y="1676400"/>
            <a:ext cx="8107363" cy="38576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pPr eaLnBrk="1" hangingPunct="1"/>
            <a:r>
              <a:rPr lang="en-US" altLang="en-US" smtClean="0"/>
              <a:t>10.3 Historical Returns </a:t>
            </a:r>
            <a:br>
              <a:rPr lang="en-US" altLang="en-US" smtClean="0"/>
            </a:br>
            <a:r>
              <a:rPr lang="en-US" altLang="en-US" smtClean="0"/>
              <a:t>of Stocks and Bonds</a:t>
            </a:r>
          </a:p>
        </p:txBody>
      </p:sp>
      <p:sp>
        <p:nvSpPr>
          <p:cNvPr id="4100" name="Rectangle 3"/>
          <p:cNvSpPr>
            <a:spLocks noGrp="1" noChangeArrowheads="1"/>
          </p:cNvSpPr>
          <p:nvPr>
            <p:ph idx="1"/>
          </p:nvPr>
        </p:nvSpPr>
        <p:spPr/>
        <p:txBody>
          <a:bodyPr rIns="91440"/>
          <a:lstStyle/>
          <a:p>
            <a:pPr eaLnBrk="1" hangingPunct="1">
              <a:spcBef>
                <a:spcPct val="50000"/>
              </a:spcBef>
            </a:pPr>
            <a:r>
              <a:rPr lang="en-US" altLang="en-US" smtClean="0"/>
              <a:t>Computing Historical Returns</a:t>
            </a:r>
          </a:p>
          <a:p>
            <a:pPr lvl="1" eaLnBrk="1" hangingPunct="1">
              <a:spcBef>
                <a:spcPct val="50000"/>
              </a:spcBef>
            </a:pPr>
            <a:r>
              <a:rPr lang="en-US" altLang="en-US" smtClean="0"/>
              <a:t>Realized Return</a:t>
            </a:r>
          </a:p>
          <a:p>
            <a:pPr lvl="2" eaLnBrk="1" hangingPunct="1">
              <a:spcBef>
                <a:spcPct val="50000"/>
              </a:spcBef>
            </a:pPr>
            <a:r>
              <a:rPr lang="en-US" altLang="en-US" smtClean="0"/>
              <a:t>The return that actually occurs over a particular time period.</a:t>
            </a:r>
          </a:p>
        </p:txBody>
      </p:sp>
      <p:graphicFrame>
        <p:nvGraphicFramePr>
          <p:cNvPr id="4098" name="Object 4"/>
          <p:cNvGraphicFramePr>
            <a:graphicFrameLocks noChangeAspect="1"/>
          </p:cNvGraphicFramePr>
          <p:nvPr/>
        </p:nvGraphicFramePr>
        <p:xfrm>
          <a:off x="685800" y="3657600"/>
          <a:ext cx="7894638" cy="1358900"/>
        </p:xfrm>
        <a:graphic>
          <a:graphicData uri="http://schemas.openxmlformats.org/presentationml/2006/ole">
            <p:oleObj spid="_x0000_s4098" name="Equation" r:id="rId4" imgW="3848100" imgH="6604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altLang="en-US" smtClean="0"/>
              <a:t>10.3 Historical Returns </a:t>
            </a:r>
            <a:br>
              <a:rPr lang="en-US" altLang="en-US" smtClean="0"/>
            </a:br>
            <a:r>
              <a:rPr lang="en-US" altLang="en-US" smtClean="0"/>
              <a:t>of Stocks and Bonds (cont'd)</a:t>
            </a:r>
          </a:p>
        </p:txBody>
      </p:sp>
      <p:sp>
        <p:nvSpPr>
          <p:cNvPr id="38915" name="Rectangle 3"/>
          <p:cNvSpPr>
            <a:spLocks noGrp="1" noChangeArrowheads="1"/>
          </p:cNvSpPr>
          <p:nvPr>
            <p:ph idx="1"/>
          </p:nvPr>
        </p:nvSpPr>
        <p:spPr/>
        <p:txBody>
          <a:bodyPr rIns="91440"/>
          <a:lstStyle/>
          <a:p>
            <a:pPr eaLnBrk="1" hangingPunct="1">
              <a:spcBef>
                <a:spcPct val="50000"/>
              </a:spcBef>
            </a:pPr>
            <a:r>
              <a:rPr lang="en-US" altLang="en-US" smtClean="0"/>
              <a:t>Computing Historical Returns</a:t>
            </a:r>
          </a:p>
          <a:p>
            <a:pPr lvl="1" eaLnBrk="1" hangingPunct="1">
              <a:spcBef>
                <a:spcPct val="50000"/>
              </a:spcBef>
            </a:pPr>
            <a:r>
              <a:rPr lang="en-US" altLang="en-US" smtClean="0"/>
              <a:t>If you hold the stock beyond the date of the first dividend, then to compute your return you must specify how you invest any dividends you receive in the interim. Let’s assume that </a:t>
            </a:r>
            <a:r>
              <a:rPr lang="en-US" altLang="en-US" i="1" smtClean="0"/>
              <a:t>all dividends are immediately reinvested and used to purchase additional shares of the same stock or security</a:t>
            </a:r>
            <a:r>
              <a:rPr lang="en-US" altLang="en-US" smtClean="0"/>
              <a:t>.</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fontScale="90000"/>
          </a:bodyPr>
          <a:lstStyle/>
          <a:p>
            <a:pPr eaLnBrk="1" hangingPunct="1"/>
            <a:r>
              <a:rPr lang="en-US" altLang="en-US" smtClean="0"/>
              <a:t>10.3 Historical Returns </a:t>
            </a:r>
            <a:br>
              <a:rPr lang="en-US" altLang="en-US" smtClean="0"/>
            </a:br>
            <a:r>
              <a:rPr lang="en-US" altLang="en-US" smtClean="0"/>
              <a:t>of Stocks and Bonds (cont'd)</a:t>
            </a:r>
          </a:p>
        </p:txBody>
      </p:sp>
      <p:sp>
        <p:nvSpPr>
          <p:cNvPr id="5124" name="Rectangle 3"/>
          <p:cNvSpPr>
            <a:spLocks noGrp="1" noChangeArrowheads="1"/>
          </p:cNvSpPr>
          <p:nvPr>
            <p:ph idx="1"/>
          </p:nvPr>
        </p:nvSpPr>
        <p:spPr/>
        <p:txBody>
          <a:bodyPr rIns="91440"/>
          <a:lstStyle/>
          <a:p>
            <a:pPr eaLnBrk="1" hangingPunct="1">
              <a:spcBef>
                <a:spcPct val="50000"/>
              </a:spcBef>
            </a:pPr>
            <a:r>
              <a:rPr lang="en-US" altLang="en-US" smtClean="0"/>
              <a:t>Computing Historical Returns</a:t>
            </a:r>
          </a:p>
          <a:p>
            <a:pPr lvl="1" eaLnBrk="1" hangingPunct="1">
              <a:spcBef>
                <a:spcPct val="60000"/>
              </a:spcBef>
            </a:pPr>
            <a:r>
              <a:rPr lang="en-US" altLang="en-US" smtClean="0"/>
              <a:t>If a stock pays dividends at the end of each quarter, with realized returns </a:t>
            </a:r>
            <a:r>
              <a:rPr lang="en-US" altLang="en-US" i="1" smtClean="0"/>
              <a:t>R</a:t>
            </a:r>
            <a:r>
              <a:rPr lang="en-US" altLang="en-US" i="1" baseline="-25000" smtClean="0"/>
              <a:t>Q1</a:t>
            </a:r>
            <a:r>
              <a:rPr lang="en-US" altLang="en-US" smtClean="0"/>
              <a:t>, . . . ,</a:t>
            </a:r>
            <a:r>
              <a:rPr lang="en-US" altLang="en-US" i="1" smtClean="0"/>
              <a:t>R</a:t>
            </a:r>
            <a:r>
              <a:rPr lang="en-US" altLang="en-US" i="1" baseline="-25000" smtClean="0"/>
              <a:t>Q4</a:t>
            </a:r>
            <a:r>
              <a:rPr lang="en-US" altLang="en-US" smtClean="0"/>
              <a:t> each quarter, then its annual realized return, </a:t>
            </a:r>
            <a:r>
              <a:rPr lang="en-US" altLang="en-US" i="1" smtClean="0"/>
              <a:t>R</a:t>
            </a:r>
            <a:r>
              <a:rPr lang="en-US" altLang="en-US" i="1" baseline="-25000" smtClean="0"/>
              <a:t>annual</a:t>
            </a:r>
            <a:r>
              <a:rPr lang="en-US" altLang="en-US" smtClean="0"/>
              <a:t>, is computed as follows:</a:t>
            </a:r>
          </a:p>
        </p:txBody>
      </p:sp>
      <p:graphicFrame>
        <p:nvGraphicFramePr>
          <p:cNvPr id="5122" name="Object 4"/>
          <p:cNvGraphicFramePr>
            <a:graphicFrameLocks noChangeAspect="1"/>
          </p:cNvGraphicFramePr>
          <p:nvPr/>
        </p:nvGraphicFramePr>
        <p:xfrm>
          <a:off x="457200" y="4038600"/>
          <a:ext cx="8272463" cy="576263"/>
        </p:xfrm>
        <a:graphic>
          <a:graphicData uri="http://schemas.openxmlformats.org/presentationml/2006/ole">
            <p:oleObj spid="_x0000_s5122" name="Equation" r:id="rId4" imgW="3467100" imgH="2413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Textbook Example 10.2</a:t>
            </a:r>
          </a:p>
        </p:txBody>
      </p:sp>
      <p:pic>
        <p:nvPicPr>
          <p:cNvPr id="39939" name="Picture 4" descr="ex10_02a.gif"/>
          <p:cNvPicPr>
            <a:picLocks noChangeAspect="1"/>
          </p:cNvPicPr>
          <p:nvPr/>
        </p:nvPicPr>
        <p:blipFill>
          <a:blip r:embed="rId3" cstate="print"/>
          <a:srcRect/>
          <a:stretch>
            <a:fillRect/>
          </a:stretch>
        </p:blipFill>
        <p:spPr bwMode="auto">
          <a:xfrm>
            <a:off x="381000" y="2667000"/>
            <a:ext cx="8382000" cy="13446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Textbook Example 10.2 (cont'd)</a:t>
            </a:r>
          </a:p>
        </p:txBody>
      </p:sp>
      <p:pic>
        <p:nvPicPr>
          <p:cNvPr id="40963" name="Picture 3" descr="ex10_02b.gif"/>
          <p:cNvPicPr>
            <a:picLocks noChangeAspect="1"/>
          </p:cNvPicPr>
          <p:nvPr/>
        </p:nvPicPr>
        <p:blipFill>
          <a:blip r:embed="rId3" cstate="print"/>
          <a:srcRect/>
          <a:stretch>
            <a:fillRect/>
          </a:stretch>
        </p:blipFill>
        <p:spPr bwMode="auto">
          <a:xfrm>
            <a:off x="1676400" y="990600"/>
            <a:ext cx="5764213" cy="53578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Alternative Example 10.2</a:t>
            </a:r>
          </a:p>
        </p:txBody>
      </p:sp>
      <p:sp>
        <p:nvSpPr>
          <p:cNvPr id="41987" name="Content Placeholder 2"/>
          <p:cNvSpPr>
            <a:spLocks noGrp="1"/>
          </p:cNvSpPr>
          <p:nvPr>
            <p:ph idx="1"/>
          </p:nvPr>
        </p:nvSpPr>
        <p:spPr/>
        <p:txBody>
          <a:bodyPr rIns="91440"/>
          <a:lstStyle/>
          <a:p>
            <a:pPr eaLnBrk="1" hangingPunct="1"/>
            <a:r>
              <a:rPr lang="en-US" altLang="en-US" b="1" smtClean="0"/>
              <a:t>Problem</a:t>
            </a:r>
            <a:endParaRPr lang="en-US" altLang="en-US" smtClean="0"/>
          </a:p>
          <a:p>
            <a:pPr lvl="1" eaLnBrk="1" hangingPunct="1"/>
            <a:r>
              <a:rPr lang="en-US" altLang="en-US" smtClean="0"/>
              <a:t>What were the realized annual returns for NRG stock in 2012 and in 2016?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Learning Objectives</a:t>
            </a:r>
          </a:p>
        </p:txBody>
      </p:sp>
      <p:sp>
        <p:nvSpPr>
          <p:cNvPr id="20483" name="Content Placeholder 2"/>
          <p:cNvSpPr>
            <a:spLocks noGrp="1"/>
          </p:cNvSpPr>
          <p:nvPr>
            <p:ph idx="1"/>
          </p:nvPr>
        </p:nvSpPr>
        <p:spPr/>
        <p:txBody>
          <a:bodyPr rIns="91440">
            <a:normAutofit lnSpcReduction="10000"/>
          </a:bodyPr>
          <a:lstStyle/>
          <a:p>
            <a:pPr marL="514350" indent="-514350" eaLnBrk="1" hangingPunct="1">
              <a:buFontTx/>
              <a:buAutoNum type="arabicPeriod"/>
            </a:pPr>
            <a:r>
              <a:rPr lang="en-US" altLang="en-US" smtClean="0"/>
              <a:t>Define a probability distribution, the mean, the variance, the standard deviation, and the volatility.</a:t>
            </a:r>
          </a:p>
          <a:p>
            <a:pPr marL="514350" indent="-514350" eaLnBrk="1" hangingPunct="1">
              <a:buFontTx/>
              <a:buAutoNum type="arabicPeriod"/>
            </a:pPr>
            <a:r>
              <a:rPr lang="en-US" altLang="en-US" smtClean="0"/>
              <a:t>Compute the realized or total return for an investment.</a:t>
            </a:r>
          </a:p>
          <a:p>
            <a:pPr marL="514350" indent="-514350" eaLnBrk="1" hangingPunct="1">
              <a:buFontTx/>
              <a:buAutoNum type="arabicPeriod"/>
            </a:pPr>
            <a:r>
              <a:rPr lang="en-US" altLang="en-US" smtClean="0"/>
              <a:t>Using the empirical distribution of realized returns, estimate expected return, variance, and standard deviation (or volatility) of returns.</a:t>
            </a:r>
          </a:p>
          <a:p>
            <a:pPr marL="514350" indent="-514350" eaLnBrk="1" hangingPunct="1">
              <a:buFontTx/>
              <a:buAutoNum type="arabicPeriod"/>
            </a:pPr>
            <a:endParaRPr lang="en-US" altLang="en-US" smtClean="0"/>
          </a:p>
          <a:p>
            <a:pPr marL="514350" indent="-514350" eaLnBrk="1" hangingPunct="1"/>
            <a:endParaRPr lang="en-US" altLang="en-US"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Alternative Example 10.2 (cont’d)</a:t>
            </a:r>
          </a:p>
        </p:txBody>
      </p:sp>
      <p:sp>
        <p:nvSpPr>
          <p:cNvPr id="43011" name="Content Placeholder 2"/>
          <p:cNvSpPr>
            <a:spLocks noGrp="1"/>
          </p:cNvSpPr>
          <p:nvPr>
            <p:ph idx="1"/>
          </p:nvPr>
        </p:nvSpPr>
        <p:spPr/>
        <p:txBody>
          <a:bodyPr rIns="91440"/>
          <a:lstStyle/>
          <a:p>
            <a:pPr eaLnBrk="1" hangingPunct="1"/>
            <a:r>
              <a:rPr lang="en-US" altLang="en-US" sz="2400" b="1" smtClean="0"/>
              <a:t>Solution</a:t>
            </a:r>
            <a:endParaRPr lang="en-US" altLang="en-US" sz="2400" smtClean="0"/>
          </a:p>
          <a:p>
            <a:pPr lvl="1" eaLnBrk="1" hangingPunct="1"/>
            <a:r>
              <a:rPr lang="en-US" altLang="en-US" sz="2000" smtClean="0"/>
              <a:t>First, we look up stock price data for NRG at the start and end of the year, as well as dividend dates.  From these data, we construct the following table:</a:t>
            </a:r>
          </a:p>
          <a:p>
            <a:pPr eaLnBrk="1" hangingPunct="1"/>
            <a:endParaRPr lang="en-US" altLang="en-US" sz="2400" smtClean="0"/>
          </a:p>
        </p:txBody>
      </p:sp>
      <p:graphicFrame>
        <p:nvGraphicFramePr>
          <p:cNvPr id="38992" name="Group 80"/>
          <p:cNvGraphicFramePr>
            <a:graphicFrameLocks noGrp="1"/>
          </p:cNvGraphicFramePr>
          <p:nvPr/>
        </p:nvGraphicFramePr>
        <p:xfrm>
          <a:off x="457200" y="3079750"/>
          <a:ext cx="8305800" cy="2600325"/>
        </p:xfrm>
        <a:graphic>
          <a:graphicData uri="http://schemas.openxmlformats.org/drawingml/2006/table">
            <a:tbl>
              <a:tblPr/>
              <a:tblGrid>
                <a:gridCol w="1038225">
                  <a:extLst>
                    <a:ext uri="{9D8B030D-6E8A-4147-A177-3AD203B41FA5}"/>
                  </a:extLst>
                </a:gridCol>
                <a:gridCol w="866775">
                  <a:extLst>
                    <a:ext uri="{9D8B030D-6E8A-4147-A177-3AD203B41FA5}"/>
                  </a:extLst>
                </a:gridCol>
                <a:gridCol w="1209675">
                  <a:extLst>
                    <a:ext uri="{9D8B030D-6E8A-4147-A177-3AD203B41FA5}"/>
                  </a:extLst>
                </a:gridCol>
                <a:gridCol w="1038225">
                  <a:extLst>
                    <a:ext uri="{9D8B030D-6E8A-4147-A177-3AD203B41FA5}"/>
                  </a:extLst>
                </a:gridCol>
                <a:gridCol w="1038225">
                  <a:extLst>
                    <a:ext uri="{9D8B030D-6E8A-4147-A177-3AD203B41FA5}"/>
                  </a:extLst>
                </a:gridCol>
                <a:gridCol w="828675">
                  <a:extLst>
                    <a:ext uri="{9D8B030D-6E8A-4147-A177-3AD203B41FA5}"/>
                  </a:extLst>
                </a:gridCol>
                <a:gridCol w="1247775">
                  <a:extLst>
                    <a:ext uri="{9D8B030D-6E8A-4147-A177-3AD203B41FA5}"/>
                  </a:extLst>
                </a:gridCol>
                <a:gridCol w="1038225">
                  <a:extLst>
                    <a:ext uri="{9D8B030D-6E8A-4147-A177-3AD203B41FA5}"/>
                  </a:extLst>
                </a:gridCol>
              </a:tblGrid>
              <a:tr h="371475">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Date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Price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Dividend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Return</a:t>
                      </a:r>
                    </a:p>
                  </a:txBody>
                  <a:tcPr marL="9525" marR="9525" marT="9525" marB="0" anchor="b" horzOverflow="overflow">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Date</a:t>
                      </a:r>
                    </a:p>
                  </a:txBody>
                  <a:tcPr marL="9525" marR="9525" marT="9525" marB="0" anchor="b"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Price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Dividend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Return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71475">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12/31/2011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58.69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a:t>
                      </a:r>
                    </a:p>
                  </a:txBody>
                  <a:tcPr marL="9525" marR="9525" marT="9525" marB="0" anchor="b" horzOverflow="overflow">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12/31/2015</a:t>
                      </a:r>
                    </a:p>
                  </a:txBody>
                  <a:tcPr marL="0" marR="0" marT="0" marB="0" anchor="b"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6.73</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475">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1/31/2012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61.44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0.26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5.13%</a:t>
                      </a:r>
                    </a:p>
                  </a:txBody>
                  <a:tcPr marL="9525" marR="9525" marT="9525" marB="0" anchor="b" horzOverflow="overflow">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3/31/2016</a:t>
                      </a:r>
                    </a:p>
                  </a:txBody>
                  <a:tcPr marL="0" marR="0" marT="0" marB="0" anchor="b"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5.72</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-15.01%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371475">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4/30/2012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63.94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0.26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4.49%</a:t>
                      </a:r>
                    </a:p>
                  </a:txBody>
                  <a:tcPr marL="9525" marR="9525" marT="9525" marB="0" anchor="b" horzOverflow="overflow">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6/30/2016</a:t>
                      </a:r>
                    </a:p>
                  </a:txBody>
                  <a:tcPr marL="0" marR="0" marT="0" marB="0" anchor="b"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4.81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-15.91%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475">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7/31/2012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48.5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0.26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-23.74%</a:t>
                      </a:r>
                    </a:p>
                  </a:txBody>
                  <a:tcPr marL="9525" marR="9525" marT="9525" marB="0" anchor="b" horzOverflow="overflow">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9/30/2016</a:t>
                      </a:r>
                    </a:p>
                  </a:txBody>
                  <a:tcPr marL="0" marR="0" marT="0" marB="0" anchor="b"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5.2</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8.11%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371475">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10/31/2012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54.88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0.29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13.75%</a:t>
                      </a:r>
                    </a:p>
                  </a:txBody>
                  <a:tcPr marL="9525" marR="9525" marT="9525" marB="0" anchor="b" horzOverflow="overflow">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12/31/2016</a:t>
                      </a:r>
                    </a:p>
                  </a:txBody>
                  <a:tcPr marL="0" marR="0" marT="0" marB="0" anchor="b"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2.29</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-55.96%</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475">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12/31/2012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53.31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-2.86%</a:t>
                      </a:r>
                    </a:p>
                  </a:txBody>
                  <a:tcPr marL="9525" marR="9525" marT="9525" marB="0" anchor="b" horzOverflow="overflow">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525" marR="9525" marT="9525" marB="0" anchor="b"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fontAlgn="base">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Title 1"/>
          <p:cNvSpPr>
            <a:spLocks noGrp="1"/>
          </p:cNvSpPr>
          <p:nvPr>
            <p:ph type="title"/>
          </p:nvPr>
        </p:nvSpPr>
        <p:spPr/>
        <p:txBody>
          <a:bodyPr/>
          <a:lstStyle/>
          <a:p>
            <a:pPr eaLnBrk="1" hangingPunct="1"/>
            <a:r>
              <a:rPr lang="en-US" altLang="en-US" smtClean="0"/>
              <a:t>Alternative Example 10.2 (cont’d)</a:t>
            </a:r>
          </a:p>
        </p:txBody>
      </p:sp>
      <p:sp>
        <p:nvSpPr>
          <p:cNvPr id="6149" name="Content Placeholder 2"/>
          <p:cNvSpPr>
            <a:spLocks noGrp="1"/>
          </p:cNvSpPr>
          <p:nvPr>
            <p:ph idx="1"/>
          </p:nvPr>
        </p:nvSpPr>
        <p:spPr/>
        <p:txBody>
          <a:bodyPr rIns="91440"/>
          <a:lstStyle/>
          <a:p>
            <a:pPr eaLnBrk="1" hangingPunct="1"/>
            <a:r>
              <a:rPr lang="en-US" altLang="en-US" b="1" smtClean="0"/>
              <a:t>Solution</a:t>
            </a:r>
            <a:endParaRPr lang="en-US" altLang="en-US" smtClean="0"/>
          </a:p>
          <a:p>
            <a:pPr lvl="1" eaLnBrk="1" hangingPunct="1"/>
            <a:r>
              <a:rPr lang="en-US" altLang="en-US" smtClean="0"/>
              <a:t>We compute each period’s return using Equation 10.4.  For example, the return from December 31, 2011, to January 31, 2012, is</a:t>
            </a:r>
          </a:p>
          <a:p>
            <a:pPr eaLnBrk="1" hangingPunct="1"/>
            <a:endParaRPr lang="en-US" altLang="en-US" smtClean="0"/>
          </a:p>
          <a:p>
            <a:pPr eaLnBrk="1" hangingPunct="1"/>
            <a:endParaRPr lang="en-US" altLang="en-US" smtClean="0"/>
          </a:p>
          <a:p>
            <a:pPr lvl="1" eaLnBrk="1" hangingPunct="1"/>
            <a:r>
              <a:rPr lang="en-US" altLang="en-US" smtClean="0"/>
              <a:t>We then determine annual returns using Eq. 10.5:</a:t>
            </a:r>
          </a:p>
          <a:p>
            <a:pPr eaLnBrk="1" hangingPunct="1">
              <a:buFontTx/>
              <a:buNone/>
            </a:pPr>
            <a:endParaRPr lang="en-US" altLang="en-US" smtClean="0"/>
          </a:p>
          <a:p>
            <a:pPr eaLnBrk="1" hangingPunct="1"/>
            <a:endParaRPr lang="en-US" altLang="en-US" smtClean="0"/>
          </a:p>
        </p:txBody>
      </p:sp>
      <p:graphicFrame>
        <p:nvGraphicFramePr>
          <p:cNvPr id="6146" name="Object 2"/>
          <p:cNvGraphicFramePr>
            <a:graphicFrameLocks noChangeAspect="1"/>
          </p:cNvGraphicFramePr>
          <p:nvPr/>
        </p:nvGraphicFramePr>
        <p:xfrm>
          <a:off x="2819400" y="3810000"/>
          <a:ext cx="3125788" cy="768350"/>
        </p:xfrm>
        <a:graphic>
          <a:graphicData uri="http://schemas.openxmlformats.org/presentationml/2006/ole">
            <p:oleObj spid="_x0000_s6146" name="Equation" r:id="rId3" imgW="2273300" imgH="558800" progId="Equation.DSMT4">
              <p:embed/>
            </p:oleObj>
          </a:graphicData>
        </a:graphic>
      </p:graphicFrame>
      <p:graphicFrame>
        <p:nvGraphicFramePr>
          <p:cNvPr id="6147" name="Object 3"/>
          <p:cNvGraphicFramePr>
            <a:graphicFrameLocks noChangeAspect="1"/>
          </p:cNvGraphicFramePr>
          <p:nvPr/>
        </p:nvGraphicFramePr>
        <p:xfrm>
          <a:off x="1289050" y="5181600"/>
          <a:ext cx="6613525" cy="749300"/>
        </p:xfrm>
        <a:graphic>
          <a:graphicData uri="http://schemas.openxmlformats.org/presentationml/2006/ole">
            <p:oleObj spid="_x0000_s6147" name="Equation" r:id="rId4" imgW="5715000" imgH="64770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eaLnBrk="1" hangingPunct="1"/>
            <a:r>
              <a:rPr lang="en-US" altLang="en-US" smtClean="0"/>
              <a:t>Alternative Example 10.2 (cont’d)</a:t>
            </a:r>
          </a:p>
        </p:txBody>
      </p:sp>
      <p:sp>
        <p:nvSpPr>
          <p:cNvPr id="7172" name="Content Placeholder 2"/>
          <p:cNvSpPr>
            <a:spLocks noGrp="1"/>
          </p:cNvSpPr>
          <p:nvPr>
            <p:ph idx="1"/>
          </p:nvPr>
        </p:nvSpPr>
        <p:spPr/>
        <p:txBody>
          <a:bodyPr rIns="91440"/>
          <a:lstStyle/>
          <a:p>
            <a:pPr eaLnBrk="1" hangingPunct="1"/>
            <a:r>
              <a:rPr lang="en-US" altLang="en-US" b="1" smtClean="0"/>
              <a:t>Solution</a:t>
            </a:r>
            <a:endParaRPr lang="en-US" altLang="en-US" smtClean="0"/>
          </a:p>
          <a:p>
            <a:pPr lvl="1" eaLnBrk="1" hangingPunct="1"/>
            <a:r>
              <a:rPr lang="en-US" altLang="en-US" smtClean="0"/>
              <a:t>Note that, since NRG did not pay dividends during 2016, the return can also be computed as follows:</a:t>
            </a:r>
          </a:p>
        </p:txBody>
      </p:sp>
      <p:graphicFrame>
        <p:nvGraphicFramePr>
          <p:cNvPr id="7170" name="Object 2"/>
          <p:cNvGraphicFramePr>
            <a:graphicFrameLocks noChangeAspect="1"/>
          </p:cNvGraphicFramePr>
          <p:nvPr/>
        </p:nvGraphicFramePr>
        <p:xfrm>
          <a:off x="3259138" y="3657600"/>
          <a:ext cx="2597150" cy="858838"/>
        </p:xfrm>
        <a:graphic>
          <a:graphicData uri="http://schemas.openxmlformats.org/presentationml/2006/ole">
            <p:oleObj spid="_x0000_s7170" name="Equation" r:id="rId3" imgW="1689100" imgH="55880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5"/>
          <p:cNvSpPr>
            <a:spLocks noGrp="1"/>
          </p:cNvSpPr>
          <p:nvPr>
            <p:ph type="title"/>
          </p:nvPr>
        </p:nvSpPr>
        <p:spPr/>
        <p:txBody>
          <a:bodyPr/>
          <a:lstStyle/>
          <a:p>
            <a:pPr eaLnBrk="1" hangingPunct="1"/>
            <a:r>
              <a:rPr lang="en-US" altLang="en-US" sz="2400" smtClean="0"/>
              <a:t>Table 10.2  Realized Return for the S&amp;P 500, Microsoft, and Treasury Bills, 2002–2014</a:t>
            </a:r>
          </a:p>
        </p:txBody>
      </p:sp>
      <p:pic>
        <p:nvPicPr>
          <p:cNvPr id="44035" name="Picture 4" descr="Y:\Graphics\Powerpoint\PEARSON\BERK\Final files\ch10\c10nt002.jpg"/>
          <p:cNvPicPr>
            <a:picLocks noChangeAspect="1" noChangeArrowheads="1"/>
          </p:cNvPicPr>
          <p:nvPr/>
        </p:nvPicPr>
        <p:blipFill>
          <a:blip r:embed="rId3" cstate="print"/>
          <a:srcRect/>
          <a:stretch>
            <a:fillRect/>
          </a:stretch>
        </p:blipFill>
        <p:spPr bwMode="auto">
          <a:xfrm>
            <a:off x="431800" y="1752600"/>
            <a:ext cx="8280400" cy="38830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altLang="en-US" smtClean="0"/>
              <a:t>10.3 Historical Returns </a:t>
            </a:r>
            <a:br>
              <a:rPr lang="en-US" altLang="en-US" smtClean="0"/>
            </a:br>
            <a:r>
              <a:rPr lang="en-US" altLang="en-US" smtClean="0"/>
              <a:t>of Stocks and Bonds (cont'd)</a:t>
            </a:r>
          </a:p>
        </p:txBody>
      </p:sp>
      <p:sp>
        <p:nvSpPr>
          <p:cNvPr id="45059" name="Rectangle 3"/>
          <p:cNvSpPr>
            <a:spLocks noGrp="1" noChangeArrowheads="1"/>
          </p:cNvSpPr>
          <p:nvPr>
            <p:ph idx="1"/>
          </p:nvPr>
        </p:nvSpPr>
        <p:spPr/>
        <p:txBody>
          <a:bodyPr rIns="91440"/>
          <a:lstStyle/>
          <a:p>
            <a:pPr eaLnBrk="1" hangingPunct="1"/>
            <a:r>
              <a:rPr lang="en-US" altLang="en-US" smtClean="0"/>
              <a:t>Computing Historical Returns</a:t>
            </a:r>
          </a:p>
          <a:p>
            <a:pPr lvl="1" eaLnBrk="1" hangingPunct="1">
              <a:spcBef>
                <a:spcPct val="50000"/>
              </a:spcBef>
            </a:pPr>
            <a:r>
              <a:rPr lang="en-US" altLang="en-US" smtClean="0"/>
              <a:t>By counting the number of times a realized return falls within a particular range, we can estimate the underlying probability distribution.</a:t>
            </a:r>
          </a:p>
          <a:p>
            <a:pPr lvl="1" eaLnBrk="1" hangingPunct="1">
              <a:spcBef>
                <a:spcPct val="50000"/>
              </a:spcBef>
            </a:pPr>
            <a:r>
              <a:rPr lang="en-US" altLang="en-US" smtClean="0"/>
              <a:t>Empirical Distribution</a:t>
            </a:r>
          </a:p>
          <a:p>
            <a:pPr lvl="2" eaLnBrk="1" hangingPunct="1">
              <a:spcBef>
                <a:spcPct val="35000"/>
              </a:spcBef>
            </a:pPr>
            <a:r>
              <a:rPr lang="en-US" altLang="en-US" smtClean="0"/>
              <a:t>When the probability distribution is plotted using </a:t>
            </a:r>
            <a:br>
              <a:rPr lang="en-US" altLang="en-US" smtClean="0"/>
            </a:br>
            <a:r>
              <a:rPr lang="en-US" altLang="en-US" smtClean="0"/>
              <a:t>historical data</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US" altLang="en-US" sz="2000" smtClean="0"/>
              <a:t>Figure 10.5  </a:t>
            </a:r>
            <a:r>
              <a:rPr lang="en-US" altLang="en-US" sz="2000" b="0" smtClean="0"/>
              <a:t>The Empirical Distribution of Annual</a:t>
            </a:r>
            <a:br>
              <a:rPr lang="en-US" altLang="en-US" sz="2000" b="0" smtClean="0"/>
            </a:br>
            <a:r>
              <a:rPr lang="en-US" altLang="en-US" sz="2000" b="0" smtClean="0"/>
              <a:t>Returns for U.S. Large Stocks (S&amp;P 500), Small Stocks, Corporate Bonds, and Treasury Bills, 1926–2014</a:t>
            </a:r>
            <a:endParaRPr lang="en-US" altLang="en-US" sz="2400" smtClean="0"/>
          </a:p>
        </p:txBody>
      </p:sp>
      <p:pic>
        <p:nvPicPr>
          <p:cNvPr id="46083" name="Picture 4" descr="Y:\Graphics\Powerpoint\PEARSON\BERK\Final files\ch10\c10f005.jpg"/>
          <p:cNvPicPr>
            <a:picLocks noChangeAspect="1" noChangeArrowheads="1"/>
          </p:cNvPicPr>
          <p:nvPr/>
        </p:nvPicPr>
        <p:blipFill>
          <a:blip r:embed="rId3" cstate="print"/>
          <a:srcRect/>
          <a:stretch>
            <a:fillRect/>
          </a:stretch>
        </p:blipFill>
        <p:spPr bwMode="auto">
          <a:xfrm>
            <a:off x="1873250" y="1525588"/>
            <a:ext cx="5397500" cy="46053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normAutofit fontScale="90000"/>
          </a:bodyPr>
          <a:lstStyle/>
          <a:p>
            <a:pPr eaLnBrk="1" hangingPunct="1"/>
            <a:r>
              <a:rPr lang="en-US" altLang="en-US" sz="2400" smtClean="0"/>
              <a:t>Table 10.3  </a:t>
            </a:r>
            <a:r>
              <a:rPr lang="en-US" altLang="en-US" sz="2400" b="0" smtClean="0"/>
              <a:t>Average Annual Returns for U.S. Small Stocks, Large Stocks (S&amp;P 500), Corporate Bonds, and Treasury Bills, 1926–2014</a:t>
            </a:r>
            <a:endParaRPr lang="en-US" altLang="en-US" sz="2400" smtClean="0"/>
          </a:p>
        </p:txBody>
      </p:sp>
      <p:pic>
        <p:nvPicPr>
          <p:cNvPr id="47107" name="Picture 4" descr="Y:\Graphics\Powerpoint\PEARSON\BERK\Final files\ch10\c10t003.jpg"/>
          <p:cNvPicPr>
            <a:picLocks noChangeAspect="1" noChangeArrowheads="1"/>
          </p:cNvPicPr>
          <p:nvPr/>
        </p:nvPicPr>
        <p:blipFill>
          <a:blip r:embed="rId3" cstate="print"/>
          <a:srcRect/>
          <a:stretch>
            <a:fillRect/>
          </a:stretch>
        </p:blipFill>
        <p:spPr bwMode="auto">
          <a:xfrm>
            <a:off x="219075" y="2486025"/>
            <a:ext cx="8705850" cy="18859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tLang="en-US" smtClean="0"/>
              <a:t>Average Annual Return</a:t>
            </a:r>
          </a:p>
        </p:txBody>
      </p:sp>
      <p:sp>
        <p:nvSpPr>
          <p:cNvPr id="8197" name="Rectangle 3"/>
          <p:cNvSpPr>
            <a:spLocks noGrp="1" noChangeArrowheads="1"/>
          </p:cNvSpPr>
          <p:nvPr>
            <p:ph idx="1"/>
          </p:nvPr>
        </p:nvSpPr>
        <p:spPr>
          <a:xfrm>
            <a:off x="381000" y="2667000"/>
            <a:ext cx="8382000" cy="3429000"/>
          </a:xfrm>
        </p:spPr>
        <p:txBody>
          <a:bodyPr rIns="91440"/>
          <a:lstStyle/>
          <a:p>
            <a:pPr lvl="1" eaLnBrk="1" hangingPunct="1"/>
            <a:r>
              <a:rPr lang="en-US" altLang="en-US" smtClean="0"/>
              <a:t>Where </a:t>
            </a:r>
            <a:r>
              <a:rPr lang="en-US" altLang="en-US" i="1" smtClean="0"/>
              <a:t>R</a:t>
            </a:r>
            <a:r>
              <a:rPr lang="en-US" altLang="en-US" i="1" baseline="-25000" smtClean="0"/>
              <a:t>t</a:t>
            </a:r>
            <a:r>
              <a:rPr lang="en-US" altLang="en-US" smtClean="0"/>
              <a:t> is the realized return of a security in year </a:t>
            </a:r>
            <a:r>
              <a:rPr lang="en-US" altLang="en-US" i="1" smtClean="0"/>
              <a:t>t</a:t>
            </a:r>
            <a:r>
              <a:rPr lang="en-US" altLang="en-US" smtClean="0"/>
              <a:t>, for the years 1 through </a:t>
            </a:r>
            <a:r>
              <a:rPr lang="en-US" altLang="en-US" i="1" smtClean="0"/>
              <a:t>T</a:t>
            </a:r>
            <a:endParaRPr lang="en-US" altLang="en-US" smtClean="0"/>
          </a:p>
          <a:p>
            <a:pPr lvl="2" eaLnBrk="1" hangingPunct="1">
              <a:spcBef>
                <a:spcPct val="50000"/>
              </a:spcBef>
            </a:pPr>
            <a:r>
              <a:rPr lang="en-US" altLang="en-US" smtClean="0"/>
              <a:t>Using the data from Table 10.2, the average annual return for the S&amp;P 500 from 2002-2014 is as follows:</a:t>
            </a:r>
          </a:p>
        </p:txBody>
      </p:sp>
      <p:graphicFrame>
        <p:nvGraphicFramePr>
          <p:cNvPr id="8194" name="Object 4"/>
          <p:cNvGraphicFramePr>
            <a:graphicFrameLocks noChangeAspect="1"/>
          </p:cNvGraphicFramePr>
          <p:nvPr/>
        </p:nvGraphicFramePr>
        <p:xfrm>
          <a:off x="685800" y="1295400"/>
          <a:ext cx="7750175" cy="1158875"/>
        </p:xfrm>
        <a:graphic>
          <a:graphicData uri="http://schemas.openxmlformats.org/presentationml/2006/ole">
            <p:oleObj spid="_x0000_s8194" name="Equation" r:id="rId4" imgW="2895600" imgH="431800" progId="Equation.DSMT4">
              <p:embed/>
            </p:oleObj>
          </a:graphicData>
        </a:graphic>
      </p:graphicFrame>
      <p:graphicFrame>
        <p:nvGraphicFramePr>
          <p:cNvPr id="8195" name="Object 5"/>
          <p:cNvGraphicFramePr>
            <a:graphicFrameLocks noChangeAspect="1"/>
          </p:cNvGraphicFramePr>
          <p:nvPr/>
        </p:nvGraphicFramePr>
        <p:xfrm>
          <a:off x="628650" y="4611688"/>
          <a:ext cx="7899400" cy="1173162"/>
        </p:xfrm>
        <a:graphic>
          <a:graphicData uri="http://schemas.openxmlformats.org/presentationml/2006/ole">
            <p:oleObj spid="_x0000_s8195" name="Equation" r:id="rId5" imgW="4279900" imgH="6350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fontScale="90000"/>
          </a:bodyPr>
          <a:lstStyle/>
          <a:p>
            <a:pPr eaLnBrk="1" hangingPunct="1"/>
            <a:r>
              <a:rPr lang="en-US" altLang="en-US" smtClean="0"/>
              <a:t>The Variance and Volatility of Returns</a:t>
            </a:r>
          </a:p>
        </p:txBody>
      </p:sp>
      <p:sp>
        <p:nvSpPr>
          <p:cNvPr id="9220" name="Rectangle 3"/>
          <p:cNvSpPr>
            <a:spLocks noGrp="1" noChangeArrowheads="1"/>
          </p:cNvSpPr>
          <p:nvPr>
            <p:ph idx="1"/>
          </p:nvPr>
        </p:nvSpPr>
        <p:spPr/>
        <p:txBody>
          <a:bodyPr rIns="91440"/>
          <a:lstStyle/>
          <a:p>
            <a:pPr eaLnBrk="1" hangingPunct="1"/>
            <a:r>
              <a:rPr lang="en-US" altLang="en-US" smtClean="0"/>
              <a:t>Variance Estimate Using Realized Returns</a:t>
            </a:r>
          </a:p>
          <a:p>
            <a:pPr lvl="1" eaLnBrk="1" hangingPunct="1">
              <a:spcBef>
                <a:spcPct val="400000"/>
              </a:spcBef>
            </a:pPr>
            <a:r>
              <a:rPr lang="en-US" altLang="en-US" smtClean="0"/>
              <a:t>The estimate of the standard deviation is the square root of the variance.</a:t>
            </a:r>
          </a:p>
        </p:txBody>
      </p:sp>
      <p:graphicFrame>
        <p:nvGraphicFramePr>
          <p:cNvPr id="9218" name="Object 4"/>
          <p:cNvGraphicFramePr>
            <a:graphicFrameLocks noChangeAspect="1"/>
          </p:cNvGraphicFramePr>
          <p:nvPr/>
        </p:nvGraphicFramePr>
        <p:xfrm>
          <a:off x="720725" y="2170113"/>
          <a:ext cx="4810125" cy="987425"/>
        </p:xfrm>
        <a:graphic>
          <a:graphicData uri="http://schemas.openxmlformats.org/presentationml/2006/ole">
            <p:oleObj spid="_x0000_s9218" name="Equation" r:id="rId4" imgW="2108200" imgH="431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Textbook Example 10.3</a:t>
            </a:r>
          </a:p>
        </p:txBody>
      </p:sp>
      <p:pic>
        <p:nvPicPr>
          <p:cNvPr id="48131" name="Picture 4" descr="Y:\Graphics\Powerpoint\PEARSON\BERK\Final files\ch10\c10p003.jpg"/>
          <p:cNvPicPr>
            <a:picLocks noChangeAspect="1" noChangeArrowheads="1"/>
          </p:cNvPicPr>
          <p:nvPr/>
        </p:nvPicPr>
        <p:blipFill>
          <a:blip r:embed="rId3" cstate="print"/>
          <a:srcRect/>
          <a:stretch>
            <a:fillRect/>
          </a:stretch>
        </p:blipFill>
        <p:spPr bwMode="auto">
          <a:xfrm>
            <a:off x="692150" y="2705100"/>
            <a:ext cx="7759700" cy="1447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Learning Objectives</a:t>
            </a:r>
          </a:p>
        </p:txBody>
      </p:sp>
      <p:sp>
        <p:nvSpPr>
          <p:cNvPr id="21507" name="Content Placeholder 2"/>
          <p:cNvSpPr>
            <a:spLocks noGrp="1"/>
          </p:cNvSpPr>
          <p:nvPr>
            <p:ph idx="1"/>
          </p:nvPr>
        </p:nvSpPr>
        <p:spPr/>
        <p:txBody>
          <a:bodyPr rIns="91440"/>
          <a:lstStyle/>
          <a:p>
            <a:pPr marL="514350" indent="-514350" eaLnBrk="1" hangingPunct="1">
              <a:buFont typeface="Verdana" pitchFamily="34" charset="0"/>
              <a:buAutoNum type="arabicPeriod" startAt="4"/>
            </a:pPr>
            <a:r>
              <a:rPr lang="en-US" altLang="en-US" smtClean="0"/>
              <a:t>Use the standard error of the estimate to gauge the amount of estimation error in the average.</a:t>
            </a:r>
          </a:p>
          <a:p>
            <a:pPr marL="514350" indent="-514350" eaLnBrk="1" hangingPunct="1">
              <a:buFontTx/>
              <a:buAutoNum type="arabicPeriod" startAt="5"/>
            </a:pPr>
            <a:r>
              <a:rPr lang="en-US" altLang="en-US" smtClean="0"/>
              <a:t>Discuss the volatility and return characteristics of large stocks versus large stocks and bonds.</a:t>
            </a:r>
          </a:p>
          <a:p>
            <a:pPr marL="514350" indent="-514350" eaLnBrk="1" hangingPunct="1">
              <a:buFontTx/>
              <a:buAutoNum type="arabicPeriod" startAt="5"/>
            </a:pPr>
            <a:r>
              <a:rPr lang="en-US" altLang="en-US" smtClean="0"/>
              <a:t>Describe the relationship between volatility and return of individual stocks.</a:t>
            </a:r>
          </a:p>
          <a:p>
            <a:pPr marL="514350" indent="-514350" eaLnBrk="1" hangingPunct="1">
              <a:buFont typeface="Verdana" pitchFamily="34" charset="0"/>
              <a:buAutoNum type="arabicPeriod" startAt="4"/>
            </a:pPr>
            <a:endParaRPr lang="en-US" altLang="en-US" smtClean="0"/>
          </a:p>
          <a:p>
            <a:pPr marL="514350" indent="-514350" eaLnBrk="1" hangingPunct="1">
              <a:buFontTx/>
              <a:buAutoNum type="arabicPeriod" startAt="4"/>
            </a:pPr>
            <a:endParaRPr lang="en-US" altLang="en-US" smtClean="0"/>
          </a:p>
          <a:p>
            <a:pPr marL="514350" indent="-514350" eaLnBrk="1" hangingPunct="1"/>
            <a:endParaRPr lang="en-US" altLang="en-US"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Textbook Example 10.3 (cont'd)</a:t>
            </a:r>
          </a:p>
        </p:txBody>
      </p:sp>
      <p:pic>
        <p:nvPicPr>
          <p:cNvPr id="49155" name="Picture 4" descr="Y:\Graphics\Powerpoint\PEARSON\BERK\Final files\ch10\c10s003.jpg"/>
          <p:cNvPicPr>
            <a:picLocks noChangeAspect="1" noChangeArrowheads="1"/>
          </p:cNvPicPr>
          <p:nvPr/>
        </p:nvPicPr>
        <p:blipFill>
          <a:blip r:embed="rId3" cstate="print"/>
          <a:srcRect/>
          <a:stretch>
            <a:fillRect/>
          </a:stretch>
        </p:blipFill>
        <p:spPr bwMode="auto">
          <a:xfrm>
            <a:off x="725488" y="2209800"/>
            <a:ext cx="7693025" cy="2895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Alternative Example 10.3</a:t>
            </a:r>
          </a:p>
        </p:txBody>
      </p:sp>
      <p:sp>
        <p:nvSpPr>
          <p:cNvPr id="50179" name="Content Placeholder 2"/>
          <p:cNvSpPr>
            <a:spLocks noGrp="1"/>
          </p:cNvSpPr>
          <p:nvPr>
            <p:ph idx="1"/>
          </p:nvPr>
        </p:nvSpPr>
        <p:spPr/>
        <p:txBody>
          <a:bodyPr rIns="91440"/>
          <a:lstStyle/>
          <a:p>
            <a:pPr eaLnBrk="1" hangingPunct="1"/>
            <a:r>
              <a:rPr lang="en-US" altLang="en-US" b="1" smtClean="0"/>
              <a:t>Problem:</a:t>
            </a:r>
            <a:endParaRPr lang="en-US" altLang="en-US" smtClean="0"/>
          </a:p>
          <a:p>
            <a:pPr lvl="1" eaLnBrk="1" hangingPunct="1"/>
            <a:r>
              <a:rPr lang="en-US" altLang="en-US" smtClean="0"/>
              <a:t>Using the data from Table 10.2, what are the variance and standard deviation of Microsoft’s returns from 2004 to 2014?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eaLnBrk="1" hangingPunct="1"/>
            <a:r>
              <a:rPr lang="en-US" altLang="en-US" smtClean="0"/>
              <a:t>Alternative Example 10.3 (cont’d)</a:t>
            </a:r>
          </a:p>
        </p:txBody>
      </p:sp>
      <p:sp>
        <p:nvSpPr>
          <p:cNvPr id="10244" name="Content Placeholder 2"/>
          <p:cNvSpPr>
            <a:spLocks noGrp="1"/>
          </p:cNvSpPr>
          <p:nvPr>
            <p:ph idx="1"/>
          </p:nvPr>
        </p:nvSpPr>
        <p:spPr/>
        <p:txBody>
          <a:bodyPr rIns="91440"/>
          <a:lstStyle/>
          <a:p>
            <a:pPr eaLnBrk="1" hangingPunct="1"/>
            <a:r>
              <a:rPr lang="en-US" altLang="en-US" b="1" smtClean="0"/>
              <a:t>Solution:</a:t>
            </a:r>
            <a:endParaRPr lang="en-US" altLang="en-US" smtClean="0"/>
          </a:p>
          <a:p>
            <a:pPr lvl="1" eaLnBrk="1" hangingPunct="1"/>
            <a:r>
              <a:rPr lang="en-US" altLang="en-US" smtClean="0"/>
              <a:t>First, we need to calculate the average return for Microsoft’s over that time period, using equation 10.6:</a:t>
            </a:r>
          </a:p>
        </p:txBody>
      </p:sp>
      <p:graphicFrame>
        <p:nvGraphicFramePr>
          <p:cNvPr id="10242" name="Object 3"/>
          <p:cNvGraphicFramePr>
            <a:graphicFrameLocks noChangeAspect="1"/>
          </p:cNvGraphicFramePr>
          <p:nvPr/>
        </p:nvGraphicFramePr>
        <p:xfrm>
          <a:off x="1851025" y="3276600"/>
          <a:ext cx="5908675" cy="1555750"/>
        </p:xfrm>
        <a:graphic>
          <a:graphicData uri="http://schemas.openxmlformats.org/presentationml/2006/ole">
            <p:oleObj spid="_x0000_s10242" name="Equation" r:id="rId3" imgW="4533900" imgH="1193800" progId="Equation.DSMT4">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Title 1"/>
          <p:cNvSpPr>
            <a:spLocks noGrp="1"/>
          </p:cNvSpPr>
          <p:nvPr>
            <p:ph type="title"/>
          </p:nvPr>
        </p:nvSpPr>
        <p:spPr/>
        <p:txBody>
          <a:bodyPr/>
          <a:lstStyle/>
          <a:p>
            <a:pPr eaLnBrk="1" hangingPunct="1"/>
            <a:r>
              <a:rPr lang="en-US" altLang="en-US" smtClean="0"/>
              <a:t>Alternative Example 10.3 (cont’d)</a:t>
            </a:r>
          </a:p>
        </p:txBody>
      </p:sp>
      <p:sp>
        <p:nvSpPr>
          <p:cNvPr id="11269" name="Content Placeholder 2"/>
          <p:cNvSpPr>
            <a:spLocks noGrp="1"/>
          </p:cNvSpPr>
          <p:nvPr>
            <p:ph idx="1"/>
          </p:nvPr>
        </p:nvSpPr>
        <p:spPr/>
        <p:txBody>
          <a:bodyPr rIns="91440"/>
          <a:lstStyle/>
          <a:p>
            <a:pPr eaLnBrk="1" hangingPunct="1">
              <a:buFontTx/>
              <a:buNone/>
            </a:pPr>
            <a:r>
              <a:rPr lang="en-US" altLang="en-US" dirty="0" smtClean="0"/>
              <a:t>Next, we calculate the variance using equation 10.7:</a:t>
            </a:r>
          </a:p>
          <a:p>
            <a:pPr eaLnBrk="1" hangingPunct="1">
              <a:buFontTx/>
              <a:buNone/>
            </a:pPr>
            <a:endParaRPr lang="en-US" altLang="en-US" dirty="0" smtClean="0"/>
          </a:p>
          <a:p>
            <a:pPr eaLnBrk="1" hangingPunct="1">
              <a:buFontTx/>
              <a:buNone/>
            </a:pPr>
            <a:endParaRPr lang="en-US" altLang="en-US" dirty="0" smtClean="0"/>
          </a:p>
          <a:p>
            <a:pPr eaLnBrk="1" hangingPunct="1">
              <a:buFontTx/>
              <a:buNone/>
            </a:pPr>
            <a:endParaRPr lang="en-US" altLang="en-US" dirty="0" smtClean="0"/>
          </a:p>
          <a:p>
            <a:pPr eaLnBrk="1" hangingPunct="1">
              <a:buFontTx/>
              <a:buNone/>
            </a:pPr>
            <a:r>
              <a:rPr lang="en-US" altLang="en-US" dirty="0" smtClean="0"/>
              <a:t>The </a:t>
            </a:r>
            <a:r>
              <a:rPr lang="en-US" altLang="en-US" dirty="0" smtClean="0"/>
              <a:t>standard deviation is therefore</a:t>
            </a:r>
          </a:p>
          <a:p>
            <a:pPr eaLnBrk="1" hangingPunct="1">
              <a:buFontTx/>
              <a:buNone/>
            </a:pPr>
            <a:endParaRPr lang="en-US" altLang="en-US" dirty="0" smtClean="0"/>
          </a:p>
        </p:txBody>
      </p:sp>
      <p:graphicFrame>
        <p:nvGraphicFramePr>
          <p:cNvPr id="11266" name="Object 3"/>
          <p:cNvGraphicFramePr>
            <a:graphicFrameLocks noChangeAspect="1"/>
          </p:cNvGraphicFramePr>
          <p:nvPr/>
        </p:nvGraphicFramePr>
        <p:xfrm>
          <a:off x="835025" y="2590800"/>
          <a:ext cx="7724775" cy="1544638"/>
        </p:xfrm>
        <a:graphic>
          <a:graphicData uri="http://schemas.openxmlformats.org/presentationml/2006/ole">
            <p:oleObj spid="_x0000_s11266" name="Equation" r:id="rId3" imgW="7302500" imgH="1460500" progId="Equation.DSMT4">
              <p:embed/>
            </p:oleObj>
          </a:graphicData>
        </a:graphic>
      </p:graphicFrame>
      <p:graphicFrame>
        <p:nvGraphicFramePr>
          <p:cNvPr id="11267" name="Object 3"/>
          <p:cNvGraphicFramePr>
            <a:graphicFrameLocks noChangeAspect="1"/>
          </p:cNvGraphicFramePr>
          <p:nvPr/>
        </p:nvGraphicFramePr>
        <p:xfrm>
          <a:off x="2590800" y="5257800"/>
          <a:ext cx="4222750" cy="411163"/>
        </p:xfrm>
        <a:graphic>
          <a:graphicData uri="http://schemas.openxmlformats.org/presentationml/2006/ole">
            <p:oleObj spid="_x0000_s11267" name="Equation" r:id="rId4" imgW="3517900" imgH="342900" progId="Equation.DSMT4">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187450" y="304800"/>
            <a:ext cx="7696200" cy="1143000"/>
          </a:xfrm>
        </p:spPr>
        <p:txBody>
          <a:bodyPr>
            <a:normAutofit fontScale="90000"/>
          </a:bodyPr>
          <a:lstStyle/>
          <a:p>
            <a:pPr eaLnBrk="1" hangingPunct="1"/>
            <a:r>
              <a:rPr lang="en-US" altLang="en-US" sz="2800" smtClean="0"/>
              <a:t>Table 10.4  </a:t>
            </a:r>
            <a:r>
              <a:rPr lang="en-US" altLang="en-US" sz="2800" b="0" smtClean="0"/>
              <a:t>Volatility of U.S. Small Stocks, Large Stocks (S&amp;P 500), Corporate Bonds, and Treasury Bills, 1926–2014</a:t>
            </a:r>
            <a:endParaRPr lang="en-US" altLang="en-US" sz="2800" smtClean="0"/>
          </a:p>
        </p:txBody>
      </p:sp>
      <p:pic>
        <p:nvPicPr>
          <p:cNvPr id="51203" name="Picture 4" descr="Y:\Graphics\Powerpoint\PEARSON\BERK\Final files\ch10\c10t004.jpg"/>
          <p:cNvPicPr>
            <a:picLocks noChangeAspect="1" noChangeArrowheads="1"/>
          </p:cNvPicPr>
          <p:nvPr/>
        </p:nvPicPr>
        <p:blipFill>
          <a:blip r:embed="rId3" cstate="print"/>
          <a:srcRect/>
          <a:stretch>
            <a:fillRect/>
          </a:stretch>
        </p:blipFill>
        <p:spPr bwMode="auto">
          <a:xfrm>
            <a:off x="260350" y="2508250"/>
            <a:ext cx="8623300" cy="18415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r>
              <a:rPr lang="en-US" altLang="en-US" smtClean="0"/>
              <a:t>Estimation Error: Using Past Returns to Predict the Future</a:t>
            </a:r>
          </a:p>
        </p:txBody>
      </p:sp>
      <p:sp>
        <p:nvSpPr>
          <p:cNvPr id="52227" name="Rectangle 3"/>
          <p:cNvSpPr>
            <a:spLocks noGrp="1" noChangeArrowheads="1"/>
          </p:cNvSpPr>
          <p:nvPr>
            <p:ph idx="1"/>
          </p:nvPr>
        </p:nvSpPr>
        <p:spPr/>
        <p:txBody>
          <a:bodyPr rIns="91440"/>
          <a:lstStyle/>
          <a:p>
            <a:pPr eaLnBrk="1" hangingPunct="1">
              <a:spcBef>
                <a:spcPct val="50000"/>
              </a:spcBef>
            </a:pPr>
            <a:r>
              <a:rPr lang="en-US" altLang="en-US" smtClean="0"/>
              <a:t>We can use a security’s historical average return to estimate its actual expected return. However, the average return is just an estimate of the expected return.</a:t>
            </a:r>
          </a:p>
          <a:p>
            <a:pPr lvl="1" eaLnBrk="1" hangingPunct="1">
              <a:spcBef>
                <a:spcPct val="50000"/>
              </a:spcBef>
            </a:pPr>
            <a:r>
              <a:rPr lang="en-US" altLang="en-US" smtClean="0"/>
              <a:t>Standard Error</a:t>
            </a:r>
          </a:p>
          <a:p>
            <a:pPr lvl="2" eaLnBrk="1" hangingPunct="1">
              <a:spcBef>
                <a:spcPct val="50000"/>
              </a:spcBef>
            </a:pPr>
            <a:r>
              <a:rPr lang="en-US" altLang="en-US" smtClean="0"/>
              <a:t>A statistical measure of the degree of estimation error</a:t>
            </a: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altLang="en-US" sz="2800" smtClean="0"/>
              <a:t>Estimation Error: Using Past Returns to Predict the Future (cont'd)</a:t>
            </a:r>
          </a:p>
        </p:txBody>
      </p:sp>
      <p:sp>
        <p:nvSpPr>
          <p:cNvPr id="12294" name="Rectangle 3"/>
          <p:cNvSpPr>
            <a:spLocks noGrp="1" noChangeArrowheads="1"/>
          </p:cNvSpPr>
          <p:nvPr>
            <p:ph idx="1"/>
          </p:nvPr>
        </p:nvSpPr>
        <p:spPr/>
        <p:txBody>
          <a:bodyPr rIns="91440">
            <a:normAutofit fontScale="92500" lnSpcReduction="20000"/>
          </a:bodyPr>
          <a:lstStyle/>
          <a:p>
            <a:pPr eaLnBrk="1" hangingPunct="1">
              <a:lnSpc>
                <a:spcPct val="90000"/>
              </a:lnSpc>
            </a:pPr>
            <a:r>
              <a:rPr lang="en-US" altLang="en-US" smtClean="0"/>
              <a:t>Standard Error of the Estimate of the </a:t>
            </a:r>
            <a:br>
              <a:rPr lang="en-US" altLang="en-US" smtClean="0"/>
            </a:br>
            <a:r>
              <a:rPr lang="en-US" altLang="en-US" smtClean="0"/>
              <a:t>Expected Return</a:t>
            </a:r>
          </a:p>
          <a:p>
            <a:pPr eaLnBrk="1" hangingPunct="1">
              <a:lnSpc>
                <a:spcPct val="90000"/>
              </a:lnSpc>
              <a:spcBef>
                <a:spcPct val="200000"/>
              </a:spcBef>
            </a:pPr>
            <a:r>
              <a:rPr lang="en-US" altLang="en-US" smtClean="0"/>
              <a:t>95% Confidence Interval</a:t>
            </a:r>
          </a:p>
          <a:p>
            <a:pPr lvl="1" eaLnBrk="1" hangingPunct="1">
              <a:lnSpc>
                <a:spcPct val="90000"/>
              </a:lnSpc>
              <a:spcBef>
                <a:spcPct val="200000"/>
              </a:spcBef>
            </a:pPr>
            <a:r>
              <a:rPr lang="en-US" altLang="en-US" smtClean="0"/>
              <a:t>For the S&amp;P 500 (1926–2014)</a:t>
            </a:r>
          </a:p>
          <a:p>
            <a:pPr lvl="2" eaLnBrk="1" hangingPunct="1">
              <a:lnSpc>
                <a:spcPct val="90000"/>
              </a:lnSpc>
              <a:spcBef>
                <a:spcPct val="350000"/>
              </a:spcBef>
            </a:pPr>
            <a:r>
              <a:rPr lang="en-US" altLang="en-US" smtClean="0"/>
              <a:t>Or a range from 7.7% to 16.3%</a:t>
            </a:r>
          </a:p>
        </p:txBody>
      </p:sp>
      <p:graphicFrame>
        <p:nvGraphicFramePr>
          <p:cNvPr id="12290" name="Object 4"/>
          <p:cNvGraphicFramePr>
            <a:graphicFrameLocks noChangeAspect="1"/>
          </p:cNvGraphicFramePr>
          <p:nvPr/>
        </p:nvGraphicFramePr>
        <p:xfrm>
          <a:off x="762000" y="2286000"/>
          <a:ext cx="7761288" cy="690563"/>
        </p:xfrm>
        <a:graphic>
          <a:graphicData uri="http://schemas.openxmlformats.org/presentationml/2006/ole">
            <p:oleObj spid="_x0000_s12290" name="Equation" r:id="rId4" imgW="4711700" imgH="419100" progId="Equation.DSMT4">
              <p:embed/>
            </p:oleObj>
          </a:graphicData>
        </a:graphic>
      </p:graphicFrame>
      <p:graphicFrame>
        <p:nvGraphicFramePr>
          <p:cNvPr id="12291" name="Object 12"/>
          <p:cNvGraphicFramePr>
            <a:graphicFrameLocks noChangeAspect="1"/>
          </p:cNvGraphicFramePr>
          <p:nvPr/>
        </p:nvGraphicFramePr>
        <p:xfrm>
          <a:off x="685800" y="3581400"/>
          <a:ext cx="6121400" cy="390525"/>
        </p:xfrm>
        <a:graphic>
          <a:graphicData uri="http://schemas.openxmlformats.org/presentationml/2006/ole">
            <p:oleObj spid="_x0000_s12291" name="Equation" r:id="rId5" imgW="3187700" imgH="203200" progId="Equation.DSMT4">
              <p:embed/>
            </p:oleObj>
          </a:graphicData>
        </a:graphic>
      </p:graphicFrame>
      <p:graphicFrame>
        <p:nvGraphicFramePr>
          <p:cNvPr id="12292" name="Object 13"/>
          <p:cNvGraphicFramePr>
            <a:graphicFrameLocks noChangeAspect="1"/>
          </p:cNvGraphicFramePr>
          <p:nvPr/>
        </p:nvGraphicFramePr>
        <p:xfrm>
          <a:off x="1360488" y="4648200"/>
          <a:ext cx="4402137" cy="788988"/>
        </p:xfrm>
        <a:graphic>
          <a:graphicData uri="http://schemas.openxmlformats.org/presentationml/2006/ole">
            <p:oleObj spid="_x0000_s12292" name="Equation" r:id="rId6" imgW="2552700" imgH="457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Textbook Example 10.4</a:t>
            </a:r>
          </a:p>
        </p:txBody>
      </p:sp>
      <p:pic>
        <p:nvPicPr>
          <p:cNvPr id="53251" name="Picture 5" descr="Y:\Graphics\Powerpoint\PEARSON\BERK\Final files\ch10\c10p004.jpg"/>
          <p:cNvPicPr>
            <a:picLocks noChangeAspect="1" noChangeArrowheads="1"/>
          </p:cNvPicPr>
          <p:nvPr/>
        </p:nvPicPr>
        <p:blipFill>
          <a:blip r:embed="rId3" cstate="print"/>
          <a:srcRect/>
          <a:stretch>
            <a:fillRect/>
          </a:stretch>
        </p:blipFill>
        <p:spPr bwMode="auto">
          <a:xfrm>
            <a:off x="373063" y="2579688"/>
            <a:ext cx="8397875" cy="16986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Textbook Example 10.4 (cont'd)</a:t>
            </a:r>
          </a:p>
        </p:txBody>
      </p:sp>
      <p:pic>
        <p:nvPicPr>
          <p:cNvPr id="54275" name="Picture 4" descr="Y:\Graphics\Powerpoint\PEARSON\BERK\Final files\ch10\c10s004.jpg"/>
          <p:cNvPicPr>
            <a:picLocks noChangeAspect="1" noChangeArrowheads="1"/>
          </p:cNvPicPr>
          <p:nvPr/>
        </p:nvPicPr>
        <p:blipFill>
          <a:blip r:embed="rId3" cstate="print"/>
          <a:srcRect/>
          <a:stretch>
            <a:fillRect/>
          </a:stretch>
        </p:blipFill>
        <p:spPr bwMode="auto">
          <a:xfrm>
            <a:off x="193675" y="2433638"/>
            <a:ext cx="8756650" cy="19907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Alternative Example 10.4</a:t>
            </a:r>
          </a:p>
        </p:txBody>
      </p:sp>
      <p:sp>
        <p:nvSpPr>
          <p:cNvPr id="55299" name="Content Placeholder 2"/>
          <p:cNvSpPr>
            <a:spLocks noGrp="1"/>
          </p:cNvSpPr>
          <p:nvPr>
            <p:ph idx="1"/>
          </p:nvPr>
        </p:nvSpPr>
        <p:spPr/>
        <p:txBody>
          <a:bodyPr rIns="91440"/>
          <a:lstStyle/>
          <a:p>
            <a:pPr eaLnBrk="1" hangingPunct="1"/>
            <a:r>
              <a:rPr lang="en-US" altLang="en-US" b="1" smtClean="0"/>
              <a:t>Problem:</a:t>
            </a:r>
            <a:endParaRPr lang="en-US" altLang="en-US" smtClean="0"/>
          </a:p>
          <a:p>
            <a:pPr lvl="1" eaLnBrk="1" hangingPunct="1"/>
            <a:r>
              <a:rPr lang="en-US" altLang="en-US" smtClean="0"/>
              <a:t>Using the data from Alternative Example 10.3, what is the 95% confidence interval you would estimate for Microsoft’s expected return?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Learning Objectives</a:t>
            </a:r>
          </a:p>
        </p:txBody>
      </p:sp>
      <p:sp>
        <p:nvSpPr>
          <p:cNvPr id="22531" name="Content Placeholder 2"/>
          <p:cNvSpPr>
            <a:spLocks noGrp="1"/>
          </p:cNvSpPr>
          <p:nvPr>
            <p:ph idx="1"/>
          </p:nvPr>
        </p:nvSpPr>
        <p:spPr/>
        <p:txBody>
          <a:bodyPr rIns="91440"/>
          <a:lstStyle/>
          <a:p>
            <a:pPr marL="514350" indent="-514350" eaLnBrk="1" hangingPunct="1">
              <a:buFont typeface="Verdana" pitchFamily="34" charset="0"/>
              <a:buAutoNum type="arabicPeriod" startAt="7"/>
            </a:pPr>
            <a:r>
              <a:rPr lang="en-US" altLang="en-US" smtClean="0"/>
              <a:t>Define and contrast idiosyncratic and systematic risk and the risk premium required for taking each on.</a:t>
            </a:r>
          </a:p>
          <a:p>
            <a:pPr marL="514350" indent="-514350" eaLnBrk="1" hangingPunct="1">
              <a:buFontTx/>
              <a:buAutoNum type="arabicPeriod" startAt="7"/>
            </a:pPr>
            <a:r>
              <a:rPr lang="en-US" altLang="en-US" smtClean="0"/>
              <a:t>Define an efficient portfolio and a market portfolio.</a:t>
            </a:r>
          </a:p>
          <a:p>
            <a:pPr marL="514350" indent="-514350" eaLnBrk="1" hangingPunct="1">
              <a:buFontTx/>
              <a:buAutoNum type="arabicPeriod" startAt="7"/>
            </a:pPr>
            <a:r>
              <a:rPr lang="en-US" altLang="en-US" smtClean="0"/>
              <a:t>Discuss how beta can be used to measure the systematic risk of a security.</a:t>
            </a:r>
          </a:p>
          <a:p>
            <a:pPr marL="514350" indent="-514350" eaLnBrk="1" hangingPunct="1">
              <a:buFontTx/>
              <a:buAutoNum type="arabicPeriod" startAt="7"/>
            </a:pPr>
            <a:endParaRPr lang="en-US" altLang="en-US" smtClean="0"/>
          </a:p>
          <a:p>
            <a:pPr marL="514350" indent="-514350" eaLnBrk="1" hangingPunct="1">
              <a:buFontTx/>
              <a:buNone/>
            </a:pPr>
            <a:endParaRPr lang="en-US" altLang="en-US" sz="2400" smtClean="0"/>
          </a:p>
          <a:p>
            <a:pPr marL="514350" indent="-514350" eaLnBrk="1" hangingPunct="1"/>
            <a:endParaRPr lang="en-US" altLang="en-US" sz="2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pPr eaLnBrk="1" hangingPunct="1"/>
            <a:r>
              <a:rPr lang="en-US" altLang="en-US" smtClean="0"/>
              <a:t>Alternative Example 10.4 (cont’d)</a:t>
            </a:r>
          </a:p>
        </p:txBody>
      </p:sp>
      <p:sp>
        <p:nvSpPr>
          <p:cNvPr id="13316" name="Content Placeholder 2"/>
          <p:cNvSpPr>
            <a:spLocks noGrp="1"/>
          </p:cNvSpPr>
          <p:nvPr>
            <p:ph idx="1"/>
          </p:nvPr>
        </p:nvSpPr>
        <p:spPr/>
        <p:txBody>
          <a:bodyPr rIns="91440"/>
          <a:lstStyle/>
          <a:p>
            <a:pPr eaLnBrk="1" hangingPunct="1"/>
            <a:r>
              <a:rPr lang="en-US" altLang="en-US" b="1" smtClean="0"/>
              <a:t>Solution:</a:t>
            </a:r>
          </a:p>
          <a:p>
            <a:pPr lvl="1" eaLnBrk="1" hangingPunct="1"/>
            <a:r>
              <a:rPr lang="en-US" altLang="en-US" smtClean="0"/>
              <a:t>The 95% confidence interval for Microsoft’s expected return is calculated as follows:</a:t>
            </a:r>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r>
              <a:rPr lang="en-US" altLang="en-US" smtClean="0"/>
              <a:t>Or a range from -5.8% to 29.4%</a:t>
            </a:r>
          </a:p>
          <a:p>
            <a:pPr lvl="1" eaLnBrk="1" hangingPunct="1"/>
            <a:endParaRPr lang="en-US" altLang="en-US" smtClean="0"/>
          </a:p>
        </p:txBody>
      </p:sp>
      <p:graphicFrame>
        <p:nvGraphicFramePr>
          <p:cNvPr id="13314" name="Object 13"/>
          <p:cNvGraphicFramePr>
            <a:graphicFrameLocks noChangeAspect="1"/>
          </p:cNvGraphicFramePr>
          <p:nvPr/>
        </p:nvGraphicFramePr>
        <p:xfrm>
          <a:off x="1698625" y="3124200"/>
          <a:ext cx="4665663" cy="788988"/>
        </p:xfrm>
        <a:graphic>
          <a:graphicData uri="http://schemas.openxmlformats.org/presentationml/2006/ole">
            <p:oleObj spid="_x0000_s13314" name="Equation" r:id="rId3" imgW="2705100" imgH="45720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altLang="en-US" smtClean="0"/>
              <a:t>10.4 The Historical Trade-Off </a:t>
            </a:r>
            <a:br>
              <a:rPr lang="en-US" altLang="en-US" smtClean="0"/>
            </a:br>
            <a:r>
              <a:rPr lang="en-US" altLang="en-US" smtClean="0"/>
              <a:t>Between Risk and Return</a:t>
            </a:r>
          </a:p>
        </p:txBody>
      </p:sp>
      <p:sp>
        <p:nvSpPr>
          <p:cNvPr id="56323" name="Rectangle 3"/>
          <p:cNvSpPr>
            <a:spLocks noGrp="1" noChangeArrowheads="1"/>
          </p:cNvSpPr>
          <p:nvPr>
            <p:ph idx="1"/>
          </p:nvPr>
        </p:nvSpPr>
        <p:spPr/>
        <p:txBody>
          <a:bodyPr rIns="91440"/>
          <a:lstStyle/>
          <a:p>
            <a:pPr eaLnBrk="1" hangingPunct="1">
              <a:spcBef>
                <a:spcPct val="50000"/>
              </a:spcBef>
            </a:pPr>
            <a:r>
              <a:rPr lang="en-US" altLang="en-US" smtClean="0"/>
              <a:t>The Returns of Large Portfolios</a:t>
            </a:r>
          </a:p>
          <a:p>
            <a:pPr lvl="1" eaLnBrk="1" hangingPunct="1">
              <a:spcBef>
                <a:spcPct val="50000"/>
              </a:spcBef>
            </a:pPr>
            <a:r>
              <a:rPr lang="en-US" altLang="en-US" smtClean="0"/>
              <a:t>Excess Returns</a:t>
            </a:r>
          </a:p>
          <a:p>
            <a:pPr lvl="2" eaLnBrk="1" hangingPunct="1">
              <a:spcBef>
                <a:spcPct val="50000"/>
              </a:spcBef>
            </a:pPr>
            <a:r>
              <a:rPr lang="en-US" altLang="en-US" smtClean="0"/>
              <a:t>The difference between the average return for an investment and the average return for T-Bills</a:t>
            </a: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1143000" y="152400"/>
            <a:ext cx="7696200" cy="1143000"/>
          </a:xfrm>
        </p:spPr>
        <p:txBody>
          <a:bodyPr>
            <a:normAutofit fontScale="90000"/>
          </a:bodyPr>
          <a:lstStyle/>
          <a:p>
            <a:pPr eaLnBrk="1" hangingPunct="1"/>
            <a:r>
              <a:rPr lang="en-US" altLang="en-US" sz="2400" smtClean="0"/>
              <a:t>Table 10.5  </a:t>
            </a:r>
            <a:r>
              <a:rPr lang="en-US" altLang="en-US" sz="2400" b="0" smtClean="0"/>
              <a:t>Volatility Versus Excess Return of U.S. Small Stocks, Large Stocks (S&amp;P 500), Corporate Bonds, and Treasury Bills, 1926–2014</a:t>
            </a:r>
            <a:endParaRPr lang="en-US" altLang="en-US" sz="2400" smtClean="0"/>
          </a:p>
        </p:txBody>
      </p:sp>
      <p:pic>
        <p:nvPicPr>
          <p:cNvPr id="57347" name="Picture 4" descr="Y:\Graphics\Powerpoint\PEARSON\BERK\Final files\ch10\c10t005.jpg"/>
          <p:cNvPicPr>
            <a:picLocks noChangeAspect="1" noChangeArrowheads="1"/>
          </p:cNvPicPr>
          <p:nvPr/>
        </p:nvPicPr>
        <p:blipFill>
          <a:blip r:embed="rId3" cstate="print"/>
          <a:srcRect/>
          <a:stretch>
            <a:fillRect/>
          </a:stretch>
        </p:blipFill>
        <p:spPr bwMode="auto">
          <a:xfrm>
            <a:off x="276225" y="2305050"/>
            <a:ext cx="8591550" cy="22479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1143000" y="76200"/>
            <a:ext cx="7696200" cy="1143000"/>
          </a:xfrm>
        </p:spPr>
        <p:txBody>
          <a:bodyPr/>
          <a:lstStyle/>
          <a:p>
            <a:pPr eaLnBrk="1" hangingPunct="1"/>
            <a:r>
              <a:rPr lang="en-US" altLang="en-US" sz="2800" smtClean="0"/>
              <a:t>Figure 10.6  </a:t>
            </a:r>
            <a:r>
              <a:rPr lang="en-US" altLang="en-US" sz="2800" b="0" smtClean="0"/>
              <a:t>The Historical Trade-Off Between Risk and Return in Large Portfolios</a:t>
            </a:r>
            <a:endParaRPr lang="en-US" altLang="en-US" sz="900" b="0" smtClean="0">
              <a:solidFill>
                <a:srgbClr val="000000"/>
              </a:solidFill>
            </a:endParaRPr>
          </a:p>
        </p:txBody>
      </p:sp>
      <p:sp>
        <p:nvSpPr>
          <p:cNvPr id="58371" name="Text Box 6"/>
          <p:cNvSpPr txBox="1">
            <a:spLocks noChangeArrowheads="1"/>
          </p:cNvSpPr>
          <p:nvPr/>
        </p:nvSpPr>
        <p:spPr bwMode="auto">
          <a:xfrm>
            <a:off x="304800" y="5867400"/>
            <a:ext cx="6705600" cy="366713"/>
          </a:xfrm>
          <a:prstGeom prst="rect">
            <a:avLst/>
          </a:prstGeom>
          <a:noFill/>
          <a:ln w="9525">
            <a:noFill/>
            <a:miter lim="800000"/>
            <a:headEnd/>
            <a:tailEnd/>
          </a:ln>
        </p:spPr>
        <p:txBody>
          <a:bodyPr>
            <a:spAutoFit/>
          </a:bodyPr>
          <a:lstStyle/>
          <a:p>
            <a:r>
              <a:rPr lang="en-US" altLang="en-US" sz="1800">
                <a:solidFill>
                  <a:srgbClr val="000000"/>
                </a:solidFill>
              </a:rPr>
              <a:t>Source: CRSP, Morgan Stanley Capital International</a:t>
            </a:r>
          </a:p>
        </p:txBody>
      </p:sp>
      <p:pic>
        <p:nvPicPr>
          <p:cNvPr id="58372" name="Picture 5" descr="Y:\Graphics\Powerpoint\PEARSON\BERK\Final files\ch10\c10f006.jpg"/>
          <p:cNvPicPr>
            <a:picLocks noChangeAspect="1" noChangeArrowheads="1"/>
          </p:cNvPicPr>
          <p:nvPr/>
        </p:nvPicPr>
        <p:blipFill>
          <a:blip r:embed="rId3" cstate="print"/>
          <a:srcRect/>
          <a:stretch>
            <a:fillRect/>
          </a:stretch>
        </p:blipFill>
        <p:spPr bwMode="auto">
          <a:xfrm>
            <a:off x="1304925" y="1492250"/>
            <a:ext cx="6534150" cy="4267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eaLnBrk="1" hangingPunct="1"/>
            <a:r>
              <a:rPr lang="en-US" altLang="en-US" smtClean="0"/>
              <a:t>The Returns of Individual Stocks</a:t>
            </a:r>
          </a:p>
        </p:txBody>
      </p:sp>
      <p:sp>
        <p:nvSpPr>
          <p:cNvPr id="59395" name="Rectangle 5"/>
          <p:cNvSpPr>
            <a:spLocks noGrp="1" noChangeArrowheads="1"/>
          </p:cNvSpPr>
          <p:nvPr>
            <p:ph idx="1"/>
          </p:nvPr>
        </p:nvSpPr>
        <p:spPr/>
        <p:txBody>
          <a:bodyPr rIns="91440">
            <a:normAutofit lnSpcReduction="10000"/>
          </a:bodyPr>
          <a:lstStyle/>
          <a:p>
            <a:pPr eaLnBrk="1" hangingPunct="1">
              <a:spcBef>
                <a:spcPct val="40000"/>
              </a:spcBef>
            </a:pPr>
            <a:r>
              <a:rPr lang="en-US" altLang="en-US" smtClean="0"/>
              <a:t>Is there a positive relationship between volatility and average returns for individual stocks?</a:t>
            </a:r>
          </a:p>
          <a:p>
            <a:pPr lvl="1" eaLnBrk="1" hangingPunct="1">
              <a:spcBef>
                <a:spcPct val="60000"/>
              </a:spcBef>
            </a:pPr>
            <a:r>
              <a:rPr lang="en-US" altLang="en-US" smtClean="0"/>
              <a:t>As shown on the next slide, there is no precise relationship between volatility and average return for individual stocks. </a:t>
            </a:r>
          </a:p>
          <a:p>
            <a:pPr lvl="2" eaLnBrk="1" hangingPunct="1">
              <a:spcBef>
                <a:spcPct val="40000"/>
              </a:spcBef>
            </a:pPr>
            <a:r>
              <a:rPr lang="en-US" altLang="en-US" smtClean="0"/>
              <a:t>Larger stocks tend to have lower volatility than </a:t>
            </a:r>
            <a:br>
              <a:rPr lang="en-US" altLang="en-US" smtClean="0"/>
            </a:br>
            <a:r>
              <a:rPr lang="en-US" altLang="en-US" smtClean="0"/>
              <a:t>smaller stocks.</a:t>
            </a:r>
          </a:p>
          <a:p>
            <a:pPr lvl="2" eaLnBrk="1" hangingPunct="1">
              <a:spcBef>
                <a:spcPct val="40000"/>
              </a:spcBef>
            </a:pPr>
            <a:r>
              <a:rPr lang="en-US" altLang="en-US" smtClean="0"/>
              <a:t>All stocks tend to have higher risk and lower returns than large portfolios.</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143000" y="76200"/>
            <a:ext cx="7696200" cy="1143000"/>
          </a:xfrm>
        </p:spPr>
        <p:txBody>
          <a:bodyPr/>
          <a:lstStyle/>
          <a:p>
            <a:pPr eaLnBrk="1" hangingPunct="1"/>
            <a:r>
              <a:rPr lang="en-US" altLang="en-US" sz="2800" smtClean="0"/>
              <a:t>Figure 10.7  </a:t>
            </a:r>
            <a:r>
              <a:rPr lang="en-US" altLang="en-US" sz="2800" b="0" smtClean="0"/>
              <a:t>Historical Volatility and Return for 500 Individual Stocks, Ranked Annually by Size</a:t>
            </a:r>
            <a:endParaRPr lang="en-US" altLang="en-US" sz="2800" smtClean="0"/>
          </a:p>
        </p:txBody>
      </p:sp>
      <p:pic>
        <p:nvPicPr>
          <p:cNvPr id="60419" name="Picture 4" descr="Y:\Graphics\Powerpoint\PEARSON\BERK\Final files\ch10\c10f007.jpg"/>
          <p:cNvPicPr>
            <a:picLocks noChangeAspect="1" noChangeArrowheads="1"/>
          </p:cNvPicPr>
          <p:nvPr/>
        </p:nvPicPr>
        <p:blipFill>
          <a:blip r:embed="rId3" cstate="print"/>
          <a:srcRect/>
          <a:stretch>
            <a:fillRect/>
          </a:stretch>
        </p:blipFill>
        <p:spPr bwMode="auto">
          <a:xfrm>
            <a:off x="1111250" y="1446213"/>
            <a:ext cx="6921500" cy="4660900"/>
          </a:xfrm>
          <a:prstGeom prst="rect">
            <a:avLst/>
          </a:prstGeom>
          <a:noFill/>
          <a:ln w="9525">
            <a:noFill/>
            <a:miter lim="800000"/>
            <a:headEnd/>
            <a:tailEnd/>
          </a:ln>
        </p:spPr>
      </p:pic>
      <p:sp>
        <p:nvSpPr>
          <p:cNvPr id="4" name="Content Placeholder 8"/>
          <p:cNvSpPr txBox="1">
            <a:spLocks/>
          </p:cNvSpPr>
          <p:nvPr/>
        </p:nvSpPr>
        <p:spPr>
          <a:xfrm>
            <a:off x="381000" y="5791200"/>
            <a:ext cx="8382000" cy="533400"/>
          </a:xfrm>
          <a:prstGeom prst="rect">
            <a:avLst/>
          </a:prstGeom>
        </p:spPr>
        <p:txBody>
          <a:bodyPr/>
          <a:lstStyle/>
          <a:p>
            <a:pPr eaLnBrk="1" hangingPunct="1">
              <a:spcBef>
                <a:spcPct val="20000"/>
              </a:spcBef>
              <a:defRPr/>
            </a:pPr>
            <a:r>
              <a:rPr lang="en-US" altLang="en-US" sz="1400" kern="0" dirty="0">
                <a:solidFill>
                  <a:srgbClr val="000000"/>
                </a:solidFill>
                <a:latin typeface="+mn-lt"/>
                <a:ea typeface="ヒラギノ角ゴ Pro W3" pitchFamily="-1" charset="-128"/>
                <a:cs typeface="ヒラギノ角ゴ Pro W3" pitchFamily="-1" charset="-128"/>
              </a:rPr>
              <a:t>Source: </a:t>
            </a:r>
            <a:r>
              <a:rPr lang="en-US" sz="1400" dirty="0"/>
              <a:t>CRSP</a:t>
            </a:r>
            <a:endParaRPr lang="en-US" altLang="en-US" sz="1400" kern="0" dirty="0">
              <a:solidFill>
                <a:srgbClr val="000000"/>
              </a:solidFill>
              <a:latin typeface="+mn-lt"/>
              <a:ea typeface="ヒラギノ角ゴ Pro W3" pitchFamily="-1" charset="-128"/>
              <a:cs typeface="ヒラギノ角ゴ Pro W3" pitchFamily="-1" charset="-128"/>
            </a:endParaRP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r>
              <a:rPr lang="en-US" altLang="en-US" smtClean="0"/>
              <a:t>10.5 Common Versus Independent Risk</a:t>
            </a:r>
          </a:p>
        </p:txBody>
      </p:sp>
      <p:sp>
        <p:nvSpPr>
          <p:cNvPr id="61443" name="Rectangle 3"/>
          <p:cNvSpPr>
            <a:spLocks noGrp="1" noChangeArrowheads="1"/>
          </p:cNvSpPr>
          <p:nvPr>
            <p:ph idx="1"/>
          </p:nvPr>
        </p:nvSpPr>
        <p:spPr/>
        <p:txBody>
          <a:bodyPr rIns="91440">
            <a:normAutofit lnSpcReduction="10000"/>
          </a:bodyPr>
          <a:lstStyle/>
          <a:p>
            <a:pPr eaLnBrk="1" hangingPunct="1">
              <a:lnSpc>
                <a:spcPct val="90000"/>
              </a:lnSpc>
            </a:pPr>
            <a:r>
              <a:rPr lang="en-US" altLang="en-US" smtClean="0"/>
              <a:t>Common Risk</a:t>
            </a:r>
          </a:p>
          <a:p>
            <a:pPr lvl="1" eaLnBrk="1" hangingPunct="1">
              <a:lnSpc>
                <a:spcPct val="90000"/>
              </a:lnSpc>
              <a:spcBef>
                <a:spcPct val="40000"/>
              </a:spcBef>
            </a:pPr>
            <a:r>
              <a:rPr lang="en-US" altLang="en-US" smtClean="0"/>
              <a:t>Risk that is perfectly correlated</a:t>
            </a:r>
          </a:p>
          <a:p>
            <a:pPr lvl="2" eaLnBrk="1" hangingPunct="1">
              <a:lnSpc>
                <a:spcPct val="90000"/>
              </a:lnSpc>
              <a:spcBef>
                <a:spcPct val="25000"/>
              </a:spcBef>
            </a:pPr>
            <a:r>
              <a:rPr lang="en-US" altLang="en-US" smtClean="0"/>
              <a:t>Risk that affects all securities</a:t>
            </a:r>
          </a:p>
          <a:p>
            <a:pPr eaLnBrk="1" hangingPunct="1">
              <a:lnSpc>
                <a:spcPct val="90000"/>
              </a:lnSpc>
              <a:spcBef>
                <a:spcPct val="60000"/>
              </a:spcBef>
            </a:pPr>
            <a:r>
              <a:rPr lang="en-US" altLang="en-US" smtClean="0"/>
              <a:t>Independent Risk</a:t>
            </a:r>
          </a:p>
          <a:p>
            <a:pPr lvl="1" eaLnBrk="1" hangingPunct="1">
              <a:lnSpc>
                <a:spcPct val="90000"/>
              </a:lnSpc>
              <a:spcBef>
                <a:spcPct val="40000"/>
              </a:spcBef>
            </a:pPr>
            <a:r>
              <a:rPr lang="en-US" altLang="en-US" smtClean="0"/>
              <a:t>Risk that is uncorrelated</a:t>
            </a:r>
          </a:p>
          <a:p>
            <a:pPr lvl="2" eaLnBrk="1" hangingPunct="1">
              <a:lnSpc>
                <a:spcPct val="90000"/>
              </a:lnSpc>
              <a:spcBef>
                <a:spcPct val="25000"/>
              </a:spcBef>
            </a:pPr>
            <a:r>
              <a:rPr lang="en-US" altLang="en-US" smtClean="0"/>
              <a:t>Risk that affects a particular security</a:t>
            </a:r>
          </a:p>
          <a:p>
            <a:pPr eaLnBrk="1" hangingPunct="1">
              <a:lnSpc>
                <a:spcPct val="90000"/>
              </a:lnSpc>
              <a:spcBef>
                <a:spcPct val="60000"/>
              </a:spcBef>
            </a:pPr>
            <a:r>
              <a:rPr lang="en-US" altLang="en-US" smtClean="0"/>
              <a:t>Diversification</a:t>
            </a:r>
          </a:p>
          <a:p>
            <a:pPr lvl="1" eaLnBrk="1" hangingPunct="1">
              <a:lnSpc>
                <a:spcPct val="90000"/>
              </a:lnSpc>
              <a:spcBef>
                <a:spcPct val="40000"/>
              </a:spcBef>
            </a:pPr>
            <a:r>
              <a:rPr lang="en-US" altLang="en-US" smtClean="0"/>
              <a:t>The averaging out of independent risks in a </a:t>
            </a:r>
            <a:br>
              <a:rPr lang="en-US" altLang="en-US" smtClean="0"/>
            </a:br>
            <a:r>
              <a:rPr lang="en-US" altLang="en-US" smtClean="0"/>
              <a:t>large portfolio</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Textbook Example 10.5</a:t>
            </a:r>
          </a:p>
        </p:txBody>
      </p:sp>
      <p:pic>
        <p:nvPicPr>
          <p:cNvPr id="62467" name="Picture 3" descr="ex10_05a.gif"/>
          <p:cNvPicPr>
            <a:picLocks noChangeAspect="1"/>
          </p:cNvPicPr>
          <p:nvPr/>
        </p:nvPicPr>
        <p:blipFill>
          <a:blip r:embed="rId3" cstate="print"/>
          <a:srcRect/>
          <a:stretch>
            <a:fillRect/>
          </a:stretch>
        </p:blipFill>
        <p:spPr bwMode="auto">
          <a:xfrm>
            <a:off x="457200" y="2057400"/>
            <a:ext cx="8094663" cy="28130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Textbook Example 10.5 (cont'd)</a:t>
            </a:r>
          </a:p>
        </p:txBody>
      </p:sp>
      <p:pic>
        <p:nvPicPr>
          <p:cNvPr id="63491" name="Picture 3" descr="ex10_05b.gif"/>
          <p:cNvPicPr>
            <a:picLocks noChangeAspect="1"/>
          </p:cNvPicPr>
          <p:nvPr/>
        </p:nvPicPr>
        <p:blipFill>
          <a:blip r:embed="rId3" cstate="print"/>
          <a:srcRect/>
          <a:stretch>
            <a:fillRect/>
          </a:stretch>
        </p:blipFill>
        <p:spPr bwMode="auto">
          <a:xfrm>
            <a:off x="1066800" y="1066800"/>
            <a:ext cx="6934200" cy="52038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eaLnBrk="1" hangingPunct="1"/>
            <a:r>
              <a:rPr lang="en-US" altLang="en-US" smtClean="0"/>
              <a:t>10.6 Diversification in Stock Portfolios</a:t>
            </a:r>
          </a:p>
        </p:txBody>
      </p:sp>
      <p:sp>
        <p:nvSpPr>
          <p:cNvPr id="64515" name="Rectangle 3"/>
          <p:cNvSpPr>
            <a:spLocks noGrp="1" noChangeArrowheads="1"/>
          </p:cNvSpPr>
          <p:nvPr>
            <p:ph idx="1"/>
          </p:nvPr>
        </p:nvSpPr>
        <p:spPr/>
        <p:txBody>
          <a:bodyPr rIns="91440"/>
          <a:lstStyle/>
          <a:p>
            <a:pPr eaLnBrk="1" hangingPunct="1">
              <a:spcBef>
                <a:spcPct val="60000"/>
              </a:spcBef>
            </a:pPr>
            <a:r>
              <a:rPr lang="en-US" altLang="en-US" smtClean="0"/>
              <a:t>Firm-Specific Versus Systematic Risk</a:t>
            </a:r>
          </a:p>
          <a:p>
            <a:pPr lvl="1" eaLnBrk="1" hangingPunct="1">
              <a:spcBef>
                <a:spcPct val="60000"/>
              </a:spcBef>
            </a:pPr>
            <a:r>
              <a:rPr lang="en-US" altLang="en-US" smtClean="0"/>
              <a:t>Firm Specific News</a:t>
            </a:r>
          </a:p>
          <a:p>
            <a:pPr lvl="2" eaLnBrk="1" hangingPunct="1">
              <a:spcBef>
                <a:spcPct val="40000"/>
              </a:spcBef>
            </a:pPr>
            <a:r>
              <a:rPr lang="en-US" altLang="en-US" smtClean="0"/>
              <a:t>Good or bad news about an individual company</a:t>
            </a:r>
          </a:p>
          <a:p>
            <a:pPr lvl="1" eaLnBrk="1" hangingPunct="1">
              <a:spcBef>
                <a:spcPct val="60000"/>
              </a:spcBef>
            </a:pPr>
            <a:r>
              <a:rPr lang="en-US" altLang="en-US" smtClean="0"/>
              <a:t>Market-Wide News</a:t>
            </a:r>
          </a:p>
          <a:p>
            <a:pPr lvl="2" eaLnBrk="1" hangingPunct="1">
              <a:spcBef>
                <a:spcPct val="40000"/>
              </a:spcBef>
            </a:pPr>
            <a:r>
              <a:rPr lang="en-US" altLang="en-US" smtClean="0"/>
              <a:t>News that affects all stocks, such as news about </a:t>
            </a:r>
            <a:br>
              <a:rPr lang="en-US" altLang="en-US" smtClean="0"/>
            </a:br>
            <a:r>
              <a:rPr lang="en-US" altLang="en-US" smtClean="0"/>
              <a:t>the economy</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Learning Objectives</a:t>
            </a:r>
          </a:p>
        </p:txBody>
      </p:sp>
      <p:sp>
        <p:nvSpPr>
          <p:cNvPr id="23555" name="Content Placeholder 2"/>
          <p:cNvSpPr>
            <a:spLocks noGrp="1"/>
          </p:cNvSpPr>
          <p:nvPr>
            <p:ph idx="1"/>
          </p:nvPr>
        </p:nvSpPr>
        <p:spPr/>
        <p:txBody>
          <a:bodyPr rIns="91440">
            <a:normAutofit lnSpcReduction="10000"/>
          </a:bodyPr>
          <a:lstStyle/>
          <a:p>
            <a:pPr marL="738188" indent="-738188" eaLnBrk="1" hangingPunct="1">
              <a:buFont typeface="Verdana" pitchFamily="34" charset="0"/>
              <a:buAutoNum type="arabicPeriod" startAt="10"/>
              <a:defRPr/>
            </a:pPr>
            <a:r>
              <a:rPr lang="en-US" altLang="en-US" dirty="0" smtClean="0"/>
              <a:t>Use the Capital Asset Pricing Model to calculate the expected return for a risky security.</a:t>
            </a:r>
          </a:p>
          <a:p>
            <a:pPr marL="738188" indent="-738188" eaLnBrk="1" hangingPunct="1">
              <a:buFontTx/>
              <a:buAutoNum type="arabicPeriod" startAt="10"/>
              <a:defRPr/>
            </a:pPr>
            <a:r>
              <a:rPr lang="en-US" altLang="en-US" dirty="0" smtClean="0"/>
              <a:t>Use the Capital Asset Pricing Model to calculate the cost of capital for a particular project.</a:t>
            </a:r>
          </a:p>
          <a:p>
            <a:pPr marL="738188" indent="-738188" eaLnBrk="1" hangingPunct="1">
              <a:buFontTx/>
              <a:buAutoNum type="arabicPeriod" startAt="10"/>
              <a:defRPr/>
            </a:pPr>
            <a:r>
              <a:rPr lang="en-US" altLang="en-US" dirty="0" smtClean="0"/>
              <a:t>Explain why in an efficient capital market the cost of capital depends on systematic risk rather than diversifiable risk.</a:t>
            </a:r>
          </a:p>
          <a:p>
            <a:pPr marL="514350" indent="-514350" eaLnBrk="1" hangingPunct="1">
              <a:defRPr/>
            </a:pPr>
            <a:endParaRPr lang="en-US" altLang="en-US" sz="2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pPr eaLnBrk="1" hangingPunct="1"/>
            <a:r>
              <a:rPr lang="en-US" altLang="en-US" smtClean="0"/>
              <a:t>10.6 Diversification </a:t>
            </a:r>
            <a:br>
              <a:rPr lang="en-US" altLang="en-US" smtClean="0"/>
            </a:br>
            <a:r>
              <a:rPr lang="en-US" altLang="en-US" smtClean="0"/>
              <a:t>in Stock Portfolios (cont'd)</a:t>
            </a:r>
          </a:p>
        </p:txBody>
      </p:sp>
      <p:sp>
        <p:nvSpPr>
          <p:cNvPr id="65539" name="Rectangle 3"/>
          <p:cNvSpPr>
            <a:spLocks noGrp="1" noChangeArrowheads="1"/>
          </p:cNvSpPr>
          <p:nvPr>
            <p:ph idx="1"/>
          </p:nvPr>
        </p:nvSpPr>
        <p:spPr/>
        <p:txBody>
          <a:bodyPr rIns="91440"/>
          <a:lstStyle/>
          <a:p>
            <a:pPr eaLnBrk="1" hangingPunct="1">
              <a:spcBef>
                <a:spcPct val="40000"/>
              </a:spcBef>
            </a:pPr>
            <a:r>
              <a:rPr lang="en-US" altLang="en-US" smtClean="0"/>
              <a:t>Firm-Specific Versus Systematic Risk</a:t>
            </a:r>
          </a:p>
          <a:p>
            <a:pPr lvl="1" eaLnBrk="1" hangingPunct="1">
              <a:spcBef>
                <a:spcPct val="60000"/>
              </a:spcBef>
            </a:pPr>
            <a:r>
              <a:rPr lang="en-US" altLang="en-US" smtClean="0"/>
              <a:t>Independent Risks</a:t>
            </a:r>
          </a:p>
          <a:p>
            <a:pPr lvl="2" eaLnBrk="1" hangingPunct="1">
              <a:spcBef>
                <a:spcPct val="50000"/>
              </a:spcBef>
            </a:pPr>
            <a:r>
              <a:rPr lang="en-US" altLang="en-US" smtClean="0"/>
              <a:t>Due to firm-specific news</a:t>
            </a:r>
          </a:p>
          <a:p>
            <a:pPr lvl="3" eaLnBrk="1" hangingPunct="1">
              <a:spcBef>
                <a:spcPct val="40000"/>
              </a:spcBef>
            </a:pPr>
            <a:r>
              <a:rPr lang="en-US" altLang="en-US" smtClean="0"/>
              <a:t>Also known as</a:t>
            </a:r>
          </a:p>
          <a:p>
            <a:pPr lvl="4" eaLnBrk="1" hangingPunct="1">
              <a:spcBef>
                <a:spcPct val="30000"/>
              </a:spcBef>
            </a:pPr>
            <a:r>
              <a:rPr lang="en-US" altLang="en-US" smtClean="0"/>
              <a:t>Firm-Specific Risk</a:t>
            </a:r>
          </a:p>
          <a:p>
            <a:pPr lvl="4" eaLnBrk="1" hangingPunct="1">
              <a:spcBef>
                <a:spcPct val="30000"/>
              </a:spcBef>
            </a:pPr>
            <a:r>
              <a:rPr lang="en-US" altLang="en-US" smtClean="0"/>
              <a:t>Idiosyncratic Risk</a:t>
            </a:r>
          </a:p>
          <a:p>
            <a:pPr lvl="4" eaLnBrk="1" hangingPunct="1">
              <a:spcBef>
                <a:spcPct val="30000"/>
              </a:spcBef>
            </a:pPr>
            <a:r>
              <a:rPr lang="en-US" altLang="en-US" smtClean="0"/>
              <a:t>Unique Risk</a:t>
            </a:r>
          </a:p>
          <a:p>
            <a:pPr lvl="4" eaLnBrk="1" hangingPunct="1">
              <a:spcBef>
                <a:spcPct val="30000"/>
              </a:spcBef>
            </a:pPr>
            <a:r>
              <a:rPr lang="en-US" altLang="en-US" smtClean="0"/>
              <a:t>Unsystematic Risk</a:t>
            </a:r>
          </a:p>
          <a:p>
            <a:pPr lvl="4" eaLnBrk="1" hangingPunct="1">
              <a:spcBef>
                <a:spcPct val="30000"/>
              </a:spcBef>
            </a:pPr>
            <a:r>
              <a:rPr lang="en-US" altLang="en-US" smtClean="0"/>
              <a:t>Diversifiable Risk</a:t>
            </a: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eaLnBrk="1" hangingPunct="1"/>
            <a:r>
              <a:rPr lang="en-US" altLang="en-US" smtClean="0"/>
              <a:t>10.6 Diversification </a:t>
            </a:r>
            <a:br>
              <a:rPr lang="en-US" altLang="en-US" smtClean="0"/>
            </a:br>
            <a:r>
              <a:rPr lang="en-US" altLang="en-US" smtClean="0"/>
              <a:t>in Stock Portfolios (cont'd)</a:t>
            </a:r>
          </a:p>
        </p:txBody>
      </p:sp>
      <p:sp>
        <p:nvSpPr>
          <p:cNvPr id="66563" name="Rectangle 3"/>
          <p:cNvSpPr>
            <a:spLocks noGrp="1" noChangeArrowheads="1"/>
          </p:cNvSpPr>
          <p:nvPr>
            <p:ph idx="1"/>
          </p:nvPr>
        </p:nvSpPr>
        <p:spPr/>
        <p:txBody>
          <a:bodyPr rIns="91440"/>
          <a:lstStyle/>
          <a:p>
            <a:pPr eaLnBrk="1" hangingPunct="1"/>
            <a:r>
              <a:rPr lang="en-US" altLang="en-US" smtClean="0"/>
              <a:t>Firm-Specific Versus Systematic Risk</a:t>
            </a:r>
          </a:p>
          <a:p>
            <a:pPr lvl="1" eaLnBrk="1" hangingPunct="1">
              <a:spcBef>
                <a:spcPct val="60000"/>
              </a:spcBef>
            </a:pPr>
            <a:r>
              <a:rPr lang="en-US" altLang="en-US" smtClean="0"/>
              <a:t>Common Risks</a:t>
            </a:r>
          </a:p>
          <a:p>
            <a:pPr lvl="2" eaLnBrk="1" hangingPunct="1">
              <a:spcBef>
                <a:spcPct val="50000"/>
              </a:spcBef>
            </a:pPr>
            <a:r>
              <a:rPr lang="en-US" altLang="en-US" smtClean="0"/>
              <a:t>Due to market-wide news</a:t>
            </a:r>
          </a:p>
          <a:p>
            <a:pPr lvl="3" eaLnBrk="1" hangingPunct="1">
              <a:spcBef>
                <a:spcPct val="40000"/>
              </a:spcBef>
            </a:pPr>
            <a:r>
              <a:rPr lang="en-US" altLang="en-US" smtClean="0"/>
              <a:t>Also known as</a:t>
            </a:r>
          </a:p>
          <a:p>
            <a:pPr lvl="4" eaLnBrk="1" hangingPunct="1">
              <a:spcBef>
                <a:spcPct val="30000"/>
              </a:spcBef>
            </a:pPr>
            <a:r>
              <a:rPr lang="en-US" altLang="en-US" smtClean="0"/>
              <a:t>Systematic Risk</a:t>
            </a:r>
          </a:p>
          <a:p>
            <a:pPr lvl="4" eaLnBrk="1" hangingPunct="1">
              <a:spcBef>
                <a:spcPct val="30000"/>
              </a:spcBef>
            </a:pPr>
            <a:r>
              <a:rPr lang="en-US" altLang="en-US" smtClean="0"/>
              <a:t>Undiversifiable Risk</a:t>
            </a:r>
          </a:p>
          <a:p>
            <a:pPr lvl="4" eaLnBrk="1" hangingPunct="1">
              <a:spcBef>
                <a:spcPct val="30000"/>
              </a:spcBef>
            </a:pPr>
            <a:r>
              <a:rPr lang="en-US" altLang="en-US" smtClean="0"/>
              <a:t>Market Risk</a:t>
            </a:r>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hangingPunct="1"/>
            <a:r>
              <a:rPr lang="en-US" altLang="en-US" smtClean="0"/>
              <a:t>10.6 Diversification </a:t>
            </a:r>
            <a:br>
              <a:rPr lang="en-US" altLang="en-US" smtClean="0"/>
            </a:br>
            <a:r>
              <a:rPr lang="en-US" altLang="en-US" smtClean="0"/>
              <a:t>in Stock Portfolios (cont'd)</a:t>
            </a:r>
          </a:p>
        </p:txBody>
      </p:sp>
      <p:sp>
        <p:nvSpPr>
          <p:cNvPr id="67587" name="Rectangle 3"/>
          <p:cNvSpPr>
            <a:spLocks noGrp="1" noChangeArrowheads="1"/>
          </p:cNvSpPr>
          <p:nvPr>
            <p:ph idx="1"/>
          </p:nvPr>
        </p:nvSpPr>
        <p:spPr/>
        <p:txBody>
          <a:bodyPr rIns="91440"/>
          <a:lstStyle/>
          <a:p>
            <a:pPr eaLnBrk="1" hangingPunct="1">
              <a:spcBef>
                <a:spcPct val="50000"/>
              </a:spcBef>
            </a:pPr>
            <a:r>
              <a:rPr lang="en-US" altLang="en-US" smtClean="0"/>
              <a:t>Firm-Specific Versus Systematic Risk</a:t>
            </a:r>
          </a:p>
          <a:p>
            <a:pPr lvl="1" eaLnBrk="1" hangingPunct="1">
              <a:spcBef>
                <a:spcPct val="50000"/>
              </a:spcBef>
            </a:pPr>
            <a:r>
              <a:rPr lang="en-US" altLang="en-US" smtClean="0"/>
              <a:t>When many stocks are combined in a large portfolio, the firm-specific risks for each stock will average out and be diversified.</a:t>
            </a:r>
          </a:p>
          <a:p>
            <a:pPr lvl="1" eaLnBrk="1" hangingPunct="1">
              <a:spcBef>
                <a:spcPct val="50000"/>
              </a:spcBef>
            </a:pPr>
            <a:r>
              <a:rPr lang="en-US" altLang="en-US" smtClean="0"/>
              <a:t>The systematic risk, however, will affect all firms and will not be diversified.</a:t>
            </a: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hangingPunct="1"/>
            <a:r>
              <a:rPr lang="en-US" altLang="en-US" smtClean="0"/>
              <a:t>10.6 Diversification </a:t>
            </a:r>
            <a:br>
              <a:rPr lang="en-US" altLang="en-US" smtClean="0"/>
            </a:br>
            <a:r>
              <a:rPr lang="en-US" altLang="en-US" smtClean="0"/>
              <a:t>in Stock Portfolios (cont'd)</a:t>
            </a:r>
          </a:p>
        </p:txBody>
      </p:sp>
      <p:sp>
        <p:nvSpPr>
          <p:cNvPr id="68611" name="Rectangle 3"/>
          <p:cNvSpPr>
            <a:spLocks noGrp="1" noChangeArrowheads="1"/>
          </p:cNvSpPr>
          <p:nvPr>
            <p:ph idx="1"/>
          </p:nvPr>
        </p:nvSpPr>
        <p:spPr/>
        <p:txBody>
          <a:bodyPr rIns="91440"/>
          <a:lstStyle/>
          <a:p>
            <a:pPr eaLnBrk="1" hangingPunct="1">
              <a:spcBef>
                <a:spcPct val="50000"/>
              </a:spcBef>
            </a:pPr>
            <a:r>
              <a:rPr lang="en-US" altLang="en-US" smtClean="0"/>
              <a:t>Firm-Specific Versus Systematic Risk</a:t>
            </a:r>
          </a:p>
          <a:p>
            <a:pPr lvl="1" eaLnBrk="1" hangingPunct="1">
              <a:spcBef>
                <a:spcPct val="50000"/>
              </a:spcBef>
            </a:pPr>
            <a:r>
              <a:rPr lang="en-US" altLang="en-US" smtClean="0"/>
              <a:t>Consider two types of firms:</a:t>
            </a:r>
          </a:p>
          <a:p>
            <a:pPr lvl="2" eaLnBrk="1" hangingPunct="1">
              <a:spcBef>
                <a:spcPct val="50000"/>
              </a:spcBef>
            </a:pPr>
            <a:r>
              <a:rPr lang="en-US" altLang="en-US" smtClean="0"/>
              <a:t>Type S firms are affected only by systematic risk. There is a 50% chance the economy will be strong and type S stocks will earn a return of 40%. There is a 50% change the economy will be weak and their return will be –20%. Because all these firms face the same systematic risk, holding a large portfolio of type S firms will not diversify the risk. </a:t>
            </a:r>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altLang="en-US" smtClean="0"/>
              <a:t>10.6 Diversification </a:t>
            </a:r>
            <a:br>
              <a:rPr lang="en-US" altLang="en-US" smtClean="0"/>
            </a:br>
            <a:r>
              <a:rPr lang="en-US" altLang="en-US" smtClean="0"/>
              <a:t>in Stock Portfolios (cont'd)</a:t>
            </a:r>
          </a:p>
        </p:txBody>
      </p:sp>
      <p:sp>
        <p:nvSpPr>
          <p:cNvPr id="69635" name="Rectangle 3"/>
          <p:cNvSpPr>
            <a:spLocks noGrp="1" noChangeArrowheads="1"/>
          </p:cNvSpPr>
          <p:nvPr>
            <p:ph idx="1"/>
          </p:nvPr>
        </p:nvSpPr>
        <p:spPr/>
        <p:txBody>
          <a:bodyPr rIns="91440"/>
          <a:lstStyle/>
          <a:p>
            <a:pPr eaLnBrk="1" hangingPunct="1">
              <a:spcBef>
                <a:spcPct val="50000"/>
              </a:spcBef>
            </a:pPr>
            <a:r>
              <a:rPr lang="en-US" altLang="en-US" smtClean="0"/>
              <a:t>Firm-Specific Versus Systematic Risk</a:t>
            </a:r>
          </a:p>
          <a:p>
            <a:pPr lvl="1" eaLnBrk="1" hangingPunct="1">
              <a:spcBef>
                <a:spcPct val="50000"/>
              </a:spcBef>
            </a:pPr>
            <a:r>
              <a:rPr lang="en-US" altLang="en-US" smtClean="0"/>
              <a:t>Consider two types of firms:</a:t>
            </a:r>
          </a:p>
          <a:p>
            <a:pPr lvl="2" eaLnBrk="1" hangingPunct="1">
              <a:spcBef>
                <a:spcPct val="50000"/>
              </a:spcBef>
            </a:pPr>
            <a:r>
              <a:rPr lang="en-US" altLang="en-US" smtClean="0"/>
              <a:t>Type I firms are affected only by firm-specific risks. Their returns are equally likely to be 35% or –25%, based on factors specific to each firm’s local market. Because these risks are firm specific, if we hold a portfolio of the stocks of many type I firms, the risk is diversified. </a:t>
            </a: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altLang="en-US" smtClean="0"/>
              <a:t>10.6 Diversification </a:t>
            </a:r>
            <a:br>
              <a:rPr lang="en-US" altLang="en-US" smtClean="0"/>
            </a:br>
            <a:r>
              <a:rPr lang="en-US" altLang="en-US" smtClean="0"/>
              <a:t>in Stock Portfolios (cont'd)</a:t>
            </a:r>
          </a:p>
        </p:txBody>
      </p:sp>
      <p:sp>
        <p:nvSpPr>
          <p:cNvPr id="70659" name="Rectangle 3"/>
          <p:cNvSpPr>
            <a:spLocks noGrp="1" noChangeArrowheads="1"/>
          </p:cNvSpPr>
          <p:nvPr>
            <p:ph idx="1"/>
          </p:nvPr>
        </p:nvSpPr>
        <p:spPr/>
        <p:txBody>
          <a:bodyPr rIns="91440"/>
          <a:lstStyle/>
          <a:p>
            <a:pPr eaLnBrk="1" hangingPunct="1">
              <a:spcBef>
                <a:spcPct val="50000"/>
              </a:spcBef>
            </a:pPr>
            <a:r>
              <a:rPr lang="en-US" altLang="en-US" smtClean="0"/>
              <a:t>Firm-Specific Versus Systematic Risk</a:t>
            </a:r>
          </a:p>
          <a:p>
            <a:pPr lvl="1" eaLnBrk="1" hangingPunct="1">
              <a:spcBef>
                <a:spcPct val="50000"/>
              </a:spcBef>
            </a:pPr>
            <a:r>
              <a:rPr lang="en-US" altLang="en-US" smtClean="0"/>
              <a:t>Actual firms are affected by both market-wide risks and firm-specific risks. When firms carry both types of risk, only the unsystematic risk will be diversified when many firm’s stocks are combined into a portfolio. The volatility will therefore decline until only the systematic risk remains.</a:t>
            </a: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normAutofit fontScale="90000"/>
          </a:bodyPr>
          <a:lstStyle/>
          <a:p>
            <a:pPr eaLnBrk="1" hangingPunct="1"/>
            <a:r>
              <a:rPr lang="en-US" altLang="en-US" smtClean="0"/>
              <a:t>Figure 10.8  </a:t>
            </a:r>
            <a:r>
              <a:rPr lang="en-US" altLang="en-US" b="0" smtClean="0"/>
              <a:t>Volatility of Portfolios </a:t>
            </a:r>
            <a:br>
              <a:rPr lang="en-US" altLang="en-US" b="0" smtClean="0"/>
            </a:br>
            <a:r>
              <a:rPr lang="en-US" altLang="en-US" b="0" smtClean="0"/>
              <a:t>of Type S and I Stocks</a:t>
            </a:r>
            <a:endParaRPr lang="en-US" altLang="en-US" smtClean="0"/>
          </a:p>
        </p:txBody>
      </p:sp>
      <p:pic>
        <p:nvPicPr>
          <p:cNvPr id="71683" name="Picture 4" descr="fig10_08.gif"/>
          <p:cNvPicPr>
            <a:picLocks noChangeAspect="1"/>
          </p:cNvPicPr>
          <p:nvPr/>
        </p:nvPicPr>
        <p:blipFill>
          <a:blip r:embed="rId3" cstate="print"/>
          <a:srcRect/>
          <a:stretch>
            <a:fillRect/>
          </a:stretch>
        </p:blipFill>
        <p:spPr bwMode="auto">
          <a:xfrm>
            <a:off x="1143000" y="1524000"/>
            <a:ext cx="7053263" cy="44307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Textbook Example 10.6</a:t>
            </a:r>
          </a:p>
        </p:txBody>
      </p:sp>
      <p:pic>
        <p:nvPicPr>
          <p:cNvPr id="72707" name="Picture 3" descr="ex10_06a.gif"/>
          <p:cNvPicPr>
            <a:picLocks noChangeAspect="1"/>
          </p:cNvPicPr>
          <p:nvPr/>
        </p:nvPicPr>
        <p:blipFill>
          <a:blip r:embed="rId3" cstate="print"/>
          <a:srcRect/>
          <a:stretch>
            <a:fillRect/>
          </a:stretch>
        </p:blipFill>
        <p:spPr bwMode="auto">
          <a:xfrm>
            <a:off x="381000" y="2438400"/>
            <a:ext cx="8458200" cy="15859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Textbook Example 10.6 (cont'd)</a:t>
            </a:r>
          </a:p>
        </p:txBody>
      </p:sp>
      <p:pic>
        <p:nvPicPr>
          <p:cNvPr id="73731" name="Picture 3" descr="ex10_06b.gif"/>
          <p:cNvPicPr>
            <a:picLocks noChangeAspect="1"/>
          </p:cNvPicPr>
          <p:nvPr/>
        </p:nvPicPr>
        <p:blipFill>
          <a:blip r:embed="rId3" cstate="print"/>
          <a:srcRect/>
          <a:stretch>
            <a:fillRect/>
          </a:stretch>
        </p:blipFill>
        <p:spPr bwMode="auto">
          <a:xfrm>
            <a:off x="457200" y="1676400"/>
            <a:ext cx="8402638" cy="3962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No Arbitrage and the Risk Premium</a:t>
            </a:r>
          </a:p>
        </p:txBody>
      </p:sp>
      <p:sp>
        <p:nvSpPr>
          <p:cNvPr id="74755" name="Rectangle 3"/>
          <p:cNvSpPr>
            <a:spLocks noGrp="1" noChangeArrowheads="1"/>
          </p:cNvSpPr>
          <p:nvPr>
            <p:ph idx="1"/>
          </p:nvPr>
        </p:nvSpPr>
        <p:spPr/>
        <p:txBody>
          <a:bodyPr rIns="91440"/>
          <a:lstStyle/>
          <a:p>
            <a:pPr eaLnBrk="1" hangingPunct="1">
              <a:spcBef>
                <a:spcPct val="50000"/>
              </a:spcBef>
            </a:pPr>
            <a:r>
              <a:rPr lang="en-US" altLang="en-US" i="1" smtClean="0"/>
              <a:t>The risk premium for diversifiable risk is zero, so investors are not compensated for holding firm-specific risk.</a:t>
            </a:r>
          </a:p>
          <a:p>
            <a:pPr lvl="1" eaLnBrk="1" hangingPunct="1">
              <a:spcBef>
                <a:spcPct val="50000"/>
              </a:spcBef>
            </a:pPr>
            <a:r>
              <a:rPr lang="en-US" altLang="en-US" smtClean="0"/>
              <a:t>If the diversifiable risk of stocks were compensated with an additional risk premium, then investors could buy the stocks, earn the additional premium, and simultaneously diversify and eliminate the risk.</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2800" smtClean="0"/>
              <a:t>10.1  Risk and Return: Insights from 89 Years of Investor History</a:t>
            </a:r>
          </a:p>
        </p:txBody>
      </p:sp>
      <p:sp>
        <p:nvSpPr>
          <p:cNvPr id="24579" name="Content Placeholder 2"/>
          <p:cNvSpPr>
            <a:spLocks noGrp="1"/>
          </p:cNvSpPr>
          <p:nvPr>
            <p:ph idx="1"/>
          </p:nvPr>
        </p:nvSpPr>
        <p:spPr/>
        <p:txBody>
          <a:bodyPr/>
          <a:lstStyle/>
          <a:p>
            <a:r>
              <a:rPr lang="en-US" altLang="en-US" smtClean="0"/>
              <a:t>How would $100 have grown if it were placed in one of the following investments?</a:t>
            </a:r>
          </a:p>
          <a:p>
            <a:pPr lvl="1"/>
            <a:r>
              <a:rPr lang="en-US" altLang="en-US" smtClean="0"/>
              <a:t>Standard &amp; Poor’s 500:  90 U.S. stocks up to 1957 and 500 after that.  Leaders in their industries and among the largest firms traded on U.S. Markets.</a:t>
            </a:r>
          </a:p>
          <a:p>
            <a:pPr lvl="1"/>
            <a:r>
              <a:rPr lang="en-US" altLang="en-US" smtClean="0"/>
              <a:t>Small stocks:  Securities traded on the NYSE with market capitalizations in the bottom 20%.</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hangingPunct="1"/>
            <a:r>
              <a:rPr lang="en-US" altLang="en-US" smtClean="0"/>
              <a:t>No Arbitrage </a:t>
            </a:r>
            <a:br>
              <a:rPr lang="en-US" altLang="en-US" smtClean="0"/>
            </a:br>
            <a:r>
              <a:rPr lang="en-US" altLang="en-US" smtClean="0"/>
              <a:t>and the Risk Premium (cont'd)</a:t>
            </a:r>
          </a:p>
        </p:txBody>
      </p:sp>
      <p:sp>
        <p:nvSpPr>
          <p:cNvPr id="75779" name="Rectangle 3"/>
          <p:cNvSpPr>
            <a:spLocks noGrp="1" noChangeArrowheads="1"/>
          </p:cNvSpPr>
          <p:nvPr>
            <p:ph idx="1"/>
          </p:nvPr>
        </p:nvSpPr>
        <p:spPr/>
        <p:txBody>
          <a:bodyPr rIns="91440"/>
          <a:lstStyle/>
          <a:p>
            <a:pPr lvl="1" eaLnBrk="1" hangingPunct="1"/>
            <a:r>
              <a:rPr lang="en-US" altLang="en-US" smtClean="0"/>
              <a:t>By doing so, investors could earn an additional premium without taking on additional risk. This opportunity to earn something for nothing would quickly be exploited and eliminated. Because investors can eliminate firm-specific risk “for free” by diversifying their portfolios, they will not require or earn a reward or risk premium for holding it.</a:t>
            </a:r>
          </a:p>
        </p:txBody>
      </p:sp>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eaLnBrk="1" hangingPunct="1"/>
            <a:r>
              <a:rPr lang="en-US" altLang="en-US" smtClean="0"/>
              <a:t>No Arbitrage </a:t>
            </a:r>
            <a:br>
              <a:rPr lang="en-US" altLang="en-US" smtClean="0"/>
            </a:br>
            <a:r>
              <a:rPr lang="en-US" altLang="en-US" smtClean="0"/>
              <a:t>and the Risk Premium (cont'd)</a:t>
            </a:r>
          </a:p>
        </p:txBody>
      </p:sp>
      <p:sp>
        <p:nvSpPr>
          <p:cNvPr id="76803" name="Rectangle 3"/>
          <p:cNvSpPr>
            <a:spLocks noGrp="1" noChangeArrowheads="1"/>
          </p:cNvSpPr>
          <p:nvPr>
            <p:ph idx="1"/>
          </p:nvPr>
        </p:nvSpPr>
        <p:spPr/>
        <p:txBody>
          <a:bodyPr rIns="91440"/>
          <a:lstStyle/>
          <a:p>
            <a:pPr eaLnBrk="1" hangingPunct="1">
              <a:spcBef>
                <a:spcPct val="50000"/>
              </a:spcBef>
            </a:pPr>
            <a:r>
              <a:rPr lang="en-US" altLang="en-US" i="1" smtClean="0"/>
              <a:t>The risk premium of a security is determined by its systematic risk and does not depend on its diversifiable risk.</a:t>
            </a:r>
          </a:p>
          <a:p>
            <a:pPr lvl="1" eaLnBrk="1" hangingPunct="1">
              <a:spcBef>
                <a:spcPct val="50000"/>
              </a:spcBef>
            </a:pPr>
            <a:r>
              <a:rPr lang="en-US" altLang="en-US" smtClean="0"/>
              <a:t>This implies that a stock’s volatility, which is a measure of total risk (that is, systematic risk plus diversifiable risk), is not especially useful in determining the risk premium that investors will earn.</a:t>
            </a:r>
          </a:p>
        </p:txBody>
      </p:sp>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hangingPunct="1"/>
            <a:r>
              <a:rPr lang="en-US" altLang="en-US" smtClean="0"/>
              <a:t>No Arbitrage </a:t>
            </a:r>
            <a:br>
              <a:rPr lang="en-US" altLang="en-US" smtClean="0"/>
            </a:br>
            <a:r>
              <a:rPr lang="en-US" altLang="en-US" smtClean="0"/>
              <a:t>and the Risk Premium (cont'd)</a:t>
            </a:r>
          </a:p>
        </p:txBody>
      </p:sp>
      <p:sp>
        <p:nvSpPr>
          <p:cNvPr id="77827" name="Rectangle 3"/>
          <p:cNvSpPr>
            <a:spLocks noGrp="1" noChangeArrowheads="1"/>
          </p:cNvSpPr>
          <p:nvPr>
            <p:ph idx="1"/>
          </p:nvPr>
        </p:nvSpPr>
        <p:spPr/>
        <p:txBody>
          <a:bodyPr rIns="91440"/>
          <a:lstStyle/>
          <a:p>
            <a:pPr eaLnBrk="1" hangingPunct="1"/>
            <a:r>
              <a:rPr lang="en-US" altLang="en-US" smtClean="0"/>
              <a:t>Standard deviation is not an appropriate measure of risk for an individual security. There should be no clear relationship between volatility and average returns for individual securities. Consequently, to estimate a security’s expected return, we need to find a measure of a security’s systematic risk.</a:t>
            </a:r>
          </a:p>
        </p:txBody>
      </p:sp>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Textbook Example 10.7</a:t>
            </a:r>
          </a:p>
        </p:txBody>
      </p:sp>
      <p:pic>
        <p:nvPicPr>
          <p:cNvPr id="78851" name="Picture 3" descr="ex10_07a.gif"/>
          <p:cNvPicPr>
            <a:picLocks noChangeAspect="1"/>
          </p:cNvPicPr>
          <p:nvPr/>
        </p:nvPicPr>
        <p:blipFill>
          <a:blip r:embed="rId3" cstate="print"/>
          <a:srcRect/>
          <a:stretch>
            <a:fillRect/>
          </a:stretch>
        </p:blipFill>
        <p:spPr bwMode="auto">
          <a:xfrm>
            <a:off x="381000" y="1843088"/>
            <a:ext cx="8458200" cy="298608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Textbook Example 10.7 (cont'd)</a:t>
            </a:r>
          </a:p>
        </p:txBody>
      </p:sp>
      <p:pic>
        <p:nvPicPr>
          <p:cNvPr id="79875" name="Picture 3" descr="ex10_07b.gif"/>
          <p:cNvPicPr>
            <a:picLocks noChangeAspect="1"/>
          </p:cNvPicPr>
          <p:nvPr/>
        </p:nvPicPr>
        <p:blipFill>
          <a:blip r:embed="rId3" cstate="print"/>
          <a:srcRect/>
          <a:stretch>
            <a:fillRect/>
          </a:stretch>
        </p:blipFill>
        <p:spPr bwMode="auto">
          <a:xfrm>
            <a:off x="228600" y="2057400"/>
            <a:ext cx="8432800" cy="21669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10.7  Measuring Systematic Risk</a:t>
            </a:r>
          </a:p>
        </p:txBody>
      </p:sp>
      <p:sp>
        <p:nvSpPr>
          <p:cNvPr id="80899" name="Rectangle 3"/>
          <p:cNvSpPr>
            <a:spLocks noGrp="1" noChangeArrowheads="1"/>
          </p:cNvSpPr>
          <p:nvPr>
            <p:ph idx="1"/>
          </p:nvPr>
        </p:nvSpPr>
        <p:spPr/>
        <p:txBody>
          <a:bodyPr rIns="91440"/>
          <a:lstStyle/>
          <a:p>
            <a:pPr eaLnBrk="1" hangingPunct="1">
              <a:spcBef>
                <a:spcPct val="50000"/>
              </a:spcBef>
            </a:pPr>
            <a:r>
              <a:rPr lang="en-US" altLang="en-US" smtClean="0"/>
              <a:t>To measure the systematic risk of a stock, determine how much of the variability of its return is due to systematic risk versus unsystematic risk.</a:t>
            </a:r>
          </a:p>
          <a:p>
            <a:pPr lvl="1" eaLnBrk="1" hangingPunct="1">
              <a:spcBef>
                <a:spcPct val="50000"/>
              </a:spcBef>
            </a:pPr>
            <a:r>
              <a:rPr lang="en-US" altLang="en-US" smtClean="0"/>
              <a:t>To determine how sensitive a stock is to systematic risk, look at the average change in the return for each 1% change in the return of a portfolio that fluctuates solely due to systematic risk.</a:t>
            </a:r>
          </a:p>
        </p:txBody>
      </p:sp>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r>
              <a:rPr lang="en-US" altLang="en-US" smtClean="0"/>
              <a:t>10.7 Measuring Systematic Risk (cont'd)</a:t>
            </a:r>
          </a:p>
        </p:txBody>
      </p:sp>
      <p:sp>
        <p:nvSpPr>
          <p:cNvPr id="81923" name="Rectangle 3"/>
          <p:cNvSpPr>
            <a:spLocks noGrp="1" noChangeArrowheads="1"/>
          </p:cNvSpPr>
          <p:nvPr>
            <p:ph idx="1"/>
          </p:nvPr>
        </p:nvSpPr>
        <p:spPr/>
        <p:txBody>
          <a:bodyPr rIns="91440">
            <a:normAutofit lnSpcReduction="10000"/>
          </a:bodyPr>
          <a:lstStyle/>
          <a:p>
            <a:pPr eaLnBrk="1" hangingPunct="1"/>
            <a:r>
              <a:rPr lang="en-US" altLang="en-US" smtClean="0"/>
              <a:t>Efficient Portfolio</a:t>
            </a:r>
          </a:p>
          <a:p>
            <a:pPr lvl="1" eaLnBrk="1" hangingPunct="1">
              <a:spcBef>
                <a:spcPct val="40000"/>
              </a:spcBef>
            </a:pPr>
            <a:r>
              <a:rPr lang="en-US" altLang="en-US" smtClean="0"/>
              <a:t>A portfolio that contains only systematic risk. There is no way to reduce the volatility of the portfolio without lowering its expected return.</a:t>
            </a:r>
          </a:p>
          <a:p>
            <a:pPr eaLnBrk="1" hangingPunct="1">
              <a:spcBef>
                <a:spcPct val="60000"/>
              </a:spcBef>
            </a:pPr>
            <a:r>
              <a:rPr lang="en-US" altLang="en-US" smtClean="0"/>
              <a:t>Market Portfolio</a:t>
            </a:r>
          </a:p>
          <a:p>
            <a:pPr lvl="1" eaLnBrk="1" hangingPunct="1">
              <a:spcBef>
                <a:spcPct val="40000"/>
              </a:spcBef>
            </a:pPr>
            <a:r>
              <a:rPr lang="en-US" altLang="en-US" smtClean="0"/>
              <a:t>An efficient portfolio that contains all shares and securities in the market</a:t>
            </a:r>
          </a:p>
          <a:p>
            <a:pPr lvl="2" eaLnBrk="1" hangingPunct="1">
              <a:spcBef>
                <a:spcPct val="30000"/>
              </a:spcBef>
            </a:pPr>
            <a:r>
              <a:rPr lang="en-US" altLang="en-US" smtClean="0"/>
              <a:t>The S&amp;P 500 is often used as a proxy for the </a:t>
            </a:r>
            <a:br>
              <a:rPr lang="en-US" altLang="en-US" smtClean="0"/>
            </a:br>
            <a:r>
              <a:rPr lang="en-US" altLang="en-US" smtClean="0"/>
              <a:t>market portfolio.</a:t>
            </a:r>
          </a:p>
        </p:txBody>
      </p:sp>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altLang="en-US" smtClean="0"/>
              <a:t>10.7 Measuring Systematic Risk (cont'd)</a:t>
            </a:r>
          </a:p>
        </p:txBody>
      </p:sp>
      <p:sp>
        <p:nvSpPr>
          <p:cNvPr id="82947" name="Rectangle 3"/>
          <p:cNvSpPr>
            <a:spLocks noGrp="1" noChangeArrowheads="1"/>
          </p:cNvSpPr>
          <p:nvPr>
            <p:ph idx="1"/>
          </p:nvPr>
        </p:nvSpPr>
        <p:spPr/>
        <p:txBody>
          <a:bodyPr rIns="91440"/>
          <a:lstStyle/>
          <a:p>
            <a:pPr eaLnBrk="1" hangingPunct="1">
              <a:spcBef>
                <a:spcPct val="50000"/>
              </a:spcBef>
            </a:pPr>
            <a:r>
              <a:rPr lang="en-US" altLang="en-US" smtClean="0"/>
              <a:t>Sensitivity to Systematic Risk: Beta (</a:t>
            </a:r>
            <a:r>
              <a:rPr lang="el-GR" altLang="en-US" smtClean="0">
                <a:latin typeface="Lucida Grande" pitchFamily="-1" charset="0"/>
                <a:cs typeface="Arial" pitchFamily="34" charset="0"/>
              </a:rPr>
              <a:t>β</a:t>
            </a:r>
            <a:r>
              <a:rPr lang="en-US" altLang="en-US" smtClean="0">
                <a:cs typeface="Arial" pitchFamily="34" charset="0"/>
              </a:rPr>
              <a:t>)</a:t>
            </a:r>
          </a:p>
          <a:p>
            <a:pPr lvl="1" eaLnBrk="1" hangingPunct="1">
              <a:spcBef>
                <a:spcPct val="50000"/>
              </a:spcBef>
            </a:pPr>
            <a:r>
              <a:rPr lang="en-US" altLang="en-US" i="1" smtClean="0">
                <a:latin typeface="AGaramond-Italic" charset="0"/>
                <a:cs typeface="Arial" pitchFamily="34" charset="0"/>
              </a:rPr>
              <a:t>T</a:t>
            </a:r>
            <a:r>
              <a:rPr lang="el-GR" altLang="en-US" i="1" smtClean="0">
                <a:latin typeface="AGaramond-Italic" charset="0"/>
                <a:cs typeface="Arial" pitchFamily="34" charset="0"/>
              </a:rPr>
              <a:t>he expected percent change in the excess return of a security for a 1% change in</a:t>
            </a:r>
            <a:r>
              <a:rPr lang="en-US" altLang="en-US" i="1" smtClean="0">
                <a:latin typeface="AGaramond-Italic" charset="0"/>
                <a:cs typeface="Arial" pitchFamily="34" charset="0"/>
              </a:rPr>
              <a:t> </a:t>
            </a:r>
            <a:r>
              <a:rPr lang="el-GR" altLang="en-US" i="1" smtClean="0">
                <a:latin typeface="AGaramond-Italic" charset="0"/>
                <a:cs typeface="Arial" pitchFamily="34" charset="0"/>
              </a:rPr>
              <a:t>the excess return of the market portfolio.</a:t>
            </a:r>
            <a:endParaRPr lang="en-US" altLang="en-US" i="1" smtClean="0">
              <a:latin typeface="AGaramond-Italic" charset="0"/>
              <a:cs typeface="Arial" pitchFamily="34" charset="0"/>
            </a:endParaRPr>
          </a:p>
          <a:p>
            <a:pPr lvl="2" eaLnBrk="1" hangingPunct="1">
              <a:spcBef>
                <a:spcPct val="50000"/>
              </a:spcBef>
            </a:pPr>
            <a:r>
              <a:rPr lang="en-US" altLang="en-US" smtClean="0">
                <a:latin typeface="AGaramond-Italic" charset="0"/>
                <a:cs typeface="Arial" pitchFamily="34" charset="0"/>
              </a:rPr>
              <a:t>Beta differs from volatility. Volatility measures total risk (systematic plus unsystematic risk), while beta is a measure of only systematic risk.</a:t>
            </a:r>
            <a:endParaRPr lang="el-GR" altLang="en-US" smtClean="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Textbook Example 10.8</a:t>
            </a:r>
          </a:p>
        </p:txBody>
      </p:sp>
      <p:pic>
        <p:nvPicPr>
          <p:cNvPr id="83971" name="Picture 3" descr="ex10_08a.gif"/>
          <p:cNvPicPr>
            <a:picLocks noChangeAspect="1"/>
          </p:cNvPicPr>
          <p:nvPr/>
        </p:nvPicPr>
        <p:blipFill>
          <a:blip r:embed="rId3" cstate="print"/>
          <a:srcRect/>
          <a:stretch>
            <a:fillRect/>
          </a:stretch>
        </p:blipFill>
        <p:spPr bwMode="auto">
          <a:xfrm>
            <a:off x="304800" y="2209800"/>
            <a:ext cx="8694738" cy="2209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Textbook Example 10.8 (cont'd)</a:t>
            </a:r>
          </a:p>
        </p:txBody>
      </p:sp>
      <p:pic>
        <p:nvPicPr>
          <p:cNvPr id="84995" name="Picture 3" descr="ex10_08b.gif"/>
          <p:cNvPicPr>
            <a:picLocks noChangeAspect="1"/>
          </p:cNvPicPr>
          <p:nvPr/>
        </p:nvPicPr>
        <p:blipFill>
          <a:blip r:embed="rId3" cstate="print"/>
          <a:srcRect/>
          <a:stretch>
            <a:fillRect/>
          </a:stretch>
        </p:blipFill>
        <p:spPr bwMode="auto">
          <a:xfrm>
            <a:off x="381000" y="2057400"/>
            <a:ext cx="8482013" cy="2438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2800" smtClean="0"/>
              <a:t>10.1  Risk and Return: Insights from 89 Years of Investor History (cont’d)</a:t>
            </a:r>
          </a:p>
        </p:txBody>
      </p:sp>
      <p:sp>
        <p:nvSpPr>
          <p:cNvPr id="25603" name="Content Placeholder 2"/>
          <p:cNvSpPr>
            <a:spLocks noGrp="1"/>
          </p:cNvSpPr>
          <p:nvPr>
            <p:ph idx="1"/>
          </p:nvPr>
        </p:nvSpPr>
        <p:spPr/>
        <p:txBody>
          <a:bodyPr rIns="91440">
            <a:normAutofit lnSpcReduction="10000"/>
          </a:bodyPr>
          <a:lstStyle/>
          <a:p>
            <a:pPr eaLnBrk="1" hangingPunct="1"/>
            <a:r>
              <a:rPr lang="en-US" altLang="en-US" smtClean="0"/>
              <a:t>How would $100 have grown if it were placed in one of the following investments?</a:t>
            </a:r>
          </a:p>
          <a:p>
            <a:pPr lvl="1" eaLnBrk="1" hangingPunct="1"/>
            <a:r>
              <a:rPr lang="en-US" altLang="en-US" smtClean="0"/>
              <a:t>World Portfolio:  International stocks from all the world’s major stock markets in North America, Europe, and Asia.</a:t>
            </a:r>
          </a:p>
          <a:p>
            <a:pPr lvl="1" eaLnBrk="1" hangingPunct="1"/>
            <a:r>
              <a:rPr lang="en-US" altLang="en-US" smtClean="0"/>
              <a:t>Corporate Bonds:  Long-term, AAA-rated U.S. corporate bonds with maturities of approximately 20 years.</a:t>
            </a:r>
          </a:p>
          <a:p>
            <a:pPr lvl="1" eaLnBrk="1" hangingPunct="1"/>
            <a:r>
              <a:rPr lang="en-US" altLang="en-US" smtClean="0"/>
              <a:t>Treasury Bills:  An investment in three-month Treasury bills.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t>Alternative Example 10.8</a:t>
            </a:r>
          </a:p>
        </p:txBody>
      </p:sp>
      <p:sp>
        <p:nvSpPr>
          <p:cNvPr id="86019" name="Content Placeholder 2"/>
          <p:cNvSpPr>
            <a:spLocks noGrp="1"/>
          </p:cNvSpPr>
          <p:nvPr>
            <p:ph idx="1"/>
          </p:nvPr>
        </p:nvSpPr>
        <p:spPr/>
        <p:txBody>
          <a:bodyPr rIns="91440"/>
          <a:lstStyle/>
          <a:p>
            <a:pPr eaLnBrk="1" hangingPunct="1"/>
            <a:r>
              <a:rPr lang="en-US" altLang="en-US" b="1" smtClean="0"/>
              <a:t>Problem</a:t>
            </a:r>
            <a:endParaRPr lang="en-US" altLang="en-US" smtClean="0"/>
          </a:p>
          <a:p>
            <a:pPr lvl="1" eaLnBrk="1" hangingPunct="1"/>
            <a:r>
              <a:rPr lang="en-US" altLang="en-US" smtClean="0"/>
              <a:t>Suppose the market portfolio tends to increase by 52% when the economy is strong and decline by 21% when the economy is weak. </a:t>
            </a:r>
          </a:p>
          <a:p>
            <a:pPr lvl="1" eaLnBrk="1" hangingPunct="1"/>
            <a:r>
              <a:rPr lang="en-US" altLang="en-US" smtClean="0"/>
              <a:t>What is the beta of a type S firm whose return is 55% on average when the economy is strong and -24% when the economy is weak? </a:t>
            </a:r>
          </a:p>
          <a:p>
            <a:pPr lvl="1" eaLnBrk="1" hangingPunct="1"/>
            <a:r>
              <a:rPr lang="en-US" altLang="en-US" smtClean="0"/>
              <a:t>What is the beta of a type I firm that bears only idiosyncratic, firm-specific risk?</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en-US" smtClean="0"/>
              <a:t>Alternative Example 10.8 (cont’d)</a:t>
            </a:r>
          </a:p>
        </p:txBody>
      </p:sp>
      <p:sp>
        <p:nvSpPr>
          <p:cNvPr id="87043" name="Content Placeholder 2"/>
          <p:cNvSpPr>
            <a:spLocks noGrp="1"/>
          </p:cNvSpPr>
          <p:nvPr>
            <p:ph idx="1"/>
          </p:nvPr>
        </p:nvSpPr>
        <p:spPr/>
        <p:txBody>
          <a:bodyPr rIns="91440">
            <a:normAutofit lnSpcReduction="10000"/>
          </a:bodyPr>
          <a:lstStyle/>
          <a:p>
            <a:pPr eaLnBrk="1" hangingPunct="1"/>
            <a:r>
              <a:rPr lang="en-US" altLang="en-US" b="1" smtClean="0"/>
              <a:t>Solution</a:t>
            </a:r>
            <a:endParaRPr lang="en-US" altLang="en-US" smtClean="0"/>
          </a:p>
          <a:p>
            <a:pPr lvl="1" eaLnBrk="1" hangingPunct="1"/>
            <a:r>
              <a:rPr lang="en-US" altLang="en-US" smtClean="0"/>
              <a:t>The systematic risk of the strength of the economy produces a 52% - (-21%) = 73% change in the return of the market portfolio. </a:t>
            </a:r>
          </a:p>
          <a:p>
            <a:pPr lvl="1" eaLnBrk="1" hangingPunct="1"/>
            <a:r>
              <a:rPr lang="en-US" altLang="en-US" smtClean="0"/>
              <a:t>The type S firm’s return changes by 55% -     </a:t>
            </a:r>
            <a:br>
              <a:rPr lang="en-US" altLang="en-US" smtClean="0"/>
            </a:br>
            <a:r>
              <a:rPr lang="en-US" altLang="en-US" smtClean="0"/>
              <a:t>(-24%) = 79% on average. </a:t>
            </a:r>
          </a:p>
          <a:p>
            <a:pPr lvl="1" eaLnBrk="1" hangingPunct="1"/>
            <a:r>
              <a:rPr lang="en-US" altLang="en-US" smtClean="0"/>
              <a:t>Thus the firm’s beta is </a:t>
            </a:r>
            <a:r>
              <a:rPr lang="el-GR" altLang="en-US" smtClean="0"/>
              <a:t>β</a:t>
            </a:r>
            <a:r>
              <a:rPr lang="en-US" altLang="en-US" baseline="-25000" smtClean="0"/>
              <a:t>S </a:t>
            </a:r>
            <a:r>
              <a:rPr lang="en-US" altLang="en-US" smtClean="0"/>
              <a:t>= 79%/73% = 1.082. That is, each 1% change in the return of the market portfolio leads to a 1.082% change in the type S firm’s return on average.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altLang="en-US" smtClean="0"/>
              <a:t>Alternative Example 10.8 (cont’d)</a:t>
            </a:r>
          </a:p>
        </p:txBody>
      </p:sp>
      <p:sp>
        <p:nvSpPr>
          <p:cNvPr id="88067" name="Content Placeholder 2"/>
          <p:cNvSpPr>
            <a:spLocks noGrp="1"/>
          </p:cNvSpPr>
          <p:nvPr>
            <p:ph idx="1"/>
          </p:nvPr>
        </p:nvSpPr>
        <p:spPr/>
        <p:txBody>
          <a:bodyPr rIns="91440"/>
          <a:lstStyle/>
          <a:p>
            <a:pPr eaLnBrk="1" hangingPunct="1"/>
            <a:r>
              <a:rPr lang="en-US" altLang="en-US" b="1" smtClean="0"/>
              <a:t>Solution</a:t>
            </a:r>
            <a:endParaRPr lang="en-US" altLang="en-US" smtClean="0"/>
          </a:p>
          <a:p>
            <a:pPr lvl="1" eaLnBrk="1" hangingPunct="1"/>
            <a:r>
              <a:rPr lang="en-US" altLang="en-US" smtClean="0"/>
              <a:t>The return of a type I firm has only firm-specific risk, however, and so is not affected by the strength of the economy. Its return is affected only by factors specific to the firm. </a:t>
            </a:r>
          </a:p>
          <a:p>
            <a:pPr lvl="1" eaLnBrk="1" hangingPunct="1"/>
            <a:r>
              <a:rPr lang="en-US" altLang="en-US" smtClean="0"/>
              <a:t>Because it will have the same expected return, whether the economy is strong or weak, </a:t>
            </a:r>
            <a:r>
              <a:rPr lang="el-GR" altLang="en-US" smtClean="0"/>
              <a:t>β</a:t>
            </a:r>
            <a:r>
              <a:rPr lang="en-US" altLang="en-US" baseline="-25000" smtClean="0"/>
              <a:t>I</a:t>
            </a:r>
            <a:r>
              <a:rPr lang="en-US" altLang="en-US" smtClean="0"/>
              <a:t> = 0%/72% = 0.</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pPr eaLnBrk="1" hangingPunct="1"/>
            <a:r>
              <a:rPr lang="en-US" altLang="en-US" sz="2400" smtClean="0"/>
              <a:t>Table 10.6  </a:t>
            </a:r>
            <a:r>
              <a:rPr lang="en-US" altLang="en-US" sz="2400" b="0" smtClean="0"/>
              <a:t>Betas with Respect to the S&amp;P 500 for Individual Stocks (based on monthly data for 2010–2015)</a:t>
            </a:r>
          </a:p>
        </p:txBody>
      </p:sp>
      <p:pic>
        <p:nvPicPr>
          <p:cNvPr id="89091" name="Picture 4" descr="Y:\Graphics\Powerpoint\PEARSON\BERK\Final files\ch10\c10nt006a.jpg"/>
          <p:cNvPicPr>
            <a:picLocks noChangeAspect="1" noChangeArrowheads="1"/>
          </p:cNvPicPr>
          <p:nvPr/>
        </p:nvPicPr>
        <p:blipFill>
          <a:blip r:embed="rId3" cstate="print"/>
          <a:srcRect/>
          <a:stretch>
            <a:fillRect/>
          </a:stretch>
        </p:blipFill>
        <p:spPr bwMode="auto">
          <a:xfrm>
            <a:off x="957263" y="1492250"/>
            <a:ext cx="7229475" cy="46863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3"/>
          <p:cNvSpPr>
            <a:spLocks noGrp="1"/>
          </p:cNvSpPr>
          <p:nvPr>
            <p:ph type="title"/>
          </p:nvPr>
        </p:nvSpPr>
        <p:spPr/>
        <p:txBody>
          <a:bodyPr/>
          <a:lstStyle/>
          <a:p>
            <a:pPr eaLnBrk="1" hangingPunct="1"/>
            <a:r>
              <a:rPr lang="en-US" altLang="en-US" sz="2400" smtClean="0"/>
              <a:t>Table 10.6  </a:t>
            </a:r>
            <a:r>
              <a:rPr lang="en-US" altLang="en-US" sz="2400" b="0" smtClean="0"/>
              <a:t>Betas with Respect to the S&amp;P 500 for Individual Stocks (based on monthly data for 2010–2015) (cont’d)</a:t>
            </a:r>
          </a:p>
        </p:txBody>
      </p:sp>
      <p:pic>
        <p:nvPicPr>
          <p:cNvPr id="90115" name="Picture 4" descr="Y:\Graphics\Powerpoint\PEARSON\BERK\Final files\ch10\c10t006b.jpg"/>
          <p:cNvPicPr>
            <a:picLocks noChangeAspect="1" noChangeArrowheads="1"/>
          </p:cNvPicPr>
          <p:nvPr/>
        </p:nvPicPr>
        <p:blipFill>
          <a:blip r:embed="rId3" cstate="print"/>
          <a:srcRect/>
          <a:stretch>
            <a:fillRect/>
          </a:stretch>
        </p:blipFill>
        <p:spPr bwMode="auto">
          <a:xfrm>
            <a:off x="1066800" y="1560513"/>
            <a:ext cx="7010400" cy="4699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r>
              <a:rPr lang="en-US" altLang="en-US" smtClean="0"/>
              <a:t>10.7 Measuring Systematic Risk (cont'd)</a:t>
            </a:r>
          </a:p>
        </p:txBody>
      </p:sp>
      <p:sp>
        <p:nvSpPr>
          <p:cNvPr id="91139" name="Rectangle 3"/>
          <p:cNvSpPr>
            <a:spLocks noGrp="1" noChangeArrowheads="1"/>
          </p:cNvSpPr>
          <p:nvPr>
            <p:ph idx="1"/>
          </p:nvPr>
        </p:nvSpPr>
        <p:spPr/>
        <p:txBody>
          <a:bodyPr rIns="91440"/>
          <a:lstStyle/>
          <a:p>
            <a:pPr eaLnBrk="1" hangingPunct="1"/>
            <a:r>
              <a:rPr lang="en-US" altLang="en-US" smtClean="0"/>
              <a:t>Interpreting Beta (</a:t>
            </a:r>
            <a:r>
              <a:rPr lang="el-GR" altLang="en-US" smtClean="0">
                <a:latin typeface="Lucida Grande" pitchFamily="-1" charset="0"/>
                <a:cs typeface="Arial" pitchFamily="34" charset="0"/>
              </a:rPr>
              <a:t>β</a:t>
            </a:r>
            <a:r>
              <a:rPr lang="en-US" altLang="en-US" smtClean="0">
                <a:cs typeface="Arial" pitchFamily="34" charset="0"/>
              </a:rPr>
              <a:t>)</a:t>
            </a:r>
          </a:p>
          <a:p>
            <a:pPr lvl="1" eaLnBrk="1" hangingPunct="1">
              <a:spcBef>
                <a:spcPct val="50000"/>
              </a:spcBef>
            </a:pPr>
            <a:r>
              <a:rPr lang="en-US" altLang="en-US" smtClean="0">
                <a:latin typeface="AGaramond-Italic" charset="0"/>
                <a:cs typeface="Arial" pitchFamily="34" charset="0"/>
              </a:rPr>
              <a:t>A security’s beta is related to how sensitive its underlying revenues and cash flows are to general economic conditions. Stocks in cyclical industries are likely to be more sensitive to systematic risk and have higher betas than stocks in less sensitive industries.</a:t>
            </a:r>
            <a:endParaRPr lang="el-GR" altLang="en-US" smtClean="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smtClean="0"/>
              <a:t>10.8  Beta and the Cost of Capital</a:t>
            </a:r>
          </a:p>
        </p:txBody>
      </p:sp>
      <p:sp>
        <p:nvSpPr>
          <p:cNvPr id="14340" name="Rectangle 3"/>
          <p:cNvSpPr>
            <a:spLocks noGrp="1" noChangeArrowheads="1"/>
          </p:cNvSpPr>
          <p:nvPr>
            <p:ph idx="1"/>
          </p:nvPr>
        </p:nvSpPr>
        <p:spPr/>
        <p:txBody>
          <a:bodyPr rIns="91440"/>
          <a:lstStyle/>
          <a:p>
            <a:pPr eaLnBrk="1" hangingPunct="1">
              <a:spcBef>
                <a:spcPct val="50000"/>
              </a:spcBef>
            </a:pPr>
            <a:r>
              <a:rPr lang="en-US" altLang="en-US" smtClean="0"/>
              <a:t>Estimating the Risk Premium</a:t>
            </a:r>
          </a:p>
          <a:p>
            <a:pPr lvl="1" eaLnBrk="1" hangingPunct="1">
              <a:spcBef>
                <a:spcPct val="50000"/>
              </a:spcBef>
            </a:pPr>
            <a:r>
              <a:rPr lang="en-US" altLang="en-US" smtClean="0"/>
              <a:t>Market risk premium</a:t>
            </a:r>
          </a:p>
          <a:p>
            <a:pPr lvl="2" eaLnBrk="1" hangingPunct="1">
              <a:spcBef>
                <a:spcPct val="50000"/>
              </a:spcBef>
            </a:pPr>
            <a:r>
              <a:rPr lang="en-US" altLang="en-US" smtClean="0"/>
              <a:t>The market risk premium is the reward investors expect to earn for holding a portfolio with a beta of 1.</a:t>
            </a:r>
          </a:p>
        </p:txBody>
      </p:sp>
      <p:graphicFrame>
        <p:nvGraphicFramePr>
          <p:cNvPr id="14338" name="Object 4"/>
          <p:cNvGraphicFramePr>
            <a:graphicFrameLocks noChangeAspect="1"/>
          </p:cNvGraphicFramePr>
          <p:nvPr/>
        </p:nvGraphicFramePr>
        <p:xfrm>
          <a:off x="1219200" y="3886200"/>
          <a:ext cx="5826125" cy="581025"/>
        </p:xfrm>
        <a:graphic>
          <a:graphicData uri="http://schemas.openxmlformats.org/presentationml/2006/ole">
            <p:oleObj spid="_x0000_s14338" name="Equation" r:id="rId4" imgW="2552700" imgH="2540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fontScale="90000"/>
          </a:bodyPr>
          <a:lstStyle/>
          <a:p>
            <a:pPr eaLnBrk="1" hangingPunct="1"/>
            <a:r>
              <a:rPr lang="en-US" altLang="en-US" smtClean="0"/>
              <a:t>10.8 Beta and Cost of Capital (cont'd)</a:t>
            </a:r>
          </a:p>
        </p:txBody>
      </p:sp>
      <p:sp>
        <p:nvSpPr>
          <p:cNvPr id="15364" name="Rectangle 3"/>
          <p:cNvSpPr>
            <a:spLocks noGrp="1" noChangeArrowheads="1"/>
          </p:cNvSpPr>
          <p:nvPr>
            <p:ph idx="1"/>
          </p:nvPr>
        </p:nvSpPr>
        <p:spPr/>
        <p:txBody>
          <a:bodyPr rIns="91440"/>
          <a:lstStyle/>
          <a:p>
            <a:pPr eaLnBrk="1" hangingPunct="1"/>
            <a:r>
              <a:rPr lang="en-US" altLang="en-US" smtClean="0"/>
              <a:t>Adjusting for Beta</a:t>
            </a:r>
          </a:p>
          <a:p>
            <a:pPr lvl="1" eaLnBrk="1" hangingPunct="1"/>
            <a:r>
              <a:rPr lang="en-US" altLang="en-US" smtClean="0"/>
              <a:t>Estimating a Traded Security’s Cost of Capital of an investment from Its Beta</a:t>
            </a:r>
          </a:p>
        </p:txBody>
      </p:sp>
      <p:graphicFrame>
        <p:nvGraphicFramePr>
          <p:cNvPr id="15362" name="Object 4"/>
          <p:cNvGraphicFramePr>
            <a:graphicFrameLocks noChangeAspect="1"/>
          </p:cNvGraphicFramePr>
          <p:nvPr/>
        </p:nvGraphicFramePr>
        <p:xfrm>
          <a:off x="685800" y="3657600"/>
          <a:ext cx="7527925" cy="1185863"/>
        </p:xfrm>
        <a:graphic>
          <a:graphicData uri="http://schemas.openxmlformats.org/presentationml/2006/ole">
            <p:oleObj spid="_x0000_s15362" name="Equation" r:id="rId4" imgW="3225800" imgH="5080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Textbook Example 10.9</a:t>
            </a:r>
          </a:p>
        </p:txBody>
      </p:sp>
      <p:pic>
        <p:nvPicPr>
          <p:cNvPr id="92163" name="Picture 3" descr="ex10_09a.gif"/>
          <p:cNvPicPr>
            <a:picLocks noChangeAspect="1"/>
          </p:cNvPicPr>
          <p:nvPr/>
        </p:nvPicPr>
        <p:blipFill>
          <a:blip r:embed="rId3" cstate="print"/>
          <a:srcRect/>
          <a:stretch>
            <a:fillRect/>
          </a:stretch>
        </p:blipFill>
        <p:spPr bwMode="auto">
          <a:xfrm>
            <a:off x="381000" y="2286000"/>
            <a:ext cx="8626475" cy="1905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smtClean="0"/>
              <a:t>Textbook Example 10.9 (cont'd)</a:t>
            </a:r>
          </a:p>
        </p:txBody>
      </p:sp>
      <p:pic>
        <p:nvPicPr>
          <p:cNvPr id="93187" name="Picture 3" descr="ex10_09b.gif"/>
          <p:cNvPicPr>
            <a:picLocks noChangeAspect="1"/>
          </p:cNvPicPr>
          <p:nvPr/>
        </p:nvPicPr>
        <p:blipFill>
          <a:blip r:embed="rId3" cstate="print"/>
          <a:srcRect/>
          <a:stretch>
            <a:fillRect/>
          </a:stretch>
        </p:blipFill>
        <p:spPr bwMode="auto">
          <a:xfrm>
            <a:off x="228600" y="1905000"/>
            <a:ext cx="8686800" cy="31305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en-US" smtClean="0"/>
              <a:t>Figure 10.1  </a:t>
            </a:r>
            <a:r>
              <a:rPr lang="en-US" altLang="en-US" b="0" smtClean="0"/>
              <a:t>Value of $100 Invested at the End of 1925</a:t>
            </a:r>
            <a:endParaRPr lang="en-US" altLang="en-US" smtClean="0"/>
          </a:p>
        </p:txBody>
      </p:sp>
      <p:sp>
        <p:nvSpPr>
          <p:cNvPr id="26627" name="Content Placeholder 8"/>
          <p:cNvSpPr>
            <a:spLocks noGrp="1"/>
          </p:cNvSpPr>
          <p:nvPr>
            <p:ph idx="1"/>
          </p:nvPr>
        </p:nvSpPr>
        <p:spPr>
          <a:xfrm>
            <a:off x="381000" y="5791200"/>
            <a:ext cx="8382000" cy="533400"/>
          </a:xfrm>
        </p:spPr>
        <p:txBody>
          <a:bodyPr rIns="91440"/>
          <a:lstStyle/>
          <a:p>
            <a:pPr marL="0" indent="0" eaLnBrk="1" hangingPunct="1">
              <a:buFontTx/>
              <a:buNone/>
            </a:pPr>
            <a:r>
              <a:rPr lang="en-US" altLang="en-US" sz="1400" smtClean="0">
                <a:solidFill>
                  <a:srgbClr val="000000"/>
                </a:solidFill>
              </a:rPr>
              <a:t>Source: Chicago Center for Research in Security Prices, Standard and Poor’s, MSCI, and Global Financial Data.</a:t>
            </a:r>
          </a:p>
        </p:txBody>
      </p:sp>
      <p:pic>
        <p:nvPicPr>
          <p:cNvPr id="26628" name="Picture 5" descr="Y:\Graphics\Powerpoint\PEARSON\BERK\Final files\ch10\c10f001.jpg"/>
          <p:cNvPicPr>
            <a:picLocks noChangeAspect="1" noChangeArrowheads="1"/>
          </p:cNvPicPr>
          <p:nvPr/>
        </p:nvPicPr>
        <p:blipFill>
          <a:blip r:embed="rId3" cstate="print"/>
          <a:srcRect/>
          <a:stretch>
            <a:fillRect/>
          </a:stretch>
        </p:blipFill>
        <p:spPr bwMode="auto">
          <a:xfrm>
            <a:off x="541338" y="1366838"/>
            <a:ext cx="8061325" cy="4241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smtClean="0"/>
              <a:t>Alternative Example 10.9</a:t>
            </a:r>
          </a:p>
        </p:txBody>
      </p:sp>
      <p:sp>
        <p:nvSpPr>
          <p:cNvPr id="94211" name="Rectangle 3"/>
          <p:cNvSpPr>
            <a:spLocks noGrp="1" noChangeArrowheads="1"/>
          </p:cNvSpPr>
          <p:nvPr>
            <p:ph idx="1"/>
          </p:nvPr>
        </p:nvSpPr>
        <p:spPr/>
        <p:txBody>
          <a:bodyPr rIns="91440"/>
          <a:lstStyle/>
          <a:p>
            <a:pPr eaLnBrk="1" hangingPunct="1">
              <a:spcBef>
                <a:spcPct val="60000"/>
              </a:spcBef>
            </a:pPr>
            <a:r>
              <a:rPr lang="en-US" altLang="en-US" b="1" smtClean="0"/>
              <a:t>Problem</a:t>
            </a:r>
            <a:endParaRPr lang="en-US" altLang="en-US" smtClean="0"/>
          </a:p>
          <a:p>
            <a:pPr lvl="1" eaLnBrk="1" hangingPunct="1">
              <a:spcBef>
                <a:spcPct val="60000"/>
              </a:spcBef>
            </a:pPr>
            <a:r>
              <a:rPr lang="en-US" altLang="en-US" smtClean="0"/>
              <a:t>Assume the economy has a 60% chance of the market return will 15% next year and a 40% chance the market return will be 5% next year.</a:t>
            </a:r>
          </a:p>
          <a:p>
            <a:pPr lvl="1" eaLnBrk="1" hangingPunct="1">
              <a:spcBef>
                <a:spcPct val="60000"/>
              </a:spcBef>
            </a:pPr>
            <a:r>
              <a:rPr lang="en-US" altLang="en-US" smtClean="0"/>
              <a:t>Assume the risk-free rate is 6%.</a:t>
            </a:r>
          </a:p>
          <a:p>
            <a:pPr lvl="1" eaLnBrk="1" hangingPunct="1">
              <a:spcBef>
                <a:spcPct val="60000"/>
              </a:spcBef>
            </a:pPr>
            <a:r>
              <a:rPr lang="en-US" altLang="en-US" b="1" smtClean="0"/>
              <a:t>If Microsoft’s beta is 1.18, what is its expected return next year?</a:t>
            </a:r>
            <a:endParaRPr lang="en-US" alt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smtClean="0"/>
              <a:t>Alternative Example 10.9 (cont’d)</a:t>
            </a:r>
          </a:p>
        </p:txBody>
      </p:sp>
      <p:sp>
        <p:nvSpPr>
          <p:cNvPr id="95235" name="Rectangle 3"/>
          <p:cNvSpPr>
            <a:spLocks noGrp="1" noChangeArrowheads="1"/>
          </p:cNvSpPr>
          <p:nvPr>
            <p:ph idx="1"/>
          </p:nvPr>
        </p:nvSpPr>
        <p:spPr/>
        <p:txBody>
          <a:bodyPr rIns="91440"/>
          <a:lstStyle/>
          <a:p>
            <a:pPr eaLnBrk="1" hangingPunct="1">
              <a:spcBef>
                <a:spcPct val="60000"/>
              </a:spcBef>
            </a:pPr>
            <a:r>
              <a:rPr lang="en-US" altLang="en-US" b="1" smtClean="0"/>
              <a:t>Solution</a:t>
            </a:r>
            <a:endParaRPr lang="en-US" altLang="en-US" smtClean="0"/>
          </a:p>
          <a:p>
            <a:pPr lvl="1" eaLnBrk="1" hangingPunct="1">
              <a:spcBef>
                <a:spcPct val="60000"/>
              </a:spcBef>
            </a:pPr>
            <a:r>
              <a:rPr lang="pt-BR" altLang="en-US" smtClean="0"/>
              <a:t>E[R</a:t>
            </a:r>
            <a:r>
              <a:rPr lang="pt-BR" altLang="en-US" i="1" baseline="-25000" smtClean="0"/>
              <a:t>Mkt</a:t>
            </a:r>
            <a:r>
              <a:rPr lang="pt-BR" altLang="en-US" smtClean="0"/>
              <a:t>] = (60% </a:t>
            </a:r>
            <a:r>
              <a:rPr lang="en-US" altLang="en-US" smtClean="0">
                <a:cs typeface="Arial" pitchFamily="34" charset="0"/>
              </a:rPr>
              <a:t>× 15%) + (40% × 5%) = 11%</a:t>
            </a:r>
            <a:endParaRPr lang="pt-BR" altLang="en-US" smtClean="0"/>
          </a:p>
          <a:p>
            <a:pPr lvl="1" eaLnBrk="1" hangingPunct="1">
              <a:spcBef>
                <a:spcPct val="60000"/>
              </a:spcBef>
            </a:pPr>
            <a:r>
              <a:rPr lang="pt-BR" altLang="en-US" smtClean="0"/>
              <a:t>E[R] = </a:t>
            </a:r>
            <a:r>
              <a:rPr lang="pt-BR" altLang="en-US" i="1" smtClean="0"/>
              <a:t>r</a:t>
            </a:r>
            <a:r>
              <a:rPr lang="pt-BR" altLang="en-US" i="1" baseline="-25000" smtClean="0"/>
              <a:t>f</a:t>
            </a:r>
            <a:r>
              <a:rPr lang="pt-BR" altLang="en-US" smtClean="0"/>
              <a:t> + </a:t>
            </a:r>
            <a:r>
              <a:rPr lang="el-GR" altLang="en-US" smtClean="0">
                <a:cs typeface="Arial" pitchFamily="34" charset="0"/>
              </a:rPr>
              <a:t>β</a:t>
            </a:r>
            <a:r>
              <a:rPr lang="en-US" altLang="en-US" smtClean="0">
                <a:cs typeface="Arial" pitchFamily="34" charset="0"/>
              </a:rPr>
              <a:t> ×(</a:t>
            </a:r>
            <a:r>
              <a:rPr lang="pt-BR" altLang="en-US" smtClean="0"/>
              <a:t>E[R</a:t>
            </a:r>
            <a:r>
              <a:rPr lang="pt-BR" altLang="en-US" i="1" baseline="-25000" smtClean="0"/>
              <a:t>Mkt</a:t>
            </a:r>
            <a:r>
              <a:rPr lang="pt-BR" altLang="en-US" smtClean="0"/>
              <a:t>] </a:t>
            </a:r>
            <a:r>
              <a:rPr lang="en-US" altLang="en-US" smtClean="0"/>
              <a:t>− </a:t>
            </a:r>
            <a:r>
              <a:rPr lang="pt-BR" altLang="en-US" i="1" smtClean="0"/>
              <a:t>r</a:t>
            </a:r>
            <a:r>
              <a:rPr lang="pt-BR" altLang="en-US" i="1" baseline="-25000" smtClean="0"/>
              <a:t>f</a:t>
            </a:r>
            <a:r>
              <a:rPr lang="pt-BR" altLang="en-US" smtClean="0"/>
              <a:t> )</a:t>
            </a:r>
          </a:p>
          <a:p>
            <a:pPr lvl="1" eaLnBrk="1" hangingPunct="1">
              <a:spcBef>
                <a:spcPct val="60000"/>
              </a:spcBef>
            </a:pPr>
            <a:r>
              <a:rPr lang="pt-BR" altLang="en-US" smtClean="0"/>
              <a:t>E[R] = 6% + 1.18 </a:t>
            </a:r>
            <a:r>
              <a:rPr lang="en-US" altLang="en-US" smtClean="0">
                <a:cs typeface="Arial" pitchFamily="34" charset="0"/>
              </a:rPr>
              <a:t>× (11% </a:t>
            </a:r>
            <a:r>
              <a:rPr lang="en-US" altLang="en-US" smtClean="0"/>
              <a:t>−</a:t>
            </a:r>
            <a:r>
              <a:rPr lang="en-US" altLang="en-US" smtClean="0">
                <a:cs typeface="Arial" pitchFamily="34" charset="0"/>
              </a:rPr>
              <a:t> 6%) </a:t>
            </a:r>
            <a:endParaRPr lang="en-US" altLang="en-US" smtClean="0"/>
          </a:p>
          <a:p>
            <a:pPr lvl="1" eaLnBrk="1" hangingPunct="1">
              <a:spcBef>
                <a:spcPct val="60000"/>
              </a:spcBef>
            </a:pPr>
            <a:r>
              <a:rPr lang="pt-BR" altLang="en-US" smtClean="0"/>
              <a:t>E[R] = 6% + 5.9% = 11.9%</a:t>
            </a:r>
            <a:endParaRPr lang="en-US" alt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eaLnBrk="1" hangingPunct="1"/>
            <a:r>
              <a:rPr lang="en-US" altLang="en-US" smtClean="0"/>
              <a:t>10.8 Beta and the Cost of Capital (cont'd)</a:t>
            </a:r>
          </a:p>
        </p:txBody>
      </p:sp>
      <p:sp>
        <p:nvSpPr>
          <p:cNvPr id="96259" name="Rectangle 3"/>
          <p:cNvSpPr>
            <a:spLocks noGrp="1" noChangeArrowheads="1"/>
          </p:cNvSpPr>
          <p:nvPr>
            <p:ph idx="1"/>
          </p:nvPr>
        </p:nvSpPr>
        <p:spPr/>
        <p:txBody>
          <a:bodyPr rIns="91440"/>
          <a:lstStyle/>
          <a:p>
            <a:pPr eaLnBrk="1" hangingPunct="1"/>
            <a:r>
              <a:rPr lang="en-US" altLang="en-US" smtClean="0"/>
              <a:t>Equation10.11 is often referred to as the </a:t>
            </a:r>
            <a:r>
              <a:rPr lang="en-US" altLang="en-US" b="1" smtClean="0"/>
              <a:t>Capital Asset Pricing Model (CAPM)</a:t>
            </a:r>
            <a:r>
              <a:rPr lang="en-US" altLang="en-US" smtClean="0"/>
              <a:t>. It is the most important method for estimating the cost of capital that is used in practice.</a:t>
            </a:r>
          </a:p>
        </p:txBody>
      </p:sp>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mtClean="0"/>
              <a:t>Discussion of Data Case Key Topic</a:t>
            </a:r>
          </a:p>
        </p:txBody>
      </p:sp>
      <p:sp>
        <p:nvSpPr>
          <p:cNvPr id="97283" name="TextBox 4"/>
          <p:cNvSpPr txBox="1">
            <a:spLocks noChangeArrowheads="1"/>
          </p:cNvSpPr>
          <p:nvPr/>
        </p:nvSpPr>
        <p:spPr bwMode="auto">
          <a:xfrm>
            <a:off x="457200" y="1524000"/>
            <a:ext cx="8001000" cy="4108450"/>
          </a:xfrm>
          <a:prstGeom prst="rect">
            <a:avLst/>
          </a:prstGeom>
          <a:noFill/>
          <a:ln w="9525">
            <a:noFill/>
            <a:miter lim="800000"/>
            <a:headEnd/>
            <a:tailEnd/>
          </a:ln>
        </p:spPr>
        <p:txBody>
          <a:bodyPr>
            <a:spAutoFit/>
          </a:bodyPr>
          <a:lstStyle/>
          <a:p>
            <a:r>
              <a:rPr lang="en-US" altLang="en-US"/>
              <a:t>Find the betas for each of the 12 stocks listed in the data case.  How do the firms compare when ranked by beta as opposed to the standard deviations you calculated?  </a:t>
            </a:r>
          </a:p>
          <a:p>
            <a:endParaRPr lang="en-US" altLang="en-US"/>
          </a:p>
          <a:p>
            <a:r>
              <a:rPr lang="en-US" altLang="en-US"/>
              <a:t>Sources for betas available free on the web:</a:t>
            </a:r>
          </a:p>
          <a:p>
            <a:r>
              <a:rPr lang="en-US" altLang="en-US">
                <a:hlinkClick r:id="rId3"/>
              </a:rPr>
              <a:t>Yahoo! Finance</a:t>
            </a:r>
            <a:endParaRPr lang="en-US" altLang="en-US"/>
          </a:p>
          <a:p>
            <a:r>
              <a:rPr lang="en-US" altLang="en-US">
                <a:hlinkClick r:id="rId4"/>
              </a:rPr>
              <a:t>Value Line</a:t>
            </a:r>
            <a:endParaRPr lang="en-US" altLang="en-US"/>
          </a:p>
          <a:p>
            <a:r>
              <a:rPr lang="en-US" altLang="en-US">
                <a:hlinkClick r:id="rId5"/>
              </a:rPr>
              <a:t>Google Finance</a:t>
            </a:r>
            <a:endParaRPr lang="en-US" altLang="en-US"/>
          </a:p>
          <a:p>
            <a:endParaRPr lang="en-US" altLang="en-US"/>
          </a:p>
          <a:p>
            <a:endParaRPr lang="en-US" altLang="en-US"/>
          </a:p>
          <a:p>
            <a:endParaRPr lang="en-US" altLang="en-US"/>
          </a:p>
        </p:txBody>
      </p:sp>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mtClean="0"/>
              <a:t>Chapter Quiz</a:t>
            </a:r>
          </a:p>
        </p:txBody>
      </p:sp>
      <p:sp>
        <p:nvSpPr>
          <p:cNvPr id="98307" name="TextBox 4"/>
          <p:cNvSpPr txBox="1">
            <a:spLocks noChangeArrowheads="1"/>
          </p:cNvSpPr>
          <p:nvPr/>
        </p:nvSpPr>
        <p:spPr bwMode="auto">
          <a:xfrm>
            <a:off x="304800" y="1371600"/>
            <a:ext cx="8305800" cy="4524375"/>
          </a:xfrm>
          <a:prstGeom prst="rect">
            <a:avLst/>
          </a:prstGeom>
          <a:noFill/>
          <a:ln w="9525">
            <a:noFill/>
            <a:miter lim="800000"/>
            <a:headEnd/>
            <a:tailEnd/>
          </a:ln>
        </p:spPr>
        <p:txBody>
          <a:bodyPr>
            <a:spAutoFit/>
          </a:bodyPr>
          <a:lstStyle/>
          <a:p>
            <a:pPr marL="457200" indent="-457200">
              <a:buFontTx/>
              <a:buAutoNum type="arabicPeriod"/>
            </a:pPr>
            <a:r>
              <a:rPr lang="en-US" altLang="en-US"/>
              <a:t>From 1926 to 2014, which of the following investments had the highest return:  Standard &amp; Poor’s 500, small stocks, world portfolio, corporate bonds, or Treasury bills?</a:t>
            </a:r>
          </a:p>
          <a:p>
            <a:pPr marL="457200" indent="-457200">
              <a:buFontTx/>
              <a:buAutoNum type="arabicPeriod"/>
            </a:pPr>
            <a:r>
              <a:rPr lang="en-US" altLang="en-US"/>
              <a:t>How do we calculate the expected return of a stock?</a:t>
            </a:r>
          </a:p>
          <a:p>
            <a:pPr marL="457200" indent="-457200">
              <a:buFontTx/>
              <a:buAutoNum type="arabicPeriod"/>
            </a:pPr>
            <a:r>
              <a:rPr lang="en-US" altLang="en-US"/>
              <a:t>What are the two most common measures of risk, and how are they related to each other?</a:t>
            </a:r>
          </a:p>
          <a:p>
            <a:pPr marL="457200" indent="-457200">
              <a:buFontTx/>
              <a:buAutoNum type="arabicPeriod"/>
            </a:pPr>
            <a:r>
              <a:rPr lang="en-US" altLang="en-US"/>
              <a:t>We have 89 years of data on the S&amp;P 500 returns, yet we cannot estimate the expected return of the S&amp;P 500 very accurately.  Why?</a:t>
            </a:r>
          </a:p>
          <a:p>
            <a:pPr marL="457200" indent="-457200">
              <a:buFontTx/>
              <a:buAutoNum type="arabicPeriod"/>
            </a:pPr>
            <a:r>
              <a:rPr lang="en-US" altLang="en-US"/>
              <a:t>Do expected returns of well-diversified large portfolios of stocks appear to increase with volatility?</a:t>
            </a:r>
          </a:p>
        </p:txBody>
      </p:sp>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smtClean="0"/>
              <a:t>Chapter Quiz</a:t>
            </a:r>
          </a:p>
        </p:txBody>
      </p:sp>
      <p:sp>
        <p:nvSpPr>
          <p:cNvPr id="99331" name="TextBox 4"/>
          <p:cNvSpPr txBox="1">
            <a:spLocks noChangeArrowheads="1"/>
          </p:cNvSpPr>
          <p:nvPr/>
        </p:nvSpPr>
        <p:spPr bwMode="auto">
          <a:xfrm>
            <a:off x="304800" y="1143000"/>
            <a:ext cx="8305800" cy="5262563"/>
          </a:xfrm>
          <a:prstGeom prst="rect">
            <a:avLst/>
          </a:prstGeom>
          <a:noFill/>
          <a:ln w="9525">
            <a:noFill/>
            <a:miter lim="800000"/>
            <a:headEnd/>
            <a:tailEnd/>
          </a:ln>
        </p:spPr>
        <p:txBody>
          <a:bodyPr>
            <a:spAutoFit/>
          </a:bodyPr>
          <a:lstStyle/>
          <a:p>
            <a:pPr marL="573088" indent="-573088">
              <a:buFontTx/>
              <a:buAutoNum type="arabicPeriod" startAt="6"/>
            </a:pPr>
            <a:r>
              <a:rPr lang="en-US" altLang="en-US"/>
              <a:t>Do expected returns for individual stocks appear to increase with volatility?</a:t>
            </a:r>
          </a:p>
          <a:p>
            <a:pPr marL="573088" indent="-573088">
              <a:buFontTx/>
              <a:buAutoNum type="arabicPeriod" startAt="6"/>
            </a:pPr>
            <a:r>
              <a:rPr lang="en-US" altLang="en-US"/>
              <a:t>What is the difference between common risk and independent risk?</a:t>
            </a:r>
          </a:p>
          <a:p>
            <a:pPr marL="573088" indent="-573088">
              <a:buFontTx/>
              <a:buAutoNum type="arabicPeriod" startAt="6"/>
            </a:pPr>
            <a:r>
              <a:rPr lang="en-US" altLang="en-US"/>
              <a:t>Explain why the risk premium of diversifiable risk is zero.</a:t>
            </a:r>
          </a:p>
          <a:p>
            <a:pPr marL="573088" indent="-573088">
              <a:buFontTx/>
              <a:buAutoNum type="arabicPeriod" startAt="6"/>
            </a:pPr>
            <a:r>
              <a:rPr lang="en-US" altLang="en-US"/>
              <a:t>Why is the risk premium of a security determined only by its systematic risk?</a:t>
            </a:r>
          </a:p>
          <a:p>
            <a:pPr marL="573088" indent="-573088">
              <a:buFontTx/>
              <a:buAutoNum type="arabicPeriod" startAt="6"/>
            </a:pPr>
            <a:r>
              <a:rPr lang="en-US" altLang="en-US"/>
              <a:t>Define the beta of a security.</a:t>
            </a:r>
          </a:p>
          <a:p>
            <a:pPr marL="573088" indent="-573088">
              <a:buFontTx/>
              <a:buAutoNum type="arabicPeriod" startAt="6"/>
            </a:pPr>
            <a:r>
              <a:rPr lang="en-US" altLang="en-US"/>
              <a:t>How can you use a security’s beta to estimate its cost of capital?</a:t>
            </a:r>
          </a:p>
          <a:p>
            <a:pPr marL="573088" indent="-573088">
              <a:buFontTx/>
              <a:buAutoNum type="arabicPeriod" startAt="6"/>
            </a:pPr>
            <a:r>
              <a:rPr lang="en-US" altLang="en-US"/>
              <a:t>If a risky investment has a beta of zero, what should its cost of capital be according to the CAPM?  How can you justify this?</a:t>
            </a:r>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9"/>
  <p:tag name="MMPROD_UIDATA" val="&lt;database version=&quot;6.0&quot;&gt;&lt;object type=&quot;1&quot; unique_id=&quot;10001&quot;&gt;&lt;object type=&quot;8&quot; unique_id=&quot;14301&quot;&gt;&lt;/object&gt;&lt;object type=&quot;2&quot; unique_id=&quot;14302&quot;&gt;&lt;object type=&quot;3&quot; unique_id=&quot;14303&quot;&gt;&lt;property id=&quot;20148&quot; value=&quot;5&quot;/&gt;&lt;property id=&quot;20300&quot; value=&quot;Slide 1&quot;/&gt;&lt;property id=&quot;20307&quot; value=&quot;256&quot;/&gt;&lt;/object&gt;&lt;object type=&quot;3&quot; unique_id=&quot;14304&quot;&gt;&lt;property id=&quot;20148&quot; value=&quot;5&quot;/&gt;&lt;property id=&quot;20300&quot; value=&quot;Slide 2 - &amp;quot;Chapter Outline&amp;quot;&quot;/&gt;&lt;property id=&quot;20307&quot; value=&quot;346&quot;/&gt;&lt;/object&gt;&lt;object type=&quot;3&quot; unique_id=&quot;14305&quot;&gt;&lt;property id=&quot;20148&quot; value=&quot;5&quot;/&gt;&lt;property id=&quot;20300&quot; value=&quot;Slide 3 - &amp;quot;Learning Objectives&amp;quot;&quot;/&gt;&lt;property id=&quot;20307&quot; value=&quot;354&quot;/&gt;&lt;/object&gt;&lt;object type=&quot;3&quot; unique_id=&quot;14306&quot;&gt;&lt;property id=&quot;20148&quot; value=&quot;5&quot;/&gt;&lt;property id=&quot;20300&quot; value=&quot;Slide 4 - &amp;quot;Learning Objectives&amp;quot;&quot;/&gt;&lt;property id=&quot;20307&quot; value=&quot;357&quot;/&gt;&lt;/object&gt;&lt;object type=&quot;3&quot; unique_id=&quot;14307&quot;&gt;&lt;property id=&quot;20148&quot; value=&quot;5&quot;/&gt;&lt;property id=&quot;20300&quot; value=&quot;Slide 5 - &amp;quot;Learning Objectives&amp;quot;&quot;/&gt;&lt;property id=&quot;20307&quot; value=&quot;355&quot;/&gt;&lt;/object&gt;&lt;object type=&quot;3&quot; unique_id=&quot;14308&quot;&gt;&lt;property id=&quot;20148&quot; value=&quot;5&quot;/&gt;&lt;property id=&quot;20300&quot; value=&quot;Slide 6 - &amp;quot;Learning Objectives&amp;quot;&quot;/&gt;&lt;property id=&quot;20307&quot; value=&quot;356&quot;/&gt;&lt;/object&gt;&lt;object type=&quot;3&quot; unique_id=&quot;14309&quot;&gt;&lt;property id=&quot;20148&quot; value=&quot;5&quot;/&gt;&lt;property id=&quot;20300&quot; value=&quot;Slide 7 - &amp;quot;10.1  Risk and Return: Insights from 89 Years of Investor History&amp;quot;&quot;/&gt;&lt;property id=&quot;20307&quot; value=&quot;341&quot;/&gt;&lt;/object&gt;&lt;object type=&quot;3&quot; unique_id=&quot;14310&quot;&gt;&lt;property id=&quot;20148&quot; value=&quot;5&quot;/&gt;&lt;property id=&quot;20300&quot; value=&quot;Slide 8 - &amp;quot;10.1  Risk and Return: Insights from 89 Years of Investor History (cont’d)&amp;quot;&quot;/&gt;&lt;property id=&quot;20307&quot; value=&quot;342&quot;/&gt;&lt;/object&gt;&lt;object type=&quot;3&quot; unique_id=&quot;14311&quot;&gt;&lt;property id=&quot;20148&quot; value=&quot;5&quot;/&gt;&lt;property id=&quot;20300&quot; value=&quot;Slide 9 - &amp;quot;Figure 10.1  Value of $100 Invested at the End of 1925&amp;quot;&quot;/&gt;&lt;property id=&quot;20307&quot; value=&quot;260&quot;/&gt;&lt;/object&gt;&lt;object type=&quot;3&quot; unique_id=&quot;14312&quot;&gt;&lt;property id=&quot;20148&quot; value=&quot;5&quot;/&gt;&lt;property id=&quot;20300&quot; value=&quot;Slide 10 - &amp;quot;10.1 Risk and Return: Insights from 89 Years of Investor History (cont’d)&amp;quot;&quot;/&gt;&lt;property id=&quot;20307&quot; value=&quot;261&quot;/&gt;&lt;/object&gt;&lt;object type=&quot;3&quot; unique_id=&quot;14313&quot;&gt;&lt;property id=&quot;20148&quot; value=&quot;5&quot;/&gt;&lt;property id=&quot;20300&quot; value=&quot;Slide 11 - &amp;quot;10.1 Risk and Return: Insights from 89 Years of Investor History (cont’d)&amp;quot;&quot;/&gt;&lt;property id=&quot;20307&quot; value=&quot;359&quot;/&gt;&lt;/object&gt;&lt;object type=&quot;3&quot; unique_id=&quot;14314&quot;&gt;&lt;property id=&quot;20148&quot; value=&quot;5&quot;/&gt;&lt;property id=&quot;20300&quot; value=&quot;Slide 12 - &amp;quot;Figure 10.2  Value of $100 Invested in Alternative Investment for Differing Horizons&amp;quot;&quot;/&gt;&lt;property id=&quot;20307&quot; value=&quot;358&quot;/&gt;&lt;/object&gt;&lt;object type=&quot;3&quot; unique_id=&quot;14315&quot;&gt;&lt;property id=&quot;20148&quot; value=&quot;5&quot;/&gt;&lt;property id=&quot;20300&quot; value=&quot;Slide 13 - &amp;quot;10.2 Common Measures of Risk and Return&amp;quot;&quot;/&gt;&lt;property id=&quot;20307&quot; value=&quot;262&quot;/&gt;&lt;/object&gt;&lt;object type=&quot;3&quot; unique_id=&quot;14316&quot;&gt;&lt;property id=&quot;20148&quot; value=&quot;5&quot;/&gt;&lt;property id=&quot;20300&quot; value=&quot;Slide 14 - &amp;quot;Table 10.1  Probability Distribution of Returns for BFI&amp;quot;&quot;/&gt;&lt;property id=&quot;20307&quot; value=&quot;263&quot;/&gt;&lt;/object&gt;&lt;object type=&quot;3&quot; unique_id=&quot;14317&quot;&gt;&lt;property id=&quot;20148&quot; value=&quot;5&quot;/&gt;&lt;property id=&quot;20300&quot; value=&quot;Slide 15 - &amp;quot;Figure 10.3  Probability Distribution &amp;#x0D;&amp;#x0A;of Returns for BFI&amp;quot;&quot;/&gt;&lt;property id=&quot;20307&quot; value=&quot;264&quot;/&gt;&lt;/object&gt;&lt;object type=&quot;3&quot; unique_id=&quot;14318&quot;&gt;&lt;property id=&quot;20148&quot; value=&quot;5&quot;/&gt;&lt;property id=&quot;20300&quot; value=&quot;Slide 16 - &amp;quot;Expected Return&amp;quot;&quot;/&gt;&lt;property id=&quot;20307&quot; value=&quot;265&quot;/&gt;&lt;/object&gt;&lt;object type=&quot;3&quot; unique_id=&quot;14319&quot;&gt;&lt;property id=&quot;20148&quot; value=&quot;5&quot;/&gt;&lt;property id=&quot;20300&quot; value=&quot;Slide 17 - &amp;quot;Variance and Standard Deviation&amp;quot;&quot;/&gt;&lt;property id=&quot;20307&quot; value=&quot;266&quot;/&gt;&lt;/object&gt;&lt;object type=&quot;3&quot; unique_id=&quot;14320&quot;&gt;&lt;property id=&quot;20148&quot; value=&quot;5&quot;/&gt;&lt;property id=&quot;20300&quot; value=&quot;Slide 18 - &amp;quot;Variance and Standard Deviation (cont'd)&amp;quot;&quot;/&gt;&lt;property id=&quot;20307&quot; value=&quot;267&quot;/&gt;&lt;/object&gt;&lt;object type=&quot;3&quot; unique_id=&quot;14321&quot;&gt;&lt;property id=&quot;20148&quot; value=&quot;5&quot;/&gt;&lt;property id=&quot;20300&quot; value=&quot;Slide 19 - &amp;quot;Textbook Example 10.1&amp;quot;&quot;/&gt;&lt;property id=&quot;20307&quot; value=&quot;268&quot;/&gt;&lt;/object&gt;&lt;object type=&quot;3&quot; unique_id=&quot;14322&quot;&gt;&lt;property id=&quot;20148&quot; value=&quot;5&quot;/&gt;&lt;property id=&quot;20300&quot; value=&quot;Slide 20 - &amp;quot;Textbook Example 10.1 (cont'd)&amp;quot;&quot;/&gt;&lt;property id=&quot;20307&quot; value=&quot;269&quot;/&gt;&lt;/object&gt;&lt;object type=&quot;3&quot; unique_id=&quot;14323&quot;&gt;&lt;property id=&quot;20148&quot; value=&quot;5&quot;/&gt;&lt;property id=&quot;20300&quot; value=&quot;Slide 21 - &amp;quot;Alternative Example 10.1&amp;quot;&quot;/&gt;&lt;property id=&quot;20307&quot; value=&quot;337&quot;/&gt;&lt;/object&gt;&lt;object type=&quot;3&quot; unique_id=&quot;14324&quot;&gt;&lt;property id=&quot;20148&quot; value=&quot;5&quot;/&gt;&lt;property id=&quot;20300&quot; value=&quot;Slide 22 - &amp;quot;Alternative Example 10.1 (cont’d)&amp;quot;&quot;/&gt;&lt;property id=&quot;20307&quot; value=&quot;338&quot;/&gt;&lt;/object&gt;&lt;object type=&quot;3&quot; unique_id=&quot;14325&quot;&gt;&lt;property id=&quot;20148&quot; value=&quot;5&quot;/&gt;&lt;property id=&quot;20300&quot; value=&quot;Slide 23 - &amp;quot;Figure 10.4  Probability Distributions for BFI and AMC Returns&amp;quot;&quot;/&gt;&lt;property id=&quot;20307&quot; value=&quot;270&quot;/&gt;&lt;/object&gt;&lt;object type=&quot;3&quot; unique_id=&quot;14326&quot;&gt;&lt;property id=&quot;20148&quot; value=&quot;5&quot;/&gt;&lt;property id=&quot;20300&quot; value=&quot;Slide 24 - &amp;quot;10.3 Historical Returns &amp;#x0D;&amp;#x0A;of Stocks and Bonds&amp;quot;&quot;/&gt;&lt;property id=&quot;20307&quot; value=&quot;271&quot;/&gt;&lt;/object&gt;&lt;object type=&quot;3&quot; unique_id=&quot;14327&quot;&gt;&lt;property id=&quot;20148&quot; value=&quot;5&quot;/&gt;&lt;property id=&quot;20300&quot; value=&quot;Slide 25 - &amp;quot;10.3 Historical Returns &amp;#x0D;&amp;#x0A;of Stocks and Bonds (cont'd)&amp;quot;&quot;/&gt;&lt;property id=&quot;20307&quot; value=&quot;272&quot;/&gt;&lt;/object&gt;&lt;object type=&quot;3&quot; unique_id=&quot;14328&quot;&gt;&lt;property id=&quot;20148&quot; value=&quot;5&quot;/&gt;&lt;property id=&quot;20300&quot; value=&quot;Slide 26 - &amp;quot;10.3 Historical Returns &amp;#x0D;&amp;#x0A;of Stocks and Bonds (cont'd)&amp;quot;&quot;/&gt;&lt;property id=&quot;20307&quot; value=&quot;273&quot;/&gt;&lt;/object&gt;&lt;object type=&quot;3&quot; unique_id=&quot;14329&quot;&gt;&lt;property id=&quot;20148&quot; value=&quot;5&quot;/&gt;&lt;property id=&quot;20300&quot; value=&quot;Slide 27 - &amp;quot;Textbook Example 10.2&amp;quot;&quot;/&gt;&lt;property id=&quot;20307&quot; value=&quot;274&quot;/&gt;&lt;/object&gt;&lt;object type=&quot;3&quot; unique_id=&quot;14330&quot;&gt;&lt;property id=&quot;20148&quot; value=&quot;5&quot;/&gt;&lt;property id=&quot;20300&quot; value=&quot;Slide 28 - &amp;quot;Textbook Example 10.2 (cont'd)&amp;quot;&quot;/&gt;&lt;property id=&quot;20307&quot; value=&quot;275&quot;/&gt;&lt;/object&gt;&lt;object type=&quot;3&quot; unique_id=&quot;14331&quot;&gt;&lt;property id=&quot;20148&quot; value=&quot;5&quot;/&gt;&lt;property id=&quot;20300&quot; value=&quot;Slide 29 - &amp;quot;Alternative Example 10.2&amp;quot;&quot;/&gt;&lt;property id=&quot;20307&quot; value=&quot;347&quot;/&gt;&lt;/object&gt;&lt;object type=&quot;3&quot; unique_id=&quot;14332&quot;&gt;&lt;property id=&quot;20148&quot; value=&quot;5&quot;/&gt;&lt;property id=&quot;20300&quot; value=&quot;Slide 30 - &amp;quot;Alternative Example 10.2 (cont’d)&amp;quot;&quot;/&gt;&lt;property id=&quot;20307&quot; value=&quot;348&quot;/&gt;&lt;/object&gt;&lt;object type=&quot;3&quot; unique_id=&quot;14333&quot;&gt;&lt;property id=&quot;20148&quot; value=&quot;5&quot;/&gt;&lt;property id=&quot;20300&quot; value=&quot;Slide 31 - &amp;quot;Alternative Example 10.2 (cont’d)&amp;quot;&quot;/&gt;&lt;property id=&quot;20307&quot; value=&quot;349&quot;/&gt;&lt;/object&gt;&lt;object type=&quot;3&quot; unique_id=&quot;14334&quot;&gt;&lt;property id=&quot;20148&quot; value=&quot;5&quot;/&gt;&lt;property id=&quot;20300&quot; value=&quot;Slide 32 - &amp;quot;Alternative Example 10.2 (cont’d)&amp;quot;&quot;/&gt;&lt;property id=&quot;20307&quot; value=&quot;350&quot;/&gt;&lt;/object&gt;&lt;object type=&quot;3&quot; unique_id=&quot;14335&quot;&gt;&lt;property id=&quot;20148&quot; value=&quot;5&quot;/&gt;&lt;property id=&quot;20300&quot; value=&quot;Slide 33 - &amp;quot;Table 10.2  Realized Return for the S&amp;amp;P 500, Microsoft, and Treasury Bills, 2002–2014&amp;quot;&quot;/&gt;&lt;property id=&quot;20307&quot; value=&quot;276&quot;/&gt;&lt;/object&gt;&lt;object type=&quot;3&quot; unique_id=&quot;14336&quot;&gt;&lt;property id=&quot;20148&quot; value=&quot;5&quot;/&gt;&lt;property id=&quot;20300&quot; value=&quot;Slide 34 - &amp;quot;10.3 Historical Returns &amp;#x0D;&amp;#x0A;of Stocks and Bonds (cont'd)&amp;quot;&quot;/&gt;&lt;property id=&quot;20307&quot; value=&quot;277&quot;/&gt;&lt;/object&gt;&lt;object type=&quot;3&quot; unique_id=&quot;14337&quot;&gt;&lt;property id=&quot;20148&quot; value=&quot;5&quot;/&gt;&lt;property id=&quot;20300&quot; value=&quot;Slide 35 - &amp;quot;Figure 10.5  The Empirical Distribution of Annual&amp;#x0D;&amp;#x0A;Returns for U.S. Large Stocks (S&amp;amp;P 500), Small Stocks, Corporate&quot;/&gt;&lt;property id=&quot;20307&quot; value=&quot;278&quot;/&gt;&lt;/object&gt;&lt;object type=&quot;3&quot; unique_id=&quot;14338&quot;&gt;&lt;property id=&quot;20148&quot; value=&quot;5&quot;/&gt;&lt;property id=&quot;20300&quot; value=&quot;Slide 36 - &amp;quot;Table 10.3  Average Annual Returns for U.S. Small Stocks, Large Stocks (S&amp;amp;P 500), Corporate Bonds, and Treasury Bi&quot;/&gt;&lt;property id=&quot;20307&quot; value=&quot;279&quot;/&gt;&lt;/object&gt;&lt;object type=&quot;3&quot; unique_id=&quot;14339&quot;&gt;&lt;property id=&quot;20148&quot; value=&quot;5&quot;/&gt;&lt;property id=&quot;20300&quot; value=&quot;Slide 37 - &amp;quot;Average Annual Return&amp;quot;&quot;/&gt;&lt;property id=&quot;20307&quot; value=&quot;281&quot;/&gt;&lt;/object&gt;&lt;object type=&quot;3&quot; unique_id=&quot;14340&quot;&gt;&lt;property id=&quot;20148&quot; value=&quot;5&quot;/&gt;&lt;property id=&quot;20300&quot; value=&quot;Slide 38 - &amp;quot;The Variance and Volatility of Returns&amp;quot;&quot;/&gt;&lt;property id=&quot;20307&quot; value=&quot;282&quot;/&gt;&lt;/object&gt;&lt;object type=&quot;3&quot; unique_id=&quot;14341&quot;&gt;&lt;property id=&quot;20148&quot; value=&quot;5&quot;/&gt;&lt;property id=&quot;20300&quot; value=&quot;Slide 39 - &amp;quot;Textbook Example 10.3&amp;quot;&quot;/&gt;&lt;property id=&quot;20307&quot; value=&quot;283&quot;/&gt;&lt;/object&gt;&lt;object type=&quot;3&quot; unique_id=&quot;14342&quot;&gt;&lt;property id=&quot;20148&quot; value=&quot;5&quot;/&gt;&lt;property id=&quot;20300&quot; value=&quot;Slide 40 - &amp;quot;Textbook Example 10.3 (cont'd)&amp;quot;&quot;/&gt;&lt;property id=&quot;20307&quot; value=&quot;284&quot;/&gt;&lt;/object&gt;&lt;object type=&quot;3&quot; unique_id=&quot;14343&quot;&gt;&lt;property id=&quot;20148&quot; value=&quot;5&quot;/&gt;&lt;property id=&quot;20300&quot; value=&quot;Slide 41 - &amp;quot;Alternative Example 10.3&amp;quot;&quot;/&gt;&lt;property id=&quot;20307&quot; value=&quot;351&quot;/&gt;&lt;/object&gt;&lt;object type=&quot;3&quot; unique_id=&quot;14344&quot;&gt;&lt;property id=&quot;20148&quot; value=&quot;5&quot;/&gt;&lt;property id=&quot;20300&quot; value=&quot;Slide 42 - &amp;quot;Alternative Example 10.3 (cont’d)&amp;quot;&quot;/&gt;&lt;property id=&quot;20307&quot; value=&quot;352&quot;/&gt;&lt;/object&gt;&lt;object type=&quot;3&quot; unique_id=&quot;14345&quot;&gt;&lt;property id=&quot;20148&quot; value=&quot;5&quot;/&gt;&lt;property id=&quot;20300&quot; value=&quot;Slide 43 - &amp;quot;Alternative Example 10.3 (cont’d)&amp;quot;&quot;/&gt;&lt;property id=&quot;20307&quot; value=&quot;353&quot;/&gt;&lt;/object&gt;&lt;object type=&quot;3&quot; unique_id=&quot;14346&quot;&gt;&lt;property id=&quot;20148&quot; value=&quot;5&quot;/&gt;&lt;property id=&quot;20300&quot; value=&quot;Slide 44 - &amp;quot;Table 10.4  Volatility of U.S. Small Stocks, Large Stocks (S&amp;amp;P 500), Corporate Bonds, and Treasury Bills, 1926–201&quot;/&gt;&lt;property id=&quot;20307&quot; value=&quot;285&quot;/&gt;&lt;/object&gt;&lt;object type=&quot;3&quot; unique_id=&quot;14347&quot;&gt;&lt;property id=&quot;20148&quot; value=&quot;5&quot;/&gt;&lt;property id=&quot;20300&quot; value=&quot;Slide 45 - &amp;quot;Estimation Error: Using Past Returns to Predict the Future&amp;quot;&quot;/&gt;&lt;property id=&quot;20307&quot; value=&quot;286&quot;/&gt;&lt;/object&gt;&lt;object type=&quot;3&quot; unique_id=&quot;14348&quot;&gt;&lt;property id=&quot;20148&quot; value=&quot;5&quot;/&gt;&lt;property id=&quot;20300&quot; value=&quot;Slide 46 - &amp;quot;Estimation Error: Using Past Returns to Predict the Future (cont'd)&amp;quot;&quot;/&gt;&lt;property id=&quot;20307&quot; value=&quot;287&quot;/&gt;&lt;/object&gt;&lt;object type=&quot;3&quot; unique_id=&quot;14349&quot;&gt;&lt;property id=&quot;20148&quot; value=&quot;5&quot;/&gt;&lt;property id=&quot;20300&quot; value=&quot;Slide 47 - &amp;quot;Textbook Example 10.4&amp;quot;&quot;/&gt;&lt;property id=&quot;20307&quot; value=&quot;288&quot;/&gt;&lt;/object&gt;&lt;object type=&quot;3&quot; unique_id=&quot;14350&quot;&gt;&lt;property id=&quot;20148&quot; value=&quot;5&quot;/&gt;&lt;property id=&quot;20300&quot; value=&quot;Slide 48 - &amp;quot;Textbook Example 10.4 (cont'd)&amp;quot;&quot;/&gt;&lt;property id=&quot;20307&quot; value=&quot;289&quot;/&gt;&lt;/object&gt;&lt;object type=&quot;3&quot; unique_id=&quot;14351&quot;&gt;&lt;property id=&quot;20148&quot; value=&quot;5&quot;/&gt;&lt;property id=&quot;20300&quot; value=&quot;Slide 49 - &amp;quot;Alternative Example 10.4&amp;quot;&quot;/&gt;&lt;property id=&quot;20307&quot; value=&quot;364&quot;/&gt;&lt;/object&gt;&lt;object type=&quot;3&quot; unique_id=&quot;14352&quot;&gt;&lt;property id=&quot;20148&quot; value=&quot;5&quot;/&gt;&lt;property id=&quot;20300&quot; value=&quot;Slide 50 - &amp;quot;Alternative Example 10.4 (cont’d)&amp;quot;&quot;/&gt;&lt;property id=&quot;20307&quot; value=&quot;365&quot;/&gt;&lt;/object&gt;&lt;object type=&quot;3&quot; unique_id=&quot;14353&quot;&gt;&lt;property id=&quot;20148&quot; value=&quot;5&quot;/&gt;&lt;property id=&quot;20300&quot; value=&quot;Slide 51 - &amp;quot;10.4 The Historical Trade-Off &amp;#x0D;&amp;#x0A;Between Risk and Return&amp;quot;&quot;/&gt;&lt;property id=&quot;20307&quot; value=&quot;290&quot;/&gt;&lt;/object&gt;&lt;object type=&quot;3&quot; unique_id=&quot;14354&quot;&gt;&lt;property id=&quot;20148&quot; value=&quot;5&quot;/&gt;&lt;property id=&quot;20300&quot; value=&quot;Slide 52 - &amp;quot;Table 10.5  Volatility Versus Excess Return of U.S. Small Stocks, Large Stocks (S&amp;amp;P 500), Corporate Bonds, and Tre&quot;/&gt;&lt;property id=&quot;20307&quot; value=&quot;291&quot;/&gt;&lt;/object&gt;&lt;object type=&quot;3&quot; unique_id=&quot;14355&quot;&gt;&lt;property id=&quot;20148&quot; value=&quot;5&quot;/&gt;&lt;property id=&quot;20300&quot; value=&quot;Slide 53 - &amp;quot;Figure 10.6  The Historical Trade-Off Between Risk and Return in Large Portfolios&amp;quot;&quot;/&gt;&lt;property id=&quot;20307&quot; value=&quot;292&quot;/&gt;&lt;/object&gt;&lt;object type=&quot;3&quot; unique_id=&quot;14356&quot;&gt;&lt;property id=&quot;20148&quot; value=&quot;5&quot;/&gt;&lt;property id=&quot;20300&quot; value=&quot;Slide 54 - &amp;quot;The Returns of Individual Stocks&amp;quot;&quot;/&gt;&lt;property id=&quot;20307&quot; value=&quot;293&quot;/&gt;&lt;/object&gt;&lt;object type=&quot;3&quot; unique_id=&quot;14357&quot;&gt;&lt;property id=&quot;20148&quot; value=&quot;5&quot;/&gt;&lt;property id=&quot;20300&quot; value=&quot;Slide 55 - &amp;quot;Figure 10.7  Historical Volatility and Return for 500 Individual Stocks, Ranked Annually by Size&amp;quot;&quot;/&gt;&lt;property id=&quot;20307&quot; value=&quot;294&quot;/&gt;&lt;/object&gt;&lt;object type=&quot;3&quot; unique_id=&quot;14358&quot;&gt;&lt;property id=&quot;20148&quot; value=&quot;5&quot;/&gt;&lt;property id=&quot;20300&quot; value=&quot;Slide 56 - &amp;quot;10.5 Common Versus Independent Risk&amp;quot;&quot;/&gt;&lt;property id=&quot;20307&quot; value=&quot;295&quot;/&gt;&lt;/object&gt;&lt;object type=&quot;3&quot; unique_id=&quot;14359&quot;&gt;&lt;property id=&quot;20148&quot; value=&quot;5&quot;/&gt;&lt;property id=&quot;20300&quot; value=&quot;Slide 57 - &amp;quot;Textbook Example 10.5&amp;quot;&quot;/&gt;&lt;property id=&quot;20307&quot; value=&quot;296&quot;/&gt;&lt;/object&gt;&lt;object type=&quot;3&quot; unique_id=&quot;14360&quot;&gt;&lt;property id=&quot;20148&quot; value=&quot;5&quot;/&gt;&lt;property id=&quot;20300&quot; value=&quot;Slide 58 - &amp;quot;Textbook Example 10.5 (cont'd)&amp;quot;&quot;/&gt;&lt;property id=&quot;20307&quot; value=&quot;297&quot;/&gt;&lt;/object&gt;&lt;object type=&quot;3&quot; unique_id=&quot;14361&quot;&gt;&lt;property id=&quot;20148&quot; value=&quot;5&quot;/&gt;&lt;property id=&quot;20300&quot; value=&quot;Slide 59 - &amp;quot;10.6 Diversification in Stock Portfolios&amp;quot;&quot;/&gt;&lt;property id=&quot;20307&quot; value=&quot;298&quot;/&gt;&lt;/object&gt;&lt;object type=&quot;3&quot; unique_id=&quot;14362&quot;&gt;&lt;property id=&quot;20148&quot; value=&quot;5&quot;/&gt;&lt;property id=&quot;20300&quot; value=&quot;Slide 60 - &amp;quot;10.6 Diversification &amp;#x0D;&amp;#x0A;in Stock Portfolios (cont'd)&amp;quot;&quot;/&gt;&lt;property id=&quot;20307&quot; value=&quot;299&quot;/&gt;&lt;/object&gt;&lt;object type=&quot;3&quot; unique_id=&quot;14363&quot;&gt;&lt;property id=&quot;20148&quot; value=&quot;5&quot;/&gt;&lt;property id=&quot;20300&quot; value=&quot;Slide 61 - &amp;quot;10.6 Diversification &amp;#x0D;&amp;#x0A;in Stock Portfolios (cont'd)&amp;quot;&quot;/&gt;&lt;property id=&quot;20307&quot; value=&quot;300&quot;/&gt;&lt;/object&gt;&lt;object type=&quot;3&quot; unique_id=&quot;14364&quot;&gt;&lt;property id=&quot;20148&quot; value=&quot;5&quot;/&gt;&lt;property id=&quot;20300&quot; value=&quot;Slide 62 - &amp;quot;10.6 Diversification &amp;#x0D;&amp;#x0A;in Stock Portfolios (cont'd)&amp;quot;&quot;/&gt;&lt;property id=&quot;20307&quot; value=&quot;301&quot;/&gt;&lt;/object&gt;&lt;object type=&quot;3&quot; unique_id=&quot;14365&quot;&gt;&lt;property id=&quot;20148&quot; value=&quot;5&quot;/&gt;&lt;property id=&quot;20300&quot; value=&quot;Slide 63 - &amp;quot;10.6 Diversification &amp;#x0D;&amp;#x0A;in Stock Portfolios (cont'd)&amp;quot;&quot;/&gt;&lt;property id=&quot;20307&quot; value=&quot;302&quot;/&gt;&lt;/object&gt;&lt;object type=&quot;3&quot; unique_id=&quot;14366&quot;&gt;&lt;property id=&quot;20148&quot; value=&quot;5&quot;/&gt;&lt;property id=&quot;20300&quot; value=&quot;Slide 64 - &amp;quot;10.6 Diversification &amp;#x0D;&amp;#x0A;in Stock Portfolios (cont'd)&amp;quot;&quot;/&gt;&lt;property id=&quot;20307&quot; value=&quot;303&quot;/&gt;&lt;/object&gt;&lt;object type=&quot;3&quot; unique_id=&quot;14367&quot;&gt;&lt;property id=&quot;20148&quot; value=&quot;5&quot;/&gt;&lt;property id=&quot;20300&quot; value=&quot;Slide 65 - &amp;quot;10.6 Diversification &amp;#x0D;&amp;#x0A;in Stock Portfolios (cont'd)&amp;quot;&quot;/&gt;&lt;property id=&quot;20307&quot; value=&quot;304&quot;/&gt;&lt;/object&gt;&lt;object type=&quot;3&quot; unique_id=&quot;14368&quot;&gt;&lt;property id=&quot;20148&quot; value=&quot;5&quot;/&gt;&lt;property id=&quot;20300&quot; value=&quot;Slide 66 - &amp;quot;Figure 10.8  Volatility of Portfolios &amp;#x0D;&amp;#x0A;of Type S and I Stocks&amp;quot;&quot;/&gt;&lt;property id=&quot;20307&quot; value=&quot;305&quot;/&gt;&lt;/object&gt;&lt;object type=&quot;3&quot; unique_id=&quot;14369&quot;&gt;&lt;property id=&quot;20148&quot; value=&quot;5&quot;/&gt;&lt;property id=&quot;20300&quot; value=&quot;Slide 67 - &amp;quot;Textbook Example 10.6&amp;quot;&quot;/&gt;&lt;property id=&quot;20307&quot; value=&quot;306&quot;/&gt;&lt;/object&gt;&lt;object type=&quot;3&quot; unique_id=&quot;14370&quot;&gt;&lt;property id=&quot;20148&quot; value=&quot;5&quot;/&gt;&lt;property id=&quot;20300&quot; value=&quot;Slide 68 - &amp;quot;Textbook Example 10.6 (cont'd)&amp;quot;&quot;/&gt;&lt;property id=&quot;20307&quot; value=&quot;307&quot;/&gt;&lt;/object&gt;&lt;object type=&quot;3&quot; unique_id=&quot;14371&quot;&gt;&lt;property id=&quot;20148&quot; value=&quot;5&quot;/&gt;&lt;property id=&quot;20300&quot; value=&quot;Slide 69 - &amp;quot;No Arbitrage and the Risk Premium&amp;quot;&quot;/&gt;&lt;property id=&quot;20307&quot; value=&quot;308&quot;/&gt;&lt;/object&gt;&lt;object type=&quot;3&quot; unique_id=&quot;14372&quot;&gt;&lt;property id=&quot;20148&quot; value=&quot;5&quot;/&gt;&lt;property id=&quot;20300&quot; value=&quot;Slide 70 - &amp;quot;No Arbitrage &amp;#x0D;&amp;#x0A;and the Risk Premium (cont'd)&amp;quot;&quot;/&gt;&lt;property id=&quot;20307&quot; value=&quot;309&quot;/&gt;&lt;/object&gt;&lt;object type=&quot;3&quot; unique_id=&quot;14373&quot;&gt;&lt;property id=&quot;20148&quot; value=&quot;5&quot;/&gt;&lt;property id=&quot;20300&quot; value=&quot;Slide 71 - &amp;quot;No Arbitrage &amp;#x0D;&amp;#x0A;and the Risk Premium (cont'd)&amp;quot;&quot;/&gt;&lt;property id=&quot;20307&quot; value=&quot;310&quot;/&gt;&lt;/object&gt;&lt;object type=&quot;3&quot; unique_id=&quot;14374&quot;&gt;&lt;property id=&quot;20148&quot; value=&quot;5&quot;/&gt;&lt;property id=&quot;20300&quot; value=&quot;Slide 72 - &amp;quot;No Arbitrage &amp;#x0D;&amp;#x0A;and the Risk Premium (cont'd)&amp;quot;&quot;/&gt;&lt;property id=&quot;20307&quot; value=&quot;311&quot;/&gt;&lt;/object&gt;&lt;object type=&quot;3&quot; unique_id=&quot;14375&quot;&gt;&lt;property id=&quot;20148&quot; value=&quot;5&quot;/&gt;&lt;property id=&quot;20300&quot; value=&quot;Slide 73 - &amp;quot;Textbook Example 10.7&amp;quot;&quot;/&gt;&lt;property id=&quot;20307&quot; value=&quot;312&quot;/&gt;&lt;/object&gt;&lt;object type=&quot;3&quot; unique_id=&quot;14376&quot;&gt;&lt;property id=&quot;20148&quot; value=&quot;5&quot;/&gt;&lt;property id=&quot;20300&quot; value=&quot;Slide 74 - &amp;quot;Textbook Example 10.7 (cont'd)&amp;quot;&quot;/&gt;&lt;property id=&quot;20307&quot; value=&quot;313&quot;/&gt;&lt;/object&gt;&lt;object type=&quot;3&quot; unique_id=&quot;14377&quot;&gt;&lt;property id=&quot;20148&quot; value=&quot;5&quot;/&gt;&lt;property id=&quot;20300&quot; value=&quot;Slide 75 - &amp;quot;10.7  Measuring Systematic Risk&amp;quot;&quot;/&gt;&lt;property id=&quot;20307&quot; value=&quot;315&quot;/&gt;&lt;/object&gt;&lt;object type=&quot;3&quot; unique_id=&quot;14378&quot;&gt;&lt;property id=&quot;20148&quot; value=&quot;5&quot;/&gt;&lt;property id=&quot;20300&quot; value=&quot;Slide 76 - &amp;quot;10.7 Measuring Systematic Risk (cont'd)&amp;quot;&quot;/&gt;&lt;property id=&quot;20307&quot; value=&quot;316&quot;/&gt;&lt;/object&gt;&lt;object type=&quot;3&quot; unique_id=&quot;14379&quot;&gt;&lt;property id=&quot;20148&quot; value=&quot;5&quot;/&gt;&lt;property id=&quot;20300&quot; value=&quot;Slide 77 - &amp;quot;10.7 Measuring Systematic Risk (cont'd)&amp;quot;&quot;/&gt;&lt;property id=&quot;20307&quot; value=&quot;317&quot;/&gt;&lt;/object&gt;&lt;object type=&quot;3&quot; unique_id=&quot;14380&quot;&gt;&lt;property id=&quot;20148&quot; value=&quot;5&quot;/&gt;&lt;property id=&quot;20300&quot; value=&quot;Slide 78 - &amp;quot;Textbook Example 10.8&amp;quot;&quot;/&gt;&lt;property id=&quot;20307&quot; value=&quot;318&quot;/&gt;&lt;/object&gt;&lt;object type=&quot;3&quot; unique_id=&quot;14381&quot;&gt;&lt;property id=&quot;20148&quot; value=&quot;5&quot;/&gt;&lt;property id=&quot;20300&quot; value=&quot;Slide 79 - &amp;quot;Textbook Example 10.8 (cont'd)&amp;quot;&quot;/&gt;&lt;property id=&quot;20307&quot; value=&quot;319&quot;/&gt;&lt;/object&gt;&lt;object type=&quot;3&quot; unique_id=&quot;14382&quot;&gt;&lt;property id=&quot;20148&quot; value=&quot;5&quot;/&gt;&lt;property id=&quot;20300&quot; value=&quot;Slide 80 - &amp;quot;Alternative Example 10.8&amp;quot;&quot;/&gt;&lt;property id=&quot;20307&quot; value=&quot;360&quot;/&gt;&lt;/object&gt;&lt;object type=&quot;3&quot; unique_id=&quot;14383&quot;&gt;&lt;property id=&quot;20148&quot; value=&quot;5&quot;/&gt;&lt;property id=&quot;20300&quot; value=&quot;Slide 81 - &amp;quot;Alternative Example 10.8 (cont’d)&amp;quot;&quot;/&gt;&lt;property id=&quot;20307&quot; value=&quot;361&quot;/&gt;&lt;/object&gt;&lt;object type=&quot;3&quot; unique_id=&quot;14384&quot;&gt;&lt;property id=&quot;20148&quot; value=&quot;5&quot;/&gt;&lt;property id=&quot;20300&quot; value=&quot;Slide 82 - &amp;quot;Alternative Example 10.8 (cont’d)&amp;quot;&quot;/&gt;&lt;property id=&quot;20307&quot; value=&quot;362&quot;/&gt;&lt;/object&gt;&lt;object type=&quot;3&quot; unique_id=&quot;14385&quot;&gt;&lt;property id=&quot;20148&quot; value=&quot;5&quot;/&gt;&lt;property id=&quot;20300&quot; value=&quot;Slide 83 - &amp;quot;Table 10.6  Betas with Respect to the S&amp;amp;P 500 for Individual Stocks (based on monthly data for 2010–2015)&amp;quot;&quot;/&gt;&lt;property id=&quot;20307&quot; value=&quot;363&quot;/&gt;&lt;/object&gt;&lt;object type=&quot;3&quot; unique_id=&quot;14386&quot;&gt;&lt;property id=&quot;20148&quot; value=&quot;5&quot;/&gt;&lt;property id=&quot;20300&quot; value=&quot;Slide 84 - &amp;quot;Table 10.6  Betas with Respect to the S&amp;amp;P 500 for Individual Stocks (based on monthly data for 2010–2015) (cont’d)&quot;/&gt;&lt;property id=&quot;20307&quot; value=&quot;321&quot;/&gt;&lt;/object&gt;&lt;object type=&quot;3&quot; unique_id=&quot;14387&quot;&gt;&lt;property id=&quot;20148&quot; value=&quot;5&quot;/&gt;&lt;property id=&quot;20300&quot; value=&quot;Slide 85 - &amp;quot;10.7 Measuring Systematic Risk (cont'd)&amp;quot;&quot;/&gt;&lt;property id=&quot;20307&quot; value=&quot;320&quot;/&gt;&lt;/object&gt;&lt;object type=&quot;3&quot; unique_id=&quot;14388&quot;&gt;&lt;property id=&quot;20148&quot; value=&quot;5&quot;/&gt;&lt;property id=&quot;20300&quot; value=&quot;Slide 86 - &amp;quot;10.8  Beta and the Cost of Capital&amp;quot;&quot;/&gt;&lt;property id=&quot;20307&quot; value=&quot;322&quot;/&gt;&lt;/object&gt;&lt;object type=&quot;3&quot; unique_id=&quot;14389&quot;&gt;&lt;property id=&quot;20148&quot; value=&quot;5&quot;/&gt;&lt;property id=&quot;20300&quot; value=&quot;Slide 87 - &amp;quot;10.8 Beta and Cost of Capital (cont'd)&amp;quot;&quot;/&gt;&lt;property id=&quot;20307&quot; value=&quot;323&quot;/&gt;&lt;/object&gt;&lt;object type=&quot;3&quot; unique_id=&quot;14390&quot;&gt;&lt;property id=&quot;20148&quot; value=&quot;5&quot;/&gt;&lt;property id=&quot;20300&quot; value=&quot;Slide 88 - &amp;quot;Textbook Example 10.9&amp;quot;&quot;/&gt;&lt;property id=&quot;20307&quot; value=&quot;324&quot;/&gt;&lt;/object&gt;&lt;object type=&quot;3&quot; unique_id=&quot;14391&quot;&gt;&lt;property id=&quot;20148&quot; value=&quot;5&quot;/&gt;&lt;property id=&quot;20300&quot; value=&quot;Slide 89 - &amp;quot;Textbook Example 10.9 (cont'd)&amp;quot;&quot;/&gt;&lt;property id=&quot;20307&quot; value=&quot;325&quot;/&gt;&lt;/object&gt;&lt;object type=&quot;3&quot; unique_id=&quot;14392&quot;&gt;&lt;property id=&quot;20148&quot; value=&quot;5&quot;/&gt;&lt;property id=&quot;20300&quot; value=&quot;Slide 90 - &amp;quot;Alternative Example 10.9&amp;quot;&quot;/&gt;&lt;property id=&quot;20307&quot; value=&quot;339&quot;/&gt;&lt;/object&gt;&lt;object type=&quot;3&quot; unique_id=&quot;14393&quot;&gt;&lt;property id=&quot;20148&quot; value=&quot;5&quot;/&gt;&lt;property id=&quot;20300&quot; value=&quot;Slide 91 - &amp;quot;Alternative Example 10.9 (cont’d)&amp;quot;&quot;/&gt;&lt;property id=&quot;20307&quot; value=&quot;340&quot;/&gt;&lt;/object&gt;&lt;object type=&quot;3&quot; unique_id=&quot;14394&quot;&gt;&lt;property id=&quot;20148&quot; value=&quot;5&quot;/&gt;&lt;property id=&quot;20300&quot; value=&quot;Slide 92 - &amp;quot;10.8 Beta and the Cost of Capital (cont'd)&amp;quot;&quot;/&gt;&lt;property id=&quot;20307&quot; value=&quot;327&quot;/&gt;&lt;/object&gt;&lt;object type=&quot;3&quot; unique_id=&quot;14395&quot;&gt;&lt;property id=&quot;20148&quot; value=&quot;5&quot;/&gt;&lt;property id=&quot;20300&quot; value=&quot;Slide 93 - &amp;quot;Discussion of Data Case Key Topic&amp;quot;&quot;/&gt;&lt;property id=&quot;20307&quot; value=&quot;343&quot;/&gt;&lt;/object&gt;&lt;object type=&quot;3&quot; unique_id=&quot;14396&quot;&gt;&lt;property id=&quot;20148&quot; value=&quot;5&quot;/&gt;&lt;property id=&quot;20300&quot; value=&quot;Slide 94 - &amp;quot;Chapter Quiz&amp;quot;&quot;/&gt;&lt;property id=&quot;20307&quot; value=&quot;344&quot;/&gt;&lt;/object&gt;&lt;object type=&quot;3&quot; unique_id=&quot;14397&quot;&gt;&lt;property id=&quot;20148&quot; value=&quot;5&quot;/&gt;&lt;property id=&quot;20300&quot; value=&quot;Slide 95 - &amp;quot;Chapter Quiz&amp;quot;&quot;/&gt;&lt;property id=&quot;20307&quot; value=&quot;345&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5079</TotalTime>
  <Words>3446</Words>
  <Application>Microsoft Office PowerPoint</Application>
  <PresentationFormat>On-screen Show (4:3)</PresentationFormat>
  <Paragraphs>453</Paragraphs>
  <Slides>95</Slides>
  <Notes>76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107" baseType="lpstr">
      <vt:lpstr>Arial</vt:lpstr>
      <vt:lpstr>ＭＳ Ｐゴシック</vt:lpstr>
      <vt:lpstr>Verdana</vt:lpstr>
      <vt:lpstr>ヒラギノ角ゴ Pro W3</vt:lpstr>
      <vt:lpstr>AGaramond-Regular</vt:lpstr>
      <vt:lpstr>AGaramond-Bold</vt:lpstr>
      <vt:lpstr>Calibri</vt:lpstr>
      <vt:lpstr>Lucida Grande</vt:lpstr>
      <vt:lpstr>AGaramond-Italic</vt:lpstr>
      <vt:lpstr>Office Theme</vt:lpstr>
      <vt:lpstr>MathType 5.0 Equation</vt:lpstr>
      <vt:lpstr>MathType 6.0 Equation</vt:lpstr>
      <vt:lpstr>Slide 1</vt:lpstr>
      <vt:lpstr>Chapter Outline</vt:lpstr>
      <vt:lpstr>Learning Objectives</vt:lpstr>
      <vt:lpstr>Learning Objectives</vt:lpstr>
      <vt:lpstr>Learning Objectives</vt:lpstr>
      <vt:lpstr>Learning Objectives</vt:lpstr>
      <vt:lpstr>10.1  Risk and Return: Insights from 89 Years of Investor History</vt:lpstr>
      <vt:lpstr>10.1  Risk and Return: Insights from 89 Years of Investor History (cont’d)</vt:lpstr>
      <vt:lpstr>Figure 10.1  Value of $100 Invested at the End of 1925</vt:lpstr>
      <vt:lpstr>10.1 Risk and Return: Insights from 89 Years of Investor History (cont’d)</vt:lpstr>
      <vt:lpstr>10.1 Risk and Return: Insights from 89 Years of Investor History (cont’d)</vt:lpstr>
      <vt:lpstr>Figure 10.2  Value of $100 Invested in Alternative Investment for Differing Horizons</vt:lpstr>
      <vt:lpstr>10.2 Common Measures of Risk and Return</vt:lpstr>
      <vt:lpstr>Table 10.1  Probability Distribution of Returns for BFI</vt:lpstr>
      <vt:lpstr>Figure 10.3  Probability Distribution  of Returns for BFI</vt:lpstr>
      <vt:lpstr>Expected Return</vt:lpstr>
      <vt:lpstr>Variance and Standard Deviation</vt:lpstr>
      <vt:lpstr>Variance and Standard Deviation (cont'd)</vt:lpstr>
      <vt:lpstr>Textbook Example 10.1</vt:lpstr>
      <vt:lpstr>Textbook Example 10.1 (cont'd)</vt:lpstr>
      <vt:lpstr>Alternative Example 10.1</vt:lpstr>
      <vt:lpstr>Alternative Example 10.1 (cont’d)</vt:lpstr>
      <vt:lpstr>Figure 10.4  Probability Distributions for BFI and AMC Returns</vt:lpstr>
      <vt:lpstr>10.3 Historical Returns  of Stocks and Bonds</vt:lpstr>
      <vt:lpstr>10.3 Historical Returns  of Stocks and Bonds (cont'd)</vt:lpstr>
      <vt:lpstr>10.3 Historical Returns  of Stocks and Bonds (cont'd)</vt:lpstr>
      <vt:lpstr>Textbook Example 10.2</vt:lpstr>
      <vt:lpstr>Textbook Example 10.2 (cont'd)</vt:lpstr>
      <vt:lpstr>Alternative Example 10.2</vt:lpstr>
      <vt:lpstr>Alternative Example 10.2 (cont’d)</vt:lpstr>
      <vt:lpstr>Alternative Example 10.2 (cont’d)</vt:lpstr>
      <vt:lpstr>Alternative Example 10.2 (cont’d)</vt:lpstr>
      <vt:lpstr>Table 10.2  Realized Return for the S&amp;P 500, Microsoft, and Treasury Bills, 2002–2014</vt:lpstr>
      <vt:lpstr>10.3 Historical Returns  of Stocks and Bonds (cont'd)</vt:lpstr>
      <vt:lpstr>Figure 10.5  The Empirical Distribution of Annual Returns for U.S. Large Stocks (S&amp;P 500), Small Stocks, Corporate Bonds, and Treasury Bills, 1926–2014</vt:lpstr>
      <vt:lpstr>Table 10.3  Average Annual Returns for U.S. Small Stocks, Large Stocks (S&amp;P 500), Corporate Bonds, and Treasury Bills, 1926–2014</vt:lpstr>
      <vt:lpstr>Average Annual Return</vt:lpstr>
      <vt:lpstr>The Variance and Volatility of Returns</vt:lpstr>
      <vt:lpstr>Textbook Example 10.3</vt:lpstr>
      <vt:lpstr>Textbook Example 10.3 (cont'd)</vt:lpstr>
      <vt:lpstr>Alternative Example 10.3</vt:lpstr>
      <vt:lpstr>Alternative Example 10.3 (cont’d)</vt:lpstr>
      <vt:lpstr>Alternative Example 10.3 (cont’d)</vt:lpstr>
      <vt:lpstr>Table 10.4  Volatility of U.S. Small Stocks, Large Stocks (S&amp;P 500), Corporate Bonds, and Treasury Bills, 1926–2014</vt:lpstr>
      <vt:lpstr>Estimation Error: Using Past Returns to Predict the Future</vt:lpstr>
      <vt:lpstr>Estimation Error: Using Past Returns to Predict the Future (cont'd)</vt:lpstr>
      <vt:lpstr>Textbook Example 10.4</vt:lpstr>
      <vt:lpstr>Textbook Example 10.4 (cont'd)</vt:lpstr>
      <vt:lpstr>Alternative Example 10.4</vt:lpstr>
      <vt:lpstr>Alternative Example 10.4 (cont’d)</vt:lpstr>
      <vt:lpstr>10.4 The Historical Trade-Off  Between Risk and Return</vt:lpstr>
      <vt:lpstr>Table 10.5  Volatility Versus Excess Return of U.S. Small Stocks, Large Stocks (S&amp;P 500), Corporate Bonds, and Treasury Bills, 1926–2014</vt:lpstr>
      <vt:lpstr>Figure 10.6  The Historical Trade-Off Between Risk and Return in Large Portfolios</vt:lpstr>
      <vt:lpstr>The Returns of Individual Stocks</vt:lpstr>
      <vt:lpstr>Figure 10.7  Historical Volatility and Return for 500 Individual Stocks, Ranked Annually by Size</vt:lpstr>
      <vt:lpstr>10.5 Common Versus Independent Risk</vt:lpstr>
      <vt:lpstr>Textbook Example 10.5</vt:lpstr>
      <vt:lpstr>Textbook Example 10.5 (cont'd)</vt:lpstr>
      <vt:lpstr>10.6 Diversification in Stock Portfolios</vt:lpstr>
      <vt:lpstr>10.6 Diversification  in Stock Portfolios (cont'd)</vt:lpstr>
      <vt:lpstr>10.6 Diversification  in Stock Portfolios (cont'd)</vt:lpstr>
      <vt:lpstr>10.6 Diversification  in Stock Portfolios (cont'd)</vt:lpstr>
      <vt:lpstr>10.6 Diversification  in Stock Portfolios (cont'd)</vt:lpstr>
      <vt:lpstr>10.6 Diversification  in Stock Portfolios (cont'd)</vt:lpstr>
      <vt:lpstr>10.6 Diversification  in Stock Portfolios (cont'd)</vt:lpstr>
      <vt:lpstr>Figure 10.8  Volatility of Portfolios  of Type S and I Stocks</vt:lpstr>
      <vt:lpstr>Textbook Example 10.6</vt:lpstr>
      <vt:lpstr>Textbook Example 10.6 (cont'd)</vt:lpstr>
      <vt:lpstr>No Arbitrage and the Risk Premium</vt:lpstr>
      <vt:lpstr>No Arbitrage  and the Risk Premium (cont'd)</vt:lpstr>
      <vt:lpstr>No Arbitrage  and the Risk Premium (cont'd)</vt:lpstr>
      <vt:lpstr>No Arbitrage  and the Risk Premium (cont'd)</vt:lpstr>
      <vt:lpstr>Textbook Example 10.7</vt:lpstr>
      <vt:lpstr>Textbook Example 10.7 (cont'd)</vt:lpstr>
      <vt:lpstr>10.7  Measuring Systematic Risk</vt:lpstr>
      <vt:lpstr>10.7 Measuring Systematic Risk (cont'd)</vt:lpstr>
      <vt:lpstr>10.7 Measuring Systematic Risk (cont'd)</vt:lpstr>
      <vt:lpstr>Textbook Example 10.8</vt:lpstr>
      <vt:lpstr>Textbook Example 10.8 (cont'd)</vt:lpstr>
      <vt:lpstr>Alternative Example 10.8</vt:lpstr>
      <vt:lpstr>Alternative Example 10.8 (cont’d)</vt:lpstr>
      <vt:lpstr>Alternative Example 10.8 (cont’d)</vt:lpstr>
      <vt:lpstr>Table 10.6  Betas with Respect to the S&amp;P 500 for Individual Stocks (based on monthly data for 2010–2015)</vt:lpstr>
      <vt:lpstr>Table 10.6  Betas with Respect to the S&amp;P 500 for Individual Stocks (based on monthly data for 2010–2015) (cont’d)</vt:lpstr>
      <vt:lpstr>10.7 Measuring Systematic Risk (cont'd)</vt:lpstr>
      <vt:lpstr>10.8  Beta and the Cost of Capital</vt:lpstr>
      <vt:lpstr>10.8 Beta and Cost of Capital (cont'd)</vt:lpstr>
      <vt:lpstr>Textbook Example 10.9</vt:lpstr>
      <vt:lpstr>Textbook Example 10.9 (cont'd)</vt:lpstr>
      <vt:lpstr>Alternative Example 10.9</vt:lpstr>
      <vt:lpstr>Alternative Example 10.9 (cont’d)</vt:lpstr>
      <vt:lpstr>10.8 Beta and the Cost of Capital (cont'd)</vt:lpstr>
      <vt:lpstr>Discussion of Data Case Key Topic</vt:lpstr>
      <vt:lpstr>Chapter Quiz</vt:lpstr>
      <vt:lpstr>Chapter Quiz</vt:lpstr>
    </vt:vector>
  </TitlesOfParts>
  <Company>Copyright ©2014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subject>Capital Markets and the Pricing of Risk</dc:subject>
  <dc:creator>Berk / DeMarzo</dc:creator>
  <cp:lastModifiedBy>Javad</cp:lastModifiedBy>
  <cp:revision>441</cp:revision>
  <dcterms:created xsi:type="dcterms:W3CDTF">2013-02-15T12:02:39Z</dcterms:created>
  <dcterms:modified xsi:type="dcterms:W3CDTF">2017-04-13T03:52:40Z</dcterms:modified>
</cp:coreProperties>
</file>