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8" r:id="rId1"/>
  </p:sldMasterIdLst>
  <p:notesMasterIdLst>
    <p:notesMasterId r:id="rId54"/>
  </p:notesMasterIdLst>
  <p:handoutMasterIdLst>
    <p:handoutMasterId r:id="rId55"/>
  </p:handoutMasterIdLst>
  <p:sldIdLst>
    <p:sldId id="385" r:id="rId2"/>
    <p:sldId id="257" r:id="rId3"/>
    <p:sldId id="258" r:id="rId4"/>
    <p:sldId id="259" r:id="rId5"/>
    <p:sldId id="260" r:id="rId6"/>
    <p:sldId id="338" r:id="rId7"/>
    <p:sldId id="339" r:id="rId8"/>
    <p:sldId id="341" r:id="rId9"/>
    <p:sldId id="340" r:id="rId10"/>
    <p:sldId id="342" r:id="rId11"/>
    <p:sldId id="343" r:id="rId12"/>
    <p:sldId id="275" r:id="rId13"/>
    <p:sldId id="276" r:id="rId14"/>
    <p:sldId id="277" r:id="rId15"/>
    <p:sldId id="278" r:id="rId16"/>
    <p:sldId id="279" r:id="rId17"/>
    <p:sldId id="280" r:id="rId18"/>
    <p:sldId id="281" r:id="rId19"/>
    <p:sldId id="283" r:id="rId20"/>
    <p:sldId id="344" r:id="rId21"/>
    <p:sldId id="345" r:id="rId22"/>
    <p:sldId id="347" r:id="rId23"/>
    <p:sldId id="346" r:id="rId24"/>
    <p:sldId id="294" r:id="rId25"/>
    <p:sldId id="348" r:id="rId26"/>
    <p:sldId id="349" r:id="rId27"/>
    <p:sldId id="350" r:id="rId28"/>
    <p:sldId id="286" r:id="rId29"/>
    <p:sldId id="351" r:id="rId30"/>
    <p:sldId id="352" r:id="rId31"/>
    <p:sldId id="353" r:id="rId32"/>
    <p:sldId id="354" r:id="rId33"/>
    <p:sldId id="355" r:id="rId34"/>
    <p:sldId id="326" r:id="rId35"/>
    <p:sldId id="327" r:id="rId36"/>
    <p:sldId id="328" r:id="rId37"/>
    <p:sldId id="329" r:id="rId38"/>
    <p:sldId id="356" r:id="rId39"/>
    <p:sldId id="293" r:id="rId40"/>
    <p:sldId id="295" r:id="rId41"/>
    <p:sldId id="358" r:id="rId42"/>
    <p:sldId id="362" r:id="rId43"/>
    <p:sldId id="361" r:id="rId44"/>
    <p:sldId id="357" r:id="rId45"/>
    <p:sldId id="359" r:id="rId46"/>
    <p:sldId id="360" r:id="rId47"/>
    <p:sldId id="364" r:id="rId48"/>
    <p:sldId id="365" r:id="rId49"/>
    <p:sldId id="366" r:id="rId50"/>
    <p:sldId id="367" r:id="rId51"/>
    <p:sldId id="376" r:id="rId52"/>
    <p:sldId id="313" r:id="rId53"/>
  </p:sldIdLst>
  <p:sldSz cx="9144000" cy="6858000" type="screen4x3"/>
  <p:notesSz cx="7053263" cy="9356725"/>
  <p:defaultTextStyle>
    <a:defPPr>
      <a:defRPr lang="en-US"/>
    </a:defPPr>
    <a:lvl1pPr algn="l" rtl="0" eaLnBrk="0" fontAlgn="base" hangingPunct="0">
      <a:spcBef>
        <a:spcPct val="0"/>
      </a:spcBef>
      <a:spcAft>
        <a:spcPct val="0"/>
      </a:spcAft>
      <a:defRPr sz="2400" kern="1200">
        <a:solidFill>
          <a:schemeClr val="tx1"/>
        </a:solidFill>
        <a:latin typeface="Verdana"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sz="2400" kern="1200">
        <a:solidFill>
          <a:schemeClr val="tx1"/>
        </a:solidFill>
        <a:latin typeface="Verdana" pitchFamily="34" charset="0"/>
        <a:ea typeface="ＭＳ Ｐゴシック" pitchFamily="34" charset="-128"/>
        <a:cs typeface="+mn-cs"/>
      </a:defRPr>
    </a:lvl6pPr>
    <a:lvl7pPr marL="2743200" algn="l" defTabSz="914400" rtl="0" eaLnBrk="1" latinLnBrk="0" hangingPunct="1">
      <a:defRPr sz="2400" kern="1200">
        <a:solidFill>
          <a:schemeClr val="tx1"/>
        </a:solidFill>
        <a:latin typeface="Verdana" pitchFamily="34" charset="0"/>
        <a:ea typeface="ＭＳ Ｐゴシック" pitchFamily="34" charset="-128"/>
        <a:cs typeface="+mn-cs"/>
      </a:defRPr>
    </a:lvl7pPr>
    <a:lvl8pPr marL="3200400" algn="l" defTabSz="914400" rtl="0" eaLnBrk="1" latinLnBrk="0" hangingPunct="1">
      <a:defRPr sz="2400" kern="1200">
        <a:solidFill>
          <a:schemeClr val="tx1"/>
        </a:solidFill>
        <a:latin typeface="Verdana" pitchFamily="34" charset="0"/>
        <a:ea typeface="ＭＳ Ｐゴシック" pitchFamily="34" charset="-128"/>
        <a:cs typeface="+mn-cs"/>
      </a:defRPr>
    </a:lvl8pPr>
    <a:lvl9pPr marL="3657600" algn="l" defTabSz="914400" rtl="0" eaLnBrk="1" latinLnBrk="0" hangingPunct="1">
      <a:defRPr sz="2400" kern="1200">
        <a:solidFill>
          <a:schemeClr val="tx1"/>
        </a:solidFill>
        <a:latin typeface="Verdana"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2BCEDF"/>
    <a:srgbClr val="F8BE1A"/>
    <a:srgbClr val="DE6D27"/>
    <a:srgbClr val="DE6E28"/>
    <a:srgbClr val="3F3D85"/>
    <a:srgbClr val="FFF4DA"/>
    <a:srgbClr val="C2D28F"/>
    <a:srgbClr val="FDF2D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73" autoAdjust="0"/>
  </p:normalViewPr>
  <p:slideViewPr>
    <p:cSldViewPr snapToObjects="1">
      <p:cViewPr varScale="1">
        <p:scale>
          <a:sx n="100" d="100"/>
          <a:sy n="100" d="100"/>
        </p:scale>
        <p:origin x="-130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2" d="100"/>
        <a:sy n="92" d="100"/>
      </p:scale>
      <p:origin x="0" y="3396"/>
    </p:cViewPr>
  </p:sorterViewPr>
  <p:notesViewPr>
    <p:cSldViewPr snapToObjects="1">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55938" cy="468313"/>
          </a:xfrm>
          <a:prstGeom prst="rect">
            <a:avLst/>
          </a:prstGeom>
          <a:noFill/>
          <a:ln w="9525">
            <a:noFill/>
            <a:miter lim="800000"/>
            <a:headEnd/>
            <a:tailEnd/>
          </a:ln>
          <a:effectLst/>
        </p:spPr>
        <p:txBody>
          <a:bodyPr vert="horz" wrap="square" lIns="93765" tIns="46883" rIns="93765" bIns="46883" numCol="1" anchor="t" anchorCtr="0" compatLnSpc="1">
            <a:prstTxWarp prst="textNoShape">
              <a:avLst/>
            </a:prstTxWarp>
          </a:bodyPr>
          <a:lstStyle>
            <a:lvl1pPr defTabSz="937788" eaLnBrk="1" hangingPunct="1">
              <a:defRPr sz="1300">
                <a:latin typeface="Verdana" panose="020B0604030504040204" pitchFamily="34" charset="0"/>
                <a:ea typeface="+mn-ea"/>
              </a:defRPr>
            </a:lvl1pPr>
          </a:lstStyle>
          <a:p>
            <a:pPr>
              <a:defRPr/>
            </a:pPr>
            <a:endParaRPr lang="en-US"/>
          </a:p>
        </p:txBody>
      </p:sp>
      <p:sp>
        <p:nvSpPr>
          <p:cNvPr id="60419" name="Rectangle 3"/>
          <p:cNvSpPr>
            <a:spLocks noGrp="1" noChangeArrowheads="1"/>
          </p:cNvSpPr>
          <p:nvPr>
            <p:ph type="dt" sz="quarter" idx="1"/>
          </p:nvPr>
        </p:nvSpPr>
        <p:spPr bwMode="auto">
          <a:xfrm>
            <a:off x="3997325" y="0"/>
            <a:ext cx="3055938" cy="468313"/>
          </a:xfrm>
          <a:prstGeom prst="rect">
            <a:avLst/>
          </a:prstGeom>
          <a:noFill/>
          <a:ln w="9525">
            <a:noFill/>
            <a:miter lim="800000"/>
            <a:headEnd/>
            <a:tailEnd/>
          </a:ln>
          <a:effectLst/>
        </p:spPr>
        <p:txBody>
          <a:bodyPr vert="horz" wrap="square" lIns="93765" tIns="46883" rIns="93765" bIns="46883" numCol="1" anchor="t" anchorCtr="0" compatLnSpc="1">
            <a:prstTxWarp prst="textNoShape">
              <a:avLst/>
            </a:prstTxWarp>
          </a:bodyPr>
          <a:lstStyle>
            <a:lvl1pPr algn="r" defTabSz="937788" eaLnBrk="1" hangingPunct="1">
              <a:defRPr sz="1300">
                <a:latin typeface="Verdana" panose="020B0604030504040204" pitchFamily="34" charset="0"/>
                <a:ea typeface="+mn-ea"/>
              </a:defRPr>
            </a:lvl1pPr>
          </a:lstStyle>
          <a:p>
            <a:pPr>
              <a:defRPr/>
            </a:pPr>
            <a:endParaRPr lang="en-US"/>
          </a:p>
        </p:txBody>
      </p:sp>
      <p:sp>
        <p:nvSpPr>
          <p:cNvPr id="60420" name="Rectangle 4"/>
          <p:cNvSpPr>
            <a:spLocks noGrp="1" noChangeArrowheads="1"/>
          </p:cNvSpPr>
          <p:nvPr>
            <p:ph type="ftr" sz="quarter" idx="2"/>
          </p:nvPr>
        </p:nvSpPr>
        <p:spPr bwMode="auto">
          <a:xfrm>
            <a:off x="0" y="8888413"/>
            <a:ext cx="3055938" cy="468312"/>
          </a:xfrm>
          <a:prstGeom prst="rect">
            <a:avLst/>
          </a:prstGeom>
          <a:noFill/>
          <a:ln w="9525">
            <a:noFill/>
            <a:miter lim="800000"/>
            <a:headEnd/>
            <a:tailEnd/>
          </a:ln>
          <a:effectLst/>
        </p:spPr>
        <p:txBody>
          <a:bodyPr vert="horz" wrap="square" lIns="93765" tIns="46883" rIns="93765" bIns="46883" numCol="1" anchor="b" anchorCtr="0" compatLnSpc="1">
            <a:prstTxWarp prst="textNoShape">
              <a:avLst/>
            </a:prstTxWarp>
          </a:bodyPr>
          <a:lstStyle>
            <a:lvl1pPr defTabSz="937788" eaLnBrk="1" hangingPunct="1">
              <a:defRPr sz="1300">
                <a:latin typeface="Verdana" panose="020B0604030504040204" pitchFamily="34" charset="0"/>
                <a:ea typeface="+mn-ea"/>
              </a:defRPr>
            </a:lvl1pPr>
          </a:lstStyle>
          <a:p>
            <a:pPr>
              <a:defRPr/>
            </a:pPr>
            <a:endParaRPr lang="en-US"/>
          </a:p>
        </p:txBody>
      </p:sp>
      <p:sp>
        <p:nvSpPr>
          <p:cNvPr id="60421" name="Rectangle 5"/>
          <p:cNvSpPr>
            <a:spLocks noGrp="1" noChangeArrowheads="1"/>
          </p:cNvSpPr>
          <p:nvPr>
            <p:ph type="sldNum" sz="quarter" idx="3"/>
          </p:nvPr>
        </p:nvSpPr>
        <p:spPr bwMode="auto">
          <a:xfrm>
            <a:off x="3997325" y="8888413"/>
            <a:ext cx="3055938" cy="468312"/>
          </a:xfrm>
          <a:prstGeom prst="rect">
            <a:avLst/>
          </a:prstGeom>
          <a:noFill/>
          <a:ln w="9525">
            <a:noFill/>
            <a:miter lim="800000"/>
            <a:headEnd/>
            <a:tailEnd/>
          </a:ln>
          <a:effectLst/>
        </p:spPr>
        <p:txBody>
          <a:bodyPr vert="horz" wrap="square" lIns="93765" tIns="46883" rIns="93765" bIns="46883" numCol="1" anchor="b" anchorCtr="0" compatLnSpc="1">
            <a:prstTxWarp prst="textNoShape">
              <a:avLst/>
            </a:prstTxWarp>
          </a:bodyPr>
          <a:lstStyle>
            <a:lvl1pPr algn="r" defTabSz="936625" eaLnBrk="1" hangingPunct="1">
              <a:defRPr sz="1300" smtClean="0">
                <a:latin typeface="Verdana" pitchFamily="-65" charset="0"/>
                <a:ea typeface="ＭＳ Ｐゴシック" pitchFamily="-65" charset="-128"/>
              </a:defRPr>
            </a:lvl1pPr>
          </a:lstStyle>
          <a:p>
            <a:pPr>
              <a:defRPr/>
            </a:pPr>
            <a:fld id="{71824110-D884-4F55-B227-D38561DAAED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055938" cy="468313"/>
          </a:xfrm>
          <a:prstGeom prst="rect">
            <a:avLst/>
          </a:prstGeom>
          <a:noFill/>
          <a:ln w="9525">
            <a:noFill/>
            <a:miter lim="800000"/>
            <a:headEnd/>
            <a:tailEnd/>
          </a:ln>
          <a:effectLst/>
        </p:spPr>
        <p:txBody>
          <a:bodyPr vert="horz" wrap="square" lIns="93765" tIns="46883" rIns="93765" bIns="46883" numCol="1" anchor="t" anchorCtr="0" compatLnSpc="1">
            <a:prstTxWarp prst="textNoShape">
              <a:avLst/>
            </a:prstTxWarp>
          </a:bodyPr>
          <a:lstStyle>
            <a:lvl1pPr defTabSz="937788" eaLnBrk="1" hangingPunct="1">
              <a:defRPr sz="1300">
                <a:latin typeface="Verdana" panose="020B0604030504040204" pitchFamily="34" charset="0"/>
                <a:ea typeface="+mn-ea"/>
              </a:defRPr>
            </a:lvl1pPr>
          </a:lstStyle>
          <a:p>
            <a:pPr>
              <a:defRPr/>
            </a:pPr>
            <a:endParaRPr lang="en-US"/>
          </a:p>
        </p:txBody>
      </p:sp>
      <p:sp>
        <p:nvSpPr>
          <p:cNvPr id="61443" name="Rectangle 3"/>
          <p:cNvSpPr>
            <a:spLocks noGrp="1" noChangeArrowheads="1"/>
          </p:cNvSpPr>
          <p:nvPr>
            <p:ph type="dt" idx="1"/>
          </p:nvPr>
        </p:nvSpPr>
        <p:spPr bwMode="auto">
          <a:xfrm>
            <a:off x="3997325" y="0"/>
            <a:ext cx="3055938" cy="468313"/>
          </a:xfrm>
          <a:prstGeom prst="rect">
            <a:avLst/>
          </a:prstGeom>
          <a:noFill/>
          <a:ln w="9525">
            <a:noFill/>
            <a:miter lim="800000"/>
            <a:headEnd/>
            <a:tailEnd/>
          </a:ln>
          <a:effectLst/>
        </p:spPr>
        <p:txBody>
          <a:bodyPr vert="horz" wrap="square" lIns="93765" tIns="46883" rIns="93765" bIns="46883" numCol="1" anchor="t" anchorCtr="0" compatLnSpc="1">
            <a:prstTxWarp prst="textNoShape">
              <a:avLst/>
            </a:prstTxWarp>
          </a:bodyPr>
          <a:lstStyle>
            <a:lvl1pPr algn="r" defTabSz="937788" eaLnBrk="1" hangingPunct="1">
              <a:defRPr sz="1300">
                <a:latin typeface="Verdana" panose="020B0604030504040204" pitchFamily="34" charset="0"/>
                <a:ea typeface="+mn-ea"/>
              </a:defRPr>
            </a:lvl1pPr>
          </a:lstStyle>
          <a:p>
            <a:pPr>
              <a:defRPr/>
            </a:pPr>
            <a:endParaRPr lang="en-US"/>
          </a:p>
        </p:txBody>
      </p:sp>
      <p:sp>
        <p:nvSpPr>
          <p:cNvPr id="55300" name="Rectangle 4"/>
          <p:cNvSpPr>
            <a:spLocks noChangeArrowheads="1" noTextEdit="1"/>
          </p:cNvSpPr>
          <p:nvPr>
            <p:ph type="sldImg" idx="2"/>
          </p:nvPr>
        </p:nvSpPr>
        <p:spPr bwMode="auto">
          <a:xfrm>
            <a:off x="1187450" y="701675"/>
            <a:ext cx="4678363" cy="3509963"/>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39800" y="4445000"/>
            <a:ext cx="5173663" cy="4210050"/>
          </a:xfrm>
          <a:prstGeom prst="rect">
            <a:avLst/>
          </a:prstGeom>
          <a:noFill/>
          <a:ln w="9525">
            <a:noFill/>
            <a:miter lim="800000"/>
            <a:headEnd/>
            <a:tailEnd/>
          </a:ln>
          <a:effectLst/>
        </p:spPr>
        <p:txBody>
          <a:bodyPr vert="horz" wrap="square" lIns="93765" tIns="46883" rIns="93765" bIns="4688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46" name="Rectangle 6"/>
          <p:cNvSpPr>
            <a:spLocks noGrp="1" noChangeArrowheads="1"/>
          </p:cNvSpPr>
          <p:nvPr>
            <p:ph type="ftr" sz="quarter" idx="4"/>
          </p:nvPr>
        </p:nvSpPr>
        <p:spPr bwMode="auto">
          <a:xfrm>
            <a:off x="0" y="8888413"/>
            <a:ext cx="3055938" cy="468312"/>
          </a:xfrm>
          <a:prstGeom prst="rect">
            <a:avLst/>
          </a:prstGeom>
          <a:noFill/>
          <a:ln w="9525">
            <a:noFill/>
            <a:miter lim="800000"/>
            <a:headEnd/>
            <a:tailEnd/>
          </a:ln>
          <a:effectLst/>
        </p:spPr>
        <p:txBody>
          <a:bodyPr vert="horz" wrap="square" lIns="93765" tIns="46883" rIns="93765" bIns="46883" numCol="1" anchor="b" anchorCtr="0" compatLnSpc="1">
            <a:prstTxWarp prst="textNoShape">
              <a:avLst/>
            </a:prstTxWarp>
          </a:bodyPr>
          <a:lstStyle>
            <a:lvl1pPr defTabSz="937788" eaLnBrk="1" hangingPunct="1">
              <a:defRPr sz="1300">
                <a:latin typeface="Verdana" panose="020B0604030504040204" pitchFamily="34" charset="0"/>
                <a:ea typeface="+mn-ea"/>
              </a:defRPr>
            </a:lvl1pPr>
          </a:lstStyle>
          <a:p>
            <a:pPr>
              <a:defRPr/>
            </a:pPr>
            <a:endParaRPr lang="en-US"/>
          </a:p>
        </p:txBody>
      </p:sp>
      <p:sp>
        <p:nvSpPr>
          <p:cNvPr id="61447" name="Rectangle 7"/>
          <p:cNvSpPr>
            <a:spLocks noGrp="1" noChangeArrowheads="1"/>
          </p:cNvSpPr>
          <p:nvPr>
            <p:ph type="sldNum" sz="quarter" idx="5"/>
          </p:nvPr>
        </p:nvSpPr>
        <p:spPr bwMode="auto">
          <a:xfrm>
            <a:off x="3997325" y="8888413"/>
            <a:ext cx="3055938" cy="468312"/>
          </a:xfrm>
          <a:prstGeom prst="rect">
            <a:avLst/>
          </a:prstGeom>
          <a:noFill/>
          <a:ln w="9525">
            <a:noFill/>
            <a:miter lim="800000"/>
            <a:headEnd/>
            <a:tailEnd/>
          </a:ln>
          <a:effectLst/>
        </p:spPr>
        <p:txBody>
          <a:bodyPr vert="horz" wrap="square" lIns="93765" tIns="46883" rIns="93765" bIns="46883" numCol="1" anchor="b" anchorCtr="0" compatLnSpc="1">
            <a:prstTxWarp prst="textNoShape">
              <a:avLst/>
            </a:prstTxWarp>
          </a:bodyPr>
          <a:lstStyle>
            <a:lvl1pPr algn="r" defTabSz="936625" eaLnBrk="1" hangingPunct="1">
              <a:defRPr sz="1300" smtClean="0">
                <a:latin typeface="Verdana" pitchFamily="-65" charset="0"/>
                <a:ea typeface="ＭＳ Ｐゴシック" pitchFamily="-65" charset="-128"/>
              </a:defRPr>
            </a:lvl1pPr>
          </a:lstStyle>
          <a:p>
            <a:pPr>
              <a:defRPr/>
            </a:pPr>
            <a:fld id="{0CC1AFDC-4CA3-4A13-A6DB-FEDE1A9A092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Verdana" panose="020B0604030504040204" pitchFamily="34" charset="0"/>
        <a:ea typeface="ＭＳ Ｐゴシック" charset="-128"/>
        <a:cs typeface="ＭＳ Ｐゴシック" charset="-128"/>
      </a:defRPr>
    </a:lvl1pPr>
    <a:lvl2pPr marL="457200" algn="l" rtl="0" eaLnBrk="0" fontAlgn="base" hangingPunct="0">
      <a:spcBef>
        <a:spcPct val="30000"/>
      </a:spcBef>
      <a:spcAft>
        <a:spcPct val="0"/>
      </a:spcAft>
      <a:defRPr sz="1600" kern="1200">
        <a:solidFill>
          <a:schemeClr val="tx1"/>
        </a:solidFill>
        <a:latin typeface="Verdana" panose="020B0604030504040204"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Verdana" panose="020B0604030504040204"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Verdana" panose="020B0604030504040204"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Verdana" panose="020B0604030504040204"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56324" name="Slide Number Placeholder 3"/>
          <p:cNvSpPr>
            <a:spLocks noGrp="1"/>
          </p:cNvSpPr>
          <p:nvPr>
            <p:ph type="sldNum" sz="quarter" idx="5"/>
          </p:nvPr>
        </p:nvSpPr>
        <p:spPr>
          <a:noFill/>
        </p:spPr>
        <p:txBody>
          <a:bodyPr/>
          <a:lstStyle/>
          <a:p>
            <a:fld id="{A79AD740-25EF-4816-A738-E8D748769252}" type="slidenum">
              <a:rPr lang="en-US" altLang="en-US">
                <a:latin typeface="Verdana" pitchFamily="34" charset="0"/>
                <a:ea typeface="ＭＳ Ｐゴシック" pitchFamily="34" charset="-128"/>
              </a:rPr>
              <a:pPr/>
              <a:t>2</a:t>
            </a:fld>
            <a:endParaRPr lang="en-US" altLang="en-US">
              <a:latin typeface="Verdana"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65540" name="Slide Number Placeholder 3"/>
          <p:cNvSpPr>
            <a:spLocks noGrp="1"/>
          </p:cNvSpPr>
          <p:nvPr>
            <p:ph type="sldNum" sz="quarter" idx="5"/>
          </p:nvPr>
        </p:nvSpPr>
        <p:spPr>
          <a:noFill/>
        </p:spPr>
        <p:txBody>
          <a:bodyPr/>
          <a:lstStyle/>
          <a:p>
            <a:fld id="{C20BB18F-6EB1-466E-AAA7-7DB8520FDC9D}" type="slidenum">
              <a:rPr lang="en-US" altLang="en-US">
                <a:latin typeface="Verdana" pitchFamily="34" charset="0"/>
                <a:ea typeface="ＭＳ Ｐゴシック" pitchFamily="34" charset="-128"/>
              </a:rPr>
              <a:pPr/>
              <a:t>11</a:t>
            </a:fld>
            <a:endParaRPr lang="en-US" altLang="en-US">
              <a:latin typeface="Verdana"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66564" name="Slide Number Placeholder 3"/>
          <p:cNvSpPr>
            <a:spLocks noGrp="1"/>
          </p:cNvSpPr>
          <p:nvPr>
            <p:ph type="sldNum" sz="quarter" idx="5"/>
          </p:nvPr>
        </p:nvSpPr>
        <p:spPr>
          <a:noFill/>
        </p:spPr>
        <p:txBody>
          <a:bodyPr/>
          <a:lstStyle/>
          <a:p>
            <a:fld id="{A656B43F-5A59-46D2-9EA8-F4C4DF55AB61}" type="slidenum">
              <a:rPr lang="en-US" altLang="en-US">
                <a:latin typeface="Verdana" pitchFamily="34" charset="0"/>
                <a:ea typeface="ＭＳ Ｐゴシック" pitchFamily="34" charset="-128"/>
              </a:rPr>
              <a:pPr/>
              <a:t>12</a:t>
            </a:fld>
            <a:endParaRPr lang="en-US" altLang="en-US">
              <a:latin typeface="Verdana"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67588" name="Slide Number Placeholder 3"/>
          <p:cNvSpPr>
            <a:spLocks noGrp="1"/>
          </p:cNvSpPr>
          <p:nvPr>
            <p:ph type="sldNum" sz="quarter" idx="5"/>
          </p:nvPr>
        </p:nvSpPr>
        <p:spPr>
          <a:noFill/>
        </p:spPr>
        <p:txBody>
          <a:bodyPr/>
          <a:lstStyle/>
          <a:p>
            <a:fld id="{C468AEBE-461D-42D5-98D9-334D8160743D}" type="slidenum">
              <a:rPr lang="en-US" altLang="en-US">
                <a:latin typeface="Verdana" pitchFamily="34" charset="0"/>
                <a:ea typeface="ＭＳ Ｐゴシック" pitchFamily="34" charset="-128"/>
              </a:rPr>
              <a:pPr/>
              <a:t>13</a:t>
            </a:fld>
            <a:endParaRPr lang="en-US" altLang="en-US">
              <a:latin typeface="Verdana"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68612" name="Slide Number Placeholder 3"/>
          <p:cNvSpPr>
            <a:spLocks noGrp="1"/>
          </p:cNvSpPr>
          <p:nvPr>
            <p:ph type="sldNum" sz="quarter" idx="5"/>
          </p:nvPr>
        </p:nvSpPr>
        <p:spPr>
          <a:noFill/>
        </p:spPr>
        <p:txBody>
          <a:bodyPr/>
          <a:lstStyle/>
          <a:p>
            <a:fld id="{B0C814F3-7BD6-4D75-A09D-A5B3551A6CDE}" type="slidenum">
              <a:rPr lang="en-US" altLang="en-US">
                <a:latin typeface="Verdana" pitchFamily="34" charset="0"/>
                <a:ea typeface="ＭＳ Ｐゴシック" pitchFamily="34" charset="-128"/>
              </a:rPr>
              <a:pPr/>
              <a:t>14</a:t>
            </a:fld>
            <a:endParaRPr lang="en-US" altLang="en-US">
              <a:latin typeface="Verdana"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69636" name="Slide Number Placeholder 3"/>
          <p:cNvSpPr>
            <a:spLocks noGrp="1"/>
          </p:cNvSpPr>
          <p:nvPr>
            <p:ph type="sldNum" sz="quarter" idx="5"/>
          </p:nvPr>
        </p:nvSpPr>
        <p:spPr>
          <a:noFill/>
        </p:spPr>
        <p:txBody>
          <a:bodyPr/>
          <a:lstStyle/>
          <a:p>
            <a:fld id="{7CC5A9D8-AB8A-49BA-A3C4-3B0738A2CF6A}" type="slidenum">
              <a:rPr lang="en-US" altLang="en-US">
                <a:latin typeface="Verdana" pitchFamily="34" charset="0"/>
                <a:ea typeface="ＭＳ Ｐゴシック" pitchFamily="34" charset="-128"/>
              </a:rPr>
              <a:pPr/>
              <a:t>15</a:t>
            </a:fld>
            <a:endParaRPr lang="en-US" altLang="en-US">
              <a:latin typeface="Verdana"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70660" name="Slide Number Placeholder 3"/>
          <p:cNvSpPr>
            <a:spLocks noGrp="1"/>
          </p:cNvSpPr>
          <p:nvPr>
            <p:ph type="sldNum" sz="quarter" idx="5"/>
          </p:nvPr>
        </p:nvSpPr>
        <p:spPr>
          <a:noFill/>
        </p:spPr>
        <p:txBody>
          <a:bodyPr/>
          <a:lstStyle/>
          <a:p>
            <a:fld id="{761DD965-355E-49D6-A3E3-4C5EA9AF3332}" type="slidenum">
              <a:rPr lang="en-US" altLang="en-US">
                <a:latin typeface="Verdana" pitchFamily="34" charset="0"/>
                <a:ea typeface="ＭＳ Ｐゴシック" pitchFamily="34" charset="-128"/>
              </a:rPr>
              <a:pPr/>
              <a:t>16</a:t>
            </a:fld>
            <a:endParaRPr lang="en-US" altLang="en-US">
              <a:latin typeface="Verdana"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71684" name="Slide Number Placeholder 3"/>
          <p:cNvSpPr>
            <a:spLocks noGrp="1"/>
          </p:cNvSpPr>
          <p:nvPr>
            <p:ph type="sldNum" sz="quarter" idx="5"/>
          </p:nvPr>
        </p:nvSpPr>
        <p:spPr>
          <a:noFill/>
        </p:spPr>
        <p:txBody>
          <a:bodyPr/>
          <a:lstStyle/>
          <a:p>
            <a:fld id="{A494B194-FF75-45A4-B024-48CB15BD34A8}" type="slidenum">
              <a:rPr lang="en-US" altLang="en-US">
                <a:latin typeface="Verdana" pitchFamily="34" charset="0"/>
                <a:ea typeface="ＭＳ Ｐゴシック" pitchFamily="34" charset="-128"/>
              </a:rPr>
              <a:pPr/>
              <a:t>17</a:t>
            </a:fld>
            <a:endParaRPr lang="en-US" altLang="en-US">
              <a:latin typeface="Verdana"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72708" name="Slide Number Placeholder 3"/>
          <p:cNvSpPr>
            <a:spLocks noGrp="1"/>
          </p:cNvSpPr>
          <p:nvPr>
            <p:ph type="sldNum" sz="quarter" idx="5"/>
          </p:nvPr>
        </p:nvSpPr>
        <p:spPr>
          <a:noFill/>
        </p:spPr>
        <p:txBody>
          <a:bodyPr/>
          <a:lstStyle/>
          <a:p>
            <a:fld id="{880FABA5-2204-450F-97C5-E4F15462680D}" type="slidenum">
              <a:rPr lang="en-US" altLang="en-US">
                <a:latin typeface="Verdana" pitchFamily="34" charset="0"/>
                <a:ea typeface="ＭＳ Ｐゴシック" pitchFamily="34" charset="-128"/>
              </a:rPr>
              <a:pPr/>
              <a:t>18</a:t>
            </a:fld>
            <a:endParaRPr lang="en-US" altLang="en-US">
              <a:latin typeface="Verdana"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73732" name="Slide Number Placeholder 3"/>
          <p:cNvSpPr>
            <a:spLocks noGrp="1"/>
          </p:cNvSpPr>
          <p:nvPr>
            <p:ph type="sldNum" sz="quarter" idx="5"/>
          </p:nvPr>
        </p:nvSpPr>
        <p:spPr>
          <a:noFill/>
        </p:spPr>
        <p:txBody>
          <a:bodyPr/>
          <a:lstStyle/>
          <a:p>
            <a:fld id="{62A092E1-220F-412C-9D06-848E4A2B7FB6}" type="slidenum">
              <a:rPr lang="en-US" altLang="en-US">
                <a:latin typeface="Verdana" pitchFamily="34" charset="0"/>
                <a:ea typeface="ＭＳ Ｐゴシック" pitchFamily="34" charset="-128"/>
              </a:rPr>
              <a:pPr/>
              <a:t>19</a:t>
            </a:fld>
            <a:endParaRPr lang="en-US" altLang="en-US">
              <a:latin typeface="Verdana"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74756" name="Slide Number Placeholder 3"/>
          <p:cNvSpPr>
            <a:spLocks noGrp="1"/>
          </p:cNvSpPr>
          <p:nvPr>
            <p:ph type="sldNum" sz="quarter" idx="5"/>
          </p:nvPr>
        </p:nvSpPr>
        <p:spPr>
          <a:noFill/>
        </p:spPr>
        <p:txBody>
          <a:bodyPr/>
          <a:lstStyle/>
          <a:p>
            <a:fld id="{F8ADBA60-4E98-4A6C-9616-2239F4E0DCBB}" type="slidenum">
              <a:rPr lang="en-US" altLang="en-US">
                <a:latin typeface="Verdana" pitchFamily="34" charset="0"/>
                <a:ea typeface="ＭＳ Ｐゴシック" pitchFamily="34" charset="-128"/>
              </a:rPr>
              <a:pPr/>
              <a:t>20</a:t>
            </a:fld>
            <a:endParaRPr lang="en-US" altLang="en-US">
              <a:latin typeface="Verdana"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57348" name="Slide Number Placeholder 3"/>
          <p:cNvSpPr>
            <a:spLocks noGrp="1"/>
          </p:cNvSpPr>
          <p:nvPr>
            <p:ph type="sldNum" sz="quarter" idx="5"/>
          </p:nvPr>
        </p:nvSpPr>
        <p:spPr>
          <a:noFill/>
        </p:spPr>
        <p:txBody>
          <a:bodyPr/>
          <a:lstStyle/>
          <a:p>
            <a:fld id="{062831A6-6EB4-4BB2-9152-D2731D2D5F77}" type="slidenum">
              <a:rPr lang="en-US" altLang="en-US">
                <a:latin typeface="Verdana" pitchFamily="34" charset="0"/>
                <a:ea typeface="ＭＳ Ｐゴシック" pitchFamily="34" charset="-128"/>
              </a:rPr>
              <a:pPr/>
              <a:t>3</a:t>
            </a:fld>
            <a:endParaRPr lang="en-US" altLang="en-US">
              <a:latin typeface="Verdana"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75780" name="Slide Number Placeholder 3"/>
          <p:cNvSpPr>
            <a:spLocks noGrp="1"/>
          </p:cNvSpPr>
          <p:nvPr>
            <p:ph type="sldNum" sz="quarter" idx="5"/>
          </p:nvPr>
        </p:nvSpPr>
        <p:spPr>
          <a:noFill/>
        </p:spPr>
        <p:txBody>
          <a:bodyPr/>
          <a:lstStyle/>
          <a:p>
            <a:fld id="{740C699B-BAEC-40B5-A3B8-BA700C153923}" type="slidenum">
              <a:rPr lang="en-US" altLang="en-US">
                <a:latin typeface="Verdana" pitchFamily="34" charset="0"/>
                <a:ea typeface="ＭＳ Ｐゴシック" pitchFamily="34" charset="-128"/>
              </a:rPr>
              <a:pPr/>
              <a:t>21</a:t>
            </a:fld>
            <a:endParaRPr lang="en-US" altLang="en-US">
              <a:latin typeface="Verdana" pitchFamily="34"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76804" name="Slide Number Placeholder 3"/>
          <p:cNvSpPr>
            <a:spLocks noGrp="1"/>
          </p:cNvSpPr>
          <p:nvPr>
            <p:ph type="sldNum" sz="quarter" idx="5"/>
          </p:nvPr>
        </p:nvSpPr>
        <p:spPr>
          <a:noFill/>
        </p:spPr>
        <p:txBody>
          <a:bodyPr/>
          <a:lstStyle/>
          <a:p>
            <a:fld id="{34A12D03-B95F-4992-8AFA-612A65102D42}" type="slidenum">
              <a:rPr lang="en-US" altLang="en-US">
                <a:latin typeface="Verdana" pitchFamily="34" charset="0"/>
                <a:ea typeface="ＭＳ Ｐゴシック" pitchFamily="34" charset="-128"/>
              </a:rPr>
              <a:pPr/>
              <a:t>22</a:t>
            </a:fld>
            <a:endParaRPr lang="en-US" altLang="en-US">
              <a:latin typeface="Verdana"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77828" name="Slide Number Placeholder 3"/>
          <p:cNvSpPr>
            <a:spLocks noGrp="1"/>
          </p:cNvSpPr>
          <p:nvPr>
            <p:ph type="sldNum" sz="quarter" idx="5"/>
          </p:nvPr>
        </p:nvSpPr>
        <p:spPr>
          <a:noFill/>
        </p:spPr>
        <p:txBody>
          <a:bodyPr/>
          <a:lstStyle/>
          <a:p>
            <a:fld id="{45239622-E117-4B1C-BFBF-5BCC6431ADA7}" type="slidenum">
              <a:rPr lang="en-US" altLang="en-US">
                <a:latin typeface="Verdana" pitchFamily="34" charset="0"/>
                <a:ea typeface="ＭＳ Ｐゴシック" pitchFamily="34" charset="-128"/>
              </a:rPr>
              <a:pPr/>
              <a:t>23</a:t>
            </a:fld>
            <a:endParaRPr lang="en-US" altLang="en-US">
              <a:latin typeface="Verdana" pitchFamily="34"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78852" name="Slide Number Placeholder 3"/>
          <p:cNvSpPr>
            <a:spLocks noGrp="1"/>
          </p:cNvSpPr>
          <p:nvPr>
            <p:ph type="sldNum" sz="quarter" idx="5"/>
          </p:nvPr>
        </p:nvSpPr>
        <p:spPr>
          <a:noFill/>
        </p:spPr>
        <p:txBody>
          <a:bodyPr/>
          <a:lstStyle/>
          <a:p>
            <a:fld id="{20A4D3FA-DB4D-4F31-A661-68EFE44E12A9}" type="slidenum">
              <a:rPr lang="en-US" altLang="en-US">
                <a:latin typeface="Verdana" pitchFamily="34" charset="0"/>
                <a:ea typeface="ＭＳ Ｐゴシック" pitchFamily="34" charset="-128"/>
              </a:rPr>
              <a:pPr/>
              <a:t>24</a:t>
            </a:fld>
            <a:endParaRPr lang="en-US" altLang="en-US">
              <a:latin typeface="Verdana"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79876" name="Slide Number Placeholder 3"/>
          <p:cNvSpPr>
            <a:spLocks noGrp="1"/>
          </p:cNvSpPr>
          <p:nvPr>
            <p:ph type="sldNum" sz="quarter" idx="5"/>
          </p:nvPr>
        </p:nvSpPr>
        <p:spPr>
          <a:noFill/>
        </p:spPr>
        <p:txBody>
          <a:bodyPr/>
          <a:lstStyle/>
          <a:p>
            <a:fld id="{0A1FD722-549B-4CB0-8698-3D119495459E}" type="slidenum">
              <a:rPr lang="en-US" altLang="en-US">
                <a:latin typeface="Verdana" pitchFamily="34" charset="0"/>
                <a:ea typeface="ＭＳ Ｐゴシック" pitchFamily="34" charset="-128"/>
              </a:rPr>
              <a:pPr/>
              <a:t>25</a:t>
            </a:fld>
            <a:endParaRPr lang="en-US" altLang="en-US">
              <a:latin typeface="Verdana" pitchFamily="34"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80900" name="Slide Number Placeholder 3"/>
          <p:cNvSpPr>
            <a:spLocks noGrp="1"/>
          </p:cNvSpPr>
          <p:nvPr>
            <p:ph type="sldNum" sz="quarter" idx="5"/>
          </p:nvPr>
        </p:nvSpPr>
        <p:spPr>
          <a:noFill/>
        </p:spPr>
        <p:txBody>
          <a:bodyPr/>
          <a:lstStyle/>
          <a:p>
            <a:fld id="{F676926F-B902-4BBE-8E65-C7D066DF2687}" type="slidenum">
              <a:rPr lang="en-US" altLang="en-US">
                <a:latin typeface="Verdana" pitchFamily="34" charset="0"/>
                <a:ea typeface="ＭＳ Ｐゴシック" pitchFamily="34" charset="-128"/>
              </a:rPr>
              <a:pPr/>
              <a:t>26</a:t>
            </a:fld>
            <a:endParaRPr lang="en-US" altLang="en-US">
              <a:latin typeface="Verdana"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81924" name="Slide Number Placeholder 3"/>
          <p:cNvSpPr>
            <a:spLocks noGrp="1"/>
          </p:cNvSpPr>
          <p:nvPr>
            <p:ph type="sldNum" sz="quarter" idx="5"/>
          </p:nvPr>
        </p:nvSpPr>
        <p:spPr>
          <a:noFill/>
        </p:spPr>
        <p:txBody>
          <a:bodyPr/>
          <a:lstStyle/>
          <a:p>
            <a:fld id="{BE76313F-D8D8-4ED3-9C5C-B58099C75913}" type="slidenum">
              <a:rPr lang="en-US" altLang="en-US">
                <a:latin typeface="Verdana" pitchFamily="34" charset="0"/>
                <a:ea typeface="ＭＳ Ｐゴシック" pitchFamily="34" charset="-128"/>
              </a:rPr>
              <a:pPr/>
              <a:t>27</a:t>
            </a:fld>
            <a:endParaRPr lang="en-US" altLang="en-US">
              <a:latin typeface="Verdana" pitchFamily="34" charset="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82948" name="Slide Number Placeholder 3"/>
          <p:cNvSpPr>
            <a:spLocks noGrp="1"/>
          </p:cNvSpPr>
          <p:nvPr>
            <p:ph type="sldNum" sz="quarter" idx="5"/>
          </p:nvPr>
        </p:nvSpPr>
        <p:spPr>
          <a:noFill/>
        </p:spPr>
        <p:txBody>
          <a:bodyPr/>
          <a:lstStyle/>
          <a:p>
            <a:fld id="{62C352E5-C6E8-4CB5-BA64-838125E02CB7}" type="slidenum">
              <a:rPr lang="en-US" altLang="en-US">
                <a:latin typeface="Verdana" pitchFamily="34" charset="0"/>
                <a:ea typeface="ＭＳ Ｐゴシック" pitchFamily="34" charset="-128"/>
              </a:rPr>
              <a:pPr/>
              <a:t>28</a:t>
            </a:fld>
            <a:endParaRPr lang="en-US" altLang="en-US">
              <a:latin typeface="Verdana" pitchFamily="34" charset="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83972" name="Slide Number Placeholder 3"/>
          <p:cNvSpPr>
            <a:spLocks noGrp="1"/>
          </p:cNvSpPr>
          <p:nvPr>
            <p:ph type="sldNum" sz="quarter" idx="5"/>
          </p:nvPr>
        </p:nvSpPr>
        <p:spPr>
          <a:noFill/>
        </p:spPr>
        <p:txBody>
          <a:bodyPr/>
          <a:lstStyle/>
          <a:p>
            <a:fld id="{8487A708-CFBC-4789-A899-8F089CB9DEA3}" type="slidenum">
              <a:rPr lang="en-US" altLang="en-US">
                <a:latin typeface="Verdana" pitchFamily="34" charset="0"/>
                <a:ea typeface="ＭＳ Ｐゴシック" pitchFamily="34" charset="-128"/>
              </a:rPr>
              <a:pPr/>
              <a:t>29</a:t>
            </a:fld>
            <a:endParaRPr lang="en-US" altLang="en-US">
              <a:latin typeface="Verdana" pitchFamily="34" charset="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84996" name="Slide Number Placeholder 3"/>
          <p:cNvSpPr>
            <a:spLocks noGrp="1"/>
          </p:cNvSpPr>
          <p:nvPr>
            <p:ph type="sldNum" sz="quarter" idx="5"/>
          </p:nvPr>
        </p:nvSpPr>
        <p:spPr>
          <a:noFill/>
        </p:spPr>
        <p:txBody>
          <a:bodyPr/>
          <a:lstStyle/>
          <a:p>
            <a:fld id="{76218AC8-90A3-4346-B66A-35331B98C616}" type="slidenum">
              <a:rPr lang="en-US" altLang="en-US">
                <a:latin typeface="Verdana" pitchFamily="34" charset="0"/>
                <a:ea typeface="ＭＳ Ｐゴシック" pitchFamily="34" charset="-128"/>
              </a:rPr>
              <a:pPr/>
              <a:t>30</a:t>
            </a:fld>
            <a:endParaRPr lang="en-US" altLang="en-US">
              <a:latin typeface="Verdana"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58372" name="Slide Number Placeholder 3"/>
          <p:cNvSpPr>
            <a:spLocks noGrp="1"/>
          </p:cNvSpPr>
          <p:nvPr>
            <p:ph type="sldNum" sz="quarter" idx="5"/>
          </p:nvPr>
        </p:nvSpPr>
        <p:spPr>
          <a:noFill/>
        </p:spPr>
        <p:txBody>
          <a:bodyPr/>
          <a:lstStyle/>
          <a:p>
            <a:fld id="{B232A86A-3E4F-4F22-B8DC-902E803A6DDF}" type="slidenum">
              <a:rPr lang="en-US" altLang="en-US">
                <a:latin typeface="Verdana" pitchFamily="34" charset="0"/>
                <a:ea typeface="ＭＳ Ｐゴシック" pitchFamily="34" charset="-128"/>
              </a:rPr>
              <a:pPr/>
              <a:t>4</a:t>
            </a:fld>
            <a:endParaRPr lang="en-US" altLang="en-US">
              <a:latin typeface="Verdana" pitchFamily="34" charset="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86020" name="Slide Number Placeholder 3"/>
          <p:cNvSpPr>
            <a:spLocks noGrp="1"/>
          </p:cNvSpPr>
          <p:nvPr>
            <p:ph type="sldNum" sz="quarter" idx="5"/>
          </p:nvPr>
        </p:nvSpPr>
        <p:spPr>
          <a:noFill/>
        </p:spPr>
        <p:txBody>
          <a:bodyPr/>
          <a:lstStyle/>
          <a:p>
            <a:fld id="{2641EE34-14B9-4BB6-8275-53D8474D7B15}" type="slidenum">
              <a:rPr lang="en-US" altLang="en-US">
                <a:latin typeface="Verdana" pitchFamily="34" charset="0"/>
                <a:ea typeface="ＭＳ Ｐゴシック" pitchFamily="34" charset="-128"/>
              </a:rPr>
              <a:pPr/>
              <a:t>31</a:t>
            </a:fld>
            <a:endParaRPr lang="en-US" altLang="en-US">
              <a:latin typeface="Verdana" pitchFamily="34" charset="0"/>
              <a:ea typeface="ＭＳ Ｐゴシック"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87044" name="Slide Number Placeholder 3"/>
          <p:cNvSpPr>
            <a:spLocks noGrp="1"/>
          </p:cNvSpPr>
          <p:nvPr>
            <p:ph type="sldNum" sz="quarter" idx="5"/>
          </p:nvPr>
        </p:nvSpPr>
        <p:spPr>
          <a:noFill/>
        </p:spPr>
        <p:txBody>
          <a:bodyPr/>
          <a:lstStyle/>
          <a:p>
            <a:fld id="{56E240C8-2D21-445A-AEEA-81BEB991C037}" type="slidenum">
              <a:rPr lang="en-US" altLang="en-US">
                <a:latin typeface="Verdana" pitchFamily="34" charset="0"/>
                <a:ea typeface="ＭＳ Ｐゴシック" pitchFamily="34" charset="-128"/>
              </a:rPr>
              <a:pPr/>
              <a:t>32</a:t>
            </a:fld>
            <a:endParaRPr lang="en-US" altLang="en-US">
              <a:latin typeface="Verdana" pitchFamily="34" charset="0"/>
              <a:ea typeface="ＭＳ Ｐゴシック"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88068" name="Slide Number Placeholder 3"/>
          <p:cNvSpPr>
            <a:spLocks noGrp="1"/>
          </p:cNvSpPr>
          <p:nvPr>
            <p:ph type="sldNum" sz="quarter" idx="5"/>
          </p:nvPr>
        </p:nvSpPr>
        <p:spPr>
          <a:noFill/>
        </p:spPr>
        <p:txBody>
          <a:bodyPr/>
          <a:lstStyle/>
          <a:p>
            <a:fld id="{465936E5-FF42-4091-8DDB-6F9765ACF521}" type="slidenum">
              <a:rPr lang="en-US" altLang="en-US">
                <a:latin typeface="Verdana" pitchFamily="34" charset="0"/>
                <a:ea typeface="ＭＳ Ｐゴシック" pitchFamily="34" charset="-128"/>
              </a:rPr>
              <a:pPr/>
              <a:t>33</a:t>
            </a:fld>
            <a:endParaRPr lang="en-US" altLang="en-US">
              <a:latin typeface="Verdana" pitchFamily="34" charset="0"/>
              <a:ea typeface="ＭＳ Ｐゴシック"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89092" name="Slide Number Placeholder 3"/>
          <p:cNvSpPr>
            <a:spLocks noGrp="1"/>
          </p:cNvSpPr>
          <p:nvPr>
            <p:ph type="sldNum" sz="quarter" idx="5"/>
          </p:nvPr>
        </p:nvSpPr>
        <p:spPr>
          <a:noFill/>
        </p:spPr>
        <p:txBody>
          <a:bodyPr/>
          <a:lstStyle/>
          <a:p>
            <a:fld id="{07A31C3B-40B1-4AEF-8303-1963825FB3EC}" type="slidenum">
              <a:rPr lang="en-US" altLang="en-US">
                <a:latin typeface="Verdana" pitchFamily="34" charset="0"/>
                <a:ea typeface="ＭＳ Ｐゴシック" pitchFamily="34" charset="-128"/>
              </a:rPr>
              <a:pPr/>
              <a:t>34</a:t>
            </a:fld>
            <a:endParaRPr lang="en-US" altLang="en-US">
              <a:latin typeface="Verdana" pitchFamily="34" charset="0"/>
              <a:ea typeface="ＭＳ Ｐゴシック"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90116" name="Slide Number Placeholder 3"/>
          <p:cNvSpPr>
            <a:spLocks noGrp="1"/>
          </p:cNvSpPr>
          <p:nvPr>
            <p:ph type="sldNum" sz="quarter" idx="5"/>
          </p:nvPr>
        </p:nvSpPr>
        <p:spPr>
          <a:noFill/>
        </p:spPr>
        <p:txBody>
          <a:bodyPr/>
          <a:lstStyle/>
          <a:p>
            <a:fld id="{1650ED55-4E13-4191-AEE7-0893FFCC145B}" type="slidenum">
              <a:rPr lang="en-US" altLang="en-US">
                <a:latin typeface="Verdana" pitchFamily="34" charset="0"/>
                <a:ea typeface="ＭＳ Ｐゴシック" pitchFamily="34" charset="-128"/>
              </a:rPr>
              <a:pPr/>
              <a:t>35</a:t>
            </a:fld>
            <a:endParaRPr lang="en-US" altLang="en-US">
              <a:latin typeface="Verdana" pitchFamily="34" charset="0"/>
              <a:ea typeface="ＭＳ Ｐゴシック"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91140" name="Slide Number Placeholder 3"/>
          <p:cNvSpPr>
            <a:spLocks noGrp="1"/>
          </p:cNvSpPr>
          <p:nvPr>
            <p:ph type="sldNum" sz="quarter" idx="5"/>
          </p:nvPr>
        </p:nvSpPr>
        <p:spPr>
          <a:noFill/>
        </p:spPr>
        <p:txBody>
          <a:bodyPr/>
          <a:lstStyle/>
          <a:p>
            <a:fld id="{5C350FD8-0A54-4006-A645-18A2DE9411C2}" type="slidenum">
              <a:rPr lang="en-US" altLang="en-US">
                <a:latin typeface="Verdana" pitchFamily="34" charset="0"/>
                <a:ea typeface="ＭＳ Ｐゴシック" pitchFamily="34" charset="-128"/>
              </a:rPr>
              <a:pPr/>
              <a:t>36</a:t>
            </a:fld>
            <a:endParaRPr lang="en-US" altLang="en-US">
              <a:latin typeface="Verdana" pitchFamily="34" charset="0"/>
              <a:ea typeface="ＭＳ Ｐゴシック"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92164" name="Slide Number Placeholder 3"/>
          <p:cNvSpPr>
            <a:spLocks noGrp="1"/>
          </p:cNvSpPr>
          <p:nvPr>
            <p:ph type="sldNum" sz="quarter" idx="5"/>
          </p:nvPr>
        </p:nvSpPr>
        <p:spPr>
          <a:noFill/>
        </p:spPr>
        <p:txBody>
          <a:bodyPr/>
          <a:lstStyle/>
          <a:p>
            <a:fld id="{9DF65DC9-A153-4448-9C34-101C83304B8E}" type="slidenum">
              <a:rPr lang="en-US" altLang="en-US">
                <a:latin typeface="Verdana" pitchFamily="34" charset="0"/>
                <a:ea typeface="ＭＳ Ｐゴシック" pitchFamily="34" charset="-128"/>
              </a:rPr>
              <a:pPr/>
              <a:t>37</a:t>
            </a:fld>
            <a:endParaRPr lang="en-US" altLang="en-US">
              <a:latin typeface="Verdana" pitchFamily="34" charset="0"/>
              <a:ea typeface="ＭＳ Ｐゴシック" pitchFamily="34"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93188" name="Slide Number Placeholder 3"/>
          <p:cNvSpPr>
            <a:spLocks noGrp="1"/>
          </p:cNvSpPr>
          <p:nvPr>
            <p:ph type="sldNum" sz="quarter" idx="5"/>
          </p:nvPr>
        </p:nvSpPr>
        <p:spPr>
          <a:noFill/>
        </p:spPr>
        <p:txBody>
          <a:bodyPr/>
          <a:lstStyle/>
          <a:p>
            <a:fld id="{CE451751-A029-487D-AA66-FF6F41B557CA}" type="slidenum">
              <a:rPr lang="en-US" altLang="en-US">
                <a:latin typeface="Verdana" pitchFamily="34" charset="0"/>
                <a:ea typeface="ＭＳ Ｐゴシック" pitchFamily="34" charset="-128"/>
              </a:rPr>
              <a:pPr/>
              <a:t>38</a:t>
            </a:fld>
            <a:endParaRPr lang="en-US" altLang="en-US">
              <a:latin typeface="Verdana" pitchFamily="34" charset="0"/>
              <a:ea typeface="ＭＳ Ｐゴシック" pitchFamily="34"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94212" name="Slide Number Placeholder 3"/>
          <p:cNvSpPr>
            <a:spLocks noGrp="1"/>
          </p:cNvSpPr>
          <p:nvPr>
            <p:ph type="sldNum" sz="quarter" idx="5"/>
          </p:nvPr>
        </p:nvSpPr>
        <p:spPr>
          <a:noFill/>
        </p:spPr>
        <p:txBody>
          <a:bodyPr/>
          <a:lstStyle/>
          <a:p>
            <a:fld id="{DCD83277-0927-4904-944E-7692E1BD6FF8}" type="slidenum">
              <a:rPr lang="en-US" altLang="en-US">
                <a:latin typeface="Verdana" pitchFamily="34" charset="0"/>
                <a:ea typeface="ＭＳ Ｐゴシック" pitchFamily="34" charset="-128"/>
              </a:rPr>
              <a:pPr/>
              <a:t>39</a:t>
            </a:fld>
            <a:endParaRPr lang="en-US" altLang="en-US">
              <a:latin typeface="Verdana" pitchFamily="34" charset="0"/>
              <a:ea typeface="ＭＳ Ｐゴシック" pitchFamily="34"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95236" name="Slide Number Placeholder 3"/>
          <p:cNvSpPr>
            <a:spLocks noGrp="1"/>
          </p:cNvSpPr>
          <p:nvPr>
            <p:ph type="sldNum" sz="quarter" idx="5"/>
          </p:nvPr>
        </p:nvSpPr>
        <p:spPr>
          <a:noFill/>
        </p:spPr>
        <p:txBody>
          <a:bodyPr/>
          <a:lstStyle/>
          <a:p>
            <a:fld id="{A8A9D218-3EC6-4927-B481-A433640934B4}" type="slidenum">
              <a:rPr lang="en-US" altLang="en-US">
                <a:latin typeface="Verdana" pitchFamily="34" charset="0"/>
                <a:ea typeface="ＭＳ Ｐゴシック" pitchFamily="34" charset="-128"/>
              </a:rPr>
              <a:pPr/>
              <a:t>40</a:t>
            </a:fld>
            <a:endParaRPr lang="en-US" altLang="en-US">
              <a:latin typeface="Verdana"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59396" name="Slide Number Placeholder 3"/>
          <p:cNvSpPr>
            <a:spLocks noGrp="1"/>
          </p:cNvSpPr>
          <p:nvPr>
            <p:ph type="sldNum" sz="quarter" idx="5"/>
          </p:nvPr>
        </p:nvSpPr>
        <p:spPr>
          <a:noFill/>
        </p:spPr>
        <p:txBody>
          <a:bodyPr/>
          <a:lstStyle/>
          <a:p>
            <a:fld id="{EE4DB62A-F2C2-4438-8033-29DB938F13C5}" type="slidenum">
              <a:rPr lang="en-US" altLang="en-US">
                <a:latin typeface="Verdana" pitchFamily="34" charset="0"/>
                <a:ea typeface="ＭＳ Ｐゴシック" pitchFamily="34" charset="-128"/>
              </a:rPr>
              <a:pPr/>
              <a:t>5</a:t>
            </a:fld>
            <a:endParaRPr lang="en-US" altLang="en-US">
              <a:latin typeface="Verdana" pitchFamily="34" charset="0"/>
              <a:ea typeface="ＭＳ Ｐゴシック" pitchFamily="3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96260" name="Slide Number Placeholder 3"/>
          <p:cNvSpPr>
            <a:spLocks noGrp="1"/>
          </p:cNvSpPr>
          <p:nvPr>
            <p:ph type="sldNum" sz="quarter" idx="5"/>
          </p:nvPr>
        </p:nvSpPr>
        <p:spPr>
          <a:noFill/>
        </p:spPr>
        <p:txBody>
          <a:bodyPr/>
          <a:lstStyle/>
          <a:p>
            <a:fld id="{833B84CA-EBE5-47AC-A060-7014A5687195}" type="slidenum">
              <a:rPr lang="en-US" altLang="en-US">
                <a:latin typeface="Verdana" pitchFamily="34" charset="0"/>
                <a:ea typeface="ＭＳ Ｐゴシック" pitchFamily="34" charset="-128"/>
              </a:rPr>
              <a:pPr/>
              <a:t>41</a:t>
            </a:fld>
            <a:endParaRPr lang="en-US" altLang="en-US">
              <a:latin typeface="Verdana" pitchFamily="34" charset="0"/>
              <a:ea typeface="ＭＳ Ｐゴシック" pitchFamily="34"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97284" name="Slide Number Placeholder 3"/>
          <p:cNvSpPr>
            <a:spLocks noGrp="1"/>
          </p:cNvSpPr>
          <p:nvPr>
            <p:ph type="sldNum" sz="quarter" idx="5"/>
          </p:nvPr>
        </p:nvSpPr>
        <p:spPr>
          <a:noFill/>
        </p:spPr>
        <p:txBody>
          <a:bodyPr/>
          <a:lstStyle/>
          <a:p>
            <a:fld id="{1DA540CB-C959-43AC-B184-00FB3BD4ED13}" type="slidenum">
              <a:rPr lang="en-US" altLang="en-US">
                <a:latin typeface="Verdana" pitchFamily="34" charset="0"/>
                <a:ea typeface="ＭＳ Ｐゴシック" pitchFamily="34" charset="-128"/>
              </a:rPr>
              <a:pPr/>
              <a:t>42</a:t>
            </a:fld>
            <a:endParaRPr lang="en-US" altLang="en-US">
              <a:latin typeface="Verdana" pitchFamily="34" charset="0"/>
              <a:ea typeface="ＭＳ Ｐゴシック" pitchFamily="34"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98308" name="Slide Number Placeholder 3"/>
          <p:cNvSpPr>
            <a:spLocks noGrp="1"/>
          </p:cNvSpPr>
          <p:nvPr>
            <p:ph type="sldNum" sz="quarter" idx="5"/>
          </p:nvPr>
        </p:nvSpPr>
        <p:spPr>
          <a:noFill/>
        </p:spPr>
        <p:txBody>
          <a:bodyPr/>
          <a:lstStyle/>
          <a:p>
            <a:fld id="{F55203FC-4342-4419-BDAF-9EFFB51F9229}" type="slidenum">
              <a:rPr lang="en-US" altLang="en-US">
                <a:latin typeface="Verdana" pitchFamily="34" charset="0"/>
                <a:ea typeface="ＭＳ Ｐゴシック" pitchFamily="34" charset="-128"/>
              </a:rPr>
              <a:pPr/>
              <a:t>43</a:t>
            </a:fld>
            <a:endParaRPr lang="en-US" altLang="en-US">
              <a:latin typeface="Verdana" pitchFamily="34" charset="0"/>
              <a:ea typeface="ＭＳ Ｐゴシック" pitchFamily="34"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99332" name="Slide Number Placeholder 3"/>
          <p:cNvSpPr>
            <a:spLocks noGrp="1"/>
          </p:cNvSpPr>
          <p:nvPr>
            <p:ph type="sldNum" sz="quarter" idx="5"/>
          </p:nvPr>
        </p:nvSpPr>
        <p:spPr>
          <a:noFill/>
        </p:spPr>
        <p:txBody>
          <a:bodyPr/>
          <a:lstStyle/>
          <a:p>
            <a:fld id="{EC3BBA1E-A662-4D8D-9FE8-8DD22B70223C}" type="slidenum">
              <a:rPr lang="en-US" altLang="en-US">
                <a:latin typeface="Verdana" pitchFamily="34" charset="0"/>
                <a:ea typeface="ＭＳ Ｐゴシック" pitchFamily="34" charset="-128"/>
              </a:rPr>
              <a:pPr/>
              <a:t>44</a:t>
            </a:fld>
            <a:endParaRPr lang="en-US" altLang="en-US">
              <a:latin typeface="Verdana" pitchFamily="34" charset="0"/>
              <a:ea typeface="ＭＳ Ｐゴシック" pitchFamily="34"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100356" name="Slide Number Placeholder 3"/>
          <p:cNvSpPr>
            <a:spLocks noGrp="1"/>
          </p:cNvSpPr>
          <p:nvPr>
            <p:ph type="sldNum" sz="quarter" idx="5"/>
          </p:nvPr>
        </p:nvSpPr>
        <p:spPr>
          <a:noFill/>
        </p:spPr>
        <p:txBody>
          <a:bodyPr/>
          <a:lstStyle/>
          <a:p>
            <a:fld id="{9BEF594F-E881-4329-BF77-E27777A2AA3F}" type="slidenum">
              <a:rPr lang="en-US" altLang="en-US">
                <a:latin typeface="Verdana" pitchFamily="34" charset="0"/>
                <a:ea typeface="ＭＳ Ｐゴシック" pitchFamily="34" charset="-128"/>
              </a:rPr>
              <a:pPr/>
              <a:t>45</a:t>
            </a:fld>
            <a:endParaRPr lang="en-US" altLang="en-US">
              <a:latin typeface="Verdana" pitchFamily="34" charset="0"/>
              <a:ea typeface="ＭＳ Ｐゴシック" pitchFamily="34"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101380" name="Slide Number Placeholder 3"/>
          <p:cNvSpPr>
            <a:spLocks noGrp="1"/>
          </p:cNvSpPr>
          <p:nvPr>
            <p:ph type="sldNum" sz="quarter" idx="5"/>
          </p:nvPr>
        </p:nvSpPr>
        <p:spPr>
          <a:noFill/>
        </p:spPr>
        <p:txBody>
          <a:bodyPr/>
          <a:lstStyle/>
          <a:p>
            <a:fld id="{EE5A9BBC-95AA-4A8F-8FD2-7F34EF884257}" type="slidenum">
              <a:rPr lang="en-US" altLang="en-US">
                <a:latin typeface="Verdana" pitchFamily="34" charset="0"/>
                <a:ea typeface="ＭＳ Ｐゴシック" pitchFamily="34" charset="-128"/>
              </a:rPr>
              <a:pPr/>
              <a:t>46</a:t>
            </a:fld>
            <a:endParaRPr lang="en-US" altLang="en-US">
              <a:latin typeface="Verdana" pitchFamily="34" charset="0"/>
              <a:ea typeface="ＭＳ Ｐゴシック" pitchFamily="34"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102404" name="Slide Number Placeholder 3"/>
          <p:cNvSpPr>
            <a:spLocks noGrp="1"/>
          </p:cNvSpPr>
          <p:nvPr>
            <p:ph type="sldNum" sz="quarter" idx="5"/>
          </p:nvPr>
        </p:nvSpPr>
        <p:spPr>
          <a:noFill/>
        </p:spPr>
        <p:txBody>
          <a:bodyPr/>
          <a:lstStyle/>
          <a:p>
            <a:fld id="{53D220D0-79E9-401B-B188-8EF127C14D4B}" type="slidenum">
              <a:rPr lang="en-US" altLang="en-US">
                <a:latin typeface="Verdana" pitchFamily="34" charset="0"/>
                <a:ea typeface="ＭＳ Ｐゴシック" pitchFamily="34" charset="-128"/>
              </a:rPr>
              <a:pPr/>
              <a:t>47</a:t>
            </a:fld>
            <a:endParaRPr lang="en-US" altLang="en-US">
              <a:latin typeface="Verdana" pitchFamily="34" charset="0"/>
              <a:ea typeface="ＭＳ Ｐゴシック" pitchFamily="34"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103428" name="Slide Number Placeholder 3"/>
          <p:cNvSpPr>
            <a:spLocks noGrp="1"/>
          </p:cNvSpPr>
          <p:nvPr>
            <p:ph type="sldNum" sz="quarter" idx="5"/>
          </p:nvPr>
        </p:nvSpPr>
        <p:spPr>
          <a:noFill/>
        </p:spPr>
        <p:txBody>
          <a:bodyPr/>
          <a:lstStyle/>
          <a:p>
            <a:fld id="{46A75254-4FC0-4CB8-830E-EDFBEA9595A1}" type="slidenum">
              <a:rPr lang="en-US" altLang="en-US">
                <a:latin typeface="Verdana" pitchFamily="34" charset="0"/>
                <a:ea typeface="ＭＳ Ｐゴシック" pitchFamily="34" charset="-128"/>
              </a:rPr>
              <a:pPr/>
              <a:t>48</a:t>
            </a:fld>
            <a:endParaRPr lang="en-US" altLang="en-US">
              <a:latin typeface="Verdana" pitchFamily="34" charset="0"/>
              <a:ea typeface="ＭＳ Ｐゴシック" pitchFamily="34"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104452" name="Slide Number Placeholder 3"/>
          <p:cNvSpPr>
            <a:spLocks noGrp="1"/>
          </p:cNvSpPr>
          <p:nvPr>
            <p:ph type="sldNum" sz="quarter" idx="5"/>
          </p:nvPr>
        </p:nvSpPr>
        <p:spPr>
          <a:noFill/>
        </p:spPr>
        <p:txBody>
          <a:bodyPr/>
          <a:lstStyle/>
          <a:p>
            <a:fld id="{5D31C630-7EE7-4AAA-B8DD-DFACDD18CAFF}" type="slidenum">
              <a:rPr lang="en-US" altLang="en-US">
                <a:latin typeface="Verdana" pitchFamily="34" charset="0"/>
                <a:ea typeface="ＭＳ Ｐゴシック" pitchFamily="34" charset="-128"/>
              </a:rPr>
              <a:pPr/>
              <a:t>49</a:t>
            </a:fld>
            <a:endParaRPr lang="en-US" altLang="en-US">
              <a:latin typeface="Verdana" pitchFamily="34" charset="0"/>
              <a:ea typeface="ＭＳ Ｐゴシック" pitchFamily="34"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105476" name="Slide Number Placeholder 3"/>
          <p:cNvSpPr>
            <a:spLocks noGrp="1"/>
          </p:cNvSpPr>
          <p:nvPr>
            <p:ph type="sldNum" sz="quarter" idx="5"/>
          </p:nvPr>
        </p:nvSpPr>
        <p:spPr>
          <a:noFill/>
        </p:spPr>
        <p:txBody>
          <a:bodyPr/>
          <a:lstStyle/>
          <a:p>
            <a:fld id="{8AF97B64-25EC-492A-80EB-232C1296BCE1}" type="slidenum">
              <a:rPr lang="en-US" altLang="en-US">
                <a:latin typeface="Verdana" pitchFamily="34" charset="0"/>
                <a:ea typeface="ＭＳ Ｐゴシック" pitchFamily="34" charset="-128"/>
              </a:rPr>
              <a:pPr/>
              <a:t>50</a:t>
            </a:fld>
            <a:endParaRPr lang="en-US" altLang="en-US">
              <a:latin typeface="Verdana"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60420" name="Slide Number Placeholder 3"/>
          <p:cNvSpPr>
            <a:spLocks noGrp="1"/>
          </p:cNvSpPr>
          <p:nvPr>
            <p:ph type="sldNum" sz="quarter" idx="5"/>
          </p:nvPr>
        </p:nvSpPr>
        <p:spPr>
          <a:noFill/>
        </p:spPr>
        <p:txBody>
          <a:bodyPr/>
          <a:lstStyle/>
          <a:p>
            <a:fld id="{5FB42E73-7548-4567-A4FE-2AE2CF5B2628}" type="slidenum">
              <a:rPr lang="en-US" altLang="en-US">
                <a:latin typeface="Verdana" pitchFamily="34" charset="0"/>
                <a:ea typeface="ＭＳ Ｐゴシック" pitchFamily="34" charset="-128"/>
              </a:rPr>
              <a:pPr/>
              <a:t>6</a:t>
            </a:fld>
            <a:endParaRPr lang="en-US" altLang="en-US">
              <a:latin typeface="Verdana" pitchFamily="34" charset="0"/>
              <a:ea typeface="ＭＳ Ｐゴシック" pitchFamily="34"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106500" name="Slide Number Placeholder 3"/>
          <p:cNvSpPr>
            <a:spLocks noGrp="1"/>
          </p:cNvSpPr>
          <p:nvPr>
            <p:ph type="sldNum" sz="quarter" idx="5"/>
          </p:nvPr>
        </p:nvSpPr>
        <p:spPr>
          <a:noFill/>
        </p:spPr>
        <p:txBody>
          <a:bodyPr/>
          <a:lstStyle/>
          <a:p>
            <a:fld id="{B63EDE69-BC76-4E51-9340-0698E0B50EAE}" type="slidenum">
              <a:rPr lang="en-US" altLang="en-US">
                <a:latin typeface="Verdana" pitchFamily="34" charset="0"/>
                <a:ea typeface="ＭＳ Ｐゴシック" pitchFamily="34" charset="-128"/>
              </a:rPr>
              <a:pPr/>
              <a:t>52</a:t>
            </a:fld>
            <a:endParaRPr lang="en-US" altLang="en-US">
              <a:latin typeface="Verdana"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61444" name="Slide Number Placeholder 3"/>
          <p:cNvSpPr>
            <a:spLocks noGrp="1"/>
          </p:cNvSpPr>
          <p:nvPr>
            <p:ph type="sldNum" sz="quarter" idx="5"/>
          </p:nvPr>
        </p:nvSpPr>
        <p:spPr>
          <a:noFill/>
        </p:spPr>
        <p:txBody>
          <a:bodyPr/>
          <a:lstStyle/>
          <a:p>
            <a:fld id="{1A483CE5-154F-4CE6-820B-79401EE7B62A}" type="slidenum">
              <a:rPr lang="en-US" altLang="en-US">
                <a:latin typeface="Verdana" pitchFamily="34" charset="0"/>
                <a:ea typeface="ＭＳ Ｐゴシック" pitchFamily="34" charset="-128"/>
              </a:rPr>
              <a:pPr/>
              <a:t>7</a:t>
            </a:fld>
            <a:endParaRPr lang="en-US" altLang="en-US">
              <a:latin typeface="Verdana"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62468" name="Slide Number Placeholder 3"/>
          <p:cNvSpPr>
            <a:spLocks noGrp="1"/>
          </p:cNvSpPr>
          <p:nvPr>
            <p:ph type="sldNum" sz="quarter" idx="5"/>
          </p:nvPr>
        </p:nvSpPr>
        <p:spPr>
          <a:noFill/>
        </p:spPr>
        <p:txBody>
          <a:bodyPr/>
          <a:lstStyle/>
          <a:p>
            <a:fld id="{232CEB35-D49D-4927-833E-7EAE66466FA7}" type="slidenum">
              <a:rPr lang="en-US" altLang="en-US">
                <a:latin typeface="Verdana" pitchFamily="34" charset="0"/>
                <a:ea typeface="ＭＳ Ｐゴシック" pitchFamily="34" charset="-128"/>
              </a:rPr>
              <a:pPr/>
              <a:t>8</a:t>
            </a:fld>
            <a:endParaRPr lang="en-US" altLang="en-US">
              <a:latin typeface="Verdana"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63492" name="Slide Number Placeholder 3"/>
          <p:cNvSpPr>
            <a:spLocks noGrp="1"/>
          </p:cNvSpPr>
          <p:nvPr>
            <p:ph type="sldNum" sz="quarter" idx="5"/>
          </p:nvPr>
        </p:nvSpPr>
        <p:spPr>
          <a:noFill/>
        </p:spPr>
        <p:txBody>
          <a:bodyPr/>
          <a:lstStyle/>
          <a:p>
            <a:fld id="{EFEBAB24-4182-40FB-A9B8-910D66A0D5B4}" type="slidenum">
              <a:rPr lang="en-US" altLang="en-US">
                <a:latin typeface="Verdana" pitchFamily="34" charset="0"/>
                <a:ea typeface="ＭＳ Ｐゴシック" pitchFamily="34" charset="-128"/>
              </a:rPr>
              <a:pPr/>
              <a:t>9</a:t>
            </a:fld>
            <a:endParaRPr lang="en-US" altLang="en-US">
              <a:latin typeface="Verdana"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64516" name="Slide Number Placeholder 3"/>
          <p:cNvSpPr>
            <a:spLocks noGrp="1"/>
          </p:cNvSpPr>
          <p:nvPr>
            <p:ph type="sldNum" sz="quarter" idx="5"/>
          </p:nvPr>
        </p:nvSpPr>
        <p:spPr>
          <a:noFill/>
        </p:spPr>
        <p:txBody>
          <a:bodyPr/>
          <a:lstStyle/>
          <a:p>
            <a:fld id="{6756057C-6ADC-4014-805A-B29A8D2264D9}" type="slidenum">
              <a:rPr lang="en-US" altLang="en-US">
                <a:latin typeface="Verdana" pitchFamily="34" charset="0"/>
                <a:ea typeface="ＭＳ Ｐゴシック" pitchFamily="34" charset="-128"/>
              </a:rPr>
              <a:pPr/>
              <a:t>10</a:t>
            </a:fld>
            <a:endParaRPr lang="en-US" altLang="en-US">
              <a:latin typeface="Verdana"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A0EA116-5059-4854-BE37-58E782C375F3}" type="datetimeFigureOut">
              <a:rPr lang="en-US"/>
              <a:pPr>
                <a:defRPr/>
              </a:pPr>
              <a:t>5/28/2017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5267E9-68D8-44B6-91CA-B345BE50795B}"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5FBFA-0AD3-4896-AA4B-2CB4D88DFD32}" type="datetimeFigureOut">
              <a:rPr lang="en-US"/>
              <a:pPr>
                <a:defRPr/>
              </a:pPr>
              <a:t>5/28/2017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458F04-CC87-4BB7-929C-F6FC43F237B7}"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91F0AC-EFF9-41F2-8273-17A0D36320DC}" type="datetimeFigureOut">
              <a:rPr lang="en-US"/>
              <a:pPr>
                <a:defRPr/>
              </a:pPr>
              <a:t>5/28/2017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7B1010-8DEE-45B1-BEE2-443EBA2A19E3}"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AC3FE56-9A50-4053-A8ED-8691ECAF52AE}" type="datetimeFigureOut">
              <a:rPr lang="en-US"/>
              <a:pPr>
                <a:defRPr/>
              </a:pPr>
              <a:t>5/28/2017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798B64-DD5E-4DCF-AAE1-BDD8E6B19CCE}"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8C7BF64-33F2-4C4C-8470-FCFB0C94F71C}" type="datetimeFigureOut">
              <a:rPr lang="en-US"/>
              <a:pPr>
                <a:defRPr/>
              </a:pPr>
              <a:t>5/28/2017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22DF5D-B41F-49B7-9915-CB57B23EAE3A}"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6A465C0-84C3-40B6-BEA6-B410D9D99417}" type="datetimeFigureOut">
              <a:rPr lang="en-US"/>
              <a:pPr>
                <a:defRPr/>
              </a:pPr>
              <a:t>5/28/2017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33B618-5C30-46F3-A417-33F9D1BDB979}"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3161BBB-F9A8-4930-9628-2E1D7599A4C3}" type="datetimeFigureOut">
              <a:rPr lang="en-US"/>
              <a:pPr>
                <a:defRPr/>
              </a:pPr>
              <a:t>5/28/2017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33A5C8D-0E4F-4F89-B484-1C2BAECA3B3F}"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C6958D6-A339-4BC8-8761-336D76A001C7}" type="datetimeFigureOut">
              <a:rPr lang="en-US"/>
              <a:pPr>
                <a:defRPr/>
              </a:pPr>
              <a:t>5/28/2017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3750BC1-7AC3-469C-88BA-0019D12CAFBC}"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79731F-47AA-4881-B9A9-9AEC8CF293C8}" type="datetimeFigureOut">
              <a:rPr lang="en-US"/>
              <a:pPr>
                <a:defRPr/>
              </a:pPr>
              <a:t>5/28/2017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B6AE5BB-9133-4654-9CF8-59E0A9301C56}"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3AC3ED-9AD7-412F-A27A-C8385392C41B}" type="datetimeFigureOut">
              <a:rPr lang="en-US"/>
              <a:pPr>
                <a:defRPr/>
              </a:pPr>
              <a:t>5/28/2017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3E0EEFB-D77F-4733-AE4B-A05218C854B4}"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BA8FE9-4817-4F8E-A6F7-F0A6E5751193}" type="datetimeFigureOut">
              <a:rPr lang="en-US"/>
              <a:pPr>
                <a:defRPr/>
              </a:pPr>
              <a:t>5/28/2017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5290CB4-9A18-4B27-B717-25E2645D681C}"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Verdana" pitchFamily="-65" charset="0"/>
                <a:ea typeface="ＭＳ Ｐゴシック" pitchFamily="-65" charset="-128"/>
              </a:defRPr>
            </a:lvl1pPr>
          </a:lstStyle>
          <a:p>
            <a:pPr>
              <a:defRPr/>
            </a:pPr>
            <a:fld id="{28C0741E-3151-4705-A8D9-3F97E9DEF5F1}" type="datetimeFigureOut">
              <a:rPr lang="en-US"/>
              <a:pPr>
                <a:defRPr/>
              </a:pPr>
              <a:t>5/28/2017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Verdana" pitchFamily="-65" charset="0"/>
                <a:ea typeface="ＭＳ Ｐゴシック" pitchFamily="-65"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Verdana" pitchFamily="-65" charset="0"/>
                <a:ea typeface="ＭＳ Ｐゴシック" pitchFamily="-65" charset="-128"/>
              </a:defRPr>
            </a:lvl1pPr>
          </a:lstStyle>
          <a:p>
            <a:pPr>
              <a:defRPr/>
            </a:pPr>
            <a:fld id="{237B422F-F499-437D-8747-15352E49504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notesSlide" Target="../notesSlides/notesSlide48.xml"/><Relationship Id="rId7" Type="http://schemas.openxmlformats.org/officeDocument/2006/relationships/image" Target="../media/image19.jpe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oleObject" Target="../embeddings/oleObject2.bin"/><Relationship Id="rId9" Type="http://schemas.openxmlformats.org/officeDocument/2006/relationships/image" Target="../media/image21.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Chapter 3</a:t>
            </a:r>
          </a:p>
        </p:txBody>
      </p:sp>
      <p:sp>
        <p:nvSpPr>
          <p:cNvPr id="4099" name="Content Placeholder 2"/>
          <p:cNvSpPr>
            <a:spLocks noGrp="1"/>
          </p:cNvSpPr>
          <p:nvPr>
            <p:ph idx="1"/>
          </p:nvPr>
        </p:nvSpPr>
        <p:spPr/>
        <p:txBody>
          <a:bodyPr/>
          <a:lstStyle/>
          <a:p>
            <a:pPr eaLnBrk="1" hangingPunct="1"/>
            <a:r>
              <a:rPr lang="en-US" altLang="en-US" b="1" smtClean="0">
                <a:ea typeface="ヒラギノ角ゴ Pro W3" pitchFamily="-65" charset="-128"/>
              </a:rPr>
              <a:t>Time Value of Money: An Introduction</a:t>
            </a:r>
          </a:p>
          <a:p>
            <a:pPr eaLnBrk="1" hangingPunct="1"/>
            <a:endParaRPr lang="en-US"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2"/>
          <p:cNvSpPr>
            <a:spLocks noGrp="1" noChangeArrowheads="1"/>
          </p:cNvSpPr>
          <p:nvPr>
            <p:ph type="title"/>
          </p:nvPr>
        </p:nvSpPr>
        <p:spPr/>
        <p:txBody>
          <a:bodyPr/>
          <a:lstStyle/>
          <a:p>
            <a:pPr eaLnBrk="1" hangingPunct="1"/>
            <a:r>
              <a:rPr lang="en-US" altLang="en-US" smtClean="0">
                <a:ea typeface="ヒラギノ角ゴ Pro W3" pitchFamily="-65" charset="-128"/>
              </a:rPr>
              <a:t>3.1 Cost-Benefit Analysis</a:t>
            </a:r>
          </a:p>
        </p:txBody>
      </p:sp>
      <p:sp>
        <p:nvSpPr>
          <p:cNvPr id="13315" name="Rectangle 13"/>
          <p:cNvSpPr>
            <a:spLocks noGrp="1" noChangeArrowheads="1"/>
          </p:cNvSpPr>
          <p:nvPr>
            <p:ph idx="1"/>
          </p:nvPr>
        </p:nvSpPr>
        <p:spPr/>
        <p:txBody>
          <a:bodyPr/>
          <a:lstStyle/>
          <a:p>
            <a:pPr eaLnBrk="1" hangingPunct="1"/>
            <a:r>
              <a:rPr lang="en-US" altLang="en-US" smtClean="0">
                <a:ea typeface="ヒラギノ角ゴ Pro W3" pitchFamily="-65" charset="-128"/>
              </a:rPr>
              <a:t>Quantifying Costs and Benefits</a:t>
            </a:r>
          </a:p>
          <a:p>
            <a:pPr lvl="1" eaLnBrk="1" hangingPunct="1"/>
            <a:r>
              <a:rPr lang="en-US" altLang="en-US" smtClean="0">
                <a:ea typeface="ヒラギノ角ゴ Pro W3" pitchFamily="-65" charset="-128"/>
              </a:rPr>
              <a:t>Therefore, the jeweler’s opportunity has a benefit of $10,000 today and a cost of $4,000 today. In this case, the net value of the project today is:</a:t>
            </a:r>
          </a:p>
          <a:p>
            <a:pPr lvl="1" eaLnBrk="1" hangingPunct="1">
              <a:spcBef>
                <a:spcPct val="40000"/>
              </a:spcBef>
              <a:buFontTx/>
              <a:buNone/>
            </a:pPr>
            <a:r>
              <a:rPr lang="en-US" altLang="en-US" smtClean="0">
                <a:ea typeface="ヒラギノ角ゴ Pro W3" pitchFamily="-65" charset="-128"/>
              </a:rPr>
              <a:t>	$10,000 - $4,000=$6,000</a:t>
            </a:r>
          </a:p>
          <a:p>
            <a:pPr lvl="1" eaLnBrk="1" hangingPunct="1">
              <a:spcBef>
                <a:spcPct val="70000"/>
              </a:spcBef>
            </a:pPr>
            <a:r>
              <a:rPr lang="en-US" altLang="en-US" smtClean="0">
                <a:ea typeface="ヒラギノ角ゴ Pro W3" pitchFamily="-65" charset="-128"/>
              </a:rPr>
              <a:t>Because it is positive, the benefits exceed the costs and the jeweler should accept the trade.</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2"/>
          <p:cNvSpPr>
            <a:spLocks noGrp="1" noChangeArrowheads="1"/>
          </p:cNvSpPr>
          <p:nvPr>
            <p:ph type="title"/>
          </p:nvPr>
        </p:nvSpPr>
        <p:spPr/>
        <p:txBody>
          <a:bodyPr/>
          <a:lstStyle/>
          <a:p>
            <a:pPr eaLnBrk="1" hangingPunct="1"/>
            <a:r>
              <a:rPr lang="en-US" altLang="en-US" smtClean="0">
                <a:ea typeface="ヒラギノ角ゴ Pro W3" pitchFamily="-65" charset="-128"/>
              </a:rPr>
              <a:t>3.1 Cost-Benefit Analysis</a:t>
            </a:r>
          </a:p>
        </p:txBody>
      </p:sp>
      <p:sp>
        <p:nvSpPr>
          <p:cNvPr id="14339" name="Rectangle 13"/>
          <p:cNvSpPr>
            <a:spLocks noGrp="1" noChangeArrowheads="1"/>
          </p:cNvSpPr>
          <p:nvPr>
            <p:ph idx="1"/>
          </p:nvPr>
        </p:nvSpPr>
        <p:spPr/>
        <p:txBody>
          <a:bodyPr/>
          <a:lstStyle/>
          <a:p>
            <a:pPr eaLnBrk="1" hangingPunct="1"/>
            <a:r>
              <a:rPr lang="en-US" altLang="en-US" smtClean="0">
                <a:ea typeface="ヒラギノ角ゴ Pro W3" pitchFamily="-65" charset="-128"/>
              </a:rPr>
              <a:t>Quantifying Costs and Benefits</a:t>
            </a:r>
          </a:p>
          <a:p>
            <a:pPr lvl="1" eaLnBrk="1" hangingPunct="1"/>
            <a:r>
              <a:rPr lang="en-US" altLang="en-US" smtClean="0">
                <a:ea typeface="ヒラギノ角ゴ Pro W3" pitchFamily="-65" charset="-128"/>
              </a:rPr>
              <a:t>Role of Competitive Markets</a:t>
            </a:r>
          </a:p>
          <a:p>
            <a:pPr lvl="2" eaLnBrk="1" hangingPunct="1"/>
            <a:r>
              <a:rPr lang="en-US" altLang="en-US" smtClean="0">
                <a:ea typeface="ＭＳ Ｐゴシック" pitchFamily="34" charset="-128"/>
              </a:rPr>
              <a:t>A competitive market is one in which a good can be bought and sold at the same price</a:t>
            </a:r>
          </a:p>
          <a:p>
            <a:pPr lvl="2" eaLnBrk="1" hangingPunct="1"/>
            <a:r>
              <a:rPr lang="en-US" altLang="en-US" smtClean="0">
                <a:ea typeface="ＭＳ Ｐゴシック" pitchFamily="34" charset="-128"/>
              </a:rPr>
              <a:t>In a competitive market, the price determines the value of the good</a:t>
            </a:r>
          </a:p>
          <a:p>
            <a:pPr lvl="3" eaLnBrk="1" hangingPunct="1"/>
            <a:r>
              <a:rPr lang="en-US" altLang="en-US" smtClean="0">
                <a:ea typeface="ＭＳ Ｐゴシック" pitchFamily="34" charset="-128"/>
              </a:rPr>
              <a:t>Personal opinion of the “fair” price is irrelevant</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DF2D3"/>
        </a:solidFill>
        <a:effectLst/>
      </p:bgPr>
    </p:bg>
    <p:spTree>
      <p:nvGrpSpPr>
        <p:cNvPr id="1" name=""/>
        <p:cNvGrpSpPr/>
        <p:nvPr/>
      </p:nvGrpSpPr>
      <p:grpSpPr>
        <a:xfrm>
          <a:off x="0" y="0"/>
          <a:ext cx="0" cy="0"/>
          <a:chOff x="0" y="0"/>
          <a:chExt cx="0" cy="0"/>
        </a:xfrm>
      </p:grpSpPr>
      <p:sp>
        <p:nvSpPr>
          <p:cNvPr id="15362" name="Rectangle 10"/>
          <p:cNvSpPr>
            <a:spLocks noGrp="1" noChangeArrowheads="1"/>
          </p:cNvSpPr>
          <p:nvPr>
            <p:ph type="title"/>
          </p:nvPr>
        </p:nvSpPr>
        <p:spPr/>
        <p:txBody>
          <a:bodyPr/>
          <a:lstStyle/>
          <a:p>
            <a:pPr eaLnBrk="1" hangingPunct="1"/>
            <a:r>
              <a:rPr lang="en-US" altLang="en-US" sz="2800" smtClean="0">
                <a:ea typeface="ヒラギノ角ゴ Pro W3" pitchFamily="-65" charset="-128"/>
              </a:rPr>
              <a:t>Example 3.1 Competitive Market Prices Determine Value</a:t>
            </a:r>
          </a:p>
        </p:txBody>
      </p:sp>
      <p:sp>
        <p:nvSpPr>
          <p:cNvPr id="15363" name="Rectangle 11"/>
          <p:cNvSpPr>
            <a:spLocks noGrp="1" noChangeArrowheads="1"/>
          </p:cNvSpPr>
          <p:nvPr>
            <p:ph idx="1"/>
          </p:nvPr>
        </p:nvSpPr>
        <p:spPr/>
        <p:txBody>
          <a:bodyPr/>
          <a:lstStyle/>
          <a:p>
            <a:pPr eaLnBrk="1" hangingPunct="1">
              <a:lnSpc>
                <a:spcPct val="90000"/>
              </a:lnSpc>
              <a:buFontTx/>
              <a:buNone/>
            </a:pPr>
            <a:r>
              <a:rPr lang="en-US" altLang="en-US" smtClean="0">
                <a:ea typeface="ヒラギノ角ゴ Pro W3" pitchFamily="-65" charset="-128"/>
              </a:rPr>
              <a:t>Problem:                                                                                                                           </a:t>
            </a:r>
          </a:p>
          <a:p>
            <a:pPr eaLnBrk="1" hangingPunct="1">
              <a:lnSpc>
                <a:spcPct val="90000"/>
              </a:lnSpc>
              <a:buFontTx/>
              <a:buNone/>
            </a:pPr>
            <a:r>
              <a:rPr lang="en-US" altLang="en-US" sz="2000" smtClean="0">
                <a:ea typeface="ヒラギノ角ゴ Pro W3" pitchFamily="-65" charset="-128"/>
              </a:rPr>
              <a:t>	You have just won a radio contest and are disappointed to learn that the prize is 4 tickets to the Def Leppard reunion tour (face value $40 each). Not being a fan of 1980s power rock, you have no intention of going to the show. However, it turns out that there is a second choice: two tickets to your favorite band’s sold-out show (face value $45 each). You notice that on Ebay, tickets to the Def Leppard show are being bought and sold for $30 apiece and tickets to your favorite band’s show are being bought and sold at $50 each. What should you do?</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DF2D3"/>
        </a:solidFill>
        <a:effectLst/>
      </p:bgPr>
    </p:bg>
    <p:spTree>
      <p:nvGrpSpPr>
        <p:cNvPr id="1" name=""/>
        <p:cNvGrpSpPr/>
        <p:nvPr/>
      </p:nvGrpSpPr>
      <p:grpSpPr>
        <a:xfrm>
          <a:off x="0" y="0"/>
          <a:ext cx="0" cy="0"/>
          <a:chOff x="0" y="0"/>
          <a:chExt cx="0" cy="0"/>
        </a:xfrm>
      </p:grpSpPr>
      <p:sp>
        <p:nvSpPr>
          <p:cNvPr id="16386" name="Rectangle 10"/>
          <p:cNvSpPr>
            <a:spLocks noGrp="1" noChangeArrowheads="1"/>
          </p:cNvSpPr>
          <p:nvPr>
            <p:ph type="title"/>
          </p:nvPr>
        </p:nvSpPr>
        <p:spPr/>
        <p:txBody>
          <a:bodyPr/>
          <a:lstStyle/>
          <a:p>
            <a:pPr eaLnBrk="1" hangingPunct="1"/>
            <a:r>
              <a:rPr lang="en-US" altLang="en-US" sz="2800" smtClean="0">
                <a:ea typeface="ヒラギノ角ゴ Pro W3" pitchFamily="-65" charset="-128"/>
              </a:rPr>
              <a:t>Example 3.1 Competitive Market Prices Determine Value </a:t>
            </a:r>
          </a:p>
        </p:txBody>
      </p:sp>
      <p:sp>
        <p:nvSpPr>
          <p:cNvPr id="16387" name="Rectangle 11"/>
          <p:cNvSpPr>
            <a:spLocks noGrp="1" noChangeArrowheads="1"/>
          </p:cNvSpPr>
          <p:nvPr>
            <p:ph idx="1"/>
          </p:nvPr>
        </p:nvSpPr>
        <p:spPr/>
        <p:txBody>
          <a:bodyPr/>
          <a:lstStyle/>
          <a:p>
            <a:pPr eaLnBrk="1" hangingPunct="1">
              <a:buFontTx/>
              <a:buNone/>
            </a:pPr>
            <a:r>
              <a:rPr lang="en-US" altLang="en-US" smtClean="0">
                <a:ea typeface="ヒラギノ角ゴ Pro W3" pitchFamily="-65" charset="-128"/>
              </a:rPr>
              <a:t>Solution:</a:t>
            </a:r>
          </a:p>
          <a:p>
            <a:pPr eaLnBrk="1" hangingPunct="1">
              <a:buFontTx/>
              <a:buNone/>
            </a:pPr>
            <a:r>
              <a:rPr lang="en-US" altLang="en-US" smtClean="0">
                <a:ea typeface="ヒラギノ角ゴ Pro W3" pitchFamily="-65" charset="-128"/>
              </a:rPr>
              <a:t>Plan:  </a:t>
            </a:r>
          </a:p>
          <a:p>
            <a:pPr eaLnBrk="1" hangingPunct="1"/>
            <a:r>
              <a:rPr lang="en-US" altLang="en-US" sz="2000" smtClean="0">
                <a:ea typeface="ヒラギノ角ゴ Pro W3" pitchFamily="-65" charset="-128"/>
              </a:rPr>
              <a:t>Market prices, not your personal preference (nor the face value of the tickets), are relevant here: </a:t>
            </a:r>
          </a:p>
          <a:p>
            <a:pPr lvl="1" eaLnBrk="1" hangingPunct="1"/>
            <a:r>
              <a:rPr lang="en-US" altLang="en-US" sz="2000" smtClean="0">
                <a:ea typeface="ヒラギノ角ゴ Pro W3" pitchFamily="-65" charset="-128"/>
              </a:rPr>
              <a:t>4 Def Leppard tickets at $30 apiece</a:t>
            </a:r>
          </a:p>
          <a:p>
            <a:pPr lvl="1" eaLnBrk="1" hangingPunct="1"/>
            <a:r>
              <a:rPr lang="en-US" altLang="en-US" sz="2000" smtClean="0">
                <a:ea typeface="ヒラギノ角ゴ Pro W3" pitchFamily="-65" charset="-128"/>
              </a:rPr>
              <a:t>2 of your favorite band’s tickets at $50 apiece</a:t>
            </a:r>
          </a:p>
          <a:p>
            <a:pPr eaLnBrk="1" hangingPunct="1"/>
            <a:r>
              <a:rPr lang="en-US" altLang="en-US" sz="2000" smtClean="0">
                <a:ea typeface="ヒラギノ角ゴ Pro W3" pitchFamily="-65" charset="-128"/>
              </a:rPr>
              <a:t>You need to compare the market value of each option and choose the one with the highest market value.</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DF2D3"/>
        </a:solidFill>
        <a:effectLst/>
      </p:bgPr>
    </p:bg>
    <p:spTree>
      <p:nvGrpSpPr>
        <p:cNvPr id="1" name=""/>
        <p:cNvGrpSpPr/>
        <p:nvPr/>
      </p:nvGrpSpPr>
      <p:grpSpPr>
        <a:xfrm>
          <a:off x="0" y="0"/>
          <a:ext cx="0" cy="0"/>
          <a:chOff x="0" y="0"/>
          <a:chExt cx="0" cy="0"/>
        </a:xfrm>
      </p:grpSpPr>
      <p:sp>
        <p:nvSpPr>
          <p:cNvPr id="17410" name="Rectangle 8"/>
          <p:cNvSpPr>
            <a:spLocks noGrp="1" noChangeArrowheads="1"/>
          </p:cNvSpPr>
          <p:nvPr>
            <p:ph type="title"/>
          </p:nvPr>
        </p:nvSpPr>
        <p:spPr/>
        <p:txBody>
          <a:bodyPr/>
          <a:lstStyle/>
          <a:p>
            <a:pPr eaLnBrk="1" hangingPunct="1"/>
            <a:r>
              <a:rPr lang="en-US" altLang="en-US" sz="2800" smtClean="0">
                <a:ea typeface="ヒラギノ角ゴ Pro W3" pitchFamily="-65" charset="-128"/>
              </a:rPr>
              <a:t>Example 3.1 Competitive Market Prices Determine Value </a:t>
            </a:r>
          </a:p>
        </p:txBody>
      </p:sp>
      <p:sp>
        <p:nvSpPr>
          <p:cNvPr id="17411" name="Rectangle 9"/>
          <p:cNvSpPr>
            <a:spLocks noGrp="1" noChangeArrowheads="1"/>
          </p:cNvSpPr>
          <p:nvPr>
            <p:ph idx="1"/>
          </p:nvPr>
        </p:nvSpPr>
        <p:spPr/>
        <p:txBody>
          <a:bodyPr/>
          <a:lstStyle/>
          <a:p>
            <a:pPr eaLnBrk="1" hangingPunct="1">
              <a:buFontTx/>
              <a:buNone/>
            </a:pPr>
            <a:r>
              <a:rPr lang="en-US" altLang="en-US" smtClean="0">
                <a:ea typeface="ヒラギノ角ゴ Pro W3" pitchFamily="-65" charset="-128"/>
              </a:rPr>
              <a:t>Execute:</a:t>
            </a:r>
          </a:p>
          <a:p>
            <a:pPr eaLnBrk="1" hangingPunct="1"/>
            <a:r>
              <a:rPr lang="en-US" altLang="en-US" sz="2000" smtClean="0">
                <a:ea typeface="ヒラギノ角ゴ Pro W3" pitchFamily="-65" charset="-128"/>
              </a:rPr>
              <a:t>The Def Leppard tickets have a total value of $120 (4 </a:t>
            </a:r>
            <a:r>
              <a:rPr lang="en-US" altLang="en-US" sz="2000" smtClean="0">
                <a:ea typeface="ヒラギノ角ゴ Pro W3" pitchFamily="-65" charset="-128"/>
                <a:sym typeface="Symbol" pitchFamily="18" charset="2"/>
              </a:rPr>
              <a:t></a:t>
            </a:r>
            <a:r>
              <a:rPr lang="en-US" altLang="en-US" sz="2000" smtClean="0">
                <a:ea typeface="ヒラギノ角ゴ Pro W3" pitchFamily="-65" charset="-128"/>
              </a:rPr>
              <a:t> $30) versus the $100 total value of the other two tickets (2 </a:t>
            </a:r>
            <a:r>
              <a:rPr lang="en-US" altLang="en-US" sz="2000" smtClean="0">
                <a:ea typeface="ヒラギノ角ゴ Pro W3" pitchFamily="-65" charset="-128"/>
                <a:sym typeface="Symbol" pitchFamily="18" charset="2"/>
              </a:rPr>
              <a:t></a:t>
            </a:r>
            <a:r>
              <a:rPr lang="en-US" altLang="en-US" sz="2000" smtClean="0">
                <a:ea typeface="ヒラギノ角ゴ Pro W3" pitchFamily="-65" charset="-128"/>
              </a:rPr>
              <a:t> $50). </a:t>
            </a:r>
          </a:p>
          <a:p>
            <a:pPr eaLnBrk="1" hangingPunct="1"/>
            <a:r>
              <a:rPr lang="en-US" altLang="en-US" sz="2000" smtClean="0">
                <a:ea typeface="ヒラギノ角ゴ Pro W3" pitchFamily="-65" charset="-128"/>
              </a:rPr>
              <a:t>Instead of taking the tickets to your favorite band, you should accept the Def Leppard tickets, sell them on Ebay, and use the proceeds to buy two tickets to your favorite band’s show. </a:t>
            </a:r>
          </a:p>
          <a:p>
            <a:pPr eaLnBrk="1" hangingPunct="1"/>
            <a:r>
              <a:rPr lang="en-US" altLang="en-US" sz="2000" smtClean="0">
                <a:ea typeface="ヒラギノ角ゴ Pro W3" pitchFamily="-65" charset="-128"/>
              </a:rPr>
              <a:t>You’ll even have $20 left over to buy a t-shirt.</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DF2D3"/>
        </a:solidFill>
        <a:effectLst/>
      </p:bgPr>
    </p:bg>
    <p:spTree>
      <p:nvGrpSpPr>
        <p:cNvPr id="1" name=""/>
        <p:cNvGrpSpPr/>
        <p:nvPr/>
      </p:nvGrpSpPr>
      <p:grpSpPr>
        <a:xfrm>
          <a:off x="0" y="0"/>
          <a:ext cx="0" cy="0"/>
          <a:chOff x="0" y="0"/>
          <a:chExt cx="0" cy="0"/>
        </a:xfrm>
      </p:grpSpPr>
      <p:sp>
        <p:nvSpPr>
          <p:cNvPr id="18434" name="Rectangle 8"/>
          <p:cNvSpPr>
            <a:spLocks noGrp="1" noChangeArrowheads="1"/>
          </p:cNvSpPr>
          <p:nvPr>
            <p:ph type="title"/>
          </p:nvPr>
        </p:nvSpPr>
        <p:spPr/>
        <p:txBody>
          <a:bodyPr/>
          <a:lstStyle/>
          <a:p>
            <a:pPr eaLnBrk="1" hangingPunct="1"/>
            <a:r>
              <a:rPr lang="en-US" altLang="en-US" sz="2800" smtClean="0">
                <a:ea typeface="ヒラギノ角ゴ Pro W3" pitchFamily="-65" charset="-128"/>
              </a:rPr>
              <a:t>Example 3.1 Competitive Market Prices Determine Value </a:t>
            </a:r>
          </a:p>
        </p:txBody>
      </p:sp>
      <p:sp>
        <p:nvSpPr>
          <p:cNvPr id="18435" name="Rectangle 9"/>
          <p:cNvSpPr>
            <a:spLocks noGrp="1" noChangeArrowheads="1"/>
          </p:cNvSpPr>
          <p:nvPr>
            <p:ph idx="1"/>
          </p:nvPr>
        </p:nvSpPr>
        <p:spPr/>
        <p:txBody>
          <a:bodyPr/>
          <a:lstStyle/>
          <a:p>
            <a:pPr eaLnBrk="1" hangingPunct="1">
              <a:buFontTx/>
              <a:buNone/>
            </a:pPr>
            <a:r>
              <a:rPr lang="en-US" altLang="en-US" smtClean="0">
                <a:ea typeface="ヒラギノ角ゴ Pro W3" pitchFamily="-65" charset="-128"/>
              </a:rPr>
              <a:t>Evaluate:</a:t>
            </a:r>
          </a:p>
          <a:p>
            <a:pPr eaLnBrk="1" hangingPunct="1"/>
            <a:r>
              <a:rPr lang="en-US" altLang="en-US" sz="2000" smtClean="0">
                <a:ea typeface="ヒラギノ角ゴ Pro W3" pitchFamily="-65" charset="-128"/>
              </a:rPr>
              <a:t>Even though you prefer your favorite band, you should still take the opportunity to get the Def Leppard tickets instead. </a:t>
            </a:r>
          </a:p>
          <a:p>
            <a:pPr eaLnBrk="1" hangingPunct="1"/>
            <a:r>
              <a:rPr lang="en-US" altLang="en-US" sz="2000" smtClean="0">
                <a:ea typeface="ヒラギノ角ゴ Pro W3" pitchFamily="-65" charset="-128"/>
              </a:rPr>
              <a:t>As we emphasized earlier, whether this opportunity is attractive depends on its net value using market prices. </a:t>
            </a:r>
          </a:p>
          <a:p>
            <a:pPr eaLnBrk="1" hangingPunct="1"/>
            <a:r>
              <a:rPr lang="en-US" altLang="en-US" sz="2000" smtClean="0">
                <a:ea typeface="ヒラギノ角ゴ Pro W3" pitchFamily="-65" charset="-128"/>
              </a:rPr>
              <a:t>Because the net value of taking the Def Leppard tickets, selling them, and buying your favorite band’s tickets is positive $20, the opportunity is appealing.</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3.2 Market Prices and the Valuation Principle</a:t>
            </a:r>
          </a:p>
        </p:txBody>
      </p:sp>
      <p:sp>
        <p:nvSpPr>
          <p:cNvPr id="19459" name="Rectangle 7"/>
          <p:cNvSpPr>
            <a:spLocks noGrp="1" noChangeArrowheads="1"/>
          </p:cNvSpPr>
          <p:nvPr>
            <p:ph idx="1"/>
          </p:nvPr>
        </p:nvSpPr>
        <p:spPr/>
        <p:txBody>
          <a:bodyPr/>
          <a:lstStyle/>
          <a:p>
            <a:pPr eaLnBrk="1" hangingPunct="1"/>
            <a:r>
              <a:rPr lang="en-US" altLang="en-US" smtClean="0">
                <a:ea typeface="ヒラギノ角ゴ Pro W3" pitchFamily="-65" charset="-128"/>
              </a:rPr>
              <a:t>The Valuation Principle</a:t>
            </a:r>
          </a:p>
          <a:p>
            <a:pPr lvl="1" eaLnBrk="1" hangingPunct="1"/>
            <a:r>
              <a:rPr lang="en-US" altLang="en-US" smtClean="0">
                <a:ea typeface="ヒラギノ角ゴ Pro W3" pitchFamily="-65" charset="-128"/>
              </a:rPr>
              <a:t>The value of a commodity or an asset to the firm or its investors is determined by its competitive market price</a:t>
            </a:r>
          </a:p>
          <a:p>
            <a:pPr lvl="1" eaLnBrk="1" hangingPunct="1"/>
            <a:r>
              <a:rPr lang="en-US" altLang="en-US" smtClean="0">
                <a:ea typeface="ヒラギノ角ゴ Pro W3" pitchFamily="-65" charset="-128"/>
              </a:rPr>
              <a:t>The benefits and costs of a decision should be evaluated using those market prices</a:t>
            </a:r>
          </a:p>
          <a:p>
            <a:pPr lvl="1" eaLnBrk="1" hangingPunct="1"/>
            <a:r>
              <a:rPr lang="en-US" altLang="en-US" smtClean="0">
                <a:ea typeface="ヒラギノ角ゴ Pro W3" pitchFamily="-65" charset="-128"/>
              </a:rPr>
              <a:t>When the value of the benefits exceeds the value of the costs, the decision will increase the market value of the firm</a:t>
            </a:r>
          </a:p>
          <a:p>
            <a:pPr eaLnBrk="1" hangingPunct="1"/>
            <a:endParaRPr lang="en-US" altLang="en-US" smtClean="0">
              <a:ea typeface="ヒラギノ角ゴ Pro W3" pitchFamily="-65" charset="-128"/>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DF2D3"/>
        </a:solidFill>
        <a:effectLst/>
      </p:bgPr>
    </p:bg>
    <p:spTree>
      <p:nvGrpSpPr>
        <p:cNvPr id="1" name=""/>
        <p:cNvGrpSpPr/>
        <p:nvPr/>
      </p:nvGrpSpPr>
      <p:grpSpPr>
        <a:xfrm>
          <a:off x="0" y="0"/>
          <a:ext cx="0" cy="0"/>
          <a:chOff x="0" y="0"/>
          <a:chExt cx="0" cy="0"/>
        </a:xfrm>
      </p:grpSpPr>
      <p:sp>
        <p:nvSpPr>
          <p:cNvPr id="64514" name="Rectangle 6"/>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Example 3.2</a:t>
            </a:r>
            <a:br>
              <a:rPr lang="en-US" smtClean="0">
                <a:ea typeface="ヒラギノ角ゴ Pro W3" pitchFamily="-65" charset="-128"/>
              </a:rPr>
            </a:br>
            <a:r>
              <a:rPr lang="en-US" smtClean="0">
                <a:ea typeface="ヒラギノ角ゴ Pro W3" pitchFamily="-65" charset="-128"/>
              </a:rPr>
              <a:t>Applying the Valuation Principle</a:t>
            </a:r>
          </a:p>
        </p:txBody>
      </p:sp>
      <p:sp>
        <p:nvSpPr>
          <p:cNvPr id="20483" name="Rectangle 7"/>
          <p:cNvSpPr>
            <a:spLocks noGrp="1" noChangeArrowheads="1"/>
          </p:cNvSpPr>
          <p:nvPr>
            <p:ph idx="1"/>
          </p:nvPr>
        </p:nvSpPr>
        <p:spPr/>
        <p:txBody>
          <a:bodyPr/>
          <a:lstStyle/>
          <a:p>
            <a:pPr eaLnBrk="1" hangingPunct="1">
              <a:lnSpc>
                <a:spcPct val="90000"/>
              </a:lnSpc>
              <a:buFontTx/>
              <a:buNone/>
            </a:pPr>
            <a:r>
              <a:rPr lang="en-US" altLang="en-US" smtClean="0">
                <a:ea typeface="ヒラギノ角ゴ Pro W3" pitchFamily="-65" charset="-128"/>
              </a:rPr>
              <a:t>Problem:  </a:t>
            </a:r>
          </a:p>
          <a:p>
            <a:pPr eaLnBrk="1" hangingPunct="1">
              <a:lnSpc>
                <a:spcPct val="90000"/>
              </a:lnSpc>
            </a:pPr>
            <a:r>
              <a:rPr lang="en-US" altLang="en-US" sz="2000" smtClean="0">
                <a:ea typeface="ヒラギノ角ゴ Pro W3" pitchFamily="-65" charset="-128"/>
              </a:rPr>
              <a:t>You are the operations manager at your firm. Due to a pre-existing contract, you have the opportunity to acquire 200 barrels of oil and 3,000 pounds of copper for $25,000. The current market price of oil is $90 per barrel and for copper is $3.50 per pound. You are not sure that you need all of the oil and copper, so you are wondering if you should you take this opportunity. How valuable is it? Would your decision change if you believed the value of oil or copper would plummet over the next month?</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DF2D3"/>
        </a:solidFill>
        <a:effectLst/>
      </p:bgPr>
    </p:bg>
    <p:spTree>
      <p:nvGrpSpPr>
        <p:cNvPr id="1" name=""/>
        <p:cNvGrpSpPr/>
        <p:nvPr/>
      </p:nvGrpSpPr>
      <p:grpSpPr>
        <a:xfrm>
          <a:off x="0" y="0"/>
          <a:ext cx="0" cy="0"/>
          <a:chOff x="0" y="0"/>
          <a:chExt cx="0" cy="0"/>
        </a:xfrm>
      </p:grpSpPr>
      <p:sp>
        <p:nvSpPr>
          <p:cNvPr id="66562" name="Rectangle 10"/>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Example 3.2</a:t>
            </a:r>
            <a:br>
              <a:rPr lang="en-US" smtClean="0">
                <a:ea typeface="ヒラギノ角ゴ Pro W3" pitchFamily="-65" charset="-128"/>
              </a:rPr>
            </a:br>
            <a:r>
              <a:rPr lang="en-US" smtClean="0">
                <a:ea typeface="ヒラギノ角ゴ Pro W3" pitchFamily="-65" charset="-128"/>
              </a:rPr>
              <a:t>Applying the Valuation Principle</a:t>
            </a:r>
          </a:p>
        </p:txBody>
      </p:sp>
      <p:sp>
        <p:nvSpPr>
          <p:cNvPr id="21507" name="Rectangle 11"/>
          <p:cNvSpPr>
            <a:spLocks noGrp="1" noChangeArrowheads="1"/>
          </p:cNvSpPr>
          <p:nvPr>
            <p:ph idx="1"/>
          </p:nvPr>
        </p:nvSpPr>
        <p:spPr/>
        <p:txBody>
          <a:bodyPr/>
          <a:lstStyle/>
          <a:p>
            <a:pPr eaLnBrk="1" hangingPunct="1"/>
            <a:r>
              <a:rPr lang="en-US" altLang="en-US" sz="2000" smtClean="0">
                <a:ea typeface="ヒラギノ角ゴ Pro W3" pitchFamily="-65" charset="-128"/>
              </a:rPr>
              <a:t>We need to quantify the costs and benefits using market prices. We are comparing $25,000 with:</a:t>
            </a:r>
          </a:p>
          <a:p>
            <a:pPr lvl="1" eaLnBrk="1" hangingPunct="1"/>
            <a:r>
              <a:rPr lang="en-US" altLang="en-US" sz="2000" smtClean="0">
                <a:ea typeface="ヒラギノ角ゴ Pro W3" pitchFamily="-65" charset="-128"/>
              </a:rPr>
              <a:t>200 barrels of oil at $90 per barrel</a:t>
            </a:r>
          </a:p>
          <a:p>
            <a:pPr lvl="1" eaLnBrk="1" hangingPunct="1"/>
            <a:r>
              <a:rPr lang="en-US" altLang="en-US" sz="2000" smtClean="0">
                <a:ea typeface="ヒラギノ角ゴ Pro W3" pitchFamily="-65" charset="-128"/>
              </a:rPr>
              <a:t>3,000 pounds of copper at $3.50 per pound</a:t>
            </a:r>
          </a:p>
          <a:p>
            <a:pPr eaLnBrk="1" hangingPunct="1"/>
            <a:r>
              <a:rPr lang="en-US" altLang="en-US" sz="2000" smtClean="0">
                <a:ea typeface="ヒラギノ角ゴ Pro W3" pitchFamily="-65" charset="-128"/>
              </a:rPr>
              <a:t>Using the competitive market prices we have:</a:t>
            </a:r>
          </a:p>
          <a:p>
            <a:pPr lvl="1" eaLnBrk="1" hangingPunct="1"/>
            <a:r>
              <a:rPr lang="en-US" altLang="en-US" sz="2000" smtClean="0">
                <a:ea typeface="ヒラギノ角ゴ Pro W3" pitchFamily="-65" charset="-128"/>
              </a:rPr>
              <a:t>(200 barrels) × ($90/barrel today) = $18,000 today</a:t>
            </a:r>
          </a:p>
          <a:p>
            <a:pPr lvl="1" eaLnBrk="1" hangingPunct="1"/>
            <a:r>
              <a:rPr lang="en-US" altLang="en-US" sz="2000" smtClean="0">
                <a:ea typeface="ヒラギノ角ゴ Pro W3" pitchFamily="-65" charset="-128"/>
              </a:rPr>
              <a:t>(3,000 pounds of copper) × ($3.50/pound today) = $10,500 today</a:t>
            </a:r>
          </a:p>
          <a:p>
            <a:pPr eaLnBrk="1" hangingPunct="1"/>
            <a:r>
              <a:rPr lang="en-US" altLang="en-US" sz="2000" smtClean="0">
                <a:ea typeface="ヒラギノ角ゴ Pro W3" pitchFamily="-65" charset="-128"/>
              </a:rPr>
              <a:t>The value of the opportunity is the value of the oil plus the value of the copper less the cost of the opportunity, $18,000 + $10,500 - $25,000 = $3,500 today.  </a:t>
            </a:r>
          </a:p>
          <a:p>
            <a:pPr eaLnBrk="1" hangingPunct="1"/>
            <a:r>
              <a:rPr lang="en-US" altLang="en-US" sz="2000" smtClean="0">
                <a:ea typeface="ヒラギノ角ゴ Pro W3" pitchFamily="-65" charset="-128"/>
              </a:rPr>
              <a:t>Because the value is positive, we should take it</a:t>
            </a:r>
          </a:p>
          <a:p>
            <a:pPr lvl="1" eaLnBrk="1" hangingPunct="1"/>
            <a:endParaRPr lang="en-US" altLang="en-US" sz="2000" smtClean="0">
              <a:ea typeface="ヒラギノ角ゴ Pro W3" pitchFamily="-65" charset="-128"/>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DF2D3"/>
        </a:solidFill>
        <a:effectLst/>
      </p:bgPr>
    </p:bg>
    <p:spTree>
      <p:nvGrpSpPr>
        <p:cNvPr id="1" name=""/>
        <p:cNvGrpSpPr/>
        <p:nvPr/>
      </p:nvGrpSpPr>
      <p:grpSpPr>
        <a:xfrm>
          <a:off x="0" y="0"/>
          <a:ext cx="0" cy="0"/>
          <a:chOff x="0" y="0"/>
          <a:chExt cx="0" cy="0"/>
        </a:xfrm>
      </p:grpSpPr>
      <p:sp>
        <p:nvSpPr>
          <p:cNvPr id="70658" name="Rectangle 8"/>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Example 3.2</a:t>
            </a:r>
            <a:br>
              <a:rPr lang="en-US" smtClean="0">
                <a:ea typeface="ヒラギノ角ゴ Pro W3" pitchFamily="-65" charset="-128"/>
              </a:rPr>
            </a:br>
            <a:r>
              <a:rPr lang="en-US" smtClean="0">
                <a:ea typeface="ヒラギノ角ゴ Pro W3" pitchFamily="-65" charset="-128"/>
              </a:rPr>
              <a:t>Applying the Valuation Principle</a:t>
            </a:r>
          </a:p>
        </p:txBody>
      </p:sp>
      <p:sp>
        <p:nvSpPr>
          <p:cNvPr id="22531" name="Rectangle 9"/>
          <p:cNvSpPr>
            <a:spLocks noGrp="1" noChangeArrowheads="1"/>
          </p:cNvSpPr>
          <p:nvPr>
            <p:ph idx="1"/>
          </p:nvPr>
        </p:nvSpPr>
        <p:spPr/>
        <p:txBody>
          <a:bodyPr/>
          <a:lstStyle/>
          <a:p>
            <a:pPr eaLnBrk="1" hangingPunct="1">
              <a:buFontTx/>
              <a:buNone/>
            </a:pPr>
            <a:r>
              <a:rPr lang="en-US" altLang="en-US" smtClean="0">
                <a:ea typeface="ヒラギノ角ゴ Pro W3" pitchFamily="-65" charset="-128"/>
              </a:rPr>
              <a:t>Evaluate:</a:t>
            </a:r>
          </a:p>
          <a:p>
            <a:pPr eaLnBrk="1" hangingPunct="1"/>
            <a:r>
              <a:rPr lang="en-US" altLang="en-US" sz="2000" smtClean="0">
                <a:ea typeface="ヒラギノ角ゴ Pro W3" pitchFamily="-65" charset="-128"/>
              </a:rPr>
              <a:t>Since we are transacting today, only the current prices in a competitive market matter</a:t>
            </a:r>
          </a:p>
          <a:p>
            <a:pPr eaLnBrk="1" hangingPunct="1"/>
            <a:r>
              <a:rPr lang="en-US" altLang="en-US" sz="2000" smtClean="0">
                <a:ea typeface="ヒラギノ角ゴ Pro W3" pitchFamily="-65" charset="-128"/>
              </a:rPr>
              <a:t>Our own use for or opinion about the future prospects of oil or copper do not alter the value of the decision today  </a:t>
            </a:r>
          </a:p>
          <a:p>
            <a:pPr eaLnBrk="1" hangingPunct="1"/>
            <a:r>
              <a:rPr lang="en-US" altLang="en-US" sz="2000" smtClean="0">
                <a:ea typeface="ヒラギノ角ゴ Pro W3" pitchFamily="-65" charset="-128"/>
              </a:rPr>
              <a:t>This decision is good for the firm, and will increase its value by $3,500</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ea typeface="ヒラギノ角ゴ Pro W3" pitchFamily="-65" charset="-128"/>
              </a:rPr>
              <a:t>Chapter Outline</a:t>
            </a:r>
          </a:p>
        </p:txBody>
      </p:sp>
      <p:sp>
        <p:nvSpPr>
          <p:cNvPr id="5123" name="Rectangle 3"/>
          <p:cNvSpPr>
            <a:spLocks noGrp="1" noChangeArrowheads="1"/>
          </p:cNvSpPr>
          <p:nvPr>
            <p:ph idx="1"/>
          </p:nvPr>
        </p:nvSpPr>
        <p:spPr/>
        <p:txBody>
          <a:bodyPr/>
          <a:lstStyle/>
          <a:p>
            <a:pPr marL="693738" indent="-693738" eaLnBrk="1" hangingPunct="1">
              <a:buFontTx/>
              <a:buNone/>
            </a:pPr>
            <a:r>
              <a:rPr lang="en-US" altLang="en-US" smtClean="0">
                <a:ea typeface="ヒラギノ角ゴ Pro W3" pitchFamily="-65" charset="-128"/>
              </a:rPr>
              <a:t>3.1 Cost-Benefit Analysis</a:t>
            </a:r>
          </a:p>
          <a:p>
            <a:pPr marL="693738" indent="-693738" eaLnBrk="1" hangingPunct="1">
              <a:buFontTx/>
              <a:buNone/>
            </a:pPr>
            <a:r>
              <a:rPr lang="en-US" altLang="en-US" smtClean="0">
                <a:ea typeface="ヒラギノ角ゴ Pro W3" pitchFamily="-65" charset="-128"/>
              </a:rPr>
              <a:t>3.2 Market Prices and the Valuation Principle</a:t>
            </a:r>
          </a:p>
          <a:p>
            <a:pPr marL="693738" indent="-693738" eaLnBrk="1" hangingPunct="1">
              <a:buFontTx/>
              <a:buNone/>
            </a:pPr>
            <a:r>
              <a:rPr lang="en-US" altLang="en-US" smtClean="0">
                <a:ea typeface="ヒラギノ角ゴ Pro W3" pitchFamily="-65" charset="-128"/>
              </a:rPr>
              <a:t>3.3 The Time Value of Money and Interest Rates</a:t>
            </a:r>
          </a:p>
          <a:p>
            <a:pPr marL="693738" indent="-693738" eaLnBrk="1" hangingPunct="1">
              <a:buFontTx/>
              <a:buNone/>
            </a:pPr>
            <a:r>
              <a:rPr lang="en-US" altLang="en-US" smtClean="0">
                <a:ea typeface="ヒラギノ角ゴ Pro W3" pitchFamily="-65" charset="-128"/>
              </a:rPr>
              <a:t>3.4 Valuing Cash Flows at Different Points in Time</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3.2 Market Prices and the Valuation Principle</a:t>
            </a:r>
          </a:p>
        </p:txBody>
      </p:sp>
      <p:sp>
        <p:nvSpPr>
          <p:cNvPr id="23555" name="Rectangle 7"/>
          <p:cNvSpPr>
            <a:spLocks noGrp="1" noChangeArrowheads="1"/>
          </p:cNvSpPr>
          <p:nvPr>
            <p:ph idx="1"/>
          </p:nvPr>
        </p:nvSpPr>
        <p:spPr/>
        <p:txBody>
          <a:bodyPr/>
          <a:lstStyle/>
          <a:p>
            <a:pPr eaLnBrk="1" hangingPunct="1"/>
            <a:r>
              <a:rPr lang="en-US" altLang="en-US" smtClean="0">
                <a:ea typeface="ヒラギノ角ゴ Pro W3" pitchFamily="-65" charset="-128"/>
              </a:rPr>
              <a:t>Why There Can Be Only One Competitive Price for a Good</a:t>
            </a:r>
          </a:p>
          <a:p>
            <a:pPr lvl="1" eaLnBrk="1" hangingPunct="1"/>
            <a:r>
              <a:rPr lang="en-US" altLang="en-US" smtClean="0">
                <a:ea typeface="ヒラギノ角ゴ Pro W3" pitchFamily="-65" charset="-128"/>
              </a:rPr>
              <a:t>Law of One Price</a:t>
            </a:r>
          </a:p>
          <a:p>
            <a:pPr lvl="2" eaLnBrk="1" hangingPunct="1"/>
            <a:r>
              <a:rPr lang="en-US" altLang="en-US" smtClean="0">
                <a:ea typeface="ＭＳ Ｐゴシック" pitchFamily="34" charset="-128"/>
              </a:rPr>
              <a:t>In competitive markets, securities with the same cash flows must have the same price</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6"/>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3.2 Market Prices and the Valuation Principle</a:t>
            </a:r>
          </a:p>
        </p:txBody>
      </p:sp>
      <p:sp>
        <p:nvSpPr>
          <p:cNvPr id="24579" name="Rectangle 7"/>
          <p:cNvSpPr>
            <a:spLocks noGrp="1" noChangeArrowheads="1"/>
          </p:cNvSpPr>
          <p:nvPr>
            <p:ph idx="1"/>
          </p:nvPr>
        </p:nvSpPr>
        <p:spPr/>
        <p:txBody>
          <a:bodyPr/>
          <a:lstStyle/>
          <a:p>
            <a:pPr eaLnBrk="1" hangingPunct="1"/>
            <a:r>
              <a:rPr lang="en-US" altLang="en-US" smtClean="0">
                <a:ea typeface="ヒラギノ角ゴ Pro W3" pitchFamily="-65" charset="-128"/>
              </a:rPr>
              <a:t>Why There Can Be Only One Competitive Price for a Good</a:t>
            </a:r>
          </a:p>
          <a:p>
            <a:pPr lvl="1" eaLnBrk="1" hangingPunct="1"/>
            <a:r>
              <a:rPr lang="en-US" altLang="en-US" smtClean="0">
                <a:ea typeface="ヒラギノ角ゴ Pro W3" pitchFamily="-65" charset="-128"/>
              </a:rPr>
              <a:t>Arbitrage</a:t>
            </a:r>
          </a:p>
          <a:p>
            <a:pPr lvl="2" eaLnBrk="1" hangingPunct="1"/>
            <a:r>
              <a:rPr lang="en-US" altLang="en-US" smtClean="0">
                <a:ea typeface="ＭＳ Ｐゴシック" pitchFamily="34" charset="-128"/>
              </a:rPr>
              <a:t>The practice of buying and selling equivalent goods to take advantage of a price difference</a:t>
            </a:r>
          </a:p>
          <a:p>
            <a:pPr lvl="1" eaLnBrk="1" hangingPunct="1"/>
            <a:r>
              <a:rPr lang="en-US" altLang="en-US" smtClean="0">
                <a:ea typeface="ヒラギノ角ゴ Pro W3" pitchFamily="-65" charset="-128"/>
              </a:rPr>
              <a:t>Arbitrage Opportunity</a:t>
            </a:r>
          </a:p>
          <a:p>
            <a:pPr lvl="2" eaLnBrk="1" hangingPunct="1"/>
            <a:r>
              <a:rPr lang="en-US" altLang="en-US" smtClean="0">
                <a:ea typeface="ＭＳ Ｐゴシック" pitchFamily="34" charset="-128"/>
              </a:rPr>
              <a:t>Any situation in which it is possible to make a profit without taking any risk or making any investment</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9"/>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3.3 The Time Value of Money and Interest Rates</a:t>
            </a:r>
          </a:p>
        </p:txBody>
      </p:sp>
      <p:sp>
        <p:nvSpPr>
          <p:cNvPr id="25603" name="Rectangle 20"/>
          <p:cNvSpPr>
            <a:spLocks noGrp="1" noChangeArrowheads="1"/>
          </p:cNvSpPr>
          <p:nvPr>
            <p:ph idx="1"/>
          </p:nvPr>
        </p:nvSpPr>
        <p:spPr/>
        <p:txBody>
          <a:bodyPr/>
          <a:lstStyle/>
          <a:p>
            <a:pPr eaLnBrk="1" hangingPunct="1"/>
            <a:r>
              <a:rPr lang="en-US" altLang="en-US" smtClean="0">
                <a:ea typeface="ヒラギノ角ゴ Pro W3" pitchFamily="-65" charset="-128"/>
              </a:rPr>
              <a:t>The Time Value of Money</a:t>
            </a:r>
          </a:p>
          <a:p>
            <a:pPr lvl="1" eaLnBrk="1" hangingPunct="1"/>
            <a:r>
              <a:rPr lang="en-US" altLang="en-US" smtClean="0">
                <a:ea typeface="ヒラギノ角ゴ Pro W3" pitchFamily="-65" charset="-128"/>
              </a:rPr>
              <a:t>In general, a dollar today is worth more than a dollar in one year  </a:t>
            </a:r>
          </a:p>
          <a:p>
            <a:pPr lvl="2" eaLnBrk="1" hangingPunct="1"/>
            <a:r>
              <a:rPr lang="en-US" altLang="en-US" smtClean="0">
                <a:ea typeface="ＭＳ Ｐゴシック" pitchFamily="34" charset="-128"/>
              </a:rPr>
              <a:t>If you have $1 today and you can deposit it in a bank at 10%, you will have $1.10 at the end of one year</a:t>
            </a:r>
          </a:p>
          <a:p>
            <a:pPr lvl="1" eaLnBrk="1" hangingPunct="1"/>
            <a:r>
              <a:rPr lang="en-US" altLang="en-US" smtClean="0">
                <a:ea typeface="ヒラギノ角ゴ Pro W3" pitchFamily="-65" charset="-128"/>
              </a:rPr>
              <a:t>The difference in value between money today and money in the future is the time value of money.</a:t>
            </a:r>
          </a:p>
          <a:p>
            <a:pPr eaLnBrk="1" hangingPunct="1"/>
            <a:endParaRPr lang="en-US" altLang="en-US" smtClean="0">
              <a:ea typeface="ヒラギノ角ゴ Pro W3" pitchFamily="-65" charset="-128"/>
            </a:endParaRP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9"/>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3.3 The Time Value of Money and Interest Rates</a:t>
            </a:r>
          </a:p>
        </p:txBody>
      </p:sp>
      <p:sp>
        <p:nvSpPr>
          <p:cNvPr id="26627" name="Rectangle 20"/>
          <p:cNvSpPr>
            <a:spLocks noGrp="1" noChangeArrowheads="1"/>
          </p:cNvSpPr>
          <p:nvPr>
            <p:ph idx="1"/>
          </p:nvPr>
        </p:nvSpPr>
        <p:spPr/>
        <p:txBody>
          <a:bodyPr/>
          <a:lstStyle/>
          <a:p>
            <a:pPr eaLnBrk="1" hangingPunct="1"/>
            <a:r>
              <a:rPr lang="en-US" altLang="en-US" smtClean="0">
                <a:ea typeface="ヒラギノ角ゴ Pro W3" pitchFamily="-65" charset="-128"/>
              </a:rPr>
              <a:t>The Time Value of Money</a:t>
            </a:r>
          </a:p>
          <a:p>
            <a:pPr lvl="1" eaLnBrk="1" hangingPunct="1"/>
            <a:r>
              <a:rPr lang="en-US" altLang="en-US" smtClean="0">
                <a:ea typeface="ヒラギノ角ゴ Pro W3" pitchFamily="-65" charset="-128"/>
              </a:rPr>
              <a:t>Consider a firm's investment opportunity with a cost of $100,000 today and a benefit of $105,000 at the end of one year.</a:t>
            </a:r>
          </a:p>
          <a:p>
            <a:pPr eaLnBrk="1" hangingPunct="1"/>
            <a:endParaRPr lang="en-US" altLang="en-US" smtClean="0">
              <a:ea typeface="ヒラギノ角ゴ Pro W3" pitchFamily="-65" charset="-128"/>
            </a:endParaRPr>
          </a:p>
        </p:txBody>
      </p:sp>
      <p:pic>
        <p:nvPicPr>
          <p:cNvPr id="26628" name="Picture 2"/>
          <p:cNvPicPr>
            <a:picLocks noChangeAspect="1" noChangeArrowheads="1"/>
          </p:cNvPicPr>
          <p:nvPr/>
        </p:nvPicPr>
        <p:blipFill>
          <a:blip r:embed="rId3" cstate="print"/>
          <a:srcRect/>
          <a:stretch>
            <a:fillRect/>
          </a:stretch>
        </p:blipFill>
        <p:spPr bwMode="auto">
          <a:xfrm>
            <a:off x="457200" y="3810000"/>
            <a:ext cx="8153400" cy="168592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2"/>
          <p:cNvSpPr>
            <a:spLocks noGrp="1" noChangeArrowheads="1"/>
          </p:cNvSpPr>
          <p:nvPr>
            <p:ph type="title"/>
          </p:nvPr>
        </p:nvSpPr>
        <p:spPr/>
        <p:txBody>
          <a:bodyPr/>
          <a:lstStyle/>
          <a:p>
            <a:pPr eaLnBrk="1" hangingPunct="1"/>
            <a:r>
              <a:rPr lang="en-US" altLang="en-US" sz="2800" smtClean="0">
                <a:ea typeface="ヒラギノ角ゴ Pro W3" pitchFamily="-65" charset="-128"/>
              </a:rPr>
              <a:t>Figure 3.1  Converting Between Dollars Today and Gold or Dollars in the Future</a:t>
            </a:r>
          </a:p>
        </p:txBody>
      </p:sp>
      <p:pic>
        <p:nvPicPr>
          <p:cNvPr id="27651" name="Picture 3" descr="fig03_01.gif"/>
          <p:cNvPicPr>
            <a:picLocks noChangeAspect="1"/>
          </p:cNvPicPr>
          <p:nvPr/>
        </p:nvPicPr>
        <p:blipFill>
          <a:blip r:embed="rId3" cstate="print"/>
          <a:srcRect/>
          <a:stretch>
            <a:fillRect/>
          </a:stretch>
        </p:blipFill>
        <p:spPr bwMode="auto">
          <a:xfrm>
            <a:off x="381000" y="1981200"/>
            <a:ext cx="8191500" cy="314483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5"/>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3.3 The Time Value of Money and Interest Rates</a:t>
            </a:r>
          </a:p>
        </p:txBody>
      </p:sp>
      <p:sp>
        <p:nvSpPr>
          <p:cNvPr id="28675" name="Rectangle 26"/>
          <p:cNvSpPr>
            <a:spLocks noGrp="1" noChangeArrowheads="1"/>
          </p:cNvSpPr>
          <p:nvPr>
            <p:ph idx="1"/>
          </p:nvPr>
        </p:nvSpPr>
        <p:spPr/>
        <p:txBody>
          <a:bodyPr/>
          <a:lstStyle/>
          <a:p>
            <a:pPr eaLnBrk="1" hangingPunct="1"/>
            <a:r>
              <a:rPr lang="en-US" altLang="en-US" smtClean="0">
                <a:ea typeface="ヒラギノ角ゴ Pro W3" pitchFamily="-65" charset="-128"/>
              </a:rPr>
              <a:t>The Interest Rate: Converting Cash Across Time</a:t>
            </a:r>
          </a:p>
          <a:p>
            <a:pPr lvl="1" eaLnBrk="1" hangingPunct="1"/>
            <a:r>
              <a:rPr lang="en-US" altLang="en-US" smtClean="0">
                <a:ea typeface="ヒラギノ角ゴ Pro W3" pitchFamily="-65" charset="-128"/>
              </a:rPr>
              <a:t>By depositing money, we convert money today into money in the future</a:t>
            </a:r>
          </a:p>
          <a:p>
            <a:pPr lvl="1" eaLnBrk="1" hangingPunct="1"/>
            <a:r>
              <a:rPr lang="en-US" altLang="en-US" smtClean="0">
                <a:ea typeface="ヒラギノ角ゴ Pro W3" pitchFamily="-65" charset="-128"/>
              </a:rPr>
              <a:t>By borrowing money, we exchange money today for money in the future</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5"/>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3.3 The Time Value of Money and Interest Rates</a:t>
            </a:r>
          </a:p>
        </p:txBody>
      </p:sp>
      <p:sp>
        <p:nvSpPr>
          <p:cNvPr id="29699" name="Rectangle 26"/>
          <p:cNvSpPr>
            <a:spLocks noGrp="1" noChangeArrowheads="1"/>
          </p:cNvSpPr>
          <p:nvPr>
            <p:ph idx="1"/>
          </p:nvPr>
        </p:nvSpPr>
        <p:spPr/>
        <p:txBody>
          <a:bodyPr/>
          <a:lstStyle/>
          <a:p>
            <a:pPr eaLnBrk="1" hangingPunct="1"/>
            <a:r>
              <a:rPr lang="en-US" altLang="en-US" smtClean="0">
                <a:ea typeface="ヒラギノ角ゴ Pro W3" pitchFamily="-65" charset="-128"/>
              </a:rPr>
              <a:t>The Interest Rate: Converting Cash Across Time</a:t>
            </a:r>
          </a:p>
          <a:p>
            <a:pPr lvl="1" eaLnBrk="1" hangingPunct="1"/>
            <a:r>
              <a:rPr lang="en-US" altLang="en-US" smtClean="0">
                <a:ea typeface="ヒラギノ角ゴ Pro W3" pitchFamily="-65" charset="-128"/>
              </a:rPr>
              <a:t>Interest Rate (</a:t>
            </a:r>
            <a:r>
              <a:rPr lang="en-US" altLang="en-US" i="1" smtClean="0">
                <a:ea typeface="ヒラギノ角ゴ Pro W3" pitchFamily="-65" charset="-128"/>
              </a:rPr>
              <a:t>r</a:t>
            </a:r>
            <a:r>
              <a:rPr lang="en-US" altLang="en-US" smtClean="0">
                <a:ea typeface="ヒラギノ角ゴ Pro W3" pitchFamily="-65" charset="-128"/>
              </a:rPr>
              <a:t>)</a:t>
            </a:r>
          </a:p>
          <a:p>
            <a:pPr lvl="2" eaLnBrk="1" hangingPunct="1"/>
            <a:r>
              <a:rPr lang="en-US" altLang="en-US" smtClean="0">
                <a:ea typeface="ＭＳ Ｐゴシック" pitchFamily="34" charset="-128"/>
              </a:rPr>
              <a:t>The rate at which money can be borrowed or lent over a given period</a:t>
            </a:r>
          </a:p>
          <a:p>
            <a:pPr lvl="1" eaLnBrk="1" hangingPunct="1"/>
            <a:r>
              <a:rPr lang="en-US" altLang="en-US" smtClean="0">
                <a:ea typeface="ヒラギノ角ゴ Pro W3" pitchFamily="-65" charset="-128"/>
              </a:rPr>
              <a:t>Interest Rate Factor (1 + </a:t>
            </a:r>
            <a:r>
              <a:rPr lang="en-US" altLang="en-US" i="1" smtClean="0">
                <a:ea typeface="ヒラギノ角ゴ Pro W3" pitchFamily="-65" charset="-128"/>
              </a:rPr>
              <a:t>r</a:t>
            </a:r>
            <a:r>
              <a:rPr lang="en-US" altLang="en-US" smtClean="0">
                <a:ea typeface="ヒラギノ角ゴ Pro W3" pitchFamily="-65" charset="-128"/>
              </a:rPr>
              <a:t>)</a:t>
            </a:r>
          </a:p>
          <a:p>
            <a:pPr lvl="2" eaLnBrk="1" hangingPunct="1"/>
            <a:r>
              <a:rPr lang="en-US" altLang="en-US" smtClean="0">
                <a:ea typeface="ＭＳ Ｐゴシック" pitchFamily="34" charset="-128"/>
              </a:rPr>
              <a:t>It is the rate of exchange between dollars today and dollars in the future</a:t>
            </a:r>
          </a:p>
          <a:p>
            <a:pPr lvl="2" eaLnBrk="1" hangingPunct="1"/>
            <a:r>
              <a:rPr lang="en-US" altLang="en-US" smtClean="0">
                <a:ea typeface="ＭＳ Ｐゴシック" pitchFamily="34" charset="-128"/>
              </a:rPr>
              <a:t>It has units of “$ in one year/$ today”</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5"/>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3.3 The Time Value of Money and Interest Rates</a:t>
            </a:r>
          </a:p>
        </p:txBody>
      </p:sp>
      <p:sp>
        <p:nvSpPr>
          <p:cNvPr id="30723" name="Rectangle 26"/>
          <p:cNvSpPr>
            <a:spLocks noGrp="1" noChangeArrowheads="1"/>
          </p:cNvSpPr>
          <p:nvPr>
            <p:ph idx="1"/>
          </p:nvPr>
        </p:nvSpPr>
        <p:spPr/>
        <p:txBody>
          <a:bodyPr/>
          <a:lstStyle/>
          <a:p>
            <a:pPr eaLnBrk="1" hangingPunct="1"/>
            <a:r>
              <a:rPr lang="en-US" altLang="en-US" smtClean="0">
                <a:ea typeface="ヒラギノ角ゴ Pro W3" pitchFamily="-65" charset="-128"/>
              </a:rPr>
              <a:t>The Interest Rate: Converting Cash Across Time</a:t>
            </a:r>
          </a:p>
          <a:p>
            <a:pPr lvl="1" eaLnBrk="1" hangingPunct="1"/>
            <a:r>
              <a:rPr lang="en-US" altLang="en-US" smtClean="0">
                <a:ea typeface="ヒラギノ角ゴ Pro W3" pitchFamily="-65" charset="-128"/>
              </a:rPr>
              <a:t>Value of $100,000 Investment in One Year</a:t>
            </a:r>
          </a:p>
          <a:p>
            <a:pPr lvl="2" eaLnBrk="1" hangingPunct="1"/>
            <a:r>
              <a:rPr lang="en-US" altLang="en-US" smtClean="0">
                <a:ea typeface="ＭＳ Ｐゴシック" pitchFamily="34" charset="-128"/>
              </a:rPr>
              <a:t>If the interest is 10%, the cost of the investment is:</a:t>
            </a:r>
          </a:p>
          <a:p>
            <a:pPr lvl="3" eaLnBrk="1" hangingPunct="1">
              <a:buFontTx/>
              <a:buNone/>
            </a:pPr>
            <a:r>
              <a:rPr lang="en-US" altLang="en-US" smtClean="0">
                <a:ea typeface="ＭＳ Ｐゴシック" pitchFamily="34" charset="-128"/>
              </a:rPr>
              <a:t>Cost = ($100,000 today) × (1.10 $ in one year/$ today)</a:t>
            </a:r>
          </a:p>
          <a:p>
            <a:pPr lvl="3" eaLnBrk="1" hangingPunct="1">
              <a:buFontTx/>
              <a:buNone/>
            </a:pPr>
            <a:r>
              <a:rPr lang="en-US" altLang="en-US" smtClean="0">
                <a:ea typeface="ＭＳ Ｐゴシック" pitchFamily="34" charset="-128"/>
              </a:rPr>
              <a:t>        = $110,000 in one year</a:t>
            </a: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5"/>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3.3 The Time Value of Money and Interest Rates</a:t>
            </a:r>
          </a:p>
        </p:txBody>
      </p:sp>
      <p:sp>
        <p:nvSpPr>
          <p:cNvPr id="31747" name="Rectangle 26"/>
          <p:cNvSpPr>
            <a:spLocks noGrp="1" noChangeArrowheads="1"/>
          </p:cNvSpPr>
          <p:nvPr>
            <p:ph idx="1"/>
          </p:nvPr>
        </p:nvSpPr>
        <p:spPr>
          <a:xfrm>
            <a:off x="446088" y="1417638"/>
            <a:ext cx="8229600" cy="4525962"/>
          </a:xfrm>
        </p:spPr>
        <p:txBody>
          <a:bodyPr/>
          <a:lstStyle/>
          <a:p>
            <a:pPr eaLnBrk="1" hangingPunct="1"/>
            <a:r>
              <a:rPr lang="en-US" altLang="en-US" smtClean="0">
                <a:ea typeface="ヒラギノ角ゴ Pro W3" pitchFamily="-65" charset="-128"/>
              </a:rPr>
              <a:t>The Interest Rate: Converting Cash Across Time</a:t>
            </a:r>
          </a:p>
          <a:p>
            <a:pPr lvl="1" eaLnBrk="1" hangingPunct="1"/>
            <a:r>
              <a:rPr lang="en-US" altLang="en-US" smtClean="0">
                <a:ea typeface="ヒラギノ角ゴ Pro W3" pitchFamily="-65" charset="-128"/>
              </a:rPr>
              <a:t>Value of $100,000 Investment in One Year</a:t>
            </a:r>
          </a:p>
          <a:p>
            <a:pPr lvl="2" eaLnBrk="1" hangingPunct="1"/>
            <a:r>
              <a:rPr lang="en-US" altLang="en-US" smtClean="0">
                <a:ea typeface="ＭＳ Ｐゴシック" pitchFamily="34" charset="-128"/>
              </a:rPr>
              <a:t>$110,000 is the opportunity cost of spending $100,000 today</a:t>
            </a:r>
          </a:p>
          <a:p>
            <a:pPr lvl="3" eaLnBrk="1" hangingPunct="1"/>
            <a:r>
              <a:rPr lang="en-US" altLang="en-US" smtClean="0">
                <a:ea typeface="ＭＳ Ｐゴシック" pitchFamily="34" charset="-128"/>
              </a:rPr>
              <a:t>The firm gives up the $110,000 it would have had in one year if it had left the money in the bank</a:t>
            </a:r>
          </a:p>
          <a:p>
            <a:pPr lvl="3" eaLnBrk="1" hangingPunct="1"/>
            <a:r>
              <a:rPr lang="en-US" altLang="en-US" smtClean="0">
                <a:ea typeface="ＭＳ Ｐゴシック" pitchFamily="34" charset="-128"/>
              </a:rPr>
              <a:t>Alternatively, by borrowing the $100,000 from the same bank, the firm would owe $110,000 in one year.</a:t>
            </a:r>
          </a:p>
        </p:txBody>
      </p:sp>
      <p:pic>
        <p:nvPicPr>
          <p:cNvPr id="31748" name="Picture 8"/>
          <p:cNvPicPr>
            <a:picLocks noChangeAspect="1" noChangeArrowheads="1"/>
          </p:cNvPicPr>
          <p:nvPr/>
        </p:nvPicPr>
        <p:blipFill>
          <a:blip r:embed="rId3" cstate="print"/>
          <a:srcRect/>
          <a:stretch>
            <a:fillRect/>
          </a:stretch>
        </p:blipFill>
        <p:spPr bwMode="auto">
          <a:xfrm>
            <a:off x="457200" y="5273675"/>
            <a:ext cx="8156575" cy="134143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5"/>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3.3 The Time Value of Money and Interest Rates</a:t>
            </a:r>
          </a:p>
        </p:txBody>
      </p:sp>
      <p:sp>
        <p:nvSpPr>
          <p:cNvPr id="32771" name="Rectangle 26"/>
          <p:cNvSpPr>
            <a:spLocks noGrp="1" noChangeArrowheads="1"/>
          </p:cNvSpPr>
          <p:nvPr>
            <p:ph idx="1"/>
          </p:nvPr>
        </p:nvSpPr>
        <p:spPr/>
        <p:txBody>
          <a:bodyPr/>
          <a:lstStyle/>
          <a:p>
            <a:pPr eaLnBrk="1" hangingPunct="1"/>
            <a:r>
              <a:rPr lang="en-US" altLang="en-US" smtClean="0">
                <a:ea typeface="ヒラギノ角ゴ Pro W3" pitchFamily="-65" charset="-128"/>
              </a:rPr>
              <a:t>The Interest Rate: Converting Cash Across Time</a:t>
            </a:r>
          </a:p>
          <a:p>
            <a:pPr lvl="1" eaLnBrk="1" hangingPunct="1"/>
            <a:r>
              <a:rPr lang="en-US" altLang="en-US" smtClean="0">
                <a:ea typeface="ヒラギノ角ゴ Pro W3" pitchFamily="-65" charset="-128"/>
              </a:rPr>
              <a:t>Value of $100,000 Investment in One Year</a:t>
            </a:r>
          </a:p>
          <a:p>
            <a:pPr lvl="2" eaLnBrk="1" hangingPunct="1"/>
            <a:r>
              <a:rPr lang="en-US" altLang="en-US" smtClean="0">
                <a:ea typeface="ＭＳ Ｐゴシック" pitchFamily="34" charset="-128"/>
              </a:rPr>
              <a:t>The investment’s net value is difference between the cost of the investment and the benefit in one year:</a:t>
            </a:r>
          </a:p>
          <a:p>
            <a:pPr lvl="2" eaLnBrk="1" hangingPunct="1">
              <a:buFontTx/>
              <a:buNone/>
            </a:pPr>
            <a:r>
              <a:rPr lang="en-US" altLang="en-US" smtClean="0">
                <a:ea typeface="ＭＳ Ｐゴシック" pitchFamily="34" charset="-128"/>
              </a:rPr>
              <a:t>	$105,000 - $110,000 = -$5,000 in one year</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title"/>
          </p:nvPr>
        </p:nvSpPr>
        <p:spPr/>
        <p:txBody>
          <a:bodyPr/>
          <a:lstStyle/>
          <a:p>
            <a:pPr eaLnBrk="1" hangingPunct="1"/>
            <a:r>
              <a:rPr lang="en-US" altLang="en-US" smtClean="0">
                <a:ea typeface="ヒラギノ角ゴ Pro W3" pitchFamily="-65" charset="-128"/>
              </a:rPr>
              <a:t>Learning Objectives</a:t>
            </a:r>
          </a:p>
        </p:txBody>
      </p:sp>
      <p:sp>
        <p:nvSpPr>
          <p:cNvPr id="6147" name="Rectangle 6"/>
          <p:cNvSpPr>
            <a:spLocks noGrp="1" noChangeArrowheads="1"/>
          </p:cNvSpPr>
          <p:nvPr>
            <p:ph idx="1"/>
          </p:nvPr>
        </p:nvSpPr>
        <p:spPr/>
        <p:txBody>
          <a:bodyPr/>
          <a:lstStyle/>
          <a:p>
            <a:pPr eaLnBrk="1" hangingPunct="1">
              <a:lnSpc>
                <a:spcPct val="90000"/>
              </a:lnSpc>
            </a:pPr>
            <a:r>
              <a:rPr lang="en-US" altLang="en-US" smtClean="0">
                <a:ea typeface="ヒラギノ角ゴ Pro W3" pitchFamily="-65" charset="-128"/>
              </a:rPr>
              <a:t>Identify the role of financial managers and competitive markets in decision making</a:t>
            </a:r>
          </a:p>
          <a:p>
            <a:pPr eaLnBrk="1" hangingPunct="1">
              <a:lnSpc>
                <a:spcPct val="90000"/>
              </a:lnSpc>
            </a:pPr>
            <a:r>
              <a:rPr lang="en-US" altLang="en-US" smtClean="0">
                <a:ea typeface="ヒラギノ角ゴ Pro W3" pitchFamily="-65" charset="-128"/>
              </a:rPr>
              <a:t>Understand the Valuation Principle, and how it can be used to identify decisions that increase the value of the firm</a:t>
            </a:r>
          </a:p>
          <a:p>
            <a:pPr eaLnBrk="1" hangingPunct="1">
              <a:lnSpc>
                <a:spcPct val="90000"/>
              </a:lnSpc>
            </a:pPr>
            <a:r>
              <a:rPr lang="en-US" altLang="en-US" smtClean="0">
                <a:ea typeface="ヒラギノ角ゴ Pro W3" pitchFamily="-65" charset="-128"/>
              </a:rPr>
              <a:t>Assess the effect of interest rates on today’s value of future cash flows</a:t>
            </a:r>
          </a:p>
          <a:p>
            <a:pPr eaLnBrk="1" hangingPunct="1">
              <a:lnSpc>
                <a:spcPct val="90000"/>
              </a:lnSpc>
            </a:pPr>
            <a:r>
              <a:rPr lang="en-US" altLang="en-US" smtClean="0">
                <a:ea typeface="ヒラギノ角ゴ Pro W3" pitchFamily="-65" charset="-128"/>
              </a:rPr>
              <a:t>Calculate the value of distant cash flows in the present and of current cash flows in the future</a:t>
            </a: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19"/>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3.3 The Time Value of Money and Interest Rates</a:t>
            </a:r>
          </a:p>
        </p:txBody>
      </p:sp>
      <p:sp>
        <p:nvSpPr>
          <p:cNvPr id="33795" name="Rectangle 20"/>
          <p:cNvSpPr>
            <a:spLocks noGrp="1" noChangeArrowheads="1"/>
          </p:cNvSpPr>
          <p:nvPr>
            <p:ph idx="1"/>
          </p:nvPr>
        </p:nvSpPr>
        <p:spPr/>
        <p:txBody>
          <a:bodyPr/>
          <a:lstStyle/>
          <a:p>
            <a:pPr eaLnBrk="1" hangingPunct="1"/>
            <a:r>
              <a:rPr lang="en-US" altLang="en-US" smtClean="0">
                <a:ea typeface="ヒラギノ角ゴ Pro W3" pitchFamily="-65" charset="-128"/>
              </a:rPr>
              <a:t>The Interest Rate: Converting Cash Across Time</a:t>
            </a:r>
          </a:p>
          <a:p>
            <a:pPr lvl="1" eaLnBrk="1" hangingPunct="1"/>
            <a:r>
              <a:rPr lang="en-US" altLang="en-US" smtClean="0">
                <a:ea typeface="ヒラギノ角ゴ Pro W3" pitchFamily="-65" charset="-128"/>
              </a:rPr>
              <a:t>Value of $100,000 Investment Today</a:t>
            </a:r>
          </a:p>
          <a:p>
            <a:pPr lvl="2" eaLnBrk="1" hangingPunct="1"/>
            <a:r>
              <a:rPr lang="en-US" altLang="en-US" smtClean="0">
                <a:ea typeface="ＭＳ Ｐゴシック" pitchFamily="34" charset="-128"/>
              </a:rPr>
              <a:t>How much would we need to have in the bank today so that we would end up with $105,000 in the bank in one year? </a:t>
            </a:r>
          </a:p>
          <a:p>
            <a:pPr lvl="3" eaLnBrk="1" hangingPunct="1"/>
            <a:r>
              <a:rPr lang="en-US" altLang="en-US" smtClean="0">
                <a:ea typeface="ＭＳ Ｐゴシック" pitchFamily="34" charset="-128"/>
              </a:rPr>
              <a:t>This is calculated by dividing by the interest rate factor:</a:t>
            </a:r>
          </a:p>
          <a:p>
            <a:pPr eaLnBrk="1" hangingPunct="1"/>
            <a:endParaRPr lang="en-US" altLang="en-US" smtClean="0">
              <a:ea typeface="ヒラギノ角ゴ Pro W3" pitchFamily="-65" charset="-128"/>
            </a:endParaRPr>
          </a:p>
        </p:txBody>
      </p:sp>
      <p:pic>
        <p:nvPicPr>
          <p:cNvPr id="33796" name="Picture 2"/>
          <p:cNvPicPr>
            <a:picLocks noChangeAspect="1" noChangeArrowheads="1"/>
          </p:cNvPicPr>
          <p:nvPr/>
        </p:nvPicPr>
        <p:blipFill>
          <a:blip r:embed="rId3" cstate="print"/>
          <a:srcRect/>
          <a:stretch>
            <a:fillRect/>
          </a:stretch>
        </p:blipFill>
        <p:spPr bwMode="auto">
          <a:xfrm>
            <a:off x="649288" y="4876800"/>
            <a:ext cx="8156575" cy="135255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19"/>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3.3 The Time Value of Money and Interest Rates</a:t>
            </a:r>
          </a:p>
        </p:txBody>
      </p:sp>
      <p:sp>
        <p:nvSpPr>
          <p:cNvPr id="34819" name="Rectangle 20"/>
          <p:cNvSpPr>
            <a:spLocks noGrp="1" noChangeArrowheads="1"/>
          </p:cNvSpPr>
          <p:nvPr>
            <p:ph idx="1"/>
          </p:nvPr>
        </p:nvSpPr>
        <p:spPr/>
        <p:txBody>
          <a:bodyPr/>
          <a:lstStyle/>
          <a:p>
            <a:pPr eaLnBrk="1" hangingPunct="1"/>
            <a:r>
              <a:rPr lang="en-US" altLang="en-US" smtClean="0">
                <a:ea typeface="ヒラギノ角ゴ Pro W3" pitchFamily="-65" charset="-128"/>
              </a:rPr>
              <a:t>The Interest Rate: Converting Cash Across Time</a:t>
            </a:r>
          </a:p>
          <a:p>
            <a:pPr lvl="1" eaLnBrk="1" hangingPunct="1"/>
            <a:r>
              <a:rPr lang="en-US" altLang="en-US" smtClean="0">
                <a:ea typeface="ヒラギノ角ゴ Pro W3" pitchFamily="-65" charset="-128"/>
              </a:rPr>
              <a:t>Value of $100,000 Investment Today</a:t>
            </a:r>
          </a:p>
          <a:p>
            <a:pPr lvl="2" eaLnBrk="1" hangingPunct="1"/>
            <a:r>
              <a:rPr lang="en-US" altLang="en-US" smtClean="0">
                <a:ea typeface="ＭＳ Ｐゴシック" pitchFamily="34" charset="-128"/>
              </a:rPr>
              <a:t>The investment’s net value is difference between the cost of the investment and the benefit in one year: $95,454.55 - $100,000 = -$4,545.55 today</a:t>
            </a: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19"/>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3.3 The Time Value of Money and Interest Rates</a:t>
            </a:r>
          </a:p>
        </p:txBody>
      </p:sp>
      <p:sp>
        <p:nvSpPr>
          <p:cNvPr id="35843" name="Rectangle 20"/>
          <p:cNvSpPr>
            <a:spLocks noGrp="1" noChangeArrowheads="1"/>
          </p:cNvSpPr>
          <p:nvPr>
            <p:ph idx="1"/>
          </p:nvPr>
        </p:nvSpPr>
        <p:spPr/>
        <p:txBody>
          <a:bodyPr/>
          <a:lstStyle/>
          <a:p>
            <a:pPr eaLnBrk="1" hangingPunct="1"/>
            <a:r>
              <a:rPr lang="en-US" altLang="en-US" smtClean="0">
                <a:ea typeface="ヒラギノ角ゴ Pro W3" pitchFamily="-65" charset="-128"/>
              </a:rPr>
              <a:t>The Interest Rate: Converting Cash Across Time</a:t>
            </a:r>
          </a:p>
          <a:p>
            <a:pPr lvl="1" eaLnBrk="1" hangingPunct="1"/>
            <a:r>
              <a:rPr lang="en-US" altLang="en-US" smtClean="0">
                <a:ea typeface="ヒラギノ角ゴ Pro W3" pitchFamily="-65" charset="-128"/>
              </a:rPr>
              <a:t>Present Versus Future Value</a:t>
            </a:r>
          </a:p>
          <a:p>
            <a:pPr lvl="2" eaLnBrk="1" hangingPunct="1"/>
            <a:r>
              <a:rPr lang="en-US" altLang="en-US" smtClean="0">
                <a:ea typeface="ＭＳ Ｐゴシック" pitchFamily="34" charset="-128"/>
              </a:rPr>
              <a:t>Present Value</a:t>
            </a:r>
          </a:p>
          <a:p>
            <a:pPr lvl="3" eaLnBrk="1" hangingPunct="1"/>
            <a:r>
              <a:rPr lang="en-US" altLang="en-US" smtClean="0">
                <a:ea typeface="ＭＳ Ｐゴシック" pitchFamily="34" charset="-128"/>
              </a:rPr>
              <a:t>The value of a cost or benefit computed in terms of cash today</a:t>
            </a:r>
          </a:p>
          <a:p>
            <a:pPr lvl="4" eaLnBrk="1" hangingPunct="1"/>
            <a:r>
              <a:rPr lang="en-US" altLang="en-US" smtClean="0">
                <a:ea typeface="ＭＳ Ｐゴシック" pitchFamily="34" charset="-128"/>
              </a:rPr>
              <a:t>(-$4,545.45)</a:t>
            </a:r>
          </a:p>
          <a:p>
            <a:pPr lvl="2" eaLnBrk="1" hangingPunct="1"/>
            <a:r>
              <a:rPr lang="en-US" altLang="en-US" smtClean="0">
                <a:ea typeface="ＭＳ Ｐゴシック" pitchFamily="34" charset="-128"/>
              </a:rPr>
              <a:t>Future Value</a:t>
            </a:r>
          </a:p>
          <a:p>
            <a:pPr lvl="3" eaLnBrk="1" hangingPunct="1"/>
            <a:r>
              <a:rPr lang="en-US" altLang="en-US" smtClean="0">
                <a:ea typeface="ＭＳ Ｐゴシック" pitchFamily="34" charset="-128"/>
              </a:rPr>
              <a:t>The value of a cash flow that is moved forward in time </a:t>
            </a:r>
          </a:p>
          <a:p>
            <a:pPr lvl="4" eaLnBrk="1" hangingPunct="1"/>
            <a:r>
              <a:rPr lang="en-US" altLang="en-US" smtClean="0">
                <a:ea typeface="ＭＳ Ｐゴシック" pitchFamily="34" charset="-128"/>
              </a:rPr>
              <a:t>($5,000)</a:t>
            </a:r>
          </a:p>
          <a:p>
            <a:pPr lvl="1" eaLnBrk="1" hangingPunct="1">
              <a:buFontTx/>
              <a:buNone/>
            </a:pPr>
            <a:r>
              <a:rPr lang="en-US" altLang="en-US" sz="1800" smtClean="0">
                <a:ea typeface="ヒラギノ角ゴ Pro W3" pitchFamily="-65" charset="-128"/>
              </a:rPr>
              <a:t>		(-$4,545.45 today) × (1.10 $ in one year/$ today) = -$5,000 in one year </a:t>
            </a: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19"/>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3.3 The Time Value of Money and Interest Rates</a:t>
            </a:r>
          </a:p>
        </p:txBody>
      </p:sp>
      <p:sp>
        <p:nvSpPr>
          <p:cNvPr id="115716" name="Rectangle 20"/>
          <p:cNvSpPr>
            <a:spLocks noGrp="1" noChangeArrowheads="1"/>
          </p:cNvSpPr>
          <p:nvPr>
            <p:ph idx="1"/>
          </p:nvPr>
        </p:nvSpPr>
        <p:spPr/>
        <p:txBody>
          <a:bodyPr rtlCol="0">
            <a:normAutofit lnSpcReduction="10000"/>
          </a:bodyPr>
          <a:lstStyle/>
          <a:p>
            <a:pPr eaLnBrk="1" fontAlgn="auto" hangingPunct="1">
              <a:spcAft>
                <a:spcPts val="0"/>
              </a:spcAft>
              <a:defRPr/>
            </a:pPr>
            <a:r>
              <a:rPr lang="en-US" smtClean="0">
                <a:ea typeface="ヒラギノ角ゴ Pro W3" pitchFamily="-65" charset="-128"/>
              </a:rPr>
              <a:t>The Interest Rate: Converting Cash Across Time</a:t>
            </a:r>
          </a:p>
          <a:p>
            <a:pPr lvl="1" eaLnBrk="1" fontAlgn="auto" hangingPunct="1">
              <a:spcAft>
                <a:spcPts val="0"/>
              </a:spcAft>
              <a:defRPr/>
            </a:pPr>
            <a:r>
              <a:rPr lang="en-US" smtClean="0">
                <a:ea typeface="ヒラギノ角ゴ Pro W3" pitchFamily="-65" charset="-128"/>
              </a:rPr>
              <a:t>Discount Factors and Rates</a:t>
            </a:r>
          </a:p>
          <a:p>
            <a:pPr lvl="2" eaLnBrk="1" fontAlgn="auto" hangingPunct="1">
              <a:spcAft>
                <a:spcPts val="0"/>
              </a:spcAft>
              <a:defRPr/>
            </a:pPr>
            <a:r>
              <a:rPr lang="en-US" smtClean="0">
                <a:ea typeface="ＭＳ Ｐゴシック" pitchFamily="-65" charset="-128"/>
              </a:rPr>
              <a:t>Money in the future is worth less today so its price reflects a discount</a:t>
            </a:r>
          </a:p>
          <a:p>
            <a:pPr lvl="2" eaLnBrk="1" fontAlgn="auto" hangingPunct="1">
              <a:spcAft>
                <a:spcPts val="0"/>
              </a:spcAft>
              <a:defRPr/>
            </a:pPr>
            <a:r>
              <a:rPr lang="en-US" smtClean="0">
                <a:ea typeface="ＭＳ Ｐゴシック" pitchFamily="-65" charset="-128"/>
              </a:rPr>
              <a:t>Discount Rate</a:t>
            </a:r>
          </a:p>
          <a:p>
            <a:pPr lvl="3" eaLnBrk="1" fontAlgn="auto" hangingPunct="1">
              <a:spcAft>
                <a:spcPts val="0"/>
              </a:spcAft>
              <a:defRPr/>
            </a:pPr>
            <a:r>
              <a:rPr lang="en-US" smtClean="0">
                <a:ea typeface="ＭＳ Ｐゴシック" pitchFamily="-65" charset="-128"/>
              </a:rPr>
              <a:t>The appropriate rate to discount a cash flow to determine its value at an earlier time</a:t>
            </a:r>
          </a:p>
          <a:p>
            <a:pPr lvl="2" eaLnBrk="1" fontAlgn="auto" hangingPunct="1">
              <a:spcAft>
                <a:spcPts val="0"/>
              </a:spcAft>
              <a:defRPr/>
            </a:pPr>
            <a:r>
              <a:rPr lang="en-US" smtClean="0">
                <a:ea typeface="ＭＳ Ｐゴシック" pitchFamily="-65" charset="-128"/>
              </a:rPr>
              <a:t>Discount Factor</a:t>
            </a:r>
          </a:p>
          <a:p>
            <a:pPr lvl="3" eaLnBrk="1" fontAlgn="auto" hangingPunct="1">
              <a:spcAft>
                <a:spcPts val="0"/>
              </a:spcAft>
              <a:defRPr/>
            </a:pPr>
            <a:r>
              <a:rPr lang="en-US" smtClean="0">
                <a:ea typeface="ＭＳ Ｐゴシック" pitchFamily="-65" charset="-128"/>
              </a:rPr>
              <a:t>The value today of a dollar received in the future, expressed as: </a:t>
            </a:r>
          </a:p>
        </p:txBody>
      </p:sp>
      <p:graphicFrame>
        <p:nvGraphicFramePr>
          <p:cNvPr id="1026" name="Object 2"/>
          <p:cNvGraphicFramePr>
            <a:graphicFrameLocks noChangeAspect="1"/>
          </p:cNvGraphicFramePr>
          <p:nvPr/>
        </p:nvGraphicFramePr>
        <p:xfrm>
          <a:off x="4114800" y="5434013"/>
          <a:ext cx="533400" cy="661987"/>
        </p:xfrm>
        <a:graphic>
          <a:graphicData uri="http://schemas.openxmlformats.org/presentationml/2006/ole">
            <p:oleObj spid="_x0000_s1026" name="Equation" r:id="rId4" imgW="317225" imgH="393359" progId="Equation.DSMT4">
              <p:embed/>
            </p:oleObj>
          </a:graphicData>
        </a:graphic>
      </p:graphicFrame>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DF2D3"/>
        </a:solidFill>
        <a:effectLst/>
      </p:bgPr>
    </p:bg>
    <p:spTree>
      <p:nvGrpSpPr>
        <p:cNvPr id="1" name=""/>
        <p:cNvGrpSpPr/>
        <p:nvPr/>
      </p:nvGrpSpPr>
      <p:grpSpPr>
        <a:xfrm>
          <a:off x="0" y="0"/>
          <a:ext cx="0" cy="0"/>
          <a:chOff x="0" y="0"/>
          <a:chExt cx="0" cy="0"/>
        </a:xfrm>
      </p:grpSpPr>
      <p:sp>
        <p:nvSpPr>
          <p:cNvPr id="117762" name="Rectangle 8"/>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Example 3.3 Comparing Revenues at Different Points in Time</a:t>
            </a:r>
          </a:p>
        </p:txBody>
      </p:sp>
      <p:sp>
        <p:nvSpPr>
          <p:cNvPr id="36867" name="Rectangle 9"/>
          <p:cNvSpPr>
            <a:spLocks noGrp="1" noChangeArrowheads="1"/>
          </p:cNvSpPr>
          <p:nvPr>
            <p:ph idx="1"/>
          </p:nvPr>
        </p:nvSpPr>
        <p:spPr/>
        <p:txBody>
          <a:bodyPr/>
          <a:lstStyle/>
          <a:p>
            <a:pPr eaLnBrk="1" hangingPunct="1">
              <a:lnSpc>
                <a:spcPct val="90000"/>
              </a:lnSpc>
              <a:buFontTx/>
              <a:buNone/>
            </a:pPr>
            <a:r>
              <a:rPr lang="en-US" altLang="en-US" smtClean="0">
                <a:ea typeface="ヒラギノ角ゴ Pro W3" pitchFamily="-65" charset="-128"/>
              </a:rPr>
              <a:t>Problem:  </a:t>
            </a:r>
          </a:p>
          <a:p>
            <a:pPr eaLnBrk="1" hangingPunct="1">
              <a:lnSpc>
                <a:spcPct val="90000"/>
              </a:lnSpc>
            </a:pPr>
            <a:r>
              <a:rPr lang="en-US" altLang="en-US" sz="2000" smtClean="0">
                <a:ea typeface="ヒラギノ角ゴ Pro W3" pitchFamily="-65" charset="-128"/>
              </a:rPr>
              <a:t>The launch of Sony’s PlayStation 3 was delayed until November 2006, giving Microsoft’s Xbox 360 a full year on the market without competition. Sony did not repeat this mistake in 2013 when the PS4 launched at the same time as the Xbox One.  Imagine that it is November 2005 and you are the marketing manager for the PlayStation. You estimate that if the PlayStation 3 were ready to be launched immediately, you could sell $2 billion worth of the console in its first year. However, if your launch is delayed a year, you believe that Microsoft’s head start will reduce your first-year sales by 20% to $1.6 billion. If the interest rate is 8%, what is the cost of a delay in terms of dollars in 2005?</a:t>
            </a:r>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DF2D3"/>
        </a:solidFill>
        <a:effectLst/>
      </p:bgPr>
    </p:bg>
    <p:spTree>
      <p:nvGrpSpPr>
        <p:cNvPr id="1" name=""/>
        <p:cNvGrpSpPr/>
        <p:nvPr/>
      </p:nvGrpSpPr>
      <p:grpSpPr>
        <a:xfrm>
          <a:off x="0" y="0"/>
          <a:ext cx="0" cy="0"/>
          <a:chOff x="0" y="0"/>
          <a:chExt cx="0" cy="0"/>
        </a:xfrm>
      </p:grpSpPr>
      <p:sp>
        <p:nvSpPr>
          <p:cNvPr id="119810" name="Rectangle 14"/>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Example 3.3 Comparing Revenues at Different Points in Time</a:t>
            </a:r>
          </a:p>
        </p:txBody>
      </p:sp>
      <p:sp>
        <p:nvSpPr>
          <p:cNvPr id="37891" name="Rectangle 15"/>
          <p:cNvSpPr>
            <a:spLocks noGrp="1" noChangeArrowheads="1"/>
          </p:cNvSpPr>
          <p:nvPr>
            <p:ph idx="1"/>
          </p:nvPr>
        </p:nvSpPr>
        <p:spPr/>
        <p:txBody>
          <a:bodyPr/>
          <a:lstStyle/>
          <a:p>
            <a:pPr eaLnBrk="1" hangingPunct="1">
              <a:lnSpc>
                <a:spcPct val="90000"/>
              </a:lnSpc>
              <a:buFontTx/>
              <a:buNone/>
            </a:pPr>
            <a:r>
              <a:rPr lang="en-US" altLang="en-US" smtClean="0">
                <a:ea typeface="ヒラギノ角ゴ Pro W3" pitchFamily="-65" charset="-128"/>
              </a:rPr>
              <a:t>Solution:</a:t>
            </a:r>
          </a:p>
          <a:p>
            <a:pPr eaLnBrk="1" hangingPunct="1">
              <a:lnSpc>
                <a:spcPct val="90000"/>
              </a:lnSpc>
              <a:buFontTx/>
              <a:buNone/>
            </a:pPr>
            <a:r>
              <a:rPr lang="en-US" altLang="en-US" smtClean="0">
                <a:ea typeface="ヒラギノ角ゴ Pro W3" pitchFamily="-65" charset="-128"/>
              </a:rPr>
              <a:t>Plan:</a:t>
            </a:r>
          </a:p>
          <a:p>
            <a:pPr eaLnBrk="1" hangingPunct="1">
              <a:lnSpc>
                <a:spcPct val="90000"/>
              </a:lnSpc>
            </a:pPr>
            <a:r>
              <a:rPr lang="en-US" altLang="en-US" sz="2000" smtClean="0">
                <a:ea typeface="ヒラギノ角ゴ Pro W3" pitchFamily="-65" charset="-128"/>
              </a:rPr>
              <a:t>Revenues if released today: $2 billion</a:t>
            </a:r>
          </a:p>
          <a:p>
            <a:pPr eaLnBrk="1" hangingPunct="1">
              <a:lnSpc>
                <a:spcPct val="90000"/>
              </a:lnSpc>
            </a:pPr>
            <a:r>
              <a:rPr lang="en-US" altLang="en-US" sz="2000" smtClean="0">
                <a:ea typeface="ヒラギノ角ゴ Pro W3" pitchFamily="-65" charset="-128"/>
              </a:rPr>
              <a:t>Revenue if delayed: $1.6 billion</a:t>
            </a:r>
          </a:p>
          <a:p>
            <a:pPr eaLnBrk="1" hangingPunct="1">
              <a:lnSpc>
                <a:spcPct val="90000"/>
              </a:lnSpc>
            </a:pPr>
            <a:r>
              <a:rPr lang="en-US" altLang="en-US" sz="2000" smtClean="0">
                <a:ea typeface="ヒラギノ角ゴ Pro W3" pitchFamily="-65" charset="-128"/>
              </a:rPr>
              <a:t>Interest rate: 8%</a:t>
            </a:r>
          </a:p>
          <a:p>
            <a:pPr eaLnBrk="1" hangingPunct="1">
              <a:lnSpc>
                <a:spcPct val="90000"/>
              </a:lnSpc>
            </a:pPr>
            <a:r>
              <a:rPr lang="en-US" altLang="en-US" sz="2000" smtClean="0">
                <a:ea typeface="ヒラギノ角ゴ Pro W3" pitchFamily="-65" charset="-128"/>
              </a:rPr>
              <a:t>We need to compute the revenues if the launch is delayed and compare them to the revenues from launching today. However, in order to make a fair comparison, we need to convert the future revenues of the PlayStation if delayed into an equivalent present value of those revenues today. </a:t>
            </a:r>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DF2D3"/>
        </a:solidFill>
        <a:effectLst/>
      </p:bgPr>
    </p:bg>
    <p:spTree>
      <p:nvGrpSpPr>
        <p:cNvPr id="1" name=""/>
        <p:cNvGrpSpPr/>
        <p:nvPr/>
      </p:nvGrpSpPr>
      <p:grpSpPr>
        <a:xfrm>
          <a:off x="0" y="0"/>
          <a:ext cx="0" cy="0"/>
          <a:chOff x="0" y="0"/>
          <a:chExt cx="0" cy="0"/>
        </a:xfrm>
      </p:grpSpPr>
      <p:sp>
        <p:nvSpPr>
          <p:cNvPr id="121858" name="Rectangle 13"/>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Example 3.3 Comparing Revenues at Different Points in Time</a:t>
            </a:r>
          </a:p>
        </p:txBody>
      </p:sp>
      <p:sp>
        <p:nvSpPr>
          <p:cNvPr id="38915" name="Rectangle 14"/>
          <p:cNvSpPr>
            <a:spLocks noGrp="1" noChangeArrowheads="1"/>
          </p:cNvSpPr>
          <p:nvPr>
            <p:ph idx="1"/>
          </p:nvPr>
        </p:nvSpPr>
        <p:spPr/>
        <p:txBody>
          <a:bodyPr/>
          <a:lstStyle/>
          <a:p>
            <a:pPr eaLnBrk="1" hangingPunct="1">
              <a:lnSpc>
                <a:spcPct val="90000"/>
              </a:lnSpc>
              <a:buFontTx/>
              <a:buNone/>
            </a:pPr>
            <a:r>
              <a:rPr lang="en-US" altLang="en-US" smtClean="0">
                <a:ea typeface="ヒラギノ角ゴ Pro W3" pitchFamily="-65" charset="-128"/>
              </a:rPr>
              <a:t>Execute:</a:t>
            </a:r>
          </a:p>
          <a:p>
            <a:pPr eaLnBrk="1" hangingPunct="1">
              <a:lnSpc>
                <a:spcPct val="90000"/>
              </a:lnSpc>
            </a:pPr>
            <a:r>
              <a:rPr lang="en-US" altLang="en-US" sz="2000" smtClean="0">
                <a:ea typeface="ヒラギノ角ゴ Pro W3" pitchFamily="-65" charset="-128"/>
              </a:rPr>
              <a:t>If the launch is delayed to 2006, revenues will drop by 20% of $2 billion, or $400 million, to $1.6 billion. </a:t>
            </a:r>
          </a:p>
          <a:p>
            <a:pPr eaLnBrk="1" hangingPunct="1">
              <a:lnSpc>
                <a:spcPct val="90000"/>
              </a:lnSpc>
            </a:pPr>
            <a:r>
              <a:rPr lang="en-US" altLang="en-US" sz="2000" smtClean="0">
                <a:ea typeface="ヒラギノ角ゴ Pro W3" pitchFamily="-65" charset="-128"/>
              </a:rPr>
              <a:t>To compare this amount to revenues of $2 billion if launched in 2005, we must convert it using the interest rate of 8%:</a:t>
            </a:r>
          </a:p>
          <a:p>
            <a:pPr eaLnBrk="1" hangingPunct="1">
              <a:lnSpc>
                <a:spcPct val="90000"/>
              </a:lnSpc>
              <a:buFontTx/>
              <a:buNone/>
            </a:pPr>
            <a:r>
              <a:rPr lang="de-DE" altLang="en-US" sz="1800" smtClean="0">
                <a:ea typeface="ヒラギノ角ゴ Pro W3" pitchFamily="-65" charset="-128"/>
              </a:rPr>
              <a:t>	$1.6 billion in 2006 ÷ ($1.08 in 2006/$1 in 2005) = </a:t>
            </a:r>
          </a:p>
          <a:p>
            <a:pPr eaLnBrk="1" hangingPunct="1">
              <a:lnSpc>
                <a:spcPct val="90000"/>
              </a:lnSpc>
              <a:buFontTx/>
              <a:buNone/>
            </a:pPr>
            <a:r>
              <a:rPr lang="de-DE" altLang="en-US" sz="1800" smtClean="0">
                <a:ea typeface="ヒラギノ角ゴ Pro W3" pitchFamily="-65" charset="-128"/>
              </a:rPr>
              <a:t>	$1.6 billion/1.08 = $1.481 billion in 2005</a:t>
            </a:r>
          </a:p>
          <a:p>
            <a:pPr eaLnBrk="1" hangingPunct="1">
              <a:lnSpc>
                <a:spcPct val="90000"/>
              </a:lnSpc>
            </a:pPr>
            <a:r>
              <a:rPr lang="en-US" altLang="en-US" sz="2000" smtClean="0">
                <a:ea typeface="ヒラギノ角ゴ Pro W3" pitchFamily="-65" charset="-128"/>
              </a:rPr>
              <a:t>Therefore, the cost of a delay of one year is</a:t>
            </a:r>
          </a:p>
          <a:p>
            <a:pPr lvl="1" eaLnBrk="1" hangingPunct="1">
              <a:lnSpc>
                <a:spcPct val="90000"/>
              </a:lnSpc>
              <a:buFontTx/>
              <a:buNone/>
            </a:pPr>
            <a:r>
              <a:rPr lang="en-US" altLang="en-US" sz="2000" smtClean="0">
                <a:ea typeface="ヒラギノ角ゴ Pro W3" pitchFamily="-65" charset="-128"/>
              </a:rPr>
              <a:t>$2 billion - $1.481 billion = $0.519 billion ($519 million).</a:t>
            </a: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DF2D3"/>
        </a:solidFill>
        <a:effectLst/>
      </p:bgPr>
    </p:bg>
    <p:spTree>
      <p:nvGrpSpPr>
        <p:cNvPr id="1" name=""/>
        <p:cNvGrpSpPr/>
        <p:nvPr/>
      </p:nvGrpSpPr>
      <p:grpSpPr>
        <a:xfrm>
          <a:off x="0" y="0"/>
          <a:ext cx="0" cy="0"/>
          <a:chOff x="0" y="0"/>
          <a:chExt cx="0" cy="0"/>
        </a:xfrm>
      </p:grpSpPr>
      <p:sp>
        <p:nvSpPr>
          <p:cNvPr id="123906" name="Rectangle 8"/>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Example 3.3 Comparing Revenues at Different Points in Time</a:t>
            </a:r>
          </a:p>
        </p:txBody>
      </p:sp>
      <p:sp>
        <p:nvSpPr>
          <p:cNvPr id="39939" name="Rectangle 9"/>
          <p:cNvSpPr>
            <a:spLocks noGrp="1" noChangeArrowheads="1"/>
          </p:cNvSpPr>
          <p:nvPr>
            <p:ph idx="1"/>
          </p:nvPr>
        </p:nvSpPr>
        <p:spPr/>
        <p:txBody>
          <a:bodyPr/>
          <a:lstStyle/>
          <a:p>
            <a:pPr eaLnBrk="1" hangingPunct="1">
              <a:buFontTx/>
              <a:buNone/>
            </a:pPr>
            <a:r>
              <a:rPr lang="en-US" altLang="en-US" smtClean="0">
                <a:ea typeface="ヒラギノ角ゴ Pro W3" pitchFamily="-65" charset="-128"/>
              </a:rPr>
              <a:t>Evaluate:</a:t>
            </a:r>
          </a:p>
          <a:p>
            <a:pPr eaLnBrk="1" hangingPunct="1"/>
            <a:r>
              <a:rPr lang="en-US" altLang="en-US" sz="2000" smtClean="0">
                <a:ea typeface="ヒラギノ角ゴ Pro W3" pitchFamily="-65" charset="-128"/>
              </a:rPr>
              <a:t>Delaying the project for one year was equivalent to giving up $519 million in cash.</a:t>
            </a:r>
          </a:p>
          <a:p>
            <a:pPr eaLnBrk="1" hangingPunct="1"/>
            <a:r>
              <a:rPr lang="en-US" altLang="en-US" sz="2000" smtClean="0">
                <a:ea typeface="ヒラギノ角ゴ Pro W3" pitchFamily="-65" charset="-128"/>
              </a:rPr>
              <a:t>In this example, we focused only on the effect on the first year’s revenues. However, delaying the launch delays the entire revenue stream by one year, so the total cost would be calculated in the same way by summing the cost of delay for each year of revenues.</a:t>
            </a:r>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8"/>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3.3 The Time Value of Money and Interest Rates</a:t>
            </a:r>
          </a:p>
        </p:txBody>
      </p:sp>
      <p:sp>
        <p:nvSpPr>
          <p:cNvPr id="40963" name="Rectangle 9"/>
          <p:cNvSpPr>
            <a:spLocks noGrp="1" noChangeArrowheads="1"/>
          </p:cNvSpPr>
          <p:nvPr>
            <p:ph idx="1"/>
          </p:nvPr>
        </p:nvSpPr>
        <p:spPr>
          <a:xfrm>
            <a:off x="457200" y="1417638"/>
            <a:ext cx="8229600" cy="4525962"/>
          </a:xfrm>
        </p:spPr>
        <p:txBody>
          <a:bodyPr/>
          <a:lstStyle/>
          <a:p>
            <a:pPr eaLnBrk="1" hangingPunct="1"/>
            <a:r>
              <a:rPr lang="en-US" altLang="en-US" smtClean="0">
                <a:ea typeface="ヒラギノ角ゴ Pro W3" pitchFamily="-65" charset="-128"/>
              </a:rPr>
              <a:t>Timelines</a:t>
            </a:r>
          </a:p>
          <a:p>
            <a:pPr lvl="1" eaLnBrk="1" hangingPunct="1"/>
            <a:r>
              <a:rPr lang="en-US" altLang="en-US" smtClean="0">
                <a:ea typeface="ヒラギノ角ゴ Pro W3" pitchFamily="-65" charset="-128"/>
              </a:rPr>
              <a:t>Constructing a Timeline</a:t>
            </a:r>
          </a:p>
          <a:p>
            <a:pPr lvl="1" eaLnBrk="1" hangingPunct="1"/>
            <a:r>
              <a:rPr lang="en-US" altLang="en-US" smtClean="0">
                <a:ea typeface="ヒラギノ角ゴ Pro W3" pitchFamily="-65" charset="-128"/>
              </a:rPr>
              <a:t>Identifying Dates on a Timeline</a:t>
            </a:r>
          </a:p>
          <a:p>
            <a:pPr lvl="2" eaLnBrk="1" hangingPunct="1"/>
            <a:r>
              <a:rPr lang="en-US" altLang="en-US" smtClean="0">
                <a:ea typeface="ＭＳ Ｐゴシック" pitchFamily="34" charset="-128"/>
              </a:rPr>
              <a:t>Date 0 is today, the beginning of the first year</a:t>
            </a:r>
          </a:p>
          <a:p>
            <a:pPr lvl="2" eaLnBrk="1" hangingPunct="1"/>
            <a:r>
              <a:rPr lang="en-US" altLang="en-US" smtClean="0">
                <a:ea typeface="ＭＳ Ｐゴシック" pitchFamily="34" charset="-128"/>
              </a:rPr>
              <a:t>Date 1 is the end of the first year</a:t>
            </a:r>
          </a:p>
          <a:p>
            <a:pPr lvl="2" eaLnBrk="1" hangingPunct="1">
              <a:buFontTx/>
              <a:buNone/>
            </a:pPr>
            <a:endParaRPr lang="en-US" altLang="en-US" smtClean="0">
              <a:ea typeface="ＭＳ Ｐゴシック" pitchFamily="34" charset="-128"/>
            </a:endParaRPr>
          </a:p>
        </p:txBody>
      </p:sp>
      <p:pic>
        <p:nvPicPr>
          <p:cNvPr id="40964" name="Picture 4" descr="timeline03_pg80.gif"/>
          <p:cNvPicPr>
            <a:picLocks noChangeAspect="1"/>
          </p:cNvPicPr>
          <p:nvPr/>
        </p:nvPicPr>
        <p:blipFill>
          <a:blip r:embed="rId3" cstate="print"/>
          <a:srcRect/>
          <a:stretch>
            <a:fillRect/>
          </a:stretch>
        </p:blipFill>
        <p:spPr bwMode="auto">
          <a:xfrm>
            <a:off x="1155700" y="4057650"/>
            <a:ext cx="6831013" cy="207168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8"/>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3.3 The Time Value of Money and Interest Rates</a:t>
            </a:r>
          </a:p>
        </p:txBody>
      </p:sp>
      <p:sp>
        <p:nvSpPr>
          <p:cNvPr id="136195" name="Rectangle 9"/>
          <p:cNvSpPr>
            <a:spLocks noGrp="1" noChangeArrowheads="1"/>
          </p:cNvSpPr>
          <p:nvPr>
            <p:ph idx="1"/>
          </p:nvPr>
        </p:nvSpPr>
        <p:spPr/>
        <p:txBody>
          <a:bodyPr rtlCol="0">
            <a:normAutofit fontScale="92500"/>
          </a:bodyPr>
          <a:lstStyle/>
          <a:p>
            <a:pPr eaLnBrk="1" fontAlgn="auto" hangingPunct="1">
              <a:lnSpc>
                <a:spcPct val="90000"/>
              </a:lnSpc>
              <a:spcAft>
                <a:spcPts val="0"/>
              </a:spcAft>
              <a:defRPr/>
            </a:pPr>
            <a:r>
              <a:rPr lang="en-US" smtClean="0">
                <a:ea typeface="ヒラギノ角ゴ Pro W3" pitchFamily="-65" charset="-128"/>
              </a:rPr>
              <a:t>Timelines</a:t>
            </a:r>
          </a:p>
          <a:p>
            <a:pPr lvl="1" eaLnBrk="1" fontAlgn="auto" hangingPunct="1">
              <a:lnSpc>
                <a:spcPct val="90000"/>
              </a:lnSpc>
              <a:spcAft>
                <a:spcPts val="0"/>
              </a:spcAft>
              <a:defRPr/>
            </a:pPr>
            <a:r>
              <a:rPr lang="en-US" smtClean="0">
                <a:ea typeface="ヒラギノ角ゴ Pro W3" pitchFamily="-65" charset="-128"/>
              </a:rPr>
              <a:t>Distinguishing Cash Inflows from Outflows</a:t>
            </a:r>
          </a:p>
          <a:p>
            <a:pPr lvl="1" eaLnBrk="1" fontAlgn="auto" hangingPunct="1">
              <a:lnSpc>
                <a:spcPct val="90000"/>
              </a:lnSpc>
              <a:spcAft>
                <a:spcPts val="0"/>
              </a:spcAft>
              <a:defRPr/>
            </a:pPr>
            <a:endParaRPr lang="en-US" smtClean="0">
              <a:ea typeface="ヒラギノ角ゴ Pro W3" pitchFamily="-65" charset="-128"/>
            </a:endParaRPr>
          </a:p>
          <a:p>
            <a:pPr lvl="1" eaLnBrk="1" fontAlgn="auto" hangingPunct="1">
              <a:lnSpc>
                <a:spcPct val="90000"/>
              </a:lnSpc>
              <a:spcAft>
                <a:spcPts val="0"/>
              </a:spcAft>
              <a:defRPr/>
            </a:pPr>
            <a:endParaRPr lang="en-US" smtClean="0">
              <a:ea typeface="ヒラギノ角ゴ Pro W3" pitchFamily="-65" charset="-128"/>
            </a:endParaRPr>
          </a:p>
          <a:p>
            <a:pPr lvl="1" eaLnBrk="1" fontAlgn="auto" hangingPunct="1">
              <a:lnSpc>
                <a:spcPct val="90000"/>
              </a:lnSpc>
              <a:spcAft>
                <a:spcPts val="0"/>
              </a:spcAft>
              <a:defRPr/>
            </a:pPr>
            <a:endParaRPr lang="en-US" smtClean="0">
              <a:ea typeface="ヒラギノ角ゴ Pro W3" pitchFamily="-65" charset="-128"/>
            </a:endParaRPr>
          </a:p>
          <a:p>
            <a:pPr lvl="1" eaLnBrk="1" fontAlgn="auto" hangingPunct="1">
              <a:lnSpc>
                <a:spcPct val="90000"/>
              </a:lnSpc>
              <a:spcAft>
                <a:spcPts val="0"/>
              </a:spcAft>
              <a:defRPr/>
            </a:pPr>
            <a:endParaRPr lang="en-US" smtClean="0">
              <a:ea typeface="ヒラギノ角ゴ Pro W3" pitchFamily="-65" charset="-128"/>
            </a:endParaRPr>
          </a:p>
          <a:p>
            <a:pPr lvl="1" eaLnBrk="1" fontAlgn="auto" hangingPunct="1">
              <a:lnSpc>
                <a:spcPct val="90000"/>
              </a:lnSpc>
              <a:spcAft>
                <a:spcPts val="0"/>
              </a:spcAft>
              <a:defRPr/>
            </a:pPr>
            <a:endParaRPr lang="en-US" smtClean="0">
              <a:ea typeface="ヒラギノ角ゴ Pro W3" pitchFamily="-65" charset="-128"/>
            </a:endParaRPr>
          </a:p>
          <a:p>
            <a:pPr lvl="1" eaLnBrk="1" fontAlgn="auto" hangingPunct="1">
              <a:lnSpc>
                <a:spcPct val="90000"/>
              </a:lnSpc>
              <a:spcAft>
                <a:spcPts val="0"/>
              </a:spcAft>
              <a:defRPr/>
            </a:pPr>
            <a:endParaRPr lang="en-US" smtClean="0">
              <a:ea typeface="ヒラギノ角ゴ Pro W3" pitchFamily="-65" charset="-128"/>
            </a:endParaRPr>
          </a:p>
          <a:p>
            <a:pPr lvl="1" eaLnBrk="1" fontAlgn="auto" hangingPunct="1">
              <a:lnSpc>
                <a:spcPct val="90000"/>
              </a:lnSpc>
              <a:spcAft>
                <a:spcPts val="0"/>
              </a:spcAft>
              <a:defRPr/>
            </a:pPr>
            <a:r>
              <a:rPr lang="en-US" smtClean="0">
                <a:ea typeface="ヒラギノ角ゴ Pro W3" pitchFamily="-65" charset="-128"/>
              </a:rPr>
              <a:t>Representing Various Time Periods</a:t>
            </a:r>
          </a:p>
          <a:p>
            <a:pPr lvl="2" eaLnBrk="1" fontAlgn="auto" hangingPunct="1">
              <a:lnSpc>
                <a:spcPct val="90000"/>
              </a:lnSpc>
              <a:spcAft>
                <a:spcPts val="0"/>
              </a:spcAft>
              <a:defRPr/>
            </a:pPr>
            <a:r>
              <a:rPr lang="en-US" smtClean="0">
                <a:ea typeface="ＭＳ Ｐゴシック" pitchFamily="-65" charset="-128"/>
              </a:rPr>
              <a:t>Just change the label from “Year” to “Month” if monthly</a:t>
            </a:r>
          </a:p>
        </p:txBody>
      </p:sp>
      <p:pic>
        <p:nvPicPr>
          <p:cNvPr id="41988" name="Picture 2" descr="003b"/>
          <p:cNvPicPr>
            <a:picLocks noChangeAspect="1" noChangeArrowheads="1"/>
          </p:cNvPicPr>
          <p:nvPr/>
        </p:nvPicPr>
        <p:blipFill>
          <a:blip r:embed="rId3" cstate="print"/>
          <a:srcRect/>
          <a:stretch>
            <a:fillRect/>
          </a:stretch>
        </p:blipFill>
        <p:spPr bwMode="auto">
          <a:xfrm>
            <a:off x="1066800" y="2971800"/>
            <a:ext cx="6799263" cy="143668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8"/>
          <p:cNvSpPr>
            <a:spLocks noGrp="1" noChangeArrowheads="1"/>
          </p:cNvSpPr>
          <p:nvPr>
            <p:ph type="title"/>
          </p:nvPr>
        </p:nvSpPr>
        <p:spPr/>
        <p:txBody>
          <a:bodyPr/>
          <a:lstStyle/>
          <a:p>
            <a:pPr eaLnBrk="1" hangingPunct="1"/>
            <a:r>
              <a:rPr lang="en-US" altLang="en-US" smtClean="0">
                <a:ea typeface="ヒラギノ角ゴ Pro W3" pitchFamily="-65" charset="-128"/>
              </a:rPr>
              <a:t>3.1 Cost-Benefit Analysis</a:t>
            </a:r>
          </a:p>
        </p:txBody>
      </p:sp>
      <p:sp>
        <p:nvSpPr>
          <p:cNvPr id="7171" name="Rectangle 9"/>
          <p:cNvSpPr>
            <a:spLocks noGrp="1" noChangeArrowheads="1"/>
          </p:cNvSpPr>
          <p:nvPr>
            <p:ph idx="1"/>
          </p:nvPr>
        </p:nvSpPr>
        <p:spPr/>
        <p:txBody>
          <a:bodyPr/>
          <a:lstStyle/>
          <a:p>
            <a:pPr eaLnBrk="1" hangingPunct="1"/>
            <a:r>
              <a:rPr lang="en-US" altLang="en-US" smtClean="0">
                <a:ea typeface="ヒラギノ角ゴ Pro W3" pitchFamily="-65" charset="-128"/>
              </a:rPr>
              <a:t>Role of the Financial Manager</a:t>
            </a:r>
          </a:p>
          <a:p>
            <a:pPr lvl="1" eaLnBrk="1" hangingPunct="1"/>
            <a:r>
              <a:rPr lang="en-US" altLang="en-US" smtClean="0">
                <a:ea typeface="ヒラギノ角ゴ Pro W3" pitchFamily="-65" charset="-128"/>
              </a:rPr>
              <a:t>Make decisions on behalf of the firm’s investors</a:t>
            </a:r>
          </a:p>
          <a:p>
            <a:pPr lvl="2" eaLnBrk="1" hangingPunct="1"/>
            <a:r>
              <a:rPr lang="en-US" altLang="en-US" smtClean="0">
                <a:ea typeface="ＭＳ Ｐゴシック" pitchFamily="34" charset="-128"/>
              </a:rPr>
              <a:t>For good decisions, the benefits exceed the costs</a:t>
            </a:r>
          </a:p>
        </p:txBody>
      </p:sp>
      <p:sp>
        <p:nvSpPr>
          <p:cNvPr id="7172" name="Rectangle 3"/>
          <p:cNvSpPr>
            <a:spLocks noChangeArrowheads="1"/>
          </p:cNvSpPr>
          <p:nvPr/>
        </p:nvSpPr>
        <p:spPr bwMode="auto">
          <a:xfrm>
            <a:off x="304800" y="3200400"/>
            <a:ext cx="8534400" cy="677863"/>
          </a:xfrm>
          <a:prstGeom prst="rect">
            <a:avLst/>
          </a:prstGeom>
          <a:noFill/>
          <a:ln w="9525">
            <a:noFill/>
            <a:miter lim="800000"/>
            <a:headEnd/>
            <a:tailEnd/>
          </a:ln>
        </p:spPr>
        <p:txBody>
          <a:bodyPr>
            <a:spAutoFit/>
          </a:bodyPr>
          <a:lstStyle/>
          <a:p>
            <a:pPr lvl="2" eaLnBrk="1" hangingPunct="1"/>
            <a:r>
              <a:rPr lang="en-US" altLang="en-US" sz="1800"/>
              <a:t>Net Present Value =NPV= Present Value(Cash inflows)- Cost</a:t>
            </a:r>
          </a:p>
          <a:p>
            <a:pPr lvl="2" eaLnBrk="1" hangingPunct="1"/>
            <a:r>
              <a:rPr lang="en-US" altLang="en-US" sz="2000"/>
              <a:t>NPV&gt;0</a:t>
            </a: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14"/>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3.4 Valuing Cash Flows at Different Points in Time</a:t>
            </a:r>
          </a:p>
        </p:txBody>
      </p:sp>
      <p:sp>
        <p:nvSpPr>
          <p:cNvPr id="43011" name="Content Placeholder 10"/>
          <p:cNvSpPr>
            <a:spLocks noGrp="1"/>
          </p:cNvSpPr>
          <p:nvPr>
            <p:ph idx="1"/>
          </p:nvPr>
        </p:nvSpPr>
        <p:spPr/>
        <p:txBody>
          <a:bodyPr/>
          <a:lstStyle/>
          <a:p>
            <a:pPr eaLnBrk="1" hangingPunct="1"/>
            <a:r>
              <a:rPr lang="en-US" altLang="en-US" smtClean="0">
                <a:ea typeface="ヒラギノ角ゴ Pro W3" pitchFamily="-65" charset="-128"/>
              </a:rPr>
              <a:t>Rule 1: Comparing and Combining Values</a:t>
            </a:r>
          </a:p>
          <a:p>
            <a:pPr lvl="1" eaLnBrk="1" hangingPunct="1"/>
            <a:r>
              <a:rPr lang="en-US" altLang="en-US" smtClean="0">
                <a:ea typeface="ヒラギノ角ゴ Pro W3" pitchFamily="-65" charset="-128"/>
              </a:rPr>
              <a:t>It is only possible to compare or combine values at the same point in time</a:t>
            </a:r>
          </a:p>
          <a:p>
            <a:pPr eaLnBrk="1" hangingPunct="1"/>
            <a:endParaRPr lang="en-US" altLang="en-US" smtClean="0">
              <a:ea typeface="ヒラギノ角ゴ Pro W3" pitchFamily="-65" charset="-128"/>
            </a:endParaRPr>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14"/>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3.4 Valuing Cash Flows at Different Points in Time</a:t>
            </a:r>
          </a:p>
        </p:txBody>
      </p:sp>
      <p:sp>
        <p:nvSpPr>
          <p:cNvPr id="44035" name="Content Placeholder 10"/>
          <p:cNvSpPr>
            <a:spLocks noGrp="1"/>
          </p:cNvSpPr>
          <p:nvPr>
            <p:ph idx="1"/>
          </p:nvPr>
        </p:nvSpPr>
        <p:spPr/>
        <p:txBody>
          <a:bodyPr/>
          <a:lstStyle/>
          <a:p>
            <a:pPr eaLnBrk="1" hangingPunct="1"/>
            <a:r>
              <a:rPr lang="en-US" altLang="en-US" smtClean="0">
                <a:ea typeface="ヒラギノ角ゴ Pro W3" pitchFamily="-65" charset="-128"/>
              </a:rPr>
              <a:t>Rule 2: Compounding</a:t>
            </a:r>
          </a:p>
          <a:p>
            <a:pPr lvl="1" eaLnBrk="1" hangingPunct="1"/>
            <a:r>
              <a:rPr lang="en-US" altLang="en-US" smtClean="0">
                <a:ea typeface="ヒラギノ角ゴ Pro W3" pitchFamily="-65" charset="-128"/>
              </a:rPr>
              <a:t>To calculate a cash flow’s future value, you must compound it</a:t>
            </a:r>
          </a:p>
          <a:p>
            <a:pPr lvl="1" eaLnBrk="1" hangingPunct="1"/>
            <a:endParaRPr lang="en-US" altLang="en-US" smtClean="0">
              <a:ea typeface="ヒラギノ角ゴ Pro W3" pitchFamily="-65" charset="-128"/>
            </a:endParaRPr>
          </a:p>
          <a:p>
            <a:pPr lvl="1" eaLnBrk="1" hangingPunct="1"/>
            <a:endParaRPr lang="en-US" altLang="en-US" smtClean="0">
              <a:ea typeface="ヒラギノ角ゴ Pro W3" pitchFamily="-65" charset="-128"/>
            </a:endParaRPr>
          </a:p>
          <a:p>
            <a:pPr lvl="1" eaLnBrk="1" hangingPunct="1"/>
            <a:endParaRPr lang="en-US" altLang="en-US" smtClean="0">
              <a:ea typeface="ヒラギノ角ゴ Pro W3" pitchFamily="-65" charset="-128"/>
            </a:endParaRPr>
          </a:p>
          <a:p>
            <a:pPr lvl="1" eaLnBrk="1" hangingPunct="1"/>
            <a:endParaRPr lang="en-US" altLang="en-US" smtClean="0">
              <a:ea typeface="ヒラギノ角ゴ Pro W3" pitchFamily="-65" charset="-128"/>
            </a:endParaRPr>
          </a:p>
        </p:txBody>
      </p:sp>
      <p:pic>
        <p:nvPicPr>
          <p:cNvPr id="44036" name="Picture 2"/>
          <p:cNvPicPr>
            <a:picLocks noChangeAspect="1" noChangeArrowheads="1"/>
          </p:cNvPicPr>
          <p:nvPr/>
        </p:nvPicPr>
        <p:blipFill>
          <a:blip r:embed="rId3" cstate="print"/>
          <a:srcRect/>
          <a:stretch>
            <a:fillRect/>
          </a:stretch>
        </p:blipFill>
        <p:spPr bwMode="auto">
          <a:xfrm>
            <a:off x="1676400" y="3429000"/>
            <a:ext cx="5219700" cy="127635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4"/>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3.4 Valuing Cash Flows at Different Points in Time</a:t>
            </a:r>
          </a:p>
        </p:txBody>
      </p:sp>
      <p:sp>
        <p:nvSpPr>
          <p:cNvPr id="45059" name="Content Placeholder 10"/>
          <p:cNvSpPr>
            <a:spLocks noGrp="1"/>
          </p:cNvSpPr>
          <p:nvPr>
            <p:ph idx="1"/>
          </p:nvPr>
        </p:nvSpPr>
        <p:spPr/>
        <p:txBody>
          <a:bodyPr/>
          <a:lstStyle/>
          <a:p>
            <a:pPr eaLnBrk="1" hangingPunct="1"/>
            <a:r>
              <a:rPr lang="en-US" altLang="en-US" smtClean="0">
                <a:ea typeface="ヒラギノ角ゴ Pro W3" pitchFamily="-65" charset="-128"/>
              </a:rPr>
              <a:t>Rule 2: Compounding</a:t>
            </a:r>
          </a:p>
          <a:p>
            <a:pPr lvl="1" eaLnBrk="1" hangingPunct="1"/>
            <a:r>
              <a:rPr lang="en-US" altLang="en-US" smtClean="0">
                <a:ea typeface="ヒラギノ角ゴ Pro W3" pitchFamily="-65" charset="-128"/>
              </a:rPr>
              <a:t>Compound Interest</a:t>
            </a:r>
          </a:p>
          <a:p>
            <a:pPr lvl="2" eaLnBrk="1" hangingPunct="1"/>
            <a:r>
              <a:rPr lang="en-US" altLang="en-US" smtClean="0">
                <a:ea typeface="ＭＳ Ｐゴシック" pitchFamily="34" charset="-128"/>
              </a:rPr>
              <a:t>The effect of earning “interest on interest”</a:t>
            </a:r>
            <a:endParaRPr lang="en-US" altLang="en-US" smtClean="0">
              <a:solidFill>
                <a:srgbClr val="FF0000"/>
              </a:solidFill>
              <a:ea typeface="ＭＳ Ｐゴシック" pitchFamily="34" charset="-128"/>
            </a:endParaRPr>
          </a:p>
        </p:txBody>
      </p:sp>
      <p:pic>
        <p:nvPicPr>
          <p:cNvPr id="45060" name="Picture 6" descr="eq03_01"/>
          <p:cNvPicPr>
            <a:picLocks noChangeAspect="1" noChangeArrowheads="1"/>
          </p:cNvPicPr>
          <p:nvPr/>
        </p:nvPicPr>
        <p:blipFill>
          <a:blip r:embed="rId3" cstate="print"/>
          <a:srcRect/>
          <a:stretch>
            <a:fillRect/>
          </a:stretch>
        </p:blipFill>
        <p:spPr bwMode="auto">
          <a:xfrm>
            <a:off x="873125" y="3429000"/>
            <a:ext cx="7397750" cy="94932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1"/>
          <p:cNvSpPr>
            <a:spLocks noGrp="1"/>
          </p:cNvSpPr>
          <p:nvPr>
            <p:ph type="title"/>
          </p:nvPr>
        </p:nvSpPr>
        <p:spPr>
          <a:xfrm>
            <a:off x="381000" y="304800"/>
            <a:ext cx="8534400" cy="1371600"/>
          </a:xfrm>
        </p:spPr>
        <p:txBody>
          <a:bodyPr rtlCol="0" anchor="t">
            <a:normAutofit fontScale="90000"/>
          </a:bodyPr>
          <a:lstStyle/>
          <a:p>
            <a:pPr eaLnBrk="1" fontAlgn="auto" hangingPunct="1">
              <a:spcAft>
                <a:spcPts val="0"/>
              </a:spcAft>
              <a:defRPr/>
            </a:pPr>
            <a:r>
              <a:rPr lang="en-US" smtClean="0">
                <a:ea typeface="ヒラギノ角ゴ Pro W3" pitchFamily="-65" charset="-128"/>
              </a:rPr>
              <a:t>Figure 3.2  The Composition of Interest over Time</a:t>
            </a:r>
          </a:p>
        </p:txBody>
      </p:sp>
      <p:pic>
        <p:nvPicPr>
          <p:cNvPr id="46083" name="Picture 3" descr="fig03_02.gif"/>
          <p:cNvPicPr>
            <a:picLocks noChangeAspect="1"/>
          </p:cNvPicPr>
          <p:nvPr/>
        </p:nvPicPr>
        <p:blipFill>
          <a:blip r:embed="rId3" cstate="print"/>
          <a:srcRect/>
          <a:stretch>
            <a:fillRect/>
          </a:stretch>
        </p:blipFill>
        <p:spPr bwMode="auto">
          <a:xfrm>
            <a:off x="2057400" y="1524000"/>
            <a:ext cx="5638800" cy="450215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14"/>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3.4 Valuing Cash Flows at Different Points in Time</a:t>
            </a:r>
          </a:p>
        </p:txBody>
      </p:sp>
      <p:sp>
        <p:nvSpPr>
          <p:cNvPr id="47107" name="Content Placeholder 10"/>
          <p:cNvSpPr>
            <a:spLocks noGrp="1"/>
          </p:cNvSpPr>
          <p:nvPr>
            <p:ph idx="1"/>
          </p:nvPr>
        </p:nvSpPr>
        <p:spPr/>
        <p:txBody>
          <a:bodyPr/>
          <a:lstStyle/>
          <a:p>
            <a:pPr eaLnBrk="1" hangingPunct="1"/>
            <a:r>
              <a:rPr lang="en-US" altLang="en-US" smtClean="0">
                <a:ea typeface="ヒラギノ角ゴ Pro W3" pitchFamily="-65" charset="-128"/>
              </a:rPr>
              <a:t>Rule 3: Discounting</a:t>
            </a:r>
          </a:p>
          <a:p>
            <a:pPr lvl="1" eaLnBrk="1" hangingPunct="1"/>
            <a:r>
              <a:rPr lang="en-US" altLang="en-US" smtClean="0">
                <a:ea typeface="ヒラギノ角ゴ Pro W3" pitchFamily="-65" charset="-128"/>
              </a:rPr>
              <a:t>To calculate the value of a future cash flow at an earlier point in time, we must discount it.</a:t>
            </a:r>
          </a:p>
          <a:p>
            <a:pPr lvl="1" eaLnBrk="1" hangingPunct="1"/>
            <a:endParaRPr lang="en-US" altLang="en-US" smtClean="0">
              <a:ea typeface="ヒラギノ角ゴ Pro W3" pitchFamily="-65" charset="-128"/>
            </a:endParaRPr>
          </a:p>
          <a:p>
            <a:pPr lvl="1" eaLnBrk="1" hangingPunct="1"/>
            <a:endParaRPr lang="en-US" altLang="en-US" smtClean="0">
              <a:ea typeface="ヒラギノ角ゴ Pro W3" pitchFamily="-65" charset="-128"/>
            </a:endParaRPr>
          </a:p>
          <a:p>
            <a:pPr lvl="1" eaLnBrk="1" hangingPunct="1"/>
            <a:endParaRPr lang="en-US" altLang="en-US" smtClean="0">
              <a:ea typeface="ヒラギノ角ゴ Pro W3" pitchFamily="-65" charset="-128"/>
            </a:endParaRPr>
          </a:p>
        </p:txBody>
      </p:sp>
      <p:pic>
        <p:nvPicPr>
          <p:cNvPr id="47108" name="Picture 3"/>
          <p:cNvPicPr>
            <a:picLocks noChangeAspect="1" noChangeArrowheads="1"/>
          </p:cNvPicPr>
          <p:nvPr/>
        </p:nvPicPr>
        <p:blipFill>
          <a:blip r:embed="rId3" cstate="print"/>
          <a:srcRect/>
          <a:stretch>
            <a:fillRect/>
          </a:stretch>
        </p:blipFill>
        <p:spPr bwMode="auto">
          <a:xfrm>
            <a:off x="1600200" y="3200400"/>
            <a:ext cx="5295900" cy="1314450"/>
          </a:xfrm>
          <a:prstGeom prst="rect">
            <a:avLst/>
          </a:prstGeom>
          <a:noFill/>
          <a:ln w="9525">
            <a:noFill/>
            <a:miter lim="800000"/>
            <a:headEnd/>
            <a:tailEnd/>
          </a:ln>
        </p:spPr>
      </p:pic>
      <p:pic>
        <p:nvPicPr>
          <p:cNvPr id="47109" name="Picture 7" descr="eq03_02"/>
          <p:cNvPicPr>
            <a:picLocks noChangeAspect="1" noChangeArrowheads="1"/>
          </p:cNvPicPr>
          <p:nvPr/>
        </p:nvPicPr>
        <p:blipFill>
          <a:blip r:embed="rId4" cstate="print"/>
          <a:srcRect/>
          <a:stretch>
            <a:fillRect/>
          </a:stretch>
        </p:blipFill>
        <p:spPr bwMode="auto">
          <a:xfrm>
            <a:off x="1600200" y="5060950"/>
            <a:ext cx="5748338" cy="84772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4"/>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3.4 Valuing Cash Flows at Different Points in Time</a:t>
            </a:r>
          </a:p>
        </p:txBody>
      </p:sp>
      <p:sp>
        <p:nvSpPr>
          <p:cNvPr id="48131" name="Content Placeholder 10"/>
          <p:cNvSpPr>
            <a:spLocks noGrp="1"/>
          </p:cNvSpPr>
          <p:nvPr>
            <p:ph idx="1"/>
          </p:nvPr>
        </p:nvSpPr>
        <p:spPr/>
        <p:txBody>
          <a:bodyPr/>
          <a:lstStyle/>
          <a:p>
            <a:pPr eaLnBrk="1" hangingPunct="1"/>
            <a:r>
              <a:rPr lang="en-US" altLang="en-US" smtClean="0">
                <a:ea typeface="ヒラギノ角ゴ Pro W3" pitchFamily="-65" charset="-128"/>
              </a:rPr>
              <a:t>Rule 3: Discounting</a:t>
            </a:r>
          </a:p>
          <a:p>
            <a:pPr lvl="1" eaLnBrk="1" hangingPunct="1"/>
            <a:r>
              <a:rPr lang="en-US" altLang="en-US" smtClean="0">
                <a:ea typeface="ヒラギノ角ゴ Pro W3" pitchFamily="-65" charset="-128"/>
              </a:rPr>
              <a:t>If $826.45 is invested today for two years at 10% interest, the future value will be $1000</a:t>
            </a:r>
          </a:p>
          <a:p>
            <a:pPr eaLnBrk="1" hangingPunct="1"/>
            <a:endParaRPr lang="en-US" altLang="en-US" smtClean="0">
              <a:ea typeface="ヒラギノ角ゴ Pro W3" pitchFamily="-65" charset="-128"/>
            </a:endParaRPr>
          </a:p>
          <a:p>
            <a:pPr eaLnBrk="1" hangingPunct="1"/>
            <a:endParaRPr lang="en-US" altLang="en-US" smtClean="0">
              <a:ea typeface="ヒラギノ角ゴ Pro W3" pitchFamily="-65" charset="-128"/>
            </a:endParaRPr>
          </a:p>
          <a:p>
            <a:pPr eaLnBrk="1" hangingPunct="1"/>
            <a:endParaRPr lang="en-US" altLang="en-US" smtClean="0">
              <a:ea typeface="ヒラギノ角ゴ Pro W3" pitchFamily="-65" charset="-128"/>
            </a:endParaRPr>
          </a:p>
        </p:txBody>
      </p:sp>
      <p:pic>
        <p:nvPicPr>
          <p:cNvPr id="48132" name="Picture 2"/>
          <p:cNvPicPr>
            <a:picLocks noChangeAspect="1" noChangeArrowheads="1"/>
          </p:cNvPicPr>
          <p:nvPr/>
        </p:nvPicPr>
        <p:blipFill>
          <a:blip r:embed="rId3" cstate="print"/>
          <a:srcRect/>
          <a:stretch>
            <a:fillRect/>
          </a:stretch>
        </p:blipFill>
        <p:spPr bwMode="auto">
          <a:xfrm>
            <a:off x="1905000" y="3429000"/>
            <a:ext cx="4799013" cy="131603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4"/>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3.4 Valuing Cash Flows at Different Points in Time</a:t>
            </a:r>
          </a:p>
        </p:txBody>
      </p:sp>
      <p:sp>
        <p:nvSpPr>
          <p:cNvPr id="49155" name="Content Placeholder 10"/>
          <p:cNvSpPr>
            <a:spLocks noGrp="1"/>
          </p:cNvSpPr>
          <p:nvPr>
            <p:ph idx="1"/>
          </p:nvPr>
        </p:nvSpPr>
        <p:spPr/>
        <p:txBody>
          <a:bodyPr/>
          <a:lstStyle/>
          <a:p>
            <a:pPr eaLnBrk="1" hangingPunct="1"/>
            <a:r>
              <a:rPr lang="en-US" altLang="en-US" smtClean="0">
                <a:ea typeface="ヒラギノ角ゴ Pro W3" pitchFamily="-65" charset="-128"/>
              </a:rPr>
              <a:t>Rule 3: Discounting</a:t>
            </a:r>
          </a:p>
          <a:p>
            <a:pPr lvl="1" eaLnBrk="1" hangingPunct="1"/>
            <a:r>
              <a:rPr lang="en-US" altLang="en-US" smtClean="0">
                <a:ea typeface="ヒラギノ角ゴ Pro W3" pitchFamily="-65" charset="-128"/>
              </a:rPr>
              <a:t>If $1000 were three years away, the present value, if the interest rate is 10%, will be $751.31</a:t>
            </a:r>
          </a:p>
        </p:txBody>
      </p:sp>
      <p:pic>
        <p:nvPicPr>
          <p:cNvPr id="49156" name="Picture 4"/>
          <p:cNvPicPr>
            <a:picLocks noChangeAspect="1" noChangeArrowheads="1"/>
          </p:cNvPicPr>
          <p:nvPr/>
        </p:nvPicPr>
        <p:blipFill>
          <a:blip r:embed="rId3" cstate="print"/>
          <a:srcRect/>
          <a:stretch>
            <a:fillRect/>
          </a:stretch>
        </p:blipFill>
        <p:spPr bwMode="auto">
          <a:xfrm>
            <a:off x="750888" y="3484563"/>
            <a:ext cx="7326312" cy="13160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DF2D3"/>
        </a:solidFill>
        <a:effectLst/>
      </p:bgPr>
    </p:bg>
    <p:spTree>
      <p:nvGrpSpPr>
        <p:cNvPr id="1" name=""/>
        <p:cNvGrpSpPr/>
        <p:nvPr/>
      </p:nvGrpSpPr>
      <p:grpSpPr>
        <a:xfrm>
          <a:off x="0" y="0"/>
          <a:ext cx="0" cy="0"/>
          <a:chOff x="0" y="0"/>
          <a:chExt cx="0" cy="0"/>
        </a:xfrm>
      </p:grpSpPr>
      <p:sp>
        <p:nvSpPr>
          <p:cNvPr id="152578" name="Rectangle 13"/>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Example 3.4 Present Value of a Single Future Cash Flow</a:t>
            </a:r>
          </a:p>
        </p:txBody>
      </p:sp>
      <p:sp>
        <p:nvSpPr>
          <p:cNvPr id="50179" name="Rectangle 14"/>
          <p:cNvSpPr>
            <a:spLocks noGrp="1" noChangeArrowheads="1"/>
          </p:cNvSpPr>
          <p:nvPr>
            <p:ph idx="1"/>
          </p:nvPr>
        </p:nvSpPr>
        <p:spPr/>
        <p:txBody>
          <a:bodyPr/>
          <a:lstStyle/>
          <a:p>
            <a:pPr eaLnBrk="1" hangingPunct="1">
              <a:buFontTx/>
              <a:buNone/>
            </a:pPr>
            <a:r>
              <a:rPr lang="en-US" altLang="en-US" smtClean="0">
                <a:ea typeface="ヒラギノ角ゴ Pro W3" pitchFamily="-65" charset="-128"/>
              </a:rPr>
              <a:t>Problem:</a:t>
            </a:r>
          </a:p>
          <a:p>
            <a:pPr eaLnBrk="1" hangingPunct="1"/>
            <a:r>
              <a:rPr lang="en-US" altLang="en-US" sz="2000" smtClean="0">
                <a:ea typeface="ヒラギノ角ゴ Pro W3" pitchFamily="-65" charset="-128"/>
              </a:rPr>
              <a:t>You are considering investing in a savings bond that will pay $15,000 in 10 years. If the competitive market interest rate is fixed at 6% per year, what is the bond worth today?</a:t>
            </a:r>
          </a:p>
        </p:txBody>
      </p:sp>
    </p:spTree>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DF2D3"/>
        </a:solidFill>
        <a:effectLst/>
      </p:bgPr>
    </p:bg>
    <p:spTree>
      <p:nvGrpSpPr>
        <p:cNvPr id="1" name=""/>
        <p:cNvGrpSpPr/>
        <p:nvPr/>
      </p:nvGrpSpPr>
      <p:grpSpPr>
        <a:xfrm>
          <a:off x="0" y="0"/>
          <a:ext cx="0" cy="0"/>
          <a:chOff x="0" y="0"/>
          <a:chExt cx="0" cy="0"/>
        </a:xfrm>
      </p:grpSpPr>
      <p:sp>
        <p:nvSpPr>
          <p:cNvPr id="154626" name="Rectangle 17"/>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Example 3.5 Present Value of a Single Future Cash Flow</a:t>
            </a:r>
          </a:p>
        </p:txBody>
      </p:sp>
      <p:sp>
        <p:nvSpPr>
          <p:cNvPr id="51203" name="Rectangle 18"/>
          <p:cNvSpPr>
            <a:spLocks noGrp="1" noChangeArrowheads="1"/>
          </p:cNvSpPr>
          <p:nvPr>
            <p:ph idx="1"/>
          </p:nvPr>
        </p:nvSpPr>
        <p:spPr/>
        <p:txBody>
          <a:bodyPr/>
          <a:lstStyle/>
          <a:p>
            <a:pPr eaLnBrk="1" hangingPunct="1">
              <a:buFontTx/>
              <a:buNone/>
            </a:pPr>
            <a:r>
              <a:rPr lang="en-US" altLang="en-US" smtClean="0">
                <a:ea typeface="ヒラギノ角ゴ Pro W3" pitchFamily="-65" charset="-128"/>
              </a:rPr>
              <a:t>Solution:</a:t>
            </a:r>
          </a:p>
          <a:p>
            <a:pPr eaLnBrk="1" hangingPunct="1">
              <a:buFontTx/>
              <a:buNone/>
            </a:pPr>
            <a:r>
              <a:rPr lang="en-US" altLang="en-US" smtClean="0">
                <a:ea typeface="ヒラギノ角ゴ Pro W3" pitchFamily="-65" charset="-128"/>
              </a:rPr>
              <a:t>Plan:  </a:t>
            </a:r>
          </a:p>
          <a:p>
            <a:pPr eaLnBrk="1" hangingPunct="1"/>
            <a:r>
              <a:rPr lang="en-US" altLang="en-US" sz="2000" smtClean="0">
                <a:ea typeface="ヒラギノ角ゴ Pro W3" pitchFamily="-65" charset="-128"/>
              </a:rPr>
              <a:t>First set up your timeline. The cash flows for this bond are represented by the following timeline:</a:t>
            </a:r>
          </a:p>
          <a:p>
            <a:pPr eaLnBrk="1" hangingPunct="1"/>
            <a:endParaRPr lang="en-US" altLang="en-US" sz="2000" smtClean="0">
              <a:ea typeface="ヒラギノ角ゴ Pro W3" pitchFamily="-65" charset="-128"/>
            </a:endParaRPr>
          </a:p>
          <a:p>
            <a:pPr eaLnBrk="1" hangingPunct="1"/>
            <a:endParaRPr lang="en-US" altLang="en-US" sz="2000" smtClean="0">
              <a:ea typeface="ヒラギノ角ゴ Pro W3" pitchFamily="-65" charset="-128"/>
            </a:endParaRPr>
          </a:p>
          <a:p>
            <a:pPr eaLnBrk="1" hangingPunct="1"/>
            <a:endParaRPr lang="en-US" altLang="en-US" sz="2000" smtClean="0">
              <a:ea typeface="ヒラギノ角ゴ Pro W3" pitchFamily="-65" charset="-128"/>
            </a:endParaRPr>
          </a:p>
          <a:p>
            <a:pPr eaLnBrk="1" hangingPunct="1"/>
            <a:r>
              <a:rPr lang="en-US" altLang="en-US" sz="2000" smtClean="0">
                <a:ea typeface="ヒラギノ角ゴ Pro W3" pitchFamily="-65" charset="-128"/>
              </a:rPr>
              <a:t>Thus, the bond is worth $15,000 in 10 years. To determine the value today, we compute the present value using Eq. 3.2 and our interest rate of 6%.</a:t>
            </a:r>
          </a:p>
        </p:txBody>
      </p:sp>
      <p:pic>
        <p:nvPicPr>
          <p:cNvPr id="51204" name="Picture 2" descr="010EX"/>
          <p:cNvPicPr>
            <a:picLocks noChangeAspect="1" noChangeArrowheads="1"/>
          </p:cNvPicPr>
          <p:nvPr/>
        </p:nvPicPr>
        <p:blipFill>
          <a:blip r:embed="rId3" cstate="print"/>
          <a:srcRect/>
          <a:stretch>
            <a:fillRect/>
          </a:stretch>
        </p:blipFill>
        <p:spPr bwMode="auto">
          <a:xfrm>
            <a:off x="1160463" y="3581400"/>
            <a:ext cx="6821487" cy="7620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DF2D3"/>
        </a:solidFill>
        <a:effectLst/>
      </p:bgPr>
    </p:bg>
    <p:spTree>
      <p:nvGrpSpPr>
        <p:cNvPr id="1" name=""/>
        <p:cNvGrpSpPr/>
        <p:nvPr/>
      </p:nvGrpSpPr>
      <p:grpSpPr>
        <a:xfrm>
          <a:off x="0" y="0"/>
          <a:ext cx="0" cy="0"/>
          <a:chOff x="0" y="0"/>
          <a:chExt cx="0" cy="0"/>
        </a:xfrm>
      </p:grpSpPr>
      <p:sp>
        <p:nvSpPr>
          <p:cNvPr id="156675"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Example 3.4 Present Value of a Single Future Cash Flow</a:t>
            </a:r>
          </a:p>
        </p:txBody>
      </p:sp>
      <p:sp>
        <p:nvSpPr>
          <p:cNvPr id="2053" name="Rectangle 3"/>
          <p:cNvSpPr>
            <a:spLocks noGrp="1" noChangeArrowheads="1"/>
          </p:cNvSpPr>
          <p:nvPr>
            <p:ph idx="1"/>
          </p:nvPr>
        </p:nvSpPr>
        <p:spPr/>
        <p:txBody>
          <a:bodyPr/>
          <a:lstStyle/>
          <a:p>
            <a:pPr eaLnBrk="1" hangingPunct="1">
              <a:buFontTx/>
              <a:buNone/>
            </a:pPr>
            <a:r>
              <a:rPr lang="en-US" altLang="en-US" sz="2400" smtClean="0">
                <a:ea typeface="ヒラギノ角ゴ Pro W3" pitchFamily="-65" charset="-128"/>
              </a:rPr>
              <a:t>Execute:</a:t>
            </a:r>
          </a:p>
        </p:txBody>
      </p:sp>
      <p:graphicFrame>
        <p:nvGraphicFramePr>
          <p:cNvPr id="2050" name="Object 7"/>
          <p:cNvGraphicFramePr>
            <a:graphicFrameLocks noChangeAspect="1"/>
          </p:cNvGraphicFramePr>
          <p:nvPr/>
        </p:nvGraphicFramePr>
        <p:xfrm>
          <a:off x="1938338" y="2466975"/>
          <a:ext cx="3819525" cy="804863"/>
        </p:xfrm>
        <a:graphic>
          <a:graphicData uri="http://schemas.openxmlformats.org/presentationml/2006/ole">
            <p:oleObj spid="_x0000_s2050" name="Equation" r:id="rId4" imgW="1688367" imgH="355446" progId="Equation.DSMT4">
              <p:embed/>
            </p:oleObj>
          </a:graphicData>
        </a:graphic>
      </p:graphicFrame>
      <p:grpSp>
        <p:nvGrpSpPr>
          <p:cNvPr id="2054" name="Group 36"/>
          <p:cNvGrpSpPr>
            <a:grpSpLocks/>
          </p:cNvGrpSpPr>
          <p:nvPr/>
        </p:nvGrpSpPr>
        <p:grpSpPr bwMode="auto">
          <a:xfrm>
            <a:off x="1979613" y="3733800"/>
            <a:ext cx="6208712" cy="512763"/>
            <a:chOff x="661" y="2174"/>
            <a:chExt cx="4943" cy="408"/>
          </a:xfrm>
        </p:grpSpPr>
        <p:pic>
          <p:nvPicPr>
            <p:cNvPr id="2080" name="Picture 31" descr="calc_N"/>
            <p:cNvPicPr>
              <a:picLocks noChangeAspect="1" noChangeArrowheads="1"/>
            </p:cNvPicPr>
            <p:nvPr/>
          </p:nvPicPr>
          <p:blipFill>
            <a:blip r:embed="rId5" cstate="print"/>
            <a:srcRect/>
            <a:stretch>
              <a:fillRect/>
            </a:stretch>
          </p:blipFill>
          <p:spPr bwMode="auto">
            <a:xfrm>
              <a:off x="661" y="2174"/>
              <a:ext cx="912" cy="408"/>
            </a:xfrm>
            <a:prstGeom prst="rect">
              <a:avLst/>
            </a:prstGeom>
            <a:noFill/>
            <a:ln w="9525">
              <a:noFill/>
              <a:miter lim="800000"/>
              <a:headEnd/>
              <a:tailEnd/>
            </a:ln>
          </p:spPr>
        </p:pic>
        <p:pic>
          <p:nvPicPr>
            <p:cNvPr id="2081" name="Picture 32" descr="calc_IY"/>
            <p:cNvPicPr>
              <a:picLocks noChangeAspect="1" noChangeArrowheads="1"/>
            </p:cNvPicPr>
            <p:nvPr/>
          </p:nvPicPr>
          <p:blipFill>
            <a:blip r:embed="rId6" cstate="print"/>
            <a:srcRect/>
            <a:stretch>
              <a:fillRect/>
            </a:stretch>
          </p:blipFill>
          <p:spPr bwMode="auto">
            <a:xfrm>
              <a:off x="1673" y="2174"/>
              <a:ext cx="906" cy="408"/>
            </a:xfrm>
            <a:prstGeom prst="rect">
              <a:avLst/>
            </a:prstGeom>
            <a:noFill/>
            <a:ln w="9525">
              <a:noFill/>
              <a:miter lim="800000"/>
              <a:headEnd/>
              <a:tailEnd/>
            </a:ln>
          </p:spPr>
        </p:pic>
        <p:pic>
          <p:nvPicPr>
            <p:cNvPr id="2082" name="Picture 33" descr="calc_PMT"/>
            <p:cNvPicPr>
              <a:picLocks noChangeAspect="1" noChangeArrowheads="1"/>
            </p:cNvPicPr>
            <p:nvPr/>
          </p:nvPicPr>
          <p:blipFill>
            <a:blip r:embed="rId7" cstate="print"/>
            <a:srcRect/>
            <a:stretch>
              <a:fillRect/>
            </a:stretch>
          </p:blipFill>
          <p:spPr bwMode="auto">
            <a:xfrm>
              <a:off x="3685" y="2174"/>
              <a:ext cx="912" cy="408"/>
            </a:xfrm>
            <a:prstGeom prst="rect">
              <a:avLst/>
            </a:prstGeom>
            <a:noFill/>
            <a:ln w="9525">
              <a:noFill/>
              <a:miter lim="800000"/>
              <a:headEnd/>
              <a:tailEnd/>
            </a:ln>
          </p:spPr>
        </p:pic>
        <p:pic>
          <p:nvPicPr>
            <p:cNvPr id="2083" name="Picture 34" descr="calc_PV"/>
            <p:cNvPicPr>
              <a:picLocks noChangeAspect="1" noChangeArrowheads="1"/>
            </p:cNvPicPr>
            <p:nvPr/>
          </p:nvPicPr>
          <p:blipFill>
            <a:blip r:embed="rId8" cstate="print"/>
            <a:srcRect/>
            <a:stretch>
              <a:fillRect/>
            </a:stretch>
          </p:blipFill>
          <p:spPr bwMode="auto">
            <a:xfrm>
              <a:off x="2679" y="2174"/>
              <a:ext cx="906" cy="408"/>
            </a:xfrm>
            <a:prstGeom prst="rect">
              <a:avLst/>
            </a:prstGeom>
            <a:noFill/>
            <a:ln w="9525">
              <a:noFill/>
              <a:miter lim="800000"/>
              <a:headEnd/>
              <a:tailEnd/>
            </a:ln>
          </p:spPr>
        </p:pic>
        <p:pic>
          <p:nvPicPr>
            <p:cNvPr id="2084" name="Picture 35" descr="calc_FV"/>
            <p:cNvPicPr>
              <a:picLocks noChangeAspect="1" noChangeArrowheads="1"/>
            </p:cNvPicPr>
            <p:nvPr/>
          </p:nvPicPr>
          <p:blipFill>
            <a:blip r:embed="rId9" cstate="print"/>
            <a:srcRect/>
            <a:stretch>
              <a:fillRect/>
            </a:stretch>
          </p:blipFill>
          <p:spPr bwMode="auto">
            <a:xfrm>
              <a:off x="4698" y="2174"/>
              <a:ext cx="906" cy="408"/>
            </a:xfrm>
            <a:prstGeom prst="rect">
              <a:avLst/>
            </a:prstGeom>
            <a:noFill/>
            <a:ln w="9525">
              <a:noFill/>
              <a:miter lim="800000"/>
              <a:headEnd/>
              <a:tailEnd/>
            </a:ln>
          </p:spPr>
        </p:pic>
      </p:grpSp>
      <p:graphicFrame>
        <p:nvGraphicFramePr>
          <p:cNvPr id="2090" name="Group 42"/>
          <p:cNvGraphicFramePr>
            <a:graphicFrameLocks noGrp="1"/>
          </p:cNvGraphicFramePr>
          <p:nvPr/>
        </p:nvGraphicFramePr>
        <p:xfrm>
          <a:off x="685800" y="4322763"/>
          <a:ext cx="7543800" cy="1373188"/>
        </p:xfrm>
        <a:graphic>
          <a:graphicData uri="http://schemas.openxmlformats.org/drawingml/2006/table">
            <a:tbl>
              <a:tblPr/>
              <a:tblGrid>
                <a:gridCol w="1258888"/>
                <a:gridCol w="1255712"/>
                <a:gridCol w="1258888"/>
                <a:gridCol w="1408112"/>
                <a:gridCol w="1106488"/>
                <a:gridCol w="1255712"/>
              </a:tblGrid>
              <a:tr h="396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65" charset="0"/>
                          <a:ea typeface="ＭＳ Ｐゴシック" pitchFamily="-65" charset="-128"/>
                          <a:cs typeface="Times New Roman" pitchFamily="-65" charset="0"/>
                        </a:rPr>
                        <a:t>Given:</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65" charset="0"/>
                          <a:ea typeface="ＭＳ Ｐゴシック" pitchFamily="-65" charset="-128"/>
                          <a:cs typeface="Times New Roman" pitchFamily="-65" charset="0"/>
                        </a:rPr>
                        <a:t>10</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65" charset="0"/>
                          <a:ea typeface="ＭＳ Ｐゴシック" pitchFamily="-65" charset="-128"/>
                        </a:rPr>
                        <a:t>6</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Verdana" pitchFamily="-65" charset="0"/>
                        <a:ea typeface="ＭＳ Ｐゴシック" pitchFamily="-65" charset="-128"/>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65" charset="0"/>
                          <a:ea typeface="ＭＳ Ｐゴシック" pitchFamily="-65" charset="-128"/>
                          <a:cs typeface="Times New Roman" pitchFamily="-65" charset="0"/>
                        </a:rPr>
                        <a:t>0</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65" charset="0"/>
                          <a:ea typeface="ＭＳ Ｐゴシック" pitchFamily="-65" charset="-128"/>
                          <a:cs typeface="Times New Roman" pitchFamily="-65" charset="0"/>
                        </a:rPr>
                        <a:t>15,000</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r>
              <a:tr h="5794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65" charset="0"/>
                          <a:ea typeface="ＭＳ Ｐゴシック" pitchFamily="-65" charset="-128"/>
                          <a:cs typeface="Times New Roman" pitchFamily="-65" charset="0"/>
                        </a:rPr>
                        <a:t>Solve for:</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Verdana" pitchFamily="-65" charset="0"/>
                        <a:ea typeface="ＭＳ Ｐゴシック" pitchFamily="-65" charset="-128"/>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Verdana" pitchFamily="-65" charset="0"/>
                        <a:ea typeface="ＭＳ Ｐゴシック" pitchFamily="-65" charset="-128"/>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65" charset="0"/>
                          <a:ea typeface="ＭＳ Ｐゴシック" pitchFamily="-65" charset="-128"/>
                        </a:rPr>
                        <a:t>-8,375.92</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Verdana" pitchFamily="-65" charset="0"/>
                        <a:ea typeface="ＭＳ Ｐゴシック" pitchFamily="-65" charset="-128"/>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Verdana" pitchFamily="-65" charset="0"/>
                        <a:ea typeface="ＭＳ Ｐゴシック" pitchFamily="-65" charset="-128"/>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r>
              <a:tr h="396875">
                <a:tc gridSpan="6">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65" charset="0"/>
                          <a:ea typeface="ＭＳ Ｐゴシック" pitchFamily="-65" charset="-128"/>
                        </a:rPr>
                        <a:t>Excel Formula: =PV(RATE,NPER, PMT, FV) = PV(0.06,10,0,15000)</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F1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2"/>
          <p:cNvSpPr>
            <a:spLocks noGrp="1" noChangeArrowheads="1"/>
          </p:cNvSpPr>
          <p:nvPr>
            <p:ph type="title"/>
          </p:nvPr>
        </p:nvSpPr>
        <p:spPr/>
        <p:txBody>
          <a:bodyPr/>
          <a:lstStyle/>
          <a:p>
            <a:pPr eaLnBrk="1" hangingPunct="1"/>
            <a:r>
              <a:rPr lang="en-US" altLang="en-US" smtClean="0">
                <a:ea typeface="ヒラギノ角ゴ Pro W3" pitchFamily="-65" charset="-128"/>
              </a:rPr>
              <a:t>3.1 Cost-Benefit Analysis</a:t>
            </a:r>
          </a:p>
        </p:txBody>
      </p:sp>
      <p:sp>
        <p:nvSpPr>
          <p:cNvPr id="8195" name="Rectangle 13"/>
          <p:cNvSpPr>
            <a:spLocks noGrp="1" noChangeArrowheads="1"/>
          </p:cNvSpPr>
          <p:nvPr>
            <p:ph idx="1"/>
          </p:nvPr>
        </p:nvSpPr>
        <p:spPr>
          <a:xfrm>
            <a:off x="457200" y="1417638"/>
            <a:ext cx="8229600" cy="4525962"/>
          </a:xfrm>
        </p:spPr>
        <p:txBody>
          <a:bodyPr/>
          <a:lstStyle/>
          <a:p>
            <a:pPr eaLnBrk="1" hangingPunct="1"/>
            <a:r>
              <a:rPr lang="en-US" altLang="en-US" smtClean="0">
                <a:ea typeface="ヒラギノ角ゴ Pro W3" pitchFamily="-65" charset="-128"/>
              </a:rPr>
              <a:t>Role of the Financial Manager</a:t>
            </a:r>
          </a:p>
          <a:p>
            <a:pPr lvl="1" eaLnBrk="1" hangingPunct="1"/>
            <a:r>
              <a:rPr lang="en-US" altLang="en-US" smtClean="0">
                <a:ea typeface="ヒラギノ角ゴ Pro W3" pitchFamily="-65" charset="-128"/>
              </a:rPr>
              <a:t>Real-world opportunities are often difficult to quantify and involve using skills from other management disciplines:</a:t>
            </a:r>
          </a:p>
          <a:p>
            <a:pPr lvl="2" eaLnBrk="1" hangingPunct="1"/>
            <a:r>
              <a:rPr lang="en-US" altLang="en-US" smtClean="0">
                <a:ea typeface="ＭＳ Ｐゴシック" pitchFamily="34" charset="-128"/>
              </a:rPr>
              <a:t>Marketing- effect of advertising on revenues</a:t>
            </a:r>
          </a:p>
          <a:p>
            <a:pPr lvl="2" eaLnBrk="1" hangingPunct="1"/>
            <a:r>
              <a:rPr lang="en-US" altLang="en-US" smtClean="0">
                <a:ea typeface="ＭＳ Ｐゴシック" pitchFamily="34" charset="-128"/>
              </a:rPr>
              <a:t>Economics- Price and demand analysis</a:t>
            </a:r>
          </a:p>
          <a:p>
            <a:pPr lvl="2" eaLnBrk="1" hangingPunct="1"/>
            <a:r>
              <a:rPr lang="en-US" altLang="en-US" smtClean="0">
                <a:ea typeface="ＭＳ Ｐゴシック" pitchFamily="34" charset="-128"/>
              </a:rPr>
              <a:t>Organizational Behavior –management change and its effect on the productivity.</a:t>
            </a:r>
          </a:p>
          <a:p>
            <a:pPr lvl="2" eaLnBrk="1" hangingPunct="1"/>
            <a:r>
              <a:rPr lang="en-US" altLang="en-US" smtClean="0">
                <a:ea typeface="ＭＳ Ｐゴシック" pitchFamily="34" charset="-128"/>
              </a:rPr>
              <a:t>Strategy - competitor response to price strategy</a:t>
            </a:r>
          </a:p>
          <a:p>
            <a:pPr lvl="2" eaLnBrk="1" hangingPunct="1"/>
            <a:r>
              <a:rPr lang="en-US" altLang="en-US" smtClean="0">
                <a:ea typeface="ＭＳ Ｐゴシック" pitchFamily="34" charset="-128"/>
              </a:rPr>
              <a:t>Operations- cost and benefit of capital investment</a:t>
            </a:r>
          </a:p>
        </p:txBody>
      </p:sp>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DF2D3"/>
        </a:solidFill>
        <a:effectLst/>
      </p:bgPr>
    </p:bg>
    <p:spTree>
      <p:nvGrpSpPr>
        <p:cNvPr id="1" name=""/>
        <p:cNvGrpSpPr/>
        <p:nvPr/>
      </p:nvGrpSpPr>
      <p:grpSpPr>
        <a:xfrm>
          <a:off x="0" y="0"/>
          <a:ext cx="0" cy="0"/>
          <a:chOff x="0" y="0"/>
          <a:chExt cx="0" cy="0"/>
        </a:xfrm>
      </p:grpSpPr>
      <p:sp>
        <p:nvSpPr>
          <p:cNvPr id="158722" name="Rectangle 11"/>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Example 3.4 Present Value of a Single Future Cash Flow</a:t>
            </a:r>
          </a:p>
        </p:txBody>
      </p:sp>
      <p:sp>
        <p:nvSpPr>
          <p:cNvPr id="52227" name="Rectangle 12"/>
          <p:cNvSpPr>
            <a:spLocks noGrp="1" noChangeArrowheads="1"/>
          </p:cNvSpPr>
          <p:nvPr>
            <p:ph idx="1"/>
          </p:nvPr>
        </p:nvSpPr>
        <p:spPr/>
        <p:txBody>
          <a:bodyPr/>
          <a:lstStyle/>
          <a:p>
            <a:pPr eaLnBrk="1" hangingPunct="1">
              <a:buFontTx/>
              <a:buNone/>
            </a:pPr>
            <a:r>
              <a:rPr lang="en-US" altLang="en-US" smtClean="0">
                <a:ea typeface="ヒラギノ角ゴ Pro W3" pitchFamily="-65" charset="-128"/>
              </a:rPr>
              <a:t>Evaluate:</a:t>
            </a:r>
          </a:p>
          <a:p>
            <a:pPr eaLnBrk="1" hangingPunct="1"/>
            <a:r>
              <a:rPr lang="en-US" altLang="en-US" sz="2000" smtClean="0">
                <a:ea typeface="ヒラギノ角ゴ Pro W3" pitchFamily="-65" charset="-128"/>
              </a:rPr>
              <a:t>The bond is worth much less today than its final payoff because of the time value of money.</a:t>
            </a:r>
          </a:p>
        </p:txBody>
      </p:sp>
    </p:spTree>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itle 1"/>
          <p:cNvSpPr>
            <a:spLocks noGrp="1"/>
          </p:cNvSpPr>
          <p:nvPr>
            <p:ph type="title"/>
          </p:nvPr>
        </p:nvSpPr>
        <p:spPr/>
        <p:txBody>
          <a:bodyPr rtlCol="0">
            <a:normAutofit fontScale="90000"/>
          </a:bodyPr>
          <a:lstStyle/>
          <a:p>
            <a:pPr eaLnBrk="1" fontAlgn="auto" hangingPunct="1">
              <a:spcAft>
                <a:spcPts val="0"/>
              </a:spcAft>
              <a:defRPr/>
            </a:pPr>
            <a:r>
              <a:rPr lang="en-US" smtClean="0">
                <a:ea typeface="ヒラギノ角ゴ Pro W3" pitchFamily="-65" charset="-128"/>
              </a:rPr>
              <a:t>Table 3.1  The Three Rules of Valuing Cash Flows</a:t>
            </a:r>
          </a:p>
        </p:txBody>
      </p:sp>
      <p:pic>
        <p:nvPicPr>
          <p:cNvPr id="53251" name="Picture 4" descr="tbl03_01.gif"/>
          <p:cNvPicPr>
            <a:picLocks noChangeAspect="1"/>
          </p:cNvPicPr>
          <p:nvPr/>
        </p:nvPicPr>
        <p:blipFill>
          <a:blip r:embed="rId2" cstate="print"/>
          <a:srcRect/>
          <a:stretch>
            <a:fillRect/>
          </a:stretch>
        </p:blipFill>
        <p:spPr bwMode="auto">
          <a:xfrm>
            <a:off x="381000" y="2276475"/>
            <a:ext cx="8534400" cy="2862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2"/>
          <p:cNvSpPr>
            <a:spLocks noGrp="1" noChangeArrowheads="1"/>
          </p:cNvSpPr>
          <p:nvPr>
            <p:ph type="title"/>
          </p:nvPr>
        </p:nvSpPr>
        <p:spPr/>
        <p:txBody>
          <a:bodyPr/>
          <a:lstStyle/>
          <a:p>
            <a:pPr eaLnBrk="1" hangingPunct="1"/>
            <a:r>
              <a:rPr lang="en-US" altLang="en-US" smtClean="0">
                <a:ea typeface="ヒラギノ角ゴ Pro W3" pitchFamily="-65" charset="-128"/>
              </a:rPr>
              <a:t>Chapter Quiz</a:t>
            </a:r>
          </a:p>
        </p:txBody>
      </p:sp>
      <p:sp>
        <p:nvSpPr>
          <p:cNvPr id="54275" name="Rectangle 23"/>
          <p:cNvSpPr>
            <a:spLocks noGrp="1" noChangeArrowheads="1"/>
          </p:cNvSpPr>
          <p:nvPr>
            <p:ph idx="1"/>
          </p:nvPr>
        </p:nvSpPr>
        <p:spPr>
          <a:solidFill>
            <a:srgbClr val="FFF4DB"/>
          </a:solidFill>
        </p:spPr>
        <p:txBody>
          <a:bodyPr/>
          <a:lstStyle/>
          <a:p>
            <a:pPr marL="533400" indent="-533400" eaLnBrk="1" hangingPunct="1">
              <a:buFontTx/>
              <a:buAutoNum type="arabicPeriod"/>
            </a:pPr>
            <a:r>
              <a:rPr lang="en-US" altLang="en-US" sz="2400" smtClean="0">
                <a:ea typeface="ヒラギノ角ゴ Pro W3" pitchFamily="-65" charset="-128"/>
              </a:rPr>
              <a:t>If crude oil trades in a competitive market, would an oil refiner that has a use for the oil value it differently than another investor would?</a:t>
            </a:r>
          </a:p>
          <a:p>
            <a:pPr marL="533400" indent="-533400" eaLnBrk="1" hangingPunct="1">
              <a:buFontTx/>
              <a:buAutoNum type="arabicPeriod"/>
            </a:pPr>
            <a:r>
              <a:rPr lang="en-US" altLang="en-US" sz="2400" smtClean="0">
                <a:ea typeface="ヒラギノ角ゴ Pro W3" pitchFamily="-65" charset="-128"/>
              </a:rPr>
              <a:t>How do we determine whether a decision increases the value of the firm?</a:t>
            </a:r>
          </a:p>
          <a:p>
            <a:pPr marL="533400" indent="-533400" eaLnBrk="1" hangingPunct="1">
              <a:buFontTx/>
              <a:buAutoNum type="arabicPeriod"/>
            </a:pPr>
            <a:r>
              <a:rPr lang="en-US" altLang="en-US" sz="2400" smtClean="0">
                <a:ea typeface="ヒラギノ角ゴ Pro W3" pitchFamily="-65" charset="-128"/>
              </a:rPr>
              <a:t>Is the value today of money to be received in one year higher when interest rates are high or when interest rates are low?</a:t>
            </a:r>
          </a:p>
          <a:p>
            <a:pPr marL="533400" indent="-533400" eaLnBrk="1" hangingPunct="1">
              <a:buFontTx/>
              <a:buAutoNum type="arabicPeriod"/>
            </a:pPr>
            <a:r>
              <a:rPr lang="en-US" altLang="en-US" sz="2400" smtClean="0">
                <a:ea typeface="ヒラギノ角ゴ Pro W3" pitchFamily="-65" charset="-128"/>
              </a:rPr>
              <a:t>What do you need to know to compute a cash flow’s present or future value?</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2"/>
          <p:cNvSpPr>
            <a:spLocks noGrp="1" noChangeArrowheads="1"/>
          </p:cNvSpPr>
          <p:nvPr>
            <p:ph type="title"/>
          </p:nvPr>
        </p:nvSpPr>
        <p:spPr/>
        <p:txBody>
          <a:bodyPr/>
          <a:lstStyle/>
          <a:p>
            <a:pPr eaLnBrk="1" hangingPunct="1"/>
            <a:r>
              <a:rPr lang="en-US" altLang="en-US" smtClean="0">
                <a:ea typeface="ヒラギノ角ゴ Pro W3" pitchFamily="-65" charset="-128"/>
              </a:rPr>
              <a:t>3.1 Cost-Benefit Analysis</a:t>
            </a:r>
          </a:p>
        </p:txBody>
      </p:sp>
      <p:sp>
        <p:nvSpPr>
          <p:cNvPr id="9219" name="Rectangle 13"/>
          <p:cNvSpPr>
            <a:spLocks noGrp="1" noChangeArrowheads="1"/>
          </p:cNvSpPr>
          <p:nvPr>
            <p:ph idx="1"/>
          </p:nvPr>
        </p:nvSpPr>
        <p:spPr/>
        <p:txBody>
          <a:bodyPr/>
          <a:lstStyle/>
          <a:p>
            <a:pPr eaLnBrk="1" hangingPunct="1"/>
            <a:r>
              <a:rPr lang="en-US" altLang="en-US" smtClean="0">
                <a:ea typeface="ヒラギノ角ゴ Pro W3" pitchFamily="-65" charset="-128"/>
              </a:rPr>
              <a:t>Quantifying Costs and Benefits</a:t>
            </a:r>
          </a:p>
          <a:p>
            <a:pPr lvl="1" eaLnBrk="1" hangingPunct="1"/>
            <a:r>
              <a:rPr lang="en-US" altLang="en-US" smtClean="0">
                <a:ea typeface="ヒラギノ角ゴ Pro W3" pitchFamily="-65" charset="-128"/>
              </a:rPr>
              <a:t>Any decision in which the value of the benefits exceeds the costs will increase the value of the firm</a:t>
            </a:r>
          </a:p>
          <a:p>
            <a:pPr lvl="1" eaLnBrk="1" hangingPunct="1"/>
            <a:r>
              <a:rPr lang="en-US" altLang="en-US" smtClean="0">
                <a:ea typeface="ヒラギノ角ゴ Pro W3" pitchFamily="-65" charset="-128"/>
              </a:rPr>
              <a:t>NPV&gt;0</a:t>
            </a:r>
          </a:p>
          <a:p>
            <a:pPr lvl="2" eaLnBrk="1" hangingPunct="1"/>
            <a:endParaRPr lang="en-US" altLang="en-US" smtClean="0">
              <a:ea typeface="ＭＳ Ｐゴシック" pitchFamily="34" charset="-128"/>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2"/>
          <p:cNvSpPr>
            <a:spLocks noGrp="1" noChangeArrowheads="1"/>
          </p:cNvSpPr>
          <p:nvPr>
            <p:ph type="title"/>
          </p:nvPr>
        </p:nvSpPr>
        <p:spPr/>
        <p:txBody>
          <a:bodyPr/>
          <a:lstStyle/>
          <a:p>
            <a:pPr eaLnBrk="1" hangingPunct="1"/>
            <a:r>
              <a:rPr lang="en-US" altLang="en-US" smtClean="0">
                <a:ea typeface="ヒラギノ角ゴ Pro W3" pitchFamily="-65" charset="-128"/>
              </a:rPr>
              <a:t>3.1 Cost-Benefit Analysis</a:t>
            </a:r>
          </a:p>
        </p:txBody>
      </p:sp>
      <p:sp>
        <p:nvSpPr>
          <p:cNvPr id="10243" name="Rectangle 13"/>
          <p:cNvSpPr>
            <a:spLocks noGrp="1" noChangeArrowheads="1"/>
          </p:cNvSpPr>
          <p:nvPr>
            <p:ph idx="1"/>
          </p:nvPr>
        </p:nvSpPr>
        <p:spPr/>
        <p:txBody>
          <a:bodyPr/>
          <a:lstStyle/>
          <a:p>
            <a:pPr eaLnBrk="1" hangingPunct="1"/>
            <a:r>
              <a:rPr lang="en-US" altLang="en-US" smtClean="0">
                <a:ea typeface="ヒラギノ角ゴ Pro W3" pitchFamily="-65" charset="-128"/>
              </a:rPr>
              <a:t>Quantifying Costs and Benefits</a:t>
            </a:r>
          </a:p>
          <a:p>
            <a:pPr lvl="1" eaLnBrk="1" hangingPunct="1"/>
            <a:r>
              <a:rPr lang="en-US" altLang="en-US" smtClean="0">
                <a:ea typeface="ヒラギノ角ゴ Pro W3" pitchFamily="-65" charset="-128"/>
              </a:rPr>
              <a:t>Suppose a jewelry manufacturer has the opportunity to trade 200 ounces of silver and receive 10 ounces of gold today. </a:t>
            </a:r>
          </a:p>
          <a:p>
            <a:pPr lvl="1" eaLnBrk="1" hangingPunct="1"/>
            <a:r>
              <a:rPr lang="en-US" altLang="en-US" smtClean="0">
                <a:ea typeface="ヒラギノ角ゴ Pro W3" pitchFamily="-65" charset="-128"/>
              </a:rPr>
              <a:t>To compare the costs and benefits, we first need to convert them to a common unit.</a:t>
            </a:r>
          </a:p>
          <a:p>
            <a:pPr lvl="2" eaLnBrk="1" hangingPunct="1"/>
            <a:endParaRPr lang="en-US" altLang="en-US" smtClean="0">
              <a:ea typeface="ＭＳ Ｐゴシック" pitchFamily="34" charset="-128"/>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2"/>
          <p:cNvSpPr>
            <a:spLocks noGrp="1" noChangeArrowheads="1"/>
          </p:cNvSpPr>
          <p:nvPr>
            <p:ph type="title"/>
          </p:nvPr>
        </p:nvSpPr>
        <p:spPr/>
        <p:txBody>
          <a:bodyPr/>
          <a:lstStyle/>
          <a:p>
            <a:pPr eaLnBrk="1" hangingPunct="1"/>
            <a:r>
              <a:rPr lang="en-US" altLang="en-US" smtClean="0">
                <a:ea typeface="ヒラギノ角ゴ Pro W3" pitchFamily="-65" charset="-128"/>
              </a:rPr>
              <a:t>3.1 Cost-Benefit Analysis</a:t>
            </a:r>
          </a:p>
        </p:txBody>
      </p:sp>
      <p:sp>
        <p:nvSpPr>
          <p:cNvPr id="11267" name="Rectangle 13"/>
          <p:cNvSpPr>
            <a:spLocks noGrp="1" noChangeArrowheads="1"/>
          </p:cNvSpPr>
          <p:nvPr>
            <p:ph idx="1"/>
          </p:nvPr>
        </p:nvSpPr>
        <p:spPr/>
        <p:txBody>
          <a:bodyPr/>
          <a:lstStyle/>
          <a:p>
            <a:pPr eaLnBrk="1" hangingPunct="1"/>
            <a:r>
              <a:rPr lang="en-US" altLang="en-US" smtClean="0">
                <a:ea typeface="ヒラギノ角ゴ Pro W3" pitchFamily="-65" charset="-128"/>
              </a:rPr>
              <a:t>Quantifying Costs and Benefits</a:t>
            </a:r>
          </a:p>
          <a:p>
            <a:pPr lvl="1" eaLnBrk="1" hangingPunct="1"/>
            <a:r>
              <a:rPr lang="en-US" altLang="en-US" smtClean="0">
                <a:ea typeface="ヒラギノ角ゴ Pro W3" pitchFamily="-65" charset="-128"/>
              </a:rPr>
              <a:t>If the current market price for silver is $20 per ounce, then the 200 ounces of silver we give up has a cash value of:</a:t>
            </a:r>
          </a:p>
          <a:p>
            <a:pPr lvl="1" eaLnBrk="1" hangingPunct="1">
              <a:buFontTx/>
              <a:buNone/>
            </a:pPr>
            <a:r>
              <a:rPr lang="en-US" altLang="en-US" smtClean="0">
                <a:ea typeface="ヒラギノ角ゴ Pro W3" pitchFamily="-65" charset="-128"/>
              </a:rPr>
              <a:t>(200 ounces of silver) × ($20/ounce) = $4,000</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2"/>
          <p:cNvSpPr>
            <a:spLocks noGrp="1" noChangeArrowheads="1"/>
          </p:cNvSpPr>
          <p:nvPr>
            <p:ph type="title"/>
          </p:nvPr>
        </p:nvSpPr>
        <p:spPr/>
        <p:txBody>
          <a:bodyPr/>
          <a:lstStyle/>
          <a:p>
            <a:pPr eaLnBrk="1" hangingPunct="1"/>
            <a:r>
              <a:rPr lang="en-US" altLang="en-US" smtClean="0">
                <a:ea typeface="ヒラギノ角ゴ Pro W3" pitchFamily="-65" charset="-128"/>
              </a:rPr>
              <a:t>3.1 Cost-Benefit Analysis</a:t>
            </a:r>
          </a:p>
        </p:txBody>
      </p:sp>
      <p:sp>
        <p:nvSpPr>
          <p:cNvPr id="12291" name="Rectangle 13"/>
          <p:cNvSpPr>
            <a:spLocks noGrp="1" noChangeArrowheads="1"/>
          </p:cNvSpPr>
          <p:nvPr>
            <p:ph idx="1"/>
          </p:nvPr>
        </p:nvSpPr>
        <p:spPr/>
        <p:txBody>
          <a:bodyPr/>
          <a:lstStyle/>
          <a:p>
            <a:pPr eaLnBrk="1" hangingPunct="1"/>
            <a:r>
              <a:rPr lang="en-US" altLang="en-US" smtClean="0">
                <a:ea typeface="ヒラギノ角ゴ Pro W3" pitchFamily="-65" charset="-128"/>
              </a:rPr>
              <a:t>Quantifying Costs and Benefits</a:t>
            </a:r>
          </a:p>
          <a:p>
            <a:pPr lvl="1" eaLnBrk="1" hangingPunct="1"/>
            <a:r>
              <a:rPr lang="en-US" altLang="en-US" smtClean="0">
                <a:ea typeface="ヒラギノ角ゴ Pro W3" pitchFamily="-65" charset="-128"/>
              </a:rPr>
              <a:t>Assume gold can be bought and sold for a current market price of $1,000 per ounce. Then the 10 ounces of gold we receive has a cash value of:</a:t>
            </a:r>
          </a:p>
          <a:p>
            <a:pPr lvl="1" eaLnBrk="1" hangingPunct="1">
              <a:spcBef>
                <a:spcPct val="50000"/>
              </a:spcBef>
              <a:buFontTx/>
              <a:buNone/>
            </a:pPr>
            <a:r>
              <a:rPr lang="en-US" altLang="en-US" smtClean="0">
                <a:ea typeface="ヒラギノ角ゴ Pro W3" pitchFamily="-65" charset="-128"/>
              </a:rPr>
              <a:t>(10 ounces of gold) × ($1,000/ounce) = $10,000</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3874</TotalTime>
  <Words>2806</Words>
  <Application>Microsoft Office PowerPoint</Application>
  <PresentationFormat>On-screen Show (4:3)</PresentationFormat>
  <Paragraphs>312</Paragraphs>
  <Slides>52</Slides>
  <Notes>50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1" baseType="lpstr">
      <vt:lpstr>Verdana</vt:lpstr>
      <vt:lpstr>ＭＳ Ｐゴシック</vt:lpstr>
      <vt:lpstr>Arial</vt:lpstr>
      <vt:lpstr>Calibri</vt:lpstr>
      <vt:lpstr>ヒラギノ角ゴ Pro W3</vt:lpstr>
      <vt:lpstr>Symbol</vt:lpstr>
      <vt:lpstr>Times New Roman</vt:lpstr>
      <vt:lpstr>Office Theme</vt:lpstr>
      <vt:lpstr>MathType 6.0 Equation</vt:lpstr>
      <vt:lpstr>Chapter 3</vt:lpstr>
      <vt:lpstr>Chapter Outline</vt:lpstr>
      <vt:lpstr>Learning Objectives</vt:lpstr>
      <vt:lpstr>3.1 Cost-Benefit Analysis</vt:lpstr>
      <vt:lpstr>3.1 Cost-Benefit Analysis</vt:lpstr>
      <vt:lpstr>3.1 Cost-Benefit Analysis</vt:lpstr>
      <vt:lpstr>3.1 Cost-Benefit Analysis</vt:lpstr>
      <vt:lpstr>3.1 Cost-Benefit Analysis</vt:lpstr>
      <vt:lpstr>3.1 Cost-Benefit Analysis</vt:lpstr>
      <vt:lpstr>3.1 Cost-Benefit Analysis</vt:lpstr>
      <vt:lpstr>3.1 Cost-Benefit Analysis</vt:lpstr>
      <vt:lpstr>Example 3.1 Competitive Market Prices Determine Value</vt:lpstr>
      <vt:lpstr>Example 3.1 Competitive Market Prices Determine Value </vt:lpstr>
      <vt:lpstr>Example 3.1 Competitive Market Prices Determine Value </vt:lpstr>
      <vt:lpstr>Example 3.1 Competitive Market Prices Determine Value </vt:lpstr>
      <vt:lpstr>3.2 Market Prices and the Valuation Principle</vt:lpstr>
      <vt:lpstr>Example 3.2 Applying the Valuation Principle</vt:lpstr>
      <vt:lpstr>Example 3.2 Applying the Valuation Principle</vt:lpstr>
      <vt:lpstr>Example 3.2 Applying the Valuation Principle</vt:lpstr>
      <vt:lpstr>3.2 Market Prices and the Valuation Principle</vt:lpstr>
      <vt:lpstr>3.2 Market Prices and the Valuation Principle</vt:lpstr>
      <vt:lpstr>3.3 The Time Value of Money and Interest Rates</vt:lpstr>
      <vt:lpstr>3.3 The Time Value of Money and Interest Rates</vt:lpstr>
      <vt:lpstr>Figure 3.1  Converting Between Dollars Today and Gold or Dollars in the Future</vt:lpstr>
      <vt:lpstr>3.3 The Time Value of Money and Interest Rates</vt:lpstr>
      <vt:lpstr>3.3 The Time Value of Money and Interest Rates</vt:lpstr>
      <vt:lpstr>3.3 The Time Value of Money and Interest Rates</vt:lpstr>
      <vt:lpstr>3.3 The Time Value of Money and Interest Rates</vt:lpstr>
      <vt:lpstr>3.3 The Time Value of Money and Interest Rates</vt:lpstr>
      <vt:lpstr>3.3 The Time Value of Money and Interest Rates</vt:lpstr>
      <vt:lpstr>3.3 The Time Value of Money and Interest Rates</vt:lpstr>
      <vt:lpstr>3.3 The Time Value of Money and Interest Rates</vt:lpstr>
      <vt:lpstr>3.3 The Time Value of Money and Interest Rates</vt:lpstr>
      <vt:lpstr>Example 3.3 Comparing Revenues at Different Points in Time</vt:lpstr>
      <vt:lpstr>Example 3.3 Comparing Revenues at Different Points in Time</vt:lpstr>
      <vt:lpstr>Example 3.3 Comparing Revenues at Different Points in Time</vt:lpstr>
      <vt:lpstr>Example 3.3 Comparing Revenues at Different Points in Time</vt:lpstr>
      <vt:lpstr>3.3 The Time Value of Money and Interest Rates</vt:lpstr>
      <vt:lpstr>3.3 The Time Value of Money and Interest Rates</vt:lpstr>
      <vt:lpstr>3.4 Valuing Cash Flows at Different Points in Time</vt:lpstr>
      <vt:lpstr>3.4 Valuing Cash Flows at Different Points in Time</vt:lpstr>
      <vt:lpstr>3.4 Valuing Cash Flows at Different Points in Time</vt:lpstr>
      <vt:lpstr>Figure 3.2  The Composition of Interest over Time</vt:lpstr>
      <vt:lpstr>3.4 Valuing Cash Flows at Different Points in Time</vt:lpstr>
      <vt:lpstr>3.4 Valuing Cash Flows at Different Points in Time</vt:lpstr>
      <vt:lpstr>3.4 Valuing Cash Flows at Different Points in Time</vt:lpstr>
      <vt:lpstr>Example 3.4 Present Value of a Single Future Cash Flow</vt:lpstr>
      <vt:lpstr>Example 3.5 Present Value of a Single Future Cash Flow</vt:lpstr>
      <vt:lpstr>Example 3.4 Present Value of a Single Future Cash Flow</vt:lpstr>
      <vt:lpstr>Example 3.4 Present Value of a Single Future Cash Flow</vt:lpstr>
      <vt:lpstr>Table 3.1  The Three Rules of Valuing Cash Flows</vt:lpstr>
      <vt:lpstr>Chapter Quiz</vt:lpstr>
    </vt:vector>
  </TitlesOfParts>
  <Company>Copyright ©2015 Pearson Education, Inc.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subject>Fundamentals of Corporate Finance, 3e</dc:subject>
  <dc:creator>Berk / DeMarzo / Harford</dc:creator>
  <cp:lastModifiedBy>Javad</cp:lastModifiedBy>
  <cp:revision>144</cp:revision>
  <cp:lastPrinted>2013-10-24T14:59:26Z</cp:lastPrinted>
  <dcterms:created xsi:type="dcterms:W3CDTF">2014-01-08T19:26:02Z</dcterms:created>
  <dcterms:modified xsi:type="dcterms:W3CDTF">2017-05-28T16:59:39Z</dcterms:modified>
</cp:coreProperties>
</file>