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2"/>
  </p:notesMasterIdLst>
  <p:handoutMasterIdLst>
    <p:handoutMasterId r:id="rId43"/>
  </p:handoutMasterIdLst>
  <p:sldIdLst>
    <p:sldId id="456" r:id="rId2"/>
    <p:sldId id="391" r:id="rId3"/>
    <p:sldId id="392" r:id="rId4"/>
    <p:sldId id="393" r:id="rId5"/>
    <p:sldId id="394"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49" r:id="rId22"/>
    <p:sldId id="411" r:id="rId23"/>
    <p:sldId id="417" r:id="rId24"/>
    <p:sldId id="418" r:id="rId25"/>
    <p:sldId id="419" r:id="rId26"/>
    <p:sldId id="420" r:id="rId27"/>
    <p:sldId id="421" r:id="rId28"/>
    <p:sldId id="422" r:id="rId29"/>
    <p:sldId id="427" r:id="rId30"/>
    <p:sldId id="428" r:id="rId31"/>
    <p:sldId id="429" r:id="rId32"/>
    <p:sldId id="430" r:id="rId33"/>
    <p:sldId id="431" r:id="rId34"/>
    <p:sldId id="432" r:id="rId35"/>
    <p:sldId id="433" r:id="rId36"/>
    <p:sldId id="434" r:id="rId37"/>
    <p:sldId id="435" r:id="rId38"/>
    <p:sldId id="437" r:id="rId39"/>
    <p:sldId id="277" r:id="rId40"/>
    <p:sldId id="29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17" autoAdjust="0"/>
    <p:restoredTop sz="94434" autoAdjust="0"/>
  </p:normalViewPr>
  <p:slideViewPr>
    <p:cSldViewPr>
      <p:cViewPr varScale="1">
        <p:scale>
          <a:sx n="112" d="100"/>
          <a:sy n="112" d="100"/>
        </p:scale>
        <p:origin x="1212" y="114"/>
      </p:cViewPr>
      <p:guideLst>
        <p:guide orient="horz" pos="2160"/>
        <p:guide pos="2880"/>
      </p:guideLst>
    </p:cSldViewPr>
  </p:slideViewPr>
  <p:outlineViewPr>
    <p:cViewPr>
      <p:scale>
        <a:sx n="33" d="100"/>
        <a:sy n="33" d="100"/>
      </p:scale>
      <p:origin x="0" y="-57348"/>
    </p:cViewPr>
  </p:outlineViewPr>
  <p:notesTextViewPr>
    <p:cViewPr>
      <p:scale>
        <a:sx n="1" d="1"/>
        <a:sy n="1" d="1"/>
      </p:scale>
      <p:origin x="0" y="0"/>
    </p:cViewPr>
  </p:notesTextViewPr>
  <p:sorterViewPr>
    <p:cViewPr>
      <p:scale>
        <a:sx n="100" d="100"/>
        <a:sy n="100" d="100"/>
      </p:scale>
      <p:origin x="0" y="-1219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8/26/2021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8/26/2021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933593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29</a:t>
            </a:fld>
            <a:endParaRPr lang="en-US" dirty="0"/>
          </a:p>
        </p:txBody>
      </p:sp>
    </p:spTree>
    <p:extLst>
      <p:ext uri="{BB962C8B-B14F-4D97-AF65-F5344CB8AC3E}">
        <p14:creationId xmlns:p14="http://schemas.microsoft.com/office/powerpoint/2010/main" val="18926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AB7DC1AE-64B6-4FD3-BD58-3DD4D81950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6FE8FAC-23C9-436D-81DF-C1F5D9473059}" type="slidenum">
              <a:rPr lang="en-US" altLang="en-US" sz="1200"/>
              <a:pPr/>
              <a:t>39</a:t>
            </a:fld>
            <a:endParaRPr lang="en-US" altLang="en-US" sz="1200"/>
          </a:p>
        </p:txBody>
      </p:sp>
      <p:sp>
        <p:nvSpPr>
          <p:cNvPr id="82947" name="Rectangle 2">
            <a:extLst>
              <a:ext uri="{FF2B5EF4-FFF2-40B4-BE49-F238E27FC236}">
                <a16:creationId xmlns:a16="http://schemas.microsoft.com/office/drawing/2014/main" id="{971F0C64-2812-48E2-8AE0-37BC4A51AB88}"/>
              </a:ext>
            </a:extLst>
          </p:cNvPr>
          <p:cNvSpPr>
            <a:spLocks noChangeArrowheads="1" noTextEdit="1"/>
          </p:cNvSpPr>
          <p:nvPr>
            <p:ph type="sldImg"/>
          </p:nvPr>
        </p:nvSpPr>
        <p:spPr>
          <a:ln/>
        </p:spPr>
      </p:sp>
      <p:sp>
        <p:nvSpPr>
          <p:cNvPr id="82948" name="Rectangle 3">
            <a:extLst>
              <a:ext uri="{FF2B5EF4-FFF2-40B4-BE49-F238E27FC236}">
                <a16:creationId xmlns:a16="http://schemas.microsoft.com/office/drawing/2014/main" id="{AA7B75E7-C60B-428B-A588-EAFBF8991C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79873951-1F59-4286-93DA-E42E5E5227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3D2CA4D-DF3C-46C2-9A28-2E57550626FB}" type="slidenum">
              <a:rPr lang="en-US" altLang="en-US" sz="1200"/>
              <a:pPr/>
              <a:t>40</a:t>
            </a:fld>
            <a:endParaRPr lang="en-US" altLang="en-US" sz="1200"/>
          </a:p>
        </p:txBody>
      </p:sp>
      <p:sp>
        <p:nvSpPr>
          <p:cNvPr id="87043" name="Rectangle 2">
            <a:extLst>
              <a:ext uri="{FF2B5EF4-FFF2-40B4-BE49-F238E27FC236}">
                <a16:creationId xmlns:a16="http://schemas.microsoft.com/office/drawing/2014/main" id="{4A7D5C53-04AE-4458-9A44-4D7F3114A0E1}"/>
              </a:ext>
            </a:extLst>
          </p:cNvPr>
          <p:cNvSpPr>
            <a:spLocks noChangeArrowheads="1" noTextEdit="1"/>
          </p:cNvSpPr>
          <p:nvPr>
            <p:ph type="sldImg"/>
          </p:nvPr>
        </p:nvSpPr>
        <p:spPr>
          <a:ln/>
        </p:spPr>
      </p:sp>
      <p:sp>
        <p:nvSpPr>
          <p:cNvPr id="87044" name="Rectangle 3">
            <a:extLst>
              <a:ext uri="{FF2B5EF4-FFF2-40B4-BE49-F238E27FC236}">
                <a16:creationId xmlns:a16="http://schemas.microsoft.com/office/drawing/2014/main" id="{6C3A77AF-87B3-433B-B562-629B6E9915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CE19-8901-4CCD-993D-10EC515D075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35E68B8-CCAB-4623-84EB-6976F59F5DF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9E56F3C-0C2C-4D63-8EE4-74BF9BB43A3C}"/>
              </a:ext>
            </a:extLst>
          </p:cNvPr>
          <p:cNvSpPr>
            <a:spLocks noGrp="1"/>
          </p:cNvSpPr>
          <p:nvPr>
            <p:ph type="dt" sz="half" idx="10"/>
          </p:nvPr>
        </p:nvSpPr>
        <p:spPr/>
        <p:txBody>
          <a:bodyPr/>
          <a:lstStyle/>
          <a:p>
            <a:fld id="{A9DF6EFB-3F44-496C-A842-1E0B3D3B975A}" type="datetimeFigureOut">
              <a:rPr lang="en-US" smtClean="0"/>
              <a:t>8/26/2021</a:t>
            </a:fld>
            <a:endParaRPr lang="en-US" dirty="0"/>
          </a:p>
        </p:txBody>
      </p:sp>
      <p:sp>
        <p:nvSpPr>
          <p:cNvPr id="5" name="Footer Placeholder 4">
            <a:extLst>
              <a:ext uri="{FF2B5EF4-FFF2-40B4-BE49-F238E27FC236}">
                <a16:creationId xmlns:a16="http://schemas.microsoft.com/office/drawing/2014/main" id="{878EDC76-D939-4096-8512-FA7A5D3855F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3B4E82-F761-4196-8363-2C797DA59973}"/>
              </a:ext>
            </a:extLst>
          </p:cNvPr>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409222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7B3-6247-44CC-80C9-914AFD2B9C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11866B-10F2-4576-A472-E90FB1444C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0245E0-9523-45B9-A7CD-8EEC0F0179B6}"/>
              </a:ext>
            </a:extLst>
          </p:cNvPr>
          <p:cNvSpPr>
            <a:spLocks noGrp="1"/>
          </p:cNvSpPr>
          <p:nvPr>
            <p:ph type="dt" sz="half" idx="10"/>
          </p:nvPr>
        </p:nvSpPr>
        <p:spPr/>
        <p:txBody>
          <a:bodyPr/>
          <a:lstStyle/>
          <a:p>
            <a:fld id="{A9DF6EFB-3F44-496C-A842-1E0B3D3B975A}" type="datetimeFigureOut">
              <a:rPr lang="en-US" smtClean="0"/>
              <a:pPr/>
              <a:t>8/26/2021</a:t>
            </a:fld>
            <a:endParaRPr lang="en-US" dirty="0"/>
          </a:p>
        </p:txBody>
      </p:sp>
      <p:sp>
        <p:nvSpPr>
          <p:cNvPr id="5" name="Footer Placeholder 4">
            <a:extLst>
              <a:ext uri="{FF2B5EF4-FFF2-40B4-BE49-F238E27FC236}">
                <a16:creationId xmlns:a16="http://schemas.microsoft.com/office/drawing/2014/main" id="{0844E56F-6C8A-4464-A665-0037179C88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132A75-EA0E-43AD-B405-5BF21196A609}"/>
              </a:ext>
            </a:extLst>
          </p:cNvPr>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48590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1C86A4-7500-495A-8BCC-703C192FAB9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FCAD6A-0D7B-4910-8431-D44832529DD9}"/>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6011D5-D608-457C-9A39-D747D159EEE8}"/>
              </a:ext>
            </a:extLst>
          </p:cNvPr>
          <p:cNvSpPr>
            <a:spLocks noGrp="1"/>
          </p:cNvSpPr>
          <p:nvPr>
            <p:ph type="dt" sz="half" idx="10"/>
          </p:nvPr>
        </p:nvSpPr>
        <p:spPr/>
        <p:txBody>
          <a:bodyPr/>
          <a:lstStyle/>
          <a:p>
            <a:fld id="{A9DF6EFB-3F44-496C-A842-1E0B3D3B975A}" type="datetimeFigureOut">
              <a:rPr lang="en-US" smtClean="0"/>
              <a:pPr/>
              <a:t>8/26/2021</a:t>
            </a:fld>
            <a:endParaRPr lang="en-US" dirty="0"/>
          </a:p>
        </p:txBody>
      </p:sp>
      <p:sp>
        <p:nvSpPr>
          <p:cNvPr id="5" name="Footer Placeholder 4">
            <a:extLst>
              <a:ext uri="{FF2B5EF4-FFF2-40B4-BE49-F238E27FC236}">
                <a16:creationId xmlns:a16="http://schemas.microsoft.com/office/drawing/2014/main" id="{1BA9B706-5671-4AB7-9317-71D440343A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03B8A1-5B92-41C6-8C49-1F61D0EC23EB}"/>
              </a:ext>
            </a:extLst>
          </p:cNvPr>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451074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8/26/2021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20" name="Text Placeholder 17"/>
          <p:cNvSpPr>
            <a:spLocks noGrp="1"/>
          </p:cNvSpPr>
          <p:nvPr>
            <p:ph type="body" sz="quarter" idx="16" hasCustomPrompt="1"/>
          </p:nvPr>
        </p:nvSpPr>
        <p:spPr>
          <a:xfrm>
            <a:off x="3048000" y="6529254"/>
            <a:ext cx="5867400" cy="187537"/>
          </a:xfrm>
        </p:spPr>
        <p:txBody>
          <a:bodyPr/>
          <a:lstStyle>
            <a:lvl1pPr marL="0" indent="0" algn="r">
              <a:buNone/>
              <a:defRPr sz="800" baseline="0"/>
            </a:lvl1pPr>
          </a:lstStyle>
          <a:p>
            <a:pPr lvl="0"/>
            <a:r>
              <a:rPr lang="en-US" dirty="0"/>
              <a:t>Click to add copyright line</a:t>
            </a:r>
            <a:endParaRPr lang="en-IN"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93612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8/26/2021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765000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8/26/2021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172143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8/26/2021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429345"/>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2018, 2015, 2012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8/26/2021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8/26/2021</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8/26/2021</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9" name="TextBox 8"/>
          <p:cNvSpPr txBox="1"/>
          <p:nvPr userDrawn="1"/>
        </p:nvSpPr>
        <p:spPr>
          <a:xfrm>
            <a:off x="1600200" y="6429345"/>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2018, 2015, 2012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203796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10668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954551"/>
            <a:ext cx="8229600" cy="116025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8/26/2021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5" name="Content Placeholder 4"/>
          <p:cNvSpPr>
            <a:spLocks noGrp="1"/>
          </p:cNvSpPr>
          <p:nvPr>
            <p:ph sz="quarter" idx="14"/>
          </p:nvPr>
        </p:nvSpPr>
        <p:spPr>
          <a:xfrm>
            <a:off x="457200" y="4572000"/>
            <a:ext cx="8229600" cy="129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785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9E385-79B9-4B8E-B996-BCE69EC951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5E73D2-F87B-4515-B1CE-3A1265C75F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164E0-2AF2-477F-9F06-0103112A5640}"/>
              </a:ext>
            </a:extLst>
          </p:cNvPr>
          <p:cNvSpPr>
            <a:spLocks noGrp="1"/>
          </p:cNvSpPr>
          <p:nvPr>
            <p:ph type="dt" sz="half" idx="10"/>
          </p:nvPr>
        </p:nvSpPr>
        <p:spPr/>
        <p:txBody>
          <a:bodyPr/>
          <a:lstStyle/>
          <a:p>
            <a:fld id="{A9DF6EFB-3F44-496C-A842-1E0B3D3B975A}" type="datetimeFigureOut">
              <a:rPr lang="en-US" smtClean="0"/>
              <a:pPr/>
              <a:t>8/26/2021</a:t>
            </a:fld>
            <a:endParaRPr lang="en-US" dirty="0"/>
          </a:p>
        </p:txBody>
      </p:sp>
      <p:sp>
        <p:nvSpPr>
          <p:cNvPr id="5" name="Footer Placeholder 4">
            <a:extLst>
              <a:ext uri="{FF2B5EF4-FFF2-40B4-BE49-F238E27FC236}">
                <a16:creationId xmlns:a16="http://schemas.microsoft.com/office/drawing/2014/main" id="{259702E3-D125-4174-BDD3-E58B53699D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84F79E-A5B5-4476-AAAE-4F0018489724}"/>
              </a:ext>
            </a:extLst>
          </p:cNvPr>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440576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8/26/2021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8/26/2021</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600200" y="6429345"/>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2018, 2015, 2012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1FFD8-72A9-47A2-96AF-DBE5469DA91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75FB9C3-274A-47A7-9477-9871D4C4B9F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5EF096-47CD-4C04-9CDF-9CB864C2E83E}"/>
              </a:ext>
            </a:extLst>
          </p:cNvPr>
          <p:cNvSpPr>
            <a:spLocks noGrp="1"/>
          </p:cNvSpPr>
          <p:nvPr>
            <p:ph type="dt" sz="half" idx="10"/>
          </p:nvPr>
        </p:nvSpPr>
        <p:spPr/>
        <p:txBody>
          <a:bodyPr/>
          <a:lstStyle/>
          <a:p>
            <a:fld id="{A9DF6EFB-3F44-496C-A842-1E0B3D3B975A}" type="datetimeFigureOut">
              <a:rPr lang="en-US" smtClean="0"/>
              <a:t>8/26/2021</a:t>
            </a:fld>
            <a:endParaRPr lang="en-US" dirty="0"/>
          </a:p>
        </p:txBody>
      </p:sp>
      <p:sp>
        <p:nvSpPr>
          <p:cNvPr id="5" name="Footer Placeholder 4">
            <a:extLst>
              <a:ext uri="{FF2B5EF4-FFF2-40B4-BE49-F238E27FC236}">
                <a16:creationId xmlns:a16="http://schemas.microsoft.com/office/drawing/2014/main" id="{CDCA696B-B2B2-4DA7-BFE1-3139DF0B272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DF697A-4B4E-4EF8-A060-BE2E93620472}"/>
              </a:ext>
            </a:extLst>
          </p:cNvPr>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9573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4EF3-7C2D-4751-BE2B-B59AE4DDC5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C941F-F8E9-475C-B417-21564DD90A96}"/>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CFAA0C-B34A-408E-8BF5-CE92E6BDC59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53BA6D-C4B3-4D8A-831C-B7485685ED5E}"/>
              </a:ext>
            </a:extLst>
          </p:cNvPr>
          <p:cNvSpPr>
            <a:spLocks noGrp="1"/>
          </p:cNvSpPr>
          <p:nvPr>
            <p:ph type="dt" sz="half" idx="10"/>
          </p:nvPr>
        </p:nvSpPr>
        <p:spPr/>
        <p:txBody>
          <a:bodyPr/>
          <a:lstStyle/>
          <a:p>
            <a:fld id="{A9DF6EFB-3F44-496C-A842-1E0B3D3B975A}" type="datetimeFigureOut">
              <a:rPr lang="en-US" smtClean="0"/>
              <a:pPr/>
              <a:t>8/26/2021</a:t>
            </a:fld>
            <a:endParaRPr lang="en-US" dirty="0"/>
          </a:p>
        </p:txBody>
      </p:sp>
      <p:sp>
        <p:nvSpPr>
          <p:cNvPr id="6" name="Footer Placeholder 5">
            <a:extLst>
              <a:ext uri="{FF2B5EF4-FFF2-40B4-BE49-F238E27FC236}">
                <a16:creationId xmlns:a16="http://schemas.microsoft.com/office/drawing/2014/main" id="{C3FBA137-7C26-416D-BE3F-A7BD5B3E5A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594A1F7-2F1B-484A-9FED-ABE9C239E09B}"/>
              </a:ext>
            </a:extLst>
          </p:cNvPr>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247116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728E8-80F9-426B-B90F-C3ACC597B67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25FBE6-54E4-4ADC-82D2-6D614509EAA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EC26B2F-CCC7-4C0F-A6C9-48A454F6F61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42E825-7A46-4A70-905F-DAFB06EFEC8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2782F0B-AE26-4278-A251-7D044E735D2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FB72C2-0E71-4C33-8C11-9E1E5504E846}"/>
              </a:ext>
            </a:extLst>
          </p:cNvPr>
          <p:cNvSpPr>
            <a:spLocks noGrp="1"/>
          </p:cNvSpPr>
          <p:nvPr>
            <p:ph type="dt" sz="half" idx="10"/>
          </p:nvPr>
        </p:nvSpPr>
        <p:spPr/>
        <p:txBody>
          <a:bodyPr/>
          <a:lstStyle/>
          <a:p>
            <a:fld id="{A9DF6EFB-3F44-496C-A842-1E0B3D3B975A}" type="datetimeFigureOut">
              <a:rPr lang="en-US" smtClean="0"/>
              <a:pPr/>
              <a:t>8/26/2021</a:t>
            </a:fld>
            <a:endParaRPr lang="en-US" dirty="0"/>
          </a:p>
        </p:txBody>
      </p:sp>
      <p:sp>
        <p:nvSpPr>
          <p:cNvPr id="8" name="Footer Placeholder 7">
            <a:extLst>
              <a:ext uri="{FF2B5EF4-FFF2-40B4-BE49-F238E27FC236}">
                <a16:creationId xmlns:a16="http://schemas.microsoft.com/office/drawing/2014/main" id="{1577249E-301E-4402-9B32-C6C7B7ADD13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10AF9AD-1610-420D-B031-4C6B05494AC4}"/>
              </a:ext>
            </a:extLst>
          </p:cNvPr>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4176230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CEE72-83C8-4E60-AD76-9300B497E6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8D9E54-5E17-4DDF-B1E9-E4CAEFE67AFB}"/>
              </a:ext>
            </a:extLst>
          </p:cNvPr>
          <p:cNvSpPr>
            <a:spLocks noGrp="1"/>
          </p:cNvSpPr>
          <p:nvPr>
            <p:ph type="dt" sz="half" idx="10"/>
          </p:nvPr>
        </p:nvSpPr>
        <p:spPr/>
        <p:txBody>
          <a:bodyPr/>
          <a:lstStyle/>
          <a:p>
            <a:fld id="{A9DF6EFB-3F44-496C-A842-1E0B3D3B975A}" type="datetimeFigureOut">
              <a:rPr lang="en-US" smtClean="0"/>
              <a:t>8/26/2021</a:t>
            </a:fld>
            <a:endParaRPr lang="en-US" dirty="0"/>
          </a:p>
        </p:txBody>
      </p:sp>
      <p:sp>
        <p:nvSpPr>
          <p:cNvPr id="4" name="Footer Placeholder 3">
            <a:extLst>
              <a:ext uri="{FF2B5EF4-FFF2-40B4-BE49-F238E27FC236}">
                <a16:creationId xmlns:a16="http://schemas.microsoft.com/office/drawing/2014/main" id="{414AEC2C-A0E3-4951-B768-D0ED74CB99D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EEA8E10-2EC1-4A17-8093-C82B17576C30}"/>
              </a:ext>
            </a:extLst>
          </p:cNvPr>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421398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EDF65F-0B71-45FC-99DC-AA31041D29A0}"/>
              </a:ext>
            </a:extLst>
          </p:cNvPr>
          <p:cNvSpPr>
            <a:spLocks noGrp="1"/>
          </p:cNvSpPr>
          <p:nvPr>
            <p:ph type="dt" sz="half" idx="10"/>
          </p:nvPr>
        </p:nvSpPr>
        <p:spPr/>
        <p:txBody>
          <a:bodyPr/>
          <a:lstStyle/>
          <a:p>
            <a:fld id="{A9DF6EFB-3F44-496C-A842-1E0B3D3B975A}" type="datetimeFigureOut">
              <a:rPr lang="en-US" smtClean="0"/>
              <a:pPr/>
              <a:t>8/26/2021</a:t>
            </a:fld>
            <a:endParaRPr lang="en-US" dirty="0"/>
          </a:p>
        </p:txBody>
      </p:sp>
      <p:sp>
        <p:nvSpPr>
          <p:cNvPr id="3" name="Footer Placeholder 2">
            <a:extLst>
              <a:ext uri="{FF2B5EF4-FFF2-40B4-BE49-F238E27FC236}">
                <a16:creationId xmlns:a16="http://schemas.microsoft.com/office/drawing/2014/main" id="{BEE3BD2B-A117-41E0-9FB2-9A38ACAE5D8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4760CC-A3EA-4658-8579-68005E5A713D}"/>
              </a:ext>
            </a:extLst>
          </p:cNvPr>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TextBox 4">
            <a:extLst>
              <a:ext uri="{FF2B5EF4-FFF2-40B4-BE49-F238E27FC236}">
                <a16:creationId xmlns:a16="http://schemas.microsoft.com/office/drawing/2014/main" id="{2E9D11FD-0991-45BE-9167-FAD398233D3B}"/>
              </a:ext>
            </a:extLst>
          </p:cNvPr>
          <p:cNvSpPr txBox="1"/>
          <p:nvPr userDrawn="1"/>
        </p:nvSpPr>
        <p:spPr>
          <a:xfrm>
            <a:off x="1600200" y="6429345"/>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2018, 2015, 2012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pic>
        <p:nvPicPr>
          <p:cNvPr id="6" name="Picture 5" descr="Pearson Logo">
            <a:extLst>
              <a:ext uri="{FF2B5EF4-FFF2-40B4-BE49-F238E27FC236}">
                <a16:creationId xmlns:a16="http://schemas.microsoft.com/office/drawing/2014/main" id="{18A4A9DC-19D3-4DAD-9456-C64AF03566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933779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6B385-6B93-42AD-A064-0559159A722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4719A24-13E3-47CD-8B83-467EEF1679F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B30DE-8CA8-4C72-8D64-5F4890DE335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0A45789-FE75-4C98-A2C9-964C3AF2BA53}"/>
              </a:ext>
            </a:extLst>
          </p:cNvPr>
          <p:cNvSpPr>
            <a:spLocks noGrp="1"/>
          </p:cNvSpPr>
          <p:nvPr>
            <p:ph type="dt" sz="half" idx="10"/>
          </p:nvPr>
        </p:nvSpPr>
        <p:spPr/>
        <p:txBody>
          <a:bodyPr/>
          <a:lstStyle/>
          <a:p>
            <a:fld id="{A9DF6EFB-3F44-496C-A842-1E0B3D3B975A}" type="datetimeFigureOut">
              <a:rPr lang="en-US" smtClean="0"/>
              <a:pPr/>
              <a:t>8/26/2021</a:t>
            </a:fld>
            <a:endParaRPr lang="en-US" dirty="0"/>
          </a:p>
        </p:txBody>
      </p:sp>
      <p:sp>
        <p:nvSpPr>
          <p:cNvPr id="6" name="Footer Placeholder 5">
            <a:extLst>
              <a:ext uri="{FF2B5EF4-FFF2-40B4-BE49-F238E27FC236}">
                <a16:creationId xmlns:a16="http://schemas.microsoft.com/office/drawing/2014/main" id="{EAC2D569-D63F-43A3-8DF2-B7EB1C755AF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15DC80-8836-4E22-84EA-5FCFEABBA4C8}"/>
              </a:ext>
            </a:extLst>
          </p:cNvPr>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63783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4ECAB-EF14-410A-8DAA-5DC4D4198F3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0822DB5-6A1A-4EE6-A30A-F0DE63385E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F8A5B39-6ECE-41FF-9022-819E581F060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9BA1F4C-A64F-49EB-B53D-78D81FE214CC}"/>
              </a:ext>
            </a:extLst>
          </p:cNvPr>
          <p:cNvSpPr>
            <a:spLocks noGrp="1"/>
          </p:cNvSpPr>
          <p:nvPr>
            <p:ph type="dt" sz="half" idx="10"/>
          </p:nvPr>
        </p:nvSpPr>
        <p:spPr/>
        <p:txBody>
          <a:bodyPr/>
          <a:lstStyle/>
          <a:p>
            <a:fld id="{A9DF6EFB-3F44-496C-A842-1E0B3D3B975A}" type="datetimeFigureOut">
              <a:rPr lang="en-US" smtClean="0"/>
              <a:pPr/>
              <a:t>8/26/2021</a:t>
            </a:fld>
            <a:endParaRPr lang="en-US" dirty="0"/>
          </a:p>
        </p:txBody>
      </p:sp>
      <p:sp>
        <p:nvSpPr>
          <p:cNvPr id="6" name="Footer Placeholder 5">
            <a:extLst>
              <a:ext uri="{FF2B5EF4-FFF2-40B4-BE49-F238E27FC236}">
                <a16:creationId xmlns:a16="http://schemas.microsoft.com/office/drawing/2014/main" id="{2F060896-3715-4E88-B1E5-CB298CFB02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CC8E6F-072D-4C39-87F1-B7CC05A7DE70}"/>
              </a:ext>
            </a:extLst>
          </p:cNvPr>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085272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419DA6-0AD3-4B7B-91E3-0732C55A0F3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EDC032-1989-4DE1-919C-8081D1B7DB8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717B3-44C4-4672-9094-22BA9FB786C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9DF6EFB-3F44-496C-A842-1E0B3D3B975A}" type="datetimeFigureOut">
              <a:rPr lang="en-US" smtClean="0"/>
              <a:pPr/>
              <a:t>8/26/2021</a:t>
            </a:fld>
            <a:endParaRPr lang="en-US" dirty="0"/>
          </a:p>
        </p:txBody>
      </p:sp>
      <p:sp>
        <p:nvSpPr>
          <p:cNvPr id="5" name="Footer Placeholder 4">
            <a:extLst>
              <a:ext uri="{FF2B5EF4-FFF2-40B4-BE49-F238E27FC236}">
                <a16:creationId xmlns:a16="http://schemas.microsoft.com/office/drawing/2014/main" id="{788CD5A5-8FBF-4593-804C-C6851CDA546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7070D6-711F-4D28-8219-3E6E6CE1C39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0B2350-5261-4F5C-9DF5-EF0D264FC8D2}" type="slidenum">
              <a:rPr lang="en-US" smtClean="0"/>
              <a:pPr/>
              <a:t>‹#›</a:t>
            </a:fld>
            <a:endParaRPr lang="en-US" dirty="0"/>
          </a:p>
        </p:txBody>
      </p:sp>
      <p:pic>
        <p:nvPicPr>
          <p:cNvPr id="7" name="Picture 6" descr="Pearson Logo">
            <a:extLst>
              <a:ext uri="{FF2B5EF4-FFF2-40B4-BE49-F238E27FC236}">
                <a16:creationId xmlns:a16="http://schemas.microsoft.com/office/drawing/2014/main" id="{E8B0190F-2AB6-4D8D-8E3D-479146A13D64}"/>
              </a:ext>
            </a:extLst>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a:extLst>
              <a:ext uri="{FF2B5EF4-FFF2-40B4-BE49-F238E27FC236}">
                <a16:creationId xmlns:a16="http://schemas.microsoft.com/office/drawing/2014/main" id="{0DF1A973-8EB9-4C4D-AD45-75D3CAF9B243}"/>
              </a:ext>
            </a:extLst>
          </p:cNvPr>
          <p:cNvSpPr txBox="1"/>
          <p:nvPr userDrawn="1"/>
        </p:nvSpPr>
        <p:spPr>
          <a:xfrm>
            <a:off x="1600200" y="6429345"/>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2018, 2015, 2012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47593793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57" r:id="rId15"/>
    <p:sldLayoutId id="2147483656" r:id="rId16"/>
    <p:sldLayoutId id="2147483650" r:id="rId17"/>
    <p:sldLayoutId id="2147483658" r:id="rId18"/>
    <p:sldLayoutId id="2147483661" r:id="rId19"/>
    <p:sldLayoutId id="2147483654" r:id="rId20"/>
    <p:sldLayoutId id="2147483655" r:id="rId2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irs.gov/" TargetMode="Externa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806267"/>
          </a:xfrm>
        </p:spPr>
        <p:txBody>
          <a:bodyPr anchor="b"/>
          <a:lstStyle/>
          <a:p>
            <a:r>
              <a:rPr lang="en-US" sz="3600" dirty="0">
                <a:latin typeface="+mj-lt"/>
              </a:rPr>
              <a:t>Fundamentals of Corporate Finance</a:t>
            </a:r>
            <a:endParaRPr lang="en-IN" sz="3600" dirty="0">
              <a:latin typeface="+mj-lt"/>
            </a:endParaRPr>
          </a:p>
        </p:txBody>
      </p:sp>
      <p:sp>
        <p:nvSpPr>
          <p:cNvPr id="4" name="Text Placeholder 3"/>
          <p:cNvSpPr>
            <a:spLocks noGrp="1"/>
          </p:cNvSpPr>
          <p:nvPr>
            <p:ph type="body" sz="quarter" idx="13"/>
          </p:nvPr>
        </p:nvSpPr>
        <p:spPr>
          <a:xfrm>
            <a:off x="2453244" y="1349946"/>
            <a:ext cx="3657600" cy="1600199"/>
          </a:xfrm>
        </p:spPr>
        <p:txBody>
          <a:bodyPr/>
          <a:lstStyle/>
          <a:p>
            <a:pPr algn="ctr"/>
            <a:r>
              <a:rPr lang="en-IN" sz="4000" b="1" dirty="0">
                <a:latin typeface="+mj-lt"/>
              </a:rPr>
              <a:t>Chapter 1</a:t>
            </a:r>
            <a:endParaRPr lang="en-IN" sz="4000" dirty="0">
              <a:latin typeface="+mj-lt"/>
            </a:endParaRPr>
          </a:p>
        </p:txBody>
      </p:sp>
      <p:sp>
        <p:nvSpPr>
          <p:cNvPr id="5" name="Text Placeholder 4"/>
          <p:cNvSpPr>
            <a:spLocks noGrp="1"/>
          </p:cNvSpPr>
          <p:nvPr>
            <p:ph type="body" sz="quarter" idx="14"/>
          </p:nvPr>
        </p:nvSpPr>
        <p:spPr>
          <a:xfrm>
            <a:off x="1600200" y="2362200"/>
            <a:ext cx="5181600" cy="2239963"/>
          </a:xfrm>
        </p:spPr>
        <p:txBody>
          <a:bodyPr/>
          <a:lstStyle/>
          <a:p>
            <a:pPr algn="ctr"/>
            <a:r>
              <a:rPr lang="en-US" altLang="en-US" sz="3600" dirty="0">
                <a:ea typeface="ヒラギノ角ゴ Pro W3" pitchFamily="-65" charset="-128"/>
              </a:rPr>
              <a:t>Corporate Finance and </a:t>
            </a:r>
            <a:br>
              <a:rPr lang="en-US" altLang="en-US" sz="3600" dirty="0">
                <a:ea typeface="ヒラギノ角ゴ Pro W3" pitchFamily="-65" charset="-128"/>
              </a:rPr>
            </a:br>
            <a:r>
              <a:rPr lang="en-US" altLang="en-US" sz="3600" dirty="0">
                <a:ea typeface="ヒラギノ角ゴ Pro W3" pitchFamily="-65" charset="-128"/>
              </a:rPr>
              <a:t>the Financial Manage</a:t>
            </a:r>
          </a:p>
        </p:txBody>
      </p:sp>
    </p:spTree>
    <p:extLst>
      <p:ext uri="{BB962C8B-B14F-4D97-AF65-F5344CB8AC3E}">
        <p14:creationId xmlns:p14="http://schemas.microsoft.com/office/powerpoint/2010/main" val="67661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(4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Partnership</a:t>
            </a:r>
          </a:p>
          <a:p>
            <a:pPr lvl="1"/>
            <a:r>
              <a:rPr lang="en-US" altLang="en-US" sz="2400" dirty="0">
                <a:ea typeface="ヒラギノ角ゴ Pro W3" pitchFamily="-65" charset="-128"/>
              </a:rPr>
              <a:t>More than one owner</a:t>
            </a:r>
          </a:p>
          <a:p>
            <a:pPr lvl="1"/>
            <a:r>
              <a:rPr lang="en-US" altLang="en-US" sz="2400" dirty="0">
                <a:ea typeface="ヒラギノ角ゴ Pro W3" pitchFamily="-65" charset="-128"/>
              </a:rPr>
              <a:t>All partners are liable for the firm’s debt</a:t>
            </a:r>
          </a:p>
          <a:p>
            <a:pPr lvl="2"/>
            <a:r>
              <a:rPr lang="en-US" altLang="en-US" sz="2200" dirty="0">
                <a:ea typeface="ＭＳ Ｐゴシック" panose="020B0600070205080204" pitchFamily="34" charset="-128"/>
              </a:rPr>
              <a:t>A lender can require </a:t>
            </a:r>
            <a:r>
              <a:rPr lang="en-US" altLang="en-US" sz="2200" b="1" dirty="0">
                <a:ea typeface="ＭＳ Ｐゴシック" panose="020B0600070205080204" pitchFamily="34" charset="-128"/>
              </a:rPr>
              <a:t>any</a:t>
            </a:r>
            <a:r>
              <a:rPr lang="en-US" altLang="en-US" sz="2200" dirty="0">
                <a:ea typeface="ＭＳ Ｐゴシック" panose="020B0600070205080204" pitchFamily="34" charset="-128"/>
              </a:rPr>
              <a:t> partner to repay all the firm’s outstanding debts</a:t>
            </a:r>
          </a:p>
          <a:p>
            <a:pPr lvl="1"/>
            <a:r>
              <a:rPr lang="en-US" altLang="en-US" sz="2400" dirty="0">
                <a:ea typeface="ヒラギノ角ゴ Pro W3" pitchFamily="-65" charset="-128"/>
              </a:rPr>
              <a:t>The partnership ends on the death or withdrawal of any single partner</a:t>
            </a:r>
          </a:p>
          <a:p>
            <a:pPr lvl="1"/>
            <a:r>
              <a:rPr lang="en-US" altLang="en-US" sz="2400" dirty="0">
                <a:ea typeface="ヒラギノ角ゴ Pro W3" pitchFamily="-65" charset="-128"/>
              </a:rPr>
              <a:t>Partners can avoid liquidation if the partnership agreement provides for alternatives such as a buyout of a deceased or withdrawn partner</a:t>
            </a:r>
          </a:p>
        </p:txBody>
      </p:sp>
    </p:spTree>
    <p:extLst>
      <p:ext uri="{BB962C8B-B14F-4D97-AF65-F5344CB8AC3E}">
        <p14:creationId xmlns:p14="http://schemas.microsoft.com/office/powerpoint/2010/main" val="1091025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(5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Partnership</a:t>
            </a:r>
          </a:p>
          <a:p>
            <a:pPr lvl="1"/>
            <a:r>
              <a:rPr lang="en-US" altLang="en-US" sz="2400" dirty="0">
                <a:ea typeface="ヒラギノ角ゴ Pro W3" pitchFamily="-65" charset="-128"/>
              </a:rPr>
              <a:t>A limited partnership is a partnership with two kinds of owners, general partners and limited partners</a:t>
            </a:r>
          </a:p>
          <a:p>
            <a:pPr lvl="2"/>
            <a:r>
              <a:rPr lang="en-US" altLang="en-US" sz="2200" dirty="0">
                <a:ea typeface="ＭＳ Ｐゴシック" panose="020B0600070205080204" pitchFamily="34" charset="-128"/>
              </a:rPr>
              <a:t>General partners</a:t>
            </a:r>
          </a:p>
          <a:p>
            <a:pPr lvl="3"/>
            <a:r>
              <a:rPr lang="en-US" altLang="en-US" sz="2000" dirty="0">
                <a:ea typeface="ＭＳ Ｐゴシック" panose="020B0600070205080204" pitchFamily="34" charset="-128"/>
              </a:rPr>
              <a:t>Have the same rights and privileges as partners in any general partnership</a:t>
            </a:r>
          </a:p>
          <a:p>
            <a:pPr lvl="3"/>
            <a:r>
              <a:rPr lang="en-US" altLang="en-US" sz="2000" dirty="0">
                <a:ea typeface="ＭＳ Ｐゴシック" panose="020B0600070205080204" pitchFamily="34" charset="-128"/>
              </a:rPr>
              <a:t>Are personally liable for the firm’s debt obligations</a:t>
            </a:r>
          </a:p>
          <a:p>
            <a:pPr lvl="2"/>
            <a:r>
              <a:rPr lang="en-US" altLang="en-US" sz="2400" dirty="0">
                <a:ea typeface="ＭＳ Ｐゴシック" panose="020B0600070205080204" pitchFamily="34" charset="-128"/>
              </a:rPr>
              <a:t>Limited partners</a:t>
            </a:r>
            <a:r>
              <a:rPr lang="en-US" altLang="en-US" sz="2600" dirty="0">
                <a:ea typeface="ＭＳ Ｐゴシック" panose="020B0600070205080204" pitchFamily="34" charset="-128"/>
              </a:rPr>
              <a:t> </a:t>
            </a:r>
          </a:p>
          <a:p>
            <a:pPr lvl="3"/>
            <a:r>
              <a:rPr lang="en-US" altLang="en-US" sz="2200" dirty="0">
                <a:ea typeface="ＭＳ Ｐゴシック" panose="020B0600070205080204" pitchFamily="34" charset="-128"/>
              </a:rPr>
              <a:t>Have limited liability and their ownership interest is transferable</a:t>
            </a:r>
          </a:p>
          <a:p>
            <a:pPr lvl="3"/>
            <a:r>
              <a:rPr lang="en-US" altLang="en-US" sz="2200" dirty="0">
                <a:ea typeface="ＭＳ Ｐゴシック" panose="020B0600070205080204" pitchFamily="34" charset="-128"/>
              </a:rPr>
              <a:t>They have no management authority</a:t>
            </a:r>
            <a:endParaRPr lang="en-US" sz="2200" dirty="0"/>
          </a:p>
        </p:txBody>
      </p:sp>
    </p:spTree>
    <p:extLst>
      <p:ext uri="{BB962C8B-B14F-4D97-AF65-F5344CB8AC3E}">
        <p14:creationId xmlns:p14="http://schemas.microsoft.com/office/powerpoint/2010/main" val="944575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(6 of 14)</a:t>
            </a:r>
            <a:endParaRPr lang="en-US" sz="2000" b="0" dirty="0">
              <a:latin typeface="+mj-lt"/>
            </a:endParaRPr>
          </a:p>
        </p:txBody>
      </p:sp>
      <p:sp>
        <p:nvSpPr>
          <p:cNvPr id="3" name="Content Placeholder 2"/>
          <p:cNvSpPr>
            <a:spLocks noGrp="1"/>
          </p:cNvSpPr>
          <p:nvPr>
            <p:ph idx="1"/>
          </p:nvPr>
        </p:nvSpPr>
        <p:spPr/>
        <p:txBody>
          <a:bodyPr/>
          <a:lstStyle/>
          <a:p>
            <a:pPr>
              <a:spcBef>
                <a:spcPts val="600"/>
              </a:spcBef>
            </a:pPr>
            <a:r>
              <a:rPr lang="en-US" altLang="en-US" sz="2600" dirty="0">
                <a:ea typeface="ヒラギノ角ゴ Pro W3" pitchFamily="-65" charset="-128"/>
              </a:rPr>
              <a:t>Limited Liability Companies (LLC)</a:t>
            </a:r>
          </a:p>
          <a:p>
            <a:pPr lvl="1"/>
            <a:r>
              <a:rPr lang="en-US" altLang="en-US" sz="2400" dirty="0">
                <a:ea typeface="ヒラギノ角ゴ Pro W3" pitchFamily="-65" charset="-128"/>
              </a:rPr>
              <a:t>No general partner</a:t>
            </a:r>
          </a:p>
          <a:p>
            <a:pPr lvl="1"/>
            <a:r>
              <a:rPr lang="en-US" altLang="en-US" sz="2400" dirty="0">
                <a:ea typeface="ヒラギノ角ゴ Pro W3" pitchFamily="-65" charset="-128"/>
              </a:rPr>
              <a:t>All the owners have limited liability, but they can also run the business</a:t>
            </a:r>
            <a:endParaRPr lang="en-US" sz="2400" dirty="0"/>
          </a:p>
        </p:txBody>
      </p:sp>
    </p:spTree>
    <p:extLst>
      <p:ext uri="{BB962C8B-B14F-4D97-AF65-F5344CB8AC3E}">
        <p14:creationId xmlns:p14="http://schemas.microsoft.com/office/powerpoint/2010/main" val="2159719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(7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Corporations</a:t>
            </a:r>
          </a:p>
          <a:p>
            <a:pPr lvl="1"/>
            <a:r>
              <a:rPr lang="en-US" altLang="en-US" sz="2400" dirty="0">
                <a:ea typeface="ヒラギノ角ゴ Pro W3" pitchFamily="-65" charset="-128"/>
              </a:rPr>
              <a:t>A corporation</a:t>
            </a:r>
            <a:r>
              <a:rPr lang="en-US" altLang="en-US" sz="2400" b="1" dirty="0">
                <a:solidFill>
                  <a:srgbClr val="00646D"/>
                </a:solidFill>
                <a:ea typeface="ヒラギノ角ゴ Pro W3" pitchFamily="-65" charset="-128"/>
              </a:rPr>
              <a:t> </a:t>
            </a:r>
            <a:r>
              <a:rPr lang="en-US" altLang="en-US" sz="2400" dirty="0">
                <a:ea typeface="ヒラギノ角ゴ Pro W3" pitchFamily="-65" charset="-128"/>
              </a:rPr>
              <a:t>is a legally defined, artificial being, separate from its owners</a:t>
            </a:r>
          </a:p>
          <a:p>
            <a:pPr lvl="2"/>
            <a:r>
              <a:rPr lang="en-US" altLang="en-US" sz="2200" dirty="0">
                <a:ea typeface="ＭＳ Ｐゴシック" panose="020B0600070205080204" pitchFamily="34" charset="-128"/>
              </a:rPr>
              <a:t>It has many of the legal powers that people have</a:t>
            </a:r>
            <a:r>
              <a:rPr lang="en-US" altLang="en-US" sz="2600" dirty="0">
                <a:ea typeface="ＭＳ Ｐゴシック" panose="020B0600070205080204" pitchFamily="34" charset="-128"/>
              </a:rPr>
              <a:t> </a:t>
            </a:r>
          </a:p>
          <a:p>
            <a:pPr lvl="3"/>
            <a:r>
              <a:rPr lang="en-US" altLang="en-US" sz="2000" dirty="0">
                <a:ea typeface="ＭＳ Ｐゴシック" panose="020B0600070205080204" pitchFamily="34" charset="-128"/>
              </a:rPr>
              <a:t>It can enter into contracts, acquire assets, incur obligations, and it enjoys protection under the U.S. Constitution against the seizure of its property</a:t>
            </a:r>
            <a:endParaRPr lang="en-US" sz="2000" dirty="0"/>
          </a:p>
        </p:txBody>
      </p:sp>
    </p:spTree>
    <p:extLst>
      <p:ext uri="{BB962C8B-B14F-4D97-AF65-F5344CB8AC3E}">
        <p14:creationId xmlns:p14="http://schemas.microsoft.com/office/powerpoint/2010/main" val="4081532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(8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Corporations </a:t>
            </a:r>
          </a:p>
          <a:p>
            <a:pPr lvl="1"/>
            <a:r>
              <a:rPr lang="en-US" altLang="en-US" sz="2400" dirty="0">
                <a:ea typeface="ヒラギノ角ゴ Pro W3" pitchFamily="-65" charset="-128"/>
              </a:rPr>
              <a:t>A corporation is solely responsible for its own obligations</a:t>
            </a:r>
          </a:p>
          <a:p>
            <a:pPr lvl="1"/>
            <a:r>
              <a:rPr lang="en-US" altLang="en-US" sz="2400" dirty="0">
                <a:ea typeface="ヒラギノ角ゴ Pro W3" pitchFamily="-65" charset="-128"/>
              </a:rPr>
              <a:t>The owners of a corporation are not liable for any obligations the corporation enters into</a:t>
            </a:r>
          </a:p>
          <a:p>
            <a:pPr lvl="1"/>
            <a:r>
              <a:rPr lang="en-US" altLang="en-US" sz="2400" dirty="0">
                <a:ea typeface="ヒラギノ角ゴ Pro W3" pitchFamily="-65" charset="-128"/>
              </a:rPr>
              <a:t>The corporation is not liable for any personal obligations of its owners</a:t>
            </a:r>
            <a:endParaRPr lang="en-US" sz="2400" dirty="0"/>
          </a:p>
        </p:txBody>
      </p:sp>
    </p:spTree>
    <p:extLst>
      <p:ext uri="{BB962C8B-B14F-4D97-AF65-F5344CB8AC3E}">
        <p14:creationId xmlns:p14="http://schemas.microsoft.com/office/powerpoint/2010/main" val="678143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(9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Corporations </a:t>
            </a:r>
          </a:p>
          <a:p>
            <a:pPr lvl="1"/>
            <a:r>
              <a:rPr lang="en-US" altLang="en-US" sz="2400" dirty="0">
                <a:ea typeface="ヒラギノ角ゴ Pro W3" pitchFamily="-65" charset="-128"/>
              </a:rPr>
              <a:t>Formation of a Corporation</a:t>
            </a:r>
          </a:p>
          <a:p>
            <a:pPr lvl="2"/>
            <a:r>
              <a:rPr lang="en-US" altLang="en-US" sz="2200" dirty="0">
                <a:ea typeface="ＭＳ Ｐゴシック" panose="020B0600070205080204" pitchFamily="34" charset="-128"/>
              </a:rPr>
              <a:t>Must be legally formed</a:t>
            </a:r>
          </a:p>
          <a:p>
            <a:pPr lvl="3"/>
            <a:r>
              <a:rPr lang="en-US" altLang="en-US" sz="2000" dirty="0">
                <a:ea typeface="ＭＳ Ｐゴシック" panose="020B0600070205080204" pitchFamily="34" charset="-128"/>
              </a:rPr>
              <a:t>Must be chartered in the state in which it is incorporated</a:t>
            </a:r>
          </a:p>
          <a:p>
            <a:pPr lvl="3"/>
            <a:r>
              <a:rPr lang="en-US" altLang="en-US" sz="2000" dirty="0">
                <a:ea typeface="ＭＳ Ｐゴシック" panose="020B0600070205080204" pitchFamily="34" charset="-128"/>
              </a:rPr>
              <a:t>Corporate charter specifies the initial rules that govern how the corporation is run</a:t>
            </a:r>
          </a:p>
          <a:p>
            <a:pPr lvl="3"/>
            <a:r>
              <a:rPr lang="en-US" altLang="en-US" sz="2000" dirty="0">
                <a:ea typeface="ＭＳ Ｐゴシック" panose="020B0600070205080204" pitchFamily="34" charset="-128"/>
              </a:rPr>
              <a:t>More costly than setting up a sole proprietorship</a:t>
            </a:r>
            <a:endParaRPr lang="en-US" sz="2000" dirty="0"/>
          </a:p>
        </p:txBody>
      </p:sp>
    </p:spTree>
    <p:extLst>
      <p:ext uri="{BB962C8B-B14F-4D97-AF65-F5344CB8AC3E}">
        <p14:creationId xmlns:p14="http://schemas.microsoft.com/office/powerpoint/2010/main" val="3262967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(10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Corporations </a:t>
            </a:r>
          </a:p>
          <a:p>
            <a:pPr lvl="1"/>
            <a:r>
              <a:rPr lang="en-US" altLang="en-US" sz="2400" dirty="0">
                <a:ea typeface="ヒラギノ角ゴ Pro W3" pitchFamily="-65" charset="-128"/>
              </a:rPr>
              <a:t>Ownership of a Corporation</a:t>
            </a:r>
          </a:p>
          <a:p>
            <a:pPr lvl="2"/>
            <a:r>
              <a:rPr lang="en-US" altLang="en-US" sz="2200" dirty="0">
                <a:ea typeface="ＭＳ Ｐゴシック" panose="020B0600070205080204" pitchFamily="34" charset="-128"/>
              </a:rPr>
              <a:t>No limit on the number of owners</a:t>
            </a:r>
          </a:p>
          <a:p>
            <a:pPr lvl="2"/>
            <a:r>
              <a:rPr lang="en-US" altLang="en-US" sz="2200" dirty="0">
                <a:ea typeface="ＭＳ Ｐゴシック" panose="020B0600070205080204" pitchFamily="34" charset="-128"/>
              </a:rPr>
              <a:t>The entire ownership stake of a corporation is divided into shares known as stock</a:t>
            </a:r>
          </a:p>
          <a:p>
            <a:pPr lvl="2"/>
            <a:r>
              <a:rPr lang="en-US" altLang="en-US" sz="2200" dirty="0">
                <a:ea typeface="ＭＳ Ｐゴシック" panose="020B0600070205080204" pitchFamily="34" charset="-128"/>
              </a:rPr>
              <a:t>The collection of all the outstanding shares of a corporation is known as the equity of the corporation</a:t>
            </a:r>
            <a:endParaRPr lang="en-US" sz="2200" dirty="0"/>
          </a:p>
        </p:txBody>
      </p:sp>
    </p:spTree>
    <p:extLst>
      <p:ext uri="{BB962C8B-B14F-4D97-AF65-F5344CB8AC3E}">
        <p14:creationId xmlns:p14="http://schemas.microsoft.com/office/powerpoint/2010/main" val="4031098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(11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Corporations </a:t>
            </a:r>
          </a:p>
          <a:p>
            <a:pPr lvl="1"/>
            <a:r>
              <a:rPr lang="en-US" altLang="en-US" sz="2400" dirty="0">
                <a:ea typeface="ヒラギノ角ゴ Pro W3" pitchFamily="-65" charset="-128"/>
              </a:rPr>
              <a:t>Ownership of a Corporation</a:t>
            </a:r>
          </a:p>
          <a:p>
            <a:pPr lvl="2"/>
            <a:r>
              <a:rPr lang="en-US" altLang="en-US" sz="2200" dirty="0">
                <a:ea typeface="ＭＳ Ｐゴシック" panose="020B0600070205080204" pitchFamily="34" charset="-128"/>
              </a:rPr>
              <a:t>An owner of a share of stock in the corporation </a:t>
            </a:r>
            <a:br>
              <a:rPr lang="en-US" altLang="en-US" sz="2200" dirty="0">
                <a:ea typeface="ＭＳ Ｐゴシック" panose="020B0600070205080204" pitchFamily="34" charset="-128"/>
              </a:rPr>
            </a:br>
            <a:r>
              <a:rPr lang="en-US" altLang="en-US" sz="2200" dirty="0">
                <a:ea typeface="ＭＳ Ｐゴシック" panose="020B0600070205080204" pitchFamily="34" charset="-128"/>
              </a:rPr>
              <a:t>is known as a shareholder, stockholder, or </a:t>
            </a:r>
            <a:br>
              <a:rPr lang="en-US" altLang="en-US" sz="2200" dirty="0">
                <a:ea typeface="ＭＳ Ｐゴシック" panose="020B0600070205080204" pitchFamily="34" charset="-128"/>
              </a:rPr>
            </a:br>
            <a:r>
              <a:rPr lang="en-US" altLang="en-US" sz="2200" dirty="0">
                <a:ea typeface="ＭＳ Ｐゴシック" panose="020B0600070205080204" pitchFamily="34" charset="-128"/>
              </a:rPr>
              <a:t>equity holder</a:t>
            </a:r>
          </a:p>
          <a:p>
            <a:pPr lvl="2"/>
            <a:r>
              <a:rPr lang="en-US" altLang="en-US" sz="2200" dirty="0">
                <a:ea typeface="ＭＳ Ｐゴシック" panose="020B0600070205080204" pitchFamily="34" charset="-128"/>
              </a:rPr>
              <a:t>Shareholders are entitled to dividend payments</a:t>
            </a:r>
            <a:r>
              <a:rPr lang="en-US" altLang="en-US" sz="2600" dirty="0">
                <a:ea typeface="ＭＳ Ｐゴシック" panose="020B0600070205080204" pitchFamily="34" charset="-128"/>
              </a:rPr>
              <a:t> </a:t>
            </a:r>
          </a:p>
          <a:p>
            <a:pPr lvl="3"/>
            <a:r>
              <a:rPr lang="en-US" altLang="en-US" sz="2000" dirty="0">
                <a:ea typeface="ＭＳ Ｐゴシック" panose="020B0600070205080204" pitchFamily="34" charset="-128"/>
              </a:rPr>
              <a:t>Usually receive a share of the dividend payments that is proportional to the amount of stock they own</a:t>
            </a:r>
          </a:p>
          <a:p>
            <a:pPr lvl="2"/>
            <a:r>
              <a:rPr lang="en-US" altLang="en-US" sz="2200" dirty="0">
                <a:ea typeface="ＭＳ Ｐゴシック" panose="020B0600070205080204" pitchFamily="34" charset="-128"/>
              </a:rPr>
              <a:t>No limitation on who can own its stock</a:t>
            </a:r>
            <a:endParaRPr lang="en-US" sz="2200" dirty="0"/>
          </a:p>
        </p:txBody>
      </p:sp>
    </p:spTree>
    <p:extLst>
      <p:ext uri="{BB962C8B-B14F-4D97-AF65-F5344CB8AC3E}">
        <p14:creationId xmlns:p14="http://schemas.microsoft.com/office/powerpoint/2010/main" val="2022208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Figure 1.1 Types of U.S. Firms</a:t>
            </a:r>
            <a:endParaRPr lang="en-US" sz="3600" dirty="0">
              <a:latin typeface="+mj-lt"/>
            </a:endParaRPr>
          </a:p>
        </p:txBody>
      </p:sp>
      <p:sp>
        <p:nvSpPr>
          <p:cNvPr id="4" name="Content Placeholder 3"/>
          <p:cNvSpPr>
            <a:spLocks noGrp="1"/>
          </p:cNvSpPr>
          <p:nvPr>
            <p:ph idx="1"/>
          </p:nvPr>
        </p:nvSpPr>
        <p:spPr>
          <a:xfrm>
            <a:off x="457200" y="1600201"/>
            <a:ext cx="8229600" cy="1219200"/>
          </a:xfrm>
        </p:spPr>
        <p:txBody>
          <a:bodyPr/>
          <a:lstStyle/>
          <a:p>
            <a:pPr marL="0" indent="0">
              <a:buNone/>
            </a:pPr>
            <a:r>
              <a:rPr lang="en-US" sz="2000" dirty="0"/>
              <a:t>There are four major types of firms in the United States. As (a) and (b) show, although the majority of U.S. firms are sole proprietorships, they generate only a small fraction of total revenue, in contrast to corporations.</a:t>
            </a:r>
          </a:p>
        </p:txBody>
      </p:sp>
      <p:sp>
        <p:nvSpPr>
          <p:cNvPr id="5" name="Content Placeholder 4"/>
          <p:cNvSpPr>
            <a:spLocks noGrp="1"/>
          </p:cNvSpPr>
          <p:nvPr>
            <p:ph idx="13"/>
          </p:nvPr>
        </p:nvSpPr>
        <p:spPr>
          <a:xfrm>
            <a:off x="457200" y="6003880"/>
            <a:ext cx="8229600" cy="258763"/>
          </a:xfrm>
        </p:spPr>
        <p:txBody>
          <a:bodyPr>
            <a:normAutofit fontScale="85000" lnSpcReduction="20000"/>
          </a:bodyPr>
          <a:lstStyle/>
          <a:p>
            <a:pPr marL="0" indent="0">
              <a:buNone/>
            </a:pPr>
            <a:r>
              <a:rPr lang="en-US" b="1" dirty="0"/>
              <a:t>Source</a:t>
            </a:r>
            <a:r>
              <a:rPr lang="en-US" dirty="0"/>
              <a:t>: </a:t>
            </a:r>
            <a:r>
              <a:rPr lang="en-US" dirty="0">
                <a:hlinkClick r:id="rId2"/>
              </a:rPr>
              <a:t>www.irs.gov</a:t>
            </a:r>
            <a:r>
              <a:rPr lang="en-US" dirty="0"/>
              <a:t>.</a:t>
            </a:r>
          </a:p>
        </p:txBody>
      </p:sp>
      <p:pic>
        <p:nvPicPr>
          <p:cNvPr id="6" name="Picture 5" descr="Pie chart (a) shows the following data for percentage of businesses: Sole proprietorships, 71.8%; Corporations, 17.8%, Limited liability companies, 6.7%, Partnerships, 3.6%. Pie chart (b) shows the following data for percentage of revenue: Corporations, 84.9%; Limited liability companies, 7.1%; Partnerships, 5.0%; Sole proprietorships,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6609" y="2913266"/>
            <a:ext cx="6015937" cy="3024054"/>
          </a:xfrm>
          <a:prstGeom prst="rect">
            <a:avLst/>
          </a:prstGeom>
        </p:spPr>
      </p:pic>
    </p:spTree>
    <p:extLst>
      <p:ext uri="{BB962C8B-B14F-4D97-AF65-F5344CB8AC3E}">
        <p14:creationId xmlns:p14="http://schemas.microsoft.com/office/powerpoint/2010/main" val="2148878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(12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Tax Implications for Corporate Entities</a:t>
            </a:r>
          </a:p>
          <a:p>
            <a:pPr lvl="1"/>
            <a:r>
              <a:rPr lang="en-US" altLang="en-US" sz="2400" dirty="0">
                <a:ea typeface="ヒラギノ角ゴ Pro W3" pitchFamily="-65" charset="-128"/>
              </a:rPr>
              <a:t>A corporation’s profits are subject to taxation separate from its owners’ tax obligations</a:t>
            </a:r>
          </a:p>
          <a:p>
            <a:pPr lvl="1"/>
            <a:r>
              <a:rPr lang="en-US" altLang="en-US" sz="2400" dirty="0">
                <a:ea typeface="ヒラギノ角ゴ Pro W3" pitchFamily="-65" charset="-128"/>
              </a:rPr>
              <a:t>Shareholders of a corporation pay taxes twice</a:t>
            </a:r>
          </a:p>
          <a:p>
            <a:pPr lvl="2"/>
            <a:r>
              <a:rPr lang="en-US" altLang="en-US" sz="2200" dirty="0">
                <a:ea typeface="ＭＳ Ｐゴシック" panose="020B0600070205080204" pitchFamily="34" charset="-128"/>
              </a:rPr>
              <a:t>The corporation pays tax on its profits</a:t>
            </a:r>
          </a:p>
          <a:p>
            <a:pPr lvl="2"/>
            <a:r>
              <a:rPr lang="en-US" altLang="en-US" sz="2200" dirty="0">
                <a:ea typeface="ＭＳ Ｐゴシック" panose="020B0600070205080204" pitchFamily="34" charset="-128"/>
              </a:rPr>
              <a:t>When the remaining profits are distributed to the shareholders, the shareholders pay their own personal income tax on this income</a:t>
            </a:r>
            <a:endParaRPr lang="en-US" sz="2200" dirty="0"/>
          </a:p>
        </p:txBody>
      </p:sp>
    </p:spTree>
    <p:extLst>
      <p:ext uri="{BB962C8B-B14F-4D97-AF65-F5344CB8AC3E}">
        <p14:creationId xmlns:p14="http://schemas.microsoft.com/office/powerpoint/2010/main" val="140513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Chapter Outline</a:t>
            </a:r>
            <a:endParaRPr lang="en-US" sz="3600" dirty="0">
              <a:latin typeface="+mj-lt"/>
            </a:endParaRPr>
          </a:p>
        </p:txBody>
      </p:sp>
      <p:sp>
        <p:nvSpPr>
          <p:cNvPr id="3" name="Content Placeholder 2"/>
          <p:cNvSpPr>
            <a:spLocks noGrp="1"/>
          </p:cNvSpPr>
          <p:nvPr>
            <p:ph idx="1"/>
          </p:nvPr>
        </p:nvSpPr>
        <p:spPr/>
        <p:txBody>
          <a:bodyPr/>
          <a:lstStyle/>
          <a:p>
            <a:pPr marL="609600" indent="-609600">
              <a:spcBef>
                <a:spcPct val="50000"/>
              </a:spcBef>
              <a:buNone/>
            </a:pPr>
            <a:r>
              <a:rPr lang="en-US" altLang="en-US" sz="2600" dirty="0">
                <a:solidFill>
                  <a:schemeClr val="bg2"/>
                </a:solidFill>
                <a:ea typeface="ヒラギノ角ゴ Pro W3" pitchFamily="-65" charset="-128"/>
              </a:rPr>
              <a:t>1.1</a:t>
            </a:r>
            <a:r>
              <a:rPr lang="en-US" altLang="en-US" sz="2600" dirty="0">
                <a:ea typeface="ヒラギノ角ゴ Pro W3" pitchFamily="-65" charset="-128"/>
              </a:rPr>
              <a:t> Why Study Finance?</a:t>
            </a:r>
          </a:p>
          <a:p>
            <a:pPr marL="609600" indent="-609600">
              <a:spcBef>
                <a:spcPct val="50000"/>
              </a:spcBef>
              <a:buNone/>
            </a:pPr>
            <a:r>
              <a:rPr lang="en-US" altLang="en-US" sz="2600" dirty="0">
                <a:solidFill>
                  <a:schemeClr val="bg2"/>
                </a:solidFill>
                <a:ea typeface="ヒラギノ角ゴ Pro W3" pitchFamily="-65" charset="-128"/>
              </a:rPr>
              <a:t>1.2</a:t>
            </a:r>
            <a:r>
              <a:rPr lang="en-US" altLang="en-US" sz="2600" dirty="0">
                <a:ea typeface="ヒラギノ角ゴ Pro W3" pitchFamily="-65" charset="-128"/>
              </a:rPr>
              <a:t> The Four Types of Firms</a:t>
            </a:r>
          </a:p>
          <a:p>
            <a:pPr marL="609600" indent="-609600">
              <a:spcBef>
                <a:spcPct val="50000"/>
              </a:spcBef>
              <a:buNone/>
            </a:pPr>
            <a:r>
              <a:rPr lang="en-US" altLang="en-US" sz="2600" dirty="0">
                <a:solidFill>
                  <a:schemeClr val="bg2"/>
                </a:solidFill>
                <a:ea typeface="ヒラギノ角ゴ Pro W3" pitchFamily="-65" charset="-128"/>
              </a:rPr>
              <a:t>1.3</a:t>
            </a:r>
            <a:r>
              <a:rPr lang="en-US" altLang="en-US" sz="2600" dirty="0">
                <a:ea typeface="ヒラギノ角ゴ Pro W3" pitchFamily="-65" charset="-128"/>
              </a:rPr>
              <a:t> The Financial Manager</a:t>
            </a:r>
          </a:p>
          <a:p>
            <a:pPr marL="609600" indent="-609600">
              <a:spcBef>
                <a:spcPct val="50000"/>
              </a:spcBef>
              <a:buNone/>
            </a:pPr>
            <a:r>
              <a:rPr lang="en-US" altLang="en-US" sz="2600" dirty="0">
                <a:solidFill>
                  <a:schemeClr val="bg2"/>
                </a:solidFill>
                <a:ea typeface="ヒラギノ角ゴ Pro W3" pitchFamily="-65" charset="-128"/>
              </a:rPr>
              <a:t>1.4</a:t>
            </a:r>
            <a:r>
              <a:rPr lang="en-US" altLang="en-US" sz="2600" dirty="0">
                <a:ea typeface="ヒラギノ角ゴ Pro W3" pitchFamily="-65" charset="-128"/>
              </a:rPr>
              <a:t> The Financial Manager’s Place in the Corporation</a:t>
            </a:r>
          </a:p>
          <a:p>
            <a:pPr marL="609600" indent="-609600">
              <a:spcBef>
                <a:spcPct val="50000"/>
              </a:spcBef>
              <a:buNone/>
            </a:pPr>
            <a:r>
              <a:rPr lang="en-US" altLang="en-US" sz="2600" dirty="0">
                <a:solidFill>
                  <a:schemeClr val="bg2"/>
                </a:solidFill>
                <a:ea typeface="ヒラギノ角ゴ Pro W3" pitchFamily="-65" charset="-128"/>
              </a:rPr>
              <a:t>1.5</a:t>
            </a:r>
            <a:r>
              <a:rPr lang="en-US" altLang="en-US" sz="2600" dirty="0">
                <a:ea typeface="ヒラギノ角ゴ Pro W3" pitchFamily="-65" charset="-128"/>
              </a:rPr>
              <a:t> The Stock Market</a:t>
            </a:r>
          </a:p>
          <a:p>
            <a:pPr marL="609600" indent="-609600">
              <a:spcBef>
                <a:spcPct val="50000"/>
              </a:spcBef>
              <a:buNone/>
            </a:pPr>
            <a:r>
              <a:rPr lang="en-US" altLang="en-US" sz="2600" dirty="0">
                <a:solidFill>
                  <a:schemeClr val="bg2"/>
                </a:solidFill>
                <a:ea typeface="ヒラギノ角ゴ Pro W3" pitchFamily="-65" charset="-128"/>
              </a:rPr>
              <a:t>1.6</a:t>
            </a:r>
            <a:r>
              <a:rPr lang="en-US" altLang="en-US" sz="2600" dirty="0">
                <a:ea typeface="ヒラギノ角ゴ Pro W3" pitchFamily="-65" charset="-128"/>
              </a:rPr>
              <a:t> Financial Institutions</a:t>
            </a:r>
            <a:endParaRPr lang="en-US" sz="2600" dirty="0"/>
          </a:p>
        </p:txBody>
      </p:sp>
    </p:spTree>
    <p:extLst>
      <p:ext uri="{BB962C8B-B14F-4D97-AF65-F5344CB8AC3E}">
        <p14:creationId xmlns:p14="http://schemas.microsoft.com/office/powerpoint/2010/main" val="3656654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Example 1.1 Taxation of Corporate Earnings </a:t>
            </a:r>
            <a:r>
              <a:rPr lang="en-US" altLang="en-US" sz="2000" b="0" dirty="0">
                <a:latin typeface="+mj-lt"/>
                <a:ea typeface="ヒラギノ角ゴ Pro W3" pitchFamily="-65" charset="-128"/>
              </a:rPr>
              <a:t>(1 of 3)</a:t>
            </a:r>
            <a:endParaRPr lang="en-US" sz="2000" b="0" dirty="0">
              <a:latin typeface="+mj-lt"/>
            </a:endParaRPr>
          </a:p>
        </p:txBody>
      </p:sp>
      <p:sp>
        <p:nvSpPr>
          <p:cNvPr id="3" name="Content Placeholder 2"/>
          <p:cNvSpPr>
            <a:spLocks noGrp="1"/>
          </p:cNvSpPr>
          <p:nvPr>
            <p:ph idx="1"/>
          </p:nvPr>
        </p:nvSpPr>
        <p:spPr>
          <a:xfrm>
            <a:off x="457200" y="1600200"/>
            <a:ext cx="8458200" cy="4525963"/>
          </a:xfrm>
        </p:spPr>
        <p:txBody>
          <a:bodyPr/>
          <a:lstStyle/>
          <a:p>
            <a:pPr marL="0" indent="0">
              <a:buNone/>
            </a:pPr>
            <a:r>
              <a:rPr lang="en-US" sz="2400" b="1" dirty="0"/>
              <a:t>Problem</a:t>
            </a:r>
          </a:p>
          <a:p>
            <a:r>
              <a:rPr lang="en-US" sz="2200" dirty="0"/>
              <a:t>You are a shareholder in a corporation. The corporation earns $5.00 per share before taxes. After it has paid taxes, it will distribute the rest of its earnings to you as a dividend (we make this simplifying assumption but should note that most corporations retain some of their earnings for reinvestment). The dividend is income to you, so you will then pay taxes on these earnings. The corporate tax rate is 40% and your tax rate on dividend income is 15%. How much of the earnings remains after all taxes are paid?</a:t>
            </a:r>
          </a:p>
        </p:txBody>
      </p:sp>
    </p:spTree>
    <p:extLst>
      <p:ext uri="{BB962C8B-B14F-4D97-AF65-F5344CB8AC3E}">
        <p14:creationId xmlns:p14="http://schemas.microsoft.com/office/powerpoint/2010/main" val="2129585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Example 1.1 Taxation of Corporate Earnings </a:t>
            </a:r>
            <a:r>
              <a:rPr lang="en-US" altLang="en-US" sz="2000" b="0" dirty="0">
                <a:latin typeface="+mj-lt"/>
                <a:ea typeface="ヒラギノ角ゴ Pro W3" pitchFamily="-65" charset="-128"/>
              </a:rPr>
              <a:t>(2 of 3)</a:t>
            </a:r>
            <a:endParaRPr lang="en-US" sz="2000" b="0" dirty="0">
              <a:latin typeface="+mj-lt"/>
            </a:endParaRPr>
          </a:p>
        </p:txBody>
      </p:sp>
      <p:sp>
        <p:nvSpPr>
          <p:cNvPr id="3" name="Content Placeholder 2"/>
          <p:cNvSpPr>
            <a:spLocks noGrp="1"/>
          </p:cNvSpPr>
          <p:nvPr>
            <p:ph idx="1"/>
          </p:nvPr>
        </p:nvSpPr>
        <p:spPr>
          <a:xfrm>
            <a:off x="457200" y="1600200"/>
            <a:ext cx="8534400" cy="4724400"/>
          </a:xfrm>
        </p:spPr>
        <p:txBody>
          <a:bodyPr/>
          <a:lstStyle/>
          <a:p>
            <a:pPr marL="0" indent="0">
              <a:buNone/>
            </a:pPr>
            <a:r>
              <a:rPr lang="en-US" sz="2400" b="1" dirty="0"/>
              <a:t>Solution</a:t>
            </a:r>
          </a:p>
          <a:p>
            <a:pPr marL="0" indent="0">
              <a:buNone/>
            </a:pPr>
            <a:r>
              <a:rPr lang="en-US" sz="2400" b="1" dirty="0"/>
              <a:t>Plan</a:t>
            </a:r>
          </a:p>
          <a:p>
            <a:r>
              <a:rPr lang="en-US" sz="2200" dirty="0"/>
              <a:t>Earnings before taxes: $5.00 </a:t>
            </a:r>
          </a:p>
          <a:p>
            <a:r>
              <a:rPr lang="en-US" sz="2200" dirty="0"/>
              <a:t>Corporate tax rate: 40% </a:t>
            </a:r>
          </a:p>
          <a:p>
            <a:r>
              <a:rPr lang="en-US" sz="2200" dirty="0"/>
              <a:t>Personal dividend tax rate: 15% </a:t>
            </a:r>
          </a:p>
          <a:p>
            <a:r>
              <a:rPr lang="en-US" sz="2200" dirty="0"/>
              <a:t>To calculate the corporation’s earnings after taxes, first we subtract the taxes paid at the corporate level from the pretax earnings of $5.00. The taxes paid will be 40% (the corporate tax rate) of $5.00. Since all of the after-corporate tax earnings will be paid to you as a dividend, you will pay taxes of 15% on that amount. The amount leftover is what remains after all taxes are paid.</a:t>
            </a:r>
          </a:p>
        </p:txBody>
      </p:sp>
    </p:spTree>
    <p:extLst>
      <p:ext uri="{BB962C8B-B14F-4D97-AF65-F5344CB8AC3E}">
        <p14:creationId xmlns:p14="http://schemas.microsoft.com/office/powerpoint/2010/main" val="3144077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Example 1.1 Taxation of Corporate Earnings </a:t>
            </a:r>
            <a:r>
              <a:rPr lang="en-US" altLang="en-US" sz="2000" b="0" dirty="0">
                <a:latin typeface="+mj-lt"/>
                <a:ea typeface="ヒラギノ角ゴ Pro W3" pitchFamily="-65" charset="-128"/>
              </a:rPr>
              <a:t>(3 of 3)</a:t>
            </a:r>
            <a:endParaRPr lang="en-US" sz="2000" b="0" dirty="0">
              <a:latin typeface="+mj-lt"/>
            </a:endParaRPr>
          </a:p>
        </p:txBody>
      </p:sp>
      <p:sp>
        <p:nvSpPr>
          <p:cNvPr id="3" name="Content Placeholder 2"/>
          <p:cNvSpPr>
            <a:spLocks noGrp="1"/>
          </p:cNvSpPr>
          <p:nvPr>
            <p:ph idx="1"/>
          </p:nvPr>
        </p:nvSpPr>
        <p:spPr>
          <a:xfrm>
            <a:off x="457200" y="1600201"/>
            <a:ext cx="8229600" cy="4648199"/>
          </a:xfrm>
        </p:spPr>
        <p:txBody>
          <a:bodyPr/>
          <a:lstStyle/>
          <a:p>
            <a:pPr marL="0" indent="0">
              <a:buNone/>
            </a:pPr>
            <a:r>
              <a:rPr lang="en-US" sz="2400" b="1" dirty="0"/>
              <a:t>Execute</a:t>
            </a:r>
          </a:p>
          <a:p>
            <a:r>
              <a:rPr lang="en-US" sz="2200" dirty="0"/>
              <a:t>$5.00 per share × 0.40 = $2.00 in taxes at the corporate level, leaving $5.00 </a:t>
            </a:r>
            <a:r>
              <a:rPr lang="en-US" sz="2200" dirty="0">
                <a:cs typeface="Arial" panose="020B0604020202020204" pitchFamily="34" charset="0"/>
              </a:rPr>
              <a:t>−</a:t>
            </a:r>
            <a:r>
              <a:rPr lang="en-US" sz="2200" dirty="0"/>
              <a:t> $2.00 = $3.00 in after-corporate tax earnings per share to distribute. </a:t>
            </a:r>
          </a:p>
          <a:p>
            <a:r>
              <a:rPr lang="en-US" sz="2200" dirty="0"/>
              <a:t>You will pay $3.00 × $15% = $0.45 in taxes on that dividend, leaving you with $2.55 from the original $5.00 after all taxes.</a:t>
            </a:r>
          </a:p>
          <a:p>
            <a:pPr marL="0" indent="0">
              <a:buNone/>
            </a:pPr>
            <a:r>
              <a:rPr lang="en-US" sz="2400" b="1" dirty="0"/>
              <a:t>Evaluate</a:t>
            </a:r>
          </a:p>
          <a:p>
            <a:pPr>
              <a:lnSpc>
                <a:spcPct val="150000"/>
              </a:lnSpc>
            </a:pPr>
            <a:r>
              <a:rPr lang="en-US" sz="2200" dirty="0"/>
              <a:t>As a shareholder, you keep $2.55 of the original $5.00 in earnings; the remaining $2.00 + $0.45 = $2.45 is paid as taxes. Thus, your total effective tax rate is</a:t>
            </a:r>
          </a:p>
        </p:txBody>
      </p:sp>
      <p:graphicFrame>
        <p:nvGraphicFramePr>
          <p:cNvPr id="4" name="Object 3" descr="2.45 over 5 equals 49 percent."/>
          <p:cNvGraphicFramePr>
            <a:graphicFrameLocks noChangeAspect="1"/>
          </p:cNvGraphicFramePr>
          <p:nvPr>
            <p:extLst>
              <p:ext uri="{D42A27DB-BD31-4B8C-83A1-F6EECF244321}">
                <p14:modId xmlns:p14="http://schemas.microsoft.com/office/powerpoint/2010/main" val="3396357156"/>
              </p:ext>
            </p:extLst>
          </p:nvPr>
        </p:nvGraphicFramePr>
        <p:xfrm>
          <a:off x="5114538" y="5762446"/>
          <a:ext cx="1398807" cy="628445"/>
        </p:xfrm>
        <a:graphic>
          <a:graphicData uri="http://schemas.openxmlformats.org/presentationml/2006/ole">
            <mc:AlternateContent xmlns:mc="http://schemas.openxmlformats.org/markup-compatibility/2006">
              <mc:Choice xmlns:v="urn:schemas-microsoft-com:vml" Requires="v">
                <p:oleObj name="Equation" r:id="rId2" imgW="876240" imgH="393480" progId="Equation.DSMT4">
                  <p:embed/>
                </p:oleObj>
              </mc:Choice>
              <mc:Fallback>
                <p:oleObj name="Equation" r:id="rId2" imgW="876240" imgH="393480" progId="Equation.DSMT4">
                  <p:embed/>
                  <p:pic>
                    <p:nvPicPr>
                      <p:cNvPr id="0" name=""/>
                      <p:cNvPicPr/>
                      <p:nvPr/>
                    </p:nvPicPr>
                    <p:blipFill>
                      <a:blip r:embed="rId3"/>
                      <a:stretch>
                        <a:fillRect/>
                      </a:stretch>
                    </p:blipFill>
                    <p:spPr>
                      <a:xfrm>
                        <a:off x="5114538" y="5762446"/>
                        <a:ext cx="1398807" cy="628445"/>
                      </a:xfrm>
                      <a:prstGeom prst="rect">
                        <a:avLst/>
                      </a:prstGeom>
                    </p:spPr>
                  </p:pic>
                </p:oleObj>
              </mc:Fallback>
            </mc:AlternateContent>
          </a:graphicData>
        </a:graphic>
      </p:graphicFrame>
    </p:spTree>
    <p:extLst>
      <p:ext uri="{BB962C8B-B14F-4D97-AF65-F5344CB8AC3E}">
        <p14:creationId xmlns:p14="http://schemas.microsoft.com/office/powerpoint/2010/main" val="2074754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(13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Tax Implications for Corporate Entities</a:t>
            </a:r>
          </a:p>
          <a:p>
            <a:pPr lvl="1"/>
            <a:r>
              <a:rPr lang="en-US" altLang="en-US" sz="2400" dirty="0">
                <a:ea typeface="ヒラギノ角ゴ Pro W3" pitchFamily="-65" charset="-128"/>
              </a:rPr>
              <a:t>S Corporations</a:t>
            </a:r>
          </a:p>
          <a:p>
            <a:pPr lvl="2"/>
            <a:r>
              <a:rPr lang="en-US" altLang="en-US" sz="2200" dirty="0">
                <a:ea typeface="ＭＳ Ｐゴシック" panose="020B0600070205080204" pitchFamily="34" charset="-128"/>
              </a:rPr>
              <a:t>The firm’s profits/losses are not subject to corporate taxes</a:t>
            </a:r>
          </a:p>
          <a:p>
            <a:pPr lvl="3"/>
            <a:r>
              <a:rPr lang="en-US" altLang="en-US" sz="2000" dirty="0">
                <a:ea typeface="ＭＳ Ｐゴシック" panose="020B0600070205080204" pitchFamily="34" charset="-128"/>
              </a:rPr>
              <a:t>Instead profits/losses are allocated directly to shareholders based on their ownership share</a:t>
            </a:r>
          </a:p>
          <a:p>
            <a:pPr lvl="3"/>
            <a:r>
              <a:rPr lang="en-US" altLang="en-US" sz="2000" dirty="0">
                <a:ea typeface="ＭＳ Ｐゴシック" panose="020B0600070205080204" pitchFamily="34" charset="-128"/>
              </a:rPr>
              <a:t>Shareholders must include these profits as income on their individual tax returns, even if no money is distributed to them</a:t>
            </a:r>
            <a:endParaRPr lang="en-US" sz="2000" dirty="0"/>
          </a:p>
        </p:txBody>
      </p:sp>
    </p:spTree>
    <p:extLst>
      <p:ext uri="{BB962C8B-B14F-4D97-AF65-F5344CB8AC3E}">
        <p14:creationId xmlns:p14="http://schemas.microsoft.com/office/powerpoint/2010/main" val="1017476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(14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Tax Implications for Corporate Entities</a:t>
            </a:r>
          </a:p>
          <a:p>
            <a:pPr lvl="1"/>
            <a:r>
              <a:rPr lang="en-US" altLang="en-US" sz="2400" dirty="0">
                <a:ea typeface="ヒラギノ角ゴ Pro W3" pitchFamily="-65" charset="-128"/>
              </a:rPr>
              <a:t>C Corporations</a:t>
            </a:r>
          </a:p>
          <a:p>
            <a:pPr lvl="2"/>
            <a:r>
              <a:rPr lang="en-US" altLang="en-US" sz="2200" dirty="0">
                <a:ea typeface="ＭＳ Ｐゴシック" panose="020B0600070205080204" pitchFamily="34" charset="-128"/>
              </a:rPr>
              <a:t>Most corporations are C corporations.</a:t>
            </a:r>
          </a:p>
          <a:p>
            <a:pPr lvl="2"/>
            <a:r>
              <a:rPr lang="en-US" altLang="en-US" sz="2200" dirty="0">
                <a:ea typeface="ＭＳ Ｐゴシック" panose="020B0600070205080204" pitchFamily="34" charset="-128"/>
              </a:rPr>
              <a:t>Must pay corporate taxes on its profits.</a:t>
            </a:r>
          </a:p>
          <a:p>
            <a:pPr lvl="3"/>
            <a:r>
              <a:rPr lang="en-US" altLang="en-US" sz="2000" dirty="0">
                <a:ea typeface="ＭＳ Ｐゴシック" panose="020B0600070205080204" pitchFamily="34" charset="-128"/>
              </a:rPr>
              <a:t>Since individuals must pay personal income taxes on these dividends, shareholders in a C corporation effectively must pay taxes twice</a:t>
            </a:r>
            <a:endParaRPr lang="en-US" sz="2000" dirty="0"/>
          </a:p>
        </p:txBody>
      </p:sp>
    </p:spTree>
    <p:extLst>
      <p:ext uri="{BB962C8B-B14F-4D97-AF65-F5344CB8AC3E}">
        <p14:creationId xmlns:p14="http://schemas.microsoft.com/office/powerpoint/2010/main" val="3744391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Example 1.2 Taxation of S Corporation Earnings </a:t>
            </a:r>
            <a:r>
              <a:rPr lang="en-US" altLang="en-US" sz="2000" b="0" dirty="0">
                <a:latin typeface="+mj-lt"/>
                <a:ea typeface="ヒラギノ角ゴ Pro W3" pitchFamily="-65" charset="-128"/>
              </a:rPr>
              <a:t>(1 of 4)</a:t>
            </a:r>
            <a:endParaRPr lang="en-US" sz="2000" b="0" dirty="0">
              <a:latin typeface="+mj-lt"/>
            </a:endParaRPr>
          </a:p>
        </p:txBody>
      </p:sp>
      <p:sp>
        <p:nvSpPr>
          <p:cNvPr id="3" name="Content Placeholder 2"/>
          <p:cNvSpPr>
            <a:spLocks noGrp="1"/>
          </p:cNvSpPr>
          <p:nvPr>
            <p:ph idx="1"/>
          </p:nvPr>
        </p:nvSpPr>
        <p:spPr/>
        <p:txBody>
          <a:bodyPr/>
          <a:lstStyle/>
          <a:p>
            <a:pPr marL="0" indent="0">
              <a:buNone/>
            </a:pPr>
            <a:r>
              <a:rPr lang="en-US" sz="2600" b="1" dirty="0"/>
              <a:t>Problem</a:t>
            </a:r>
          </a:p>
          <a:p>
            <a:r>
              <a:rPr lang="en-US" sz="2400" dirty="0"/>
              <a:t>Rework Example 1.1, assuming the corporation in that example has elected subchapter S tax treatment and your tax rate on non-dividend income is 30%.</a:t>
            </a:r>
          </a:p>
        </p:txBody>
      </p:sp>
    </p:spTree>
    <p:extLst>
      <p:ext uri="{BB962C8B-B14F-4D97-AF65-F5344CB8AC3E}">
        <p14:creationId xmlns:p14="http://schemas.microsoft.com/office/powerpoint/2010/main" val="2372435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Example 1.2 Taxation of S Corporation Earnings </a:t>
            </a:r>
            <a:r>
              <a:rPr lang="en-US" altLang="en-US" sz="2000" b="0" dirty="0">
                <a:latin typeface="+mj-lt"/>
                <a:ea typeface="ヒラギノ角ゴ Pro W3" pitchFamily="-65" charset="-128"/>
              </a:rPr>
              <a:t>(2 of 4)</a:t>
            </a:r>
            <a:endParaRPr lang="en-US" sz="2000" b="0" dirty="0">
              <a:latin typeface="+mj-lt"/>
            </a:endParaRPr>
          </a:p>
        </p:txBody>
      </p:sp>
      <p:sp>
        <p:nvSpPr>
          <p:cNvPr id="3" name="Content Placeholder 2"/>
          <p:cNvSpPr>
            <a:spLocks noGrp="1"/>
          </p:cNvSpPr>
          <p:nvPr>
            <p:ph idx="1"/>
          </p:nvPr>
        </p:nvSpPr>
        <p:spPr>
          <a:xfrm>
            <a:off x="457200" y="1600200"/>
            <a:ext cx="8229600" cy="4648200"/>
          </a:xfrm>
        </p:spPr>
        <p:txBody>
          <a:bodyPr/>
          <a:lstStyle/>
          <a:p>
            <a:pPr marL="0" indent="0">
              <a:buNone/>
            </a:pPr>
            <a:r>
              <a:rPr lang="en-US" sz="2600" b="1" dirty="0"/>
              <a:t>Solution</a:t>
            </a:r>
          </a:p>
          <a:p>
            <a:pPr marL="0" indent="0">
              <a:buNone/>
            </a:pPr>
            <a:r>
              <a:rPr lang="en-US" sz="2600" b="1" dirty="0"/>
              <a:t>Plan</a:t>
            </a:r>
          </a:p>
          <a:p>
            <a:r>
              <a:rPr lang="en-US" sz="2400" dirty="0"/>
              <a:t>Earnings before taxes: $5.00 </a:t>
            </a:r>
          </a:p>
          <a:p>
            <a:r>
              <a:rPr lang="en-US" sz="2400" dirty="0"/>
              <a:t>Corporate tax rate: 0% </a:t>
            </a:r>
          </a:p>
          <a:p>
            <a:r>
              <a:rPr lang="en-US" sz="2400" dirty="0"/>
              <a:t>Personal tax rate: 30%</a:t>
            </a:r>
          </a:p>
          <a:p>
            <a:r>
              <a:rPr lang="en-US" sz="2400" dirty="0"/>
              <a:t>In this case, the corporation pays no taxes. It earned $5.00 per share. In an S corporation, all income is treated as personal income to you, whether or not the corporation chooses to distribute or retain this cash. As a result, you must pay a 30% tax rate on those earnings.</a:t>
            </a:r>
            <a:endParaRPr lang="en-US" sz="2400" b="1" dirty="0"/>
          </a:p>
        </p:txBody>
      </p:sp>
    </p:spTree>
    <p:extLst>
      <p:ext uri="{BB962C8B-B14F-4D97-AF65-F5344CB8AC3E}">
        <p14:creationId xmlns:p14="http://schemas.microsoft.com/office/powerpoint/2010/main" val="2172011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Example 1.2 Taxation of S Corporation Earnings </a:t>
            </a:r>
            <a:r>
              <a:rPr lang="en-US" altLang="en-US" sz="2000" b="0" dirty="0">
                <a:latin typeface="+mj-lt"/>
                <a:ea typeface="ヒラギノ角ゴ Pro W3" pitchFamily="-65" charset="-128"/>
              </a:rPr>
              <a:t>(3 of 4)</a:t>
            </a:r>
            <a:endParaRPr lang="en-US" sz="2000" b="0" dirty="0">
              <a:latin typeface="+mj-lt"/>
            </a:endParaRPr>
          </a:p>
        </p:txBody>
      </p:sp>
      <p:sp>
        <p:nvSpPr>
          <p:cNvPr id="3" name="Content Placeholder 2"/>
          <p:cNvSpPr>
            <a:spLocks noGrp="1"/>
          </p:cNvSpPr>
          <p:nvPr>
            <p:ph idx="1"/>
          </p:nvPr>
        </p:nvSpPr>
        <p:spPr/>
        <p:txBody>
          <a:bodyPr/>
          <a:lstStyle/>
          <a:p>
            <a:pPr marL="0" indent="0">
              <a:buNone/>
            </a:pPr>
            <a:r>
              <a:rPr lang="en-US" sz="2600" b="1" dirty="0"/>
              <a:t>Execute</a:t>
            </a:r>
          </a:p>
          <a:p>
            <a:r>
              <a:rPr lang="en-US" sz="2400" dirty="0"/>
              <a:t>Your income taxes are 0.30 </a:t>
            </a:r>
            <a:r>
              <a:rPr lang="en-US" sz="2400" dirty="0">
                <a:cs typeface="Arial" panose="020B0604020202020204" pitchFamily="34" charset="0"/>
              </a:rPr>
              <a:t>×</a:t>
            </a:r>
            <a:r>
              <a:rPr lang="en-US" sz="2400" dirty="0"/>
              <a:t> $5.00 = $1.50, leaving you with $5.00 </a:t>
            </a:r>
            <a:r>
              <a:rPr lang="en-US" sz="2400" dirty="0">
                <a:cs typeface="Arial" panose="020B0604020202020204" pitchFamily="34" charset="0"/>
              </a:rPr>
              <a:t>−</a:t>
            </a:r>
            <a:r>
              <a:rPr lang="en-US" sz="2400" dirty="0"/>
              <a:t> $1.50 = $3.50 in after-tax earnings.</a:t>
            </a:r>
          </a:p>
        </p:txBody>
      </p:sp>
    </p:spTree>
    <p:extLst>
      <p:ext uri="{BB962C8B-B14F-4D97-AF65-F5344CB8AC3E}">
        <p14:creationId xmlns:p14="http://schemas.microsoft.com/office/powerpoint/2010/main" val="2139688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Example 1.2 Taxation of S Corporation Earnings </a:t>
            </a:r>
            <a:r>
              <a:rPr lang="en-US" altLang="en-US" sz="2000" b="0" dirty="0">
                <a:latin typeface="+mj-lt"/>
                <a:ea typeface="ヒラギノ角ゴ Pro W3" pitchFamily="-65" charset="-128"/>
              </a:rPr>
              <a:t>(4 of 4)</a:t>
            </a:r>
            <a:endParaRPr lang="en-US" sz="2000" b="0" dirty="0">
              <a:latin typeface="+mj-lt"/>
            </a:endParaRPr>
          </a:p>
        </p:txBody>
      </p:sp>
      <p:sp>
        <p:nvSpPr>
          <p:cNvPr id="3" name="Content Placeholder 2"/>
          <p:cNvSpPr>
            <a:spLocks noGrp="1"/>
          </p:cNvSpPr>
          <p:nvPr>
            <p:ph idx="1"/>
          </p:nvPr>
        </p:nvSpPr>
        <p:spPr/>
        <p:txBody>
          <a:bodyPr/>
          <a:lstStyle/>
          <a:p>
            <a:pPr marL="0" indent="0">
              <a:buNone/>
            </a:pPr>
            <a:r>
              <a:rPr lang="en-US" sz="2600" b="1" dirty="0"/>
              <a:t>Evaluate</a:t>
            </a:r>
          </a:p>
          <a:p>
            <a:r>
              <a:rPr lang="en-US" sz="2400" dirty="0"/>
              <a:t>The $1.50 in taxes that you pay is substantially lower than the $2.45 you paid in Example 1.1. As a result, you are left with $3.50 per share after all taxes instead of $2.55. However, note that in a C corporation, you are only taxed when you receive the income as a dividend, whereas in an S corporation, you pay taxes on the income immediately regardless of whether the corporation distributes it as a dividend or reinvests it in the company.</a:t>
            </a:r>
          </a:p>
        </p:txBody>
      </p:sp>
    </p:spTree>
    <p:extLst>
      <p:ext uri="{BB962C8B-B14F-4D97-AF65-F5344CB8AC3E}">
        <p14:creationId xmlns:p14="http://schemas.microsoft.com/office/powerpoint/2010/main" val="2957288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Characteristics of the Different Types of Firms </a:t>
            </a:r>
            <a:r>
              <a:rPr lang="en-US" altLang="en-US" sz="2000" b="0" dirty="0">
                <a:latin typeface="+mj-lt"/>
                <a:ea typeface="ヒラギノ角ゴ Pro W3" pitchFamily="-65" charset="-128"/>
              </a:rPr>
              <a:t>(1 of 2)</a:t>
            </a:r>
            <a:endParaRPr lang="en-US" sz="2000" b="0" dirty="0">
              <a:latin typeface="+mj-lt"/>
            </a:endParaRPr>
          </a:p>
        </p:txBody>
      </p:sp>
      <p:sp>
        <p:nvSpPr>
          <p:cNvPr id="3" name="Content Placeholder 2"/>
          <p:cNvSpPr>
            <a:spLocks noGrp="1"/>
          </p:cNvSpPr>
          <p:nvPr>
            <p:ph idx="1"/>
          </p:nvPr>
        </p:nvSpPr>
        <p:spPr>
          <a:xfrm>
            <a:off x="457200" y="1600201"/>
            <a:ext cx="8229600" cy="304800"/>
          </a:xfrm>
        </p:spPr>
        <p:txBody>
          <a:bodyPr>
            <a:normAutofit fontScale="85000" lnSpcReduction="10000"/>
          </a:bodyPr>
          <a:lstStyle/>
          <a:p>
            <a:pPr marL="0" indent="0">
              <a:buNone/>
            </a:pPr>
            <a:r>
              <a:rPr lang="en-US" sz="2000" b="1" dirty="0"/>
              <a:t>Table 1.1 Characteristics of the Different Types of Firms</a:t>
            </a:r>
          </a:p>
        </p:txBody>
      </p:sp>
      <p:graphicFrame>
        <p:nvGraphicFramePr>
          <p:cNvPr id="4" name="Table 3" descr="Table 1.1 has 6 columns. From left to right, the column headings are as follows: blank, number of owners, liability for firm's debts, owners manage the firm, ownership change dissolves firm, and taxation. There are 3 rows. Row 1 is sole proprietorship. Number of owners: one. Liability: yes. Owners manage: yes. Ownership change dissolves: yes. Taxation: personal. Row 2 is partnership. Number of owners: unlimited. Liability: yes, each partner is liable for the entire amount. Owners manage: yes. Ownership change dissolves: yes. Taxation: personal. Row 3 is limited partnership. Number of owners: at least one general partner (G P), no limit on limited partners (L P). Liability: G P, yes. L P, no. Owners manage: G P, yes. L P, no. Ownership change dissolves: G P, yes. L P, no. Taxation: personal. "/>
          <p:cNvGraphicFramePr>
            <a:graphicFrameLocks noGrp="1"/>
          </p:cNvGraphicFramePr>
          <p:nvPr>
            <p:extLst>
              <p:ext uri="{D42A27DB-BD31-4B8C-83A1-F6EECF244321}">
                <p14:modId xmlns:p14="http://schemas.microsoft.com/office/powerpoint/2010/main" val="1031301055"/>
              </p:ext>
            </p:extLst>
          </p:nvPr>
        </p:nvGraphicFramePr>
        <p:xfrm>
          <a:off x="416257" y="1983853"/>
          <a:ext cx="8575343" cy="4023360"/>
        </p:xfrm>
        <a:graphic>
          <a:graphicData uri="http://schemas.openxmlformats.org/drawingml/2006/table">
            <a:tbl>
              <a:tblPr firstRow="1" bandRow="1">
                <a:tableStyleId>{3B4B98B0-60AC-42C2-AFA5-B58CD77FA1E5}</a:tableStyleId>
              </a:tblPr>
              <a:tblGrid>
                <a:gridCol w="1641143">
                  <a:extLst>
                    <a:ext uri="{9D8B030D-6E8A-4147-A177-3AD203B41FA5}">
                      <a16:colId xmlns:a16="http://schemas.microsoft.com/office/drawing/2014/main" val="20000"/>
                    </a:ext>
                  </a:extLst>
                </a:gridCol>
                <a:gridCol w="1477368">
                  <a:extLst>
                    <a:ext uri="{9D8B030D-6E8A-4147-A177-3AD203B41FA5}">
                      <a16:colId xmlns:a16="http://schemas.microsoft.com/office/drawing/2014/main" val="20001"/>
                    </a:ext>
                  </a:extLst>
                </a:gridCol>
                <a:gridCol w="1820840">
                  <a:extLst>
                    <a:ext uri="{9D8B030D-6E8A-4147-A177-3AD203B41FA5}">
                      <a16:colId xmlns:a16="http://schemas.microsoft.com/office/drawing/2014/main" val="20002"/>
                    </a:ext>
                  </a:extLst>
                </a:gridCol>
                <a:gridCol w="127379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tblGrid>
              <a:tr h="370840">
                <a:tc>
                  <a:txBody>
                    <a:bodyPr/>
                    <a:lstStyle/>
                    <a:p>
                      <a:pPr algn="ctr"/>
                      <a:r>
                        <a:rPr lang="en-US" sz="1600" dirty="0">
                          <a:solidFill>
                            <a:schemeClr val="bg1"/>
                          </a:solidFill>
                        </a:rPr>
                        <a:t>blank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i="0" u="none" strike="noStrike" kern="1200" baseline="0" dirty="0">
                          <a:solidFill>
                            <a:schemeClr val="tx1"/>
                          </a:solidFill>
                          <a:latin typeface="+mn-lt"/>
                          <a:ea typeface="+mn-ea"/>
                          <a:cs typeface="+mn-cs"/>
                        </a:rPr>
                        <a:t>Number of Owners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i="0" u="none" strike="noStrike" kern="1200" baseline="0" dirty="0">
                          <a:solidFill>
                            <a:schemeClr val="tx1"/>
                          </a:solidFill>
                          <a:latin typeface="+mn-lt"/>
                          <a:ea typeface="+mn-ea"/>
                          <a:cs typeface="+mn-cs"/>
                        </a:rPr>
                        <a:t>Liability for</a:t>
                      </a:r>
                    </a:p>
                    <a:p>
                      <a:pPr algn="ctr"/>
                      <a:r>
                        <a:rPr lang="en-US" sz="1600" b="1" i="0" u="none" strike="noStrike" kern="1200" baseline="0" dirty="0">
                          <a:solidFill>
                            <a:schemeClr val="tx1"/>
                          </a:solidFill>
                          <a:latin typeface="+mn-lt"/>
                          <a:ea typeface="+mn-ea"/>
                          <a:cs typeface="+mn-cs"/>
                        </a:rPr>
                        <a:t>Firm’s Debts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i="0" u="none" strike="noStrike" kern="1200" baseline="0" dirty="0">
                          <a:solidFill>
                            <a:schemeClr val="tx1"/>
                          </a:solidFill>
                          <a:latin typeface="+mn-lt"/>
                          <a:ea typeface="+mn-ea"/>
                          <a:cs typeface="+mn-cs"/>
                        </a:rPr>
                        <a:t>Owners</a:t>
                      </a:r>
                    </a:p>
                    <a:p>
                      <a:pPr algn="ctr"/>
                      <a:r>
                        <a:rPr lang="en-US" sz="1600" b="1" i="0" u="none" strike="noStrike" kern="1200" baseline="0" dirty="0">
                          <a:solidFill>
                            <a:schemeClr val="tx1"/>
                          </a:solidFill>
                          <a:latin typeface="+mn-lt"/>
                          <a:ea typeface="+mn-ea"/>
                          <a:cs typeface="+mn-cs"/>
                        </a:rPr>
                        <a:t>Manage the Firm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i="0" u="none" strike="noStrike" kern="1200" baseline="0" dirty="0">
                          <a:solidFill>
                            <a:schemeClr val="tx1"/>
                          </a:solidFill>
                          <a:latin typeface="+mn-lt"/>
                          <a:ea typeface="+mn-ea"/>
                          <a:cs typeface="+mn-cs"/>
                        </a:rPr>
                        <a:t>Ownership</a:t>
                      </a:r>
                    </a:p>
                    <a:p>
                      <a:pPr algn="ctr"/>
                      <a:r>
                        <a:rPr lang="en-US" sz="1600" b="1" i="0" u="none" strike="noStrike" kern="1200" baseline="0" dirty="0">
                          <a:solidFill>
                            <a:schemeClr val="tx1"/>
                          </a:solidFill>
                          <a:latin typeface="+mn-lt"/>
                          <a:ea typeface="+mn-ea"/>
                          <a:cs typeface="+mn-cs"/>
                        </a:rPr>
                        <a:t>Change</a:t>
                      </a:r>
                    </a:p>
                    <a:p>
                      <a:pPr algn="ctr"/>
                      <a:r>
                        <a:rPr lang="en-US" sz="1600" b="1" i="0" u="none" strike="noStrike" kern="1200" baseline="0" dirty="0">
                          <a:solidFill>
                            <a:schemeClr val="tx1"/>
                          </a:solidFill>
                          <a:latin typeface="+mn-lt"/>
                          <a:ea typeface="+mn-ea"/>
                          <a:cs typeface="+mn-cs"/>
                        </a:rPr>
                        <a:t>Dissolves Firm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i="0" u="none" strike="noStrike" kern="1200" baseline="0" dirty="0">
                          <a:solidFill>
                            <a:schemeClr val="tx1"/>
                          </a:solidFill>
                          <a:latin typeface="+mn-lt"/>
                          <a:ea typeface="+mn-ea"/>
                          <a:cs typeface="+mn-cs"/>
                        </a:rPr>
                        <a:t>Taxation</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US" sz="1600" b="1" i="0" u="none" strike="noStrike" kern="1200" baseline="0" dirty="0">
                          <a:solidFill>
                            <a:schemeClr val="tx1"/>
                          </a:solidFill>
                          <a:latin typeface="+mn-lt"/>
                          <a:ea typeface="+mn-ea"/>
                          <a:cs typeface="+mn-cs"/>
                        </a:rPr>
                        <a:t>Sole</a:t>
                      </a:r>
                    </a:p>
                    <a:p>
                      <a:r>
                        <a:rPr lang="en-US" sz="1600" b="1" i="0" u="none" strike="noStrike" kern="1200" baseline="0" dirty="0">
                          <a:solidFill>
                            <a:schemeClr val="tx1"/>
                          </a:solidFill>
                          <a:latin typeface="+mn-lt"/>
                          <a:ea typeface="+mn-ea"/>
                          <a:cs typeface="+mn-cs"/>
                        </a:rPr>
                        <a:t>Proprietorship</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One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Yes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Yes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Yes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Personal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US" sz="1600" b="1" i="0" u="none" strike="noStrike" kern="1200" baseline="0" dirty="0">
                          <a:solidFill>
                            <a:schemeClr val="tx1"/>
                          </a:solidFill>
                          <a:latin typeface="+mn-lt"/>
                          <a:ea typeface="+mn-ea"/>
                          <a:cs typeface="+mn-cs"/>
                        </a:rPr>
                        <a:t>Partnership</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Unlimited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Yes; each partner is liable for the entire amount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Yes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Yes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Personal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US" sz="1600" b="1" i="0" u="none" strike="noStrike" kern="1200" baseline="0" dirty="0">
                          <a:solidFill>
                            <a:schemeClr val="tx1"/>
                          </a:solidFill>
                          <a:latin typeface="+mn-lt"/>
                          <a:ea typeface="+mn-ea"/>
                          <a:cs typeface="+mn-cs"/>
                        </a:rPr>
                        <a:t>Limited</a:t>
                      </a:r>
                    </a:p>
                    <a:p>
                      <a:r>
                        <a:rPr lang="en-US" sz="1600" b="1" i="0" u="none" strike="noStrike" kern="1200" baseline="0" dirty="0">
                          <a:solidFill>
                            <a:schemeClr val="tx1"/>
                          </a:solidFill>
                          <a:latin typeface="+mn-lt"/>
                          <a:ea typeface="+mn-ea"/>
                          <a:cs typeface="+mn-cs"/>
                        </a:rPr>
                        <a:t>Partnership</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At least one general</a:t>
                      </a:r>
                    </a:p>
                    <a:p>
                      <a:r>
                        <a:rPr lang="en-US" sz="1600" b="0" i="0" u="none" strike="noStrike" kern="1200" baseline="0" dirty="0">
                          <a:solidFill>
                            <a:schemeClr val="tx1"/>
                          </a:solidFill>
                          <a:latin typeface="+mn-lt"/>
                          <a:ea typeface="+mn-ea"/>
                          <a:cs typeface="+mn-cs"/>
                        </a:rPr>
                        <a:t>partner (GP), no limit on limited partners (LP)</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GP-Yes</a:t>
                      </a:r>
                    </a:p>
                    <a:p>
                      <a:r>
                        <a:rPr lang="en-US" sz="1600" b="0" i="0" u="none" strike="noStrike" kern="1200" baseline="0" dirty="0">
                          <a:solidFill>
                            <a:schemeClr val="tx1"/>
                          </a:solidFill>
                          <a:latin typeface="+mn-lt"/>
                          <a:ea typeface="+mn-ea"/>
                          <a:cs typeface="+mn-cs"/>
                        </a:rPr>
                        <a:t>LP-No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GP-Yes</a:t>
                      </a:r>
                    </a:p>
                    <a:p>
                      <a:r>
                        <a:rPr lang="en-US" sz="1600" b="0" i="0" u="none" strike="noStrike" kern="1200" baseline="0" dirty="0">
                          <a:solidFill>
                            <a:schemeClr val="tx1"/>
                          </a:solidFill>
                          <a:latin typeface="+mn-lt"/>
                          <a:ea typeface="+mn-ea"/>
                          <a:cs typeface="+mn-cs"/>
                        </a:rPr>
                        <a:t>LP-No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GP-Yes</a:t>
                      </a:r>
                    </a:p>
                    <a:p>
                      <a:r>
                        <a:rPr lang="en-US" sz="1600" b="0" i="0" u="none" strike="noStrike" kern="1200" baseline="0" dirty="0">
                          <a:solidFill>
                            <a:schemeClr val="tx1"/>
                          </a:solidFill>
                          <a:latin typeface="+mn-lt"/>
                          <a:ea typeface="+mn-ea"/>
                          <a:cs typeface="+mn-cs"/>
                        </a:rPr>
                        <a:t>LP-No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Personal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24653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z="3600" dirty="0">
                <a:latin typeface="+mj-lt"/>
                <a:ea typeface="ヒラギノ角ゴ Pro W3" pitchFamily="-65" charset="-128"/>
              </a:rPr>
              <a:t>Learning Objectives </a:t>
            </a:r>
            <a:r>
              <a:rPr lang="en-US" altLang="en-US" sz="2000" b="0" dirty="0">
                <a:latin typeface="+mj-lt"/>
                <a:ea typeface="ヒラギノ角ゴ Pro W3" pitchFamily="-65" charset="-128"/>
              </a:rPr>
              <a:t>(1 of 2)</a:t>
            </a:r>
            <a:endParaRPr lang="en-US" sz="2000" b="0" dirty="0">
              <a:latin typeface="+mj-lt"/>
            </a:endParaRPr>
          </a:p>
        </p:txBody>
      </p:sp>
      <p:sp>
        <p:nvSpPr>
          <p:cNvPr id="5" name="Content Placeholder 4"/>
          <p:cNvSpPr>
            <a:spLocks noGrp="1"/>
          </p:cNvSpPr>
          <p:nvPr>
            <p:ph idx="1"/>
          </p:nvPr>
        </p:nvSpPr>
        <p:spPr/>
        <p:txBody>
          <a:bodyPr/>
          <a:lstStyle/>
          <a:p>
            <a:pPr marL="256032" indent="-256032">
              <a:buSzPct val="100000"/>
            </a:pPr>
            <a:r>
              <a:rPr lang="en-US" altLang="en-US" sz="2600" dirty="0">
                <a:ea typeface="ヒラギノ角ゴ Pro W3" pitchFamily="-65" charset="-128"/>
              </a:rPr>
              <a:t>Grasp the importance of financial information in both your personal and business lives</a:t>
            </a:r>
          </a:p>
          <a:p>
            <a:pPr marL="256032" indent="-256032">
              <a:buSzPct val="100000"/>
            </a:pPr>
            <a:r>
              <a:rPr lang="en-US" altLang="en-US" sz="2600" dirty="0">
                <a:ea typeface="ヒラギノ角ゴ Pro W3" pitchFamily="-65" charset="-128"/>
              </a:rPr>
              <a:t>Understand the important features of the four main types of firms and see why the advantages of the corporate form have led it to dominate economic activity</a:t>
            </a:r>
          </a:p>
          <a:p>
            <a:pPr marL="256032" indent="-256032">
              <a:buSzPct val="100000"/>
            </a:pPr>
            <a:r>
              <a:rPr lang="en-US" altLang="en-US" sz="2600" dirty="0">
                <a:ea typeface="ヒラギノ角ゴ Pro W3" pitchFamily="-65" charset="-128"/>
              </a:rPr>
              <a:t>Explain the goal of the financial manager and the reasoning behind that goal, as well as understand the three main types of decisions a financial manager makes</a:t>
            </a:r>
            <a:endParaRPr lang="en-US" sz="2600" dirty="0"/>
          </a:p>
        </p:txBody>
      </p:sp>
    </p:spTree>
    <p:extLst>
      <p:ext uri="{BB962C8B-B14F-4D97-AF65-F5344CB8AC3E}">
        <p14:creationId xmlns:p14="http://schemas.microsoft.com/office/powerpoint/2010/main" val="2645547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Characteristics of the Different Types of Firms </a:t>
            </a:r>
            <a:r>
              <a:rPr lang="en-US" altLang="en-US" sz="2000" b="0" dirty="0">
                <a:latin typeface="+mj-lt"/>
                <a:ea typeface="ヒラギノ角ゴ Pro W3" pitchFamily="-65" charset="-128"/>
              </a:rPr>
              <a:t>(2 of 2)</a:t>
            </a:r>
            <a:endParaRPr lang="en-US" sz="2000" b="0" dirty="0">
              <a:latin typeface="+mj-lt"/>
            </a:endParaRPr>
          </a:p>
        </p:txBody>
      </p:sp>
      <p:sp>
        <p:nvSpPr>
          <p:cNvPr id="8" name="Content Placeholder 7"/>
          <p:cNvSpPr>
            <a:spLocks noGrp="1"/>
          </p:cNvSpPr>
          <p:nvPr>
            <p:ph idx="1"/>
          </p:nvPr>
        </p:nvSpPr>
        <p:spPr>
          <a:xfrm>
            <a:off x="457200" y="1600201"/>
            <a:ext cx="8229600" cy="381000"/>
          </a:xfrm>
        </p:spPr>
        <p:txBody>
          <a:bodyPr/>
          <a:lstStyle/>
          <a:p>
            <a:pPr marL="0" indent="0">
              <a:buNone/>
            </a:pPr>
            <a:r>
              <a:rPr lang="en-US" sz="2000" b="1" dirty="0"/>
              <a:t>Table 1.1 [Continued]</a:t>
            </a:r>
            <a:endParaRPr lang="en-US" sz="2000" dirty="0"/>
          </a:p>
        </p:txBody>
      </p:sp>
      <p:sp>
        <p:nvSpPr>
          <p:cNvPr id="14" name="Content Placeholder 13"/>
          <p:cNvSpPr>
            <a:spLocks noGrp="1"/>
          </p:cNvSpPr>
          <p:nvPr>
            <p:ph idx="13"/>
          </p:nvPr>
        </p:nvSpPr>
        <p:spPr>
          <a:xfrm>
            <a:off x="457200" y="5562600"/>
            <a:ext cx="8229600" cy="563563"/>
          </a:xfrm>
        </p:spPr>
        <p:txBody>
          <a:bodyPr>
            <a:normAutofit lnSpcReduction="10000"/>
          </a:bodyPr>
          <a:lstStyle/>
          <a:p>
            <a:pPr marL="0" indent="0">
              <a:buNone/>
            </a:pPr>
            <a:r>
              <a:rPr lang="en-US" sz="1800" dirty="0"/>
              <a:t>*However, most LLCs require the approval of the other members to transfer your ownership.</a:t>
            </a:r>
          </a:p>
        </p:txBody>
      </p:sp>
      <p:graphicFrame>
        <p:nvGraphicFramePr>
          <p:cNvPr id="13" name="Table 12" descr="Table 1.1 continued, with 6 column headings: blank, number of owners, liability for firm's debts, owners manage the firm, ownership change dissolves firm, and taxation. Row 4 is limited liability company. Number of owners: unlimited. Liability: No. Owners manage: Yes. Ownership change dissolves: No, however most L L C's require the approval of the other members to transfer your ownership. Taxation: personal. Row 5 is S corporation. Number of owners: at most 100. Liability: No. Owners manage: No (but they legally may). Ownership change dissolves: No. Taxation: personal. Row 6 is C corporation. Number of owners: unlimited. Liability: No. Owners manage: No (but they legally may). Ownership change dissolves: No. Taxation: double."/>
          <p:cNvGraphicFramePr>
            <a:graphicFrameLocks noGrp="1"/>
          </p:cNvGraphicFramePr>
          <p:nvPr>
            <p:extLst>
              <p:ext uri="{D42A27DB-BD31-4B8C-83A1-F6EECF244321}">
                <p14:modId xmlns:p14="http://schemas.microsoft.com/office/powerpoint/2010/main" val="2708755853"/>
              </p:ext>
            </p:extLst>
          </p:nvPr>
        </p:nvGraphicFramePr>
        <p:xfrm>
          <a:off x="457200" y="2350826"/>
          <a:ext cx="8458200" cy="2804160"/>
        </p:xfrm>
        <a:graphic>
          <a:graphicData uri="http://schemas.openxmlformats.org/drawingml/2006/table">
            <a:tbl>
              <a:tblPr firstRow="1" bandRow="1">
                <a:tableStyleId>{3B4B98B0-60AC-42C2-AFA5-B58CD77FA1E5}</a:tableStyleId>
              </a:tblPr>
              <a:tblGrid>
                <a:gridCol w="1600200">
                  <a:extLst>
                    <a:ext uri="{9D8B030D-6E8A-4147-A177-3AD203B41FA5}">
                      <a16:colId xmlns:a16="http://schemas.microsoft.com/office/drawing/2014/main" val="20000"/>
                    </a:ext>
                  </a:extLst>
                </a:gridCol>
                <a:gridCol w="1518311">
                  <a:extLst>
                    <a:ext uri="{9D8B030D-6E8A-4147-A177-3AD203B41FA5}">
                      <a16:colId xmlns:a16="http://schemas.microsoft.com/office/drawing/2014/main" val="20001"/>
                    </a:ext>
                  </a:extLst>
                </a:gridCol>
                <a:gridCol w="1529689">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tblGrid>
              <a:tr h="370840">
                <a:tc>
                  <a:txBody>
                    <a:bodyPr/>
                    <a:lstStyle/>
                    <a:p>
                      <a:pPr algn="ctr"/>
                      <a:r>
                        <a:rPr lang="en-US" sz="1600" dirty="0">
                          <a:solidFill>
                            <a:schemeClr val="bg1"/>
                          </a:solidFill>
                        </a:rPr>
                        <a:t>blank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i="0" u="none" strike="noStrike" kern="1200" baseline="0" dirty="0">
                          <a:solidFill>
                            <a:schemeClr val="tx1"/>
                          </a:solidFill>
                          <a:latin typeface="+mn-lt"/>
                          <a:ea typeface="+mn-ea"/>
                          <a:cs typeface="+mn-cs"/>
                        </a:rPr>
                        <a:t>Number of Owners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i="0" u="none" strike="noStrike" kern="1200" baseline="0" dirty="0">
                          <a:solidFill>
                            <a:schemeClr val="tx1"/>
                          </a:solidFill>
                          <a:latin typeface="+mn-lt"/>
                          <a:ea typeface="+mn-ea"/>
                          <a:cs typeface="+mn-cs"/>
                        </a:rPr>
                        <a:t>Liability for</a:t>
                      </a:r>
                    </a:p>
                    <a:p>
                      <a:pPr algn="ctr"/>
                      <a:r>
                        <a:rPr lang="en-US" sz="1600" b="1" i="0" u="none" strike="noStrike" kern="1200" baseline="0" dirty="0">
                          <a:solidFill>
                            <a:schemeClr val="tx1"/>
                          </a:solidFill>
                          <a:latin typeface="+mn-lt"/>
                          <a:ea typeface="+mn-ea"/>
                          <a:cs typeface="+mn-cs"/>
                        </a:rPr>
                        <a:t>Firm’s Debts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i="0" u="none" strike="noStrike" kern="1200" baseline="0" dirty="0">
                          <a:solidFill>
                            <a:schemeClr val="tx1"/>
                          </a:solidFill>
                          <a:latin typeface="+mn-lt"/>
                          <a:ea typeface="+mn-ea"/>
                          <a:cs typeface="+mn-cs"/>
                        </a:rPr>
                        <a:t>Owners</a:t>
                      </a:r>
                    </a:p>
                    <a:p>
                      <a:pPr algn="ctr"/>
                      <a:r>
                        <a:rPr lang="en-US" sz="1600" b="1" i="0" u="none" strike="noStrike" kern="1200" baseline="0" dirty="0">
                          <a:solidFill>
                            <a:schemeClr val="tx1"/>
                          </a:solidFill>
                          <a:latin typeface="+mn-lt"/>
                          <a:ea typeface="+mn-ea"/>
                          <a:cs typeface="+mn-cs"/>
                        </a:rPr>
                        <a:t>Manage the Firm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i="0" u="none" strike="noStrike" kern="1200" baseline="0" dirty="0">
                          <a:solidFill>
                            <a:schemeClr val="tx1"/>
                          </a:solidFill>
                          <a:latin typeface="+mn-lt"/>
                          <a:ea typeface="+mn-ea"/>
                          <a:cs typeface="+mn-cs"/>
                        </a:rPr>
                        <a:t>Ownership</a:t>
                      </a:r>
                    </a:p>
                    <a:p>
                      <a:pPr algn="ctr"/>
                      <a:r>
                        <a:rPr lang="en-US" sz="1600" b="1" i="0" u="none" strike="noStrike" kern="1200" baseline="0" dirty="0">
                          <a:solidFill>
                            <a:schemeClr val="tx1"/>
                          </a:solidFill>
                          <a:latin typeface="+mn-lt"/>
                          <a:ea typeface="+mn-ea"/>
                          <a:cs typeface="+mn-cs"/>
                        </a:rPr>
                        <a:t>Change</a:t>
                      </a:r>
                    </a:p>
                    <a:p>
                      <a:pPr algn="ctr"/>
                      <a:r>
                        <a:rPr lang="en-US" sz="1600" b="1" i="0" u="none" strike="noStrike" kern="1200" baseline="0" dirty="0">
                          <a:solidFill>
                            <a:schemeClr val="tx1"/>
                          </a:solidFill>
                          <a:latin typeface="+mn-lt"/>
                          <a:ea typeface="+mn-ea"/>
                          <a:cs typeface="+mn-cs"/>
                        </a:rPr>
                        <a:t>Dissolves Firm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i="0" u="none" strike="noStrike" kern="1200" baseline="0" dirty="0">
                          <a:solidFill>
                            <a:schemeClr val="tx1"/>
                          </a:solidFill>
                          <a:latin typeface="+mn-lt"/>
                          <a:ea typeface="+mn-ea"/>
                          <a:cs typeface="+mn-cs"/>
                        </a:rPr>
                        <a:t>Taxation</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US" sz="1600" b="1" i="0" u="none" strike="noStrike" kern="1200" baseline="0" dirty="0">
                          <a:solidFill>
                            <a:schemeClr val="tx1"/>
                          </a:solidFill>
                          <a:latin typeface="+mn-lt"/>
                          <a:ea typeface="+mn-ea"/>
                          <a:cs typeface="+mn-cs"/>
                        </a:rPr>
                        <a:t>Limited Liability</a:t>
                      </a:r>
                    </a:p>
                    <a:p>
                      <a:r>
                        <a:rPr lang="en-US" sz="1600" b="1" i="0" u="none" strike="noStrike" kern="1200" baseline="0" dirty="0">
                          <a:solidFill>
                            <a:schemeClr val="tx1"/>
                          </a:solidFill>
                          <a:latin typeface="+mn-lt"/>
                          <a:ea typeface="+mn-ea"/>
                          <a:cs typeface="+mn-cs"/>
                        </a:rPr>
                        <a:t>Company</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Unlimited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No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Yes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No*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Personal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US" sz="1600" b="1" i="0" u="none" strike="noStrike" kern="1200" baseline="0" dirty="0">
                          <a:solidFill>
                            <a:schemeClr val="tx1"/>
                          </a:solidFill>
                          <a:latin typeface="+mn-lt"/>
                          <a:ea typeface="+mn-ea"/>
                          <a:cs typeface="+mn-cs"/>
                        </a:rPr>
                        <a:t>S Corporation</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At most 100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No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No (but they</a:t>
                      </a:r>
                    </a:p>
                    <a:p>
                      <a:r>
                        <a:rPr lang="en-US" sz="1600" b="0" i="0" u="none" strike="noStrike" kern="1200" baseline="0" dirty="0">
                          <a:solidFill>
                            <a:schemeClr val="tx1"/>
                          </a:solidFill>
                          <a:latin typeface="+mn-lt"/>
                          <a:ea typeface="+mn-ea"/>
                          <a:cs typeface="+mn-cs"/>
                        </a:rPr>
                        <a:t>legally may)</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No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Personal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US" sz="1600" b="1" i="0" u="none" strike="noStrike" kern="1200" baseline="0" dirty="0">
                          <a:solidFill>
                            <a:schemeClr val="tx1"/>
                          </a:solidFill>
                          <a:latin typeface="+mn-lt"/>
                          <a:ea typeface="+mn-ea"/>
                          <a:cs typeface="+mn-cs"/>
                        </a:rPr>
                        <a:t>C Corporation</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Unlimited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No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No (but they</a:t>
                      </a:r>
                    </a:p>
                    <a:p>
                      <a:r>
                        <a:rPr lang="en-US" sz="1600" b="0" i="0" u="none" strike="noStrike" kern="1200" baseline="0" dirty="0">
                          <a:solidFill>
                            <a:schemeClr val="tx1"/>
                          </a:solidFill>
                          <a:latin typeface="+mn-lt"/>
                          <a:ea typeface="+mn-ea"/>
                          <a:cs typeface="+mn-cs"/>
                        </a:rPr>
                        <a:t>legally may)</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No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u="none" strike="noStrike" kern="1200" baseline="0" dirty="0">
                          <a:solidFill>
                            <a:schemeClr val="tx1"/>
                          </a:solidFill>
                          <a:latin typeface="+mn-lt"/>
                          <a:ea typeface="+mn-ea"/>
                          <a:cs typeface="+mn-cs"/>
                        </a:rPr>
                        <a:t>Double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2263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1.3 The Financial Manager </a:t>
            </a:r>
            <a:r>
              <a:rPr lang="en-US" altLang="en-US" sz="2000" b="0" dirty="0">
                <a:latin typeface="+mj-lt"/>
                <a:ea typeface="ヒラギノ角ゴ Pro W3" pitchFamily="-65" charset="-128"/>
              </a:rPr>
              <a:t>(1 of 5)</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The financial manager has three main tasks: </a:t>
            </a:r>
          </a:p>
          <a:p>
            <a:pPr lvl="1"/>
            <a:r>
              <a:rPr lang="en-US" altLang="en-US" sz="2400" dirty="0">
                <a:ea typeface="ヒラギノ角ゴ Pro W3" pitchFamily="-65" charset="-128"/>
              </a:rPr>
              <a:t>Make investment decisions</a:t>
            </a:r>
          </a:p>
          <a:p>
            <a:pPr lvl="1"/>
            <a:r>
              <a:rPr lang="en-US" altLang="en-US" sz="2400" dirty="0">
                <a:ea typeface="ヒラギノ角ゴ Pro W3" pitchFamily="-65" charset="-128"/>
              </a:rPr>
              <a:t>Make financing decisions</a:t>
            </a:r>
          </a:p>
          <a:p>
            <a:pPr lvl="1"/>
            <a:r>
              <a:rPr lang="en-US" altLang="en-US" sz="2400" dirty="0">
                <a:ea typeface="ヒラギノ角ゴ Pro W3" pitchFamily="-65" charset="-128"/>
              </a:rPr>
              <a:t>Manage short-term cash needs= working capital</a:t>
            </a:r>
            <a:endParaRPr lang="en-US" sz="2400" dirty="0"/>
          </a:p>
        </p:txBody>
      </p:sp>
    </p:spTree>
    <p:extLst>
      <p:ext uri="{BB962C8B-B14F-4D97-AF65-F5344CB8AC3E}">
        <p14:creationId xmlns:p14="http://schemas.microsoft.com/office/powerpoint/2010/main" val="636279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1.3 The Financial Manager </a:t>
            </a:r>
            <a:r>
              <a:rPr lang="en-US" altLang="en-US" sz="2000" b="0" dirty="0">
                <a:latin typeface="+mj-lt"/>
                <a:ea typeface="ヒラギノ角ゴ Pro W3" pitchFamily="-65" charset="-128"/>
              </a:rPr>
              <a:t>(2 of 5)</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Making Investment Decisions </a:t>
            </a:r>
          </a:p>
          <a:p>
            <a:pPr lvl="1"/>
            <a:r>
              <a:rPr lang="en-US" altLang="en-US" sz="2400" dirty="0">
                <a:ea typeface="ヒラギノ角ゴ Pro W3" pitchFamily="-65" charset="-128"/>
              </a:rPr>
              <a:t>The financial manager must weigh the costs and benefits of each investment or project</a:t>
            </a:r>
          </a:p>
          <a:p>
            <a:pPr lvl="1"/>
            <a:r>
              <a:rPr lang="en-US" altLang="en-US" sz="2400" dirty="0">
                <a:ea typeface="ヒラギノ角ゴ Pro W3" pitchFamily="-65" charset="-128"/>
              </a:rPr>
              <a:t>NPV = PV of Benefits – cost&gt;0 accept or negative reject.</a:t>
            </a:r>
          </a:p>
          <a:p>
            <a:pPr lvl="1"/>
            <a:r>
              <a:rPr lang="en-US" altLang="en-US" sz="2400" dirty="0">
                <a:ea typeface="ヒラギノ角ゴ Pro W3" pitchFamily="-65" charset="-128"/>
              </a:rPr>
              <a:t>They must decide which investments or projects qualify as good uses the money stockholders have invested in the firm</a:t>
            </a:r>
            <a:endParaRPr lang="en-US" sz="2400" dirty="0"/>
          </a:p>
        </p:txBody>
      </p:sp>
    </p:spTree>
    <p:extLst>
      <p:ext uri="{BB962C8B-B14F-4D97-AF65-F5344CB8AC3E}">
        <p14:creationId xmlns:p14="http://schemas.microsoft.com/office/powerpoint/2010/main" val="3475590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1.3 The Financial Manager </a:t>
            </a:r>
            <a:r>
              <a:rPr lang="en-US" altLang="en-US" sz="2000" b="0" dirty="0">
                <a:latin typeface="+mj-lt"/>
                <a:ea typeface="ヒラギノ角ゴ Pro W3" pitchFamily="-65" charset="-128"/>
              </a:rPr>
              <a:t>(3 of 5)</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Making Financing Decisions </a:t>
            </a:r>
          </a:p>
          <a:p>
            <a:pPr lvl="1"/>
            <a:r>
              <a:rPr lang="en-US" altLang="en-US" sz="2400" dirty="0">
                <a:ea typeface="ヒラギノ角ゴ Pro W3" pitchFamily="-65" charset="-128"/>
              </a:rPr>
              <a:t>The financial manager must decide whether to raise more money from new and existing owners by selling more shares of stock (equity) or to borrow the money instead (bonds and other debt)</a:t>
            </a:r>
            <a:endParaRPr lang="en-US" sz="2600" dirty="0"/>
          </a:p>
        </p:txBody>
      </p:sp>
    </p:spTree>
    <p:extLst>
      <p:ext uri="{BB962C8B-B14F-4D97-AF65-F5344CB8AC3E}">
        <p14:creationId xmlns:p14="http://schemas.microsoft.com/office/powerpoint/2010/main" val="3678054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1.3 The Financial Manager </a:t>
            </a:r>
            <a:r>
              <a:rPr lang="en-US" altLang="en-US" sz="2000" b="0" dirty="0">
                <a:latin typeface="+mj-lt"/>
                <a:ea typeface="ヒラギノ角ゴ Pro W3" pitchFamily="-65" charset="-128"/>
              </a:rPr>
              <a:t>(4 of 5)</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Managing Short-Term Cash Needs </a:t>
            </a:r>
          </a:p>
          <a:p>
            <a:pPr lvl="1"/>
            <a:r>
              <a:rPr lang="en-US" altLang="en-US" sz="2400" dirty="0">
                <a:ea typeface="ヒラギノ角ゴ Pro W3" pitchFamily="-65" charset="-128"/>
              </a:rPr>
              <a:t>The financial manager must ensure that the firm has enough cash on hand to meet its obligations from day to day</a:t>
            </a:r>
          </a:p>
          <a:p>
            <a:pPr lvl="1"/>
            <a:r>
              <a:rPr lang="en-US" altLang="en-US" sz="2400" dirty="0">
                <a:ea typeface="ヒラギノ角ゴ Pro W3" pitchFamily="-65" charset="-128"/>
              </a:rPr>
              <a:t>This job is also known as </a:t>
            </a:r>
            <a:r>
              <a:rPr lang="en-US" altLang="en-US" sz="2400" b="1" dirty="0">
                <a:ea typeface="ヒラギノ角ゴ Pro W3" pitchFamily="-65" charset="-128"/>
              </a:rPr>
              <a:t>managing working capital</a:t>
            </a:r>
            <a:endParaRPr lang="en-US" sz="2400" b="1" dirty="0"/>
          </a:p>
        </p:txBody>
      </p:sp>
    </p:spTree>
    <p:extLst>
      <p:ext uri="{BB962C8B-B14F-4D97-AF65-F5344CB8AC3E}">
        <p14:creationId xmlns:p14="http://schemas.microsoft.com/office/powerpoint/2010/main" val="3325484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1.3 The Financial Manager </a:t>
            </a:r>
            <a:r>
              <a:rPr lang="en-US" altLang="en-US" sz="2000" b="0" dirty="0">
                <a:latin typeface="+mj-lt"/>
                <a:ea typeface="ヒラギノ角ゴ Pro W3" pitchFamily="-65" charset="-128"/>
              </a:rPr>
              <a:t>(5 of 5)</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The Goal of the Financial Manager </a:t>
            </a:r>
          </a:p>
          <a:p>
            <a:pPr lvl="1"/>
            <a:r>
              <a:rPr lang="en-US" altLang="en-US" sz="2400" dirty="0">
                <a:ea typeface="ヒラギノ角ゴ Pro W3" pitchFamily="-65" charset="-128"/>
              </a:rPr>
              <a:t>The overriding goal of financial management is to maximize the wealth of the owners, the stockholders</a:t>
            </a:r>
            <a:endParaRPr lang="en-US" sz="2400" dirty="0"/>
          </a:p>
        </p:txBody>
      </p:sp>
    </p:spTree>
    <p:extLst>
      <p:ext uri="{BB962C8B-B14F-4D97-AF65-F5344CB8AC3E}">
        <p14:creationId xmlns:p14="http://schemas.microsoft.com/office/powerpoint/2010/main" val="1456794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1.4 The Financial Manager’s Place in the Corporation </a:t>
            </a:r>
            <a:r>
              <a:rPr lang="en-US" altLang="en-US" sz="2000" b="0" dirty="0">
                <a:latin typeface="+mj-lt"/>
                <a:ea typeface="ヒラギノ角ゴ Pro W3" pitchFamily="-65" charset="-128"/>
              </a:rPr>
              <a:t>(1 of 3)</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Stockholders own the corporation but rely on financial managers to actively manage the corporation</a:t>
            </a:r>
          </a:p>
          <a:p>
            <a:pPr lvl="1"/>
            <a:r>
              <a:rPr lang="en-US" altLang="en-US" sz="2400" dirty="0">
                <a:ea typeface="ヒラギノ角ゴ Pro W3" pitchFamily="-65" charset="-128"/>
              </a:rPr>
              <a:t>The board of directors and the management team headed by the CEO possess direct control of the corporation</a:t>
            </a:r>
            <a:endParaRPr lang="en-US" sz="2600" dirty="0"/>
          </a:p>
        </p:txBody>
      </p:sp>
    </p:spTree>
    <p:extLst>
      <p:ext uri="{BB962C8B-B14F-4D97-AF65-F5344CB8AC3E}">
        <p14:creationId xmlns:p14="http://schemas.microsoft.com/office/powerpoint/2010/main" val="2763948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1.4 The Financial Manager’s Place in the Corporation </a:t>
            </a:r>
            <a:r>
              <a:rPr lang="en-US" altLang="en-US" sz="2000" b="0" dirty="0">
                <a:latin typeface="+mj-lt"/>
                <a:ea typeface="ヒラギノ角ゴ Pro W3" pitchFamily="-65" charset="-128"/>
              </a:rPr>
              <a:t>(2 of 3)</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The Corporate Management Team</a:t>
            </a:r>
          </a:p>
          <a:p>
            <a:pPr lvl="1"/>
            <a:r>
              <a:rPr lang="en-US" altLang="en-US" sz="2400" dirty="0">
                <a:ea typeface="ヒラギノ角ゴ Pro W3" pitchFamily="-65" charset="-128"/>
              </a:rPr>
              <a:t>Board of Directors</a:t>
            </a:r>
          </a:p>
          <a:p>
            <a:pPr lvl="2"/>
            <a:r>
              <a:rPr lang="en-US" altLang="en-US" sz="2200" dirty="0">
                <a:ea typeface="ＭＳ Ｐゴシック" panose="020B0600070205080204" pitchFamily="34" charset="-128"/>
              </a:rPr>
              <a:t>A group of people elected by shareholders who have the ultimate decision-making authority in the corporation</a:t>
            </a:r>
          </a:p>
          <a:p>
            <a:pPr lvl="1"/>
            <a:r>
              <a:rPr lang="en-US" altLang="en-US" sz="2400" dirty="0">
                <a:ea typeface="ヒラギノ角ゴ Pro W3" pitchFamily="-65" charset="-128"/>
              </a:rPr>
              <a:t>Chief Executive Officer (CEO)</a:t>
            </a:r>
          </a:p>
          <a:p>
            <a:pPr lvl="2"/>
            <a:r>
              <a:rPr lang="en-US" altLang="en-US" sz="2200" dirty="0">
                <a:ea typeface="ＭＳ Ｐゴシック" panose="020B0600070205080204" pitchFamily="34" charset="-128"/>
              </a:rPr>
              <a:t>The person charged with running the corporation by instituting the rules and policies set by the board of directors</a:t>
            </a:r>
            <a:endParaRPr lang="en-US" sz="2200" dirty="0"/>
          </a:p>
        </p:txBody>
      </p:sp>
    </p:spTree>
    <p:extLst>
      <p:ext uri="{BB962C8B-B14F-4D97-AF65-F5344CB8AC3E}">
        <p14:creationId xmlns:p14="http://schemas.microsoft.com/office/powerpoint/2010/main" val="1044246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1.4 The Financial Manager’s Place in the Corporation </a:t>
            </a:r>
            <a:r>
              <a:rPr lang="en-US" altLang="en-US" sz="2000" b="0" dirty="0">
                <a:latin typeface="+mj-lt"/>
                <a:ea typeface="ヒラギノ角ゴ Pro W3" pitchFamily="-65" charset="-128"/>
              </a:rPr>
              <a:t>(3 of 3)</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Ethics and Incentives in Corporations </a:t>
            </a:r>
          </a:p>
          <a:p>
            <a:pPr lvl="1"/>
            <a:r>
              <a:rPr lang="en-US" altLang="en-US" sz="2400" dirty="0">
                <a:ea typeface="ヒラギノ角ゴ Pro W3" pitchFamily="-65" charset="-128"/>
              </a:rPr>
              <a:t>Agency Problems</a:t>
            </a:r>
          </a:p>
          <a:p>
            <a:pPr lvl="2"/>
            <a:r>
              <a:rPr lang="en-US" altLang="en-US" sz="2200" dirty="0">
                <a:ea typeface="ＭＳ Ｐゴシック" panose="020B0600070205080204" pitchFamily="34" charset="-128"/>
              </a:rPr>
              <a:t>When managers put their own self-interest ahead of the interests of the shareholders</a:t>
            </a:r>
          </a:p>
          <a:p>
            <a:pPr lvl="1"/>
            <a:r>
              <a:rPr lang="en-US" altLang="en-US" sz="2400" dirty="0">
                <a:ea typeface="ヒラギノ角ゴ Pro W3" pitchFamily="-65" charset="-128"/>
              </a:rPr>
              <a:t>The CEO’s Performance</a:t>
            </a:r>
          </a:p>
          <a:p>
            <a:pPr lvl="2"/>
            <a:r>
              <a:rPr lang="en-US" altLang="en-US" sz="2200" dirty="0">
                <a:ea typeface="ＭＳ Ｐゴシック" panose="020B0600070205080204" pitchFamily="34" charset="-128"/>
              </a:rPr>
              <a:t>When the stock performs poorly:</a:t>
            </a:r>
          </a:p>
          <a:p>
            <a:pPr lvl="3"/>
            <a:r>
              <a:rPr lang="en-US" altLang="en-US" sz="2000" dirty="0">
                <a:ea typeface="ＭＳ Ｐゴシック" panose="020B0600070205080204" pitchFamily="34" charset="-128"/>
              </a:rPr>
              <a:t>The board of directors might react by replacing the CEO</a:t>
            </a:r>
          </a:p>
          <a:p>
            <a:pPr lvl="3"/>
            <a:r>
              <a:rPr lang="en-US" altLang="en-US" sz="2000" dirty="0">
                <a:ea typeface="ＭＳ Ｐゴシック" panose="020B0600070205080204" pitchFamily="34" charset="-128"/>
              </a:rPr>
              <a:t>A corporate raider may initiate a hostile takeover</a:t>
            </a:r>
            <a:endParaRPr lang="en-US" sz="2000" dirty="0"/>
          </a:p>
        </p:txBody>
      </p:sp>
    </p:spTree>
    <p:extLst>
      <p:ext uri="{BB962C8B-B14F-4D97-AF65-F5344CB8AC3E}">
        <p14:creationId xmlns:p14="http://schemas.microsoft.com/office/powerpoint/2010/main" val="2803844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4">
            <a:extLst>
              <a:ext uri="{FF2B5EF4-FFF2-40B4-BE49-F238E27FC236}">
                <a16:creationId xmlns:a16="http://schemas.microsoft.com/office/drawing/2014/main" id="{EA7017C3-F6C8-4319-B5A1-580402D44F96}"/>
              </a:ext>
            </a:extLst>
          </p:cNvPr>
          <p:cNvSpPr>
            <a:spLocks noGrp="1" noChangeArrowheads="1"/>
          </p:cNvSpPr>
          <p:nvPr>
            <p:ph type="title" idx="4294967295"/>
          </p:nvPr>
        </p:nvSpPr>
        <p:spPr>
          <a:xfrm>
            <a:off x="1066800" y="228600"/>
            <a:ext cx="7772400" cy="992188"/>
          </a:xfrm>
        </p:spPr>
        <p:txBody>
          <a:bodyPr/>
          <a:lstStyle/>
          <a:p>
            <a:pPr eaLnBrk="1" hangingPunct="1"/>
            <a:r>
              <a:rPr lang="en-US" altLang="en-US">
                <a:ea typeface="ヒラギノ角ゴ Pro W3" pitchFamily="-65" charset="-128"/>
              </a:rPr>
              <a:t>1.3 The Stock Market</a:t>
            </a:r>
          </a:p>
        </p:txBody>
      </p:sp>
      <p:sp>
        <p:nvSpPr>
          <p:cNvPr id="81923" name="Rectangle 5">
            <a:extLst>
              <a:ext uri="{FF2B5EF4-FFF2-40B4-BE49-F238E27FC236}">
                <a16:creationId xmlns:a16="http://schemas.microsoft.com/office/drawing/2014/main" id="{022EE873-7E4C-4056-BFE2-FBE286D907DE}"/>
              </a:ext>
            </a:extLst>
          </p:cNvPr>
          <p:cNvSpPr>
            <a:spLocks noGrp="1" noChangeArrowheads="1"/>
          </p:cNvSpPr>
          <p:nvPr>
            <p:ph type="body" idx="4294967295"/>
          </p:nvPr>
        </p:nvSpPr>
        <p:spPr>
          <a:xfrm>
            <a:off x="544513" y="1600200"/>
            <a:ext cx="8294687" cy="4572000"/>
          </a:xfrm>
        </p:spPr>
        <p:txBody>
          <a:bodyPr rIns="91440"/>
          <a:lstStyle/>
          <a:p>
            <a:pPr eaLnBrk="1" hangingPunct="1">
              <a:spcBef>
                <a:spcPct val="50000"/>
              </a:spcBef>
            </a:pPr>
            <a:r>
              <a:rPr lang="en-US" altLang="en-US">
                <a:ea typeface="ヒラギノ角ゴ Pro W3" pitchFamily="-65" charset="-128"/>
              </a:rPr>
              <a:t>The stock market provides liquidity </a:t>
            </a:r>
            <a:br>
              <a:rPr lang="en-US" altLang="en-US">
                <a:ea typeface="ヒラギノ角ゴ Pro W3" pitchFamily="-65" charset="-128"/>
              </a:rPr>
            </a:br>
            <a:r>
              <a:rPr lang="en-US" altLang="en-US">
                <a:ea typeface="ヒラギノ角ゴ Pro W3" pitchFamily="-65" charset="-128"/>
              </a:rPr>
              <a:t>to shareholders.</a:t>
            </a:r>
          </a:p>
          <a:p>
            <a:pPr lvl="1" eaLnBrk="1" hangingPunct="1">
              <a:spcBef>
                <a:spcPct val="50000"/>
              </a:spcBef>
            </a:pPr>
            <a:r>
              <a:rPr lang="en-US" altLang="en-US">
                <a:ea typeface="ヒラギノ角ゴ Pro W3" pitchFamily="-65" charset="-128"/>
              </a:rPr>
              <a:t>Liquidity</a:t>
            </a:r>
          </a:p>
          <a:p>
            <a:pPr lvl="2" eaLnBrk="1" hangingPunct="1">
              <a:spcBef>
                <a:spcPct val="50000"/>
              </a:spcBef>
            </a:pPr>
            <a:r>
              <a:rPr lang="en-US" altLang="en-US">
                <a:ea typeface="ヒラギノ角ゴ Pro W3" pitchFamily="-65" charset="-128"/>
              </a:rPr>
              <a:t>The ability to easily sell an asset for close to the price you can currently buy it for</a:t>
            </a:r>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z="3600" dirty="0">
                <a:latin typeface="+mj-lt"/>
                <a:ea typeface="ヒラギノ角ゴ Pro W3" pitchFamily="-65" charset="-128"/>
              </a:rPr>
              <a:t>Learning Objectives </a:t>
            </a:r>
            <a:r>
              <a:rPr lang="en-US" altLang="en-US" sz="2000" b="0" dirty="0">
                <a:latin typeface="+mj-lt"/>
                <a:ea typeface="ヒラギノ角ゴ Pro W3" pitchFamily="-65" charset="-128"/>
              </a:rPr>
              <a:t>(2 of 2)</a:t>
            </a:r>
            <a:endParaRPr lang="en-US" sz="2000" b="0" dirty="0">
              <a:latin typeface="+mj-lt"/>
            </a:endParaRPr>
          </a:p>
        </p:txBody>
      </p:sp>
      <p:sp>
        <p:nvSpPr>
          <p:cNvPr id="5" name="Content Placeholder 4"/>
          <p:cNvSpPr>
            <a:spLocks noGrp="1"/>
          </p:cNvSpPr>
          <p:nvPr>
            <p:ph idx="1"/>
          </p:nvPr>
        </p:nvSpPr>
        <p:spPr/>
        <p:txBody>
          <a:bodyPr/>
          <a:lstStyle/>
          <a:p>
            <a:pPr marL="256032" indent="-256032">
              <a:buSzPct val="100000"/>
            </a:pPr>
            <a:r>
              <a:rPr lang="en-US" altLang="en-US" sz="2600" dirty="0">
                <a:ea typeface="ヒラギノ角ゴ Pro W3" pitchFamily="-65" charset="-128"/>
              </a:rPr>
              <a:t>Know how a corporation is managed and controlled, the financial manager’s place in it, and some of the ethical issues financial managers face</a:t>
            </a:r>
          </a:p>
          <a:p>
            <a:pPr marL="256032" indent="-256032">
              <a:buSzPct val="100000"/>
            </a:pPr>
            <a:r>
              <a:rPr lang="en-US" altLang="en-US" sz="2600" dirty="0">
                <a:ea typeface="ヒラギノ角ゴ Pro W3" pitchFamily="-65" charset="-128"/>
              </a:rPr>
              <a:t>Understand the importance of financial markets, such as stock markets, to a corporation and the financial manager’s role as liaison to those markets </a:t>
            </a:r>
          </a:p>
          <a:p>
            <a:pPr marL="256032" indent="-256032">
              <a:buSzPct val="100000"/>
            </a:pPr>
            <a:r>
              <a:rPr lang="en-US" altLang="en-US" sz="2600" dirty="0">
                <a:ea typeface="ヒラギノ角ゴ Pro W3" pitchFamily="-65" charset="-128"/>
              </a:rPr>
              <a:t>Recognize the role that financial institutions play in the financial cycle of the economy</a:t>
            </a:r>
            <a:endParaRPr lang="en-US" sz="2600" dirty="0"/>
          </a:p>
        </p:txBody>
      </p:sp>
    </p:spTree>
    <p:extLst>
      <p:ext uri="{BB962C8B-B14F-4D97-AF65-F5344CB8AC3E}">
        <p14:creationId xmlns:p14="http://schemas.microsoft.com/office/powerpoint/2010/main" val="949630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a:extLst>
              <a:ext uri="{FF2B5EF4-FFF2-40B4-BE49-F238E27FC236}">
                <a16:creationId xmlns:a16="http://schemas.microsoft.com/office/drawing/2014/main" id="{0E04EC9A-3EBA-4B80-8651-E43EEF81B618}"/>
              </a:ext>
            </a:extLst>
          </p:cNvPr>
          <p:cNvSpPr>
            <a:spLocks noGrp="1" noChangeArrowheads="1"/>
          </p:cNvSpPr>
          <p:nvPr>
            <p:ph type="title" idx="4294967295"/>
          </p:nvPr>
        </p:nvSpPr>
        <p:spPr>
          <a:xfrm>
            <a:off x="1066800" y="228600"/>
            <a:ext cx="7620000" cy="992188"/>
          </a:xfrm>
        </p:spPr>
        <p:txBody>
          <a:bodyPr/>
          <a:lstStyle/>
          <a:p>
            <a:pPr eaLnBrk="1" hangingPunct="1"/>
            <a:r>
              <a:rPr lang="en-US" altLang="en-US">
                <a:ea typeface="ヒラギノ角ゴ Pro W3" pitchFamily="-65" charset="-128"/>
              </a:rPr>
              <a:t>1.3 The Stock Market (cont'd)</a:t>
            </a:r>
          </a:p>
        </p:txBody>
      </p:sp>
      <p:sp>
        <p:nvSpPr>
          <p:cNvPr id="86019" name="Rectangle 5">
            <a:extLst>
              <a:ext uri="{FF2B5EF4-FFF2-40B4-BE49-F238E27FC236}">
                <a16:creationId xmlns:a16="http://schemas.microsoft.com/office/drawing/2014/main" id="{E1662C9D-D9A1-440F-9C1E-6EB088C5E224}"/>
              </a:ext>
            </a:extLst>
          </p:cNvPr>
          <p:cNvSpPr>
            <a:spLocks noGrp="1" noChangeArrowheads="1"/>
          </p:cNvSpPr>
          <p:nvPr>
            <p:ph type="body" idx="4294967295"/>
          </p:nvPr>
        </p:nvSpPr>
        <p:spPr>
          <a:xfrm>
            <a:off x="468313" y="1600200"/>
            <a:ext cx="8294687" cy="4572000"/>
          </a:xfrm>
        </p:spPr>
        <p:txBody>
          <a:bodyPr rIns="91440"/>
          <a:lstStyle/>
          <a:p>
            <a:pPr eaLnBrk="1" hangingPunct="1">
              <a:spcBef>
                <a:spcPct val="70000"/>
              </a:spcBef>
            </a:pPr>
            <a:r>
              <a:rPr lang="en-US" altLang="en-US" dirty="0">
                <a:ea typeface="ヒラギノ角ゴ Pro W3" pitchFamily="-65" charset="-128"/>
              </a:rPr>
              <a:t>Primary Markets- IPO</a:t>
            </a:r>
          </a:p>
          <a:p>
            <a:pPr lvl="1" eaLnBrk="1" hangingPunct="1">
              <a:spcBef>
                <a:spcPct val="70000"/>
              </a:spcBef>
            </a:pPr>
            <a:r>
              <a:rPr lang="en-US" altLang="en-US" dirty="0">
                <a:ea typeface="ヒラギノ角ゴ Pro W3" pitchFamily="-65" charset="-128"/>
              </a:rPr>
              <a:t>When a corporation itself issues new shares of stock and sells them to investors, they do so on the primary market.</a:t>
            </a:r>
          </a:p>
          <a:p>
            <a:pPr eaLnBrk="1" hangingPunct="1">
              <a:spcBef>
                <a:spcPct val="70000"/>
              </a:spcBef>
            </a:pPr>
            <a:r>
              <a:rPr lang="en-US" altLang="en-US" dirty="0">
                <a:ea typeface="ヒラギノ角ゴ Pro W3" pitchFamily="-65" charset="-128"/>
              </a:rPr>
              <a:t>Secondary Markets</a:t>
            </a:r>
          </a:p>
          <a:p>
            <a:pPr lvl="1" eaLnBrk="1" hangingPunct="1">
              <a:spcBef>
                <a:spcPct val="70000"/>
              </a:spcBef>
            </a:pPr>
            <a:r>
              <a:rPr lang="en-US" altLang="en-US" dirty="0">
                <a:ea typeface="ヒラギノ角ゴ Pro W3" pitchFamily="-65" charset="-128"/>
              </a:rPr>
              <a:t>After the initial transaction in the primary market, the shares continue to trade in a secondary market between investors.</a:t>
            </a: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444"/>
            <a:ext cx="7886700" cy="1325563"/>
          </a:xfrm>
        </p:spPr>
        <p:txBody>
          <a:bodyPr/>
          <a:lstStyle/>
          <a:p>
            <a:r>
              <a:rPr lang="en-US" altLang="en-US" sz="3600" dirty="0">
                <a:latin typeface="+mj-lt"/>
                <a:ea typeface="ヒラギノ角ゴ Pro W3" pitchFamily="-65" charset="-128"/>
              </a:rPr>
              <a:t>1.1 Why Study Finance? </a:t>
            </a:r>
            <a:r>
              <a:rPr lang="en-US" altLang="en-US" sz="2000" b="0" dirty="0">
                <a:latin typeface="+mj-lt"/>
                <a:ea typeface="ヒラギノ角ゴ Pro W3" pitchFamily="-65" charset="-128"/>
              </a:rPr>
              <a:t>(1 of 2)</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Individuals are taking charge of their personal finances with decisions such as:</a:t>
            </a:r>
          </a:p>
          <a:p>
            <a:pPr lvl="1"/>
            <a:r>
              <a:rPr lang="en-US" altLang="en-US" sz="2400" dirty="0">
                <a:ea typeface="ヒラギノ角ゴ Pro W3" pitchFamily="-65" charset="-128"/>
              </a:rPr>
              <a:t>When to start saving and how much to save for retirement</a:t>
            </a:r>
          </a:p>
          <a:p>
            <a:pPr lvl="1"/>
            <a:r>
              <a:rPr lang="en-US" altLang="en-US" sz="2400" dirty="0">
                <a:ea typeface="ヒラギノ角ゴ Pro W3" pitchFamily="-65" charset="-128"/>
              </a:rPr>
              <a:t>Whether a car loan or lease is more advantageous</a:t>
            </a:r>
          </a:p>
          <a:p>
            <a:pPr lvl="1"/>
            <a:r>
              <a:rPr lang="en-US" altLang="en-US" sz="2400" dirty="0">
                <a:ea typeface="ヒラギノ角ゴ Pro W3" pitchFamily="-65" charset="-128"/>
              </a:rPr>
              <a:t>Whether a particular stock is a good investment</a:t>
            </a:r>
          </a:p>
          <a:p>
            <a:pPr lvl="1"/>
            <a:r>
              <a:rPr lang="en-US" altLang="en-US" sz="2400" dirty="0">
                <a:ea typeface="ヒラギノ角ゴ Pro W3" pitchFamily="-65" charset="-128"/>
              </a:rPr>
              <a:t>How to evaluate the terms of a home mortgage</a:t>
            </a:r>
            <a:endParaRPr lang="en-US" sz="2400" dirty="0"/>
          </a:p>
        </p:txBody>
      </p:sp>
    </p:spTree>
    <p:extLst>
      <p:ext uri="{BB962C8B-B14F-4D97-AF65-F5344CB8AC3E}">
        <p14:creationId xmlns:p14="http://schemas.microsoft.com/office/powerpoint/2010/main" val="360204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1.1 Why Study Finance? </a:t>
            </a:r>
            <a:r>
              <a:rPr lang="en-US" altLang="en-US" sz="2000" b="0" dirty="0">
                <a:latin typeface="+mj-lt"/>
                <a:ea typeface="ヒラギノ角ゴ Pro W3" pitchFamily="-65" charset="-128"/>
              </a:rPr>
              <a:t>(2 of 2)</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In your business career, you may face such questions such as:</a:t>
            </a:r>
          </a:p>
          <a:p>
            <a:pPr lvl="1"/>
            <a:r>
              <a:rPr lang="en-US" altLang="en-US" sz="2400" dirty="0">
                <a:ea typeface="ヒラギノ角ゴ Pro W3" pitchFamily="-65" charset="-128"/>
              </a:rPr>
              <a:t>Should your firm launch a new product? </a:t>
            </a:r>
          </a:p>
          <a:p>
            <a:pPr lvl="1"/>
            <a:r>
              <a:rPr lang="en-US" altLang="en-US" sz="2400" dirty="0">
                <a:ea typeface="ヒラギノ角ゴ Pro W3" pitchFamily="-65" charset="-128"/>
              </a:rPr>
              <a:t>Which supplier should your firm choose?</a:t>
            </a:r>
          </a:p>
          <a:p>
            <a:pPr lvl="1"/>
            <a:r>
              <a:rPr lang="en-US" altLang="en-US" sz="2400" dirty="0">
                <a:ea typeface="ヒラギノ角ゴ Pro W3" pitchFamily="-65" charset="-128"/>
              </a:rPr>
              <a:t>Should your firm produce a part or outsource production?</a:t>
            </a:r>
          </a:p>
          <a:p>
            <a:pPr lvl="1"/>
            <a:r>
              <a:rPr lang="en-US" altLang="en-US" sz="2400" dirty="0">
                <a:ea typeface="ヒラギノ角ゴ Pro W3" pitchFamily="-65" charset="-128"/>
              </a:rPr>
              <a:t>Should your firm issue new stock or borrow money instead? </a:t>
            </a:r>
          </a:p>
          <a:p>
            <a:pPr lvl="1"/>
            <a:r>
              <a:rPr lang="en-US" altLang="en-US" sz="2400" dirty="0">
                <a:ea typeface="ヒラギノ角ゴ Pro W3" pitchFamily="-65" charset="-128"/>
              </a:rPr>
              <a:t>How can you raise money for your start-up firm?</a:t>
            </a:r>
            <a:endParaRPr lang="en-US" sz="2400" dirty="0"/>
          </a:p>
        </p:txBody>
      </p:sp>
    </p:spTree>
    <p:extLst>
      <p:ext uri="{BB962C8B-B14F-4D97-AF65-F5344CB8AC3E}">
        <p14:creationId xmlns:p14="http://schemas.microsoft.com/office/powerpoint/2010/main" val="217242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(1 of 14)</a:t>
            </a:r>
            <a:endParaRPr lang="en-US" sz="2000" b="0" dirty="0">
              <a:latin typeface="+mj-lt"/>
            </a:endParaRPr>
          </a:p>
        </p:txBody>
      </p:sp>
      <p:sp>
        <p:nvSpPr>
          <p:cNvPr id="3" name="Content Placeholder 2"/>
          <p:cNvSpPr>
            <a:spLocks noGrp="1"/>
          </p:cNvSpPr>
          <p:nvPr>
            <p:ph idx="1"/>
          </p:nvPr>
        </p:nvSpPr>
        <p:spPr/>
        <p:txBody>
          <a:bodyPr/>
          <a:lstStyle/>
          <a:p>
            <a:pPr marL="374904" indent="-374904">
              <a:buFontTx/>
              <a:buAutoNum type="arabicPeriod"/>
            </a:pPr>
            <a:r>
              <a:rPr lang="en-US" altLang="en-US" sz="2600" dirty="0">
                <a:ea typeface="ヒラギノ角ゴ Pro W3" pitchFamily="-65" charset="-128"/>
              </a:rPr>
              <a:t>Sole Proprietorships</a:t>
            </a:r>
          </a:p>
          <a:p>
            <a:pPr marL="374904" indent="-374904">
              <a:buFontTx/>
              <a:buAutoNum type="arabicPeriod"/>
            </a:pPr>
            <a:r>
              <a:rPr lang="en-US" altLang="en-US" sz="2600" dirty="0">
                <a:ea typeface="ヒラギノ角ゴ Pro W3" pitchFamily="-65" charset="-128"/>
              </a:rPr>
              <a:t>Partnerships</a:t>
            </a:r>
          </a:p>
          <a:p>
            <a:pPr marL="374904" indent="-374904">
              <a:buFontTx/>
              <a:buAutoNum type="arabicPeriod"/>
            </a:pPr>
            <a:r>
              <a:rPr lang="en-US" altLang="en-US" sz="2600" dirty="0">
                <a:ea typeface="ヒラギノ角ゴ Pro W3" pitchFamily="-65" charset="-128"/>
              </a:rPr>
              <a:t>Limited Liability Companies</a:t>
            </a:r>
          </a:p>
          <a:p>
            <a:pPr marL="374904" indent="-374904">
              <a:buFontTx/>
              <a:buAutoNum type="arabicPeriod"/>
            </a:pPr>
            <a:r>
              <a:rPr lang="en-US" altLang="en-US" sz="2600" dirty="0">
                <a:ea typeface="ヒラギノ角ゴ Pro W3" pitchFamily="-65" charset="-128"/>
              </a:rPr>
              <a:t>Corporations</a:t>
            </a:r>
            <a:endParaRPr lang="en-US" sz="2600" dirty="0"/>
          </a:p>
        </p:txBody>
      </p:sp>
    </p:spTree>
    <p:extLst>
      <p:ext uri="{BB962C8B-B14F-4D97-AF65-F5344CB8AC3E}">
        <p14:creationId xmlns:p14="http://schemas.microsoft.com/office/powerpoint/2010/main" val="741965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(2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Sole Proprietorship</a:t>
            </a:r>
          </a:p>
          <a:p>
            <a:pPr lvl="1"/>
            <a:r>
              <a:rPr lang="en-US" altLang="en-US" sz="2400" dirty="0">
                <a:ea typeface="ヒラギノ角ゴ Pro W3" pitchFamily="-65" charset="-128"/>
              </a:rPr>
              <a:t>Straightforward and many new businesses use this organizational form</a:t>
            </a:r>
          </a:p>
          <a:p>
            <a:pPr lvl="1"/>
            <a:r>
              <a:rPr lang="en-US" altLang="en-US" sz="2400" dirty="0">
                <a:ea typeface="ヒラギノ角ゴ Pro W3" pitchFamily="-65" charset="-128"/>
              </a:rPr>
              <a:t>Principal limitation is that there is no separation between the firm and the owner</a:t>
            </a:r>
          </a:p>
          <a:p>
            <a:pPr lvl="2"/>
            <a:r>
              <a:rPr lang="en-US" altLang="en-US" sz="2200" dirty="0">
                <a:ea typeface="ＭＳ Ｐゴシック" panose="020B0600070205080204" pitchFamily="34" charset="-128"/>
              </a:rPr>
              <a:t>The firm can have only one owner</a:t>
            </a:r>
            <a:endParaRPr lang="en-US" sz="2200" dirty="0"/>
          </a:p>
        </p:txBody>
      </p:sp>
    </p:spTree>
    <p:extLst>
      <p:ext uri="{BB962C8B-B14F-4D97-AF65-F5344CB8AC3E}">
        <p14:creationId xmlns:p14="http://schemas.microsoft.com/office/powerpoint/2010/main" val="4192909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ea typeface="ヒラギノ角ゴ Pro W3" pitchFamily="-65" charset="-128"/>
              </a:rPr>
              <a:t>1.2 The Four Types of Firms </a:t>
            </a:r>
            <a:r>
              <a:rPr lang="en-US" altLang="en-US" sz="2000" b="0" dirty="0">
                <a:latin typeface="+mj-lt"/>
                <a:ea typeface="ヒラギノ角ゴ Pro W3" pitchFamily="-65" charset="-128"/>
              </a:rPr>
              <a:t>(3 of 14)</a:t>
            </a:r>
            <a:endParaRPr lang="en-US"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pitchFamily="-65" charset="-128"/>
              </a:rPr>
              <a:t>Sole Proprietorship</a:t>
            </a:r>
          </a:p>
          <a:p>
            <a:pPr lvl="1"/>
            <a:r>
              <a:rPr lang="en-US" altLang="en-US" sz="2400" dirty="0">
                <a:ea typeface="ヒラギノ角ゴ Pro W3" pitchFamily="-65" charset="-128"/>
              </a:rPr>
              <a:t>The owner has unlimited personal liability for the firm’s debts</a:t>
            </a:r>
          </a:p>
          <a:p>
            <a:pPr lvl="1"/>
            <a:r>
              <a:rPr lang="en-US" altLang="en-US" sz="2400" dirty="0">
                <a:ea typeface="ヒラギノ角ゴ Pro W3" pitchFamily="-65" charset="-128"/>
              </a:rPr>
              <a:t>The life of a sole proprietorship is limited to the life of the owner</a:t>
            </a:r>
          </a:p>
          <a:p>
            <a:pPr lvl="1"/>
            <a:r>
              <a:rPr lang="en-US" altLang="en-US" sz="2400" dirty="0">
                <a:ea typeface="ヒラギノ角ゴ Pro W3" pitchFamily="-65" charset="-128"/>
              </a:rPr>
              <a:t>It is difficult to transfer ownership of a sole proprietorship</a:t>
            </a:r>
            <a:endParaRPr lang="en-US" sz="2400" dirty="0"/>
          </a:p>
        </p:txBody>
      </p:sp>
    </p:spTree>
    <p:extLst>
      <p:ext uri="{BB962C8B-B14F-4D97-AF65-F5344CB8AC3E}">
        <p14:creationId xmlns:p14="http://schemas.microsoft.com/office/powerpoint/2010/main" val="1533146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TotalTime>
  <Words>2450</Words>
  <Application>Microsoft Office PowerPoint</Application>
  <PresentationFormat>On-screen Show (4:3)</PresentationFormat>
  <Paragraphs>273</Paragraphs>
  <Slides>40</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6" baseType="lpstr">
      <vt:lpstr>Arial</vt:lpstr>
      <vt:lpstr>Calibri</vt:lpstr>
      <vt:lpstr>Calibri Light</vt:lpstr>
      <vt:lpstr>Verdana</vt:lpstr>
      <vt:lpstr>Office Theme</vt:lpstr>
      <vt:lpstr>Equation</vt:lpstr>
      <vt:lpstr>Fundamentals of Corporate Finance</vt:lpstr>
      <vt:lpstr>Chapter Outline</vt:lpstr>
      <vt:lpstr>Learning Objectives (1 of 2)</vt:lpstr>
      <vt:lpstr>Learning Objectives (2 of 2)</vt:lpstr>
      <vt:lpstr>1.1 Why Study Finance? (1 of 2)</vt:lpstr>
      <vt:lpstr>1.1 Why Study Finance? (2 of 2)</vt:lpstr>
      <vt:lpstr>1.2 The Four Types of Firms (1 of 14)</vt:lpstr>
      <vt:lpstr>1.2 The Four Types of Firms (2 of 14)</vt:lpstr>
      <vt:lpstr>1.2 The Four Types of Firms (3 of 14)</vt:lpstr>
      <vt:lpstr>1.2 The Four Types of Firms (4 of 14)</vt:lpstr>
      <vt:lpstr>1.2 The Four Types of Firms (5 of 14)</vt:lpstr>
      <vt:lpstr>1.2 The Four Types of Firms (6 of 14)</vt:lpstr>
      <vt:lpstr>1.2 The Four Types of Firms (7 of 14)</vt:lpstr>
      <vt:lpstr>1.2 The Four Types of Firms (8 of 14)</vt:lpstr>
      <vt:lpstr>1.2 The Four Types of Firms (9 of 14)</vt:lpstr>
      <vt:lpstr>1.2 The Four Types of Firms (10 of 14)</vt:lpstr>
      <vt:lpstr>1.2 The Four Types of Firms (11 of 14)</vt:lpstr>
      <vt:lpstr>Figure 1.1 Types of U.S. Firms</vt:lpstr>
      <vt:lpstr>1.2 The Four Types of Firms (12 of 14)</vt:lpstr>
      <vt:lpstr>Example 1.1 Taxation of Corporate Earnings (1 of 3)</vt:lpstr>
      <vt:lpstr>Example 1.1 Taxation of Corporate Earnings (2 of 3)</vt:lpstr>
      <vt:lpstr>Example 1.1 Taxation of Corporate Earnings (3 of 3)</vt:lpstr>
      <vt:lpstr>1.2 The Four Types of Firms (13 of 14)</vt:lpstr>
      <vt:lpstr>1.2 The Four Types of Firms (14 of 14)</vt:lpstr>
      <vt:lpstr>Example 1.2 Taxation of S Corporation Earnings (1 of 4)</vt:lpstr>
      <vt:lpstr>Example 1.2 Taxation of S Corporation Earnings (2 of 4)</vt:lpstr>
      <vt:lpstr>Example 1.2 Taxation of S Corporation Earnings (3 of 4)</vt:lpstr>
      <vt:lpstr>Example 1.2 Taxation of S Corporation Earnings (4 of 4)</vt:lpstr>
      <vt:lpstr>Characteristics of the Different Types of Firms (1 of 2)</vt:lpstr>
      <vt:lpstr>Characteristics of the Different Types of Firms (2 of 2)</vt:lpstr>
      <vt:lpstr>1.3 The Financial Manager (1 of 5)</vt:lpstr>
      <vt:lpstr>1.3 The Financial Manager (2 of 5)</vt:lpstr>
      <vt:lpstr>1.3 The Financial Manager (3 of 5)</vt:lpstr>
      <vt:lpstr>1.3 The Financial Manager (4 of 5)</vt:lpstr>
      <vt:lpstr>1.3 The Financial Manager (5 of 5)</vt:lpstr>
      <vt:lpstr>1.4 The Financial Manager’s Place in the Corporation (1 of 3)</vt:lpstr>
      <vt:lpstr>1.4 The Financial Manager’s Place in the Corporation (2 of 3)</vt:lpstr>
      <vt:lpstr>1.4 The Financial Manager’s Place in the Corporation (3 of 3)</vt:lpstr>
      <vt:lpstr>1.3 The Stock Market</vt:lpstr>
      <vt:lpstr>1.3 The Stock Market (cont'd)</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Corporate Finance, Fourth Edition</dc:title>
  <dc:subject>Business</dc:subject>
  <dc:creator>Berk/Demarzo/Harford.</dc:creator>
  <cp:lastModifiedBy>javad kashefi</cp:lastModifiedBy>
  <cp:revision>361</cp:revision>
  <dcterms:created xsi:type="dcterms:W3CDTF">2014-07-14T20:04:21Z</dcterms:created>
  <dcterms:modified xsi:type="dcterms:W3CDTF">2021-08-27T03:24:30Z</dcterms:modified>
</cp:coreProperties>
</file>