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85" r:id="rId1"/>
  </p:sldMasterIdLst>
  <p:notesMasterIdLst>
    <p:notesMasterId r:id="rId127"/>
  </p:notesMasterIdLst>
  <p:sldIdLst>
    <p:sldId id="256" r:id="rId2"/>
    <p:sldId id="257" r:id="rId3"/>
    <p:sldId id="388" r:id="rId4"/>
    <p:sldId id="258" r:id="rId5"/>
    <p:sldId id="341" r:id="rId6"/>
    <p:sldId id="342" r:id="rId7"/>
    <p:sldId id="407" r:id="rId8"/>
    <p:sldId id="408" r:id="rId9"/>
    <p:sldId id="389" r:id="rId10"/>
    <p:sldId id="410" r:id="rId11"/>
    <p:sldId id="259" r:id="rId12"/>
    <p:sldId id="260" r:id="rId13"/>
    <p:sldId id="261" r:id="rId14"/>
    <p:sldId id="262" r:id="rId15"/>
    <p:sldId id="411" r:id="rId16"/>
    <p:sldId id="412" r:id="rId17"/>
    <p:sldId id="413" r:id="rId18"/>
    <p:sldId id="414" r:id="rId19"/>
    <p:sldId id="263" r:id="rId20"/>
    <p:sldId id="264" r:id="rId21"/>
    <p:sldId id="265" r:id="rId22"/>
    <p:sldId id="343" r:id="rId23"/>
    <p:sldId id="344"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399" r:id="rId40"/>
    <p:sldId id="282" r:id="rId41"/>
    <p:sldId id="283" r:id="rId42"/>
    <p:sldId id="284" r:id="rId43"/>
    <p:sldId id="345" r:id="rId44"/>
    <p:sldId id="346" r:id="rId45"/>
    <p:sldId id="285" r:id="rId46"/>
    <p:sldId id="286" r:id="rId47"/>
    <p:sldId id="287" r:id="rId48"/>
    <p:sldId id="288" r:id="rId49"/>
    <p:sldId id="290" r:id="rId50"/>
    <p:sldId id="292" r:id="rId51"/>
    <p:sldId id="293" r:id="rId52"/>
    <p:sldId id="294" r:id="rId53"/>
    <p:sldId id="295" r:id="rId54"/>
    <p:sldId id="296" r:id="rId55"/>
    <p:sldId id="297" r:id="rId56"/>
    <p:sldId id="415" r:id="rId57"/>
    <p:sldId id="299" r:id="rId58"/>
    <p:sldId id="300" r:id="rId59"/>
    <p:sldId id="301" r:id="rId60"/>
    <p:sldId id="302"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401" r:id="rId88"/>
    <p:sldId id="402" r:id="rId89"/>
    <p:sldId id="333" r:id="rId90"/>
    <p:sldId id="334" r:id="rId91"/>
    <p:sldId id="335" r:id="rId92"/>
    <p:sldId id="336" r:id="rId93"/>
    <p:sldId id="393" r:id="rId94"/>
    <p:sldId id="352" r:id="rId95"/>
    <p:sldId id="353" r:id="rId96"/>
    <p:sldId id="354" r:id="rId97"/>
    <p:sldId id="355" r:id="rId98"/>
    <p:sldId id="356" r:id="rId99"/>
    <p:sldId id="358" r:id="rId100"/>
    <p:sldId id="359" r:id="rId101"/>
    <p:sldId id="360" r:id="rId102"/>
    <p:sldId id="364" r:id="rId103"/>
    <p:sldId id="367" r:id="rId104"/>
    <p:sldId id="369" r:id="rId105"/>
    <p:sldId id="370" r:id="rId106"/>
    <p:sldId id="394" r:id="rId107"/>
    <p:sldId id="417" r:id="rId108"/>
    <p:sldId id="418" r:id="rId109"/>
    <p:sldId id="371" r:id="rId110"/>
    <p:sldId id="372" r:id="rId111"/>
    <p:sldId id="373" r:id="rId112"/>
    <p:sldId id="374" r:id="rId113"/>
    <p:sldId id="377" r:id="rId114"/>
    <p:sldId id="378" r:id="rId115"/>
    <p:sldId id="379" r:id="rId116"/>
    <p:sldId id="380" r:id="rId117"/>
    <p:sldId id="381" r:id="rId118"/>
    <p:sldId id="387" r:id="rId119"/>
    <p:sldId id="396" r:id="rId120"/>
    <p:sldId id="397" r:id="rId121"/>
    <p:sldId id="398" r:id="rId122"/>
    <p:sldId id="406" r:id="rId123"/>
    <p:sldId id="403" r:id="rId124"/>
    <p:sldId id="405" r:id="rId125"/>
    <p:sldId id="404" r:id="rId126"/>
  </p:sldIdLst>
  <p:sldSz cx="9144000" cy="6858000" type="screen4x3"/>
  <p:notesSz cx="6858000" cy="9144000"/>
  <p:custDataLst>
    <p:tags r:id="rId128"/>
  </p:custData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FFFDE9"/>
    <a:srgbClr val="006A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73" autoAdjust="0"/>
    <p:restoredTop sz="92529" autoAdjust="0"/>
  </p:normalViewPr>
  <p:slideViewPr>
    <p:cSldViewPr>
      <p:cViewPr varScale="1">
        <p:scale>
          <a:sx n="109" d="100"/>
          <a:sy n="109" d="100"/>
        </p:scale>
        <p:origin x="-1290" y="-84"/>
      </p:cViewPr>
      <p:guideLst>
        <p:guide orient="horz"/>
        <p:guide orient="horz" pos="576"/>
        <p:guide orient="horz" pos="960"/>
        <p:guide pos="2880"/>
        <p:guide pos="5520"/>
        <p:guide/>
        <p:guide pos="314"/>
        <p:guide pos="7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48"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48" charset="-128"/>
                <a:cs typeface="+mn-cs"/>
              </a:defRPr>
            </a:lvl1pPr>
          </a:lstStyle>
          <a:p>
            <a:pPr>
              <a:defRPr/>
            </a:pPr>
            <a:endParaRPr lang="en-US"/>
          </a:p>
        </p:txBody>
      </p:sp>
      <p:sp>
        <p:nvSpPr>
          <p:cNvPr id="131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48"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D9549817-96F8-4F7B-B768-219324F132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EFEEC16-F02D-4BE0-820B-9BB363C5F3C2}" type="slidenum">
              <a:rPr lang="en-US" altLang="en-US"/>
              <a:pPr/>
              <a:t>1</a:t>
            </a:fld>
            <a:endParaRPr lang="en-US" altLang="en-US"/>
          </a:p>
        </p:txBody>
      </p:sp>
      <p:sp>
        <p:nvSpPr>
          <p:cNvPr id="132099" name="Rectangle 2"/>
          <p:cNvSpPr>
            <a:spLocks noChangeArrowheads="1" noTextEdit="1"/>
          </p:cNvSpPr>
          <p:nvPr>
            <p:ph type="sldImg"/>
          </p:nvPr>
        </p:nvSpPr>
        <p:spPr>
          <a:solidFill>
            <a:srgbClr val="FFFFFF"/>
          </a:solidFill>
          <a:ln/>
        </p:spPr>
      </p:sp>
      <p:sp>
        <p:nvSpPr>
          <p:cNvPr id="1321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BE2E202-36BD-4ABA-8BED-8C8BDE6FCEB8}" type="slidenum">
              <a:rPr lang="en-US" altLang="en-US"/>
              <a:pPr/>
              <a:t>10</a:t>
            </a:fld>
            <a:endParaRPr lang="en-US" altLang="en-US"/>
          </a:p>
        </p:txBody>
      </p:sp>
      <p:sp>
        <p:nvSpPr>
          <p:cNvPr id="141315" name="Rectangle 2"/>
          <p:cNvSpPr>
            <a:spLocks noChangeArrowheads="1" noTextEdit="1"/>
          </p:cNvSpPr>
          <p:nvPr>
            <p:ph type="sldImg"/>
          </p:nvPr>
        </p:nvSpPr>
        <p:spPr>
          <a:solidFill>
            <a:srgbClr val="FFFFFF"/>
          </a:solidFill>
          <a:ln/>
        </p:spPr>
      </p:sp>
      <p:sp>
        <p:nvSpPr>
          <p:cNvPr id="1413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76FC5A5D-21C1-4C8F-8141-7DC21ADAD2BF}" type="slidenum">
              <a:rPr lang="en-US" altLang="en-US"/>
              <a:pPr/>
              <a:t>104</a:t>
            </a:fld>
            <a:endParaRPr lang="en-US" altLang="en-US"/>
          </a:p>
        </p:txBody>
      </p:sp>
      <p:sp>
        <p:nvSpPr>
          <p:cNvPr id="2334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27C8F80-8E9E-4899-B585-A88A9CB44931}" type="slidenum">
              <a:rPr lang="en-US" altLang="en-US" sz="1200"/>
              <a:pPr algn="r" eaLnBrk="1" hangingPunct="1"/>
              <a:t>104</a:t>
            </a:fld>
            <a:endParaRPr lang="en-US" altLang="en-US" sz="1200"/>
          </a:p>
        </p:txBody>
      </p:sp>
      <p:sp>
        <p:nvSpPr>
          <p:cNvPr id="233476" name="Rectangle 2"/>
          <p:cNvSpPr>
            <a:spLocks noRot="1" noChangeArrowheads="1" noTextEdit="1"/>
          </p:cNvSpPr>
          <p:nvPr>
            <p:ph type="sldImg"/>
          </p:nvPr>
        </p:nvSpPr>
        <p:spPr>
          <a:ln/>
        </p:spPr>
      </p:sp>
      <p:sp>
        <p:nvSpPr>
          <p:cNvPr id="233477"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BD16D684-11E6-4C7A-BAE0-696AAF96A76B}" type="slidenum">
              <a:rPr lang="en-US" altLang="en-US"/>
              <a:pPr/>
              <a:t>105</a:t>
            </a:fld>
            <a:endParaRPr lang="en-US" altLang="en-US"/>
          </a:p>
        </p:txBody>
      </p:sp>
      <p:sp>
        <p:nvSpPr>
          <p:cNvPr id="2344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8C188C4-4C48-40D3-844A-FD5003669441}" type="slidenum">
              <a:rPr lang="en-US" altLang="en-US" sz="1200"/>
              <a:pPr algn="r" eaLnBrk="1" hangingPunct="1"/>
              <a:t>105</a:t>
            </a:fld>
            <a:endParaRPr lang="en-US" altLang="en-US" sz="1200"/>
          </a:p>
        </p:txBody>
      </p:sp>
      <p:sp>
        <p:nvSpPr>
          <p:cNvPr id="234500" name="Rectangle 2"/>
          <p:cNvSpPr>
            <a:spLocks noRot="1" noChangeArrowheads="1" noTextEdit="1"/>
          </p:cNvSpPr>
          <p:nvPr>
            <p:ph type="sldImg"/>
          </p:nvPr>
        </p:nvSpPr>
        <p:spPr>
          <a:ln/>
        </p:spPr>
      </p:sp>
      <p:sp>
        <p:nvSpPr>
          <p:cNvPr id="234501"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101DCDA2-0584-4418-8DE0-955686E5CF0B}" type="slidenum">
              <a:rPr lang="en-US" altLang="en-US"/>
              <a:pPr/>
              <a:t>106</a:t>
            </a:fld>
            <a:endParaRPr lang="en-US" altLang="en-US"/>
          </a:p>
        </p:txBody>
      </p:sp>
      <p:sp>
        <p:nvSpPr>
          <p:cNvPr id="235523" name="Rectangle 2"/>
          <p:cNvSpPr>
            <a:spLocks noChangeArrowheads="1" noTextEdit="1"/>
          </p:cNvSpPr>
          <p:nvPr>
            <p:ph type="sldImg"/>
          </p:nvPr>
        </p:nvSpPr>
        <p:spPr>
          <a:solidFill>
            <a:srgbClr val="FFFFFF"/>
          </a:solidFill>
          <a:ln/>
        </p:spPr>
      </p:sp>
      <p:sp>
        <p:nvSpPr>
          <p:cNvPr id="2355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BADA58B2-D635-4DCD-A208-79B453E00771}" type="slidenum">
              <a:rPr lang="en-US" altLang="en-US"/>
              <a:pPr/>
              <a:t>107</a:t>
            </a:fld>
            <a:endParaRPr lang="en-US" altLang="en-US"/>
          </a:p>
        </p:txBody>
      </p:sp>
      <p:sp>
        <p:nvSpPr>
          <p:cNvPr id="2365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69A603A-B530-4019-888C-3B445F5F4FAF}" type="slidenum">
              <a:rPr lang="en-US" altLang="en-US" sz="1200"/>
              <a:pPr algn="r" eaLnBrk="1" hangingPunct="1"/>
              <a:t>107</a:t>
            </a:fld>
            <a:endParaRPr lang="en-US" altLang="en-US" sz="1200"/>
          </a:p>
        </p:txBody>
      </p:sp>
      <p:sp>
        <p:nvSpPr>
          <p:cNvPr id="236548" name="Rectangle 2"/>
          <p:cNvSpPr>
            <a:spLocks noRot="1" noChangeArrowheads="1" noTextEdit="1"/>
          </p:cNvSpPr>
          <p:nvPr>
            <p:ph type="sldImg"/>
          </p:nvPr>
        </p:nvSpPr>
        <p:spPr>
          <a:ln/>
        </p:spPr>
      </p:sp>
      <p:sp>
        <p:nvSpPr>
          <p:cNvPr id="236549"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2BCE6CC1-84F2-44D3-9E00-97FD54BA06BE}" type="slidenum">
              <a:rPr lang="en-US" altLang="en-US"/>
              <a:pPr/>
              <a:t>108</a:t>
            </a:fld>
            <a:endParaRPr lang="en-US" altLang="en-US"/>
          </a:p>
        </p:txBody>
      </p:sp>
      <p:sp>
        <p:nvSpPr>
          <p:cNvPr id="2375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A952099-A7D0-4D2B-9762-6C6A45BDACBF}" type="slidenum">
              <a:rPr lang="en-US" altLang="en-US" sz="1200"/>
              <a:pPr algn="r" eaLnBrk="1" hangingPunct="1"/>
              <a:t>108</a:t>
            </a:fld>
            <a:endParaRPr lang="en-US" altLang="en-US" sz="1200"/>
          </a:p>
        </p:txBody>
      </p:sp>
      <p:sp>
        <p:nvSpPr>
          <p:cNvPr id="237572" name="Rectangle 2"/>
          <p:cNvSpPr>
            <a:spLocks noRot="1" noChangeArrowheads="1" noTextEdit="1"/>
          </p:cNvSpPr>
          <p:nvPr>
            <p:ph type="sldImg"/>
          </p:nvPr>
        </p:nvSpPr>
        <p:spPr>
          <a:ln/>
        </p:spPr>
      </p:sp>
      <p:sp>
        <p:nvSpPr>
          <p:cNvPr id="237573"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591A6848-DBDC-4BD0-98E5-03D6D4C98856}" type="slidenum">
              <a:rPr lang="en-US" altLang="en-US"/>
              <a:pPr/>
              <a:t>109</a:t>
            </a:fld>
            <a:endParaRPr lang="en-US" altLang="en-US"/>
          </a:p>
        </p:txBody>
      </p:sp>
      <p:sp>
        <p:nvSpPr>
          <p:cNvPr id="238595" name="Rectangle 2"/>
          <p:cNvSpPr>
            <a:spLocks noChangeArrowheads="1" noTextEdit="1"/>
          </p:cNvSpPr>
          <p:nvPr>
            <p:ph type="sldImg"/>
          </p:nvPr>
        </p:nvSpPr>
        <p:spPr>
          <a:solidFill>
            <a:srgbClr val="FFFFFF"/>
          </a:solidFill>
          <a:ln/>
        </p:spPr>
      </p:sp>
      <p:sp>
        <p:nvSpPr>
          <p:cNvPr id="2385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48A2AAFD-6317-4341-949F-E619F17A6EAC}" type="slidenum">
              <a:rPr lang="en-US" altLang="en-US"/>
              <a:pPr/>
              <a:t>110</a:t>
            </a:fld>
            <a:endParaRPr lang="en-US" altLang="en-US"/>
          </a:p>
        </p:txBody>
      </p:sp>
      <p:sp>
        <p:nvSpPr>
          <p:cNvPr id="239619" name="Rectangle 2"/>
          <p:cNvSpPr>
            <a:spLocks noChangeArrowheads="1" noTextEdit="1"/>
          </p:cNvSpPr>
          <p:nvPr>
            <p:ph type="sldImg"/>
          </p:nvPr>
        </p:nvSpPr>
        <p:spPr>
          <a:solidFill>
            <a:srgbClr val="FFFFFF"/>
          </a:solidFill>
          <a:ln/>
        </p:spPr>
      </p:sp>
      <p:sp>
        <p:nvSpPr>
          <p:cNvPr id="2396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AAAA88E8-0F3B-4887-BFFC-E0134D4D4557}" type="slidenum">
              <a:rPr lang="en-US" altLang="en-US"/>
              <a:pPr/>
              <a:t>111</a:t>
            </a:fld>
            <a:endParaRPr lang="en-US" altLang="en-US"/>
          </a:p>
        </p:txBody>
      </p:sp>
      <p:sp>
        <p:nvSpPr>
          <p:cNvPr id="240643" name="Rectangle 1026"/>
          <p:cNvSpPr>
            <a:spLocks noChangeArrowheads="1" noTextEdit="1"/>
          </p:cNvSpPr>
          <p:nvPr>
            <p:ph type="sldImg"/>
          </p:nvPr>
        </p:nvSpPr>
        <p:spPr>
          <a:solidFill>
            <a:srgbClr val="FFFFFF"/>
          </a:solidFill>
          <a:ln/>
        </p:spPr>
      </p:sp>
      <p:sp>
        <p:nvSpPr>
          <p:cNvPr id="240644" name="Rectangle 1027"/>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2F43D01E-68D0-4294-A883-93F9666E2306}" type="slidenum">
              <a:rPr lang="en-US" altLang="en-US"/>
              <a:pPr/>
              <a:t>112</a:t>
            </a:fld>
            <a:endParaRPr lang="en-US" altLang="en-US"/>
          </a:p>
        </p:txBody>
      </p:sp>
      <p:sp>
        <p:nvSpPr>
          <p:cNvPr id="241667" name="Rectangle 1026"/>
          <p:cNvSpPr>
            <a:spLocks noChangeArrowheads="1" noTextEdit="1"/>
          </p:cNvSpPr>
          <p:nvPr>
            <p:ph type="sldImg"/>
          </p:nvPr>
        </p:nvSpPr>
        <p:spPr>
          <a:solidFill>
            <a:srgbClr val="FFFFFF"/>
          </a:solidFill>
          <a:ln/>
        </p:spPr>
      </p:sp>
      <p:sp>
        <p:nvSpPr>
          <p:cNvPr id="241668" name="Rectangle 1027"/>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00A6C363-2EB3-41A8-B6CF-BF48DDC147A4}" type="slidenum">
              <a:rPr lang="en-US" altLang="en-US"/>
              <a:pPr/>
              <a:t>113</a:t>
            </a:fld>
            <a:endParaRPr lang="en-US" altLang="en-US"/>
          </a:p>
        </p:txBody>
      </p:sp>
      <p:sp>
        <p:nvSpPr>
          <p:cNvPr id="242691" name="Rectangle 2"/>
          <p:cNvSpPr>
            <a:spLocks noChangeArrowheads="1" noTextEdit="1"/>
          </p:cNvSpPr>
          <p:nvPr>
            <p:ph type="sldImg"/>
          </p:nvPr>
        </p:nvSpPr>
        <p:spPr>
          <a:solidFill>
            <a:srgbClr val="FFFFFF"/>
          </a:solidFill>
          <a:ln/>
        </p:spPr>
      </p:sp>
      <p:sp>
        <p:nvSpPr>
          <p:cNvPr id="2426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D27B5B8-7B75-4902-ADEA-7FF66252818A}" type="slidenum">
              <a:rPr lang="en-US" altLang="en-US"/>
              <a:pPr/>
              <a:t>11</a:t>
            </a:fld>
            <a:endParaRPr lang="en-US" altLang="en-US"/>
          </a:p>
        </p:txBody>
      </p:sp>
      <p:sp>
        <p:nvSpPr>
          <p:cNvPr id="142339" name="Rectangle 2"/>
          <p:cNvSpPr>
            <a:spLocks noChangeArrowheads="1" noTextEdit="1"/>
          </p:cNvSpPr>
          <p:nvPr>
            <p:ph type="sldImg"/>
          </p:nvPr>
        </p:nvSpPr>
        <p:spPr>
          <a:solidFill>
            <a:srgbClr val="FFFFFF"/>
          </a:solidFill>
          <a:ln/>
        </p:spPr>
      </p:sp>
      <p:sp>
        <p:nvSpPr>
          <p:cNvPr id="1423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2D26F98E-072A-48AC-B4B0-5EF4159EFF80}" type="slidenum">
              <a:rPr lang="en-US" altLang="en-US"/>
              <a:pPr/>
              <a:t>114</a:t>
            </a:fld>
            <a:endParaRPr lang="en-US" altLang="en-US"/>
          </a:p>
        </p:txBody>
      </p:sp>
      <p:sp>
        <p:nvSpPr>
          <p:cNvPr id="243715" name="Rectangle 2"/>
          <p:cNvSpPr>
            <a:spLocks noChangeArrowheads="1" noTextEdit="1"/>
          </p:cNvSpPr>
          <p:nvPr>
            <p:ph type="sldImg"/>
          </p:nvPr>
        </p:nvSpPr>
        <p:spPr>
          <a:solidFill>
            <a:srgbClr val="FFFFFF"/>
          </a:solidFill>
          <a:ln/>
        </p:spPr>
      </p:sp>
      <p:sp>
        <p:nvSpPr>
          <p:cNvPr id="2437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1BF3811D-A4BE-4142-B294-629ECCA55099}" type="slidenum">
              <a:rPr lang="en-US" altLang="en-US"/>
              <a:pPr/>
              <a:t>115</a:t>
            </a:fld>
            <a:endParaRPr lang="en-US" altLang="en-US"/>
          </a:p>
        </p:txBody>
      </p:sp>
      <p:sp>
        <p:nvSpPr>
          <p:cNvPr id="244739" name="Rectangle 2"/>
          <p:cNvSpPr>
            <a:spLocks noChangeArrowheads="1" noTextEdit="1"/>
          </p:cNvSpPr>
          <p:nvPr>
            <p:ph type="sldImg"/>
          </p:nvPr>
        </p:nvSpPr>
        <p:spPr>
          <a:solidFill>
            <a:srgbClr val="FFFFFF"/>
          </a:solidFill>
          <a:ln/>
        </p:spPr>
      </p:sp>
      <p:sp>
        <p:nvSpPr>
          <p:cNvPr id="2447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45CF5F0B-9437-4908-9BBF-9B429161FF40}" type="slidenum">
              <a:rPr lang="en-US" altLang="en-US"/>
              <a:pPr/>
              <a:t>116</a:t>
            </a:fld>
            <a:endParaRPr lang="en-US" altLang="en-US"/>
          </a:p>
        </p:txBody>
      </p:sp>
      <p:sp>
        <p:nvSpPr>
          <p:cNvPr id="2457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234D687-929C-49A6-A14F-EAEF686AFCCA}" type="slidenum">
              <a:rPr lang="en-US" altLang="en-US" sz="1200"/>
              <a:pPr algn="r" eaLnBrk="1" hangingPunct="1"/>
              <a:t>116</a:t>
            </a:fld>
            <a:endParaRPr lang="en-US" altLang="en-US" sz="1200"/>
          </a:p>
        </p:txBody>
      </p:sp>
      <p:sp>
        <p:nvSpPr>
          <p:cNvPr id="245764" name="Rectangle 2"/>
          <p:cNvSpPr>
            <a:spLocks noRot="1" noChangeArrowheads="1" noTextEdit="1"/>
          </p:cNvSpPr>
          <p:nvPr>
            <p:ph type="sldImg"/>
          </p:nvPr>
        </p:nvSpPr>
        <p:spPr>
          <a:ln/>
        </p:spPr>
      </p:sp>
      <p:sp>
        <p:nvSpPr>
          <p:cNvPr id="245765"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C39A310D-58F6-4B5E-A261-FB3ABE16711A}" type="slidenum">
              <a:rPr lang="en-US" altLang="en-US"/>
              <a:pPr/>
              <a:t>117</a:t>
            </a:fld>
            <a:endParaRPr lang="en-US" altLang="en-US"/>
          </a:p>
        </p:txBody>
      </p:sp>
      <p:sp>
        <p:nvSpPr>
          <p:cNvPr id="2467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BF312B9-23C0-4854-AD7F-12AAE16C29C9}" type="slidenum">
              <a:rPr lang="en-US" altLang="en-US" sz="1200"/>
              <a:pPr algn="r" eaLnBrk="1" hangingPunct="1"/>
              <a:t>117</a:t>
            </a:fld>
            <a:endParaRPr lang="en-US" altLang="en-US" sz="1200"/>
          </a:p>
        </p:txBody>
      </p:sp>
      <p:sp>
        <p:nvSpPr>
          <p:cNvPr id="246788" name="Rectangle 2"/>
          <p:cNvSpPr>
            <a:spLocks noRot="1" noChangeArrowheads="1" noTextEdit="1"/>
          </p:cNvSpPr>
          <p:nvPr>
            <p:ph type="sldImg"/>
          </p:nvPr>
        </p:nvSpPr>
        <p:spPr>
          <a:ln/>
        </p:spPr>
      </p:sp>
      <p:sp>
        <p:nvSpPr>
          <p:cNvPr id="246789"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CF05D9F6-B114-4B5B-8792-2408C08921D5}" type="slidenum">
              <a:rPr lang="en-US" altLang="en-US"/>
              <a:pPr/>
              <a:t>118</a:t>
            </a:fld>
            <a:endParaRPr lang="en-US" altLang="en-US"/>
          </a:p>
        </p:txBody>
      </p:sp>
      <p:sp>
        <p:nvSpPr>
          <p:cNvPr id="247811" name="Rectangle 2"/>
          <p:cNvSpPr>
            <a:spLocks noChangeArrowheads="1" noTextEdit="1"/>
          </p:cNvSpPr>
          <p:nvPr>
            <p:ph type="sldImg"/>
          </p:nvPr>
        </p:nvSpPr>
        <p:spPr>
          <a:solidFill>
            <a:srgbClr val="FFFFFF"/>
          </a:solidFill>
          <a:ln/>
        </p:spPr>
      </p:sp>
      <p:sp>
        <p:nvSpPr>
          <p:cNvPr id="2478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F73CF0AC-9DCB-40B1-AC57-E16ACE011479}" type="slidenum">
              <a:rPr lang="en-US" altLang="en-US"/>
              <a:pPr/>
              <a:t>12</a:t>
            </a:fld>
            <a:endParaRPr lang="en-US" altLang="en-US"/>
          </a:p>
        </p:txBody>
      </p:sp>
      <p:sp>
        <p:nvSpPr>
          <p:cNvPr id="143363" name="Rectangle 2"/>
          <p:cNvSpPr>
            <a:spLocks noChangeArrowheads="1" noTextEdit="1"/>
          </p:cNvSpPr>
          <p:nvPr>
            <p:ph type="sldImg"/>
          </p:nvPr>
        </p:nvSpPr>
        <p:spPr>
          <a:solidFill>
            <a:srgbClr val="FFFFFF"/>
          </a:solidFill>
          <a:ln/>
        </p:spPr>
      </p:sp>
      <p:sp>
        <p:nvSpPr>
          <p:cNvPr id="1433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9F669FB-8C86-46D1-9152-9970B2D5EE60}" type="slidenum">
              <a:rPr lang="en-US" altLang="en-US"/>
              <a:pPr/>
              <a:t>13</a:t>
            </a:fld>
            <a:endParaRPr lang="en-US" altLang="en-US"/>
          </a:p>
        </p:txBody>
      </p:sp>
      <p:sp>
        <p:nvSpPr>
          <p:cNvPr id="144387" name="Rectangle 2"/>
          <p:cNvSpPr>
            <a:spLocks noChangeArrowheads="1" noTextEdit="1"/>
          </p:cNvSpPr>
          <p:nvPr>
            <p:ph type="sldImg"/>
          </p:nvPr>
        </p:nvSpPr>
        <p:spPr>
          <a:solidFill>
            <a:srgbClr val="FFFFFF"/>
          </a:solidFill>
          <a:ln/>
        </p:spPr>
      </p:sp>
      <p:sp>
        <p:nvSpPr>
          <p:cNvPr id="1443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0FBCD1EF-C8E6-426D-8E59-0F808A69ABDA}" type="slidenum">
              <a:rPr lang="en-US" altLang="en-US"/>
              <a:pPr/>
              <a:t>14</a:t>
            </a:fld>
            <a:endParaRPr lang="en-US" altLang="en-US"/>
          </a:p>
        </p:txBody>
      </p:sp>
      <p:sp>
        <p:nvSpPr>
          <p:cNvPr id="145411" name="Rectangle 2"/>
          <p:cNvSpPr>
            <a:spLocks noChangeArrowheads="1" noTextEdit="1"/>
          </p:cNvSpPr>
          <p:nvPr>
            <p:ph type="sldImg"/>
          </p:nvPr>
        </p:nvSpPr>
        <p:spPr>
          <a:solidFill>
            <a:srgbClr val="FFFFFF"/>
          </a:solidFill>
          <a:ln/>
        </p:spPr>
      </p:sp>
      <p:sp>
        <p:nvSpPr>
          <p:cNvPr id="1454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5DE55AAD-E734-487E-AD2B-3767C36AE3C5}" type="slidenum">
              <a:rPr lang="en-US" altLang="en-US"/>
              <a:pPr/>
              <a:t>15</a:t>
            </a:fld>
            <a:endParaRPr lang="en-US" altLang="en-US"/>
          </a:p>
        </p:txBody>
      </p:sp>
      <p:sp>
        <p:nvSpPr>
          <p:cNvPr id="1464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208D108-D3E2-4485-9842-04F82CE65307}" type="slidenum">
              <a:rPr lang="en-US" altLang="en-US" sz="1200"/>
              <a:pPr algn="r" eaLnBrk="1" hangingPunct="1"/>
              <a:t>15</a:t>
            </a:fld>
            <a:endParaRPr lang="en-US" altLang="en-US" sz="1200"/>
          </a:p>
        </p:txBody>
      </p:sp>
      <p:sp>
        <p:nvSpPr>
          <p:cNvPr id="146436" name="Rectangle 2"/>
          <p:cNvSpPr>
            <a:spLocks noRot="1" noChangeArrowheads="1" noTextEdit="1"/>
          </p:cNvSpPr>
          <p:nvPr>
            <p:ph type="sldImg"/>
          </p:nvPr>
        </p:nvSpPr>
        <p:spPr>
          <a:ln/>
        </p:spPr>
      </p:sp>
      <p:sp>
        <p:nvSpPr>
          <p:cNvPr id="146437"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330014F-C011-47C3-A3B0-FB9EDC3D6ADE}" type="slidenum">
              <a:rPr lang="en-US" altLang="en-US"/>
              <a:pPr/>
              <a:t>16</a:t>
            </a:fld>
            <a:endParaRPr lang="en-US" altLang="en-US"/>
          </a:p>
        </p:txBody>
      </p:sp>
      <p:sp>
        <p:nvSpPr>
          <p:cNvPr id="1474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4E8A093-08F1-413A-8FE8-BB537DEB1F4E}" type="slidenum">
              <a:rPr lang="en-US" altLang="en-US" sz="1200"/>
              <a:pPr algn="r" eaLnBrk="1" hangingPunct="1"/>
              <a:t>16</a:t>
            </a:fld>
            <a:endParaRPr lang="en-US" altLang="en-US" sz="1200"/>
          </a:p>
        </p:txBody>
      </p:sp>
      <p:sp>
        <p:nvSpPr>
          <p:cNvPr id="147460" name="Rectangle 2"/>
          <p:cNvSpPr>
            <a:spLocks noRot="1" noChangeArrowheads="1" noTextEdit="1"/>
          </p:cNvSpPr>
          <p:nvPr>
            <p:ph type="sldImg"/>
          </p:nvPr>
        </p:nvSpPr>
        <p:spPr>
          <a:ln/>
        </p:spPr>
      </p:sp>
      <p:sp>
        <p:nvSpPr>
          <p:cNvPr id="147461"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C10B4C2-38B3-4276-BD57-27C0545BFE01}" type="slidenum">
              <a:rPr lang="en-US" altLang="en-US"/>
              <a:pPr/>
              <a:t>17</a:t>
            </a:fld>
            <a:endParaRPr lang="en-US" altLang="en-US"/>
          </a:p>
        </p:txBody>
      </p:sp>
      <p:sp>
        <p:nvSpPr>
          <p:cNvPr id="1484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70ABC99-A76D-40BB-9A89-4844A52AFBAF}" type="slidenum">
              <a:rPr lang="en-US" altLang="en-US" sz="1200"/>
              <a:pPr algn="r" eaLnBrk="1" hangingPunct="1"/>
              <a:t>17</a:t>
            </a:fld>
            <a:endParaRPr lang="en-US" altLang="en-US" sz="1200"/>
          </a:p>
        </p:txBody>
      </p:sp>
      <p:sp>
        <p:nvSpPr>
          <p:cNvPr id="148484" name="Rectangle 2"/>
          <p:cNvSpPr>
            <a:spLocks noRot="1" noChangeArrowheads="1" noTextEdit="1"/>
          </p:cNvSpPr>
          <p:nvPr>
            <p:ph type="sldImg"/>
          </p:nvPr>
        </p:nvSpPr>
        <p:spPr>
          <a:ln/>
        </p:spPr>
      </p:sp>
      <p:sp>
        <p:nvSpPr>
          <p:cNvPr id="148485"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F05CDA5-F8F4-4C00-BA33-7DECD7954401}" type="slidenum">
              <a:rPr lang="en-US" altLang="en-US"/>
              <a:pPr/>
              <a:t>18</a:t>
            </a:fld>
            <a:endParaRPr lang="en-US" altLang="en-US"/>
          </a:p>
        </p:txBody>
      </p:sp>
      <p:sp>
        <p:nvSpPr>
          <p:cNvPr id="1495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AAE8490-F562-45D9-939E-F15B13E2F709}" type="slidenum">
              <a:rPr lang="en-US" altLang="en-US" sz="1200"/>
              <a:pPr algn="r" eaLnBrk="1" hangingPunct="1"/>
              <a:t>18</a:t>
            </a:fld>
            <a:endParaRPr lang="en-US" altLang="en-US" sz="1200"/>
          </a:p>
        </p:txBody>
      </p:sp>
      <p:sp>
        <p:nvSpPr>
          <p:cNvPr id="149508" name="Rectangle 2"/>
          <p:cNvSpPr>
            <a:spLocks noRot="1" noChangeArrowheads="1" noTextEdit="1"/>
          </p:cNvSpPr>
          <p:nvPr>
            <p:ph type="sldImg"/>
          </p:nvPr>
        </p:nvSpPr>
        <p:spPr>
          <a:ln/>
        </p:spPr>
      </p:sp>
      <p:sp>
        <p:nvSpPr>
          <p:cNvPr id="149509"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068B58EA-13D8-47C5-87BC-9BAB737C04AB}" type="slidenum">
              <a:rPr lang="en-US" altLang="en-US"/>
              <a:pPr/>
              <a:t>19</a:t>
            </a:fld>
            <a:endParaRPr lang="en-US" altLang="en-US"/>
          </a:p>
        </p:txBody>
      </p:sp>
      <p:sp>
        <p:nvSpPr>
          <p:cNvPr id="150531" name="Rectangle 2"/>
          <p:cNvSpPr>
            <a:spLocks noChangeArrowheads="1" noTextEdit="1"/>
          </p:cNvSpPr>
          <p:nvPr>
            <p:ph type="sldImg"/>
          </p:nvPr>
        </p:nvSpPr>
        <p:spPr>
          <a:solidFill>
            <a:srgbClr val="FFFFFF"/>
          </a:solidFill>
          <a:ln/>
        </p:spPr>
      </p:sp>
      <p:sp>
        <p:nvSpPr>
          <p:cNvPr id="1505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D9D5C09-FE35-4E90-9211-0DC01C301330}" type="slidenum">
              <a:rPr lang="en-US" altLang="en-US"/>
              <a:pPr/>
              <a:t>2</a:t>
            </a:fld>
            <a:endParaRPr lang="en-US" altLang="en-US"/>
          </a:p>
        </p:txBody>
      </p:sp>
      <p:sp>
        <p:nvSpPr>
          <p:cNvPr id="133123" name="Rectangle 2"/>
          <p:cNvSpPr>
            <a:spLocks noChangeArrowheads="1" noTextEdit="1"/>
          </p:cNvSpPr>
          <p:nvPr>
            <p:ph type="sldImg"/>
          </p:nvPr>
        </p:nvSpPr>
        <p:spPr>
          <a:solidFill>
            <a:srgbClr val="FFFFFF"/>
          </a:solidFill>
          <a:ln/>
        </p:spPr>
      </p:sp>
      <p:sp>
        <p:nvSpPr>
          <p:cNvPr id="1331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0916A6BB-B272-4239-B681-BB8FF84D41A6}" type="slidenum">
              <a:rPr lang="en-US" altLang="en-US"/>
              <a:pPr/>
              <a:t>20</a:t>
            </a:fld>
            <a:endParaRPr lang="en-US" altLang="en-US"/>
          </a:p>
        </p:txBody>
      </p:sp>
      <p:sp>
        <p:nvSpPr>
          <p:cNvPr id="151555" name="Rectangle 2"/>
          <p:cNvSpPr>
            <a:spLocks noChangeArrowheads="1" noTextEdit="1"/>
          </p:cNvSpPr>
          <p:nvPr>
            <p:ph type="sldImg"/>
          </p:nvPr>
        </p:nvSpPr>
        <p:spPr>
          <a:solidFill>
            <a:srgbClr val="FFFFFF"/>
          </a:solidFill>
          <a:ln/>
        </p:spPr>
      </p:sp>
      <p:sp>
        <p:nvSpPr>
          <p:cNvPr id="1515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1175118-3980-48D7-A251-C08480307026}" type="slidenum">
              <a:rPr lang="en-US" altLang="en-US"/>
              <a:pPr/>
              <a:t>21</a:t>
            </a:fld>
            <a:endParaRPr lang="en-US" altLang="en-US"/>
          </a:p>
        </p:txBody>
      </p:sp>
      <p:sp>
        <p:nvSpPr>
          <p:cNvPr id="152579" name="Rectangle 2"/>
          <p:cNvSpPr>
            <a:spLocks noChangeArrowheads="1" noTextEdit="1"/>
          </p:cNvSpPr>
          <p:nvPr>
            <p:ph type="sldImg"/>
          </p:nvPr>
        </p:nvSpPr>
        <p:spPr>
          <a:solidFill>
            <a:srgbClr val="FFFFFF"/>
          </a:solidFill>
          <a:ln/>
        </p:spPr>
      </p:sp>
      <p:sp>
        <p:nvSpPr>
          <p:cNvPr id="1525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5BFD86B-4D88-4E71-9FDE-C9F9D7E7CAC7}" type="slidenum">
              <a:rPr lang="en-US" altLang="en-US"/>
              <a:pPr/>
              <a:t>22</a:t>
            </a:fld>
            <a:endParaRPr lang="en-US" altLang="en-US"/>
          </a:p>
        </p:txBody>
      </p:sp>
      <p:sp>
        <p:nvSpPr>
          <p:cNvPr id="1536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4ADA604-D306-474A-A428-C79038AEED8A}" type="slidenum">
              <a:rPr lang="en-US" altLang="en-US" sz="1200"/>
              <a:pPr algn="r" eaLnBrk="1" hangingPunct="1"/>
              <a:t>22</a:t>
            </a:fld>
            <a:endParaRPr lang="en-US" altLang="en-US" sz="1200"/>
          </a:p>
        </p:txBody>
      </p:sp>
      <p:sp>
        <p:nvSpPr>
          <p:cNvPr id="153604" name="Rectangle 2"/>
          <p:cNvSpPr>
            <a:spLocks noRot="1" noChangeArrowheads="1" noTextEdit="1"/>
          </p:cNvSpPr>
          <p:nvPr>
            <p:ph type="sldImg"/>
          </p:nvPr>
        </p:nvSpPr>
        <p:spPr>
          <a:ln/>
        </p:spPr>
      </p:sp>
      <p:sp>
        <p:nvSpPr>
          <p:cNvPr id="153605"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FC2D40FF-5BBE-41DA-9AC9-EBEB585942E4}" type="slidenum">
              <a:rPr lang="en-US" altLang="en-US"/>
              <a:pPr/>
              <a:t>23</a:t>
            </a:fld>
            <a:endParaRPr lang="en-US" altLang="en-US"/>
          </a:p>
        </p:txBody>
      </p:sp>
      <p:sp>
        <p:nvSpPr>
          <p:cNvPr id="1546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5082A65-4563-4C84-A831-63AABAB534D4}" type="slidenum">
              <a:rPr lang="en-US" altLang="en-US" sz="1200"/>
              <a:pPr algn="r" eaLnBrk="1" hangingPunct="1"/>
              <a:t>23</a:t>
            </a:fld>
            <a:endParaRPr lang="en-US" altLang="en-US" sz="1200"/>
          </a:p>
        </p:txBody>
      </p:sp>
      <p:sp>
        <p:nvSpPr>
          <p:cNvPr id="154628" name="Rectangle 2"/>
          <p:cNvSpPr>
            <a:spLocks noRot="1" noChangeArrowheads="1" noTextEdit="1"/>
          </p:cNvSpPr>
          <p:nvPr>
            <p:ph type="sldImg"/>
          </p:nvPr>
        </p:nvSpPr>
        <p:spPr>
          <a:ln/>
        </p:spPr>
      </p:sp>
      <p:sp>
        <p:nvSpPr>
          <p:cNvPr id="154629"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8B0E689-5B2C-4BA9-94C7-C7E40E40A1FE}" type="slidenum">
              <a:rPr lang="en-US" altLang="en-US"/>
              <a:pPr/>
              <a:t>24</a:t>
            </a:fld>
            <a:endParaRPr lang="en-US" altLang="en-US"/>
          </a:p>
        </p:txBody>
      </p:sp>
      <p:sp>
        <p:nvSpPr>
          <p:cNvPr id="155651" name="Rectangle 2"/>
          <p:cNvSpPr>
            <a:spLocks noChangeArrowheads="1" noTextEdit="1"/>
          </p:cNvSpPr>
          <p:nvPr>
            <p:ph type="sldImg"/>
          </p:nvPr>
        </p:nvSpPr>
        <p:spPr>
          <a:solidFill>
            <a:srgbClr val="FFFFFF"/>
          </a:solidFill>
          <a:ln/>
        </p:spPr>
      </p:sp>
      <p:sp>
        <p:nvSpPr>
          <p:cNvPr id="1556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8795E48-5EF6-4994-A14C-A35F23886696}" type="slidenum">
              <a:rPr lang="en-US" altLang="en-US"/>
              <a:pPr/>
              <a:t>25</a:t>
            </a:fld>
            <a:endParaRPr lang="en-US" altLang="en-US"/>
          </a:p>
        </p:txBody>
      </p:sp>
      <p:sp>
        <p:nvSpPr>
          <p:cNvPr id="156675" name="Rectangle 2"/>
          <p:cNvSpPr>
            <a:spLocks noChangeArrowheads="1" noTextEdit="1"/>
          </p:cNvSpPr>
          <p:nvPr>
            <p:ph type="sldImg"/>
          </p:nvPr>
        </p:nvSpPr>
        <p:spPr>
          <a:solidFill>
            <a:srgbClr val="FFFFFF"/>
          </a:solidFill>
          <a:ln/>
        </p:spPr>
      </p:sp>
      <p:sp>
        <p:nvSpPr>
          <p:cNvPr id="1566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7DDEFACC-5285-4950-A72A-6AB0BA2D1E03}" type="slidenum">
              <a:rPr lang="en-US" altLang="en-US"/>
              <a:pPr/>
              <a:t>26</a:t>
            </a:fld>
            <a:endParaRPr lang="en-US" altLang="en-US"/>
          </a:p>
        </p:txBody>
      </p:sp>
      <p:sp>
        <p:nvSpPr>
          <p:cNvPr id="157699" name="Rectangle 2"/>
          <p:cNvSpPr>
            <a:spLocks noChangeArrowheads="1" noTextEdit="1"/>
          </p:cNvSpPr>
          <p:nvPr>
            <p:ph type="sldImg"/>
          </p:nvPr>
        </p:nvSpPr>
        <p:spPr>
          <a:solidFill>
            <a:srgbClr val="FFFFFF"/>
          </a:solidFill>
          <a:ln/>
        </p:spPr>
      </p:sp>
      <p:sp>
        <p:nvSpPr>
          <p:cNvPr id="1577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47039331-8647-47A7-AB9B-4126FD170C28}" type="slidenum">
              <a:rPr lang="en-US" altLang="en-US"/>
              <a:pPr/>
              <a:t>27</a:t>
            </a:fld>
            <a:endParaRPr lang="en-US" altLang="en-US"/>
          </a:p>
        </p:txBody>
      </p:sp>
      <p:sp>
        <p:nvSpPr>
          <p:cNvPr id="158723" name="Rectangle 2"/>
          <p:cNvSpPr>
            <a:spLocks noChangeArrowheads="1" noTextEdit="1"/>
          </p:cNvSpPr>
          <p:nvPr>
            <p:ph type="sldImg"/>
          </p:nvPr>
        </p:nvSpPr>
        <p:spPr>
          <a:solidFill>
            <a:srgbClr val="FFFFFF"/>
          </a:solidFill>
          <a:ln/>
        </p:spPr>
      </p:sp>
      <p:sp>
        <p:nvSpPr>
          <p:cNvPr id="1587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1E950DB-B157-48D4-9041-BD7BAE18F34A}" type="slidenum">
              <a:rPr lang="en-US" altLang="en-US"/>
              <a:pPr/>
              <a:t>28</a:t>
            </a:fld>
            <a:endParaRPr lang="en-US" altLang="en-US"/>
          </a:p>
        </p:txBody>
      </p:sp>
      <p:sp>
        <p:nvSpPr>
          <p:cNvPr id="159747" name="Rectangle 2"/>
          <p:cNvSpPr>
            <a:spLocks noChangeArrowheads="1" noTextEdit="1"/>
          </p:cNvSpPr>
          <p:nvPr>
            <p:ph type="sldImg"/>
          </p:nvPr>
        </p:nvSpPr>
        <p:spPr>
          <a:solidFill>
            <a:srgbClr val="FFFFFF"/>
          </a:solidFill>
          <a:ln/>
        </p:spPr>
      </p:sp>
      <p:sp>
        <p:nvSpPr>
          <p:cNvPr id="1597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8D342F17-2E38-4FD6-91A8-FBCB1EE4E4B2}" type="slidenum">
              <a:rPr lang="en-US" altLang="en-US"/>
              <a:pPr/>
              <a:t>29</a:t>
            </a:fld>
            <a:endParaRPr lang="en-US" altLang="en-US"/>
          </a:p>
        </p:txBody>
      </p:sp>
      <p:sp>
        <p:nvSpPr>
          <p:cNvPr id="160771" name="Rectangle 2"/>
          <p:cNvSpPr>
            <a:spLocks noChangeArrowheads="1" noTextEdit="1"/>
          </p:cNvSpPr>
          <p:nvPr>
            <p:ph type="sldImg"/>
          </p:nvPr>
        </p:nvSpPr>
        <p:spPr>
          <a:solidFill>
            <a:srgbClr val="FFFFFF"/>
          </a:solidFill>
          <a:ln/>
        </p:spPr>
      </p:sp>
      <p:sp>
        <p:nvSpPr>
          <p:cNvPr id="1607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F6A42A2-B96C-448C-BF80-5FAF80F7F8EA}" type="slidenum">
              <a:rPr lang="en-US" altLang="en-US"/>
              <a:pPr/>
              <a:t>3</a:t>
            </a:fld>
            <a:endParaRPr lang="en-US" altLang="en-US"/>
          </a:p>
        </p:txBody>
      </p:sp>
      <p:sp>
        <p:nvSpPr>
          <p:cNvPr id="134147" name="Rectangle 2"/>
          <p:cNvSpPr>
            <a:spLocks noChangeArrowheads="1" noTextEdit="1"/>
          </p:cNvSpPr>
          <p:nvPr>
            <p:ph type="sldImg"/>
          </p:nvPr>
        </p:nvSpPr>
        <p:spPr>
          <a:solidFill>
            <a:srgbClr val="FFFFFF"/>
          </a:solidFill>
          <a:ln/>
        </p:spPr>
      </p:sp>
      <p:sp>
        <p:nvSpPr>
          <p:cNvPr id="1341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93A3C51D-6209-40F3-8C65-2A1F70571E80}" type="slidenum">
              <a:rPr lang="en-US" altLang="en-US"/>
              <a:pPr/>
              <a:t>30</a:t>
            </a:fld>
            <a:endParaRPr lang="en-US" altLang="en-US"/>
          </a:p>
        </p:txBody>
      </p:sp>
      <p:sp>
        <p:nvSpPr>
          <p:cNvPr id="161795" name="Rectangle 2"/>
          <p:cNvSpPr>
            <a:spLocks noChangeArrowheads="1" noTextEdit="1"/>
          </p:cNvSpPr>
          <p:nvPr>
            <p:ph type="sldImg"/>
          </p:nvPr>
        </p:nvSpPr>
        <p:spPr>
          <a:solidFill>
            <a:srgbClr val="FFFFFF"/>
          </a:solidFill>
          <a:ln/>
        </p:spPr>
      </p:sp>
      <p:sp>
        <p:nvSpPr>
          <p:cNvPr id="1617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33EC789-C03A-4D6A-97D9-FB6A33C7142B}" type="slidenum">
              <a:rPr lang="en-US" altLang="en-US"/>
              <a:pPr/>
              <a:t>31</a:t>
            </a:fld>
            <a:endParaRPr lang="en-US" altLang="en-US"/>
          </a:p>
        </p:txBody>
      </p:sp>
      <p:sp>
        <p:nvSpPr>
          <p:cNvPr id="162819" name="Rectangle 2"/>
          <p:cNvSpPr>
            <a:spLocks noChangeArrowheads="1" noTextEdit="1"/>
          </p:cNvSpPr>
          <p:nvPr>
            <p:ph type="sldImg"/>
          </p:nvPr>
        </p:nvSpPr>
        <p:spPr>
          <a:solidFill>
            <a:srgbClr val="FFFFFF"/>
          </a:solidFill>
          <a:ln/>
        </p:spPr>
      </p:sp>
      <p:sp>
        <p:nvSpPr>
          <p:cNvPr id="1628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61136DA9-0616-472C-8378-ACBC4E6A85F3}" type="slidenum">
              <a:rPr lang="en-US" altLang="en-US"/>
              <a:pPr/>
              <a:t>32</a:t>
            </a:fld>
            <a:endParaRPr lang="en-US" altLang="en-US"/>
          </a:p>
        </p:txBody>
      </p:sp>
      <p:sp>
        <p:nvSpPr>
          <p:cNvPr id="163843" name="Rectangle 2"/>
          <p:cNvSpPr>
            <a:spLocks noChangeArrowheads="1" noTextEdit="1"/>
          </p:cNvSpPr>
          <p:nvPr>
            <p:ph type="sldImg"/>
          </p:nvPr>
        </p:nvSpPr>
        <p:spPr>
          <a:solidFill>
            <a:srgbClr val="FFFFFF"/>
          </a:solidFill>
          <a:ln/>
        </p:spPr>
      </p:sp>
      <p:sp>
        <p:nvSpPr>
          <p:cNvPr id="1638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7666725-0A1C-4F86-B324-6CD5AAA2CACB}" type="slidenum">
              <a:rPr lang="en-US" altLang="en-US"/>
              <a:pPr/>
              <a:t>33</a:t>
            </a:fld>
            <a:endParaRPr lang="en-US" altLang="en-US"/>
          </a:p>
        </p:txBody>
      </p:sp>
      <p:sp>
        <p:nvSpPr>
          <p:cNvPr id="164867" name="Rectangle 2"/>
          <p:cNvSpPr>
            <a:spLocks noChangeArrowheads="1" noTextEdit="1"/>
          </p:cNvSpPr>
          <p:nvPr>
            <p:ph type="sldImg"/>
          </p:nvPr>
        </p:nvSpPr>
        <p:spPr>
          <a:solidFill>
            <a:srgbClr val="FFFFFF"/>
          </a:solidFill>
          <a:ln/>
        </p:spPr>
      </p:sp>
      <p:sp>
        <p:nvSpPr>
          <p:cNvPr id="1648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F28D588B-1505-4078-8A82-020EF4FDB9ED}" type="slidenum">
              <a:rPr lang="en-US" altLang="en-US"/>
              <a:pPr/>
              <a:t>34</a:t>
            </a:fld>
            <a:endParaRPr lang="en-US" altLang="en-US"/>
          </a:p>
        </p:txBody>
      </p:sp>
      <p:sp>
        <p:nvSpPr>
          <p:cNvPr id="165891" name="Rectangle 2"/>
          <p:cNvSpPr>
            <a:spLocks noChangeArrowheads="1" noTextEdit="1"/>
          </p:cNvSpPr>
          <p:nvPr>
            <p:ph type="sldImg"/>
          </p:nvPr>
        </p:nvSpPr>
        <p:spPr>
          <a:solidFill>
            <a:srgbClr val="FFFFFF"/>
          </a:solidFill>
          <a:ln/>
        </p:spPr>
      </p:sp>
      <p:sp>
        <p:nvSpPr>
          <p:cNvPr id="1658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37BE010A-895B-4315-B736-A1AD2F8ED391}" type="slidenum">
              <a:rPr lang="en-US" altLang="en-US"/>
              <a:pPr/>
              <a:t>35</a:t>
            </a:fld>
            <a:endParaRPr lang="en-US" altLang="en-US"/>
          </a:p>
        </p:txBody>
      </p:sp>
      <p:sp>
        <p:nvSpPr>
          <p:cNvPr id="166915" name="Rectangle 2"/>
          <p:cNvSpPr>
            <a:spLocks noChangeArrowheads="1" noTextEdit="1"/>
          </p:cNvSpPr>
          <p:nvPr>
            <p:ph type="sldImg"/>
          </p:nvPr>
        </p:nvSpPr>
        <p:spPr>
          <a:solidFill>
            <a:srgbClr val="FFFFFF"/>
          </a:solidFill>
          <a:ln/>
        </p:spPr>
      </p:sp>
      <p:sp>
        <p:nvSpPr>
          <p:cNvPr id="1669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C8FD3A52-EB20-4FBF-B21E-74A4F7EC2F93}" type="slidenum">
              <a:rPr lang="en-US" altLang="en-US"/>
              <a:pPr/>
              <a:t>36</a:t>
            </a:fld>
            <a:endParaRPr lang="en-US" altLang="en-US"/>
          </a:p>
        </p:txBody>
      </p:sp>
      <p:sp>
        <p:nvSpPr>
          <p:cNvPr id="167939" name="Rectangle 2"/>
          <p:cNvSpPr>
            <a:spLocks noChangeArrowheads="1" noTextEdit="1"/>
          </p:cNvSpPr>
          <p:nvPr>
            <p:ph type="sldImg"/>
          </p:nvPr>
        </p:nvSpPr>
        <p:spPr>
          <a:solidFill>
            <a:srgbClr val="FFFFFF"/>
          </a:solidFill>
          <a:ln/>
        </p:spPr>
      </p:sp>
      <p:sp>
        <p:nvSpPr>
          <p:cNvPr id="1679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11BF0E52-FDC6-4822-B339-167A6E2E99F1}" type="slidenum">
              <a:rPr lang="en-US" altLang="en-US"/>
              <a:pPr/>
              <a:t>37</a:t>
            </a:fld>
            <a:endParaRPr lang="en-US" altLang="en-US"/>
          </a:p>
        </p:txBody>
      </p:sp>
      <p:sp>
        <p:nvSpPr>
          <p:cNvPr id="168963" name="Rectangle 2"/>
          <p:cNvSpPr>
            <a:spLocks noChangeArrowheads="1" noTextEdit="1"/>
          </p:cNvSpPr>
          <p:nvPr>
            <p:ph type="sldImg"/>
          </p:nvPr>
        </p:nvSpPr>
        <p:spPr>
          <a:solidFill>
            <a:srgbClr val="FFFFFF"/>
          </a:solidFill>
          <a:ln/>
        </p:spPr>
      </p:sp>
      <p:sp>
        <p:nvSpPr>
          <p:cNvPr id="1689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C8B37F54-F3DF-4F32-89E4-6F1E045CE767}" type="slidenum">
              <a:rPr lang="en-US" altLang="en-US"/>
              <a:pPr/>
              <a:t>38</a:t>
            </a:fld>
            <a:endParaRPr lang="en-US" altLang="en-US"/>
          </a:p>
        </p:txBody>
      </p:sp>
      <p:sp>
        <p:nvSpPr>
          <p:cNvPr id="169987" name="Rectangle 2"/>
          <p:cNvSpPr>
            <a:spLocks noChangeArrowheads="1" noTextEdit="1"/>
          </p:cNvSpPr>
          <p:nvPr>
            <p:ph type="sldImg"/>
          </p:nvPr>
        </p:nvSpPr>
        <p:spPr>
          <a:solidFill>
            <a:srgbClr val="FFFFFF"/>
          </a:solidFill>
          <a:ln/>
        </p:spPr>
      </p:sp>
      <p:sp>
        <p:nvSpPr>
          <p:cNvPr id="1699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BD3E4E55-B3DF-48BD-B43C-C52551746325}" type="slidenum">
              <a:rPr lang="en-US" altLang="en-US"/>
              <a:pPr/>
              <a:t>40</a:t>
            </a:fld>
            <a:endParaRPr lang="en-US" altLang="en-US"/>
          </a:p>
        </p:txBody>
      </p:sp>
      <p:sp>
        <p:nvSpPr>
          <p:cNvPr id="171011" name="Rectangle 2"/>
          <p:cNvSpPr>
            <a:spLocks noChangeArrowheads="1" noTextEdit="1"/>
          </p:cNvSpPr>
          <p:nvPr>
            <p:ph type="sldImg"/>
          </p:nvPr>
        </p:nvSpPr>
        <p:spPr>
          <a:solidFill>
            <a:srgbClr val="FFFFFF"/>
          </a:solidFill>
          <a:ln/>
        </p:spPr>
      </p:sp>
      <p:sp>
        <p:nvSpPr>
          <p:cNvPr id="1710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0AED9DE-A114-493F-A5FE-75028682E7CB}" type="slidenum">
              <a:rPr lang="en-US" altLang="en-US"/>
              <a:pPr/>
              <a:t>4</a:t>
            </a:fld>
            <a:endParaRPr lang="en-US" altLang="en-US"/>
          </a:p>
        </p:txBody>
      </p:sp>
      <p:sp>
        <p:nvSpPr>
          <p:cNvPr id="135171" name="Rectangle 2"/>
          <p:cNvSpPr>
            <a:spLocks noChangeArrowheads="1" noTextEdit="1"/>
          </p:cNvSpPr>
          <p:nvPr>
            <p:ph type="sldImg"/>
          </p:nvPr>
        </p:nvSpPr>
        <p:spPr>
          <a:solidFill>
            <a:srgbClr val="FFFFFF"/>
          </a:solidFill>
          <a:ln/>
        </p:spPr>
      </p:sp>
      <p:sp>
        <p:nvSpPr>
          <p:cNvPr id="1351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2C5358DC-4334-4786-8C71-F7C73A2DAEB9}" type="slidenum">
              <a:rPr lang="en-US" altLang="en-US"/>
              <a:pPr/>
              <a:t>41</a:t>
            </a:fld>
            <a:endParaRPr lang="en-US" altLang="en-US"/>
          </a:p>
        </p:txBody>
      </p:sp>
      <p:sp>
        <p:nvSpPr>
          <p:cNvPr id="172035" name="Rectangle 2"/>
          <p:cNvSpPr>
            <a:spLocks noChangeArrowheads="1" noTextEdit="1"/>
          </p:cNvSpPr>
          <p:nvPr>
            <p:ph type="sldImg"/>
          </p:nvPr>
        </p:nvSpPr>
        <p:spPr>
          <a:solidFill>
            <a:srgbClr val="FFFFFF"/>
          </a:solidFill>
          <a:ln/>
        </p:spPr>
      </p:sp>
      <p:sp>
        <p:nvSpPr>
          <p:cNvPr id="1720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0D0C2337-BBF4-474F-ACD8-14B0E390A8AA}" type="slidenum">
              <a:rPr lang="en-US" altLang="en-US"/>
              <a:pPr/>
              <a:t>42</a:t>
            </a:fld>
            <a:endParaRPr lang="en-US" altLang="en-US"/>
          </a:p>
        </p:txBody>
      </p:sp>
      <p:sp>
        <p:nvSpPr>
          <p:cNvPr id="173059" name="Rectangle 2"/>
          <p:cNvSpPr>
            <a:spLocks noChangeArrowheads="1" noTextEdit="1"/>
          </p:cNvSpPr>
          <p:nvPr>
            <p:ph type="sldImg"/>
          </p:nvPr>
        </p:nvSpPr>
        <p:spPr>
          <a:solidFill>
            <a:srgbClr val="FFFFFF"/>
          </a:solidFill>
          <a:ln/>
        </p:spPr>
      </p:sp>
      <p:sp>
        <p:nvSpPr>
          <p:cNvPr id="1730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7C809DE2-D99C-4E8B-9830-88C7DD101660}" type="slidenum">
              <a:rPr lang="en-US" altLang="en-US"/>
              <a:pPr/>
              <a:t>43</a:t>
            </a:fld>
            <a:endParaRPr lang="en-US" altLang="en-US"/>
          </a:p>
        </p:txBody>
      </p:sp>
      <p:sp>
        <p:nvSpPr>
          <p:cNvPr id="174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6957ABA-25A4-4B99-9B36-D6F2B340A60C}" type="slidenum">
              <a:rPr lang="en-US" altLang="en-US" sz="1200"/>
              <a:pPr algn="r" eaLnBrk="1" hangingPunct="1"/>
              <a:t>43</a:t>
            </a:fld>
            <a:endParaRPr lang="en-US" altLang="en-US" sz="1200"/>
          </a:p>
        </p:txBody>
      </p:sp>
      <p:sp>
        <p:nvSpPr>
          <p:cNvPr id="174084" name="Rectangle 2"/>
          <p:cNvSpPr>
            <a:spLocks noRot="1" noChangeArrowheads="1" noTextEdit="1"/>
          </p:cNvSpPr>
          <p:nvPr>
            <p:ph type="sldImg"/>
          </p:nvPr>
        </p:nvSpPr>
        <p:spPr>
          <a:ln/>
        </p:spPr>
      </p:sp>
      <p:sp>
        <p:nvSpPr>
          <p:cNvPr id="174085"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5CC4CA2E-8322-42FB-864C-A7D7B3B641A1}" type="slidenum">
              <a:rPr lang="en-US" altLang="en-US"/>
              <a:pPr/>
              <a:t>44</a:t>
            </a:fld>
            <a:endParaRPr lang="en-US" altLang="en-US"/>
          </a:p>
        </p:txBody>
      </p:sp>
      <p:sp>
        <p:nvSpPr>
          <p:cNvPr id="175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57A0A2D-2B57-42C4-B0E0-D18EEBA67C9E}" type="slidenum">
              <a:rPr lang="en-US" altLang="en-US" sz="1200"/>
              <a:pPr algn="r" eaLnBrk="1" hangingPunct="1"/>
              <a:t>44</a:t>
            </a:fld>
            <a:endParaRPr lang="en-US" altLang="en-US" sz="1200"/>
          </a:p>
        </p:txBody>
      </p:sp>
      <p:sp>
        <p:nvSpPr>
          <p:cNvPr id="175108" name="Rectangle 2"/>
          <p:cNvSpPr>
            <a:spLocks noRot="1" noChangeArrowheads="1" noTextEdit="1"/>
          </p:cNvSpPr>
          <p:nvPr>
            <p:ph type="sldImg"/>
          </p:nvPr>
        </p:nvSpPr>
        <p:spPr>
          <a:ln/>
        </p:spPr>
      </p:sp>
      <p:sp>
        <p:nvSpPr>
          <p:cNvPr id="175109"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E8872D9-5229-4EC9-8B47-2C953BC1A526}" type="slidenum">
              <a:rPr lang="en-US" altLang="en-US"/>
              <a:pPr/>
              <a:t>45</a:t>
            </a:fld>
            <a:endParaRPr lang="en-US" altLang="en-US"/>
          </a:p>
        </p:txBody>
      </p:sp>
      <p:sp>
        <p:nvSpPr>
          <p:cNvPr id="176131" name="Rectangle 2"/>
          <p:cNvSpPr>
            <a:spLocks noChangeArrowheads="1" noTextEdit="1"/>
          </p:cNvSpPr>
          <p:nvPr>
            <p:ph type="sldImg"/>
          </p:nvPr>
        </p:nvSpPr>
        <p:spPr>
          <a:solidFill>
            <a:srgbClr val="FFFFFF"/>
          </a:solidFill>
          <a:ln/>
        </p:spPr>
      </p:sp>
      <p:sp>
        <p:nvSpPr>
          <p:cNvPr id="1761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65F56D44-02D5-4905-9A83-C5D1711200B0}" type="slidenum">
              <a:rPr lang="en-US" altLang="en-US"/>
              <a:pPr/>
              <a:t>46</a:t>
            </a:fld>
            <a:endParaRPr lang="en-US" altLang="en-US"/>
          </a:p>
        </p:txBody>
      </p:sp>
      <p:sp>
        <p:nvSpPr>
          <p:cNvPr id="177155" name="Rectangle 2"/>
          <p:cNvSpPr>
            <a:spLocks noChangeArrowheads="1" noTextEdit="1"/>
          </p:cNvSpPr>
          <p:nvPr>
            <p:ph type="sldImg"/>
          </p:nvPr>
        </p:nvSpPr>
        <p:spPr>
          <a:solidFill>
            <a:srgbClr val="FFFFFF"/>
          </a:solidFill>
          <a:ln/>
        </p:spPr>
      </p:sp>
      <p:sp>
        <p:nvSpPr>
          <p:cNvPr id="1771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3F403868-BF25-4C64-8CC0-45F937B8BBC8}" type="slidenum">
              <a:rPr lang="en-US" altLang="en-US"/>
              <a:pPr/>
              <a:t>47</a:t>
            </a:fld>
            <a:endParaRPr lang="en-US" altLang="en-US"/>
          </a:p>
        </p:txBody>
      </p:sp>
      <p:sp>
        <p:nvSpPr>
          <p:cNvPr id="178179" name="Rectangle 2"/>
          <p:cNvSpPr>
            <a:spLocks noChangeArrowheads="1" noTextEdit="1"/>
          </p:cNvSpPr>
          <p:nvPr>
            <p:ph type="sldImg"/>
          </p:nvPr>
        </p:nvSpPr>
        <p:spPr>
          <a:solidFill>
            <a:srgbClr val="FFFFFF"/>
          </a:solidFill>
          <a:ln/>
        </p:spPr>
      </p:sp>
      <p:sp>
        <p:nvSpPr>
          <p:cNvPr id="1781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A5D727A0-0528-4EE2-986A-F86F503AE9A5}" type="slidenum">
              <a:rPr lang="en-US" altLang="en-US"/>
              <a:pPr/>
              <a:t>48</a:t>
            </a:fld>
            <a:endParaRPr lang="en-US" altLang="en-US"/>
          </a:p>
        </p:txBody>
      </p:sp>
      <p:sp>
        <p:nvSpPr>
          <p:cNvPr id="179203" name="Rectangle 2"/>
          <p:cNvSpPr>
            <a:spLocks noChangeArrowheads="1" noTextEdit="1"/>
          </p:cNvSpPr>
          <p:nvPr>
            <p:ph type="sldImg"/>
          </p:nvPr>
        </p:nvSpPr>
        <p:spPr>
          <a:solidFill>
            <a:srgbClr val="FFFFFF"/>
          </a:solidFill>
          <a:ln/>
        </p:spPr>
      </p:sp>
      <p:sp>
        <p:nvSpPr>
          <p:cNvPr id="1792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916BF86B-F0DB-4FF4-ABC7-E27088A6C1AC}" type="slidenum">
              <a:rPr lang="en-US" altLang="en-US"/>
              <a:pPr/>
              <a:t>49</a:t>
            </a:fld>
            <a:endParaRPr lang="en-US" altLang="en-US"/>
          </a:p>
        </p:txBody>
      </p:sp>
      <p:sp>
        <p:nvSpPr>
          <p:cNvPr id="180227" name="Rectangle 2"/>
          <p:cNvSpPr>
            <a:spLocks noChangeArrowheads="1" noTextEdit="1"/>
          </p:cNvSpPr>
          <p:nvPr>
            <p:ph type="sldImg"/>
          </p:nvPr>
        </p:nvSpPr>
        <p:spPr>
          <a:solidFill>
            <a:srgbClr val="FFFFFF"/>
          </a:solidFill>
          <a:ln/>
        </p:spPr>
      </p:sp>
      <p:sp>
        <p:nvSpPr>
          <p:cNvPr id="1802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596BC91A-3F53-49BF-9C71-DF85FBAF235A}" type="slidenum">
              <a:rPr lang="en-US" altLang="en-US"/>
              <a:pPr/>
              <a:t>50</a:t>
            </a:fld>
            <a:endParaRPr lang="en-US" altLang="en-US"/>
          </a:p>
        </p:txBody>
      </p:sp>
      <p:sp>
        <p:nvSpPr>
          <p:cNvPr id="181251" name="Rectangle 2"/>
          <p:cNvSpPr>
            <a:spLocks noChangeArrowheads="1" noTextEdit="1"/>
          </p:cNvSpPr>
          <p:nvPr>
            <p:ph type="sldImg"/>
          </p:nvPr>
        </p:nvSpPr>
        <p:spPr>
          <a:solidFill>
            <a:srgbClr val="FFFFFF"/>
          </a:solidFill>
          <a:ln/>
        </p:spPr>
      </p:sp>
      <p:sp>
        <p:nvSpPr>
          <p:cNvPr id="1812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FE92C38-9785-438D-AE7E-3E4300BD08BA}" type="slidenum">
              <a:rPr lang="en-US" altLang="en-US"/>
              <a:pPr/>
              <a:t>5</a:t>
            </a:fld>
            <a:endParaRPr lang="en-US" altLang="en-US"/>
          </a:p>
        </p:txBody>
      </p:sp>
      <p:sp>
        <p:nvSpPr>
          <p:cNvPr id="136195" name="Rectangle 2"/>
          <p:cNvSpPr>
            <a:spLocks noChangeArrowheads="1" noTextEdit="1"/>
          </p:cNvSpPr>
          <p:nvPr>
            <p:ph type="sldImg"/>
          </p:nvPr>
        </p:nvSpPr>
        <p:spPr>
          <a:solidFill>
            <a:srgbClr val="FFFFFF"/>
          </a:solidFill>
          <a:ln/>
        </p:spPr>
      </p:sp>
      <p:sp>
        <p:nvSpPr>
          <p:cNvPr id="1361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554637EA-1B6B-4BED-B8DD-3E941AC23CD2}" type="slidenum">
              <a:rPr lang="en-US" altLang="en-US"/>
              <a:pPr/>
              <a:t>51</a:t>
            </a:fld>
            <a:endParaRPr lang="en-US" altLang="en-US"/>
          </a:p>
        </p:txBody>
      </p:sp>
      <p:sp>
        <p:nvSpPr>
          <p:cNvPr id="182275" name="Rectangle 2"/>
          <p:cNvSpPr>
            <a:spLocks noChangeArrowheads="1" noTextEdit="1"/>
          </p:cNvSpPr>
          <p:nvPr>
            <p:ph type="sldImg"/>
          </p:nvPr>
        </p:nvSpPr>
        <p:spPr>
          <a:solidFill>
            <a:srgbClr val="FFFFFF"/>
          </a:solidFill>
          <a:ln/>
        </p:spPr>
      </p:sp>
      <p:sp>
        <p:nvSpPr>
          <p:cNvPr id="1822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A494E99C-82A5-457E-BD99-9082FA0DD64C}" type="slidenum">
              <a:rPr lang="en-US" altLang="en-US"/>
              <a:pPr/>
              <a:t>52</a:t>
            </a:fld>
            <a:endParaRPr lang="en-US" altLang="en-US"/>
          </a:p>
        </p:txBody>
      </p:sp>
      <p:sp>
        <p:nvSpPr>
          <p:cNvPr id="183299" name="Rectangle 2"/>
          <p:cNvSpPr>
            <a:spLocks noChangeArrowheads="1" noTextEdit="1"/>
          </p:cNvSpPr>
          <p:nvPr>
            <p:ph type="sldImg"/>
          </p:nvPr>
        </p:nvSpPr>
        <p:spPr>
          <a:solidFill>
            <a:srgbClr val="FFFFFF"/>
          </a:solidFill>
          <a:ln/>
        </p:spPr>
      </p:sp>
      <p:sp>
        <p:nvSpPr>
          <p:cNvPr id="1833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AEEFCA2-49A4-4194-96F6-4FE24408436E}" type="slidenum">
              <a:rPr lang="en-US" altLang="en-US"/>
              <a:pPr/>
              <a:t>53</a:t>
            </a:fld>
            <a:endParaRPr lang="en-US" altLang="en-US"/>
          </a:p>
        </p:txBody>
      </p:sp>
      <p:sp>
        <p:nvSpPr>
          <p:cNvPr id="184323" name="Rectangle 2"/>
          <p:cNvSpPr>
            <a:spLocks noChangeArrowheads="1" noTextEdit="1"/>
          </p:cNvSpPr>
          <p:nvPr>
            <p:ph type="sldImg"/>
          </p:nvPr>
        </p:nvSpPr>
        <p:spPr>
          <a:solidFill>
            <a:srgbClr val="FFFFFF"/>
          </a:solidFill>
          <a:ln/>
        </p:spPr>
      </p:sp>
      <p:sp>
        <p:nvSpPr>
          <p:cNvPr id="1843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9A368F92-293C-4B30-917D-20DB3108F0B7}" type="slidenum">
              <a:rPr lang="en-US" altLang="en-US"/>
              <a:pPr/>
              <a:t>54</a:t>
            </a:fld>
            <a:endParaRPr lang="en-US" altLang="en-US"/>
          </a:p>
        </p:txBody>
      </p:sp>
      <p:sp>
        <p:nvSpPr>
          <p:cNvPr id="185347" name="Rectangle 2"/>
          <p:cNvSpPr>
            <a:spLocks noChangeArrowheads="1" noTextEdit="1"/>
          </p:cNvSpPr>
          <p:nvPr>
            <p:ph type="sldImg"/>
          </p:nvPr>
        </p:nvSpPr>
        <p:spPr>
          <a:solidFill>
            <a:srgbClr val="FFFFFF"/>
          </a:solidFill>
          <a:ln/>
        </p:spPr>
      </p:sp>
      <p:sp>
        <p:nvSpPr>
          <p:cNvPr id="1853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0C95F6C2-F16A-4BE2-8B45-A96711BB66A7}" type="slidenum">
              <a:rPr lang="en-US" altLang="en-US"/>
              <a:pPr/>
              <a:t>55</a:t>
            </a:fld>
            <a:endParaRPr lang="en-US" altLang="en-US"/>
          </a:p>
        </p:txBody>
      </p:sp>
      <p:sp>
        <p:nvSpPr>
          <p:cNvPr id="186371" name="Rectangle 2"/>
          <p:cNvSpPr>
            <a:spLocks noChangeArrowheads="1" noTextEdit="1"/>
          </p:cNvSpPr>
          <p:nvPr>
            <p:ph type="sldImg"/>
          </p:nvPr>
        </p:nvSpPr>
        <p:spPr>
          <a:solidFill>
            <a:srgbClr val="FFFFFF"/>
          </a:solidFill>
          <a:ln/>
        </p:spPr>
      </p:sp>
      <p:sp>
        <p:nvSpPr>
          <p:cNvPr id="1863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F643E1BE-9470-4594-A64D-F659B9387123}" type="slidenum">
              <a:rPr lang="en-US" altLang="en-US"/>
              <a:pPr/>
              <a:t>56</a:t>
            </a:fld>
            <a:endParaRPr lang="en-US" altLang="en-US"/>
          </a:p>
        </p:txBody>
      </p:sp>
      <p:sp>
        <p:nvSpPr>
          <p:cNvPr id="187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376BA2E-1914-4785-9183-3199D78A1D30}" type="slidenum">
              <a:rPr lang="en-US" altLang="en-US" sz="1200"/>
              <a:pPr algn="r" eaLnBrk="1" hangingPunct="1"/>
              <a:t>56</a:t>
            </a:fld>
            <a:endParaRPr lang="en-US" altLang="en-US" sz="1200"/>
          </a:p>
        </p:txBody>
      </p:sp>
      <p:sp>
        <p:nvSpPr>
          <p:cNvPr id="187396" name="Rectangle 2"/>
          <p:cNvSpPr>
            <a:spLocks noRot="1" noChangeArrowheads="1" noTextEdit="1"/>
          </p:cNvSpPr>
          <p:nvPr>
            <p:ph type="sldImg"/>
          </p:nvPr>
        </p:nvSpPr>
        <p:spPr>
          <a:ln/>
        </p:spPr>
      </p:sp>
      <p:sp>
        <p:nvSpPr>
          <p:cNvPr id="187397"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1C84D10-3157-478F-98C3-2C4FD6964BCB}" type="slidenum">
              <a:rPr lang="en-US" altLang="en-US"/>
              <a:pPr/>
              <a:t>57</a:t>
            </a:fld>
            <a:endParaRPr lang="en-US" altLang="en-US"/>
          </a:p>
        </p:txBody>
      </p:sp>
      <p:sp>
        <p:nvSpPr>
          <p:cNvPr id="188419" name="Rectangle 2"/>
          <p:cNvSpPr>
            <a:spLocks noChangeArrowheads="1" noTextEdit="1"/>
          </p:cNvSpPr>
          <p:nvPr>
            <p:ph type="sldImg"/>
          </p:nvPr>
        </p:nvSpPr>
        <p:spPr>
          <a:solidFill>
            <a:srgbClr val="FFFFFF"/>
          </a:solidFill>
          <a:ln/>
        </p:spPr>
      </p:sp>
      <p:sp>
        <p:nvSpPr>
          <p:cNvPr id="1884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534CF7A3-AA0F-4BD8-89FD-7B291F4B2583}" type="slidenum">
              <a:rPr lang="en-US" altLang="en-US"/>
              <a:pPr/>
              <a:t>58</a:t>
            </a:fld>
            <a:endParaRPr lang="en-US" altLang="en-US"/>
          </a:p>
        </p:txBody>
      </p:sp>
      <p:sp>
        <p:nvSpPr>
          <p:cNvPr id="189443" name="Rectangle 2"/>
          <p:cNvSpPr>
            <a:spLocks noChangeArrowheads="1" noTextEdit="1"/>
          </p:cNvSpPr>
          <p:nvPr>
            <p:ph type="sldImg"/>
          </p:nvPr>
        </p:nvSpPr>
        <p:spPr>
          <a:solidFill>
            <a:srgbClr val="FFFFFF"/>
          </a:solidFill>
          <a:ln/>
        </p:spPr>
      </p:sp>
      <p:sp>
        <p:nvSpPr>
          <p:cNvPr id="1894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7A242387-135D-4467-B8C9-6F8D9900C1B4}" type="slidenum">
              <a:rPr lang="en-US" altLang="en-US"/>
              <a:pPr/>
              <a:t>59</a:t>
            </a:fld>
            <a:endParaRPr lang="en-US" altLang="en-US"/>
          </a:p>
        </p:txBody>
      </p:sp>
      <p:sp>
        <p:nvSpPr>
          <p:cNvPr id="190467" name="Rectangle 2"/>
          <p:cNvSpPr>
            <a:spLocks noChangeArrowheads="1" noTextEdit="1"/>
          </p:cNvSpPr>
          <p:nvPr>
            <p:ph type="sldImg"/>
          </p:nvPr>
        </p:nvSpPr>
        <p:spPr>
          <a:solidFill>
            <a:srgbClr val="FFFFFF"/>
          </a:solidFill>
          <a:ln/>
        </p:spPr>
      </p:sp>
      <p:sp>
        <p:nvSpPr>
          <p:cNvPr id="1904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16E01531-2D32-4E4B-B88E-5426117A62C7}" type="slidenum">
              <a:rPr lang="en-US" altLang="en-US"/>
              <a:pPr/>
              <a:t>60</a:t>
            </a:fld>
            <a:endParaRPr lang="en-US" altLang="en-US"/>
          </a:p>
        </p:txBody>
      </p:sp>
      <p:sp>
        <p:nvSpPr>
          <p:cNvPr id="191491" name="Rectangle 2"/>
          <p:cNvSpPr>
            <a:spLocks noChangeArrowheads="1" noTextEdit="1"/>
          </p:cNvSpPr>
          <p:nvPr>
            <p:ph type="sldImg"/>
          </p:nvPr>
        </p:nvSpPr>
        <p:spPr>
          <a:solidFill>
            <a:srgbClr val="FFFFFF"/>
          </a:solidFill>
          <a:ln/>
        </p:spPr>
      </p:sp>
      <p:sp>
        <p:nvSpPr>
          <p:cNvPr id="1914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AE416D62-32F9-49DD-A025-97A407E25EDA}" type="slidenum">
              <a:rPr lang="en-US" altLang="en-US"/>
              <a:pPr/>
              <a:t>6</a:t>
            </a:fld>
            <a:endParaRPr lang="en-US" altLang="en-US"/>
          </a:p>
        </p:txBody>
      </p:sp>
      <p:sp>
        <p:nvSpPr>
          <p:cNvPr id="137219" name="Rectangle 2"/>
          <p:cNvSpPr>
            <a:spLocks noChangeArrowheads="1" noTextEdit="1"/>
          </p:cNvSpPr>
          <p:nvPr>
            <p:ph type="sldImg"/>
          </p:nvPr>
        </p:nvSpPr>
        <p:spPr>
          <a:solidFill>
            <a:srgbClr val="FFFFFF"/>
          </a:solidFill>
          <a:ln/>
        </p:spPr>
      </p:sp>
      <p:sp>
        <p:nvSpPr>
          <p:cNvPr id="1372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4238812F-4EBF-4B9C-9A13-9D2160391EBE}" type="slidenum">
              <a:rPr lang="en-US" altLang="en-US"/>
              <a:pPr/>
              <a:t>61</a:t>
            </a:fld>
            <a:endParaRPr lang="en-US" altLang="en-US"/>
          </a:p>
        </p:txBody>
      </p:sp>
      <p:sp>
        <p:nvSpPr>
          <p:cNvPr id="192515" name="Rectangle 2"/>
          <p:cNvSpPr>
            <a:spLocks noChangeArrowheads="1" noTextEdit="1"/>
          </p:cNvSpPr>
          <p:nvPr>
            <p:ph type="sldImg"/>
          </p:nvPr>
        </p:nvSpPr>
        <p:spPr>
          <a:solidFill>
            <a:srgbClr val="FFFFFF"/>
          </a:solidFill>
          <a:ln/>
        </p:spPr>
      </p:sp>
      <p:sp>
        <p:nvSpPr>
          <p:cNvPr id="1925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791296C4-55CA-4B81-919E-93F042A161B1}" type="slidenum">
              <a:rPr lang="en-US" altLang="en-US"/>
              <a:pPr/>
              <a:t>62</a:t>
            </a:fld>
            <a:endParaRPr lang="en-US" altLang="en-US"/>
          </a:p>
        </p:txBody>
      </p:sp>
      <p:sp>
        <p:nvSpPr>
          <p:cNvPr id="193539" name="Rectangle 2"/>
          <p:cNvSpPr>
            <a:spLocks noChangeArrowheads="1" noTextEdit="1"/>
          </p:cNvSpPr>
          <p:nvPr>
            <p:ph type="sldImg"/>
          </p:nvPr>
        </p:nvSpPr>
        <p:spPr>
          <a:solidFill>
            <a:srgbClr val="FFFFFF"/>
          </a:solidFill>
          <a:ln/>
        </p:spPr>
      </p:sp>
      <p:sp>
        <p:nvSpPr>
          <p:cNvPr id="1935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313C8E6B-76BC-45BD-937D-0C62D2DB9CCE}" type="slidenum">
              <a:rPr lang="en-US" altLang="en-US"/>
              <a:pPr/>
              <a:t>63</a:t>
            </a:fld>
            <a:endParaRPr lang="en-US" altLang="en-US"/>
          </a:p>
        </p:txBody>
      </p:sp>
      <p:sp>
        <p:nvSpPr>
          <p:cNvPr id="194563" name="Rectangle 2"/>
          <p:cNvSpPr>
            <a:spLocks noChangeArrowheads="1" noTextEdit="1"/>
          </p:cNvSpPr>
          <p:nvPr>
            <p:ph type="sldImg"/>
          </p:nvPr>
        </p:nvSpPr>
        <p:spPr>
          <a:solidFill>
            <a:srgbClr val="FFFFFF"/>
          </a:solidFill>
          <a:ln/>
        </p:spPr>
      </p:sp>
      <p:sp>
        <p:nvSpPr>
          <p:cNvPr id="1945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C6280E5D-213E-4339-9CF0-865012A8CD25}" type="slidenum">
              <a:rPr lang="en-US" altLang="en-US"/>
              <a:pPr/>
              <a:t>64</a:t>
            </a:fld>
            <a:endParaRPr lang="en-US" altLang="en-US"/>
          </a:p>
        </p:txBody>
      </p:sp>
      <p:sp>
        <p:nvSpPr>
          <p:cNvPr id="195587" name="Rectangle 2"/>
          <p:cNvSpPr>
            <a:spLocks noChangeArrowheads="1" noTextEdit="1"/>
          </p:cNvSpPr>
          <p:nvPr>
            <p:ph type="sldImg"/>
          </p:nvPr>
        </p:nvSpPr>
        <p:spPr>
          <a:solidFill>
            <a:srgbClr val="FFFFFF"/>
          </a:solidFill>
          <a:ln/>
        </p:spPr>
      </p:sp>
      <p:sp>
        <p:nvSpPr>
          <p:cNvPr id="1955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BBACB4EF-C7FB-4E09-9EB7-C25A3FD9CAD6}" type="slidenum">
              <a:rPr lang="en-US" altLang="en-US"/>
              <a:pPr/>
              <a:t>65</a:t>
            </a:fld>
            <a:endParaRPr lang="en-US" altLang="en-US"/>
          </a:p>
        </p:txBody>
      </p:sp>
      <p:sp>
        <p:nvSpPr>
          <p:cNvPr id="196611" name="Rectangle 2"/>
          <p:cNvSpPr>
            <a:spLocks noChangeArrowheads="1" noTextEdit="1"/>
          </p:cNvSpPr>
          <p:nvPr>
            <p:ph type="sldImg"/>
          </p:nvPr>
        </p:nvSpPr>
        <p:spPr>
          <a:solidFill>
            <a:srgbClr val="FFFFFF"/>
          </a:solidFill>
          <a:ln/>
        </p:spPr>
      </p:sp>
      <p:sp>
        <p:nvSpPr>
          <p:cNvPr id="1966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BAC36E4F-0C90-4EBD-BCD4-EB9540100488}" type="slidenum">
              <a:rPr lang="en-US" altLang="en-US"/>
              <a:pPr/>
              <a:t>66</a:t>
            </a:fld>
            <a:endParaRPr lang="en-US" altLang="en-US"/>
          </a:p>
        </p:txBody>
      </p:sp>
      <p:sp>
        <p:nvSpPr>
          <p:cNvPr id="197635" name="Rectangle 2"/>
          <p:cNvSpPr>
            <a:spLocks noChangeArrowheads="1" noTextEdit="1"/>
          </p:cNvSpPr>
          <p:nvPr>
            <p:ph type="sldImg"/>
          </p:nvPr>
        </p:nvSpPr>
        <p:spPr>
          <a:solidFill>
            <a:srgbClr val="FFFFFF"/>
          </a:solidFill>
          <a:ln/>
        </p:spPr>
      </p:sp>
      <p:sp>
        <p:nvSpPr>
          <p:cNvPr id="1976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11B368EE-1978-4F6A-9992-5828D66367D5}" type="slidenum">
              <a:rPr lang="en-US" altLang="en-US"/>
              <a:pPr/>
              <a:t>67</a:t>
            </a:fld>
            <a:endParaRPr lang="en-US" altLang="en-US"/>
          </a:p>
        </p:txBody>
      </p:sp>
      <p:sp>
        <p:nvSpPr>
          <p:cNvPr id="198659" name="Rectangle 2"/>
          <p:cNvSpPr>
            <a:spLocks noChangeArrowheads="1" noTextEdit="1"/>
          </p:cNvSpPr>
          <p:nvPr>
            <p:ph type="sldImg"/>
          </p:nvPr>
        </p:nvSpPr>
        <p:spPr>
          <a:solidFill>
            <a:srgbClr val="FFFFFF"/>
          </a:solidFill>
          <a:ln/>
        </p:spPr>
      </p:sp>
      <p:sp>
        <p:nvSpPr>
          <p:cNvPr id="1986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3F42C3CE-4790-46BA-8CC4-C6EAA43DE910}" type="slidenum">
              <a:rPr lang="en-US" altLang="en-US"/>
              <a:pPr/>
              <a:t>68</a:t>
            </a:fld>
            <a:endParaRPr lang="en-US" altLang="en-US"/>
          </a:p>
        </p:txBody>
      </p:sp>
      <p:sp>
        <p:nvSpPr>
          <p:cNvPr id="199683" name="Rectangle 2"/>
          <p:cNvSpPr>
            <a:spLocks noChangeArrowheads="1" noTextEdit="1"/>
          </p:cNvSpPr>
          <p:nvPr>
            <p:ph type="sldImg"/>
          </p:nvPr>
        </p:nvSpPr>
        <p:spPr>
          <a:solidFill>
            <a:srgbClr val="FFFFFF"/>
          </a:solidFill>
          <a:ln/>
        </p:spPr>
      </p:sp>
      <p:sp>
        <p:nvSpPr>
          <p:cNvPr id="1996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91E9CFBB-DA40-411E-85DD-4E64B20D415F}" type="slidenum">
              <a:rPr lang="en-US" altLang="en-US"/>
              <a:pPr/>
              <a:t>69</a:t>
            </a:fld>
            <a:endParaRPr lang="en-US" altLang="en-US"/>
          </a:p>
        </p:txBody>
      </p:sp>
      <p:sp>
        <p:nvSpPr>
          <p:cNvPr id="200707" name="Rectangle 2"/>
          <p:cNvSpPr>
            <a:spLocks noChangeArrowheads="1" noTextEdit="1"/>
          </p:cNvSpPr>
          <p:nvPr>
            <p:ph type="sldImg"/>
          </p:nvPr>
        </p:nvSpPr>
        <p:spPr>
          <a:solidFill>
            <a:srgbClr val="FFFFFF"/>
          </a:solidFill>
          <a:ln/>
        </p:spPr>
      </p:sp>
      <p:sp>
        <p:nvSpPr>
          <p:cNvPr id="2007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92F5C54D-ABD7-43A4-9C6B-3534428E2872}" type="slidenum">
              <a:rPr lang="en-US" altLang="en-US"/>
              <a:pPr/>
              <a:t>70</a:t>
            </a:fld>
            <a:endParaRPr lang="en-US" altLang="en-US"/>
          </a:p>
        </p:txBody>
      </p:sp>
      <p:sp>
        <p:nvSpPr>
          <p:cNvPr id="201731" name="Rectangle 2"/>
          <p:cNvSpPr>
            <a:spLocks noChangeArrowheads="1" noTextEdit="1"/>
          </p:cNvSpPr>
          <p:nvPr>
            <p:ph type="sldImg"/>
          </p:nvPr>
        </p:nvSpPr>
        <p:spPr>
          <a:solidFill>
            <a:srgbClr val="FFFFFF"/>
          </a:solidFill>
          <a:ln/>
        </p:spPr>
      </p:sp>
      <p:sp>
        <p:nvSpPr>
          <p:cNvPr id="2017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980258E-90B2-421C-8B73-FB8592AB5098}" type="slidenum">
              <a:rPr lang="en-US" altLang="en-US"/>
              <a:pPr/>
              <a:t>7</a:t>
            </a:fld>
            <a:endParaRPr lang="en-US" altLang="en-US"/>
          </a:p>
        </p:txBody>
      </p:sp>
      <p:sp>
        <p:nvSpPr>
          <p:cNvPr id="138243" name="Rectangle 2"/>
          <p:cNvSpPr>
            <a:spLocks noChangeArrowheads="1" noTextEdit="1"/>
          </p:cNvSpPr>
          <p:nvPr>
            <p:ph type="sldImg"/>
          </p:nvPr>
        </p:nvSpPr>
        <p:spPr>
          <a:solidFill>
            <a:srgbClr val="FFFFFF"/>
          </a:solidFill>
          <a:ln/>
        </p:spPr>
      </p:sp>
      <p:sp>
        <p:nvSpPr>
          <p:cNvPr id="1382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B9FF4D15-87FF-4785-9BCC-146BB0B3D9C2}" type="slidenum">
              <a:rPr lang="en-US" altLang="en-US"/>
              <a:pPr/>
              <a:t>71</a:t>
            </a:fld>
            <a:endParaRPr lang="en-US" altLang="en-US"/>
          </a:p>
        </p:txBody>
      </p:sp>
      <p:sp>
        <p:nvSpPr>
          <p:cNvPr id="202755" name="Rectangle 2"/>
          <p:cNvSpPr>
            <a:spLocks noChangeArrowheads="1" noTextEdit="1"/>
          </p:cNvSpPr>
          <p:nvPr>
            <p:ph type="sldImg"/>
          </p:nvPr>
        </p:nvSpPr>
        <p:spPr>
          <a:solidFill>
            <a:srgbClr val="FFFFFF"/>
          </a:solidFill>
          <a:ln/>
        </p:spPr>
      </p:sp>
      <p:sp>
        <p:nvSpPr>
          <p:cNvPr id="2027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3467D03C-CA65-4905-BEE1-B32C3BEAEF93}" type="slidenum">
              <a:rPr lang="en-US" altLang="en-US"/>
              <a:pPr/>
              <a:t>72</a:t>
            </a:fld>
            <a:endParaRPr lang="en-US" altLang="en-US"/>
          </a:p>
        </p:txBody>
      </p:sp>
      <p:sp>
        <p:nvSpPr>
          <p:cNvPr id="203779" name="Rectangle 2"/>
          <p:cNvSpPr>
            <a:spLocks noChangeArrowheads="1" noTextEdit="1"/>
          </p:cNvSpPr>
          <p:nvPr>
            <p:ph type="sldImg"/>
          </p:nvPr>
        </p:nvSpPr>
        <p:spPr>
          <a:solidFill>
            <a:srgbClr val="FFFFFF"/>
          </a:solidFill>
          <a:ln/>
        </p:spPr>
      </p:sp>
      <p:sp>
        <p:nvSpPr>
          <p:cNvPr id="2037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57FE8A9A-733B-4CB2-939E-587EC7621DB3}" type="slidenum">
              <a:rPr lang="en-US" altLang="en-US"/>
              <a:pPr/>
              <a:t>73</a:t>
            </a:fld>
            <a:endParaRPr lang="en-US" altLang="en-US"/>
          </a:p>
        </p:txBody>
      </p:sp>
      <p:sp>
        <p:nvSpPr>
          <p:cNvPr id="204803" name="Rectangle 2"/>
          <p:cNvSpPr>
            <a:spLocks noChangeArrowheads="1" noTextEdit="1"/>
          </p:cNvSpPr>
          <p:nvPr>
            <p:ph type="sldImg"/>
          </p:nvPr>
        </p:nvSpPr>
        <p:spPr>
          <a:solidFill>
            <a:srgbClr val="FFFFFF"/>
          </a:solidFill>
          <a:ln/>
        </p:spPr>
      </p:sp>
      <p:sp>
        <p:nvSpPr>
          <p:cNvPr id="2048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A02BAA0B-EBF8-4482-BDDC-5D943B896261}" type="slidenum">
              <a:rPr lang="en-US" altLang="en-US"/>
              <a:pPr/>
              <a:t>74</a:t>
            </a:fld>
            <a:endParaRPr lang="en-US" altLang="en-US"/>
          </a:p>
        </p:txBody>
      </p:sp>
      <p:sp>
        <p:nvSpPr>
          <p:cNvPr id="205827" name="Rectangle 2"/>
          <p:cNvSpPr>
            <a:spLocks noChangeArrowheads="1" noTextEdit="1"/>
          </p:cNvSpPr>
          <p:nvPr>
            <p:ph type="sldImg"/>
          </p:nvPr>
        </p:nvSpPr>
        <p:spPr>
          <a:solidFill>
            <a:srgbClr val="FFFFFF"/>
          </a:solidFill>
          <a:ln/>
        </p:spPr>
      </p:sp>
      <p:sp>
        <p:nvSpPr>
          <p:cNvPr id="2058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FC56019C-ADE0-43A4-933A-E786B81B8993}" type="slidenum">
              <a:rPr lang="en-US" altLang="en-US"/>
              <a:pPr/>
              <a:t>75</a:t>
            </a:fld>
            <a:endParaRPr lang="en-US" altLang="en-US"/>
          </a:p>
        </p:txBody>
      </p:sp>
      <p:sp>
        <p:nvSpPr>
          <p:cNvPr id="206851" name="Rectangle 2"/>
          <p:cNvSpPr>
            <a:spLocks noChangeArrowheads="1" noTextEdit="1"/>
          </p:cNvSpPr>
          <p:nvPr>
            <p:ph type="sldImg"/>
          </p:nvPr>
        </p:nvSpPr>
        <p:spPr>
          <a:solidFill>
            <a:srgbClr val="FFFFFF"/>
          </a:solidFill>
          <a:ln/>
        </p:spPr>
      </p:sp>
      <p:sp>
        <p:nvSpPr>
          <p:cNvPr id="2068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AF3A70B3-3610-4A9B-9B67-FDF6BDE46835}" type="slidenum">
              <a:rPr lang="en-US" altLang="en-US"/>
              <a:pPr/>
              <a:t>76</a:t>
            </a:fld>
            <a:endParaRPr lang="en-US" altLang="en-US"/>
          </a:p>
        </p:txBody>
      </p:sp>
      <p:sp>
        <p:nvSpPr>
          <p:cNvPr id="207875" name="Rectangle 2"/>
          <p:cNvSpPr>
            <a:spLocks noChangeArrowheads="1" noTextEdit="1"/>
          </p:cNvSpPr>
          <p:nvPr>
            <p:ph type="sldImg"/>
          </p:nvPr>
        </p:nvSpPr>
        <p:spPr>
          <a:solidFill>
            <a:srgbClr val="FFFFFF"/>
          </a:solidFill>
          <a:ln/>
        </p:spPr>
      </p:sp>
      <p:sp>
        <p:nvSpPr>
          <p:cNvPr id="2078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03B638DF-C60B-4CDD-B02D-8A685F02F2C8}" type="slidenum">
              <a:rPr lang="en-US" altLang="en-US"/>
              <a:pPr/>
              <a:t>77</a:t>
            </a:fld>
            <a:endParaRPr lang="en-US" altLang="en-US"/>
          </a:p>
        </p:txBody>
      </p:sp>
      <p:sp>
        <p:nvSpPr>
          <p:cNvPr id="208899" name="Rectangle 2"/>
          <p:cNvSpPr>
            <a:spLocks noChangeArrowheads="1" noTextEdit="1"/>
          </p:cNvSpPr>
          <p:nvPr>
            <p:ph type="sldImg"/>
          </p:nvPr>
        </p:nvSpPr>
        <p:spPr>
          <a:solidFill>
            <a:srgbClr val="FFFFFF"/>
          </a:solidFill>
          <a:ln/>
        </p:spPr>
      </p:sp>
      <p:sp>
        <p:nvSpPr>
          <p:cNvPr id="2089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D76BF50A-61FB-4F05-BC7F-1AD500D2B9A8}" type="slidenum">
              <a:rPr lang="en-US" altLang="en-US"/>
              <a:pPr/>
              <a:t>78</a:t>
            </a:fld>
            <a:endParaRPr lang="en-US" altLang="en-US"/>
          </a:p>
        </p:txBody>
      </p:sp>
      <p:sp>
        <p:nvSpPr>
          <p:cNvPr id="209923" name="Rectangle 2"/>
          <p:cNvSpPr>
            <a:spLocks noChangeArrowheads="1" noTextEdit="1"/>
          </p:cNvSpPr>
          <p:nvPr>
            <p:ph type="sldImg"/>
          </p:nvPr>
        </p:nvSpPr>
        <p:spPr>
          <a:solidFill>
            <a:srgbClr val="FFFFFF"/>
          </a:solidFill>
          <a:ln/>
        </p:spPr>
      </p:sp>
      <p:sp>
        <p:nvSpPr>
          <p:cNvPr id="2099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CCD5D9E8-31F6-4AF3-9CD7-C8602ACB7885}" type="slidenum">
              <a:rPr lang="en-US" altLang="en-US"/>
              <a:pPr/>
              <a:t>79</a:t>
            </a:fld>
            <a:endParaRPr lang="en-US" altLang="en-US"/>
          </a:p>
        </p:txBody>
      </p:sp>
      <p:sp>
        <p:nvSpPr>
          <p:cNvPr id="210947" name="Rectangle 2"/>
          <p:cNvSpPr>
            <a:spLocks noChangeArrowheads="1" noTextEdit="1"/>
          </p:cNvSpPr>
          <p:nvPr>
            <p:ph type="sldImg"/>
          </p:nvPr>
        </p:nvSpPr>
        <p:spPr>
          <a:solidFill>
            <a:srgbClr val="FFFFFF"/>
          </a:solidFill>
          <a:ln/>
        </p:spPr>
      </p:sp>
      <p:sp>
        <p:nvSpPr>
          <p:cNvPr id="2109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020E20C0-3677-4C04-9029-D2B05C1755D0}" type="slidenum">
              <a:rPr lang="en-US" altLang="en-US"/>
              <a:pPr/>
              <a:t>80</a:t>
            </a:fld>
            <a:endParaRPr lang="en-US" altLang="en-US"/>
          </a:p>
        </p:txBody>
      </p:sp>
      <p:sp>
        <p:nvSpPr>
          <p:cNvPr id="211971" name="Rectangle 2"/>
          <p:cNvSpPr>
            <a:spLocks noChangeArrowheads="1" noTextEdit="1"/>
          </p:cNvSpPr>
          <p:nvPr>
            <p:ph type="sldImg"/>
          </p:nvPr>
        </p:nvSpPr>
        <p:spPr>
          <a:solidFill>
            <a:srgbClr val="FFFFFF"/>
          </a:solidFill>
          <a:ln/>
        </p:spPr>
      </p:sp>
      <p:sp>
        <p:nvSpPr>
          <p:cNvPr id="2119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F0CA1F4-5DD2-499A-8B2F-16EE84448B9E}" type="slidenum">
              <a:rPr lang="en-US" altLang="en-US"/>
              <a:pPr/>
              <a:t>8</a:t>
            </a:fld>
            <a:endParaRPr lang="en-US" altLang="en-US"/>
          </a:p>
        </p:txBody>
      </p:sp>
      <p:sp>
        <p:nvSpPr>
          <p:cNvPr id="139267" name="Rectangle 2"/>
          <p:cNvSpPr>
            <a:spLocks noChangeArrowheads="1" noTextEdit="1"/>
          </p:cNvSpPr>
          <p:nvPr>
            <p:ph type="sldImg"/>
          </p:nvPr>
        </p:nvSpPr>
        <p:spPr>
          <a:solidFill>
            <a:srgbClr val="FFFFFF"/>
          </a:solidFill>
          <a:ln/>
        </p:spPr>
      </p:sp>
      <p:sp>
        <p:nvSpPr>
          <p:cNvPr id="1392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A3B869EE-61F8-4505-874D-A387EF78ABEE}" type="slidenum">
              <a:rPr lang="en-US" altLang="en-US"/>
              <a:pPr/>
              <a:t>81</a:t>
            </a:fld>
            <a:endParaRPr lang="en-US" altLang="en-US"/>
          </a:p>
        </p:txBody>
      </p:sp>
      <p:sp>
        <p:nvSpPr>
          <p:cNvPr id="212995" name="Rectangle 2"/>
          <p:cNvSpPr>
            <a:spLocks noChangeArrowheads="1" noTextEdit="1"/>
          </p:cNvSpPr>
          <p:nvPr>
            <p:ph type="sldImg"/>
          </p:nvPr>
        </p:nvSpPr>
        <p:spPr>
          <a:solidFill>
            <a:srgbClr val="FFFFFF"/>
          </a:solidFill>
          <a:ln/>
        </p:spPr>
      </p:sp>
      <p:sp>
        <p:nvSpPr>
          <p:cNvPr id="2129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EC40AC60-A5C7-4A64-A2AA-2DEE5D9D5388}" type="slidenum">
              <a:rPr lang="en-US" altLang="en-US"/>
              <a:pPr/>
              <a:t>82</a:t>
            </a:fld>
            <a:endParaRPr lang="en-US" altLang="en-US"/>
          </a:p>
        </p:txBody>
      </p:sp>
      <p:sp>
        <p:nvSpPr>
          <p:cNvPr id="214019" name="Rectangle 2"/>
          <p:cNvSpPr>
            <a:spLocks noChangeArrowheads="1" noTextEdit="1"/>
          </p:cNvSpPr>
          <p:nvPr>
            <p:ph type="sldImg"/>
          </p:nvPr>
        </p:nvSpPr>
        <p:spPr>
          <a:solidFill>
            <a:srgbClr val="FFFFFF"/>
          </a:solidFill>
          <a:ln/>
        </p:spPr>
      </p:sp>
      <p:sp>
        <p:nvSpPr>
          <p:cNvPr id="2140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922B9172-BAC0-4B68-AB07-E281A699EB75}" type="slidenum">
              <a:rPr lang="en-US" altLang="en-US"/>
              <a:pPr/>
              <a:t>83</a:t>
            </a:fld>
            <a:endParaRPr lang="en-US" altLang="en-US"/>
          </a:p>
        </p:txBody>
      </p:sp>
      <p:sp>
        <p:nvSpPr>
          <p:cNvPr id="215043" name="Rectangle 2"/>
          <p:cNvSpPr>
            <a:spLocks noChangeArrowheads="1" noTextEdit="1"/>
          </p:cNvSpPr>
          <p:nvPr>
            <p:ph type="sldImg"/>
          </p:nvPr>
        </p:nvSpPr>
        <p:spPr>
          <a:solidFill>
            <a:srgbClr val="FFFFFF"/>
          </a:solidFill>
          <a:ln/>
        </p:spPr>
      </p:sp>
      <p:sp>
        <p:nvSpPr>
          <p:cNvPr id="2150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F5082BC5-3525-431B-B582-8885EF67E79F}" type="slidenum">
              <a:rPr lang="en-US" altLang="en-US"/>
              <a:pPr/>
              <a:t>84</a:t>
            </a:fld>
            <a:endParaRPr lang="en-US" altLang="en-US"/>
          </a:p>
        </p:txBody>
      </p:sp>
      <p:sp>
        <p:nvSpPr>
          <p:cNvPr id="216067" name="Rectangle 2"/>
          <p:cNvSpPr>
            <a:spLocks noChangeArrowheads="1" noTextEdit="1"/>
          </p:cNvSpPr>
          <p:nvPr>
            <p:ph type="sldImg"/>
          </p:nvPr>
        </p:nvSpPr>
        <p:spPr>
          <a:solidFill>
            <a:srgbClr val="FFFFFF"/>
          </a:solidFill>
          <a:ln/>
        </p:spPr>
      </p:sp>
      <p:sp>
        <p:nvSpPr>
          <p:cNvPr id="2160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A466498F-CB0C-4ABB-A584-2B1745CE9ABF}" type="slidenum">
              <a:rPr lang="en-US" altLang="en-US"/>
              <a:pPr/>
              <a:t>85</a:t>
            </a:fld>
            <a:endParaRPr lang="en-US" altLang="en-US"/>
          </a:p>
        </p:txBody>
      </p:sp>
      <p:sp>
        <p:nvSpPr>
          <p:cNvPr id="217091" name="Rectangle 2"/>
          <p:cNvSpPr>
            <a:spLocks noChangeArrowheads="1" noTextEdit="1"/>
          </p:cNvSpPr>
          <p:nvPr>
            <p:ph type="sldImg"/>
          </p:nvPr>
        </p:nvSpPr>
        <p:spPr>
          <a:solidFill>
            <a:srgbClr val="FFFFFF"/>
          </a:solidFill>
          <a:ln/>
        </p:spPr>
      </p:sp>
      <p:sp>
        <p:nvSpPr>
          <p:cNvPr id="2170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3847F57C-16BB-47A6-83FD-D58A4B278162}" type="slidenum">
              <a:rPr lang="en-US" altLang="en-US"/>
              <a:pPr/>
              <a:t>86</a:t>
            </a:fld>
            <a:endParaRPr lang="en-US" altLang="en-US"/>
          </a:p>
        </p:txBody>
      </p:sp>
      <p:sp>
        <p:nvSpPr>
          <p:cNvPr id="218115" name="Rectangle 2"/>
          <p:cNvSpPr>
            <a:spLocks noChangeArrowheads="1" noTextEdit="1"/>
          </p:cNvSpPr>
          <p:nvPr>
            <p:ph type="sldImg"/>
          </p:nvPr>
        </p:nvSpPr>
        <p:spPr>
          <a:solidFill>
            <a:srgbClr val="FFFFFF"/>
          </a:solidFill>
          <a:ln/>
        </p:spPr>
      </p:sp>
      <p:sp>
        <p:nvSpPr>
          <p:cNvPr id="2181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20D56382-0D2C-440A-896D-0EDECFE21D6B}" type="slidenum">
              <a:rPr lang="en-US" altLang="en-US"/>
              <a:pPr/>
              <a:t>89</a:t>
            </a:fld>
            <a:endParaRPr lang="en-US" altLang="en-US"/>
          </a:p>
        </p:txBody>
      </p:sp>
      <p:sp>
        <p:nvSpPr>
          <p:cNvPr id="219139" name="Rectangle 2"/>
          <p:cNvSpPr>
            <a:spLocks noChangeArrowheads="1" noTextEdit="1"/>
          </p:cNvSpPr>
          <p:nvPr>
            <p:ph type="sldImg"/>
          </p:nvPr>
        </p:nvSpPr>
        <p:spPr>
          <a:solidFill>
            <a:srgbClr val="FFFFFF"/>
          </a:solidFill>
          <a:ln/>
        </p:spPr>
      </p:sp>
      <p:sp>
        <p:nvSpPr>
          <p:cNvPr id="2191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7B6A341D-B9C0-4C2F-B5EA-194D1B2FAFAE}" type="slidenum">
              <a:rPr lang="en-US" altLang="en-US"/>
              <a:pPr/>
              <a:t>90</a:t>
            </a:fld>
            <a:endParaRPr lang="en-US" altLang="en-US"/>
          </a:p>
        </p:txBody>
      </p:sp>
      <p:sp>
        <p:nvSpPr>
          <p:cNvPr id="220163" name="Rectangle 2"/>
          <p:cNvSpPr>
            <a:spLocks noChangeArrowheads="1" noTextEdit="1"/>
          </p:cNvSpPr>
          <p:nvPr>
            <p:ph type="sldImg"/>
          </p:nvPr>
        </p:nvSpPr>
        <p:spPr>
          <a:solidFill>
            <a:srgbClr val="FFFFFF"/>
          </a:solidFill>
          <a:ln/>
        </p:spPr>
      </p:sp>
      <p:sp>
        <p:nvSpPr>
          <p:cNvPr id="2201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E26E8AD5-5055-4C2B-AD25-C0C709073A39}" type="slidenum">
              <a:rPr lang="en-US" altLang="en-US"/>
              <a:pPr/>
              <a:t>91</a:t>
            </a:fld>
            <a:endParaRPr lang="en-US" altLang="en-US"/>
          </a:p>
        </p:txBody>
      </p:sp>
      <p:sp>
        <p:nvSpPr>
          <p:cNvPr id="221187" name="Rectangle 2"/>
          <p:cNvSpPr>
            <a:spLocks noChangeArrowheads="1" noTextEdit="1"/>
          </p:cNvSpPr>
          <p:nvPr>
            <p:ph type="sldImg"/>
          </p:nvPr>
        </p:nvSpPr>
        <p:spPr>
          <a:solidFill>
            <a:srgbClr val="FFFFFF"/>
          </a:solidFill>
          <a:ln/>
        </p:spPr>
      </p:sp>
      <p:sp>
        <p:nvSpPr>
          <p:cNvPr id="2211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31580448-C327-472A-B766-DEB1AE97FEA4}" type="slidenum">
              <a:rPr lang="en-US" altLang="en-US"/>
              <a:pPr/>
              <a:t>92</a:t>
            </a:fld>
            <a:endParaRPr lang="en-US" altLang="en-US"/>
          </a:p>
        </p:txBody>
      </p:sp>
      <p:sp>
        <p:nvSpPr>
          <p:cNvPr id="222211" name="Rectangle 2"/>
          <p:cNvSpPr>
            <a:spLocks noChangeArrowheads="1" noTextEdit="1"/>
          </p:cNvSpPr>
          <p:nvPr>
            <p:ph type="sldImg"/>
          </p:nvPr>
        </p:nvSpPr>
        <p:spPr>
          <a:solidFill>
            <a:srgbClr val="FFFFFF"/>
          </a:solidFill>
          <a:ln/>
        </p:spPr>
      </p:sp>
      <p:sp>
        <p:nvSpPr>
          <p:cNvPr id="2222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3DB42A18-55C4-44AF-9EFF-33B8F8E5CEA1}" type="slidenum">
              <a:rPr lang="en-US" altLang="en-US"/>
              <a:pPr/>
              <a:t>9</a:t>
            </a:fld>
            <a:endParaRPr lang="en-US" altLang="en-US"/>
          </a:p>
        </p:txBody>
      </p:sp>
      <p:sp>
        <p:nvSpPr>
          <p:cNvPr id="140291" name="Rectangle 2"/>
          <p:cNvSpPr>
            <a:spLocks noChangeArrowheads="1" noTextEdit="1"/>
          </p:cNvSpPr>
          <p:nvPr>
            <p:ph type="sldImg"/>
          </p:nvPr>
        </p:nvSpPr>
        <p:spPr>
          <a:solidFill>
            <a:srgbClr val="FFFFFF"/>
          </a:solidFill>
          <a:ln/>
        </p:spPr>
      </p:sp>
      <p:sp>
        <p:nvSpPr>
          <p:cNvPr id="1402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76612C8D-1EED-4757-8745-B459D770B7BC}" type="slidenum">
              <a:rPr lang="en-US" altLang="en-US"/>
              <a:pPr/>
              <a:t>94</a:t>
            </a:fld>
            <a:endParaRPr lang="en-US" altLang="en-US"/>
          </a:p>
        </p:txBody>
      </p:sp>
      <p:sp>
        <p:nvSpPr>
          <p:cNvPr id="223235" name="Rectangle 2"/>
          <p:cNvSpPr>
            <a:spLocks noChangeArrowheads="1" noTextEdit="1"/>
          </p:cNvSpPr>
          <p:nvPr>
            <p:ph type="sldImg"/>
          </p:nvPr>
        </p:nvSpPr>
        <p:spPr>
          <a:solidFill>
            <a:srgbClr val="FFFFFF"/>
          </a:solidFill>
          <a:ln/>
        </p:spPr>
      </p:sp>
      <p:sp>
        <p:nvSpPr>
          <p:cNvPr id="2232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6C912112-D726-4F69-9122-21AE143B3482}" type="slidenum">
              <a:rPr lang="en-US" altLang="en-US"/>
              <a:pPr/>
              <a:t>95</a:t>
            </a:fld>
            <a:endParaRPr lang="en-US" altLang="en-US"/>
          </a:p>
        </p:txBody>
      </p:sp>
      <p:sp>
        <p:nvSpPr>
          <p:cNvPr id="224259" name="Rectangle 2"/>
          <p:cNvSpPr>
            <a:spLocks noChangeArrowheads="1" noTextEdit="1"/>
          </p:cNvSpPr>
          <p:nvPr>
            <p:ph type="sldImg"/>
          </p:nvPr>
        </p:nvSpPr>
        <p:spPr>
          <a:solidFill>
            <a:srgbClr val="FFFFFF"/>
          </a:solidFill>
          <a:ln/>
        </p:spPr>
      </p:sp>
      <p:sp>
        <p:nvSpPr>
          <p:cNvPr id="2242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65C5DAE8-2968-4553-9C81-0BAB081D7127}" type="slidenum">
              <a:rPr lang="en-US" altLang="en-US"/>
              <a:pPr/>
              <a:t>96</a:t>
            </a:fld>
            <a:endParaRPr lang="en-US" altLang="en-US"/>
          </a:p>
        </p:txBody>
      </p:sp>
      <p:sp>
        <p:nvSpPr>
          <p:cNvPr id="225283" name="Rectangle 2"/>
          <p:cNvSpPr>
            <a:spLocks noChangeArrowheads="1" noTextEdit="1"/>
          </p:cNvSpPr>
          <p:nvPr>
            <p:ph type="sldImg"/>
          </p:nvPr>
        </p:nvSpPr>
        <p:spPr>
          <a:solidFill>
            <a:srgbClr val="FFFFFF"/>
          </a:solidFill>
          <a:ln/>
        </p:spPr>
      </p:sp>
      <p:sp>
        <p:nvSpPr>
          <p:cNvPr id="2252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E7EDAB1D-B4DA-4DE7-A56E-1BE948CABD10}" type="slidenum">
              <a:rPr lang="en-US" altLang="en-US"/>
              <a:pPr/>
              <a:t>97</a:t>
            </a:fld>
            <a:endParaRPr lang="en-US" altLang="en-US"/>
          </a:p>
        </p:txBody>
      </p:sp>
      <p:sp>
        <p:nvSpPr>
          <p:cNvPr id="226307" name="Rectangle 2"/>
          <p:cNvSpPr>
            <a:spLocks noChangeArrowheads="1" noTextEdit="1"/>
          </p:cNvSpPr>
          <p:nvPr>
            <p:ph type="sldImg"/>
          </p:nvPr>
        </p:nvSpPr>
        <p:spPr>
          <a:solidFill>
            <a:srgbClr val="FFFFFF"/>
          </a:solidFill>
          <a:ln/>
        </p:spPr>
      </p:sp>
      <p:sp>
        <p:nvSpPr>
          <p:cNvPr id="2263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8FB1D96C-2F6E-4149-9D9E-50D146ED1D90}" type="slidenum">
              <a:rPr lang="en-US" altLang="en-US"/>
              <a:pPr/>
              <a:t>98</a:t>
            </a:fld>
            <a:endParaRPr lang="en-US" altLang="en-US"/>
          </a:p>
        </p:txBody>
      </p:sp>
      <p:sp>
        <p:nvSpPr>
          <p:cNvPr id="227331" name="Rectangle 2"/>
          <p:cNvSpPr>
            <a:spLocks noChangeArrowheads="1" noTextEdit="1"/>
          </p:cNvSpPr>
          <p:nvPr>
            <p:ph type="sldImg"/>
          </p:nvPr>
        </p:nvSpPr>
        <p:spPr>
          <a:solidFill>
            <a:srgbClr val="FFFFFF"/>
          </a:solidFill>
          <a:ln/>
        </p:spPr>
      </p:sp>
      <p:sp>
        <p:nvSpPr>
          <p:cNvPr id="2273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2B7D8E23-79F7-4BDC-B23F-88030CD4E1FB}" type="slidenum">
              <a:rPr lang="en-US" altLang="en-US"/>
              <a:pPr/>
              <a:t>99</a:t>
            </a:fld>
            <a:endParaRPr lang="en-US" altLang="en-US"/>
          </a:p>
        </p:txBody>
      </p:sp>
      <p:sp>
        <p:nvSpPr>
          <p:cNvPr id="228355" name="Rectangle 2"/>
          <p:cNvSpPr>
            <a:spLocks noChangeArrowheads="1" noTextEdit="1"/>
          </p:cNvSpPr>
          <p:nvPr>
            <p:ph type="sldImg"/>
          </p:nvPr>
        </p:nvSpPr>
        <p:spPr>
          <a:solidFill>
            <a:srgbClr val="FFFFFF"/>
          </a:solidFill>
          <a:ln/>
        </p:spPr>
      </p:sp>
      <p:sp>
        <p:nvSpPr>
          <p:cNvPr id="2283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570279E1-FF3A-48AE-8A45-EBA843E91377}" type="slidenum">
              <a:rPr lang="en-US" altLang="en-US"/>
              <a:pPr/>
              <a:t>100</a:t>
            </a:fld>
            <a:endParaRPr lang="en-US" altLang="en-US"/>
          </a:p>
        </p:txBody>
      </p:sp>
      <p:sp>
        <p:nvSpPr>
          <p:cNvPr id="229379" name="Rectangle 2"/>
          <p:cNvSpPr>
            <a:spLocks noChangeArrowheads="1" noTextEdit="1"/>
          </p:cNvSpPr>
          <p:nvPr>
            <p:ph type="sldImg"/>
          </p:nvPr>
        </p:nvSpPr>
        <p:spPr>
          <a:solidFill>
            <a:srgbClr val="FFFFFF"/>
          </a:solidFill>
          <a:ln/>
        </p:spPr>
      </p:sp>
      <p:sp>
        <p:nvSpPr>
          <p:cNvPr id="2293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2EDC868E-6B6F-4DF7-89D3-F07705589610}" type="slidenum">
              <a:rPr lang="en-US" altLang="en-US"/>
              <a:pPr/>
              <a:t>101</a:t>
            </a:fld>
            <a:endParaRPr lang="en-US" altLang="en-US"/>
          </a:p>
        </p:txBody>
      </p:sp>
      <p:sp>
        <p:nvSpPr>
          <p:cNvPr id="230403" name="Rectangle 2"/>
          <p:cNvSpPr>
            <a:spLocks noChangeArrowheads="1" noTextEdit="1"/>
          </p:cNvSpPr>
          <p:nvPr>
            <p:ph type="sldImg"/>
          </p:nvPr>
        </p:nvSpPr>
        <p:spPr>
          <a:solidFill>
            <a:srgbClr val="FFFFFF"/>
          </a:solidFill>
          <a:ln/>
        </p:spPr>
      </p:sp>
      <p:sp>
        <p:nvSpPr>
          <p:cNvPr id="2304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A82ADD85-568E-4412-8F17-3007038EC83F}" type="slidenum">
              <a:rPr lang="en-US" altLang="en-US"/>
              <a:pPr/>
              <a:t>102</a:t>
            </a:fld>
            <a:endParaRPr lang="en-US" altLang="en-US"/>
          </a:p>
        </p:txBody>
      </p:sp>
      <p:sp>
        <p:nvSpPr>
          <p:cNvPr id="231427" name="Rectangle 2"/>
          <p:cNvSpPr>
            <a:spLocks noChangeArrowheads="1" noTextEdit="1"/>
          </p:cNvSpPr>
          <p:nvPr>
            <p:ph type="sldImg"/>
          </p:nvPr>
        </p:nvSpPr>
        <p:spPr>
          <a:solidFill>
            <a:srgbClr val="FFFFFF"/>
          </a:solidFill>
          <a:ln/>
        </p:spPr>
      </p:sp>
      <p:sp>
        <p:nvSpPr>
          <p:cNvPr id="2314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3B92EDED-C04A-4694-B1B6-1A6868542269}" type="slidenum">
              <a:rPr lang="en-US" altLang="en-US"/>
              <a:pPr/>
              <a:t>103</a:t>
            </a:fld>
            <a:endParaRPr lang="en-US" altLang="en-US"/>
          </a:p>
        </p:txBody>
      </p:sp>
      <p:sp>
        <p:nvSpPr>
          <p:cNvPr id="232451" name="Rectangle 2"/>
          <p:cNvSpPr>
            <a:spLocks noChangeArrowheads="1" noTextEdit="1"/>
          </p:cNvSpPr>
          <p:nvPr>
            <p:ph type="sldImg"/>
          </p:nvPr>
        </p:nvSpPr>
        <p:spPr>
          <a:solidFill>
            <a:srgbClr val="FFFFFF"/>
          </a:solidFill>
          <a:ln/>
        </p:spPr>
      </p:sp>
      <p:sp>
        <p:nvSpPr>
          <p:cNvPr id="2324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DAFD91-F52F-455A-B694-08BEEC66ABF6}"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741A0F-00DE-4E26-B659-4F50754A1DA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DDC1B5-FD8D-476C-9B14-E1C3E9CE7EB2}"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7BBF0-EA2C-4002-A119-5ABEB0EA337E}"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01C6BF-282B-4B48-93EB-49F2068CE449}"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29E3D3-870C-44DC-81B4-71EAC5B38A93}"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gray">
          <a:xfrm>
            <a:off x="0" y="6400800"/>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mtClean="0">
                <a:cs typeface="Arial" panose="020B0604020202020204" pitchFamily="34" charset="0"/>
              </a:rPr>
              <a:t> </a:t>
            </a:r>
          </a:p>
        </p:txBody>
      </p:sp>
      <p:pic>
        <p:nvPicPr>
          <p:cNvPr id="3" name="Picture 14" descr="Berk_0132992477_rev-1.jpg"/>
          <p:cNvPicPr>
            <a:picLocks noChangeAspect="1"/>
          </p:cNvPicPr>
          <p:nvPr userDrawn="1"/>
        </p:nvPicPr>
        <p:blipFill>
          <a:blip r:embed="rId2" cstate="print"/>
          <a:srcRect/>
          <a:stretch>
            <a:fillRect/>
          </a:stretch>
        </p:blipFill>
        <p:spPr bwMode="auto">
          <a:xfrm>
            <a:off x="0" y="0"/>
            <a:ext cx="5121275" cy="64008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A71F-EA94-458C-B1E5-2C00B0DB9E75}"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319FF8-AFE5-41AE-A75F-7F350C7B9952}"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6F1529-A1DF-4772-9BBF-B4864E5B8109}"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F7B54D-E986-4D7D-9A54-0BBDE4C43E81}"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E07407-C563-4604-AFA2-E7394EFA9EA4}"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F67D33-7F8C-475F-878B-3373BF82A67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A4F5AE-DEBA-4576-853B-43F1933571B1}" type="datetimeFigureOut">
              <a:rPr lang="en-US"/>
              <a:pPr>
                <a:defRPr/>
              </a:pPr>
              <a:t>5/30/2017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6A845A-F11D-4C4C-9418-ACFD4C6F46B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DEBCB6-8735-4264-8B6F-40CCBA0F02C8}" type="datetimeFigureOut">
              <a:rPr lang="en-US"/>
              <a:pPr>
                <a:defRPr/>
              </a:pPr>
              <a:t>5/30/2017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16DB0F-F484-457A-8D1F-72C3CF2C295C}"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678C8D-AE54-4C41-B663-3F7FFABF4EA7}" type="datetimeFigureOut">
              <a:rPr lang="en-US"/>
              <a:pPr>
                <a:defRPr/>
              </a:pPr>
              <a:t>5/30/2017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E687C5-BC04-43F6-8FE4-FCF0137FE39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930342-5279-41B6-8ED5-34029E2483C8}"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1A204C-D48D-48C6-ACA9-30A88007615A}"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C7AC3C-6170-40F2-A242-55A4A579541E}"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4B76A9-E073-4ACB-8894-5546DC2DD16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A35851-E3EA-4924-9551-D01619CA5669}" type="datetimeFigureOut">
              <a:rPr lang="en-US"/>
              <a:pPr>
                <a:defRPr/>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BBFAEC05-ADA6-4CE2-84D1-0A24A28A6E06}" type="slidenum">
              <a:rPr lang="en-US" altLang="en-US"/>
              <a:pPr>
                <a:defRPr/>
              </a:pPr>
              <a:t>‹#›</a:t>
            </a:fld>
            <a:endParaRPr lang="en-US" altLang="en-US"/>
          </a:p>
        </p:txBody>
      </p:sp>
      <p:sp>
        <p:nvSpPr>
          <p:cNvPr id="7" name="Rectangle 2"/>
          <p:cNvSpPr>
            <a:spLocks noChangeArrowheads="1"/>
          </p:cNvSpPr>
          <p:nvPr userDrawn="1"/>
        </p:nvSpPr>
        <p:spPr bwMode="gray">
          <a:xfrm>
            <a:off x="0" y="6397625"/>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cs typeface="Arial" panose="020B0604020202020204" pitchFamily="34" charset="0"/>
            </a:endParaRPr>
          </a:p>
        </p:txBody>
      </p:sp>
      <p:sp>
        <p:nvSpPr>
          <p:cNvPr id="8" name="Rectangle 6"/>
          <p:cNvSpPr>
            <a:spLocks noChangeArrowheads="1"/>
          </p:cNvSpPr>
          <p:nvPr userDrawn="1"/>
        </p:nvSpPr>
        <p:spPr bwMode="gray">
          <a:xfrm>
            <a:off x="392113" y="6553200"/>
            <a:ext cx="5399087" cy="179388"/>
          </a:xfrm>
          <a:prstGeom prst="rect">
            <a:avLst/>
          </a:prstGeom>
          <a:noFill/>
          <a:ln w="9525">
            <a:noFill/>
            <a:miter lim="800000"/>
            <a:headEnd/>
            <a:tailEnd/>
          </a:ln>
          <a:effec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dirty="0" smtClean="0">
                <a:solidFill>
                  <a:schemeClr val="bg1"/>
                </a:solidFill>
                <a:latin typeface="Verdana" panose="020B0604030504040204" pitchFamily="34" charset="0"/>
                <a:ea typeface="Arial" panose="020B0604020202020204" pitchFamily="34" charset="0"/>
              </a:rPr>
              <a:t>Copyright ©2017 Pearson Education, Inc. All rights reserved.</a:t>
            </a:r>
            <a:endParaRPr lang="en-GB" altLang="en-US" sz="900" dirty="0" smtClean="0">
              <a:solidFill>
                <a:schemeClr val="bg1"/>
              </a:solidFill>
              <a:latin typeface="Verdana" panose="020B0604030504040204" pitchFamily="34" charset="0"/>
              <a:ea typeface="Arial" panose="020B0604020202020204" pitchFamily="34" charset="0"/>
            </a:endParaRPr>
          </a:p>
        </p:txBody>
      </p:sp>
      <p:pic>
        <p:nvPicPr>
          <p:cNvPr id="28681" name="Picture 8" descr="G:\08VOL4\Graphics\Powerpoint\PEARSON\BERK\Incoming\BD.4e-small.jpg"/>
          <p:cNvPicPr>
            <a:picLocks noChangeAspect="1" noChangeArrowheads="1"/>
          </p:cNvPicPr>
          <p:nvPr userDrawn="1"/>
        </p:nvPicPr>
        <p:blipFill>
          <a:blip r:embed="rId14" cstate="print"/>
          <a:srcRect/>
          <a:stretch>
            <a:fillRect/>
          </a:stretch>
        </p:blipFill>
        <p:spPr bwMode="auto">
          <a:xfrm>
            <a:off x="0" y="0"/>
            <a:ext cx="90805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10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0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9.xml"/><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10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2.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37.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38.bin"/></Relationships>
</file>

<file path=ppt/slides/_rels/slide11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google.com/financ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11.xml"/><Relationship Id="rId7" Type="http://schemas.openxmlformats.org/officeDocument/2006/relationships/slide" Target="slide6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45.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123.xml"/><Relationship Id="rId4" Type="http://schemas.openxmlformats.org/officeDocument/2006/relationships/slide" Target="slide10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image" Target="../media/image52.png"/><Relationship Id="rId4"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2.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4.bin"/></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5.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6.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27.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9.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30.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4.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5"/>
          <p:cNvSpPr>
            <a:spLocks noGrp="1" noChangeArrowheads="1"/>
          </p:cNvSpPr>
          <p:nvPr>
            <p:ph type="subTitle" idx="4294967295"/>
          </p:nvPr>
        </p:nvSpPr>
        <p:spPr>
          <a:xfrm>
            <a:off x="2819400" y="1219200"/>
            <a:ext cx="4191000" cy="3124200"/>
          </a:xfrm>
        </p:spPr>
        <p:txBody>
          <a:bodyPr rtlCol="0">
            <a:normAutofit fontScale="92500" lnSpcReduction="20000"/>
          </a:bodyPr>
          <a:lstStyle/>
          <a:p>
            <a:pPr marL="0" indent="0" algn="ctr" eaLnBrk="1" fontAlgn="auto" hangingPunct="1">
              <a:spcAft>
                <a:spcPts val="0"/>
              </a:spcAft>
              <a:buFontTx/>
              <a:buNone/>
              <a:defRPr/>
            </a:pPr>
            <a:r>
              <a:rPr lang="en-US" altLang="en-US" b="1" dirty="0" smtClean="0"/>
              <a:t>Chapter 11</a:t>
            </a:r>
          </a:p>
          <a:p>
            <a:pPr marL="0" indent="0" algn="ctr" eaLnBrk="1" fontAlgn="auto" hangingPunct="1">
              <a:spcAft>
                <a:spcPts val="0"/>
              </a:spcAft>
              <a:buFontTx/>
              <a:buNone/>
              <a:defRPr/>
            </a:pPr>
            <a:endParaRPr lang="en-US" altLang="en-US" b="1" dirty="0" smtClean="0"/>
          </a:p>
          <a:p>
            <a:pPr marL="0" indent="0" algn="ctr" eaLnBrk="1" fontAlgn="auto" hangingPunct="1">
              <a:spcAft>
                <a:spcPts val="0"/>
              </a:spcAft>
              <a:buFontTx/>
              <a:buNone/>
              <a:defRPr/>
            </a:pPr>
            <a:r>
              <a:rPr lang="en-US" altLang="en-US" b="1" dirty="0" smtClean="0"/>
              <a:t>Optimal </a:t>
            </a:r>
            <a:br>
              <a:rPr lang="en-US" altLang="en-US" b="1" dirty="0" smtClean="0"/>
            </a:br>
            <a:r>
              <a:rPr lang="en-US" altLang="en-US" b="1" dirty="0" smtClean="0"/>
              <a:t>Portfolio Choice </a:t>
            </a:r>
            <a:br>
              <a:rPr lang="en-US" altLang="en-US" b="1" dirty="0" smtClean="0"/>
            </a:br>
            <a:r>
              <a:rPr lang="en-US" altLang="en-US" b="1" dirty="0" smtClean="0"/>
              <a:t>and the </a:t>
            </a:r>
            <a:br>
              <a:rPr lang="en-US" altLang="en-US" b="1" dirty="0" smtClean="0"/>
            </a:br>
            <a:r>
              <a:rPr lang="en-US" altLang="en-US" b="1" dirty="0" smtClean="0"/>
              <a:t>Capital Asset </a:t>
            </a:r>
            <a:br>
              <a:rPr lang="en-US" altLang="en-US" b="1" dirty="0" smtClean="0"/>
            </a:br>
            <a:r>
              <a:rPr lang="en-US" altLang="en-US" b="1" dirty="0" smtClean="0"/>
              <a:t>Pricing Model</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76338" y="169863"/>
            <a:ext cx="7696200" cy="1143000"/>
          </a:xfrm>
        </p:spPr>
        <p:txBody>
          <a:bodyPr/>
          <a:lstStyle/>
          <a:p>
            <a:pPr eaLnBrk="1" hangingPunct="1"/>
            <a:r>
              <a:rPr lang="en-US" altLang="en-US" smtClean="0"/>
              <a:t>Learning Objectives (cont'd)</a:t>
            </a:r>
          </a:p>
        </p:txBody>
      </p:sp>
      <p:sp>
        <p:nvSpPr>
          <p:cNvPr id="39939" name="Rectangle 3"/>
          <p:cNvSpPr>
            <a:spLocks noGrp="1" noChangeArrowheads="1"/>
          </p:cNvSpPr>
          <p:nvPr>
            <p:ph idx="1"/>
          </p:nvPr>
        </p:nvSpPr>
        <p:spPr>
          <a:xfrm>
            <a:off x="457200" y="1447800"/>
            <a:ext cx="8382000" cy="4648200"/>
          </a:xfrm>
        </p:spPr>
        <p:txBody>
          <a:bodyPr/>
          <a:lstStyle/>
          <a:p>
            <a:pPr marL="684213" indent="-684213" eaLnBrk="1" hangingPunct="1">
              <a:spcBef>
                <a:spcPct val="60000"/>
              </a:spcBef>
              <a:buFont typeface="Verdana" pitchFamily="34" charset="0"/>
              <a:buAutoNum type="arabicPeriod" startAt="15"/>
            </a:pPr>
            <a:r>
              <a:rPr lang="en-US" altLang="en-US" smtClean="0"/>
              <a:t>Explain why the CAPM implies that the market portfolio of all risky securities is the efficient portfolio.</a:t>
            </a:r>
          </a:p>
          <a:p>
            <a:pPr marL="684213" indent="-684213" eaLnBrk="1" hangingPunct="1">
              <a:spcBef>
                <a:spcPct val="60000"/>
              </a:spcBef>
              <a:buFontTx/>
              <a:buAutoNum type="arabicPeriod" startAt="15"/>
            </a:pPr>
            <a:r>
              <a:rPr lang="en-US" altLang="en-US" smtClean="0"/>
              <a:t>Compare and contrast the capital market line with the security market line.</a:t>
            </a:r>
          </a:p>
          <a:p>
            <a:pPr marL="684213" indent="-684213" eaLnBrk="1" hangingPunct="1">
              <a:spcBef>
                <a:spcPct val="60000"/>
              </a:spcBef>
              <a:buFontTx/>
              <a:buAutoNum type="arabicPeriod" startAt="15"/>
            </a:pPr>
            <a:r>
              <a:rPr lang="en-US" altLang="en-US" smtClean="0"/>
              <a:t>Define beta for an individual stock and for a portfolio.</a:t>
            </a:r>
          </a:p>
        </p:txBody>
      </p:sp>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Optimal Investing: </a:t>
            </a:r>
            <a:br>
              <a:rPr lang="en-US" altLang="en-US" smtClean="0"/>
            </a:br>
            <a:r>
              <a:rPr lang="en-US" altLang="en-US" smtClean="0"/>
              <a:t>The Capital Market Line (cont'd)</a:t>
            </a:r>
          </a:p>
        </p:txBody>
      </p:sp>
      <p:sp>
        <p:nvSpPr>
          <p:cNvPr id="22533" name="Rectangle 3"/>
          <p:cNvSpPr>
            <a:spLocks noGrp="1" noChangeArrowheads="1"/>
          </p:cNvSpPr>
          <p:nvPr>
            <p:ph idx="1"/>
          </p:nvPr>
        </p:nvSpPr>
        <p:spPr>
          <a:xfrm>
            <a:off x="455613" y="1439863"/>
            <a:ext cx="8382000" cy="4648200"/>
          </a:xfrm>
        </p:spPr>
        <p:txBody>
          <a:bodyPr/>
          <a:lstStyle/>
          <a:p>
            <a:pPr eaLnBrk="1" hangingPunct="1"/>
            <a:r>
              <a:rPr lang="en-US" altLang="en-US" smtClean="0"/>
              <a:t>The expected return and volatility of a capital market line portfolio are</a:t>
            </a:r>
          </a:p>
        </p:txBody>
      </p:sp>
      <p:graphicFrame>
        <p:nvGraphicFramePr>
          <p:cNvPr id="22530" name="Object 1024"/>
          <p:cNvGraphicFramePr>
            <a:graphicFrameLocks noChangeAspect="1"/>
          </p:cNvGraphicFramePr>
          <p:nvPr/>
        </p:nvGraphicFramePr>
        <p:xfrm>
          <a:off x="711200" y="2779713"/>
          <a:ext cx="8099425" cy="511175"/>
        </p:xfrm>
        <a:graphic>
          <a:graphicData uri="http://schemas.openxmlformats.org/presentationml/2006/ole">
            <p:oleObj spid="_x0000_s22530" name="Equation" r:id="rId4" imgW="3835400" imgH="241300" progId="Equation.DSMT4">
              <p:embed/>
            </p:oleObj>
          </a:graphicData>
        </a:graphic>
      </p:graphicFrame>
      <p:graphicFrame>
        <p:nvGraphicFramePr>
          <p:cNvPr id="22531" name="Object 1025"/>
          <p:cNvGraphicFramePr>
            <a:graphicFrameLocks noChangeAspect="1"/>
          </p:cNvGraphicFramePr>
          <p:nvPr/>
        </p:nvGraphicFramePr>
        <p:xfrm>
          <a:off x="747713" y="3530600"/>
          <a:ext cx="3497262" cy="522288"/>
        </p:xfrm>
        <a:graphic>
          <a:graphicData uri="http://schemas.openxmlformats.org/presentationml/2006/ole">
            <p:oleObj spid="_x0000_s22531" name="Equation" r:id="rId5" imgW="1536700" imgH="228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Figure 11.11  The Capital Market Line</a:t>
            </a:r>
          </a:p>
        </p:txBody>
      </p:sp>
      <p:pic>
        <p:nvPicPr>
          <p:cNvPr id="110595" name="Picture 4" descr="Y:\Graphics\Powerpoint\PEARSON\BERK\Final files\ch11\c11f011.jpg"/>
          <p:cNvPicPr>
            <a:picLocks noChangeAspect="1" noChangeArrowheads="1"/>
          </p:cNvPicPr>
          <p:nvPr/>
        </p:nvPicPr>
        <p:blipFill>
          <a:blip r:embed="rId3" cstate="print"/>
          <a:srcRect/>
          <a:stretch>
            <a:fillRect/>
          </a:stretch>
        </p:blipFill>
        <p:spPr bwMode="auto">
          <a:xfrm>
            <a:off x="1262063" y="1524000"/>
            <a:ext cx="6619875" cy="46116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11.8 Determining the Risk Premium</a:t>
            </a:r>
          </a:p>
        </p:txBody>
      </p:sp>
      <p:sp>
        <p:nvSpPr>
          <p:cNvPr id="23557" name="Rectangle 3"/>
          <p:cNvSpPr>
            <a:spLocks noGrp="1" noChangeArrowheads="1"/>
          </p:cNvSpPr>
          <p:nvPr>
            <p:ph idx="1"/>
          </p:nvPr>
        </p:nvSpPr>
        <p:spPr>
          <a:xfrm>
            <a:off x="457200" y="1422400"/>
            <a:ext cx="8382000" cy="4648200"/>
          </a:xfrm>
        </p:spPr>
        <p:txBody>
          <a:bodyPr/>
          <a:lstStyle/>
          <a:p>
            <a:pPr eaLnBrk="1" hangingPunct="1"/>
            <a:r>
              <a:rPr lang="en-US" altLang="en-US" smtClean="0"/>
              <a:t>Market Risk and Beta</a:t>
            </a:r>
          </a:p>
          <a:p>
            <a:pPr lvl="1" eaLnBrk="1" hangingPunct="1"/>
            <a:r>
              <a:rPr lang="en-US" altLang="en-US" smtClean="0"/>
              <a:t>Given an efficient market portfolio, the expected return of an investment is</a:t>
            </a:r>
          </a:p>
          <a:p>
            <a:pPr lvl="1" eaLnBrk="1" hangingPunct="1">
              <a:spcBef>
                <a:spcPct val="400000"/>
              </a:spcBef>
            </a:pPr>
            <a:r>
              <a:rPr lang="en-US" altLang="en-US" smtClean="0"/>
              <a:t>The beta is defined as follows:</a:t>
            </a:r>
          </a:p>
        </p:txBody>
      </p:sp>
      <p:graphicFrame>
        <p:nvGraphicFramePr>
          <p:cNvPr id="23554" name="Object 1024"/>
          <p:cNvGraphicFramePr>
            <a:graphicFrameLocks noChangeAspect="1"/>
          </p:cNvGraphicFramePr>
          <p:nvPr/>
        </p:nvGraphicFramePr>
        <p:xfrm>
          <a:off x="1003300" y="2992438"/>
          <a:ext cx="5749925" cy="974725"/>
        </p:xfrm>
        <a:graphic>
          <a:graphicData uri="http://schemas.openxmlformats.org/presentationml/2006/ole">
            <p:oleObj spid="_x0000_s23554" name="Equation" r:id="rId4" imgW="2552700" imgH="431800" progId="Equation.DSMT4">
              <p:embed/>
            </p:oleObj>
          </a:graphicData>
        </a:graphic>
      </p:graphicFrame>
      <p:graphicFrame>
        <p:nvGraphicFramePr>
          <p:cNvPr id="23555" name="Object 1025"/>
          <p:cNvGraphicFramePr>
            <a:graphicFrameLocks noChangeAspect="1"/>
          </p:cNvGraphicFramePr>
          <p:nvPr/>
        </p:nvGraphicFramePr>
        <p:xfrm>
          <a:off x="1066800" y="5257800"/>
          <a:ext cx="7824788" cy="1260475"/>
        </p:xfrm>
        <a:graphic>
          <a:graphicData uri="http://schemas.openxmlformats.org/presentationml/2006/ole">
            <p:oleObj spid="_x0000_s23555" name="Equation" r:id="rId5" imgW="3797300" imgH="609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211263" y="169863"/>
            <a:ext cx="7696200" cy="744537"/>
          </a:xfrm>
        </p:spPr>
        <p:txBody>
          <a:bodyPr/>
          <a:lstStyle/>
          <a:p>
            <a:pPr eaLnBrk="1" hangingPunct="1"/>
            <a:r>
              <a:rPr lang="en-US" altLang="en-US" sz="2800" smtClean="0"/>
              <a:t>Textbook Example 11.16</a:t>
            </a:r>
          </a:p>
        </p:txBody>
      </p:sp>
      <p:pic>
        <p:nvPicPr>
          <p:cNvPr id="111619" name="Picture 4" descr="Y:\Graphics\Powerpoint\PEARSON\BERK\Final files\ch11\c11p006.jpg"/>
          <p:cNvPicPr>
            <a:picLocks noChangeAspect="1" noChangeArrowheads="1"/>
          </p:cNvPicPr>
          <p:nvPr/>
        </p:nvPicPr>
        <p:blipFill>
          <a:blip r:embed="rId3" cstate="print"/>
          <a:srcRect/>
          <a:stretch>
            <a:fillRect/>
          </a:stretch>
        </p:blipFill>
        <p:spPr bwMode="auto">
          <a:xfrm>
            <a:off x="457200" y="762000"/>
            <a:ext cx="8255000" cy="2114550"/>
          </a:xfrm>
          <a:prstGeom prst="rect">
            <a:avLst/>
          </a:prstGeom>
          <a:noFill/>
          <a:ln w="9525">
            <a:noFill/>
            <a:miter lim="800000"/>
            <a:headEnd/>
            <a:tailEnd/>
          </a:ln>
        </p:spPr>
      </p:pic>
      <p:pic>
        <p:nvPicPr>
          <p:cNvPr id="111620" name="Picture 4" descr="Y:\Graphics\Powerpoint\PEARSON\BERK\Final files\ch11\c11s006.jpg"/>
          <p:cNvPicPr>
            <a:picLocks noChangeAspect="1" noChangeArrowheads="1"/>
          </p:cNvPicPr>
          <p:nvPr/>
        </p:nvPicPr>
        <p:blipFill>
          <a:blip r:embed="rId4" cstate="print"/>
          <a:srcRect/>
          <a:stretch>
            <a:fillRect/>
          </a:stretch>
        </p:blipFill>
        <p:spPr bwMode="auto">
          <a:xfrm>
            <a:off x="457200" y="2819400"/>
            <a:ext cx="8305800" cy="3657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1211263" y="169863"/>
            <a:ext cx="7696200" cy="1143000"/>
          </a:xfrm>
        </p:spPr>
        <p:txBody>
          <a:bodyPr/>
          <a:lstStyle/>
          <a:p>
            <a:pPr eaLnBrk="1" hangingPunct="1"/>
            <a:r>
              <a:rPr lang="en-US" altLang="en-US" smtClean="0"/>
              <a:t>Alternative Example 11.16</a:t>
            </a:r>
          </a:p>
        </p:txBody>
      </p:sp>
      <p:sp>
        <p:nvSpPr>
          <p:cNvPr id="122883" name="Rectangle 5"/>
          <p:cNvSpPr>
            <a:spLocks noGrp="1" noChangeArrowheads="1"/>
          </p:cNvSpPr>
          <p:nvPr>
            <p:ph idx="1"/>
          </p:nvPr>
        </p:nvSpPr>
        <p:spPr>
          <a:xfrm>
            <a:off x="457200" y="1447800"/>
            <a:ext cx="8382000" cy="4648200"/>
          </a:xfrm>
        </p:spPr>
        <p:txBody>
          <a:bodyPr rtlCol="0">
            <a:normAutofit lnSpcReduction="10000"/>
          </a:bodyPr>
          <a:lstStyle/>
          <a:p>
            <a:pPr eaLnBrk="1" fontAlgn="auto" hangingPunct="1">
              <a:spcBef>
                <a:spcPct val="60000"/>
              </a:spcBef>
              <a:spcAft>
                <a:spcPts val="0"/>
              </a:spcAft>
              <a:defRPr/>
            </a:pPr>
            <a:r>
              <a:rPr lang="en-US" altLang="en-US" b="1" smtClean="0"/>
              <a:t>Problem</a:t>
            </a:r>
            <a:endParaRPr lang="en-US" altLang="en-US" smtClean="0"/>
          </a:p>
          <a:p>
            <a:pPr lvl="1" eaLnBrk="1" fontAlgn="auto" hangingPunct="1">
              <a:spcBef>
                <a:spcPct val="60000"/>
              </a:spcBef>
              <a:spcAft>
                <a:spcPts val="0"/>
              </a:spcAft>
              <a:defRPr/>
            </a:pPr>
            <a:r>
              <a:rPr lang="en-US" altLang="en-US" smtClean="0">
                <a:latin typeface="AGaramond-Regular" charset="0"/>
              </a:rPr>
              <a:t>Assume the risk-free return is 5% and the market portfolio has an expected return of 12% and a standard deviation of 44%. </a:t>
            </a:r>
          </a:p>
          <a:p>
            <a:pPr lvl="1" eaLnBrk="1" fontAlgn="auto" hangingPunct="1">
              <a:spcBef>
                <a:spcPct val="60000"/>
              </a:spcBef>
              <a:spcAft>
                <a:spcPts val="0"/>
              </a:spcAft>
              <a:defRPr/>
            </a:pPr>
            <a:r>
              <a:rPr lang="en-US" altLang="en-US" smtClean="0">
                <a:latin typeface="AGaramond-Regular" charset="0"/>
              </a:rPr>
              <a:t>ATP Oil and Gas has a standard deviation of 68% and a correlation with the market of 0.91. </a:t>
            </a:r>
          </a:p>
          <a:p>
            <a:pPr lvl="1" eaLnBrk="1" fontAlgn="auto" hangingPunct="1">
              <a:spcBef>
                <a:spcPct val="60000"/>
              </a:spcBef>
              <a:spcAft>
                <a:spcPts val="0"/>
              </a:spcAft>
              <a:defRPr/>
            </a:pPr>
            <a:r>
              <a:rPr lang="en-US" altLang="en-US" b="1" smtClean="0">
                <a:latin typeface="AGaramond-Regular" charset="0"/>
              </a:rPr>
              <a:t>What is ATP’s beta with the market?</a:t>
            </a:r>
          </a:p>
          <a:p>
            <a:pPr lvl="1" eaLnBrk="1" fontAlgn="auto" hangingPunct="1">
              <a:spcBef>
                <a:spcPct val="60000"/>
              </a:spcBef>
              <a:spcAft>
                <a:spcPts val="0"/>
              </a:spcAft>
              <a:defRPr/>
            </a:pPr>
            <a:r>
              <a:rPr lang="en-US" altLang="en-US" b="1" smtClean="0">
                <a:latin typeface="AGaramond-Regular" charset="0"/>
              </a:rPr>
              <a:t>Under the CAPM assumptions, what is its </a:t>
            </a:r>
            <a:br>
              <a:rPr lang="en-US" altLang="en-US" b="1" smtClean="0">
                <a:latin typeface="AGaramond-Regular" charset="0"/>
              </a:rPr>
            </a:br>
            <a:r>
              <a:rPr lang="en-US" altLang="en-US" b="1" smtClean="0">
                <a:latin typeface="AGaramond-Regular" charset="0"/>
              </a:rPr>
              <a:t>expected return?</a:t>
            </a:r>
            <a:r>
              <a:rPr lang="en-US" altLang="en-US" smtClean="0">
                <a:latin typeface="AGaramond-Regular" charset="0"/>
              </a:rPr>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1211263" y="246063"/>
            <a:ext cx="7696200" cy="1143000"/>
          </a:xfrm>
        </p:spPr>
        <p:txBody>
          <a:bodyPr/>
          <a:lstStyle/>
          <a:p>
            <a:pPr eaLnBrk="1" hangingPunct="1"/>
            <a:r>
              <a:rPr lang="en-US" altLang="en-US" smtClean="0"/>
              <a:t>Alternative Example 11.16 (cont’d)</a:t>
            </a:r>
          </a:p>
        </p:txBody>
      </p:sp>
      <p:sp>
        <p:nvSpPr>
          <p:cNvPr id="24581" name="Rectangle 3"/>
          <p:cNvSpPr>
            <a:spLocks noGrp="1" noChangeArrowheads="1"/>
          </p:cNvSpPr>
          <p:nvPr>
            <p:ph idx="1"/>
          </p:nvPr>
        </p:nvSpPr>
        <p:spPr>
          <a:xfrm>
            <a:off x="468313" y="1447800"/>
            <a:ext cx="8382000" cy="4648200"/>
          </a:xfrm>
        </p:spPr>
        <p:txBody>
          <a:bodyPr/>
          <a:lstStyle/>
          <a:p>
            <a:pPr eaLnBrk="1" hangingPunct="1"/>
            <a:r>
              <a:rPr lang="en-US" altLang="en-US" b="1" smtClean="0"/>
              <a:t>Solution</a:t>
            </a:r>
            <a:endParaRPr lang="en-US" altLang="en-US" smtClean="0"/>
          </a:p>
          <a:p>
            <a:pPr lvl="2" eaLnBrk="1" hangingPunct="1"/>
            <a:endParaRPr lang="en-US" altLang="en-US" baseline="30000" smtClean="0"/>
          </a:p>
        </p:txBody>
      </p:sp>
      <p:graphicFrame>
        <p:nvGraphicFramePr>
          <p:cNvPr id="24578" name="Object 14"/>
          <p:cNvGraphicFramePr>
            <a:graphicFrameLocks noChangeAspect="1"/>
          </p:cNvGraphicFramePr>
          <p:nvPr/>
        </p:nvGraphicFramePr>
        <p:xfrm>
          <a:off x="1616075" y="2362200"/>
          <a:ext cx="6043613" cy="892175"/>
        </p:xfrm>
        <a:graphic>
          <a:graphicData uri="http://schemas.openxmlformats.org/presentationml/2006/ole">
            <p:oleObj spid="_x0000_s24578" name="Equation" r:id="rId4" imgW="2933700" imgH="431800" progId="Equation.DSMT4">
              <p:embed/>
            </p:oleObj>
          </a:graphicData>
        </a:graphic>
      </p:graphicFrame>
      <p:graphicFrame>
        <p:nvGraphicFramePr>
          <p:cNvPr id="24579" name="Object 15"/>
          <p:cNvGraphicFramePr>
            <a:graphicFrameLocks noChangeAspect="1"/>
          </p:cNvGraphicFramePr>
          <p:nvPr/>
        </p:nvGraphicFramePr>
        <p:xfrm>
          <a:off x="239713" y="3738563"/>
          <a:ext cx="8820150" cy="558800"/>
        </p:xfrm>
        <a:graphic>
          <a:graphicData uri="http://schemas.openxmlformats.org/presentationml/2006/ole">
            <p:oleObj spid="_x0000_s24579" name="Equation" r:id="rId5" imgW="4013200" imgH="254000" progId="Equation.DSMT4">
              <p:embed/>
            </p:oleObj>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11.17</a:t>
            </a:r>
          </a:p>
        </p:txBody>
      </p:sp>
      <p:pic>
        <p:nvPicPr>
          <p:cNvPr id="113667" name="Picture 3" descr="ex11_17a.gif"/>
          <p:cNvPicPr>
            <a:picLocks noChangeAspect="1"/>
          </p:cNvPicPr>
          <p:nvPr/>
        </p:nvPicPr>
        <p:blipFill>
          <a:blip r:embed="rId3" cstate="print"/>
          <a:srcRect/>
          <a:stretch>
            <a:fillRect/>
          </a:stretch>
        </p:blipFill>
        <p:spPr bwMode="auto">
          <a:xfrm>
            <a:off x="228600" y="990600"/>
            <a:ext cx="8610600" cy="1935163"/>
          </a:xfrm>
          <a:prstGeom prst="rect">
            <a:avLst/>
          </a:prstGeom>
          <a:noFill/>
          <a:ln w="9525">
            <a:noFill/>
            <a:miter lim="800000"/>
            <a:headEnd/>
            <a:tailEnd/>
          </a:ln>
        </p:spPr>
      </p:pic>
      <p:pic>
        <p:nvPicPr>
          <p:cNvPr id="113668" name="Picture 3" descr="ex11_17b.gif"/>
          <p:cNvPicPr>
            <a:picLocks noChangeAspect="1"/>
          </p:cNvPicPr>
          <p:nvPr/>
        </p:nvPicPr>
        <p:blipFill>
          <a:blip r:embed="rId4" cstate="print"/>
          <a:srcRect/>
          <a:stretch>
            <a:fillRect/>
          </a:stretch>
        </p:blipFill>
        <p:spPr bwMode="auto">
          <a:xfrm>
            <a:off x="228600" y="2819400"/>
            <a:ext cx="8610600" cy="36020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a:xfrm>
            <a:off x="1211263" y="169863"/>
            <a:ext cx="7696200" cy="1143000"/>
          </a:xfrm>
        </p:spPr>
        <p:txBody>
          <a:bodyPr/>
          <a:lstStyle/>
          <a:p>
            <a:pPr eaLnBrk="1" hangingPunct="1"/>
            <a:r>
              <a:rPr lang="en-US" altLang="en-US" smtClean="0"/>
              <a:t>Alternative Example 11.17</a:t>
            </a:r>
          </a:p>
        </p:txBody>
      </p:sp>
      <p:sp>
        <p:nvSpPr>
          <p:cNvPr id="114691" name="Rectangle 5"/>
          <p:cNvSpPr>
            <a:spLocks noGrp="1" noChangeArrowheads="1"/>
          </p:cNvSpPr>
          <p:nvPr>
            <p:ph idx="1"/>
          </p:nvPr>
        </p:nvSpPr>
        <p:spPr>
          <a:xfrm>
            <a:off x="457200" y="1447800"/>
            <a:ext cx="8382000" cy="4648200"/>
          </a:xfrm>
        </p:spPr>
        <p:txBody>
          <a:bodyPr/>
          <a:lstStyle/>
          <a:p>
            <a:pPr eaLnBrk="1" hangingPunct="1">
              <a:spcBef>
                <a:spcPct val="60000"/>
              </a:spcBef>
            </a:pPr>
            <a:r>
              <a:rPr lang="en-US" altLang="en-US" b="1" smtClean="0"/>
              <a:t>Problem</a:t>
            </a:r>
            <a:endParaRPr lang="en-US" altLang="en-US" smtClean="0"/>
          </a:p>
          <a:p>
            <a:pPr lvl="1" eaLnBrk="1" hangingPunct="1">
              <a:spcBef>
                <a:spcPct val="60000"/>
              </a:spcBef>
            </a:pPr>
            <a:r>
              <a:rPr lang="en-US" altLang="en-US" smtClean="0">
                <a:latin typeface="AGaramond-Regular" charset="0"/>
              </a:rPr>
              <a:t>Assume you own a security with a beta of 1.5 and you have found a security that has a beta of -1.5.  How much market risk could be eliminated by adding this security to create a two-security portfolio?  Conceptually, what would be the expected return of this portfolio?</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211263" y="246063"/>
            <a:ext cx="7696200" cy="1143000"/>
          </a:xfrm>
        </p:spPr>
        <p:txBody>
          <a:bodyPr/>
          <a:lstStyle/>
          <a:p>
            <a:pPr eaLnBrk="1" hangingPunct="1"/>
            <a:r>
              <a:rPr lang="en-US" altLang="en-US" smtClean="0"/>
              <a:t>Alternative Example 11.17 (cont’d)</a:t>
            </a:r>
          </a:p>
        </p:txBody>
      </p:sp>
      <p:sp>
        <p:nvSpPr>
          <p:cNvPr id="25604" name="Rectangle 3"/>
          <p:cNvSpPr>
            <a:spLocks noGrp="1" noChangeArrowheads="1"/>
          </p:cNvSpPr>
          <p:nvPr>
            <p:ph idx="1"/>
          </p:nvPr>
        </p:nvSpPr>
        <p:spPr>
          <a:xfrm>
            <a:off x="447675" y="1447800"/>
            <a:ext cx="8382000" cy="4648200"/>
          </a:xfrm>
        </p:spPr>
        <p:txBody>
          <a:bodyPr/>
          <a:lstStyle/>
          <a:p>
            <a:pPr eaLnBrk="1" hangingPunct="1"/>
            <a:r>
              <a:rPr lang="en-US" altLang="en-US" b="1" smtClean="0"/>
              <a:t>Solution</a:t>
            </a:r>
          </a:p>
          <a:p>
            <a:pPr lvl="1" eaLnBrk="1" hangingPunct="1"/>
            <a:r>
              <a:rPr lang="en-US" altLang="en-US" smtClean="0"/>
              <a:t>A portfolio with 50% in a security with a beta of 1.5 and 50% in another security with a beta of  -1.5% would yield a portfolio beta of 0, indicating an elimination of the market risk.</a:t>
            </a:r>
          </a:p>
          <a:p>
            <a:pPr lvl="1" eaLnBrk="1" hangingPunct="1"/>
            <a:r>
              <a:rPr lang="en-US" altLang="en-US" smtClean="0"/>
              <a:t>The expected return on a portfolio with a beta of 0 will be equal to the risk-free rate.</a:t>
            </a:r>
          </a:p>
          <a:p>
            <a:pPr lvl="2" eaLnBrk="1" hangingPunct="1"/>
            <a:endParaRPr lang="en-US" altLang="en-US" baseline="30000" smtClean="0"/>
          </a:p>
        </p:txBody>
      </p:sp>
      <p:graphicFrame>
        <p:nvGraphicFramePr>
          <p:cNvPr id="25602" name="Object 15"/>
          <p:cNvGraphicFramePr>
            <a:graphicFrameLocks noChangeAspect="1"/>
          </p:cNvGraphicFramePr>
          <p:nvPr/>
        </p:nvGraphicFramePr>
        <p:xfrm>
          <a:off x="438150" y="4572000"/>
          <a:ext cx="8401050" cy="558800"/>
        </p:xfrm>
        <a:graphic>
          <a:graphicData uri="http://schemas.openxmlformats.org/presentationml/2006/ole">
            <p:oleObj spid="_x0000_s25602" name="Equation" r:id="rId4" imgW="3822700" imgH="254000" progId="Equation.DSMT4">
              <p:embed/>
            </p:oleObj>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211263" y="169863"/>
            <a:ext cx="7696200" cy="1143000"/>
          </a:xfrm>
        </p:spPr>
        <p:txBody>
          <a:bodyPr/>
          <a:lstStyle/>
          <a:p>
            <a:pPr eaLnBrk="1" hangingPunct="1"/>
            <a:r>
              <a:rPr lang="en-US" altLang="en-US" smtClean="0"/>
              <a:t>The Security Market Line</a:t>
            </a:r>
          </a:p>
        </p:txBody>
      </p:sp>
      <p:sp>
        <p:nvSpPr>
          <p:cNvPr id="115715"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There is a linear relationship between a stock’s beta and its expected return (See figure on next slide). The </a:t>
            </a:r>
            <a:r>
              <a:rPr lang="en-US" altLang="en-US" b="1" smtClean="0"/>
              <a:t>security market line (SML)</a:t>
            </a:r>
            <a:r>
              <a:rPr lang="en-US" altLang="en-US" smtClean="0"/>
              <a:t> is graphed as the line through the risk-free investment and the market.</a:t>
            </a:r>
          </a:p>
          <a:p>
            <a:pPr lvl="1" eaLnBrk="1" hangingPunct="1">
              <a:spcBef>
                <a:spcPct val="60000"/>
              </a:spcBef>
            </a:pPr>
            <a:r>
              <a:rPr lang="en-US" altLang="en-US" smtClean="0"/>
              <a:t>According to the CAPM, if the expected return and beta for individual securities are plotted, they should all fall along the SML.</a:t>
            </a: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76338" y="228600"/>
            <a:ext cx="7696200" cy="1143000"/>
          </a:xfrm>
        </p:spPr>
        <p:txBody>
          <a:bodyPr rtlCol="0">
            <a:normAutofit fontScale="90000"/>
          </a:bodyPr>
          <a:lstStyle/>
          <a:p>
            <a:pPr eaLnBrk="1" fontAlgn="auto" hangingPunct="1">
              <a:spcAft>
                <a:spcPts val="0"/>
              </a:spcAft>
              <a:defRPr/>
            </a:pPr>
            <a:r>
              <a:rPr lang="en-US" altLang="en-US" smtClean="0"/>
              <a:t>11.1 The Expected Return of a Portfolio</a:t>
            </a:r>
          </a:p>
        </p:txBody>
      </p:sp>
      <p:sp>
        <p:nvSpPr>
          <p:cNvPr id="1028" name="Rectangle 3"/>
          <p:cNvSpPr>
            <a:spLocks noGrp="1" noChangeArrowheads="1"/>
          </p:cNvSpPr>
          <p:nvPr>
            <p:ph idx="1"/>
          </p:nvPr>
        </p:nvSpPr>
        <p:spPr>
          <a:xfrm>
            <a:off x="457200" y="1439863"/>
            <a:ext cx="8382000" cy="4648200"/>
          </a:xfrm>
        </p:spPr>
        <p:txBody>
          <a:bodyPr/>
          <a:lstStyle/>
          <a:p>
            <a:pPr eaLnBrk="1" hangingPunct="1">
              <a:spcBef>
                <a:spcPct val="60000"/>
              </a:spcBef>
            </a:pPr>
            <a:r>
              <a:rPr lang="en-US" altLang="en-US" smtClean="0"/>
              <a:t>Portfolio Weights</a:t>
            </a:r>
          </a:p>
          <a:p>
            <a:pPr lvl="1" eaLnBrk="1" hangingPunct="1">
              <a:spcBef>
                <a:spcPct val="60000"/>
              </a:spcBef>
            </a:pPr>
            <a:r>
              <a:rPr lang="en-US" altLang="en-US" smtClean="0"/>
              <a:t>The fraction of the total investment in the portfolio held in each individual investment in the portfolio</a:t>
            </a:r>
          </a:p>
          <a:p>
            <a:pPr lvl="2" eaLnBrk="1" hangingPunct="1">
              <a:spcBef>
                <a:spcPct val="60000"/>
              </a:spcBef>
            </a:pPr>
            <a:r>
              <a:rPr lang="en-US" altLang="en-US" smtClean="0"/>
              <a:t>The portfolio weights must add up to 1.00 or 100%.</a:t>
            </a:r>
          </a:p>
        </p:txBody>
      </p:sp>
      <p:graphicFrame>
        <p:nvGraphicFramePr>
          <p:cNvPr id="1026" name="Object 4"/>
          <p:cNvGraphicFramePr>
            <a:graphicFrameLocks noChangeAspect="1"/>
          </p:cNvGraphicFramePr>
          <p:nvPr/>
        </p:nvGraphicFramePr>
        <p:xfrm>
          <a:off x="1162050" y="4046538"/>
          <a:ext cx="4044950" cy="898525"/>
        </p:xfrm>
        <a:graphic>
          <a:graphicData uri="http://schemas.openxmlformats.org/presentationml/2006/ole">
            <p:oleObj spid="_x0000_s1026" name="Equation" r:id="rId4" imgW="1892300" imgH="4191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211263" y="228600"/>
            <a:ext cx="7696200" cy="1143000"/>
          </a:xfrm>
        </p:spPr>
        <p:txBody>
          <a:bodyPr/>
          <a:lstStyle/>
          <a:p>
            <a:pPr eaLnBrk="1" hangingPunct="1"/>
            <a:r>
              <a:rPr lang="en-US" altLang="en-US" sz="3600" smtClean="0"/>
              <a:t>Figure 11.12  The Capital Market Line and the Security Market Line</a:t>
            </a:r>
          </a:p>
        </p:txBody>
      </p:sp>
      <p:pic>
        <p:nvPicPr>
          <p:cNvPr id="116739" name="Picture 5" descr="Y:\Graphics\Powerpoint\PEARSON\BERK\Final files\ch11\c11f012.jpg"/>
          <p:cNvPicPr>
            <a:picLocks noChangeAspect="1" noChangeArrowheads="1"/>
          </p:cNvPicPr>
          <p:nvPr/>
        </p:nvPicPr>
        <p:blipFill>
          <a:blip r:embed="rId3" cstate="print"/>
          <a:srcRect/>
          <a:stretch>
            <a:fillRect/>
          </a:stretch>
        </p:blipFill>
        <p:spPr bwMode="auto">
          <a:xfrm>
            <a:off x="500063" y="2190750"/>
            <a:ext cx="8143875" cy="24765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211263" y="246063"/>
            <a:ext cx="7696200" cy="1143000"/>
          </a:xfrm>
        </p:spPr>
        <p:txBody>
          <a:bodyPr/>
          <a:lstStyle/>
          <a:p>
            <a:pPr eaLnBrk="1" hangingPunct="1"/>
            <a:r>
              <a:rPr lang="en-US" altLang="en-US" sz="2800" smtClean="0"/>
              <a:t>Figure 11.12  The Capital Market Line and the Security Market Line, panel (a)</a:t>
            </a:r>
          </a:p>
        </p:txBody>
      </p:sp>
      <p:sp>
        <p:nvSpPr>
          <p:cNvPr id="117763" name="Text Box 7"/>
          <p:cNvSpPr txBox="1">
            <a:spLocks noChangeArrowheads="1"/>
          </p:cNvSpPr>
          <p:nvPr/>
        </p:nvSpPr>
        <p:spPr bwMode="auto">
          <a:xfrm>
            <a:off x="228600" y="1905000"/>
            <a:ext cx="1905000" cy="4133850"/>
          </a:xfrm>
          <a:prstGeom prst="rect">
            <a:avLst/>
          </a:prstGeom>
          <a:noFill/>
          <a:ln w="9525">
            <a:noFill/>
            <a:miter lim="800000"/>
            <a:headEnd/>
            <a:tailEnd/>
          </a:ln>
        </p:spPr>
        <p:txBody>
          <a:bodyPr>
            <a:spAutoFit/>
          </a:bodyPr>
          <a:lstStyle/>
          <a:p>
            <a:r>
              <a:rPr lang="en-US" altLang="en-US" sz="1400">
                <a:solidFill>
                  <a:srgbClr val="000000"/>
                </a:solidFill>
              </a:rPr>
              <a:t>(a) The CML depicts portfolios combining the risk-free investment and the efficient portfolio, and shows the highest expected return that we can attain for each level of volatility. According to the CAPM, the market portfolio is on the CML and all other stocks and portfolios contain diversifiable risk and lie to the right of the CML, as illustrated for Exxon Mobil (XOM).</a:t>
            </a:r>
          </a:p>
        </p:txBody>
      </p:sp>
      <p:pic>
        <p:nvPicPr>
          <p:cNvPr id="117764" name="Picture 6" descr="Y:\Graphics\Powerpoint\PEARSON\BERK\Final files\ch11\c11f012a.jpg"/>
          <p:cNvPicPr>
            <a:picLocks noChangeAspect="1" noChangeArrowheads="1"/>
          </p:cNvPicPr>
          <p:nvPr/>
        </p:nvPicPr>
        <p:blipFill>
          <a:blip r:embed="rId3" cstate="print"/>
          <a:srcRect/>
          <a:stretch>
            <a:fillRect/>
          </a:stretch>
        </p:blipFill>
        <p:spPr bwMode="auto">
          <a:xfrm>
            <a:off x="2362200" y="1981200"/>
            <a:ext cx="6253163" cy="36004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1026"/>
          <p:cNvSpPr>
            <a:spLocks noGrp="1" noChangeArrowheads="1"/>
          </p:cNvSpPr>
          <p:nvPr>
            <p:ph type="title"/>
          </p:nvPr>
        </p:nvSpPr>
        <p:spPr>
          <a:xfrm>
            <a:off x="1211263" y="246063"/>
            <a:ext cx="7696200" cy="1143000"/>
          </a:xfrm>
        </p:spPr>
        <p:txBody>
          <a:bodyPr/>
          <a:lstStyle/>
          <a:p>
            <a:pPr eaLnBrk="1" hangingPunct="1"/>
            <a:r>
              <a:rPr lang="en-US" altLang="en-US" sz="2800" smtClean="0"/>
              <a:t>Figure 11.12  The Capital Market Line  and the Security Market Line, panel (b)</a:t>
            </a:r>
          </a:p>
        </p:txBody>
      </p:sp>
      <p:sp>
        <p:nvSpPr>
          <p:cNvPr id="118787" name="Text Box 7"/>
          <p:cNvSpPr txBox="1">
            <a:spLocks noChangeArrowheads="1"/>
          </p:cNvSpPr>
          <p:nvPr/>
        </p:nvSpPr>
        <p:spPr bwMode="auto">
          <a:xfrm>
            <a:off x="6858000" y="2057400"/>
            <a:ext cx="2133600" cy="2006600"/>
          </a:xfrm>
          <a:prstGeom prst="rect">
            <a:avLst/>
          </a:prstGeom>
          <a:noFill/>
          <a:ln w="9525">
            <a:noFill/>
            <a:miter lim="800000"/>
            <a:headEnd/>
            <a:tailEnd/>
          </a:ln>
        </p:spPr>
        <p:txBody>
          <a:bodyPr>
            <a:spAutoFit/>
          </a:bodyPr>
          <a:lstStyle/>
          <a:p>
            <a:r>
              <a:rPr lang="en-US" altLang="en-US" sz="1400">
                <a:solidFill>
                  <a:srgbClr val="000000"/>
                </a:solidFill>
              </a:rPr>
              <a:t>(b) The SML shows the expected return for each security as a function of its beta with the market. According to the CAPM, the market portfolio is efficient, so all stocks and portfolios should lie on the SML.</a:t>
            </a:r>
            <a:endParaRPr lang="en-US" altLang="en-US" sz="1100">
              <a:solidFill>
                <a:srgbClr val="000000"/>
              </a:solidFill>
            </a:endParaRPr>
          </a:p>
        </p:txBody>
      </p:sp>
      <p:pic>
        <p:nvPicPr>
          <p:cNvPr id="118788" name="Picture 5" descr="Y:\Graphics\Powerpoint\PEARSON\BERK\Final files\ch11\c11f012b.jpg"/>
          <p:cNvPicPr>
            <a:picLocks noChangeAspect="1" noChangeArrowheads="1"/>
          </p:cNvPicPr>
          <p:nvPr/>
        </p:nvPicPr>
        <p:blipFill>
          <a:blip r:embed="rId3" cstate="print"/>
          <a:srcRect/>
          <a:stretch>
            <a:fillRect/>
          </a:stretch>
        </p:blipFill>
        <p:spPr bwMode="auto">
          <a:xfrm>
            <a:off x="498475" y="1676400"/>
            <a:ext cx="5708650" cy="36433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211263" y="169863"/>
            <a:ext cx="7696200" cy="1143000"/>
          </a:xfrm>
        </p:spPr>
        <p:txBody>
          <a:bodyPr/>
          <a:lstStyle/>
          <a:p>
            <a:pPr eaLnBrk="1" hangingPunct="1"/>
            <a:r>
              <a:rPr lang="en-US" altLang="en-US" smtClean="0"/>
              <a:t>The Security Market Line (cont'd)</a:t>
            </a:r>
          </a:p>
        </p:txBody>
      </p:sp>
      <p:sp>
        <p:nvSpPr>
          <p:cNvPr id="26628" name="Rectangle 3"/>
          <p:cNvSpPr>
            <a:spLocks noGrp="1" noChangeArrowheads="1"/>
          </p:cNvSpPr>
          <p:nvPr>
            <p:ph idx="1"/>
          </p:nvPr>
        </p:nvSpPr>
        <p:spPr>
          <a:xfrm>
            <a:off x="468313" y="1430338"/>
            <a:ext cx="8382000" cy="4648200"/>
          </a:xfrm>
        </p:spPr>
        <p:txBody>
          <a:bodyPr/>
          <a:lstStyle/>
          <a:p>
            <a:pPr eaLnBrk="1" hangingPunct="1"/>
            <a:r>
              <a:rPr lang="en-US" altLang="en-US" smtClean="0"/>
              <a:t>Beta of a Portfolio</a:t>
            </a:r>
          </a:p>
          <a:p>
            <a:pPr lvl="1" eaLnBrk="1" hangingPunct="1"/>
            <a:r>
              <a:rPr lang="en-US" altLang="en-US" i="1" smtClean="0"/>
              <a:t>The beta of a portfolio is the weighted average beta of the securities in the portfolio.</a:t>
            </a:r>
          </a:p>
        </p:txBody>
      </p:sp>
      <p:graphicFrame>
        <p:nvGraphicFramePr>
          <p:cNvPr id="26626" name="Object 1024"/>
          <p:cNvGraphicFramePr>
            <a:graphicFrameLocks noChangeAspect="1"/>
          </p:cNvGraphicFramePr>
          <p:nvPr/>
        </p:nvGraphicFramePr>
        <p:xfrm>
          <a:off x="230188" y="3335338"/>
          <a:ext cx="8812212" cy="890587"/>
        </p:xfrm>
        <a:graphic>
          <a:graphicData uri="http://schemas.openxmlformats.org/presentationml/2006/ole">
            <p:oleObj spid="_x0000_s26626" name="Equation" r:id="rId4" imgW="5054600" imgH="5080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11.18</a:t>
            </a:r>
          </a:p>
        </p:txBody>
      </p:sp>
      <p:pic>
        <p:nvPicPr>
          <p:cNvPr id="119811" name="Picture 3" descr="ex11_18a.gif"/>
          <p:cNvPicPr>
            <a:picLocks noChangeAspect="1"/>
          </p:cNvPicPr>
          <p:nvPr/>
        </p:nvPicPr>
        <p:blipFill>
          <a:blip r:embed="rId3" cstate="print"/>
          <a:srcRect/>
          <a:stretch>
            <a:fillRect/>
          </a:stretch>
        </p:blipFill>
        <p:spPr bwMode="auto">
          <a:xfrm>
            <a:off x="304800" y="1752600"/>
            <a:ext cx="8480425" cy="1905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11.18 (cont’d)</a:t>
            </a:r>
          </a:p>
        </p:txBody>
      </p:sp>
      <p:pic>
        <p:nvPicPr>
          <p:cNvPr id="120835" name="Picture 3" descr="ex11_18b.gif"/>
          <p:cNvPicPr>
            <a:picLocks noChangeAspect="1"/>
          </p:cNvPicPr>
          <p:nvPr/>
        </p:nvPicPr>
        <p:blipFill>
          <a:blip r:embed="rId3" cstate="print"/>
          <a:srcRect/>
          <a:stretch>
            <a:fillRect/>
          </a:stretch>
        </p:blipFill>
        <p:spPr bwMode="auto">
          <a:xfrm>
            <a:off x="304800" y="1524000"/>
            <a:ext cx="8412163" cy="4267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211263" y="169863"/>
            <a:ext cx="7696200" cy="1143000"/>
          </a:xfrm>
        </p:spPr>
        <p:txBody>
          <a:bodyPr/>
          <a:lstStyle/>
          <a:p>
            <a:pPr eaLnBrk="1" hangingPunct="1"/>
            <a:r>
              <a:rPr lang="en-US" altLang="en-US" smtClean="0"/>
              <a:t>Alternative Example 11.18</a:t>
            </a:r>
          </a:p>
        </p:txBody>
      </p:sp>
      <p:sp>
        <p:nvSpPr>
          <p:cNvPr id="121859"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b="1" smtClean="0"/>
              <a:t>Problem</a:t>
            </a:r>
            <a:endParaRPr lang="en-US" altLang="en-US" smtClean="0"/>
          </a:p>
          <a:p>
            <a:pPr lvl="1" eaLnBrk="1" hangingPunct="1">
              <a:spcBef>
                <a:spcPct val="60000"/>
              </a:spcBef>
            </a:pPr>
            <a:r>
              <a:rPr lang="en-US" altLang="en-US" smtClean="0"/>
              <a:t>Suppose the stock of the 3M Company (MMM) has a beta of 0.69 and the beta of Hewlett-Packard Co. (HPQ) stock is 1.77.</a:t>
            </a:r>
          </a:p>
          <a:p>
            <a:pPr lvl="1" eaLnBrk="1" hangingPunct="1">
              <a:spcBef>
                <a:spcPct val="60000"/>
              </a:spcBef>
            </a:pPr>
            <a:r>
              <a:rPr lang="en-US" altLang="en-US" smtClean="0"/>
              <a:t>Assume the risk-free interest rate is 5% and the expected return of the market portfolio is 12%.</a:t>
            </a:r>
          </a:p>
          <a:p>
            <a:pPr lvl="1" eaLnBrk="1" hangingPunct="1">
              <a:spcBef>
                <a:spcPct val="60000"/>
              </a:spcBef>
            </a:pPr>
            <a:r>
              <a:rPr lang="en-US" altLang="en-US" b="1" smtClean="0"/>
              <a:t>What is the expected return of a portfolio of 40% of 3M stock and 60% Hewlett-Packard stock, according to the CAPM?</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xfrm>
            <a:off x="1211263" y="246063"/>
            <a:ext cx="7696200" cy="1143000"/>
          </a:xfrm>
        </p:spPr>
        <p:txBody>
          <a:bodyPr/>
          <a:lstStyle/>
          <a:p>
            <a:pPr eaLnBrk="1" hangingPunct="1"/>
            <a:r>
              <a:rPr lang="en-US" altLang="en-US" smtClean="0"/>
              <a:t>Alternative Example 11.18 (cont’d)</a:t>
            </a:r>
          </a:p>
        </p:txBody>
      </p:sp>
      <p:sp>
        <p:nvSpPr>
          <p:cNvPr id="27654" name="Rectangle 3"/>
          <p:cNvSpPr>
            <a:spLocks noGrp="1" noChangeArrowheads="1"/>
          </p:cNvSpPr>
          <p:nvPr>
            <p:ph idx="1"/>
          </p:nvPr>
        </p:nvSpPr>
        <p:spPr>
          <a:xfrm>
            <a:off x="457200" y="1447800"/>
            <a:ext cx="8382000" cy="4648200"/>
          </a:xfrm>
        </p:spPr>
        <p:txBody>
          <a:bodyPr/>
          <a:lstStyle/>
          <a:p>
            <a:pPr eaLnBrk="1" hangingPunct="1"/>
            <a:r>
              <a:rPr lang="en-US" altLang="en-US" b="1" smtClean="0"/>
              <a:t>Solution</a:t>
            </a:r>
          </a:p>
        </p:txBody>
      </p:sp>
      <p:graphicFrame>
        <p:nvGraphicFramePr>
          <p:cNvPr id="27650" name="Object 12"/>
          <p:cNvGraphicFramePr>
            <a:graphicFrameLocks noChangeAspect="1"/>
          </p:cNvGraphicFramePr>
          <p:nvPr/>
        </p:nvGraphicFramePr>
        <p:xfrm>
          <a:off x="1490663" y="3429000"/>
          <a:ext cx="6296025" cy="750888"/>
        </p:xfrm>
        <a:graphic>
          <a:graphicData uri="http://schemas.openxmlformats.org/presentationml/2006/ole">
            <p:oleObj spid="_x0000_s27650" name="Equation" r:id="rId4" imgW="2133600" imgH="254000" progId="Equation.DSMT4">
              <p:embed/>
            </p:oleObj>
          </a:graphicData>
        </a:graphic>
      </p:graphicFrame>
      <p:graphicFrame>
        <p:nvGraphicFramePr>
          <p:cNvPr id="27651" name="Object 13"/>
          <p:cNvGraphicFramePr>
            <a:graphicFrameLocks noChangeAspect="1"/>
          </p:cNvGraphicFramePr>
          <p:nvPr/>
        </p:nvGraphicFramePr>
        <p:xfrm>
          <a:off x="784225" y="2352675"/>
          <a:ext cx="7689850" cy="695325"/>
        </p:xfrm>
        <a:graphic>
          <a:graphicData uri="http://schemas.openxmlformats.org/presentationml/2006/ole">
            <p:oleObj spid="_x0000_s27651" name="Equation" r:id="rId5" imgW="2971800" imgH="266700" progId="Equation.DSMT4">
              <p:embed/>
            </p:oleObj>
          </a:graphicData>
        </a:graphic>
      </p:graphicFrame>
      <p:graphicFrame>
        <p:nvGraphicFramePr>
          <p:cNvPr id="27652" name="Object 14"/>
          <p:cNvGraphicFramePr>
            <a:graphicFrameLocks noChangeAspect="1"/>
          </p:cNvGraphicFramePr>
          <p:nvPr/>
        </p:nvGraphicFramePr>
        <p:xfrm>
          <a:off x="850900" y="4657725"/>
          <a:ext cx="7573963" cy="676275"/>
        </p:xfrm>
        <a:graphic>
          <a:graphicData uri="http://schemas.openxmlformats.org/presentationml/2006/ole">
            <p:oleObj spid="_x0000_s27652" name="Equation" r:id="rId6" imgW="2565400" imgH="228600" progId="Equation.DSMT4">
              <p:embed/>
            </p:oleObj>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211263" y="246063"/>
            <a:ext cx="7696200" cy="1143000"/>
          </a:xfrm>
        </p:spPr>
        <p:txBody>
          <a:bodyPr/>
          <a:lstStyle/>
          <a:p>
            <a:pPr eaLnBrk="1" hangingPunct="1"/>
            <a:r>
              <a:rPr lang="en-US" altLang="en-US" smtClean="0"/>
              <a:t>Summary of the Capital Asset </a:t>
            </a:r>
            <a:br>
              <a:rPr lang="en-US" altLang="en-US" smtClean="0"/>
            </a:br>
            <a:r>
              <a:rPr lang="en-US" altLang="en-US" smtClean="0"/>
              <a:t>Pricing Model</a:t>
            </a:r>
          </a:p>
        </p:txBody>
      </p:sp>
      <p:sp>
        <p:nvSpPr>
          <p:cNvPr id="122883"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i="1" smtClean="0"/>
              <a:t>The market portfolio is the efficient portfolio.</a:t>
            </a:r>
          </a:p>
          <a:p>
            <a:pPr eaLnBrk="1" hangingPunct="1">
              <a:spcBef>
                <a:spcPct val="60000"/>
              </a:spcBef>
            </a:pPr>
            <a:r>
              <a:rPr lang="en-US" altLang="en-US" i="1" smtClean="0"/>
              <a:t>The risk premium for any security is proportional to its beta with the market.</a:t>
            </a:r>
          </a:p>
        </p:txBody>
      </p:sp>
    </p:spTree>
  </p:cSld>
  <p:clrMapOvr>
    <a:masterClrMapping/>
  </p:clrMapOvr>
  <p:transition spd="med">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itle 1"/>
          <p:cNvSpPr>
            <a:spLocks noGrp="1"/>
          </p:cNvSpPr>
          <p:nvPr>
            <p:ph type="title"/>
          </p:nvPr>
        </p:nvSpPr>
        <p:spPr>
          <a:xfrm>
            <a:off x="1211263" y="246063"/>
            <a:ext cx="7696200" cy="1143000"/>
          </a:xfrm>
        </p:spPr>
        <p:txBody>
          <a:bodyPr/>
          <a:lstStyle/>
          <a:p>
            <a:pPr eaLnBrk="1" hangingPunct="1"/>
            <a:r>
              <a:rPr lang="en-US" altLang="en-US" smtClean="0"/>
              <a:t>Discussion of Data Case Key Topic</a:t>
            </a:r>
          </a:p>
        </p:txBody>
      </p:sp>
      <p:sp>
        <p:nvSpPr>
          <p:cNvPr id="123907" name="Content Placeholder 2"/>
          <p:cNvSpPr>
            <a:spLocks noGrp="1"/>
          </p:cNvSpPr>
          <p:nvPr>
            <p:ph idx="1"/>
          </p:nvPr>
        </p:nvSpPr>
        <p:spPr>
          <a:xfrm>
            <a:off x="457200" y="1447800"/>
            <a:ext cx="8382000" cy="4648200"/>
          </a:xfrm>
        </p:spPr>
        <p:txBody>
          <a:bodyPr/>
          <a:lstStyle/>
          <a:p>
            <a:pPr eaLnBrk="1" hangingPunct="1"/>
            <a:r>
              <a:rPr lang="en-US" altLang="en-US" smtClean="0"/>
              <a:t>See if you can find a security that would be negatively correlated with your 12 stocks.  How would your analysis change if you included this stock in your portfolio?</a:t>
            </a:r>
          </a:p>
          <a:p>
            <a:pPr eaLnBrk="1" hangingPunct="1"/>
            <a:r>
              <a:rPr lang="en-US" altLang="en-US" smtClean="0">
                <a:hlinkClick r:id="rId2"/>
              </a:rPr>
              <a:t>http://www.google.com/finance</a:t>
            </a: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185863" y="254000"/>
            <a:ext cx="7696200" cy="1143000"/>
          </a:xfrm>
        </p:spPr>
        <p:txBody>
          <a:bodyPr rtlCol="0">
            <a:normAutofit fontScale="90000"/>
          </a:bodyPr>
          <a:lstStyle/>
          <a:p>
            <a:pPr eaLnBrk="1" fontAlgn="auto" hangingPunct="1">
              <a:spcAft>
                <a:spcPts val="0"/>
              </a:spcAft>
              <a:defRPr/>
            </a:pPr>
            <a:r>
              <a:rPr lang="en-US" altLang="en-US" smtClean="0"/>
              <a:t>11.1 The Expected Return </a:t>
            </a:r>
            <a:br>
              <a:rPr lang="en-US" altLang="en-US" smtClean="0"/>
            </a:br>
            <a:r>
              <a:rPr lang="en-US" altLang="en-US" smtClean="0"/>
              <a:t>of a Portfolio (cont'd)</a:t>
            </a:r>
          </a:p>
        </p:txBody>
      </p:sp>
      <p:sp>
        <p:nvSpPr>
          <p:cNvPr id="2052" name="Rectangle 3"/>
          <p:cNvSpPr>
            <a:spLocks noGrp="1" noChangeArrowheads="1"/>
          </p:cNvSpPr>
          <p:nvPr>
            <p:ph idx="1"/>
          </p:nvPr>
        </p:nvSpPr>
        <p:spPr>
          <a:xfrm>
            <a:off x="457200" y="1430338"/>
            <a:ext cx="8382000" cy="4648200"/>
          </a:xfrm>
        </p:spPr>
        <p:txBody>
          <a:bodyPr/>
          <a:lstStyle/>
          <a:p>
            <a:pPr eaLnBrk="1" hangingPunct="1"/>
            <a:r>
              <a:rPr lang="en-US" altLang="en-US" smtClean="0"/>
              <a:t>Then the return on the portfolio, </a:t>
            </a:r>
            <a:r>
              <a:rPr lang="en-US" altLang="en-US" i="1" smtClean="0"/>
              <a:t>R</a:t>
            </a:r>
            <a:r>
              <a:rPr lang="en-US" altLang="en-US" i="1" baseline="-25000" smtClean="0"/>
              <a:t>p</a:t>
            </a:r>
            <a:r>
              <a:rPr lang="en-US" altLang="en-US" smtClean="0"/>
              <a:t> , is the weighted average of the returns on the investments in the portfolio, where the weights correspond to portfolio weights.</a:t>
            </a:r>
          </a:p>
        </p:txBody>
      </p:sp>
      <p:graphicFrame>
        <p:nvGraphicFramePr>
          <p:cNvPr id="2050" name="Object 4"/>
          <p:cNvGraphicFramePr>
            <a:graphicFrameLocks noChangeAspect="1"/>
          </p:cNvGraphicFramePr>
          <p:nvPr/>
        </p:nvGraphicFramePr>
        <p:xfrm>
          <a:off x="639763" y="3611563"/>
          <a:ext cx="7505700" cy="690562"/>
        </p:xfrm>
        <a:graphic>
          <a:graphicData uri="http://schemas.openxmlformats.org/presentationml/2006/ole">
            <p:oleObj spid="_x0000_s2050" name="Equation" r:id="rId4" imgW="2908300" imgH="2667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11263" y="169863"/>
            <a:ext cx="7696200" cy="1143000"/>
          </a:xfrm>
        </p:spPr>
        <p:txBody>
          <a:bodyPr/>
          <a:lstStyle/>
          <a:p>
            <a:pPr eaLnBrk="1" hangingPunct="1"/>
            <a:r>
              <a:rPr lang="en-US" altLang="en-US" smtClean="0"/>
              <a:t>Chapter Quiz</a:t>
            </a:r>
          </a:p>
        </p:txBody>
      </p:sp>
      <p:sp>
        <p:nvSpPr>
          <p:cNvPr id="124931" name="Content Placeholder 2"/>
          <p:cNvSpPr>
            <a:spLocks noGrp="1"/>
          </p:cNvSpPr>
          <p:nvPr>
            <p:ph idx="1"/>
          </p:nvPr>
        </p:nvSpPr>
        <p:spPr>
          <a:xfrm>
            <a:off x="457200" y="1447800"/>
            <a:ext cx="8382000" cy="4648200"/>
          </a:xfrm>
        </p:spPr>
        <p:txBody>
          <a:bodyPr/>
          <a:lstStyle/>
          <a:p>
            <a:pPr marL="514350" indent="-514350" eaLnBrk="1" hangingPunct="1">
              <a:buFontTx/>
              <a:buAutoNum type="arabicPeriod"/>
            </a:pPr>
            <a:r>
              <a:rPr lang="en-US" altLang="en-US" smtClean="0"/>
              <a:t>How do you calculate a portfolio return?</a:t>
            </a:r>
          </a:p>
          <a:p>
            <a:pPr marL="514350" indent="-514350" eaLnBrk="1" hangingPunct="1">
              <a:buFontTx/>
              <a:buAutoNum type="arabicPeriod"/>
            </a:pPr>
            <a:r>
              <a:rPr lang="en-US" altLang="en-US" smtClean="0"/>
              <a:t>Conceptually, how are covariance and correlation different?</a:t>
            </a:r>
          </a:p>
          <a:p>
            <a:pPr marL="514350" indent="-514350" eaLnBrk="1" hangingPunct="1">
              <a:buFontTx/>
              <a:buAutoNum type="arabicPeriod"/>
            </a:pPr>
            <a:r>
              <a:rPr lang="en-US" altLang="en-US" smtClean="0"/>
              <a:t>How does adding stocks to a portfolio affect its volatility?</a:t>
            </a:r>
          </a:p>
          <a:p>
            <a:pPr marL="514350" indent="-514350" eaLnBrk="1" hangingPunct="1">
              <a:buFontTx/>
              <a:buAutoNum type="arabicPeriod"/>
            </a:pPr>
            <a:r>
              <a:rPr lang="en-US" altLang="en-US" smtClean="0"/>
              <a:t>What is the efficient frontier?</a:t>
            </a:r>
          </a:p>
          <a:p>
            <a:pPr marL="514350" indent="-514350" eaLnBrk="1" hangingPunct="1">
              <a:buFontTx/>
              <a:buAutoNum type="arabicPeriod"/>
            </a:pPr>
            <a:r>
              <a:rPr lang="en-US" altLang="en-US" smtClean="0"/>
              <a:t>What is the Sharpe ratio, and what does it measure?</a:t>
            </a:r>
          </a:p>
          <a:p>
            <a:pPr marL="514350" indent="-514350" eaLnBrk="1" hangingPunct="1">
              <a:buFontTx/>
              <a:buAutoNum type="arabicPeriod"/>
            </a:pPr>
            <a:r>
              <a:rPr lang="en-US" altLang="en-US" smtClean="0"/>
              <a:t>How does beta affect an investment’s cost of capital?</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211263" y="169863"/>
            <a:ext cx="7696200" cy="1143000"/>
          </a:xfrm>
        </p:spPr>
        <p:txBody>
          <a:bodyPr/>
          <a:lstStyle/>
          <a:p>
            <a:pPr eaLnBrk="1" hangingPunct="1"/>
            <a:r>
              <a:rPr lang="en-US" altLang="en-US" smtClean="0"/>
              <a:t>Chapter Quiz (cont’d)</a:t>
            </a:r>
          </a:p>
        </p:txBody>
      </p:sp>
      <p:sp>
        <p:nvSpPr>
          <p:cNvPr id="125955" name="Content Placeholder 2"/>
          <p:cNvSpPr>
            <a:spLocks noGrp="1"/>
          </p:cNvSpPr>
          <p:nvPr>
            <p:ph idx="1"/>
          </p:nvPr>
        </p:nvSpPr>
        <p:spPr>
          <a:xfrm>
            <a:off x="457200" y="1447800"/>
            <a:ext cx="8382000" cy="4648200"/>
          </a:xfrm>
        </p:spPr>
        <p:txBody>
          <a:bodyPr/>
          <a:lstStyle/>
          <a:p>
            <a:pPr marL="514350" indent="-514350" eaLnBrk="1" hangingPunct="1">
              <a:buFontTx/>
              <a:buAutoNum type="arabicPeriod" startAt="7"/>
            </a:pPr>
            <a:r>
              <a:rPr lang="en-US" altLang="en-US" smtClean="0"/>
              <a:t>Is the market portfolio efficient?  Justify your answer.</a:t>
            </a:r>
          </a:p>
          <a:p>
            <a:pPr marL="514350" indent="-514350" eaLnBrk="1" hangingPunct="1">
              <a:buFontTx/>
              <a:buAutoNum type="arabicPeriod" startAt="7"/>
            </a:pPr>
            <a:r>
              <a:rPr lang="en-US" altLang="en-US" smtClean="0"/>
              <a:t>How are the capital market line and security market line similar?  How are they different?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5"/>
          <p:cNvSpPr txBox="1">
            <a:spLocks noChangeArrowheads="1"/>
          </p:cNvSpPr>
          <p:nvPr/>
        </p:nvSpPr>
        <p:spPr bwMode="auto">
          <a:xfrm>
            <a:off x="4953000" y="1219200"/>
            <a:ext cx="4191000" cy="3124200"/>
          </a:xfrm>
          <a:prstGeom prst="rect">
            <a:avLst/>
          </a:prstGeom>
          <a:noFill/>
          <a:ln w="9525">
            <a:noFill/>
            <a:miter lim="800000"/>
            <a:headEnd/>
            <a:tailEnd/>
          </a:ln>
        </p:spPr>
        <p:txBody>
          <a:bodyPr lIns="0" tIns="0" rIns="0" bIns="0"/>
          <a:lstStyle/>
          <a:p>
            <a:pPr algn="ctr" eaLnBrk="1" hangingPunct="1">
              <a:spcBef>
                <a:spcPct val="20000"/>
              </a:spcBef>
            </a:pPr>
            <a:r>
              <a:rPr lang="en-US" altLang="en-US" sz="2800" b="1">
                <a:latin typeface="Verdana" pitchFamily="34" charset="0"/>
                <a:ea typeface="ヒラギノ角ゴ Pro W3" pitchFamily="-1" charset="-128"/>
              </a:rPr>
              <a:t>Chapter 11</a:t>
            </a:r>
          </a:p>
          <a:p>
            <a:pPr algn="ctr" eaLnBrk="1" hangingPunct="1">
              <a:spcBef>
                <a:spcPct val="20000"/>
              </a:spcBef>
            </a:pPr>
            <a:endParaRPr lang="en-US" altLang="en-US" sz="2800" b="1">
              <a:latin typeface="Verdana" pitchFamily="34" charset="0"/>
              <a:ea typeface="ヒラギノ角ゴ Pro W3" pitchFamily="-1" charset="-128"/>
            </a:endParaRPr>
          </a:p>
          <a:p>
            <a:pPr algn="ctr" eaLnBrk="1" hangingPunct="1">
              <a:spcBef>
                <a:spcPct val="20000"/>
              </a:spcBef>
            </a:pPr>
            <a:r>
              <a:rPr lang="en-US" altLang="en-US" sz="2800" b="1">
                <a:latin typeface="Verdana" pitchFamily="34" charset="0"/>
                <a:ea typeface="ヒラギノ角ゴ Pro W3" pitchFamily="-1" charset="-128"/>
              </a:rPr>
              <a:t>Appendix</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211263" y="169863"/>
            <a:ext cx="7696200" cy="1143000"/>
          </a:xfrm>
        </p:spPr>
        <p:txBody>
          <a:bodyPr/>
          <a:lstStyle/>
          <a:p>
            <a:pPr eaLnBrk="1" hangingPunct="1"/>
            <a:r>
              <a:rPr lang="en-US" altLang="en-US" smtClean="0"/>
              <a:t>Appendix</a:t>
            </a:r>
          </a:p>
        </p:txBody>
      </p:sp>
      <p:sp>
        <p:nvSpPr>
          <p:cNvPr id="128003" name="Content Placeholder 2"/>
          <p:cNvSpPr>
            <a:spLocks noGrp="1"/>
          </p:cNvSpPr>
          <p:nvPr>
            <p:ph idx="1"/>
          </p:nvPr>
        </p:nvSpPr>
        <p:spPr>
          <a:xfrm>
            <a:off x="457200" y="1447800"/>
            <a:ext cx="8382000" cy="4648200"/>
          </a:xfrm>
        </p:spPr>
        <p:txBody>
          <a:bodyPr/>
          <a:lstStyle/>
          <a:p>
            <a:pPr eaLnBrk="1" hangingPunct="1"/>
            <a:r>
              <a:rPr lang="en-US" altLang="en-US" smtClean="0"/>
              <a:t>The CAPM with Differing Interest Rates</a:t>
            </a:r>
          </a:p>
          <a:p>
            <a:pPr lvl="1" eaLnBrk="1" hangingPunct="1"/>
            <a:r>
              <a:rPr lang="en-US" altLang="en-US" smtClean="0"/>
              <a:t>If borrowing and lending rates differ, then investors with different preferences will choose different portfolios of risky securities. </a:t>
            </a:r>
          </a:p>
          <a:p>
            <a:pPr lvl="1" eaLnBrk="1" hangingPunct="1"/>
            <a:r>
              <a:rPr lang="en-US" altLang="en-US" smtClean="0"/>
              <a:t>With different saving and borrowing rates, the CAPM conclusion that the market portfolio is the unique efficient portfolio of risky investments is no longer valid.</a:t>
            </a:r>
          </a:p>
          <a:p>
            <a:pPr eaLnBrk="1" hangingPunct="1"/>
            <a:endParaRPr lang="en-US" alt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Title 1"/>
          <p:cNvSpPr>
            <a:spLocks noGrp="1"/>
          </p:cNvSpPr>
          <p:nvPr>
            <p:ph type="title"/>
          </p:nvPr>
        </p:nvSpPr>
        <p:spPr>
          <a:xfrm>
            <a:off x="1211263" y="169863"/>
            <a:ext cx="7696200" cy="1143000"/>
          </a:xfrm>
        </p:spPr>
        <p:txBody>
          <a:bodyPr/>
          <a:lstStyle/>
          <a:p>
            <a:pPr eaLnBrk="1" hangingPunct="1"/>
            <a:r>
              <a:rPr lang="en-US" altLang="en-US" smtClean="0"/>
              <a:t>Appendix (cont’d)</a:t>
            </a:r>
          </a:p>
        </p:txBody>
      </p:sp>
      <p:sp>
        <p:nvSpPr>
          <p:cNvPr id="129027" name="Text Box 8"/>
          <p:cNvSpPr txBox="1">
            <a:spLocks noChangeArrowheads="1"/>
          </p:cNvSpPr>
          <p:nvPr/>
        </p:nvSpPr>
        <p:spPr bwMode="auto">
          <a:xfrm>
            <a:off x="381000" y="1235075"/>
            <a:ext cx="7772400" cy="822325"/>
          </a:xfrm>
          <a:prstGeom prst="rect">
            <a:avLst/>
          </a:prstGeom>
          <a:noFill/>
          <a:ln w="9525">
            <a:noFill/>
            <a:miter lim="800000"/>
            <a:headEnd/>
            <a:tailEnd/>
          </a:ln>
        </p:spPr>
        <p:txBody>
          <a:bodyPr>
            <a:spAutoFit/>
          </a:bodyPr>
          <a:lstStyle/>
          <a:p>
            <a:r>
              <a:rPr lang="en-US" altLang="en-US" b="1">
                <a:latin typeface="Verdana" pitchFamily="34" charset="0"/>
              </a:rPr>
              <a:t>Figure 11A.1</a:t>
            </a:r>
            <a:r>
              <a:rPr lang="en-US" altLang="en-US">
                <a:latin typeface="Verdana" pitchFamily="34" charset="0"/>
              </a:rPr>
              <a:t>  The CAPM with Different Saving and Borrowing Rates</a:t>
            </a:r>
          </a:p>
        </p:txBody>
      </p:sp>
      <p:pic>
        <p:nvPicPr>
          <p:cNvPr id="129028" name="Picture 5" descr="Y:\Graphics\Powerpoint\PEARSON\BERK\Final files\ch11\c11f011A.1.jpg"/>
          <p:cNvPicPr>
            <a:picLocks noChangeAspect="1" noChangeArrowheads="1"/>
          </p:cNvPicPr>
          <p:nvPr/>
        </p:nvPicPr>
        <p:blipFill>
          <a:blip r:embed="rId2" cstate="print"/>
          <a:srcRect/>
          <a:stretch>
            <a:fillRect/>
          </a:stretch>
        </p:blipFill>
        <p:spPr bwMode="auto">
          <a:xfrm>
            <a:off x="1919288" y="2133600"/>
            <a:ext cx="5305425" cy="393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p:nvPr>
        </p:nvSpPr>
        <p:spPr>
          <a:xfrm>
            <a:off x="1211263" y="169863"/>
            <a:ext cx="7696200" cy="1143000"/>
          </a:xfrm>
        </p:spPr>
        <p:txBody>
          <a:bodyPr/>
          <a:lstStyle/>
          <a:p>
            <a:pPr eaLnBrk="1" hangingPunct="1"/>
            <a:r>
              <a:rPr lang="en-US" altLang="en-US" smtClean="0"/>
              <a:t>Appendix (cont’d)</a:t>
            </a:r>
          </a:p>
        </p:txBody>
      </p:sp>
      <p:sp>
        <p:nvSpPr>
          <p:cNvPr id="130051" name="Content Placeholder 2"/>
          <p:cNvSpPr>
            <a:spLocks noGrp="1"/>
          </p:cNvSpPr>
          <p:nvPr>
            <p:ph idx="1"/>
          </p:nvPr>
        </p:nvSpPr>
        <p:spPr>
          <a:xfrm>
            <a:off x="457200" y="1447800"/>
            <a:ext cx="8382000" cy="4648200"/>
          </a:xfrm>
        </p:spPr>
        <p:txBody>
          <a:bodyPr/>
          <a:lstStyle/>
          <a:p>
            <a:pPr eaLnBrk="1" hangingPunct="1"/>
            <a:r>
              <a:rPr lang="en-US" altLang="en-US" smtClean="0"/>
              <a:t>The Security Market Line with Differing Interest Rates</a:t>
            </a:r>
          </a:p>
          <a:p>
            <a:pPr lvl="1" eaLnBrk="1" hangingPunct="1"/>
            <a:r>
              <a:rPr lang="en-US" altLang="en-US" smtClean="0"/>
              <a:t>Determination of the security market line depends only on the market portfolio being tangent for some interest rate; the SML still holds in the following form:</a:t>
            </a:r>
          </a:p>
          <a:p>
            <a:pPr lvl="1" eaLnBrk="1" hangingPunct="1"/>
            <a:endParaRPr lang="en-US" altLang="en-US" smtClean="0"/>
          </a:p>
          <a:p>
            <a:pPr lvl="1" eaLnBrk="1" hangingPunct="1"/>
            <a:endParaRPr lang="en-US" altLang="en-US" smtClean="0"/>
          </a:p>
          <a:p>
            <a:pPr lvl="1" eaLnBrk="1" hangingPunct="1"/>
            <a:r>
              <a:rPr lang="en-US" altLang="en-US" smtClean="0"/>
              <a:t>The SML holds with some rate </a:t>
            </a:r>
            <a:r>
              <a:rPr lang="en-US" altLang="en-US" i="1" smtClean="0"/>
              <a:t>r*</a:t>
            </a:r>
            <a:r>
              <a:rPr lang="en-US" altLang="en-US" smtClean="0"/>
              <a:t> between </a:t>
            </a:r>
            <a:r>
              <a:rPr lang="en-US" altLang="en-US" i="1" smtClean="0"/>
              <a:t>r</a:t>
            </a:r>
            <a:r>
              <a:rPr lang="en-US" altLang="en-US" i="1" baseline="-25000" smtClean="0"/>
              <a:t>S</a:t>
            </a:r>
            <a:r>
              <a:rPr lang="en-US" altLang="en-US" smtClean="0"/>
              <a:t> and </a:t>
            </a:r>
            <a:r>
              <a:rPr lang="en-US" altLang="en-US" i="1" smtClean="0"/>
              <a:t>r</a:t>
            </a:r>
            <a:r>
              <a:rPr lang="en-US" altLang="en-US" i="1" baseline="-25000" smtClean="0"/>
              <a:t>B</a:t>
            </a:r>
            <a:r>
              <a:rPr lang="en-US" altLang="en-US" smtClean="0"/>
              <a:t> in place of </a:t>
            </a:r>
            <a:r>
              <a:rPr lang="en-US" altLang="en-US" i="1" smtClean="0"/>
              <a:t>r</a:t>
            </a:r>
            <a:r>
              <a:rPr lang="en-US" altLang="en-US" i="1" baseline="-25000" smtClean="0"/>
              <a:t>f</a:t>
            </a:r>
            <a:r>
              <a:rPr lang="en-US" altLang="en-US" smtClean="0"/>
              <a:t>, as illustrated in Figure 11A.1.</a:t>
            </a:r>
          </a:p>
          <a:p>
            <a:pPr lvl="1" eaLnBrk="1" hangingPunct="1">
              <a:buFontTx/>
              <a:buNone/>
            </a:pPr>
            <a:endParaRPr lang="en-US" altLang="en-US" smtClean="0">
              <a:solidFill>
                <a:srgbClr val="FF0000"/>
              </a:solidFill>
            </a:endParaRPr>
          </a:p>
          <a:p>
            <a:pPr eaLnBrk="1" hangingPunct="1"/>
            <a:endParaRPr lang="en-US" altLang="en-US" smtClean="0"/>
          </a:p>
        </p:txBody>
      </p:sp>
      <p:pic>
        <p:nvPicPr>
          <p:cNvPr id="130052" name="Picture 4" descr="eqApp11_01.gif"/>
          <p:cNvPicPr>
            <a:picLocks noChangeAspect="1"/>
          </p:cNvPicPr>
          <p:nvPr/>
        </p:nvPicPr>
        <p:blipFill>
          <a:blip r:embed="rId2" cstate="print"/>
          <a:srcRect/>
          <a:stretch>
            <a:fillRect/>
          </a:stretch>
        </p:blipFill>
        <p:spPr bwMode="auto">
          <a:xfrm>
            <a:off x="1752600" y="4114800"/>
            <a:ext cx="4991100"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a:t>
            </a:r>
          </a:p>
        </p:txBody>
      </p:sp>
      <p:pic>
        <p:nvPicPr>
          <p:cNvPr id="40963" name="Picture 4" descr="Y:\Graphics\Powerpoint\PEARSON\BERK\Final files\ch11\c11p001.jpg"/>
          <p:cNvPicPr>
            <a:picLocks noChangeAspect="1" noChangeArrowheads="1"/>
          </p:cNvPicPr>
          <p:nvPr/>
        </p:nvPicPr>
        <p:blipFill>
          <a:blip r:embed="rId3" cstate="print"/>
          <a:srcRect/>
          <a:stretch>
            <a:fillRect/>
          </a:stretch>
        </p:blipFill>
        <p:spPr bwMode="auto">
          <a:xfrm>
            <a:off x="539750" y="2438400"/>
            <a:ext cx="8169275" cy="2082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 (cont'd)</a:t>
            </a:r>
          </a:p>
        </p:txBody>
      </p:sp>
      <p:pic>
        <p:nvPicPr>
          <p:cNvPr id="41987" name="Picture 4" descr="Y:\Graphics\Powerpoint\PEARSON\BERK\Final files\ch11\c11s001.jpg"/>
          <p:cNvPicPr>
            <a:picLocks noChangeAspect="1" noChangeArrowheads="1"/>
          </p:cNvPicPr>
          <p:nvPr/>
        </p:nvPicPr>
        <p:blipFill>
          <a:blip r:embed="rId3" cstate="print"/>
          <a:srcRect/>
          <a:stretch>
            <a:fillRect/>
          </a:stretch>
        </p:blipFill>
        <p:spPr bwMode="auto">
          <a:xfrm>
            <a:off x="558800" y="1920875"/>
            <a:ext cx="8026400" cy="36417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1211263" y="169863"/>
            <a:ext cx="7696200" cy="1143000"/>
          </a:xfrm>
        </p:spPr>
        <p:txBody>
          <a:bodyPr/>
          <a:lstStyle/>
          <a:p>
            <a:pPr eaLnBrk="1" hangingPunct="1"/>
            <a:r>
              <a:rPr lang="en-US" altLang="en-US" smtClean="0"/>
              <a:t>Alternative Example 11.1</a:t>
            </a:r>
          </a:p>
        </p:txBody>
      </p:sp>
      <p:sp>
        <p:nvSpPr>
          <p:cNvPr id="43011" name="Rectangle 5"/>
          <p:cNvSpPr>
            <a:spLocks noGrp="1" noChangeArrowheads="1"/>
          </p:cNvSpPr>
          <p:nvPr>
            <p:ph idx="1"/>
          </p:nvPr>
        </p:nvSpPr>
        <p:spPr>
          <a:xfrm>
            <a:off x="457200" y="1430338"/>
            <a:ext cx="8382000" cy="4648200"/>
          </a:xfrm>
        </p:spPr>
        <p:txBody>
          <a:bodyPr/>
          <a:lstStyle/>
          <a:p>
            <a:pPr eaLnBrk="1" hangingPunct="1">
              <a:spcBef>
                <a:spcPct val="60000"/>
              </a:spcBef>
            </a:pPr>
            <a:r>
              <a:rPr lang="en-US" altLang="en-US" b="1" smtClean="0"/>
              <a:t>Problem</a:t>
            </a:r>
            <a:endParaRPr lang="en-US" altLang="en-US" smtClean="0"/>
          </a:p>
          <a:p>
            <a:pPr lvl="1" eaLnBrk="1" hangingPunct="1">
              <a:spcBef>
                <a:spcPct val="60000"/>
              </a:spcBef>
            </a:pPr>
            <a:r>
              <a:rPr lang="en-US" altLang="en-US" smtClean="0">
                <a:latin typeface="AGaramond-Regular" charset="0"/>
              </a:rPr>
              <a:t>Suppose you buy 500 shares of Ford at $11 per share and 100 shares of Citigroup stock at $28 per share. If Ford’s share price goes up to $13 and Citigroup’s rises to $40, what is the new value of the portfolio, and what return did it earn? Show that Eq. 11.2 holds. </a:t>
            </a:r>
          </a:p>
          <a:p>
            <a:pPr lvl="1" eaLnBrk="1" hangingPunct="1">
              <a:spcBef>
                <a:spcPct val="60000"/>
              </a:spcBef>
            </a:pPr>
            <a:r>
              <a:rPr lang="en-US" altLang="en-US" smtClean="0">
                <a:latin typeface="AGaramond-Regular" charset="0"/>
              </a:rPr>
              <a:t>After the price change, what are the new portfolio weights?</a:t>
            </a:r>
            <a:endParaRPr lang="en-US" altLang="en-US"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Alternative Example 11.1 (cont’d)</a:t>
            </a:r>
          </a:p>
        </p:txBody>
      </p:sp>
      <p:sp>
        <p:nvSpPr>
          <p:cNvPr id="44035" name="Rectangle 5"/>
          <p:cNvSpPr>
            <a:spLocks noGrp="1" noChangeArrowheads="1"/>
          </p:cNvSpPr>
          <p:nvPr>
            <p:ph idx="1"/>
          </p:nvPr>
        </p:nvSpPr>
        <p:spPr>
          <a:xfrm>
            <a:off x="457200" y="1447800"/>
            <a:ext cx="8382000" cy="4648200"/>
          </a:xfrm>
        </p:spPr>
        <p:txBody>
          <a:bodyPr/>
          <a:lstStyle/>
          <a:p>
            <a:pPr eaLnBrk="1" hangingPunct="1">
              <a:spcBef>
                <a:spcPct val="60000"/>
              </a:spcBef>
            </a:pPr>
            <a:r>
              <a:rPr lang="en-US" altLang="en-US" b="1" smtClean="0"/>
              <a:t>Solution</a:t>
            </a:r>
            <a:endParaRPr lang="en-US" altLang="en-US" smtClean="0"/>
          </a:p>
          <a:p>
            <a:pPr lvl="1" eaLnBrk="1" hangingPunct="1"/>
            <a:r>
              <a:rPr lang="en-US" altLang="en-US" smtClean="0">
                <a:latin typeface="AGaramond-Regular" charset="0"/>
              </a:rPr>
              <a:t>The initial value of the portfolio is 500 * $11 + 100 * $28 = $8,300.  The new value of the portfolio is 500 * $13 + 100 * $40 = $10,500, for a gain of $2,200 or a 26.5% return on your $8,300 investment. </a:t>
            </a:r>
          </a:p>
          <a:p>
            <a:pPr lvl="1" eaLnBrk="1" hangingPunct="1"/>
            <a:r>
              <a:rPr lang="en-US" altLang="en-US" smtClean="0">
                <a:latin typeface="AGaramond-Regular" charset="0"/>
              </a:rPr>
              <a:t>Ford’s return was $13/$11 - 1 = 18.18%, and Citigroup’s was $40/$28 - 1 = 42.86%.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Alternative Example 11.1 (cont’d)</a:t>
            </a:r>
          </a:p>
        </p:txBody>
      </p:sp>
      <p:sp>
        <p:nvSpPr>
          <p:cNvPr id="3076" name="Rectangle 5"/>
          <p:cNvSpPr>
            <a:spLocks noGrp="1" noChangeArrowheads="1"/>
          </p:cNvSpPr>
          <p:nvPr>
            <p:ph idx="1"/>
          </p:nvPr>
        </p:nvSpPr>
        <p:spPr>
          <a:xfrm>
            <a:off x="457200" y="1447800"/>
            <a:ext cx="8382000" cy="4648200"/>
          </a:xfrm>
        </p:spPr>
        <p:txBody>
          <a:bodyPr rtlCol="0">
            <a:normAutofit fontScale="92500"/>
          </a:bodyPr>
          <a:lstStyle/>
          <a:p>
            <a:pPr eaLnBrk="1" fontAlgn="auto" hangingPunct="1">
              <a:spcBef>
                <a:spcPct val="60000"/>
              </a:spcBef>
              <a:spcAft>
                <a:spcPts val="0"/>
              </a:spcAft>
              <a:defRPr/>
            </a:pPr>
            <a:r>
              <a:rPr lang="en-US" altLang="en-US" b="1" smtClean="0"/>
              <a:t>Solution</a:t>
            </a:r>
            <a:endParaRPr lang="en-US" altLang="en-US" smtClean="0"/>
          </a:p>
          <a:p>
            <a:pPr lvl="1" eaLnBrk="1" fontAlgn="auto" hangingPunct="1">
              <a:spcAft>
                <a:spcPts val="0"/>
              </a:spcAft>
              <a:defRPr/>
            </a:pPr>
            <a:r>
              <a:rPr lang="en-US" altLang="en-US" smtClean="0">
                <a:latin typeface="AGaramond-Regular" charset="0"/>
              </a:rPr>
              <a:t>Given the initial portfolio weights of $5,500/$8,300 = 66.3% for Ford and $2,800/$8,300 = 33.7% for Citigroup, we can also compute the portfolio’s return from Eq. 11.2:</a:t>
            </a:r>
          </a:p>
          <a:p>
            <a:pPr lvl="1" eaLnBrk="1" fontAlgn="auto" hangingPunct="1">
              <a:spcAft>
                <a:spcPts val="0"/>
              </a:spcAft>
              <a:defRPr/>
            </a:pPr>
            <a:endParaRPr lang="en-US" altLang="en-US" smtClean="0">
              <a:latin typeface="AGaramond-Regular" charset="0"/>
            </a:endParaRPr>
          </a:p>
          <a:p>
            <a:pPr lvl="1" eaLnBrk="1" fontAlgn="auto" hangingPunct="1">
              <a:spcAft>
                <a:spcPts val="0"/>
              </a:spcAft>
              <a:defRPr/>
            </a:pPr>
            <a:endParaRPr lang="en-US" altLang="en-US" smtClean="0">
              <a:latin typeface="AGaramond-Regular" charset="0"/>
            </a:endParaRPr>
          </a:p>
          <a:p>
            <a:pPr lvl="1" eaLnBrk="1" fontAlgn="auto" hangingPunct="1">
              <a:spcBef>
                <a:spcPct val="60000"/>
              </a:spcBef>
              <a:spcAft>
                <a:spcPts val="0"/>
              </a:spcAft>
              <a:defRPr/>
            </a:pPr>
            <a:endParaRPr lang="en-US" altLang="en-US" smtClean="0">
              <a:latin typeface="AGaramond-Regular" charset="0"/>
            </a:endParaRPr>
          </a:p>
          <a:p>
            <a:pPr lvl="1" eaLnBrk="1" fontAlgn="auto" hangingPunct="1">
              <a:spcBef>
                <a:spcPct val="60000"/>
              </a:spcBef>
              <a:spcAft>
                <a:spcPts val="0"/>
              </a:spcAft>
              <a:defRPr/>
            </a:pPr>
            <a:r>
              <a:rPr lang="en-US" altLang="en-US" smtClean="0">
                <a:latin typeface="AGaramond-Regular" charset="0"/>
              </a:rPr>
              <a:t>Thus, Equation 11.2 holds.</a:t>
            </a:r>
            <a:endParaRPr lang="en-US" altLang="en-US" b="1" smtClean="0"/>
          </a:p>
        </p:txBody>
      </p:sp>
      <p:graphicFrame>
        <p:nvGraphicFramePr>
          <p:cNvPr id="3074" name="Object 1"/>
          <p:cNvGraphicFramePr>
            <a:graphicFrameLocks noChangeAspect="1"/>
          </p:cNvGraphicFramePr>
          <p:nvPr/>
        </p:nvGraphicFramePr>
        <p:xfrm>
          <a:off x="914400" y="3460750"/>
          <a:ext cx="7439025" cy="1119188"/>
        </p:xfrm>
        <a:graphic>
          <a:graphicData uri="http://schemas.openxmlformats.org/presentationml/2006/ole">
            <p:oleObj spid="_x0000_s3074" name="Equation" r:id="rId4" imgW="2882900" imgH="4318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Alternative Example 11.1 (cont’d)</a:t>
            </a:r>
          </a:p>
        </p:txBody>
      </p:sp>
      <p:sp>
        <p:nvSpPr>
          <p:cNvPr id="45059" name="Rectangle 5"/>
          <p:cNvSpPr>
            <a:spLocks noGrp="1" noChangeArrowheads="1"/>
          </p:cNvSpPr>
          <p:nvPr>
            <p:ph idx="1"/>
          </p:nvPr>
        </p:nvSpPr>
        <p:spPr>
          <a:xfrm>
            <a:off x="457200" y="1447800"/>
            <a:ext cx="8382000" cy="4648200"/>
          </a:xfrm>
        </p:spPr>
        <p:txBody>
          <a:bodyPr/>
          <a:lstStyle/>
          <a:p>
            <a:pPr eaLnBrk="1" hangingPunct="1">
              <a:spcBef>
                <a:spcPct val="60000"/>
              </a:spcBef>
            </a:pPr>
            <a:r>
              <a:rPr lang="en-US" altLang="en-US" b="1" smtClean="0"/>
              <a:t>Solution</a:t>
            </a:r>
            <a:endParaRPr lang="en-US" altLang="en-US" smtClean="0"/>
          </a:p>
          <a:p>
            <a:pPr lvl="1" eaLnBrk="1" hangingPunct="1"/>
            <a:r>
              <a:rPr lang="en-US" altLang="en-US" smtClean="0">
                <a:latin typeface="AGaramond-Regular" charset="0"/>
              </a:rPr>
              <a:t>After the price change, the new portfolio weights are $6,500/$10,500 = 61.9% for Ford and $4,000/$10,500 = 38.1% for Citigroup.</a:t>
            </a:r>
            <a:endParaRPr lang="en-US" altLang="en-US"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11.1 The Expected Return </a:t>
            </a:r>
            <a:br>
              <a:rPr lang="en-US" altLang="en-US" smtClean="0"/>
            </a:br>
            <a:r>
              <a:rPr lang="en-US" altLang="en-US" smtClean="0"/>
              <a:t>of a Portfolio (cont'd)</a:t>
            </a:r>
          </a:p>
        </p:txBody>
      </p:sp>
      <p:sp>
        <p:nvSpPr>
          <p:cNvPr id="4100" name="Rectangle 3"/>
          <p:cNvSpPr>
            <a:spLocks noGrp="1" noChangeArrowheads="1"/>
          </p:cNvSpPr>
          <p:nvPr>
            <p:ph idx="1"/>
          </p:nvPr>
        </p:nvSpPr>
        <p:spPr>
          <a:xfrm>
            <a:off x="457200" y="1447800"/>
            <a:ext cx="8382000" cy="4648200"/>
          </a:xfrm>
        </p:spPr>
        <p:txBody>
          <a:bodyPr/>
          <a:lstStyle/>
          <a:p>
            <a:pPr eaLnBrk="1" hangingPunct="1"/>
            <a:r>
              <a:rPr lang="en-US" altLang="en-US" smtClean="0"/>
              <a:t>The expected return of a portfolio is the weighted average of the expected returns of the investments within it.</a:t>
            </a:r>
          </a:p>
        </p:txBody>
      </p:sp>
      <p:graphicFrame>
        <p:nvGraphicFramePr>
          <p:cNvPr id="4098" name="Object 4"/>
          <p:cNvGraphicFramePr>
            <a:graphicFrameLocks noChangeAspect="1"/>
          </p:cNvGraphicFramePr>
          <p:nvPr/>
        </p:nvGraphicFramePr>
        <p:xfrm>
          <a:off x="692150" y="3152775"/>
          <a:ext cx="7904163" cy="657225"/>
        </p:xfrm>
        <a:graphic>
          <a:graphicData uri="http://schemas.openxmlformats.org/presentationml/2006/ole">
            <p:oleObj spid="_x0000_s4098" name="Equation" r:id="rId4" imgW="3365500" imgH="2794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160338"/>
            <a:ext cx="7696200" cy="1143000"/>
          </a:xfrm>
        </p:spPr>
        <p:txBody>
          <a:bodyPr/>
          <a:lstStyle/>
          <a:p>
            <a:pPr eaLnBrk="1" hangingPunct="1"/>
            <a:r>
              <a:rPr lang="en-US" altLang="en-US" smtClean="0"/>
              <a:t>Chapter Outline</a:t>
            </a:r>
          </a:p>
        </p:txBody>
      </p:sp>
      <p:sp>
        <p:nvSpPr>
          <p:cNvPr id="30723" name="Rectangle 3"/>
          <p:cNvSpPr>
            <a:spLocks noGrp="1" noChangeArrowheads="1"/>
          </p:cNvSpPr>
          <p:nvPr>
            <p:ph idx="1"/>
          </p:nvPr>
        </p:nvSpPr>
        <p:spPr/>
        <p:txBody>
          <a:bodyPr rtlCol="0">
            <a:normAutofit fontScale="92500"/>
          </a:bodyPr>
          <a:lstStyle/>
          <a:p>
            <a:pPr marL="1154113" indent="-1154113" eaLnBrk="1" fontAlgn="auto" hangingPunct="1">
              <a:lnSpc>
                <a:spcPct val="95000"/>
              </a:lnSpc>
              <a:spcBef>
                <a:spcPct val="60000"/>
              </a:spcBef>
              <a:spcAft>
                <a:spcPts val="0"/>
              </a:spcAft>
              <a:buFontTx/>
              <a:buNone/>
              <a:defRPr/>
            </a:pPr>
            <a:r>
              <a:rPr lang="en-US" altLang="en-US" b="1" smtClean="0">
                <a:hlinkClick r:id="rId3" action="ppaction://hlinksldjump"/>
              </a:rPr>
              <a:t>11.1  </a:t>
            </a:r>
            <a:r>
              <a:rPr lang="en-US" altLang="en-US" smtClean="0">
                <a:hlinkClick r:id="rId3" action="ppaction://hlinksldjump"/>
              </a:rPr>
              <a:t>The Expected Return of a Portfolio</a:t>
            </a:r>
            <a:endParaRPr lang="en-US" altLang="en-US" smtClean="0"/>
          </a:p>
          <a:p>
            <a:pPr marL="1154113" indent="-1154113" eaLnBrk="1" fontAlgn="auto" hangingPunct="1">
              <a:lnSpc>
                <a:spcPct val="95000"/>
              </a:lnSpc>
              <a:spcBef>
                <a:spcPct val="60000"/>
              </a:spcBef>
              <a:spcAft>
                <a:spcPts val="0"/>
              </a:spcAft>
              <a:buFontTx/>
              <a:buNone/>
              <a:defRPr/>
            </a:pPr>
            <a:r>
              <a:rPr lang="en-US" altLang="en-US" b="1" smtClean="0">
                <a:hlinkClick r:id="rId4" action="ppaction://hlinksldjump"/>
              </a:rPr>
              <a:t>11.2  </a:t>
            </a:r>
            <a:r>
              <a:rPr lang="en-US" altLang="en-US" smtClean="0">
                <a:hlinkClick r:id="rId4" action="ppaction://hlinksldjump"/>
              </a:rPr>
              <a:t>The Volatility of a Two-Stock Portfolio</a:t>
            </a:r>
            <a:endParaRPr lang="en-US" altLang="en-US" smtClean="0"/>
          </a:p>
          <a:p>
            <a:pPr marL="1154113" indent="-1154113" eaLnBrk="1" fontAlgn="auto" hangingPunct="1">
              <a:lnSpc>
                <a:spcPct val="95000"/>
              </a:lnSpc>
              <a:spcBef>
                <a:spcPct val="60000"/>
              </a:spcBef>
              <a:spcAft>
                <a:spcPts val="0"/>
              </a:spcAft>
              <a:buFontTx/>
              <a:buNone/>
              <a:defRPr/>
            </a:pPr>
            <a:r>
              <a:rPr lang="en-US" altLang="en-US" b="1" smtClean="0">
                <a:hlinkClick r:id="rId5" action="ppaction://hlinksldjump"/>
              </a:rPr>
              <a:t>11.3  </a:t>
            </a:r>
            <a:r>
              <a:rPr lang="en-US" altLang="en-US" smtClean="0">
                <a:hlinkClick r:id="rId5" action="ppaction://hlinksldjump"/>
              </a:rPr>
              <a:t>The Volatility of a Large Portfolio</a:t>
            </a:r>
            <a:endParaRPr lang="en-US" altLang="en-US" smtClean="0"/>
          </a:p>
          <a:p>
            <a:pPr marL="1154113" indent="-1154113" eaLnBrk="1" fontAlgn="auto" hangingPunct="1">
              <a:lnSpc>
                <a:spcPct val="95000"/>
              </a:lnSpc>
              <a:spcBef>
                <a:spcPct val="60000"/>
              </a:spcBef>
              <a:spcAft>
                <a:spcPts val="0"/>
              </a:spcAft>
              <a:buFontTx/>
              <a:buNone/>
              <a:defRPr/>
            </a:pPr>
            <a:r>
              <a:rPr lang="en-US" altLang="en-US" b="1" smtClean="0">
                <a:hlinkClick r:id="rId6" action="ppaction://hlinksldjump"/>
              </a:rPr>
              <a:t>11.4  </a:t>
            </a:r>
            <a:r>
              <a:rPr lang="en-US" altLang="en-US" smtClean="0">
                <a:hlinkClick r:id="rId6" action="ppaction://hlinksldjump"/>
              </a:rPr>
              <a:t>Risk Versus Return: Choosing an </a:t>
            </a:r>
            <a:br>
              <a:rPr lang="en-US" altLang="en-US" smtClean="0">
                <a:hlinkClick r:id="rId6" action="ppaction://hlinksldjump"/>
              </a:rPr>
            </a:br>
            <a:r>
              <a:rPr lang="en-US" altLang="en-US" smtClean="0">
                <a:hlinkClick r:id="rId6" action="ppaction://hlinksldjump"/>
              </a:rPr>
              <a:t>Efficient Portfolio</a:t>
            </a:r>
            <a:endParaRPr lang="en-US" altLang="en-US" smtClean="0"/>
          </a:p>
          <a:p>
            <a:pPr marL="1154113" indent="-1154113" eaLnBrk="1" fontAlgn="auto" hangingPunct="1">
              <a:lnSpc>
                <a:spcPct val="95000"/>
              </a:lnSpc>
              <a:spcBef>
                <a:spcPct val="60000"/>
              </a:spcBef>
              <a:spcAft>
                <a:spcPts val="0"/>
              </a:spcAft>
              <a:buFontTx/>
              <a:buNone/>
              <a:defRPr/>
            </a:pPr>
            <a:r>
              <a:rPr lang="en-US" altLang="en-US" b="1" smtClean="0">
                <a:hlinkClick r:id="rId7" action="ppaction://hlinksldjump"/>
              </a:rPr>
              <a:t>11.5  </a:t>
            </a:r>
            <a:r>
              <a:rPr lang="en-US" altLang="en-US" smtClean="0">
                <a:hlinkClick r:id="rId7" action="ppaction://hlinksldjump"/>
              </a:rPr>
              <a:t>Risk-Free Saving and Borrowing</a:t>
            </a:r>
            <a:endParaRPr lang="en-US" altLang="en-US" smtClean="0"/>
          </a:p>
          <a:p>
            <a:pPr marL="1154113" indent="-1154113" eaLnBrk="1" fontAlgn="auto" hangingPunct="1">
              <a:lnSpc>
                <a:spcPct val="95000"/>
              </a:lnSpc>
              <a:spcBef>
                <a:spcPct val="60000"/>
              </a:spcBef>
              <a:spcAft>
                <a:spcPts val="0"/>
              </a:spcAft>
              <a:buFontTx/>
              <a:buNone/>
              <a:defRPr/>
            </a:pPr>
            <a:r>
              <a:rPr lang="en-US" altLang="en-US" b="1" smtClean="0">
                <a:hlinkClick r:id="rId8" action="ppaction://hlinksldjump"/>
              </a:rPr>
              <a:t>11.6  </a:t>
            </a:r>
            <a:r>
              <a:rPr lang="en-US" altLang="en-US" smtClean="0">
                <a:hlinkClick r:id="rId8" action="ppaction://hlinksldjump"/>
              </a:rPr>
              <a:t>The Efficient Portfolio and Required Returns</a:t>
            </a:r>
            <a:endParaRPr lang="en-US" altLang="en-US"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11.2</a:t>
            </a:r>
          </a:p>
        </p:txBody>
      </p:sp>
      <p:pic>
        <p:nvPicPr>
          <p:cNvPr id="46083" name="Picture 3" descr="ex11_02a.gif"/>
          <p:cNvPicPr>
            <a:picLocks noChangeAspect="1"/>
          </p:cNvPicPr>
          <p:nvPr/>
        </p:nvPicPr>
        <p:blipFill>
          <a:blip r:embed="rId3" cstate="print"/>
          <a:srcRect/>
          <a:stretch>
            <a:fillRect/>
          </a:stretch>
        </p:blipFill>
        <p:spPr bwMode="auto">
          <a:xfrm>
            <a:off x="381000" y="2743200"/>
            <a:ext cx="8382000" cy="16351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11.2 (cont'd)</a:t>
            </a:r>
          </a:p>
        </p:txBody>
      </p:sp>
      <p:pic>
        <p:nvPicPr>
          <p:cNvPr id="47107" name="Picture 3" descr="ex11_02b.gif"/>
          <p:cNvPicPr>
            <a:picLocks noChangeAspect="1"/>
          </p:cNvPicPr>
          <p:nvPr/>
        </p:nvPicPr>
        <p:blipFill>
          <a:blip r:embed="rId3" cstate="print"/>
          <a:srcRect/>
          <a:stretch>
            <a:fillRect/>
          </a:stretch>
        </p:blipFill>
        <p:spPr bwMode="auto">
          <a:xfrm>
            <a:off x="381000" y="2362200"/>
            <a:ext cx="8389938" cy="15732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1211263" y="169863"/>
            <a:ext cx="7696200" cy="1143000"/>
          </a:xfrm>
        </p:spPr>
        <p:txBody>
          <a:bodyPr/>
          <a:lstStyle/>
          <a:p>
            <a:pPr eaLnBrk="1" hangingPunct="1"/>
            <a:r>
              <a:rPr lang="en-US" altLang="en-US" smtClean="0"/>
              <a:t>Alternative Example 11.2</a:t>
            </a:r>
          </a:p>
        </p:txBody>
      </p:sp>
      <p:sp>
        <p:nvSpPr>
          <p:cNvPr id="48131" name="Rectangle 5"/>
          <p:cNvSpPr>
            <a:spLocks noGrp="1" noChangeArrowheads="1"/>
          </p:cNvSpPr>
          <p:nvPr>
            <p:ph idx="1"/>
          </p:nvPr>
        </p:nvSpPr>
        <p:spPr>
          <a:xfrm>
            <a:off x="457200" y="1439863"/>
            <a:ext cx="8382000" cy="4648200"/>
          </a:xfrm>
        </p:spPr>
        <p:txBody>
          <a:bodyPr/>
          <a:lstStyle/>
          <a:p>
            <a:pPr eaLnBrk="1" hangingPunct="1">
              <a:spcBef>
                <a:spcPct val="60000"/>
              </a:spcBef>
            </a:pPr>
            <a:r>
              <a:rPr lang="en-US" altLang="en-US" b="1" smtClean="0"/>
              <a:t>Problem</a:t>
            </a:r>
            <a:endParaRPr lang="en-US" altLang="en-US" smtClean="0"/>
          </a:p>
          <a:p>
            <a:pPr lvl="1" eaLnBrk="1" hangingPunct="1">
              <a:spcBef>
                <a:spcPct val="60000"/>
              </a:spcBef>
            </a:pPr>
            <a:r>
              <a:rPr lang="en-US" altLang="en-US" smtClean="0">
                <a:latin typeface="AGaramond-Regular" charset="0"/>
              </a:rPr>
              <a:t>Assume your portfolio consists of $25,000 of Intel stock and $35,000 of ATP Oil and Gas.</a:t>
            </a:r>
          </a:p>
          <a:p>
            <a:pPr lvl="1" eaLnBrk="1" hangingPunct="1">
              <a:spcBef>
                <a:spcPct val="60000"/>
              </a:spcBef>
            </a:pPr>
            <a:r>
              <a:rPr lang="en-US" altLang="en-US" smtClean="0">
                <a:latin typeface="AGaramond-Regular" charset="0"/>
              </a:rPr>
              <a:t>Your expected return is 18% for Intel and 25% for ATP Oil and Gas.  </a:t>
            </a:r>
          </a:p>
          <a:p>
            <a:pPr lvl="1" eaLnBrk="1" hangingPunct="1">
              <a:spcBef>
                <a:spcPct val="60000"/>
              </a:spcBef>
            </a:pPr>
            <a:r>
              <a:rPr lang="en-US" altLang="en-US" b="1" smtClean="0">
                <a:latin typeface="AGaramond-Regular" charset="0"/>
              </a:rPr>
              <a:t>What is the expected return for your portfolio?</a:t>
            </a:r>
            <a:endParaRPr lang="en-US" altLang="en-US" b="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Alternative Example 11.2 (cont’d)</a:t>
            </a:r>
          </a:p>
        </p:txBody>
      </p:sp>
      <p:sp>
        <p:nvSpPr>
          <p:cNvPr id="48131" name="Rectangle 3"/>
          <p:cNvSpPr>
            <a:spLocks noGrp="1" noChangeArrowheads="1"/>
          </p:cNvSpPr>
          <p:nvPr>
            <p:ph idx="1"/>
          </p:nvPr>
        </p:nvSpPr>
        <p:spPr>
          <a:xfrm>
            <a:off x="457200" y="1447800"/>
            <a:ext cx="8382000" cy="4648200"/>
          </a:xfrm>
        </p:spPr>
        <p:txBody>
          <a:bodyPr rtlCol="0">
            <a:normAutofit lnSpcReduction="10000"/>
          </a:bodyPr>
          <a:lstStyle/>
          <a:p>
            <a:pPr eaLnBrk="1" fontAlgn="auto" hangingPunct="1">
              <a:spcBef>
                <a:spcPct val="40000"/>
              </a:spcBef>
              <a:spcAft>
                <a:spcPts val="0"/>
              </a:spcAft>
              <a:defRPr/>
            </a:pPr>
            <a:r>
              <a:rPr lang="en-US" altLang="en-US" b="1" smtClean="0"/>
              <a:t>Solution</a:t>
            </a:r>
            <a:endParaRPr lang="en-US" altLang="en-US" smtClean="0"/>
          </a:p>
          <a:p>
            <a:pPr lvl="1" eaLnBrk="1" fontAlgn="auto" hangingPunct="1">
              <a:spcBef>
                <a:spcPct val="60000"/>
              </a:spcBef>
              <a:spcAft>
                <a:spcPts val="0"/>
              </a:spcAft>
              <a:defRPr/>
            </a:pPr>
            <a:r>
              <a:rPr lang="en-US" altLang="en-US" smtClean="0"/>
              <a:t>Total Portfolio = $25,000 + 35,000= $60,000</a:t>
            </a:r>
          </a:p>
          <a:p>
            <a:pPr lvl="1" eaLnBrk="1" fontAlgn="auto" hangingPunct="1">
              <a:spcBef>
                <a:spcPct val="60000"/>
              </a:spcBef>
              <a:spcAft>
                <a:spcPts val="0"/>
              </a:spcAft>
              <a:defRPr/>
            </a:pPr>
            <a:r>
              <a:rPr lang="en-US" altLang="en-US" smtClean="0"/>
              <a:t>Portfolio Weights</a:t>
            </a:r>
          </a:p>
          <a:p>
            <a:pPr lvl="2" eaLnBrk="1" fontAlgn="auto" hangingPunct="1">
              <a:spcBef>
                <a:spcPct val="40000"/>
              </a:spcBef>
              <a:spcAft>
                <a:spcPts val="0"/>
              </a:spcAft>
              <a:defRPr/>
            </a:pPr>
            <a:r>
              <a:rPr lang="en-US" altLang="en-US" smtClean="0"/>
              <a:t>Intel: $25,000 </a:t>
            </a:r>
            <a:r>
              <a:rPr lang="en-US" altLang="en-US" smtClean="0">
                <a:cs typeface="Arial" pitchFamily="34" charset="0"/>
              </a:rPr>
              <a:t>÷</a:t>
            </a:r>
            <a:r>
              <a:rPr lang="en-US" altLang="en-US" smtClean="0"/>
              <a:t> $60,000 = 0.4167</a:t>
            </a:r>
          </a:p>
          <a:p>
            <a:pPr lvl="2" eaLnBrk="1" fontAlgn="auto" hangingPunct="1">
              <a:spcBef>
                <a:spcPct val="40000"/>
              </a:spcBef>
              <a:spcAft>
                <a:spcPts val="0"/>
              </a:spcAft>
              <a:defRPr/>
            </a:pPr>
            <a:r>
              <a:rPr lang="en-US" altLang="en-US" smtClean="0"/>
              <a:t>ATP: $35,000 </a:t>
            </a:r>
            <a:r>
              <a:rPr lang="en-US" altLang="en-US" smtClean="0">
                <a:cs typeface="Arial" pitchFamily="34" charset="0"/>
              </a:rPr>
              <a:t>÷</a:t>
            </a:r>
            <a:r>
              <a:rPr lang="en-US" altLang="en-US" smtClean="0"/>
              <a:t> $60,000 = 0.5833</a:t>
            </a:r>
          </a:p>
          <a:p>
            <a:pPr lvl="1" eaLnBrk="1" fontAlgn="auto" hangingPunct="1">
              <a:spcBef>
                <a:spcPct val="60000"/>
              </a:spcBef>
              <a:spcAft>
                <a:spcPts val="0"/>
              </a:spcAft>
              <a:defRPr/>
            </a:pPr>
            <a:r>
              <a:rPr lang="en-US" altLang="en-US" smtClean="0"/>
              <a:t>Expected Return</a:t>
            </a:r>
          </a:p>
          <a:p>
            <a:pPr lvl="2" eaLnBrk="1" fontAlgn="auto" hangingPunct="1">
              <a:spcBef>
                <a:spcPct val="40000"/>
              </a:spcBef>
              <a:spcAft>
                <a:spcPts val="0"/>
              </a:spcAft>
              <a:defRPr/>
            </a:pPr>
            <a:r>
              <a:rPr lang="en-US" altLang="en-US" smtClean="0"/>
              <a:t>E[R] = (0.4167)(0.18) + (0.5833)(0.25)</a:t>
            </a:r>
          </a:p>
          <a:p>
            <a:pPr lvl="2" eaLnBrk="1" fontAlgn="auto" hangingPunct="1">
              <a:spcBef>
                <a:spcPct val="40000"/>
              </a:spcBef>
              <a:spcAft>
                <a:spcPts val="0"/>
              </a:spcAft>
              <a:defRPr/>
            </a:pPr>
            <a:r>
              <a:rPr lang="en-US" altLang="en-US" smtClean="0"/>
              <a:t>E[R] = 0.075006 + 0.145825 = 0.220885 = 22.1%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11.2 The Volatility of a Two-Stock Portfolio</a:t>
            </a:r>
          </a:p>
        </p:txBody>
      </p:sp>
      <p:sp>
        <p:nvSpPr>
          <p:cNvPr id="40965" name="Rectangle 3"/>
          <p:cNvSpPr>
            <a:spLocks noGrp="1" noChangeArrowheads="1"/>
          </p:cNvSpPr>
          <p:nvPr>
            <p:ph idx="1"/>
          </p:nvPr>
        </p:nvSpPr>
        <p:spPr>
          <a:xfrm>
            <a:off x="457200" y="1447800"/>
            <a:ext cx="8382000" cy="4648200"/>
          </a:xfrm>
        </p:spPr>
        <p:txBody>
          <a:bodyPr rtlCol="0">
            <a:normAutofit/>
          </a:bodyPr>
          <a:lstStyle/>
          <a:p>
            <a:pPr eaLnBrk="1" fontAlgn="auto" hangingPunct="1">
              <a:spcBef>
                <a:spcPct val="60000"/>
              </a:spcBef>
              <a:spcAft>
                <a:spcPts val="0"/>
              </a:spcAft>
              <a:defRPr/>
            </a:pPr>
            <a:r>
              <a:rPr lang="en-US" dirty="0"/>
              <a:t>Combining Risks</a:t>
            </a:r>
          </a:p>
          <a:p>
            <a:pPr marL="4763" indent="-4763" eaLnBrk="1" fontAlgn="auto" hangingPunct="1">
              <a:spcAft>
                <a:spcPts val="0"/>
              </a:spcAft>
              <a:buFontTx/>
              <a:buNone/>
              <a:defRPr/>
            </a:pPr>
            <a:r>
              <a:rPr lang="en-US" sz="2400" b="1" dirty="0"/>
              <a:t>Table 11.1</a:t>
            </a:r>
            <a:r>
              <a:rPr lang="en-US" sz="2400" dirty="0">
                <a:solidFill>
                  <a:srgbClr val="FF0000"/>
                </a:solidFill>
              </a:rPr>
              <a:t>  </a:t>
            </a:r>
            <a:r>
              <a:rPr lang="en-US" sz="2400" dirty="0">
                <a:solidFill>
                  <a:srgbClr val="000000"/>
                </a:solidFill>
              </a:rPr>
              <a:t>Returns for Three Stocks, and Portfolios of Pairs of Stocks</a:t>
            </a:r>
          </a:p>
        </p:txBody>
      </p:sp>
      <p:pic>
        <p:nvPicPr>
          <p:cNvPr id="50180" name="Picture 5" descr="Y:\Graphics\Powerpoint\PEARSON\BERK\Final files\ch11\c11t001.jpg"/>
          <p:cNvPicPr>
            <a:picLocks noChangeAspect="1" noChangeArrowheads="1"/>
          </p:cNvPicPr>
          <p:nvPr/>
        </p:nvPicPr>
        <p:blipFill>
          <a:blip r:embed="rId3" cstate="print"/>
          <a:srcRect/>
          <a:stretch>
            <a:fillRect/>
          </a:stretch>
        </p:blipFill>
        <p:spPr bwMode="auto">
          <a:xfrm>
            <a:off x="635000" y="2819400"/>
            <a:ext cx="7874000" cy="30416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11.2 The Volatility of a Two-Stock Portfolio (cont'd)</a:t>
            </a:r>
          </a:p>
        </p:txBody>
      </p:sp>
      <p:sp>
        <p:nvSpPr>
          <p:cNvPr id="51203"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Combining Risks</a:t>
            </a:r>
          </a:p>
          <a:p>
            <a:pPr lvl="1" eaLnBrk="1" hangingPunct="1">
              <a:spcBef>
                <a:spcPct val="60000"/>
              </a:spcBef>
            </a:pPr>
            <a:r>
              <a:rPr lang="en-US" altLang="en-US" smtClean="0"/>
              <a:t>While the three stocks in the previous table have the same volatility and average return, the pattern of their returns differs. </a:t>
            </a:r>
          </a:p>
          <a:p>
            <a:pPr lvl="2" eaLnBrk="1" hangingPunct="1">
              <a:spcBef>
                <a:spcPct val="60000"/>
              </a:spcBef>
            </a:pPr>
            <a:r>
              <a:rPr lang="en-US" altLang="en-US" smtClean="0"/>
              <a:t>For example, when the airline stocks performed well, the oil stock tended to do poorly, and when the airlines did poorly, the oil stock tended to do well.</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11.2 The Volatility of a Two-Stock Portfolio (cont'd)</a:t>
            </a:r>
          </a:p>
        </p:txBody>
      </p:sp>
      <p:sp>
        <p:nvSpPr>
          <p:cNvPr id="52227"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Combining Risks</a:t>
            </a:r>
          </a:p>
          <a:p>
            <a:pPr lvl="1" eaLnBrk="1" hangingPunct="1">
              <a:spcBef>
                <a:spcPct val="60000"/>
              </a:spcBef>
            </a:pPr>
            <a:r>
              <a:rPr lang="en-US" altLang="en-US" smtClean="0"/>
              <a:t>Consider the portfolio which consists of equal investments in West Air and Tex Oil. The average return of the portfolio is equal to the average return of the two stocks</a:t>
            </a:r>
          </a:p>
          <a:p>
            <a:pPr lvl="1" eaLnBrk="1" hangingPunct="1">
              <a:spcBef>
                <a:spcPct val="60000"/>
              </a:spcBef>
            </a:pPr>
            <a:r>
              <a:rPr lang="en-US" altLang="en-US" smtClean="0"/>
              <a:t>However, the volatility of 5.1% is much less than the volatility of the two individual stocks.</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11.2 The Volatility of a Two-Stock Portfolio (cont'd)</a:t>
            </a:r>
          </a:p>
        </p:txBody>
      </p:sp>
      <p:sp>
        <p:nvSpPr>
          <p:cNvPr id="53251"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Combining Risks</a:t>
            </a:r>
          </a:p>
          <a:p>
            <a:pPr lvl="1" eaLnBrk="1" hangingPunct="1">
              <a:spcBef>
                <a:spcPct val="60000"/>
              </a:spcBef>
            </a:pPr>
            <a:r>
              <a:rPr lang="en-US" altLang="en-US" smtClean="0"/>
              <a:t>By combining stocks into a portfolio, we reduce risk through diversification. </a:t>
            </a:r>
          </a:p>
          <a:p>
            <a:pPr lvl="1" eaLnBrk="1" hangingPunct="1">
              <a:spcBef>
                <a:spcPct val="60000"/>
              </a:spcBef>
            </a:pPr>
            <a:r>
              <a:rPr lang="en-US" altLang="en-US" smtClean="0"/>
              <a:t>The amount of risk that is eliminated in a portfolio depends on the degree to which the stocks face common risks and their prices move together.</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Determining Covariance and Correlation</a:t>
            </a:r>
          </a:p>
        </p:txBody>
      </p:sp>
      <p:sp>
        <p:nvSpPr>
          <p:cNvPr id="54275" name="Rectangle 3"/>
          <p:cNvSpPr>
            <a:spLocks noGrp="1" noChangeArrowheads="1"/>
          </p:cNvSpPr>
          <p:nvPr>
            <p:ph idx="1"/>
          </p:nvPr>
        </p:nvSpPr>
        <p:spPr>
          <a:xfrm>
            <a:off x="457200" y="1447800"/>
            <a:ext cx="8382000" cy="4648200"/>
          </a:xfrm>
        </p:spPr>
        <p:txBody>
          <a:bodyPr/>
          <a:lstStyle/>
          <a:p>
            <a:pPr eaLnBrk="1" hangingPunct="1"/>
            <a:r>
              <a:rPr lang="en-US" altLang="en-US" smtClean="0"/>
              <a:t>To find the risk of a portfolio, one must </a:t>
            </a:r>
            <a:br>
              <a:rPr lang="en-US" altLang="en-US" smtClean="0"/>
            </a:br>
            <a:r>
              <a:rPr lang="en-US" altLang="en-US" smtClean="0"/>
              <a:t>know the degree to which the stocks’ returns move together.</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Determining Covariance </a:t>
            </a:r>
            <a:br>
              <a:rPr lang="en-US" altLang="en-US" smtClean="0"/>
            </a:br>
            <a:r>
              <a:rPr lang="en-US" altLang="en-US" smtClean="0"/>
              <a:t>and Correlation (cont'd)</a:t>
            </a:r>
          </a:p>
        </p:txBody>
      </p:sp>
      <p:sp>
        <p:nvSpPr>
          <p:cNvPr id="5125" name="Rectangle 3"/>
          <p:cNvSpPr>
            <a:spLocks noGrp="1" noChangeArrowheads="1"/>
          </p:cNvSpPr>
          <p:nvPr>
            <p:ph idx="1"/>
          </p:nvPr>
        </p:nvSpPr>
        <p:spPr>
          <a:xfrm>
            <a:off x="457200" y="1447800"/>
            <a:ext cx="8382000" cy="4648200"/>
          </a:xfrm>
        </p:spPr>
        <p:txBody>
          <a:bodyPr/>
          <a:lstStyle/>
          <a:p>
            <a:pPr eaLnBrk="1" hangingPunct="1">
              <a:lnSpc>
                <a:spcPct val="90000"/>
              </a:lnSpc>
            </a:pPr>
            <a:r>
              <a:rPr lang="en-US" altLang="en-US" sz="2000" smtClean="0"/>
              <a:t>Covariance</a:t>
            </a:r>
          </a:p>
          <a:p>
            <a:pPr lvl="1" eaLnBrk="1" hangingPunct="1">
              <a:lnSpc>
                <a:spcPct val="90000"/>
              </a:lnSpc>
              <a:spcBef>
                <a:spcPct val="50000"/>
              </a:spcBef>
            </a:pPr>
            <a:r>
              <a:rPr lang="en-US" altLang="en-US" sz="1800" smtClean="0"/>
              <a:t>The expected product of the deviations of two returns from their means</a:t>
            </a:r>
          </a:p>
          <a:p>
            <a:pPr lvl="1" eaLnBrk="1" hangingPunct="1">
              <a:lnSpc>
                <a:spcPct val="90000"/>
              </a:lnSpc>
              <a:spcBef>
                <a:spcPct val="50000"/>
              </a:spcBef>
            </a:pPr>
            <a:r>
              <a:rPr lang="en-US" altLang="en-US" sz="1800" smtClean="0"/>
              <a:t>Covariance between Returns </a:t>
            </a:r>
            <a:r>
              <a:rPr lang="en-US" altLang="en-US" sz="1800" i="1" smtClean="0"/>
              <a:t>R</a:t>
            </a:r>
            <a:r>
              <a:rPr lang="en-US" altLang="en-US" sz="1800" i="1" baseline="-25000" smtClean="0"/>
              <a:t>i</a:t>
            </a:r>
            <a:r>
              <a:rPr lang="en-US" altLang="en-US" sz="1800" smtClean="0"/>
              <a:t> and </a:t>
            </a:r>
            <a:r>
              <a:rPr lang="en-US" altLang="en-US" sz="1800" i="1" smtClean="0"/>
              <a:t>R</a:t>
            </a:r>
            <a:r>
              <a:rPr lang="en-US" altLang="en-US" sz="1800" i="1" baseline="-25000" smtClean="0"/>
              <a:t>j</a:t>
            </a:r>
            <a:endParaRPr lang="en-US" altLang="en-US" sz="1800" smtClean="0"/>
          </a:p>
          <a:p>
            <a:pPr lvl="1" eaLnBrk="1" hangingPunct="1">
              <a:lnSpc>
                <a:spcPct val="90000"/>
              </a:lnSpc>
              <a:spcBef>
                <a:spcPct val="280000"/>
              </a:spcBef>
            </a:pPr>
            <a:r>
              <a:rPr lang="en-US" altLang="en-US" sz="1800" smtClean="0"/>
              <a:t>Estimate of the Covariance from Historical Data</a:t>
            </a:r>
          </a:p>
          <a:p>
            <a:pPr lvl="2" eaLnBrk="1" hangingPunct="1">
              <a:lnSpc>
                <a:spcPct val="90000"/>
              </a:lnSpc>
              <a:spcBef>
                <a:spcPct val="360000"/>
              </a:spcBef>
            </a:pPr>
            <a:r>
              <a:rPr lang="en-US" altLang="en-US" sz="1600" smtClean="0"/>
              <a:t>If the covariance is positive, the two returns tend to move together.</a:t>
            </a:r>
          </a:p>
          <a:p>
            <a:pPr lvl="2" eaLnBrk="1" hangingPunct="1">
              <a:lnSpc>
                <a:spcPct val="90000"/>
              </a:lnSpc>
            </a:pPr>
            <a:r>
              <a:rPr lang="en-US" altLang="en-US" sz="1600" smtClean="0"/>
              <a:t>If the covariance is negative, the two returns tend to move in opposite directions.</a:t>
            </a:r>
          </a:p>
        </p:txBody>
      </p:sp>
      <p:graphicFrame>
        <p:nvGraphicFramePr>
          <p:cNvPr id="5122" name="Object 4"/>
          <p:cNvGraphicFramePr>
            <a:graphicFrameLocks noChangeAspect="1"/>
          </p:cNvGraphicFramePr>
          <p:nvPr/>
        </p:nvGraphicFramePr>
        <p:xfrm>
          <a:off x="1219200" y="2590800"/>
          <a:ext cx="5768975" cy="490538"/>
        </p:xfrm>
        <a:graphic>
          <a:graphicData uri="http://schemas.openxmlformats.org/presentationml/2006/ole">
            <p:oleObj spid="_x0000_s5122" name="Equation" r:id="rId4" imgW="2844800" imgH="241300" progId="Equation.DSMT4">
              <p:embed/>
            </p:oleObj>
          </a:graphicData>
        </a:graphic>
      </p:graphicFrame>
      <p:graphicFrame>
        <p:nvGraphicFramePr>
          <p:cNvPr id="5123" name="Object 5"/>
          <p:cNvGraphicFramePr>
            <a:graphicFrameLocks noChangeAspect="1"/>
          </p:cNvGraphicFramePr>
          <p:nvPr/>
        </p:nvGraphicFramePr>
        <p:xfrm>
          <a:off x="1600200" y="3505200"/>
          <a:ext cx="5807075" cy="747713"/>
        </p:xfrm>
        <a:graphic>
          <a:graphicData uri="http://schemas.openxmlformats.org/presentationml/2006/ole">
            <p:oleObj spid="_x0000_s5123" name="Equation" r:id="rId5" imgW="3060700" imgH="3937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160338"/>
            <a:ext cx="7696200" cy="1143000"/>
          </a:xfrm>
        </p:spPr>
        <p:txBody>
          <a:bodyPr/>
          <a:lstStyle/>
          <a:p>
            <a:pPr eaLnBrk="1" hangingPunct="1"/>
            <a:r>
              <a:rPr lang="en-US" altLang="en-US" smtClean="0"/>
              <a:t>Chapter Outline (cont’d)</a:t>
            </a:r>
          </a:p>
        </p:txBody>
      </p:sp>
      <p:sp>
        <p:nvSpPr>
          <p:cNvPr id="32771" name="Rectangle 3"/>
          <p:cNvSpPr>
            <a:spLocks noGrp="1" noChangeArrowheads="1"/>
          </p:cNvSpPr>
          <p:nvPr>
            <p:ph idx="1"/>
          </p:nvPr>
        </p:nvSpPr>
        <p:spPr/>
        <p:txBody>
          <a:bodyPr/>
          <a:lstStyle/>
          <a:p>
            <a:pPr eaLnBrk="1" hangingPunct="1">
              <a:spcBef>
                <a:spcPct val="60000"/>
              </a:spcBef>
              <a:buFontTx/>
              <a:buNone/>
            </a:pPr>
            <a:r>
              <a:rPr lang="en-US" altLang="en-US" b="1" smtClean="0">
                <a:hlinkClick r:id="rId3" action="ppaction://hlinksldjump"/>
              </a:rPr>
              <a:t>11.7</a:t>
            </a:r>
            <a:r>
              <a:rPr lang="en-US" altLang="en-US" smtClean="0">
                <a:hlinkClick r:id="rId3" action="ppaction://hlinksldjump"/>
              </a:rPr>
              <a:t> The Capital Asset Pricing Model</a:t>
            </a:r>
            <a:endParaRPr lang="en-US" altLang="en-US" b="1" smtClean="0"/>
          </a:p>
          <a:p>
            <a:pPr eaLnBrk="1" hangingPunct="1">
              <a:spcBef>
                <a:spcPct val="60000"/>
              </a:spcBef>
              <a:buFontTx/>
              <a:buNone/>
            </a:pPr>
            <a:r>
              <a:rPr lang="en-US" altLang="en-US" b="1" smtClean="0">
                <a:hlinkClick r:id="rId4" action="ppaction://hlinksldjump"/>
              </a:rPr>
              <a:t>11.8  </a:t>
            </a:r>
            <a:r>
              <a:rPr lang="en-US" altLang="en-US" smtClean="0">
                <a:hlinkClick r:id="rId4" action="ppaction://hlinksldjump"/>
              </a:rPr>
              <a:t>Determining the Risk Premium</a:t>
            </a:r>
            <a:endParaRPr lang="en-US" altLang="en-US" smtClean="0"/>
          </a:p>
          <a:p>
            <a:pPr eaLnBrk="1" hangingPunct="1">
              <a:spcBef>
                <a:spcPct val="60000"/>
              </a:spcBef>
              <a:buFontTx/>
              <a:buNone/>
            </a:pPr>
            <a:r>
              <a:rPr lang="en-US" altLang="en-US" b="1" smtClean="0">
                <a:hlinkClick r:id="rId5" action="ppaction://hlinksldjump"/>
              </a:rPr>
              <a:t>Appendix</a:t>
            </a:r>
            <a:endParaRPr lang="en-US" altLang="en-US" b="1"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Determining Covariance </a:t>
            </a:r>
            <a:br>
              <a:rPr lang="en-US" altLang="en-US" smtClean="0"/>
            </a:br>
            <a:r>
              <a:rPr lang="en-US" altLang="en-US" smtClean="0"/>
              <a:t>and Correlation (cont'd)</a:t>
            </a:r>
          </a:p>
        </p:txBody>
      </p:sp>
      <p:sp>
        <p:nvSpPr>
          <p:cNvPr id="6148" name="Rectangle 3"/>
          <p:cNvSpPr>
            <a:spLocks noGrp="1" noChangeArrowheads="1"/>
          </p:cNvSpPr>
          <p:nvPr>
            <p:ph idx="1"/>
          </p:nvPr>
        </p:nvSpPr>
        <p:spPr>
          <a:xfrm>
            <a:off x="457200" y="1447800"/>
            <a:ext cx="8382000" cy="4648200"/>
          </a:xfrm>
        </p:spPr>
        <p:txBody>
          <a:bodyPr/>
          <a:lstStyle/>
          <a:p>
            <a:pPr eaLnBrk="1" hangingPunct="1"/>
            <a:r>
              <a:rPr lang="en-US" altLang="en-US" smtClean="0"/>
              <a:t>Correlation</a:t>
            </a:r>
          </a:p>
          <a:p>
            <a:pPr lvl="1" eaLnBrk="1" hangingPunct="1">
              <a:spcBef>
                <a:spcPct val="50000"/>
              </a:spcBef>
            </a:pPr>
            <a:r>
              <a:rPr lang="en-US" altLang="en-US" smtClean="0"/>
              <a:t>A measure of the common risk shared by stocks that does not depend on their volatility</a:t>
            </a:r>
          </a:p>
          <a:p>
            <a:pPr lvl="2" eaLnBrk="1" hangingPunct="1">
              <a:spcBef>
                <a:spcPct val="400000"/>
              </a:spcBef>
            </a:pPr>
            <a:r>
              <a:rPr lang="en-US" altLang="en-US" smtClean="0"/>
              <a:t>The correlation between two stocks will always be between –1 and +1.</a:t>
            </a:r>
          </a:p>
        </p:txBody>
      </p:sp>
      <p:graphicFrame>
        <p:nvGraphicFramePr>
          <p:cNvPr id="6146" name="Object 4"/>
          <p:cNvGraphicFramePr>
            <a:graphicFrameLocks noChangeAspect="1"/>
          </p:cNvGraphicFramePr>
          <p:nvPr/>
        </p:nvGraphicFramePr>
        <p:xfrm>
          <a:off x="1600200" y="3200400"/>
          <a:ext cx="4359275" cy="1033463"/>
        </p:xfrm>
        <a:graphic>
          <a:graphicData uri="http://schemas.openxmlformats.org/presentationml/2006/ole">
            <p:oleObj spid="_x0000_s6146" name="Equation" r:id="rId4" imgW="1981200" imgH="4699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1211263" y="169863"/>
            <a:ext cx="7696200" cy="1143000"/>
          </a:xfrm>
        </p:spPr>
        <p:txBody>
          <a:bodyPr/>
          <a:lstStyle/>
          <a:p>
            <a:pPr eaLnBrk="1" hangingPunct="1"/>
            <a:r>
              <a:rPr lang="en-US" altLang="en-US" smtClean="0"/>
              <a:t>Figure 11.1  Correlation</a:t>
            </a:r>
          </a:p>
        </p:txBody>
      </p:sp>
      <p:pic>
        <p:nvPicPr>
          <p:cNvPr id="55299" name="Picture 3" descr="fig11_01.gif"/>
          <p:cNvPicPr>
            <a:picLocks noChangeAspect="1"/>
          </p:cNvPicPr>
          <p:nvPr/>
        </p:nvPicPr>
        <p:blipFill>
          <a:blip r:embed="rId3" cstate="print"/>
          <a:srcRect/>
          <a:stretch>
            <a:fillRect/>
          </a:stretch>
        </p:blipFill>
        <p:spPr bwMode="auto">
          <a:xfrm>
            <a:off x="533400" y="2286000"/>
            <a:ext cx="8348663" cy="2590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11.3</a:t>
            </a:r>
          </a:p>
        </p:txBody>
      </p:sp>
      <p:pic>
        <p:nvPicPr>
          <p:cNvPr id="56323" name="Picture 3" descr="ex11_03a.gif"/>
          <p:cNvPicPr>
            <a:picLocks noChangeAspect="1"/>
          </p:cNvPicPr>
          <p:nvPr/>
        </p:nvPicPr>
        <p:blipFill>
          <a:blip r:embed="rId3" cstate="print"/>
          <a:srcRect/>
          <a:stretch>
            <a:fillRect/>
          </a:stretch>
        </p:blipFill>
        <p:spPr bwMode="auto">
          <a:xfrm>
            <a:off x="304800" y="2895600"/>
            <a:ext cx="8534400" cy="13160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11.3 (cont'd)</a:t>
            </a:r>
          </a:p>
        </p:txBody>
      </p:sp>
      <p:pic>
        <p:nvPicPr>
          <p:cNvPr id="57347" name="Picture 3" descr="ex11_03b.gif"/>
          <p:cNvPicPr>
            <a:picLocks noChangeAspect="1"/>
          </p:cNvPicPr>
          <p:nvPr/>
        </p:nvPicPr>
        <p:blipFill>
          <a:blip r:embed="rId3" cstate="print"/>
          <a:srcRect/>
          <a:stretch>
            <a:fillRect/>
          </a:stretch>
        </p:blipFill>
        <p:spPr bwMode="auto">
          <a:xfrm>
            <a:off x="457200" y="1524000"/>
            <a:ext cx="8415338" cy="3886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211263" y="246063"/>
            <a:ext cx="7696200" cy="1143000"/>
          </a:xfrm>
        </p:spPr>
        <p:txBody>
          <a:bodyPr/>
          <a:lstStyle/>
          <a:p>
            <a:pPr eaLnBrk="1" hangingPunct="1"/>
            <a:r>
              <a:rPr lang="en-US" altLang="en-US" sz="2800" smtClean="0"/>
              <a:t>Table 11.2  Computing the Covariance and Correlation between Pairs of Stocks</a:t>
            </a:r>
          </a:p>
        </p:txBody>
      </p:sp>
      <p:pic>
        <p:nvPicPr>
          <p:cNvPr id="58371" name="Picture 4" descr="Y:\Graphics\Powerpoint\PEARSON\BERK\Final files\ch11\c11t002.jpg"/>
          <p:cNvPicPr>
            <a:picLocks noChangeAspect="1" noChangeArrowheads="1"/>
          </p:cNvPicPr>
          <p:nvPr/>
        </p:nvPicPr>
        <p:blipFill>
          <a:blip r:embed="rId3" cstate="print"/>
          <a:srcRect/>
          <a:stretch>
            <a:fillRect/>
          </a:stretch>
        </p:blipFill>
        <p:spPr bwMode="auto">
          <a:xfrm>
            <a:off x="685800" y="1830388"/>
            <a:ext cx="7772400" cy="31988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1263" y="246063"/>
            <a:ext cx="7696200" cy="1143000"/>
          </a:xfrm>
        </p:spPr>
        <p:txBody>
          <a:bodyPr/>
          <a:lstStyle/>
          <a:p>
            <a:pPr eaLnBrk="1" hangingPunct="1"/>
            <a:r>
              <a:rPr lang="en-US" altLang="en-US" sz="2800" smtClean="0"/>
              <a:t>Table 11.3  Historical Annual Volatilities and Correlations for Selected Stocks</a:t>
            </a:r>
          </a:p>
        </p:txBody>
      </p:sp>
      <p:pic>
        <p:nvPicPr>
          <p:cNvPr id="59395" name="Picture 4" descr="Y:\Graphics\Powerpoint\PEARSON\BERK\Final files\ch11\c11t003.jpg"/>
          <p:cNvPicPr>
            <a:picLocks noChangeAspect="1" noChangeArrowheads="1"/>
          </p:cNvPicPr>
          <p:nvPr/>
        </p:nvPicPr>
        <p:blipFill>
          <a:blip r:embed="rId3" cstate="print"/>
          <a:srcRect/>
          <a:stretch>
            <a:fillRect/>
          </a:stretch>
        </p:blipFill>
        <p:spPr bwMode="auto">
          <a:xfrm>
            <a:off x="547688" y="2171700"/>
            <a:ext cx="8048625" cy="2514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11.4</a:t>
            </a:r>
          </a:p>
        </p:txBody>
      </p:sp>
      <p:pic>
        <p:nvPicPr>
          <p:cNvPr id="60419" name="Picture 3" descr="ex11_04a.gif"/>
          <p:cNvPicPr>
            <a:picLocks noChangeAspect="1"/>
          </p:cNvPicPr>
          <p:nvPr/>
        </p:nvPicPr>
        <p:blipFill>
          <a:blip r:embed="rId3" cstate="print"/>
          <a:srcRect/>
          <a:stretch>
            <a:fillRect/>
          </a:stretch>
        </p:blipFill>
        <p:spPr bwMode="auto">
          <a:xfrm>
            <a:off x="304800" y="2209800"/>
            <a:ext cx="8567738" cy="16811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11.4 (cont'd)</a:t>
            </a:r>
          </a:p>
        </p:txBody>
      </p:sp>
      <p:pic>
        <p:nvPicPr>
          <p:cNvPr id="61443" name="Picture 3" descr="ex11_04b.gif"/>
          <p:cNvPicPr>
            <a:picLocks noChangeAspect="1"/>
          </p:cNvPicPr>
          <p:nvPr/>
        </p:nvPicPr>
        <p:blipFill>
          <a:blip r:embed="rId3" cstate="print"/>
          <a:srcRect/>
          <a:stretch>
            <a:fillRect/>
          </a:stretch>
        </p:blipFill>
        <p:spPr bwMode="auto">
          <a:xfrm>
            <a:off x="304800" y="2133600"/>
            <a:ext cx="8550275" cy="2743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11263" y="169863"/>
            <a:ext cx="7696200" cy="744537"/>
          </a:xfrm>
        </p:spPr>
        <p:txBody>
          <a:bodyPr/>
          <a:lstStyle/>
          <a:p>
            <a:pPr eaLnBrk="1" hangingPunct="1"/>
            <a:r>
              <a:rPr lang="en-US" altLang="en-US" smtClean="0"/>
              <a:t>Textbook Example 11.5</a:t>
            </a:r>
          </a:p>
        </p:txBody>
      </p:sp>
      <p:pic>
        <p:nvPicPr>
          <p:cNvPr id="62467" name="Picture 4" descr="Y:\Graphics\Powerpoint\PEARSON\BERK\Final files\ch11\c11p005.jpg"/>
          <p:cNvPicPr>
            <a:picLocks noChangeAspect="1" noChangeArrowheads="1"/>
          </p:cNvPicPr>
          <p:nvPr/>
        </p:nvPicPr>
        <p:blipFill>
          <a:blip r:embed="rId3" cstate="print"/>
          <a:srcRect/>
          <a:stretch>
            <a:fillRect/>
          </a:stretch>
        </p:blipFill>
        <p:spPr bwMode="auto">
          <a:xfrm>
            <a:off x="685800" y="3581400"/>
            <a:ext cx="7991475" cy="1371600"/>
          </a:xfrm>
          <a:prstGeom prst="rect">
            <a:avLst/>
          </a:prstGeom>
          <a:noFill/>
          <a:ln w="9525">
            <a:noFill/>
            <a:miter lim="800000"/>
            <a:headEnd/>
            <a:tailEnd/>
          </a:ln>
        </p:spPr>
      </p:pic>
      <p:pic>
        <p:nvPicPr>
          <p:cNvPr id="62468" name="Picture 4" descr="Y:\Graphics\Powerpoint\PEARSON\BERK\Final files\ch11\c11t003.jpg"/>
          <p:cNvPicPr>
            <a:picLocks noChangeAspect="1" noChangeArrowheads="1"/>
          </p:cNvPicPr>
          <p:nvPr/>
        </p:nvPicPr>
        <p:blipFill>
          <a:blip r:embed="rId4" cstate="print"/>
          <a:srcRect/>
          <a:stretch>
            <a:fillRect/>
          </a:stretch>
        </p:blipFill>
        <p:spPr bwMode="auto">
          <a:xfrm>
            <a:off x="685800" y="1143000"/>
            <a:ext cx="8048625" cy="2514600"/>
          </a:xfrm>
          <a:prstGeom prst="rect">
            <a:avLst/>
          </a:prstGeom>
          <a:noFill/>
          <a:ln w="9525">
            <a:noFill/>
            <a:miter lim="800000"/>
            <a:headEnd/>
            <a:tailEnd/>
          </a:ln>
        </p:spPr>
      </p:pic>
      <p:sp>
        <p:nvSpPr>
          <p:cNvPr id="62469" name="Rectangle 4"/>
          <p:cNvSpPr>
            <a:spLocks noChangeArrowheads="1"/>
          </p:cNvSpPr>
          <p:nvPr/>
        </p:nvSpPr>
        <p:spPr bwMode="auto">
          <a:xfrm>
            <a:off x="838200" y="914400"/>
            <a:ext cx="6629400" cy="307975"/>
          </a:xfrm>
          <a:prstGeom prst="rect">
            <a:avLst/>
          </a:prstGeom>
          <a:noFill/>
          <a:ln w="9525">
            <a:noFill/>
            <a:miter lim="800000"/>
            <a:headEnd/>
            <a:tailEnd/>
          </a:ln>
        </p:spPr>
        <p:txBody>
          <a:bodyPr>
            <a:spAutoFit/>
          </a:bodyPr>
          <a:lstStyle/>
          <a:p>
            <a:r>
              <a:rPr lang="en-US" altLang="en-US" sz="1400"/>
              <a:t>Table 11.3  Historical Annual Volatilities and Correlations for Selected Stocks</a:t>
            </a:r>
            <a:endParaRPr lang="en-US" sz="1400"/>
          </a:p>
        </p:txBody>
      </p:sp>
      <p:pic>
        <p:nvPicPr>
          <p:cNvPr id="62470" name="Picture 4" descr="Y:\Graphics\Powerpoint\PEARSON\BERK\Final files\ch11\c11s005.jpg"/>
          <p:cNvPicPr>
            <a:picLocks noChangeAspect="1" noChangeArrowheads="1"/>
          </p:cNvPicPr>
          <p:nvPr/>
        </p:nvPicPr>
        <p:blipFill>
          <a:blip r:embed="rId5" cstate="print"/>
          <a:srcRect/>
          <a:stretch>
            <a:fillRect/>
          </a:stretch>
        </p:blipFill>
        <p:spPr bwMode="auto">
          <a:xfrm>
            <a:off x="609600" y="5029200"/>
            <a:ext cx="8178800" cy="14890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itle 1"/>
          <p:cNvSpPr>
            <a:spLocks noGrp="1"/>
          </p:cNvSpPr>
          <p:nvPr>
            <p:ph type="title"/>
          </p:nvPr>
        </p:nvSpPr>
        <p:spPr>
          <a:xfrm>
            <a:off x="1185863" y="169863"/>
            <a:ext cx="7696200" cy="1143000"/>
          </a:xfrm>
        </p:spPr>
        <p:txBody>
          <a:bodyPr/>
          <a:lstStyle/>
          <a:p>
            <a:pPr eaLnBrk="1" hangingPunct="1"/>
            <a:r>
              <a:rPr lang="en-US" altLang="en-US" smtClean="0"/>
              <a:t>Alternative Example 11.5</a:t>
            </a:r>
          </a:p>
        </p:txBody>
      </p:sp>
      <p:sp>
        <p:nvSpPr>
          <p:cNvPr id="7172" name="Content Placeholder 2"/>
          <p:cNvSpPr>
            <a:spLocks noGrp="1"/>
          </p:cNvSpPr>
          <p:nvPr>
            <p:ph idx="1"/>
          </p:nvPr>
        </p:nvSpPr>
        <p:spPr>
          <a:xfrm>
            <a:off x="533400" y="1143000"/>
            <a:ext cx="8382000" cy="4648200"/>
          </a:xfrm>
        </p:spPr>
        <p:txBody>
          <a:bodyPr/>
          <a:lstStyle/>
          <a:p>
            <a:pPr eaLnBrk="1" hangingPunct="1"/>
            <a:r>
              <a:rPr lang="en-US" altLang="en-US" b="1" smtClean="0"/>
              <a:t>Problem</a:t>
            </a:r>
            <a:endParaRPr lang="en-US" altLang="en-US" smtClean="0"/>
          </a:p>
          <a:p>
            <a:pPr lvl="1" eaLnBrk="1" hangingPunct="1"/>
            <a:r>
              <a:rPr lang="en-US" altLang="en-US" smtClean="0"/>
              <a:t>Using the data from Table 11.3, what is the covariance between General Mills and Ford?</a:t>
            </a:r>
          </a:p>
        </p:txBody>
      </p:sp>
      <p:graphicFrame>
        <p:nvGraphicFramePr>
          <p:cNvPr id="7170" name="Object 2"/>
          <p:cNvGraphicFramePr>
            <a:graphicFrameLocks noChangeAspect="1"/>
          </p:cNvGraphicFramePr>
          <p:nvPr/>
        </p:nvGraphicFramePr>
        <p:xfrm>
          <a:off x="914400" y="3124200"/>
          <a:ext cx="8042275" cy="857250"/>
        </p:xfrm>
        <a:graphic>
          <a:graphicData uri="http://schemas.openxmlformats.org/presentationml/2006/ole">
            <p:oleObj spid="_x0000_s7170" name="Equation" r:id="rId3" imgW="4292600" imgH="457200" progId="Equation.DSMT4">
              <p:embed/>
            </p:oleObj>
          </a:graphicData>
        </a:graphic>
      </p:graphicFrame>
      <p:sp>
        <p:nvSpPr>
          <p:cNvPr id="7173" name="Rectangle 4"/>
          <p:cNvSpPr>
            <a:spLocks noChangeArrowheads="1"/>
          </p:cNvSpPr>
          <p:nvPr/>
        </p:nvSpPr>
        <p:spPr bwMode="auto">
          <a:xfrm>
            <a:off x="1066800" y="2667000"/>
            <a:ext cx="1412875" cy="461963"/>
          </a:xfrm>
          <a:prstGeom prst="rect">
            <a:avLst/>
          </a:prstGeom>
          <a:noFill/>
          <a:ln w="9525">
            <a:noFill/>
            <a:miter lim="800000"/>
            <a:headEnd/>
            <a:tailEnd/>
          </a:ln>
        </p:spPr>
        <p:txBody>
          <a:bodyPr wrap="none">
            <a:spAutoFit/>
          </a:bodyPr>
          <a:lstStyle/>
          <a:p>
            <a:pPr eaLnBrk="1" hangingPunct="1"/>
            <a:r>
              <a:rPr lang="en-US" altLang="en-US" b="1"/>
              <a:t>Solution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76338" y="169863"/>
            <a:ext cx="7696200" cy="1143000"/>
          </a:xfrm>
        </p:spPr>
        <p:txBody>
          <a:bodyPr/>
          <a:lstStyle/>
          <a:p>
            <a:pPr eaLnBrk="1" hangingPunct="1"/>
            <a:r>
              <a:rPr lang="en-US" altLang="en-US" smtClean="0"/>
              <a:t>Learning Objectives</a:t>
            </a:r>
          </a:p>
        </p:txBody>
      </p:sp>
      <p:sp>
        <p:nvSpPr>
          <p:cNvPr id="33795" name="Rectangle 3"/>
          <p:cNvSpPr>
            <a:spLocks noGrp="1" noChangeArrowheads="1"/>
          </p:cNvSpPr>
          <p:nvPr>
            <p:ph idx="1"/>
          </p:nvPr>
        </p:nvSpPr>
        <p:spPr>
          <a:xfrm>
            <a:off x="457200" y="1481138"/>
            <a:ext cx="8382000" cy="4648200"/>
          </a:xfrm>
        </p:spPr>
        <p:txBody>
          <a:bodyPr/>
          <a:lstStyle/>
          <a:p>
            <a:pPr marL="566738" indent="-566738" eaLnBrk="1" hangingPunct="1">
              <a:lnSpc>
                <a:spcPct val="90000"/>
              </a:lnSpc>
              <a:spcBef>
                <a:spcPct val="60000"/>
              </a:spcBef>
              <a:buFontTx/>
              <a:buAutoNum type="arabicPeriod"/>
            </a:pPr>
            <a:r>
              <a:rPr lang="en-US" altLang="en-US" smtClean="0"/>
              <a:t>Given a portfolio of stocks, including the holdings in each stock and the expected return in each stock, compute the following:</a:t>
            </a:r>
          </a:p>
          <a:p>
            <a:pPr marL="1138238" lvl="1" indent="-457200" eaLnBrk="1" hangingPunct="1">
              <a:lnSpc>
                <a:spcPct val="90000"/>
              </a:lnSpc>
              <a:buFontTx/>
              <a:buAutoNum type="alphaLcPeriod"/>
            </a:pPr>
            <a:r>
              <a:rPr lang="en-US" altLang="en-US" sz="2200" smtClean="0"/>
              <a:t>Portfolio weight of each stock (equation 11.1)</a:t>
            </a:r>
          </a:p>
          <a:p>
            <a:pPr marL="1138238" lvl="1" indent="-457200" eaLnBrk="1" hangingPunct="1">
              <a:lnSpc>
                <a:spcPct val="90000"/>
              </a:lnSpc>
              <a:buFontTx/>
              <a:buAutoNum type="alphaLcPeriod"/>
            </a:pPr>
            <a:r>
              <a:rPr lang="en-US" altLang="en-US" sz="2200" smtClean="0"/>
              <a:t>Expected return on the portfolio (equation 11.3)</a:t>
            </a:r>
          </a:p>
          <a:p>
            <a:pPr marL="1138238" lvl="1" indent="-457200" eaLnBrk="1" hangingPunct="1">
              <a:lnSpc>
                <a:spcPct val="90000"/>
              </a:lnSpc>
              <a:buFontTx/>
              <a:buAutoNum type="alphaLcPeriod"/>
            </a:pPr>
            <a:r>
              <a:rPr lang="en-US" altLang="en-US" sz="2200" smtClean="0"/>
              <a:t>Covariance of each pair of stocks in the portfolio (equation 11.5)</a:t>
            </a:r>
          </a:p>
          <a:p>
            <a:pPr marL="1138238" lvl="1" indent="-457200" eaLnBrk="1" hangingPunct="1">
              <a:lnSpc>
                <a:spcPct val="90000"/>
              </a:lnSpc>
              <a:buFontTx/>
              <a:buAutoNum type="alphaLcPeriod"/>
            </a:pPr>
            <a:r>
              <a:rPr lang="en-US" altLang="en-US" sz="2200" smtClean="0"/>
              <a:t>Correlation coefficient of each pair of stocks in the portfolio (equation 11.6)</a:t>
            </a:r>
          </a:p>
          <a:p>
            <a:pPr marL="1138238" lvl="1" indent="-457200" eaLnBrk="1" hangingPunct="1">
              <a:lnSpc>
                <a:spcPct val="90000"/>
              </a:lnSpc>
              <a:buFontTx/>
              <a:buAutoNum type="alphaLcPeriod"/>
            </a:pPr>
            <a:r>
              <a:rPr lang="en-US" altLang="en-US" sz="2200" smtClean="0"/>
              <a:t>Variance of the portfolio (equation 11.8)</a:t>
            </a:r>
          </a:p>
          <a:p>
            <a:pPr marL="1138238" lvl="1" indent="-457200" eaLnBrk="1" hangingPunct="1">
              <a:lnSpc>
                <a:spcPct val="90000"/>
              </a:lnSpc>
              <a:buFontTx/>
              <a:buAutoNum type="alphaLcPeriod"/>
            </a:pPr>
            <a:r>
              <a:rPr lang="en-US" altLang="en-US" sz="2200" smtClean="0"/>
              <a:t>Standard deviation of the portfolio</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Computing a Portfolio’s Variance </a:t>
            </a:r>
            <a:br>
              <a:rPr lang="en-US" altLang="en-US" smtClean="0"/>
            </a:br>
            <a:r>
              <a:rPr lang="en-US" altLang="en-US" smtClean="0"/>
              <a:t>and Volatility</a:t>
            </a:r>
          </a:p>
        </p:txBody>
      </p:sp>
      <p:sp>
        <p:nvSpPr>
          <p:cNvPr id="8197" name="Rectangle 3"/>
          <p:cNvSpPr>
            <a:spLocks noGrp="1" noChangeArrowheads="1"/>
          </p:cNvSpPr>
          <p:nvPr>
            <p:ph idx="1"/>
          </p:nvPr>
        </p:nvSpPr>
        <p:spPr>
          <a:xfrm>
            <a:off x="468313" y="1430338"/>
            <a:ext cx="8382000" cy="4648200"/>
          </a:xfrm>
        </p:spPr>
        <p:txBody>
          <a:bodyPr/>
          <a:lstStyle/>
          <a:p>
            <a:pPr eaLnBrk="1" hangingPunct="1"/>
            <a:r>
              <a:rPr lang="en-US" altLang="en-US" smtClean="0"/>
              <a:t>For a two security portfolio,</a:t>
            </a:r>
          </a:p>
          <a:p>
            <a:pPr lvl="1" eaLnBrk="1" hangingPunct="1">
              <a:spcBef>
                <a:spcPct val="500000"/>
              </a:spcBef>
            </a:pPr>
            <a:r>
              <a:rPr lang="en-US" altLang="en-US" smtClean="0"/>
              <a:t>The Variance of a Two-Stock Portfolio</a:t>
            </a:r>
          </a:p>
        </p:txBody>
      </p:sp>
      <p:graphicFrame>
        <p:nvGraphicFramePr>
          <p:cNvPr id="8194" name="Object 4"/>
          <p:cNvGraphicFramePr>
            <a:graphicFrameLocks noChangeAspect="1"/>
          </p:cNvGraphicFramePr>
          <p:nvPr/>
        </p:nvGraphicFramePr>
        <p:xfrm>
          <a:off x="428625" y="2203450"/>
          <a:ext cx="8461375" cy="1143000"/>
        </p:xfrm>
        <a:graphic>
          <a:graphicData uri="http://schemas.openxmlformats.org/presentationml/2006/ole">
            <p:oleObj spid="_x0000_s8194" name="Equation" r:id="rId4" imgW="5080000" imgH="685800" progId="Equation.DSMT4">
              <p:embed/>
            </p:oleObj>
          </a:graphicData>
        </a:graphic>
      </p:graphicFrame>
      <p:graphicFrame>
        <p:nvGraphicFramePr>
          <p:cNvPr id="8195" name="Object 5"/>
          <p:cNvGraphicFramePr>
            <a:graphicFrameLocks noChangeAspect="1"/>
          </p:cNvGraphicFramePr>
          <p:nvPr/>
        </p:nvGraphicFramePr>
        <p:xfrm>
          <a:off x="1219200" y="4648200"/>
          <a:ext cx="7351713" cy="517525"/>
        </p:xfrm>
        <a:graphic>
          <a:graphicData uri="http://schemas.openxmlformats.org/presentationml/2006/ole">
            <p:oleObj spid="_x0000_s8195" name="Equation" r:id="rId5" imgW="3441700" imgH="2413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11.6</a:t>
            </a:r>
          </a:p>
        </p:txBody>
      </p:sp>
      <p:pic>
        <p:nvPicPr>
          <p:cNvPr id="63491" name="Picture 4" descr="Y:\Graphics\Powerpoint\PEARSON\BERK\Final files\ch11\c11p006.jpg"/>
          <p:cNvPicPr>
            <a:picLocks noChangeAspect="1" noChangeArrowheads="1"/>
          </p:cNvPicPr>
          <p:nvPr/>
        </p:nvPicPr>
        <p:blipFill>
          <a:blip r:embed="rId3" cstate="print"/>
          <a:srcRect/>
          <a:stretch>
            <a:fillRect/>
          </a:stretch>
        </p:blipFill>
        <p:spPr bwMode="auto">
          <a:xfrm>
            <a:off x="533400" y="1219200"/>
            <a:ext cx="8029575" cy="1828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11263" y="169863"/>
            <a:ext cx="7696200" cy="820737"/>
          </a:xfrm>
        </p:spPr>
        <p:txBody>
          <a:bodyPr/>
          <a:lstStyle/>
          <a:p>
            <a:pPr eaLnBrk="1" hangingPunct="1"/>
            <a:r>
              <a:rPr lang="en-US" altLang="en-US" sz="2800" smtClean="0"/>
              <a:t>Textbook Example 11.6 (cont'd)</a:t>
            </a:r>
          </a:p>
        </p:txBody>
      </p:sp>
      <p:pic>
        <p:nvPicPr>
          <p:cNvPr id="64515" name="Picture 4" descr="Y:\Graphics\Powerpoint\PEARSON\BERK\Final files\ch11\c11s006.jpg"/>
          <p:cNvPicPr>
            <a:picLocks noChangeAspect="1" noChangeArrowheads="1"/>
          </p:cNvPicPr>
          <p:nvPr/>
        </p:nvPicPr>
        <p:blipFill>
          <a:blip r:embed="rId3" cstate="print"/>
          <a:srcRect/>
          <a:stretch>
            <a:fillRect/>
          </a:stretch>
        </p:blipFill>
        <p:spPr bwMode="auto">
          <a:xfrm>
            <a:off x="304800" y="3962400"/>
            <a:ext cx="8413750" cy="2286000"/>
          </a:xfrm>
          <a:prstGeom prst="rect">
            <a:avLst/>
          </a:prstGeom>
          <a:noFill/>
          <a:ln w="9525">
            <a:noFill/>
            <a:miter lim="800000"/>
            <a:headEnd/>
            <a:tailEnd/>
          </a:ln>
        </p:spPr>
      </p:pic>
      <p:pic>
        <p:nvPicPr>
          <p:cNvPr id="64516" name="Picture 4" descr="Y:\Graphics\Powerpoint\PEARSON\BERK\Final files\ch11\c11t003.jpg"/>
          <p:cNvPicPr>
            <a:picLocks noChangeAspect="1" noChangeArrowheads="1"/>
          </p:cNvPicPr>
          <p:nvPr/>
        </p:nvPicPr>
        <p:blipFill>
          <a:blip r:embed="rId4" cstate="print"/>
          <a:srcRect/>
          <a:stretch>
            <a:fillRect/>
          </a:stretch>
        </p:blipFill>
        <p:spPr bwMode="auto">
          <a:xfrm>
            <a:off x="457200" y="1524000"/>
            <a:ext cx="8048625" cy="2514600"/>
          </a:xfrm>
          <a:prstGeom prst="rect">
            <a:avLst/>
          </a:prstGeom>
          <a:noFill/>
          <a:ln w="9525">
            <a:noFill/>
            <a:miter lim="800000"/>
            <a:headEnd/>
            <a:tailEnd/>
          </a:ln>
        </p:spPr>
      </p:pic>
      <p:sp>
        <p:nvSpPr>
          <p:cNvPr id="64517" name="Rectangle 4"/>
          <p:cNvSpPr>
            <a:spLocks noChangeArrowheads="1"/>
          </p:cNvSpPr>
          <p:nvPr/>
        </p:nvSpPr>
        <p:spPr bwMode="auto">
          <a:xfrm>
            <a:off x="457200" y="914400"/>
            <a:ext cx="7848600" cy="307975"/>
          </a:xfrm>
          <a:prstGeom prst="rect">
            <a:avLst/>
          </a:prstGeom>
          <a:noFill/>
          <a:ln w="9525">
            <a:noFill/>
            <a:miter lim="800000"/>
            <a:headEnd/>
            <a:tailEnd/>
          </a:ln>
        </p:spPr>
        <p:txBody>
          <a:bodyPr>
            <a:spAutoFit/>
          </a:bodyPr>
          <a:lstStyle/>
          <a:p>
            <a:r>
              <a:rPr lang="en-US" altLang="en-US" sz="1400"/>
              <a:t>Table 11.3  Historical Annual Volatilities and Correlations for Selected Stocks</a:t>
            </a:r>
            <a:endParaRPr lang="en-US" sz="140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11263" y="152400"/>
            <a:ext cx="7696200" cy="1143000"/>
          </a:xfrm>
        </p:spPr>
        <p:txBody>
          <a:bodyPr/>
          <a:lstStyle/>
          <a:p>
            <a:pPr eaLnBrk="1" hangingPunct="1"/>
            <a:r>
              <a:rPr lang="en-US" altLang="en-US" smtClean="0"/>
              <a:t>Alternative Example 11.6</a:t>
            </a:r>
          </a:p>
        </p:txBody>
      </p:sp>
      <p:sp>
        <p:nvSpPr>
          <p:cNvPr id="65539" name="Rectangle 3"/>
          <p:cNvSpPr>
            <a:spLocks noGrp="1" noChangeArrowheads="1"/>
          </p:cNvSpPr>
          <p:nvPr>
            <p:ph idx="1"/>
          </p:nvPr>
        </p:nvSpPr>
        <p:spPr>
          <a:xfrm>
            <a:off x="457200" y="1439863"/>
            <a:ext cx="8382000" cy="4648200"/>
          </a:xfrm>
        </p:spPr>
        <p:txBody>
          <a:bodyPr/>
          <a:lstStyle/>
          <a:p>
            <a:pPr eaLnBrk="1" hangingPunct="1">
              <a:spcBef>
                <a:spcPct val="60000"/>
              </a:spcBef>
            </a:pPr>
            <a:r>
              <a:rPr lang="en-US" altLang="en-US" b="1" smtClean="0"/>
              <a:t>Problem</a:t>
            </a:r>
            <a:endParaRPr lang="en-US" altLang="en-US" smtClean="0"/>
          </a:p>
          <a:p>
            <a:pPr lvl="1" eaLnBrk="1" hangingPunct="1">
              <a:spcBef>
                <a:spcPct val="60000"/>
              </a:spcBef>
            </a:pPr>
            <a:r>
              <a:rPr lang="en-US" altLang="en-US" smtClean="0"/>
              <a:t>Continuing with Alternative Example 11.2:</a:t>
            </a:r>
          </a:p>
          <a:p>
            <a:pPr lvl="2" eaLnBrk="1" hangingPunct="1">
              <a:spcBef>
                <a:spcPct val="40000"/>
              </a:spcBef>
            </a:pPr>
            <a:r>
              <a:rPr lang="en-US" altLang="en-US" smtClean="0"/>
              <a:t>Assume the annual standard deviation of returns is 43% for Intel and 68% for ATP Oil and Gas. </a:t>
            </a:r>
          </a:p>
          <a:p>
            <a:pPr lvl="1" eaLnBrk="1" hangingPunct="1">
              <a:spcBef>
                <a:spcPct val="60000"/>
              </a:spcBef>
            </a:pPr>
            <a:r>
              <a:rPr lang="en-US" altLang="en-US" b="1" smtClean="0"/>
              <a:t>If the correlation between Intel and ATP is 0.49, what is the standard deviation of your portfolio?</a:t>
            </a:r>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Alternative Example 11.6 (cont’d)</a:t>
            </a:r>
          </a:p>
        </p:txBody>
      </p:sp>
      <p:sp>
        <p:nvSpPr>
          <p:cNvPr id="9223" name="Rectangle 3"/>
          <p:cNvSpPr>
            <a:spLocks noGrp="1" noChangeArrowheads="1"/>
          </p:cNvSpPr>
          <p:nvPr>
            <p:ph idx="1"/>
          </p:nvPr>
        </p:nvSpPr>
        <p:spPr>
          <a:xfrm>
            <a:off x="455613" y="1447800"/>
            <a:ext cx="8382000" cy="4648200"/>
          </a:xfrm>
        </p:spPr>
        <p:txBody>
          <a:bodyPr/>
          <a:lstStyle/>
          <a:p>
            <a:pPr eaLnBrk="1" hangingPunct="1"/>
            <a:r>
              <a:rPr lang="en-US" altLang="en-US" b="1" smtClean="0"/>
              <a:t>Solution</a:t>
            </a:r>
          </a:p>
          <a:p>
            <a:pPr eaLnBrk="1" hangingPunct="1"/>
            <a:endParaRPr lang="en-US" altLang="en-US" smtClean="0"/>
          </a:p>
          <a:p>
            <a:pPr lvl="1" eaLnBrk="1" hangingPunct="1"/>
            <a:endParaRPr lang="en-US" altLang="en-US" smtClean="0"/>
          </a:p>
        </p:txBody>
      </p:sp>
      <p:graphicFrame>
        <p:nvGraphicFramePr>
          <p:cNvPr id="9218" name="Object 8"/>
          <p:cNvGraphicFramePr>
            <a:graphicFrameLocks noChangeAspect="1"/>
          </p:cNvGraphicFramePr>
          <p:nvPr/>
        </p:nvGraphicFramePr>
        <p:xfrm>
          <a:off x="1484313" y="2192338"/>
          <a:ext cx="6734175" cy="601662"/>
        </p:xfrm>
        <a:graphic>
          <a:graphicData uri="http://schemas.openxmlformats.org/presentationml/2006/ole">
            <p:oleObj spid="_x0000_s9218" name="Equation" r:id="rId4" imgW="3276600" imgH="292100" progId="Equation.DSMT4">
              <p:embed/>
            </p:oleObj>
          </a:graphicData>
        </a:graphic>
      </p:graphicFrame>
      <p:graphicFrame>
        <p:nvGraphicFramePr>
          <p:cNvPr id="9219" name="Object 9"/>
          <p:cNvGraphicFramePr>
            <a:graphicFrameLocks noChangeAspect="1"/>
          </p:cNvGraphicFramePr>
          <p:nvPr/>
        </p:nvGraphicFramePr>
        <p:xfrm>
          <a:off x="501650" y="3160713"/>
          <a:ext cx="8501063" cy="536575"/>
        </p:xfrm>
        <a:graphic>
          <a:graphicData uri="http://schemas.openxmlformats.org/presentationml/2006/ole">
            <p:oleObj spid="_x0000_s9219" name="Equation" r:id="rId5" imgW="4648200" imgH="292100" progId="Equation.DSMT4">
              <p:embed/>
            </p:oleObj>
          </a:graphicData>
        </a:graphic>
      </p:graphicFrame>
      <p:graphicFrame>
        <p:nvGraphicFramePr>
          <p:cNvPr id="9220" name="Object 10"/>
          <p:cNvGraphicFramePr>
            <a:graphicFrameLocks noChangeAspect="1"/>
          </p:cNvGraphicFramePr>
          <p:nvPr/>
        </p:nvGraphicFramePr>
        <p:xfrm>
          <a:off x="504825" y="4038600"/>
          <a:ext cx="8562975" cy="463550"/>
        </p:xfrm>
        <a:graphic>
          <a:graphicData uri="http://schemas.openxmlformats.org/presentationml/2006/ole">
            <p:oleObj spid="_x0000_s9220" name="Equation" r:id="rId6" imgW="4699000" imgH="254000" progId="Equation.DSMT4">
              <p:embed/>
            </p:oleObj>
          </a:graphicData>
        </a:graphic>
      </p:graphicFrame>
      <p:graphicFrame>
        <p:nvGraphicFramePr>
          <p:cNvPr id="9221" name="Object 11"/>
          <p:cNvGraphicFramePr>
            <a:graphicFrameLocks noChangeAspect="1"/>
          </p:cNvGraphicFramePr>
          <p:nvPr/>
        </p:nvGraphicFramePr>
        <p:xfrm>
          <a:off x="455613" y="4908550"/>
          <a:ext cx="7321550" cy="482600"/>
        </p:xfrm>
        <a:graphic>
          <a:graphicData uri="http://schemas.openxmlformats.org/presentationml/2006/ole">
            <p:oleObj spid="_x0000_s9221" name="Equation" r:id="rId7" imgW="3848100" imgH="25400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1143000" y="254000"/>
            <a:ext cx="7696200" cy="889000"/>
          </a:xfrm>
        </p:spPr>
        <p:txBody>
          <a:bodyPr/>
          <a:lstStyle/>
          <a:p>
            <a:pPr eaLnBrk="1" hangingPunct="1"/>
            <a:r>
              <a:rPr lang="en-US" altLang="en-US" sz="3200" smtClean="0"/>
              <a:t>11.3 The Volatility of a Large Portfolio</a:t>
            </a:r>
          </a:p>
        </p:txBody>
      </p:sp>
      <p:sp>
        <p:nvSpPr>
          <p:cNvPr id="10246" name="Rectangle 3"/>
          <p:cNvSpPr>
            <a:spLocks noGrp="1" noChangeArrowheads="1"/>
          </p:cNvSpPr>
          <p:nvPr>
            <p:ph idx="1"/>
          </p:nvPr>
        </p:nvSpPr>
        <p:spPr>
          <a:xfrm>
            <a:off x="381000" y="1066800"/>
            <a:ext cx="8382000" cy="4648200"/>
          </a:xfrm>
        </p:spPr>
        <p:txBody>
          <a:bodyPr/>
          <a:lstStyle/>
          <a:p>
            <a:pPr eaLnBrk="1" hangingPunct="1"/>
            <a:r>
              <a:rPr lang="en-US" altLang="en-US" i="1" smtClean="0"/>
              <a:t>The variance of a portfolio is equal to the weighted average covariance of each stock </a:t>
            </a:r>
            <a:br>
              <a:rPr lang="en-US" altLang="en-US" i="1" smtClean="0"/>
            </a:br>
            <a:r>
              <a:rPr lang="en-US" altLang="en-US" i="1" smtClean="0"/>
              <a:t>with the portfolio</a:t>
            </a:r>
            <a:r>
              <a:rPr lang="en-US" altLang="en-US" smtClean="0"/>
              <a:t>:</a:t>
            </a:r>
          </a:p>
          <a:p>
            <a:pPr eaLnBrk="1" hangingPunct="1"/>
            <a:endParaRPr lang="en-US" altLang="en-US" smtClean="0"/>
          </a:p>
          <a:p>
            <a:pPr eaLnBrk="1" hangingPunct="1">
              <a:buFont typeface="Arial" pitchFamily="34" charset="0"/>
              <a:buNone/>
            </a:pPr>
            <a:r>
              <a:rPr lang="en-US" altLang="en-US" smtClean="0"/>
              <a:t>which reduces to</a:t>
            </a:r>
          </a:p>
        </p:txBody>
      </p:sp>
      <p:graphicFrame>
        <p:nvGraphicFramePr>
          <p:cNvPr id="10242" name="Object 4"/>
          <p:cNvGraphicFramePr>
            <a:graphicFrameLocks noChangeAspect="1"/>
          </p:cNvGraphicFramePr>
          <p:nvPr/>
        </p:nvGraphicFramePr>
        <p:xfrm>
          <a:off x="304800" y="2590800"/>
          <a:ext cx="8569325" cy="630238"/>
        </p:xfrm>
        <a:graphic>
          <a:graphicData uri="http://schemas.openxmlformats.org/presentationml/2006/ole">
            <p:oleObj spid="_x0000_s10242" name="Equation" r:id="rId4" imgW="4152900" imgH="304800" progId="Equation.DSMT4">
              <p:embed/>
            </p:oleObj>
          </a:graphicData>
        </a:graphic>
      </p:graphicFrame>
      <p:graphicFrame>
        <p:nvGraphicFramePr>
          <p:cNvPr id="10243" name="Object 5"/>
          <p:cNvGraphicFramePr>
            <a:graphicFrameLocks noChangeAspect="1"/>
          </p:cNvGraphicFramePr>
          <p:nvPr/>
        </p:nvGraphicFramePr>
        <p:xfrm>
          <a:off x="609600" y="3810000"/>
          <a:ext cx="7626350" cy="1274763"/>
        </p:xfrm>
        <a:graphic>
          <a:graphicData uri="http://schemas.openxmlformats.org/presentationml/2006/ole">
            <p:oleObj spid="_x0000_s10243" name="Equation" r:id="rId5" imgW="3352800" imgH="558800" progId="Equation.DSMT4">
              <p:embed/>
            </p:oleObj>
          </a:graphicData>
        </a:graphic>
      </p:graphicFrame>
      <p:graphicFrame>
        <p:nvGraphicFramePr>
          <p:cNvPr id="10244" name="Object 4"/>
          <p:cNvGraphicFramePr>
            <a:graphicFrameLocks noChangeAspect="1"/>
          </p:cNvGraphicFramePr>
          <p:nvPr/>
        </p:nvGraphicFramePr>
        <p:xfrm>
          <a:off x="457200" y="5181600"/>
          <a:ext cx="8461375" cy="1143000"/>
        </p:xfrm>
        <a:graphic>
          <a:graphicData uri="http://schemas.openxmlformats.org/presentationml/2006/ole">
            <p:oleObj spid="_x0000_s10244" name="Equation" r:id="rId6" imgW="5080000" imgH="685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143000" y="228600"/>
            <a:ext cx="7696200" cy="1143000"/>
          </a:xfrm>
        </p:spPr>
        <p:txBody>
          <a:bodyPr rtlCol="0">
            <a:normAutofit fontScale="90000"/>
          </a:bodyPr>
          <a:lstStyle/>
          <a:p>
            <a:pPr eaLnBrk="1" fontAlgn="auto" hangingPunct="1">
              <a:spcAft>
                <a:spcPts val="0"/>
              </a:spcAft>
              <a:defRPr/>
            </a:pPr>
            <a:r>
              <a:rPr lang="en-US" altLang="en-US" smtClean="0"/>
              <a:t>Diversification with an Equally Weighted Portfolio</a:t>
            </a:r>
          </a:p>
        </p:txBody>
      </p:sp>
      <p:sp>
        <p:nvSpPr>
          <p:cNvPr id="11268" name="Rectangle 3"/>
          <p:cNvSpPr>
            <a:spLocks noGrp="1" noChangeArrowheads="1"/>
          </p:cNvSpPr>
          <p:nvPr>
            <p:ph idx="1"/>
          </p:nvPr>
        </p:nvSpPr>
        <p:spPr>
          <a:xfrm>
            <a:off x="457200" y="1447800"/>
            <a:ext cx="8382000" cy="4648200"/>
          </a:xfrm>
        </p:spPr>
        <p:txBody>
          <a:bodyPr/>
          <a:lstStyle/>
          <a:p>
            <a:pPr eaLnBrk="1" hangingPunct="1"/>
            <a:r>
              <a:rPr lang="en-US" altLang="en-US" smtClean="0"/>
              <a:t>Equally Weighted Portfolio</a:t>
            </a:r>
          </a:p>
          <a:p>
            <a:pPr lvl="1" eaLnBrk="1" hangingPunct="1">
              <a:spcBef>
                <a:spcPct val="40000"/>
              </a:spcBef>
            </a:pPr>
            <a:r>
              <a:rPr lang="en-US" altLang="en-US" smtClean="0"/>
              <a:t>A portfolio in which the same amount is invested in each stock</a:t>
            </a:r>
          </a:p>
          <a:p>
            <a:pPr eaLnBrk="1" hangingPunct="1">
              <a:spcBef>
                <a:spcPct val="60000"/>
              </a:spcBef>
            </a:pPr>
            <a:r>
              <a:rPr lang="en-US" altLang="en-US" smtClean="0"/>
              <a:t>Variance of an Equally Weighted Portfolio </a:t>
            </a:r>
            <a:br>
              <a:rPr lang="en-US" altLang="en-US" smtClean="0"/>
            </a:br>
            <a:r>
              <a:rPr lang="en-US" altLang="en-US" smtClean="0"/>
              <a:t>of </a:t>
            </a:r>
            <a:r>
              <a:rPr lang="en-US" altLang="en-US" i="1" smtClean="0"/>
              <a:t>n</a:t>
            </a:r>
            <a:r>
              <a:rPr lang="en-US" altLang="en-US" smtClean="0"/>
              <a:t> Stocks</a:t>
            </a:r>
          </a:p>
        </p:txBody>
      </p:sp>
      <p:graphicFrame>
        <p:nvGraphicFramePr>
          <p:cNvPr id="11266" name="Object 4"/>
          <p:cNvGraphicFramePr>
            <a:graphicFrameLocks noChangeAspect="1"/>
          </p:cNvGraphicFramePr>
          <p:nvPr/>
        </p:nvGraphicFramePr>
        <p:xfrm>
          <a:off x="685800" y="4267200"/>
          <a:ext cx="7853363" cy="1624013"/>
        </p:xfrm>
        <a:graphic>
          <a:graphicData uri="http://schemas.openxmlformats.org/presentationml/2006/ole">
            <p:oleObj spid="_x0000_s11266" name="Equation" r:id="rId4" imgW="4064000" imgH="838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43000" y="261938"/>
            <a:ext cx="7696200" cy="1143000"/>
          </a:xfrm>
        </p:spPr>
        <p:txBody>
          <a:bodyPr/>
          <a:lstStyle/>
          <a:p>
            <a:pPr eaLnBrk="1" hangingPunct="1"/>
            <a:r>
              <a:rPr lang="en-US" altLang="en-US" sz="2400" smtClean="0"/>
              <a:t>Figure 11.2  Volatility of an Equally Weighted Portfolio Versus the Number of Stocks</a:t>
            </a:r>
            <a:endParaRPr lang="en-US" altLang="en-US" sz="2800" smtClean="0"/>
          </a:p>
        </p:txBody>
      </p:sp>
      <p:pic>
        <p:nvPicPr>
          <p:cNvPr id="66563" name="Picture 4" descr="Y:\Graphics\Powerpoint\PEARSON\BERK\Final files\ch11\c11f002.jpg"/>
          <p:cNvPicPr>
            <a:picLocks noChangeAspect="1" noChangeArrowheads="1"/>
          </p:cNvPicPr>
          <p:nvPr/>
        </p:nvPicPr>
        <p:blipFill>
          <a:blip r:embed="rId3" cstate="print"/>
          <a:srcRect/>
          <a:stretch>
            <a:fillRect/>
          </a:stretch>
        </p:blipFill>
        <p:spPr bwMode="auto">
          <a:xfrm>
            <a:off x="900113" y="1524000"/>
            <a:ext cx="7343775" cy="43291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11.7</a:t>
            </a:r>
          </a:p>
        </p:txBody>
      </p:sp>
      <p:pic>
        <p:nvPicPr>
          <p:cNvPr id="67587" name="Picture 3" descr="ex11_07a.gif"/>
          <p:cNvPicPr>
            <a:picLocks noChangeAspect="1"/>
          </p:cNvPicPr>
          <p:nvPr/>
        </p:nvPicPr>
        <p:blipFill>
          <a:blip r:embed="rId3" cstate="print"/>
          <a:srcRect/>
          <a:stretch>
            <a:fillRect/>
          </a:stretch>
        </p:blipFill>
        <p:spPr bwMode="auto">
          <a:xfrm>
            <a:off x="304800" y="1143000"/>
            <a:ext cx="8458200" cy="2455863"/>
          </a:xfrm>
          <a:prstGeom prst="rect">
            <a:avLst/>
          </a:prstGeom>
          <a:noFill/>
          <a:ln w="9525">
            <a:noFill/>
            <a:miter lim="800000"/>
            <a:headEnd/>
            <a:tailEnd/>
          </a:ln>
        </p:spPr>
      </p:pic>
      <p:pic>
        <p:nvPicPr>
          <p:cNvPr id="67588" name="Picture 3" descr="ex11_07b.gif"/>
          <p:cNvPicPr>
            <a:picLocks noChangeAspect="1"/>
          </p:cNvPicPr>
          <p:nvPr/>
        </p:nvPicPr>
        <p:blipFill>
          <a:blip r:embed="rId4" cstate="print"/>
          <a:srcRect/>
          <a:stretch>
            <a:fillRect/>
          </a:stretch>
        </p:blipFill>
        <p:spPr bwMode="auto">
          <a:xfrm>
            <a:off x="304800" y="3581400"/>
            <a:ext cx="8636000" cy="26320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11.8</a:t>
            </a:r>
          </a:p>
        </p:txBody>
      </p:sp>
      <p:pic>
        <p:nvPicPr>
          <p:cNvPr id="68611" name="Picture 7" descr="ex11_08a.gif"/>
          <p:cNvPicPr>
            <a:picLocks noChangeAspect="1"/>
          </p:cNvPicPr>
          <p:nvPr/>
        </p:nvPicPr>
        <p:blipFill>
          <a:blip r:embed="rId3" cstate="print"/>
          <a:srcRect/>
          <a:stretch>
            <a:fillRect/>
          </a:stretch>
        </p:blipFill>
        <p:spPr bwMode="auto">
          <a:xfrm>
            <a:off x="304800" y="1143000"/>
            <a:ext cx="8610600" cy="1422400"/>
          </a:xfrm>
          <a:prstGeom prst="rect">
            <a:avLst/>
          </a:prstGeom>
          <a:noFill/>
          <a:ln w="9525">
            <a:noFill/>
            <a:miter lim="800000"/>
            <a:headEnd/>
            <a:tailEnd/>
          </a:ln>
        </p:spPr>
      </p:pic>
      <p:pic>
        <p:nvPicPr>
          <p:cNvPr id="68612" name="Picture 3" descr="ex11_08b.gif"/>
          <p:cNvPicPr>
            <a:picLocks noChangeAspect="1"/>
          </p:cNvPicPr>
          <p:nvPr/>
        </p:nvPicPr>
        <p:blipFill>
          <a:blip r:embed="rId4" cstate="print"/>
          <a:srcRect/>
          <a:stretch>
            <a:fillRect/>
          </a:stretch>
        </p:blipFill>
        <p:spPr bwMode="auto">
          <a:xfrm>
            <a:off x="152400" y="2667000"/>
            <a:ext cx="8686800" cy="2895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76338" y="169863"/>
            <a:ext cx="7696200" cy="1143000"/>
          </a:xfrm>
        </p:spPr>
        <p:txBody>
          <a:bodyPr/>
          <a:lstStyle/>
          <a:p>
            <a:pPr eaLnBrk="1" hangingPunct="1"/>
            <a:r>
              <a:rPr lang="en-US" altLang="en-US" smtClean="0"/>
              <a:t>Learning Objectives (cont'd)</a:t>
            </a:r>
          </a:p>
        </p:txBody>
      </p:sp>
      <p:sp>
        <p:nvSpPr>
          <p:cNvPr id="33795" name="Rectangle 3"/>
          <p:cNvSpPr>
            <a:spLocks noGrp="1" noChangeArrowheads="1"/>
          </p:cNvSpPr>
          <p:nvPr>
            <p:ph idx="1"/>
          </p:nvPr>
        </p:nvSpPr>
        <p:spPr>
          <a:xfrm>
            <a:off x="457200" y="1473200"/>
            <a:ext cx="8382000" cy="4648200"/>
          </a:xfrm>
        </p:spPr>
        <p:txBody>
          <a:bodyPr rtlCol="0">
            <a:normAutofit fontScale="92500"/>
          </a:bodyPr>
          <a:lstStyle/>
          <a:p>
            <a:pPr marL="566738" indent="-566738" eaLnBrk="1" fontAlgn="auto" hangingPunct="1">
              <a:lnSpc>
                <a:spcPct val="90000"/>
              </a:lnSpc>
              <a:spcBef>
                <a:spcPct val="50000"/>
              </a:spcBef>
              <a:spcAft>
                <a:spcPts val="0"/>
              </a:spcAft>
              <a:buFont typeface="Verdana" pitchFamily="34" charset="0"/>
              <a:buAutoNum type="arabicPeriod" startAt="2"/>
              <a:defRPr/>
            </a:pPr>
            <a:r>
              <a:rPr lang="en-US" altLang="en-US" smtClean="0"/>
              <a:t>Compute the variance of an equally weighted portfolio, using equation 11.12.</a:t>
            </a:r>
          </a:p>
          <a:p>
            <a:pPr marL="566738" indent="-566738" eaLnBrk="1" fontAlgn="auto" hangingPunct="1">
              <a:lnSpc>
                <a:spcPct val="90000"/>
              </a:lnSpc>
              <a:spcBef>
                <a:spcPct val="50000"/>
              </a:spcBef>
              <a:spcAft>
                <a:spcPts val="0"/>
              </a:spcAft>
              <a:buFontTx/>
              <a:buAutoNum type="arabicPeriod" startAt="2"/>
              <a:defRPr/>
            </a:pPr>
            <a:r>
              <a:rPr lang="en-US" altLang="en-US" smtClean="0"/>
              <a:t>Describe the contribution of each security to the portfolio.</a:t>
            </a:r>
          </a:p>
          <a:p>
            <a:pPr marL="566738" indent="-566738" eaLnBrk="1" fontAlgn="auto" hangingPunct="1">
              <a:spcBef>
                <a:spcPct val="60000"/>
              </a:spcBef>
              <a:spcAft>
                <a:spcPts val="0"/>
              </a:spcAft>
              <a:buFontTx/>
              <a:buAutoNum type="arabicPeriod" startAt="4"/>
              <a:defRPr/>
            </a:pPr>
            <a:r>
              <a:rPr lang="en-US" altLang="en-US" smtClean="0"/>
              <a:t>Use the definition of an efficient portfolio from Chapter 10 to describe the efficient frontier.</a:t>
            </a:r>
          </a:p>
          <a:p>
            <a:pPr marL="566738" indent="-566738" eaLnBrk="1" fontAlgn="auto" hangingPunct="1">
              <a:spcBef>
                <a:spcPct val="60000"/>
              </a:spcBef>
              <a:spcAft>
                <a:spcPts val="0"/>
              </a:spcAft>
              <a:buFontTx/>
              <a:buAutoNum type="arabicPeriod" startAt="4"/>
              <a:defRPr/>
            </a:pPr>
            <a:r>
              <a:rPr lang="en-US" altLang="en-US" smtClean="0"/>
              <a:t>Explain how an individual investor will choose from the set of efficient portfolios.</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Diversification with General Portfolios</a:t>
            </a:r>
          </a:p>
        </p:txBody>
      </p:sp>
      <p:sp>
        <p:nvSpPr>
          <p:cNvPr id="12293" name="Rectangle 5"/>
          <p:cNvSpPr>
            <a:spLocks noGrp="1" noChangeArrowheads="1"/>
          </p:cNvSpPr>
          <p:nvPr>
            <p:ph idx="1"/>
          </p:nvPr>
        </p:nvSpPr>
        <p:spPr>
          <a:xfrm>
            <a:off x="457200" y="1490663"/>
            <a:ext cx="8382000" cy="4648200"/>
          </a:xfrm>
        </p:spPr>
        <p:txBody>
          <a:bodyPr/>
          <a:lstStyle/>
          <a:p>
            <a:pPr eaLnBrk="1" hangingPunct="1">
              <a:lnSpc>
                <a:spcPct val="90000"/>
              </a:lnSpc>
            </a:pPr>
            <a:r>
              <a:rPr lang="en-US" altLang="en-US" sz="2000" smtClean="0"/>
              <a:t>For a portfolio with arbitrary weights, the standard deviation is calculated as follows:</a:t>
            </a:r>
          </a:p>
          <a:p>
            <a:pPr lvl="1" eaLnBrk="1" hangingPunct="1">
              <a:lnSpc>
                <a:spcPct val="90000"/>
              </a:lnSpc>
            </a:pPr>
            <a:r>
              <a:rPr lang="en-US" altLang="en-US" sz="1800" smtClean="0"/>
              <a:t>Volatility of a Portfolio with Arbitrary Weights</a:t>
            </a:r>
          </a:p>
          <a:p>
            <a:pPr eaLnBrk="1" hangingPunct="1">
              <a:lnSpc>
                <a:spcPct val="90000"/>
              </a:lnSpc>
              <a:spcBef>
                <a:spcPct val="740000"/>
              </a:spcBef>
            </a:pPr>
            <a:r>
              <a:rPr lang="en-US" altLang="en-US" sz="2000" smtClean="0"/>
              <a:t>Unless all of the stocks in a portfolio have a perfect positive  correlation of +1 with one another, the risk of the portfolio will be lower than the weighted average volatility of the individual stocks:</a:t>
            </a:r>
          </a:p>
        </p:txBody>
      </p:sp>
      <p:graphicFrame>
        <p:nvGraphicFramePr>
          <p:cNvPr id="12290" name="Object 6"/>
          <p:cNvGraphicFramePr>
            <a:graphicFrameLocks noChangeAspect="1"/>
          </p:cNvGraphicFramePr>
          <p:nvPr/>
        </p:nvGraphicFramePr>
        <p:xfrm>
          <a:off x="1187450" y="2586038"/>
          <a:ext cx="5994400" cy="2036762"/>
        </p:xfrm>
        <a:graphic>
          <a:graphicData uri="http://schemas.openxmlformats.org/presentationml/2006/ole">
            <p:oleObj spid="_x0000_s12290" name="Equation" r:id="rId4" imgW="2997200" imgH="1016000" progId="Equation.DSMT4">
              <p:embed/>
            </p:oleObj>
          </a:graphicData>
        </a:graphic>
      </p:graphicFrame>
      <p:graphicFrame>
        <p:nvGraphicFramePr>
          <p:cNvPr id="12291" name="Object 7"/>
          <p:cNvGraphicFramePr>
            <a:graphicFrameLocks noChangeAspect="1"/>
          </p:cNvGraphicFramePr>
          <p:nvPr/>
        </p:nvGraphicFramePr>
        <p:xfrm>
          <a:off x="685800" y="5638800"/>
          <a:ext cx="6778625" cy="544513"/>
        </p:xfrm>
        <a:graphic>
          <a:graphicData uri="http://schemas.openxmlformats.org/presentationml/2006/ole">
            <p:oleObj spid="_x0000_s12291" name="Equation" r:id="rId5" imgW="3340100" imgH="2667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t>11.4 Risk Versus Return: </a:t>
            </a:r>
            <a:br>
              <a:rPr lang="en-US" altLang="en-US" smtClean="0"/>
            </a:br>
            <a:r>
              <a:rPr lang="en-US" altLang="en-US" smtClean="0"/>
              <a:t>Choosing an Efficient Portfolio</a:t>
            </a:r>
          </a:p>
        </p:txBody>
      </p:sp>
      <p:sp>
        <p:nvSpPr>
          <p:cNvPr id="69635" name="Rectangle 3"/>
          <p:cNvSpPr>
            <a:spLocks noGrp="1" noChangeArrowheads="1"/>
          </p:cNvSpPr>
          <p:nvPr>
            <p:ph idx="1"/>
          </p:nvPr>
        </p:nvSpPr>
        <p:spPr/>
        <p:txBody>
          <a:bodyPr/>
          <a:lstStyle/>
          <a:p>
            <a:pPr eaLnBrk="1" hangingPunct="1"/>
            <a:r>
              <a:rPr lang="en-US" altLang="en-US" smtClean="0"/>
              <a:t>Efficient Portfolios with Two Stocks</a:t>
            </a:r>
          </a:p>
          <a:p>
            <a:pPr lvl="1" eaLnBrk="1" hangingPunct="1"/>
            <a:r>
              <a:rPr lang="en-US" altLang="en-US" smtClean="0"/>
              <a:t>Identifying Inefficient Portfolios</a:t>
            </a:r>
          </a:p>
          <a:p>
            <a:pPr lvl="2" eaLnBrk="1" hangingPunct="1"/>
            <a:r>
              <a:rPr lang="en-US" altLang="en-US" smtClean="0"/>
              <a:t>In an </a:t>
            </a:r>
            <a:r>
              <a:rPr lang="en-US" altLang="en-US" b="1" smtClean="0"/>
              <a:t>inefficient portfolio</a:t>
            </a:r>
            <a:r>
              <a:rPr lang="en-US" altLang="en-US" smtClean="0"/>
              <a:t>, it is possible to find another portfolio that is better in terms of both expected return and volatility.</a:t>
            </a:r>
          </a:p>
          <a:p>
            <a:pPr lvl="1" eaLnBrk="1" hangingPunct="1"/>
            <a:r>
              <a:rPr lang="en-US" altLang="en-US" smtClean="0"/>
              <a:t>Identifying Efficient Portfolios</a:t>
            </a:r>
          </a:p>
          <a:p>
            <a:pPr lvl="2" eaLnBrk="1" hangingPunct="1"/>
            <a:r>
              <a:rPr lang="en-US" altLang="en-US" smtClean="0"/>
              <a:t>Recall from Chapter 10, in an </a:t>
            </a:r>
            <a:r>
              <a:rPr lang="en-US" altLang="en-US" b="1" smtClean="0"/>
              <a:t>efficient portfolio</a:t>
            </a:r>
            <a:r>
              <a:rPr lang="en-US" altLang="en-US" smtClean="0"/>
              <a:t> there is no way to reduce the volatility of the portfolio without lowering its expected return.</a:t>
            </a: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z="2800" smtClean="0"/>
              <a:t>11.4 Risk Versus Return: Choosing an Efficient Portfolio (cont'd)</a:t>
            </a:r>
          </a:p>
        </p:txBody>
      </p:sp>
      <p:sp>
        <p:nvSpPr>
          <p:cNvPr id="70659" name="Rectangle 3"/>
          <p:cNvSpPr>
            <a:spLocks noGrp="1" noChangeArrowheads="1"/>
          </p:cNvSpPr>
          <p:nvPr>
            <p:ph idx="1"/>
          </p:nvPr>
        </p:nvSpPr>
        <p:spPr>
          <a:xfrm>
            <a:off x="533400" y="1371600"/>
            <a:ext cx="8229600" cy="4525963"/>
          </a:xfrm>
        </p:spPr>
        <p:txBody>
          <a:bodyPr/>
          <a:lstStyle/>
          <a:p>
            <a:pPr eaLnBrk="1" hangingPunct="1"/>
            <a:r>
              <a:rPr lang="en-US" altLang="en-US" smtClean="0"/>
              <a:t>Efficient Portfolios with Two Stocks</a:t>
            </a:r>
          </a:p>
          <a:p>
            <a:pPr lvl="1" eaLnBrk="1" hangingPunct="1"/>
            <a:r>
              <a:rPr lang="en-US" altLang="en-US" smtClean="0"/>
              <a:t>Consider a portfolio of Intel and Coca-Cola</a:t>
            </a:r>
          </a:p>
        </p:txBody>
      </p:sp>
      <p:sp>
        <p:nvSpPr>
          <p:cNvPr id="70660" name="Rectangle 6"/>
          <p:cNvSpPr>
            <a:spLocks noChangeArrowheads="1"/>
          </p:cNvSpPr>
          <p:nvPr/>
        </p:nvSpPr>
        <p:spPr bwMode="auto">
          <a:xfrm>
            <a:off x="609600" y="2438400"/>
            <a:ext cx="7740650" cy="822325"/>
          </a:xfrm>
          <a:prstGeom prst="rect">
            <a:avLst/>
          </a:prstGeom>
          <a:noFill/>
          <a:ln w="9525">
            <a:noFill/>
            <a:miter lim="800000"/>
            <a:headEnd/>
            <a:tailEnd/>
          </a:ln>
        </p:spPr>
        <p:txBody>
          <a:bodyPr wrap="none">
            <a:spAutoFit/>
          </a:bodyPr>
          <a:lstStyle/>
          <a:p>
            <a:r>
              <a:rPr lang="en-US" altLang="en-US" b="1"/>
              <a:t>Table 11.4</a:t>
            </a:r>
            <a:r>
              <a:rPr lang="en-US" altLang="en-US"/>
              <a:t>  Expected Returns and Volatility for Different</a:t>
            </a:r>
          </a:p>
          <a:p>
            <a:r>
              <a:rPr lang="en-US" altLang="en-US"/>
              <a:t>Portfolios of Two Stocks</a:t>
            </a:r>
          </a:p>
        </p:txBody>
      </p:sp>
      <p:pic>
        <p:nvPicPr>
          <p:cNvPr id="70661" name="Picture 5" descr="tbl11_04.gif"/>
          <p:cNvPicPr>
            <a:picLocks noChangeAspect="1"/>
          </p:cNvPicPr>
          <p:nvPr/>
        </p:nvPicPr>
        <p:blipFill>
          <a:blip r:embed="rId3" cstate="print"/>
          <a:srcRect/>
          <a:stretch>
            <a:fillRect/>
          </a:stretch>
        </p:blipFill>
        <p:spPr bwMode="auto">
          <a:xfrm>
            <a:off x="609600" y="3429000"/>
            <a:ext cx="7753350" cy="24288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76200"/>
            <a:ext cx="7696200" cy="1143000"/>
          </a:xfrm>
        </p:spPr>
        <p:txBody>
          <a:bodyPr/>
          <a:lstStyle/>
          <a:p>
            <a:pPr eaLnBrk="1" hangingPunct="1"/>
            <a:r>
              <a:rPr lang="en-US" altLang="en-US" sz="2600" smtClean="0"/>
              <a:t>Figure 11.3  Volatility Versus Expected Return for Portfolios of Intel and Coca-Cola Stock</a:t>
            </a:r>
            <a:endParaRPr lang="en-US" altLang="en-US" smtClean="0"/>
          </a:p>
        </p:txBody>
      </p:sp>
      <p:pic>
        <p:nvPicPr>
          <p:cNvPr id="71683" name="Picture 4" descr="fig11_03.gif"/>
          <p:cNvPicPr>
            <a:picLocks noChangeAspect="1"/>
          </p:cNvPicPr>
          <p:nvPr/>
        </p:nvPicPr>
        <p:blipFill>
          <a:blip r:embed="rId3" cstate="print"/>
          <a:srcRect/>
          <a:stretch>
            <a:fillRect/>
          </a:stretch>
        </p:blipFill>
        <p:spPr bwMode="auto">
          <a:xfrm>
            <a:off x="1066800" y="1371600"/>
            <a:ext cx="6726238" cy="47879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11263" y="261938"/>
            <a:ext cx="7696200" cy="1143000"/>
          </a:xfrm>
        </p:spPr>
        <p:txBody>
          <a:bodyPr/>
          <a:lstStyle/>
          <a:p>
            <a:pPr eaLnBrk="1" hangingPunct="1"/>
            <a:r>
              <a:rPr lang="en-US" altLang="en-US" sz="2800" smtClean="0"/>
              <a:t>11.4 Risk Versus Return: Choosing an Efficient Portfolio (cont'd)</a:t>
            </a:r>
          </a:p>
        </p:txBody>
      </p:sp>
      <p:sp>
        <p:nvSpPr>
          <p:cNvPr id="72707"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Efficient Portfolios with Two Stocks</a:t>
            </a:r>
          </a:p>
          <a:p>
            <a:pPr lvl="1" eaLnBrk="1" hangingPunct="1">
              <a:spcBef>
                <a:spcPct val="60000"/>
              </a:spcBef>
            </a:pPr>
            <a:r>
              <a:rPr lang="en-US" altLang="en-US" smtClean="0"/>
              <a:t>Consider investing 100% in Coca-Cola stock. As shown in on the previous slide, other portfolios—such as the portfolio with 20% in Intel stock and 80% in Coca-Cola stock—make the investor better off in two ways: It has a higher expected return, and it has lower volatility. As a result, investing solely in Coca-Cola stock is inefficient.</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19200" y="152400"/>
            <a:ext cx="7696200" cy="762000"/>
          </a:xfrm>
        </p:spPr>
        <p:txBody>
          <a:bodyPr/>
          <a:lstStyle/>
          <a:p>
            <a:pPr eaLnBrk="1" hangingPunct="1"/>
            <a:r>
              <a:rPr lang="en-US" altLang="en-US" sz="2800" smtClean="0"/>
              <a:t>Textbook Example 11.9</a:t>
            </a:r>
          </a:p>
        </p:txBody>
      </p:sp>
      <p:pic>
        <p:nvPicPr>
          <p:cNvPr id="73731" name="Picture 3" descr="ex11_09a.gif"/>
          <p:cNvPicPr>
            <a:picLocks noChangeAspect="1"/>
          </p:cNvPicPr>
          <p:nvPr/>
        </p:nvPicPr>
        <p:blipFill>
          <a:blip r:embed="rId3" cstate="print"/>
          <a:srcRect/>
          <a:stretch>
            <a:fillRect/>
          </a:stretch>
        </p:blipFill>
        <p:spPr bwMode="auto">
          <a:xfrm>
            <a:off x="457200" y="838200"/>
            <a:ext cx="8501063" cy="1676400"/>
          </a:xfrm>
          <a:prstGeom prst="rect">
            <a:avLst/>
          </a:prstGeom>
          <a:noFill/>
          <a:ln w="9525">
            <a:noFill/>
            <a:miter lim="800000"/>
            <a:headEnd/>
            <a:tailEnd/>
          </a:ln>
        </p:spPr>
      </p:pic>
      <p:pic>
        <p:nvPicPr>
          <p:cNvPr id="73732" name="Picture 3" descr="ex11_09b.gif"/>
          <p:cNvPicPr>
            <a:picLocks noChangeAspect="1"/>
          </p:cNvPicPr>
          <p:nvPr/>
        </p:nvPicPr>
        <p:blipFill>
          <a:blip r:embed="rId4" cstate="print"/>
          <a:srcRect/>
          <a:stretch>
            <a:fillRect/>
          </a:stretch>
        </p:blipFill>
        <p:spPr bwMode="auto">
          <a:xfrm>
            <a:off x="381000" y="2514600"/>
            <a:ext cx="8466138" cy="1600200"/>
          </a:xfrm>
          <a:prstGeom prst="rect">
            <a:avLst/>
          </a:prstGeom>
          <a:noFill/>
          <a:ln w="9525">
            <a:noFill/>
            <a:miter lim="800000"/>
            <a:headEnd/>
            <a:tailEnd/>
          </a:ln>
        </p:spPr>
      </p:pic>
      <p:pic>
        <p:nvPicPr>
          <p:cNvPr id="73733" name="Picture 4" descr="fig11_03.gif"/>
          <p:cNvPicPr>
            <a:picLocks noChangeAspect="1"/>
          </p:cNvPicPr>
          <p:nvPr/>
        </p:nvPicPr>
        <p:blipFill>
          <a:blip r:embed="rId5" cstate="print"/>
          <a:srcRect/>
          <a:stretch>
            <a:fillRect/>
          </a:stretch>
        </p:blipFill>
        <p:spPr bwMode="auto">
          <a:xfrm>
            <a:off x="1066800" y="4191000"/>
            <a:ext cx="6726238" cy="2286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11263" y="169863"/>
            <a:ext cx="7696200" cy="1143000"/>
          </a:xfrm>
        </p:spPr>
        <p:txBody>
          <a:bodyPr/>
          <a:lstStyle/>
          <a:p>
            <a:pPr eaLnBrk="1" hangingPunct="1"/>
            <a:r>
              <a:rPr lang="en-US" altLang="en-US" smtClean="0"/>
              <a:t>Alternative Example 11.9</a:t>
            </a:r>
          </a:p>
        </p:txBody>
      </p:sp>
      <p:sp>
        <p:nvSpPr>
          <p:cNvPr id="74755" name="Rectangle 3"/>
          <p:cNvSpPr>
            <a:spLocks noGrp="1" noChangeArrowheads="1"/>
          </p:cNvSpPr>
          <p:nvPr>
            <p:ph idx="1"/>
          </p:nvPr>
        </p:nvSpPr>
        <p:spPr>
          <a:xfrm>
            <a:off x="457200" y="1066800"/>
            <a:ext cx="8382000" cy="2057400"/>
          </a:xfrm>
        </p:spPr>
        <p:txBody>
          <a:bodyPr/>
          <a:lstStyle/>
          <a:p>
            <a:pPr eaLnBrk="1" hangingPunct="1">
              <a:spcBef>
                <a:spcPct val="60000"/>
              </a:spcBef>
            </a:pPr>
            <a:r>
              <a:rPr lang="en-US" altLang="en-US" sz="2400" b="1" smtClean="0"/>
              <a:t>Problem</a:t>
            </a:r>
            <a:endParaRPr lang="en-US" altLang="en-US" sz="2400" smtClean="0"/>
          </a:p>
          <a:p>
            <a:pPr lvl="1" eaLnBrk="1" hangingPunct="1">
              <a:spcBef>
                <a:spcPct val="60000"/>
              </a:spcBef>
            </a:pPr>
            <a:r>
              <a:rPr lang="en-US" altLang="en-US" sz="2400" smtClean="0"/>
              <a:t>Using Figure 11.3, what combination of Intel and Coca-Cola provides the worst risk/return trade-off?  What combination provides the lowest amount of risk?  The greatest amount of risk?</a:t>
            </a:r>
          </a:p>
        </p:txBody>
      </p:sp>
      <p:sp>
        <p:nvSpPr>
          <p:cNvPr id="4" name="Rectangle 3"/>
          <p:cNvSpPr txBox="1">
            <a:spLocks noChangeArrowheads="1"/>
          </p:cNvSpPr>
          <p:nvPr/>
        </p:nvSpPr>
        <p:spPr bwMode="auto">
          <a:xfrm>
            <a:off x="609600" y="3276600"/>
            <a:ext cx="8382000" cy="2514600"/>
          </a:xfrm>
          <a:prstGeom prst="rect">
            <a:avLst/>
          </a:prstGeom>
          <a:noFill/>
          <a:ln w="9525">
            <a:noFill/>
            <a:miter lim="800000"/>
            <a:headEnd/>
            <a:tailEnd/>
          </a:ln>
        </p:spPr>
        <p:txBody>
          <a:bodyPr/>
          <a:lstStyle/>
          <a:p>
            <a:pPr marL="342900" indent="-342900" eaLnBrk="1" hangingPunct="1">
              <a:spcBef>
                <a:spcPct val="20000"/>
              </a:spcBef>
              <a:buFont typeface="Arial" pitchFamily="34" charset="0"/>
              <a:buChar char="•"/>
              <a:defRPr/>
            </a:pPr>
            <a:r>
              <a:rPr lang="en-US" altLang="en-US" b="1" dirty="0">
                <a:latin typeface="+mn-lt"/>
                <a:ea typeface="+mn-ea"/>
              </a:rPr>
              <a:t>Solution</a:t>
            </a:r>
          </a:p>
          <a:p>
            <a:pPr marL="742950" lvl="1" indent="-285750" eaLnBrk="1" hangingPunct="1">
              <a:spcBef>
                <a:spcPct val="20000"/>
              </a:spcBef>
              <a:buFont typeface="Arial" pitchFamily="34" charset="0"/>
              <a:buChar char="–"/>
              <a:defRPr/>
            </a:pPr>
            <a:r>
              <a:rPr lang="en-US" altLang="en-US" dirty="0">
                <a:latin typeface="+mn-lt"/>
                <a:ea typeface="+mn-ea"/>
              </a:rPr>
              <a:t>The worst risk/return trade-off is 100% in Coca-Cola because you can earn a higher return with the same amount of risk or the same return with a lower amount of risk by moving to a more efficient portfolio.</a:t>
            </a:r>
          </a:p>
          <a:p>
            <a:pPr marL="742950" lvl="1" indent="-285750" eaLnBrk="1" hangingPunct="1">
              <a:spcBef>
                <a:spcPct val="20000"/>
              </a:spcBef>
              <a:buFont typeface="Arial" pitchFamily="34" charset="0"/>
              <a:buChar char="–"/>
              <a:defRPr/>
            </a:pPr>
            <a:r>
              <a:rPr lang="en-US" altLang="en-US" dirty="0">
                <a:latin typeface="+mn-lt"/>
                <a:ea typeface="+mn-ea"/>
              </a:rPr>
              <a:t>20% in Intel and 80% in Coca-Cola provides the lowest risk, while 100% in Intel offers the highest amount of risk.</a:t>
            </a:r>
          </a:p>
          <a:p>
            <a:pPr marL="742950" lvl="1" indent="-285750" eaLnBrk="1" hangingPunct="1">
              <a:spcBef>
                <a:spcPct val="20000"/>
              </a:spcBef>
              <a:buFont typeface="Arial" pitchFamily="34" charset="0"/>
              <a:buChar char="–"/>
              <a:defRPr/>
            </a:pPr>
            <a:endParaRPr lang="en-US" altLang="en-US" dirty="0">
              <a:latin typeface="+mn-lt"/>
              <a:ea typeface="+mn-e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1211263" y="169863"/>
            <a:ext cx="7696200" cy="1143000"/>
          </a:xfrm>
        </p:spPr>
        <p:txBody>
          <a:bodyPr/>
          <a:lstStyle/>
          <a:p>
            <a:pPr eaLnBrk="1" hangingPunct="1"/>
            <a:r>
              <a:rPr lang="en-US" altLang="en-US" smtClean="0"/>
              <a:t>The Effect of Correlation</a:t>
            </a:r>
          </a:p>
        </p:txBody>
      </p:sp>
      <p:sp>
        <p:nvSpPr>
          <p:cNvPr id="75779" name="Rectangle 5"/>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z="2400" smtClean="0"/>
              <a:t>Correlation has no effect on the expected return of a portfolio. However, the volatility of the portfolio will differ depending on the correlation. </a:t>
            </a:r>
          </a:p>
          <a:p>
            <a:pPr eaLnBrk="1" hangingPunct="1">
              <a:spcBef>
                <a:spcPct val="60000"/>
              </a:spcBef>
            </a:pPr>
            <a:r>
              <a:rPr lang="en-US" altLang="en-US" sz="2400" smtClean="0"/>
              <a:t>The lower the correlation, the lower the volatility we can obtain. As the correlation decreases, the volatility of the portfolio falls. </a:t>
            </a:r>
          </a:p>
          <a:p>
            <a:pPr eaLnBrk="1" hangingPunct="1">
              <a:spcBef>
                <a:spcPct val="60000"/>
              </a:spcBef>
            </a:pPr>
            <a:r>
              <a:rPr lang="en-US" altLang="en-US" sz="2400" smtClean="0"/>
              <a:t>The curve showing the portfolios will bend to </a:t>
            </a:r>
            <a:br>
              <a:rPr lang="en-US" altLang="en-US" sz="2400" smtClean="0"/>
            </a:br>
            <a:r>
              <a:rPr lang="en-US" altLang="en-US" sz="2400" smtClean="0"/>
              <a:t>the left to a greater degree as shown on the </a:t>
            </a:r>
            <a:br>
              <a:rPr lang="en-US" altLang="en-US" sz="2400" smtClean="0"/>
            </a:br>
            <a:r>
              <a:rPr lang="en-US" altLang="en-US" sz="2400" smtClean="0"/>
              <a:t>next slide.</a:t>
            </a: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z="2400" smtClean="0"/>
              <a:t>Figure 11.4  Effect on Volatility and Expected Return of Changing the Correlation between Intel and Coca-Cola Stock</a:t>
            </a:r>
            <a:endParaRPr lang="en-US" altLang="en-US" smtClean="0"/>
          </a:p>
        </p:txBody>
      </p:sp>
      <p:pic>
        <p:nvPicPr>
          <p:cNvPr id="76803" name="Picture 3" descr="fig11_04.gif"/>
          <p:cNvPicPr>
            <a:picLocks noChangeAspect="1"/>
          </p:cNvPicPr>
          <p:nvPr/>
        </p:nvPicPr>
        <p:blipFill>
          <a:blip r:embed="rId3" cstate="print"/>
          <a:srcRect/>
          <a:stretch>
            <a:fillRect/>
          </a:stretch>
        </p:blipFill>
        <p:spPr bwMode="auto">
          <a:xfrm>
            <a:off x="838200" y="1371600"/>
            <a:ext cx="7134225" cy="49895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11263" y="152400"/>
            <a:ext cx="7696200" cy="1143000"/>
          </a:xfrm>
        </p:spPr>
        <p:txBody>
          <a:bodyPr/>
          <a:lstStyle/>
          <a:p>
            <a:pPr eaLnBrk="1" hangingPunct="1"/>
            <a:r>
              <a:rPr lang="en-US" altLang="en-US" smtClean="0"/>
              <a:t>Short Sales</a:t>
            </a:r>
          </a:p>
        </p:txBody>
      </p:sp>
      <p:sp>
        <p:nvSpPr>
          <p:cNvPr id="77827" name="Rectangle 3"/>
          <p:cNvSpPr>
            <a:spLocks noGrp="1" noChangeArrowheads="1"/>
          </p:cNvSpPr>
          <p:nvPr>
            <p:ph idx="1"/>
          </p:nvPr>
        </p:nvSpPr>
        <p:spPr>
          <a:xfrm>
            <a:off x="457200" y="1219200"/>
            <a:ext cx="8382000" cy="4648200"/>
          </a:xfrm>
        </p:spPr>
        <p:txBody>
          <a:bodyPr/>
          <a:lstStyle/>
          <a:p>
            <a:pPr eaLnBrk="1" hangingPunct="1"/>
            <a:r>
              <a:rPr lang="en-US" altLang="en-US" smtClean="0"/>
              <a:t>Long Position</a:t>
            </a:r>
          </a:p>
          <a:p>
            <a:pPr lvl="1" eaLnBrk="1" hangingPunct="1">
              <a:spcBef>
                <a:spcPct val="40000"/>
              </a:spcBef>
            </a:pPr>
            <a:r>
              <a:rPr lang="en-US" altLang="en-US" smtClean="0"/>
              <a:t>A positive investment in a security</a:t>
            </a:r>
          </a:p>
          <a:p>
            <a:pPr eaLnBrk="1" hangingPunct="1">
              <a:spcBef>
                <a:spcPct val="60000"/>
              </a:spcBef>
            </a:pPr>
            <a:r>
              <a:rPr lang="en-US" altLang="en-US" smtClean="0"/>
              <a:t>Short Position</a:t>
            </a:r>
          </a:p>
          <a:p>
            <a:pPr lvl="1" eaLnBrk="1" hangingPunct="1">
              <a:spcBef>
                <a:spcPct val="40000"/>
              </a:spcBef>
            </a:pPr>
            <a:r>
              <a:rPr lang="en-US" altLang="en-US" smtClean="0"/>
              <a:t>A negative investment in a security</a:t>
            </a:r>
          </a:p>
          <a:p>
            <a:pPr lvl="1" eaLnBrk="1" hangingPunct="1">
              <a:spcBef>
                <a:spcPct val="40000"/>
              </a:spcBef>
            </a:pPr>
            <a:r>
              <a:rPr lang="en-US" altLang="en-US" smtClean="0"/>
              <a:t>In a short sale, you sell a stock that you do not own and then buy that stock back in the future.</a:t>
            </a:r>
          </a:p>
          <a:p>
            <a:pPr lvl="1" eaLnBrk="1" hangingPunct="1">
              <a:spcBef>
                <a:spcPct val="40000"/>
              </a:spcBef>
            </a:pPr>
            <a:r>
              <a:rPr lang="en-US" altLang="en-US" smtClean="0"/>
              <a:t>Short selling is an advantageous strategy if you expect a stock price to decline in the future.</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76338" y="169863"/>
            <a:ext cx="7696200" cy="1143000"/>
          </a:xfrm>
        </p:spPr>
        <p:txBody>
          <a:bodyPr/>
          <a:lstStyle/>
          <a:p>
            <a:pPr eaLnBrk="1" hangingPunct="1"/>
            <a:r>
              <a:rPr lang="en-US" altLang="en-US" smtClean="0"/>
              <a:t>Learning Objectives (cont'd)</a:t>
            </a:r>
          </a:p>
        </p:txBody>
      </p:sp>
      <p:sp>
        <p:nvSpPr>
          <p:cNvPr id="35843" name="Rectangle 3"/>
          <p:cNvSpPr>
            <a:spLocks noGrp="1" noChangeArrowheads="1"/>
          </p:cNvSpPr>
          <p:nvPr>
            <p:ph idx="1"/>
          </p:nvPr>
        </p:nvSpPr>
        <p:spPr>
          <a:xfrm>
            <a:off x="457200" y="1430338"/>
            <a:ext cx="8382000" cy="4648200"/>
          </a:xfrm>
        </p:spPr>
        <p:txBody>
          <a:bodyPr/>
          <a:lstStyle/>
          <a:p>
            <a:pPr marL="533400" indent="-533400" eaLnBrk="1" hangingPunct="1">
              <a:spcBef>
                <a:spcPct val="60000"/>
              </a:spcBef>
              <a:buFont typeface="Verdana" pitchFamily="34" charset="0"/>
              <a:buAutoNum type="arabicPeriod" startAt="6"/>
            </a:pPr>
            <a:r>
              <a:rPr lang="en-US" altLang="en-US" smtClean="0"/>
              <a:t>Describe what is meant by a short sale, and illustrate how short selling extends the set of possible portfolios.</a:t>
            </a:r>
          </a:p>
          <a:p>
            <a:pPr marL="533400" indent="-533400" eaLnBrk="1" hangingPunct="1">
              <a:spcBef>
                <a:spcPct val="60000"/>
              </a:spcBef>
              <a:buFontTx/>
              <a:buAutoNum type="arabicPeriod" startAt="6"/>
            </a:pPr>
            <a:r>
              <a:rPr lang="en-US" altLang="en-US" smtClean="0"/>
              <a:t>Explain the effect of combining a risk-free asset with a portfolio of risky assets, and compute the expected return and volatility for that combination.</a:t>
            </a:r>
          </a:p>
          <a:p>
            <a:pPr marL="533400" indent="-533400" eaLnBrk="1" hangingPunct="1">
              <a:spcBef>
                <a:spcPct val="60000"/>
              </a:spcBef>
              <a:buFontTx/>
              <a:buAutoNum type="arabicPeriod" startAt="6"/>
            </a:pPr>
            <a:endParaRPr lang="en-US" altLang="en-US" smtClean="0"/>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211263" y="169863"/>
            <a:ext cx="7696200" cy="668337"/>
          </a:xfrm>
        </p:spPr>
        <p:txBody>
          <a:bodyPr/>
          <a:lstStyle/>
          <a:p>
            <a:pPr eaLnBrk="1" hangingPunct="1"/>
            <a:r>
              <a:rPr lang="en-US" altLang="en-US" sz="3200" smtClean="0"/>
              <a:t>Textbook Example 11.10</a:t>
            </a:r>
          </a:p>
        </p:txBody>
      </p:sp>
      <p:pic>
        <p:nvPicPr>
          <p:cNvPr id="78851" name="Picture 3" descr="ex11_10a.gif"/>
          <p:cNvPicPr>
            <a:picLocks noChangeAspect="1"/>
          </p:cNvPicPr>
          <p:nvPr/>
        </p:nvPicPr>
        <p:blipFill>
          <a:blip r:embed="rId3" cstate="print"/>
          <a:srcRect/>
          <a:stretch>
            <a:fillRect/>
          </a:stretch>
        </p:blipFill>
        <p:spPr bwMode="auto">
          <a:xfrm>
            <a:off x="304800" y="990600"/>
            <a:ext cx="8305800" cy="1524000"/>
          </a:xfrm>
          <a:prstGeom prst="rect">
            <a:avLst/>
          </a:prstGeom>
          <a:noFill/>
          <a:ln w="9525">
            <a:noFill/>
            <a:miter lim="800000"/>
            <a:headEnd/>
            <a:tailEnd/>
          </a:ln>
        </p:spPr>
      </p:pic>
      <p:pic>
        <p:nvPicPr>
          <p:cNvPr id="78852" name="Picture 3" descr="ex11_10b.gif"/>
          <p:cNvPicPr>
            <a:picLocks noChangeAspect="1"/>
          </p:cNvPicPr>
          <p:nvPr/>
        </p:nvPicPr>
        <p:blipFill>
          <a:blip r:embed="rId4" cstate="print"/>
          <a:srcRect/>
          <a:stretch>
            <a:fillRect/>
          </a:stretch>
        </p:blipFill>
        <p:spPr bwMode="auto">
          <a:xfrm>
            <a:off x="381000" y="2438400"/>
            <a:ext cx="8229600" cy="3810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z="2800" smtClean="0"/>
              <a:t>Figure 11.5  Portfolios of Intel </a:t>
            </a:r>
            <a:br>
              <a:rPr lang="en-US" altLang="en-US" sz="2800" smtClean="0"/>
            </a:br>
            <a:r>
              <a:rPr lang="en-US" altLang="en-US" sz="2800" smtClean="0"/>
              <a:t>and Coca-Cola Allowing for Short Sales</a:t>
            </a:r>
          </a:p>
        </p:txBody>
      </p:sp>
      <p:pic>
        <p:nvPicPr>
          <p:cNvPr id="79875" name="Picture 3" descr="fig11_05.gif"/>
          <p:cNvPicPr>
            <a:picLocks noChangeAspect="1"/>
          </p:cNvPicPr>
          <p:nvPr/>
        </p:nvPicPr>
        <p:blipFill>
          <a:blip r:embed="rId3" cstate="print"/>
          <a:srcRect/>
          <a:stretch>
            <a:fillRect/>
          </a:stretch>
        </p:blipFill>
        <p:spPr bwMode="auto">
          <a:xfrm>
            <a:off x="1219200" y="1371600"/>
            <a:ext cx="6948488" cy="4876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Efficient Portfolios with Many Stocks</a:t>
            </a:r>
          </a:p>
        </p:txBody>
      </p:sp>
      <p:sp>
        <p:nvSpPr>
          <p:cNvPr id="13316" name="Rectangle 3"/>
          <p:cNvSpPr>
            <a:spLocks noGrp="1" noChangeArrowheads="1"/>
          </p:cNvSpPr>
          <p:nvPr>
            <p:ph idx="1"/>
          </p:nvPr>
        </p:nvSpPr>
        <p:spPr>
          <a:xfrm>
            <a:off x="457200" y="1219200"/>
            <a:ext cx="8382000" cy="4648200"/>
          </a:xfrm>
        </p:spPr>
        <p:txBody>
          <a:bodyPr/>
          <a:lstStyle/>
          <a:p>
            <a:pPr eaLnBrk="1" hangingPunct="1"/>
            <a:r>
              <a:rPr lang="en-US" altLang="en-US" smtClean="0"/>
              <a:t>Consider adding Bore Industries to the two-stock portfolio:</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z="2400" smtClean="0"/>
              <a:t>Although Bore has a lower return and the same volatility as Coca-Cola, it still may be beneficial to add Bore to the portfolio for the diversification benefits.</a:t>
            </a:r>
          </a:p>
        </p:txBody>
      </p:sp>
      <p:pic>
        <p:nvPicPr>
          <p:cNvPr id="13317" name="Picture 4" descr="BD11_32_11p342_tbl"/>
          <p:cNvPicPr preferRelativeResize="0">
            <a:picLocks noChangeAspect="1" noChangeArrowheads="1"/>
          </p:cNvPicPr>
          <p:nvPr>
            <p:custDataLst>
              <p:tags r:id="rId2"/>
            </p:custDataLst>
          </p:nvPr>
        </p:nvPicPr>
        <p:blipFill>
          <a:blip r:embed="rId5" cstate="print"/>
          <a:srcRect/>
          <a:stretch>
            <a:fillRect/>
          </a:stretch>
        </p:blipFill>
        <p:spPr bwMode="auto">
          <a:xfrm>
            <a:off x="609600" y="2362200"/>
            <a:ext cx="7835900" cy="1525588"/>
          </a:xfrm>
          <a:prstGeom prst="rect">
            <a:avLst/>
          </a:prstGeom>
          <a:noFill/>
          <a:ln w="9525">
            <a:noFill/>
            <a:miter lim="800000"/>
            <a:headEnd/>
            <a:tailEnd/>
          </a:ln>
        </p:spPr>
      </p:pic>
      <p:sp>
        <p:nvSpPr>
          <p:cNvPr id="1331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31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4" name="Object 7"/>
          <p:cNvGraphicFramePr>
            <a:graphicFrameLocks noChangeAspect="1"/>
          </p:cNvGraphicFramePr>
          <p:nvPr/>
        </p:nvGraphicFramePr>
        <p:xfrm>
          <a:off x="762000" y="5334000"/>
          <a:ext cx="7772400" cy="381000"/>
        </p:xfrm>
        <a:graphic>
          <a:graphicData uri="http://schemas.openxmlformats.org/presentationml/2006/ole">
            <p:oleObj spid="_x0000_s13314" name="Equation" r:id="rId6" imgW="5651500" imgH="241300" progId="Equation.3">
              <p:embed/>
            </p:oleObj>
          </a:graphicData>
        </a:graphic>
      </p:graphicFrame>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p:txBody>
          <a:bodyPr/>
          <a:lstStyle/>
          <a:p>
            <a:pPr eaLnBrk="1" hangingPunct="1"/>
            <a:r>
              <a:rPr lang="en-US" altLang="en-US" sz="2400" smtClean="0"/>
              <a:t>Figure 11.6  Expected Return and Volatility for Selected Portfolios of Intel, Coca-Cola, and Bore Industries Stocks</a:t>
            </a:r>
          </a:p>
        </p:txBody>
      </p:sp>
      <p:pic>
        <p:nvPicPr>
          <p:cNvPr id="80899" name="Picture 3" descr="fig11_06.gif"/>
          <p:cNvPicPr>
            <a:picLocks noChangeAspect="1"/>
          </p:cNvPicPr>
          <p:nvPr/>
        </p:nvPicPr>
        <p:blipFill>
          <a:blip r:embed="rId3" cstate="print"/>
          <a:srcRect/>
          <a:stretch>
            <a:fillRect/>
          </a:stretch>
        </p:blipFill>
        <p:spPr bwMode="auto">
          <a:xfrm>
            <a:off x="1143000" y="1371600"/>
            <a:ext cx="6781800" cy="48720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z="2400" smtClean="0"/>
              <a:t>Figure 11.7  The Volatility and Expected </a:t>
            </a:r>
            <a:br>
              <a:rPr lang="en-US" altLang="en-US" sz="2400" smtClean="0"/>
            </a:br>
            <a:r>
              <a:rPr lang="en-US" altLang="en-US" sz="2400" smtClean="0"/>
              <a:t>Return for All Portfolios of Intel, Coca-Cola, and Bore Stock</a:t>
            </a:r>
            <a:endParaRPr lang="en-US" altLang="en-US" sz="2800" smtClean="0"/>
          </a:p>
        </p:txBody>
      </p:sp>
      <p:pic>
        <p:nvPicPr>
          <p:cNvPr id="81923" name="Picture 3" descr="fig11_07.gif"/>
          <p:cNvPicPr>
            <a:picLocks noChangeAspect="1"/>
          </p:cNvPicPr>
          <p:nvPr/>
        </p:nvPicPr>
        <p:blipFill>
          <a:blip r:embed="rId3" cstate="print"/>
          <a:srcRect/>
          <a:stretch>
            <a:fillRect/>
          </a:stretch>
        </p:blipFill>
        <p:spPr bwMode="auto">
          <a:xfrm>
            <a:off x="1066800" y="1371600"/>
            <a:ext cx="6934200" cy="48815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211263" y="169863"/>
            <a:ext cx="7696200" cy="1143000"/>
          </a:xfrm>
        </p:spPr>
        <p:txBody>
          <a:bodyPr/>
          <a:lstStyle/>
          <a:p>
            <a:pPr eaLnBrk="1" hangingPunct="1"/>
            <a:r>
              <a:rPr lang="en-US" altLang="en-US" smtClean="0"/>
              <a:t>Risk Versus Return: Many Stocks</a:t>
            </a:r>
          </a:p>
        </p:txBody>
      </p:sp>
      <p:sp>
        <p:nvSpPr>
          <p:cNvPr id="82947"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The efficient portfolios, those offering the highest possible expected return for a given level of volatility, are those on the northwest edge of the shaded region, which is called the </a:t>
            </a:r>
            <a:r>
              <a:rPr lang="en-US" altLang="en-US" b="1" smtClean="0"/>
              <a:t>efficient frontier</a:t>
            </a:r>
            <a:r>
              <a:rPr lang="en-US" altLang="en-US" smtClean="0"/>
              <a:t> for these three stocks. </a:t>
            </a:r>
          </a:p>
          <a:p>
            <a:pPr lvl="1" eaLnBrk="1" hangingPunct="1">
              <a:spcBef>
                <a:spcPct val="60000"/>
              </a:spcBef>
            </a:pPr>
            <a:r>
              <a:rPr lang="en-US" altLang="en-US" smtClean="0"/>
              <a:t>In this case, none of the stocks, on its own, is on the efficient frontier, so it would not be efficient to put all our money in a single stock.</a:t>
            </a: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t>Figure 11.8  Efficient Frontier with Three Stocks Versus Ten Stocks</a:t>
            </a:r>
          </a:p>
        </p:txBody>
      </p:sp>
      <p:pic>
        <p:nvPicPr>
          <p:cNvPr id="83971" name="Picture 4" descr="Y:\Graphics\Powerpoint\PEARSON\BERK\Final files\ch11\c11f008.jpg"/>
          <p:cNvPicPr>
            <a:picLocks noChangeAspect="1" noChangeArrowheads="1"/>
          </p:cNvPicPr>
          <p:nvPr/>
        </p:nvPicPr>
        <p:blipFill>
          <a:blip r:embed="rId3" cstate="print"/>
          <a:srcRect/>
          <a:stretch>
            <a:fillRect/>
          </a:stretch>
        </p:blipFill>
        <p:spPr bwMode="auto">
          <a:xfrm>
            <a:off x="1117600" y="1377950"/>
            <a:ext cx="6908800" cy="46418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1263" y="228600"/>
            <a:ext cx="7696200" cy="1143000"/>
          </a:xfrm>
        </p:spPr>
        <p:txBody>
          <a:bodyPr rtlCol="0">
            <a:normAutofit fontScale="90000"/>
          </a:bodyPr>
          <a:lstStyle/>
          <a:p>
            <a:pPr eaLnBrk="1" fontAlgn="auto" hangingPunct="1">
              <a:spcAft>
                <a:spcPts val="0"/>
              </a:spcAft>
              <a:defRPr/>
            </a:pPr>
            <a:r>
              <a:rPr lang="en-US" altLang="en-US" smtClean="0"/>
              <a:t>11.5 Risk-Free Saving and Borrowing</a:t>
            </a:r>
          </a:p>
        </p:txBody>
      </p:sp>
      <p:sp>
        <p:nvSpPr>
          <p:cNvPr id="84995" name="Rectangle 3"/>
          <p:cNvSpPr>
            <a:spLocks noGrp="1" noChangeArrowheads="1"/>
          </p:cNvSpPr>
          <p:nvPr>
            <p:ph idx="1"/>
          </p:nvPr>
        </p:nvSpPr>
        <p:spPr>
          <a:xfrm>
            <a:off x="465138" y="1447800"/>
            <a:ext cx="8382000" cy="4648200"/>
          </a:xfrm>
        </p:spPr>
        <p:txBody>
          <a:bodyPr/>
          <a:lstStyle/>
          <a:p>
            <a:pPr eaLnBrk="1" hangingPunct="1">
              <a:spcBef>
                <a:spcPct val="60000"/>
              </a:spcBef>
            </a:pPr>
            <a:r>
              <a:rPr lang="en-US" altLang="en-US" sz="2400" smtClean="0"/>
              <a:t>Risk can also be reduced by investing a portion </a:t>
            </a:r>
            <a:br>
              <a:rPr lang="en-US" altLang="en-US" sz="2400" smtClean="0"/>
            </a:br>
            <a:r>
              <a:rPr lang="en-US" altLang="en-US" sz="2400" smtClean="0"/>
              <a:t>of a portfolio in a risk-free investment, like T-Bills. However, doing so will likely reduce the expected return. </a:t>
            </a:r>
          </a:p>
          <a:p>
            <a:pPr eaLnBrk="1" hangingPunct="1">
              <a:spcBef>
                <a:spcPct val="60000"/>
              </a:spcBef>
            </a:pPr>
            <a:r>
              <a:rPr lang="en-US" altLang="en-US" sz="2400" smtClean="0"/>
              <a:t>On the other hand, an aggressive investor who </a:t>
            </a:r>
            <a:br>
              <a:rPr lang="en-US" altLang="en-US" sz="2400" smtClean="0"/>
            </a:br>
            <a:r>
              <a:rPr lang="en-US" altLang="en-US" sz="2400" smtClean="0"/>
              <a:t>is seeking high expected returns might decide </a:t>
            </a:r>
            <a:br>
              <a:rPr lang="en-US" altLang="en-US" sz="2400" smtClean="0"/>
            </a:br>
            <a:r>
              <a:rPr lang="en-US" altLang="en-US" sz="2400" smtClean="0"/>
              <a:t>to borrow money to invest even more in the </a:t>
            </a:r>
            <a:br>
              <a:rPr lang="en-US" altLang="en-US" sz="2400" smtClean="0"/>
            </a:br>
            <a:r>
              <a:rPr lang="en-US" altLang="en-US" sz="2400" smtClean="0"/>
              <a:t>stock market. </a:t>
            </a:r>
          </a:p>
        </p:txBody>
      </p:sp>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185863" y="169863"/>
            <a:ext cx="7696200" cy="1143000"/>
          </a:xfrm>
        </p:spPr>
        <p:txBody>
          <a:bodyPr/>
          <a:lstStyle/>
          <a:p>
            <a:pPr eaLnBrk="1" hangingPunct="1"/>
            <a:r>
              <a:rPr lang="en-US" altLang="en-US" smtClean="0"/>
              <a:t>Investing in Risk-Free Securities</a:t>
            </a:r>
          </a:p>
        </p:txBody>
      </p:sp>
      <p:sp>
        <p:nvSpPr>
          <p:cNvPr id="14340" name="Rectangle 3"/>
          <p:cNvSpPr>
            <a:spLocks noGrp="1" noChangeArrowheads="1"/>
          </p:cNvSpPr>
          <p:nvPr>
            <p:ph idx="1"/>
          </p:nvPr>
        </p:nvSpPr>
        <p:spPr>
          <a:xfrm>
            <a:off x="457200" y="1473200"/>
            <a:ext cx="8382000" cy="4648200"/>
          </a:xfrm>
        </p:spPr>
        <p:txBody>
          <a:bodyPr/>
          <a:lstStyle/>
          <a:p>
            <a:pPr eaLnBrk="1" hangingPunct="1">
              <a:lnSpc>
                <a:spcPct val="90000"/>
              </a:lnSpc>
              <a:spcBef>
                <a:spcPct val="50000"/>
              </a:spcBef>
            </a:pPr>
            <a:r>
              <a:rPr lang="en-US" altLang="en-US" smtClean="0"/>
              <a:t>Consider an arbitrary risky portfolio and the effect on risk and return of putting a fraction of the money in the portfolio, while leaving the remaining fraction in risk-free Treasury bills.</a:t>
            </a:r>
          </a:p>
          <a:p>
            <a:pPr lvl="1" eaLnBrk="1" hangingPunct="1">
              <a:lnSpc>
                <a:spcPct val="90000"/>
              </a:lnSpc>
              <a:spcBef>
                <a:spcPct val="50000"/>
              </a:spcBef>
            </a:pPr>
            <a:r>
              <a:rPr lang="en-US" altLang="en-US" smtClean="0"/>
              <a:t>The expected return would be	</a:t>
            </a:r>
          </a:p>
        </p:txBody>
      </p:sp>
      <p:graphicFrame>
        <p:nvGraphicFramePr>
          <p:cNvPr id="14338" name="Object 4"/>
          <p:cNvGraphicFramePr>
            <a:graphicFrameLocks noChangeAspect="1"/>
          </p:cNvGraphicFramePr>
          <p:nvPr/>
        </p:nvGraphicFramePr>
        <p:xfrm>
          <a:off x="1149350" y="4262438"/>
          <a:ext cx="5540375" cy="1249362"/>
        </p:xfrm>
        <a:graphic>
          <a:graphicData uri="http://schemas.openxmlformats.org/presentationml/2006/ole">
            <p:oleObj spid="_x0000_s14338" name="Equation" r:id="rId4" imgW="2146300" imgH="482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Investing in Risk-Free Securities (cont'd)</a:t>
            </a:r>
          </a:p>
        </p:txBody>
      </p:sp>
      <p:sp>
        <p:nvSpPr>
          <p:cNvPr id="14340" name="Rectangle 3"/>
          <p:cNvSpPr>
            <a:spLocks noGrp="1" noChangeArrowheads="1"/>
          </p:cNvSpPr>
          <p:nvPr>
            <p:ph idx="1"/>
          </p:nvPr>
        </p:nvSpPr>
        <p:spPr/>
        <p:txBody>
          <a:bodyPr rtlCol="0">
            <a:normAutofit fontScale="92500" lnSpcReduction="10000"/>
          </a:bodyPr>
          <a:lstStyle/>
          <a:p>
            <a:pPr eaLnBrk="1" fontAlgn="auto" hangingPunct="1">
              <a:spcAft>
                <a:spcPts val="0"/>
              </a:spcAft>
              <a:defRPr/>
            </a:pPr>
            <a:r>
              <a:rPr lang="en-US" altLang="en-US" smtClean="0"/>
              <a:t>The standard deviation of the portfolio would be calculated as follows:</a:t>
            </a:r>
          </a:p>
          <a:p>
            <a:pPr lvl="1" eaLnBrk="1" fontAlgn="auto" hangingPunct="1">
              <a:spcBef>
                <a:spcPct val="600000"/>
              </a:spcBef>
              <a:spcAft>
                <a:spcPts val="0"/>
              </a:spcAft>
              <a:defRPr/>
            </a:pPr>
            <a:r>
              <a:rPr lang="en-US" altLang="en-US" smtClean="0"/>
              <a:t>Note: The standard deviation is only a fraction of the volatility of the risky portfolio, based on the amount invested in the risky portfolio.</a:t>
            </a:r>
          </a:p>
        </p:txBody>
      </p:sp>
      <p:grpSp>
        <p:nvGrpSpPr>
          <p:cNvPr id="15365" name="Group 8"/>
          <p:cNvGrpSpPr>
            <a:grpSpLocks/>
          </p:cNvGrpSpPr>
          <p:nvPr/>
        </p:nvGrpSpPr>
        <p:grpSpPr bwMode="auto">
          <a:xfrm>
            <a:off x="369888" y="2633663"/>
            <a:ext cx="8451850" cy="1646237"/>
            <a:chOff x="208" y="1554"/>
            <a:chExt cx="5356" cy="1104"/>
          </a:xfrm>
        </p:grpSpPr>
        <p:graphicFrame>
          <p:nvGraphicFramePr>
            <p:cNvPr id="15362" name="Object 4"/>
            <p:cNvGraphicFramePr>
              <a:graphicFrameLocks noChangeAspect="1"/>
            </p:cNvGraphicFramePr>
            <p:nvPr/>
          </p:nvGraphicFramePr>
          <p:xfrm>
            <a:off x="208" y="1554"/>
            <a:ext cx="5356" cy="1104"/>
          </p:xfrm>
          <a:graphic>
            <a:graphicData uri="http://schemas.openxmlformats.org/presentationml/2006/ole">
              <p:oleObj spid="_x0000_s15362" name="Equation" r:id="rId4" imgW="4318000" imgH="838200" progId="Equation.DSMT4">
                <p:embed/>
              </p:oleObj>
            </a:graphicData>
          </a:graphic>
        </p:graphicFrame>
        <p:sp>
          <p:nvSpPr>
            <p:cNvPr id="15366" name="Rectangle 5"/>
            <p:cNvSpPr>
              <a:spLocks noChangeArrowheads="1"/>
            </p:cNvSpPr>
            <p:nvPr/>
          </p:nvSpPr>
          <p:spPr bwMode="auto">
            <a:xfrm>
              <a:off x="4129" y="2138"/>
              <a:ext cx="331" cy="288"/>
            </a:xfrm>
            <a:prstGeom prst="rect">
              <a:avLst/>
            </a:prstGeom>
            <a:noFill/>
            <a:ln w="9525">
              <a:noFill/>
              <a:miter lim="800000"/>
              <a:headEnd/>
              <a:tailEnd/>
            </a:ln>
          </p:spPr>
          <p:txBody>
            <a:bodyPr/>
            <a:lstStyle/>
            <a:p>
              <a:pPr marL="342900" indent="-342900" eaLnBrk="1" hangingPunct="1">
                <a:spcBef>
                  <a:spcPct val="20000"/>
                </a:spcBef>
                <a:buClr>
                  <a:srgbClr val="006AAC"/>
                </a:buClr>
                <a:buFont typeface="Times" pitchFamily="50" charset="0"/>
                <a:buNone/>
              </a:pPr>
              <a:r>
                <a:rPr lang="en-US" altLang="en-US"/>
                <a:t>0</a:t>
              </a:r>
            </a:p>
          </p:txBody>
        </p:sp>
        <p:sp>
          <p:nvSpPr>
            <p:cNvPr id="15367" name="Line 6"/>
            <p:cNvSpPr>
              <a:spLocks noChangeShapeType="1"/>
            </p:cNvSpPr>
            <p:nvPr/>
          </p:nvSpPr>
          <p:spPr bwMode="auto">
            <a:xfrm flipH="1" flipV="1">
              <a:off x="2486" y="1915"/>
              <a:ext cx="1749" cy="245"/>
            </a:xfrm>
            <a:prstGeom prst="line">
              <a:avLst/>
            </a:prstGeom>
            <a:noFill/>
            <a:ln w="9525">
              <a:solidFill>
                <a:schemeClr val="tx1"/>
              </a:solidFill>
              <a:round/>
              <a:headEnd/>
              <a:tailEnd type="triangle" w="med" len="med"/>
            </a:ln>
          </p:spPr>
          <p:txBody>
            <a:bodyPr wrap="none" anchor="ctr"/>
            <a:lstStyle/>
            <a:p>
              <a:endParaRPr lang="en-US"/>
            </a:p>
          </p:txBody>
        </p:sp>
        <p:sp>
          <p:nvSpPr>
            <p:cNvPr id="15368" name="Line 7"/>
            <p:cNvSpPr>
              <a:spLocks noChangeShapeType="1"/>
            </p:cNvSpPr>
            <p:nvPr/>
          </p:nvSpPr>
          <p:spPr bwMode="auto">
            <a:xfrm flipV="1">
              <a:off x="4224" y="1920"/>
              <a:ext cx="576" cy="240"/>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76338" y="169863"/>
            <a:ext cx="7696200" cy="1143000"/>
          </a:xfrm>
        </p:spPr>
        <p:txBody>
          <a:bodyPr/>
          <a:lstStyle/>
          <a:p>
            <a:pPr eaLnBrk="1" hangingPunct="1"/>
            <a:r>
              <a:rPr lang="en-US" altLang="en-US" smtClean="0"/>
              <a:t>Learning Objectives (cont'd)</a:t>
            </a:r>
          </a:p>
        </p:txBody>
      </p:sp>
      <p:sp>
        <p:nvSpPr>
          <p:cNvPr id="36867" name="Rectangle 3"/>
          <p:cNvSpPr>
            <a:spLocks noGrp="1" noChangeArrowheads="1"/>
          </p:cNvSpPr>
          <p:nvPr>
            <p:ph idx="1"/>
          </p:nvPr>
        </p:nvSpPr>
        <p:spPr>
          <a:xfrm>
            <a:off x="457200" y="1430338"/>
            <a:ext cx="8382000" cy="4648200"/>
          </a:xfrm>
        </p:spPr>
        <p:txBody>
          <a:bodyPr/>
          <a:lstStyle/>
          <a:p>
            <a:pPr marL="533400" indent="-533400" eaLnBrk="1" hangingPunct="1">
              <a:spcBef>
                <a:spcPct val="60000"/>
              </a:spcBef>
              <a:buFont typeface="Verdana" pitchFamily="34" charset="0"/>
              <a:buAutoNum type="arabicPeriod" startAt="8"/>
            </a:pPr>
            <a:r>
              <a:rPr lang="en-US" altLang="en-US" smtClean="0"/>
              <a:t>Illustrate why the risk-return combinations of the risk-free investment and a risky portfolio lie on a straight line.</a:t>
            </a:r>
          </a:p>
          <a:p>
            <a:pPr marL="533400" indent="-533400" eaLnBrk="1" hangingPunct="1">
              <a:lnSpc>
                <a:spcPct val="90000"/>
              </a:lnSpc>
              <a:spcBef>
                <a:spcPct val="60000"/>
              </a:spcBef>
              <a:buFontTx/>
              <a:buAutoNum type="arabicPeriod" startAt="9"/>
            </a:pPr>
            <a:r>
              <a:rPr lang="en-US" altLang="en-US" smtClean="0"/>
              <a:t>Define the Sharpe ratio, and explain how it helps identify the portfolio with the highest possible expected return for any level of volatility, and how this information can be used to identify the tangency (efficient) portfolio.</a:t>
            </a: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z="2400" smtClean="0"/>
              <a:t>Figure 11.9  The Risk–Return Combinations  from Combining a Risk-Free Investment and a Risky Portfolio</a:t>
            </a:r>
            <a:endParaRPr lang="en-US" altLang="en-US" smtClean="0"/>
          </a:p>
        </p:txBody>
      </p:sp>
      <p:pic>
        <p:nvPicPr>
          <p:cNvPr id="86019" name="Picture 3" descr="fig11_09.gif"/>
          <p:cNvPicPr>
            <a:picLocks noChangeAspect="1"/>
          </p:cNvPicPr>
          <p:nvPr/>
        </p:nvPicPr>
        <p:blipFill>
          <a:blip r:embed="rId3" cstate="print"/>
          <a:srcRect/>
          <a:stretch>
            <a:fillRect/>
          </a:stretch>
        </p:blipFill>
        <p:spPr bwMode="auto">
          <a:xfrm>
            <a:off x="1219200" y="1524000"/>
            <a:ext cx="6788150" cy="46370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11263" y="228600"/>
            <a:ext cx="7696200" cy="1143000"/>
          </a:xfrm>
        </p:spPr>
        <p:txBody>
          <a:bodyPr rtlCol="0">
            <a:normAutofit fontScale="90000"/>
          </a:bodyPr>
          <a:lstStyle/>
          <a:p>
            <a:pPr eaLnBrk="1" fontAlgn="auto" hangingPunct="1">
              <a:spcAft>
                <a:spcPts val="0"/>
              </a:spcAft>
              <a:defRPr/>
            </a:pPr>
            <a:r>
              <a:rPr lang="en-US" altLang="en-US" smtClean="0"/>
              <a:t>Borrowing and Buying Stocks on Margin</a:t>
            </a:r>
          </a:p>
        </p:txBody>
      </p:sp>
      <p:sp>
        <p:nvSpPr>
          <p:cNvPr id="87043" name="Rectangle 3"/>
          <p:cNvSpPr>
            <a:spLocks noGrp="1" noChangeArrowheads="1"/>
          </p:cNvSpPr>
          <p:nvPr>
            <p:ph idx="1"/>
          </p:nvPr>
        </p:nvSpPr>
        <p:spPr>
          <a:xfrm>
            <a:off x="457200" y="1447800"/>
            <a:ext cx="8382000" cy="4648200"/>
          </a:xfrm>
        </p:spPr>
        <p:txBody>
          <a:bodyPr/>
          <a:lstStyle/>
          <a:p>
            <a:pPr eaLnBrk="1" hangingPunct="1">
              <a:spcBef>
                <a:spcPct val="50000"/>
              </a:spcBef>
            </a:pPr>
            <a:r>
              <a:rPr lang="en-US" altLang="en-US" smtClean="0"/>
              <a:t>Buying Stocks on Margin</a:t>
            </a:r>
          </a:p>
          <a:p>
            <a:pPr lvl="1" eaLnBrk="1" hangingPunct="1">
              <a:spcBef>
                <a:spcPct val="50000"/>
              </a:spcBef>
            </a:pPr>
            <a:r>
              <a:rPr lang="en-US" altLang="en-US" smtClean="0"/>
              <a:t>Borrowing money to invest in a stock.</a:t>
            </a:r>
          </a:p>
          <a:p>
            <a:pPr lvl="1" eaLnBrk="1" hangingPunct="1">
              <a:spcBef>
                <a:spcPct val="50000"/>
              </a:spcBef>
            </a:pPr>
            <a:r>
              <a:rPr lang="en-US" altLang="en-US" smtClean="0"/>
              <a:t>A portfolio that consists of a short position in the risk-free investment is known as a </a:t>
            </a:r>
            <a:r>
              <a:rPr lang="en-US" altLang="en-US" i="1" smtClean="0"/>
              <a:t>levered portfolio</a:t>
            </a:r>
            <a:r>
              <a:rPr lang="en-US" altLang="en-US" smtClean="0"/>
              <a:t>. Margin investing is a risky investment strategy. </a:t>
            </a:r>
          </a:p>
        </p:txBody>
      </p:sp>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11.11</a:t>
            </a:r>
          </a:p>
        </p:txBody>
      </p:sp>
      <p:pic>
        <p:nvPicPr>
          <p:cNvPr id="88067" name="Picture 3" descr="ex11_11a.gif"/>
          <p:cNvPicPr>
            <a:picLocks noChangeAspect="1"/>
          </p:cNvPicPr>
          <p:nvPr/>
        </p:nvPicPr>
        <p:blipFill>
          <a:blip r:embed="rId3" cstate="print"/>
          <a:srcRect/>
          <a:stretch>
            <a:fillRect/>
          </a:stretch>
        </p:blipFill>
        <p:spPr bwMode="auto">
          <a:xfrm>
            <a:off x="381000" y="2438400"/>
            <a:ext cx="8458200" cy="2108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11.11 (cont'd)</a:t>
            </a:r>
          </a:p>
        </p:txBody>
      </p:sp>
      <p:pic>
        <p:nvPicPr>
          <p:cNvPr id="89091" name="Picture 3" descr="ex11_11b.gif"/>
          <p:cNvPicPr>
            <a:picLocks noChangeAspect="1"/>
          </p:cNvPicPr>
          <p:nvPr/>
        </p:nvPicPr>
        <p:blipFill>
          <a:blip r:embed="rId3" cstate="print"/>
          <a:srcRect/>
          <a:stretch>
            <a:fillRect/>
          </a:stretch>
        </p:blipFill>
        <p:spPr bwMode="auto">
          <a:xfrm>
            <a:off x="304800" y="1752600"/>
            <a:ext cx="8643938" cy="3733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1263" y="169863"/>
            <a:ext cx="7696200" cy="1143000"/>
          </a:xfrm>
        </p:spPr>
        <p:txBody>
          <a:bodyPr/>
          <a:lstStyle/>
          <a:p>
            <a:pPr eaLnBrk="1" hangingPunct="1"/>
            <a:r>
              <a:rPr lang="en-US" altLang="en-US" smtClean="0"/>
              <a:t>Identifying the Tangent Portfolio</a:t>
            </a:r>
          </a:p>
        </p:txBody>
      </p:sp>
      <p:sp>
        <p:nvSpPr>
          <p:cNvPr id="90115" name="Rectangle 3"/>
          <p:cNvSpPr>
            <a:spLocks noGrp="1" noChangeArrowheads="1"/>
          </p:cNvSpPr>
          <p:nvPr>
            <p:ph idx="1"/>
          </p:nvPr>
        </p:nvSpPr>
        <p:spPr>
          <a:xfrm>
            <a:off x="457200" y="1447800"/>
            <a:ext cx="8382000" cy="4648200"/>
          </a:xfrm>
        </p:spPr>
        <p:txBody>
          <a:bodyPr/>
          <a:lstStyle/>
          <a:p>
            <a:pPr eaLnBrk="1" hangingPunct="1"/>
            <a:r>
              <a:rPr lang="en-US" altLang="en-US" smtClean="0"/>
              <a:t>To earn the highest possible expected return for any level of volatility we must find the portfolio that generates the steepest possible line when combined with the risk-free investment.</a:t>
            </a:r>
          </a:p>
        </p:txBody>
      </p:sp>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Identifying the Tangent Portfolio (cont'd)</a:t>
            </a:r>
          </a:p>
        </p:txBody>
      </p:sp>
      <p:sp>
        <p:nvSpPr>
          <p:cNvPr id="15364" name="Rectangle 3"/>
          <p:cNvSpPr>
            <a:spLocks noGrp="1" noChangeArrowheads="1"/>
          </p:cNvSpPr>
          <p:nvPr>
            <p:ph idx="1"/>
          </p:nvPr>
        </p:nvSpPr>
        <p:spPr>
          <a:xfrm>
            <a:off x="457200" y="1447800"/>
            <a:ext cx="8382000" cy="4648200"/>
          </a:xfrm>
        </p:spPr>
        <p:txBody>
          <a:bodyPr rtlCol="0">
            <a:normAutofit lnSpcReduction="10000"/>
          </a:bodyPr>
          <a:lstStyle/>
          <a:p>
            <a:pPr eaLnBrk="1" fontAlgn="auto" hangingPunct="1">
              <a:spcAft>
                <a:spcPts val="0"/>
              </a:spcAft>
              <a:defRPr/>
            </a:pPr>
            <a:r>
              <a:rPr lang="en-US" altLang="en-US" smtClean="0"/>
              <a:t>Sharpe Ratio</a:t>
            </a:r>
          </a:p>
          <a:p>
            <a:pPr lvl="1" eaLnBrk="1" fontAlgn="auto" hangingPunct="1">
              <a:spcAft>
                <a:spcPts val="0"/>
              </a:spcAft>
              <a:defRPr/>
            </a:pPr>
            <a:r>
              <a:rPr lang="en-US" altLang="en-US" smtClean="0"/>
              <a:t>Measures the ratio of reward-to-volatility provided by a portfolio</a:t>
            </a:r>
          </a:p>
          <a:p>
            <a:pPr lvl="2" eaLnBrk="1" fontAlgn="auto" hangingPunct="1">
              <a:spcBef>
                <a:spcPct val="420000"/>
              </a:spcBef>
              <a:spcAft>
                <a:spcPts val="0"/>
              </a:spcAft>
              <a:defRPr/>
            </a:pPr>
            <a:r>
              <a:rPr lang="en-US" altLang="en-US" smtClean="0"/>
              <a:t>The portfolio with the highest Sharpe ratio is the </a:t>
            </a:r>
            <a:br>
              <a:rPr lang="en-US" altLang="en-US" smtClean="0"/>
            </a:br>
            <a:r>
              <a:rPr lang="en-US" altLang="en-US" smtClean="0"/>
              <a:t>portfolio where the line with the risk-free investment is tangent to the efficient frontier of risky investments. The portfolio that generates this tangent line is known as the </a:t>
            </a:r>
            <a:r>
              <a:rPr lang="en-US" altLang="en-US" b="1" smtClean="0"/>
              <a:t>tangent portfolio</a:t>
            </a:r>
            <a:r>
              <a:rPr lang="en-US" altLang="en-US" smtClean="0"/>
              <a:t>.</a:t>
            </a:r>
          </a:p>
        </p:txBody>
      </p:sp>
      <p:graphicFrame>
        <p:nvGraphicFramePr>
          <p:cNvPr id="16386" name="Object 4"/>
          <p:cNvGraphicFramePr>
            <a:graphicFrameLocks noChangeAspect="1"/>
          </p:cNvGraphicFramePr>
          <p:nvPr/>
        </p:nvGraphicFramePr>
        <p:xfrm>
          <a:off x="1139825" y="2905125"/>
          <a:ext cx="7038975" cy="887413"/>
        </p:xfrm>
        <a:graphic>
          <a:graphicData uri="http://schemas.openxmlformats.org/presentationml/2006/ole">
            <p:oleObj spid="_x0000_s16386" name="Equation" r:id="rId4" imgW="3644900" imgH="457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t>Figure 11.10  The Tangent or Efficient Portfolio</a:t>
            </a:r>
          </a:p>
        </p:txBody>
      </p:sp>
      <p:pic>
        <p:nvPicPr>
          <p:cNvPr id="91139" name="Picture 3" descr="fig11_10.gif"/>
          <p:cNvPicPr>
            <a:picLocks noChangeAspect="1"/>
          </p:cNvPicPr>
          <p:nvPr/>
        </p:nvPicPr>
        <p:blipFill>
          <a:blip r:embed="rId3" cstate="print"/>
          <a:srcRect/>
          <a:stretch>
            <a:fillRect/>
          </a:stretch>
        </p:blipFill>
        <p:spPr bwMode="auto">
          <a:xfrm>
            <a:off x="914400" y="1371600"/>
            <a:ext cx="6675438" cy="47132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Identifying the Tangent Portfolio (cont'd)</a:t>
            </a:r>
          </a:p>
        </p:txBody>
      </p:sp>
      <p:sp>
        <p:nvSpPr>
          <p:cNvPr id="92163" name="Rectangle 3"/>
          <p:cNvSpPr>
            <a:spLocks noGrp="1" noChangeArrowheads="1"/>
          </p:cNvSpPr>
          <p:nvPr>
            <p:ph idx="1"/>
          </p:nvPr>
        </p:nvSpPr>
        <p:spPr>
          <a:xfrm>
            <a:off x="457200" y="1447800"/>
            <a:ext cx="8382000" cy="4648200"/>
          </a:xfrm>
        </p:spPr>
        <p:txBody>
          <a:bodyPr/>
          <a:lstStyle/>
          <a:p>
            <a:pPr eaLnBrk="1" hangingPunct="1">
              <a:lnSpc>
                <a:spcPct val="90000"/>
              </a:lnSpc>
              <a:spcBef>
                <a:spcPct val="50000"/>
              </a:spcBef>
            </a:pPr>
            <a:r>
              <a:rPr lang="en-US" altLang="en-US" smtClean="0"/>
              <a:t>Combinations of the risk-free asset and the tangent portfolio provide the best risk and return trade-off available to an investor. </a:t>
            </a:r>
          </a:p>
          <a:p>
            <a:pPr lvl="1" eaLnBrk="1" hangingPunct="1">
              <a:lnSpc>
                <a:spcPct val="90000"/>
              </a:lnSpc>
              <a:spcBef>
                <a:spcPct val="50000"/>
              </a:spcBef>
            </a:pPr>
            <a:r>
              <a:rPr lang="en-US" altLang="en-US" smtClean="0"/>
              <a:t>This means that the tangent portfolio is efficient and that all efficient portfolios are combinations of the risk-free investment and the tangent portfolio. Every investor should invest in the tangent portfolio </a:t>
            </a:r>
            <a:r>
              <a:rPr lang="en-US" altLang="en-US" i="1" smtClean="0"/>
              <a:t>independent of his or her taste for risk</a:t>
            </a:r>
            <a:r>
              <a:rPr lang="en-US" altLang="en-US" smtClean="0"/>
              <a:t>.</a:t>
            </a:r>
          </a:p>
        </p:txBody>
      </p:sp>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Identifying the Tangent Portfolio (cont'd)</a:t>
            </a:r>
          </a:p>
        </p:txBody>
      </p:sp>
      <p:sp>
        <p:nvSpPr>
          <p:cNvPr id="93187" name="Rectangle 3"/>
          <p:cNvSpPr>
            <a:spLocks noGrp="1" noChangeArrowheads="1"/>
          </p:cNvSpPr>
          <p:nvPr>
            <p:ph idx="1"/>
          </p:nvPr>
        </p:nvSpPr>
        <p:spPr>
          <a:xfrm>
            <a:off x="457200" y="1447800"/>
            <a:ext cx="8382000" cy="4648200"/>
          </a:xfrm>
        </p:spPr>
        <p:txBody>
          <a:bodyPr/>
          <a:lstStyle/>
          <a:p>
            <a:pPr eaLnBrk="1" hangingPunct="1">
              <a:lnSpc>
                <a:spcPct val="90000"/>
              </a:lnSpc>
              <a:spcBef>
                <a:spcPct val="50000"/>
              </a:spcBef>
            </a:pPr>
            <a:r>
              <a:rPr lang="en-US" altLang="en-US" sz="2400" smtClean="0"/>
              <a:t>An investor’s preferences will determine only </a:t>
            </a:r>
            <a:r>
              <a:rPr lang="en-US" altLang="en-US" sz="2400" i="1" smtClean="0"/>
              <a:t>how much</a:t>
            </a:r>
            <a:r>
              <a:rPr lang="en-US" altLang="en-US" sz="2400" smtClean="0"/>
              <a:t> to invest in the tangent portfolio versus the risk-free investment. </a:t>
            </a:r>
          </a:p>
          <a:p>
            <a:pPr lvl="1" eaLnBrk="1" hangingPunct="1">
              <a:lnSpc>
                <a:spcPct val="90000"/>
              </a:lnSpc>
              <a:spcBef>
                <a:spcPct val="50000"/>
              </a:spcBef>
            </a:pPr>
            <a:r>
              <a:rPr lang="en-US" altLang="en-US" sz="2000" smtClean="0"/>
              <a:t>Conservative investors will invest a small amount </a:t>
            </a:r>
            <a:br>
              <a:rPr lang="en-US" altLang="en-US" sz="2000" smtClean="0"/>
            </a:br>
            <a:r>
              <a:rPr lang="en-US" altLang="en-US" sz="2000" smtClean="0"/>
              <a:t>in the tangent portfolio. </a:t>
            </a:r>
          </a:p>
          <a:p>
            <a:pPr lvl="1" eaLnBrk="1" hangingPunct="1">
              <a:lnSpc>
                <a:spcPct val="90000"/>
              </a:lnSpc>
              <a:spcBef>
                <a:spcPct val="50000"/>
              </a:spcBef>
            </a:pPr>
            <a:r>
              <a:rPr lang="en-US" altLang="en-US" sz="2000" smtClean="0"/>
              <a:t>Aggressive investors will invest more in the </a:t>
            </a:r>
            <a:br>
              <a:rPr lang="en-US" altLang="en-US" sz="2000" smtClean="0"/>
            </a:br>
            <a:r>
              <a:rPr lang="en-US" altLang="en-US" sz="2000" smtClean="0"/>
              <a:t>tangent portfolio.</a:t>
            </a:r>
          </a:p>
          <a:p>
            <a:pPr lvl="1" eaLnBrk="1" hangingPunct="1">
              <a:lnSpc>
                <a:spcPct val="90000"/>
              </a:lnSpc>
              <a:spcBef>
                <a:spcPct val="50000"/>
              </a:spcBef>
            </a:pPr>
            <a:r>
              <a:rPr lang="en-US" altLang="en-US" sz="2000" smtClean="0"/>
              <a:t>Both types of investors will choose to hold the same portfolio of risky assets, the tangent portfolio, which </a:t>
            </a:r>
            <a:br>
              <a:rPr lang="en-US" altLang="en-US" sz="2000" smtClean="0"/>
            </a:br>
            <a:r>
              <a:rPr lang="en-US" altLang="en-US" sz="2000" smtClean="0"/>
              <a:t>is the </a:t>
            </a:r>
            <a:r>
              <a:rPr lang="en-US" altLang="en-US" sz="2000" b="1" smtClean="0"/>
              <a:t>efficient portfolio</a:t>
            </a:r>
            <a:r>
              <a:rPr lang="en-US" altLang="en-US" sz="2000" smtClean="0"/>
              <a:t>.</a:t>
            </a:r>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11.12</a:t>
            </a:r>
          </a:p>
        </p:txBody>
      </p:sp>
      <p:pic>
        <p:nvPicPr>
          <p:cNvPr id="94211" name="Picture 3" descr="ex11_12a.gif"/>
          <p:cNvPicPr>
            <a:picLocks noChangeAspect="1"/>
          </p:cNvPicPr>
          <p:nvPr/>
        </p:nvPicPr>
        <p:blipFill>
          <a:blip r:embed="rId3" cstate="print"/>
          <a:srcRect/>
          <a:stretch>
            <a:fillRect/>
          </a:stretch>
        </p:blipFill>
        <p:spPr bwMode="auto">
          <a:xfrm>
            <a:off x="304800" y="2362200"/>
            <a:ext cx="8534400" cy="26971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76338" y="169863"/>
            <a:ext cx="7696200" cy="1143000"/>
          </a:xfrm>
        </p:spPr>
        <p:txBody>
          <a:bodyPr/>
          <a:lstStyle/>
          <a:p>
            <a:pPr eaLnBrk="1" hangingPunct="1"/>
            <a:r>
              <a:rPr lang="en-US" altLang="en-US" smtClean="0"/>
              <a:t>Learning Objectives (cont'd)</a:t>
            </a:r>
          </a:p>
        </p:txBody>
      </p:sp>
      <p:sp>
        <p:nvSpPr>
          <p:cNvPr id="36867" name="Rectangle 3"/>
          <p:cNvSpPr>
            <a:spLocks noGrp="1" noChangeArrowheads="1"/>
          </p:cNvSpPr>
          <p:nvPr>
            <p:ph idx="1"/>
          </p:nvPr>
        </p:nvSpPr>
        <p:spPr/>
        <p:txBody>
          <a:bodyPr rtlCol="0">
            <a:normAutofit lnSpcReduction="10000"/>
          </a:bodyPr>
          <a:lstStyle/>
          <a:p>
            <a:pPr marL="630238" indent="-630238" eaLnBrk="1" fontAlgn="auto" hangingPunct="1">
              <a:lnSpc>
                <a:spcPct val="90000"/>
              </a:lnSpc>
              <a:spcBef>
                <a:spcPct val="60000"/>
              </a:spcBef>
              <a:spcAft>
                <a:spcPts val="0"/>
              </a:spcAft>
              <a:buFont typeface="Verdana" pitchFamily="34" charset="0"/>
              <a:buAutoNum type="arabicPeriod" startAt="10"/>
              <a:defRPr/>
            </a:pPr>
            <a:r>
              <a:rPr lang="en-US" altLang="en-US" smtClean="0"/>
              <a:t>Calculate the beta of investment with a portfolio.</a:t>
            </a:r>
          </a:p>
          <a:p>
            <a:pPr marL="630238" indent="-630238" eaLnBrk="1" fontAlgn="auto" hangingPunct="1">
              <a:lnSpc>
                <a:spcPct val="90000"/>
              </a:lnSpc>
              <a:spcBef>
                <a:spcPct val="60000"/>
              </a:spcBef>
              <a:spcAft>
                <a:spcPts val="0"/>
              </a:spcAft>
              <a:buFontTx/>
              <a:buAutoNum type="arabicPeriod" startAt="10"/>
              <a:defRPr/>
            </a:pPr>
            <a:r>
              <a:rPr lang="en-US" altLang="en-US" smtClean="0"/>
              <a:t>Use the beta of a security, expected return on a portfolio, and the risk-free rate to decide whether buying shares of that security will improve the performance of the portfolio.</a:t>
            </a:r>
          </a:p>
          <a:p>
            <a:pPr marL="630238" indent="-630238" eaLnBrk="1" fontAlgn="auto" hangingPunct="1">
              <a:lnSpc>
                <a:spcPct val="90000"/>
              </a:lnSpc>
              <a:spcBef>
                <a:spcPct val="60000"/>
              </a:spcBef>
              <a:spcAft>
                <a:spcPts val="0"/>
              </a:spcAft>
              <a:buFontTx/>
              <a:buAutoNum type="arabicPeriod" startAt="10"/>
              <a:defRPr/>
            </a:pPr>
            <a:r>
              <a:rPr lang="en-US" altLang="en-US" smtClean="0"/>
              <a:t>Explain why the expected return must equal the required return.</a:t>
            </a: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11.12 (cont'd)</a:t>
            </a:r>
          </a:p>
        </p:txBody>
      </p:sp>
      <p:pic>
        <p:nvPicPr>
          <p:cNvPr id="95235" name="Picture 3" descr="ex11_12b.gif"/>
          <p:cNvPicPr>
            <a:picLocks noChangeAspect="1"/>
          </p:cNvPicPr>
          <p:nvPr/>
        </p:nvPicPr>
        <p:blipFill>
          <a:blip r:embed="rId3" cstate="print"/>
          <a:srcRect/>
          <a:stretch>
            <a:fillRect/>
          </a:stretch>
        </p:blipFill>
        <p:spPr bwMode="auto">
          <a:xfrm>
            <a:off x="457200" y="1752600"/>
            <a:ext cx="8305800" cy="43783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11.6 The Efficient Portfolio </a:t>
            </a:r>
            <a:br>
              <a:rPr lang="en-US" altLang="en-US" smtClean="0"/>
            </a:br>
            <a:r>
              <a:rPr lang="en-US" altLang="en-US" smtClean="0"/>
              <a:t>and Required Returns</a:t>
            </a:r>
          </a:p>
        </p:txBody>
      </p:sp>
      <p:sp>
        <p:nvSpPr>
          <p:cNvPr id="103427" name="Rectangle 3"/>
          <p:cNvSpPr>
            <a:spLocks noGrp="1" noChangeArrowheads="1"/>
          </p:cNvSpPr>
          <p:nvPr>
            <p:ph idx="1"/>
          </p:nvPr>
        </p:nvSpPr>
        <p:spPr>
          <a:xfrm>
            <a:off x="457200" y="1447800"/>
            <a:ext cx="8382000" cy="4648200"/>
          </a:xfrm>
        </p:spPr>
        <p:txBody>
          <a:bodyPr rtlCol="0">
            <a:normAutofit lnSpcReduction="10000"/>
          </a:bodyPr>
          <a:lstStyle/>
          <a:p>
            <a:pPr eaLnBrk="1" fontAlgn="auto" hangingPunct="1">
              <a:lnSpc>
                <a:spcPct val="90000"/>
              </a:lnSpc>
              <a:spcBef>
                <a:spcPct val="50000"/>
              </a:spcBef>
              <a:spcAft>
                <a:spcPts val="0"/>
              </a:spcAft>
              <a:defRPr/>
            </a:pPr>
            <a:r>
              <a:rPr lang="en-US" altLang="en-US" smtClean="0"/>
              <a:t>Portfolio Improvement: Beta and the Required Return</a:t>
            </a:r>
          </a:p>
          <a:p>
            <a:pPr lvl="1" eaLnBrk="1" fontAlgn="auto" hangingPunct="1">
              <a:lnSpc>
                <a:spcPct val="90000"/>
              </a:lnSpc>
              <a:spcBef>
                <a:spcPct val="50000"/>
              </a:spcBef>
              <a:spcAft>
                <a:spcPts val="0"/>
              </a:spcAft>
              <a:defRPr/>
            </a:pPr>
            <a:r>
              <a:rPr lang="en-US" altLang="en-US" smtClean="0"/>
              <a:t>Assume there is a portfolio of risky securities, </a:t>
            </a:r>
            <a:r>
              <a:rPr lang="en-US" altLang="en-US" i="1" smtClean="0"/>
              <a:t>P</a:t>
            </a:r>
            <a:r>
              <a:rPr lang="en-US" altLang="en-US" smtClean="0"/>
              <a:t>. To determine whether </a:t>
            </a:r>
            <a:r>
              <a:rPr lang="en-US" altLang="en-US" i="1" smtClean="0"/>
              <a:t>P</a:t>
            </a:r>
            <a:r>
              <a:rPr lang="en-US" altLang="en-US" smtClean="0"/>
              <a:t> has the highest possible Sharpe ratio, consider whether its Sharpe ratio could be raised by adding more of some investment </a:t>
            </a:r>
            <a:r>
              <a:rPr lang="en-US" altLang="en-US" i="1" smtClean="0"/>
              <a:t>i</a:t>
            </a:r>
            <a:r>
              <a:rPr lang="en-US" altLang="en-US" smtClean="0"/>
              <a:t> to the portfolio. </a:t>
            </a:r>
          </a:p>
          <a:p>
            <a:pPr lvl="1" eaLnBrk="1" fontAlgn="auto" hangingPunct="1">
              <a:lnSpc>
                <a:spcPct val="90000"/>
              </a:lnSpc>
              <a:spcBef>
                <a:spcPct val="50000"/>
              </a:spcBef>
              <a:spcAft>
                <a:spcPts val="0"/>
              </a:spcAft>
              <a:defRPr/>
            </a:pPr>
            <a:r>
              <a:rPr lang="en-US" altLang="en-US" smtClean="0"/>
              <a:t>The contribution of investment </a:t>
            </a:r>
            <a:r>
              <a:rPr lang="en-US" altLang="en-US" i="1" smtClean="0"/>
              <a:t>i</a:t>
            </a:r>
            <a:r>
              <a:rPr lang="en-US" altLang="en-US" smtClean="0"/>
              <a:t> to the volatility of the portfolio depends on the risk that </a:t>
            </a:r>
            <a:r>
              <a:rPr lang="en-US" altLang="en-US" i="1" smtClean="0"/>
              <a:t>i</a:t>
            </a:r>
            <a:r>
              <a:rPr lang="en-US" altLang="en-US" smtClean="0"/>
              <a:t> has in common with the portfolio, which is measured by </a:t>
            </a:r>
            <a:r>
              <a:rPr lang="en-US" altLang="en-US" i="1" smtClean="0"/>
              <a:t>i</a:t>
            </a:r>
            <a:r>
              <a:rPr lang="en-US" altLang="en-US" smtClean="0"/>
              <a:t>’s volatility multiplied by its correlation with </a:t>
            </a:r>
            <a:r>
              <a:rPr lang="en-US" altLang="en-US" i="1" smtClean="0"/>
              <a:t>P</a:t>
            </a:r>
            <a:r>
              <a:rPr lang="en-US" altLang="en-US" smtClean="0"/>
              <a:t>. </a:t>
            </a:r>
          </a:p>
        </p:txBody>
      </p:sp>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11.6 The Efficient Portfolio </a:t>
            </a:r>
            <a:br>
              <a:rPr lang="en-US" altLang="en-US" smtClean="0"/>
            </a:br>
            <a:r>
              <a:rPr lang="en-US" altLang="en-US" smtClean="0"/>
              <a:t>and Required Returns (cont'd)</a:t>
            </a:r>
          </a:p>
        </p:txBody>
      </p:sp>
      <p:sp>
        <p:nvSpPr>
          <p:cNvPr id="17412" name="Rectangle 3"/>
          <p:cNvSpPr>
            <a:spLocks noGrp="1" noChangeArrowheads="1"/>
          </p:cNvSpPr>
          <p:nvPr>
            <p:ph idx="1"/>
          </p:nvPr>
        </p:nvSpPr>
        <p:spPr/>
        <p:txBody>
          <a:bodyPr/>
          <a:lstStyle/>
          <a:p>
            <a:pPr eaLnBrk="1" hangingPunct="1">
              <a:lnSpc>
                <a:spcPct val="90000"/>
              </a:lnSpc>
              <a:spcBef>
                <a:spcPct val="50000"/>
              </a:spcBef>
            </a:pPr>
            <a:r>
              <a:rPr lang="en-US" altLang="en-US" smtClean="0"/>
              <a:t>Portfolio Improvement: Beta and the Required Return</a:t>
            </a:r>
          </a:p>
          <a:p>
            <a:pPr lvl="1" eaLnBrk="1" hangingPunct="1">
              <a:spcBef>
                <a:spcPct val="50000"/>
              </a:spcBef>
            </a:pPr>
            <a:r>
              <a:rPr lang="en-US" altLang="en-US" smtClean="0"/>
              <a:t>If you were to purchase more of investment </a:t>
            </a:r>
            <a:r>
              <a:rPr lang="en-US" altLang="en-US" i="1" smtClean="0"/>
              <a:t>i</a:t>
            </a:r>
            <a:r>
              <a:rPr lang="en-US" altLang="en-US" smtClean="0"/>
              <a:t> by borrowing, you would earn the expected return of </a:t>
            </a:r>
            <a:r>
              <a:rPr lang="en-US" altLang="en-US" i="1" smtClean="0"/>
              <a:t>i</a:t>
            </a:r>
            <a:r>
              <a:rPr lang="en-US" altLang="en-US" smtClean="0"/>
              <a:t> minus the risk-free return. Thus adding </a:t>
            </a:r>
            <a:r>
              <a:rPr lang="en-US" altLang="en-US" i="1" smtClean="0"/>
              <a:t>i</a:t>
            </a:r>
            <a:r>
              <a:rPr lang="en-US" altLang="en-US" smtClean="0"/>
              <a:t> to the portfolio </a:t>
            </a:r>
            <a:r>
              <a:rPr lang="en-US" altLang="en-US" i="1" smtClean="0"/>
              <a:t>P</a:t>
            </a:r>
            <a:r>
              <a:rPr lang="en-US" altLang="en-US" smtClean="0"/>
              <a:t> will improve our Sharpe ratio if</a:t>
            </a:r>
          </a:p>
        </p:txBody>
      </p:sp>
      <p:graphicFrame>
        <p:nvGraphicFramePr>
          <p:cNvPr id="17410" name="Object 4"/>
          <p:cNvGraphicFramePr>
            <a:graphicFrameLocks noChangeAspect="1"/>
          </p:cNvGraphicFramePr>
          <p:nvPr/>
        </p:nvGraphicFramePr>
        <p:xfrm>
          <a:off x="228600" y="4495800"/>
          <a:ext cx="8674100" cy="1701800"/>
        </p:xfrm>
        <a:graphic>
          <a:graphicData uri="http://schemas.openxmlformats.org/presentationml/2006/ole">
            <p:oleObj spid="_x0000_s17410" name="Equation" r:id="rId4" imgW="3695700" imgH="7239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11.6 The Efficient Portfolio </a:t>
            </a:r>
            <a:br>
              <a:rPr lang="en-US" altLang="en-US" smtClean="0"/>
            </a:br>
            <a:r>
              <a:rPr lang="en-US" altLang="en-US" smtClean="0"/>
              <a:t>and Required Returns (cont'd)</a:t>
            </a:r>
          </a:p>
        </p:txBody>
      </p:sp>
      <p:sp>
        <p:nvSpPr>
          <p:cNvPr id="18436" name="Rectangle 3"/>
          <p:cNvSpPr>
            <a:spLocks noGrp="1" noChangeArrowheads="1"/>
          </p:cNvSpPr>
          <p:nvPr>
            <p:ph idx="1"/>
          </p:nvPr>
        </p:nvSpPr>
        <p:spPr>
          <a:xfrm>
            <a:off x="457200" y="1473200"/>
            <a:ext cx="8382000" cy="4648200"/>
          </a:xfrm>
        </p:spPr>
        <p:txBody>
          <a:bodyPr/>
          <a:lstStyle/>
          <a:p>
            <a:pPr eaLnBrk="1" hangingPunct="1">
              <a:lnSpc>
                <a:spcPct val="90000"/>
              </a:lnSpc>
              <a:spcBef>
                <a:spcPct val="50000"/>
              </a:spcBef>
            </a:pPr>
            <a:r>
              <a:rPr lang="en-US" altLang="en-US" smtClean="0"/>
              <a:t>Portfolio Improvement: Beta and the Required Return</a:t>
            </a:r>
          </a:p>
          <a:p>
            <a:pPr lvl="1" eaLnBrk="1" hangingPunct="1">
              <a:spcBef>
                <a:spcPct val="50000"/>
              </a:spcBef>
            </a:pPr>
            <a:r>
              <a:rPr lang="en-US" altLang="en-US" smtClean="0"/>
              <a:t>Beta of Portfolio </a:t>
            </a:r>
            <a:r>
              <a:rPr lang="en-US" altLang="en-US" i="1" smtClean="0"/>
              <a:t>i</a:t>
            </a:r>
            <a:r>
              <a:rPr lang="en-US" altLang="en-US" smtClean="0"/>
              <a:t> with Portfolio </a:t>
            </a:r>
            <a:r>
              <a:rPr lang="en-US" altLang="en-US" i="1" smtClean="0"/>
              <a:t>P</a:t>
            </a:r>
            <a:endParaRPr lang="en-US" altLang="en-US" smtClean="0"/>
          </a:p>
        </p:txBody>
      </p:sp>
      <p:graphicFrame>
        <p:nvGraphicFramePr>
          <p:cNvPr id="18434" name="Object 4"/>
          <p:cNvGraphicFramePr>
            <a:graphicFrameLocks noChangeAspect="1"/>
          </p:cNvGraphicFramePr>
          <p:nvPr/>
        </p:nvGraphicFramePr>
        <p:xfrm>
          <a:off x="1196975" y="3241675"/>
          <a:ext cx="6770688" cy="990600"/>
        </p:xfrm>
        <a:graphic>
          <a:graphicData uri="http://schemas.openxmlformats.org/presentationml/2006/ole">
            <p:oleObj spid="_x0000_s18434" name="Equation" r:id="rId4" imgW="2959100" imgH="431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11.6 The Efficient Portfolio </a:t>
            </a:r>
            <a:br>
              <a:rPr lang="en-US" altLang="en-US" smtClean="0"/>
            </a:br>
            <a:r>
              <a:rPr lang="en-US" altLang="en-US" smtClean="0"/>
              <a:t>and Required Returns (cont'd)</a:t>
            </a:r>
          </a:p>
        </p:txBody>
      </p:sp>
      <p:sp>
        <p:nvSpPr>
          <p:cNvPr id="19460" name="Rectangle 3"/>
          <p:cNvSpPr>
            <a:spLocks noGrp="1" noChangeArrowheads="1"/>
          </p:cNvSpPr>
          <p:nvPr>
            <p:ph idx="1"/>
          </p:nvPr>
        </p:nvSpPr>
        <p:spPr>
          <a:xfrm>
            <a:off x="457200" y="1473200"/>
            <a:ext cx="8382000" cy="4648200"/>
          </a:xfrm>
        </p:spPr>
        <p:txBody>
          <a:bodyPr/>
          <a:lstStyle/>
          <a:p>
            <a:pPr eaLnBrk="1" hangingPunct="1">
              <a:lnSpc>
                <a:spcPct val="90000"/>
              </a:lnSpc>
              <a:spcBef>
                <a:spcPct val="50000"/>
              </a:spcBef>
            </a:pPr>
            <a:r>
              <a:rPr lang="en-US" altLang="en-US" smtClean="0"/>
              <a:t>Portfolio Improvement: Beta and the Required Return</a:t>
            </a:r>
          </a:p>
          <a:p>
            <a:pPr lvl="1" eaLnBrk="1" hangingPunct="1">
              <a:spcBef>
                <a:spcPct val="50000"/>
              </a:spcBef>
            </a:pPr>
            <a:r>
              <a:rPr lang="en-US" altLang="en-US" smtClean="0"/>
              <a:t>Increasing the amount invested in </a:t>
            </a:r>
            <a:r>
              <a:rPr lang="en-US" altLang="en-US" i="1" smtClean="0"/>
              <a:t>i</a:t>
            </a:r>
            <a:r>
              <a:rPr lang="en-US" altLang="en-US" smtClean="0"/>
              <a:t> will increase the Sharpe ratio of portfolio </a:t>
            </a:r>
            <a:r>
              <a:rPr lang="en-US" altLang="en-US" i="1" smtClean="0"/>
              <a:t>P</a:t>
            </a:r>
            <a:r>
              <a:rPr lang="en-US" altLang="en-US" smtClean="0"/>
              <a:t> if its expected return </a:t>
            </a:r>
            <a:r>
              <a:rPr lang="en-US" altLang="en-US" i="1" smtClean="0"/>
              <a:t>E</a:t>
            </a:r>
            <a:r>
              <a:rPr lang="en-US" altLang="en-US" smtClean="0"/>
              <a:t>[</a:t>
            </a:r>
            <a:r>
              <a:rPr lang="en-US" altLang="en-US" i="1" smtClean="0"/>
              <a:t>R</a:t>
            </a:r>
            <a:r>
              <a:rPr lang="en-US" altLang="en-US" i="1" baseline="-25000" smtClean="0"/>
              <a:t>i</a:t>
            </a:r>
            <a:r>
              <a:rPr lang="en-US" altLang="en-US" smtClean="0"/>
              <a:t>] exceeds the required return </a:t>
            </a:r>
            <a:r>
              <a:rPr lang="en-US" altLang="en-US" i="1" smtClean="0"/>
              <a:t>r</a:t>
            </a:r>
            <a:r>
              <a:rPr lang="en-US" altLang="en-US" i="1" baseline="-25000" smtClean="0"/>
              <a:t>i</a:t>
            </a:r>
            <a:r>
              <a:rPr lang="en-US" altLang="en-US" smtClean="0"/>
              <a:t> , which is given by</a:t>
            </a:r>
          </a:p>
        </p:txBody>
      </p:sp>
      <p:graphicFrame>
        <p:nvGraphicFramePr>
          <p:cNvPr id="19458" name="Object 4"/>
          <p:cNvGraphicFramePr>
            <a:graphicFrameLocks noChangeAspect="1"/>
          </p:cNvGraphicFramePr>
          <p:nvPr/>
        </p:nvGraphicFramePr>
        <p:xfrm>
          <a:off x="1081088" y="4335463"/>
          <a:ext cx="6196012" cy="795337"/>
        </p:xfrm>
        <a:graphic>
          <a:graphicData uri="http://schemas.openxmlformats.org/presentationml/2006/ole">
            <p:oleObj spid="_x0000_s19458" name="Equation" r:id="rId4" imgW="1981200" imgH="2540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11.6 The Efficient Portfolio </a:t>
            </a:r>
            <a:br>
              <a:rPr lang="en-US" altLang="en-US" smtClean="0"/>
            </a:br>
            <a:r>
              <a:rPr lang="en-US" altLang="en-US" smtClean="0"/>
              <a:t>and Required Returns (cont'd)</a:t>
            </a:r>
          </a:p>
        </p:txBody>
      </p:sp>
      <p:sp>
        <p:nvSpPr>
          <p:cNvPr id="97283" name="Rectangle 3"/>
          <p:cNvSpPr>
            <a:spLocks noGrp="1" noChangeArrowheads="1"/>
          </p:cNvSpPr>
          <p:nvPr>
            <p:ph idx="1"/>
          </p:nvPr>
        </p:nvSpPr>
        <p:spPr>
          <a:xfrm>
            <a:off x="457200" y="1473200"/>
            <a:ext cx="8382000" cy="4648200"/>
          </a:xfrm>
        </p:spPr>
        <p:txBody>
          <a:bodyPr/>
          <a:lstStyle/>
          <a:p>
            <a:pPr eaLnBrk="1" hangingPunct="1">
              <a:lnSpc>
                <a:spcPct val="90000"/>
              </a:lnSpc>
              <a:spcBef>
                <a:spcPct val="50000"/>
              </a:spcBef>
            </a:pPr>
            <a:r>
              <a:rPr lang="en-US" altLang="en-US" smtClean="0"/>
              <a:t>Portfolio Improvement: Beta and the Required Return</a:t>
            </a:r>
          </a:p>
          <a:p>
            <a:pPr lvl="1" eaLnBrk="1" hangingPunct="1">
              <a:spcBef>
                <a:spcPct val="50000"/>
              </a:spcBef>
            </a:pPr>
            <a:r>
              <a:rPr lang="en-US" altLang="en-US" smtClean="0"/>
              <a:t>Required Return of </a:t>
            </a:r>
            <a:r>
              <a:rPr lang="en-US" altLang="en-US" i="1" smtClean="0"/>
              <a:t>i</a:t>
            </a:r>
          </a:p>
          <a:p>
            <a:pPr lvl="2" eaLnBrk="1" hangingPunct="1">
              <a:spcBef>
                <a:spcPct val="50000"/>
              </a:spcBef>
            </a:pPr>
            <a:r>
              <a:rPr lang="en-US" altLang="en-US" smtClean="0"/>
              <a:t>The expected return that is necessary to compensate for the risk investment </a:t>
            </a:r>
            <a:r>
              <a:rPr lang="en-US" altLang="en-US" i="1" smtClean="0"/>
              <a:t>i</a:t>
            </a:r>
            <a:r>
              <a:rPr lang="en-US" altLang="en-US" smtClean="0"/>
              <a:t> will contribute to the portfolio.</a:t>
            </a:r>
          </a:p>
        </p:txBody>
      </p:sp>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1263" y="169863"/>
            <a:ext cx="7696200" cy="744537"/>
          </a:xfrm>
        </p:spPr>
        <p:txBody>
          <a:bodyPr/>
          <a:lstStyle/>
          <a:p>
            <a:pPr eaLnBrk="1" hangingPunct="1"/>
            <a:r>
              <a:rPr lang="en-US" altLang="en-US" sz="2800" smtClean="0"/>
              <a:t>Textbook Example 11.13</a:t>
            </a:r>
          </a:p>
        </p:txBody>
      </p:sp>
      <p:pic>
        <p:nvPicPr>
          <p:cNvPr id="98307" name="Picture 3" descr="ex11_13a.gif"/>
          <p:cNvPicPr>
            <a:picLocks noChangeAspect="1"/>
          </p:cNvPicPr>
          <p:nvPr/>
        </p:nvPicPr>
        <p:blipFill>
          <a:blip r:embed="rId3" cstate="print"/>
          <a:srcRect/>
          <a:stretch>
            <a:fillRect/>
          </a:stretch>
        </p:blipFill>
        <p:spPr bwMode="auto">
          <a:xfrm>
            <a:off x="304800" y="990600"/>
            <a:ext cx="8512175" cy="1905000"/>
          </a:xfrm>
          <a:prstGeom prst="rect">
            <a:avLst/>
          </a:prstGeom>
          <a:noFill/>
          <a:ln w="9525">
            <a:noFill/>
            <a:miter lim="800000"/>
            <a:headEnd/>
            <a:tailEnd/>
          </a:ln>
        </p:spPr>
      </p:pic>
      <p:pic>
        <p:nvPicPr>
          <p:cNvPr id="98308" name="Picture 3" descr="ex11_13b.gif"/>
          <p:cNvPicPr>
            <a:picLocks noChangeAspect="1"/>
          </p:cNvPicPr>
          <p:nvPr/>
        </p:nvPicPr>
        <p:blipFill>
          <a:blip r:embed="rId4" cstate="print"/>
          <a:srcRect/>
          <a:stretch>
            <a:fillRect/>
          </a:stretch>
        </p:blipFill>
        <p:spPr bwMode="auto">
          <a:xfrm>
            <a:off x="304800" y="2819400"/>
            <a:ext cx="8237538" cy="3810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p:cNvSpPr>
            <a:spLocks noGrp="1"/>
          </p:cNvSpPr>
          <p:nvPr>
            <p:ph type="title"/>
          </p:nvPr>
        </p:nvSpPr>
        <p:spPr>
          <a:xfrm>
            <a:off x="1211263" y="169863"/>
            <a:ext cx="7696200" cy="1143000"/>
          </a:xfrm>
        </p:spPr>
        <p:txBody>
          <a:bodyPr/>
          <a:lstStyle/>
          <a:p>
            <a:pPr eaLnBrk="1" hangingPunct="1"/>
            <a:r>
              <a:rPr lang="en-US" altLang="en-US" smtClean="0"/>
              <a:t>Alternative Example 11.13</a:t>
            </a:r>
          </a:p>
        </p:txBody>
      </p:sp>
      <p:sp>
        <p:nvSpPr>
          <p:cNvPr id="99331" name="Content Placeholder 2"/>
          <p:cNvSpPr>
            <a:spLocks noGrp="1"/>
          </p:cNvSpPr>
          <p:nvPr>
            <p:ph idx="1"/>
          </p:nvPr>
        </p:nvSpPr>
        <p:spPr>
          <a:xfrm>
            <a:off x="457200" y="1439863"/>
            <a:ext cx="8382000" cy="4648200"/>
          </a:xfrm>
        </p:spPr>
        <p:txBody>
          <a:bodyPr/>
          <a:lstStyle/>
          <a:p>
            <a:pPr eaLnBrk="1" hangingPunct="1"/>
            <a:r>
              <a:rPr lang="en-US" altLang="en-US" b="1" smtClean="0"/>
              <a:t>Problem</a:t>
            </a:r>
            <a:endParaRPr lang="en-US" altLang="en-US" smtClean="0"/>
          </a:p>
          <a:p>
            <a:pPr lvl="1" eaLnBrk="1" hangingPunct="1"/>
            <a:r>
              <a:rPr lang="en-US" altLang="en-US" smtClean="0"/>
              <a:t>Assume you own a portfolio of 25 different “large cap” stocks.  You expect your portfolio will have a return of 12% and a standard deviation of 15%.  A colleague suggests you add gold to your portfolio.  Gold has an expected return of 8%, a standard deviation of 25%, and a correlation with your portfolio of -0.05.  If the risk-free rate is 2%, will adding gold improve your portfolio’s Sharpe ratio?</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Title 1"/>
          <p:cNvSpPr>
            <a:spLocks noGrp="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Alternative Example 11.13 (cont’d)</a:t>
            </a:r>
          </a:p>
        </p:txBody>
      </p:sp>
      <p:sp>
        <p:nvSpPr>
          <p:cNvPr id="19461" name="Content Placeholder 2"/>
          <p:cNvSpPr>
            <a:spLocks noGrp="1"/>
          </p:cNvSpPr>
          <p:nvPr>
            <p:ph idx="1"/>
          </p:nvPr>
        </p:nvSpPr>
        <p:spPr>
          <a:xfrm>
            <a:off x="457200" y="1447800"/>
            <a:ext cx="8382000" cy="4648200"/>
          </a:xfrm>
        </p:spPr>
        <p:txBody>
          <a:bodyPr rtlCol="0">
            <a:normAutofit fontScale="92500" lnSpcReduction="10000"/>
          </a:bodyPr>
          <a:lstStyle/>
          <a:p>
            <a:pPr eaLnBrk="1" fontAlgn="auto" hangingPunct="1">
              <a:spcAft>
                <a:spcPts val="0"/>
              </a:spcAft>
              <a:defRPr/>
            </a:pPr>
            <a:r>
              <a:rPr lang="en-US" altLang="en-US" b="1" smtClean="0"/>
              <a:t>Solution</a:t>
            </a:r>
            <a:endParaRPr lang="en-US" altLang="en-US" smtClean="0"/>
          </a:p>
          <a:p>
            <a:pPr lvl="1" eaLnBrk="1" fontAlgn="auto" hangingPunct="1">
              <a:spcAft>
                <a:spcPts val="0"/>
              </a:spcAft>
              <a:defRPr/>
            </a:pPr>
            <a:r>
              <a:rPr lang="en-US" altLang="en-US" smtClean="0"/>
              <a:t>The beta of gold with your portfolio is</a:t>
            </a:r>
          </a:p>
          <a:p>
            <a:pPr lvl="1" eaLnBrk="1" fontAlgn="auto" hangingPunct="1">
              <a:spcAft>
                <a:spcPts val="0"/>
              </a:spcAft>
              <a:defRPr/>
            </a:pPr>
            <a:endParaRPr lang="en-US" altLang="en-US" smtClean="0"/>
          </a:p>
          <a:p>
            <a:pPr lvl="1" eaLnBrk="1" fontAlgn="auto" hangingPunct="1">
              <a:spcAft>
                <a:spcPts val="0"/>
              </a:spcAft>
              <a:defRPr/>
            </a:pPr>
            <a:endParaRPr lang="en-US" altLang="en-US" smtClean="0"/>
          </a:p>
          <a:p>
            <a:pPr lvl="1" eaLnBrk="1" fontAlgn="auto" hangingPunct="1">
              <a:spcAft>
                <a:spcPts val="0"/>
              </a:spcAft>
              <a:defRPr/>
            </a:pPr>
            <a:r>
              <a:rPr lang="en-US" altLang="en-US" smtClean="0"/>
              <a:t>The required return that makes gold an attractive addition to your portfolio is</a:t>
            </a:r>
          </a:p>
          <a:p>
            <a:pPr lvl="1" eaLnBrk="1" fontAlgn="auto" hangingPunct="1">
              <a:spcAft>
                <a:spcPts val="0"/>
              </a:spcAft>
              <a:defRPr/>
            </a:pPr>
            <a:endParaRPr lang="en-US" altLang="en-US" smtClean="0"/>
          </a:p>
          <a:p>
            <a:pPr lvl="1" eaLnBrk="1" fontAlgn="auto" hangingPunct="1">
              <a:spcAft>
                <a:spcPts val="0"/>
              </a:spcAft>
              <a:defRPr/>
            </a:pPr>
            <a:endParaRPr lang="en-US" altLang="en-US" smtClean="0"/>
          </a:p>
          <a:p>
            <a:pPr lvl="1" eaLnBrk="1" fontAlgn="auto" hangingPunct="1">
              <a:spcAft>
                <a:spcPts val="0"/>
              </a:spcAft>
              <a:defRPr/>
            </a:pPr>
            <a:r>
              <a:rPr lang="en-US" altLang="en-US" smtClean="0"/>
              <a:t>Because the expected return of 8% exceeds the required return of 2.5%, adding gold to your portfolio will increase your Sharpe ratio.</a:t>
            </a:r>
          </a:p>
        </p:txBody>
      </p:sp>
      <p:graphicFrame>
        <p:nvGraphicFramePr>
          <p:cNvPr id="20482" name="Object 2"/>
          <p:cNvGraphicFramePr>
            <a:graphicFrameLocks noChangeAspect="1"/>
          </p:cNvGraphicFramePr>
          <p:nvPr/>
        </p:nvGraphicFramePr>
        <p:xfrm>
          <a:off x="1001713" y="2514600"/>
          <a:ext cx="7172325" cy="762000"/>
        </p:xfrm>
        <a:graphic>
          <a:graphicData uri="http://schemas.openxmlformats.org/presentationml/2006/ole">
            <p:oleObj spid="_x0000_s20482" name="Equation" r:id="rId3" imgW="4064000" imgH="431800" progId="Equation.DSMT4">
              <p:embed/>
            </p:oleObj>
          </a:graphicData>
        </a:graphic>
      </p:graphicFrame>
      <p:graphicFrame>
        <p:nvGraphicFramePr>
          <p:cNvPr id="20483" name="Object 3"/>
          <p:cNvGraphicFramePr>
            <a:graphicFrameLocks noChangeAspect="1"/>
          </p:cNvGraphicFramePr>
          <p:nvPr/>
        </p:nvGraphicFramePr>
        <p:xfrm>
          <a:off x="838200" y="4343400"/>
          <a:ext cx="7732713" cy="430213"/>
        </p:xfrm>
        <a:graphic>
          <a:graphicData uri="http://schemas.openxmlformats.org/presentationml/2006/ole">
            <p:oleObj spid="_x0000_s20483" name="Equation" r:id="rId4" imgW="4343400" imgH="241300" progId="Equation.DSMT4">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Expected Returns </a:t>
            </a:r>
            <a:br>
              <a:rPr lang="en-US" altLang="en-US" smtClean="0"/>
            </a:br>
            <a:r>
              <a:rPr lang="en-US" altLang="en-US" smtClean="0"/>
              <a:t>and the Efficient Portfolio</a:t>
            </a:r>
          </a:p>
        </p:txBody>
      </p:sp>
      <p:sp>
        <p:nvSpPr>
          <p:cNvPr id="21508" name="Rectangle 3"/>
          <p:cNvSpPr>
            <a:spLocks noGrp="1" noChangeArrowheads="1"/>
          </p:cNvSpPr>
          <p:nvPr>
            <p:ph idx="1"/>
          </p:nvPr>
        </p:nvSpPr>
        <p:spPr>
          <a:xfrm>
            <a:off x="457200" y="1447800"/>
            <a:ext cx="8382000" cy="4648200"/>
          </a:xfrm>
        </p:spPr>
        <p:txBody>
          <a:bodyPr/>
          <a:lstStyle/>
          <a:p>
            <a:pPr eaLnBrk="1" hangingPunct="1"/>
            <a:r>
              <a:rPr lang="en-US" altLang="en-US" smtClean="0"/>
              <a:t>Expected Return of a Security</a:t>
            </a:r>
          </a:p>
          <a:p>
            <a:pPr lvl="1" eaLnBrk="1" hangingPunct="1">
              <a:spcBef>
                <a:spcPct val="345000"/>
              </a:spcBef>
            </a:pPr>
            <a:r>
              <a:rPr lang="en-US" altLang="en-US" smtClean="0"/>
              <a:t>A portfolio is efficient if and only if the expected return of every available security equals its required return.</a:t>
            </a:r>
          </a:p>
        </p:txBody>
      </p:sp>
      <p:graphicFrame>
        <p:nvGraphicFramePr>
          <p:cNvPr id="21506" name="Object 4"/>
          <p:cNvGraphicFramePr>
            <a:graphicFrameLocks noChangeAspect="1"/>
          </p:cNvGraphicFramePr>
          <p:nvPr/>
        </p:nvGraphicFramePr>
        <p:xfrm>
          <a:off x="531813" y="2192338"/>
          <a:ext cx="8277225" cy="777875"/>
        </p:xfrm>
        <a:graphic>
          <a:graphicData uri="http://schemas.openxmlformats.org/presentationml/2006/ole">
            <p:oleObj spid="_x0000_s21506" name="Equation" r:id="rId4" imgW="2705100" imgH="2540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76338" y="169863"/>
            <a:ext cx="7696200" cy="1143000"/>
          </a:xfrm>
        </p:spPr>
        <p:txBody>
          <a:bodyPr/>
          <a:lstStyle/>
          <a:p>
            <a:pPr eaLnBrk="1" hangingPunct="1"/>
            <a:r>
              <a:rPr lang="en-US" altLang="en-US" smtClean="0"/>
              <a:t>Learning Objectives (cont'd)</a:t>
            </a:r>
          </a:p>
        </p:txBody>
      </p:sp>
      <p:sp>
        <p:nvSpPr>
          <p:cNvPr id="38915" name="Rectangle 3"/>
          <p:cNvSpPr>
            <a:spLocks noGrp="1" noChangeArrowheads="1"/>
          </p:cNvSpPr>
          <p:nvPr>
            <p:ph idx="1"/>
          </p:nvPr>
        </p:nvSpPr>
        <p:spPr>
          <a:xfrm>
            <a:off x="457200" y="1447800"/>
            <a:ext cx="8382000" cy="4648200"/>
          </a:xfrm>
        </p:spPr>
        <p:txBody>
          <a:bodyPr/>
          <a:lstStyle/>
          <a:p>
            <a:pPr marL="630238" indent="-630238" eaLnBrk="1" hangingPunct="1">
              <a:spcBef>
                <a:spcPct val="60000"/>
              </a:spcBef>
              <a:buFont typeface="Verdana" pitchFamily="34" charset="0"/>
              <a:buAutoNum type="arabicPeriod" startAt="13"/>
            </a:pPr>
            <a:r>
              <a:rPr lang="en-US" altLang="en-US" smtClean="0"/>
              <a:t>Use the risk-free rate, the expected return on the efficient (tangency) portfolio, and the beta of a security with the efficient portfolio to calculate the risk premium for an investment.</a:t>
            </a:r>
          </a:p>
          <a:p>
            <a:pPr marL="630238" indent="-630238" eaLnBrk="1" hangingPunct="1">
              <a:spcBef>
                <a:spcPct val="60000"/>
              </a:spcBef>
              <a:buFontTx/>
              <a:buAutoNum type="arabicPeriod" startAt="13"/>
            </a:pPr>
            <a:r>
              <a:rPr lang="en-US" altLang="en-US" smtClean="0"/>
              <a:t>List the three main assumptions underlying the Capital Asset Pricing Model.</a:t>
            </a:r>
          </a:p>
        </p:txBody>
      </p: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11.14</a:t>
            </a:r>
          </a:p>
        </p:txBody>
      </p:sp>
      <p:pic>
        <p:nvPicPr>
          <p:cNvPr id="100355" name="Picture 3" descr="ex11_14a.gif"/>
          <p:cNvPicPr>
            <a:picLocks noChangeAspect="1"/>
          </p:cNvPicPr>
          <p:nvPr/>
        </p:nvPicPr>
        <p:blipFill>
          <a:blip r:embed="rId3" cstate="print"/>
          <a:srcRect/>
          <a:stretch>
            <a:fillRect/>
          </a:stretch>
        </p:blipFill>
        <p:spPr bwMode="auto">
          <a:xfrm>
            <a:off x="228600" y="1752600"/>
            <a:ext cx="8534400" cy="18970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211263" y="152400"/>
            <a:ext cx="7696200" cy="1143000"/>
          </a:xfrm>
        </p:spPr>
        <p:txBody>
          <a:bodyPr/>
          <a:lstStyle/>
          <a:p>
            <a:pPr eaLnBrk="1" hangingPunct="1"/>
            <a:r>
              <a:rPr lang="en-US" altLang="en-US" smtClean="0"/>
              <a:t>Textbook Example 11.14 (cont'd)</a:t>
            </a:r>
          </a:p>
        </p:txBody>
      </p:sp>
      <p:pic>
        <p:nvPicPr>
          <p:cNvPr id="101379" name="Picture 3" descr="ex11_14b.gif"/>
          <p:cNvPicPr>
            <a:picLocks noChangeAspect="1"/>
          </p:cNvPicPr>
          <p:nvPr/>
        </p:nvPicPr>
        <p:blipFill>
          <a:blip r:embed="rId3" cstate="print"/>
          <a:srcRect/>
          <a:stretch>
            <a:fillRect/>
          </a:stretch>
        </p:blipFill>
        <p:spPr bwMode="auto">
          <a:xfrm>
            <a:off x="1252538" y="1000125"/>
            <a:ext cx="6715125" cy="52403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11263" y="246063"/>
            <a:ext cx="7696200" cy="1143000"/>
          </a:xfrm>
        </p:spPr>
        <p:txBody>
          <a:bodyPr/>
          <a:lstStyle/>
          <a:p>
            <a:pPr eaLnBrk="1" hangingPunct="1"/>
            <a:r>
              <a:rPr lang="en-US" altLang="en-US" sz="2400" smtClean="0"/>
              <a:t>Table 11.5  Sharpe Ratio and Required Return for Different Investments in the Real Estate Fund</a:t>
            </a:r>
          </a:p>
        </p:txBody>
      </p:sp>
      <p:pic>
        <p:nvPicPr>
          <p:cNvPr id="102403" name="Picture 3" descr="tbl11_05.gif"/>
          <p:cNvPicPr>
            <a:picLocks noChangeAspect="1"/>
          </p:cNvPicPr>
          <p:nvPr/>
        </p:nvPicPr>
        <p:blipFill>
          <a:blip r:embed="rId3" cstate="print"/>
          <a:srcRect/>
          <a:stretch>
            <a:fillRect/>
          </a:stretch>
        </p:blipFill>
        <p:spPr bwMode="auto">
          <a:xfrm>
            <a:off x="304800" y="2133600"/>
            <a:ext cx="8534400" cy="28892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p:cNvSpPr>
            <a:spLocks noGrp="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11.7 The Capital Asset Pricing Model</a:t>
            </a:r>
          </a:p>
        </p:txBody>
      </p:sp>
      <p:sp>
        <p:nvSpPr>
          <p:cNvPr id="103427" name="Content Placeholder 2"/>
          <p:cNvSpPr>
            <a:spLocks noGrp="1"/>
          </p:cNvSpPr>
          <p:nvPr>
            <p:ph idx="1"/>
          </p:nvPr>
        </p:nvSpPr>
        <p:spPr>
          <a:xfrm>
            <a:off x="457200" y="1447800"/>
            <a:ext cx="8382000" cy="4648200"/>
          </a:xfrm>
        </p:spPr>
        <p:txBody>
          <a:bodyPr/>
          <a:lstStyle/>
          <a:p>
            <a:pPr eaLnBrk="1" hangingPunct="1"/>
            <a:r>
              <a:rPr lang="en-US" altLang="en-US" smtClean="0"/>
              <a:t>The Capital Asset Pricing Model (CAPM) allows us to identify the efficient portfolio of risky assets without having any knowledge of the expected return of each security. </a:t>
            </a:r>
          </a:p>
          <a:p>
            <a:pPr eaLnBrk="1" hangingPunct="1"/>
            <a:r>
              <a:rPr lang="en-US" altLang="en-US" smtClean="0"/>
              <a:t>Instead, the CAPM uses the optimal choices investors make to identify the efficient portfolio as the market portfolio, the portfolio of all stocks and securities in the market.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1263" y="169863"/>
            <a:ext cx="7696200" cy="1143000"/>
          </a:xfrm>
        </p:spPr>
        <p:txBody>
          <a:bodyPr/>
          <a:lstStyle/>
          <a:p>
            <a:pPr eaLnBrk="1" hangingPunct="1"/>
            <a:r>
              <a:rPr lang="en-US" altLang="en-US" smtClean="0"/>
              <a:t>The CAPM Assumptions</a:t>
            </a:r>
          </a:p>
        </p:txBody>
      </p:sp>
      <p:sp>
        <p:nvSpPr>
          <p:cNvPr id="104451"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Three Main Assumptions</a:t>
            </a:r>
          </a:p>
          <a:p>
            <a:pPr lvl="1" eaLnBrk="1" hangingPunct="1">
              <a:spcBef>
                <a:spcPct val="60000"/>
              </a:spcBef>
            </a:pPr>
            <a:r>
              <a:rPr lang="en-US" altLang="en-US" smtClean="0"/>
              <a:t>Assumption 1</a:t>
            </a:r>
          </a:p>
          <a:p>
            <a:pPr lvl="2" eaLnBrk="1" hangingPunct="1">
              <a:spcBef>
                <a:spcPct val="60000"/>
              </a:spcBef>
            </a:pPr>
            <a:r>
              <a:rPr lang="en-US" altLang="en-US" smtClean="0"/>
              <a:t>Investors can buy and sell all securities at competitive market prices (without incurring taxes or transactions costs) and can borrow and lend at the risk-free interest rate.</a:t>
            </a:r>
          </a:p>
        </p:txBody>
      </p:sp>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211263" y="169863"/>
            <a:ext cx="7696200" cy="1143000"/>
          </a:xfrm>
        </p:spPr>
        <p:txBody>
          <a:bodyPr/>
          <a:lstStyle/>
          <a:p>
            <a:pPr eaLnBrk="1" hangingPunct="1"/>
            <a:r>
              <a:rPr lang="en-US" altLang="en-US" smtClean="0"/>
              <a:t>The CAPM Assumptions (cont'd)</a:t>
            </a:r>
          </a:p>
        </p:txBody>
      </p:sp>
      <p:sp>
        <p:nvSpPr>
          <p:cNvPr id="105475"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Three Main Assumptions</a:t>
            </a:r>
          </a:p>
          <a:p>
            <a:pPr lvl="1" eaLnBrk="1" hangingPunct="1">
              <a:spcBef>
                <a:spcPct val="60000"/>
              </a:spcBef>
            </a:pPr>
            <a:r>
              <a:rPr lang="en-US" altLang="en-US" smtClean="0"/>
              <a:t>Assumption 2</a:t>
            </a:r>
          </a:p>
          <a:p>
            <a:pPr lvl="2" eaLnBrk="1" hangingPunct="1">
              <a:spcBef>
                <a:spcPct val="60000"/>
              </a:spcBef>
            </a:pPr>
            <a:r>
              <a:rPr lang="en-US" altLang="en-US" smtClean="0"/>
              <a:t>Investors hold only efficient portfolios of traded securities—portfolios that yield the maximum </a:t>
            </a:r>
            <a:br>
              <a:rPr lang="en-US" altLang="en-US" smtClean="0"/>
            </a:br>
            <a:r>
              <a:rPr lang="en-US" altLang="en-US" smtClean="0"/>
              <a:t>expected return for a given level of volatility.</a:t>
            </a:r>
          </a:p>
        </p:txBody>
      </p:sp>
    </p:spTree>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11263" y="169863"/>
            <a:ext cx="7696200" cy="1143000"/>
          </a:xfrm>
        </p:spPr>
        <p:txBody>
          <a:bodyPr/>
          <a:lstStyle/>
          <a:p>
            <a:pPr eaLnBrk="1" hangingPunct="1"/>
            <a:r>
              <a:rPr lang="en-US" altLang="en-US" smtClean="0"/>
              <a:t>The CAPM Assumptions (cont'd)</a:t>
            </a:r>
          </a:p>
        </p:txBody>
      </p:sp>
      <p:sp>
        <p:nvSpPr>
          <p:cNvPr id="106499" name="Rectangle 3"/>
          <p:cNvSpPr>
            <a:spLocks noGrp="1" noChangeArrowheads="1"/>
          </p:cNvSpPr>
          <p:nvPr>
            <p:ph idx="1"/>
          </p:nvPr>
        </p:nvSpPr>
        <p:spPr>
          <a:xfrm>
            <a:off x="457200" y="1447800"/>
            <a:ext cx="8382000" cy="4648200"/>
          </a:xfrm>
        </p:spPr>
        <p:txBody>
          <a:bodyPr/>
          <a:lstStyle/>
          <a:p>
            <a:pPr eaLnBrk="1" hangingPunct="1"/>
            <a:r>
              <a:rPr lang="en-US" altLang="en-US" smtClean="0"/>
              <a:t>Three Main Assumptions</a:t>
            </a:r>
          </a:p>
          <a:p>
            <a:pPr lvl="1" eaLnBrk="1" hangingPunct="1">
              <a:spcBef>
                <a:spcPct val="50000"/>
              </a:spcBef>
            </a:pPr>
            <a:r>
              <a:rPr lang="en-US" altLang="en-US" smtClean="0"/>
              <a:t>Assumption 3</a:t>
            </a:r>
          </a:p>
          <a:p>
            <a:pPr lvl="2" eaLnBrk="1" hangingPunct="1">
              <a:spcBef>
                <a:spcPct val="40000"/>
              </a:spcBef>
            </a:pPr>
            <a:r>
              <a:rPr lang="en-US" altLang="en-US" smtClean="0"/>
              <a:t>Investors have </a:t>
            </a:r>
            <a:r>
              <a:rPr lang="en-US" altLang="en-US" b="1" smtClean="0"/>
              <a:t>homogeneous expectations</a:t>
            </a:r>
            <a:r>
              <a:rPr lang="en-US" altLang="en-US" smtClean="0"/>
              <a:t> regarding the volatilities, correlations, and expected returns of securities.</a:t>
            </a:r>
          </a:p>
          <a:p>
            <a:pPr lvl="2" eaLnBrk="1" hangingPunct="1">
              <a:spcBef>
                <a:spcPct val="40000"/>
              </a:spcBef>
            </a:pPr>
            <a:r>
              <a:rPr lang="en-US" altLang="en-US" smtClean="0"/>
              <a:t>Homogeneous Expectations</a:t>
            </a:r>
          </a:p>
          <a:p>
            <a:pPr lvl="3" eaLnBrk="1" hangingPunct="1">
              <a:spcBef>
                <a:spcPct val="25000"/>
              </a:spcBef>
            </a:pPr>
            <a:r>
              <a:rPr lang="en-US" altLang="en-US" smtClean="0"/>
              <a:t>All investors have the same estimates concerning future investments and returns.</a:t>
            </a:r>
          </a:p>
        </p:txBody>
      </p:sp>
    </p:spTree>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Supply, Demand, and the Efficiency of the Market Portfolio</a:t>
            </a:r>
          </a:p>
        </p:txBody>
      </p:sp>
      <p:sp>
        <p:nvSpPr>
          <p:cNvPr id="107523" name="Rectangle 5"/>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z="2400" smtClean="0"/>
              <a:t>Given homogeneous expectations, all investors will demand the same efficient portfolio of risky securities.</a:t>
            </a:r>
          </a:p>
          <a:p>
            <a:pPr eaLnBrk="1" hangingPunct="1">
              <a:spcBef>
                <a:spcPct val="60000"/>
              </a:spcBef>
            </a:pPr>
            <a:r>
              <a:rPr lang="en-US" altLang="en-US" sz="2400" smtClean="0"/>
              <a:t>The combined portfolio of risky securities of all investors must equal the efficient portfolio.</a:t>
            </a:r>
          </a:p>
          <a:p>
            <a:pPr eaLnBrk="1" hangingPunct="1">
              <a:spcBef>
                <a:spcPct val="60000"/>
              </a:spcBef>
            </a:pPr>
            <a:r>
              <a:rPr lang="en-US" altLang="en-US" sz="2400" smtClean="0"/>
              <a:t>Thus, if all investors demand the efficient portfolio, and the supply of securities is the market portfolio, the demand for market portfolio must equal the supply of the market portfolio. </a:t>
            </a:r>
          </a:p>
        </p:txBody>
      </p:sp>
    </p:spTree>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211263" y="169863"/>
            <a:ext cx="7696200" cy="1143000"/>
          </a:xfrm>
        </p:spPr>
        <p:txBody>
          <a:bodyPr/>
          <a:lstStyle/>
          <a:p>
            <a:pPr eaLnBrk="1" hangingPunct="1"/>
            <a:r>
              <a:rPr lang="en-US" altLang="en-US" smtClean="0"/>
              <a:t>Textbook Example 11.15</a:t>
            </a:r>
          </a:p>
        </p:txBody>
      </p:sp>
      <p:pic>
        <p:nvPicPr>
          <p:cNvPr id="108547" name="Picture 3" descr="ex11_15a.gif"/>
          <p:cNvPicPr>
            <a:picLocks noChangeAspect="1"/>
          </p:cNvPicPr>
          <p:nvPr/>
        </p:nvPicPr>
        <p:blipFill>
          <a:blip r:embed="rId3" cstate="print"/>
          <a:srcRect/>
          <a:stretch>
            <a:fillRect/>
          </a:stretch>
        </p:blipFill>
        <p:spPr bwMode="auto">
          <a:xfrm>
            <a:off x="381000" y="1066800"/>
            <a:ext cx="8393113" cy="2590800"/>
          </a:xfrm>
          <a:prstGeom prst="rect">
            <a:avLst/>
          </a:prstGeom>
          <a:noFill/>
          <a:ln w="9525">
            <a:noFill/>
            <a:miter lim="800000"/>
            <a:headEnd/>
            <a:tailEnd/>
          </a:ln>
        </p:spPr>
      </p:pic>
      <p:pic>
        <p:nvPicPr>
          <p:cNvPr id="108548" name="Picture 3" descr="ex11_15b.gif"/>
          <p:cNvPicPr>
            <a:picLocks noChangeAspect="1"/>
          </p:cNvPicPr>
          <p:nvPr/>
        </p:nvPicPr>
        <p:blipFill>
          <a:blip r:embed="rId4" cstate="print"/>
          <a:srcRect/>
          <a:stretch>
            <a:fillRect/>
          </a:stretch>
        </p:blipFill>
        <p:spPr bwMode="auto">
          <a:xfrm>
            <a:off x="381000" y="3657600"/>
            <a:ext cx="8534400" cy="22558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211263" y="246063"/>
            <a:ext cx="7696200" cy="1143000"/>
          </a:xfrm>
        </p:spPr>
        <p:txBody>
          <a:bodyPr rtlCol="0">
            <a:normAutofit fontScale="90000"/>
          </a:bodyPr>
          <a:lstStyle/>
          <a:p>
            <a:pPr eaLnBrk="1" fontAlgn="auto" hangingPunct="1">
              <a:spcAft>
                <a:spcPts val="0"/>
              </a:spcAft>
              <a:defRPr/>
            </a:pPr>
            <a:r>
              <a:rPr lang="en-US" altLang="en-US" smtClean="0"/>
              <a:t>Optimal Investing: The Capital Market Line</a:t>
            </a:r>
          </a:p>
        </p:txBody>
      </p:sp>
      <p:sp>
        <p:nvSpPr>
          <p:cNvPr id="109571"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When the CAPM assumptions hold, an optimal portfolio is a combination of the risk-free investment and the market portfolio. </a:t>
            </a:r>
          </a:p>
          <a:p>
            <a:pPr lvl="1" eaLnBrk="1" hangingPunct="1">
              <a:spcBef>
                <a:spcPct val="60000"/>
              </a:spcBef>
            </a:pPr>
            <a:r>
              <a:rPr lang="en-US" altLang="en-US" smtClean="0"/>
              <a:t>When the tangent line goes through the market portfolio, it is called the </a:t>
            </a:r>
            <a:r>
              <a:rPr lang="en-US" altLang="en-US" b="1" smtClean="0"/>
              <a:t>capital market line (CML)</a:t>
            </a:r>
            <a:r>
              <a:rPr lang="en-US" altLang="en-US" smtClean="0"/>
              <a:t>.</a:t>
            </a:r>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0"/>
  <p:tag name="MMPROD_UIDATA" val="&lt;database version=&quot;6.0&quot;&gt;&lt;object type=&quot;1&quot; unique_id=&quot;10001&quot;&gt;&lt;object type=&quot;8&quot; unique_id=&quot;14786&quot;&gt;&lt;/object&gt;&lt;object type=&quot;2&quot; unique_id=&quot;14787&quot;&gt;&lt;object type=&quot;3&quot; unique_id=&quot;14788&quot;&gt;&lt;property id=&quot;20148&quot; value=&quot;5&quot;/&gt;&lt;property id=&quot;20300&quot; value=&quot;Slide 1&quot;/&gt;&lt;property id=&quot;20307&quot; value=&quot;256&quot;/&gt;&lt;/object&gt;&lt;object type=&quot;3&quot; unique_id=&quot;14789&quot;&gt;&lt;property id=&quot;20148&quot; value=&quot;5&quot;/&gt;&lt;property id=&quot;20300&quot; value=&quot;Slide 2 - &amp;quot;Chapter Outline&amp;quot;&quot;/&gt;&lt;property id=&quot;20307&quot; value=&quot;257&quot;/&gt;&lt;/object&gt;&lt;object type=&quot;3&quot; unique_id=&quot;14790&quot;&gt;&lt;property id=&quot;20148&quot; value=&quot;5&quot;/&gt;&lt;property id=&quot;20300&quot; value=&quot;Slide 3 - &amp;quot;Chapter Outline (cont’d)&amp;quot;&quot;/&gt;&lt;property id=&quot;20307&quot; value=&quot;388&quot;/&gt;&lt;/object&gt;&lt;object type=&quot;3&quot; unique_id=&quot;14791&quot;&gt;&lt;property id=&quot;20148&quot; value=&quot;5&quot;/&gt;&lt;property id=&quot;20300&quot; value=&quot;Slide 4 - &amp;quot;Learning Objectives&amp;quot;&quot;/&gt;&lt;property id=&quot;20307&quot; value=&quot;258&quot;/&gt;&lt;/object&gt;&lt;object type=&quot;3&quot; unique_id=&quot;14792&quot;&gt;&lt;property id=&quot;20148&quot; value=&quot;5&quot;/&gt;&lt;property id=&quot;20300&quot; value=&quot;Slide 5 - &amp;quot;Learning Objectives (cont'd)&amp;quot;&quot;/&gt;&lt;property id=&quot;20307&quot; value=&quot;341&quot;/&gt;&lt;/object&gt;&lt;object type=&quot;3&quot; unique_id=&quot;14793&quot;&gt;&lt;property id=&quot;20148&quot; value=&quot;5&quot;/&gt;&lt;property id=&quot;20300&quot; value=&quot;Slide 6 - &amp;quot;Learning Objectives (cont'd)&amp;quot;&quot;/&gt;&lt;property id=&quot;20307&quot; value=&quot;342&quot;/&gt;&lt;/object&gt;&lt;object type=&quot;3&quot; unique_id=&quot;14794&quot;&gt;&lt;property id=&quot;20148&quot; value=&quot;5&quot;/&gt;&lt;property id=&quot;20300&quot; value=&quot;Slide 7 - &amp;quot;Learning Objectives (cont'd)&amp;quot;&quot;/&gt;&lt;property id=&quot;20307&quot; value=&quot;407&quot;/&gt;&lt;/object&gt;&lt;object type=&quot;3&quot; unique_id=&quot;14795&quot;&gt;&lt;property id=&quot;20148&quot; value=&quot;5&quot;/&gt;&lt;property id=&quot;20300&quot; value=&quot;Slide 8 - &amp;quot;Learning Objectives (cont'd)&amp;quot;&quot;/&gt;&lt;property id=&quot;20307&quot; value=&quot;408&quot;/&gt;&lt;/object&gt;&lt;object type=&quot;3&quot; unique_id=&quot;14796&quot;&gt;&lt;property id=&quot;20148&quot; value=&quot;5&quot;/&gt;&lt;property id=&quot;20300&quot; value=&quot;Slide 9 - &amp;quot;Learning Objectives (cont'd)&amp;quot;&quot;/&gt;&lt;property id=&quot;20307&quot; value=&quot;389&quot;/&gt;&lt;/object&gt;&lt;object type=&quot;3&quot; unique_id=&quot;14797&quot;&gt;&lt;property id=&quot;20148&quot; value=&quot;5&quot;/&gt;&lt;property id=&quot;20300&quot; value=&quot;Slide 10 - &amp;quot;Learning Objectives (cont'd)&amp;quot;&quot;/&gt;&lt;property id=&quot;20307&quot; value=&quot;410&quot;/&gt;&lt;/object&gt;&lt;object type=&quot;3&quot; unique_id=&quot;14798&quot;&gt;&lt;property id=&quot;20148&quot; value=&quot;5&quot;/&gt;&lt;property id=&quot;20300&quot; value=&quot;Slide 11 - &amp;quot;11.1 The Expected Return of a Portfolio&amp;quot;&quot;/&gt;&lt;property id=&quot;20307&quot; value=&quot;259&quot;/&gt;&lt;/object&gt;&lt;object type=&quot;3&quot; unique_id=&quot;14799&quot;&gt;&lt;property id=&quot;20148&quot; value=&quot;5&quot;/&gt;&lt;property id=&quot;20300&quot; value=&quot;Slide 12 - &amp;quot;11.1 The Expected Return &amp;#x0D;&amp;#x0A;of a Portfolio (cont'd)&amp;quot;&quot;/&gt;&lt;property id=&quot;20307&quot; value=&quot;260&quot;/&gt;&lt;/object&gt;&lt;object type=&quot;3&quot; unique_id=&quot;14800&quot;&gt;&lt;property id=&quot;20148&quot; value=&quot;5&quot;/&gt;&lt;property id=&quot;20300&quot; value=&quot;Slide 13 - &amp;quot;Textbook Example 11.1&amp;quot;&quot;/&gt;&lt;property id=&quot;20307&quot; value=&quot;261&quot;/&gt;&lt;/object&gt;&lt;object type=&quot;3&quot; unique_id=&quot;14801&quot;&gt;&lt;property id=&quot;20148&quot; value=&quot;5&quot;/&gt;&lt;property id=&quot;20300&quot; value=&quot;Slide 14 - &amp;quot;Textbook Example 11.1 (cont'd)&amp;quot;&quot;/&gt;&lt;property id=&quot;20307&quot; value=&quot;262&quot;/&gt;&lt;/object&gt;&lt;object type=&quot;3&quot; unique_id=&quot;14802&quot;&gt;&lt;property id=&quot;20148&quot; value=&quot;5&quot;/&gt;&lt;property id=&quot;20300&quot; value=&quot;Slide 15 - &amp;quot;Alternative Example 11.1&amp;quot;&quot;/&gt;&lt;property id=&quot;20307&quot; value=&quot;411&quot;/&gt;&lt;/object&gt;&lt;object type=&quot;3&quot; unique_id=&quot;14803&quot;&gt;&lt;property id=&quot;20148&quot; value=&quot;5&quot;/&gt;&lt;property id=&quot;20300&quot; value=&quot;Slide 16 - &amp;quot;Alternative Example 11.1 (cont’d)&amp;quot;&quot;/&gt;&lt;property id=&quot;20307&quot; value=&quot;412&quot;/&gt;&lt;/object&gt;&lt;object type=&quot;3&quot; unique_id=&quot;14804&quot;&gt;&lt;property id=&quot;20148&quot; value=&quot;5&quot;/&gt;&lt;property id=&quot;20300&quot; value=&quot;Slide 17 - &amp;quot;Alternative Example 11.1 (cont’d)&amp;quot;&quot;/&gt;&lt;property id=&quot;20307&quot; value=&quot;413&quot;/&gt;&lt;/object&gt;&lt;object type=&quot;3&quot; unique_id=&quot;14805&quot;&gt;&lt;property id=&quot;20148&quot; value=&quot;5&quot;/&gt;&lt;property id=&quot;20300&quot; value=&quot;Slide 18 - &amp;quot;Alternative Example 11.1 (cont’d)&amp;quot;&quot;/&gt;&lt;property id=&quot;20307&quot; value=&quot;414&quot;/&gt;&lt;/object&gt;&lt;object type=&quot;3&quot; unique_id=&quot;14806&quot;&gt;&lt;property id=&quot;20148&quot; value=&quot;5&quot;/&gt;&lt;property id=&quot;20300&quot; value=&quot;Slide 19 - &amp;quot;11.1 The Expected Return &amp;#x0D;&amp;#x0A;of a Portfolio (cont'd)&amp;quot;&quot;/&gt;&lt;property id=&quot;20307&quot; value=&quot;263&quot;/&gt;&lt;/object&gt;&lt;object type=&quot;3&quot; unique_id=&quot;14807&quot;&gt;&lt;property id=&quot;20148&quot; value=&quot;5&quot;/&gt;&lt;property id=&quot;20300&quot; value=&quot;Slide 20 - &amp;quot;Textbook Example 11.2&amp;quot;&quot;/&gt;&lt;property id=&quot;20307&quot; value=&quot;264&quot;/&gt;&lt;/object&gt;&lt;object type=&quot;3&quot; unique_id=&quot;14808&quot;&gt;&lt;property id=&quot;20148&quot; value=&quot;5&quot;/&gt;&lt;property id=&quot;20300&quot; value=&quot;Slide 21 - &amp;quot;Textbook Example 11.2 (cont'd)&amp;quot;&quot;/&gt;&lt;property id=&quot;20307&quot; value=&quot;265&quot;/&gt;&lt;/object&gt;&lt;object type=&quot;3&quot; unique_id=&quot;14809&quot;&gt;&lt;property id=&quot;20148&quot; value=&quot;5&quot;/&gt;&lt;property id=&quot;20300&quot; value=&quot;Slide 22 - &amp;quot;Alternative Example 11.2&amp;quot;&quot;/&gt;&lt;property id=&quot;20307&quot; value=&quot;343&quot;/&gt;&lt;/object&gt;&lt;object type=&quot;3&quot; unique_id=&quot;14810&quot;&gt;&lt;property id=&quot;20148&quot; value=&quot;5&quot;/&gt;&lt;property id=&quot;20300&quot; value=&quot;Slide 23 - &amp;quot;Alternative Example 11.2 (cont’d)&amp;quot;&quot;/&gt;&lt;property id=&quot;20307&quot; value=&quot;344&quot;/&gt;&lt;/object&gt;&lt;object type=&quot;3&quot; unique_id=&quot;14811&quot;&gt;&lt;property id=&quot;20148&quot; value=&quot;5&quot;/&gt;&lt;property id=&quot;20300&quot; value=&quot;Slide 24 - &amp;quot;11.2 The Volatility of a Two-Stock Portfolio&amp;quot;&quot;/&gt;&lt;property id=&quot;20307&quot; value=&quot;266&quot;/&gt;&lt;/object&gt;&lt;object type=&quot;3&quot; unique_id=&quot;14812&quot;&gt;&lt;property id=&quot;20148&quot; value=&quot;5&quot;/&gt;&lt;property id=&quot;20300&quot; value=&quot;Slide 25 - &amp;quot;11.2 The Volatility of a Two-Stock Portfolio (cont'd)&amp;quot;&quot;/&gt;&lt;property id=&quot;20307&quot; value=&quot;267&quot;/&gt;&lt;/object&gt;&lt;object type=&quot;3&quot; unique_id=&quot;14813&quot;&gt;&lt;property id=&quot;20148&quot; value=&quot;5&quot;/&gt;&lt;property id=&quot;20300&quot; value=&quot;Slide 26 - &amp;quot;11.2 The Volatility of a Two-Stock Portfolio (cont'd)&amp;quot;&quot;/&gt;&lt;property id=&quot;20307&quot; value=&quot;268&quot;/&gt;&lt;/object&gt;&lt;object type=&quot;3&quot; unique_id=&quot;14814&quot;&gt;&lt;property id=&quot;20148&quot; value=&quot;5&quot;/&gt;&lt;property id=&quot;20300&quot; value=&quot;Slide 27 - &amp;quot;11.2 The Volatility of a Two-Stock Portfolio (cont'd)&amp;quot;&quot;/&gt;&lt;property id=&quot;20307&quot; value=&quot;269&quot;/&gt;&lt;/object&gt;&lt;object type=&quot;3&quot; unique_id=&quot;14815&quot;&gt;&lt;property id=&quot;20148&quot; value=&quot;5&quot;/&gt;&lt;property id=&quot;20300&quot; value=&quot;Slide 28 - &amp;quot;Determining Covariance and Correlation&amp;quot;&quot;/&gt;&lt;property id=&quot;20307&quot; value=&quot;270&quot;/&gt;&lt;/object&gt;&lt;object type=&quot;3&quot; unique_id=&quot;14816&quot;&gt;&lt;property id=&quot;20148&quot; value=&quot;5&quot;/&gt;&lt;property id=&quot;20300&quot; value=&quot;Slide 29 - &amp;quot;Determining Covariance &amp;#x0D;&amp;#x0A;and Correlation (cont'd)&amp;quot;&quot;/&gt;&lt;property id=&quot;20307&quot; value=&quot;271&quot;/&gt;&lt;/object&gt;&lt;object type=&quot;3&quot; unique_id=&quot;14817&quot;&gt;&lt;property id=&quot;20148&quot; value=&quot;5&quot;/&gt;&lt;property id=&quot;20300&quot; value=&quot;Slide 30 - &amp;quot;Determining Covariance &amp;#x0D;&amp;#x0A;and Correlation (cont'd)&amp;quot;&quot;/&gt;&lt;property id=&quot;20307&quot; value=&quot;272&quot;/&gt;&lt;/object&gt;&lt;object type=&quot;3&quot; unique_id=&quot;14818&quot;&gt;&lt;property id=&quot;20148&quot; value=&quot;5&quot;/&gt;&lt;property id=&quot;20300&quot; value=&quot;Slide 31 - &amp;quot;Figure 11.1  Correlation&amp;quot;&quot;/&gt;&lt;property id=&quot;20307&quot; value=&quot;273&quot;/&gt;&lt;/object&gt;&lt;object type=&quot;3&quot; unique_id=&quot;14819&quot;&gt;&lt;property id=&quot;20148&quot; value=&quot;5&quot;/&gt;&lt;property id=&quot;20300&quot; value=&quot;Slide 32 - &amp;quot;Textbook Example 11.3&amp;quot;&quot;/&gt;&lt;property id=&quot;20307&quot; value=&quot;274&quot;/&gt;&lt;/object&gt;&lt;object type=&quot;3&quot; unique_id=&quot;14820&quot;&gt;&lt;property id=&quot;20148&quot; value=&quot;5&quot;/&gt;&lt;property id=&quot;20300&quot; value=&quot;Slide 33 - &amp;quot;Textbook Example 11.3 (cont'd)&amp;quot;&quot;/&gt;&lt;property id=&quot;20307&quot; value=&quot;275&quot;/&gt;&lt;/object&gt;&lt;object type=&quot;3&quot; unique_id=&quot;14821&quot;&gt;&lt;property id=&quot;20148&quot; value=&quot;5&quot;/&gt;&lt;property id=&quot;20300&quot; value=&quot;Slide 34 - &amp;quot;Table 11.2  Computing the Covariance and Correlation between Pairs of Stocks&amp;quot;&quot;/&gt;&lt;property id=&quot;20307&quot; value=&quot;276&quot;/&gt;&lt;/object&gt;&lt;object type=&quot;3&quot; unique_id=&quot;14822&quot;&gt;&lt;property id=&quot;20148&quot; value=&quot;5&quot;/&gt;&lt;property id=&quot;20300&quot; value=&quot;Slide 35 - &amp;quot;Table 11.3  Historical Annual Volatilities and Correlations for Selected Stocks&amp;quot;&quot;/&gt;&lt;property id=&quot;20307&quot; value=&quot;277&quot;/&gt;&lt;/object&gt;&lt;object type=&quot;3&quot; unique_id=&quot;14823&quot;&gt;&lt;property id=&quot;20148&quot; value=&quot;5&quot;/&gt;&lt;property id=&quot;20300&quot; value=&quot;Slide 36 - &amp;quot;Textbook Example 11.4&amp;quot;&quot;/&gt;&lt;property id=&quot;20307&quot; value=&quot;278&quot;/&gt;&lt;/object&gt;&lt;object type=&quot;3&quot; unique_id=&quot;14824&quot;&gt;&lt;property id=&quot;20148&quot; value=&quot;5&quot;/&gt;&lt;property id=&quot;20300&quot; value=&quot;Slide 37 - &amp;quot;Textbook Example 11.4 (cont'd)&amp;quot;&quot;/&gt;&lt;property id=&quot;20307&quot; value=&quot;279&quot;/&gt;&lt;/object&gt;&lt;object type=&quot;3&quot; unique_id=&quot;14825&quot;&gt;&lt;property id=&quot;20148&quot; value=&quot;5&quot;/&gt;&lt;property id=&quot;20300&quot; value=&quot;Slide 38 - &amp;quot;Textbook Example 11.5&amp;quot;&quot;/&gt;&lt;property id=&quot;20307&quot; value=&quot;280&quot;/&gt;&lt;/object&gt;&lt;object type=&quot;3&quot; unique_id=&quot;14826&quot;&gt;&lt;property id=&quot;20148&quot; value=&quot;5&quot;/&gt;&lt;property id=&quot;20300&quot; value=&quot;Slide 39 - &amp;quot;Textbook Example 11.5 (cont’d)&amp;quot;&quot;/&gt;&lt;property id=&quot;20307&quot; value=&quot;281&quot;/&gt;&lt;/object&gt;&lt;object type=&quot;3&quot; unique_id=&quot;14827&quot;&gt;&lt;property id=&quot;20148&quot; value=&quot;5&quot;/&gt;&lt;property id=&quot;20300&quot; value=&quot;Slide 40 - &amp;quot;Alternative Example 11.5&amp;quot;&quot;/&gt;&lt;property id=&quot;20307&quot; value=&quot;399&quot;/&gt;&lt;/object&gt;&lt;object type=&quot;3&quot; unique_id=&quot;14828&quot;&gt;&lt;property id=&quot;20148&quot; value=&quot;5&quot;/&gt;&lt;property id=&quot;20300&quot; value=&quot;Slide 41 - &amp;quot;Alternative Example 11.5 (cont’d)&amp;quot;&quot;/&gt;&lt;property id=&quot;20307&quot; value=&quot;400&quot;/&gt;&lt;/object&gt;&lt;object type=&quot;3&quot; unique_id=&quot;14829&quot;&gt;&lt;property id=&quot;20148&quot; value=&quot;5&quot;/&gt;&lt;property id=&quot;20300&quot; value=&quot;Slide 42 - &amp;quot;Computing a Portfolio’s Variance &amp;#x0D;&amp;#x0A;and Volatility&amp;quot;&quot;/&gt;&lt;property id=&quot;20307&quot; value=&quot;282&quot;/&gt;&lt;/object&gt;&lt;object type=&quot;3&quot; unique_id=&quot;14830&quot;&gt;&lt;property id=&quot;20148&quot; value=&quot;5&quot;/&gt;&lt;property id=&quot;20300&quot; value=&quot;Slide 43 - &amp;quot;Textbook Example 11.6&amp;quot;&quot;/&gt;&lt;property id=&quot;20307&quot; value=&quot;283&quot;/&gt;&lt;/object&gt;&lt;object type=&quot;3&quot; unique_id=&quot;14831&quot;&gt;&lt;property id=&quot;20148&quot; value=&quot;5&quot;/&gt;&lt;property id=&quot;20300&quot; value=&quot;Slide 44 - &amp;quot;Textbook Example 11.6 (cont'd)&amp;quot;&quot;/&gt;&lt;property id=&quot;20307&quot; value=&quot;284&quot;/&gt;&lt;/object&gt;&lt;object type=&quot;3&quot; unique_id=&quot;14832&quot;&gt;&lt;property id=&quot;20148&quot; value=&quot;5&quot;/&gt;&lt;property id=&quot;20300&quot; value=&quot;Slide 45 - &amp;quot;Alternative Example 11.6&amp;quot;&quot;/&gt;&lt;property id=&quot;20307&quot; value=&quot;345&quot;/&gt;&lt;/object&gt;&lt;object type=&quot;3&quot; unique_id=&quot;14833&quot;&gt;&lt;property id=&quot;20148&quot; value=&quot;5&quot;/&gt;&lt;property id=&quot;20300&quot; value=&quot;Slide 46 - &amp;quot;Alternative Example 11.6 (cont’d)&amp;quot;&quot;/&gt;&lt;property id=&quot;20307&quot; value=&quot;346&quot;/&gt;&lt;/object&gt;&lt;object type=&quot;3&quot; unique_id=&quot;14834&quot;&gt;&lt;property id=&quot;20148&quot; value=&quot;5&quot;/&gt;&lt;property id=&quot;20300&quot; value=&quot;Slide 47 - &amp;quot;11.3 The Volatility of a Large Portfolio&amp;quot;&quot;/&gt;&lt;property id=&quot;20307&quot; value=&quot;285&quot;/&gt;&lt;/object&gt;&lt;object type=&quot;3&quot; unique_id=&quot;14835&quot;&gt;&lt;property id=&quot;20148&quot; value=&quot;5&quot;/&gt;&lt;property id=&quot;20300&quot; value=&quot;Slide 48 - &amp;quot;Diversification with an Equally Weighted Portfolio&amp;quot;&quot;/&gt;&lt;property id=&quot;20307&quot; value=&quot;286&quot;/&gt;&lt;/object&gt;&lt;object type=&quot;3&quot; unique_id=&quot;14836&quot;&gt;&lt;property id=&quot;20148&quot; value=&quot;5&quot;/&gt;&lt;property id=&quot;20300&quot; value=&quot;Slide 49 - &amp;quot;Figure 11.2  Volatility of an Equally Weighted Portfolio Versus the Number of Stocks&amp;quot;&quot;/&gt;&lt;property id=&quot;20307&quot; value=&quot;287&quot;/&gt;&lt;/object&gt;&lt;object type=&quot;3&quot; unique_id=&quot;14837&quot;&gt;&lt;property id=&quot;20148&quot; value=&quot;5&quot;/&gt;&lt;property id=&quot;20300&quot; value=&quot;Slide 50 - &amp;quot;Textbook Example 11.7&amp;quot;&quot;/&gt;&lt;property id=&quot;20307&quot; value=&quot;288&quot;/&gt;&lt;/object&gt;&lt;object type=&quot;3&quot; unique_id=&quot;14838&quot;&gt;&lt;property id=&quot;20148&quot; value=&quot;5&quot;/&gt;&lt;property id=&quot;20300&quot; value=&quot;Slide 51 - &amp;quot;Textbook Example 11.7 (cont'd)&amp;quot;&quot;/&gt;&lt;property id=&quot;20307&quot; value=&quot;289&quot;/&gt;&lt;/object&gt;&lt;object type=&quot;3&quot; unique_id=&quot;14839&quot;&gt;&lt;property id=&quot;20148&quot; value=&quot;5&quot;/&gt;&lt;property id=&quot;20300&quot; value=&quot;Slide 52 - &amp;quot;Textbook Example 11.8&amp;quot;&quot;/&gt;&lt;property id=&quot;20307&quot; value=&quot;290&quot;/&gt;&lt;/object&gt;&lt;object type=&quot;3&quot; unique_id=&quot;14840&quot;&gt;&lt;property id=&quot;20148&quot; value=&quot;5&quot;/&gt;&lt;property id=&quot;20300&quot; value=&quot;Slide 53 - &amp;quot;Textbook Example 11.8 (cont'd)&amp;quot;&quot;/&gt;&lt;property id=&quot;20307&quot; value=&quot;291&quot;/&gt;&lt;/object&gt;&lt;object type=&quot;3&quot; unique_id=&quot;14841&quot;&gt;&lt;property id=&quot;20148&quot; value=&quot;5&quot;/&gt;&lt;property id=&quot;20300&quot; value=&quot;Slide 54 - &amp;quot;Diversification with General Portfolios&amp;quot;&quot;/&gt;&lt;property id=&quot;20307&quot; value=&quot;292&quot;/&gt;&lt;/object&gt;&lt;object type=&quot;3&quot; unique_id=&quot;14842&quot;&gt;&lt;property id=&quot;20148&quot; value=&quot;5&quot;/&gt;&lt;property id=&quot;20300&quot; value=&quot;Slide 55 - &amp;quot;11.4 Risk Versus Return: &amp;#x0D;&amp;#x0A;Choosing an Efficient Portfolio&amp;quot;&quot;/&gt;&lt;property id=&quot;20307&quot; value=&quot;293&quot;/&gt;&lt;/object&gt;&lt;object type=&quot;3&quot; unique_id=&quot;14843&quot;&gt;&lt;property id=&quot;20148&quot; value=&quot;5&quot;/&gt;&lt;property id=&quot;20300&quot; value=&quot;Slide 56 - &amp;quot;11.4 Risk Versus Return: Choosing an Efficient Portfolio (cont'd)&amp;quot;&quot;/&gt;&lt;property id=&quot;20307&quot; value=&quot;294&quot;/&gt;&lt;/object&gt;&lt;object type=&quot;3&quot; unique_id=&quot;14844&quot;&gt;&lt;property id=&quot;20148&quot; value=&quot;5&quot;/&gt;&lt;property id=&quot;20300&quot; value=&quot;Slide 57 - &amp;quot;Figure 11.3  Volatility Versus Expected Return for Portfolios of Intel and Coca-Cola Stock&amp;quot;&quot;/&gt;&lt;property id=&quot;20307&quot; value=&quot;295&quot;/&gt;&lt;/object&gt;&lt;object type=&quot;3&quot; unique_id=&quot;14845&quot;&gt;&lt;property id=&quot;20148&quot; value=&quot;5&quot;/&gt;&lt;property id=&quot;20300&quot; value=&quot;Slide 58 - &amp;quot;11.4 Risk Versus Return: Choosing an Efficient Portfolio (cont'd)&amp;quot;&quot;/&gt;&lt;property id=&quot;20307&quot; value=&quot;296&quot;/&gt;&lt;/object&gt;&lt;object type=&quot;3&quot; unique_id=&quot;14846&quot;&gt;&lt;property id=&quot;20148&quot; value=&quot;5&quot;/&gt;&lt;property id=&quot;20300&quot; value=&quot;Slide 59 - &amp;quot;Textbook Example 11.9&amp;quot;&quot;/&gt;&lt;property id=&quot;20307&quot; value=&quot;297&quot;/&gt;&lt;/object&gt;&lt;object type=&quot;3&quot; unique_id=&quot;14847&quot;&gt;&lt;property id=&quot;20148&quot; value=&quot;5&quot;/&gt;&lt;property id=&quot;20300&quot; value=&quot;Slide 60 - &amp;quot;Textbook Example 11.9 (cont'd)&amp;quot;&quot;/&gt;&lt;property id=&quot;20307&quot; value=&quot;298&quot;/&gt;&lt;/object&gt;&lt;object type=&quot;3&quot; unique_id=&quot;14848&quot;&gt;&lt;property id=&quot;20148&quot; value=&quot;5&quot;/&gt;&lt;property id=&quot;20300&quot; value=&quot;Slide 61 - &amp;quot;Alternative Example 11.9&amp;quot;&quot;/&gt;&lt;property id=&quot;20307&quot; value=&quot;415&quot;/&gt;&lt;/object&gt;&lt;object type=&quot;3&quot; unique_id=&quot;14849&quot;&gt;&lt;property id=&quot;20148&quot; value=&quot;5&quot;/&gt;&lt;property id=&quot;20300&quot; value=&quot;Slide 62 - &amp;quot;Alternative Example 11.9 (cont’d)&amp;quot;&quot;/&gt;&lt;property id=&quot;20307&quot; value=&quot;416&quot;/&gt;&lt;/object&gt;&lt;object type=&quot;3&quot; unique_id=&quot;14850&quot;&gt;&lt;property id=&quot;20148&quot; value=&quot;5&quot;/&gt;&lt;property id=&quot;20300&quot; value=&quot;Slide 63 - &amp;quot;The Effect of Correlation&amp;quot;&quot;/&gt;&lt;property id=&quot;20307&quot; value=&quot;299&quot;/&gt;&lt;/object&gt;&lt;object type=&quot;3&quot; unique_id=&quot;14851&quot;&gt;&lt;property id=&quot;20148&quot; value=&quot;5&quot;/&gt;&lt;property id=&quot;20300&quot; value=&quot;Slide 64 - &amp;quot;Figure 11.4  Effect on Volatility and Expected Return of Changing the Correlation between Intel and Coca-Cola Stoc&quot;/&gt;&lt;property id=&quot;20307&quot; value=&quot;300&quot;/&gt;&lt;/object&gt;&lt;object type=&quot;3&quot; unique_id=&quot;14852&quot;&gt;&lt;property id=&quot;20148&quot; value=&quot;5&quot;/&gt;&lt;property id=&quot;20300&quot; value=&quot;Slide 65 - &amp;quot;Short Sales&amp;quot;&quot;/&gt;&lt;property id=&quot;20307&quot; value=&quot;301&quot;/&gt;&lt;/object&gt;&lt;object type=&quot;3&quot; unique_id=&quot;14853&quot;&gt;&lt;property id=&quot;20148&quot; value=&quot;5&quot;/&gt;&lt;property id=&quot;20300&quot; value=&quot;Slide 66 - &amp;quot;Textbook Example 11.10&amp;quot;&quot;/&gt;&lt;property id=&quot;20307&quot; value=&quot;302&quot;/&gt;&lt;/object&gt;&lt;object type=&quot;3&quot; unique_id=&quot;14854&quot;&gt;&lt;property id=&quot;20148&quot; value=&quot;5&quot;/&gt;&lt;property id=&quot;20300&quot; value=&quot;Slide 67 - &amp;quot;Textbook Example 11.10 (cont'd)&amp;quot;&quot;/&gt;&lt;property id=&quot;20307&quot; value=&quot;303&quot;/&gt;&lt;/object&gt;&lt;object type=&quot;3&quot; unique_id=&quot;14855&quot;&gt;&lt;property id=&quot;20148&quot; value=&quot;5&quot;/&gt;&lt;property id=&quot;20300&quot; value=&quot;Slide 68 - &amp;quot;Figure 11.5  Portfolios of Intel &amp;#x0D;&amp;#x0A;and Coca-Cola Allowing for Short Sales&amp;quot;&quot;/&gt;&lt;property id=&quot;20307&quot; value=&quot;306&quot;/&gt;&lt;/object&gt;&lt;object type=&quot;3&quot; unique_id=&quot;14856&quot;&gt;&lt;property id=&quot;20148&quot; value=&quot;5&quot;/&gt;&lt;property id=&quot;20300&quot; value=&quot;Slide 69 - &amp;quot;Efficient Portfolios with Many Stocks&amp;quot;&quot;/&gt;&lt;property id=&quot;20307&quot; value=&quot;307&quot;/&gt;&lt;/object&gt;&lt;object type=&quot;3&quot; unique_id=&quot;14857&quot;&gt;&lt;property id=&quot;20148&quot; value=&quot;5&quot;/&gt;&lt;property id=&quot;20300&quot; value=&quot;Slide 70 - &amp;quot;Figure 11.6  Expected Return and Volatility for Selected Portfolios of Intel, Coca-Cola, and Bore Industries Stock&quot;/&gt;&lt;property id=&quot;20307&quot; value=&quot;308&quot;/&gt;&lt;/object&gt;&lt;object type=&quot;3&quot; unique_id=&quot;14858&quot;&gt;&lt;property id=&quot;20148&quot; value=&quot;5&quot;/&gt;&lt;property id=&quot;20300&quot; value=&quot;Slide 71 - &amp;quot;Figure 11.7  The Volatility and Expected &amp;#x0D;&amp;#x0A;Return for All Portfolios of Intel, Coca-Cola, and Bore Stock&amp;quot;&quot;/&gt;&lt;property id=&quot;20307&quot; value=&quot;309&quot;/&gt;&lt;/object&gt;&lt;object type=&quot;3&quot; unique_id=&quot;14859&quot;&gt;&lt;property id=&quot;20148&quot; value=&quot;5&quot;/&gt;&lt;property id=&quot;20300&quot; value=&quot;Slide 72 - &amp;quot;Risk Versus Return: Many Stocks&amp;quot;&quot;/&gt;&lt;property id=&quot;20307&quot; value=&quot;310&quot;/&gt;&lt;/object&gt;&lt;object type=&quot;3&quot; unique_id=&quot;14860&quot;&gt;&lt;property id=&quot;20148&quot; value=&quot;5&quot;/&gt;&lt;property id=&quot;20300&quot; value=&quot;Slide 73 - &amp;quot;Figure 11.8  Efficient Frontier with Three Stocks Versus Ten Stocks&amp;quot;&quot;/&gt;&lt;property id=&quot;20307&quot; value=&quot;311&quot;/&gt;&lt;/object&gt;&lt;object type=&quot;3&quot; unique_id=&quot;14861&quot;&gt;&lt;property id=&quot;20148&quot; value=&quot;5&quot;/&gt;&lt;property id=&quot;20300&quot; value=&quot;Slide 74 - &amp;quot;11.5 Risk-Free Saving and Borrowing&amp;quot;&quot;/&gt;&lt;property id=&quot;20307&quot; value=&quot;312&quot;/&gt;&lt;/object&gt;&lt;object type=&quot;3&quot; unique_id=&quot;14862&quot;&gt;&lt;property id=&quot;20148&quot; value=&quot;5&quot;/&gt;&lt;property id=&quot;20300&quot; value=&quot;Slide 75 - &amp;quot;Investing in Risk-Free Securities&amp;quot;&quot;/&gt;&lt;property id=&quot;20307&quot; value=&quot;313&quot;/&gt;&lt;/object&gt;&lt;object type=&quot;3&quot; unique_id=&quot;14863&quot;&gt;&lt;property id=&quot;20148&quot; value=&quot;5&quot;/&gt;&lt;property id=&quot;20300&quot; value=&quot;Slide 76 - &amp;quot;Investing in Risk-Free Securities (cont'd)&amp;quot;&quot;/&gt;&lt;property id=&quot;20307&quot; value=&quot;314&quot;/&gt;&lt;/object&gt;&lt;object type=&quot;3&quot; unique_id=&quot;14864&quot;&gt;&lt;property id=&quot;20148&quot; value=&quot;5&quot;/&gt;&lt;property id=&quot;20300&quot; value=&quot;Slide 77 - &amp;quot;Figure 11.9  The Risk–Return Combinations  from Combining a Risk-Free Investment and a Risky Portfolio&amp;quot;&quot;/&gt;&lt;property id=&quot;20307&quot; value=&quot;315&quot;/&gt;&lt;/object&gt;&lt;object type=&quot;3&quot; unique_id=&quot;14865&quot;&gt;&lt;property id=&quot;20148&quot; value=&quot;5&quot;/&gt;&lt;property id=&quot;20300&quot; value=&quot;Slide 78 - &amp;quot;Borrowing and Buying Stocks on Margin&amp;quot;&quot;/&gt;&lt;property id=&quot;20307&quot; value=&quot;316&quot;/&gt;&lt;/object&gt;&lt;object type=&quot;3&quot; unique_id=&quot;14866&quot;&gt;&lt;property id=&quot;20148&quot; value=&quot;5&quot;/&gt;&lt;property id=&quot;20300&quot; value=&quot;Slide 79 - &amp;quot;Textbook Example 11.11&amp;quot;&quot;/&gt;&lt;property id=&quot;20307&quot; value=&quot;317&quot;/&gt;&lt;/object&gt;&lt;object type=&quot;3&quot; unique_id=&quot;14867&quot;&gt;&lt;property id=&quot;20148&quot; value=&quot;5&quot;/&gt;&lt;property id=&quot;20300&quot; value=&quot;Slide 80 - &amp;quot;Textbook Example 11.11 (cont'd)&amp;quot;&quot;/&gt;&lt;property id=&quot;20307&quot; value=&quot;318&quot;/&gt;&lt;/object&gt;&lt;object type=&quot;3&quot; unique_id=&quot;14868&quot;&gt;&lt;property id=&quot;20148&quot; value=&quot;5&quot;/&gt;&lt;property id=&quot;20300&quot; value=&quot;Slide 81 - &amp;quot;Identifying the Tangent Portfolio&amp;quot;&quot;/&gt;&lt;property id=&quot;20307&quot; value=&quot;319&quot;/&gt;&lt;/object&gt;&lt;object type=&quot;3&quot; unique_id=&quot;14869&quot;&gt;&lt;property id=&quot;20148&quot; value=&quot;5&quot;/&gt;&lt;property id=&quot;20300&quot; value=&quot;Slide 82 - &amp;quot;Identifying the Tangent Portfolio (cont'd)&amp;quot;&quot;/&gt;&lt;property id=&quot;20307&quot; value=&quot;320&quot;/&gt;&lt;/object&gt;&lt;object type=&quot;3&quot; unique_id=&quot;14870&quot;&gt;&lt;property id=&quot;20148&quot; value=&quot;5&quot;/&gt;&lt;property id=&quot;20300&quot; value=&quot;Slide 83 - &amp;quot;Figure 11.10  The Tangent or Efficient Portfolio&amp;quot;&quot;/&gt;&lt;property id=&quot;20307&quot; value=&quot;321&quot;/&gt;&lt;/object&gt;&lt;object type=&quot;3&quot; unique_id=&quot;14871&quot;&gt;&lt;property id=&quot;20148&quot; value=&quot;5&quot;/&gt;&lt;property id=&quot;20300&quot; value=&quot;Slide 84 - &amp;quot;Identifying the Tangent Portfolio (cont'd)&amp;quot;&quot;/&gt;&lt;property id=&quot;20307&quot; value=&quot;322&quot;/&gt;&lt;/object&gt;&lt;object type=&quot;3&quot; unique_id=&quot;14872&quot;&gt;&lt;property id=&quot;20148&quot; value=&quot;5&quot;/&gt;&lt;property id=&quot;20300&quot; value=&quot;Slide 85 - &amp;quot;Identifying the Tangent Portfolio (cont'd)&amp;quot;&quot;/&gt;&lt;property id=&quot;20307&quot; value=&quot;323&quot;/&gt;&lt;/object&gt;&lt;object type=&quot;3&quot; unique_id=&quot;14873&quot;&gt;&lt;property id=&quot;20148&quot; value=&quot;5&quot;/&gt;&lt;property id=&quot;20300&quot; value=&quot;Slide 86 - &amp;quot;Textbook Example 11.12&amp;quot;&quot;/&gt;&lt;property id=&quot;20307&quot; value=&quot;324&quot;/&gt;&lt;/object&gt;&lt;object type=&quot;3&quot; unique_id=&quot;14874&quot;&gt;&lt;property id=&quot;20148&quot; value=&quot;5&quot;/&gt;&lt;property id=&quot;20300&quot; value=&quot;Slide 87 - &amp;quot;Textbook Example 11.12 (cont'd)&amp;quot;&quot;/&gt;&lt;property id=&quot;20307&quot; value=&quot;325&quot;/&gt;&lt;/object&gt;&lt;object type=&quot;3&quot; unique_id=&quot;14875&quot;&gt;&lt;property id=&quot;20148&quot; value=&quot;5&quot;/&gt;&lt;property id=&quot;20300&quot; value=&quot;Slide 88 - &amp;quot;11.6 The Efficient Portfolio &amp;#x0D;&amp;#x0A;and Required Returns&amp;quot;&quot;/&gt;&lt;property id=&quot;20307&quot; value=&quot;326&quot;/&gt;&lt;/object&gt;&lt;object type=&quot;3&quot; unique_id=&quot;14876&quot;&gt;&lt;property id=&quot;20148&quot; value=&quot;5&quot;/&gt;&lt;property id=&quot;20300&quot; value=&quot;Slide 89 - &amp;quot;11.6 The Efficient Portfolio &amp;#x0D;&amp;#x0A;and Required Returns (cont'd)&amp;quot;&quot;/&gt;&lt;property id=&quot;20307&quot; value=&quot;327&quot;/&gt;&lt;/object&gt;&lt;object type=&quot;3&quot; unique_id=&quot;14877&quot;&gt;&lt;property id=&quot;20148&quot; value=&quot;5&quot;/&gt;&lt;property id=&quot;20300&quot; value=&quot;Slide 90 - &amp;quot;11.6 The Efficient Portfolio &amp;#x0D;&amp;#x0A;and Required Returns (cont'd)&amp;quot;&quot;/&gt;&lt;property id=&quot;20307&quot; value=&quot;328&quot;/&gt;&lt;/object&gt;&lt;object type=&quot;3&quot; unique_id=&quot;14878&quot;&gt;&lt;property id=&quot;20148&quot; value=&quot;5&quot;/&gt;&lt;property id=&quot;20300&quot; value=&quot;Slide 91 - &amp;quot;11.6 The Efficient Portfolio &amp;#x0D;&amp;#x0A;and Required Returns (cont'd)&amp;quot;&quot;/&gt;&lt;property id=&quot;20307&quot; value=&quot;329&quot;/&gt;&lt;/object&gt;&lt;object type=&quot;3&quot; unique_id=&quot;14879&quot;&gt;&lt;property id=&quot;20148&quot; value=&quot;5&quot;/&gt;&lt;property id=&quot;20300&quot; value=&quot;Slide 92 - &amp;quot;11.6 The Efficient Portfolio &amp;#x0D;&amp;#x0A;and Required Returns (cont'd)&amp;quot;&quot;/&gt;&lt;property id=&quot;20307&quot; value=&quot;330&quot;/&gt;&lt;/object&gt;&lt;object type=&quot;3&quot; unique_id=&quot;14880&quot;&gt;&lt;property id=&quot;20148&quot; value=&quot;5&quot;/&gt;&lt;property id=&quot;20300&quot; value=&quot;Slide 93 - &amp;quot;Textbook Example 11.13&amp;quot;&quot;/&gt;&lt;property id=&quot;20307&quot; value=&quot;331&quot;/&gt;&lt;/object&gt;&lt;object type=&quot;3&quot; unique_id=&quot;14881&quot;&gt;&lt;property id=&quot;20148&quot; value=&quot;5&quot;/&gt;&lt;property id=&quot;20300&quot; value=&quot;Slide 94 - &amp;quot;Textbook Example 11.13 (cont'd)&amp;quot;&quot;/&gt;&lt;property id=&quot;20307&quot; value=&quot;332&quot;/&gt;&lt;/object&gt;&lt;object type=&quot;3&quot; unique_id=&quot;14882&quot;&gt;&lt;property id=&quot;20148&quot; value=&quot;5&quot;/&gt;&lt;property id=&quot;20300&quot; value=&quot;Slide 95 - &amp;quot;Alternative Example 11.13&amp;quot;&quot;/&gt;&lt;property id=&quot;20307&quot; value=&quot;401&quot;/&gt;&lt;/object&gt;&lt;object type=&quot;3&quot; unique_id=&quot;14883&quot;&gt;&lt;property id=&quot;20148&quot; value=&quot;5&quot;/&gt;&lt;property id=&quot;20300&quot; value=&quot;Slide 96 - &amp;quot;Alternative Example 11.13 (cont’d)&amp;quot;&quot;/&gt;&lt;property id=&quot;20307&quot; value=&quot;402&quot;/&gt;&lt;/object&gt;&lt;object type=&quot;3&quot; unique_id=&quot;14884&quot;&gt;&lt;property id=&quot;20148&quot; value=&quot;5&quot;/&gt;&lt;property id=&quot;20300&quot; value=&quot;Slide 97 - &amp;quot;Expected Returns &amp;#x0D;&amp;#x0A;and the Efficient Portfolio&amp;quot;&quot;/&gt;&lt;property id=&quot;20307&quot; value=&quot;333&quot;/&gt;&lt;/object&gt;&lt;object type=&quot;3&quot; unique_id=&quot;14885&quot;&gt;&lt;property id=&quot;20148&quot; value=&quot;5&quot;/&gt;&lt;property id=&quot;20300&quot; value=&quot;Slide 98 - &amp;quot;Textbook Example 11.14&amp;quot;&quot;/&gt;&lt;property id=&quot;20307&quot; value=&quot;334&quot;/&gt;&lt;/object&gt;&lt;object type=&quot;3&quot; unique_id=&quot;14886&quot;&gt;&lt;property id=&quot;20148&quot; value=&quot;5&quot;/&gt;&lt;property id=&quot;20300&quot; value=&quot;Slide 99 - &amp;quot;Textbook Example 11.14 (cont'd)&amp;quot;&quot;/&gt;&lt;property id=&quot;20307&quot; value=&quot;335&quot;/&gt;&lt;/object&gt;&lt;object type=&quot;3&quot; unique_id=&quot;14887&quot;&gt;&lt;property id=&quot;20148&quot; value=&quot;5&quot;/&gt;&lt;property id=&quot;20300&quot; value=&quot;Slide 100 - &amp;quot;Table 11.5  Sharpe Ratio and Required Return for Different Investments in the Real Estate Fund&amp;quot;&quot;/&gt;&lt;property id=&quot;20307&quot; value=&quot;336&quot;/&gt;&lt;/object&gt;&lt;object type=&quot;3&quot; unique_id=&quot;14888&quot;&gt;&lt;property id=&quot;20148&quot; value=&quot;5&quot;/&gt;&lt;property id=&quot;20300&quot; value=&quot;Slide 101 - &amp;quot;11.7 The Capital Asset Pricing Model&amp;quot;&quot;/&gt;&lt;property id=&quot;20307&quot; value=&quot;393&quot;/&gt;&lt;/object&gt;&lt;object type=&quot;3&quot; unique_id=&quot;14889&quot;&gt;&lt;property id=&quot;20148&quot; value=&quot;5&quot;/&gt;&lt;property id=&quot;20300&quot; value=&quot;Slide 102 - &amp;quot;The CAPM Assumptions&amp;quot;&quot;/&gt;&lt;property id=&quot;20307&quot; value=&quot;352&quot;/&gt;&lt;/object&gt;&lt;object type=&quot;3&quot; unique_id=&quot;14890&quot;&gt;&lt;property id=&quot;20148&quot; value=&quot;5&quot;/&gt;&lt;property id=&quot;20300&quot; value=&quot;Slide 103 - &amp;quot;The CAPM Assumptions (cont'd)&amp;quot;&quot;/&gt;&lt;property id=&quot;20307&quot; value=&quot;353&quot;/&gt;&lt;/object&gt;&lt;object type=&quot;3&quot; unique_id=&quot;14891&quot;&gt;&lt;property id=&quot;20148&quot; value=&quot;5&quot;/&gt;&lt;property id=&quot;20300&quot; value=&quot;Slide 104 - &amp;quot;The CAPM Assumptions (cont'd)&amp;quot;&quot;/&gt;&lt;property id=&quot;20307&quot; value=&quot;354&quot;/&gt;&lt;/object&gt;&lt;object type=&quot;3&quot; unique_id=&quot;14892&quot;&gt;&lt;property id=&quot;20148&quot; value=&quot;5&quot;/&gt;&lt;property id=&quot;20300&quot; value=&quot;Slide 105 - &amp;quot;Supply, Demand, and the Efficiency of the Market Portfolio&amp;quot;&quot;/&gt;&lt;property id=&quot;20307&quot; value=&quot;355&quot;/&gt;&lt;/object&gt;&lt;object type=&quot;3&quot; unique_id=&quot;14893&quot;&gt;&lt;property id=&quot;20148&quot; value=&quot;5&quot;/&gt;&lt;property id=&quot;20300&quot; value=&quot;Slide 106 - &amp;quot;Textbook Example 11.15&amp;quot;&quot;/&gt;&lt;property id=&quot;20307&quot; value=&quot;356&quot;/&gt;&lt;/object&gt;&lt;object type=&quot;3&quot; unique_id=&quot;14894&quot;&gt;&lt;property id=&quot;20148&quot; value=&quot;5&quot;/&gt;&lt;property id=&quot;20300&quot; value=&quot;Slide 107 - &amp;quot;Textbook Example 11.15 (cont'd)&amp;quot;&quot;/&gt;&lt;property id=&quot;20307&quot; value=&quot;357&quot;/&gt;&lt;/object&gt;&lt;object type=&quot;3&quot; unique_id=&quot;14895&quot;&gt;&lt;property id=&quot;20148&quot; value=&quot;5&quot;/&gt;&lt;property id=&quot;20300&quot; value=&quot;Slide 108 - &amp;quot;Optimal Investing: The Capital Market Line&amp;quot;&quot;/&gt;&lt;property id=&quot;20307&quot; value=&quot;358&quot;/&gt;&lt;/object&gt;&lt;object type=&quot;3&quot; unique_id=&quot;14896&quot;&gt;&lt;property id=&quot;20148&quot; value=&quot;5&quot;/&gt;&lt;property id=&quot;20300&quot; value=&quot;Slide 109 - &amp;quot;Optimal Investing: &amp;#x0D;&amp;#x0A;The Capital Market Line (cont'd)&amp;quot;&quot;/&gt;&lt;property id=&quot;20307&quot; value=&quot;359&quot;/&gt;&lt;/object&gt;&lt;object type=&quot;3&quot; unique_id=&quot;14897&quot;&gt;&lt;property id=&quot;20148&quot; value=&quot;5&quot;/&gt;&lt;property id=&quot;20300&quot; value=&quot;Slide 110 - &amp;quot;Figure 11.11  The Capital Market Line&amp;quot;&quot;/&gt;&lt;property id=&quot;20307&quot; value=&quot;360&quot;/&gt;&lt;/object&gt;&lt;object type=&quot;3&quot; unique_id=&quot;14898&quot;&gt;&lt;property id=&quot;20148&quot; value=&quot;5&quot;/&gt;&lt;property id=&quot;20300&quot; value=&quot;Slide 111 - &amp;quot;11.8 Determining the Risk Premium&amp;quot;&quot;/&gt;&lt;property id=&quot;20307&quot; value=&quot;364&quot;/&gt;&lt;/object&gt;&lt;object type=&quot;3&quot; unique_id=&quot;14899&quot;&gt;&lt;property id=&quot;20148&quot; value=&quot;5&quot;/&gt;&lt;property id=&quot;20300&quot; value=&quot;Slide 112 - &amp;quot;Textbook Example 11.16&amp;quot;&quot;/&gt;&lt;property id=&quot;20307&quot; value=&quot;367&quot;/&gt;&lt;/object&gt;&lt;object type=&quot;3&quot; unique_id=&quot;14900&quot;&gt;&lt;property id=&quot;20148&quot; value=&quot;5&quot;/&gt;&lt;property id=&quot;20300&quot; value=&quot;Slide 113 - &amp;quot;Textbook Example 11.16 (cont'd)&amp;quot;&quot;/&gt;&lt;property id=&quot;20307&quot; value=&quot;368&quot;/&gt;&lt;/object&gt;&lt;object type=&quot;3&quot; unique_id=&quot;14901&quot;&gt;&lt;property id=&quot;20148&quot; value=&quot;5&quot;/&gt;&lt;property id=&quot;20300&quot; value=&quot;Slide 114 - &amp;quot;Alternative Example 11.16&amp;quot;&quot;/&gt;&lt;property id=&quot;20307&quot; value=&quot;369&quot;/&gt;&lt;/object&gt;&lt;object type=&quot;3&quot; unique_id=&quot;14902&quot;&gt;&lt;property id=&quot;20148&quot; value=&quot;5&quot;/&gt;&lt;property id=&quot;20300&quot; value=&quot;Slide 115 - &amp;quot;Alternative Example 11.16 (cont’d)&amp;quot;&quot;/&gt;&lt;property id=&quot;20307&quot; value=&quot;370&quot;/&gt;&lt;/object&gt;&lt;object type=&quot;3&quot; unique_id=&quot;14903&quot;&gt;&lt;property id=&quot;20148&quot; value=&quot;5&quot;/&gt;&lt;property id=&quot;20300&quot; value=&quot;Slide 116 - &amp;quot;Textbook Example 11.17&amp;quot;&quot;/&gt;&lt;property id=&quot;20307&quot; value=&quot;394&quot;/&gt;&lt;/object&gt;&lt;object type=&quot;3&quot; unique_id=&quot;14904&quot;&gt;&lt;property id=&quot;20148&quot; value=&quot;5&quot;/&gt;&lt;property id=&quot;20300&quot; value=&quot;Slide 117 - &amp;quot;Textbook Example 11.17 (cont'd)&amp;quot;&quot;/&gt;&lt;property id=&quot;20307&quot; value=&quot;395&quot;/&gt;&lt;/object&gt;&lt;object type=&quot;3&quot; unique_id=&quot;14905&quot;&gt;&lt;property id=&quot;20148&quot; value=&quot;5&quot;/&gt;&lt;property id=&quot;20300&quot; value=&quot;Slide 118 - &amp;quot;Alternative Example 11.17&amp;quot;&quot;/&gt;&lt;property id=&quot;20307&quot; value=&quot;417&quot;/&gt;&lt;/object&gt;&lt;object type=&quot;3&quot; unique_id=&quot;14906&quot;&gt;&lt;property id=&quot;20148&quot; value=&quot;5&quot;/&gt;&lt;property id=&quot;20300&quot; value=&quot;Slide 119 - &amp;quot;Alternative Example 11.17 (cont’d)&amp;quot;&quot;/&gt;&lt;property id=&quot;20307&quot; value=&quot;418&quot;/&gt;&lt;/object&gt;&lt;object type=&quot;3&quot; unique_id=&quot;14907&quot;&gt;&lt;property id=&quot;20148&quot; value=&quot;5&quot;/&gt;&lt;property id=&quot;20300&quot; value=&quot;Slide 120 - &amp;quot;The Security Market Line&amp;quot;&quot;/&gt;&lt;property id=&quot;20307&quot; value=&quot;371&quot;/&gt;&lt;/object&gt;&lt;object type=&quot;3&quot; unique_id=&quot;14908&quot;&gt;&lt;property id=&quot;20148&quot; value=&quot;5&quot;/&gt;&lt;property id=&quot;20300&quot; value=&quot;Slide 121 - &amp;quot;Figure 11.12  The Capital Market Line and the Security Market Line&amp;quot;&quot;/&gt;&lt;property id=&quot;20307&quot; value=&quot;372&quot;/&gt;&lt;/object&gt;&lt;object type=&quot;3&quot; unique_id=&quot;14909&quot;&gt;&lt;property id=&quot;20148&quot; value=&quot;5&quot;/&gt;&lt;property id=&quot;20300&quot; value=&quot;Slide 122 - &amp;quot;Figure 11.12  The Capital Market Line and the Security Market Line, panel (a)&amp;quot;&quot;/&gt;&lt;property id=&quot;20307&quot; value=&quot;373&quot;/&gt;&lt;/object&gt;&lt;object type=&quot;3&quot; unique_id=&quot;14910&quot;&gt;&lt;property id=&quot;20148&quot; value=&quot;5&quot;/&gt;&lt;property id=&quot;20300&quot; value=&quot;Slide 123 - &amp;quot;Figure 11.12  The Capital Market Line  and the Security Market Line, panel (b)&amp;quot;&quot;/&gt;&lt;property id=&quot;20307&quot; value=&quot;374&quot;/&gt;&lt;/object&gt;&lt;object type=&quot;3&quot; unique_id=&quot;14911&quot;&gt;&lt;property id=&quot;20148&quot; value=&quot;5&quot;/&gt;&lt;property id=&quot;20300&quot; value=&quot;Slide 124 - &amp;quot;The Security Market Line (cont'd)&amp;quot;&quot;/&gt;&lt;property id=&quot;20307&quot; value=&quot;377&quot;/&gt;&lt;/object&gt;&lt;object type=&quot;3&quot; unique_id=&quot;14912&quot;&gt;&lt;property id=&quot;20148&quot; value=&quot;5&quot;/&gt;&lt;property id=&quot;20300&quot; value=&quot;Slide 125 - &amp;quot;Textbook Example 11.18&amp;quot;&quot;/&gt;&lt;property id=&quot;20307&quot; value=&quot;378&quot;/&gt;&lt;/object&gt;&lt;object type=&quot;3&quot; unique_id=&quot;14913&quot;&gt;&lt;property id=&quot;20148&quot; value=&quot;5&quot;/&gt;&lt;property id=&quot;20300&quot; value=&quot;Slide 126 - &amp;quot;Textbook Example 11.18 (cont’d)&amp;quot;&quot;/&gt;&lt;property id=&quot;20307&quot; value=&quot;379&quot;/&gt;&lt;/object&gt;&lt;object type=&quot;3&quot; unique_id=&quot;14914&quot;&gt;&lt;property id=&quot;20148&quot; value=&quot;5&quot;/&gt;&lt;property id=&quot;20300&quot; value=&quot;Slide 127 - &amp;quot;Alternative Example 11.18&amp;quot;&quot;/&gt;&lt;property id=&quot;20307&quot; value=&quot;380&quot;/&gt;&lt;/object&gt;&lt;object type=&quot;3&quot; unique_id=&quot;14915&quot;&gt;&lt;property id=&quot;20148&quot; value=&quot;5&quot;/&gt;&lt;property id=&quot;20300&quot; value=&quot;Slide 128 - &amp;quot;Alternative Example 11.18 (cont’d)&amp;quot;&quot;/&gt;&lt;property id=&quot;20307&quot; value=&quot;381&quot;/&gt;&lt;/object&gt;&lt;object type=&quot;3&quot; unique_id=&quot;14916&quot;&gt;&lt;property id=&quot;20148&quot; value=&quot;5&quot;/&gt;&lt;property id=&quot;20300&quot; value=&quot;Slide 129 - &amp;quot;Summary of the Capital Asset &amp;#x0D;&amp;#x0A;Pricing Model&amp;quot;&quot;/&gt;&lt;property id=&quot;20307&quot; value=&quot;387&quot;/&gt;&lt;/object&gt;&lt;object type=&quot;3&quot; unique_id=&quot;14917&quot;&gt;&lt;property id=&quot;20148&quot; value=&quot;5&quot;/&gt;&lt;property id=&quot;20300&quot; value=&quot;Slide 130 - &amp;quot;Discussion of Data Case Key Topic&amp;quot;&quot;/&gt;&lt;property id=&quot;20307&quot; value=&quot;396&quot;/&gt;&lt;/object&gt;&lt;object type=&quot;3&quot; unique_id=&quot;14918&quot;&gt;&lt;property id=&quot;20148&quot; value=&quot;5&quot;/&gt;&lt;property id=&quot;20300&quot; value=&quot;Slide 131 - &amp;quot;Chapter Quiz&amp;quot;&quot;/&gt;&lt;property id=&quot;20307&quot; value=&quot;397&quot;/&gt;&lt;/object&gt;&lt;object type=&quot;3&quot; unique_id=&quot;14919&quot;&gt;&lt;property id=&quot;20148&quot; value=&quot;5&quot;/&gt;&lt;property id=&quot;20300&quot; value=&quot;Slide 132 - &amp;quot;Chapter Quiz (cont’d)&amp;quot;&quot;/&gt;&lt;property id=&quot;20307&quot; value=&quot;398&quot;/&gt;&lt;/object&gt;&lt;object type=&quot;3&quot; unique_id=&quot;14920&quot;&gt;&lt;property id=&quot;20148&quot; value=&quot;5&quot;/&gt;&lt;property id=&quot;20300&quot; value=&quot;Slide 133&quot;/&gt;&lt;property id=&quot;20307&quot; value=&quot;406&quot;/&gt;&lt;/object&gt;&lt;object type=&quot;3&quot; unique_id=&quot;14921&quot;&gt;&lt;property id=&quot;20148&quot; value=&quot;5&quot;/&gt;&lt;property id=&quot;20300&quot; value=&quot;Slide 134 - &amp;quot;Appendix&amp;quot;&quot;/&gt;&lt;property id=&quot;20307&quot; value=&quot;403&quot;/&gt;&lt;/object&gt;&lt;object type=&quot;3&quot; unique_id=&quot;14922&quot;&gt;&lt;property id=&quot;20148&quot; value=&quot;5&quot;/&gt;&lt;property id=&quot;20300&quot; value=&quot;Slide 135 - &amp;quot;Appendix (cont’d)&amp;quot;&quot;/&gt;&lt;property id=&quot;20307&quot; value=&quot;405&quot;/&gt;&lt;/object&gt;&lt;object type=&quot;3&quot; unique_id=&quot;14923&quot;&gt;&lt;property id=&quot;20148&quot; value=&quot;5&quot;/&gt;&lt;property id=&quot;20300&quot; value=&quot;Slide 136 - &amp;quot;Appendix (cont’d)&amp;quot;&quot;/&gt;&lt;property id=&quot;20307&quot; value=&quot;404&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6573</TotalTime>
  <Words>4264</Words>
  <Application>Microsoft Office PowerPoint</Application>
  <PresentationFormat>On-screen Show (4:3)</PresentationFormat>
  <Paragraphs>504</Paragraphs>
  <Slides>125</Slides>
  <Notes>114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125</vt:i4>
      </vt:variant>
    </vt:vector>
  </HeadingPairs>
  <TitlesOfParts>
    <vt:vector size="136" baseType="lpstr">
      <vt:lpstr>Arial</vt:lpstr>
      <vt:lpstr>ＭＳ Ｐゴシック</vt:lpstr>
      <vt:lpstr>Calibri</vt:lpstr>
      <vt:lpstr>Verdana</vt:lpstr>
      <vt:lpstr>AGaramond-Regular</vt:lpstr>
      <vt:lpstr>Times</vt:lpstr>
      <vt:lpstr>ヒラギノ角ゴ Pro W3</vt:lpstr>
      <vt:lpstr>Office Theme</vt:lpstr>
      <vt:lpstr>MathType 6.0 Equation</vt:lpstr>
      <vt:lpstr>MathType 5.0 Equation</vt:lpstr>
      <vt:lpstr>Microsoft Equation 3.0</vt:lpstr>
      <vt:lpstr>Slide 1</vt:lpstr>
      <vt:lpstr>Chapter Outline</vt:lpstr>
      <vt:lpstr>Chapter Outline (cont’d)</vt:lpstr>
      <vt:lpstr>Learning Objectives</vt:lpstr>
      <vt:lpstr>Learning Objectives (cont'd)</vt:lpstr>
      <vt:lpstr>Learning Objectives (cont'd)</vt:lpstr>
      <vt:lpstr>Learning Objectives (cont'd)</vt:lpstr>
      <vt:lpstr>Learning Objectives (cont'd)</vt:lpstr>
      <vt:lpstr>Learning Objectives (cont'd)</vt:lpstr>
      <vt:lpstr>Learning Objectives (cont'd)</vt:lpstr>
      <vt:lpstr>11.1 The Expected Return of a Portfolio</vt:lpstr>
      <vt:lpstr>11.1 The Expected Return  of a Portfolio (cont'd)</vt:lpstr>
      <vt:lpstr>Textbook Example 11.1</vt:lpstr>
      <vt:lpstr>Textbook Example 11.1 (cont'd)</vt:lpstr>
      <vt:lpstr>Alternative Example 11.1</vt:lpstr>
      <vt:lpstr>Alternative Example 11.1 (cont’d)</vt:lpstr>
      <vt:lpstr>Alternative Example 11.1 (cont’d)</vt:lpstr>
      <vt:lpstr>Alternative Example 11.1 (cont’d)</vt:lpstr>
      <vt:lpstr>11.1 The Expected Return  of a Portfolio (cont'd)</vt:lpstr>
      <vt:lpstr>Textbook Example 11.2</vt:lpstr>
      <vt:lpstr>Textbook Example 11.2 (cont'd)</vt:lpstr>
      <vt:lpstr>Alternative Example 11.2</vt:lpstr>
      <vt:lpstr>Alternative Example 11.2 (cont’d)</vt:lpstr>
      <vt:lpstr>11.2 The Volatility of a Two-Stock Portfolio</vt:lpstr>
      <vt:lpstr>11.2 The Volatility of a Two-Stock Portfolio (cont'd)</vt:lpstr>
      <vt:lpstr>11.2 The Volatility of a Two-Stock Portfolio (cont'd)</vt:lpstr>
      <vt:lpstr>11.2 The Volatility of a Two-Stock Portfolio (cont'd)</vt:lpstr>
      <vt:lpstr>Determining Covariance and Correlation</vt:lpstr>
      <vt:lpstr>Determining Covariance  and Correlation (cont'd)</vt:lpstr>
      <vt:lpstr>Determining Covariance  and Correlation (cont'd)</vt:lpstr>
      <vt:lpstr>Figure 11.1  Correlation</vt:lpstr>
      <vt:lpstr>Textbook Example 11.3</vt:lpstr>
      <vt:lpstr>Textbook Example 11.3 (cont'd)</vt:lpstr>
      <vt:lpstr>Table 11.2  Computing the Covariance and Correlation between Pairs of Stocks</vt:lpstr>
      <vt:lpstr>Table 11.3  Historical Annual Volatilities and Correlations for Selected Stocks</vt:lpstr>
      <vt:lpstr>Textbook Example 11.4</vt:lpstr>
      <vt:lpstr>Textbook Example 11.4 (cont'd)</vt:lpstr>
      <vt:lpstr>Textbook Example 11.5</vt:lpstr>
      <vt:lpstr>Alternative Example 11.5</vt:lpstr>
      <vt:lpstr>Computing a Portfolio’s Variance  and Volatility</vt:lpstr>
      <vt:lpstr>Textbook Example 11.6</vt:lpstr>
      <vt:lpstr>Textbook Example 11.6 (cont'd)</vt:lpstr>
      <vt:lpstr>Alternative Example 11.6</vt:lpstr>
      <vt:lpstr>Alternative Example 11.6 (cont’d)</vt:lpstr>
      <vt:lpstr>11.3 The Volatility of a Large Portfolio</vt:lpstr>
      <vt:lpstr>Diversification with an Equally Weighted Portfolio</vt:lpstr>
      <vt:lpstr>Figure 11.2  Volatility of an Equally Weighted Portfolio Versus the Number of Stocks</vt:lpstr>
      <vt:lpstr>Textbook Example 11.7</vt:lpstr>
      <vt:lpstr>Textbook Example 11.8</vt:lpstr>
      <vt:lpstr>Diversification with General Portfolios</vt:lpstr>
      <vt:lpstr>11.4 Risk Versus Return:  Choosing an Efficient Portfolio</vt:lpstr>
      <vt:lpstr>11.4 Risk Versus Return: Choosing an Efficient Portfolio (cont'd)</vt:lpstr>
      <vt:lpstr>Figure 11.3  Volatility Versus Expected Return for Portfolios of Intel and Coca-Cola Stock</vt:lpstr>
      <vt:lpstr>11.4 Risk Versus Return: Choosing an Efficient Portfolio (cont'd)</vt:lpstr>
      <vt:lpstr>Textbook Example 11.9</vt:lpstr>
      <vt:lpstr>Alternative Example 11.9</vt:lpstr>
      <vt:lpstr>The Effect of Correlation</vt:lpstr>
      <vt:lpstr>Figure 11.4  Effect on Volatility and Expected Return of Changing the Correlation between Intel and Coca-Cola Stock</vt:lpstr>
      <vt:lpstr>Short Sales</vt:lpstr>
      <vt:lpstr>Textbook Example 11.10</vt:lpstr>
      <vt:lpstr>Figure 11.5  Portfolios of Intel  and Coca-Cola Allowing for Short Sales</vt:lpstr>
      <vt:lpstr>Efficient Portfolios with Many Stocks</vt:lpstr>
      <vt:lpstr>Figure 11.6  Expected Return and Volatility for Selected Portfolios of Intel, Coca-Cola, and Bore Industries Stocks</vt:lpstr>
      <vt:lpstr>Figure 11.7  The Volatility and Expected  Return for All Portfolios of Intel, Coca-Cola, and Bore Stock</vt:lpstr>
      <vt:lpstr>Risk Versus Return: Many Stocks</vt:lpstr>
      <vt:lpstr>Figure 11.8  Efficient Frontier with Three Stocks Versus Ten Stocks</vt:lpstr>
      <vt:lpstr>11.5 Risk-Free Saving and Borrowing</vt:lpstr>
      <vt:lpstr>Investing in Risk-Free Securities</vt:lpstr>
      <vt:lpstr>Investing in Risk-Free Securities (cont'd)</vt:lpstr>
      <vt:lpstr>Figure 11.9  The Risk–Return Combinations  from Combining a Risk-Free Investment and a Risky Portfolio</vt:lpstr>
      <vt:lpstr>Borrowing and Buying Stocks on Margin</vt:lpstr>
      <vt:lpstr>Textbook Example 11.11</vt:lpstr>
      <vt:lpstr>Textbook Example 11.11 (cont'd)</vt:lpstr>
      <vt:lpstr>Identifying the Tangent Portfolio</vt:lpstr>
      <vt:lpstr>Identifying the Tangent Portfolio (cont'd)</vt:lpstr>
      <vt:lpstr>Figure 11.10  The Tangent or Efficient Portfolio</vt:lpstr>
      <vt:lpstr>Identifying the Tangent Portfolio (cont'd)</vt:lpstr>
      <vt:lpstr>Identifying the Tangent Portfolio (cont'd)</vt:lpstr>
      <vt:lpstr>Textbook Example 11.12</vt:lpstr>
      <vt:lpstr>Textbook Example 11.12 (cont'd)</vt:lpstr>
      <vt:lpstr>11.6 The Efficient Portfolio  and Required Returns</vt:lpstr>
      <vt:lpstr>11.6 The Efficient Portfolio  and Required Returns (cont'd)</vt:lpstr>
      <vt:lpstr>11.6 The Efficient Portfolio  and Required Returns (cont'd)</vt:lpstr>
      <vt:lpstr>11.6 The Efficient Portfolio  and Required Returns (cont'd)</vt:lpstr>
      <vt:lpstr>11.6 The Efficient Portfolio  and Required Returns (cont'd)</vt:lpstr>
      <vt:lpstr>Textbook Example 11.13</vt:lpstr>
      <vt:lpstr>Alternative Example 11.13</vt:lpstr>
      <vt:lpstr>Alternative Example 11.13 (cont’d)</vt:lpstr>
      <vt:lpstr>Expected Returns  and the Efficient Portfolio</vt:lpstr>
      <vt:lpstr>Textbook Example 11.14</vt:lpstr>
      <vt:lpstr>Textbook Example 11.14 (cont'd)</vt:lpstr>
      <vt:lpstr>Table 11.5  Sharpe Ratio and Required Return for Different Investments in the Real Estate Fund</vt:lpstr>
      <vt:lpstr>11.7 The Capital Asset Pricing Model</vt:lpstr>
      <vt:lpstr>The CAPM Assumptions</vt:lpstr>
      <vt:lpstr>The CAPM Assumptions (cont'd)</vt:lpstr>
      <vt:lpstr>The CAPM Assumptions (cont'd)</vt:lpstr>
      <vt:lpstr>Supply, Demand, and the Efficiency of the Market Portfolio</vt:lpstr>
      <vt:lpstr>Textbook Example 11.15</vt:lpstr>
      <vt:lpstr>Optimal Investing: The Capital Market Line</vt:lpstr>
      <vt:lpstr>Optimal Investing:  The Capital Market Line (cont'd)</vt:lpstr>
      <vt:lpstr>Figure 11.11  The Capital Market Line</vt:lpstr>
      <vt:lpstr>11.8 Determining the Risk Premium</vt:lpstr>
      <vt:lpstr>Textbook Example 11.16</vt:lpstr>
      <vt:lpstr>Alternative Example 11.16</vt:lpstr>
      <vt:lpstr>Alternative Example 11.16 (cont’d)</vt:lpstr>
      <vt:lpstr>Textbook Example 11.17</vt:lpstr>
      <vt:lpstr>Alternative Example 11.17</vt:lpstr>
      <vt:lpstr>Alternative Example 11.17 (cont’d)</vt:lpstr>
      <vt:lpstr>The Security Market Line</vt:lpstr>
      <vt:lpstr>Figure 11.12  The Capital Market Line and the Security Market Line</vt:lpstr>
      <vt:lpstr>Figure 11.12  The Capital Market Line and the Security Market Line, panel (a)</vt:lpstr>
      <vt:lpstr>Figure 11.12  The Capital Market Line  and the Security Market Line, panel (b)</vt:lpstr>
      <vt:lpstr>The Security Market Line (cont'd)</vt:lpstr>
      <vt:lpstr>Textbook Example 11.18</vt:lpstr>
      <vt:lpstr>Textbook Example 11.18 (cont’d)</vt:lpstr>
      <vt:lpstr>Alternative Example 11.18</vt:lpstr>
      <vt:lpstr>Alternative Example 11.18 (cont’d)</vt:lpstr>
      <vt:lpstr>Summary of the Capital Asset  Pricing Model</vt:lpstr>
      <vt:lpstr>Discussion of Data Case Key Topic</vt:lpstr>
      <vt:lpstr>Chapter Quiz</vt:lpstr>
      <vt:lpstr>Chapter Quiz (cont’d)</vt:lpstr>
      <vt:lpstr>Slide 122</vt:lpstr>
      <vt:lpstr>Appendix</vt:lpstr>
      <vt:lpstr>Appendix (cont’d)</vt:lpstr>
      <vt:lpstr>Appendix (cont’d)</vt:lpstr>
    </vt:vector>
  </TitlesOfParts>
  <Company>Copyright ©2014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subject>Optimal  Portfolio Choice and the Capital Asset Pricing Model</dc:subject>
  <dc:creator>Berk / DeMarzo</dc:creator>
  <cp:lastModifiedBy>Javad</cp:lastModifiedBy>
  <cp:revision>128</cp:revision>
  <dcterms:created xsi:type="dcterms:W3CDTF">2013-02-15T12:51:26Z</dcterms:created>
  <dcterms:modified xsi:type="dcterms:W3CDTF">2017-05-30T17:51:31Z</dcterms:modified>
</cp:coreProperties>
</file>