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2"/>
  </p:notesMasterIdLst>
  <p:sldIdLst>
    <p:sldId id="296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  <p:sldId id="392" r:id="rId23"/>
    <p:sldId id="393" r:id="rId24"/>
    <p:sldId id="394" r:id="rId25"/>
    <p:sldId id="395" r:id="rId26"/>
    <p:sldId id="396" r:id="rId27"/>
    <p:sldId id="397" r:id="rId28"/>
    <p:sldId id="398" r:id="rId29"/>
    <p:sldId id="399" r:id="rId30"/>
    <p:sldId id="400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1F1F"/>
    <a:srgbClr val="0B5B7F"/>
    <a:srgbClr val="08425C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99" autoAdjust="0"/>
  </p:normalViewPr>
  <p:slideViewPr>
    <p:cSldViewPr>
      <p:cViewPr varScale="1">
        <p:scale>
          <a:sx n="78" d="100"/>
          <a:sy n="78" d="100"/>
        </p:scale>
        <p:origin x="-52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holas.racculia\Dropbox\Bodie%20Essentials%2010e%20Supplements\Essentials%2010e%20manuscript\BKM%2010e%20Ch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cholas.racculia\Dropbox\Bodie%20Essentials%2010e%20Supplements\Essentials%2010e%20manuscript\BKM%2010e%20Ch0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70312251893781"/>
          <c:y val="7.3453940208693447E-2"/>
          <c:w val="0.83813837970566674"/>
          <c:h val="0.7862159912937711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B5B7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'Figure 8.3'!$B$94:$K$94</c:f>
              <c:numCache>
                <c:formatCode>0.00</c:formatCode>
                <c:ptCount val="10"/>
                <c:pt idx="0">
                  <c:v>19.186666666666671</c:v>
                </c:pt>
                <c:pt idx="1">
                  <c:v>17.113333333333333</c:v>
                </c:pt>
                <c:pt idx="2">
                  <c:v>16.78747126436782</c:v>
                </c:pt>
                <c:pt idx="3">
                  <c:v>15.920919540229878</c:v>
                </c:pt>
                <c:pt idx="4">
                  <c:v>15.385402298850577</c:v>
                </c:pt>
                <c:pt idx="5">
                  <c:v>15.374827586206901</c:v>
                </c:pt>
                <c:pt idx="6">
                  <c:v>14.629310344827589</c:v>
                </c:pt>
                <c:pt idx="7">
                  <c:v>13.692413793103452</c:v>
                </c:pt>
                <c:pt idx="8">
                  <c:v>12.980344827586206</c:v>
                </c:pt>
                <c:pt idx="9">
                  <c:v>11.167126436781608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905152"/>
        <c:axId val="61192832"/>
      </c:barChart>
      <c:catAx>
        <c:axId val="61905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b="0"/>
                  <a:t>Size decile: 1 = small, 10 = large</a:t>
                </a:r>
              </a:p>
            </c:rich>
          </c:tx>
          <c:layout>
            <c:manualLayout>
              <c:xMode val="edge"/>
              <c:yMode val="edge"/>
              <c:x val="0.31566418780985711"/>
              <c:y val="0.938827968195152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1928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61192832"/>
        <c:scaling>
          <c:orientation val="minMax"/>
        </c:scaling>
        <c:delete val="0"/>
        <c:axPos val="l"/>
        <c:majorGridlines>
          <c:spPr>
            <a:ln w="3175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 sz="1800" b="0"/>
                  <a:t>Annual return(%)</a:t>
                </a:r>
              </a:p>
            </c:rich>
          </c:tx>
          <c:layout>
            <c:manualLayout>
              <c:xMode val="edge"/>
              <c:yMode val="edge"/>
              <c:x val="1.8501506756099934E-2"/>
              <c:y val="0.3119575034738305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61905152"/>
        <c:crosses val="autoZero"/>
        <c:crossBetween val="between"/>
      </c:valAx>
      <c:spPr>
        <a:solidFill>
          <a:srgbClr val="FFFFFF"/>
        </a:solidFill>
        <a:ln w="12700">
          <a:solidFill>
            <a:srgbClr val="FFFFFF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3175">
      <a:noFill/>
      <a:prstDash val="solid"/>
    </a:ln>
  </c:spPr>
  <c:txPr>
    <a:bodyPr/>
    <a:lstStyle/>
    <a:p>
      <a:pPr>
        <a:defRPr sz="9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848225260186036"/>
          <c:y val="7.3087690961706697E-2"/>
          <c:w val="0.84152456403072318"/>
          <c:h val="0.75487515983578979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7B1F1F"/>
            </a:solidFill>
            <a:ln>
              <a:solidFill>
                <a:srgbClr val="000000"/>
              </a:solidFill>
            </a:ln>
          </c:spPr>
          <c:invertIfNegative val="0"/>
          <c:dLbls>
            <c:dLbl>
              <c:idx val="0"/>
              <c:layout>
                <c:manualLayout>
                  <c:x val="-2.7266530334014998E-3"/>
                  <c:y val="-0.251780738946093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2.7266530334014998E-3"/>
                  <c:y val="-0.2603277474931018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777509406416222E-3"/>
                  <c:y val="-0.2820512820512820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1801737972937438E-3"/>
                  <c:y val="-0.2863247863247863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2.7266530334014998E-3"/>
                  <c:y val="-0.297008547008547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5.1097907240122595E-5"/>
                  <c:y val="-0.2934474056127599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0.301994750656167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5.5044039740431219E-3"/>
                  <c:y val="-0.330484218318863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1.5329372172036778E-4"/>
                  <c:y val="-0.3529204522511609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2.7777509406416222E-3"/>
                  <c:y val="-0.3806978935325391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'Figure 8.4'!$B$94:$K$94</c:f>
              <c:numCache>
                <c:formatCode>0.00</c:formatCode>
                <c:ptCount val="10"/>
                <c:pt idx="0">
                  <c:v>11.020229885057468</c:v>
                </c:pt>
                <c:pt idx="1">
                  <c:v>12.106321839080454</c:v>
                </c:pt>
                <c:pt idx="2">
                  <c:v>11.857241379310342</c:v>
                </c:pt>
                <c:pt idx="3">
                  <c:v>12.153563218390804</c:v>
                </c:pt>
                <c:pt idx="4">
                  <c:v>13.204827586206896</c:v>
                </c:pt>
                <c:pt idx="5">
                  <c:v>13.265172413793096</c:v>
                </c:pt>
                <c:pt idx="6">
                  <c:v>13.427356321839083</c:v>
                </c:pt>
                <c:pt idx="7">
                  <c:v>15.614942528735629</c:v>
                </c:pt>
                <c:pt idx="8">
                  <c:v>16.414712643678161</c:v>
                </c:pt>
                <c:pt idx="9">
                  <c:v>17.514597701149427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34"/>
        <c:axId val="109851392"/>
        <c:axId val="112933120"/>
      </c:barChart>
      <c:catAx>
        <c:axId val="10985139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Book-to-market decile: 1 = low, 10 = high</a:t>
                </a:r>
              </a:p>
            </c:rich>
          </c:tx>
          <c:layout>
            <c:manualLayout>
              <c:xMode val="edge"/>
              <c:yMode val="edge"/>
              <c:x val="0.29998744022027923"/>
              <c:y val="0.91365367790564644"/>
            </c:manualLayout>
          </c:layout>
          <c:overlay val="0"/>
        </c:title>
        <c:majorTickMark val="none"/>
        <c:minorTickMark val="none"/>
        <c:tickLblPos val="nextTo"/>
        <c:crossAx val="112933120"/>
        <c:crosses val="autoZero"/>
        <c:auto val="1"/>
        <c:lblAlgn val="ctr"/>
        <c:lblOffset val="100"/>
        <c:noMultiLvlLbl val="0"/>
      </c:catAx>
      <c:valAx>
        <c:axId val="11293312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 return (%)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109851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15ED21CD-B0E0-4634-A133-599451056ACE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277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A9F94524-ED14-4DF5-9827-8FB48065BC21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2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7F159B95-54DA-4DC2-B59B-4152101621C6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3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481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A0E19780-ACEA-48D9-93E7-7F151CFD0755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4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58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A9F94524-ED14-4DF5-9827-8FB48065BC21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5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256602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666893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077185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487476" indent="-205146" defTabSz="4102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49628" algn="l"/>
                <a:tab pos="1299256" algn="l"/>
                <a:tab pos="1948884" algn="l"/>
                <a:tab pos="2598511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/>
            <a:fld id="{A9F94524-ED14-4DF5-9827-8FB48065BC21}" type="slidenum">
              <a:rPr lang="en-US">
                <a:solidFill>
                  <a:srgbClr val="000000"/>
                </a:solidFill>
                <a:latin typeface="Times New Roman" pitchFamily="16" charset="0"/>
              </a:rPr>
              <a:pPr eaLnBrk="1"/>
              <a:t>6</a:t>
            </a:fld>
            <a:endParaRPr lang="en-US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37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3738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86360" y="4342535"/>
            <a:ext cx="5486681" cy="41145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Bodie, Kane, and Marcus</a:t>
            </a:r>
          </a:p>
          <a:p>
            <a:r>
              <a:rPr lang="en-US" i="1" dirty="0" smtClean="0"/>
              <a:t>Essentials of Investments</a:t>
            </a:r>
          </a:p>
          <a:p>
            <a:r>
              <a:rPr lang="en-US" i="0" dirty="0" smtClean="0"/>
              <a:t>Tenth Edition</a:t>
            </a:r>
            <a:endParaRPr lang="en-US" i="1" dirty="0" smtClean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Chapter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12/18/2015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ChangeArrowheads="1"/>
          </p:cNvSpPr>
          <p:nvPr/>
        </p:nvSpPr>
        <p:spPr bwMode="auto">
          <a:xfrm>
            <a:off x="2286000" y="1524000"/>
            <a:ext cx="6629400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US" sz="4400" dirty="0" smtClean="0">
                <a:solidFill>
                  <a:schemeClr val="bg1"/>
                </a:solidFill>
              </a:rPr>
              <a:t>The Efficient Market Hypothesis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838200" y="1629085"/>
            <a:ext cx="914400" cy="1445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5000" rIns="90000" bIns="45000">
            <a:spAutoFit/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</a:tabLst>
            </a:pPr>
            <a:r>
              <a:rPr lang="en-US" sz="8800" dirty="0" smtClean="0">
                <a:solidFill>
                  <a:schemeClr val="bg1"/>
                </a:solidFill>
              </a:rPr>
              <a:t>8		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 smtClean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921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8.2 Implications of the EMH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smtClean="0"/>
              <a:t>Role of Portfolio Management in Efficient Market</a:t>
            </a:r>
          </a:p>
          <a:p>
            <a:pPr lvl="1"/>
            <a:r>
              <a:rPr lang="en-US" dirty="0" smtClean="0"/>
              <a:t>Active management assumes market inefficiency</a:t>
            </a:r>
          </a:p>
          <a:p>
            <a:pPr lvl="1"/>
            <a:r>
              <a:rPr lang="en-US" dirty="0" smtClean="0"/>
              <a:t>Passive management consistent with </a:t>
            </a:r>
            <a:r>
              <a:rPr lang="en-US" dirty="0" err="1" smtClean="0"/>
              <a:t>semistrong</a:t>
            </a:r>
            <a:r>
              <a:rPr lang="en-US" dirty="0" smtClean="0"/>
              <a:t> efficiency</a:t>
            </a:r>
          </a:p>
          <a:p>
            <a:pPr lvl="1"/>
            <a:r>
              <a:rPr lang="en-US" dirty="0" smtClean="0"/>
              <a:t>Inefficient market pricing leads to inefficient resource allocation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57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rmAutofit/>
          </a:bodyPr>
          <a:lstStyle/>
          <a:p>
            <a:r>
              <a:rPr lang="en-US" dirty="0" smtClean="0"/>
              <a:t>8.3 Are Markets Efficient</a:t>
            </a:r>
            <a:r>
              <a:rPr lang="en-US" dirty="0"/>
              <a:t>? </a:t>
            </a:r>
            <a:r>
              <a:rPr lang="en-US" dirty="0" smtClean="0"/>
              <a:t>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78537" cy="4876800"/>
          </a:xfrm>
        </p:spPr>
        <p:txBody>
          <a:bodyPr/>
          <a:lstStyle/>
          <a:p>
            <a:pPr lvl="1">
              <a:spcAft>
                <a:spcPts val="0"/>
              </a:spcAft>
            </a:pPr>
            <a:r>
              <a:rPr lang="en-US" dirty="0" smtClean="0"/>
              <a:t>Magnitude issue: </a:t>
            </a:r>
            <a:r>
              <a:rPr lang="en-US" sz="2800" dirty="0" smtClean="0"/>
              <a:t>Efficiency is relative, not binary</a:t>
            </a:r>
          </a:p>
          <a:p>
            <a:pPr lvl="1">
              <a:spcAft>
                <a:spcPts val="0"/>
              </a:spcAft>
            </a:pPr>
            <a:endParaRPr lang="en-US" sz="2800" dirty="0" smtClean="0"/>
          </a:p>
          <a:p>
            <a:pPr lvl="1">
              <a:spcAft>
                <a:spcPts val="0"/>
              </a:spcAft>
            </a:pPr>
            <a:r>
              <a:rPr lang="en-US" dirty="0" smtClean="0"/>
              <a:t>Selection bias issue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Investors who find successful investment schemes are less inclined to share findings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Observable outcomes preselected in favor of failed attempts</a:t>
            </a:r>
          </a:p>
          <a:p>
            <a:pPr lvl="2">
              <a:spcAft>
                <a:spcPts val="0"/>
              </a:spcAft>
            </a:pPr>
            <a:endParaRPr lang="en-US" sz="2800" dirty="0" smtClean="0"/>
          </a:p>
          <a:p>
            <a:pPr lvl="1">
              <a:spcAft>
                <a:spcPts val="0"/>
              </a:spcAft>
            </a:pPr>
            <a:r>
              <a:rPr lang="en-US" dirty="0" smtClean="0"/>
              <a:t>Lucky event issue: </a:t>
            </a:r>
            <a:r>
              <a:rPr lang="en-US" sz="2800" dirty="0" smtClean="0"/>
              <a:t>Lucky investments receive disproportionate attention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11086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 Weak Form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4800600"/>
          </a:xfrm>
        </p:spPr>
        <p:txBody>
          <a:bodyPr/>
          <a:lstStyle/>
          <a:p>
            <a:r>
              <a:rPr lang="en-US" dirty="0" smtClean="0"/>
              <a:t>Weak-Form Tests: Patterns in Stock Returns</a:t>
            </a:r>
          </a:p>
          <a:p>
            <a:pPr lvl="1"/>
            <a:r>
              <a:rPr lang="en-US" dirty="0" smtClean="0"/>
              <a:t>Returns over short horizons</a:t>
            </a:r>
          </a:p>
          <a:p>
            <a:pPr lvl="2"/>
            <a:r>
              <a:rPr lang="en-US" sz="2800" dirty="0" smtClean="0"/>
              <a:t>Momentum effect: Tendency of poorly- or well-performing stocks to continue abnormal performance in following periods</a:t>
            </a:r>
          </a:p>
          <a:p>
            <a:pPr lvl="1"/>
            <a:r>
              <a:rPr lang="en-US" dirty="0" smtClean="0"/>
              <a:t>Returns over long horizons</a:t>
            </a:r>
          </a:p>
          <a:p>
            <a:pPr lvl="2"/>
            <a:r>
              <a:rPr lang="en-US" sz="2800" dirty="0" smtClean="0"/>
              <a:t>Reversal effect: Tendency of poorly- or well-performing stocks to experience reversals in following periods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0927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5029200"/>
          </a:xfrm>
        </p:spPr>
        <p:txBody>
          <a:bodyPr/>
          <a:lstStyle/>
          <a:p>
            <a:r>
              <a:rPr lang="en-US" dirty="0" smtClean="0"/>
              <a:t>Predictors of Broad Market Performance</a:t>
            </a:r>
          </a:p>
          <a:p>
            <a:pPr lvl="1"/>
            <a:r>
              <a:rPr lang="en-US" dirty="0" smtClean="0"/>
              <a:t>1988—Fama and French: Return on aggregate stock market tends to be higher when dividend yield is low</a:t>
            </a:r>
          </a:p>
          <a:p>
            <a:pPr lvl="1"/>
            <a:r>
              <a:rPr lang="en-US" dirty="0" smtClean="0"/>
              <a:t>1988—Campbell and </a:t>
            </a:r>
            <a:r>
              <a:rPr lang="en-US" dirty="0" err="1" smtClean="0"/>
              <a:t>Shiller</a:t>
            </a:r>
            <a:r>
              <a:rPr lang="en-US" dirty="0" smtClean="0"/>
              <a:t>: Earnings yield can predict market returns</a:t>
            </a:r>
          </a:p>
          <a:p>
            <a:pPr lvl="1"/>
            <a:r>
              <a:rPr lang="en-US" dirty="0" smtClean="0"/>
              <a:t>1986—Keim and </a:t>
            </a:r>
            <a:r>
              <a:rPr lang="en-US" dirty="0" err="1" smtClean="0"/>
              <a:t>Stambaugh</a:t>
            </a:r>
            <a:r>
              <a:rPr lang="en-US" dirty="0" smtClean="0"/>
              <a:t>: Bond market data (spread between yields) can predict market returns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62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err="1" smtClean="0"/>
              <a:t>Semistrong</a:t>
            </a:r>
            <a:r>
              <a:rPr lang="en-US" dirty="0" smtClean="0"/>
              <a:t> Tests: Market Anomalies</a:t>
            </a:r>
          </a:p>
          <a:p>
            <a:pPr lvl="1"/>
            <a:r>
              <a:rPr lang="en-US" dirty="0" smtClean="0"/>
              <a:t>Anomalies</a:t>
            </a:r>
          </a:p>
          <a:p>
            <a:pPr lvl="2"/>
            <a:r>
              <a:rPr lang="en-US" sz="2800" dirty="0" smtClean="0"/>
              <a:t>Patterns of returns contradicting EMH</a:t>
            </a:r>
          </a:p>
          <a:p>
            <a:pPr lvl="1"/>
            <a:r>
              <a:rPr lang="en-US" dirty="0" smtClean="0"/>
              <a:t>P/E effect</a:t>
            </a:r>
          </a:p>
          <a:p>
            <a:pPr lvl="2"/>
            <a:r>
              <a:rPr lang="en-US" sz="2800" dirty="0" smtClean="0"/>
              <a:t>Portfolios of low P/E stocks exhibit higher average risk-adjusted returns than high P/E stocks</a:t>
            </a:r>
          </a:p>
        </p:txBody>
      </p:sp>
    </p:spTree>
    <p:extLst>
      <p:ext uri="{BB962C8B-B14F-4D97-AF65-F5344CB8AC3E}">
        <p14:creationId xmlns:p14="http://schemas.microsoft.com/office/powerpoint/2010/main" val="202195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78537" cy="4876800"/>
          </a:xfrm>
        </p:spPr>
        <p:txBody>
          <a:bodyPr/>
          <a:lstStyle/>
          <a:p>
            <a:r>
              <a:rPr lang="en-US" dirty="0" err="1" smtClean="0"/>
              <a:t>Semistrong</a:t>
            </a:r>
            <a:r>
              <a:rPr lang="en-US" dirty="0" smtClean="0"/>
              <a:t> Tests: Market Anomalies</a:t>
            </a:r>
          </a:p>
          <a:p>
            <a:pPr lvl="1"/>
            <a:r>
              <a:rPr lang="en-US" dirty="0" smtClean="0"/>
              <a:t>Small-firm effect</a:t>
            </a:r>
          </a:p>
          <a:p>
            <a:pPr lvl="2"/>
            <a:r>
              <a:rPr lang="en-US" sz="2800" dirty="0" smtClean="0"/>
              <a:t>Stocks of small firms can earn abnormal returns, primarily in January</a:t>
            </a:r>
          </a:p>
          <a:p>
            <a:pPr lvl="1"/>
            <a:r>
              <a:rPr lang="en-US" dirty="0" smtClean="0"/>
              <a:t>Neglected-firm effect</a:t>
            </a:r>
          </a:p>
          <a:p>
            <a:pPr lvl="2"/>
            <a:r>
              <a:rPr lang="en-US" sz="2800" dirty="0" smtClean="0"/>
              <a:t>Stock of little-known firms can generate abnormal returns</a:t>
            </a:r>
          </a:p>
          <a:p>
            <a:pPr lvl="1"/>
            <a:r>
              <a:rPr lang="en-US" dirty="0" smtClean="0"/>
              <a:t>Book-to-market effect</a:t>
            </a:r>
          </a:p>
          <a:p>
            <a:pPr lvl="2"/>
            <a:r>
              <a:rPr lang="en-US" sz="2800" dirty="0" smtClean="0"/>
              <a:t>Shares of high book-to-market firms can generate abnormal returns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0437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8.3 Are Markets Efficient? Semi-strong Tests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78537" cy="53340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dirty="0" smtClean="0"/>
              <a:t>Semi-strong Tests: Market Anomalies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Post-earnings announcement price drift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Sluggish response of stock price to firm’s earnings announcement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Abnormal return on announcement day, momentum continues past market price</a:t>
            </a:r>
          </a:p>
          <a:p>
            <a:pPr lvl="1">
              <a:spcAft>
                <a:spcPts val="0"/>
              </a:spcAft>
            </a:pPr>
            <a:r>
              <a:rPr lang="en-US" dirty="0" smtClean="0"/>
              <a:t>Bubbles and market efficiency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Speculative bubbles can raise prices above intrinsic value</a:t>
            </a:r>
          </a:p>
          <a:p>
            <a:pPr lvl="2">
              <a:spcAft>
                <a:spcPts val="0"/>
              </a:spcAft>
            </a:pPr>
            <a:r>
              <a:rPr lang="en-US" sz="2800" dirty="0" smtClean="0"/>
              <a:t>Even if prices are inaccurate, it can be difficult to take advantage of them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0433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8.3 Average Annual Return: Ten Size-Based Portfolios, 1926-2013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7578948"/>
              </p:ext>
            </p:extLst>
          </p:nvPr>
        </p:nvGraphicFramePr>
        <p:xfrm>
          <a:off x="304800" y="1143000"/>
          <a:ext cx="82296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298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8.4 Average Annual Return as Function of Book-to-Market Ratio, 1926-2010 </a:t>
            </a:r>
            <a:endParaRPr lang="en-US" sz="28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012568"/>
              </p:ext>
            </p:extLst>
          </p:nvPr>
        </p:nvGraphicFramePr>
        <p:xfrm>
          <a:off x="304800" y="1447800"/>
          <a:ext cx="8305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083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8.5 Cumulative Abnormal Returns after Earnings Announcements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066800"/>
            <a:ext cx="5672138" cy="5312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514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599" cy="836613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 smtClean="0">
                <a:solidFill>
                  <a:srgbClr val="0B5B7F"/>
                </a:solidFill>
              </a:rPr>
              <a:t>8.1 Random Walks and Efficient Market Hypothesis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04800" y="2057400"/>
            <a:ext cx="8357191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Random Walk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Notion that stock price changes are random</a:t>
            </a:r>
          </a:p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Efficient Market Hypothesis (EMH)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Prices of securities fully reflect available information</a:t>
            </a:r>
            <a:endParaRPr lang="en-US" sz="28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2949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smtClean="0"/>
              <a:t>Interpreting Anomalies</a:t>
            </a:r>
          </a:p>
          <a:p>
            <a:pPr lvl="1"/>
            <a:r>
              <a:rPr lang="en-US" dirty="0" smtClean="0"/>
              <a:t>Risk premiums or inefficiencies?</a:t>
            </a:r>
          </a:p>
          <a:p>
            <a:pPr lvl="2"/>
            <a:r>
              <a:rPr lang="en-US" sz="2800" dirty="0" err="1" smtClean="0"/>
              <a:t>Fama</a:t>
            </a:r>
            <a:r>
              <a:rPr lang="en-US" sz="2800" dirty="0" smtClean="0"/>
              <a:t> and French: Market phenomena can be explained as manifestations of risk premiums</a:t>
            </a:r>
          </a:p>
          <a:p>
            <a:pPr lvl="2"/>
            <a:r>
              <a:rPr lang="en-US" sz="2800" dirty="0" err="1" smtClean="0"/>
              <a:t>Lakonishok</a:t>
            </a:r>
            <a:r>
              <a:rPr lang="en-US" sz="2800" dirty="0" smtClean="0"/>
              <a:t>, </a:t>
            </a:r>
            <a:r>
              <a:rPr lang="en-US" sz="2800" dirty="0" err="1" smtClean="0"/>
              <a:t>Shleifer</a:t>
            </a:r>
            <a:r>
              <a:rPr lang="en-US" sz="2800" dirty="0" smtClean="0"/>
              <a:t>, and </a:t>
            </a:r>
            <a:r>
              <a:rPr lang="en-US" sz="2800" dirty="0" err="1" smtClean="0"/>
              <a:t>Vishny</a:t>
            </a:r>
            <a:r>
              <a:rPr lang="en-US" sz="2800" dirty="0" smtClean="0"/>
              <a:t>: Market phenomena are evidence of inefficient markets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84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8.3 Are Markets Efficient?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smtClean="0"/>
              <a:t>Interpreting Anomalies</a:t>
            </a:r>
          </a:p>
          <a:p>
            <a:pPr lvl="1"/>
            <a:r>
              <a:rPr lang="en-US" dirty="0" smtClean="0"/>
              <a:t>Anomalies or data mining?</a:t>
            </a:r>
          </a:p>
          <a:p>
            <a:pPr lvl="2"/>
            <a:r>
              <a:rPr lang="en-US" sz="2800" dirty="0" smtClean="0"/>
              <a:t>Some anomalies have not shown staying power after being reported</a:t>
            </a:r>
          </a:p>
          <a:p>
            <a:pPr lvl="3"/>
            <a:r>
              <a:rPr lang="en-US" sz="2800" dirty="0" smtClean="0"/>
              <a:t>Small-firm effect</a:t>
            </a:r>
          </a:p>
          <a:p>
            <a:pPr lvl="3"/>
            <a:r>
              <a:rPr lang="en-US" sz="2800" dirty="0" smtClean="0"/>
              <a:t>Book-to-market effect</a:t>
            </a:r>
          </a:p>
        </p:txBody>
      </p:sp>
    </p:spTree>
    <p:extLst>
      <p:ext uri="{BB962C8B-B14F-4D97-AF65-F5344CB8AC3E}">
        <p14:creationId xmlns:p14="http://schemas.microsoft.com/office/powerpoint/2010/main" val="196426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8.6 Return to Style Portfolio as Predictor of GDP Growth </a:t>
            </a:r>
            <a:endParaRPr lang="en-US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566863"/>
            <a:ext cx="7867650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681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839200" cy="836426"/>
          </a:xfrm>
        </p:spPr>
        <p:txBody>
          <a:bodyPr>
            <a:noAutofit/>
          </a:bodyPr>
          <a:lstStyle/>
          <a:p>
            <a:r>
              <a:rPr lang="en-US" sz="3600" dirty="0" smtClean="0"/>
              <a:t>8.4 Mutual Fund and Analyst Performance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78537" cy="4800600"/>
          </a:xfrm>
        </p:spPr>
        <p:txBody>
          <a:bodyPr/>
          <a:lstStyle/>
          <a:p>
            <a:r>
              <a:rPr lang="en-US" dirty="0" smtClean="0"/>
              <a:t>Stock Market Analysis</a:t>
            </a:r>
          </a:p>
          <a:p>
            <a:pPr lvl="1"/>
            <a:r>
              <a:rPr lang="en-US" dirty="0" smtClean="0"/>
              <a:t>Analysts are overly positive about firm prospects</a:t>
            </a:r>
          </a:p>
          <a:p>
            <a:pPr lvl="2"/>
            <a:r>
              <a:rPr lang="en-US" sz="2800" dirty="0" smtClean="0"/>
              <a:t>Womack: Positive changes associated with 5% increase, negative with 11% decrease</a:t>
            </a:r>
          </a:p>
          <a:p>
            <a:pPr lvl="2"/>
            <a:r>
              <a:rPr lang="en-US" sz="2800" dirty="0" err="1" smtClean="0"/>
              <a:t>Jegadeesh</a:t>
            </a:r>
            <a:r>
              <a:rPr lang="en-US" sz="2800" dirty="0" smtClean="0"/>
              <a:t>, Kim, Kristie, and Lee: Level of consensus is inconsistent predictor of future performance</a:t>
            </a:r>
          </a:p>
          <a:p>
            <a:pPr lvl="2"/>
            <a:r>
              <a:rPr lang="en-US" sz="2800" dirty="0" smtClean="0"/>
              <a:t>Barber, </a:t>
            </a:r>
            <a:r>
              <a:rPr lang="en-US" sz="2800" dirty="0" err="1" smtClean="0"/>
              <a:t>Lehavy</a:t>
            </a:r>
            <a:r>
              <a:rPr lang="en-US" sz="2800" dirty="0" smtClean="0"/>
              <a:t>, </a:t>
            </a:r>
            <a:r>
              <a:rPr lang="en-US" sz="2800" dirty="0" err="1" smtClean="0"/>
              <a:t>McNichols</a:t>
            </a:r>
            <a:r>
              <a:rPr lang="en-US" sz="2800" dirty="0" smtClean="0"/>
              <a:t>, and </a:t>
            </a:r>
            <a:r>
              <a:rPr lang="en-US" sz="2800" dirty="0" err="1" smtClean="0"/>
              <a:t>Trueman</a:t>
            </a:r>
            <a:r>
              <a:rPr lang="en-US" sz="2800" dirty="0" smtClean="0"/>
              <a:t>: Firms with most-favorable recommendations outperform firms with least-favorable recommendations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636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rmAutofit/>
          </a:bodyPr>
          <a:lstStyle/>
          <a:p>
            <a:r>
              <a:rPr lang="en-US" dirty="0" smtClean="0"/>
              <a:t>8.4 Mutual Fund and Analyst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smtClean="0"/>
              <a:t>Mutual Fund Managers</a:t>
            </a:r>
          </a:p>
          <a:p>
            <a:pPr lvl="1"/>
            <a:r>
              <a:rPr lang="en-US" dirty="0" smtClean="0"/>
              <a:t>Today’s conventional model: </a:t>
            </a:r>
            <a:r>
              <a:rPr lang="en-US" dirty="0" err="1" smtClean="0"/>
              <a:t>Fama</a:t>
            </a:r>
            <a:r>
              <a:rPr lang="en-US" dirty="0" smtClean="0"/>
              <a:t>-French factors plus momentum factor</a:t>
            </a:r>
          </a:p>
          <a:p>
            <a:pPr lvl="1"/>
            <a:r>
              <a:rPr lang="en-US" dirty="0" err="1" smtClean="0"/>
              <a:t>Wermers</a:t>
            </a:r>
            <a:r>
              <a:rPr lang="en-US" dirty="0" smtClean="0"/>
              <a:t>: Funds show positive gross alphas; negative net alphas after controlling for fees, risk</a:t>
            </a:r>
          </a:p>
          <a:p>
            <a:pPr lvl="1"/>
            <a:r>
              <a:rPr lang="en-US" dirty="0" err="1" smtClean="0"/>
              <a:t>Carhart</a:t>
            </a:r>
            <a:r>
              <a:rPr lang="en-US" dirty="0" smtClean="0"/>
              <a:t>: Minor persistence in relative performance across managers, largely due to expense/transaction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73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rmAutofit/>
          </a:bodyPr>
          <a:lstStyle/>
          <a:p>
            <a:r>
              <a:rPr lang="en-US" dirty="0" smtClean="0"/>
              <a:t>8.4 Mutual Fund and Analyst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378537" cy="4800600"/>
          </a:xfrm>
        </p:spPr>
        <p:txBody>
          <a:bodyPr/>
          <a:lstStyle/>
          <a:p>
            <a:r>
              <a:rPr lang="en-US" dirty="0" smtClean="0"/>
              <a:t>Mutual Fund Managers</a:t>
            </a:r>
          </a:p>
          <a:p>
            <a:pPr lvl="1"/>
            <a:r>
              <a:rPr lang="en-US" dirty="0" err="1" smtClean="0"/>
              <a:t>Berk</a:t>
            </a:r>
            <a:r>
              <a:rPr lang="en-US" dirty="0" smtClean="0"/>
              <a:t> and Green: Skilled managers with abnormal performance will attract new funds until additional cost, complexity drives alphas to zero</a:t>
            </a:r>
          </a:p>
          <a:p>
            <a:pPr lvl="1"/>
            <a:r>
              <a:rPr lang="en-US" dirty="0" smtClean="0"/>
              <a:t>Chen, </a:t>
            </a:r>
            <a:r>
              <a:rPr lang="en-US" dirty="0" err="1" smtClean="0"/>
              <a:t>Ferson</a:t>
            </a:r>
            <a:r>
              <a:rPr lang="en-US" dirty="0" smtClean="0"/>
              <a:t>, and Peters: On average, bond mutual funds outperform passive bond indexes in gross returns, underperform once fees subtracted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3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rmAutofit/>
          </a:bodyPr>
          <a:lstStyle/>
          <a:p>
            <a:r>
              <a:rPr lang="en-US" dirty="0" smtClean="0"/>
              <a:t>8.4 Mutual Fund and Analyst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78537" cy="4800600"/>
          </a:xfrm>
        </p:spPr>
        <p:txBody>
          <a:bodyPr/>
          <a:lstStyle/>
          <a:p>
            <a:r>
              <a:rPr lang="en-US" dirty="0" smtClean="0"/>
              <a:t>Mutual Fund Managers</a:t>
            </a:r>
          </a:p>
          <a:p>
            <a:pPr lvl="1"/>
            <a:r>
              <a:rPr lang="en-US" dirty="0" err="1" smtClean="0"/>
              <a:t>Kosowski</a:t>
            </a:r>
            <a:r>
              <a:rPr lang="en-US" dirty="0" smtClean="0"/>
              <a:t>, Timmerman, </a:t>
            </a:r>
            <a:r>
              <a:rPr lang="en-US" dirty="0" err="1" smtClean="0"/>
              <a:t>Wermers</a:t>
            </a:r>
            <a:r>
              <a:rPr lang="en-US" dirty="0" smtClean="0"/>
              <a:t>, and White: Stock-pricing ability of minority of managers sufficient to cover costs; performance persists over time</a:t>
            </a:r>
          </a:p>
          <a:p>
            <a:pPr lvl="1"/>
            <a:r>
              <a:rPr lang="en-US" dirty="0" smtClean="0"/>
              <a:t>Samuelson: Records of most managers show no easy strategies for success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12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8.7 Mutual Fund Alphas Computed Using Four-Factor Model, 1993-2007</a:t>
            </a:r>
            <a:endParaRPr lang="en-US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1" y="1500188"/>
            <a:ext cx="8505989" cy="406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756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15400" cy="836426"/>
          </a:xfrm>
        </p:spPr>
        <p:txBody>
          <a:bodyPr>
            <a:noAutofit/>
          </a:bodyPr>
          <a:lstStyle/>
          <a:p>
            <a:r>
              <a:rPr lang="en-US" sz="3200" dirty="0" smtClean="0"/>
              <a:t>Figure 8.8 Persistence of Mutual Fund Performance</a:t>
            </a:r>
            <a:endParaRPr lang="en-US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080406"/>
            <a:ext cx="6819900" cy="5358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930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8.9 Risk-Adjusted Performance in Ranking Quarter, Following Quarter</a:t>
            </a:r>
            <a:endParaRPr lang="en-US" sz="2800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225" y="1347788"/>
            <a:ext cx="706755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677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48688" cy="836613"/>
          </a:xfrm>
        </p:spPr>
        <p:txBody>
          <a:bodyPr>
            <a:noAutofit/>
          </a:bodyPr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2800" dirty="0" smtClean="0"/>
              <a:t>Figure 8.1 Cumulative Abnormal Returns before Takeover Attempts: Target Companies</a:t>
            </a:r>
            <a:endParaRPr lang="en-US" sz="2800" dirty="0" smtClean="0">
              <a:solidFill>
                <a:srgbClr val="0B5B7F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43000"/>
            <a:ext cx="7043738" cy="5272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8357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763000" cy="83642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8.4 Mutual Fund and Analyst Performance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78537" cy="4724400"/>
          </a:xfrm>
        </p:spPr>
        <p:txBody>
          <a:bodyPr/>
          <a:lstStyle/>
          <a:p>
            <a:r>
              <a:rPr lang="en-US" dirty="0" smtClean="0"/>
              <a:t>So, Are Markets Efficient?</a:t>
            </a:r>
          </a:p>
          <a:p>
            <a:pPr lvl="1"/>
            <a:r>
              <a:rPr lang="en-US" dirty="0" smtClean="0"/>
              <a:t>Enough that only differentially superior information will earn money</a:t>
            </a:r>
          </a:p>
          <a:p>
            <a:pPr lvl="1"/>
            <a:r>
              <a:rPr lang="en-US" dirty="0" smtClean="0"/>
              <a:t>Professional manger’s margin of superiority likely too slight for statistical significance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5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548688" cy="836613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 smtClean="0">
                <a:solidFill>
                  <a:srgbClr val="0B5B7F"/>
                </a:solidFill>
              </a:rPr>
              <a:t>Figure 8.2 Stock Price Reaction to CNBC Reports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95400"/>
            <a:ext cx="7086600" cy="4814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646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599" cy="836613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 smtClean="0">
                <a:solidFill>
                  <a:srgbClr val="0B5B7F"/>
                </a:solidFill>
              </a:rPr>
              <a:t>8.1 Random Walks and Efficient Market Hypothesis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04800" y="1295400"/>
            <a:ext cx="8382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3200" dirty="0" smtClean="0">
                <a:solidFill>
                  <a:srgbClr val="292934"/>
                </a:solidFill>
              </a:rPr>
              <a:t>Competition as Source of Efficiency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Investor competition should imply stock prices reflect available information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Investors exploit available profit opportunities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Competitive advantage can verge on insider trading</a:t>
            </a:r>
            <a:endParaRPr lang="en-US" sz="2000" dirty="0">
              <a:solidFill>
                <a:srgbClr val="2929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4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52400" y="152400"/>
            <a:ext cx="8991599" cy="836613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sz="3200" dirty="0" smtClean="0">
                <a:solidFill>
                  <a:srgbClr val="0B5B7F"/>
                </a:solidFill>
              </a:rPr>
              <a:t>8.1 Efficient Market Hypothesis: Versions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313944" y="1123503"/>
            <a:ext cx="83820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marL="182563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1pPr>
            <a:lvl2pPr marL="457200" indent="-180975"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2pPr>
            <a:lvl3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3pPr>
            <a:lvl4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4pPr>
            <a:lvl5pPr eaLnBrk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5pPr>
            <a:lvl6pPr marL="25146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6pPr>
            <a:lvl7pPr marL="29718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7pPr>
            <a:lvl8pPr marL="34290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8pPr>
            <a:lvl9pPr marL="3886200" indent="-228600" defTabSz="457200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>
                <a:solidFill>
                  <a:schemeClr val="tx1"/>
                </a:solidFill>
                <a:latin typeface="Arial" charset="0"/>
                <a:ea typeface="Microsoft YaHei" charset="-122"/>
              </a:defRPr>
            </a:lvl9pPr>
          </a:lstStyle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Weak-form EMH: Stock prices already reflect all information contained in history of trading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err="1" smtClean="0">
                <a:solidFill>
                  <a:srgbClr val="292934"/>
                </a:solidFill>
              </a:rPr>
              <a:t>Semistrong</a:t>
            </a:r>
            <a:r>
              <a:rPr lang="en-US" sz="2800" dirty="0" smtClean="0">
                <a:solidFill>
                  <a:srgbClr val="292934"/>
                </a:solidFill>
              </a:rPr>
              <a:t>-form EMH: Stock prices already reflect all public information</a:t>
            </a:r>
          </a:p>
          <a:p>
            <a:pPr lvl="1" eaLnBrk="1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C00000"/>
              </a:buClr>
              <a:buSzPct val="85000"/>
              <a:buFont typeface="Arial" charset="0"/>
              <a:buChar char="•"/>
            </a:pPr>
            <a:r>
              <a:rPr lang="en-US" sz="2800" dirty="0" smtClean="0">
                <a:solidFill>
                  <a:srgbClr val="292934"/>
                </a:solidFill>
              </a:rPr>
              <a:t>Strong-form EMH: Stock prices already reflect all relevant information, including inside information</a:t>
            </a:r>
            <a:endParaRPr lang="en-US" sz="2800" dirty="0">
              <a:solidFill>
                <a:srgbClr val="292934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0"/>
            <a:ext cx="5943600" cy="204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90227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8.2 Implications of the EMH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2337" cy="4800600"/>
          </a:xfrm>
        </p:spPr>
        <p:txBody>
          <a:bodyPr/>
          <a:lstStyle/>
          <a:p>
            <a:r>
              <a:rPr lang="en-US" dirty="0" smtClean="0"/>
              <a:t>Technical Analysis</a:t>
            </a:r>
          </a:p>
          <a:p>
            <a:pPr lvl="1"/>
            <a:r>
              <a:rPr lang="en-US" dirty="0" smtClean="0"/>
              <a:t>Research on recurrent/predictable price patterns and on proxies for buy/sell pressure in market</a:t>
            </a:r>
          </a:p>
          <a:p>
            <a:r>
              <a:rPr lang="en-US" dirty="0" smtClean="0"/>
              <a:t>Resistance Level</a:t>
            </a:r>
          </a:p>
          <a:p>
            <a:pPr lvl="1"/>
            <a:r>
              <a:rPr lang="en-US" dirty="0" smtClean="0"/>
              <a:t>Unlikely for stock/index to rise above</a:t>
            </a:r>
          </a:p>
          <a:p>
            <a:r>
              <a:rPr lang="en-US" dirty="0" smtClean="0"/>
              <a:t>Support Level</a:t>
            </a:r>
          </a:p>
          <a:p>
            <a:pPr lvl="1"/>
            <a:r>
              <a:rPr lang="en-US" dirty="0" smtClean="0"/>
              <a:t>Unlikely for stock/index to fall below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86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Implications of the EMH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78537" cy="4724400"/>
          </a:xfrm>
        </p:spPr>
        <p:txBody>
          <a:bodyPr/>
          <a:lstStyle/>
          <a:p>
            <a:r>
              <a:rPr lang="en-US" dirty="0" smtClean="0"/>
              <a:t>Fundamental Analysis</a:t>
            </a:r>
          </a:p>
          <a:p>
            <a:pPr lvl="1"/>
            <a:r>
              <a:rPr lang="en-US" dirty="0" smtClean="0"/>
              <a:t>Research on determinants of stock value, i.e. earnings, dividend prospects, future interest rate expectations and firm risk</a:t>
            </a:r>
          </a:p>
          <a:p>
            <a:pPr lvl="2"/>
            <a:r>
              <a:rPr lang="en-US" sz="2800" dirty="0" smtClean="0"/>
              <a:t>Assumes stock price equal to discounted value of expected future cash flow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758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99" y="152400"/>
            <a:ext cx="8549987" cy="836426"/>
          </a:xfrm>
        </p:spPr>
        <p:txBody>
          <a:bodyPr/>
          <a:lstStyle/>
          <a:p>
            <a:r>
              <a:rPr lang="en-US" dirty="0" smtClean="0"/>
              <a:t>Implications of the EMH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724400"/>
          </a:xfrm>
        </p:spPr>
        <p:txBody>
          <a:bodyPr/>
          <a:lstStyle/>
          <a:p>
            <a:r>
              <a:rPr lang="en-US" dirty="0" smtClean="0"/>
              <a:t>Active versus Passive Portfolio Management</a:t>
            </a:r>
          </a:p>
          <a:p>
            <a:pPr lvl="1"/>
            <a:r>
              <a:rPr lang="en-US" dirty="0" smtClean="0"/>
              <a:t>Passive investment strategy</a:t>
            </a:r>
          </a:p>
          <a:p>
            <a:pPr lvl="2"/>
            <a:r>
              <a:rPr lang="en-US" sz="2800" dirty="0" smtClean="0"/>
              <a:t>Buying well-diversified portfolio without attempting to find mispriced securities</a:t>
            </a:r>
          </a:p>
          <a:p>
            <a:pPr lvl="1"/>
            <a:r>
              <a:rPr lang="en-US" dirty="0" smtClean="0"/>
              <a:t>Index fund</a:t>
            </a:r>
          </a:p>
          <a:p>
            <a:pPr lvl="2"/>
            <a:r>
              <a:rPr lang="en-US" sz="2800" dirty="0" smtClean="0"/>
              <a:t>Mutual fund which holds shares in proportion to market index representation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720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1102</TotalTime>
  <Words>1004</Words>
  <Application>Microsoft Office PowerPoint</Application>
  <PresentationFormat>On-screen Show (4:3)</PresentationFormat>
  <Paragraphs>144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BKM Essentials 10e PPT template</vt:lpstr>
      <vt:lpstr>PowerPoint Presentation</vt:lpstr>
      <vt:lpstr>8.1 Random Walks and Efficient Market Hypothesis</vt:lpstr>
      <vt:lpstr>Figure 8.1 Cumulative Abnormal Returns before Takeover Attempts: Target Companies</vt:lpstr>
      <vt:lpstr>Figure 8.2 Stock Price Reaction to CNBC Reports</vt:lpstr>
      <vt:lpstr>8.1 Random Walks and Efficient Market Hypothesis</vt:lpstr>
      <vt:lpstr>8.1 Efficient Market Hypothesis: Versions</vt:lpstr>
      <vt:lpstr>8.2 Implications of the EMH</vt:lpstr>
      <vt:lpstr>Implications of the EMH</vt:lpstr>
      <vt:lpstr>Implications of the EMH</vt:lpstr>
      <vt:lpstr>8.2 Implications of the EMH</vt:lpstr>
      <vt:lpstr>8.3 Are Markets Efficient? Issues</vt:lpstr>
      <vt:lpstr>8.3 Are Markets Efficient? Weak Form Tests</vt:lpstr>
      <vt:lpstr>8.3 Are Markets Efficient?</vt:lpstr>
      <vt:lpstr>8.3 Are Markets Efficient?</vt:lpstr>
      <vt:lpstr>8.3 Are Markets Efficient?</vt:lpstr>
      <vt:lpstr>8.3 Are Markets Efficient? Semi-strong Tests</vt:lpstr>
      <vt:lpstr>Figure 8.3 Average Annual Return: Ten Size-Based Portfolios, 1926-2013</vt:lpstr>
      <vt:lpstr>Figure 8.4 Average Annual Return as Function of Book-to-Market Ratio, 1926-2010 </vt:lpstr>
      <vt:lpstr>Figure 8.5 Cumulative Abnormal Returns after Earnings Announcements</vt:lpstr>
      <vt:lpstr>8.3 Are Markets Efficient?</vt:lpstr>
      <vt:lpstr>8.3 Are Markets Efficient?</vt:lpstr>
      <vt:lpstr>Figure 8.6 Return to Style Portfolio as Predictor of GDP Growth </vt:lpstr>
      <vt:lpstr>8.4 Mutual Fund and Analyst Performance</vt:lpstr>
      <vt:lpstr>8.4 Mutual Fund and Analyst Performance</vt:lpstr>
      <vt:lpstr>8.4 Mutual Fund and Analyst Performance</vt:lpstr>
      <vt:lpstr>8.4 Mutual Fund and Analyst Performance</vt:lpstr>
      <vt:lpstr>Figure 8.7 Mutual Fund Alphas Computed Using Four-Factor Model, 1993-2007</vt:lpstr>
      <vt:lpstr>Figure 8.8 Persistence of Mutual Fund Performance</vt:lpstr>
      <vt:lpstr>Figure 8.9 Risk-Adjusted Performance in Ranking Quarter, Following Quarter</vt:lpstr>
      <vt:lpstr>8.4 Mutual Fund and Analyst Performance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Bathurst, Noelle</cp:lastModifiedBy>
  <cp:revision>78</cp:revision>
  <dcterms:created xsi:type="dcterms:W3CDTF">2015-05-12T21:54:55Z</dcterms:created>
  <dcterms:modified xsi:type="dcterms:W3CDTF">2015-12-18T16:22:47Z</dcterms:modified>
</cp:coreProperties>
</file>