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68" r:id="rId1"/>
  </p:sldMasterIdLst>
  <p:notesMasterIdLst>
    <p:notesMasterId r:id="rId37"/>
  </p:notesMasterIdLst>
  <p:handoutMasterIdLst>
    <p:handoutMasterId r:id="rId38"/>
  </p:handoutMasterIdLst>
  <p:sldIdLst>
    <p:sldId id="347" r:id="rId2"/>
    <p:sldId id="321" r:id="rId3"/>
    <p:sldId id="360" r:id="rId4"/>
    <p:sldId id="348" r:id="rId5"/>
    <p:sldId id="363" r:id="rId6"/>
    <p:sldId id="364" r:id="rId7"/>
    <p:sldId id="365" r:id="rId8"/>
    <p:sldId id="262" r:id="rId9"/>
    <p:sldId id="349" r:id="rId10"/>
    <p:sldId id="367" r:id="rId11"/>
    <p:sldId id="267" r:id="rId12"/>
    <p:sldId id="372" r:id="rId13"/>
    <p:sldId id="374" r:id="rId14"/>
    <p:sldId id="350" r:id="rId15"/>
    <p:sldId id="369" r:id="rId16"/>
    <p:sldId id="280" r:id="rId17"/>
    <p:sldId id="283" r:id="rId18"/>
    <p:sldId id="353" r:id="rId19"/>
    <p:sldId id="370" r:id="rId20"/>
    <p:sldId id="320" r:id="rId21"/>
    <p:sldId id="287" r:id="rId22"/>
    <p:sldId id="371" r:id="rId23"/>
    <p:sldId id="338" r:id="rId24"/>
    <p:sldId id="339" r:id="rId25"/>
    <p:sldId id="340" r:id="rId26"/>
    <p:sldId id="307" r:id="rId27"/>
    <p:sldId id="341" r:id="rId28"/>
    <p:sldId id="309" r:id="rId29"/>
    <p:sldId id="342" r:id="rId30"/>
    <p:sldId id="311" r:id="rId31"/>
    <p:sldId id="343" r:id="rId32"/>
    <p:sldId id="344" r:id="rId33"/>
    <p:sldId id="314" r:id="rId34"/>
    <p:sldId id="296" r:id="rId35"/>
    <p:sldId id="299" r:id="rId36"/>
  </p:sldIdLst>
  <p:sldSz cx="9144000" cy="6858000" type="screen4x3"/>
  <p:notesSz cx="6858000" cy="9296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776">
          <p15:clr>
            <a:srgbClr val="A4A3A4"/>
          </p15:clr>
        </p15:guide>
        <p15:guide id="2" pos="53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3BEFF"/>
    <a:srgbClr val="AF006B"/>
    <a:srgbClr val="D93192"/>
    <a:srgbClr val="EAEC5E"/>
    <a:srgbClr val="C1CEFF"/>
    <a:srgbClr val="F39FD1"/>
    <a:srgbClr val="339933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38"/>
      </p:cViewPr>
      <p:guideLst>
        <p:guide orient="horz" pos="1776"/>
        <p:guide pos="53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107" d="100"/>
          <a:sy n="107" d="100"/>
        </p:scale>
        <p:origin x="-3778" y="-96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8973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96DE8FA6-6BFA-47B4-AB9F-3F1E2B42344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xmlns="" id="{4773121A-49F3-4F4D-B258-E8E1FA132EE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4425" y="703263"/>
            <a:ext cx="4629150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101831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xmlns="" id="{1E2F6219-0759-4136-BB52-61B10328B7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696913"/>
            <a:ext cx="4648200" cy="3486150"/>
          </a:xfrm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xmlns="" id="{FFF63CC2-9777-4963-9A05-4C4C9E04E2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416425"/>
            <a:ext cx="5486400" cy="418306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A969EC8-AB48-49E2-A5D3-18892D1297B4}"/>
              </a:ext>
            </a:extLst>
          </p:cNvPr>
          <p:cNvSpPr txBox="1"/>
          <p:nvPr userDrawn="1"/>
        </p:nvSpPr>
        <p:spPr>
          <a:xfrm>
            <a:off x="0" y="6411913"/>
            <a:ext cx="9144000" cy="36988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900" dirty="0">
                <a:cs typeface="+mn-cs"/>
              </a:rPr>
              <a:t>© 2014 Cengage Learning. All Rights Reserved. May not be copied, scanned, or duplicated, in whole or in part, except for use as </a:t>
            </a:r>
          </a:p>
          <a:p>
            <a:pPr algn="ctr" eaLnBrk="1" hangingPunct="1">
              <a:defRPr/>
            </a:pPr>
            <a:r>
              <a:rPr lang="en-US" sz="900" dirty="0">
                <a:cs typeface="+mn-cs"/>
              </a:rPr>
              <a:t>permitted in a license distributed with a certain product or service or otherwise on a password-protected website for classroom use.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D1122855-8836-4650-86C0-9AF43E4E4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42548-4A06-4E09-A467-C40045FDF5AC}" type="datetimeFigureOut">
              <a:rPr lang="en-US"/>
              <a:pPr>
                <a:defRPr/>
              </a:pPr>
              <a:t>9/28/2017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3DFF68B6-33A4-4076-8ACB-073DCEC73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15EFF283-0B5C-4B17-94C9-E08BC04AD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8031F8-902A-461E-B6FA-50FF6330EC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8490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449C0D-C4F6-42AA-BC05-E90495EA3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A4DC59B-103E-4C0A-BD7A-A41137266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FA0566-AFD6-4D06-9042-7EB259D8F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943835-F389-494C-B6B1-C4173BD8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7409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17C151A-F248-4854-ABE7-37FF3C731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16E2CD6-E247-4B88-BC72-76096AD45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391E781-925A-4D6A-8461-B7F7106A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AF4708-E77C-4278-B337-F387DA9934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6259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966648E-F2BE-425E-B7E2-99C0039A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DF9EC73-A5D9-49F6-A42C-758F4AD5C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9329438-9BF3-40EF-8C1D-755169B8A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F206943-0131-4C2D-8AAB-D3A36BAF75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383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2688" y="4151313"/>
            <a:ext cx="7772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C02E0BC-EE7B-4D34-826F-E892A9E9EC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C29AC5B-CF7D-4A35-A50F-1AE4B277D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0AFE34B-8EDB-4560-8CC1-3F7F3DDE1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FF8354F-16CE-476F-A34D-BCA183ACC4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725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CA09532-8D2D-4028-AFCA-DA7964128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EB3DA2-86BB-444F-8EA2-FCCE45A3B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2A0D62-C5E4-47AB-9A3E-78ACC3346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53606-ADEE-4365-9F1F-34BF3D0652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11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32300A-8E19-47D5-ADFD-9C4F406E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24FCCA0-AAB3-4A39-ACC8-D5C5DC746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73F6A6-9961-4CC8-8D84-35A3FF682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84E4BA-B10C-48EA-8508-BAFA06C1B5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0067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F1A9773-303E-4CE2-9B44-10B28321C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1661432-7627-41FF-913E-234DAA0C2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4051B2F-641D-461A-9947-3AC04E4F8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985FD4-FE56-4175-95C4-9A431F637B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7039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AF613D4-36D4-4398-B419-2AB9CACAA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DC96928E-7B77-4157-901C-2DC45D9F6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AB6919B-FF7B-4B8F-9F74-17384446E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672628-795B-4BAA-BB03-AA3A5DE0CA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201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9784348-1EF0-44F5-B464-70A1F73CA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8E8B567-5318-48C9-850E-6BEEE5132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71F23E1-20B5-4291-A922-D2A5F9966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E1202-5C20-4595-9D90-5D4C38EC9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581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E85E62BA-1E7A-4E98-9B00-7AD0948C3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980E3AB-874F-4C6C-BAB4-0697679F4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D2A1A33-FBBB-4485-85E9-A7C3F0B1B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F81693-9C7C-49C5-9F9E-D317E5921A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7680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6ED1BB9-FF40-45B9-9260-CE505EE23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CDEA8A-02FC-455E-B054-8A53F4545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F3D3D1-0271-44BC-927E-04A22A2A5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24FBE-B248-400A-A801-C7CE395993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5428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43A463D-6ED7-4E02-A7BA-EB78768CD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9C83FB8-7045-4E7D-AB1D-AA2AFA25B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D0340AF-8FD2-4881-8284-92302259A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F01852-00AB-4B68-84B0-5F54D8CD0D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1548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C2F3E246-A0C4-4E25-BEF4-0BCEED5B93D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05733AA3-AA1A-433A-9795-C7CB25F5782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54424CB-6D0F-47D1-A16A-D2D8A04B83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07173BD-BC63-40C1-B790-4155BD694E24}" type="datetimeFigureOut">
              <a:rPr lang="en-US"/>
              <a:pPr>
                <a:defRPr/>
              </a:pPr>
              <a:t>9/28/2017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FB2B424-76D7-44AF-951A-59F76450D4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6C69B88-A148-4B80-835E-247E3B7A44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898989"/>
                </a:solidFill>
              </a:defRPr>
            </a:lvl1pPr>
          </a:lstStyle>
          <a:p>
            <a:fld id="{C6B136FE-FD65-473E-A0AA-04C4B138888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6EFDD8F-9483-4592-8902-80020ECC4F72}"/>
              </a:ext>
            </a:extLst>
          </p:cNvPr>
          <p:cNvSpPr txBox="1"/>
          <p:nvPr userDrawn="1"/>
        </p:nvSpPr>
        <p:spPr>
          <a:xfrm>
            <a:off x="0" y="6411913"/>
            <a:ext cx="9144000" cy="36988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900" dirty="0">
                <a:cs typeface="+mn-cs"/>
              </a:rPr>
              <a:t>© 2014 Cengage Learning. All Rights Reserved. May not be copied, scanned, or duplicated, in whole or in part, except for use as </a:t>
            </a:r>
          </a:p>
          <a:p>
            <a:pPr algn="ctr" eaLnBrk="1" hangingPunct="1">
              <a:defRPr/>
            </a:pPr>
            <a:r>
              <a:rPr lang="en-US" sz="900" dirty="0">
                <a:cs typeface="+mn-cs"/>
              </a:rPr>
              <a:t>permitted in a license distributed with a certain product or service or otherwise on a password-protected website for classroom use.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  <p:sldLayoutId id="2147483963" r:id="rId12"/>
    <p:sldLayoutId id="2147483964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7">
            <a:extLst>
              <a:ext uri="{FF2B5EF4-FFF2-40B4-BE49-F238E27FC236}">
                <a16:creationId xmlns:a16="http://schemas.microsoft.com/office/drawing/2014/main" xmlns="" id="{1328D831-3BDE-4282-80AD-46A27FBB265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chemeClr val="tx1"/>
                </a:solidFill>
              </a:rPr>
              <a:t>Analysis of Financial Statements</a:t>
            </a: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xmlns="" id="{6F011DCF-12BF-40EB-922F-690585F8F5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271A4F-C9CD-401A-9486-ADC92FA184F9}" type="slidenum">
              <a:rPr lang="en-US" altLang="en-US">
                <a:solidFill>
                  <a:srgbClr val="898989"/>
                </a:solidFill>
              </a:rPr>
              <a:pPr/>
              <a:t>1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xmlns="" id="{CF8563B3-25E0-4EB2-A2E4-9E746D0D5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Asset Management Ratios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5BBA8C82-001D-455A-AB39-9C8DEA83FF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1661410"/>
              </p:ext>
            </p:extLst>
          </p:nvPr>
        </p:nvGraphicFramePr>
        <p:xfrm>
          <a:off x="1143000" y="2447925"/>
          <a:ext cx="5867400" cy="1600202"/>
        </p:xfrm>
        <a:graphic>
          <a:graphicData uri="http://schemas.openxmlformats.org/drawingml/2006/table">
            <a:tbl>
              <a:tblPr/>
              <a:tblGrid>
                <a:gridCol w="8818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041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458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3473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3473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6608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6411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Industry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964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 dirty="0">
                          <a:latin typeface="Arial"/>
                        </a:rPr>
                        <a:t>Asset Management ratios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Average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411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  Inventory Turnover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4.03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3.96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3.45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6.10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411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  Days Sales Outstanding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37.4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39.5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45.5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32.00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411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  Fixed Asset Turnover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9.95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6.21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8.41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7.00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6411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  Total Asset Turnover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2.34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2.02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2.50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C92BAE0-5D86-406E-B33C-7F6D2475F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53CD9F8-BF9C-4BC0-8236-B68C3E2C704E}" type="slidenum">
              <a:rPr lang="en-US" altLang="en-US">
                <a:solidFill>
                  <a:srgbClr val="898989"/>
                </a:solidFill>
              </a:rPr>
              <a:pPr/>
              <a:t>10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24614" name="Rectangle 5">
            <a:extLst>
              <a:ext uri="{FF2B5EF4-FFF2-40B4-BE49-F238E27FC236}">
                <a16:creationId xmlns:a16="http://schemas.microsoft.com/office/drawing/2014/main" xmlns="" id="{3EBA922F-FD21-4688-95D6-198F6B010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524000"/>
            <a:ext cx="67818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How efficiently does the firm use its assets?</a:t>
            </a:r>
          </a:p>
          <a:p>
            <a:pPr eaLnBrk="1" hangingPunct="1"/>
            <a:r>
              <a:rPr lang="en-US" altLang="en-US"/>
              <a:t>How much does the firm have tied up in assets for each dollar of sales?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xmlns="" id="{872BF15D-A8A9-4CD2-A910-C2D34DDF09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Comments on Inventory Turnover</a:t>
            </a:r>
          </a:p>
        </p:txBody>
      </p:sp>
      <p:sp>
        <p:nvSpPr>
          <p:cNvPr id="25603" name="Rectangle 8">
            <a:extLst>
              <a:ext uri="{FF2B5EF4-FFF2-40B4-BE49-F238E27FC236}">
                <a16:creationId xmlns:a16="http://schemas.microsoft.com/office/drawing/2014/main" xmlns="" id="{CE24A7E2-3CF7-410A-9EDE-03957C5BF9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Inventory turnover is below industry average.</a:t>
            </a:r>
          </a:p>
          <a:p>
            <a:pPr eaLnBrk="1" hangingPunct="1"/>
            <a:r>
              <a:rPr lang="en-US" altLang="en-US"/>
              <a:t>Firm might have old inventory, or its control might be poor.</a:t>
            </a:r>
          </a:p>
          <a:p>
            <a:pPr eaLnBrk="1" hangingPunct="1"/>
            <a:r>
              <a:rPr lang="en-US" altLang="en-US"/>
              <a:t>No improvement is currently forecasted.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E2773D78-0EE1-4541-A64A-C2E3C7541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B63547F-AC6E-42D6-A4F3-895F42B72F7E}" type="slidenum">
              <a:rPr lang="en-US" altLang="en-US">
                <a:solidFill>
                  <a:srgbClr val="898989"/>
                </a:solidFill>
              </a:rPr>
              <a:pPr/>
              <a:t>11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xmlns="" id="{EC5A2938-0502-4C91-B303-CFE32DAE4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Appraisal of DSO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xmlns="" id="{EA3B8DD2-9C0B-4330-9456-CA8EC27F5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Firm collects too slowly, and situation is getting worse.</a:t>
            </a:r>
          </a:p>
          <a:p>
            <a:pPr eaLnBrk="1" hangingPunct="1"/>
            <a:r>
              <a:rPr lang="en-US" altLang="en-US"/>
              <a:t>Poor credit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1101DA-A06A-49FE-9500-EDFA7DE73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7DA5D6C-94A6-4A88-89A8-864809EAAFB0}" type="slidenum">
              <a:rPr lang="en-US" altLang="en-US">
                <a:solidFill>
                  <a:srgbClr val="898989"/>
                </a:solidFill>
              </a:rPr>
              <a:pPr/>
              <a:t>12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>
            <a:extLst>
              <a:ext uri="{FF2B5EF4-FFF2-40B4-BE49-F238E27FC236}">
                <a16:creationId xmlns:a16="http://schemas.microsoft.com/office/drawing/2014/main" xmlns="" id="{AA8EBC96-852A-4FB7-A654-C4B75EEF6D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Fixed Assets and Total Assets</a:t>
            </a:r>
            <a:br>
              <a:rPr lang="en-US" altLang="en-US"/>
            </a:br>
            <a:r>
              <a:rPr lang="en-US" altLang="en-US"/>
              <a:t>Turnover Ratios</a:t>
            </a:r>
          </a:p>
        </p:txBody>
      </p:sp>
      <p:sp>
        <p:nvSpPr>
          <p:cNvPr id="27651" name="Rectangle 5">
            <a:extLst>
              <a:ext uri="{FF2B5EF4-FFF2-40B4-BE49-F238E27FC236}">
                <a16:creationId xmlns:a16="http://schemas.microsoft.com/office/drawing/2014/main" xmlns="" id="{21CBACDB-5076-4869-A88A-5488B19C175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7772400" cy="1973262"/>
          </a:xfrm>
        </p:spPr>
        <p:txBody>
          <a:bodyPr/>
          <a:lstStyle/>
          <a:p>
            <a:pPr eaLnBrk="1" hangingPunct="1"/>
            <a:r>
              <a:rPr lang="en-US" altLang="en-US" sz="2400"/>
              <a:t>FA turnover is expected to exceed industry average.  Good.</a:t>
            </a:r>
          </a:p>
          <a:p>
            <a:pPr eaLnBrk="1" hangingPunct="1"/>
            <a:r>
              <a:rPr lang="en-US" altLang="en-US" sz="2400"/>
              <a:t>TA turnover not up to industry average.  Caused by excessive current assets (A/R and inventory).</a:t>
            </a:r>
          </a:p>
        </p:txBody>
      </p:sp>
      <p:sp>
        <p:nvSpPr>
          <p:cNvPr id="31" name="Slide Number Placeholder 6">
            <a:extLst>
              <a:ext uri="{FF2B5EF4-FFF2-40B4-BE49-F238E27FC236}">
                <a16:creationId xmlns:a16="http://schemas.microsoft.com/office/drawing/2014/main" xmlns="" id="{A140B339-AE66-4759-B2DB-72CC35755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5831356-1AEF-4343-AD14-923573C0F369}" type="slidenum">
              <a:rPr lang="en-US" altLang="en-US">
                <a:solidFill>
                  <a:srgbClr val="898989"/>
                </a:solidFill>
              </a:rPr>
              <a:pPr/>
              <a:t>13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xmlns="" id="{29739AAB-6A22-431E-AFC6-7BD61DA6FE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Debt Management Ratios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xmlns="" id="{5217A198-CA6F-4465-8004-EC7DE83ED3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Does the company have too much debt?</a:t>
            </a:r>
          </a:p>
          <a:p>
            <a:pPr eaLnBrk="1" hangingPunct="1"/>
            <a:r>
              <a:rPr lang="en-US" altLang="en-US"/>
              <a:t>Can the company’s earnings meet its debt servicing requirements? 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B9380F56-2D0E-4F72-8EB1-B3581F2C7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3D50945-FDC8-45A5-AD74-8D0884EB49CF}" type="slidenum">
              <a:rPr lang="en-US" altLang="en-US">
                <a:solidFill>
                  <a:srgbClr val="898989"/>
                </a:solidFill>
              </a:rPr>
              <a:pPr/>
              <a:t>14</a:t>
            </a:fld>
            <a:endParaRPr lang="en-US" altLang="en-US">
              <a:solidFill>
                <a:srgbClr val="898989"/>
              </a:solidFill>
            </a:endParaRPr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xmlns="" id="{1B3DAF50-175F-47F3-B2DB-E05607D78A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5812574"/>
              </p:ext>
            </p:extLst>
          </p:nvPr>
        </p:nvGraphicFramePr>
        <p:xfrm>
          <a:off x="914401" y="3300413"/>
          <a:ext cx="6629399" cy="1280160"/>
        </p:xfrm>
        <a:graphic>
          <a:graphicData uri="http://schemas.openxmlformats.org/drawingml/2006/table">
            <a:tbl>
              <a:tblPr/>
              <a:tblGrid>
                <a:gridCol w="9964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952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499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691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6911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0454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Industry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145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 dirty="0">
                          <a:latin typeface="Arial"/>
                        </a:rPr>
                        <a:t>Debt Management ratios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Average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  Debt Ratio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35.6%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59.6%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22.7%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32.0%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  Liabilities-to-assets Ratio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54.8%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80.7%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43.8%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50.0%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  Times Interest Earned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3.35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0.10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6.28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6.20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  EBITDA Coverage Ratio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2.61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0.81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5.52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8.00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28711" name="Rectangle 11">
            <a:extLst>
              <a:ext uri="{FF2B5EF4-FFF2-40B4-BE49-F238E27FC236}">
                <a16:creationId xmlns:a16="http://schemas.microsoft.com/office/drawing/2014/main" xmlns="" id="{21FA7038-3112-4552-8B57-FBF986C6D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83" y="5105400"/>
            <a:ext cx="65532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dirty="0"/>
              <a:t>Recapitalization improved situation, but lease payments drag down EC.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xmlns="" id="{9586B187-5D3B-4F41-A2FE-F5C317DDF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Profitability Ratios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8523D57D-86A5-4006-9086-6AF4B0ADAE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255093"/>
              </p:ext>
            </p:extLst>
          </p:nvPr>
        </p:nvGraphicFramePr>
        <p:xfrm>
          <a:off x="1447799" y="1752600"/>
          <a:ext cx="5943601" cy="1706880"/>
        </p:xfrm>
        <a:graphic>
          <a:graphicData uri="http://schemas.openxmlformats.org/drawingml/2006/table">
            <a:tbl>
              <a:tblPr/>
              <a:tblGrid>
                <a:gridCol w="89332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799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40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4817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4817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7993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Industry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145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 dirty="0">
                          <a:latin typeface="Arial"/>
                        </a:rPr>
                        <a:t>Profitability ratios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Average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  Net Profit Margin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-1.6%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3.6%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3.6%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  Operating Margin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6.1%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0.3%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7.1%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7.1%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  Gross Profit Margin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16.6%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14.6%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17.6%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15.5%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  Basic Earning Power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14.2%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0.6%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14.3%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17.8%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  Return on Assets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6.0%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-3.3%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7.2%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9.0%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  Return on Equity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13.3%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-17.1%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12.8%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18.0%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A73C9B4-ECC1-449A-8DE6-F8E274548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3B622C6-8733-4EFA-AEF4-ABA251899A9A}" type="slidenum">
              <a:rPr lang="en-US" altLang="en-US">
                <a:solidFill>
                  <a:srgbClr val="898989"/>
                </a:solidFill>
              </a:rPr>
              <a:pPr/>
              <a:t>15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29744" name="Rectangle 5">
            <a:extLst>
              <a:ext uri="{FF2B5EF4-FFF2-40B4-BE49-F238E27FC236}">
                <a16:creationId xmlns:a16="http://schemas.microsoft.com/office/drawing/2014/main" xmlns="" id="{B83DD7E9-2F97-42ED-B2A1-FBCBC616C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210050"/>
            <a:ext cx="66294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>
                <a:latin typeface="Tahoma" panose="020B0604030504040204" pitchFamily="34" charset="0"/>
              </a:rPr>
              <a:t>Very bad in 2013, but projected to meet or exceed industry average in 2014.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2">
            <a:extLst>
              <a:ext uri="{FF2B5EF4-FFF2-40B4-BE49-F238E27FC236}">
                <a16:creationId xmlns:a16="http://schemas.microsoft.com/office/drawing/2014/main" xmlns="" id="{0956C476-61F7-4C72-8353-B132A75315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Basic Earning Power vs. Industry Average</a:t>
            </a:r>
          </a:p>
        </p:txBody>
      </p:sp>
      <p:sp>
        <p:nvSpPr>
          <p:cNvPr id="30723" name="Rectangle 13">
            <a:extLst>
              <a:ext uri="{FF2B5EF4-FFF2-40B4-BE49-F238E27FC236}">
                <a16:creationId xmlns:a16="http://schemas.microsoft.com/office/drawing/2014/main" xmlns="" id="{C65D73A9-B3A9-4BF6-883A-E747719902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BEP removes effect of taxes and financial leverage.  Useful for comparison.</a:t>
            </a:r>
          </a:p>
          <a:p>
            <a:pPr eaLnBrk="1" hangingPunct="1"/>
            <a:r>
              <a:rPr lang="en-US" altLang="en-US"/>
              <a:t>Projected to be below average.</a:t>
            </a:r>
          </a:p>
          <a:p>
            <a:pPr eaLnBrk="1" hangingPunct="1"/>
            <a:r>
              <a:rPr lang="en-US" altLang="en-US"/>
              <a:t>Room for improvement.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EEDFB1DF-A7EA-4847-ADE5-F108D308A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AD533CE-A32A-4A55-B25A-E80C4A439C93}" type="slidenum">
              <a:rPr lang="en-US" altLang="en-US">
                <a:solidFill>
                  <a:srgbClr val="898989"/>
                </a:solidFill>
              </a:rPr>
              <a:pPr/>
              <a:t>16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9">
            <a:extLst>
              <a:ext uri="{FF2B5EF4-FFF2-40B4-BE49-F238E27FC236}">
                <a16:creationId xmlns:a16="http://schemas.microsoft.com/office/drawing/2014/main" xmlns="" id="{FE4E1391-427D-4FFC-9869-C344F49C0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Effects of Debt on ROA and ROE</a:t>
            </a:r>
          </a:p>
        </p:txBody>
      </p:sp>
      <p:sp>
        <p:nvSpPr>
          <p:cNvPr id="31747" name="Rectangle 10">
            <a:extLst>
              <a:ext uri="{FF2B5EF4-FFF2-40B4-BE49-F238E27FC236}">
                <a16:creationId xmlns:a16="http://schemas.microsoft.com/office/drawing/2014/main" xmlns="" id="{7497AD12-8F1B-4804-836D-A3C33CFA21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ROA is lowered by debt--interest expense lowers net income, which also lowers ROA.</a:t>
            </a:r>
          </a:p>
          <a:p>
            <a:pPr eaLnBrk="1" hangingPunct="1"/>
            <a:r>
              <a:rPr lang="en-US" altLang="en-US"/>
              <a:t>However, the use of debt lowers equity, and if equity is lowered more than net income, ROE would increase.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97DBA84A-1B4B-41DE-90AE-E40484487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81863C6-26F4-4307-A09D-8DCE1424E4C4}" type="slidenum">
              <a:rPr lang="en-US" altLang="en-US">
                <a:solidFill>
                  <a:srgbClr val="898989"/>
                </a:solidFill>
              </a:rPr>
              <a:pPr/>
              <a:t>17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xmlns="" id="{228134D2-B94B-482B-9BA2-F8900CF9AE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Market Value Ratios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xmlns="" id="{78716921-A123-497E-B36F-2587461C65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Market value ratios incorporate the:</a:t>
            </a:r>
          </a:p>
          <a:p>
            <a:pPr lvl="1" eaLnBrk="1" hangingPunct="1"/>
            <a:r>
              <a:rPr lang="en-US" altLang="en-US"/>
              <a:t>High current levels of earnings and cash flow </a:t>
            </a:r>
            <a:r>
              <a:rPr lang="en-US" altLang="en-US" i="1" u="sng"/>
              <a:t>increase</a:t>
            </a:r>
            <a:r>
              <a:rPr lang="en-US" altLang="en-US"/>
              <a:t> market value ratios</a:t>
            </a:r>
          </a:p>
          <a:p>
            <a:pPr lvl="1" eaLnBrk="1" hangingPunct="1"/>
            <a:r>
              <a:rPr lang="en-US" altLang="en-US"/>
              <a:t>High expected growth in earnings and cash flow </a:t>
            </a:r>
            <a:r>
              <a:rPr lang="en-US" altLang="en-US" i="1" u="sng"/>
              <a:t>increases</a:t>
            </a:r>
            <a:r>
              <a:rPr lang="en-US" altLang="en-US"/>
              <a:t> market value ratios</a:t>
            </a:r>
          </a:p>
          <a:p>
            <a:pPr lvl="1" eaLnBrk="1" hangingPunct="1"/>
            <a:r>
              <a:rPr lang="en-US" altLang="en-US"/>
              <a:t>High risk of expected growth in earnings and cash flow </a:t>
            </a:r>
            <a:r>
              <a:rPr lang="en-US" altLang="en-US" i="1" u="sng"/>
              <a:t>decreases</a:t>
            </a:r>
            <a:r>
              <a:rPr lang="en-US" altLang="en-US"/>
              <a:t> market value ratios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AFBCE464-44B6-4A69-95C0-028227135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24D1A80-E417-42E5-9AC3-320855A53DD8}" type="slidenum">
              <a:rPr lang="en-US" altLang="en-US">
                <a:solidFill>
                  <a:srgbClr val="898989"/>
                </a:solidFill>
              </a:rPr>
              <a:pPr/>
              <a:t>18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xmlns="" id="{CF2B9009-2296-4D6C-A3A7-CD9C86141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Market value Ratios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55BB3143-6265-4AC8-B4A9-3FB798A23F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0689672"/>
              </p:ext>
            </p:extLst>
          </p:nvPr>
        </p:nvGraphicFramePr>
        <p:xfrm>
          <a:off x="838201" y="2057400"/>
          <a:ext cx="6705599" cy="2130642"/>
        </p:xfrm>
        <a:graphic>
          <a:graphicData uri="http://schemas.openxmlformats.org/drawingml/2006/table">
            <a:tbl>
              <a:tblPr/>
              <a:tblGrid>
                <a:gridCol w="10078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183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587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82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7430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2663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01841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Industry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959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 dirty="0">
                          <a:latin typeface="Arial"/>
                        </a:rPr>
                        <a:t>Market Value ratios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Average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184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  Price-to Earnings Ratio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9.66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-6.31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12.00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14.20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184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  Price-to-Cash Flow Ratio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7.95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27.49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8.14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7.60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184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  Market-to-Book Ratio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1.28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1.54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2.90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184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  Book Value Per Share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6.64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5.58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7.91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1841">
                <a:tc gridSpan="2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19297552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1FA0DD7-E72A-442C-B654-542CC9D86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D84CADA-FEA1-4371-872D-CECF631F8C2E}" type="slidenum">
              <a:rPr lang="en-US" altLang="en-US">
                <a:solidFill>
                  <a:srgbClr val="898989"/>
                </a:solidFill>
              </a:rPr>
              <a:pPr/>
              <a:t>19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6" name="Line 17">
            <a:extLst>
              <a:ext uri="{FF2B5EF4-FFF2-40B4-BE49-F238E27FC236}">
                <a16:creationId xmlns:a16="http://schemas.microsoft.com/office/drawing/2014/main" xmlns="" id="{371BCA47-4860-4E6C-AA5D-76C9049243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095750" y="19583400"/>
            <a:ext cx="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>
            <a:extLst>
              <a:ext uri="{FF2B5EF4-FFF2-40B4-BE49-F238E27FC236}">
                <a16:creationId xmlns:a16="http://schemas.microsoft.com/office/drawing/2014/main" xmlns="" id="{24834288-8A18-4C53-9313-E76D548992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Topics in Chapter</a:t>
            </a:r>
          </a:p>
        </p:txBody>
      </p:sp>
      <p:sp>
        <p:nvSpPr>
          <p:cNvPr id="16387" name="Rectangle 5">
            <a:extLst>
              <a:ext uri="{FF2B5EF4-FFF2-40B4-BE49-F238E27FC236}">
                <a16:creationId xmlns:a16="http://schemas.microsoft.com/office/drawing/2014/main" xmlns="" id="{728AEDB0-1668-4941-8B48-DC7D6E80FB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Ratio analysis</a:t>
            </a:r>
          </a:p>
          <a:p>
            <a:pPr eaLnBrk="1" hangingPunct="1"/>
            <a:r>
              <a:rPr lang="en-US" altLang="en-US"/>
              <a:t>DuPont system</a:t>
            </a:r>
          </a:p>
          <a:p>
            <a:pPr eaLnBrk="1" hangingPunct="1"/>
            <a:r>
              <a:rPr lang="en-US" altLang="en-US"/>
              <a:t>Effects of improving ratios</a:t>
            </a:r>
          </a:p>
          <a:p>
            <a:pPr eaLnBrk="1" hangingPunct="1"/>
            <a:r>
              <a:rPr lang="en-US" altLang="en-US"/>
              <a:t>Limitations of ratio analysis</a:t>
            </a:r>
          </a:p>
          <a:p>
            <a:pPr eaLnBrk="1" hangingPunct="1"/>
            <a:r>
              <a:rPr lang="en-US" altLang="en-US"/>
              <a:t>Qualitative factors</a:t>
            </a:r>
          </a:p>
          <a:p>
            <a:pPr eaLnBrk="1" hangingPunct="1"/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5E01EAEF-A90D-43F1-97A2-E5B9ACB2E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F6F58E2-53C9-4934-B718-21527C6BBCE1}" type="slidenum">
              <a:rPr lang="en-US" altLang="en-US">
                <a:solidFill>
                  <a:srgbClr val="898989"/>
                </a:solidFill>
              </a:rPr>
              <a:pPr/>
              <a:t>2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>
            <a:extLst>
              <a:ext uri="{FF2B5EF4-FFF2-40B4-BE49-F238E27FC236}">
                <a16:creationId xmlns:a16="http://schemas.microsoft.com/office/drawing/2014/main" xmlns="" id="{30DD23BD-FF2F-4169-B454-F7FC34868E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Explain the DuPont System</a:t>
            </a:r>
          </a:p>
        </p:txBody>
      </p:sp>
      <p:sp>
        <p:nvSpPr>
          <p:cNvPr id="34819" name="Rectangle 5">
            <a:extLst>
              <a:ext uri="{FF2B5EF4-FFF2-40B4-BE49-F238E27FC236}">
                <a16:creationId xmlns:a16="http://schemas.microsoft.com/office/drawing/2014/main" xmlns="" id="{D8459F39-7976-4AE2-8618-2620EA4823D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DuPont system focuses on:</a:t>
            </a:r>
          </a:p>
          <a:p>
            <a:pPr lvl="1" eaLnBrk="1" hangingPunct="1"/>
            <a:r>
              <a:rPr lang="en-US" altLang="en-US"/>
              <a:t>Expense control (PM)</a:t>
            </a:r>
          </a:p>
          <a:p>
            <a:pPr lvl="1" eaLnBrk="1" hangingPunct="1"/>
            <a:r>
              <a:rPr lang="en-US" altLang="en-US"/>
              <a:t>Asset utilization (TATO)</a:t>
            </a:r>
          </a:p>
          <a:p>
            <a:pPr lvl="1" eaLnBrk="1" hangingPunct="1"/>
            <a:r>
              <a:rPr lang="en-US" altLang="en-US"/>
              <a:t>Debt utilization (EM)</a:t>
            </a:r>
          </a:p>
          <a:p>
            <a:pPr eaLnBrk="1" hangingPunct="1"/>
            <a:r>
              <a:rPr lang="en-US" altLang="en-US"/>
              <a:t>It shows how these factors combine to determine the ROE.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15CBA2AA-E75C-4D29-8618-A5853A3BB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F33AA8F-61FA-4036-9D41-55D0A09FBF00}" type="slidenum">
              <a:rPr lang="en-US" altLang="en-US">
                <a:solidFill>
                  <a:srgbClr val="898989"/>
                </a:solidFill>
              </a:rPr>
              <a:pPr/>
              <a:t>20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8">
            <a:extLst>
              <a:ext uri="{FF2B5EF4-FFF2-40B4-BE49-F238E27FC236}">
                <a16:creationId xmlns:a16="http://schemas.microsoft.com/office/drawing/2014/main" xmlns="" id="{0CC2FD6B-F3F0-45B8-A3BF-F7FFBF6591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DuPont System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xmlns="" id="{43CF6617-690E-4B81-B390-CFDED28BC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26D1C2-1C7A-4AB0-8C69-7D29FA97138C}" type="slidenum">
              <a:rPr lang="en-US" altLang="en-US">
                <a:solidFill>
                  <a:srgbClr val="898989"/>
                </a:solidFill>
              </a:rPr>
              <a:pPr/>
              <a:t>21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35844" name="Rectangle 5">
            <a:extLst>
              <a:ext uri="{FF2B5EF4-FFF2-40B4-BE49-F238E27FC236}">
                <a16:creationId xmlns:a16="http://schemas.microsoft.com/office/drawing/2014/main" xmlns="" id="{C6FA4950-8C44-4C26-8465-E11555E43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" y="2971800"/>
            <a:ext cx="8429625" cy="318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eaLnBrk="0" hangingPunct="0">
              <a:tabLst>
                <a:tab pos="1023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1023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1023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1023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1023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23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23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23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0239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6600">
                <a:latin typeface="Tahoma" panose="020B0604030504040204" pitchFamily="34" charset="0"/>
              </a:rPr>
              <a:t>(     )(      )(       )</a:t>
            </a:r>
            <a:r>
              <a:rPr lang="en-US" altLang="en-US" sz="3200">
                <a:latin typeface="Tahoma" panose="020B0604030504040204" pitchFamily="34" charset="0"/>
              </a:rPr>
              <a:t> = ROE</a:t>
            </a:r>
          </a:p>
          <a:p>
            <a:pPr>
              <a:spcBef>
                <a:spcPct val="20000"/>
              </a:spcBef>
            </a:pPr>
            <a:endParaRPr lang="en-US" altLang="en-US" sz="3200">
              <a:latin typeface="Tahoma" panose="020B060403050404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altLang="en-US" sz="3200">
                <a:latin typeface="Tahoma" panose="020B0604030504040204" pitchFamily="34" charset="0"/>
              </a:rPr>
              <a:t>                                                            </a:t>
            </a:r>
          </a:p>
        </p:txBody>
      </p:sp>
      <p:sp>
        <p:nvSpPr>
          <p:cNvPr id="35845" name="Rectangle 6">
            <a:extLst>
              <a:ext uri="{FF2B5EF4-FFF2-40B4-BE49-F238E27FC236}">
                <a16:creationId xmlns:a16="http://schemas.microsoft.com/office/drawing/2014/main" xmlns="" id="{B2F642A9-E30D-4E2E-B611-72D06DFB35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150" y="3124200"/>
            <a:ext cx="1427163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3200">
                <a:latin typeface="Tahoma" panose="020B0604030504040204" pitchFamily="34" charset="0"/>
              </a:rPr>
              <a:t>Profit</a:t>
            </a:r>
          </a:p>
          <a:p>
            <a:pPr algn="ctr">
              <a:lnSpc>
                <a:spcPct val="85000"/>
              </a:lnSpc>
            </a:pPr>
            <a:r>
              <a:rPr lang="en-US" altLang="en-US" sz="3200">
                <a:latin typeface="Tahoma" panose="020B0604030504040204" pitchFamily="34" charset="0"/>
              </a:rPr>
              <a:t>margin</a:t>
            </a:r>
          </a:p>
        </p:txBody>
      </p:sp>
      <p:sp>
        <p:nvSpPr>
          <p:cNvPr id="35846" name="Rectangle 7">
            <a:extLst>
              <a:ext uri="{FF2B5EF4-FFF2-40B4-BE49-F238E27FC236}">
                <a16:creationId xmlns:a16="http://schemas.microsoft.com/office/drawing/2014/main" xmlns="" id="{B4CABB10-238F-4EA0-9374-354703B0B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124200"/>
            <a:ext cx="1701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3200">
                <a:latin typeface="Tahoma" panose="020B0604030504040204" pitchFamily="34" charset="0"/>
              </a:rPr>
              <a:t>TA</a:t>
            </a:r>
          </a:p>
          <a:p>
            <a:pPr algn="ctr">
              <a:lnSpc>
                <a:spcPct val="85000"/>
              </a:lnSpc>
            </a:pPr>
            <a:r>
              <a:rPr lang="en-US" altLang="en-US" sz="3200">
                <a:latin typeface="Tahoma" panose="020B0604030504040204" pitchFamily="34" charset="0"/>
              </a:rPr>
              <a:t>turnover</a:t>
            </a:r>
          </a:p>
        </p:txBody>
      </p:sp>
      <p:sp>
        <p:nvSpPr>
          <p:cNvPr id="35847" name="Rectangle 8">
            <a:extLst>
              <a:ext uri="{FF2B5EF4-FFF2-40B4-BE49-F238E27FC236}">
                <a16:creationId xmlns:a16="http://schemas.microsoft.com/office/drawing/2014/main" xmlns="" id="{ED8C0142-3163-45F7-A6AC-A950AEBC2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0338" y="3124200"/>
            <a:ext cx="184626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3200">
                <a:latin typeface="Tahoma" panose="020B0604030504040204" pitchFamily="34" charset="0"/>
              </a:rPr>
              <a:t>Equity</a:t>
            </a:r>
          </a:p>
          <a:p>
            <a:pPr algn="ctr">
              <a:lnSpc>
                <a:spcPct val="85000"/>
              </a:lnSpc>
            </a:pPr>
            <a:r>
              <a:rPr lang="en-US" altLang="en-US" sz="3200">
                <a:latin typeface="Tahoma" panose="020B0604030504040204" pitchFamily="34" charset="0"/>
              </a:rPr>
              <a:t>multiplier</a:t>
            </a:r>
          </a:p>
        </p:txBody>
      </p:sp>
      <p:sp>
        <p:nvSpPr>
          <p:cNvPr id="35848" name="Rectangle 9">
            <a:extLst>
              <a:ext uri="{FF2B5EF4-FFF2-40B4-BE49-F238E27FC236}">
                <a16:creationId xmlns:a16="http://schemas.microsoft.com/office/drawing/2014/main" xmlns="" id="{5E3D26AC-74E8-49D5-9C6B-4C4767B192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0775" y="4191000"/>
            <a:ext cx="136683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u="sng">
                <a:latin typeface="Tahoma" panose="020B0604030504040204" pitchFamily="34" charset="0"/>
              </a:rPr>
              <a:t>   NI   </a:t>
            </a:r>
            <a:endParaRPr lang="en-US" altLang="en-US" sz="3200">
              <a:latin typeface="Tahoma" panose="020B0604030504040204" pitchFamily="34" charset="0"/>
            </a:endParaRPr>
          </a:p>
          <a:p>
            <a:pPr algn="ctr">
              <a:lnSpc>
                <a:spcPct val="85000"/>
              </a:lnSpc>
            </a:pPr>
            <a:r>
              <a:rPr lang="en-US" altLang="en-US" sz="3200">
                <a:latin typeface="Tahoma" panose="020B0604030504040204" pitchFamily="34" charset="0"/>
              </a:rPr>
              <a:t>Sales</a:t>
            </a:r>
          </a:p>
        </p:txBody>
      </p:sp>
      <p:sp>
        <p:nvSpPr>
          <p:cNvPr id="35849" name="Rectangle 10">
            <a:extLst>
              <a:ext uri="{FF2B5EF4-FFF2-40B4-BE49-F238E27FC236}">
                <a16:creationId xmlns:a16="http://schemas.microsoft.com/office/drawing/2014/main" xmlns="" id="{AB2FDC31-7AE4-4B3D-BE3B-47BFFC73E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4063" y="4191000"/>
            <a:ext cx="110966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u="sng">
                <a:latin typeface="Tahoma" panose="020B0604030504040204" pitchFamily="34" charset="0"/>
              </a:rPr>
              <a:t>Sales</a:t>
            </a:r>
            <a:endParaRPr lang="en-US" altLang="en-US" sz="3200">
              <a:latin typeface="Tahoma" panose="020B0604030504040204" pitchFamily="34" charset="0"/>
            </a:endParaRPr>
          </a:p>
          <a:p>
            <a:pPr algn="ctr">
              <a:lnSpc>
                <a:spcPct val="85000"/>
              </a:lnSpc>
            </a:pPr>
            <a:r>
              <a:rPr lang="en-US" altLang="en-US" sz="3200">
                <a:latin typeface="Tahoma" panose="020B0604030504040204" pitchFamily="34" charset="0"/>
              </a:rPr>
              <a:t>TA</a:t>
            </a:r>
          </a:p>
        </p:txBody>
      </p:sp>
      <p:sp>
        <p:nvSpPr>
          <p:cNvPr id="35850" name="Rectangle 11">
            <a:extLst>
              <a:ext uri="{FF2B5EF4-FFF2-40B4-BE49-F238E27FC236}">
                <a16:creationId xmlns:a16="http://schemas.microsoft.com/office/drawing/2014/main" xmlns="" id="{847110D3-1CFD-4A6A-AC49-ADDD6653C1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4063" y="4191000"/>
            <a:ext cx="9175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u="sng">
                <a:latin typeface="Tahoma" panose="020B0604030504040204" pitchFamily="34" charset="0"/>
              </a:rPr>
              <a:t> TA </a:t>
            </a:r>
            <a:endParaRPr lang="en-US" altLang="en-US" sz="3200">
              <a:latin typeface="Tahoma" panose="020B0604030504040204" pitchFamily="34" charset="0"/>
            </a:endParaRPr>
          </a:p>
          <a:p>
            <a:pPr algn="ctr">
              <a:lnSpc>
                <a:spcPct val="85000"/>
              </a:lnSpc>
            </a:pPr>
            <a:r>
              <a:rPr lang="en-US" altLang="en-US" sz="3200">
                <a:latin typeface="Tahoma" panose="020B0604030504040204" pitchFamily="34" charset="0"/>
              </a:rPr>
              <a:t>CE</a:t>
            </a:r>
          </a:p>
        </p:txBody>
      </p:sp>
      <p:sp>
        <p:nvSpPr>
          <p:cNvPr id="35851" name="Rectangle 15">
            <a:extLst>
              <a:ext uri="{FF2B5EF4-FFF2-40B4-BE49-F238E27FC236}">
                <a16:creationId xmlns:a16="http://schemas.microsoft.com/office/drawing/2014/main" xmlns="" id="{8D71EC46-CDA4-46D2-8462-9DC0A2052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9375" y="4411663"/>
            <a:ext cx="3857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>
                <a:latin typeface="Tahoma" panose="020B0604030504040204" pitchFamily="34" charset="0"/>
              </a:rPr>
              <a:t>x</a:t>
            </a:r>
          </a:p>
        </p:txBody>
      </p:sp>
      <p:sp>
        <p:nvSpPr>
          <p:cNvPr id="35852" name="Rectangle 16">
            <a:extLst>
              <a:ext uri="{FF2B5EF4-FFF2-40B4-BE49-F238E27FC236}">
                <a16:creationId xmlns:a16="http://schemas.microsoft.com/office/drawing/2014/main" xmlns="" id="{114F2572-39F7-4931-A2EC-52741A46D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5" y="4411663"/>
            <a:ext cx="3857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>
                <a:latin typeface="Tahoma" panose="020B0604030504040204" pitchFamily="34" charset="0"/>
              </a:rPr>
              <a:t>x</a:t>
            </a:r>
          </a:p>
        </p:txBody>
      </p:sp>
      <p:sp>
        <p:nvSpPr>
          <p:cNvPr id="35853" name="Rectangle 17">
            <a:extLst>
              <a:ext uri="{FF2B5EF4-FFF2-40B4-BE49-F238E27FC236}">
                <a16:creationId xmlns:a16="http://schemas.microsoft.com/office/drawing/2014/main" xmlns="" id="{C2338EC2-72F2-44D7-B8D4-AC1CE23C7C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9975" y="4335463"/>
            <a:ext cx="13747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3200">
                <a:latin typeface="Tahoma" panose="020B0604030504040204" pitchFamily="34" charset="0"/>
              </a:rPr>
              <a:t>= ROE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xmlns="" id="{AFB29CF4-27AB-4529-84BE-2E04AE7F3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DuPont Analysis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285139FE-BC27-4E4A-8D68-8A108E7FFA1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43000" y="1676400"/>
          <a:ext cx="7543801" cy="2662237"/>
        </p:xfrm>
        <a:graphic>
          <a:graphicData uri="http://schemas.openxmlformats.org/drawingml/2006/table">
            <a:tbl>
              <a:tblPr/>
              <a:tblGrid>
                <a:gridCol w="11353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24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92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321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321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7251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85191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latin typeface="Arial"/>
                        </a:rPr>
                        <a:t>DuPont Analysis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1" u="none" strike="noStrike">
                          <a:latin typeface="Arial"/>
                        </a:rPr>
                        <a:t>           ROE    =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latin typeface="Arial"/>
                        </a:rPr>
                        <a:t>            </a:t>
                      </a:r>
                    </a:p>
                    <a:p>
                      <a:pPr algn="l" fontAlgn="b"/>
                      <a:r>
                        <a:rPr lang="en-US" sz="1600" b="1" i="0" u="none" strike="noStrike" dirty="0">
                          <a:latin typeface="Arial"/>
                        </a:rPr>
                        <a:t>P.M.          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latin typeface="Arial"/>
                        </a:rPr>
                        <a:t>         </a:t>
                      </a:r>
                    </a:p>
                    <a:p>
                      <a:pPr algn="l" fontAlgn="b"/>
                      <a:r>
                        <a:rPr lang="en-US" sz="1600" b="1" i="0" u="none" strike="noStrike" dirty="0">
                          <a:latin typeface="Arial"/>
                        </a:rPr>
                        <a:t>T.A.T.O.      X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latin typeface="Arial"/>
                        </a:rPr>
                        <a:t>Equity Multiplier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258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latin typeface="Arial"/>
                        </a:rPr>
                        <a:t>Computron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13.3%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2.6%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2.3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2.21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258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latin typeface="Arial"/>
                        </a:rPr>
                        <a:t>Computron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-17.1%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-1.6%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5.18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258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latin typeface="Arial"/>
                        </a:rPr>
                        <a:t>Computron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12.8%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3.6%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2.0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1.78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258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latin typeface="Arial"/>
                        </a:rPr>
                        <a:t>Industry Average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latin typeface="Arial"/>
                        </a:rPr>
                        <a:t>18.00%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3.6%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2.5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latin typeface="Arial"/>
                        </a:rPr>
                        <a:t>2.00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C543CAE-6E40-47DC-AD6E-8D5E3923C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DF83914-FC97-4068-8AF6-360273FA6253}" type="slidenum">
              <a:rPr lang="en-US" altLang="en-US">
                <a:solidFill>
                  <a:srgbClr val="898989"/>
                </a:solidFill>
              </a:rPr>
              <a:pPr/>
              <a:t>22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xmlns="" id="{C7BDC62C-9AE9-4BC3-A0DA-3F75550B34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Interpreting Market Based Ratios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xmlns="" id="{C0815688-47CC-44A1-A370-AD2B3E7D3E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P/E: How much investors will pay for $1 of earnings.  Higher is better.</a:t>
            </a:r>
          </a:p>
          <a:p>
            <a:pPr eaLnBrk="1" hangingPunct="1"/>
            <a:r>
              <a:rPr lang="en-US" altLang="en-US"/>
              <a:t>M/B: How much paid for $1 of book value. Higher is better.</a:t>
            </a:r>
          </a:p>
          <a:p>
            <a:pPr eaLnBrk="1" hangingPunct="1"/>
            <a:r>
              <a:rPr lang="en-US" altLang="en-US"/>
              <a:t>P/E and M/B are high if ROE is high, risk is low.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6CE98244-FA98-4437-9CAE-EA0A81D09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50EFDB-6FB6-41BD-9CBD-3B435E5F574F}" type="slidenum">
              <a:rPr lang="en-US" altLang="en-US">
                <a:solidFill>
                  <a:srgbClr val="898989"/>
                </a:solidFill>
              </a:rPr>
              <a:pPr/>
              <a:t>23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71">
            <a:extLst>
              <a:ext uri="{FF2B5EF4-FFF2-40B4-BE49-F238E27FC236}">
                <a16:creationId xmlns:a16="http://schemas.microsoft.com/office/drawing/2014/main" xmlns="" id="{E6DD6F73-502F-4718-9027-E4EBB64F6E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Common Size Balance Sheets:</a:t>
            </a:r>
            <a:br>
              <a:rPr lang="en-US" altLang="en-US" sz="4000"/>
            </a:br>
            <a:r>
              <a:rPr lang="en-US" altLang="en-US" sz="4000"/>
              <a:t>Divide all items by Total Assets</a:t>
            </a:r>
          </a:p>
        </p:txBody>
      </p:sp>
      <p:graphicFrame>
        <p:nvGraphicFramePr>
          <p:cNvPr id="409775" name="Group 175">
            <a:extLst>
              <a:ext uri="{FF2B5EF4-FFF2-40B4-BE49-F238E27FC236}">
                <a16:creationId xmlns:a16="http://schemas.microsoft.com/office/drawing/2014/main" xmlns="" id="{DDA8A1CB-87A6-494D-923C-85B9D426AC60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914400" y="2017713"/>
          <a:ext cx="7772400" cy="4145216"/>
        </p:xfrm>
        <a:graphic>
          <a:graphicData uri="http://schemas.openxmlformats.org/drawingml/2006/table">
            <a:tbl>
              <a:tblPr/>
              <a:tblGrid>
                <a:gridCol w="155416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7956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541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5416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Assets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2012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2013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2014E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Ind.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Cash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0.6%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0.3%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0.4%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0.3%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ST Inv.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3.3%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0.7%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0.3%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AR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23.9%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21.9%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22.4%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Invent.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48.7%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44.6%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48.8%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41.2%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Total CA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76.5%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67.4%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76.2%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64.1%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Net FA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23.5%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32.6%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23.8%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35.9%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TA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72" name="Slide Number Placeholder 5">
            <a:extLst>
              <a:ext uri="{FF2B5EF4-FFF2-40B4-BE49-F238E27FC236}">
                <a16:creationId xmlns:a16="http://schemas.microsoft.com/office/drawing/2014/main" xmlns="" id="{38873826-3A13-4E79-8888-98A785299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2858829-8C53-4C8C-BCD8-277A53A753F2}" type="slidenum">
              <a:rPr lang="en-US" altLang="en-US">
                <a:solidFill>
                  <a:srgbClr val="898989"/>
                </a:solidFill>
              </a:rPr>
              <a:pPr/>
              <a:t>24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99">
            <a:extLst>
              <a:ext uri="{FF2B5EF4-FFF2-40B4-BE49-F238E27FC236}">
                <a16:creationId xmlns:a16="http://schemas.microsoft.com/office/drawing/2014/main" xmlns="" id="{8CA6D7B9-E519-4172-9CE4-7F7FFFE58F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Divide all items by Total Liabilities &amp; Equity</a:t>
            </a:r>
          </a:p>
        </p:txBody>
      </p:sp>
      <p:graphicFrame>
        <p:nvGraphicFramePr>
          <p:cNvPr id="417894" name="Group 102">
            <a:extLst>
              <a:ext uri="{FF2B5EF4-FFF2-40B4-BE49-F238E27FC236}">
                <a16:creationId xmlns:a16="http://schemas.microsoft.com/office/drawing/2014/main" xmlns="" id="{0124055C-4946-4A4C-8CCB-5833FEE6A89C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990600" y="2017713"/>
          <a:ext cx="7772400" cy="4145216"/>
        </p:xfrm>
        <a:graphic>
          <a:graphicData uri="http://schemas.openxmlformats.org/drawingml/2006/table">
            <a:tbl>
              <a:tblPr/>
              <a:tblGrid>
                <a:gridCol w="18478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52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573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5416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400" b="0" i="1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Liab</a:t>
                      </a:r>
                      <a:r>
                        <a:rPr kumimoji="0" lang="en-US" sz="2400" b="0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&amp; Eq.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2012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2013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2014E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Ind.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AP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9.9%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11.2%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10.2%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11.9%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Notes pay.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13.6%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24.9%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8.5%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2.4%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Accruals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9.3%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9.9%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10.8%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9.5%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Total CL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32.8%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46.0%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29.6%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23.7%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LT Debt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34.6%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14.2%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26.3%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Total eq.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45.2%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19.3%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56.2%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Total L&amp;E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72" name="Slide Number Placeholder 5">
            <a:extLst>
              <a:ext uri="{FF2B5EF4-FFF2-40B4-BE49-F238E27FC236}">
                <a16:creationId xmlns:a16="http://schemas.microsoft.com/office/drawing/2014/main" xmlns="" id="{67C2A63B-14FC-4C82-8764-6C874C8E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D9B0240-2C5B-43F3-B393-9CE049391D66}" type="slidenum">
              <a:rPr lang="en-US" altLang="en-US">
                <a:solidFill>
                  <a:srgbClr val="898989"/>
                </a:solidFill>
              </a:rPr>
              <a:pPr/>
              <a:t>25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052">
            <a:extLst>
              <a:ext uri="{FF2B5EF4-FFF2-40B4-BE49-F238E27FC236}">
                <a16:creationId xmlns:a16="http://schemas.microsoft.com/office/drawing/2014/main" xmlns="" id="{962BCA47-84C0-4CB4-8176-B97D6A1BCA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Analysis of Common Size Balance Sheets</a:t>
            </a:r>
          </a:p>
        </p:txBody>
      </p:sp>
      <p:sp>
        <p:nvSpPr>
          <p:cNvPr id="40963" name="Rectangle 2053">
            <a:extLst>
              <a:ext uri="{FF2B5EF4-FFF2-40B4-BE49-F238E27FC236}">
                <a16:creationId xmlns:a16="http://schemas.microsoft.com/office/drawing/2014/main" xmlns="" id="{3AA5269E-FF0E-4FAC-8253-CF23FC729A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Computron has higher proportion of inventory and current assets than Industry.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Computron now has more equity (which means LESS debt) than Industry.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Computron has more short-term debt than industry, but less long-term debt than industry.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BCAE7B43-AA9B-48C1-BE42-BA8BAF61F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CBB3745-B41A-49F8-841B-CD80D8238130}" type="slidenum">
              <a:rPr lang="en-US" altLang="en-US">
                <a:solidFill>
                  <a:srgbClr val="898989"/>
                </a:solidFill>
              </a:rPr>
              <a:pPr/>
              <a:t>26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89">
            <a:extLst>
              <a:ext uri="{FF2B5EF4-FFF2-40B4-BE49-F238E27FC236}">
                <a16:creationId xmlns:a16="http://schemas.microsoft.com/office/drawing/2014/main" xmlns="" id="{ED20E351-2DA7-4C4E-BA5F-C11CCB6557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Common Size Income Statement:</a:t>
            </a:r>
            <a:br>
              <a:rPr lang="en-US" altLang="en-US" sz="4000"/>
            </a:br>
            <a:r>
              <a:rPr lang="en-US" altLang="en-US" sz="4000"/>
              <a:t>Divide all items by Sales</a:t>
            </a:r>
          </a:p>
        </p:txBody>
      </p:sp>
      <p:graphicFrame>
        <p:nvGraphicFramePr>
          <p:cNvPr id="419008" name="Group 192">
            <a:extLst>
              <a:ext uri="{FF2B5EF4-FFF2-40B4-BE49-F238E27FC236}">
                <a16:creationId xmlns:a16="http://schemas.microsoft.com/office/drawing/2014/main" xmlns="" id="{8E7EB718-A7D8-4B31-B5C6-C38D0935A096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381000" y="2017713"/>
          <a:ext cx="8421688" cy="3962400"/>
        </p:xfrm>
        <a:graphic>
          <a:graphicData uri="http://schemas.openxmlformats.org/drawingml/2006/table">
            <a:tbl>
              <a:tblPr/>
              <a:tblGrid>
                <a:gridCol w="19811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867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857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8399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8399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2014E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Ind.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Sales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100.0%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COGS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83.4%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85.4%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82.4%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84.5%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Depr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0.6%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4.0%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Other exp.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9.9%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12.3%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8.7%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4.4%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EBIT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7.1%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7.1%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Int. Exp.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1.8%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1.1%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Pre-tax earn.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4.3%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-2.7%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5.9%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Taxes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1.7%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-1.1%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2.4%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NI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2.6%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-1.6%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3.6%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3.6%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85" name="Slide Number Placeholder 5">
            <a:extLst>
              <a:ext uri="{FF2B5EF4-FFF2-40B4-BE49-F238E27FC236}">
                <a16:creationId xmlns:a16="http://schemas.microsoft.com/office/drawing/2014/main" xmlns="" id="{4DA104D8-09BF-4896-ACB7-7C290F14A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BCE28A8-9F5A-4529-BBED-B2CD551FE736}" type="slidenum">
              <a:rPr lang="en-US" altLang="en-US">
                <a:solidFill>
                  <a:srgbClr val="898989"/>
                </a:solidFill>
              </a:rPr>
              <a:pPr/>
              <a:t>27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>
            <a:extLst>
              <a:ext uri="{FF2B5EF4-FFF2-40B4-BE49-F238E27FC236}">
                <a16:creationId xmlns:a16="http://schemas.microsoft.com/office/drawing/2014/main" xmlns="" id="{312FC1C8-3D20-4652-8792-1C1341E9D4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Analysis of Common Size Income Statements</a:t>
            </a:r>
          </a:p>
        </p:txBody>
      </p:sp>
      <p:sp>
        <p:nvSpPr>
          <p:cNvPr id="43011" name="Rectangle 5">
            <a:extLst>
              <a:ext uri="{FF2B5EF4-FFF2-40B4-BE49-F238E27FC236}">
                <a16:creationId xmlns:a16="http://schemas.microsoft.com/office/drawing/2014/main" xmlns="" id="{32320F1F-39BF-489F-B7B2-EF0CFC4A21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Computron has lower COGS (86.7) than industry (84.5), but higher other expenses.  Result is that Computron has similar EBIT (7.1) as industry.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CDA9BAB9-F9FF-490A-BD26-9D8EC6A7F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72CF47A-5357-4453-B020-440E8FB9AA32}" type="slidenum">
              <a:rPr lang="en-US" altLang="en-US">
                <a:solidFill>
                  <a:srgbClr val="898989"/>
                </a:solidFill>
              </a:rPr>
              <a:pPr/>
              <a:t>28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58">
            <a:extLst>
              <a:ext uri="{FF2B5EF4-FFF2-40B4-BE49-F238E27FC236}">
                <a16:creationId xmlns:a16="http://schemas.microsoft.com/office/drawing/2014/main" xmlns="" id="{3928840E-A075-49D2-BDA7-A9A4B7388F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Percentage Change Analysis: % Change from First Year (2012)</a:t>
            </a:r>
          </a:p>
        </p:txBody>
      </p:sp>
      <p:graphicFrame>
        <p:nvGraphicFramePr>
          <p:cNvPr id="421025" name="Group 161">
            <a:extLst>
              <a:ext uri="{FF2B5EF4-FFF2-40B4-BE49-F238E27FC236}">
                <a16:creationId xmlns:a16="http://schemas.microsoft.com/office/drawing/2014/main" xmlns="" id="{6C9AC3F1-B7BF-4442-AA89-FAB85CA0996D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066800" y="1828800"/>
          <a:ext cx="7772400" cy="4572000"/>
        </p:xfrm>
        <a:graphic>
          <a:graphicData uri="http://schemas.openxmlformats.org/drawingml/2006/table">
            <a:tbl>
              <a:tblPr/>
              <a:tblGrid>
                <a:gridCol w="19446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415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446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415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Income St.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2014E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Sales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105.0%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COGS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73.9%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102.5%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Depr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518.8%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534.9%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Other exp.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111.8%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80.3%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EBIT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-91.7%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140.4%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Int. Exp.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181.6%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28.0%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EBT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-208.2%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188.3%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Taxes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-208.2%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188.3%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NI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-208.2%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188.3%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73" name="Slide Number Placeholder 5">
            <a:extLst>
              <a:ext uri="{FF2B5EF4-FFF2-40B4-BE49-F238E27FC236}">
                <a16:creationId xmlns:a16="http://schemas.microsoft.com/office/drawing/2014/main" xmlns="" id="{77F82022-0675-4523-BD56-9C204AAAF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9C275F2-7A40-4BFA-8233-E03E03EDAECA}" type="slidenum">
              <a:rPr lang="en-US" altLang="en-US">
                <a:solidFill>
                  <a:srgbClr val="898989"/>
                </a:solidFill>
              </a:rPr>
              <a:pPr/>
              <a:t>29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3">
            <a:extLst>
              <a:ext uri="{FF2B5EF4-FFF2-40B4-BE49-F238E27FC236}">
                <a16:creationId xmlns:a16="http://schemas.microsoft.com/office/drawing/2014/main" xmlns="" id="{A17EE020-2D44-4650-8A7D-9C9C95761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D857B5A-F721-4E7B-98AD-21F0C1F324D4}" type="slidenum">
              <a:rPr lang="en-US" altLang="en-US">
                <a:solidFill>
                  <a:srgbClr val="898989"/>
                </a:solidFill>
              </a:rPr>
              <a:pPr/>
              <a:t>3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xmlns="" id="{066E290F-B86B-4689-9D98-4B4BCAC1B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400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7412" name="AutoShape 3">
            <a:extLst>
              <a:ext uri="{FF2B5EF4-FFF2-40B4-BE49-F238E27FC236}">
                <a16:creationId xmlns:a16="http://schemas.microsoft.com/office/drawing/2014/main" xmlns="" id="{74BACB20-0148-4835-9FDC-B1F2966A9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124200"/>
            <a:ext cx="6934200" cy="914400"/>
          </a:xfrm>
          <a:prstGeom prst="roundRect">
            <a:avLst>
              <a:gd name="adj" fmla="val 16667"/>
            </a:avLst>
          </a:prstGeom>
          <a:solidFill>
            <a:srgbClr val="A3D5D9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en-US" altLang="en-US" sz="2400"/>
          </a:p>
        </p:txBody>
      </p:sp>
      <p:sp>
        <p:nvSpPr>
          <p:cNvPr id="17413" name="Text Box 4">
            <a:extLst>
              <a:ext uri="{FF2B5EF4-FFF2-40B4-BE49-F238E27FC236}">
                <a16:creationId xmlns:a16="http://schemas.microsoft.com/office/drawing/2014/main" xmlns="" id="{7748ABD3-73E0-468A-A068-636CD1488C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349625"/>
            <a:ext cx="53054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Tahoma" panose="020B0604030504040204" pitchFamily="34" charset="0"/>
              </a:rPr>
              <a:t>Value =                         +                         +     +</a:t>
            </a:r>
          </a:p>
        </p:txBody>
      </p:sp>
      <p:sp>
        <p:nvSpPr>
          <p:cNvPr id="17414" name="Text Box 5">
            <a:extLst>
              <a:ext uri="{FF2B5EF4-FFF2-40B4-BE49-F238E27FC236}">
                <a16:creationId xmlns:a16="http://schemas.microsoft.com/office/drawing/2014/main" xmlns="" id="{DF5981EB-96CE-4BDC-8E31-889BEDA0C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200400"/>
            <a:ext cx="10668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Tahoma" panose="020B0604030504040204" pitchFamily="34" charset="0"/>
              </a:rPr>
              <a:t>FCF</a:t>
            </a:r>
            <a:r>
              <a:rPr lang="en-US" altLang="en-US" b="1" baseline="-250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7415" name="Text Box 6">
            <a:extLst>
              <a:ext uri="{FF2B5EF4-FFF2-40B4-BE49-F238E27FC236}">
                <a16:creationId xmlns:a16="http://schemas.microsoft.com/office/drawing/2014/main" xmlns="" id="{4112D771-F4C0-41F4-B3E2-ACF72E0301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3200400"/>
            <a:ext cx="10668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Tahoma" panose="020B0604030504040204" pitchFamily="34" charset="0"/>
              </a:rPr>
              <a:t>FCF</a:t>
            </a:r>
            <a:r>
              <a:rPr lang="en-US" altLang="en-US" b="1" baseline="-25000"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17416" name="Text Box 7">
            <a:extLst>
              <a:ext uri="{FF2B5EF4-FFF2-40B4-BE49-F238E27FC236}">
                <a16:creationId xmlns:a16="http://schemas.microsoft.com/office/drawing/2014/main" xmlns="" id="{A2D7FAD0-3364-47AB-9E8C-C2878B163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200400"/>
            <a:ext cx="10668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Tahoma" panose="020B0604030504040204" pitchFamily="34" charset="0"/>
              </a:rPr>
              <a:t>FCF</a:t>
            </a:r>
            <a:r>
              <a:rPr lang="en-US" altLang="en-US" b="1" baseline="-25000">
                <a:latin typeface="Tahoma" panose="020B0604030504040204" pitchFamily="34" charset="0"/>
              </a:rPr>
              <a:t>∞</a:t>
            </a:r>
          </a:p>
        </p:txBody>
      </p:sp>
      <p:sp>
        <p:nvSpPr>
          <p:cNvPr id="17417" name="Text Box 8">
            <a:extLst>
              <a:ext uri="{FF2B5EF4-FFF2-40B4-BE49-F238E27FC236}">
                <a16:creationId xmlns:a16="http://schemas.microsoft.com/office/drawing/2014/main" xmlns="" id="{DC30D110-0FC1-41A1-87D1-32808267D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522663"/>
            <a:ext cx="2057400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Tahoma" panose="020B0604030504040204" pitchFamily="34" charset="0"/>
              </a:rPr>
              <a:t>(1 + WACC)</a:t>
            </a:r>
            <a:r>
              <a:rPr lang="en-US" altLang="en-US" b="1" baseline="30000">
                <a:latin typeface="Tahoma" panose="020B0604030504040204" pitchFamily="34" charset="0"/>
              </a:rPr>
              <a:t>1</a:t>
            </a:r>
          </a:p>
        </p:txBody>
      </p:sp>
      <p:sp>
        <p:nvSpPr>
          <p:cNvPr id="17418" name="Text Box 9">
            <a:extLst>
              <a:ext uri="{FF2B5EF4-FFF2-40B4-BE49-F238E27FC236}">
                <a16:creationId xmlns:a16="http://schemas.microsoft.com/office/drawing/2014/main" xmlns="" id="{E8686846-B305-4075-8E42-A56DE91CF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3522663"/>
            <a:ext cx="1752600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Tahoma" panose="020B0604030504040204" pitchFamily="34" charset="0"/>
              </a:rPr>
              <a:t>(1 + WACC)</a:t>
            </a:r>
            <a:r>
              <a:rPr lang="en-US" altLang="en-US" b="1" baseline="30000">
                <a:latin typeface="Tahoma" panose="020B0604030504040204" pitchFamily="34" charset="0"/>
              </a:rPr>
              <a:t>∞</a:t>
            </a:r>
          </a:p>
        </p:txBody>
      </p:sp>
      <p:sp>
        <p:nvSpPr>
          <p:cNvPr id="17419" name="Text Box 10">
            <a:extLst>
              <a:ext uri="{FF2B5EF4-FFF2-40B4-BE49-F238E27FC236}">
                <a16:creationId xmlns:a16="http://schemas.microsoft.com/office/drawing/2014/main" xmlns="" id="{9EF24763-44FA-4E33-A755-EBAFAAB84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3522663"/>
            <a:ext cx="1981200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Tahoma" panose="020B0604030504040204" pitchFamily="34" charset="0"/>
              </a:rPr>
              <a:t>(1 + WACC)</a:t>
            </a:r>
            <a:r>
              <a:rPr lang="en-US" altLang="en-US" b="1" baseline="30000">
                <a:latin typeface="Tahoma" panose="020B0604030504040204" pitchFamily="34" charset="0"/>
              </a:rPr>
              <a:t>2</a:t>
            </a:r>
          </a:p>
        </p:txBody>
      </p:sp>
      <p:sp>
        <p:nvSpPr>
          <p:cNvPr id="17420" name="Line 11">
            <a:extLst>
              <a:ext uri="{FF2B5EF4-FFF2-40B4-BE49-F238E27FC236}">
                <a16:creationId xmlns:a16="http://schemas.microsoft.com/office/drawing/2014/main" xmlns="" id="{48E6298E-37AD-4867-8775-FA642256A360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3581400"/>
            <a:ext cx="13716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7421" name="Line 12">
            <a:extLst>
              <a:ext uri="{FF2B5EF4-FFF2-40B4-BE49-F238E27FC236}">
                <a16:creationId xmlns:a16="http://schemas.microsoft.com/office/drawing/2014/main" xmlns="" id="{053A9246-7FA9-4C2A-BA22-A590C0871D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3581400"/>
            <a:ext cx="13716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7422" name="Line 13">
            <a:extLst>
              <a:ext uri="{FF2B5EF4-FFF2-40B4-BE49-F238E27FC236}">
                <a16:creationId xmlns:a16="http://schemas.microsoft.com/office/drawing/2014/main" xmlns="" id="{ABDE383E-A92B-4998-A91A-2375E2E3783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581400"/>
            <a:ext cx="13716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7423" name="AutoShape 14">
            <a:extLst>
              <a:ext uri="{FF2B5EF4-FFF2-40B4-BE49-F238E27FC236}">
                <a16:creationId xmlns:a16="http://schemas.microsoft.com/office/drawing/2014/main" xmlns="" id="{7865DC05-098B-474E-91DA-E9AB5A978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6163" y="2208213"/>
            <a:ext cx="1744662" cy="66198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600" b="1">
                <a:latin typeface="Tahoma" panose="020B0604030504040204" pitchFamily="34" charset="0"/>
              </a:rPr>
              <a:t>Free cash flow</a:t>
            </a:r>
          </a:p>
          <a:p>
            <a:pPr algn="ctr"/>
            <a:r>
              <a:rPr lang="en-US" altLang="en-US" sz="1600" b="1">
                <a:latin typeface="Tahoma" panose="020B0604030504040204" pitchFamily="34" charset="0"/>
              </a:rPr>
              <a:t>(FCF)</a:t>
            </a:r>
          </a:p>
        </p:txBody>
      </p:sp>
      <p:cxnSp>
        <p:nvCxnSpPr>
          <p:cNvPr id="17424" name="AutoShape 15">
            <a:extLst>
              <a:ext uri="{FF2B5EF4-FFF2-40B4-BE49-F238E27FC236}">
                <a16:creationId xmlns:a16="http://schemas.microsoft.com/office/drawing/2014/main" xmlns="" id="{C08FA26A-BD73-41C0-95E5-AA5DBA63163C}"/>
              </a:ext>
            </a:extLst>
          </p:cNvPr>
          <p:cNvCxnSpPr>
            <a:cxnSpLocks noChangeShapeType="1"/>
            <a:stCxn id="17429" idx="0"/>
            <a:endCxn id="17430" idx="2"/>
          </p:cNvCxnSpPr>
          <p:nvPr/>
        </p:nvCxnSpPr>
        <p:spPr bwMode="auto">
          <a:xfrm flipV="1">
            <a:off x="4457700" y="5291138"/>
            <a:ext cx="0" cy="180975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25" name="AutoShape 16">
            <a:extLst>
              <a:ext uri="{FF2B5EF4-FFF2-40B4-BE49-F238E27FC236}">
                <a16:creationId xmlns:a16="http://schemas.microsoft.com/office/drawing/2014/main" xmlns="" id="{559952C8-60CD-457B-8765-F73E442281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063" y="5408613"/>
            <a:ext cx="2095500" cy="3921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>
                <a:latin typeface="Tahoma" panose="020B0604030504040204" pitchFamily="34" charset="0"/>
              </a:rPr>
              <a:t>Market interest rates</a:t>
            </a:r>
          </a:p>
        </p:txBody>
      </p:sp>
      <p:sp>
        <p:nvSpPr>
          <p:cNvPr id="17426" name="AutoShape 17">
            <a:extLst>
              <a:ext uri="{FF2B5EF4-FFF2-40B4-BE49-F238E27FC236}">
                <a16:creationId xmlns:a16="http://schemas.microsoft.com/office/drawing/2014/main" xmlns="" id="{70DE385E-095F-4ABD-BA03-F10F06DBA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5942013"/>
            <a:ext cx="2246313" cy="3921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1">
                <a:solidFill>
                  <a:schemeClr val="tx2"/>
                </a:solidFill>
                <a:latin typeface="Tahoma" panose="020B0604030504040204" pitchFamily="34" charset="0"/>
              </a:rPr>
              <a:t>Firm’s business risk</a:t>
            </a:r>
          </a:p>
        </p:txBody>
      </p:sp>
      <p:sp>
        <p:nvSpPr>
          <p:cNvPr id="17427" name="AutoShape 18">
            <a:extLst>
              <a:ext uri="{FF2B5EF4-FFF2-40B4-BE49-F238E27FC236}">
                <a16:creationId xmlns:a16="http://schemas.microsoft.com/office/drawing/2014/main" xmlns="" id="{97C90F1A-606A-4A7A-BE3A-B7EC76A167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5942013"/>
            <a:ext cx="2038350" cy="3921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>
                <a:latin typeface="Tahoma" panose="020B0604030504040204" pitchFamily="34" charset="0"/>
              </a:rPr>
              <a:t>Market risk aversion</a:t>
            </a:r>
          </a:p>
        </p:txBody>
      </p:sp>
      <p:sp>
        <p:nvSpPr>
          <p:cNvPr id="17428" name="AutoShape 19">
            <a:extLst>
              <a:ext uri="{FF2B5EF4-FFF2-40B4-BE49-F238E27FC236}">
                <a16:creationId xmlns:a16="http://schemas.microsoft.com/office/drawing/2014/main" xmlns="" id="{86354E44-AEF5-41D4-8391-1AF87394F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5408613"/>
            <a:ext cx="2582863" cy="3921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2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1">
                <a:solidFill>
                  <a:schemeClr val="tx2"/>
                </a:solidFill>
                <a:latin typeface="Tahoma" panose="020B0604030504040204" pitchFamily="34" charset="0"/>
              </a:rPr>
              <a:t>Firm’s debt/equity mix</a:t>
            </a:r>
          </a:p>
        </p:txBody>
      </p:sp>
      <p:sp>
        <p:nvSpPr>
          <p:cNvPr id="17429" name="AutoShape 20">
            <a:extLst>
              <a:ext uri="{FF2B5EF4-FFF2-40B4-BE49-F238E27FC236}">
                <a16:creationId xmlns:a16="http://schemas.microsoft.com/office/drawing/2014/main" xmlns="" id="{79B39FCC-5D36-4B24-9ACA-22387DE750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5700" y="5486400"/>
            <a:ext cx="1522413" cy="7985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>
                <a:latin typeface="Tahoma" panose="020B0604030504040204" pitchFamily="34" charset="0"/>
              </a:rPr>
              <a:t>Cost of debt</a:t>
            </a:r>
          </a:p>
          <a:p>
            <a:pPr>
              <a:spcBef>
                <a:spcPct val="50000"/>
              </a:spcBef>
            </a:pPr>
            <a:r>
              <a:rPr lang="en-US" altLang="en-US" sz="1600">
                <a:latin typeface="Tahoma" panose="020B0604030504040204" pitchFamily="34" charset="0"/>
              </a:rPr>
              <a:t>Cost of equity</a:t>
            </a:r>
          </a:p>
        </p:txBody>
      </p:sp>
      <p:sp>
        <p:nvSpPr>
          <p:cNvPr id="17430" name="AutoShape 21">
            <a:extLst>
              <a:ext uri="{FF2B5EF4-FFF2-40B4-BE49-F238E27FC236}">
                <a16:creationId xmlns:a16="http://schemas.microsoft.com/office/drawing/2014/main" xmlns="" id="{682E77C1-0B4C-4C0A-A95E-F5B918188E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8200" y="4343400"/>
            <a:ext cx="2157413" cy="9334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rgbClr val="000000"/>
            </a:solidFill>
            <a:round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altLang="en-US" sz="1600" b="1">
                <a:latin typeface="Tahoma" panose="020B0604030504040204" pitchFamily="34" charset="0"/>
              </a:rPr>
              <a:t>Weighted average</a:t>
            </a:r>
          </a:p>
          <a:p>
            <a:pPr algn="ctr"/>
            <a:r>
              <a:rPr lang="en-US" altLang="en-US" sz="1600" b="1">
                <a:latin typeface="Tahoma" panose="020B0604030504040204" pitchFamily="34" charset="0"/>
              </a:rPr>
              <a:t>cost of capital</a:t>
            </a:r>
          </a:p>
          <a:p>
            <a:pPr algn="ctr"/>
            <a:r>
              <a:rPr lang="en-US" altLang="en-US" sz="1600" b="1">
                <a:latin typeface="Tahoma" panose="020B0604030504040204" pitchFamily="34" charset="0"/>
              </a:rPr>
              <a:t>(WACC)</a:t>
            </a:r>
          </a:p>
        </p:txBody>
      </p:sp>
      <p:cxnSp>
        <p:nvCxnSpPr>
          <p:cNvPr id="17431" name="AutoShape 22">
            <a:extLst>
              <a:ext uri="{FF2B5EF4-FFF2-40B4-BE49-F238E27FC236}">
                <a16:creationId xmlns:a16="http://schemas.microsoft.com/office/drawing/2014/main" xmlns="" id="{50F0907A-48CB-4533-A686-0899A613EEA7}"/>
              </a:ext>
            </a:extLst>
          </p:cNvPr>
          <p:cNvCxnSpPr>
            <a:cxnSpLocks noChangeShapeType="1"/>
            <a:stCxn id="17428" idx="1"/>
            <a:endCxn id="17429" idx="3"/>
          </p:cNvCxnSpPr>
          <p:nvPr/>
        </p:nvCxnSpPr>
        <p:spPr bwMode="auto">
          <a:xfrm flipH="1">
            <a:off x="5232400" y="5605463"/>
            <a:ext cx="544513" cy="2809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2" name="AutoShape 23">
            <a:extLst>
              <a:ext uri="{FF2B5EF4-FFF2-40B4-BE49-F238E27FC236}">
                <a16:creationId xmlns:a16="http://schemas.microsoft.com/office/drawing/2014/main" xmlns="" id="{F1C19263-C63F-4C5A-88DB-2F0DE6DC831C}"/>
              </a:ext>
            </a:extLst>
          </p:cNvPr>
          <p:cNvCxnSpPr>
            <a:cxnSpLocks noChangeShapeType="1"/>
            <a:stCxn id="17426" idx="1"/>
            <a:endCxn id="17429" idx="3"/>
          </p:cNvCxnSpPr>
          <p:nvPr/>
        </p:nvCxnSpPr>
        <p:spPr bwMode="auto">
          <a:xfrm flipH="1" flipV="1">
            <a:off x="5232400" y="5886450"/>
            <a:ext cx="544513" cy="2524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3" name="AutoShape 24">
            <a:extLst>
              <a:ext uri="{FF2B5EF4-FFF2-40B4-BE49-F238E27FC236}">
                <a16:creationId xmlns:a16="http://schemas.microsoft.com/office/drawing/2014/main" xmlns="" id="{3BC63D6C-C65F-4EC4-A188-10643CEA0309}"/>
              </a:ext>
            </a:extLst>
          </p:cNvPr>
          <p:cNvCxnSpPr>
            <a:cxnSpLocks noChangeShapeType="1"/>
            <a:stCxn id="17425" idx="3"/>
            <a:endCxn id="17429" idx="1"/>
          </p:cNvCxnSpPr>
          <p:nvPr/>
        </p:nvCxnSpPr>
        <p:spPr bwMode="auto">
          <a:xfrm>
            <a:off x="2736850" y="5605463"/>
            <a:ext cx="944563" cy="2809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4" name="AutoShape 25">
            <a:extLst>
              <a:ext uri="{FF2B5EF4-FFF2-40B4-BE49-F238E27FC236}">
                <a16:creationId xmlns:a16="http://schemas.microsoft.com/office/drawing/2014/main" xmlns="" id="{52755EC1-83D0-4715-B3AF-BFAB7A9E4C62}"/>
              </a:ext>
            </a:extLst>
          </p:cNvPr>
          <p:cNvCxnSpPr>
            <a:cxnSpLocks noChangeShapeType="1"/>
            <a:stCxn id="17427" idx="3"/>
            <a:endCxn id="17429" idx="1"/>
          </p:cNvCxnSpPr>
          <p:nvPr/>
        </p:nvCxnSpPr>
        <p:spPr bwMode="auto">
          <a:xfrm flipV="1">
            <a:off x="2736850" y="5886450"/>
            <a:ext cx="944563" cy="252413"/>
          </a:xfrm>
          <a:prstGeom prst="straightConnector1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35" name="AutoShape 26">
            <a:extLst>
              <a:ext uri="{FF2B5EF4-FFF2-40B4-BE49-F238E27FC236}">
                <a16:creationId xmlns:a16="http://schemas.microsoft.com/office/drawing/2014/main" xmlns="" id="{C0D1AF2C-F8DF-42FF-9FB8-6A7C7457901C}"/>
              </a:ext>
            </a:extLst>
          </p:cNvPr>
          <p:cNvCxnSpPr>
            <a:cxnSpLocks noChangeShapeType="1"/>
            <a:stCxn id="17428" idx="0"/>
            <a:endCxn id="17430" idx="3"/>
          </p:cNvCxnSpPr>
          <p:nvPr/>
        </p:nvCxnSpPr>
        <p:spPr bwMode="auto">
          <a:xfrm rot="5400000" flipH="1">
            <a:off x="6024563" y="4335462"/>
            <a:ext cx="584200" cy="1533525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36" name="AutoShape 27">
            <a:extLst>
              <a:ext uri="{FF2B5EF4-FFF2-40B4-BE49-F238E27FC236}">
                <a16:creationId xmlns:a16="http://schemas.microsoft.com/office/drawing/2014/main" xmlns="" id="{FF3AF845-AA3C-4EE1-8B55-77E8CB66F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413" y="1484313"/>
            <a:ext cx="1998662" cy="6350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8575">
            <a:solidFill>
              <a:schemeClr val="tx2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1600" b="1">
                <a:solidFill>
                  <a:schemeClr val="tx2"/>
                </a:solidFill>
                <a:latin typeface="Tahoma" panose="020B0604030504040204" pitchFamily="34" charset="0"/>
              </a:rPr>
              <a:t>Net operating</a:t>
            </a:r>
          </a:p>
          <a:p>
            <a:pPr>
              <a:lnSpc>
                <a:spcPct val="95000"/>
              </a:lnSpc>
            </a:pPr>
            <a:r>
              <a:rPr lang="en-US" altLang="en-US" sz="1600" b="1">
                <a:solidFill>
                  <a:schemeClr val="tx2"/>
                </a:solidFill>
                <a:latin typeface="Tahoma" panose="020B0604030504040204" pitchFamily="34" charset="0"/>
              </a:rPr>
              <a:t>profit after taxes</a:t>
            </a:r>
          </a:p>
        </p:txBody>
      </p:sp>
      <p:sp>
        <p:nvSpPr>
          <p:cNvPr id="17437" name="AutoShape 28">
            <a:extLst>
              <a:ext uri="{FF2B5EF4-FFF2-40B4-BE49-F238E27FC236}">
                <a16:creationId xmlns:a16="http://schemas.microsoft.com/office/drawing/2014/main" xmlns="" id="{2ACCD01E-1E4A-4157-AB67-652FD549C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4813" y="1484313"/>
            <a:ext cx="2503487" cy="6350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8575">
            <a:solidFill>
              <a:schemeClr val="tx2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en-US" altLang="en-US" sz="1600" b="1">
                <a:solidFill>
                  <a:schemeClr val="tx2"/>
                </a:solidFill>
                <a:latin typeface="Tahoma" panose="020B0604030504040204" pitchFamily="34" charset="0"/>
              </a:rPr>
              <a:t>Required investments</a:t>
            </a:r>
          </a:p>
          <a:p>
            <a:pPr>
              <a:lnSpc>
                <a:spcPct val="95000"/>
              </a:lnSpc>
            </a:pPr>
            <a:r>
              <a:rPr lang="en-US" altLang="en-US" sz="1600" b="1">
                <a:solidFill>
                  <a:schemeClr val="tx2"/>
                </a:solidFill>
                <a:latin typeface="Tahoma" panose="020B0604030504040204" pitchFamily="34" charset="0"/>
              </a:rPr>
              <a:t>in operating capital</a:t>
            </a:r>
          </a:p>
        </p:txBody>
      </p:sp>
      <p:sp>
        <p:nvSpPr>
          <p:cNvPr id="17438" name="Text Box 29">
            <a:extLst>
              <a:ext uri="{FF2B5EF4-FFF2-40B4-BE49-F238E27FC236}">
                <a16:creationId xmlns:a16="http://schemas.microsoft.com/office/drawing/2014/main" xmlns="" id="{85E68F95-4B24-4495-B1F7-1D3986FFC7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1625600"/>
            <a:ext cx="3508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1">
                <a:latin typeface="Tahoma" panose="020B0604030504040204" pitchFamily="34" charset="0"/>
                <a:cs typeface="Tahoma" panose="020B0604030504040204" pitchFamily="34" charset="0"/>
              </a:rPr>
              <a:t>−</a:t>
            </a:r>
          </a:p>
        </p:txBody>
      </p:sp>
      <p:sp>
        <p:nvSpPr>
          <p:cNvPr id="17439" name="Text Box 30">
            <a:extLst>
              <a:ext uri="{FF2B5EF4-FFF2-40B4-BE49-F238E27FC236}">
                <a16:creationId xmlns:a16="http://schemas.microsoft.com/office/drawing/2014/main" xmlns="" id="{4B9AADA7-78FF-42D6-AAB7-028737C9E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362200"/>
            <a:ext cx="3508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1">
                <a:latin typeface="Tahoma" panose="020B0604030504040204" pitchFamily="34" charset="0"/>
                <a:cs typeface="Tahoma" panose="020B0604030504040204" pitchFamily="34" charset="0"/>
              </a:rPr>
              <a:t>=</a:t>
            </a:r>
          </a:p>
        </p:txBody>
      </p:sp>
      <p:cxnSp>
        <p:nvCxnSpPr>
          <p:cNvPr id="17440" name="AutoShape 31">
            <a:extLst>
              <a:ext uri="{FF2B5EF4-FFF2-40B4-BE49-F238E27FC236}">
                <a16:creationId xmlns:a16="http://schemas.microsoft.com/office/drawing/2014/main" xmlns="" id="{CD42BAD0-06B5-4E06-9C3F-179987ED7B1C}"/>
              </a:ext>
            </a:extLst>
          </p:cNvPr>
          <p:cNvCxnSpPr>
            <a:cxnSpLocks noChangeShapeType="1"/>
            <a:stCxn id="17430" idx="0"/>
            <a:endCxn id="17412" idx="2"/>
          </p:cNvCxnSpPr>
          <p:nvPr/>
        </p:nvCxnSpPr>
        <p:spPr bwMode="auto">
          <a:xfrm flipV="1">
            <a:off x="4457700" y="4052888"/>
            <a:ext cx="0" cy="2762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41" name="Text Box 32">
            <a:extLst>
              <a:ext uri="{FF2B5EF4-FFF2-40B4-BE49-F238E27FC236}">
                <a16:creationId xmlns:a16="http://schemas.microsoft.com/office/drawing/2014/main" xmlns="" id="{31DB9826-A31F-4DCA-92FC-53791FA62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28600"/>
            <a:ext cx="77724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5000"/>
              </a:lnSpc>
            </a:pPr>
            <a:r>
              <a:rPr lang="en-US" altLang="en-US" sz="2400" b="1">
                <a:solidFill>
                  <a:schemeClr val="tx2"/>
                </a:solidFill>
                <a:latin typeface="Tahoma" panose="020B0604030504040204" pitchFamily="34" charset="0"/>
              </a:rPr>
              <a:t>Determinants of Intrinsic Value:</a:t>
            </a:r>
          </a:p>
          <a:p>
            <a:pPr algn="ctr">
              <a:lnSpc>
                <a:spcPct val="95000"/>
              </a:lnSpc>
            </a:pPr>
            <a:r>
              <a:rPr lang="en-US" altLang="en-US" sz="2400" b="1">
                <a:solidFill>
                  <a:schemeClr val="tx2"/>
                </a:solidFill>
                <a:latin typeface="Tahoma" panose="020B0604030504040204" pitchFamily="34" charset="0"/>
              </a:rPr>
              <a:t>Using Ratio Analysis</a:t>
            </a:r>
          </a:p>
        </p:txBody>
      </p:sp>
      <p:cxnSp>
        <p:nvCxnSpPr>
          <p:cNvPr id="17442" name="AutoShape 33">
            <a:extLst>
              <a:ext uri="{FF2B5EF4-FFF2-40B4-BE49-F238E27FC236}">
                <a16:creationId xmlns:a16="http://schemas.microsoft.com/office/drawing/2014/main" xmlns="" id="{5595B793-71A6-4FC7-853E-CB7672655F70}"/>
              </a:ext>
            </a:extLst>
          </p:cNvPr>
          <p:cNvCxnSpPr>
            <a:cxnSpLocks noChangeShapeType="1"/>
            <a:stCxn id="17423" idx="2"/>
            <a:endCxn id="17412" idx="0"/>
          </p:cNvCxnSpPr>
          <p:nvPr/>
        </p:nvCxnSpPr>
        <p:spPr bwMode="auto">
          <a:xfrm flipH="1">
            <a:off x="4457700" y="2884488"/>
            <a:ext cx="1588" cy="2254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43" name="AutoShape 34">
            <a:extLst>
              <a:ext uri="{FF2B5EF4-FFF2-40B4-BE49-F238E27FC236}">
                <a16:creationId xmlns:a16="http://schemas.microsoft.com/office/drawing/2014/main" xmlns="" id="{1171ED51-5F38-4833-AE09-7DE47D29523F}"/>
              </a:ext>
            </a:extLst>
          </p:cNvPr>
          <p:cNvCxnSpPr>
            <a:cxnSpLocks noChangeShapeType="1"/>
            <a:stCxn id="17437" idx="2"/>
            <a:endCxn id="17439" idx="3"/>
          </p:cNvCxnSpPr>
          <p:nvPr/>
        </p:nvCxnSpPr>
        <p:spPr bwMode="auto">
          <a:xfrm rot="5400000">
            <a:off x="6012656" y="1805782"/>
            <a:ext cx="396875" cy="1052512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444" name="AutoShape 35">
            <a:extLst>
              <a:ext uri="{FF2B5EF4-FFF2-40B4-BE49-F238E27FC236}">
                <a16:creationId xmlns:a16="http://schemas.microsoft.com/office/drawing/2014/main" xmlns="" id="{DB8DC1E4-359F-4647-A9F2-6857164064A5}"/>
              </a:ext>
            </a:extLst>
          </p:cNvPr>
          <p:cNvCxnSpPr>
            <a:cxnSpLocks noChangeShapeType="1"/>
            <a:stCxn id="17436" idx="3"/>
            <a:endCxn id="17438" idx="1"/>
          </p:cNvCxnSpPr>
          <p:nvPr/>
        </p:nvCxnSpPr>
        <p:spPr bwMode="auto">
          <a:xfrm flipV="1">
            <a:off x="3535363" y="1793875"/>
            <a:ext cx="1570037" cy="793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445" name="AutoShape 36">
            <a:extLst>
              <a:ext uri="{FF2B5EF4-FFF2-40B4-BE49-F238E27FC236}">
                <a16:creationId xmlns:a16="http://schemas.microsoft.com/office/drawing/2014/main" xmlns="" id="{6CB34137-26F6-4F86-8FBB-2CF9D3E88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676400"/>
            <a:ext cx="762000" cy="228600"/>
          </a:xfrm>
          <a:prstGeom prst="notchedRightArrow">
            <a:avLst>
              <a:gd name="adj1" fmla="val 50000"/>
              <a:gd name="adj2" fmla="val 83333"/>
            </a:avLst>
          </a:pr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7446" name="AutoShape 37">
            <a:extLst>
              <a:ext uri="{FF2B5EF4-FFF2-40B4-BE49-F238E27FC236}">
                <a16:creationId xmlns:a16="http://schemas.microsoft.com/office/drawing/2014/main" xmlns="" id="{8D138C26-A526-4024-A42C-75B67C1AC566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153400" y="1676400"/>
            <a:ext cx="762000" cy="228600"/>
          </a:xfrm>
          <a:prstGeom prst="notchedRightArrow">
            <a:avLst>
              <a:gd name="adj1" fmla="val 50000"/>
              <a:gd name="adj2" fmla="val 83333"/>
            </a:avLst>
          </a:pr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7447" name="AutoShape 38">
            <a:extLst>
              <a:ext uri="{FF2B5EF4-FFF2-40B4-BE49-F238E27FC236}">
                <a16:creationId xmlns:a16="http://schemas.microsoft.com/office/drawing/2014/main" xmlns="" id="{703B5582-9757-4265-A3C5-9FBA3731AD6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153400" y="6019800"/>
            <a:ext cx="762000" cy="228600"/>
          </a:xfrm>
          <a:prstGeom prst="notchedRightArrow">
            <a:avLst>
              <a:gd name="adj1" fmla="val 50000"/>
              <a:gd name="adj2" fmla="val 83333"/>
            </a:avLst>
          </a:pr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7448" name="AutoShape 39">
            <a:extLst>
              <a:ext uri="{FF2B5EF4-FFF2-40B4-BE49-F238E27FC236}">
                <a16:creationId xmlns:a16="http://schemas.microsoft.com/office/drawing/2014/main" xmlns="" id="{88DE7D89-ADAC-4535-95C7-04AA99D77242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8458200" y="5486400"/>
            <a:ext cx="533400" cy="228600"/>
          </a:xfrm>
          <a:prstGeom prst="notchedRightArrow">
            <a:avLst>
              <a:gd name="adj1" fmla="val 50000"/>
              <a:gd name="adj2" fmla="val 58333"/>
            </a:avLst>
          </a:pr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7449" name="Text Box 40">
            <a:extLst>
              <a:ext uri="{FF2B5EF4-FFF2-40B4-BE49-F238E27FC236}">
                <a16:creationId xmlns:a16="http://schemas.microsoft.com/office/drawing/2014/main" xmlns="" id="{985797CD-6FA3-493A-BE10-628CFA40E4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276600"/>
            <a:ext cx="457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>
                <a:latin typeface="Tahoma" panose="020B0604030504040204" pitchFamily="34" charset="0"/>
              </a:rPr>
              <a:t>...</a:t>
            </a:r>
            <a:endParaRPr lang="en-US" altLang="en-US" b="1" baseline="-25000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052">
            <a:extLst>
              <a:ext uri="{FF2B5EF4-FFF2-40B4-BE49-F238E27FC236}">
                <a16:creationId xmlns:a16="http://schemas.microsoft.com/office/drawing/2014/main" xmlns="" id="{5B9A5521-9A9F-4851-8D42-8C79C3EF58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Analysis of Percent Change Income Statement</a:t>
            </a:r>
          </a:p>
        </p:txBody>
      </p:sp>
      <p:sp>
        <p:nvSpPr>
          <p:cNvPr id="45059" name="Rectangle 2053">
            <a:extLst>
              <a:ext uri="{FF2B5EF4-FFF2-40B4-BE49-F238E27FC236}">
                <a16:creationId xmlns:a16="http://schemas.microsoft.com/office/drawing/2014/main" xmlns="" id="{330901A5-B0F9-4E97-9E73-E4D0E541C6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 see that 2014 sales grew 105% from 2012, and that NI grew 188% from 2012.</a:t>
            </a:r>
          </a:p>
          <a:p>
            <a:pPr eaLnBrk="1" hangingPunct="1"/>
            <a:r>
              <a:rPr lang="en-US" altLang="en-US"/>
              <a:t>So Computron has become more profitable.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A6C190C4-B793-47E7-95ED-8664E86EB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57476AE-537A-453F-9CCB-D1E4F5E08855}" type="slidenum">
              <a:rPr lang="en-US" altLang="en-US">
                <a:solidFill>
                  <a:srgbClr val="898989"/>
                </a:solidFill>
              </a:rPr>
              <a:pPr/>
              <a:t>30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25">
            <a:extLst>
              <a:ext uri="{FF2B5EF4-FFF2-40B4-BE49-F238E27FC236}">
                <a16:creationId xmlns:a16="http://schemas.microsoft.com/office/drawing/2014/main" xmlns="" id="{D2953B1C-AA69-430B-8EB2-C9B22FC8DB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Percentage Change Balance Sheets: Assets</a:t>
            </a:r>
          </a:p>
        </p:txBody>
      </p:sp>
      <p:graphicFrame>
        <p:nvGraphicFramePr>
          <p:cNvPr id="423040" name="Group 128">
            <a:extLst>
              <a:ext uri="{FF2B5EF4-FFF2-40B4-BE49-F238E27FC236}">
                <a16:creationId xmlns:a16="http://schemas.microsoft.com/office/drawing/2014/main" xmlns="" id="{424291E6-4429-4DE0-9FA8-675407E66359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182688" y="2017713"/>
          <a:ext cx="7772400" cy="4145216"/>
        </p:xfrm>
        <a:graphic>
          <a:graphicData uri="http://schemas.openxmlformats.org/drawingml/2006/table">
            <a:tbl>
              <a:tblPr/>
              <a:tblGrid>
                <a:gridCol w="19446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18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843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415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Assets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2012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2013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2014E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Cash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-19.1%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55.6%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ST Invest.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-58.8%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47.4%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AR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Invent.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Total CA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73.2%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138.4%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Net FA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172.6%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142.7%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8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TA</a:t>
                      </a:r>
                    </a:p>
                  </a:txBody>
                  <a:tcPr marT="45716" marB="45716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96.5%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139.4%</a:t>
                      </a:r>
                    </a:p>
                  </a:txBody>
                  <a:tcPr marT="45716" marB="45716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1" name="Slide Number Placeholder 5">
            <a:extLst>
              <a:ext uri="{FF2B5EF4-FFF2-40B4-BE49-F238E27FC236}">
                <a16:creationId xmlns:a16="http://schemas.microsoft.com/office/drawing/2014/main" xmlns="" id="{7E6FF708-EF78-41A4-A704-7F4CDDF21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2C10C05-71C6-4783-A014-D46BC59237EA}" type="slidenum">
              <a:rPr lang="en-US" altLang="en-US">
                <a:solidFill>
                  <a:srgbClr val="898989"/>
                </a:solidFill>
              </a:rPr>
              <a:pPr/>
              <a:t>31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8">
            <a:extLst>
              <a:ext uri="{FF2B5EF4-FFF2-40B4-BE49-F238E27FC236}">
                <a16:creationId xmlns:a16="http://schemas.microsoft.com/office/drawing/2014/main" xmlns="" id="{7E40208E-97BB-40E7-81D6-EE9444F09D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Percentage Change Balance Sheets: Liabilities &amp; Equity</a:t>
            </a:r>
          </a:p>
        </p:txBody>
      </p:sp>
      <p:graphicFrame>
        <p:nvGraphicFramePr>
          <p:cNvPr id="425041" name="Group 81">
            <a:extLst>
              <a:ext uri="{FF2B5EF4-FFF2-40B4-BE49-F238E27FC236}">
                <a16:creationId xmlns:a16="http://schemas.microsoft.com/office/drawing/2014/main" xmlns="" id="{48AB62FC-CB9D-4EA0-A145-6E80CAE832F1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066800" y="1905000"/>
          <a:ext cx="7772400" cy="4478339"/>
        </p:xfrm>
        <a:graphic>
          <a:graphicData uri="http://schemas.openxmlformats.org/drawingml/2006/table">
            <a:tbl>
              <a:tblPr/>
              <a:tblGrid>
                <a:gridCol w="19446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4151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446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415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8509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1" u="sng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Liab</a:t>
                      </a:r>
                      <a:r>
                        <a:rPr kumimoji="0" lang="en-US" sz="2800" b="0" i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&amp; Eq.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2012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2013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2014E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81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AP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122.5%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147.1%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81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Notes pay.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260.0%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50.0%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81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Accruals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109.5%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179.4%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81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Total CL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175.9%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115.9%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81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LT Debt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209.2%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54.6%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81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Total eq.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-16.0%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197.9%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81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Total L&amp;E</a:t>
                      </a:r>
                    </a:p>
                  </a:txBody>
                  <a:tcPr marT="45723" marB="45723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0.0%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96.5%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139.4%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1" name="Slide Number Placeholder 5">
            <a:extLst>
              <a:ext uri="{FF2B5EF4-FFF2-40B4-BE49-F238E27FC236}">
                <a16:creationId xmlns:a16="http://schemas.microsoft.com/office/drawing/2014/main" xmlns="" id="{6399E37A-84FA-4CE1-A26C-BF5939AAE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DCA9717-8A33-493E-BF72-33C800B44B55}" type="slidenum">
              <a:rPr lang="en-US" altLang="en-US">
                <a:solidFill>
                  <a:srgbClr val="898989"/>
                </a:solidFill>
              </a:rPr>
              <a:pPr/>
              <a:t>32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4">
            <a:extLst>
              <a:ext uri="{FF2B5EF4-FFF2-40B4-BE49-F238E27FC236}">
                <a16:creationId xmlns:a16="http://schemas.microsoft.com/office/drawing/2014/main" xmlns="" id="{00715E80-226F-4F18-AD5A-AAF486E992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Analysis of Percent Change Balance Sheets</a:t>
            </a:r>
          </a:p>
        </p:txBody>
      </p:sp>
      <p:sp>
        <p:nvSpPr>
          <p:cNvPr id="48131" name="Rectangle 5">
            <a:extLst>
              <a:ext uri="{FF2B5EF4-FFF2-40B4-BE49-F238E27FC236}">
                <a16:creationId xmlns:a16="http://schemas.microsoft.com/office/drawing/2014/main" xmlns="" id="{90A7575E-191C-4F84-ACAB-0FEDB82E66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 see that total assets grew 139%, while sales grew only 105%.  So asset utilization remains a problem.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EC0D078D-062C-41CC-AB10-E73C7CE4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9A824EF-CA95-4EB0-857A-32EF1843B98A}" type="slidenum">
              <a:rPr lang="en-US" altLang="en-US">
                <a:solidFill>
                  <a:srgbClr val="898989"/>
                </a:solidFill>
              </a:rPr>
              <a:pPr/>
              <a:t>33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32">
            <a:extLst>
              <a:ext uri="{FF2B5EF4-FFF2-40B4-BE49-F238E27FC236}">
                <a16:creationId xmlns:a16="http://schemas.microsoft.com/office/drawing/2014/main" xmlns="" id="{3AC9308A-761E-4B14-B343-1F42436F53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Potential Problems and Limitations of Ratio Analysis</a:t>
            </a:r>
          </a:p>
        </p:txBody>
      </p:sp>
      <p:sp>
        <p:nvSpPr>
          <p:cNvPr id="49155" name="Rectangle 1033">
            <a:extLst>
              <a:ext uri="{FF2B5EF4-FFF2-40B4-BE49-F238E27FC236}">
                <a16:creationId xmlns:a16="http://schemas.microsoft.com/office/drawing/2014/main" xmlns="" id="{8A6910D6-19C9-4D07-8889-0F5BC6F38B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Comparison with industry averages is difficult if the firm operates many different divisions.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Seasonal factors can distort ratios.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Window dressing techniques can make statements and ratios look better.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Different accounting and operating practices can distort comparisons.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C72BD05B-DF73-45D2-81B1-0131D211C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EAFBAB1-DE68-4644-B91D-552D9A98988E}" type="slidenum">
              <a:rPr lang="en-US" altLang="en-US">
                <a:solidFill>
                  <a:srgbClr val="898989"/>
                </a:solidFill>
              </a:rPr>
              <a:pPr/>
              <a:t>34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034">
            <a:extLst>
              <a:ext uri="{FF2B5EF4-FFF2-40B4-BE49-F238E27FC236}">
                <a16:creationId xmlns:a16="http://schemas.microsoft.com/office/drawing/2014/main" xmlns="" id="{D9D1F6DA-20EE-4546-964D-904AEC5410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Qualitative Factors</a:t>
            </a:r>
          </a:p>
        </p:txBody>
      </p:sp>
      <p:sp>
        <p:nvSpPr>
          <p:cNvPr id="50179" name="Rectangle 1035">
            <a:extLst>
              <a:ext uri="{FF2B5EF4-FFF2-40B4-BE49-F238E27FC236}">
                <a16:creationId xmlns:a16="http://schemas.microsoft.com/office/drawing/2014/main" xmlns="" id="{E5375554-9EFF-4690-B7C5-8826992CA3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There is greater risk if: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revenues tied to a single customer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revenues tied to a single product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reliance on a single supplier?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High percentage of business is generated overseas?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What is the competitive situation?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What products are in the pipeline?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What are the legal and regulatory issues?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56B61998-F30C-4076-9BE0-42CD11CB2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ED5922E-F7B5-4C17-A4FC-6B3C1FA12D2A}" type="slidenum">
              <a:rPr lang="en-US" altLang="en-US">
                <a:solidFill>
                  <a:srgbClr val="898989"/>
                </a:solidFill>
              </a:rPr>
              <a:pPr/>
              <a:t>35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77E8EC91-0E76-49DA-BA22-739C13EC1E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Overview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xmlns="" id="{E2510413-8877-4017-82C8-94DE9B3A9B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Ratios facilitate comparison of:</a:t>
            </a:r>
          </a:p>
          <a:p>
            <a:pPr lvl="1" eaLnBrk="1" hangingPunct="1"/>
            <a:r>
              <a:rPr lang="en-US" altLang="en-US" sz="2400"/>
              <a:t>One company over time</a:t>
            </a:r>
          </a:p>
          <a:p>
            <a:pPr lvl="1" eaLnBrk="1" hangingPunct="1"/>
            <a:r>
              <a:rPr lang="en-US" altLang="en-US" sz="2400"/>
              <a:t>One company versus other companies</a:t>
            </a:r>
          </a:p>
          <a:p>
            <a:pPr eaLnBrk="1" hangingPunct="1"/>
            <a:r>
              <a:rPr lang="en-US" altLang="en-US" sz="2800"/>
              <a:t>Ratios are used by:</a:t>
            </a:r>
          </a:p>
          <a:p>
            <a:pPr lvl="1" eaLnBrk="1" hangingPunct="1"/>
            <a:r>
              <a:rPr lang="en-US" altLang="en-US" sz="2400"/>
              <a:t>Lenders to determine creditworthiness</a:t>
            </a:r>
          </a:p>
          <a:p>
            <a:pPr lvl="1" eaLnBrk="1" hangingPunct="1"/>
            <a:r>
              <a:rPr lang="en-US" altLang="en-US" sz="2400"/>
              <a:t>Stockholders to estimate future cash flows and risk</a:t>
            </a:r>
          </a:p>
          <a:p>
            <a:pPr lvl="1" eaLnBrk="1" hangingPunct="1"/>
            <a:r>
              <a:rPr lang="en-US" altLang="en-US" sz="2400"/>
              <a:t>Managers to identify areas of weakness and strength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BD6DB13A-0505-47FD-A0C0-BB86D829E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1A067DE-646D-4E16-8E95-756DD7FE1635}" type="slidenum">
              <a:rPr lang="en-US" altLang="en-US">
                <a:solidFill>
                  <a:srgbClr val="898989"/>
                </a:solidFill>
              </a:rPr>
              <a:pPr/>
              <a:t>4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xmlns="" id="{4E45EBAB-59EB-4DE1-B0F9-09BFF2363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Computron Industries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AF77489F-B5BE-45D2-849A-D3346F8046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5386327"/>
              </p:ext>
            </p:extLst>
          </p:nvPr>
        </p:nvGraphicFramePr>
        <p:xfrm>
          <a:off x="1143000" y="1219200"/>
          <a:ext cx="6324602" cy="5120640"/>
        </p:xfrm>
        <a:graphic>
          <a:graphicData uri="http://schemas.openxmlformats.org/drawingml/2006/table">
            <a:tbl>
              <a:tblPr/>
              <a:tblGrid>
                <a:gridCol w="9518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422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4610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1685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1685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5069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805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800000"/>
                          </a:solidFill>
                          <a:latin typeface="Arial"/>
                        </a:rPr>
                        <a:t>Balance Sheets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5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1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 dirty="0">
                          <a:latin typeface="Arial"/>
                        </a:rPr>
                        <a:t>Assets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5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Cash and equivalents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$9,000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$7,282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$14,000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5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Short-term investments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$48,600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$20,000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$71,632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5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Accounts receivable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$351,200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$632,160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$878,000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5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Inventories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$715,200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$1,287,360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$1,716,480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05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Total current assets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$1,124,000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$1,946,802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$2,680,112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05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Gross Fixed Assets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$491,000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$1,202,950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$1,220,000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805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Less Accumulated Dep.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$146,200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$263,160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$383,160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805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Net Fixed Assets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$344,800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$939,790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$836,840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9121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Total Assets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$1,468,800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$2,886,592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$3,516,952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121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sng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805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>
                          <a:latin typeface="Arial"/>
                        </a:rPr>
                        <a:t>Liabilities and equity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805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Accounts payable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$145,600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$324,000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$359,800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805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Notes payable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$200,000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$720,000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$300,000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8059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Accruals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$136,000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$284,960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$380,000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805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Total current liabilities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$481,600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$1,328,960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$1,039,800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805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Long-term bonds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$323,432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$1,000,000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$500,000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805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Total liabilities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$805,032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$2,328,960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$1,539,800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80594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Common stock (100,000 shares)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$460,000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$460,000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$1,680,936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805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Retained earnings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$203,768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$97,632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$296,216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805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Total common equity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$663,768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$557,632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$1,977,152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91217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Total liabilities and equity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$1,468,800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$2,886,592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$3,516,952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A5A5F9-DB12-4B4B-AEE8-BC730FAB9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C7ACA54-2935-440C-8D4A-A4EB69F964B1}" type="slidenum">
              <a:rPr lang="en-US" altLang="en-US">
                <a:solidFill>
                  <a:srgbClr val="898989"/>
                </a:solidFill>
              </a:rPr>
              <a:pPr/>
              <a:t>5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xmlns="" id="{E74BB508-F833-4762-AD94-578F91767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altLang="en-US"/>
              <a:t>Computron Industries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B9C56E8E-FD7B-479F-BF75-A99146049E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5522010"/>
              </p:ext>
            </p:extLst>
          </p:nvPr>
        </p:nvGraphicFramePr>
        <p:xfrm>
          <a:off x="990600" y="1143000"/>
          <a:ext cx="6705601" cy="4888992"/>
        </p:xfrm>
        <a:graphic>
          <a:graphicData uri="http://schemas.openxmlformats.org/drawingml/2006/table">
            <a:tbl>
              <a:tblPr/>
              <a:tblGrid>
                <a:gridCol w="18451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78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88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66601"/>
                <a:gridCol w="92879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37744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800000"/>
                          </a:solidFill>
                          <a:latin typeface="Arial"/>
                        </a:rPr>
                        <a:t>Income </a:t>
                      </a:r>
                      <a:r>
                        <a:rPr lang="en-US" sz="1400" b="1" i="0" u="none" strike="noStrike" dirty="0" smtClean="0">
                          <a:solidFill>
                            <a:srgbClr val="800000"/>
                          </a:solidFill>
                          <a:latin typeface="Arial"/>
                        </a:rPr>
                        <a:t>Statements</a:t>
                      </a:r>
                      <a:endParaRPr lang="en-US" sz="1400" b="1" i="0" u="none" strike="noStrike" dirty="0">
                        <a:solidFill>
                          <a:srgbClr val="8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507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014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Net sales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$3,432,000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$5,834,400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$7,035,600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014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Costs of Goods Sold Except </a:t>
                      </a:r>
                      <a:r>
                        <a:rPr lang="en-US" sz="1400" b="1" i="0" u="none" strike="noStrike" dirty="0" err="1">
                          <a:latin typeface="Arial"/>
                        </a:rPr>
                        <a:t>Depr</a:t>
                      </a:r>
                      <a:r>
                        <a:rPr lang="en-US" sz="1400" b="1" i="0" u="none" strike="noStrike" dirty="0">
                          <a:latin typeface="Arial"/>
                        </a:rPr>
                        <a:t>.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$2,864,000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$4,980,000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$5,800,000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014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Depreciation and amortization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$18,900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$116,960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$120,000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507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Other Expenses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$340,000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$720,000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$612,960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014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Total Operating Cost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$3,222,900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$5,816,960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$6,532,960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014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Earnings before interest and taxes (EBIT)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$209,100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$17,440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$502,640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507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Less interest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$62,500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$176,000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$80,000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9014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Pre-tax earnings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$146,600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($158,560)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$422,640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9507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Taxes (40%)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$58,640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($63,424)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$169,056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90144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Net Income before preferred dividends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$87,960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($95,136)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$253,584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507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EPS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$0.880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($0.951)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$1.014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9507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DPS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$0.220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$0.110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$0.220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9014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Book Value Per Share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$6.638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$5.576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$7.909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9507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96100C1-DC1E-4C76-987F-87803E66D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341B3E1-682E-4722-9991-C3BBA72CCA2F}" type="slidenum">
              <a:rPr lang="en-US" altLang="en-US">
                <a:solidFill>
                  <a:srgbClr val="898989"/>
                </a:solidFill>
              </a:rPr>
              <a:pPr/>
              <a:t>6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xmlns="" id="{74827034-789D-4C42-85C2-36B016C47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Other relevant Data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xmlns="" id="{B5E98ED6-DD73-4EA1-A909-4E3AF3CA11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362956"/>
              </p:ext>
            </p:extLst>
          </p:nvPr>
        </p:nvGraphicFramePr>
        <p:xfrm>
          <a:off x="1447800" y="2133600"/>
          <a:ext cx="6553201" cy="2144712"/>
        </p:xfrm>
        <a:graphic>
          <a:graphicData uri="http://schemas.openxmlformats.org/drawingml/2006/table">
            <a:tbl>
              <a:tblPr/>
              <a:tblGrid>
                <a:gridCol w="9849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906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7551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556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56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9069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437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Other Data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3733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Year-end common stock price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$8.50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$6.00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$12.17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908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Year-end shares outstanding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100,000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100,000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250,000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908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Tax rate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40%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40%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40%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908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Arial"/>
                        </a:rPr>
                        <a:t>Lease payments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$40,000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$40,000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$40,000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66C0EB8-C5C8-4FD9-9F35-8CA28C13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368E98F-C9F1-4467-BEA8-1B14FB602F49}" type="slidenum">
              <a:rPr lang="en-US" altLang="en-US">
                <a:solidFill>
                  <a:srgbClr val="898989"/>
                </a:solidFill>
              </a:rPr>
              <a:pPr/>
              <a:t>7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8">
            <a:extLst>
              <a:ext uri="{FF2B5EF4-FFF2-40B4-BE49-F238E27FC236}">
                <a16:creationId xmlns:a16="http://schemas.microsoft.com/office/drawing/2014/main" xmlns="" id="{0D5F3498-4210-4A02-82F5-72CBA8B900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Ratio Analysis</a:t>
            </a:r>
          </a:p>
        </p:txBody>
      </p:sp>
      <p:sp>
        <p:nvSpPr>
          <p:cNvPr id="22531" name="Rectangle 9">
            <a:extLst>
              <a:ext uri="{FF2B5EF4-FFF2-40B4-BE49-F238E27FC236}">
                <a16:creationId xmlns:a16="http://schemas.microsoft.com/office/drawing/2014/main" xmlns="" id="{50F66300-03FF-41B5-8571-D1084D5F40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Liquidity Ratios</a:t>
            </a:r>
          </a:p>
          <a:p>
            <a:pPr eaLnBrk="1" hangingPunct="1"/>
            <a:r>
              <a:rPr lang="en-US" altLang="en-US"/>
              <a:t>Can the company meet its short-term obligations using the resources it currently has on hand?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3F407A05-3190-4C70-82CC-B4F5D6741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A2768F8-C6AD-489D-BC30-42DB813C73F5}" type="slidenum">
              <a:rPr lang="en-US" altLang="en-US">
                <a:solidFill>
                  <a:srgbClr val="898989"/>
                </a:solidFill>
              </a:rPr>
              <a:pPr/>
              <a:t>8</a:t>
            </a:fld>
            <a:endParaRPr lang="en-US" altLang="en-US">
              <a:solidFill>
                <a:srgbClr val="898989"/>
              </a:solidFill>
            </a:endParaRPr>
          </a:p>
        </p:txBody>
      </p:sp>
      <p:graphicFrame>
        <p:nvGraphicFramePr>
          <p:cNvPr id="6" name="Content Placeholder 4">
            <a:extLst>
              <a:ext uri="{FF2B5EF4-FFF2-40B4-BE49-F238E27FC236}">
                <a16:creationId xmlns:a16="http://schemas.microsoft.com/office/drawing/2014/main" xmlns="" id="{989EF400-119B-4792-B8E7-2EA949C649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6242075"/>
              </p:ext>
            </p:extLst>
          </p:nvPr>
        </p:nvGraphicFramePr>
        <p:xfrm>
          <a:off x="2362200" y="3581400"/>
          <a:ext cx="4749801" cy="1280160"/>
        </p:xfrm>
        <a:graphic>
          <a:graphicData uri="http://schemas.openxmlformats.org/drawingml/2006/table">
            <a:tbl>
              <a:tblPr/>
              <a:tblGrid>
                <a:gridCol w="7148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578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354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3876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3876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6417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Calculated Data:  Ratios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Industry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2014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Average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1" u="none" strike="noStrike" dirty="0">
                          <a:latin typeface="Arial"/>
                        </a:rPr>
                        <a:t>Liquidity ratios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  Current Ratio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2.33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1.46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Arial"/>
                        </a:rPr>
                        <a:t>2.58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2.70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Arial"/>
                        </a:rPr>
                        <a:t>  Quick Ratio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0.85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0.50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0.93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"/>
                        </a:rPr>
                        <a:t>1.00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22562" name="Rectangle 6">
            <a:extLst>
              <a:ext uri="{FF2B5EF4-FFF2-40B4-BE49-F238E27FC236}">
                <a16:creationId xmlns:a16="http://schemas.microsoft.com/office/drawing/2014/main" xmlns="" id="{DE0B8F32-48C9-4D21-869F-2526310A8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5105400"/>
            <a:ext cx="6400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Expected to improve but still below the industry average.</a:t>
            </a:r>
          </a:p>
          <a:p>
            <a:pPr eaLnBrk="1" hangingPunct="1"/>
            <a:r>
              <a:rPr lang="en-US" altLang="en-US"/>
              <a:t>Liquidity position is weak.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xmlns="" id="{8F53E2F0-1A55-4F31-AB7D-D5388CBD04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Asset Management Ratios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xmlns="" id="{2E7C93EC-3DD6-4791-9791-334A1A7360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How efficiently does the firm use its assets?</a:t>
            </a:r>
          </a:p>
          <a:p>
            <a:pPr eaLnBrk="1" hangingPunct="1"/>
            <a:r>
              <a:rPr lang="en-US" altLang="en-US"/>
              <a:t>How much does the firm have tied up in assets for each dollar of sales?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2FD30BB1-41C5-4E85-80C0-92587CA53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9028088-4AF3-4F04-9237-3223FFEB3B7B}" type="slidenum">
              <a:rPr lang="en-US" altLang="en-US">
                <a:solidFill>
                  <a:srgbClr val="898989"/>
                </a:solidFill>
              </a:rPr>
              <a:pPr/>
              <a:t>9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Pages>45</Pages>
  <Words>2014</Words>
  <Application>Microsoft Office PowerPoint</Application>
  <PresentationFormat>On-screen Show (4:3)</PresentationFormat>
  <Paragraphs>798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PowerPoint Presentation</vt:lpstr>
      <vt:lpstr>Topics in Chapter</vt:lpstr>
      <vt:lpstr>PowerPoint Presentation</vt:lpstr>
      <vt:lpstr>Overview</vt:lpstr>
      <vt:lpstr>Computron Industries</vt:lpstr>
      <vt:lpstr>Computron Industries</vt:lpstr>
      <vt:lpstr>Other relevant Data</vt:lpstr>
      <vt:lpstr>Ratio Analysis</vt:lpstr>
      <vt:lpstr>Asset Management Ratios</vt:lpstr>
      <vt:lpstr>Asset Management Ratios</vt:lpstr>
      <vt:lpstr>Comments on Inventory Turnover</vt:lpstr>
      <vt:lpstr>Appraisal of DSO</vt:lpstr>
      <vt:lpstr>Fixed Assets and Total Assets Turnover Ratios</vt:lpstr>
      <vt:lpstr>Debt Management Ratios</vt:lpstr>
      <vt:lpstr>Profitability Ratios</vt:lpstr>
      <vt:lpstr>Basic Earning Power vs. Industry Average</vt:lpstr>
      <vt:lpstr>Effects of Debt on ROA and ROE</vt:lpstr>
      <vt:lpstr>Market Value Ratios</vt:lpstr>
      <vt:lpstr>Market value Ratios</vt:lpstr>
      <vt:lpstr>Explain the DuPont System</vt:lpstr>
      <vt:lpstr>The DuPont System</vt:lpstr>
      <vt:lpstr>DuPont Analysis</vt:lpstr>
      <vt:lpstr>Interpreting Market Based Ratios</vt:lpstr>
      <vt:lpstr>Common Size Balance Sheets: Divide all items by Total Assets</vt:lpstr>
      <vt:lpstr>Divide all items by Total Liabilities &amp; Equity</vt:lpstr>
      <vt:lpstr>Analysis of Common Size Balance Sheets</vt:lpstr>
      <vt:lpstr>Common Size Income Statement: Divide all items by Sales</vt:lpstr>
      <vt:lpstr>Analysis of Common Size Income Statements</vt:lpstr>
      <vt:lpstr>Percentage Change Analysis: % Change from First Year (2012)</vt:lpstr>
      <vt:lpstr>Analysis of Percent Change Income Statement</vt:lpstr>
      <vt:lpstr>Percentage Change Balance Sheets: Assets</vt:lpstr>
      <vt:lpstr>Percentage Change Balance Sheets: Liabilities &amp; Equity</vt:lpstr>
      <vt:lpstr>Analysis of Percent Change Balance Sheets</vt:lpstr>
      <vt:lpstr>Potential Problems and Limitations of Ratio Analysis</vt:lpstr>
      <vt:lpstr>Qualitative Factors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Ratio Analysis, PowerPoint Show</dc:title>
  <dc:subject>Powerpoint show</dc:subject>
  <dc:creator>Mike Ehrhardt</dc:creator>
  <cp:lastModifiedBy>Javad Kashefi-nejad</cp:lastModifiedBy>
  <cp:revision>196</cp:revision>
  <cp:lastPrinted>1998-05-27T15:36:10Z</cp:lastPrinted>
  <dcterms:created xsi:type="dcterms:W3CDTF">1997-09-14T12:51:02Z</dcterms:created>
  <dcterms:modified xsi:type="dcterms:W3CDTF">2017-09-28T20:01:38Z</dcterms:modified>
</cp:coreProperties>
</file>