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786" r:id="rId2"/>
    <p:sldId id="789" r:id="rId3"/>
    <p:sldId id="787" r:id="rId4"/>
    <p:sldId id="788" r:id="rId5"/>
    <p:sldId id="423" r:id="rId6"/>
    <p:sldId id="469" r:id="rId7"/>
    <p:sldId id="470" r:id="rId8"/>
    <p:sldId id="471"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89" r:id="rId27"/>
    <p:sldId id="490" r:id="rId28"/>
    <p:sldId id="491" r:id="rId29"/>
    <p:sldId id="492" r:id="rId30"/>
    <p:sldId id="493" r:id="rId31"/>
    <p:sldId id="552" r:id="rId32"/>
    <p:sldId id="553" r:id="rId33"/>
    <p:sldId id="554" r:id="rId34"/>
    <p:sldId id="555" r:id="rId35"/>
    <p:sldId id="498" r:id="rId36"/>
    <p:sldId id="499" r:id="rId37"/>
    <p:sldId id="500" r:id="rId38"/>
    <p:sldId id="501" r:id="rId39"/>
    <p:sldId id="502"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516" r:id="rId54"/>
    <p:sldId id="556" r:id="rId55"/>
    <p:sldId id="557" r:id="rId56"/>
    <p:sldId id="558" r:id="rId57"/>
    <p:sldId id="559" r:id="rId58"/>
    <p:sldId id="560" r:id="rId59"/>
    <p:sldId id="522" r:id="rId60"/>
    <p:sldId id="523" r:id="rId61"/>
    <p:sldId id="561" r:id="rId62"/>
    <p:sldId id="562" r:id="rId63"/>
    <p:sldId id="563" r:id="rId64"/>
    <p:sldId id="564" r:id="rId65"/>
    <p:sldId id="528" r:id="rId66"/>
    <p:sldId id="529" r:id="rId67"/>
    <p:sldId id="530" r:id="rId68"/>
    <p:sldId id="565" r:id="rId69"/>
    <p:sldId id="566" r:id="rId70"/>
    <p:sldId id="567" r:id="rId71"/>
    <p:sldId id="568" r:id="rId72"/>
    <p:sldId id="569" r:id="rId73"/>
    <p:sldId id="536" r:id="rId74"/>
    <p:sldId id="537" r:id="rId75"/>
    <p:sldId id="538" r:id="rId76"/>
    <p:sldId id="539" r:id="rId77"/>
    <p:sldId id="540" r:id="rId78"/>
    <p:sldId id="541" r:id="rId79"/>
    <p:sldId id="542" r:id="rId80"/>
    <p:sldId id="543" r:id="rId81"/>
    <p:sldId id="544" r:id="rId82"/>
    <p:sldId id="545" r:id="rId83"/>
    <p:sldId id="546" r:id="rId84"/>
    <p:sldId id="547" r:id="rId85"/>
    <p:sldId id="548" r:id="rId86"/>
    <p:sldId id="549" r:id="rId87"/>
    <p:sldId id="550" r:id="rId88"/>
    <p:sldId id="551" r:id="rId89"/>
    <p:sldId id="573" r:id="rId90"/>
  </p:sldIdLst>
  <p:sldSz cx="9144000" cy="6858000" type="screen4x3"/>
  <p:notesSz cx="6858000" cy="9144000"/>
  <p:custDataLst>
    <p:tags r:id="rId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2880">
          <p15:clr>
            <a:srgbClr val="A4A3A4"/>
          </p15:clr>
        </p15:guide>
        <p15:guide id="3" orient="horz" pos="384" userDrawn="1">
          <p15:clr>
            <a:srgbClr val="A4A3A4"/>
          </p15:clr>
        </p15:guide>
        <p15:guide id="4" orient="horz" pos="864" userDrawn="1">
          <p15:clr>
            <a:srgbClr val="A4A3A4"/>
          </p15:clr>
        </p15:guide>
        <p15:guide id="5" orient="horz" pos="1200" userDrawn="1">
          <p15:clr>
            <a:srgbClr val="A4A3A4"/>
          </p15:clr>
        </p15:guide>
        <p15:guide id="6" pos="288" userDrawn="1">
          <p15:clr>
            <a:srgbClr val="A4A3A4"/>
          </p15:clr>
        </p15:guide>
        <p15:guide id="7" pos="54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6" autoAdjust="0"/>
    <p:restoredTop sz="95789" autoAdjust="0"/>
  </p:normalViewPr>
  <p:slideViewPr>
    <p:cSldViewPr>
      <p:cViewPr varScale="1">
        <p:scale>
          <a:sx n="76" d="100"/>
          <a:sy n="76" d="100"/>
        </p:scale>
        <p:origin x="1146" y="84"/>
      </p:cViewPr>
      <p:guideLst>
        <p:guide orient="horz" pos="4032"/>
        <p:guide pos="2880"/>
        <p:guide orient="horz" pos="384"/>
        <p:guide orient="horz" pos="864"/>
        <p:guide orient="horz" pos="1200"/>
        <p:guide pos="288"/>
        <p:guide pos="5472"/>
      </p:guideLst>
    </p:cSldViewPr>
  </p:slideViewPr>
  <p:outlineViewPr>
    <p:cViewPr>
      <p:scale>
        <a:sx n="33" d="100"/>
        <a:sy n="33" d="100"/>
      </p:scale>
      <p:origin x="0" y="-6670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10/3/2020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10/3/2020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97161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a:t>
            </a:fld>
            <a:endParaRPr lang="en-US" dirty="0"/>
          </a:p>
        </p:txBody>
      </p:sp>
    </p:spTree>
    <p:extLst>
      <p:ext uri="{BB962C8B-B14F-4D97-AF65-F5344CB8AC3E}">
        <p14:creationId xmlns:p14="http://schemas.microsoft.com/office/powerpoint/2010/main" val="2469709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a:t>
            </a:fld>
            <a:endParaRPr lang="en-US" dirty="0"/>
          </a:p>
        </p:txBody>
      </p:sp>
    </p:spTree>
    <p:extLst>
      <p:ext uri="{BB962C8B-B14F-4D97-AF65-F5344CB8AC3E}">
        <p14:creationId xmlns:p14="http://schemas.microsoft.com/office/powerpoint/2010/main" val="165283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12</a:t>
            </a:fld>
            <a:endParaRPr lang="en-US" dirty="0"/>
          </a:p>
        </p:txBody>
      </p:sp>
    </p:spTree>
    <p:extLst>
      <p:ext uri="{BB962C8B-B14F-4D97-AF65-F5344CB8AC3E}">
        <p14:creationId xmlns:p14="http://schemas.microsoft.com/office/powerpoint/2010/main" val="237887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13</a:t>
            </a:fld>
            <a:endParaRPr lang="en-US" dirty="0"/>
          </a:p>
        </p:txBody>
      </p:sp>
    </p:spTree>
    <p:extLst>
      <p:ext uri="{BB962C8B-B14F-4D97-AF65-F5344CB8AC3E}">
        <p14:creationId xmlns:p14="http://schemas.microsoft.com/office/powerpoint/2010/main" val="222149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14</a:t>
            </a:fld>
            <a:endParaRPr lang="en-US" dirty="0"/>
          </a:p>
        </p:txBody>
      </p:sp>
    </p:spTree>
    <p:extLst>
      <p:ext uri="{BB962C8B-B14F-4D97-AF65-F5344CB8AC3E}">
        <p14:creationId xmlns:p14="http://schemas.microsoft.com/office/powerpoint/2010/main" val="2441195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r>
              <a:rPr lang="en-IN" sz="1200" kern="1200" dirty="0">
                <a:solidFill>
                  <a:schemeClr val="tx1"/>
                </a:solidFill>
                <a:effectLst/>
                <a:latin typeface="+mn-lt"/>
                <a:ea typeface="+mn-ea"/>
                <a:cs typeface="+mn-cs"/>
              </a:rPr>
              <a:t>The market value balance sheet shows the following data: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Cash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11 (Cum-Dividend): 20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12 (Ex-Dividend): 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Other assets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11 (Cum-Dividend): 400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12 (Ex-Dividend): 400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Total market value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11 (Cum-Dividend): 420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12 (Ex-Dividend): 400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Shares (millions)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11 (Cum-Dividend): 10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12 (Ex-Dividend): 10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Share price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11 (Cum-Dividend): 42 dollars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12 (Ex-Dividend): 40 dollars.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15</a:t>
            </a:fld>
            <a:endParaRPr lang="en-US" dirty="0"/>
          </a:p>
        </p:txBody>
      </p:sp>
    </p:spTree>
    <p:extLst>
      <p:ext uri="{BB962C8B-B14F-4D97-AF65-F5344CB8AC3E}">
        <p14:creationId xmlns:p14="http://schemas.microsoft.com/office/powerpoint/2010/main" val="213660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16</a:t>
            </a:fld>
            <a:endParaRPr lang="en-US" dirty="0"/>
          </a:p>
        </p:txBody>
      </p:sp>
    </p:spTree>
    <p:extLst>
      <p:ext uri="{BB962C8B-B14F-4D97-AF65-F5344CB8AC3E}">
        <p14:creationId xmlns:p14="http://schemas.microsoft.com/office/powerpoint/2010/main" val="3649018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17</a:t>
            </a:fld>
            <a:endParaRPr lang="en-US" dirty="0"/>
          </a:p>
        </p:txBody>
      </p:sp>
    </p:spTree>
    <p:extLst>
      <p:ext uri="{BB962C8B-B14F-4D97-AF65-F5344CB8AC3E}">
        <p14:creationId xmlns:p14="http://schemas.microsoft.com/office/powerpoint/2010/main" val="1542255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r>
              <a:rPr lang="en-IN" sz="1200" kern="1200" dirty="0">
                <a:solidFill>
                  <a:schemeClr val="tx1"/>
                </a:solidFill>
                <a:effectLst/>
                <a:latin typeface="+mn-lt"/>
                <a:ea typeface="+mn-ea"/>
                <a:cs typeface="+mn-cs"/>
              </a:rPr>
              <a:t>The market value balance sheet shows the following data: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Cash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11 (Cum-Dividend): 20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12 (Ex-Dividend): 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Other assets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11 (Cum-Dividend): 400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12 (Ex-Dividend): 400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Total market value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11 (Cum-Dividend): 420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12 (Ex-Dividend): 400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Shares (millions)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11 (Cum-Dividend): 10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12 (Ex-Dividend): 9.524</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Share price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11 (Cum-Dividend): 42 dollars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December 12 (Ex-Dividend): 40 dollars.</a:t>
            </a: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18</a:t>
            </a:fld>
            <a:endParaRPr lang="en-US" dirty="0"/>
          </a:p>
        </p:txBody>
      </p:sp>
    </p:spTree>
    <p:extLst>
      <p:ext uri="{BB962C8B-B14F-4D97-AF65-F5344CB8AC3E}">
        <p14:creationId xmlns:p14="http://schemas.microsoft.com/office/powerpoint/2010/main" val="3565817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19</a:t>
            </a:fld>
            <a:endParaRPr lang="en-US" dirty="0"/>
          </a:p>
        </p:txBody>
      </p:sp>
    </p:spTree>
    <p:extLst>
      <p:ext uri="{BB962C8B-B14F-4D97-AF65-F5344CB8AC3E}">
        <p14:creationId xmlns:p14="http://schemas.microsoft.com/office/powerpoint/2010/main" val="98145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2630358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20</a:t>
            </a:fld>
            <a:endParaRPr lang="en-US" dirty="0"/>
          </a:p>
        </p:txBody>
      </p:sp>
    </p:spTree>
    <p:extLst>
      <p:ext uri="{BB962C8B-B14F-4D97-AF65-F5344CB8AC3E}">
        <p14:creationId xmlns:p14="http://schemas.microsoft.com/office/powerpoint/2010/main" val="8037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21</a:t>
            </a:fld>
            <a:endParaRPr lang="en-US" dirty="0"/>
          </a:p>
        </p:txBody>
      </p:sp>
    </p:spTree>
    <p:extLst>
      <p:ext uri="{BB962C8B-B14F-4D97-AF65-F5344CB8AC3E}">
        <p14:creationId xmlns:p14="http://schemas.microsoft.com/office/powerpoint/2010/main" val="1370797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r>
              <a:rPr lang="en-IN" sz="1200" kern="1200" dirty="0">
                <a:solidFill>
                  <a:schemeClr val="tx1"/>
                </a:solidFill>
                <a:effectLst/>
                <a:latin typeface="+mn-lt"/>
                <a:ea typeface="+mn-ea"/>
                <a:cs typeface="+mn-cs"/>
              </a:rPr>
              <a:t>The table shows the following data: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Dividend</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40 dollars multiplied by 2000 equals 80,000 dollar stock</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2 dollars multiplied by 2000 equals 4,000 dollar cash</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Repurchase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42 dollars multiplied by 2000 equals 84,000 dollar stock.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22</a:t>
            </a:fld>
            <a:endParaRPr lang="en-US" dirty="0"/>
          </a:p>
        </p:txBody>
      </p:sp>
    </p:spTree>
    <p:extLst>
      <p:ext uri="{BB962C8B-B14F-4D97-AF65-F5344CB8AC3E}">
        <p14:creationId xmlns:p14="http://schemas.microsoft.com/office/powerpoint/2010/main" val="2170888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23</a:t>
            </a:fld>
            <a:endParaRPr lang="en-US" dirty="0"/>
          </a:p>
        </p:txBody>
      </p:sp>
    </p:spTree>
    <p:extLst>
      <p:ext uri="{BB962C8B-B14F-4D97-AF65-F5344CB8AC3E}">
        <p14:creationId xmlns:p14="http://schemas.microsoft.com/office/powerpoint/2010/main" val="2862530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24</a:t>
            </a:fld>
            <a:endParaRPr lang="en-US" dirty="0"/>
          </a:p>
        </p:txBody>
      </p:sp>
    </p:spTree>
    <p:extLst>
      <p:ext uri="{BB962C8B-B14F-4D97-AF65-F5344CB8AC3E}">
        <p14:creationId xmlns:p14="http://schemas.microsoft.com/office/powerpoint/2010/main" val="2874950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25</a:t>
            </a:fld>
            <a:endParaRPr lang="en-US" dirty="0"/>
          </a:p>
        </p:txBody>
      </p:sp>
    </p:spTree>
    <p:extLst>
      <p:ext uri="{BB962C8B-B14F-4D97-AF65-F5344CB8AC3E}">
        <p14:creationId xmlns:p14="http://schemas.microsoft.com/office/powerpoint/2010/main" val="1674893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r>
              <a:rPr lang="en-IN" sz="1200" kern="1200" dirty="0">
                <a:solidFill>
                  <a:schemeClr val="tx1"/>
                </a:solidFill>
                <a:effectLst/>
                <a:latin typeface="+mn-lt"/>
                <a:ea typeface="+mn-ea"/>
                <a:cs typeface="+mn-cs"/>
              </a:rPr>
              <a:t>The table shows the following data: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Dividend plus buy 100 shares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40 dollars multiplied by 2100 equals 84,000 dollar stock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Repurchase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42 dollars multiplied by 1905 equals 80,010 dollar stock</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42 dollars multiplied by 95 equals 3,990 dollar cash.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26</a:t>
            </a:fld>
            <a:endParaRPr lang="en-US" dirty="0"/>
          </a:p>
        </p:txBody>
      </p:sp>
    </p:spTree>
    <p:extLst>
      <p:ext uri="{BB962C8B-B14F-4D97-AF65-F5344CB8AC3E}">
        <p14:creationId xmlns:p14="http://schemas.microsoft.com/office/powerpoint/2010/main" val="566860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27</a:t>
            </a:fld>
            <a:endParaRPr lang="en-US" dirty="0"/>
          </a:p>
        </p:txBody>
      </p:sp>
    </p:spTree>
    <p:extLst>
      <p:ext uri="{BB962C8B-B14F-4D97-AF65-F5344CB8AC3E}">
        <p14:creationId xmlns:p14="http://schemas.microsoft.com/office/powerpoint/2010/main" val="3985950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28</a:t>
            </a:fld>
            <a:endParaRPr lang="en-US" dirty="0"/>
          </a:p>
        </p:txBody>
      </p:sp>
    </p:spTree>
    <p:extLst>
      <p:ext uri="{BB962C8B-B14F-4D97-AF65-F5344CB8AC3E}">
        <p14:creationId xmlns:p14="http://schemas.microsoft.com/office/powerpoint/2010/main" val="3898499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29</a:t>
            </a:fld>
            <a:endParaRPr lang="en-US" dirty="0"/>
          </a:p>
        </p:txBody>
      </p:sp>
    </p:spTree>
    <p:extLst>
      <p:ext uri="{BB962C8B-B14F-4D97-AF65-F5344CB8AC3E}">
        <p14:creationId xmlns:p14="http://schemas.microsoft.com/office/powerpoint/2010/main" val="420324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a:t>
            </a:fld>
            <a:endParaRPr lang="en-US" dirty="0"/>
          </a:p>
        </p:txBody>
      </p:sp>
    </p:spTree>
    <p:extLst>
      <p:ext uri="{BB962C8B-B14F-4D97-AF65-F5344CB8AC3E}">
        <p14:creationId xmlns:p14="http://schemas.microsoft.com/office/powerpoint/2010/main" val="4054779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30</a:t>
            </a:fld>
            <a:endParaRPr lang="en-US" dirty="0"/>
          </a:p>
        </p:txBody>
      </p:sp>
    </p:spTree>
    <p:extLst>
      <p:ext uri="{BB962C8B-B14F-4D97-AF65-F5344CB8AC3E}">
        <p14:creationId xmlns:p14="http://schemas.microsoft.com/office/powerpoint/2010/main" val="3492099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31</a:t>
            </a:fld>
            <a:endParaRPr lang="en-US" dirty="0"/>
          </a:p>
        </p:txBody>
      </p:sp>
    </p:spTree>
    <p:extLst>
      <p:ext uri="{BB962C8B-B14F-4D97-AF65-F5344CB8AC3E}">
        <p14:creationId xmlns:p14="http://schemas.microsoft.com/office/powerpoint/2010/main" val="1769835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32</a:t>
            </a:fld>
            <a:endParaRPr lang="en-US" dirty="0"/>
          </a:p>
        </p:txBody>
      </p:sp>
    </p:spTree>
    <p:extLst>
      <p:ext uri="{BB962C8B-B14F-4D97-AF65-F5344CB8AC3E}">
        <p14:creationId xmlns:p14="http://schemas.microsoft.com/office/powerpoint/2010/main" val="1215342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33</a:t>
            </a:fld>
            <a:endParaRPr lang="en-US" dirty="0"/>
          </a:p>
        </p:txBody>
      </p:sp>
    </p:spTree>
    <p:extLst>
      <p:ext uri="{BB962C8B-B14F-4D97-AF65-F5344CB8AC3E}">
        <p14:creationId xmlns:p14="http://schemas.microsoft.com/office/powerpoint/2010/main" val="2014696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34</a:t>
            </a:fld>
            <a:endParaRPr lang="en-US" dirty="0"/>
          </a:p>
        </p:txBody>
      </p:sp>
    </p:spTree>
    <p:extLst>
      <p:ext uri="{BB962C8B-B14F-4D97-AF65-F5344CB8AC3E}">
        <p14:creationId xmlns:p14="http://schemas.microsoft.com/office/powerpoint/2010/main" val="3840738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35</a:t>
            </a:fld>
            <a:endParaRPr lang="en-US" dirty="0"/>
          </a:p>
        </p:txBody>
      </p:sp>
    </p:spTree>
    <p:extLst>
      <p:ext uri="{BB962C8B-B14F-4D97-AF65-F5344CB8AC3E}">
        <p14:creationId xmlns:p14="http://schemas.microsoft.com/office/powerpoint/2010/main" val="850873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36</a:t>
            </a:fld>
            <a:endParaRPr lang="en-US" dirty="0"/>
          </a:p>
        </p:txBody>
      </p:sp>
    </p:spTree>
    <p:extLst>
      <p:ext uri="{BB962C8B-B14F-4D97-AF65-F5344CB8AC3E}">
        <p14:creationId xmlns:p14="http://schemas.microsoft.com/office/powerpoint/2010/main" val="8701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37</a:t>
            </a:fld>
            <a:endParaRPr lang="en-US" dirty="0"/>
          </a:p>
        </p:txBody>
      </p:sp>
    </p:spTree>
    <p:extLst>
      <p:ext uri="{BB962C8B-B14F-4D97-AF65-F5344CB8AC3E}">
        <p14:creationId xmlns:p14="http://schemas.microsoft.com/office/powerpoint/2010/main" val="3222153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38</a:t>
            </a:fld>
            <a:endParaRPr lang="en-US" dirty="0"/>
          </a:p>
        </p:txBody>
      </p:sp>
    </p:spTree>
    <p:extLst>
      <p:ext uri="{BB962C8B-B14F-4D97-AF65-F5344CB8AC3E}">
        <p14:creationId xmlns:p14="http://schemas.microsoft.com/office/powerpoint/2010/main" val="3105688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39</a:t>
            </a:fld>
            <a:endParaRPr lang="en-US" dirty="0"/>
          </a:p>
        </p:txBody>
      </p:sp>
    </p:spTree>
    <p:extLst>
      <p:ext uri="{BB962C8B-B14F-4D97-AF65-F5344CB8AC3E}">
        <p14:creationId xmlns:p14="http://schemas.microsoft.com/office/powerpoint/2010/main" val="411414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a:t>
            </a:fld>
            <a:endParaRPr lang="en-US" dirty="0"/>
          </a:p>
        </p:txBody>
      </p:sp>
    </p:spTree>
    <p:extLst>
      <p:ext uri="{BB962C8B-B14F-4D97-AF65-F5344CB8AC3E}">
        <p14:creationId xmlns:p14="http://schemas.microsoft.com/office/powerpoint/2010/main" val="162599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40</a:t>
            </a:fld>
            <a:endParaRPr lang="en-US" dirty="0"/>
          </a:p>
        </p:txBody>
      </p:sp>
    </p:spTree>
    <p:extLst>
      <p:ext uri="{BB962C8B-B14F-4D97-AF65-F5344CB8AC3E}">
        <p14:creationId xmlns:p14="http://schemas.microsoft.com/office/powerpoint/2010/main" val="3224544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41</a:t>
            </a:fld>
            <a:endParaRPr lang="en-US" dirty="0"/>
          </a:p>
        </p:txBody>
      </p:sp>
    </p:spTree>
    <p:extLst>
      <p:ext uri="{BB962C8B-B14F-4D97-AF65-F5344CB8AC3E}">
        <p14:creationId xmlns:p14="http://schemas.microsoft.com/office/powerpoint/2010/main" val="1965464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approximate tax rates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Estonia</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20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none</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New Zealand</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7</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Slovak Republic</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19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7</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Chile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35 </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14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Greece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16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16</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Czech Republic</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16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16</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Hungary</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16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16</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Mexico</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10 </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18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Turkey</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18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Poland</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19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19</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Portugal</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28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19</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Japan</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20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20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Luxembourg</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21</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Switzerland</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22</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Sweden</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30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22</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Iceland</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22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22</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Spain</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23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23</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Australia</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23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24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Netherlands</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25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Slovenia</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25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Italy</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27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27</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Austria</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28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28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Finland</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33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29</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Germany</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30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Belgium</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30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Norway</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32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32</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Israel</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33</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France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30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34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United Kingdom</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14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38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Canada</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27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39</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Korea</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none</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41</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Denmark</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42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42</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Ireland</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Capital Gains: 33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 51</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42</a:t>
            </a:fld>
            <a:endParaRPr lang="en-US" dirty="0"/>
          </a:p>
        </p:txBody>
      </p:sp>
    </p:spTree>
    <p:extLst>
      <p:ext uri="{BB962C8B-B14F-4D97-AF65-F5344CB8AC3E}">
        <p14:creationId xmlns:p14="http://schemas.microsoft.com/office/powerpoint/2010/main" val="1632151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43</a:t>
            </a:fld>
            <a:endParaRPr lang="en-US" dirty="0"/>
          </a:p>
        </p:txBody>
      </p:sp>
    </p:spTree>
    <p:extLst>
      <p:ext uri="{BB962C8B-B14F-4D97-AF65-F5344CB8AC3E}">
        <p14:creationId xmlns:p14="http://schemas.microsoft.com/office/powerpoint/2010/main" val="911583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44</a:t>
            </a:fld>
            <a:endParaRPr lang="en-US" dirty="0"/>
          </a:p>
        </p:txBody>
      </p:sp>
    </p:spTree>
    <p:extLst>
      <p:ext uri="{BB962C8B-B14F-4D97-AF65-F5344CB8AC3E}">
        <p14:creationId xmlns:p14="http://schemas.microsoft.com/office/powerpoint/2010/main" val="2257423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shows the years 1975 to 2018. The y-axis shows the percentage. The approximate percentages of firms for each type of use of free cash flows for select years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1975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only: 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and Repurchases: 18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Repurchases only: 18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1979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only: 53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and Repurchases: 20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Repurchases only: 6</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1983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only: 44</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and Repurchases: 16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Repurchases only: 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1987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only: 35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and Repurchases: 15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Repurchases only: 10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1991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only: 35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and Repurchases: 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Repurchases only: 9</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1995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only: 38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and Repurchases: 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Repurchases only: 9</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1999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only: 32</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and Repurchases: 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Repurchases only: 18</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2003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only: 35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and Repurchases: 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Repurchases only: 13</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2007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only: 36</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and Repurchases: 11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Repurchases only: 15</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2011</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only: 40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and Repurchases: 10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Repurchases only: 13</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only: 43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and Repurchases: 13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Repurchases only: 14</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only: 50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and Repurchases: 13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Repurchases only: 19</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45</a:t>
            </a:fld>
            <a:endParaRPr lang="en-US" dirty="0"/>
          </a:p>
        </p:txBody>
      </p:sp>
    </p:spTree>
    <p:extLst>
      <p:ext uri="{BB962C8B-B14F-4D97-AF65-F5344CB8AC3E}">
        <p14:creationId xmlns:p14="http://schemas.microsoft.com/office/powerpoint/2010/main" val="3401925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of the chart shows the years from 1975 to 2018. The approximate percentages of the payout for select years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1975: 3</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1980: 10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1985: 40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1990: 37</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1995: 42</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2000: 59</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2005: 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2010: 53</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2015: 57</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2018: 62</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46</a:t>
            </a:fld>
            <a:endParaRPr lang="en-US" dirty="0"/>
          </a:p>
        </p:txBody>
      </p:sp>
    </p:spTree>
    <p:extLst>
      <p:ext uri="{BB962C8B-B14F-4D97-AF65-F5344CB8AC3E}">
        <p14:creationId xmlns:p14="http://schemas.microsoft.com/office/powerpoint/2010/main" val="4212885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47</a:t>
            </a:fld>
            <a:endParaRPr lang="en-US" dirty="0"/>
          </a:p>
        </p:txBody>
      </p:sp>
    </p:spTree>
    <p:extLst>
      <p:ext uri="{BB962C8B-B14F-4D97-AF65-F5344CB8AC3E}">
        <p14:creationId xmlns:p14="http://schemas.microsoft.com/office/powerpoint/2010/main" val="2776445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48</a:t>
            </a:fld>
            <a:endParaRPr lang="en-US" dirty="0"/>
          </a:p>
        </p:txBody>
      </p:sp>
    </p:spTree>
    <p:extLst>
      <p:ext uri="{BB962C8B-B14F-4D97-AF65-F5344CB8AC3E}">
        <p14:creationId xmlns:p14="http://schemas.microsoft.com/office/powerpoint/2010/main" val="40455589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49</a:t>
            </a:fld>
            <a:endParaRPr lang="en-US" dirty="0"/>
          </a:p>
        </p:txBody>
      </p:sp>
    </p:spTree>
    <p:extLst>
      <p:ext uri="{BB962C8B-B14F-4D97-AF65-F5344CB8AC3E}">
        <p14:creationId xmlns:p14="http://schemas.microsoft.com/office/powerpoint/2010/main" val="163326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a:t>
            </a:fld>
            <a:endParaRPr lang="en-US" dirty="0"/>
          </a:p>
        </p:txBody>
      </p:sp>
    </p:spTree>
    <p:extLst>
      <p:ext uri="{BB962C8B-B14F-4D97-AF65-F5344CB8AC3E}">
        <p14:creationId xmlns:p14="http://schemas.microsoft.com/office/powerpoint/2010/main" val="4031125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50</a:t>
            </a:fld>
            <a:endParaRPr lang="en-US" dirty="0"/>
          </a:p>
        </p:txBody>
      </p:sp>
    </p:spTree>
    <p:extLst>
      <p:ext uri="{BB962C8B-B14F-4D97-AF65-F5344CB8AC3E}">
        <p14:creationId xmlns:p14="http://schemas.microsoft.com/office/powerpoint/2010/main" val="3527203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51</a:t>
            </a:fld>
            <a:endParaRPr lang="en-US" dirty="0"/>
          </a:p>
        </p:txBody>
      </p:sp>
    </p:spTree>
    <p:extLst>
      <p:ext uri="{BB962C8B-B14F-4D97-AF65-F5344CB8AC3E}">
        <p14:creationId xmlns:p14="http://schemas.microsoft.com/office/powerpoint/2010/main" val="22877515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52</a:t>
            </a:fld>
            <a:endParaRPr lang="en-US" dirty="0"/>
          </a:p>
        </p:txBody>
      </p:sp>
    </p:spTree>
    <p:extLst>
      <p:ext uri="{BB962C8B-B14F-4D97-AF65-F5344CB8AC3E}">
        <p14:creationId xmlns:p14="http://schemas.microsoft.com/office/powerpoint/2010/main" val="38114730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53</a:t>
            </a:fld>
            <a:endParaRPr lang="en-US" dirty="0"/>
          </a:p>
        </p:txBody>
      </p:sp>
    </p:spTree>
    <p:extLst>
      <p:ext uri="{BB962C8B-B14F-4D97-AF65-F5344CB8AC3E}">
        <p14:creationId xmlns:p14="http://schemas.microsoft.com/office/powerpoint/2010/main" val="1161428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54</a:t>
            </a:fld>
            <a:endParaRPr lang="en-US" dirty="0"/>
          </a:p>
        </p:txBody>
      </p:sp>
    </p:spTree>
    <p:extLst>
      <p:ext uri="{BB962C8B-B14F-4D97-AF65-F5344CB8AC3E}">
        <p14:creationId xmlns:p14="http://schemas.microsoft.com/office/powerpoint/2010/main" val="10214524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55</a:t>
            </a:fld>
            <a:endParaRPr lang="en-US" dirty="0"/>
          </a:p>
        </p:txBody>
      </p:sp>
    </p:spTree>
    <p:extLst>
      <p:ext uri="{BB962C8B-B14F-4D97-AF65-F5344CB8AC3E}">
        <p14:creationId xmlns:p14="http://schemas.microsoft.com/office/powerpoint/2010/main" val="14906905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56</a:t>
            </a:fld>
            <a:endParaRPr lang="en-US" dirty="0"/>
          </a:p>
        </p:txBody>
      </p:sp>
    </p:spTree>
    <p:extLst>
      <p:ext uri="{BB962C8B-B14F-4D97-AF65-F5344CB8AC3E}">
        <p14:creationId xmlns:p14="http://schemas.microsoft.com/office/powerpoint/2010/main" val="17802998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57</a:t>
            </a:fld>
            <a:endParaRPr lang="en-US" dirty="0"/>
          </a:p>
        </p:txBody>
      </p:sp>
    </p:spTree>
    <p:extLst>
      <p:ext uri="{BB962C8B-B14F-4D97-AF65-F5344CB8AC3E}">
        <p14:creationId xmlns:p14="http://schemas.microsoft.com/office/powerpoint/2010/main" val="39226990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58</a:t>
            </a:fld>
            <a:endParaRPr lang="en-US" dirty="0"/>
          </a:p>
        </p:txBody>
      </p:sp>
    </p:spTree>
    <p:extLst>
      <p:ext uri="{BB962C8B-B14F-4D97-AF65-F5344CB8AC3E}">
        <p14:creationId xmlns:p14="http://schemas.microsoft.com/office/powerpoint/2010/main" val="3865951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59</a:t>
            </a:fld>
            <a:endParaRPr lang="en-US" dirty="0"/>
          </a:p>
        </p:txBody>
      </p:sp>
    </p:spTree>
    <p:extLst>
      <p:ext uri="{BB962C8B-B14F-4D97-AF65-F5344CB8AC3E}">
        <p14:creationId xmlns:p14="http://schemas.microsoft.com/office/powerpoint/2010/main" val="21289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tree diagram is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Free Cash Flow</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rPr>
              <a:t>Retain</a:t>
            </a:r>
            <a:endParaRPr lang="en-IN" sz="1200" dirty="0">
              <a:solidFill>
                <a:srgbClr val="000000"/>
              </a:solidFill>
              <a:effectLst/>
              <a:latin typeface="Calibri" panose="020F0502020204030204" pitchFamily="34" charset="0"/>
              <a:ea typeface="Times New Roman" panose="02020603050405020304" pitchFamily="18" charset="0"/>
            </a:endParaRPr>
          </a:p>
          <a:p>
            <a:pPr marL="1143000" lvl="2" indent="-228600">
              <a:lnSpc>
                <a:spcPct val="115000"/>
              </a:lnSpc>
              <a:spcAft>
                <a:spcPts val="0"/>
              </a:spcAft>
              <a:buFont typeface="Wingdings" panose="05000000000000000000" pitchFamily="2" charset="2"/>
              <a:buChar char=""/>
            </a:pPr>
            <a:r>
              <a:rPr lang="en-US" sz="1200" dirty="0">
                <a:solidFill>
                  <a:srgbClr val="000000"/>
                </a:solidFill>
                <a:effectLst/>
                <a:latin typeface="Times New Roman" panose="02020603050405020304" pitchFamily="18" charset="0"/>
                <a:ea typeface="Times New Roman" panose="02020603050405020304" pitchFamily="18" charset="0"/>
              </a:rPr>
              <a:t>Invest in New Projects</a:t>
            </a:r>
            <a:endParaRPr lang="en-IN" sz="1200" dirty="0">
              <a:solidFill>
                <a:srgbClr val="000000"/>
              </a:solidFill>
              <a:effectLst/>
              <a:latin typeface="Calibri" panose="020F0502020204030204" pitchFamily="34" charset="0"/>
              <a:ea typeface="Times New Roman" panose="02020603050405020304" pitchFamily="18" charset="0"/>
            </a:endParaRPr>
          </a:p>
          <a:p>
            <a:pPr marL="1143000" lvl="2" indent="-228600">
              <a:lnSpc>
                <a:spcPct val="115000"/>
              </a:lnSpc>
              <a:spcAft>
                <a:spcPts val="0"/>
              </a:spcAft>
              <a:buFont typeface="Wingdings" panose="05000000000000000000" pitchFamily="2" charset="2"/>
              <a:buChar char=""/>
            </a:pPr>
            <a:r>
              <a:rPr lang="en-US" sz="1200" dirty="0">
                <a:solidFill>
                  <a:srgbClr val="000000"/>
                </a:solidFill>
                <a:effectLst/>
                <a:latin typeface="Times New Roman" panose="02020603050405020304" pitchFamily="18" charset="0"/>
                <a:ea typeface="Times New Roman" panose="02020603050405020304" pitchFamily="18" charset="0"/>
              </a:rPr>
              <a:t>Increase Cash Reserves</a:t>
            </a:r>
            <a:endParaRPr lang="en-IN" sz="1200" dirty="0">
              <a:solidFill>
                <a:srgbClr val="000000"/>
              </a:solidFill>
              <a:effectLst/>
              <a:latin typeface="Calibri" panose="020F0502020204030204" pitchFamily="34" charset="0"/>
              <a:ea typeface="Times New Roman" panose="02020603050405020304" pitchFamily="18" charset="0"/>
            </a:endParaRPr>
          </a:p>
          <a:p>
            <a:pPr marL="742950" lvl="1" indent="-285750">
              <a:lnSpc>
                <a:spcPct val="115000"/>
              </a:lnSpc>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rPr>
              <a:t>Pay Out</a:t>
            </a:r>
            <a:endParaRPr lang="en-IN" sz="1200" dirty="0">
              <a:solidFill>
                <a:srgbClr val="000000"/>
              </a:solidFill>
              <a:effectLst/>
              <a:latin typeface="Calibri" panose="020F0502020204030204" pitchFamily="34" charset="0"/>
              <a:ea typeface="Times New Roman" panose="02020603050405020304" pitchFamily="18" charset="0"/>
            </a:endParaRPr>
          </a:p>
          <a:p>
            <a:pPr marL="1143000" lvl="2" indent="-228600">
              <a:lnSpc>
                <a:spcPct val="115000"/>
              </a:lnSpc>
              <a:spcAft>
                <a:spcPts val="0"/>
              </a:spcAft>
              <a:buFont typeface="Wingdings" panose="05000000000000000000" pitchFamily="2" charset="2"/>
              <a:buChar char=""/>
            </a:pPr>
            <a:r>
              <a:rPr lang="en-US" sz="1200" dirty="0">
                <a:solidFill>
                  <a:srgbClr val="000000"/>
                </a:solidFill>
                <a:effectLst/>
                <a:latin typeface="Times New Roman" panose="02020603050405020304" pitchFamily="18" charset="0"/>
                <a:ea typeface="Times New Roman" panose="02020603050405020304" pitchFamily="18" charset="0"/>
              </a:rPr>
              <a:t>Repurchase Shares</a:t>
            </a:r>
            <a:endParaRPr lang="en-IN" sz="1200" dirty="0">
              <a:solidFill>
                <a:srgbClr val="000000"/>
              </a:solidFill>
              <a:effectLst/>
              <a:latin typeface="Calibri" panose="020F0502020204030204" pitchFamily="34" charset="0"/>
              <a:ea typeface="Times New Roman" panose="02020603050405020304" pitchFamily="18" charset="0"/>
            </a:endParaRPr>
          </a:p>
          <a:p>
            <a:pPr marL="1143000" lvl="2" indent="-228600">
              <a:lnSpc>
                <a:spcPct val="115000"/>
              </a:lnSpc>
              <a:spcAft>
                <a:spcPts val="0"/>
              </a:spcAft>
              <a:buFont typeface="Wingdings" panose="05000000000000000000" pitchFamily="2" charset="2"/>
              <a:buChar char=""/>
            </a:pPr>
            <a:r>
              <a:rPr lang="en-US" sz="1200" dirty="0">
                <a:solidFill>
                  <a:srgbClr val="000000"/>
                </a:solidFill>
                <a:effectLst/>
                <a:latin typeface="Times New Roman" panose="02020603050405020304" pitchFamily="18" charset="0"/>
                <a:ea typeface="Times New Roman" panose="02020603050405020304" pitchFamily="18" charset="0"/>
              </a:rPr>
              <a:t>Pay Dividends</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a:t>
            </a:fld>
            <a:endParaRPr lang="en-US" dirty="0"/>
          </a:p>
        </p:txBody>
      </p:sp>
    </p:spTree>
    <p:extLst>
      <p:ext uri="{BB962C8B-B14F-4D97-AF65-F5344CB8AC3E}">
        <p14:creationId xmlns:p14="http://schemas.microsoft.com/office/powerpoint/2010/main" val="26737932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60</a:t>
            </a:fld>
            <a:endParaRPr lang="en-US" dirty="0"/>
          </a:p>
        </p:txBody>
      </p:sp>
    </p:spTree>
    <p:extLst>
      <p:ext uri="{BB962C8B-B14F-4D97-AF65-F5344CB8AC3E}">
        <p14:creationId xmlns:p14="http://schemas.microsoft.com/office/powerpoint/2010/main" val="32894719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61</a:t>
            </a:fld>
            <a:endParaRPr lang="en-US" dirty="0"/>
          </a:p>
        </p:txBody>
      </p:sp>
    </p:spTree>
    <p:extLst>
      <p:ext uri="{BB962C8B-B14F-4D97-AF65-F5344CB8AC3E}">
        <p14:creationId xmlns:p14="http://schemas.microsoft.com/office/powerpoint/2010/main" val="42707693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62</a:t>
            </a:fld>
            <a:endParaRPr lang="en-US" dirty="0"/>
          </a:p>
        </p:txBody>
      </p:sp>
    </p:spTree>
    <p:extLst>
      <p:ext uri="{BB962C8B-B14F-4D97-AF65-F5344CB8AC3E}">
        <p14:creationId xmlns:p14="http://schemas.microsoft.com/office/powerpoint/2010/main" val="4591131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63</a:t>
            </a:fld>
            <a:endParaRPr lang="en-US" dirty="0"/>
          </a:p>
        </p:txBody>
      </p:sp>
    </p:spTree>
    <p:extLst>
      <p:ext uri="{BB962C8B-B14F-4D97-AF65-F5344CB8AC3E}">
        <p14:creationId xmlns:p14="http://schemas.microsoft.com/office/powerpoint/2010/main" val="19129230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64</a:t>
            </a:fld>
            <a:endParaRPr lang="en-US" dirty="0"/>
          </a:p>
        </p:txBody>
      </p:sp>
    </p:spTree>
    <p:extLst>
      <p:ext uri="{BB962C8B-B14F-4D97-AF65-F5344CB8AC3E}">
        <p14:creationId xmlns:p14="http://schemas.microsoft.com/office/powerpoint/2010/main" val="2107151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65</a:t>
            </a:fld>
            <a:endParaRPr lang="en-US" dirty="0"/>
          </a:p>
        </p:txBody>
      </p:sp>
    </p:spTree>
    <p:extLst>
      <p:ext uri="{BB962C8B-B14F-4D97-AF65-F5344CB8AC3E}">
        <p14:creationId xmlns:p14="http://schemas.microsoft.com/office/powerpoint/2010/main" val="17094773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66</a:t>
            </a:fld>
            <a:endParaRPr lang="en-US" dirty="0"/>
          </a:p>
        </p:txBody>
      </p:sp>
    </p:spTree>
    <p:extLst>
      <p:ext uri="{BB962C8B-B14F-4D97-AF65-F5344CB8AC3E}">
        <p14:creationId xmlns:p14="http://schemas.microsoft.com/office/powerpoint/2010/main" val="7675480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67</a:t>
            </a:fld>
            <a:endParaRPr lang="en-US" dirty="0"/>
          </a:p>
        </p:txBody>
      </p:sp>
    </p:spTree>
    <p:extLst>
      <p:ext uri="{BB962C8B-B14F-4D97-AF65-F5344CB8AC3E}">
        <p14:creationId xmlns:p14="http://schemas.microsoft.com/office/powerpoint/2010/main" val="15889135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68</a:t>
            </a:fld>
            <a:endParaRPr lang="en-US" dirty="0"/>
          </a:p>
        </p:txBody>
      </p:sp>
    </p:spTree>
    <p:extLst>
      <p:ext uri="{BB962C8B-B14F-4D97-AF65-F5344CB8AC3E}">
        <p14:creationId xmlns:p14="http://schemas.microsoft.com/office/powerpoint/2010/main" val="34266361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69</a:t>
            </a:fld>
            <a:endParaRPr lang="en-US" dirty="0"/>
          </a:p>
        </p:txBody>
      </p:sp>
    </p:spTree>
    <p:extLst>
      <p:ext uri="{BB962C8B-B14F-4D97-AF65-F5344CB8AC3E}">
        <p14:creationId xmlns:p14="http://schemas.microsoft.com/office/powerpoint/2010/main" val="32669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dates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July 20, 2004 - Declaration Date: Board declares special dividend of $3.00 per share.</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November 15, 2004 - Ex-Dividend Date: Buyers of stock on or after this date do not receive dividend.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November 17, 2004 - Record Date: Shareholders recorded by this date receive dividend.</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December 2, 2004 - Payable Date: Eligible shareholders receive payments of $3.00 per share.</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a:t>
            </a:fld>
            <a:endParaRPr lang="en-US" dirty="0"/>
          </a:p>
        </p:txBody>
      </p:sp>
    </p:spTree>
    <p:extLst>
      <p:ext uri="{BB962C8B-B14F-4D97-AF65-F5344CB8AC3E}">
        <p14:creationId xmlns:p14="http://schemas.microsoft.com/office/powerpoint/2010/main" val="31562355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70</a:t>
            </a:fld>
            <a:endParaRPr lang="en-US" dirty="0"/>
          </a:p>
        </p:txBody>
      </p:sp>
    </p:spTree>
    <p:extLst>
      <p:ext uri="{BB962C8B-B14F-4D97-AF65-F5344CB8AC3E}">
        <p14:creationId xmlns:p14="http://schemas.microsoft.com/office/powerpoint/2010/main" val="19908590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71</a:t>
            </a:fld>
            <a:endParaRPr lang="en-US" dirty="0"/>
          </a:p>
        </p:txBody>
      </p:sp>
    </p:spTree>
    <p:extLst>
      <p:ext uri="{BB962C8B-B14F-4D97-AF65-F5344CB8AC3E}">
        <p14:creationId xmlns:p14="http://schemas.microsoft.com/office/powerpoint/2010/main" val="17974949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72</a:t>
            </a:fld>
            <a:endParaRPr lang="en-US" dirty="0"/>
          </a:p>
        </p:txBody>
      </p:sp>
    </p:spTree>
    <p:extLst>
      <p:ext uri="{BB962C8B-B14F-4D97-AF65-F5344CB8AC3E}">
        <p14:creationId xmlns:p14="http://schemas.microsoft.com/office/powerpoint/2010/main" val="24640396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73</a:t>
            </a:fld>
            <a:endParaRPr lang="en-US" dirty="0"/>
          </a:p>
        </p:txBody>
      </p:sp>
    </p:spTree>
    <p:extLst>
      <p:ext uri="{BB962C8B-B14F-4D97-AF65-F5344CB8AC3E}">
        <p14:creationId xmlns:p14="http://schemas.microsoft.com/office/powerpoint/2010/main" val="37099842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74</a:t>
            </a:fld>
            <a:endParaRPr lang="en-US" dirty="0"/>
          </a:p>
        </p:txBody>
      </p:sp>
    </p:spTree>
    <p:extLst>
      <p:ext uri="{BB962C8B-B14F-4D97-AF65-F5344CB8AC3E}">
        <p14:creationId xmlns:p14="http://schemas.microsoft.com/office/powerpoint/2010/main" val="28115986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75</a:t>
            </a:fld>
            <a:endParaRPr lang="en-US" dirty="0"/>
          </a:p>
        </p:txBody>
      </p:sp>
    </p:spTree>
    <p:extLst>
      <p:ext uri="{BB962C8B-B14F-4D97-AF65-F5344CB8AC3E}">
        <p14:creationId xmlns:p14="http://schemas.microsoft.com/office/powerpoint/2010/main" val="11576654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 </a:t>
            </a: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of the chart shows the years and the y-axis shows the amount per share. The approximate amounts for select years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1985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Earnings: $1.70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$0.70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1990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Earnings: $1.00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$0.80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1995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Earnings: $2.30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$0.20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Earnings: $2.90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$0.50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2005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Earnings: negative $2.00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$0.50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2008</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Earnings: negative $5.00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 $0.30</a:t>
            </a:r>
            <a:endParaRPr lang="en-US" b="0"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76</a:t>
            </a:fld>
            <a:endParaRPr lang="en-US" dirty="0"/>
          </a:p>
        </p:txBody>
      </p:sp>
    </p:spTree>
    <p:extLst>
      <p:ext uri="{BB962C8B-B14F-4D97-AF65-F5344CB8AC3E}">
        <p14:creationId xmlns:p14="http://schemas.microsoft.com/office/powerpoint/2010/main" val="21999674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77</a:t>
            </a:fld>
            <a:endParaRPr lang="en-US" dirty="0"/>
          </a:p>
        </p:txBody>
      </p:sp>
    </p:spTree>
    <p:extLst>
      <p:ext uri="{BB962C8B-B14F-4D97-AF65-F5344CB8AC3E}">
        <p14:creationId xmlns:p14="http://schemas.microsoft.com/office/powerpoint/2010/main" val="23782040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78</a:t>
            </a:fld>
            <a:endParaRPr lang="en-US" dirty="0"/>
          </a:p>
        </p:txBody>
      </p:sp>
    </p:spTree>
    <p:extLst>
      <p:ext uri="{BB962C8B-B14F-4D97-AF65-F5344CB8AC3E}">
        <p14:creationId xmlns:p14="http://schemas.microsoft.com/office/powerpoint/2010/main" val="31014534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79</a:t>
            </a:fld>
            <a:endParaRPr lang="en-US" dirty="0"/>
          </a:p>
        </p:txBody>
      </p:sp>
    </p:spTree>
    <p:extLst>
      <p:ext uri="{BB962C8B-B14F-4D97-AF65-F5344CB8AC3E}">
        <p14:creationId xmlns:p14="http://schemas.microsoft.com/office/powerpoint/2010/main" val="190520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a:t>
            </a:fld>
            <a:endParaRPr lang="en-US" dirty="0"/>
          </a:p>
        </p:txBody>
      </p:sp>
    </p:spTree>
    <p:extLst>
      <p:ext uri="{BB962C8B-B14F-4D97-AF65-F5344CB8AC3E}">
        <p14:creationId xmlns:p14="http://schemas.microsoft.com/office/powerpoint/2010/main" val="10665807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80</a:t>
            </a:fld>
            <a:endParaRPr lang="en-US" dirty="0"/>
          </a:p>
        </p:txBody>
      </p:sp>
    </p:spTree>
    <p:extLst>
      <p:ext uri="{BB962C8B-B14F-4D97-AF65-F5344CB8AC3E}">
        <p14:creationId xmlns:p14="http://schemas.microsoft.com/office/powerpoint/2010/main" val="40110760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81</a:t>
            </a:fld>
            <a:endParaRPr lang="en-US" dirty="0"/>
          </a:p>
        </p:txBody>
      </p:sp>
    </p:spTree>
    <p:extLst>
      <p:ext uri="{BB962C8B-B14F-4D97-AF65-F5344CB8AC3E}">
        <p14:creationId xmlns:p14="http://schemas.microsoft.com/office/powerpoint/2010/main" val="2632521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82</a:t>
            </a:fld>
            <a:endParaRPr lang="en-US" dirty="0"/>
          </a:p>
        </p:txBody>
      </p:sp>
    </p:spTree>
    <p:extLst>
      <p:ext uri="{BB962C8B-B14F-4D97-AF65-F5344CB8AC3E}">
        <p14:creationId xmlns:p14="http://schemas.microsoft.com/office/powerpoint/2010/main" val="25514873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83</a:t>
            </a:fld>
            <a:endParaRPr lang="en-US" dirty="0"/>
          </a:p>
        </p:txBody>
      </p:sp>
    </p:spTree>
    <p:extLst>
      <p:ext uri="{BB962C8B-B14F-4D97-AF65-F5344CB8AC3E}">
        <p14:creationId xmlns:p14="http://schemas.microsoft.com/office/powerpoint/2010/main" val="29752567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84</a:t>
            </a:fld>
            <a:endParaRPr lang="en-US" dirty="0"/>
          </a:p>
        </p:txBody>
      </p:sp>
    </p:spTree>
    <p:extLst>
      <p:ext uri="{BB962C8B-B14F-4D97-AF65-F5344CB8AC3E}">
        <p14:creationId xmlns:p14="http://schemas.microsoft.com/office/powerpoint/2010/main" val="6681027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85</a:t>
            </a:fld>
            <a:endParaRPr lang="en-US" dirty="0"/>
          </a:p>
        </p:txBody>
      </p:sp>
    </p:spTree>
    <p:extLst>
      <p:ext uri="{BB962C8B-B14F-4D97-AF65-F5344CB8AC3E}">
        <p14:creationId xmlns:p14="http://schemas.microsoft.com/office/powerpoint/2010/main" val="17872108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86</a:t>
            </a:fld>
            <a:endParaRPr lang="en-US" dirty="0"/>
          </a:p>
        </p:txBody>
      </p:sp>
    </p:spTree>
    <p:extLst>
      <p:ext uri="{BB962C8B-B14F-4D97-AF65-F5344CB8AC3E}">
        <p14:creationId xmlns:p14="http://schemas.microsoft.com/office/powerpoint/2010/main" val="19623879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87</a:t>
            </a:fld>
            <a:endParaRPr lang="en-US" dirty="0"/>
          </a:p>
        </p:txBody>
      </p:sp>
    </p:spTree>
    <p:extLst>
      <p:ext uri="{BB962C8B-B14F-4D97-AF65-F5344CB8AC3E}">
        <p14:creationId xmlns:p14="http://schemas.microsoft.com/office/powerpoint/2010/main" val="34903789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88</a:t>
            </a:fld>
            <a:endParaRPr lang="en-US" dirty="0"/>
          </a:p>
        </p:txBody>
      </p:sp>
    </p:spTree>
    <p:extLst>
      <p:ext uri="{BB962C8B-B14F-4D97-AF65-F5344CB8AC3E}">
        <p14:creationId xmlns:p14="http://schemas.microsoft.com/office/powerpoint/2010/main" val="8131589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73D6722-9B4D-4E29-B226-C325925A8118}" type="slidenum">
              <a:rPr lang="en-US" smtClean="0"/>
              <a:t>89</a:t>
            </a:fld>
            <a:endParaRPr lang="en-US" dirty="0"/>
          </a:p>
        </p:txBody>
      </p:sp>
    </p:spTree>
    <p:extLst>
      <p:ext uri="{BB962C8B-B14F-4D97-AF65-F5344CB8AC3E}">
        <p14:creationId xmlns:p14="http://schemas.microsoft.com/office/powerpoint/2010/main" val="106621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 </a:t>
            </a: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x-axis of the chart shows the years and the y-axis the dividend per share. Its values range from $0.00 to $1.50.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chart shows vertical bars for each year. Between 1983 and 1989, the chart shows two sets of bars. The shorter set which continues beyond 1989 is labeled “Adjusted for split.” The taller set of bars between 1983 and 1989 is labeled “Unadjusted.” A note at the year 1989 reads “2-for-1 stock split.”</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approximate dividend amounts for select years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1983</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Unadjusted: $0.60</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Adjusted: $0.30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1985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Unadjusted: $1.25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Adjusted: $0.60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1987</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Unadjusted: $1.25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Adjusted: $0.60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1989</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Unadjusted: $1.25</a:t>
            </a:r>
            <a:endParaRPr lang="en-IN"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Adjusted: $0.60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1991: $0.40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1993: $0.20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1995: $0.20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1997: $0.40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1999: $0.40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2001: $0.40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2003: $0.40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2005: $0.40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2007: $0.20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2008: $0.20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The chart also shows two tall vertical lines for the year 1998 and between 1999 and 2000. The line at 1998 is labeled $3.27 and the one between 1999 and 2000 is labeled $13.72.</a:t>
            </a:r>
            <a:endParaRPr lang="en-IN" sz="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864262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2020, 2018, 2015, 2012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2020, 2018, 2015, 2012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10/3/2020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Text Placeholder 2"/>
          <p:cNvSpPr>
            <a:spLocks noGrp="1"/>
          </p:cNvSpPr>
          <p:nvPr>
            <p:ph type="body" sz="quarter" idx="20"/>
          </p:nvPr>
        </p:nvSpPr>
        <p:spPr>
          <a:xfrm>
            <a:off x="457200" y="6172200"/>
            <a:ext cx="8229600" cy="204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 Placeholder 7"/>
          <p:cNvSpPr>
            <a:spLocks noGrp="1"/>
          </p:cNvSpPr>
          <p:nvPr>
            <p:ph type="body" sz="quarter" idx="21"/>
          </p:nvPr>
        </p:nvSpPr>
        <p:spPr>
          <a:xfrm>
            <a:off x="3352800" y="6376988"/>
            <a:ext cx="5334000" cy="27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Picture Placeholder 5">
            <a:extLst>
              <a:ext uri="{FF2B5EF4-FFF2-40B4-BE49-F238E27FC236}">
                <a16:creationId xmlns:a16="http://schemas.microsoft.com/office/drawing/2014/main" id="{1827512E-CCB1-4441-B2A3-3E12D2B28801}"/>
              </a:ext>
            </a:extLst>
          </p:cNvPr>
          <p:cNvSpPr>
            <a:spLocks noGrp="1"/>
          </p:cNvSpPr>
          <p:nvPr>
            <p:ph type="pic" sz="quarter" idx="22"/>
          </p:nvPr>
        </p:nvSpPr>
        <p:spPr>
          <a:xfrm>
            <a:off x="457200" y="1600200"/>
            <a:ext cx="4267200" cy="4292600"/>
          </a:xfrm>
        </p:spPr>
        <p:txBody>
          <a:bodyPr/>
          <a:lstStyle/>
          <a:p>
            <a:endParaRPr lang="en-IN"/>
          </a:p>
        </p:txBody>
      </p:sp>
    </p:spTree>
    <p:extLst>
      <p:ext uri="{BB962C8B-B14F-4D97-AF65-F5344CB8AC3E}">
        <p14:creationId xmlns:p14="http://schemas.microsoft.com/office/powerpoint/2010/main" val="312525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a:p>
        </p:txBody>
      </p:sp>
    </p:spTree>
    <p:extLst>
      <p:ext uri="{BB962C8B-B14F-4D97-AF65-F5344CB8AC3E}">
        <p14:creationId xmlns:p14="http://schemas.microsoft.com/office/powerpoint/2010/main" val="194532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 Placeholder 6"/>
          <p:cNvSpPr>
            <a:spLocks noGrp="1"/>
          </p:cNvSpPr>
          <p:nvPr>
            <p:ph type="body" sz="quarter" idx="16" hasCustomPrompt="1"/>
          </p:nvPr>
        </p:nvSpPr>
        <p:spPr>
          <a:xfrm>
            <a:off x="2514600" y="6324600"/>
            <a:ext cx="6172200" cy="228600"/>
          </a:xfrm>
        </p:spPr>
        <p:txBody>
          <a:bodyPr>
            <a:noAutofit/>
          </a:bodyPr>
          <a:lstStyle>
            <a:lvl1pPr marL="0" indent="0">
              <a:spcBef>
                <a:spcPts val="0"/>
              </a:spcBef>
              <a:buNone/>
              <a:defRPr sz="12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2020, 2018, 2015, 2012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819401"/>
            <a:ext cx="8229600" cy="1066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4038600"/>
            <a:ext cx="8229600" cy="685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4953000"/>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45854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5486400"/>
            <a:ext cx="8229600" cy="639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a:extLst>
              <a:ext uri="{FF2B5EF4-FFF2-40B4-BE49-F238E27FC236}">
                <a16:creationId xmlns:a16="http://schemas.microsoft.com/office/drawing/2014/main" id="{65CDC5F2-491A-485C-8DE0-FBCFE4D0A306}"/>
              </a:ext>
            </a:extLst>
          </p:cNvPr>
          <p:cNvSpPr>
            <a:spLocks noGrp="1"/>
          </p:cNvSpPr>
          <p:nvPr>
            <p:ph type="pic" sz="quarter" idx="14"/>
          </p:nvPr>
        </p:nvSpPr>
        <p:spPr>
          <a:xfrm>
            <a:off x="457200" y="2590800"/>
            <a:ext cx="8229600" cy="2286000"/>
          </a:xfrm>
        </p:spPr>
        <p:txBody>
          <a:bodyPr/>
          <a:lstStyle/>
          <a:p>
            <a:endParaRPr lang="en-IN"/>
          </a:p>
        </p:txBody>
      </p:sp>
    </p:spTree>
    <p:extLst>
      <p:ext uri="{BB962C8B-B14F-4D97-AF65-F5344CB8AC3E}">
        <p14:creationId xmlns:p14="http://schemas.microsoft.com/office/powerpoint/2010/main" val="42728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65" r:id="rId9"/>
    <p:sldLayoutId id="2147483651" r:id="rId10"/>
    <p:sldLayoutId id="2147483654" r:id="rId11"/>
    <p:sldLayoutId id="2147483655" r:id="rId12"/>
    <p:sldLayoutId id="2147483663" r:id="rId13"/>
    <p:sldLayoutId id="2147483664" r:id="rId14"/>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8.w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www.oecd.org,/"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hyperlink" Target="http://taxsummaries.pwc.co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9.xml"/><Relationship Id="rId1" Type="http://schemas.openxmlformats.org/officeDocument/2006/relationships/slideLayout" Target="../slideLayouts/slideLayout14.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6207"/>
          </a:xfrm>
        </p:spPr>
        <p:txBody>
          <a:bodyPr>
            <a:noAutofit/>
          </a:bodyPr>
          <a:lstStyle/>
          <a:p>
            <a:r>
              <a:rPr lang="en-US" sz="3600" dirty="0">
                <a:latin typeface="+mj-lt"/>
              </a:rPr>
              <a:t>Fundamentals of Corporate Finance</a:t>
            </a:r>
            <a:endParaRPr lang="en-IN" sz="3600" dirty="0">
              <a:latin typeface="+mj-lt"/>
            </a:endParaRPr>
          </a:p>
        </p:txBody>
      </p:sp>
      <p:sp>
        <p:nvSpPr>
          <p:cNvPr id="3" name="Text Placeholder 2"/>
          <p:cNvSpPr>
            <a:spLocks noGrp="1"/>
          </p:cNvSpPr>
          <p:nvPr>
            <p:ph type="body" sz="quarter" idx="13"/>
          </p:nvPr>
        </p:nvSpPr>
        <p:spPr>
          <a:xfrm>
            <a:off x="457200" y="713598"/>
            <a:ext cx="8229600" cy="337057"/>
          </a:xfrm>
        </p:spPr>
        <p:txBody>
          <a:bodyPr anchor="ctr">
            <a:noAutofit/>
          </a:bodyPr>
          <a:lstStyle/>
          <a:p>
            <a:pPr>
              <a:spcBef>
                <a:spcPct val="0"/>
              </a:spcBef>
            </a:pPr>
            <a:r>
              <a:rPr lang="en-US" dirty="0">
                <a:cs typeface="Times New Roman" panose="02020603050405020304" pitchFamily="18" charset="0"/>
              </a:rPr>
              <a:t>Fifth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4"/>
          </p:nvPr>
        </p:nvSpPr>
        <p:spPr>
          <a:xfrm>
            <a:off x="4724400" y="2708539"/>
            <a:ext cx="3962400" cy="562339"/>
          </a:xfrm>
        </p:spPr>
        <p:txBody>
          <a:bodyPr wrap="square" anchor="ctr">
            <a:no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17</a:t>
            </a:r>
          </a:p>
        </p:txBody>
      </p:sp>
      <p:sp>
        <p:nvSpPr>
          <p:cNvPr id="4" name="Text Placeholder 3"/>
          <p:cNvSpPr>
            <a:spLocks noGrp="1"/>
          </p:cNvSpPr>
          <p:nvPr>
            <p:ph type="body" sz="quarter" idx="15"/>
          </p:nvPr>
        </p:nvSpPr>
        <p:spPr>
          <a:xfrm>
            <a:off x="4769370" y="3458496"/>
            <a:ext cx="3917430" cy="329863"/>
          </a:xfrm>
        </p:spPr>
        <p:txBody>
          <a:bodyPr vert="horz" wrap="square" lIns="0" tIns="0" rIns="0" bIns="0" rtlCol="0" anchor="ctr">
            <a:noAutofit/>
          </a:bodyPr>
          <a:lstStyle/>
          <a:p>
            <a:r>
              <a:rPr lang="en-IN" altLang="en-US" sz="2000" dirty="0" err="1"/>
              <a:t>Payout</a:t>
            </a:r>
            <a:r>
              <a:rPr lang="en-IN" altLang="en-US" sz="2000" dirty="0"/>
              <a:t> Policy</a:t>
            </a:r>
          </a:p>
        </p:txBody>
      </p:sp>
      <p:pic>
        <p:nvPicPr>
          <p:cNvPr id="11" name="Picture Placeholder 11" descr="Front Cover: Fundamentals of Corporate Finance Fifth Edition by Berk, DeMarzo and Harford.">
            <a:extLst>
              <a:ext uri="{FF2B5EF4-FFF2-40B4-BE49-F238E27FC236}">
                <a16:creationId xmlns:a16="http://schemas.microsoft.com/office/drawing/2014/main" id="{A164F805-E5AF-4A4A-B8F3-8442F722B511}"/>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tretch>
            <a:fillRect/>
          </a:stretch>
        </p:blipFill>
        <p:spPr>
          <a:xfrm>
            <a:off x="507681" y="1210222"/>
            <a:ext cx="4057590" cy="5070928"/>
          </a:xfrm>
          <a:prstGeom prst="rect">
            <a:avLst/>
          </a:prstGeom>
        </p:spPr>
      </p:pic>
      <p:sp>
        <p:nvSpPr>
          <p:cNvPr id="9" name="Text Placeholder 8"/>
          <p:cNvSpPr>
            <a:spLocks noGrp="1"/>
          </p:cNvSpPr>
          <p:nvPr>
            <p:ph type="body" sz="quarter" idx="20"/>
          </p:nvPr>
        </p:nvSpPr>
        <p:spPr>
          <a:xfrm>
            <a:off x="3825240" y="6474142"/>
            <a:ext cx="4886324" cy="252413"/>
          </a:xfrm>
        </p:spPr>
        <p:txBody>
          <a:bodyPr/>
          <a:lstStyle/>
          <a:p>
            <a:pPr marL="0" indent="0">
              <a:buNone/>
            </a:pPr>
            <a:r>
              <a:rPr lang="en-IN"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9">
            <a:extLst>
              <a:ext uri="{FF2B5EF4-FFF2-40B4-BE49-F238E27FC236}">
                <a16:creationId xmlns:a16="http://schemas.microsoft.com/office/drawing/2014/main" id="{AE39B0E5-645A-4F13-80FC-4E290E4DB376}"/>
              </a:ext>
            </a:extLst>
          </p:cNvPr>
          <p:cNvSpPr txBox="1"/>
          <p:nvPr/>
        </p:nvSpPr>
        <p:spPr>
          <a:xfrm>
            <a:off x="4800600" y="4705421"/>
            <a:ext cx="2971808" cy="5757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dirty="0">
                <a:solidFill>
                  <a:schemeClr val="bg1"/>
                </a:solidFill>
              </a:rPr>
              <a:t>Slide in this Presentation Contain Hyperlinks. JAWS users should be able to get a list of links by using INSERT+F7</a:t>
            </a:r>
          </a:p>
        </p:txBody>
      </p:sp>
    </p:spTree>
    <p:extLst>
      <p:ext uri="{BB962C8B-B14F-4D97-AF65-F5344CB8AC3E}">
        <p14:creationId xmlns:p14="http://schemas.microsoft.com/office/powerpoint/2010/main" val="329830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17.1 Cash Distributions to Shareholders </a:t>
            </a:r>
            <a:r>
              <a:rPr lang="en-US" altLang="en-US" sz="2800" dirty="0">
                <a:latin typeface="+mj-lt"/>
              </a:rPr>
              <a:t>(4 of 4)</a:t>
            </a:r>
            <a:endParaRPr lang="en-US" sz="2000" dirty="0">
              <a:latin typeface="+mj-lt"/>
            </a:endParaRPr>
          </a:p>
        </p:txBody>
      </p:sp>
      <p:sp>
        <p:nvSpPr>
          <p:cNvPr id="3" name="Content Placeholder 2"/>
          <p:cNvSpPr>
            <a:spLocks noGrp="1"/>
          </p:cNvSpPr>
          <p:nvPr>
            <p:ph idx="1"/>
          </p:nvPr>
        </p:nvSpPr>
        <p:spPr>
          <a:xfrm>
            <a:off x="457200" y="1600201"/>
            <a:ext cx="8229600" cy="2667000"/>
          </a:xfrm>
        </p:spPr>
        <p:txBody>
          <a:bodyPr/>
          <a:lstStyle/>
          <a:p>
            <a:r>
              <a:rPr lang="en-US" altLang="en-US" sz="2400" dirty="0"/>
              <a:t>Share Repurchases</a:t>
            </a:r>
          </a:p>
          <a:p>
            <a:pPr lvl="1"/>
            <a:r>
              <a:rPr lang="en-US" altLang="en-US" sz="2400" dirty="0"/>
              <a:t>Open Market Repurchase</a:t>
            </a:r>
          </a:p>
          <a:p>
            <a:pPr lvl="1"/>
            <a:r>
              <a:rPr lang="en-US" altLang="en-US" sz="2400" dirty="0"/>
              <a:t>Tender Offer</a:t>
            </a:r>
          </a:p>
          <a:p>
            <a:pPr lvl="2"/>
            <a:r>
              <a:rPr lang="en-US" altLang="en-US" sz="2400" dirty="0">
                <a:ea typeface="ＭＳ Ｐゴシック" panose="020B0600070205080204" pitchFamily="34" charset="-128"/>
              </a:rPr>
              <a:t>Dutch Auction</a:t>
            </a:r>
          </a:p>
          <a:p>
            <a:pPr lvl="1"/>
            <a:r>
              <a:rPr lang="en-US" altLang="en-US" sz="2400" dirty="0"/>
              <a:t>Targeted Repurchase</a:t>
            </a:r>
          </a:p>
          <a:p>
            <a:pPr lvl="2"/>
            <a:r>
              <a:rPr lang="en-US" altLang="en-US" sz="2400" dirty="0">
                <a:ea typeface="ＭＳ Ｐゴシック" panose="020B0600070205080204" pitchFamily="34" charset="-128"/>
              </a:rPr>
              <a:t>Greenmail</a:t>
            </a:r>
          </a:p>
        </p:txBody>
      </p:sp>
    </p:spTree>
    <p:extLst>
      <p:ext uri="{BB962C8B-B14F-4D97-AF65-F5344CB8AC3E}">
        <p14:creationId xmlns:p14="http://schemas.microsoft.com/office/powerpoint/2010/main" val="41436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(1 of 22)</a:t>
            </a:r>
            <a:endParaRPr lang="en-US" sz="2000" dirty="0">
              <a:latin typeface="+mj-lt"/>
            </a:endParaRPr>
          </a:p>
        </p:txBody>
      </p:sp>
      <p:sp>
        <p:nvSpPr>
          <p:cNvPr id="3" name="Content Placeholder 2"/>
          <p:cNvSpPr>
            <a:spLocks noGrp="1"/>
          </p:cNvSpPr>
          <p:nvPr>
            <p:ph idx="1"/>
          </p:nvPr>
        </p:nvSpPr>
        <p:spPr>
          <a:xfrm>
            <a:off x="457200" y="1600201"/>
            <a:ext cx="8229600" cy="1904999"/>
          </a:xfrm>
        </p:spPr>
        <p:txBody>
          <a:bodyPr/>
          <a:lstStyle/>
          <a:p>
            <a:r>
              <a:rPr lang="en-US" altLang="en-US" sz="2400" dirty="0"/>
              <a:t>Assume Genron has $20 million in excess cash and no debt. The firm expects to generate additional free cash flows of $48 million per year in subsequent years. If Genron’s unlevered cost of capital is 12%, then the enterprise value of its ongoing operations is: </a:t>
            </a:r>
          </a:p>
        </p:txBody>
      </p:sp>
      <p:graphicFrame>
        <p:nvGraphicFramePr>
          <p:cNvPr id="4" name="Object 5" descr="An equation: enterprise value = P V times, future F C F = $48 million divided by 12% = $400 million."/>
          <p:cNvGraphicFramePr>
            <a:graphicFrameLocks noChangeAspect="1"/>
          </p:cNvGraphicFramePr>
          <p:nvPr>
            <p:extLst>
              <p:ext uri="{D42A27DB-BD31-4B8C-83A1-F6EECF244321}">
                <p14:modId xmlns:p14="http://schemas.microsoft.com/office/powerpoint/2010/main" val="2673574617"/>
              </p:ext>
            </p:extLst>
          </p:nvPr>
        </p:nvGraphicFramePr>
        <p:xfrm>
          <a:off x="950913" y="3810000"/>
          <a:ext cx="7248525" cy="750888"/>
        </p:xfrm>
        <a:graphic>
          <a:graphicData uri="http://schemas.openxmlformats.org/presentationml/2006/ole">
            <mc:AlternateContent xmlns:mc="http://schemas.openxmlformats.org/markup-compatibility/2006">
              <mc:Choice xmlns:v="urn:schemas-microsoft-com:vml" Requires="v">
                <p:oleObj spid="_x0000_s94312" name="Equation" r:id="rId4" imgW="3403440" imgH="355320" progId="Equation.DSMT4">
                  <p:embed/>
                </p:oleObj>
              </mc:Choice>
              <mc:Fallback>
                <p:oleObj name="Equation" r:id="rId4" imgW="3403440" imgH="355320" progId="Equation.DSMT4">
                  <p:embed/>
                  <p:pic>
                    <p:nvPicPr>
                      <p:cNvPr id="0" name=""/>
                      <p:cNvPicPr>
                        <a:picLocks noChangeAspect="1" noChangeArrowheads="1"/>
                      </p:cNvPicPr>
                      <p:nvPr/>
                    </p:nvPicPr>
                    <p:blipFill>
                      <a:blip r:embed="rId5"/>
                      <a:srcRect/>
                      <a:stretch>
                        <a:fillRect/>
                      </a:stretch>
                    </p:blipFill>
                    <p:spPr bwMode="auto">
                      <a:xfrm>
                        <a:off x="950913" y="3810000"/>
                        <a:ext cx="7248525" cy="750888"/>
                      </a:xfrm>
                      <a:prstGeom prst="rect">
                        <a:avLst/>
                      </a:prstGeom>
                      <a:noFill/>
                      <a:ln>
                        <a:noFill/>
                      </a:ln>
                      <a:extLst>
                        <a:ext uri="{909E8E84-426E-40DD-AFC4-6F175D3DCCD1}">
                          <a14:hiddenFill xmlns:a14="http://schemas.microsoft.com/office/drawing/2010/main">
                            <a:solidFill>
                              <a:srgbClr val="FFF4DB"/>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5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(2 of 22)</a:t>
            </a:r>
            <a:endParaRPr lang="en-US" sz="2000" dirty="0">
              <a:latin typeface="+mj-lt"/>
            </a:endParaRPr>
          </a:p>
        </p:txBody>
      </p:sp>
      <p:sp>
        <p:nvSpPr>
          <p:cNvPr id="3" name="Content Placeholder 2"/>
          <p:cNvSpPr>
            <a:spLocks noGrp="1"/>
          </p:cNvSpPr>
          <p:nvPr>
            <p:ph idx="1"/>
          </p:nvPr>
        </p:nvSpPr>
        <p:spPr>
          <a:xfrm>
            <a:off x="457200" y="1600201"/>
            <a:ext cx="8229600" cy="3276600"/>
          </a:xfrm>
        </p:spPr>
        <p:txBody>
          <a:bodyPr/>
          <a:lstStyle/>
          <a:p>
            <a:r>
              <a:rPr lang="en-US" altLang="en-US" sz="2400" dirty="0"/>
              <a:t>Genron’s board is meeting to decide how to pay out its $20 million in excess cash to shareholders</a:t>
            </a:r>
          </a:p>
          <a:p>
            <a:pPr lvl="1"/>
            <a:r>
              <a:rPr lang="en-US" altLang="en-US" sz="2400" dirty="0"/>
              <a:t>The board is considering three options:</a:t>
            </a:r>
          </a:p>
          <a:p>
            <a:pPr marL="1371600" lvl="2" indent="-457200">
              <a:buFont typeface="Verdana" panose="020B0604030504040204" pitchFamily="34" charset="0"/>
              <a:buAutoNum type="arabicPeriod"/>
            </a:pPr>
            <a:r>
              <a:rPr lang="en-US" altLang="en-US" sz="2400" dirty="0">
                <a:ea typeface="ＭＳ Ｐゴシック" panose="020B0600070205080204" pitchFamily="34" charset="-128"/>
              </a:rPr>
              <a:t>Use the $20 million to pay a $2 cash dividend for each of Genron’s 10 million outstanding shares</a:t>
            </a:r>
          </a:p>
          <a:p>
            <a:pPr marL="1371600" lvl="2" indent="-457200">
              <a:buFont typeface="Verdana" panose="020B0604030504040204" pitchFamily="34" charset="0"/>
              <a:buAutoNum type="arabicPeriod"/>
            </a:pPr>
            <a:r>
              <a:rPr lang="en-US" altLang="en-US" sz="2400" dirty="0">
                <a:ea typeface="ＭＳ Ｐゴシック" panose="020B0600070205080204" pitchFamily="34" charset="-128"/>
              </a:rPr>
              <a:t>Repurchase shares instead of paying a dividend</a:t>
            </a:r>
          </a:p>
          <a:p>
            <a:pPr marL="1371600" lvl="2" indent="-457200">
              <a:buFont typeface="Verdana" panose="020B0604030504040204" pitchFamily="34" charset="0"/>
              <a:buAutoNum type="arabicPeriod"/>
            </a:pPr>
            <a:r>
              <a:rPr lang="en-US" altLang="en-US" sz="2400" dirty="0">
                <a:ea typeface="ＭＳ Ｐゴシック" panose="020B0600070205080204" pitchFamily="34" charset="-128"/>
              </a:rPr>
              <a:t>Raise additional cash to pay an even larger dividend today and in the future</a:t>
            </a:r>
          </a:p>
        </p:txBody>
      </p:sp>
    </p:spTree>
    <p:extLst>
      <p:ext uri="{BB962C8B-B14F-4D97-AF65-F5344CB8AC3E}">
        <p14:creationId xmlns:p14="http://schemas.microsoft.com/office/powerpoint/2010/main" val="403950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(3 of 22)</a:t>
            </a:r>
            <a:endParaRPr lang="en-US" sz="2000" dirty="0">
              <a:latin typeface="+mj-lt"/>
            </a:endParaRPr>
          </a:p>
        </p:txBody>
      </p:sp>
      <p:sp>
        <p:nvSpPr>
          <p:cNvPr id="3" name="Content Placeholder 2"/>
          <p:cNvSpPr>
            <a:spLocks noGrp="1"/>
          </p:cNvSpPr>
          <p:nvPr>
            <p:ph idx="1"/>
          </p:nvPr>
        </p:nvSpPr>
        <p:spPr>
          <a:xfrm>
            <a:off x="457200" y="1600201"/>
            <a:ext cx="8229600" cy="2819400"/>
          </a:xfrm>
        </p:spPr>
        <p:txBody>
          <a:bodyPr/>
          <a:lstStyle/>
          <a:p>
            <a:r>
              <a:rPr lang="en-US" altLang="en-US" sz="2400" dirty="0"/>
              <a:t>Alternative Policy 1: Pay Dividend with Excess Cash</a:t>
            </a:r>
          </a:p>
          <a:p>
            <a:pPr lvl="1"/>
            <a:r>
              <a:rPr lang="en-US" altLang="en-US" sz="2400" dirty="0"/>
              <a:t>With 10 million shares outstanding, Genron will be able to pay a $2 dividend immediately</a:t>
            </a:r>
          </a:p>
          <a:p>
            <a:pPr lvl="2"/>
            <a:r>
              <a:rPr lang="en-US" altLang="en-US" sz="2400" dirty="0">
                <a:ea typeface="ＭＳ Ｐゴシック" panose="020B0600070205080204" pitchFamily="34" charset="-128"/>
              </a:rPr>
              <a:t>Because the firm expects to generate future free cash flows of $48 million per year, it anticipates paying a dividend of $4.80 per share each year thereafter</a:t>
            </a:r>
          </a:p>
        </p:txBody>
      </p:sp>
    </p:spTree>
    <p:extLst>
      <p:ext uri="{BB962C8B-B14F-4D97-AF65-F5344CB8AC3E}">
        <p14:creationId xmlns:p14="http://schemas.microsoft.com/office/powerpoint/2010/main" val="3061762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(4 of 22)</a:t>
            </a:r>
            <a:endParaRPr lang="en-US" sz="2000" dirty="0">
              <a:latin typeface="+mj-lt"/>
            </a:endParaRPr>
          </a:p>
        </p:txBody>
      </p:sp>
      <p:sp>
        <p:nvSpPr>
          <p:cNvPr id="3" name="Content Placeholder 2"/>
          <p:cNvSpPr>
            <a:spLocks noGrp="1"/>
          </p:cNvSpPr>
          <p:nvPr>
            <p:ph idx="1"/>
          </p:nvPr>
        </p:nvSpPr>
        <p:spPr>
          <a:xfrm>
            <a:off x="457200" y="1600201"/>
            <a:ext cx="8229600" cy="1219200"/>
          </a:xfrm>
        </p:spPr>
        <p:txBody>
          <a:bodyPr/>
          <a:lstStyle/>
          <a:p>
            <a:r>
              <a:rPr lang="en-US" altLang="en-US" sz="2400" dirty="0"/>
              <a:t>Alternative Policy 1: Pay Dividend with Excess Cash</a:t>
            </a:r>
          </a:p>
          <a:p>
            <a:pPr lvl="1">
              <a:lnSpc>
                <a:spcPct val="90000"/>
              </a:lnSpc>
            </a:pPr>
            <a:r>
              <a:rPr lang="en-US" altLang="en-US" sz="2400" dirty="0"/>
              <a:t>Genron’s share price just before the stock pays its dividend (cum-dividend):</a:t>
            </a:r>
          </a:p>
        </p:txBody>
      </p:sp>
      <p:graphicFrame>
        <p:nvGraphicFramePr>
          <p:cNvPr id="5" name="Object 6" descr="An equation: P sub cum = current dividend plus P V times, future dividends = 2 plus, 4.80 divided by 0.12 = 2 plus 40 = $42."/>
          <p:cNvGraphicFramePr>
            <a:graphicFrameLocks noChangeAspect="1"/>
          </p:cNvGraphicFramePr>
          <p:nvPr>
            <p:extLst>
              <p:ext uri="{D42A27DB-BD31-4B8C-83A1-F6EECF244321}">
                <p14:modId xmlns:p14="http://schemas.microsoft.com/office/powerpoint/2010/main" val="350906070"/>
              </p:ext>
            </p:extLst>
          </p:nvPr>
        </p:nvGraphicFramePr>
        <p:xfrm>
          <a:off x="766763" y="2887663"/>
          <a:ext cx="7635875" cy="682625"/>
        </p:xfrm>
        <a:graphic>
          <a:graphicData uri="http://schemas.openxmlformats.org/presentationml/2006/ole">
            <mc:AlternateContent xmlns:mc="http://schemas.openxmlformats.org/markup-compatibility/2006">
              <mc:Choice xmlns:v="urn:schemas-microsoft-com:vml" Requires="v">
                <p:oleObj spid="_x0000_s95438" name="Equation" r:id="rId4" imgW="3936960" imgH="355320" progId="Equation.DSMT4">
                  <p:embed/>
                </p:oleObj>
              </mc:Choice>
              <mc:Fallback>
                <p:oleObj name="Equation" r:id="rId4" imgW="3936960" imgH="355320" progId="Equation.DSMT4">
                  <p:embed/>
                  <p:pic>
                    <p:nvPicPr>
                      <p:cNvPr id="0" name=""/>
                      <p:cNvPicPr>
                        <a:picLocks noChangeAspect="1" noChangeArrowheads="1"/>
                      </p:cNvPicPr>
                      <p:nvPr/>
                    </p:nvPicPr>
                    <p:blipFill>
                      <a:blip r:embed="rId5"/>
                      <a:srcRect/>
                      <a:stretch>
                        <a:fillRect/>
                      </a:stretch>
                    </p:blipFill>
                    <p:spPr bwMode="auto">
                      <a:xfrm>
                        <a:off x="766763" y="2887663"/>
                        <a:ext cx="7635875" cy="682625"/>
                      </a:xfrm>
                      <a:prstGeom prst="rect">
                        <a:avLst/>
                      </a:prstGeom>
                      <a:noFill/>
                      <a:ln>
                        <a:noFill/>
                      </a:ln>
                      <a:extLst>
                        <a:ext uri="{909E8E84-426E-40DD-AFC4-6F175D3DCCD1}">
                          <a14:hiddenFill xmlns:a14="http://schemas.microsoft.com/office/drawing/2010/main">
                            <a:solidFill>
                              <a:srgbClr val="FFF4DB"/>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ontent Placeholder 3"/>
          <p:cNvSpPr>
            <a:spLocks noGrp="1"/>
          </p:cNvSpPr>
          <p:nvPr>
            <p:ph idx="13"/>
          </p:nvPr>
        </p:nvSpPr>
        <p:spPr>
          <a:xfrm>
            <a:off x="457200" y="3657600"/>
            <a:ext cx="8229600" cy="838200"/>
          </a:xfrm>
        </p:spPr>
        <p:txBody>
          <a:bodyPr/>
          <a:lstStyle/>
          <a:p>
            <a:pPr marL="741600" lvl="1" indent="-284400">
              <a:spcBef>
                <a:spcPts val="1500"/>
              </a:spcBef>
              <a:buFont typeface="Arial" panose="020B0604020202020204" pitchFamily="34" charset="0"/>
              <a:buChar char="‒"/>
            </a:pPr>
            <a:r>
              <a:rPr lang="en-US" altLang="en-US" sz="2400" dirty="0"/>
              <a:t>Genron’s share price just after the stock goes ex-dividend:</a:t>
            </a:r>
          </a:p>
        </p:txBody>
      </p:sp>
      <p:graphicFrame>
        <p:nvGraphicFramePr>
          <p:cNvPr id="6" name="Object 7" descr="An equation: P sub ex = P V times, future dividends = 4.80 divided by 0.12 = $40."/>
          <p:cNvGraphicFramePr>
            <a:graphicFrameLocks noChangeAspect="1"/>
          </p:cNvGraphicFramePr>
          <p:nvPr>
            <p:extLst>
              <p:ext uri="{D42A27DB-BD31-4B8C-83A1-F6EECF244321}">
                <p14:modId xmlns:p14="http://schemas.microsoft.com/office/powerpoint/2010/main" val="2071539087"/>
              </p:ext>
            </p:extLst>
          </p:nvPr>
        </p:nvGraphicFramePr>
        <p:xfrm>
          <a:off x="2195513" y="4433888"/>
          <a:ext cx="4735512" cy="758825"/>
        </p:xfrm>
        <a:graphic>
          <a:graphicData uri="http://schemas.openxmlformats.org/presentationml/2006/ole">
            <mc:AlternateContent xmlns:mc="http://schemas.openxmlformats.org/markup-compatibility/2006">
              <mc:Choice xmlns:v="urn:schemas-microsoft-com:vml" Requires="v">
                <p:oleObj spid="_x0000_s95439" name="Equation" r:id="rId6" imgW="2197080" imgH="355320" progId="Equation.DSMT4">
                  <p:embed/>
                </p:oleObj>
              </mc:Choice>
              <mc:Fallback>
                <p:oleObj name="Equation" r:id="rId6" imgW="2197080" imgH="355320" progId="Equation.DSMT4">
                  <p:embed/>
                  <p:pic>
                    <p:nvPicPr>
                      <p:cNvPr id="0" name=""/>
                      <p:cNvPicPr>
                        <a:picLocks noChangeAspect="1" noChangeArrowheads="1"/>
                      </p:cNvPicPr>
                      <p:nvPr/>
                    </p:nvPicPr>
                    <p:blipFill>
                      <a:blip r:embed="rId7"/>
                      <a:srcRect/>
                      <a:stretch>
                        <a:fillRect/>
                      </a:stretch>
                    </p:blipFill>
                    <p:spPr bwMode="auto">
                      <a:xfrm>
                        <a:off x="2195513" y="4433888"/>
                        <a:ext cx="4735512" cy="758825"/>
                      </a:xfrm>
                      <a:prstGeom prst="rect">
                        <a:avLst/>
                      </a:prstGeom>
                      <a:noFill/>
                      <a:ln>
                        <a:noFill/>
                      </a:ln>
                      <a:extLst>
                        <a:ext uri="{909E8E84-426E-40DD-AFC4-6F175D3DCCD1}">
                          <a14:hiddenFill xmlns:a14="http://schemas.microsoft.com/office/drawing/2010/main">
                            <a:solidFill>
                              <a:srgbClr val="FFF4DB"/>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57910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072"/>
            <a:ext cx="8229600" cy="906843"/>
          </a:xfrm>
        </p:spPr>
        <p:txBody>
          <a:bodyPr/>
          <a:lstStyle/>
          <a:p>
            <a:r>
              <a:rPr lang="en-US" altLang="en-US" sz="3000" dirty="0">
                <a:latin typeface="+mj-lt"/>
              </a:rPr>
              <a:t>17.2 Dividends Versus Share Repurchases in a Perfect Capital Market </a:t>
            </a:r>
            <a:r>
              <a:rPr lang="en-US" altLang="en-US" sz="2800" dirty="0">
                <a:latin typeface="+mj-lt"/>
              </a:rPr>
              <a:t>(5 of 22)</a:t>
            </a:r>
            <a:endParaRPr lang="en-US" sz="2000" dirty="0">
              <a:latin typeface="+mj-lt"/>
            </a:endParaRPr>
          </a:p>
        </p:txBody>
      </p:sp>
      <p:sp>
        <p:nvSpPr>
          <p:cNvPr id="3" name="Content Placeholder 2"/>
          <p:cNvSpPr>
            <a:spLocks noGrp="1"/>
          </p:cNvSpPr>
          <p:nvPr>
            <p:ph idx="1"/>
          </p:nvPr>
        </p:nvSpPr>
        <p:spPr>
          <a:xfrm>
            <a:off x="457200" y="1607517"/>
            <a:ext cx="8229600" cy="1583647"/>
          </a:xfrm>
        </p:spPr>
        <p:txBody>
          <a:bodyPr/>
          <a:lstStyle/>
          <a:p>
            <a:r>
              <a:rPr lang="en-US" altLang="en-US" sz="2400" dirty="0"/>
              <a:t>Alternative Policy 1: Pay Dividend with Excess Cash</a:t>
            </a:r>
          </a:p>
          <a:p>
            <a:pPr lvl="1"/>
            <a:r>
              <a:rPr lang="en-US" altLang="en-US" sz="2400" dirty="0"/>
              <a:t>In a perfect capital market, when a dividend is paid, the share price drops by the amount of the dividend when the stock begins to trade ex-dividend</a:t>
            </a:r>
          </a:p>
        </p:txBody>
      </p:sp>
      <p:pic>
        <p:nvPicPr>
          <p:cNvPr id="7" name="Picture Placeholder 6" descr="A table shows a market value balance sheet.&#10;Long description is available in notes, press F6">
            <a:extLst>
              <a:ext uri="{FF2B5EF4-FFF2-40B4-BE49-F238E27FC236}">
                <a16:creationId xmlns:a16="http://schemas.microsoft.com/office/drawing/2014/main" id="{50AA2214-32BE-43B0-9473-AD7624580EEA}"/>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42527" y="3603640"/>
            <a:ext cx="7871360" cy="22129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13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(6 of 22)</a:t>
            </a:r>
            <a:endParaRPr lang="en-US" sz="2000" dirty="0">
              <a:latin typeface="+mj-lt"/>
            </a:endParaRPr>
          </a:p>
        </p:txBody>
      </p:sp>
      <p:sp>
        <p:nvSpPr>
          <p:cNvPr id="3" name="Content Placeholder 2"/>
          <p:cNvSpPr>
            <a:spLocks noGrp="1"/>
          </p:cNvSpPr>
          <p:nvPr>
            <p:ph idx="1"/>
          </p:nvPr>
        </p:nvSpPr>
        <p:spPr>
          <a:xfrm>
            <a:off x="457200" y="1600201"/>
            <a:ext cx="8229600" cy="2057400"/>
          </a:xfrm>
        </p:spPr>
        <p:txBody>
          <a:bodyPr/>
          <a:lstStyle/>
          <a:p>
            <a:r>
              <a:rPr lang="en-US" altLang="en-US" sz="2400" dirty="0"/>
              <a:t>Alternative Policy 2: Share Repurchase (No Dividend)</a:t>
            </a:r>
          </a:p>
          <a:p>
            <a:pPr lvl="1"/>
            <a:r>
              <a:rPr lang="en-US" altLang="en-US" sz="2400" dirty="0"/>
              <a:t>Suppose that Genron does not pay a dividend this year, but instead uses the $20 million to repurchase its shares on the open market</a:t>
            </a:r>
          </a:p>
          <a:p>
            <a:pPr lvl="2"/>
            <a:r>
              <a:rPr lang="en-US" altLang="en-US" sz="2400" dirty="0">
                <a:ea typeface="ＭＳ Ｐゴシック" panose="020B0600070205080204" pitchFamily="34" charset="-128"/>
              </a:rPr>
              <a:t>How will the repurchase affect the share price?</a:t>
            </a:r>
          </a:p>
        </p:txBody>
      </p:sp>
    </p:spTree>
    <p:extLst>
      <p:ext uri="{BB962C8B-B14F-4D97-AF65-F5344CB8AC3E}">
        <p14:creationId xmlns:p14="http://schemas.microsoft.com/office/powerpoint/2010/main" val="565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(7 of 22)</a:t>
            </a:r>
            <a:endParaRPr lang="en-US" sz="2000" dirty="0">
              <a:latin typeface="+mj-lt"/>
            </a:endParaRPr>
          </a:p>
        </p:txBody>
      </p:sp>
      <p:sp>
        <p:nvSpPr>
          <p:cNvPr id="3" name="Content Placeholder 2"/>
          <p:cNvSpPr>
            <a:spLocks noGrp="1"/>
          </p:cNvSpPr>
          <p:nvPr>
            <p:ph idx="1"/>
          </p:nvPr>
        </p:nvSpPr>
        <p:spPr>
          <a:xfrm>
            <a:off x="457200" y="1600201"/>
            <a:ext cx="8229600" cy="1981200"/>
          </a:xfrm>
        </p:spPr>
        <p:txBody>
          <a:bodyPr/>
          <a:lstStyle/>
          <a:p>
            <a:r>
              <a:rPr lang="en-US" altLang="en-US" sz="2400" dirty="0"/>
              <a:t>Alternative Policy 2: Share Repurchase (No Dividend)</a:t>
            </a:r>
          </a:p>
          <a:p>
            <a:pPr lvl="1"/>
            <a:r>
              <a:rPr lang="en-US" altLang="en-US" sz="2400" dirty="0"/>
              <a:t>With an initial share price of $42, Genron will repurchase $20 million ÷ $42 per share = 0.476 million shares, leaving only 10 − 0.476 = 9.524 million shares outstanding </a:t>
            </a:r>
          </a:p>
        </p:txBody>
      </p:sp>
    </p:spTree>
    <p:extLst>
      <p:ext uri="{BB962C8B-B14F-4D97-AF65-F5344CB8AC3E}">
        <p14:creationId xmlns:p14="http://schemas.microsoft.com/office/powerpoint/2010/main" val="390664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072"/>
            <a:ext cx="8229600" cy="906843"/>
          </a:xfrm>
        </p:spPr>
        <p:txBody>
          <a:bodyPr/>
          <a:lstStyle/>
          <a:p>
            <a:r>
              <a:rPr lang="en-US" altLang="en-US" sz="3000" dirty="0">
                <a:latin typeface="+mj-lt"/>
              </a:rPr>
              <a:t>17.2 Dividends Versus Share Repurchases in a Perfect Capital Market </a:t>
            </a:r>
            <a:r>
              <a:rPr lang="en-US" altLang="en-US" sz="2800" dirty="0">
                <a:latin typeface="+mj-lt"/>
              </a:rPr>
              <a:t>(8 of 22)</a:t>
            </a:r>
            <a:endParaRPr lang="en-US" sz="2000" dirty="0">
              <a:latin typeface="+mj-lt"/>
            </a:endParaRPr>
          </a:p>
        </p:txBody>
      </p:sp>
      <p:sp>
        <p:nvSpPr>
          <p:cNvPr id="3" name="Content Placeholder 2"/>
          <p:cNvSpPr>
            <a:spLocks noGrp="1"/>
          </p:cNvSpPr>
          <p:nvPr>
            <p:ph idx="1"/>
          </p:nvPr>
        </p:nvSpPr>
        <p:spPr>
          <a:xfrm>
            <a:off x="457200" y="1609436"/>
            <a:ext cx="8229600" cy="400751"/>
          </a:xfrm>
        </p:spPr>
        <p:txBody>
          <a:bodyPr/>
          <a:lstStyle/>
          <a:p>
            <a:pPr marL="0" indent="0">
              <a:buNone/>
            </a:pPr>
            <a:r>
              <a:rPr lang="en-US" altLang="en-US" sz="2400" dirty="0"/>
              <a:t>Alternative Policy 2: Share Repurchase (No Dividend)</a:t>
            </a:r>
          </a:p>
        </p:txBody>
      </p:sp>
      <p:pic>
        <p:nvPicPr>
          <p:cNvPr id="7" name="Picture Placeholder 6" descr="A table shows Genron’s market value balance sheet.&#10;Long description is available in notes, press F6">
            <a:extLst>
              <a:ext uri="{FF2B5EF4-FFF2-40B4-BE49-F238E27FC236}">
                <a16:creationId xmlns:a16="http://schemas.microsoft.com/office/drawing/2014/main" id="{86BF3A6B-CCCB-4AE9-B431-9A92A067CC50}"/>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36327" y="2675536"/>
            <a:ext cx="7871346" cy="20966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940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(9 of 22)</a:t>
            </a:r>
            <a:endParaRPr lang="en-US" sz="2800" dirty="0">
              <a:latin typeface="+mj-lt"/>
            </a:endParaRPr>
          </a:p>
        </p:txBody>
      </p:sp>
      <p:sp>
        <p:nvSpPr>
          <p:cNvPr id="3" name="Content Placeholder 2"/>
          <p:cNvSpPr>
            <a:spLocks noGrp="1"/>
          </p:cNvSpPr>
          <p:nvPr>
            <p:ph idx="1"/>
          </p:nvPr>
        </p:nvSpPr>
        <p:spPr>
          <a:xfrm>
            <a:off x="457200" y="1600201"/>
            <a:ext cx="8229600" cy="2438400"/>
          </a:xfrm>
        </p:spPr>
        <p:txBody>
          <a:bodyPr/>
          <a:lstStyle/>
          <a:p>
            <a:r>
              <a:rPr lang="en-US" altLang="en-US" sz="2400" dirty="0"/>
              <a:t>Alternative Policy 2: Share Repurchase (No Dividend)</a:t>
            </a:r>
          </a:p>
          <a:p>
            <a:pPr lvl="1"/>
            <a:r>
              <a:rPr lang="en-US" altLang="en-US" sz="2400" dirty="0"/>
              <a:t>The market value of Genron’s assets falls when the company pays out cash, but the number of shares outstanding also falls from 10 million to 9.524 million</a:t>
            </a:r>
          </a:p>
          <a:p>
            <a:pPr lvl="2"/>
            <a:r>
              <a:rPr lang="en-US" altLang="en-US" sz="2400" dirty="0">
                <a:ea typeface="ＭＳ Ｐゴシック" panose="020B0600070205080204" pitchFamily="34" charset="-128"/>
              </a:rPr>
              <a:t>The two changes offset each other, so the share price remains the same at $42</a:t>
            </a:r>
          </a:p>
        </p:txBody>
      </p:sp>
    </p:spTree>
    <p:extLst>
      <p:ext uri="{BB962C8B-B14F-4D97-AF65-F5344CB8AC3E}">
        <p14:creationId xmlns:p14="http://schemas.microsoft.com/office/powerpoint/2010/main" val="10214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932"/>
            <a:ext cx="8229600" cy="511889"/>
          </a:xfrm>
        </p:spPr>
        <p:txBody>
          <a:bodyPr/>
          <a:lstStyle/>
          <a:p>
            <a:r>
              <a:rPr lang="en-US" sz="3600" dirty="0">
                <a:latin typeface="Arial"/>
              </a:rPr>
              <a:t>Chapter Outline</a:t>
            </a:r>
            <a:endParaRPr lang="en-US" sz="2800" dirty="0">
              <a:latin typeface="+mj-lt"/>
            </a:endParaRPr>
          </a:p>
        </p:txBody>
      </p:sp>
      <p:sp>
        <p:nvSpPr>
          <p:cNvPr id="3" name="Content Placeholder 2"/>
          <p:cNvSpPr>
            <a:spLocks noGrp="1"/>
          </p:cNvSpPr>
          <p:nvPr>
            <p:ph idx="1"/>
          </p:nvPr>
        </p:nvSpPr>
        <p:spPr>
          <a:xfrm>
            <a:off x="457200" y="1059925"/>
            <a:ext cx="8229600" cy="4197875"/>
          </a:xfrm>
        </p:spPr>
        <p:txBody>
          <a:bodyPr/>
          <a:lstStyle/>
          <a:p>
            <a:pPr marL="517525" indent="-517525">
              <a:buNone/>
            </a:pPr>
            <a:r>
              <a:rPr lang="en-US" sz="2400" b="1" dirty="0">
                <a:solidFill>
                  <a:srgbClr val="007FA3"/>
                </a:solidFill>
              </a:rPr>
              <a:t>17.1</a:t>
            </a:r>
            <a:r>
              <a:rPr lang="en-US" sz="2400" dirty="0">
                <a:solidFill>
                  <a:srgbClr val="007FA3"/>
                </a:solidFill>
              </a:rPr>
              <a:t>  </a:t>
            </a:r>
            <a:r>
              <a:rPr lang="en-US" altLang="en-US" sz="2400" dirty="0"/>
              <a:t>Cash Distributions to Shareholders </a:t>
            </a:r>
            <a:endParaRPr lang="en-US" altLang="en-US" sz="2400" dirty="0">
              <a:ea typeface="ヒラギノ角ゴ Pro W3" pitchFamily="-65" charset="-128"/>
            </a:endParaRPr>
          </a:p>
          <a:p>
            <a:pPr marL="757238" indent="-757238">
              <a:buClr>
                <a:schemeClr val="bg1"/>
              </a:buClr>
              <a:buNone/>
            </a:pPr>
            <a:r>
              <a:rPr lang="en-US" sz="2400" b="1" dirty="0">
                <a:solidFill>
                  <a:srgbClr val="007FA3"/>
                </a:solidFill>
              </a:rPr>
              <a:t>17.2</a:t>
            </a:r>
            <a:r>
              <a:rPr lang="en-US" sz="2400" dirty="0">
                <a:solidFill>
                  <a:srgbClr val="007FA3"/>
                </a:solidFill>
              </a:rPr>
              <a:t>  </a:t>
            </a:r>
            <a:r>
              <a:rPr lang="en-US" altLang="en-US" sz="2400" dirty="0"/>
              <a:t>Dividends Versus Share Repurchase in a Perfect Capital Market</a:t>
            </a:r>
            <a:endParaRPr lang="en-US" sz="2400" dirty="0"/>
          </a:p>
          <a:p>
            <a:pPr marL="0" indent="0">
              <a:buClr>
                <a:schemeClr val="bg1"/>
              </a:buClr>
              <a:buNone/>
            </a:pPr>
            <a:r>
              <a:rPr lang="en-US" sz="2400" b="1" dirty="0">
                <a:solidFill>
                  <a:srgbClr val="007FA3"/>
                </a:solidFill>
              </a:rPr>
              <a:t>17.3  </a:t>
            </a:r>
            <a:r>
              <a:rPr lang="en-US" altLang="en-US" sz="2400" dirty="0"/>
              <a:t>The Tax Disadvantage of Dividends</a:t>
            </a:r>
            <a:endParaRPr lang="en-US" sz="2400" dirty="0"/>
          </a:p>
          <a:p>
            <a:pPr marL="914400" indent="-914400">
              <a:buNone/>
            </a:pPr>
            <a:r>
              <a:rPr lang="en-US" sz="2400" b="1" dirty="0">
                <a:solidFill>
                  <a:srgbClr val="007FA3"/>
                </a:solidFill>
              </a:rPr>
              <a:t>17.4  </a:t>
            </a:r>
            <a:r>
              <a:rPr lang="en-US" altLang="en-US" sz="2400" dirty="0"/>
              <a:t>Payout Versus Retention of Cash</a:t>
            </a:r>
          </a:p>
          <a:p>
            <a:pPr marL="914400" indent="-914400">
              <a:buNone/>
            </a:pPr>
            <a:r>
              <a:rPr lang="en-US" sz="2400" b="1" dirty="0">
                <a:solidFill>
                  <a:srgbClr val="007FA3"/>
                </a:solidFill>
              </a:rPr>
              <a:t>17.5  </a:t>
            </a:r>
            <a:r>
              <a:rPr lang="en-US" altLang="en-US" sz="2400" dirty="0"/>
              <a:t>Signaling with Payout Policy</a:t>
            </a:r>
          </a:p>
          <a:p>
            <a:pPr marL="0" indent="-914400">
              <a:buNone/>
            </a:pPr>
            <a:r>
              <a:rPr lang="en-US" sz="2400" b="1" dirty="0">
                <a:solidFill>
                  <a:srgbClr val="007FA3"/>
                </a:solidFill>
              </a:rPr>
              <a:t>17.6  </a:t>
            </a:r>
            <a:r>
              <a:rPr lang="en-US" altLang="en-US" sz="2400" dirty="0"/>
              <a:t>Stock Dividends, Splits, and Spin-offs</a:t>
            </a:r>
          </a:p>
          <a:p>
            <a:pPr marL="914400" indent="-914400">
              <a:buNone/>
            </a:pPr>
            <a:r>
              <a:rPr lang="en-US" sz="2400" b="1" dirty="0">
                <a:solidFill>
                  <a:srgbClr val="007FA3"/>
                </a:solidFill>
              </a:rPr>
              <a:t>17.7  </a:t>
            </a:r>
            <a:r>
              <a:rPr lang="en-US" altLang="en-US" sz="2400" dirty="0"/>
              <a:t>Advice for the Financial Manager</a:t>
            </a:r>
          </a:p>
        </p:txBody>
      </p:sp>
    </p:spTree>
    <p:extLst>
      <p:ext uri="{BB962C8B-B14F-4D97-AF65-F5344CB8AC3E}">
        <p14:creationId xmlns:p14="http://schemas.microsoft.com/office/powerpoint/2010/main" val="9614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(10 of 22)</a:t>
            </a:r>
            <a:endParaRPr lang="en-US" sz="2000" dirty="0">
              <a:latin typeface="+mj-lt"/>
            </a:endParaRPr>
          </a:p>
        </p:txBody>
      </p:sp>
      <p:sp>
        <p:nvSpPr>
          <p:cNvPr id="3" name="Content Placeholder 2"/>
          <p:cNvSpPr>
            <a:spLocks noGrp="1"/>
          </p:cNvSpPr>
          <p:nvPr>
            <p:ph idx="1"/>
          </p:nvPr>
        </p:nvSpPr>
        <p:spPr>
          <a:xfrm>
            <a:off x="457200" y="1600200"/>
            <a:ext cx="8229600" cy="2819400"/>
          </a:xfrm>
        </p:spPr>
        <p:txBody>
          <a:bodyPr/>
          <a:lstStyle/>
          <a:p>
            <a:r>
              <a:rPr lang="en-US" altLang="en-US" sz="2400" dirty="0"/>
              <a:t>Alternative Policy 2: Share Repurchase (No Dividend)</a:t>
            </a:r>
          </a:p>
          <a:p>
            <a:pPr lvl="1"/>
            <a:r>
              <a:rPr lang="en-US" altLang="en-US" sz="2400" dirty="0"/>
              <a:t>Genron’s Future Dividends</a:t>
            </a:r>
          </a:p>
          <a:p>
            <a:pPr lvl="2"/>
            <a:r>
              <a:rPr lang="en-US" altLang="en-US" sz="2400" dirty="0">
                <a:ea typeface="ＭＳ Ｐゴシック" panose="020B0600070205080204" pitchFamily="34" charset="-128"/>
              </a:rPr>
              <a:t>In future years, Genron expects to have $48 million in free cash flow, which can be used to pay a dividend of $48 million ÷ 9.524 million shares = $5.04 per share each year. Thus, Genron’s share price today is:</a:t>
            </a:r>
          </a:p>
        </p:txBody>
      </p:sp>
      <p:graphicFrame>
        <p:nvGraphicFramePr>
          <p:cNvPr id="4" name="Object 5" descr="An equation: P sub rep = 5.04 divided by 0.12 = $42."/>
          <p:cNvGraphicFramePr>
            <a:graphicFrameLocks noChangeAspect="1"/>
          </p:cNvGraphicFramePr>
          <p:nvPr>
            <p:extLst>
              <p:ext uri="{D42A27DB-BD31-4B8C-83A1-F6EECF244321}">
                <p14:modId xmlns:p14="http://schemas.microsoft.com/office/powerpoint/2010/main" val="2568392851"/>
              </p:ext>
            </p:extLst>
          </p:nvPr>
        </p:nvGraphicFramePr>
        <p:xfrm>
          <a:off x="3459163" y="4660900"/>
          <a:ext cx="2209800" cy="825500"/>
        </p:xfrm>
        <a:graphic>
          <a:graphicData uri="http://schemas.openxmlformats.org/presentationml/2006/ole">
            <mc:AlternateContent xmlns:mc="http://schemas.openxmlformats.org/markup-compatibility/2006">
              <mc:Choice xmlns:v="urn:schemas-microsoft-com:vml" Requires="v">
                <p:oleObj spid="_x0000_s96359" name="Equation" r:id="rId4" imgW="939600" imgH="355320" progId="Equation.DSMT4">
                  <p:embed/>
                </p:oleObj>
              </mc:Choice>
              <mc:Fallback>
                <p:oleObj name="Equation" r:id="rId4" imgW="939600" imgH="355320" progId="Equation.DSMT4">
                  <p:embed/>
                  <p:pic>
                    <p:nvPicPr>
                      <p:cNvPr id="0" name=""/>
                      <p:cNvPicPr>
                        <a:picLocks noChangeAspect="1" noChangeArrowheads="1"/>
                      </p:cNvPicPr>
                      <p:nvPr/>
                    </p:nvPicPr>
                    <p:blipFill>
                      <a:blip r:embed="rId5"/>
                      <a:srcRect/>
                      <a:stretch>
                        <a:fillRect/>
                      </a:stretch>
                    </p:blipFill>
                    <p:spPr bwMode="auto">
                      <a:xfrm>
                        <a:off x="3459163" y="4660900"/>
                        <a:ext cx="2209800" cy="825500"/>
                      </a:xfrm>
                      <a:prstGeom prst="rect">
                        <a:avLst/>
                      </a:prstGeom>
                      <a:noFill/>
                      <a:ln>
                        <a:noFill/>
                      </a:ln>
                      <a:extLst>
                        <a:ext uri="{909E8E84-426E-40DD-AFC4-6F175D3DCCD1}">
                          <a14:hiddenFill xmlns:a14="http://schemas.microsoft.com/office/drawing/2010/main">
                            <a:solidFill>
                              <a:srgbClr val="FFF4DB"/>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3616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(11 of 22)</a:t>
            </a:r>
            <a:endParaRPr lang="en-US" sz="2000" dirty="0">
              <a:latin typeface="+mj-lt"/>
            </a:endParaRPr>
          </a:p>
        </p:txBody>
      </p:sp>
      <p:sp>
        <p:nvSpPr>
          <p:cNvPr id="3" name="Content Placeholder 2"/>
          <p:cNvSpPr>
            <a:spLocks noGrp="1"/>
          </p:cNvSpPr>
          <p:nvPr>
            <p:ph idx="1"/>
          </p:nvPr>
        </p:nvSpPr>
        <p:spPr>
          <a:xfrm>
            <a:off x="457200" y="1600200"/>
            <a:ext cx="8229600" cy="2438399"/>
          </a:xfrm>
        </p:spPr>
        <p:txBody>
          <a:bodyPr/>
          <a:lstStyle/>
          <a:p>
            <a:r>
              <a:rPr lang="en-US" altLang="en-US" sz="2400" dirty="0"/>
              <a:t>Alternative Policy 2: Share Repurchase (No Dividend)</a:t>
            </a:r>
          </a:p>
          <a:p>
            <a:pPr lvl="1"/>
            <a:r>
              <a:rPr lang="en-US" altLang="en-US" sz="2400" dirty="0"/>
              <a:t>Genron’s Future Dividends</a:t>
            </a:r>
          </a:p>
          <a:p>
            <a:pPr lvl="2"/>
            <a:r>
              <a:rPr lang="en-US" altLang="en-US" sz="2400" dirty="0">
                <a:ea typeface="ＭＳ Ｐゴシック" panose="020B0600070205080204" pitchFamily="34" charset="-128"/>
              </a:rPr>
              <a:t>In perfect capital markets, an open market share repurchase has no effect on the stock price, and the stock price is the same as the cum-dividend price if a dividend were paid instead</a:t>
            </a:r>
          </a:p>
        </p:txBody>
      </p:sp>
    </p:spTree>
    <p:extLst>
      <p:ext uri="{BB962C8B-B14F-4D97-AF65-F5344CB8AC3E}">
        <p14:creationId xmlns:p14="http://schemas.microsoft.com/office/powerpoint/2010/main" val="401059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072"/>
            <a:ext cx="8229600" cy="906843"/>
          </a:xfrm>
        </p:spPr>
        <p:txBody>
          <a:bodyPr/>
          <a:lstStyle/>
          <a:p>
            <a:r>
              <a:rPr lang="en-US" altLang="en-US" sz="3000" dirty="0">
                <a:latin typeface="+mj-lt"/>
              </a:rPr>
              <a:t>17.2 Dividends Versus Share Repurchases in a Perfect Capital Market </a:t>
            </a:r>
            <a:r>
              <a:rPr lang="en-US" altLang="en-US" sz="2800" dirty="0">
                <a:latin typeface="+mj-lt"/>
              </a:rPr>
              <a:t>(12 of 22)</a:t>
            </a:r>
            <a:endParaRPr lang="en-US" sz="2000" dirty="0">
              <a:latin typeface="+mj-lt"/>
            </a:endParaRPr>
          </a:p>
        </p:txBody>
      </p:sp>
      <p:sp>
        <p:nvSpPr>
          <p:cNvPr id="3" name="Content Placeholder 2"/>
          <p:cNvSpPr>
            <a:spLocks noGrp="1"/>
          </p:cNvSpPr>
          <p:nvPr>
            <p:ph idx="1"/>
          </p:nvPr>
        </p:nvSpPr>
        <p:spPr>
          <a:xfrm>
            <a:off x="457200" y="1606729"/>
            <a:ext cx="8229600" cy="3327799"/>
          </a:xfrm>
        </p:spPr>
        <p:txBody>
          <a:bodyPr/>
          <a:lstStyle/>
          <a:p>
            <a:r>
              <a:rPr lang="en-US" altLang="en-US" sz="2400" dirty="0"/>
              <a:t>Alternative Policy 2: Share Repurchase (No Dividend)</a:t>
            </a:r>
          </a:p>
          <a:p>
            <a:pPr lvl="1"/>
            <a:r>
              <a:rPr lang="en-US" altLang="en-US" sz="2400" dirty="0"/>
              <a:t>Investor Preferences</a:t>
            </a:r>
          </a:p>
          <a:p>
            <a:pPr lvl="2"/>
            <a:r>
              <a:rPr lang="en-US" altLang="en-US" sz="2400" dirty="0">
                <a:ea typeface="ＭＳ Ｐゴシック" panose="020B0600070205080204" pitchFamily="34" charset="-128"/>
              </a:rPr>
              <a:t>Would an investor prefer that Genron issue a dividend or repurchase its stock?</a:t>
            </a:r>
          </a:p>
          <a:p>
            <a:pPr lvl="3"/>
            <a:r>
              <a:rPr lang="en-US" altLang="en-US" sz="2400" dirty="0">
                <a:ea typeface="ＭＳ Ｐゴシック" panose="020B0600070205080204" pitchFamily="34" charset="-128"/>
              </a:rPr>
              <a:t>Assume an investor holds 2000 shares of Genron Stock</a:t>
            </a:r>
          </a:p>
          <a:p>
            <a:pPr lvl="3"/>
            <a:r>
              <a:rPr lang="en-US" altLang="en-US" sz="2400" dirty="0">
                <a:ea typeface="ＭＳ Ｐゴシック" panose="020B0600070205080204" pitchFamily="34" charset="-128"/>
              </a:rPr>
              <a:t>The investor’s holdings after a dividend or share repurchase are:</a:t>
            </a:r>
          </a:p>
        </p:txBody>
      </p:sp>
      <p:pic>
        <p:nvPicPr>
          <p:cNvPr id="7" name="Picture Placeholder 6" descr="A table shows the investor’s holdings after a dividend or share repurchase.&#10;Long description is available in notes, press F6">
            <a:extLst>
              <a:ext uri="{FF2B5EF4-FFF2-40B4-BE49-F238E27FC236}">
                <a16:creationId xmlns:a16="http://schemas.microsoft.com/office/drawing/2014/main" id="{AA0BDCC4-1119-43E6-B23C-A577585C21BC}"/>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314450" y="5181600"/>
            <a:ext cx="6515100" cy="8763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948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(13 of 22)</a:t>
            </a:r>
            <a:endParaRPr lang="en-US" sz="2800" dirty="0">
              <a:latin typeface="+mj-lt"/>
            </a:endParaRPr>
          </a:p>
        </p:txBody>
      </p:sp>
      <p:sp>
        <p:nvSpPr>
          <p:cNvPr id="3" name="Content Placeholder 2"/>
          <p:cNvSpPr>
            <a:spLocks noGrp="1"/>
          </p:cNvSpPr>
          <p:nvPr>
            <p:ph idx="1"/>
          </p:nvPr>
        </p:nvSpPr>
        <p:spPr>
          <a:xfrm>
            <a:off x="457200" y="1600200"/>
            <a:ext cx="8229600" cy="2514600"/>
          </a:xfrm>
        </p:spPr>
        <p:txBody>
          <a:bodyPr/>
          <a:lstStyle/>
          <a:p>
            <a:r>
              <a:rPr lang="en-US" altLang="en-US" sz="2400" dirty="0"/>
              <a:t>Alternative Policy 2: Share Repurchase (No Dividend)</a:t>
            </a:r>
          </a:p>
          <a:p>
            <a:pPr lvl="1"/>
            <a:r>
              <a:rPr lang="en-US" altLang="en-US" sz="2400" dirty="0"/>
              <a:t>Investor Preferences</a:t>
            </a:r>
          </a:p>
          <a:p>
            <a:pPr lvl="2"/>
            <a:r>
              <a:rPr lang="en-US" altLang="en-US" sz="2400" dirty="0">
                <a:ea typeface="ＭＳ Ｐゴシック" panose="020B0600070205080204" pitchFamily="34" charset="-128"/>
              </a:rPr>
              <a:t>Would an investor prefer that Genron issue a dividend or repurchase its stock?</a:t>
            </a:r>
          </a:p>
          <a:p>
            <a:pPr lvl="3"/>
            <a:r>
              <a:rPr lang="en-US" altLang="en-US" sz="2400" dirty="0">
                <a:ea typeface="ＭＳ Ｐゴシック" panose="020B0600070205080204" pitchFamily="34" charset="-128"/>
              </a:rPr>
              <a:t>In either case, the value of the investor’s portfolio is $84,000</a:t>
            </a:r>
            <a:endParaRPr lang="en-US" altLang="en-US" sz="2400" dirty="0">
              <a:solidFill>
                <a:srgbClr val="FF0000"/>
              </a:solidFill>
              <a:ea typeface="ＭＳ Ｐゴシック" panose="020B0600070205080204" pitchFamily="34" charset="-128"/>
            </a:endParaRPr>
          </a:p>
        </p:txBody>
      </p:sp>
    </p:spTree>
    <p:extLst>
      <p:ext uri="{BB962C8B-B14F-4D97-AF65-F5344CB8AC3E}">
        <p14:creationId xmlns:p14="http://schemas.microsoft.com/office/powerpoint/2010/main" val="108078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(14 of 22)</a:t>
            </a:r>
            <a:endParaRPr lang="en-US" sz="2000" dirty="0">
              <a:latin typeface="+mj-lt"/>
            </a:endParaRPr>
          </a:p>
        </p:txBody>
      </p:sp>
      <p:sp>
        <p:nvSpPr>
          <p:cNvPr id="3" name="Content Placeholder 2"/>
          <p:cNvSpPr>
            <a:spLocks noGrp="1"/>
          </p:cNvSpPr>
          <p:nvPr>
            <p:ph idx="1"/>
          </p:nvPr>
        </p:nvSpPr>
        <p:spPr>
          <a:xfrm>
            <a:off x="457200" y="1600200"/>
            <a:ext cx="8229600" cy="2514600"/>
          </a:xfrm>
        </p:spPr>
        <p:txBody>
          <a:bodyPr/>
          <a:lstStyle/>
          <a:p>
            <a:r>
              <a:rPr lang="en-US" altLang="en-US" sz="2400" dirty="0"/>
              <a:t>Alternative Policy 2: Share Repurchase (No Dividend)</a:t>
            </a:r>
          </a:p>
          <a:p>
            <a:pPr lvl="1"/>
            <a:r>
              <a:rPr lang="en-US" altLang="en-US" sz="2400" dirty="0"/>
              <a:t>Investor Preferences</a:t>
            </a:r>
          </a:p>
          <a:p>
            <a:pPr lvl="2"/>
            <a:r>
              <a:rPr lang="en-US" altLang="en-US" sz="2400" dirty="0">
                <a:ea typeface="ＭＳ Ｐゴシック" panose="020B0600070205080204" pitchFamily="34" charset="-128"/>
              </a:rPr>
              <a:t>What if the firm repurchases shares but investor wants cash?</a:t>
            </a:r>
          </a:p>
          <a:p>
            <a:pPr lvl="3"/>
            <a:r>
              <a:rPr lang="en-US" altLang="en-US" sz="2400" dirty="0">
                <a:ea typeface="ＭＳ Ｐゴシック" panose="020B0600070205080204" pitchFamily="34" charset="-128"/>
              </a:rPr>
              <a:t>The investor could sell shares to raise cash (aka homemade dividend)</a:t>
            </a:r>
          </a:p>
        </p:txBody>
      </p:sp>
    </p:spTree>
    <p:extLst>
      <p:ext uri="{BB962C8B-B14F-4D97-AF65-F5344CB8AC3E}">
        <p14:creationId xmlns:p14="http://schemas.microsoft.com/office/powerpoint/2010/main" val="2154544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altLang="en-US" sz="3000" dirty="0">
                <a:latin typeface="+mj-lt"/>
              </a:rPr>
              <a:t>17.2 Dividends Versus Share Repurchases in a Perfect Capital Market </a:t>
            </a:r>
            <a:r>
              <a:rPr lang="en-US" altLang="en-US" sz="2800" dirty="0">
                <a:latin typeface="+mj-lt"/>
              </a:rPr>
              <a:t>(15 of 22)</a:t>
            </a:r>
            <a:endParaRPr lang="en-US" sz="2800" dirty="0">
              <a:latin typeface="+mj-lt"/>
            </a:endParaRPr>
          </a:p>
        </p:txBody>
      </p:sp>
      <p:sp>
        <p:nvSpPr>
          <p:cNvPr id="3" name="Content Placeholder 2"/>
          <p:cNvSpPr>
            <a:spLocks noGrp="1"/>
          </p:cNvSpPr>
          <p:nvPr>
            <p:ph idx="1"/>
          </p:nvPr>
        </p:nvSpPr>
        <p:spPr>
          <a:xfrm>
            <a:off x="457200" y="1600200"/>
            <a:ext cx="8229600" cy="2514600"/>
          </a:xfrm>
        </p:spPr>
        <p:txBody>
          <a:bodyPr/>
          <a:lstStyle/>
          <a:p>
            <a:r>
              <a:rPr lang="en-US" altLang="en-US" sz="2400" dirty="0"/>
              <a:t>Alternative Policy 2: Share Repurchase (No Dividend)</a:t>
            </a:r>
          </a:p>
          <a:p>
            <a:pPr lvl="1"/>
            <a:r>
              <a:rPr lang="en-US" altLang="en-US" sz="2400" dirty="0"/>
              <a:t>Investor Preferences</a:t>
            </a:r>
          </a:p>
          <a:p>
            <a:pPr lvl="2"/>
            <a:r>
              <a:rPr lang="en-US" altLang="en-US" sz="2400" dirty="0">
                <a:ea typeface="ＭＳ Ｐゴシック" panose="020B0600070205080204" pitchFamily="34" charset="-128"/>
              </a:rPr>
              <a:t>What if the firm pays a dividend and the investor does not want cash?</a:t>
            </a:r>
          </a:p>
          <a:p>
            <a:pPr lvl="3"/>
            <a:r>
              <a:rPr lang="en-US" altLang="en-US" sz="2400" dirty="0">
                <a:ea typeface="ＭＳ Ｐゴシック" panose="020B0600070205080204" pitchFamily="34" charset="-128"/>
              </a:rPr>
              <a:t>The investor could use the dividend to purchase additional shares</a:t>
            </a:r>
          </a:p>
        </p:txBody>
      </p:sp>
    </p:spTree>
    <p:extLst>
      <p:ext uri="{BB962C8B-B14F-4D97-AF65-F5344CB8AC3E}">
        <p14:creationId xmlns:p14="http://schemas.microsoft.com/office/powerpoint/2010/main" val="1660552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072"/>
            <a:ext cx="8229600" cy="906843"/>
          </a:xfrm>
        </p:spPr>
        <p:txBody>
          <a:bodyPr/>
          <a:lstStyle/>
          <a:p>
            <a:r>
              <a:rPr lang="en-US" altLang="en-US" sz="3000" dirty="0">
                <a:latin typeface="+mj-lt"/>
              </a:rPr>
              <a:t>17.2 Dividends Versus Share Repurchases in a Perfect Capital Market </a:t>
            </a:r>
            <a:r>
              <a:rPr lang="en-US" altLang="en-US" sz="2800" dirty="0">
                <a:latin typeface="+mj-lt"/>
              </a:rPr>
              <a:t>(16 of 22)</a:t>
            </a:r>
            <a:endParaRPr lang="en-US" sz="2000" dirty="0">
              <a:latin typeface="+mj-lt"/>
            </a:endParaRPr>
          </a:p>
        </p:txBody>
      </p:sp>
      <p:sp>
        <p:nvSpPr>
          <p:cNvPr id="3" name="Content Placeholder 2"/>
          <p:cNvSpPr>
            <a:spLocks noGrp="1"/>
          </p:cNvSpPr>
          <p:nvPr>
            <p:ph idx="1"/>
          </p:nvPr>
        </p:nvSpPr>
        <p:spPr>
          <a:xfrm>
            <a:off x="457200" y="1655616"/>
            <a:ext cx="8229600" cy="709955"/>
          </a:xfrm>
        </p:spPr>
        <p:txBody>
          <a:bodyPr/>
          <a:lstStyle/>
          <a:p>
            <a:r>
              <a:rPr lang="en-US" altLang="en-US" sz="2000" dirty="0"/>
              <a:t>Alternative Policy 2: Share Repurchase (No Dividend)</a:t>
            </a:r>
          </a:p>
          <a:p>
            <a:pPr lvl="1"/>
            <a:r>
              <a:rPr lang="en-US" altLang="en-US" sz="2000" dirty="0"/>
              <a:t>Investor Preferences</a:t>
            </a:r>
          </a:p>
        </p:txBody>
      </p:sp>
      <p:pic>
        <p:nvPicPr>
          <p:cNvPr id="7" name="Picture 19" descr="A table shows two cases of dividend plus buy shares and repurchase plus sell shares.&#10;Long description is available in notes, press F6">
            <a:extLst>
              <a:ext uri="{FF2B5EF4-FFF2-40B4-BE49-F238E27FC236}">
                <a16:creationId xmlns:a16="http://schemas.microsoft.com/office/drawing/2014/main" id="{A5C104E4-3839-4C6D-BFAD-DB6D75022961}"/>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29479" y="2576240"/>
            <a:ext cx="7903512" cy="1462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3"/>
          </p:nvPr>
        </p:nvSpPr>
        <p:spPr>
          <a:xfrm>
            <a:off x="457200" y="4273186"/>
            <a:ext cx="8229600" cy="2051414"/>
          </a:xfrm>
        </p:spPr>
        <p:txBody>
          <a:bodyPr/>
          <a:lstStyle/>
          <a:p>
            <a:pPr lvl="2"/>
            <a:r>
              <a:rPr lang="en-US" altLang="en-US" sz="2000" dirty="0">
                <a:ea typeface="ＭＳ Ｐゴシック" panose="020B0600070205080204" pitchFamily="34" charset="-128"/>
              </a:rPr>
              <a:t>In either case, the value of the investor’s portfolio is $84,000</a:t>
            </a:r>
          </a:p>
          <a:p>
            <a:pPr lvl="3"/>
            <a:r>
              <a:rPr lang="en-US" altLang="en-US" sz="2000" dirty="0">
                <a:ea typeface="ＭＳ Ｐゴシック" panose="020B0600070205080204" pitchFamily="34" charset="-128"/>
              </a:rPr>
              <a:t>In perfect capital markets, investors are indifferent between the firm distributing funds via dividends or share repurchases</a:t>
            </a:r>
          </a:p>
          <a:p>
            <a:pPr lvl="3"/>
            <a:r>
              <a:rPr lang="en-US" altLang="en-US" sz="2000" dirty="0">
                <a:ea typeface="ＭＳ Ｐゴシック" panose="020B0600070205080204" pitchFamily="34" charset="-128"/>
              </a:rPr>
              <a:t>By reinvesting dividends or selling shares, they can replicate either payout method on their own</a:t>
            </a:r>
            <a:endParaRPr lang="en-IN" sz="2000" dirty="0"/>
          </a:p>
        </p:txBody>
      </p:sp>
    </p:spTree>
    <p:extLst>
      <p:ext uri="{BB962C8B-B14F-4D97-AF65-F5344CB8AC3E}">
        <p14:creationId xmlns:p14="http://schemas.microsoft.com/office/powerpoint/2010/main" val="2376363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(17 of 22)</a:t>
            </a:r>
            <a:endParaRPr lang="en-US" sz="2800" dirty="0">
              <a:latin typeface="+mj-lt"/>
            </a:endParaRPr>
          </a:p>
        </p:txBody>
      </p:sp>
      <p:sp>
        <p:nvSpPr>
          <p:cNvPr id="3" name="Content Placeholder 2"/>
          <p:cNvSpPr>
            <a:spLocks noGrp="1"/>
          </p:cNvSpPr>
          <p:nvPr>
            <p:ph idx="1"/>
          </p:nvPr>
        </p:nvSpPr>
        <p:spPr>
          <a:xfrm>
            <a:off x="457200" y="1600200"/>
            <a:ext cx="8229600" cy="3276600"/>
          </a:xfrm>
        </p:spPr>
        <p:txBody>
          <a:bodyPr/>
          <a:lstStyle/>
          <a:p>
            <a:r>
              <a:rPr lang="en-US" altLang="en-US" sz="2400" dirty="0"/>
              <a:t>Alternative Policy 3: High Dividend (Equity Issue)</a:t>
            </a:r>
          </a:p>
          <a:p>
            <a:pPr lvl="1"/>
            <a:r>
              <a:rPr lang="en-US" altLang="en-US" sz="2400" dirty="0"/>
              <a:t>Assume Genron plans to pay $48 million in dividends starting next year</a:t>
            </a:r>
          </a:p>
          <a:p>
            <a:pPr lvl="1"/>
            <a:r>
              <a:rPr lang="en-US" altLang="en-US" sz="2400" dirty="0"/>
              <a:t>Suppose the firm wants to start paying that amount today</a:t>
            </a:r>
          </a:p>
          <a:p>
            <a:pPr lvl="1"/>
            <a:r>
              <a:rPr lang="en-US" altLang="en-US" sz="2400" dirty="0"/>
              <a:t>Because it has only $20 million in cash today, Genron needs an additional $28 million to pay the larger dividend now</a:t>
            </a:r>
          </a:p>
        </p:txBody>
      </p:sp>
    </p:spTree>
    <p:extLst>
      <p:ext uri="{BB962C8B-B14F-4D97-AF65-F5344CB8AC3E}">
        <p14:creationId xmlns:p14="http://schemas.microsoft.com/office/powerpoint/2010/main" val="1041433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(18 of 22)</a:t>
            </a:r>
            <a:endParaRPr lang="en-US" sz="2800" dirty="0">
              <a:latin typeface="+mj-lt"/>
            </a:endParaRPr>
          </a:p>
        </p:txBody>
      </p:sp>
      <p:sp>
        <p:nvSpPr>
          <p:cNvPr id="3" name="Content Placeholder 2"/>
          <p:cNvSpPr>
            <a:spLocks noGrp="1"/>
          </p:cNvSpPr>
          <p:nvPr>
            <p:ph idx="1"/>
          </p:nvPr>
        </p:nvSpPr>
        <p:spPr>
          <a:xfrm>
            <a:off x="457200" y="1600200"/>
            <a:ext cx="8229600" cy="2438400"/>
          </a:xfrm>
        </p:spPr>
        <p:txBody>
          <a:bodyPr/>
          <a:lstStyle/>
          <a:p>
            <a:r>
              <a:rPr lang="en-US" altLang="en-US" sz="2400" dirty="0"/>
              <a:t>Alternative Policy 3: High Dividend (Equity Issue)</a:t>
            </a:r>
          </a:p>
          <a:p>
            <a:pPr lvl="1"/>
            <a:r>
              <a:rPr lang="en-US" altLang="en-US" sz="2400" dirty="0"/>
              <a:t>One was way to raise more cash is to borrow money or sell new shares </a:t>
            </a:r>
          </a:p>
          <a:p>
            <a:pPr lvl="1"/>
            <a:r>
              <a:rPr lang="en-US" altLang="en-US" sz="2400" dirty="0"/>
              <a:t>Given a current share price of $42, Genron could raise $28 million by selling $28 million </a:t>
            </a:r>
            <a:r>
              <a:rPr lang="en-US" altLang="en-US" sz="2400" dirty="0">
                <a:sym typeface="Symbol" panose="05050102010706020507" pitchFamily="18" charset="2"/>
              </a:rPr>
              <a:t></a:t>
            </a:r>
            <a:r>
              <a:rPr lang="en-US" altLang="en-US" sz="2400" dirty="0"/>
              <a:t> $42 per share = 0.67 million shares</a:t>
            </a:r>
          </a:p>
        </p:txBody>
      </p:sp>
    </p:spTree>
    <p:extLst>
      <p:ext uri="{BB962C8B-B14F-4D97-AF65-F5344CB8AC3E}">
        <p14:creationId xmlns:p14="http://schemas.microsoft.com/office/powerpoint/2010/main" val="4228629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473"/>
            <a:ext cx="8229600" cy="997527"/>
          </a:xfrm>
        </p:spPr>
        <p:txBody>
          <a:bodyPr/>
          <a:lstStyle/>
          <a:p>
            <a:r>
              <a:rPr lang="en-US" altLang="en-US" sz="3000" dirty="0">
                <a:latin typeface="+mj-lt"/>
              </a:rPr>
              <a:t>17.2 Dividends Versus Share Repurchases in a Perfect Capital Market </a:t>
            </a:r>
            <a:r>
              <a:rPr lang="en-US" altLang="en-US" sz="2800" dirty="0">
                <a:latin typeface="+mj-lt"/>
              </a:rPr>
              <a:t>(19 of 22)</a:t>
            </a:r>
            <a:endParaRPr lang="en-US" sz="2000" dirty="0">
              <a:latin typeface="+mj-lt"/>
            </a:endParaRPr>
          </a:p>
        </p:txBody>
      </p:sp>
      <p:sp>
        <p:nvSpPr>
          <p:cNvPr id="3" name="Content Placeholder 2"/>
          <p:cNvSpPr>
            <a:spLocks noGrp="1"/>
          </p:cNvSpPr>
          <p:nvPr>
            <p:ph idx="1"/>
          </p:nvPr>
        </p:nvSpPr>
        <p:spPr>
          <a:xfrm>
            <a:off x="457200" y="1600200"/>
            <a:ext cx="8229600" cy="1676400"/>
          </a:xfrm>
        </p:spPr>
        <p:txBody>
          <a:bodyPr/>
          <a:lstStyle/>
          <a:p>
            <a:r>
              <a:rPr lang="en-US" altLang="en-US" sz="2400" dirty="0"/>
              <a:t>Alternative Policy 3: High Dividend (Equity Issue)</a:t>
            </a:r>
          </a:p>
          <a:p>
            <a:pPr lvl="1"/>
            <a:r>
              <a:rPr lang="en-US" altLang="en-US" sz="2400" dirty="0"/>
              <a:t>Because this equity issue will increase Genron’s total number of shares outstanding to 10.67 million, the amount of the dividend per share each year will be:</a:t>
            </a:r>
          </a:p>
        </p:txBody>
      </p:sp>
      <p:graphicFrame>
        <p:nvGraphicFramePr>
          <p:cNvPr id="4" name="Object 5" descr="An equation: $48 million divided by 10.67 million shares = $4.50 per share."/>
          <p:cNvGraphicFramePr>
            <a:graphicFrameLocks noChangeAspect="1"/>
          </p:cNvGraphicFramePr>
          <p:nvPr>
            <p:extLst>
              <p:ext uri="{D42A27DB-BD31-4B8C-83A1-F6EECF244321}">
                <p14:modId xmlns:p14="http://schemas.microsoft.com/office/powerpoint/2010/main" val="4211479475"/>
              </p:ext>
            </p:extLst>
          </p:nvPr>
        </p:nvGraphicFramePr>
        <p:xfrm>
          <a:off x="2270125" y="3352800"/>
          <a:ext cx="5027613" cy="962025"/>
        </p:xfrm>
        <a:graphic>
          <a:graphicData uri="http://schemas.openxmlformats.org/presentationml/2006/ole">
            <mc:AlternateContent xmlns:mc="http://schemas.openxmlformats.org/markup-compatibility/2006">
              <mc:Choice xmlns:v="urn:schemas-microsoft-com:vml" Requires="v">
                <p:oleObj spid="_x0000_s97383" name="Equation" r:id="rId4" imgW="1993680" imgH="380880" progId="Equation.DSMT4">
                  <p:embed/>
                </p:oleObj>
              </mc:Choice>
              <mc:Fallback>
                <p:oleObj name="Equation" r:id="rId4" imgW="1993680" imgH="380880" progId="Equation.DSMT4">
                  <p:embed/>
                  <p:pic>
                    <p:nvPicPr>
                      <p:cNvPr id="0" name=""/>
                      <p:cNvPicPr>
                        <a:picLocks noChangeAspect="1" noChangeArrowheads="1"/>
                      </p:cNvPicPr>
                      <p:nvPr/>
                    </p:nvPicPr>
                    <p:blipFill>
                      <a:blip r:embed="rId5"/>
                      <a:srcRect/>
                      <a:stretch>
                        <a:fillRect/>
                      </a:stretch>
                    </p:blipFill>
                    <p:spPr bwMode="auto">
                      <a:xfrm>
                        <a:off x="2270125" y="3352800"/>
                        <a:ext cx="5027613" cy="962025"/>
                      </a:xfrm>
                      <a:prstGeom prst="rect">
                        <a:avLst/>
                      </a:prstGeom>
                      <a:noFill/>
                      <a:ln>
                        <a:noFill/>
                      </a:ln>
                      <a:extLst>
                        <a:ext uri="{909E8E84-426E-40DD-AFC4-6F175D3DCCD1}">
                          <a14:hiddenFill xmlns:a14="http://schemas.microsoft.com/office/drawing/2010/main">
                            <a:solidFill>
                              <a:srgbClr val="FFF4DB"/>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585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932"/>
            <a:ext cx="8229600" cy="511889"/>
          </a:xfrm>
        </p:spPr>
        <p:txBody>
          <a:bodyPr/>
          <a:lstStyle/>
          <a:p>
            <a:r>
              <a:rPr lang="en-US" sz="3600" dirty="0">
                <a:latin typeface="Arial"/>
              </a:rPr>
              <a:t>Learning Objectives </a:t>
            </a:r>
            <a:r>
              <a:rPr lang="en-US" sz="2800" dirty="0">
                <a:latin typeface="Arial"/>
              </a:rPr>
              <a:t>(1 of 2)</a:t>
            </a:r>
            <a:endParaRPr lang="en-US" sz="2800" dirty="0">
              <a:latin typeface="+mj-lt"/>
            </a:endParaRPr>
          </a:p>
        </p:txBody>
      </p:sp>
      <p:sp>
        <p:nvSpPr>
          <p:cNvPr id="3" name="Content Placeholder 2"/>
          <p:cNvSpPr>
            <a:spLocks noGrp="1"/>
          </p:cNvSpPr>
          <p:nvPr>
            <p:ph idx="1"/>
          </p:nvPr>
        </p:nvSpPr>
        <p:spPr>
          <a:xfrm>
            <a:off x="457200" y="1059925"/>
            <a:ext cx="8229600" cy="2695141"/>
          </a:xfrm>
        </p:spPr>
        <p:txBody>
          <a:bodyPr/>
          <a:lstStyle/>
          <a:p>
            <a:r>
              <a:rPr lang="en-US" altLang="en-US" sz="2400" dirty="0"/>
              <a:t>Identify the different ways in which corporations can make distributions to shareholders</a:t>
            </a:r>
          </a:p>
          <a:p>
            <a:r>
              <a:rPr lang="en-US" altLang="en-US" sz="2400" dirty="0"/>
              <a:t>Understand why the way in which they distribute cash flow does not affect value absent market imperfections</a:t>
            </a:r>
          </a:p>
          <a:p>
            <a:r>
              <a:rPr lang="en-US" altLang="en-US" sz="2400" dirty="0"/>
              <a:t>Demonstrate how taxes can create an advantage for share repurchases versus dividends</a:t>
            </a:r>
          </a:p>
        </p:txBody>
      </p:sp>
    </p:spTree>
    <p:extLst>
      <p:ext uri="{BB962C8B-B14F-4D97-AF65-F5344CB8AC3E}">
        <p14:creationId xmlns:p14="http://schemas.microsoft.com/office/powerpoint/2010/main" val="3911943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473"/>
            <a:ext cx="8229600" cy="997527"/>
          </a:xfrm>
        </p:spPr>
        <p:txBody>
          <a:bodyPr/>
          <a:lstStyle/>
          <a:p>
            <a:r>
              <a:rPr lang="en-US" altLang="en-US" sz="3000" dirty="0">
                <a:latin typeface="+mj-lt"/>
              </a:rPr>
              <a:t>17.2 Dividends Versus Share Repurchases in a Perfect Capital Market </a:t>
            </a:r>
            <a:r>
              <a:rPr lang="en-US" altLang="en-US" sz="2800" dirty="0">
                <a:latin typeface="+mj-lt"/>
              </a:rPr>
              <a:t>(20 of 22)</a:t>
            </a:r>
            <a:endParaRPr lang="en-US" sz="2000" dirty="0">
              <a:latin typeface="+mj-lt"/>
            </a:endParaRPr>
          </a:p>
        </p:txBody>
      </p:sp>
      <p:sp>
        <p:nvSpPr>
          <p:cNvPr id="3" name="Content Placeholder 2"/>
          <p:cNvSpPr>
            <a:spLocks noGrp="1"/>
          </p:cNvSpPr>
          <p:nvPr>
            <p:ph idx="1"/>
          </p:nvPr>
        </p:nvSpPr>
        <p:spPr>
          <a:xfrm>
            <a:off x="457200" y="1600201"/>
            <a:ext cx="8229600" cy="1295400"/>
          </a:xfrm>
        </p:spPr>
        <p:txBody>
          <a:bodyPr/>
          <a:lstStyle/>
          <a:p>
            <a:r>
              <a:rPr lang="en-US" altLang="en-US" sz="2400" dirty="0"/>
              <a:t>Alternative Policy 3: High Dividend (Equity Issue)</a:t>
            </a:r>
          </a:p>
          <a:p>
            <a:pPr lvl="1"/>
            <a:r>
              <a:rPr lang="en-US" altLang="en-US" sz="2400" dirty="0"/>
              <a:t>Under this new policy, Genron’s cum-dividend share price is:</a:t>
            </a:r>
          </a:p>
        </p:txBody>
      </p:sp>
      <p:graphicFrame>
        <p:nvGraphicFramePr>
          <p:cNvPr id="6" name="Object 5" descr="An equation: P sub cum = 4.50 plus, 4.50 divided by 0.12 = 4.50 plus 37.50 = $42."/>
          <p:cNvGraphicFramePr>
            <a:graphicFrameLocks noChangeAspect="1"/>
          </p:cNvGraphicFramePr>
          <p:nvPr>
            <p:extLst>
              <p:ext uri="{D42A27DB-BD31-4B8C-83A1-F6EECF244321}">
                <p14:modId xmlns:p14="http://schemas.microsoft.com/office/powerpoint/2010/main" val="1659928941"/>
              </p:ext>
            </p:extLst>
          </p:nvPr>
        </p:nvGraphicFramePr>
        <p:xfrm>
          <a:off x="1833563" y="3030538"/>
          <a:ext cx="5540375" cy="931862"/>
        </p:xfrm>
        <a:graphic>
          <a:graphicData uri="http://schemas.openxmlformats.org/presentationml/2006/ole">
            <mc:AlternateContent xmlns:mc="http://schemas.openxmlformats.org/markup-compatibility/2006">
              <mc:Choice xmlns:v="urn:schemas-microsoft-com:vml" Requires="v">
                <p:oleObj spid="_x0000_s98407" name="Equation" r:id="rId4" imgW="2095200" imgH="355320" progId="Equation.DSMT4">
                  <p:embed/>
                </p:oleObj>
              </mc:Choice>
              <mc:Fallback>
                <p:oleObj name="Equation" r:id="rId4" imgW="2095200" imgH="355320" progId="Equation.DSMT4">
                  <p:embed/>
                  <p:pic>
                    <p:nvPicPr>
                      <p:cNvPr id="0" name=""/>
                      <p:cNvPicPr>
                        <a:picLocks noChangeAspect="1" noChangeArrowheads="1"/>
                      </p:cNvPicPr>
                      <p:nvPr/>
                    </p:nvPicPr>
                    <p:blipFill>
                      <a:blip r:embed="rId5"/>
                      <a:srcRect/>
                      <a:stretch>
                        <a:fillRect/>
                      </a:stretch>
                    </p:blipFill>
                    <p:spPr bwMode="auto">
                      <a:xfrm>
                        <a:off x="1833563" y="3030538"/>
                        <a:ext cx="5540375" cy="931862"/>
                      </a:xfrm>
                      <a:prstGeom prst="rect">
                        <a:avLst/>
                      </a:prstGeom>
                      <a:noFill/>
                      <a:ln>
                        <a:noFill/>
                      </a:ln>
                      <a:extLst>
                        <a:ext uri="{909E8E84-426E-40DD-AFC4-6F175D3DCCD1}">
                          <a14:hiddenFill xmlns:a14="http://schemas.microsoft.com/office/drawing/2010/main">
                            <a:solidFill>
                              <a:srgbClr val="FFF4DB"/>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4"/>
          <p:cNvSpPr>
            <a:spLocks noGrp="1"/>
          </p:cNvSpPr>
          <p:nvPr>
            <p:ph idx="13"/>
          </p:nvPr>
        </p:nvSpPr>
        <p:spPr>
          <a:xfrm>
            <a:off x="457200" y="4114800"/>
            <a:ext cx="8229600" cy="838200"/>
          </a:xfrm>
        </p:spPr>
        <p:txBody>
          <a:bodyPr/>
          <a:lstStyle/>
          <a:p>
            <a:pPr marL="256032" lvl="2" indent="-256032">
              <a:spcBef>
                <a:spcPts val="1500"/>
              </a:spcBef>
              <a:buFont typeface="Arial" panose="020B0604020202020204" pitchFamily="34" charset="0"/>
              <a:buChar char="•"/>
            </a:pPr>
            <a:r>
              <a:rPr lang="en-US" altLang="en-US" sz="2400" dirty="0">
                <a:ea typeface="ＭＳ Ｐゴシック" panose="020B0600070205080204" pitchFamily="34" charset="-128"/>
              </a:rPr>
              <a:t>The initial share value is unchanged by this policy, and increasing the dividend has no benefit to shareholders</a:t>
            </a:r>
          </a:p>
        </p:txBody>
      </p:sp>
    </p:spTree>
    <p:extLst>
      <p:ext uri="{BB962C8B-B14F-4D97-AF65-F5344CB8AC3E}">
        <p14:creationId xmlns:p14="http://schemas.microsoft.com/office/powerpoint/2010/main" val="2192273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500" dirty="0">
                <a:latin typeface="+mj-lt"/>
              </a:rPr>
              <a:t>Example 17.1 Homemade Dividends       </a:t>
            </a:r>
            <a:r>
              <a:rPr lang="en-US" altLang="en-US" sz="2800" dirty="0">
                <a:latin typeface="+mj-lt"/>
              </a:rPr>
              <a:t>(1 of 4)</a:t>
            </a:r>
            <a:endParaRPr lang="en-US" sz="2800" dirty="0">
              <a:latin typeface="+mj-lt"/>
            </a:endParaRPr>
          </a:p>
        </p:txBody>
      </p:sp>
      <p:sp>
        <p:nvSpPr>
          <p:cNvPr id="3" name="Content Placeholder 2"/>
          <p:cNvSpPr>
            <a:spLocks noGrp="1"/>
          </p:cNvSpPr>
          <p:nvPr>
            <p:ph idx="1"/>
          </p:nvPr>
        </p:nvSpPr>
        <p:spPr>
          <a:xfrm>
            <a:off x="457200" y="1600200"/>
            <a:ext cx="8229600" cy="2667000"/>
          </a:xfrm>
        </p:spPr>
        <p:txBody>
          <a:bodyPr/>
          <a:lstStyle/>
          <a:p>
            <a:pPr>
              <a:buNone/>
            </a:pPr>
            <a:r>
              <a:rPr lang="en-US" altLang="en-US" sz="2400" b="1" dirty="0"/>
              <a:t>Problem:</a:t>
            </a:r>
          </a:p>
          <a:p>
            <a:r>
              <a:rPr lang="en-IN" sz="2400" dirty="0"/>
              <a:t>Suppose Genron does not adopt the third alternative policy and instead pays a $2 dividend per share today. </a:t>
            </a:r>
          </a:p>
          <a:p>
            <a:r>
              <a:rPr lang="en-IN" sz="2400" dirty="0"/>
              <a:t>Show how an investor holding 2000 shares could create a homemade dividend of $4.50 per share </a:t>
            </a:r>
            <a:r>
              <a:rPr lang="en-IN" sz="2400" dirty="0">
                <a:cs typeface="Arial" panose="020B0604020202020204" pitchFamily="34" charset="0"/>
              </a:rPr>
              <a:t>×</a:t>
            </a:r>
            <a:r>
              <a:rPr lang="en-IN" sz="2400" dirty="0"/>
              <a:t> 2000 shares = $9000 per year on her own.</a:t>
            </a:r>
            <a:endParaRPr lang="en-US" altLang="en-US" sz="2400" dirty="0"/>
          </a:p>
        </p:txBody>
      </p:sp>
    </p:spTree>
    <p:extLst>
      <p:ext uri="{BB962C8B-B14F-4D97-AF65-F5344CB8AC3E}">
        <p14:creationId xmlns:p14="http://schemas.microsoft.com/office/powerpoint/2010/main" val="1594063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720"/>
            <a:ext cx="8229600" cy="1097280"/>
          </a:xfrm>
        </p:spPr>
        <p:txBody>
          <a:bodyPr/>
          <a:lstStyle/>
          <a:p>
            <a:r>
              <a:rPr lang="en-US" altLang="en-US" sz="3500" dirty="0">
                <a:latin typeface="+mj-lt"/>
              </a:rPr>
              <a:t>Example 17.1 Homemade Dividends     </a:t>
            </a:r>
            <a:r>
              <a:rPr lang="en-US" altLang="en-US" sz="2800" dirty="0">
                <a:latin typeface="+mj-lt"/>
              </a:rPr>
              <a:t>(2 of 4)</a:t>
            </a:r>
            <a:endParaRPr lang="en-US" sz="2800" dirty="0">
              <a:latin typeface="+mj-lt"/>
            </a:endParaRPr>
          </a:p>
        </p:txBody>
      </p:sp>
      <p:sp>
        <p:nvSpPr>
          <p:cNvPr id="3" name="Content Placeholder 2"/>
          <p:cNvSpPr>
            <a:spLocks noGrp="1"/>
          </p:cNvSpPr>
          <p:nvPr>
            <p:ph idx="1"/>
          </p:nvPr>
        </p:nvSpPr>
        <p:spPr>
          <a:xfrm>
            <a:off x="457200" y="1600200"/>
            <a:ext cx="8229600" cy="2667000"/>
          </a:xfrm>
        </p:spPr>
        <p:txBody>
          <a:bodyPr/>
          <a:lstStyle/>
          <a:p>
            <a:pPr>
              <a:buNone/>
            </a:pPr>
            <a:r>
              <a:rPr lang="en-US" altLang="en-US" sz="2400" b="1" dirty="0"/>
              <a:t>Solution:</a:t>
            </a:r>
          </a:p>
          <a:p>
            <a:pPr>
              <a:spcBef>
                <a:spcPts val="0"/>
              </a:spcBef>
              <a:buNone/>
            </a:pPr>
            <a:r>
              <a:rPr lang="en-US" altLang="en-US" sz="2400" b="1" dirty="0"/>
              <a:t>Plan:</a:t>
            </a:r>
          </a:p>
          <a:p>
            <a:r>
              <a:rPr lang="en-IN" sz="2400" dirty="0"/>
              <a:t>If Genron pays a $2 dividend, the investor receives $4000 in cash and holds the rest in stock. </a:t>
            </a:r>
          </a:p>
          <a:p>
            <a:r>
              <a:rPr lang="en-IN" sz="2400" dirty="0"/>
              <a:t>She can raise $5000 in additional cash by selling 125 shares at $40 per share just after the dividend is paid.</a:t>
            </a:r>
            <a:endParaRPr lang="en-US" altLang="en-US" sz="2400" dirty="0"/>
          </a:p>
        </p:txBody>
      </p:sp>
    </p:spTree>
    <p:extLst>
      <p:ext uri="{BB962C8B-B14F-4D97-AF65-F5344CB8AC3E}">
        <p14:creationId xmlns:p14="http://schemas.microsoft.com/office/powerpoint/2010/main" val="4057402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
            <a:ext cx="8229600" cy="1097280"/>
          </a:xfrm>
        </p:spPr>
        <p:txBody>
          <a:bodyPr/>
          <a:lstStyle/>
          <a:p>
            <a:r>
              <a:rPr lang="en-US" altLang="en-US" sz="3500" dirty="0">
                <a:latin typeface="+mj-lt"/>
              </a:rPr>
              <a:t>Example 17.1 Homemade Dividends     </a:t>
            </a:r>
            <a:r>
              <a:rPr lang="en-US" altLang="en-US" sz="2800" dirty="0">
                <a:latin typeface="+mj-lt"/>
              </a:rPr>
              <a:t>(3 of 4)</a:t>
            </a:r>
            <a:endParaRPr lang="en-US" sz="2800" dirty="0">
              <a:latin typeface="+mj-lt"/>
            </a:endParaRPr>
          </a:p>
        </p:txBody>
      </p:sp>
      <p:sp>
        <p:nvSpPr>
          <p:cNvPr id="3" name="Content Placeholder 2"/>
          <p:cNvSpPr>
            <a:spLocks noGrp="1"/>
          </p:cNvSpPr>
          <p:nvPr>
            <p:ph idx="1"/>
          </p:nvPr>
        </p:nvSpPr>
        <p:spPr>
          <a:xfrm>
            <a:off x="457199" y="1600200"/>
            <a:ext cx="8229601" cy="3429000"/>
          </a:xfrm>
        </p:spPr>
        <p:txBody>
          <a:bodyPr/>
          <a:lstStyle/>
          <a:p>
            <a:pPr>
              <a:buNone/>
            </a:pPr>
            <a:r>
              <a:rPr lang="en-US" altLang="en-US" sz="2400" b="1" dirty="0"/>
              <a:t>Execute:</a:t>
            </a:r>
          </a:p>
          <a:p>
            <a:r>
              <a:rPr lang="en-IN" sz="2400" dirty="0"/>
              <a:t>The investor creates her $9000 this year by collecting the $4000 dividend and then selling 125 shares at $40 per share. </a:t>
            </a:r>
          </a:p>
          <a:p>
            <a:r>
              <a:rPr lang="en-IN" sz="2400" dirty="0"/>
              <a:t>In future years, Genron will pay a dividend of $4.80 per share. Because she will own 2000 − 125 = 1875 shares, the investor will receive dividends of 1875 </a:t>
            </a:r>
            <a:r>
              <a:rPr lang="en-IN" sz="2400" dirty="0">
                <a:cs typeface="Arial" panose="020B0604020202020204" pitchFamily="34" charset="0"/>
              </a:rPr>
              <a:t>×</a:t>
            </a:r>
            <a:r>
              <a:rPr lang="en-IN" sz="2400" dirty="0"/>
              <a:t> $4.80 = $9000 per year from then on.</a:t>
            </a:r>
            <a:endParaRPr lang="en-US" altLang="en-US" sz="2400" dirty="0"/>
          </a:p>
        </p:txBody>
      </p:sp>
    </p:spTree>
    <p:extLst>
      <p:ext uri="{BB962C8B-B14F-4D97-AF65-F5344CB8AC3E}">
        <p14:creationId xmlns:p14="http://schemas.microsoft.com/office/powerpoint/2010/main" val="3114842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
            <a:ext cx="8229600" cy="1097280"/>
          </a:xfrm>
        </p:spPr>
        <p:txBody>
          <a:bodyPr/>
          <a:lstStyle/>
          <a:p>
            <a:r>
              <a:rPr lang="en-US" altLang="en-US" sz="3500" dirty="0">
                <a:latin typeface="+mj-lt"/>
              </a:rPr>
              <a:t>Example 17.1 Homemade Dividends   </a:t>
            </a:r>
            <a:r>
              <a:rPr lang="en-US" altLang="en-US" sz="2800" dirty="0">
                <a:latin typeface="+mj-lt"/>
              </a:rPr>
              <a:t>(4 of 4)</a:t>
            </a:r>
            <a:endParaRPr lang="en-US" sz="2800" dirty="0">
              <a:latin typeface="+mj-lt"/>
            </a:endParaRPr>
          </a:p>
        </p:txBody>
      </p:sp>
      <p:sp>
        <p:nvSpPr>
          <p:cNvPr id="3" name="Content Placeholder 2"/>
          <p:cNvSpPr>
            <a:spLocks noGrp="1"/>
          </p:cNvSpPr>
          <p:nvPr>
            <p:ph idx="1"/>
          </p:nvPr>
        </p:nvSpPr>
        <p:spPr>
          <a:xfrm>
            <a:off x="457200" y="1600200"/>
            <a:ext cx="8229600" cy="1752600"/>
          </a:xfrm>
        </p:spPr>
        <p:txBody>
          <a:bodyPr/>
          <a:lstStyle/>
          <a:p>
            <a:pPr>
              <a:buNone/>
            </a:pPr>
            <a:r>
              <a:rPr lang="en-US" altLang="en-US" sz="2400" b="1" dirty="0"/>
              <a:t>Evaluate:</a:t>
            </a:r>
          </a:p>
          <a:p>
            <a:r>
              <a:rPr lang="en-IN" sz="2400" dirty="0"/>
              <a:t>Again, the policy that the firm chooses is irrelevant—the investor can transact in the market to create a homemade dividend policy that suits her preferences.</a:t>
            </a:r>
            <a:endParaRPr lang="en-US" altLang="en-US" sz="2400" dirty="0"/>
          </a:p>
        </p:txBody>
      </p:sp>
    </p:spTree>
    <p:extLst>
      <p:ext uri="{BB962C8B-B14F-4D97-AF65-F5344CB8AC3E}">
        <p14:creationId xmlns:p14="http://schemas.microsoft.com/office/powerpoint/2010/main" val="1992168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000" dirty="0">
                <a:latin typeface="+mj-lt"/>
              </a:rPr>
              <a:t>17.2 Dividends Versus Share Repurchases in a Perfect Capital Market </a:t>
            </a:r>
            <a:r>
              <a:rPr lang="en-US" altLang="en-US" sz="2800" dirty="0">
                <a:latin typeface="+mj-lt"/>
              </a:rPr>
              <a:t>(21 of 22)</a:t>
            </a:r>
            <a:endParaRPr lang="en-US" sz="2000" dirty="0">
              <a:latin typeface="+mj-lt"/>
            </a:endParaRPr>
          </a:p>
        </p:txBody>
      </p:sp>
      <p:sp>
        <p:nvSpPr>
          <p:cNvPr id="3" name="Content Placeholder 2"/>
          <p:cNvSpPr>
            <a:spLocks noGrp="1"/>
          </p:cNvSpPr>
          <p:nvPr>
            <p:ph idx="1"/>
          </p:nvPr>
        </p:nvSpPr>
        <p:spPr>
          <a:xfrm>
            <a:off x="457200" y="1600200"/>
            <a:ext cx="8229600" cy="1676400"/>
          </a:xfrm>
        </p:spPr>
        <p:txBody>
          <a:bodyPr/>
          <a:lstStyle/>
          <a:p>
            <a:r>
              <a:rPr lang="en-US" altLang="en-US" sz="2400" dirty="0"/>
              <a:t>Modigliani-Miller and Dividend Policy Irrelevance</a:t>
            </a:r>
          </a:p>
          <a:p>
            <a:pPr lvl="1"/>
            <a:r>
              <a:rPr lang="en-US" altLang="en-US" sz="2400" dirty="0"/>
              <a:t>In perfect capital markets, holding fixed the investment policy of a firm, the firm’s choice of dividend policy is irrelevant and does not affect the initial share price</a:t>
            </a:r>
          </a:p>
        </p:txBody>
      </p:sp>
    </p:spTree>
    <p:extLst>
      <p:ext uri="{BB962C8B-B14F-4D97-AF65-F5344CB8AC3E}">
        <p14:creationId xmlns:p14="http://schemas.microsoft.com/office/powerpoint/2010/main" val="1722851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34"/>
            <a:ext cx="8229600" cy="1496290"/>
          </a:xfrm>
        </p:spPr>
        <p:txBody>
          <a:bodyPr/>
          <a:lstStyle/>
          <a:p>
            <a:r>
              <a:rPr lang="en-US" altLang="en-US" sz="3000" dirty="0">
                <a:latin typeface="+mj-lt"/>
              </a:rPr>
              <a:t>Table 17.1 Genron’s Dividends per Share Each Year Under the Three Alternative Policies</a:t>
            </a:r>
            <a:endParaRPr lang="en-US" sz="3000" dirty="0">
              <a:latin typeface="+mj-lt"/>
            </a:endParaRPr>
          </a:p>
        </p:txBody>
      </p:sp>
      <p:sp>
        <p:nvSpPr>
          <p:cNvPr id="3" name="Content Placeholder 2"/>
          <p:cNvSpPr>
            <a:spLocks noGrp="1"/>
          </p:cNvSpPr>
          <p:nvPr>
            <p:ph idx="1"/>
          </p:nvPr>
        </p:nvSpPr>
        <p:spPr>
          <a:xfrm>
            <a:off x="457200" y="1752600"/>
            <a:ext cx="8229600" cy="685800"/>
          </a:xfrm>
        </p:spPr>
        <p:txBody>
          <a:bodyPr/>
          <a:lstStyle/>
          <a:p>
            <a:pPr marL="0" indent="0">
              <a:buNone/>
            </a:pPr>
            <a:r>
              <a:rPr lang="en-US" altLang="en-US" sz="2000" b="1" dirty="0"/>
              <a:t>Table 17.1 </a:t>
            </a:r>
            <a:r>
              <a:rPr lang="en-US" altLang="en-US" sz="2000" dirty="0"/>
              <a:t>Genron’s Dividends per Share Each Year Under the Three Alternative Policies</a:t>
            </a:r>
          </a:p>
        </p:txBody>
      </p:sp>
      <p:graphicFrame>
        <p:nvGraphicFramePr>
          <p:cNvPr id="4" name="Table 3" descr="Table 17.1, Genron's dividends per share each year under the three alternative policies, with 6 columns: blank, initial share price, dividend paid in dollar per share for year 0, dividend paid in dollar per share for year 1, dividend paid in dollar per share for year 2, and an ellipsis indicating that the table continues indefinitely. Rows 1 through 3 are policy 1, policy 2, and policy 3, respectively. They are given in that order for each column. Initial share price: $42.00, $42.00, and $42.00. Dividend paid, year 0: 2.00, 0, and 4.50. Dividend paid, year 1: 4.80, 5.04, and 4.50. Dividend paid, year 2: 4.80, 5.04, and 4.50."/>
          <p:cNvGraphicFramePr>
            <a:graphicFrameLocks noGrp="1"/>
          </p:cNvGraphicFramePr>
          <p:nvPr>
            <p:extLst>
              <p:ext uri="{D42A27DB-BD31-4B8C-83A1-F6EECF244321}">
                <p14:modId xmlns:p14="http://schemas.microsoft.com/office/powerpoint/2010/main" val="3715476687"/>
              </p:ext>
            </p:extLst>
          </p:nvPr>
        </p:nvGraphicFramePr>
        <p:xfrm>
          <a:off x="533400" y="2804160"/>
          <a:ext cx="8077200" cy="2301240"/>
        </p:xfrm>
        <a:graphic>
          <a:graphicData uri="http://schemas.openxmlformats.org/drawingml/2006/table">
            <a:tbl>
              <a:tblPr firstRow="1" bandRow="1">
                <a:tableStyleId>{3B4B98B0-60AC-42C2-AFA5-B58CD77FA1E5}</a:tableStyleId>
              </a:tblPr>
              <a:tblGrid>
                <a:gridCol w="1066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tblGrid>
              <a:tr h="370840">
                <a:tc>
                  <a:txBody>
                    <a:bodyPr/>
                    <a:lstStyle/>
                    <a:p>
                      <a:r>
                        <a:rPr lang="en-IN" dirty="0">
                          <a:solidFill>
                            <a:srgbClr val="007FA3"/>
                          </a:solidFill>
                        </a:rPr>
                        <a:t>Blank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r>
                        <a:rPr lang="en-IN" sz="1800" b="1" i="0" u="none" strike="noStrike" kern="1200" baseline="0" dirty="0">
                          <a:solidFill>
                            <a:schemeClr val="bg1"/>
                          </a:solidFill>
                          <a:latin typeface="+mn-lt"/>
                          <a:ea typeface="+mn-ea"/>
                          <a:cs typeface="+mn-cs"/>
                        </a:rPr>
                        <a:t>Initial Share Price</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r>
                        <a:rPr lang="en-IN" sz="1800" b="1" i="0" u="none" strike="noStrike" kern="1200" baseline="0" dirty="0">
                          <a:solidFill>
                            <a:schemeClr val="bg1"/>
                          </a:solidFill>
                          <a:latin typeface="+mn-lt"/>
                          <a:ea typeface="+mn-ea"/>
                          <a:cs typeface="+mn-cs"/>
                        </a:rPr>
                        <a:t>Dividend Paid ($ per share) for Year 0</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a:solidFill>
                            <a:schemeClr val="bg1"/>
                          </a:solidFill>
                          <a:latin typeface="+mn-lt"/>
                          <a:ea typeface="+mn-ea"/>
                          <a:cs typeface="+mn-cs"/>
                        </a:rPr>
                        <a:t>Dividend Paid ($ per share) for Year 1</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a:solidFill>
                            <a:schemeClr val="bg1"/>
                          </a:solidFill>
                          <a:latin typeface="+mn-lt"/>
                          <a:ea typeface="+mn-ea"/>
                          <a:cs typeface="+mn-cs"/>
                        </a:rPr>
                        <a:t>Dividend Paid ($ per share) for Year 2</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a:solidFill>
                            <a:schemeClr val="bg1"/>
                          </a:solidFill>
                          <a:latin typeface="+mn-lt"/>
                          <a:ea typeface="+mn-ea"/>
                          <a:cs typeface="+mn-cs"/>
                        </a:rPr>
                        <a:t>…</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Policy 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$42.00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2.00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4.80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4.80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Policy 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$42.00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     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5.04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5.04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Policy 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$42.00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4.50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4.50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4.50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02146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473"/>
            <a:ext cx="8229600" cy="997527"/>
          </a:xfrm>
        </p:spPr>
        <p:txBody>
          <a:bodyPr/>
          <a:lstStyle/>
          <a:p>
            <a:r>
              <a:rPr lang="en-US" altLang="en-US" sz="3000" dirty="0">
                <a:latin typeface="+mj-lt"/>
              </a:rPr>
              <a:t>17.2 Dividends Versus Share Repurchases in a Perfect Capital Market </a:t>
            </a:r>
            <a:r>
              <a:rPr lang="en-US" altLang="en-US" sz="2800" dirty="0">
                <a:latin typeface="+mj-lt"/>
              </a:rPr>
              <a:t>(22 of 22)</a:t>
            </a:r>
            <a:endParaRPr lang="en-US" sz="2800" dirty="0">
              <a:latin typeface="+mj-lt"/>
            </a:endParaRPr>
          </a:p>
        </p:txBody>
      </p:sp>
      <p:sp>
        <p:nvSpPr>
          <p:cNvPr id="3" name="Content Placeholder 2"/>
          <p:cNvSpPr>
            <a:spLocks noGrp="1"/>
          </p:cNvSpPr>
          <p:nvPr>
            <p:ph idx="1"/>
          </p:nvPr>
        </p:nvSpPr>
        <p:spPr>
          <a:xfrm>
            <a:off x="457200" y="1600200"/>
            <a:ext cx="8229600" cy="3200400"/>
          </a:xfrm>
        </p:spPr>
        <p:txBody>
          <a:bodyPr/>
          <a:lstStyle/>
          <a:p>
            <a:r>
              <a:rPr lang="en-US" altLang="en-US" sz="2400" dirty="0"/>
              <a:t>Dividend Policy and Perfect Capital Markets</a:t>
            </a:r>
          </a:p>
          <a:p>
            <a:pPr lvl="1"/>
            <a:r>
              <a:rPr lang="en-US" altLang="en-US" sz="2400" dirty="0"/>
              <a:t>Although dividends do determine share prices, a firm’s choice of dividend policy does not</a:t>
            </a:r>
          </a:p>
          <a:p>
            <a:pPr lvl="2"/>
            <a:r>
              <a:rPr lang="en-US" altLang="en-US" sz="2400" dirty="0">
                <a:ea typeface="ＭＳ Ｐゴシック" panose="020B0600070205080204" pitchFamily="34" charset="-128"/>
              </a:rPr>
              <a:t>A firm’s free cash flows determine the level of payouts that it can make to its investors</a:t>
            </a:r>
          </a:p>
          <a:p>
            <a:pPr lvl="2"/>
            <a:r>
              <a:rPr lang="en-US" altLang="en-US" sz="2400" dirty="0">
                <a:ea typeface="ＭＳ Ｐゴシック" panose="020B0600070205080204" pitchFamily="34" charset="-128"/>
              </a:rPr>
              <a:t>In a perfect capital market, whether these payouts are made through dividends or share repurchases does not matter</a:t>
            </a:r>
          </a:p>
        </p:txBody>
      </p:sp>
    </p:spTree>
    <p:extLst>
      <p:ext uri="{BB962C8B-B14F-4D97-AF65-F5344CB8AC3E}">
        <p14:creationId xmlns:p14="http://schemas.microsoft.com/office/powerpoint/2010/main" val="307359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17.3 The Tax Disadvantage of Dividends </a:t>
            </a:r>
            <a:r>
              <a:rPr lang="en-US" altLang="en-US" sz="2800" dirty="0">
                <a:latin typeface="+mj-lt"/>
              </a:rPr>
              <a:t>(1 of 9)</a:t>
            </a:r>
            <a:endParaRPr lang="en-US" sz="2800" dirty="0">
              <a:latin typeface="+mj-lt"/>
            </a:endParaRPr>
          </a:p>
        </p:txBody>
      </p:sp>
      <p:sp>
        <p:nvSpPr>
          <p:cNvPr id="3" name="Content Placeholder 2"/>
          <p:cNvSpPr>
            <a:spLocks noGrp="1"/>
          </p:cNvSpPr>
          <p:nvPr>
            <p:ph idx="1"/>
          </p:nvPr>
        </p:nvSpPr>
        <p:spPr>
          <a:xfrm>
            <a:off x="457200" y="1600200"/>
            <a:ext cx="8229600" cy="1828800"/>
          </a:xfrm>
        </p:spPr>
        <p:txBody>
          <a:bodyPr/>
          <a:lstStyle/>
          <a:p>
            <a:r>
              <a:rPr lang="en-US" altLang="en-US" sz="2400" dirty="0"/>
              <a:t>Taxes on Dividends and Capital Gains</a:t>
            </a:r>
          </a:p>
          <a:p>
            <a:pPr lvl="1"/>
            <a:r>
              <a:rPr lang="en-US" altLang="en-US" sz="2400" dirty="0"/>
              <a:t>Shareholders typically must pay: </a:t>
            </a:r>
          </a:p>
          <a:p>
            <a:pPr lvl="2"/>
            <a:r>
              <a:rPr lang="en-US" altLang="en-US" sz="2400" dirty="0">
                <a:ea typeface="ＭＳ Ｐゴシック" panose="020B0600070205080204" pitchFamily="34" charset="-128"/>
              </a:rPr>
              <a:t>Taxes on the dividends they receive </a:t>
            </a:r>
          </a:p>
          <a:p>
            <a:pPr lvl="2"/>
            <a:r>
              <a:rPr lang="en-US" altLang="en-US" sz="2400" dirty="0">
                <a:ea typeface="ＭＳ Ｐゴシック" panose="020B0600070205080204" pitchFamily="34" charset="-128"/>
              </a:rPr>
              <a:t>Capital gains taxes when they sell their shares   </a:t>
            </a:r>
          </a:p>
        </p:txBody>
      </p:sp>
    </p:spTree>
    <p:extLst>
      <p:ext uri="{BB962C8B-B14F-4D97-AF65-F5344CB8AC3E}">
        <p14:creationId xmlns:p14="http://schemas.microsoft.com/office/powerpoint/2010/main" val="843880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410"/>
            <a:ext cx="8229600" cy="1097280"/>
          </a:xfrm>
        </p:spPr>
        <p:txBody>
          <a:bodyPr/>
          <a:lstStyle/>
          <a:p>
            <a:r>
              <a:rPr lang="en-US" altLang="en-US" sz="3600" dirty="0">
                <a:latin typeface="+mj-lt"/>
              </a:rPr>
              <a:t>17.3 The Tax Disadvantage of Dividends </a:t>
            </a:r>
            <a:r>
              <a:rPr lang="en-US" altLang="en-US" sz="2400" dirty="0">
                <a:latin typeface="+mj-lt"/>
              </a:rPr>
              <a:t>(2 of 9)</a:t>
            </a:r>
            <a:endParaRPr lang="en-US" sz="2000" dirty="0">
              <a:latin typeface="+mj-lt"/>
            </a:endParaRPr>
          </a:p>
        </p:txBody>
      </p:sp>
      <p:sp>
        <p:nvSpPr>
          <p:cNvPr id="3" name="Content Placeholder 2"/>
          <p:cNvSpPr>
            <a:spLocks noGrp="1"/>
          </p:cNvSpPr>
          <p:nvPr>
            <p:ph idx="1"/>
          </p:nvPr>
        </p:nvSpPr>
        <p:spPr>
          <a:xfrm>
            <a:off x="457200" y="1600200"/>
            <a:ext cx="8229600" cy="3581400"/>
          </a:xfrm>
        </p:spPr>
        <p:txBody>
          <a:bodyPr/>
          <a:lstStyle/>
          <a:p>
            <a:r>
              <a:rPr lang="en-US" altLang="en-US" sz="2400" dirty="0"/>
              <a:t>Taxes on Dividends and Capital Gains</a:t>
            </a:r>
          </a:p>
          <a:p>
            <a:pPr lvl="1"/>
            <a:r>
              <a:rPr lang="en-US" altLang="en-US" sz="2400" dirty="0"/>
              <a:t>When a firm pays a dividend, shareholders are taxed according to the dividend tax rate</a:t>
            </a:r>
          </a:p>
          <a:p>
            <a:pPr lvl="2"/>
            <a:r>
              <a:rPr lang="en-US" altLang="en-US" sz="2400" dirty="0">
                <a:ea typeface="ＭＳ Ｐゴシック" panose="020B0600070205080204" pitchFamily="34" charset="-128"/>
              </a:rPr>
              <a:t>If dividends are taxed at a higher rate than capital gains (which they were until 2003) shareholders will prefer share repurchases to dividends</a:t>
            </a:r>
          </a:p>
          <a:p>
            <a:pPr lvl="3"/>
            <a:r>
              <a:rPr lang="en-US" altLang="en-US" sz="2400" dirty="0">
                <a:ea typeface="ＭＳ Ｐゴシック" panose="020B0600070205080204" pitchFamily="34" charset="-128"/>
              </a:rPr>
              <a:t>Because long-term investors can defer the capital gains tax until they sell, there is still a tax advantage for share repurchases over dividends</a:t>
            </a:r>
          </a:p>
        </p:txBody>
      </p:sp>
    </p:spTree>
    <p:extLst>
      <p:ext uri="{BB962C8B-B14F-4D97-AF65-F5344CB8AC3E}">
        <p14:creationId xmlns:p14="http://schemas.microsoft.com/office/powerpoint/2010/main" val="365514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932"/>
            <a:ext cx="8229600" cy="511889"/>
          </a:xfrm>
        </p:spPr>
        <p:txBody>
          <a:bodyPr/>
          <a:lstStyle/>
          <a:p>
            <a:r>
              <a:rPr lang="en-US" sz="3600" dirty="0">
                <a:latin typeface="Arial"/>
              </a:rPr>
              <a:t>Learning Objectives </a:t>
            </a:r>
            <a:r>
              <a:rPr lang="en-US" sz="2800" dirty="0">
                <a:latin typeface="Arial"/>
              </a:rPr>
              <a:t>(2 of 2)</a:t>
            </a:r>
            <a:endParaRPr lang="en-US" sz="2800" dirty="0">
              <a:latin typeface="+mj-lt"/>
            </a:endParaRPr>
          </a:p>
        </p:txBody>
      </p:sp>
      <p:sp>
        <p:nvSpPr>
          <p:cNvPr id="3" name="Content Placeholder 2"/>
          <p:cNvSpPr>
            <a:spLocks noGrp="1"/>
          </p:cNvSpPr>
          <p:nvPr>
            <p:ph idx="1"/>
          </p:nvPr>
        </p:nvSpPr>
        <p:spPr>
          <a:xfrm>
            <a:off x="457200" y="1059925"/>
            <a:ext cx="8229600" cy="2369075"/>
          </a:xfrm>
        </p:spPr>
        <p:txBody>
          <a:bodyPr/>
          <a:lstStyle/>
          <a:p>
            <a:r>
              <a:rPr lang="en-US" altLang="en-US" sz="2400" dirty="0"/>
              <a:t>Explain how increased payouts can reduce agency problems but potentially reduce financial flexibility</a:t>
            </a:r>
          </a:p>
          <a:p>
            <a:r>
              <a:rPr lang="en-US" altLang="en-US" sz="2400" dirty="0"/>
              <a:t>Understand the role of payout policy in signaling information to the market</a:t>
            </a:r>
          </a:p>
          <a:p>
            <a:r>
              <a:rPr lang="en-US" altLang="en-US" sz="2400" dirty="0"/>
              <a:t>Describe alternate non-cash methods for payouts</a:t>
            </a:r>
          </a:p>
        </p:txBody>
      </p:sp>
    </p:spTree>
    <p:extLst>
      <p:ext uri="{BB962C8B-B14F-4D97-AF65-F5344CB8AC3E}">
        <p14:creationId xmlns:p14="http://schemas.microsoft.com/office/powerpoint/2010/main" val="1701814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310"/>
            <a:ext cx="8229600" cy="824403"/>
          </a:xfrm>
        </p:spPr>
        <p:txBody>
          <a:bodyPr/>
          <a:lstStyle/>
          <a:p>
            <a:r>
              <a:rPr lang="en-US" altLang="en-US" sz="2600" dirty="0">
                <a:latin typeface="+mj-lt"/>
              </a:rPr>
              <a:t>Table 17.2 Long-Term Capital Gains Versus Dividend Tax Rates in the United States, 1971–2019</a:t>
            </a:r>
            <a:endParaRPr lang="en-US" sz="2600" dirty="0">
              <a:latin typeface="+mj-lt"/>
            </a:endParaRPr>
          </a:p>
        </p:txBody>
      </p:sp>
      <p:sp>
        <p:nvSpPr>
          <p:cNvPr id="3" name="Content Placeholder 2"/>
          <p:cNvSpPr>
            <a:spLocks noGrp="1"/>
          </p:cNvSpPr>
          <p:nvPr>
            <p:ph idx="1"/>
          </p:nvPr>
        </p:nvSpPr>
        <p:spPr>
          <a:xfrm>
            <a:off x="457200" y="1447800"/>
            <a:ext cx="8229600" cy="533400"/>
          </a:xfrm>
        </p:spPr>
        <p:txBody>
          <a:bodyPr/>
          <a:lstStyle/>
          <a:p>
            <a:pPr marL="0" indent="0">
              <a:buNone/>
            </a:pPr>
            <a:r>
              <a:rPr lang="en-US" altLang="en-US" dirty="0"/>
              <a:t>Gains Versus Dividend Tax Rates in the United States, 1971–2016</a:t>
            </a:r>
            <a:r>
              <a:rPr lang="en-US" altLang="en-US" b="1" dirty="0"/>
              <a:t>Table 17.2 </a:t>
            </a:r>
            <a:r>
              <a:rPr lang="en-US" altLang="en-US" dirty="0"/>
              <a:t>Long-Term Capital </a:t>
            </a:r>
            <a:endParaRPr lang="en-US" altLang="en-US" dirty="0">
              <a:ea typeface="ＭＳ Ｐゴシック" panose="020B0600070205080204" pitchFamily="34" charset="-128"/>
            </a:endParaRPr>
          </a:p>
        </p:txBody>
      </p:sp>
      <p:graphicFrame>
        <p:nvGraphicFramePr>
          <p:cNvPr id="4" name="Table 3" descr="Table 17.2, long-term capital gains versus dividend tax rates in the United States, 1971 to 2016, with 3 columns: year, capital gains, and dividends. For 1971 to 1978, capital gains were 35%, and dividends were 70%. For 1979 to 1981, 28% and 70%. For 1982 to 1986, 20% and 50%. For 1987, 28% and 39%. For 1988 to 1990, 28% and 28%. For 1991 and 1992, 28% and 31%. For 1993 to 1996, 28% and 40%. For 1997 to 2000, 20% and 40%. For 2001 to 2002, 20% and 39%. For 2003 to 2012, 15% and 15%. For 2013 to 2016, 20% and 20%. Rates were still current when this book went to press in late 2016."/>
          <p:cNvGraphicFramePr>
            <a:graphicFrameLocks noGrp="1"/>
          </p:cNvGraphicFramePr>
          <p:nvPr>
            <p:extLst>
              <p:ext uri="{D42A27DB-BD31-4B8C-83A1-F6EECF244321}">
                <p14:modId xmlns:p14="http://schemas.microsoft.com/office/powerpoint/2010/main" val="2839016657"/>
              </p:ext>
            </p:extLst>
          </p:nvPr>
        </p:nvGraphicFramePr>
        <p:xfrm>
          <a:off x="685800" y="2286000"/>
          <a:ext cx="7848600" cy="3657600"/>
        </p:xfrm>
        <a:graphic>
          <a:graphicData uri="http://schemas.openxmlformats.org/drawingml/2006/table">
            <a:tbl>
              <a:tblPr firstRow="1" bandRow="1">
                <a:tableStyleId>{3B4B98B0-60AC-42C2-AFA5-B58CD77FA1E5}</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269240">
                <a:tc>
                  <a:txBody>
                    <a:bodyPr/>
                    <a:lstStyle/>
                    <a:p>
                      <a:r>
                        <a:rPr lang="en-IN" sz="1400" b="1" i="0" u="none" strike="noStrike" kern="1200" baseline="0" dirty="0">
                          <a:solidFill>
                            <a:schemeClr val="bg1"/>
                          </a:solidFill>
                          <a:latin typeface="+mn-lt"/>
                          <a:ea typeface="+mn-ea"/>
                          <a:cs typeface="+mn-cs"/>
                        </a:rPr>
                        <a:t>Year</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400" b="1" i="0" u="none" strike="noStrike" kern="1200" baseline="0" dirty="0">
                          <a:solidFill>
                            <a:schemeClr val="bg1"/>
                          </a:solidFill>
                          <a:latin typeface="+mn-lt"/>
                          <a:ea typeface="+mn-ea"/>
                          <a:cs typeface="+mn-cs"/>
                        </a:rPr>
                        <a:t>Capital Gains</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400" b="1" i="0" u="none" strike="noStrike" kern="1200" baseline="0" dirty="0">
                          <a:solidFill>
                            <a:schemeClr val="bg1"/>
                          </a:solidFill>
                          <a:latin typeface="+mn-lt"/>
                          <a:ea typeface="+mn-ea"/>
                          <a:cs typeface="+mn-cs"/>
                        </a:rPr>
                        <a:t>Dividends</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val="10000"/>
                  </a:ext>
                </a:extLst>
              </a:tr>
              <a:tr h="193040">
                <a:tc>
                  <a:txBody>
                    <a:bodyPr/>
                    <a:lstStyle/>
                    <a:p>
                      <a:r>
                        <a:rPr lang="en-IN" sz="1400" b="0" i="0" u="none" strike="noStrike" kern="1200" baseline="0" dirty="0">
                          <a:solidFill>
                            <a:schemeClr val="tx1"/>
                          </a:solidFill>
                          <a:latin typeface="+mn-lt"/>
                          <a:ea typeface="+mn-ea"/>
                          <a:cs typeface="+mn-cs"/>
                        </a:rPr>
                        <a:t>1971–1978</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35%</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0">
                <a:tc>
                  <a:txBody>
                    <a:bodyPr/>
                    <a:lstStyle/>
                    <a:p>
                      <a:r>
                        <a:rPr lang="en-IN" sz="1400" b="0" i="0" u="none" strike="noStrike" kern="1200" baseline="0" dirty="0">
                          <a:solidFill>
                            <a:schemeClr val="tx1"/>
                          </a:solidFill>
                          <a:latin typeface="+mn-lt"/>
                          <a:ea typeface="+mn-ea"/>
                          <a:cs typeface="+mn-cs"/>
                        </a:rPr>
                        <a:t>1979–1981</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28%</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70%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0">
                <a:tc>
                  <a:txBody>
                    <a:bodyPr/>
                    <a:lstStyle/>
                    <a:p>
                      <a:r>
                        <a:rPr lang="en-IN" sz="1400" b="0" i="0" u="none" strike="noStrike" kern="1200" baseline="0" dirty="0">
                          <a:solidFill>
                            <a:schemeClr val="tx1"/>
                          </a:solidFill>
                          <a:latin typeface="+mn-lt"/>
                          <a:ea typeface="+mn-ea"/>
                          <a:cs typeface="+mn-cs"/>
                        </a:rPr>
                        <a:t>1982–1986</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20%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50%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0">
                <a:tc>
                  <a:txBody>
                    <a:bodyPr/>
                    <a:lstStyle/>
                    <a:p>
                      <a:r>
                        <a:rPr lang="en-IN" sz="1400" b="0" i="0" u="none" strike="noStrike" kern="1200" baseline="0" dirty="0">
                          <a:solidFill>
                            <a:schemeClr val="tx1"/>
                          </a:solidFill>
                          <a:latin typeface="+mn-lt"/>
                          <a:ea typeface="+mn-ea"/>
                          <a:cs typeface="+mn-cs"/>
                        </a:rPr>
                        <a:t>1987</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28%</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39%</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0">
                <a:tc>
                  <a:txBody>
                    <a:bodyPr/>
                    <a:lstStyle/>
                    <a:p>
                      <a:r>
                        <a:rPr lang="en-IN" sz="1400" b="0" i="0" u="none" strike="noStrike" kern="1200" baseline="0" dirty="0">
                          <a:solidFill>
                            <a:schemeClr val="tx1"/>
                          </a:solidFill>
                          <a:latin typeface="+mn-lt"/>
                          <a:ea typeface="+mn-ea"/>
                          <a:cs typeface="+mn-cs"/>
                        </a:rPr>
                        <a:t>1988–1990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28%</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28%</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r h="0">
                <a:tc>
                  <a:txBody>
                    <a:bodyPr/>
                    <a:lstStyle/>
                    <a:p>
                      <a:r>
                        <a:rPr lang="en-IN" sz="1400" b="0" i="0" u="none" strike="noStrike" kern="1200" baseline="0" dirty="0">
                          <a:solidFill>
                            <a:schemeClr val="tx1"/>
                          </a:solidFill>
                          <a:latin typeface="+mn-lt"/>
                          <a:ea typeface="+mn-ea"/>
                          <a:cs typeface="+mn-cs"/>
                        </a:rPr>
                        <a:t>1991–1992</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28%</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31%</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6"/>
                  </a:ext>
                </a:extLst>
              </a:tr>
              <a:tr h="0">
                <a:tc>
                  <a:txBody>
                    <a:bodyPr/>
                    <a:lstStyle/>
                    <a:p>
                      <a:r>
                        <a:rPr lang="en-IN" sz="1400" b="0" i="0" u="none" strike="noStrike" kern="1200" baseline="0" dirty="0">
                          <a:solidFill>
                            <a:schemeClr val="tx1"/>
                          </a:solidFill>
                          <a:latin typeface="+mn-lt"/>
                          <a:ea typeface="+mn-ea"/>
                          <a:cs typeface="+mn-cs"/>
                        </a:rPr>
                        <a:t>1993–1996</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28%</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40%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7"/>
                  </a:ext>
                </a:extLst>
              </a:tr>
              <a:tr h="0">
                <a:tc>
                  <a:txBody>
                    <a:bodyPr/>
                    <a:lstStyle/>
                    <a:p>
                      <a:r>
                        <a:rPr lang="en-IN" sz="1400" b="0" i="0" u="none" strike="noStrike" kern="1200" baseline="0" dirty="0">
                          <a:solidFill>
                            <a:schemeClr val="tx1"/>
                          </a:solidFill>
                          <a:latin typeface="+mn-lt"/>
                          <a:ea typeface="+mn-ea"/>
                          <a:cs typeface="+mn-cs"/>
                        </a:rPr>
                        <a:t>1997–2000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20%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40%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8"/>
                  </a:ext>
                </a:extLst>
              </a:tr>
              <a:tr h="0">
                <a:tc>
                  <a:txBody>
                    <a:bodyPr/>
                    <a:lstStyle/>
                    <a:p>
                      <a:r>
                        <a:rPr lang="en-IN" sz="1400" b="0" i="0" u="none" strike="noStrike" kern="1200" baseline="0" dirty="0">
                          <a:solidFill>
                            <a:schemeClr val="tx1"/>
                          </a:solidFill>
                          <a:latin typeface="+mn-lt"/>
                          <a:ea typeface="+mn-ea"/>
                          <a:cs typeface="+mn-cs"/>
                        </a:rPr>
                        <a:t>2001–2002</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20%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39%</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9"/>
                  </a:ext>
                </a:extLst>
              </a:tr>
              <a:tr h="0">
                <a:tc>
                  <a:txBody>
                    <a:bodyPr/>
                    <a:lstStyle/>
                    <a:p>
                      <a:r>
                        <a:rPr lang="en-IN" sz="1400" b="0" i="0" u="none" strike="noStrike" kern="1200" baseline="0" dirty="0">
                          <a:solidFill>
                            <a:schemeClr val="tx1"/>
                          </a:solidFill>
                          <a:latin typeface="+mn-lt"/>
                          <a:ea typeface="+mn-ea"/>
                          <a:cs typeface="+mn-cs"/>
                        </a:rPr>
                        <a:t>2003–2012</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15%</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15%</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10"/>
                  </a:ext>
                </a:extLst>
              </a:tr>
              <a:tr h="269240">
                <a:tc>
                  <a:txBody>
                    <a:bodyPr/>
                    <a:lstStyle/>
                    <a:p>
                      <a:r>
                        <a:rPr lang="en-IN" sz="1400" b="0" i="0" u="none" strike="noStrike" kern="1200" baseline="0" dirty="0">
                          <a:solidFill>
                            <a:schemeClr val="tx1"/>
                          </a:solidFill>
                          <a:latin typeface="+mn-lt"/>
                          <a:ea typeface="+mn-ea"/>
                          <a:cs typeface="+mn-cs"/>
                        </a:rPr>
                        <a:t>2013*–</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20%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400" b="0" i="0" u="none" strike="noStrike" kern="1200" baseline="0" dirty="0">
                          <a:solidFill>
                            <a:schemeClr val="tx1"/>
                          </a:solidFill>
                          <a:latin typeface="+mn-lt"/>
                          <a:ea typeface="+mn-ea"/>
                          <a:cs typeface="+mn-cs"/>
                        </a:rPr>
                        <a:t>20%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11"/>
                  </a:ext>
                </a:extLst>
              </a:tr>
            </a:tbl>
          </a:graphicData>
        </a:graphic>
      </p:graphicFrame>
      <p:sp>
        <p:nvSpPr>
          <p:cNvPr id="5" name="Content Placeholder 4"/>
          <p:cNvSpPr>
            <a:spLocks noGrp="1"/>
          </p:cNvSpPr>
          <p:nvPr>
            <p:ph idx="13"/>
          </p:nvPr>
        </p:nvSpPr>
        <p:spPr>
          <a:xfrm>
            <a:off x="457200" y="6065837"/>
            <a:ext cx="8229600" cy="258763"/>
          </a:xfrm>
        </p:spPr>
        <p:txBody>
          <a:bodyPr/>
          <a:lstStyle/>
          <a:p>
            <a:pPr marL="0" indent="0">
              <a:buNone/>
            </a:pPr>
            <a:r>
              <a:rPr lang="en-IN" dirty="0"/>
              <a:t>* Rates were still current when this book went to press in late 2019.</a:t>
            </a:r>
          </a:p>
        </p:txBody>
      </p:sp>
    </p:spTree>
    <p:extLst>
      <p:ext uri="{BB962C8B-B14F-4D97-AF65-F5344CB8AC3E}">
        <p14:creationId xmlns:p14="http://schemas.microsoft.com/office/powerpoint/2010/main" val="3863295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410"/>
            <a:ext cx="8229600" cy="1097280"/>
          </a:xfrm>
        </p:spPr>
        <p:txBody>
          <a:bodyPr/>
          <a:lstStyle/>
          <a:p>
            <a:r>
              <a:rPr lang="en-US" altLang="en-US" sz="3600" dirty="0">
                <a:latin typeface="+mj-lt"/>
              </a:rPr>
              <a:t>17.3 The Tax Disadvantage of Dividends </a:t>
            </a:r>
            <a:r>
              <a:rPr lang="en-US" altLang="en-US" sz="2800" dirty="0">
                <a:latin typeface="+mj-lt"/>
              </a:rPr>
              <a:t>(3 of 9)</a:t>
            </a:r>
            <a:endParaRPr lang="en-US" sz="2000" dirty="0">
              <a:latin typeface="+mj-lt"/>
            </a:endParaRPr>
          </a:p>
        </p:txBody>
      </p:sp>
      <p:sp>
        <p:nvSpPr>
          <p:cNvPr id="3" name="Content Placeholder 2"/>
          <p:cNvSpPr>
            <a:spLocks noGrp="1"/>
          </p:cNvSpPr>
          <p:nvPr>
            <p:ph idx="1"/>
          </p:nvPr>
        </p:nvSpPr>
        <p:spPr>
          <a:xfrm>
            <a:off x="457200" y="1600200"/>
            <a:ext cx="8229600" cy="1600200"/>
          </a:xfrm>
        </p:spPr>
        <p:txBody>
          <a:bodyPr/>
          <a:lstStyle/>
          <a:p>
            <a:r>
              <a:rPr lang="en-US" altLang="en-US" sz="2400" dirty="0"/>
              <a:t>Optimal Dividend Policy with Taxes</a:t>
            </a:r>
          </a:p>
          <a:p>
            <a:pPr lvl="1"/>
            <a:r>
              <a:rPr lang="en-US" altLang="en-US" sz="2400" dirty="0"/>
              <a:t>The optimal dividend policy when the dividend tax rate exceeds the capital gain tax rate is to pay no dividends at all</a:t>
            </a:r>
          </a:p>
        </p:txBody>
      </p:sp>
    </p:spTree>
    <p:extLst>
      <p:ext uri="{BB962C8B-B14F-4D97-AF65-F5344CB8AC3E}">
        <p14:creationId xmlns:p14="http://schemas.microsoft.com/office/powerpoint/2010/main" val="426359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412"/>
            <a:ext cx="8229600" cy="1097280"/>
          </a:xfrm>
        </p:spPr>
        <p:txBody>
          <a:bodyPr/>
          <a:lstStyle/>
          <a:p>
            <a:r>
              <a:rPr lang="en-US" altLang="en-US" sz="3600" dirty="0">
                <a:latin typeface="+mj-lt"/>
              </a:rPr>
              <a:t>Figure 17.4 Dividend and Capital Gains Tax Rates Around the World</a:t>
            </a:r>
            <a:endParaRPr lang="en-US" sz="2000" dirty="0">
              <a:latin typeface="+mj-lt"/>
            </a:endParaRPr>
          </a:p>
        </p:txBody>
      </p:sp>
      <p:sp>
        <p:nvSpPr>
          <p:cNvPr id="3" name="Content Placeholder 2"/>
          <p:cNvSpPr>
            <a:spLocks noGrp="1"/>
          </p:cNvSpPr>
          <p:nvPr>
            <p:ph idx="1"/>
          </p:nvPr>
        </p:nvSpPr>
        <p:spPr>
          <a:xfrm>
            <a:off x="477982" y="5506236"/>
            <a:ext cx="8229600" cy="777683"/>
          </a:xfrm>
        </p:spPr>
        <p:txBody>
          <a:bodyPr/>
          <a:lstStyle/>
          <a:p>
            <a:pPr marL="0" indent="0">
              <a:buNone/>
            </a:pPr>
            <a:r>
              <a:rPr lang="en-IN" b="1" dirty="0"/>
              <a:t>Source: </a:t>
            </a:r>
            <a:r>
              <a:rPr lang="en-US" spc="-200" dirty="0"/>
              <a:t>O E C </a:t>
            </a:r>
            <a:r>
              <a:rPr lang="en-US" dirty="0"/>
              <a:t>D 2019, </a:t>
            </a:r>
            <a:r>
              <a:rPr lang="en-US" dirty="0">
                <a:hlinkClick r:id="rId3" tooltip="www.oecd.org,"/>
              </a:rPr>
              <a:t>www.oecd.org,</a:t>
            </a:r>
            <a:r>
              <a:rPr lang="en-US" dirty="0"/>
              <a:t> and PwC, </a:t>
            </a:r>
            <a:r>
              <a:rPr lang="en-US" dirty="0">
                <a:hlinkClick r:id="rId4" tooltip="http://taxsummaries.pwc.com;"/>
              </a:rPr>
              <a:t>http://taxsummaries.pwc.com;</a:t>
            </a:r>
            <a:r>
              <a:rPr lang="en-US" dirty="0"/>
              <a:t> capital gains rates based on marginal rate for an investor with $100,000 in income exceeding any initial exemption.</a:t>
            </a:r>
            <a:endParaRPr lang="en-US" b="1" dirty="0">
              <a:solidFill>
                <a:srgbClr val="FF0000"/>
              </a:solidFill>
            </a:endParaRPr>
          </a:p>
        </p:txBody>
      </p:sp>
      <p:pic>
        <p:nvPicPr>
          <p:cNvPr id="8" name="Picture Placeholder 7" descr="A bar chart shows the capital gains tax and dividend tax in select countries.&#10;Long description is available in notes, press F6">
            <a:extLst>
              <a:ext uri="{FF2B5EF4-FFF2-40B4-BE49-F238E27FC236}">
                <a16:creationId xmlns:a16="http://schemas.microsoft.com/office/drawing/2014/main" id="{1CE63C49-B596-4CDC-9ADA-ED1152604EE7}"/>
              </a:ext>
            </a:extLst>
          </p:cNvPr>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tretch>
            <a:fillRect/>
          </a:stretch>
        </p:blipFill>
        <p:spPr>
          <a:xfrm>
            <a:off x="2423160" y="1627632"/>
            <a:ext cx="4297680" cy="3706368"/>
          </a:xfrm>
        </p:spPr>
      </p:pic>
    </p:spTree>
    <p:extLst>
      <p:ext uri="{BB962C8B-B14F-4D97-AF65-F5344CB8AC3E}">
        <p14:creationId xmlns:p14="http://schemas.microsoft.com/office/powerpoint/2010/main" val="1056696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410"/>
            <a:ext cx="8229600" cy="1097280"/>
          </a:xfrm>
        </p:spPr>
        <p:txBody>
          <a:bodyPr/>
          <a:lstStyle/>
          <a:p>
            <a:r>
              <a:rPr lang="en-US" altLang="en-US" sz="3600" dirty="0">
                <a:latin typeface="+mj-lt"/>
              </a:rPr>
              <a:t>17.3 The Tax Disadvantage of Dividends </a:t>
            </a:r>
            <a:r>
              <a:rPr lang="en-US" altLang="en-US" sz="2800" dirty="0">
                <a:latin typeface="+mj-lt"/>
              </a:rPr>
              <a:t>(4 of 9)</a:t>
            </a:r>
            <a:endParaRPr lang="en-US" sz="2800" dirty="0">
              <a:latin typeface="+mj-lt"/>
            </a:endParaRPr>
          </a:p>
        </p:txBody>
      </p:sp>
      <p:sp>
        <p:nvSpPr>
          <p:cNvPr id="3" name="Content Placeholder 2"/>
          <p:cNvSpPr>
            <a:spLocks noGrp="1"/>
          </p:cNvSpPr>
          <p:nvPr>
            <p:ph idx="1"/>
          </p:nvPr>
        </p:nvSpPr>
        <p:spPr>
          <a:xfrm>
            <a:off x="457200" y="1600200"/>
            <a:ext cx="8229600" cy="4038600"/>
          </a:xfrm>
        </p:spPr>
        <p:txBody>
          <a:bodyPr/>
          <a:lstStyle/>
          <a:p>
            <a:r>
              <a:rPr lang="en-US" altLang="en-US" sz="2400" dirty="0"/>
              <a:t>Optimal Dividend Policy with Taxes</a:t>
            </a:r>
          </a:p>
          <a:p>
            <a:pPr lvl="1"/>
            <a:r>
              <a:rPr lang="en-US" altLang="en-US" sz="2400" dirty="0"/>
              <a:t>Dividends in Practice</a:t>
            </a:r>
          </a:p>
          <a:p>
            <a:pPr lvl="2"/>
            <a:r>
              <a:rPr lang="en-US" altLang="en-US" sz="2400" dirty="0">
                <a:ea typeface="ＭＳ Ｐゴシック" panose="020B0600070205080204" pitchFamily="34" charset="-128"/>
              </a:rPr>
              <a:t>Prior to 1980, most firms used dividends exclusively to distribute cash to shareholders </a:t>
            </a:r>
          </a:p>
          <a:p>
            <a:pPr lvl="2"/>
            <a:r>
              <a:rPr lang="en-US" altLang="en-US" sz="2400" dirty="0">
                <a:ea typeface="ＭＳ Ｐゴシック" panose="020B0600070205080204" pitchFamily="34" charset="-128"/>
              </a:rPr>
              <a:t>By 2015 about 40% of firms relied exclusively on dividends</a:t>
            </a:r>
          </a:p>
          <a:p>
            <a:pPr lvl="3"/>
            <a:r>
              <a:rPr lang="en-US" altLang="en-US" sz="2400" dirty="0">
                <a:ea typeface="ＭＳ Ｐゴシック" panose="020B0600070205080204" pitchFamily="34" charset="-128"/>
              </a:rPr>
              <a:t>At the same time, 30% of all firms (and more than half of firms making payouts to shareholders) used share repurchases exclusively or in combination with dividends</a:t>
            </a:r>
          </a:p>
        </p:txBody>
      </p:sp>
    </p:spTree>
    <p:extLst>
      <p:ext uri="{BB962C8B-B14F-4D97-AF65-F5344CB8AC3E}">
        <p14:creationId xmlns:p14="http://schemas.microsoft.com/office/powerpoint/2010/main" val="780209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17.3 The Tax Disadvantage of Dividends </a:t>
            </a:r>
            <a:r>
              <a:rPr lang="en-US" altLang="en-US" sz="2800" dirty="0">
                <a:latin typeface="+mj-lt"/>
              </a:rPr>
              <a:t>(5 of 9)</a:t>
            </a:r>
            <a:endParaRPr lang="en-US" sz="2000" dirty="0">
              <a:latin typeface="+mj-lt"/>
            </a:endParaRPr>
          </a:p>
        </p:txBody>
      </p:sp>
      <p:sp>
        <p:nvSpPr>
          <p:cNvPr id="3" name="Content Placeholder 2"/>
          <p:cNvSpPr>
            <a:spLocks noGrp="1"/>
          </p:cNvSpPr>
          <p:nvPr>
            <p:ph idx="1"/>
          </p:nvPr>
        </p:nvSpPr>
        <p:spPr>
          <a:xfrm>
            <a:off x="457200" y="1600200"/>
            <a:ext cx="8229600" cy="2133600"/>
          </a:xfrm>
        </p:spPr>
        <p:txBody>
          <a:bodyPr/>
          <a:lstStyle/>
          <a:p>
            <a:r>
              <a:rPr lang="en-US" altLang="en-US" sz="2400" dirty="0"/>
              <a:t>Optimal Dividend Policy with Taxes</a:t>
            </a:r>
          </a:p>
          <a:p>
            <a:pPr lvl="1"/>
            <a:r>
              <a:rPr lang="en-US" altLang="en-US" sz="2400" dirty="0"/>
              <a:t>Dividends in Practice</a:t>
            </a:r>
          </a:p>
          <a:p>
            <a:pPr lvl="2"/>
            <a:r>
              <a:rPr lang="en-US" altLang="en-US" sz="2400" dirty="0">
                <a:ea typeface="ＭＳ Ｐゴシック" panose="020B0600070205080204" pitchFamily="34" charset="-128"/>
              </a:rPr>
              <a:t>Dividend Puzzle</a:t>
            </a:r>
          </a:p>
          <a:p>
            <a:pPr lvl="3"/>
            <a:r>
              <a:rPr lang="en-US" altLang="en-US" sz="2400" dirty="0">
                <a:ea typeface="ＭＳ Ｐゴシック" panose="020B0600070205080204" pitchFamily="34" charset="-128"/>
              </a:rPr>
              <a:t>When firms continue to issue dividends despite their tax disadvantage</a:t>
            </a:r>
          </a:p>
        </p:txBody>
      </p:sp>
    </p:spTree>
    <p:extLst>
      <p:ext uri="{BB962C8B-B14F-4D97-AF65-F5344CB8AC3E}">
        <p14:creationId xmlns:p14="http://schemas.microsoft.com/office/powerpoint/2010/main" val="2682536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42"/>
            <a:ext cx="8229600" cy="563078"/>
          </a:xfrm>
        </p:spPr>
        <p:txBody>
          <a:bodyPr/>
          <a:lstStyle/>
          <a:p>
            <a:r>
              <a:rPr lang="en-US" altLang="en-US" sz="3600" dirty="0">
                <a:latin typeface="+mj-lt"/>
              </a:rPr>
              <a:t>Figure 17.5 The Rise of Repurchases</a:t>
            </a:r>
            <a:endParaRPr lang="en-US" sz="2000" dirty="0">
              <a:latin typeface="+mj-lt"/>
            </a:endParaRPr>
          </a:p>
        </p:txBody>
      </p:sp>
      <p:sp>
        <p:nvSpPr>
          <p:cNvPr id="3" name="Content Placeholder 2"/>
          <p:cNvSpPr>
            <a:spLocks noGrp="1"/>
          </p:cNvSpPr>
          <p:nvPr>
            <p:ph idx="1"/>
          </p:nvPr>
        </p:nvSpPr>
        <p:spPr>
          <a:xfrm>
            <a:off x="457200" y="5986566"/>
            <a:ext cx="8229600" cy="301090"/>
          </a:xfrm>
        </p:spPr>
        <p:txBody>
          <a:bodyPr/>
          <a:lstStyle/>
          <a:p>
            <a:pPr marL="0" indent="0">
              <a:buNone/>
            </a:pPr>
            <a:r>
              <a:rPr lang="en-IN" sz="1800" b="1" dirty="0"/>
              <a:t>Source</a:t>
            </a:r>
            <a:r>
              <a:rPr lang="en-IN" sz="1800" dirty="0"/>
              <a:t>: Compustat.</a:t>
            </a:r>
            <a:endParaRPr lang="en-US" sz="1800" b="1" dirty="0">
              <a:solidFill>
                <a:srgbClr val="FF0000"/>
              </a:solidFill>
            </a:endParaRPr>
          </a:p>
        </p:txBody>
      </p:sp>
      <p:pic>
        <p:nvPicPr>
          <p:cNvPr id="8" name="Picture Placeholder 7" descr="A color coded chart shows the percentage of firms and what they do with the free cash flows.&#10;Long description is available in notes, press F6">
            <a:extLst>
              <a:ext uri="{FF2B5EF4-FFF2-40B4-BE49-F238E27FC236}">
                <a16:creationId xmlns:a16="http://schemas.microsoft.com/office/drawing/2014/main" id="{A0B298DF-E217-4374-B46A-454D8CEA28C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281566" y="1159736"/>
            <a:ext cx="6580868" cy="4538529"/>
          </a:xfrm>
        </p:spPr>
      </p:pic>
    </p:spTree>
    <p:extLst>
      <p:ext uri="{BB962C8B-B14F-4D97-AF65-F5344CB8AC3E}">
        <p14:creationId xmlns:p14="http://schemas.microsoft.com/office/powerpoint/2010/main" val="2974530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46"/>
            <a:ext cx="8229600" cy="1207008"/>
          </a:xfrm>
        </p:spPr>
        <p:txBody>
          <a:bodyPr/>
          <a:lstStyle/>
          <a:p>
            <a:r>
              <a:rPr lang="en-US" altLang="en-US" sz="3600" dirty="0">
                <a:latin typeface="+mj-lt"/>
              </a:rPr>
              <a:t>Figure 17.6 The Changing Composition of Shareholder Payouts</a:t>
            </a:r>
            <a:endParaRPr lang="en-US" sz="2000" dirty="0">
              <a:latin typeface="+mj-lt"/>
            </a:endParaRPr>
          </a:p>
        </p:txBody>
      </p:sp>
      <p:pic>
        <p:nvPicPr>
          <p:cNvPr id="7" name="Picture Placeholder 6" descr="A chart shows the percentage of payout used for share repurchases.&#10;Long description is available in notes, press F6&#10;">
            <a:extLst>
              <a:ext uri="{FF2B5EF4-FFF2-40B4-BE49-F238E27FC236}">
                <a16:creationId xmlns:a16="http://schemas.microsoft.com/office/drawing/2014/main" id="{194F771C-9A26-42B4-A7DD-A26B8679F5D5}"/>
              </a:ext>
            </a:extLst>
          </p:cNvPr>
          <p:cNvPicPr>
            <a:picLocks noGrp="1" noChangeAspect="1"/>
          </p:cNvPicPr>
          <p:nvPr>
            <p:ph type="pic" sz="quarter" idx="14"/>
          </p:nvPr>
        </p:nvPicPr>
        <p:blipFill>
          <a:blip r:embed="rId3"/>
          <a:stretch>
            <a:fillRect/>
          </a:stretch>
        </p:blipFill>
        <p:spPr>
          <a:xfrm>
            <a:off x="1037767" y="1509304"/>
            <a:ext cx="7085392" cy="4059495"/>
          </a:xfrm>
          <a:prstGeom prst="rect">
            <a:avLst/>
          </a:prstGeom>
        </p:spPr>
      </p:pic>
      <p:sp>
        <p:nvSpPr>
          <p:cNvPr id="3" name="Content Placeholder 2"/>
          <p:cNvSpPr>
            <a:spLocks noGrp="1"/>
          </p:cNvSpPr>
          <p:nvPr>
            <p:ph idx="1"/>
          </p:nvPr>
        </p:nvSpPr>
        <p:spPr>
          <a:xfrm>
            <a:off x="467412" y="5715000"/>
            <a:ext cx="8229600" cy="533400"/>
          </a:xfrm>
        </p:spPr>
        <p:txBody>
          <a:bodyPr/>
          <a:lstStyle/>
          <a:p>
            <a:pPr marL="0" indent="0">
              <a:buNone/>
            </a:pPr>
            <a:r>
              <a:rPr lang="en-IN" sz="1800" b="1" dirty="0"/>
              <a:t>Source: </a:t>
            </a:r>
            <a:r>
              <a:rPr lang="en-IN" sz="1800" dirty="0" err="1"/>
              <a:t>Compustat</a:t>
            </a:r>
            <a:r>
              <a:rPr lang="en-IN" sz="1800" dirty="0"/>
              <a:t>/</a:t>
            </a:r>
            <a:r>
              <a:rPr lang="en-IN" sz="1800" spc="-200" dirty="0"/>
              <a:t>C R S </a:t>
            </a:r>
            <a:r>
              <a:rPr lang="en-IN" sz="1800" dirty="0"/>
              <a:t>P data for U.S. firms, excluding financial firms and utilities.</a:t>
            </a:r>
            <a:endParaRPr lang="en-US" sz="1800" b="1" dirty="0">
              <a:solidFill>
                <a:srgbClr val="FF0000"/>
              </a:solidFill>
            </a:endParaRPr>
          </a:p>
        </p:txBody>
      </p:sp>
    </p:spTree>
    <p:extLst>
      <p:ext uri="{BB962C8B-B14F-4D97-AF65-F5344CB8AC3E}">
        <p14:creationId xmlns:p14="http://schemas.microsoft.com/office/powerpoint/2010/main" val="3332610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Table 17.3 Summary of Dividends Versus Repurchases</a:t>
            </a:r>
            <a:endParaRPr lang="en-US" sz="2000" dirty="0">
              <a:latin typeface="+mj-lt"/>
            </a:endParaRPr>
          </a:p>
        </p:txBody>
      </p:sp>
      <p:sp>
        <p:nvSpPr>
          <p:cNvPr id="3" name="Content Placeholder 2"/>
          <p:cNvSpPr>
            <a:spLocks noGrp="1"/>
          </p:cNvSpPr>
          <p:nvPr>
            <p:ph idx="1"/>
          </p:nvPr>
        </p:nvSpPr>
        <p:spPr>
          <a:xfrm>
            <a:off x="457200" y="1648690"/>
            <a:ext cx="8229600" cy="457200"/>
          </a:xfrm>
        </p:spPr>
        <p:txBody>
          <a:bodyPr/>
          <a:lstStyle/>
          <a:p>
            <a:pPr marL="0" indent="0">
              <a:buNone/>
            </a:pPr>
            <a:r>
              <a:rPr lang="en-US" altLang="en-US" sz="2000" b="1" dirty="0"/>
              <a:t>Table 17.3 </a:t>
            </a:r>
            <a:r>
              <a:rPr lang="en-US" altLang="en-US" sz="2000" dirty="0"/>
              <a:t>Summary of Dividends Versus Repurchases</a:t>
            </a:r>
            <a:endParaRPr lang="en-US" sz="2000" b="1" dirty="0">
              <a:solidFill>
                <a:srgbClr val="FF0000"/>
              </a:solidFill>
            </a:endParaRPr>
          </a:p>
        </p:txBody>
      </p:sp>
      <p:graphicFrame>
        <p:nvGraphicFramePr>
          <p:cNvPr id="4" name="Table 3" descr="Table 17.3, summary of dividends versus repurchases, with 3 columns: blank, dividends, and share repurchases. Row 1: how cash is distributed to shareholders. Dividends: cash payment made on a per-share basis to all shareholders. Share repurchases: shares are bought back from some shareholders. Row 2: participation. Dividends: involuntary (everyone with a share received a dividend). Share repurchases: voluntary (shareholders choose whether to sell their shares). Row 3: taxation for ordinary investors. Dividends: generally taxed as ordinary income, but taxed at 20% as of 2016. Share repurchases: taxed as capital gains, 20% as of 2016. Row 4: effect on share price. Dividends: share price drops by the amount of the dividend. Share repurchases: share price is unaffected as long as shares are repurchased at a fair (market) price."/>
          <p:cNvGraphicFramePr>
            <a:graphicFrameLocks noGrp="1"/>
          </p:cNvGraphicFramePr>
          <p:nvPr>
            <p:extLst>
              <p:ext uri="{D42A27DB-BD31-4B8C-83A1-F6EECF244321}">
                <p14:modId xmlns:p14="http://schemas.microsoft.com/office/powerpoint/2010/main" val="344528523"/>
              </p:ext>
            </p:extLst>
          </p:nvPr>
        </p:nvGraphicFramePr>
        <p:xfrm>
          <a:off x="581890" y="2286000"/>
          <a:ext cx="8001000" cy="3708400"/>
        </p:xfrm>
        <a:graphic>
          <a:graphicData uri="http://schemas.openxmlformats.org/drawingml/2006/table">
            <a:tbl>
              <a:tblPr firstRow="1" bandRow="1">
                <a:tableStyleId>{3B4B98B0-60AC-42C2-AFA5-B58CD77FA1E5}</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a:txBody>
                    <a:bodyPr/>
                    <a:lstStyle/>
                    <a:p>
                      <a:r>
                        <a:rPr lang="en-IN" sz="1500" dirty="0">
                          <a:solidFill>
                            <a:srgbClr val="007FA3"/>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r>
                        <a:rPr lang="en-IN" sz="1500" b="1" i="0" u="none" strike="noStrike" kern="1200" baseline="0" dirty="0">
                          <a:solidFill>
                            <a:schemeClr val="bg1"/>
                          </a:solidFill>
                          <a:latin typeface="+mn-lt"/>
                          <a:ea typeface="+mn-ea"/>
                          <a:cs typeface="+mn-cs"/>
                        </a:rPr>
                        <a:t>Dividends</a:t>
                      </a:r>
                      <a:endParaRPr lang="en-IN" sz="1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r>
                        <a:rPr lang="en-IN" sz="1500" b="1" i="0" u="none" strike="noStrike" kern="1200" baseline="0" dirty="0">
                          <a:solidFill>
                            <a:schemeClr val="bg1"/>
                          </a:solidFill>
                          <a:latin typeface="+mn-lt"/>
                          <a:ea typeface="+mn-ea"/>
                          <a:cs typeface="+mn-cs"/>
                        </a:rPr>
                        <a:t>Share Repurchases</a:t>
                      </a:r>
                      <a:endParaRPr lang="en-IN" sz="15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val="10000"/>
                  </a:ext>
                </a:extLst>
              </a:tr>
              <a:tr h="370840">
                <a:tc>
                  <a:txBody>
                    <a:bodyPr/>
                    <a:lstStyle/>
                    <a:p>
                      <a:r>
                        <a:rPr lang="en-IN" sz="1500" b="0" i="0" u="none" strike="noStrike" kern="1200" baseline="0" dirty="0">
                          <a:solidFill>
                            <a:schemeClr val="tx1"/>
                          </a:solidFill>
                          <a:latin typeface="+mn-lt"/>
                          <a:ea typeface="+mn-ea"/>
                          <a:cs typeface="+mn-cs"/>
                        </a:rPr>
                        <a:t>How cash is distributed to shareholders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500" b="0" i="0" u="none" strike="noStrike" kern="1200" baseline="0" dirty="0">
                          <a:solidFill>
                            <a:schemeClr val="tx1"/>
                          </a:solidFill>
                          <a:latin typeface="+mn-lt"/>
                          <a:ea typeface="+mn-ea"/>
                          <a:cs typeface="+mn-cs"/>
                        </a:rPr>
                        <a:t>Cash payment made on a per-share basis to all shareholders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500" b="0" i="0" u="none" strike="noStrike" kern="1200" baseline="0" dirty="0">
                          <a:solidFill>
                            <a:schemeClr val="tx1"/>
                          </a:solidFill>
                          <a:latin typeface="+mn-lt"/>
                          <a:ea typeface="+mn-ea"/>
                          <a:cs typeface="+mn-cs"/>
                        </a:rPr>
                        <a:t>Shares are bought back from some Shareholders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500" b="0" i="0" u="none" strike="noStrike" kern="1200" baseline="0" dirty="0">
                          <a:solidFill>
                            <a:schemeClr val="tx1"/>
                          </a:solidFill>
                          <a:latin typeface="+mn-lt"/>
                          <a:ea typeface="+mn-ea"/>
                          <a:cs typeface="+mn-cs"/>
                        </a:rPr>
                        <a:t>Participation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500" b="0" i="0" u="none" strike="noStrike" kern="1200" baseline="0" dirty="0">
                          <a:solidFill>
                            <a:schemeClr val="tx1"/>
                          </a:solidFill>
                          <a:latin typeface="+mn-lt"/>
                          <a:ea typeface="+mn-ea"/>
                          <a:cs typeface="+mn-cs"/>
                        </a:rPr>
                        <a:t>Involuntary (everyone with a share receives a dividend)</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500" b="0" i="0" u="none" strike="noStrike" kern="1200" baseline="0" dirty="0">
                          <a:solidFill>
                            <a:schemeClr val="tx1"/>
                          </a:solidFill>
                          <a:latin typeface="+mn-lt"/>
                          <a:ea typeface="+mn-ea"/>
                          <a:cs typeface="+mn-cs"/>
                        </a:rPr>
                        <a:t>Voluntary (shareholders choose whether to sell their shares)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500" b="0" i="0" u="none" strike="noStrike" kern="1200" baseline="0" dirty="0">
                          <a:solidFill>
                            <a:schemeClr val="tx1"/>
                          </a:solidFill>
                          <a:latin typeface="+mn-lt"/>
                          <a:ea typeface="+mn-ea"/>
                          <a:cs typeface="+mn-cs"/>
                        </a:rPr>
                        <a:t>Taxation for ordinary investors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500" b="0" i="0" u="none" strike="noStrike" kern="1200" baseline="0" dirty="0">
                          <a:solidFill>
                            <a:schemeClr val="tx1"/>
                          </a:solidFill>
                          <a:latin typeface="+mn-lt"/>
                          <a:ea typeface="+mn-ea"/>
                          <a:cs typeface="+mn-cs"/>
                        </a:rPr>
                        <a:t>Generally taxed as ordinary income, but taxed at 20% as of 2019</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500" b="0" i="0" u="none" strike="noStrike" kern="1200" baseline="0" dirty="0">
                          <a:solidFill>
                            <a:schemeClr val="tx1"/>
                          </a:solidFill>
                          <a:latin typeface="+mn-lt"/>
                          <a:ea typeface="+mn-ea"/>
                          <a:cs typeface="+mn-cs"/>
                        </a:rPr>
                        <a:t>Taxed as capital gains, 20% as of 2019</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r>
                        <a:rPr lang="en-IN" sz="1500" b="0" i="0" u="none" strike="noStrike" kern="1200" baseline="0" dirty="0">
                          <a:solidFill>
                            <a:schemeClr val="tx1"/>
                          </a:solidFill>
                          <a:latin typeface="+mn-lt"/>
                          <a:ea typeface="+mn-ea"/>
                          <a:cs typeface="+mn-cs"/>
                        </a:rPr>
                        <a:t>Effect on share price</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500" b="0" i="0" u="none" strike="noStrike" kern="1200" baseline="0" dirty="0">
                          <a:solidFill>
                            <a:schemeClr val="tx1"/>
                          </a:solidFill>
                          <a:latin typeface="+mn-lt"/>
                          <a:ea typeface="+mn-ea"/>
                          <a:cs typeface="+mn-cs"/>
                        </a:rPr>
                        <a:t>Share price drops by the amount of the Dividend</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500" b="0" i="0" u="none" strike="noStrike" kern="1200" baseline="0" dirty="0">
                          <a:solidFill>
                            <a:schemeClr val="tx1"/>
                          </a:solidFill>
                          <a:latin typeface="+mn-lt"/>
                          <a:ea typeface="+mn-ea"/>
                          <a:cs typeface="+mn-cs"/>
                        </a:rPr>
                        <a:t>Share price is unaffected as long as shares are repurchased at a fair (market) price</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922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17.3 The Tax Disadvantage of Dividends </a:t>
            </a:r>
            <a:r>
              <a:rPr lang="en-US" altLang="en-US" sz="2800" dirty="0">
                <a:latin typeface="+mj-lt"/>
              </a:rPr>
              <a:t>(6 of 9)</a:t>
            </a:r>
            <a:endParaRPr lang="en-US" sz="2800" dirty="0">
              <a:latin typeface="+mj-lt"/>
            </a:endParaRPr>
          </a:p>
        </p:txBody>
      </p:sp>
      <p:sp>
        <p:nvSpPr>
          <p:cNvPr id="3" name="Content Placeholder 2"/>
          <p:cNvSpPr>
            <a:spLocks noGrp="1"/>
          </p:cNvSpPr>
          <p:nvPr>
            <p:ph idx="1"/>
          </p:nvPr>
        </p:nvSpPr>
        <p:spPr>
          <a:xfrm>
            <a:off x="457200" y="1600200"/>
            <a:ext cx="8229600" cy="2667000"/>
          </a:xfrm>
        </p:spPr>
        <p:txBody>
          <a:bodyPr/>
          <a:lstStyle/>
          <a:p>
            <a:r>
              <a:rPr lang="en-US" altLang="en-US" sz="2400" dirty="0"/>
              <a:t>Tax Differences Across Investors</a:t>
            </a:r>
          </a:p>
          <a:p>
            <a:pPr lvl="1"/>
            <a:r>
              <a:rPr lang="en-US" altLang="en-US" sz="2400" dirty="0"/>
              <a:t>Dividend Tax Rate Factors</a:t>
            </a:r>
          </a:p>
          <a:p>
            <a:pPr lvl="2"/>
            <a:r>
              <a:rPr lang="en-US" altLang="en-US" sz="2400" dirty="0">
                <a:ea typeface="ＭＳ Ｐゴシック" panose="020B0600070205080204" pitchFamily="34" charset="-128"/>
              </a:rPr>
              <a:t>Income Level</a:t>
            </a:r>
          </a:p>
          <a:p>
            <a:pPr lvl="2"/>
            <a:r>
              <a:rPr lang="en-US" altLang="en-US" sz="2400" dirty="0">
                <a:ea typeface="ＭＳ Ｐゴシック" panose="020B0600070205080204" pitchFamily="34" charset="-128"/>
              </a:rPr>
              <a:t>Investment Horizon</a:t>
            </a:r>
          </a:p>
          <a:p>
            <a:pPr lvl="2"/>
            <a:r>
              <a:rPr lang="en-US" altLang="en-US" sz="2400" dirty="0">
                <a:ea typeface="ＭＳ Ｐゴシック" panose="020B0600070205080204" pitchFamily="34" charset="-128"/>
              </a:rPr>
              <a:t>Tax Jurisdiction</a:t>
            </a:r>
          </a:p>
          <a:p>
            <a:pPr lvl="2"/>
            <a:r>
              <a:rPr lang="en-US" altLang="en-US" sz="2400" dirty="0">
                <a:ea typeface="ＭＳ Ｐゴシック" panose="020B0600070205080204" pitchFamily="34" charset="-128"/>
              </a:rPr>
              <a:t>Type of Investor or Investment Account</a:t>
            </a:r>
          </a:p>
        </p:txBody>
      </p:sp>
    </p:spTree>
    <p:extLst>
      <p:ext uri="{BB962C8B-B14F-4D97-AF65-F5344CB8AC3E}">
        <p14:creationId xmlns:p14="http://schemas.microsoft.com/office/powerpoint/2010/main" val="3071885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952"/>
            <a:ext cx="8229600" cy="1097280"/>
          </a:xfrm>
        </p:spPr>
        <p:txBody>
          <a:bodyPr/>
          <a:lstStyle/>
          <a:p>
            <a:r>
              <a:rPr lang="en-US" altLang="en-US" sz="3600" dirty="0">
                <a:latin typeface="+mj-lt"/>
              </a:rPr>
              <a:t>17.3 The Tax Disadvantage of Dividends </a:t>
            </a:r>
            <a:r>
              <a:rPr lang="en-US" altLang="en-US" sz="2800" dirty="0">
                <a:latin typeface="+mj-lt"/>
              </a:rPr>
              <a:t>(7 of 9)</a:t>
            </a:r>
            <a:endParaRPr lang="en-US" sz="2800" dirty="0">
              <a:latin typeface="+mj-lt"/>
            </a:endParaRPr>
          </a:p>
        </p:txBody>
      </p:sp>
      <p:sp>
        <p:nvSpPr>
          <p:cNvPr id="3" name="Content Placeholder 2"/>
          <p:cNvSpPr>
            <a:spLocks noGrp="1"/>
          </p:cNvSpPr>
          <p:nvPr>
            <p:ph idx="1"/>
          </p:nvPr>
        </p:nvSpPr>
        <p:spPr>
          <a:xfrm>
            <a:off x="457200" y="1600200"/>
            <a:ext cx="8229600" cy="3962400"/>
          </a:xfrm>
        </p:spPr>
        <p:txBody>
          <a:bodyPr/>
          <a:lstStyle/>
          <a:p>
            <a:r>
              <a:rPr lang="en-US" altLang="en-US" sz="2400" dirty="0"/>
              <a:t>Tax Differences Across Investors</a:t>
            </a:r>
          </a:p>
          <a:p>
            <a:pPr lvl="1"/>
            <a:r>
              <a:rPr lang="en-US" altLang="en-US" sz="2400" dirty="0"/>
              <a:t>Dividend Tax Rate Factors</a:t>
            </a:r>
          </a:p>
          <a:p>
            <a:pPr lvl="2"/>
            <a:r>
              <a:rPr lang="en-US" altLang="en-US" sz="2400" dirty="0">
                <a:ea typeface="ＭＳ Ｐゴシック" panose="020B0600070205080204" pitchFamily="34" charset="-128"/>
              </a:rPr>
              <a:t>Long-term investors are more heavily taxed on dividends, so they would prefer share repurchases to dividend payments</a:t>
            </a:r>
          </a:p>
          <a:p>
            <a:pPr lvl="2"/>
            <a:r>
              <a:rPr lang="en-US" altLang="en-US" sz="2400" dirty="0">
                <a:ea typeface="ＭＳ Ｐゴシック" panose="020B0600070205080204" pitchFamily="34" charset="-128"/>
              </a:rPr>
              <a:t>One-year investors, pension funds, and other non-taxed investors have no tax preference for share repurchases over dividends; they would prefer a payout policy that most closely matches their cash needs</a:t>
            </a:r>
          </a:p>
        </p:txBody>
      </p:sp>
    </p:spTree>
    <p:extLst>
      <p:ext uri="{BB962C8B-B14F-4D97-AF65-F5344CB8AC3E}">
        <p14:creationId xmlns:p14="http://schemas.microsoft.com/office/powerpoint/2010/main" val="61924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17.1 Cash Distributions to Shareholders </a:t>
            </a:r>
            <a:r>
              <a:rPr lang="en-US" altLang="en-US" sz="2800" dirty="0">
                <a:latin typeface="+mj-lt"/>
              </a:rPr>
              <a:t>(1 of 4)</a:t>
            </a:r>
            <a:endParaRPr lang="en-US" sz="2800" dirty="0">
              <a:latin typeface="+mj-lt"/>
            </a:endParaRPr>
          </a:p>
        </p:txBody>
      </p:sp>
      <p:sp>
        <p:nvSpPr>
          <p:cNvPr id="3" name="Content Placeholder 2"/>
          <p:cNvSpPr>
            <a:spLocks noGrp="1"/>
          </p:cNvSpPr>
          <p:nvPr>
            <p:ph idx="1"/>
          </p:nvPr>
        </p:nvSpPr>
        <p:spPr>
          <a:xfrm>
            <a:off x="457200" y="1614056"/>
            <a:ext cx="8229600" cy="1295400"/>
          </a:xfrm>
        </p:spPr>
        <p:txBody>
          <a:bodyPr/>
          <a:lstStyle/>
          <a:p>
            <a:r>
              <a:rPr lang="en-US" altLang="en-US" sz="2400" dirty="0"/>
              <a:t>Payout Policy</a:t>
            </a:r>
          </a:p>
          <a:p>
            <a:pPr lvl="1"/>
            <a:r>
              <a:rPr lang="en-US" altLang="en-US" sz="2400" dirty="0"/>
              <a:t>The way a firm chooses between the alternative ways to pay cash out to shareholders</a:t>
            </a:r>
          </a:p>
        </p:txBody>
      </p:sp>
    </p:spTree>
    <p:extLst>
      <p:ext uri="{BB962C8B-B14F-4D97-AF65-F5344CB8AC3E}">
        <p14:creationId xmlns:p14="http://schemas.microsoft.com/office/powerpoint/2010/main" val="774748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17.3 The Tax Disadvantage of Dividends </a:t>
            </a:r>
            <a:r>
              <a:rPr lang="en-US" altLang="en-US" sz="2800" dirty="0">
                <a:latin typeface="+mj-lt"/>
              </a:rPr>
              <a:t>(8 of 9)</a:t>
            </a:r>
            <a:endParaRPr lang="en-US" sz="2000" dirty="0">
              <a:latin typeface="+mj-lt"/>
            </a:endParaRPr>
          </a:p>
        </p:txBody>
      </p:sp>
      <p:sp>
        <p:nvSpPr>
          <p:cNvPr id="3" name="Content Placeholder 2"/>
          <p:cNvSpPr>
            <a:spLocks noGrp="1"/>
          </p:cNvSpPr>
          <p:nvPr>
            <p:ph idx="1"/>
          </p:nvPr>
        </p:nvSpPr>
        <p:spPr>
          <a:xfrm>
            <a:off x="457200" y="1600200"/>
            <a:ext cx="8229600" cy="2514600"/>
          </a:xfrm>
        </p:spPr>
        <p:txBody>
          <a:bodyPr/>
          <a:lstStyle/>
          <a:p>
            <a:r>
              <a:rPr lang="en-US" altLang="en-US" sz="2400" dirty="0"/>
              <a:t>Tax Differences Across Investors</a:t>
            </a:r>
          </a:p>
          <a:p>
            <a:pPr lvl="1"/>
            <a:r>
              <a:rPr lang="en-US" altLang="en-US" sz="2400" dirty="0"/>
              <a:t>Dividend Tax Rate Factors</a:t>
            </a:r>
          </a:p>
          <a:p>
            <a:pPr lvl="2"/>
            <a:r>
              <a:rPr lang="en-US" altLang="en-US" sz="2400" dirty="0">
                <a:ea typeface="ＭＳ Ｐゴシック" panose="020B0600070205080204" pitchFamily="34" charset="-128"/>
              </a:rPr>
              <a:t>Corporations enjoy a tax advantage associated with dividends due to the 70% exclusion rule</a:t>
            </a:r>
          </a:p>
          <a:p>
            <a:pPr lvl="3"/>
            <a:r>
              <a:rPr lang="en-US" altLang="en-US" sz="2400" dirty="0">
                <a:ea typeface="ＭＳ Ｐゴシック" panose="020B0600070205080204" pitchFamily="34" charset="-128"/>
              </a:rPr>
              <a:t>A corporation that chooses to invest its cash will prefer to hold stocks with high dividend yields</a:t>
            </a:r>
          </a:p>
        </p:txBody>
      </p:sp>
    </p:spTree>
    <p:extLst>
      <p:ext uri="{BB962C8B-B14F-4D97-AF65-F5344CB8AC3E}">
        <p14:creationId xmlns:p14="http://schemas.microsoft.com/office/powerpoint/2010/main" val="1452346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17.3 The Tax Disadvantage of Dividends </a:t>
            </a:r>
            <a:r>
              <a:rPr lang="en-US" altLang="en-US" sz="2800" dirty="0">
                <a:latin typeface="+mj-lt"/>
              </a:rPr>
              <a:t>(9 of 9)</a:t>
            </a:r>
            <a:endParaRPr lang="en-US" sz="2000" dirty="0">
              <a:latin typeface="+mj-lt"/>
            </a:endParaRPr>
          </a:p>
        </p:txBody>
      </p:sp>
      <p:sp>
        <p:nvSpPr>
          <p:cNvPr id="3" name="Content Placeholder 2"/>
          <p:cNvSpPr>
            <a:spLocks noGrp="1"/>
          </p:cNvSpPr>
          <p:nvPr>
            <p:ph idx="1"/>
          </p:nvPr>
        </p:nvSpPr>
        <p:spPr>
          <a:xfrm>
            <a:off x="457200" y="1600200"/>
            <a:ext cx="8229600" cy="4495800"/>
          </a:xfrm>
        </p:spPr>
        <p:txBody>
          <a:bodyPr/>
          <a:lstStyle/>
          <a:p>
            <a:r>
              <a:rPr lang="en-US" altLang="en-US" sz="2400" dirty="0"/>
              <a:t>Tax Differences Across Investors</a:t>
            </a:r>
          </a:p>
          <a:p>
            <a:pPr lvl="1"/>
            <a:r>
              <a:rPr lang="en-US" altLang="en-US" sz="2400" dirty="0"/>
              <a:t>Clientele Effects</a:t>
            </a:r>
          </a:p>
          <a:p>
            <a:pPr lvl="2"/>
            <a:r>
              <a:rPr lang="en-US" altLang="en-US" sz="2400" dirty="0">
                <a:ea typeface="ＭＳ Ｐゴシック" panose="020B0600070205080204" pitchFamily="34" charset="-128"/>
              </a:rPr>
              <a:t>When the dividend policy of a firm reflects the tax preferences of its investor clientele</a:t>
            </a:r>
          </a:p>
          <a:p>
            <a:pPr lvl="3"/>
            <a:r>
              <a:rPr lang="en-US" altLang="en-US" sz="2400" dirty="0">
                <a:ea typeface="ＭＳ Ｐゴシック" panose="020B0600070205080204" pitchFamily="34" charset="-128"/>
              </a:rPr>
              <a:t>Individuals in the highest tax brackets have a preference for stocks that pay no or low dividends</a:t>
            </a:r>
          </a:p>
          <a:p>
            <a:pPr lvl="3"/>
            <a:r>
              <a:rPr lang="en-US" altLang="en-US" sz="2400" dirty="0">
                <a:ea typeface="ＭＳ Ｐゴシック" panose="020B0600070205080204" pitchFamily="34" charset="-128"/>
              </a:rPr>
              <a:t>Tax-free investors and corporations have a preference for stocks with high dividends</a:t>
            </a:r>
          </a:p>
          <a:p>
            <a:pPr lvl="2"/>
            <a:r>
              <a:rPr lang="en-US" altLang="en-US" sz="2400" dirty="0">
                <a:ea typeface="ＭＳ Ｐゴシック" panose="020B0600070205080204" pitchFamily="34" charset="-128"/>
              </a:rPr>
              <a:t>The dividend policy of a firm is optimized for the tax preference of its investor clientele</a:t>
            </a:r>
          </a:p>
        </p:txBody>
      </p:sp>
    </p:spTree>
    <p:extLst>
      <p:ext uri="{BB962C8B-B14F-4D97-AF65-F5344CB8AC3E}">
        <p14:creationId xmlns:p14="http://schemas.microsoft.com/office/powerpoint/2010/main" val="1236460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Table 17.4 Differing Dividend Policy Preferences Across Investor Groups</a:t>
            </a:r>
            <a:endParaRPr lang="en-US" sz="2000" dirty="0">
              <a:latin typeface="+mj-lt"/>
            </a:endParaRPr>
          </a:p>
        </p:txBody>
      </p:sp>
      <p:sp>
        <p:nvSpPr>
          <p:cNvPr id="3" name="Content Placeholder 2"/>
          <p:cNvSpPr>
            <a:spLocks noGrp="1"/>
          </p:cNvSpPr>
          <p:nvPr>
            <p:ph idx="1"/>
          </p:nvPr>
        </p:nvSpPr>
        <p:spPr>
          <a:xfrm>
            <a:off x="457200" y="1655621"/>
            <a:ext cx="8229600" cy="457199"/>
          </a:xfrm>
        </p:spPr>
        <p:txBody>
          <a:bodyPr/>
          <a:lstStyle/>
          <a:p>
            <a:pPr marL="0" indent="0">
              <a:buNone/>
            </a:pPr>
            <a:r>
              <a:rPr lang="en-US" altLang="en-US" sz="2000" b="1" dirty="0"/>
              <a:t>Table 17.4</a:t>
            </a:r>
            <a:r>
              <a:rPr lang="en-US" altLang="en-US" sz="2000" dirty="0"/>
              <a:t> Differing Dividend Policy Preferences Across Investor Groups</a:t>
            </a:r>
            <a:endParaRPr lang="en-US" sz="2000" b="1" dirty="0">
              <a:solidFill>
                <a:srgbClr val="FF0000"/>
              </a:solidFill>
            </a:endParaRPr>
          </a:p>
        </p:txBody>
      </p:sp>
      <p:graphicFrame>
        <p:nvGraphicFramePr>
          <p:cNvPr id="4" name="Table 3" descr="Table 17.4, differing dividend policy preferences across investor groups, with 3 columns: investor group, dividend policy preference, and proportion of investors. Row 1: individual investors. Policy preference: tax disadvantage for dividends; prefer share repurchase. Proportion: approximately 52%. Row 2: institutions, pension, funds, retirement accounts. Policy preference: no tax preference; prefer dividend policy that matches income needs. Proportion: approximately 47%. Row 3: corporations. Policy preferences: tax advantage for dividends. Proportion: approximately 1%."/>
          <p:cNvGraphicFramePr>
            <a:graphicFrameLocks noGrp="1"/>
          </p:cNvGraphicFramePr>
          <p:nvPr>
            <p:extLst>
              <p:ext uri="{D42A27DB-BD31-4B8C-83A1-F6EECF244321}">
                <p14:modId xmlns:p14="http://schemas.microsoft.com/office/powerpoint/2010/main" val="2974070522"/>
              </p:ext>
            </p:extLst>
          </p:nvPr>
        </p:nvGraphicFramePr>
        <p:xfrm>
          <a:off x="457200" y="2616200"/>
          <a:ext cx="8229600" cy="2565400"/>
        </p:xfrm>
        <a:graphic>
          <a:graphicData uri="http://schemas.openxmlformats.org/drawingml/2006/table">
            <a:tbl>
              <a:tblPr firstRow="1" bandRow="1">
                <a:tableStyleId>{3B4B98B0-60AC-42C2-AFA5-B58CD77FA1E5}</a:tableStyleId>
              </a:tblPr>
              <a:tblGrid>
                <a:gridCol w="2362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40">
                <a:tc>
                  <a:txBody>
                    <a:bodyPr/>
                    <a:lstStyle/>
                    <a:p>
                      <a:pPr algn="l"/>
                      <a:r>
                        <a:rPr lang="en-IN" sz="1800" b="1" i="0" u="none" strike="noStrike" kern="1200" baseline="0" dirty="0">
                          <a:solidFill>
                            <a:schemeClr val="bg1"/>
                          </a:solidFill>
                          <a:latin typeface="+mn-lt"/>
                          <a:ea typeface="+mn-ea"/>
                          <a:cs typeface="+mn-cs"/>
                        </a:rPr>
                        <a:t>Investor Group</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l"/>
                      <a:r>
                        <a:rPr lang="en-IN" sz="1800" b="1" i="0" u="none" strike="noStrike" kern="1200" baseline="0" dirty="0">
                          <a:solidFill>
                            <a:schemeClr val="bg1"/>
                          </a:solidFill>
                          <a:latin typeface="+mn-lt"/>
                          <a:ea typeface="+mn-ea"/>
                          <a:cs typeface="+mn-cs"/>
                        </a:rPr>
                        <a:t>Dividend Policy Preference</a:t>
                      </a:r>
                      <a:endParaRPr lang="en-IN"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800" b="1" i="0" u="none" strike="noStrike" kern="1200" baseline="0" dirty="0">
                          <a:solidFill>
                            <a:schemeClr val="bg1"/>
                          </a:solidFill>
                          <a:latin typeface="+mn-lt"/>
                          <a:ea typeface="+mn-ea"/>
                          <a:cs typeface="+mn-cs"/>
                        </a:rPr>
                        <a:t>Proportion of</a:t>
                      </a:r>
                    </a:p>
                    <a:p>
                      <a:pPr algn="ctr"/>
                      <a:r>
                        <a:rPr lang="en-IN" sz="1800" b="1" i="0" u="none" strike="noStrike" kern="1200" baseline="0" dirty="0">
                          <a:solidFill>
                            <a:schemeClr val="bg1"/>
                          </a:solidFill>
                          <a:latin typeface="+mn-lt"/>
                          <a:ea typeface="+mn-ea"/>
                          <a:cs typeface="+mn-cs"/>
                        </a:rPr>
                        <a:t>Investors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Individual investors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Tax disadvantage for dividends Prefer share repurchase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~52%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Institutions, pension funds, retirement accounts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No tax preference</a:t>
                      </a:r>
                    </a:p>
                    <a:p>
                      <a:r>
                        <a:rPr lang="en-IN" sz="1800" b="0" i="0" u="none" strike="noStrike" kern="1200" baseline="0" dirty="0">
                          <a:solidFill>
                            <a:schemeClr val="tx1"/>
                          </a:solidFill>
                          <a:latin typeface="+mn-lt"/>
                          <a:ea typeface="+mn-ea"/>
                          <a:cs typeface="+mn-cs"/>
                        </a:rPr>
                        <a:t>Prefer dividend policy that matches income needs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~47%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Corporations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Tax advantage for dividends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bl>
          </a:graphicData>
        </a:graphic>
      </p:graphicFrame>
      <p:sp>
        <p:nvSpPr>
          <p:cNvPr id="5" name="Content Placeholder 4"/>
          <p:cNvSpPr>
            <a:spLocks noGrp="1"/>
          </p:cNvSpPr>
          <p:nvPr>
            <p:ph idx="13"/>
          </p:nvPr>
        </p:nvSpPr>
        <p:spPr>
          <a:xfrm>
            <a:off x="457200" y="5715000"/>
            <a:ext cx="8229600" cy="258763"/>
          </a:xfrm>
        </p:spPr>
        <p:txBody>
          <a:bodyPr/>
          <a:lstStyle/>
          <a:p>
            <a:pPr marL="0" indent="0">
              <a:buNone/>
            </a:pPr>
            <a:r>
              <a:rPr lang="en-IN" b="1" dirty="0"/>
              <a:t>Source: </a:t>
            </a:r>
            <a:r>
              <a:rPr lang="en-IN" dirty="0"/>
              <a:t>Proportions based on </a:t>
            </a:r>
            <a:r>
              <a:rPr lang="en-IN" b="1" dirty="0"/>
              <a:t>Federal Reserve Flow of Funds Accounts</a:t>
            </a:r>
            <a:r>
              <a:rPr lang="en-IN" dirty="0"/>
              <a:t>, 2015.</a:t>
            </a:r>
          </a:p>
        </p:txBody>
      </p:sp>
    </p:spTree>
    <p:extLst>
      <p:ext uri="{BB962C8B-B14F-4D97-AF65-F5344CB8AC3E}">
        <p14:creationId xmlns:p14="http://schemas.microsoft.com/office/powerpoint/2010/main" val="1507645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17.4 Payout Versus Retention of Cash </a:t>
            </a:r>
            <a:r>
              <a:rPr lang="en-US" altLang="en-US" sz="2800" dirty="0">
                <a:latin typeface="+mj-lt"/>
              </a:rPr>
              <a:t>(1 of 6)</a:t>
            </a:r>
            <a:endParaRPr lang="en-US" sz="2000" dirty="0">
              <a:latin typeface="+mj-lt"/>
            </a:endParaRPr>
          </a:p>
        </p:txBody>
      </p:sp>
      <p:sp>
        <p:nvSpPr>
          <p:cNvPr id="3" name="Content Placeholder 2"/>
          <p:cNvSpPr>
            <a:spLocks noGrp="1"/>
          </p:cNvSpPr>
          <p:nvPr>
            <p:ph idx="1"/>
          </p:nvPr>
        </p:nvSpPr>
        <p:spPr>
          <a:xfrm>
            <a:off x="457200" y="1600200"/>
            <a:ext cx="8229600" cy="2590800"/>
          </a:xfrm>
        </p:spPr>
        <p:txBody>
          <a:bodyPr/>
          <a:lstStyle/>
          <a:p>
            <a:r>
              <a:rPr lang="en-US" altLang="en-US" sz="2400" dirty="0"/>
              <a:t>Retaining Cash with Perfect Capital Markets</a:t>
            </a:r>
          </a:p>
          <a:p>
            <a:pPr lvl="1"/>
            <a:r>
              <a:rPr lang="en-US" altLang="en-US" sz="2400" dirty="0"/>
              <a:t>Buying and selling securities is a zero-</a:t>
            </a:r>
            <a:r>
              <a:rPr lang="en-US" altLang="en-US" sz="2400" spc="-300" dirty="0"/>
              <a:t>N P </a:t>
            </a:r>
            <a:r>
              <a:rPr lang="en-US" altLang="en-US" sz="2400" dirty="0"/>
              <a:t>V transaction, so it should not affect firm value</a:t>
            </a:r>
          </a:p>
          <a:p>
            <a:pPr lvl="1"/>
            <a:r>
              <a:rPr lang="en-US" altLang="en-US" sz="2400" dirty="0"/>
              <a:t>Shareholders can make any investment a firm makes on their own if the firm pays out the cash</a:t>
            </a:r>
          </a:p>
          <a:p>
            <a:pPr lvl="1"/>
            <a:r>
              <a:rPr lang="en-US" altLang="en-US" sz="2400" dirty="0"/>
              <a:t>The retention versus payout decision is irrelevant</a:t>
            </a:r>
          </a:p>
        </p:txBody>
      </p:sp>
    </p:spTree>
    <p:extLst>
      <p:ext uri="{BB962C8B-B14F-4D97-AF65-F5344CB8AC3E}">
        <p14:creationId xmlns:p14="http://schemas.microsoft.com/office/powerpoint/2010/main" val="2311977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Example 17.2 Payout Decisions in a Perfect Capital Market </a:t>
            </a:r>
            <a:r>
              <a:rPr lang="en-US" altLang="en-US" sz="2800" dirty="0">
                <a:latin typeface="+mj-lt"/>
              </a:rPr>
              <a:t>(1 of 5)</a:t>
            </a:r>
            <a:endParaRPr lang="en-US" sz="2000" dirty="0">
              <a:latin typeface="+mj-lt"/>
            </a:endParaRPr>
          </a:p>
        </p:txBody>
      </p:sp>
      <p:sp>
        <p:nvSpPr>
          <p:cNvPr id="3" name="Content Placeholder 2"/>
          <p:cNvSpPr>
            <a:spLocks noGrp="1"/>
          </p:cNvSpPr>
          <p:nvPr>
            <p:ph idx="1"/>
          </p:nvPr>
        </p:nvSpPr>
        <p:spPr>
          <a:xfrm>
            <a:off x="457200" y="1600200"/>
            <a:ext cx="8229600" cy="3962400"/>
          </a:xfrm>
        </p:spPr>
        <p:txBody>
          <a:bodyPr/>
          <a:lstStyle/>
          <a:p>
            <a:pPr>
              <a:buNone/>
            </a:pPr>
            <a:r>
              <a:rPr lang="en-US" altLang="en-US" sz="2400" b="1" dirty="0"/>
              <a:t>Problem:</a:t>
            </a:r>
          </a:p>
          <a:p>
            <a:r>
              <a:rPr lang="en-IN" sz="2400" dirty="0"/>
              <a:t>Barston Mining has $100,000 in excess cash. Barston is considering investing the cash in one-year Treasury bills paying 2% interest, and then using the cash to pay a dividend next year. </a:t>
            </a:r>
          </a:p>
          <a:p>
            <a:r>
              <a:rPr lang="en-IN" sz="2400" dirty="0"/>
              <a:t>Alternatively, the firm can pay a dividend immediately and shareholders can invest the cash on their own. </a:t>
            </a:r>
          </a:p>
          <a:p>
            <a:r>
              <a:rPr lang="en-IN" sz="2400" dirty="0"/>
              <a:t>In a perfect capital market, which option would shareholders prefer?</a:t>
            </a:r>
            <a:endParaRPr lang="en-US" altLang="en-US" sz="2400" dirty="0"/>
          </a:p>
        </p:txBody>
      </p:sp>
    </p:spTree>
    <p:extLst>
      <p:ext uri="{BB962C8B-B14F-4D97-AF65-F5344CB8AC3E}">
        <p14:creationId xmlns:p14="http://schemas.microsoft.com/office/powerpoint/2010/main" val="738978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Example 17.2 Payout Decisions in a Perfect Capital Market </a:t>
            </a:r>
            <a:r>
              <a:rPr lang="en-US" altLang="en-US" sz="2800" dirty="0">
                <a:latin typeface="+mj-lt"/>
              </a:rPr>
              <a:t>(2 of 5)</a:t>
            </a:r>
            <a:endParaRPr lang="en-US" sz="2000" dirty="0">
              <a:latin typeface="+mj-lt"/>
            </a:endParaRPr>
          </a:p>
        </p:txBody>
      </p:sp>
      <p:sp>
        <p:nvSpPr>
          <p:cNvPr id="3" name="Content Placeholder 2"/>
          <p:cNvSpPr>
            <a:spLocks noGrp="1"/>
          </p:cNvSpPr>
          <p:nvPr>
            <p:ph idx="1"/>
          </p:nvPr>
        </p:nvSpPr>
        <p:spPr>
          <a:xfrm>
            <a:off x="457200" y="1600200"/>
            <a:ext cx="8229600" cy="2438400"/>
          </a:xfrm>
        </p:spPr>
        <p:txBody>
          <a:bodyPr/>
          <a:lstStyle/>
          <a:p>
            <a:pPr>
              <a:buNone/>
            </a:pPr>
            <a:r>
              <a:rPr lang="en-US" altLang="en-US" sz="2400" b="1" dirty="0"/>
              <a:t>Solution:</a:t>
            </a:r>
          </a:p>
          <a:p>
            <a:pPr>
              <a:spcBef>
                <a:spcPts val="0"/>
              </a:spcBef>
              <a:buNone/>
            </a:pPr>
            <a:r>
              <a:rPr lang="en-US" altLang="en-US" sz="2400" b="1" dirty="0"/>
              <a:t>Plan:</a:t>
            </a:r>
          </a:p>
          <a:p>
            <a:r>
              <a:rPr lang="en-IN" sz="2400" dirty="0"/>
              <a:t>We need to compare what shareholders would receive from an immediate dividend ($100,000) to the present value of what they would receive in one year if Barston invested the cash.</a:t>
            </a:r>
            <a:endParaRPr lang="en-US" altLang="en-US" sz="2400" dirty="0"/>
          </a:p>
        </p:txBody>
      </p:sp>
    </p:spTree>
    <p:extLst>
      <p:ext uri="{BB962C8B-B14F-4D97-AF65-F5344CB8AC3E}">
        <p14:creationId xmlns:p14="http://schemas.microsoft.com/office/powerpoint/2010/main" val="2809537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Example 17.2 Payout Decisions in a Perfect Capital Market </a:t>
            </a:r>
            <a:r>
              <a:rPr lang="en-US" altLang="en-US" sz="2800" dirty="0">
                <a:latin typeface="+mj-lt"/>
              </a:rPr>
              <a:t>(3 of 5)</a:t>
            </a:r>
            <a:endParaRPr lang="en-US" sz="2000" dirty="0">
              <a:latin typeface="+mj-lt"/>
            </a:endParaRPr>
          </a:p>
        </p:txBody>
      </p:sp>
      <p:sp>
        <p:nvSpPr>
          <p:cNvPr id="3" name="Content Placeholder 2"/>
          <p:cNvSpPr>
            <a:spLocks noGrp="1"/>
          </p:cNvSpPr>
          <p:nvPr>
            <p:ph idx="1"/>
          </p:nvPr>
        </p:nvSpPr>
        <p:spPr>
          <a:xfrm>
            <a:off x="457200" y="1634835"/>
            <a:ext cx="8229600" cy="3546765"/>
          </a:xfrm>
        </p:spPr>
        <p:txBody>
          <a:bodyPr/>
          <a:lstStyle/>
          <a:p>
            <a:pPr>
              <a:lnSpc>
                <a:spcPct val="90000"/>
              </a:lnSpc>
              <a:buNone/>
            </a:pPr>
            <a:r>
              <a:rPr lang="en-US" altLang="en-US" sz="2400" b="1" dirty="0"/>
              <a:t>Execute:</a:t>
            </a:r>
          </a:p>
          <a:p>
            <a:r>
              <a:rPr lang="en-IN" sz="2400" dirty="0"/>
              <a:t>If Barston retains the cash, at the end of one year the company would be able to pay a dividend of 100,000 </a:t>
            </a:r>
            <a:r>
              <a:rPr lang="en-IN" sz="2400" dirty="0">
                <a:cs typeface="Arial" panose="020B0604020202020204" pitchFamily="34" charset="0"/>
              </a:rPr>
              <a:t>×</a:t>
            </a:r>
            <a:r>
              <a:rPr lang="en-IN" sz="2400" dirty="0"/>
              <a:t> (1.02) = $102,000. Note that this payoff is the same as if shareholders had invested the $100,000 in Treasury bills themselves. In other words, the present value of this future dividend is exactly 102,000 ÷ (1.02) = $100,000, which is the same as the $100,000 shareholders would receive from an immediate dividend.</a:t>
            </a:r>
            <a:endParaRPr lang="en-US" altLang="en-US" sz="2400" dirty="0"/>
          </a:p>
        </p:txBody>
      </p:sp>
    </p:spTree>
    <p:extLst>
      <p:ext uri="{BB962C8B-B14F-4D97-AF65-F5344CB8AC3E}">
        <p14:creationId xmlns:p14="http://schemas.microsoft.com/office/powerpoint/2010/main" val="100560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Example 17.2 Payout Decisions in a Perfect Capital Market </a:t>
            </a:r>
            <a:r>
              <a:rPr lang="en-US" altLang="en-US" sz="2800" dirty="0">
                <a:latin typeface="+mj-lt"/>
              </a:rPr>
              <a:t>(4 of 5)</a:t>
            </a:r>
            <a:endParaRPr lang="en-US" sz="2800" dirty="0">
              <a:latin typeface="+mj-lt"/>
            </a:endParaRPr>
          </a:p>
        </p:txBody>
      </p:sp>
      <p:sp>
        <p:nvSpPr>
          <p:cNvPr id="3" name="Content Placeholder 2"/>
          <p:cNvSpPr>
            <a:spLocks noGrp="1"/>
          </p:cNvSpPr>
          <p:nvPr>
            <p:ph idx="1"/>
          </p:nvPr>
        </p:nvSpPr>
        <p:spPr>
          <a:xfrm>
            <a:off x="457200" y="1634835"/>
            <a:ext cx="8229600" cy="1336965"/>
          </a:xfrm>
        </p:spPr>
        <p:txBody>
          <a:bodyPr/>
          <a:lstStyle/>
          <a:p>
            <a:pPr>
              <a:lnSpc>
                <a:spcPct val="90000"/>
              </a:lnSpc>
              <a:buNone/>
            </a:pPr>
            <a:r>
              <a:rPr lang="en-US" altLang="en-US" sz="2400" b="1" dirty="0"/>
              <a:t>Execute:</a:t>
            </a:r>
          </a:p>
          <a:p>
            <a:r>
              <a:rPr lang="en-IN" sz="2400" dirty="0"/>
              <a:t>Thus, shareholders are indifferent about whether the firm pays the dividend immediately or retains the cash.</a:t>
            </a:r>
            <a:endParaRPr lang="en-US" altLang="en-US" sz="2400" dirty="0"/>
          </a:p>
        </p:txBody>
      </p:sp>
    </p:spTree>
    <p:extLst>
      <p:ext uri="{BB962C8B-B14F-4D97-AF65-F5344CB8AC3E}">
        <p14:creationId xmlns:p14="http://schemas.microsoft.com/office/powerpoint/2010/main" val="3273041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Example 17.2 Payout Decisions in a Perfect Capital Market </a:t>
            </a:r>
            <a:r>
              <a:rPr lang="en-US" altLang="en-US" sz="2800" dirty="0">
                <a:latin typeface="+mj-lt"/>
              </a:rPr>
              <a:t>(5 of 5)</a:t>
            </a:r>
            <a:endParaRPr lang="en-US" sz="2000" dirty="0">
              <a:latin typeface="+mj-lt"/>
            </a:endParaRPr>
          </a:p>
        </p:txBody>
      </p:sp>
      <p:sp>
        <p:nvSpPr>
          <p:cNvPr id="3" name="Content Placeholder 2"/>
          <p:cNvSpPr>
            <a:spLocks noGrp="1"/>
          </p:cNvSpPr>
          <p:nvPr>
            <p:ph idx="1"/>
          </p:nvPr>
        </p:nvSpPr>
        <p:spPr>
          <a:xfrm>
            <a:off x="457200" y="1600200"/>
            <a:ext cx="8229600" cy="3200400"/>
          </a:xfrm>
        </p:spPr>
        <p:txBody>
          <a:bodyPr/>
          <a:lstStyle/>
          <a:p>
            <a:pPr>
              <a:buNone/>
            </a:pPr>
            <a:r>
              <a:rPr lang="en-US" altLang="en-US" sz="2400" b="1" dirty="0"/>
              <a:t>Evaluate: </a:t>
            </a:r>
          </a:p>
          <a:p>
            <a:r>
              <a:rPr lang="en-IN" sz="2400" dirty="0"/>
              <a:t>Because Barston is not doing anything that the investors could not have done on their own, it does not create any value by retaining the cash and investing it for the shareholders versus simply paying it to them immediately. As we showed with Genron in Example 17.1, if Barston retains the cash, but investors prefer to have the income today, they could sell $100,000 worth of shares.</a:t>
            </a:r>
            <a:endParaRPr lang="en-US" altLang="en-US" sz="2400" dirty="0"/>
          </a:p>
        </p:txBody>
      </p:sp>
    </p:spTree>
    <p:extLst>
      <p:ext uri="{BB962C8B-B14F-4D97-AF65-F5344CB8AC3E}">
        <p14:creationId xmlns:p14="http://schemas.microsoft.com/office/powerpoint/2010/main" val="28141513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17.4 Payout Versus Retention of Cash </a:t>
            </a:r>
            <a:r>
              <a:rPr lang="en-US" altLang="en-US" sz="2800" dirty="0">
                <a:latin typeface="+mj-lt"/>
              </a:rPr>
              <a:t>(2 of 6)</a:t>
            </a:r>
            <a:endParaRPr lang="en-US" sz="2800" dirty="0">
              <a:latin typeface="+mj-lt"/>
            </a:endParaRPr>
          </a:p>
        </p:txBody>
      </p:sp>
      <p:sp>
        <p:nvSpPr>
          <p:cNvPr id="3" name="Content Placeholder 2"/>
          <p:cNvSpPr>
            <a:spLocks noGrp="1"/>
          </p:cNvSpPr>
          <p:nvPr>
            <p:ph idx="1"/>
          </p:nvPr>
        </p:nvSpPr>
        <p:spPr>
          <a:xfrm>
            <a:off x="457200" y="1600200"/>
            <a:ext cx="8229600" cy="2438400"/>
          </a:xfrm>
        </p:spPr>
        <p:txBody>
          <a:bodyPr/>
          <a:lstStyle/>
          <a:p>
            <a:r>
              <a:rPr lang="en-US" altLang="en-US" sz="2400" dirty="0"/>
              <a:t>Retaining Cash with Perfect Capital Markets</a:t>
            </a:r>
          </a:p>
          <a:p>
            <a:pPr lvl="1"/>
            <a:r>
              <a:rPr lang="en-US" altLang="en-US" sz="2400" spc="-300" dirty="0"/>
              <a:t>M </a:t>
            </a:r>
            <a:r>
              <a:rPr lang="en-US" altLang="en-US" sz="2400" dirty="0" err="1"/>
              <a:t>M</a:t>
            </a:r>
            <a:r>
              <a:rPr lang="en-US" altLang="en-US" sz="2400" dirty="0"/>
              <a:t> Payout Irrelevance</a:t>
            </a:r>
          </a:p>
          <a:p>
            <a:pPr lvl="2"/>
            <a:r>
              <a:rPr lang="en-US" altLang="en-US" sz="2400" dirty="0">
                <a:ea typeface="ＭＳ Ｐゴシック" panose="020B0600070205080204" pitchFamily="34" charset="-128"/>
              </a:rPr>
              <a:t>In perfect capital markets, if a firm invests excess cash flows in financial securities, the firm’s choice of payout versus retention is irrelevant and does not affect the initial value of the firm</a:t>
            </a:r>
          </a:p>
        </p:txBody>
      </p:sp>
    </p:spTree>
    <p:extLst>
      <p:ext uri="{BB962C8B-B14F-4D97-AF65-F5344CB8AC3E}">
        <p14:creationId xmlns:p14="http://schemas.microsoft.com/office/powerpoint/2010/main" val="165858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147"/>
            <a:ext cx="8229600" cy="511889"/>
          </a:xfrm>
        </p:spPr>
        <p:txBody>
          <a:bodyPr anchor="ctr"/>
          <a:lstStyle/>
          <a:p>
            <a:r>
              <a:rPr lang="en-US" altLang="en-US" sz="3600" dirty="0">
                <a:latin typeface="+mj-lt"/>
              </a:rPr>
              <a:t>Figure 17.1 Uses of Free Cash Flow</a:t>
            </a:r>
            <a:endParaRPr lang="en-US" sz="2000" dirty="0">
              <a:latin typeface="+mj-lt"/>
            </a:endParaRPr>
          </a:p>
        </p:txBody>
      </p:sp>
      <p:pic>
        <p:nvPicPr>
          <p:cNvPr id="8" name="Picture Placeholder 7" descr="A tree diagram illustrates the uses of free cash flow.&#10;Long description is available in notes, press F6&#10;">
            <a:extLst>
              <a:ext uri="{FF2B5EF4-FFF2-40B4-BE49-F238E27FC236}">
                <a16:creationId xmlns:a16="http://schemas.microsoft.com/office/drawing/2014/main" id="{D3CE0CAE-4FEB-4BA1-8A35-FB85B48409B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60791" y="1636363"/>
            <a:ext cx="7822418" cy="35852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201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17" y="55085"/>
            <a:ext cx="8229600" cy="1097280"/>
          </a:xfrm>
        </p:spPr>
        <p:txBody>
          <a:bodyPr/>
          <a:lstStyle/>
          <a:p>
            <a:r>
              <a:rPr lang="en-US" altLang="en-US" sz="3600" dirty="0">
                <a:latin typeface="+mj-lt"/>
              </a:rPr>
              <a:t>17.4 Payout Versus Retention of Cash </a:t>
            </a:r>
            <a:r>
              <a:rPr lang="en-US" altLang="en-US" sz="2800" dirty="0">
                <a:latin typeface="+mj-lt"/>
              </a:rPr>
              <a:t>(3 of 6)</a:t>
            </a:r>
            <a:endParaRPr lang="en-US" sz="2000" dirty="0">
              <a:latin typeface="+mj-lt"/>
            </a:endParaRPr>
          </a:p>
        </p:txBody>
      </p:sp>
      <p:sp>
        <p:nvSpPr>
          <p:cNvPr id="3" name="Content Placeholder 2"/>
          <p:cNvSpPr>
            <a:spLocks noGrp="1"/>
          </p:cNvSpPr>
          <p:nvPr>
            <p:ph idx="1"/>
          </p:nvPr>
        </p:nvSpPr>
        <p:spPr>
          <a:xfrm>
            <a:off x="457200" y="1600200"/>
            <a:ext cx="8229600" cy="2057400"/>
          </a:xfrm>
        </p:spPr>
        <p:txBody>
          <a:bodyPr/>
          <a:lstStyle/>
          <a:p>
            <a:r>
              <a:rPr lang="en-US" altLang="en-US" sz="2400" dirty="0"/>
              <a:t>Retaining Cash with Imperfect Capital Markets</a:t>
            </a:r>
          </a:p>
          <a:p>
            <a:pPr lvl="1"/>
            <a:r>
              <a:rPr lang="en-US" altLang="en-US" sz="2400" dirty="0"/>
              <a:t>Taxes and Cash Retention</a:t>
            </a:r>
          </a:p>
          <a:p>
            <a:pPr lvl="2"/>
            <a:r>
              <a:rPr lang="en-US" altLang="en-US" sz="2400" dirty="0">
                <a:ea typeface="ＭＳ Ｐゴシック" panose="020B0600070205080204" pitchFamily="34" charset="-128"/>
              </a:rPr>
              <a:t>Cash can be thought of as equivalent to negative leverage so the tax advantage of leverage implies a tax disadvantage to holding cash</a:t>
            </a:r>
          </a:p>
        </p:txBody>
      </p:sp>
    </p:spTree>
    <p:extLst>
      <p:ext uri="{BB962C8B-B14F-4D97-AF65-F5344CB8AC3E}">
        <p14:creationId xmlns:p14="http://schemas.microsoft.com/office/powerpoint/2010/main" val="451459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952"/>
            <a:ext cx="8229600" cy="1097280"/>
          </a:xfrm>
        </p:spPr>
        <p:txBody>
          <a:bodyPr/>
          <a:lstStyle/>
          <a:p>
            <a:r>
              <a:rPr lang="en-US" altLang="en-US" sz="3600" dirty="0">
                <a:latin typeface="+mj-lt"/>
              </a:rPr>
              <a:t>Example 17.3 Retaining Cash with Corporate Taxes </a:t>
            </a:r>
            <a:r>
              <a:rPr lang="en-US" altLang="en-US" sz="2800" dirty="0">
                <a:latin typeface="+mj-lt"/>
              </a:rPr>
              <a:t>(1 of 4)</a:t>
            </a:r>
            <a:endParaRPr lang="en-US" sz="2000" dirty="0">
              <a:latin typeface="+mj-lt"/>
            </a:endParaRPr>
          </a:p>
        </p:txBody>
      </p:sp>
      <p:sp>
        <p:nvSpPr>
          <p:cNvPr id="3" name="Content Placeholder 2"/>
          <p:cNvSpPr>
            <a:spLocks noGrp="1"/>
          </p:cNvSpPr>
          <p:nvPr>
            <p:ph idx="1"/>
          </p:nvPr>
        </p:nvSpPr>
        <p:spPr>
          <a:xfrm>
            <a:off x="457200" y="1600200"/>
            <a:ext cx="8229600" cy="3733800"/>
          </a:xfrm>
        </p:spPr>
        <p:txBody>
          <a:bodyPr/>
          <a:lstStyle/>
          <a:p>
            <a:pPr>
              <a:buNone/>
            </a:pPr>
            <a:r>
              <a:rPr lang="en-US" altLang="en-US" sz="2400" b="1" dirty="0"/>
              <a:t>Problem: </a:t>
            </a:r>
            <a:r>
              <a:rPr lang="en-US" altLang="en-US" sz="2400" dirty="0"/>
              <a:t> </a:t>
            </a:r>
          </a:p>
          <a:p>
            <a:r>
              <a:rPr lang="en-IN" sz="2400" dirty="0"/>
              <a:t>Recall Barston Mining from Example 17.2. Suppose Barston must pay corporate taxes at a 25% rate on the interest it will earn from the one-year Treasury bill paying 2% interest. </a:t>
            </a:r>
          </a:p>
          <a:p>
            <a:r>
              <a:rPr lang="en-IN" sz="2400" dirty="0"/>
              <a:t>Would pension fund investors (who do not pay taxes on their investment income) prefer that Barston use its excess cash to pay the $100,000 dividend immediately or retain the cash for one year?</a:t>
            </a:r>
            <a:endParaRPr lang="en-US" altLang="en-US" sz="2400" dirty="0"/>
          </a:p>
        </p:txBody>
      </p:sp>
    </p:spTree>
    <p:extLst>
      <p:ext uri="{BB962C8B-B14F-4D97-AF65-F5344CB8AC3E}">
        <p14:creationId xmlns:p14="http://schemas.microsoft.com/office/powerpoint/2010/main" val="1352449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Example 17.3 Retaining Cash with Corporate Taxes </a:t>
            </a:r>
            <a:r>
              <a:rPr lang="en-US" altLang="en-US" sz="2800" dirty="0">
                <a:latin typeface="+mj-lt"/>
              </a:rPr>
              <a:t>(2 of 4)</a:t>
            </a:r>
            <a:endParaRPr lang="en-US" sz="2800" dirty="0">
              <a:latin typeface="+mj-lt"/>
            </a:endParaRPr>
          </a:p>
        </p:txBody>
      </p:sp>
      <p:sp>
        <p:nvSpPr>
          <p:cNvPr id="3" name="Content Placeholder 2"/>
          <p:cNvSpPr>
            <a:spLocks noGrp="1"/>
          </p:cNvSpPr>
          <p:nvPr>
            <p:ph idx="1"/>
          </p:nvPr>
        </p:nvSpPr>
        <p:spPr>
          <a:xfrm>
            <a:off x="457200" y="1600200"/>
            <a:ext cx="8229600" cy="4114800"/>
          </a:xfrm>
        </p:spPr>
        <p:txBody>
          <a:bodyPr/>
          <a:lstStyle/>
          <a:p>
            <a:pPr>
              <a:buNone/>
            </a:pPr>
            <a:r>
              <a:rPr lang="en-US" altLang="en-US" sz="2400" b="1" dirty="0"/>
              <a:t>Solution:</a:t>
            </a:r>
          </a:p>
          <a:p>
            <a:pPr>
              <a:spcBef>
                <a:spcPts val="0"/>
              </a:spcBef>
              <a:buNone/>
            </a:pPr>
            <a:r>
              <a:rPr lang="en-US" altLang="en-US" sz="2400" b="1" dirty="0"/>
              <a:t>Plan:</a:t>
            </a:r>
          </a:p>
          <a:p>
            <a:r>
              <a:rPr lang="en-IN" sz="2400" dirty="0"/>
              <a:t>As in the original example, the comparison is between what shareholders could generate on their own and what shareholders will receive if Barston retains and invests the funds for them. </a:t>
            </a:r>
          </a:p>
          <a:p>
            <a:r>
              <a:rPr lang="en-IN" sz="2400" dirty="0"/>
              <a:t>The key question then is: What is the difference between the after-tax return that Barston can earn and distribute to shareholders versus the pension fund’s tax-free return on investing the $100,000?</a:t>
            </a:r>
            <a:endParaRPr lang="en-US" altLang="en-US" sz="2400" dirty="0"/>
          </a:p>
        </p:txBody>
      </p:sp>
    </p:spTree>
    <p:extLst>
      <p:ext uri="{BB962C8B-B14F-4D97-AF65-F5344CB8AC3E}">
        <p14:creationId xmlns:p14="http://schemas.microsoft.com/office/powerpoint/2010/main" val="17413606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17" y="108332"/>
            <a:ext cx="8229600" cy="1204693"/>
          </a:xfrm>
        </p:spPr>
        <p:txBody>
          <a:bodyPr anchor="ctr"/>
          <a:lstStyle/>
          <a:p>
            <a:r>
              <a:rPr lang="en-US" altLang="en-US" sz="3600" dirty="0">
                <a:latin typeface="+mj-lt"/>
              </a:rPr>
              <a:t>Example 17.3 Retaining Cash with Corporate Taxes </a:t>
            </a:r>
            <a:r>
              <a:rPr lang="en-US" altLang="en-US" sz="2800" dirty="0">
                <a:latin typeface="+mj-lt"/>
              </a:rPr>
              <a:t>(3 of 4)</a:t>
            </a:r>
            <a:endParaRPr lang="en-US" sz="2000" dirty="0">
              <a:latin typeface="+mj-lt"/>
            </a:endParaRPr>
          </a:p>
        </p:txBody>
      </p:sp>
      <p:sp>
        <p:nvSpPr>
          <p:cNvPr id="3" name="Content Placeholder 2"/>
          <p:cNvSpPr>
            <a:spLocks noGrp="1"/>
          </p:cNvSpPr>
          <p:nvPr>
            <p:ph idx="1"/>
          </p:nvPr>
        </p:nvSpPr>
        <p:spPr>
          <a:xfrm>
            <a:off x="457200" y="1600200"/>
            <a:ext cx="8229600" cy="3124200"/>
          </a:xfrm>
        </p:spPr>
        <p:txBody>
          <a:bodyPr/>
          <a:lstStyle/>
          <a:p>
            <a:pPr>
              <a:buNone/>
            </a:pPr>
            <a:r>
              <a:rPr lang="en-US" altLang="en-US" sz="2400" b="1" dirty="0"/>
              <a:t>Execute:</a:t>
            </a:r>
          </a:p>
          <a:p>
            <a:r>
              <a:rPr lang="en-IN" sz="2400" dirty="0"/>
              <a:t>Because the pension fund investors do not pay taxes on investment income, the results from the prior example still hold: They would get $100,000, invest it, and earn 2% to receive a total of $102,000 in one year. </a:t>
            </a:r>
          </a:p>
          <a:p>
            <a:r>
              <a:rPr lang="en-IN" sz="2400" dirty="0"/>
              <a:t>If Barston retains the cash for one year, it will earn an after-tax return on the Treasury bills of:</a:t>
            </a:r>
          </a:p>
        </p:txBody>
      </p:sp>
      <p:sp>
        <p:nvSpPr>
          <p:cNvPr id="4" name="Content Placeholder 3"/>
          <p:cNvSpPr>
            <a:spLocks noGrp="1"/>
          </p:cNvSpPr>
          <p:nvPr>
            <p:ph idx="13"/>
          </p:nvPr>
        </p:nvSpPr>
        <p:spPr>
          <a:xfrm>
            <a:off x="457200" y="4851096"/>
            <a:ext cx="8229600" cy="1376190"/>
          </a:xfrm>
        </p:spPr>
        <p:txBody>
          <a:bodyPr/>
          <a:lstStyle/>
          <a:p>
            <a:pPr marL="0" indent="0" algn="ctr">
              <a:buNone/>
            </a:pPr>
            <a:r>
              <a:rPr lang="en-US" altLang="en-US" sz="2400" dirty="0"/>
              <a:t>2% </a:t>
            </a:r>
            <a:r>
              <a:rPr lang="en-US" altLang="en-US" sz="2400" dirty="0">
                <a:cs typeface="Arial" panose="020B0604020202020204" pitchFamily="34" charset="0"/>
                <a:sym typeface="Symbol" panose="05050102010706020507" pitchFamily="18" charset="2"/>
              </a:rPr>
              <a:t>×</a:t>
            </a:r>
            <a:r>
              <a:rPr lang="en-US" altLang="en-US" sz="2400" dirty="0"/>
              <a:t> (1 − 0.25) = 1.50%</a:t>
            </a:r>
          </a:p>
          <a:p>
            <a:r>
              <a:rPr lang="en-IN" sz="2400" dirty="0"/>
              <a:t>Thus, at the end of the year </a:t>
            </a:r>
            <a:r>
              <a:rPr lang="en-IN" sz="2400" dirty="0" err="1"/>
              <a:t>Barston</a:t>
            </a:r>
            <a:r>
              <a:rPr lang="en-IN" sz="2400" dirty="0"/>
              <a:t> will pay a dividend of </a:t>
            </a:r>
            <a:r>
              <a:rPr lang="en-US" altLang="en-US" sz="2400" dirty="0"/>
              <a:t>$100,000 </a:t>
            </a:r>
            <a:r>
              <a:rPr lang="en-US" altLang="en-US" sz="2400" dirty="0">
                <a:cs typeface="Arial" panose="020B0604020202020204" pitchFamily="34" charset="0"/>
                <a:sym typeface="Symbol" panose="05050102010706020507" pitchFamily="18" charset="2"/>
              </a:rPr>
              <a:t>×</a:t>
            </a:r>
            <a:r>
              <a:rPr lang="en-US" altLang="en-US" sz="2400" dirty="0"/>
              <a:t> (1.015) = </a:t>
            </a:r>
            <a:r>
              <a:rPr lang="en-IN" sz="2400" dirty="0"/>
              <a:t>$101,500.</a:t>
            </a:r>
            <a:endParaRPr lang="en-US" altLang="en-US" sz="2400" dirty="0"/>
          </a:p>
        </p:txBody>
      </p:sp>
    </p:spTree>
    <p:extLst>
      <p:ext uri="{BB962C8B-B14F-4D97-AF65-F5344CB8AC3E}">
        <p14:creationId xmlns:p14="http://schemas.microsoft.com/office/powerpoint/2010/main" val="951248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Example 17.3 Retaining Cash with Corporate Taxes </a:t>
            </a:r>
            <a:r>
              <a:rPr lang="en-US" altLang="en-US" sz="2800" dirty="0">
                <a:latin typeface="+mj-lt"/>
              </a:rPr>
              <a:t>(4 of 4)</a:t>
            </a:r>
            <a:endParaRPr lang="en-US" sz="2000" dirty="0">
              <a:latin typeface="+mj-lt"/>
            </a:endParaRPr>
          </a:p>
        </p:txBody>
      </p:sp>
      <p:sp>
        <p:nvSpPr>
          <p:cNvPr id="3" name="Content Placeholder 2"/>
          <p:cNvSpPr>
            <a:spLocks noGrp="1"/>
          </p:cNvSpPr>
          <p:nvPr>
            <p:ph idx="1"/>
          </p:nvPr>
        </p:nvSpPr>
        <p:spPr>
          <a:xfrm>
            <a:off x="457200" y="1600200"/>
            <a:ext cx="8229600" cy="3429000"/>
          </a:xfrm>
        </p:spPr>
        <p:txBody>
          <a:bodyPr/>
          <a:lstStyle/>
          <a:p>
            <a:pPr>
              <a:buNone/>
            </a:pPr>
            <a:r>
              <a:rPr lang="en-US" altLang="en-US" sz="2400" b="1" dirty="0"/>
              <a:t>Evaluate:</a:t>
            </a:r>
          </a:p>
          <a:p>
            <a:r>
              <a:rPr lang="en-IN" sz="2400" dirty="0"/>
              <a:t>This amount is less than the $102,000 the investors would have earned if they had invested the $100,000 in Treasury bills themselves. </a:t>
            </a:r>
          </a:p>
          <a:p>
            <a:r>
              <a:rPr lang="en-IN" sz="2400" dirty="0"/>
              <a:t>Because Barston must pay corporate taxes on the interest it earns, there is a tax disadvantage to retaining cash. Pension fund investors will therefore prefer that Barston pays the dividend now.</a:t>
            </a:r>
            <a:endParaRPr lang="en-US" altLang="en-US" sz="2400" dirty="0"/>
          </a:p>
        </p:txBody>
      </p:sp>
    </p:spTree>
    <p:extLst>
      <p:ext uri="{BB962C8B-B14F-4D97-AF65-F5344CB8AC3E}">
        <p14:creationId xmlns:p14="http://schemas.microsoft.com/office/powerpoint/2010/main" val="39562054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34"/>
            <a:ext cx="8229600" cy="1097280"/>
          </a:xfrm>
        </p:spPr>
        <p:txBody>
          <a:bodyPr/>
          <a:lstStyle/>
          <a:p>
            <a:r>
              <a:rPr lang="en-US" altLang="en-US" sz="3600" dirty="0">
                <a:latin typeface="+mj-lt"/>
              </a:rPr>
              <a:t>17.4 Payout Versus Retention of Cash </a:t>
            </a:r>
            <a:r>
              <a:rPr lang="en-US" altLang="en-US" sz="2400" dirty="0">
                <a:latin typeface="+mj-lt"/>
              </a:rPr>
              <a:t>(4 of 6)</a:t>
            </a:r>
            <a:endParaRPr lang="en-US" sz="2000" dirty="0">
              <a:latin typeface="+mj-lt"/>
            </a:endParaRPr>
          </a:p>
        </p:txBody>
      </p:sp>
      <p:sp>
        <p:nvSpPr>
          <p:cNvPr id="3" name="Content Placeholder 2"/>
          <p:cNvSpPr>
            <a:spLocks noGrp="1"/>
          </p:cNvSpPr>
          <p:nvPr>
            <p:ph idx="1"/>
          </p:nvPr>
        </p:nvSpPr>
        <p:spPr>
          <a:xfrm>
            <a:off x="457200" y="1634834"/>
            <a:ext cx="8229600" cy="4384965"/>
          </a:xfrm>
        </p:spPr>
        <p:txBody>
          <a:bodyPr/>
          <a:lstStyle/>
          <a:p>
            <a:pPr>
              <a:lnSpc>
                <a:spcPct val="90000"/>
              </a:lnSpc>
            </a:pPr>
            <a:r>
              <a:rPr lang="en-US" altLang="en-US" sz="2400" dirty="0"/>
              <a:t>Retaining Cash with Imperfect Capital Markets</a:t>
            </a:r>
          </a:p>
          <a:p>
            <a:pPr lvl="1">
              <a:lnSpc>
                <a:spcPct val="90000"/>
              </a:lnSpc>
            </a:pPr>
            <a:r>
              <a:rPr lang="en-US" altLang="en-US" sz="2400" dirty="0"/>
              <a:t>Investor Tax Adjustments</a:t>
            </a:r>
          </a:p>
          <a:p>
            <a:pPr lvl="2">
              <a:lnSpc>
                <a:spcPct val="90000"/>
              </a:lnSpc>
            </a:pPr>
            <a:r>
              <a:rPr lang="en-US" altLang="en-US" sz="2400" dirty="0">
                <a:ea typeface="ＭＳ Ｐゴシック" panose="020B0600070205080204" pitchFamily="34" charset="-128"/>
              </a:rPr>
              <a:t>When a firm retains cash, it must pay corporate tax on the interest it earns</a:t>
            </a:r>
          </a:p>
          <a:p>
            <a:pPr lvl="2">
              <a:lnSpc>
                <a:spcPct val="90000"/>
              </a:lnSpc>
            </a:pPr>
            <a:r>
              <a:rPr lang="en-US" altLang="en-US" sz="2400" dirty="0">
                <a:ea typeface="ＭＳ Ｐゴシック" panose="020B0600070205080204" pitchFamily="34" charset="-128"/>
              </a:rPr>
              <a:t>In addition, the investor will owe capital gains tax on the increased value of the firm</a:t>
            </a:r>
          </a:p>
          <a:p>
            <a:pPr lvl="3">
              <a:lnSpc>
                <a:spcPct val="90000"/>
              </a:lnSpc>
            </a:pPr>
            <a:r>
              <a:rPr lang="en-US" altLang="en-US" sz="2400" dirty="0">
                <a:ea typeface="ＭＳ Ｐゴシック" panose="020B0600070205080204" pitchFamily="34" charset="-128"/>
              </a:rPr>
              <a:t>The net result is that the interest on retained cash is taxed twice</a:t>
            </a:r>
          </a:p>
          <a:p>
            <a:pPr lvl="3">
              <a:lnSpc>
                <a:spcPct val="90000"/>
              </a:lnSpc>
            </a:pPr>
            <a:r>
              <a:rPr lang="en-US" altLang="en-US" sz="2400" dirty="0">
                <a:ea typeface="ＭＳ Ｐゴシック" panose="020B0600070205080204" pitchFamily="34" charset="-128"/>
              </a:rPr>
              <a:t>Under most tax regimes there remains a substantial tax disadvantage for the firm to retaining excess cash even after adjusting for investor taxes</a:t>
            </a:r>
          </a:p>
        </p:txBody>
      </p:sp>
    </p:spTree>
    <p:extLst>
      <p:ext uri="{BB962C8B-B14F-4D97-AF65-F5344CB8AC3E}">
        <p14:creationId xmlns:p14="http://schemas.microsoft.com/office/powerpoint/2010/main" val="40693191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8"/>
            <a:ext cx="8229600" cy="1097280"/>
          </a:xfrm>
        </p:spPr>
        <p:txBody>
          <a:bodyPr/>
          <a:lstStyle/>
          <a:p>
            <a:r>
              <a:rPr lang="en-US" altLang="en-US" sz="3600" dirty="0">
                <a:latin typeface="+mj-lt"/>
              </a:rPr>
              <a:t>17.4 Payout Versus Retention of Cash </a:t>
            </a:r>
            <a:r>
              <a:rPr lang="en-US" altLang="en-US" sz="2800" dirty="0">
                <a:latin typeface="+mj-lt"/>
              </a:rPr>
              <a:t>(5 of 6)</a:t>
            </a:r>
            <a:endParaRPr lang="en-US" sz="2800" dirty="0">
              <a:latin typeface="+mj-lt"/>
            </a:endParaRPr>
          </a:p>
        </p:txBody>
      </p:sp>
      <p:sp>
        <p:nvSpPr>
          <p:cNvPr id="3" name="Content Placeholder 2"/>
          <p:cNvSpPr>
            <a:spLocks noGrp="1"/>
          </p:cNvSpPr>
          <p:nvPr>
            <p:ph idx="1"/>
          </p:nvPr>
        </p:nvSpPr>
        <p:spPr>
          <a:xfrm>
            <a:off x="457200" y="1600200"/>
            <a:ext cx="8229600" cy="4419600"/>
          </a:xfrm>
        </p:spPr>
        <p:txBody>
          <a:bodyPr/>
          <a:lstStyle/>
          <a:p>
            <a:r>
              <a:rPr lang="en-US" altLang="en-US" sz="2400" dirty="0"/>
              <a:t>Retaining Cash with Imperfect Capital Markets</a:t>
            </a:r>
          </a:p>
          <a:p>
            <a:pPr lvl="1"/>
            <a:r>
              <a:rPr lang="en-US" altLang="en-US" sz="2400" dirty="0"/>
              <a:t>Issuance and Distress Costs</a:t>
            </a:r>
          </a:p>
          <a:p>
            <a:pPr lvl="2"/>
            <a:r>
              <a:rPr lang="en-US" altLang="en-US" sz="2400" dirty="0">
                <a:ea typeface="ＭＳ Ｐゴシック" panose="020B0600070205080204" pitchFamily="34" charset="-128"/>
              </a:rPr>
              <a:t>Firms retain cash balances to cover potential future cash shortfalls, which allows a firm to avoid the transaction costs of selling new debt or equity issues</a:t>
            </a:r>
          </a:p>
          <a:p>
            <a:pPr lvl="2"/>
            <a:r>
              <a:rPr lang="en-US" altLang="en-US" sz="2400" dirty="0">
                <a:ea typeface="ＭＳ Ｐゴシック" panose="020B0600070205080204" pitchFamily="34" charset="-128"/>
              </a:rPr>
              <a:t>Used to avoid financial distress during temporary periods of operating losses</a:t>
            </a:r>
          </a:p>
          <a:p>
            <a:pPr lvl="2"/>
            <a:r>
              <a:rPr lang="en-US" altLang="en-US" sz="2400" dirty="0">
                <a:ea typeface="ＭＳ Ｐゴシック" panose="020B0600070205080204" pitchFamily="34" charset="-128"/>
              </a:rPr>
              <a:t>A firm must balance the tax costs of holding cash with the potential benefits of not having to raise external funds in the future</a:t>
            </a:r>
          </a:p>
        </p:txBody>
      </p:sp>
    </p:spTree>
    <p:extLst>
      <p:ext uri="{BB962C8B-B14F-4D97-AF65-F5344CB8AC3E}">
        <p14:creationId xmlns:p14="http://schemas.microsoft.com/office/powerpoint/2010/main" val="2507548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85"/>
            <a:ext cx="8229600" cy="1097280"/>
          </a:xfrm>
        </p:spPr>
        <p:txBody>
          <a:bodyPr/>
          <a:lstStyle/>
          <a:p>
            <a:r>
              <a:rPr lang="en-US" altLang="en-US" sz="3600" dirty="0">
                <a:latin typeface="+mj-lt"/>
              </a:rPr>
              <a:t>17.4 Payout Versus Retention of Cash </a:t>
            </a:r>
            <a:r>
              <a:rPr lang="en-US" altLang="en-US" sz="2800" dirty="0">
                <a:latin typeface="+mj-lt"/>
              </a:rPr>
              <a:t>(6 of 6)</a:t>
            </a:r>
            <a:endParaRPr lang="en-US" sz="2800" dirty="0">
              <a:latin typeface="+mj-lt"/>
            </a:endParaRPr>
          </a:p>
        </p:txBody>
      </p:sp>
      <p:sp>
        <p:nvSpPr>
          <p:cNvPr id="3" name="Content Placeholder 2"/>
          <p:cNvSpPr>
            <a:spLocks noGrp="1"/>
          </p:cNvSpPr>
          <p:nvPr>
            <p:ph idx="1"/>
          </p:nvPr>
        </p:nvSpPr>
        <p:spPr>
          <a:xfrm>
            <a:off x="457200" y="1641765"/>
            <a:ext cx="8229600" cy="3997035"/>
          </a:xfrm>
        </p:spPr>
        <p:txBody>
          <a:bodyPr/>
          <a:lstStyle/>
          <a:p>
            <a:pPr>
              <a:lnSpc>
                <a:spcPct val="90000"/>
              </a:lnSpc>
            </a:pPr>
            <a:r>
              <a:rPr lang="en-US" altLang="en-US" sz="2400" dirty="0"/>
              <a:t>Retaining Cash with Imperfect Capital Markets</a:t>
            </a:r>
          </a:p>
          <a:p>
            <a:pPr lvl="1">
              <a:lnSpc>
                <a:spcPct val="90000"/>
              </a:lnSpc>
            </a:pPr>
            <a:r>
              <a:rPr lang="en-US" altLang="en-US" sz="2400" dirty="0"/>
              <a:t>Agency Costs of Retaining Cash</a:t>
            </a:r>
          </a:p>
          <a:p>
            <a:pPr lvl="2">
              <a:lnSpc>
                <a:spcPct val="90000"/>
              </a:lnSpc>
            </a:pPr>
            <a:r>
              <a:rPr lang="en-US" altLang="en-US" sz="2400" dirty="0">
                <a:ea typeface="ＭＳ Ｐゴシック" panose="020B0600070205080204" pitchFamily="34" charset="-128"/>
              </a:rPr>
              <a:t>There is no benefit to shareholders when a firm holds cash above and beyond its future investment or liquidity needs</a:t>
            </a:r>
          </a:p>
          <a:p>
            <a:pPr lvl="2">
              <a:lnSpc>
                <a:spcPct val="90000"/>
              </a:lnSpc>
            </a:pPr>
            <a:r>
              <a:rPr lang="en-US" altLang="en-US" sz="2400" dirty="0">
                <a:ea typeface="ＭＳ Ｐゴシック" panose="020B0600070205080204" pitchFamily="34" charset="-128"/>
              </a:rPr>
              <a:t>There are likely to be agency costs associated with having too much cash in the firm</a:t>
            </a:r>
          </a:p>
          <a:p>
            <a:pPr lvl="3">
              <a:lnSpc>
                <a:spcPct val="90000"/>
              </a:lnSpc>
            </a:pPr>
            <a:r>
              <a:rPr lang="en-US" altLang="en-US" sz="2400" dirty="0">
                <a:ea typeface="ＭＳ Ｐゴシック" panose="020B0600070205080204" pitchFamily="34" charset="-128"/>
              </a:rPr>
              <a:t>Paying out excess cash through dividends or share repurchases can boost the stock price by reducing managers’ ability and temptation to waste resources</a:t>
            </a:r>
          </a:p>
        </p:txBody>
      </p:sp>
    </p:spTree>
    <p:extLst>
      <p:ext uri="{BB962C8B-B14F-4D97-AF65-F5344CB8AC3E}">
        <p14:creationId xmlns:p14="http://schemas.microsoft.com/office/powerpoint/2010/main" val="34701344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Example 17.4 Cutting Negative-</a:t>
            </a:r>
            <a:r>
              <a:rPr lang="en-US" altLang="en-US" sz="3600" spc="-450" dirty="0">
                <a:latin typeface="+mj-lt"/>
              </a:rPr>
              <a:t>N P </a:t>
            </a:r>
            <a:r>
              <a:rPr lang="en-US" altLang="en-US" sz="3600" dirty="0">
                <a:latin typeface="+mj-lt"/>
              </a:rPr>
              <a:t>V Growth </a:t>
            </a:r>
            <a:r>
              <a:rPr lang="en-US" altLang="en-US" sz="2800" dirty="0">
                <a:latin typeface="+mj-lt"/>
              </a:rPr>
              <a:t>(1 of 5)</a:t>
            </a:r>
            <a:endParaRPr lang="en-US" sz="2000" dirty="0">
              <a:latin typeface="+mj-lt"/>
            </a:endParaRPr>
          </a:p>
        </p:txBody>
      </p:sp>
      <p:sp>
        <p:nvSpPr>
          <p:cNvPr id="3" name="Content Placeholder 2"/>
          <p:cNvSpPr>
            <a:spLocks noGrp="1"/>
          </p:cNvSpPr>
          <p:nvPr>
            <p:ph idx="1"/>
          </p:nvPr>
        </p:nvSpPr>
        <p:spPr>
          <a:xfrm>
            <a:off x="457200" y="1600200"/>
            <a:ext cx="8229600" cy="4114800"/>
          </a:xfrm>
        </p:spPr>
        <p:txBody>
          <a:bodyPr/>
          <a:lstStyle/>
          <a:p>
            <a:pPr>
              <a:buNone/>
            </a:pPr>
            <a:r>
              <a:rPr lang="en-US" altLang="en-US" sz="2400" b="1" dirty="0"/>
              <a:t>Problem:</a:t>
            </a:r>
          </a:p>
          <a:p>
            <a:r>
              <a:rPr lang="en-IN" sz="2400" dirty="0"/>
              <a:t>Rexton Oil is an all-equity firm with 100 million shares outstanding. Rexton has $150 million in cash and expects future free cash flows of $65 million per year. Management plans to use the cash to expand the firm’s operations, which will in turn increase future free cash flows to $72.8 million per year. </a:t>
            </a:r>
          </a:p>
          <a:p>
            <a:r>
              <a:rPr lang="en-IN" sz="2400" dirty="0"/>
              <a:t>If the cost of capital of Rexton’s investments is 10%, how would a decision to use the cash for a share repurchase rather than the expansion change the share price?</a:t>
            </a:r>
            <a:endParaRPr lang="en-US" altLang="en-US" sz="2400" dirty="0"/>
          </a:p>
        </p:txBody>
      </p:sp>
    </p:spTree>
    <p:extLst>
      <p:ext uri="{BB962C8B-B14F-4D97-AF65-F5344CB8AC3E}">
        <p14:creationId xmlns:p14="http://schemas.microsoft.com/office/powerpoint/2010/main" val="35425456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Example 17.4 Cutting Negative-</a:t>
            </a:r>
            <a:r>
              <a:rPr lang="en-US" altLang="en-US" sz="3600" spc="-450" dirty="0">
                <a:latin typeface="+mj-lt"/>
              </a:rPr>
              <a:t>N P </a:t>
            </a:r>
            <a:r>
              <a:rPr lang="en-US" altLang="en-US" sz="3600" dirty="0">
                <a:latin typeface="+mj-lt"/>
              </a:rPr>
              <a:t>V Growth </a:t>
            </a:r>
            <a:r>
              <a:rPr lang="en-US" altLang="en-US" sz="2800" dirty="0">
                <a:latin typeface="+mj-lt"/>
              </a:rPr>
              <a:t>(2 of 5)</a:t>
            </a:r>
            <a:endParaRPr lang="en-US" sz="2000" dirty="0">
              <a:latin typeface="+mj-lt"/>
            </a:endParaRPr>
          </a:p>
        </p:txBody>
      </p:sp>
      <p:sp>
        <p:nvSpPr>
          <p:cNvPr id="3" name="Content Placeholder 2"/>
          <p:cNvSpPr>
            <a:spLocks noGrp="1"/>
          </p:cNvSpPr>
          <p:nvPr>
            <p:ph idx="1"/>
          </p:nvPr>
        </p:nvSpPr>
        <p:spPr>
          <a:xfrm>
            <a:off x="457200" y="1600200"/>
            <a:ext cx="8229600" cy="3733800"/>
          </a:xfrm>
        </p:spPr>
        <p:txBody>
          <a:bodyPr/>
          <a:lstStyle/>
          <a:p>
            <a:pPr>
              <a:buNone/>
            </a:pPr>
            <a:r>
              <a:rPr lang="en-US" altLang="en-US" sz="2400" b="1" dirty="0"/>
              <a:t>Solution:</a:t>
            </a:r>
          </a:p>
          <a:p>
            <a:pPr>
              <a:spcBef>
                <a:spcPts val="0"/>
              </a:spcBef>
              <a:buNone/>
            </a:pPr>
            <a:r>
              <a:rPr lang="en-US" altLang="en-US" sz="2400" b="1" dirty="0"/>
              <a:t>Plan:</a:t>
            </a:r>
          </a:p>
          <a:p>
            <a:r>
              <a:rPr lang="en-IN" sz="2400" dirty="0"/>
              <a:t>We can use the perpetuity formula to value Rexton under the two scenarios. The repurchase will take place at market prices, so the repurchase itself will have no effect on Rexton’s share price. </a:t>
            </a:r>
          </a:p>
          <a:p>
            <a:r>
              <a:rPr lang="en-IN" sz="2400" dirty="0"/>
              <a:t>The main question is whether spending $150 million now (instead of repurchasing) to increase cash flows by $7.8 million per year is a positive-</a:t>
            </a:r>
            <a:r>
              <a:rPr lang="en-IN" sz="2400" spc="-300" dirty="0"/>
              <a:t>N P </a:t>
            </a:r>
            <a:r>
              <a:rPr lang="en-IN" sz="2400" dirty="0"/>
              <a:t>V project.</a:t>
            </a:r>
            <a:endParaRPr lang="en-US" altLang="en-US" sz="2400" dirty="0"/>
          </a:p>
        </p:txBody>
      </p:sp>
    </p:spTree>
    <p:extLst>
      <p:ext uri="{BB962C8B-B14F-4D97-AF65-F5344CB8AC3E}">
        <p14:creationId xmlns:p14="http://schemas.microsoft.com/office/powerpoint/2010/main" val="346399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17.1 Cash Distributions to Shareholders </a:t>
            </a:r>
            <a:r>
              <a:rPr lang="en-US" altLang="en-US" sz="2800" dirty="0">
                <a:latin typeface="+mj-lt"/>
              </a:rPr>
              <a:t>(2 of 4)</a:t>
            </a:r>
            <a:endParaRPr lang="en-US" sz="2000" dirty="0">
              <a:latin typeface="+mj-lt"/>
            </a:endParaRPr>
          </a:p>
        </p:txBody>
      </p:sp>
      <p:sp>
        <p:nvSpPr>
          <p:cNvPr id="3" name="Content Placeholder 2"/>
          <p:cNvSpPr>
            <a:spLocks noGrp="1"/>
          </p:cNvSpPr>
          <p:nvPr>
            <p:ph idx="1"/>
          </p:nvPr>
        </p:nvSpPr>
        <p:spPr>
          <a:xfrm>
            <a:off x="457200" y="1632014"/>
            <a:ext cx="8229600" cy="2025586"/>
          </a:xfrm>
        </p:spPr>
        <p:txBody>
          <a:bodyPr/>
          <a:lstStyle/>
          <a:p>
            <a:r>
              <a:rPr lang="en-US" altLang="en-US" sz="2200" dirty="0"/>
              <a:t>Dividends</a:t>
            </a:r>
          </a:p>
          <a:p>
            <a:pPr lvl="1"/>
            <a:r>
              <a:rPr lang="en-US" altLang="en-US" sz="2200" dirty="0"/>
              <a:t>Declaration Date</a:t>
            </a:r>
          </a:p>
          <a:p>
            <a:pPr lvl="1"/>
            <a:r>
              <a:rPr lang="en-US" altLang="en-US" sz="2200" dirty="0"/>
              <a:t>Ex-Dividend Date</a:t>
            </a:r>
          </a:p>
          <a:p>
            <a:pPr lvl="1"/>
            <a:r>
              <a:rPr lang="en-US" altLang="en-US" sz="2200" dirty="0"/>
              <a:t>Record Date</a:t>
            </a:r>
          </a:p>
          <a:p>
            <a:pPr lvl="1"/>
            <a:r>
              <a:rPr lang="en-US" altLang="en-US" sz="2200" dirty="0"/>
              <a:t>Payable (Distribution) Date</a:t>
            </a:r>
          </a:p>
        </p:txBody>
      </p:sp>
      <p:sp>
        <p:nvSpPr>
          <p:cNvPr id="4" name="Content Placeholder 3">
            <a:extLst>
              <a:ext uri="{FF2B5EF4-FFF2-40B4-BE49-F238E27FC236}">
                <a16:creationId xmlns:a16="http://schemas.microsoft.com/office/drawing/2014/main" id="{9BA1756B-F924-4692-9BCE-C44958BC010D}"/>
              </a:ext>
            </a:extLst>
          </p:cNvPr>
          <p:cNvSpPr>
            <a:spLocks noGrp="1"/>
          </p:cNvSpPr>
          <p:nvPr>
            <p:ph idx="13"/>
          </p:nvPr>
        </p:nvSpPr>
        <p:spPr>
          <a:xfrm>
            <a:off x="464288" y="3728190"/>
            <a:ext cx="8229600" cy="397243"/>
          </a:xfrm>
        </p:spPr>
        <p:txBody>
          <a:bodyPr/>
          <a:lstStyle/>
          <a:p>
            <a:pPr marL="0" indent="0">
              <a:buNone/>
            </a:pPr>
            <a:r>
              <a:rPr lang="en-US" altLang="en-US" sz="2200" b="1" dirty="0"/>
              <a:t>Figure 17.2  </a:t>
            </a:r>
            <a:r>
              <a:rPr lang="en-US" altLang="en-US" sz="2200" dirty="0"/>
              <a:t>Important Dates for Microsoft’s Special Dividend</a:t>
            </a:r>
          </a:p>
        </p:txBody>
      </p:sp>
      <p:pic>
        <p:nvPicPr>
          <p:cNvPr id="7" name="Picture Placeholder 6" descr="A chart shows the important dates for Microsoft’s special dividend.&#10;Long description is available in notes, press F6&#10;">
            <a:extLst>
              <a:ext uri="{FF2B5EF4-FFF2-40B4-BE49-F238E27FC236}">
                <a16:creationId xmlns:a16="http://schemas.microsoft.com/office/drawing/2014/main" id="{7278FD78-26C2-43C4-9CA9-012484888C45}"/>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712" r="1712"/>
          <a:stretch>
            <a:fillRect/>
          </a:stretch>
        </p:blipFill>
        <p:spPr bwMode="auto">
          <a:xfrm>
            <a:off x="846926" y="4234394"/>
            <a:ext cx="7450149" cy="20694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3739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Example 17.4 Cutting Negative-</a:t>
            </a:r>
            <a:r>
              <a:rPr lang="en-US" altLang="en-US" sz="3600" spc="-450" dirty="0">
                <a:latin typeface="+mj-lt"/>
              </a:rPr>
              <a:t>N P </a:t>
            </a:r>
            <a:r>
              <a:rPr lang="en-US" altLang="en-US" sz="3600" dirty="0">
                <a:latin typeface="+mj-lt"/>
              </a:rPr>
              <a:t>V Growth </a:t>
            </a:r>
            <a:r>
              <a:rPr lang="en-US" altLang="en-US" sz="2800" dirty="0">
                <a:latin typeface="+mj-lt"/>
              </a:rPr>
              <a:t>(3 of 5)</a:t>
            </a:r>
            <a:endParaRPr lang="en-US" sz="2800" dirty="0">
              <a:latin typeface="+mj-lt"/>
            </a:endParaRPr>
          </a:p>
        </p:txBody>
      </p:sp>
      <p:sp>
        <p:nvSpPr>
          <p:cNvPr id="3" name="Content Placeholder 2"/>
          <p:cNvSpPr>
            <a:spLocks noGrp="1"/>
          </p:cNvSpPr>
          <p:nvPr>
            <p:ph idx="1"/>
          </p:nvPr>
        </p:nvSpPr>
        <p:spPr>
          <a:xfrm>
            <a:off x="457200" y="1600200"/>
            <a:ext cx="8229600" cy="2133600"/>
          </a:xfrm>
        </p:spPr>
        <p:txBody>
          <a:bodyPr/>
          <a:lstStyle/>
          <a:p>
            <a:pPr>
              <a:buNone/>
            </a:pPr>
            <a:r>
              <a:rPr lang="en-US" altLang="en-US" sz="2400" b="1" dirty="0"/>
              <a:t>Execute:</a:t>
            </a:r>
          </a:p>
          <a:p>
            <a:r>
              <a:rPr lang="en-IN" sz="2400" b="1" dirty="0"/>
              <a:t>Invest</a:t>
            </a:r>
            <a:r>
              <a:rPr lang="en-IN" sz="2400" dirty="0"/>
              <a:t>: Using the perpetuity formula, if Rexton invests the $150 million to expand, its market value will be $72.8 million , 10% = $728 million, or $7.28 per share with 100 million shares outstanding.</a:t>
            </a:r>
            <a:endParaRPr lang="en-US" altLang="en-US" sz="2400" dirty="0"/>
          </a:p>
        </p:txBody>
      </p:sp>
    </p:spTree>
    <p:extLst>
      <p:ext uri="{BB962C8B-B14F-4D97-AF65-F5344CB8AC3E}">
        <p14:creationId xmlns:p14="http://schemas.microsoft.com/office/powerpoint/2010/main" val="2828719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Example 17.4 Cutting Negative-</a:t>
            </a:r>
            <a:r>
              <a:rPr lang="en-US" altLang="en-US" sz="3600" spc="-450" dirty="0">
                <a:latin typeface="+mj-lt"/>
              </a:rPr>
              <a:t>N P </a:t>
            </a:r>
            <a:r>
              <a:rPr lang="en-US" altLang="en-US" sz="3600" dirty="0">
                <a:latin typeface="+mj-lt"/>
              </a:rPr>
              <a:t>V Growth </a:t>
            </a:r>
            <a:r>
              <a:rPr lang="en-US" altLang="en-US" sz="2800" dirty="0">
                <a:latin typeface="+mj-lt"/>
              </a:rPr>
              <a:t>(4 of 5)</a:t>
            </a:r>
            <a:endParaRPr lang="en-US" sz="2800" dirty="0">
              <a:latin typeface="+mj-lt"/>
            </a:endParaRPr>
          </a:p>
        </p:txBody>
      </p:sp>
      <p:sp>
        <p:nvSpPr>
          <p:cNvPr id="3" name="Content Placeholder 2"/>
          <p:cNvSpPr>
            <a:spLocks noGrp="1"/>
          </p:cNvSpPr>
          <p:nvPr>
            <p:ph idx="1"/>
          </p:nvPr>
        </p:nvSpPr>
        <p:spPr>
          <a:xfrm>
            <a:off x="457200" y="1637673"/>
            <a:ext cx="8229600" cy="4599710"/>
          </a:xfrm>
        </p:spPr>
        <p:txBody>
          <a:bodyPr/>
          <a:lstStyle/>
          <a:p>
            <a:pPr>
              <a:buNone/>
            </a:pPr>
            <a:r>
              <a:rPr lang="en-US" altLang="en-US" sz="2000" b="1" dirty="0"/>
              <a:t>Execute:</a:t>
            </a:r>
          </a:p>
          <a:p>
            <a:r>
              <a:rPr lang="en-IN" sz="2000" b="1" dirty="0"/>
              <a:t>Repurchase: </a:t>
            </a:r>
            <a:r>
              <a:rPr lang="en-IN" sz="2000" dirty="0"/>
              <a:t>If Rexton does not expand, the value of its future free cash flows will be $65 million , 10% = $650 million. Adding the $150 million in cash it currently has, Rexton’s market value is $800 million, or $8.00 per share.</a:t>
            </a:r>
          </a:p>
          <a:p>
            <a:r>
              <a:rPr lang="en-IN" sz="2000" dirty="0"/>
              <a:t>If Rexton repurchases shares, there will be no change to the share price: It will repurchase $150 million ÷ $8.00 per share = 18.75 million shares, so it will have assets worth $650 million with 81.25 million shares outstanding (100 million shares − 18.75 million shares repurchased). That implies a share price of $650 million ÷ 81.25 million shares = $8.00 per share.</a:t>
            </a:r>
          </a:p>
          <a:p>
            <a:r>
              <a:rPr lang="en-IN" sz="2000" dirty="0"/>
              <a:t>In this case, cutting investment and growth to fund a share repurchase increases the share price by $0.72 per share ($8.00 − $7.28).</a:t>
            </a:r>
            <a:endParaRPr lang="en-US" altLang="en-US" sz="2000" dirty="0"/>
          </a:p>
        </p:txBody>
      </p:sp>
    </p:spTree>
    <p:extLst>
      <p:ext uri="{BB962C8B-B14F-4D97-AF65-F5344CB8AC3E}">
        <p14:creationId xmlns:p14="http://schemas.microsoft.com/office/powerpoint/2010/main" val="1633838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417"/>
            <a:ext cx="8229600" cy="1097280"/>
          </a:xfrm>
        </p:spPr>
        <p:txBody>
          <a:bodyPr/>
          <a:lstStyle/>
          <a:p>
            <a:r>
              <a:rPr lang="en-US" altLang="en-US" sz="3600" dirty="0">
                <a:latin typeface="+mj-lt"/>
              </a:rPr>
              <a:t>Example 17.4 Cutting Negative-</a:t>
            </a:r>
            <a:r>
              <a:rPr lang="en-US" altLang="en-US" sz="3600" spc="-450" dirty="0">
                <a:latin typeface="+mj-lt"/>
              </a:rPr>
              <a:t>N P </a:t>
            </a:r>
            <a:r>
              <a:rPr lang="en-US" altLang="en-US" sz="3600" dirty="0">
                <a:latin typeface="+mj-lt"/>
              </a:rPr>
              <a:t>V Growth </a:t>
            </a:r>
            <a:r>
              <a:rPr lang="en-US" altLang="en-US" sz="2400" dirty="0">
                <a:latin typeface="+mj-lt"/>
              </a:rPr>
              <a:t>(5 of 5)</a:t>
            </a:r>
            <a:endParaRPr lang="en-US" sz="2400" dirty="0">
              <a:latin typeface="+mj-lt"/>
            </a:endParaRPr>
          </a:p>
        </p:txBody>
      </p:sp>
      <p:sp>
        <p:nvSpPr>
          <p:cNvPr id="3" name="Content Placeholder 2"/>
          <p:cNvSpPr>
            <a:spLocks noGrp="1"/>
          </p:cNvSpPr>
          <p:nvPr>
            <p:ph idx="1"/>
          </p:nvPr>
        </p:nvSpPr>
        <p:spPr>
          <a:xfrm>
            <a:off x="457200" y="1548245"/>
            <a:ext cx="8229600" cy="2163763"/>
          </a:xfrm>
        </p:spPr>
        <p:txBody>
          <a:bodyPr/>
          <a:lstStyle/>
          <a:p>
            <a:pPr>
              <a:buNone/>
            </a:pPr>
            <a:r>
              <a:rPr lang="en-US" altLang="en-US" sz="2400" b="1" dirty="0"/>
              <a:t>Evaluate:</a:t>
            </a:r>
          </a:p>
          <a:p>
            <a:r>
              <a:rPr lang="en-IN" sz="2400" dirty="0"/>
              <a:t>The share price is higher with the repurchase because the alternative of expansion has a negative </a:t>
            </a:r>
            <a:r>
              <a:rPr lang="en-IN" sz="2400" spc="-300" dirty="0"/>
              <a:t>N P </a:t>
            </a:r>
            <a:r>
              <a:rPr lang="en-IN" sz="2400" dirty="0"/>
              <a:t>V: It costs $150 million, but increases future free cash flows by only $7.8 million per year forever, for an </a:t>
            </a:r>
            <a:r>
              <a:rPr lang="en-IN" sz="2400" spc="-300" dirty="0"/>
              <a:t>N P </a:t>
            </a:r>
            <a:r>
              <a:rPr lang="en-IN" sz="2400" dirty="0"/>
              <a:t>V of:</a:t>
            </a:r>
          </a:p>
        </p:txBody>
      </p:sp>
      <p:sp>
        <p:nvSpPr>
          <p:cNvPr id="4" name="Content Placeholder 3"/>
          <p:cNvSpPr>
            <a:spLocks noGrp="1"/>
          </p:cNvSpPr>
          <p:nvPr>
            <p:ph idx="13"/>
          </p:nvPr>
        </p:nvSpPr>
        <p:spPr>
          <a:xfrm>
            <a:off x="457200" y="3910446"/>
            <a:ext cx="8229600" cy="1828800"/>
          </a:xfrm>
        </p:spPr>
        <p:txBody>
          <a:bodyPr/>
          <a:lstStyle/>
          <a:p>
            <a:pPr marL="0" indent="0">
              <a:buNone/>
            </a:pPr>
            <a:r>
              <a:rPr lang="en-IN" sz="2400" dirty="0"/>
              <a:t>−$150 million + $7.8 million/10% = −$72 million, or −$0.72 per share</a:t>
            </a:r>
          </a:p>
          <a:p>
            <a:r>
              <a:rPr lang="en-IN" sz="2400" dirty="0"/>
              <a:t>Thus, by avoiding the expansion, the repurchase keeps the shares from suffering the $0.72 loss.</a:t>
            </a:r>
            <a:endParaRPr lang="en-US" altLang="en-US" sz="2400" dirty="0"/>
          </a:p>
        </p:txBody>
      </p:sp>
    </p:spTree>
    <p:extLst>
      <p:ext uri="{BB962C8B-B14F-4D97-AF65-F5344CB8AC3E}">
        <p14:creationId xmlns:p14="http://schemas.microsoft.com/office/powerpoint/2010/main" val="9118325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Table 17.5 Selected Firms with Large Cash Balances</a:t>
            </a:r>
            <a:endParaRPr lang="en-US" sz="2000" dirty="0">
              <a:latin typeface="+mj-lt"/>
            </a:endParaRPr>
          </a:p>
        </p:txBody>
      </p:sp>
      <p:sp>
        <p:nvSpPr>
          <p:cNvPr id="3" name="Content Placeholder 2"/>
          <p:cNvSpPr>
            <a:spLocks noGrp="1"/>
          </p:cNvSpPr>
          <p:nvPr>
            <p:ph idx="1"/>
          </p:nvPr>
        </p:nvSpPr>
        <p:spPr>
          <a:xfrm>
            <a:off x="457200" y="1648690"/>
            <a:ext cx="8229600" cy="381000"/>
          </a:xfrm>
        </p:spPr>
        <p:txBody>
          <a:bodyPr/>
          <a:lstStyle/>
          <a:p>
            <a:pPr>
              <a:buNone/>
            </a:pPr>
            <a:r>
              <a:rPr lang="en-US" altLang="en-US" sz="2000" b="1" dirty="0"/>
              <a:t>Table 17.5 </a:t>
            </a:r>
            <a:r>
              <a:rPr lang="en-US" altLang="en-US" sz="2000" dirty="0"/>
              <a:t>Selected Firms with Significant Cash Balances</a:t>
            </a:r>
          </a:p>
        </p:txBody>
      </p:sp>
      <p:graphicFrame>
        <p:nvGraphicFramePr>
          <p:cNvPr id="4" name="Table 3" descr="Table 17.5, selected firms with large cash balances, with 5 columns: ticker, company, cash and marketable securities in billions of dollars, percentage of market capitalization, and market cap. Row 1, Ay Ay P L, Apple Inc. 215.7 billion. 37%. 586.8. Row 2, G E, General Electric. 113.8 billion. 39%. 294. Row 3, M S F T, Microsoft. 102.3 billion. 23%. 443.2. Row 4, G O O G L, Alphabet (Google). 73.1 billion. 14%. 528.4. Row 5, C S C O, Cisco Systems. 59.1 billion. 43%. 137.8. Row 6, O R C L, Oracle Corporation. 52.3 billion. 34%. 153.5. Row 7, Ay M G N, Ay M G N, Amgen Inc. 31.4 billion. 26%. 122.5. Row 8, G M, General Motors. 20.3 billion. 38%. 52.9."/>
          <p:cNvGraphicFramePr>
            <a:graphicFrameLocks noGrp="1"/>
          </p:cNvGraphicFramePr>
          <p:nvPr>
            <p:extLst>
              <p:ext uri="{D42A27DB-BD31-4B8C-83A1-F6EECF244321}">
                <p14:modId xmlns:p14="http://schemas.microsoft.com/office/powerpoint/2010/main" val="1082091468"/>
              </p:ext>
            </p:extLst>
          </p:nvPr>
        </p:nvGraphicFramePr>
        <p:xfrm>
          <a:off x="571500" y="2123440"/>
          <a:ext cx="8001000" cy="3743960"/>
        </p:xfrm>
        <a:graphic>
          <a:graphicData uri="http://schemas.openxmlformats.org/drawingml/2006/table">
            <a:tbl>
              <a:tblPr firstRow="1" bandRow="1">
                <a:tableStyleId>{3B4B98B0-60AC-42C2-AFA5-B58CD77FA1E5}</a:tableStyleId>
              </a:tblPr>
              <a:tblGrid>
                <a:gridCol w="1066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70840">
                <a:tc>
                  <a:txBody>
                    <a:bodyPr/>
                    <a:lstStyle/>
                    <a:p>
                      <a:r>
                        <a:rPr lang="en-IN" sz="1500" b="1" i="0" u="none" strike="noStrike" kern="1200" baseline="0" dirty="0">
                          <a:solidFill>
                            <a:schemeClr val="bg1"/>
                          </a:solidFill>
                          <a:latin typeface="+mn-lt"/>
                          <a:ea typeface="+mn-ea"/>
                          <a:cs typeface="+mn-cs"/>
                        </a:rPr>
                        <a:t>Ticker</a:t>
                      </a:r>
                      <a:endParaRPr lang="en-IN" sz="15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r>
                        <a:rPr lang="en-IN" sz="1500" b="1" i="0" u="none" strike="noStrike" kern="1200" baseline="0" dirty="0">
                          <a:solidFill>
                            <a:schemeClr val="bg1"/>
                          </a:solidFill>
                          <a:latin typeface="+mn-lt"/>
                          <a:ea typeface="+mn-ea"/>
                          <a:cs typeface="+mn-cs"/>
                        </a:rPr>
                        <a:t>Company</a:t>
                      </a:r>
                      <a:endParaRPr lang="en-IN" sz="15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500" b="1" i="0" u="none" strike="noStrike" kern="1200" baseline="0" dirty="0">
                          <a:solidFill>
                            <a:schemeClr val="bg1"/>
                          </a:solidFill>
                          <a:latin typeface="+mn-lt"/>
                          <a:ea typeface="+mn-ea"/>
                          <a:cs typeface="+mn-cs"/>
                        </a:rPr>
                        <a:t>Cash &amp; Marketable</a:t>
                      </a:r>
                    </a:p>
                    <a:p>
                      <a:pPr algn="ctr"/>
                      <a:r>
                        <a:rPr lang="en-IN" sz="1500" b="1" i="0" u="none" strike="noStrike" kern="1200" baseline="0" dirty="0">
                          <a:solidFill>
                            <a:schemeClr val="bg1"/>
                          </a:solidFill>
                          <a:latin typeface="+mn-lt"/>
                          <a:ea typeface="+mn-ea"/>
                          <a:cs typeface="+mn-cs"/>
                        </a:rPr>
                        <a:t>Securities ($ billion)</a:t>
                      </a:r>
                      <a:endParaRPr lang="en-IN" sz="15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500" b="1" i="0" u="none" strike="noStrike" kern="1200" baseline="0" dirty="0">
                          <a:solidFill>
                            <a:schemeClr val="bg1"/>
                          </a:solidFill>
                          <a:latin typeface="+mn-lt"/>
                          <a:ea typeface="+mn-ea"/>
                          <a:cs typeface="+mn-cs"/>
                        </a:rPr>
                        <a:t>Percentage of Market</a:t>
                      </a:r>
                    </a:p>
                    <a:p>
                      <a:pPr algn="ctr"/>
                      <a:r>
                        <a:rPr lang="en-IN" sz="1500" b="1" i="0" u="none" strike="noStrike" kern="1200" baseline="0" dirty="0">
                          <a:solidFill>
                            <a:schemeClr val="bg1"/>
                          </a:solidFill>
                          <a:latin typeface="+mn-lt"/>
                          <a:ea typeface="+mn-ea"/>
                          <a:cs typeface="+mn-cs"/>
                        </a:rPr>
                        <a:t>Capitalization</a:t>
                      </a:r>
                      <a:endParaRPr lang="en-IN" sz="15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500" b="1" i="0" u="none" strike="noStrike" kern="1200" baseline="0" dirty="0" err="1">
                          <a:solidFill>
                            <a:schemeClr val="bg1"/>
                          </a:solidFill>
                          <a:latin typeface="+mn-lt"/>
                          <a:ea typeface="+mn-ea"/>
                          <a:cs typeface="+mn-cs"/>
                        </a:rPr>
                        <a:t>Mkt</a:t>
                      </a:r>
                      <a:r>
                        <a:rPr lang="en-IN" sz="1500" b="1" i="0" u="none" strike="noStrike" kern="1200" baseline="0" dirty="0">
                          <a:solidFill>
                            <a:schemeClr val="bg1"/>
                          </a:solidFill>
                          <a:latin typeface="+mn-lt"/>
                          <a:ea typeface="+mn-ea"/>
                          <a:cs typeface="+mn-cs"/>
                        </a:rPr>
                        <a:t> Cap</a:t>
                      </a:r>
                      <a:endParaRPr lang="en-IN" sz="15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AAPL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Apple Inc.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245.0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25%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800" b="0" i="0" u="none" strike="noStrike" kern="1200" baseline="0" dirty="0">
                          <a:solidFill>
                            <a:schemeClr val="tx1"/>
                          </a:solidFill>
                          <a:latin typeface="+mn-lt"/>
                          <a:ea typeface="+mn-ea"/>
                          <a:cs typeface="+mn-cs"/>
                        </a:rPr>
                        <a:t>961.3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MSFT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Microsoft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a:t>129.9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946.5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54005543"/>
                  </a:ext>
                </a:extLst>
              </a:tr>
              <a:tr h="370840">
                <a:tc>
                  <a:txBody>
                    <a:bodyPr/>
                    <a:lstStyle/>
                    <a:p>
                      <a:r>
                        <a:rPr lang="en-IN" sz="1800" b="0" i="0" u="none" strike="noStrike" kern="1200" baseline="0" dirty="0">
                          <a:solidFill>
                            <a:schemeClr val="tx1"/>
                          </a:solidFill>
                          <a:latin typeface="+mn-lt"/>
                          <a:ea typeface="+mn-ea"/>
                          <a:cs typeface="+mn-cs"/>
                        </a:rPr>
                        <a:t>GOOGL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Alphabet (Google)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a:t>109.1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863.1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GE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General Electric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  68.4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81.4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r>
                        <a:rPr lang="en-IN" sz="1800" b="0" i="0" u="none" strike="noStrike" kern="1200" baseline="0" dirty="0">
                          <a:solidFill>
                            <a:schemeClr val="tx1"/>
                          </a:solidFill>
                          <a:latin typeface="+mn-lt"/>
                          <a:ea typeface="+mn-ea"/>
                          <a:cs typeface="+mn-cs"/>
                        </a:rPr>
                        <a:t>CSCO</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Cisco Systems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  40.4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248.3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370840">
                <a:tc>
                  <a:txBody>
                    <a:bodyPr/>
                    <a:lstStyle/>
                    <a:p>
                      <a:r>
                        <a:rPr lang="en-IN" sz="1800" b="0" i="0" u="none" strike="noStrike" kern="1200" baseline="0" dirty="0">
                          <a:solidFill>
                            <a:schemeClr val="tx1"/>
                          </a:solidFill>
                          <a:latin typeface="+mn-lt"/>
                          <a:ea typeface="+mn-ea"/>
                          <a:cs typeface="+mn-cs"/>
                        </a:rPr>
                        <a:t>ORCL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Oracle Corporation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186.3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r h="370840">
                <a:tc>
                  <a:txBody>
                    <a:bodyPr/>
                    <a:lstStyle/>
                    <a:p>
                      <a:r>
                        <a:rPr lang="en-US"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dirty="0"/>
                        <a:t>Ford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38.1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6"/>
                  </a:ext>
                </a:extLst>
              </a:tr>
              <a:tr h="370840">
                <a:tc>
                  <a:txBody>
                    <a:bodyPr/>
                    <a:lstStyle/>
                    <a:p>
                      <a:r>
                        <a:rPr lang="en-IN" sz="1800" b="0" i="0" u="none" strike="noStrike" kern="1200" baseline="0" dirty="0">
                          <a:solidFill>
                            <a:schemeClr val="tx1"/>
                          </a:solidFill>
                          <a:latin typeface="+mn-lt"/>
                          <a:ea typeface="+mn-ea"/>
                          <a:cs typeface="+mn-cs"/>
                        </a:rPr>
                        <a:t>AMGN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800" b="0" i="0" u="none" strike="noStrike" kern="1200" baseline="0" dirty="0">
                          <a:solidFill>
                            <a:schemeClr val="tx1"/>
                          </a:solidFill>
                          <a:latin typeface="+mn-lt"/>
                          <a:ea typeface="+mn-ea"/>
                          <a:cs typeface="+mn-cs"/>
                        </a:rPr>
                        <a:t>AMGN Amgen, Inc.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  29.3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dirty="0"/>
                        <a:t>109.3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7"/>
                  </a:ext>
                </a:extLst>
              </a:tr>
            </a:tbl>
          </a:graphicData>
        </a:graphic>
      </p:graphicFrame>
      <p:sp>
        <p:nvSpPr>
          <p:cNvPr id="5" name="Content Placeholder 4"/>
          <p:cNvSpPr>
            <a:spLocks noGrp="1"/>
          </p:cNvSpPr>
          <p:nvPr>
            <p:ph idx="13"/>
          </p:nvPr>
        </p:nvSpPr>
        <p:spPr>
          <a:xfrm>
            <a:off x="457200" y="6009167"/>
            <a:ext cx="8229600" cy="292907"/>
          </a:xfrm>
        </p:spPr>
        <p:txBody>
          <a:bodyPr/>
          <a:lstStyle/>
          <a:p>
            <a:pPr marL="0" indent="0">
              <a:buNone/>
            </a:pPr>
            <a:r>
              <a:rPr lang="en-IN" b="1" dirty="0"/>
              <a:t>Source:</a:t>
            </a:r>
            <a:r>
              <a:rPr lang="en-IN" dirty="0"/>
              <a:t> Morningstar, April 2019.</a:t>
            </a:r>
          </a:p>
        </p:txBody>
      </p:sp>
    </p:spTree>
    <p:extLst>
      <p:ext uri="{BB962C8B-B14F-4D97-AF65-F5344CB8AC3E}">
        <p14:creationId xmlns:p14="http://schemas.microsoft.com/office/powerpoint/2010/main" val="751525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600" dirty="0">
                <a:latin typeface="+mj-lt"/>
              </a:rPr>
              <a:t>17.5 Signaling with Payout Policy      </a:t>
            </a:r>
            <a:r>
              <a:rPr lang="en-US" altLang="en-US" sz="2800" dirty="0">
                <a:latin typeface="+mj-lt"/>
              </a:rPr>
              <a:t>(1 of 5)</a:t>
            </a:r>
            <a:endParaRPr lang="en-US" sz="2800" dirty="0">
              <a:latin typeface="+mj-lt"/>
            </a:endParaRPr>
          </a:p>
        </p:txBody>
      </p:sp>
      <p:sp>
        <p:nvSpPr>
          <p:cNvPr id="3" name="Content Placeholder 2"/>
          <p:cNvSpPr>
            <a:spLocks noGrp="1"/>
          </p:cNvSpPr>
          <p:nvPr>
            <p:ph idx="1"/>
          </p:nvPr>
        </p:nvSpPr>
        <p:spPr>
          <a:xfrm>
            <a:off x="457200" y="1600200"/>
            <a:ext cx="8229600" cy="2819400"/>
          </a:xfrm>
        </p:spPr>
        <p:txBody>
          <a:bodyPr/>
          <a:lstStyle/>
          <a:p>
            <a:r>
              <a:rPr lang="en-US" altLang="en-US" sz="2400" dirty="0"/>
              <a:t>Dividend Smoothing</a:t>
            </a:r>
          </a:p>
          <a:p>
            <a:pPr lvl="1"/>
            <a:r>
              <a:rPr lang="en-US" altLang="en-US" sz="2400" dirty="0"/>
              <a:t>The practice of maintaining relatively constant dividends</a:t>
            </a:r>
          </a:p>
          <a:p>
            <a:pPr lvl="2"/>
            <a:r>
              <a:rPr lang="en-US" altLang="en-US" sz="2400" dirty="0">
                <a:ea typeface="ＭＳ Ｐゴシック" panose="020B0600070205080204" pitchFamily="34" charset="-128"/>
              </a:rPr>
              <a:t>Firms raise their dividends only when they perceive a long-term sustainable increase in the expected level of future earnings, and cut them only as a last resort</a:t>
            </a:r>
          </a:p>
        </p:txBody>
      </p:sp>
    </p:spTree>
    <p:extLst>
      <p:ext uri="{BB962C8B-B14F-4D97-AF65-F5344CB8AC3E}">
        <p14:creationId xmlns:p14="http://schemas.microsoft.com/office/powerpoint/2010/main" val="41703814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600" dirty="0">
                <a:latin typeface="+mj-lt"/>
              </a:rPr>
              <a:t>17.5 Signaling with Payout Policy      </a:t>
            </a:r>
            <a:r>
              <a:rPr lang="en-US" altLang="en-US" sz="2800" dirty="0">
                <a:latin typeface="+mj-lt"/>
              </a:rPr>
              <a:t>(2 of 5)</a:t>
            </a:r>
            <a:endParaRPr lang="en-US" sz="2800" dirty="0">
              <a:latin typeface="+mj-lt"/>
            </a:endParaRPr>
          </a:p>
        </p:txBody>
      </p:sp>
      <p:sp>
        <p:nvSpPr>
          <p:cNvPr id="3" name="Content Placeholder 2"/>
          <p:cNvSpPr>
            <a:spLocks noGrp="1"/>
          </p:cNvSpPr>
          <p:nvPr>
            <p:ph idx="1"/>
          </p:nvPr>
        </p:nvSpPr>
        <p:spPr>
          <a:xfrm>
            <a:off x="457200" y="1614055"/>
            <a:ext cx="8229600" cy="4343400"/>
          </a:xfrm>
        </p:spPr>
        <p:txBody>
          <a:bodyPr/>
          <a:lstStyle/>
          <a:p>
            <a:r>
              <a:rPr lang="en-US" altLang="en-US" sz="2200" dirty="0"/>
              <a:t>Dividend Signaling</a:t>
            </a:r>
          </a:p>
          <a:p>
            <a:pPr lvl="1"/>
            <a:r>
              <a:rPr lang="en-US" altLang="en-US" sz="2200" dirty="0"/>
              <a:t>Dividend Signaling Hypothesis</a:t>
            </a:r>
          </a:p>
          <a:p>
            <a:pPr lvl="2"/>
            <a:r>
              <a:rPr lang="en-US" altLang="en-US" sz="2200" dirty="0"/>
              <a:t>The idea that dividend changes reflect managers’ views about a firm’s future earnings prospects</a:t>
            </a:r>
          </a:p>
          <a:p>
            <a:pPr lvl="3"/>
            <a:r>
              <a:rPr lang="en-US" altLang="en-US" sz="2200" dirty="0">
                <a:ea typeface="ＭＳ Ｐゴシック" panose="020B0600070205080204" pitchFamily="34" charset="-128"/>
              </a:rPr>
              <a:t>When a firm increases its dividend, it sends a positive signal to investors that management expects to be able to afford the higher dividend for the foreseeable future.</a:t>
            </a:r>
          </a:p>
          <a:p>
            <a:pPr lvl="3"/>
            <a:r>
              <a:rPr lang="en-US" altLang="en-US" sz="2200" dirty="0">
                <a:ea typeface="ＭＳ Ｐゴシック" panose="020B0600070205080204" pitchFamily="34" charset="-128"/>
              </a:rPr>
              <a:t>When managers cut the dividend, it may signal that they have given up hope that earnings will rebound in the near term and so need to reduce the dividend to save cash</a:t>
            </a:r>
          </a:p>
        </p:txBody>
      </p:sp>
    </p:spTree>
    <p:extLst>
      <p:ext uri="{BB962C8B-B14F-4D97-AF65-F5344CB8AC3E}">
        <p14:creationId xmlns:p14="http://schemas.microsoft.com/office/powerpoint/2010/main" val="1878268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636"/>
            <a:ext cx="8229600" cy="1097280"/>
          </a:xfrm>
        </p:spPr>
        <p:txBody>
          <a:bodyPr/>
          <a:lstStyle/>
          <a:p>
            <a:r>
              <a:rPr lang="en-US" altLang="en-US" sz="3600" dirty="0">
                <a:latin typeface="+mj-lt"/>
              </a:rPr>
              <a:t>Figure 17.7 </a:t>
            </a:r>
            <a:r>
              <a:rPr lang="en-US" altLang="en-US" sz="3600" spc="-450" dirty="0">
                <a:latin typeface="+mj-lt"/>
              </a:rPr>
              <a:t>G </a:t>
            </a:r>
            <a:r>
              <a:rPr lang="en-US" altLang="en-US" sz="3600" dirty="0">
                <a:latin typeface="+mj-lt"/>
              </a:rPr>
              <a:t>M’s Earnings and Dividends per Share, 1985–2008</a:t>
            </a:r>
            <a:endParaRPr lang="en-US" sz="2000" dirty="0">
              <a:latin typeface="+mj-lt"/>
            </a:endParaRPr>
          </a:p>
        </p:txBody>
      </p:sp>
      <p:pic>
        <p:nvPicPr>
          <p:cNvPr id="7" name="Picture 5" descr="A chart shows the earnings and dividends per share of General Motors for the years from 1985 to 2008.&#10;Long description is available in notes, press F6">
            <a:extLst>
              <a:ext uri="{FF2B5EF4-FFF2-40B4-BE49-F238E27FC236}">
                <a16:creationId xmlns:a16="http://schemas.microsoft.com/office/drawing/2014/main" id="{AF8543C3-C353-427B-B5CD-C1578212A58B}"/>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55575" y="1723290"/>
            <a:ext cx="7247063" cy="46013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08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600" dirty="0">
                <a:latin typeface="+mj-lt"/>
              </a:rPr>
              <a:t>17.5 Signaling with Payout Policy        </a:t>
            </a:r>
            <a:r>
              <a:rPr lang="en-US" altLang="en-US" sz="2800" dirty="0">
                <a:latin typeface="+mj-lt"/>
              </a:rPr>
              <a:t>(3 of 5)</a:t>
            </a:r>
            <a:endParaRPr lang="en-US" sz="2800" dirty="0">
              <a:latin typeface="+mj-lt"/>
            </a:endParaRPr>
          </a:p>
        </p:txBody>
      </p:sp>
      <p:sp>
        <p:nvSpPr>
          <p:cNvPr id="3" name="Content Placeholder 2"/>
          <p:cNvSpPr>
            <a:spLocks noGrp="1"/>
          </p:cNvSpPr>
          <p:nvPr>
            <p:ph idx="1"/>
          </p:nvPr>
        </p:nvSpPr>
        <p:spPr>
          <a:xfrm>
            <a:off x="457200" y="1600200"/>
            <a:ext cx="8229600" cy="4038600"/>
          </a:xfrm>
        </p:spPr>
        <p:txBody>
          <a:bodyPr/>
          <a:lstStyle/>
          <a:p>
            <a:r>
              <a:rPr lang="en-US" altLang="en-US" sz="2400" dirty="0"/>
              <a:t>Dividend Signaling</a:t>
            </a:r>
          </a:p>
          <a:p>
            <a:pPr lvl="1"/>
            <a:r>
              <a:rPr lang="en-US" altLang="en-US" sz="2400" dirty="0"/>
              <a:t>Changes in dividends should be viewed in the context of the type of new information managers are likely to have</a:t>
            </a:r>
          </a:p>
          <a:p>
            <a:pPr lvl="2"/>
            <a:r>
              <a:rPr lang="en-US" altLang="en-US" sz="2400" dirty="0">
                <a:ea typeface="ＭＳ Ｐゴシック" panose="020B0600070205080204" pitchFamily="34" charset="-128"/>
              </a:rPr>
              <a:t>An increase of a firm’s dividend may be signal of a lack of investment opportunities</a:t>
            </a:r>
          </a:p>
          <a:p>
            <a:pPr lvl="2"/>
            <a:r>
              <a:rPr lang="en-US" altLang="en-US" sz="2400" dirty="0">
                <a:ea typeface="ＭＳ Ｐゴシック" panose="020B0600070205080204" pitchFamily="34" charset="-128"/>
              </a:rPr>
              <a:t>A firm might cut its dividend to exploit </a:t>
            </a:r>
            <a:r>
              <a:rPr lang="en-US" altLang="en-US" sz="2400">
                <a:ea typeface="ＭＳ Ｐゴシック" panose="020B0600070205080204" pitchFamily="34" charset="-128"/>
              </a:rPr>
              <a:t>new positive- </a:t>
            </a:r>
            <a:r>
              <a:rPr lang="en-US" altLang="en-US" sz="2400" spc="-300">
                <a:ea typeface="ＭＳ Ｐゴシック" panose="020B0600070205080204" pitchFamily="34" charset="-128"/>
              </a:rPr>
              <a:t>N </a:t>
            </a:r>
            <a:r>
              <a:rPr lang="en-US" altLang="en-US" sz="2400" spc="-300" dirty="0">
                <a:ea typeface="ＭＳ Ｐゴシック" panose="020B0600070205080204" pitchFamily="34" charset="-128"/>
              </a:rPr>
              <a:t>P </a:t>
            </a:r>
            <a:r>
              <a:rPr lang="en-US" altLang="en-US" sz="2400" dirty="0">
                <a:ea typeface="ＭＳ Ｐゴシック" panose="020B0600070205080204" pitchFamily="34" charset="-128"/>
              </a:rPr>
              <a:t>V investment opportunities</a:t>
            </a:r>
          </a:p>
          <a:p>
            <a:pPr lvl="3"/>
            <a:r>
              <a:rPr lang="en-US" altLang="en-US" sz="2400" dirty="0">
                <a:ea typeface="ＭＳ Ｐゴシック" panose="020B0600070205080204" pitchFamily="34" charset="-128"/>
              </a:rPr>
              <a:t>The dividend decrease might lead to a positive, rather than negative, stock price reaction.</a:t>
            </a:r>
          </a:p>
        </p:txBody>
      </p:sp>
    </p:spTree>
    <p:extLst>
      <p:ext uri="{BB962C8B-B14F-4D97-AF65-F5344CB8AC3E}">
        <p14:creationId xmlns:p14="http://schemas.microsoft.com/office/powerpoint/2010/main" val="18385707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600" dirty="0">
                <a:latin typeface="+mj-lt"/>
              </a:rPr>
              <a:t>17.5 Signaling with Payout Policy      </a:t>
            </a:r>
            <a:r>
              <a:rPr lang="en-US" altLang="en-US" sz="2800" dirty="0">
                <a:latin typeface="+mj-lt"/>
              </a:rPr>
              <a:t>(4 of 5)</a:t>
            </a:r>
            <a:endParaRPr lang="en-US" sz="2800" dirty="0">
              <a:latin typeface="+mj-lt"/>
            </a:endParaRPr>
          </a:p>
        </p:txBody>
      </p:sp>
      <p:sp>
        <p:nvSpPr>
          <p:cNvPr id="3" name="Content Placeholder 2"/>
          <p:cNvSpPr>
            <a:spLocks noGrp="1"/>
          </p:cNvSpPr>
          <p:nvPr>
            <p:ph idx="1"/>
          </p:nvPr>
        </p:nvSpPr>
        <p:spPr>
          <a:xfrm>
            <a:off x="457200" y="1620980"/>
            <a:ext cx="8229600" cy="1946565"/>
          </a:xfrm>
        </p:spPr>
        <p:txBody>
          <a:bodyPr/>
          <a:lstStyle/>
          <a:p>
            <a:pPr>
              <a:lnSpc>
                <a:spcPct val="90000"/>
              </a:lnSpc>
            </a:pPr>
            <a:r>
              <a:rPr lang="en-US" altLang="en-US" sz="2400" dirty="0"/>
              <a:t>Signaling and Share Repurchases</a:t>
            </a:r>
          </a:p>
          <a:p>
            <a:pPr lvl="1"/>
            <a:r>
              <a:rPr lang="en-US" altLang="en-US" sz="2400" dirty="0"/>
              <a:t>Share repurchases are a credible signal that the shares are under-priced, because if they are over-priced a share repurchase is costly for current shareholders</a:t>
            </a:r>
          </a:p>
        </p:txBody>
      </p:sp>
    </p:spTree>
    <p:extLst>
      <p:ext uri="{BB962C8B-B14F-4D97-AF65-F5344CB8AC3E}">
        <p14:creationId xmlns:p14="http://schemas.microsoft.com/office/powerpoint/2010/main" val="42466797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US" altLang="en-US" sz="3600" dirty="0">
                <a:latin typeface="+mj-lt"/>
              </a:rPr>
              <a:t>17.5 Signaling with Payout Policy      </a:t>
            </a:r>
            <a:r>
              <a:rPr lang="en-US" altLang="en-US" sz="2800" dirty="0">
                <a:latin typeface="+mj-lt"/>
              </a:rPr>
              <a:t>(5 of 5)</a:t>
            </a:r>
            <a:endParaRPr lang="en-US" sz="2800" dirty="0">
              <a:latin typeface="+mj-lt"/>
            </a:endParaRPr>
          </a:p>
        </p:txBody>
      </p:sp>
      <p:sp>
        <p:nvSpPr>
          <p:cNvPr id="3" name="Content Placeholder 2"/>
          <p:cNvSpPr>
            <a:spLocks noGrp="1"/>
          </p:cNvSpPr>
          <p:nvPr>
            <p:ph idx="1"/>
          </p:nvPr>
        </p:nvSpPr>
        <p:spPr>
          <a:xfrm>
            <a:off x="457200" y="1627910"/>
            <a:ext cx="8229600" cy="3401290"/>
          </a:xfrm>
        </p:spPr>
        <p:txBody>
          <a:bodyPr/>
          <a:lstStyle/>
          <a:p>
            <a:pPr>
              <a:lnSpc>
                <a:spcPct val="90000"/>
              </a:lnSpc>
            </a:pPr>
            <a:r>
              <a:rPr lang="en-US" altLang="en-US" sz="2400" dirty="0"/>
              <a:t>Signaling and Share Repurchases</a:t>
            </a:r>
          </a:p>
          <a:p>
            <a:pPr lvl="1">
              <a:lnSpc>
                <a:spcPct val="90000"/>
              </a:lnSpc>
            </a:pPr>
            <a:r>
              <a:rPr lang="en-US" altLang="en-US" sz="2400" dirty="0"/>
              <a:t>Differences Between Share Repurchases and Dividends</a:t>
            </a:r>
          </a:p>
          <a:p>
            <a:pPr lvl="2">
              <a:lnSpc>
                <a:spcPct val="90000"/>
              </a:lnSpc>
            </a:pPr>
            <a:r>
              <a:rPr lang="en-US" altLang="en-US" sz="2400" dirty="0">
                <a:ea typeface="ＭＳ Ｐゴシック" panose="020B0600070205080204" pitchFamily="34" charset="-128"/>
              </a:rPr>
              <a:t>Managers are much less committed to share repurchases than to dividend payments</a:t>
            </a:r>
          </a:p>
          <a:p>
            <a:pPr lvl="2">
              <a:lnSpc>
                <a:spcPct val="90000"/>
              </a:lnSpc>
            </a:pPr>
            <a:r>
              <a:rPr lang="en-US" altLang="en-US" sz="2400" dirty="0">
                <a:ea typeface="ＭＳ Ｐゴシック" panose="020B0600070205080204" pitchFamily="34" charset="-128"/>
              </a:rPr>
              <a:t>Unlike with dividends, firms do not smooth their repurchase activity from year to year</a:t>
            </a:r>
          </a:p>
          <a:p>
            <a:pPr lvl="2">
              <a:lnSpc>
                <a:spcPct val="90000"/>
              </a:lnSpc>
            </a:pPr>
            <a:r>
              <a:rPr lang="en-US" altLang="en-US" sz="2400" dirty="0">
                <a:ea typeface="ＭＳ Ｐゴシック" panose="020B0600070205080204" pitchFamily="34" charset="-128"/>
              </a:rPr>
              <a:t>The cost of a share repurchase depends on the market price of the stock</a:t>
            </a:r>
          </a:p>
        </p:txBody>
      </p:sp>
    </p:spTree>
    <p:extLst>
      <p:ext uri="{BB962C8B-B14F-4D97-AF65-F5344CB8AC3E}">
        <p14:creationId xmlns:p14="http://schemas.microsoft.com/office/powerpoint/2010/main" val="279964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17.1 Cash Distributions to Shareholders </a:t>
            </a:r>
            <a:r>
              <a:rPr lang="en-US" altLang="en-US" sz="2800" dirty="0">
                <a:latin typeface="+mj-lt"/>
              </a:rPr>
              <a:t>(3 of 4)</a:t>
            </a:r>
            <a:endParaRPr lang="en-US" sz="2800" dirty="0">
              <a:latin typeface="+mj-lt"/>
            </a:endParaRPr>
          </a:p>
        </p:txBody>
      </p:sp>
      <p:sp>
        <p:nvSpPr>
          <p:cNvPr id="3" name="Content Placeholder 2"/>
          <p:cNvSpPr>
            <a:spLocks noGrp="1"/>
          </p:cNvSpPr>
          <p:nvPr>
            <p:ph idx="1"/>
          </p:nvPr>
        </p:nvSpPr>
        <p:spPr>
          <a:xfrm>
            <a:off x="457200" y="1600201"/>
            <a:ext cx="8229600" cy="2209800"/>
          </a:xfrm>
        </p:spPr>
        <p:txBody>
          <a:bodyPr/>
          <a:lstStyle/>
          <a:p>
            <a:r>
              <a:rPr lang="en-US" altLang="en-US" sz="2400" dirty="0"/>
              <a:t>Dividends</a:t>
            </a:r>
          </a:p>
          <a:p>
            <a:pPr lvl="1"/>
            <a:r>
              <a:rPr lang="en-US" altLang="en-US" dirty="0"/>
              <a:t>Special Dividend</a:t>
            </a:r>
          </a:p>
          <a:p>
            <a:pPr lvl="1"/>
            <a:r>
              <a:rPr lang="en-US" altLang="en-US" dirty="0"/>
              <a:t>Accounting Implications</a:t>
            </a:r>
          </a:p>
          <a:p>
            <a:pPr lvl="2"/>
            <a:r>
              <a:rPr lang="en-US" altLang="en-US" sz="2400" dirty="0"/>
              <a:t>Return of Capital</a:t>
            </a:r>
          </a:p>
          <a:p>
            <a:pPr lvl="2"/>
            <a:r>
              <a:rPr lang="en-US" altLang="en-US" sz="2400" dirty="0"/>
              <a:t>Liquidating Dividend</a:t>
            </a:r>
          </a:p>
        </p:txBody>
      </p:sp>
    </p:spTree>
    <p:extLst>
      <p:ext uri="{BB962C8B-B14F-4D97-AF65-F5344CB8AC3E}">
        <p14:creationId xmlns:p14="http://schemas.microsoft.com/office/powerpoint/2010/main" val="12945547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410"/>
            <a:ext cx="8229600" cy="1097280"/>
          </a:xfrm>
        </p:spPr>
        <p:txBody>
          <a:bodyPr/>
          <a:lstStyle/>
          <a:p>
            <a:r>
              <a:rPr lang="en-US" altLang="en-US" sz="3600" dirty="0">
                <a:latin typeface="+mj-lt"/>
              </a:rPr>
              <a:t>17.6 Stock Dividends, Splits, and Spin-offs </a:t>
            </a:r>
            <a:r>
              <a:rPr lang="en-US" altLang="en-US" sz="2400" dirty="0">
                <a:latin typeface="+mj-lt"/>
              </a:rPr>
              <a:t>(1 of 4)</a:t>
            </a:r>
            <a:endParaRPr lang="en-US" sz="2000" dirty="0">
              <a:latin typeface="+mj-lt"/>
            </a:endParaRPr>
          </a:p>
        </p:txBody>
      </p:sp>
      <p:sp>
        <p:nvSpPr>
          <p:cNvPr id="3" name="Content Placeholder 2"/>
          <p:cNvSpPr>
            <a:spLocks noGrp="1"/>
          </p:cNvSpPr>
          <p:nvPr>
            <p:ph idx="1"/>
          </p:nvPr>
        </p:nvSpPr>
        <p:spPr>
          <a:xfrm>
            <a:off x="457200" y="1600200"/>
            <a:ext cx="8229600" cy="4267200"/>
          </a:xfrm>
        </p:spPr>
        <p:txBody>
          <a:bodyPr/>
          <a:lstStyle/>
          <a:p>
            <a:r>
              <a:rPr lang="en-US" altLang="en-US" sz="2200" dirty="0"/>
              <a:t>Stock Dividends and Splits</a:t>
            </a:r>
          </a:p>
          <a:p>
            <a:pPr lvl="1"/>
            <a:r>
              <a:rPr lang="en-US" altLang="en-US" sz="2200" dirty="0"/>
              <a:t>In a stock split or stock dividend, the company issues additional shares rather than cash to its shareholders</a:t>
            </a:r>
          </a:p>
          <a:p>
            <a:pPr lvl="2"/>
            <a:r>
              <a:rPr lang="en-US" altLang="en-US" sz="2200" dirty="0">
                <a:ea typeface="ＭＳ Ｐゴシック" panose="020B0600070205080204" pitchFamily="34" charset="-128"/>
              </a:rPr>
              <a:t>If a company declares a 10% stock dividend, each shareholder will receive one new share of stock for every 10 shares already owned</a:t>
            </a:r>
          </a:p>
          <a:p>
            <a:pPr lvl="1"/>
            <a:r>
              <a:rPr lang="en-US" altLang="en-US" sz="2200" dirty="0"/>
              <a:t>Stock Splits: Stock dividends of 50% or higher </a:t>
            </a:r>
          </a:p>
          <a:p>
            <a:pPr lvl="2"/>
            <a:r>
              <a:rPr lang="en-US" altLang="en-US" sz="2200" dirty="0">
                <a:ea typeface="ＭＳ Ｐゴシック" panose="020B0600070205080204" pitchFamily="34" charset="-128"/>
              </a:rPr>
              <a:t>With a 50% stock dividend, each shareholder will receive one new share for every two shares owned</a:t>
            </a:r>
          </a:p>
          <a:p>
            <a:pPr lvl="3"/>
            <a:r>
              <a:rPr lang="en-US" altLang="en-US" sz="2200" dirty="0">
                <a:ea typeface="ＭＳ Ｐゴシック" panose="020B0600070205080204" pitchFamily="34" charset="-128"/>
              </a:rPr>
              <a:t>Also called a 3:2 (“3-for-2”) stock split</a:t>
            </a:r>
          </a:p>
          <a:p>
            <a:pPr lvl="2"/>
            <a:r>
              <a:rPr lang="en-US" altLang="en-US" sz="2200" dirty="0">
                <a:ea typeface="ＭＳ Ｐゴシック" panose="020B0600070205080204" pitchFamily="34" charset="-128"/>
              </a:rPr>
              <a:t>A 100% stock dividend is equivalent to a 2:1 stock split</a:t>
            </a:r>
          </a:p>
        </p:txBody>
      </p:sp>
    </p:spTree>
    <p:extLst>
      <p:ext uri="{BB962C8B-B14F-4D97-AF65-F5344CB8AC3E}">
        <p14:creationId xmlns:p14="http://schemas.microsoft.com/office/powerpoint/2010/main" val="2092721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17.6 Stock Dividends, Splits, and Spin-offs </a:t>
            </a:r>
            <a:r>
              <a:rPr lang="en-US" altLang="en-US" sz="2800" dirty="0">
                <a:latin typeface="+mj-lt"/>
              </a:rPr>
              <a:t>(2 of 4)</a:t>
            </a:r>
            <a:endParaRPr lang="en-US" sz="2000" dirty="0">
              <a:latin typeface="+mj-lt"/>
            </a:endParaRPr>
          </a:p>
        </p:txBody>
      </p:sp>
      <p:sp>
        <p:nvSpPr>
          <p:cNvPr id="3" name="Content Placeholder 2"/>
          <p:cNvSpPr>
            <a:spLocks noGrp="1"/>
          </p:cNvSpPr>
          <p:nvPr>
            <p:ph idx="1"/>
          </p:nvPr>
        </p:nvSpPr>
        <p:spPr>
          <a:xfrm>
            <a:off x="457200" y="1600200"/>
            <a:ext cx="8229600" cy="4191000"/>
          </a:xfrm>
        </p:spPr>
        <p:txBody>
          <a:bodyPr/>
          <a:lstStyle/>
          <a:p>
            <a:r>
              <a:rPr lang="en-US" altLang="en-US" sz="2400" dirty="0"/>
              <a:t>Stock Dividends and Splits</a:t>
            </a:r>
          </a:p>
          <a:p>
            <a:pPr lvl="1"/>
            <a:r>
              <a:rPr lang="en-US" altLang="en-US" sz="2400" dirty="0"/>
              <a:t>The firm does not pay out any cash to shareholders</a:t>
            </a:r>
          </a:p>
          <a:p>
            <a:pPr lvl="2"/>
            <a:r>
              <a:rPr lang="en-US" altLang="en-US" sz="2400" dirty="0">
                <a:ea typeface="ＭＳ Ｐゴシック" panose="020B0600070205080204" pitchFamily="34" charset="-128"/>
              </a:rPr>
              <a:t>The total market value of the is unchanged</a:t>
            </a:r>
          </a:p>
          <a:p>
            <a:pPr lvl="1"/>
            <a:r>
              <a:rPr lang="en-US" altLang="en-US" sz="2400" dirty="0"/>
              <a:t>There is an increase in the number of shares outstanding</a:t>
            </a:r>
          </a:p>
          <a:p>
            <a:pPr lvl="2"/>
            <a:r>
              <a:rPr lang="en-US" altLang="en-US" sz="2400" dirty="0">
                <a:ea typeface="ＭＳ Ｐゴシック" panose="020B0600070205080204" pitchFamily="34" charset="-128"/>
              </a:rPr>
              <a:t>The stock price will fall because the same total equity value is now divided over a larger number of shares</a:t>
            </a:r>
          </a:p>
          <a:p>
            <a:pPr lvl="1"/>
            <a:r>
              <a:rPr lang="en-US" altLang="en-US" sz="2400" dirty="0"/>
              <a:t>Stock dividends are not taxed</a:t>
            </a:r>
          </a:p>
          <a:p>
            <a:pPr lvl="2"/>
            <a:r>
              <a:rPr lang="en-US" altLang="en-US" sz="2400" dirty="0">
                <a:ea typeface="ＭＳ Ｐゴシック" panose="020B0600070205080204" pitchFamily="34" charset="-128"/>
              </a:rPr>
              <a:t>There is no real consequence to a stock dividend</a:t>
            </a:r>
          </a:p>
        </p:txBody>
      </p:sp>
    </p:spTree>
    <p:extLst>
      <p:ext uri="{BB962C8B-B14F-4D97-AF65-F5344CB8AC3E}">
        <p14:creationId xmlns:p14="http://schemas.microsoft.com/office/powerpoint/2010/main" val="4935974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17.6 Stock Dividends, Splits, and Spin-offs </a:t>
            </a:r>
            <a:r>
              <a:rPr lang="en-US" altLang="en-US" sz="2800" dirty="0">
                <a:latin typeface="+mj-lt"/>
              </a:rPr>
              <a:t>(3 of 4)</a:t>
            </a:r>
            <a:endParaRPr lang="en-US" sz="2800" dirty="0">
              <a:latin typeface="+mj-lt"/>
            </a:endParaRPr>
          </a:p>
        </p:txBody>
      </p:sp>
      <p:sp>
        <p:nvSpPr>
          <p:cNvPr id="3" name="Content Placeholder 2"/>
          <p:cNvSpPr>
            <a:spLocks noGrp="1"/>
          </p:cNvSpPr>
          <p:nvPr>
            <p:ph idx="1"/>
          </p:nvPr>
        </p:nvSpPr>
        <p:spPr>
          <a:xfrm>
            <a:off x="457200" y="1600200"/>
            <a:ext cx="8229600" cy="4419600"/>
          </a:xfrm>
        </p:spPr>
        <p:txBody>
          <a:bodyPr/>
          <a:lstStyle/>
          <a:p>
            <a:r>
              <a:rPr lang="en-US" altLang="en-US" sz="2200" dirty="0"/>
              <a:t>Stock Dividends and Splits</a:t>
            </a:r>
          </a:p>
          <a:p>
            <a:pPr lvl="1"/>
            <a:r>
              <a:rPr lang="en-US" altLang="en-US" sz="2200" dirty="0"/>
              <a:t>Stock Splits and Share Price</a:t>
            </a:r>
          </a:p>
          <a:p>
            <a:pPr lvl="2"/>
            <a:r>
              <a:rPr lang="en-US" altLang="en-US" sz="2200" dirty="0">
                <a:ea typeface="ＭＳ Ｐゴシック" panose="020B0600070205080204" pitchFamily="34" charset="-128"/>
              </a:rPr>
              <a:t>The typical motivation for a stock split is to keep the share price in a range thought to be attractive to small investors</a:t>
            </a:r>
          </a:p>
          <a:p>
            <a:pPr lvl="3"/>
            <a:r>
              <a:rPr lang="en-US" altLang="en-US" sz="2200" dirty="0">
                <a:ea typeface="ＭＳ Ｐゴシック" panose="020B0600070205080204" pitchFamily="34" charset="-128"/>
              </a:rPr>
              <a:t>Making the stock more attractive to small investors can increase the demand for and the liquidity of the stock, which may in turn boost the stock price</a:t>
            </a:r>
          </a:p>
          <a:p>
            <a:pPr lvl="3"/>
            <a:r>
              <a:rPr lang="en-US" altLang="en-US" sz="2200" dirty="0">
                <a:ea typeface="ＭＳ Ｐゴシック" panose="020B0600070205080204" pitchFamily="34" charset="-128"/>
              </a:rPr>
              <a:t>On average, announcements of stock splits are associated with a 2% increase in the stock price</a:t>
            </a:r>
          </a:p>
          <a:p>
            <a:pPr lvl="3"/>
            <a:r>
              <a:rPr lang="en-US" altLang="en-US" sz="2200" dirty="0">
                <a:ea typeface="ＭＳ Ｐゴシック" panose="020B0600070205080204" pitchFamily="34" charset="-128"/>
              </a:rPr>
              <a:t>Most firms use splits to keep their share prices from exceeding $100</a:t>
            </a:r>
          </a:p>
        </p:txBody>
      </p:sp>
    </p:spTree>
    <p:extLst>
      <p:ext uri="{BB962C8B-B14F-4D97-AF65-F5344CB8AC3E}">
        <p14:creationId xmlns:p14="http://schemas.microsoft.com/office/powerpoint/2010/main" val="1342218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17.6 Stock Dividends, Splits, and Spin-offs </a:t>
            </a:r>
            <a:r>
              <a:rPr lang="en-US" altLang="en-US" sz="2800" dirty="0">
                <a:latin typeface="+mj-lt"/>
              </a:rPr>
              <a:t>(4 of 4)</a:t>
            </a:r>
            <a:endParaRPr lang="en-US" sz="2800" dirty="0">
              <a:latin typeface="+mj-lt"/>
            </a:endParaRPr>
          </a:p>
        </p:txBody>
      </p:sp>
      <p:sp>
        <p:nvSpPr>
          <p:cNvPr id="3" name="Content Placeholder 2"/>
          <p:cNvSpPr>
            <a:spLocks noGrp="1"/>
          </p:cNvSpPr>
          <p:nvPr>
            <p:ph idx="1"/>
          </p:nvPr>
        </p:nvSpPr>
        <p:spPr>
          <a:xfrm>
            <a:off x="457200" y="1600200"/>
            <a:ext cx="8229600" cy="3733800"/>
          </a:xfrm>
        </p:spPr>
        <p:txBody>
          <a:bodyPr/>
          <a:lstStyle/>
          <a:p>
            <a:r>
              <a:rPr lang="en-US" altLang="en-US" sz="2400" dirty="0"/>
              <a:t>Stock Dividends and Splits</a:t>
            </a:r>
          </a:p>
          <a:p>
            <a:pPr lvl="1"/>
            <a:r>
              <a:rPr lang="en-US" altLang="en-US" sz="2400" dirty="0"/>
              <a:t>Spin-Offs</a:t>
            </a:r>
          </a:p>
          <a:p>
            <a:pPr lvl="2"/>
            <a:r>
              <a:rPr lang="en-US" altLang="en-US" sz="2400" dirty="0">
                <a:ea typeface="ＭＳ Ｐゴシック" panose="020B0600070205080204" pitchFamily="34" charset="-128"/>
              </a:rPr>
              <a:t>When a firm sells a subsidiary by selling shares as a non-cash special dividend in the subsidiary alone</a:t>
            </a:r>
          </a:p>
          <a:p>
            <a:pPr lvl="3"/>
            <a:r>
              <a:rPr lang="en-US" altLang="en-US" sz="2400" dirty="0">
                <a:ea typeface="ＭＳ Ｐゴシック" panose="020B0600070205080204" pitchFamily="34" charset="-128"/>
              </a:rPr>
              <a:t>Advantages of a Spin-Off</a:t>
            </a:r>
          </a:p>
          <a:p>
            <a:pPr lvl="4"/>
            <a:r>
              <a:rPr lang="en-US" altLang="en-US" sz="2400" dirty="0">
                <a:ea typeface="ＭＳ Ｐゴシック" panose="020B0600070205080204" pitchFamily="34" charset="-128"/>
              </a:rPr>
              <a:t>It avoids the transaction costs associated with such a sale</a:t>
            </a:r>
          </a:p>
          <a:p>
            <a:pPr lvl="4"/>
            <a:r>
              <a:rPr lang="en-US" altLang="en-US" sz="2400" dirty="0">
                <a:ea typeface="ＭＳ Ｐゴシック" panose="020B0600070205080204" pitchFamily="34" charset="-128"/>
              </a:rPr>
              <a:t>The special dividend is not taxed as a cash distribution</a:t>
            </a:r>
          </a:p>
        </p:txBody>
      </p:sp>
    </p:spTree>
    <p:extLst>
      <p:ext uri="{BB962C8B-B14F-4D97-AF65-F5344CB8AC3E}">
        <p14:creationId xmlns:p14="http://schemas.microsoft.com/office/powerpoint/2010/main" val="36315375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8"/>
            <a:ext cx="8229600" cy="1097280"/>
          </a:xfrm>
        </p:spPr>
        <p:txBody>
          <a:bodyPr/>
          <a:lstStyle/>
          <a:p>
            <a:r>
              <a:rPr lang="en-US" altLang="en-US" sz="3600" dirty="0">
                <a:latin typeface="+mj-lt"/>
              </a:rPr>
              <a:t>17.7 Advice for the Financial Manager </a:t>
            </a:r>
            <a:r>
              <a:rPr lang="en-US" altLang="en-US" sz="2800" dirty="0">
                <a:latin typeface="+mj-lt"/>
              </a:rPr>
              <a:t>(1 of 3)</a:t>
            </a:r>
            <a:endParaRPr lang="en-US" sz="2000" dirty="0">
              <a:latin typeface="+mj-lt"/>
            </a:endParaRPr>
          </a:p>
        </p:txBody>
      </p:sp>
      <p:sp>
        <p:nvSpPr>
          <p:cNvPr id="3" name="Content Placeholder 2"/>
          <p:cNvSpPr>
            <a:spLocks noGrp="1"/>
          </p:cNvSpPr>
          <p:nvPr>
            <p:ph idx="1"/>
          </p:nvPr>
        </p:nvSpPr>
        <p:spPr>
          <a:xfrm>
            <a:off x="457200" y="1600200"/>
            <a:ext cx="8229600" cy="2438400"/>
          </a:xfrm>
        </p:spPr>
        <p:txBody>
          <a:bodyPr/>
          <a:lstStyle/>
          <a:p>
            <a:r>
              <a:rPr lang="en-US" altLang="en-US" sz="2400" dirty="0"/>
              <a:t>Overall, as a financial manager, you should consider the following when making payout policy decisions:</a:t>
            </a:r>
          </a:p>
          <a:p>
            <a:pPr lvl="1"/>
            <a:r>
              <a:rPr lang="en-US" altLang="en-US" sz="2400" dirty="0"/>
              <a:t>For a given payout amount, try to maximize the after-tax payout to the shareholders</a:t>
            </a:r>
          </a:p>
          <a:p>
            <a:pPr lvl="1"/>
            <a:r>
              <a:rPr lang="en-US" altLang="en-US" sz="2400" dirty="0"/>
              <a:t>Repurchases and special dividends are useful for making large, infrequent distributions to shareholders</a:t>
            </a:r>
          </a:p>
        </p:txBody>
      </p:sp>
    </p:spTree>
    <p:extLst>
      <p:ext uri="{BB962C8B-B14F-4D97-AF65-F5344CB8AC3E}">
        <p14:creationId xmlns:p14="http://schemas.microsoft.com/office/powerpoint/2010/main" val="12591666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87"/>
            <a:ext cx="8229600" cy="1097280"/>
          </a:xfrm>
        </p:spPr>
        <p:txBody>
          <a:bodyPr/>
          <a:lstStyle/>
          <a:p>
            <a:r>
              <a:rPr lang="en-US" altLang="en-US" sz="3600" dirty="0">
                <a:latin typeface="+mj-lt"/>
              </a:rPr>
              <a:t>17.7 Advice for the Financial Manager </a:t>
            </a:r>
            <a:r>
              <a:rPr lang="en-US" altLang="en-US" sz="2800" dirty="0">
                <a:latin typeface="+mj-lt"/>
              </a:rPr>
              <a:t>(2 of 3)</a:t>
            </a:r>
            <a:endParaRPr lang="en-US" sz="2000" dirty="0">
              <a:latin typeface="+mj-lt"/>
            </a:endParaRPr>
          </a:p>
        </p:txBody>
      </p:sp>
      <p:sp>
        <p:nvSpPr>
          <p:cNvPr id="3" name="Content Placeholder 2"/>
          <p:cNvSpPr>
            <a:spLocks noGrp="1"/>
          </p:cNvSpPr>
          <p:nvPr>
            <p:ph idx="1"/>
          </p:nvPr>
        </p:nvSpPr>
        <p:spPr>
          <a:xfrm>
            <a:off x="457200" y="1600200"/>
            <a:ext cx="8229600" cy="3581400"/>
          </a:xfrm>
        </p:spPr>
        <p:txBody>
          <a:bodyPr/>
          <a:lstStyle/>
          <a:p>
            <a:r>
              <a:rPr lang="en-US" altLang="en-US" sz="2400" dirty="0"/>
              <a:t>Overall, as a financial manager, you should consider the following when making payout policy decisions:</a:t>
            </a:r>
          </a:p>
          <a:p>
            <a:pPr lvl="1"/>
            <a:r>
              <a:rPr lang="en-US" altLang="en-US" sz="2400" dirty="0"/>
              <a:t>Starting and increasing a regular dividend is seen by shareholders as an implicit commitment to maintain this level of regular payout indefinitely</a:t>
            </a:r>
          </a:p>
          <a:p>
            <a:pPr lvl="1"/>
            <a:r>
              <a:rPr lang="en-US" altLang="en-US" sz="2400" dirty="0"/>
              <a:t>Because regular dividends are seen as an implicit commitment, they send a stronger signal of financial strength to shareholders than do infrequent distributions such as repurchases</a:t>
            </a:r>
          </a:p>
        </p:txBody>
      </p:sp>
    </p:spTree>
    <p:extLst>
      <p:ext uri="{BB962C8B-B14F-4D97-AF65-F5344CB8AC3E}">
        <p14:creationId xmlns:p14="http://schemas.microsoft.com/office/powerpoint/2010/main" val="40785879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17" y="44068"/>
            <a:ext cx="8229600" cy="1097280"/>
          </a:xfrm>
        </p:spPr>
        <p:txBody>
          <a:bodyPr/>
          <a:lstStyle/>
          <a:p>
            <a:r>
              <a:rPr lang="en-US" altLang="en-US" sz="3600" dirty="0">
                <a:latin typeface="+mj-lt"/>
              </a:rPr>
              <a:t>17.7 Advice for the Financial Manager </a:t>
            </a:r>
            <a:r>
              <a:rPr lang="en-US" altLang="en-US" sz="2800" dirty="0">
                <a:latin typeface="+mj-lt"/>
              </a:rPr>
              <a:t>(3 of 3)</a:t>
            </a:r>
            <a:endParaRPr lang="en-US" sz="2000" dirty="0">
              <a:latin typeface="+mj-lt"/>
            </a:endParaRPr>
          </a:p>
        </p:txBody>
      </p:sp>
      <p:sp>
        <p:nvSpPr>
          <p:cNvPr id="3" name="Content Placeholder 2"/>
          <p:cNvSpPr>
            <a:spLocks noGrp="1"/>
          </p:cNvSpPr>
          <p:nvPr>
            <p:ph idx="1"/>
          </p:nvPr>
        </p:nvSpPr>
        <p:spPr>
          <a:xfrm>
            <a:off x="457200" y="1600200"/>
            <a:ext cx="8229600" cy="1219200"/>
          </a:xfrm>
        </p:spPr>
        <p:txBody>
          <a:bodyPr/>
          <a:lstStyle/>
          <a:p>
            <a:r>
              <a:rPr lang="en-US" altLang="en-US" sz="2400" dirty="0"/>
              <a:t>Overall, as a financial manager, you should consider the following when making payout policy decisions:</a:t>
            </a:r>
          </a:p>
          <a:p>
            <a:pPr lvl="1"/>
            <a:r>
              <a:rPr lang="en-US" altLang="en-US" sz="2400" dirty="0"/>
              <a:t>Be mindful of future investment plans</a:t>
            </a:r>
          </a:p>
        </p:txBody>
      </p:sp>
    </p:spTree>
    <p:extLst>
      <p:ext uri="{BB962C8B-B14F-4D97-AF65-F5344CB8AC3E}">
        <p14:creationId xmlns:p14="http://schemas.microsoft.com/office/powerpoint/2010/main" val="2433358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1097280"/>
          </a:xfrm>
        </p:spPr>
        <p:txBody>
          <a:bodyPr/>
          <a:lstStyle/>
          <a:p>
            <a:r>
              <a:rPr lang="en-US" altLang="en-US" sz="3600" dirty="0">
                <a:latin typeface="+mj-lt"/>
              </a:rPr>
              <a:t>Table 17.6 Navigating the Payout Decision</a:t>
            </a:r>
            <a:endParaRPr lang="en-US" sz="2000" dirty="0">
              <a:latin typeface="+mj-lt"/>
            </a:endParaRPr>
          </a:p>
        </p:txBody>
      </p:sp>
      <p:sp>
        <p:nvSpPr>
          <p:cNvPr id="3" name="Content Placeholder 2"/>
          <p:cNvSpPr>
            <a:spLocks noGrp="1"/>
          </p:cNvSpPr>
          <p:nvPr>
            <p:ph idx="1"/>
          </p:nvPr>
        </p:nvSpPr>
        <p:spPr>
          <a:xfrm>
            <a:off x="457200" y="1607125"/>
            <a:ext cx="8229600" cy="457200"/>
          </a:xfrm>
        </p:spPr>
        <p:txBody>
          <a:bodyPr/>
          <a:lstStyle/>
          <a:p>
            <a:pPr marL="0" indent="0">
              <a:buNone/>
            </a:pPr>
            <a:r>
              <a:rPr lang="en-US" altLang="en-US" sz="2400" b="1" dirty="0"/>
              <a:t>Table 17.6 </a:t>
            </a:r>
            <a:r>
              <a:rPr lang="en-US" altLang="en-US" sz="2400" dirty="0"/>
              <a:t>Navigating the Payout Decision</a:t>
            </a:r>
          </a:p>
        </p:txBody>
      </p:sp>
      <p:graphicFrame>
        <p:nvGraphicFramePr>
          <p:cNvPr id="4" name="Table 3" descr="Table 17.6, navigating the payout decision, with 2 columns. Under the column, payout or not: Do we have any unfunded positive N P V projects? What are our future investment plans? Do we have sufficient cash reserves to weather a recession without distress? Would we benefit from signaling financial strength to the market? Under the column, dividend or repurchase: What are the tax implications for our shareholder base? Do we value the flexibility that repurchases allow? Do we need to send the stronger signal that dividends would convey?"/>
          <p:cNvGraphicFramePr>
            <a:graphicFrameLocks noGrp="1"/>
          </p:cNvGraphicFramePr>
          <p:nvPr>
            <p:extLst>
              <p:ext uri="{D42A27DB-BD31-4B8C-83A1-F6EECF244321}">
                <p14:modId xmlns:p14="http://schemas.microsoft.com/office/powerpoint/2010/main" val="1989399656"/>
              </p:ext>
            </p:extLst>
          </p:nvPr>
        </p:nvGraphicFramePr>
        <p:xfrm>
          <a:off x="574965" y="2402840"/>
          <a:ext cx="8001000" cy="2931160"/>
        </p:xfrm>
        <a:graphic>
          <a:graphicData uri="http://schemas.openxmlformats.org/drawingml/2006/table">
            <a:tbl>
              <a:tblPr firstRow="1" bandRow="1">
                <a:tableStyleId>{3B4B98B0-60AC-42C2-AFA5-B58CD77FA1E5}</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370840">
                <a:tc>
                  <a:txBody>
                    <a:bodyPr/>
                    <a:lstStyle/>
                    <a:p>
                      <a:r>
                        <a:rPr lang="en-IN" sz="1800" b="1" i="0" u="none" strike="noStrike" kern="1200" baseline="0" dirty="0">
                          <a:solidFill>
                            <a:schemeClr val="bg1"/>
                          </a:solidFill>
                          <a:latin typeface="+mn-lt"/>
                          <a:ea typeface="+mn-ea"/>
                          <a:cs typeface="+mn-cs"/>
                        </a:rPr>
                        <a:t>Payout or Not</a:t>
                      </a:r>
                      <a:endParaRPr lang="en-IN" dirty="0">
                        <a:solidFill>
                          <a:schemeClr val="bg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800" b="1" i="0" u="none" strike="noStrike" kern="1200" baseline="0" dirty="0">
                          <a:solidFill>
                            <a:schemeClr val="bg1"/>
                          </a:solidFill>
                          <a:latin typeface="+mn-lt"/>
                          <a:ea typeface="+mn-ea"/>
                          <a:cs typeface="+mn-cs"/>
                        </a:rPr>
                        <a:t>Dividend or Repurchase</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Do we have any unfunded positive-NPV projects?</a:t>
                      </a:r>
                    </a:p>
                    <a:p>
                      <a:r>
                        <a:rPr lang="en-IN" sz="1800" b="0" i="0" u="none" strike="noStrike" kern="1200" baseline="0" dirty="0">
                          <a:solidFill>
                            <a:schemeClr val="tx1"/>
                          </a:solidFill>
                          <a:latin typeface="+mn-lt"/>
                          <a:ea typeface="+mn-ea"/>
                          <a:cs typeface="+mn-cs"/>
                        </a:rPr>
                        <a:t>What are our future investment plans?</a:t>
                      </a:r>
                    </a:p>
                    <a:p>
                      <a:r>
                        <a:rPr lang="en-IN" sz="1800" b="0" i="0" u="none" strike="noStrike" kern="1200" baseline="0" dirty="0">
                          <a:solidFill>
                            <a:schemeClr val="tx1"/>
                          </a:solidFill>
                          <a:latin typeface="+mn-lt"/>
                          <a:ea typeface="+mn-ea"/>
                          <a:cs typeface="+mn-cs"/>
                        </a:rPr>
                        <a:t>Do we have sufficient cash reserves to weather a recession without distress?</a:t>
                      </a:r>
                    </a:p>
                    <a:p>
                      <a:r>
                        <a:rPr lang="en-IN" sz="1800" b="0" i="0" u="none" strike="noStrike" kern="1200" baseline="0" dirty="0">
                          <a:solidFill>
                            <a:schemeClr val="tx1"/>
                          </a:solidFill>
                          <a:latin typeface="+mn-lt"/>
                          <a:ea typeface="+mn-ea"/>
                          <a:cs typeface="+mn-cs"/>
                        </a:rPr>
                        <a:t>Would we benefit from signaling financial strength to the market?</a:t>
                      </a:r>
                      <a:endParaRPr lang="en-IN"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800" b="0" i="0" u="none" strike="noStrike" kern="1200" baseline="0" dirty="0">
                          <a:solidFill>
                            <a:schemeClr val="tx1"/>
                          </a:solidFill>
                          <a:latin typeface="+mn-lt"/>
                          <a:ea typeface="+mn-ea"/>
                          <a:cs typeface="+mn-cs"/>
                        </a:rPr>
                        <a:t>What are the tax implications for our shareholder base?</a:t>
                      </a:r>
                    </a:p>
                    <a:p>
                      <a:r>
                        <a:rPr lang="en-IN" sz="1800" b="0" i="0" u="none" strike="noStrike" kern="1200" baseline="0" dirty="0">
                          <a:solidFill>
                            <a:schemeClr val="tx1"/>
                          </a:solidFill>
                          <a:latin typeface="+mn-lt"/>
                          <a:ea typeface="+mn-ea"/>
                          <a:cs typeface="+mn-cs"/>
                        </a:rPr>
                        <a:t>Do we value the flexibility that repurchases allow? Do we need to send the stronger signal that dividends would convey?</a:t>
                      </a:r>
                      <a:endParaRPr lang="en-IN"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691174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078"/>
          </a:xfrm>
        </p:spPr>
        <p:txBody>
          <a:bodyPr/>
          <a:lstStyle/>
          <a:p>
            <a:r>
              <a:rPr lang="en-US" altLang="en-US" sz="3600" dirty="0">
                <a:latin typeface="+mj-lt"/>
              </a:rPr>
              <a:t>Chapter Quiz</a:t>
            </a:r>
            <a:endParaRPr lang="en-US" sz="2000" b="0" dirty="0">
              <a:latin typeface="+mj-lt"/>
            </a:endParaRPr>
          </a:p>
        </p:txBody>
      </p:sp>
      <p:sp>
        <p:nvSpPr>
          <p:cNvPr id="3" name="Content Placeholder 2"/>
          <p:cNvSpPr>
            <a:spLocks noGrp="1"/>
          </p:cNvSpPr>
          <p:nvPr>
            <p:ph idx="1"/>
          </p:nvPr>
        </p:nvSpPr>
        <p:spPr>
          <a:xfrm>
            <a:off x="457200" y="1080655"/>
            <a:ext cx="8229600" cy="3719945"/>
          </a:xfrm>
        </p:spPr>
        <p:txBody>
          <a:bodyPr/>
          <a:lstStyle/>
          <a:p>
            <a:pPr marL="533400" indent="-533400">
              <a:buFontTx/>
              <a:buAutoNum type="arabicPeriod"/>
            </a:pPr>
            <a:r>
              <a:rPr lang="en-US" altLang="en-US" sz="2400" dirty="0"/>
              <a:t>What is an open-market share repurchase?</a:t>
            </a:r>
          </a:p>
          <a:p>
            <a:pPr marL="533400" indent="-533400">
              <a:buFontTx/>
              <a:buAutoNum type="arabicPeriod"/>
            </a:pPr>
            <a:r>
              <a:rPr lang="en-US" altLang="en-US" sz="2400" dirty="0"/>
              <a:t>In a perfect capital market, how important is the firm’s decision to pay dividends versus repurchase shares?</a:t>
            </a:r>
          </a:p>
          <a:p>
            <a:pPr marL="533400" indent="-533400">
              <a:buFontTx/>
              <a:buAutoNum type="arabicPeriod"/>
            </a:pPr>
            <a:r>
              <a:rPr lang="en-US" altLang="en-US" sz="2400" dirty="0"/>
              <a:t>What is the dividend puzzle?</a:t>
            </a:r>
          </a:p>
          <a:p>
            <a:pPr marL="533400" indent="-533400">
              <a:buFontTx/>
              <a:buAutoNum type="arabicPeriod"/>
            </a:pPr>
            <a:r>
              <a:rPr lang="en-US" altLang="en-US" sz="2400" dirty="0"/>
              <a:t>What possible signals does a firm give when it cuts its dividend?</a:t>
            </a:r>
          </a:p>
          <a:p>
            <a:pPr marL="533400" indent="-533400">
              <a:buFontTx/>
              <a:buAutoNum type="arabicPeriod"/>
            </a:pPr>
            <a:r>
              <a:rPr lang="en-US" altLang="en-US" sz="2400" dirty="0"/>
              <a:t>What are some advantages of a spinoff as opposed to selling the division and distributing the cash?</a:t>
            </a:r>
          </a:p>
        </p:txBody>
      </p:sp>
    </p:spTree>
    <p:extLst>
      <p:ext uri="{BB962C8B-B14F-4D97-AF65-F5344CB8AC3E}">
        <p14:creationId xmlns:p14="http://schemas.microsoft.com/office/powerpoint/2010/main" val="7558991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45"/>
            <a:ext cx="8229600" cy="608447"/>
          </a:xfrm>
        </p:spPr>
        <p:txBody>
          <a:bodyPr wrap="square" anchor="ctr">
            <a:spAutoFit/>
          </a:bodyPr>
          <a:lstStyle/>
          <a:p>
            <a:r>
              <a:rPr lang="en-US" sz="3600" dirty="0">
                <a:latin typeface="+mj-lt"/>
              </a:rPr>
              <a:t>Copyright</a:t>
            </a:r>
            <a:endParaRPr lang="en-US" sz="3600" b="0" dirty="0">
              <a:latin typeface="+mj-lt"/>
            </a:endParaRPr>
          </a:p>
        </p:txBody>
      </p:sp>
      <p:pic>
        <p:nvPicPr>
          <p:cNvPr id="10" name="Picture Placeholder 9" descr="Warning">
            <a:extLst>
              <a:ext uri="{FF2B5EF4-FFF2-40B4-BE49-F238E27FC236}">
                <a16:creationId xmlns:a16="http://schemas.microsoft.com/office/drawing/2014/main" id="{916ED080-4A7D-4795-B4C6-665358BE6EAE}"/>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tretch>
            <a:fillRect/>
          </a:stretch>
        </p:blipFill>
        <p:spPr>
          <a:xfrm>
            <a:off x="557060" y="2286000"/>
            <a:ext cx="1347940" cy="1347940"/>
          </a:xfrm>
          <a:prstGeom prst="rect">
            <a:avLst/>
          </a:prstGeom>
        </p:spPr>
      </p:pic>
      <p:sp>
        <p:nvSpPr>
          <p:cNvPr id="3" name="Content Placeholder 2">
            <a:extLst>
              <a:ext uri="{FF2B5EF4-FFF2-40B4-BE49-F238E27FC236}">
                <a16:creationId xmlns:a16="http://schemas.microsoft.com/office/drawing/2014/main" id="{DF9C7A11-9888-4F7B-B711-91904077BD8C}"/>
              </a:ext>
            </a:extLst>
          </p:cNvPr>
          <p:cNvSpPr>
            <a:spLocks noGrp="1"/>
          </p:cNvSpPr>
          <p:nvPr>
            <p:ph idx="1"/>
          </p:nvPr>
        </p:nvSpPr>
        <p:spPr>
          <a:xfrm>
            <a:off x="2277035" y="1609165"/>
            <a:ext cx="6400800" cy="3262432"/>
          </a:xfrm>
          <a:ln w="28575">
            <a:solidFill>
              <a:schemeClr val="tx1"/>
            </a:solidFill>
          </a:ln>
        </p:spPr>
        <p:txBody>
          <a:bodyPr lIns="274320" tIns="274320" rIns="274320" bIns="274320"/>
          <a:lstStyle/>
          <a:p>
            <a:pPr marL="0" inden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57761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636"/>
            <a:ext cx="8229600" cy="1097280"/>
          </a:xfrm>
        </p:spPr>
        <p:txBody>
          <a:bodyPr/>
          <a:lstStyle/>
          <a:p>
            <a:r>
              <a:rPr lang="en-US" altLang="en-US" sz="3600" dirty="0">
                <a:latin typeface="+mj-lt"/>
              </a:rPr>
              <a:t>Figure 17.3 Dividend History for </a:t>
            </a:r>
            <a:r>
              <a:rPr lang="en-US" altLang="en-US" sz="3600" spc="-450" dirty="0">
                <a:latin typeface="+mj-lt"/>
              </a:rPr>
              <a:t>G </a:t>
            </a:r>
            <a:r>
              <a:rPr lang="en-US" altLang="en-US" sz="3600" dirty="0">
                <a:latin typeface="+mj-lt"/>
              </a:rPr>
              <a:t>M Stock, 1983–2008</a:t>
            </a:r>
            <a:endParaRPr lang="en-IN" sz="3600" dirty="0">
              <a:latin typeface="+mj-lt"/>
            </a:endParaRPr>
          </a:p>
        </p:txBody>
      </p:sp>
      <p:pic>
        <p:nvPicPr>
          <p:cNvPr id="6" name="Picture Placeholder 5" descr="A chart shows the dividend history for General Motors stock in the period 1983 to 2008.&#10;Long description is available in notes, press F6">
            <a:extLst>
              <a:ext uri="{FF2B5EF4-FFF2-40B4-BE49-F238E27FC236}">
                <a16:creationId xmlns:a16="http://schemas.microsoft.com/office/drawing/2014/main" id="{BD1E0B21-466E-47CA-B85E-F9AF1ED8979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223963" y="1905000"/>
            <a:ext cx="6696075" cy="4088513"/>
          </a:xfrm>
        </p:spPr>
      </p:pic>
    </p:spTree>
    <p:extLst>
      <p:ext uri="{BB962C8B-B14F-4D97-AF65-F5344CB8AC3E}">
        <p14:creationId xmlns:p14="http://schemas.microsoft.com/office/powerpoint/2010/main" val="16897204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ad315d1248eacdaf9297a8916c2afe5df482"/>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5935</TotalTime>
  <Words>7085</Words>
  <Application>Microsoft Office PowerPoint</Application>
  <PresentationFormat>On-screen Show (4:3)</PresentationFormat>
  <Paragraphs>907</Paragraphs>
  <Slides>89</Slides>
  <Notes>89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7" baseType="lpstr">
      <vt:lpstr>Arial</vt:lpstr>
      <vt:lpstr>Calibri</vt:lpstr>
      <vt:lpstr>Symbol</vt:lpstr>
      <vt:lpstr>Times New Roman</vt:lpstr>
      <vt:lpstr>Verdana</vt:lpstr>
      <vt:lpstr>Wingdings</vt:lpstr>
      <vt:lpstr>508 Lecture</vt:lpstr>
      <vt:lpstr>Equation</vt:lpstr>
      <vt:lpstr>Fundamentals of Corporate Finance</vt:lpstr>
      <vt:lpstr>Chapter Outline</vt:lpstr>
      <vt:lpstr>Learning Objectives (1 of 2)</vt:lpstr>
      <vt:lpstr>Learning Objectives (2 of 2)</vt:lpstr>
      <vt:lpstr>17.1 Cash Distributions to Shareholders (1 of 4)</vt:lpstr>
      <vt:lpstr>Figure 17.1 Uses of Free Cash Flow</vt:lpstr>
      <vt:lpstr>17.1 Cash Distributions to Shareholders (2 of 4)</vt:lpstr>
      <vt:lpstr>17.1 Cash Distributions to Shareholders (3 of 4)</vt:lpstr>
      <vt:lpstr>Figure 17.3 Dividend History for G M Stock, 1983–2008</vt:lpstr>
      <vt:lpstr>17.1 Cash Distributions to Shareholders (4 of 4)</vt:lpstr>
      <vt:lpstr>17.2 Dividends Versus Share Repurchases in a Perfect Capital Market (1 of 22)</vt:lpstr>
      <vt:lpstr>17.2 Dividends Versus Share Repurchases in a Perfect Capital Market (2 of 22)</vt:lpstr>
      <vt:lpstr>17.2 Dividends Versus Share Repurchases in a Perfect Capital Market (3 of 22)</vt:lpstr>
      <vt:lpstr>17.2 Dividends Versus Share Repurchases in a Perfect Capital Market (4 of 22)</vt:lpstr>
      <vt:lpstr>17.2 Dividends Versus Share Repurchases in a Perfect Capital Market (5 of 22)</vt:lpstr>
      <vt:lpstr>17.2 Dividends Versus Share Repurchases in a Perfect Capital Market (6 of 22)</vt:lpstr>
      <vt:lpstr>17.2 Dividends Versus Share Repurchases in a Perfect Capital Market (7 of 22)</vt:lpstr>
      <vt:lpstr>17.2 Dividends Versus Share Repurchases in a Perfect Capital Market (8 of 22)</vt:lpstr>
      <vt:lpstr>17.2 Dividends Versus Share Repurchases in a Perfect Capital Market (9 of 22)</vt:lpstr>
      <vt:lpstr>17.2 Dividends Versus Share Repurchases in a Perfect Capital Market (10 of 22)</vt:lpstr>
      <vt:lpstr>17.2 Dividends Versus Share Repurchases in a Perfect Capital Market (11 of 22)</vt:lpstr>
      <vt:lpstr>17.2 Dividends Versus Share Repurchases in a Perfect Capital Market (12 of 22)</vt:lpstr>
      <vt:lpstr>17.2 Dividends Versus Share Repurchases in a Perfect Capital Market (13 of 22)</vt:lpstr>
      <vt:lpstr>17.2 Dividends Versus Share Repurchases in a Perfect Capital Market (14 of 22)</vt:lpstr>
      <vt:lpstr>17.2 Dividends Versus Share Repurchases in a Perfect Capital Market (15 of 22)</vt:lpstr>
      <vt:lpstr>17.2 Dividends Versus Share Repurchases in a Perfect Capital Market (16 of 22)</vt:lpstr>
      <vt:lpstr>17.2 Dividends Versus Share Repurchases in a Perfect Capital Market (17 of 22)</vt:lpstr>
      <vt:lpstr>17.2 Dividends Versus Share Repurchases in a Perfect Capital Market (18 of 22)</vt:lpstr>
      <vt:lpstr>17.2 Dividends Versus Share Repurchases in a Perfect Capital Market (19 of 22)</vt:lpstr>
      <vt:lpstr>17.2 Dividends Versus Share Repurchases in a Perfect Capital Market (20 of 22)</vt:lpstr>
      <vt:lpstr>Example 17.1 Homemade Dividends       (1 of 4)</vt:lpstr>
      <vt:lpstr>Example 17.1 Homemade Dividends     (2 of 4)</vt:lpstr>
      <vt:lpstr>Example 17.1 Homemade Dividends     (3 of 4)</vt:lpstr>
      <vt:lpstr>Example 17.1 Homemade Dividends   (4 of 4)</vt:lpstr>
      <vt:lpstr>17.2 Dividends Versus Share Repurchases in a Perfect Capital Market (21 of 22)</vt:lpstr>
      <vt:lpstr>Table 17.1 Genron’s Dividends per Share Each Year Under the Three Alternative Policies</vt:lpstr>
      <vt:lpstr>17.2 Dividends Versus Share Repurchases in a Perfect Capital Market (22 of 22)</vt:lpstr>
      <vt:lpstr>17.3 The Tax Disadvantage of Dividends (1 of 9)</vt:lpstr>
      <vt:lpstr>17.3 The Tax Disadvantage of Dividends (2 of 9)</vt:lpstr>
      <vt:lpstr>Table 17.2 Long-Term Capital Gains Versus Dividend Tax Rates in the United States, 1971–2019</vt:lpstr>
      <vt:lpstr>17.3 The Tax Disadvantage of Dividends (3 of 9)</vt:lpstr>
      <vt:lpstr>Figure 17.4 Dividend and Capital Gains Tax Rates Around the World</vt:lpstr>
      <vt:lpstr>17.3 The Tax Disadvantage of Dividends (4 of 9)</vt:lpstr>
      <vt:lpstr>17.3 The Tax Disadvantage of Dividends (5 of 9)</vt:lpstr>
      <vt:lpstr>Figure 17.5 The Rise of Repurchases</vt:lpstr>
      <vt:lpstr>Figure 17.6 The Changing Composition of Shareholder Payouts</vt:lpstr>
      <vt:lpstr>Table 17.3 Summary of Dividends Versus Repurchases</vt:lpstr>
      <vt:lpstr>17.3 The Tax Disadvantage of Dividends (6 of 9)</vt:lpstr>
      <vt:lpstr>17.3 The Tax Disadvantage of Dividends (7 of 9)</vt:lpstr>
      <vt:lpstr>17.3 The Tax Disadvantage of Dividends (8 of 9)</vt:lpstr>
      <vt:lpstr>17.3 The Tax Disadvantage of Dividends (9 of 9)</vt:lpstr>
      <vt:lpstr>Table 17.4 Differing Dividend Policy Preferences Across Investor Groups</vt:lpstr>
      <vt:lpstr>17.4 Payout Versus Retention of Cash (1 of 6)</vt:lpstr>
      <vt:lpstr>Example 17.2 Payout Decisions in a Perfect Capital Market (1 of 5)</vt:lpstr>
      <vt:lpstr>Example 17.2 Payout Decisions in a Perfect Capital Market (2 of 5)</vt:lpstr>
      <vt:lpstr>Example 17.2 Payout Decisions in a Perfect Capital Market (3 of 5)</vt:lpstr>
      <vt:lpstr>Example 17.2 Payout Decisions in a Perfect Capital Market (4 of 5)</vt:lpstr>
      <vt:lpstr>Example 17.2 Payout Decisions in a Perfect Capital Market (5 of 5)</vt:lpstr>
      <vt:lpstr>17.4 Payout Versus Retention of Cash (2 of 6)</vt:lpstr>
      <vt:lpstr>17.4 Payout Versus Retention of Cash (3 of 6)</vt:lpstr>
      <vt:lpstr>Example 17.3 Retaining Cash with Corporate Taxes (1 of 4)</vt:lpstr>
      <vt:lpstr>Example 17.3 Retaining Cash with Corporate Taxes (2 of 4)</vt:lpstr>
      <vt:lpstr>Example 17.3 Retaining Cash with Corporate Taxes (3 of 4)</vt:lpstr>
      <vt:lpstr>Example 17.3 Retaining Cash with Corporate Taxes (4 of 4)</vt:lpstr>
      <vt:lpstr>17.4 Payout Versus Retention of Cash (4 of 6)</vt:lpstr>
      <vt:lpstr>17.4 Payout Versus Retention of Cash (5 of 6)</vt:lpstr>
      <vt:lpstr>17.4 Payout Versus Retention of Cash (6 of 6)</vt:lpstr>
      <vt:lpstr>Example 17.4 Cutting Negative-N P V Growth (1 of 5)</vt:lpstr>
      <vt:lpstr>Example 17.4 Cutting Negative-N P V Growth (2 of 5)</vt:lpstr>
      <vt:lpstr>Example 17.4 Cutting Negative-N P V Growth (3 of 5)</vt:lpstr>
      <vt:lpstr>Example 17.4 Cutting Negative-N P V Growth (4 of 5)</vt:lpstr>
      <vt:lpstr>Example 17.4 Cutting Negative-N P V Growth (5 of 5)</vt:lpstr>
      <vt:lpstr>Table 17.5 Selected Firms with Large Cash Balances</vt:lpstr>
      <vt:lpstr>17.5 Signaling with Payout Policy      (1 of 5)</vt:lpstr>
      <vt:lpstr>17.5 Signaling with Payout Policy      (2 of 5)</vt:lpstr>
      <vt:lpstr>Figure 17.7 G M’s Earnings and Dividends per Share, 1985–2008</vt:lpstr>
      <vt:lpstr>17.5 Signaling with Payout Policy        (3 of 5)</vt:lpstr>
      <vt:lpstr>17.5 Signaling with Payout Policy      (4 of 5)</vt:lpstr>
      <vt:lpstr>17.5 Signaling with Payout Policy      (5 of 5)</vt:lpstr>
      <vt:lpstr>17.6 Stock Dividends, Splits, and Spin-offs (1 of 4)</vt:lpstr>
      <vt:lpstr>17.6 Stock Dividends, Splits, and Spin-offs (2 of 4)</vt:lpstr>
      <vt:lpstr>17.6 Stock Dividends, Splits, and Spin-offs (3 of 4)</vt:lpstr>
      <vt:lpstr>17.6 Stock Dividends, Splits, and Spin-offs (4 of 4)</vt:lpstr>
      <vt:lpstr>17.7 Advice for the Financial Manager (1 of 3)</vt:lpstr>
      <vt:lpstr>17.7 Advice for the Financial Manager (2 of 3)</vt:lpstr>
      <vt:lpstr>17.7 Advice for the Financial Manager (3 of 3)</vt:lpstr>
      <vt:lpstr>Table 17.6 Navigating the Payout Decision</vt:lpstr>
      <vt:lpstr>Chapter Quiz</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Corporate Finance, Fifth Edition, Chapter 17 Payout Policy</dc:title>
  <dc:subject>Business</dc:subject>
  <dc:creator>Berk/DeMarzo/Harford</dc:creator>
  <cp:lastModifiedBy>javad kashefi</cp:lastModifiedBy>
  <cp:revision>689</cp:revision>
  <dcterms:created xsi:type="dcterms:W3CDTF">2014-07-14T20:04:21Z</dcterms:created>
  <dcterms:modified xsi:type="dcterms:W3CDTF">2020-10-03T16:24:41Z</dcterms:modified>
</cp:coreProperties>
</file>