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66"/>
  </p:notesMasterIdLst>
  <p:sldIdLst>
    <p:sldId id="364" r:id="rId2"/>
    <p:sldId id="257" r:id="rId3"/>
    <p:sldId id="280" r:id="rId4"/>
    <p:sldId id="283" r:id="rId5"/>
    <p:sldId id="449" r:id="rId6"/>
    <p:sldId id="450" r:id="rId7"/>
    <p:sldId id="547" r:id="rId8"/>
    <p:sldId id="451" r:id="rId9"/>
    <p:sldId id="312" r:id="rId10"/>
    <p:sldId id="548" r:id="rId11"/>
    <p:sldId id="314" r:id="rId12"/>
    <p:sldId id="315" r:id="rId13"/>
    <p:sldId id="316" r:id="rId14"/>
    <p:sldId id="317" r:id="rId15"/>
    <p:sldId id="534" r:id="rId16"/>
    <p:sldId id="549" r:id="rId17"/>
    <p:sldId id="537" r:id="rId18"/>
    <p:sldId id="318" r:id="rId19"/>
    <p:sldId id="319" r:id="rId20"/>
    <p:sldId id="320" r:id="rId21"/>
    <p:sldId id="321" r:id="rId22"/>
    <p:sldId id="326" r:id="rId23"/>
    <p:sldId id="327" r:id="rId24"/>
    <p:sldId id="329" r:id="rId25"/>
    <p:sldId id="462" r:id="rId26"/>
    <p:sldId id="460" r:id="rId27"/>
    <p:sldId id="538" r:id="rId28"/>
    <p:sldId id="539" r:id="rId29"/>
    <p:sldId id="551" r:id="rId30"/>
    <p:sldId id="542" r:id="rId31"/>
    <p:sldId id="541" r:id="rId32"/>
    <p:sldId id="335" r:id="rId33"/>
    <p:sldId id="337" r:id="rId34"/>
    <p:sldId id="552" r:id="rId35"/>
    <p:sldId id="338" r:id="rId36"/>
    <p:sldId id="340" r:id="rId37"/>
    <p:sldId id="341" r:id="rId38"/>
    <p:sldId id="345" r:id="rId39"/>
    <p:sldId id="342" r:id="rId40"/>
    <p:sldId id="344" r:id="rId41"/>
    <p:sldId id="470" r:id="rId42"/>
    <p:sldId id="543" r:id="rId43"/>
    <p:sldId id="545" r:id="rId44"/>
    <p:sldId id="546" r:id="rId45"/>
    <p:sldId id="477" r:id="rId46"/>
    <p:sldId id="478" r:id="rId47"/>
    <p:sldId id="479" r:id="rId48"/>
    <p:sldId id="481" r:id="rId49"/>
    <p:sldId id="482" r:id="rId50"/>
    <p:sldId id="483" r:id="rId51"/>
    <p:sldId id="346" r:id="rId52"/>
    <p:sldId id="347" r:id="rId53"/>
    <p:sldId id="348" r:id="rId54"/>
    <p:sldId id="349" r:id="rId55"/>
    <p:sldId id="352" r:id="rId56"/>
    <p:sldId id="353" r:id="rId57"/>
    <p:sldId id="354" r:id="rId58"/>
    <p:sldId id="355" r:id="rId59"/>
    <p:sldId id="356" r:id="rId60"/>
    <p:sldId id="357" r:id="rId61"/>
    <p:sldId id="358" r:id="rId62"/>
    <p:sldId id="359" r:id="rId63"/>
    <p:sldId id="360" r:id="rId64"/>
    <p:sldId id="381" r:id="rId6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00DDA2-9C85-4510-9107-92B378F2EE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4421FD-09D2-43E0-BB7B-F873905213F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21FFE07-315C-4F73-A870-FCDFD5D1FBFE}" type="datetimeFigureOut">
              <a:rPr lang="en-US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DD9ED39-7649-4229-BE8E-C4DE561706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68FB43-8A1C-415E-8E6C-DB6E93B100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75F1A-46F9-4770-A9EE-54C707DDA1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6AFDE-D880-447B-A023-A265A5F700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EC32E7-9542-428E-B95E-A2E604054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714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47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35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92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93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02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27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50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015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783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6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6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712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377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441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210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604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136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>
            <a:extLst>
              <a:ext uri="{FF2B5EF4-FFF2-40B4-BE49-F238E27FC236}">
                <a16:creationId xmlns:a16="http://schemas.microsoft.com/office/drawing/2014/main" id="{E9AED695-AD4F-4185-A9B5-27BB425445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>
            <a:extLst>
              <a:ext uri="{FF2B5EF4-FFF2-40B4-BE49-F238E27FC236}">
                <a16:creationId xmlns:a16="http://schemas.microsoft.com/office/drawing/2014/main" id="{D4E353D4-1739-4755-80AB-7254DF0C1E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1D1D4E82-0641-4AD8-8193-566CFF41EE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1D4E63-8062-4642-B035-243F7AEB5809}" type="slidenum">
              <a:rPr lang="en-US" altLang="en-US"/>
              <a:pPr/>
              <a:t>55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71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41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5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06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39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76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52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C115C-E057-4FAC-9070-BF03138D5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5E8E6-27DE-4E9D-9C2D-479B6E80B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9C908-0096-419E-B60C-388CE7BD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28A72-1223-4894-B53D-D110A9C48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27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AEDBE-AAB8-4537-85FB-73BC7AAB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948D7-D15C-48B0-990F-09B0FA421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50CD4-3985-4FCC-9E96-BF91AB71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C0029-6245-4D50-A7F8-13F121CB6E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80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CFEC8-E10E-43C3-BBC7-A678C047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9CAC6-2CC2-4F27-BA26-9C8887CE6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3A0B7-664A-45CB-9690-4F5A1E3D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7CE32-9DE6-4069-8FF2-CDF50243F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013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81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2819401"/>
            <a:ext cx="8229600" cy="10668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57200" y="4038600"/>
            <a:ext cx="8229600" cy="6858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57200" y="4953000"/>
            <a:ext cx="8229600" cy="914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375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B48B1-3307-4980-AD3B-2BDC1D88D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DC8BC-B59D-4728-8A2C-47756AF1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CB195-38B3-4E7F-961C-C2F3C67F6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5E523-DFC3-4EF9-84FB-FA597CECE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98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37503-D75C-40A7-90F0-C3ECB0E03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D905E-9352-4FF4-9803-8F85947E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68A6C-D706-49C2-BB8B-33723CA7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59B9C-38B4-428E-A094-35C1A3D8D2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27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2A1FF8-FC6E-49A4-993D-EBE32557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ACB516-1805-4876-9326-94903113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E0572E-5E46-4D9E-9800-CA42FDFC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AFF28-75DE-4504-BBE7-3BFEAECA4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28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F743290-9B52-434F-A7D8-ABF2A6C5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A14CF3E-BEBB-4C0A-929F-415DDEB0B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E40FA2F-8FC1-47DD-BC08-245778B83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C1F1D-8609-44DE-AA60-83AD79C15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98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94A1E60-2F97-4B9D-BC4B-4BC30DF63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CE8988C-24E2-443A-B477-6887948C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CBBD0F1-56B1-4390-B0D2-0658588CF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A1B0A-D640-4698-91EF-C49782575D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8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AF7A411-FA8C-4EB9-A055-02CC69643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97092B1-EAF7-4117-880D-BE9B9E24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FD88428-461E-4C5F-A291-55364840C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8DA78-E0E5-4007-9768-BB628E4ED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91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E08F35-2AEE-4AE9-862A-AD61F7CF0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2BD9C1-A4EC-49B8-B901-942DE11B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0B8B1E-CE5D-4802-ADDE-69084DA2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1ED94-6B4E-4C9A-8915-F1D4EEA2A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86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AACC8E-E12D-49E6-A798-100D5291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3BB7A7-20DB-400E-99B2-E7958A19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4A19DA0-B573-47C4-B2E9-387C7C82F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1D835-D653-4501-BA00-931E59CA3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32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Placeholder 1">
            <a:extLst>
              <a:ext uri="{FF2B5EF4-FFF2-40B4-BE49-F238E27FC236}">
                <a16:creationId xmlns:a16="http://schemas.microsoft.com/office/drawing/2014/main" id="{CD93059E-749D-4036-9739-6F572932B98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4819" name="Text Placeholder 2">
            <a:extLst>
              <a:ext uri="{FF2B5EF4-FFF2-40B4-BE49-F238E27FC236}">
                <a16:creationId xmlns:a16="http://schemas.microsoft.com/office/drawing/2014/main" id="{5F6D4872-CD74-4691-A907-B369228509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11520-8116-49E5-9188-6A0DBFE15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A3727-4128-4BCE-AD33-82EA7C627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6BB2A-CAD3-4C38-86A6-EBB10D70E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7AC492E-9C18-4CF1-AD58-26B118377B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1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9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0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1.bin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7.emf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98C2048-B92F-45B6-970D-67249187B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The Valuation Process</a:t>
            </a:r>
          </a:p>
        </p:txBody>
      </p:sp>
      <p:sp>
        <p:nvSpPr>
          <p:cNvPr id="482307" name="Rectangle 3">
            <a:extLst>
              <a:ext uri="{FF2B5EF4-FFF2-40B4-BE49-F238E27FC236}">
                <a16:creationId xmlns:a16="http://schemas.microsoft.com/office/drawing/2014/main" id="{1A706F28-F0A0-4484-8812-1DE04655F0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0772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A. Discounted Cash Flow Models</a:t>
            </a:r>
          </a:p>
          <a:p>
            <a:pPr lvl="1" eaLnBrk="1" hangingPunct="1"/>
            <a:r>
              <a:rPr lang="en-US" altLang="en-US"/>
              <a:t>1. Present value of dividends (DDM)</a:t>
            </a:r>
          </a:p>
          <a:p>
            <a:pPr lvl="1" eaLnBrk="1" hangingPunct="1"/>
            <a:r>
              <a:rPr lang="en-US" altLang="en-US"/>
              <a:t>2. Present value of free cash flow to equity (FCFE)</a:t>
            </a:r>
          </a:p>
          <a:p>
            <a:pPr lvl="1" eaLnBrk="1" hangingPunct="1"/>
            <a:r>
              <a:rPr lang="en-US" altLang="en-US"/>
              <a:t>3. Present value of free cash flow (FCFF)</a:t>
            </a:r>
          </a:p>
          <a:p>
            <a:pPr eaLnBrk="1" hangingPunct="1">
              <a:buFontTx/>
              <a:buNone/>
            </a:pPr>
            <a:r>
              <a:rPr lang="en-US" altLang="en-US"/>
              <a:t>B. Relative valuation techniques</a:t>
            </a:r>
          </a:p>
          <a:p>
            <a:pPr lvl="1" eaLnBrk="1" hangingPunct="1"/>
            <a:r>
              <a:rPr lang="en-US" altLang="en-US"/>
              <a:t>1. Price earnings ratio (P/E)</a:t>
            </a:r>
          </a:p>
          <a:p>
            <a:pPr lvl="1" eaLnBrk="1" hangingPunct="1"/>
            <a:r>
              <a:rPr lang="en-US" altLang="en-US"/>
              <a:t>2. Price cash flow ratios (P/CF)</a:t>
            </a:r>
          </a:p>
          <a:p>
            <a:pPr lvl="1" eaLnBrk="1" hangingPunct="1"/>
            <a:r>
              <a:rPr lang="en-US" altLang="en-US"/>
              <a:t>3. Price book value ratios (P/BV)</a:t>
            </a:r>
          </a:p>
          <a:p>
            <a:pPr lvl="1" eaLnBrk="1" hangingPunct="1"/>
            <a:r>
              <a:rPr lang="en-US" altLang="en-US"/>
              <a:t>4. Price sales ratio (P/S)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 bldLvl="3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1" y="623392"/>
            <a:ext cx="2522980" cy="1607060"/>
          </a:xfr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Valuation Based on Comparable Firms</a:t>
            </a:r>
            <a:endParaRPr lang="en-US" sz="2400" b="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1" y="2638043"/>
            <a:ext cx="2522980" cy="3415623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eaLnBrk="1" hangingPunct="1">
              <a:lnSpc>
                <a:spcPct val="90000"/>
              </a:lnSpc>
            </a:pPr>
            <a:r>
              <a:rPr lang="en-US" alt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Price-Earnings Ratio</a:t>
            </a:r>
          </a:p>
          <a:p>
            <a:pPr lvl="1"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common valuation multiple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Usually included in basic statistics computed for a stock</a:t>
            </a:r>
          </a:p>
          <a:p>
            <a:pPr lvl="1"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 price divided by earnings per share</a:t>
            </a:r>
          </a:p>
        </p:txBody>
      </p:sp>
      <p:pic>
        <p:nvPicPr>
          <p:cNvPr id="4" name="Picture 3" descr="A screenshot from Google Finance for the stock price and history of Nike on the N Y S E. The stock is at 60.39 with a gain of plus 0.44 (or 0.73%). A chart of its history goes from mid-February through June 2013. Other based information is listed above the chart, including the stock’s range, number of shares, what it opened at, and dividend slash yield.">
            <a:extLst>
              <a:ext uri="{FF2B5EF4-FFF2-40B4-BE49-F238E27FC236}">
                <a16:creationId xmlns:a16="http://schemas.microsoft.com/office/drawing/2014/main" id="{56211A97-804A-4684-AA9E-F8C9986137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840" y="643467"/>
            <a:ext cx="4531041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167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6DE8D5BE-7340-4787-B9E3-1387D2EBD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Earnings Multiplier Model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C5FF0E5-4877-4331-9249-82257663F5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The infinite-period dividend discount model indicates the variables that should determine the value of the P/E ratio</a:t>
            </a:r>
          </a:p>
        </p:txBody>
      </p:sp>
      <p:graphicFrame>
        <p:nvGraphicFramePr>
          <p:cNvPr id="19458" name="Object 2">
            <a:extLst>
              <a:ext uri="{FF2B5EF4-FFF2-40B4-BE49-F238E27FC236}">
                <a16:creationId xmlns:a16="http://schemas.microsoft.com/office/drawing/2014/main" id="{7B58FB3A-3DBB-4B38-87FA-EA01629F99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3373438"/>
          <a:ext cx="2209800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Equation" r:id="rId3" imgW="685800" imgH="419040" progId="Equation.3">
                  <p:embed/>
                </p:oleObj>
              </mc:Choice>
              <mc:Fallback>
                <p:oleObj name="Equation" r:id="rId3" imgW="685800" imgH="419040" progId="Equation.3">
                  <p:embed/>
                  <p:pic>
                    <p:nvPicPr>
                      <p:cNvPr id="19458" name="Object 2">
                        <a:extLst>
                          <a:ext uri="{FF2B5EF4-FFF2-40B4-BE49-F238E27FC236}">
                            <a16:creationId xmlns:a16="http://schemas.microsoft.com/office/drawing/2014/main" id="{7B58FB3A-3DBB-4B38-87FA-EA01629F99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373438"/>
                        <a:ext cx="2209800" cy="13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335653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A1993211-20F7-4A99-8354-D6C266D18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Earnings Multiplier Model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3E30B27-63B8-4DD6-817C-28D5C5FAA4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The infinite-period dividend discount model indicates the variables that should determine the value of the P/E ratio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Dividing both sides by expected earnings during the next 12 months (</a:t>
            </a:r>
            <a:r>
              <a:rPr lang="en-US" altLang="en-US" i="1"/>
              <a:t>E</a:t>
            </a:r>
            <a:r>
              <a:rPr lang="en-US" altLang="en-US"/>
              <a:t>) </a:t>
            </a:r>
          </a:p>
        </p:txBody>
      </p:sp>
      <p:graphicFrame>
        <p:nvGraphicFramePr>
          <p:cNvPr id="20482" name="Object 2">
            <a:extLst>
              <a:ext uri="{FF2B5EF4-FFF2-40B4-BE49-F238E27FC236}">
                <a16:creationId xmlns:a16="http://schemas.microsoft.com/office/drawing/2014/main" id="{4EA7CA43-2D89-4922-8BAF-32F90F902F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2936875"/>
          <a:ext cx="2209800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Equation" r:id="rId3" imgW="685800" imgH="444240" progId="Equation.3">
                  <p:embed/>
                </p:oleObj>
              </mc:Choice>
              <mc:Fallback>
                <p:oleObj name="Equation" r:id="rId3" imgW="685800" imgH="444240" progId="Equation.3">
                  <p:embed/>
                  <p:pic>
                    <p:nvPicPr>
                      <p:cNvPr id="20482" name="Object 2">
                        <a:extLst>
                          <a:ext uri="{FF2B5EF4-FFF2-40B4-BE49-F238E27FC236}">
                            <a16:creationId xmlns:a16="http://schemas.microsoft.com/office/drawing/2014/main" id="{4EA7CA43-2D89-4922-8BAF-32F90F902F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36875"/>
                        <a:ext cx="2209800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214704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>
            <a:extLst>
              <a:ext uri="{FF2B5EF4-FFF2-40B4-BE49-F238E27FC236}">
                <a16:creationId xmlns:a16="http://schemas.microsoft.com/office/drawing/2014/main" id="{8B4A564D-E49D-45E5-93A9-302175E544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Earnings Multiplier Model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30C36857-3287-4793-B7FE-030F949366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The infinite-period dividend discount model indicates the variables that should determine the value of the P/E ratio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Dividing both sides by expected earnings during the next 12 months (</a:t>
            </a:r>
            <a:r>
              <a:rPr lang="en-US" altLang="en-US" i="1"/>
              <a:t>E</a:t>
            </a:r>
            <a:r>
              <a:rPr lang="en-US" altLang="en-US"/>
              <a:t>) </a:t>
            </a:r>
          </a:p>
        </p:txBody>
      </p:sp>
      <p:graphicFrame>
        <p:nvGraphicFramePr>
          <p:cNvPr id="21506" name="Object 2">
            <a:extLst>
              <a:ext uri="{FF2B5EF4-FFF2-40B4-BE49-F238E27FC236}">
                <a16:creationId xmlns:a16="http://schemas.microsoft.com/office/drawing/2014/main" id="{2418ACD0-B76B-4CBF-ADAF-865F051E85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2936875"/>
          <a:ext cx="2209800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3" imgW="685800" imgH="444240" progId="Equation.3">
                  <p:embed/>
                </p:oleObj>
              </mc:Choice>
              <mc:Fallback>
                <p:oleObj name="Equation" r:id="rId3" imgW="685800" imgH="444240" progId="Equation.3">
                  <p:embed/>
                  <p:pic>
                    <p:nvPicPr>
                      <p:cNvPr id="21506" name="Object 2">
                        <a:extLst>
                          <a:ext uri="{FF2B5EF4-FFF2-40B4-BE49-F238E27FC236}">
                            <a16:creationId xmlns:a16="http://schemas.microsoft.com/office/drawing/2014/main" id="{2418ACD0-B76B-4CBF-ADAF-865F051E85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36875"/>
                        <a:ext cx="2209800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>
            <a:extLst>
              <a:ext uri="{FF2B5EF4-FFF2-40B4-BE49-F238E27FC236}">
                <a16:creationId xmlns:a16="http://schemas.microsoft.com/office/drawing/2014/main" id="{D317D38A-21ED-4F6F-83C5-F886958191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82938" y="5222875"/>
          <a:ext cx="2700337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5" imgW="838080" imgH="444240" progId="Equation.3">
                  <p:embed/>
                </p:oleObj>
              </mc:Choice>
              <mc:Fallback>
                <p:oleObj name="Equation" r:id="rId5" imgW="838080" imgH="444240" progId="Equation.3">
                  <p:embed/>
                  <p:pic>
                    <p:nvPicPr>
                      <p:cNvPr id="21507" name="Object 3">
                        <a:extLst>
                          <a:ext uri="{FF2B5EF4-FFF2-40B4-BE49-F238E27FC236}">
                            <a16:creationId xmlns:a16="http://schemas.microsoft.com/office/drawing/2014/main" id="{D317D38A-21ED-4F6F-83C5-F886958191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38" y="5222875"/>
                        <a:ext cx="2700337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25998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0BE73FB0-F425-4EE6-9924-2EEE2AF1AD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Earnings Multiplier Model</a:t>
            </a:r>
          </a:p>
        </p:txBody>
      </p:sp>
      <p:sp>
        <p:nvSpPr>
          <p:cNvPr id="533507" name="Rectangle 3">
            <a:extLst>
              <a:ext uri="{FF2B5EF4-FFF2-40B4-BE49-F238E27FC236}">
                <a16:creationId xmlns:a16="http://schemas.microsoft.com/office/drawing/2014/main" id="{7FD0AAF0-C5FB-492F-90E3-73C1633B54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Thus, the P/E ratio is determined by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1. Expected dividend payout ratio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2. Required rate of return on the stock (</a:t>
            </a:r>
            <a:r>
              <a:rPr lang="en-US" altLang="en-US" i="1"/>
              <a:t>R</a:t>
            </a:r>
            <a:r>
              <a:rPr lang="en-US" altLang="en-US"/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3. Expected growth rate of dividends (</a:t>
            </a:r>
            <a:r>
              <a:rPr lang="en-US" altLang="en-US" i="1"/>
              <a:t>g</a:t>
            </a:r>
            <a:r>
              <a:rPr lang="en-US" altLang="en-US"/>
              <a:t>)</a:t>
            </a:r>
          </a:p>
        </p:txBody>
      </p:sp>
      <p:graphicFrame>
        <p:nvGraphicFramePr>
          <p:cNvPr id="22530" name="Object 2">
            <a:extLst>
              <a:ext uri="{FF2B5EF4-FFF2-40B4-BE49-F238E27FC236}">
                <a16:creationId xmlns:a16="http://schemas.microsoft.com/office/drawing/2014/main" id="{9F72543C-AF13-491A-998F-86AFE10852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59038" y="3978275"/>
          <a:ext cx="2863850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Equation" r:id="rId3" imgW="888840" imgH="507960" progId="Equation.3">
                  <p:embed/>
                </p:oleObj>
              </mc:Choice>
              <mc:Fallback>
                <p:oleObj name="Equation" r:id="rId3" imgW="888840" imgH="507960" progId="Equation.3">
                  <p:embed/>
                  <p:pic>
                    <p:nvPicPr>
                      <p:cNvPr id="22530" name="Object 2">
                        <a:extLst>
                          <a:ext uri="{FF2B5EF4-FFF2-40B4-BE49-F238E27FC236}">
                            <a16:creationId xmlns:a16="http://schemas.microsoft.com/office/drawing/2014/main" id="{9F72543C-AF13-491A-998F-86AFE10852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3978275"/>
                        <a:ext cx="2863850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7101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Example Valuation Using the Price-Earnings Ratio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/>
          <a:lstStyle/>
          <a:p>
            <a:pPr>
              <a:buNone/>
            </a:pPr>
            <a:r>
              <a:rPr lang="en-US" altLang="en-US" sz="2600" b="1" dirty="0">
                <a:ea typeface="ヒラギノ角ゴ Pro W3" pitchFamily="-65" charset="-128"/>
              </a:rPr>
              <a:t>Problem:</a:t>
            </a:r>
          </a:p>
          <a:p>
            <a:r>
              <a:rPr lang="en-IN" sz="2400" dirty="0"/>
              <a:t>Suppose furniture manufacturer Herman Miller, Inc., has earnings per share of $1.38. </a:t>
            </a:r>
          </a:p>
          <a:p>
            <a:r>
              <a:rPr lang="en-IN" sz="2400" dirty="0"/>
              <a:t>If the average P/E of comparable furniture stocks is 21.3, estimate a value for a share of Herman Miller stock using the P/E as a valuation multiple. </a:t>
            </a:r>
          </a:p>
          <a:p>
            <a:r>
              <a:rPr lang="en-IN" sz="2400" dirty="0"/>
              <a:t>What are the assumptions underlying this estimate?</a:t>
            </a:r>
            <a:endParaRPr lang="en-US" altLang="en-US" sz="2400" dirty="0">
              <a:ea typeface="ヒラギノ角ゴ Pro W3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2558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Example Valuation Using the Price-Earnings Ratio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/>
          <a:lstStyle/>
          <a:p>
            <a:pPr>
              <a:buNone/>
            </a:pPr>
            <a:r>
              <a:rPr lang="en-US" altLang="en-US" sz="2600" b="1" dirty="0">
                <a:ea typeface="ヒラギノ角ゴ Pro W3" pitchFamily="-65" charset="-128"/>
              </a:rPr>
              <a:t>Solution: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2600" b="1" dirty="0">
                <a:ea typeface="ヒラギノ角ゴ Pro W3" pitchFamily="-65" charset="-128"/>
              </a:rPr>
              <a:t>Plan:</a:t>
            </a:r>
          </a:p>
          <a:p>
            <a:r>
              <a:rPr lang="en-IN" sz="2400" dirty="0"/>
              <a:t>We estimate a share price for Herman Miller by multiplying its EPS by the P/E of comparable firms:</a:t>
            </a:r>
            <a:endParaRPr lang="en-US" altLang="en-US" sz="2400" dirty="0">
              <a:ea typeface="ヒラギノ角ゴ Pro W3" pitchFamily="-65" charset="-128"/>
            </a:endParaRPr>
          </a:p>
        </p:txBody>
      </p:sp>
      <p:graphicFrame>
        <p:nvGraphicFramePr>
          <p:cNvPr id="4" name="Object 2" descr="An equation: E P S times P slash E = earnings per share times, price per share divided by earnings per share = price per share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429916"/>
              </p:ext>
            </p:extLst>
          </p:nvPr>
        </p:nvGraphicFramePr>
        <p:xfrm>
          <a:off x="316706" y="3640349"/>
          <a:ext cx="851058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1" name="Equation" r:id="rId4" imgW="7226280" imgH="622080" progId="Equation.DSMT4">
                  <p:embed/>
                </p:oleObj>
              </mc:Choice>
              <mc:Fallback>
                <p:oleObj name="Equation" r:id="rId4" imgW="7226280" imgH="622080" progId="Equation.DSMT4">
                  <p:embed/>
                  <p:pic>
                    <p:nvPicPr>
                      <p:cNvPr id="4" name="Object 2" descr="An equation: E P S times P slash E = earnings per share times, price per share divided by earnings per share = price per share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" y="3640349"/>
                        <a:ext cx="851058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F8E77D2-84E7-41D2-A158-BC5C6CE1D556}"/>
              </a:ext>
            </a:extLst>
          </p:cNvPr>
          <p:cNvSpPr/>
          <p:nvPr/>
        </p:nvSpPr>
        <p:spPr>
          <a:xfrm>
            <a:off x="533400" y="4503746"/>
            <a:ext cx="8153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altLang="en-US" sz="2000" i="1" dirty="0">
                <a:ea typeface="ヒラギノ角ゴ Pro W3" pitchFamily="-65" charset="-128"/>
              </a:rPr>
              <a:t>P</a:t>
            </a:r>
            <a:r>
              <a:rPr lang="en-US" altLang="en-US" sz="2000" baseline="-25000" dirty="0">
                <a:ea typeface="ヒラギノ角ゴ Pro W3" pitchFamily="-65" charset="-128"/>
              </a:rPr>
              <a:t>0 </a:t>
            </a:r>
            <a:r>
              <a:rPr lang="en-US" altLang="en-US" sz="2000" dirty="0">
                <a:ea typeface="ヒラギノ角ゴ Pro W3" pitchFamily="-65" charset="-128"/>
              </a:rPr>
              <a:t>= $1.38×21.3 = $29.39.  </a:t>
            </a:r>
          </a:p>
          <a:p>
            <a:pPr algn="ctr">
              <a:spcBef>
                <a:spcPct val="50000"/>
              </a:spcBef>
              <a:buNone/>
            </a:pPr>
            <a:endParaRPr lang="en-US" altLang="en-US" sz="2000" dirty="0">
              <a:ea typeface="ヒラギノ角ゴ Pro W3" pitchFamily="-65" charset="-128"/>
            </a:endParaRPr>
          </a:p>
          <a:p>
            <a:r>
              <a:rPr lang="en-IN" sz="2000" dirty="0"/>
              <a:t>This estimate assumes that Herman Miller will have similar future risk, payout rates, and growth rates to comparable firms in the industry.</a:t>
            </a:r>
            <a:endParaRPr lang="en-US" altLang="en-US" sz="2000" dirty="0">
              <a:ea typeface="ヒラギノ角ゴ Pro W3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4029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Example Valuation Using the Price-Earnings Ratio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/>
          <a:lstStyle/>
          <a:p>
            <a:pPr>
              <a:buNone/>
            </a:pPr>
            <a:r>
              <a:rPr lang="en-US" altLang="en-US" sz="2600" b="1" dirty="0">
                <a:ea typeface="ヒラギノ角ゴ Pro W3" pitchFamily="-65" charset="-128"/>
              </a:rPr>
              <a:t>Evaluate:</a:t>
            </a:r>
          </a:p>
          <a:p>
            <a:r>
              <a:rPr lang="en-IN" sz="2400" dirty="0"/>
              <a:t>Although valuation multiples are simple to use, they rely on some very strong assumptions about the similarity of the comparable firms to the firm you are valuing. </a:t>
            </a:r>
          </a:p>
          <a:p>
            <a:r>
              <a:rPr lang="en-IN" sz="2400" dirty="0"/>
              <a:t>It is important to consider whether these assumptions are likely to be reasonable—and thus to hold—in each case.</a:t>
            </a:r>
            <a:endParaRPr lang="en-US" altLang="en-US" sz="2400" dirty="0">
              <a:ea typeface="ヒラギノ角ゴ Pro W3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619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0EB7672-9D8F-479F-9CE2-8007418DC5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Earnings Multiplier Model</a:t>
            </a:r>
          </a:p>
        </p:txBody>
      </p:sp>
      <p:sp>
        <p:nvSpPr>
          <p:cNvPr id="534531" name="Rectangle 3">
            <a:extLst>
              <a:ext uri="{FF2B5EF4-FFF2-40B4-BE49-F238E27FC236}">
                <a16:creationId xmlns:a16="http://schemas.microsoft.com/office/drawing/2014/main" id="{199C05F4-70FE-453C-963E-0B00135EA0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1524000"/>
            <a:ext cx="7772400" cy="2286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As an example, assume: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Dividend payout = 50%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Required return = 12%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Expected growth = 8%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D/E = .50; </a:t>
            </a:r>
            <a:r>
              <a:rPr lang="en-US" i="1" dirty="0"/>
              <a:t>R</a:t>
            </a:r>
            <a:r>
              <a:rPr lang="en-US" dirty="0"/>
              <a:t> = .12; </a:t>
            </a:r>
            <a:r>
              <a:rPr lang="en-US" i="1" dirty="0"/>
              <a:t>g</a:t>
            </a:r>
            <a:r>
              <a:rPr lang="en-US" dirty="0"/>
              <a:t>=.08</a:t>
            </a:r>
          </a:p>
        </p:txBody>
      </p:sp>
    </p:spTree>
    <p:extLst>
      <p:ext uri="{BB962C8B-B14F-4D97-AF65-F5344CB8AC3E}">
        <p14:creationId xmlns:p14="http://schemas.microsoft.com/office/powerpoint/2010/main" val="1585858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1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33B636A9-09C9-4F67-8F09-4E12F9CDD8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Earnings Multiplier Model</a:t>
            </a:r>
          </a:p>
        </p:txBody>
      </p:sp>
      <p:sp>
        <p:nvSpPr>
          <p:cNvPr id="535555" name="Rectangle 3">
            <a:extLst>
              <a:ext uri="{FF2B5EF4-FFF2-40B4-BE49-F238E27FC236}">
                <a16:creationId xmlns:a16="http://schemas.microsoft.com/office/drawing/2014/main" id="{6A98C65B-3698-4417-ADF7-C5CDC6EC2C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1524000"/>
            <a:ext cx="7772400" cy="2286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As an example, assume: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Dividend payout = 50%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Required return = 12%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Expected growth = 8%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D/E = .50; </a:t>
            </a:r>
            <a:r>
              <a:rPr lang="en-US" i="1" dirty="0"/>
              <a:t>R</a:t>
            </a:r>
            <a:r>
              <a:rPr lang="en-US" dirty="0"/>
              <a:t> = .12; </a:t>
            </a:r>
            <a:r>
              <a:rPr lang="en-US" i="1" dirty="0"/>
              <a:t>g</a:t>
            </a:r>
            <a:r>
              <a:rPr lang="en-US" dirty="0"/>
              <a:t>=.08</a:t>
            </a:r>
          </a:p>
        </p:txBody>
      </p:sp>
      <p:graphicFrame>
        <p:nvGraphicFramePr>
          <p:cNvPr id="23554" name="Object 2">
            <a:extLst>
              <a:ext uri="{FF2B5EF4-FFF2-40B4-BE49-F238E27FC236}">
                <a16:creationId xmlns:a16="http://schemas.microsoft.com/office/drawing/2014/main" id="{19FA1FFA-4457-4A42-95A9-1742775753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4114800"/>
          <a:ext cx="2667000" cy="236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Equation" r:id="rId3" imgW="981075" imgH="866775" progId="Equation.3">
                  <p:embed/>
                </p:oleObj>
              </mc:Choice>
              <mc:Fallback>
                <p:oleObj name="Equation" r:id="rId3" imgW="981075" imgH="866775" progId="Equation.3">
                  <p:embed/>
                  <p:pic>
                    <p:nvPicPr>
                      <p:cNvPr id="23554" name="Object 2">
                        <a:extLst>
                          <a:ext uri="{FF2B5EF4-FFF2-40B4-BE49-F238E27FC236}">
                            <a16:creationId xmlns:a16="http://schemas.microsoft.com/office/drawing/2014/main" id="{19FA1FFA-4457-4A42-95A9-1742775753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114800"/>
                        <a:ext cx="2667000" cy="236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280532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E524071-E33B-4754-8475-F836162C4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Discounted Cash Flow Models</a:t>
            </a:r>
          </a:p>
        </p:txBody>
      </p:sp>
      <p:sp>
        <p:nvSpPr>
          <p:cNvPr id="36867" name="Content Placeholder 4">
            <a:extLst>
              <a:ext uri="{FF2B5EF4-FFF2-40B4-BE49-F238E27FC236}">
                <a16:creationId xmlns:a16="http://schemas.microsoft.com/office/drawing/2014/main" id="{60D62CD6-6628-4393-BFEB-C7C7B8C83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006642"/>
            <a:ext cx="69342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1. Constant Growth Model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2. The Two-Period Growth Model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3. The Three-Period Model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52FC8C48-C2BA-433E-B827-06FC79432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8458200" cy="385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AC82C1B2-89E8-46CA-BFF9-A3F45F026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Earnings Multiplier Model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AFF9DD81-CBD8-4F0E-B8C4-A252B64B87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small change in either or both </a:t>
            </a:r>
            <a:r>
              <a:rPr lang="en-US" altLang="en-US" i="1"/>
              <a:t>R</a:t>
            </a:r>
            <a:r>
              <a:rPr lang="en-US" altLang="en-US"/>
              <a:t> or </a:t>
            </a:r>
            <a:r>
              <a:rPr lang="en-US" altLang="en-US" i="1"/>
              <a:t>g</a:t>
            </a:r>
            <a:r>
              <a:rPr lang="en-US" altLang="en-US"/>
              <a:t> will have a large impact on the multiplier</a:t>
            </a:r>
          </a:p>
        </p:txBody>
      </p:sp>
      <p:graphicFrame>
        <p:nvGraphicFramePr>
          <p:cNvPr id="24578" name="Object 1">
            <a:extLst>
              <a:ext uri="{FF2B5EF4-FFF2-40B4-BE49-F238E27FC236}">
                <a16:creationId xmlns:a16="http://schemas.microsoft.com/office/drawing/2014/main" id="{595E2DF6-099F-4281-B3B0-6CC6DCCF8D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33713" y="3200400"/>
          <a:ext cx="2700337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Equation" r:id="rId3" imgW="838080" imgH="507960" progId="Equation.3">
                  <p:embed/>
                </p:oleObj>
              </mc:Choice>
              <mc:Fallback>
                <p:oleObj name="Equation" r:id="rId3" imgW="838080" imgH="507960" progId="Equation.3">
                  <p:embed/>
                  <p:pic>
                    <p:nvPicPr>
                      <p:cNvPr id="24578" name="Object 1">
                        <a:extLst>
                          <a:ext uri="{FF2B5EF4-FFF2-40B4-BE49-F238E27FC236}">
                            <a16:creationId xmlns:a16="http://schemas.microsoft.com/office/drawing/2014/main" id="{595E2DF6-099F-4281-B3B0-6CC6DCCF8D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200400"/>
                        <a:ext cx="2700337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453463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>
            <a:extLst>
              <a:ext uri="{FF2B5EF4-FFF2-40B4-BE49-F238E27FC236}">
                <a16:creationId xmlns:a16="http://schemas.microsoft.com/office/drawing/2014/main" id="{C3365828-F20F-47F7-BE81-2AC69EFFF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Earnings Multiplier Model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7F6C2D3-07FB-4779-AE75-59A6DE8DE6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small change in either or both </a:t>
            </a:r>
            <a:r>
              <a:rPr lang="en-US" altLang="en-US" i="1"/>
              <a:t>R </a:t>
            </a:r>
            <a:r>
              <a:rPr lang="en-US" altLang="en-US"/>
              <a:t>or </a:t>
            </a:r>
            <a:r>
              <a:rPr lang="en-US" altLang="en-US" i="1"/>
              <a:t>g</a:t>
            </a:r>
            <a:r>
              <a:rPr lang="en-US" altLang="en-US"/>
              <a:t> will have a large impact on the multiplier </a:t>
            </a:r>
          </a:p>
          <a:p>
            <a:pPr eaLnBrk="1" hangingPunct="1">
              <a:buFontTx/>
              <a:buNone/>
            </a:pPr>
            <a:r>
              <a:rPr lang="en-US" altLang="en-US"/>
              <a:t>D/E = .50; </a:t>
            </a:r>
            <a:r>
              <a:rPr lang="en-US" altLang="en-US" i="1"/>
              <a:t>R</a:t>
            </a:r>
            <a:r>
              <a:rPr lang="en-US" altLang="en-US"/>
              <a:t>=.13; </a:t>
            </a:r>
            <a:r>
              <a:rPr lang="en-US" altLang="en-US" i="1"/>
              <a:t>g</a:t>
            </a:r>
            <a:r>
              <a:rPr lang="en-US" altLang="en-US"/>
              <a:t>=.08     </a:t>
            </a:r>
          </a:p>
          <a:p>
            <a:pPr eaLnBrk="1" hangingPunct="1">
              <a:buFontTx/>
              <a:buNone/>
            </a:pPr>
            <a:r>
              <a:rPr lang="en-US" altLang="en-US"/>
              <a:t>P/E = .50/(.13-/.08) = .50/.05 = 10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25602" name="Object 1">
            <a:extLst>
              <a:ext uri="{FF2B5EF4-FFF2-40B4-BE49-F238E27FC236}">
                <a16:creationId xmlns:a16="http://schemas.microsoft.com/office/drawing/2014/main" id="{D37E5624-AE97-4AE6-94F8-9A0FDF9EAE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267200"/>
          <a:ext cx="2700338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Equation" r:id="rId3" imgW="828675" imgH="495300" progId="Equation.3">
                  <p:embed/>
                </p:oleObj>
              </mc:Choice>
              <mc:Fallback>
                <p:oleObj name="Equation" r:id="rId3" imgW="828675" imgH="495300" progId="Equation.3">
                  <p:embed/>
                  <p:pic>
                    <p:nvPicPr>
                      <p:cNvPr id="25602" name="Object 1">
                        <a:extLst>
                          <a:ext uri="{FF2B5EF4-FFF2-40B4-BE49-F238E27FC236}">
                            <a16:creationId xmlns:a16="http://schemas.microsoft.com/office/drawing/2014/main" id="{D37E5624-AE97-4AE6-94F8-9A0FDF9EAE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267200"/>
                        <a:ext cx="2700338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549509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4EC1C717-F3AE-44A8-822B-D96092D4E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Earnings Multiplier Model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FE51510-801C-498A-86A2-6C07FC9EDA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small change in either or both </a:t>
            </a:r>
            <a:r>
              <a:rPr lang="en-US" altLang="en-US" i="1"/>
              <a:t>R</a:t>
            </a:r>
            <a:r>
              <a:rPr lang="en-US" altLang="en-US"/>
              <a:t> or </a:t>
            </a:r>
            <a:r>
              <a:rPr lang="en-US" altLang="en-US" i="1"/>
              <a:t>g</a:t>
            </a:r>
            <a:r>
              <a:rPr lang="en-US" altLang="en-US"/>
              <a:t> will have a large impact on the multiplier</a:t>
            </a:r>
          </a:p>
          <a:p>
            <a:pPr eaLnBrk="1" hangingPunct="1">
              <a:buFontTx/>
              <a:buNone/>
            </a:pPr>
            <a:r>
              <a:rPr lang="en-US" altLang="en-US"/>
              <a:t>D/E = .50; </a:t>
            </a:r>
            <a:r>
              <a:rPr lang="en-US" altLang="en-US" i="1"/>
              <a:t>R</a:t>
            </a:r>
            <a:r>
              <a:rPr lang="en-US" altLang="en-US"/>
              <a:t>=.13; </a:t>
            </a:r>
            <a:r>
              <a:rPr lang="en-US" altLang="en-US" i="1"/>
              <a:t>g</a:t>
            </a:r>
            <a:r>
              <a:rPr lang="en-US" altLang="en-US"/>
              <a:t>=.08          P/E = 10</a:t>
            </a:r>
          </a:p>
          <a:p>
            <a:pPr eaLnBrk="1" hangingPunct="1">
              <a:buFontTx/>
              <a:buNone/>
            </a:pPr>
            <a:r>
              <a:rPr lang="en-US" altLang="en-US"/>
              <a:t>D/E = .50; </a:t>
            </a:r>
            <a:r>
              <a:rPr lang="en-US" altLang="en-US" i="1"/>
              <a:t>R</a:t>
            </a:r>
            <a:r>
              <a:rPr lang="en-US" altLang="en-US"/>
              <a:t>=.12; </a:t>
            </a:r>
            <a:r>
              <a:rPr lang="en-US" altLang="en-US" i="1"/>
              <a:t>g</a:t>
            </a:r>
            <a:r>
              <a:rPr lang="en-US" altLang="en-US"/>
              <a:t>=.09          P/E = 16.7</a:t>
            </a:r>
          </a:p>
        </p:txBody>
      </p:sp>
      <p:graphicFrame>
        <p:nvGraphicFramePr>
          <p:cNvPr id="26626" name="Object 1">
            <a:extLst>
              <a:ext uri="{FF2B5EF4-FFF2-40B4-BE49-F238E27FC236}">
                <a16:creationId xmlns:a16="http://schemas.microsoft.com/office/drawing/2014/main" id="{B392C061-58A5-4D38-AABD-F0C2D8F9D8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267200"/>
          <a:ext cx="2700338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name="Equation" r:id="rId3" imgW="819150" imgH="485775" progId="Equation.3">
                  <p:embed/>
                </p:oleObj>
              </mc:Choice>
              <mc:Fallback>
                <p:oleObj name="Equation" r:id="rId3" imgW="819150" imgH="485775" progId="Equation.3">
                  <p:embed/>
                  <p:pic>
                    <p:nvPicPr>
                      <p:cNvPr id="26626" name="Object 1">
                        <a:extLst>
                          <a:ext uri="{FF2B5EF4-FFF2-40B4-BE49-F238E27FC236}">
                            <a16:creationId xmlns:a16="http://schemas.microsoft.com/office/drawing/2014/main" id="{B392C061-58A5-4D38-AABD-F0C2D8F9D8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267200"/>
                        <a:ext cx="2700338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836188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67E6EFBC-7A0A-4273-AC65-F6F2146C2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Earnings Multiplier Model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D28CFB7-2BBA-4FAE-9188-79C9798369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small change in either or both </a:t>
            </a:r>
            <a:r>
              <a:rPr lang="en-US" altLang="en-US" i="1"/>
              <a:t>R</a:t>
            </a:r>
            <a:r>
              <a:rPr lang="en-US" altLang="en-US"/>
              <a:t> or </a:t>
            </a:r>
            <a:r>
              <a:rPr lang="en-US" altLang="en-US" i="1"/>
              <a:t>g</a:t>
            </a:r>
            <a:r>
              <a:rPr lang="en-US" altLang="en-US"/>
              <a:t> will have a large impact on the multiplier</a:t>
            </a:r>
          </a:p>
          <a:p>
            <a:pPr eaLnBrk="1" hangingPunct="1">
              <a:buFontTx/>
              <a:buNone/>
            </a:pPr>
            <a:r>
              <a:rPr lang="en-US" altLang="en-US"/>
              <a:t>D/E = .50; </a:t>
            </a:r>
            <a:r>
              <a:rPr lang="en-US" altLang="en-US" i="1"/>
              <a:t>R</a:t>
            </a:r>
            <a:r>
              <a:rPr lang="en-US" altLang="en-US"/>
              <a:t>=.13; </a:t>
            </a:r>
            <a:r>
              <a:rPr lang="en-US" altLang="en-US" i="1"/>
              <a:t>g</a:t>
            </a:r>
            <a:r>
              <a:rPr lang="en-US" altLang="en-US"/>
              <a:t>=.08          P/E = 10</a:t>
            </a:r>
          </a:p>
          <a:p>
            <a:pPr eaLnBrk="1" hangingPunct="1">
              <a:buFontTx/>
              <a:buNone/>
            </a:pPr>
            <a:r>
              <a:rPr lang="en-US" altLang="en-US"/>
              <a:t>D/E = .50; </a:t>
            </a:r>
            <a:r>
              <a:rPr lang="en-US" altLang="en-US" i="1"/>
              <a:t>R</a:t>
            </a:r>
            <a:r>
              <a:rPr lang="en-US" altLang="en-US"/>
              <a:t>=.12; </a:t>
            </a:r>
            <a:r>
              <a:rPr lang="en-US" altLang="en-US" i="1"/>
              <a:t>g</a:t>
            </a:r>
            <a:r>
              <a:rPr lang="en-US" altLang="en-US"/>
              <a:t>=.09          P/E = 16.7</a:t>
            </a:r>
          </a:p>
          <a:p>
            <a:pPr eaLnBrk="1" hangingPunct="1">
              <a:buFontTx/>
              <a:buNone/>
            </a:pPr>
            <a:r>
              <a:rPr lang="en-US" altLang="en-US"/>
              <a:t>D/E = .50; </a:t>
            </a:r>
            <a:r>
              <a:rPr lang="en-US" altLang="en-US" i="1"/>
              <a:t>R</a:t>
            </a:r>
            <a:r>
              <a:rPr lang="en-US" altLang="en-US"/>
              <a:t>=.11; </a:t>
            </a:r>
            <a:r>
              <a:rPr lang="en-US" altLang="en-US" i="1"/>
              <a:t>g</a:t>
            </a:r>
            <a:r>
              <a:rPr lang="en-US" altLang="en-US"/>
              <a:t>=.09</a:t>
            </a:r>
          </a:p>
        </p:txBody>
      </p:sp>
      <p:graphicFrame>
        <p:nvGraphicFramePr>
          <p:cNvPr id="27650" name="Object 1">
            <a:extLst>
              <a:ext uri="{FF2B5EF4-FFF2-40B4-BE49-F238E27FC236}">
                <a16:creationId xmlns:a16="http://schemas.microsoft.com/office/drawing/2014/main" id="{CCE5D46C-68A2-444B-A225-5DDA41E410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495800"/>
          <a:ext cx="2700338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Equation" r:id="rId3" imgW="819150" imgH="485775" progId="Equation.3">
                  <p:embed/>
                </p:oleObj>
              </mc:Choice>
              <mc:Fallback>
                <p:oleObj name="Equation" r:id="rId3" imgW="819150" imgH="485775" progId="Equation.3">
                  <p:embed/>
                  <p:pic>
                    <p:nvPicPr>
                      <p:cNvPr id="27650" name="Object 1">
                        <a:extLst>
                          <a:ext uri="{FF2B5EF4-FFF2-40B4-BE49-F238E27FC236}">
                            <a16:creationId xmlns:a16="http://schemas.microsoft.com/office/drawing/2014/main" id="{CCE5D46C-68A2-444B-A225-5DDA41E410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495800"/>
                        <a:ext cx="2700338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251539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97227C83-8AB9-462A-8A82-DED953286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Earnings Multiplier Model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BE0B793-0CCE-4DD5-A2E3-483CEB5987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small change in either or both </a:t>
            </a:r>
            <a:r>
              <a:rPr lang="en-US" altLang="en-US" i="1"/>
              <a:t>R</a:t>
            </a:r>
            <a:r>
              <a:rPr lang="en-US" altLang="en-US"/>
              <a:t> or </a:t>
            </a:r>
            <a:r>
              <a:rPr lang="en-US" altLang="en-US" i="1"/>
              <a:t>g</a:t>
            </a:r>
            <a:r>
              <a:rPr lang="en-US" altLang="en-US"/>
              <a:t> will have a large impact on the multiplier</a:t>
            </a:r>
          </a:p>
          <a:p>
            <a:pPr eaLnBrk="1" hangingPunct="1">
              <a:buFontTx/>
              <a:buNone/>
            </a:pPr>
            <a:r>
              <a:rPr lang="en-US" altLang="en-US"/>
              <a:t>D/E = .50; </a:t>
            </a:r>
            <a:r>
              <a:rPr lang="en-US" altLang="en-US" i="1"/>
              <a:t>R</a:t>
            </a:r>
            <a:r>
              <a:rPr lang="en-US" altLang="en-US"/>
              <a:t>=.13; </a:t>
            </a:r>
            <a:r>
              <a:rPr lang="en-US" altLang="en-US" i="1"/>
              <a:t>g</a:t>
            </a:r>
            <a:r>
              <a:rPr lang="en-US" altLang="en-US"/>
              <a:t>=.08          P/E = 10</a:t>
            </a:r>
          </a:p>
          <a:p>
            <a:pPr eaLnBrk="1" hangingPunct="1">
              <a:buFontTx/>
              <a:buNone/>
            </a:pPr>
            <a:r>
              <a:rPr lang="en-US" altLang="en-US"/>
              <a:t>D/E = .50; </a:t>
            </a:r>
            <a:r>
              <a:rPr lang="en-US" altLang="en-US" i="1"/>
              <a:t>R</a:t>
            </a:r>
            <a:r>
              <a:rPr lang="en-US" altLang="en-US"/>
              <a:t>=.12; </a:t>
            </a:r>
            <a:r>
              <a:rPr lang="en-US" altLang="en-US" i="1"/>
              <a:t>g</a:t>
            </a:r>
            <a:r>
              <a:rPr lang="en-US" altLang="en-US"/>
              <a:t>=.09          P/E = 16.7</a:t>
            </a:r>
          </a:p>
          <a:p>
            <a:pPr eaLnBrk="1" hangingPunct="1">
              <a:buFontTx/>
              <a:buNone/>
            </a:pPr>
            <a:r>
              <a:rPr lang="en-US" altLang="en-US"/>
              <a:t>D/E = .50; </a:t>
            </a:r>
            <a:r>
              <a:rPr lang="en-US" altLang="en-US" i="1"/>
              <a:t>R</a:t>
            </a:r>
            <a:r>
              <a:rPr lang="en-US" altLang="en-US"/>
              <a:t>=.11; </a:t>
            </a:r>
            <a:r>
              <a:rPr lang="en-US" altLang="en-US" i="1"/>
              <a:t>g</a:t>
            </a:r>
            <a:r>
              <a:rPr lang="en-US" altLang="en-US"/>
              <a:t>=.09          P/E = 25</a:t>
            </a:r>
          </a:p>
        </p:txBody>
      </p:sp>
      <p:graphicFrame>
        <p:nvGraphicFramePr>
          <p:cNvPr id="28674" name="Object 1">
            <a:extLst>
              <a:ext uri="{FF2B5EF4-FFF2-40B4-BE49-F238E27FC236}">
                <a16:creationId xmlns:a16="http://schemas.microsoft.com/office/drawing/2014/main" id="{3333ACDC-4DE1-4DF4-8808-61B2FF8CAB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267200"/>
          <a:ext cx="2700338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Equation" r:id="rId3" imgW="819150" imgH="485775" progId="Equation.3">
                  <p:embed/>
                </p:oleObj>
              </mc:Choice>
              <mc:Fallback>
                <p:oleObj name="Equation" r:id="rId3" imgW="819150" imgH="485775" progId="Equation.3">
                  <p:embed/>
                  <p:pic>
                    <p:nvPicPr>
                      <p:cNvPr id="28674" name="Object 1">
                        <a:extLst>
                          <a:ext uri="{FF2B5EF4-FFF2-40B4-BE49-F238E27FC236}">
                            <a16:creationId xmlns:a16="http://schemas.microsoft.com/office/drawing/2014/main" id="{3333ACDC-4DE1-4DF4-8808-61B2FF8CAB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267200"/>
                        <a:ext cx="2700338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594687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Figure Relating the P/E Ratio to Expected Future Growth</a:t>
            </a:r>
            <a:endParaRPr lang="en-US" sz="2000" dirty="0">
              <a:latin typeface="+mj-lt"/>
            </a:endParaRPr>
          </a:p>
        </p:txBody>
      </p:sp>
      <p:pic>
        <p:nvPicPr>
          <p:cNvPr id="7" name="Picture 3" descr="A graph where the x-axis is years from 0 to 24, and the y-axis is earnings from 0 to 20. Two curves each begin with current earnings of $2.52 at (0, 2.52). A curve for growth at 5% rises gradually with increasing steepness to (24, 8). Its low growth translates to a P to E of 6.67. A curve for growth at 8.5% rises with increasing steepness to (24, 18). Its higher growth translates to a P to E of 22.22. All data are approximate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1670050"/>
            <a:ext cx="7439025" cy="427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2691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Valuation Based on Comparable Firms 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We can compute a firm’s P/E ratio using: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Trailing earnings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Forward earnings</a:t>
            </a:r>
          </a:p>
          <a:p>
            <a:r>
              <a:rPr lang="en-US" altLang="en-US" sz="2600" dirty="0">
                <a:ea typeface="ヒラギノ角ゴ Pro W3" pitchFamily="-65" charset="-128"/>
              </a:rPr>
              <a:t>The resulting ratio is either: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Trailing P/E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Forward P/E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For valuation purposes, the forward P/E is generally preferred, as we are most concerned about future earnings</a:t>
            </a:r>
          </a:p>
        </p:txBody>
      </p:sp>
    </p:spTree>
    <p:extLst>
      <p:ext uri="{BB962C8B-B14F-4D97-AF65-F5344CB8AC3E}">
        <p14:creationId xmlns:p14="http://schemas.microsoft.com/office/powerpoint/2010/main" val="2002266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Example Growth Prospects and the Price-Earnings Ratio 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/>
          <a:lstStyle/>
          <a:p>
            <a:pPr>
              <a:buNone/>
            </a:pPr>
            <a:r>
              <a:rPr lang="en-US" altLang="en-US" sz="2600" b="1" dirty="0">
                <a:ea typeface="ヒラギノ角ゴ Pro W3" pitchFamily="-65" charset="-128"/>
              </a:rPr>
              <a:t>Problem:</a:t>
            </a:r>
          </a:p>
          <a:p>
            <a:r>
              <a:rPr lang="en-IN" sz="2400" dirty="0"/>
              <a:t>Amazon.com and Walmart’s are retailers. On November 4, 2019, Amazon had a price of $1806.72 and forward earnings per share of $22.57. Walmart had a price of $117.30 and forward earnings per share of $4.42. </a:t>
            </a:r>
          </a:p>
          <a:p>
            <a:r>
              <a:rPr lang="en-IN" sz="2400" dirty="0"/>
              <a:t>Calculate their forward P/E ratios and explain the difference.</a:t>
            </a:r>
            <a:endParaRPr lang="en-US" altLang="en-US" sz="2400" dirty="0">
              <a:ea typeface="ヒラギノ角ゴ Pro W3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2357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Example 10.4 Growth Prospects and the Price-Earnings Ratio </a:t>
            </a:r>
            <a:r>
              <a:rPr lang="en-US" altLang="en-US" sz="2000" b="0" dirty="0">
                <a:latin typeface="+mj-lt"/>
                <a:ea typeface="ヒラギノ角ゴ Pro W3" pitchFamily="-65" charset="-128"/>
              </a:rPr>
              <a:t>(2 of 4)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/>
          <a:lstStyle/>
          <a:p>
            <a:pPr>
              <a:buNone/>
            </a:pPr>
            <a:r>
              <a:rPr lang="en-US" altLang="en-US" sz="2600" b="1" dirty="0">
                <a:ea typeface="ヒラギノ角ゴ Pro W3" pitchFamily="-65" charset="-128"/>
              </a:rPr>
              <a:t>Solution: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2600" b="1" dirty="0">
                <a:ea typeface="ヒラギノ角ゴ Pro W3" pitchFamily="-65" charset="-128"/>
              </a:rPr>
              <a:t>Plan:</a:t>
            </a:r>
          </a:p>
          <a:p>
            <a:r>
              <a:rPr lang="en-IN" sz="2400" dirty="0"/>
              <a:t>We can calculate their P/E ratios by dividing each company’s price per share by its forward earnings per share. </a:t>
            </a:r>
          </a:p>
          <a:p>
            <a:r>
              <a:rPr lang="en-IN" sz="2400" dirty="0"/>
              <a:t>The difference we find is most likely due to different growth expectations.</a:t>
            </a:r>
            <a:endParaRPr lang="en-US" altLang="en-US" sz="2400" dirty="0">
              <a:ea typeface="ヒラギノ角ゴ Pro W3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03082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2CFF5-E900-449F-84D3-DE423E073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53" y="606564"/>
            <a:ext cx="7838694" cy="11029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Walmart and Amazon Relative Values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0655" y="2043803"/>
            <a:ext cx="7642689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8FDB8F7-074E-468E-9407-683925A8D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169817"/>
              </p:ext>
            </p:extLst>
          </p:nvPr>
        </p:nvGraphicFramePr>
        <p:xfrm>
          <a:off x="914400" y="2272257"/>
          <a:ext cx="3352800" cy="13716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428986336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24433939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Trailing P/E</a:t>
                      </a: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26.53</a:t>
                      </a:r>
                    </a:p>
                  </a:txBody>
                  <a:tcPr marL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69583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Forward P/E </a:t>
                      </a:r>
                      <a:r>
                        <a:rPr lang="en-US" baseline="30000">
                          <a:effectLst/>
                        </a:rPr>
                        <a:t>1</a:t>
                      </a:r>
                      <a:endParaRPr lang="en-US">
                        <a:effectLst/>
                      </a:endParaRP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effectLst/>
                        </a:rPr>
                        <a:t>22.87</a:t>
                      </a:r>
                    </a:p>
                  </a:txBody>
                  <a:tcPr marL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9481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PEG Ratio (5 yr expected) </a:t>
                      </a:r>
                      <a:r>
                        <a:rPr lang="en-US" baseline="30000">
                          <a:effectLst/>
                        </a:rPr>
                        <a:t>1</a:t>
                      </a:r>
                      <a:endParaRPr lang="en-US">
                        <a:effectLst/>
                      </a:endParaRP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5.23</a:t>
                      </a:r>
                    </a:p>
                  </a:txBody>
                  <a:tcPr marL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016893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A8721068-3A3A-4980-ABC4-0490500ED0B6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02093132"/>
              </p:ext>
            </p:extLst>
          </p:nvPr>
        </p:nvGraphicFramePr>
        <p:xfrm>
          <a:off x="965860" y="3810639"/>
          <a:ext cx="3148940" cy="365760"/>
        </p:xfrm>
        <a:graphic>
          <a:graphicData uri="http://schemas.openxmlformats.org/drawingml/2006/table">
            <a:tbl>
              <a:tblPr/>
              <a:tblGrid>
                <a:gridCol w="1597738">
                  <a:extLst>
                    <a:ext uri="{9D8B030D-6E8A-4147-A177-3AD203B41FA5}">
                      <a16:colId xmlns:a16="http://schemas.microsoft.com/office/drawing/2014/main" val="3139713338"/>
                    </a:ext>
                  </a:extLst>
                </a:gridCol>
                <a:gridCol w="1551202">
                  <a:extLst>
                    <a:ext uri="{9D8B030D-6E8A-4147-A177-3AD203B41FA5}">
                      <a16:colId xmlns:a16="http://schemas.microsoft.com/office/drawing/2014/main" val="41151764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232A31"/>
                          </a:solidFill>
                          <a:effectLst/>
                        </a:rPr>
                        <a:t>EPS (TTM)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effectLst/>
                        </a:rPr>
                        <a:t>4.42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992429"/>
                  </a:ext>
                </a:extLst>
              </a:tr>
            </a:tbl>
          </a:graphicData>
        </a:graphic>
      </p:graphicFrame>
      <p:graphicFrame>
        <p:nvGraphicFramePr>
          <p:cNvPr id="13" name="Content Placeholder 4">
            <a:extLst>
              <a:ext uri="{FF2B5EF4-FFF2-40B4-BE49-F238E27FC236}">
                <a16:creationId xmlns:a16="http://schemas.microsoft.com/office/drawing/2014/main" id="{CB033275-A397-4066-A10C-4BEFC48B56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504514"/>
              </p:ext>
            </p:extLst>
          </p:nvPr>
        </p:nvGraphicFramePr>
        <p:xfrm>
          <a:off x="4876800" y="2249237"/>
          <a:ext cx="2921302" cy="1598213"/>
        </p:xfrm>
        <a:graphic>
          <a:graphicData uri="http://schemas.openxmlformats.org/drawingml/2006/table">
            <a:tbl>
              <a:tblPr/>
              <a:tblGrid>
                <a:gridCol w="1702785">
                  <a:extLst>
                    <a:ext uri="{9D8B030D-6E8A-4147-A177-3AD203B41FA5}">
                      <a16:colId xmlns:a16="http://schemas.microsoft.com/office/drawing/2014/main" val="999755990"/>
                    </a:ext>
                  </a:extLst>
                </a:gridCol>
                <a:gridCol w="1218517">
                  <a:extLst>
                    <a:ext uri="{9D8B030D-6E8A-4147-A177-3AD203B41FA5}">
                      <a16:colId xmlns:a16="http://schemas.microsoft.com/office/drawing/2014/main" val="3301101746"/>
                    </a:ext>
                  </a:extLst>
                </a:gridCol>
              </a:tblGrid>
              <a:tr h="29335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Trailing P/E</a:t>
                      </a:r>
                    </a:p>
                  </a:txBody>
                  <a:tcPr marL="167640" marR="174625" marT="83820" marB="838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80.07</a:t>
                      </a:r>
                    </a:p>
                  </a:txBody>
                  <a:tcPr marL="174625" marR="167640" marT="83820" marB="838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10175"/>
                  </a:ext>
                </a:extLst>
              </a:tr>
              <a:tr h="49336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Forward P/E </a:t>
                      </a:r>
                      <a:r>
                        <a:rPr lang="en-US" sz="16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7640" marR="174625" marT="83820" marB="8382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66.43</a:t>
                      </a:r>
                    </a:p>
                  </a:txBody>
                  <a:tcPr marL="174625" marR="167640" marT="83820" marB="8382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552247"/>
                  </a:ext>
                </a:extLst>
              </a:tr>
              <a:tr h="693372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PEG Ratio (5 </a:t>
                      </a:r>
                      <a:r>
                        <a:rPr lang="en-US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yr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 expected) </a:t>
                      </a:r>
                      <a:r>
                        <a:rPr lang="en-US" sz="16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7640" marR="174625" marT="83820" marB="8382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1.73</a:t>
                      </a:r>
                    </a:p>
                  </a:txBody>
                  <a:tcPr marL="174625" marR="167640" marT="83820" marB="8382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38832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69F8411-5B8D-4898-BDE1-50D455A1B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236453"/>
              </p:ext>
            </p:extLst>
          </p:nvPr>
        </p:nvGraphicFramePr>
        <p:xfrm>
          <a:off x="4927751" y="3816026"/>
          <a:ext cx="2819400" cy="365760"/>
        </p:xfrm>
        <a:graphic>
          <a:graphicData uri="http://schemas.openxmlformats.org/drawingml/2006/table">
            <a:tbl>
              <a:tblPr/>
              <a:tblGrid>
                <a:gridCol w="1430533">
                  <a:extLst>
                    <a:ext uri="{9D8B030D-6E8A-4147-A177-3AD203B41FA5}">
                      <a16:colId xmlns:a16="http://schemas.microsoft.com/office/drawing/2014/main" val="1273831514"/>
                    </a:ext>
                  </a:extLst>
                </a:gridCol>
                <a:gridCol w="1388867">
                  <a:extLst>
                    <a:ext uri="{9D8B030D-6E8A-4147-A177-3AD203B41FA5}">
                      <a16:colId xmlns:a16="http://schemas.microsoft.com/office/drawing/2014/main" val="252838156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232A31"/>
                          </a:solidFill>
                          <a:effectLst/>
                        </a:rPr>
                        <a:t>EPS (TTM)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effectLst/>
                        </a:rPr>
                        <a:t>22.57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671783"/>
                  </a:ext>
                </a:extLst>
              </a:tr>
            </a:tbl>
          </a:graphicData>
        </a:graphic>
      </p:graphicFrame>
      <p:sp>
        <p:nvSpPr>
          <p:cNvPr id="16" name="Rectangle 1">
            <a:extLst>
              <a:ext uri="{FF2B5EF4-FFF2-40B4-BE49-F238E27FC236}">
                <a16:creationId xmlns:a16="http://schemas.microsoft.com/office/drawing/2014/main" id="{59670A02-7456-4EF1-A5C5-083A1C51D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79369"/>
            <a:ext cx="57573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EC31CE70-AE8A-4091-8650-A8D447E36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242977"/>
            <a:ext cx="3556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A9ACF5B0-A591-46F2-9B9A-89132B466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819" y="3812311"/>
            <a:ext cx="34988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A55BDD36-C427-4E00-B039-1FFB9FDA1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09" y="4306586"/>
            <a:ext cx="43154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29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5E8317B-8472-4A9C-A26B-0B2C8B6A3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Required Factors for the Valuation</a:t>
            </a:r>
          </a:p>
        </p:txBody>
      </p:sp>
      <p:sp>
        <p:nvSpPr>
          <p:cNvPr id="497667" name="Rectangle 3">
            <a:extLst>
              <a:ext uri="{FF2B5EF4-FFF2-40B4-BE49-F238E27FC236}">
                <a16:creationId xmlns:a16="http://schemas.microsoft.com/office/drawing/2014/main" id="{F7322021-BB84-45BA-A568-B3B328A596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The discounted cash flow approaches are dependent on some factors, namely:</a:t>
            </a:r>
          </a:p>
          <a:p>
            <a:pPr lvl="1" algn="just" eaLnBrk="1" hangingPunct="1">
              <a:buFontTx/>
              <a:buChar char="•"/>
            </a:pPr>
            <a:r>
              <a:rPr lang="en-US" altLang="en-US">
                <a:cs typeface="Times New Roman" panose="02020603050405020304" pitchFamily="18" charset="0"/>
              </a:rPr>
              <a:t>The rate of growth and the duration of growth of the cash flows</a:t>
            </a:r>
          </a:p>
          <a:p>
            <a:pPr lvl="1" algn="just" eaLnBrk="1" hangingPunct="1">
              <a:buFontTx/>
              <a:buChar char="•"/>
            </a:pPr>
            <a:r>
              <a:rPr lang="en-US" altLang="en-US">
                <a:cs typeface="Times New Roman" panose="02020603050405020304" pitchFamily="18" charset="0"/>
              </a:rPr>
              <a:t>The estimate of the discount rate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7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Example  Growth Prospects and the Price-Earnings Ratio 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en-US" sz="2600" b="1" dirty="0">
                <a:ea typeface="ヒラギノ角ゴ Pro W3" pitchFamily="-65" charset="-128"/>
              </a:rPr>
              <a:t>Execute:</a:t>
            </a:r>
          </a:p>
          <a:p>
            <a:r>
              <a:rPr lang="en-US" altLang="en-US" sz="2400" dirty="0">
                <a:ea typeface="ヒラギノ角ゴ Pro W3" pitchFamily="-65" charset="-128"/>
              </a:rPr>
              <a:t>Forward P/E for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35429" y="2869432"/>
            <a:ext cx="2667000" cy="379412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400" dirty="0">
                <a:ea typeface="ヒラギノ角ゴ Pro W3" pitchFamily="-65" charset="-128"/>
              </a:rPr>
              <a:t>Forward P/E for</a:t>
            </a:r>
            <a:endParaRPr lang="en-IN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457200" y="3936856"/>
            <a:ext cx="8229600" cy="685800"/>
          </a:xfrm>
        </p:spPr>
        <p:txBody>
          <a:bodyPr>
            <a:normAutofit fontScale="92500" lnSpcReduction="20000"/>
          </a:bodyPr>
          <a:lstStyle/>
          <a:p>
            <a:r>
              <a:rPr lang="en-IN" sz="2400" dirty="0"/>
              <a:t>Amazon’s P/E ratio is higher because investors expect its earnings to grow more than Walmart.</a:t>
            </a:r>
            <a:endParaRPr lang="en-US" altLang="en-US" sz="2400" dirty="0">
              <a:ea typeface="ヒラギノ角ゴ Pro W3" pitchFamily="-65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6" descr="An equation: Amazon = $717.93 divided by $9.78 = 73.4."/>
              <p:cNvSpPr txBox="1"/>
              <p:nvPr/>
            </p:nvSpPr>
            <p:spPr>
              <a:xfrm>
                <a:off x="2971800" y="1790701"/>
                <a:ext cx="3556000" cy="762000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Amazon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$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1806.72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$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22.57</m:t>
                        </m:r>
                      </m:den>
                    </m:f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80.04</a:t>
                </a:r>
              </a:p>
            </p:txBody>
          </p:sp>
        </mc:Choice>
        <mc:Fallback>
          <p:sp>
            <p:nvSpPr>
              <p:cNvPr id="7" name="Object 6" descr="An equation: Amazon = $717.93 divided by $9.78 = 73.4.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790701"/>
                <a:ext cx="3556000" cy="762000"/>
              </a:xfrm>
              <a:prstGeom prst="rect">
                <a:avLst/>
              </a:prstGeom>
              <a:blipFill>
                <a:blip r:embed="rId3"/>
                <a:stretch>
                  <a:fillRect r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7" descr="An equation: Macy's = $31.21 divided by #3.77 = 8.28."/>
              <p:cNvSpPr txBox="1"/>
              <p:nvPr/>
            </p:nvSpPr>
            <p:spPr>
              <a:xfrm>
                <a:off x="2971800" y="2667000"/>
                <a:ext cx="3124200" cy="7620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𝑊𝑎𝑙𝑚𝑎𝑟𝑡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$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117.30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$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4.42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26.54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Object 7" descr="An equation: Macy's = $31.21 divided by #3.77 = 8.28.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667000"/>
                <a:ext cx="3124200" cy="762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FD55B88-90DA-4449-99CA-A2661608D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7628"/>
              </p:ext>
            </p:extLst>
          </p:nvPr>
        </p:nvGraphicFramePr>
        <p:xfrm>
          <a:off x="989702" y="4547695"/>
          <a:ext cx="3148940" cy="461356"/>
        </p:xfrm>
        <a:graphic>
          <a:graphicData uri="http://schemas.openxmlformats.org/drawingml/2006/table">
            <a:tbl>
              <a:tblPr/>
              <a:tblGrid>
                <a:gridCol w="1574470">
                  <a:extLst>
                    <a:ext uri="{9D8B030D-6E8A-4147-A177-3AD203B41FA5}">
                      <a16:colId xmlns:a16="http://schemas.microsoft.com/office/drawing/2014/main" val="475055657"/>
                    </a:ext>
                  </a:extLst>
                </a:gridCol>
                <a:gridCol w="1574470">
                  <a:extLst>
                    <a:ext uri="{9D8B030D-6E8A-4147-A177-3AD203B41FA5}">
                      <a16:colId xmlns:a16="http://schemas.microsoft.com/office/drawing/2014/main" val="17368138"/>
                    </a:ext>
                  </a:extLst>
                </a:gridCol>
              </a:tblGrid>
              <a:tr h="456369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Next Year</a:t>
                      </a:r>
                    </a:p>
                  </a:txBody>
                  <a:tcPr marL="89777" marR="89777" marT="93518" marB="9351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4.30%</a:t>
                      </a:r>
                    </a:p>
                  </a:txBody>
                  <a:tcPr marL="89777" marR="89777" marT="93518" marB="9351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319334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92037AA-315E-48A3-84D7-79CDC201D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794549"/>
              </p:ext>
            </p:extLst>
          </p:nvPr>
        </p:nvGraphicFramePr>
        <p:xfrm>
          <a:off x="996629" y="5144164"/>
          <a:ext cx="3200402" cy="735676"/>
        </p:xfrm>
        <a:graphic>
          <a:graphicData uri="http://schemas.openxmlformats.org/drawingml/2006/table">
            <a:tbl>
              <a:tblPr/>
              <a:tblGrid>
                <a:gridCol w="1600201">
                  <a:extLst>
                    <a:ext uri="{9D8B030D-6E8A-4147-A177-3AD203B41FA5}">
                      <a16:colId xmlns:a16="http://schemas.microsoft.com/office/drawing/2014/main" val="975747924"/>
                    </a:ext>
                  </a:extLst>
                </a:gridCol>
                <a:gridCol w="1600201">
                  <a:extLst>
                    <a:ext uri="{9D8B030D-6E8A-4147-A177-3AD203B41FA5}">
                      <a16:colId xmlns:a16="http://schemas.microsoft.com/office/drawing/2014/main" val="1076517518"/>
                    </a:ext>
                  </a:extLst>
                </a:gridCol>
              </a:tblGrid>
              <a:tr h="456369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Next 5 Years (per annum)</a:t>
                      </a:r>
                    </a:p>
                  </a:txBody>
                  <a:tcPr marL="89777" marR="89777" marT="93518" marB="9351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4.56%</a:t>
                      </a:r>
                    </a:p>
                  </a:txBody>
                  <a:tcPr marL="89777" marR="89777" marT="93518" marB="9351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54856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2EEEE81-5214-494A-9DA0-65C5065F9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718881"/>
              </p:ext>
            </p:extLst>
          </p:nvPr>
        </p:nvGraphicFramePr>
        <p:xfrm>
          <a:off x="4996454" y="4585045"/>
          <a:ext cx="3073250" cy="461356"/>
        </p:xfrm>
        <a:graphic>
          <a:graphicData uri="http://schemas.openxmlformats.org/drawingml/2006/table">
            <a:tbl>
              <a:tblPr/>
              <a:tblGrid>
                <a:gridCol w="1536625">
                  <a:extLst>
                    <a:ext uri="{9D8B030D-6E8A-4147-A177-3AD203B41FA5}">
                      <a16:colId xmlns:a16="http://schemas.microsoft.com/office/drawing/2014/main" val="664043634"/>
                    </a:ext>
                  </a:extLst>
                </a:gridCol>
                <a:gridCol w="1536625">
                  <a:extLst>
                    <a:ext uri="{9D8B030D-6E8A-4147-A177-3AD203B41FA5}">
                      <a16:colId xmlns:a16="http://schemas.microsoft.com/office/drawing/2014/main" val="2635834291"/>
                    </a:ext>
                  </a:extLst>
                </a:gridCol>
              </a:tblGrid>
              <a:tr h="456369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Next Year</a:t>
                      </a:r>
                    </a:p>
                  </a:txBody>
                  <a:tcPr marL="89777" marR="89777" marT="93518" marB="9351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31.80%</a:t>
                      </a:r>
                    </a:p>
                  </a:txBody>
                  <a:tcPr marL="89777" marR="89777" marT="93518" marB="9351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15713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5ACDA65-6291-4867-A3C9-F90BBB90A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467253"/>
              </p:ext>
            </p:extLst>
          </p:nvPr>
        </p:nvGraphicFramePr>
        <p:xfrm>
          <a:off x="4987124" y="5104869"/>
          <a:ext cx="3200400" cy="735676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388727223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264364650"/>
                    </a:ext>
                  </a:extLst>
                </a:gridCol>
              </a:tblGrid>
              <a:tr h="456369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Next 5 Years (per annum)</a:t>
                      </a:r>
                    </a:p>
                  </a:txBody>
                  <a:tcPr marL="89777" marR="89777" marT="93518" marB="9351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50.30%</a:t>
                      </a:r>
                    </a:p>
                  </a:txBody>
                  <a:tcPr marL="89777" marR="89777" marT="93518" marB="9351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71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7336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Example  Growth Prospects and the Price-Earnings Ratio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/>
          <a:lstStyle/>
          <a:p>
            <a:r>
              <a:rPr lang="en-IN" sz="2400" dirty="0"/>
              <a:t>Although both companies are retailers, they have very different growth prospects, as reflected in their P/E ratios. </a:t>
            </a:r>
          </a:p>
          <a:p>
            <a:r>
              <a:rPr lang="en-IN" sz="2400" dirty="0"/>
              <a:t>Investors in Amazon.com are willing to pay 80.4 times this year’s expected earnings because they are also buying the present value of high future earnings created by expected growth.</a:t>
            </a:r>
            <a:endParaRPr lang="en-US" altLang="en-US" sz="2400" dirty="0">
              <a:ea typeface="ヒラギノ角ゴ Pro W3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78797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EA6CF9D6-D57D-4ABC-A104-E88F65FA2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Price-Cash Flow Ratio</a:t>
            </a:r>
          </a:p>
        </p:txBody>
      </p:sp>
      <p:sp>
        <p:nvSpPr>
          <p:cNvPr id="551939" name="Rectangle 3">
            <a:extLst>
              <a:ext uri="{FF2B5EF4-FFF2-40B4-BE49-F238E27FC236}">
                <a16:creationId xmlns:a16="http://schemas.microsoft.com/office/drawing/2014/main" id="{D784F598-E288-468D-8F34-C87C3A7F9A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Companies can manipulate earnings</a:t>
            </a:r>
          </a:p>
          <a:p>
            <a:pPr eaLnBrk="1" hangingPunct="1"/>
            <a:r>
              <a:rPr lang="en-US" altLang="en-US"/>
              <a:t>Cash-flow is less prone to manipulation</a:t>
            </a:r>
          </a:p>
          <a:p>
            <a:pPr eaLnBrk="1" hangingPunct="1"/>
            <a:r>
              <a:rPr lang="en-US" altLang="en-US"/>
              <a:t>Cash-flow is important for fundamental valuation and in credit analysis</a:t>
            </a:r>
          </a:p>
        </p:txBody>
      </p:sp>
    </p:spTree>
    <p:extLst>
      <p:ext uri="{BB962C8B-B14F-4D97-AF65-F5344CB8AC3E}">
        <p14:creationId xmlns:p14="http://schemas.microsoft.com/office/powerpoint/2010/main" val="4276220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>
            <a:extLst>
              <a:ext uri="{FF2B5EF4-FFF2-40B4-BE49-F238E27FC236}">
                <a16:creationId xmlns:a16="http://schemas.microsoft.com/office/drawing/2014/main" id="{809EECE5-1354-4EDB-B789-619135520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Price-Cash Flow Ratio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9761987-8A23-488B-A0A9-A75C8E535D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Companies can manipulate earnings</a:t>
            </a:r>
          </a:p>
          <a:p>
            <a:pPr eaLnBrk="1" hangingPunct="1"/>
            <a:r>
              <a:rPr lang="en-US" altLang="en-US" sz="2800" dirty="0"/>
              <a:t>Cash-flow is less prone to manipulation</a:t>
            </a:r>
          </a:p>
          <a:p>
            <a:pPr eaLnBrk="1" hangingPunct="1"/>
            <a:r>
              <a:rPr lang="en-US" altLang="en-US" sz="2800" dirty="0"/>
              <a:t>Cash-flow is important for fundamental valuation and in credit analysis</a:t>
            </a:r>
          </a:p>
        </p:txBody>
      </p:sp>
      <p:graphicFrame>
        <p:nvGraphicFramePr>
          <p:cNvPr id="29698" name="Object 2">
            <a:extLst>
              <a:ext uri="{FF2B5EF4-FFF2-40B4-BE49-F238E27FC236}">
                <a16:creationId xmlns:a16="http://schemas.microsoft.com/office/drawing/2014/main" id="{7F96B512-95EF-4BA2-B131-330758CB15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042000"/>
              </p:ext>
            </p:extLst>
          </p:nvPr>
        </p:nvGraphicFramePr>
        <p:xfrm>
          <a:off x="4191000" y="2629822"/>
          <a:ext cx="289560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Equation" r:id="rId3" imgW="962025" imgH="428625" progId="Equation.3">
                  <p:embed/>
                </p:oleObj>
              </mc:Choice>
              <mc:Fallback>
                <p:oleObj name="Equation" r:id="rId3" imgW="962025" imgH="428625" progId="Equation.3">
                  <p:embed/>
                  <p:pic>
                    <p:nvPicPr>
                      <p:cNvPr id="29698" name="Object 2">
                        <a:extLst>
                          <a:ext uri="{FF2B5EF4-FFF2-40B4-BE49-F238E27FC236}">
                            <a16:creationId xmlns:a16="http://schemas.microsoft.com/office/drawing/2014/main" id="{7F96B512-95EF-4BA2-B131-330758CB15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629822"/>
                        <a:ext cx="2895600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5">
            <a:extLst>
              <a:ext uri="{FF2B5EF4-FFF2-40B4-BE49-F238E27FC236}">
                <a16:creationId xmlns:a16="http://schemas.microsoft.com/office/drawing/2014/main" id="{59F0BE08-7140-44AF-9CE6-4441DE71E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35733"/>
            <a:ext cx="80772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/>
              <a:t>Where:</a:t>
            </a:r>
            <a:endParaRPr lang="en-US" altLang="en-US" sz="2400" i="1" dirty="0">
              <a:latin typeface="Times New Roman" panose="02020603050405020304" pitchFamily="18" charset="0"/>
            </a:endParaRPr>
          </a:p>
          <a:p>
            <a:r>
              <a:rPr lang="en-US" altLang="en-US" sz="2400" i="1" dirty="0">
                <a:latin typeface="Times New Roman" panose="02020603050405020304" pitchFamily="18" charset="0"/>
              </a:rPr>
              <a:t>P/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CF</a:t>
            </a:r>
            <a:r>
              <a:rPr lang="en-US" altLang="en-US" sz="2400" i="1" baseline="-25000" dirty="0" err="1">
                <a:latin typeface="Times New Roman" panose="02020603050405020304" pitchFamily="18" charset="0"/>
              </a:rPr>
              <a:t>j</a:t>
            </a:r>
            <a:r>
              <a:rPr lang="en-US" altLang="en-US" sz="2400" dirty="0">
                <a:latin typeface="Times New Roman" panose="02020603050405020304" pitchFamily="18" charset="0"/>
              </a:rPr>
              <a:t> = the price/cash flow ratio for firm j</a:t>
            </a:r>
          </a:p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400" i="1" baseline="-25000" dirty="0">
                <a:latin typeface="Times New Roman" panose="02020603050405020304" pitchFamily="18" charset="0"/>
              </a:rPr>
              <a:t>t</a:t>
            </a:r>
            <a:r>
              <a:rPr lang="en-US" altLang="en-US" sz="2400" dirty="0">
                <a:latin typeface="Times New Roman" panose="02020603050405020304" pitchFamily="18" charset="0"/>
              </a:rPr>
              <a:t> = the price of the stock in period t</a:t>
            </a:r>
          </a:p>
          <a:p>
            <a:r>
              <a:rPr lang="en-US" altLang="en-US" sz="2400" i="1" dirty="0">
                <a:latin typeface="Times New Roman" panose="02020603050405020304" pitchFamily="18" charset="0"/>
              </a:rPr>
              <a:t>CF</a:t>
            </a:r>
            <a:r>
              <a:rPr lang="en-US" altLang="en-US" sz="2400" baseline="-25000" dirty="0">
                <a:latin typeface="Times New Roman" panose="02020603050405020304" pitchFamily="18" charset="0"/>
              </a:rPr>
              <a:t>t+1</a:t>
            </a:r>
            <a:r>
              <a:rPr lang="en-US" altLang="en-US" sz="2400" dirty="0">
                <a:latin typeface="Times New Roman" panose="02020603050405020304" pitchFamily="18" charset="0"/>
              </a:rPr>
              <a:t> = expected cash low per share for firm j</a:t>
            </a:r>
          </a:p>
          <a:p>
            <a:pPr algn="r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2D0E30-C794-4288-84D1-BDF29F747D2F}"/>
              </a:ext>
            </a:extLst>
          </p:cNvPr>
          <p:cNvSpPr/>
          <p:nvPr/>
        </p:nvSpPr>
        <p:spPr>
          <a:xfrm>
            <a:off x="457200" y="5206157"/>
            <a:ext cx="78416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Price to Free cash flow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Because capital expenditures can vary between years, most common is to use enterprise value to EBITDA multiples</a:t>
            </a:r>
          </a:p>
        </p:txBody>
      </p:sp>
    </p:spTree>
    <p:extLst>
      <p:ext uri="{BB962C8B-B14F-4D97-AF65-F5344CB8AC3E}">
        <p14:creationId xmlns:p14="http://schemas.microsoft.com/office/powerpoint/2010/main" val="391704558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DD08330-C40C-4E26-991F-3C6473D15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444480"/>
              </p:ext>
            </p:extLst>
          </p:nvPr>
        </p:nvGraphicFramePr>
        <p:xfrm>
          <a:off x="838200" y="1780903"/>
          <a:ext cx="3200400" cy="22860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60138593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97284743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Walmart</a:t>
                      </a:r>
                    </a:p>
                    <a:p>
                      <a:r>
                        <a:rPr lang="en-US" dirty="0">
                          <a:effectLst/>
                        </a:rPr>
                        <a:t>Price/Sales </a:t>
                      </a: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effectLst/>
                      </a:endParaRPr>
                    </a:p>
                    <a:p>
                      <a:pPr algn="r"/>
                      <a:r>
                        <a:rPr lang="en-US" b="0" dirty="0">
                          <a:effectLst/>
                        </a:rPr>
                        <a:t>0.64</a:t>
                      </a:r>
                    </a:p>
                  </a:txBody>
                  <a:tcPr marL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51322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Price/Book </a:t>
                      </a: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effectLst/>
                        </a:rPr>
                        <a:t>4.75</a:t>
                      </a:r>
                    </a:p>
                  </a:txBody>
                  <a:tcPr marL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41286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Enterprise Value/Revenue </a:t>
                      </a:r>
                      <a:r>
                        <a:rPr lang="en-US" baseline="30000">
                          <a:effectLst/>
                        </a:rPr>
                        <a:t>3</a:t>
                      </a:r>
                      <a:endParaRPr lang="en-US">
                        <a:effectLst/>
                      </a:endParaRP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effectLst/>
                        </a:rPr>
                        <a:t>0.79</a:t>
                      </a:r>
                    </a:p>
                  </a:txBody>
                  <a:tcPr marL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09793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Enterprise Value/EBITDA </a:t>
                      </a:r>
                      <a:r>
                        <a:rPr lang="en-US" baseline="30000">
                          <a:effectLst/>
                        </a:rPr>
                        <a:t>6</a:t>
                      </a:r>
                      <a:endParaRPr lang="en-US">
                        <a:effectLst/>
                      </a:endParaRP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12.53</a:t>
                      </a:r>
                    </a:p>
                  </a:txBody>
                  <a:tcPr marL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17389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19AEC8-418E-4CA0-9D85-D30D075BA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3237"/>
              </p:ext>
            </p:extLst>
          </p:nvPr>
        </p:nvGraphicFramePr>
        <p:xfrm>
          <a:off x="4419600" y="1780903"/>
          <a:ext cx="3352800" cy="22860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407141057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06722221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Amazon</a:t>
                      </a:r>
                    </a:p>
                    <a:p>
                      <a:r>
                        <a:rPr lang="en-US" dirty="0">
                          <a:effectLst/>
                        </a:rPr>
                        <a:t>Price/Sales </a:t>
                      </a: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effectLst/>
                      </a:endParaRPr>
                    </a:p>
                    <a:p>
                      <a:pPr algn="r"/>
                      <a:r>
                        <a:rPr lang="en-US" b="0" dirty="0">
                          <a:effectLst/>
                        </a:rPr>
                        <a:t>3.37</a:t>
                      </a:r>
                    </a:p>
                  </a:txBody>
                  <a:tcPr marL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9904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Price/Book </a:t>
                      </a: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effectLst/>
                        </a:rPr>
                        <a:t>15.83</a:t>
                      </a:r>
                    </a:p>
                  </a:txBody>
                  <a:tcPr marL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5183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Enterprise Value/Revenue </a:t>
                      </a:r>
                      <a:r>
                        <a:rPr lang="en-US" baseline="30000">
                          <a:effectLst/>
                        </a:rPr>
                        <a:t>3</a:t>
                      </a:r>
                      <a:endParaRPr lang="en-US">
                        <a:effectLst/>
                      </a:endParaRP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effectLst/>
                        </a:rPr>
                        <a:t>3.46</a:t>
                      </a:r>
                    </a:p>
                  </a:txBody>
                  <a:tcPr marL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11891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Enterprise Value/EBITDA </a:t>
                      </a:r>
                      <a:r>
                        <a:rPr lang="en-US" baseline="30000">
                          <a:effectLst/>
                        </a:rPr>
                        <a:t>6</a:t>
                      </a:r>
                      <a:endParaRPr lang="en-US">
                        <a:effectLst/>
                      </a:endParaRP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effectLst/>
                        </a:rPr>
                        <a:t>26.89</a:t>
                      </a:r>
                    </a:p>
                  </a:txBody>
                  <a:tcPr marL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4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29007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ECC1AB5-B0EC-4730-8363-C7F1C5C16302}"/>
              </a:ext>
            </a:extLst>
          </p:cNvPr>
          <p:cNvSpPr/>
          <p:nvPr/>
        </p:nvSpPr>
        <p:spPr>
          <a:xfrm>
            <a:off x="2209800" y="914400"/>
            <a:ext cx="2873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The Other Relative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06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36B9A153-150F-44F5-BD48-E3B953E986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Price-Book Value Ratio</a:t>
            </a:r>
          </a:p>
        </p:txBody>
      </p:sp>
      <p:sp>
        <p:nvSpPr>
          <p:cNvPr id="555011" name="Rectangle 3">
            <a:extLst>
              <a:ext uri="{FF2B5EF4-FFF2-40B4-BE49-F238E27FC236}">
                <a16:creationId xmlns:a16="http://schemas.microsoft.com/office/drawing/2014/main" id="{D431DF57-BBFE-4223-9BEE-E33910430B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Widely used to measure bank values (most bank assets are liquid (bonds and commercial loans)</a:t>
            </a:r>
          </a:p>
          <a:p>
            <a:pPr eaLnBrk="1" hangingPunct="1">
              <a:buFontTx/>
              <a:buNone/>
            </a:pPr>
            <a:r>
              <a:rPr lang="en-US" altLang="en-US"/>
              <a:t>Fama and French study indicated inverse relationship between P/BV ratios and excess return for a cross section of stocks</a:t>
            </a:r>
          </a:p>
        </p:txBody>
      </p:sp>
    </p:spTree>
    <p:extLst>
      <p:ext uri="{BB962C8B-B14F-4D97-AF65-F5344CB8AC3E}">
        <p14:creationId xmlns:p14="http://schemas.microsoft.com/office/powerpoint/2010/main" val="20441296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>
            <a:extLst>
              <a:ext uri="{FF2B5EF4-FFF2-40B4-BE49-F238E27FC236}">
                <a16:creationId xmlns:a16="http://schemas.microsoft.com/office/drawing/2014/main" id="{F1373196-D2AF-4C0A-AB6A-FD8022F60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Price-Book Value Ratio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340E260B-C2B8-434A-896A-1709D7AB8E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Where:</a:t>
            </a:r>
          </a:p>
          <a:p>
            <a:pPr eaLnBrk="1" hangingPunct="1">
              <a:buFontTx/>
              <a:buNone/>
            </a:pPr>
            <a:r>
              <a:rPr lang="en-US" altLang="en-US" i="1"/>
              <a:t>P/BV</a:t>
            </a:r>
            <a:r>
              <a:rPr lang="en-US" altLang="en-US" i="1" baseline="-25000"/>
              <a:t>j</a:t>
            </a:r>
            <a:r>
              <a:rPr lang="en-US" altLang="en-US"/>
              <a:t> = the price/book value for firm </a:t>
            </a:r>
            <a:r>
              <a:rPr lang="en-US" altLang="en-US" i="1"/>
              <a:t>j</a:t>
            </a: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 i="1"/>
              <a:t>P</a:t>
            </a:r>
            <a:r>
              <a:rPr lang="en-US" altLang="en-US" i="1" baseline="-25000"/>
              <a:t>t</a:t>
            </a:r>
            <a:r>
              <a:rPr lang="en-US" altLang="en-US"/>
              <a:t> = the end of year stock price for firm </a:t>
            </a:r>
            <a:r>
              <a:rPr lang="en-US" altLang="en-US" i="1"/>
              <a:t>j</a:t>
            </a: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 i="1"/>
              <a:t>BV</a:t>
            </a:r>
            <a:r>
              <a:rPr lang="en-US" altLang="en-US" i="1" baseline="-25000"/>
              <a:t>t+</a:t>
            </a:r>
            <a:r>
              <a:rPr lang="en-US" altLang="en-US" baseline="-25000"/>
              <a:t>1</a:t>
            </a:r>
            <a:r>
              <a:rPr lang="en-US" altLang="en-US"/>
              <a:t> = the estimated end of year book value per share for firm </a:t>
            </a:r>
            <a:r>
              <a:rPr lang="en-US" altLang="en-US" i="1"/>
              <a:t>j</a:t>
            </a:r>
          </a:p>
        </p:txBody>
      </p:sp>
      <p:graphicFrame>
        <p:nvGraphicFramePr>
          <p:cNvPr id="30722" name="Object 2">
            <a:extLst>
              <a:ext uri="{FF2B5EF4-FFF2-40B4-BE49-F238E27FC236}">
                <a16:creationId xmlns:a16="http://schemas.microsoft.com/office/drawing/2014/main" id="{93D9071D-60D2-4A22-AC9E-2F626C6662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0188" y="1547813"/>
          <a:ext cx="3908425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Equation" r:id="rId3" imgW="971550" imgH="409575" progId="Equation.3">
                  <p:embed/>
                </p:oleObj>
              </mc:Choice>
              <mc:Fallback>
                <p:oleObj name="Equation" r:id="rId3" imgW="971550" imgH="409575" progId="Equation.3">
                  <p:embed/>
                  <p:pic>
                    <p:nvPicPr>
                      <p:cNvPr id="30722" name="Object 2">
                        <a:extLst>
                          <a:ext uri="{FF2B5EF4-FFF2-40B4-BE49-F238E27FC236}">
                            <a16:creationId xmlns:a16="http://schemas.microsoft.com/office/drawing/2014/main" id="{93D9071D-60D2-4A22-AC9E-2F626C6662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1547813"/>
                        <a:ext cx="3908425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1038789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F3E831EA-B2FA-4BDB-BD4D-BBD137ECC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Price-Book Value Ratio</a:t>
            </a:r>
          </a:p>
        </p:txBody>
      </p:sp>
      <p:sp>
        <p:nvSpPr>
          <p:cNvPr id="558083" name="Rectangle 3">
            <a:extLst>
              <a:ext uri="{FF2B5EF4-FFF2-40B4-BE49-F238E27FC236}">
                <a16:creationId xmlns:a16="http://schemas.microsoft.com/office/drawing/2014/main" id="{64C42B54-5BA3-499E-88FE-08D7356E1C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 sure to match the price with either a recent book value number, or estimate the book value for the subsequent year</a:t>
            </a:r>
          </a:p>
          <a:p>
            <a:pPr eaLnBrk="1" hangingPunct="1"/>
            <a:r>
              <a:rPr lang="en-US" altLang="en-US"/>
              <a:t>Can derive an estimate based upon historical growth rate for the series or use the growth rate implied by the sustainable growth rate g=(ROE) </a:t>
            </a:r>
            <a:r>
              <a:rPr lang="en-US" altLang="en-US">
                <a:latin typeface="Arial" panose="020B0604020202020204" pitchFamily="34" charset="0"/>
              </a:rPr>
              <a:t>X</a:t>
            </a:r>
            <a:r>
              <a:rPr lang="en-US" altLang="en-US"/>
              <a:t> (Retention Rate)</a:t>
            </a:r>
          </a:p>
        </p:txBody>
      </p:sp>
    </p:spTree>
    <p:extLst>
      <p:ext uri="{BB962C8B-B14F-4D97-AF65-F5344CB8AC3E}">
        <p14:creationId xmlns:p14="http://schemas.microsoft.com/office/powerpoint/2010/main" val="881740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3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CCF7B94D-B2F5-4AFB-9C82-F4DA3E7C3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Price-Sales Ratio</a:t>
            </a:r>
          </a:p>
        </p:txBody>
      </p:sp>
      <p:sp>
        <p:nvSpPr>
          <p:cNvPr id="562179" name="Rectangle 3">
            <a:extLst>
              <a:ext uri="{FF2B5EF4-FFF2-40B4-BE49-F238E27FC236}">
                <a16:creationId xmlns:a16="http://schemas.microsoft.com/office/drawing/2014/main" id="{99ECC3BD-6627-4D10-A35B-40FEEE7226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Match the stock price with recent annual sales, or future sales per share</a:t>
            </a:r>
          </a:p>
          <a:p>
            <a:pPr eaLnBrk="1" hangingPunct="1"/>
            <a:r>
              <a:rPr lang="en-US" altLang="en-US"/>
              <a:t>This ratio varies dramatically by industry</a:t>
            </a:r>
          </a:p>
          <a:p>
            <a:pPr eaLnBrk="1" hangingPunct="1"/>
            <a:r>
              <a:rPr lang="en-US" altLang="en-US"/>
              <a:t>Profit margins also vary by industry</a:t>
            </a:r>
          </a:p>
          <a:p>
            <a:pPr eaLnBrk="1" hangingPunct="1"/>
            <a:r>
              <a:rPr lang="en-US" altLang="en-US"/>
              <a:t>Relative comparisons using P/S ratio should be between firms in similar industries</a:t>
            </a:r>
          </a:p>
        </p:txBody>
      </p:sp>
    </p:spTree>
    <p:extLst>
      <p:ext uri="{BB962C8B-B14F-4D97-AF65-F5344CB8AC3E}">
        <p14:creationId xmlns:p14="http://schemas.microsoft.com/office/powerpoint/2010/main" val="34727950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A3909C34-BBC4-4AF7-B1D6-BCE8583EF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Price-Sales Ratio</a:t>
            </a:r>
          </a:p>
        </p:txBody>
      </p:sp>
      <p:sp>
        <p:nvSpPr>
          <p:cNvPr id="559107" name="Rectangle 3">
            <a:extLst>
              <a:ext uri="{FF2B5EF4-FFF2-40B4-BE49-F238E27FC236}">
                <a16:creationId xmlns:a16="http://schemas.microsoft.com/office/drawing/2014/main" id="{9DD0FE7B-73FC-4488-BEEA-130D0E930C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Strong, consistent growth rate is a requirement of a growth company</a:t>
            </a:r>
          </a:p>
          <a:p>
            <a:pPr eaLnBrk="1" hangingPunct="1"/>
            <a:r>
              <a:rPr lang="en-US" altLang="en-US"/>
              <a:t>Sales is subject to less manipulation than other financial data</a:t>
            </a:r>
          </a:p>
        </p:txBody>
      </p:sp>
    </p:spTree>
    <p:extLst>
      <p:ext uri="{BB962C8B-B14F-4D97-AF65-F5344CB8AC3E}">
        <p14:creationId xmlns:p14="http://schemas.microsoft.com/office/powerpoint/2010/main" val="13156806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D76310D7-27EA-4060-9B15-4A081CF18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Discounted Cash-Flow Valuation Techniques</a:t>
            </a:r>
          </a:p>
        </p:txBody>
      </p:sp>
      <p:sp>
        <p:nvSpPr>
          <p:cNvPr id="498692" name="Rectangle 4">
            <a:extLst>
              <a:ext uri="{FF2B5EF4-FFF2-40B4-BE49-F238E27FC236}">
                <a16:creationId xmlns:a16="http://schemas.microsoft.com/office/drawing/2014/main" id="{8DC5ED22-2B45-44B0-A349-5D0050BFD6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971800"/>
            <a:ext cx="8077200" cy="40386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       Where: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V</a:t>
            </a:r>
            <a:r>
              <a:rPr lang="en-US" altLang="en-US" sz="2400" baseline="-25000"/>
              <a:t>j</a:t>
            </a:r>
            <a:r>
              <a:rPr lang="en-US" altLang="en-US" sz="2400"/>
              <a:t> = value of stock j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T</a:t>
            </a:r>
            <a:r>
              <a:rPr lang="en-US" altLang="en-US" sz="2400"/>
              <a:t> = infinite life of the asset</a:t>
            </a:r>
          </a:p>
          <a:p>
            <a:pPr eaLnBrk="1" hangingPunct="1">
              <a:buFontTx/>
              <a:buNone/>
            </a:pPr>
            <a:r>
              <a:rPr lang="en-US" altLang="en-US" sz="2400" i="1"/>
              <a:t>CF</a:t>
            </a:r>
            <a:r>
              <a:rPr lang="en-US" altLang="en-US" sz="2400" baseline="-25000"/>
              <a:t>t</a:t>
            </a:r>
            <a:r>
              <a:rPr lang="en-US" altLang="en-US" sz="2400"/>
              <a:t> = cash flow in period t</a:t>
            </a:r>
          </a:p>
          <a:p>
            <a:pPr eaLnBrk="1" hangingPunct="1">
              <a:buFontTx/>
              <a:buNone/>
            </a:pPr>
            <a:r>
              <a:rPr lang="en-US" altLang="en-US" sz="2400" i="1"/>
              <a:t>R</a:t>
            </a:r>
            <a:r>
              <a:rPr lang="en-US" altLang="en-US" sz="2400"/>
              <a:t> = the discount rate that is equal to the investor’s required rate of return for asset j, which is determined by the uncertainty (risk) of the stock’s cash flows</a:t>
            </a:r>
            <a:endParaRPr lang="en-US" altLang="en-US"/>
          </a:p>
        </p:txBody>
      </p:sp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7DE03778-720E-4C31-AF43-367E5DF7EF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9700" y="1781175"/>
          <a:ext cx="3044825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977760" imgH="419040" progId="Equation.3">
                  <p:embed/>
                </p:oleObj>
              </mc:Choice>
              <mc:Fallback>
                <p:oleObj name="Equation" r:id="rId3" imgW="97776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1781175"/>
                        <a:ext cx="3044825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2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>
            <a:extLst>
              <a:ext uri="{FF2B5EF4-FFF2-40B4-BE49-F238E27FC236}">
                <a16:creationId xmlns:a16="http://schemas.microsoft.com/office/drawing/2014/main" id="{C81CC2BA-C8ED-4E21-AA70-BB3AE9F9D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Price-Sales Ratio</a:t>
            </a: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EFC517C8-5219-4842-B381-F2EDFBB87B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2514600"/>
            <a:ext cx="7772400" cy="3124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Where:</a:t>
            </a:r>
          </a:p>
        </p:txBody>
      </p:sp>
      <p:graphicFrame>
        <p:nvGraphicFramePr>
          <p:cNvPr id="31746" name="Object 2">
            <a:extLst>
              <a:ext uri="{FF2B5EF4-FFF2-40B4-BE49-F238E27FC236}">
                <a16:creationId xmlns:a16="http://schemas.microsoft.com/office/drawing/2014/main" id="{F43A9ECB-3639-48BC-A503-D04DB9C906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81425" y="1468438"/>
          <a:ext cx="188595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Equation" r:id="rId3" imgW="552450" imgH="409575" progId="Equation.3">
                  <p:embed/>
                </p:oleObj>
              </mc:Choice>
              <mc:Fallback>
                <p:oleObj name="Equation" r:id="rId3" imgW="552450" imgH="409575" progId="Equation.3">
                  <p:embed/>
                  <p:pic>
                    <p:nvPicPr>
                      <p:cNvPr id="31746" name="Object 2">
                        <a:extLst>
                          <a:ext uri="{FF2B5EF4-FFF2-40B4-BE49-F238E27FC236}">
                            <a16:creationId xmlns:a16="http://schemas.microsoft.com/office/drawing/2014/main" id="{F43A9ECB-3639-48BC-A503-D04DB9C906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1425" y="1468438"/>
                        <a:ext cx="1885950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>
            <a:extLst>
              <a:ext uri="{FF2B5EF4-FFF2-40B4-BE49-F238E27FC236}">
                <a16:creationId xmlns:a16="http://schemas.microsoft.com/office/drawing/2014/main" id="{E76BC561-7BBA-4CC0-879D-7AF41ABAEB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9450" y="3328988"/>
          <a:ext cx="8243888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Equation" r:id="rId5" imgW="3133725" imgH="923925" progId="Equation.3">
                  <p:embed/>
                </p:oleObj>
              </mc:Choice>
              <mc:Fallback>
                <p:oleObj name="Equation" r:id="rId5" imgW="3133725" imgH="923925" progId="Equation.3">
                  <p:embed/>
                  <p:pic>
                    <p:nvPicPr>
                      <p:cNvPr id="31747" name="Object 3">
                        <a:extLst>
                          <a:ext uri="{FF2B5EF4-FFF2-40B4-BE49-F238E27FC236}">
                            <a16:creationId xmlns:a16="http://schemas.microsoft.com/office/drawing/2014/main" id="{E76BC561-7BBA-4CC0-879D-7AF41ABAEB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3328988"/>
                        <a:ext cx="8243888" cy="246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3315906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Valuation Based on Comparable Firms 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When expected free cash flow growth is constant, we can write EV to EBITDA as:</a:t>
            </a:r>
          </a:p>
        </p:txBody>
      </p:sp>
      <p:graphicFrame>
        <p:nvGraphicFramePr>
          <p:cNvPr id="4" name="Object 2" descr="An equation: V naught divided by E B I T D Ay sub 1 = start quantity, F C F sub 1, divided by r sub w ay c c minus g sub F C F, end quantity, divide by E B I T D Ay sub 1 = F C F sub 1 times I times E B I T D Ay sub 1, divided by r sub w ay c c minus g sub F C F."/>
          <p:cNvGraphicFramePr>
            <a:graphicFrameLocks noChangeAspect="1"/>
          </p:cNvGraphicFramePr>
          <p:nvPr/>
        </p:nvGraphicFramePr>
        <p:xfrm>
          <a:off x="1676400" y="2667000"/>
          <a:ext cx="46736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Equation" r:id="rId4" imgW="3949560" imgH="927000" progId="Equation.DSMT4">
                  <p:embed/>
                </p:oleObj>
              </mc:Choice>
              <mc:Fallback>
                <p:oleObj name="Equation" r:id="rId4" imgW="3949560" imgH="927000" progId="Equation.DSMT4">
                  <p:embed/>
                  <p:pic>
                    <p:nvPicPr>
                      <p:cNvPr id="4" name="Object 2" descr="An equation: V naught divided by E B I T D Ay sub 1 = start quantity, F C F sub 1, divided by r sub w ay c c minus g sub F C F, end quantity, divide by E B I T D Ay sub 1 = F C F sub 1 times I times E B I T D Ay sub 1, divided by r sub w ay c c minus g sub F C F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667000"/>
                        <a:ext cx="4673600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70097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Example Valuation Using the Enterprise Value Multiple 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6875"/>
            <a:ext cx="8229600" cy="4267199"/>
          </a:xfrm>
        </p:spPr>
        <p:txBody>
          <a:bodyPr/>
          <a:lstStyle/>
          <a:p>
            <a:pPr>
              <a:buNone/>
            </a:pPr>
            <a:r>
              <a:rPr lang="en-US" altLang="en-US" sz="2600" b="1" dirty="0">
                <a:ea typeface="ヒラギノ角ゴ Pro W3" pitchFamily="-65" charset="-128"/>
              </a:rPr>
              <a:t>Problem:</a:t>
            </a:r>
          </a:p>
          <a:p>
            <a:r>
              <a:rPr lang="en-IN" sz="2400" dirty="0"/>
              <a:t>Fairview, Inc., is an ocean transport company with EBITDA of $50 million, cash of $20 million, debt of $100 million, and 10 million shares outstanding. </a:t>
            </a:r>
          </a:p>
          <a:p>
            <a:r>
              <a:rPr lang="en-IN" sz="2400" dirty="0"/>
              <a:t>The ocean transport industry as a whole has an average EV/EBITDA ratio of 8.5. What is one estimate of Fairview’s enterprise value? </a:t>
            </a:r>
          </a:p>
          <a:p>
            <a:r>
              <a:rPr lang="en-IN" sz="2400" dirty="0"/>
              <a:t>What is a corresponding estimate of its stock price?</a:t>
            </a:r>
            <a:endParaRPr lang="en-US" altLang="en-US" sz="2400" dirty="0">
              <a:ea typeface="ヒラギノ角ゴ Pro W3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69741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Valuation Using the Enterprise Value Multiple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6875"/>
            <a:ext cx="8229600" cy="3514725"/>
          </a:xfrm>
        </p:spPr>
        <p:txBody>
          <a:bodyPr/>
          <a:lstStyle/>
          <a:p>
            <a:r>
              <a:rPr lang="en-IN" sz="2400" dirty="0"/>
              <a:t>Fairview’s enterprise value estimate is $50 million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IN" sz="2400" dirty="0"/>
              <a:t> 8.5 = $425 million.</a:t>
            </a:r>
          </a:p>
          <a:p>
            <a:r>
              <a:rPr lang="en-IN" sz="2400" dirty="0"/>
              <a:t>Next, subtract the debt from its enterprise value and add in its cash: $425 million − $100 million + $20 million = $345 million, which is an estimate of the equity value.</a:t>
            </a:r>
          </a:p>
          <a:p>
            <a:r>
              <a:rPr lang="en-IN" sz="2400" dirty="0"/>
              <a:t>Its stock price estimate is equal to its equity value estimate divided by the number of shares outstanding:</a:t>
            </a:r>
            <a:endParaRPr lang="en-US" altLang="en-US" sz="2200" dirty="0">
              <a:ea typeface="ヒラギノ角ゴ Pro W3" pitchFamily="-65" charset="-128"/>
            </a:endParaRPr>
          </a:p>
        </p:txBody>
      </p:sp>
      <p:graphicFrame>
        <p:nvGraphicFramePr>
          <p:cNvPr id="4" name="Object 3" descr="An equation: $345 million divided by 10 million = $34.50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080300"/>
              </p:ext>
            </p:extLst>
          </p:nvPr>
        </p:nvGraphicFramePr>
        <p:xfrm>
          <a:off x="3581400" y="4871135"/>
          <a:ext cx="2770909" cy="66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Equation" r:id="rId4" imgW="3047760" imgH="736560" progId="Equation.DSMT4">
                  <p:embed/>
                </p:oleObj>
              </mc:Choice>
              <mc:Fallback>
                <p:oleObj name="Equation" r:id="rId4" imgW="3047760" imgH="736560" progId="Equation.DSMT4">
                  <p:embed/>
                  <p:pic>
                    <p:nvPicPr>
                      <p:cNvPr id="4" name="Object 3" descr="An equation: $345 million divided by 10 million = $34.50.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81400" y="4871135"/>
                        <a:ext cx="2770909" cy="669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52052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Valuation Using the Enterprise Value Multiple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6875"/>
            <a:ext cx="8229600" cy="4267199"/>
          </a:xfrm>
        </p:spPr>
        <p:txBody>
          <a:bodyPr/>
          <a:lstStyle/>
          <a:p>
            <a:pPr>
              <a:buNone/>
            </a:pPr>
            <a:r>
              <a:rPr lang="en-US" altLang="en-US" sz="2600" b="1" dirty="0">
                <a:ea typeface="ヒラギノ角ゴ Pro W3" pitchFamily="-65" charset="-128"/>
              </a:rPr>
              <a:t>Evaluate:</a:t>
            </a:r>
          </a:p>
          <a:p>
            <a:r>
              <a:rPr lang="en-IN" sz="2400" dirty="0"/>
              <a:t>If we assume that Fairview should be valued similarly to the rest of the industry, then $425 million is a reasonable estimate of its enterprise value and $34.50 is a reasonable estimate of its stock price. </a:t>
            </a:r>
          </a:p>
          <a:p>
            <a:r>
              <a:rPr lang="en-IN" sz="2400" dirty="0"/>
              <a:t>However, we are relying on the assumption that Fairview’s expected free cash flow growth is similar to the industry average. If that assumption is wrong, so is our valuation.</a:t>
            </a:r>
            <a:endParaRPr lang="en-US" altLang="en-US" sz="2400" dirty="0">
              <a:ea typeface="ヒラギノ角ゴ Pro W3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10723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Valuation Based on Comparable Firms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6875"/>
            <a:ext cx="8229600" cy="4267199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Other multiples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Multiples of sales can be useful if it is reasonable to assume margins are similar in the future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Price-to-book value of equity can be used for firms with substantial tangible assets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Some multiples are specific to an industry 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e.g. Cable TV – Enterprise value per subscriber</a:t>
            </a:r>
          </a:p>
        </p:txBody>
      </p:sp>
    </p:spTree>
    <p:extLst>
      <p:ext uri="{BB962C8B-B14F-4D97-AF65-F5344CB8AC3E}">
        <p14:creationId xmlns:p14="http://schemas.microsoft.com/office/powerpoint/2010/main" val="29307761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Valuation Based on Comparable Firms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6875"/>
            <a:ext cx="8229600" cy="4267199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Limitations of Multiples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Firms are not identical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Usefulness of a valuation multiple will depend on the nature of the differences and the sensitivity of the multiples to the differences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Differences in multiples can be related to differences in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Expected future growth rate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Risk (cost of capital)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Differences in accounting conventions between countries</a:t>
            </a:r>
          </a:p>
        </p:txBody>
      </p:sp>
    </p:spTree>
    <p:extLst>
      <p:ext uri="{BB962C8B-B14F-4D97-AF65-F5344CB8AC3E}">
        <p14:creationId xmlns:p14="http://schemas.microsoft.com/office/powerpoint/2010/main" val="26212560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Valuation Based on Comparable Firms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6875"/>
            <a:ext cx="8229600" cy="4267199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Limitations of Multiples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Comparables provide only information regarding the value of the firm relative to other firms in the comparison set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Cannot help determine whether an entire industry is overvalued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Internet boom example</a:t>
            </a:r>
          </a:p>
        </p:txBody>
      </p:sp>
    </p:spTree>
    <p:extLst>
      <p:ext uri="{BB962C8B-B14F-4D97-AF65-F5344CB8AC3E}">
        <p14:creationId xmlns:p14="http://schemas.microsoft.com/office/powerpoint/2010/main" val="31010683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Valuation Based on Comparable Firms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6875"/>
            <a:ext cx="8229600" cy="4267199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Comparison with Discounted Cash Flow Methods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Valuation multiple does not take into account material differences between firms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Talented managers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More efficient manufacturing processes 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Patents on new technology</a:t>
            </a:r>
          </a:p>
        </p:txBody>
      </p:sp>
    </p:spTree>
    <p:extLst>
      <p:ext uri="{BB962C8B-B14F-4D97-AF65-F5344CB8AC3E}">
        <p14:creationId xmlns:p14="http://schemas.microsoft.com/office/powerpoint/2010/main" val="2629625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Valuation Based on Comparable Firms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6875"/>
            <a:ext cx="8229600" cy="4267199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Comparison with Discounted Cash Flow Methods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Discounted cash flow methods allow us to incorporate specific information about cost of capital or future growth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Potential to be more accurate</a:t>
            </a:r>
          </a:p>
        </p:txBody>
      </p:sp>
    </p:spTree>
    <p:extLst>
      <p:ext uri="{BB962C8B-B14F-4D97-AF65-F5344CB8AC3E}">
        <p14:creationId xmlns:p14="http://schemas.microsoft.com/office/powerpoint/2010/main" val="115850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Valuation Based on Comparable Firms 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/>
          <a:lstStyle/>
          <a:p>
            <a:r>
              <a:rPr lang="en-US" altLang="en-US" sz="2400" dirty="0">
                <a:ea typeface="ヒラギノ角ゴ Pro W3" pitchFamily="-65" charset="-128"/>
              </a:rPr>
              <a:t>Another application of the valuation principle is the method of comparables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Estimate the value of the firm based on the value of other, comparable firms or investments that we expect will generate very similar cash flows in the future</a:t>
            </a:r>
          </a:p>
        </p:txBody>
      </p:sp>
    </p:spTree>
    <p:extLst>
      <p:ext uri="{BB962C8B-B14F-4D97-AF65-F5344CB8AC3E}">
        <p14:creationId xmlns:p14="http://schemas.microsoft.com/office/powerpoint/2010/main" val="33641312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Stock Valuation Techniques: A Final Word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6875"/>
            <a:ext cx="8229600" cy="4267199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No single technique provides a final answer regarding a stock’s true value</a:t>
            </a:r>
          </a:p>
          <a:p>
            <a:r>
              <a:rPr lang="en-US" altLang="en-US" sz="2600" dirty="0">
                <a:ea typeface="ヒラギノ角ゴ Pro W3" pitchFamily="-65" charset="-128"/>
              </a:rPr>
              <a:t>Practitioners use a combination of these approaches</a:t>
            </a:r>
          </a:p>
          <a:p>
            <a:r>
              <a:rPr lang="en-US" altLang="en-US" sz="2600" dirty="0">
                <a:ea typeface="ヒラギノ角ゴ Pro W3" pitchFamily="-65" charset="-128"/>
              </a:rPr>
              <a:t>Confidence comes from consistent results from a variety of these methods</a:t>
            </a:r>
          </a:p>
        </p:txBody>
      </p:sp>
    </p:spTree>
    <p:extLst>
      <p:ext uri="{BB962C8B-B14F-4D97-AF65-F5344CB8AC3E}">
        <p14:creationId xmlns:p14="http://schemas.microsoft.com/office/powerpoint/2010/main" val="38627373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>
            <a:extLst>
              <a:ext uri="{FF2B5EF4-FFF2-40B4-BE49-F238E27FC236}">
                <a16:creationId xmlns:a16="http://schemas.microsoft.com/office/drawing/2014/main" id="{83EF9A34-E67A-452F-895A-9D8805DC96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676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Estimating the Inputs: The Required Rate of Return and The Expected Growth Rate of Valuation Variables</a:t>
            </a:r>
          </a:p>
        </p:txBody>
      </p:sp>
      <p:sp>
        <p:nvSpPr>
          <p:cNvPr id="563203" name="Rectangle 3">
            <a:extLst>
              <a:ext uri="{FF2B5EF4-FFF2-40B4-BE49-F238E27FC236}">
                <a16:creationId xmlns:a16="http://schemas.microsoft.com/office/drawing/2014/main" id="{754CCF5C-7BE8-467A-8369-FD1F3D3F44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2362200"/>
            <a:ext cx="8763000" cy="3810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Valuation procedure is the same for securities around the world, but the required rate of return (</a:t>
            </a:r>
            <a:r>
              <a:rPr lang="en-US" altLang="en-US" i="1"/>
              <a:t>R</a:t>
            </a:r>
            <a:r>
              <a:rPr lang="en-US" altLang="en-US"/>
              <a:t>) and expected growth rate of earnings (</a:t>
            </a:r>
            <a:r>
              <a:rPr lang="en-US" altLang="en-US" i="1"/>
              <a:t>g</a:t>
            </a:r>
            <a:r>
              <a:rPr lang="en-US" altLang="en-US"/>
              <a:t>) and other valuation variables such as book value, cash flow, and dividends differ among countries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3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71CE7EC6-CEBF-4A64-BECF-FE7A51EDC8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Required Rate of Return (</a:t>
            </a:r>
            <a:r>
              <a:rPr lang="en-US" altLang="en-US" i="1"/>
              <a:t>R</a:t>
            </a:r>
            <a:r>
              <a:rPr lang="en-US" altLang="en-US"/>
              <a:t>)</a:t>
            </a:r>
          </a:p>
        </p:txBody>
      </p:sp>
      <p:sp>
        <p:nvSpPr>
          <p:cNvPr id="564227" name="Rectangle 3">
            <a:extLst>
              <a:ext uri="{FF2B5EF4-FFF2-40B4-BE49-F238E27FC236}">
                <a16:creationId xmlns:a16="http://schemas.microsoft.com/office/drawing/2014/main" id="{D975EAA9-4C08-4ABB-AC79-A84EFDC71D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772400" cy="4114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/>
              <a:t>	</a:t>
            </a:r>
            <a:r>
              <a:rPr lang="en-US" dirty="0"/>
              <a:t>The investor’s required rate of return must be estimated regardless of the approach selected or technique applied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/>
              <a:t>This will be used as the discount rate and also affects relative-valuation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/>
              <a:t>This is not used for present value of free cash flow which uses the required rate of return on equity (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/>
              <a:t>It is also not used in present value of operating cash flow which uses WACC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build="p" bldLvl="2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941B26B2-937B-44C7-92E7-E815567EB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Required Rate of Return (</a:t>
            </a:r>
            <a:r>
              <a:rPr lang="en-US" altLang="en-US" i="1"/>
              <a:t>R</a:t>
            </a:r>
            <a:r>
              <a:rPr lang="en-US" altLang="en-US"/>
              <a:t>)</a:t>
            </a:r>
          </a:p>
        </p:txBody>
      </p:sp>
      <p:sp>
        <p:nvSpPr>
          <p:cNvPr id="565251" name="Rectangle 3">
            <a:extLst>
              <a:ext uri="{FF2B5EF4-FFF2-40B4-BE49-F238E27FC236}">
                <a16:creationId xmlns:a16="http://schemas.microsoft.com/office/drawing/2014/main" id="{3FFDAB39-7413-477A-9E7C-D9FC184156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Three factors influence an investor’s required rate of return:</a:t>
            </a:r>
          </a:p>
          <a:p>
            <a:pPr eaLnBrk="1" hangingPunct="1"/>
            <a:r>
              <a:rPr lang="en-US" altLang="en-US" sz="2800"/>
              <a:t>The economy’s real risk-free rate (RRFR)</a:t>
            </a:r>
          </a:p>
          <a:p>
            <a:pPr eaLnBrk="1" hangingPunct="1"/>
            <a:r>
              <a:rPr lang="en-US" altLang="en-US" sz="2800"/>
              <a:t>The expected rate of inflation (I)</a:t>
            </a:r>
          </a:p>
          <a:p>
            <a:pPr eaLnBrk="1" hangingPunct="1"/>
            <a:r>
              <a:rPr lang="en-US" altLang="en-US" sz="2800"/>
              <a:t>A risk premium (RP)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1" grpId="0" build="p" bldLvl="3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D360B463-26C9-46E3-9995-720308F68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/>
              <a:t>The Economy’s Real Risk-Free Rate</a:t>
            </a:r>
          </a:p>
        </p:txBody>
      </p:sp>
      <p:sp>
        <p:nvSpPr>
          <p:cNvPr id="566275" name="Rectangle 3">
            <a:extLst>
              <a:ext uri="{FF2B5EF4-FFF2-40B4-BE49-F238E27FC236}">
                <a16:creationId xmlns:a16="http://schemas.microsoft.com/office/drawing/2014/main" id="{B4E1D8C8-EA06-4760-9BF0-58DBB4B49E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rate an investor should require</a:t>
            </a:r>
          </a:p>
          <a:p>
            <a:pPr eaLnBrk="1" hangingPunct="1"/>
            <a:r>
              <a:rPr lang="en-US" altLang="en-US"/>
              <a:t>Depends on the real growth rate of the economy</a:t>
            </a:r>
          </a:p>
          <a:p>
            <a:pPr lvl="1" eaLnBrk="1" hangingPunct="1"/>
            <a:r>
              <a:rPr lang="en-US" altLang="en-US"/>
              <a:t>(Capital invested should grow as fast as the economy)</a:t>
            </a:r>
          </a:p>
          <a:p>
            <a:pPr eaLnBrk="1" hangingPunct="1"/>
            <a:r>
              <a:rPr lang="en-US" altLang="en-US"/>
              <a:t>Rate is affected for short periods by tightness or ease of credit markets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:a16="http://schemas.microsoft.com/office/drawing/2014/main" id="{B868D833-25E9-49E7-A2DA-2872DAAA5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Expected Rate of Inflation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0A7D7BB0-6558-41E8-850A-409A4BB93B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Investors are interested in real rates of return that will allow them to increase their rate of consumption</a:t>
            </a:r>
          </a:p>
          <a:p>
            <a:pPr eaLnBrk="1" hangingPunct="1"/>
            <a:r>
              <a:rPr lang="en-US" altLang="en-US"/>
              <a:t>The investor’s required nominal risk-free rate of return (NRFR) should be increased to reflect any expected inflation:</a:t>
            </a:r>
          </a:p>
        </p:txBody>
      </p:sp>
      <p:graphicFrame>
        <p:nvGraphicFramePr>
          <p:cNvPr id="32770" name="Object 2">
            <a:extLst>
              <a:ext uri="{FF2B5EF4-FFF2-40B4-BE49-F238E27FC236}">
                <a16:creationId xmlns:a16="http://schemas.microsoft.com/office/drawing/2014/main" id="{F1A46252-8BC2-4DEA-AEFE-BD9E454AFA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800600"/>
          <a:ext cx="567531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4" imgW="2000250" imgH="180975" progId="Equation.3">
                  <p:embed/>
                </p:oleObj>
              </mc:Choice>
              <mc:Fallback>
                <p:oleObj name="Equation" r:id="rId4" imgW="2000250" imgH="18097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00600"/>
                        <a:ext cx="5675313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Text Box 5">
            <a:extLst>
              <a:ext uri="{FF2B5EF4-FFF2-40B4-BE49-F238E27FC236}">
                <a16:creationId xmlns:a16="http://schemas.microsoft.com/office/drawing/2014/main" id="{5AA714BD-0D20-4ED5-8D61-10F47A01C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876800"/>
            <a:ext cx="7391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Where:</a:t>
            </a:r>
          </a:p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anose="02020603050405020304" pitchFamily="18" charset="0"/>
              </a:rPr>
              <a:t>E</a:t>
            </a:r>
            <a:r>
              <a:rPr lang="en-US" altLang="en-US" sz="2400"/>
              <a:t>(</a:t>
            </a:r>
            <a:r>
              <a:rPr lang="en-US" altLang="en-US" sz="2400"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) = expected rate of inflation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41477C7B-2E83-4630-8602-6E84F83346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Risk Premium</a:t>
            </a:r>
          </a:p>
        </p:txBody>
      </p:sp>
      <p:sp>
        <p:nvSpPr>
          <p:cNvPr id="570371" name="Rectangle 3">
            <a:extLst>
              <a:ext uri="{FF2B5EF4-FFF2-40B4-BE49-F238E27FC236}">
                <a16:creationId xmlns:a16="http://schemas.microsoft.com/office/drawing/2014/main" id="{B8C0AC0E-3312-45DC-9A6E-1BF20CD3E8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Causes differences in required rates of return on alternative investments</a:t>
            </a:r>
          </a:p>
          <a:p>
            <a:pPr eaLnBrk="1" hangingPunct="1"/>
            <a:r>
              <a:rPr lang="en-US" altLang="en-US"/>
              <a:t>Explains the difference in expected returns among securities</a:t>
            </a:r>
          </a:p>
          <a:p>
            <a:pPr eaLnBrk="1" hangingPunct="1"/>
            <a:r>
              <a:rPr lang="en-US" altLang="en-US"/>
              <a:t>Changes over time, both in yield spread and ratios of yields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1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>
            <a:extLst>
              <a:ext uri="{FF2B5EF4-FFF2-40B4-BE49-F238E27FC236}">
                <a16:creationId xmlns:a16="http://schemas.microsoft.com/office/drawing/2014/main" id="{0F090C17-2885-4977-9954-9619104F81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Estimating the Required Return </a:t>
            </a:r>
            <a:br>
              <a:rPr lang="en-US"/>
            </a:br>
            <a:r>
              <a:rPr lang="en-US"/>
              <a:t>for Foreign Securities</a:t>
            </a:r>
          </a:p>
        </p:txBody>
      </p:sp>
      <p:sp>
        <p:nvSpPr>
          <p:cNvPr id="573443" name="Rectangle 3">
            <a:extLst>
              <a:ext uri="{FF2B5EF4-FFF2-40B4-BE49-F238E27FC236}">
                <a16:creationId xmlns:a16="http://schemas.microsoft.com/office/drawing/2014/main" id="{41767779-B010-45BA-A883-CE2701D68A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en-US"/>
              <a:t>Foreign Real RFR</a:t>
            </a:r>
          </a:p>
          <a:p>
            <a:pPr lvl="1" eaLnBrk="1" hangingPunct="1"/>
            <a:r>
              <a:rPr lang="en-US" altLang="en-US"/>
              <a:t>Should be determined by the real growth rate within the particular economy</a:t>
            </a:r>
          </a:p>
          <a:p>
            <a:pPr lvl="1" eaLnBrk="1" hangingPunct="1"/>
            <a:r>
              <a:rPr lang="en-US" altLang="en-US"/>
              <a:t>Can vary substantially among countries</a:t>
            </a:r>
          </a:p>
          <a:p>
            <a:pPr eaLnBrk="1" hangingPunct="1"/>
            <a:r>
              <a:rPr lang="en-US" altLang="en-US"/>
              <a:t>Inflation Rate</a:t>
            </a:r>
          </a:p>
          <a:p>
            <a:pPr lvl="1" eaLnBrk="1" hangingPunct="1"/>
            <a:r>
              <a:rPr lang="en-US" altLang="en-US"/>
              <a:t>Estimate the expected rate of inflation, and adjust the NRFR for this expectation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NRFR=(1+Real Growth)x(1+Expected Inflation)-1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3" grpId="0" build="p" bldLvl="2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BA0DCA0-6E03-4401-8AC1-E8DEE45D0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Risk Premium</a:t>
            </a:r>
          </a:p>
        </p:txBody>
      </p:sp>
      <p:sp>
        <p:nvSpPr>
          <p:cNvPr id="577539" name="Rectangle 3">
            <a:extLst>
              <a:ext uri="{FF2B5EF4-FFF2-40B4-BE49-F238E27FC236}">
                <a16:creationId xmlns:a16="http://schemas.microsoft.com/office/drawing/2014/main" id="{3AAD7EBD-8384-4023-AF2B-D2DB2EBF6D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Must be derived for each investment in each country</a:t>
            </a:r>
          </a:p>
          <a:p>
            <a:pPr eaLnBrk="1" hangingPunct="1"/>
            <a:r>
              <a:rPr lang="en-US" altLang="en-US"/>
              <a:t>The five risk components vary between countries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E1649261-1B10-4EB3-A397-AAFBA1C919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Risk Components</a:t>
            </a:r>
          </a:p>
        </p:txBody>
      </p:sp>
      <p:sp>
        <p:nvSpPr>
          <p:cNvPr id="578563" name="Rectangle 3">
            <a:extLst>
              <a:ext uri="{FF2B5EF4-FFF2-40B4-BE49-F238E27FC236}">
                <a16:creationId xmlns:a16="http://schemas.microsoft.com/office/drawing/2014/main" id="{5A8F6A55-2515-4273-8CFB-CCA64CF884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Business risk</a:t>
            </a:r>
          </a:p>
          <a:p>
            <a:pPr eaLnBrk="1" hangingPunct="1"/>
            <a:r>
              <a:rPr lang="en-US" altLang="en-US"/>
              <a:t>Financial risk</a:t>
            </a:r>
          </a:p>
          <a:p>
            <a:pPr eaLnBrk="1" hangingPunct="1"/>
            <a:r>
              <a:rPr lang="en-US" altLang="en-US"/>
              <a:t>Liquidity risk</a:t>
            </a:r>
          </a:p>
          <a:p>
            <a:pPr eaLnBrk="1" hangingPunct="1"/>
            <a:r>
              <a:rPr lang="en-US" altLang="en-US"/>
              <a:t>Exchange rate risk</a:t>
            </a:r>
          </a:p>
          <a:p>
            <a:pPr eaLnBrk="1" hangingPunct="1"/>
            <a:r>
              <a:rPr lang="en-US" altLang="en-US"/>
              <a:t>Country risk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Valuation Based on Comparable Firms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Consider the case of a new firm that is identical to an existing publicly traded firm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The Valuation Principle implies that two securities with identical cash flows must have the same price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If these firms will generate identical cash flows, we can use the market value of the existing company to determine the value of the new firm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We can adjust for scale differences using valuation multiples</a:t>
            </a:r>
          </a:p>
        </p:txBody>
      </p:sp>
    </p:spTree>
    <p:extLst>
      <p:ext uri="{BB962C8B-B14F-4D97-AF65-F5344CB8AC3E}">
        <p14:creationId xmlns:p14="http://schemas.microsoft.com/office/powerpoint/2010/main" val="21688283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1DBE8538-ED34-4040-9F84-45422CD5E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/>
              <a:t>Expected Growth Rate of Dividends</a:t>
            </a:r>
          </a:p>
        </p:txBody>
      </p:sp>
      <p:sp>
        <p:nvSpPr>
          <p:cNvPr id="579587" name="Rectangle 3">
            <a:extLst>
              <a:ext uri="{FF2B5EF4-FFF2-40B4-BE49-F238E27FC236}">
                <a16:creationId xmlns:a16="http://schemas.microsoft.com/office/drawing/2014/main" id="{8EA80166-1ED9-436F-A34B-11F3E622F1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7772400" cy="4114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/>
              <a:t>Determined by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/>
              <a:t>the growth of earnings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/>
              <a:t>the proportion of earnings paid in dividends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/>
              <a:t>In the short run, dividends can grow at a different rate than earnings due to changes in the payout ratio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/>
              <a:t>Earnings growth is also affected by compounding of earnings retention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/>
              <a:t>     g = (Retention Rate) x (Return on Equity)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/>
              <a:t>        = RR x ROE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 bldLvl="2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>
            <a:extLst>
              <a:ext uri="{FF2B5EF4-FFF2-40B4-BE49-F238E27FC236}">
                <a16:creationId xmlns:a16="http://schemas.microsoft.com/office/drawing/2014/main" id="{CC625F11-AF0E-4152-B11D-BD1B5C25E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Breakdown of ROE</a:t>
            </a:r>
          </a:p>
        </p:txBody>
      </p:sp>
      <p:graphicFrame>
        <p:nvGraphicFramePr>
          <p:cNvPr id="33794" name="Object 2">
            <a:extLst>
              <a:ext uri="{FF2B5EF4-FFF2-40B4-BE49-F238E27FC236}">
                <a16:creationId xmlns:a16="http://schemas.microsoft.com/office/drawing/2014/main" id="{4801ECE1-0BD8-427C-AF75-8BCE7878CC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2289175"/>
          <a:ext cx="8305800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Equation" r:id="rId3" imgW="2952750" imgH="857250" progId="Equation.3">
                  <p:embed/>
                </p:oleObj>
              </mc:Choice>
              <mc:Fallback>
                <p:oleObj name="Equation" r:id="rId3" imgW="2952750" imgH="85725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9175"/>
                        <a:ext cx="8305800" cy="205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>
            <a:extLst>
              <a:ext uri="{FF2B5EF4-FFF2-40B4-BE49-F238E27FC236}">
                <a16:creationId xmlns:a16="http://schemas.microsoft.com/office/drawing/2014/main" id="{515225B8-00D7-4902-88BB-DDC7B9F7E1F9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964113"/>
            <a:ext cx="6477000" cy="903287"/>
            <a:chOff x="1488" y="1824"/>
            <a:chExt cx="4080" cy="569"/>
          </a:xfrm>
        </p:grpSpPr>
        <p:sp>
          <p:nvSpPr>
            <p:cNvPr id="33797" name="Text Box 5">
              <a:extLst>
                <a:ext uri="{FF2B5EF4-FFF2-40B4-BE49-F238E27FC236}">
                  <a16:creationId xmlns:a16="http://schemas.microsoft.com/office/drawing/2014/main" id="{40674FD0-74B3-4CD9-B3CA-71516119DF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824"/>
              <a:ext cx="3840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sz="2400"/>
                <a:t> </a:t>
              </a:r>
              <a:r>
                <a:rPr lang="en-US" altLang="en-US" sz="2800" b="1">
                  <a:latin typeface="Times New Roman" panose="02020603050405020304" pitchFamily="18" charset="0"/>
                </a:rPr>
                <a:t>  </a:t>
              </a:r>
              <a:r>
                <a:rPr lang="en-US" altLang="en-US" sz="2800">
                  <a:latin typeface="Times New Roman" panose="02020603050405020304" pitchFamily="18" charset="0"/>
                </a:rPr>
                <a:t> Profit       Total Asset       Financial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sz="2800">
                  <a:latin typeface="Times New Roman" panose="02020603050405020304" pitchFamily="18" charset="0"/>
                </a:rPr>
                <a:t>   Margin      Turnover         Leverage</a:t>
              </a:r>
              <a:endParaRPr lang="en-US" altLang="en-US" sz="2400"/>
            </a:p>
          </p:txBody>
        </p:sp>
        <p:sp>
          <p:nvSpPr>
            <p:cNvPr id="33798" name="Text Box 6">
              <a:extLst>
                <a:ext uri="{FF2B5EF4-FFF2-40B4-BE49-F238E27FC236}">
                  <a16:creationId xmlns:a16="http://schemas.microsoft.com/office/drawing/2014/main" id="{2B0DF701-0D7C-449B-AFA1-478F51C4D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872"/>
              <a:ext cx="2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000"/>
                <a:t>=</a:t>
              </a:r>
            </a:p>
          </p:txBody>
        </p:sp>
        <p:sp>
          <p:nvSpPr>
            <p:cNvPr id="33799" name="Text Box 7">
              <a:extLst>
                <a:ext uri="{FF2B5EF4-FFF2-40B4-BE49-F238E27FC236}">
                  <a16:creationId xmlns:a16="http://schemas.microsoft.com/office/drawing/2014/main" id="{5790842A-9793-4480-9252-C08CBDBDE0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824"/>
              <a:ext cx="2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000"/>
                <a:t>x</a:t>
              </a:r>
            </a:p>
          </p:txBody>
        </p:sp>
        <p:sp>
          <p:nvSpPr>
            <p:cNvPr id="33800" name="Text Box 8">
              <a:extLst>
                <a:ext uri="{FF2B5EF4-FFF2-40B4-BE49-F238E27FC236}">
                  <a16:creationId xmlns:a16="http://schemas.microsoft.com/office/drawing/2014/main" id="{3F12EDD4-4496-48D3-9BFF-9296BF81F2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824"/>
              <a:ext cx="2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000"/>
                <a:t>x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00CD31AF-209F-4BBB-9B24-40868D676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/>
              <a:t>Estimating Growth Based on History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4265C115-1DCF-4A7D-8B98-DCDB9699B3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495800"/>
          </a:xfrm>
        </p:spPr>
        <p:txBody>
          <a:bodyPr/>
          <a:lstStyle/>
          <a:p>
            <a:pPr eaLnBrk="1" hangingPunct="1"/>
            <a:r>
              <a:rPr lang="en-US" altLang="en-US"/>
              <a:t>Historical growth rates of sales, earnings, cash flow, and dividends</a:t>
            </a:r>
          </a:p>
          <a:p>
            <a:pPr eaLnBrk="1" hangingPunct="1"/>
            <a:r>
              <a:rPr lang="en-US" altLang="en-US"/>
              <a:t>Three techniques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1. arithmetic or geometric average of annual percentage changes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2. linear regression models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3. long-linear regression models</a:t>
            </a:r>
          </a:p>
          <a:p>
            <a:pPr eaLnBrk="1" hangingPunct="1"/>
            <a:r>
              <a:rPr lang="en-US" altLang="en-US"/>
              <a:t>All three use time-series plot of data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>
            <a:extLst>
              <a:ext uri="{FF2B5EF4-FFF2-40B4-BE49-F238E27FC236}">
                <a16:creationId xmlns:a16="http://schemas.microsoft.com/office/drawing/2014/main" id="{D45197C0-BFA6-4801-9E4A-F1A1E7B54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Estimating Dividend Growth</a:t>
            </a:r>
            <a:br>
              <a:rPr lang="en-US"/>
            </a:br>
            <a:r>
              <a:rPr lang="en-US"/>
              <a:t>for Foreign Stocks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608164E4-B4F1-4045-B569-39BA244858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buFontTx/>
              <a:buNone/>
            </a:pPr>
            <a:r>
              <a:rPr lang="en-US" altLang="en-US"/>
              <a:t>   Differences in accounting practices affect the components of ROE</a:t>
            </a:r>
          </a:p>
          <a:p>
            <a:pPr eaLnBrk="1" hangingPunct="1"/>
            <a:r>
              <a:rPr lang="en-US" altLang="en-US"/>
              <a:t>Retention Rate</a:t>
            </a:r>
          </a:p>
          <a:p>
            <a:pPr eaLnBrk="1" hangingPunct="1"/>
            <a:r>
              <a:rPr lang="en-US" altLang="en-US"/>
              <a:t>Net Profit Margin</a:t>
            </a:r>
          </a:p>
          <a:p>
            <a:pPr eaLnBrk="1" hangingPunct="1"/>
            <a:r>
              <a:rPr lang="en-US" altLang="en-US"/>
              <a:t>Total Asset Turnover</a:t>
            </a:r>
          </a:p>
          <a:p>
            <a:pPr eaLnBrk="1" hangingPunct="1"/>
            <a:r>
              <a:rPr lang="en-US" altLang="en-US"/>
              <a:t>Total Asset/Equity Ratio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2FE7A6D8-56E7-4578-872E-373C828BE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800"/>
              <a:t>An Alternate Measure of Growth</a:t>
            </a:r>
            <a:endParaRPr lang="en-US" altLang="en-US"/>
          </a:p>
        </p:txBody>
      </p:sp>
      <p:sp>
        <p:nvSpPr>
          <p:cNvPr id="495619" name="Rectangle 3">
            <a:extLst>
              <a:ext uri="{FF2B5EF4-FFF2-40B4-BE49-F238E27FC236}">
                <a16:creationId xmlns:a16="http://schemas.microsoft.com/office/drawing/2014/main" id="{CE53CEE7-6B33-4C75-9895-8EA83CA90A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g = (RR)(ROIC)</a:t>
            </a:r>
          </a:p>
          <a:p>
            <a:pPr eaLnBrk="1" hangingPunct="1">
              <a:buFontTx/>
              <a:buNone/>
            </a:pPr>
            <a:r>
              <a:rPr lang="en-US" altLang="en-US"/>
              <a:t>where:</a:t>
            </a:r>
          </a:p>
          <a:p>
            <a:pPr lvl="1" eaLnBrk="1" hangingPunct="1"/>
            <a:r>
              <a:rPr lang="en-US" altLang="en-US"/>
              <a:t>RR = the average retention rate</a:t>
            </a:r>
          </a:p>
          <a:p>
            <a:pPr lvl="1" eaLnBrk="1" hangingPunct="1"/>
            <a:r>
              <a:rPr lang="en-US" altLang="en-US"/>
              <a:t>ROIC = EBIT (1-Tax Rate)/Total Capital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Valuation Based on Comparable Firms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Consider the case of a new firm that is identical to an existing publicly traded firm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The Valuation Principle implies that two securities with identical cash flows must have the same price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If these firms will generate identical cash flows, we can use the market value of the existing company to determine the value of the new firm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We can adjust for scale differences using valuation multiples</a:t>
            </a:r>
          </a:p>
        </p:txBody>
      </p:sp>
    </p:spTree>
    <p:extLst>
      <p:ext uri="{BB962C8B-B14F-4D97-AF65-F5344CB8AC3E}">
        <p14:creationId xmlns:p14="http://schemas.microsoft.com/office/powerpoint/2010/main" val="2778379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altLang="en-US" sz="3600" dirty="0">
                <a:latin typeface="+mj-lt"/>
                <a:ea typeface="ヒラギノ角ゴ Pro W3" pitchFamily="-65" charset="-128"/>
              </a:rPr>
              <a:t>Valuation Based on Comparable Firms</a:t>
            </a:r>
            <a:endParaRPr lang="en-US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/>
          <a:lstStyle/>
          <a:p>
            <a:r>
              <a:rPr lang="en-US" altLang="en-US" sz="2600" dirty="0">
                <a:ea typeface="ヒラギノ角ゴ Pro W3" pitchFamily="-65" charset="-128"/>
              </a:rPr>
              <a:t>Valuation Multiples</a:t>
            </a:r>
          </a:p>
          <a:p>
            <a:pPr lvl="1"/>
            <a:r>
              <a:rPr lang="en-US" altLang="en-US" sz="2400" dirty="0">
                <a:ea typeface="ヒラギノ角ゴ Pro W3" pitchFamily="-65" charset="-128"/>
              </a:rPr>
              <a:t>A ratio of a firm’s value to some measure of the firm’s scale or cash flow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Price-Earnings ratio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Enterprise Value Multiples</a:t>
            </a:r>
          </a:p>
          <a:p>
            <a:pPr lvl="2"/>
            <a:r>
              <a:rPr lang="en-US" altLang="en-US" sz="2200" dirty="0">
                <a:ea typeface="ＭＳ Ｐゴシック" panose="020B0600070205080204" pitchFamily="34" charset="-128"/>
              </a:rPr>
              <a:t>Other multiples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Multiples of sales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Price-to-book value of equity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Industry- specific ratios</a:t>
            </a:r>
          </a:p>
        </p:txBody>
      </p:sp>
    </p:spTree>
    <p:extLst>
      <p:ext uri="{BB962C8B-B14F-4D97-AF65-F5344CB8AC3E}">
        <p14:creationId xmlns:p14="http://schemas.microsoft.com/office/powerpoint/2010/main" val="376147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734FD066-7150-4AE4-8F9E-D27DA9452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Earnings Multiplier Model</a:t>
            </a:r>
          </a:p>
        </p:txBody>
      </p:sp>
      <p:sp>
        <p:nvSpPr>
          <p:cNvPr id="528387" name="Rectangle 3">
            <a:extLst>
              <a:ext uri="{FF2B5EF4-FFF2-40B4-BE49-F238E27FC236}">
                <a16:creationId xmlns:a16="http://schemas.microsoft.com/office/drawing/2014/main" id="{D8D15E1E-AC0C-4424-82DB-A87ACE02DB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This values the stock based on expected annual earnings</a:t>
            </a:r>
          </a:p>
          <a:p>
            <a:pPr eaLnBrk="1" hangingPunct="1"/>
            <a:r>
              <a:rPr lang="en-US" altLang="en-US"/>
              <a:t>The price earnings (P/E) ratio, or </a:t>
            </a:r>
          </a:p>
          <a:p>
            <a:pPr eaLnBrk="1" hangingPunct="1">
              <a:buFontTx/>
              <a:buNone/>
            </a:pPr>
            <a:r>
              <a:rPr lang="en-US" altLang="en-US"/>
              <a:t>Earnings Multiplier </a:t>
            </a:r>
          </a:p>
        </p:txBody>
      </p:sp>
      <p:graphicFrame>
        <p:nvGraphicFramePr>
          <p:cNvPr id="528388" name="Object 2">
            <a:extLst>
              <a:ext uri="{FF2B5EF4-FFF2-40B4-BE49-F238E27FC236}">
                <a16:creationId xmlns:a16="http://schemas.microsoft.com/office/drawing/2014/main" id="{93664AC6-049B-47AF-8E6F-B90F9CA82C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4038600"/>
          <a:ext cx="60960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Equation" r:id="rId3" imgW="2314575" imgH="400050" progId="Equation.3">
                  <p:embed/>
                </p:oleObj>
              </mc:Choice>
              <mc:Fallback>
                <p:oleObj name="Equation" r:id="rId3" imgW="2314575" imgH="400050" progId="Equation.3">
                  <p:embed/>
                  <p:pic>
                    <p:nvPicPr>
                      <p:cNvPr id="528388" name="Object 2">
                        <a:extLst>
                          <a:ext uri="{FF2B5EF4-FFF2-40B4-BE49-F238E27FC236}">
                            <a16:creationId xmlns:a16="http://schemas.microsoft.com/office/drawing/2014/main" id="{93664AC6-049B-47AF-8E6F-B90F9CA82C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038600"/>
                        <a:ext cx="6096000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74558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3057</Words>
  <Application>Microsoft Office PowerPoint</Application>
  <PresentationFormat>On-screen Show (4:3)</PresentationFormat>
  <Paragraphs>380</Paragraphs>
  <Slides>64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0" baseType="lpstr">
      <vt:lpstr>Arial</vt:lpstr>
      <vt:lpstr>Calibri</vt:lpstr>
      <vt:lpstr>Cambria Math</vt:lpstr>
      <vt:lpstr>Times New Roman</vt:lpstr>
      <vt:lpstr>Office Theme</vt:lpstr>
      <vt:lpstr>Equation</vt:lpstr>
      <vt:lpstr>The Valuation Process</vt:lpstr>
      <vt:lpstr>Discounted Cash Flow Models</vt:lpstr>
      <vt:lpstr>Required Factors for the Valuation</vt:lpstr>
      <vt:lpstr>Discounted Cash-Flow Valuation Techniques</vt:lpstr>
      <vt:lpstr>Valuation Based on Comparable Firms </vt:lpstr>
      <vt:lpstr>Valuation Based on Comparable Firms</vt:lpstr>
      <vt:lpstr>Valuation Based on Comparable Firms</vt:lpstr>
      <vt:lpstr>Valuation Based on Comparable Firms</vt:lpstr>
      <vt:lpstr>Earnings Multiplier Model</vt:lpstr>
      <vt:lpstr>Valuation Based on Comparable Firms</vt:lpstr>
      <vt:lpstr>Earnings Multiplier Model</vt:lpstr>
      <vt:lpstr>Earnings Multiplier Model</vt:lpstr>
      <vt:lpstr>Earnings Multiplier Model</vt:lpstr>
      <vt:lpstr>Earnings Multiplier Model</vt:lpstr>
      <vt:lpstr>Example Valuation Using the Price-Earnings Ratio</vt:lpstr>
      <vt:lpstr>Example Valuation Using the Price-Earnings Ratio</vt:lpstr>
      <vt:lpstr>Example Valuation Using the Price-Earnings Ratio</vt:lpstr>
      <vt:lpstr>Earnings Multiplier Model</vt:lpstr>
      <vt:lpstr>Earnings Multiplier Model</vt:lpstr>
      <vt:lpstr>Earnings Multiplier Model</vt:lpstr>
      <vt:lpstr>Earnings Multiplier Model</vt:lpstr>
      <vt:lpstr>Earnings Multiplier Model</vt:lpstr>
      <vt:lpstr>Earnings Multiplier Model</vt:lpstr>
      <vt:lpstr>Earnings Multiplier Model</vt:lpstr>
      <vt:lpstr>Figure Relating the P/E Ratio to Expected Future Growth</vt:lpstr>
      <vt:lpstr>Valuation Based on Comparable Firms </vt:lpstr>
      <vt:lpstr>Example Growth Prospects and the Price-Earnings Ratio </vt:lpstr>
      <vt:lpstr>Example 10.4 Growth Prospects and the Price-Earnings Ratio (2 of 4)</vt:lpstr>
      <vt:lpstr>Walmart and Amazon Relative Values</vt:lpstr>
      <vt:lpstr>Example  Growth Prospects and the Price-Earnings Ratio </vt:lpstr>
      <vt:lpstr>Example  Growth Prospects and the Price-Earnings Ratio</vt:lpstr>
      <vt:lpstr>The Price-Cash Flow Ratio</vt:lpstr>
      <vt:lpstr>The Price-Cash Flow Ratio</vt:lpstr>
      <vt:lpstr>PowerPoint Presentation</vt:lpstr>
      <vt:lpstr>The Price-Book Value Ratio</vt:lpstr>
      <vt:lpstr>The Price-Book Value Ratio</vt:lpstr>
      <vt:lpstr>The Price-Book Value Ratio</vt:lpstr>
      <vt:lpstr>The Price-Sales Ratio</vt:lpstr>
      <vt:lpstr>The Price-Sales Ratio</vt:lpstr>
      <vt:lpstr>The Price-Sales Ratio</vt:lpstr>
      <vt:lpstr>Valuation Based on Comparable Firms </vt:lpstr>
      <vt:lpstr>Example Valuation Using the Enterprise Value Multiple </vt:lpstr>
      <vt:lpstr>Valuation Using the Enterprise Value Multiple</vt:lpstr>
      <vt:lpstr>Valuation Using the Enterprise Value Multiple</vt:lpstr>
      <vt:lpstr>Valuation Based on Comparable Firms</vt:lpstr>
      <vt:lpstr>Valuation Based on Comparable Firms</vt:lpstr>
      <vt:lpstr>Valuation Based on Comparable Firms</vt:lpstr>
      <vt:lpstr>Valuation Based on Comparable Firms</vt:lpstr>
      <vt:lpstr>Valuation Based on Comparable Firms</vt:lpstr>
      <vt:lpstr>Stock Valuation Techniques: A Final Word</vt:lpstr>
      <vt:lpstr>Estimating the Inputs: The Required Rate of Return and The Expected Growth Rate of Valuation Variables</vt:lpstr>
      <vt:lpstr>Required Rate of Return (R)</vt:lpstr>
      <vt:lpstr>Required Rate of Return (R)</vt:lpstr>
      <vt:lpstr>The Economy’s Real Risk-Free Rate</vt:lpstr>
      <vt:lpstr>The Expected Rate of Inflation</vt:lpstr>
      <vt:lpstr>The Risk Premium</vt:lpstr>
      <vt:lpstr>Estimating the Required Return  for Foreign Securities</vt:lpstr>
      <vt:lpstr>Risk Premium</vt:lpstr>
      <vt:lpstr>Risk Components</vt:lpstr>
      <vt:lpstr>Expected Growth Rate of Dividends</vt:lpstr>
      <vt:lpstr>Breakdown of ROE</vt:lpstr>
      <vt:lpstr>Estimating Growth Based on History</vt:lpstr>
      <vt:lpstr>Estimating Dividend Growth for Foreign Stocks</vt:lpstr>
      <vt:lpstr>An Alternate Measure of Growth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Valuation Process</dc:title>
  <dc:creator>javad kashefi</dc:creator>
  <cp:lastModifiedBy>javad kashefi</cp:lastModifiedBy>
  <cp:revision>1</cp:revision>
  <dcterms:created xsi:type="dcterms:W3CDTF">2019-11-04T20:08:42Z</dcterms:created>
  <dcterms:modified xsi:type="dcterms:W3CDTF">2019-11-04T20:46:46Z</dcterms:modified>
</cp:coreProperties>
</file>