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1"/>
  </p:sldMasterIdLst>
  <p:notesMasterIdLst>
    <p:notesMasterId r:id="rId53"/>
  </p:notesMasterIdLst>
  <p:sldIdLst>
    <p:sldId id="343" r:id="rId2"/>
    <p:sldId id="291" r:id="rId3"/>
    <p:sldId id="344" r:id="rId4"/>
    <p:sldId id="296" r:id="rId5"/>
    <p:sldId id="297" r:id="rId6"/>
    <p:sldId id="300" r:id="rId7"/>
    <p:sldId id="298" r:id="rId8"/>
    <p:sldId id="301" r:id="rId9"/>
    <p:sldId id="299" r:id="rId10"/>
    <p:sldId id="302" r:id="rId11"/>
    <p:sldId id="303" r:id="rId12"/>
    <p:sldId id="306" r:id="rId13"/>
    <p:sldId id="307" r:id="rId14"/>
    <p:sldId id="308" r:id="rId15"/>
    <p:sldId id="309" r:id="rId16"/>
    <p:sldId id="310" r:id="rId17"/>
    <p:sldId id="311" r:id="rId18"/>
    <p:sldId id="314" r:id="rId19"/>
    <p:sldId id="341" r:id="rId20"/>
    <p:sldId id="315" r:id="rId21"/>
    <p:sldId id="316" r:id="rId22"/>
    <p:sldId id="342" r:id="rId23"/>
    <p:sldId id="338" r:id="rId24"/>
    <p:sldId id="345" r:id="rId25"/>
    <p:sldId id="346" r:id="rId26"/>
    <p:sldId id="347" r:id="rId27"/>
    <p:sldId id="318" r:id="rId28"/>
    <p:sldId id="321" r:id="rId29"/>
    <p:sldId id="319" r:id="rId30"/>
    <p:sldId id="322" r:id="rId31"/>
    <p:sldId id="320" r:id="rId32"/>
    <p:sldId id="331" r:id="rId33"/>
    <p:sldId id="332" r:id="rId34"/>
    <p:sldId id="333" r:id="rId35"/>
    <p:sldId id="335" r:id="rId36"/>
    <p:sldId id="336" r:id="rId37"/>
    <p:sldId id="337" r:id="rId38"/>
    <p:sldId id="334" r:id="rId39"/>
    <p:sldId id="281" r:id="rId40"/>
    <p:sldId id="325" r:id="rId41"/>
    <p:sldId id="339" r:id="rId42"/>
    <p:sldId id="327" r:id="rId43"/>
    <p:sldId id="330" r:id="rId44"/>
    <p:sldId id="328" r:id="rId45"/>
    <p:sldId id="329" r:id="rId46"/>
    <p:sldId id="282" r:id="rId47"/>
    <p:sldId id="326" r:id="rId48"/>
    <p:sldId id="283" r:id="rId49"/>
    <p:sldId id="340" r:id="rId50"/>
    <p:sldId id="284" r:id="rId51"/>
    <p:sldId id="323" r:id="rId52"/>
  </p:sldIdLst>
  <p:sldSz cx="9144000" cy="6858000" type="screen4x3"/>
  <p:notesSz cx="6858000" cy="9144000"/>
  <p:custDataLst>
    <p:tags r:id="rId5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33CC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83452" autoAdjust="0"/>
  </p:normalViewPr>
  <p:slideViewPr>
    <p:cSldViewPr>
      <p:cViewPr>
        <p:scale>
          <a:sx n="100" d="100"/>
          <a:sy n="100" d="100"/>
        </p:scale>
        <p:origin x="-1506" y="48"/>
      </p:cViewPr>
      <p:guideLst>
        <p:guide orient="horz" pos="2160"/>
        <p:guide pos="2880"/>
      </p:guideLst>
    </p:cSldViewPr>
  </p:slideViewPr>
  <p:notesTextViewPr>
    <p:cViewPr>
      <p:scale>
        <a:sx n="100" d="100"/>
        <a:sy n="100" d="100"/>
      </p:scale>
      <p:origin x="0" y="0"/>
    </p:cViewPr>
  </p:notesTextViewPr>
  <p:sorterViewPr>
    <p:cViewPr>
      <p:scale>
        <a:sx n="84" d="100"/>
        <a:sy n="84" d="100"/>
      </p:scale>
      <p:origin x="0" y="286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8C8CF6B-3363-4802-A3FD-BF36147EA579}" type="datetimeFigureOut">
              <a:rPr lang="en-US"/>
              <a:pPr>
                <a:defRPr/>
              </a:pPr>
              <a:t>3/25/2017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35F5F81-7858-4E0B-BE6B-27CEAF2B6DD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FC7699-9868-4194-ADCA-E1D9B5A64576}" type="slidenum">
              <a:rPr lang="en-US"/>
              <a:pPr fontAlgn="base">
                <a:spcBef>
                  <a:spcPct val="0"/>
                </a:spcBef>
                <a:spcAft>
                  <a:spcPct val="0"/>
                </a:spcAft>
                <a:defRPr/>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simplification for this example assumes that sales grow at 10% and the dividend payout rate is 50%.</a:t>
            </a:r>
          </a:p>
        </p:txBody>
      </p:sp>
      <p:sp>
        <p:nvSpPr>
          <p:cNvPr id="501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A40206-C7CD-4282-B4DF-C41C4BBB7F7E}" type="slidenum">
              <a:rPr lang="en-US"/>
              <a:pPr fontAlgn="base">
                <a:spcBef>
                  <a:spcPct val="0"/>
                </a:spcBef>
                <a:spcAft>
                  <a:spcPct val="0"/>
                </a:spcAft>
                <a:defRPr/>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Some items vary directly with sales, while others do not.  The following example will keep things simple.</a:t>
            </a:r>
          </a:p>
          <a:p>
            <a:pPr eaLnBrk="1" hangingPunct="1">
              <a:spcBef>
                <a:spcPct val="0"/>
              </a:spcBef>
            </a:pPr>
            <a:endParaRPr lang="en-US" smtClean="0"/>
          </a:p>
        </p:txBody>
      </p:sp>
      <p:sp>
        <p:nvSpPr>
          <p:cNvPr id="522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3E68B7-7C04-4D04-B3B9-2542AC1F264F}" type="slidenum">
              <a:rPr lang="en-US"/>
              <a:pPr fontAlgn="base">
                <a:spcBef>
                  <a:spcPct val="0"/>
                </a:spcBef>
                <a:spcAft>
                  <a:spcPct val="0"/>
                </a:spcAft>
                <a:defRPr/>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Some items vary directly with sales, while others do not.  The following example will keep things simple.</a:t>
            </a:r>
          </a:p>
          <a:p>
            <a:pPr eaLnBrk="1" hangingPunct="1">
              <a:spcBef>
                <a:spcPct val="0"/>
              </a:spcBef>
            </a:pPr>
            <a:endParaRPr lang="en-US" smtClean="0"/>
          </a:p>
        </p:txBody>
      </p:sp>
      <p:sp>
        <p:nvSpPr>
          <p:cNvPr id="542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C49E12-7AAF-4A3E-8208-BFA994D37881}" type="slidenum">
              <a:rPr lang="en-US"/>
              <a:pPr fontAlgn="base">
                <a:spcBef>
                  <a:spcPct val="0"/>
                </a:spcBef>
                <a:spcAft>
                  <a:spcPct val="0"/>
                </a:spcAft>
                <a:defRPr/>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0F8E79-4BD2-41B5-A2AE-655952AFCDC7}" type="slidenum">
              <a:rPr lang="en-US"/>
              <a:pPr fontAlgn="base">
                <a:spcBef>
                  <a:spcPct val="0"/>
                </a:spcBef>
                <a:spcAft>
                  <a:spcPct val="0"/>
                </a:spcAft>
                <a:defRPr/>
              </a:pPr>
              <a:t>23</a:t>
            </a:fld>
            <a:endParaRPr lang="en-US"/>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There is not a double-ruled line at the bottom of the pro forma columns because the pro forma balance sheet has not yet been made to balance.</a:t>
            </a:r>
          </a:p>
          <a:p>
            <a:pPr eaLnBrk="1" hangingPunct="1">
              <a:spcBef>
                <a:spcPct val="0"/>
              </a:spcBef>
            </a:pPr>
            <a:endParaRPr lang="en-US" smtClean="0"/>
          </a:p>
          <a:p>
            <a:pPr eaLnBrk="1" hangingPunct="1">
              <a:spcBef>
                <a:spcPct val="0"/>
              </a:spcBef>
            </a:pPr>
            <a:r>
              <a:rPr lang="en-US" smtClean="0"/>
              <a:t>Since the asset value is larger (10,450-10,250=200), the firm requires external financing. </a:t>
            </a:r>
          </a:p>
          <a:p>
            <a:pPr eaLnBrk="1" hangingPunct="1">
              <a:spcBef>
                <a:spcPct val="0"/>
              </a:spcBef>
            </a:pPr>
            <a:endParaRPr lang="en-US" smtClean="0"/>
          </a:p>
          <a:p>
            <a:pPr eaLnBrk="1" hangingPunct="1">
              <a:spcBef>
                <a:spcPct val="0"/>
              </a:spcBef>
            </a:pPr>
            <a:r>
              <a:rPr lang="en-US" smtClean="0"/>
              <a:t>At this point it may be good to note that some assets and liabilities (particularly net working capital) can be considered “spontaneous,” in that they generally change directly with sales. While long-term assets and financing may have a greater impact on the firm, these short-term issues are made continuously and affect daily cash flow.</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As is sometimes the case, the EFN is actually negative and this frequently confuses students.  It is a great discussion opportunity to demonstrate that a firm can grow and expand its assets such that it requires not only no EFN but actually has </a:t>
            </a:r>
            <a:r>
              <a:rPr lang="en-US" u="sng" smtClean="0"/>
              <a:t>additional funds </a:t>
            </a:r>
            <a:r>
              <a:rPr lang="en-US" smtClean="0"/>
              <a:t>to support the growth.  In such a case, the Total Asset  pro forma figure would be greater than the Total Liabilities and Owner’s Equity figure.</a:t>
            </a:r>
          </a:p>
        </p:txBody>
      </p:sp>
      <p:sp>
        <p:nvSpPr>
          <p:cNvPr id="604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D3F35D-9E4A-4391-B407-182D0826186E}" type="slidenum">
              <a:rPr lang="en-US"/>
              <a:pPr fontAlgn="base">
                <a:spcBef>
                  <a:spcPct val="0"/>
                </a:spcBef>
                <a:spcAft>
                  <a:spcPct val="0"/>
                </a:spcAft>
                <a:defRPr/>
              </a:pPr>
              <a:t>27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If we don’t need additional fixed assets, then the pro forma Balance Sheet will have the same number for the fixed asset figure as we currently have.  Some students want to reduce the amount of fixed assets in the pro forma based on the idle capacity!  The fixed assets do not disappear proportionally just because they are not being used.</a:t>
            </a:r>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465410-0E2F-48D6-9B4E-DEC55E7AAA0F}" type="slidenum">
              <a:rPr lang="en-US"/>
              <a:pPr fontAlgn="base">
                <a:spcBef>
                  <a:spcPct val="0"/>
                </a:spcBef>
                <a:spcAft>
                  <a:spcPct val="0"/>
                </a:spcAft>
                <a:defRPr/>
              </a:pPr>
              <a:t>31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75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4086C4-403C-4E30-9760-FC096086CA23}" type="slidenum">
              <a:rPr lang="en-US"/>
              <a:pPr fontAlgn="base">
                <a:spcBef>
                  <a:spcPct val="0"/>
                </a:spcBef>
                <a:spcAft>
                  <a:spcPct val="0"/>
                </a:spcAft>
                <a:defRPr/>
              </a:pPr>
              <a:t>32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Obviously, for young, high-growth, start-up firms this relationship is imperative, particularly since their access to the capital markets may be limited and internally generated financing has yet to develop. In fact, there are many examples of firms “growing themselves out of business.” These situations are the specialty for “angel” investors and venture capitalists.</a:t>
            </a:r>
          </a:p>
          <a:p>
            <a:pPr eaLnBrk="1" hangingPunct="1">
              <a:spcBef>
                <a:spcPct val="0"/>
              </a:spcBef>
            </a:pPr>
            <a:endParaRPr lang="en-US" smtClean="0"/>
          </a:p>
        </p:txBody>
      </p:sp>
      <p:sp>
        <p:nvSpPr>
          <p:cNvPr id="696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397401-B626-4A9A-97FA-38726A10E458}" type="slidenum">
              <a:rPr lang="en-US"/>
              <a:pPr fontAlgn="base">
                <a:spcBef>
                  <a:spcPct val="0"/>
                </a:spcBef>
                <a:spcAft>
                  <a:spcPct val="0"/>
                </a:spcAft>
                <a:defRPr/>
              </a:pPr>
              <a:t>33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firm could grow assets at 6.74% without raising additional external capital.</a:t>
            </a:r>
          </a:p>
          <a:p>
            <a:pPr eaLnBrk="1" hangingPunct="1">
              <a:spcBef>
                <a:spcPct val="0"/>
              </a:spcBef>
            </a:pPr>
            <a:endParaRPr lang="en-US" smtClean="0"/>
          </a:p>
          <a:p>
            <a:pPr eaLnBrk="1" hangingPunct="1">
              <a:spcBef>
                <a:spcPct val="0"/>
              </a:spcBef>
            </a:pPr>
            <a:r>
              <a:rPr lang="en-US" smtClean="0"/>
              <a:t>Relying solely on internally generated funds will increase equity (retained earnings are part of equity) and assets without an increase in debt.  Consequently, the firm’s leverage will decrease over time.  If there is an optimal amount of leverage, as we will discuss in later chapters, then the firm may want to borrow to maintain that optimal level of leverage.  This idea leads us to the sustainable growth rate.</a:t>
            </a:r>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7A3C5D-9E55-4438-A908-76A8ACD1ED3D}" type="slidenum">
              <a:rPr lang="en-US"/>
              <a:pPr fontAlgn="base">
                <a:spcBef>
                  <a:spcPct val="0"/>
                </a:spcBef>
                <a:spcAft>
                  <a:spcPct val="0"/>
                </a:spcAft>
                <a:defRPr/>
              </a:pPr>
              <a:t>35</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that no new equity is issued.</a:t>
            </a:r>
          </a:p>
          <a:p>
            <a:pPr eaLnBrk="1" hangingPunct="1">
              <a:spcBef>
                <a:spcPct val="0"/>
              </a:spcBef>
            </a:pPr>
            <a:endParaRPr lang="en-US" smtClean="0"/>
          </a:p>
          <a:p>
            <a:pPr eaLnBrk="1" hangingPunct="1">
              <a:spcBef>
                <a:spcPct val="0"/>
              </a:spcBef>
            </a:pPr>
            <a:r>
              <a:rPr lang="en-US" smtClean="0"/>
              <a:t>The sustainable growth rate is substantially higher than the internal growth rate.  This is because we are allowing the company to issue debt as well as use internal funds.</a:t>
            </a:r>
          </a:p>
          <a:p>
            <a:pPr eaLnBrk="1" hangingPunct="1">
              <a:spcBef>
                <a:spcPct val="0"/>
              </a:spcBef>
            </a:pPr>
            <a:endParaRPr lang="en-US" smtClean="0"/>
          </a:p>
          <a:p>
            <a:pPr eaLnBrk="1" hangingPunct="1">
              <a:spcBef>
                <a:spcPct val="0"/>
              </a:spcBef>
            </a:pPr>
            <a:r>
              <a:rPr lang="en-US" i="1" smtClean="0"/>
              <a:t>Lecture Tip:</a:t>
            </a:r>
            <a:r>
              <a:rPr lang="en-US" b="1" i="1" smtClean="0"/>
              <a:t> </a:t>
            </a:r>
            <a:r>
              <a:rPr lang="en-US" smtClean="0"/>
              <a:t>Some students will wonder why managers would wish to avoid issuing equity to meet anticipated financing needs. This is a good opportunity to bring in concepts from previous chapters (stockholder/bondholder conflicts of interest and agency costs), as well as to introduce topics to be covered in future chapters (information asymmetry and signaling, flotation costs, high cost of equity and corporate governance). </a:t>
            </a:r>
          </a:p>
          <a:p>
            <a:pPr eaLnBrk="1" hangingPunct="1">
              <a:spcBef>
                <a:spcPct val="0"/>
              </a:spcBef>
            </a:pPr>
            <a:endParaRPr lang="en-US" smtClean="0"/>
          </a:p>
          <a:p>
            <a:pPr eaLnBrk="1" hangingPunct="1">
              <a:spcBef>
                <a:spcPct val="0"/>
              </a:spcBef>
            </a:pPr>
            <a:r>
              <a:rPr lang="en-US" smtClean="0"/>
              <a:t>Many texts refer to the sustainable growth rate as b x ROE. This simpler formula assumes that ROE is computed using beginning (rather than ending) equity balances.</a:t>
            </a:r>
          </a:p>
          <a:p>
            <a:pPr eaLnBrk="1" hangingPunct="1">
              <a:spcBef>
                <a:spcPct val="0"/>
              </a:spcBef>
            </a:pPr>
            <a:endParaRPr lang="en-US" smtClean="0"/>
          </a:p>
        </p:txBody>
      </p:sp>
      <p:sp>
        <p:nvSpPr>
          <p:cNvPr id="757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543715-3A2C-4E56-8B79-B0728C05A0B2}" type="slidenum">
              <a:rPr lang="en-US"/>
              <a:pPr fontAlgn="base">
                <a:spcBef>
                  <a:spcPct val="0"/>
                </a:spcBef>
                <a:spcAft>
                  <a:spcPct val="0"/>
                </a:spcAft>
                <a:defRPr/>
              </a:pPr>
              <a:t>37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EF6362-83EC-4E88-BA2A-FA0427A1643A}" type="slidenum">
              <a:rPr lang="en-US"/>
              <a:pPr fontAlgn="base">
                <a:spcBef>
                  <a:spcPct val="0"/>
                </a:spcBef>
                <a:spcAft>
                  <a:spcPct val="0"/>
                </a:spcAft>
                <a:defRPr/>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first three components come from the ROE and the Du Pont identity presented in the previous chapter.</a:t>
            </a:r>
          </a:p>
          <a:p>
            <a:pPr eaLnBrk="1" hangingPunct="1">
              <a:spcBef>
                <a:spcPct val="0"/>
              </a:spcBef>
            </a:pPr>
            <a:endParaRPr lang="en-US" smtClean="0"/>
          </a:p>
          <a:p>
            <a:pPr eaLnBrk="1" hangingPunct="1">
              <a:spcBef>
                <a:spcPct val="0"/>
              </a:spcBef>
            </a:pPr>
            <a:r>
              <a:rPr lang="en-US" smtClean="0"/>
              <a:t>It is important to note at this point that growth is not the goal of a firm in and of itself.  Growth is only important so long as it continues to maximize shareholder value. For example, we could grow sales by cutting prices, but this would squeeze margins and possibly reduce overall earnings.</a:t>
            </a:r>
          </a:p>
          <a:p>
            <a:pPr eaLnBrk="1" hangingPunct="1">
              <a:spcBef>
                <a:spcPct val="0"/>
              </a:spcBef>
            </a:pPr>
            <a:endParaRPr lang="en-US" smtClean="0"/>
          </a:p>
        </p:txBody>
      </p:sp>
      <p:sp>
        <p:nvSpPr>
          <p:cNvPr id="778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1F26A2-1458-4514-B7DF-6BFB946735A9}" type="slidenum">
              <a:rPr lang="en-US"/>
              <a:pPr fontAlgn="base">
                <a:spcBef>
                  <a:spcPct val="0"/>
                </a:spcBef>
                <a:spcAft>
                  <a:spcPct val="0"/>
                </a:spcAft>
                <a:defRPr/>
              </a:pPr>
              <a:t>38</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t>1.</a:t>
            </a:r>
            <a:fld id="{77E75B53-5F8B-4579-9C5C-EA30C7FA3C16}" type="slidenum">
              <a:rPr lang="en-US"/>
              <a:pPr fontAlgn="base">
                <a:spcBef>
                  <a:spcPct val="0"/>
                </a:spcBef>
                <a:spcAft>
                  <a:spcPct val="0"/>
                </a:spcAft>
                <a:defRPr/>
              </a:pPr>
              <a:t>39</a:t>
            </a:fld>
            <a:endParaRPr lang="en-US"/>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57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t>1.</a:t>
            </a:r>
            <a:fld id="{6D4C8683-5A09-4ED7-AD9C-C8A59205C599}" type="slidenum">
              <a:rPr lang="en-US"/>
              <a:pPr fontAlgn="base">
                <a:spcBef>
                  <a:spcPct val="0"/>
                </a:spcBef>
                <a:spcAft>
                  <a:spcPct val="0"/>
                </a:spcAft>
                <a:defRPr/>
              </a:pPr>
              <a:t>42</a:t>
            </a:fld>
            <a:endParaRPr lang="en-US"/>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68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90000"/>
              </a:lnSpc>
              <a:spcBef>
                <a:spcPct val="0"/>
              </a:spcBef>
            </a:pPr>
            <a:r>
              <a:rPr lang="en-US" smtClean="0"/>
              <a:t>ROE = net income / shareholders’ equity = $.4M / ($2M + $.8M) = .1429</a:t>
            </a:r>
          </a:p>
          <a:p>
            <a:pPr eaLnBrk="1" hangingPunct="1">
              <a:lnSpc>
                <a:spcPct val="90000"/>
              </a:lnSpc>
              <a:spcBef>
                <a:spcPct val="0"/>
              </a:spcBef>
            </a:pPr>
            <a:r>
              <a:rPr lang="en-US" smtClean="0"/>
              <a:t>Payout ratio = dividends/net income = .1M/.4M = .25</a:t>
            </a:r>
          </a:p>
          <a:p>
            <a:pPr eaLnBrk="1" hangingPunct="1">
              <a:lnSpc>
                <a:spcPct val="90000"/>
              </a:lnSpc>
              <a:spcBef>
                <a:spcPct val="0"/>
              </a:spcBef>
            </a:pPr>
            <a:r>
              <a:rPr lang="en-US" smtClean="0"/>
              <a:t>Plowback ratio (b)  1 – payout ratio = 1 - .25 = .75</a:t>
            </a:r>
          </a:p>
          <a:p>
            <a:pPr eaLnBrk="1" hangingPunct="1">
              <a:lnSpc>
                <a:spcPct val="90000"/>
              </a:lnSpc>
              <a:spcBef>
                <a:spcPct val="0"/>
              </a:spcBef>
            </a:pPr>
            <a:r>
              <a:rPr lang="en-US" smtClean="0"/>
              <a:t>Sustainable growth rate = ROE X b / 1 – ROE X b = .1429 X .75 / (1 – (.1429 X .75)) = .12</a:t>
            </a:r>
          </a:p>
          <a:p>
            <a:pPr eaLnBrk="1" hangingPunct="1">
              <a:spcBef>
                <a:spcPct val="0"/>
              </a:spcBef>
            </a:pPr>
            <a:endParaRPr lang="en-US" smtClean="0"/>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286366-A461-491E-A9C5-231394612E77}" type="slidenum">
              <a:rPr lang="en-US"/>
              <a:pPr fontAlgn="base">
                <a:spcBef>
                  <a:spcPct val="0"/>
                </a:spcBef>
                <a:spcAft>
                  <a:spcPct val="0"/>
                </a:spcAft>
                <a:defRPr/>
              </a:pPr>
              <a:t>44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90000"/>
              </a:lnSpc>
              <a:spcBef>
                <a:spcPct val="0"/>
              </a:spcBef>
            </a:pPr>
            <a:r>
              <a:rPr lang="en-US" smtClean="0"/>
              <a:t>Profit margin = net income/sales = .4M/2M = .2</a:t>
            </a:r>
          </a:p>
          <a:p>
            <a:pPr eaLnBrk="1" hangingPunct="1">
              <a:lnSpc>
                <a:spcPct val="90000"/>
              </a:lnSpc>
              <a:spcBef>
                <a:spcPct val="0"/>
              </a:spcBef>
            </a:pPr>
            <a:r>
              <a:rPr lang="en-US" smtClean="0"/>
              <a:t>Projected net income = profit margin X projected sales  = .2 X $2.4M = $.48M</a:t>
            </a:r>
          </a:p>
          <a:p>
            <a:pPr eaLnBrk="1" hangingPunct="1">
              <a:lnSpc>
                <a:spcPct val="90000"/>
              </a:lnSpc>
              <a:spcBef>
                <a:spcPct val="0"/>
              </a:spcBef>
            </a:pPr>
            <a:r>
              <a:rPr lang="en-US" smtClean="0"/>
              <a:t>Projected addition to retained earnings = projected net income X (1 – payout ratio) = $.48M X (1-.25) = $.48M X .75 = $.36M</a:t>
            </a:r>
          </a:p>
          <a:p>
            <a:pPr eaLnBrk="1" hangingPunct="1">
              <a:lnSpc>
                <a:spcPct val="90000"/>
              </a:lnSpc>
              <a:spcBef>
                <a:spcPct val="0"/>
              </a:spcBef>
            </a:pPr>
            <a:endParaRPr lang="en-US" smtClean="0"/>
          </a:p>
          <a:p>
            <a:pPr eaLnBrk="1" hangingPunct="1">
              <a:lnSpc>
                <a:spcPct val="90000"/>
              </a:lnSpc>
              <a:spcBef>
                <a:spcPct val="0"/>
              </a:spcBef>
            </a:pPr>
            <a:r>
              <a:rPr lang="en-US" smtClean="0"/>
              <a:t>% change in sales = ($2.4M - $2M)/$2M = .2</a:t>
            </a:r>
          </a:p>
          <a:p>
            <a:pPr eaLnBrk="1" hangingPunct="1">
              <a:lnSpc>
                <a:spcPct val="90000"/>
              </a:lnSpc>
              <a:spcBef>
                <a:spcPct val="0"/>
              </a:spcBef>
            </a:pPr>
            <a:r>
              <a:rPr lang="en-US" smtClean="0"/>
              <a:t>2009 total assets = $.4M + $3.6M = $4M</a:t>
            </a:r>
          </a:p>
          <a:p>
            <a:pPr eaLnBrk="1" hangingPunct="1">
              <a:lnSpc>
                <a:spcPct val="90000"/>
              </a:lnSpc>
              <a:spcBef>
                <a:spcPct val="0"/>
              </a:spcBef>
            </a:pPr>
            <a:r>
              <a:rPr lang="en-US" smtClean="0"/>
              <a:t>Projected total assets = $4M X 1.2 = $4.8M</a:t>
            </a:r>
          </a:p>
          <a:p>
            <a:pPr eaLnBrk="1" hangingPunct="1">
              <a:lnSpc>
                <a:spcPct val="90000"/>
              </a:lnSpc>
              <a:spcBef>
                <a:spcPct val="0"/>
              </a:spcBef>
            </a:pPr>
            <a:endParaRPr lang="en-US" smtClean="0"/>
          </a:p>
          <a:p>
            <a:pPr eaLnBrk="1" hangingPunct="1">
              <a:lnSpc>
                <a:spcPct val="90000"/>
              </a:lnSpc>
              <a:spcBef>
                <a:spcPct val="0"/>
              </a:spcBef>
            </a:pPr>
            <a:r>
              <a:rPr lang="en-US" smtClean="0"/>
              <a:t>Projected C.L. = $.2M X 1.2 = $.24M</a:t>
            </a:r>
          </a:p>
          <a:p>
            <a:pPr eaLnBrk="1" hangingPunct="1">
              <a:lnSpc>
                <a:spcPct val="90000"/>
              </a:lnSpc>
              <a:spcBef>
                <a:spcPct val="0"/>
              </a:spcBef>
            </a:pPr>
            <a:endParaRPr lang="en-US" smtClean="0"/>
          </a:p>
          <a:p>
            <a:pPr eaLnBrk="1" hangingPunct="1">
              <a:lnSpc>
                <a:spcPct val="90000"/>
              </a:lnSpc>
              <a:spcBef>
                <a:spcPct val="0"/>
              </a:spcBef>
            </a:pPr>
            <a:r>
              <a:rPr lang="en-US" smtClean="0"/>
              <a:t>Projected R.E. = 2006 R.E. + projected addition to R.E. = $.8M + $.36M = $1.16M</a:t>
            </a:r>
          </a:p>
          <a:p>
            <a:pPr eaLnBrk="1" hangingPunct="1">
              <a:lnSpc>
                <a:spcPct val="90000"/>
              </a:lnSpc>
              <a:spcBef>
                <a:spcPct val="0"/>
              </a:spcBef>
            </a:pPr>
            <a:endParaRPr lang="en-US" smtClean="0"/>
          </a:p>
          <a:p>
            <a:pPr eaLnBrk="1" hangingPunct="1">
              <a:lnSpc>
                <a:spcPct val="90000"/>
              </a:lnSpc>
              <a:spcBef>
                <a:spcPct val="0"/>
              </a:spcBef>
            </a:pPr>
            <a:r>
              <a:rPr lang="en-US" smtClean="0"/>
              <a:t>Projected liabilities and owners’ equity = projected C.L. + LTD + C.S. + projected R.E. = $.24M + $1M + $2M + $1.16M = $4.4M</a:t>
            </a:r>
          </a:p>
          <a:p>
            <a:pPr eaLnBrk="1" hangingPunct="1">
              <a:lnSpc>
                <a:spcPct val="90000"/>
              </a:lnSpc>
              <a:spcBef>
                <a:spcPct val="0"/>
              </a:spcBef>
            </a:pPr>
            <a:endParaRPr lang="en-US" smtClean="0"/>
          </a:p>
          <a:p>
            <a:pPr eaLnBrk="1" hangingPunct="1">
              <a:lnSpc>
                <a:spcPct val="90000"/>
              </a:lnSpc>
              <a:spcBef>
                <a:spcPct val="0"/>
              </a:spcBef>
            </a:pPr>
            <a:r>
              <a:rPr lang="en-US" smtClean="0"/>
              <a:t>External Financing Needed = projected assets – projected liabs. and OE = $4.8M - $4.4M = $.4M</a:t>
            </a:r>
          </a:p>
          <a:p>
            <a:pPr eaLnBrk="1" hangingPunct="1">
              <a:lnSpc>
                <a:spcPct val="90000"/>
              </a:lnSpc>
              <a:spcBef>
                <a:spcPct val="0"/>
              </a:spcBef>
            </a:pPr>
            <a:endParaRPr lang="en-US" smtClean="0"/>
          </a:p>
          <a:p>
            <a:pPr eaLnBrk="1" hangingPunct="1">
              <a:spcBef>
                <a:spcPct val="0"/>
              </a:spcBef>
            </a:pPr>
            <a:endParaRPr lang="en-US" smtClean="0"/>
          </a:p>
        </p:txBody>
      </p:sp>
      <p:sp>
        <p:nvSpPr>
          <p:cNvPr id="911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915A19-B6B1-4195-97B9-202A89601492}" type="slidenum">
              <a:rPr lang="en-US"/>
              <a:pPr fontAlgn="base">
                <a:spcBef>
                  <a:spcPct val="0"/>
                </a:spcBef>
                <a:spcAft>
                  <a:spcPct val="0"/>
                </a:spcAft>
                <a:defRPr/>
              </a:pPr>
              <a:t>45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42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83CBCE-40BB-4C2B-BEE5-9135F02D8A09}" type="slidenum">
              <a:rPr lang="en-US"/>
              <a:pPr fontAlgn="base">
                <a:spcBef>
                  <a:spcPct val="0"/>
                </a:spcBef>
                <a:spcAft>
                  <a:spcPct val="0"/>
                </a:spcAft>
                <a:defRPr/>
              </a:pPr>
              <a:t>47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83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AA04F5-3D78-486A-ADA4-691F436C0A38}" type="slidenum">
              <a:rPr lang="en-US"/>
              <a:pPr fontAlgn="base">
                <a:spcBef>
                  <a:spcPct val="0"/>
                </a:spcBef>
                <a:spcAft>
                  <a:spcPct val="0"/>
                </a:spcAft>
                <a:defRPr/>
              </a:pPr>
              <a:t>50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03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4CCF29-3918-4049-97D0-AE3DCD061A1F}" type="slidenum">
              <a:rPr lang="en-US"/>
              <a:pPr fontAlgn="base">
                <a:spcBef>
                  <a:spcPct val="0"/>
                </a:spcBef>
                <a:spcAft>
                  <a:spcPct val="0"/>
                </a:spcAft>
                <a:defRPr/>
              </a:pPr>
              <a:t>51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CD98D8-46F5-4198-8FB5-1A9977ACFA95}" type="slidenum">
              <a:rPr lang="en-US"/>
              <a:pPr fontAlgn="base">
                <a:spcBef>
                  <a:spcPct val="0"/>
                </a:spcBef>
                <a:spcAft>
                  <a:spcPct val="0"/>
                </a:spcAft>
                <a:defRPr/>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F2DBA4-BF8B-41E5-9AE6-3BCC5B8542F5}" type="slidenum">
              <a:rPr lang="en-US"/>
              <a:pPr fontAlgn="base">
                <a:spcBef>
                  <a:spcPct val="0"/>
                </a:spcBef>
                <a:spcAft>
                  <a:spcPct val="0"/>
                </a:spcAft>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915EA4-CB57-4691-806F-BE94A8D9B90D}" type="slidenum">
              <a:rPr lang="en-US"/>
              <a:pPr fontAlgn="base">
                <a:spcBef>
                  <a:spcPct val="0"/>
                </a:spcBef>
                <a:spcAft>
                  <a:spcPct val="0"/>
                </a:spcAft>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this example, the dividends are the “plug variable” so first we estimate the future total assets and total debt by increasing them 1.15%.  Next we compute the dividend change (from the estimated profits from the pro forma income statement) :  460 – increase in equity needed to balance the equation so we have 460 NI – RE reinvested 90 = 690 new equity and 370 paid out as dividends.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F3C1E6-85C9-41EA-A58C-43981DB93D48}" type="slidenum">
              <a:rPr lang="en-US"/>
              <a:pPr fontAlgn="base">
                <a:spcBef>
                  <a:spcPct val="0"/>
                </a:spcBef>
                <a:spcAft>
                  <a:spcPct val="0"/>
                </a:spcAft>
                <a:defRPr/>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this second example of a pro forma balance sheet, the debt is the “plug variable” so first we estimate the future total assets  by increasing them 1.15.  There are no dividends paid out so all of the net income is available as an addition to retained earnings.  Thus Equity of 600 + 460 NI = 1060 for the new equity figure.  The current debt is 400 but we will use funds to pay down the debt to get the balance sheet to balance.  400 current debt – 310 = 90 as the new pro forma debt figure.  Thus we can repay 310 debt dollars.</a:t>
            </a:r>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66B25-0A4E-4F8B-A5A2-97780E68616A}" type="slidenum">
              <a:rPr lang="en-US"/>
              <a:pPr fontAlgn="base">
                <a:spcBef>
                  <a:spcPct val="0"/>
                </a:spcBef>
                <a:spcAft>
                  <a:spcPct val="0"/>
                </a:spcAft>
                <a:defRPr/>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Some items vary directly with sales, while others do not.  The following example will keep things simple.</a:t>
            </a:r>
          </a:p>
          <a:p>
            <a:pPr eaLnBrk="1" hangingPunct="1">
              <a:spcBef>
                <a:spcPct val="0"/>
              </a:spcBef>
            </a:pPr>
            <a:endParaRPr lang="en-US" smtClean="0"/>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74B00E-2E09-4F88-AAF5-FCF4B21373E3}" type="slidenum">
              <a:rPr lang="en-US"/>
              <a:pPr fontAlgn="base">
                <a:spcBef>
                  <a:spcPct val="0"/>
                </a:spcBef>
                <a:spcAft>
                  <a:spcPct val="0"/>
                </a:spcAft>
                <a:defRPr/>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Some items vary directly with sales, while others do not.  The following example will keep things simple.</a:t>
            </a:r>
          </a:p>
          <a:p>
            <a:pPr eaLnBrk="1" hangingPunct="1">
              <a:spcBef>
                <a:spcPct val="0"/>
              </a:spcBef>
            </a:pPr>
            <a:endParaRPr lang="en-US" smtClean="0"/>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CEA32F-7159-498B-8BAD-9E4263775E39}" type="slidenum">
              <a:rPr lang="en-US"/>
              <a:pPr fontAlgn="base">
                <a:spcBef>
                  <a:spcPct val="0"/>
                </a:spcBef>
                <a:spcAft>
                  <a:spcPct val="0"/>
                </a:spcAft>
                <a:defRPr/>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4498536-3E29-4F21-A4AB-F8D01ACD5E84}" type="datetime1">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4-</a:t>
            </a:r>
            <a:fld id="{827A9682-834A-423D-9462-94C8B0C4B5B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340FEB-8B77-49B4-8BE2-94BB3E8BE154}" type="datetime1">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4-</a:t>
            </a:r>
            <a:fld id="{EFFF7CD1-C22B-4227-AFF1-5C4D7A8CC0C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8E5456-2AFD-4385-A1E2-AD378A2BF584}" type="datetime1">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4-</a:t>
            </a:r>
            <a:fld id="{60EE29FF-9FC0-4118-BC74-1F8EC058E39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4283EA-FE77-433E-86C0-308ACEABCB3F}" type="datetime1">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4-</a:t>
            </a:r>
            <a:fld id="{EB1C2B0C-F97E-49C7-B3EC-3203C999F5E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3470BA8-9FC8-46C7-8040-1340BE8A48CF}" type="datetime1">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4-</a:t>
            </a:r>
            <a:fld id="{BB664FE8-6CEE-4F98-9AFA-9959E306627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400D6B1-6CA4-4041-A504-F09E1EF51A1D}" type="datetime1">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r>
              <a:rPr lang="en-US"/>
              <a:t>4-</a:t>
            </a:r>
            <a:fld id="{ED8A5FE5-6D6E-4BDC-9FC0-B3987C93225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457CAA2-B07A-4AB1-8C81-E4A2D5F1546E}" type="datetime1">
              <a:rPr lang="en-US"/>
              <a:pPr>
                <a:defRPr/>
              </a:pPr>
              <a:t>3/25/2017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r>
              <a:rPr lang="en-US"/>
              <a:t>4-</a:t>
            </a:r>
            <a:fld id="{88368B69-BB32-4150-9A94-FE84E5CA5C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0BC21CF-5DAD-4652-A2CC-E8D9C515481D}" type="datetime1">
              <a:rPr lang="en-US"/>
              <a:pPr>
                <a:defRPr/>
              </a:pPr>
              <a:t>3/25/2017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r>
              <a:rPr lang="en-US"/>
              <a:t>4-</a:t>
            </a:r>
            <a:fld id="{A1415A37-A115-4A89-8842-42B1597993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67D6BD-9981-47D7-BA64-9CCA1D4E25AE}" type="datetime1">
              <a:rPr lang="en-US"/>
              <a:pPr>
                <a:defRPr/>
              </a:pPr>
              <a:t>3/25/2017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r>
              <a:rPr lang="en-US"/>
              <a:t>4-</a:t>
            </a:r>
            <a:fld id="{AB40A780-0131-47FB-B5AF-A1F9FF9280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94075EA-E3FD-4584-BE29-E67FA4195C70}" type="datetime1">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r>
              <a:rPr lang="en-US"/>
              <a:t>4-</a:t>
            </a:r>
            <a:fld id="{0059AFC4-0104-4CE0-8CA8-2F488A6CD46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F363130-D562-4856-899C-F1B5C925E089}" type="datetime1">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r>
              <a:rPr lang="en-US"/>
              <a:t>4-</a:t>
            </a:r>
            <a:fld id="{A9710C34-1E18-4A9A-A274-F054B4FADD6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cs typeface="+mn-cs"/>
              </a:defRPr>
            </a:lvl1pPr>
          </a:lstStyle>
          <a:p>
            <a:pPr>
              <a:defRPr/>
            </a:pPr>
            <a:fld id="{D945506A-5E89-42F2-9189-6A4D4BAEB593}" type="datetime1">
              <a:rPr lang="en-US"/>
              <a:pPr>
                <a:defRPr/>
              </a:pPr>
              <a:t>3/25/2017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cs typeface="+mn-cs"/>
              </a:defRPr>
            </a:lvl1pPr>
          </a:lstStyle>
          <a:p>
            <a:pPr>
              <a:defRPr/>
            </a:pPr>
            <a:r>
              <a:rPr lang="en-US"/>
              <a:t>4-</a:t>
            </a:r>
            <a:fld id="{6A7A71F3-E6F2-411B-A05E-87C45B196C6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US"/>
              <a:t>4-</a:t>
            </a:r>
            <a:fld id="{44A946CF-DF67-45E0-89B6-7627502EAEBD}" type="slidenum">
              <a:rPr lang="en-US"/>
              <a:pPr>
                <a:defRPr/>
              </a:pPr>
              <a:t>1</a:t>
            </a:fld>
            <a:endParaRPr lang="en-US"/>
          </a:p>
        </p:txBody>
      </p:sp>
      <p:sp>
        <p:nvSpPr>
          <p:cNvPr id="2051" name="Rectangle 2"/>
          <p:cNvSpPr>
            <a:spLocks noChangeArrowheads="1"/>
          </p:cNvSpPr>
          <p:nvPr/>
        </p:nvSpPr>
        <p:spPr bwMode="auto">
          <a:xfrm>
            <a:off x="2470150" y="2362200"/>
            <a:ext cx="4235450" cy="369888"/>
          </a:xfrm>
          <a:prstGeom prst="rect">
            <a:avLst/>
          </a:prstGeom>
          <a:noFill/>
          <a:ln w="9525">
            <a:noFill/>
            <a:miter lim="800000"/>
            <a:headEnd/>
            <a:tailEnd/>
          </a:ln>
        </p:spPr>
        <p:txBody>
          <a:bodyPr>
            <a:spAutoFit/>
          </a:bodyPr>
          <a:lstStyle/>
          <a:p>
            <a:pPr algn="ctr"/>
            <a:r>
              <a:rPr lang="en-US" b="1">
                <a:solidFill>
                  <a:schemeClr val="tx2"/>
                </a:solidFill>
                <a:latin typeface="Franklin Gothic Book" pitchFamily="34" charset="0"/>
              </a:rPr>
              <a:t>Long-Term Financial Planning and Growth</a:t>
            </a:r>
          </a:p>
        </p:txBody>
      </p:sp>
      <p:sp>
        <p:nvSpPr>
          <p:cNvPr id="2052" name="Rectangle 3"/>
          <p:cNvSpPr>
            <a:spLocks noChangeArrowheads="1"/>
          </p:cNvSpPr>
          <p:nvPr/>
        </p:nvSpPr>
        <p:spPr bwMode="auto">
          <a:xfrm>
            <a:off x="3886200" y="1600200"/>
            <a:ext cx="1146175" cy="369888"/>
          </a:xfrm>
          <a:prstGeom prst="rect">
            <a:avLst/>
          </a:prstGeom>
          <a:noFill/>
          <a:ln w="9525">
            <a:noFill/>
            <a:miter lim="800000"/>
            <a:headEnd/>
            <a:tailEnd/>
          </a:ln>
        </p:spPr>
        <p:txBody>
          <a:bodyPr wrap="none">
            <a:spAutoFit/>
          </a:bodyPr>
          <a:lstStyle/>
          <a:p>
            <a:pPr algn="ctr"/>
            <a:r>
              <a:rPr lang="en-US" b="1">
                <a:solidFill>
                  <a:schemeClr val="tx2"/>
                </a:solidFill>
                <a:latin typeface="Franklin Gothic Book" pitchFamily="34" charset="0"/>
              </a:rPr>
              <a:t>Chapter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914400" y="274638"/>
            <a:ext cx="7772400" cy="1401762"/>
          </a:xfrm>
          <a:solidFill>
            <a:schemeClr val="bg2"/>
          </a:solidFill>
        </p:spPr>
        <p:txBody>
          <a:bodyPr rtlCol="0">
            <a:normAutofit fontScale="90000"/>
          </a:bodyPr>
          <a:lstStyle/>
          <a:p>
            <a:pPr fontAlgn="auto">
              <a:spcAft>
                <a:spcPts val="0"/>
              </a:spcAft>
              <a:defRPr/>
            </a:pPr>
            <a:r>
              <a:rPr lang="en-US" b="1" smtClean="0"/>
              <a:t>Financial Planning Model Ingredients</a:t>
            </a:r>
          </a:p>
        </p:txBody>
      </p:sp>
      <p:sp>
        <p:nvSpPr>
          <p:cNvPr id="32769" name="Slide Number Placeholder 22"/>
          <p:cNvSpPr>
            <a:spLocks noGrp="1"/>
          </p:cNvSpPr>
          <p:nvPr>
            <p:ph type="sldNum" sz="quarter" idx="12"/>
          </p:nvPr>
        </p:nvSpPr>
        <p:spPr bwMode="auto">
          <a:ln>
            <a:round/>
            <a:headEnd/>
            <a:tailEnd/>
          </a:ln>
        </p:spPr>
        <p:txBody>
          <a:bodyPr/>
          <a:lstStyle/>
          <a:p>
            <a:pPr>
              <a:defRPr/>
            </a:pPr>
            <a:r>
              <a:rPr lang="en-US"/>
              <a:t>4-</a:t>
            </a:r>
            <a:fld id="{0A494DC8-FA9E-44FA-B779-8CD0BF899C2E}" type="slidenum">
              <a:rPr lang="en-US"/>
              <a:pPr>
                <a:defRPr/>
              </a:pPr>
              <a:t>10</a:t>
            </a:fld>
            <a:endParaRPr lang="en-US"/>
          </a:p>
        </p:txBody>
      </p:sp>
      <p:sp>
        <p:nvSpPr>
          <p:cNvPr id="4" name="TextBox 3"/>
          <p:cNvSpPr txBox="1">
            <a:spLocks noChangeArrowheads="1"/>
          </p:cNvSpPr>
          <p:nvPr/>
        </p:nvSpPr>
        <p:spPr bwMode="auto">
          <a:xfrm>
            <a:off x="990600" y="2133600"/>
            <a:ext cx="7543800" cy="3165475"/>
          </a:xfrm>
          <a:prstGeom prst="rect">
            <a:avLst/>
          </a:prstGeom>
          <a:noFill/>
          <a:ln w="9525">
            <a:noFill/>
            <a:miter lim="800000"/>
            <a:headEnd/>
            <a:tailEnd/>
          </a:ln>
        </p:spPr>
        <p:txBody>
          <a:bodyPr>
            <a:spAutoFit/>
          </a:bodyPr>
          <a:lstStyle/>
          <a:p>
            <a:pPr marL="396875" indent="-396875">
              <a:lnSpc>
                <a:spcPct val="90000"/>
              </a:lnSpc>
              <a:buFont typeface="Arial" charset="0"/>
              <a:buChar char="•"/>
            </a:pPr>
            <a:r>
              <a:rPr lang="en-US" sz="2800" b="1">
                <a:solidFill>
                  <a:srgbClr val="0070C0"/>
                </a:solidFill>
                <a:latin typeface="Perpetua" pitchFamily="18" charset="0"/>
              </a:rPr>
              <a:t>Asset Requirements </a:t>
            </a:r>
            <a:endParaRPr lang="en-US" sz="2800" b="1">
              <a:latin typeface="Perpetua" pitchFamily="18" charset="0"/>
            </a:endParaRPr>
          </a:p>
          <a:p>
            <a:pPr marL="396875" indent="-396875">
              <a:lnSpc>
                <a:spcPct val="90000"/>
              </a:lnSpc>
            </a:pPr>
            <a:r>
              <a:rPr lang="en-US" sz="2800" b="1">
                <a:latin typeface="Perpetua" pitchFamily="18" charset="0"/>
              </a:rPr>
              <a:t>	the additional assets that will be required to meet sales projections</a:t>
            </a:r>
          </a:p>
          <a:p>
            <a:pPr marL="396875" indent="-396875">
              <a:lnSpc>
                <a:spcPct val="90000"/>
              </a:lnSpc>
              <a:buFont typeface="Arial" charset="0"/>
              <a:buChar char="•"/>
            </a:pPr>
            <a:endParaRPr lang="en-US" sz="2800" b="1">
              <a:latin typeface="Perpetua" pitchFamily="18" charset="0"/>
            </a:endParaRPr>
          </a:p>
          <a:p>
            <a:pPr marL="396875" indent="-396875">
              <a:lnSpc>
                <a:spcPct val="90000"/>
              </a:lnSpc>
              <a:buFont typeface="Arial" charset="0"/>
              <a:buChar char="•"/>
            </a:pPr>
            <a:r>
              <a:rPr lang="en-US" sz="2800" b="1">
                <a:solidFill>
                  <a:srgbClr val="0070C0"/>
                </a:solidFill>
                <a:latin typeface="Perpetua" pitchFamily="18" charset="0"/>
              </a:rPr>
              <a:t>Financial Requirements </a:t>
            </a:r>
            <a:r>
              <a:rPr lang="en-US" sz="2800" b="1">
                <a:latin typeface="Perpetua" pitchFamily="18" charset="0"/>
              </a:rPr>
              <a:t> the amount of financing needed to pay for the required assets</a:t>
            </a:r>
          </a:p>
          <a:p>
            <a:pPr marL="396875" indent="-396875">
              <a:lnSpc>
                <a:spcPct val="90000"/>
              </a:lnSpc>
              <a:buFont typeface="Arial" charset="0"/>
              <a:buChar char="•"/>
            </a:pPr>
            <a:endParaRPr 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lide(fromBottom)">
                                      <p:cBhvr>
                                        <p:cTn id="7" dur="1000"/>
                                        <p:tgtEl>
                                          <p:spTgt spid="4">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slide(fromBottom)">
                                      <p:cBhvr>
                                        <p:cTn id="10" dur="10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slide(fromBottom)">
                                      <p:cBhvr>
                                        <p:cTn id="15"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914400" y="274638"/>
            <a:ext cx="7772400" cy="1477962"/>
          </a:xfrm>
          <a:solidFill>
            <a:schemeClr val="bg2"/>
          </a:solidFill>
        </p:spPr>
        <p:txBody>
          <a:bodyPr rtlCol="0">
            <a:normAutofit fontScale="90000"/>
          </a:bodyPr>
          <a:lstStyle/>
          <a:p>
            <a:pPr fontAlgn="auto">
              <a:spcAft>
                <a:spcPts val="0"/>
              </a:spcAft>
              <a:defRPr/>
            </a:pPr>
            <a:r>
              <a:rPr lang="en-US" sz="4800" b="1" smtClean="0"/>
              <a:t>Financial Planning Model Ingredients</a:t>
            </a:r>
          </a:p>
        </p:txBody>
      </p:sp>
      <p:sp>
        <p:nvSpPr>
          <p:cNvPr id="33793" name="Slide Number Placeholder 22"/>
          <p:cNvSpPr>
            <a:spLocks noGrp="1"/>
          </p:cNvSpPr>
          <p:nvPr>
            <p:ph type="sldNum" sz="quarter" idx="12"/>
          </p:nvPr>
        </p:nvSpPr>
        <p:spPr bwMode="auto">
          <a:ln>
            <a:round/>
            <a:headEnd/>
            <a:tailEnd/>
          </a:ln>
        </p:spPr>
        <p:txBody>
          <a:bodyPr/>
          <a:lstStyle/>
          <a:p>
            <a:pPr>
              <a:defRPr/>
            </a:pPr>
            <a:r>
              <a:rPr lang="en-US"/>
              <a:t>4-</a:t>
            </a:r>
            <a:fld id="{E69E3BFF-D8E4-4BE1-9727-79757DA7854C}" type="slidenum">
              <a:rPr lang="en-US"/>
              <a:pPr>
                <a:defRPr/>
              </a:pPr>
              <a:t>11</a:t>
            </a:fld>
            <a:endParaRPr lang="en-US"/>
          </a:p>
        </p:txBody>
      </p:sp>
      <p:sp>
        <p:nvSpPr>
          <p:cNvPr id="4" name="TextBox 3"/>
          <p:cNvSpPr txBox="1">
            <a:spLocks noChangeArrowheads="1"/>
          </p:cNvSpPr>
          <p:nvPr/>
        </p:nvSpPr>
        <p:spPr bwMode="auto">
          <a:xfrm>
            <a:off x="762000" y="1782763"/>
            <a:ext cx="7924800" cy="2806700"/>
          </a:xfrm>
          <a:prstGeom prst="rect">
            <a:avLst/>
          </a:prstGeom>
          <a:noFill/>
          <a:ln w="9525">
            <a:noFill/>
            <a:miter lim="800000"/>
            <a:headEnd/>
            <a:tailEnd/>
          </a:ln>
        </p:spPr>
        <p:txBody>
          <a:bodyPr>
            <a:spAutoFit/>
          </a:bodyPr>
          <a:lstStyle/>
          <a:p>
            <a:pPr marL="288925" indent="-288925">
              <a:lnSpc>
                <a:spcPct val="90000"/>
              </a:lnSpc>
              <a:buFont typeface="Arial" charset="0"/>
              <a:buChar char="•"/>
            </a:pPr>
            <a:r>
              <a:rPr lang="en-US" sz="2800" b="1">
                <a:solidFill>
                  <a:srgbClr val="0070C0"/>
                </a:solidFill>
                <a:latin typeface="Perpetua" pitchFamily="18" charset="0"/>
              </a:rPr>
              <a:t>Plug Variable </a:t>
            </a:r>
            <a:r>
              <a:rPr lang="en-US" sz="2800" b="1">
                <a:latin typeface="Perpetua" pitchFamily="18" charset="0"/>
              </a:rPr>
              <a:t> determined by management deciding what type of financing </a:t>
            </a:r>
          </a:p>
          <a:p>
            <a:pPr marL="288925" indent="-288925">
              <a:lnSpc>
                <a:spcPct val="90000"/>
              </a:lnSpc>
            </a:pPr>
            <a:r>
              <a:rPr lang="en-US" sz="2800" b="1">
                <a:latin typeface="Perpetua" pitchFamily="18" charset="0"/>
              </a:rPr>
              <a:t>	will be used to make the balance sheet balance</a:t>
            </a:r>
          </a:p>
          <a:p>
            <a:pPr marL="288925" indent="-288925">
              <a:lnSpc>
                <a:spcPct val="90000"/>
              </a:lnSpc>
              <a:buFont typeface="Arial" charset="0"/>
              <a:buChar char="•"/>
            </a:pPr>
            <a:endParaRPr lang="en-US" sz="2800" b="1">
              <a:latin typeface="Perpetua" pitchFamily="18" charset="0"/>
            </a:endParaRPr>
          </a:p>
          <a:p>
            <a:pPr marL="288925" indent="-288925">
              <a:lnSpc>
                <a:spcPct val="90000"/>
              </a:lnSpc>
              <a:buFont typeface="Arial" charset="0"/>
              <a:buChar char="•"/>
            </a:pPr>
            <a:r>
              <a:rPr lang="en-US" sz="2800" b="1">
                <a:solidFill>
                  <a:srgbClr val="0070C0"/>
                </a:solidFill>
                <a:latin typeface="Perpetua" pitchFamily="18" charset="0"/>
              </a:rPr>
              <a:t>Economic Assumptions </a:t>
            </a:r>
            <a:r>
              <a:rPr lang="en-US" sz="2800" b="1">
                <a:latin typeface="Perpetua" pitchFamily="18" charset="0"/>
              </a:rPr>
              <a:t> explicit assumptions about the coming economic environment</a:t>
            </a:r>
          </a:p>
          <a:p>
            <a:pPr marL="288925" indent="-288925">
              <a:lnSpc>
                <a:spcPct val="90000"/>
              </a:lnSpc>
              <a:buFont typeface="Arial" charset="0"/>
              <a:buChar char="•"/>
            </a:pPr>
            <a:endParaRPr 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lide(fromBottom)">
                                      <p:cBhvr>
                                        <p:cTn id="7" dur="1000"/>
                                        <p:tgtEl>
                                          <p:spTgt spid="4">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slide(fromBottom)">
                                      <p:cBhvr>
                                        <p:cTn id="10" dur="10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slide(fromBottom)">
                                      <p:cBhvr>
                                        <p:cTn id="15"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914400" y="152400"/>
            <a:ext cx="7772400" cy="1447800"/>
          </a:xfrm>
          <a:solidFill>
            <a:schemeClr val="bg2"/>
          </a:solidFill>
        </p:spPr>
        <p:txBody>
          <a:bodyPr rtlCol="0">
            <a:normAutofit fontScale="90000"/>
          </a:bodyPr>
          <a:lstStyle/>
          <a:p>
            <a:pPr fontAlgn="auto">
              <a:spcAft>
                <a:spcPts val="0"/>
              </a:spcAft>
              <a:defRPr/>
            </a:pPr>
            <a:r>
              <a:rPr lang="en-US" sz="4800" b="1" smtClean="0"/>
              <a:t>Example I:</a:t>
            </a:r>
            <a:br>
              <a:rPr lang="en-US" sz="4800" b="1" smtClean="0"/>
            </a:br>
            <a:r>
              <a:rPr lang="en-US" sz="4800" b="1" smtClean="0"/>
              <a:t>Constructing a </a:t>
            </a:r>
            <a:r>
              <a:rPr lang="en-US" sz="4800" b="1" i="1" smtClean="0"/>
              <a:t>Pro Forma</a:t>
            </a:r>
          </a:p>
        </p:txBody>
      </p:sp>
      <p:sp>
        <p:nvSpPr>
          <p:cNvPr id="34817" name="Slide Number Placeholder 22"/>
          <p:cNvSpPr>
            <a:spLocks noGrp="1"/>
          </p:cNvSpPr>
          <p:nvPr>
            <p:ph type="sldNum" sz="quarter" idx="12"/>
          </p:nvPr>
        </p:nvSpPr>
        <p:spPr bwMode="auto">
          <a:ln>
            <a:round/>
            <a:headEnd/>
            <a:tailEnd/>
          </a:ln>
        </p:spPr>
        <p:txBody>
          <a:bodyPr/>
          <a:lstStyle/>
          <a:p>
            <a:pPr>
              <a:defRPr/>
            </a:pPr>
            <a:r>
              <a:rPr lang="en-US"/>
              <a:t>4-</a:t>
            </a:r>
            <a:fld id="{EEC73F9E-E671-43EA-A7BA-49071DFD5900}" type="slidenum">
              <a:rPr lang="en-US"/>
              <a:pPr>
                <a:defRPr/>
              </a:pPr>
              <a:t>12</a:t>
            </a:fld>
            <a:endParaRPr lang="en-US"/>
          </a:p>
        </p:txBody>
      </p:sp>
      <p:graphicFrame>
        <p:nvGraphicFramePr>
          <p:cNvPr id="4" name="Table 3"/>
          <p:cNvGraphicFramePr>
            <a:graphicFrameLocks noGrp="1"/>
          </p:cNvGraphicFramePr>
          <p:nvPr/>
        </p:nvGraphicFramePr>
        <p:xfrm>
          <a:off x="2057400" y="2286000"/>
          <a:ext cx="4800600" cy="4343400"/>
        </p:xfrm>
        <a:graphic>
          <a:graphicData uri="http://schemas.openxmlformats.org/drawingml/2006/table">
            <a:tbl>
              <a:tblPr/>
              <a:tblGrid>
                <a:gridCol w="1377520"/>
                <a:gridCol w="1060880"/>
                <a:gridCol w="1366701"/>
                <a:gridCol w="995499"/>
              </a:tblGrid>
              <a:tr h="542925">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Gourmet Coffee Inc.</a:t>
                      </a:r>
                    </a:p>
                  </a:txBody>
                  <a:tcPr marL="0" marR="45720" marT="0" marB="0" horzOverflow="overflow">
                    <a:lnL cap="flat">
                      <a:noFill/>
                    </a:lnL>
                    <a:lnR w="28575" cap="flat" cmpd="sng" algn="ctr">
                      <a:noFill/>
                      <a:prstDash val="solid"/>
                      <a:round/>
                      <a:headEnd type="none" w="med" len="med"/>
                      <a:tailEnd type="none" w="med" len="med"/>
                    </a:lnR>
                    <a:lnT cap="flat">
                      <a:noFill/>
                    </a:lnT>
                    <a:lnB>
                      <a:noFill/>
                    </a:lnB>
                    <a:lnTlToBr>
                      <a:noFill/>
                    </a:lnTlToBr>
                    <a:lnBlToTr>
                      <a:noFill/>
                    </a:lnBlToTr>
                    <a:solidFill>
                      <a:schemeClr val="tx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114238">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Balance Sheet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December 31, 2011</a:t>
                      </a:r>
                    </a:p>
                  </a:txBody>
                  <a:tcPr marL="0" marR="45720" marT="0" marB="0" horzOverflow="overflow">
                    <a:lnL cap="flat">
                      <a:noFill/>
                    </a:lnL>
                    <a:lnR w="28575"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8711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Assets</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1000</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Debt</a:t>
                      </a:r>
                    </a:p>
                  </a:txBody>
                  <a:tcPr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400</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r>
              <a:tr h="8658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pitchFamily="34" charset="0"/>
                      </a:endParaRP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pitchFamily="34" charset="0"/>
                      </a:endParaRP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Equity</a:t>
                      </a:r>
                    </a:p>
                  </a:txBody>
                  <a:tcPr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600</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r>
              <a:tr h="4826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rPr>
                        <a:t>Total</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rPr>
                        <a:t>1000</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Total</a:t>
                      </a:r>
                    </a:p>
                  </a:txBody>
                  <a:tcPr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1000</a:t>
                      </a: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r>
              <a:tr h="466632">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a:txBody>
                  <a:tcPr marL="0" marR="4572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solidFill>
                      <a:schemeClr val="tx2">
                        <a:lumMod val="40000"/>
                        <a:lumOff val="60000"/>
                      </a:schemeClr>
                    </a:solidFill>
                  </a:tcPr>
                </a:tc>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ndParaRPr>
                    </a:p>
                  </a:txBody>
                  <a:tcPr marL="0" marR="45720" marT="0" marB="0" horzOverflow="overflow">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solidFill>
                      <a:schemeClr val="tx2">
                        <a:lumMod val="40000"/>
                        <a:lumOff val="60000"/>
                      </a:schemeClr>
                    </a:solidFill>
                  </a:tcPr>
                </a:tc>
              </a:tr>
            </a:tbl>
          </a:graphicData>
        </a:graphic>
      </p:graphicFrame>
      <p:sp>
        <p:nvSpPr>
          <p:cNvPr id="13345" name="TextBox 4"/>
          <p:cNvSpPr txBox="1">
            <a:spLocks noChangeArrowheads="1"/>
          </p:cNvSpPr>
          <p:nvPr/>
        </p:nvSpPr>
        <p:spPr bwMode="auto">
          <a:xfrm>
            <a:off x="1981200" y="1600200"/>
            <a:ext cx="5105400" cy="523875"/>
          </a:xfrm>
          <a:prstGeom prst="rect">
            <a:avLst/>
          </a:prstGeom>
          <a:noFill/>
          <a:ln w="9525">
            <a:noFill/>
            <a:miter lim="800000"/>
            <a:headEnd/>
            <a:tailEnd/>
          </a:ln>
        </p:spPr>
        <p:txBody>
          <a:bodyPr>
            <a:spAutoFit/>
          </a:bodyPr>
          <a:lstStyle/>
          <a:p>
            <a:r>
              <a:rPr lang="en-US" sz="2800" b="1">
                <a:solidFill>
                  <a:srgbClr val="0070C0"/>
                </a:solidFill>
                <a:latin typeface="Perpetua" pitchFamily="18" charset="0"/>
              </a:rPr>
              <a:t>The Current Balance Sheet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914400" y="152400"/>
            <a:ext cx="7772400" cy="1447800"/>
          </a:xfrm>
          <a:solidFill>
            <a:schemeClr val="bg2"/>
          </a:solidFill>
        </p:spPr>
        <p:txBody>
          <a:bodyPr rtlCol="0">
            <a:normAutofit fontScale="90000"/>
          </a:bodyPr>
          <a:lstStyle/>
          <a:p>
            <a:pPr fontAlgn="auto">
              <a:spcAft>
                <a:spcPts val="0"/>
              </a:spcAft>
              <a:defRPr/>
            </a:pPr>
            <a:r>
              <a:rPr lang="en-US" sz="4800" b="1" smtClean="0"/>
              <a:t>Example I:</a:t>
            </a:r>
            <a:br>
              <a:rPr lang="en-US" sz="4800" b="1" smtClean="0"/>
            </a:br>
            <a:r>
              <a:rPr lang="en-US" sz="4800" b="1" smtClean="0"/>
              <a:t>Constructing a </a:t>
            </a:r>
            <a:r>
              <a:rPr lang="en-US" sz="4800" b="1" i="1" smtClean="0"/>
              <a:t>Pro Forma</a:t>
            </a:r>
          </a:p>
        </p:txBody>
      </p:sp>
      <p:sp>
        <p:nvSpPr>
          <p:cNvPr id="35841" name="Slide Number Placeholder 22"/>
          <p:cNvSpPr>
            <a:spLocks noGrp="1"/>
          </p:cNvSpPr>
          <p:nvPr>
            <p:ph type="sldNum" sz="quarter" idx="12"/>
          </p:nvPr>
        </p:nvSpPr>
        <p:spPr bwMode="auto">
          <a:ln>
            <a:round/>
            <a:headEnd/>
            <a:tailEnd/>
          </a:ln>
        </p:spPr>
        <p:txBody>
          <a:bodyPr/>
          <a:lstStyle/>
          <a:p>
            <a:pPr>
              <a:defRPr/>
            </a:pPr>
            <a:r>
              <a:rPr lang="en-US"/>
              <a:t>4-</a:t>
            </a:r>
            <a:fld id="{794A25E7-589D-4C03-8D2A-15AC2C3E3C43}" type="slidenum">
              <a:rPr lang="en-US"/>
              <a:pPr>
                <a:defRPr/>
              </a:pPr>
              <a:t>13</a:t>
            </a:fld>
            <a:endParaRPr lang="en-US"/>
          </a:p>
        </p:txBody>
      </p:sp>
      <p:graphicFrame>
        <p:nvGraphicFramePr>
          <p:cNvPr id="5" name="Table 4"/>
          <p:cNvGraphicFramePr>
            <a:graphicFrameLocks noGrp="1"/>
          </p:cNvGraphicFramePr>
          <p:nvPr/>
        </p:nvGraphicFramePr>
        <p:xfrm>
          <a:off x="2286000" y="2133600"/>
          <a:ext cx="4648200" cy="4571998"/>
        </p:xfrm>
        <a:graphic>
          <a:graphicData uri="http://schemas.openxmlformats.org/drawingml/2006/table">
            <a:tbl>
              <a:tblPr/>
              <a:tblGrid>
                <a:gridCol w="2318172"/>
                <a:gridCol w="2330028"/>
              </a:tblGrid>
              <a:tr h="563204">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Gourmet Coffee Inc.</a:t>
                      </a:r>
                    </a:p>
                  </a:txBody>
                  <a:tcPr horzOverflow="overflow">
                    <a:lnL w="28575"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hMerge="1">
                  <a:txBody>
                    <a:bodyPr/>
                    <a:lstStyle/>
                    <a:p>
                      <a:endParaRPr lang="en-US"/>
                    </a:p>
                  </a:txBody>
                  <a:tcPr/>
                </a:tc>
              </a:tr>
              <a:tr h="1575832">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Income Statement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For Year Ended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December 31, 2011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hMerge="1">
                  <a:txBody>
                    <a:bodyPr/>
                    <a:lstStyle/>
                    <a:p>
                      <a:endParaRPr lang="en-US"/>
                    </a:p>
                  </a:txBody>
                  <a:tcPr/>
                </a:tc>
              </a:tr>
              <a:tr h="6561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rPr>
                        <a:t>Revenues</a:t>
                      </a: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2000</a:t>
                      </a: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tr>
              <a:tr h="6561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rPr>
                        <a:t>Less: costs</a:t>
                      </a:r>
                    </a:p>
                  </a:txBody>
                  <a:tcPr horzOverflow="overflow">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(1600)</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tr>
              <a:tr h="557514">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Net Income</a:t>
                      </a:r>
                    </a:p>
                  </a:txBody>
                  <a:tcPr horzOverflow="overflow">
                    <a:lnL w="28575" cap="flat" cmpd="sng" algn="ctr">
                      <a:solidFill>
                        <a:schemeClr val="tx1"/>
                      </a:solidFill>
                      <a:prstDash val="solid"/>
                      <a:round/>
                      <a:headEnd type="none" w="med" len="med"/>
                      <a:tailEnd type="none" w="med" len="med"/>
                    </a:lnL>
                    <a:lnR>
                      <a:noFill/>
                    </a:lnR>
                    <a:lnT>
                      <a:noFill/>
                    </a:lnT>
                    <a:lnB cap="flat">
                      <a:noFill/>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rPr>
                        <a:t>400</a:t>
                      </a:r>
                    </a:p>
                  </a:txBody>
                  <a:tcPr horzOverflow="overflow">
                    <a:lnL>
                      <a:noFill/>
                    </a:lnL>
                    <a:lnR cap="flat">
                      <a:noFill/>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r>
              <a:tr h="563204">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ndParaRPr>
                    </a:p>
                  </a:txBody>
                  <a:tcPr horzOverflow="overflow">
                    <a:lnL>
                      <a:noFill/>
                    </a:lnL>
                    <a:lnR cap="flat">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14357" name="TextBox 5"/>
          <p:cNvSpPr txBox="1">
            <a:spLocks noChangeArrowheads="1"/>
          </p:cNvSpPr>
          <p:nvPr/>
        </p:nvSpPr>
        <p:spPr bwMode="auto">
          <a:xfrm>
            <a:off x="1828800" y="1558925"/>
            <a:ext cx="5334000" cy="461963"/>
          </a:xfrm>
          <a:prstGeom prst="rect">
            <a:avLst/>
          </a:prstGeom>
          <a:noFill/>
          <a:ln w="9525">
            <a:noFill/>
            <a:miter lim="800000"/>
            <a:headEnd/>
            <a:tailEnd/>
          </a:ln>
        </p:spPr>
        <p:txBody>
          <a:bodyPr>
            <a:spAutoFit/>
          </a:bodyPr>
          <a:lstStyle/>
          <a:p>
            <a:pPr algn="ctr"/>
            <a:r>
              <a:rPr lang="en-US" sz="2400" b="1">
                <a:solidFill>
                  <a:srgbClr val="0070C0"/>
                </a:solidFill>
                <a:latin typeface="Perpetua" pitchFamily="18" charset="0"/>
              </a:rPr>
              <a:t>The Current Income Statement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914400" y="228600"/>
            <a:ext cx="7772400" cy="1371600"/>
          </a:xfrm>
          <a:solidFill>
            <a:schemeClr val="bg2"/>
          </a:solidFill>
        </p:spPr>
        <p:txBody>
          <a:bodyPr/>
          <a:lstStyle/>
          <a:p>
            <a:pPr>
              <a:lnSpc>
                <a:spcPct val="80000"/>
              </a:lnSpc>
            </a:pPr>
            <a:r>
              <a:rPr lang="en-US" sz="4800" b="1" smtClean="0"/>
              <a:t>Example I:</a:t>
            </a:r>
            <a:br>
              <a:rPr lang="en-US" sz="4800" b="1" smtClean="0"/>
            </a:br>
            <a:r>
              <a:rPr lang="en-US" sz="4800" b="1" smtClean="0"/>
              <a:t>Constructing a </a:t>
            </a:r>
            <a:r>
              <a:rPr lang="en-US" sz="4800" b="1" i="1" smtClean="0"/>
              <a:t>Pro Forma</a:t>
            </a:r>
          </a:p>
        </p:txBody>
      </p:sp>
      <p:sp>
        <p:nvSpPr>
          <p:cNvPr id="36865" name="Slide Number Placeholder 22"/>
          <p:cNvSpPr>
            <a:spLocks noGrp="1"/>
          </p:cNvSpPr>
          <p:nvPr>
            <p:ph type="sldNum" sz="quarter" idx="12"/>
          </p:nvPr>
        </p:nvSpPr>
        <p:spPr bwMode="auto">
          <a:ln>
            <a:round/>
            <a:headEnd/>
            <a:tailEnd/>
          </a:ln>
        </p:spPr>
        <p:txBody>
          <a:bodyPr/>
          <a:lstStyle/>
          <a:p>
            <a:pPr>
              <a:defRPr/>
            </a:pPr>
            <a:r>
              <a:rPr lang="en-US"/>
              <a:t>4-</a:t>
            </a:r>
            <a:fld id="{1746A847-5003-42D9-9FEC-9FD2EC3F3E99}" type="slidenum">
              <a:rPr lang="en-US"/>
              <a:pPr>
                <a:defRPr/>
              </a:pPr>
              <a:t>14</a:t>
            </a:fld>
            <a:endParaRPr lang="en-US"/>
          </a:p>
        </p:txBody>
      </p:sp>
      <p:sp>
        <p:nvSpPr>
          <p:cNvPr id="15364" name="TextBox 5"/>
          <p:cNvSpPr txBox="1">
            <a:spLocks noChangeArrowheads="1"/>
          </p:cNvSpPr>
          <p:nvPr/>
        </p:nvSpPr>
        <p:spPr bwMode="auto">
          <a:xfrm>
            <a:off x="1812925" y="1639888"/>
            <a:ext cx="5334000" cy="646112"/>
          </a:xfrm>
          <a:prstGeom prst="rect">
            <a:avLst/>
          </a:prstGeom>
          <a:noFill/>
          <a:ln w="9525">
            <a:noFill/>
            <a:miter lim="800000"/>
            <a:headEnd/>
            <a:tailEnd/>
          </a:ln>
        </p:spPr>
        <p:txBody>
          <a:bodyPr>
            <a:spAutoFit/>
          </a:bodyPr>
          <a:lstStyle/>
          <a:p>
            <a:pPr algn="ctr"/>
            <a:r>
              <a:rPr lang="en-US" sz="3600" b="1">
                <a:solidFill>
                  <a:srgbClr val="0070C0"/>
                </a:solidFill>
                <a:latin typeface="Perpetua" pitchFamily="18" charset="0"/>
              </a:rPr>
              <a:t>Initial Assumptions:</a:t>
            </a:r>
          </a:p>
        </p:txBody>
      </p:sp>
      <p:sp>
        <p:nvSpPr>
          <p:cNvPr id="7" name="TextBox 6"/>
          <p:cNvSpPr txBox="1">
            <a:spLocks noChangeArrowheads="1"/>
          </p:cNvSpPr>
          <p:nvPr/>
        </p:nvSpPr>
        <p:spPr bwMode="auto">
          <a:xfrm>
            <a:off x="1143000" y="2286000"/>
            <a:ext cx="7467600" cy="3263900"/>
          </a:xfrm>
          <a:prstGeom prst="rect">
            <a:avLst/>
          </a:prstGeom>
          <a:noFill/>
          <a:ln w="9525">
            <a:noFill/>
            <a:miter lim="800000"/>
            <a:headEnd/>
            <a:tailEnd/>
          </a:ln>
        </p:spPr>
        <p:txBody>
          <a:bodyPr>
            <a:spAutoFit/>
          </a:bodyPr>
          <a:lstStyle/>
          <a:p>
            <a:pPr marL="800100" lvl="1" indent="-342900">
              <a:buFont typeface="Arial" charset="0"/>
              <a:buChar char="•"/>
            </a:pPr>
            <a:r>
              <a:rPr lang="en-US" sz="2800" b="1">
                <a:latin typeface="Perpetua" pitchFamily="18" charset="0"/>
              </a:rPr>
              <a:t>Revenues will grow at 15% </a:t>
            </a:r>
          </a:p>
          <a:p>
            <a:pPr marL="800100" lvl="1" indent="-342900">
              <a:buFont typeface="Arial" charset="0"/>
              <a:buNone/>
            </a:pPr>
            <a:r>
              <a:rPr lang="en-US" sz="2800" b="1">
                <a:latin typeface="Perpetua" pitchFamily="18" charset="0"/>
              </a:rPr>
              <a:t>	(2,000*1.15)</a:t>
            </a:r>
          </a:p>
          <a:p>
            <a:pPr marL="800100" lvl="1" indent="-342900">
              <a:buFont typeface="Arial" charset="0"/>
              <a:buChar char="•"/>
            </a:pPr>
            <a:endParaRPr lang="en-US" sz="2000" b="1">
              <a:latin typeface="Perpetua" pitchFamily="18" charset="0"/>
            </a:endParaRPr>
          </a:p>
          <a:p>
            <a:pPr marL="800100" lvl="1" indent="-342900">
              <a:buFont typeface="Arial" charset="0"/>
              <a:buChar char="•"/>
            </a:pPr>
            <a:r>
              <a:rPr lang="en-US" sz="2800" b="1">
                <a:latin typeface="Perpetua" pitchFamily="18" charset="0"/>
              </a:rPr>
              <a:t>All items are tied directly to sales, and the current relationships are optimal</a:t>
            </a:r>
          </a:p>
          <a:p>
            <a:pPr marL="800100" lvl="1" indent="-342900">
              <a:buFont typeface="Arial" charset="0"/>
              <a:buChar char="•"/>
            </a:pPr>
            <a:endParaRPr lang="en-US" sz="2000" b="1">
              <a:latin typeface="Perpetua" pitchFamily="18" charset="0"/>
            </a:endParaRPr>
          </a:p>
          <a:p>
            <a:pPr marL="800100" lvl="1" indent="-342900">
              <a:buFont typeface="Arial" charset="0"/>
              <a:buChar char="•"/>
            </a:pPr>
            <a:r>
              <a:rPr lang="en-US" sz="2800" b="1">
                <a:latin typeface="Perpetua" pitchFamily="18" charset="0"/>
              </a:rPr>
              <a:t>Consequently, all other items will also grow at 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
                                            <p:txEl>
                                              <p:pRg st="1" end="1"/>
                                            </p:txEl>
                                          </p:spTgt>
                                        </p:tgtEl>
                                      </p:cBhvr>
                                    </p:animEffect>
                                  </p:childTnLst>
                                </p:cTn>
                              </p:par>
                              <p:par>
                                <p:cTn id="17" presetID="55" presetClass="entr" presetSubtype="0"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p:cTn id="19" dur="1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7">
                                            <p:txEl>
                                              <p:pRg st="3" end="3"/>
                                            </p:txEl>
                                          </p:spTgt>
                                        </p:tgtEl>
                                      </p:cBhvr>
                                    </p:animEffect>
                                  </p:childTnLst>
                                </p:cTn>
                              </p:par>
                              <p:par>
                                <p:cTn id="22" presetID="55" presetClass="entr" presetSubtype="0" fill="hold" nodeType="with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 calcmode="lin" valueType="num">
                                      <p:cBhvr>
                                        <p:cTn id="24" dur="1000" fill="hold"/>
                                        <p:tgtEl>
                                          <p:spTgt spid="7">
                                            <p:txEl>
                                              <p:pRg st="5" end="5"/>
                                            </p:txEl>
                                          </p:spTgt>
                                        </p:tgtEl>
                                        <p:attrNameLst>
                                          <p:attrName>ppt_w</p:attrName>
                                        </p:attrNameLst>
                                      </p:cBhvr>
                                      <p:tavLst>
                                        <p:tav tm="0">
                                          <p:val>
                                            <p:strVal val="#ppt_w*0.70"/>
                                          </p:val>
                                        </p:tav>
                                        <p:tav tm="100000">
                                          <p:val>
                                            <p:strVal val="#ppt_w"/>
                                          </p:val>
                                        </p:tav>
                                      </p:tavLst>
                                    </p:anim>
                                    <p:anim calcmode="lin" valueType="num">
                                      <p:cBhvr>
                                        <p:cTn id="25" dur="1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26" dur="10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52400"/>
            <a:ext cx="8229600" cy="1447800"/>
          </a:xfrm>
          <a:solidFill>
            <a:schemeClr val="bg2"/>
          </a:solidFill>
        </p:spPr>
        <p:txBody>
          <a:bodyPr/>
          <a:lstStyle/>
          <a:p>
            <a:r>
              <a:rPr lang="en-US" b="1" smtClean="0"/>
              <a:t>Example I: Constructing a </a:t>
            </a:r>
            <a:r>
              <a:rPr lang="en-US" b="1" i="1" smtClean="0"/>
              <a:t>Pro Forma </a:t>
            </a:r>
            <a:r>
              <a:rPr lang="en-US" b="1" smtClean="0">
                <a:solidFill>
                  <a:srgbClr val="0070C0"/>
                </a:solidFill>
              </a:rPr>
              <a:t>Income Statement</a:t>
            </a:r>
          </a:p>
        </p:txBody>
      </p:sp>
      <p:sp>
        <p:nvSpPr>
          <p:cNvPr id="37889" name="Slide Number Placeholder 22"/>
          <p:cNvSpPr>
            <a:spLocks noGrp="1"/>
          </p:cNvSpPr>
          <p:nvPr>
            <p:ph type="sldNum" sz="quarter" idx="12"/>
          </p:nvPr>
        </p:nvSpPr>
        <p:spPr bwMode="auto">
          <a:ln>
            <a:round/>
            <a:headEnd/>
            <a:tailEnd/>
          </a:ln>
        </p:spPr>
        <p:txBody>
          <a:bodyPr/>
          <a:lstStyle/>
          <a:p>
            <a:pPr>
              <a:defRPr/>
            </a:pPr>
            <a:r>
              <a:rPr lang="en-US"/>
              <a:t>4-</a:t>
            </a:r>
            <a:fld id="{3EDEC5F8-F8C1-4ED1-8CF9-9D1EB25A9FE6}" type="slidenum">
              <a:rPr lang="en-US"/>
              <a:pPr>
                <a:defRPr/>
              </a:pPr>
              <a:t>15</a:t>
            </a:fld>
            <a:endParaRPr lang="en-US"/>
          </a:p>
        </p:txBody>
      </p:sp>
      <p:graphicFrame>
        <p:nvGraphicFramePr>
          <p:cNvPr id="8" name="Table 7"/>
          <p:cNvGraphicFramePr>
            <a:graphicFrameLocks noGrp="1"/>
          </p:cNvGraphicFramePr>
          <p:nvPr/>
        </p:nvGraphicFramePr>
        <p:xfrm>
          <a:off x="1066800" y="2133600"/>
          <a:ext cx="6781800" cy="3886200"/>
        </p:xfrm>
        <a:graphic>
          <a:graphicData uri="http://schemas.openxmlformats.org/drawingml/2006/table">
            <a:tbl>
              <a:tblPr firstRow="1" bandRow="1">
                <a:tableStyleId>{5C22544A-7EE6-4342-B048-85BDC9FD1C3A}</a:tableStyleId>
              </a:tblPr>
              <a:tblGrid>
                <a:gridCol w="1695450"/>
                <a:gridCol w="1695450"/>
                <a:gridCol w="1695450"/>
                <a:gridCol w="1695450"/>
              </a:tblGrid>
              <a:tr h="563217">
                <a:tc gridSpan="4">
                  <a:txBody>
                    <a:bodyPr/>
                    <a:lstStyle/>
                    <a:p>
                      <a:pPr algn="ctr"/>
                      <a:r>
                        <a:rPr lang="en-US" sz="2400" b="1" dirty="0" smtClean="0">
                          <a:solidFill>
                            <a:schemeClr val="bg1"/>
                          </a:solidFill>
                          <a:latin typeface="Arial" pitchFamily="34" charset="0"/>
                          <a:cs typeface="Arial" pitchFamily="34" charset="0"/>
                        </a:rPr>
                        <a:t>Gourmet Coffee Incorporated</a:t>
                      </a:r>
                      <a:endParaRPr lang="en-US" sz="2400" b="1" dirty="0">
                        <a:solidFill>
                          <a:schemeClr val="bg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1163983">
                <a:tc gridSpan="4">
                  <a:txBody>
                    <a:bodyPr/>
                    <a:lstStyle/>
                    <a:p>
                      <a:pPr algn="ctr"/>
                      <a:r>
                        <a:rPr lang="en-US" sz="2800" b="1" i="1" dirty="0" smtClean="0">
                          <a:solidFill>
                            <a:schemeClr val="tx1"/>
                          </a:solidFill>
                          <a:latin typeface="Arial" pitchFamily="34" charset="0"/>
                          <a:cs typeface="Arial" pitchFamily="34" charset="0"/>
                        </a:rPr>
                        <a:t>Pro Forma </a:t>
                      </a:r>
                      <a:r>
                        <a:rPr lang="en-US" sz="2800" b="1" dirty="0" smtClean="0">
                          <a:solidFill>
                            <a:schemeClr val="tx1"/>
                          </a:solidFill>
                          <a:latin typeface="Arial" pitchFamily="34" charset="0"/>
                          <a:cs typeface="Arial" pitchFamily="34" charset="0"/>
                        </a:rPr>
                        <a:t>Income Statement</a:t>
                      </a:r>
                    </a:p>
                    <a:p>
                      <a:pPr algn="ctr"/>
                      <a:r>
                        <a:rPr lang="en-US" sz="2800" b="1" dirty="0" smtClean="0">
                          <a:solidFill>
                            <a:schemeClr val="tx1"/>
                          </a:solidFill>
                          <a:latin typeface="Arial" pitchFamily="34" charset="0"/>
                          <a:cs typeface="Arial" pitchFamily="34" charset="0"/>
                        </a:rPr>
                        <a:t>For the Year Ended 2012</a:t>
                      </a:r>
                      <a:endParaRPr lang="en-US" sz="2800" b="1" dirty="0">
                        <a:solidFill>
                          <a:schemeClr val="tx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88504">
                <a:tc>
                  <a:txBody>
                    <a:bodyPr/>
                    <a:lstStyle/>
                    <a:p>
                      <a:endParaRPr lang="en-US" dirty="0"/>
                    </a:p>
                  </a:txBody>
                  <a:tcPr/>
                </a:tc>
                <a:tc>
                  <a:txBody>
                    <a:bodyPr/>
                    <a:lstStyle/>
                    <a:p>
                      <a:pPr algn="ctr"/>
                      <a:r>
                        <a:rPr lang="en-US" dirty="0" smtClean="0">
                          <a:latin typeface="Arial Black" pitchFamily="34" charset="0"/>
                        </a:rPr>
                        <a:t>2011</a:t>
                      </a:r>
                      <a:endParaRPr lang="en-US" dirty="0">
                        <a:latin typeface="Arial Black" pitchFamily="34" charset="0"/>
                      </a:endParaRPr>
                    </a:p>
                  </a:txBody>
                  <a:tcPr/>
                </a:tc>
                <a:tc>
                  <a:txBody>
                    <a:bodyPr/>
                    <a:lstStyle/>
                    <a:p>
                      <a:r>
                        <a:rPr lang="en-US" dirty="0" smtClean="0">
                          <a:latin typeface="Arial Black" pitchFamily="34" charset="0"/>
                        </a:rPr>
                        <a:t>Forecasted</a:t>
                      </a:r>
                      <a:r>
                        <a:rPr lang="en-US" baseline="0" dirty="0" smtClean="0">
                          <a:latin typeface="Arial Black" pitchFamily="34" charset="0"/>
                        </a:rPr>
                        <a:t> growth rate</a:t>
                      </a:r>
                      <a:endParaRPr lang="en-US" dirty="0">
                        <a:latin typeface="Arial Black" pitchFamily="34" charset="0"/>
                      </a:endParaRPr>
                    </a:p>
                  </a:txBody>
                  <a:tcPr/>
                </a:tc>
                <a:tc>
                  <a:txBody>
                    <a:bodyPr/>
                    <a:lstStyle/>
                    <a:p>
                      <a:pPr algn="ctr"/>
                      <a:r>
                        <a:rPr lang="en-US" i="1" dirty="0" smtClean="0">
                          <a:latin typeface="Arial Black" pitchFamily="34" charset="0"/>
                        </a:rPr>
                        <a:t>Pro forma </a:t>
                      </a:r>
                      <a:r>
                        <a:rPr lang="en-US" dirty="0" smtClean="0">
                          <a:latin typeface="Arial Black" pitchFamily="34" charset="0"/>
                        </a:rPr>
                        <a:t>2012</a:t>
                      </a:r>
                      <a:endParaRPr lang="en-US" dirty="0">
                        <a:latin typeface="Arial Black" pitchFamily="34" charset="0"/>
                      </a:endParaRPr>
                    </a:p>
                  </a:txBody>
                  <a:tcPr/>
                </a:tc>
              </a:tr>
              <a:tr h="456832">
                <a:tc>
                  <a:txBody>
                    <a:bodyPr/>
                    <a:lstStyle/>
                    <a:p>
                      <a:r>
                        <a:rPr lang="en-US" dirty="0" smtClean="0">
                          <a:latin typeface="Arial Black" pitchFamily="34" charset="0"/>
                        </a:rPr>
                        <a:t>Revenues</a:t>
                      </a:r>
                      <a:endParaRPr lang="en-US" dirty="0">
                        <a:latin typeface="Arial Black" pitchFamily="34" charset="0"/>
                      </a:endParaRPr>
                    </a:p>
                  </a:txBody>
                  <a:tcPr/>
                </a:tc>
                <a:tc>
                  <a:txBody>
                    <a:bodyPr/>
                    <a:lstStyle/>
                    <a:p>
                      <a:pPr algn="ctr"/>
                      <a:r>
                        <a:rPr lang="en-US" dirty="0" smtClean="0">
                          <a:latin typeface="Arial Black" pitchFamily="34" charset="0"/>
                        </a:rPr>
                        <a:t>2,000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2,300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Less: costs</a:t>
                      </a:r>
                      <a:endParaRPr lang="en-US" dirty="0">
                        <a:latin typeface="Arial Black" pitchFamily="34" charset="0"/>
                      </a:endParaRPr>
                    </a:p>
                  </a:txBody>
                  <a:tcPr/>
                </a:tc>
                <a:tc>
                  <a:txBody>
                    <a:bodyPr/>
                    <a:lstStyle/>
                    <a:p>
                      <a:pPr algn="ctr"/>
                      <a:r>
                        <a:rPr lang="en-US" dirty="0" smtClean="0">
                          <a:latin typeface="Arial Black" pitchFamily="34" charset="0"/>
                        </a:rPr>
                        <a:t>1600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(1,840)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Net Income</a:t>
                      </a:r>
                      <a:endParaRPr lang="en-US" dirty="0">
                        <a:latin typeface="Arial Black" pitchFamily="34" charset="0"/>
                      </a:endParaRPr>
                    </a:p>
                  </a:txBody>
                  <a:tcPr/>
                </a:tc>
                <a:tc>
                  <a:txBody>
                    <a:bodyPr/>
                    <a:lstStyle/>
                    <a:p>
                      <a:pPr algn="ctr"/>
                      <a:r>
                        <a:rPr lang="en-US" dirty="0" smtClean="0">
                          <a:latin typeface="Arial Black" pitchFamily="34" charset="0"/>
                        </a:rPr>
                        <a:t>400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460</a:t>
                      </a:r>
                      <a:endParaRPr lang="en-US" dirty="0">
                        <a:solidFill>
                          <a:srgbClr val="FF0000"/>
                        </a:solidFill>
                        <a:latin typeface="Arial Black"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52400"/>
            <a:ext cx="8229600" cy="1447800"/>
          </a:xfrm>
          <a:solidFill>
            <a:schemeClr val="bg2"/>
          </a:solidFill>
        </p:spPr>
        <p:txBody>
          <a:bodyPr rtlCol="0">
            <a:normAutofit fontScale="90000"/>
          </a:bodyPr>
          <a:lstStyle/>
          <a:p>
            <a:pPr fontAlgn="auto">
              <a:spcAft>
                <a:spcPts val="0"/>
              </a:spcAft>
              <a:defRPr/>
            </a:pPr>
            <a:r>
              <a:rPr lang="en-US" sz="4800" b="1" smtClean="0"/>
              <a:t>Example I: Constructing a </a:t>
            </a:r>
            <a:r>
              <a:rPr lang="en-US" sz="4800" b="1" i="1" smtClean="0"/>
              <a:t>Pro Forma </a:t>
            </a:r>
            <a:r>
              <a:rPr lang="en-US" sz="4800" b="1" smtClean="0"/>
              <a:t>Balance Sheet</a:t>
            </a:r>
          </a:p>
        </p:txBody>
      </p:sp>
      <p:sp>
        <p:nvSpPr>
          <p:cNvPr id="38913" name="Slide Number Placeholder 22"/>
          <p:cNvSpPr>
            <a:spLocks noGrp="1"/>
          </p:cNvSpPr>
          <p:nvPr>
            <p:ph type="sldNum" sz="quarter" idx="12"/>
          </p:nvPr>
        </p:nvSpPr>
        <p:spPr bwMode="auto">
          <a:ln>
            <a:round/>
            <a:headEnd/>
            <a:tailEnd/>
          </a:ln>
        </p:spPr>
        <p:txBody>
          <a:bodyPr/>
          <a:lstStyle/>
          <a:p>
            <a:pPr>
              <a:defRPr/>
            </a:pPr>
            <a:r>
              <a:rPr lang="en-US"/>
              <a:t>4-</a:t>
            </a:r>
            <a:fld id="{279A20C9-F186-4E87-961E-10B38C32A84A}" type="slidenum">
              <a:rPr lang="en-US"/>
              <a:pPr>
                <a:defRPr/>
              </a:pPr>
              <a:t>16</a:t>
            </a:fld>
            <a:endParaRPr lang="en-US"/>
          </a:p>
        </p:txBody>
      </p:sp>
      <p:graphicFrame>
        <p:nvGraphicFramePr>
          <p:cNvPr id="8" name="Table 7"/>
          <p:cNvGraphicFramePr>
            <a:graphicFrameLocks noGrp="1"/>
          </p:cNvGraphicFramePr>
          <p:nvPr/>
        </p:nvGraphicFramePr>
        <p:xfrm>
          <a:off x="1066800" y="2133600"/>
          <a:ext cx="6781800" cy="4430713"/>
        </p:xfrm>
        <a:graphic>
          <a:graphicData uri="http://schemas.openxmlformats.org/drawingml/2006/table">
            <a:tbl>
              <a:tblPr firstRow="1" bandRow="1">
                <a:tableStyleId>{5C22544A-7EE6-4342-B048-85BDC9FD1C3A}</a:tableStyleId>
              </a:tblPr>
              <a:tblGrid>
                <a:gridCol w="1695450"/>
                <a:gridCol w="1695450"/>
                <a:gridCol w="1695450"/>
                <a:gridCol w="1695450"/>
              </a:tblGrid>
              <a:tr h="563217">
                <a:tc gridSpan="4">
                  <a:txBody>
                    <a:bodyPr/>
                    <a:lstStyle/>
                    <a:p>
                      <a:pPr algn="ctr"/>
                      <a:r>
                        <a:rPr lang="en-US" sz="2400" b="1" dirty="0" smtClean="0">
                          <a:solidFill>
                            <a:schemeClr val="bg1"/>
                          </a:solidFill>
                          <a:latin typeface="Arial" pitchFamily="34" charset="0"/>
                          <a:cs typeface="Arial" pitchFamily="34" charset="0"/>
                        </a:rPr>
                        <a:t>Gourmet Coffee Incorporated</a:t>
                      </a:r>
                      <a:endParaRPr lang="en-US" sz="2400" b="1" dirty="0">
                        <a:solidFill>
                          <a:schemeClr val="bg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84583">
                <a:tc gridSpan="4">
                  <a:txBody>
                    <a:bodyPr/>
                    <a:lstStyle/>
                    <a:p>
                      <a:pPr algn="ctr"/>
                      <a:r>
                        <a:rPr lang="en-US" sz="2400" b="1" i="1" dirty="0" smtClean="0">
                          <a:solidFill>
                            <a:schemeClr val="tx1"/>
                          </a:solidFill>
                          <a:latin typeface="Arial" pitchFamily="34" charset="0"/>
                          <a:cs typeface="Arial" pitchFamily="34" charset="0"/>
                        </a:rPr>
                        <a:t>Pro Forma </a:t>
                      </a:r>
                      <a:r>
                        <a:rPr lang="en-US" sz="2400" b="1" i="0" dirty="0" smtClean="0">
                          <a:solidFill>
                            <a:schemeClr val="tx1"/>
                          </a:solidFill>
                          <a:latin typeface="Arial" pitchFamily="34" charset="0"/>
                          <a:cs typeface="Arial" pitchFamily="34" charset="0"/>
                        </a:rPr>
                        <a:t>Balance</a:t>
                      </a:r>
                      <a:r>
                        <a:rPr lang="en-US" sz="2400" b="1" i="0" baseline="0" dirty="0" smtClean="0">
                          <a:solidFill>
                            <a:schemeClr val="tx1"/>
                          </a:solidFill>
                          <a:latin typeface="Arial" pitchFamily="34" charset="0"/>
                          <a:cs typeface="Arial" pitchFamily="34" charset="0"/>
                        </a:rPr>
                        <a:t> Sheet</a:t>
                      </a:r>
                    </a:p>
                    <a:p>
                      <a:pPr algn="ctr"/>
                      <a:r>
                        <a:rPr lang="en-US" sz="2400" b="1" i="0" baseline="0" dirty="0" smtClean="0">
                          <a:solidFill>
                            <a:schemeClr val="tx1"/>
                          </a:solidFill>
                          <a:latin typeface="Arial" pitchFamily="34" charset="0"/>
                          <a:cs typeface="Arial" pitchFamily="34" charset="0"/>
                        </a:rPr>
                        <a:t>December 31, </a:t>
                      </a:r>
                      <a:r>
                        <a:rPr lang="en-US" sz="2400" b="1" dirty="0" smtClean="0">
                          <a:solidFill>
                            <a:schemeClr val="tx1"/>
                          </a:solidFill>
                          <a:latin typeface="Arial" pitchFamily="34" charset="0"/>
                          <a:cs typeface="Arial" pitchFamily="34" charset="0"/>
                        </a:rPr>
                        <a:t>2012</a:t>
                      </a:r>
                      <a:endParaRPr lang="en-US" sz="2400" b="1" dirty="0">
                        <a:solidFill>
                          <a:schemeClr val="tx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88504">
                <a:tc>
                  <a:txBody>
                    <a:bodyPr/>
                    <a:lstStyle/>
                    <a:p>
                      <a:endParaRPr lang="en-US" dirty="0"/>
                    </a:p>
                  </a:txBody>
                  <a:tcPr/>
                </a:tc>
                <a:tc>
                  <a:txBody>
                    <a:bodyPr/>
                    <a:lstStyle/>
                    <a:p>
                      <a:pPr algn="ctr"/>
                      <a:r>
                        <a:rPr lang="en-US" dirty="0" smtClean="0">
                          <a:latin typeface="Arial Black" pitchFamily="34" charset="0"/>
                        </a:rPr>
                        <a:t>2011</a:t>
                      </a:r>
                      <a:endParaRPr lang="en-US" dirty="0">
                        <a:latin typeface="Arial Black" pitchFamily="34" charset="0"/>
                      </a:endParaRPr>
                    </a:p>
                  </a:txBody>
                  <a:tcPr/>
                </a:tc>
                <a:tc>
                  <a:txBody>
                    <a:bodyPr/>
                    <a:lstStyle/>
                    <a:p>
                      <a:r>
                        <a:rPr lang="en-US" dirty="0" smtClean="0">
                          <a:latin typeface="Arial Black" pitchFamily="34" charset="0"/>
                        </a:rPr>
                        <a:t>Forecasted</a:t>
                      </a:r>
                      <a:r>
                        <a:rPr lang="en-US" baseline="0" dirty="0" smtClean="0">
                          <a:latin typeface="Arial Black" pitchFamily="34" charset="0"/>
                        </a:rPr>
                        <a:t> growth</a:t>
                      </a:r>
                      <a:endParaRPr lang="en-US" dirty="0">
                        <a:latin typeface="Arial Black" pitchFamily="34" charset="0"/>
                      </a:endParaRPr>
                    </a:p>
                  </a:txBody>
                  <a:tcPr/>
                </a:tc>
                <a:tc>
                  <a:txBody>
                    <a:bodyPr/>
                    <a:lstStyle/>
                    <a:p>
                      <a:pPr algn="ctr"/>
                      <a:r>
                        <a:rPr lang="en-US" i="1" dirty="0" smtClean="0">
                          <a:latin typeface="Arial Black" pitchFamily="34" charset="0"/>
                        </a:rPr>
                        <a:t>Pro forma </a:t>
                      </a:r>
                      <a:r>
                        <a:rPr lang="en-US" dirty="0" smtClean="0">
                          <a:latin typeface="Arial Black" pitchFamily="34" charset="0"/>
                        </a:rPr>
                        <a:t>2012</a:t>
                      </a:r>
                      <a:endParaRPr lang="en-US" dirty="0">
                        <a:latin typeface="Arial Black" pitchFamily="34" charset="0"/>
                      </a:endParaRPr>
                    </a:p>
                  </a:txBody>
                  <a:tcPr/>
                </a:tc>
              </a:tr>
              <a:tr h="456832">
                <a:tc>
                  <a:txBody>
                    <a:bodyPr/>
                    <a:lstStyle/>
                    <a:p>
                      <a:r>
                        <a:rPr lang="en-US" dirty="0" smtClean="0">
                          <a:latin typeface="Arial Black" pitchFamily="34" charset="0"/>
                        </a:rPr>
                        <a:t>Total Assets</a:t>
                      </a:r>
                      <a:endParaRPr lang="en-US" dirty="0">
                        <a:latin typeface="Arial Black" pitchFamily="34" charset="0"/>
                      </a:endParaRPr>
                    </a:p>
                  </a:txBody>
                  <a:tcPr/>
                </a:tc>
                <a:tc>
                  <a:txBody>
                    <a:bodyPr/>
                    <a:lstStyle/>
                    <a:p>
                      <a:pPr algn="ctr"/>
                      <a:r>
                        <a:rPr lang="en-US" dirty="0" smtClean="0">
                          <a:latin typeface="Arial Black" pitchFamily="34" charset="0"/>
                        </a:rPr>
                        <a:t>1,000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1,150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Total Debt</a:t>
                      </a:r>
                      <a:endParaRPr lang="en-US" dirty="0">
                        <a:latin typeface="Arial Black" pitchFamily="34" charset="0"/>
                      </a:endParaRPr>
                    </a:p>
                  </a:txBody>
                  <a:tcPr/>
                </a:tc>
                <a:tc>
                  <a:txBody>
                    <a:bodyPr/>
                    <a:lstStyle/>
                    <a:p>
                      <a:pPr algn="ctr"/>
                      <a:r>
                        <a:rPr lang="en-US" dirty="0" smtClean="0">
                          <a:latin typeface="Arial Black" pitchFamily="34" charset="0"/>
                        </a:rPr>
                        <a:t>400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460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Equity</a:t>
                      </a:r>
                      <a:endParaRPr lang="en-US" dirty="0">
                        <a:latin typeface="Arial Black" pitchFamily="34" charset="0"/>
                      </a:endParaRPr>
                    </a:p>
                  </a:txBody>
                  <a:tcPr/>
                </a:tc>
                <a:tc>
                  <a:txBody>
                    <a:bodyPr/>
                    <a:lstStyle/>
                    <a:p>
                      <a:pPr algn="ctr"/>
                      <a:r>
                        <a:rPr lang="en-US" dirty="0" smtClean="0">
                          <a:latin typeface="Arial Black" pitchFamily="34" charset="0"/>
                        </a:rPr>
                        <a:t>600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7030A0"/>
                          </a:solidFill>
                          <a:latin typeface="Arial Black" pitchFamily="34" charset="0"/>
                        </a:rPr>
                        <a:t>690</a:t>
                      </a:r>
                      <a:endParaRPr lang="en-US" dirty="0">
                        <a:solidFill>
                          <a:srgbClr val="7030A0"/>
                        </a:solidFill>
                        <a:latin typeface="Arial Black" pitchFamily="34" charset="0"/>
                      </a:endParaRPr>
                    </a:p>
                  </a:txBody>
                  <a:tcPr/>
                </a:tc>
              </a:tr>
              <a:tr h="456832">
                <a:tc>
                  <a:txBody>
                    <a:bodyPr/>
                    <a:lstStyle/>
                    <a:p>
                      <a:r>
                        <a:rPr lang="en-US" dirty="0" smtClean="0">
                          <a:latin typeface="Arial Black" pitchFamily="34" charset="0"/>
                        </a:rPr>
                        <a:t>Total Liab + OE</a:t>
                      </a:r>
                      <a:endParaRPr lang="en-US" dirty="0">
                        <a:latin typeface="Arial Black" pitchFamily="34" charset="0"/>
                      </a:endParaRPr>
                    </a:p>
                  </a:txBody>
                  <a:tcPr/>
                </a:tc>
                <a:tc>
                  <a:txBody>
                    <a:bodyPr/>
                    <a:lstStyle/>
                    <a:p>
                      <a:pPr algn="ctr"/>
                      <a:endParaRPr lang="en-US" dirty="0">
                        <a:latin typeface="Arial Black" pitchFamily="34" charset="0"/>
                      </a:endParaRPr>
                    </a:p>
                  </a:txBody>
                  <a:tcPr/>
                </a:tc>
                <a:tc>
                  <a:txBody>
                    <a:bodyPr/>
                    <a:lstStyle/>
                    <a:p>
                      <a:pPr algn="ct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1,150</a:t>
                      </a:r>
                      <a:endParaRPr lang="en-US" dirty="0">
                        <a:solidFill>
                          <a:srgbClr val="FF0000"/>
                        </a:solidFill>
                        <a:latin typeface="Arial Black"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228600"/>
            <a:ext cx="8229600" cy="1447800"/>
          </a:xfrm>
          <a:solidFill>
            <a:schemeClr val="bg2"/>
          </a:solidFill>
        </p:spPr>
        <p:txBody>
          <a:bodyPr rtlCol="0">
            <a:normAutofit fontScale="90000"/>
          </a:bodyPr>
          <a:lstStyle/>
          <a:p>
            <a:pPr fontAlgn="auto">
              <a:spcAft>
                <a:spcPts val="0"/>
              </a:spcAft>
              <a:defRPr/>
            </a:pPr>
            <a:r>
              <a:rPr lang="en-US" sz="4800" b="1" smtClean="0"/>
              <a:t>Example I: Constructing a </a:t>
            </a:r>
            <a:r>
              <a:rPr lang="en-US" sz="4800" b="1" i="1" smtClean="0"/>
              <a:t>Pro Forma </a:t>
            </a:r>
            <a:r>
              <a:rPr lang="en-US" sz="4800" b="1" smtClean="0">
                <a:solidFill>
                  <a:srgbClr val="0070C0"/>
                </a:solidFill>
              </a:rPr>
              <a:t>Balance Sheet</a:t>
            </a:r>
          </a:p>
        </p:txBody>
      </p:sp>
      <p:sp>
        <p:nvSpPr>
          <p:cNvPr id="40961" name="Slide Number Placeholder 22"/>
          <p:cNvSpPr>
            <a:spLocks noGrp="1"/>
          </p:cNvSpPr>
          <p:nvPr>
            <p:ph type="sldNum" sz="quarter" idx="12"/>
          </p:nvPr>
        </p:nvSpPr>
        <p:spPr bwMode="auto">
          <a:ln>
            <a:round/>
            <a:headEnd/>
            <a:tailEnd/>
          </a:ln>
        </p:spPr>
        <p:txBody>
          <a:bodyPr/>
          <a:lstStyle/>
          <a:p>
            <a:pPr>
              <a:defRPr/>
            </a:pPr>
            <a:r>
              <a:rPr lang="en-US"/>
              <a:t>4-</a:t>
            </a:r>
            <a:fld id="{45F576AF-4922-4ED6-8E80-C4D76EBBE13D}" type="slidenum">
              <a:rPr lang="en-US"/>
              <a:pPr>
                <a:defRPr/>
              </a:pPr>
              <a:t>17</a:t>
            </a:fld>
            <a:endParaRPr lang="en-US"/>
          </a:p>
        </p:txBody>
      </p:sp>
      <p:graphicFrame>
        <p:nvGraphicFramePr>
          <p:cNvPr id="8" name="Table 7"/>
          <p:cNvGraphicFramePr>
            <a:graphicFrameLocks noGrp="1"/>
          </p:cNvGraphicFramePr>
          <p:nvPr/>
        </p:nvGraphicFramePr>
        <p:xfrm>
          <a:off x="1066800" y="2133600"/>
          <a:ext cx="6781800" cy="4430713"/>
        </p:xfrm>
        <a:graphic>
          <a:graphicData uri="http://schemas.openxmlformats.org/drawingml/2006/table">
            <a:tbl>
              <a:tblPr firstRow="1" bandRow="1">
                <a:tableStyleId>{5C22544A-7EE6-4342-B048-85BDC9FD1C3A}</a:tableStyleId>
              </a:tblPr>
              <a:tblGrid>
                <a:gridCol w="1695450"/>
                <a:gridCol w="1695450"/>
                <a:gridCol w="1695450"/>
                <a:gridCol w="1695450"/>
              </a:tblGrid>
              <a:tr h="563217">
                <a:tc gridSpan="4">
                  <a:txBody>
                    <a:bodyPr/>
                    <a:lstStyle/>
                    <a:p>
                      <a:pPr algn="ctr"/>
                      <a:r>
                        <a:rPr lang="en-US" sz="2400" b="1" dirty="0" smtClean="0">
                          <a:solidFill>
                            <a:schemeClr val="bg1"/>
                          </a:solidFill>
                          <a:latin typeface="Arial" pitchFamily="34" charset="0"/>
                          <a:cs typeface="Arial" pitchFamily="34" charset="0"/>
                        </a:rPr>
                        <a:t>Gourmet Coffee Incorporated</a:t>
                      </a:r>
                      <a:endParaRPr lang="en-US" sz="2400" b="1" dirty="0">
                        <a:solidFill>
                          <a:schemeClr val="bg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84583">
                <a:tc gridSpan="4">
                  <a:txBody>
                    <a:bodyPr/>
                    <a:lstStyle/>
                    <a:p>
                      <a:pPr algn="ctr"/>
                      <a:r>
                        <a:rPr lang="en-US" sz="2400" b="1" i="1" dirty="0" smtClean="0">
                          <a:solidFill>
                            <a:schemeClr val="tx1"/>
                          </a:solidFill>
                          <a:latin typeface="Arial" pitchFamily="34" charset="0"/>
                          <a:cs typeface="Arial" pitchFamily="34" charset="0"/>
                        </a:rPr>
                        <a:t>Pro Forma </a:t>
                      </a:r>
                      <a:r>
                        <a:rPr lang="en-US" sz="2400" b="1" i="0" dirty="0" smtClean="0">
                          <a:solidFill>
                            <a:schemeClr val="tx1"/>
                          </a:solidFill>
                          <a:latin typeface="Arial" pitchFamily="34" charset="0"/>
                          <a:cs typeface="Arial" pitchFamily="34" charset="0"/>
                        </a:rPr>
                        <a:t>Balance</a:t>
                      </a:r>
                      <a:r>
                        <a:rPr lang="en-US" sz="2400" b="1" i="0" baseline="0" dirty="0" smtClean="0">
                          <a:solidFill>
                            <a:schemeClr val="tx1"/>
                          </a:solidFill>
                          <a:latin typeface="Arial" pitchFamily="34" charset="0"/>
                          <a:cs typeface="Arial" pitchFamily="34" charset="0"/>
                        </a:rPr>
                        <a:t> Sheet</a:t>
                      </a:r>
                    </a:p>
                    <a:p>
                      <a:pPr algn="ctr"/>
                      <a:r>
                        <a:rPr lang="en-US" sz="2400" b="1" i="0" baseline="0" dirty="0" smtClean="0">
                          <a:solidFill>
                            <a:schemeClr val="tx1"/>
                          </a:solidFill>
                          <a:latin typeface="Arial" pitchFamily="34" charset="0"/>
                          <a:cs typeface="Arial" pitchFamily="34" charset="0"/>
                        </a:rPr>
                        <a:t>December 31, </a:t>
                      </a:r>
                      <a:r>
                        <a:rPr lang="en-US" sz="2400" b="1" dirty="0" smtClean="0">
                          <a:solidFill>
                            <a:schemeClr val="tx1"/>
                          </a:solidFill>
                          <a:latin typeface="Arial" pitchFamily="34" charset="0"/>
                          <a:cs typeface="Arial" pitchFamily="34" charset="0"/>
                        </a:rPr>
                        <a:t>2012</a:t>
                      </a:r>
                      <a:endParaRPr lang="en-US" sz="2400" b="1" dirty="0">
                        <a:solidFill>
                          <a:schemeClr val="tx1"/>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88504">
                <a:tc>
                  <a:txBody>
                    <a:bodyPr/>
                    <a:lstStyle/>
                    <a:p>
                      <a:endParaRPr lang="en-US" dirty="0"/>
                    </a:p>
                  </a:txBody>
                  <a:tcPr/>
                </a:tc>
                <a:tc>
                  <a:txBody>
                    <a:bodyPr/>
                    <a:lstStyle/>
                    <a:p>
                      <a:pPr algn="ctr"/>
                      <a:r>
                        <a:rPr lang="en-US" dirty="0" smtClean="0">
                          <a:latin typeface="Arial Black" pitchFamily="34" charset="0"/>
                        </a:rPr>
                        <a:t>2011</a:t>
                      </a:r>
                      <a:endParaRPr lang="en-US" dirty="0">
                        <a:latin typeface="Arial Black" pitchFamily="34" charset="0"/>
                      </a:endParaRPr>
                    </a:p>
                  </a:txBody>
                  <a:tcPr/>
                </a:tc>
                <a:tc>
                  <a:txBody>
                    <a:bodyPr/>
                    <a:lstStyle/>
                    <a:p>
                      <a:r>
                        <a:rPr lang="en-US" dirty="0" smtClean="0">
                          <a:latin typeface="Arial Black" pitchFamily="34" charset="0"/>
                        </a:rPr>
                        <a:t>Forecasted</a:t>
                      </a:r>
                      <a:r>
                        <a:rPr lang="en-US" baseline="0" dirty="0" smtClean="0">
                          <a:latin typeface="Arial Black" pitchFamily="34" charset="0"/>
                        </a:rPr>
                        <a:t> growth</a:t>
                      </a:r>
                      <a:endParaRPr lang="en-US" dirty="0">
                        <a:latin typeface="Arial Black" pitchFamily="34" charset="0"/>
                      </a:endParaRPr>
                    </a:p>
                  </a:txBody>
                  <a:tcPr/>
                </a:tc>
                <a:tc>
                  <a:txBody>
                    <a:bodyPr/>
                    <a:lstStyle/>
                    <a:p>
                      <a:pPr algn="ctr"/>
                      <a:r>
                        <a:rPr lang="en-US" i="1" dirty="0" smtClean="0">
                          <a:latin typeface="Arial Black" pitchFamily="34" charset="0"/>
                        </a:rPr>
                        <a:t>Pro forma </a:t>
                      </a:r>
                      <a:r>
                        <a:rPr lang="en-US" dirty="0" smtClean="0">
                          <a:latin typeface="Arial Black" pitchFamily="34" charset="0"/>
                        </a:rPr>
                        <a:t>2012</a:t>
                      </a:r>
                      <a:endParaRPr lang="en-US" dirty="0">
                        <a:latin typeface="Arial Black" pitchFamily="34" charset="0"/>
                      </a:endParaRPr>
                    </a:p>
                  </a:txBody>
                  <a:tcPr/>
                </a:tc>
              </a:tr>
              <a:tr h="456832">
                <a:tc>
                  <a:txBody>
                    <a:bodyPr/>
                    <a:lstStyle/>
                    <a:p>
                      <a:r>
                        <a:rPr lang="en-US" dirty="0" smtClean="0">
                          <a:latin typeface="Arial Black" pitchFamily="34" charset="0"/>
                        </a:rPr>
                        <a:t>Total Assets</a:t>
                      </a:r>
                      <a:endParaRPr lang="en-US" dirty="0">
                        <a:latin typeface="Arial Black" pitchFamily="34" charset="0"/>
                      </a:endParaRPr>
                    </a:p>
                  </a:txBody>
                  <a:tcPr/>
                </a:tc>
                <a:tc>
                  <a:txBody>
                    <a:bodyPr/>
                    <a:lstStyle/>
                    <a:p>
                      <a:pPr algn="ctr"/>
                      <a:r>
                        <a:rPr lang="en-US" dirty="0" smtClean="0">
                          <a:latin typeface="Arial Black" pitchFamily="34" charset="0"/>
                        </a:rPr>
                        <a:t>1,000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1,150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Total Debt</a:t>
                      </a:r>
                      <a:endParaRPr lang="en-US" dirty="0">
                        <a:latin typeface="Arial Black" pitchFamily="34" charset="0"/>
                      </a:endParaRPr>
                    </a:p>
                  </a:txBody>
                  <a:tcPr/>
                </a:tc>
                <a:tc>
                  <a:txBody>
                    <a:bodyPr/>
                    <a:lstStyle/>
                    <a:p>
                      <a:pPr algn="ctr"/>
                      <a:r>
                        <a:rPr lang="en-US" dirty="0" smtClean="0">
                          <a:latin typeface="Arial Black" pitchFamily="34" charset="0"/>
                        </a:rPr>
                        <a:t>400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7030A0"/>
                          </a:solidFill>
                          <a:latin typeface="Arial Black" pitchFamily="34" charset="0"/>
                        </a:rPr>
                        <a:t>90</a:t>
                      </a:r>
                      <a:endParaRPr lang="en-US" dirty="0">
                        <a:solidFill>
                          <a:srgbClr val="7030A0"/>
                        </a:solidFill>
                        <a:latin typeface="Arial Black" pitchFamily="34" charset="0"/>
                      </a:endParaRPr>
                    </a:p>
                  </a:txBody>
                  <a:tcPr/>
                </a:tc>
              </a:tr>
              <a:tr h="456832">
                <a:tc>
                  <a:txBody>
                    <a:bodyPr/>
                    <a:lstStyle/>
                    <a:p>
                      <a:r>
                        <a:rPr lang="en-US" dirty="0" smtClean="0">
                          <a:latin typeface="Arial Black" pitchFamily="34" charset="0"/>
                        </a:rPr>
                        <a:t>Equity</a:t>
                      </a:r>
                      <a:endParaRPr lang="en-US" dirty="0">
                        <a:latin typeface="Arial Black" pitchFamily="34" charset="0"/>
                      </a:endParaRPr>
                    </a:p>
                  </a:txBody>
                  <a:tcPr/>
                </a:tc>
                <a:tc>
                  <a:txBody>
                    <a:bodyPr/>
                    <a:lstStyle/>
                    <a:p>
                      <a:pPr algn="ctr"/>
                      <a:r>
                        <a:rPr lang="en-US" dirty="0" smtClean="0">
                          <a:latin typeface="Arial Black" pitchFamily="34" charset="0"/>
                        </a:rPr>
                        <a:t>600</a:t>
                      </a:r>
                      <a:endParaRPr lang="en-US" dirty="0">
                        <a:latin typeface="Arial Black" pitchFamily="34" charset="0"/>
                      </a:endParaRPr>
                    </a:p>
                  </a:txBody>
                  <a:tcPr/>
                </a:tc>
                <a:tc>
                  <a:txBody>
                    <a:bodyPr/>
                    <a:lstStyle/>
                    <a:p>
                      <a:pPr algn="ctr"/>
                      <a:r>
                        <a:rPr lang="en-US" dirty="0" smtClean="0">
                          <a:latin typeface="Arial Black" pitchFamily="34" charset="0"/>
                        </a:rPr>
                        <a:t>1.15</a:t>
                      </a: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1,060</a:t>
                      </a:r>
                      <a:endParaRPr lang="en-US" dirty="0">
                        <a:solidFill>
                          <a:srgbClr val="FF0000"/>
                        </a:solidFill>
                        <a:latin typeface="Arial Black" pitchFamily="34" charset="0"/>
                      </a:endParaRPr>
                    </a:p>
                  </a:txBody>
                  <a:tcPr/>
                </a:tc>
              </a:tr>
              <a:tr h="456832">
                <a:tc>
                  <a:txBody>
                    <a:bodyPr/>
                    <a:lstStyle/>
                    <a:p>
                      <a:r>
                        <a:rPr lang="en-US" dirty="0" smtClean="0">
                          <a:latin typeface="Arial Black" pitchFamily="34" charset="0"/>
                        </a:rPr>
                        <a:t>Total Liab. + OE</a:t>
                      </a:r>
                      <a:endParaRPr lang="en-US" dirty="0">
                        <a:latin typeface="Arial Black" pitchFamily="34" charset="0"/>
                      </a:endParaRPr>
                    </a:p>
                  </a:txBody>
                  <a:tcPr/>
                </a:tc>
                <a:tc>
                  <a:txBody>
                    <a:bodyPr/>
                    <a:lstStyle/>
                    <a:p>
                      <a:pPr algn="ctr"/>
                      <a:endParaRPr lang="en-US" dirty="0">
                        <a:latin typeface="Arial Black" pitchFamily="34" charset="0"/>
                      </a:endParaRPr>
                    </a:p>
                  </a:txBody>
                  <a:tcPr/>
                </a:tc>
                <a:tc>
                  <a:txBody>
                    <a:bodyPr/>
                    <a:lstStyle/>
                    <a:p>
                      <a:pPr algn="ctr"/>
                      <a:endParaRPr lang="en-US" dirty="0">
                        <a:latin typeface="Arial Black" pitchFamily="34" charset="0"/>
                      </a:endParaRPr>
                    </a:p>
                  </a:txBody>
                  <a:tcPr/>
                </a:tc>
                <a:tc>
                  <a:txBody>
                    <a:bodyPr/>
                    <a:lstStyle/>
                    <a:p>
                      <a:pPr algn="ctr"/>
                      <a:r>
                        <a:rPr lang="en-US" dirty="0" smtClean="0">
                          <a:solidFill>
                            <a:srgbClr val="FF0000"/>
                          </a:solidFill>
                          <a:latin typeface="Arial Black" pitchFamily="34" charset="0"/>
                        </a:rPr>
                        <a:t>1,150</a:t>
                      </a:r>
                      <a:endParaRPr lang="en-US" dirty="0">
                        <a:solidFill>
                          <a:srgbClr val="FF0000"/>
                        </a:solidFill>
                        <a:latin typeface="Arial Black"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solidFill>
            <a:schemeClr val="bg2"/>
          </a:solidFill>
        </p:spPr>
        <p:txBody>
          <a:bodyPr/>
          <a:lstStyle/>
          <a:p>
            <a:r>
              <a:rPr lang="en-US" b="1" smtClean="0"/>
              <a:t>Percentage of Sales Approach</a:t>
            </a:r>
          </a:p>
        </p:txBody>
      </p:sp>
      <p:sp>
        <p:nvSpPr>
          <p:cNvPr id="45057" name="Slide Number Placeholder 22"/>
          <p:cNvSpPr>
            <a:spLocks noGrp="1"/>
          </p:cNvSpPr>
          <p:nvPr>
            <p:ph type="sldNum" sz="quarter" idx="12"/>
          </p:nvPr>
        </p:nvSpPr>
        <p:spPr bwMode="auto">
          <a:ln>
            <a:round/>
            <a:headEnd/>
            <a:tailEnd/>
          </a:ln>
        </p:spPr>
        <p:txBody>
          <a:bodyPr/>
          <a:lstStyle/>
          <a:p>
            <a:pPr>
              <a:defRPr/>
            </a:pPr>
            <a:r>
              <a:rPr lang="en-US"/>
              <a:t>4-</a:t>
            </a:r>
            <a:fld id="{5482D820-C34C-4394-98B7-070A57E3E95E}" type="slidenum">
              <a:rPr lang="en-US"/>
              <a:pPr>
                <a:defRPr/>
              </a:pPr>
              <a:t>18</a:t>
            </a:fld>
            <a:endParaRPr lang="en-US"/>
          </a:p>
        </p:txBody>
      </p:sp>
      <p:sp>
        <p:nvSpPr>
          <p:cNvPr id="4" name="TextBox 3"/>
          <p:cNvSpPr txBox="1">
            <a:spLocks noChangeArrowheads="1"/>
          </p:cNvSpPr>
          <p:nvPr/>
        </p:nvSpPr>
        <p:spPr bwMode="auto">
          <a:xfrm>
            <a:off x="609600" y="1600200"/>
            <a:ext cx="8153400" cy="4613275"/>
          </a:xfrm>
          <a:prstGeom prst="rect">
            <a:avLst/>
          </a:prstGeom>
          <a:noFill/>
          <a:ln w="9525">
            <a:noFill/>
            <a:miter lim="800000"/>
            <a:headEnd/>
            <a:tailEnd/>
          </a:ln>
        </p:spPr>
        <p:txBody>
          <a:bodyPr>
            <a:spAutoFit/>
          </a:bodyPr>
          <a:lstStyle/>
          <a:p>
            <a:pPr>
              <a:lnSpc>
                <a:spcPct val="90000"/>
              </a:lnSpc>
            </a:pPr>
            <a:r>
              <a:rPr lang="en-US" sz="3600" b="1">
                <a:solidFill>
                  <a:srgbClr val="0070C0"/>
                </a:solidFill>
                <a:latin typeface="Perpetua" pitchFamily="18" charset="0"/>
              </a:rPr>
              <a:t>Income Statement</a:t>
            </a:r>
          </a:p>
          <a:p>
            <a:pPr>
              <a:lnSpc>
                <a:spcPct val="90000"/>
              </a:lnSpc>
              <a:buFont typeface="Arial" charset="0"/>
              <a:buChar char="•"/>
            </a:pPr>
            <a:endParaRPr lang="en-US" b="1">
              <a:solidFill>
                <a:srgbClr val="0070C0"/>
              </a:solidFill>
              <a:latin typeface="Perpetua" pitchFamily="18" charset="0"/>
            </a:endParaRPr>
          </a:p>
          <a:p>
            <a:pPr marL="746125" lvl="1" indent="-288925">
              <a:lnSpc>
                <a:spcPct val="90000"/>
              </a:lnSpc>
              <a:buFont typeface="Arial" charset="0"/>
              <a:buChar char="•"/>
            </a:pPr>
            <a:r>
              <a:rPr lang="en-US" sz="3200" b="1">
                <a:latin typeface="Perpetua" pitchFamily="18" charset="0"/>
              </a:rPr>
              <a:t>Costs may vary directly with sales - if this is the case, then the </a:t>
            </a:r>
            <a:r>
              <a:rPr lang="en-US" sz="3200" b="1">
                <a:solidFill>
                  <a:srgbClr val="0070C0"/>
                </a:solidFill>
                <a:latin typeface="Perpetua" pitchFamily="18" charset="0"/>
              </a:rPr>
              <a:t>profit margin is constant</a:t>
            </a:r>
          </a:p>
          <a:p>
            <a:pPr marL="746125" lvl="1" indent="-288925">
              <a:lnSpc>
                <a:spcPct val="90000"/>
              </a:lnSpc>
              <a:buFont typeface="Arial" charset="0"/>
              <a:buChar char="•"/>
            </a:pPr>
            <a:endParaRPr lang="en-US" sz="2800" b="1">
              <a:latin typeface="Perpetua" pitchFamily="18" charset="0"/>
            </a:endParaRPr>
          </a:p>
          <a:p>
            <a:pPr marL="746125" lvl="1" indent="-288925">
              <a:lnSpc>
                <a:spcPct val="90000"/>
              </a:lnSpc>
              <a:buFont typeface="Arial" charset="0"/>
              <a:buChar char="•"/>
            </a:pPr>
            <a:r>
              <a:rPr lang="en-US" sz="3200" b="1">
                <a:latin typeface="Perpetua" pitchFamily="18" charset="0"/>
              </a:rPr>
              <a:t>Depreciation and interest expense may not vary directly with sales – if this is the case, then the </a:t>
            </a:r>
            <a:r>
              <a:rPr lang="en-US" sz="3200" b="1">
                <a:solidFill>
                  <a:srgbClr val="0070C0"/>
                </a:solidFill>
                <a:latin typeface="Perpetua" pitchFamily="18" charset="0"/>
              </a:rPr>
              <a:t>profit margin is not constant</a:t>
            </a:r>
          </a:p>
          <a:p>
            <a:pPr marL="746125" lvl="1" indent="-288925">
              <a:lnSpc>
                <a:spcPct val="90000"/>
              </a:lnSpc>
              <a:buFont typeface="Arial" charset="0"/>
              <a:buChar char="•"/>
            </a:pPr>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slide(fromBottom)">
                                      <p:cBhvr>
                                        <p:cTn id="7" dur="1000"/>
                                        <p:tgtEl>
                                          <p:spTgt spid="4">
                                            <p:txEl>
                                              <p:pRg st="2" end="2"/>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slide(fromBottom)">
                                      <p:cBhvr>
                                        <p:cTn id="10"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solidFill>
            <a:schemeClr val="bg2"/>
          </a:solidFill>
        </p:spPr>
        <p:txBody>
          <a:bodyPr/>
          <a:lstStyle/>
          <a:p>
            <a:r>
              <a:rPr lang="en-US" b="1" smtClean="0"/>
              <a:t>Percentage of Sales Approach</a:t>
            </a:r>
          </a:p>
        </p:txBody>
      </p:sp>
      <p:sp>
        <p:nvSpPr>
          <p:cNvPr id="47105" name="Slide Number Placeholder 22"/>
          <p:cNvSpPr>
            <a:spLocks noGrp="1"/>
          </p:cNvSpPr>
          <p:nvPr>
            <p:ph type="sldNum" sz="quarter" idx="12"/>
          </p:nvPr>
        </p:nvSpPr>
        <p:spPr bwMode="auto">
          <a:ln>
            <a:round/>
            <a:headEnd/>
            <a:tailEnd/>
          </a:ln>
        </p:spPr>
        <p:txBody>
          <a:bodyPr/>
          <a:lstStyle/>
          <a:p>
            <a:pPr>
              <a:defRPr/>
            </a:pPr>
            <a:r>
              <a:rPr lang="en-US"/>
              <a:t>4-</a:t>
            </a:r>
            <a:fld id="{09E5F2B5-FC84-483D-A287-C35731840653}" type="slidenum">
              <a:rPr lang="en-US"/>
              <a:pPr>
                <a:defRPr/>
              </a:pPr>
              <a:t>19</a:t>
            </a:fld>
            <a:endParaRPr lang="en-US"/>
          </a:p>
        </p:txBody>
      </p:sp>
      <p:sp>
        <p:nvSpPr>
          <p:cNvPr id="4" name="TextBox 3"/>
          <p:cNvSpPr txBox="1">
            <a:spLocks noChangeArrowheads="1"/>
          </p:cNvSpPr>
          <p:nvPr/>
        </p:nvSpPr>
        <p:spPr bwMode="auto">
          <a:xfrm>
            <a:off x="609600" y="1600200"/>
            <a:ext cx="8153400" cy="2667000"/>
          </a:xfrm>
          <a:prstGeom prst="rect">
            <a:avLst/>
          </a:prstGeom>
          <a:noFill/>
          <a:ln w="9525">
            <a:noFill/>
            <a:miter lim="800000"/>
            <a:headEnd/>
            <a:tailEnd/>
          </a:ln>
        </p:spPr>
        <p:txBody>
          <a:bodyPr>
            <a:spAutoFit/>
          </a:bodyPr>
          <a:lstStyle/>
          <a:p>
            <a:pPr>
              <a:lnSpc>
                <a:spcPct val="90000"/>
              </a:lnSpc>
            </a:pPr>
            <a:r>
              <a:rPr lang="en-US" sz="3600" b="1">
                <a:solidFill>
                  <a:srgbClr val="0070C0"/>
                </a:solidFill>
                <a:latin typeface="Perpetua" pitchFamily="18" charset="0"/>
              </a:rPr>
              <a:t>Income Statement</a:t>
            </a:r>
          </a:p>
          <a:p>
            <a:pPr marL="808038" lvl="1" indent="-350838">
              <a:lnSpc>
                <a:spcPct val="90000"/>
              </a:lnSpc>
            </a:pPr>
            <a:endParaRPr lang="en-US" sz="2400" b="1">
              <a:latin typeface="Perpetua" pitchFamily="18" charset="0"/>
            </a:endParaRPr>
          </a:p>
          <a:p>
            <a:pPr marL="808038" lvl="1" indent="-350838">
              <a:lnSpc>
                <a:spcPct val="90000"/>
              </a:lnSpc>
              <a:buFont typeface="Arial" charset="0"/>
              <a:buChar char="•"/>
            </a:pPr>
            <a:r>
              <a:rPr lang="en-US" sz="3200" b="1">
                <a:latin typeface="Perpetua" pitchFamily="18" charset="0"/>
              </a:rPr>
              <a:t>Dividends are a management decision and generally do not vary directly with sales – this influences </a:t>
            </a:r>
            <a:r>
              <a:rPr lang="en-US" sz="3200" b="1">
                <a:solidFill>
                  <a:srgbClr val="0070C0"/>
                </a:solidFill>
                <a:latin typeface="Perpetua" pitchFamily="18" charset="0"/>
              </a:rPr>
              <a:t>additions to retained earnings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slide(fromBottom)">
                                      <p:cBhvr>
                                        <p:cTn id="7"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22"/>
          <p:cNvSpPr>
            <a:spLocks noGrp="1"/>
          </p:cNvSpPr>
          <p:nvPr>
            <p:ph type="sldNum" sz="quarter" idx="12"/>
          </p:nvPr>
        </p:nvSpPr>
        <p:spPr bwMode="auto">
          <a:ln>
            <a:round/>
            <a:headEnd/>
            <a:tailEnd/>
          </a:ln>
        </p:spPr>
        <p:txBody>
          <a:bodyPr/>
          <a:lstStyle/>
          <a:p>
            <a:pPr>
              <a:defRPr/>
            </a:pPr>
            <a:r>
              <a:rPr lang="en-US"/>
              <a:t>4-</a:t>
            </a:r>
            <a:fld id="{AA3CE2EC-143D-4E7E-AEF2-38A49F28AA7F}" type="slidenum">
              <a:rPr lang="en-US"/>
              <a:pPr>
                <a:defRPr/>
              </a:pPr>
              <a:t>2</a:t>
            </a:fld>
            <a:endParaRPr lang="en-US"/>
          </a:p>
        </p:txBody>
      </p:sp>
      <p:sp>
        <p:nvSpPr>
          <p:cNvPr id="4" name="TextBox 3"/>
          <p:cNvSpPr txBox="1"/>
          <p:nvPr/>
        </p:nvSpPr>
        <p:spPr>
          <a:xfrm>
            <a:off x="1371600" y="381000"/>
            <a:ext cx="6248400" cy="830263"/>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Chapter Outline</a:t>
            </a:r>
          </a:p>
        </p:txBody>
      </p:sp>
      <p:sp>
        <p:nvSpPr>
          <p:cNvPr id="6" name="Rectangle 5"/>
          <p:cNvSpPr>
            <a:spLocks noChangeArrowheads="1"/>
          </p:cNvSpPr>
          <p:nvPr/>
        </p:nvSpPr>
        <p:spPr bwMode="auto">
          <a:xfrm>
            <a:off x="838200" y="1981200"/>
            <a:ext cx="7772400" cy="3908425"/>
          </a:xfrm>
          <a:prstGeom prst="rect">
            <a:avLst/>
          </a:prstGeom>
          <a:noFill/>
          <a:ln w="9525">
            <a:noFill/>
            <a:miter lim="800000"/>
            <a:headEnd/>
            <a:tailEnd/>
          </a:ln>
        </p:spPr>
        <p:txBody>
          <a:bodyPr>
            <a:spAutoFit/>
          </a:bodyPr>
          <a:lstStyle/>
          <a:p>
            <a:pPr marL="609600" indent="-609600">
              <a:buFont typeface="Arial" charset="0"/>
              <a:buChar char="•"/>
            </a:pPr>
            <a:r>
              <a:rPr lang="en-US" sz="3200" b="1">
                <a:latin typeface="Perpetua" pitchFamily="18" charset="0"/>
              </a:rPr>
              <a:t>What is Financial Planning?</a:t>
            </a:r>
          </a:p>
          <a:p>
            <a:pPr marL="609600" indent="-609600">
              <a:buFont typeface="Arial" charset="0"/>
              <a:buChar char="•"/>
            </a:pPr>
            <a:endParaRPr lang="en-US" sz="1400" b="1">
              <a:latin typeface="Perpetua" pitchFamily="18" charset="0"/>
            </a:endParaRPr>
          </a:p>
          <a:p>
            <a:pPr marL="609600" indent="-609600">
              <a:buFont typeface="Arial" charset="0"/>
              <a:buChar char="•"/>
            </a:pPr>
            <a:r>
              <a:rPr lang="en-US" sz="3200" b="1">
                <a:latin typeface="Perpetua" pitchFamily="18" charset="0"/>
              </a:rPr>
              <a:t>Financial Planning Models</a:t>
            </a:r>
          </a:p>
          <a:p>
            <a:pPr marL="609600" indent="-609600">
              <a:buFont typeface="Arial" charset="0"/>
              <a:buChar char="•"/>
            </a:pPr>
            <a:endParaRPr lang="en-US" sz="1400" b="1">
              <a:latin typeface="Perpetua" pitchFamily="18" charset="0"/>
            </a:endParaRPr>
          </a:p>
          <a:p>
            <a:pPr marL="609600" indent="-609600">
              <a:buFont typeface="Arial" charset="0"/>
              <a:buChar char="•"/>
            </a:pPr>
            <a:r>
              <a:rPr lang="en-US" sz="3200" b="1">
                <a:latin typeface="Perpetua" pitchFamily="18" charset="0"/>
              </a:rPr>
              <a:t>The Percentage of Sales Approach</a:t>
            </a:r>
          </a:p>
          <a:p>
            <a:pPr marL="609600" indent="-609600">
              <a:buFont typeface="Arial" charset="0"/>
              <a:buChar char="•"/>
            </a:pPr>
            <a:endParaRPr lang="en-US" sz="1400" b="1">
              <a:latin typeface="Perpetua" pitchFamily="18" charset="0"/>
            </a:endParaRPr>
          </a:p>
          <a:p>
            <a:pPr marL="609600" indent="-609600">
              <a:buFont typeface="Arial" charset="0"/>
              <a:buChar char="•"/>
            </a:pPr>
            <a:r>
              <a:rPr lang="en-US" sz="3200" b="1">
                <a:latin typeface="Perpetua" pitchFamily="18" charset="0"/>
              </a:rPr>
              <a:t>External Financing and Growth</a:t>
            </a:r>
          </a:p>
          <a:p>
            <a:pPr marL="609600" indent="-609600">
              <a:buFont typeface="Arial" charset="0"/>
              <a:buChar char="•"/>
            </a:pPr>
            <a:endParaRPr lang="en-US" sz="1400" b="1">
              <a:latin typeface="Perpetua" pitchFamily="18" charset="0"/>
            </a:endParaRPr>
          </a:p>
          <a:p>
            <a:pPr marL="609600" indent="-609600">
              <a:buFont typeface="Arial" charset="0"/>
              <a:buChar char="•"/>
            </a:pPr>
            <a:r>
              <a:rPr lang="en-US" sz="3200" b="1">
                <a:latin typeface="Perpetua" pitchFamily="18" charset="0"/>
              </a:rPr>
              <a:t>Some Caveats Regarding </a:t>
            </a:r>
          </a:p>
          <a:p>
            <a:pPr marL="609600" indent="-609600"/>
            <a:r>
              <a:rPr lang="en-US" sz="3200" b="1">
                <a:latin typeface="Perpetua" pitchFamily="18" charset="0"/>
              </a:rPr>
              <a:t>	Financial Planning Models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00" fill="hold"/>
                                        <p:tgtEl>
                                          <p:spTgt spid="6">
                                            <p:txEl>
                                              <p:pRg st="0" end="0"/>
                                            </p:txEl>
                                          </p:spTgt>
                                        </p:tgtEl>
                                        <p:attrNameLst>
                                          <p:attrName>style.color</p:attrName>
                                        </p:attrNameLst>
                                      </p:cBhvr>
                                      <p:to>
                                        <a:schemeClr val="accent2"/>
                                      </p:to>
                                    </p:animClr>
                                  </p:childTnLst>
                                </p:cTn>
                              </p:par>
                              <p:par>
                                <p:cTn id="7" presetID="9" presetClass="emph" presetSubtype="0" nodeType="withEffect">
                                  <p:stCondLst>
                                    <p:cond delay="0"/>
                                  </p:stCondLst>
                                  <p:childTnLst>
                                    <p:set>
                                      <p:cBhvr rctx="PPT">
                                        <p:cTn id="8" dur="indefinite"/>
                                        <p:tgtEl>
                                          <p:spTgt spid="6">
                                            <p:txEl>
                                              <p:pRg st="2" end="2"/>
                                            </p:txEl>
                                          </p:spTgt>
                                        </p:tgtEl>
                                        <p:attrNameLst>
                                          <p:attrName>style.opacity</p:attrName>
                                        </p:attrNameLst>
                                      </p:cBhvr>
                                      <p:to>
                                        <p:strVal val="0.5"/>
                                      </p:to>
                                    </p:set>
                                    <p:animEffect filter="image" prLst="opacity: 0.5">
                                      <p:cBhvr rctx="IE">
                                        <p:cTn id="9" dur="indefinite"/>
                                        <p:tgtEl>
                                          <p:spTgt spid="6">
                                            <p:txEl>
                                              <p:pRg st="2" end="2"/>
                                            </p:txEl>
                                          </p:spTgt>
                                        </p:tgtEl>
                                      </p:cBhvr>
                                    </p:animEffect>
                                  </p:childTnLst>
                                </p:cTn>
                              </p:par>
                              <p:par>
                                <p:cTn id="10" presetID="9" presetClass="emph" presetSubtype="0" nodeType="withEffect">
                                  <p:stCondLst>
                                    <p:cond delay="0"/>
                                  </p:stCondLst>
                                  <p:childTnLst>
                                    <p:set>
                                      <p:cBhvr rctx="PPT">
                                        <p:cTn id="11" dur="indefinite"/>
                                        <p:tgtEl>
                                          <p:spTgt spid="6">
                                            <p:txEl>
                                              <p:pRg st="4" end="4"/>
                                            </p:txEl>
                                          </p:spTgt>
                                        </p:tgtEl>
                                        <p:attrNameLst>
                                          <p:attrName>style.opacity</p:attrName>
                                        </p:attrNameLst>
                                      </p:cBhvr>
                                      <p:to>
                                        <p:strVal val="0.5"/>
                                      </p:to>
                                    </p:set>
                                    <p:animEffect filter="image" prLst="opacity: 0.5">
                                      <p:cBhvr rctx="IE">
                                        <p:cTn id="12" dur="indefinite"/>
                                        <p:tgtEl>
                                          <p:spTgt spid="6">
                                            <p:txEl>
                                              <p:pRg st="4" end="4"/>
                                            </p:txEl>
                                          </p:spTgt>
                                        </p:tgtEl>
                                      </p:cBhvr>
                                    </p:animEffect>
                                  </p:childTnLst>
                                </p:cTn>
                              </p:par>
                              <p:par>
                                <p:cTn id="13" presetID="9" presetClass="emph" presetSubtype="0" nodeType="withEffect">
                                  <p:stCondLst>
                                    <p:cond delay="0"/>
                                  </p:stCondLst>
                                  <p:childTnLst>
                                    <p:set>
                                      <p:cBhvr rctx="PPT">
                                        <p:cTn id="14" dur="indefinite"/>
                                        <p:tgtEl>
                                          <p:spTgt spid="6">
                                            <p:txEl>
                                              <p:pRg st="6" end="6"/>
                                            </p:txEl>
                                          </p:spTgt>
                                        </p:tgtEl>
                                        <p:attrNameLst>
                                          <p:attrName>style.opacity</p:attrName>
                                        </p:attrNameLst>
                                      </p:cBhvr>
                                      <p:to>
                                        <p:strVal val="0.5"/>
                                      </p:to>
                                    </p:set>
                                    <p:animEffect filter="image" prLst="opacity: 0.5">
                                      <p:cBhvr rctx="IE">
                                        <p:cTn id="15" dur="indefinite"/>
                                        <p:tgtEl>
                                          <p:spTgt spid="6">
                                            <p:txEl>
                                              <p:pRg st="6" end="6"/>
                                            </p:txEl>
                                          </p:spTgt>
                                        </p:tgtEl>
                                      </p:cBhvr>
                                    </p:animEffect>
                                  </p:childTnLst>
                                </p:cTn>
                              </p:par>
                              <p:par>
                                <p:cTn id="16" presetID="9" presetClass="emph" presetSubtype="0" nodeType="withEffect">
                                  <p:stCondLst>
                                    <p:cond delay="0"/>
                                  </p:stCondLst>
                                  <p:childTnLst>
                                    <p:set>
                                      <p:cBhvr rctx="PPT">
                                        <p:cTn id="17" dur="indefinite"/>
                                        <p:tgtEl>
                                          <p:spTgt spid="6">
                                            <p:txEl>
                                              <p:pRg st="8" end="8"/>
                                            </p:txEl>
                                          </p:spTgt>
                                        </p:tgtEl>
                                        <p:attrNameLst>
                                          <p:attrName>style.opacity</p:attrName>
                                        </p:attrNameLst>
                                      </p:cBhvr>
                                      <p:to>
                                        <p:strVal val="0.5"/>
                                      </p:to>
                                    </p:set>
                                    <p:animEffect filter="image" prLst="opacity: 0.5">
                                      <p:cBhvr rctx="IE">
                                        <p:cTn id="18" dur="indefinite"/>
                                        <p:tgtEl>
                                          <p:spTgt spid="6">
                                            <p:txEl>
                                              <p:pRg st="8" end="8"/>
                                            </p:txEl>
                                          </p:spTgt>
                                        </p:tgtEl>
                                      </p:cBhvr>
                                    </p:animEffect>
                                  </p:childTnLst>
                                </p:cTn>
                              </p:par>
                              <p:par>
                                <p:cTn id="19" presetID="9" presetClass="emph" presetSubtype="0" nodeType="withEffect">
                                  <p:stCondLst>
                                    <p:cond delay="0"/>
                                  </p:stCondLst>
                                  <p:childTnLst>
                                    <p:set>
                                      <p:cBhvr rctx="PPT">
                                        <p:cTn id="20" dur="indefinite"/>
                                        <p:tgtEl>
                                          <p:spTgt spid="6">
                                            <p:txEl>
                                              <p:pRg st="9" end="9"/>
                                            </p:txEl>
                                          </p:spTgt>
                                        </p:tgtEl>
                                        <p:attrNameLst>
                                          <p:attrName>style.opacity</p:attrName>
                                        </p:attrNameLst>
                                      </p:cBhvr>
                                      <p:to>
                                        <p:strVal val="0.5"/>
                                      </p:to>
                                    </p:set>
                                    <p:animEffect filter="image" prLst="opacity: 0.5">
                                      <p:cBhvr rctx="IE">
                                        <p:cTn id="21" dur="indefinite"/>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914400" y="152400"/>
            <a:ext cx="7772400" cy="1477963"/>
          </a:xfrm>
          <a:solidFill>
            <a:schemeClr val="bg2"/>
          </a:solidFill>
        </p:spPr>
        <p:txBody>
          <a:bodyPr rtlCol="0">
            <a:normAutofit fontScale="90000"/>
          </a:bodyPr>
          <a:lstStyle/>
          <a:p>
            <a:pPr fontAlgn="auto">
              <a:spcAft>
                <a:spcPts val="0"/>
              </a:spcAft>
              <a:defRPr/>
            </a:pPr>
            <a:r>
              <a:rPr lang="en-US" sz="4800" b="1" smtClean="0"/>
              <a:t>Example II: % of Sales </a:t>
            </a:r>
            <a:r>
              <a:rPr lang="en-US" sz="4800" b="1" i="1" smtClean="0"/>
              <a:t>Pro Forma</a:t>
            </a:r>
          </a:p>
        </p:txBody>
      </p:sp>
      <p:sp>
        <p:nvSpPr>
          <p:cNvPr id="49153" name="Slide Number Placeholder 22"/>
          <p:cNvSpPr>
            <a:spLocks noGrp="1"/>
          </p:cNvSpPr>
          <p:nvPr>
            <p:ph type="sldNum" sz="quarter" idx="12"/>
          </p:nvPr>
        </p:nvSpPr>
        <p:spPr bwMode="auto">
          <a:ln>
            <a:round/>
            <a:headEnd/>
            <a:tailEnd/>
          </a:ln>
        </p:spPr>
        <p:txBody>
          <a:bodyPr/>
          <a:lstStyle/>
          <a:p>
            <a:pPr>
              <a:defRPr/>
            </a:pPr>
            <a:r>
              <a:rPr lang="en-US"/>
              <a:t>4-</a:t>
            </a:r>
            <a:fld id="{29D89798-5497-4816-94C1-B9730739E70C}" type="slidenum">
              <a:rPr lang="en-US"/>
              <a:pPr>
                <a:defRPr/>
              </a:pPr>
              <a:t>20</a:t>
            </a:fld>
            <a:endParaRPr lang="en-US"/>
          </a:p>
        </p:txBody>
      </p:sp>
      <p:sp>
        <p:nvSpPr>
          <p:cNvPr id="21508" name="TextBox 3"/>
          <p:cNvSpPr txBox="1">
            <a:spLocks noChangeArrowheads="1"/>
          </p:cNvSpPr>
          <p:nvPr/>
        </p:nvSpPr>
        <p:spPr bwMode="auto">
          <a:xfrm>
            <a:off x="2133600" y="1447800"/>
            <a:ext cx="4953000" cy="646113"/>
          </a:xfrm>
          <a:prstGeom prst="rect">
            <a:avLst/>
          </a:prstGeom>
          <a:noFill/>
          <a:ln w="9525">
            <a:noFill/>
            <a:miter lim="800000"/>
            <a:headEnd/>
            <a:tailEnd/>
          </a:ln>
        </p:spPr>
        <p:txBody>
          <a:bodyPr>
            <a:spAutoFit/>
          </a:bodyPr>
          <a:lstStyle/>
          <a:p>
            <a:pPr algn="ctr"/>
            <a:r>
              <a:rPr lang="en-US" sz="3600" b="1">
                <a:solidFill>
                  <a:srgbClr val="0070C0"/>
                </a:solidFill>
                <a:latin typeface="Perpetua" pitchFamily="18" charset="0"/>
              </a:rPr>
              <a:t>Income Statement</a:t>
            </a:r>
          </a:p>
        </p:txBody>
      </p:sp>
      <p:graphicFrame>
        <p:nvGraphicFramePr>
          <p:cNvPr id="5" name="Table 4"/>
          <p:cNvGraphicFramePr>
            <a:graphicFrameLocks noGrp="1"/>
          </p:cNvGraphicFramePr>
          <p:nvPr/>
        </p:nvGraphicFramePr>
        <p:xfrm>
          <a:off x="762000" y="2093913"/>
          <a:ext cx="3657600" cy="4529137"/>
        </p:xfrm>
        <a:graphic>
          <a:graphicData uri="http://schemas.openxmlformats.org/drawingml/2006/table">
            <a:tbl>
              <a:tblPr/>
              <a:tblGrid>
                <a:gridCol w="1370013"/>
                <a:gridCol w="1068387"/>
                <a:gridCol w="1219200"/>
              </a:tblGrid>
              <a:tr h="359633">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Tasha’s Toy Emporium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lang="en-US"/>
                    </a:p>
                  </a:txBody>
                  <a:tcPr/>
                </a:tc>
                <a:tc hMerge="1">
                  <a:txBody>
                    <a:bodyPr/>
                    <a:lstStyle/>
                    <a:p>
                      <a:endParaRPr lang="en-US"/>
                    </a:p>
                  </a:txBody>
                  <a:tcPr/>
                </a:tc>
              </a:tr>
              <a:tr h="359633">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Income Statement, 2011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lang="en-US"/>
                    </a:p>
                  </a:txBody>
                  <a:tcPr/>
                </a:tc>
                <a:tc hMerge="1">
                  <a:txBody>
                    <a:bodyPr/>
                    <a:lstStyle/>
                    <a:p>
                      <a:endParaRPr lang="en-US"/>
                    </a:p>
                  </a:txBody>
                  <a:tcPr/>
                </a:tc>
              </a:tr>
              <a:tr h="6293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 of Sales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596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Sales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820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Less: costs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(3,000)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596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EBT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8990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Less: taxes (40% of EBT)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820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Net Income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1,200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5963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Dividends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382064">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Add. To 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bl>
          </a:graphicData>
        </a:graphic>
      </p:graphicFrame>
      <p:graphicFrame>
        <p:nvGraphicFramePr>
          <p:cNvPr id="6" name="Table 5"/>
          <p:cNvGraphicFramePr>
            <a:graphicFrameLocks noGrp="1"/>
          </p:cNvGraphicFramePr>
          <p:nvPr/>
        </p:nvGraphicFramePr>
        <p:xfrm>
          <a:off x="4800600" y="2093913"/>
          <a:ext cx="3733800" cy="4419600"/>
        </p:xfrm>
        <a:graphic>
          <a:graphicData uri="http://schemas.openxmlformats.org/drawingml/2006/table">
            <a:tbl>
              <a:tblPr/>
              <a:tblGrid>
                <a:gridCol w="1866901"/>
                <a:gridCol w="1866899"/>
              </a:tblGrid>
              <a:tr h="315419">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Tasha’s Toy Emporium</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lang="en-US"/>
                    </a:p>
                  </a:txBody>
                  <a:tcPr/>
                </a:tc>
              </a:tr>
              <a:tr h="586069">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Pro Forma Income Statement, 2012</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lang="en-US"/>
                    </a:p>
                  </a:txBody>
                  <a:tcPr/>
                </a:tc>
              </a:tr>
              <a:tr h="4866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Sales</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5,500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4849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Less: costs</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(3,300)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4782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EBT</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2,200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5121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Less: taxes</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(880)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293034">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Net Income</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1,320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293034">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483304">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Dividends</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660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r h="486695">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Add. To RE</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660</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solidFill>
            <a:schemeClr val="bg2"/>
          </a:solidFill>
        </p:spPr>
        <p:txBody>
          <a:bodyPr/>
          <a:lstStyle/>
          <a:p>
            <a:r>
              <a:rPr lang="en-US" b="1" smtClean="0"/>
              <a:t>Percentage of Sales Approach</a:t>
            </a:r>
          </a:p>
        </p:txBody>
      </p:sp>
      <p:sp>
        <p:nvSpPr>
          <p:cNvPr id="51201" name="Slide Number Placeholder 22"/>
          <p:cNvSpPr>
            <a:spLocks noGrp="1"/>
          </p:cNvSpPr>
          <p:nvPr>
            <p:ph type="sldNum" sz="quarter" idx="12"/>
          </p:nvPr>
        </p:nvSpPr>
        <p:spPr bwMode="auto">
          <a:ln>
            <a:round/>
            <a:headEnd/>
            <a:tailEnd/>
          </a:ln>
        </p:spPr>
        <p:txBody>
          <a:bodyPr/>
          <a:lstStyle/>
          <a:p>
            <a:pPr>
              <a:defRPr/>
            </a:pPr>
            <a:r>
              <a:rPr lang="en-US"/>
              <a:t>4-</a:t>
            </a:r>
            <a:fld id="{62CB5403-78D2-4468-827F-84F1FE54B4C5}" type="slidenum">
              <a:rPr lang="en-US"/>
              <a:pPr>
                <a:defRPr/>
              </a:pPr>
              <a:t>21</a:t>
            </a:fld>
            <a:endParaRPr lang="en-US"/>
          </a:p>
        </p:txBody>
      </p:sp>
      <p:sp>
        <p:nvSpPr>
          <p:cNvPr id="4" name="TextBox 3"/>
          <p:cNvSpPr txBox="1">
            <a:spLocks noChangeArrowheads="1"/>
          </p:cNvSpPr>
          <p:nvPr/>
        </p:nvSpPr>
        <p:spPr bwMode="auto">
          <a:xfrm>
            <a:off x="533400" y="1447800"/>
            <a:ext cx="8229600" cy="3768725"/>
          </a:xfrm>
          <a:prstGeom prst="rect">
            <a:avLst/>
          </a:prstGeom>
          <a:noFill/>
          <a:ln w="9525">
            <a:noFill/>
            <a:miter lim="800000"/>
            <a:headEnd/>
            <a:tailEnd/>
          </a:ln>
        </p:spPr>
        <p:txBody>
          <a:bodyPr>
            <a:spAutoFit/>
          </a:bodyPr>
          <a:lstStyle/>
          <a:p>
            <a:pPr marL="746125" lvl="1" indent="-288925">
              <a:lnSpc>
                <a:spcPct val="90000"/>
              </a:lnSpc>
            </a:pPr>
            <a:r>
              <a:rPr lang="en-US" sz="3600" b="1">
                <a:solidFill>
                  <a:srgbClr val="0070C0"/>
                </a:solidFill>
                <a:latin typeface="Perpetua" pitchFamily="18" charset="0"/>
              </a:rPr>
              <a:t>Balance Sheet</a:t>
            </a:r>
          </a:p>
          <a:p>
            <a:pPr marL="746125" lvl="1" indent="-288925">
              <a:lnSpc>
                <a:spcPct val="90000"/>
              </a:lnSpc>
            </a:pPr>
            <a:endParaRPr lang="en-US" sz="3600" b="1">
              <a:solidFill>
                <a:srgbClr val="0070C0"/>
              </a:solidFill>
              <a:latin typeface="Perpetua" pitchFamily="18" charset="0"/>
            </a:endParaRPr>
          </a:p>
          <a:p>
            <a:pPr marL="746125" lvl="1" indent="-288925">
              <a:lnSpc>
                <a:spcPct val="90000"/>
              </a:lnSpc>
              <a:buFont typeface="Arial" charset="0"/>
              <a:buChar char="•"/>
            </a:pPr>
            <a:r>
              <a:rPr lang="en-US" sz="3600" b="1">
                <a:latin typeface="Perpetua" pitchFamily="18" charset="0"/>
              </a:rPr>
              <a:t>Initially assume </a:t>
            </a:r>
            <a:r>
              <a:rPr lang="en-US" sz="3600" b="1">
                <a:solidFill>
                  <a:srgbClr val="0070C0"/>
                </a:solidFill>
                <a:latin typeface="Perpetua" pitchFamily="18" charset="0"/>
              </a:rPr>
              <a:t>all assets</a:t>
            </a:r>
            <a:r>
              <a:rPr lang="en-US" sz="3600" b="1">
                <a:latin typeface="Perpetua" pitchFamily="18" charset="0"/>
              </a:rPr>
              <a:t>, including fixed, vary directly with sales</a:t>
            </a:r>
          </a:p>
          <a:p>
            <a:pPr marL="746125" lvl="1" indent="-288925">
              <a:lnSpc>
                <a:spcPct val="90000"/>
              </a:lnSpc>
              <a:buFont typeface="Arial" charset="0"/>
              <a:buChar char="•"/>
            </a:pPr>
            <a:endParaRPr lang="en-US" sz="3600" b="1">
              <a:latin typeface="Perpetua" pitchFamily="18" charset="0"/>
            </a:endParaRPr>
          </a:p>
          <a:p>
            <a:pPr marL="746125" lvl="1" indent="-288925">
              <a:lnSpc>
                <a:spcPct val="90000"/>
              </a:lnSpc>
              <a:buFont typeface="Arial" charset="0"/>
              <a:buChar char="•"/>
            </a:pPr>
            <a:r>
              <a:rPr lang="en-US" sz="3600" b="1">
                <a:solidFill>
                  <a:srgbClr val="0070C0"/>
                </a:solidFill>
                <a:latin typeface="Perpetua" pitchFamily="18" charset="0"/>
              </a:rPr>
              <a:t>Accounts payable </a:t>
            </a:r>
            <a:r>
              <a:rPr lang="en-US" sz="3600" b="1">
                <a:latin typeface="Perpetua" pitchFamily="18" charset="0"/>
              </a:rPr>
              <a:t>will also normally vary directly with sales</a:t>
            </a:r>
          </a:p>
          <a:p>
            <a:pPr marL="746125" lvl="1" indent="-288925">
              <a:lnSpc>
                <a:spcPct val="90000"/>
              </a:lnSpc>
              <a:buFont typeface="Arial" charset="0"/>
              <a:buChar char="•"/>
            </a:pPr>
            <a:endParaRPr lang="en-US" sz="1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slide(fromBottom)">
                                      <p:cBhvr>
                                        <p:cTn id="7" dur="1000"/>
                                        <p:tgtEl>
                                          <p:spTgt spid="4">
                                            <p:txEl>
                                              <p:pRg st="2" end="2"/>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slide(fromBottom)">
                                      <p:cBhvr>
                                        <p:cTn id="10"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solidFill>
            <a:schemeClr val="bg2"/>
          </a:solidFill>
        </p:spPr>
        <p:txBody>
          <a:bodyPr/>
          <a:lstStyle/>
          <a:p>
            <a:r>
              <a:rPr lang="en-US" b="1" smtClean="0"/>
              <a:t>Percentage of Sales Approach</a:t>
            </a:r>
          </a:p>
        </p:txBody>
      </p:sp>
      <p:sp>
        <p:nvSpPr>
          <p:cNvPr id="53249" name="Slide Number Placeholder 22"/>
          <p:cNvSpPr>
            <a:spLocks noGrp="1"/>
          </p:cNvSpPr>
          <p:nvPr>
            <p:ph type="sldNum" sz="quarter" idx="12"/>
          </p:nvPr>
        </p:nvSpPr>
        <p:spPr bwMode="auto">
          <a:ln>
            <a:round/>
            <a:headEnd/>
            <a:tailEnd/>
          </a:ln>
        </p:spPr>
        <p:txBody>
          <a:bodyPr/>
          <a:lstStyle/>
          <a:p>
            <a:pPr>
              <a:defRPr/>
            </a:pPr>
            <a:r>
              <a:rPr lang="en-US"/>
              <a:t>4-</a:t>
            </a:r>
            <a:fld id="{2F3726D3-314C-4680-925D-9DA1B8C0A0E1}" type="slidenum">
              <a:rPr lang="en-US"/>
              <a:pPr>
                <a:defRPr/>
              </a:pPr>
              <a:t>22</a:t>
            </a:fld>
            <a:endParaRPr lang="en-US"/>
          </a:p>
        </p:txBody>
      </p:sp>
      <p:sp>
        <p:nvSpPr>
          <p:cNvPr id="4" name="TextBox 3"/>
          <p:cNvSpPr txBox="1">
            <a:spLocks noChangeArrowheads="1"/>
          </p:cNvSpPr>
          <p:nvPr/>
        </p:nvSpPr>
        <p:spPr bwMode="auto">
          <a:xfrm>
            <a:off x="533400" y="1447800"/>
            <a:ext cx="8229600" cy="5030788"/>
          </a:xfrm>
          <a:prstGeom prst="rect">
            <a:avLst/>
          </a:prstGeom>
          <a:noFill/>
          <a:ln w="9525">
            <a:noFill/>
            <a:miter lim="800000"/>
            <a:headEnd/>
            <a:tailEnd/>
          </a:ln>
        </p:spPr>
        <p:txBody>
          <a:bodyPr>
            <a:spAutoFit/>
          </a:bodyPr>
          <a:lstStyle/>
          <a:p>
            <a:pPr marL="854075" lvl="1" indent="-396875">
              <a:lnSpc>
                <a:spcPct val="90000"/>
              </a:lnSpc>
            </a:pPr>
            <a:r>
              <a:rPr lang="en-US" sz="3600" b="1">
                <a:solidFill>
                  <a:srgbClr val="0070C0"/>
                </a:solidFill>
                <a:latin typeface="Perpetua" pitchFamily="18" charset="0"/>
              </a:rPr>
              <a:t>Balance Sheet</a:t>
            </a:r>
          </a:p>
          <a:p>
            <a:pPr marL="854075" lvl="1" indent="-396875">
              <a:lnSpc>
                <a:spcPct val="90000"/>
              </a:lnSpc>
            </a:pPr>
            <a:endParaRPr lang="en-US" sz="1600" b="1">
              <a:latin typeface="Perpetua" pitchFamily="18" charset="0"/>
            </a:endParaRPr>
          </a:p>
          <a:p>
            <a:pPr marL="854075" lvl="1" indent="-396875">
              <a:lnSpc>
                <a:spcPct val="90000"/>
              </a:lnSpc>
              <a:buFont typeface="Arial" charset="0"/>
              <a:buChar char="•"/>
            </a:pPr>
            <a:r>
              <a:rPr lang="en-US" sz="3600" b="1">
                <a:solidFill>
                  <a:srgbClr val="0070C0"/>
                </a:solidFill>
                <a:latin typeface="Perpetua" pitchFamily="18" charset="0"/>
              </a:rPr>
              <a:t>Notes payable, long-term debt and equity </a:t>
            </a:r>
            <a:r>
              <a:rPr lang="en-US" sz="3600" b="1">
                <a:latin typeface="Perpetua" pitchFamily="18" charset="0"/>
              </a:rPr>
              <a:t>generally do </a:t>
            </a:r>
            <a:r>
              <a:rPr lang="en-US" sz="3600" b="1">
                <a:solidFill>
                  <a:srgbClr val="FF0000"/>
                </a:solidFill>
                <a:latin typeface="Perpetua" pitchFamily="18" charset="0"/>
              </a:rPr>
              <a:t>not</a:t>
            </a:r>
            <a:r>
              <a:rPr lang="en-US" sz="3600" b="1">
                <a:latin typeface="Perpetua" pitchFamily="18" charset="0"/>
              </a:rPr>
              <a:t> vary directly with sales because they depend on management decisions about capital structure</a:t>
            </a:r>
          </a:p>
          <a:p>
            <a:pPr marL="854075" lvl="1" indent="-396875">
              <a:lnSpc>
                <a:spcPct val="90000"/>
              </a:lnSpc>
              <a:buFont typeface="Arial" charset="0"/>
              <a:buChar char="•"/>
            </a:pPr>
            <a:endParaRPr lang="en-US" sz="2000" b="1">
              <a:latin typeface="Perpetua" pitchFamily="18" charset="0"/>
            </a:endParaRPr>
          </a:p>
          <a:p>
            <a:pPr marL="854075" lvl="1" indent="-396875">
              <a:lnSpc>
                <a:spcPct val="90000"/>
              </a:lnSpc>
              <a:buFont typeface="Arial" charset="0"/>
              <a:buChar char="•"/>
            </a:pPr>
            <a:r>
              <a:rPr lang="en-US" sz="3600" b="1">
                <a:latin typeface="Perpetua" pitchFamily="18" charset="0"/>
              </a:rPr>
              <a:t>The change in the </a:t>
            </a:r>
            <a:r>
              <a:rPr lang="en-US" sz="3600" b="1">
                <a:solidFill>
                  <a:srgbClr val="0070C0"/>
                </a:solidFill>
                <a:latin typeface="Perpetua" pitchFamily="18" charset="0"/>
              </a:rPr>
              <a:t>retained earnings </a:t>
            </a:r>
            <a:r>
              <a:rPr lang="en-US" sz="3600" b="1">
                <a:latin typeface="Perpetua" pitchFamily="18" charset="0"/>
              </a:rPr>
              <a:t>portion of equity will come from the dividend decision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slide(fromBottom)">
                                      <p:cBhvr>
                                        <p:cTn id="7" dur="1000"/>
                                        <p:tgtEl>
                                          <p:spTgt spid="4">
                                            <p:txEl>
                                              <p:pRg st="2" end="2"/>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slide(fromBottom)">
                                      <p:cBhvr>
                                        <p:cTn id="10"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066800" y="269875"/>
            <a:ext cx="7256463" cy="1371600"/>
          </a:xfrm>
          <a:solidFill>
            <a:schemeClr val="bg2"/>
          </a:solidFill>
        </p:spPr>
        <p:txBody>
          <a:bodyPr rtlCol="0">
            <a:normAutofit fontScale="90000"/>
          </a:bodyPr>
          <a:lstStyle/>
          <a:p>
            <a:pPr fontAlgn="auto">
              <a:spcAft>
                <a:spcPts val="0"/>
              </a:spcAft>
              <a:defRPr/>
            </a:pPr>
            <a:r>
              <a:rPr lang="en-US" b="1" smtClean="0"/>
              <a:t>Example II: % of Sales </a:t>
            </a:r>
            <a:r>
              <a:rPr lang="en-US" b="1" i="1" smtClean="0"/>
              <a:t>Pro Forma </a:t>
            </a:r>
            <a:r>
              <a:rPr lang="en-US" b="1" smtClean="0"/>
              <a:t>Balance Sheet</a:t>
            </a:r>
          </a:p>
        </p:txBody>
      </p:sp>
      <p:graphicFrame>
        <p:nvGraphicFramePr>
          <p:cNvPr id="55406" name="Group 110"/>
          <p:cNvGraphicFramePr>
            <a:graphicFrameLocks noGrp="1"/>
          </p:cNvGraphicFramePr>
          <p:nvPr>
            <p:ph idx="1"/>
          </p:nvPr>
        </p:nvGraphicFramePr>
        <p:xfrm>
          <a:off x="908050" y="1844675"/>
          <a:ext cx="7848600" cy="4752975"/>
        </p:xfrm>
        <a:graphic>
          <a:graphicData uri="http://schemas.openxmlformats.org/drawingml/2006/table">
            <a:tbl>
              <a:tblPr/>
              <a:tblGrid>
                <a:gridCol w="1343025"/>
                <a:gridCol w="123825"/>
                <a:gridCol w="833438"/>
                <a:gridCol w="722312"/>
                <a:gridCol w="889000"/>
                <a:gridCol w="1384300"/>
                <a:gridCol w="155575"/>
                <a:gridCol w="806450"/>
                <a:gridCol w="122238"/>
                <a:gridCol w="622300"/>
                <a:gridCol w="846137"/>
              </a:tblGrid>
              <a:tr h="314325">
                <a:tc gridSpan="1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Tasha’s Toy Emporium – Balance Sheet</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0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rgbClr val="0070C0"/>
                        </a:solidFill>
                        <a:effectLst/>
                        <a:latin typeface="Arial" charset="0"/>
                      </a:endParaRP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Current</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 of Sales</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Pro Forma</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endParaRP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Current</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 of Sales</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0070C0"/>
                          </a:solidFill>
                          <a:effectLst>
                            <a:outerShdw blurRad="38100" dist="38100" dir="2700000" algn="tl">
                              <a:srgbClr val="000000"/>
                            </a:outerShdw>
                          </a:effectLst>
                          <a:latin typeface="Arial" charset="0"/>
                        </a:rPr>
                        <a:t>Pro Forma</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r>
              <a:tr h="315913">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ASSETS</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Liabilities &amp; Owners’ Equity</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892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Current Assets</a:t>
                      </a: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Current Liabilities</a:t>
                      </a:r>
                    </a:p>
                  </a:txBody>
                  <a:tcPr horzOverflow="overflow">
                    <a:lnL w="12700" cap="flat" cmpd="sng" algn="ctr">
                      <a:solidFill>
                        <a:schemeClr val="tx1"/>
                      </a:solidFill>
                      <a:prstDash val="solid"/>
                      <a:round/>
                      <a:headEnd type="none" w="med" len="med"/>
                      <a:tailEnd type="none" w="med" len="med"/>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Cash</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$500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$550</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A/P</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$900</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18%</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$990</a:t>
                      </a:r>
                    </a:p>
                  </a:txBody>
                  <a:tcPr horzOverflow="overflow">
                    <a:lnL>
                      <a:noFill/>
                    </a:lnL>
                    <a:lnR>
                      <a:noFill/>
                    </a:lnR>
                    <a:lnT>
                      <a:noFill/>
                    </a:lnT>
                    <a:lnB>
                      <a:noFill/>
                    </a:lnB>
                    <a:lnTlToBr>
                      <a:noFill/>
                    </a:lnTlToBr>
                    <a:lnBlToTr>
                      <a:noFill/>
                    </a:lnBlToTr>
                    <a:solidFill>
                      <a:srgbClr val="A0BAE1"/>
                    </a:solidFill>
                  </a:tcPr>
                </a:tc>
              </a:tr>
              <a:tr h="29051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A/R</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2,000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40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2,200</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N/P</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2,500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2,500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r>
              <a:tr h="28892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Inventory</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3,000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60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3,300</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Total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3,400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3,490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r>
              <a:tr h="29051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Total</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5,500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110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6,050</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LT Debt</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2,000</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2,000</a:t>
                      </a:r>
                    </a:p>
                  </a:txBody>
                  <a:tcPr horzOverflow="overflow">
                    <a:lnL>
                      <a:noFill/>
                    </a:lnL>
                    <a:lnR>
                      <a:noFill/>
                    </a:lnR>
                    <a:lnT>
                      <a:noFill/>
                    </a:lnT>
                    <a:lnB>
                      <a:noFill/>
                    </a:lnB>
                    <a:lnTlToBr>
                      <a:noFill/>
                    </a:lnTlToBr>
                    <a:lnBlToTr>
                      <a:noFill/>
                    </a:lnBlToTr>
                    <a:solidFill>
                      <a:srgbClr val="A0BAE1"/>
                    </a:solidFill>
                  </a:tcPr>
                </a:tc>
              </a:tr>
              <a:tr h="28892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Fixed Assets</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0BAE1"/>
                    </a:solid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Owners’ Equity</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r>
              <a:tr h="28892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Net PP&amp;E</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4,000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80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4,400</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CS &amp; APIC</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2,000</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2,000</a:t>
                      </a:r>
                    </a:p>
                  </a:txBody>
                  <a:tcPr horzOverflow="overflow">
                    <a:lnL>
                      <a:noFill/>
                    </a:lnL>
                    <a:lnR>
                      <a:noFill/>
                    </a:lnR>
                    <a:lnT>
                      <a:noFill/>
                    </a:lnT>
                    <a:lnB>
                      <a:noFill/>
                    </a:lnB>
                    <a:lnTlToBr>
                      <a:noFill/>
                    </a:lnTlToBr>
                    <a:lnBlToTr>
                      <a:noFill/>
                    </a:lnBlToTr>
                    <a:solidFill>
                      <a:srgbClr val="A0BAE1"/>
                    </a:solidFill>
                  </a:tcPr>
                </a:tc>
              </a:tr>
              <a:tr h="28892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Total Assets</a:t>
                      </a: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9,500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190</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10,450</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RE</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2,100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2,760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r>
              <a:tr h="31591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    Total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4,100</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n/a</a:t>
                      </a: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4,760</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0BAE1"/>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0BAE1"/>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Total L &amp; OE</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A0BAE1"/>
                    </a:solidFill>
                  </a:tcPr>
                </a:tc>
                <a:tc hMerge="1">
                  <a:txBody>
                    <a:bodyPr/>
                    <a:lstStyle/>
                    <a:p>
                      <a:endParaRPr lang="en-US"/>
                    </a:p>
                  </a:txBody>
                  <a:tcPr/>
                </a:tc>
                <a:tc gridSpan="2">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9,500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A0BAE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solidFill>
                      <a:srgbClr val="A0BAE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10,250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A0BAE1"/>
                    </a:solidFill>
                  </a:tcPr>
                </a:tc>
              </a:tr>
            </a:tbl>
          </a:graphicData>
        </a:graphic>
      </p:graphicFrame>
      <p:sp>
        <p:nvSpPr>
          <p:cNvPr id="55297" name="Slide Number Placeholder 22"/>
          <p:cNvSpPr>
            <a:spLocks noGrp="1"/>
          </p:cNvSpPr>
          <p:nvPr>
            <p:ph type="sldNum" sz="quarter" idx="12"/>
          </p:nvPr>
        </p:nvSpPr>
        <p:spPr bwMode="auto">
          <a:ln>
            <a:round/>
            <a:headEnd/>
            <a:tailEnd/>
          </a:ln>
        </p:spPr>
        <p:txBody>
          <a:bodyPr/>
          <a:lstStyle/>
          <a:p>
            <a:pPr>
              <a:defRPr/>
            </a:pPr>
            <a:r>
              <a:rPr lang="en-US"/>
              <a:t>4-</a:t>
            </a:r>
            <a:fld id="{6A208CFB-9672-4BE0-8161-CAF835F62D8C}" type="slidenum">
              <a:rPr lang="en-US"/>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5"/>
          <p:cNvSpPr>
            <a:spLocks noGrp="1" noChangeArrowheads="1"/>
          </p:cNvSpPr>
          <p:nvPr>
            <p:ph type="title"/>
          </p:nvPr>
        </p:nvSpPr>
        <p:spPr/>
        <p:txBody>
          <a:bodyPr rtlCol="0">
            <a:normAutofit fontScale="90000"/>
          </a:bodyPr>
          <a:lstStyle/>
          <a:p>
            <a:pPr fontAlgn="auto">
              <a:spcAft>
                <a:spcPts val="0"/>
              </a:spcAft>
              <a:defRPr/>
            </a:pPr>
            <a:r>
              <a:rPr lang="en-US" sz="4000" smtClean="0"/>
              <a:t>AFN (Additional Funds Needed) Equation: Key Assumptions</a:t>
            </a:r>
          </a:p>
        </p:txBody>
      </p:sp>
      <p:sp>
        <p:nvSpPr>
          <p:cNvPr id="25603" name="Content Placeholder 23"/>
          <p:cNvSpPr>
            <a:spLocks noGrp="1"/>
          </p:cNvSpPr>
          <p:nvPr>
            <p:ph idx="1"/>
          </p:nvPr>
        </p:nvSpPr>
        <p:spPr/>
        <p:txBody>
          <a:bodyPr/>
          <a:lstStyle/>
          <a:p>
            <a:pPr>
              <a:lnSpc>
                <a:spcPct val="85000"/>
              </a:lnSpc>
              <a:spcBef>
                <a:spcPct val="0"/>
              </a:spcBef>
              <a:spcAft>
                <a:spcPts val="600"/>
              </a:spcAft>
            </a:pPr>
            <a:r>
              <a:rPr lang="en-US" smtClean="0"/>
              <a:t>Operating at full capacity .</a:t>
            </a:r>
          </a:p>
          <a:p>
            <a:pPr>
              <a:lnSpc>
                <a:spcPct val="85000"/>
              </a:lnSpc>
              <a:spcBef>
                <a:spcPct val="0"/>
              </a:spcBef>
              <a:spcAft>
                <a:spcPts val="600"/>
              </a:spcAft>
            </a:pPr>
            <a:r>
              <a:rPr lang="en-US" smtClean="0"/>
              <a:t>Sales are expected to increase by g% .</a:t>
            </a:r>
          </a:p>
          <a:p>
            <a:pPr>
              <a:lnSpc>
                <a:spcPct val="85000"/>
              </a:lnSpc>
              <a:spcBef>
                <a:spcPct val="0"/>
              </a:spcBef>
              <a:spcAft>
                <a:spcPts val="600"/>
              </a:spcAft>
            </a:pPr>
            <a:r>
              <a:rPr lang="en-US" smtClean="0"/>
              <a:t>Asset-to-sales ratios remain the same.</a:t>
            </a:r>
          </a:p>
          <a:p>
            <a:pPr>
              <a:lnSpc>
                <a:spcPct val="85000"/>
              </a:lnSpc>
              <a:spcBef>
                <a:spcPct val="0"/>
              </a:spcBef>
              <a:spcAft>
                <a:spcPts val="600"/>
              </a:spcAft>
            </a:pPr>
            <a:r>
              <a:rPr lang="en-US" smtClean="0"/>
              <a:t>Spontaneous-liabilities-to-sales ratio remains the same.</a:t>
            </a:r>
          </a:p>
          <a:p>
            <a:pPr>
              <a:lnSpc>
                <a:spcPct val="85000"/>
              </a:lnSpc>
              <a:spcBef>
                <a:spcPct val="0"/>
              </a:spcBef>
              <a:spcAft>
                <a:spcPts val="600"/>
              </a:spcAft>
            </a:pPr>
            <a:r>
              <a:rPr lang="en-US" smtClean="0"/>
              <a:t>Net profit margin and payout ratio will be maintained.</a:t>
            </a:r>
          </a:p>
        </p:txBody>
      </p:sp>
      <p:sp>
        <p:nvSpPr>
          <p:cNvPr id="23" name="Slide Number Placeholder 4"/>
          <p:cNvSpPr>
            <a:spLocks noGrp="1"/>
          </p:cNvSpPr>
          <p:nvPr>
            <p:ph type="sldNum" sz="quarter" idx="12"/>
          </p:nvPr>
        </p:nvSpPr>
        <p:spPr/>
        <p:txBody>
          <a:bodyPr/>
          <a:lstStyle/>
          <a:p>
            <a:pPr>
              <a:defRPr/>
            </a:pPr>
            <a:fld id="{665BECF1-6AA5-4FD3-B7B0-7373A1F42D3E}" type="slidenum">
              <a:rPr lang="en-US"/>
              <a:pPr>
                <a:defRPr/>
              </a:pPr>
              <a:t>24</a:t>
            </a:fld>
            <a:endParaRPr 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6DA1BFA-9D31-4DCC-8AE7-B1A3BAC09A09}" type="slidenum">
              <a:rPr lang="en-US"/>
              <a:pPr>
                <a:defRPr/>
              </a:pPr>
              <a:t>25</a:t>
            </a:fld>
            <a:endParaRPr lang="en-US"/>
          </a:p>
        </p:txBody>
      </p:sp>
      <p:sp>
        <p:nvSpPr>
          <p:cNvPr id="26627" name="Rectangle 4"/>
          <p:cNvSpPr>
            <a:spLocks noChangeArrowheads="1"/>
          </p:cNvSpPr>
          <p:nvPr/>
        </p:nvSpPr>
        <p:spPr bwMode="auto">
          <a:xfrm>
            <a:off x="635000" y="684213"/>
            <a:ext cx="7874000" cy="1576387"/>
          </a:xfrm>
          <a:prstGeom prst="rect">
            <a:avLst/>
          </a:prstGeom>
          <a:noFill/>
          <a:ln w="50800">
            <a:noFill/>
            <a:miter lim="800000"/>
            <a:headEnd/>
            <a:tailEnd/>
          </a:ln>
        </p:spPr>
        <p:txBody>
          <a:bodyPr wrap="none" anchor="ctr"/>
          <a:lstStyle/>
          <a:p>
            <a:endParaRPr lang="en-US"/>
          </a:p>
        </p:txBody>
      </p:sp>
      <p:sp>
        <p:nvSpPr>
          <p:cNvPr id="26628" name="Rectangle 10"/>
          <p:cNvSpPr>
            <a:spLocks noGrp="1" noChangeArrowheads="1"/>
          </p:cNvSpPr>
          <p:nvPr>
            <p:ph type="title"/>
          </p:nvPr>
        </p:nvSpPr>
        <p:spPr/>
        <p:txBody>
          <a:bodyPr/>
          <a:lstStyle/>
          <a:p>
            <a:r>
              <a:rPr lang="en-US" smtClean="0"/>
              <a:t>Definitions of Variables in AFN</a:t>
            </a:r>
          </a:p>
        </p:txBody>
      </p:sp>
      <p:sp>
        <p:nvSpPr>
          <p:cNvPr id="26629" name="Content Placeholder 6"/>
          <p:cNvSpPr>
            <a:spLocks noGrp="1"/>
          </p:cNvSpPr>
          <p:nvPr>
            <p:ph idx="1"/>
          </p:nvPr>
        </p:nvSpPr>
        <p:spPr/>
        <p:txBody>
          <a:bodyPr/>
          <a:lstStyle/>
          <a:p>
            <a:r>
              <a:rPr lang="en-US" smtClean="0"/>
              <a:t>A</a:t>
            </a:r>
            <a:r>
              <a:rPr lang="en-US" baseline="-25000" smtClean="0"/>
              <a:t>0</a:t>
            </a:r>
            <a:r>
              <a:rPr lang="en-US" smtClean="0"/>
              <a:t>*/S</a:t>
            </a:r>
            <a:r>
              <a:rPr lang="en-US" baseline="-25000" smtClean="0"/>
              <a:t>0</a:t>
            </a:r>
            <a:r>
              <a:rPr lang="en-US" smtClean="0"/>
              <a:t>:  Assets required to support sales: called capital intensity ratio.</a:t>
            </a:r>
          </a:p>
          <a:p>
            <a:r>
              <a:rPr lang="en-US" smtClean="0">
                <a:sym typeface="Symbol" pitchFamily="18" charset="2"/>
              </a:rPr>
              <a:t>S:  Increase in sales.</a:t>
            </a:r>
          </a:p>
          <a:p>
            <a:r>
              <a:rPr lang="en-US" smtClean="0">
                <a:sym typeface="Symbol" pitchFamily="18" charset="2"/>
              </a:rPr>
              <a:t>L</a:t>
            </a:r>
            <a:r>
              <a:rPr lang="en-US" baseline="-25000" smtClean="0"/>
              <a:t>0</a:t>
            </a:r>
            <a:r>
              <a:rPr lang="en-US" smtClean="0">
                <a:sym typeface="Symbol" pitchFamily="18" charset="2"/>
              </a:rPr>
              <a:t>*/S</a:t>
            </a:r>
            <a:r>
              <a:rPr lang="en-US" baseline="-25000" smtClean="0"/>
              <a:t>0</a:t>
            </a:r>
            <a:r>
              <a:rPr lang="en-US" smtClean="0">
                <a:sym typeface="Symbol" pitchFamily="18" charset="2"/>
              </a:rPr>
              <a:t>:  Spontaneous liabilities ratio.</a:t>
            </a:r>
          </a:p>
          <a:p>
            <a:r>
              <a:rPr lang="en-US" smtClean="0">
                <a:sym typeface="Symbol" pitchFamily="18" charset="2"/>
              </a:rPr>
              <a:t>M:  Profit margin (Net income/Sales)</a:t>
            </a:r>
          </a:p>
          <a:p>
            <a:r>
              <a:rPr lang="en-US" smtClean="0">
                <a:sym typeface="Symbol" pitchFamily="18" charset="2"/>
              </a:rPr>
              <a:t>DPR:  Dividend Payout ratio (Dividends/Net income)</a:t>
            </a:r>
            <a:endParaRPr lang="en-US" smtClean="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35000" y="684213"/>
            <a:ext cx="7874000" cy="1576387"/>
          </a:xfrm>
          <a:prstGeom prst="rect">
            <a:avLst/>
          </a:prstGeom>
          <a:noFill/>
          <a:ln w="50800">
            <a:noFill/>
            <a:miter lim="800000"/>
            <a:headEnd/>
            <a:tailEnd/>
          </a:ln>
        </p:spPr>
        <p:txBody>
          <a:bodyPr wrap="none" anchor="ctr"/>
          <a:lstStyle/>
          <a:p>
            <a:endParaRPr lang="en-US"/>
          </a:p>
        </p:txBody>
      </p:sp>
      <p:sp>
        <p:nvSpPr>
          <p:cNvPr id="27651" name="Rectangle 3"/>
          <p:cNvSpPr>
            <a:spLocks noGrp="1" noChangeArrowheads="1"/>
          </p:cNvSpPr>
          <p:nvPr>
            <p:ph type="title"/>
          </p:nvPr>
        </p:nvSpPr>
        <p:spPr/>
        <p:txBody>
          <a:bodyPr/>
          <a:lstStyle/>
          <a:p>
            <a:r>
              <a:rPr lang="en-US" smtClean="0"/>
              <a:t>Tasha’s AFN Using AFN Equation</a:t>
            </a:r>
          </a:p>
        </p:txBody>
      </p:sp>
      <p:sp>
        <p:nvSpPr>
          <p:cNvPr id="27652" name="Rectangle 4"/>
          <p:cNvSpPr>
            <a:spLocks noGrp="1" noChangeArrowheads="1"/>
          </p:cNvSpPr>
          <p:nvPr>
            <p:ph type="body" idx="1"/>
          </p:nvPr>
        </p:nvSpPr>
        <p:spPr>
          <a:xfrm>
            <a:off x="823913" y="1600200"/>
            <a:ext cx="8320087" cy="4114800"/>
          </a:xfrm>
        </p:spPr>
        <p:txBody>
          <a:bodyPr/>
          <a:lstStyle/>
          <a:p>
            <a:pPr marL="1316038" indent="-1316038">
              <a:buFont typeface="Wingdings" pitchFamily="2" charset="2"/>
              <a:buNone/>
            </a:pPr>
            <a:r>
              <a:rPr lang="en-US" smtClean="0"/>
              <a:t>AFN = (A</a:t>
            </a:r>
            <a:r>
              <a:rPr lang="en-US" baseline="-25000" smtClean="0"/>
              <a:t>0</a:t>
            </a:r>
            <a:r>
              <a:rPr lang="en-US" baseline="30000" smtClean="0"/>
              <a:t>*</a:t>
            </a:r>
            <a:r>
              <a:rPr lang="en-US" smtClean="0"/>
              <a:t>/S</a:t>
            </a:r>
            <a:r>
              <a:rPr lang="en-US" baseline="-25000" smtClean="0"/>
              <a:t>0</a:t>
            </a:r>
            <a:r>
              <a:rPr lang="en-US" smtClean="0"/>
              <a:t>)∆S</a:t>
            </a:r>
            <a:r>
              <a:rPr lang="en-US" sz="2400" smtClean="0"/>
              <a:t> </a:t>
            </a:r>
            <a:r>
              <a:rPr lang="en-US" smtClean="0">
                <a:cs typeface="Times New Roman" pitchFamily="18" charset="0"/>
              </a:rPr>
              <a:t>−</a:t>
            </a:r>
            <a:r>
              <a:rPr lang="en-US" smtClean="0"/>
              <a:t>(L</a:t>
            </a:r>
            <a:r>
              <a:rPr lang="en-US" baseline="-25000" smtClean="0"/>
              <a:t>0</a:t>
            </a:r>
            <a:r>
              <a:rPr lang="en-US" baseline="30000" smtClean="0"/>
              <a:t>*</a:t>
            </a:r>
            <a:r>
              <a:rPr lang="en-US" smtClean="0"/>
              <a:t>/S</a:t>
            </a:r>
            <a:r>
              <a:rPr lang="en-US" baseline="-25000" smtClean="0"/>
              <a:t>0</a:t>
            </a:r>
            <a:r>
              <a:rPr lang="en-US" smtClean="0"/>
              <a:t>)∆S</a:t>
            </a:r>
            <a:r>
              <a:rPr lang="en-US" sz="2400" smtClean="0"/>
              <a:t> </a:t>
            </a:r>
            <a:r>
              <a:rPr lang="en-US" smtClean="0">
                <a:cs typeface="Times New Roman" pitchFamily="18" charset="0"/>
              </a:rPr>
              <a:t>−</a:t>
            </a:r>
            <a:r>
              <a:rPr lang="en-US" smtClean="0"/>
              <a:t>M(S</a:t>
            </a:r>
            <a:r>
              <a:rPr lang="en-US" baseline="-25000" smtClean="0"/>
              <a:t>1</a:t>
            </a:r>
            <a:r>
              <a:rPr lang="en-US" smtClean="0"/>
              <a:t>)(1</a:t>
            </a:r>
            <a:r>
              <a:rPr lang="en-US" smtClean="0">
                <a:cs typeface="Times New Roman" pitchFamily="18" charset="0"/>
              </a:rPr>
              <a:t>−DPR</a:t>
            </a:r>
            <a:r>
              <a:rPr lang="en-US" smtClean="0"/>
              <a:t>)</a:t>
            </a:r>
          </a:p>
          <a:p>
            <a:pPr marL="1316038" indent="-1316038">
              <a:buFont typeface="Wingdings" pitchFamily="2" charset="2"/>
              <a:buNone/>
            </a:pPr>
            <a:r>
              <a:rPr lang="en-US" smtClean="0"/>
              <a:t>AFN = ($9,500/$5,000)($500)</a:t>
            </a:r>
          </a:p>
          <a:p>
            <a:pPr marL="1316038" indent="-1316038">
              <a:buFont typeface="Wingdings" pitchFamily="2" charset="2"/>
              <a:buNone/>
            </a:pPr>
            <a:r>
              <a:rPr lang="en-US" smtClean="0"/>
              <a:t>	</a:t>
            </a:r>
            <a:r>
              <a:rPr lang="en-US" smtClean="0">
                <a:cs typeface="Times New Roman" pitchFamily="18" charset="0"/>
              </a:rPr>
              <a:t>−</a:t>
            </a:r>
            <a:r>
              <a:rPr lang="en-US" smtClean="0"/>
              <a:t> ($900/$5,000)($500)</a:t>
            </a:r>
          </a:p>
          <a:p>
            <a:pPr marL="1316038" indent="-1316038">
              <a:buFont typeface="Wingdings" pitchFamily="2" charset="2"/>
              <a:buNone/>
            </a:pPr>
            <a:r>
              <a:rPr lang="en-US" smtClean="0"/>
              <a:t>	</a:t>
            </a:r>
            <a:r>
              <a:rPr lang="en-US" smtClean="0">
                <a:cs typeface="Times New Roman" pitchFamily="18" charset="0"/>
              </a:rPr>
              <a:t>−</a:t>
            </a:r>
            <a:r>
              <a:rPr lang="en-US" smtClean="0"/>
              <a:t> 0.24($5,500)(1 – 0.5)</a:t>
            </a:r>
          </a:p>
          <a:p>
            <a:pPr marL="1316038" indent="-1316038">
              <a:buFont typeface="Wingdings" pitchFamily="2" charset="2"/>
              <a:buNone/>
            </a:pPr>
            <a:r>
              <a:rPr lang="en-US" smtClean="0"/>
              <a:t>AFN =  $950 </a:t>
            </a:r>
            <a:r>
              <a:rPr lang="en-US" smtClean="0">
                <a:cs typeface="Times New Roman" pitchFamily="18" charset="0"/>
              </a:rPr>
              <a:t>− $90 − $660</a:t>
            </a:r>
          </a:p>
          <a:p>
            <a:pPr marL="1316038" indent="-1316038">
              <a:buFont typeface="Wingdings" pitchFamily="2" charset="2"/>
              <a:buNone/>
            </a:pPr>
            <a:r>
              <a:rPr lang="en-US" smtClean="0"/>
              <a:t>AFN =  $200.</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914400" y="152400"/>
            <a:ext cx="7772400" cy="1524000"/>
          </a:xfrm>
          <a:solidFill>
            <a:schemeClr val="bg2"/>
          </a:solidFill>
        </p:spPr>
        <p:txBody>
          <a:bodyPr rtlCol="0">
            <a:normAutofit fontScale="90000"/>
          </a:bodyPr>
          <a:lstStyle/>
          <a:p>
            <a:pPr fontAlgn="auto">
              <a:spcAft>
                <a:spcPts val="0"/>
              </a:spcAft>
              <a:defRPr/>
            </a:pPr>
            <a:r>
              <a:rPr lang="en-US" sz="4800" b="1" smtClean="0"/>
              <a:t>Example II: External Financing Needed (EFN)</a:t>
            </a:r>
          </a:p>
        </p:txBody>
      </p:sp>
      <p:sp>
        <p:nvSpPr>
          <p:cNvPr id="59393" name="Slide Number Placeholder 22"/>
          <p:cNvSpPr>
            <a:spLocks noGrp="1"/>
          </p:cNvSpPr>
          <p:nvPr>
            <p:ph type="sldNum" sz="quarter" idx="12"/>
          </p:nvPr>
        </p:nvSpPr>
        <p:spPr bwMode="auto">
          <a:ln>
            <a:round/>
            <a:headEnd/>
            <a:tailEnd/>
          </a:ln>
        </p:spPr>
        <p:txBody>
          <a:bodyPr/>
          <a:lstStyle/>
          <a:p>
            <a:pPr>
              <a:defRPr/>
            </a:pPr>
            <a:r>
              <a:rPr lang="en-US"/>
              <a:t>4-</a:t>
            </a:r>
            <a:fld id="{23666E08-6942-4A0D-8EBA-9F0E3A27D2F4}" type="slidenum">
              <a:rPr lang="en-US"/>
              <a:pPr>
                <a:defRPr/>
              </a:pPr>
              <a:t>27</a:t>
            </a:fld>
            <a:endParaRPr lang="en-US"/>
          </a:p>
        </p:txBody>
      </p:sp>
      <p:sp>
        <p:nvSpPr>
          <p:cNvPr id="4" name="TextBox 3"/>
          <p:cNvSpPr txBox="1">
            <a:spLocks noChangeArrowheads="1"/>
          </p:cNvSpPr>
          <p:nvPr/>
        </p:nvSpPr>
        <p:spPr bwMode="auto">
          <a:xfrm>
            <a:off x="381000" y="2133600"/>
            <a:ext cx="8001000" cy="4302125"/>
          </a:xfrm>
          <a:prstGeom prst="rect">
            <a:avLst/>
          </a:prstGeom>
          <a:noFill/>
          <a:ln w="9525">
            <a:noFill/>
            <a:miter lim="800000"/>
            <a:headEnd/>
            <a:tailEnd/>
          </a:ln>
        </p:spPr>
        <p:txBody>
          <a:bodyPr>
            <a:spAutoFit/>
          </a:bodyPr>
          <a:lstStyle/>
          <a:p>
            <a:pPr>
              <a:lnSpc>
                <a:spcPct val="90000"/>
              </a:lnSpc>
            </a:pPr>
            <a:r>
              <a:rPr lang="en-US" sz="3600" b="1">
                <a:latin typeface="Perpetua" pitchFamily="18" charset="0"/>
              </a:rPr>
              <a:t>Tasha’s Toy Emporium needs to come up with an additional </a:t>
            </a:r>
            <a:r>
              <a:rPr lang="en-US" sz="3600" b="1">
                <a:solidFill>
                  <a:srgbClr val="7030A0"/>
                </a:solidFill>
                <a:latin typeface="Perpetua" pitchFamily="18" charset="0"/>
              </a:rPr>
              <a:t>$200 </a:t>
            </a:r>
            <a:r>
              <a:rPr lang="en-US" sz="3600" b="1">
                <a:latin typeface="Perpetua" pitchFamily="18" charset="0"/>
              </a:rPr>
              <a:t>in debt or equity to make the balance sheet balance:</a:t>
            </a:r>
          </a:p>
          <a:p>
            <a:pPr>
              <a:lnSpc>
                <a:spcPct val="90000"/>
              </a:lnSpc>
            </a:pPr>
            <a:endParaRPr lang="en-US" sz="3600" b="1">
              <a:latin typeface="Perpetua" pitchFamily="18" charset="0"/>
            </a:endParaRPr>
          </a:p>
          <a:p>
            <a:pPr lvl="1" algn="ctr">
              <a:lnSpc>
                <a:spcPct val="90000"/>
              </a:lnSpc>
            </a:pPr>
            <a:r>
              <a:rPr lang="en-US" sz="4400" b="1">
                <a:solidFill>
                  <a:srgbClr val="FF0000"/>
                </a:solidFill>
                <a:latin typeface="Perpetua" pitchFamily="18" charset="0"/>
              </a:rPr>
              <a:t>TA – T liab. &amp; OE </a:t>
            </a:r>
          </a:p>
          <a:p>
            <a:pPr lvl="1" algn="ctr">
              <a:lnSpc>
                <a:spcPct val="90000"/>
              </a:lnSpc>
            </a:pPr>
            <a:endParaRPr lang="en-US" sz="4000" b="1">
              <a:latin typeface="Perpetua" pitchFamily="18" charset="0"/>
            </a:endParaRPr>
          </a:p>
          <a:p>
            <a:pPr lvl="1" algn="ctr">
              <a:lnSpc>
                <a:spcPct val="90000"/>
              </a:lnSpc>
            </a:pPr>
            <a:r>
              <a:rPr lang="en-US" sz="4000" b="1">
                <a:solidFill>
                  <a:srgbClr val="0070C0"/>
                </a:solidFill>
                <a:latin typeface="Perpetua" pitchFamily="18" charset="0"/>
              </a:rPr>
              <a:t>10,450 – 10,250 </a:t>
            </a:r>
            <a:r>
              <a:rPr lang="en-US" sz="4000" b="1">
                <a:solidFill>
                  <a:srgbClr val="7030A0"/>
                </a:solidFill>
                <a:latin typeface="Perpetua" pitchFamily="18" charset="0"/>
              </a:rPr>
              <a:t>= 200</a:t>
            </a:r>
            <a:endParaRPr lang="en-US" sz="3200" b="1">
              <a:solidFill>
                <a:srgbClr val="7030A0"/>
              </a:solidFill>
              <a:latin typeface="Perpet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4">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4">
                                            <p:txEl>
                                              <p:pRg st="4" end="4"/>
                                            </p:txEl>
                                          </p:spTgt>
                                        </p:tgtEl>
                                        <p:attrNameLst>
                                          <p:attrName>style.visibility</p:attrName>
                                        </p:attrNameLst>
                                      </p:cBhvr>
                                      <p:to>
                                        <p:strVal val="visible"/>
                                      </p:to>
                                    </p:set>
                                    <p:anim calcmode="discrete" valueType="clr">
                                      <p:cBhvr override="childStyle">
                                        <p:cTn id="14" dur="80"/>
                                        <p:tgtEl>
                                          <p:spTgt spid="4">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
                                            <p:txEl>
                                              <p:pRg st="4" end="4"/>
                                            </p:txEl>
                                          </p:spTgt>
                                        </p:tgtEl>
                                        <p:attrNameLst>
                                          <p:attrName>fillcolor</p:attrName>
                                        </p:attrNameLst>
                                      </p:cBhvr>
                                      <p:tavLst>
                                        <p:tav tm="0">
                                          <p:val>
                                            <p:clrVal>
                                              <a:schemeClr val="accent2"/>
                                            </p:clrVal>
                                          </p:val>
                                        </p:tav>
                                        <p:tav tm="50000">
                                          <p:val>
                                            <p:clrVal>
                                              <a:schemeClr val="hlink"/>
                                            </p:clrVal>
                                          </p:val>
                                        </p:tav>
                                      </p:tavLst>
                                    </p:anim>
                                    <p:set>
                                      <p:cBhvr>
                                        <p:cTn id="16" dur="80"/>
                                        <p:tgtEl>
                                          <p:spTgt spid="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762000" y="149225"/>
            <a:ext cx="7772400" cy="1447800"/>
          </a:xfrm>
          <a:solidFill>
            <a:schemeClr val="bg2"/>
          </a:solidFill>
        </p:spPr>
        <p:txBody>
          <a:bodyPr rtlCol="0">
            <a:normAutofit fontScale="90000"/>
          </a:bodyPr>
          <a:lstStyle/>
          <a:p>
            <a:pPr fontAlgn="auto">
              <a:spcAft>
                <a:spcPts val="0"/>
              </a:spcAft>
              <a:defRPr/>
            </a:pPr>
            <a:r>
              <a:rPr lang="en-US" sz="4800" b="1" smtClean="0"/>
              <a:t>Example II: External Financing Needed (EFN)</a:t>
            </a:r>
          </a:p>
        </p:txBody>
      </p:sp>
      <p:sp>
        <p:nvSpPr>
          <p:cNvPr id="61441" name="Slide Number Placeholder 22"/>
          <p:cNvSpPr>
            <a:spLocks noGrp="1"/>
          </p:cNvSpPr>
          <p:nvPr>
            <p:ph type="sldNum" sz="quarter" idx="12"/>
          </p:nvPr>
        </p:nvSpPr>
        <p:spPr bwMode="auto">
          <a:ln>
            <a:round/>
            <a:headEnd/>
            <a:tailEnd/>
          </a:ln>
        </p:spPr>
        <p:txBody>
          <a:bodyPr/>
          <a:lstStyle/>
          <a:p>
            <a:pPr>
              <a:defRPr/>
            </a:pPr>
            <a:r>
              <a:rPr lang="en-US"/>
              <a:t>4-</a:t>
            </a:r>
            <a:fld id="{13715235-EFB2-4531-BE93-4A260860D91D}" type="slidenum">
              <a:rPr lang="en-US"/>
              <a:pPr>
                <a:defRPr/>
              </a:pPr>
              <a:t>28</a:t>
            </a:fld>
            <a:endParaRPr lang="en-US"/>
          </a:p>
        </p:txBody>
      </p:sp>
      <p:sp>
        <p:nvSpPr>
          <p:cNvPr id="4" name="TextBox 3"/>
          <p:cNvSpPr txBox="1">
            <a:spLocks noChangeArrowheads="1"/>
          </p:cNvSpPr>
          <p:nvPr/>
        </p:nvSpPr>
        <p:spPr bwMode="auto">
          <a:xfrm>
            <a:off x="457200" y="1597025"/>
            <a:ext cx="8382000" cy="4951413"/>
          </a:xfrm>
          <a:prstGeom prst="rect">
            <a:avLst/>
          </a:prstGeom>
          <a:noFill/>
          <a:ln w="9525">
            <a:noFill/>
            <a:miter lim="800000"/>
            <a:headEnd/>
            <a:tailEnd/>
          </a:ln>
        </p:spPr>
        <p:txBody>
          <a:bodyPr>
            <a:spAutoFit/>
          </a:bodyPr>
          <a:lstStyle/>
          <a:p>
            <a:pPr marL="974725" lvl="1" indent="-517525">
              <a:lnSpc>
                <a:spcPct val="90000"/>
              </a:lnSpc>
              <a:buFont typeface="Arial" charset="0"/>
              <a:buChar char="•"/>
            </a:pPr>
            <a:r>
              <a:rPr lang="en-US" sz="3600" b="1">
                <a:solidFill>
                  <a:srgbClr val="0070C0"/>
                </a:solidFill>
                <a:latin typeface="Perpetua" pitchFamily="18" charset="0"/>
              </a:rPr>
              <a:t>Where will the $200 EFN come from?  There are four choices:</a:t>
            </a:r>
          </a:p>
          <a:p>
            <a:pPr marL="974725" lvl="1" indent="-517525">
              <a:lnSpc>
                <a:spcPct val="90000"/>
              </a:lnSpc>
              <a:buFont typeface="Arial" charset="0"/>
              <a:buChar char="•"/>
            </a:pPr>
            <a:endParaRPr lang="en-US" sz="1600" b="1">
              <a:solidFill>
                <a:srgbClr val="0070C0"/>
              </a:solidFill>
              <a:latin typeface="Perpetua" pitchFamily="18" charset="0"/>
            </a:endParaRPr>
          </a:p>
          <a:p>
            <a:pPr marL="974725" lvl="1" indent="-517525">
              <a:lnSpc>
                <a:spcPct val="90000"/>
              </a:lnSpc>
              <a:buFont typeface="Franklin Gothic Book" pitchFamily="34" charset="0"/>
              <a:buAutoNum type="arabicPeriod"/>
            </a:pPr>
            <a:r>
              <a:rPr lang="en-US" sz="2800" b="1">
                <a:latin typeface="Perpetua" pitchFamily="18" charset="0"/>
              </a:rPr>
              <a:t>Borrow more short-term (Notes Payable) funds</a:t>
            </a:r>
          </a:p>
          <a:p>
            <a:pPr marL="974725" lvl="1" indent="-517525">
              <a:lnSpc>
                <a:spcPct val="90000"/>
              </a:lnSpc>
              <a:buFont typeface="Franklin Gothic Book" pitchFamily="34" charset="0"/>
              <a:buAutoNum type="arabicPeriod"/>
            </a:pPr>
            <a:endParaRPr lang="en-US" b="1">
              <a:latin typeface="Perpetua" pitchFamily="18" charset="0"/>
            </a:endParaRPr>
          </a:p>
          <a:p>
            <a:pPr marL="974725" lvl="1" indent="-517525">
              <a:lnSpc>
                <a:spcPct val="90000"/>
              </a:lnSpc>
              <a:buFont typeface="Franklin Gothic Book" pitchFamily="34" charset="0"/>
              <a:buAutoNum type="arabicPeriod"/>
            </a:pPr>
            <a:r>
              <a:rPr lang="en-US" sz="2800" b="1">
                <a:latin typeface="Perpetua" pitchFamily="18" charset="0"/>
              </a:rPr>
              <a:t>Borrow more long-term (LT Debt)</a:t>
            </a:r>
          </a:p>
          <a:p>
            <a:pPr marL="974725" lvl="1" indent="-517525">
              <a:lnSpc>
                <a:spcPct val="90000"/>
              </a:lnSpc>
              <a:buFont typeface="Franklin Gothic Book" pitchFamily="34" charset="0"/>
              <a:buAutoNum type="arabicPeriod"/>
            </a:pPr>
            <a:endParaRPr lang="en-US" b="1">
              <a:latin typeface="Perpetua" pitchFamily="18" charset="0"/>
            </a:endParaRPr>
          </a:p>
          <a:p>
            <a:pPr marL="974725" lvl="1" indent="-517525">
              <a:lnSpc>
                <a:spcPct val="90000"/>
              </a:lnSpc>
              <a:buFont typeface="Franklin Gothic Book" pitchFamily="34" charset="0"/>
              <a:buAutoNum type="arabicPeriod"/>
            </a:pPr>
            <a:r>
              <a:rPr lang="en-US" sz="2800" b="1">
                <a:latin typeface="Perpetua" pitchFamily="18" charset="0"/>
              </a:rPr>
              <a:t>Sell more common stock (CS &amp; APIC)</a:t>
            </a:r>
          </a:p>
          <a:p>
            <a:pPr marL="974725" lvl="1" indent="-517525">
              <a:lnSpc>
                <a:spcPct val="90000"/>
              </a:lnSpc>
              <a:buFont typeface="Franklin Gothic Book" pitchFamily="34" charset="0"/>
              <a:buAutoNum type="arabicPeriod"/>
            </a:pPr>
            <a:endParaRPr lang="en-US" b="1">
              <a:latin typeface="Perpetua" pitchFamily="18" charset="0"/>
            </a:endParaRPr>
          </a:p>
          <a:p>
            <a:pPr marL="974725" lvl="1" indent="-517525">
              <a:lnSpc>
                <a:spcPct val="90000"/>
              </a:lnSpc>
              <a:buFont typeface="Franklin Gothic Book" pitchFamily="34" charset="0"/>
              <a:buAutoNum type="arabicPeriod"/>
            </a:pPr>
            <a:r>
              <a:rPr lang="en-US" sz="2800" b="1">
                <a:latin typeface="Perpetua" pitchFamily="18" charset="0"/>
              </a:rPr>
              <a:t>Decrease the dividend payout, which increases the Additions To Retained Earnings</a:t>
            </a:r>
          </a:p>
          <a:p>
            <a:pPr>
              <a:lnSpc>
                <a:spcPct val="90000"/>
              </a:lnSpc>
            </a:pPr>
            <a:endParaRPr lang="en-US" sz="3600" b="1"/>
          </a:p>
          <a:p>
            <a:pPr>
              <a:lnSpc>
                <a:spcPct val="90000"/>
              </a:lnSpc>
            </a:pPr>
            <a:endParaRPr lang="en-US"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1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1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10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 calcmode="lin" valueType="num">
                                      <p:cBhvr additive="base">
                                        <p:cTn id="25" dur="10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solidFill>
            <a:schemeClr val="bg2"/>
          </a:solidFill>
        </p:spPr>
        <p:txBody>
          <a:bodyPr/>
          <a:lstStyle/>
          <a:p>
            <a:r>
              <a:rPr lang="en-US" sz="4800" b="1" smtClean="0"/>
              <a:t>Fixed Assets at Full Capacity?</a:t>
            </a:r>
          </a:p>
        </p:txBody>
      </p:sp>
      <p:sp>
        <p:nvSpPr>
          <p:cNvPr id="62465" name="Slide Number Placeholder 22"/>
          <p:cNvSpPr>
            <a:spLocks noGrp="1"/>
          </p:cNvSpPr>
          <p:nvPr>
            <p:ph type="sldNum" sz="quarter" idx="12"/>
          </p:nvPr>
        </p:nvSpPr>
        <p:spPr bwMode="auto">
          <a:ln>
            <a:round/>
            <a:headEnd/>
            <a:tailEnd/>
          </a:ln>
        </p:spPr>
        <p:txBody>
          <a:bodyPr/>
          <a:lstStyle/>
          <a:p>
            <a:pPr>
              <a:defRPr/>
            </a:pPr>
            <a:r>
              <a:rPr lang="en-US"/>
              <a:t>4-</a:t>
            </a:r>
            <a:fld id="{652B18A1-215A-450F-B921-A8E6EE23DECD}" type="slidenum">
              <a:rPr lang="en-US"/>
              <a:pPr>
                <a:defRPr/>
              </a:pPr>
              <a:t>29</a:t>
            </a:fld>
            <a:endParaRPr lang="en-US"/>
          </a:p>
        </p:txBody>
      </p:sp>
      <p:sp>
        <p:nvSpPr>
          <p:cNvPr id="4" name="TextBox 3"/>
          <p:cNvSpPr txBox="1">
            <a:spLocks noChangeArrowheads="1"/>
          </p:cNvSpPr>
          <p:nvPr/>
        </p:nvSpPr>
        <p:spPr bwMode="auto">
          <a:xfrm>
            <a:off x="762000" y="1524000"/>
            <a:ext cx="7696200" cy="2062163"/>
          </a:xfrm>
          <a:prstGeom prst="rect">
            <a:avLst/>
          </a:prstGeom>
          <a:noFill/>
          <a:ln w="9525">
            <a:noFill/>
            <a:miter lim="800000"/>
            <a:headEnd/>
            <a:tailEnd/>
          </a:ln>
        </p:spPr>
        <p:txBody>
          <a:bodyPr>
            <a:spAutoFit/>
          </a:bodyPr>
          <a:lstStyle/>
          <a:p>
            <a:r>
              <a:rPr lang="en-US" sz="3200" b="1">
                <a:latin typeface="Perpetua" pitchFamily="18" charset="0"/>
              </a:rPr>
              <a:t>If we are operating our fixed assets (machinery, for example) at </a:t>
            </a:r>
            <a:r>
              <a:rPr lang="en-US" sz="3200" b="1">
                <a:solidFill>
                  <a:srgbClr val="0070C0"/>
                </a:solidFill>
                <a:latin typeface="Perpetua" pitchFamily="18" charset="0"/>
              </a:rPr>
              <a:t>full capacity</a:t>
            </a:r>
            <a:r>
              <a:rPr lang="en-US" sz="3200" b="1">
                <a:latin typeface="Perpetua" pitchFamily="18" charset="0"/>
              </a:rPr>
              <a:t>, then we need new fixed assets if we are to expand the business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0DB51DA-0DB2-44F8-BF7B-9899046AD413}" type="slidenum">
              <a:rPr lang="en-US"/>
              <a:pPr>
                <a:defRPr/>
              </a:pPr>
              <a:t>3</a:t>
            </a:fld>
            <a:endParaRPr lang="en-US"/>
          </a:p>
        </p:txBody>
      </p:sp>
      <p:sp>
        <p:nvSpPr>
          <p:cNvPr id="4099" name="Rectangle 7"/>
          <p:cNvSpPr>
            <a:spLocks noGrp="1" noChangeArrowheads="1"/>
          </p:cNvSpPr>
          <p:nvPr>
            <p:ph type="title"/>
          </p:nvPr>
        </p:nvSpPr>
        <p:spPr/>
        <p:txBody>
          <a:bodyPr/>
          <a:lstStyle/>
          <a:p>
            <a:r>
              <a:rPr lang="en-US" smtClean="0"/>
              <a:t>Financial Planning Process</a:t>
            </a:r>
          </a:p>
        </p:txBody>
      </p:sp>
      <p:sp>
        <p:nvSpPr>
          <p:cNvPr id="4100" name="Rectangle 8"/>
          <p:cNvSpPr>
            <a:spLocks noGrp="1" noChangeArrowheads="1"/>
          </p:cNvSpPr>
          <p:nvPr>
            <p:ph type="body" idx="1"/>
          </p:nvPr>
        </p:nvSpPr>
        <p:spPr/>
        <p:txBody>
          <a:bodyPr/>
          <a:lstStyle/>
          <a:p>
            <a:r>
              <a:rPr lang="en-US" smtClean="0"/>
              <a:t>Forecast financial statements under alternative operating plans.</a:t>
            </a:r>
          </a:p>
          <a:p>
            <a:r>
              <a:rPr lang="en-US" smtClean="0"/>
              <a:t>Determine amount of capital needed to support the plan.</a:t>
            </a:r>
          </a:p>
          <a:p>
            <a:r>
              <a:rPr lang="en-US" smtClean="0"/>
              <a:t>Forecast the funds that will be generated internally and identify sources from which required external capital can be raised.</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solidFill>
            <a:schemeClr val="bg2"/>
          </a:solidFill>
        </p:spPr>
        <p:txBody>
          <a:bodyPr/>
          <a:lstStyle/>
          <a:p>
            <a:r>
              <a:rPr lang="en-US" sz="4800" b="1" smtClean="0"/>
              <a:t>Fixed Assets at Full Capacity?</a:t>
            </a:r>
          </a:p>
        </p:txBody>
      </p:sp>
      <p:sp>
        <p:nvSpPr>
          <p:cNvPr id="63489" name="Slide Number Placeholder 22"/>
          <p:cNvSpPr>
            <a:spLocks noGrp="1"/>
          </p:cNvSpPr>
          <p:nvPr>
            <p:ph type="sldNum" sz="quarter" idx="12"/>
          </p:nvPr>
        </p:nvSpPr>
        <p:spPr bwMode="auto">
          <a:ln>
            <a:round/>
            <a:headEnd/>
            <a:tailEnd/>
          </a:ln>
        </p:spPr>
        <p:txBody>
          <a:bodyPr/>
          <a:lstStyle/>
          <a:p>
            <a:pPr>
              <a:defRPr/>
            </a:pPr>
            <a:r>
              <a:rPr lang="en-US"/>
              <a:t>4-</a:t>
            </a:r>
            <a:fld id="{1B2C45E6-7780-4BBB-AC6D-96E89E826C31}" type="slidenum">
              <a:rPr lang="en-US"/>
              <a:pPr>
                <a:defRPr/>
              </a:pPr>
              <a:t>30</a:t>
            </a:fld>
            <a:endParaRPr lang="en-US"/>
          </a:p>
        </p:txBody>
      </p:sp>
      <p:sp>
        <p:nvSpPr>
          <p:cNvPr id="4" name="TextBox 3"/>
          <p:cNvSpPr txBox="1">
            <a:spLocks noChangeArrowheads="1"/>
          </p:cNvSpPr>
          <p:nvPr/>
        </p:nvSpPr>
        <p:spPr bwMode="auto">
          <a:xfrm>
            <a:off x="762000" y="1524000"/>
            <a:ext cx="7696200" cy="1570038"/>
          </a:xfrm>
          <a:prstGeom prst="rect">
            <a:avLst/>
          </a:prstGeom>
          <a:noFill/>
          <a:ln w="9525">
            <a:noFill/>
            <a:miter lim="800000"/>
            <a:headEnd/>
            <a:tailEnd/>
          </a:ln>
        </p:spPr>
        <p:txBody>
          <a:bodyPr>
            <a:spAutoFit/>
          </a:bodyPr>
          <a:lstStyle/>
          <a:p>
            <a:r>
              <a:rPr lang="en-US" sz="3200" b="1">
                <a:latin typeface="Perpetua" pitchFamily="18" charset="0"/>
              </a:rPr>
              <a:t>But what happens if we are </a:t>
            </a:r>
            <a:r>
              <a:rPr lang="en-US" sz="3200" b="1">
                <a:solidFill>
                  <a:srgbClr val="FF0000"/>
                </a:solidFill>
                <a:latin typeface="Perpetua" pitchFamily="18" charset="0"/>
              </a:rPr>
              <a:t>NOT</a:t>
            </a:r>
            <a:r>
              <a:rPr lang="en-US" sz="3200" b="1">
                <a:latin typeface="Perpetua" pitchFamily="18" charset="0"/>
              </a:rPr>
              <a:t> running at </a:t>
            </a:r>
            <a:r>
              <a:rPr lang="en-US" sz="3200" b="1">
                <a:solidFill>
                  <a:srgbClr val="0070C0"/>
                </a:solidFill>
                <a:latin typeface="Perpetua" pitchFamily="18" charset="0"/>
              </a:rPr>
              <a:t>full capacity</a:t>
            </a:r>
            <a:r>
              <a:rPr lang="en-US" sz="3200" b="1">
                <a:latin typeface="Perpetua" pitchFamily="18" charset="0"/>
              </a:rPr>
              <a:t>? Do we require additional fixed assets?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914400" y="228600"/>
            <a:ext cx="7772400" cy="1447800"/>
          </a:xfrm>
          <a:solidFill>
            <a:schemeClr val="bg2"/>
          </a:solidFill>
        </p:spPr>
        <p:txBody>
          <a:bodyPr rtlCol="0">
            <a:normAutofit fontScale="90000"/>
          </a:bodyPr>
          <a:lstStyle/>
          <a:p>
            <a:pPr fontAlgn="auto">
              <a:spcAft>
                <a:spcPts val="0"/>
              </a:spcAft>
              <a:defRPr/>
            </a:pPr>
            <a:r>
              <a:rPr lang="en-US" sz="4800" b="1" smtClean="0"/>
              <a:t>Operating at Less than Full Capacity</a:t>
            </a:r>
          </a:p>
        </p:txBody>
      </p:sp>
      <p:sp>
        <p:nvSpPr>
          <p:cNvPr id="64513" name="Slide Number Placeholder 22"/>
          <p:cNvSpPr>
            <a:spLocks noGrp="1"/>
          </p:cNvSpPr>
          <p:nvPr>
            <p:ph type="sldNum" sz="quarter" idx="12"/>
          </p:nvPr>
        </p:nvSpPr>
        <p:spPr bwMode="auto">
          <a:ln>
            <a:round/>
            <a:headEnd/>
            <a:tailEnd/>
          </a:ln>
        </p:spPr>
        <p:txBody>
          <a:bodyPr/>
          <a:lstStyle/>
          <a:p>
            <a:pPr>
              <a:defRPr/>
            </a:pPr>
            <a:r>
              <a:rPr lang="en-US"/>
              <a:t>4-</a:t>
            </a:r>
            <a:fld id="{8D1EF848-4957-4F13-8FCE-113D1C7BEC3D}" type="slidenum">
              <a:rPr lang="en-US"/>
              <a:pPr>
                <a:defRPr/>
              </a:pPr>
              <a:t>31</a:t>
            </a:fld>
            <a:endParaRPr lang="en-US"/>
          </a:p>
        </p:txBody>
      </p:sp>
      <p:sp>
        <p:nvSpPr>
          <p:cNvPr id="4" name="TextBox 3"/>
          <p:cNvSpPr txBox="1">
            <a:spLocks noChangeArrowheads="1"/>
          </p:cNvSpPr>
          <p:nvPr/>
        </p:nvSpPr>
        <p:spPr bwMode="auto">
          <a:xfrm>
            <a:off x="914400" y="1676400"/>
            <a:ext cx="7696200" cy="4462463"/>
          </a:xfrm>
          <a:prstGeom prst="rect">
            <a:avLst/>
          </a:prstGeom>
          <a:noFill/>
          <a:ln w="9525">
            <a:noFill/>
            <a:miter lim="800000"/>
            <a:headEnd/>
            <a:tailEnd/>
          </a:ln>
        </p:spPr>
        <p:txBody>
          <a:bodyPr>
            <a:spAutoFit/>
          </a:bodyPr>
          <a:lstStyle/>
          <a:p>
            <a:r>
              <a:rPr lang="en-US" sz="3600" b="1">
                <a:latin typeface="Perpetua" pitchFamily="18" charset="0"/>
              </a:rPr>
              <a:t>Suppose we are operating our fixed assets at 80% of capacity.</a:t>
            </a:r>
          </a:p>
          <a:p>
            <a:endParaRPr lang="en-US" sz="2400" b="1">
              <a:latin typeface="Perpetua" pitchFamily="18" charset="0"/>
            </a:endParaRPr>
          </a:p>
          <a:p>
            <a:r>
              <a:rPr lang="en-US" sz="3600" b="1">
                <a:latin typeface="Perpetua" pitchFamily="18" charset="0"/>
              </a:rPr>
              <a:t>We want to grow 10% next year.</a:t>
            </a:r>
          </a:p>
          <a:p>
            <a:endParaRPr lang="en-US" sz="2400" b="1">
              <a:solidFill>
                <a:srgbClr val="0070C0"/>
              </a:solidFill>
              <a:latin typeface="Perpetua" pitchFamily="18" charset="0"/>
            </a:endParaRPr>
          </a:p>
          <a:p>
            <a:r>
              <a:rPr lang="en-US" sz="3600" b="1">
                <a:solidFill>
                  <a:srgbClr val="0070C0"/>
                </a:solidFill>
                <a:latin typeface="Perpetua" pitchFamily="18" charset="0"/>
              </a:rPr>
              <a:t>Q: Do we need more fixed assets?</a:t>
            </a:r>
          </a:p>
          <a:p>
            <a:endParaRPr lang="en-US" sz="2000" b="1">
              <a:solidFill>
                <a:srgbClr val="0070C0"/>
              </a:solidFill>
              <a:latin typeface="Perpetua" pitchFamily="18" charset="0"/>
            </a:endParaRPr>
          </a:p>
          <a:p>
            <a:r>
              <a:rPr lang="en-US" sz="3600" b="1">
                <a:solidFill>
                  <a:srgbClr val="7030A0"/>
                </a:solidFill>
                <a:latin typeface="Perpetua" pitchFamily="18" charset="0"/>
              </a:rPr>
              <a:t>A: No, 80% + 10% growth      100%</a:t>
            </a:r>
          </a:p>
          <a:p>
            <a:pPr algn="ctr"/>
            <a:r>
              <a:rPr lang="en-US" sz="3600" b="1">
                <a:solidFill>
                  <a:srgbClr val="7030A0"/>
                </a:solidFill>
                <a:latin typeface="Perpetua" pitchFamily="18" charset="0"/>
              </a:rPr>
              <a:t>(we still have idle capacity!)</a:t>
            </a:r>
          </a:p>
        </p:txBody>
      </p:sp>
      <p:sp>
        <p:nvSpPr>
          <p:cNvPr id="5" name="Not Equal 4"/>
          <p:cNvSpPr/>
          <p:nvPr/>
        </p:nvSpPr>
        <p:spPr>
          <a:xfrm>
            <a:off x="5921375" y="5121275"/>
            <a:ext cx="533400" cy="304800"/>
          </a:xfrm>
          <a:prstGeom prst="mathNotEqua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 calcmode="lin" valueType="num">
                                      <p:cBhvr>
                                        <p:cTn id="2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4">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000"/>
                                        <p:tgtEl>
                                          <p:spTgt spid="5"/>
                                        </p:tgtEl>
                                      </p:cBhvr>
                                    </p:animEffect>
                                  </p:childTnLst>
                                </p:cTn>
                              </p:par>
                            </p:childTnLst>
                          </p:cTn>
                        </p:par>
                        <p:par>
                          <p:cTn id="34" fill="hold">
                            <p:stCondLst>
                              <p:cond delay="1000"/>
                            </p:stCondLst>
                            <p:childTnLst>
                              <p:par>
                                <p:cTn id="35" presetID="53" presetClass="entr" presetSubtype="0" fill="hold" nodeType="after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p:cTn id="37"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39"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solidFill>
            <a:schemeClr val="bg2"/>
          </a:solidFill>
        </p:spPr>
        <p:txBody>
          <a:bodyPr/>
          <a:lstStyle/>
          <a:p>
            <a:r>
              <a:rPr lang="en-US" b="1" smtClean="0"/>
              <a:t>Growth and External Financing</a:t>
            </a:r>
          </a:p>
        </p:txBody>
      </p:sp>
      <p:sp>
        <p:nvSpPr>
          <p:cNvPr id="66561" name="Slide Number Placeholder 22"/>
          <p:cNvSpPr>
            <a:spLocks noGrp="1"/>
          </p:cNvSpPr>
          <p:nvPr>
            <p:ph type="sldNum" sz="quarter" idx="12"/>
          </p:nvPr>
        </p:nvSpPr>
        <p:spPr bwMode="auto">
          <a:ln>
            <a:round/>
            <a:headEnd/>
            <a:tailEnd/>
          </a:ln>
        </p:spPr>
        <p:txBody>
          <a:bodyPr/>
          <a:lstStyle/>
          <a:p>
            <a:pPr>
              <a:defRPr/>
            </a:pPr>
            <a:r>
              <a:rPr lang="en-US"/>
              <a:t>4-</a:t>
            </a:r>
            <a:fld id="{7ADA5321-039D-463A-85AE-927600667966}" type="slidenum">
              <a:rPr lang="en-US"/>
              <a:pPr>
                <a:defRPr/>
              </a:pPr>
              <a:t>32</a:t>
            </a:fld>
            <a:endParaRPr lang="en-US"/>
          </a:p>
        </p:txBody>
      </p:sp>
      <p:sp>
        <p:nvSpPr>
          <p:cNvPr id="4" name="TextBox 3"/>
          <p:cNvSpPr txBox="1">
            <a:spLocks noChangeArrowheads="1"/>
          </p:cNvSpPr>
          <p:nvPr/>
        </p:nvSpPr>
        <p:spPr bwMode="auto">
          <a:xfrm>
            <a:off x="762000" y="1828800"/>
            <a:ext cx="7772400" cy="4035425"/>
          </a:xfrm>
          <a:prstGeom prst="rect">
            <a:avLst/>
          </a:prstGeom>
          <a:noFill/>
          <a:ln w="9525">
            <a:noFill/>
            <a:miter lim="800000"/>
            <a:headEnd/>
            <a:tailEnd/>
          </a:ln>
        </p:spPr>
        <p:txBody>
          <a:bodyPr>
            <a:spAutoFit/>
          </a:bodyPr>
          <a:lstStyle/>
          <a:p>
            <a:pPr marL="350838" indent="-350838">
              <a:lnSpc>
                <a:spcPct val="90000"/>
              </a:lnSpc>
              <a:buFont typeface="Arial" charset="0"/>
              <a:buChar char="•"/>
            </a:pPr>
            <a:r>
              <a:rPr lang="en-US" sz="3200" b="1">
                <a:latin typeface="Perpetua" pitchFamily="18" charset="0"/>
              </a:rPr>
              <a:t>At </a:t>
            </a:r>
            <a:r>
              <a:rPr lang="en-US" sz="3200" b="1">
                <a:solidFill>
                  <a:srgbClr val="0070C0"/>
                </a:solidFill>
                <a:latin typeface="Perpetua" pitchFamily="18" charset="0"/>
              </a:rPr>
              <a:t>low</a:t>
            </a:r>
            <a:r>
              <a:rPr lang="en-US" sz="3200" b="1">
                <a:latin typeface="Perpetua" pitchFamily="18" charset="0"/>
              </a:rPr>
              <a:t> growth levels, internal financing (retained earnings) may exceed the required investment in assets with no EFN required.</a:t>
            </a:r>
          </a:p>
          <a:p>
            <a:pPr marL="350838" indent="-350838">
              <a:lnSpc>
                <a:spcPct val="90000"/>
              </a:lnSpc>
              <a:buFont typeface="Arial" charset="0"/>
              <a:buChar char="•"/>
            </a:pPr>
            <a:endParaRPr lang="en-US" sz="3200" b="1">
              <a:latin typeface="Perpetua" pitchFamily="18" charset="0"/>
            </a:endParaRPr>
          </a:p>
          <a:p>
            <a:pPr marL="350838" indent="-350838">
              <a:lnSpc>
                <a:spcPct val="90000"/>
              </a:lnSpc>
              <a:buFont typeface="Arial" charset="0"/>
              <a:buChar char="•"/>
            </a:pPr>
            <a:r>
              <a:rPr lang="en-US" sz="3200" b="1">
                <a:latin typeface="Perpetua" pitchFamily="18" charset="0"/>
              </a:rPr>
              <a:t>As the growth rate </a:t>
            </a:r>
            <a:r>
              <a:rPr lang="en-US" sz="3200" b="1">
                <a:solidFill>
                  <a:srgbClr val="0070C0"/>
                </a:solidFill>
                <a:latin typeface="Perpetua" pitchFamily="18" charset="0"/>
              </a:rPr>
              <a:t>increases</a:t>
            </a:r>
            <a:r>
              <a:rPr lang="en-US" sz="3200" b="1">
                <a:latin typeface="Perpetua" pitchFamily="18" charset="0"/>
              </a:rPr>
              <a:t>, the internal financing will not be enough, and the firm will have to go to the capital markets for money.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1000" fill="hold"/>
                                        <p:tgtEl>
                                          <p:spTgt spid="4">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4">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solidFill>
            <a:schemeClr val="bg2"/>
          </a:solidFill>
        </p:spPr>
        <p:txBody>
          <a:bodyPr/>
          <a:lstStyle/>
          <a:p>
            <a:r>
              <a:rPr lang="en-US" b="1" smtClean="0"/>
              <a:t>Growth and External Financing</a:t>
            </a:r>
          </a:p>
        </p:txBody>
      </p:sp>
      <p:sp>
        <p:nvSpPr>
          <p:cNvPr id="68609" name="Slide Number Placeholder 22"/>
          <p:cNvSpPr>
            <a:spLocks noGrp="1"/>
          </p:cNvSpPr>
          <p:nvPr>
            <p:ph type="sldNum" sz="quarter" idx="12"/>
          </p:nvPr>
        </p:nvSpPr>
        <p:spPr bwMode="auto">
          <a:ln>
            <a:round/>
            <a:headEnd/>
            <a:tailEnd/>
          </a:ln>
        </p:spPr>
        <p:txBody>
          <a:bodyPr/>
          <a:lstStyle/>
          <a:p>
            <a:pPr>
              <a:defRPr/>
            </a:pPr>
            <a:r>
              <a:rPr lang="en-US"/>
              <a:t>4-</a:t>
            </a:r>
            <a:fld id="{877455E5-B04E-496B-A0C0-775A4D6125D8}" type="slidenum">
              <a:rPr lang="en-US"/>
              <a:pPr>
                <a:defRPr/>
              </a:pPr>
              <a:t>33</a:t>
            </a:fld>
            <a:endParaRPr lang="en-US"/>
          </a:p>
        </p:txBody>
      </p:sp>
      <p:sp>
        <p:nvSpPr>
          <p:cNvPr id="34820" name="Rectangle 4"/>
          <p:cNvSpPr>
            <a:spLocks noChangeArrowheads="1"/>
          </p:cNvSpPr>
          <p:nvPr/>
        </p:nvSpPr>
        <p:spPr bwMode="auto">
          <a:xfrm>
            <a:off x="990600" y="1981200"/>
            <a:ext cx="7696200" cy="1865313"/>
          </a:xfrm>
          <a:prstGeom prst="rect">
            <a:avLst/>
          </a:prstGeom>
          <a:noFill/>
          <a:ln w="9525">
            <a:noFill/>
            <a:miter lim="800000"/>
            <a:headEnd/>
            <a:tailEnd/>
          </a:ln>
        </p:spPr>
        <p:txBody>
          <a:bodyPr>
            <a:spAutoFit/>
          </a:bodyPr>
          <a:lstStyle/>
          <a:p>
            <a:pPr>
              <a:lnSpc>
                <a:spcPct val="90000"/>
              </a:lnSpc>
            </a:pPr>
            <a:r>
              <a:rPr lang="en-US" sz="3200" b="1">
                <a:latin typeface="Perpetua" pitchFamily="18" charset="0"/>
              </a:rPr>
              <a:t>Examining the relationship between </a:t>
            </a:r>
            <a:r>
              <a:rPr lang="en-US" sz="3200" b="1">
                <a:solidFill>
                  <a:srgbClr val="0070C0"/>
                </a:solidFill>
                <a:latin typeface="Perpetua" pitchFamily="18" charset="0"/>
              </a:rPr>
              <a:t>growth</a:t>
            </a:r>
            <a:r>
              <a:rPr lang="en-US" sz="3200" b="1">
                <a:latin typeface="Perpetua" pitchFamily="18" charset="0"/>
              </a:rPr>
              <a:t> and </a:t>
            </a:r>
            <a:r>
              <a:rPr lang="en-US" sz="3200" b="1">
                <a:solidFill>
                  <a:srgbClr val="0070C0"/>
                </a:solidFill>
                <a:latin typeface="Perpetua" pitchFamily="18" charset="0"/>
              </a:rPr>
              <a:t>external financing required</a:t>
            </a:r>
            <a:r>
              <a:rPr lang="en-US" sz="3200" b="1">
                <a:latin typeface="Perpetua" pitchFamily="18" charset="0"/>
              </a:rPr>
              <a:t>  (EFN) is a useful tool in long-range planning</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solidFill>
            <a:schemeClr val="bg2"/>
          </a:solidFill>
        </p:spPr>
        <p:txBody>
          <a:bodyPr/>
          <a:lstStyle/>
          <a:p>
            <a:r>
              <a:rPr lang="en-US" sz="4800" b="1" smtClean="0"/>
              <a:t>The Internal Growth Rate</a:t>
            </a:r>
          </a:p>
        </p:txBody>
      </p:sp>
      <p:sp>
        <p:nvSpPr>
          <p:cNvPr id="70657" name="Slide Number Placeholder 22"/>
          <p:cNvSpPr>
            <a:spLocks noGrp="1"/>
          </p:cNvSpPr>
          <p:nvPr>
            <p:ph type="sldNum" sz="quarter" idx="12"/>
          </p:nvPr>
        </p:nvSpPr>
        <p:spPr bwMode="auto">
          <a:ln>
            <a:round/>
            <a:headEnd/>
            <a:tailEnd/>
          </a:ln>
        </p:spPr>
        <p:txBody>
          <a:bodyPr/>
          <a:lstStyle/>
          <a:p>
            <a:pPr>
              <a:defRPr/>
            </a:pPr>
            <a:r>
              <a:rPr lang="en-US"/>
              <a:t>4-</a:t>
            </a:r>
            <a:fld id="{756C1FE2-1B36-48C4-8F82-1626C86DCDD8}" type="slidenum">
              <a:rPr lang="en-US"/>
              <a:pPr>
                <a:defRPr/>
              </a:pPr>
              <a:t>34</a:t>
            </a:fld>
            <a:endParaRPr lang="en-US"/>
          </a:p>
        </p:txBody>
      </p:sp>
      <p:sp>
        <p:nvSpPr>
          <p:cNvPr id="35844" name="Rectangle 3"/>
          <p:cNvSpPr>
            <a:spLocks noChangeArrowheads="1"/>
          </p:cNvSpPr>
          <p:nvPr/>
        </p:nvSpPr>
        <p:spPr bwMode="auto">
          <a:xfrm>
            <a:off x="1066800" y="1447800"/>
            <a:ext cx="7010400" cy="2041525"/>
          </a:xfrm>
          <a:prstGeom prst="rect">
            <a:avLst/>
          </a:prstGeom>
          <a:noFill/>
          <a:ln w="9525">
            <a:noFill/>
            <a:miter lim="800000"/>
            <a:headEnd/>
            <a:tailEnd/>
          </a:ln>
        </p:spPr>
        <p:txBody>
          <a:bodyPr>
            <a:spAutoFit/>
          </a:bodyPr>
          <a:lstStyle/>
          <a:p>
            <a:pPr marL="254000" indent="-254000"/>
            <a:r>
              <a:rPr lang="en-US" sz="3200" b="1">
                <a:latin typeface="Perpetua" pitchFamily="18" charset="0"/>
              </a:rPr>
              <a:t>	The </a:t>
            </a:r>
            <a:r>
              <a:rPr lang="en-US" sz="3200" b="1">
                <a:solidFill>
                  <a:srgbClr val="00B050"/>
                </a:solidFill>
                <a:latin typeface="Perpetua" pitchFamily="18" charset="0"/>
              </a:rPr>
              <a:t>internal</a:t>
            </a:r>
            <a:r>
              <a:rPr lang="en-US" sz="3200" b="1">
                <a:latin typeface="Perpetua" pitchFamily="18" charset="0"/>
              </a:rPr>
              <a:t> growth rate tells us how much the firm can grow assets using </a:t>
            </a:r>
            <a:r>
              <a:rPr lang="en-US" sz="3200" b="1">
                <a:solidFill>
                  <a:srgbClr val="0070C0"/>
                </a:solidFill>
                <a:latin typeface="Perpetua" pitchFamily="18" charset="0"/>
              </a:rPr>
              <a:t>retained earnings </a:t>
            </a:r>
            <a:r>
              <a:rPr lang="en-US" sz="3200" b="1">
                <a:latin typeface="Perpetua" pitchFamily="18" charset="0"/>
              </a:rPr>
              <a:t>as the </a:t>
            </a:r>
            <a:r>
              <a:rPr lang="en-US" sz="3200" b="1">
                <a:solidFill>
                  <a:srgbClr val="FF0000"/>
                </a:solidFill>
                <a:latin typeface="Perpetua" pitchFamily="18" charset="0"/>
              </a:rPr>
              <a:t>only</a:t>
            </a:r>
            <a:r>
              <a:rPr lang="en-US" sz="3200" b="1">
                <a:latin typeface="Perpetua" pitchFamily="18" charset="0"/>
              </a:rPr>
              <a:t> source of financing.</a:t>
            </a:r>
          </a:p>
        </p:txBody>
      </p:sp>
      <p:sp>
        <p:nvSpPr>
          <p:cNvPr id="5" name="TextBox 4"/>
          <p:cNvSpPr txBox="1">
            <a:spLocks noChangeArrowheads="1"/>
          </p:cNvSpPr>
          <p:nvPr/>
        </p:nvSpPr>
        <p:spPr bwMode="auto">
          <a:xfrm>
            <a:off x="762000" y="3581400"/>
            <a:ext cx="7924800" cy="1724025"/>
          </a:xfrm>
          <a:prstGeom prst="rect">
            <a:avLst/>
          </a:prstGeom>
          <a:noFill/>
          <a:ln w="9525">
            <a:noFill/>
            <a:miter lim="800000"/>
            <a:headEnd/>
            <a:tailEnd/>
          </a:ln>
        </p:spPr>
        <p:txBody>
          <a:bodyPr>
            <a:spAutoFit/>
          </a:bodyPr>
          <a:lstStyle/>
          <a:p>
            <a:pPr algn="ctr"/>
            <a:r>
              <a:rPr lang="en-US" sz="2800" b="1">
                <a:latin typeface="Perpetua" pitchFamily="18" charset="0"/>
              </a:rPr>
              <a:t>The formula for the internal growth rate is:</a:t>
            </a:r>
          </a:p>
          <a:p>
            <a:pPr algn="ctr"/>
            <a:endParaRPr lang="en-US" sz="600" b="1">
              <a:latin typeface="Perpetua" pitchFamily="18" charset="0"/>
            </a:endParaRPr>
          </a:p>
          <a:p>
            <a:pPr algn="ctr"/>
            <a:r>
              <a:rPr lang="en-US" sz="3600" b="1" u="sng">
                <a:solidFill>
                  <a:srgbClr val="0070C0"/>
                </a:solidFill>
                <a:latin typeface="Perpetua" pitchFamily="18" charset="0"/>
              </a:rPr>
              <a:t>ROA x b</a:t>
            </a:r>
            <a:endParaRPr lang="en-US" sz="3600" b="1">
              <a:solidFill>
                <a:srgbClr val="0070C0"/>
              </a:solidFill>
              <a:latin typeface="Perpetua" pitchFamily="18" charset="0"/>
            </a:endParaRPr>
          </a:p>
          <a:p>
            <a:pPr algn="ctr"/>
            <a:r>
              <a:rPr lang="en-US" sz="3600" b="1">
                <a:solidFill>
                  <a:srgbClr val="0070C0"/>
                </a:solidFill>
                <a:latin typeface="Perpetua" pitchFamily="18" charset="0"/>
              </a:rPr>
              <a:t>1 – ROA x b</a:t>
            </a:r>
          </a:p>
        </p:txBody>
      </p:sp>
      <p:sp>
        <p:nvSpPr>
          <p:cNvPr id="6" name="TextBox 5"/>
          <p:cNvSpPr txBox="1">
            <a:spLocks noChangeArrowheads="1"/>
          </p:cNvSpPr>
          <p:nvPr/>
        </p:nvSpPr>
        <p:spPr bwMode="auto">
          <a:xfrm>
            <a:off x="1524000" y="5562600"/>
            <a:ext cx="6934200" cy="954088"/>
          </a:xfrm>
          <a:prstGeom prst="rect">
            <a:avLst/>
          </a:prstGeom>
          <a:noFill/>
          <a:ln w="9525">
            <a:noFill/>
            <a:miter lim="800000"/>
            <a:headEnd/>
            <a:tailEnd/>
          </a:ln>
        </p:spPr>
        <p:txBody>
          <a:bodyPr>
            <a:spAutoFit/>
          </a:bodyPr>
          <a:lstStyle/>
          <a:p>
            <a:pPr algn="ctr"/>
            <a:r>
              <a:rPr lang="en-US" sz="2800" b="1">
                <a:latin typeface="Perpetua" pitchFamily="18" charset="0"/>
              </a:rPr>
              <a:t>Where </a:t>
            </a:r>
            <a:r>
              <a:rPr lang="en-US" sz="2800" b="1">
                <a:solidFill>
                  <a:srgbClr val="0070C0"/>
                </a:solidFill>
                <a:latin typeface="Perpetua" pitchFamily="18" charset="0"/>
              </a:rPr>
              <a:t>ROA</a:t>
            </a:r>
            <a:r>
              <a:rPr lang="en-US" sz="2800" b="1">
                <a:latin typeface="Perpetua" pitchFamily="18" charset="0"/>
              </a:rPr>
              <a:t> is the Return on Assets and </a:t>
            </a:r>
            <a:r>
              <a:rPr lang="en-US" sz="2800" b="1">
                <a:solidFill>
                  <a:srgbClr val="0070C0"/>
                </a:solidFill>
                <a:latin typeface="Perpetua" pitchFamily="18" charset="0"/>
              </a:rPr>
              <a:t>b</a:t>
            </a:r>
            <a:r>
              <a:rPr lang="en-US" sz="2800" b="1">
                <a:latin typeface="Perpetua" pitchFamily="18" charset="0"/>
              </a:rPr>
              <a:t> is the dividend payout rate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2" end="2"/>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p:cTn id="17"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3" end="3"/>
                                            </p:txEl>
                                          </p:spTgt>
                                        </p:tgtEl>
                                      </p:cBhvr>
                                    </p:animEffect>
                                  </p:childTnLst>
                                </p:cTn>
                              </p:par>
                            </p:childTnLst>
                          </p:cTn>
                        </p:par>
                        <p:par>
                          <p:cTn id="20" fill="hold">
                            <p:stCondLst>
                              <p:cond delay="1000"/>
                            </p:stCondLst>
                            <p:childTnLst>
                              <p:par>
                                <p:cTn id="21" presetID="55" presetClass="entr" presetSubtype="0" fill="hold"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 calcmode="lin" valueType="num">
                                      <p:cBhvr>
                                        <p:cTn id="23"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24"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25"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914400" y="152400"/>
            <a:ext cx="7772400" cy="1447800"/>
          </a:xfrm>
          <a:solidFill>
            <a:schemeClr val="bg2"/>
          </a:solidFill>
        </p:spPr>
        <p:txBody>
          <a:bodyPr rtlCol="0">
            <a:normAutofit fontScale="90000"/>
          </a:bodyPr>
          <a:lstStyle/>
          <a:p>
            <a:pPr fontAlgn="auto">
              <a:spcAft>
                <a:spcPts val="0"/>
              </a:spcAft>
              <a:defRPr/>
            </a:pPr>
            <a:r>
              <a:rPr lang="en-US" sz="4800" b="1" smtClean="0"/>
              <a:t>The Internal Growth Rate</a:t>
            </a:r>
            <a:br>
              <a:rPr lang="en-US" sz="4800" b="1" smtClean="0"/>
            </a:br>
            <a:r>
              <a:rPr lang="en-US" sz="4800" b="1" smtClean="0"/>
              <a:t>Example from Tasha’s Toys</a:t>
            </a:r>
          </a:p>
        </p:txBody>
      </p:sp>
      <p:sp>
        <p:nvSpPr>
          <p:cNvPr id="71681" name="Slide Number Placeholder 22"/>
          <p:cNvSpPr>
            <a:spLocks noGrp="1"/>
          </p:cNvSpPr>
          <p:nvPr>
            <p:ph type="sldNum" sz="quarter" idx="12"/>
          </p:nvPr>
        </p:nvSpPr>
        <p:spPr bwMode="auto">
          <a:ln>
            <a:round/>
            <a:headEnd/>
            <a:tailEnd/>
          </a:ln>
        </p:spPr>
        <p:txBody>
          <a:bodyPr/>
          <a:lstStyle/>
          <a:p>
            <a:pPr>
              <a:defRPr/>
            </a:pPr>
            <a:r>
              <a:rPr lang="en-US"/>
              <a:t>4-</a:t>
            </a:r>
            <a:fld id="{FC9E982E-8ACC-4C47-B572-CAE159CE5427}" type="slidenum">
              <a:rPr lang="en-US"/>
              <a:pPr>
                <a:defRPr/>
              </a:pPr>
              <a:t>35</a:t>
            </a:fld>
            <a:endParaRPr lang="en-US"/>
          </a:p>
        </p:txBody>
      </p:sp>
      <p:sp>
        <p:nvSpPr>
          <p:cNvPr id="5" name="TextBox 4"/>
          <p:cNvSpPr txBox="1">
            <a:spLocks noChangeArrowheads="1"/>
          </p:cNvSpPr>
          <p:nvPr/>
        </p:nvSpPr>
        <p:spPr bwMode="auto">
          <a:xfrm>
            <a:off x="990600" y="1822450"/>
            <a:ext cx="7467600" cy="4821238"/>
          </a:xfrm>
          <a:prstGeom prst="rect">
            <a:avLst/>
          </a:prstGeom>
          <a:noFill/>
          <a:ln w="9525">
            <a:noFill/>
            <a:miter lim="800000"/>
            <a:headEnd/>
            <a:tailEnd/>
          </a:ln>
        </p:spPr>
        <p:txBody>
          <a:bodyPr>
            <a:spAutoFit/>
          </a:bodyPr>
          <a:lstStyle/>
          <a:p>
            <a:pPr algn="ctr"/>
            <a:r>
              <a:rPr lang="en-US" sz="2800" b="1">
                <a:latin typeface="Perpetua" pitchFamily="18" charset="0"/>
              </a:rPr>
              <a:t>The formula for the growth rate is:</a:t>
            </a:r>
          </a:p>
          <a:p>
            <a:pPr algn="ctr"/>
            <a:endParaRPr lang="en-US" sz="1200" b="1">
              <a:latin typeface="Perpetua" pitchFamily="18" charset="0"/>
            </a:endParaRPr>
          </a:p>
          <a:p>
            <a:pPr algn="ctr"/>
            <a:r>
              <a:rPr lang="en-US" sz="3600" b="1" u="sng">
                <a:solidFill>
                  <a:srgbClr val="0070C0"/>
                </a:solidFill>
                <a:latin typeface="Perpetua" pitchFamily="18" charset="0"/>
              </a:rPr>
              <a:t>ROA x b</a:t>
            </a:r>
            <a:endParaRPr lang="en-US" sz="3600" b="1">
              <a:solidFill>
                <a:srgbClr val="0070C0"/>
              </a:solidFill>
              <a:latin typeface="Perpetua" pitchFamily="18" charset="0"/>
            </a:endParaRPr>
          </a:p>
          <a:p>
            <a:pPr algn="ctr"/>
            <a:r>
              <a:rPr lang="en-US" sz="3600" b="1">
                <a:solidFill>
                  <a:srgbClr val="0070C0"/>
                </a:solidFill>
                <a:latin typeface="Perpetua" pitchFamily="18" charset="0"/>
              </a:rPr>
              <a:t>1 – ROA x b</a:t>
            </a:r>
          </a:p>
          <a:p>
            <a:pPr algn="ctr"/>
            <a:endParaRPr lang="en-US" b="1">
              <a:solidFill>
                <a:srgbClr val="0070C0"/>
              </a:solidFill>
              <a:latin typeface="Perpetua" pitchFamily="18" charset="0"/>
            </a:endParaRPr>
          </a:p>
          <a:p>
            <a:pPr algn="ctr"/>
            <a:r>
              <a:rPr lang="en-US" sz="3600" b="1">
                <a:latin typeface="Perpetua" pitchFamily="18" charset="0"/>
              </a:rPr>
              <a:t>ROA = 1200 / 9500 = .1263</a:t>
            </a:r>
          </a:p>
          <a:p>
            <a:pPr algn="ctr"/>
            <a:r>
              <a:rPr lang="en-US" sz="3600" b="1">
                <a:latin typeface="Perpetua" pitchFamily="18" charset="0"/>
              </a:rPr>
              <a:t>B = 0.50</a:t>
            </a:r>
          </a:p>
          <a:p>
            <a:pPr algn="ctr"/>
            <a:r>
              <a:rPr lang="en-US" sz="3600" b="1" u="sng">
                <a:solidFill>
                  <a:srgbClr val="0070C0"/>
                </a:solidFill>
                <a:latin typeface="Perpetua" pitchFamily="18" charset="0"/>
              </a:rPr>
              <a:t>.1263 x .50 </a:t>
            </a:r>
            <a:r>
              <a:rPr lang="en-US" sz="3600" b="1">
                <a:solidFill>
                  <a:srgbClr val="0070C0"/>
                </a:solidFill>
                <a:latin typeface="Perpetua" pitchFamily="18" charset="0"/>
              </a:rPr>
              <a:t>     </a:t>
            </a:r>
            <a:endParaRPr lang="en-US" sz="3600" b="1" u="sng">
              <a:solidFill>
                <a:srgbClr val="0070C0"/>
              </a:solidFill>
              <a:latin typeface="Perpetua" pitchFamily="18" charset="0"/>
            </a:endParaRPr>
          </a:p>
          <a:p>
            <a:pPr algn="ctr"/>
            <a:r>
              <a:rPr lang="en-US" sz="3600" b="1">
                <a:solidFill>
                  <a:srgbClr val="0070C0"/>
                </a:solidFill>
                <a:latin typeface="Perpetua" pitchFamily="18" charset="0"/>
              </a:rPr>
              <a:t>1 - .1263 x .50</a:t>
            </a:r>
          </a:p>
          <a:p>
            <a:pPr algn="ctr"/>
            <a:r>
              <a:rPr lang="en-US" sz="3600" b="1">
                <a:solidFill>
                  <a:srgbClr val="7030A0"/>
                </a:solidFill>
                <a:latin typeface="Perpetua" pitchFamily="18" charset="0"/>
              </a:rPr>
              <a:t>= .0674 = 6.74%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2" end="2"/>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p:cTn id="17"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 calcmode="lin" valueType="num">
                                      <p:cBhvr>
                                        <p:cTn id="24"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5"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6" dur="1000"/>
                                        <p:tgtEl>
                                          <p:spTgt spid="5">
                                            <p:txEl>
                                              <p:pRg st="5" end="5"/>
                                            </p:txEl>
                                          </p:spTgt>
                                        </p:tgtEl>
                                      </p:cBhvr>
                                    </p:animEffect>
                                  </p:childTnLst>
                                </p:cTn>
                              </p:par>
                              <p:par>
                                <p:cTn id="27" presetID="55" presetClass="entr" presetSubtype="0"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 calcmode="lin" valueType="num">
                                      <p:cBhvr>
                                        <p:cTn id="2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1" dur="10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 calcmode="lin" valueType="num">
                                      <p:cBhvr>
                                        <p:cTn id="36"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37"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38" dur="1000"/>
                                        <p:tgtEl>
                                          <p:spTgt spid="5">
                                            <p:txEl>
                                              <p:pRg st="7" end="7"/>
                                            </p:txEl>
                                          </p:spTgt>
                                        </p:tgtEl>
                                      </p:cBhvr>
                                    </p:animEffect>
                                  </p:childTnLst>
                                </p:cTn>
                              </p:par>
                              <p:par>
                                <p:cTn id="39" presetID="55" presetClass="entr" presetSubtype="0" fill="hold" nodeType="with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p:cTn id="41"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42"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3" dur="1000"/>
                                        <p:tgtEl>
                                          <p:spTgt spid="5">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5">
                                            <p:txEl>
                                              <p:pRg st="9" end="9"/>
                                            </p:txEl>
                                          </p:spTgt>
                                        </p:tgtEl>
                                        <p:attrNameLst>
                                          <p:attrName>style.visibility</p:attrName>
                                        </p:attrNameLst>
                                      </p:cBhvr>
                                      <p:to>
                                        <p:strVal val="visible"/>
                                      </p:to>
                                    </p:set>
                                    <p:anim calcmode="discrete" valueType="clr">
                                      <p:cBhvr override="childStyle">
                                        <p:cTn id="48" dur="80"/>
                                        <p:tgtEl>
                                          <p:spTgt spid="5">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5">
                                            <p:txEl>
                                              <p:pRg st="9" end="9"/>
                                            </p:txEl>
                                          </p:spTgt>
                                        </p:tgtEl>
                                        <p:attrNameLst>
                                          <p:attrName>fillcolor</p:attrName>
                                        </p:attrNameLst>
                                      </p:cBhvr>
                                      <p:tavLst>
                                        <p:tav tm="0">
                                          <p:val>
                                            <p:clrVal>
                                              <a:schemeClr val="accent2"/>
                                            </p:clrVal>
                                          </p:val>
                                        </p:tav>
                                        <p:tav tm="50000">
                                          <p:val>
                                            <p:clrVal>
                                              <a:schemeClr val="hlink"/>
                                            </p:clrVal>
                                          </p:val>
                                        </p:tav>
                                      </p:tavLst>
                                    </p:anim>
                                    <p:set>
                                      <p:cBhvr>
                                        <p:cTn id="50" dur="80"/>
                                        <p:tgtEl>
                                          <p:spTgt spid="5">
                                            <p:txEl>
                                              <p:pRg st="9" end="9"/>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solidFill>
            <a:schemeClr val="bg2"/>
          </a:solidFill>
        </p:spPr>
        <p:txBody>
          <a:bodyPr/>
          <a:lstStyle/>
          <a:p>
            <a:r>
              <a:rPr lang="en-US" sz="4800" b="1" smtClean="0"/>
              <a:t>The Sustainable Growth Rate</a:t>
            </a:r>
          </a:p>
        </p:txBody>
      </p:sp>
      <p:sp>
        <p:nvSpPr>
          <p:cNvPr id="73729" name="Slide Number Placeholder 22"/>
          <p:cNvSpPr>
            <a:spLocks noGrp="1"/>
          </p:cNvSpPr>
          <p:nvPr>
            <p:ph type="sldNum" sz="quarter" idx="12"/>
          </p:nvPr>
        </p:nvSpPr>
        <p:spPr bwMode="auto">
          <a:ln>
            <a:round/>
            <a:headEnd/>
            <a:tailEnd/>
          </a:ln>
        </p:spPr>
        <p:txBody>
          <a:bodyPr/>
          <a:lstStyle/>
          <a:p>
            <a:pPr>
              <a:defRPr/>
            </a:pPr>
            <a:r>
              <a:rPr lang="en-US"/>
              <a:t>4-</a:t>
            </a:r>
            <a:fld id="{AAF41724-C71A-4BF4-BAFE-B18439BD664C}" type="slidenum">
              <a:rPr lang="en-US"/>
              <a:pPr>
                <a:defRPr/>
              </a:pPr>
              <a:t>36</a:t>
            </a:fld>
            <a:endParaRPr lang="en-US"/>
          </a:p>
        </p:txBody>
      </p:sp>
      <p:sp>
        <p:nvSpPr>
          <p:cNvPr id="4" name="Rectangle 3"/>
          <p:cNvSpPr>
            <a:spLocks noChangeArrowheads="1"/>
          </p:cNvSpPr>
          <p:nvPr/>
        </p:nvSpPr>
        <p:spPr bwMode="auto">
          <a:xfrm>
            <a:off x="533400" y="1447800"/>
            <a:ext cx="8153400" cy="2041525"/>
          </a:xfrm>
          <a:prstGeom prst="rect">
            <a:avLst/>
          </a:prstGeom>
          <a:noFill/>
          <a:ln w="9525">
            <a:noFill/>
            <a:miter lim="800000"/>
            <a:headEnd/>
            <a:tailEnd/>
          </a:ln>
        </p:spPr>
        <p:txBody>
          <a:bodyPr>
            <a:spAutoFit/>
          </a:bodyPr>
          <a:lstStyle/>
          <a:p>
            <a:pPr marL="254000" indent="-254000"/>
            <a:r>
              <a:rPr lang="en-US" sz="3200" b="1">
                <a:latin typeface="Perpetua" pitchFamily="18" charset="0"/>
              </a:rPr>
              <a:t>	The </a:t>
            </a:r>
            <a:r>
              <a:rPr lang="en-US" sz="3200" b="1">
                <a:solidFill>
                  <a:srgbClr val="00B050"/>
                </a:solidFill>
                <a:latin typeface="Perpetua" pitchFamily="18" charset="0"/>
              </a:rPr>
              <a:t>sustainable</a:t>
            </a:r>
            <a:r>
              <a:rPr lang="en-US" sz="3200" b="1">
                <a:latin typeface="Perpetua" pitchFamily="18" charset="0"/>
              </a:rPr>
              <a:t> growth rate tells us how much the firm can grow assets using </a:t>
            </a:r>
            <a:r>
              <a:rPr lang="en-US" sz="3200" b="1">
                <a:solidFill>
                  <a:srgbClr val="0070C0"/>
                </a:solidFill>
                <a:latin typeface="Perpetua" pitchFamily="18" charset="0"/>
              </a:rPr>
              <a:t>internally generated funds and issuing debt </a:t>
            </a:r>
            <a:r>
              <a:rPr lang="en-US" sz="3200" b="1">
                <a:latin typeface="Perpetua" pitchFamily="18" charset="0"/>
              </a:rPr>
              <a:t>to maintain a constant debt ratio.</a:t>
            </a:r>
          </a:p>
        </p:txBody>
      </p:sp>
      <p:sp>
        <p:nvSpPr>
          <p:cNvPr id="5" name="TextBox 4"/>
          <p:cNvSpPr txBox="1">
            <a:spLocks noChangeArrowheads="1"/>
          </p:cNvSpPr>
          <p:nvPr/>
        </p:nvSpPr>
        <p:spPr bwMode="auto">
          <a:xfrm>
            <a:off x="533400" y="3505200"/>
            <a:ext cx="7924800" cy="1754188"/>
          </a:xfrm>
          <a:prstGeom prst="rect">
            <a:avLst/>
          </a:prstGeom>
          <a:noFill/>
          <a:ln w="9525">
            <a:noFill/>
            <a:miter lim="800000"/>
            <a:headEnd/>
            <a:tailEnd/>
          </a:ln>
        </p:spPr>
        <p:txBody>
          <a:bodyPr>
            <a:spAutoFit/>
          </a:bodyPr>
          <a:lstStyle/>
          <a:p>
            <a:pPr algn="ctr"/>
            <a:r>
              <a:rPr lang="en-US" sz="2400" b="1">
                <a:latin typeface="Perpetua" pitchFamily="18" charset="0"/>
              </a:rPr>
              <a:t>The formula for the sustainable growth rate is:</a:t>
            </a:r>
          </a:p>
          <a:p>
            <a:pPr algn="ctr"/>
            <a:endParaRPr lang="en-US" sz="1200" b="1">
              <a:latin typeface="Perpetua" pitchFamily="18" charset="0"/>
            </a:endParaRPr>
          </a:p>
          <a:p>
            <a:pPr algn="ctr"/>
            <a:r>
              <a:rPr lang="en-US" sz="3600" b="1" u="sng">
                <a:solidFill>
                  <a:srgbClr val="FF0000"/>
                </a:solidFill>
                <a:latin typeface="Perpetua" pitchFamily="18" charset="0"/>
              </a:rPr>
              <a:t>ROE x b</a:t>
            </a:r>
            <a:endParaRPr lang="en-US" sz="3600" b="1">
              <a:solidFill>
                <a:srgbClr val="FF0000"/>
              </a:solidFill>
              <a:latin typeface="Perpetua" pitchFamily="18" charset="0"/>
            </a:endParaRPr>
          </a:p>
          <a:p>
            <a:pPr algn="ctr"/>
            <a:r>
              <a:rPr lang="en-US" sz="3600" b="1">
                <a:solidFill>
                  <a:srgbClr val="FF0000"/>
                </a:solidFill>
                <a:latin typeface="Perpetua" pitchFamily="18" charset="0"/>
              </a:rPr>
              <a:t>1 – ROE x b</a:t>
            </a:r>
          </a:p>
        </p:txBody>
      </p:sp>
      <p:sp>
        <p:nvSpPr>
          <p:cNvPr id="7" name="Rectangle 6"/>
          <p:cNvSpPr>
            <a:spLocks noChangeArrowheads="1"/>
          </p:cNvSpPr>
          <p:nvPr/>
        </p:nvSpPr>
        <p:spPr bwMode="auto">
          <a:xfrm>
            <a:off x="1447800" y="5638800"/>
            <a:ext cx="6858000" cy="946150"/>
          </a:xfrm>
          <a:prstGeom prst="rect">
            <a:avLst/>
          </a:prstGeom>
          <a:noFill/>
          <a:ln w="9525">
            <a:noFill/>
            <a:miter lim="800000"/>
            <a:headEnd/>
            <a:tailEnd/>
          </a:ln>
        </p:spPr>
        <p:txBody>
          <a:bodyPr>
            <a:spAutoFit/>
          </a:bodyPr>
          <a:lstStyle/>
          <a:p>
            <a:pPr algn="ctr"/>
            <a:r>
              <a:rPr lang="en-US" sz="2800" b="1">
                <a:latin typeface="Perpetua" pitchFamily="18" charset="0"/>
              </a:rPr>
              <a:t>Where </a:t>
            </a:r>
            <a:r>
              <a:rPr lang="en-US" sz="2800" b="1">
                <a:solidFill>
                  <a:srgbClr val="0070C0"/>
                </a:solidFill>
                <a:latin typeface="Perpetua" pitchFamily="18" charset="0"/>
              </a:rPr>
              <a:t>ROE</a:t>
            </a:r>
            <a:r>
              <a:rPr lang="en-US" sz="2800" b="1">
                <a:latin typeface="Perpetua" pitchFamily="18" charset="0"/>
              </a:rPr>
              <a:t> is the Return on Equity and </a:t>
            </a:r>
            <a:r>
              <a:rPr lang="en-US" sz="2800" b="1">
                <a:solidFill>
                  <a:srgbClr val="0070C0"/>
                </a:solidFill>
                <a:latin typeface="Perpetua" pitchFamily="18" charset="0"/>
              </a:rPr>
              <a:t>b</a:t>
            </a:r>
            <a:r>
              <a:rPr lang="en-US" sz="2800" b="1">
                <a:latin typeface="Perpetua" pitchFamily="18" charset="0"/>
              </a:rPr>
              <a:t> is the dividend payout rate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0" end="0"/>
                                            </p:txEl>
                                          </p:spTgt>
                                        </p:tgtEl>
                                      </p:cBhvr>
                                    </p:animEffect>
                                  </p:childTnLst>
                                </p:cTn>
                              </p:par>
                              <p:par>
                                <p:cTn id="17" presetID="55"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par>
                                <p:cTn id="22" presetID="55"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p:cTn id="24"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5"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5">
                                            <p:txEl>
                                              <p:pRg st="3" end="3"/>
                                            </p:txEl>
                                          </p:spTgt>
                                        </p:tgtEl>
                                      </p:cBhvr>
                                    </p:animEffect>
                                  </p:childTnLst>
                                </p:cTn>
                              </p:par>
                            </p:childTnLst>
                          </p:cTn>
                        </p:par>
                        <p:par>
                          <p:cTn id="27" fill="hold">
                            <p:stCondLst>
                              <p:cond delay="1000"/>
                            </p:stCondLst>
                            <p:childTnLst>
                              <p:par>
                                <p:cTn id="28" presetID="55" presetClass="entr" presetSubtype="0" fill="hold" nodeType="afterEffect">
                                  <p:stCondLst>
                                    <p:cond delay="0"/>
                                  </p:stCondLst>
                                  <p:childTnLst>
                                    <p:set>
                                      <p:cBhvr>
                                        <p:cTn id="29" dur="1" fill="hold">
                                          <p:stCondLst>
                                            <p:cond delay="0"/>
                                          </p:stCondLst>
                                        </p:cTn>
                                        <p:tgtEl>
                                          <p:spTgt spid="7">
                                            <p:txEl>
                                              <p:pRg st="0" end="0"/>
                                            </p:txEl>
                                          </p:spTgt>
                                        </p:tgtEl>
                                        <p:attrNameLst>
                                          <p:attrName>style.visibility</p:attrName>
                                        </p:attrNameLst>
                                      </p:cBhvr>
                                      <p:to>
                                        <p:strVal val="visible"/>
                                      </p:to>
                                    </p:set>
                                    <p:anim calcmode="lin" valueType="num">
                                      <p:cBhvr>
                                        <p:cTn id="30"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31"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32"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914400" y="152400"/>
            <a:ext cx="7772400" cy="1447800"/>
          </a:xfrm>
          <a:solidFill>
            <a:schemeClr val="bg2"/>
          </a:solidFill>
        </p:spPr>
        <p:txBody>
          <a:bodyPr rtlCol="0">
            <a:normAutofit fontScale="90000"/>
          </a:bodyPr>
          <a:lstStyle/>
          <a:p>
            <a:pPr fontAlgn="auto">
              <a:spcAft>
                <a:spcPts val="0"/>
              </a:spcAft>
              <a:defRPr/>
            </a:pPr>
            <a:r>
              <a:rPr lang="en-US" sz="4800" b="1" smtClean="0"/>
              <a:t>The Sustainable Growth Rate</a:t>
            </a:r>
            <a:br>
              <a:rPr lang="en-US" sz="4800" b="1" smtClean="0"/>
            </a:br>
            <a:r>
              <a:rPr lang="en-US" sz="4800" b="1" smtClean="0"/>
              <a:t>Example from Tasha’s Toys</a:t>
            </a:r>
          </a:p>
        </p:txBody>
      </p:sp>
      <p:sp>
        <p:nvSpPr>
          <p:cNvPr id="74753" name="Slide Number Placeholder 22"/>
          <p:cNvSpPr>
            <a:spLocks noGrp="1"/>
          </p:cNvSpPr>
          <p:nvPr>
            <p:ph type="sldNum" sz="quarter" idx="12"/>
          </p:nvPr>
        </p:nvSpPr>
        <p:spPr bwMode="auto">
          <a:ln>
            <a:round/>
            <a:headEnd/>
            <a:tailEnd/>
          </a:ln>
        </p:spPr>
        <p:txBody>
          <a:bodyPr/>
          <a:lstStyle/>
          <a:p>
            <a:pPr>
              <a:defRPr/>
            </a:pPr>
            <a:r>
              <a:rPr lang="en-US"/>
              <a:t>4-</a:t>
            </a:r>
            <a:fld id="{D11C6716-06E3-468F-8956-0721049C3E5A}" type="slidenum">
              <a:rPr lang="en-US"/>
              <a:pPr>
                <a:defRPr/>
              </a:pPr>
              <a:t>37</a:t>
            </a:fld>
            <a:endParaRPr lang="en-US"/>
          </a:p>
        </p:txBody>
      </p:sp>
      <p:sp>
        <p:nvSpPr>
          <p:cNvPr id="5" name="TextBox 4"/>
          <p:cNvSpPr txBox="1">
            <a:spLocks noChangeArrowheads="1"/>
          </p:cNvSpPr>
          <p:nvPr/>
        </p:nvSpPr>
        <p:spPr bwMode="auto">
          <a:xfrm>
            <a:off x="1006475" y="1600200"/>
            <a:ext cx="7467600" cy="4862513"/>
          </a:xfrm>
          <a:prstGeom prst="rect">
            <a:avLst/>
          </a:prstGeom>
          <a:noFill/>
          <a:ln w="9525">
            <a:noFill/>
            <a:miter lim="800000"/>
            <a:headEnd/>
            <a:tailEnd/>
          </a:ln>
        </p:spPr>
        <p:txBody>
          <a:bodyPr>
            <a:spAutoFit/>
          </a:bodyPr>
          <a:lstStyle/>
          <a:p>
            <a:pPr algn="ctr"/>
            <a:r>
              <a:rPr lang="en-US" sz="2800" b="1">
                <a:latin typeface="Perpetua" pitchFamily="18" charset="0"/>
              </a:rPr>
              <a:t>The formula for the sustainable growth rate is:</a:t>
            </a:r>
          </a:p>
          <a:p>
            <a:pPr algn="ctr"/>
            <a:endParaRPr lang="en-US" sz="1200" b="1">
              <a:latin typeface="Perpetua" pitchFamily="18" charset="0"/>
            </a:endParaRPr>
          </a:p>
          <a:p>
            <a:pPr algn="ctr"/>
            <a:r>
              <a:rPr lang="en-US" sz="3600" b="1" u="sng">
                <a:solidFill>
                  <a:srgbClr val="0070C0"/>
                </a:solidFill>
                <a:latin typeface="Perpetua" pitchFamily="18" charset="0"/>
              </a:rPr>
              <a:t>ROE x b</a:t>
            </a:r>
            <a:endParaRPr lang="en-US" sz="3600" b="1">
              <a:solidFill>
                <a:srgbClr val="0070C0"/>
              </a:solidFill>
              <a:latin typeface="Perpetua" pitchFamily="18" charset="0"/>
            </a:endParaRPr>
          </a:p>
          <a:p>
            <a:pPr algn="ctr"/>
            <a:r>
              <a:rPr lang="en-US" sz="3600" b="1">
                <a:solidFill>
                  <a:srgbClr val="0070C0"/>
                </a:solidFill>
                <a:latin typeface="Perpetua" pitchFamily="18" charset="0"/>
              </a:rPr>
              <a:t>1 – ROE x b</a:t>
            </a:r>
          </a:p>
          <a:p>
            <a:pPr algn="ctr"/>
            <a:endParaRPr lang="en-US" b="1">
              <a:solidFill>
                <a:srgbClr val="0070C0"/>
              </a:solidFill>
              <a:latin typeface="Perpetua" pitchFamily="18" charset="0"/>
            </a:endParaRPr>
          </a:p>
          <a:p>
            <a:pPr algn="ctr"/>
            <a:r>
              <a:rPr lang="en-US" sz="3600" b="1">
                <a:latin typeface="Perpetua" pitchFamily="18" charset="0"/>
              </a:rPr>
              <a:t>ROE = 1200 / 4100 = .2927</a:t>
            </a:r>
          </a:p>
          <a:p>
            <a:pPr algn="ctr"/>
            <a:r>
              <a:rPr lang="en-US" sz="3600" b="1">
                <a:latin typeface="Perpetua" pitchFamily="18" charset="0"/>
              </a:rPr>
              <a:t>B = 0.50</a:t>
            </a:r>
          </a:p>
          <a:p>
            <a:pPr algn="ctr"/>
            <a:r>
              <a:rPr lang="en-US" sz="3600" b="1" u="sng">
                <a:solidFill>
                  <a:srgbClr val="0070C0"/>
                </a:solidFill>
                <a:latin typeface="Perpetua" pitchFamily="18" charset="0"/>
              </a:rPr>
              <a:t>.2927 x .50 </a:t>
            </a:r>
            <a:r>
              <a:rPr lang="en-US" sz="3600" b="1">
                <a:solidFill>
                  <a:srgbClr val="0070C0"/>
                </a:solidFill>
                <a:latin typeface="Perpetua" pitchFamily="18" charset="0"/>
              </a:rPr>
              <a:t>     </a:t>
            </a:r>
            <a:endParaRPr lang="en-US" sz="3600" b="1" u="sng">
              <a:solidFill>
                <a:srgbClr val="0070C0"/>
              </a:solidFill>
              <a:latin typeface="Perpetua" pitchFamily="18" charset="0"/>
            </a:endParaRPr>
          </a:p>
          <a:p>
            <a:pPr algn="ctr"/>
            <a:r>
              <a:rPr lang="en-US" sz="3600" b="1">
                <a:solidFill>
                  <a:srgbClr val="0070C0"/>
                </a:solidFill>
                <a:latin typeface="Perpetua" pitchFamily="18" charset="0"/>
              </a:rPr>
              <a:t>1 - .2927 x .50</a:t>
            </a:r>
          </a:p>
          <a:p>
            <a:pPr algn="ctr"/>
            <a:r>
              <a:rPr lang="en-US" sz="3600" b="1">
                <a:solidFill>
                  <a:srgbClr val="7030A0"/>
                </a:solidFill>
                <a:latin typeface="Perpetua" pitchFamily="18" charset="0"/>
              </a:rPr>
              <a:t>= .1714 = 17.14%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2" end="2"/>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p:cTn id="17"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 calcmode="lin" valueType="num">
                                      <p:cBhvr>
                                        <p:cTn id="24"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5"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6" dur="1000"/>
                                        <p:tgtEl>
                                          <p:spTgt spid="5">
                                            <p:txEl>
                                              <p:pRg st="5" end="5"/>
                                            </p:txEl>
                                          </p:spTgt>
                                        </p:tgtEl>
                                      </p:cBhvr>
                                    </p:animEffect>
                                  </p:childTnLst>
                                </p:cTn>
                              </p:par>
                              <p:par>
                                <p:cTn id="27" presetID="55" presetClass="entr" presetSubtype="0"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 calcmode="lin" valueType="num">
                                      <p:cBhvr>
                                        <p:cTn id="2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1" dur="10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 calcmode="lin" valueType="num">
                                      <p:cBhvr>
                                        <p:cTn id="36"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37"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38" dur="1000"/>
                                        <p:tgtEl>
                                          <p:spTgt spid="5">
                                            <p:txEl>
                                              <p:pRg st="7" end="7"/>
                                            </p:txEl>
                                          </p:spTgt>
                                        </p:tgtEl>
                                      </p:cBhvr>
                                    </p:animEffect>
                                  </p:childTnLst>
                                </p:cTn>
                              </p:par>
                              <p:par>
                                <p:cTn id="39" presetID="55" presetClass="entr" presetSubtype="0" fill="hold" nodeType="with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p:cTn id="41"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42"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3" dur="1000"/>
                                        <p:tgtEl>
                                          <p:spTgt spid="5">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5">
                                            <p:txEl>
                                              <p:pRg st="9" end="9"/>
                                            </p:txEl>
                                          </p:spTgt>
                                        </p:tgtEl>
                                        <p:attrNameLst>
                                          <p:attrName>style.visibility</p:attrName>
                                        </p:attrNameLst>
                                      </p:cBhvr>
                                      <p:to>
                                        <p:strVal val="visible"/>
                                      </p:to>
                                    </p:set>
                                    <p:anim calcmode="discrete" valueType="clr">
                                      <p:cBhvr override="childStyle">
                                        <p:cTn id="48" dur="80"/>
                                        <p:tgtEl>
                                          <p:spTgt spid="5">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5">
                                            <p:txEl>
                                              <p:pRg st="9" end="9"/>
                                            </p:txEl>
                                          </p:spTgt>
                                        </p:tgtEl>
                                        <p:attrNameLst>
                                          <p:attrName>fillcolor</p:attrName>
                                        </p:attrNameLst>
                                      </p:cBhvr>
                                      <p:tavLst>
                                        <p:tav tm="0">
                                          <p:val>
                                            <p:clrVal>
                                              <a:schemeClr val="accent2"/>
                                            </p:clrVal>
                                          </p:val>
                                        </p:tav>
                                        <p:tav tm="50000">
                                          <p:val>
                                            <p:clrVal>
                                              <a:schemeClr val="hlink"/>
                                            </p:clrVal>
                                          </p:val>
                                        </p:tav>
                                      </p:tavLst>
                                    </p:anim>
                                    <p:set>
                                      <p:cBhvr>
                                        <p:cTn id="50" dur="80"/>
                                        <p:tgtEl>
                                          <p:spTgt spid="5">
                                            <p:txEl>
                                              <p:pRg st="9" end="9"/>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solidFill>
            <a:schemeClr val="bg2"/>
          </a:solidFill>
        </p:spPr>
        <p:txBody>
          <a:bodyPr/>
          <a:lstStyle/>
          <a:p>
            <a:r>
              <a:rPr lang="en-US" sz="4800" b="1" smtClean="0"/>
              <a:t>Determinants of Growth</a:t>
            </a:r>
          </a:p>
        </p:txBody>
      </p:sp>
      <p:sp>
        <p:nvSpPr>
          <p:cNvPr id="76801" name="Slide Number Placeholder 22"/>
          <p:cNvSpPr>
            <a:spLocks noGrp="1"/>
          </p:cNvSpPr>
          <p:nvPr>
            <p:ph type="sldNum" sz="quarter" idx="12"/>
          </p:nvPr>
        </p:nvSpPr>
        <p:spPr bwMode="auto">
          <a:ln>
            <a:round/>
            <a:headEnd/>
            <a:tailEnd/>
          </a:ln>
        </p:spPr>
        <p:txBody>
          <a:bodyPr/>
          <a:lstStyle/>
          <a:p>
            <a:pPr>
              <a:defRPr/>
            </a:pPr>
            <a:r>
              <a:rPr lang="en-US"/>
              <a:t>4-</a:t>
            </a:r>
            <a:fld id="{B379DE5D-0D71-4991-902D-8E27F16F6556}" type="slidenum">
              <a:rPr lang="en-US"/>
              <a:pPr>
                <a:defRPr/>
              </a:pPr>
              <a:t>38</a:t>
            </a:fld>
            <a:endParaRPr lang="en-US"/>
          </a:p>
        </p:txBody>
      </p:sp>
      <p:sp>
        <p:nvSpPr>
          <p:cNvPr id="4" name="Rectangle 3"/>
          <p:cNvSpPr>
            <a:spLocks noChangeArrowheads="1"/>
          </p:cNvSpPr>
          <p:nvPr/>
        </p:nvSpPr>
        <p:spPr bwMode="auto">
          <a:xfrm>
            <a:off x="381000" y="1524000"/>
            <a:ext cx="8077200" cy="4370388"/>
          </a:xfrm>
          <a:prstGeom prst="rect">
            <a:avLst/>
          </a:prstGeom>
          <a:noFill/>
          <a:ln w="9525">
            <a:noFill/>
            <a:miter lim="800000"/>
            <a:headEnd/>
            <a:tailEnd/>
          </a:ln>
        </p:spPr>
        <p:txBody>
          <a:bodyPr>
            <a:spAutoFit/>
          </a:bodyPr>
          <a:lstStyle/>
          <a:p>
            <a:pPr marL="342900" indent="-342900">
              <a:buFont typeface="Franklin Gothic Book" pitchFamily="34" charset="0"/>
              <a:buAutoNum type="arabicPeriod"/>
            </a:pPr>
            <a:r>
              <a:rPr lang="en-US" sz="3200" b="1">
                <a:solidFill>
                  <a:srgbClr val="0070C0"/>
                </a:solidFill>
                <a:latin typeface="Perpetua" pitchFamily="18" charset="0"/>
              </a:rPr>
              <a:t>Profit margin </a:t>
            </a:r>
            <a:r>
              <a:rPr lang="en-US" sz="3200" b="1">
                <a:latin typeface="Perpetua" pitchFamily="18" charset="0"/>
              </a:rPr>
              <a:t>– operating efficiency</a:t>
            </a:r>
          </a:p>
          <a:p>
            <a:pPr marL="800100" lvl="1" indent="-342900">
              <a:buFont typeface="Franklin Gothic Book" pitchFamily="34" charset="0"/>
              <a:buAutoNum type="arabicPeriod"/>
            </a:pPr>
            <a:endParaRPr lang="en-US" b="1">
              <a:latin typeface="Perpetua" pitchFamily="18" charset="0"/>
            </a:endParaRPr>
          </a:p>
          <a:p>
            <a:pPr marL="342900" indent="-342900">
              <a:buFont typeface="Franklin Gothic Book" pitchFamily="34" charset="0"/>
              <a:buAutoNum type="arabicPeriod"/>
            </a:pPr>
            <a:r>
              <a:rPr lang="en-US" sz="3200" b="1">
                <a:solidFill>
                  <a:srgbClr val="0070C0"/>
                </a:solidFill>
                <a:latin typeface="Perpetua" pitchFamily="18" charset="0"/>
              </a:rPr>
              <a:t>Total asset turnover </a:t>
            </a:r>
            <a:r>
              <a:rPr lang="en-US" sz="3200" b="1">
                <a:latin typeface="Perpetua" pitchFamily="18" charset="0"/>
              </a:rPr>
              <a:t>– asset use efficiency</a:t>
            </a:r>
          </a:p>
          <a:p>
            <a:pPr marL="342900" indent="-342900">
              <a:buFont typeface="Franklin Gothic Book" pitchFamily="34" charset="0"/>
              <a:buAutoNum type="arabicPeriod"/>
            </a:pPr>
            <a:endParaRPr lang="en-US" b="1">
              <a:latin typeface="Perpetua" pitchFamily="18" charset="0"/>
            </a:endParaRPr>
          </a:p>
          <a:p>
            <a:pPr marL="342900" indent="-342900">
              <a:buFont typeface="Franklin Gothic Book" pitchFamily="34" charset="0"/>
              <a:buAutoNum type="arabicPeriod"/>
            </a:pPr>
            <a:r>
              <a:rPr lang="en-US" sz="3200" b="1">
                <a:solidFill>
                  <a:srgbClr val="0070C0"/>
                </a:solidFill>
                <a:latin typeface="Perpetua" pitchFamily="18" charset="0"/>
              </a:rPr>
              <a:t>Financial leverage </a:t>
            </a:r>
            <a:r>
              <a:rPr lang="en-US" sz="3200" b="1">
                <a:latin typeface="Perpetua" pitchFamily="18" charset="0"/>
              </a:rPr>
              <a:t>– choice of optimal debt ratio</a:t>
            </a:r>
          </a:p>
          <a:p>
            <a:pPr marL="342900" indent="-342900">
              <a:buFont typeface="Franklin Gothic Book" pitchFamily="34" charset="0"/>
              <a:buAutoNum type="arabicPeriod"/>
            </a:pPr>
            <a:endParaRPr lang="en-US" b="1">
              <a:latin typeface="Perpetua" pitchFamily="18" charset="0"/>
            </a:endParaRPr>
          </a:p>
          <a:p>
            <a:pPr marL="342900" indent="-342900">
              <a:buFont typeface="Franklin Gothic Book" pitchFamily="34" charset="0"/>
              <a:buAutoNum type="arabicPeriod"/>
            </a:pPr>
            <a:r>
              <a:rPr lang="en-US" sz="3200" b="1">
                <a:solidFill>
                  <a:srgbClr val="0070C0"/>
                </a:solidFill>
                <a:latin typeface="Perpetua" pitchFamily="18" charset="0"/>
              </a:rPr>
              <a:t>Dividend policy </a:t>
            </a:r>
            <a:r>
              <a:rPr lang="en-US" sz="3200" b="1">
                <a:latin typeface="Perpetua" pitchFamily="18" charset="0"/>
              </a:rPr>
              <a:t>– choice of how much to pay to shareholders versus reinvesting in the firm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14400" y="274638"/>
            <a:ext cx="7772400" cy="1020762"/>
          </a:xfrm>
          <a:solidFill>
            <a:schemeClr val="bg2"/>
          </a:solidFill>
        </p:spPr>
        <p:txBody>
          <a:bodyPr lIns="91417" tIns="45709" rIns="91417" bIns="45709" anchor="t"/>
          <a:lstStyle/>
          <a:p>
            <a:r>
              <a:rPr lang="en-US" sz="4800" b="1" smtClean="0"/>
              <a:t>Work the Web </a:t>
            </a:r>
          </a:p>
        </p:txBody>
      </p:sp>
      <p:sp>
        <p:nvSpPr>
          <p:cNvPr id="93187" name="Rectangle 3"/>
          <p:cNvSpPr>
            <a:spLocks noGrp="1" noChangeArrowheads="1"/>
          </p:cNvSpPr>
          <p:nvPr>
            <p:ph idx="1"/>
          </p:nvPr>
        </p:nvSpPr>
        <p:spPr>
          <a:xfrm>
            <a:off x="266700" y="1905000"/>
            <a:ext cx="8229600" cy="4525963"/>
          </a:xfrm>
        </p:spPr>
        <p:txBody>
          <a:bodyPr lIns="91417" tIns="45709" rIns="91417" bIns="45709"/>
          <a:lstStyle/>
          <a:p>
            <a:pPr marL="400050" indent="-400050"/>
            <a:r>
              <a:rPr lang="en-US" sz="3600" b="1" smtClean="0">
                <a:cs typeface="Arial" charset="0"/>
              </a:rPr>
              <a:t>Looking for estimates of company growth rates?</a:t>
            </a:r>
          </a:p>
          <a:p>
            <a:pPr marL="400050" indent="-400050"/>
            <a:r>
              <a:rPr lang="en-US" sz="3600" b="1" smtClean="0">
                <a:cs typeface="Arial" charset="0"/>
              </a:rPr>
              <a:t>What do the analysts have to say?</a:t>
            </a:r>
          </a:p>
          <a:p>
            <a:pPr marL="400050" indent="-400050"/>
            <a:r>
              <a:rPr lang="en-US" sz="3600" b="1" smtClean="0">
                <a:cs typeface="Arial" charset="0"/>
              </a:rPr>
              <a:t>Check out Yahoo Finance – enter a company ticker and follow the “Analyst Estimates” link</a:t>
            </a:r>
          </a:p>
          <a:p>
            <a:pPr marL="400050" indent="-400050"/>
            <a:endParaRPr lang="en-US" sz="2300" smtClean="0">
              <a:latin typeface="Arial Black" pitchFamily="34" charset="0"/>
            </a:endParaRPr>
          </a:p>
        </p:txBody>
      </p:sp>
      <p:sp>
        <p:nvSpPr>
          <p:cNvPr id="78849" name="Slide Number Placeholder 22"/>
          <p:cNvSpPr>
            <a:spLocks noGrp="1"/>
          </p:cNvSpPr>
          <p:nvPr>
            <p:ph type="sldNum" sz="quarter" idx="12"/>
          </p:nvPr>
        </p:nvSpPr>
        <p:spPr bwMode="auto">
          <a:ln>
            <a:round/>
            <a:headEnd/>
            <a:tailEnd/>
          </a:ln>
        </p:spPr>
        <p:txBody>
          <a:bodyPr/>
          <a:lstStyle/>
          <a:p>
            <a:pPr>
              <a:defRPr/>
            </a:pPr>
            <a:r>
              <a:rPr lang="en-US"/>
              <a:t>4-</a:t>
            </a:r>
            <a:fld id="{6077AB5C-8A64-46B0-B39E-3B27E2968BE4}" type="slidenum">
              <a:rPr lang="en-US"/>
              <a:pPr>
                <a:defRPr/>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p:cTn id="7" dur="500" fill="hold"/>
                                        <p:tgtEl>
                                          <p:spTgt spid="931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318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318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93187">
                                            <p:txEl>
                                              <p:pRg st="1" end="1"/>
                                            </p:txEl>
                                          </p:spTgt>
                                        </p:tgtEl>
                                        <p:attrNameLst>
                                          <p:attrName>style.visibility</p:attrName>
                                        </p:attrNameLst>
                                      </p:cBhvr>
                                      <p:to>
                                        <p:strVal val="visible"/>
                                      </p:to>
                                    </p:set>
                                    <p:anim calcmode="lin" valueType="num">
                                      <p:cBhvr>
                                        <p:cTn id="14" dur="500" fill="hold"/>
                                        <p:tgtEl>
                                          <p:spTgt spid="9318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318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318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93187">
                                            <p:txEl>
                                              <p:pRg st="2" end="2"/>
                                            </p:txEl>
                                          </p:spTgt>
                                        </p:tgtEl>
                                        <p:attrNameLst>
                                          <p:attrName>style.visibility</p:attrName>
                                        </p:attrNameLst>
                                      </p:cBhvr>
                                      <p:to>
                                        <p:strVal val="visible"/>
                                      </p:to>
                                    </p:set>
                                    <p:anim calcmode="lin" valueType="num">
                                      <p:cBhvr>
                                        <p:cTn id="21" dur="500" fill="hold"/>
                                        <p:tgtEl>
                                          <p:spTgt spid="9318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9318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931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solidFill>
            <a:schemeClr val="bg2"/>
          </a:solidFill>
        </p:spPr>
        <p:txBody>
          <a:bodyPr/>
          <a:lstStyle/>
          <a:p>
            <a:r>
              <a:rPr lang="en-US" b="1" smtClean="0"/>
              <a:t>Elements of Financial Planning</a:t>
            </a:r>
          </a:p>
        </p:txBody>
      </p:sp>
      <p:sp>
        <p:nvSpPr>
          <p:cNvPr id="20481" name="Slide Number Placeholder 22"/>
          <p:cNvSpPr>
            <a:spLocks noGrp="1"/>
          </p:cNvSpPr>
          <p:nvPr>
            <p:ph type="sldNum" sz="quarter" idx="12"/>
          </p:nvPr>
        </p:nvSpPr>
        <p:spPr bwMode="auto">
          <a:ln>
            <a:round/>
            <a:headEnd/>
            <a:tailEnd/>
          </a:ln>
        </p:spPr>
        <p:txBody>
          <a:bodyPr/>
          <a:lstStyle/>
          <a:p>
            <a:pPr>
              <a:defRPr/>
            </a:pPr>
            <a:r>
              <a:rPr lang="en-US"/>
              <a:t>4-</a:t>
            </a:r>
            <a:fld id="{1484A394-5412-4E38-9DC0-34DF75C17D4F}" type="slidenum">
              <a:rPr lang="en-US"/>
              <a:pPr>
                <a:defRPr/>
              </a:pPr>
              <a:t>4</a:t>
            </a:fld>
            <a:endParaRPr lang="en-US"/>
          </a:p>
        </p:txBody>
      </p:sp>
      <p:sp>
        <p:nvSpPr>
          <p:cNvPr id="4" name="TextBox 3"/>
          <p:cNvSpPr txBox="1">
            <a:spLocks noChangeArrowheads="1"/>
          </p:cNvSpPr>
          <p:nvPr/>
        </p:nvSpPr>
        <p:spPr bwMode="auto">
          <a:xfrm>
            <a:off x="762000" y="1447800"/>
            <a:ext cx="8077200" cy="4629150"/>
          </a:xfrm>
          <a:prstGeom prst="rect">
            <a:avLst/>
          </a:prstGeom>
          <a:noFill/>
          <a:ln w="9525">
            <a:noFill/>
            <a:miter lim="800000"/>
            <a:headEnd/>
            <a:tailEnd/>
          </a:ln>
        </p:spPr>
        <p:txBody>
          <a:bodyPr>
            <a:spAutoFit/>
          </a:bodyPr>
          <a:lstStyle/>
          <a:p>
            <a:pPr marL="350838" indent="-350838">
              <a:buFont typeface="Arial" charset="0"/>
              <a:buChar char="•"/>
            </a:pPr>
            <a:r>
              <a:rPr lang="en-US" sz="3200" b="1">
                <a:solidFill>
                  <a:srgbClr val="0070C0"/>
                </a:solidFill>
                <a:latin typeface="Perpetua" pitchFamily="18" charset="0"/>
              </a:rPr>
              <a:t>Investment in new assets </a:t>
            </a:r>
            <a:r>
              <a:rPr lang="en-US" sz="3200" b="1">
                <a:latin typeface="Perpetua" pitchFamily="18" charset="0"/>
              </a:rPr>
              <a:t>– determined by capital budgeting decisions</a:t>
            </a:r>
          </a:p>
          <a:p>
            <a:pPr marL="350838" indent="-350838">
              <a:buFont typeface="Arial" charset="0"/>
              <a:buChar char="•"/>
            </a:pPr>
            <a:endParaRPr lang="en-US" sz="1400" b="1">
              <a:latin typeface="Perpetua" pitchFamily="18" charset="0"/>
            </a:endParaRPr>
          </a:p>
          <a:p>
            <a:pPr marL="350838" indent="-350838">
              <a:buFont typeface="Arial" charset="0"/>
              <a:buChar char="•"/>
            </a:pPr>
            <a:r>
              <a:rPr lang="en-US" sz="3200" b="1">
                <a:solidFill>
                  <a:srgbClr val="0070C0"/>
                </a:solidFill>
                <a:latin typeface="Perpetua" pitchFamily="18" charset="0"/>
              </a:rPr>
              <a:t>Degree of financial leverage </a:t>
            </a:r>
            <a:r>
              <a:rPr lang="en-US" sz="3200" b="1">
                <a:latin typeface="Perpetua" pitchFamily="18" charset="0"/>
              </a:rPr>
              <a:t>– determined by capital structure decisions</a:t>
            </a:r>
          </a:p>
          <a:p>
            <a:pPr marL="350838" indent="-350838">
              <a:buFont typeface="Arial" charset="0"/>
              <a:buChar char="•"/>
            </a:pPr>
            <a:endParaRPr lang="en-US" sz="1400" b="1">
              <a:latin typeface="Perpetua" pitchFamily="18" charset="0"/>
            </a:endParaRPr>
          </a:p>
          <a:p>
            <a:pPr marL="350838" indent="-350838">
              <a:buFont typeface="Arial" charset="0"/>
              <a:buChar char="•"/>
            </a:pPr>
            <a:r>
              <a:rPr lang="en-US" sz="3200" b="1">
                <a:solidFill>
                  <a:srgbClr val="0070C0"/>
                </a:solidFill>
                <a:latin typeface="Perpetua" pitchFamily="18" charset="0"/>
              </a:rPr>
              <a:t>Cash paid to shareholders </a:t>
            </a:r>
            <a:r>
              <a:rPr lang="en-US" sz="3200" b="1">
                <a:latin typeface="Perpetua" pitchFamily="18" charset="0"/>
              </a:rPr>
              <a:t>– determined by dividend policy decisions</a:t>
            </a:r>
          </a:p>
          <a:p>
            <a:pPr marL="350838" indent="-350838">
              <a:buFont typeface="Arial" charset="0"/>
              <a:buChar char="•"/>
            </a:pPr>
            <a:endParaRPr lang="en-US" sz="1400" b="1">
              <a:solidFill>
                <a:srgbClr val="0070C0"/>
              </a:solidFill>
              <a:latin typeface="Perpetua" pitchFamily="18" charset="0"/>
            </a:endParaRPr>
          </a:p>
          <a:p>
            <a:pPr marL="350838" indent="-350838">
              <a:buFont typeface="Arial" charset="0"/>
              <a:buChar char="•"/>
            </a:pPr>
            <a:r>
              <a:rPr lang="en-US" sz="3200" b="1">
                <a:solidFill>
                  <a:srgbClr val="0070C0"/>
                </a:solidFill>
                <a:latin typeface="Perpetua" pitchFamily="18" charset="0"/>
              </a:rPr>
              <a:t>Liquidity requirements </a:t>
            </a:r>
            <a:r>
              <a:rPr lang="en-US" sz="3200" b="1">
                <a:latin typeface="Perpetua" pitchFamily="18" charset="0"/>
              </a:rPr>
              <a:t>– determined by net working capital decisions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lide(fromBottom)">
                                      <p:cBhvr>
                                        <p:cTn id="7" dur="1000"/>
                                        <p:tgtEl>
                                          <p:spTgt spid="4">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slide(fromBottom)">
                                      <p:cBhvr>
                                        <p:cTn id="10" dur="1000"/>
                                        <p:tgtEl>
                                          <p:spTgt spid="4">
                                            <p:txEl>
                                              <p:pRg st="2" end="2"/>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slide(fromBottom)">
                                      <p:cBhvr>
                                        <p:cTn id="13" dur="1000"/>
                                        <p:tgtEl>
                                          <p:spTgt spid="4">
                                            <p:txEl>
                                              <p:pRg st="4" end="4"/>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4">
                                            <p:txEl>
                                              <p:pRg st="6" end="6"/>
                                            </p:txEl>
                                          </p:spTgt>
                                        </p:tgtEl>
                                        <p:attrNameLst>
                                          <p:attrName>style.visibility</p:attrName>
                                        </p:attrNameLst>
                                      </p:cBhvr>
                                      <p:to>
                                        <p:strVal val="visible"/>
                                      </p:to>
                                    </p:set>
                                    <p:animEffect transition="in" filter="slide(fromBottom)">
                                      <p:cBhvr>
                                        <p:cTn id="16"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09600" y="304800"/>
            <a:ext cx="7772400" cy="1143000"/>
          </a:xfrm>
          <a:solidFill>
            <a:schemeClr val="bg2"/>
          </a:solidFill>
        </p:spPr>
        <p:txBody>
          <a:bodyPr/>
          <a:lstStyle/>
          <a:p>
            <a:r>
              <a:rPr lang="en-US" sz="4800" b="1" smtClean="0"/>
              <a:t>Important Questions</a:t>
            </a:r>
          </a:p>
        </p:txBody>
      </p:sp>
      <p:sp>
        <p:nvSpPr>
          <p:cNvPr id="82945" name="Slide Number Placeholder 22"/>
          <p:cNvSpPr>
            <a:spLocks noGrp="1"/>
          </p:cNvSpPr>
          <p:nvPr>
            <p:ph type="sldNum" sz="quarter" idx="12"/>
          </p:nvPr>
        </p:nvSpPr>
        <p:spPr bwMode="auto">
          <a:ln>
            <a:round/>
            <a:headEnd/>
            <a:tailEnd/>
          </a:ln>
        </p:spPr>
        <p:txBody>
          <a:bodyPr/>
          <a:lstStyle/>
          <a:p>
            <a:pPr>
              <a:defRPr/>
            </a:pPr>
            <a:r>
              <a:rPr lang="en-US"/>
              <a:t>4-</a:t>
            </a:r>
            <a:fld id="{3FC1F248-78CB-480E-90EF-3420B7F8962F}" type="slidenum">
              <a:rPr lang="en-US"/>
              <a:pPr>
                <a:defRPr/>
              </a:pPr>
              <a:t>40</a:t>
            </a:fld>
            <a:endParaRPr lang="en-US"/>
          </a:p>
        </p:txBody>
      </p:sp>
      <p:sp>
        <p:nvSpPr>
          <p:cNvPr id="4" name="TextBox 3"/>
          <p:cNvSpPr txBox="1">
            <a:spLocks noChangeArrowheads="1"/>
          </p:cNvSpPr>
          <p:nvPr/>
        </p:nvSpPr>
        <p:spPr bwMode="auto">
          <a:xfrm>
            <a:off x="822325" y="1447800"/>
            <a:ext cx="8382000" cy="4773613"/>
          </a:xfrm>
          <a:prstGeom prst="rect">
            <a:avLst/>
          </a:prstGeom>
          <a:noFill/>
          <a:ln w="9525">
            <a:noFill/>
            <a:miter lim="800000"/>
            <a:headEnd/>
            <a:tailEnd/>
          </a:ln>
        </p:spPr>
        <p:txBody>
          <a:bodyPr>
            <a:spAutoFit/>
          </a:bodyPr>
          <a:lstStyle/>
          <a:p>
            <a:pPr>
              <a:lnSpc>
                <a:spcPct val="90000"/>
              </a:lnSpc>
            </a:pPr>
            <a:r>
              <a:rPr lang="en-US" sz="3200" b="1">
                <a:latin typeface="Perpetua" pitchFamily="18" charset="0"/>
              </a:rPr>
              <a:t>It is important to remember that we are working with accounting numbers;</a:t>
            </a:r>
          </a:p>
          <a:p>
            <a:pPr>
              <a:lnSpc>
                <a:spcPct val="90000"/>
              </a:lnSpc>
            </a:pPr>
            <a:endParaRPr lang="en-US" sz="3200" b="1">
              <a:latin typeface="Perpetua" pitchFamily="18" charset="0"/>
            </a:endParaRPr>
          </a:p>
          <a:p>
            <a:pPr>
              <a:lnSpc>
                <a:spcPct val="90000"/>
              </a:lnSpc>
            </a:pPr>
            <a:endParaRPr lang="en-US" sz="3200" b="1">
              <a:latin typeface="Perpetua" pitchFamily="18" charset="0"/>
            </a:endParaRPr>
          </a:p>
          <a:p>
            <a:pPr>
              <a:lnSpc>
                <a:spcPct val="90000"/>
              </a:lnSpc>
            </a:pPr>
            <a:endParaRPr lang="en-US" sz="3200" b="1">
              <a:latin typeface="Perpetua" pitchFamily="18" charset="0"/>
            </a:endParaRPr>
          </a:p>
          <a:p>
            <a:pPr>
              <a:lnSpc>
                <a:spcPct val="90000"/>
              </a:lnSpc>
            </a:pPr>
            <a:endParaRPr lang="en-US" sz="3200" b="1">
              <a:latin typeface="Perpetua" pitchFamily="18" charset="0"/>
            </a:endParaRPr>
          </a:p>
          <a:p>
            <a:pPr>
              <a:lnSpc>
                <a:spcPct val="90000"/>
              </a:lnSpc>
            </a:pPr>
            <a:endParaRPr lang="en-US" sz="3200" b="1">
              <a:latin typeface="Perpetua" pitchFamily="18" charset="0"/>
            </a:endParaRPr>
          </a:p>
          <a:p>
            <a:pPr>
              <a:lnSpc>
                <a:spcPct val="90000"/>
              </a:lnSpc>
            </a:pPr>
            <a:r>
              <a:rPr lang="en-US" sz="3200" b="1">
                <a:latin typeface="Perpetua" pitchFamily="18" charset="0"/>
              </a:rPr>
              <a:t>therefore, we must ask ourselves some important questions as we go through the planning process.</a:t>
            </a:r>
          </a:p>
          <a:p>
            <a:pPr>
              <a:lnSpc>
                <a:spcPct val="90000"/>
              </a:lnSpc>
            </a:pPr>
            <a:endParaRPr lang="en-US" b="1"/>
          </a:p>
        </p:txBody>
      </p:sp>
      <p:pic>
        <p:nvPicPr>
          <p:cNvPr id="5" name="Picture 4" descr="http://cdn3.fotosearch.com/bthumb/CSP/CSP233/k2335454.jpg"/>
          <p:cNvPicPr>
            <a:picLocks noChangeAspect="1" noChangeArrowheads="1"/>
          </p:cNvPicPr>
          <p:nvPr/>
        </p:nvPicPr>
        <p:blipFill>
          <a:blip r:embed="rId2" cstate="print"/>
          <a:srcRect/>
          <a:stretch>
            <a:fillRect/>
          </a:stretch>
        </p:blipFill>
        <p:spPr bwMode="auto">
          <a:xfrm>
            <a:off x="1905000" y="2514600"/>
            <a:ext cx="4800600" cy="17637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55"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ppt_w</p:attrName>
                                        </p:attrNameLst>
                                      </p:cBhvr>
                                      <p:tavLst>
                                        <p:tav tm="0">
                                          <p:val>
                                            <p:strVal val="#ppt_w*0.70"/>
                                          </p:val>
                                        </p:tav>
                                        <p:tav tm="100000">
                                          <p:val>
                                            <p:strVal val="#ppt_w"/>
                                          </p:val>
                                        </p:tav>
                                      </p:tavLst>
                                    </p:anim>
                                    <p:anim calcmode="lin" valueType="num">
                                      <p:cBhvr>
                                        <p:cTn id="12" dur="1000" fill="hold"/>
                                        <p:tgtEl>
                                          <p:spTgt spid="5"/>
                                        </p:tgtEl>
                                        <p:attrNameLst>
                                          <p:attrName>ppt_h</p:attrName>
                                        </p:attrNameLst>
                                      </p:cBhvr>
                                      <p:tavLst>
                                        <p:tav tm="0">
                                          <p:val>
                                            <p:strVal val="#ppt_h"/>
                                          </p:val>
                                        </p:tav>
                                        <p:tav tm="100000">
                                          <p:val>
                                            <p:strVal val="#ppt_h"/>
                                          </p:val>
                                        </p:tav>
                                      </p:tavLst>
                                    </p:anim>
                                    <p:animEffect transition="in" filter="fade">
                                      <p:cBhvr>
                                        <p:cTn id="13" dur="1000"/>
                                        <p:tgtEl>
                                          <p:spTgt spid="5"/>
                                        </p:tgtEl>
                                      </p:cBhvr>
                                    </p:animEffect>
                                  </p:childTnLst>
                                </p:cTn>
                              </p:par>
                            </p:childTnLst>
                          </p:cTn>
                        </p:par>
                        <p:par>
                          <p:cTn id="14" fill="hold">
                            <p:stCondLst>
                              <p:cond delay="3000"/>
                            </p:stCondLst>
                            <p:childTnLst>
                              <p:par>
                                <p:cTn id="15" presetID="10" presetClass="entr" presetSubtype="0" fill="hold" nodeType="after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animEffect transition="in" filter="fade">
                                      <p:cBhvr>
                                        <p:cTn id="1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solidFill>
            <a:schemeClr val="bg2"/>
          </a:solidFill>
        </p:spPr>
        <p:txBody>
          <a:bodyPr/>
          <a:lstStyle/>
          <a:p>
            <a:r>
              <a:rPr lang="en-US" sz="4800" b="1" smtClean="0"/>
              <a:t>Important Questions</a:t>
            </a:r>
          </a:p>
        </p:txBody>
      </p:sp>
      <p:sp>
        <p:nvSpPr>
          <p:cNvPr id="83969" name="Slide Number Placeholder 22"/>
          <p:cNvSpPr>
            <a:spLocks noGrp="1"/>
          </p:cNvSpPr>
          <p:nvPr>
            <p:ph type="sldNum" sz="quarter" idx="12"/>
          </p:nvPr>
        </p:nvSpPr>
        <p:spPr bwMode="auto">
          <a:ln>
            <a:round/>
            <a:headEnd/>
            <a:tailEnd/>
          </a:ln>
        </p:spPr>
        <p:txBody>
          <a:bodyPr/>
          <a:lstStyle/>
          <a:p>
            <a:pPr>
              <a:defRPr/>
            </a:pPr>
            <a:r>
              <a:rPr lang="en-US"/>
              <a:t>4-</a:t>
            </a:r>
            <a:fld id="{BADE673F-7C7F-4AE0-B547-5E77B0658907}" type="slidenum">
              <a:rPr lang="en-US"/>
              <a:pPr>
                <a:defRPr/>
              </a:pPr>
              <a:t>41</a:t>
            </a:fld>
            <a:endParaRPr lang="en-US"/>
          </a:p>
        </p:txBody>
      </p:sp>
      <p:sp>
        <p:nvSpPr>
          <p:cNvPr id="4" name="TextBox 3"/>
          <p:cNvSpPr txBox="1">
            <a:spLocks noChangeArrowheads="1"/>
          </p:cNvSpPr>
          <p:nvPr/>
        </p:nvSpPr>
        <p:spPr bwMode="auto">
          <a:xfrm>
            <a:off x="609600" y="1295400"/>
            <a:ext cx="8382000" cy="4648200"/>
          </a:xfrm>
          <a:prstGeom prst="rect">
            <a:avLst/>
          </a:prstGeom>
          <a:noFill/>
          <a:ln w="9525">
            <a:noFill/>
            <a:miter lim="800000"/>
            <a:headEnd/>
            <a:tailEnd/>
          </a:ln>
        </p:spPr>
        <p:txBody>
          <a:bodyPr>
            <a:spAutoFit/>
          </a:bodyPr>
          <a:lstStyle/>
          <a:p>
            <a:pPr>
              <a:lnSpc>
                <a:spcPct val="90000"/>
              </a:lnSpc>
            </a:pPr>
            <a:endParaRPr lang="en-US" sz="2800" b="1">
              <a:latin typeface="Perpetua" pitchFamily="18" charset="0"/>
            </a:endParaRPr>
          </a:p>
          <a:p>
            <a:pPr marL="746125" lvl="1" indent="-288925">
              <a:lnSpc>
                <a:spcPct val="90000"/>
              </a:lnSpc>
              <a:buFont typeface="Arial" charset="0"/>
              <a:buChar char="•"/>
            </a:pPr>
            <a:r>
              <a:rPr lang="en-US" sz="4000" b="1">
                <a:latin typeface="Perpetua" pitchFamily="18" charset="0"/>
              </a:rPr>
              <a:t>How does our plan affect the timing and risk of our cash flows?</a:t>
            </a:r>
          </a:p>
          <a:p>
            <a:pPr marL="746125" lvl="1" indent="-288925">
              <a:lnSpc>
                <a:spcPct val="90000"/>
              </a:lnSpc>
              <a:buFont typeface="Arial" charset="0"/>
              <a:buChar char="•"/>
            </a:pPr>
            <a:endParaRPr lang="en-US" sz="3200" b="1">
              <a:latin typeface="Perpetua" pitchFamily="18" charset="0"/>
            </a:endParaRPr>
          </a:p>
          <a:p>
            <a:pPr marL="746125" lvl="1" indent="-288925">
              <a:lnSpc>
                <a:spcPct val="90000"/>
              </a:lnSpc>
              <a:buFont typeface="Arial" charset="0"/>
              <a:buChar char="•"/>
            </a:pPr>
            <a:r>
              <a:rPr lang="en-US" sz="4000" b="1">
                <a:latin typeface="Perpetua" pitchFamily="18" charset="0"/>
              </a:rPr>
              <a:t>Does the plan point out inconsistencies in our goals?</a:t>
            </a:r>
          </a:p>
          <a:p>
            <a:pPr marL="746125" lvl="1" indent="-288925">
              <a:lnSpc>
                <a:spcPct val="90000"/>
              </a:lnSpc>
              <a:buFont typeface="Arial" charset="0"/>
              <a:buChar char="•"/>
            </a:pPr>
            <a:endParaRPr lang="en-US" sz="3200" b="1">
              <a:latin typeface="Perpetua" pitchFamily="18" charset="0"/>
            </a:endParaRPr>
          </a:p>
          <a:p>
            <a:pPr marL="746125" lvl="1" indent="-288925">
              <a:lnSpc>
                <a:spcPct val="90000"/>
              </a:lnSpc>
              <a:buFont typeface="Arial" charset="0"/>
              <a:buChar char="•"/>
            </a:pPr>
            <a:r>
              <a:rPr lang="en-US" sz="4000" b="1">
                <a:latin typeface="Perpetua" pitchFamily="18" charset="0"/>
              </a:rPr>
              <a:t>If we follow this plan, will we maximize owners’ wealth?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1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1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 calcmode="lin" valueType="num">
                                      <p:cBhvr additive="base">
                                        <p:cTn id="19" dur="1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381000"/>
            <a:ext cx="8229600" cy="914400"/>
          </a:xfrm>
          <a:solidFill>
            <a:schemeClr val="bg2"/>
          </a:solidFill>
        </p:spPr>
        <p:txBody>
          <a:bodyPr lIns="91417" tIns="45709" rIns="91417" bIns="45709" anchor="t"/>
          <a:lstStyle/>
          <a:p>
            <a:r>
              <a:rPr lang="en-US" sz="4800" b="1" smtClean="0"/>
              <a:t>Ethics Issues</a:t>
            </a:r>
          </a:p>
        </p:txBody>
      </p:sp>
      <p:sp>
        <p:nvSpPr>
          <p:cNvPr id="93187" name="Rectangle 3"/>
          <p:cNvSpPr>
            <a:spLocks noGrp="1" noChangeArrowheads="1"/>
          </p:cNvSpPr>
          <p:nvPr>
            <p:ph idx="1"/>
          </p:nvPr>
        </p:nvSpPr>
        <p:spPr>
          <a:xfrm>
            <a:off x="457200" y="1905000"/>
            <a:ext cx="8229600" cy="4525963"/>
          </a:xfrm>
        </p:spPr>
        <p:txBody>
          <a:bodyPr lIns="91417" tIns="45709" rIns="91417" bIns="45709"/>
          <a:lstStyle/>
          <a:p>
            <a:pPr marL="457200" indent="-457200">
              <a:lnSpc>
                <a:spcPct val="90000"/>
              </a:lnSpc>
            </a:pPr>
            <a:r>
              <a:rPr lang="en-US" sz="3600" b="1" smtClean="0">
                <a:cs typeface="Arial" charset="0"/>
              </a:rPr>
              <a:t>Should managers overstate budget requests (or growth projections) if they know that central headquarters is going to cut funds across the board?</a:t>
            </a:r>
          </a:p>
          <a:p>
            <a:pPr marL="457200" indent="-457200">
              <a:lnSpc>
                <a:spcPct val="90000"/>
              </a:lnSpc>
            </a:pPr>
            <a:r>
              <a:rPr lang="en-US" sz="3600" b="1" smtClean="0">
                <a:cs typeface="Arial" charset="0"/>
              </a:rPr>
              <a:t>If manager’s compensation is connected to forecasts, should estimates be understated to ensure making the “target”?</a:t>
            </a:r>
          </a:p>
          <a:p>
            <a:pPr marL="457200" indent="-457200">
              <a:lnSpc>
                <a:spcPct val="90000"/>
              </a:lnSpc>
            </a:pPr>
            <a:endParaRPr lang="en-US" sz="3500" b="1" smtClean="0">
              <a:latin typeface="Arial" charset="0"/>
              <a:cs typeface="Arial" charset="0"/>
            </a:endParaRPr>
          </a:p>
        </p:txBody>
      </p:sp>
      <p:sp>
        <p:nvSpPr>
          <p:cNvPr id="84993" name="Slide Number Placeholder 22"/>
          <p:cNvSpPr>
            <a:spLocks noGrp="1"/>
          </p:cNvSpPr>
          <p:nvPr>
            <p:ph type="sldNum" sz="quarter" idx="12"/>
          </p:nvPr>
        </p:nvSpPr>
        <p:spPr bwMode="auto">
          <a:ln>
            <a:round/>
            <a:headEnd/>
            <a:tailEnd/>
          </a:ln>
        </p:spPr>
        <p:txBody>
          <a:bodyPr/>
          <a:lstStyle/>
          <a:p>
            <a:pPr>
              <a:defRPr/>
            </a:pPr>
            <a:r>
              <a:rPr lang="en-US"/>
              <a:t>4-</a:t>
            </a:r>
            <a:fld id="{800A32D9-62D0-4F14-AC34-0097722F6343}" type="slidenum">
              <a:rPr lang="en-US"/>
              <a:pPr>
                <a:defRPr/>
              </a:pPr>
              <a:t>42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p:cTn id="7" dur="500" fill="hold"/>
                                        <p:tgtEl>
                                          <p:spTgt spid="931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318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318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93187">
                                            <p:txEl>
                                              <p:pRg st="1" end="1"/>
                                            </p:txEl>
                                          </p:spTgt>
                                        </p:tgtEl>
                                        <p:attrNameLst>
                                          <p:attrName>style.visibility</p:attrName>
                                        </p:attrNameLst>
                                      </p:cBhvr>
                                      <p:to>
                                        <p:strVal val="visible"/>
                                      </p:to>
                                    </p:set>
                                    <p:anim calcmode="lin" valueType="num">
                                      <p:cBhvr>
                                        <p:cTn id="14" dur="500" fill="hold"/>
                                        <p:tgtEl>
                                          <p:spTgt spid="9318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318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31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Number Placeholder 22"/>
          <p:cNvSpPr>
            <a:spLocks noGrp="1"/>
          </p:cNvSpPr>
          <p:nvPr>
            <p:ph type="sldNum" sz="quarter" idx="12"/>
          </p:nvPr>
        </p:nvSpPr>
        <p:spPr bwMode="auto">
          <a:ln>
            <a:round/>
            <a:headEnd/>
            <a:tailEnd/>
          </a:ln>
        </p:spPr>
        <p:txBody>
          <a:bodyPr/>
          <a:lstStyle/>
          <a:p>
            <a:pPr>
              <a:defRPr/>
            </a:pPr>
            <a:r>
              <a:rPr lang="en-US"/>
              <a:t>4-</a:t>
            </a:r>
            <a:fld id="{EE01DB90-134A-4258-914A-4746EF39E823}" type="slidenum">
              <a:rPr lang="en-US"/>
              <a:pPr>
                <a:defRPr/>
              </a:pPr>
              <a:t>43</a:t>
            </a:fld>
            <a:endParaRPr lang="en-US"/>
          </a:p>
        </p:txBody>
      </p:sp>
      <p:sp>
        <p:nvSpPr>
          <p:cNvPr id="4" name="TextBox 3"/>
          <p:cNvSpPr txBox="1"/>
          <p:nvPr/>
        </p:nvSpPr>
        <p:spPr>
          <a:xfrm>
            <a:off x="1371600" y="381000"/>
            <a:ext cx="6248400" cy="830263"/>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Quick Quiz</a:t>
            </a:r>
          </a:p>
        </p:txBody>
      </p:sp>
      <p:sp>
        <p:nvSpPr>
          <p:cNvPr id="45060" name="Rectangle 5"/>
          <p:cNvSpPr>
            <a:spLocks noChangeArrowheads="1"/>
          </p:cNvSpPr>
          <p:nvPr/>
        </p:nvSpPr>
        <p:spPr bwMode="auto">
          <a:xfrm>
            <a:off x="563563" y="1447800"/>
            <a:ext cx="8305800" cy="4873625"/>
          </a:xfrm>
          <a:prstGeom prst="rect">
            <a:avLst/>
          </a:prstGeom>
          <a:noFill/>
          <a:ln w="9525">
            <a:noFill/>
            <a:miter lim="800000"/>
            <a:headEnd/>
            <a:tailEnd/>
          </a:ln>
        </p:spPr>
        <p:txBody>
          <a:bodyPr>
            <a:spAutoFit/>
          </a:bodyPr>
          <a:lstStyle/>
          <a:p>
            <a:pPr marL="288925" indent="-288925">
              <a:lnSpc>
                <a:spcPct val="90000"/>
              </a:lnSpc>
              <a:buFont typeface="Arial" charset="0"/>
              <a:buChar char="•"/>
            </a:pPr>
            <a:r>
              <a:rPr lang="en-US" sz="2800" b="1">
                <a:latin typeface="Perpetua" pitchFamily="18" charset="0"/>
              </a:rPr>
              <a:t>What is the purpose of long-range planning?</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What are the major decision areas involved in developing a plan?</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What is the percentage of sales approach?</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How do you adjust the model when operating at less than full capacity?</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What is the internal growth rate?</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What is the sustainable growth rate?</a:t>
            </a:r>
          </a:p>
          <a:p>
            <a:pPr marL="288925" indent="-288925">
              <a:lnSpc>
                <a:spcPct val="90000"/>
              </a:lnSpc>
              <a:buFont typeface="Arial" charset="0"/>
              <a:buChar char="•"/>
            </a:pPr>
            <a:endParaRPr lang="en-US" sz="1600" b="1">
              <a:latin typeface="Perpetua" pitchFamily="18" charset="0"/>
            </a:endParaRPr>
          </a:p>
          <a:p>
            <a:pPr marL="288925" indent="-288925">
              <a:lnSpc>
                <a:spcPct val="90000"/>
              </a:lnSpc>
              <a:buFont typeface="Arial" charset="0"/>
              <a:buChar char="•"/>
            </a:pPr>
            <a:r>
              <a:rPr lang="en-US" sz="2800" b="1">
                <a:latin typeface="Perpetua" pitchFamily="18" charset="0"/>
              </a:rPr>
              <a:t>What are the major determinants of growth?</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Number Placeholder 22"/>
          <p:cNvSpPr>
            <a:spLocks noGrp="1"/>
          </p:cNvSpPr>
          <p:nvPr>
            <p:ph type="sldNum" sz="quarter" idx="12"/>
          </p:nvPr>
        </p:nvSpPr>
        <p:spPr bwMode="auto">
          <a:ln>
            <a:round/>
            <a:headEnd/>
            <a:tailEnd/>
          </a:ln>
        </p:spPr>
        <p:txBody>
          <a:bodyPr/>
          <a:lstStyle/>
          <a:p>
            <a:pPr>
              <a:defRPr/>
            </a:pPr>
            <a:r>
              <a:rPr lang="en-US"/>
              <a:t>4-</a:t>
            </a:r>
            <a:fld id="{24510934-9CE0-4218-BACB-F62D65D2B62E}" type="slidenum">
              <a:rPr lang="en-US"/>
              <a:pPr>
                <a:defRPr/>
              </a:pPr>
              <a:t>44</a:t>
            </a:fld>
            <a:endParaRPr lang="en-US"/>
          </a:p>
        </p:txBody>
      </p:sp>
      <p:sp>
        <p:nvSpPr>
          <p:cNvPr id="4" name="TextBox 3"/>
          <p:cNvSpPr txBox="1"/>
          <p:nvPr/>
        </p:nvSpPr>
        <p:spPr>
          <a:xfrm>
            <a:off x="381000" y="152400"/>
            <a:ext cx="8534400" cy="1570038"/>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Comprehensive Problem</a:t>
            </a:r>
          </a:p>
          <a:p>
            <a:pPr algn="ctr" fontAlgn="auto">
              <a:spcBef>
                <a:spcPts val="0"/>
              </a:spcBef>
              <a:spcAft>
                <a:spcPts val="0"/>
              </a:spcAft>
              <a:defRPr/>
            </a:pPr>
            <a:r>
              <a:rPr lang="en-US" sz="4800" b="1" dirty="0">
                <a:solidFill>
                  <a:schemeClr val="tx2"/>
                </a:solidFill>
                <a:latin typeface="+mj-lt"/>
                <a:cs typeface="+mn-cs"/>
              </a:rPr>
              <a:t>Part I</a:t>
            </a:r>
          </a:p>
        </p:txBody>
      </p:sp>
      <p:sp>
        <p:nvSpPr>
          <p:cNvPr id="46084" name="TextBox 4"/>
          <p:cNvSpPr txBox="1">
            <a:spLocks noChangeArrowheads="1"/>
          </p:cNvSpPr>
          <p:nvPr/>
        </p:nvSpPr>
        <p:spPr bwMode="auto">
          <a:xfrm>
            <a:off x="914400" y="2133600"/>
            <a:ext cx="7162800" cy="1384300"/>
          </a:xfrm>
          <a:prstGeom prst="rect">
            <a:avLst/>
          </a:prstGeom>
          <a:noFill/>
          <a:ln w="9525">
            <a:noFill/>
            <a:miter lim="800000"/>
            <a:headEnd/>
            <a:tailEnd/>
          </a:ln>
        </p:spPr>
        <p:txBody>
          <a:bodyPr>
            <a:spAutoFit/>
          </a:bodyPr>
          <a:lstStyle/>
          <a:p>
            <a:endParaRPr lang="en-US" sz="3200">
              <a:latin typeface="Arial Black" pitchFamily="34" charset="0"/>
            </a:endParaRPr>
          </a:p>
          <a:p>
            <a:pPr>
              <a:buFont typeface="Arial" charset="0"/>
              <a:buChar char="•"/>
            </a:pPr>
            <a:endParaRPr lang="en-US" sz="3200">
              <a:latin typeface="Arial Black" pitchFamily="34" charset="0"/>
            </a:endParaRPr>
          </a:p>
          <a:p>
            <a:pPr>
              <a:buFont typeface="Arial" charset="0"/>
              <a:buChar char="•"/>
            </a:pPr>
            <a:endParaRPr lang="en-US" sz="2000">
              <a:latin typeface="Arial Black" pitchFamily="34" charset="0"/>
            </a:endParaRPr>
          </a:p>
        </p:txBody>
      </p:sp>
      <p:sp>
        <p:nvSpPr>
          <p:cNvPr id="46085" name="TextBox 5"/>
          <p:cNvSpPr txBox="1">
            <a:spLocks noChangeArrowheads="1"/>
          </p:cNvSpPr>
          <p:nvPr/>
        </p:nvSpPr>
        <p:spPr bwMode="auto">
          <a:xfrm>
            <a:off x="914400" y="2057400"/>
            <a:ext cx="7467600" cy="3582988"/>
          </a:xfrm>
          <a:prstGeom prst="rect">
            <a:avLst/>
          </a:prstGeom>
          <a:noFill/>
          <a:ln w="9525">
            <a:noFill/>
            <a:miter lim="800000"/>
            <a:headEnd/>
            <a:tailEnd/>
          </a:ln>
        </p:spPr>
        <p:txBody>
          <a:bodyPr>
            <a:spAutoFit/>
          </a:bodyPr>
          <a:lstStyle/>
          <a:p>
            <a:pPr>
              <a:lnSpc>
                <a:spcPct val="90000"/>
              </a:lnSpc>
            </a:pPr>
            <a:r>
              <a:rPr lang="en-US" sz="3200" b="1">
                <a:latin typeface="Perpetua" pitchFamily="18" charset="0"/>
              </a:rPr>
              <a:t>XYZ has the following financial information for 2011:</a:t>
            </a:r>
          </a:p>
          <a:p>
            <a:pPr>
              <a:lnSpc>
                <a:spcPct val="90000"/>
              </a:lnSpc>
            </a:pPr>
            <a:r>
              <a:rPr lang="en-US" sz="3200" b="1">
                <a:latin typeface="Perpetua" pitchFamily="18" charset="0"/>
              </a:rPr>
              <a:t>Sales = $2M, Net Inc. = $0.4M, </a:t>
            </a:r>
          </a:p>
          <a:p>
            <a:pPr>
              <a:lnSpc>
                <a:spcPct val="90000"/>
              </a:lnSpc>
            </a:pPr>
            <a:r>
              <a:rPr lang="en-US" sz="3200" b="1">
                <a:latin typeface="Perpetua" pitchFamily="18" charset="0"/>
              </a:rPr>
              <a:t>Div. = $0.1M, C.A. = $0.4M, </a:t>
            </a:r>
          </a:p>
          <a:p>
            <a:pPr>
              <a:lnSpc>
                <a:spcPct val="90000"/>
              </a:lnSpc>
            </a:pPr>
            <a:r>
              <a:rPr lang="en-US" sz="3200" b="1">
                <a:latin typeface="Perpetua" pitchFamily="18" charset="0"/>
              </a:rPr>
              <a:t>F.A. = $3.6M, C.L. = $0.2M, LTD = $1M, C.S. = $2M, R.E. = $0.8M</a:t>
            </a:r>
          </a:p>
          <a:p>
            <a:pPr>
              <a:lnSpc>
                <a:spcPct val="90000"/>
              </a:lnSpc>
            </a:pPr>
            <a:endParaRPr lang="en-US" sz="2800" b="1">
              <a:latin typeface="Perpetua" pitchFamily="18" charset="0"/>
            </a:endParaRPr>
          </a:p>
          <a:p>
            <a:pPr>
              <a:lnSpc>
                <a:spcPct val="90000"/>
              </a:lnSpc>
            </a:pPr>
            <a:r>
              <a:rPr lang="en-US" sz="3200" b="1">
                <a:solidFill>
                  <a:srgbClr val="0070C0"/>
                </a:solidFill>
                <a:latin typeface="Perpetua" pitchFamily="18" charset="0"/>
              </a:rPr>
              <a:t>What is the sustainable growth rate?</a:t>
            </a:r>
            <a:endParaRPr lang="en-US" sz="2000" b="1">
              <a:solidFill>
                <a:srgbClr val="0070C0"/>
              </a:solidFill>
              <a:latin typeface="Perpetua"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Number Placeholder 22"/>
          <p:cNvSpPr>
            <a:spLocks noGrp="1"/>
          </p:cNvSpPr>
          <p:nvPr>
            <p:ph type="sldNum" sz="quarter" idx="12"/>
          </p:nvPr>
        </p:nvSpPr>
        <p:spPr bwMode="auto">
          <a:ln>
            <a:round/>
            <a:headEnd/>
            <a:tailEnd/>
          </a:ln>
        </p:spPr>
        <p:txBody>
          <a:bodyPr/>
          <a:lstStyle/>
          <a:p>
            <a:pPr>
              <a:defRPr/>
            </a:pPr>
            <a:r>
              <a:rPr lang="en-US"/>
              <a:t>4-</a:t>
            </a:r>
            <a:fld id="{ADAC9E3C-3810-48A0-888E-FE5A079C8E79}" type="slidenum">
              <a:rPr lang="en-US"/>
              <a:pPr>
                <a:defRPr/>
              </a:pPr>
              <a:t>45</a:t>
            </a:fld>
            <a:endParaRPr lang="en-US"/>
          </a:p>
        </p:txBody>
      </p:sp>
      <p:sp>
        <p:nvSpPr>
          <p:cNvPr id="4" name="TextBox 3"/>
          <p:cNvSpPr txBox="1"/>
          <p:nvPr/>
        </p:nvSpPr>
        <p:spPr>
          <a:xfrm>
            <a:off x="457200" y="152400"/>
            <a:ext cx="8534400" cy="1570038"/>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Comprehensive Problem</a:t>
            </a:r>
          </a:p>
          <a:p>
            <a:pPr algn="ctr" fontAlgn="auto">
              <a:spcBef>
                <a:spcPts val="0"/>
              </a:spcBef>
              <a:spcAft>
                <a:spcPts val="0"/>
              </a:spcAft>
              <a:defRPr/>
            </a:pPr>
            <a:r>
              <a:rPr lang="en-US" sz="4800" b="1" dirty="0">
                <a:solidFill>
                  <a:schemeClr val="tx2"/>
                </a:solidFill>
                <a:latin typeface="+mj-lt"/>
                <a:cs typeface="+mn-cs"/>
              </a:rPr>
              <a:t>Part II</a:t>
            </a:r>
          </a:p>
        </p:txBody>
      </p:sp>
      <p:sp>
        <p:nvSpPr>
          <p:cNvPr id="47108" name="TextBox 4"/>
          <p:cNvSpPr txBox="1">
            <a:spLocks noChangeArrowheads="1"/>
          </p:cNvSpPr>
          <p:nvPr/>
        </p:nvSpPr>
        <p:spPr bwMode="auto">
          <a:xfrm>
            <a:off x="914400" y="2133600"/>
            <a:ext cx="7162800" cy="1384300"/>
          </a:xfrm>
          <a:prstGeom prst="rect">
            <a:avLst/>
          </a:prstGeom>
          <a:noFill/>
          <a:ln w="9525">
            <a:noFill/>
            <a:miter lim="800000"/>
            <a:headEnd/>
            <a:tailEnd/>
          </a:ln>
        </p:spPr>
        <p:txBody>
          <a:bodyPr>
            <a:spAutoFit/>
          </a:bodyPr>
          <a:lstStyle/>
          <a:p>
            <a:endParaRPr lang="en-US" sz="3200">
              <a:latin typeface="Arial Black" pitchFamily="34" charset="0"/>
            </a:endParaRPr>
          </a:p>
          <a:p>
            <a:pPr>
              <a:buFont typeface="Arial" charset="0"/>
              <a:buChar char="•"/>
            </a:pPr>
            <a:endParaRPr lang="en-US" sz="3200">
              <a:latin typeface="Arial Black" pitchFamily="34" charset="0"/>
            </a:endParaRPr>
          </a:p>
          <a:p>
            <a:pPr>
              <a:buFont typeface="Arial" charset="0"/>
              <a:buChar char="•"/>
            </a:pPr>
            <a:endParaRPr lang="en-US" sz="2000">
              <a:latin typeface="Arial Black" pitchFamily="34" charset="0"/>
            </a:endParaRPr>
          </a:p>
        </p:txBody>
      </p:sp>
      <p:sp>
        <p:nvSpPr>
          <p:cNvPr id="47109" name="TextBox 5"/>
          <p:cNvSpPr txBox="1">
            <a:spLocks noChangeArrowheads="1"/>
          </p:cNvSpPr>
          <p:nvPr/>
        </p:nvSpPr>
        <p:spPr bwMode="auto">
          <a:xfrm>
            <a:off x="914400" y="2027238"/>
            <a:ext cx="7467600" cy="3138487"/>
          </a:xfrm>
          <a:prstGeom prst="rect">
            <a:avLst/>
          </a:prstGeom>
          <a:noFill/>
          <a:ln w="9525">
            <a:noFill/>
            <a:miter lim="800000"/>
            <a:headEnd/>
            <a:tailEnd/>
          </a:ln>
        </p:spPr>
        <p:txBody>
          <a:bodyPr>
            <a:spAutoFit/>
          </a:bodyPr>
          <a:lstStyle/>
          <a:p>
            <a:pPr>
              <a:lnSpc>
                <a:spcPct val="90000"/>
              </a:lnSpc>
            </a:pPr>
            <a:r>
              <a:rPr lang="en-US" sz="3200" b="1">
                <a:latin typeface="Perpetua" pitchFamily="18" charset="0"/>
              </a:rPr>
              <a:t>XYZ is operating at full capacity and the profit margin and payout ratio remain constant.</a:t>
            </a:r>
          </a:p>
          <a:p>
            <a:pPr>
              <a:lnSpc>
                <a:spcPct val="90000"/>
              </a:lnSpc>
            </a:pPr>
            <a:endParaRPr lang="en-US" sz="3200" b="1">
              <a:latin typeface="Perpetua" pitchFamily="18" charset="0"/>
            </a:endParaRPr>
          </a:p>
          <a:p>
            <a:pPr>
              <a:lnSpc>
                <a:spcPct val="90000"/>
              </a:lnSpc>
            </a:pPr>
            <a:r>
              <a:rPr lang="en-US" sz="3200" b="1">
                <a:latin typeface="Perpetua" pitchFamily="18" charset="0"/>
              </a:rPr>
              <a:t>Sales for 2012 are projected to be $2.4M.</a:t>
            </a:r>
          </a:p>
          <a:p>
            <a:pPr>
              <a:lnSpc>
                <a:spcPct val="90000"/>
              </a:lnSpc>
            </a:pPr>
            <a:endParaRPr lang="en-US" sz="2800" b="1">
              <a:latin typeface="Perpetua" pitchFamily="18" charset="0"/>
            </a:endParaRPr>
          </a:p>
          <a:p>
            <a:pPr>
              <a:lnSpc>
                <a:spcPct val="90000"/>
              </a:lnSpc>
            </a:pPr>
            <a:r>
              <a:rPr lang="en-US" sz="3200" b="1">
                <a:solidFill>
                  <a:srgbClr val="0070C0"/>
                </a:solidFill>
                <a:latin typeface="Perpetua" pitchFamily="18" charset="0"/>
              </a:rPr>
              <a:t>What is the amount of EFN needed?</a:t>
            </a:r>
            <a:endParaRPr lang="en-US" sz="2000" b="1">
              <a:solidFill>
                <a:srgbClr val="0070C0"/>
              </a:solidFill>
              <a:latin typeface="Perpetua"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Number Placeholder 22"/>
          <p:cNvSpPr>
            <a:spLocks noGrp="1"/>
          </p:cNvSpPr>
          <p:nvPr>
            <p:ph type="sldNum" sz="quarter" idx="12"/>
          </p:nvPr>
        </p:nvSpPr>
        <p:spPr bwMode="auto">
          <a:ln>
            <a:round/>
            <a:headEnd/>
            <a:tailEnd/>
          </a:ln>
        </p:spPr>
        <p:txBody>
          <a:bodyPr/>
          <a:lstStyle/>
          <a:p>
            <a:pPr>
              <a:defRPr/>
            </a:pPr>
            <a:r>
              <a:rPr lang="en-US"/>
              <a:t>4-</a:t>
            </a:r>
            <a:fld id="{D0309BD4-B25A-43F9-A22D-643CB3502F9D}" type="slidenum">
              <a:rPr lang="en-US"/>
              <a:pPr>
                <a:defRPr/>
              </a:pPr>
              <a:t>46</a:t>
            </a:fld>
            <a:endParaRPr lang="en-US"/>
          </a:p>
        </p:txBody>
      </p:sp>
      <p:sp>
        <p:nvSpPr>
          <p:cNvPr id="4" name="TextBox 3"/>
          <p:cNvSpPr txBox="1"/>
          <p:nvPr/>
        </p:nvSpPr>
        <p:spPr>
          <a:xfrm>
            <a:off x="1371600" y="381000"/>
            <a:ext cx="6248400" cy="830263"/>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Terminology</a:t>
            </a:r>
          </a:p>
        </p:txBody>
      </p:sp>
      <p:sp>
        <p:nvSpPr>
          <p:cNvPr id="5" name="TextBox 4"/>
          <p:cNvSpPr txBox="1">
            <a:spLocks noChangeArrowheads="1"/>
          </p:cNvSpPr>
          <p:nvPr/>
        </p:nvSpPr>
        <p:spPr bwMode="auto">
          <a:xfrm>
            <a:off x="914400" y="1905000"/>
            <a:ext cx="7162800" cy="5270500"/>
          </a:xfrm>
          <a:prstGeom prst="rect">
            <a:avLst/>
          </a:prstGeom>
          <a:noFill/>
          <a:ln w="9525">
            <a:noFill/>
            <a:miter lim="800000"/>
            <a:headEnd/>
            <a:tailEnd/>
          </a:ln>
        </p:spPr>
        <p:txBody>
          <a:bodyPr>
            <a:spAutoFit/>
          </a:bodyPr>
          <a:lstStyle/>
          <a:p>
            <a:pPr marL="288925" indent="-288925">
              <a:buFont typeface="Arial" charset="0"/>
              <a:buChar char="•"/>
            </a:pPr>
            <a:r>
              <a:rPr lang="en-US" sz="3200" b="1" i="1">
                <a:latin typeface="Perpetua" pitchFamily="18" charset="0"/>
              </a:rPr>
              <a:t>Pro forma </a:t>
            </a:r>
            <a:r>
              <a:rPr lang="en-US" sz="3200" b="1">
                <a:latin typeface="Perpetua" pitchFamily="18" charset="0"/>
              </a:rPr>
              <a:t>income statement</a:t>
            </a:r>
          </a:p>
          <a:p>
            <a:pPr marL="288925" indent="-288925">
              <a:buFont typeface="Arial" charset="0"/>
              <a:buChar char="•"/>
            </a:pPr>
            <a:r>
              <a:rPr lang="en-US" sz="3200" b="1" i="1">
                <a:latin typeface="Perpetua" pitchFamily="18" charset="0"/>
              </a:rPr>
              <a:t>Pro forma </a:t>
            </a:r>
            <a:r>
              <a:rPr lang="en-US" sz="3200" b="1">
                <a:latin typeface="Perpetua" pitchFamily="18" charset="0"/>
              </a:rPr>
              <a:t>balance sheet</a:t>
            </a:r>
          </a:p>
          <a:p>
            <a:pPr marL="288925" indent="-288925">
              <a:buFont typeface="Arial" charset="0"/>
              <a:buChar char="•"/>
            </a:pPr>
            <a:r>
              <a:rPr lang="en-US" sz="3200" b="1">
                <a:latin typeface="Perpetua" pitchFamily="18" charset="0"/>
              </a:rPr>
              <a:t>Percent of Sales forecasting</a:t>
            </a:r>
          </a:p>
          <a:p>
            <a:pPr marL="288925" indent="-288925">
              <a:buFont typeface="Arial" charset="0"/>
              <a:buChar char="•"/>
            </a:pPr>
            <a:r>
              <a:rPr lang="en-US" sz="3200" b="1">
                <a:latin typeface="Perpetua" pitchFamily="18" charset="0"/>
              </a:rPr>
              <a:t>External Financing Needed (EFN) forecasting</a:t>
            </a:r>
          </a:p>
          <a:p>
            <a:pPr marL="288925" indent="-288925">
              <a:buFont typeface="Arial" charset="0"/>
              <a:buChar char="•"/>
            </a:pPr>
            <a:r>
              <a:rPr lang="en-US" sz="3200" b="1">
                <a:latin typeface="Perpetua" pitchFamily="18" charset="0"/>
              </a:rPr>
              <a:t>Fixed Asset Capacity</a:t>
            </a:r>
          </a:p>
          <a:p>
            <a:pPr marL="288925" indent="-288925">
              <a:buFont typeface="Arial" charset="0"/>
              <a:buChar char="•"/>
            </a:pPr>
            <a:r>
              <a:rPr lang="en-US" sz="3200" b="1">
                <a:latin typeface="Perpetua" pitchFamily="18" charset="0"/>
              </a:rPr>
              <a:t>Internal Growth Rate</a:t>
            </a:r>
          </a:p>
          <a:p>
            <a:pPr marL="288925" indent="-288925">
              <a:buFont typeface="Arial" charset="0"/>
              <a:buChar char="•"/>
            </a:pPr>
            <a:r>
              <a:rPr lang="en-US" sz="3200" b="1">
                <a:latin typeface="Perpetua" pitchFamily="18" charset="0"/>
              </a:rPr>
              <a:t>Sustainable Growth Rate</a:t>
            </a:r>
          </a:p>
          <a:p>
            <a:pPr marL="288925" indent="-288925"/>
            <a:endParaRPr lang="en-US" sz="3200">
              <a:latin typeface="Arial Black" pitchFamily="34" charset="0"/>
            </a:endParaRPr>
          </a:p>
          <a:p>
            <a:pPr marL="288925" indent="-288925">
              <a:buFont typeface="Arial" charset="0"/>
              <a:buChar char="•"/>
            </a:pPr>
            <a:endParaRPr lang="en-US" sz="3200">
              <a:latin typeface="Arial Black" pitchFamily="34" charset="0"/>
            </a:endParaRPr>
          </a:p>
          <a:p>
            <a:pPr marL="288925" indent="-288925">
              <a:buFont typeface="Arial" charset="0"/>
              <a:buChar char="•"/>
            </a:pPr>
            <a:endParaRPr lang="en-US" sz="20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Number Placeholder 22"/>
          <p:cNvSpPr>
            <a:spLocks noGrp="1"/>
          </p:cNvSpPr>
          <p:nvPr>
            <p:ph type="sldNum" sz="quarter" idx="12"/>
          </p:nvPr>
        </p:nvSpPr>
        <p:spPr bwMode="auto">
          <a:ln>
            <a:round/>
            <a:headEnd/>
            <a:tailEnd/>
          </a:ln>
        </p:spPr>
        <p:txBody>
          <a:bodyPr/>
          <a:lstStyle/>
          <a:p>
            <a:pPr>
              <a:defRPr/>
            </a:pPr>
            <a:r>
              <a:rPr lang="en-US"/>
              <a:t>4-</a:t>
            </a:r>
            <a:fld id="{55A5C99B-5579-4305-8FD1-5EF279C0AE44}" type="slidenum">
              <a:rPr lang="en-US"/>
              <a:pPr>
                <a:defRPr/>
              </a:pPr>
              <a:t>47</a:t>
            </a:fld>
            <a:endParaRPr lang="en-US"/>
          </a:p>
        </p:txBody>
      </p:sp>
      <p:sp>
        <p:nvSpPr>
          <p:cNvPr id="4" name="TextBox 3"/>
          <p:cNvSpPr txBox="1"/>
          <p:nvPr/>
        </p:nvSpPr>
        <p:spPr>
          <a:xfrm>
            <a:off x="1371600" y="381000"/>
            <a:ext cx="6248400" cy="923925"/>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Formulas</a:t>
            </a:r>
            <a:r>
              <a:rPr lang="en-US" sz="5400" dirty="0">
                <a:latin typeface="Arial Black" pitchFamily="34" charset="0"/>
                <a:cs typeface="+mn-cs"/>
              </a:rPr>
              <a:t> </a:t>
            </a:r>
          </a:p>
        </p:txBody>
      </p:sp>
      <p:sp>
        <p:nvSpPr>
          <p:cNvPr id="49156" name="TextBox 4"/>
          <p:cNvSpPr txBox="1">
            <a:spLocks noChangeArrowheads="1"/>
          </p:cNvSpPr>
          <p:nvPr/>
        </p:nvSpPr>
        <p:spPr bwMode="auto">
          <a:xfrm>
            <a:off x="914400" y="2133600"/>
            <a:ext cx="7162800" cy="892175"/>
          </a:xfrm>
          <a:prstGeom prst="rect">
            <a:avLst/>
          </a:prstGeom>
          <a:noFill/>
          <a:ln w="9525">
            <a:noFill/>
            <a:miter lim="800000"/>
            <a:headEnd/>
            <a:tailEnd/>
          </a:ln>
        </p:spPr>
        <p:txBody>
          <a:bodyPr>
            <a:spAutoFit/>
          </a:bodyPr>
          <a:lstStyle/>
          <a:p>
            <a:endParaRPr lang="en-US" sz="3200">
              <a:latin typeface="Arial Black" pitchFamily="34" charset="0"/>
            </a:endParaRPr>
          </a:p>
          <a:p>
            <a:pPr>
              <a:buFont typeface="Arial" charset="0"/>
              <a:buChar char="•"/>
            </a:pPr>
            <a:endParaRPr lang="en-US" sz="2000">
              <a:latin typeface="Arial Black" pitchFamily="34" charset="0"/>
            </a:endParaRPr>
          </a:p>
        </p:txBody>
      </p:sp>
      <p:sp>
        <p:nvSpPr>
          <p:cNvPr id="49157" name="Rectangle 11"/>
          <p:cNvSpPr>
            <a:spLocks noChangeArrowheads="1"/>
          </p:cNvSpPr>
          <p:nvPr/>
        </p:nvSpPr>
        <p:spPr bwMode="auto">
          <a:xfrm>
            <a:off x="2209800" y="1795463"/>
            <a:ext cx="4572000" cy="1230312"/>
          </a:xfrm>
          <a:prstGeom prst="rect">
            <a:avLst/>
          </a:prstGeom>
          <a:noFill/>
          <a:ln w="9525">
            <a:noFill/>
            <a:miter lim="800000"/>
            <a:headEnd/>
            <a:tailEnd/>
          </a:ln>
        </p:spPr>
        <p:txBody>
          <a:bodyPr>
            <a:spAutoFit/>
          </a:bodyPr>
          <a:lstStyle/>
          <a:p>
            <a:pPr algn="ctr"/>
            <a:r>
              <a:rPr lang="en-US" b="1">
                <a:latin typeface="Perpetua" pitchFamily="18" charset="0"/>
              </a:rPr>
              <a:t>The formula for the internal growth rate is:</a:t>
            </a:r>
          </a:p>
          <a:p>
            <a:pPr algn="ctr"/>
            <a:endParaRPr lang="en-US" sz="800" b="1">
              <a:latin typeface="Perpetua" pitchFamily="18" charset="0"/>
            </a:endParaRPr>
          </a:p>
          <a:p>
            <a:pPr algn="ctr"/>
            <a:r>
              <a:rPr lang="en-US" sz="2400" b="1" u="sng">
                <a:solidFill>
                  <a:srgbClr val="0070C0"/>
                </a:solidFill>
                <a:latin typeface="Perpetua" pitchFamily="18" charset="0"/>
              </a:rPr>
              <a:t>ROA x b</a:t>
            </a:r>
            <a:endParaRPr lang="en-US" sz="2400" b="1">
              <a:solidFill>
                <a:srgbClr val="0070C0"/>
              </a:solidFill>
              <a:latin typeface="Perpetua" pitchFamily="18" charset="0"/>
            </a:endParaRPr>
          </a:p>
          <a:p>
            <a:pPr algn="ctr"/>
            <a:r>
              <a:rPr lang="en-US" sz="2400" b="1">
                <a:solidFill>
                  <a:srgbClr val="0070C0"/>
                </a:solidFill>
                <a:latin typeface="Perpetua" pitchFamily="18" charset="0"/>
              </a:rPr>
              <a:t>1 – ROA x b</a:t>
            </a:r>
          </a:p>
        </p:txBody>
      </p:sp>
      <p:sp>
        <p:nvSpPr>
          <p:cNvPr id="49158" name="Rectangle 12"/>
          <p:cNvSpPr>
            <a:spLocks noChangeArrowheads="1"/>
          </p:cNvSpPr>
          <p:nvPr/>
        </p:nvSpPr>
        <p:spPr bwMode="auto">
          <a:xfrm>
            <a:off x="2239963" y="3257550"/>
            <a:ext cx="4572000" cy="647700"/>
          </a:xfrm>
          <a:prstGeom prst="rect">
            <a:avLst/>
          </a:prstGeom>
          <a:noFill/>
          <a:ln w="9525">
            <a:noFill/>
            <a:miter lim="800000"/>
            <a:headEnd/>
            <a:tailEnd/>
          </a:ln>
        </p:spPr>
        <p:txBody>
          <a:bodyPr>
            <a:spAutoFit/>
          </a:bodyPr>
          <a:lstStyle/>
          <a:p>
            <a:pPr algn="ctr"/>
            <a:r>
              <a:rPr lang="en-US" b="1">
                <a:latin typeface="Perpetua" pitchFamily="18" charset="0"/>
              </a:rPr>
              <a:t>Where </a:t>
            </a:r>
            <a:r>
              <a:rPr lang="en-US" b="1">
                <a:solidFill>
                  <a:srgbClr val="0070C0"/>
                </a:solidFill>
                <a:latin typeface="Perpetua" pitchFamily="18" charset="0"/>
              </a:rPr>
              <a:t>ROA</a:t>
            </a:r>
            <a:r>
              <a:rPr lang="en-US" b="1">
                <a:latin typeface="Perpetua" pitchFamily="18" charset="0"/>
              </a:rPr>
              <a:t> is the Return on Assets and </a:t>
            </a:r>
            <a:r>
              <a:rPr lang="en-US" b="1">
                <a:solidFill>
                  <a:srgbClr val="0070C0"/>
                </a:solidFill>
                <a:latin typeface="Perpetua" pitchFamily="18" charset="0"/>
              </a:rPr>
              <a:t>b</a:t>
            </a:r>
            <a:r>
              <a:rPr lang="en-US" b="1">
                <a:latin typeface="Perpetua" pitchFamily="18" charset="0"/>
              </a:rPr>
              <a:t> is the dividend payout rate</a:t>
            </a:r>
          </a:p>
        </p:txBody>
      </p:sp>
      <p:sp>
        <p:nvSpPr>
          <p:cNvPr id="14" name="Rectangle 13"/>
          <p:cNvSpPr/>
          <p:nvPr/>
        </p:nvSpPr>
        <p:spPr>
          <a:xfrm>
            <a:off x="2270125" y="4114800"/>
            <a:ext cx="4572000" cy="1670050"/>
          </a:xfrm>
          <a:prstGeom prst="rect">
            <a:avLst/>
          </a:prstGeom>
        </p:spPr>
        <p:txBody>
          <a:bodyPr>
            <a:spAutoFit/>
          </a:bodyPr>
          <a:lstStyle/>
          <a:p>
            <a:pPr algn="ctr" fontAlgn="auto">
              <a:spcBef>
                <a:spcPts val="0"/>
              </a:spcBef>
              <a:spcAft>
                <a:spcPts val="0"/>
              </a:spcAft>
              <a:defRPr/>
            </a:pPr>
            <a:r>
              <a:rPr lang="en-US" b="1" dirty="0">
                <a:latin typeface="+mn-lt"/>
                <a:cs typeface="+mn-cs"/>
              </a:rPr>
              <a:t>The formula for the sustainable growth rate is:</a:t>
            </a:r>
          </a:p>
          <a:p>
            <a:pPr algn="ctr" fontAlgn="auto">
              <a:spcBef>
                <a:spcPts val="0"/>
              </a:spcBef>
              <a:spcAft>
                <a:spcPts val="0"/>
              </a:spcAft>
              <a:defRPr/>
            </a:pPr>
            <a:endParaRPr lang="en-US" sz="1050" b="1" dirty="0">
              <a:latin typeface="+mn-lt"/>
              <a:cs typeface="+mn-cs"/>
            </a:endParaRPr>
          </a:p>
          <a:p>
            <a:pPr algn="ctr" fontAlgn="auto">
              <a:spcBef>
                <a:spcPts val="0"/>
              </a:spcBef>
              <a:spcAft>
                <a:spcPts val="0"/>
              </a:spcAft>
              <a:defRPr/>
            </a:pPr>
            <a:r>
              <a:rPr lang="en-US" sz="2800" b="1" u="sng" dirty="0">
                <a:solidFill>
                  <a:srgbClr val="0070C0"/>
                </a:solidFill>
                <a:latin typeface="+mn-lt"/>
                <a:cs typeface="+mn-cs"/>
              </a:rPr>
              <a:t>ROE x b</a:t>
            </a:r>
            <a:endParaRPr lang="en-US" sz="2800" b="1" dirty="0">
              <a:solidFill>
                <a:srgbClr val="0070C0"/>
              </a:solidFill>
              <a:latin typeface="+mn-lt"/>
              <a:cs typeface="+mn-cs"/>
            </a:endParaRPr>
          </a:p>
          <a:p>
            <a:pPr algn="ctr" fontAlgn="auto">
              <a:spcBef>
                <a:spcPts val="0"/>
              </a:spcBef>
              <a:spcAft>
                <a:spcPts val="0"/>
              </a:spcAft>
              <a:defRPr/>
            </a:pPr>
            <a:r>
              <a:rPr lang="en-US" sz="2800" b="1" dirty="0">
                <a:solidFill>
                  <a:srgbClr val="0070C0"/>
                </a:solidFill>
                <a:latin typeface="+mn-lt"/>
                <a:cs typeface="+mn-cs"/>
              </a:rPr>
              <a:t>1 – ROE x b</a:t>
            </a:r>
            <a:endParaRPr lang="en-US" b="1" dirty="0">
              <a:latin typeface="+mn-lt"/>
              <a:cs typeface="+mn-cs"/>
            </a:endParaRPr>
          </a:p>
        </p:txBody>
      </p:sp>
      <p:sp>
        <p:nvSpPr>
          <p:cNvPr id="49160" name="Rectangle 14"/>
          <p:cNvSpPr>
            <a:spLocks noChangeArrowheads="1"/>
          </p:cNvSpPr>
          <p:nvPr/>
        </p:nvSpPr>
        <p:spPr bwMode="auto">
          <a:xfrm>
            <a:off x="2422525" y="5784850"/>
            <a:ext cx="4572000" cy="646113"/>
          </a:xfrm>
          <a:prstGeom prst="rect">
            <a:avLst/>
          </a:prstGeom>
          <a:noFill/>
          <a:ln w="9525">
            <a:noFill/>
            <a:miter lim="800000"/>
            <a:headEnd/>
            <a:tailEnd/>
          </a:ln>
        </p:spPr>
        <p:txBody>
          <a:bodyPr>
            <a:spAutoFit/>
          </a:bodyPr>
          <a:lstStyle/>
          <a:p>
            <a:pPr algn="ctr"/>
            <a:r>
              <a:rPr lang="en-US" b="1">
                <a:latin typeface="Perpetua" pitchFamily="18" charset="0"/>
              </a:rPr>
              <a:t>Where </a:t>
            </a:r>
            <a:r>
              <a:rPr lang="en-US" b="1">
                <a:solidFill>
                  <a:srgbClr val="0070C0"/>
                </a:solidFill>
                <a:latin typeface="Perpetua" pitchFamily="18" charset="0"/>
              </a:rPr>
              <a:t>ROE</a:t>
            </a:r>
            <a:r>
              <a:rPr lang="en-US" b="1">
                <a:latin typeface="Perpetua" pitchFamily="18" charset="0"/>
              </a:rPr>
              <a:t> is the Return on Equity and </a:t>
            </a:r>
            <a:r>
              <a:rPr lang="en-US" b="1">
                <a:solidFill>
                  <a:srgbClr val="0070C0"/>
                </a:solidFill>
                <a:latin typeface="Perpetua" pitchFamily="18" charset="0"/>
              </a:rPr>
              <a:t>b</a:t>
            </a:r>
            <a:r>
              <a:rPr lang="en-US" b="1">
                <a:latin typeface="Perpetua" pitchFamily="18" charset="0"/>
              </a:rPr>
              <a:t> is the dividend payout rate</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Number Placeholder 22"/>
          <p:cNvSpPr>
            <a:spLocks noGrp="1"/>
          </p:cNvSpPr>
          <p:nvPr>
            <p:ph type="sldNum" sz="quarter" idx="12"/>
          </p:nvPr>
        </p:nvSpPr>
        <p:spPr bwMode="auto">
          <a:ln>
            <a:round/>
            <a:headEnd/>
            <a:tailEnd/>
          </a:ln>
        </p:spPr>
        <p:txBody>
          <a:bodyPr/>
          <a:lstStyle/>
          <a:p>
            <a:pPr>
              <a:defRPr/>
            </a:pPr>
            <a:r>
              <a:rPr lang="en-US"/>
              <a:t>4-</a:t>
            </a:r>
            <a:fld id="{6F2F3B3B-74C0-4453-BAF3-FB9E131CD57B}" type="slidenum">
              <a:rPr lang="en-US"/>
              <a:pPr>
                <a:defRPr/>
              </a:pPr>
              <a:t>48</a:t>
            </a:fld>
            <a:endParaRPr lang="en-US"/>
          </a:p>
        </p:txBody>
      </p:sp>
      <p:sp>
        <p:nvSpPr>
          <p:cNvPr id="4" name="TextBox 3"/>
          <p:cNvSpPr txBox="1"/>
          <p:nvPr/>
        </p:nvSpPr>
        <p:spPr>
          <a:xfrm>
            <a:off x="685800" y="381000"/>
            <a:ext cx="7848600" cy="830263"/>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Key Concepts and Skills</a:t>
            </a:r>
          </a:p>
        </p:txBody>
      </p:sp>
      <p:sp>
        <p:nvSpPr>
          <p:cNvPr id="5" name="TextBox 4"/>
          <p:cNvSpPr txBox="1">
            <a:spLocks noChangeArrowheads="1"/>
          </p:cNvSpPr>
          <p:nvPr/>
        </p:nvSpPr>
        <p:spPr bwMode="auto">
          <a:xfrm>
            <a:off x="228600" y="1905000"/>
            <a:ext cx="6629400" cy="4875213"/>
          </a:xfrm>
          <a:prstGeom prst="rect">
            <a:avLst/>
          </a:prstGeom>
          <a:noFill/>
          <a:ln w="9525">
            <a:noFill/>
            <a:miter lim="800000"/>
            <a:headEnd/>
            <a:tailEnd/>
          </a:ln>
        </p:spPr>
        <p:txBody>
          <a:bodyPr>
            <a:spAutoFit/>
          </a:bodyPr>
          <a:lstStyle/>
          <a:p>
            <a:pPr marL="396875" indent="-396875">
              <a:buFont typeface="Arial" charset="0"/>
              <a:buChar char="•"/>
            </a:pPr>
            <a:r>
              <a:rPr lang="en-US" sz="3200" b="1">
                <a:latin typeface="Perpetua" pitchFamily="18" charset="0"/>
              </a:rPr>
              <a:t>Describe the financial planning process</a:t>
            </a:r>
          </a:p>
          <a:p>
            <a:pPr marL="396875" indent="-396875">
              <a:buFont typeface="Arial" charset="0"/>
              <a:buChar char="•"/>
            </a:pPr>
            <a:endParaRPr lang="en-US" b="1">
              <a:latin typeface="Perpetua" pitchFamily="18" charset="0"/>
            </a:endParaRPr>
          </a:p>
          <a:p>
            <a:pPr marL="396875" indent="-396875">
              <a:buFont typeface="Arial" charset="0"/>
              <a:buChar char="•"/>
            </a:pPr>
            <a:r>
              <a:rPr lang="en-US" sz="3200" b="1">
                <a:latin typeface="Perpetua" pitchFamily="18" charset="0"/>
              </a:rPr>
              <a:t>Construct a financial plan using the percent of sales technique</a:t>
            </a:r>
          </a:p>
          <a:p>
            <a:pPr marL="396875" indent="-396875">
              <a:buFont typeface="Arial" charset="0"/>
              <a:buChar char="•"/>
            </a:pPr>
            <a:endParaRPr lang="en-US" sz="2000" b="1">
              <a:latin typeface="Perpetua" pitchFamily="18" charset="0"/>
            </a:endParaRPr>
          </a:p>
          <a:p>
            <a:pPr marL="396875" indent="-396875">
              <a:buFont typeface="Arial" charset="0"/>
              <a:buChar char="•"/>
            </a:pPr>
            <a:r>
              <a:rPr lang="en-US" sz="3200" b="1">
                <a:latin typeface="Perpetua" pitchFamily="18" charset="0"/>
              </a:rPr>
              <a:t>Construct a financial plan using the external financing needed (EFN) technique</a:t>
            </a:r>
          </a:p>
          <a:p>
            <a:pPr marL="396875" indent="-396875"/>
            <a:endParaRPr lang="en-US" sz="3200">
              <a:latin typeface="Arial Black" pitchFamily="34" charset="0"/>
            </a:endParaRPr>
          </a:p>
          <a:p>
            <a:pPr marL="396875" indent="-396875">
              <a:buFont typeface="Arial" charset="0"/>
              <a:buChar char="•"/>
            </a:pPr>
            <a:endParaRPr lang="en-US" sz="20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dissolve">
                                      <p:cBhvr>
                                        <p:cTn id="10" dur="500"/>
                                        <p:tgtEl>
                                          <p:spTgt spid="5">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dissolve">
                                      <p:cBhvr>
                                        <p:cTn id="1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Number Placeholder 22"/>
          <p:cNvSpPr>
            <a:spLocks noGrp="1"/>
          </p:cNvSpPr>
          <p:nvPr>
            <p:ph type="sldNum" sz="quarter" idx="12"/>
          </p:nvPr>
        </p:nvSpPr>
        <p:spPr bwMode="auto">
          <a:ln>
            <a:round/>
            <a:headEnd/>
            <a:tailEnd/>
          </a:ln>
        </p:spPr>
        <p:txBody>
          <a:bodyPr/>
          <a:lstStyle/>
          <a:p>
            <a:pPr>
              <a:defRPr/>
            </a:pPr>
            <a:r>
              <a:rPr lang="en-US"/>
              <a:t>4-</a:t>
            </a:r>
            <a:fld id="{8070B2A9-20B5-4900-8E5E-6872AB51DB5B}" type="slidenum">
              <a:rPr lang="en-US"/>
              <a:pPr>
                <a:defRPr/>
              </a:pPr>
              <a:t>49</a:t>
            </a:fld>
            <a:endParaRPr lang="en-US"/>
          </a:p>
        </p:txBody>
      </p:sp>
      <p:sp>
        <p:nvSpPr>
          <p:cNvPr id="4" name="TextBox 3"/>
          <p:cNvSpPr txBox="1"/>
          <p:nvPr/>
        </p:nvSpPr>
        <p:spPr>
          <a:xfrm>
            <a:off x="685800" y="381000"/>
            <a:ext cx="7848600" cy="830263"/>
          </a:xfrm>
          <a:prstGeom prst="rect">
            <a:avLst/>
          </a:prstGeom>
          <a:solidFill>
            <a:schemeClr val="bg2"/>
          </a:solidFill>
        </p:spPr>
        <p:txBody>
          <a:bodyPr>
            <a:spAutoFit/>
          </a:bodyPr>
          <a:lstStyle/>
          <a:p>
            <a:pPr algn="ctr" fontAlgn="auto">
              <a:spcBef>
                <a:spcPts val="0"/>
              </a:spcBef>
              <a:spcAft>
                <a:spcPts val="0"/>
              </a:spcAft>
              <a:defRPr/>
            </a:pPr>
            <a:r>
              <a:rPr lang="en-US" sz="4800" b="1" dirty="0">
                <a:solidFill>
                  <a:schemeClr val="tx2"/>
                </a:solidFill>
                <a:latin typeface="+mj-lt"/>
                <a:cs typeface="+mn-cs"/>
              </a:rPr>
              <a:t>Key Concepts and Skills</a:t>
            </a:r>
          </a:p>
        </p:txBody>
      </p:sp>
      <p:sp>
        <p:nvSpPr>
          <p:cNvPr id="5" name="TextBox 4"/>
          <p:cNvSpPr txBox="1">
            <a:spLocks noChangeArrowheads="1"/>
          </p:cNvSpPr>
          <p:nvPr/>
        </p:nvSpPr>
        <p:spPr bwMode="auto">
          <a:xfrm>
            <a:off x="228600" y="1905000"/>
            <a:ext cx="6629400" cy="4905375"/>
          </a:xfrm>
          <a:prstGeom prst="rect">
            <a:avLst/>
          </a:prstGeom>
          <a:noFill/>
          <a:ln w="9525">
            <a:noFill/>
            <a:miter lim="800000"/>
            <a:headEnd/>
            <a:tailEnd/>
          </a:ln>
        </p:spPr>
        <p:txBody>
          <a:bodyPr>
            <a:spAutoFit/>
          </a:bodyPr>
          <a:lstStyle/>
          <a:p>
            <a:pPr marL="350838" indent="-350838">
              <a:buFont typeface="Arial" charset="0"/>
              <a:buChar char="•"/>
            </a:pPr>
            <a:r>
              <a:rPr lang="en-US" sz="3200" b="1">
                <a:latin typeface="Perpetua" pitchFamily="18" charset="0"/>
              </a:rPr>
              <a:t>Compute a firm’s sustainable growth rate.</a:t>
            </a:r>
          </a:p>
          <a:p>
            <a:pPr marL="350838" indent="-350838">
              <a:buFont typeface="Arial" charset="0"/>
              <a:buChar char="•"/>
            </a:pPr>
            <a:endParaRPr lang="en-US" sz="2000" b="1">
              <a:latin typeface="Perpetua" pitchFamily="18" charset="0"/>
            </a:endParaRPr>
          </a:p>
          <a:p>
            <a:pPr marL="350838" indent="-350838">
              <a:buFont typeface="Arial" charset="0"/>
              <a:buChar char="•"/>
            </a:pPr>
            <a:r>
              <a:rPr lang="en-US" sz="3200" b="1">
                <a:latin typeface="Perpetua" pitchFamily="18" charset="0"/>
              </a:rPr>
              <a:t>Compute a firm’s internal growth rate.</a:t>
            </a:r>
          </a:p>
          <a:p>
            <a:pPr marL="350838" indent="-350838">
              <a:buFont typeface="Arial" charset="0"/>
              <a:buChar char="•"/>
            </a:pPr>
            <a:endParaRPr lang="en-US" sz="2000" b="1">
              <a:latin typeface="Perpetua" pitchFamily="18" charset="0"/>
            </a:endParaRPr>
          </a:p>
          <a:p>
            <a:pPr marL="350838" indent="-350838">
              <a:buFont typeface="Arial" charset="0"/>
              <a:buChar char="•"/>
            </a:pPr>
            <a:r>
              <a:rPr lang="en-US" sz="3200" b="1">
                <a:latin typeface="Perpetua" pitchFamily="18" charset="0"/>
              </a:rPr>
              <a:t>Explain and apply the four major decision areas involved in long-term financial planning</a:t>
            </a:r>
          </a:p>
          <a:p>
            <a:pPr marL="350838" indent="-350838"/>
            <a:endParaRPr lang="en-US" sz="3200">
              <a:latin typeface="Arial Black" pitchFamily="34" charset="0"/>
            </a:endParaRPr>
          </a:p>
          <a:p>
            <a:pPr marL="350838" indent="-350838">
              <a:buFont typeface="Arial" charset="0"/>
              <a:buChar char="•"/>
            </a:pPr>
            <a:endParaRPr lang="en-US" sz="20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dissolve">
                                      <p:cBhvr>
                                        <p:cTn id="10" dur="500"/>
                                        <p:tgtEl>
                                          <p:spTgt spid="5">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dissolve">
                                      <p:cBhvr>
                                        <p:cTn id="1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solidFill>
            <a:schemeClr val="bg2"/>
          </a:solidFill>
        </p:spPr>
        <p:txBody>
          <a:bodyPr/>
          <a:lstStyle/>
          <a:p>
            <a:r>
              <a:rPr lang="en-US" sz="4800" b="1" smtClean="0"/>
              <a:t>Financial Planning Process</a:t>
            </a:r>
          </a:p>
        </p:txBody>
      </p:sp>
      <p:sp>
        <p:nvSpPr>
          <p:cNvPr id="21505" name="Slide Number Placeholder 22"/>
          <p:cNvSpPr>
            <a:spLocks noGrp="1"/>
          </p:cNvSpPr>
          <p:nvPr>
            <p:ph type="sldNum" sz="quarter" idx="12"/>
          </p:nvPr>
        </p:nvSpPr>
        <p:spPr bwMode="auto">
          <a:ln>
            <a:round/>
            <a:headEnd/>
            <a:tailEnd/>
          </a:ln>
        </p:spPr>
        <p:txBody>
          <a:bodyPr/>
          <a:lstStyle/>
          <a:p>
            <a:pPr>
              <a:defRPr/>
            </a:pPr>
            <a:r>
              <a:rPr lang="en-US"/>
              <a:t>4-</a:t>
            </a:r>
            <a:fld id="{8B47BEF7-F8C3-4BED-9A31-2DEA6EF2FE46}" type="slidenum">
              <a:rPr lang="en-US"/>
              <a:pPr>
                <a:defRPr/>
              </a:pPr>
              <a:t>5</a:t>
            </a:fld>
            <a:endParaRPr lang="en-US"/>
          </a:p>
        </p:txBody>
      </p:sp>
      <p:sp>
        <p:nvSpPr>
          <p:cNvPr id="4" name="TextBox 3"/>
          <p:cNvSpPr txBox="1">
            <a:spLocks noChangeArrowheads="1"/>
          </p:cNvSpPr>
          <p:nvPr/>
        </p:nvSpPr>
        <p:spPr bwMode="auto">
          <a:xfrm>
            <a:off x="457200" y="1524000"/>
            <a:ext cx="7391400" cy="2678113"/>
          </a:xfrm>
          <a:prstGeom prst="rect">
            <a:avLst/>
          </a:prstGeom>
          <a:noFill/>
          <a:ln w="9525">
            <a:noFill/>
            <a:miter lim="800000"/>
            <a:headEnd/>
            <a:tailEnd/>
          </a:ln>
        </p:spPr>
        <p:txBody>
          <a:bodyPr>
            <a:spAutoFit/>
          </a:bodyPr>
          <a:lstStyle/>
          <a:p>
            <a:pPr marL="350838" indent="-350838">
              <a:buFont typeface="Arial" charset="0"/>
              <a:buChar char="•"/>
            </a:pPr>
            <a:r>
              <a:rPr lang="en-US" sz="2800" b="1">
                <a:solidFill>
                  <a:srgbClr val="0070C0"/>
                </a:solidFill>
                <a:latin typeface="Perpetua" pitchFamily="18" charset="0"/>
              </a:rPr>
              <a:t>Planning Horizon </a:t>
            </a:r>
            <a:r>
              <a:rPr lang="en-US" sz="2800" b="1">
                <a:latin typeface="Perpetua" pitchFamily="18" charset="0"/>
              </a:rPr>
              <a:t>- divide decisions into short-run decisions (usually next 12 months) and long-run decisions (usually 2 – 5 years)</a:t>
            </a:r>
          </a:p>
          <a:p>
            <a:pPr marL="350838" indent="-350838">
              <a:buFont typeface="Arial" charset="0"/>
              <a:buChar char="•"/>
            </a:pPr>
            <a:endParaRPr lang="en-US" sz="2800" b="1">
              <a:latin typeface="Perpetua" pitchFamily="18" charset="0"/>
            </a:endParaRPr>
          </a:p>
          <a:p>
            <a:pPr marL="350838" indent="-350838">
              <a:buFont typeface="Arial" charset="0"/>
              <a:buChar char="•"/>
            </a:pPr>
            <a:r>
              <a:rPr lang="en-US" sz="2800" b="1">
                <a:latin typeface="Perpetua" pitchFamily="18" charset="0"/>
              </a:rPr>
              <a:t>Aggregation - combine capital budgeting decisions into one large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Number Placeholder 22"/>
          <p:cNvSpPr>
            <a:spLocks noGrp="1"/>
          </p:cNvSpPr>
          <p:nvPr>
            <p:ph type="sldNum" sz="quarter" idx="12"/>
          </p:nvPr>
        </p:nvSpPr>
        <p:spPr bwMode="auto">
          <a:ln>
            <a:round/>
            <a:headEnd/>
            <a:tailEnd/>
          </a:ln>
        </p:spPr>
        <p:txBody>
          <a:bodyPr/>
          <a:lstStyle/>
          <a:p>
            <a:pPr>
              <a:defRPr/>
            </a:pPr>
            <a:r>
              <a:rPr lang="en-US"/>
              <a:t>4-</a:t>
            </a:r>
            <a:fld id="{2591EB08-FCA5-47C6-8C38-D5BD84AE3FB0}" type="slidenum">
              <a:rPr lang="en-US"/>
              <a:pPr>
                <a:defRPr/>
              </a:pPr>
              <a:t>50</a:t>
            </a:fld>
            <a:endParaRPr lang="en-US"/>
          </a:p>
        </p:txBody>
      </p:sp>
      <p:sp>
        <p:nvSpPr>
          <p:cNvPr id="52227" name="TextBox 3"/>
          <p:cNvSpPr txBox="1">
            <a:spLocks noChangeArrowheads="1"/>
          </p:cNvSpPr>
          <p:nvPr/>
        </p:nvSpPr>
        <p:spPr bwMode="auto">
          <a:xfrm>
            <a:off x="1371600" y="381000"/>
            <a:ext cx="6248400" cy="830263"/>
          </a:xfrm>
          <a:prstGeom prst="rect">
            <a:avLst/>
          </a:prstGeom>
          <a:noFill/>
          <a:ln w="9525">
            <a:noFill/>
            <a:miter lim="800000"/>
            <a:headEnd/>
            <a:tailEnd/>
          </a:ln>
        </p:spPr>
        <p:txBody>
          <a:bodyPr>
            <a:spAutoFit/>
          </a:bodyPr>
          <a:lstStyle/>
          <a:p>
            <a:pPr algn="ctr"/>
            <a:endParaRPr lang="en-US" sz="4800">
              <a:latin typeface="Arial Black" pitchFamily="34" charset="0"/>
            </a:endParaRPr>
          </a:p>
        </p:txBody>
      </p:sp>
      <p:sp>
        <p:nvSpPr>
          <p:cNvPr id="5" name="TextBox 4"/>
          <p:cNvSpPr txBox="1">
            <a:spLocks noChangeArrowheads="1"/>
          </p:cNvSpPr>
          <p:nvPr/>
        </p:nvSpPr>
        <p:spPr bwMode="auto">
          <a:xfrm>
            <a:off x="2590800" y="2362200"/>
            <a:ext cx="6172200" cy="5153025"/>
          </a:xfrm>
          <a:prstGeom prst="rect">
            <a:avLst/>
          </a:prstGeom>
          <a:noFill/>
          <a:ln w="9525">
            <a:noFill/>
            <a:miter lim="800000"/>
            <a:headEnd/>
            <a:tailEnd/>
          </a:ln>
        </p:spPr>
        <p:txBody>
          <a:bodyPr>
            <a:spAutoFit/>
          </a:bodyPr>
          <a:lstStyle/>
          <a:p>
            <a:pPr marL="457200" indent="-457200">
              <a:buFont typeface="Franklin Gothic Book" pitchFamily="34" charset="0"/>
              <a:buAutoNum type="arabicPeriod"/>
            </a:pPr>
            <a:r>
              <a:rPr lang="en-US" sz="2800" b="1">
                <a:latin typeface="Perpetua" pitchFamily="18" charset="0"/>
              </a:rPr>
              <a:t>Financial planning focuses on a firm’s financing needs for the future.</a:t>
            </a:r>
          </a:p>
          <a:p>
            <a:pPr marL="457200" indent="-457200"/>
            <a:endParaRPr lang="en-US" sz="1200" b="1">
              <a:latin typeface="Perpetua" pitchFamily="18" charset="0"/>
            </a:endParaRPr>
          </a:p>
          <a:p>
            <a:pPr marL="457200" indent="-457200"/>
            <a:r>
              <a:rPr lang="en-US" sz="2800" b="1">
                <a:latin typeface="Perpetua" pitchFamily="18" charset="0"/>
              </a:rPr>
              <a:t>2. 	A pro forma income statement and balance sheet provide the financial picture for the future of the firm.</a:t>
            </a:r>
          </a:p>
          <a:p>
            <a:pPr marL="457200" indent="-457200"/>
            <a:endParaRPr lang="en-US" sz="1200" b="1">
              <a:latin typeface="Perpetua" pitchFamily="18" charset="0"/>
            </a:endParaRPr>
          </a:p>
          <a:p>
            <a:pPr marL="457200" indent="-457200"/>
            <a:r>
              <a:rPr lang="en-US" sz="2800" b="1">
                <a:latin typeface="Perpetua" pitchFamily="18" charset="0"/>
              </a:rPr>
              <a:t>3.  Fixed assets are needed for growth above capacity.</a:t>
            </a:r>
          </a:p>
          <a:p>
            <a:pPr marL="457200" indent="-457200"/>
            <a:endParaRPr lang="en-US" sz="3200">
              <a:latin typeface="Arial Black" pitchFamily="34" charset="0"/>
            </a:endParaRPr>
          </a:p>
          <a:p>
            <a:pPr marL="457200" indent="-457200">
              <a:buFont typeface="Arial" charset="0"/>
              <a:buChar char="•"/>
            </a:pPr>
            <a:endParaRPr lang="en-US" sz="3200">
              <a:latin typeface="Arial Black" pitchFamily="34" charset="0"/>
            </a:endParaRPr>
          </a:p>
          <a:p>
            <a:pPr marL="457200" indent="-457200">
              <a:buFont typeface="Arial" charset="0"/>
              <a:buChar char="•"/>
            </a:pPr>
            <a:endParaRPr lang="en-US" sz="2000">
              <a:latin typeface="Arial Black" pitchFamily="34" charset="0"/>
            </a:endParaRPr>
          </a:p>
        </p:txBody>
      </p:sp>
      <p:grpSp>
        <p:nvGrpSpPr>
          <p:cNvPr id="52229" name="Group 8"/>
          <p:cNvGrpSpPr>
            <a:grpSpLocks/>
          </p:cNvGrpSpPr>
          <p:nvPr/>
        </p:nvGrpSpPr>
        <p:grpSpPr bwMode="auto">
          <a:xfrm>
            <a:off x="1524000" y="228600"/>
            <a:ext cx="6248400" cy="2057400"/>
            <a:chOff x="2286000" y="0"/>
            <a:chExt cx="5715000" cy="2057400"/>
          </a:xfrm>
        </p:grpSpPr>
        <p:sp>
          <p:nvSpPr>
            <p:cNvPr id="7" name="Cloud Callout 6"/>
            <p:cNvSpPr/>
            <p:nvPr/>
          </p:nvSpPr>
          <p:spPr>
            <a:xfrm>
              <a:off x="2286000" y="0"/>
              <a:ext cx="5715000" cy="2057400"/>
            </a:xfrm>
            <a:prstGeom prst="cloudCallout">
              <a:avLst>
                <a:gd name="adj1" fmla="val -62302"/>
                <a:gd name="adj2" fmla="val 74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bg1"/>
                </a:solidFill>
              </a:endParaRPr>
            </a:p>
          </p:txBody>
        </p:sp>
        <p:sp>
          <p:nvSpPr>
            <p:cNvPr id="8" name="TextBox 7"/>
            <p:cNvSpPr txBox="1"/>
            <p:nvPr/>
          </p:nvSpPr>
          <p:spPr>
            <a:xfrm>
              <a:off x="2971335" y="381000"/>
              <a:ext cx="4724748" cy="1077913"/>
            </a:xfrm>
            <a:prstGeom prst="rect">
              <a:avLst/>
            </a:prstGeom>
            <a:noFill/>
          </p:spPr>
          <p:txBody>
            <a:bodyPr>
              <a:spAutoFit/>
            </a:bodyPr>
            <a:lstStyle/>
            <a:p>
              <a:pPr fontAlgn="auto">
                <a:spcBef>
                  <a:spcPts val="0"/>
                </a:spcBef>
                <a:spcAft>
                  <a:spcPts val="0"/>
                </a:spcAft>
                <a:defRPr/>
              </a:pPr>
              <a:r>
                <a:rPr lang="en-US" sz="3200" b="1" dirty="0">
                  <a:latin typeface="+mj-lt"/>
                  <a:cs typeface="+mn-cs"/>
                </a:rPr>
                <a:t>What are the </a:t>
              </a:r>
              <a:r>
                <a:rPr lang="en-US" sz="3200" b="1" u="sng" dirty="0">
                  <a:latin typeface="+mj-lt"/>
                  <a:cs typeface="+mn-cs"/>
                </a:rPr>
                <a:t>most</a:t>
              </a:r>
              <a:r>
                <a:rPr lang="en-US" sz="3200" b="1" dirty="0">
                  <a:latin typeface="+mj-lt"/>
                  <a:cs typeface="+mn-cs"/>
                </a:rPr>
                <a:t> </a:t>
              </a:r>
              <a:r>
                <a:rPr lang="en-US" sz="3200" b="1" u="sng" dirty="0">
                  <a:latin typeface="+mj-lt"/>
                  <a:cs typeface="+mn-cs"/>
                </a:rPr>
                <a:t>important </a:t>
              </a:r>
              <a:r>
                <a:rPr lang="en-US" sz="3200" b="1" dirty="0">
                  <a:latin typeface="+mj-lt"/>
                  <a:cs typeface="+mn-cs"/>
                </a:rPr>
                <a:t> topics of this chapter?</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p:cTn id="1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p:cTn id="19"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Number Placeholder 22"/>
          <p:cNvSpPr>
            <a:spLocks noGrp="1"/>
          </p:cNvSpPr>
          <p:nvPr>
            <p:ph type="sldNum" sz="quarter" idx="12"/>
          </p:nvPr>
        </p:nvSpPr>
        <p:spPr bwMode="auto">
          <a:ln>
            <a:round/>
            <a:headEnd/>
            <a:tailEnd/>
          </a:ln>
        </p:spPr>
        <p:txBody>
          <a:bodyPr/>
          <a:lstStyle/>
          <a:p>
            <a:pPr>
              <a:defRPr/>
            </a:pPr>
            <a:r>
              <a:rPr lang="en-US"/>
              <a:t>4-</a:t>
            </a:r>
            <a:fld id="{99EBD1A8-E587-4258-8A2B-C0C7FF75EA88}" type="slidenum">
              <a:rPr lang="en-US"/>
              <a:pPr>
                <a:defRPr/>
              </a:pPr>
              <a:t>51</a:t>
            </a:fld>
            <a:endParaRPr lang="en-US"/>
          </a:p>
        </p:txBody>
      </p:sp>
      <p:sp>
        <p:nvSpPr>
          <p:cNvPr id="53251" name="TextBox 3"/>
          <p:cNvSpPr txBox="1">
            <a:spLocks noChangeArrowheads="1"/>
          </p:cNvSpPr>
          <p:nvPr/>
        </p:nvSpPr>
        <p:spPr bwMode="auto">
          <a:xfrm>
            <a:off x="1371600" y="381000"/>
            <a:ext cx="6248400" cy="830263"/>
          </a:xfrm>
          <a:prstGeom prst="rect">
            <a:avLst/>
          </a:prstGeom>
          <a:noFill/>
          <a:ln w="9525">
            <a:noFill/>
            <a:miter lim="800000"/>
            <a:headEnd/>
            <a:tailEnd/>
          </a:ln>
        </p:spPr>
        <p:txBody>
          <a:bodyPr>
            <a:spAutoFit/>
          </a:bodyPr>
          <a:lstStyle/>
          <a:p>
            <a:pPr algn="ctr"/>
            <a:endParaRPr lang="en-US" sz="4800">
              <a:latin typeface="Arial Black" pitchFamily="34" charset="0"/>
            </a:endParaRPr>
          </a:p>
        </p:txBody>
      </p:sp>
      <p:sp>
        <p:nvSpPr>
          <p:cNvPr id="5" name="TextBox 4"/>
          <p:cNvSpPr txBox="1"/>
          <p:nvPr/>
        </p:nvSpPr>
        <p:spPr>
          <a:xfrm>
            <a:off x="2667000" y="2362200"/>
            <a:ext cx="6477000" cy="4708525"/>
          </a:xfrm>
          <a:prstGeom prst="rect">
            <a:avLst/>
          </a:prstGeom>
          <a:noFill/>
        </p:spPr>
        <p:txBody>
          <a:bodyPr>
            <a:spAutoFit/>
          </a:bodyPr>
          <a:lstStyle/>
          <a:p>
            <a:pPr marL="514350" indent="-514350" fontAlgn="auto">
              <a:spcBef>
                <a:spcPts val="0"/>
              </a:spcBef>
              <a:spcAft>
                <a:spcPts val="0"/>
              </a:spcAft>
              <a:buFontTx/>
              <a:buAutoNum type="arabicPeriod" startAt="4"/>
              <a:defRPr/>
            </a:pPr>
            <a:r>
              <a:rPr lang="en-US" sz="2800" b="1" dirty="0">
                <a:latin typeface="+mn-lt"/>
                <a:cs typeface="+mn-cs"/>
              </a:rPr>
              <a:t>Percent of Sales and EFN forecasting identify future funding requirements.</a:t>
            </a:r>
          </a:p>
          <a:p>
            <a:pPr marL="514350" indent="-514350" fontAlgn="auto">
              <a:spcBef>
                <a:spcPts val="0"/>
              </a:spcBef>
              <a:spcAft>
                <a:spcPts val="0"/>
              </a:spcAft>
              <a:defRPr/>
            </a:pPr>
            <a:endParaRPr lang="en-US" sz="2800" b="1" dirty="0">
              <a:latin typeface="+mn-lt"/>
              <a:cs typeface="+mn-cs"/>
            </a:endParaRPr>
          </a:p>
          <a:p>
            <a:pPr marL="457200" indent="-457200" fontAlgn="auto">
              <a:spcBef>
                <a:spcPts val="0"/>
              </a:spcBef>
              <a:spcAft>
                <a:spcPts val="0"/>
              </a:spcAft>
              <a:defRPr/>
            </a:pPr>
            <a:r>
              <a:rPr lang="en-US" sz="2800" b="1" dirty="0">
                <a:latin typeface="+mn-lt"/>
                <a:cs typeface="+mn-cs"/>
              </a:rPr>
              <a:t>5.  Growth rate estimates can be computed for internal and sustainable growth of the firm.</a:t>
            </a:r>
          </a:p>
          <a:p>
            <a:pPr marL="457200" indent="-457200" fontAlgn="auto">
              <a:spcBef>
                <a:spcPts val="0"/>
              </a:spcBef>
              <a:spcAft>
                <a:spcPts val="0"/>
              </a:spcAft>
              <a:defRPr/>
            </a:pPr>
            <a:endParaRPr lang="en-US" sz="2000" dirty="0">
              <a:latin typeface="Arial Black" pitchFamily="34" charset="0"/>
              <a:cs typeface="+mn-cs"/>
            </a:endParaRPr>
          </a:p>
          <a:p>
            <a:pPr marL="457200" indent="-457200" fontAlgn="auto">
              <a:spcBef>
                <a:spcPts val="0"/>
              </a:spcBef>
              <a:spcAft>
                <a:spcPts val="0"/>
              </a:spcAft>
              <a:defRPr/>
            </a:pPr>
            <a:endParaRPr lang="en-US" sz="2800" dirty="0">
              <a:latin typeface="Arial Black" pitchFamily="34" charset="0"/>
              <a:cs typeface="+mn-cs"/>
            </a:endParaRPr>
          </a:p>
          <a:p>
            <a:pPr fontAlgn="auto">
              <a:spcBef>
                <a:spcPts val="0"/>
              </a:spcBef>
              <a:spcAft>
                <a:spcPts val="0"/>
              </a:spcAft>
              <a:defRPr/>
            </a:pPr>
            <a:endParaRPr lang="en-US" sz="3200" dirty="0">
              <a:latin typeface="Arial Black" pitchFamily="34" charset="0"/>
              <a:cs typeface="+mn-cs"/>
            </a:endParaRPr>
          </a:p>
          <a:p>
            <a:pPr fontAlgn="auto">
              <a:spcBef>
                <a:spcPts val="0"/>
              </a:spcBef>
              <a:spcAft>
                <a:spcPts val="0"/>
              </a:spcAft>
              <a:buFont typeface="Arial" pitchFamily="34" charset="0"/>
              <a:buChar char="•"/>
              <a:defRPr/>
            </a:pPr>
            <a:endParaRPr lang="en-US" sz="3200" dirty="0">
              <a:latin typeface="Arial Black" pitchFamily="34" charset="0"/>
              <a:cs typeface="+mn-cs"/>
            </a:endParaRPr>
          </a:p>
          <a:p>
            <a:pPr fontAlgn="auto">
              <a:spcBef>
                <a:spcPts val="0"/>
              </a:spcBef>
              <a:spcAft>
                <a:spcPts val="0"/>
              </a:spcAft>
              <a:buFont typeface="Arial" pitchFamily="34" charset="0"/>
              <a:buChar char="•"/>
              <a:defRPr/>
            </a:pPr>
            <a:endParaRPr lang="en-US" sz="2000" dirty="0">
              <a:latin typeface="Arial Black" pitchFamily="34" charset="0"/>
              <a:cs typeface="+mn-cs"/>
            </a:endParaRPr>
          </a:p>
        </p:txBody>
      </p:sp>
      <p:grpSp>
        <p:nvGrpSpPr>
          <p:cNvPr id="53253" name="Group 8"/>
          <p:cNvGrpSpPr>
            <a:grpSpLocks/>
          </p:cNvGrpSpPr>
          <p:nvPr/>
        </p:nvGrpSpPr>
        <p:grpSpPr bwMode="auto">
          <a:xfrm>
            <a:off x="1905000" y="304800"/>
            <a:ext cx="5854700" cy="2057400"/>
            <a:chOff x="2286000" y="0"/>
            <a:chExt cx="5777163" cy="2057400"/>
          </a:xfrm>
        </p:grpSpPr>
        <p:sp>
          <p:nvSpPr>
            <p:cNvPr id="7" name="Cloud Callout 6"/>
            <p:cNvSpPr/>
            <p:nvPr/>
          </p:nvSpPr>
          <p:spPr>
            <a:xfrm>
              <a:off x="2286000" y="0"/>
              <a:ext cx="5714504" cy="2057400"/>
            </a:xfrm>
            <a:prstGeom prst="cloudCallout">
              <a:avLst>
                <a:gd name="adj1" fmla="val -62302"/>
                <a:gd name="adj2" fmla="val 74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bg1"/>
                </a:solidFill>
              </a:endParaRPr>
            </a:p>
          </p:txBody>
        </p:sp>
        <p:sp>
          <p:nvSpPr>
            <p:cNvPr id="8" name="TextBox 7"/>
            <p:cNvSpPr txBox="1"/>
            <p:nvPr/>
          </p:nvSpPr>
          <p:spPr>
            <a:xfrm>
              <a:off x="3338672" y="228600"/>
              <a:ext cx="4724491" cy="1570038"/>
            </a:xfrm>
            <a:prstGeom prst="rect">
              <a:avLst/>
            </a:prstGeom>
            <a:noFill/>
          </p:spPr>
          <p:txBody>
            <a:bodyPr>
              <a:spAutoFit/>
            </a:bodyPr>
            <a:lstStyle/>
            <a:p>
              <a:pPr fontAlgn="auto">
                <a:spcBef>
                  <a:spcPts val="0"/>
                </a:spcBef>
                <a:spcAft>
                  <a:spcPts val="0"/>
                </a:spcAft>
                <a:defRPr/>
              </a:pPr>
              <a:r>
                <a:rPr lang="en-US" sz="3200" b="1" dirty="0">
                  <a:latin typeface="+mj-lt"/>
                  <a:cs typeface="+mn-cs"/>
                </a:rPr>
                <a:t>What are the </a:t>
              </a:r>
              <a:r>
                <a:rPr lang="en-US" sz="3200" b="1" u="sng" dirty="0">
                  <a:latin typeface="+mj-lt"/>
                  <a:cs typeface="+mn-cs"/>
                </a:rPr>
                <a:t>most</a:t>
              </a:r>
              <a:r>
                <a:rPr lang="en-US" sz="3200" b="1" dirty="0">
                  <a:latin typeface="+mj-lt"/>
                  <a:cs typeface="+mn-cs"/>
                </a:rPr>
                <a:t> </a:t>
              </a:r>
              <a:r>
                <a:rPr lang="en-US" sz="3200" b="1" u="sng" dirty="0">
                  <a:latin typeface="+mj-lt"/>
                  <a:cs typeface="+mn-cs"/>
                </a:rPr>
                <a:t>important </a:t>
              </a:r>
              <a:r>
                <a:rPr lang="en-US" sz="3200" b="1" dirty="0">
                  <a:latin typeface="+mj-lt"/>
                  <a:cs typeface="+mn-cs"/>
                </a:rPr>
                <a:t> topics of this chapter?</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p:cTn id="1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914400" y="274638"/>
            <a:ext cx="7772400" cy="1325562"/>
          </a:xfrm>
          <a:solidFill>
            <a:schemeClr val="bg2"/>
          </a:solidFill>
        </p:spPr>
        <p:txBody>
          <a:bodyPr rtlCol="0">
            <a:normAutofit fontScale="90000"/>
          </a:bodyPr>
          <a:lstStyle/>
          <a:p>
            <a:pPr fontAlgn="auto">
              <a:spcAft>
                <a:spcPts val="0"/>
              </a:spcAft>
              <a:defRPr/>
            </a:pPr>
            <a:r>
              <a:rPr lang="en-US" b="1" smtClean="0"/>
              <a:t>Financial Planning Process</a:t>
            </a:r>
            <a:br>
              <a:rPr lang="en-US" b="1" smtClean="0"/>
            </a:br>
            <a:r>
              <a:rPr lang="en-US" b="1" smtClean="0"/>
              <a:t>Assumptions and Scenarios</a:t>
            </a:r>
          </a:p>
        </p:txBody>
      </p:sp>
      <p:sp>
        <p:nvSpPr>
          <p:cNvPr id="23553" name="Slide Number Placeholder 22"/>
          <p:cNvSpPr>
            <a:spLocks noGrp="1"/>
          </p:cNvSpPr>
          <p:nvPr>
            <p:ph type="sldNum" sz="quarter" idx="12"/>
          </p:nvPr>
        </p:nvSpPr>
        <p:spPr bwMode="auto">
          <a:ln>
            <a:round/>
            <a:headEnd/>
            <a:tailEnd/>
          </a:ln>
        </p:spPr>
        <p:txBody>
          <a:bodyPr/>
          <a:lstStyle/>
          <a:p>
            <a:pPr>
              <a:defRPr/>
            </a:pPr>
            <a:r>
              <a:rPr lang="en-US"/>
              <a:t>4-</a:t>
            </a:r>
            <a:fld id="{8FDC9B6C-C690-477C-9C8F-44AF2F30D352}" type="slidenum">
              <a:rPr lang="en-US"/>
              <a:pPr>
                <a:defRPr/>
              </a:pPr>
              <a:t>6</a:t>
            </a:fld>
            <a:endParaRPr lang="en-US"/>
          </a:p>
        </p:txBody>
      </p:sp>
      <p:sp>
        <p:nvSpPr>
          <p:cNvPr id="4" name="TextBox 3"/>
          <p:cNvSpPr txBox="1">
            <a:spLocks noChangeArrowheads="1"/>
          </p:cNvSpPr>
          <p:nvPr/>
        </p:nvSpPr>
        <p:spPr bwMode="auto">
          <a:xfrm>
            <a:off x="914400" y="1644650"/>
            <a:ext cx="7974013" cy="3662363"/>
          </a:xfrm>
          <a:prstGeom prst="rect">
            <a:avLst/>
          </a:prstGeom>
          <a:noFill/>
          <a:ln w="9525">
            <a:noFill/>
            <a:miter lim="800000"/>
            <a:headEnd/>
            <a:tailEnd/>
          </a:ln>
        </p:spPr>
        <p:txBody>
          <a:bodyPr>
            <a:spAutoFit/>
          </a:bodyPr>
          <a:lstStyle/>
          <a:p>
            <a:pPr marL="746125" lvl="1" indent="-350838">
              <a:buFont typeface="Arial" charset="0"/>
              <a:buChar char="•"/>
            </a:pPr>
            <a:r>
              <a:rPr lang="en-US" sz="2800" b="1">
                <a:latin typeface="Perpetua" pitchFamily="18" charset="0"/>
              </a:rPr>
              <a:t>Make realistic assumptions about important variables</a:t>
            </a:r>
          </a:p>
          <a:p>
            <a:pPr marL="746125" lvl="1" indent="-350838">
              <a:buFont typeface="Arial" charset="0"/>
              <a:buChar char="•"/>
            </a:pPr>
            <a:endParaRPr lang="en-US" sz="1400" b="1">
              <a:latin typeface="Perpetua" pitchFamily="18" charset="0"/>
            </a:endParaRPr>
          </a:p>
          <a:p>
            <a:pPr marL="746125" lvl="1" indent="-350838">
              <a:buFont typeface="Arial" charset="0"/>
              <a:buChar char="•"/>
            </a:pPr>
            <a:r>
              <a:rPr lang="en-US" sz="2800" b="1">
                <a:latin typeface="Perpetua" pitchFamily="18" charset="0"/>
              </a:rPr>
              <a:t>Run several scenarios where you vary the assumptions by reasonable amounts</a:t>
            </a:r>
          </a:p>
          <a:p>
            <a:pPr marL="746125" lvl="1" indent="-350838">
              <a:buFont typeface="Arial" charset="0"/>
              <a:buChar char="•"/>
            </a:pPr>
            <a:endParaRPr lang="en-US" sz="1400" b="1">
              <a:latin typeface="Perpetua" pitchFamily="18" charset="0"/>
            </a:endParaRPr>
          </a:p>
          <a:p>
            <a:pPr marL="746125" lvl="1" indent="-350838">
              <a:buFont typeface="Arial" charset="0"/>
              <a:buChar char="•"/>
            </a:pPr>
            <a:r>
              <a:rPr lang="en-US" sz="2800" b="1">
                <a:latin typeface="Perpetua" pitchFamily="18" charset="0"/>
              </a:rPr>
              <a:t>Determine, at a minimum, </a:t>
            </a:r>
            <a:r>
              <a:rPr lang="en-US" sz="2800" b="1">
                <a:solidFill>
                  <a:srgbClr val="00B0F0"/>
                </a:solidFill>
                <a:latin typeface="Perpetua" pitchFamily="18" charset="0"/>
              </a:rPr>
              <a:t>worst</a:t>
            </a:r>
            <a:r>
              <a:rPr lang="en-US" sz="2800" b="1">
                <a:latin typeface="Perpetua" pitchFamily="18" charset="0"/>
              </a:rPr>
              <a:t> case, </a:t>
            </a:r>
            <a:r>
              <a:rPr lang="en-US" sz="2800" b="1">
                <a:solidFill>
                  <a:srgbClr val="0070C0"/>
                </a:solidFill>
                <a:latin typeface="Perpetua" pitchFamily="18" charset="0"/>
              </a:rPr>
              <a:t>normal</a:t>
            </a:r>
            <a:r>
              <a:rPr lang="en-US" sz="2800" b="1">
                <a:latin typeface="Perpetua" pitchFamily="18" charset="0"/>
              </a:rPr>
              <a:t> case, and </a:t>
            </a:r>
            <a:r>
              <a:rPr lang="en-US" sz="2800" b="1">
                <a:solidFill>
                  <a:srgbClr val="002060"/>
                </a:solidFill>
                <a:latin typeface="Perpetua" pitchFamily="18" charset="0"/>
              </a:rPr>
              <a:t>best</a:t>
            </a:r>
            <a:r>
              <a:rPr lang="en-US" sz="2800" b="1">
                <a:latin typeface="Perpetua" pitchFamily="18" charset="0"/>
              </a:rPr>
              <a:t> case scenarios</a:t>
            </a:r>
          </a:p>
          <a:p>
            <a:pPr>
              <a:buFont typeface="Arial" charset="0"/>
              <a:buChar char="•"/>
            </a:pPr>
            <a:endParaRPr lang="en-US"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10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solidFill>
            <a:schemeClr val="bg2"/>
          </a:solidFill>
        </p:spPr>
        <p:txBody>
          <a:bodyPr/>
          <a:lstStyle/>
          <a:p>
            <a:r>
              <a:rPr lang="en-US" sz="4800" b="1" smtClean="0"/>
              <a:t>Role of Financial Planning</a:t>
            </a:r>
          </a:p>
        </p:txBody>
      </p:sp>
      <p:sp>
        <p:nvSpPr>
          <p:cNvPr id="25601" name="Slide Number Placeholder 22"/>
          <p:cNvSpPr>
            <a:spLocks noGrp="1"/>
          </p:cNvSpPr>
          <p:nvPr>
            <p:ph type="sldNum" sz="quarter" idx="12"/>
          </p:nvPr>
        </p:nvSpPr>
        <p:spPr bwMode="auto">
          <a:ln>
            <a:round/>
            <a:headEnd/>
            <a:tailEnd/>
          </a:ln>
        </p:spPr>
        <p:txBody>
          <a:bodyPr/>
          <a:lstStyle/>
          <a:p>
            <a:pPr>
              <a:defRPr/>
            </a:pPr>
            <a:r>
              <a:rPr lang="en-US"/>
              <a:t>4-</a:t>
            </a:r>
            <a:fld id="{1C342547-21E6-4C3F-BB7C-0E0FE496B96A}" type="slidenum">
              <a:rPr lang="en-US"/>
              <a:pPr>
                <a:defRPr/>
              </a:pPr>
              <a:t>7</a:t>
            </a:fld>
            <a:endParaRPr lang="en-US"/>
          </a:p>
        </p:txBody>
      </p:sp>
      <p:sp>
        <p:nvSpPr>
          <p:cNvPr id="4" name="TextBox 3"/>
          <p:cNvSpPr txBox="1">
            <a:spLocks noChangeArrowheads="1"/>
          </p:cNvSpPr>
          <p:nvPr/>
        </p:nvSpPr>
        <p:spPr bwMode="auto">
          <a:xfrm>
            <a:off x="533400" y="1600200"/>
            <a:ext cx="8077200" cy="2092325"/>
          </a:xfrm>
          <a:prstGeom prst="rect">
            <a:avLst/>
          </a:prstGeom>
          <a:noFill/>
          <a:ln w="9525">
            <a:noFill/>
            <a:miter lim="800000"/>
            <a:headEnd/>
            <a:tailEnd/>
          </a:ln>
        </p:spPr>
        <p:txBody>
          <a:bodyPr>
            <a:spAutoFit/>
          </a:bodyPr>
          <a:lstStyle/>
          <a:p>
            <a:pPr marL="228600" indent="-228600">
              <a:buFont typeface="Arial" charset="0"/>
              <a:buChar char="•"/>
            </a:pPr>
            <a:r>
              <a:rPr lang="en-US" sz="2800" b="1">
                <a:solidFill>
                  <a:srgbClr val="0070C0"/>
                </a:solidFill>
                <a:latin typeface="Perpetua" pitchFamily="18" charset="0"/>
              </a:rPr>
              <a:t>Examine interactions </a:t>
            </a:r>
            <a:r>
              <a:rPr lang="en-US" sz="2800" b="1">
                <a:latin typeface="Perpetua" pitchFamily="18" charset="0"/>
              </a:rPr>
              <a:t>– help management see the interactions between decisions</a:t>
            </a:r>
          </a:p>
          <a:p>
            <a:pPr marL="228600" indent="-228600">
              <a:buFont typeface="Arial" charset="0"/>
              <a:buChar char="•"/>
            </a:pPr>
            <a:endParaRPr lang="en-US" b="1">
              <a:solidFill>
                <a:srgbClr val="0070C0"/>
              </a:solidFill>
              <a:latin typeface="Perpetua" pitchFamily="18" charset="0"/>
            </a:endParaRPr>
          </a:p>
          <a:p>
            <a:pPr marL="228600" indent="-228600">
              <a:buFont typeface="Arial" charset="0"/>
              <a:buChar char="•"/>
            </a:pPr>
            <a:r>
              <a:rPr lang="en-US" sz="2800" b="1">
                <a:solidFill>
                  <a:srgbClr val="0070C0"/>
                </a:solidFill>
                <a:latin typeface="Perpetua" pitchFamily="18" charset="0"/>
              </a:rPr>
              <a:t>Explore options </a:t>
            </a:r>
            <a:r>
              <a:rPr lang="en-US" sz="2800" b="1">
                <a:latin typeface="Perpetua" pitchFamily="18" charset="0"/>
              </a:rPr>
              <a:t>– give management a systematic framework for exploring its opportunities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solidFill>
            <a:schemeClr val="bg2"/>
          </a:solidFill>
        </p:spPr>
        <p:txBody>
          <a:bodyPr/>
          <a:lstStyle/>
          <a:p>
            <a:r>
              <a:rPr lang="en-US" sz="4800" b="1" smtClean="0"/>
              <a:t>Role of Financial Planning</a:t>
            </a:r>
          </a:p>
        </p:txBody>
      </p:sp>
      <p:sp>
        <p:nvSpPr>
          <p:cNvPr id="27649" name="Slide Number Placeholder 22"/>
          <p:cNvSpPr>
            <a:spLocks noGrp="1"/>
          </p:cNvSpPr>
          <p:nvPr>
            <p:ph type="sldNum" sz="quarter" idx="12"/>
          </p:nvPr>
        </p:nvSpPr>
        <p:spPr bwMode="auto">
          <a:ln>
            <a:round/>
            <a:headEnd/>
            <a:tailEnd/>
          </a:ln>
        </p:spPr>
        <p:txBody>
          <a:bodyPr/>
          <a:lstStyle/>
          <a:p>
            <a:pPr>
              <a:defRPr/>
            </a:pPr>
            <a:r>
              <a:rPr lang="en-US"/>
              <a:t>4-</a:t>
            </a:r>
            <a:fld id="{9B3BEFC8-6187-435A-9EEB-A8ADC3447185}" type="slidenum">
              <a:rPr lang="en-US"/>
              <a:pPr>
                <a:defRPr/>
              </a:pPr>
              <a:t>8</a:t>
            </a:fld>
            <a:endParaRPr lang="en-US"/>
          </a:p>
        </p:txBody>
      </p:sp>
      <p:sp>
        <p:nvSpPr>
          <p:cNvPr id="4" name="TextBox 3"/>
          <p:cNvSpPr txBox="1">
            <a:spLocks noChangeArrowheads="1"/>
          </p:cNvSpPr>
          <p:nvPr/>
        </p:nvSpPr>
        <p:spPr bwMode="auto">
          <a:xfrm>
            <a:off x="609600" y="1981200"/>
            <a:ext cx="8153400" cy="3752850"/>
          </a:xfrm>
          <a:prstGeom prst="rect">
            <a:avLst/>
          </a:prstGeom>
          <a:noFill/>
          <a:ln w="9525">
            <a:noFill/>
            <a:miter lim="800000"/>
            <a:headEnd/>
            <a:tailEnd/>
          </a:ln>
        </p:spPr>
        <p:txBody>
          <a:bodyPr>
            <a:spAutoFit/>
          </a:bodyPr>
          <a:lstStyle/>
          <a:p>
            <a:pPr marL="350838" indent="-350838">
              <a:buFont typeface="Arial" charset="0"/>
              <a:buChar char="•"/>
            </a:pPr>
            <a:r>
              <a:rPr lang="en-US" sz="2800" b="1">
                <a:solidFill>
                  <a:srgbClr val="0070C0"/>
                </a:solidFill>
                <a:latin typeface="Perpetua" pitchFamily="18" charset="0"/>
              </a:rPr>
              <a:t>Avoid surprises </a:t>
            </a:r>
            <a:r>
              <a:rPr lang="en-US" sz="2800" b="1">
                <a:latin typeface="Perpetua" pitchFamily="18" charset="0"/>
              </a:rPr>
              <a:t>– help management identify possible outcomes and plan accordingly</a:t>
            </a:r>
          </a:p>
          <a:p>
            <a:pPr marL="350838" indent="-350838">
              <a:buFont typeface="Arial" charset="0"/>
              <a:buChar char="•"/>
            </a:pPr>
            <a:endParaRPr lang="en-US" sz="1600" b="1">
              <a:latin typeface="Perpetua" pitchFamily="18" charset="0"/>
            </a:endParaRPr>
          </a:p>
          <a:p>
            <a:pPr marL="350838" indent="-350838">
              <a:buFont typeface="Arial" charset="0"/>
              <a:buChar char="•"/>
            </a:pPr>
            <a:r>
              <a:rPr lang="en-US" sz="2800" b="1">
                <a:solidFill>
                  <a:srgbClr val="0070C0"/>
                </a:solidFill>
                <a:latin typeface="Perpetua" pitchFamily="18" charset="0"/>
              </a:rPr>
              <a:t>Ensure feasibility and internal consistency </a:t>
            </a:r>
            <a:r>
              <a:rPr lang="en-US" sz="2800" b="1">
                <a:latin typeface="Perpetua" pitchFamily="18" charset="0"/>
              </a:rPr>
              <a:t>– help management determine if goals can be accomplished and if the various stated (and unstated) goals of the firm are consistent with one another</a:t>
            </a:r>
          </a:p>
          <a:p>
            <a:pPr marL="350838" indent="-350838">
              <a:buFont typeface="Arial" charset="0"/>
              <a:buChar char="•"/>
            </a:pPr>
            <a:endParaRPr 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914400" y="152400"/>
            <a:ext cx="7772400" cy="1524000"/>
          </a:xfrm>
          <a:solidFill>
            <a:schemeClr val="bg2"/>
          </a:solidFill>
        </p:spPr>
        <p:txBody>
          <a:bodyPr rtlCol="0">
            <a:normAutofit fontScale="90000"/>
          </a:bodyPr>
          <a:lstStyle/>
          <a:p>
            <a:pPr fontAlgn="auto">
              <a:spcAft>
                <a:spcPts val="0"/>
              </a:spcAft>
              <a:defRPr/>
            </a:pPr>
            <a:r>
              <a:rPr lang="en-US" sz="4800" b="1" smtClean="0"/>
              <a:t>Financial Planning Model Ingredients</a:t>
            </a:r>
          </a:p>
        </p:txBody>
      </p:sp>
      <p:sp>
        <p:nvSpPr>
          <p:cNvPr id="31745" name="Slide Number Placeholder 22"/>
          <p:cNvSpPr>
            <a:spLocks noGrp="1"/>
          </p:cNvSpPr>
          <p:nvPr>
            <p:ph type="sldNum" sz="quarter" idx="12"/>
          </p:nvPr>
        </p:nvSpPr>
        <p:spPr bwMode="auto">
          <a:ln>
            <a:round/>
            <a:headEnd/>
            <a:tailEnd/>
          </a:ln>
        </p:spPr>
        <p:txBody>
          <a:bodyPr/>
          <a:lstStyle/>
          <a:p>
            <a:pPr>
              <a:defRPr/>
            </a:pPr>
            <a:r>
              <a:rPr lang="en-US"/>
              <a:t>4-</a:t>
            </a:r>
            <a:fld id="{C01E72CC-B25F-4CB8-93C5-F8D540C352EE}" type="slidenum">
              <a:rPr lang="en-US"/>
              <a:pPr>
                <a:defRPr/>
              </a:pPr>
              <a:t>9</a:t>
            </a:fld>
            <a:endParaRPr lang="en-US"/>
          </a:p>
        </p:txBody>
      </p:sp>
      <p:sp>
        <p:nvSpPr>
          <p:cNvPr id="4" name="TextBox 3"/>
          <p:cNvSpPr txBox="1">
            <a:spLocks noChangeArrowheads="1"/>
          </p:cNvSpPr>
          <p:nvPr/>
        </p:nvSpPr>
        <p:spPr bwMode="auto">
          <a:xfrm>
            <a:off x="762000" y="1793875"/>
            <a:ext cx="7848600" cy="2751138"/>
          </a:xfrm>
          <a:prstGeom prst="rect">
            <a:avLst/>
          </a:prstGeom>
          <a:noFill/>
          <a:ln w="9525">
            <a:noFill/>
            <a:miter lim="800000"/>
            <a:headEnd/>
            <a:tailEnd/>
          </a:ln>
        </p:spPr>
        <p:txBody>
          <a:bodyPr>
            <a:spAutoFit/>
          </a:bodyPr>
          <a:lstStyle/>
          <a:p>
            <a:pPr marL="350838" indent="-350838">
              <a:lnSpc>
                <a:spcPct val="90000"/>
              </a:lnSpc>
              <a:buFont typeface="Arial" charset="0"/>
              <a:buChar char="•"/>
            </a:pPr>
            <a:r>
              <a:rPr lang="en-US" sz="2800" b="1">
                <a:solidFill>
                  <a:srgbClr val="0070C0"/>
                </a:solidFill>
                <a:latin typeface="Perpetua" pitchFamily="18" charset="0"/>
              </a:rPr>
              <a:t>Sales Forecast </a:t>
            </a:r>
            <a:r>
              <a:rPr lang="en-US" sz="2800" b="1">
                <a:latin typeface="Perpetua" pitchFamily="18" charset="0"/>
              </a:rPr>
              <a:t>– many cash flows depend directly on the level of sales (often estimated using sales growth rate)</a:t>
            </a:r>
          </a:p>
          <a:p>
            <a:pPr marL="350838" indent="-350838">
              <a:lnSpc>
                <a:spcPct val="90000"/>
              </a:lnSpc>
              <a:buFont typeface="Arial" charset="0"/>
              <a:buChar char="•"/>
            </a:pPr>
            <a:endParaRPr lang="en-US" sz="2400" b="1">
              <a:latin typeface="Perpetua" pitchFamily="18" charset="0"/>
            </a:endParaRPr>
          </a:p>
          <a:p>
            <a:pPr marL="350838" indent="-350838">
              <a:lnSpc>
                <a:spcPct val="90000"/>
              </a:lnSpc>
              <a:buFont typeface="Arial" charset="0"/>
              <a:buChar char="•"/>
            </a:pPr>
            <a:r>
              <a:rPr lang="en-US" sz="2800" b="1">
                <a:solidFill>
                  <a:srgbClr val="0070C0"/>
                </a:solidFill>
                <a:latin typeface="Perpetua" pitchFamily="18" charset="0"/>
              </a:rPr>
              <a:t>Pro Forma Statements </a:t>
            </a:r>
            <a:r>
              <a:rPr lang="en-US" sz="2800" b="1">
                <a:latin typeface="Perpetua" pitchFamily="18" charset="0"/>
              </a:rPr>
              <a:t>– setting up the plan using projected financial statements allows for consistency and ease of interpretation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lide(fromBottom)">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slide(fromBottom)">
                                      <p:cBhvr>
                                        <p:cTn id="1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7.0&quot;&gt;&lt;object type=&quot;1&quot; unique_id=&quot;10001&quot;&gt;&lt;object type=&quot;8&quot; unique_id=&quot;10950&quot;&gt;&lt;/object&gt;&lt;object type=&quot;2&quot; unique_id=&quot;10951&quot;&gt;&lt;object type=&quot;3&quot; unique_id=&quot;10952&quot;&gt;&lt;property id=&quot;20148&quot; value=&quot;5&quot;/&gt;&lt;property id=&quot;20300&quot; value=&quot;Slide 1&quot;/&gt;&lt;property id=&quot;20307&quot; value=&quot;261&quot;/&gt;&lt;/object&gt;&lt;object type=&quot;3&quot; unique_id=&quot;10953&quot;&gt;&lt;property id=&quot;20148&quot; value=&quot;5&quot;/&gt;&lt;property id=&quot;20300&quot; value=&quot;Slide 2&quot;/&gt;&lt;property id=&quot;20307&quot; value=&quot;260&quot;/&gt;&lt;/object&gt;&lt;object type=&quot;3&quot; unique_id=&quot;10954&quot;&gt;&lt;property id=&quot;20148&quot; value=&quot;5&quot;/&gt;&lt;property id=&quot;20300&quot; value=&quot;Slide 3&quot;/&gt;&lt;property id=&quot;20307&quot; value=&quot;291&quot;/&gt;&lt;/object&gt;&lt;object type=&quot;3&quot; unique_id=&quot;10955&quot;&gt;&lt;property id=&quot;20148&quot; value=&quot;5&quot;/&gt;&lt;property id=&quot;20300&quot; value=&quot;Slide 4 - &amp;quot;Elements of Financial Planning&amp;quot;&quot;/&gt;&lt;property id=&quot;20307&quot; value=&quot;296&quot;/&gt;&lt;/object&gt;&lt;object type=&quot;3&quot; unique_id=&quot;10956&quot;&gt;&lt;property id=&quot;20148&quot; value=&quot;5&quot;/&gt;&lt;property id=&quot;20300&quot; value=&quot;Slide 5 - &amp;quot;Financial Planning Process&amp;quot;&quot;/&gt;&lt;property id=&quot;20307&quot; value=&quot;297&quot;/&gt;&lt;/object&gt;&lt;object type=&quot;3&quot; unique_id=&quot;10957&quot;&gt;&lt;property id=&quot;20148&quot; value=&quot;5&quot;/&gt;&lt;property id=&quot;20300&quot; value=&quot;Slide 6 - &amp;quot;Financial Planning Process&amp;#x0D;&amp;#x0A;Assumptions and Scenarios&amp;quot;&quot;/&gt;&lt;property id=&quot;20307&quot; value=&quot;300&quot;/&gt;&lt;/object&gt;&lt;object type=&quot;3&quot; unique_id=&quot;10958&quot;&gt;&lt;property id=&quot;20148&quot; value=&quot;5&quot;/&gt;&lt;property id=&quot;20300&quot; value=&quot;Slide 7 - &amp;quot;Role of Financial Planning&amp;quot;&quot;/&gt;&lt;property id=&quot;20307&quot; value=&quot;298&quot;/&gt;&lt;/object&gt;&lt;object type=&quot;3&quot; unique_id=&quot;10959&quot;&gt;&lt;property id=&quot;20148&quot; value=&quot;5&quot;/&gt;&lt;property id=&quot;20300&quot; value=&quot;Slide 8 - &amp;quot;Role of Financial Planning&amp;quot;&quot;/&gt;&lt;property id=&quot;20307&quot; value=&quot;301&quot;/&gt;&lt;/object&gt;&lt;object type=&quot;3&quot; unique_id=&quot;10960&quot;&gt;&lt;property id=&quot;20148&quot; value=&quot;5&quot;/&gt;&lt;property id=&quot;20300&quot; value=&quot;Slide 9&quot;/&gt;&lt;property id=&quot;20307&quot; value=&quot;292&quot;/&gt;&lt;/object&gt;&lt;object type=&quot;3&quot; unique_id=&quot;10961&quot;&gt;&lt;property id=&quot;20148&quot; value=&quot;5&quot;/&gt;&lt;property id=&quot;20300&quot; value=&quot;Slide 10 - &amp;quot;Financial Planning Model Ingredients&amp;quot;&quot;/&gt;&lt;property id=&quot;20307&quot; value=&quot;299&quot;/&gt;&lt;/object&gt;&lt;object type=&quot;3&quot; unique_id=&quot;10962&quot;&gt;&lt;property id=&quot;20148&quot; value=&quot;5&quot;/&gt;&lt;property id=&quot;20300&quot; value=&quot;Slide 11 - &amp;quot;Financial Planning Model Ingredients&amp;quot;&quot;/&gt;&lt;property id=&quot;20307&quot; value=&quot;302&quot;/&gt;&lt;/object&gt;&lt;object type=&quot;3&quot; unique_id=&quot;10963&quot;&gt;&lt;property id=&quot;20148&quot; value=&quot;5&quot;/&gt;&lt;property id=&quot;20300&quot; value=&quot;Slide 12 - &amp;quot;Financial Planning Model Ingredients&amp;quot;&quot;/&gt;&lt;property id=&quot;20307&quot; value=&quot;303&quot;/&gt;&lt;/object&gt;&lt;object type=&quot;3&quot; unique_id=&quot;10964&quot;&gt;&lt;property id=&quot;20148&quot; value=&quot;5&quot;/&gt;&lt;property id=&quot;20300&quot; value=&quot;Slide 13 - &amp;quot;Example I:&amp;#x0D;&amp;#x0A;Constructing a Pro Forma&amp;quot;&quot;/&gt;&lt;property id=&quot;20307&quot; value=&quot;306&quot;/&gt;&lt;/object&gt;&lt;object type=&quot;3&quot; unique_id=&quot;10965&quot;&gt;&lt;property id=&quot;20148&quot; value=&quot;5&quot;/&gt;&lt;property id=&quot;20300&quot; value=&quot;Slide 14 - &amp;quot;Example I:&amp;#x0D;&amp;#x0A;Constructing a Pro Forma&amp;quot;&quot;/&gt;&lt;property id=&quot;20307&quot; value=&quot;307&quot;/&gt;&lt;/object&gt;&lt;object type=&quot;3&quot; unique_id=&quot;10966&quot;&gt;&lt;property id=&quot;20148&quot; value=&quot;5&quot;/&gt;&lt;property id=&quot;20300&quot; value=&quot;Slide 15 - &amp;quot;Example I:&amp;#x0D;&amp;#x0A;Constructing a Pro Forma&amp;quot;&quot;/&gt;&lt;property id=&quot;20307&quot; value=&quot;308&quot;/&gt;&lt;/object&gt;&lt;object type=&quot;3&quot; unique_id=&quot;10967&quot;&gt;&lt;property id=&quot;20148&quot; value=&quot;5&quot;/&gt;&lt;property id=&quot;20300&quot; value=&quot;Slide 16 - &amp;quot;Example I: Constructing a Pro Forma Income Statement&amp;quot;&quot;/&gt;&lt;property id=&quot;20307&quot; value=&quot;309&quot;/&gt;&lt;/object&gt;&lt;object type=&quot;3&quot; unique_id=&quot;10968&quot;&gt;&lt;property id=&quot;20148&quot; value=&quot;5&quot;/&gt;&lt;property id=&quot;20300&quot; value=&quot;Slide 17 - &amp;quot;Example I: Constructing a Pro Forma Balance Sheet&amp;quot;&quot;/&gt;&lt;property id=&quot;20307&quot; value=&quot;310&quot;/&gt;&lt;/object&gt;&lt;object type=&quot;3&quot; unique_id=&quot;10969&quot;&gt;&lt;property id=&quot;20148&quot; value=&quot;5&quot;/&gt;&lt;property id=&quot;20300&quot; value=&quot;Slide 18 - &amp;quot;Example I: Constructing a Pro Forma Balance Sheet&amp;quot;&quot;/&gt;&lt;property id=&quot;20307&quot; value=&quot;311&quot;/&gt;&lt;/object&gt;&lt;object type=&quot;3&quot; unique_id=&quot;10970&quot;&gt;&lt;property id=&quot;20148&quot; value=&quot;5&quot;/&gt;&lt;property id=&quot;20300&quot; value=&quot;Slide 19&quot;/&gt;&lt;property id=&quot;20307&quot; value=&quot;293&quot;/&gt;&lt;/object&gt;&lt;object type=&quot;3&quot; unique_id=&quot;10971&quot;&gt;&lt;property id=&quot;20148&quot; value=&quot;5&quot;/&gt;&lt;property id=&quot;20300&quot; value=&quot;Slide 20 - &amp;quot;Percentage of Sales Approach&amp;quot;&quot;/&gt;&lt;property id=&quot;20307&quot; value=&quot;314&quot;/&gt;&lt;/object&gt;&lt;object type=&quot;3&quot; unique_id=&quot;10972&quot;&gt;&lt;property id=&quot;20148&quot; value=&quot;5&quot;/&gt;&lt;property id=&quot;20300&quot; value=&quot;Slide 21 - &amp;quot;Percentage of Sales Approach&amp;quot;&quot;/&gt;&lt;property id=&quot;20307&quot; value=&quot;341&quot;/&gt;&lt;/object&gt;&lt;object type=&quot;3&quot; unique_id=&quot;10973&quot;&gt;&lt;property id=&quot;20148&quot; value=&quot;5&quot;/&gt;&lt;property id=&quot;20300&quot; value=&quot;Slide 22 - &amp;quot;Example II: % of Sales Pro Forma&amp;quot;&quot;/&gt;&lt;property id=&quot;20307&quot; value=&quot;315&quot;/&gt;&lt;/object&gt;&lt;object type=&quot;3&quot; unique_id=&quot;10974&quot;&gt;&lt;property id=&quot;20148&quot; value=&quot;5&quot;/&gt;&lt;property id=&quot;20300&quot; value=&quot;Slide 23 - &amp;quot;Percentage of Sales Approach&amp;quot;&quot;/&gt;&lt;property id=&quot;20307&quot; value=&quot;316&quot;/&gt;&lt;/object&gt;&lt;object type=&quot;3&quot; unique_id=&quot;10975&quot;&gt;&lt;property id=&quot;20148&quot; value=&quot;5&quot;/&gt;&lt;property id=&quot;20300&quot; value=&quot;Slide 24 - &amp;quot;Percentage of Sales Approach&amp;quot;&quot;/&gt;&lt;property id=&quot;20307&quot; value=&quot;342&quot;/&gt;&lt;/object&gt;&lt;object type=&quot;3&quot; unique_id=&quot;10976&quot;&gt;&lt;property id=&quot;20148&quot; value=&quot;5&quot;/&gt;&lt;property id=&quot;20300&quot; value=&quot;Slide 25 - &amp;quot;Example II: % of Sales Pro Forma Balance Sheet&amp;quot;&quot;/&gt;&lt;property id=&quot;20307&quot; value=&quot;338&quot;/&gt;&lt;/object&gt;&lt;object type=&quot;3&quot; unique_id=&quot;10977&quot;&gt;&lt;property id=&quot;20148&quot; value=&quot;5&quot;/&gt;&lt;property id=&quot;20300&quot; value=&quot;Slide 26&quot;/&gt;&lt;property id=&quot;20307&quot; value=&quot;294&quot;/&gt;&lt;/object&gt;&lt;object type=&quot;3&quot; unique_id=&quot;10978&quot;&gt;&lt;property id=&quot;20148&quot; value=&quot;5&quot;/&gt;&lt;property id=&quot;20300&quot; value=&quot;Slide 27 - &amp;quot;Example II: External Financing Needed (EFN)&amp;quot;&quot;/&gt;&lt;property id=&quot;20307&quot; value=&quot;318&quot;/&gt;&lt;/object&gt;&lt;object type=&quot;3&quot; unique_id=&quot;10979&quot;&gt;&lt;property id=&quot;20148&quot; value=&quot;5&quot;/&gt;&lt;property id=&quot;20300&quot; value=&quot;Slide 28 - &amp;quot;Example II: External Financing Needed (EFN)&amp;quot;&quot;/&gt;&lt;property id=&quot;20307&quot; value=&quot;321&quot;/&gt;&lt;/object&gt;&lt;object type=&quot;3&quot; unique_id=&quot;10980&quot;&gt;&lt;property id=&quot;20148&quot; value=&quot;5&quot;/&gt;&lt;property id=&quot;20300&quot; value=&quot;Slide 29 - &amp;quot;Fixed Assets at Full Capacity?&amp;quot;&quot;/&gt;&lt;property id=&quot;20307&quot; value=&quot;319&quot;/&gt;&lt;/object&gt;&lt;object type=&quot;3&quot; unique_id=&quot;10981&quot;&gt;&lt;property id=&quot;20148&quot; value=&quot;5&quot;/&gt;&lt;property id=&quot;20300&quot; value=&quot;Slide 30 - &amp;quot;Fixed Assets at Full Capacity?&amp;quot;&quot;/&gt;&lt;property id=&quot;20307&quot; value=&quot;322&quot;/&gt;&lt;/object&gt;&lt;object type=&quot;3&quot; unique_id=&quot;10982&quot;&gt;&lt;property id=&quot;20148&quot; value=&quot;5&quot;/&gt;&lt;property id=&quot;20300&quot; value=&quot;Slide 31 - &amp;quot;Operating at Less than Full Capacity&amp;quot;&quot;/&gt;&lt;property id=&quot;20307&quot; value=&quot;320&quot;/&gt;&lt;/object&gt;&lt;object type=&quot;3&quot; unique_id=&quot;10983&quot;&gt;&lt;property id=&quot;20148&quot; value=&quot;5&quot;/&gt;&lt;property id=&quot;20300&quot; value=&quot;Slide 32 - &amp;quot;Growth and External Financing&amp;quot;&quot;/&gt;&lt;property id=&quot;20307&quot; value=&quot;331&quot;/&gt;&lt;/object&gt;&lt;object type=&quot;3&quot; unique_id=&quot;10984&quot;&gt;&lt;property id=&quot;20148&quot; value=&quot;5&quot;/&gt;&lt;property id=&quot;20300&quot; value=&quot;Slide 33 - &amp;quot;Growth and External Financing&amp;quot;&quot;/&gt;&lt;property id=&quot;20307&quot; value=&quot;332&quot;/&gt;&lt;/object&gt;&lt;object type=&quot;3&quot; unique_id=&quot;10985&quot;&gt;&lt;property id=&quot;20148&quot; value=&quot;5&quot;/&gt;&lt;property id=&quot;20300&quot; value=&quot;Slide 34 - &amp;quot;The Internal Growth Rate&amp;quot;&quot;/&gt;&lt;property id=&quot;20307&quot; value=&quot;333&quot;/&gt;&lt;/object&gt;&lt;object type=&quot;3&quot; unique_id=&quot;10986&quot;&gt;&lt;property id=&quot;20148&quot; value=&quot;5&quot;/&gt;&lt;property id=&quot;20300&quot; value=&quot;Slide 35 - &amp;quot;The Internal Growth Rate&amp;#x0D;&amp;#x0A;Example from Tasha’s Toys&amp;quot;&quot;/&gt;&lt;property id=&quot;20307&quot; value=&quot;335&quot;/&gt;&lt;/object&gt;&lt;object type=&quot;3&quot; unique_id=&quot;10987&quot;&gt;&lt;property id=&quot;20148&quot; value=&quot;5&quot;/&gt;&lt;property id=&quot;20300&quot; value=&quot;Slide 36 - &amp;quot;The Sustainable Growth Rate&amp;quot;&quot;/&gt;&lt;property id=&quot;20307&quot; value=&quot;336&quot;/&gt;&lt;/object&gt;&lt;object type=&quot;3&quot; unique_id=&quot;10988&quot;&gt;&lt;property id=&quot;20148&quot; value=&quot;5&quot;/&gt;&lt;property id=&quot;20300&quot; value=&quot;Slide 37 - &amp;quot;The Sustainable Growth Rate&amp;#x0D;&amp;#x0A;Example from Tasha’s Toys&amp;quot;&quot;/&gt;&lt;property id=&quot;20307&quot; value=&quot;337&quot;/&gt;&lt;/object&gt;&lt;object type=&quot;3&quot; unique_id=&quot;10989&quot;&gt;&lt;property id=&quot;20148&quot; value=&quot;5&quot;/&gt;&lt;property id=&quot;20300&quot; value=&quot;Slide 38 - &amp;quot;Determinants of Growth&amp;quot;&quot;/&gt;&lt;property id=&quot;20307&quot; value=&quot;334&quot;/&gt;&lt;/object&gt;&lt;object type=&quot;3&quot; unique_id=&quot;10990&quot;&gt;&lt;property id=&quot;20148&quot; value=&quot;5&quot;/&gt;&lt;property id=&quot;20300&quot; value=&quot;Slide 39 - &amp;quot;Work the Web &amp;quot;&quot;/&gt;&lt;property id=&quot;20307&quot; value=&quot;281&quot;/&gt;&lt;/object&gt;&lt;object type=&quot;3&quot; unique_id=&quot;10991&quot;&gt;&lt;property id=&quot;20148&quot; value=&quot;5&quot;/&gt;&lt;property id=&quot;20300&quot; value=&quot;Slide 40&quot;/&gt;&lt;property id=&quot;20307&quot; value=&quot;295&quot;/&gt;&lt;/object&gt;&lt;object type=&quot;3&quot; unique_id=&quot;10992&quot;&gt;&lt;property id=&quot;20148&quot; value=&quot;5&quot;/&gt;&lt;property id=&quot;20300&quot; value=&quot;Slide 41 - &amp;quot;Important Questions&amp;quot;&quot;/&gt;&lt;property id=&quot;20307&quot; value=&quot;325&quot;/&gt;&lt;/object&gt;&lt;object type=&quot;3&quot; unique_id=&quot;10993&quot;&gt;&lt;property id=&quot;20148&quot; value=&quot;5&quot;/&gt;&lt;property id=&quot;20300&quot; value=&quot;Slide 42 - &amp;quot;Important Questions&amp;quot;&quot;/&gt;&lt;property id=&quot;20307&quot; value=&quot;339&quot;/&gt;&lt;/object&gt;&lt;object type=&quot;3&quot; unique_id=&quot;10994&quot;&gt;&lt;property id=&quot;20148&quot; value=&quot;5&quot;/&gt;&lt;property id=&quot;20300&quot; value=&quot;Slide 43 - &amp;quot;Ethics Issues&amp;quot;&quot;/&gt;&lt;property id=&quot;20307&quot; value=&quot;327&quot;/&gt;&lt;/object&gt;&lt;object type=&quot;3&quot; unique_id=&quot;10995&quot;&gt;&lt;property id=&quot;20148&quot; value=&quot;5&quot;/&gt;&lt;property id=&quot;20300&quot; value=&quot;Slide 44&quot;/&gt;&lt;property id=&quot;20307&quot; value=&quot;330&quot;/&gt;&lt;/object&gt;&lt;object type=&quot;3&quot; unique_id=&quot;10996&quot;&gt;&lt;property id=&quot;20148&quot; value=&quot;5&quot;/&gt;&lt;property id=&quot;20300&quot; value=&quot;Slide 45&quot;/&gt;&lt;property id=&quot;20307&quot; value=&quot;328&quot;/&gt;&lt;/object&gt;&lt;object type=&quot;3&quot; unique_id=&quot;10997&quot;&gt;&lt;property id=&quot;20148&quot; value=&quot;5&quot;/&gt;&lt;property id=&quot;20300&quot; value=&quot;Slide 46&quot;/&gt;&lt;property id=&quot;20307&quot; value=&quot;329&quot;/&gt;&lt;/object&gt;&lt;object type=&quot;3&quot; unique_id=&quot;10998&quot;&gt;&lt;property id=&quot;20148&quot; value=&quot;5&quot;/&gt;&lt;property id=&quot;20300&quot; value=&quot;Slide 47&quot;/&gt;&lt;property id=&quot;20307&quot; value=&quot;282&quot;/&gt;&lt;/object&gt;&lt;object type=&quot;3&quot; unique_id=&quot;10999&quot;&gt;&lt;property id=&quot;20148&quot; value=&quot;5&quot;/&gt;&lt;property id=&quot;20300&quot; value=&quot;Slide 48&quot;/&gt;&lt;property id=&quot;20307&quot; value=&quot;326&quot;/&gt;&lt;/object&gt;&lt;object type=&quot;3&quot; unique_id=&quot;11000&quot;&gt;&lt;property id=&quot;20148&quot; value=&quot;5&quot;/&gt;&lt;property id=&quot;20300&quot; value=&quot;Slide 49&quot;/&gt;&lt;property id=&quot;20307&quot; value=&quot;283&quot;/&gt;&lt;/object&gt;&lt;object type=&quot;3&quot; unique_id=&quot;11001&quot;&gt;&lt;property id=&quot;20148&quot; value=&quot;5&quot;/&gt;&lt;property id=&quot;20300&quot; value=&quot;Slide 50&quot;/&gt;&lt;property id=&quot;20307&quot; value=&quot;340&quot;/&gt;&lt;/object&gt;&lt;object type=&quot;3&quot; unique_id=&quot;11002&quot;&gt;&lt;property id=&quot;20148&quot; value=&quot;5&quot;/&gt;&lt;property id=&quot;20300&quot; value=&quot;Slide 51&quot;/&gt;&lt;property id=&quot;20307&quot; value=&quot;284&quot;/&gt;&lt;/object&gt;&lt;object type=&quot;3&quot; unique_id=&quot;11003&quot;&gt;&lt;property id=&quot;20148&quot; value=&quot;5&quot;/&gt;&lt;property id=&quot;20300&quot; value=&quot;Slide 52&quot;/&gt;&lt;property id=&quot;20307&quot; value=&quot;323&quot;/&gt;&lt;/object&gt;&lt;object type=&quot;3&quot; unique_id=&quot;11004&quot;&gt;&lt;property id=&quot;20148&quot; value=&quot;5&quot;/&gt;&lt;property id=&quot;20300&quot; value=&quot;Slide 53&quot;/&gt;&lt;property id=&quot;20307&quot; value=&quot;29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612</TotalTime>
  <Words>3335</Words>
  <Application>Microsoft Office PowerPoint</Application>
  <PresentationFormat>On-screen Show (4:3)</PresentationFormat>
  <Paragraphs>604</Paragraphs>
  <Slides>51</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51</vt:i4>
      </vt:variant>
    </vt:vector>
  </HeadingPairs>
  <TitlesOfParts>
    <vt:vector size="60" baseType="lpstr">
      <vt:lpstr>Arial</vt:lpstr>
      <vt:lpstr>Calibri</vt:lpstr>
      <vt:lpstr>Franklin Gothic Book</vt:lpstr>
      <vt:lpstr>Perpetua</vt:lpstr>
      <vt:lpstr>Arial Black</vt:lpstr>
      <vt:lpstr>Symbol</vt:lpstr>
      <vt:lpstr>Times New Roman</vt:lpstr>
      <vt:lpstr>Wingdings</vt:lpstr>
      <vt:lpstr>Office Theme</vt:lpstr>
      <vt:lpstr>Slide 1</vt:lpstr>
      <vt:lpstr>Slide 2</vt:lpstr>
      <vt:lpstr>Financial Planning Process</vt:lpstr>
      <vt:lpstr>Elements of Financial Planning</vt:lpstr>
      <vt:lpstr>Financial Planning Process</vt:lpstr>
      <vt:lpstr>Financial Planning Process Assumptions and Scenarios</vt:lpstr>
      <vt:lpstr>Role of Financial Planning</vt:lpstr>
      <vt:lpstr>Role of Financial Planning</vt:lpstr>
      <vt:lpstr>Financial Planning Model Ingredients</vt:lpstr>
      <vt:lpstr>Financial Planning Model Ingredients</vt:lpstr>
      <vt:lpstr>Financial Planning Model Ingredients</vt:lpstr>
      <vt:lpstr>Example I: Constructing a Pro Forma</vt:lpstr>
      <vt:lpstr>Example I: Constructing a Pro Forma</vt:lpstr>
      <vt:lpstr>Example I: Constructing a Pro Forma</vt:lpstr>
      <vt:lpstr>Example I: Constructing a Pro Forma Income Statement</vt:lpstr>
      <vt:lpstr>Example I: Constructing a Pro Forma Balance Sheet</vt:lpstr>
      <vt:lpstr>Example I: Constructing a Pro Forma Balance Sheet</vt:lpstr>
      <vt:lpstr>Percentage of Sales Approach</vt:lpstr>
      <vt:lpstr>Percentage of Sales Approach</vt:lpstr>
      <vt:lpstr>Example II: % of Sales Pro Forma</vt:lpstr>
      <vt:lpstr>Percentage of Sales Approach</vt:lpstr>
      <vt:lpstr>Percentage of Sales Approach</vt:lpstr>
      <vt:lpstr>Example II: % of Sales Pro Forma Balance Sheet</vt:lpstr>
      <vt:lpstr>AFN (Additional Funds Needed) Equation: Key Assumptions</vt:lpstr>
      <vt:lpstr>Definitions of Variables in AFN</vt:lpstr>
      <vt:lpstr>Tasha’s AFN Using AFN Equation</vt:lpstr>
      <vt:lpstr>Example II: External Financing Needed (EFN)</vt:lpstr>
      <vt:lpstr>Example II: External Financing Needed (EFN)</vt:lpstr>
      <vt:lpstr>Fixed Assets at Full Capacity?</vt:lpstr>
      <vt:lpstr>Fixed Assets at Full Capacity?</vt:lpstr>
      <vt:lpstr>Operating at Less than Full Capacity</vt:lpstr>
      <vt:lpstr>Growth and External Financing</vt:lpstr>
      <vt:lpstr>Growth and External Financing</vt:lpstr>
      <vt:lpstr>The Internal Growth Rate</vt:lpstr>
      <vt:lpstr>The Internal Growth Rate Example from Tasha’s Toys</vt:lpstr>
      <vt:lpstr>The Sustainable Growth Rate</vt:lpstr>
      <vt:lpstr>The Sustainable Growth Rate Example from Tasha’s Toys</vt:lpstr>
      <vt:lpstr>Determinants of Growth</vt:lpstr>
      <vt:lpstr>Work the Web </vt:lpstr>
      <vt:lpstr>Important Questions</vt:lpstr>
      <vt:lpstr>Important Questions</vt:lpstr>
      <vt:lpstr>Ethics Issues</vt:lpstr>
      <vt:lpstr>Slide 43</vt:lpstr>
      <vt:lpstr>Slide 44</vt:lpstr>
      <vt:lpstr>Slide 45</vt:lpstr>
      <vt:lpstr>Slide 46</vt:lpstr>
      <vt:lpstr>Slide 47</vt:lpstr>
      <vt:lpstr>Slide 48</vt:lpstr>
      <vt:lpstr>Slide 49</vt:lpstr>
      <vt:lpstr>Slide 50</vt:lpstr>
      <vt:lpstr>Slide 51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McLaughlin</dc:creator>
  <cp:lastModifiedBy>Javad</cp:lastModifiedBy>
  <cp:revision>58</cp:revision>
  <dcterms:created xsi:type="dcterms:W3CDTF">2012-01-15T19:38:10Z</dcterms:created>
  <dcterms:modified xsi:type="dcterms:W3CDTF">2017-03-25T17:25:51Z</dcterms:modified>
</cp:coreProperties>
</file>