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7" r:id="rId1"/>
  </p:sldMasterIdLst>
  <p:notesMasterIdLst>
    <p:notesMasterId r:id="rId95"/>
  </p:notesMasterIdLst>
  <p:handoutMasterIdLst>
    <p:handoutMasterId r:id="rId96"/>
  </p:handoutMasterIdLst>
  <p:sldIdLst>
    <p:sldId id="392" r:id="rId2"/>
    <p:sldId id="257" r:id="rId3"/>
    <p:sldId id="258" r:id="rId4"/>
    <p:sldId id="265" r:id="rId5"/>
    <p:sldId id="315" r:id="rId6"/>
    <p:sldId id="328" r:id="rId7"/>
    <p:sldId id="266" r:id="rId8"/>
    <p:sldId id="267" r:id="rId9"/>
    <p:sldId id="264" r:id="rId10"/>
    <p:sldId id="329" r:id="rId11"/>
    <p:sldId id="330" r:id="rId12"/>
    <p:sldId id="331" r:id="rId13"/>
    <p:sldId id="332" r:id="rId14"/>
    <p:sldId id="333" r:id="rId15"/>
    <p:sldId id="334" r:id="rId16"/>
    <p:sldId id="336" r:id="rId17"/>
    <p:sldId id="337" r:id="rId18"/>
    <p:sldId id="338" r:id="rId19"/>
    <p:sldId id="339" r:id="rId20"/>
    <p:sldId id="340" r:id="rId21"/>
    <p:sldId id="270" r:id="rId22"/>
    <p:sldId id="263" r:id="rId23"/>
    <p:sldId id="275" r:id="rId24"/>
    <p:sldId id="387" r:id="rId25"/>
    <p:sldId id="389" r:id="rId26"/>
    <p:sldId id="390" r:id="rId27"/>
    <p:sldId id="342" r:id="rId28"/>
    <p:sldId id="341" r:id="rId29"/>
    <p:sldId id="343" r:id="rId30"/>
    <p:sldId id="344" r:id="rId31"/>
    <p:sldId id="345" r:id="rId32"/>
    <p:sldId id="346" r:id="rId33"/>
    <p:sldId id="348" r:id="rId34"/>
    <p:sldId id="347" r:id="rId35"/>
    <p:sldId id="316" r:id="rId36"/>
    <p:sldId id="272" r:id="rId37"/>
    <p:sldId id="273" r:id="rId38"/>
    <p:sldId id="278" r:id="rId39"/>
    <p:sldId id="279" r:id="rId40"/>
    <p:sldId id="280" r:id="rId41"/>
    <p:sldId id="349" r:id="rId42"/>
    <p:sldId id="351" r:id="rId43"/>
    <p:sldId id="274" r:id="rId44"/>
    <p:sldId id="352" r:id="rId45"/>
    <p:sldId id="353" r:id="rId46"/>
    <p:sldId id="354" r:id="rId47"/>
    <p:sldId id="281" r:id="rId48"/>
    <p:sldId id="282" r:id="rId49"/>
    <p:sldId id="283" r:id="rId50"/>
    <p:sldId id="284" r:id="rId51"/>
    <p:sldId id="355" r:id="rId52"/>
    <p:sldId id="356" r:id="rId53"/>
    <p:sldId id="357" r:id="rId54"/>
    <p:sldId id="358" r:id="rId55"/>
    <p:sldId id="359" r:id="rId56"/>
    <p:sldId id="362" r:id="rId57"/>
    <p:sldId id="360" r:id="rId58"/>
    <p:sldId id="363" r:id="rId59"/>
    <p:sldId id="364" r:id="rId60"/>
    <p:sldId id="361" r:id="rId61"/>
    <p:sldId id="365" r:id="rId62"/>
    <p:sldId id="366" r:id="rId63"/>
    <p:sldId id="367" r:id="rId64"/>
    <p:sldId id="368" r:id="rId65"/>
    <p:sldId id="371" r:id="rId66"/>
    <p:sldId id="372" r:id="rId67"/>
    <p:sldId id="285" r:id="rId68"/>
    <p:sldId id="373" r:id="rId69"/>
    <p:sldId id="374" r:id="rId70"/>
    <p:sldId id="375" r:id="rId71"/>
    <p:sldId id="377" r:id="rId72"/>
    <p:sldId id="391" r:id="rId73"/>
    <p:sldId id="286" r:id="rId74"/>
    <p:sldId id="382" r:id="rId75"/>
    <p:sldId id="304" r:id="rId76"/>
    <p:sldId id="301" r:id="rId77"/>
    <p:sldId id="302" r:id="rId78"/>
    <p:sldId id="383" r:id="rId79"/>
    <p:sldId id="303" r:id="rId80"/>
    <p:sldId id="287" r:id="rId81"/>
    <p:sldId id="384" r:id="rId82"/>
    <p:sldId id="385" r:id="rId83"/>
    <p:sldId id="305" r:id="rId84"/>
    <p:sldId id="306" r:id="rId85"/>
    <p:sldId id="307" r:id="rId86"/>
    <p:sldId id="308" r:id="rId87"/>
    <p:sldId id="292" r:id="rId88"/>
    <p:sldId id="324" r:id="rId89"/>
    <p:sldId id="325" r:id="rId90"/>
    <p:sldId id="386" r:id="rId91"/>
    <p:sldId id="326" r:id="rId92"/>
    <p:sldId id="327" r:id="rId93"/>
    <p:sldId id="296" r:id="rId94"/>
  </p:sldIdLst>
  <p:sldSz cx="9144000" cy="6858000" type="screen4x3"/>
  <p:notesSz cx="7302500" cy="9586913"/>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99"/>
    <a:srgbClr val="D0EBB3"/>
    <a:srgbClr val="2BCEDF"/>
    <a:srgbClr val="DB3103"/>
    <a:srgbClr val="DDFFAF"/>
    <a:srgbClr val="F8BE1A"/>
    <a:srgbClr val="E6F1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113" autoAdjust="0"/>
    <p:restoredTop sz="93012" autoAdjust="0"/>
  </p:normalViewPr>
  <p:slideViewPr>
    <p:cSldViewPr snapToGrid="0">
      <p:cViewPr varScale="1">
        <p:scale>
          <a:sx n="101" d="100"/>
          <a:sy n="101"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58"/>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0419" name="Rectangle 3"/>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Tahoma" pitchFamily="34" charset="0"/>
              </a:defRPr>
            </a:lvl1pPr>
          </a:lstStyle>
          <a:p>
            <a:pPr>
              <a:defRPr/>
            </a:pPr>
            <a:endParaRPr lang="en-US"/>
          </a:p>
        </p:txBody>
      </p:sp>
      <p:sp>
        <p:nvSpPr>
          <p:cNvPr id="60420" name="Rectangle 4"/>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0421" name="Rectangle 5"/>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a:latin typeface="Tahoma" pitchFamily="34" charset="0"/>
              </a:defRPr>
            </a:lvl1pPr>
          </a:lstStyle>
          <a:p>
            <a:fld id="{7DC26BE7-C8C7-47F6-9223-10E955168DB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1443" name="Rectangle 3"/>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Tahoma" pitchFamily="34" charset="0"/>
              </a:defRPr>
            </a:lvl1pPr>
          </a:lstStyle>
          <a:p>
            <a:pPr>
              <a:defRPr/>
            </a:pPr>
            <a:endParaRPr lang="en-US"/>
          </a:p>
        </p:txBody>
      </p:sp>
      <p:sp>
        <p:nvSpPr>
          <p:cNvPr id="3076" name="Rectangle 4"/>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a:latin typeface="Tahoma" pitchFamily="34" charset="0"/>
              </a:defRPr>
            </a:lvl1pPr>
          </a:lstStyle>
          <a:p>
            <a:fld id="{BBB62F77-3C78-4E9A-8DA9-E11F2CF7E38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25AA3F5-4192-455C-A4DA-D657C04100AA}"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fld id="{EC67741F-49B2-458F-95EE-08A2FB89492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158A18-2945-413D-9899-2C503E651D5D}"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r>
              <a:rPr lang="en-US" altLang="en-US"/>
              <a:t>4-</a:t>
            </a:r>
            <a:fld id="{6EB07551-EF5F-476F-9C45-7F41B215CB6D}"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9D1354-2E79-4417-9B75-88F0D293C462}"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r>
              <a:rPr lang="en-US" altLang="en-US"/>
              <a:t>4-</a:t>
            </a:r>
            <a:fld id="{C92D98B6-4E8E-4958-87E8-4DD2A9BE5A8E}"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4C4C48-C0B8-405D-A9E5-3C0C6DEBF908}"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r>
              <a:rPr lang="en-US" altLang="en-US"/>
              <a:t>4-</a:t>
            </a:r>
            <a:fld id="{AC42CABB-5959-4FC9-AD92-DB3CC0EEA81D}"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9B5CF3-9AB4-4335-B5AC-B016BD74C98F}"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r>
              <a:rPr lang="en-US" altLang="en-US"/>
              <a:t>4-</a:t>
            </a:r>
            <a:fld id="{6DEEFB32-A9C0-4F70-A09C-16044BAEDD9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5C95DD-4F17-4692-9106-34187E415BD5}"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r>
              <a:rPr lang="en-US" altLang="en-US"/>
              <a:t>4-</a:t>
            </a:r>
            <a:fld id="{2B09059D-647A-4694-825B-1051A7DD835E}"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54EC92-2B0D-447C-84AA-AADC56592118}" type="datetime1">
              <a:rPr lang="en-US"/>
              <a:pPr>
                <a:defRPr/>
              </a:pPr>
              <a:t>3/25/2017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9" name="Slide Number Placeholder 5"/>
          <p:cNvSpPr>
            <a:spLocks noGrp="1"/>
          </p:cNvSpPr>
          <p:nvPr>
            <p:ph type="sldNum" sz="quarter" idx="12"/>
          </p:nvPr>
        </p:nvSpPr>
        <p:spPr/>
        <p:txBody>
          <a:bodyPr/>
          <a:lstStyle>
            <a:lvl1pPr>
              <a:defRPr/>
            </a:lvl1pPr>
          </a:lstStyle>
          <a:p>
            <a:r>
              <a:rPr lang="en-US" altLang="en-US"/>
              <a:t>4-</a:t>
            </a:r>
            <a:fld id="{9D8B4000-A8AF-4066-8370-B03E564D2D5F}"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6D986C-2EEE-410F-9BFB-0F49B4076BC0}" type="datetime1">
              <a:rPr lang="en-US"/>
              <a:pPr>
                <a:defRPr/>
              </a:pPr>
              <a:t>3/25/2017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5" name="Slide Number Placeholder 5"/>
          <p:cNvSpPr>
            <a:spLocks noGrp="1"/>
          </p:cNvSpPr>
          <p:nvPr>
            <p:ph type="sldNum" sz="quarter" idx="12"/>
          </p:nvPr>
        </p:nvSpPr>
        <p:spPr/>
        <p:txBody>
          <a:bodyPr/>
          <a:lstStyle>
            <a:lvl1pPr>
              <a:defRPr/>
            </a:lvl1pPr>
          </a:lstStyle>
          <a:p>
            <a:r>
              <a:rPr lang="en-US" altLang="en-US"/>
              <a:t>4-</a:t>
            </a:r>
            <a:fld id="{394AD333-1D5B-4708-8BD9-631361746EAE}"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D231FF-C077-46E3-9333-A9F23707295F}" type="datetime1">
              <a:rPr lang="en-US"/>
              <a:pPr>
                <a:defRPr/>
              </a:pPr>
              <a:t>3/25/2017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4" name="Slide Number Placeholder 5"/>
          <p:cNvSpPr>
            <a:spLocks noGrp="1"/>
          </p:cNvSpPr>
          <p:nvPr>
            <p:ph type="sldNum" sz="quarter" idx="12"/>
          </p:nvPr>
        </p:nvSpPr>
        <p:spPr/>
        <p:txBody>
          <a:bodyPr/>
          <a:lstStyle>
            <a:lvl1pPr>
              <a:defRPr/>
            </a:lvl1pPr>
          </a:lstStyle>
          <a:p>
            <a:r>
              <a:rPr lang="en-US" altLang="en-US"/>
              <a:t>4-</a:t>
            </a:r>
            <a:fld id="{7DE2F9FA-3C14-4F10-A933-23A20254FC8D}"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D4FBF6-115A-4955-BE30-1253C8FBD7A3}"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r>
              <a:rPr lang="en-US" altLang="en-US"/>
              <a:t>4-</a:t>
            </a:r>
            <a:fld id="{6751E4C8-CF77-45FC-80E9-801CD1991BC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E0CD53-70F8-4BD2-A276-DB6060E50CCD}"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lt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r>
              <a:rPr lang="en-US" altLang="en-US"/>
              <a:t>4-</a:t>
            </a:r>
            <a:fld id="{FBD77D55-6BE5-40CD-8FEC-67A0E9AAF58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F28524D6-2DF6-4F4C-BC88-03B3D97B0FAA}" type="datetime1">
              <a:rPr lang="en-US"/>
              <a:pPr>
                <a:defRPr/>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en-US" altLang="en-US"/>
              <a:t>Copyright © 2009 Pearson Prentice Hall.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r>
              <a:rPr lang="en-US" altLang="en-US"/>
              <a:t>4-</a:t>
            </a:r>
            <a:fld id="{42B39BA4-FA8B-4267-A843-384D751781B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oleObject" Target="../embeddings/oleObject5.bin"/><Relationship Id="rId7"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8.jpeg"/><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5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image" Target="../media/image47.jpeg"/><Relationship Id="rId3" Type="http://schemas.openxmlformats.org/officeDocument/2006/relationships/oleObject" Target="../embeddings/oleObject15.bin"/><Relationship Id="rId7" Type="http://schemas.openxmlformats.org/officeDocument/2006/relationships/image" Target="../media/image46.jpeg"/><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16.jpeg"/><Relationship Id="rId5" Type="http://schemas.openxmlformats.org/officeDocument/2006/relationships/image" Target="../media/image14.jpeg"/><Relationship Id="rId4" Type="http://schemas.openxmlformats.org/officeDocument/2006/relationships/image" Target="../media/image15.jpe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7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55.jpeg"/><Relationship Id="rId4" Type="http://schemas.openxmlformats.org/officeDocument/2006/relationships/image" Target="../media/image47.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57.jpeg"/><Relationship Id="rId5" Type="http://schemas.openxmlformats.org/officeDocument/2006/relationships/image" Target="../media/image16.jpeg"/><Relationship Id="rId4" Type="http://schemas.openxmlformats.org/officeDocument/2006/relationships/image" Target="../media/image18.jpe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7.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9.jpeg"/><Relationship Id="rId4" Type="http://schemas.openxmlformats.org/officeDocument/2006/relationships/image" Target="../media/image15.jpe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Chapter 4</a:t>
            </a:r>
          </a:p>
        </p:txBody>
      </p:sp>
      <p:sp>
        <p:nvSpPr>
          <p:cNvPr id="5123" name="Content Placeholder 2"/>
          <p:cNvSpPr>
            <a:spLocks noGrp="1"/>
          </p:cNvSpPr>
          <p:nvPr>
            <p:ph idx="1"/>
          </p:nvPr>
        </p:nvSpPr>
        <p:spPr/>
        <p:txBody>
          <a:bodyPr/>
          <a:lstStyle/>
          <a:p>
            <a:pPr eaLnBrk="1" hangingPunct="1"/>
            <a:r>
              <a:rPr lang="en-US" altLang="en-US" smtClean="0"/>
              <a:t>NPV and the Time Value of Money</a:t>
            </a:r>
          </a:p>
          <a:p>
            <a:pPr eaLnBrk="1" hangingPunct="1"/>
            <a:endParaRPr lang="en-US" altLang="en-US" smtClean="0"/>
          </a:p>
        </p:txBody>
      </p:sp>
      <p:sp>
        <p:nvSpPr>
          <p:cNvPr id="5124" name="Slide Number Placeholder 4"/>
          <p:cNvSpPr>
            <a:spLocks noGrp="1"/>
          </p:cNvSpPr>
          <p:nvPr>
            <p:ph type="sldNum" sz="quarter" idx="12"/>
          </p:nvPr>
        </p:nvSpPr>
        <p:spPr bwMode="auto">
          <a:noFill/>
          <a:ln>
            <a:miter lim="800000"/>
            <a:headEnd/>
            <a:tailEnd/>
          </a:ln>
        </p:spPr>
        <p:txBody>
          <a:bodyPr/>
          <a:lstStyle/>
          <a:p>
            <a:r>
              <a:rPr lang="en-US" altLang="en-US"/>
              <a:t>4-</a:t>
            </a:r>
            <a:fld id="{355382A4-B142-433F-81E3-3DF0D1619788}" type="slidenum">
              <a:rPr lang="en-US" altLang="en-US"/>
              <a:pPr/>
              <a:t>1</a:t>
            </a:fld>
            <a:endParaRPr lang="en-US" alt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7"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Rule 1: Comparing and Combining Values</a:t>
            </a:r>
          </a:p>
        </p:txBody>
      </p:sp>
      <p:sp>
        <p:nvSpPr>
          <p:cNvPr id="14339" name="Rectangle 12"/>
          <p:cNvSpPr>
            <a:spLocks noGrp="1" noChangeArrowheads="1"/>
          </p:cNvSpPr>
          <p:nvPr>
            <p:ph idx="1"/>
          </p:nvPr>
        </p:nvSpPr>
        <p:spPr/>
        <p:txBody>
          <a:bodyPr/>
          <a:lstStyle/>
          <a:p>
            <a:pPr eaLnBrk="1" hangingPunct="1"/>
            <a:r>
              <a:rPr lang="en-US" altLang="en-US" smtClean="0"/>
              <a:t>A </a:t>
            </a:r>
            <a:r>
              <a:rPr lang="en-US" altLang="en-US" i="1" smtClean="0">
                <a:solidFill>
                  <a:srgbClr val="00646D"/>
                </a:solidFill>
              </a:rPr>
              <a:t>dollar today </a:t>
            </a:r>
            <a:r>
              <a:rPr lang="en-US" altLang="en-US" smtClean="0"/>
              <a:t>and a </a:t>
            </a:r>
            <a:r>
              <a:rPr lang="en-US" altLang="en-US" i="1" smtClean="0">
                <a:solidFill>
                  <a:srgbClr val="00646D"/>
                </a:solidFill>
              </a:rPr>
              <a:t>dollar in one year </a:t>
            </a:r>
            <a:r>
              <a:rPr lang="en-US" altLang="en-US" smtClean="0"/>
              <a:t>are not equivalent. Having money now is more valuable than having money in the future; if you have the money today you can earn interest on it.</a:t>
            </a:r>
          </a:p>
        </p:txBody>
      </p:sp>
      <p:sp>
        <p:nvSpPr>
          <p:cNvPr id="14340" name="Slide Number Placeholder 4"/>
          <p:cNvSpPr>
            <a:spLocks noGrp="1"/>
          </p:cNvSpPr>
          <p:nvPr>
            <p:ph type="sldNum" sz="quarter" idx="12"/>
          </p:nvPr>
        </p:nvSpPr>
        <p:spPr bwMode="auto">
          <a:noFill/>
          <a:ln>
            <a:miter lim="800000"/>
            <a:headEnd/>
            <a:tailEnd/>
          </a:ln>
        </p:spPr>
        <p:txBody>
          <a:bodyPr/>
          <a:lstStyle/>
          <a:p>
            <a:r>
              <a:rPr lang="en-US" altLang="en-US"/>
              <a:t>4-</a:t>
            </a:r>
            <a:fld id="{ADBF7C3C-4616-42BC-89A7-8525F8876530}" type="slidenum">
              <a:rPr lang="en-US" altLang="en-US"/>
              <a:pPr/>
              <a:t>10</a:t>
            </a:fld>
            <a:endParaRPr lang="en-US" alt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13"/>
          <p:cNvSpPr>
            <a:spLocks noGrp="1" noChangeArrowheads="1"/>
          </p:cNvSpPr>
          <p:nvPr>
            <p:ph type="title"/>
          </p:nvPr>
        </p:nvSpPr>
        <p:spPr/>
        <p:txBody>
          <a:bodyPr/>
          <a:lstStyle/>
          <a:p>
            <a:pPr eaLnBrk="1" hangingPunct="1"/>
            <a:r>
              <a:rPr lang="en-US" altLang="en-US" smtClean="0"/>
              <a:t>Rule 2:  Compounding</a:t>
            </a:r>
          </a:p>
        </p:txBody>
      </p:sp>
      <p:sp>
        <p:nvSpPr>
          <p:cNvPr id="15363" name="Rectangle 14"/>
          <p:cNvSpPr>
            <a:spLocks noGrp="1" noChangeArrowheads="1"/>
          </p:cNvSpPr>
          <p:nvPr>
            <p:ph idx="1"/>
          </p:nvPr>
        </p:nvSpPr>
        <p:spPr/>
        <p:txBody>
          <a:bodyPr/>
          <a:lstStyle/>
          <a:p>
            <a:pPr eaLnBrk="1" hangingPunct="1"/>
            <a:r>
              <a:rPr lang="en-US" altLang="en-US" smtClean="0"/>
              <a:t>The process of moving forward along the timeline to determine a cash flow’s value in the future (its </a:t>
            </a:r>
            <a:r>
              <a:rPr lang="en-US" altLang="en-US" b="1" smtClean="0">
                <a:solidFill>
                  <a:srgbClr val="00646D"/>
                </a:solidFill>
              </a:rPr>
              <a:t>future value</a:t>
            </a:r>
            <a:r>
              <a:rPr lang="en-US" altLang="en-US" smtClean="0"/>
              <a:t>) is known as </a:t>
            </a:r>
            <a:r>
              <a:rPr lang="en-US" altLang="en-US" b="1" smtClean="0">
                <a:solidFill>
                  <a:srgbClr val="00646D"/>
                </a:solidFill>
              </a:rPr>
              <a:t>compounding</a:t>
            </a:r>
            <a:r>
              <a:rPr lang="en-US" altLang="en-US" smtClean="0"/>
              <a:t>. Our second rule stipulates that to calculate a cash flow’s future value, you must compound it.</a:t>
            </a:r>
          </a:p>
        </p:txBody>
      </p:sp>
      <p:sp>
        <p:nvSpPr>
          <p:cNvPr id="15364" name="Slide Number Placeholder 4"/>
          <p:cNvSpPr>
            <a:spLocks noGrp="1"/>
          </p:cNvSpPr>
          <p:nvPr>
            <p:ph type="sldNum" sz="quarter" idx="12"/>
          </p:nvPr>
        </p:nvSpPr>
        <p:spPr bwMode="auto">
          <a:noFill/>
          <a:ln>
            <a:miter lim="800000"/>
            <a:headEnd/>
            <a:tailEnd/>
          </a:ln>
        </p:spPr>
        <p:txBody>
          <a:bodyPr/>
          <a:lstStyle/>
          <a:p>
            <a:r>
              <a:rPr lang="en-US" altLang="en-US"/>
              <a:t>4-</a:t>
            </a:r>
            <a:fld id="{8ABB0C0E-15F7-4B8A-AC46-8F752FBCF454}" type="slidenum">
              <a:rPr lang="en-US" altLang="en-US"/>
              <a:pPr/>
              <a:t>11</a:t>
            </a:fld>
            <a:endParaRPr lang="en-US" altLang="en-US"/>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4"/>
          <p:cNvSpPr>
            <a:spLocks noGrp="1" noChangeArrowheads="1"/>
          </p:cNvSpPr>
          <p:nvPr>
            <p:ph type="title"/>
          </p:nvPr>
        </p:nvSpPr>
        <p:spPr/>
        <p:txBody>
          <a:bodyPr/>
          <a:lstStyle/>
          <a:p>
            <a:pPr eaLnBrk="1" hangingPunct="1"/>
            <a:r>
              <a:rPr lang="en-US" altLang="en-US" smtClean="0"/>
              <a:t>Rule 2:  Compounding</a:t>
            </a:r>
          </a:p>
        </p:txBody>
      </p:sp>
      <p:sp>
        <p:nvSpPr>
          <p:cNvPr id="16387" name="Rectangle 15"/>
          <p:cNvSpPr>
            <a:spLocks noGrp="1" noChangeArrowheads="1"/>
          </p:cNvSpPr>
          <p:nvPr>
            <p:ph idx="1"/>
          </p:nvPr>
        </p:nvSpPr>
        <p:spPr/>
        <p:txBody>
          <a:bodyPr/>
          <a:lstStyle/>
          <a:p>
            <a:pPr eaLnBrk="1" hangingPunct="1"/>
            <a:r>
              <a:rPr lang="en-US" altLang="en-US" smtClean="0"/>
              <a:t>We can apply this rule repeatedly. Suppose we want to know how much the </a:t>
            </a:r>
            <a:r>
              <a:rPr lang="en-US" altLang="en-US" b="1" smtClean="0">
                <a:solidFill>
                  <a:srgbClr val="006600"/>
                </a:solidFill>
              </a:rPr>
              <a:t>$1,000 </a:t>
            </a:r>
            <a:r>
              <a:rPr lang="en-US" altLang="en-US" smtClean="0"/>
              <a:t>is worth in two years’ time. If the interest rate for year </a:t>
            </a:r>
            <a:r>
              <a:rPr lang="en-US" altLang="en-US" b="1" smtClean="0">
                <a:solidFill>
                  <a:srgbClr val="006600"/>
                </a:solidFill>
              </a:rPr>
              <a:t>2 </a:t>
            </a:r>
            <a:r>
              <a:rPr lang="en-US" altLang="en-US" smtClean="0"/>
              <a:t>is also </a:t>
            </a:r>
            <a:r>
              <a:rPr lang="en-US" altLang="en-US" b="1" smtClean="0">
                <a:solidFill>
                  <a:srgbClr val="006600"/>
                </a:solidFill>
              </a:rPr>
              <a:t>10%, </a:t>
            </a:r>
            <a:r>
              <a:rPr lang="en-US" altLang="en-US" smtClean="0"/>
              <a:t>then we convert:</a:t>
            </a:r>
          </a:p>
          <a:p>
            <a:pPr eaLnBrk="1" hangingPunct="1"/>
            <a:endParaRPr lang="en-US" altLang="en-US" smtClean="0"/>
          </a:p>
          <a:p>
            <a:pPr eaLnBrk="1" hangingPunct="1"/>
            <a:endParaRPr lang="en-US" altLang="en-US" smtClean="0"/>
          </a:p>
        </p:txBody>
      </p:sp>
      <p:sp>
        <p:nvSpPr>
          <p:cNvPr id="16388" name="Slide Number Placeholder 4"/>
          <p:cNvSpPr>
            <a:spLocks noGrp="1"/>
          </p:cNvSpPr>
          <p:nvPr>
            <p:ph type="sldNum" sz="quarter" idx="12"/>
          </p:nvPr>
        </p:nvSpPr>
        <p:spPr bwMode="auto">
          <a:noFill/>
          <a:ln>
            <a:miter lim="800000"/>
            <a:headEnd/>
            <a:tailEnd/>
          </a:ln>
        </p:spPr>
        <p:txBody>
          <a:bodyPr/>
          <a:lstStyle/>
          <a:p>
            <a:r>
              <a:rPr lang="en-US" altLang="en-US"/>
              <a:t>4-</a:t>
            </a:r>
            <a:fld id="{7625198C-4D59-495A-B8D2-7A04BD8BC758}" type="slidenum">
              <a:rPr lang="en-US" altLang="en-US"/>
              <a:pPr/>
              <a:t>12</a:t>
            </a:fld>
            <a:endParaRPr lang="en-US" altLang="en-US"/>
          </a:p>
        </p:txBody>
      </p:sp>
      <p:graphicFrame>
        <p:nvGraphicFramePr>
          <p:cNvPr id="16389" name="Object 1"/>
          <p:cNvGraphicFramePr>
            <a:graphicFrameLocks noChangeAspect="1"/>
          </p:cNvGraphicFramePr>
          <p:nvPr/>
        </p:nvGraphicFramePr>
        <p:xfrm>
          <a:off x="195263" y="3967163"/>
          <a:ext cx="8731250" cy="390525"/>
        </p:xfrm>
        <a:graphic>
          <a:graphicData uri="http://schemas.openxmlformats.org/presentationml/2006/ole">
            <p:oleObj spid="_x0000_s16389" r:id="rId3" imgW="4051300" imgH="190500" progId="Equation.DSMT4">
              <p:embed/>
            </p:oleObj>
          </a:graphicData>
        </a:graphic>
      </p:graphicFrame>
      <p:pic>
        <p:nvPicPr>
          <p:cNvPr id="16390" name="Picture 3" descr="007"/>
          <p:cNvPicPr>
            <a:picLocks noChangeAspect="1" noChangeArrowheads="1"/>
          </p:cNvPicPr>
          <p:nvPr/>
        </p:nvPicPr>
        <p:blipFill>
          <a:blip r:embed="rId4" cstate="print"/>
          <a:srcRect/>
          <a:stretch>
            <a:fillRect/>
          </a:stretch>
        </p:blipFill>
        <p:spPr bwMode="auto">
          <a:xfrm>
            <a:off x="1905000" y="4572000"/>
            <a:ext cx="5334000" cy="161448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12"/>
          <p:cNvSpPr>
            <a:spLocks noGrp="1" noChangeArrowheads="1"/>
          </p:cNvSpPr>
          <p:nvPr>
            <p:ph type="title"/>
          </p:nvPr>
        </p:nvSpPr>
        <p:spPr/>
        <p:txBody>
          <a:bodyPr/>
          <a:lstStyle/>
          <a:p>
            <a:pPr eaLnBrk="1" hangingPunct="1"/>
            <a:r>
              <a:rPr lang="en-US" altLang="en-US" smtClean="0"/>
              <a:t>Rule 2:  Compounding</a:t>
            </a:r>
          </a:p>
        </p:txBody>
      </p:sp>
      <p:sp>
        <p:nvSpPr>
          <p:cNvPr id="17411" name="Rectangle 13"/>
          <p:cNvSpPr>
            <a:spLocks noGrp="1" noChangeArrowheads="1"/>
          </p:cNvSpPr>
          <p:nvPr>
            <p:ph idx="1"/>
          </p:nvPr>
        </p:nvSpPr>
        <p:spPr/>
        <p:txBody>
          <a:bodyPr/>
          <a:lstStyle/>
          <a:p>
            <a:pPr eaLnBrk="1" hangingPunct="1"/>
            <a:r>
              <a:rPr lang="en-US" altLang="en-US" smtClean="0"/>
              <a:t>This effect of earning interest on both the original principal plus the accumulated interest, so that you are earning “</a:t>
            </a:r>
            <a:r>
              <a:rPr lang="en-US" altLang="en-US" smtClean="0">
                <a:solidFill>
                  <a:srgbClr val="000000"/>
                </a:solidFill>
              </a:rPr>
              <a:t>interest on interest</a:t>
            </a:r>
            <a:r>
              <a:rPr lang="en-US" altLang="en-US" smtClean="0"/>
              <a:t>,” is known as </a:t>
            </a:r>
            <a:r>
              <a:rPr lang="en-US" altLang="en-US" b="1" smtClean="0">
                <a:solidFill>
                  <a:srgbClr val="00646D"/>
                </a:solidFill>
              </a:rPr>
              <a:t>compound interest</a:t>
            </a:r>
            <a:r>
              <a:rPr lang="en-US" altLang="en-US" smtClean="0"/>
              <a:t>. Compounding the cash flow a third time, assuming the competitive market interest rate is fixed at 10%, we get:</a:t>
            </a:r>
          </a:p>
        </p:txBody>
      </p:sp>
      <p:sp>
        <p:nvSpPr>
          <p:cNvPr id="17412" name="Slide Number Placeholder 4"/>
          <p:cNvSpPr>
            <a:spLocks noGrp="1"/>
          </p:cNvSpPr>
          <p:nvPr>
            <p:ph type="sldNum" sz="quarter" idx="12"/>
          </p:nvPr>
        </p:nvSpPr>
        <p:spPr bwMode="auto">
          <a:noFill/>
          <a:ln>
            <a:miter lim="800000"/>
            <a:headEnd/>
            <a:tailEnd/>
          </a:ln>
        </p:spPr>
        <p:txBody>
          <a:bodyPr/>
          <a:lstStyle/>
          <a:p>
            <a:r>
              <a:rPr lang="en-US" altLang="en-US"/>
              <a:t>4-</a:t>
            </a:r>
            <a:fld id="{DFBE9D20-F222-4BE2-8111-FDB3E96DE503}" type="slidenum">
              <a:rPr lang="en-US" altLang="en-US"/>
              <a:pPr/>
              <a:t>13</a:t>
            </a:fld>
            <a:endParaRPr lang="en-US" altLang="en-US"/>
          </a:p>
        </p:txBody>
      </p:sp>
      <p:graphicFrame>
        <p:nvGraphicFramePr>
          <p:cNvPr id="17413" name="Object 3"/>
          <p:cNvGraphicFramePr>
            <a:graphicFrameLocks noChangeAspect="1"/>
          </p:cNvGraphicFramePr>
          <p:nvPr/>
        </p:nvGraphicFramePr>
        <p:xfrm>
          <a:off x="800100" y="5376863"/>
          <a:ext cx="7505700" cy="565150"/>
        </p:xfrm>
        <a:graphic>
          <a:graphicData uri="http://schemas.openxmlformats.org/presentationml/2006/ole">
            <p:oleObj spid="_x0000_s17413" r:id="rId3" imgW="3035300" imgH="228600" progId="Equation.DSMT4">
              <p:embed/>
            </p:oleObj>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2"/>
          </p:nvPr>
        </p:nvSpPr>
        <p:spPr bwMode="auto">
          <a:noFill/>
          <a:ln>
            <a:miter lim="800000"/>
            <a:headEnd/>
            <a:tailEnd/>
          </a:ln>
        </p:spPr>
        <p:txBody>
          <a:bodyPr/>
          <a:lstStyle/>
          <a:p>
            <a:r>
              <a:rPr lang="en-US" altLang="en-US"/>
              <a:t>4-</a:t>
            </a:r>
            <a:fld id="{DF4A8452-D72D-424F-8593-BA1548E78973}" type="slidenum">
              <a:rPr lang="en-US" altLang="en-US"/>
              <a:pPr/>
              <a:t>14</a:t>
            </a:fld>
            <a:endParaRPr lang="en-US" altLang="en-US"/>
          </a:p>
        </p:txBody>
      </p:sp>
      <p:sp>
        <p:nvSpPr>
          <p:cNvPr id="18435" name="Title 1"/>
          <p:cNvSpPr>
            <a:spLocks noGrp="1"/>
          </p:cNvSpPr>
          <p:nvPr>
            <p:ph type="title" idx="4294967295"/>
          </p:nvPr>
        </p:nvSpPr>
        <p:spPr>
          <a:xfrm>
            <a:off x="0" y="142875"/>
            <a:ext cx="7386638" cy="1143000"/>
          </a:xfrm>
        </p:spPr>
        <p:txBody>
          <a:bodyPr/>
          <a:lstStyle/>
          <a:p>
            <a:pPr eaLnBrk="1" hangingPunct="1"/>
            <a:r>
              <a:rPr lang="en-US" altLang="en-US" smtClean="0"/>
              <a:t>Future Value of a Cash Flow</a:t>
            </a:r>
          </a:p>
        </p:txBody>
      </p:sp>
      <p:graphicFrame>
        <p:nvGraphicFramePr>
          <p:cNvPr id="18436" name="Object 1"/>
          <p:cNvGraphicFramePr>
            <a:graphicFrameLocks noChangeAspect="1"/>
          </p:cNvGraphicFramePr>
          <p:nvPr/>
        </p:nvGraphicFramePr>
        <p:xfrm>
          <a:off x="712788" y="1981200"/>
          <a:ext cx="7702550" cy="1371600"/>
        </p:xfrm>
        <a:graphic>
          <a:graphicData uri="http://schemas.openxmlformats.org/presentationml/2006/ole">
            <p:oleObj spid="_x0000_s18436" r:id="rId3" imgW="2781300" imgH="495300" progId="Equation.DSMT4">
              <p:embed/>
            </p:oleObj>
          </a:graphicData>
        </a:graphic>
      </p:graphicFrame>
      <p:sp>
        <p:nvSpPr>
          <p:cNvPr id="18437" name="Text Box 8"/>
          <p:cNvSpPr txBox="1">
            <a:spLocks noChangeArrowheads="1"/>
          </p:cNvSpPr>
          <p:nvPr/>
        </p:nvSpPr>
        <p:spPr bwMode="auto">
          <a:xfrm>
            <a:off x="7239000" y="3429000"/>
            <a:ext cx="16002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4.1)</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79" name="Rectangle 15"/>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Figure 4.1 </a:t>
            </a:r>
            <a:br>
              <a:rPr lang="en-US" altLang="en-US" smtClean="0"/>
            </a:br>
            <a:r>
              <a:rPr lang="en-US" altLang="en-US" smtClean="0"/>
              <a:t>The Composition of Interest over Time</a:t>
            </a:r>
          </a:p>
        </p:txBody>
      </p:sp>
      <p:sp>
        <p:nvSpPr>
          <p:cNvPr id="19459" name="Slide Number Placeholder 4"/>
          <p:cNvSpPr>
            <a:spLocks noGrp="1"/>
          </p:cNvSpPr>
          <p:nvPr>
            <p:ph type="sldNum" sz="quarter" idx="12"/>
          </p:nvPr>
        </p:nvSpPr>
        <p:spPr bwMode="auto">
          <a:noFill/>
          <a:ln>
            <a:miter lim="800000"/>
            <a:headEnd/>
            <a:tailEnd/>
          </a:ln>
        </p:spPr>
        <p:txBody>
          <a:bodyPr/>
          <a:lstStyle/>
          <a:p>
            <a:r>
              <a:rPr lang="en-US" altLang="en-US"/>
              <a:t>4-</a:t>
            </a:r>
            <a:fld id="{235DA5ED-6476-48B5-9DEF-0157FBA8D07B}" type="slidenum">
              <a:rPr lang="en-US" altLang="en-US"/>
              <a:pPr/>
              <a:t>15</a:t>
            </a:fld>
            <a:endParaRPr lang="en-US" altLang="en-US"/>
          </a:p>
        </p:txBody>
      </p:sp>
      <p:pic>
        <p:nvPicPr>
          <p:cNvPr id="19460" name="Picture 7" descr="Figure_04_01"/>
          <p:cNvPicPr preferRelativeResize="0">
            <a:picLocks noChangeAspect="1" noChangeArrowheads="1"/>
          </p:cNvPicPr>
          <p:nvPr>
            <p:custDataLst>
              <p:tags r:id="rId1"/>
            </p:custDataLst>
          </p:nvPr>
        </p:nvPicPr>
        <p:blipFill>
          <a:blip r:embed="rId3" cstate="print"/>
          <a:srcRect t="26637"/>
          <a:stretch>
            <a:fillRect/>
          </a:stretch>
        </p:blipFill>
        <p:spPr bwMode="auto">
          <a:xfrm>
            <a:off x="1163638" y="1752600"/>
            <a:ext cx="6786562" cy="45720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p:txBody>
          <a:bodyPr/>
          <a:lstStyle/>
          <a:p>
            <a:pPr eaLnBrk="1" hangingPunct="1"/>
            <a:r>
              <a:rPr lang="en-US" altLang="en-US" smtClean="0"/>
              <a:t>Rule 3:  Discounting</a:t>
            </a:r>
          </a:p>
        </p:txBody>
      </p:sp>
      <p:sp>
        <p:nvSpPr>
          <p:cNvPr id="20483" name="Rectangle 15"/>
          <p:cNvSpPr>
            <a:spLocks noGrp="1" noChangeArrowheads="1"/>
          </p:cNvSpPr>
          <p:nvPr>
            <p:ph idx="1"/>
          </p:nvPr>
        </p:nvSpPr>
        <p:spPr/>
        <p:txBody>
          <a:bodyPr/>
          <a:lstStyle/>
          <a:p>
            <a:pPr eaLnBrk="1" hangingPunct="1"/>
            <a:r>
              <a:rPr lang="en-US" altLang="en-US" smtClean="0"/>
              <a:t>The process of finding the equivalent value today of a future cash flow is known as </a:t>
            </a:r>
            <a:r>
              <a:rPr lang="en-US" altLang="en-US" b="1" smtClean="0">
                <a:solidFill>
                  <a:srgbClr val="00646D"/>
                </a:solidFill>
              </a:rPr>
              <a:t>discounting</a:t>
            </a:r>
            <a:r>
              <a:rPr lang="en-US" altLang="en-US" smtClean="0"/>
              <a:t>. </a:t>
            </a:r>
            <a:r>
              <a:rPr lang="en-US" altLang="en-US" i="1" smtClean="0">
                <a:solidFill>
                  <a:srgbClr val="00646D"/>
                </a:solidFill>
              </a:rPr>
              <a:t>Our third rule stipulates that to calculate the value of a future cash flow at an earlier point in time, we must discount it.  </a:t>
            </a:r>
          </a:p>
        </p:txBody>
      </p:sp>
      <p:sp>
        <p:nvSpPr>
          <p:cNvPr id="20484" name="Slide Number Placeholder 4"/>
          <p:cNvSpPr>
            <a:spLocks noGrp="1"/>
          </p:cNvSpPr>
          <p:nvPr>
            <p:ph type="sldNum" sz="quarter" idx="12"/>
          </p:nvPr>
        </p:nvSpPr>
        <p:spPr bwMode="auto">
          <a:noFill/>
          <a:ln>
            <a:miter lim="800000"/>
            <a:headEnd/>
            <a:tailEnd/>
          </a:ln>
        </p:spPr>
        <p:txBody>
          <a:bodyPr/>
          <a:lstStyle/>
          <a:p>
            <a:r>
              <a:rPr lang="en-US" altLang="en-US"/>
              <a:t>4-</a:t>
            </a:r>
            <a:fld id="{D6EC77FB-D0BA-4329-B0FB-BBEA7A699728}" type="slidenum">
              <a:rPr lang="en-US" altLang="en-US"/>
              <a:pPr/>
              <a:t>16</a:t>
            </a:fld>
            <a:endParaRPr lang="en-US" altLang="en-US"/>
          </a:p>
        </p:txBody>
      </p:sp>
      <p:pic>
        <p:nvPicPr>
          <p:cNvPr id="20485" name="Picture 2" descr="008"/>
          <p:cNvPicPr>
            <a:picLocks noChangeAspect="1" noChangeArrowheads="1"/>
          </p:cNvPicPr>
          <p:nvPr/>
        </p:nvPicPr>
        <p:blipFill>
          <a:blip r:embed="rId2" cstate="print"/>
          <a:srcRect/>
          <a:stretch>
            <a:fillRect/>
          </a:stretch>
        </p:blipFill>
        <p:spPr bwMode="auto">
          <a:xfrm>
            <a:off x="1938338" y="4510088"/>
            <a:ext cx="5229225" cy="12192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2"/>
          </p:nvPr>
        </p:nvSpPr>
        <p:spPr bwMode="auto">
          <a:noFill/>
          <a:ln>
            <a:miter lim="800000"/>
            <a:headEnd/>
            <a:tailEnd/>
          </a:ln>
        </p:spPr>
        <p:txBody>
          <a:bodyPr/>
          <a:lstStyle/>
          <a:p>
            <a:r>
              <a:rPr lang="en-US" altLang="en-US"/>
              <a:t>4-</a:t>
            </a:r>
            <a:fld id="{672043B8-4479-4994-A82B-B019873DBEDF}" type="slidenum">
              <a:rPr lang="en-US" altLang="en-US"/>
              <a:pPr/>
              <a:t>17</a:t>
            </a:fld>
            <a:endParaRPr lang="en-US" altLang="en-US"/>
          </a:p>
        </p:txBody>
      </p:sp>
      <p:sp>
        <p:nvSpPr>
          <p:cNvPr id="21507" name="Title 1"/>
          <p:cNvSpPr>
            <a:spLocks noGrp="1"/>
          </p:cNvSpPr>
          <p:nvPr>
            <p:ph type="title" idx="4294967295"/>
          </p:nvPr>
        </p:nvSpPr>
        <p:spPr>
          <a:xfrm>
            <a:off x="0" y="142875"/>
            <a:ext cx="7386638" cy="1143000"/>
          </a:xfrm>
        </p:spPr>
        <p:txBody>
          <a:bodyPr/>
          <a:lstStyle/>
          <a:p>
            <a:pPr eaLnBrk="1" hangingPunct="1"/>
            <a:r>
              <a:rPr lang="en-US" altLang="en-US" smtClean="0"/>
              <a:t>Present Value of a Cash Flow</a:t>
            </a:r>
          </a:p>
        </p:txBody>
      </p:sp>
      <p:graphicFrame>
        <p:nvGraphicFramePr>
          <p:cNvPr id="21508" name="Object 1"/>
          <p:cNvGraphicFramePr>
            <a:graphicFrameLocks noChangeAspect="1"/>
          </p:cNvGraphicFramePr>
          <p:nvPr/>
        </p:nvGraphicFramePr>
        <p:xfrm>
          <a:off x="1752600" y="2486025"/>
          <a:ext cx="5080000" cy="1323975"/>
        </p:xfrm>
        <a:graphic>
          <a:graphicData uri="http://schemas.openxmlformats.org/presentationml/2006/ole">
            <p:oleObj spid="_x0000_s21508" name="Equation" r:id="rId3" imgW="1574800" imgH="406400" progId="Equation.DSMT4">
              <p:embed/>
            </p:oleObj>
          </a:graphicData>
        </a:graphic>
      </p:graphicFrame>
      <p:sp>
        <p:nvSpPr>
          <p:cNvPr id="21509" name="Text Box 9"/>
          <p:cNvSpPr txBox="1">
            <a:spLocks noChangeArrowheads="1"/>
          </p:cNvSpPr>
          <p:nvPr/>
        </p:nvSpPr>
        <p:spPr bwMode="auto">
          <a:xfrm>
            <a:off x="6858000" y="2895600"/>
            <a:ext cx="16002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4.2)</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15"/>
          <p:cNvSpPr>
            <a:spLocks noGrp="1" noChangeArrowheads="1"/>
          </p:cNvSpPr>
          <p:nvPr>
            <p:ph type="title"/>
          </p:nvPr>
        </p:nvSpPr>
        <p:spPr/>
        <p:txBody>
          <a:bodyPr/>
          <a:lstStyle/>
          <a:p>
            <a:pPr eaLnBrk="1" hangingPunct="1"/>
            <a:r>
              <a:rPr lang="en-US" altLang="en-US" smtClean="0"/>
              <a:t>Using A Financial Calculator</a:t>
            </a:r>
          </a:p>
        </p:txBody>
      </p:sp>
      <p:sp>
        <p:nvSpPr>
          <p:cNvPr id="22531" name="Rectangle 16"/>
          <p:cNvSpPr>
            <a:spLocks noGrp="1" noChangeArrowheads="1"/>
          </p:cNvSpPr>
          <p:nvPr>
            <p:ph idx="1"/>
          </p:nvPr>
        </p:nvSpPr>
        <p:spPr/>
        <p:txBody>
          <a:bodyPr/>
          <a:lstStyle/>
          <a:p>
            <a:pPr eaLnBrk="1" hangingPunct="1">
              <a:lnSpc>
                <a:spcPct val="80000"/>
              </a:lnSpc>
            </a:pPr>
            <a:r>
              <a:rPr lang="en-US" altLang="en-US" sz="2400" smtClean="0"/>
              <a:t>Solving for Present and Future Values</a:t>
            </a:r>
          </a:p>
          <a:p>
            <a:pPr lvl="1" eaLnBrk="1" hangingPunct="1">
              <a:lnSpc>
                <a:spcPct val="80000"/>
              </a:lnSpc>
            </a:pPr>
            <a:r>
              <a:rPr lang="en-US" altLang="en-US" sz="2000" smtClean="0"/>
              <a:t>Financial calculators have a set of functions that perform the calculations that finance professionals do most often. The functions are all based on the following timeline, which among other things can handle most types of loans:</a:t>
            </a:r>
          </a:p>
          <a:p>
            <a:pPr eaLnBrk="1" hangingPunct="1">
              <a:lnSpc>
                <a:spcPct val="80000"/>
              </a:lnSpc>
              <a:spcBef>
                <a:spcPct val="350000"/>
              </a:spcBef>
            </a:pPr>
            <a:r>
              <a:rPr lang="en-US" altLang="en-US" sz="2400" smtClean="0"/>
              <a:t>There are a total of five variables: </a:t>
            </a:r>
            <a:r>
              <a:rPr lang="en-US" altLang="en-US" sz="2400" b="1" smtClean="0">
                <a:solidFill>
                  <a:srgbClr val="00646D"/>
                </a:solidFill>
              </a:rPr>
              <a:t>N, PV, PMT, FV</a:t>
            </a:r>
            <a:r>
              <a:rPr lang="en-US" altLang="en-US" sz="2400" smtClean="0"/>
              <a:t>, and the interest rate, denoted I/Y. Each function takes four of these variables as inputs and returns the value of the fifth one that ensures that the </a:t>
            </a:r>
            <a:r>
              <a:rPr lang="en-US" altLang="en-US" sz="2400" b="1" smtClean="0">
                <a:solidFill>
                  <a:srgbClr val="00646D"/>
                </a:solidFill>
              </a:rPr>
              <a:t>NPV </a:t>
            </a:r>
            <a:r>
              <a:rPr lang="en-US" altLang="en-US" sz="2400" smtClean="0"/>
              <a:t>of the cash flows is zero.</a:t>
            </a:r>
          </a:p>
        </p:txBody>
      </p:sp>
      <p:sp>
        <p:nvSpPr>
          <p:cNvPr id="22532" name="Slide Number Placeholder 4"/>
          <p:cNvSpPr>
            <a:spLocks noGrp="1"/>
          </p:cNvSpPr>
          <p:nvPr>
            <p:ph type="sldNum" sz="quarter" idx="12"/>
          </p:nvPr>
        </p:nvSpPr>
        <p:spPr bwMode="auto">
          <a:noFill/>
          <a:ln>
            <a:miter lim="800000"/>
            <a:headEnd/>
            <a:tailEnd/>
          </a:ln>
        </p:spPr>
        <p:txBody>
          <a:bodyPr/>
          <a:lstStyle/>
          <a:p>
            <a:r>
              <a:rPr lang="en-US" altLang="en-US"/>
              <a:t>4-</a:t>
            </a:r>
            <a:fld id="{FD4224FC-8916-4272-91EB-77E3F1FD9B6D}" type="slidenum">
              <a:rPr lang="en-US" altLang="en-US"/>
              <a:pPr/>
              <a:t>18</a:t>
            </a:fld>
            <a:endParaRPr lang="en-US" altLang="en-US"/>
          </a:p>
        </p:txBody>
      </p:sp>
      <p:pic>
        <p:nvPicPr>
          <p:cNvPr id="22533" name="Picture 18" descr="timeline_p95"/>
          <p:cNvPicPr>
            <a:picLocks noChangeAspect="1" noChangeArrowheads="1"/>
          </p:cNvPicPr>
          <p:nvPr/>
        </p:nvPicPr>
        <p:blipFill>
          <a:blip r:embed="rId2" cstate="print"/>
          <a:srcRect/>
          <a:stretch>
            <a:fillRect/>
          </a:stretch>
        </p:blipFill>
        <p:spPr bwMode="auto">
          <a:xfrm>
            <a:off x="1323975" y="3263900"/>
            <a:ext cx="6469063" cy="10223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13"/>
          <p:cNvSpPr>
            <a:spLocks noGrp="1" noChangeArrowheads="1"/>
          </p:cNvSpPr>
          <p:nvPr>
            <p:ph type="title"/>
          </p:nvPr>
        </p:nvSpPr>
        <p:spPr/>
        <p:txBody>
          <a:bodyPr/>
          <a:lstStyle/>
          <a:p>
            <a:pPr eaLnBrk="1" hangingPunct="1"/>
            <a:r>
              <a:rPr lang="en-US" altLang="en-US" sz="2800" smtClean="0"/>
              <a:t>Example 4.2 </a:t>
            </a:r>
            <a:r>
              <a:rPr lang="en-US" altLang="en-US" sz="2800" b="1" smtClean="0"/>
              <a:t>Personal Finance </a:t>
            </a:r>
            <a:br>
              <a:rPr lang="en-US" altLang="en-US" sz="2800" b="1" smtClean="0"/>
            </a:br>
            <a:r>
              <a:rPr lang="en-US" altLang="en-US" sz="2800" smtClean="0"/>
              <a:t>Present Value of a Single Future Cash Flow</a:t>
            </a:r>
          </a:p>
        </p:txBody>
      </p:sp>
      <p:sp>
        <p:nvSpPr>
          <p:cNvPr id="23555" name="Rectangle 14"/>
          <p:cNvSpPr>
            <a:spLocks noGrp="1" noChangeArrowheads="1"/>
          </p:cNvSpPr>
          <p:nvPr>
            <p:ph idx="1"/>
          </p:nvPr>
        </p:nvSpPr>
        <p:spPr/>
        <p:txBody>
          <a:bodyPr/>
          <a:lstStyle/>
          <a:p>
            <a:pPr eaLnBrk="1" hangingPunct="1">
              <a:buFontTx/>
              <a:buNone/>
            </a:pPr>
            <a:r>
              <a:rPr lang="en-US" altLang="en-US" b="1" smtClean="0">
                <a:solidFill>
                  <a:srgbClr val="00646D"/>
                </a:solidFill>
              </a:rPr>
              <a:t>Problem:</a:t>
            </a:r>
          </a:p>
          <a:p>
            <a:pPr eaLnBrk="1" hangingPunct="1"/>
            <a:r>
              <a:rPr lang="en-US" altLang="en-US" smtClean="0"/>
              <a:t>You are considering investing in a savings bond that will pay </a:t>
            </a:r>
            <a:r>
              <a:rPr lang="en-US" altLang="en-US" b="1" smtClean="0">
                <a:solidFill>
                  <a:srgbClr val="006600"/>
                </a:solidFill>
              </a:rPr>
              <a:t>$15,000 </a:t>
            </a:r>
            <a:r>
              <a:rPr lang="en-US" altLang="en-US" smtClean="0"/>
              <a:t>in ten years. If the competitive market interest rate is fixed at </a:t>
            </a:r>
            <a:r>
              <a:rPr lang="en-US" altLang="en-US" b="1" smtClean="0">
                <a:solidFill>
                  <a:srgbClr val="006600"/>
                </a:solidFill>
              </a:rPr>
              <a:t>6% </a:t>
            </a:r>
            <a:r>
              <a:rPr lang="en-US" altLang="en-US" smtClean="0"/>
              <a:t>per year, what is the bond worth today?</a:t>
            </a:r>
          </a:p>
        </p:txBody>
      </p:sp>
      <p:sp>
        <p:nvSpPr>
          <p:cNvPr id="23556" name="Slide Number Placeholder 4"/>
          <p:cNvSpPr>
            <a:spLocks noGrp="1"/>
          </p:cNvSpPr>
          <p:nvPr>
            <p:ph type="sldNum" sz="quarter" idx="12"/>
          </p:nvPr>
        </p:nvSpPr>
        <p:spPr bwMode="auto">
          <a:noFill/>
          <a:ln>
            <a:miter lim="800000"/>
            <a:headEnd/>
            <a:tailEnd/>
          </a:ln>
        </p:spPr>
        <p:txBody>
          <a:bodyPr/>
          <a:lstStyle/>
          <a:p>
            <a:r>
              <a:rPr lang="en-US" altLang="en-US"/>
              <a:t>4-</a:t>
            </a:r>
            <a:fld id="{496B3C21-2637-41D1-9ABE-11010CD57C39}" type="slidenum">
              <a:rPr lang="en-US" altLang="en-US"/>
              <a:pPr/>
              <a:t>19</a:t>
            </a:fld>
            <a:endParaRPr lang="en-US" alt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p:txBody>
          <a:bodyPr/>
          <a:lstStyle/>
          <a:p>
            <a:pPr eaLnBrk="1" hangingPunct="1"/>
            <a:r>
              <a:rPr lang="en-US" altLang="en-US" smtClean="0"/>
              <a:t>Chapter Outline</a:t>
            </a:r>
          </a:p>
        </p:txBody>
      </p:sp>
      <p:sp>
        <p:nvSpPr>
          <p:cNvPr id="6147" name="Rectangle 9"/>
          <p:cNvSpPr>
            <a:spLocks noGrp="1" noChangeArrowheads="1"/>
          </p:cNvSpPr>
          <p:nvPr>
            <p:ph idx="1"/>
          </p:nvPr>
        </p:nvSpPr>
        <p:spPr/>
        <p:txBody>
          <a:bodyPr/>
          <a:lstStyle/>
          <a:p>
            <a:pPr marL="508000" indent="-508000" eaLnBrk="1" hangingPunct="1">
              <a:buFontTx/>
              <a:buNone/>
            </a:pPr>
            <a:r>
              <a:rPr lang="en-US" altLang="en-US" sz="2800" smtClean="0"/>
              <a:t>4.1 The Timeline</a:t>
            </a:r>
          </a:p>
          <a:p>
            <a:pPr marL="508000" indent="-508000" eaLnBrk="1" hangingPunct="1">
              <a:buFontTx/>
              <a:buNone/>
            </a:pPr>
            <a:r>
              <a:rPr lang="en-US" altLang="en-US" sz="2800" smtClean="0"/>
              <a:t>4.2 Valuing Cash Flows at Different Points in Time</a:t>
            </a:r>
          </a:p>
          <a:p>
            <a:pPr marL="508000" indent="-508000" eaLnBrk="1" hangingPunct="1">
              <a:buFontTx/>
              <a:buNone/>
            </a:pPr>
            <a:r>
              <a:rPr lang="en-US" altLang="en-US" sz="2800" smtClean="0"/>
              <a:t>4.3 Valuing a Stream of Cash Flows</a:t>
            </a:r>
          </a:p>
          <a:p>
            <a:pPr marL="508000" indent="-508000" eaLnBrk="1" hangingPunct="1">
              <a:buFontTx/>
              <a:buNone/>
            </a:pPr>
            <a:r>
              <a:rPr lang="en-US" altLang="en-US" sz="2800" smtClean="0"/>
              <a:t>4.4 The Net Present Value of a Stream of Cash Flows</a:t>
            </a:r>
          </a:p>
          <a:p>
            <a:pPr marL="508000" indent="-508000" eaLnBrk="1" hangingPunct="1">
              <a:buFontTx/>
              <a:buNone/>
            </a:pPr>
            <a:r>
              <a:rPr lang="en-US" altLang="en-US" sz="2800" smtClean="0"/>
              <a:t>4.5 Perpetuities, Annuities, and Other Special Cases</a:t>
            </a:r>
          </a:p>
          <a:p>
            <a:pPr marL="508000" indent="-508000" eaLnBrk="1" hangingPunct="1">
              <a:buFontTx/>
              <a:buNone/>
            </a:pPr>
            <a:r>
              <a:rPr lang="en-US" altLang="en-US" sz="2800" smtClean="0"/>
              <a:t>4.6 Solving for Variables Other Than Present Value or Future Value</a:t>
            </a:r>
          </a:p>
        </p:txBody>
      </p:sp>
      <p:sp>
        <p:nvSpPr>
          <p:cNvPr id="6148" name="Slide Number Placeholder 4"/>
          <p:cNvSpPr>
            <a:spLocks noGrp="1"/>
          </p:cNvSpPr>
          <p:nvPr>
            <p:ph type="sldNum" sz="quarter" idx="12"/>
          </p:nvPr>
        </p:nvSpPr>
        <p:spPr bwMode="auto">
          <a:noFill/>
          <a:ln>
            <a:miter lim="800000"/>
            <a:headEnd/>
            <a:tailEnd/>
          </a:ln>
        </p:spPr>
        <p:txBody>
          <a:bodyPr/>
          <a:lstStyle/>
          <a:p>
            <a:r>
              <a:rPr lang="en-US" altLang="en-US"/>
              <a:t>4-</a:t>
            </a:r>
            <a:fld id="{A6FB3611-2E8D-4CA4-90A4-EC34A70DE8BD}" type="slidenum">
              <a:rPr lang="en-US" altLang="en-US"/>
              <a:pPr/>
              <a:t>2</a:t>
            </a:fld>
            <a:endParaRPr lang="en-US" altLang="en-US"/>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17"/>
          <p:cNvSpPr>
            <a:spLocks noGrp="1" noChangeArrowheads="1"/>
          </p:cNvSpPr>
          <p:nvPr>
            <p:ph type="title"/>
          </p:nvPr>
        </p:nvSpPr>
        <p:spPr/>
        <p:txBody>
          <a:bodyPr/>
          <a:lstStyle/>
          <a:p>
            <a:pPr eaLnBrk="1" hangingPunct="1"/>
            <a:r>
              <a:rPr lang="en-US" altLang="en-US" sz="2800" smtClean="0"/>
              <a:t>Example 4.2 </a:t>
            </a:r>
            <a:r>
              <a:rPr lang="en-US" altLang="en-US" sz="2800" b="1" smtClean="0"/>
              <a:t>Personal Finance </a:t>
            </a:r>
            <a:br>
              <a:rPr lang="en-US" altLang="en-US" sz="2800" b="1" smtClean="0"/>
            </a:br>
            <a:r>
              <a:rPr lang="en-US" altLang="en-US" sz="2800" smtClean="0"/>
              <a:t>Present Value of a Single Future Cash Flow</a:t>
            </a:r>
          </a:p>
        </p:txBody>
      </p:sp>
      <p:sp>
        <p:nvSpPr>
          <p:cNvPr id="40978" name="Rectangle 18"/>
          <p:cNvSpPr>
            <a:spLocks noGrp="1" noChangeArrowheads="1"/>
          </p:cNvSpPr>
          <p:nvPr>
            <p:ph idx="1"/>
          </p:nvPr>
        </p:nvSpPr>
        <p:spPr/>
        <p:txBody>
          <a:bodyPr rtlCol="0">
            <a:normAutofit/>
          </a:bodyPr>
          <a:lstStyle/>
          <a:p>
            <a:pPr eaLnBrk="1" fontAlgn="auto" hangingPunct="1">
              <a:spcAft>
                <a:spcPts val="0"/>
              </a:spcAft>
              <a:buFontTx/>
              <a:buNone/>
              <a:defRPr/>
            </a:pPr>
            <a:r>
              <a:rPr lang="en-US" altLang="en-US" b="1" smtClean="0">
                <a:solidFill>
                  <a:srgbClr val="00646D"/>
                </a:solidFill>
              </a:rPr>
              <a:t>Solution</a:t>
            </a:r>
          </a:p>
          <a:p>
            <a:pPr eaLnBrk="1" fontAlgn="auto" hangingPunct="1">
              <a:spcAft>
                <a:spcPts val="0"/>
              </a:spcAft>
              <a:buFontTx/>
              <a:buNone/>
              <a:defRPr/>
            </a:pPr>
            <a:r>
              <a:rPr lang="en-US" altLang="en-US" b="1" smtClean="0">
                <a:solidFill>
                  <a:srgbClr val="00646D"/>
                </a:solidFill>
              </a:rPr>
              <a:t>Plan:</a:t>
            </a:r>
            <a:r>
              <a:rPr lang="en-US" altLang="en-US" b="1" smtClean="0">
                <a:solidFill>
                  <a:srgbClr val="00646D"/>
                </a:solidFill>
                <a:effectLst>
                  <a:outerShdw blurRad="38100" dist="38100" dir="2700000" algn="tl">
                    <a:srgbClr val="C0C0C0"/>
                  </a:outerShdw>
                </a:effectLst>
              </a:rPr>
              <a:t>  </a:t>
            </a:r>
          </a:p>
          <a:p>
            <a:pPr eaLnBrk="1" fontAlgn="auto" hangingPunct="1">
              <a:spcAft>
                <a:spcPts val="0"/>
              </a:spcAft>
              <a:buFont typeface="Arial" panose="020B0604020202020204" pitchFamily="34" charset="0"/>
              <a:buChar char="•"/>
              <a:defRPr/>
            </a:pPr>
            <a:r>
              <a:rPr lang="en-US" altLang="en-US" sz="2400" smtClean="0"/>
              <a:t>First set up your timeline. The cash flows for this bond are represented by the following timeline:</a:t>
            </a:r>
          </a:p>
          <a:p>
            <a:pPr eaLnBrk="1" fontAlgn="auto" hangingPunct="1">
              <a:spcBef>
                <a:spcPct val="250000"/>
              </a:spcBef>
              <a:spcAft>
                <a:spcPts val="0"/>
              </a:spcAft>
              <a:buFont typeface="Arial" panose="020B0604020202020204" pitchFamily="34" charset="0"/>
              <a:buChar char="•"/>
              <a:defRPr/>
            </a:pPr>
            <a:r>
              <a:rPr lang="en-US" altLang="en-US" sz="2400" smtClean="0"/>
              <a:t>Thus, the bond is worth </a:t>
            </a:r>
            <a:r>
              <a:rPr lang="en-US" altLang="en-US" sz="2400" b="1" smtClean="0">
                <a:solidFill>
                  <a:srgbClr val="006600"/>
                </a:solidFill>
              </a:rPr>
              <a:t>$15,000 </a:t>
            </a:r>
            <a:r>
              <a:rPr lang="en-US" altLang="en-US" sz="2400" smtClean="0"/>
              <a:t>in ten years. To determine the value today, we compute the present value using </a:t>
            </a:r>
            <a:r>
              <a:rPr lang="en-US" altLang="en-US" sz="2400" b="1" smtClean="0">
                <a:solidFill>
                  <a:srgbClr val="00646D"/>
                </a:solidFill>
              </a:rPr>
              <a:t>Eq. 4.2 </a:t>
            </a:r>
            <a:r>
              <a:rPr lang="en-US" altLang="en-US" sz="2400" smtClean="0"/>
              <a:t>and our interest rate of</a:t>
            </a:r>
            <a:r>
              <a:rPr lang="en-US" altLang="en-US" sz="2400" b="1" smtClean="0">
                <a:solidFill>
                  <a:srgbClr val="006600"/>
                </a:solidFill>
              </a:rPr>
              <a:t> 6%</a:t>
            </a:r>
            <a:r>
              <a:rPr lang="en-US" altLang="en-US" sz="2400" smtClean="0"/>
              <a:t>.</a:t>
            </a:r>
          </a:p>
        </p:txBody>
      </p:sp>
      <p:sp>
        <p:nvSpPr>
          <p:cNvPr id="24580" name="Slide Number Placeholder 4"/>
          <p:cNvSpPr>
            <a:spLocks noGrp="1"/>
          </p:cNvSpPr>
          <p:nvPr>
            <p:ph type="sldNum" sz="quarter" idx="12"/>
          </p:nvPr>
        </p:nvSpPr>
        <p:spPr bwMode="auto">
          <a:noFill/>
          <a:ln>
            <a:miter lim="800000"/>
            <a:headEnd/>
            <a:tailEnd/>
          </a:ln>
        </p:spPr>
        <p:txBody>
          <a:bodyPr/>
          <a:lstStyle/>
          <a:p>
            <a:r>
              <a:rPr lang="en-US" altLang="en-US"/>
              <a:t>4-</a:t>
            </a:r>
            <a:fld id="{CD7A0839-8F79-43E4-AD9D-BFEEA818265E}" type="slidenum">
              <a:rPr lang="en-US" altLang="en-US"/>
              <a:pPr/>
              <a:t>20</a:t>
            </a:fld>
            <a:endParaRPr lang="en-US" altLang="en-US"/>
          </a:p>
        </p:txBody>
      </p:sp>
      <p:pic>
        <p:nvPicPr>
          <p:cNvPr id="24581" name="Picture 2" descr="010EX"/>
          <p:cNvPicPr>
            <a:picLocks noChangeAspect="1" noChangeArrowheads="1"/>
          </p:cNvPicPr>
          <p:nvPr/>
        </p:nvPicPr>
        <p:blipFill>
          <a:blip r:embed="rId2" cstate="print"/>
          <a:srcRect/>
          <a:stretch>
            <a:fillRect/>
          </a:stretch>
        </p:blipFill>
        <p:spPr bwMode="auto">
          <a:xfrm>
            <a:off x="1147763" y="3810000"/>
            <a:ext cx="6821487" cy="7620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Slide Number Placeholder 2"/>
          <p:cNvSpPr>
            <a:spLocks noGrp="1"/>
          </p:cNvSpPr>
          <p:nvPr>
            <p:ph type="sldNum" sz="quarter" idx="12"/>
          </p:nvPr>
        </p:nvSpPr>
        <p:spPr bwMode="auto">
          <a:noFill/>
          <a:ln>
            <a:miter lim="800000"/>
            <a:headEnd/>
            <a:tailEnd/>
          </a:ln>
        </p:spPr>
        <p:txBody>
          <a:bodyPr/>
          <a:lstStyle/>
          <a:p>
            <a:r>
              <a:rPr lang="en-US" altLang="en-US"/>
              <a:t>4-</a:t>
            </a:r>
            <a:fld id="{6D72E5A0-B059-41DB-86C8-9BB5FA862A5B}" type="slidenum">
              <a:rPr lang="en-US" altLang="en-US"/>
              <a:pPr/>
              <a:t>21</a:t>
            </a:fld>
            <a:endParaRPr lang="en-US" altLang="en-US"/>
          </a:p>
        </p:txBody>
      </p:sp>
      <p:sp>
        <p:nvSpPr>
          <p:cNvPr id="25603" name="Rectangle 2"/>
          <p:cNvSpPr>
            <a:spLocks noGrp="1" noChangeArrowheads="1"/>
          </p:cNvSpPr>
          <p:nvPr>
            <p:ph type="title" idx="4294967295"/>
          </p:nvPr>
        </p:nvSpPr>
        <p:spPr>
          <a:xfrm>
            <a:off x="0" y="142875"/>
            <a:ext cx="7386638" cy="1143000"/>
          </a:xfrm>
        </p:spPr>
        <p:txBody>
          <a:bodyPr/>
          <a:lstStyle/>
          <a:p>
            <a:pPr eaLnBrk="1" hangingPunct="1"/>
            <a:r>
              <a:rPr lang="en-US" altLang="en-US" sz="2800" smtClean="0"/>
              <a:t>Example 4.2 </a:t>
            </a:r>
            <a:r>
              <a:rPr lang="en-US" altLang="en-US" sz="2800" b="1" smtClean="0"/>
              <a:t>Personal Finance </a:t>
            </a:r>
            <a:br>
              <a:rPr lang="en-US" altLang="en-US" sz="2800" b="1" smtClean="0"/>
            </a:br>
            <a:r>
              <a:rPr lang="en-US" altLang="en-US" sz="2800" smtClean="0"/>
              <a:t>Present Value of a Single Future Cash Flow</a:t>
            </a:r>
          </a:p>
        </p:txBody>
      </p:sp>
      <p:sp>
        <p:nvSpPr>
          <p:cNvPr id="25604" name="Rectangle 3"/>
          <p:cNvSpPr>
            <a:spLocks noGrp="1" noChangeArrowheads="1"/>
          </p:cNvSpPr>
          <p:nvPr>
            <p:ph type="body" idx="4294967295"/>
          </p:nvPr>
        </p:nvSpPr>
        <p:spPr>
          <a:xfrm>
            <a:off x="0" y="1803400"/>
            <a:ext cx="8505825" cy="1473200"/>
          </a:xfrm>
        </p:spPr>
        <p:txBody>
          <a:bodyPr/>
          <a:lstStyle/>
          <a:p>
            <a:pPr eaLnBrk="1" hangingPunct="1">
              <a:lnSpc>
                <a:spcPct val="90000"/>
              </a:lnSpc>
              <a:buFontTx/>
              <a:buNone/>
            </a:pPr>
            <a:r>
              <a:rPr lang="en-US" altLang="en-US" b="1" smtClean="0">
                <a:solidFill>
                  <a:srgbClr val="00646D"/>
                </a:solidFill>
              </a:rPr>
              <a:t>Execute:</a:t>
            </a:r>
          </a:p>
        </p:txBody>
      </p:sp>
      <p:graphicFrame>
        <p:nvGraphicFramePr>
          <p:cNvPr id="25605" name="Object 7"/>
          <p:cNvGraphicFramePr>
            <a:graphicFrameLocks noChangeAspect="1"/>
          </p:cNvGraphicFramePr>
          <p:nvPr/>
        </p:nvGraphicFramePr>
        <p:xfrm>
          <a:off x="1981200" y="2438400"/>
          <a:ext cx="3733800" cy="863600"/>
        </p:xfrm>
        <a:graphic>
          <a:graphicData uri="http://schemas.openxmlformats.org/presentationml/2006/ole">
            <p:oleObj spid="_x0000_s25605" name="Equation" r:id="rId3" imgW="1651000" imgH="381000" progId="Equation.DSMT4">
              <p:embed/>
            </p:oleObj>
          </a:graphicData>
        </a:graphic>
      </p:graphicFrame>
      <p:grpSp>
        <p:nvGrpSpPr>
          <p:cNvPr id="25606" name="Group 36"/>
          <p:cNvGrpSpPr>
            <a:grpSpLocks/>
          </p:cNvGrpSpPr>
          <p:nvPr/>
        </p:nvGrpSpPr>
        <p:grpSpPr bwMode="auto">
          <a:xfrm>
            <a:off x="1979613" y="3733800"/>
            <a:ext cx="6208712" cy="512763"/>
            <a:chOff x="661" y="2174"/>
            <a:chExt cx="4943" cy="408"/>
          </a:xfrm>
        </p:grpSpPr>
        <p:pic>
          <p:nvPicPr>
            <p:cNvPr id="25632" name="Picture 31" descr="calc_N"/>
            <p:cNvPicPr>
              <a:picLocks noChangeAspect="1" noChangeArrowheads="1"/>
            </p:cNvPicPr>
            <p:nvPr/>
          </p:nvPicPr>
          <p:blipFill>
            <a:blip r:embed="rId4" cstate="print"/>
            <a:srcRect/>
            <a:stretch>
              <a:fillRect/>
            </a:stretch>
          </p:blipFill>
          <p:spPr bwMode="auto">
            <a:xfrm>
              <a:off x="661" y="2174"/>
              <a:ext cx="912" cy="408"/>
            </a:xfrm>
            <a:prstGeom prst="rect">
              <a:avLst/>
            </a:prstGeom>
            <a:noFill/>
            <a:ln w="9525">
              <a:noFill/>
              <a:miter lim="800000"/>
              <a:headEnd/>
              <a:tailEnd/>
            </a:ln>
          </p:spPr>
        </p:pic>
        <p:pic>
          <p:nvPicPr>
            <p:cNvPr id="25633" name="Picture 32" descr="calc_IY"/>
            <p:cNvPicPr>
              <a:picLocks noChangeAspect="1" noChangeArrowheads="1"/>
            </p:cNvPicPr>
            <p:nvPr/>
          </p:nvPicPr>
          <p:blipFill>
            <a:blip r:embed="rId5" cstate="print"/>
            <a:srcRect/>
            <a:stretch>
              <a:fillRect/>
            </a:stretch>
          </p:blipFill>
          <p:spPr bwMode="auto">
            <a:xfrm>
              <a:off x="1673" y="2174"/>
              <a:ext cx="906" cy="408"/>
            </a:xfrm>
            <a:prstGeom prst="rect">
              <a:avLst/>
            </a:prstGeom>
            <a:noFill/>
            <a:ln w="9525">
              <a:noFill/>
              <a:miter lim="800000"/>
              <a:headEnd/>
              <a:tailEnd/>
            </a:ln>
          </p:spPr>
        </p:pic>
        <p:pic>
          <p:nvPicPr>
            <p:cNvPr id="25634" name="Picture 33" descr="calc_PMT"/>
            <p:cNvPicPr>
              <a:picLocks noChangeAspect="1" noChangeArrowheads="1"/>
            </p:cNvPicPr>
            <p:nvPr/>
          </p:nvPicPr>
          <p:blipFill>
            <a:blip r:embed="rId6" cstate="print"/>
            <a:srcRect/>
            <a:stretch>
              <a:fillRect/>
            </a:stretch>
          </p:blipFill>
          <p:spPr bwMode="auto">
            <a:xfrm>
              <a:off x="3685" y="2174"/>
              <a:ext cx="912" cy="408"/>
            </a:xfrm>
            <a:prstGeom prst="rect">
              <a:avLst/>
            </a:prstGeom>
            <a:noFill/>
            <a:ln w="9525">
              <a:noFill/>
              <a:miter lim="800000"/>
              <a:headEnd/>
              <a:tailEnd/>
            </a:ln>
          </p:spPr>
        </p:pic>
        <p:pic>
          <p:nvPicPr>
            <p:cNvPr id="25635" name="Picture 34" descr="calc_PV"/>
            <p:cNvPicPr>
              <a:picLocks noChangeAspect="1" noChangeArrowheads="1"/>
            </p:cNvPicPr>
            <p:nvPr/>
          </p:nvPicPr>
          <p:blipFill>
            <a:blip r:embed="rId7" cstate="print"/>
            <a:srcRect/>
            <a:stretch>
              <a:fillRect/>
            </a:stretch>
          </p:blipFill>
          <p:spPr bwMode="auto">
            <a:xfrm>
              <a:off x="2679" y="2174"/>
              <a:ext cx="906" cy="408"/>
            </a:xfrm>
            <a:prstGeom prst="rect">
              <a:avLst/>
            </a:prstGeom>
            <a:noFill/>
            <a:ln w="9525">
              <a:noFill/>
              <a:miter lim="800000"/>
              <a:headEnd/>
              <a:tailEnd/>
            </a:ln>
          </p:spPr>
        </p:pic>
        <p:pic>
          <p:nvPicPr>
            <p:cNvPr id="25636" name="Picture 35" descr="calc_FV"/>
            <p:cNvPicPr>
              <a:picLocks noChangeAspect="1" noChangeArrowheads="1"/>
            </p:cNvPicPr>
            <p:nvPr/>
          </p:nvPicPr>
          <p:blipFill>
            <a:blip r:embed="rId8" cstate="print"/>
            <a:srcRect/>
            <a:stretch>
              <a:fillRect/>
            </a:stretch>
          </p:blipFill>
          <p:spPr bwMode="auto">
            <a:xfrm>
              <a:off x="4698" y="2174"/>
              <a:ext cx="906" cy="408"/>
            </a:xfrm>
            <a:prstGeom prst="rect">
              <a:avLst/>
            </a:prstGeom>
            <a:noFill/>
            <a:ln w="9525">
              <a:noFill/>
              <a:miter lim="800000"/>
              <a:headEnd/>
              <a:tailEnd/>
            </a:ln>
          </p:spPr>
        </p:pic>
      </p:grpSp>
      <p:graphicFrame>
        <p:nvGraphicFramePr>
          <p:cNvPr id="5209" name="Group 89"/>
          <p:cNvGraphicFramePr>
            <a:graphicFrameLocks noGrp="1"/>
          </p:cNvGraphicFramePr>
          <p:nvPr/>
        </p:nvGraphicFramePr>
        <p:xfrm>
          <a:off x="685800" y="4322763"/>
          <a:ext cx="7543800" cy="1190625"/>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258888">
                  <a:extLst>
                    <a:ext uri="{9D8B030D-6E8A-4147-A177-3AD203B41FA5}">
                      <a16:colId xmlns:a16="http://schemas.microsoft.com/office/drawing/2014/main" xmlns="" val="20002"/>
                    </a:ext>
                  </a:extLst>
                </a:gridCol>
                <a:gridCol w="1255712">
                  <a:extLst>
                    <a:ext uri="{9D8B030D-6E8A-4147-A177-3AD203B41FA5}">
                      <a16:colId xmlns:a16="http://schemas.microsoft.com/office/drawing/2014/main" xmlns="" val="20003"/>
                    </a:ext>
                  </a:extLst>
                </a:gridCol>
                <a:gridCol w="1258888">
                  <a:extLst>
                    <a:ext uri="{9D8B030D-6E8A-4147-A177-3AD203B41FA5}">
                      <a16:colId xmlns:a16="http://schemas.microsoft.com/office/drawing/2014/main" xmlns="" val="20004"/>
                    </a:ext>
                  </a:extLst>
                </a:gridCol>
                <a:gridCol w="1255712">
                  <a:extLst>
                    <a:ext uri="{9D8B030D-6E8A-4147-A177-3AD203B41FA5}">
                      <a16:colId xmlns:a16="http://schemas.microsoft.com/office/drawing/2014/main" xmlns="" val="20005"/>
                    </a:ext>
                  </a:extLst>
                </a:gridCol>
              </a:tblGrid>
              <a:tr h="396875">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15,000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6875">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itchFamily="18" charset="0"/>
                        </a:rPr>
                        <a:t>-8,375.92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r h="396875">
                <a:tc gridSpan="6">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Excel Formula: =PV(RATE,NPER, PMT, FV) = PV(0.06,10,0,15000)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11"/>
          <p:cNvSpPr>
            <a:spLocks noGrp="1" noChangeArrowheads="1"/>
          </p:cNvSpPr>
          <p:nvPr>
            <p:ph type="title"/>
          </p:nvPr>
        </p:nvSpPr>
        <p:spPr/>
        <p:txBody>
          <a:bodyPr/>
          <a:lstStyle/>
          <a:p>
            <a:pPr eaLnBrk="1" hangingPunct="1"/>
            <a:r>
              <a:rPr lang="en-US" altLang="en-US" sz="2800" smtClean="0"/>
              <a:t>Example 4.2 </a:t>
            </a:r>
            <a:r>
              <a:rPr lang="en-US" altLang="en-US" sz="2800" b="1" smtClean="0"/>
              <a:t>Personal Finance </a:t>
            </a:r>
            <a:br>
              <a:rPr lang="en-US" altLang="en-US" sz="2800" b="1" smtClean="0"/>
            </a:br>
            <a:r>
              <a:rPr lang="en-US" altLang="en-US" sz="2800" smtClean="0"/>
              <a:t>Present Value of a Single Future Cash Flow</a:t>
            </a:r>
          </a:p>
        </p:txBody>
      </p:sp>
      <p:sp>
        <p:nvSpPr>
          <p:cNvPr id="26627" name="Rectangle 12"/>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The bond is worth much less today than its final payoff because of the time value of money.</a:t>
            </a:r>
          </a:p>
        </p:txBody>
      </p:sp>
      <p:sp>
        <p:nvSpPr>
          <p:cNvPr id="26628" name="Slide Number Placeholder 4"/>
          <p:cNvSpPr>
            <a:spLocks noGrp="1"/>
          </p:cNvSpPr>
          <p:nvPr>
            <p:ph type="sldNum" sz="quarter" idx="12"/>
          </p:nvPr>
        </p:nvSpPr>
        <p:spPr bwMode="auto">
          <a:noFill/>
          <a:ln>
            <a:miter lim="800000"/>
            <a:headEnd/>
            <a:tailEnd/>
          </a:ln>
        </p:spPr>
        <p:txBody>
          <a:bodyPr/>
          <a:lstStyle/>
          <a:p>
            <a:r>
              <a:rPr lang="en-US" altLang="en-US"/>
              <a:t>4-</a:t>
            </a:r>
            <a:fld id="{F17001B3-700C-4D40-9A04-B5F68B860A77}" type="slidenum">
              <a:rPr lang="en-US" altLang="en-US"/>
              <a:pPr/>
              <a:t>22</a:t>
            </a:fld>
            <a:endParaRPr lang="en-US" altLang="en-US"/>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21"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4.2a </a:t>
            </a:r>
            <a:br>
              <a:rPr lang="en-US" altLang="en-US" smtClean="0"/>
            </a:br>
            <a:r>
              <a:rPr lang="en-US" altLang="en-US" smtClean="0"/>
              <a:t>Solving for the Interest Rate</a:t>
            </a:r>
          </a:p>
        </p:txBody>
      </p:sp>
      <p:sp>
        <p:nvSpPr>
          <p:cNvPr id="27651" name="Rectangle 14"/>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mtClean="0"/>
              <a:t>The U.S. Treasury offers to sell you a bond for </a:t>
            </a:r>
            <a:r>
              <a:rPr lang="en-US" altLang="en-US" b="1" smtClean="0">
                <a:solidFill>
                  <a:srgbClr val="006600"/>
                </a:solidFill>
              </a:rPr>
              <a:t>$613.81</a:t>
            </a:r>
            <a:r>
              <a:rPr lang="en-US" altLang="en-US" smtClean="0"/>
              <a:t>.  No payments will be made until the bond matures </a:t>
            </a:r>
            <a:r>
              <a:rPr lang="en-US" altLang="en-US" b="1" smtClean="0">
                <a:solidFill>
                  <a:srgbClr val="006600"/>
                </a:solidFill>
              </a:rPr>
              <a:t>10 </a:t>
            </a:r>
            <a:r>
              <a:rPr lang="en-US" altLang="en-US" smtClean="0"/>
              <a:t>years from now, at which time it will be redeemed for </a:t>
            </a:r>
            <a:r>
              <a:rPr lang="en-US" altLang="en-US" b="1" smtClean="0">
                <a:solidFill>
                  <a:srgbClr val="006600"/>
                </a:solidFill>
              </a:rPr>
              <a:t>$1,000</a:t>
            </a:r>
            <a:r>
              <a:rPr lang="en-US" altLang="en-US" smtClean="0"/>
              <a:t>.  What interest rate would you earn if you bought this bond at the offer price? </a:t>
            </a:r>
          </a:p>
        </p:txBody>
      </p:sp>
      <p:sp>
        <p:nvSpPr>
          <p:cNvPr id="27652" name="Slide Number Placeholder 4"/>
          <p:cNvSpPr>
            <a:spLocks noGrp="1"/>
          </p:cNvSpPr>
          <p:nvPr>
            <p:ph type="sldNum" sz="quarter" idx="12"/>
          </p:nvPr>
        </p:nvSpPr>
        <p:spPr bwMode="auto">
          <a:noFill/>
          <a:ln>
            <a:miter lim="800000"/>
            <a:headEnd/>
            <a:tailEnd/>
          </a:ln>
        </p:spPr>
        <p:txBody>
          <a:bodyPr/>
          <a:lstStyle/>
          <a:p>
            <a:r>
              <a:rPr lang="en-US" altLang="en-US"/>
              <a:t>4-</a:t>
            </a:r>
            <a:fld id="{0E060B42-3966-47DD-9D19-04F2BA2E7297}" type="slidenum">
              <a:rPr lang="en-US" altLang="en-US"/>
              <a:pPr/>
              <a:t>23</a:t>
            </a:fld>
            <a:endParaRPr lang="en-US" altLang="en-US"/>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2800" smtClean="0"/>
              <a:t>Example 4.2a </a:t>
            </a:r>
            <a:br>
              <a:rPr lang="en-US" altLang="en-US" sz="2800" smtClean="0"/>
            </a:br>
            <a:r>
              <a:rPr lang="en-US" altLang="en-US" sz="2800" smtClean="0"/>
              <a:t>Solving for the Interest Rate</a:t>
            </a:r>
          </a:p>
        </p:txBody>
      </p:sp>
      <p:sp>
        <p:nvSpPr>
          <p:cNvPr id="459779" name="Rectangle 3"/>
          <p:cNvSpPr>
            <a:spLocks noGrp="1" noChangeArrowheads="1"/>
          </p:cNvSpPr>
          <p:nvPr>
            <p:ph idx="1"/>
          </p:nvPr>
        </p:nvSpPr>
        <p:spPr>
          <a:xfrm>
            <a:off x="317500" y="1803400"/>
            <a:ext cx="8505825" cy="4140200"/>
          </a:xfrm>
        </p:spPr>
        <p:txBody>
          <a:bodyPr rtlCol="0">
            <a:normAutofit/>
          </a:bodyPr>
          <a:lstStyle/>
          <a:p>
            <a:pPr eaLnBrk="1" fontAlgn="auto" hangingPunct="1">
              <a:spcAft>
                <a:spcPts val="0"/>
              </a:spcAft>
              <a:buFontTx/>
              <a:buNone/>
              <a:defRPr/>
            </a:pPr>
            <a:r>
              <a:rPr lang="en-US" altLang="en-US" b="1" smtClean="0">
                <a:solidFill>
                  <a:srgbClr val="00646D"/>
                </a:solidFill>
              </a:rPr>
              <a:t>Solution:</a:t>
            </a:r>
          </a:p>
          <a:p>
            <a:pPr eaLnBrk="1" fontAlgn="auto" hangingPunct="1">
              <a:spcAft>
                <a:spcPts val="0"/>
              </a:spcAft>
              <a:buFontTx/>
              <a:buNone/>
              <a:defRPr/>
            </a:pPr>
            <a:r>
              <a:rPr lang="en-US" altLang="en-US" b="1" smtClean="0">
                <a:solidFill>
                  <a:srgbClr val="00646D"/>
                </a:solidFill>
              </a:rPr>
              <a:t>Plan:</a:t>
            </a:r>
            <a:r>
              <a:rPr lang="en-US" altLang="en-US" sz="3000" b="1" smtClean="0">
                <a:solidFill>
                  <a:srgbClr val="00646D"/>
                </a:solidFill>
                <a:effectLst>
                  <a:outerShdw blurRad="38100" dist="38100" dir="2700000" algn="tl">
                    <a:srgbClr val="C0C0C0"/>
                  </a:outerShdw>
                </a:effectLst>
              </a:rPr>
              <a:t>  </a:t>
            </a:r>
          </a:p>
          <a:p>
            <a:pPr eaLnBrk="1" fontAlgn="auto" hangingPunct="1">
              <a:spcAft>
                <a:spcPts val="0"/>
              </a:spcAft>
              <a:buFont typeface="Arial" panose="020B0604020202020204" pitchFamily="34" charset="0"/>
              <a:buChar char="•"/>
              <a:defRPr/>
            </a:pPr>
            <a:r>
              <a:rPr lang="en-US" altLang="en-US" sz="2400" smtClean="0"/>
              <a:t>First set up your timeline. The cash flows for this bond are represented by the following timeline:</a:t>
            </a:r>
          </a:p>
          <a:p>
            <a:pPr eaLnBrk="1" fontAlgn="auto" hangingPunct="1">
              <a:spcBef>
                <a:spcPct val="350000"/>
              </a:spcBef>
              <a:spcAft>
                <a:spcPts val="0"/>
              </a:spcAft>
              <a:buFont typeface="Arial" panose="020B0604020202020204" pitchFamily="34" charset="0"/>
              <a:buChar char="•"/>
              <a:defRPr/>
            </a:pPr>
            <a:r>
              <a:rPr lang="en-US" altLang="en-US" sz="2400" smtClean="0"/>
              <a:t>To determine the interest rate, we compute the annual interest rate using the</a:t>
            </a:r>
            <a:r>
              <a:rPr lang="en-US" altLang="en-US" sz="2400" b="1" smtClean="0">
                <a:solidFill>
                  <a:srgbClr val="DB3103"/>
                </a:solidFill>
              </a:rPr>
              <a:t> </a:t>
            </a:r>
            <a:r>
              <a:rPr lang="en-US" altLang="en-US" sz="2400" b="1" smtClean="0">
                <a:solidFill>
                  <a:srgbClr val="00646D"/>
                </a:solidFill>
              </a:rPr>
              <a:t>financial calculator</a:t>
            </a:r>
            <a:r>
              <a:rPr lang="en-US" altLang="en-US" sz="2400" smtClean="0"/>
              <a:t>.</a:t>
            </a:r>
          </a:p>
        </p:txBody>
      </p:sp>
      <p:sp>
        <p:nvSpPr>
          <p:cNvPr id="28676" name="Slide Number Placeholder 4"/>
          <p:cNvSpPr>
            <a:spLocks noGrp="1"/>
          </p:cNvSpPr>
          <p:nvPr>
            <p:ph type="sldNum" sz="quarter" idx="12"/>
          </p:nvPr>
        </p:nvSpPr>
        <p:spPr bwMode="auto">
          <a:noFill/>
          <a:ln>
            <a:miter lim="800000"/>
            <a:headEnd/>
            <a:tailEnd/>
          </a:ln>
        </p:spPr>
        <p:txBody>
          <a:bodyPr/>
          <a:lstStyle/>
          <a:p>
            <a:r>
              <a:rPr lang="en-US" altLang="en-US"/>
              <a:t>4-</a:t>
            </a:r>
            <a:fld id="{47CA1046-75F4-4876-9AA9-B11FA99545CC}" type="slidenum">
              <a:rPr lang="en-US" altLang="en-US"/>
              <a:pPr/>
              <a:t>24</a:t>
            </a:fld>
            <a:endParaRPr lang="en-US" altLang="en-US"/>
          </a:p>
        </p:txBody>
      </p:sp>
      <p:pic>
        <p:nvPicPr>
          <p:cNvPr id="28677" name="Picture 2" descr="010EX"/>
          <p:cNvPicPr>
            <a:picLocks noChangeAspect="1" noChangeArrowheads="1"/>
          </p:cNvPicPr>
          <p:nvPr/>
        </p:nvPicPr>
        <p:blipFill>
          <a:blip r:embed="rId2" cstate="print"/>
          <a:srcRect/>
          <a:stretch>
            <a:fillRect/>
          </a:stretch>
        </p:blipFill>
        <p:spPr bwMode="auto">
          <a:xfrm>
            <a:off x="1114425" y="3990975"/>
            <a:ext cx="6821488" cy="762000"/>
          </a:xfrm>
          <a:prstGeom prst="rect">
            <a:avLst/>
          </a:prstGeom>
          <a:noFill/>
          <a:ln w="9525">
            <a:noFill/>
            <a:miter lim="800000"/>
            <a:headEnd/>
            <a:tailEnd/>
          </a:ln>
        </p:spPr>
      </p:pic>
      <p:sp>
        <p:nvSpPr>
          <p:cNvPr id="28678" name="TextBox 7"/>
          <p:cNvSpPr txBox="1">
            <a:spLocks noChangeArrowheads="1"/>
          </p:cNvSpPr>
          <p:nvPr/>
        </p:nvSpPr>
        <p:spPr bwMode="auto">
          <a:xfrm>
            <a:off x="733425" y="4600575"/>
            <a:ext cx="1143000" cy="366713"/>
          </a:xfrm>
          <a:prstGeom prst="rect">
            <a:avLst/>
          </a:prstGeom>
          <a:noFill/>
          <a:ln w="9525">
            <a:noFill/>
            <a:miter lim="800000"/>
            <a:headEnd/>
            <a:tailEnd/>
          </a:ln>
        </p:spPr>
        <p:txBody>
          <a:bodyPr>
            <a:spAutoFit/>
          </a:bodyPr>
          <a:lstStyle/>
          <a:p>
            <a:pPr eaLnBrk="1" hangingPunct="1"/>
            <a:r>
              <a:rPr lang="en-US" altLang="en-US" sz="1800">
                <a:latin typeface="Times New Roman" pitchFamily="18" charset="0"/>
              </a:rPr>
              <a:t>-$613.81</a:t>
            </a:r>
          </a:p>
        </p:txBody>
      </p:sp>
      <p:sp>
        <p:nvSpPr>
          <p:cNvPr id="28679" name="TextBox 8"/>
          <p:cNvSpPr txBox="1">
            <a:spLocks noChangeArrowheads="1"/>
          </p:cNvSpPr>
          <p:nvPr/>
        </p:nvSpPr>
        <p:spPr bwMode="auto">
          <a:xfrm>
            <a:off x="7058025" y="4448175"/>
            <a:ext cx="1143000" cy="457200"/>
          </a:xfrm>
          <a:prstGeom prst="rect">
            <a:avLst/>
          </a:prstGeom>
          <a:solidFill>
            <a:schemeClr val="bg1"/>
          </a:solidFill>
          <a:ln w="9525">
            <a:noFill/>
            <a:miter lim="800000"/>
            <a:headEnd/>
            <a:tailEnd/>
          </a:ln>
        </p:spPr>
        <p:txBody>
          <a:bodyPr>
            <a:spAutoFit/>
          </a:bodyPr>
          <a:lstStyle/>
          <a:p>
            <a:pPr eaLnBrk="1" hangingPunct="1"/>
            <a:endParaRPr lang="en-US" altLang="en-US">
              <a:latin typeface="Tahoma" pitchFamily="34" charset="0"/>
            </a:endParaRPr>
          </a:p>
        </p:txBody>
      </p:sp>
      <p:sp>
        <p:nvSpPr>
          <p:cNvPr id="10" name="TextBox 9"/>
          <p:cNvSpPr txBox="1"/>
          <p:nvPr/>
        </p:nvSpPr>
        <p:spPr>
          <a:xfrm>
            <a:off x="7058025" y="4600575"/>
            <a:ext cx="877888" cy="338138"/>
          </a:xfrm>
          <a:prstGeom prst="rect">
            <a:avLst/>
          </a:prstGeom>
          <a:noFill/>
        </p:spPr>
        <p:txBody>
          <a:bodyPr>
            <a:spAutoFit/>
          </a:bodyPr>
          <a:lstStyle/>
          <a:p>
            <a:pPr eaLnBrk="1" hangingPunct="1">
              <a:defRPr/>
            </a:pPr>
            <a:r>
              <a:rPr lang="en-US" sz="1600" dirty="0">
                <a:latin typeface="+mn-lt"/>
              </a:rPr>
              <a:t>$1,000</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2"/>
          <p:cNvSpPr>
            <a:spLocks noGrp="1"/>
          </p:cNvSpPr>
          <p:nvPr>
            <p:ph type="sldNum" sz="quarter" idx="12"/>
          </p:nvPr>
        </p:nvSpPr>
        <p:spPr bwMode="auto">
          <a:noFill/>
          <a:ln>
            <a:miter lim="800000"/>
            <a:headEnd/>
            <a:tailEnd/>
          </a:ln>
        </p:spPr>
        <p:txBody>
          <a:bodyPr/>
          <a:lstStyle/>
          <a:p>
            <a:r>
              <a:rPr lang="en-US" altLang="en-US"/>
              <a:t>4-</a:t>
            </a:r>
            <a:fld id="{61F0B071-FEC0-4681-92D3-EBE6AF1C3672}" type="slidenum">
              <a:rPr lang="en-US" altLang="en-US"/>
              <a:pPr/>
              <a:t>25</a:t>
            </a:fld>
            <a:endParaRPr lang="en-US" altLang="en-US"/>
          </a:p>
        </p:txBody>
      </p:sp>
      <p:sp>
        <p:nvSpPr>
          <p:cNvPr id="29699" name="Rectangle 2"/>
          <p:cNvSpPr>
            <a:spLocks noGrp="1" noChangeArrowheads="1"/>
          </p:cNvSpPr>
          <p:nvPr>
            <p:ph type="title" idx="4294967295"/>
          </p:nvPr>
        </p:nvSpPr>
        <p:spPr>
          <a:xfrm>
            <a:off x="0" y="142875"/>
            <a:ext cx="7386638" cy="1143000"/>
          </a:xfrm>
        </p:spPr>
        <p:txBody>
          <a:bodyPr/>
          <a:lstStyle/>
          <a:p>
            <a:pPr eaLnBrk="1" hangingPunct="1"/>
            <a:r>
              <a:rPr lang="en-US" altLang="en-US" sz="2800" smtClean="0"/>
              <a:t>Example 4.2a </a:t>
            </a:r>
            <a:br>
              <a:rPr lang="en-US" altLang="en-US" sz="2800" smtClean="0"/>
            </a:br>
            <a:r>
              <a:rPr lang="en-US" altLang="en-US" sz="2800" smtClean="0"/>
              <a:t>Solving for the Interest Rate</a:t>
            </a:r>
          </a:p>
        </p:txBody>
      </p:sp>
      <p:sp>
        <p:nvSpPr>
          <p:cNvPr id="29700" name="Rectangle 3"/>
          <p:cNvSpPr>
            <a:spLocks noGrp="1" noChangeArrowheads="1"/>
          </p:cNvSpPr>
          <p:nvPr>
            <p:ph type="body" idx="4294967295"/>
          </p:nvPr>
        </p:nvSpPr>
        <p:spPr>
          <a:xfrm>
            <a:off x="0" y="1803400"/>
            <a:ext cx="8505825" cy="1473200"/>
          </a:xfrm>
        </p:spPr>
        <p:txBody>
          <a:bodyPr/>
          <a:lstStyle/>
          <a:p>
            <a:pPr eaLnBrk="1" hangingPunct="1">
              <a:lnSpc>
                <a:spcPct val="90000"/>
              </a:lnSpc>
              <a:buFontTx/>
              <a:buNone/>
            </a:pPr>
            <a:r>
              <a:rPr lang="en-US" altLang="en-US" b="1" smtClean="0">
                <a:solidFill>
                  <a:srgbClr val="00646D"/>
                </a:solidFill>
              </a:rPr>
              <a:t>Execute:</a:t>
            </a:r>
          </a:p>
          <a:p>
            <a:pPr eaLnBrk="1" hangingPunct="1">
              <a:lnSpc>
                <a:spcPct val="90000"/>
              </a:lnSpc>
              <a:buFontTx/>
              <a:buNone/>
            </a:pPr>
            <a:r>
              <a:rPr lang="en-US" altLang="en-US" b="1" smtClean="0">
                <a:solidFill>
                  <a:srgbClr val="00646D"/>
                </a:solidFill>
              </a:rPr>
              <a:t>    </a:t>
            </a:r>
          </a:p>
          <a:p>
            <a:pPr eaLnBrk="1" hangingPunct="1">
              <a:lnSpc>
                <a:spcPct val="90000"/>
              </a:lnSpc>
              <a:buFontTx/>
              <a:buNone/>
            </a:pPr>
            <a:endParaRPr lang="en-US" altLang="en-US" b="1" smtClean="0">
              <a:solidFill>
                <a:srgbClr val="00646D"/>
              </a:solidFill>
            </a:endParaRPr>
          </a:p>
        </p:txBody>
      </p:sp>
      <p:sp>
        <p:nvSpPr>
          <p:cNvPr id="2970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grpSp>
        <p:nvGrpSpPr>
          <p:cNvPr id="29702" name="Group 35"/>
          <p:cNvGrpSpPr>
            <a:grpSpLocks/>
          </p:cNvGrpSpPr>
          <p:nvPr/>
        </p:nvGrpSpPr>
        <p:grpSpPr bwMode="auto">
          <a:xfrm>
            <a:off x="1981200" y="2481263"/>
            <a:ext cx="6248400" cy="563562"/>
            <a:chOff x="528" y="3392"/>
            <a:chExt cx="4528" cy="408"/>
          </a:xfrm>
        </p:grpSpPr>
        <p:pic>
          <p:nvPicPr>
            <p:cNvPr id="29726" name="Picture 30" descr="calc_N_orange"/>
            <p:cNvPicPr>
              <a:picLocks noChangeAspect="1" noChangeArrowheads="1"/>
            </p:cNvPicPr>
            <p:nvPr/>
          </p:nvPicPr>
          <p:blipFill>
            <a:blip r:embed="rId2" cstate="print"/>
            <a:srcRect/>
            <a:stretch>
              <a:fillRect/>
            </a:stretch>
          </p:blipFill>
          <p:spPr bwMode="auto">
            <a:xfrm>
              <a:off x="528" y="3392"/>
              <a:ext cx="912" cy="408"/>
            </a:xfrm>
            <a:prstGeom prst="rect">
              <a:avLst/>
            </a:prstGeom>
            <a:noFill/>
            <a:ln w="9525">
              <a:noFill/>
              <a:miter lim="800000"/>
              <a:headEnd/>
              <a:tailEnd/>
            </a:ln>
          </p:spPr>
        </p:pic>
        <p:pic>
          <p:nvPicPr>
            <p:cNvPr id="29727" name="Picture 31" descr="calc_PMT"/>
            <p:cNvPicPr>
              <a:picLocks noChangeAspect="1" noChangeArrowheads="1"/>
            </p:cNvPicPr>
            <p:nvPr/>
          </p:nvPicPr>
          <p:blipFill>
            <a:blip r:embed="rId3" cstate="print"/>
            <a:srcRect/>
            <a:stretch>
              <a:fillRect/>
            </a:stretch>
          </p:blipFill>
          <p:spPr bwMode="auto">
            <a:xfrm>
              <a:off x="3243" y="3392"/>
              <a:ext cx="912" cy="408"/>
            </a:xfrm>
            <a:prstGeom prst="rect">
              <a:avLst/>
            </a:prstGeom>
            <a:noFill/>
            <a:ln w="9525">
              <a:noFill/>
              <a:miter lim="800000"/>
              <a:headEnd/>
              <a:tailEnd/>
            </a:ln>
          </p:spPr>
        </p:pic>
        <p:pic>
          <p:nvPicPr>
            <p:cNvPr id="29728" name="Picture 32" descr="calc_PV"/>
            <p:cNvPicPr>
              <a:picLocks noChangeAspect="1" noChangeArrowheads="1"/>
            </p:cNvPicPr>
            <p:nvPr/>
          </p:nvPicPr>
          <p:blipFill>
            <a:blip r:embed="rId4" cstate="print"/>
            <a:srcRect/>
            <a:stretch>
              <a:fillRect/>
            </a:stretch>
          </p:blipFill>
          <p:spPr bwMode="auto">
            <a:xfrm>
              <a:off x="2336" y="3401"/>
              <a:ext cx="912" cy="390"/>
            </a:xfrm>
            <a:prstGeom prst="rect">
              <a:avLst/>
            </a:prstGeom>
            <a:noFill/>
            <a:ln w="9525">
              <a:noFill/>
              <a:miter lim="800000"/>
              <a:headEnd/>
              <a:tailEnd/>
            </a:ln>
          </p:spPr>
        </p:pic>
        <p:pic>
          <p:nvPicPr>
            <p:cNvPr id="29729" name="Picture 33" descr="calc_FV"/>
            <p:cNvPicPr>
              <a:picLocks noChangeAspect="1" noChangeArrowheads="1"/>
            </p:cNvPicPr>
            <p:nvPr/>
          </p:nvPicPr>
          <p:blipFill>
            <a:blip r:embed="rId5" cstate="print"/>
            <a:srcRect/>
            <a:stretch>
              <a:fillRect/>
            </a:stretch>
          </p:blipFill>
          <p:spPr bwMode="auto">
            <a:xfrm>
              <a:off x="4150" y="3392"/>
              <a:ext cx="906" cy="408"/>
            </a:xfrm>
            <a:prstGeom prst="rect">
              <a:avLst/>
            </a:prstGeom>
            <a:noFill/>
            <a:ln w="9525">
              <a:noFill/>
              <a:miter lim="800000"/>
              <a:headEnd/>
              <a:tailEnd/>
            </a:ln>
          </p:spPr>
        </p:pic>
        <p:pic>
          <p:nvPicPr>
            <p:cNvPr id="29730" name="Picture 34" descr="calc_IY"/>
            <p:cNvPicPr>
              <a:picLocks noChangeAspect="1" noChangeArrowheads="1"/>
            </p:cNvPicPr>
            <p:nvPr/>
          </p:nvPicPr>
          <p:blipFill>
            <a:blip r:embed="rId6" cstate="print"/>
            <a:srcRect/>
            <a:stretch>
              <a:fillRect/>
            </a:stretch>
          </p:blipFill>
          <p:spPr bwMode="auto">
            <a:xfrm>
              <a:off x="1435" y="3392"/>
              <a:ext cx="906" cy="408"/>
            </a:xfrm>
            <a:prstGeom prst="rect">
              <a:avLst/>
            </a:prstGeom>
            <a:noFill/>
            <a:ln w="9525">
              <a:noFill/>
              <a:miter lim="800000"/>
              <a:headEnd/>
              <a:tailEnd/>
            </a:ln>
          </p:spPr>
        </p:pic>
      </p:grpSp>
      <p:graphicFrame>
        <p:nvGraphicFramePr>
          <p:cNvPr id="45169" name="Group 113"/>
          <p:cNvGraphicFramePr>
            <a:graphicFrameLocks noGrp="1"/>
          </p:cNvGraphicFramePr>
          <p:nvPr/>
        </p:nvGraphicFramePr>
        <p:xfrm>
          <a:off x="762000" y="3092450"/>
          <a:ext cx="7543800" cy="793750"/>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258888">
                  <a:extLst>
                    <a:ext uri="{9D8B030D-6E8A-4147-A177-3AD203B41FA5}">
                      <a16:colId xmlns:a16="http://schemas.microsoft.com/office/drawing/2014/main" xmlns="" val="20002"/>
                    </a:ext>
                  </a:extLst>
                </a:gridCol>
                <a:gridCol w="1255712">
                  <a:extLst>
                    <a:ext uri="{9D8B030D-6E8A-4147-A177-3AD203B41FA5}">
                      <a16:colId xmlns:a16="http://schemas.microsoft.com/office/drawing/2014/main" xmlns="" val="20003"/>
                    </a:ext>
                  </a:extLst>
                </a:gridCol>
                <a:gridCol w="1258888">
                  <a:extLst>
                    <a:ext uri="{9D8B030D-6E8A-4147-A177-3AD203B41FA5}">
                      <a16:colId xmlns:a16="http://schemas.microsoft.com/office/drawing/2014/main" xmlns="" val="20004"/>
                    </a:ext>
                  </a:extLst>
                </a:gridCol>
                <a:gridCol w="1255712">
                  <a:extLst>
                    <a:ext uri="{9D8B030D-6E8A-4147-A177-3AD203B41FA5}">
                      <a16:colId xmlns:a16="http://schemas.microsoft.com/office/drawing/2014/main" xmlns="" val="20005"/>
                    </a:ext>
                  </a:extLst>
                </a:gridCol>
              </a:tblGrid>
              <a:tr h="396875">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-613.81</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1,000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6875">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bl>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91"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4.2a </a:t>
            </a:r>
            <a:br>
              <a:rPr lang="en-US" altLang="en-US" smtClean="0"/>
            </a:br>
            <a:r>
              <a:rPr lang="en-US" altLang="en-US" smtClean="0"/>
              <a:t>Solving for the Interest Rate</a:t>
            </a:r>
          </a:p>
        </p:txBody>
      </p:sp>
      <p:sp>
        <p:nvSpPr>
          <p:cNvPr id="30723" name="Rectangle 12"/>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The annual rate of return to the purchaser of the bond that holds the bond until maturity is 5%.  </a:t>
            </a:r>
          </a:p>
          <a:p>
            <a:pPr eaLnBrk="1" hangingPunct="1"/>
            <a:endParaRPr lang="en-US" altLang="en-US" smtClean="0"/>
          </a:p>
          <a:p>
            <a:pPr eaLnBrk="1" hangingPunct="1"/>
            <a:endParaRPr lang="en-US" altLang="en-US" smtClean="0"/>
          </a:p>
        </p:txBody>
      </p:sp>
      <p:sp>
        <p:nvSpPr>
          <p:cNvPr id="30724" name="Slide Number Placeholder 4"/>
          <p:cNvSpPr>
            <a:spLocks noGrp="1"/>
          </p:cNvSpPr>
          <p:nvPr>
            <p:ph type="sldNum" sz="quarter" idx="12"/>
          </p:nvPr>
        </p:nvSpPr>
        <p:spPr bwMode="auto">
          <a:noFill/>
          <a:ln>
            <a:miter lim="800000"/>
            <a:headEnd/>
            <a:tailEnd/>
          </a:ln>
        </p:spPr>
        <p:txBody>
          <a:bodyPr/>
          <a:lstStyle/>
          <a:p>
            <a:r>
              <a:rPr lang="en-US" altLang="en-US"/>
              <a:t>4-</a:t>
            </a:r>
            <a:fld id="{85816A6B-00F7-4D8A-9E76-60D8A3409EF2}" type="slidenum">
              <a:rPr lang="en-US" altLang="en-US"/>
              <a:pPr/>
              <a:t>26</a:t>
            </a:fld>
            <a:endParaRPr lang="en-US" altLang="en-US"/>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69" name="Rectangle 25"/>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Table 4.1 The Three Rules of Valuing Cash Flows</a:t>
            </a:r>
          </a:p>
        </p:txBody>
      </p:sp>
      <p:sp>
        <p:nvSpPr>
          <p:cNvPr id="31747" name="Slide Number Placeholder 4"/>
          <p:cNvSpPr>
            <a:spLocks noGrp="1"/>
          </p:cNvSpPr>
          <p:nvPr>
            <p:ph type="sldNum" sz="quarter" idx="12"/>
          </p:nvPr>
        </p:nvSpPr>
        <p:spPr bwMode="auto">
          <a:noFill/>
          <a:ln>
            <a:miter lim="800000"/>
            <a:headEnd/>
            <a:tailEnd/>
          </a:ln>
        </p:spPr>
        <p:txBody>
          <a:bodyPr/>
          <a:lstStyle/>
          <a:p>
            <a:r>
              <a:rPr lang="en-US" altLang="en-US"/>
              <a:t>4-</a:t>
            </a:r>
            <a:fld id="{E50EF8CB-A58B-49A8-BB4A-9E57A67CE83E}" type="slidenum">
              <a:rPr lang="en-US" altLang="en-US"/>
              <a:pPr/>
              <a:t>27</a:t>
            </a:fld>
            <a:endParaRPr lang="en-US" altLang="en-US"/>
          </a:p>
        </p:txBody>
      </p:sp>
      <p:pic>
        <p:nvPicPr>
          <p:cNvPr id="31748" name="Picture 2" descr="Table_04_01"/>
          <p:cNvPicPr preferRelativeResize="0">
            <a:picLocks noChangeAspect="1" noChangeArrowheads="1"/>
          </p:cNvPicPr>
          <p:nvPr>
            <p:custDataLst>
              <p:tags r:id="rId1"/>
            </p:custDataLst>
          </p:nvPr>
        </p:nvPicPr>
        <p:blipFill>
          <a:blip r:embed="rId3" cstate="print"/>
          <a:srcRect/>
          <a:stretch>
            <a:fillRect/>
          </a:stretch>
        </p:blipFill>
        <p:spPr bwMode="auto">
          <a:xfrm>
            <a:off x="157163" y="2057400"/>
            <a:ext cx="8763000" cy="237966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Applying the Rules of Valuing Cash Flows</a:t>
            </a:r>
          </a:p>
        </p:txBody>
      </p:sp>
      <p:sp>
        <p:nvSpPr>
          <p:cNvPr id="32771" name="Rectangle 8"/>
          <p:cNvSpPr>
            <a:spLocks noGrp="1" noChangeArrowheads="1"/>
          </p:cNvSpPr>
          <p:nvPr>
            <p:ph idx="1"/>
          </p:nvPr>
        </p:nvSpPr>
        <p:spPr/>
        <p:txBody>
          <a:bodyPr/>
          <a:lstStyle/>
          <a:p>
            <a:pPr eaLnBrk="1" hangingPunct="1"/>
            <a:r>
              <a:rPr lang="en-US" altLang="en-US" sz="2800" smtClean="0"/>
              <a:t>Suppose we plan to save </a:t>
            </a:r>
            <a:r>
              <a:rPr lang="en-US" altLang="en-US" sz="2800" b="1" smtClean="0">
                <a:solidFill>
                  <a:srgbClr val="006600"/>
                </a:solidFill>
              </a:rPr>
              <a:t>$1,000 </a:t>
            </a:r>
            <a:r>
              <a:rPr lang="en-US" altLang="en-US" sz="2800" smtClean="0"/>
              <a:t>today, and </a:t>
            </a:r>
            <a:r>
              <a:rPr lang="en-US" altLang="en-US" sz="2800" b="1" smtClean="0">
                <a:solidFill>
                  <a:srgbClr val="006600"/>
                </a:solidFill>
              </a:rPr>
              <a:t>$1,000 </a:t>
            </a:r>
            <a:r>
              <a:rPr lang="en-US" altLang="en-US" sz="2800" smtClean="0"/>
              <a:t>at the end of each of the next two years. If we earn a fixed </a:t>
            </a:r>
            <a:r>
              <a:rPr lang="en-US" altLang="en-US" sz="2800" b="1" smtClean="0">
                <a:solidFill>
                  <a:srgbClr val="006600"/>
                </a:solidFill>
              </a:rPr>
              <a:t>10%</a:t>
            </a:r>
            <a:r>
              <a:rPr lang="en-US" altLang="en-US" sz="2800" smtClean="0"/>
              <a:t> interest rate on our savings, how much will we have three years from today?</a:t>
            </a:r>
          </a:p>
        </p:txBody>
      </p:sp>
      <p:sp>
        <p:nvSpPr>
          <p:cNvPr id="32772" name="Slide Number Placeholder 4"/>
          <p:cNvSpPr>
            <a:spLocks noGrp="1"/>
          </p:cNvSpPr>
          <p:nvPr>
            <p:ph type="sldNum" sz="quarter" idx="12"/>
          </p:nvPr>
        </p:nvSpPr>
        <p:spPr bwMode="auto">
          <a:noFill/>
          <a:ln>
            <a:miter lim="800000"/>
            <a:headEnd/>
            <a:tailEnd/>
          </a:ln>
        </p:spPr>
        <p:txBody>
          <a:bodyPr/>
          <a:lstStyle/>
          <a:p>
            <a:r>
              <a:rPr lang="en-US" altLang="en-US"/>
              <a:t>4-</a:t>
            </a:r>
            <a:fld id="{3615F443-2988-4B29-B428-AEC442348E54}" type="slidenum">
              <a:rPr lang="en-US" altLang="en-US"/>
              <a:pPr/>
              <a:t>28</a:t>
            </a:fld>
            <a:endParaRPr lang="en-US" altLang="en-US"/>
          </a:p>
        </p:txBody>
      </p:sp>
      <p:pic>
        <p:nvPicPr>
          <p:cNvPr id="32773" name="Picture 3" descr="011c"/>
          <p:cNvPicPr>
            <a:picLocks noChangeAspect="1" noChangeArrowheads="1"/>
          </p:cNvPicPr>
          <p:nvPr/>
        </p:nvPicPr>
        <p:blipFill>
          <a:blip r:embed="rId2" cstate="print"/>
          <a:srcRect/>
          <a:stretch>
            <a:fillRect/>
          </a:stretch>
        </p:blipFill>
        <p:spPr bwMode="auto">
          <a:xfrm>
            <a:off x="1695450" y="3752850"/>
            <a:ext cx="5715000" cy="266223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41"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Applying the Rules of Valuing Cash Flows</a:t>
            </a:r>
          </a:p>
        </p:txBody>
      </p:sp>
      <p:sp>
        <p:nvSpPr>
          <p:cNvPr id="33795" name="Rectangle 14"/>
          <p:cNvSpPr>
            <a:spLocks noGrp="1" noChangeArrowheads="1"/>
          </p:cNvSpPr>
          <p:nvPr>
            <p:ph idx="1"/>
          </p:nvPr>
        </p:nvSpPr>
        <p:spPr/>
        <p:txBody>
          <a:bodyPr/>
          <a:lstStyle/>
          <a:p>
            <a:pPr eaLnBrk="1" hangingPunct="1"/>
            <a:r>
              <a:rPr lang="en-US" altLang="en-US" sz="2800" smtClean="0"/>
              <a:t>Another approach to the problem is to compute the future value in year 3 of each cash flow separately. Once all three amounts are in year 3 dollars, we can then combine them.</a:t>
            </a:r>
          </a:p>
        </p:txBody>
      </p:sp>
      <p:sp>
        <p:nvSpPr>
          <p:cNvPr id="33796" name="Slide Number Placeholder 4"/>
          <p:cNvSpPr>
            <a:spLocks noGrp="1"/>
          </p:cNvSpPr>
          <p:nvPr>
            <p:ph type="sldNum" sz="quarter" idx="12"/>
          </p:nvPr>
        </p:nvSpPr>
        <p:spPr bwMode="auto">
          <a:noFill/>
          <a:ln>
            <a:miter lim="800000"/>
            <a:headEnd/>
            <a:tailEnd/>
          </a:ln>
        </p:spPr>
        <p:txBody>
          <a:bodyPr/>
          <a:lstStyle/>
          <a:p>
            <a:r>
              <a:rPr lang="en-US" altLang="en-US"/>
              <a:t>4-</a:t>
            </a:r>
            <a:fld id="{DC874E7B-246F-41EB-8F02-333818155AE3}" type="slidenum">
              <a:rPr lang="en-US" altLang="en-US"/>
              <a:pPr/>
              <a:t>29</a:t>
            </a:fld>
            <a:endParaRPr lang="en-US" altLang="en-US"/>
          </a:p>
        </p:txBody>
      </p:sp>
      <p:pic>
        <p:nvPicPr>
          <p:cNvPr id="33797" name="Picture 2" descr="012"/>
          <p:cNvPicPr>
            <a:picLocks noChangeAspect="1" noChangeArrowheads="1"/>
          </p:cNvPicPr>
          <p:nvPr/>
        </p:nvPicPr>
        <p:blipFill>
          <a:blip r:embed="rId2" cstate="print"/>
          <a:srcRect/>
          <a:stretch>
            <a:fillRect/>
          </a:stretch>
        </p:blipFill>
        <p:spPr bwMode="auto">
          <a:xfrm>
            <a:off x="838200" y="3733800"/>
            <a:ext cx="7186613" cy="2590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19"/>
          <p:cNvSpPr>
            <a:spLocks noGrp="1" noChangeArrowheads="1"/>
          </p:cNvSpPr>
          <p:nvPr>
            <p:ph type="title"/>
          </p:nvPr>
        </p:nvSpPr>
        <p:spPr/>
        <p:txBody>
          <a:bodyPr/>
          <a:lstStyle/>
          <a:p>
            <a:pPr eaLnBrk="1" hangingPunct="1"/>
            <a:r>
              <a:rPr lang="en-US" altLang="en-US" smtClean="0"/>
              <a:t>Learning Objectives</a:t>
            </a:r>
          </a:p>
        </p:txBody>
      </p:sp>
      <p:sp>
        <p:nvSpPr>
          <p:cNvPr id="7171" name="Rectangle 20"/>
          <p:cNvSpPr>
            <a:spLocks noGrp="1" noChangeArrowheads="1"/>
          </p:cNvSpPr>
          <p:nvPr>
            <p:ph idx="1"/>
          </p:nvPr>
        </p:nvSpPr>
        <p:spPr>
          <a:ln>
            <a:solidFill>
              <a:schemeClr val="tx1"/>
            </a:solidFill>
          </a:ln>
        </p:spPr>
        <p:txBody>
          <a:bodyPr/>
          <a:lstStyle/>
          <a:p>
            <a:pPr eaLnBrk="1" hangingPunct="1">
              <a:lnSpc>
                <a:spcPct val="85000"/>
              </a:lnSpc>
            </a:pPr>
            <a:r>
              <a:rPr lang="en-US" altLang="en-US" sz="2400" smtClean="0"/>
              <a:t>Construct a cash flow timeline as the first step in solving problems </a:t>
            </a:r>
          </a:p>
          <a:p>
            <a:pPr eaLnBrk="1" hangingPunct="1">
              <a:lnSpc>
                <a:spcPct val="85000"/>
              </a:lnSpc>
            </a:pPr>
            <a:r>
              <a:rPr lang="en-US" altLang="en-US" sz="2400" smtClean="0"/>
              <a:t>Calculate the value of distant cash flows in the present and of current cash flows in the future</a:t>
            </a:r>
          </a:p>
          <a:p>
            <a:pPr eaLnBrk="1" hangingPunct="1">
              <a:lnSpc>
                <a:spcPct val="85000"/>
              </a:lnSpc>
            </a:pPr>
            <a:r>
              <a:rPr lang="en-US" altLang="en-US" sz="2400" smtClean="0"/>
              <a:t>Value a series of many cash flows</a:t>
            </a:r>
          </a:p>
          <a:p>
            <a:pPr eaLnBrk="1" hangingPunct="1">
              <a:lnSpc>
                <a:spcPct val="85000"/>
              </a:lnSpc>
            </a:pPr>
            <a:r>
              <a:rPr lang="en-US" altLang="en-US" sz="2400" smtClean="0"/>
              <a:t>Understand how to compute the net present value of any set of cash flows</a:t>
            </a:r>
          </a:p>
          <a:p>
            <a:pPr eaLnBrk="1" hangingPunct="1">
              <a:lnSpc>
                <a:spcPct val="85000"/>
              </a:lnSpc>
            </a:pPr>
            <a:r>
              <a:rPr lang="en-US" altLang="en-US" sz="2400" smtClean="0"/>
              <a:t>Apply shortcuts to value special sets of regular cash flows called perpetuities and annuities</a:t>
            </a:r>
          </a:p>
          <a:p>
            <a:pPr eaLnBrk="1" hangingPunct="1">
              <a:lnSpc>
                <a:spcPct val="85000"/>
              </a:lnSpc>
            </a:pPr>
            <a:r>
              <a:rPr lang="en-US" altLang="en-US" sz="2400" smtClean="0"/>
              <a:t>Compute the number of periods, cash flow, or rate of return in a loan or investment</a:t>
            </a:r>
          </a:p>
        </p:txBody>
      </p:sp>
      <p:sp>
        <p:nvSpPr>
          <p:cNvPr id="7172" name="Slide Number Placeholder 4"/>
          <p:cNvSpPr>
            <a:spLocks noGrp="1"/>
          </p:cNvSpPr>
          <p:nvPr>
            <p:ph type="sldNum" sz="quarter" idx="12"/>
          </p:nvPr>
        </p:nvSpPr>
        <p:spPr bwMode="auto">
          <a:noFill/>
          <a:ln>
            <a:miter lim="800000"/>
            <a:headEnd/>
            <a:tailEnd/>
          </a:ln>
        </p:spPr>
        <p:txBody>
          <a:bodyPr/>
          <a:lstStyle/>
          <a:p>
            <a:r>
              <a:rPr lang="en-US" altLang="en-US"/>
              <a:t>4-</a:t>
            </a:r>
            <a:fld id="{4A9302C9-CD0F-4850-8C5F-B72DD1193BA4}" type="slidenum">
              <a:rPr lang="en-US" altLang="en-US"/>
              <a:pPr/>
              <a:t>3</a:t>
            </a:fld>
            <a:endParaRPr lang="en-US" altLang="en-US"/>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60" name="Rectangle 8"/>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4.3 </a:t>
            </a:r>
            <a:r>
              <a:rPr lang="en-US" altLang="en-US" b="1" smtClean="0"/>
              <a:t>Personal Finance </a:t>
            </a:r>
            <a:r>
              <a:rPr lang="en-US" altLang="en-US" smtClean="0"/>
              <a:t/>
            </a:r>
            <a:br>
              <a:rPr lang="en-US" altLang="en-US" smtClean="0"/>
            </a:br>
            <a:r>
              <a:rPr lang="en-US" altLang="en-US" smtClean="0"/>
              <a:t>Computing the Future Value</a:t>
            </a:r>
          </a:p>
        </p:txBody>
      </p:sp>
      <p:sp>
        <p:nvSpPr>
          <p:cNvPr id="34819" name="Rectangle 9"/>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mtClean="0"/>
              <a:t>Let’s revisit the savings plan we considered earlier: We plan to save </a:t>
            </a:r>
            <a:r>
              <a:rPr lang="en-US" altLang="en-US" b="1" smtClean="0">
                <a:solidFill>
                  <a:srgbClr val="006600"/>
                </a:solidFill>
              </a:rPr>
              <a:t>$1,000 </a:t>
            </a:r>
            <a:r>
              <a:rPr lang="en-US" altLang="en-US" smtClean="0"/>
              <a:t>today and at the end of each of the next two years. At a fixed </a:t>
            </a:r>
            <a:r>
              <a:rPr lang="en-US" altLang="en-US" b="1" smtClean="0">
                <a:solidFill>
                  <a:srgbClr val="006600"/>
                </a:solidFill>
              </a:rPr>
              <a:t>10% </a:t>
            </a:r>
            <a:r>
              <a:rPr lang="en-US" altLang="en-US" smtClean="0"/>
              <a:t>interest rate, how much will we have in the bank three years from today?</a:t>
            </a:r>
          </a:p>
          <a:p>
            <a:pPr eaLnBrk="1" hangingPunct="1"/>
            <a:endParaRPr lang="en-US" altLang="en-US" smtClean="0"/>
          </a:p>
        </p:txBody>
      </p:sp>
      <p:sp>
        <p:nvSpPr>
          <p:cNvPr id="34820" name="Slide Number Placeholder 4"/>
          <p:cNvSpPr>
            <a:spLocks noGrp="1"/>
          </p:cNvSpPr>
          <p:nvPr>
            <p:ph type="sldNum" sz="quarter" idx="12"/>
          </p:nvPr>
        </p:nvSpPr>
        <p:spPr bwMode="auto">
          <a:noFill/>
          <a:ln>
            <a:miter lim="800000"/>
            <a:headEnd/>
            <a:tailEnd/>
          </a:ln>
        </p:spPr>
        <p:txBody>
          <a:bodyPr/>
          <a:lstStyle/>
          <a:p>
            <a:r>
              <a:rPr lang="en-US" altLang="en-US"/>
              <a:t>4-</a:t>
            </a:r>
            <a:fld id="{1879250D-086A-4942-AECF-DFC0483E508C}" type="slidenum">
              <a:rPr lang="en-US" altLang="en-US"/>
              <a:pPr/>
              <a:t>30</a:t>
            </a:fld>
            <a:endParaRPr lang="en-US" altLang="en-US"/>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96" name="Rectangle 20"/>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4.3 </a:t>
            </a:r>
            <a:r>
              <a:rPr lang="en-US" altLang="en-US" b="1" smtClean="0"/>
              <a:t>Personal Finance </a:t>
            </a:r>
            <a:r>
              <a:rPr lang="en-US" altLang="en-US" smtClean="0"/>
              <a:t/>
            </a:r>
            <a:br>
              <a:rPr lang="en-US" altLang="en-US" smtClean="0"/>
            </a:br>
            <a:r>
              <a:rPr lang="en-US" altLang="en-US" smtClean="0"/>
              <a:t>Computing the Future Value</a:t>
            </a:r>
          </a:p>
        </p:txBody>
      </p:sp>
      <p:sp>
        <p:nvSpPr>
          <p:cNvPr id="35843" name="Rectangle 21"/>
          <p:cNvSpPr>
            <a:spLocks noGrp="1" noChangeArrowheads="1"/>
          </p:cNvSpPr>
          <p:nvPr>
            <p:ph idx="1"/>
          </p:nvPr>
        </p:nvSpPr>
        <p:spPr>
          <a:xfrm>
            <a:off x="317500" y="1803400"/>
            <a:ext cx="8505825" cy="4205288"/>
          </a:xfrm>
        </p:spPr>
        <p:txBody>
          <a:bodyPr/>
          <a:lstStyle/>
          <a:p>
            <a:pPr eaLnBrk="1" hangingPunct="1">
              <a:lnSpc>
                <a:spcPct val="90000"/>
              </a:lnSpc>
              <a:buFontTx/>
              <a:buNone/>
            </a:pPr>
            <a:r>
              <a:rPr lang="en-US" altLang="en-US" b="1" smtClean="0">
                <a:solidFill>
                  <a:srgbClr val="00646D"/>
                </a:solidFill>
              </a:rPr>
              <a:t>Solution:</a:t>
            </a:r>
          </a:p>
          <a:p>
            <a:pPr eaLnBrk="1" hangingPunct="1">
              <a:lnSpc>
                <a:spcPct val="90000"/>
              </a:lnSpc>
              <a:buFontTx/>
              <a:buNone/>
            </a:pPr>
            <a:r>
              <a:rPr lang="en-US" altLang="en-US" b="1" smtClean="0">
                <a:solidFill>
                  <a:srgbClr val="00646D"/>
                </a:solidFill>
              </a:rPr>
              <a:t>Plan:  </a:t>
            </a:r>
          </a:p>
          <a:p>
            <a:pPr eaLnBrk="1" hangingPunct="1">
              <a:lnSpc>
                <a:spcPct val="90000"/>
              </a:lnSpc>
            </a:pPr>
            <a:r>
              <a:rPr lang="en-US" altLang="en-US" sz="2400" smtClean="0"/>
              <a:t>We’ll start with the timeline for this savings plan:</a:t>
            </a:r>
          </a:p>
          <a:p>
            <a:pPr eaLnBrk="1" hangingPunct="1">
              <a:lnSpc>
                <a:spcPct val="90000"/>
              </a:lnSpc>
              <a:spcBef>
                <a:spcPct val="350000"/>
              </a:spcBef>
            </a:pPr>
            <a:r>
              <a:rPr lang="en-US" altLang="en-US" sz="2400" smtClean="0"/>
              <a:t>Let’s solve this problem in a different way than we did in the text, of course still following the rules we established. First we’ll compute the present value of the cash flows. Then we’ll compute its value 3 years later (its future value).</a:t>
            </a:r>
          </a:p>
        </p:txBody>
      </p:sp>
      <p:sp>
        <p:nvSpPr>
          <p:cNvPr id="35844" name="Slide Number Placeholder 4"/>
          <p:cNvSpPr>
            <a:spLocks noGrp="1"/>
          </p:cNvSpPr>
          <p:nvPr>
            <p:ph type="sldNum" sz="quarter" idx="12"/>
          </p:nvPr>
        </p:nvSpPr>
        <p:spPr bwMode="auto">
          <a:noFill/>
          <a:ln>
            <a:miter lim="800000"/>
            <a:headEnd/>
            <a:tailEnd/>
          </a:ln>
        </p:spPr>
        <p:txBody>
          <a:bodyPr/>
          <a:lstStyle/>
          <a:p>
            <a:r>
              <a:rPr lang="en-US" altLang="en-US"/>
              <a:t>4-</a:t>
            </a:r>
            <a:fld id="{7C779152-43B3-45DC-9E9B-334ED34046D3}" type="slidenum">
              <a:rPr lang="en-US" altLang="en-US"/>
              <a:pPr/>
              <a:t>31</a:t>
            </a:fld>
            <a:endParaRPr lang="en-US" altLang="en-US"/>
          </a:p>
        </p:txBody>
      </p:sp>
      <p:pic>
        <p:nvPicPr>
          <p:cNvPr id="35845" name="Picture 2" descr="013EXa"/>
          <p:cNvPicPr>
            <a:picLocks noChangeAspect="1" noChangeArrowheads="1"/>
          </p:cNvPicPr>
          <p:nvPr/>
        </p:nvPicPr>
        <p:blipFill>
          <a:blip r:embed="rId2" cstate="print"/>
          <a:srcRect/>
          <a:stretch>
            <a:fillRect/>
          </a:stretch>
        </p:blipFill>
        <p:spPr bwMode="auto">
          <a:xfrm>
            <a:off x="1357313" y="3324225"/>
            <a:ext cx="6400800" cy="990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4"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4.3 </a:t>
            </a:r>
            <a:r>
              <a:rPr lang="en-US" altLang="en-US" b="1" smtClean="0"/>
              <a:t>Personal Finance </a:t>
            </a:r>
            <a:r>
              <a:rPr lang="en-US" altLang="en-US" smtClean="0"/>
              <a:t/>
            </a:r>
            <a:br>
              <a:rPr lang="en-US" altLang="en-US" smtClean="0"/>
            </a:br>
            <a:r>
              <a:rPr lang="en-US" altLang="en-US" smtClean="0"/>
              <a:t>Computing the Future Value</a:t>
            </a:r>
          </a:p>
        </p:txBody>
      </p:sp>
      <p:sp>
        <p:nvSpPr>
          <p:cNvPr id="36867" name="Rectangle 15"/>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z="2800" smtClean="0"/>
              <a:t>There are several ways to calculate the present value of the cash flows. Here we treat each cash flow separately and then combine the present values.</a:t>
            </a:r>
          </a:p>
          <a:p>
            <a:pPr eaLnBrk="1" hangingPunct="1"/>
            <a:endParaRPr lang="en-US" altLang="en-US" sz="2800" smtClean="0"/>
          </a:p>
          <a:p>
            <a:pPr eaLnBrk="1" hangingPunct="1"/>
            <a:endParaRPr lang="en-US" altLang="en-US" smtClean="0"/>
          </a:p>
        </p:txBody>
      </p:sp>
      <p:sp>
        <p:nvSpPr>
          <p:cNvPr id="36868" name="Slide Number Placeholder 4"/>
          <p:cNvSpPr>
            <a:spLocks noGrp="1"/>
          </p:cNvSpPr>
          <p:nvPr>
            <p:ph type="sldNum" sz="quarter" idx="12"/>
          </p:nvPr>
        </p:nvSpPr>
        <p:spPr bwMode="auto">
          <a:noFill/>
          <a:ln>
            <a:miter lim="800000"/>
            <a:headEnd/>
            <a:tailEnd/>
          </a:ln>
        </p:spPr>
        <p:txBody>
          <a:bodyPr/>
          <a:lstStyle/>
          <a:p>
            <a:r>
              <a:rPr lang="en-US" altLang="en-US"/>
              <a:t>4-</a:t>
            </a:r>
            <a:fld id="{5A5D7305-6DB8-41CD-9D9C-1297361C3FA3}" type="slidenum">
              <a:rPr lang="en-US" altLang="en-US"/>
              <a:pPr/>
              <a:t>32</a:t>
            </a:fld>
            <a:endParaRPr lang="en-US" altLang="en-US"/>
          </a:p>
        </p:txBody>
      </p:sp>
      <p:pic>
        <p:nvPicPr>
          <p:cNvPr id="36869" name="Picture 2" descr="013EXb"/>
          <p:cNvPicPr>
            <a:picLocks noChangeAspect="1" noChangeArrowheads="1"/>
          </p:cNvPicPr>
          <p:nvPr/>
        </p:nvPicPr>
        <p:blipFill>
          <a:blip r:embed="rId2" cstate="print"/>
          <a:srcRect/>
          <a:stretch>
            <a:fillRect/>
          </a:stretch>
        </p:blipFill>
        <p:spPr bwMode="auto">
          <a:xfrm>
            <a:off x="1690688" y="3962400"/>
            <a:ext cx="5715000" cy="191293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36" name="Rectangle 1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4.3 </a:t>
            </a:r>
            <a:r>
              <a:rPr lang="en-US" altLang="en-US" b="1" smtClean="0"/>
              <a:t>Personal Finance </a:t>
            </a:r>
            <a:r>
              <a:rPr lang="en-US" altLang="en-US" smtClean="0"/>
              <a:t/>
            </a:r>
            <a:br>
              <a:rPr lang="en-US" altLang="en-US" smtClean="0"/>
            </a:br>
            <a:r>
              <a:rPr lang="en-US" altLang="en-US" smtClean="0"/>
              <a:t>Computing the Future Value</a:t>
            </a:r>
          </a:p>
        </p:txBody>
      </p:sp>
      <p:sp>
        <p:nvSpPr>
          <p:cNvPr id="37891" name="Rectangle 13"/>
          <p:cNvSpPr>
            <a:spLocks noGrp="1" noChangeArrowheads="1"/>
          </p:cNvSpPr>
          <p:nvPr>
            <p:ph idx="1"/>
          </p:nvPr>
        </p:nvSpPr>
        <p:spPr/>
        <p:txBody>
          <a:bodyPr/>
          <a:lstStyle/>
          <a:p>
            <a:pPr eaLnBrk="1" hangingPunct="1">
              <a:buFontTx/>
              <a:buNone/>
            </a:pPr>
            <a:r>
              <a:rPr lang="en-US" altLang="en-US" b="1" smtClean="0">
                <a:solidFill>
                  <a:srgbClr val="00646D"/>
                </a:solidFill>
              </a:rPr>
              <a:t>Execute (cont’d):</a:t>
            </a:r>
          </a:p>
          <a:p>
            <a:pPr eaLnBrk="1" hangingPunct="1"/>
            <a:r>
              <a:rPr lang="en-US" altLang="en-US" smtClean="0"/>
              <a:t>Now let’s compute its future value in year 3:</a:t>
            </a:r>
          </a:p>
          <a:p>
            <a:pPr eaLnBrk="1" hangingPunct="1"/>
            <a:endParaRPr lang="en-US" altLang="en-US" smtClean="0"/>
          </a:p>
          <a:p>
            <a:pPr eaLnBrk="1" hangingPunct="1"/>
            <a:endParaRPr lang="en-US" altLang="en-US" smtClean="0"/>
          </a:p>
        </p:txBody>
      </p:sp>
      <p:sp>
        <p:nvSpPr>
          <p:cNvPr id="37892" name="Slide Number Placeholder 4"/>
          <p:cNvSpPr>
            <a:spLocks noGrp="1"/>
          </p:cNvSpPr>
          <p:nvPr>
            <p:ph type="sldNum" sz="quarter" idx="12"/>
          </p:nvPr>
        </p:nvSpPr>
        <p:spPr bwMode="auto">
          <a:noFill/>
          <a:ln>
            <a:miter lim="800000"/>
            <a:headEnd/>
            <a:tailEnd/>
          </a:ln>
        </p:spPr>
        <p:txBody>
          <a:bodyPr/>
          <a:lstStyle/>
          <a:p>
            <a:r>
              <a:rPr lang="en-US" altLang="en-US"/>
              <a:t>4-</a:t>
            </a:r>
            <a:fld id="{D912092F-4B11-4268-BA6C-FC78568C5E4A}" type="slidenum">
              <a:rPr lang="en-US" altLang="en-US"/>
              <a:pPr/>
              <a:t>33</a:t>
            </a:fld>
            <a:endParaRPr lang="en-US" altLang="en-US"/>
          </a:p>
        </p:txBody>
      </p:sp>
      <p:pic>
        <p:nvPicPr>
          <p:cNvPr id="37893" name="Picture 2" descr="013EXc"/>
          <p:cNvPicPr>
            <a:picLocks noChangeAspect="1" noChangeArrowheads="1"/>
          </p:cNvPicPr>
          <p:nvPr/>
        </p:nvPicPr>
        <p:blipFill>
          <a:blip r:embed="rId2" cstate="print"/>
          <a:srcRect/>
          <a:stretch>
            <a:fillRect/>
          </a:stretch>
        </p:blipFill>
        <p:spPr bwMode="auto">
          <a:xfrm>
            <a:off x="733425" y="3352800"/>
            <a:ext cx="7607300" cy="17240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9"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4.3 </a:t>
            </a:r>
            <a:r>
              <a:rPr lang="en-US" altLang="en-US" b="1" smtClean="0"/>
              <a:t>Personal Finance </a:t>
            </a:r>
            <a:r>
              <a:rPr lang="en-US" altLang="en-US" smtClean="0"/>
              <a:t/>
            </a:r>
            <a:br>
              <a:rPr lang="en-US" altLang="en-US" smtClean="0"/>
            </a:br>
            <a:r>
              <a:rPr lang="en-US" altLang="en-US" smtClean="0"/>
              <a:t>Computing the Future Value</a:t>
            </a:r>
          </a:p>
        </p:txBody>
      </p:sp>
      <p:sp>
        <p:nvSpPr>
          <p:cNvPr id="38915" name="Rectangle 12"/>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This answer of </a:t>
            </a:r>
            <a:r>
              <a:rPr lang="en-US" altLang="en-US" b="1" smtClean="0">
                <a:solidFill>
                  <a:srgbClr val="006600"/>
                </a:solidFill>
              </a:rPr>
              <a:t>$3,641 </a:t>
            </a:r>
            <a:r>
              <a:rPr lang="en-US" altLang="en-US" smtClean="0"/>
              <a:t>is precisely the same result we found earlier. As long as we apply the three rules of valuing cash flows, we will always get the correct answer.</a:t>
            </a:r>
          </a:p>
        </p:txBody>
      </p:sp>
      <p:sp>
        <p:nvSpPr>
          <p:cNvPr id="38916" name="Slide Number Placeholder 4"/>
          <p:cNvSpPr>
            <a:spLocks noGrp="1"/>
          </p:cNvSpPr>
          <p:nvPr>
            <p:ph type="sldNum" sz="quarter" idx="12"/>
          </p:nvPr>
        </p:nvSpPr>
        <p:spPr bwMode="auto">
          <a:noFill/>
          <a:ln>
            <a:miter lim="800000"/>
            <a:headEnd/>
            <a:tailEnd/>
          </a:ln>
        </p:spPr>
        <p:txBody>
          <a:bodyPr/>
          <a:lstStyle/>
          <a:p>
            <a:r>
              <a:rPr lang="en-US" altLang="en-US"/>
              <a:t>4-</a:t>
            </a:r>
            <a:fld id="{F68CC18C-068B-4BC6-BF59-1CFB6434D5C7}" type="slidenum">
              <a:rPr lang="en-US" altLang="en-US"/>
              <a:pPr/>
              <a:t>34</a:t>
            </a:fld>
            <a:endParaRPr lang="en-US" altLang="en-US"/>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11"/>
          <p:cNvSpPr>
            <a:spLocks noGrp="1" noChangeArrowheads="1"/>
          </p:cNvSpPr>
          <p:nvPr>
            <p:ph type="title"/>
          </p:nvPr>
        </p:nvSpPr>
        <p:spPr/>
        <p:txBody>
          <a:bodyPr/>
          <a:lstStyle/>
          <a:p>
            <a:pPr eaLnBrk="1" hangingPunct="1"/>
            <a:r>
              <a:rPr lang="en-US" altLang="en-US" smtClean="0"/>
              <a:t>4.3 Valuing a Stream of Cash Flows</a:t>
            </a:r>
          </a:p>
        </p:txBody>
      </p:sp>
      <p:sp>
        <p:nvSpPr>
          <p:cNvPr id="39939" name="Rectangle 12"/>
          <p:cNvSpPr>
            <a:spLocks noGrp="1" noChangeArrowheads="1"/>
          </p:cNvSpPr>
          <p:nvPr>
            <p:ph idx="1"/>
          </p:nvPr>
        </p:nvSpPr>
        <p:spPr/>
        <p:txBody>
          <a:bodyPr/>
          <a:lstStyle/>
          <a:p>
            <a:pPr eaLnBrk="1" hangingPunct="1"/>
            <a:r>
              <a:rPr lang="en-US" altLang="en-US" smtClean="0"/>
              <a:t>Previous examples were easy to evaluate because  available current market values made converting to cash simple.  Having costs and benefits in terms of “</a:t>
            </a:r>
            <a:r>
              <a:rPr lang="en-US" altLang="en-US" i="1" smtClean="0">
                <a:solidFill>
                  <a:srgbClr val="00646D"/>
                </a:solidFill>
              </a:rPr>
              <a:t>cash today</a:t>
            </a:r>
            <a:r>
              <a:rPr lang="en-US" altLang="en-US" smtClean="0"/>
              <a:t>” is essential.</a:t>
            </a:r>
          </a:p>
          <a:p>
            <a:pPr eaLnBrk="1" hangingPunct="1"/>
            <a:endParaRPr lang="en-US" altLang="en-US" smtClean="0"/>
          </a:p>
        </p:txBody>
      </p:sp>
      <p:sp>
        <p:nvSpPr>
          <p:cNvPr id="39940" name="Slide Number Placeholder 4"/>
          <p:cNvSpPr>
            <a:spLocks noGrp="1"/>
          </p:cNvSpPr>
          <p:nvPr>
            <p:ph type="sldNum" sz="quarter" idx="12"/>
          </p:nvPr>
        </p:nvSpPr>
        <p:spPr bwMode="auto">
          <a:noFill/>
          <a:ln>
            <a:miter lim="800000"/>
            <a:headEnd/>
            <a:tailEnd/>
          </a:ln>
        </p:spPr>
        <p:txBody>
          <a:bodyPr/>
          <a:lstStyle/>
          <a:p>
            <a:r>
              <a:rPr lang="en-US" altLang="en-US"/>
              <a:t>4-</a:t>
            </a:r>
            <a:fld id="{AF771D60-90D1-4773-BA4B-E564723B84E0}" type="slidenum">
              <a:rPr lang="en-US" altLang="en-US"/>
              <a:pPr/>
              <a:t>35</a:t>
            </a:fld>
            <a:endParaRPr lang="en-US" altLang="en-US"/>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4.4 The Net Present Value of a Stream of Cash Flows</a:t>
            </a:r>
          </a:p>
        </p:txBody>
      </p:sp>
      <p:sp>
        <p:nvSpPr>
          <p:cNvPr id="40963" name="Rectangle 14"/>
          <p:cNvSpPr>
            <a:spLocks noGrp="1" noChangeArrowheads="1"/>
          </p:cNvSpPr>
          <p:nvPr>
            <p:ph idx="1"/>
          </p:nvPr>
        </p:nvSpPr>
        <p:spPr/>
        <p:txBody>
          <a:bodyPr/>
          <a:lstStyle/>
          <a:p>
            <a:pPr eaLnBrk="1" hangingPunct="1"/>
            <a:r>
              <a:rPr lang="en-US" altLang="en-US" sz="2800" smtClean="0"/>
              <a:t>We can represent any  investment decision on a timeline as a cash flow stream where the cash outflows (investments) are negative cash flows and the inflows are positive cash flows. Thus, the </a:t>
            </a:r>
            <a:r>
              <a:rPr lang="en-US" altLang="en-US" sz="2800" b="1" smtClean="0">
                <a:solidFill>
                  <a:srgbClr val="00646D"/>
                </a:solidFill>
              </a:rPr>
              <a:t>NPV </a:t>
            </a:r>
            <a:r>
              <a:rPr lang="en-US" altLang="en-US" sz="2800" smtClean="0"/>
              <a:t>of an investment opportunity is also the </a:t>
            </a:r>
            <a:r>
              <a:rPr lang="en-US" altLang="en-US" sz="2800" i="1" smtClean="0">
                <a:solidFill>
                  <a:srgbClr val="00646D"/>
                </a:solidFill>
              </a:rPr>
              <a:t>present value </a:t>
            </a:r>
            <a:r>
              <a:rPr lang="en-US" altLang="en-US" sz="2800" smtClean="0"/>
              <a:t>of the stream of cash flows of the opportunity:</a:t>
            </a:r>
          </a:p>
        </p:txBody>
      </p:sp>
      <p:sp>
        <p:nvSpPr>
          <p:cNvPr id="40964" name="Slide Number Placeholder 4"/>
          <p:cNvSpPr>
            <a:spLocks noGrp="1"/>
          </p:cNvSpPr>
          <p:nvPr>
            <p:ph type="sldNum" sz="quarter" idx="12"/>
          </p:nvPr>
        </p:nvSpPr>
        <p:spPr bwMode="auto">
          <a:noFill/>
          <a:ln>
            <a:miter lim="800000"/>
            <a:headEnd/>
            <a:tailEnd/>
          </a:ln>
        </p:spPr>
        <p:txBody>
          <a:bodyPr/>
          <a:lstStyle/>
          <a:p>
            <a:r>
              <a:rPr lang="en-US" altLang="en-US"/>
              <a:t>4-</a:t>
            </a:r>
            <a:fld id="{B9A6C59D-16D8-4A1E-81B7-1FB65DBF44E6}" type="slidenum">
              <a:rPr lang="en-US" altLang="en-US"/>
              <a:pPr/>
              <a:t>36</a:t>
            </a:fld>
            <a:endParaRPr lang="en-US" altLang="en-US"/>
          </a:p>
        </p:txBody>
      </p:sp>
      <p:graphicFrame>
        <p:nvGraphicFramePr>
          <p:cNvPr id="40965" name="Object 6"/>
          <p:cNvGraphicFramePr>
            <a:graphicFrameLocks noChangeAspect="1"/>
          </p:cNvGraphicFramePr>
          <p:nvPr/>
        </p:nvGraphicFramePr>
        <p:xfrm>
          <a:off x="617538" y="4800600"/>
          <a:ext cx="7874000" cy="506413"/>
        </p:xfrm>
        <a:graphic>
          <a:graphicData uri="http://schemas.openxmlformats.org/presentationml/2006/ole">
            <p:oleObj spid="_x0000_s40965" r:id="rId3" imgW="2959100" imgH="190500" progId="Equation.DSMT4">
              <p:embed/>
            </p:oleObj>
          </a:graphicData>
        </a:graphic>
      </p:graphicFrame>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8"/>
          <p:cNvSpPr>
            <a:spLocks noGrp="1" noChangeArrowheads="1"/>
          </p:cNvSpPr>
          <p:nvPr>
            <p:ph type="title"/>
          </p:nvPr>
        </p:nvSpPr>
        <p:spPr/>
        <p:txBody>
          <a:bodyPr/>
          <a:lstStyle/>
          <a:p>
            <a:pPr eaLnBrk="1" hangingPunct="1"/>
            <a:r>
              <a:rPr lang="en-US" altLang="en-US" sz="2800" smtClean="0"/>
              <a:t>Example 4.5 </a:t>
            </a:r>
            <a:r>
              <a:rPr lang="en-US" altLang="en-US" sz="2800" b="1" smtClean="0"/>
              <a:t>Personal Finance </a:t>
            </a:r>
            <a:r>
              <a:rPr lang="en-US" altLang="en-US" sz="2800" smtClean="0"/>
              <a:t>Net Present Value of an Investment Opportunity</a:t>
            </a:r>
          </a:p>
        </p:txBody>
      </p:sp>
      <p:sp>
        <p:nvSpPr>
          <p:cNvPr id="41987" name="Rectangle 9"/>
          <p:cNvSpPr>
            <a:spLocks noGrp="1" noChangeArrowheads="1"/>
          </p:cNvSpPr>
          <p:nvPr>
            <p:ph idx="1"/>
          </p:nvPr>
        </p:nvSpPr>
        <p:spPr/>
        <p:txBody>
          <a:bodyPr/>
          <a:lstStyle/>
          <a:p>
            <a:pPr eaLnBrk="1" hangingPunct="1">
              <a:lnSpc>
                <a:spcPct val="90000"/>
              </a:lnSpc>
              <a:buFontTx/>
              <a:buNone/>
            </a:pPr>
            <a:r>
              <a:rPr lang="en-US" altLang="en-US" b="1" smtClean="0">
                <a:solidFill>
                  <a:srgbClr val="00646D"/>
                </a:solidFill>
              </a:rPr>
              <a:t>Problem:                                                                                                                           </a:t>
            </a:r>
          </a:p>
          <a:p>
            <a:pPr eaLnBrk="1" hangingPunct="1">
              <a:lnSpc>
                <a:spcPct val="90000"/>
              </a:lnSpc>
            </a:pPr>
            <a:r>
              <a:rPr lang="en-US" altLang="en-US" smtClean="0"/>
              <a:t>You have been offered the following investment opportunity: If you invest </a:t>
            </a:r>
            <a:r>
              <a:rPr lang="en-US" altLang="en-US" b="1" smtClean="0">
                <a:solidFill>
                  <a:srgbClr val="006600"/>
                </a:solidFill>
              </a:rPr>
              <a:t>$1,000 </a:t>
            </a:r>
            <a:r>
              <a:rPr lang="en-US" altLang="en-US" smtClean="0"/>
              <a:t>today, you will receive </a:t>
            </a:r>
            <a:r>
              <a:rPr lang="en-US" altLang="en-US" b="1" smtClean="0">
                <a:solidFill>
                  <a:srgbClr val="006600"/>
                </a:solidFill>
              </a:rPr>
              <a:t>$500 </a:t>
            </a:r>
            <a:r>
              <a:rPr lang="en-US" altLang="en-US" smtClean="0"/>
              <a:t>at the end of the next two years, followed by </a:t>
            </a:r>
            <a:r>
              <a:rPr lang="en-US" altLang="en-US" b="1" smtClean="0">
                <a:solidFill>
                  <a:srgbClr val="006600"/>
                </a:solidFill>
              </a:rPr>
              <a:t>$550 </a:t>
            </a:r>
            <a:r>
              <a:rPr lang="en-US" altLang="en-US" smtClean="0"/>
              <a:t>at the end of the third year. If you could otherwise earn </a:t>
            </a:r>
            <a:r>
              <a:rPr lang="en-US" altLang="en-US" b="1" smtClean="0">
                <a:solidFill>
                  <a:srgbClr val="006600"/>
                </a:solidFill>
              </a:rPr>
              <a:t>10% </a:t>
            </a:r>
            <a:r>
              <a:rPr lang="en-US" altLang="en-US" smtClean="0"/>
              <a:t>per year on your money, </a:t>
            </a:r>
            <a:r>
              <a:rPr lang="en-US" altLang="en-US" i="1" smtClean="0">
                <a:solidFill>
                  <a:srgbClr val="00646D"/>
                </a:solidFill>
              </a:rPr>
              <a:t>should you undertake the investment opportunity?</a:t>
            </a:r>
          </a:p>
        </p:txBody>
      </p:sp>
      <p:sp>
        <p:nvSpPr>
          <p:cNvPr id="41988" name="Slide Number Placeholder 4"/>
          <p:cNvSpPr>
            <a:spLocks noGrp="1"/>
          </p:cNvSpPr>
          <p:nvPr>
            <p:ph type="sldNum" sz="quarter" idx="12"/>
          </p:nvPr>
        </p:nvSpPr>
        <p:spPr bwMode="auto">
          <a:noFill/>
          <a:ln>
            <a:miter lim="800000"/>
            <a:headEnd/>
            <a:tailEnd/>
          </a:ln>
        </p:spPr>
        <p:txBody>
          <a:bodyPr/>
          <a:lstStyle/>
          <a:p>
            <a:r>
              <a:rPr lang="en-US" altLang="en-US"/>
              <a:t>4-</a:t>
            </a:r>
            <a:fld id="{B209869C-E645-4049-A5D7-DD5A1B8ABC40}" type="slidenum">
              <a:rPr lang="en-US" altLang="en-US"/>
              <a:pPr/>
              <a:t>37</a:t>
            </a:fld>
            <a:endParaRPr lang="en-US" altLang="en-US"/>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2800" smtClean="0"/>
              <a:t>Example 4.5 </a:t>
            </a:r>
            <a:r>
              <a:rPr lang="en-US" altLang="en-US" sz="2800" b="1" smtClean="0"/>
              <a:t>Personal Finance </a:t>
            </a:r>
            <a:r>
              <a:rPr lang="en-US" altLang="en-US" sz="2800" smtClean="0"/>
              <a:t>Net Present Value of an Investment Opportunity</a:t>
            </a:r>
          </a:p>
        </p:txBody>
      </p:sp>
      <p:sp>
        <p:nvSpPr>
          <p:cNvPr id="459779" name="Rectangle 3"/>
          <p:cNvSpPr>
            <a:spLocks noGrp="1" noChangeArrowheads="1"/>
          </p:cNvSpPr>
          <p:nvPr>
            <p:ph idx="1"/>
          </p:nvPr>
        </p:nvSpPr>
        <p:spPr>
          <a:xfrm>
            <a:off x="317500" y="1803400"/>
            <a:ext cx="8505825" cy="4394200"/>
          </a:xfrm>
        </p:spPr>
        <p:txBody>
          <a:bodyPr rtlCol="0">
            <a:normAutofit/>
          </a:bodyPr>
          <a:lstStyle/>
          <a:p>
            <a:pPr eaLnBrk="1" fontAlgn="auto" hangingPunct="1">
              <a:lnSpc>
                <a:spcPct val="95000"/>
              </a:lnSpc>
              <a:spcAft>
                <a:spcPts val="0"/>
              </a:spcAft>
              <a:buFontTx/>
              <a:buNone/>
              <a:defRPr/>
            </a:pPr>
            <a:r>
              <a:rPr lang="en-US" altLang="en-US" b="1" smtClean="0">
                <a:solidFill>
                  <a:srgbClr val="00646D"/>
                </a:solidFill>
              </a:rPr>
              <a:t>Solution:</a:t>
            </a:r>
          </a:p>
          <a:p>
            <a:pPr eaLnBrk="1" fontAlgn="auto" hangingPunct="1">
              <a:lnSpc>
                <a:spcPct val="95000"/>
              </a:lnSpc>
              <a:spcAft>
                <a:spcPts val="0"/>
              </a:spcAft>
              <a:buFontTx/>
              <a:buNone/>
              <a:defRPr/>
            </a:pPr>
            <a:r>
              <a:rPr lang="en-US" altLang="en-US" b="1" smtClean="0">
                <a:solidFill>
                  <a:srgbClr val="00646D"/>
                </a:solidFill>
              </a:rPr>
              <a:t>Plan:</a:t>
            </a:r>
            <a:r>
              <a:rPr lang="en-US" altLang="en-US" b="1" smtClean="0">
                <a:solidFill>
                  <a:srgbClr val="00646D"/>
                </a:solidFill>
                <a:effectLst>
                  <a:outerShdw blurRad="38100" dist="38100" dir="2700000" algn="tl">
                    <a:srgbClr val="C0C0C0"/>
                  </a:outerShdw>
                </a:effectLst>
              </a:rPr>
              <a:t>  </a:t>
            </a:r>
          </a:p>
          <a:p>
            <a:pPr eaLnBrk="1" fontAlgn="auto" hangingPunct="1">
              <a:lnSpc>
                <a:spcPct val="95000"/>
              </a:lnSpc>
              <a:spcAft>
                <a:spcPts val="0"/>
              </a:spcAft>
              <a:buFont typeface="Arial" panose="020B0604020202020204" pitchFamily="34" charset="0"/>
              <a:buChar char="•"/>
              <a:defRPr/>
            </a:pPr>
            <a:r>
              <a:rPr lang="en-US" altLang="en-US" sz="2000" smtClean="0"/>
              <a:t>As always, start with a timeline. We denote the upfront investment as a negative cash flow (because it is money we need to spend) and the money we receive as a positive cash flow.</a:t>
            </a:r>
          </a:p>
          <a:p>
            <a:pPr eaLnBrk="1" fontAlgn="auto" hangingPunct="1">
              <a:lnSpc>
                <a:spcPct val="95000"/>
              </a:lnSpc>
              <a:spcBef>
                <a:spcPct val="500000"/>
              </a:spcBef>
              <a:spcAft>
                <a:spcPts val="0"/>
              </a:spcAft>
              <a:buFont typeface="Arial" panose="020B0604020202020204" pitchFamily="34" charset="0"/>
              <a:buChar char="•"/>
              <a:defRPr/>
            </a:pPr>
            <a:r>
              <a:rPr lang="en-US" altLang="en-US" sz="2000" smtClean="0"/>
              <a:t>To decide whether we should accept this opportunity, we’ll need to compute the NPV by computing the present value of the stream</a:t>
            </a:r>
          </a:p>
        </p:txBody>
      </p:sp>
      <p:sp>
        <p:nvSpPr>
          <p:cNvPr id="43012" name="Slide Number Placeholder 4"/>
          <p:cNvSpPr>
            <a:spLocks noGrp="1"/>
          </p:cNvSpPr>
          <p:nvPr>
            <p:ph type="sldNum" sz="quarter" idx="12"/>
          </p:nvPr>
        </p:nvSpPr>
        <p:spPr bwMode="auto">
          <a:noFill/>
          <a:ln>
            <a:miter lim="800000"/>
            <a:headEnd/>
            <a:tailEnd/>
          </a:ln>
        </p:spPr>
        <p:txBody>
          <a:bodyPr/>
          <a:lstStyle/>
          <a:p>
            <a:r>
              <a:rPr lang="en-US" altLang="en-US"/>
              <a:t>4-</a:t>
            </a:r>
            <a:fld id="{F3F16F93-5C68-4D4D-9783-1295038FBBC6}" type="slidenum">
              <a:rPr lang="en-US" altLang="en-US"/>
              <a:pPr/>
              <a:t>38</a:t>
            </a:fld>
            <a:endParaRPr lang="en-US" altLang="en-US"/>
          </a:p>
        </p:txBody>
      </p:sp>
      <p:pic>
        <p:nvPicPr>
          <p:cNvPr id="43013" name="Picture 6" descr="020EX"/>
          <p:cNvPicPr>
            <a:picLocks noChangeAspect="1" noChangeArrowheads="1"/>
          </p:cNvPicPr>
          <p:nvPr/>
        </p:nvPicPr>
        <p:blipFill>
          <a:blip r:embed="rId2" cstate="print"/>
          <a:srcRect/>
          <a:stretch>
            <a:fillRect/>
          </a:stretch>
        </p:blipFill>
        <p:spPr bwMode="auto">
          <a:xfrm>
            <a:off x="777875" y="3962400"/>
            <a:ext cx="7451725" cy="1049338"/>
          </a:xfrm>
          <a:prstGeom prst="rect">
            <a:avLst/>
          </a:prstGeom>
          <a:solidFill>
            <a:srgbClr val="2BCEDF"/>
          </a:solidFill>
          <a:ln w="9525">
            <a:noFill/>
            <a:miter lim="800000"/>
            <a:headEnd/>
            <a:tailEnd/>
          </a:ln>
        </p:spPr>
      </p:pic>
      <p:sp>
        <p:nvSpPr>
          <p:cNvPr id="43014" name="Text Box 9"/>
          <p:cNvSpPr txBox="1">
            <a:spLocks noChangeArrowheads="1"/>
          </p:cNvSpPr>
          <p:nvPr/>
        </p:nvSpPr>
        <p:spPr bwMode="auto">
          <a:xfrm>
            <a:off x="7569200" y="4640263"/>
            <a:ext cx="742950" cy="427037"/>
          </a:xfrm>
          <a:prstGeom prst="rect">
            <a:avLst/>
          </a:prstGeom>
          <a:solidFill>
            <a:schemeClr val="bg1"/>
          </a:solidFill>
          <a:ln w="9525">
            <a:noFill/>
            <a:miter lim="800000"/>
            <a:headEnd/>
            <a:tailEnd/>
          </a:ln>
        </p:spPr>
        <p:txBody>
          <a:bodyPr wrap="none">
            <a:spAutoFit/>
          </a:bodyPr>
          <a:lstStyle/>
          <a:p>
            <a:pPr eaLnBrk="1" hangingPunct="1"/>
            <a:r>
              <a:rPr lang="en-US" altLang="en-US" sz="2200" b="1" i="1">
                <a:latin typeface="Times New Roman" pitchFamily="18" charset="0"/>
              </a:rPr>
              <a:t>$</a:t>
            </a:r>
            <a:r>
              <a:rPr lang="en-US" altLang="en-US" sz="2200" b="1">
                <a:latin typeface="Times New Roman" pitchFamily="18" charset="0"/>
              </a:rPr>
              <a:t>550</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15"/>
          <p:cNvSpPr>
            <a:spLocks noGrp="1" noChangeArrowheads="1"/>
          </p:cNvSpPr>
          <p:nvPr>
            <p:ph type="title"/>
          </p:nvPr>
        </p:nvSpPr>
        <p:spPr/>
        <p:txBody>
          <a:bodyPr/>
          <a:lstStyle/>
          <a:p>
            <a:pPr eaLnBrk="1" hangingPunct="1"/>
            <a:r>
              <a:rPr lang="en-US" altLang="en-US" sz="2800" smtClean="0"/>
              <a:t>Example 4.5 </a:t>
            </a:r>
            <a:r>
              <a:rPr lang="en-US" altLang="en-US" sz="2800" b="1" smtClean="0"/>
              <a:t>Personal Finance </a:t>
            </a:r>
            <a:r>
              <a:rPr lang="en-US" altLang="en-US" sz="2800" smtClean="0"/>
              <a:t>Net Present Value of an Investment Opportunity</a:t>
            </a:r>
          </a:p>
        </p:txBody>
      </p:sp>
      <p:sp>
        <p:nvSpPr>
          <p:cNvPr id="44035" name="Rectangle 14"/>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mtClean="0"/>
              <a:t>The NPV is:</a:t>
            </a:r>
          </a:p>
          <a:p>
            <a:pPr eaLnBrk="1" hangingPunct="1"/>
            <a:endParaRPr lang="en-US" altLang="en-US" smtClean="0"/>
          </a:p>
        </p:txBody>
      </p:sp>
      <p:sp>
        <p:nvSpPr>
          <p:cNvPr id="44036" name="Slide Number Placeholder 4"/>
          <p:cNvSpPr>
            <a:spLocks noGrp="1"/>
          </p:cNvSpPr>
          <p:nvPr>
            <p:ph type="sldNum" sz="quarter" idx="12"/>
          </p:nvPr>
        </p:nvSpPr>
        <p:spPr bwMode="auto">
          <a:noFill/>
          <a:ln>
            <a:miter lim="800000"/>
            <a:headEnd/>
            <a:tailEnd/>
          </a:ln>
        </p:spPr>
        <p:txBody>
          <a:bodyPr/>
          <a:lstStyle/>
          <a:p>
            <a:r>
              <a:rPr lang="en-US" altLang="en-US"/>
              <a:t>4-</a:t>
            </a:r>
            <a:fld id="{D91DD2CA-E2B1-4F29-A41C-6F1A3A1E4E71}" type="slidenum">
              <a:rPr lang="en-US" altLang="en-US"/>
              <a:pPr/>
              <a:t>39</a:t>
            </a:fld>
            <a:endParaRPr lang="en-US" altLang="en-US"/>
          </a:p>
        </p:txBody>
      </p:sp>
      <p:graphicFrame>
        <p:nvGraphicFramePr>
          <p:cNvPr id="44037" name="Object 6"/>
          <p:cNvGraphicFramePr>
            <a:graphicFrameLocks noChangeAspect="1"/>
          </p:cNvGraphicFramePr>
          <p:nvPr/>
        </p:nvGraphicFramePr>
        <p:xfrm>
          <a:off x="747713" y="3124200"/>
          <a:ext cx="7181850" cy="990600"/>
        </p:xfrm>
        <a:graphic>
          <a:graphicData uri="http://schemas.openxmlformats.org/presentationml/2006/ole">
            <p:oleObj spid="_x0000_s44037" r:id="rId3" imgW="2489200" imgH="342900" progId="Equation.DSMT4">
              <p:embed/>
            </p:oleObj>
          </a:graphicData>
        </a:graphic>
      </p:graphicFrame>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13"/>
          <p:cNvSpPr>
            <a:spLocks noGrp="1" noChangeArrowheads="1"/>
          </p:cNvSpPr>
          <p:nvPr>
            <p:ph type="title"/>
          </p:nvPr>
        </p:nvSpPr>
        <p:spPr/>
        <p:txBody>
          <a:bodyPr/>
          <a:lstStyle/>
          <a:p>
            <a:pPr eaLnBrk="1" hangingPunct="1"/>
            <a:r>
              <a:rPr lang="en-US" altLang="en-US" smtClean="0"/>
              <a:t>4.1 The Timeline</a:t>
            </a:r>
          </a:p>
        </p:txBody>
      </p:sp>
      <p:sp>
        <p:nvSpPr>
          <p:cNvPr id="8195" name="Rectangle 14"/>
          <p:cNvSpPr>
            <a:spLocks noGrp="1" noChangeArrowheads="1"/>
          </p:cNvSpPr>
          <p:nvPr>
            <p:ph idx="1"/>
          </p:nvPr>
        </p:nvSpPr>
        <p:spPr/>
        <p:txBody>
          <a:bodyPr/>
          <a:lstStyle/>
          <a:p>
            <a:pPr eaLnBrk="1" hangingPunct="1"/>
            <a:r>
              <a:rPr lang="en-US" altLang="en-US" smtClean="0"/>
              <a:t>A series of cash flows lasting several periods is defined as a </a:t>
            </a:r>
            <a:r>
              <a:rPr lang="en-US" altLang="en-US" b="1" smtClean="0">
                <a:solidFill>
                  <a:srgbClr val="00646D"/>
                </a:solidFill>
              </a:rPr>
              <a:t>stream of cash flows</a:t>
            </a:r>
            <a:r>
              <a:rPr lang="en-US" altLang="en-US" smtClean="0"/>
              <a:t>. We can represent a stream of cash flows on a </a:t>
            </a:r>
            <a:r>
              <a:rPr lang="en-US" altLang="en-US" b="1" smtClean="0">
                <a:solidFill>
                  <a:srgbClr val="00646D"/>
                </a:solidFill>
              </a:rPr>
              <a:t>timeline</a:t>
            </a:r>
            <a:r>
              <a:rPr lang="en-US" altLang="en-US" smtClean="0"/>
              <a:t>, a linear representation of the timing of the expected cash flows. </a:t>
            </a:r>
          </a:p>
        </p:txBody>
      </p:sp>
      <p:sp>
        <p:nvSpPr>
          <p:cNvPr id="8196" name="Slide Number Placeholder 4"/>
          <p:cNvSpPr>
            <a:spLocks noGrp="1"/>
          </p:cNvSpPr>
          <p:nvPr>
            <p:ph type="sldNum" sz="quarter" idx="12"/>
          </p:nvPr>
        </p:nvSpPr>
        <p:spPr bwMode="auto">
          <a:noFill/>
          <a:ln>
            <a:miter lim="800000"/>
            <a:headEnd/>
            <a:tailEnd/>
          </a:ln>
        </p:spPr>
        <p:txBody>
          <a:bodyPr/>
          <a:lstStyle/>
          <a:p>
            <a:r>
              <a:rPr lang="en-US" altLang="en-US"/>
              <a:t>4-</a:t>
            </a:r>
            <a:fld id="{549E09E9-A73B-47E3-8583-1281E23C881F}" type="slidenum">
              <a:rPr lang="en-US" altLang="en-US"/>
              <a:pPr/>
              <a:t>4</a:t>
            </a:fld>
            <a:endParaRPr lang="en-US" altLang="en-US"/>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z="2800" smtClean="0"/>
              <a:t>Example 4.5 </a:t>
            </a:r>
            <a:r>
              <a:rPr lang="en-US" altLang="en-US" sz="2800" b="1" smtClean="0"/>
              <a:t>Personal Finance </a:t>
            </a:r>
            <a:r>
              <a:rPr lang="en-US" altLang="en-US" sz="2800" smtClean="0"/>
              <a:t>Net Present Value of an Investment Opportunity</a:t>
            </a:r>
          </a:p>
        </p:txBody>
      </p:sp>
      <p:sp>
        <p:nvSpPr>
          <p:cNvPr id="45059" name="Rectangle 3"/>
          <p:cNvSpPr>
            <a:spLocks noGrp="1" noChangeArrowheads="1"/>
          </p:cNvSpPr>
          <p:nvPr>
            <p:ph idx="1"/>
          </p:nvPr>
        </p:nvSpPr>
        <p:spPr>
          <a:xfrm>
            <a:off x="317500" y="1803400"/>
            <a:ext cx="8318500" cy="4278313"/>
          </a:xfrm>
        </p:spPr>
        <p:txBody>
          <a:bodyPr/>
          <a:lstStyle/>
          <a:p>
            <a:pPr eaLnBrk="1" hangingPunct="1">
              <a:lnSpc>
                <a:spcPct val="130000"/>
              </a:lnSpc>
              <a:buFontTx/>
              <a:buNone/>
            </a:pPr>
            <a:r>
              <a:rPr lang="en-US" altLang="en-US" b="1" smtClean="0">
                <a:solidFill>
                  <a:srgbClr val="00646D"/>
                </a:solidFill>
              </a:rPr>
              <a:t>Evaluate:</a:t>
            </a:r>
          </a:p>
          <a:p>
            <a:pPr eaLnBrk="1" hangingPunct="1">
              <a:lnSpc>
                <a:spcPct val="130000"/>
              </a:lnSpc>
            </a:pPr>
            <a:r>
              <a:rPr lang="en-US" altLang="en-US" sz="2400" smtClean="0"/>
              <a:t>Because the NPV is positive, the benefits exceed the costs and we should make the investment. Indeed, the NPV tells us that taking this opportunity is equivalent to getting an extra </a:t>
            </a:r>
            <a:r>
              <a:rPr lang="en-US" altLang="en-US" sz="2400" b="1" smtClean="0">
                <a:solidFill>
                  <a:srgbClr val="006600"/>
                </a:solidFill>
              </a:rPr>
              <a:t>$280.99 </a:t>
            </a:r>
            <a:r>
              <a:rPr lang="en-US" altLang="en-US" sz="2400" smtClean="0"/>
              <a:t>that you can spend today. To illustrate, suppose you borrow </a:t>
            </a:r>
            <a:r>
              <a:rPr lang="en-US" altLang="en-US" sz="2400" b="1" smtClean="0">
                <a:solidFill>
                  <a:srgbClr val="006600"/>
                </a:solidFill>
              </a:rPr>
              <a:t>$1,000 </a:t>
            </a:r>
            <a:r>
              <a:rPr lang="en-US" altLang="en-US" sz="2400" smtClean="0"/>
              <a:t>to invest in the opportunity and an extra </a:t>
            </a:r>
            <a:r>
              <a:rPr lang="en-US" altLang="en-US" sz="2400" b="1" smtClean="0">
                <a:solidFill>
                  <a:srgbClr val="006600"/>
                </a:solidFill>
              </a:rPr>
              <a:t>$280.99 </a:t>
            </a:r>
            <a:r>
              <a:rPr lang="en-US" altLang="en-US" sz="2400" smtClean="0"/>
              <a:t>to spend today. How much would you owe on the </a:t>
            </a:r>
            <a:r>
              <a:rPr lang="en-US" altLang="en-US" sz="2400" b="1" smtClean="0">
                <a:solidFill>
                  <a:srgbClr val="006600"/>
                </a:solidFill>
              </a:rPr>
              <a:t>$1,280.99 </a:t>
            </a:r>
            <a:r>
              <a:rPr lang="en-US" altLang="en-US" sz="2400" smtClean="0"/>
              <a:t>loan in three years?</a:t>
            </a:r>
          </a:p>
        </p:txBody>
      </p:sp>
      <p:sp>
        <p:nvSpPr>
          <p:cNvPr id="45060" name="Slide Number Placeholder 4"/>
          <p:cNvSpPr>
            <a:spLocks noGrp="1"/>
          </p:cNvSpPr>
          <p:nvPr>
            <p:ph type="sldNum" sz="quarter" idx="12"/>
          </p:nvPr>
        </p:nvSpPr>
        <p:spPr bwMode="auto">
          <a:noFill/>
          <a:ln>
            <a:miter lim="800000"/>
            <a:headEnd/>
            <a:tailEnd/>
          </a:ln>
        </p:spPr>
        <p:txBody>
          <a:bodyPr/>
          <a:lstStyle/>
          <a:p>
            <a:r>
              <a:rPr lang="en-US" altLang="en-US"/>
              <a:t>4-</a:t>
            </a:r>
            <a:fld id="{6FFDA72C-A0BE-4AD5-84CA-451C3EDF7F40}" type="slidenum">
              <a:rPr lang="en-US" altLang="en-US"/>
              <a:pPr/>
              <a:t>40</a:t>
            </a:fld>
            <a:endParaRPr lang="en-US" altLang="en-US"/>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16"/>
          <p:cNvSpPr>
            <a:spLocks noGrp="1" noChangeArrowheads="1"/>
          </p:cNvSpPr>
          <p:nvPr>
            <p:ph type="title"/>
          </p:nvPr>
        </p:nvSpPr>
        <p:spPr/>
        <p:txBody>
          <a:bodyPr/>
          <a:lstStyle/>
          <a:p>
            <a:pPr eaLnBrk="1" hangingPunct="1"/>
            <a:r>
              <a:rPr lang="en-US" altLang="en-US" sz="2800" smtClean="0"/>
              <a:t>Example 4.5 </a:t>
            </a:r>
            <a:r>
              <a:rPr lang="en-US" altLang="en-US" sz="2800" b="1" smtClean="0"/>
              <a:t>Personal Finance </a:t>
            </a:r>
            <a:r>
              <a:rPr lang="en-US" altLang="en-US" sz="2800" smtClean="0"/>
              <a:t>Net Present Value of an Investment Opportunity</a:t>
            </a:r>
          </a:p>
        </p:txBody>
      </p:sp>
      <p:sp>
        <p:nvSpPr>
          <p:cNvPr id="46083" name="Rectangle 17"/>
          <p:cNvSpPr>
            <a:spLocks noGrp="1" noChangeArrowheads="1"/>
          </p:cNvSpPr>
          <p:nvPr>
            <p:ph idx="1"/>
          </p:nvPr>
        </p:nvSpPr>
        <p:spPr/>
        <p:txBody>
          <a:bodyPr/>
          <a:lstStyle/>
          <a:p>
            <a:pPr eaLnBrk="1" hangingPunct="1"/>
            <a:r>
              <a:rPr lang="en-US" altLang="en-US" b="1" smtClean="0">
                <a:solidFill>
                  <a:srgbClr val="00646D"/>
                </a:solidFill>
              </a:rPr>
              <a:t>Evaluate (cont’d):</a:t>
            </a:r>
          </a:p>
          <a:p>
            <a:pPr eaLnBrk="1" hangingPunct="1"/>
            <a:r>
              <a:rPr lang="en-US" altLang="en-US" sz="2400" smtClean="0"/>
              <a:t>At </a:t>
            </a:r>
            <a:r>
              <a:rPr lang="en-US" altLang="en-US" sz="2400" b="1" smtClean="0">
                <a:solidFill>
                  <a:srgbClr val="006600"/>
                </a:solidFill>
              </a:rPr>
              <a:t>10% </a:t>
            </a:r>
            <a:r>
              <a:rPr lang="en-US" altLang="en-US" sz="2400" smtClean="0"/>
              <a:t>interest, the amount you would owe would be:</a:t>
            </a:r>
          </a:p>
          <a:p>
            <a:pPr eaLnBrk="1" hangingPunct="1">
              <a:spcBef>
                <a:spcPct val="400000"/>
              </a:spcBef>
            </a:pPr>
            <a:r>
              <a:rPr lang="en-US" altLang="en-US" sz="2400" smtClean="0"/>
              <a:t>At the same time, the investment opportunity generates cash flows. If you put these cash flows into a bank account, how much will you have saved three years from now? </a:t>
            </a:r>
          </a:p>
        </p:txBody>
      </p:sp>
      <p:sp>
        <p:nvSpPr>
          <p:cNvPr id="46084" name="Slide Number Placeholder 4"/>
          <p:cNvSpPr>
            <a:spLocks noGrp="1"/>
          </p:cNvSpPr>
          <p:nvPr>
            <p:ph type="sldNum" sz="quarter" idx="12"/>
          </p:nvPr>
        </p:nvSpPr>
        <p:spPr bwMode="auto">
          <a:noFill/>
          <a:ln>
            <a:miter lim="800000"/>
            <a:headEnd/>
            <a:tailEnd/>
          </a:ln>
        </p:spPr>
        <p:txBody>
          <a:bodyPr/>
          <a:lstStyle/>
          <a:p>
            <a:r>
              <a:rPr lang="en-US" altLang="en-US"/>
              <a:t>4-</a:t>
            </a:r>
            <a:fld id="{CB96A33D-D0AC-4823-80D1-12242CC17675}" type="slidenum">
              <a:rPr lang="en-US" altLang="en-US"/>
              <a:pPr/>
              <a:t>41</a:t>
            </a:fld>
            <a:endParaRPr lang="en-US" altLang="en-US"/>
          </a:p>
        </p:txBody>
      </p:sp>
      <p:graphicFrame>
        <p:nvGraphicFramePr>
          <p:cNvPr id="46085" name="Object 1"/>
          <p:cNvGraphicFramePr>
            <a:graphicFrameLocks noChangeAspect="1"/>
          </p:cNvGraphicFramePr>
          <p:nvPr/>
        </p:nvGraphicFramePr>
        <p:xfrm>
          <a:off x="763588" y="3124200"/>
          <a:ext cx="7527925" cy="609600"/>
        </p:xfrm>
        <a:graphic>
          <a:graphicData uri="http://schemas.openxmlformats.org/presentationml/2006/ole">
            <p:oleObj spid="_x0000_s46085" r:id="rId3" imgW="2705100" imgH="215900" progId="Equation.DSMT4">
              <p:embed/>
            </p:oleObj>
          </a:graphicData>
        </a:graphic>
      </p:graphicFrame>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13"/>
          <p:cNvSpPr>
            <a:spLocks noGrp="1" noChangeArrowheads="1"/>
          </p:cNvSpPr>
          <p:nvPr>
            <p:ph type="title"/>
          </p:nvPr>
        </p:nvSpPr>
        <p:spPr/>
        <p:txBody>
          <a:bodyPr/>
          <a:lstStyle/>
          <a:p>
            <a:pPr eaLnBrk="1" hangingPunct="1"/>
            <a:r>
              <a:rPr lang="en-US" altLang="en-US" sz="2800" smtClean="0"/>
              <a:t>Example 4.5 </a:t>
            </a:r>
            <a:r>
              <a:rPr lang="en-US" altLang="en-US" sz="2800" b="1" smtClean="0"/>
              <a:t>Personal Finance </a:t>
            </a:r>
            <a:r>
              <a:rPr lang="en-US" altLang="en-US" sz="2800" smtClean="0"/>
              <a:t>Net Present Value of an Investment Opportunity</a:t>
            </a:r>
          </a:p>
        </p:txBody>
      </p:sp>
      <p:sp>
        <p:nvSpPr>
          <p:cNvPr id="47107" name="Rectangle 14"/>
          <p:cNvSpPr>
            <a:spLocks noGrp="1" noChangeArrowheads="1"/>
          </p:cNvSpPr>
          <p:nvPr>
            <p:ph idx="1"/>
          </p:nvPr>
        </p:nvSpPr>
        <p:spPr/>
        <p:txBody>
          <a:bodyPr/>
          <a:lstStyle/>
          <a:p>
            <a:pPr eaLnBrk="1" hangingPunct="1">
              <a:buFontTx/>
              <a:buNone/>
            </a:pPr>
            <a:r>
              <a:rPr lang="en-US" altLang="en-US" b="1" smtClean="0">
                <a:solidFill>
                  <a:srgbClr val="00646D"/>
                </a:solidFill>
              </a:rPr>
              <a:t>Evaluate (cont’d):</a:t>
            </a:r>
          </a:p>
          <a:p>
            <a:pPr eaLnBrk="1" hangingPunct="1"/>
            <a:r>
              <a:rPr lang="en-US" altLang="en-US" sz="2400" smtClean="0"/>
              <a:t>The future value of the savings is</a:t>
            </a:r>
          </a:p>
          <a:p>
            <a:pPr eaLnBrk="1" hangingPunct="1">
              <a:spcBef>
                <a:spcPct val="350000"/>
              </a:spcBef>
            </a:pPr>
            <a:r>
              <a:rPr lang="en-US" altLang="en-US" sz="2400" smtClean="0"/>
              <a:t>As you see, you can use your bank savings to repay the loan. Taking the opportunity therefore allows you to spend $280.99 today at no extra cost.</a:t>
            </a:r>
          </a:p>
        </p:txBody>
      </p:sp>
      <p:sp>
        <p:nvSpPr>
          <p:cNvPr id="47108" name="Slide Number Placeholder 4"/>
          <p:cNvSpPr>
            <a:spLocks noGrp="1"/>
          </p:cNvSpPr>
          <p:nvPr>
            <p:ph type="sldNum" sz="quarter" idx="12"/>
          </p:nvPr>
        </p:nvSpPr>
        <p:spPr bwMode="auto">
          <a:noFill/>
          <a:ln>
            <a:miter lim="800000"/>
            <a:headEnd/>
            <a:tailEnd/>
          </a:ln>
        </p:spPr>
        <p:txBody>
          <a:bodyPr/>
          <a:lstStyle/>
          <a:p>
            <a:r>
              <a:rPr lang="en-US" altLang="en-US"/>
              <a:t>4-</a:t>
            </a:r>
            <a:fld id="{B05C1EA9-C446-435F-A128-1809AA67AD32}" type="slidenum">
              <a:rPr lang="en-US" altLang="en-US"/>
              <a:pPr/>
              <a:t>42</a:t>
            </a:fld>
            <a:endParaRPr lang="en-US" altLang="en-US"/>
          </a:p>
        </p:txBody>
      </p:sp>
      <p:graphicFrame>
        <p:nvGraphicFramePr>
          <p:cNvPr id="47109" name="Object 3"/>
          <p:cNvGraphicFramePr>
            <a:graphicFrameLocks noChangeAspect="1"/>
          </p:cNvGraphicFramePr>
          <p:nvPr/>
        </p:nvGraphicFramePr>
        <p:xfrm>
          <a:off x="762000" y="3057525"/>
          <a:ext cx="7631113" cy="523875"/>
        </p:xfrm>
        <a:graphic>
          <a:graphicData uri="http://schemas.openxmlformats.org/presentationml/2006/ole">
            <p:oleObj spid="_x0000_s47109" r:id="rId3" imgW="3187700" imgH="215900" progId="Equation.DSMT4">
              <p:embed/>
            </p:oleObj>
          </a:graphicData>
        </a:graphic>
      </p:graphicFrame>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9"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4.5 Perpetuities, Annuities, and Other Special Cases</a:t>
            </a:r>
          </a:p>
        </p:txBody>
      </p:sp>
      <p:sp>
        <p:nvSpPr>
          <p:cNvPr id="48131" name="Rectangle 12"/>
          <p:cNvSpPr>
            <a:spLocks noGrp="1" noChangeArrowheads="1"/>
          </p:cNvSpPr>
          <p:nvPr>
            <p:ph idx="1"/>
          </p:nvPr>
        </p:nvSpPr>
        <p:spPr/>
        <p:txBody>
          <a:bodyPr/>
          <a:lstStyle/>
          <a:p>
            <a:pPr eaLnBrk="1" hangingPunct="1"/>
            <a:r>
              <a:rPr lang="en-US" altLang="en-US" smtClean="0"/>
              <a:t>In this section we consider two types of cash flow streams:</a:t>
            </a:r>
          </a:p>
          <a:p>
            <a:pPr lvl="1" eaLnBrk="1" hangingPunct="1"/>
            <a:r>
              <a:rPr lang="en-US" altLang="en-US" i="1" smtClean="0">
                <a:solidFill>
                  <a:srgbClr val="00646D"/>
                </a:solidFill>
              </a:rPr>
              <a:t>Perpetuities</a:t>
            </a:r>
          </a:p>
          <a:p>
            <a:pPr lvl="1" eaLnBrk="1" hangingPunct="1"/>
            <a:r>
              <a:rPr lang="en-US" altLang="en-US" i="1" smtClean="0">
                <a:solidFill>
                  <a:srgbClr val="00646D"/>
                </a:solidFill>
              </a:rPr>
              <a:t>Annuities</a:t>
            </a:r>
          </a:p>
          <a:p>
            <a:pPr eaLnBrk="1" hangingPunct="1"/>
            <a:endParaRPr lang="en-US" altLang="en-US" i="1" smtClean="0">
              <a:solidFill>
                <a:srgbClr val="00646D"/>
              </a:solidFill>
            </a:endParaRPr>
          </a:p>
        </p:txBody>
      </p:sp>
      <p:sp>
        <p:nvSpPr>
          <p:cNvPr id="48132" name="Slide Number Placeholder 4"/>
          <p:cNvSpPr>
            <a:spLocks noGrp="1"/>
          </p:cNvSpPr>
          <p:nvPr>
            <p:ph type="sldNum" sz="quarter" idx="12"/>
          </p:nvPr>
        </p:nvSpPr>
        <p:spPr bwMode="auto">
          <a:noFill/>
          <a:ln>
            <a:miter lim="800000"/>
            <a:headEnd/>
            <a:tailEnd/>
          </a:ln>
        </p:spPr>
        <p:txBody>
          <a:bodyPr/>
          <a:lstStyle/>
          <a:p>
            <a:r>
              <a:rPr lang="en-US" altLang="en-US"/>
              <a:t>4-</a:t>
            </a:r>
            <a:fld id="{716B46E8-9708-4BA0-B040-925E4BC58D4C}" type="slidenum">
              <a:rPr lang="en-US" altLang="en-US"/>
              <a:pPr/>
              <a:t>43</a:t>
            </a:fld>
            <a:endParaRPr lang="en-US" altLang="en-US"/>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403"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4.5 Perpetuities, Annuities, and Other Special Cases</a:t>
            </a:r>
          </a:p>
        </p:txBody>
      </p:sp>
      <p:sp>
        <p:nvSpPr>
          <p:cNvPr id="49155" name="Rectangle 12"/>
          <p:cNvSpPr>
            <a:spLocks noGrp="1" noChangeArrowheads="1"/>
          </p:cNvSpPr>
          <p:nvPr>
            <p:ph idx="1"/>
          </p:nvPr>
        </p:nvSpPr>
        <p:spPr/>
        <p:txBody>
          <a:bodyPr/>
          <a:lstStyle/>
          <a:p>
            <a:pPr eaLnBrk="1" hangingPunct="1"/>
            <a:r>
              <a:rPr lang="en-US" altLang="en-US" sz="2800" smtClean="0"/>
              <a:t>Perpetuities</a:t>
            </a:r>
          </a:p>
          <a:p>
            <a:pPr lvl="1" eaLnBrk="1" hangingPunct="1"/>
            <a:r>
              <a:rPr lang="en-US" altLang="en-US" sz="2400" smtClean="0"/>
              <a:t>A perpetuity is a stream of equal cash flows that occur at regular intervals and last forever. Here is the timeline for a perpetuity:</a:t>
            </a:r>
          </a:p>
          <a:p>
            <a:pPr lvl="1" eaLnBrk="1" hangingPunct="1">
              <a:spcBef>
                <a:spcPct val="400000"/>
              </a:spcBef>
            </a:pPr>
            <a:r>
              <a:rPr lang="en-US" altLang="en-US" sz="2400" smtClean="0"/>
              <a:t>the first cash flow does not occur immediately; it arrives at the end of the first period</a:t>
            </a:r>
          </a:p>
        </p:txBody>
      </p:sp>
      <p:sp>
        <p:nvSpPr>
          <p:cNvPr id="49156" name="Slide Number Placeholder 4"/>
          <p:cNvSpPr>
            <a:spLocks noGrp="1"/>
          </p:cNvSpPr>
          <p:nvPr>
            <p:ph type="sldNum" sz="quarter" idx="12"/>
          </p:nvPr>
        </p:nvSpPr>
        <p:spPr bwMode="auto">
          <a:noFill/>
          <a:ln>
            <a:miter lim="800000"/>
            <a:headEnd/>
            <a:tailEnd/>
          </a:ln>
        </p:spPr>
        <p:txBody>
          <a:bodyPr/>
          <a:lstStyle/>
          <a:p>
            <a:r>
              <a:rPr lang="en-US" altLang="en-US"/>
              <a:t>4-</a:t>
            </a:r>
            <a:fld id="{C276B0B6-1553-4FDA-943D-8AE47DC4AEED}" type="slidenum">
              <a:rPr lang="en-US" altLang="en-US"/>
              <a:pPr/>
              <a:t>44</a:t>
            </a:fld>
            <a:endParaRPr lang="en-US" altLang="en-US"/>
          </a:p>
        </p:txBody>
      </p:sp>
      <p:pic>
        <p:nvPicPr>
          <p:cNvPr id="49157" name="Picture 2" descr="023"/>
          <p:cNvPicPr>
            <a:picLocks noChangeAspect="1" noChangeArrowheads="1"/>
          </p:cNvPicPr>
          <p:nvPr/>
        </p:nvPicPr>
        <p:blipFill>
          <a:blip r:embed="rId2" cstate="print"/>
          <a:srcRect/>
          <a:stretch>
            <a:fillRect/>
          </a:stretch>
        </p:blipFill>
        <p:spPr bwMode="auto">
          <a:xfrm>
            <a:off x="869950" y="3581400"/>
            <a:ext cx="7388225" cy="1066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28" name="Rectangle 1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4.5 Perpetuities, Annuities, and Other Special Cases</a:t>
            </a:r>
          </a:p>
        </p:txBody>
      </p:sp>
      <p:sp>
        <p:nvSpPr>
          <p:cNvPr id="50179" name="Rectangle 13"/>
          <p:cNvSpPr>
            <a:spLocks noGrp="1" noChangeArrowheads="1"/>
          </p:cNvSpPr>
          <p:nvPr>
            <p:ph idx="1"/>
          </p:nvPr>
        </p:nvSpPr>
        <p:spPr>
          <a:xfrm>
            <a:off x="457200" y="1624013"/>
            <a:ext cx="8229600" cy="4525962"/>
          </a:xfrm>
        </p:spPr>
        <p:txBody>
          <a:bodyPr/>
          <a:lstStyle/>
          <a:p>
            <a:pPr eaLnBrk="1" hangingPunct="1"/>
            <a:r>
              <a:rPr lang="en-US" altLang="en-US" smtClean="0"/>
              <a:t>Investing $100 in the bank today, you can, in effect, create a perpetuity paying $5 per year:</a:t>
            </a:r>
          </a:p>
        </p:txBody>
      </p:sp>
      <p:sp>
        <p:nvSpPr>
          <p:cNvPr id="50180" name="Slide Number Placeholder 4"/>
          <p:cNvSpPr>
            <a:spLocks noGrp="1"/>
          </p:cNvSpPr>
          <p:nvPr>
            <p:ph type="sldNum" sz="quarter" idx="12"/>
          </p:nvPr>
        </p:nvSpPr>
        <p:spPr bwMode="auto">
          <a:noFill/>
          <a:ln>
            <a:miter lim="800000"/>
            <a:headEnd/>
            <a:tailEnd/>
          </a:ln>
        </p:spPr>
        <p:txBody>
          <a:bodyPr/>
          <a:lstStyle/>
          <a:p>
            <a:r>
              <a:rPr lang="en-US" altLang="en-US"/>
              <a:t>4-</a:t>
            </a:r>
            <a:fld id="{72331D1C-7AD8-4FA7-AE3E-8E0997A268B7}" type="slidenum">
              <a:rPr lang="en-US" altLang="en-US"/>
              <a:pPr/>
              <a:t>45</a:t>
            </a:fld>
            <a:endParaRPr lang="en-US" altLang="en-US"/>
          </a:p>
        </p:txBody>
      </p:sp>
      <p:pic>
        <p:nvPicPr>
          <p:cNvPr id="50181" name="Picture 2" descr="024"/>
          <p:cNvPicPr>
            <a:picLocks noChangeAspect="1" noChangeArrowheads="1"/>
          </p:cNvPicPr>
          <p:nvPr/>
        </p:nvPicPr>
        <p:blipFill>
          <a:blip r:embed="rId2" cstate="print"/>
          <a:srcRect/>
          <a:stretch>
            <a:fillRect/>
          </a:stretch>
        </p:blipFill>
        <p:spPr bwMode="auto">
          <a:xfrm>
            <a:off x="609600" y="3200400"/>
            <a:ext cx="7775575" cy="1676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4"/>
          <p:cNvSpPr>
            <a:spLocks noGrp="1" noChangeArrowheads="1"/>
          </p:cNvSpPr>
          <p:nvPr>
            <p:ph type="title"/>
          </p:nvPr>
        </p:nvSpPr>
        <p:spPr/>
        <p:txBody>
          <a:bodyPr/>
          <a:lstStyle/>
          <a:p>
            <a:pPr eaLnBrk="1" hangingPunct="1"/>
            <a:r>
              <a:rPr lang="en-US" altLang="en-US" smtClean="0"/>
              <a:t> Present Value of a Perpetuity</a:t>
            </a:r>
          </a:p>
        </p:txBody>
      </p:sp>
      <p:sp>
        <p:nvSpPr>
          <p:cNvPr id="51203" name="Slide Number Placeholder 4"/>
          <p:cNvSpPr>
            <a:spLocks noGrp="1"/>
          </p:cNvSpPr>
          <p:nvPr>
            <p:ph type="sldNum" sz="quarter" idx="12"/>
          </p:nvPr>
        </p:nvSpPr>
        <p:spPr bwMode="auto">
          <a:noFill/>
          <a:ln>
            <a:miter lim="800000"/>
            <a:headEnd/>
            <a:tailEnd/>
          </a:ln>
        </p:spPr>
        <p:txBody>
          <a:bodyPr/>
          <a:lstStyle/>
          <a:p>
            <a:r>
              <a:rPr lang="en-US" altLang="en-US"/>
              <a:t>4-</a:t>
            </a:r>
            <a:fld id="{F6302AF1-9D13-4954-928E-185D919C20AB}" type="slidenum">
              <a:rPr lang="en-US" altLang="en-US"/>
              <a:pPr/>
              <a:t>46</a:t>
            </a:fld>
            <a:endParaRPr lang="en-US" altLang="en-US"/>
          </a:p>
        </p:txBody>
      </p:sp>
      <p:graphicFrame>
        <p:nvGraphicFramePr>
          <p:cNvPr id="51204" name="Object 1"/>
          <p:cNvGraphicFramePr>
            <a:graphicFrameLocks noChangeAspect="1"/>
          </p:cNvGraphicFramePr>
          <p:nvPr/>
        </p:nvGraphicFramePr>
        <p:xfrm>
          <a:off x="1066800" y="2630488"/>
          <a:ext cx="5867400" cy="1322387"/>
        </p:xfrm>
        <a:graphic>
          <a:graphicData uri="http://schemas.openxmlformats.org/presentationml/2006/ole">
            <p:oleObj spid="_x0000_s51204" r:id="rId3" imgW="1333500" imgH="355600" progId="Equation.DSMT4">
              <p:embed/>
            </p:oleObj>
          </a:graphicData>
        </a:graphic>
      </p:graphicFrame>
      <p:sp>
        <p:nvSpPr>
          <p:cNvPr id="51205" name="Text Box 9"/>
          <p:cNvSpPr txBox="1">
            <a:spLocks noChangeArrowheads="1"/>
          </p:cNvSpPr>
          <p:nvPr/>
        </p:nvSpPr>
        <p:spPr bwMode="auto">
          <a:xfrm>
            <a:off x="6934200" y="3124200"/>
            <a:ext cx="1660525"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4.4)</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1"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4.6 </a:t>
            </a:r>
            <a:r>
              <a:rPr lang="en-US" altLang="en-US" b="1" smtClean="0"/>
              <a:t>Personal Finance </a:t>
            </a:r>
            <a:br>
              <a:rPr lang="en-US" altLang="en-US" b="1" smtClean="0"/>
            </a:br>
            <a:r>
              <a:rPr lang="en-US" altLang="en-US" smtClean="0"/>
              <a:t>Endowing a Perpetuity</a:t>
            </a:r>
          </a:p>
        </p:txBody>
      </p:sp>
      <p:sp>
        <p:nvSpPr>
          <p:cNvPr id="52227" name="Rectangle 12"/>
          <p:cNvSpPr>
            <a:spLocks noGrp="1" noChangeArrowheads="1"/>
          </p:cNvSpPr>
          <p:nvPr>
            <p:ph idx="1"/>
          </p:nvPr>
        </p:nvSpPr>
        <p:spPr/>
        <p:txBody>
          <a:bodyPr/>
          <a:lstStyle/>
          <a:p>
            <a:pPr eaLnBrk="1" hangingPunct="1">
              <a:lnSpc>
                <a:spcPct val="90000"/>
              </a:lnSpc>
              <a:buFontTx/>
              <a:buNone/>
            </a:pPr>
            <a:r>
              <a:rPr lang="en-US" altLang="en-US" b="1" smtClean="0">
                <a:solidFill>
                  <a:srgbClr val="00646D"/>
                </a:solidFill>
              </a:rPr>
              <a:t>Problem:  </a:t>
            </a:r>
          </a:p>
          <a:p>
            <a:pPr eaLnBrk="1" hangingPunct="1">
              <a:lnSpc>
                <a:spcPct val="90000"/>
              </a:lnSpc>
            </a:pPr>
            <a:r>
              <a:rPr lang="en-US" altLang="en-US" smtClean="0"/>
              <a:t>You want to endow an annual graduation party at your alma mater. You want the event to be a memorable one, so you budget </a:t>
            </a:r>
            <a:r>
              <a:rPr lang="en-US" altLang="en-US" b="1" smtClean="0">
                <a:solidFill>
                  <a:srgbClr val="006600"/>
                </a:solidFill>
              </a:rPr>
              <a:t>$30,000 </a:t>
            </a:r>
            <a:r>
              <a:rPr lang="en-US" altLang="en-US" smtClean="0"/>
              <a:t>per year forever for the party. If the university earns </a:t>
            </a:r>
            <a:r>
              <a:rPr lang="en-US" altLang="en-US" b="1" smtClean="0">
                <a:solidFill>
                  <a:srgbClr val="006600"/>
                </a:solidFill>
              </a:rPr>
              <a:t>8% </a:t>
            </a:r>
            <a:r>
              <a:rPr lang="en-US" altLang="en-US" smtClean="0"/>
              <a:t>per year on its investments, and if the first party is in one year’s time, </a:t>
            </a:r>
            <a:r>
              <a:rPr lang="en-US" altLang="en-US" i="1" smtClean="0">
                <a:solidFill>
                  <a:srgbClr val="00646D"/>
                </a:solidFill>
              </a:rPr>
              <a:t>how much will you need to donate to endow the party?</a:t>
            </a:r>
            <a:endParaRPr lang="en-US" altLang="en-US" smtClean="0"/>
          </a:p>
        </p:txBody>
      </p:sp>
      <p:sp>
        <p:nvSpPr>
          <p:cNvPr id="52228" name="Slide Number Placeholder 4"/>
          <p:cNvSpPr>
            <a:spLocks noGrp="1"/>
          </p:cNvSpPr>
          <p:nvPr>
            <p:ph type="sldNum" sz="quarter" idx="12"/>
          </p:nvPr>
        </p:nvSpPr>
        <p:spPr bwMode="auto">
          <a:noFill/>
          <a:ln>
            <a:miter lim="800000"/>
            <a:headEnd/>
            <a:tailEnd/>
          </a:ln>
        </p:spPr>
        <p:txBody>
          <a:bodyPr/>
          <a:lstStyle/>
          <a:p>
            <a:r>
              <a:rPr lang="en-US" altLang="en-US"/>
              <a:t>4-</a:t>
            </a:r>
            <a:fld id="{21365447-719E-4F58-BFCB-5DFA8E018638}" type="slidenum">
              <a:rPr lang="en-US" altLang="en-US"/>
              <a:pPr/>
              <a:t>47</a:t>
            </a:fld>
            <a:endParaRPr lang="en-US" altLang="en-US"/>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81" name="Rectangle 17"/>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4.6 </a:t>
            </a:r>
            <a:r>
              <a:rPr lang="en-US" altLang="en-US" b="1" smtClean="0"/>
              <a:t>Personal Finance </a:t>
            </a:r>
            <a:br>
              <a:rPr lang="en-US" altLang="en-US" b="1" smtClean="0"/>
            </a:br>
            <a:r>
              <a:rPr lang="en-US" altLang="en-US" smtClean="0"/>
              <a:t>Endowing a Perpetuity</a:t>
            </a:r>
          </a:p>
        </p:txBody>
      </p:sp>
      <p:sp>
        <p:nvSpPr>
          <p:cNvPr id="53251" name="Rectangle 16"/>
          <p:cNvSpPr>
            <a:spLocks noGrp="1" noChangeArrowheads="1"/>
          </p:cNvSpPr>
          <p:nvPr>
            <p:ph idx="1"/>
          </p:nvPr>
        </p:nvSpPr>
        <p:spPr/>
        <p:txBody>
          <a:bodyPr/>
          <a:lstStyle/>
          <a:p>
            <a:pPr eaLnBrk="1" hangingPunct="1">
              <a:lnSpc>
                <a:spcPct val="90000"/>
              </a:lnSpc>
              <a:buFontTx/>
              <a:buNone/>
            </a:pPr>
            <a:r>
              <a:rPr lang="en-US" altLang="en-US" b="1" smtClean="0">
                <a:solidFill>
                  <a:srgbClr val="00646D"/>
                </a:solidFill>
              </a:rPr>
              <a:t>Solution:</a:t>
            </a:r>
          </a:p>
          <a:p>
            <a:pPr eaLnBrk="1" hangingPunct="1">
              <a:lnSpc>
                <a:spcPct val="90000"/>
              </a:lnSpc>
              <a:buFontTx/>
              <a:buNone/>
            </a:pPr>
            <a:r>
              <a:rPr lang="en-US" altLang="en-US" b="1" smtClean="0">
                <a:solidFill>
                  <a:srgbClr val="00646D"/>
                </a:solidFill>
              </a:rPr>
              <a:t>Plan:</a:t>
            </a:r>
          </a:p>
          <a:p>
            <a:pPr eaLnBrk="1" hangingPunct="1">
              <a:lnSpc>
                <a:spcPct val="90000"/>
              </a:lnSpc>
            </a:pPr>
            <a:r>
              <a:rPr lang="en-US" altLang="en-US" sz="2400" smtClean="0"/>
              <a:t>The timeline of the cash flows you want to provide is:</a:t>
            </a:r>
          </a:p>
          <a:p>
            <a:pPr eaLnBrk="1" hangingPunct="1">
              <a:lnSpc>
                <a:spcPct val="90000"/>
              </a:lnSpc>
              <a:spcBef>
                <a:spcPct val="400000"/>
              </a:spcBef>
            </a:pPr>
            <a:r>
              <a:rPr lang="en-US" altLang="en-US" sz="2400" smtClean="0"/>
              <a:t>This is a standard perpetuity of </a:t>
            </a:r>
            <a:r>
              <a:rPr lang="en-US" altLang="en-US" sz="2400" b="1" smtClean="0">
                <a:solidFill>
                  <a:srgbClr val="006600"/>
                </a:solidFill>
              </a:rPr>
              <a:t>$30,000 </a:t>
            </a:r>
            <a:r>
              <a:rPr lang="en-US" altLang="en-US" sz="2400" smtClean="0"/>
              <a:t>per year. The funding you would need to give the university in perpetuity is the present value of this cash flow stream</a:t>
            </a:r>
          </a:p>
        </p:txBody>
      </p:sp>
      <p:sp>
        <p:nvSpPr>
          <p:cNvPr id="53252" name="Slide Number Placeholder 4"/>
          <p:cNvSpPr>
            <a:spLocks noGrp="1"/>
          </p:cNvSpPr>
          <p:nvPr>
            <p:ph type="sldNum" sz="quarter" idx="12"/>
          </p:nvPr>
        </p:nvSpPr>
        <p:spPr bwMode="auto">
          <a:noFill/>
          <a:ln>
            <a:miter lim="800000"/>
            <a:headEnd/>
            <a:tailEnd/>
          </a:ln>
        </p:spPr>
        <p:txBody>
          <a:bodyPr/>
          <a:lstStyle/>
          <a:p>
            <a:r>
              <a:rPr lang="en-US" altLang="en-US"/>
              <a:t>4-</a:t>
            </a:r>
            <a:fld id="{2316F921-B0EE-4D07-91AE-5A9E450070A0}" type="slidenum">
              <a:rPr lang="en-US" altLang="en-US"/>
              <a:pPr/>
              <a:t>48</a:t>
            </a:fld>
            <a:endParaRPr lang="en-US" altLang="en-US"/>
          </a:p>
        </p:txBody>
      </p:sp>
      <p:pic>
        <p:nvPicPr>
          <p:cNvPr id="53253" name="Picture 6" descr="025EX"/>
          <p:cNvPicPr>
            <a:picLocks noChangeAspect="1" noChangeArrowheads="1"/>
          </p:cNvPicPr>
          <p:nvPr/>
        </p:nvPicPr>
        <p:blipFill>
          <a:blip r:embed="rId2" cstate="print"/>
          <a:srcRect/>
          <a:stretch>
            <a:fillRect/>
          </a:stretch>
        </p:blipFill>
        <p:spPr bwMode="auto">
          <a:xfrm>
            <a:off x="1017588" y="3429000"/>
            <a:ext cx="6983412" cy="990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27" name="Rectangle 15"/>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4.6 </a:t>
            </a:r>
            <a:r>
              <a:rPr lang="en-US" altLang="en-US" b="1" smtClean="0"/>
              <a:t>Personal Finance </a:t>
            </a:r>
            <a:br>
              <a:rPr lang="en-US" altLang="en-US" b="1" smtClean="0"/>
            </a:br>
            <a:r>
              <a:rPr lang="en-US" altLang="en-US" smtClean="0"/>
              <a:t>Endowing a Perpetuity</a:t>
            </a:r>
          </a:p>
        </p:txBody>
      </p:sp>
      <p:sp>
        <p:nvSpPr>
          <p:cNvPr id="54275" name="Rectangle 16"/>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mtClean="0"/>
              <a:t>From the formula for a perpetuity,</a:t>
            </a:r>
          </a:p>
          <a:p>
            <a:pPr eaLnBrk="1" hangingPunct="1"/>
            <a:endParaRPr lang="en-US" altLang="en-US" smtClean="0"/>
          </a:p>
        </p:txBody>
      </p:sp>
      <p:sp>
        <p:nvSpPr>
          <p:cNvPr id="54276" name="Slide Number Placeholder 4"/>
          <p:cNvSpPr>
            <a:spLocks noGrp="1"/>
          </p:cNvSpPr>
          <p:nvPr>
            <p:ph type="sldNum" sz="quarter" idx="12"/>
          </p:nvPr>
        </p:nvSpPr>
        <p:spPr bwMode="auto">
          <a:noFill/>
          <a:ln>
            <a:miter lim="800000"/>
            <a:headEnd/>
            <a:tailEnd/>
          </a:ln>
        </p:spPr>
        <p:txBody>
          <a:bodyPr/>
          <a:lstStyle/>
          <a:p>
            <a:r>
              <a:rPr lang="en-US" altLang="en-US"/>
              <a:t>4-</a:t>
            </a:r>
            <a:fld id="{9B42AC3D-83DB-416A-92BD-3EA6EAC63E75}" type="slidenum">
              <a:rPr lang="en-US" altLang="en-US"/>
              <a:pPr/>
              <a:t>49</a:t>
            </a:fld>
            <a:endParaRPr lang="en-US" altLang="en-US"/>
          </a:p>
        </p:txBody>
      </p:sp>
      <p:graphicFrame>
        <p:nvGraphicFramePr>
          <p:cNvPr id="54277" name="Object 10"/>
          <p:cNvGraphicFramePr>
            <a:graphicFrameLocks noChangeAspect="1"/>
          </p:cNvGraphicFramePr>
          <p:nvPr/>
        </p:nvGraphicFramePr>
        <p:xfrm>
          <a:off x="381000" y="3281363"/>
          <a:ext cx="8366125" cy="685800"/>
        </p:xfrm>
        <a:graphic>
          <a:graphicData uri="http://schemas.openxmlformats.org/presentationml/2006/ole">
            <p:oleObj spid="_x0000_s54277" r:id="rId3" imgW="2324100" imgH="190500" progId="Equation.DSMT4">
              <p:embed/>
            </p:oleObj>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16"/>
          <p:cNvSpPr>
            <a:spLocks noGrp="1" noChangeArrowheads="1"/>
          </p:cNvSpPr>
          <p:nvPr>
            <p:ph type="title"/>
          </p:nvPr>
        </p:nvSpPr>
        <p:spPr/>
        <p:txBody>
          <a:bodyPr/>
          <a:lstStyle/>
          <a:p>
            <a:pPr eaLnBrk="1" hangingPunct="1"/>
            <a:r>
              <a:rPr lang="en-US" altLang="en-US" smtClean="0"/>
              <a:t>Constructing a Timeline </a:t>
            </a:r>
          </a:p>
        </p:txBody>
      </p:sp>
      <p:sp>
        <p:nvSpPr>
          <p:cNvPr id="9219" name="Slide Number Placeholder 4"/>
          <p:cNvSpPr>
            <a:spLocks noGrp="1"/>
          </p:cNvSpPr>
          <p:nvPr>
            <p:ph type="sldNum" sz="quarter" idx="12"/>
          </p:nvPr>
        </p:nvSpPr>
        <p:spPr bwMode="auto">
          <a:noFill/>
          <a:ln>
            <a:miter lim="800000"/>
            <a:headEnd/>
            <a:tailEnd/>
          </a:ln>
        </p:spPr>
        <p:txBody>
          <a:bodyPr/>
          <a:lstStyle/>
          <a:p>
            <a:r>
              <a:rPr lang="en-US" altLang="en-US"/>
              <a:t>4-</a:t>
            </a:r>
            <a:fld id="{D3B50063-6A2D-4BA9-931F-0053B5388FCC}" type="slidenum">
              <a:rPr lang="en-US" altLang="en-US"/>
              <a:pPr/>
              <a:t>5</a:t>
            </a:fld>
            <a:endParaRPr lang="en-US" altLang="en-US"/>
          </a:p>
        </p:txBody>
      </p:sp>
      <p:sp>
        <p:nvSpPr>
          <p:cNvPr id="9220" name="Text Box 6"/>
          <p:cNvSpPr txBox="1">
            <a:spLocks noChangeArrowheads="1"/>
          </p:cNvSpPr>
          <p:nvPr/>
        </p:nvSpPr>
        <p:spPr bwMode="auto">
          <a:xfrm>
            <a:off x="1447800" y="3886200"/>
            <a:ext cx="7375525" cy="457200"/>
          </a:xfrm>
          <a:prstGeom prst="rect">
            <a:avLst/>
          </a:prstGeom>
          <a:noFill/>
          <a:ln w="9525">
            <a:noFill/>
            <a:miter lim="800000"/>
            <a:headEnd/>
            <a:tailEnd/>
          </a:ln>
        </p:spPr>
        <p:txBody>
          <a:bodyPr>
            <a:spAutoFit/>
          </a:bodyPr>
          <a:lstStyle/>
          <a:p>
            <a:pPr eaLnBrk="1" hangingPunct="1">
              <a:spcBef>
                <a:spcPct val="50000"/>
              </a:spcBef>
            </a:pPr>
            <a:endParaRPr lang="en-US" altLang="en-US">
              <a:latin typeface="Tahoma" pitchFamily="34" charset="0"/>
            </a:endParaRPr>
          </a:p>
        </p:txBody>
      </p:sp>
      <p:pic>
        <p:nvPicPr>
          <p:cNvPr id="9221" name="Picture 8" descr="003a"/>
          <p:cNvPicPr>
            <a:picLocks noChangeAspect="1" noChangeArrowheads="1"/>
          </p:cNvPicPr>
          <p:nvPr/>
        </p:nvPicPr>
        <p:blipFill>
          <a:blip r:embed="rId2" cstate="print"/>
          <a:srcRect/>
          <a:stretch>
            <a:fillRect/>
          </a:stretch>
        </p:blipFill>
        <p:spPr bwMode="auto">
          <a:xfrm>
            <a:off x="515938" y="2286000"/>
            <a:ext cx="7561262" cy="2286000"/>
          </a:xfrm>
          <a:prstGeom prst="rect">
            <a:avLst/>
          </a:prstGeom>
          <a:noFill/>
          <a:ln w="9525">
            <a:noFill/>
            <a:miter lim="800000"/>
            <a:headEnd/>
            <a:tailEnd/>
          </a:ln>
        </p:spPr>
      </p:pic>
      <p:sp>
        <p:nvSpPr>
          <p:cNvPr id="9222" name="TextBox 8"/>
          <p:cNvSpPr txBox="1">
            <a:spLocks noChangeArrowheads="1"/>
          </p:cNvSpPr>
          <p:nvPr/>
        </p:nvSpPr>
        <p:spPr bwMode="auto">
          <a:xfrm>
            <a:off x="1447800" y="5072063"/>
            <a:ext cx="5943600" cy="338137"/>
          </a:xfrm>
          <a:prstGeom prst="rect">
            <a:avLst/>
          </a:prstGeom>
          <a:noFill/>
          <a:ln w="9525">
            <a:noFill/>
            <a:miter lim="800000"/>
            <a:headEnd/>
            <a:tailEnd/>
          </a:ln>
        </p:spPr>
        <p:txBody>
          <a:bodyPr>
            <a:spAutoFit/>
          </a:bodyPr>
          <a:lstStyle/>
          <a:p>
            <a:pPr eaLnBrk="1" hangingPunct="1"/>
            <a:r>
              <a:rPr lang="en-US" altLang="en-US" sz="1600" b="1" i="1">
                <a:solidFill>
                  <a:srgbClr val="00646D"/>
                </a:solidFill>
                <a:latin typeface="Tahoma" pitchFamily="34" charset="0"/>
              </a:rPr>
              <a:t>Date 0 represents the present. Date 1 is one year later</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501"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4.6 </a:t>
            </a:r>
            <a:r>
              <a:rPr lang="en-US" altLang="en-US" b="1" smtClean="0"/>
              <a:t>Personal Finance </a:t>
            </a:r>
            <a:br>
              <a:rPr lang="en-US" altLang="en-US" b="1" smtClean="0"/>
            </a:br>
            <a:r>
              <a:rPr lang="en-US" altLang="en-US" smtClean="0"/>
              <a:t>Endowing a Perpetuity</a:t>
            </a:r>
          </a:p>
        </p:txBody>
      </p:sp>
      <p:sp>
        <p:nvSpPr>
          <p:cNvPr id="55299" name="Rectangle 14"/>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If you donate </a:t>
            </a:r>
            <a:r>
              <a:rPr lang="en-US" altLang="en-US" b="1" smtClean="0">
                <a:solidFill>
                  <a:srgbClr val="006600"/>
                </a:solidFill>
              </a:rPr>
              <a:t>$375,000 </a:t>
            </a:r>
            <a:r>
              <a:rPr lang="en-US" altLang="en-US" smtClean="0"/>
              <a:t>today, and if the university invests it at </a:t>
            </a:r>
            <a:r>
              <a:rPr lang="en-US" altLang="en-US" b="1" smtClean="0">
                <a:solidFill>
                  <a:srgbClr val="006600"/>
                </a:solidFill>
              </a:rPr>
              <a:t>8% </a:t>
            </a:r>
            <a:r>
              <a:rPr lang="en-US" altLang="en-US" smtClean="0"/>
              <a:t>per year forever, then the graduates will have </a:t>
            </a:r>
            <a:r>
              <a:rPr lang="en-US" altLang="en-US" b="1" smtClean="0">
                <a:solidFill>
                  <a:srgbClr val="006600"/>
                </a:solidFill>
              </a:rPr>
              <a:t>$30,000 </a:t>
            </a:r>
            <a:r>
              <a:rPr lang="en-US" altLang="en-US" smtClean="0"/>
              <a:t>every year for their graduation party.</a:t>
            </a:r>
          </a:p>
          <a:p>
            <a:pPr eaLnBrk="1" hangingPunct="1"/>
            <a:endParaRPr lang="en-US" altLang="en-US" smtClean="0"/>
          </a:p>
          <a:p>
            <a:pPr eaLnBrk="1" hangingPunct="1"/>
            <a:endParaRPr lang="en-US" altLang="en-US" smtClean="0"/>
          </a:p>
        </p:txBody>
      </p:sp>
      <p:sp>
        <p:nvSpPr>
          <p:cNvPr id="55300" name="Slide Number Placeholder 4"/>
          <p:cNvSpPr>
            <a:spLocks noGrp="1"/>
          </p:cNvSpPr>
          <p:nvPr>
            <p:ph type="sldNum" sz="quarter" idx="12"/>
          </p:nvPr>
        </p:nvSpPr>
        <p:spPr bwMode="auto">
          <a:noFill/>
          <a:ln>
            <a:miter lim="800000"/>
            <a:headEnd/>
            <a:tailEnd/>
          </a:ln>
        </p:spPr>
        <p:txBody>
          <a:bodyPr/>
          <a:lstStyle/>
          <a:p>
            <a:r>
              <a:rPr lang="en-US" altLang="en-US"/>
              <a:t>4-</a:t>
            </a:r>
            <a:fld id="{E4D681C3-DAB3-403A-A86A-5C4FA294BA08}" type="slidenum">
              <a:rPr lang="en-US" altLang="en-US"/>
              <a:pPr/>
              <a:t>50</a:t>
            </a:fld>
            <a:endParaRPr lang="en-US" altLang="en-US"/>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25"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4.5 Perpetuities, Annuities, and Other Special Cases</a:t>
            </a:r>
          </a:p>
        </p:txBody>
      </p:sp>
      <p:sp>
        <p:nvSpPr>
          <p:cNvPr id="56323" name="Rectangle 14"/>
          <p:cNvSpPr>
            <a:spLocks noGrp="1" noChangeArrowheads="1"/>
          </p:cNvSpPr>
          <p:nvPr>
            <p:ph idx="1"/>
          </p:nvPr>
        </p:nvSpPr>
        <p:spPr/>
        <p:txBody>
          <a:bodyPr/>
          <a:lstStyle/>
          <a:p>
            <a:pPr eaLnBrk="1" hangingPunct="1"/>
            <a:r>
              <a:rPr lang="en-US" altLang="en-US" sz="2800" smtClean="0"/>
              <a:t>Annuities </a:t>
            </a:r>
          </a:p>
          <a:p>
            <a:pPr lvl="1" eaLnBrk="1" hangingPunct="1"/>
            <a:r>
              <a:rPr lang="en-US" altLang="en-US" sz="2400" smtClean="0"/>
              <a:t>An </a:t>
            </a:r>
            <a:r>
              <a:rPr lang="en-US" altLang="en-US" sz="2400" b="1" smtClean="0">
                <a:solidFill>
                  <a:srgbClr val="00646D"/>
                </a:solidFill>
              </a:rPr>
              <a:t>annuity </a:t>
            </a:r>
            <a:r>
              <a:rPr lang="en-US" altLang="en-US" sz="2400" smtClean="0"/>
              <a:t>is a stream of </a:t>
            </a:r>
            <a:r>
              <a:rPr lang="en-US" altLang="en-US" sz="2400" i="1" smtClean="0">
                <a:solidFill>
                  <a:srgbClr val="00646D"/>
                </a:solidFill>
              </a:rPr>
              <a:t>N </a:t>
            </a:r>
            <a:r>
              <a:rPr lang="en-US" altLang="en-US" sz="2400" smtClean="0"/>
              <a:t>equal cash flows paid at regular intervals.</a:t>
            </a:r>
          </a:p>
          <a:p>
            <a:pPr lvl="1" eaLnBrk="1" hangingPunct="1">
              <a:spcBef>
                <a:spcPct val="400000"/>
              </a:spcBef>
            </a:pPr>
            <a:r>
              <a:rPr lang="en-US" altLang="en-US" sz="2400" smtClean="0"/>
              <a:t>The difference between an annuity and a  perpetuity is that an annuity ends after some fixed number of payments</a:t>
            </a:r>
          </a:p>
        </p:txBody>
      </p:sp>
      <p:sp>
        <p:nvSpPr>
          <p:cNvPr id="56324" name="Slide Number Placeholder 4"/>
          <p:cNvSpPr>
            <a:spLocks noGrp="1"/>
          </p:cNvSpPr>
          <p:nvPr>
            <p:ph type="sldNum" sz="quarter" idx="12"/>
          </p:nvPr>
        </p:nvSpPr>
        <p:spPr bwMode="auto">
          <a:noFill/>
          <a:ln>
            <a:miter lim="800000"/>
            <a:headEnd/>
            <a:tailEnd/>
          </a:ln>
        </p:spPr>
        <p:txBody>
          <a:bodyPr/>
          <a:lstStyle/>
          <a:p>
            <a:r>
              <a:rPr lang="en-US" altLang="en-US"/>
              <a:t>4-</a:t>
            </a:r>
            <a:fld id="{9D06AD44-B3E8-4DFD-B31C-88E73F813899}" type="slidenum">
              <a:rPr lang="en-US" altLang="en-US"/>
              <a:pPr/>
              <a:t>51</a:t>
            </a:fld>
            <a:endParaRPr lang="en-US" altLang="en-US"/>
          </a:p>
        </p:txBody>
      </p:sp>
      <p:pic>
        <p:nvPicPr>
          <p:cNvPr id="56325" name="Picture 2" descr="027"/>
          <p:cNvPicPr>
            <a:picLocks noChangeAspect="1" noChangeArrowheads="1"/>
          </p:cNvPicPr>
          <p:nvPr/>
        </p:nvPicPr>
        <p:blipFill>
          <a:blip r:embed="rId2" cstate="print"/>
          <a:srcRect/>
          <a:stretch>
            <a:fillRect/>
          </a:stretch>
        </p:blipFill>
        <p:spPr bwMode="auto">
          <a:xfrm>
            <a:off x="1166813" y="3221038"/>
            <a:ext cx="6781800" cy="109378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2800" smtClean="0"/>
              <a:t>4.5 Perpetuities, Annuities, and Other Special Cases</a:t>
            </a:r>
          </a:p>
        </p:txBody>
      </p:sp>
      <p:sp>
        <p:nvSpPr>
          <p:cNvPr id="57347" name="Rectangle 3"/>
          <p:cNvSpPr>
            <a:spLocks noGrp="1" noChangeArrowheads="1"/>
          </p:cNvSpPr>
          <p:nvPr>
            <p:ph idx="1"/>
          </p:nvPr>
        </p:nvSpPr>
        <p:spPr/>
        <p:txBody>
          <a:bodyPr/>
          <a:lstStyle/>
          <a:p>
            <a:pPr eaLnBrk="1" hangingPunct="1">
              <a:spcBef>
                <a:spcPts val="1800"/>
              </a:spcBef>
              <a:spcAft>
                <a:spcPts val="600"/>
              </a:spcAft>
            </a:pPr>
            <a:r>
              <a:rPr lang="en-US" altLang="en-US" smtClean="0"/>
              <a:t>With an initial </a:t>
            </a:r>
            <a:r>
              <a:rPr lang="en-US" altLang="en-US" b="1" smtClean="0">
                <a:solidFill>
                  <a:srgbClr val="006600"/>
                </a:solidFill>
              </a:rPr>
              <a:t>$100 </a:t>
            </a:r>
            <a:r>
              <a:rPr lang="en-US" altLang="en-US" smtClean="0"/>
              <a:t>investment at </a:t>
            </a:r>
            <a:r>
              <a:rPr lang="en-US" altLang="en-US" b="1" smtClean="0">
                <a:solidFill>
                  <a:srgbClr val="006600"/>
                </a:solidFill>
              </a:rPr>
              <a:t>5%</a:t>
            </a:r>
            <a:r>
              <a:rPr lang="en-US" altLang="en-US" smtClean="0"/>
              <a:t> interest, you can create a </a:t>
            </a:r>
            <a:r>
              <a:rPr lang="en-US" altLang="en-US" b="1" smtClean="0">
                <a:solidFill>
                  <a:srgbClr val="006600"/>
                </a:solidFill>
              </a:rPr>
              <a:t>20</a:t>
            </a:r>
            <a:r>
              <a:rPr lang="en-US" altLang="en-US" smtClean="0"/>
              <a:t>-year annuity of </a:t>
            </a:r>
            <a:r>
              <a:rPr lang="en-US" altLang="en-US" b="1" smtClean="0">
                <a:solidFill>
                  <a:srgbClr val="006600"/>
                </a:solidFill>
              </a:rPr>
              <a:t>$5</a:t>
            </a:r>
            <a:r>
              <a:rPr lang="en-US" altLang="en-US" smtClean="0"/>
              <a:t> per year, plus you will receive an extra </a:t>
            </a:r>
            <a:r>
              <a:rPr lang="en-US" altLang="en-US" b="1" smtClean="0">
                <a:solidFill>
                  <a:srgbClr val="006600"/>
                </a:solidFill>
              </a:rPr>
              <a:t>$100 </a:t>
            </a:r>
            <a:r>
              <a:rPr lang="en-US" altLang="en-US" smtClean="0"/>
              <a:t>when you close the account at the end of </a:t>
            </a:r>
            <a:r>
              <a:rPr lang="en-US" altLang="en-US" b="1" smtClean="0">
                <a:solidFill>
                  <a:srgbClr val="006600"/>
                </a:solidFill>
              </a:rPr>
              <a:t>20</a:t>
            </a:r>
            <a:r>
              <a:rPr lang="en-US" altLang="en-US" smtClean="0"/>
              <a:t> years:</a:t>
            </a:r>
          </a:p>
        </p:txBody>
      </p:sp>
      <p:sp>
        <p:nvSpPr>
          <p:cNvPr id="57348" name="Slide Number Placeholder 4"/>
          <p:cNvSpPr>
            <a:spLocks noGrp="1"/>
          </p:cNvSpPr>
          <p:nvPr>
            <p:ph type="sldNum" sz="quarter" idx="12"/>
          </p:nvPr>
        </p:nvSpPr>
        <p:spPr bwMode="auto">
          <a:noFill/>
          <a:ln>
            <a:miter lim="800000"/>
            <a:headEnd/>
            <a:tailEnd/>
          </a:ln>
        </p:spPr>
        <p:txBody>
          <a:bodyPr/>
          <a:lstStyle/>
          <a:p>
            <a:r>
              <a:rPr lang="en-US" altLang="en-US"/>
              <a:t>4-</a:t>
            </a:r>
            <a:fld id="{656011DD-8C51-4BED-A724-9AAE9274A73D}" type="slidenum">
              <a:rPr lang="en-US" altLang="en-US"/>
              <a:pPr/>
              <a:t>52</a:t>
            </a:fld>
            <a:endParaRPr lang="en-US" altLang="en-US"/>
          </a:p>
        </p:txBody>
      </p:sp>
      <p:pic>
        <p:nvPicPr>
          <p:cNvPr id="57349" name="Picture 2" descr="028"/>
          <p:cNvPicPr>
            <a:picLocks noChangeAspect="1" noChangeArrowheads="1"/>
          </p:cNvPicPr>
          <p:nvPr/>
        </p:nvPicPr>
        <p:blipFill>
          <a:blip r:embed="rId2" cstate="print"/>
          <a:srcRect/>
          <a:stretch>
            <a:fillRect/>
          </a:stretch>
        </p:blipFill>
        <p:spPr bwMode="auto">
          <a:xfrm>
            <a:off x="685800" y="4114800"/>
            <a:ext cx="6978650" cy="1752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13"/>
          <p:cNvSpPr>
            <a:spLocks noGrp="1" noChangeArrowheads="1"/>
          </p:cNvSpPr>
          <p:nvPr>
            <p:ph type="title"/>
          </p:nvPr>
        </p:nvSpPr>
        <p:spPr/>
        <p:txBody>
          <a:bodyPr/>
          <a:lstStyle/>
          <a:p>
            <a:pPr eaLnBrk="1" hangingPunct="1"/>
            <a:r>
              <a:rPr lang="en-US" altLang="en-US" smtClean="0"/>
              <a:t> Present Value of a Annuity</a:t>
            </a:r>
          </a:p>
        </p:txBody>
      </p:sp>
      <p:sp>
        <p:nvSpPr>
          <p:cNvPr id="58371" name="Slide Number Placeholder 4"/>
          <p:cNvSpPr>
            <a:spLocks noGrp="1"/>
          </p:cNvSpPr>
          <p:nvPr>
            <p:ph type="sldNum" sz="quarter" idx="12"/>
          </p:nvPr>
        </p:nvSpPr>
        <p:spPr bwMode="auto">
          <a:noFill/>
          <a:ln>
            <a:miter lim="800000"/>
            <a:headEnd/>
            <a:tailEnd/>
          </a:ln>
        </p:spPr>
        <p:txBody>
          <a:bodyPr/>
          <a:lstStyle/>
          <a:p>
            <a:r>
              <a:rPr lang="en-US" altLang="en-US"/>
              <a:t>4-</a:t>
            </a:r>
            <a:fld id="{F03E91D0-160B-4AC4-8DB0-E304C0C953A5}" type="slidenum">
              <a:rPr lang="en-US" altLang="en-US"/>
              <a:pPr/>
              <a:t>53</a:t>
            </a:fld>
            <a:endParaRPr lang="en-US" altLang="en-US"/>
          </a:p>
        </p:txBody>
      </p:sp>
      <p:graphicFrame>
        <p:nvGraphicFramePr>
          <p:cNvPr id="58372" name="Object 3"/>
          <p:cNvGraphicFramePr>
            <a:graphicFrameLocks noChangeAspect="1"/>
          </p:cNvGraphicFramePr>
          <p:nvPr/>
        </p:nvGraphicFramePr>
        <p:xfrm>
          <a:off x="317500" y="2667000"/>
          <a:ext cx="8293100" cy="1143000"/>
        </p:xfrm>
        <a:graphic>
          <a:graphicData uri="http://schemas.openxmlformats.org/presentationml/2006/ole">
            <p:oleObj spid="_x0000_s58372" name="Equation" r:id="rId3" imgW="3822700" imgH="444500" progId="Equation.DSMT4">
              <p:embed/>
            </p:oleObj>
          </a:graphicData>
        </a:graphic>
      </p:graphicFrame>
      <p:sp>
        <p:nvSpPr>
          <p:cNvPr id="58373" name="Text Box 10"/>
          <p:cNvSpPr txBox="1">
            <a:spLocks noChangeArrowheads="1"/>
          </p:cNvSpPr>
          <p:nvPr/>
        </p:nvSpPr>
        <p:spPr bwMode="auto">
          <a:xfrm>
            <a:off x="7391400" y="3886200"/>
            <a:ext cx="16002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4.5)</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73"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4.7  </a:t>
            </a:r>
            <a:r>
              <a:rPr lang="en-US" altLang="en-US" b="1" smtClean="0"/>
              <a:t>Personal Finance </a:t>
            </a:r>
            <a:r>
              <a:rPr lang="en-US" altLang="en-US" smtClean="0"/>
              <a:t/>
            </a:r>
            <a:br>
              <a:rPr lang="en-US" altLang="en-US" smtClean="0"/>
            </a:br>
            <a:r>
              <a:rPr lang="en-US" altLang="en-US" smtClean="0"/>
              <a:t>Present Value of a Lottery Prize Annuity</a:t>
            </a:r>
          </a:p>
        </p:txBody>
      </p:sp>
      <p:sp>
        <p:nvSpPr>
          <p:cNvPr id="59395" name="Rectangle 14"/>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mtClean="0"/>
              <a:t>You are the lucky winner of the </a:t>
            </a:r>
            <a:r>
              <a:rPr lang="en-US" altLang="en-US" b="1" smtClean="0">
                <a:solidFill>
                  <a:srgbClr val="006600"/>
                </a:solidFill>
              </a:rPr>
              <a:t>$30 million </a:t>
            </a:r>
            <a:r>
              <a:rPr lang="en-US" altLang="en-US" smtClean="0"/>
              <a:t>state lottery. You can take your prize money either as (a) </a:t>
            </a:r>
            <a:r>
              <a:rPr lang="en-US" altLang="en-US" b="1" smtClean="0">
                <a:solidFill>
                  <a:srgbClr val="006600"/>
                </a:solidFill>
              </a:rPr>
              <a:t>30 payments of $1 million </a:t>
            </a:r>
            <a:r>
              <a:rPr lang="en-US" altLang="en-US" smtClean="0"/>
              <a:t>per year (starting today), or (b) </a:t>
            </a:r>
            <a:r>
              <a:rPr lang="en-US" altLang="en-US" b="1" smtClean="0">
                <a:solidFill>
                  <a:srgbClr val="006600"/>
                </a:solidFill>
              </a:rPr>
              <a:t>$15 million paid today</a:t>
            </a:r>
            <a:r>
              <a:rPr lang="en-US" altLang="en-US" smtClean="0"/>
              <a:t>. If the interest rate is </a:t>
            </a:r>
            <a:r>
              <a:rPr lang="en-US" altLang="en-US" b="1" smtClean="0">
                <a:solidFill>
                  <a:srgbClr val="006600"/>
                </a:solidFill>
              </a:rPr>
              <a:t>8%, </a:t>
            </a:r>
            <a:r>
              <a:rPr lang="en-US" altLang="en-US" smtClean="0"/>
              <a:t>which option should you take?</a:t>
            </a:r>
          </a:p>
        </p:txBody>
      </p:sp>
      <p:sp>
        <p:nvSpPr>
          <p:cNvPr id="59396" name="Slide Number Placeholder 4"/>
          <p:cNvSpPr>
            <a:spLocks noGrp="1"/>
          </p:cNvSpPr>
          <p:nvPr>
            <p:ph type="sldNum" sz="quarter" idx="12"/>
          </p:nvPr>
        </p:nvSpPr>
        <p:spPr bwMode="auto">
          <a:noFill/>
          <a:ln>
            <a:miter lim="800000"/>
            <a:headEnd/>
            <a:tailEnd/>
          </a:ln>
        </p:spPr>
        <p:txBody>
          <a:bodyPr/>
          <a:lstStyle/>
          <a:p>
            <a:r>
              <a:rPr lang="en-US" altLang="en-US"/>
              <a:t>4-</a:t>
            </a:r>
            <a:fld id="{B1DC19DE-54A2-48F3-AD3A-470747E2B619}" type="slidenum">
              <a:rPr lang="en-US" altLang="en-US"/>
              <a:pPr/>
              <a:t>54</a:t>
            </a:fld>
            <a:endParaRPr lang="en-US" altLang="en-US"/>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96" name="Rectangle 1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4.7  </a:t>
            </a:r>
            <a:r>
              <a:rPr lang="en-US" altLang="en-US" b="1" smtClean="0"/>
              <a:t>Personal Finance </a:t>
            </a:r>
            <a:r>
              <a:rPr lang="en-US" altLang="en-US" smtClean="0"/>
              <a:t/>
            </a:r>
            <a:br>
              <a:rPr lang="en-US" altLang="en-US" smtClean="0"/>
            </a:br>
            <a:r>
              <a:rPr lang="en-US" altLang="en-US" smtClean="0"/>
              <a:t>Present Value of a Lottery Prize Annuity</a:t>
            </a:r>
          </a:p>
        </p:txBody>
      </p:sp>
      <p:sp>
        <p:nvSpPr>
          <p:cNvPr id="60419" name="Rectangle 13"/>
          <p:cNvSpPr>
            <a:spLocks noGrp="1" noChangeArrowheads="1"/>
          </p:cNvSpPr>
          <p:nvPr>
            <p:ph idx="1"/>
          </p:nvPr>
        </p:nvSpPr>
        <p:spPr/>
        <p:txBody>
          <a:bodyPr/>
          <a:lstStyle/>
          <a:p>
            <a:pPr eaLnBrk="1" hangingPunct="1">
              <a:buFontTx/>
              <a:buNone/>
            </a:pPr>
            <a:r>
              <a:rPr lang="en-US" altLang="en-US" b="1" smtClean="0">
                <a:solidFill>
                  <a:srgbClr val="00646D"/>
                </a:solidFill>
              </a:rPr>
              <a:t>Solution: </a:t>
            </a:r>
          </a:p>
          <a:p>
            <a:pPr eaLnBrk="1" hangingPunct="1">
              <a:buFontTx/>
              <a:buNone/>
            </a:pPr>
            <a:r>
              <a:rPr lang="en-US" altLang="en-US" b="1" smtClean="0">
                <a:solidFill>
                  <a:srgbClr val="00646D"/>
                </a:solidFill>
              </a:rPr>
              <a:t>Plan:</a:t>
            </a:r>
          </a:p>
          <a:p>
            <a:pPr eaLnBrk="1" hangingPunct="1"/>
            <a:r>
              <a:rPr lang="en-US" altLang="en-US" sz="2400" smtClean="0"/>
              <a:t>Option (a) provides </a:t>
            </a:r>
            <a:r>
              <a:rPr lang="en-US" altLang="en-US" sz="2400" b="1" smtClean="0">
                <a:solidFill>
                  <a:srgbClr val="006600"/>
                </a:solidFill>
              </a:rPr>
              <a:t>$30 million </a:t>
            </a:r>
            <a:r>
              <a:rPr lang="en-US" altLang="en-US" sz="2400" smtClean="0"/>
              <a:t>in prize money but paid over time. To evaluate it correctly, we must convert it to a present value. Here is the timeline:</a:t>
            </a:r>
          </a:p>
        </p:txBody>
      </p:sp>
      <p:sp>
        <p:nvSpPr>
          <p:cNvPr id="60420" name="Slide Number Placeholder 4"/>
          <p:cNvSpPr>
            <a:spLocks noGrp="1"/>
          </p:cNvSpPr>
          <p:nvPr>
            <p:ph type="sldNum" sz="quarter" idx="12"/>
          </p:nvPr>
        </p:nvSpPr>
        <p:spPr bwMode="auto">
          <a:noFill/>
          <a:ln>
            <a:miter lim="800000"/>
            <a:headEnd/>
            <a:tailEnd/>
          </a:ln>
        </p:spPr>
        <p:txBody>
          <a:bodyPr/>
          <a:lstStyle/>
          <a:p>
            <a:r>
              <a:rPr lang="en-US" altLang="en-US"/>
              <a:t>4-</a:t>
            </a:r>
            <a:fld id="{F40E039D-01B3-435D-A68B-300C8A253608}" type="slidenum">
              <a:rPr lang="en-US" altLang="en-US"/>
              <a:pPr/>
              <a:t>55</a:t>
            </a:fld>
            <a:endParaRPr lang="en-US" altLang="en-US"/>
          </a:p>
        </p:txBody>
      </p:sp>
      <p:pic>
        <p:nvPicPr>
          <p:cNvPr id="60421" name="Picture 1" descr="030EXa"/>
          <p:cNvPicPr>
            <a:picLocks noChangeAspect="1" noChangeArrowheads="1"/>
          </p:cNvPicPr>
          <p:nvPr/>
        </p:nvPicPr>
        <p:blipFill>
          <a:blip r:embed="rId2" cstate="print"/>
          <a:srcRect/>
          <a:stretch>
            <a:fillRect/>
          </a:stretch>
        </p:blipFill>
        <p:spPr bwMode="auto">
          <a:xfrm>
            <a:off x="506413" y="4343400"/>
            <a:ext cx="8104187" cy="1066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9"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4.7  </a:t>
            </a:r>
            <a:r>
              <a:rPr lang="en-US" altLang="en-US" b="1" smtClean="0"/>
              <a:t>Personal Finance </a:t>
            </a:r>
            <a:r>
              <a:rPr lang="en-US" altLang="en-US" smtClean="0"/>
              <a:t/>
            </a:r>
            <a:br>
              <a:rPr lang="en-US" altLang="en-US" smtClean="0"/>
            </a:br>
            <a:r>
              <a:rPr lang="en-US" altLang="en-US" smtClean="0"/>
              <a:t>Present Value of a Lottery Prize Annuity</a:t>
            </a:r>
          </a:p>
        </p:txBody>
      </p:sp>
      <p:sp>
        <p:nvSpPr>
          <p:cNvPr id="61443" name="Rectangle 12"/>
          <p:cNvSpPr>
            <a:spLocks noGrp="1" noChangeArrowheads="1"/>
          </p:cNvSpPr>
          <p:nvPr>
            <p:ph idx="1"/>
          </p:nvPr>
        </p:nvSpPr>
        <p:spPr/>
        <p:txBody>
          <a:bodyPr/>
          <a:lstStyle/>
          <a:p>
            <a:pPr eaLnBrk="1" hangingPunct="1"/>
            <a:r>
              <a:rPr lang="en-US" altLang="en-US" b="1" smtClean="0">
                <a:solidFill>
                  <a:srgbClr val="00646D"/>
                </a:solidFill>
              </a:rPr>
              <a:t>Plan (cont’d):</a:t>
            </a:r>
          </a:p>
          <a:p>
            <a:pPr eaLnBrk="1" hangingPunct="1"/>
            <a:r>
              <a:rPr lang="en-US" altLang="en-US" sz="2800" smtClean="0"/>
              <a:t>Because the first payment starts today, the last payment will occur in </a:t>
            </a:r>
            <a:r>
              <a:rPr lang="en-US" altLang="en-US" sz="2800" b="1" smtClean="0">
                <a:solidFill>
                  <a:srgbClr val="006600"/>
                </a:solidFill>
              </a:rPr>
              <a:t>29 years </a:t>
            </a:r>
            <a:r>
              <a:rPr lang="en-US" altLang="en-US" sz="2800" smtClean="0"/>
              <a:t>(for a total of 30 payments). The </a:t>
            </a:r>
            <a:r>
              <a:rPr lang="en-US" altLang="en-US" sz="2800" b="1" smtClean="0">
                <a:solidFill>
                  <a:srgbClr val="006600"/>
                </a:solidFill>
              </a:rPr>
              <a:t>$1 million </a:t>
            </a:r>
            <a:r>
              <a:rPr lang="en-US" altLang="en-US" sz="2800" smtClean="0"/>
              <a:t>at date 0 is already stated in present value terms, but we need to compute the present value of the remaining payments. Fortunately, this case looks like a </a:t>
            </a:r>
            <a:r>
              <a:rPr lang="en-US" altLang="en-US" sz="2800" b="1" smtClean="0">
                <a:solidFill>
                  <a:srgbClr val="006600"/>
                </a:solidFill>
              </a:rPr>
              <a:t>29-year annuity </a:t>
            </a:r>
            <a:r>
              <a:rPr lang="en-US" altLang="en-US" sz="2800" smtClean="0"/>
              <a:t>of </a:t>
            </a:r>
            <a:r>
              <a:rPr lang="en-US" altLang="en-US" sz="2800" b="1" smtClean="0">
                <a:solidFill>
                  <a:srgbClr val="006600"/>
                </a:solidFill>
              </a:rPr>
              <a:t>$1 million </a:t>
            </a:r>
            <a:r>
              <a:rPr lang="en-US" altLang="en-US" sz="2800" smtClean="0"/>
              <a:t>per year, so we can use the annuity formula. </a:t>
            </a:r>
          </a:p>
        </p:txBody>
      </p:sp>
      <p:sp>
        <p:nvSpPr>
          <p:cNvPr id="61444" name="Slide Number Placeholder 4"/>
          <p:cNvSpPr>
            <a:spLocks noGrp="1"/>
          </p:cNvSpPr>
          <p:nvPr>
            <p:ph type="sldNum" sz="quarter" idx="12"/>
          </p:nvPr>
        </p:nvSpPr>
        <p:spPr bwMode="auto">
          <a:noFill/>
          <a:ln>
            <a:miter lim="800000"/>
            <a:headEnd/>
            <a:tailEnd/>
          </a:ln>
        </p:spPr>
        <p:txBody>
          <a:bodyPr/>
          <a:lstStyle/>
          <a:p>
            <a:r>
              <a:rPr lang="en-US" altLang="en-US"/>
              <a:t>4-</a:t>
            </a:r>
            <a:fld id="{5525EB99-1B55-4722-A7F1-D14B04607BAD}" type="slidenum">
              <a:rPr lang="en-US" altLang="en-US"/>
              <a:pPr/>
              <a:t>56</a:t>
            </a:fld>
            <a:endParaRPr lang="en-US" altLang="en-US"/>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74"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4.7  </a:t>
            </a:r>
            <a:r>
              <a:rPr lang="en-US" altLang="en-US" b="1" smtClean="0"/>
              <a:t>Personal Finance </a:t>
            </a:r>
            <a:r>
              <a:rPr lang="en-US" altLang="en-US" smtClean="0"/>
              <a:t/>
            </a:r>
            <a:br>
              <a:rPr lang="en-US" altLang="en-US" smtClean="0"/>
            </a:br>
            <a:r>
              <a:rPr lang="en-US" altLang="en-US" smtClean="0"/>
              <a:t>Present Value of a Lottery Prize Annuity</a:t>
            </a:r>
          </a:p>
        </p:txBody>
      </p:sp>
      <p:sp>
        <p:nvSpPr>
          <p:cNvPr id="62467" name="Rectangle 15"/>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mtClean="0"/>
              <a:t>From the formula for a annuity,</a:t>
            </a:r>
          </a:p>
          <a:p>
            <a:pPr eaLnBrk="1" hangingPunct="1"/>
            <a:endParaRPr lang="en-US" altLang="en-US" smtClean="0"/>
          </a:p>
        </p:txBody>
      </p:sp>
      <p:sp>
        <p:nvSpPr>
          <p:cNvPr id="62468" name="Slide Number Placeholder 4"/>
          <p:cNvSpPr>
            <a:spLocks noGrp="1"/>
          </p:cNvSpPr>
          <p:nvPr>
            <p:ph type="sldNum" sz="quarter" idx="12"/>
          </p:nvPr>
        </p:nvSpPr>
        <p:spPr bwMode="auto">
          <a:noFill/>
          <a:ln>
            <a:miter lim="800000"/>
            <a:headEnd/>
            <a:tailEnd/>
          </a:ln>
        </p:spPr>
        <p:txBody>
          <a:bodyPr/>
          <a:lstStyle/>
          <a:p>
            <a:r>
              <a:rPr lang="en-US" altLang="en-US"/>
              <a:t>4-</a:t>
            </a:r>
            <a:fld id="{BCD4BD0E-8AEA-4F16-95E9-338E303F470D}" type="slidenum">
              <a:rPr lang="en-US" altLang="en-US"/>
              <a:pPr/>
              <a:t>57</a:t>
            </a:fld>
            <a:endParaRPr lang="en-US" altLang="en-US"/>
          </a:p>
        </p:txBody>
      </p:sp>
      <p:graphicFrame>
        <p:nvGraphicFramePr>
          <p:cNvPr id="62469" name="Object 3"/>
          <p:cNvGraphicFramePr>
            <a:graphicFrameLocks noChangeAspect="1"/>
          </p:cNvGraphicFramePr>
          <p:nvPr/>
        </p:nvGraphicFramePr>
        <p:xfrm>
          <a:off x="717550" y="3276600"/>
          <a:ext cx="7664450" cy="1752600"/>
        </p:xfrm>
        <a:graphic>
          <a:graphicData uri="http://schemas.openxmlformats.org/presentationml/2006/ole">
            <p:oleObj spid="_x0000_s62469" name="Equation" r:id="rId3" imgW="3454400" imgH="787400" progId="Equation.DSMT4">
              <p:embed/>
            </p:oleObj>
          </a:graphicData>
        </a:graphic>
      </p:graphicFrame>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45"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4.7  </a:t>
            </a:r>
            <a:r>
              <a:rPr lang="en-US" altLang="en-US" b="1" smtClean="0"/>
              <a:t>Personal Finance </a:t>
            </a:r>
            <a:r>
              <a:rPr lang="en-US" altLang="en-US" smtClean="0"/>
              <a:t/>
            </a:r>
            <a:br>
              <a:rPr lang="en-US" altLang="en-US" smtClean="0"/>
            </a:br>
            <a:r>
              <a:rPr lang="en-US" altLang="en-US" smtClean="0"/>
              <a:t>Present Value of a Lottery Prize Annuity</a:t>
            </a:r>
          </a:p>
        </p:txBody>
      </p:sp>
      <p:sp>
        <p:nvSpPr>
          <p:cNvPr id="63491" name="Rectangle 14"/>
          <p:cNvSpPr>
            <a:spLocks noGrp="1" noChangeArrowheads="1"/>
          </p:cNvSpPr>
          <p:nvPr>
            <p:ph idx="1"/>
          </p:nvPr>
        </p:nvSpPr>
        <p:spPr/>
        <p:txBody>
          <a:bodyPr/>
          <a:lstStyle/>
          <a:p>
            <a:pPr eaLnBrk="1" hangingPunct="1">
              <a:buFontTx/>
              <a:buNone/>
            </a:pPr>
            <a:r>
              <a:rPr lang="en-US" altLang="en-US" b="1" smtClean="0">
                <a:solidFill>
                  <a:srgbClr val="00646D"/>
                </a:solidFill>
              </a:rPr>
              <a:t>Execute (cont’d):</a:t>
            </a:r>
          </a:p>
          <a:p>
            <a:pPr eaLnBrk="1" hangingPunct="1"/>
            <a:r>
              <a:rPr lang="en-US" altLang="en-US" smtClean="0"/>
              <a:t>Thus, the total present value of the cash flows is $1 million + $11.16 million = $12.16 million. In timeline form:</a:t>
            </a:r>
          </a:p>
        </p:txBody>
      </p:sp>
      <p:sp>
        <p:nvSpPr>
          <p:cNvPr id="63492" name="Slide Number Placeholder 4"/>
          <p:cNvSpPr>
            <a:spLocks noGrp="1"/>
          </p:cNvSpPr>
          <p:nvPr>
            <p:ph type="sldNum" sz="quarter" idx="12"/>
          </p:nvPr>
        </p:nvSpPr>
        <p:spPr bwMode="auto">
          <a:noFill/>
          <a:ln>
            <a:miter lim="800000"/>
            <a:headEnd/>
            <a:tailEnd/>
          </a:ln>
        </p:spPr>
        <p:txBody>
          <a:bodyPr/>
          <a:lstStyle/>
          <a:p>
            <a:r>
              <a:rPr lang="en-US" altLang="en-US"/>
              <a:t>4-</a:t>
            </a:r>
            <a:fld id="{EC0AA003-D1A1-4C26-9197-14A7E2B9D1FB}" type="slidenum">
              <a:rPr lang="en-US" altLang="en-US"/>
              <a:pPr/>
              <a:t>58</a:t>
            </a:fld>
            <a:endParaRPr lang="en-US" altLang="en-US"/>
          </a:p>
        </p:txBody>
      </p:sp>
      <p:pic>
        <p:nvPicPr>
          <p:cNvPr id="63493" name="Picture 3" descr="030EXb"/>
          <p:cNvPicPr>
            <a:picLocks noChangeAspect="1" noChangeArrowheads="1"/>
          </p:cNvPicPr>
          <p:nvPr/>
        </p:nvPicPr>
        <p:blipFill>
          <a:blip r:embed="rId2" cstate="print"/>
          <a:srcRect/>
          <a:stretch>
            <a:fillRect/>
          </a:stretch>
        </p:blipFill>
        <p:spPr bwMode="auto">
          <a:xfrm>
            <a:off x="1004888" y="4114800"/>
            <a:ext cx="7107237" cy="1676400"/>
          </a:xfrm>
          <a:prstGeom prst="rect">
            <a:avLst/>
          </a:prstGeom>
          <a:solidFill>
            <a:srgbClr val="D0EBB3">
              <a:alpha val="0"/>
            </a:srgbClr>
          </a:solidFill>
          <a:ln w="9525">
            <a:noFill/>
            <a:miter lim="800000"/>
            <a:headEnd/>
            <a:tailEnd/>
          </a:ln>
        </p:spPr>
      </p:pic>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865" name="Rectangle 209"/>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4.7  </a:t>
            </a:r>
            <a:r>
              <a:rPr lang="en-US" altLang="en-US" b="1" smtClean="0"/>
              <a:t>Personal Finance </a:t>
            </a:r>
            <a:r>
              <a:rPr lang="en-US" altLang="en-US" smtClean="0"/>
              <a:t/>
            </a:r>
            <a:br>
              <a:rPr lang="en-US" altLang="en-US" smtClean="0"/>
            </a:br>
            <a:r>
              <a:rPr lang="en-US" altLang="en-US" smtClean="0"/>
              <a:t>Present Value of a Lottery Prize Annuity</a:t>
            </a:r>
          </a:p>
        </p:txBody>
      </p:sp>
      <p:sp>
        <p:nvSpPr>
          <p:cNvPr id="64515" name="Rectangle 210"/>
          <p:cNvSpPr>
            <a:spLocks noGrp="1" noChangeArrowheads="1"/>
          </p:cNvSpPr>
          <p:nvPr>
            <p:ph idx="1"/>
          </p:nvPr>
        </p:nvSpPr>
        <p:spPr/>
        <p:txBody>
          <a:bodyPr/>
          <a:lstStyle/>
          <a:p>
            <a:pPr eaLnBrk="1" hangingPunct="1">
              <a:buFontTx/>
              <a:buNone/>
            </a:pPr>
            <a:r>
              <a:rPr lang="en-US" altLang="en-US" b="1" smtClean="0">
                <a:solidFill>
                  <a:srgbClr val="00646D"/>
                </a:solidFill>
              </a:rPr>
              <a:t>Execute (cont’d): </a:t>
            </a:r>
          </a:p>
          <a:p>
            <a:pPr eaLnBrk="1" hangingPunct="1"/>
            <a:r>
              <a:rPr lang="en-US" altLang="en-US" sz="2400" smtClean="0"/>
              <a:t>Financial calculators or Excel can handle annuities easily—just enter the cash flow in the annuity as the PMT:</a:t>
            </a:r>
          </a:p>
        </p:txBody>
      </p:sp>
      <p:sp>
        <p:nvSpPr>
          <p:cNvPr id="64516" name="Slide Number Placeholder 4"/>
          <p:cNvSpPr>
            <a:spLocks noGrp="1"/>
          </p:cNvSpPr>
          <p:nvPr>
            <p:ph type="sldNum" sz="quarter" idx="12"/>
          </p:nvPr>
        </p:nvSpPr>
        <p:spPr bwMode="auto">
          <a:noFill/>
          <a:ln>
            <a:miter lim="800000"/>
            <a:headEnd/>
            <a:tailEnd/>
          </a:ln>
        </p:spPr>
        <p:txBody>
          <a:bodyPr/>
          <a:lstStyle/>
          <a:p>
            <a:r>
              <a:rPr lang="en-US" altLang="en-US"/>
              <a:t>4-</a:t>
            </a:r>
            <a:fld id="{0E820D29-8F3D-4016-8B56-ABE9FB887BC8}" type="slidenum">
              <a:rPr lang="en-US" altLang="en-US"/>
              <a:pPr/>
              <a:t>59</a:t>
            </a:fld>
            <a:endParaRPr lang="en-US" altLang="en-US"/>
          </a:p>
        </p:txBody>
      </p:sp>
      <p:grpSp>
        <p:nvGrpSpPr>
          <p:cNvPr id="64517" name="Group 32"/>
          <p:cNvGrpSpPr>
            <a:grpSpLocks/>
          </p:cNvGrpSpPr>
          <p:nvPr/>
        </p:nvGrpSpPr>
        <p:grpSpPr bwMode="auto">
          <a:xfrm>
            <a:off x="2097088" y="3352800"/>
            <a:ext cx="6208712" cy="512763"/>
            <a:chOff x="661" y="2174"/>
            <a:chExt cx="4943" cy="408"/>
          </a:xfrm>
        </p:grpSpPr>
        <p:pic>
          <p:nvPicPr>
            <p:cNvPr id="64543" name="Picture 33" descr="calc_N"/>
            <p:cNvPicPr>
              <a:picLocks noChangeAspect="1" noChangeArrowheads="1"/>
            </p:cNvPicPr>
            <p:nvPr/>
          </p:nvPicPr>
          <p:blipFill>
            <a:blip r:embed="rId2" cstate="print"/>
            <a:srcRect/>
            <a:stretch>
              <a:fillRect/>
            </a:stretch>
          </p:blipFill>
          <p:spPr bwMode="auto">
            <a:xfrm>
              <a:off x="661" y="2174"/>
              <a:ext cx="912" cy="408"/>
            </a:xfrm>
            <a:prstGeom prst="rect">
              <a:avLst/>
            </a:prstGeom>
            <a:noFill/>
            <a:ln w="9525">
              <a:noFill/>
              <a:miter lim="800000"/>
              <a:headEnd/>
              <a:tailEnd/>
            </a:ln>
          </p:spPr>
        </p:pic>
        <p:pic>
          <p:nvPicPr>
            <p:cNvPr id="64544" name="Picture 34" descr="calc_IY"/>
            <p:cNvPicPr>
              <a:picLocks noChangeAspect="1" noChangeArrowheads="1"/>
            </p:cNvPicPr>
            <p:nvPr/>
          </p:nvPicPr>
          <p:blipFill>
            <a:blip r:embed="rId3" cstate="print"/>
            <a:srcRect/>
            <a:stretch>
              <a:fillRect/>
            </a:stretch>
          </p:blipFill>
          <p:spPr bwMode="auto">
            <a:xfrm>
              <a:off x="1673" y="2174"/>
              <a:ext cx="906" cy="408"/>
            </a:xfrm>
            <a:prstGeom prst="rect">
              <a:avLst/>
            </a:prstGeom>
            <a:noFill/>
            <a:ln w="9525">
              <a:noFill/>
              <a:miter lim="800000"/>
              <a:headEnd/>
              <a:tailEnd/>
            </a:ln>
          </p:spPr>
        </p:pic>
        <p:pic>
          <p:nvPicPr>
            <p:cNvPr id="64545" name="Picture 35" descr="calc_PMT"/>
            <p:cNvPicPr>
              <a:picLocks noChangeAspect="1" noChangeArrowheads="1"/>
            </p:cNvPicPr>
            <p:nvPr/>
          </p:nvPicPr>
          <p:blipFill>
            <a:blip r:embed="rId4" cstate="print"/>
            <a:srcRect/>
            <a:stretch>
              <a:fillRect/>
            </a:stretch>
          </p:blipFill>
          <p:spPr bwMode="auto">
            <a:xfrm>
              <a:off x="3685" y="2174"/>
              <a:ext cx="912" cy="408"/>
            </a:xfrm>
            <a:prstGeom prst="rect">
              <a:avLst/>
            </a:prstGeom>
            <a:noFill/>
            <a:ln w="9525">
              <a:noFill/>
              <a:miter lim="800000"/>
              <a:headEnd/>
              <a:tailEnd/>
            </a:ln>
          </p:spPr>
        </p:pic>
        <p:pic>
          <p:nvPicPr>
            <p:cNvPr id="64546" name="Picture 36" descr="calc_PV"/>
            <p:cNvPicPr>
              <a:picLocks noChangeAspect="1" noChangeArrowheads="1"/>
            </p:cNvPicPr>
            <p:nvPr/>
          </p:nvPicPr>
          <p:blipFill>
            <a:blip r:embed="rId5" cstate="print"/>
            <a:srcRect/>
            <a:stretch>
              <a:fillRect/>
            </a:stretch>
          </p:blipFill>
          <p:spPr bwMode="auto">
            <a:xfrm>
              <a:off x="2679" y="2174"/>
              <a:ext cx="906" cy="408"/>
            </a:xfrm>
            <a:prstGeom prst="rect">
              <a:avLst/>
            </a:prstGeom>
            <a:noFill/>
            <a:ln w="9525">
              <a:noFill/>
              <a:miter lim="800000"/>
              <a:headEnd/>
              <a:tailEnd/>
            </a:ln>
          </p:spPr>
        </p:pic>
        <p:pic>
          <p:nvPicPr>
            <p:cNvPr id="64547" name="Picture 37" descr="calc_FV"/>
            <p:cNvPicPr>
              <a:picLocks noChangeAspect="1" noChangeArrowheads="1"/>
            </p:cNvPicPr>
            <p:nvPr/>
          </p:nvPicPr>
          <p:blipFill>
            <a:blip r:embed="rId6" cstate="print"/>
            <a:srcRect/>
            <a:stretch>
              <a:fillRect/>
            </a:stretch>
          </p:blipFill>
          <p:spPr bwMode="auto">
            <a:xfrm>
              <a:off x="4698" y="2174"/>
              <a:ext cx="906" cy="408"/>
            </a:xfrm>
            <a:prstGeom prst="rect">
              <a:avLst/>
            </a:prstGeom>
            <a:noFill/>
            <a:ln w="9525">
              <a:noFill/>
              <a:miter lim="800000"/>
              <a:headEnd/>
              <a:tailEnd/>
            </a:ln>
          </p:spPr>
        </p:pic>
      </p:grpSp>
      <p:graphicFrame>
        <p:nvGraphicFramePr>
          <p:cNvPr id="70949" name="Group 293"/>
          <p:cNvGraphicFramePr>
            <a:graphicFrameLocks noGrp="1"/>
          </p:cNvGraphicFramePr>
          <p:nvPr/>
        </p:nvGraphicFramePr>
        <p:xfrm>
          <a:off x="838200" y="3917950"/>
          <a:ext cx="7543800" cy="1495425"/>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066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258888">
                  <a:extLst>
                    <a:ext uri="{9D8B030D-6E8A-4147-A177-3AD203B41FA5}">
                      <a16:colId xmlns:a16="http://schemas.microsoft.com/office/drawing/2014/main" xmlns="" val="20004"/>
                    </a:ext>
                  </a:extLst>
                </a:gridCol>
                <a:gridCol w="1255712">
                  <a:extLst>
                    <a:ext uri="{9D8B030D-6E8A-4147-A177-3AD203B41FA5}">
                      <a16:colId xmlns:a16="http://schemas.microsoft.com/office/drawing/2014/main" xmlns="" val="20005"/>
                    </a:ext>
                  </a:extLst>
                </a:gridCol>
              </a:tblGrid>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8.0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1,000,000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itchFamily="18" charset="0"/>
                        </a:rPr>
                        <a:t>-11,158,406</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r h="701338">
                <a:tc gridSpan="6">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Excel Formula: =PV(RATE,NPER, PMT, FV) = PV(0.08,29,1000000,0)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4"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Distinguishing Cash Inflows </a:t>
            </a:r>
            <a:br>
              <a:rPr lang="en-US" altLang="en-US" smtClean="0"/>
            </a:br>
            <a:r>
              <a:rPr lang="en-US" altLang="en-US" smtClean="0"/>
              <a:t>from Outflows</a:t>
            </a:r>
          </a:p>
        </p:txBody>
      </p:sp>
      <p:sp>
        <p:nvSpPr>
          <p:cNvPr id="10243" name="Slide Number Placeholder 4"/>
          <p:cNvSpPr>
            <a:spLocks noGrp="1"/>
          </p:cNvSpPr>
          <p:nvPr>
            <p:ph type="sldNum" sz="quarter" idx="12"/>
          </p:nvPr>
        </p:nvSpPr>
        <p:spPr bwMode="auto">
          <a:noFill/>
          <a:ln>
            <a:miter lim="800000"/>
            <a:headEnd/>
            <a:tailEnd/>
          </a:ln>
        </p:spPr>
        <p:txBody>
          <a:bodyPr/>
          <a:lstStyle/>
          <a:p>
            <a:r>
              <a:rPr lang="en-US" altLang="en-US"/>
              <a:t>4-</a:t>
            </a:r>
            <a:fld id="{2030BE19-9EFD-4C61-B4D4-4FD8F666A7F8}" type="slidenum">
              <a:rPr lang="en-US" altLang="en-US"/>
              <a:pPr/>
              <a:t>6</a:t>
            </a:fld>
            <a:endParaRPr lang="en-US" altLang="en-US"/>
          </a:p>
        </p:txBody>
      </p:sp>
      <p:pic>
        <p:nvPicPr>
          <p:cNvPr id="10244" name="Picture 2" descr="003b"/>
          <p:cNvPicPr>
            <a:picLocks noChangeAspect="1" noChangeArrowheads="1"/>
          </p:cNvPicPr>
          <p:nvPr/>
        </p:nvPicPr>
        <p:blipFill>
          <a:blip r:embed="rId2" cstate="print"/>
          <a:srcRect/>
          <a:stretch>
            <a:fillRect/>
          </a:stretch>
        </p:blipFill>
        <p:spPr bwMode="auto">
          <a:xfrm>
            <a:off x="304800" y="2133600"/>
            <a:ext cx="8310563" cy="1752600"/>
          </a:xfrm>
          <a:prstGeom prst="rect">
            <a:avLst/>
          </a:prstGeom>
          <a:noFill/>
          <a:ln w="9525">
            <a:noFill/>
            <a:miter lim="800000"/>
            <a:headEnd/>
            <a:tailEnd/>
          </a:ln>
        </p:spPr>
      </p:pic>
      <p:sp>
        <p:nvSpPr>
          <p:cNvPr id="10245" name="TextBox 9"/>
          <p:cNvSpPr txBox="1">
            <a:spLocks noChangeArrowheads="1"/>
          </p:cNvSpPr>
          <p:nvPr/>
        </p:nvSpPr>
        <p:spPr bwMode="auto">
          <a:xfrm>
            <a:off x="762000" y="4419600"/>
            <a:ext cx="7467600" cy="701675"/>
          </a:xfrm>
          <a:prstGeom prst="rect">
            <a:avLst/>
          </a:prstGeom>
          <a:noFill/>
          <a:ln w="9525">
            <a:noFill/>
            <a:miter lim="800000"/>
            <a:headEnd/>
            <a:tailEnd/>
          </a:ln>
        </p:spPr>
        <p:txBody>
          <a:bodyPr>
            <a:spAutoFit/>
          </a:bodyPr>
          <a:lstStyle/>
          <a:p>
            <a:pPr eaLnBrk="1" hangingPunct="1"/>
            <a:r>
              <a:rPr lang="en-US" altLang="en-US" sz="2000" b="1" i="1">
                <a:solidFill>
                  <a:srgbClr val="00646D"/>
                </a:solidFill>
                <a:latin typeface="Times New Roman" pitchFamily="18" charset="0"/>
              </a:rPr>
              <a:t>The first cash flow at date 0 (today) is represented as negative because it is an outflow</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sz="2800" smtClean="0"/>
              <a:t>Example 4.7  </a:t>
            </a:r>
            <a:r>
              <a:rPr lang="en-US" altLang="en-US" sz="2800" b="1" smtClean="0"/>
              <a:t>Personal Finance </a:t>
            </a:r>
            <a:r>
              <a:rPr lang="en-US" altLang="en-US" sz="2800" smtClean="0"/>
              <a:t/>
            </a:r>
            <a:br>
              <a:rPr lang="en-US" altLang="en-US" sz="2800" smtClean="0"/>
            </a:br>
            <a:r>
              <a:rPr lang="en-US" altLang="en-US" sz="2800" smtClean="0"/>
              <a:t>Present Value of a Lottery Prize Annuity</a:t>
            </a:r>
          </a:p>
        </p:txBody>
      </p:sp>
      <p:sp>
        <p:nvSpPr>
          <p:cNvPr id="65539" name="Content Placeholder 2"/>
          <p:cNvSpPr>
            <a:spLocks noGrp="1"/>
          </p:cNvSpPr>
          <p:nvPr>
            <p:ph idx="1"/>
          </p:nvPr>
        </p:nvSpPr>
        <p:spPr/>
        <p:txBody>
          <a:bodyPr/>
          <a:lstStyle/>
          <a:p>
            <a:pPr eaLnBrk="1" hangingPunct="1">
              <a:lnSpc>
                <a:spcPct val="95000"/>
              </a:lnSpc>
              <a:buFontTx/>
              <a:buNone/>
            </a:pPr>
            <a:r>
              <a:rPr lang="en-US" altLang="en-US" b="1" smtClean="0">
                <a:solidFill>
                  <a:srgbClr val="00646D"/>
                </a:solidFill>
              </a:rPr>
              <a:t>Evaluate:</a:t>
            </a:r>
          </a:p>
          <a:p>
            <a:pPr eaLnBrk="1" hangingPunct="1">
              <a:lnSpc>
                <a:spcPct val="95000"/>
              </a:lnSpc>
            </a:pPr>
            <a:r>
              <a:rPr lang="en-US" altLang="en-US" sz="2400" smtClean="0"/>
              <a:t>The reason for the difference is the time value of money. If you have the </a:t>
            </a:r>
            <a:r>
              <a:rPr lang="en-US" altLang="en-US" sz="2400" b="1" smtClean="0">
                <a:solidFill>
                  <a:srgbClr val="006600"/>
                </a:solidFill>
              </a:rPr>
              <a:t>$15 million </a:t>
            </a:r>
            <a:r>
              <a:rPr lang="en-US" altLang="en-US" sz="2400" smtClean="0"/>
              <a:t>today, you can use </a:t>
            </a:r>
            <a:r>
              <a:rPr lang="en-US" altLang="en-US" sz="2400" b="1" smtClean="0">
                <a:solidFill>
                  <a:srgbClr val="006600"/>
                </a:solidFill>
              </a:rPr>
              <a:t>$1 million </a:t>
            </a:r>
            <a:r>
              <a:rPr lang="en-US" altLang="en-US" sz="2400" smtClean="0"/>
              <a:t>immediately and invest the remaining </a:t>
            </a:r>
            <a:r>
              <a:rPr lang="en-US" altLang="en-US" sz="2400" b="1" smtClean="0">
                <a:solidFill>
                  <a:srgbClr val="006600"/>
                </a:solidFill>
              </a:rPr>
              <a:t>$14 million </a:t>
            </a:r>
            <a:r>
              <a:rPr lang="en-US" altLang="en-US" sz="2400" smtClean="0"/>
              <a:t>at an </a:t>
            </a:r>
            <a:r>
              <a:rPr lang="en-US" altLang="en-US" sz="2400" b="1" smtClean="0">
                <a:solidFill>
                  <a:srgbClr val="006600"/>
                </a:solidFill>
              </a:rPr>
              <a:t>8%</a:t>
            </a:r>
            <a:r>
              <a:rPr lang="en-US" altLang="en-US" sz="2400" smtClean="0"/>
              <a:t> interest rate. This strategy will give you </a:t>
            </a:r>
            <a:r>
              <a:rPr lang="en-US" altLang="en-US" sz="2400" b="1" smtClean="0">
                <a:solidFill>
                  <a:srgbClr val="006600"/>
                </a:solidFill>
              </a:rPr>
              <a:t>$14 million </a:t>
            </a:r>
            <a:r>
              <a:rPr lang="en-US" altLang="en-US" sz="2400" b="1" smtClean="0">
                <a:solidFill>
                  <a:srgbClr val="006600"/>
                </a:solidFill>
                <a:sym typeface="Symbol" pitchFamily="18" charset="2"/>
              </a:rPr>
              <a:t></a:t>
            </a:r>
            <a:r>
              <a:rPr lang="en-US" altLang="en-US" sz="2400" b="1" smtClean="0">
                <a:solidFill>
                  <a:srgbClr val="006600"/>
                </a:solidFill>
              </a:rPr>
              <a:t> 8% = $1.12 million</a:t>
            </a:r>
            <a:r>
              <a:rPr lang="en-US" altLang="en-US" sz="2400" smtClean="0"/>
              <a:t> per year in perpetuity! Alternatively, you can spend </a:t>
            </a:r>
            <a:r>
              <a:rPr lang="en-US" altLang="en-US" sz="2400" b="1" smtClean="0">
                <a:solidFill>
                  <a:srgbClr val="006600"/>
                </a:solidFill>
              </a:rPr>
              <a:t>$15 million – $11.16 million = $3.84 million </a:t>
            </a:r>
            <a:r>
              <a:rPr lang="en-US" altLang="en-US" sz="2400" smtClean="0"/>
              <a:t>today, and invest the remaining </a:t>
            </a:r>
            <a:r>
              <a:rPr lang="en-US" altLang="en-US" sz="2400" b="1" smtClean="0">
                <a:solidFill>
                  <a:srgbClr val="006600"/>
                </a:solidFill>
              </a:rPr>
              <a:t>$11.16 million</a:t>
            </a:r>
            <a:r>
              <a:rPr lang="en-US" altLang="en-US" sz="2400" smtClean="0"/>
              <a:t>, which will still allow you to withdraw </a:t>
            </a:r>
            <a:r>
              <a:rPr lang="en-US" altLang="en-US" sz="2400" b="1" smtClean="0">
                <a:solidFill>
                  <a:srgbClr val="006600"/>
                </a:solidFill>
              </a:rPr>
              <a:t>$1 million </a:t>
            </a:r>
            <a:r>
              <a:rPr lang="en-US" altLang="en-US" sz="2400" smtClean="0"/>
              <a:t>each year for the next </a:t>
            </a:r>
            <a:r>
              <a:rPr lang="en-US" altLang="en-US" sz="2400" b="1" smtClean="0">
                <a:solidFill>
                  <a:srgbClr val="006600"/>
                </a:solidFill>
              </a:rPr>
              <a:t>29</a:t>
            </a:r>
            <a:r>
              <a:rPr lang="en-US" altLang="en-US" sz="2400" smtClean="0"/>
              <a:t> years before your account is depleted.</a:t>
            </a:r>
          </a:p>
        </p:txBody>
      </p:sp>
      <p:sp>
        <p:nvSpPr>
          <p:cNvPr id="65540" name="Slide Number Placeholder 4"/>
          <p:cNvSpPr>
            <a:spLocks noGrp="1"/>
          </p:cNvSpPr>
          <p:nvPr>
            <p:ph type="sldNum" sz="quarter" idx="12"/>
          </p:nvPr>
        </p:nvSpPr>
        <p:spPr bwMode="auto">
          <a:noFill/>
          <a:ln>
            <a:miter lim="800000"/>
            <a:headEnd/>
            <a:tailEnd/>
          </a:ln>
        </p:spPr>
        <p:txBody>
          <a:bodyPr/>
          <a:lstStyle/>
          <a:p>
            <a:r>
              <a:rPr lang="en-US" altLang="en-US"/>
              <a:t>4-</a:t>
            </a:r>
            <a:fld id="{37D4EC5F-6A29-4B28-9686-DEE655709BB5}" type="slidenum">
              <a:rPr lang="en-US" altLang="en-US"/>
              <a:pPr/>
              <a:t>60</a:t>
            </a:fld>
            <a:endParaRPr lang="en-US" altLang="en-US"/>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18"/>
          <p:cNvSpPr>
            <a:spLocks noGrp="1" noChangeArrowheads="1"/>
          </p:cNvSpPr>
          <p:nvPr>
            <p:ph type="title"/>
          </p:nvPr>
        </p:nvSpPr>
        <p:spPr/>
        <p:txBody>
          <a:bodyPr/>
          <a:lstStyle/>
          <a:p>
            <a:pPr eaLnBrk="1" hangingPunct="1"/>
            <a:r>
              <a:rPr lang="en-US" altLang="en-US" smtClean="0"/>
              <a:t> Future Value of an Annuity</a:t>
            </a:r>
          </a:p>
        </p:txBody>
      </p:sp>
      <p:sp>
        <p:nvSpPr>
          <p:cNvPr id="66563" name="Slide Number Placeholder 4"/>
          <p:cNvSpPr>
            <a:spLocks noGrp="1"/>
          </p:cNvSpPr>
          <p:nvPr>
            <p:ph type="sldNum" sz="quarter" idx="12"/>
          </p:nvPr>
        </p:nvSpPr>
        <p:spPr bwMode="auto">
          <a:noFill/>
          <a:ln>
            <a:miter lim="800000"/>
            <a:headEnd/>
            <a:tailEnd/>
          </a:ln>
        </p:spPr>
        <p:txBody>
          <a:bodyPr/>
          <a:lstStyle/>
          <a:p>
            <a:r>
              <a:rPr lang="en-US" altLang="en-US"/>
              <a:t>4-</a:t>
            </a:r>
            <a:fld id="{3397DDDC-C14E-4978-86F0-2FD251DCAF96}" type="slidenum">
              <a:rPr lang="en-US" altLang="en-US"/>
              <a:pPr/>
              <a:t>61</a:t>
            </a:fld>
            <a:endParaRPr lang="en-US" altLang="en-US"/>
          </a:p>
        </p:txBody>
      </p:sp>
      <p:graphicFrame>
        <p:nvGraphicFramePr>
          <p:cNvPr id="66564" name="Object 3"/>
          <p:cNvGraphicFramePr>
            <a:graphicFrameLocks noChangeAspect="1"/>
          </p:cNvGraphicFramePr>
          <p:nvPr/>
        </p:nvGraphicFramePr>
        <p:xfrm>
          <a:off x="515938" y="2057400"/>
          <a:ext cx="7180262" cy="3124200"/>
        </p:xfrm>
        <a:graphic>
          <a:graphicData uri="http://schemas.openxmlformats.org/presentationml/2006/ole">
            <p:oleObj spid="_x0000_s66564" r:id="rId3" imgW="2273300" imgH="990600" progId="Equation.DSMT4">
              <p:embed/>
            </p:oleObj>
          </a:graphicData>
        </a:graphic>
      </p:graphicFrame>
      <p:sp>
        <p:nvSpPr>
          <p:cNvPr id="66565" name="Text Box 12"/>
          <p:cNvSpPr txBox="1">
            <a:spLocks noChangeArrowheads="1"/>
          </p:cNvSpPr>
          <p:nvPr/>
        </p:nvSpPr>
        <p:spPr bwMode="auto">
          <a:xfrm>
            <a:off x="7681913" y="3124200"/>
            <a:ext cx="13716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4.6)</a:t>
            </a:r>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7"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4.8 </a:t>
            </a:r>
            <a:r>
              <a:rPr lang="en-US" altLang="en-US" b="1" smtClean="0"/>
              <a:t>Personal Finance </a:t>
            </a:r>
            <a:br>
              <a:rPr lang="en-US" altLang="en-US" b="1" smtClean="0"/>
            </a:br>
            <a:r>
              <a:rPr lang="en-US" altLang="en-US" smtClean="0"/>
              <a:t>Retirement Savings Plan Annuity</a:t>
            </a:r>
          </a:p>
        </p:txBody>
      </p:sp>
      <p:sp>
        <p:nvSpPr>
          <p:cNvPr id="3" name="Content Placeholder 2"/>
          <p:cNvSpPr>
            <a:spLocks noGrp="1"/>
          </p:cNvSpPr>
          <p:nvPr>
            <p:ph idx="1"/>
          </p:nvPr>
        </p:nvSpPr>
        <p:spPr/>
        <p:txBody>
          <a:bodyPr rtlCol="0">
            <a:normAutofit/>
          </a:bodyPr>
          <a:lstStyle/>
          <a:p>
            <a:pPr eaLnBrk="1" fontAlgn="auto" hangingPunct="1">
              <a:spcAft>
                <a:spcPts val="0"/>
              </a:spcAft>
              <a:buFontTx/>
              <a:buNone/>
              <a:defRPr/>
            </a:pPr>
            <a:r>
              <a:rPr lang="en-US" altLang="en-US" b="1" smtClean="0">
                <a:solidFill>
                  <a:srgbClr val="00646D"/>
                </a:solidFill>
              </a:rPr>
              <a:t>Problem:</a:t>
            </a:r>
            <a:r>
              <a:rPr lang="en-US" altLang="en-US" b="1" smtClean="0">
                <a:solidFill>
                  <a:srgbClr val="00646D"/>
                </a:solidFill>
                <a:effectLst>
                  <a:outerShdw blurRad="38100" dist="38100" dir="2700000" algn="tl">
                    <a:srgbClr val="C0C0C0"/>
                  </a:outerShdw>
                </a:effectLst>
              </a:rPr>
              <a:t>  </a:t>
            </a:r>
          </a:p>
          <a:p>
            <a:pPr eaLnBrk="1" fontAlgn="auto" hangingPunct="1">
              <a:spcAft>
                <a:spcPts val="0"/>
              </a:spcAft>
              <a:buFont typeface="Arial" panose="020B0604020202020204" pitchFamily="34" charset="0"/>
              <a:buChar char="•"/>
              <a:defRPr/>
            </a:pPr>
            <a:r>
              <a:rPr lang="en-US" altLang="en-US" smtClean="0"/>
              <a:t>Ellen is </a:t>
            </a:r>
            <a:r>
              <a:rPr lang="en-US" altLang="en-US" b="1" smtClean="0">
                <a:solidFill>
                  <a:srgbClr val="006600"/>
                </a:solidFill>
              </a:rPr>
              <a:t>35</a:t>
            </a:r>
            <a:r>
              <a:rPr lang="en-US" altLang="en-US" smtClean="0"/>
              <a:t> years old, and she has decided it is time to plan seriously for her retirement. At the end of each year until she is </a:t>
            </a:r>
            <a:r>
              <a:rPr lang="en-US" altLang="en-US" b="1" smtClean="0">
                <a:solidFill>
                  <a:srgbClr val="006600"/>
                </a:solidFill>
              </a:rPr>
              <a:t>65</a:t>
            </a:r>
            <a:r>
              <a:rPr lang="en-US" altLang="en-US" smtClean="0"/>
              <a:t>, she will save </a:t>
            </a:r>
            <a:r>
              <a:rPr lang="en-US" altLang="en-US" b="1" smtClean="0">
                <a:solidFill>
                  <a:srgbClr val="006600"/>
                </a:solidFill>
              </a:rPr>
              <a:t>$10,000 </a:t>
            </a:r>
            <a:r>
              <a:rPr lang="en-US" altLang="en-US" smtClean="0"/>
              <a:t>in a retirement account. If the account earns </a:t>
            </a:r>
            <a:r>
              <a:rPr lang="en-US" altLang="en-US" b="1" smtClean="0">
                <a:solidFill>
                  <a:srgbClr val="006600"/>
                </a:solidFill>
              </a:rPr>
              <a:t>10%</a:t>
            </a:r>
            <a:r>
              <a:rPr lang="en-US" altLang="en-US" smtClean="0"/>
              <a:t> per year, how much will Ellen have saved at age </a:t>
            </a:r>
            <a:r>
              <a:rPr lang="en-US" altLang="en-US" b="1" smtClean="0">
                <a:solidFill>
                  <a:srgbClr val="006600"/>
                </a:solidFill>
              </a:rPr>
              <a:t>65</a:t>
            </a:r>
            <a:r>
              <a:rPr lang="en-US" altLang="en-US" smtClean="0"/>
              <a:t>?</a:t>
            </a:r>
          </a:p>
        </p:txBody>
      </p:sp>
      <p:sp>
        <p:nvSpPr>
          <p:cNvPr id="67588" name="Slide Number Placeholder 4"/>
          <p:cNvSpPr>
            <a:spLocks noGrp="1"/>
          </p:cNvSpPr>
          <p:nvPr>
            <p:ph type="sldNum" sz="quarter" idx="12"/>
          </p:nvPr>
        </p:nvSpPr>
        <p:spPr bwMode="auto">
          <a:noFill/>
          <a:ln>
            <a:miter lim="800000"/>
            <a:headEnd/>
            <a:tailEnd/>
          </a:ln>
        </p:spPr>
        <p:txBody>
          <a:bodyPr/>
          <a:lstStyle/>
          <a:p>
            <a:r>
              <a:rPr lang="en-US" altLang="en-US"/>
              <a:t>4-</a:t>
            </a:r>
            <a:fld id="{B657C078-D4BE-4737-86F8-1265073EDBBB}" type="slidenum">
              <a:rPr lang="en-US" altLang="en-US"/>
              <a:pPr/>
              <a:t>62</a:t>
            </a:fld>
            <a:endParaRPr lang="en-US" altLang="en-US"/>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4.8 </a:t>
            </a:r>
            <a:r>
              <a:rPr lang="en-US" altLang="en-US" b="1" smtClean="0"/>
              <a:t>Personal Finance </a:t>
            </a:r>
            <a:br>
              <a:rPr lang="en-US" altLang="en-US" b="1" smtClean="0"/>
            </a:br>
            <a:r>
              <a:rPr lang="en-US" altLang="en-US" smtClean="0"/>
              <a:t>Retirement Savings Plan Annuity</a:t>
            </a:r>
          </a:p>
        </p:txBody>
      </p:sp>
      <p:sp>
        <p:nvSpPr>
          <p:cNvPr id="68611" name="Content Placeholder 2"/>
          <p:cNvSpPr>
            <a:spLocks noGrp="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r>
              <a:rPr lang="en-US" altLang="en-US" sz="2400" smtClean="0"/>
              <a:t>As always, we begin with a timeline. In this case, it is helpful to keep track of both the dates and Ellen’s age:</a:t>
            </a:r>
          </a:p>
        </p:txBody>
      </p:sp>
      <p:sp>
        <p:nvSpPr>
          <p:cNvPr id="68612" name="Slide Number Placeholder 4"/>
          <p:cNvSpPr>
            <a:spLocks noGrp="1"/>
          </p:cNvSpPr>
          <p:nvPr>
            <p:ph type="sldNum" sz="quarter" idx="12"/>
          </p:nvPr>
        </p:nvSpPr>
        <p:spPr bwMode="auto">
          <a:noFill/>
          <a:ln>
            <a:miter lim="800000"/>
            <a:headEnd/>
            <a:tailEnd/>
          </a:ln>
        </p:spPr>
        <p:txBody>
          <a:bodyPr/>
          <a:lstStyle/>
          <a:p>
            <a:r>
              <a:rPr lang="en-US" altLang="en-US"/>
              <a:t>4-</a:t>
            </a:r>
            <a:fld id="{36A19F2A-1B6D-48F1-BDDB-9B6679908F1C}" type="slidenum">
              <a:rPr lang="en-US" altLang="en-US"/>
              <a:pPr/>
              <a:t>63</a:t>
            </a:fld>
            <a:endParaRPr lang="en-US" altLang="en-US"/>
          </a:p>
        </p:txBody>
      </p:sp>
      <p:pic>
        <p:nvPicPr>
          <p:cNvPr id="68613" name="Picture 2" descr="031EX"/>
          <p:cNvPicPr>
            <a:picLocks noChangeAspect="1" noChangeArrowheads="1"/>
          </p:cNvPicPr>
          <p:nvPr/>
        </p:nvPicPr>
        <p:blipFill>
          <a:blip r:embed="rId2" cstate="print"/>
          <a:srcRect/>
          <a:stretch>
            <a:fillRect/>
          </a:stretch>
        </p:blipFill>
        <p:spPr bwMode="auto">
          <a:xfrm>
            <a:off x="1398588" y="4081463"/>
            <a:ext cx="6297612" cy="11763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4.8 </a:t>
            </a:r>
            <a:r>
              <a:rPr lang="en-US" altLang="en-US" b="1" smtClean="0"/>
              <a:t>Personal Finance </a:t>
            </a:r>
            <a:br>
              <a:rPr lang="en-US" altLang="en-US" b="1" smtClean="0"/>
            </a:br>
            <a:r>
              <a:rPr lang="en-US" altLang="en-US" smtClean="0"/>
              <a:t>Retirement Savings Plan Annuity</a:t>
            </a:r>
          </a:p>
        </p:txBody>
      </p:sp>
      <p:sp>
        <p:nvSpPr>
          <p:cNvPr id="69635" name="Content Placeholder 2"/>
          <p:cNvSpPr>
            <a:spLocks noGrp="1"/>
          </p:cNvSpPr>
          <p:nvPr>
            <p:ph idx="1"/>
          </p:nvPr>
        </p:nvSpPr>
        <p:spPr/>
        <p:txBody>
          <a:bodyPr/>
          <a:lstStyle/>
          <a:p>
            <a:pPr eaLnBrk="1" hangingPunct="1"/>
            <a:r>
              <a:rPr lang="en-US" altLang="en-US" sz="2800" smtClean="0"/>
              <a:t>Ellen’s savings plan looks like an annuity of </a:t>
            </a:r>
            <a:r>
              <a:rPr lang="en-US" altLang="en-US" sz="2800" b="1" smtClean="0">
                <a:solidFill>
                  <a:srgbClr val="006600"/>
                </a:solidFill>
              </a:rPr>
              <a:t>$10,000 </a:t>
            </a:r>
            <a:r>
              <a:rPr lang="en-US" altLang="en-US" sz="2800" smtClean="0"/>
              <a:t>per year for </a:t>
            </a:r>
            <a:r>
              <a:rPr lang="en-US" altLang="en-US" sz="2800" b="1" smtClean="0">
                <a:solidFill>
                  <a:srgbClr val="006600"/>
                </a:solidFill>
              </a:rPr>
              <a:t>30</a:t>
            </a:r>
            <a:r>
              <a:rPr lang="en-US" altLang="en-US" sz="2800" smtClean="0"/>
              <a:t> years. </a:t>
            </a:r>
            <a:r>
              <a:rPr lang="en-US" altLang="en-US" sz="2800" i="1" smtClean="0">
                <a:solidFill>
                  <a:srgbClr val="00646D"/>
                </a:solidFill>
              </a:rPr>
              <a:t>(Hint: It is easy to become confused when you just look at age, rather than at both dates and age. A common error is to think there are only  payments. Writing down both dates and age avoids this problem.) </a:t>
            </a:r>
            <a:r>
              <a:rPr lang="en-US" altLang="en-US" sz="2800" smtClean="0"/>
              <a:t>To determine the amount Ellen will have in the bank at age </a:t>
            </a:r>
            <a:r>
              <a:rPr lang="en-US" altLang="en-US" sz="2800" b="1" smtClean="0">
                <a:solidFill>
                  <a:srgbClr val="006600"/>
                </a:solidFill>
              </a:rPr>
              <a:t>65</a:t>
            </a:r>
            <a:r>
              <a:rPr lang="en-US" altLang="en-US" sz="2800" smtClean="0"/>
              <a:t>, we’ll need to compute the future value of this annuity.</a:t>
            </a:r>
          </a:p>
        </p:txBody>
      </p:sp>
      <p:sp>
        <p:nvSpPr>
          <p:cNvPr id="69636" name="Slide Number Placeholder 4"/>
          <p:cNvSpPr>
            <a:spLocks noGrp="1"/>
          </p:cNvSpPr>
          <p:nvPr>
            <p:ph type="sldNum" sz="quarter" idx="12"/>
          </p:nvPr>
        </p:nvSpPr>
        <p:spPr bwMode="auto">
          <a:noFill/>
          <a:ln>
            <a:miter lim="800000"/>
            <a:headEnd/>
            <a:tailEnd/>
          </a:ln>
        </p:spPr>
        <p:txBody>
          <a:bodyPr/>
          <a:lstStyle/>
          <a:p>
            <a:r>
              <a:rPr lang="en-US" altLang="en-US"/>
              <a:t>4-</a:t>
            </a:r>
            <a:fld id="{86ABF843-634D-4040-BBB3-F82B729599E3}" type="slidenum">
              <a:rPr lang="en-US" altLang="en-US"/>
              <a:pPr/>
              <a:t>64</a:t>
            </a:fld>
            <a:endParaRPr lang="en-US" altLang="en-US"/>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2"/>
          <p:cNvSpPr>
            <a:spLocks noGrp="1"/>
          </p:cNvSpPr>
          <p:nvPr>
            <p:ph type="sldNum" sz="quarter" idx="12"/>
          </p:nvPr>
        </p:nvSpPr>
        <p:spPr bwMode="auto">
          <a:noFill/>
          <a:ln>
            <a:miter lim="800000"/>
            <a:headEnd/>
            <a:tailEnd/>
          </a:ln>
        </p:spPr>
        <p:txBody>
          <a:bodyPr/>
          <a:lstStyle/>
          <a:p>
            <a:r>
              <a:rPr lang="en-US" altLang="en-US"/>
              <a:t>4-</a:t>
            </a:r>
            <a:fld id="{341A8ABF-0880-44D1-BE25-D0BA19E79E67}" type="slidenum">
              <a:rPr lang="en-US" altLang="en-US"/>
              <a:pPr/>
              <a:t>65</a:t>
            </a:fld>
            <a:endParaRPr lang="en-US" altLang="en-US"/>
          </a:p>
        </p:txBody>
      </p:sp>
      <p:sp>
        <p:nvSpPr>
          <p:cNvPr id="17412" name="Title 1"/>
          <p:cNvSpPr>
            <a:spLocks noGrp="1"/>
          </p:cNvSpPr>
          <p:nvPr>
            <p:ph type="title" idx="4294967295"/>
          </p:nvPr>
        </p:nvSpPr>
        <p:spPr>
          <a:xfrm>
            <a:off x="0" y="142875"/>
            <a:ext cx="7386638" cy="1143000"/>
          </a:xfrm>
        </p:spPr>
        <p:txBody>
          <a:bodyPr rtlCol="0">
            <a:normAutofit fontScale="90000"/>
          </a:bodyPr>
          <a:lstStyle/>
          <a:p>
            <a:pPr eaLnBrk="1" fontAlgn="auto" hangingPunct="1">
              <a:spcAft>
                <a:spcPts val="0"/>
              </a:spcAft>
              <a:defRPr/>
            </a:pPr>
            <a:r>
              <a:rPr lang="en-US" altLang="en-US" smtClean="0"/>
              <a:t>Example 4.8 </a:t>
            </a:r>
            <a:r>
              <a:rPr lang="en-US" altLang="en-US" b="1" smtClean="0"/>
              <a:t>Personal Finance </a:t>
            </a:r>
            <a:br>
              <a:rPr lang="en-US" altLang="en-US" b="1" smtClean="0"/>
            </a:br>
            <a:r>
              <a:rPr lang="en-US" altLang="en-US" smtClean="0"/>
              <a:t>Retirement Savings Plan Annuity</a:t>
            </a:r>
          </a:p>
        </p:txBody>
      </p:sp>
      <p:sp>
        <p:nvSpPr>
          <p:cNvPr id="17413" name="Content Placeholder 2"/>
          <p:cNvSpPr>
            <a:spLocks noGrp="1"/>
          </p:cNvSpPr>
          <p:nvPr>
            <p:ph idx="4294967295"/>
          </p:nvPr>
        </p:nvSpPr>
        <p:spPr>
          <a:xfrm>
            <a:off x="0" y="1803400"/>
            <a:ext cx="8505825" cy="1549400"/>
          </a:xfrm>
        </p:spPr>
        <p:txBody>
          <a:bodyPr rtlCol="0">
            <a:normAutofit fontScale="70000" lnSpcReduction="20000"/>
          </a:bodyPr>
          <a:lstStyle/>
          <a:p>
            <a:pPr eaLnBrk="1" fontAlgn="auto" hangingPunct="1">
              <a:spcAft>
                <a:spcPts val="0"/>
              </a:spcAft>
              <a:buFontTx/>
              <a:buNone/>
              <a:defRPr/>
            </a:pPr>
            <a:r>
              <a:rPr lang="en-US" altLang="en-US" b="1" smtClean="0">
                <a:solidFill>
                  <a:srgbClr val="00646D"/>
                </a:solidFill>
              </a:rPr>
              <a:t>Execute:</a:t>
            </a:r>
          </a:p>
          <a:p>
            <a:pPr eaLnBrk="1" fontAlgn="auto" hangingPunct="1">
              <a:spcAft>
                <a:spcPts val="0"/>
              </a:spcAft>
              <a:buFontTx/>
              <a:buNone/>
              <a:defRPr/>
            </a:pPr>
            <a:r>
              <a:rPr lang="en-US" altLang="en-US" sz="2400" smtClean="0"/>
              <a:t>    </a:t>
            </a:r>
          </a:p>
          <a:p>
            <a:pPr eaLnBrk="1" fontAlgn="auto" hangingPunct="1">
              <a:spcAft>
                <a:spcPts val="0"/>
              </a:spcAft>
              <a:buFontTx/>
              <a:buNone/>
              <a:defRPr/>
            </a:pPr>
            <a:endParaRPr lang="en-US" altLang="en-US" sz="2400" smtClean="0"/>
          </a:p>
          <a:p>
            <a:pPr eaLnBrk="1" fontAlgn="auto" hangingPunct="1">
              <a:spcAft>
                <a:spcPts val="0"/>
              </a:spcAft>
              <a:buFontTx/>
              <a:buNone/>
              <a:defRPr/>
            </a:pPr>
            <a:endParaRPr lang="en-US" altLang="en-US" sz="2400" smtClean="0"/>
          </a:p>
          <a:p>
            <a:pPr eaLnBrk="1" fontAlgn="auto" hangingPunct="1">
              <a:spcAft>
                <a:spcPts val="0"/>
              </a:spcAft>
              <a:buFontTx/>
              <a:buNone/>
              <a:defRPr/>
            </a:pPr>
            <a:r>
              <a:rPr lang="en-US" altLang="en-US" sz="2400" smtClean="0"/>
              <a:t> Using Financial calculators or Excel:</a:t>
            </a:r>
          </a:p>
        </p:txBody>
      </p:sp>
      <p:graphicFrame>
        <p:nvGraphicFramePr>
          <p:cNvPr id="70661" name="Object 3"/>
          <p:cNvGraphicFramePr>
            <a:graphicFrameLocks noChangeAspect="1"/>
          </p:cNvGraphicFramePr>
          <p:nvPr/>
        </p:nvGraphicFramePr>
        <p:xfrm>
          <a:off x="2286000" y="1803400"/>
          <a:ext cx="3995738" cy="1706563"/>
        </p:xfrm>
        <a:graphic>
          <a:graphicData uri="http://schemas.openxmlformats.org/presentationml/2006/ole">
            <p:oleObj spid="_x0000_s70661" r:id="rId3" imgW="1765300" imgH="749300" progId="Equation.DSMT4">
              <p:embed/>
            </p:oleObj>
          </a:graphicData>
        </a:graphic>
      </p:graphicFrame>
      <p:grpSp>
        <p:nvGrpSpPr>
          <p:cNvPr id="70662" name="Group 82"/>
          <p:cNvGrpSpPr>
            <a:grpSpLocks/>
          </p:cNvGrpSpPr>
          <p:nvPr/>
        </p:nvGrpSpPr>
        <p:grpSpPr bwMode="auto">
          <a:xfrm>
            <a:off x="1951038" y="4224338"/>
            <a:ext cx="6049962" cy="509587"/>
            <a:chOff x="792" y="2619"/>
            <a:chExt cx="3811" cy="321"/>
          </a:xfrm>
        </p:grpSpPr>
        <p:pic>
          <p:nvPicPr>
            <p:cNvPr id="70688" name="Picture 38" descr="calc_IY"/>
            <p:cNvPicPr>
              <a:picLocks noChangeAspect="1" noChangeArrowheads="1"/>
            </p:cNvPicPr>
            <p:nvPr/>
          </p:nvPicPr>
          <p:blipFill>
            <a:blip r:embed="rId4" cstate="print"/>
            <a:srcRect/>
            <a:stretch>
              <a:fillRect/>
            </a:stretch>
          </p:blipFill>
          <p:spPr bwMode="auto">
            <a:xfrm>
              <a:off x="1565" y="2624"/>
              <a:ext cx="691" cy="311"/>
            </a:xfrm>
            <a:prstGeom prst="rect">
              <a:avLst/>
            </a:prstGeom>
            <a:noFill/>
            <a:ln w="9525">
              <a:noFill/>
              <a:miter lim="800000"/>
              <a:headEnd/>
              <a:tailEnd/>
            </a:ln>
          </p:spPr>
        </p:pic>
        <p:pic>
          <p:nvPicPr>
            <p:cNvPr id="70689" name="Picture 39" descr="calc_N"/>
            <p:cNvPicPr>
              <a:picLocks noChangeAspect="1" noChangeArrowheads="1"/>
            </p:cNvPicPr>
            <p:nvPr/>
          </p:nvPicPr>
          <p:blipFill>
            <a:blip r:embed="rId5" cstate="print"/>
            <a:srcRect/>
            <a:stretch>
              <a:fillRect/>
            </a:stretch>
          </p:blipFill>
          <p:spPr bwMode="auto">
            <a:xfrm>
              <a:off x="792" y="2624"/>
              <a:ext cx="696" cy="311"/>
            </a:xfrm>
            <a:prstGeom prst="rect">
              <a:avLst/>
            </a:prstGeom>
            <a:noFill/>
            <a:ln w="9525">
              <a:noFill/>
              <a:miter lim="800000"/>
              <a:headEnd/>
              <a:tailEnd/>
            </a:ln>
          </p:spPr>
        </p:pic>
        <p:pic>
          <p:nvPicPr>
            <p:cNvPr id="70690" name="Picture 40" descr="calc_PMT"/>
            <p:cNvPicPr>
              <a:picLocks noChangeAspect="1" noChangeArrowheads="1"/>
            </p:cNvPicPr>
            <p:nvPr/>
          </p:nvPicPr>
          <p:blipFill>
            <a:blip r:embed="rId6" cstate="print"/>
            <a:srcRect/>
            <a:stretch>
              <a:fillRect/>
            </a:stretch>
          </p:blipFill>
          <p:spPr bwMode="auto">
            <a:xfrm>
              <a:off x="3129" y="2624"/>
              <a:ext cx="696" cy="311"/>
            </a:xfrm>
            <a:prstGeom prst="rect">
              <a:avLst/>
            </a:prstGeom>
            <a:noFill/>
            <a:ln w="9525">
              <a:noFill/>
              <a:miter lim="800000"/>
              <a:headEnd/>
              <a:tailEnd/>
            </a:ln>
          </p:spPr>
        </p:pic>
        <p:pic>
          <p:nvPicPr>
            <p:cNvPr id="70691" name="Picture 42" descr="calc_FV_orange"/>
            <p:cNvPicPr>
              <a:picLocks noChangeAspect="1" noChangeArrowheads="1"/>
            </p:cNvPicPr>
            <p:nvPr/>
          </p:nvPicPr>
          <p:blipFill>
            <a:blip r:embed="rId7" cstate="print"/>
            <a:srcRect/>
            <a:stretch>
              <a:fillRect/>
            </a:stretch>
          </p:blipFill>
          <p:spPr bwMode="auto">
            <a:xfrm>
              <a:off x="3907" y="2619"/>
              <a:ext cx="696" cy="321"/>
            </a:xfrm>
            <a:prstGeom prst="rect">
              <a:avLst/>
            </a:prstGeom>
            <a:noFill/>
            <a:ln w="9525">
              <a:noFill/>
              <a:miter lim="800000"/>
              <a:headEnd/>
              <a:tailEnd/>
            </a:ln>
          </p:spPr>
        </p:pic>
        <p:pic>
          <p:nvPicPr>
            <p:cNvPr id="70692" name="Picture 45" descr="calc_PV"/>
            <p:cNvPicPr>
              <a:picLocks noChangeAspect="1" noChangeArrowheads="1"/>
            </p:cNvPicPr>
            <p:nvPr/>
          </p:nvPicPr>
          <p:blipFill>
            <a:blip r:embed="rId8" cstate="print"/>
            <a:srcRect/>
            <a:stretch>
              <a:fillRect/>
            </a:stretch>
          </p:blipFill>
          <p:spPr bwMode="auto">
            <a:xfrm>
              <a:off x="2352" y="2621"/>
              <a:ext cx="708" cy="317"/>
            </a:xfrm>
            <a:prstGeom prst="rect">
              <a:avLst/>
            </a:prstGeom>
            <a:noFill/>
            <a:ln w="9525">
              <a:noFill/>
              <a:miter lim="800000"/>
              <a:headEnd/>
              <a:tailEnd/>
            </a:ln>
          </p:spPr>
        </p:pic>
      </p:grpSp>
      <p:graphicFrame>
        <p:nvGraphicFramePr>
          <p:cNvPr id="17491" name="Group 83"/>
          <p:cNvGraphicFramePr>
            <a:graphicFrameLocks noGrp="1"/>
          </p:cNvGraphicFramePr>
          <p:nvPr/>
        </p:nvGraphicFramePr>
        <p:xfrm>
          <a:off x="609600" y="4791075"/>
          <a:ext cx="7543800" cy="1190625"/>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258888">
                  <a:extLst>
                    <a:ext uri="{9D8B030D-6E8A-4147-A177-3AD203B41FA5}">
                      <a16:colId xmlns:a16="http://schemas.microsoft.com/office/drawing/2014/main" xmlns="" val="20002"/>
                    </a:ext>
                  </a:extLst>
                </a:gridCol>
                <a:gridCol w="1255712">
                  <a:extLst>
                    <a:ext uri="{9D8B030D-6E8A-4147-A177-3AD203B41FA5}">
                      <a16:colId xmlns:a16="http://schemas.microsoft.com/office/drawing/2014/main" xmlns="" val="20003"/>
                    </a:ext>
                  </a:extLst>
                </a:gridCol>
                <a:gridCol w="1181100">
                  <a:extLst>
                    <a:ext uri="{9D8B030D-6E8A-4147-A177-3AD203B41FA5}">
                      <a16:colId xmlns:a16="http://schemas.microsoft.com/office/drawing/2014/main" xmlns="" val="20004"/>
                    </a:ext>
                  </a:extLst>
                </a:gridCol>
                <a:gridCol w="1333500">
                  <a:extLst>
                    <a:ext uri="{9D8B030D-6E8A-4147-A177-3AD203B41FA5}">
                      <a16:colId xmlns:a16="http://schemas.microsoft.com/office/drawing/2014/main" xmlns="" val="20005"/>
                    </a:ext>
                  </a:extLst>
                </a:gridCol>
              </a:tblGrid>
              <a:tr h="396875">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-10,000</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6875">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-1,644,940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r h="396875">
                <a:tc gridSpan="6">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Excel Formula: =FV(RATE,NPER, PMT, PV) = FV(0.10,30,10000,0)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4.8 </a:t>
            </a:r>
            <a:r>
              <a:rPr lang="en-US" altLang="en-US" b="1" smtClean="0"/>
              <a:t>Personal Finance </a:t>
            </a:r>
            <a:br>
              <a:rPr lang="en-US" altLang="en-US" b="1" smtClean="0"/>
            </a:br>
            <a:r>
              <a:rPr lang="en-US" altLang="en-US" smtClean="0"/>
              <a:t>Retirement Savings Plan Annuity</a:t>
            </a:r>
          </a:p>
        </p:txBody>
      </p:sp>
      <p:sp>
        <p:nvSpPr>
          <p:cNvPr id="71683" name="Content Placeholder 2"/>
          <p:cNvSpPr>
            <a:spLocks noGrp="1"/>
          </p:cNvSpPr>
          <p:nvPr>
            <p:ph idx="1"/>
          </p:nvPr>
        </p:nvSpPr>
        <p:spPr/>
        <p:txBody>
          <a:bodyPr/>
          <a:lstStyle/>
          <a:p>
            <a:pPr eaLnBrk="1" hangingPunct="1">
              <a:buFontTx/>
              <a:buNone/>
            </a:pPr>
            <a:r>
              <a:rPr lang="en-US" altLang="en-US" b="1" smtClean="0">
                <a:solidFill>
                  <a:srgbClr val="00646D"/>
                </a:solidFill>
              </a:rPr>
              <a:t>Evaluate:</a:t>
            </a:r>
          </a:p>
          <a:p>
            <a:pPr eaLnBrk="1" hangingPunct="1">
              <a:lnSpc>
                <a:spcPts val="3200"/>
              </a:lnSpc>
            </a:pPr>
            <a:r>
              <a:rPr lang="en-US" altLang="en-US" sz="2800" smtClean="0"/>
              <a:t>By investing </a:t>
            </a:r>
            <a:r>
              <a:rPr lang="en-US" altLang="en-US" sz="2800" b="1" smtClean="0">
                <a:solidFill>
                  <a:srgbClr val="006600"/>
                </a:solidFill>
              </a:rPr>
              <a:t>$10,000 </a:t>
            </a:r>
            <a:r>
              <a:rPr lang="en-US" altLang="en-US" sz="2800" smtClean="0"/>
              <a:t>per year for </a:t>
            </a:r>
            <a:r>
              <a:rPr lang="en-US" altLang="en-US" sz="2800" b="1" smtClean="0">
                <a:solidFill>
                  <a:srgbClr val="006600"/>
                </a:solidFill>
              </a:rPr>
              <a:t>30</a:t>
            </a:r>
            <a:r>
              <a:rPr lang="en-US" altLang="en-US" sz="2800" smtClean="0"/>
              <a:t> years (a total of </a:t>
            </a:r>
            <a:r>
              <a:rPr lang="en-US" altLang="en-US" sz="2800" b="1" smtClean="0">
                <a:solidFill>
                  <a:srgbClr val="006600"/>
                </a:solidFill>
              </a:rPr>
              <a:t>$300,000</a:t>
            </a:r>
            <a:r>
              <a:rPr lang="en-US" altLang="en-US" sz="2800" smtClean="0"/>
              <a:t>) and earning interest on those investments, the compounding will allow her to retire with</a:t>
            </a:r>
            <a:r>
              <a:rPr lang="en-US" altLang="en-US" sz="2800" b="1" smtClean="0">
                <a:solidFill>
                  <a:srgbClr val="006600"/>
                </a:solidFill>
              </a:rPr>
              <a:t> $1.645 million</a:t>
            </a:r>
            <a:r>
              <a:rPr lang="en-US" altLang="en-US" sz="2800" smtClean="0"/>
              <a:t>.</a:t>
            </a:r>
            <a:endParaRPr lang="en-US" altLang="en-US" smtClean="0"/>
          </a:p>
        </p:txBody>
      </p:sp>
      <p:sp>
        <p:nvSpPr>
          <p:cNvPr id="71684" name="Slide Number Placeholder 4"/>
          <p:cNvSpPr>
            <a:spLocks noGrp="1"/>
          </p:cNvSpPr>
          <p:nvPr>
            <p:ph type="sldNum" sz="quarter" idx="12"/>
          </p:nvPr>
        </p:nvSpPr>
        <p:spPr bwMode="auto">
          <a:noFill/>
          <a:ln>
            <a:miter lim="800000"/>
            <a:headEnd/>
            <a:tailEnd/>
          </a:ln>
        </p:spPr>
        <p:txBody>
          <a:bodyPr/>
          <a:lstStyle/>
          <a:p>
            <a:r>
              <a:rPr lang="en-US" altLang="en-US"/>
              <a:t>4-</a:t>
            </a:r>
            <a:fld id="{B8D91432-CA5B-4677-BF2B-8563BB3ADC02}" type="slidenum">
              <a:rPr lang="en-US" altLang="en-US"/>
              <a:pPr/>
              <a:t>66</a:t>
            </a:fld>
            <a:endParaRPr lang="en-US" altLang="en-US"/>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14"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4.5 Perpetuities, Annuities, and Other Special Cases</a:t>
            </a:r>
          </a:p>
        </p:txBody>
      </p:sp>
      <p:sp>
        <p:nvSpPr>
          <p:cNvPr id="72707" name="Rectangle 15"/>
          <p:cNvSpPr>
            <a:spLocks noGrp="1" noChangeArrowheads="1"/>
          </p:cNvSpPr>
          <p:nvPr>
            <p:ph idx="1"/>
          </p:nvPr>
        </p:nvSpPr>
        <p:spPr/>
        <p:txBody>
          <a:bodyPr/>
          <a:lstStyle/>
          <a:p>
            <a:pPr eaLnBrk="1" hangingPunct="1"/>
            <a:r>
              <a:rPr lang="en-US" altLang="en-US" smtClean="0"/>
              <a:t>Growing Cash Flows </a:t>
            </a:r>
          </a:p>
          <a:p>
            <a:pPr lvl="1" eaLnBrk="1" hangingPunct="1"/>
            <a:r>
              <a:rPr lang="en-US" altLang="en-US" smtClean="0"/>
              <a:t>A </a:t>
            </a:r>
            <a:r>
              <a:rPr lang="en-US" altLang="en-US" b="1" smtClean="0">
                <a:solidFill>
                  <a:srgbClr val="00646D"/>
                </a:solidFill>
              </a:rPr>
              <a:t>growing perpetuity </a:t>
            </a:r>
            <a:r>
              <a:rPr lang="en-US" altLang="en-US" smtClean="0"/>
              <a:t>is a stream of cash flows that occur at regular intervals and grow at a constant rate forever. For example, a growing perpetuity with a first payment of $100 that grows at a rate of 3% has the following timeline:</a:t>
            </a:r>
          </a:p>
        </p:txBody>
      </p:sp>
      <p:sp>
        <p:nvSpPr>
          <p:cNvPr id="72708" name="Slide Number Placeholder 4"/>
          <p:cNvSpPr>
            <a:spLocks noGrp="1"/>
          </p:cNvSpPr>
          <p:nvPr>
            <p:ph type="sldNum" sz="quarter" idx="12"/>
          </p:nvPr>
        </p:nvSpPr>
        <p:spPr bwMode="auto">
          <a:noFill/>
          <a:ln>
            <a:miter lim="800000"/>
            <a:headEnd/>
            <a:tailEnd/>
          </a:ln>
        </p:spPr>
        <p:txBody>
          <a:bodyPr/>
          <a:lstStyle/>
          <a:p>
            <a:r>
              <a:rPr lang="en-US" altLang="en-US"/>
              <a:t>4-</a:t>
            </a:r>
            <a:fld id="{2F403E21-3B3E-4A78-A540-04B3600B5A54}" type="slidenum">
              <a:rPr lang="en-US" altLang="en-US"/>
              <a:pPr/>
              <a:t>67</a:t>
            </a:fld>
            <a:endParaRPr lang="en-US" altLang="en-US"/>
          </a:p>
        </p:txBody>
      </p:sp>
      <p:pic>
        <p:nvPicPr>
          <p:cNvPr id="72709" name="Picture 6" descr="033a"/>
          <p:cNvPicPr>
            <a:picLocks noChangeAspect="1" noChangeArrowheads="1"/>
          </p:cNvPicPr>
          <p:nvPr/>
        </p:nvPicPr>
        <p:blipFill>
          <a:blip r:embed="rId2" cstate="print"/>
          <a:srcRect l="-2794"/>
          <a:stretch>
            <a:fillRect/>
          </a:stretch>
        </p:blipFill>
        <p:spPr bwMode="auto">
          <a:xfrm>
            <a:off x="609600" y="4819650"/>
            <a:ext cx="7883525" cy="1066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54" name="Rectangle 2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Present Value of a Growing Perpetuity</a:t>
            </a:r>
          </a:p>
        </p:txBody>
      </p:sp>
      <p:sp>
        <p:nvSpPr>
          <p:cNvPr id="73731" name="Slide Number Placeholder 4"/>
          <p:cNvSpPr>
            <a:spLocks noGrp="1"/>
          </p:cNvSpPr>
          <p:nvPr>
            <p:ph type="sldNum" sz="quarter" idx="12"/>
          </p:nvPr>
        </p:nvSpPr>
        <p:spPr bwMode="auto">
          <a:noFill/>
          <a:ln>
            <a:miter lim="800000"/>
            <a:headEnd/>
            <a:tailEnd/>
          </a:ln>
        </p:spPr>
        <p:txBody>
          <a:bodyPr/>
          <a:lstStyle/>
          <a:p>
            <a:r>
              <a:rPr lang="en-US" altLang="en-US"/>
              <a:t>4-</a:t>
            </a:r>
            <a:fld id="{FB179E22-DB54-413F-AB34-BE5CBA76AEE9}" type="slidenum">
              <a:rPr lang="en-US" altLang="en-US"/>
              <a:pPr/>
              <a:t>68</a:t>
            </a:fld>
            <a:endParaRPr lang="en-US" altLang="en-US"/>
          </a:p>
        </p:txBody>
      </p:sp>
      <p:graphicFrame>
        <p:nvGraphicFramePr>
          <p:cNvPr id="73732" name="Object 3"/>
          <p:cNvGraphicFramePr>
            <a:graphicFrameLocks noChangeAspect="1"/>
          </p:cNvGraphicFramePr>
          <p:nvPr/>
        </p:nvGraphicFramePr>
        <p:xfrm>
          <a:off x="685800" y="2667000"/>
          <a:ext cx="6478588" cy="1447800"/>
        </p:xfrm>
        <a:graphic>
          <a:graphicData uri="http://schemas.openxmlformats.org/presentationml/2006/ole">
            <p:oleObj spid="_x0000_s73732" r:id="rId3" imgW="1701800" imgH="381000" progId="Equation.DSMT4">
              <p:embed/>
            </p:oleObj>
          </a:graphicData>
        </a:graphic>
      </p:graphicFrame>
      <p:sp>
        <p:nvSpPr>
          <p:cNvPr id="73733" name="Text Box 14"/>
          <p:cNvSpPr txBox="1">
            <a:spLocks noChangeArrowheads="1"/>
          </p:cNvSpPr>
          <p:nvPr/>
        </p:nvSpPr>
        <p:spPr bwMode="auto">
          <a:xfrm>
            <a:off x="7286625" y="3157538"/>
            <a:ext cx="1470025" cy="457200"/>
          </a:xfrm>
          <a:prstGeom prst="rect">
            <a:avLst/>
          </a:prstGeom>
          <a:noFill/>
          <a:ln w="9525">
            <a:noFill/>
            <a:miter lim="800000"/>
            <a:headEnd/>
            <a:tailEnd/>
          </a:ln>
        </p:spPr>
        <p:txBody>
          <a:bodyPr>
            <a:spAutoFit/>
          </a:bodyPr>
          <a:lstStyle/>
          <a:p>
            <a:pPr eaLnBrk="1" hangingPunct="1"/>
            <a:r>
              <a:rPr lang="en-US" altLang="en-US">
                <a:latin typeface="Times New Roman" pitchFamily="18" charset="0"/>
              </a:rPr>
              <a:t>(Eq. 4.7)</a:t>
            </a:r>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4.9 </a:t>
            </a:r>
            <a:r>
              <a:rPr lang="en-US" altLang="en-US" b="1" smtClean="0"/>
              <a:t>Personal Finance </a:t>
            </a:r>
            <a:r>
              <a:rPr lang="en-US" altLang="en-US" smtClean="0"/>
              <a:t/>
            </a:r>
            <a:br>
              <a:rPr lang="en-US" altLang="en-US" smtClean="0"/>
            </a:br>
            <a:r>
              <a:rPr lang="en-US" altLang="en-US" smtClean="0"/>
              <a:t>Endowing a Growing Perpetuity</a:t>
            </a:r>
          </a:p>
        </p:txBody>
      </p:sp>
      <p:sp>
        <p:nvSpPr>
          <p:cNvPr id="3" name="Content Placeholder 2"/>
          <p:cNvSpPr>
            <a:spLocks noGrp="1"/>
          </p:cNvSpPr>
          <p:nvPr>
            <p:ph idx="1"/>
          </p:nvPr>
        </p:nvSpPr>
        <p:spPr/>
        <p:txBody>
          <a:bodyPr rtlCol="0">
            <a:normAutofit/>
          </a:bodyPr>
          <a:lstStyle/>
          <a:p>
            <a:pPr eaLnBrk="1" fontAlgn="auto" hangingPunct="1">
              <a:lnSpc>
                <a:spcPct val="90000"/>
              </a:lnSpc>
              <a:spcAft>
                <a:spcPts val="0"/>
              </a:spcAft>
              <a:buFontTx/>
              <a:buNone/>
              <a:defRPr/>
            </a:pPr>
            <a:r>
              <a:rPr lang="en-US" altLang="en-US" b="1" smtClean="0">
                <a:solidFill>
                  <a:srgbClr val="00646D"/>
                </a:solidFill>
              </a:rPr>
              <a:t>Problem:</a:t>
            </a:r>
            <a:r>
              <a:rPr lang="en-US" altLang="en-US" b="1" smtClean="0">
                <a:solidFill>
                  <a:srgbClr val="00646D"/>
                </a:solidFill>
                <a:effectLst>
                  <a:outerShdw blurRad="38100" dist="38100" dir="2700000" algn="tl">
                    <a:srgbClr val="C0C0C0"/>
                  </a:outerShdw>
                </a:effectLst>
              </a:rPr>
              <a:t>  </a:t>
            </a:r>
          </a:p>
          <a:p>
            <a:pPr eaLnBrk="1" fontAlgn="auto" hangingPunct="1">
              <a:lnSpc>
                <a:spcPct val="90000"/>
              </a:lnSpc>
              <a:spcAft>
                <a:spcPts val="0"/>
              </a:spcAft>
              <a:buFont typeface="Arial" panose="020B0604020202020204" pitchFamily="34" charset="0"/>
              <a:buChar char="•"/>
              <a:defRPr/>
            </a:pPr>
            <a:r>
              <a:rPr lang="en-US" altLang="en-US" sz="2400" smtClean="0"/>
              <a:t>In </a:t>
            </a:r>
            <a:r>
              <a:rPr lang="en-US" altLang="en-US" sz="2400" b="1" smtClean="0">
                <a:solidFill>
                  <a:srgbClr val="00646D"/>
                </a:solidFill>
              </a:rPr>
              <a:t>Example 4.6</a:t>
            </a:r>
            <a:r>
              <a:rPr lang="en-US" altLang="en-US" sz="2400" smtClean="0"/>
              <a:t>, you planned to donate money to your alma mater to fund an annual </a:t>
            </a:r>
            <a:r>
              <a:rPr lang="en-US" altLang="en-US" sz="2400" b="1" smtClean="0">
                <a:solidFill>
                  <a:srgbClr val="006600"/>
                </a:solidFill>
              </a:rPr>
              <a:t>$30,000 </a:t>
            </a:r>
            <a:r>
              <a:rPr lang="en-US" altLang="en-US" sz="2400" smtClean="0"/>
              <a:t>graduation party. Given an interest rate of </a:t>
            </a:r>
            <a:r>
              <a:rPr lang="en-US" altLang="en-US" sz="2400" b="1" smtClean="0">
                <a:solidFill>
                  <a:srgbClr val="006600"/>
                </a:solidFill>
              </a:rPr>
              <a:t>8%</a:t>
            </a:r>
            <a:r>
              <a:rPr lang="en-US" altLang="en-US" sz="2400" smtClean="0"/>
              <a:t> per year, the required donation was the present value of </a:t>
            </a:r>
            <a:r>
              <a:rPr lang="en-US" altLang="en-US" sz="2400" b="1" smtClean="0">
                <a:solidFill>
                  <a:srgbClr val="006600"/>
                </a:solidFill>
              </a:rPr>
              <a:t>$375,000</a:t>
            </a:r>
            <a:r>
              <a:rPr lang="en-US" altLang="en-US" sz="2400" smtClean="0"/>
              <a:t>.  Before accepting the money, however, the student association has asked that you increase the donation to account for the effect of inflation on the cost of the party in future years. Although </a:t>
            </a:r>
            <a:r>
              <a:rPr lang="en-US" altLang="en-US" sz="2400" b="1" smtClean="0">
                <a:solidFill>
                  <a:srgbClr val="006600"/>
                </a:solidFill>
              </a:rPr>
              <a:t>$30,000 </a:t>
            </a:r>
            <a:r>
              <a:rPr lang="en-US" altLang="en-US" sz="2400" smtClean="0"/>
              <a:t>is adequate for next year’s party, the students estimate that the party’s cost will rise by </a:t>
            </a:r>
            <a:r>
              <a:rPr lang="en-US" altLang="en-US" sz="2400" b="1" smtClean="0">
                <a:solidFill>
                  <a:srgbClr val="006600"/>
                </a:solidFill>
              </a:rPr>
              <a:t>4%</a:t>
            </a:r>
            <a:r>
              <a:rPr lang="en-US" altLang="en-US" sz="2400" smtClean="0"/>
              <a:t> per year thereafter. </a:t>
            </a:r>
            <a:r>
              <a:rPr lang="en-US" altLang="en-US" sz="2400" i="1" smtClean="0">
                <a:solidFill>
                  <a:srgbClr val="00646D"/>
                </a:solidFill>
              </a:rPr>
              <a:t>To satisfy their request, how much do you need to donate now?</a:t>
            </a:r>
          </a:p>
        </p:txBody>
      </p:sp>
      <p:sp>
        <p:nvSpPr>
          <p:cNvPr id="74756" name="Slide Number Placeholder 4"/>
          <p:cNvSpPr>
            <a:spLocks noGrp="1"/>
          </p:cNvSpPr>
          <p:nvPr>
            <p:ph type="sldNum" sz="quarter" idx="12"/>
          </p:nvPr>
        </p:nvSpPr>
        <p:spPr bwMode="auto">
          <a:noFill/>
          <a:ln>
            <a:miter lim="800000"/>
            <a:headEnd/>
            <a:tailEnd/>
          </a:ln>
        </p:spPr>
        <p:txBody>
          <a:bodyPr/>
          <a:lstStyle/>
          <a:p>
            <a:r>
              <a:rPr lang="en-US" altLang="en-US"/>
              <a:t>4-</a:t>
            </a:r>
            <a:fld id="{38E7FA65-8A4D-4B37-A622-6DC5E2CB971A}" type="slidenum">
              <a:rPr lang="en-US" altLang="en-US"/>
              <a:pPr/>
              <a:t>69</a:t>
            </a:fld>
            <a:endParaRPr lang="en-US" alt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55"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4.1 Constructing a Timeline</a:t>
            </a:r>
          </a:p>
        </p:txBody>
      </p:sp>
      <p:sp>
        <p:nvSpPr>
          <p:cNvPr id="11267" name="Rectangle 12"/>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mtClean="0"/>
              <a:t>Suppose you must pay tuition of </a:t>
            </a:r>
            <a:r>
              <a:rPr lang="en-US" altLang="en-US" b="1" smtClean="0">
                <a:solidFill>
                  <a:srgbClr val="006600"/>
                </a:solidFill>
              </a:rPr>
              <a:t>$10,000 </a:t>
            </a:r>
            <a:r>
              <a:rPr lang="en-US" altLang="en-US" smtClean="0"/>
              <a:t>per year for the next four years. Your tuition payments must be made in equal installments of </a:t>
            </a:r>
            <a:r>
              <a:rPr lang="en-US" altLang="en-US" b="1" smtClean="0">
                <a:solidFill>
                  <a:srgbClr val="006600"/>
                </a:solidFill>
              </a:rPr>
              <a:t>$5,000 </a:t>
            </a:r>
            <a:r>
              <a:rPr lang="en-US" altLang="en-US" smtClean="0"/>
              <a:t>each every 6 months.  What is the timeline of your tuition payments?</a:t>
            </a:r>
          </a:p>
        </p:txBody>
      </p:sp>
      <p:sp>
        <p:nvSpPr>
          <p:cNvPr id="11268" name="Slide Number Placeholder 4"/>
          <p:cNvSpPr>
            <a:spLocks noGrp="1"/>
          </p:cNvSpPr>
          <p:nvPr>
            <p:ph type="sldNum" sz="quarter" idx="12"/>
          </p:nvPr>
        </p:nvSpPr>
        <p:spPr bwMode="auto">
          <a:noFill/>
          <a:ln>
            <a:miter lim="800000"/>
            <a:headEnd/>
            <a:tailEnd/>
          </a:ln>
        </p:spPr>
        <p:txBody>
          <a:bodyPr/>
          <a:lstStyle/>
          <a:p>
            <a:r>
              <a:rPr lang="en-US" altLang="en-US"/>
              <a:t>4-</a:t>
            </a:r>
            <a:fld id="{AD64D465-30DF-4D49-836E-B6066BB1B3E7}" type="slidenum">
              <a:rPr lang="en-US" altLang="en-US"/>
              <a:pPr/>
              <a:t>7</a:t>
            </a:fld>
            <a:endParaRPr lang="en-US" altLang="en-US"/>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4.9 </a:t>
            </a:r>
            <a:r>
              <a:rPr lang="en-US" altLang="en-US" b="1" smtClean="0"/>
              <a:t>Personal Finance </a:t>
            </a:r>
            <a:r>
              <a:rPr lang="en-US" altLang="en-US" smtClean="0"/>
              <a:t/>
            </a:r>
            <a:br>
              <a:rPr lang="en-US" altLang="en-US" smtClean="0"/>
            </a:br>
            <a:r>
              <a:rPr lang="en-US" altLang="en-US" smtClean="0"/>
              <a:t>Endowing a Growing Perpetuity</a:t>
            </a:r>
          </a:p>
        </p:txBody>
      </p:sp>
      <p:sp>
        <p:nvSpPr>
          <p:cNvPr id="75779" name="Content Placeholder 2"/>
          <p:cNvSpPr>
            <a:spLocks noGrp="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r>
              <a:rPr lang="en-US" altLang="en-US" sz="2400" smtClean="0"/>
              <a:t>The cost of the party next year is $30,000, and the cost then increases 4% per year forever. From the timeline, we recognize the form of a growing perpetuity and can value it that way. </a:t>
            </a:r>
            <a:endParaRPr lang="en-US" altLang="en-US" sz="2800" smtClean="0"/>
          </a:p>
        </p:txBody>
      </p:sp>
      <p:sp>
        <p:nvSpPr>
          <p:cNvPr id="75780" name="Slide Number Placeholder 4"/>
          <p:cNvSpPr>
            <a:spLocks noGrp="1"/>
          </p:cNvSpPr>
          <p:nvPr>
            <p:ph type="sldNum" sz="quarter" idx="12"/>
          </p:nvPr>
        </p:nvSpPr>
        <p:spPr bwMode="auto">
          <a:noFill/>
          <a:ln>
            <a:miter lim="800000"/>
            <a:headEnd/>
            <a:tailEnd/>
          </a:ln>
        </p:spPr>
        <p:txBody>
          <a:bodyPr/>
          <a:lstStyle/>
          <a:p>
            <a:r>
              <a:rPr lang="en-US" altLang="en-US"/>
              <a:t>4-</a:t>
            </a:r>
            <a:fld id="{8CF4DD4B-E4A3-40C2-BFC9-C65323AECC67}" type="slidenum">
              <a:rPr lang="en-US" altLang="en-US"/>
              <a:pPr/>
              <a:t>70</a:t>
            </a:fld>
            <a:endParaRPr lang="en-US" altLang="en-US"/>
          </a:p>
        </p:txBody>
      </p:sp>
      <p:pic>
        <p:nvPicPr>
          <p:cNvPr id="75781" name="Picture 2" descr="036EX"/>
          <p:cNvPicPr>
            <a:picLocks noChangeAspect="1" noChangeArrowheads="1"/>
          </p:cNvPicPr>
          <p:nvPr/>
        </p:nvPicPr>
        <p:blipFill>
          <a:blip r:embed="rId2" cstate="print"/>
          <a:srcRect/>
          <a:stretch>
            <a:fillRect/>
          </a:stretch>
        </p:blipFill>
        <p:spPr bwMode="auto">
          <a:xfrm>
            <a:off x="685800" y="4495800"/>
            <a:ext cx="7704138" cy="990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70"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4.9 </a:t>
            </a:r>
            <a:r>
              <a:rPr lang="en-US" altLang="en-US" b="1" smtClean="0"/>
              <a:t>Personal Finance </a:t>
            </a:r>
            <a:r>
              <a:rPr lang="en-US" altLang="en-US" smtClean="0"/>
              <a:t/>
            </a:r>
            <a:br>
              <a:rPr lang="en-US" altLang="en-US" smtClean="0"/>
            </a:br>
            <a:r>
              <a:rPr lang="en-US" altLang="en-US" smtClean="0"/>
              <a:t>Endowing a Growing Perpetuity</a:t>
            </a:r>
          </a:p>
        </p:txBody>
      </p:sp>
      <p:sp>
        <p:nvSpPr>
          <p:cNvPr id="76803" name="Rectangle 15"/>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mtClean="0"/>
              <a:t>To finance the growing cost, you need to provide the present value today of:</a:t>
            </a:r>
          </a:p>
        </p:txBody>
      </p:sp>
      <p:sp>
        <p:nvSpPr>
          <p:cNvPr id="76804" name="Slide Number Placeholder 4"/>
          <p:cNvSpPr>
            <a:spLocks noGrp="1"/>
          </p:cNvSpPr>
          <p:nvPr>
            <p:ph type="sldNum" sz="quarter" idx="12"/>
          </p:nvPr>
        </p:nvSpPr>
        <p:spPr bwMode="auto">
          <a:noFill/>
          <a:ln>
            <a:miter lim="800000"/>
            <a:headEnd/>
            <a:tailEnd/>
          </a:ln>
        </p:spPr>
        <p:txBody>
          <a:bodyPr/>
          <a:lstStyle/>
          <a:p>
            <a:r>
              <a:rPr lang="en-US" altLang="en-US"/>
              <a:t>4-</a:t>
            </a:r>
            <a:fld id="{5FAEF7DD-0133-4668-9101-C4ED7CB11AB6}" type="slidenum">
              <a:rPr lang="en-US" altLang="en-US"/>
              <a:pPr/>
              <a:t>71</a:t>
            </a:fld>
            <a:endParaRPr lang="en-US" altLang="en-US"/>
          </a:p>
        </p:txBody>
      </p:sp>
      <p:graphicFrame>
        <p:nvGraphicFramePr>
          <p:cNvPr id="76805" name="Object 4"/>
          <p:cNvGraphicFramePr>
            <a:graphicFrameLocks noChangeAspect="1"/>
          </p:cNvGraphicFramePr>
          <p:nvPr/>
        </p:nvGraphicFramePr>
        <p:xfrm>
          <a:off x="671513" y="3814763"/>
          <a:ext cx="7772400" cy="604837"/>
        </p:xfrm>
        <a:graphic>
          <a:graphicData uri="http://schemas.openxmlformats.org/presentationml/2006/ole">
            <p:oleObj spid="_x0000_s76805" r:id="rId3" imgW="2451100" imgH="190500" progId="Equation.DSMT4">
              <p:embed/>
            </p:oleObj>
          </a:graphicData>
        </a:graphic>
      </p:graphicFrame>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90" name="Rectangle 18"/>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4.9 </a:t>
            </a:r>
            <a:r>
              <a:rPr lang="en-US" altLang="en-US" b="1" smtClean="0"/>
              <a:t>Personal Finance </a:t>
            </a:r>
            <a:r>
              <a:rPr lang="en-US" altLang="en-US" smtClean="0"/>
              <a:t/>
            </a:r>
            <a:br>
              <a:rPr lang="en-US" altLang="en-US" smtClean="0"/>
            </a:br>
            <a:r>
              <a:rPr lang="en-US" altLang="en-US" smtClean="0"/>
              <a:t>Endowing a Growing Perpetuity</a:t>
            </a:r>
          </a:p>
        </p:txBody>
      </p:sp>
      <p:sp>
        <p:nvSpPr>
          <p:cNvPr id="77827" name="Text Box 14"/>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You need to double the size of your gift!</a:t>
            </a:r>
          </a:p>
          <a:p>
            <a:pPr eaLnBrk="1" hangingPunct="1">
              <a:spcBef>
                <a:spcPct val="0"/>
              </a:spcBef>
              <a:buFontTx/>
              <a:buNone/>
            </a:pPr>
            <a:endParaRPr lang="en-US" altLang="en-US" sz="2400" smtClean="0"/>
          </a:p>
        </p:txBody>
      </p:sp>
      <p:sp>
        <p:nvSpPr>
          <p:cNvPr id="77828" name="Slide Number Placeholder 4"/>
          <p:cNvSpPr>
            <a:spLocks noGrp="1"/>
          </p:cNvSpPr>
          <p:nvPr>
            <p:ph type="sldNum" sz="quarter" idx="12"/>
          </p:nvPr>
        </p:nvSpPr>
        <p:spPr bwMode="auto">
          <a:noFill/>
          <a:ln>
            <a:miter lim="800000"/>
            <a:headEnd/>
            <a:tailEnd/>
          </a:ln>
        </p:spPr>
        <p:txBody>
          <a:bodyPr/>
          <a:lstStyle/>
          <a:p>
            <a:r>
              <a:rPr lang="en-US" altLang="en-US"/>
              <a:t>4-</a:t>
            </a:r>
            <a:fld id="{1ACE792B-35DC-4FBC-B77D-F3C2A5C2A368}" type="slidenum">
              <a:rPr lang="en-US" altLang="en-US"/>
              <a:pPr/>
              <a:t>72</a:t>
            </a:fld>
            <a:endParaRPr lang="en-US" altLang="en-US"/>
          </a:p>
        </p:txBody>
      </p:sp>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917" name="Rectangle 2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4.6 Solving for Variables Other Than Present Value or Future Value</a:t>
            </a:r>
          </a:p>
        </p:txBody>
      </p:sp>
      <p:sp>
        <p:nvSpPr>
          <p:cNvPr id="78851" name="Rectangle 22"/>
          <p:cNvSpPr>
            <a:spLocks noGrp="1" noChangeArrowheads="1"/>
          </p:cNvSpPr>
          <p:nvPr>
            <p:ph idx="1"/>
          </p:nvPr>
        </p:nvSpPr>
        <p:spPr/>
        <p:txBody>
          <a:bodyPr/>
          <a:lstStyle/>
          <a:p>
            <a:pPr eaLnBrk="1" hangingPunct="1"/>
            <a:r>
              <a:rPr lang="en-US" altLang="en-US" smtClean="0"/>
              <a:t>In some situations, we use the present and/or future values as inputs, and solve for the variable we are interested in. We examine several special cases in this section.</a:t>
            </a:r>
          </a:p>
        </p:txBody>
      </p:sp>
      <p:sp>
        <p:nvSpPr>
          <p:cNvPr id="78852" name="Slide Number Placeholder 4"/>
          <p:cNvSpPr>
            <a:spLocks noGrp="1"/>
          </p:cNvSpPr>
          <p:nvPr>
            <p:ph type="sldNum" sz="quarter" idx="12"/>
          </p:nvPr>
        </p:nvSpPr>
        <p:spPr bwMode="auto">
          <a:noFill/>
          <a:ln>
            <a:miter lim="800000"/>
            <a:headEnd/>
            <a:tailEnd/>
          </a:ln>
        </p:spPr>
        <p:txBody>
          <a:bodyPr/>
          <a:lstStyle/>
          <a:p>
            <a:r>
              <a:rPr lang="en-US" altLang="en-US"/>
              <a:t>4-</a:t>
            </a:r>
            <a:fld id="{C3F2F5AC-AE93-4E38-90E7-BE978326404A}" type="slidenum">
              <a:rPr lang="en-US" altLang="en-US"/>
              <a:pPr/>
              <a:t>73</a:t>
            </a:fld>
            <a:endParaRPr lang="en-US" altLang="en-US"/>
          </a:p>
        </p:txBody>
      </p:sp>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2"/>
          <p:cNvSpPr>
            <a:spLocks noGrp="1" noChangeArrowheads="1"/>
          </p:cNvSpPr>
          <p:nvPr>
            <p:ph type="title"/>
          </p:nvPr>
        </p:nvSpPr>
        <p:spPr/>
        <p:txBody>
          <a:bodyPr/>
          <a:lstStyle/>
          <a:p>
            <a:pPr eaLnBrk="1" hangingPunct="1"/>
            <a:r>
              <a:rPr lang="en-US" altLang="en-US" smtClean="0"/>
              <a:t> Loan Payment</a:t>
            </a:r>
          </a:p>
        </p:txBody>
      </p:sp>
      <p:sp>
        <p:nvSpPr>
          <p:cNvPr id="79875" name="Slide Number Placeholder 4"/>
          <p:cNvSpPr>
            <a:spLocks noGrp="1"/>
          </p:cNvSpPr>
          <p:nvPr>
            <p:ph type="sldNum" sz="quarter" idx="12"/>
          </p:nvPr>
        </p:nvSpPr>
        <p:spPr bwMode="auto">
          <a:noFill/>
          <a:ln>
            <a:miter lim="800000"/>
            <a:headEnd/>
            <a:tailEnd/>
          </a:ln>
        </p:spPr>
        <p:txBody>
          <a:bodyPr/>
          <a:lstStyle/>
          <a:p>
            <a:r>
              <a:rPr lang="en-US" altLang="en-US"/>
              <a:t>4-</a:t>
            </a:r>
            <a:fld id="{3DB3CD10-3E6D-45CF-AD50-66C1DEE59F68}" type="slidenum">
              <a:rPr lang="en-US" altLang="en-US"/>
              <a:pPr/>
              <a:t>74</a:t>
            </a:fld>
            <a:endParaRPr lang="en-US" altLang="en-US"/>
          </a:p>
        </p:txBody>
      </p:sp>
      <p:graphicFrame>
        <p:nvGraphicFramePr>
          <p:cNvPr id="79876" name="Object 3"/>
          <p:cNvGraphicFramePr>
            <a:graphicFrameLocks noChangeAspect="1"/>
          </p:cNvGraphicFramePr>
          <p:nvPr/>
        </p:nvGraphicFramePr>
        <p:xfrm>
          <a:off x="1419225" y="2057400"/>
          <a:ext cx="4371975" cy="2428875"/>
        </p:xfrm>
        <a:graphic>
          <a:graphicData uri="http://schemas.openxmlformats.org/presentationml/2006/ole">
            <p:oleObj spid="_x0000_s79876" r:id="rId3" imgW="1117600" imgH="622300" progId="Equation.DSMT4">
              <p:embed/>
            </p:oleObj>
          </a:graphicData>
        </a:graphic>
      </p:graphicFrame>
      <p:sp>
        <p:nvSpPr>
          <p:cNvPr id="79877" name="Text Box 15"/>
          <p:cNvSpPr txBox="1">
            <a:spLocks noChangeArrowheads="1"/>
          </p:cNvSpPr>
          <p:nvPr/>
        </p:nvSpPr>
        <p:spPr bwMode="auto">
          <a:xfrm>
            <a:off x="6019800" y="2971800"/>
            <a:ext cx="20574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4.8)</a:t>
            </a:r>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4.10</a:t>
            </a:r>
            <a:br>
              <a:rPr lang="en-US" altLang="en-US" smtClean="0"/>
            </a:br>
            <a:r>
              <a:rPr lang="en-US" altLang="en-US" smtClean="0"/>
              <a:t>Computing a Loan Payment</a:t>
            </a:r>
          </a:p>
        </p:txBody>
      </p:sp>
      <p:sp>
        <p:nvSpPr>
          <p:cNvPr id="3" name="Content Placeholder 2"/>
          <p:cNvSpPr>
            <a:spLocks noGrp="1"/>
          </p:cNvSpPr>
          <p:nvPr>
            <p:ph idx="1"/>
          </p:nvPr>
        </p:nvSpPr>
        <p:spPr/>
        <p:txBody>
          <a:bodyPr rtlCol="0">
            <a:normAutofit/>
          </a:bodyPr>
          <a:lstStyle/>
          <a:p>
            <a:pPr eaLnBrk="1" fontAlgn="auto" hangingPunct="1">
              <a:spcAft>
                <a:spcPts val="0"/>
              </a:spcAft>
              <a:buFontTx/>
              <a:buNone/>
              <a:defRPr/>
            </a:pPr>
            <a:r>
              <a:rPr lang="en-US" altLang="en-US" b="1" smtClean="0">
                <a:solidFill>
                  <a:srgbClr val="00646D"/>
                </a:solidFill>
              </a:rPr>
              <a:t>Problem:</a:t>
            </a:r>
            <a:r>
              <a:rPr lang="en-US" altLang="en-US" b="1" smtClean="0">
                <a:solidFill>
                  <a:srgbClr val="00646D"/>
                </a:solidFill>
                <a:effectLst>
                  <a:outerShdw blurRad="38100" dist="38100" dir="2700000" algn="tl">
                    <a:srgbClr val="C0C0C0"/>
                  </a:outerShdw>
                </a:effectLst>
              </a:rPr>
              <a:t>  </a:t>
            </a:r>
          </a:p>
          <a:p>
            <a:pPr eaLnBrk="1" fontAlgn="auto" hangingPunct="1">
              <a:spcAft>
                <a:spcPts val="0"/>
              </a:spcAft>
              <a:buFont typeface="Arial" panose="020B0604020202020204" pitchFamily="34" charset="0"/>
              <a:buChar char="•"/>
              <a:defRPr/>
            </a:pPr>
            <a:r>
              <a:rPr lang="en-US" altLang="en-US" sz="2800" smtClean="0"/>
              <a:t>Your firm plans to buy a warehouse for </a:t>
            </a:r>
            <a:r>
              <a:rPr lang="en-US" altLang="en-US" sz="2800" b="1" smtClean="0">
                <a:solidFill>
                  <a:srgbClr val="006600"/>
                </a:solidFill>
              </a:rPr>
              <a:t>$100,000</a:t>
            </a:r>
            <a:r>
              <a:rPr lang="en-US" altLang="en-US" sz="2800" smtClean="0"/>
              <a:t>. The bank offers you a </a:t>
            </a:r>
            <a:r>
              <a:rPr lang="en-US" altLang="en-US" sz="2800" b="1" smtClean="0">
                <a:solidFill>
                  <a:srgbClr val="006600"/>
                </a:solidFill>
              </a:rPr>
              <a:t>30</a:t>
            </a:r>
            <a:r>
              <a:rPr lang="en-US" altLang="en-US" sz="2800" smtClean="0"/>
              <a:t>-year loan with equal annual payments and an interest rate of </a:t>
            </a:r>
            <a:r>
              <a:rPr lang="en-US" altLang="en-US" sz="2800" b="1" smtClean="0">
                <a:solidFill>
                  <a:srgbClr val="006600"/>
                </a:solidFill>
              </a:rPr>
              <a:t>8%</a:t>
            </a:r>
            <a:r>
              <a:rPr lang="en-US" altLang="en-US" sz="2800" smtClean="0"/>
              <a:t> per year. The bank requires that your firm pay </a:t>
            </a:r>
            <a:r>
              <a:rPr lang="en-US" altLang="en-US" sz="2800" b="1" smtClean="0">
                <a:solidFill>
                  <a:srgbClr val="006600"/>
                </a:solidFill>
              </a:rPr>
              <a:t>20%</a:t>
            </a:r>
            <a:r>
              <a:rPr lang="en-US" altLang="en-US" sz="2800" smtClean="0"/>
              <a:t> of the purchase price as a down payment, so you can borrow only </a:t>
            </a:r>
            <a:r>
              <a:rPr lang="en-US" altLang="en-US" sz="2800" b="1" smtClean="0">
                <a:solidFill>
                  <a:srgbClr val="006600"/>
                </a:solidFill>
              </a:rPr>
              <a:t>$80,000</a:t>
            </a:r>
            <a:r>
              <a:rPr lang="en-US" altLang="en-US" sz="2800" smtClean="0"/>
              <a:t>. </a:t>
            </a:r>
            <a:r>
              <a:rPr lang="en-US" altLang="en-US" sz="2800" i="1" smtClean="0">
                <a:solidFill>
                  <a:srgbClr val="00646D"/>
                </a:solidFill>
              </a:rPr>
              <a:t>What is the annual loan payment?</a:t>
            </a:r>
          </a:p>
        </p:txBody>
      </p:sp>
      <p:sp>
        <p:nvSpPr>
          <p:cNvPr id="80900" name="Slide Number Placeholder 4"/>
          <p:cNvSpPr>
            <a:spLocks noGrp="1"/>
          </p:cNvSpPr>
          <p:nvPr>
            <p:ph type="sldNum" sz="quarter" idx="12"/>
          </p:nvPr>
        </p:nvSpPr>
        <p:spPr bwMode="auto">
          <a:noFill/>
          <a:ln>
            <a:miter lim="800000"/>
            <a:headEnd/>
            <a:tailEnd/>
          </a:ln>
        </p:spPr>
        <p:txBody>
          <a:bodyPr/>
          <a:lstStyle/>
          <a:p>
            <a:r>
              <a:rPr lang="en-US" altLang="en-US"/>
              <a:t>4-</a:t>
            </a:r>
            <a:fld id="{EAE7292F-53CC-412D-89B9-C3FE73582797}" type="slidenum">
              <a:rPr lang="en-US" altLang="en-US"/>
              <a:pPr/>
              <a:t>75</a:t>
            </a:fld>
            <a:endParaRPr lang="en-US" altLang="en-US"/>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7"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4.10</a:t>
            </a:r>
            <a:br>
              <a:rPr lang="en-US" altLang="en-US" smtClean="0"/>
            </a:br>
            <a:r>
              <a:rPr lang="en-US" altLang="en-US" smtClean="0"/>
              <a:t>Computing a Loan Payment</a:t>
            </a:r>
          </a:p>
        </p:txBody>
      </p:sp>
      <p:sp>
        <p:nvSpPr>
          <p:cNvPr id="81923" name="Content Placeholder 2"/>
          <p:cNvSpPr>
            <a:spLocks noGrp="1"/>
          </p:cNvSpPr>
          <p:nvPr>
            <p:ph idx="1"/>
          </p:nvPr>
        </p:nvSpPr>
        <p:spPr/>
        <p:txBody>
          <a:bodyPr/>
          <a:lstStyle/>
          <a:p>
            <a:pPr eaLnBrk="1" hangingPunct="1">
              <a:lnSpc>
                <a:spcPct val="90000"/>
              </a:lnSpc>
              <a:buFontTx/>
              <a:buNone/>
            </a:pPr>
            <a:r>
              <a:rPr lang="en-US" altLang="en-US" b="1" smtClean="0">
                <a:solidFill>
                  <a:srgbClr val="00646D"/>
                </a:solidFill>
              </a:rPr>
              <a:t>Solution:</a:t>
            </a:r>
          </a:p>
          <a:p>
            <a:pPr eaLnBrk="1" hangingPunct="1">
              <a:lnSpc>
                <a:spcPct val="90000"/>
              </a:lnSpc>
              <a:buFontTx/>
              <a:buNone/>
            </a:pPr>
            <a:r>
              <a:rPr lang="en-US" altLang="en-US" b="1" smtClean="0">
                <a:solidFill>
                  <a:srgbClr val="00646D"/>
                </a:solidFill>
              </a:rPr>
              <a:t>Plan:</a:t>
            </a:r>
          </a:p>
          <a:p>
            <a:pPr eaLnBrk="1" hangingPunct="1">
              <a:lnSpc>
                <a:spcPct val="90000"/>
              </a:lnSpc>
            </a:pPr>
            <a:r>
              <a:rPr lang="en-US" altLang="en-US" sz="2400" smtClean="0"/>
              <a:t>We start with the timeline (from the bank’s perspective):</a:t>
            </a:r>
          </a:p>
          <a:p>
            <a:pPr eaLnBrk="1" hangingPunct="1">
              <a:lnSpc>
                <a:spcPct val="90000"/>
              </a:lnSpc>
              <a:spcBef>
                <a:spcPct val="455000"/>
              </a:spcBef>
            </a:pPr>
            <a:r>
              <a:rPr lang="en-US" altLang="en-US" sz="2400" smtClean="0"/>
              <a:t>Using Eq. 4.8, we can solve for the loan payment, C, given </a:t>
            </a:r>
            <a:r>
              <a:rPr lang="en-US" altLang="en-US" sz="2400" b="1" smtClean="0">
                <a:solidFill>
                  <a:srgbClr val="006600"/>
                </a:solidFill>
              </a:rPr>
              <a:t>N=30, r = 8% (0.08) </a:t>
            </a:r>
            <a:r>
              <a:rPr lang="en-US" altLang="en-US" sz="2400" smtClean="0"/>
              <a:t>and </a:t>
            </a:r>
            <a:r>
              <a:rPr lang="en-US" altLang="en-US" sz="2400" b="1" smtClean="0">
                <a:solidFill>
                  <a:srgbClr val="006600"/>
                </a:solidFill>
              </a:rPr>
              <a:t>P=$80,000</a:t>
            </a:r>
            <a:endParaRPr lang="en-US" altLang="en-US" sz="2000" smtClean="0"/>
          </a:p>
        </p:txBody>
      </p:sp>
      <p:sp>
        <p:nvSpPr>
          <p:cNvPr id="81924" name="Slide Number Placeholder 4"/>
          <p:cNvSpPr>
            <a:spLocks noGrp="1"/>
          </p:cNvSpPr>
          <p:nvPr>
            <p:ph type="sldNum" sz="quarter" idx="12"/>
          </p:nvPr>
        </p:nvSpPr>
        <p:spPr bwMode="auto">
          <a:noFill/>
          <a:ln>
            <a:miter lim="800000"/>
            <a:headEnd/>
            <a:tailEnd/>
          </a:ln>
        </p:spPr>
        <p:txBody>
          <a:bodyPr/>
          <a:lstStyle/>
          <a:p>
            <a:r>
              <a:rPr lang="en-US" altLang="en-US"/>
              <a:t>4-</a:t>
            </a:r>
            <a:fld id="{0F94758F-34A8-44CA-AEDB-586AB3F8DB64}" type="slidenum">
              <a:rPr lang="en-US" altLang="en-US"/>
              <a:pPr/>
              <a:t>76</a:t>
            </a:fld>
            <a:endParaRPr lang="en-US" altLang="en-US"/>
          </a:p>
        </p:txBody>
      </p:sp>
      <p:pic>
        <p:nvPicPr>
          <p:cNvPr id="81925" name="Picture 6" descr="046EXa"/>
          <p:cNvPicPr>
            <a:picLocks noChangeAspect="1" noChangeArrowheads="1"/>
          </p:cNvPicPr>
          <p:nvPr/>
        </p:nvPicPr>
        <p:blipFill>
          <a:blip r:embed="rId2" cstate="print"/>
          <a:srcRect/>
          <a:stretch>
            <a:fillRect/>
          </a:stretch>
        </p:blipFill>
        <p:spPr bwMode="auto">
          <a:xfrm>
            <a:off x="728663" y="3429000"/>
            <a:ext cx="7491412" cy="1066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18"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4.10</a:t>
            </a:r>
            <a:br>
              <a:rPr lang="en-US" altLang="en-US" smtClean="0"/>
            </a:br>
            <a:r>
              <a:rPr lang="en-US" altLang="en-US" smtClean="0"/>
              <a:t>Computing a Loan Payment</a:t>
            </a:r>
          </a:p>
        </p:txBody>
      </p:sp>
      <p:sp>
        <p:nvSpPr>
          <p:cNvPr id="82947" name="Rectangle 15"/>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mtClean="0"/>
              <a:t>Eq. 4.8 gives the payment (cash flow) as follows:</a:t>
            </a:r>
          </a:p>
        </p:txBody>
      </p:sp>
      <p:sp>
        <p:nvSpPr>
          <p:cNvPr id="82948" name="Slide Number Placeholder 4"/>
          <p:cNvSpPr>
            <a:spLocks noGrp="1"/>
          </p:cNvSpPr>
          <p:nvPr>
            <p:ph type="sldNum" sz="quarter" idx="12"/>
          </p:nvPr>
        </p:nvSpPr>
        <p:spPr bwMode="auto">
          <a:noFill/>
          <a:ln>
            <a:miter lim="800000"/>
            <a:headEnd/>
            <a:tailEnd/>
          </a:ln>
        </p:spPr>
        <p:txBody>
          <a:bodyPr/>
          <a:lstStyle/>
          <a:p>
            <a:r>
              <a:rPr lang="en-US" altLang="en-US"/>
              <a:t>4-</a:t>
            </a:r>
            <a:fld id="{4AE2A69B-5590-4C51-A505-84DE61DFE3AA}" type="slidenum">
              <a:rPr lang="en-US" altLang="en-US"/>
              <a:pPr/>
              <a:t>77</a:t>
            </a:fld>
            <a:endParaRPr lang="en-US" altLang="en-US"/>
          </a:p>
        </p:txBody>
      </p:sp>
      <p:graphicFrame>
        <p:nvGraphicFramePr>
          <p:cNvPr id="82949" name="Object 11"/>
          <p:cNvGraphicFramePr>
            <a:graphicFrameLocks noChangeAspect="1"/>
          </p:cNvGraphicFramePr>
          <p:nvPr/>
        </p:nvGraphicFramePr>
        <p:xfrm>
          <a:off x="1535113" y="3505200"/>
          <a:ext cx="6084887" cy="2138363"/>
        </p:xfrm>
        <a:graphic>
          <a:graphicData uri="http://schemas.openxmlformats.org/presentationml/2006/ole">
            <p:oleObj spid="_x0000_s82949" r:id="rId3" imgW="2273300" imgH="800100" progId="Equation.DSMT4">
              <p:embed/>
            </p:oleObj>
          </a:graphicData>
        </a:graphic>
      </p:graphicFrame>
    </p:spTree>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009" name="Rectangle 4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4.10</a:t>
            </a:r>
            <a:br>
              <a:rPr lang="en-US" altLang="en-US" smtClean="0"/>
            </a:br>
            <a:r>
              <a:rPr lang="en-US" altLang="en-US" smtClean="0"/>
              <a:t>Computing a Loan Payment</a:t>
            </a:r>
          </a:p>
        </p:txBody>
      </p:sp>
      <p:sp>
        <p:nvSpPr>
          <p:cNvPr id="83971" name="Rectangle 42"/>
          <p:cNvSpPr>
            <a:spLocks noGrp="1" noChangeArrowheads="1"/>
          </p:cNvSpPr>
          <p:nvPr>
            <p:ph idx="1"/>
          </p:nvPr>
        </p:nvSpPr>
        <p:spPr/>
        <p:txBody>
          <a:bodyPr/>
          <a:lstStyle/>
          <a:p>
            <a:pPr eaLnBrk="1" hangingPunct="1">
              <a:buFontTx/>
              <a:buNone/>
            </a:pPr>
            <a:r>
              <a:rPr lang="en-US" altLang="en-US" b="1" smtClean="0">
                <a:solidFill>
                  <a:srgbClr val="00646D"/>
                </a:solidFill>
              </a:rPr>
              <a:t>Execute (cont’d):</a:t>
            </a:r>
          </a:p>
          <a:p>
            <a:pPr eaLnBrk="1" hangingPunct="1"/>
            <a:r>
              <a:rPr lang="en-US" altLang="en-US" smtClean="0"/>
              <a:t>Using a financial calculator or Excel:</a:t>
            </a:r>
          </a:p>
        </p:txBody>
      </p:sp>
      <p:sp>
        <p:nvSpPr>
          <p:cNvPr id="83972" name="Slide Number Placeholder 4"/>
          <p:cNvSpPr>
            <a:spLocks noGrp="1"/>
          </p:cNvSpPr>
          <p:nvPr>
            <p:ph type="sldNum" sz="quarter" idx="12"/>
          </p:nvPr>
        </p:nvSpPr>
        <p:spPr bwMode="auto">
          <a:noFill/>
          <a:ln>
            <a:miter lim="800000"/>
            <a:headEnd/>
            <a:tailEnd/>
          </a:ln>
        </p:spPr>
        <p:txBody>
          <a:bodyPr/>
          <a:lstStyle/>
          <a:p>
            <a:r>
              <a:rPr lang="en-US" altLang="en-US"/>
              <a:t>4-</a:t>
            </a:r>
            <a:fld id="{CDED04EB-2A89-486E-9998-530AF5FE3B84}" type="slidenum">
              <a:rPr lang="en-US" altLang="en-US"/>
              <a:pPr/>
              <a:t>78</a:t>
            </a:fld>
            <a:endParaRPr lang="en-US" altLang="en-US"/>
          </a:p>
        </p:txBody>
      </p:sp>
      <p:sp>
        <p:nvSpPr>
          <p:cNvPr id="83973" name="TextBox 6"/>
          <p:cNvSpPr txBox="1">
            <a:spLocks noChangeArrowheads="1"/>
          </p:cNvSpPr>
          <p:nvPr/>
        </p:nvSpPr>
        <p:spPr bwMode="auto">
          <a:xfrm>
            <a:off x="914400" y="3957638"/>
            <a:ext cx="6629400" cy="461962"/>
          </a:xfrm>
          <a:prstGeom prst="rect">
            <a:avLst/>
          </a:prstGeom>
          <a:noFill/>
          <a:ln w="9525">
            <a:noFill/>
            <a:miter lim="800000"/>
            <a:headEnd/>
            <a:tailEnd/>
          </a:ln>
        </p:spPr>
        <p:txBody>
          <a:bodyPr>
            <a:spAutoFit/>
          </a:bodyPr>
          <a:lstStyle/>
          <a:p>
            <a:pPr eaLnBrk="1" hangingPunct="1"/>
            <a:endParaRPr lang="en-US" altLang="en-US">
              <a:latin typeface="Tahoma" pitchFamily="34" charset="0"/>
            </a:endParaRPr>
          </a:p>
        </p:txBody>
      </p:sp>
      <p:grpSp>
        <p:nvGrpSpPr>
          <p:cNvPr id="83974" name="Group 69"/>
          <p:cNvGrpSpPr>
            <a:grpSpLocks/>
          </p:cNvGrpSpPr>
          <p:nvPr/>
        </p:nvGrpSpPr>
        <p:grpSpPr bwMode="auto">
          <a:xfrm>
            <a:off x="2133600" y="3124200"/>
            <a:ext cx="6161088" cy="568325"/>
            <a:chOff x="1344" y="2304"/>
            <a:chExt cx="3881" cy="358"/>
          </a:xfrm>
        </p:grpSpPr>
        <p:pic>
          <p:nvPicPr>
            <p:cNvPr id="84000" name="Picture 38" descr="calc_IY"/>
            <p:cNvPicPr>
              <a:picLocks noChangeAspect="1" noChangeArrowheads="1"/>
            </p:cNvPicPr>
            <p:nvPr/>
          </p:nvPicPr>
          <p:blipFill>
            <a:blip r:embed="rId2" cstate="print"/>
            <a:srcRect/>
            <a:stretch>
              <a:fillRect/>
            </a:stretch>
          </p:blipFill>
          <p:spPr bwMode="auto">
            <a:xfrm>
              <a:off x="2111" y="2327"/>
              <a:ext cx="691" cy="311"/>
            </a:xfrm>
            <a:prstGeom prst="rect">
              <a:avLst/>
            </a:prstGeom>
            <a:noFill/>
            <a:ln w="9525">
              <a:noFill/>
              <a:miter lim="800000"/>
              <a:headEnd/>
              <a:tailEnd/>
            </a:ln>
          </p:spPr>
        </p:pic>
        <p:pic>
          <p:nvPicPr>
            <p:cNvPr id="84001" name="Picture 39" descr="calc_N"/>
            <p:cNvPicPr>
              <a:picLocks noChangeAspect="1" noChangeArrowheads="1"/>
            </p:cNvPicPr>
            <p:nvPr/>
          </p:nvPicPr>
          <p:blipFill>
            <a:blip r:embed="rId3" cstate="print"/>
            <a:srcRect/>
            <a:stretch>
              <a:fillRect/>
            </a:stretch>
          </p:blipFill>
          <p:spPr bwMode="auto">
            <a:xfrm>
              <a:off x="1344" y="2327"/>
              <a:ext cx="696" cy="311"/>
            </a:xfrm>
            <a:prstGeom prst="rect">
              <a:avLst/>
            </a:prstGeom>
            <a:noFill/>
            <a:ln w="9525">
              <a:noFill/>
              <a:miter lim="800000"/>
              <a:headEnd/>
              <a:tailEnd/>
            </a:ln>
          </p:spPr>
        </p:pic>
        <p:pic>
          <p:nvPicPr>
            <p:cNvPr id="84002" name="Picture 45" descr="calc_PV"/>
            <p:cNvPicPr>
              <a:picLocks noChangeAspect="1" noChangeArrowheads="1"/>
            </p:cNvPicPr>
            <p:nvPr/>
          </p:nvPicPr>
          <p:blipFill>
            <a:blip r:embed="rId4" cstate="print"/>
            <a:srcRect/>
            <a:stretch>
              <a:fillRect/>
            </a:stretch>
          </p:blipFill>
          <p:spPr bwMode="auto">
            <a:xfrm>
              <a:off x="2892" y="2324"/>
              <a:ext cx="708" cy="317"/>
            </a:xfrm>
            <a:prstGeom prst="rect">
              <a:avLst/>
            </a:prstGeom>
            <a:noFill/>
            <a:ln w="9525">
              <a:noFill/>
              <a:miter lim="800000"/>
              <a:headEnd/>
              <a:tailEnd/>
            </a:ln>
          </p:spPr>
        </p:pic>
        <p:pic>
          <p:nvPicPr>
            <p:cNvPr id="84003" name="Picture 33" descr="C:\Documents and Settings\mtemelko\Desktop\temp_docs\BerkDemarzo\Lecture_PPT\calc_jpg\calc_PMT_orange.jpg"/>
            <p:cNvPicPr>
              <a:picLocks noChangeAspect="1" noChangeArrowheads="1"/>
            </p:cNvPicPr>
            <p:nvPr/>
          </p:nvPicPr>
          <p:blipFill>
            <a:blip r:embed="rId5" cstate="print"/>
            <a:srcRect/>
            <a:stretch>
              <a:fillRect/>
            </a:stretch>
          </p:blipFill>
          <p:spPr bwMode="auto">
            <a:xfrm>
              <a:off x="3690" y="2304"/>
              <a:ext cx="787" cy="358"/>
            </a:xfrm>
            <a:prstGeom prst="rect">
              <a:avLst/>
            </a:prstGeom>
            <a:noFill/>
            <a:ln w="9525">
              <a:noFill/>
              <a:miter lim="800000"/>
              <a:headEnd/>
              <a:tailEnd/>
            </a:ln>
          </p:spPr>
        </p:pic>
        <p:pic>
          <p:nvPicPr>
            <p:cNvPr id="84004" name="Picture 34" descr="C:\Documents and Settings\mtemelko\Desktop\temp_docs\BerkDemarzo\Lecture_PPT\calc_jpg\calc_FV.jpg"/>
            <p:cNvPicPr>
              <a:picLocks noChangeAspect="1" noChangeArrowheads="1"/>
            </p:cNvPicPr>
            <p:nvPr/>
          </p:nvPicPr>
          <p:blipFill>
            <a:blip r:embed="rId6" cstate="print"/>
            <a:srcRect/>
            <a:stretch>
              <a:fillRect/>
            </a:stretch>
          </p:blipFill>
          <p:spPr bwMode="auto">
            <a:xfrm>
              <a:off x="4536" y="2328"/>
              <a:ext cx="689" cy="310"/>
            </a:xfrm>
            <a:prstGeom prst="rect">
              <a:avLst/>
            </a:prstGeom>
            <a:noFill/>
            <a:ln w="9525">
              <a:noFill/>
              <a:miter lim="800000"/>
              <a:headEnd/>
              <a:tailEnd/>
            </a:ln>
          </p:spPr>
        </p:pic>
      </p:grpSp>
      <p:graphicFrame>
        <p:nvGraphicFramePr>
          <p:cNvPr id="84038" name="Group 70"/>
          <p:cNvGraphicFramePr>
            <a:graphicFrameLocks noGrp="1"/>
          </p:cNvGraphicFramePr>
          <p:nvPr/>
        </p:nvGraphicFramePr>
        <p:xfrm>
          <a:off x="762000" y="3763963"/>
          <a:ext cx="7543800" cy="1495425"/>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258888">
                  <a:extLst>
                    <a:ext uri="{9D8B030D-6E8A-4147-A177-3AD203B41FA5}">
                      <a16:colId xmlns:a16="http://schemas.microsoft.com/office/drawing/2014/main" xmlns="" val="20002"/>
                    </a:ext>
                  </a:extLst>
                </a:gridCol>
                <a:gridCol w="1255712">
                  <a:extLst>
                    <a:ext uri="{9D8B030D-6E8A-4147-A177-3AD203B41FA5}">
                      <a16:colId xmlns:a16="http://schemas.microsoft.com/office/drawing/2014/main" xmlns="" val="20003"/>
                    </a:ext>
                  </a:extLst>
                </a:gridCol>
                <a:gridCol w="1258888">
                  <a:extLst>
                    <a:ext uri="{9D8B030D-6E8A-4147-A177-3AD203B41FA5}">
                      <a16:colId xmlns:a16="http://schemas.microsoft.com/office/drawing/2014/main" xmlns="" val="20004"/>
                    </a:ext>
                  </a:extLst>
                </a:gridCol>
                <a:gridCol w="1255712">
                  <a:extLst>
                    <a:ext uri="{9D8B030D-6E8A-4147-A177-3AD203B41FA5}">
                      <a16:colId xmlns:a16="http://schemas.microsoft.com/office/drawing/2014/main" xmlns="" val="20005"/>
                    </a:ext>
                  </a:extLst>
                </a:gridCol>
              </a:tblGrid>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8.0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-80,000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itchFamily="18" charset="0"/>
                        </a:rPr>
                        <a:t>7106.19</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r h="701338">
                <a:tc gridSpan="6">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Excel Formula: =PMT(RATE,NPER, PV, FV) = </a:t>
                      </a:r>
                      <a:br>
                        <a:rPr kumimoji="0" lang="en-US" altLang="en-US" sz="2000" b="0" i="0" u="none" strike="noStrike" cap="none" normalizeH="0" baseline="0" smtClean="0">
                          <a:ln>
                            <a:noFill/>
                          </a:ln>
                          <a:solidFill>
                            <a:schemeClr val="tx1"/>
                          </a:solidFill>
                          <a:effectLst/>
                          <a:latin typeface="Times New Roman" pitchFamily="18" charset="0"/>
                        </a:rPr>
                      </a:br>
                      <a:r>
                        <a:rPr kumimoji="0" lang="en-US" altLang="en-US" sz="2000" b="0" i="0" u="none" strike="noStrike" cap="none" normalizeH="0" baseline="0" smtClean="0">
                          <a:ln>
                            <a:noFill/>
                          </a:ln>
                          <a:solidFill>
                            <a:schemeClr val="tx1"/>
                          </a:solidFill>
                          <a:effectLst/>
                          <a:latin typeface="Times New Roman" pitchFamily="18" charset="0"/>
                        </a:rPr>
                        <a:t>PMT(0.08,30,-80000,0)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5" name="Title 1"/>
          <p:cNvSpPr>
            <a:spLocks noGrp="1"/>
          </p:cNvSpPr>
          <p:nvPr>
            <p:ph type="title"/>
          </p:nvPr>
        </p:nvSpPr>
        <p:spPr/>
        <p:txBody>
          <a:bodyPr rtlCol="0">
            <a:normAutofit fontScale="90000"/>
          </a:bodyPr>
          <a:lstStyle/>
          <a:p>
            <a:pPr eaLnBrk="1" fontAlgn="auto" hangingPunct="1">
              <a:spcAft>
                <a:spcPts val="0"/>
              </a:spcAft>
              <a:defRPr/>
            </a:pPr>
            <a:r>
              <a:rPr lang="en-US" altLang="en-US" smtClean="0"/>
              <a:t>Example 4.10</a:t>
            </a:r>
            <a:br>
              <a:rPr lang="en-US" altLang="en-US" smtClean="0"/>
            </a:br>
            <a:r>
              <a:rPr lang="en-US" altLang="en-US" smtClean="0"/>
              <a:t>Computing a Loan Payment</a:t>
            </a:r>
          </a:p>
        </p:txBody>
      </p:sp>
      <p:sp>
        <p:nvSpPr>
          <p:cNvPr id="2" name="Content Placeholder 2"/>
          <p:cNvSpPr>
            <a:spLocks noGrp="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Your firm will need to pay </a:t>
            </a:r>
            <a:r>
              <a:rPr lang="en-US" altLang="en-US" b="1" smtClean="0">
                <a:solidFill>
                  <a:srgbClr val="006600"/>
                </a:solidFill>
              </a:rPr>
              <a:t>$7,106.19 </a:t>
            </a:r>
            <a:r>
              <a:rPr lang="en-US" altLang="en-US" smtClean="0"/>
              <a:t>each year to repay the loan. The bank is willing to accept these payments because the </a:t>
            </a:r>
            <a:r>
              <a:rPr lang="en-US" altLang="en-US" smtClean="0">
                <a:solidFill>
                  <a:srgbClr val="000000"/>
                </a:solidFill>
              </a:rPr>
              <a:t>PV </a:t>
            </a:r>
            <a:r>
              <a:rPr lang="en-US" altLang="en-US" smtClean="0"/>
              <a:t>of </a:t>
            </a:r>
            <a:r>
              <a:rPr lang="en-US" altLang="en-US" b="1" smtClean="0">
                <a:solidFill>
                  <a:srgbClr val="006600"/>
                </a:solidFill>
              </a:rPr>
              <a:t>30</a:t>
            </a:r>
            <a:r>
              <a:rPr lang="en-US" altLang="en-US" smtClean="0"/>
              <a:t> annual payments of </a:t>
            </a:r>
            <a:r>
              <a:rPr lang="en-US" altLang="en-US" b="1" smtClean="0">
                <a:solidFill>
                  <a:srgbClr val="006600"/>
                </a:solidFill>
              </a:rPr>
              <a:t>$7,106.19 </a:t>
            </a:r>
            <a:r>
              <a:rPr lang="en-US" altLang="en-US" smtClean="0"/>
              <a:t>at </a:t>
            </a:r>
            <a:r>
              <a:rPr lang="en-US" altLang="en-US" b="1" smtClean="0">
                <a:solidFill>
                  <a:srgbClr val="006600"/>
                </a:solidFill>
              </a:rPr>
              <a:t>8%</a:t>
            </a:r>
            <a:r>
              <a:rPr lang="en-US" altLang="en-US" smtClean="0"/>
              <a:t> interest rate per year is exactly equal to the </a:t>
            </a:r>
            <a:r>
              <a:rPr lang="en-US" altLang="en-US" b="1" smtClean="0">
                <a:solidFill>
                  <a:srgbClr val="006600"/>
                </a:solidFill>
              </a:rPr>
              <a:t>$80,000 </a:t>
            </a:r>
            <a:r>
              <a:rPr lang="en-US" altLang="en-US" smtClean="0"/>
              <a:t>it is giving you today.</a:t>
            </a:r>
          </a:p>
        </p:txBody>
      </p:sp>
      <p:sp>
        <p:nvSpPr>
          <p:cNvPr id="84996" name="Slide Number Placeholder 4"/>
          <p:cNvSpPr>
            <a:spLocks noGrp="1"/>
          </p:cNvSpPr>
          <p:nvPr>
            <p:ph type="sldNum" sz="quarter" idx="12"/>
          </p:nvPr>
        </p:nvSpPr>
        <p:spPr bwMode="auto">
          <a:noFill/>
          <a:ln>
            <a:miter lim="800000"/>
            <a:headEnd/>
            <a:tailEnd/>
          </a:ln>
        </p:spPr>
        <p:txBody>
          <a:bodyPr/>
          <a:lstStyle/>
          <a:p>
            <a:r>
              <a:rPr lang="en-US" altLang="en-US"/>
              <a:t>4-</a:t>
            </a:r>
            <a:fld id="{8FB3CBD6-0488-4CC1-9526-DBFE7E4E9516}" type="slidenum">
              <a:rPr lang="en-US" altLang="en-US"/>
              <a:pPr/>
              <a:t>79</a:t>
            </a:fld>
            <a:endParaRPr lang="en-US" alt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10" name="Rectangle 4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Example 4.1 Constructing a Timeline </a:t>
            </a:r>
          </a:p>
        </p:txBody>
      </p:sp>
      <p:sp>
        <p:nvSpPr>
          <p:cNvPr id="12291" name="Rectangle 43"/>
          <p:cNvSpPr>
            <a:spLocks noGrp="1" noChangeArrowheads="1"/>
          </p:cNvSpPr>
          <p:nvPr>
            <p:ph idx="1"/>
          </p:nvPr>
        </p:nvSpPr>
        <p:spPr/>
        <p:txBody>
          <a:bodyPr/>
          <a:lstStyle/>
          <a:p>
            <a:pPr eaLnBrk="1" hangingPunct="1">
              <a:buFontTx/>
              <a:buNone/>
            </a:pPr>
            <a:r>
              <a:rPr lang="en-US" altLang="en-US" b="1" smtClean="0">
                <a:solidFill>
                  <a:srgbClr val="00646D"/>
                </a:solidFill>
              </a:rPr>
              <a:t>Solution: </a:t>
            </a:r>
          </a:p>
          <a:p>
            <a:pPr eaLnBrk="1" hangingPunct="1"/>
            <a:r>
              <a:rPr lang="en-US" altLang="en-US" sz="2800" smtClean="0"/>
              <a:t>Assuming today is the start of the first semester, your first payment occurs at date 0 (today). The remaining payments occur at 6-month intervals. Using one-half year (6 months) as the period length, we can construct a timeline as follows:</a:t>
            </a:r>
          </a:p>
        </p:txBody>
      </p:sp>
      <p:sp>
        <p:nvSpPr>
          <p:cNvPr id="12292" name="Slide Number Placeholder 4"/>
          <p:cNvSpPr>
            <a:spLocks noGrp="1"/>
          </p:cNvSpPr>
          <p:nvPr>
            <p:ph type="sldNum" sz="quarter" idx="12"/>
          </p:nvPr>
        </p:nvSpPr>
        <p:spPr bwMode="auto">
          <a:noFill/>
          <a:ln>
            <a:miter lim="800000"/>
            <a:headEnd/>
            <a:tailEnd/>
          </a:ln>
        </p:spPr>
        <p:txBody>
          <a:bodyPr/>
          <a:lstStyle/>
          <a:p>
            <a:r>
              <a:rPr lang="en-US" altLang="en-US"/>
              <a:t>4-</a:t>
            </a:r>
            <a:fld id="{24D3DB6A-EEBB-4175-94F8-24BBF81C246E}" type="slidenum">
              <a:rPr lang="en-US" altLang="en-US"/>
              <a:pPr/>
              <a:t>8</a:t>
            </a:fld>
            <a:endParaRPr lang="en-US" altLang="en-US"/>
          </a:p>
        </p:txBody>
      </p:sp>
      <p:pic>
        <p:nvPicPr>
          <p:cNvPr id="12293" name="Picture 44" descr="timeline_p90"/>
          <p:cNvPicPr>
            <a:picLocks noChangeAspect="1" noChangeArrowheads="1"/>
          </p:cNvPicPr>
          <p:nvPr/>
        </p:nvPicPr>
        <p:blipFill>
          <a:blip r:embed="rId2" cstate="print"/>
          <a:srcRect/>
          <a:stretch>
            <a:fillRect/>
          </a:stretch>
        </p:blipFill>
        <p:spPr bwMode="auto">
          <a:xfrm>
            <a:off x="917575" y="4614863"/>
            <a:ext cx="7273925" cy="132238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28" name="Rectangle 1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4.6 Solving for Variables Other Than Present Value or Future Value</a:t>
            </a:r>
          </a:p>
        </p:txBody>
      </p:sp>
      <p:sp>
        <p:nvSpPr>
          <p:cNvPr id="86019" name="Rectangle 13"/>
          <p:cNvSpPr>
            <a:spLocks noGrp="1" noChangeArrowheads="1"/>
          </p:cNvSpPr>
          <p:nvPr>
            <p:ph idx="1"/>
          </p:nvPr>
        </p:nvSpPr>
        <p:spPr/>
        <p:txBody>
          <a:bodyPr/>
          <a:lstStyle/>
          <a:p>
            <a:pPr eaLnBrk="1" hangingPunct="1"/>
            <a:r>
              <a:rPr lang="en-US" altLang="en-US" smtClean="0"/>
              <a:t>Internal Rate of Return </a:t>
            </a:r>
          </a:p>
          <a:p>
            <a:pPr lvl="1" eaLnBrk="1" hangingPunct="1"/>
            <a:r>
              <a:rPr lang="en-US" altLang="en-US" smtClean="0"/>
              <a:t>The interest rate that equates the present value and cash flows of an investment opportunity is called the </a:t>
            </a:r>
            <a:r>
              <a:rPr lang="en-US" altLang="en-US" b="1" smtClean="0">
                <a:solidFill>
                  <a:srgbClr val="00646D"/>
                </a:solidFill>
              </a:rPr>
              <a:t>internal rate of return (IRR)</a:t>
            </a:r>
            <a:r>
              <a:rPr lang="en-US" altLang="en-US" smtClean="0"/>
              <a:t>, defined as the interest rate that sets the net present value of the cash flows equal to zero  </a:t>
            </a:r>
          </a:p>
        </p:txBody>
      </p:sp>
      <p:sp>
        <p:nvSpPr>
          <p:cNvPr id="86020" name="Slide Number Placeholder 4"/>
          <p:cNvSpPr>
            <a:spLocks noGrp="1"/>
          </p:cNvSpPr>
          <p:nvPr>
            <p:ph type="sldNum" sz="quarter" idx="12"/>
          </p:nvPr>
        </p:nvSpPr>
        <p:spPr bwMode="auto">
          <a:noFill/>
          <a:ln>
            <a:miter lim="800000"/>
            <a:headEnd/>
            <a:tailEnd/>
          </a:ln>
        </p:spPr>
        <p:txBody>
          <a:bodyPr/>
          <a:lstStyle/>
          <a:p>
            <a:r>
              <a:rPr lang="en-US" altLang="en-US"/>
              <a:t>4-</a:t>
            </a:r>
            <a:fld id="{1EE594B3-5BA8-42CD-9E1B-C98A368C3896}" type="slidenum">
              <a:rPr lang="en-US" altLang="en-US"/>
              <a:pPr/>
              <a:t>80</a:t>
            </a:fld>
            <a:endParaRPr lang="en-US" altLang="en-US"/>
          </a:p>
        </p:txBody>
      </p:sp>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41"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4.6 Solving for Variables Other Than Present Value or Future Value</a:t>
            </a:r>
          </a:p>
        </p:txBody>
      </p:sp>
      <p:sp>
        <p:nvSpPr>
          <p:cNvPr id="87043" name="Rectangle 14"/>
          <p:cNvSpPr>
            <a:spLocks noGrp="1" noChangeArrowheads="1"/>
          </p:cNvSpPr>
          <p:nvPr>
            <p:ph idx="1"/>
          </p:nvPr>
        </p:nvSpPr>
        <p:spPr/>
        <p:txBody>
          <a:bodyPr/>
          <a:lstStyle/>
          <a:p>
            <a:pPr eaLnBrk="1" hangingPunct="1"/>
            <a:r>
              <a:rPr lang="en-US" altLang="en-US" smtClean="0"/>
              <a:t>Internal Rate of Return </a:t>
            </a:r>
          </a:p>
          <a:p>
            <a:pPr lvl="1" eaLnBrk="1" hangingPunct="1"/>
            <a:r>
              <a:rPr lang="en-US" altLang="en-US" smtClean="0"/>
              <a:t>Solving the IRR without a Calculator requires guessing the IRR using the following equation to make the NPV = to zero: </a:t>
            </a:r>
          </a:p>
        </p:txBody>
      </p:sp>
      <p:sp>
        <p:nvSpPr>
          <p:cNvPr id="87044" name="Slide Number Placeholder 4"/>
          <p:cNvSpPr>
            <a:spLocks noGrp="1"/>
          </p:cNvSpPr>
          <p:nvPr>
            <p:ph type="sldNum" sz="quarter" idx="12"/>
          </p:nvPr>
        </p:nvSpPr>
        <p:spPr bwMode="auto">
          <a:noFill/>
          <a:ln>
            <a:miter lim="800000"/>
            <a:headEnd/>
            <a:tailEnd/>
          </a:ln>
        </p:spPr>
        <p:txBody>
          <a:bodyPr/>
          <a:lstStyle/>
          <a:p>
            <a:r>
              <a:rPr lang="en-US" altLang="en-US"/>
              <a:t>4-</a:t>
            </a:r>
            <a:fld id="{43803CC3-2469-44AD-A597-36C31628EBA0}" type="slidenum">
              <a:rPr lang="en-US" altLang="en-US"/>
              <a:pPr/>
              <a:t>81</a:t>
            </a:fld>
            <a:endParaRPr lang="en-US" altLang="en-US"/>
          </a:p>
        </p:txBody>
      </p:sp>
      <p:graphicFrame>
        <p:nvGraphicFramePr>
          <p:cNvPr id="87045" name="Object 1"/>
          <p:cNvGraphicFramePr>
            <a:graphicFrameLocks noChangeAspect="1"/>
          </p:cNvGraphicFramePr>
          <p:nvPr/>
        </p:nvGraphicFramePr>
        <p:xfrm>
          <a:off x="1016000" y="3886200"/>
          <a:ext cx="7137400" cy="990600"/>
        </p:xfrm>
        <a:graphic>
          <a:graphicData uri="http://schemas.openxmlformats.org/presentationml/2006/ole">
            <p:oleObj spid="_x0000_s87045" r:id="rId3" imgW="3022600" imgH="419100" progId="Equation.DSMT4">
              <p:embed/>
            </p:oleObj>
          </a:graphicData>
        </a:graphic>
      </p:graphicFrame>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51"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4.6 Solving for Variables Other Than Present Value or Future Value</a:t>
            </a:r>
          </a:p>
        </p:txBody>
      </p:sp>
      <p:sp>
        <p:nvSpPr>
          <p:cNvPr id="88067" name="Rectangle 12"/>
          <p:cNvSpPr>
            <a:spLocks noGrp="1" noChangeArrowheads="1"/>
          </p:cNvSpPr>
          <p:nvPr>
            <p:ph idx="1"/>
          </p:nvPr>
        </p:nvSpPr>
        <p:spPr/>
        <p:txBody>
          <a:bodyPr/>
          <a:lstStyle/>
          <a:p>
            <a:pPr eaLnBrk="1" hangingPunct="1"/>
            <a:r>
              <a:rPr lang="en-US" altLang="en-US" smtClean="0"/>
              <a:t>An easier solution than guessing the IRR and manually calculating values is to use a spreadsheet or calculator to automate the guessing process. </a:t>
            </a:r>
          </a:p>
        </p:txBody>
      </p:sp>
      <p:sp>
        <p:nvSpPr>
          <p:cNvPr id="88068" name="Slide Number Placeholder 4"/>
          <p:cNvSpPr>
            <a:spLocks noGrp="1"/>
          </p:cNvSpPr>
          <p:nvPr>
            <p:ph type="sldNum" sz="quarter" idx="12"/>
          </p:nvPr>
        </p:nvSpPr>
        <p:spPr bwMode="auto">
          <a:noFill/>
          <a:ln>
            <a:miter lim="800000"/>
            <a:headEnd/>
            <a:tailEnd/>
          </a:ln>
        </p:spPr>
        <p:txBody>
          <a:bodyPr/>
          <a:lstStyle/>
          <a:p>
            <a:r>
              <a:rPr lang="en-US" altLang="en-US"/>
              <a:t>4-</a:t>
            </a:r>
            <a:fld id="{60473A3A-7790-4295-A5A5-E0B84922F37F}" type="slidenum">
              <a:rPr lang="en-US" altLang="en-US"/>
              <a:pPr/>
              <a:t>82</a:t>
            </a:fld>
            <a:endParaRPr lang="en-US" altLang="en-US"/>
          </a:p>
        </p:txBody>
      </p:sp>
    </p:spTree>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81" name="Rectangle 17"/>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2800" smtClean="0"/>
              <a:t>Example 4.11 </a:t>
            </a:r>
            <a:r>
              <a:rPr lang="en-US" altLang="en-US" sz="2800" b="1" smtClean="0"/>
              <a:t>Personal Finance </a:t>
            </a:r>
            <a:br>
              <a:rPr lang="en-US" altLang="en-US" sz="2800" b="1" smtClean="0"/>
            </a:br>
            <a:r>
              <a:rPr lang="en-US" altLang="en-US" sz="2800" smtClean="0"/>
              <a:t>Computing the Internal Rate of Return with a Financial Calculator</a:t>
            </a:r>
          </a:p>
        </p:txBody>
      </p:sp>
      <p:sp>
        <p:nvSpPr>
          <p:cNvPr id="89091" name="Rectangle 18"/>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mtClean="0"/>
              <a:t>Let’s return to the lottery example </a:t>
            </a:r>
            <a:r>
              <a:rPr lang="en-US" altLang="en-US" b="1" smtClean="0">
                <a:solidFill>
                  <a:srgbClr val="00646D"/>
                </a:solidFill>
              </a:rPr>
              <a:t>(Example 4.7)</a:t>
            </a:r>
            <a:r>
              <a:rPr lang="en-US" altLang="en-US" smtClean="0"/>
              <a:t>.  How high of a rate of return do you need to earn investing on your own in order to prefer the </a:t>
            </a:r>
            <a:r>
              <a:rPr lang="en-US" altLang="en-US" b="1" smtClean="0">
                <a:solidFill>
                  <a:srgbClr val="006600"/>
                </a:solidFill>
              </a:rPr>
              <a:t>$15 million </a:t>
            </a:r>
            <a:r>
              <a:rPr lang="en-US" altLang="en-US" smtClean="0"/>
              <a:t>payout?</a:t>
            </a:r>
          </a:p>
        </p:txBody>
      </p:sp>
      <p:sp>
        <p:nvSpPr>
          <p:cNvPr id="89092" name="Slide Number Placeholder 4"/>
          <p:cNvSpPr>
            <a:spLocks noGrp="1"/>
          </p:cNvSpPr>
          <p:nvPr>
            <p:ph type="sldNum" sz="quarter" idx="12"/>
          </p:nvPr>
        </p:nvSpPr>
        <p:spPr bwMode="auto">
          <a:noFill/>
          <a:ln>
            <a:miter lim="800000"/>
            <a:headEnd/>
            <a:tailEnd/>
          </a:ln>
        </p:spPr>
        <p:txBody>
          <a:bodyPr/>
          <a:lstStyle/>
          <a:p>
            <a:r>
              <a:rPr lang="en-US" altLang="en-US"/>
              <a:t>4-</a:t>
            </a:r>
            <a:fld id="{5DEE8518-BD56-4618-B330-8D441B3466EE}" type="slidenum">
              <a:rPr lang="en-US" altLang="en-US"/>
              <a:pPr/>
              <a:t>83</a:t>
            </a:fld>
            <a:endParaRPr lang="en-US" altLang="en-US"/>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7" name="Rectangle 9"/>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2800" smtClean="0"/>
              <a:t>Example 4.11 </a:t>
            </a:r>
            <a:r>
              <a:rPr lang="en-US" altLang="en-US" sz="2800" b="1" smtClean="0"/>
              <a:t>Personal Finance </a:t>
            </a:r>
            <a:br>
              <a:rPr lang="en-US" altLang="en-US" sz="2800" b="1" smtClean="0"/>
            </a:br>
            <a:r>
              <a:rPr lang="en-US" altLang="en-US" sz="2800" smtClean="0"/>
              <a:t>Computing the Internal Rate of Return with a Financial Calculator</a:t>
            </a:r>
          </a:p>
        </p:txBody>
      </p:sp>
      <p:sp>
        <p:nvSpPr>
          <p:cNvPr id="90115" name="Rectangle 10"/>
          <p:cNvSpPr>
            <a:spLocks noGrp="1" noChangeArrowheads="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r>
              <a:rPr lang="en-US" altLang="en-US" sz="2800" smtClean="0"/>
              <a:t>We need to solve for the internal rate of return that makes the two offers equivalent. Anything above that rate of return would make the present value of the annuity lower than the </a:t>
            </a:r>
            <a:r>
              <a:rPr lang="en-US" altLang="en-US" sz="2800" b="1" smtClean="0">
                <a:solidFill>
                  <a:srgbClr val="006600"/>
                </a:solidFill>
              </a:rPr>
              <a:t>$15 million </a:t>
            </a:r>
            <a:r>
              <a:rPr lang="en-US" altLang="en-US" sz="2800" smtClean="0"/>
              <a:t>lump sum payment and anything below that rate of return would make it greater than the </a:t>
            </a:r>
            <a:r>
              <a:rPr lang="en-US" altLang="en-US" sz="2800" b="1" smtClean="0">
                <a:solidFill>
                  <a:srgbClr val="006600"/>
                </a:solidFill>
              </a:rPr>
              <a:t>$15 million</a:t>
            </a:r>
            <a:r>
              <a:rPr lang="en-US" altLang="en-US" sz="2800" smtClean="0"/>
              <a:t>.</a:t>
            </a:r>
          </a:p>
        </p:txBody>
      </p:sp>
      <p:sp>
        <p:nvSpPr>
          <p:cNvPr id="90116" name="Slide Number Placeholder 4"/>
          <p:cNvSpPr>
            <a:spLocks noGrp="1"/>
          </p:cNvSpPr>
          <p:nvPr>
            <p:ph type="sldNum" sz="quarter" idx="12"/>
          </p:nvPr>
        </p:nvSpPr>
        <p:spPr bwMode="auto">
          <a:noFill/>
          <a:ln>
            <a:miter lim="800000"/>
            <a:headEnd/>
            <a:tailEnd/>
          </a:ln>
        </p:spPr>
        <p:txBody>
          <a:bodyPr/>
          <a:lstStyle/>
          <a:p>
            <a:r>
              <a:rPr lang="en-US" altLang="en-US"/>
              <a:t>4-</a:t>
            </a:r>
            <a:fld id="{BE6AE40E-75E8-4296-9DCF-DC33170ED2DB}" type="slidenum">
              <a:rPr lang="en-US" altLang="en-US"/>
              <a:pPr/>
              <a:t>84</a:t>
            </a:fld>
            <a:endParaRPr lang="en-US" altLang="en-US"/>
          </a:p>
        </p:txBody>
      </p:sp>
    </p:spTree>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2"/>
          <p:cNvSpPr>
            <a:spLocks noGrp="1"/>
          </p:cNvSpPr>
          <p:nvPr>
            <p:ph type="sldNum" sz="quarter" idx="12"/>
          </p:nvPr>
        </p:nvSpPr>
        <p:spPr bwMode="auto">
          <a:noFill/>
          <a:ln>
            <a:miter lim="800000"/>
            <a:headEnd/>
            <a:tailEnd/>
          </a:ln>
        </p:spPr>
        <p:txBody>
          <a:bodyPr/>
          <a:lstStyle/>
          <a:p>
            <a:r>
              <a:rPr lang="en-US" altLang="en-US"/>
              <a:t>4-</a:t>
            </a:r>
            <a:fld id="{D30DD02E-6917-4870-9CD9-6C078119B1A1}" type="slidenum">
              <a:rPr lang="en-US" altLang="en-US"/>
              <a:pPr/>
              <a:t>85</a:t>
            </a:fld>
            <a:endParaRPr lang="en-US" altLang="en-US"/>
          </a:p>
        </p:txBody>
      </p:sp>
      <p:sp>
        <p:nvSpPr>
          <p:cNvPr id="90115" name="Title 1"/>
          <p:cNvSpPr>
            <a:spLocks noGrp="1"/>
          </p:cNvSpPr>
          <p:nvPr>
            <p:ph type="title" idx="4294967295"/>
          </p:nvPr>
        </p:nvSpPr>
        <p:spPr>
          <a:xfrm>
            <a:off x="0" y="142875"/>
            <a:ext cx="7386638" cy="1143000"/>
          </a:xfrm>
        </p:spPr>
        <p:txBody>
          <a:bodyPr rtlCol="0">
            <a:normAutofit fontScale="90000"/>
          </a:bodyPr>
          <a:lstStyle/>
          <a:p>
            <a:pPr eaLnBrk="1" fontAlgn="auto" hangingPunct="1">
              <a:spcAft>
                <a:spcPts val="0"/>
              </a:spcAft>
              <a:defRPr/>
            </a:pPr>
            <a:r>
              <a:rPr lang="en-US" altLang="en-US" sz="2800" smtClean="0"/>
              <a:t>Example 4.11 </a:t>
            </a:r>
            <a:r>
              <a:rPr lang="en-US" altLang="en-US" sz="2800" b="1" smtClean="0"/>
              <a:t>Personal Finance </a:t>
            </a:r>
            <a:br>
              <a:rPr lang="en-US" altLang="en-US" sz="2800" b="1" smtClean="0"/>
            </a:br>
            <a:r>
              <a:rPr lang="en-US" altLang="en-US" sz="2800" smtClean="0"/>
              <a:t>Computing the Internal Rate of Return with a Financial Calculator</a:t>
            </a:r>
          </a:p>
        </p:txBody>
      </p:sp>
      <p:sp>
        <p:nvSpPr>
          <p:cNvPr id="90116" name="Content Placeholder 2"/>
          <p:cNvSpPr>
            <a:spLocks noGrp="1"/>
          </p:cNvSpPr>
          <p:nvPr>
            <p:ph idx="4294967295"/>
          </p:nvPr>
        </p:nvSpPr>
        <p:spPr>
          <a:xfrm>
            <a:off x="0" y="1803400"/>
            <a:ext cx="8505825" cy="787400"/>
          </a:xfrm>
        </p:spPr>
        <p:txBody>
          <a:bodyPr rtlCol="0">
            <a:normAutofit fontScale="85000" lnSpcReduction="20000"/>
          </a:bodyPr>
          <a:lstStyle/>
          <a:p>
            <a:pPr eaLnBrk="1" fontAlgn="auto" hangingPunct="1">
              <a:spcAft>
                <a:spcPts val="0"/>
              </a:spcAft>
              <a:buFontTx/>
              <a:buNone/>
              <a:defRPr/>
            </a:pPr>
            <a:r>
              <a:rPr lang="en-US" altLang="en-US" b="1" smtClean="0">
                <a:solidFill>
                  <a:srgbClr val="00646D"/>
                </a:solidFill>
              </a:rPr>
              <a:t>Execute:</a:t>
            </a:r>
          </a:p>
          <a:p>
            <a:pPr eaLnBrk="1" fontAlgn="auto" hangingPunct="1">
              <a:spcAft>
                <a:spcPts val="0"/>
              </a:spcAft>
              <a:buFontTx/>
              <a:buNone/>
              <a:defRPr/>
            </a:pPr>
            <a:r>
              <a:rPr lang="en-US" altLang="en-US" sz="2400" b="1" smtClean="0">
                <a:solidFill>
                  <a:srgbClr val="00646D"/>
                </a:solidFill>
              </a:rPr>
              <a:t>     </a:t>
            </a:r>
          </a:p>
        </p:txBody>
      </p:sp>
      <p:sp>
        <p:nvSpPr>
          <p:cNvPr id="14" name="TextBox 13"/>
          <p:cNvSpPr txBox="1"/>
          <p:nvPr/>
        </p:nvSpPr>
        <p:spPr>
          <a:xfrm>
            <a:off x="685800" y="4876800"/>
            <a:ext cx="6553200" cy="822325"/>
          </a:xfrm>
          <a:prstGeom prst="rect">
            <a:avLst/>
          </a:prstGeom>
          <a:noFill/>
        </p:spPr>
        <p:txBody>
          <a:bodyPr>
            <a:spAutoFit/>
          </a:bodyPr>
          <a:lstStyle/>
          <a:p>
            <a:pPr eaLnBrk="1" hangingPunct="1">
              <a:defRPr/>
            </a:pPr>
            <a:r>
              <a:rPr lang="en-US" dirty="0">
                <a:latin typeface="+mn-lt"/>
              </a:rPr>
              <a:t>The IRR equating the two options is 5.72%.</a:t>
            </a:r>
          </a:p>
          <a:p>
            <a:pPr eaLnBrk="1" hangingPunct="1">
              <a:defRPr/>
            </a:pPr>
            <a:endParaRPr lang="en-US" dirty="0">
              <a:latin typeface="+mn-lt"/>
            </a:endParaRPr>
          </a:p>
        </p:txBody>
      </p:sp>
      <p:grpSp>
        <p:nvGrpSpPr>
          <p:cNvPr id="91142" name="Group 66"/>
          <p:cNvGrpSpPr>
            <a:grpSpLocks/>
          </p:cNvGrpSpPr>
          <p:nvPr/>
        </p:nvGrpSpPr>
        <p:grpSpPr bwMode="auto">
          <a:xfrm>
            <a:off x="2147888" y="2519363"/>
            <a:ext cx="5969000" cy="541337"/>
            <a:chOff x="816" y="1857"/>
            <a:chExt cx="3840" cy="348"/>
          </a:xfrm>
        </p:grpSpPr>
        <p:pic>
          <p:nvPicPr>
            <p:cNvPr id="91168" name="Picture 39" descr="calc_N"/>
            <p:cNvPicPr>
              <a:picLocks noChangeAspect="1" noChangeArrowheads="1"/>
            </p:cNvPicPr>
            <p:nvPr/>
          </p:nvPicPr>
          <p:blipFill>
            <a:blip r:embed="rId2" cstate="print"/>
            <a:srcRect/>
            <a:stretch>
              <a:fillRect/>
            </a:stretch>
          </p:blipFill>
          <p:spPr bwMode="auto">
            <a:xfrm>
              <a:off x="816" y="1876"/>
              <a:ext cx="696" cy="311"/>
            </a:xfrm>
            <a:prstGeom prst="rect">
              <a:avLst/>
            </a:prstGeom>
            <a:noFill/>
            <a:ln w="9525">
              <a:noFill/>
              <a:miter lim="800000"/>
              <a:headEnd/>
              <a:tailEnd/>
            </a:ln>
          </p:spPr>
        </p:pic>
        <p:pic>
          <p:nvPicPr>
            <p:cNvPr id="91169" name="Picture 45" descr="calc_PV"/>
            <p:cNvPicPr>
              <a:picLocks noChangeAspect="1" noChangeArrowheads="1"/>
            </p:cNvPicPr>
            <p:nvPr/>
          </p:nvPicPr>
          <p:blipFill>
            <a:blip r:embed="rId3" cstate="print"/>
            <a:srcRect/>
            <a:stretch>
              <a:fillRect/>
            </a:stretch>
          </p:blipFill>
          <p:spPr bwMode="auto">
            <a:xfrm>
              <a:off x="2364" y="1873"/>
              <a:ext cx="708" cy="317"/>
            </a:xfrm>
            <a:prstGeom prst="rect">
              <a:avLst/>
            </a:prstGeom>
            <a:noFill/>
            <a:ln w="9525">
              <a:noFill/>
              <a:miter lim="800000"/>
              <a:headEnd/>
              <a:tailEnd/>
            </a:ln>
          </p:spPr>
        </p:pic>
        <p:pic>
          <p:nvPicPr>
            <p:cNvPr id="91170" name="Picture 34" descr="C:\Documents and Settings\mtemelko\Desktop\temp_docs\BerkDemarzo\Lecture_PPT\calc_jpg\calc_FV.jpg"/>
            <p:cNvPicPr>
              <a:picLocks noChangeAspect="1" noChangeArrowheads="1"/>
            </p:cNvPicPr>
            <p:nvPr/>
          </p:nvPicPr>
          <p:blipFill>
            <a:blip r:embed="rId4" cstate="print"/>
            <a:srcRect/>
            <a:stretch>
              <a:fillRect/>
            </a:stretch>
          </p:blipFill>
          <p:spPr bwMode="auto">
            <a:xfrm>
              <a:off x="3967" y="1876"/>
              <a:ext cx="689" cy="310"/>
            </a:xfrm>
            <a:prstGeom prst="rect">
              <a:avLst/>
            </a:prstGeom>
            <a:noFill/>
            <a:ln w="9525">
              <a:noFill/>
              <a:miter lim="800000"/>
              <a:headEnd/>
              <a:tailEnd/>
            </a:ln>
          </p:spPr>
        </p:pic>
        <p:pic>
          <p:nvPicPr>
            <p:cNvPr id="91171" name="Picture 40" descr="calc_PMT"/>
            <p:cNvPicPr>
              <a:picLocks noChangeAspect="1" noChangeArrowheads="1"/>
            </p:cNvPicPr>
            <p:nvPr/>
          </p:nvPicPr>
          <p:blipFill>
            <a:blip r:embed="rId5" cstate="print"/>
            <a:srcRect/>
            <a:stretch>
              <a:fillRect/>
            </a:stretch>
          </p:blipFill>
          <p:spPr bwMode="auto">
            <a:xfrm>
              <a:off x="3192" y="1876"/>
              <a:ext cx="696" cy="311"/>
            </a:xfrm>
            <a:prstGeom prst="rect">
              <a:avLst/>
            </a:prstGeom>
            <a:noFill/>
            <a:ln w="9525">
              <a:noFill/>
              <a:miter lim="800000"/>
              <a:headEnd/>
              <a:tailEnd/>
            </a:ln>
          </p:spPr>
        </p:pic>
        <p:pic>
          <p:nvPicPr>
            <p:cNvPr id="91172" name="Picture 34" descr="C:\Documents and Settings\mtemelko\Desktop\temp_docs\BerkDemarzo\Lecture_PPT\calc_jpg\calc_IY_orange.jpg"/>
            <p:cNvPicPr>
              <a:picLocks noChangeAspect="1" noChangeArrowheads="1"/>
            </p:cNvPicPr>
            <p:nvPr/>
          </p:nvPicPr>
          <p:blipFill>
            <a:blip r:embed="rId6" cstate="print"/>
            <a:srcRect/>
            <a:stretch>
              <a:fillRect/>
            </a:stretch>
          </p:blipFill>
          <p:spPr bwMode="auto">
            <a:xfrm>
              <a:off x="1544" y="1857"/>
              <a:ext cx="777" cy="348"/>
            </a:xfrm>
            <a:prstGeom prst="rect">
              <a:avLst/>
            </a:prstGeom>
            <a:noFill/>
            <a:ln w="9525">
              <a:noFill/>
              <a:miter lim="800000"/>
              <a:headEnd/>
              <a:tailEnd/>
            </a:ln>
          </p:spPr>
        </p:pic>
      </p:grpSp>
      <p:graphicFrame>
        <p:nvGraphicFramePr>
          <p:cNvPr id="90179" name="Group 67"/>
          <p:cNvGraphicFramePr>
            <a:graphicFrameLocks noGrp="1"/>
          </p:cNvGraphicFramePr>
          <p:nvPr/>
        </p:nvGraphicFramePr>
        <p:xfrm>
          <a:off x="774700" y="3124200"/>
          <a:ext cx="7543800" cy="1495425"/>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066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258888">
                  <a:extLst>
                    <a:ext uri="{9D8B030D-6E8A-4147-A177-3AD203B41FA5}">
                      <a16:colId xmlns:a16="http://schemas.microsoft.com/office/drawing/2014/main" xmlns="" val="20004"/>
                    </a:ext>
                  </a:extLst>
                </a:gridCol>
                <a:gridCol w="1255712">
                  <a:extLst>
                    <a:ext uri="{9D8B030D-6E8A-4147-A177-3AD203B41FA5}">
                      <a16:colId xmlns:a16="http://schemas.microsoft.com/office/drawing/2014/main" xmlns="" val="20005"/>
                    </a:ext>
                  </a:extLst>
                </a:gridCol>
              </a:tblGrid>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-14,000,000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1,000,000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itchFamily="18" charset="0"/>
                        </a:rPr>
                        <a:t>5.72</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r h="701338">
                <a:tc gridSpan="6">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Excel Formula: =RATE(NPER, PMT, PV,FV) = RATE(29,1000000,‑14000000,0)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Title 1"/>
          <p:cNvSpPr>
            <a:spLocks noGrp="1"/>
          </p:cNvSpPr>
          <p:nvPr>
            <p:ph type="title"/>
          </p:nvPr>
        </p:nvSpPr>
        <p:spPr/>
        <p:txBody>
          <a:bodyPr rtlCol="0">
            <a:normAutofit fontScale="90000"/>
          </a:bodyPr>
          <a:lstStyle/>
          <a:p>
            <a:pPr eaLnBrk="1" fontAlgn="auto" hangingPunct="1">
              <a:spcAft>
                <a:spcPts val="0"/>
              </a:spcAft>
              <a:defRPr/>
            </a:pPr>
            <a:r>
              <a:rPr lang="en-US" altLang="en-US" sz="2800" smtClean="0"/>
              <a:t>Example 4.11 </a:t>
            </a:r>
            <a:r>
              <a:rPr lang="en-US" altLang="en-US" sz="2800" b="1" smtClean="0"/>
              <a:t>Personal Finance </a:t>
            </a:r>
            <a:br>
              <a:rPr lang="en-US" altLang="en-US" sz="2800" b="1" smtClean="0"/>
            </a:br>
            <a:r>
              <a:rPr lang="en-US" altLang="en-US" sz="2800" smtClean="0"/>
              <a:t>Computing the Internal Rate of Return with a Financial Calculator</a:t>
            </a:r>
          </a:p>
        </p:txBody>
      </p:sp>
      <p:sp>
        <p:nvSpPr>
          <p:cNvPr id="92163" name="Content Placeholder 2"/>
          <p:cNvSpPr>
            <a:spLocks noGrp="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z="2400" b="1" smtClean="0">
                <a:solidFill>
                  <a:srgbClr val="006600"/>
                </a:solidFill>
              </a:rPr>
              <a:t>5.72%</a:t>
            </a:r>
            <a:r>
              <a:rPr lang="en-US" altLang="en-US" sz="2400" smtClean="0"/>
              <a:t> is the rate of return that makes giving up the </a:t>
            </a:r>
            <a:r>
              <a:rPr lang="en-US" altLang="en-US" sz="2400" b="1" smtClean="0">
                <a:solidFill>
                  <a:srgbClr val="006600"/>
                </a:solidFill>
              </a:rPr>
              <a:t>$15 million </a:t>
            </a:r>
            <a:r>
              <a:rPr lang="en-US" altLang="en-US" sz="2400" smtClean="0"/>
              <a:t>payment and taking the </a:t>
            </a:r>
            <a:r>
              <a:rPr lang="en-US" altLang="en-US" sz="2400" b="1" smtClean="0">
                <a:solidFill>
                  <a:srgbClr val="006600"/>
                </a:solidFill>
              </a:rPr>
              <a:t>30</a:t>
            </a:r>
            <a:r>
              <a:rPr lang="en-US" altLang="en-US" sz="2400" smtClean="0"/>
              <a:t> installments of </a:t>
            </a:r>
            <a:r>
              <a:rPr lang="en-US" altLang="en-US" sz="2400" b="1" smtClean="0">
                <a:solidFill>
                  <a:srgbClr val="006600"/>
                </a:solidFill>
              </a:rPr>
              <a:t>$1 million </a:t>
            </a:r>
            <a:r>
              <a:rPr lang="en-US" altLang="en-US" sz="2400" smtClean="0"/>
              <a:t>exactly a zero NPV action.  If you could earn more than </a:t>
            </a:r>
            <a:r>
              <a:rPr lang="en-US" altLang="en-US" sz="2400" b="1" smtClean="0">
                <a:solidFill>
                  <a:srgbClr val="006600"/>
                </a:solidFill>
              </a:rPr>
              <a:t>5.72%</a:t>
            </a:r>
            <a:r>
              <a:rPr lang="en-US" altLang="en-US" sz="2400" smtClean="0"/>
              <a:t> investing on your own, then you could take the </a:t>
            </a:r>
            <a:r>
              <a:rPr lang="en-US" altLang="en-US" sz="2400" b="1" smtClean="0">
                <a:solidFill>
                  <a:srgbClr val="006600"/>
                </a:solidFill>
              </a:rPr>
              <a:t>$15 million</a:t>
            </a:r>
            <a:r>
              <a:rPr lang="en-US" altLang="en-US" sz="2400" smtClean="0"/>
              <a:t>, invest it and generate thirty installments that are each more than </a:t>
            </a:r>
            <a:r>
              <a:rPr lang="en-US" altLang="en-US" sz="2400" b="1" smtClean="0">
                <a:solidFill>
                  <a:srgbClr val="006600"/>
                </a:solidFill>
              </a:rPr>
              <a:t>$1 million</a:t>
            </a:r>
            <a:r>
              <a:rPr lang="en-US" altLang="en-US" sz="2400" smtClean="0"/>
              <a:t>.  If you could not earn at least </a:t>
            </a:r>
            <a:r>
              <a:rPr lang="en-US" altLang="en-US" sz="2400" b="1" smtClean="0">
                <a:solidFill>
                  <a:srgbClr val="006600"/>
                </a:solidFill>
              </a:rPr>
              <a:t>5.72%</a:t>
            </a:r>
            <a:r>
              <a:rPr lang="en-US" altLang="en-US" sz="2400" smtClean="0"/>
              <a:t> on your investments, you would be unable to replicate the </a:t>
            </a:r>
            <a:r>
              <a:rPr lang="en-US" altLang="en-US" sz="2400" b="1" smtClean="0">
                <a:solidFill>
                  <a:srgbClr val="006600"/>
                </a:solidFill>
              </a:rPr>
              <a:t>$1 million </a:t>
            </a:r>
            <a:r>
              <a:rPr lang="en-US" altLang="en-US" sz="2400" smtClean="0"/>
              <a:t>installments on your own and would be better off taking the installment plan.</a:t>
            </a:r>
          </a:p>
        </p:txBody>
      </p:sp>
      <p:sp>
        <p:nvSpPr>
          <p:cNvPr id="92164" name="Slide Number Placeholder 4"/>
          <p:cNvSpPr>
            <a:spLocks noGrp="1"/>
          </p:cNvSpPr>
          <p:nvPr>
            <p:ph type="sldNum" sz="quarter" idx="12"/>
          </p:nvPr>
        </p:nvSpPr>
        <p:spPr bwMode="auto">
          <a:noFill/>
          <a:ln>
            <a:miter lim="800000"/>
            <a:headEnd/>
            <a:tailEnd/>
          </a:ln>
        </p:spPr>
        <p:txBody>
          <a:bodyPr/>
          <a:lstStyle/>
          <a:p>
            <a:r>
              <a:rPr lang="en-US" altLang="en-US"/>
              <a:t>4-</a:t>
            </a:r>
            <a:fld id="{5584F11B-FB0B-4807-B613-16CEB65FEDE3}" type="slidenum">
              <a:rPr lang="en-US" altLang="en-US"/>
              <a:pPr/>
              <a:t>86</a:t>
            </a:fld>
            <a:endParaRPr lang="en-US" altLang="en-US"/>
          </a:p>
        </p:txBody>
      </p:sp>
    </p:spTree>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7" name="Rectangle 17"/>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4.6 Solving for Variables Other Than Present Value or Future Value</a:t>
            </a:r>
          </a:p>
        </p:txBody>
      </p:sp>
      <p:sp>
        <p:nvSpPr>
          <p:cNvPr id="93187" name="Rectangle 18"/>
          <p:cNvSpPr>
            <a:spLocks noGrp="1" noChangeArrowheads="1"/>
          </p:cNvSpPr>
          <p:nvPr>
            <p:ph idx="1"/>
          </p:nvPr>
        </p:nvSpPr>
        <p:spPr/>
        <p:txBody>
          <a:bodyPr/>
          <a:lstStyle/>
          <a:p>
            <a:pPr eaLnBrk="1" hangingPunct="1"/>
            <a:r>
              <a:rPr lang="en-US" altLang="en-US" smtClean="0"/>
              <a:t>Solving for the Number of Periods </a:t>
            </a:r>
          </a:p>
          <a:p>
            <a:pPr lvl="1" eaLnBrk="1" hangingPunct="1"/>
            <a:r>
              <a:rPr lang="en-US" altLang="en-US" smtClean="0"/>
              <a:t>In addition to solving for cash flows or the interest rate, we can solve for the amount of time it will take a sum of money to grow to a known value. In this case, the interest rate, present value, and future value are all known. We need to compute how long it will take for the present value to grow to the future value.</a:t>
            </a:r>
          </a:p>
          <a:p>
            <a:pPr eaLnBrk="1" hangingPunct="1"/>
            <a:endParaRPr lang="en-US" altLang="en-US" smtClean="0"/>
          </a:p>
        </p:txBody>
      </p:sp>
      <p:sp>
        <p:nvSpPr>
          <p:cNvPr id="93188" name="Slide Number Placeholder 4"/>
          <p:cNvSpPr>
            <a:spLocks noGrp="1"/>
          </p:cNvSpPr>
          <p:nvPr>
            <p:ph type="sldNum" sz="quarter" idx="12"/>
          </p:nvPr>
        </p:nvSpPr>
        <p:spPr bwMode="auto">
          <a:noFill/>
          <a:ln>
            <a:miter lim="800000"/>
            <a:headEnd/>
            <a:tailEnd/>
          </a:ln>
        </p:spPr>
        <p:txBody>
          <a:bodyPr/>
          <a:lstStyle/>
          <a:p>
            <a:r>
              <a:rPr lang="en-US" altLang="en-US"/>
              <a:t>4-</a:t>
            </a:r>
            <a:fld id="{A890D281-E8CC-4E62-A981-81157D8AAD07}" type="slidenum">
              <a:rPr lang="en-US" altLang="en-US"/>
              <a:pPr/>
              <a:t>87</a:t>
            </a:fld>
            <a:endParaRPr lang="en-US" altLang="en-US"/>
          </a:p>
        </p:txBody>
      </p:sp>
    </p:spTree>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15"/>
          <p:cNvSpPr>
            <a:spLocks noGrp="1" noChangeArrowheads="1"/>
          </p:cNvSpPr>
          <p:nvPr>
            <p:ph type="title"/>
          </p:nvPr>
        </p:nvSpPr>
        <p:spPr/>
        <p:txBody>
          <a:bodyPr/>
          <a:lstStyle/>
          <a:p>
            <a:pPr eaLnBrk="1" hangingPunct="1"/>
            <a:r>
              <a:rPr lang="en-US" altLang="en-US" sz="2800" smtClean="0"/>
              <a:t>Example 4.12 </a:t>
            </a:r>
            <a:r>
              <a:rPr lang="en-US" altLang="en-US" sz="2800" b="1" smtClean="0"/>
              <a:t>Personal Finance </a:t>
            </a:r>
            <a:r>
              <a:rPr lang="en-US" altLang="en-US" sz="2800" smtClean="0"/>
              <a:t>Solving for the Number of Periods in a Savings Plan</a:t>
            </a:r>
          </a:p>
        </p:txBody>
      </p:sp>
      <p:sp>
        <p:nvSpPr>
          <p:cNvPr id="94211" name="Rectangle 16"/>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z="2800" smtClean="0"/>
              <a:t>Let’s return to your savings for a down payment on a house. Imagine that some time has passed and you have </a:t>
            </a:r>
            <a:r>
              <a:rPr lang="en-US" altLang="en-US" sz="2800" b="1" smtClean="0">
                <a:solidFill>
                  <a:srgbClr val="006600"/>
                </a:solidFill>
              </a:rPr>
              <a:t>$10,050 </a:t>
            </a:r>
            <a:r>
              <a:rPr lang="en-US" altLang="en-US" sz="2800" smtClean="0"/>
              <a:t>saved already, and you can now afford to save </a:t>
            </a:r>
            <a:r>
              <a:rPr lang="en-US" altLang="en-US" sz="2800" b="1" smtClean="0">
                <a:solidFill>
                  <a:srgbClr val="006600"/>
                </a:solidFill>
              </a:rPr>
              <a:t>$5,000 </a:t>
            </a:r>
            <a:r>
              <a:rPr lang="en-US" altLang="en-US" sz="2800" smtClean="0"/>
              <a:t>per year at the end of each year. Also, interest rates have increased so that you now earn </a:t>
            </a:r>
            <a:r>
              <a:rPr lang="en-US" altLang="en-US" sz="2800" b="1" smtClean="0">
                <a:solidFill>
                  <a:srgbClr val="006600"/>
                </a:solidFill>
              </a:rPr>
              <a:t>7.25% </a:t>
            </a:r>
            <a:r>
              <a:rPr lang="en-US" altLang="en-US" sz="2800" smtClean="0"/>
              <a:t>per year on your savings. How long will it take you to get to your goal of </a:t>
            </a:r>
            <a:r>
              <a:rPr lang="en-US" altLang="en-US" sz="2800" b="1" smtClean="0">
                <a:solidFill>
                  <a:srgbClr val="006600"/>
                </a:solidFill>
              </a:rPr>
              <a:t>$60,000</a:t>
            </a:r>
            <a:r>
              <a:rPr lang="en-US" altLang="en-US" sz="2800" smtClean="0"/>
              <a:t>?</a:t>
            </a:r>
          </a:p>
        </p:txBody>
      </p:sp>
      <p:sp>
        <p:nvSpPr>
          <p:cNvPr id="94212" name="Slide Number Placeholder 4"/>
          <p:cNvSpPr>
            <a:spLocks noGrp="1"/>
          </p:cNvSpPr>
          <p:nvPr>
            <p:ph type="sldNum" sz="quarter" idx="12"/>
          </p:nvPr>
        </p:nvSpPr>
        <p:spPr bwMode="auto">
          <a:noFill/>
          <a:ln>
            <a:miter lim="800000"/>
            <a:headEnd/>
            <a:tailEnd/>
          </a:ln>
        </p:spPr>
        <p:txBody>
          <a:bodyPr/>
          <a:lstStyle/>
          <a:p>
            <a:r>
              <a:rPr lang="en-US" altLang="en-US"/>
              <a:t>4-</a:t>
            </a:r>
            <a:fld id="{ECFA2FD9-6693-47E0-B040-8EE37368E449}" type="slidenum">
              <a:rPr lang="en-US" altLang="en-US"/>
              <a:pPr/>
              <a:t>88</a:t>
            </a:fld>
            <a:endParaRPr lang="en-US" altLang="en-US"/>
          </a:p>
        </p:txBody>
      </p:sp>
    </p:spTree>
  </p:cSld>
  <p:clrMapOvr>
    <a:masterClrMapping/>
  </p:clrMapOvr>
  <p:transition spd="slow"/>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12"/>
          <p:cNvSpPr>
            <a:spLocks noGrp="1" noChangeArrowheads="1"/>
          </p:cNvSpPr>
          <p:nvPr>
            <p:ph type="title"/>
          </p:nvPr>
        </p:nvSpPr>
        <p:spPr/>
        <p:txBody>
          <a:bodyPr/>
          <a:lstStyle/>
          <a:p>
            <a:pPr eaLnBrk="1" hangingPunct="1"/>
            <a:r>
              <a:rPr lang="en-US" altLang="en-US" sz="2800" smtClean="0"/>
              <a:t>Example 4.12 </a:t>
            </a:r>
            <a:r>
              <a:rPr lang="en-US" altLang="en-US" sz="2800" b="1" smtClean="0"/>
              <a:t>Personal Finance </a:t>
            </a:r>
            <a:r>
              <a:rPr lang="en-US" altLang="en-US" sz="2800" smtClean="0"/>
              <a:t>Solving for the Number of Periods in a Savings Plan</a:t>
            </a:r>
          </a:p>
        </p:txBody>
      </p:sp>
      <p:sp>
        <p:nvSpPr>
          <p:cNvPr id="95235" name="Rectangle 13"/>
          <p:cNvSpPr>
            <a:spLocks noGrp="1" noChangeArrowheads="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r>
              <a:rPr lang="en-US" altLang="en-US" smtClean="0"/>
              <a:t>The timeline for this problem is</a:t>
            </a:r>
          </a:p>
        </p:txBody>
      </p:sp>
      <p:sp>
        <p:nvSpPr>
          <p:cNvPr id="95236" name="Slide Number Placeholder 4"/>
          <p:cNvSpPr>
            <a:spLocks noGrp="1"/>
          </p:cNvSpPr>
          <p:nvPr>
            <p:ph type="sldNum" sz="quarter" idx="12"/>
          </p:nvPr>
        </p:nvSpPr>
        <p:spPr bwMode="auto">
          <a:noFill/>
          <a:ln>
            <a:miter lim="800000"/>
            <a:headEnd/>
            <a:tailEnd/>
          </a:ln>
        </p:spPr>
        <p:txBody>
          <a:bodyPr/>
          <a:lstStyle/>
          <a:p>
            <a:r>
              <a:rPr lang="en-US" altLang="en-US"/>
              <a:t>4-</a:t>
            </a:r>
            <a:fld id="{3964BE06-75A7-4553-B7D3-76692B705B06}" type="slidenum">
              <a:rPr lang="en-US" altLang="en-US"/>
              <a:pPr/>
              <a:t>89</a:t>
            </a:fld>
            <a:endParaRPr lang="en-US" altLang="en-US"/>
          </a:p>
        </p:txBody>
      </p:sp>
      <p:pic>
        <p:nvPicPr>
          <p:cNvPr id="95237" name="Picture 9" descr="055EX"/>
          <p:cNvPicPr>
            <a:picLocks noChangeAspect="1" noChangeArrowheads="1"/>
          </p:cNvPicPr>
          <p:nvPr/>
        </p:nvPicPr>
        <p:blipFill>
          <a:blip r:embed="rId2" cstate="print"/>
          <a:srcRect/>
          <a:stretch>
            <a:fillRect/>
          </a:stretch>
        </p:blipFill>
        <p:spPr bwMode="auto">
          <a:xfrm>
            <a:off x="619125" y="3887788"/>
            <a:ext cx="7077075" cy="1293812"/>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10" name="Rectangle 18"/>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4.2 Valuing Cash Flows at Different Points in Time</a:t>
            </a:r>
          </a:p>
        </p:txBody>
      </p:sp>
      <p:sp>
        <p:nvSpPr>
          <p:cNvPr id="13315" name="Rectangle 19"/>
          <p:cNvSpPr>
            <a:spLocks noGrp="1" noChangeArrowheads="1"/>
          </p:cNvSpPr>
          <p:nvPr>
            <p:ph idx="1"/>
          </p:nvPr>
        </p:nvSpPr>
        <p:spPr/>
        <p:txBody>
          <a:bodyPr/>
          <a:lstStyle/>
          <a:p>
            <a:pPr eaLnBrk="1" hangingPunct="1"/>
            <a:r>
              <a:rPr lang="en-US" altLang="en-US" smtClean="0"/>
              <a:t>Three Important Rules Central  to Financial Decision Making </a:t>
            </a:r>
          </a:p>
          <a:p>
            <a:pPr lvl="1" eaLnBrk="1" hangingPunct="1"/>
            <a:r>
              <a:rPr lang="en-US" altLang="en-US" smtClean="0"/>
              <a:t>Rule 1:  Comparing and Combining Values</a:t>
            </a:r>
          </a:p>
          <a:p>
            <a:pPr lvl="1" eaLnBrk="1" hangingPunct="1"/>
            <a:r>
              <a:rPr lang="en-US" altLang="en-US" smtClean="0"/>
              <a:t>Rule 2:  Compounding</a:t>
            </a:r>
          </a:p>
          <a:p>
            <a:pPr lvl="1" eaLnBrk="1" hangingPunct="1"/>
            <a:r>
              <a:rPr lang="en-US" altLang="en-US" smtClean="0"/>
              <a:t>Rule 3:  Discounting</a:t>
            </a:r>
          </a:p>
          <a:p>
            <a:pPr eaLnBrk="1" hangingPunct="1"/>
            <a:endParaRPr lang="en-US" altLang="en-US" smtClean="0"/>
          </a:p>
        </p:txBody>
      </p:sp>
      <p:sp>
        <p:nvSpPr>
          <p:cNvPr id="13316" name="Slide Number Placeholder 4"/>
          <p:cNvSpPr>
            <a:spLocks noGrp="1"/>
          </p:cNvSpPr>
          <p:nvPr>
            <p:ph type="sldNum" sz="quarter" idx="12"/>
          </p:nvPr>
        </p:nvSpPr>
        <p:spPr bwMode="auto">
          <a:noFill/>
          <a:ln>
            <a:miter lim="800000"/>
            <a:headEnd/>
            <a:tailEnd/>
          </a:ln>
        </p:spPr>
        <p:txBody>
          <a:bodyPr/>
          <a:lstStyle/>
          <a:p>
            <a:r>
              <a:rPr lang="en-US" altLang="en-US"/>
              <a:t>4-</a:t>
            </a:r>
            <a:fld id="{9F9411BB-0264-4405-A0AA-F36C96A8B9F2}" type="slidenum">
              <a:rPr lang="en-US" altLang="en-US"/>
              <a:pPr/>
              <a:t>9</a:t>
            </a:fld>
            <a:endParaRPr lang="en-US" altLang="en-US"/>
          </a:p>
        </p:txBody>
      </p:sp>
    </p:spTree>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13"/>
          <p:cNvSpPr>
            <a:spLocks noGrp="1" noChangeArrowheads="1"/>
          </p:cNvSpPr>
          <p:nvPr>
            <p:ph type="title"/>
          </p:nvPr>
        </p:nvSpPr>
        <p:spPr/>
        <p:txBody>
          <a:bodyPr/>
          <a:lstStyle/>
          <a:p>
            <a:pPr eaLnBrk="1" hangingPunct="1"/>
            <a:r>
              <a:rPr lang="en-US" altLang="en-US" sz="2800" smtClean="0"/>
              <a:t>Example 4.12 </a:t>
            </a:r>
            <a:r>
              <a:rPr lang="en-US" altLang="en-US" sz="2800" b="1" smtClean="0"/>
              <a:t>Personal Finance </a:t>
            </a:r>
            <a:r>
              <a:rPr lang="en-US" altLang="en-US" sz="2800" smtClean="0"/>
              <a:t>Solving for the Number of Periods in a Savings Plan</a:t>
            </a:r>
          </a:p>
        </p:txBody>
      </p:sp>
      <p:sp>
        <p:nvSpPr>
          <p:cNvPr id="96259" name="Rectangle 14"/>
          <p:cNvSpPr>
            <a:spLocks noGrp="1" noChangeArrowheads="1"/>
          </p:cNvSpPr>
          <p:nvPr>
            <p:ph idx="1"/>
          </p:nvPr>
        </p:nvSpPr>
        <p:spPr/>
        <p:txBody>
          <a:bodyPr/>
          <a:lstStyle/>
          <a:p>
            <a:pPr eaLnBrk="1" hangingPunct="1">
              <a:lnSpc>
                <a:spcPct val="90000"/>
              </a:lnSpc>
              <a:buFontTx/>
              <a:buNone/>
            </a:pPr>
            <a:r>
              <a:rPr lang="en-US" altLang="en-US" sz="3600" b="1" smtClean="0">
                <a:solidFill>
                  <a:srgbClr val="00646D"/>
                </a:solidFill>
              </a:rPr>
              <a:t>Plan (cont’d):</a:t>
            </a:r>
          </a:p>
          <a:p>
            <a:pPr eaLnBrk="1" hangingPunct="1">
              <a:lnSpc>
                <a:spcPct val="105000"/>
              </a:lnSpc>
            </a:pPr>
            <a:r>
              <a:rPr lang="en-US" altLang="en-US" sz="2400" smtClean="0"/>
              <a:t>We need to find </a:t>
            </a:r>
            <a:r>
              <a:rPr lang="en-US" altLang="en-US" sz="2400" b="1" smtClean="0">
                <a:solidFill>
                  <a:srgbClr val="00646D"/>
                </a:solidFill>
              </a:rPr>
              <a:t>N </a:t>
            </a:r>
            <a:r>
              <a:rPr lang="en-US" altLang="en-US" sz="2400" smtClean="0"/>
              <a:t>so that the future value of our current savings plus the future value of our planned additional savings (which is an annuity) equals our desired amount. There are two contributors to the future value: the initial lump sum </a:t>
            </a:r>
            <a:r>
              <a:rPr lang="en-US" altLang="en-US" sz="2400" b="1" smtClean="0">
                <a:solidFill>
                  <a:srgbClr val="006600"/>
                </a:solidFill>
              </a:rPr>
              <a:t>$10,050 </a:t>
            </a:r>
            <a:r>
              <a:rPr lang="en-US" altLang="en-US" sz="2400" smtClean="0"/>
              <a:t>that will continue to earn interest, and the annuity contributions of </a:t>
            </a:r>
            <a:r>
              <a:rPr lang="en-US" altLang="en-US" sz="2400" b="1" smtClean="0">
                <a:solidFill>
                  <a:srgbClr val="006600"/>
                </a:solidFill>
              </a:rPr>
              <a:t>$5,000 </a:t>
            </a:r>
            <a:r>
              <a:rPr lang="en-US" altLang="en-US" sz="2400" smtClean="0"/>
              <a:t>per year that will earn interest as they are contributed. Thus, we need to find the future value of the lump sum    plus the future value of the annuity</a:t>
            </a:r>
          </a:p>
        </p:txBody>
      </p:sp>
      <p:sp>
        <p:nvSpPr>
          <p:cNvPr id="96260" name="Slide Number Placeholder 4"/>
          <p:cNvSpPr>
            <a:spLocks noGrp="1"/>
          </p:cNvSpPr>
          <p:nvPr>
            <p:ph type="sldNum" sz="quarter" idx="12"/>
          </p:nvPr>
        </p:nvSpPr>
        <p:spPr bwMode="auto">
          <a:noFill/>
          <a:ln>
            <a:miter lim="800000"/>
            <a:headEnd/>
            <a:tailEnd/>
          </a:ln>
        </p:spPr>
        <p:txBody>
          <a:bodyPr/>
          <a:lstStyle/>
          <a:p>
            <a:r>
              <a:rPr lang="en-US" altLang="en-US"/>
              <a:t>4-</a:t>
            </a:r>
            <a:fld id="{61D26FB8-EAB7-4754-84FA-58543710B3A6}" type="slidenum">
              <a:rPr lang="en-US" altLang="en-US"/>
              <a:pPr/>
              <a:t>90</a:t>
            </a:fld>
            <a:endParaRPr lang="en-US" altLang="en-US"/>
          </a:p>
        </p:txBody>
      </p:sp>
    </p:spTree>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38"/>
          <p:cNvSpPr>
            <a:spLocks noGrp="1" noChangeArrowheads="1"/>
          </p:cNvSpPr>
          <p:nvPr>
            <p:ph type="title"/>
          </p:nvPr>
        </p:nvSpPr>
        <p:spPr/>
        <p:txBody>
          <a:bodyPr/>
          <a:lstStyle/>
          <a:p>
            <a:pPr eaLnBrk="1" hangingPunct="1"/>
            <a:r>
              <a:rPr lang="en-US" altLang="en-US" sz="2800" smtClean="0"/>
              <a:t>Example 4.12 </a:t>
            </a:r>
            <a:r>
              <a:rPr lang="en-US" altLang="en-US" sz="2800" b="1" smtClean="0"/>
              <a:t>Personal Finance </a:t>
            </a:r>
            <a:r>
              <a:rPr lang="en-US" altLang="en-US" sz="2800" smtClean="0"/>
              <a:t>Solving for the Number of Periods in a Savings Plan</a:t>
            </a:r>
          </a:p>
        </p:txBody>
      </p:sp>
      <p:sp>
        <p:nvSpPr>
          <p:cNvPr id="97283" name="Content Placeholder 2"/>
          <p:cNvSpPr>
            <a:spLocks noGrp="1"/>
          </p:cNvSpPr>
          <p:nvPr>
            <p:ph idx="1"/>
          </p:nvPr>
        </p:nvSpPr>
        <p:spPr/>
        <p:txBody>
          <a:bodyPr/>
          <a:lstStyle/>
          <a:p>
            <a:pPr eaLnBrk="1" hangingPunct="1">
              <a:buFontTx/>
              <a:buNone/>
            </a:pPr>
            <a:r>
              <a:rPr lang="en-US" altLang="en-US" b="1" smtClean="0">
                <a:solidFill>
                  <a:srgbClr val="00646D"/>
                </a:solidFill>
              </a:rPr>
              <a:t>Execute:</a:t>
            </a:r>
          </a:p>
          <a:p>
            <a:pPr eaLnBrk="1" hangingPunct="1">
              <a:buFontTx/>
              <a:buNone/>
            </a:pPr>
            <a:r>
              <a:rPr lang="en-US" altLang="en-US" smtClean="0"/>
              <a:t>    </a:t>
            </a:r>
          </a:p>
        </p:txBody>
      </p:sp>
      <p:sp>
        <p:nvSpPr>
          <p:cNvPr id="97284" name="Slide Number Placeholder 4"/>
          <p:cNvSpPr>
            <a:spLocks noGrp="1"/>
          </p:cNvSpPr>
          <p:nvPr>
            <p:ph type="sldNum" sz="quarter" idx="12"/>
          </p:nvPr>
        </p:nvSpPr>
        <p:spPr bwMode="auto">
          <a:noFill/>
          <a:ln>
            <a:miter lim="800000"/>
            <a:headEnd/>
            <a:tailEnd/>
          </a:ln>
        </p:spPr>
        <p:txBody>
          <a:bodyPr/>
          <a:lstStyle/>
          <a:p>
            <a:r>
              <a:rPr lang="en-US" altLang="en-US"/>
              <a:t>4-</a:t>
            </a:r>
            <a:fld id="{383BFAD0-03B5-4505-BBA9-A4062E3FEDA5}" type="slidenum">
              <a:rPr lang="en-US" altLang="en-US"/>
              <a:pPr/>
              <a:t>91</a:t>
            </a:fld>
            <a:endParaRPr lang="en-US" altLang="en-US"/>
          </a:p>
        </p:txBody>
      </p:sp>
      <p:grpSp>
        <p:nvGrpSpPr>
          <p:cNvPr id="97285" name="Group 96"/>
          <p:cNvGrpSpPr>
            <a:grpSpLocks/>
          </p:cNvGrpSpPr>
          <p:nvPr/>
        </p:nvGrpSpPr>
        <p:grpSpPr bwMode="auto">
          <a:xfrm>
            <a:off x="2057400" y="2438400"/>
            <a:ext cx="6197600" cy="525463"/>
            <a:chOff x="768" y="1640"/>
            <a:chExt cx="3904" cy="331"/>
          </a:xfrm>
        </p:grpSpPr>
        <p:pic>
          <p:nvPicPr>
            <p:cNvPr id="97311" name="Picture 32" descr="C:\Documents and Settings\mtemelko\Desktop\temp_docs\BerkDemarzo\Lecture_PPT\calc_jpg\calc_PV.jpg"/>
            <p:cNvPicPr>
              <a:picLocks noChangeAspect="1" noChangeArrowheads="1"/>
            </p:cNvPicPr>
            <p:nvPr/>
          </p:nvPicPr>
          <p:blipFill>
            <a:blip r:embed="rId2" cstate="print"/>
            <a:srcRect/>
            <a:stretch>
              <a:fillRect/>
            </a:stretch>
          </p:blipFill>
          <p:spPr bwMode="auto">
            <a:xfrm>
              <a:off x="2352" y="1640"/>
              <a:ext cx="741" cy="331"/>
            </a:xfrm>
            <a:prstGeom prst="rect">
              <a:avLst/>
            </a:prstGeom>
            <a:noFill/>
            <a:ln w="9525">
              <a:noFill/>
              <a:miter lim="800000"/>
              <a:headEnd/>
              <a:tailEnd/>
            </a:ln>
          </p:spPr>
        </p:pic>
        <p:pic>
          <p:nvPicPr>
            <p:cNvPr id="97312" name="Picture 33" descr="C:\Documents and Settings\mtemelko\Desktop\temp_docs\BerkDemarzo\Lecture_PPT\calc_jpg\calc_FV.jpg"/>
            <p:cNvPicPr>
              <a:picLocks noChangeAspect="1" noChangeArrowheads="1"/>
            </p:cNvPicPr>
            <p:nvPr/>
          </p:nvPicPr>
          <p:blipFill>
            <a:blip r:embed="rId3" cstate="print"/>
            <a:srcRect/>
            <a:stretch>
              <a:fillRect/>
            </a:stretch>
          </p:blipFill>
          <p:spPr bwMode="auto">
            <a:xfrm>
              <a:off x="3936" y="1640"/>
              <a:ext cx="736" cy="331"/>
            </a:xfrm>
            <a:prstGeom prst="rect">
              <a:avLst/>
            </a:prstGeom>
            <a:noFill/>
            <a:ln w="9525">
              <a:noFill/>
              <a:miter lim="800000"/>
              <a:headEnd/>
              <a:tailEnd/>
            </a:ln>
          </p:spPr>
        </p:pic>
        <p:pic>
          <p:nvPicPr>
            <p:cNvPr id="97313" name="Picture 34" descr="C:\Documents and Settings\mtemelko\Desktop\temp_docs\BerkDemarzo\Lecture_PPT\calc_jpg\calc_IY.jpg"/>
            <p:cNvPicPr>
              <a:picLocks noChangeAspect="1" noChangeArrowheads="1"/>
            </p:cNvPicPr>
            <p:nvPr/>
          </p:nvPicPr>
          <p:blipFill>
            <a:blip r:embed="rId4" cstate="print"/>
            <a:srcRect/>
            <a:stretch>
              <a:fillRect/>
            </a:stretch>
          </p:blipFill>
          <p:spPr bwMode="auto">
            <a:xfrm>
              <a:off x="1536" y="1640"/>
              <a:ext cx="736" cy="331"/>
            </a:xfrm>
            <a:prstGeom prst="rect">
              <a:avLst/>
            </a:prstGeom>
            <a:noFill/>
            <a:ln w="9525">
              <a:noFill/>
              <a:miter lim="800000"/>
              <a:headEnd/>
              <a:tailEnd/>
            </a:ln>
          </p:spPr>
        </p:pic>
        <p:pic>
          <p:nvPicPr>
            <p:cNvPr id="97314" name="Picture 35" descr="C:\Documents and Settings\mtemelko\Desktop\temp_docs\BerkDemarzo\Lecture_PPT\calc_jpg\calc_N_orange.jpg"/>
            <p:cNvPicPr>
              <a:picLocks noChangeAspect="1" noChangeArrowheads="1"/>
            </p:cNvPicPr>
            <p:nvPr/>
          </p:nvPicPr>
          <p:blipFill>
            <a:blip r:embed="rId5" cstate="print"/>
            <a:srcRect/>
            <a:stretch>
              <a:fillRect/>
            </a:stretch>
          </p:blipFill>
          <p:spPr bwMode="auto">
            <a:xfrm>
              <a:off x="768" y="1640"/>
              <a:ext cx="741" cy="331"/>
            </a:xfrm>
            <a:prstGeom prst="rect">
              <a:avLst/>
            </a:prstGeom>
            <a:noFill/>
            <a:ln w="9525">
              <a:noFill/>
              <a:miter lim="800000"/>
              <a:headEnd/>
              <a:tailEnd/>
            </a:ln>
          </p:spPr>
        </p:pic>
        <p:pic>
          <p:nvPicPr>
            <p:cNvPr id="97315" name="Picture 36" descr="C:\Documents and Settings\mtemelko\Desktop\temp_docs\BerkDemarzo\Lecture_PPT\calc_jpg\calc_PMT.jpg"/>
            <p:cNvPicPr>
              <a:picLocks noChangeAspect="1" noChangeArrowheads="1"/>
            </p:cNvPicPr>
            <p:nvPr/>
          </p:nvPicPr>
          <p:blipFill>
            <a:blip r:embed="rId6" cstate="print"/>
            <a:srcRect/>
            <a:stretch>
              <a:fillRect/>
            </a:stretch>
          </p:blipFill>
          <p:spPr bwMode="auto">
            <a:xfrm>
              <a:off x="3166" y="1640"/>
              <a:ext cx="741" cy="331"/>
            </a:xfrm>
            <a:prstGeom prst="rect">
              <a:avLst/>
            </a:prstGeom>
            <a:noFill/>
            <a:ln w="9525">
              <a:noFill/>
              <a:miter lim="800000"/>
              <a:headEnd/>
              <a:tailEnd/>
            </a:ln>
          </p:spPr>
        </p:pic>
      </p:grpSp>
      <p:graphicFrame>
        <p:nvGraphicFramePr>
          <p:cNvPr id="96353" name="Group 97"/>
          <p:cNvGraphicFramePr>
            <a:graphicFrameLocks noGrp="1"/>
          </p:cNvGraphicFramePr>
          <p:nvPr/>
        </p:nvGraphicFramePr>
        <p:xfrm>
          <a:off x="800100" y="3040063"/>
          <a:ext cx="7543800" cy="1495425"/>
        </p:xfrm>
        <a:graphic>
          <a:graphicData uri="http://schemas.openxmlformats.org/drawingml/2006/table">
            <a:tbl>
              <a:tblPr/>
              <a:tblGrid>
                <a:gridCol w="1258888">
                  <a:extLst>
                    <a:ext uri="{9D8B030D-6E8A-4147-A177-3AD203B41FA5}">
                      <a16:colId xmlns:a16="http://schemas.microsoft.com/office/drawing/2014/main" xmlns="" val="20000"/>
                    </a:ext>
                  </a:extLst>
                </a:gridCol>
                <a:gridCol w="1255712">
                  <a:extLst>
                    <a:ext uri="{9D8B030D-6E8A-4147-A177-3AD203B41FA5}">
                      <a16:colId xmlns:a16="http://schemas.microsoft.com/office/drawing/2014/main" xmlns="" val="20001"/>
                    </a:ext>
                  </a:extLst>
                </a:gridCol>
                <a:gridCol w="1258888">
                  <a:extLst>
                    <a:ext uri="{9D8B030D-6E8A-4147-A177-3AD203B41FA5}">
                      <a16:colId xmlns:a16="http://schemas.microsoft.com/office/drawing/2014/main" xmlns="" val="20002"/>
                    </a:ext>
                  </a:extLst>
                </a:gridCol>
                <a:gridCol w="1255712">
                  <a:extLst>
                    <a:ext uri="{9D8B030D-6E8A-4147-A177-3AD203B41FA5}">
                      <a16:colId xmlns:a16="http://schemas.microsoft.com/office/drawing/2014/main" xmlns="" val="20003"/>
                    </a:ext>
                  </a:extLst>
                </a:gridCol>
                <a:gridCol w="1258888">
                  <a:extLst>
                    <a:ext uri="{9D8B030D-6E8A-4147-A177-3AD203B41FA5}">
                      <a16:colId xmlns:a16="http://schemas.microsoft.com/office/drawing/2014/main" xmlns="" val="20004"/>
                    </a:ext>
                  </a:extLst>
                </a:gridCol>
                <a:gridCol w="1255712">
                  <a:extLst>
                    <a:ext uri="{9D8B030D-6E8A-4147-A177-3AD203B41FA5}">
                      <a16:colId xmlns:a16="http://schemas.microsoft.com/office/drawing/2014/main" xmlns="" val="20005"/>
                    </a:ext>
                  </a:extLst>
                </a:gridCol>
              </a:tblGrid>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Given:</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7.25</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-10.050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-5,000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60,000</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0"/>
                  </a:ext>
                </a:extLst>
              </a:tr>
              <a:tr h="397044">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Solve for:</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itchFamily="18" charset="0"/>
                        </a:rPr>
                        <a:t>7</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extLst>
                  <a:ext uri="{0D108BD9-81ED-4DB2-BD59-A6C34878D82A}">
                    <a16:rowId xmlns:a16="http://schemas.microsoft.com/office/drawing/2014/main" xmlns="" val="10001"/>
                  </a:ext>
                </a:extLst>
              </a:tr>
              <a:tr h="701338">
                <a:tc gridSpan="6">
                  <a:txBody>
                    <a:bodyPr/>
                    <a:lstStyle>
                      <a:lvl1pPr>
                        <a:spcBef>
                          <a:spcPct val="20000"/>
                        </a:spcBef>
                        <a:defRPr sz="2800">
                          <a:solidFill>
                            <a:schemeClr val="tx1"/>
                          </a:solidFill>
                          <a:latin typeface="Times New Roman" pitchFamily="18" charset="0"/>
                        </a:defRPr>
                      </a:lvl1pPr>
                      <a:lvl2pPr>
                        <a:spcBef>
                          <a:spcPct val="20000"/>
                        </a:spcBef>
                        <a:buSzPct val="90000"/>
                        <a:buFont typeface="Wingdings" pitchFamily="2" charset="2"/>
                        <a:defRPr sz="2400">
                          <a:solidFill>
                            <a:schemeClr val="tx1"/>
                          </a:solidFill>
                          <a:latin typeface="Times New Roman" pitchFamily="18" charset="0"/>
                        </a:defRPr>
                      </a:lvl2pPr>
                      <a:lvl3pPr>
                        <a:spcBef>
                          <a:spcPct val="20000"/>
                        </a:spcBef>
                        <a:buFont typeface="Wingdings" pitchFamily="2" charset="2"/>
                        <a:defRPr sz="2000">
                          <a:solidFill>
                            <a:schemeClr val="tx1"/>
                          </a:solidFill>
                          <a:latin typeface="Times New Roman" pitchFamily="18" charset="0"/>
                        </a:defRPr>
                      </a:lvl3pPr>
                      <a:lvl4pPr>
                        <a:spcBef>
                          <a:spcPct val="20000"/>
                        </a:spcBef>
                        <a:buFont typeface="Times New Roman" pitchFamily="18" charset="0"/>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Excel Formula: =NPER(RATE,PMT, PV, FV) = NPER(0.0725,‑5000,‑10050,60000)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cSld>
  <p:clrMapOvr>
    <a:masterClrMapping/>
  </p:clrMapOvr>
  <p:transition spd="slow"/>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11"/>
          <p:cNvSpPr>
            <a:spLocks noGrp="1" noChangeArrowheads="1"/>
          </p:cNvSpPr>
          <p:nvPr>
            <p:ph type="title"/>
          </p:nvPr>
        </p:nvSpPr>
        <p:spPr/>
        <p:txBody>
          <a:bodyPr/>
          <a:lstStyle/>
          <a:p>
            <a:pPr eaLnBrk="1" hangingPunct="1"/>
            <a:r>
              <a:rPr lang="en-US" altLang="en-US" sz="2800" smtClean="0"/>
              <a:t>Example 4.12 </a:t>
            </a:r>
            <a:r>
              <a:rPr lang="en-US" altLang="en-US" sz="2800" b="1" smtClean="0"/>
              <a:t>Personal Finance </a:t>
            </a:r>
            <a:r>
              <a:rPr lang="en-US" altLang="en-US" sz="2800" smtClean="0"/>
              <a:t>Solving for the Number of Periods in a Savings Plan</a:t>
            </a:r>
          </a:p>
        </p:txBody>
      </p:sp>
      <p:sp>
        <p:nvSpPr>
          <p:cNvPr id="98307" name="Rectangle 12"/>
          <p:cNvSpPr>
            <a:spLocks noGrp="1" noChangeArrowheads="1"/>
          </p:cNvSpPr>
          <p:nvPr>
            <p:ph idx="1"/>
          </p:nvPr>
        </p:nvSpPr>
        <p:spPr/>
        <p:txBody>
          <a:bodyPr/>
          <a:lstStyle/>
          <a:p>
            <a:pPr eaLnBrk="1" hangingPunct="1">
              <a:buFontTx/>
              <a:buNone/>
            </a:pPr>
            <a:r>
              <a:rPr lang="en-US" altLang="en-US" b="1" smtClean="0">
                <a:solidFill>
                  <a:srgbClr val="00646D"/>
                </a:solidFill>
              </a:rPr>
              <a:t>Evaluate:</a:t>
            </a:r>
            <a:endParaRPr lang="en-US" altLang="en-US" smtClean="0"/>
          </a:p>
          <a:p>
            <a:pPr eaLnBrk="1" hangingPunct="1"/>
            <a:r>
              <a:rPr lang="en-US" altLang="en-US" smtClean="0"/>
              <a:t>It will take seven years to save the down payment</a:t>
            </a:r>
          </a:p>
          <a:p>
            <a:pPr eaLnBrk="1" hangingPunct="1"/>
            <a:endParaRPr lang="en-US" altLang="en-US" smtClean="0"/>
          </a:p>
          <a:p>
            <a:pPr eaLnBrk="1" hangingPunct="1"/>
            <a:endParaRPr lang="en-US" altLang="en-US" smtClean="0"/>
          </a:p>
        </p:txBody>
      </p:sp>
      <p:sp>
        <p:nvSpPr>
          <p:cNvPr id="98308" name="Slide Number Placeholder 4"/>
          <p:cNvSpPr>
            <a:spLocks noGrp="1"/>
          </p:cNvSpPr>
          <p:nvPr>
            <p:ph type="sldNum" sz="quarter" idx="12"/>
          </p:nvPr>
        </p:nvSpPr>
        <p:spPr bwMode="auto">
          <a:noFill/>
          <a:ln>
            <a:miter lim="800000"/>
            <a:headEnd/>
            <a:tailEnd/>
          </a:ln>
        </p:spPr>
        <p:txBody>
          <a:bodyPr/>
          <a:lstStyle/>
          <a:p>
            <a:r>
              <a:rPr lang="en-US" altLang="en-US"/>
              <a:t>4-</a:t>
            </a:r>
            <a:fld id="{99C8E4C9-717E-4F81-B39F-36F74669AF68}" type="slidenum">
              <a:rPr lang="en-US" altLang="en-US"/>
              <a:pPr/>
              <a:t>92</a:t>
            </a:fld>
            <a:endParaRPr lang="en-US" altLang="en-US"/>
          </a:p>
        </p:txBody>
      </p:sp>
    </p:spTree>
  </p:cSld>
  <p:clrMapOvr>
    <a:masterClrMapping/>
  </p:clrMapOvr>
  <p:transition spd="slow"/>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12"/>
          <p:cNvSpPr>
            <a:spLocks noGrp="1" noChangeArrowheads="1"/>
          </p:cNvSpPr>
          <p:nvPr>
            <p:ph type="title"/>
          </p:nvPr>
        </p:nvSpPr>
        <p:spPr/>
        <p:txBody>
          <a:bodyPr/>
          <a:lstStyle/>
          <a:p>
            <a:pPr eaLnBrk="1" hangingPunct="1"/>
            <a:r>
              <a:rPr lang="en-US" altLang="en-US" smtClean="0"/>
              <a:t>Chapter Quiz</a:t>
            </a:r>
          </a:p>
        </p:txBody>
      </p:sp>
      <p:sp>
        <p:nvSpPr>
          <p:cNvPr id="99331" name="Rectangle 13"/>
          <p:cNvSpPr>
            <a:spLocks noGrp="1" noChangeArrowheads="1"/>
          </p:cNvSpPr>
          <p:nvPr>
            <p:ph idx="1"/>
          </p:nvPr>
        </p:nvSpPr>
        <p:spPr>
          <a:solidFill>
            <a:srgbClr val="FFF4DB"/>
          </a:solidFill>
        </p:spPr>
        <p:txBody>
          <a:bodyPr/>
          <a:lstStyle/>
          <a:p>
            <a:pPr marL="609600" indent="-609600" eaLnBrk="1" hangingPunct="1">
              <a:lnSpc>
                <a:spcPct val="90000"/>
              </a:lnSpc>
              <a:spcBef>
                <a:spcPct val="45000"/>
              </a:spcBef>
              <a:buFontTx/>
              <a:buAutoNum type="arabicPeriod"/>
            </a:pPr>
            <a:r>
              <a:rPr lang="en-US" altLang="en-US" sz="2400" smtClean="0"/>
              <a:t>How can you distinguish cash inflows from outflows on a timeline? </a:t>
            </a:r>
          </a:p>
          <a:p>
            <a:pPr marL="609600" indent="-609600" eaLnBrk="1" hangingPunct="1">
              <a:lnSpc>
                <a:spcPct val="90000"/>
              </a:lnSpc>
              <a:spcBef>
                <a:spcPct val="45000"/>
              </a:spcBef>
              <a:buFontTx/>
              <a:buAutoNum type="arabicPeriod"/>
            </a:pPr>
            <a:r>
              <a:rPr lang="en-US" altLang="en-US" sz="2400" smtClean="0"/>
              <a:t>What do you need to know to compute a cash flow’s present or future value?</a:t>
            </a:r>
          </a:p>
          <a:p>
            <a:pPr marL="609600" indent="-609600" eaLnBrk="1" hangingPunct="1">
              <a:lnSpc>
                <a:spcPct val="90000"/>
              </a:lnSpc>
              <a:spcBef>
                <a:spcPct val="45000"/>
              </a:spcBef>
              <a:buFontTx/>
              <a:buAutoNum type="arabicPeriod"/>
            </a:pPr>
            <a:r>
              <a:rPr lang="en-US" altLang="en-US" sz="2400" smtClean="0"/>
              <a:t>What benefit does a firm receive when it accepts a project with a positive NPV?</a:t>
            </a:r>
          </a:p>
          <a:p>
            <a:pPr marL="609600" indent="-609600" eaLnBrk="1" hangingPunct="1">
              <a:lnSpc>
                <a:spcPct val="90000"/>
              </a:lnSpc>
              <a:spcBef>
                <a:spcPct val="45000"/>
              </a:spcBef>
              <a:buFontTx/>
              <a:buAutoNum type="arabicPeriod"/>
            </a:pPr>
            <a:r>
              <a:rPr lang="en-US" altLang="en-US" sz="2400" smtClean="0"/>
              <a:t>How do you calculate the present value of an annuity?</a:t>
            </a:r>
          </a:p>
          <a:p>
            <a:pPr marL="609600" indent="-609600" eaLnBrk="1" hangingPunct="1">
              <a:lnSpc>
                <a:spcPct val="90000"/>
              </a:lnSpc>
              <a:spcBef>
                <a:spcPct val="45000"/>
              </a:spcBef>
              <a:buFontTx/>
              <a:buAutoNum type="arabicPeriod"/>
            </a:pPr>
            <a:r>
              <a:rPr lang="en-US" altLang="en-US" sz="2400" smtClean="0"/>
              <a:t>What is the internal rate of return, and how do you </a:t>
            </a:r>
            <a:br>
              <a:rPr lang="en-US" altLang="en-US" sz="2400" smtClean="0"/>
            </a:br>
            <a:r>
              <a:rPr lang="en-US" altLang="en-US" sz="2400" smtClean="0"/>
              <a:t>calculate it?</a:t>
            </a:r>
          </a:p>
        </p:txBody>
      </p:sp>
      <p:sp>
        <p:nvSpPr>
          <p:cNvPr id="99332" name="Slide Number Placeholder 4"/>
          <p:cNvSpPr>
            <a:spLocks noGrp="1"/>
          </p:cNvSpPr>
          <p:nvPr>
            <p:ph type="sldNum" sz="quarter" idx="12"/>
          </p:nvPr>
        </p:nvSpPr>
        <p:spPr bwMode="auto">
          <a:noFill/>
          <a:ln>
            <a:miter lim="800000"/>
            <a:headEnd/>
            <a:tailEnd/>
          </a:ln>
        </p:spPr>
        <p:txBody>
          <a:bodyPr/>
          <a:lstStyle/>
          <a:p>
            <a:r>
              <a:rPr lang="en-US" altLang="en-US"/>
              <a:t>4-</a:t>
            </a:r>
            <a:fld id="{31078DE5-02B0-4391-A19C-507089018B34}" type="slidenum">
              <a:rPr lang="en-US" altLang="en-US"/>
              <a:pPr/>
              <a:t>93</a:t>
            </a:fld>
            <a:endParaRPr lang="en-US" altLang="en-US"/>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4733</TotalTime>
  <Words>4319</Words>
  <Application>Microsoft Office PowerPoint</Application>
  <PresentationFormat>On-screen Show (4:3)</PresentationFormat>
  <Paragraphs>440</Paragraphs>
  <Slides>93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93</vt:i4>
      </vt:variant>
    </vt:vector>
  </HeadingPairs>
  <TitlesOfParts>
    <vt:vector size="102" baseType="lpstr">
      <vt:lpstr>Arial</vt:lpstr>
      <vt:lpstr>Calibri</vt:lpstr>
      <vt:lpstr>Times New Roman</vt:lpstr>
      <vt:lpstr>Tahoma</vt:lpstr>
      <vt:lpstr>Symbol</vt:lpstr>
      <vt:lpstr>Office Theme</vt:lpstr>
      <vt:lpstr>Equation.DSMT4</vt:lpstr>
      <vt:lpstr>MathType 5.0 Equation</vt:lpstr>
      <vt:lpstr>MathType 4.0 Equation</vt:lpstr>
      <vt:lpstr>Chapter 4</vt:lpstr>
      <vt:lpstr>Chapter Outline</vt:lpstr>
      <vt:lpstr>Learning Objectives</vt:lpstr>
      <vt:lpstr>4.1 The Timeline</vt:lpstr>
      <vt:lpstr>Constructing a Timeline </vt:lpstr>
      <vt:lpstr>Distinguishing Cash Inflows  from Outflows</vt:lpstr>
      <vt:lpstr>Example 4.1 Constructing a Timeline</vt:lpstr>
      <vt:lpstr>Example 4.1 Constructing a Timeline </vt:lpstr>
      <vt:lpstr>4.2 Valuing Cash Flows at Different Points in Time</vt:lpstr>
      <vt:lpstr>Rule 1: Comparing and Combining Values</vt:lpstr>
      <vt:lpstr>Rule 2:  Compounding</vt:lpstr>
      <vt:lpstr>Rule 2:  Compounding</vt:lpstr>
      <vt:lpstr>Rule 2:  Compounding</vt:lpstr>
      <vt:lpstr>Future Value of a Cash Flow</vt:lpstr>
      <vt:lpstr>Figure 4.1  The Composition of Interest over Time</vt:lpstr>
      <vt:lpstr>Rule 3:  Discounting</vt:lpstr>
      <vt:lpstr>Present Value of a Cash Flow</vt:lpstr>
      <vt:lpstr>Using A Financial Calculator</vt:lpstr>
      <vt:lpstr>Example 4.2 Personal Finance  Present Value of a Single Future Cash Flow</vt:lpstr>
      <vt:lpstr>Example 4.2 Personal Finance  Present Value of a Single Future Cash Flow</vt:lpstr>
      <vt:lpstr>Example 4.2 Personal Finance  Present Value of a Single Future Cash Flow</vt:lpstr>
      <vt:lpstr>Example 4.2 Personal Finance  Present Value of a Single Future Cash Flow</vt:lpstr>
      <vt:lpstr>Example 4.2a  Solving for the Interest Rate</vt:lpstr>
      <vt:lpstr>Example 4.2a  Solving for the Interest Rate</vt:lpstr>
      <vt:lpstr>Example 4.2a  Solving for the Interest Rate</vt:lpstr>
      <vt:lpstr>Example 4.2a  Solving for the Interest Rate</vt:lpstr>
      <vt:lpstr>Table 4.1 The Three Rules of Valuing Cash Flows</vt:lpstr>
      <vt:lpstr>Applying the Rules of Valuing Cash Flows</vt:lpstr>
      <vt:lpstr>Applying the Rules of Valuing Cash Flows</vt:lpstr>
      <vt:lpstr>Example 4.3 Personal Finance  Computing the Future Value</vt:lpstr>
      <vt:lpstr>Example 4.3 Personal Finance  Computing the Future Value</vt:lpstr>
      <vt:lpstr>Example 4.3 Personal Finance  Computing the Future Value</vt:lpstr>
      <vt:lpstr>Example 4.3 Personal Finance  Computing the Future Value</vt:lpstr>
      <vt:lpstr>Example 4.3 Personal Finance  Computing the Future Value</vt:lpstr>
      <vt:lpstr>4.3 Valuing a Stream of Cash Flows</vt:lpstr>
      <vt:lpstr>4.4 The Net Present Value of a Stream of Cash Flows</vt:lpstr>
      <vt:lpstr>Example 4.5 Personal Finance Net Present Value of an Investment Opportunity</vt:lpstr>
      <vt:lpstr>Example 4.5 Personal Finance Net Present Value of an Investment Opportunity</vt:lpstr>
      <vt:lpstr>Example 4.5 Personal Finance Net Present Value of an Investment Opportunity</vt:lpstr>
      <vt:lpstr>Example 4.5 Personal Finance Net Present Value of an Investment Opportunity</vt:lpstr>
      <vt:lpstr>Example 4.5 Personal Finance Net Present Value of an Investment Opportunity</vt:lpstr>
      <vt:lpstr>Example 4.5 Personal Finance Net Present Value of an Investment Opportunity</vt:lpstr>
      <vt:lpstr>4.5 Perpetuities, Annuities, and Other Special Cases</vt:lpstr>
      <vt:lpstr>4.5 Perpetuities, Annuities, and Other Special Cases</vt:lpstr>
      <vt:lpstr>4.5 Perpetuities, Annuities, and Other Special Cases</vt:lpstr>
      <vt:lpstr> Present Value of a Perpetuity</vt:lpstr>
      <vt:lpstr>Example 4.6 Personal Finance  Endowing a Perpetuity</vt:lpstr>
      <vt:lpstr>Example 4.6 Personal Finance  Endowing a Perpetuity</vt:lpstr>
      <vt:lpstr>Example 4.6 Personal Finance  Endowing a Perpetuity</vt:lpstr>
      <vt:lpstr>Example 4.6 Personal Finance  Endowing a Perpetuity</vt:lpstr>
      <vt:lpstr>4.5 Perpetuities, Annuities, and Other Special Cases</vt:lpstr>
      <vt:lpstr>4.5 Perpetuities, Annuities, and Other Special Cases</vt:lpstr>
      <vt:lpstr> Present Value of a Annuity</vt:lpstr>
      <vt:lpstr>Example 4.7  Personal Finance  Present Value of a Lottery Prize Annuity</vt:lpstr>
      <vt:lpstr>Example 4.7  Personal Finance  Present Value of a Lottery Prize Annuity</vt:lpstr>
      <vt:lpstr>Example 4.7  Personal Finance  Present Value of a Lottery Prize Annuity</vt:lpstr>
      <vt:lpstr>Example 4.7  Personal Finance  Present Value of a Lottery Prize Annuity</vt:lpstr>
      <vt:lpstr>Example 4.7  Personal Finance  Present Value of a Lottery Prize Annuity</vt:lpstr>
      <vt:lpstr>Example 4.7  Personal Finance  Present Value of a Lottery Prize Annuity</vt:lpstr>
      <vt:lpstr>Example 4.7  Personal Finance  Present Value of a Lottery Prize Annuity</vt:lpstr>
      <vt:lpstr> Future Value of an Annuity</vt:lpstr>
      <vt:lpstr>Example 4.8 Personal Finance  Retirement Savings Plan Annuity</vt:lpstr>
      <vt:lpstr>Example 4.8 Personal Finance  Retirement Savings Plan Annuity</vt:lpstr>
      <vt:lpstr>Example 4.8 Personal Finance  Retirement Savings Plan Annuity</vt:lpstr>
      <vt:lpstr>Example 4.8 Personal Finance  Retirement Savings Plan Annuity</vt:lpstr>
      <vt:lpstr>Example 4.8 Personal Finance  Retirement Savings Plan Annuity</vt:lpstr>
      <vt:lpstr>4.5 Perpetuities, Annuities, and Other Special Cases</vt:lpstr>
      <vt:lpstr>Present Value of a Growing Perpetuity</vt:lpstr>
      <vt:lpstr>Example 4.9 Personal Finance  Endowing a Growing Perpetuity</vt:lpstr>
      <vt:lpstr>Example 4.9 Personal Finance  Endowing a Growing Perpetuity</vt:lpstr>
      <vt:lpstr>Example 4.9 Personal Finance  Endowing a Growing Perpetuity</vt:lpstr>
      <vt:lpstr>Example 4.9 Personal Finance  Endowing a Growing Perpetuity</vt:lpstr>
      <vt:lpstr>4.6 Solving for Variables Other Than Present Value or Future Value</vt:lpstr>
      <vt:lpstr> Loan Payment</vt:lpstr>
      <vt:lpstr>Example 4.10 Computing a Loan Payment</vt:lpstr>
      <vt:lpstr>Example 4.10 Computing a Loan Payment</vt:lpstr>
      <vt:lpstr>Example 4.10 Computing a Loan Payment</vt:lpstr>
      <vt:lpstr>Example 4.10 Computing a Loan Payment</vt:lpstr>
      <vt:lpstr>Example 4.10 Computing a Loan Payment</vt:lpstr>
      <vt:lpstr>4.6 Solving for Variables Other Than Present Value or Future Value</vt:lpstr>
      <vt:lpstr>4.6 Solving for Variables Other Than Present Value or Future Value</vt:lpstr>
      <vt:lpstr>4.6 Solving for Variables Other Than Present Value or Future Value</vt:lpstr>
      <vt:lpstr>Example 4.11 Personal Finance  Computing the Internal Rate of Return with a Financial Calculator</vt:lpstr>
      <vt:lpstr>Example 4.11 Personal Finance  Computing the Internal Rate of Return with a Financial Calculator</vt:lpstr>
      <vt:lpstr>Example 4.11 Personal Finance  Computing the Internal Rate of Return with a Financial Calculator</vt:lpstr>
      <vt:lpstr>Example 4.11 Personal Finance  Computing the Internal Rate of Return with a Financial Calculator</vt:lpstr>
      <vt:lpstr>4.6 Solving for Variables Other Than Present Value or Future Value</vt:lpstr>
      <vt:lpstr>Example 4.12 Personal Finance Solving for the Number of Periods in a Savings Plan</vt:lpstr>
      <vt:lpstr>Example 4.12 Personal Finance Solving for the Number of Periods in a Savings Plan</vt:lpstr>
      <vt:lpstr>Example 4.12 Personal Finance Solving for the Number of Periods in a Savings Plan</vt:lpstr>
      <vt:lpstr>Example 4.12 Personal Finance Solving for the Number of Periods in a Savings Plan</vt:lpstr>
      <vt:lpstr>Example 4.12 Personal Finance Solving for the Number of Periods in a Savings Plan</vt:lpstr>
      <vt:lpstr>Chapter Quiz</vt:lpstr>
    </vt:vector>
  </TitlesOfParts>
  <Company>© 2009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subject>Fundamentals of Corporate Finance</dc:subject>
  <dc:creator>Jonathan Berk, Peter DeMarzo, and Jarrad Harford</dc:creator>
  <cp:lastModifiedBy>Javad</cp:lastModifiedBy>
  <cp:revision>260</cp:revision>
  <cp:lastPrinted>2001-07-20T01:09:35Z</cp:lastPrinted>
  <dcterms:created xsi:type="dcterms:W3CDTF">2008-03-27T19:45:51Z</dcterms:created>
  <dcterms:modified xsi:type="dcterms:W3CDTF">2017-03-25T17:43:01Z</dcterms:modified>
</cp:coreProperties>
</file>