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786" r:id="rId2"/>
    <p:sldId id="319" r:id="rId3"/>
    <p:sldId id="787" r:id="rId4"/>
    <p:sldId id="788" r:id="rId5"/>
    <p:sldId id="423" r:id="rId6"/>
    <p:sldId id="424" r:id="rId7"/>
    <p:sldId id="425" r:id="rId8"/>
    <p:sldId id="426" r:id="rId9"/>
    <p:sldId id="427" r:id="rId10"/>
    <p:sldId id="428" r:id="rId11"/>
    <p:sldId id="429" r:id="rId12"/>
    <p:sldId id="430" r:id="rId13"/>
    <p:sldId id="431" r:id="rId14"/>
    <p:sldId id="517" r:id="rId15"/>
    <p:sldId id="518" r:id="rId16"/>
    <p:sldId id="519" r:id="rId17"/>
    <p:sldId id="520" r:id="rId18"/>
    <p:sldId id="521" r:id="rId19"/>
    <p:sldId id="522" r:id="rId20"/>
    <p:sldId id="523" r:id="rId21"/>
    <p:sldId id="524" r:id="rId22"/>
    <p:sldId id="525" r:id="rId23"/>
    <p:sldId id="450" r:id="rId24"/>
    <p:sldId id="451" r:id="rId25"/>
    <p:sldId id="530" r:id="rId26"/>
    <p:sldId id="531" r:id="rId27"/>
    <p:sldId id="532" r:id="rId28"/>
    <p:sldId id="533" r:id="rId29"/>
    <p:sldId id="458" r:id="rId30"/>
    <p:sldId id="459" r:id="rId31"/>
    <p:sldId id="534" r:id="rId32"/>
    <p:sldId id="535" r:id="rId33"/>
    <p:sldId id="536" r:id="rId34"/>
    <p:sldId id="537" r:id="rId35"/>
    <p:sldId id="538" r:id="rId36"/>
    <p:sldId id="539" r:id="rId37"/>
    <p:sldId id="540" r:id="rId38"/>
    <p:sldId id="469" r:id="rId39"/>
    <p:sldId id="470" r:id="rId40"/>
    <p:sldId id="471" r:id="rId41"/>
    <p:sldId id="541" r:id="rId42"/>
    <p:sldId id="542" r:id="rId43"/>
    <p:sldId id="543" r:id="rId44"/>
    <p:sldId id="544" r:id="rId45"/>
    <p:sldId id="478" r:id="rId46"/>
    <p:sldId id="479" r:id="rId47"/>
    <p:sldId id="545" r:id="rId48"/>
    <p:sldId id="546" r:id="rId49"/>
    <p:sldId id="547" r:id="rId50"/>
    <p:sldId id="548" r:id="rId51"/>
    <p:sldId id="549" r:id="rId52"/>
    <p:sldId id="550" r:id="rId53"/>
    <p:sldId id="486" r:id="rId54"/>
    <p:sldId id="551" r:id="rId55"/>
    <p:sldId id="552" r:id="rId56"/>
    <p:sldId id="553" r:id="rId57"/>
    <p:sldId id="554" r:id="rId58"/>
    <p:sldId id="555" r:id="rId59"/>
    <p:sldId id="556" r:id="rId60"/>
    <p:sldId id="557" r:id="rId61"/>
    <p:sldId id="496" r:id="rId62"/>
    <p:sldId id="497" r:id="rId63"/>
    <p:sldId id="558" r:id="rId64"/>
    <p:sldId id="559" r:id="rId65"/>
    <p:sldId id="560" r:id="rId66"/>
    <p:sldId id="561" r:id="rId67"/>
    <p:sldId id="504" r:id="rId68"/>
    <p:sldId id="505" r:id="rId69"/>
    <p:sldId id="506" r:id="rId70"/>
    <p:sldId id="507" r:id="rId71"/>
    <p:sldId id="508" r:id="rId72"/>
    <p:sldId id="509" r:id="rId73"/>
    <p:sldId id="510" r:id="rId74"/>
    <p:sldId id="511" r:id="rId75"/>
    <p:sldId id="512" r:id="rId76"/>
    <p:sldId id="513" r:id="rId77"/>
    <p:sldId id="516" r:id="rId78"/>
    <p:sldId id="514" r:id="rId79"/>
    <p:sldId id="515" r:id="rId80"/>
    <p:sldId id="785" r:id="rId81"/>
  </p:sldIdLst>
  <p:sldSz cx="9144000" cy="6858000" type="screen4x3"/>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4" userDrawn="1">
          <p15:clr>
            <a:srgbClr val="A4A3A4"/>
          </p15:clr>
        </p15:guide>
        <p15:guide id="4" orient="horz" pos="816" userDrawn="1">
          <p15:clr>
            <a:srgbClr val="A4A3A4"/>
          </p15:clr>
        </p15:guide>
        <p15:guide id="5" orient="horz" pos="1200" userDrawn="1">
          <p15:clr>
            <a:srgbClr val="A4A3A4"/>
          </p15:clr>
        </p15:guide>
        <p15:guide id="6" pos="288" userDrawn="1">
          <p15:clr>
            <a:srgbClr val="A4A3A4"/>
          </p15:clr>
        </p15:guide>
        <p15:guide id="7" pos="5472" userDrawn="1">
          <p15:clr>
            <a:srgbClr val="A4A3A4"/>
          </p15:clr>
        </p15:guide>
        <p15:guide id="8" orient="horz" pos="39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81520" autoAdjust="0"/>
  </p:normalViewPr>
  <p:slideViewPr>
    <p:cSldViewPr>
      <p:cViewPr varScale="1">
        <p:scale>
          <a:sx n="65" d="100"/>
          <a:sy n="65" d="100"/>
        </p:scale>
        <p:origin x="1740" y="66"/>
      </p:cViewPr>
      <p:guideLst>
        <p:guide orient="horz" pos="2160"/>
        <p:guide pos="2880"/>
        <p:guide orient="horz" pos="384"/>
        <p:guide orient="horz" pos="816"/>
        <p:guide orient="horz" pos="1200"/>
        <p:guide pos="288"/>
        <p:guide pos="5472"/>
        <p:guide orient="horz" pos="3984"/>
      </p:guideLst>
    </p:cSldViewPr>
  </p:slideViewPr>
  <p:outlineViewPr>
    <p:cViewPr>
      <p:scale>
        <a:sx n="33" d="100"/>
        <a:sy n="33" d="100"/>
      </p:scale>
      <p:origin x="0" y="-563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9716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407428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126871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256918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negative 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10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negative 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146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29.2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116.8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146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29.2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116.8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146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29.2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116.8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146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29.2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116.8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negative 150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146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29.2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116.8</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304297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19712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413014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118320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dirty="0"/>
          </a:p>
        </p:txBody>
      </p:sp>
    </p:spTree>
    <p:extLst>
      <p:ext uri="{BB962C8B-B14F-4D97-AF65-F5344CB8AC3E}">
        <p14:creationId xmlns:p14="http://schemas.microsoft.com/office/powerpoint/2010/main" val="134830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18</a:t>
            </a:fld>
            <a:endParaRPr lang="en-US" dirty="0"/>
          </a:p>
        </p:txBody>
      </p:sp>
    </p:spTree>
    <p:extLst>
      <p:ext uri="{BB962C8B-B14F-4D97-AF65-F5344CB8AC3E}">
        <p14:creationId xmlns:p14="http://schemas.microsoft.com/office/powerpoint/2010/main" val="168248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377219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 of Goods Sold: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300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negative 1,200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154750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366916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45283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1220977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 data in dollars: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Incremental gross profit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1,000,000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Incorrect: 1,000,000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Depreciation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negative 200,000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EBIT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800,000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Incorrect: 1,000,000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Tax at 20 percent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negative 160,000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Incorrect: 200,000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Incremental earnings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640,000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Incorrect: 800,000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Add back depreciation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200,000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Incremental free cash flow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Correct: 840,000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Incorrect: 800,000.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32563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25</a:t>
            </a:fld>
            <a:endParaRPr lang="en-US" dirty="0"/>
          </a:p>
        </p:txBody>
      </p:sp>
    </p:spTree>
    <p:extLst>
      <p:ext uri="{BB962C8B-B14F-4D97-AF65-F5344CB8AC3E}">
        <p14:creationId xmlns:p14="http://schemas.microsoft.com/office/powerpoint/2010/main" val="1448770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357284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300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negative 1,200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300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27</a:t>
            </a:fld>
            <a:endParaRPr lang="en-US" dirty="0"/>
          </a:p>
        </p:txBody>
      </p:sp>
    </p:spTree>
    <p:extLst>
      <p:ext uri="{BB962C8B-B14F-4D97-AF65-F5344CB8AC3E}">
        <p14:creationId xmlns:p14="http://schemas.microsoft.com/office/powerpoint/2010/main" val="2253479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2625066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316194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1163962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changes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Level of Incremental “NWC”: 20,000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Incremental “NWC”: plus 20,000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from Change in “NWC”: negative 20,000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Level of Incremental “NWC”: 20,000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Incremental “NWC”: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from Change in “NWC”: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Level of Incremental “NWC”: 20,000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Incremental “NWC”: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from Change in “NWC”: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Level of Incremental “NWC”: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Incremental “NWC”: negative 20,000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from Change in “NWC”: plus 20,000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359404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dirty="0"/>
          </a:p>
        </p:txBody>
      </p:sp>
    </p:spTree>
    <p:extLst>
      <p:ext uri="{BB962C8B-B14F-4D97-AF65-F5344CB8AC3E}">
        <p14:creationId xmlns:p14="http://schemas.microsoft.com/office/powerpoint/2010/main" val="822332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calculations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Requirements: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Inventory: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Receivables (15 percent of Sales):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Payables (15 percent of Cost of Goods Sold):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Requirements: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Inventory: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Receivables (15 percent of Sales): 1,950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Payables (15 percent of Cost of Goods Sold): negative 825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Requirements: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Inventory: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Receivables (15 percent of Sales): 1,950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Payables (15 percent of Cost of Goods Sold): negative 825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Requirements: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Inventory: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Receivables (15 percent of Sales): 1,950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Payables (15 percent of Cost of Goods Sold): negative 825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Requirements: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Inventory: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Receivables (15 percent of Sales): 1,950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Payables (15 percent of Cost of Goods Sold): negative 825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Requirements: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Inventory: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Receivables (15 percent of Sales):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Payables (15 percent of Cost of Goods Sold):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333376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692653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71430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“NWC”: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Effect: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“NWC”: plus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Effect: negative 1,125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“NWC”: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Effect: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“NWC”: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Effect: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“NWC”: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Effect: 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Net Working Capital: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“NWC”: negative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Cash Flow Effect: plus 1,125</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1489218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Subtract Changes in “NWC”: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Subtract Changes in “NWC”: negative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2,935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Subtract Changes in “NWC”: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Subtract Changes in “NWC”: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13,000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negative 5,500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negative 2,800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negative 640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2,560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Subtract Changes in “NWC”: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Costs of Goods Sold: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Gross Profit: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Selling, General, and Administrative: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20 percent: 300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negative 1,200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Subtract Changes in “NWC”: 1,125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1,425</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3697038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964202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2586459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39</a:t>
            </a:fld>
            <a:endParaRPr lang="en-US" dirty="0"/>
          </a:p>
        </p:txBody>
      </p:sp>
    </p:spTree>
    <p:extLst>
      <p:ext uri="{BB962C8B-B14F-4D97-AF65-F5344CB8AC3E}">
        <p14:creationId xmlns:p14="http://schemas.microsoft.com/office/powerpoint/2010/main" val="300910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3750932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40</a:t>
            </a:fld>
            <a:endParaRPr lang="en-US" dirty="0"/>
          </a:p>
        </p:txBody>
      </p:sp>
    </p:spTree>
    <p:extLst>
      <p:ext uri="{BB962C8B-B14F-4D97-AF65-F5344CB8AC3E}">
        <p14:creationId xmlns:p14="http://schemas.microsoft.com/office/powerpoint/2010/main" val="648271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4038400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Year 0: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Year 1: 2,935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Year 2: 4,060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Year 3: 4,060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Year 4: 4,060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Year 5: 1,425</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2580373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1936973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620312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2074462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dirty="0"/>
          </a:p>
        </p:txBody>
      </p:sp>
    </p:spTree>
    <p:extLst>
      <p:ext uri="{BB962C8B-B14F-4D97-AF65-F5344CB8AC3E}">
        <p14:creationId xmlns:p14="http://schemas.microsoft.com/office/powerpoint/2010/main" val="40509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dirty="0"/>
          </a:p>
        </p:txBody>
      </p:sp>
    </p:spTree>
    <p:extLst>
      <p:ext uri="{BB962C8B-B14F-4D97-AF65-F5344CB8AC3E}">
        <p14:creationId xmlns:p14="http://schemas.microsoft.com/office/powerpoint/2010/main" val="3706268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dirty="0"/>
          </a:p>
        </p:txBody>
      </p:sp>
    </p:spTree>
    <p:extLst>
      <p:ext uri="{BB962C8B-B14F-4D97-AF65-F5344CB8AC3E}">
        <p14:creationId xmlns:p14="http://schemas.microsoft.com/office/powerpoint/2010/main" val="2771403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Lab Equipment Cost: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20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32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2,400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19.20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1,440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11.52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864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11.52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864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5.76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432</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49</a:t>
            </a:fld>
            <a:endParaRPr lang="en-US" dirty="0"/>
          </a:p>
        </p:txBody>
      </p:sp>
    </p:spTree>
    <p:extLst>
      <p:ext uri="{BB962C8B-B14F-4D97-AF65-F5344CB8AC3E}">
        <p14:creationId xmlns:p14="http://schemas.microsoft.com/office/powerpoint/2010/main" val="90097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50</a:t>
            </a:fld>
            <a:endParaRPr lang="en-US" dirty="0"/>
          </a:p>
        </p:txBody>
      </p:sp>
    </p:spTree>
    <p:extLst>
      <p:ext uri="{BB962C8B-B14F-4D97-AF65-F5344CB8AC3E}">
        <p14:creationId xmlns:p14="http://schemas.microsoft.com/office/powerpoint/2010/main" val="2492267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Lab Equipment Cost: negative 7,500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20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1,500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32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2,400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19.20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1,440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11.52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864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11.52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864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“MACRS” Depreciation Rate: 5.76 percent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Expense: negative 432</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51</a:t>
            </a:fld>
            <a:endParaRPr lang="en-US" dirty="0"/>
          </a:p>
        </p:txBody>
      </p:sp>
    </p:spTree>
    <p:extLst>
      <p:ext uri="{BB962C8B-B14F-4D97-AF65-F5344CB8AC3E}">
        <p14:creationId xmlns:p14="http://schemas.microsoft.com/office/powerpoint/2010/main" val="3511796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52</a:t>
            </a:fld>
            <a:endParaRPr lang="en-US" dirty="0"/>
          </a:p>
        </p:txBody>
      </p:sp>
    </p:spTree>
    <p:extLst>
      <p:ext uri="{BB962C8B-B14F-4D97-AF65-F5344CB8AC3E}">
        <p14:creationId xmlns:p14="http://schemas.microsoft.com/office/powerpoint/2010/main" val="2751428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53</a:t>
            </a:fld>
            <a:endParaRPr lang="en-US" dirty="0"/>
          </a:p>
        </p:txBody>
      </p:sp>
    </p:spTree>
    <p:extLst>
      <p:ext uri="{BB962C8B-B14F-4D97-AF65-F5344CB8AC3E}">
        <p14:creationId xmlns:p14="http://schemas.microsoft.com/office/powerpoint/2010/main" val="2819801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54</a:t>
            </a:fld>
            <a:endParaRPr lang="en-US" dirty="0"/>
          </a:p>
        </p:txBody>
      </p:sp>
    </p:spTree>
    <p:extLst>
      <p:ext uri="{BB962C8B-B14F-4D97-AF65-F5344CB8AC3E}">
        <p14:creationId xmlns:p14="http://schemas.microsoft.com/office/powerpoint/2010/main" val="3213200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55</a:t>
            </a:fld>
            <a:endParaRPr lang="en-US" dirty="0"/>
          </a:p>
        </p:txBody>
      </p:sp>
    </p:spTree>
    <p:extLst>
      <p:ext uri="{BB962C8B-B14F-4D97-AF65-F5344CB8AC3E}">
        <p14:creationId xmlns:p14="http://schemas.microsoft.com/office/powerpoint/2010/main" val="12775674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56</a:t>
            </a:fld>
            <a:endParaRPr lang="en-US" dirty="0"/>
          </a:p>
        </p:txBody>
      </p:sp>
    </p:spTree>
    <p:extLst>
      <p:ext uri="{BB962C8B-B14F-4D97-AF65-F5344CB8AC3E}">
        <p14:creationId xmlns:p14="http://schemas.microsoft.com/office/powerpoint/2010/main" val="2934952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57</a:t>
            </a:fld>
            <a:endParaRPr lang="en-US" dirty="0"/>
          </a:p>
        </p:txBody>
      </p:sp>
    </p:spTree>
    <p:extLst>
      <p:ext uri="{BB962C8B-B14F-4D97-AF65-F5344CB8AC3E}">
        <p14:creationId xmlns:p14="http://schemas.microsoft.com/office/powerpoint/2010/main" val="1875138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58</a:t>
            </a:fld>
            <a:endParaRPr lang="en-US" dirty="0"/>
          </a:p>
        </p:txBody>
      </p:sp>
    </p:spTree>
    <p:extLst>
      <p:ext uri="{BB962C8B-B14F-4D97-AF65-F5344CB8AC3E}">
        <p14:creationId xmlns:p14="http://schemas.microsoft.com/office/powerpoint/2010/main" val="535121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59</a:t>
            </a:fld>
            <a:endParaRPr lang="en-US" dirty="0"/>
          </a:p>
        </p:txBody>
      </p:sp>
    </p:spTree>
    <p:extLst>
      <p:ext uri="{BB962C8B-B14F-4D97-AF65-F5344CB8AC3E}">
        <p14:creationId xmlns:p14="http://schemas.microsoft.com/office/powerpoint/2010/main" val="296914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cash flows at the various stages of the project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b="1" dirty="0">
                <a:solidFill>
                  <a:srgbClr val="000000"/>
                </a:solidFill>
                <a:effectLst/>
                <a:latin typeface="Calibri" panose="020F0502020204030204" pitchFamily="34" charset="0"/>
                <a:ea typeface="Times New Roman" panose="02020603050405020304" pitchFamily="18" charset="0"/>
              </a:rPr>
              <a:t>Initial Outlay</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Equipment</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Initial Development Costs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Increase in Net Working Capital (Increase inventories, raw materials, etc.)</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b="1" dirty="0">
                <a:solidFill>
                  <a:srgbClr val="000000"/>
                </a:solidFill>
                <a:effectLst/>
                <a:latin typeface="Calibri" panose="020F0502020204030204" pitchFamily="34" charset="0"/>
                <a:ea typeface="Times New Roman" panose="02020603050405020304" pitchFamily="18" charset="0"/>
              </a:rPr>
              <a:t>Ongoing Cash Flows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Taxes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Change in Net Working Capital (Change in inventories, raw materials, accounts receivable and payable)</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b="1" dirty="0">
                <a:solidFill>
                  <a:srgbClr val="000000"/>
                </a:solidFill>
                <a:effectLst/>
                <a:latin typeface="Calibri" panose="020F0502020204030204" pitchFamily="34" charset="0"/>
                <a:ea typeface="Times New Roman" panose="02020603050405020304" pitchFamily="18" charset="0"/>
              </a:rPr>
              <a:t>Terminal Cash Flows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Sale of Equipment (Net of any taxes)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Shutdown costs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Decrease in Net Working Capital (Decrease inventories, raw materials, etc.)</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1533679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60</a:t>
            </a:fld>
            <a:endParaRPr lang="en-US" dirty="0"/>
          </a:p>
        </p:txBody>
      </p:sp>
    </p:spTree>
    <p:extLst>
      <p:ext uri="{BB962C8B-B14F-4D97-AF65-F5344CB8AC3E}">
        <p14:creationId xmlns:p14="http://schemas.microsoft.com/office/powerpoint/2010/main" val="1536611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61</a:t>
            </a:fld>
            <a:endParaRPr lang="en-US" dirty="0"/>
          </a:p>
        </p:txBody>
      </p:sp>
    </p:spTree>
    <p:extLst>
      <p:ext uri="{BB962C8B-B14F-4D97-AF65-F5344CB8AC3E}">
        <p14:creationId xmlns:p14="http://schemas.microsoft.com/office/powerpoint/2010/main" val="11047584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62</a:t>
            </a:fld>
            <a:endParaRPr lang="en-US" dirty="0"/>
          </a:p>
        </p:txBody>
      </p:sp>
    </p:spTree>
    <p:extLst>
      <p:ext uri="{BB962C8B-B14F-4D97-AF65-F5344CB8AC3E}">
        <p14:creationId xmlns:p14="http://schemas.microsoft.com/office/powerpoint/2010/main" val="258846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63</a:t>
            </a:fld>
            <a:endParaRPr lang="en-US" dirty="0"/>
          </a:p>
        </p:txBody>
      </p:sp>
    </p:spTree>
    <p:extLst>
      <p:ext uri="{BB962C8B-B14F-4D97-AF65-F5344CB8AC3E}">
        <p14:creationId xmlns:p14="http://schemas.microsoft.com/office/powerpoint/2010/main" val="29243462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64</a:t>
            </a:fld>
            <a:endParaRPr lang="en-US" dirty="0"/>
          </a:p>
        </p:txBody>
      </p:sp>
    </p:spTree>
    <p:extLst>
      <p:ext uri="{BB962C8B-B14F-4D97-AF65-F5344CB8AC3E}">
        <p14:creationId xmlns:p14="http://schemas.microsoft.com/office/powerpoint/2010/main" val="6932839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years and the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Purchase of Equipment: negative 1000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Salvage Cash Flow: 37.5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negative 962.5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of Goods Sold: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Gross Profit: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25 percent: negative 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of Goods Sold: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Gross Profit: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320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180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25 percent: negative 45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135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320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455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of Goods Sold: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Gross Profit: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308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25 percent: negative 77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231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192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423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of Goods Sold: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Gross Profit: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115.2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384.8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25 percent: negative 96.2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288.6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115.2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403.8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Revenues: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Costs of Goods Sold: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Gross Profit: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115.2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384.8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25 percent: negative 96.2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288.6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115.2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403.8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Year 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Depreciation: negative 57.6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EBIT: negative 57.6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Income Tax at 25 percent: 14.4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Earnings: negative 43.2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Add Back Depreciation: 57.6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Incremental Free Cash Flows: 14.4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year 6 values are shaded in the figure.</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65</a:t>
            </a:fld>
            <a:endParaRPr lang="en-US" dirty="0"/>
          </a:p>
        </p:txBody>
      </p:sp>
    </p:spTree>
    <p:extLst>
      <p:ext uri="{BB962C8B-B14F-4D97-AF65-F5344CB8AC3E}">
        <p14:creationId xmlns:p14="http://schemas.microsoft.com/office/powerpoint/2010/main" val="9761159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66</a:t>
            </a:fld>
            <a:endParaRPr lang="en-US" dirty="0"/>
          </a:p>
        </p:txBody>
      </p:sp>
    </p:spTree>
    <p:extLst>
      <p:ext uri="{BB962C8B-B14F-4D97-AF65-F5344CB8AC3E}">
        <p14:creationId xmlns:p14="http://schemas.microsoft.com/office/powerpoint/2010/main" val="5999083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67</a:t>
            </a:fld>
            <a:endParaRPr lang="en-US" dirty="0"/>
          </a:p>
        </p:txBody>
      </p:sp>
    </p:spTree>
    <p:extLst>
      <p:ext uri="{BB962C8B-B14F-4D97-AF65-F5344CB8AC3E}">
        <p14:creationId xmlns:p14="http://schemas.microsoft.com/office/powerpoint/2010/main" val="4139837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68</a:t>
            </a:fld>
            <a:endParaRPr lang="en-US" dirty="0"/>
          </a:p>
        </p:txBody>
      </p:sp>
    </p:spTree>
    <p:extLst>
      <p:ext uri="{BB962C8B-B14F-4D97-AF65-F5344CB8AC3E}">
        <p14:creationId xmlns:p14="http://schemas.microsoft.com/office/powerpoint/2010/main" val="29891509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color codes the assumptions. The parameters and the changes in “NPV” for the assumptions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Units Sold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Assumptions</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Worst case: 35,000 per year; NPV: About negative $0.8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Initial assumption: 50,000 per year; NPV: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Best case: 65,000 per year; NPV: About $11 million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Color code </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Red: Negative $0.8 million to $0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Yellow: $0 million to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Green: About $4.7 million to about $11 million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Sale Price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Assumptions</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Worst case: $240 per unit; NPV: About $2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Initial assumption: $260 per unit; NPV: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Best case: $280 per unit; NPV: About $8 million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Color code </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Yellow: $2 million to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Green: About $4.7 million to about $8 million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Cost of Goods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Assumptions</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Worst case: $120 per unit; NPV: About $3.2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Initial assumption: $110 per unit; NPV: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Best case: $100 per unit; NPV: About $6 million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Color code </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Yellow: About $3.2 million to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Green: About $4.7 million to about $6 million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Working Capital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Assumptions</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Worst case: $3,000; NPV: About $4.5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Initial assumption: $2,100; NPV: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Best case: $1,600; NPV: About $5 million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Color code </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Yellow: About $4.5 million to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Green: About $4.7 million to about $5 million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Cost of Capital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Assumptions</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Worst case: 15 percent; NPV: About $3.8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Initial assumption: 12 percent; NPV: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Best case: 10 percent; NPV: About $5.2 million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Color code </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Yellow: About $3.8 million to about $4.7 million</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sz="1200" dirty="0">
                <a:solidFill>
                  <a:srgbClr val="000000"/>
                </a:solidFill>
                <a:effectLst/>
                <a:latin typeface="Calibri" panose="020F0502020204030204" pitchFamily="34" charset="0"/>
                <a:ea typeface="Times New Roman" panose="02020603050405020304" pitchFamily="18" charset="0"/>
              </a:rPr>
              <a:t>Green: About $4.7 million to about $5.2 million  </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69</a:t>
            </a:fld>
            <a:endParaRPr lang="en-US" dirty="0"/>
          </a:p>
        </p:txBody>
      </p:sp>
    </p:spTree>
    <p:extLst>
      <p:ext uri="{BB962C8B-B14F-4D97-AF65-F5344CB8AC3E}">
        <p14:creationId xmlns:p14="http://schemas.microsoft.com/office/powerpoint/2010/main" val="208825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283992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70</a:t>
            </a:fld>
            <a:endParaRPr lang="en-US" dirty="0"/>
          </a:p>
        </p:txBody>
      </p:sp>
    </p:spTree>
    <p:extLst>
      <p:ext uri="{BB962C8B-B14F-4D97-AF65-F5344CB8AC3E}">
        <p14:creationId xmlns:p14="http://schemas.microsoft.com/office/powerpoint/2010/main" val="3744345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71</a:t>
            </a:fld>
            <a:endParaRPr lang="en-US" dirty="0"/>
          </a:p>
        </p:txBody>
      </p:sp>
    </p:spTree>
    <p:extLst>
      <p:ext uri="{BB962C8B-B14F-4D97-AF65-F5344CB8AC3E}">
        <p14:creationId xmlns:p14="http://schemas.microsoft.com/office/powerpoint/2010/main" val="38277481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the number of units sold and the y-axis shows “NPV.”</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a straight line that slopes up from below the x-axis. It intercepts the x-axis at about 37,000 units.</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72</a:t>
            </a:fld>
            <a:endParaRPr lang="en-US" dirty="0"/>
          </a:p>
        </p:txBody>
      </p:sp>
    </p:spTree>
    <p:extLst>
      <p:ext uri="{BB962C8B-B14F-4D97-AF65-F5344CB8AC3E}">
        <p14:creationId xmlns:p14="http://schemas.microsoft.com/office/powerpoint/2010/main" val="36017687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73</a:t>
            </a:fld>
            <a:endParaRPr lang="en-US" dirty="0"/>
          </a:p>
        </p:txBody>
      </p:sp>
    </p:spTree>
    <p:extLst>
      <p:ext uri="{BB962C8B-B14F-4D97-AF65-F5344CB8AC3E}">
        <p14:creationId xmlns:p14="http://schemas.microsoft.com/office/powerpoint/2010/main" val="18295933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74</a:t>
            </a:fld>
            <a:endParaRPr lang="en-US" dirty="0"/>
          </a:p>
        </p:txBody>
      </p:sp>
    </p:spTree>
    <p:extLst>
      <p:ext uri="{BB962C8B-B14F-4D97-AF65-F5344CB8AC3E}">
        <p14:creationId xmlns:p14="http://schemas.microsoft.com/office/powerpoint/2010/main" val="17778530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 Description: </a:t>
            </a:r>
          </a:p>
          <a:p>
            <a:r>
              <a:rPr lang="en-US" sz="1200" kern="1200" dirty="0">
                <a:solidFill>
                  <a:schemeClr val="tx1"/>
                </a:solidFill>
                <a:effectLst/>
                <a:latin typeface="+mn-lt"/>
                <a:ea typeface="+mn-ea"/>
                <a:cs typeface="+mn-cs"/>
              </a:rPr>
              <a:t>The x-axis of the chart shows annual number of units sold per year. Its values range from 35,000 to 75,000. The y-axis shows the price per unit. Its values range from $200 to $340.</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shows a curve labeled “NPV equals $4.6 million.” It starts from about $325 on the y-axis and curves down gradually. At a price of about $210 per unit, the chart shows the number of units sold to be 75,000.</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shows 2 plots, one above the curve and one below the curve with notes tagged as follows.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Above the curve: 45,000 units at a price of $300 each produces an “NPV” greater than $4.636 million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Below the curve: 60,000 units at a price of $220 each produces an “NPV” less than $4.636 million</a:t>
            </a:r>
            <a:endParaRPr lang="en-IN"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75</a:t>
            </a:fld>
            <a:endParaRPr lang="en-US" dirty="0"/>
          </a:p>
        </p:txBody>
      </p:sp>
    </p:spTree>
    <p:extLst>
      <p:ext uri="{BB962C8B-B14F-4D97-AF65-F5344CB8AC3E}">
        <p14:creationId xmlns:p14="http://schemas.microsoft.com/office/powerpoint/2010/main" val="38909636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76</a:t>
            </a:fld>
            <a:endParaRPr lang="en-US" dirty="0"/>
          </a:p>
        </p:txBody>
      </p:sp>
    </p:spTree>
    <p:extLst>
      <p:ext uri="{BB962C8B-B14F-4D97-AF65-F5344CB8AC3E}">
        <p14:creationId xmlns:p14="http://schemas.microsoft.com/office/powerpoint/2010/main" val="1734285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77</a:t>
            </a:fld>
            <a:endParaRPr lang="en-US" dirty="0"/>
          </a:p>
        </p:txBody>
      </p:sp>
    </p:spTree>
    <p:extLst>
      <p:ext uri="{BB962C8B-B14F-4D97-AF65-F5344CB8AC3E}">
        <p14:creationId xmlns:p14="http://schemas.microsoft.com/office/powerpoint/2010/main" val="38991228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78</a:t>
            </a:fld>
            <a:endParaRPr lang="en-US" dirty="0"/>
          </a:p>
        </p:txBody>
      </p:sp>
    </p:spTree>
    <p:extLst>
      <p:ext uri="{BB962C8B-B14F-4D97-AF65-F5344CB8AC3E}">
        <p14:creationId xmlns:p14="http://schemas.microsoft.com/office/powerpoint/2010/main" val="24453370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79</a:t>
            </a:fld>
            <a:endParaRPr lang="en-US" dirty="0"/>
          </a:p>
        </p:txBody>
      </p:sp>
    </p:spTree>
    <p:extLst>
      <p:ext uri="{BB962C8B-B14F-4D97-AF65-F5344CB8AC3E}">
        <p14:creationId xmlns:p14="http://schemas.microsoft.com/office/powerpoint/2010/main" val="275633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The years and the corresponding amounts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Year 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Operating Expenses (Plant Redesign): negative $50,000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10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Depreciation (New Equipment): blank</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Year 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Operating Expenses (Plant Redesign):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10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Depreciation (New Equipment): negative $204,000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Year 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Operating Expenses (Plant Redesign):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10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Depreciation (New Equipment): negative $204,000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Year 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Operating Expenses (Plant Redesign):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10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Depreciation (New Equipment): negative $204,000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Year 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Operating Expenses (Plant Redesign):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10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Depreciation (New Equipment): negative $204,000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Bef>
                <a:spcPts val="1500"/>
              </a:spcBef>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Year 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Operating Expenses (Plant Redesign): blank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Bef>
                <a:spcPts val="1500"/>
              </a:spcBef>
              <a:spcAft>
                <a:spcPts val="100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Depreciation (New Equipment): negative $204,000</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3505324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189078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92276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9/27/2020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Text Placeholder 2"/>
          <p:cNvSpPr>
            <a:spLocks noGrp="1"/>
          </p:cNvSpPr>
          <p:nvPr>
            <p:ph type="body" sz="quarter" idx="20"/>
          </p:nvPr>
        </p:nvSpPr>
        <p:spPr>
          <a:xfrm>
            <a:off x="457200" y="6172200"/>
            <a:ext cx="8229600" cy="204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p:cNvSpPr>
            <a:spLocks noGrp="1"/>
          </p:cNvSpPr>
          <p:nvPr>
            <p:ph type="body" sz="quarter" idx="21"/>
          </p:nvPr>
        </p:nvSpPr>
        <p:spPr>
          <a:xfrm>
            <a:off x="3352800" y="6376988"/>
            <a:ext cx="5334000" cy="27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a:extLst>
              <a:ext uri="{FF2B5EF4-FFF2-40B4-BE49-F238E27FC236}">
                <a16:creationId xmlns:a16="http://schemas.microsoft.com/office/drawing/2014/main" id="{1827512E-CCB1-4441-B2A3-3E12D2B28801}"/>
              </a:ext>
            </a:extLst>
          </p:cNvPr>
          <p:cNvSpPr>
            <a:spLocks noGrp="1"/>
          </p:cNvSpPr>
          <p:nvPr>
            <p:ph type="pic" sz="quarter" idx="22"/>
          </p:nvPr>
        </p:nvSpPr>
        <p:spPr>
          <a:xfrm>
            <a:off x="457200" y="1600200"/>
            <a:ext cx="4267200" cy="4292600"/>
          </a:xfrm>
        </p:spPr>
        <p:txBody>
          <a:bodyPr/>
          <a:lstStyle/>
          <a:p>
            <a:endParaRPr lang="en-IN"/>
          </a:p>
        </p:txBody>
      </p:sp>
    </p:spTree>
    <p:extLst>
      <p:ext uri="{BB962C8B-B14F-4D97-AF65-F5344CB8AC3E}">
        <p14:creationId xmlns:p14="http://schemas.microsoft.com/office/powerpoint/2010/main" val="207301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394125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 Placeholder 6"/>
          <p:cNvSpPr>
            <a:spLocks noGrp="1"/>
          </p:cNvSpPr>
          <p:nvPr>
            <p:ph type="body" sz="quarter" idx="16" hasCustomPrompt="1"/>
          </p:nvPr>
        </p:nvSpPr>
        <p:spPr>
          <a:xfrm>
            <a:off x="2514600" y="6324600"/>
            <a:ext cx="6172200" cy="228600"/>
          </a:xfrm>
        </p:spPr>
        <p:txBody>
          <a:bodyPr>
            <a:noAutofit/>
          </a:bodyPr>
          <a:lstStyle>
            <a:lvl1pPr marL="0" indent="0">
              <a:spcBef>
                <a:spcPts val="0"/>
              </a:spcBef>
              <a:buNone/>
              <a:defRPr sz="12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2043752"/>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A9835449-3719-4018-94A2-AC9153F40FC4}"/>
              </a:ext>
            </a:extLst>
          </p:cNvPr>
          <p:cNvSpPr>
            <a:spLocks noGrp="1"/>
          </p:cNvSpPr>
          <p:nvPr>
            <p:ph type="pic" sz="quarter" idx="13"/>
          </p:nvPr>
        </p:nvSpPr>
        <p:spPr>
          <a:xfrm>
            <a:off x="457200" y="3810000"/>
            <a:ext cx="8229600" cy="2133600"/>
          </a:xfrm>
        </p:spPr>
        <p:txBody>
          <a:bodyPr/>
          <a:lstStyle/>
          <a:p>
            <a:endParaRPr lang="en-IN"/>
          </a:p>
        </p:txBody>
      </p:sp>
    </p:spTree>
    <p:extLst>
      <p:ext uri="{BB962C8B-B14F-4D97-AF65-F5344CB8AC3E}">
        <p14:creationId xmlns:p14="http://schemas.microsoft.com/office/powerpoint/2010/main" val="41923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304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304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381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648200"/>
            <a:ext cx="8229600" cy="390525"/>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CED16B2A-3611-4568-A3FE-3C6702D7BDD5}"/>
              </a:ext>
            </a:extLst>
          </p:cNvPr>
          <p:cNvSpPr>
            <a:spLocks noGrp="1"/>
          </p:cNvSpPr>
          <p:nvPr>
            <p:ph sz="quarter" idx="16"/>
          </p:nvPr>
        </p:nvSpPr>
        <p:spPr>
          <a:xfrm>
            <a:off x="457200" y="1981200"/>
            <a:ext cx="82296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a:extLst>
              <a:ext uri="{FF2B5EF4-FFF2-40B4-BE49-F238E27FC236}">
                <a16:creationId xmlns:a16="http://schemas.microsoft.com/office/drawing/2014/main" id="{C1FD1667-BD1D-4200-8305-EDCC94AA941F}"/>
              </a:ext>
            </a:extLst>
          </p:cNvPr>
          <p:cNvSpPr>
            <a:spLocks noGrp="1"/>
          </p:cNvSpPr>
          <p:nvPr>
            <p:ph sz="quarter" idx="17"/>
          </p:nvPr>
        </p:nvSpPr>
        <p:spPr>
          <a:xfrm>
            <a:off x="457200" y="3276600"/>
            <a:ext cx="8229600" cy="676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Content Placeholder 14">
            <a:extLst>
              <a:ext uri="{FF2B5EF4-FFF2-40B4-BE49-F238E27FC236}">
                <a16:creationId xmlns:a16="http://schemas.microsoft.com/office/drawing/2014/main" id="{DB572187-3771-4021-B84D-CC339CBD0EE0}"/>
              </a:ext>
            </a:extLst>
          </p:cNvPr>
          <p:cNvSpPr>
            <a:spLocks noGrp="1"/>
          </p:cNvSpPr>
          <p:nvPr>
            <p:ph sz="quarter" idx="18"/>
          </p:nvPr>
        </p:nvSpPr>
        <p:spPr>
          <a:xfrm>
            <a:off x="457200" y="5181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6070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494775"/>
            <a:ext cx="8229600" cy="130923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D69F7F3E-467D-48E6-AE52-7F84FBB53009}"/>
              </a:ext>
            </a:extLst>
          </p:cNvPr>
          <p:cNvSpPr>
            <a:spLocks noGrp="1"/>
          </p:cNvSpPr>
          <p:nvPr>
            <p:ph type="pic" sz="quarter" idx="14"/>
          </p:nvPr>
        </p:nvSpPr>
        <p:spPr>
          <a:xfrm>
            <a:off x="457200" y="4953000"/>
            <a:ext cx="8229600" cy="1066800"/>
          </a:xfrm>
        </p:spPr>
        <p:txBody>
          <a:bodyPr/>
          <a:lstStyle/>
          <a:p>
            <a:endParaRPr lang="en-IN"/>
          </a:p>
        </p:txBody>
      </p:sp>
    </p:spTree>
    <p:extLst>
      <p:ext uri="{BB962C8B-B14F-4D97-AF65-F5344CB8AC3E}">
        <p14:creationId xmlns:p14="http://schemas.microsoft.com/office/powerpoint/2010/main" val="145854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9/27/2020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3581400" y="6429345"/>
            <a:ext cx="51816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5" r:id="rId5"/>
    <p:sldLayoutId id="2147483659" r:id="rId6"/>
    <p:sldLayoutId id="2147483658" r:id="rId7"/>
    <p:sldLayoutId id="2147483660" r:id="rId8"/>
    <p:sldLayoutId id="2147483661" r:id="rId9"/>
    <p:sldLayoutId id="2147483651" r:id="rId10"/>
    <p:sldLayoutId id="2147483654" r:id="rId11"/>
    <p:sldLayoutId id="2147483655"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6207"/>
          </a:xfrm>
        </p:spPr>
        <p:txBody>
          <a:bodyPr>
            <a:noAutofit/>
          </a:bodyPr>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713598"/>
            <a:ext cx="8229600" cy="337057"/>
          </a:xfrm>
        </p:spPr>
        <p:txBody>
          <a:bodyPr anchor="ctr">
            <a:noAutofit/>
          </a:bodyPr>
          <a:lstStyle/>
          <a:p>
            <a:pPr>
              <a:spcBef>
                <a:spcPct val="0"/>
              </a:spcBef>
            </a:pPr>
            <a:r>
              <a:rPr lang="en-US" dirty="0">
                <a:cs typeface="Times New Roman" panose="02020603050405020304" pitchFamily="18" charset="0"/>
              </a:rPr>
              <a:t>Fifth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724400" y="2708539"/>
            <a:ext cx="3962400" cy="562339"/>
          </a:xfrm>
        </p:spPr>
        <p:txBody>
          <a:bodyPr wrap="square" anchor="ctr">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a:t>
            </a:r>
            <a:r>
              <a:rPr lang="en-IN" altLang="en-US" sz="3200" dirty="0">
                <a:latin typeface="+mj-lt"/>
                <a:ea typeface="Verdana" panose="020B0604030504040204" pitchFamily="34" charset="0"/>
                <a:cs typeface="Verdana" panose="020B0604030504040204" pitchFamily="34" charset="0"/>
              </a:rPr>
              <a:t>9</a:t>
            </a:r>
            <a:endParaRPr lang="en-IN" altLang="en-US" sz="3200" dirty="0">
              <a:solidFill>
                <a:schemeClr val="tx1"/>
              </a:solidFill>
              <a:latin typeface="+mj-lt"/>
              <a:ea typeface="Verdana" panose="020B0604030504040204" pitchFamily="34" charset="0"/>
              <a:cs typeface="Verdana" panose="020B0604030504040204" pitchFamily="34" charset="0"/>
            </a:endParaRPr>
          </a:p>
        </p:txBody>
      </p:sp>
      <p:sp>
        <p:nvSpPr>
          <p:cNvPr id="4" name="Text Placeholder 3"/>
          <p:cNvSpPr>
            <a:spLocks noGrp="1"/>
          </p:cNvSpPr>
          <p:nvPr>
            <p:ph type="body" sz="quarter" idx="15"/>
          </p:nvPr>
        </p:nvSpPr>
        <p:spPr>
          <a:xfrm>
            <a:off x="4769370" y="3454841"/>
            <a:ext cx="3962400" cy="642809"/>
          </a:xfrm>
        </p:spPr>
        <p:txBody>
          <a:bodyPr vert="horz" wrap="square" lIns="0" tIns="0" rIns="0" bIns="0" rtlCol="0" anchor="ctr">
            <a:noAutofit/>
          </a:bodyPr>
          <a:lstStyle/>
          <a:p>
            <a:r>
              <a:rPr lang="en-IN" altLang="en-US" sz="2000" dirty="0"/>
              <a:t>Fundamentals of Capital Budgeting</a:t>
            </a:r>
          </a:p>
        </p:txBody>
      </p:sp>
      <p:pic>
        <p:nvPicPr>
          <p:cNvPr id="11" name="Picture Placeholder 11" descr="Front Cover: Fundamentals of Corporate Finance Fifth Edition by Berk, DeMarzo and Harford.">
            <a:extLst>
              <a:ext uri="{FF2B5EF4-FFF2-40B4-BE49-F238E27FC236}">
                <a16:creationId xmlns:a16="http://schemas.microsoft.com/office/drawing/2014/main" id="{A164F805-E5AF-4A4A-B8F3-8442F722B511}"/>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tretch>
            <a:fillRect/>
          </a:stretch>
        </p:blipFill>
        <p:spPr>
          <a:xfrm>
            <a:off x="507681" y="1210222"/>
            <a:ext cx="4057590" cy="5070928"/>
          </a:xfrm>
          <a:prstGeom prst="rect">
            <a:avLst/>
          </a:prstGeom>
        </p:spPr>
      </p:pic>
      <p:sp>
        <p:nvSpPr>
          <p:cNvPr id="9" name="Text Placeholder 8"/>
          <p:cNvSpPr>
            <a:spLocks noGrp="1"/>
          </p:cNvSpPr>
          <p:nvPr>
            <p:ph type="body" sz="quarter" idx="20"/>
          </p:nvPr>
        </p:nvSpPr>
        <p:spPr>
          <a:xfrm>
            <a:off x="3825240" y="6474142"/>
            <a:ext cx="4886324" cy="252413"/>
          </a:xfrm>
        </p:spPr>
        <p:txBody>
          <a:bodyPr/>
          <a:lstStyle/>
          <a:p>
            <a:pPr marL="0" indent="0">
              <a:buNone/>
            </a:pPr>
            <a:r>
              <a:rPr lang="en-IN"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830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380"/>
            <a:ext cx="8229600" cy="977871"/>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(4 of 8)</a:t>
            </a:r>
            <a:endParaRPr lang="en-US" sz="2800" dirty="0">
              <a:latin typeface="+mj-lt"/>
            </a:endParaRPr>
          </a:p>
        </p:txBody>
      </p:sp>
      <p:sp>
        <p:nvSpPr>
          <p:cNvPr id="3" name="Content Placeholder 2"/>
          <p:cNvSpPr>
            <a:spLocks noGrp="1"/>
          </p:cNvSpPr>
          <p:nvPr>
            <p:ph idx="1"/>
          </p:nvPr>
        </p:nvSpPr>
        <p:spPr>
          <a:xfrm>
            <a:off x="457200" y="1586346"/>
            <a:ext cx="8229600" cy="1652665"/>
          </a:xfrm>
        </p:spPr>
        <p:txBody>
          <a:bodyPr/>
          <a:lstStyle/>
          <a:p>
            <a:r>
              <a:rPr lang="en-US" altLang="en-US" sz="2400" dirty="0">
                <a:ea typeface="ヒラギノ角ゴ Pro W3" pitchFamily="-65" charset="-128"/>
              </a:rPr>
              <a:t>Incremental Revenue and Cost Estimates</a:t>
            </a:r>
          </a:p>
          <a:p>
            <a:pPr lvl="1"/>
            <a:r>
              <a:rPr lang="en-US" altLang="en-US" sz="2400" dirty="0">
                <a:ea typeface="ヒラギノ角ゴ Pro W3" pitchFamily="-65" charset="-128"/>
              </a:rPr>
              <a:t>The evaluation is on how the project will </a:t>
            </a:r>
            <a:r>
              <a:rPr lang="en-US" altLang="en-US" sz="2400" b="1" dirty="0">
                <a:ea typeface="ヒラギノ角ゴ Pro W3" pitchFamily="-65" charset="-128"/>
              </a:rPr>
              <a:t>change</a:t>
            </a:r>
            <a:r>
              <a:rPr lang="en-US" altLang="en-US" sz="2400" dirty="0">
                <a:ea typeface="ヒラギノ角ゴ Pro W3" pitchFamily="-65" charset="-128"/>
              </a:rPr>
              <a:t> the cash flows of the firm</a:t>
            </a:r>
          </a:p>
          <a:p>
            <a:pPr lvl="2"/>
            <a:r>
              <a:rPr lang="en-US" altLang="en-US" sz="2400" dirty="0">
                <a:ea typeface="ＭＳ Ｐゴシック" panose="020B0600070205080204" pitchFamily="34" charset="-128"/>
              </a:rPr>
              <a:t>Thus, focus is on </a:t>
            </a:r>
            <a:r>
              <a:rPr lang="en-US" altLang="en-US" sz="2400" b="1" dirty="0">
                <a:ea typeface="ＭＳ Ｐゴシック" panose="020B0600070205080204" pitchFamily="34" charset="-128"/>
              </a:rPr>
              <a:t>incremental</a:t>
            </a:r>
            <a:r>
              <a:rPr lang="en-US" altLang="en-US" sz="2400" dirty="0">
                <a:ea typeface="ＭＳ Ｐゴシック" panose="020B0600070205080204" pitchFamily="34" charset="-128"/>
              </a:rPr>
              <a:t> revenues and costs</a:t>
            </a:r>
          </a:p>
        </p:txBody>
      </p:sp>
      <p:pic>
        <p:nvPicPr>
          <p:cNvPr id="8" name="Picture Placeholder 7" descr="A spreadsheet shows the “Incremental Revenues”, “Incremental Costs”, and “Depreciation” for 5 years.&#10;Long description is available in notes, press F6&#10;">
            <a:extLst>
              <a:ext uri="{FF2B5EF4-FFF2-40B4-BE49-F238E27FC236}">
                <a16:creationId xmlns:a16="http://schemas.microsoft.com/office/drawing/2014/main" id="{1F1B0585-58ED-45F5-A99E-60EE64C165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2925" y="3414010"/>
            <a:ext cx="8058150" cy="1047750"/>
          </a:xfrm>
          <a:prstGeom prst="rect">
            <a:avLst/>
          </a:prstGeom>
        </p:spPr>
      </p:pic>
    </p:spTree>
    <p:extLst>
      <p:ext uri="{BB962C8B-B14F-4D97-AF65-F5344CB8AC3E}">
        <p14:creationId xmlns:p14="http://schemas.microsoft.com/office/powerpoint/2010/main" val="146575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32"/>
            <a:ext cx="8229600" cy="1097280"/>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(5 of 8)</a:t>
            </a:r>
            <a:endParaRPr lang="en-US" sz="2800" dirty="0">
              <a:latin typeface="+mj-lt"/>
            </a:endParaRPr>
          </a:p>
        </p:txBody>
      </p:sp>
      <p:sp>
        <p:nvSpPr>
          <p:cNvPr id="3" name="Content Placeholder 2"/>
          <p:cNvSpPr>
            <a:spLocks noGrp="1"/>
          </p:cNvSpPr>
          <p:nvPr>
            <p:ph idx="1"/>
          </p:nvPr>
        </p:nvSpPr>
        <p:spPr>
          <a:xfrm>
            <a:off x="457200" y="1586133"/>
            <a:ext cx="8229600" cy="1447800"/>
          </a:xfrm>
        </p:spPr>
        <p:txBody>
          <a:bodyPr/>
          <a:lstStyle/>
          <a:p>
            <a:r>
              <a:rPr lang="en-US" altLang="en-US" sz="2400" dirty="0">
                <a:ea typeface="ヒラギノ角ゴ Pro W3" pitchFamily="-65" charset="-128"/>
              </a:rPr>
              <a:t>Incremental Revenue and Cost Estimates</a:t>
            </a:r>
          </a:p>
          <a:p>
            <a:pPr marL="0" indent="0">
              <a:buNone/>
            </a:pPr>
            <a:r>
              <a:rPr lang="en-US" altLang="en-US" sz="2400" dirty="0">
                <a:ea typeface="ＭＳ Ｐゴシック" panose="020B0600070205080204" pitchFamily="34" charset="-128"/>
                <a:cs typeface="Times New Roman" panose="02020603050405020304" pitchFamily="18" charset="0"/>
              </a:rPr>
              <a:t>Incremental Earnings Before Interest and Taxes (</a:t>
            </a:r>
            <a:r>
              <a:rPr lang="en-US" altLang="en-US" sz="2400" spc="-300" dirty="0">
                <a:ea typeface="ヒラギノ角ゴ Pro W3" pitchFamily="-65" charset="-128"/>
              </a:rPr>
              <a:t>E B I </a:t>
            </a:r>
            <a:r>
              <a:rPr lang="en-US" altLang="en-US" sz="2400" dirty="0">
                <a:ea typeface="ＭＳ Ｐゴシック" panose="020B0600070205080204" pitchFamily="34" charset="-128"/>
                <a:cs typeface="Times New Roman" panose="02020603050405020304" pitchFamily="18" charset="0"/>
              </a:rPr>
              <a:t>T) = Incremental Revenue – Incremental Costs – Depreciation</a:t>
            </a:r>
          </a:p>
        </p:txBody>
      </p:sp>
      <p:sp>
        <p:nvSpPr>
          <p:cNvPr id="4" name="Content Placeholder 3"/>
          <p:cNvSpPr>
            <a:spLocks noGrp="1"/>
          </p:cNvSpPr>
          <p:nvPr>
            <p:ph idx="13"/>
          </p:nvPr>
        </p:nvSpPr>
        <p:spPr>
          <a:xfrm>
            <a:off x="7315200" y="3030751"/>
            <a:ext cx="1219200" cy="304799"/>
          </a:xfrm>
        </p:spPr>
        <p:txBody>
          <a:bodyPr/>
          <a:lstStyle/>
          <a:p>
            <a:pPr marL="0" indent="0">
              <a:buNone/>
            </a:pPr>
            <a:r>
              <a:rPr lang="en-US" altLang="en-US" sz="2400" dirty="0">
                <a:ea typeface="ＭＳ Ｐゴシック" panose="020B0600070205080204" pitchFamily="34" charset="-128"/>
              </a:rPr>
              <a:t>(Eq. 9.1)</a:t>
            </a:r>
          </a:p>
        </p:txBody>
      </p:sp>
    </p:spTree>
    <p:extLst>
      <p:ext uri="{BB962C8B-B14F-4D97-AF65-F5344CB8AC3E}">
        <p14:creationId xmlns:p14="http://schemas.microsoft.com/office/powerpoint/2010/main" val="216865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32"/>
            <a:ext cx="8229600" cy="1097280"/>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(6 of 8)</a:t>
            </a:r>
            <a:endParaRPr lang="en-US" sz="2000" dirty="0">
              <a:latin typeface="+mj-lt"/>
            </a:endParaRPr>
          </a:p>
        </p:txBody>
      </p:sp>
      <p:sp>
        <p:nvSpPr>
          <p:cNvPr id="3" name="Content Placeholder 2"/>
          <p:cNvSpPr>
            <a:spLocks noGrp="1"/>
          </p:cNvSpPr>
          <p:nvPr>
            <p:ph idx="1"/>
          </p:nvPr>
        </p:nvSpPr>
        <p:spPr>
          <a:xfrm>
            <a:off x="457200" y="1586132"/>
            <a:ext cx="8229600" cy="2667000"/>
          </a:xfrm>
        </p:spPr>
        <p:txBody>
          <a:bodyPr/>
          <a:lstStyle/>
          <a:p>
            <a:r>
              <a:rPr lang="en-US" altLang="en-US" sz="2400" dirty="0">
                <a:ea typeface="ヒラギノ角ゴ Pro W3" pitchFamily="-65" charset="-128"/>
              </a:rPr>
              <a:t>Taxes</a:t>
            </a:r>
          </a:p>
          <a:p>
            <a:pPr lvl="1"/>
            <a:r>
              <a:rPr lang="en-US" altLang="en-US" sz="2400" dirty="0">
                <a:ea typeface="ヒラギノ角ゴ Pro W3" pitchFamily="-65" charset="-128"/>
              </a:rPr>
              <a:t>Marginal Corporate Tax Rate</a:t>
            </a:r>
          </a:p>
          <a:p>
            <a:pPr lvl="2"/>
            <a:r>
              <a:rPr lang="en-US" altLang="en-US" sz="2400" dirty="0">
                <a:ea typeface="ＭＳ Ｐゴシック" panose="020B0600070205080204" pitchFamily="34" charset="-128"/>
              </a:rPr>
              <a:t>The tax rate a firm will pay on an incremental dollar of pre−tax income</a:t>
            </a:r>
          </a:p>
          <a:p>
            <a:pPr marL="914400" lvl="2" indent="0">
              <a:spcBef>
                <a:spcPts val="2000"/>
              </a:spcBef>
              <a:buNone/>
            </a:pPr>
            <a:r>
              <a:rPr lang="en-US" altLang="en-US" sz="2400" dirty="0">
                <a:ea typeface="ＭＳ Ｐゴシック" panose="020B0600070205080204" pitchFamily="34" charset="-128"/>
              </a:rPr>
              <a:t>Income Tax = </a:t>
            </a:r>
            <a:r>
              <a:rPr lang="en-US" altLang="en-US" sz="2400" spc="-300" dirty="0">
                <a:ea typeface="ヒラギノ角ゴ Pro W3" pitchFamily="-65" charset="-128"/>
              </a:rPr>
              <a:t>E B I </a:t>
            </a:r>
            <a:r>
              <a:rPr lang="en-US" altLang="en-US" sz="2400" dirty="0">
                <a:ea typeface="ＭＳ Ｐゴシック" panose="020B0600070205080204" pitchFamily="34" charset="-128"/>
              </a:rPr>
              <a:t>T </a:t>
            </a:r>
            <a:r>
              <a:rPr lang="en-US" altLang="en-US" sz="2400" dirty="0">
                <a:ea typeface="ＭＳ Ｐゴシック" panose="020B0600070205080204" pitchFamily="34" charset="-128"/>
                <a:cs typeface="Arial" panose="020B0604020202020204" pitchFamily="34" charset="0"/>
              </a:rPr>
              <a:t>×</a:t>
            </a:r>
            <a:r>
              <a:rPr lang="en-US" altLang="en-US" sz="2400" dirty="0">
                <a:ea typeface="ＭＳ Ｐゴシック" panose="020B0600070205080204" pitchFamily="34" charset="-128"/>
              </a:rPr>
              <a:t>The Firm’s Marginal Corporate Tax Rate</a:t>
            </a:r>
            <a:endParaRPr lang="en-US" altLang="en-US" sz="2400" dirty="0">
              <a:ea typeface="ＭＳ Ｐゴシック" panose="020B0600070205080204" pitchFamily="34" charset="-128"/>
              <a:cs typeface="Times New Roman" panose="02020603050405020304" pitchFamily="18" charset="0"/>
            </a:endParaRPr>
          </a:p>
        </p:txBody>
      </p:sp>
      <p:sp>
        <p:nvSpPr>
          <p:cNvPr id="4" name="Content Placeholder 3"/>
          <p:cNvSpPr>
            <a:spLocks noGrp="1"/>
          </p:cNvSpPr>
          <p:nvPr>
            <p:ph idx="13"/>
          </p:nvPr>
        </p:nvSpPr>
        <p:spPr>
          <a:xfrm>
            <a:off x="7477648" y="4310909"/>
            <a:ext cx="1219200" cy="381000"/>
          </a:xfrm>
        </p:spPr>
        <p:txBody>
          <a:bodyPr/>
          <a:lstStyle/>
          <a:p>
            <a:pPr marL="0" indent="0">
              <a:buNone/>
            </a:pPr>
            <a:r>
              <a:rPr lang="en-US" altLang="en-US" sz="2400" dirty="0">
                <a:ea typeface="ＭＳ Ｐゴシック" panose="020B0600070205080204" pitchFamily="34" charset="-128"/>
              </a:rPr>
              <a:t>(Eq. 9.2)</a:t>
            </a:r>
          </a:p>
        </p:txBody>
      </p:sp>
    </p:spTree>
    <p:extLst>
      <p:ext uri="{BB962C8B-B14F-4D97-AF65-F5344CB8AC3E}">
        <p14:creationId xmlns:p14="http://schemas.microsoft.com/office/powerpoint/2010/main" val="255344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5"/>
            <a:ext cx="8229600" cy="997527"/>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(7 of 8)</a:t>
            </a:r>
            <a:endParaRPr lang="en-US" sz="2800" dirty="0">
              <a:latin typeface="+mj-lt"/>
            </a:endParaRPr>
          </a:p>
        </p:txBody>
      </p:sp>
      <p:sp>
        <p:nvSpPr>
          <p:cNvPr id="3" name="Content Placeholder 2"/>
          <p:cNvSpPr>
            <a:spLocks noGrp="1"/>
          </p:cNvSpPr>
          <p:nvPr>
            <p:ph idx="1"/>
          </p:nvPr>
        </p:nvSpPr>
        <p:spPr>
          <a:xfrm>
            <a:off x="457200" y="1598950"/>
            <a:ext cx="8229600" cy="1460931"/>
          </a:xfrm>
        </p:spPr>
        <p:txBody>
          <a:bodyPr/>
          <a:lstStyle/>
          <a:p>
            <a:r>
              <a:rPr lang="en-US" altLang="en-US" sz="2400" dirty="0">
                <a:ea typeface="ヒラギノ角ゴ Pro W3" pitchFamily="-65" charset="-128"/>
              </a:rPr>
              <a:t>Incremental Earnings Forecast</a:t>
            </a:r>
          </a:p>
          <a:p>
            <a:pPr marL="0">
              <a:spcBef>
                <a:spcPts val="2000"/>
              </a:spcBef>
              <a:buNone/>
            </a:pPr>
            <a:r>
              <a:rPr lang="en-US" altLang="en-US" sz="2400" dirty="0">
                <a:ea typeface="ＭＳ Ｐゴシック" panose="020B0600070205080204" pitchFamily="34" charset="-128"/>
              </a:rPr>
              <a:t>Incremental Earnings = (Incremental Revenues −  Incremental Costs − Depreciation) </a:t>
            </a:r>
            <a:r>
              <a:rPr lang="en-US" altLang="en-US" sz="2400" dirty="0">
                <a:ea typeface="ＭＳ Ｐゴシック" panose="020B0600070205080204" pitchFamily="34" charset="-128"/>
                <a:sym typeface="Symbol" panose="05050102010706020507" pitchFamily="18" charset="2"/>
              </a:rPr>
              <a:t></a:t>
            </a:r>
            <a:r>
              <a:rPr lang="en-US" altLang="en-US" sz="2400" dirty="0">
                <a:ea typeface="ＭＳ Ｐゴシック" panose="020B0600070205080204" pitchFamily="34" charset="-128"/>
              </a:rPr>
              <a:t> (1 − Tax Rate)</a:t>
            </a:r>
            <a:endParaRPr lang="en-US" altLang="en-US" sz="2400" dirty="0">
              <a:ea typeface="ＭＳ Ｐゴシック" panose="020B0600070205080204" pitchFamily="34" charset="-128"/>
              <a:cs typeface="Times New Roman" panose="02020603050405020304" pitchFamily="18" charset="0"/>
            </a:endParaRPr>
          </a:p>
        </p:txBody>
      </p:sp>
      <p:sp>
        <p:nvSpPr>
          <p:cNvPr id="4" name="Content Placeholder 3"/>
          <p:cNvSpPr>
            <a:spLocks noGrp="1"/>
          </p:cNvSpPr>
          <p:nvPr>
            <p:ph idx="13"/>
          </p:nvPr>
        </p:nvSpPr>
        <p:spPr>
          <a:xfrm>
            <a:off x="7391400" y="3124200"/>
            <a:ext cx="1295400" cy="419924"/>
          </a:xfrm>
        </p:spPr>
        <p:txBody>
          <a:bodyPr/>
          <a:lstStyle/>
          <a:p>
            <a:pPr marL="0" indent="0">
              <a:buNone/>
            </a:pPr>
            <a:r>
              <a:rPr lang="en-US" altLang="en-US" sz="2400" dirty="0">
                <a:ea typeface="ＭＳ Ｐゴシック" panose="020B0600070205080204" pitchFamily="34" charset="-128"/>
              </a:rPr>
              <a:t>(Eq. 9.3)</a:t>
            </a:r>
          </a:p>
        </p:txBody>
      </p:sp>
      <p:pic>
        <p:nvPicPr>
          <p:cNvPr id="8" name="Picture Placeholder 7" descr="A spreadsheet shows the forecast of “Incremental Earnings” for 5 years.&#10;Long description is available in notes, press F6&#10;">
            <a:extLst>
              <a:ext uri="{FF2B5EF4-FFF2-40B4-BE49-F238E27FC236}">
                <a16:creationId xmlns:a16="http://schemas.microsoft.com/office/drawing/2014/main" id="{AFCB7114-4D78-45DF-BB4E-AE65BF829F85}"/>
              </a:ext>
            </a:extLst>
          </p:cNvPr>
          <p:cNvPicPr>
            <a:picLocks noGrp="1" noChangeAspect="1"/>
          </p:cNvPicPr>
          <p:nvPr>
            <p:ph type="pic" sz="quarter" idx="14"/>
          </p:nvPr>
        </p:nvPicPr>
        <p:blipFill>
          <a:blip r:embed="rId3"/>
          <a:stretch>
            <a:fillRect/>
          </a:stretch>
        </p:blipFill>
        <p:spPr>
          <a:xfrm>
            <a:off x="518484" y="3768344"/>
            <a:ext cx="8107030" cy="2007866"/>
          </a:xfrm>
          <a:prstGeom prst="rect">
            <a:avLst/>
          </a:prstGeom>
        </p:spPr>
      </p:pic>
    </p:spTree>
    <p:extLst>
      <p:ext uri="{BB962C8B-B14F-4D97-AF65-F5344CB8AC3E}">
        <p14:creationId xmlns:p14="http://schemas.microsoft.com/office/powerpoint/2010/main" val="16458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(1 of 9)</a:t>
            </a:r>
            <a:endParaRPr lang="en-US" sz="2800" dirty="0">
              <a:latin typeface="+mj-lt"/>
            </a:endParaRPr>
          </a:p>
        </p:txBody>
      </p:sp>
      <p:sp>
        <p:nvSpPr>
          <p:cNvPr id="3" name="Content Placeholder 2"/>
          <p:cNvSpPr>
            <a:spLocks noGrp="1"/>
          </p:cNvSpPr>
          <p:nvPr>
            <p:ph idx="1"/>
          </p:nvPr>
        </p:nvSpPr>
        <p:spPr>
          <a:xfrm>
            <a:off x="457200" y="1583150"/>
            <a:ext cx="8229600" cy="2468879"/>
          </a:xfrm>
        </p:spPr>
        <p:txBody>
          <a:bodyPr/>
          <a:lstStyle/>
          <a:p>
            <a:pPr>
              <a:buNone/>
            </a:pPr>
            <a:r>
              <a:rPr lang="en-US" altLang="en-US" sz="2400" b="1" dirty="0">
                <a:ea typeface="ヒラギノ角ゴ Pro W3" pitchFamily="-65" charset="-128"/>
              </a:rPr>
              <a:t>Problem:</a:t>
            </a:r>
          </a:p>
          <a:p>
            <a:r>
              <a:rPr lang="en-IN" sz="2400" dirty="0"/>
              <a:t>Suppose that the managers of the router division of Cisco Systems are considering the development of a wireless home networking appliance, called HomeNet, that will provide both the hardware and the software necessary to run an entire home from any Internet connection.</a:t>
            </a:r>
            <a:endParaRPr lang="en-US" altLang="en-US" sz="2400" dirty="0">
              <a:ea typeface="ヒラギノ角ゴ Pro W3" pitchFamily="-65" charset="-128"/>
            </a:endParaRPr>
          </a:p>
        </p:txBody>
      </p:sp>
    </p:spTree>
    <p:extLst>
      <p:ext uri="{BB962C8B-B14F-4D97-AF65-F5344CB8AC3E}">
        <p14:creationId xmlns:p14="http://schemas.microsoft.com/office/powerpoint/2010/main" val="277739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(2 of 9)</a:t>
            </a:r>
            <a:endParaRPr lang="en-US" sz="2800" dirty="0">
              <a:latin typeface="+mj-lt"/>
            </a:endParaRPr>
          </a:p>
        </p:txBody>
      </p:sp>
      <p:sp>
        <p:nvSpPr>
          <p:cNvPr id="3" name="Content Placeholder 2"/>
          <p:cNvSpPr>
            <a:spLocks noGrp="1"/>
          </p:cNvSpPr>
          <p:nvPr>
            <p:ph idx="1"/>
          </p:nvPr>
        </p:nvSpPr>
        <p:spPr>
          <a:xfrm>
            <a:off x="457200" y="1583150"/>
            <a:ext cx="8229600" cy="3230879"/>
          </a:xfrm>
        </p:spPr>
        <p:txBody>
          <a:bodyPr/>
          <a:lstStyle/>
          <a:p>
            <a:pPr marL="0" indent="0">
              <a:buNone/>
            </a:pPr>
            <a:r>
              <a:rPr lang="en-US" altLang="en-US" sz="2400" b="1" dirty="0"/>
              <a:t>Problem:</a:t>
            </a:r>
          </a:p>
          <a:p>
            <a:r>
              <a:rPr lang="en-IN" sz="2400" dirty="0"/>
              <a:t>In addition to connecting computers and smartphones, HomeNet will control Internet−capable televisions, streaming video services, heating and airconditioning units, major appliances, security systems, office equipment, and so on. The major competitor for HomeNet is a product being developed by Brandt−Quigley Corporation.</a:t>
            </a:r>
            <a:endParaRPr lang="en-US" altLang="en-US" sz="2400" dirty="0">
              <a:ea typeface="ヒラギノ角ゴ Pro W3" pitchFamily="-65" charset="-128"/>
              <a:cs typeface="ヒラギノ角ゴ Pro W3" pitchFamily="-1" charset="-128"/>
            </a:endParaRPr>
          </a:p>
        </p:txBody>
      </p:sp>
    </p:spTree>
    <p:extLst>
      <p:ext uri="{BB962C8B-B14F-4D97-AF65-F5344CB8AC3E}">
        <p14:creationId xmlns:p14="http://schemas.microsoft.com/office/powerpoint/2010/main" val="55246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(3 of 9)</a:t>
            </a:r>
            <a:endParaRPr lang="en-US" sz="2800" dirty="0">
              <a:latin typeface="+mj-lt"/>
            </a:endParaRPr>
          </a:p>
        </p:txBody>
      </p:sp>
      <p:sp>
        <p:nvSpPr>
          <p:cNvPr id="3" name="Content Placeholder 2"/>
          <p:cNvSpPr>
            <a:spLocks noGrp="1"/>
          </p:cNvSpPr>
          <p:nvPr>
            <p:ph idx="1"/>
          </p:nvPr>
        </p:nvSpPr>
        <p:spPr>
          <a:xfrm>
            <a:off x="457200" y="1616826"/>
            <a:ext cx="8229600" cy="4160520"/>
          </a:xfrm>
        </p:spPr>
        <p:txBody>
          <a:bodyPr/>
          <a:lstStyle/>
          <a:p>
            <a:pPr>
              <a:buNone/>
            </a:pPr>
            <a:r>
              <a:rPr lang="en-US" altLang="en-US" sz="2200" b="1" dirty="0">
                <a:ea typeface="ヒラギノ角ゴ Pro W3" pitchFamily="-65" charset="-128"/>
              </a:rPr>
              <a:t>Problem:</a:t>
            </a:r>
          </a:p>
          <a:p>
            <a:r>
              <a:rPr lang="en-IN" sz="2200" dirty="0"/>
              <a:t>Based on extensive marketing surveys, the sales forecast for HomeNet is 50,000 units per year. Given the pace of technological change, Cisco expects the product will have a four−year life and an expected wholesale price of $260 (the price Cisco will receive from stores). Actual production will be outsourced at a cost (including packaging) of $110 per unit.</a:t>
            </a:r>
          </a:p>
          <a:p>
            <a:r>
              <a:rPr lang="en-IN" sz="2200" dirty="0"/>
              <a:t>To verify the compatibility of new consumer Internet−ready appliances, as they become available, with the HomeNet system, Cisco must also establish a new lab for testing purposes.</a:t>
            </a:r>
            <a:endParaRPr lang="en-US" altLang="en-US" sz="2200" dirty="0">
              <a:ea typeface="ヒラギノ角ゴ Pro W3" pitchFamily="-65" charset="-128"/>
            </a:endParaRPr>
          </a:p>
        </p:txBody>
      </p:sp>
    </p:spTree>
    <p:extLst>
      <p:ext uri="{BB962C8B-B14F-4D97-AF65-F5344CB8AC3E}">
        <p14:creationId xmlns:p14="http://schemas.microsoft.com/office/powerpoint/2010/main" val="354797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(4 of 9)</a:t>
            </a:r>
            <a:endParaRPr lang="en-US" sz="2800" dirty="0">
              <a:latin typeface="+mj-lt"/>
            </a:endParaRPr>
          </a:p>
        </p:txBody>
      </p:sp>
      <p:sp>
        <p:nvSpPr>
          <p:cNvPr id="3" name="Content Placeholder 2"/>
          <p:cNvSpPr>
            <a:spLocks noGrp="1"/>
          </p:cNvSpPr>
          <p:nvPr>
            <p:ph idx="1"/>
          </p:nvPr>
        </p:nvSpPr>
        <p:spPr>
          <a:xfrm>
            <a:off x="457200" y="1586132"/>
            <a:ext cx="8229600" cy="4495799"/>
          </a:xfrm>
        </p:spPr>
        <p:txBody>
          <a:bodyPr/>
          <a:lstStyle/>
          <a:p>
            <a:pPr>
              <a:buNone/>
            </a:pPr>
            <a:r>
              <a:rPr lang="en-US" altLang="en-US" sz="2400" b="1" dirty="0">
                <a:ea typeface="ヒラギノ角ゴ Pro W3" pitchFamily="-65" charset="-128"/>
              </a:rPr>
              <a:t>Problem:</a:t>
            </a:r>
          </a:p>
          <a:p>
            <a:r>
              <a:rPr lang="en-IN" sz="2400" dirty="0"/>
              <a:t>It will rent the lab space but will need to purchase $7.5 million of new equipment. The equipment will be depreciated using the straight−line method over a five−year life. Cisco’s marginal tax rate is 20%.</a:t>
            </a:r>
          </a:p>
          <a:p>
            <a:r>
              <a:rPr lang="en-IN" sz="2400" dirty="0"/>
              <a:t>The lab will be operational at the end of one year. At that time, HomeNet will be ready to ship. Cisco expects to spend $2.8 million per year on rental costs for the lab space, as well as marketing and support for this product. Forecast the incremental earnings from the HomeNet project.</a:t>
            </a:r>
            <a:endParaRPr lang="en-US" altLang="en-US" sz="2400" dirty="0">
              <a:ea typeface="ヒラギノ角ゴ Pro W3" pitchFamily="-65" charset="-128"/>
            </a:endParaRPr>
          </a:p>
        </p:txBody>
      </p:sp>
    </p:spTree>
    <p:extLst>
      <p:ext uri="{BB962C8B-B14F-4D97-AF65-F5344CB8AC3E}">
        <p14:creationId xmlns:p14="http://schemas.microsoft.com/office/powerpoint/2010/main" val="342326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(5 of 9)</a:t>
            </a:r>
            <a:endParaRPr lang="en-US" sz="2800" dirty="0">
              <a:latin typeface="+mj-lt"/>
            </a:endParaRPr>
          </a:p>
        </p:txBody>
      </p:sp>
      <p:sp>
        <p:nvSpPr>
          <p:cNvPr id="3" name="Content Placeholder 2"/>
          <p:cNvSpPr>
            <a:spLocks noGrp="1"/>
          </p:cNvSpPr>
          <p:nvPr>
            <p:ph idx="1"/>
          </p:nvPr>
        </p:nvSpPr>
        <p:spPr>
          <a:xfrm>
            <a:off x="457200" y="1583150"/>
            <a:ext cx="8229600" cy="3646514"/>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 </a:t>
            </a:r>
          </a:p>
          <a:p>
            <a:r>
              <a:rPr lang="en-US" altLang="en-US" sz="2400" dirty="0">
                <a:ea typeface="ヒラギノ角ゴ Pro W3" pitchFamily="-65" charset="-128"/>
              </a:rPr>
              <a:t>4 items are needed to calculate incremental earnings: (1) incremental revenues, (2) incremental costs, (3) depreciation, and (4) the marginal tax rate:</a:t>
            </a:r>
          </a:p>
          <a:p>
            <a:pPr lvl="1"/>
            <a:r>
              <a:rPr lang="en-US" altLang="en-US" sz="2400" dirty="0">
                <a:ea typeface="ヒラギノ角ゴ Pro W3" pitchFamily="-65" charset="-128"/>
              </a:rPr>
              <a:t>Incremental Revenues are: Additional units sold </a:t>
            </a:r>
            <a:r>
              <a:rPr lang="en-US" altLang="en-US" sz="2400" dirty="0">
                <a:ea typeface="ヒラギノ角ゴ Pro W3" pitchFamily="-65" charset="-128"/>
                <a:sym typeface="Symbol" panose="05050102010706020507" pitchFamily="18" charset="2"/>
              </a:rPr>
              <a:t></a:t>
            </a:r>
            <a:r>
              <a:rPr lang="en-US" altLang="en-US" sz="2400" dirty="0">
                <a:ea typeface="ヒラギノ角ゴ Pro W3" pitchFamily="-65" charset="-128"/>
              </a:rPr>
              <a:t> Price = 50,000 </a:t>
            </a:r>
            <a:r>
              <a:rPr lang="en-US" altLang="en-US" sz="2400" dirty="0">
                <a:ea typeface="ヒラギノ角ゴ Pro W3" pitchFamily="-65" charset="-128"/>
                <a:sym typeface="Symbol" panose="05050102010706020507" pitchFamily="18" charset="2"/>
              </a:rPr>
              <a:t></a:t>
            </a:r>
            <a:r>
              <a:rPr lang="en-US" altLang="en-US" sz="2400" dirty="0">
                <a:ea typeface="ヒラギノ角ゴ Pro W3" pitchFamily="-65" charset="-128"/>
              </a:rPr>
              <a:t> $260 = $13,000,000</a:t>
            </a:r>
          </a:p>
          <a:p>
            <a:pPr lvl="1"/>
            <a:r>
              <a:rPr lang="en-US" altLang="en-US" sz="2400" dirty="0">
                <a:ea typeface="ヒラギノ角ゴ Pro W3" pitchFamily="-65" charset="-128"/>
              </a:rPr>
              <a:t>Incremental Costs are: Additional units sold </a:t>
            </a:r>
            <a:r>
              <a:rPr lang="en-US" altLang="en-US" sz="2400" dirty="0">
                <a:ea typeface="ヒラギノ角ゴ Pro W3" pitchFamily="-65" charset="-128"/>
                <a:sym typeface="Symbol" panose="05050102010706020507" pitchFamily="18" charset="2"/>
              </a:rPr>
              <a:t></a:t>
            </a:r>
            <a:r>
              <a:rPr lang="en-US" altLang="en-US" sz="2400" dirty="0">
                <a:ea typeface="ヒラギノ角ゴ Pro W3" pitchFamily="-65" charset="-128"/>
              </a:rPr>
              <a:t> Production costs = 50,000 </a:t>
            </a:r>
            <a:r>
              <a:rPr lang="en-US" altLang="en-US" sz="2400" dirty="0">
                <a:ea typeface="ヒラギノ角ゴ Pro W3" pitchFamily="-65" charset="-128"/>
                <a:sym typeface="Symbol" panose="05050102010706020507" pitchFamily="18" charset="2"/>
              </a:rPr>
              <a:t></a:t>
            </a:r>
            <a:r>
              <a:rPr lang="en-US" altLang="en-US" sz="2400" dirty="0">
                <a:ea typeface="ヒラギノ角ゴ Pro W3" pitchFamily="-65" charset="-128"/>
              </a:rPr>
              <a:t> $110 = $5,500,000</a:t>
            </a:r>
          </a:p>
        </p:txBody>
      </p:sp>
    </p:spTree>
    <p:extLst>
      <p:ext uri="{BB962C8B-B14F-4D97-AF65-F5344CB8AC3E}">
        <p14:creationId xmlns:p14="http://schemas.microsoft.com/office/powerpoint/2010/main" val="149342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(6 of 9)</a:t>
            </a:r>
            <a:endParaRPr lang="en-US" sz="2800" dirty="0">
              <a:latin typeface="+mj-lt"/>
            </a:endParaRPr>
          </a:p>
        </p:txBody>
      </p:sp>
      <p:sp>
        <p:nvSpPr>
          <p:cNvPr id="3" name="Content Placeholder 2"/>
          <p:cNvSpPr>
            <a:spLocks noGrp="1"/>
          </p:cNvSpPr>
          <p:nvPr>
            <p:ph idx="1"/>
          </p:nvPr>
        </p:nvSpPr>
        <p:spPr>
          <a:xfrm>
            <a:off x="457200" y="1586133"/>
            <a:ext cx="8229600" cy="1893667"/>
          </a:xfrm>
        </p:spPr>
        <p:txBody>
          <a:bodyPr/>
          <a:lstStyle/>
          <a:p>
            <a:pPr>
              <a:buNone/>
            </a:pPr>
            <a:r>
              <a:rPr lang="en-US" altLang="en-US" sz="2400" b="1" dirty="0">
                <a:ea typeface="ヒラギノ角ゴ Pro W3" pitchFamily="-65" charset="-128"/>
              </a:rPr>
              <a:t>Plan: </a:t>
            </a:r>
          </a:p>
          <a:p>
            <a:r>
              <a:rPr lang="en-US" altLang="en-US" sz="2400" dirty="0">
                <a:ea typeface="ヒラギノ角ゴ Pro W3" pitchFamily="-65" charset="-128"/>
              </a:rPr>
              <a:t>Selling, General and Administrative = $2,800,000 for rent, marketing, and support</a:t>
            </a:r>
          </a:p>
          <a:p>
            <a:r>
              <a:rPr lang="en-US" altLang="en-US" sz="2400" dirty="0">
                <a:ea typeface="ヒラギノ角ゴ Pro W3" pitchFamily="-65" charset="-128"/>
              </a:rPr>
              <a:t>Depreciation is:</a:t>
            </a:r>
          </a:p>
        </p:txBody>
      </p:sp>
      <p:graphicFrame>
        <p:nvGraphicFramePr>
          <p:cNvPr id="5" name="Object 4" descr="An equation: depreciable basis divided by depreciable life = $7,500,000 divided by 5 = $1,500,000."/>
          <p:cNvGraphicFramePr>
            <a:graphicFrameLocks noChangeAspect="1"/>
          </p:cNvGraphicFramePr>
          <p:nvPr>
            <p:extLst>
              <p:ext uri="{D42A27DB-BD31-4B8C-83A1-F6EECF244321}">
                <p14:modId xmlns:p14="http://schemas.microsoft.com/office/powerpoint/2010/main" val="3812883837"/>
              </p:ext>
            </p:extLst>
          </p:nvPr>
        </p:nvGraphicFramePr>
        <p:xfrm>
          <a:off x="1432560" y="3632200"/>
          <a:ext cx="6261100" cy="787400"/>
        </p:xfrm>
        <a:graphic>
          <a:graphicData uri="http://schemas.openxmlformats.org/presentationml/2006/ole">
            <mc:AlternateContent xmlns:mc="http://schemas.openxmlformats.org/markup-compatibility/2006">
              <mc:Choice xmlns:v="urn:schemas-microsoft-com:vml" Requires="v">
                <p:oleObj spid="_x0000_s31956" name="Equation" r:id="rId4" imgW="6260760" imgH="787320" progId="Equation.DSMT4">
                  <p:embed/>
                </p:oleObj>
              </mc:Choice>
              <mc:Fallback>
                <p:oleObj name="Equation" r:id="rId4" imgW="6260760" imgH="787320" progId="Equation.DSMT4">
                  <p:embed/>
                  <p:pic>
                    <p:nvPicPr>
                      <p:cNvPr id="0" name=""/>
                      <p:cNvPicPr/>
                      <p:nvPr/>
                    </p:nvPicPr>
                    <p:blipFill>
                      <a:blip r:embed="rId5"/>
                      <a:stretch>
                        <a:fillRect/>
                      </a:stretch>
                    </p:blipFill>
                    <p:spPr>
                      <a:xfrm>
                        <a:off x="1432560" y="3632200"/>
                        <a:ext cx="6261100" cy="787400"/>
                      </a:xfrm>
                      <a:prstGeom prst="rect">
                        <a:avLst/>
                      </a:prstGeom>
                    </p:spPr>
                  </p:pic>
                </p:oleObj>
              </mc:Fallback>
            </mc:AlternateContent>
          </a:graphicData>
        </a:graphic>
      </p:graphicFrame>
      <p:sp>
        <p:nvSpPr>
          <p:cNvPr id="4" name="Content Placeholder 3"/>
          <p:cNvSpPr>
            <a:spLocks noGrp="1"/>
          </p:cNvSpPr>
          <p:nvPr>
            <p:ph idx="13"/>
          </p:nvPr>
        </p:nvSpPr>
        <p:spPr>
          <a:xfrm>
            <a:off x="457200" y="4572000"/>
            <a:ext cx="8229600" cy="1600200"/>
          </a:xfrm>
        </p:spPr>
        <p:txBody>
          <a:bodyPr/>
          <a:lstStyle/>
          <a:p>
            <a:pPr marL="255600" lvl="1" indent="-255600">
              <a:spcBef>
                <a:spcPts val="1500"/>
              </a:spcBef>
              <a:buFont typeface="Arial" panose="020B0604020202020204" pitchFamily="34" charset="0"/>
              <a:buChar char="•"/>
            </a:pPr>
            <a:r>
              <a:rPr lang="en-US" altLang="en-US" sz="2400" dirty="0">
                <a:ea typeface="ヒラギノ角ゴ Pro W3" pitchFamily="-65" charset="-128"/>
              </a:rPr>
              <a:t>Marginal Tax Rate: 20%</a:t>
            </a:r>
          </a:p>
          <a:p>
            <a:pPr lvl="1"/>
            <a:r>
              <a:rPr lang="en-IN" sz="2400" dirty="0"/>
              <a:t>Note that even though the project lasts for four years, the equipment has a five−year life, so we must account for the final depreciation charge in the fifth year.</a:t>
            </a:r>
            <a:endParaRPr lang="en-US" altLang="en-US" sz="2400" dirty="0">
              <a:ea typeface="ヒラギノ角ゴ Pro W3" pitchFamily="-65" charset="-128"/>
            </a:endParaRPr>
          </a:p>
        </p:txBody>
      </p:sp>
    </p:spTree>
    <p:extLst>
      <p:ext uri="{BB962C8B-B14F-4D97-AF65-F5344CB8AC3E}">
        <p14:creationId xmlns:p14="http://schemas.microsoft.com/office/powerpoint/2010/main" val="18624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a:xfrm>
            <a:off x="457200" y="170197"/>
            <a:ext cx="8229600" cy="563078"/>
          </a:xfrm>
        </p:spPr>
        <p:txBody>
          <a:bodyPr/>
          <a:lstStyle/>
          <a:p>
            <a:r>
              <a:rPr lang="en-US" altLang="en-US" sz="3600" dirty="0">
                <a:latin typeface="+mj-lt"/>
              </a:rPr>
              <a:t>Chapter Outline</a:t>
            </a:r>
            <a:endParaRPr lang="en-US" sz="3600" b="1" dirty="0">
              <a:latin typeface="+mj-lt"/>
            </a:endParaRPr>
          </a:p>
        </p:txBody>
      </p:sp>
      <p:sp>
        <p:nvSpPr>
          <p:cNvPr id="3" name="Learning Objective List"/>
          <p:cNvSpPr>
            <a:spLocks noGrp="1"/>
          </p:cNvSpPr>
          <p:nvPr>
            <p:ph idx="1"/>
          </p:nvPr>
        </p:nvSpPr>
        <p:spPr>
          <a:xfrm>
            <a:off x="457200" y="965448"/>
            <a:ext cx="8229600" cy="3246120"/>
          </a:xfrm>
        </p:spPr>
        <p:txBody>
          <a:bodyPr/>
          <a:lstStyle/>
          <a:p>
            <a:pPr marL="0" indent="0">
              <a:buClr>
                <a:schemeClr val="bg1"/>
              </a:buClr>
              <a:buNone/>
            </a:pPr>
            <a:r>
              <a:rPr lang="en-US" sz="2400" b="1" dirty="0">
                <a:solidFill>
                  <a:srgbClr val="007FA3"/>
                </a:solidFill>
              </a:rPr>
              <a:t>9.1</a:t>
            </a:r>
            <a:r>
              <a:rPr lang="en-US" sz="2400" dirty="0">
                <a:solidFill>
                  <a:srgbClr val="007FA3"/>
                </a:solidFill>
              </a:rPr>
              <a:t> </a:t>
            </a:r>
            <a:r>
              <a:rPr lang="en-US" altLang="en-US" sz="2400" dirty="0">
                <a:ea typeface="ヒラギノ角ゴ Pro W3" pitchFamily="-65" charset="-128"/>
              </a:rPr>
              <a:t>The Capital Budgeting Process</a:t>
            </a:r>
            <a:endParaRPr lang="en-US" sz="2400" dirty="0"/>
          </a:p>
          <a:p>
            <a:pPr marL="0" indent="0">
              <a:buClr>
                <a:schemeClr val="bg1"/>
              </a:buClr>
              <a:buNone/>
            </a:pPr>
            <a:r>
              <a:rPr lang="en-US" sz="2400" b="1" dirty="0">
                <a:solidFill>
                  <a:srgbClr val="007FA3"/>
                </a:solidFill>
              </a:rPr>
              <a:t>9.2</a:t>
            </a:r>
            <a:r>
              <a:rPr lang="en-US" sz="2400" dirty="0">
                <a:solidFill>
                  <a:srgbClr val="007FA3"/>
                </a:solidFill>
              </a:rPr>
              <a:t> </a:t>
            </a:r>
            <a:r>
              <a:rPr lang="en-US" altLang="en-US" sz="2400" dirty="0">
                <a:ea typeface="ヒラギノ角ゴ Pro W3" pitchFamily="-65" charset="-128"/>
              </a:rPr>
              <a:t>Forecasting Incremental Earnings</a:t>
            </a:r>
            <a:endParaRPr lang="en-US" sz="2400" dirty="0"/>
          </a:p>
          <a:p>
            <a:pPr marL="0" indent="0">
              <a:buClr>
                <a:schemeClr val="bg1"/>
              </a:buClr>
              <a:buNone/>
            </a:pPr>
            <a:r>
              <a:rPr lang="en-US" sz="2400" b="1" dirty="0">
                <a:solidFill>
                  <a:srgbClr val="007FA3"/>
                </a:solidFill>
              </a:rPr>
              <a:t>9.3 </a:t>
            </a:r>
            <a:r>
              <a:rPr lang="en-US" altLang="en-US" sz="2400" dirty="0">
                <a:ea typeface="ヒラギノ角ゴ Pro W3" pitchFamily="-65" charset="-128"/>
              </a:rPr>
              <a:t>Determining Incremental Free Cash Flow</a:t>
            </a:r>
            <a:endParaRPr lang="en-US" sz="2400" dirty="0"/>
          </a:p>
          <a:p>
            <a:pPr marL="0" indent="0">
              <a:buClr>
                <a:schemeClr val="bg1"/>
              </a:buClr>
              <a:buNone/>
            </a:pPr>
            <a:r>
              <a:rPr lang="en-US" sz="2400" b="1" dirty="0">
                <a:solidFill>
                  <a:srgbClr val="007FA3"/>
                </a:solidFill>
              </a:rPr>
              <a:t>9.4 </a:t>
            </a:r>
            <a:r>
              <a:rPr lang="en-US" altLang="en-US" sz="2400" dirty="0">
                <a:ea typeface="ヒラギノ角ゴ Pro W3" pitchFamily="-65" charset="-128"/>
              </a:rPr>
              <a:t>Other Effects on Incremental Free Cash Flows</a:t>
            </a:r>
            <a:endParaRPr lang="en-US" altLang="en-US" sz="2400" dirty="0"/>
          </a:p>
          <a:p>
            <a:pPr marL="0" indent="0">
              <a:buClr>
                <a:schemeClr val="bg1"/>
              </a:buClr>
              <a:buNone/>
            </a:pPr>
            <a:r>
              <a:rPr lang="en-US" sz="2400" b="1" dirty="0">
                <a:solidFill>
                  <a:srgbClr val="007FA3"/>
                </a:solidFill>
              </a:rPr>
              <a:t>9.5 </a:t>
            </a:r>
            <a:r>
              <a:rPr lang="en-US" altLang="en-US" sz="2400" dirty="0">
                <a:ea typeface="ヒラギノ角ゴ Pro W3" pitchFamily="-65" charset="-128"/>
              </a:rPr>
              <a:t>Analyzing the Project</a:t>
            </a:r>
            <a:endParaRPr lang="en-US" altLang="en-US" sz="2400" dirty="0">
              <a:ea typeface="ヒラギノ角ゴ Pro W3"/>
              <a:cs typeface="ヒラギノ角ゴ Pro W3"/>
            </a:endParaRPr>
          </a:p>
          <a:p>
            <a:pPr marL="0" indent="0">
              <a:buClr>
                <a:schemeClr val="bg1"/>
              </a:buClr>
              <a:buNone/>
            </a:pPr>
            <a:r>
              <a:rPr lang="en-US" sz="2400" b="1" dirty="0">
                <a:solidFill>
                  <a:srgbClr val="007FA3"/>
                </a:solidFill>
              </a:rPr>
              <a:t>9.6 </a:t>
            </a:r>
            <a:r>
              <a:rPr lang="en-US" altLang="en-US" sz="2400" dirty="0">
                <a:ea typeface="ヒラギノ角ゴ Pro W3" pitchFamily="-65" charset="-128"/>
              </a:rPr>
              <a:t>Real Options in Capital Budgeting</a:t>
            </a:r>
            <a:endParaRPr lang="en-US" sz="2400" b="1" dirty="0">
              <a:solidFill>
                <a:srgbClr val="007FA3"/>
              </a:solidFill>
            </a:endParaRPr>
          </a:p>
        </p:txBody>
      </p:sp>
    </p:spTree>
    <p:extLst>
      <p:ext uri="{BB962C8B-B14F-4D97-AF65-F5344CB8AC3E}">
        <p14:creationId xmlns:p14="http://schemas.microsoft.com/office/powerpoint/2010/main"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41517"/>
            <a:ext cx="8229600" cy="925070"/>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(7 of 9)</a:t>
            </a:r>
            <a:endParaRPr lang="en-US" sz="2800" dirty="0">
              <a:latin typeface="+mj-lt"/>
            </a:endParaRPr>
          </a:p>
        </p:txBody>
      </p:sp>
      <p:sp>
        <p:nvSpPr>
          <p:cNvPr id="3" name="Content Placeholder 2"/>
          <p:cNvSpPr>
            <a:spLocks noGrp="1"/>
          </p:cNvSpPr>
          <p:nvPr>
            <p:ph idx="1"/>
          </p:nvPr>
        </p:nvSpPr>
        <p:spPr>
          <a:xfrm>
            <a:off x="457200" y="1644446"/>
            <a:ext cx="8229600" cy="468442"/>
          </a:xfrm>
        </p:spPr>
        <p:txBody>
          <a:bodyPr/>
          <a:lstStyle/>
          <a:p>
            <a:pPr>
              <a:buNone/>
            </a:pPr>
            <a:r>
              <a:rPr lang="en-US" altLang="en-US" sz="2400" b="1" dirty="0">
                <a:ea typeface="ヒラギノ角ゴ Pro W3" pitchFamily="-65" charset="-128"/>
              </a:rPr>
              <a:t>Q= 50,000, Price $260, Variable cost= $110</a:t>
            </a:r>
          </a:p>
        </p:txBody>
      </p:sp>
      <p:pic>
        <p:nvPicPr>
          <p:cNvPr id="7" name="Picture Placeholder 6" descr="A spreadsheet shows the 5-year “Incremental Earnings” forecast for the problem.&#10;Long description is available in notes, press F6&#10;">
            <a:extLst>
              <a:ext uri="{FF2B5EF4-FFF2-40B4-BE49-F238E27FC236}">
                <a16:creationId xmlns:a16="http://schemas.microsoft.com/office/drawing/2014/main" id="{6907B3BC-DB4D-4D6A-AC14-EBE2EAF29DAD}"/>
              </a:ext>
            </a:extLst>
          </p:cNvPr>
          <p:cNvPicPr>
            <a:picLocks noGrp="1" noChangeAspect="1"/>
          </p:cNvPicPr>
          <p:nvPr>
            <p:ph type="pic" sz="quarter" idx="13"/>
          </p:nvPr>
        </p:nvPicPr>
        <p:blipFill>
          <a:blip r:embed="rId3"/>
          <a:stretch>
            <a:fillRect/>
          </a:stretch>
        </p:blipFill>
        <p:spPr>
          <a:xfrm>
            <a:off x="536556" y="2157823"/>
            <a:ext cx="8070888" cy="2642777"/>
          </a:xfrm>
          <a:prstGeom prst="rect">
            <a:avLst/>
          </a:prstGeom>
        </p:spPr>
      </p:pic>
    </p:spTree>
    <p:extLst>
      <p:ext uri="{BB962C8B-B14F-4D97-AF65-F5344CB8AC3E}">
        <p14:creationId xmlns:p14="http://schemas.microsoft.com/office/powerpoint/2010/main" val="154093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(8 of 9)</a:t>
            </a:r>
            <a:endParaRPr lang="en-US" sz="2800" dirty="0">
              <a:latin typeface="+mj-lt"/>
            </a:endParaRPr>
          </a:p>
        </p:txBody>
      </p:sp>
      <p:sp>
        <p:nvSpPr>
          <p:cNvPr id="3" name="Content Placeholder 2"/>
          <p:cNvSpPr>
            <a:spLocks noGrp="1"/>
          </p:cNvSpPr>
          <p:nvPr>
            <p:ph idx="1"/>
          </p:nvPr>
        </p:nvSpPr>
        <p:spPr>
          <a:xfrm>
            <a:off x="457200" y="1583363"/>
            <a:ext cx="8229600" cy="3383279"/>
          </a:xfrm>
        </p:spPr>
        <p:txBody>
          <a:bodyPr/>
          <a:lstStyle/>
          <a:p>
            <a:pPr>
              <a:buNone/>
            </a:pPr>
            <a:r>
              <a:rPr lang="en-US" altLang="en-US" sz="2400" b="1" dirty="0">
                <a:ea typeface="ヒラギノ角ゴ Pro W3" pitchFamily="-65" charset="-128"/>
              </a:rPr>
              <a:t>Evaluate:</a:t>
            </a:r>
          </a:p>
          <a:p>
            <a:r>
              <a:rPr lang="en-IN" sz="2400" dirty="0"/>
              <a:t>These incremental earnings are an intermediate step on the way to calculating the incremental cash flows that would form the basis of any analysis of the </a:t>
            </a:r>
            <a:r>
              <a:rPr lang="en-IN" sz="2400" dirty="0" err="1"/>
              <a:t>HomeNet</a:t>
            </a:r>
            <a:r>
              <a:rPr lang="en-IN" sz="2400" dirty="0"/>
              <a:t> project. </a:t>
            </a:r>
          </a:p>
          <a:p>
            <a:r>
              <a:rPr lang="en-IN" sz="2400" dirty="0"/>
              <a:t>The cost of the equipment does not affect earnings in the year it is purchased but does so through the depreciation expense in the following five years.</a:t>
            </a:r>
            <a:endParaRPr lang="en-US" altLang="en-US" sz="2400" dirty="0">
              <a:ea typeface="ヒラギノ角ゴ Pro W3" pitchFamily="-65" charset="-128"/>
            </a:endParaRPr>
          </a:p>
        </p:txBody>
      </p:sp>
    </p:spTree>
    <p:extLst>
      <p:ext uri="{BB962C8B-B14F-4D97-AF65-F5344CB8AC3E}">
        <p14:creationId xmlns:p14="http://schemas.microsoft.com/office/powerpoint/2010/main" val="84812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6342"/>
            <a:ext cx="8229600" cy="997527"/>
          </a:xfrm>
        </p:spPr>
        <p:txBody>
          <a:bodyPr/>
          <a:lstStyle/>
          <a:p>
            <a:r>
              <a:rPr lang="en-US" altLang="en-US" sz="3600" dirty="0">
                <a:latin typeface="+mj-lt"/>
                <a:ea typeface="ヒラギノ角ゴ Pro W3" pitchFamily="-65" charset="-128"/>
              </a:rPr>
              <a:t>Example 9.1 Incremental Earnings      </a:t>
            </a:r>
            <a:r>
              <a:rPr lang="en-US" altLang="en-US" sz="2800" dirty="0">
                <a:latin typeface="+mj-lt"/>
                <a:ea typeface="ヒラギノ角ゴ Pro W3" pitchFamily="-65" charset="-128"/>
              </a:rPr>
              <a:t>(9 of 9)</a:t>
            </a:r>
            <a:endParaRPr lang="en-US" sz="2800" dirty="0">
              <a:latin typeface="+mj-lt"/>
            </a:endParaRPr>
          </a:p>
        </p:txBody>
      </p:sp>
      <p:sp>
        <p:nvSpPr>
          <p:cNvPr id="3" name="Content Placeholder 2"/>
          <p:cNvSpPr>
            <a:spLocks noGrp="1"/>
          </p:cNvSpPr>
          <p:nvPr>
            <p:ph idx="1"/>
          </p:nvPr>
        </p:nvSpPr>
        <p:spPr>
          <a:xfrm>
            <a:off x="457200" y="1583363"/>
            <a:ext cx="8229600" cy="2468879"/>
          </a:xfrm>
        </p:spPr>
        <p:txBody>
          <a:bodyPr/>
          <a:lstStyle/>
          <a:p>
            <a:pPr>
              <a:buNone/>
            </a:pPr>
            <a:r>
              <a:rPr lang="en-US" altLang="en-US" sz="2400" b="1" dirty="0">
                <a:ea typeface="ヒラギノ角ゴ Pro W3" pitchFamily="-65" charset="-128"/>
              </a:rPr>
              <a:t>Evaluate:</a:t>
            </a:r>
          </a:p>
          <a:p>
            <a:r>
              <a:rPr lang="en-IN" sz="2400" dirty="0"/>
              <a:t>Note that the depreciable life, which is based on accounting rules, does not have to be the same as the economic life of the asset—the period over which it will have value. Here, the firm will use the equipment for four years, but will depreciate it over five years.</a:t>
            </a:r>
            <a:endParaRPr lang="en-US" altLang="en-US" sz="2400" dirty="0">
              <a:ea typeface="ヒラギノ角ゴ Pro W3" pitchFamily="-65" charset="-128"/>
            </a:endParaRPr>
          </a:p>
        </p:txBody>
      </p:sp>
    </p:spTree>
    <p:extLst>
      <p:ext uri="{BB962C8B-B14F-4D97-AF65-F5344CB8AC3E}">
        <p14:creationId xmlns:p14="http://schemas.microsoft.com/office/powerpoint/2010/main" val="371833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9.3 Determining Incremental Free Cash Flow </a:t>
            </a:r>
            <a:r>
              <a:rPr lang="en-US" altLang="en-US" sz="2800" dirty="0">
                <a:latin typeface="+mj-lt"/>
                <a:ea typeface="ヒラギノ角ゴ Pro W3" pitchFamily="-65" charset="-128"/>
              </a:rPr>
              <a:t>(1 of 6)</a:t>
            </a:r>
            <a:endParaRPr lang="en-US" sz="2800" dirty="0">
              <a:latin typeface="+mj-lt"/>
            </a:endParaRPr>
          </a:p>
        </p:txBody>
      </p:sp>
      <p:sp>
        <p:nvSpPr>
          <p:cNvPr id="3" name="Content Placeholder 2"/>
          <p:cNvSpPr>
            <a:spLocks noGrp="1"/>
          </p:cNvSpPr>
          <p:nvPr>
            <p:ph idx="1"/>
          </p:nvPr>
        </p:nvSpPr>
        <p:spPr>
          <a:xfrm>
            <a:off x="457200" y="1586133"/>
            <a:ext cx="8229600" cy="2133600"/>
          </a:xfrm>
        </p:spPr>
        <p:txBody>
          <a:bodyPr/>
          <a:lstStyle/>
          <a:p>
            <a:r>
              <a:rPr lang="en-US" altLang="en-US" sz="2400" dirty="0">
                <a:ea typeface="ヒラギノ角ゴ Pro W3" pitchFamily="-65" charset="-128"/>
              </a:rPr>
              <a:t>Converting from Earnings to Free Cash Flow</a:t>
            </a:r>
          </a:p>
          <a:p>
            <a:pPr lvl="1"/>
            <a:r>
              <a:rPr lang="en-US" altLang="en-US" sz="2400" dirty="0">
                <a:ea typeface="ヒラギノ角ゴ Pro W3" pitchFamily="-65" charset="-128"/>
              </a:rPr>
              <a:t>Free Cash Flow</a:t>
            </a:r>
          </a:p>
          <a:p>
            <a:pPr lvl="2"/>
            <a:r>
              <a:rPr lang="en-US" altLang="en-US" sz="2400" dirty="0">
                <a:ea typeface="ＭＳ Ｐゴシック" panose="020B0600070205080204" pitchFamily="34" charset="-128"/>
              </a:rPr>
              <a:t>The incremental effect of a project on a firm’s available cash</a:t>
            </a:r>
          </a:p>
          <a:p>
            <a:pPr lvl="1"/>
            <a:r>
              <a:rPr lang="en-US" altLang="en-US" sz="2400" dirty="0">
                <a:ea typeface="ヒラギノ角ゴ Pro W3" pitchFamily="-65" charset="-128"/>
              </a:rPr>
              <a:t>Capital Expenditures and Depreciation</a:t>
            </a:r>
          </a:p>
        </p:txBody>
      </p:sp>
    </p:spTree>
    <p:extLst>
      <p:ext uri="{BB962C8B-B14F-4D97-AF65-F5344CB8AC3E}">
        <p14:creationId xmlns:p14="http://schemas.microsoft.com/office/powerpoint/2010/main" val="1974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Deducting and then Adding Back Depreciation</a:t>
            </a:r>
            <a:endParaRPr lang="en-US" sz="2000" dirty="0">
              <a:latin typeface="+mj-lt"/>
            </a:endParaRPr>
          </a:p>
        </p:txBody>
      </p:sp>
      <p:sp>
        <p:nvSpPr>
          <p:cNvPr id="3" name="Content Placeholder 2"/>
          <p:cNvSpPr>
            <a:spLocks noGrp="1"/>
          </p:cNvSpPr>
          <p:nvPr>
            <p:ph idx="1"/>
          </p:nvPr>
        </p:nvSpPr>
        <p:spPr>
          <a:xfrm>
            <a:off x="457200" y="1600201"/>
            <a:ext cx="8229600" cy="453451"/>
          </a:xfrm>
        </p:spPr>
        <p:txBody>
          <a:bodyPr/>
          <a:lstStyle/>
          <a:p>
            <a:pPr marL="0" indent="0">
              <a:buNone/>
            </a:pPr>
            <a:r>
              <a:rPr lang="en-US" altLang="en-US" sz="2400" b="1" dirty="0">
                <a:ea typeface="ヒラギノ角ゴ Pro W3" pitchFamily="-65" charset="-128"/>
              </a:rPr>
              <a:t>Table 9.1 </a:t>
            </a:r>
            <a:r>
              <a:rPr lang="en-US" altLang="en-US" sz="2400" dirty="0">
                <a:ea typeface="ヒラギノ角ゴ Pro W3" pitchFamily="-65" charset="-128"/>
              </a:rPr>
              <a:t>Deducting and then Adding Back Depreciation</a:t>
            </a:r>
          </a:p>
        </p:txBody>
      </p:sp>
      <p:pic>
        <p:nvPicPr>
          <p:cNvPr id="7" name="Picture Placeholder 6" descr="A table shows the deduction and addition of depreciation.&#10;Long description is available in notes, press F6">
            <a:extLst>
              <a:ext uri="{FF2B5EF4-FFF2-40B4-BE49-F238E27FC236}">
                <a16:creationId xmlns:a16="http://schemas.microsoft.com/office/drawing/2014/main" id="{8A821F02-7C74-4304-87AE-E94DFCD14E65}"/>
              </a:ext>
            </a:extLst>
          </p:cNvPr>
          <p:cNvPicPr>
            <a:picLocks noGrp="1" noChangeAspect="1"/>
          </p:cNvPicPr>
          <p:nvPr>
            <p:ph type="pic" sz="quarter" idx="13"/>
          </p:nvPr>
        </p:nvPicPr>
        <p:blipFill>
          <a:blip r:embed="rId3"/>
          <a:stretch>
            <a:fillRect/>
          </a:stretch>
        </p:blipFill>
        <p:spPr>
          <a:xfrm>
            <a:off x="494441" y="2165394"/>
            <a:ext cx="8155116" cy="2757626"/>
          </a:xfrm>
          <a:prstGeom prst="rect">
            <a:avLst/>
          </a:prstGeom>
        </p:spPr>
      </p:pic>
    </p:spTree>
    <p:extLst>
      <p:ext uri="{BB962C8B-B14F-4D97-AF65-F5344CB8AC3E}">
        <p14:creationId xmlns:p14="http://schemas.microsoft.com/office/powerpoint/2010/main" val="14411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9.3 Incremental Free Cash Flows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83150"/>
            <a:ext cx="8229600" cy="2087879"/>
          </a:xfrm>
        </p:spPr>
        <p:txBody>
          <a:bodyPr/>
          <a:lstStyle/>
          <a:p>
            <a:pPr>
              <a:buNone/>
            </a:pPr>
            <a:r>
              <a:rPr lang="en-US" altLang="en-US" sz="2400" b="1" dirty="0">
                <a:ea typeface="ヒラギノ角ゴ Pro W3" pitchFamily="-65" charset="-128"/>
              </a:rPr>
              <a:t>Problem:</a:t>
            </a:r>
          </a:p>
          <a:p>
            <a:r>
              <a:rPr lang="en-IN" sz="2400" dirty="0"/>
              <a:t>Let’s return to the HomeNet example. In Example 9.1, we computed the incremental earnings for HomeNet, but we need the incremental free cash flows to decide whether Cisco should proceed with the project.</a:t>
            </a:r>
            <a:endParaRPr lang="en-US" altLang="en-US" sz="2400" dirty="0">
              <a:ea typeface="ヒラギノ角ゴ Pro W3" pitchFamily="-65" charset="-128"/>
            </a:endParaRPr>
          </a:p>
        </p:txBody>
      </p:sp>
    </p:spTree>
    <p:extLst>
      <p:ext uri="{BB962C8B-B14F-4D97-AF65-F5344CB8AC3E}">
        <p14:creationId xmlns:p14="http://schemas.microsoft.com/office/powerpoint/2010/main" val="160240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9.3 Incremental Free Cash Flows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583150"/>
            <a:ext cx="8229600" cy="376427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The difference between the incremental earnings and incremental free cash flows in the HomeNet example will be driven by the equipment purchased for the lab. </a:t>
            </a:r>
          </a:p>
          <a:p>
            <a:r>
              <a:rPr lang="en-IN" sz="2400" dirty="0"/>
              <a:t>We need to recognize the $7.5 million cash outflow associated with the purchase in year 0 and add back the $1.5 million depreciation expenses from year 1 to 5 as they are not actually cash outflows.</a:t>
            </a:r>
            <a:endParaRPr lang="en-US" altLang="en-US" sz="2400" dirty="0">
              <a:ea typeface="ヒラギノ角ゴ Pro W3" pitchFamily="-65" charset="-128"/>
            </a:endParaRPr>
          </a:p>
        </p:txBody>
      </p:sp>
    </p:spTree>
    <p:extLst>
      <p:ext uri="{BB962C8B-B14F-4D97-AF65-F5344CB8AC3E}">
        <p14:creationId xmlns:p14="http://schemas.microsoft.com/office/powerpoint/2010/main" val="22864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Example 9.3 Incremental Free Cash Flows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600201"/>
            <a:ext cx="8229600" cy="408481"/>
          </a:xfrm>
        </p:spPr>
        <p:txBody>
          <a:bodyPr/>
          <a:lstStyle/>
          <a:p>
            <a:pPr>
              <a:buNone/>
            </a:pPr>
            <a:r>
              <a:rPr lang="en-US" altLang="en-US" sz="2400" b="1" dirty="0">
                <a:ea typeface="ヒラギノ角ゴ Pro W3" pitchFamily="-65" charset="-128"/>
              </a:rPr>
              <a:t>Execute:</a:t>
            </a:r>
          </a:p>
        </p:txBody>
      </p:sp>
      <p:pic>
        <p:nvPicPr>
          <p:cNvPr id="6" name="Picture Placeholder 5" descr="A spreadsheet shows the estimates of incremental free cash flows for 5 years.&#10;Long description is available in notes, press F6&#10;">
            <a:extLst>
              <a:ext uri="{FF2B5EF4-FFF2-40B4-BE49-F238E27FC236}">
                <a16:creationId xmlns:a16="http://schemas.microsoft.com/office/drawing/2014/main" id="{F2C3E846-B570-4BF2-9ACD-082DE99B4EDB}"/>
              </a:ext>
            </a:extLst>
          </p:cNvPr>
          <p:cNvPicPr>
            <a:picLocks noGrp="1" noChangeAspect="1"/>
          </p:cNvPicPr>
          <p:nvPr>
            <p:ph type="pic" sz="quarter" idx="13"/>
          </p:nvPr>
        </p:nvPicPr>
        <p:blipFill>
          <a:blip r:embed="rId3"/>
          <a:stretch>
            <a:fillRect/>
          </a:stretch>
        </p:blipFill>
        <p:spPr>
          <a:xfrm>
            <a:off x="497575" y="2159906"/>
            <a:ext cx="8148850" cy="3402694"/>
          </a:xfrm>
          <a:prstGeom prst="rect">
            <a:avLst/>
          </a:prstGeom>
        </p:spPr>
      </p:pic>
    </p:spTree>
    <p:extLst>
      <p:ext uri="{BB962C8B-B14F-4D97-AF65-F5344CB8AC3E}">
        <p14:creationId xmlns:p14="http://schemas.microsoft.com/office/powerpoint/2010/main" val="307888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9.3 Incremental Free Cash Flows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583150"/>
            <a:ext cx="8229600" cy="3383279"/>
          </a:xfrm>
        </p:spPr>
        <p:txBody>
          <a:bodyPr/>
          <a:lstStyle/>
          <a:p>
            <a:pPr>
              <a:buNone/>
            </a:pPr>
            <a:r>
              <a:rPr lang="en-US" altLang="en-US" sz="2400" b="1" dirty="0">
                <a:ea typeface="ヒラギノ角ゴ Pro W3" pitchFamily="-65" charset="-128"/>
              </a:rPr>
              <a:t>Evaluate:</a:t>
            </a:r>
          </a:p>
          <a:p>
            <a:r>
              <a:rPr lang="en-IN" sz="2400" dirty="0"/>
              <a:t>By recognizing the outflow from purchasing the equipment in year 0, we account for the fact that $7.5 million left the firm at that time. </a:t>
            </a:r>
          </a:p>
          <a:p>
            <a:r>
              <a:rPr lang="en-IN" sz="2400" dirty="0"/>
              <a:t>By adding back the $1.5 million depreciation expenses in years 1 through 5, we adjust the incremental earnings to reflect the fact that the depreciation expense is not a cash outflow.</a:t>
            </a:r>
            <a:endParaRPr lang="en-US" altLang="en-US" sz="2400" dirty="0">
              <a:ea typeface="ヒラギノ角ゴ Pro W3" pitchFamily="-65" charset="-128"/>
            </a:endParaRPr>
          </a:p>
        </p:txBody>
      </p:sp>
    </p:spTree>
    <p:extLst>
      <p:ext uri="{BB962C8B-B14F-4D97-AF65-F5344CB8AC3E}">
        <p14:creationId xmlns:p14="http://schemas.microsoft.com/office/powerpoint/2010/main" val="242693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9.3 Determining Incremental Free Cash Flow </a:t>
            </a:r>
            <a:r>
              <a:rPr lang="en-US" altLang="en-US" sz="2800" dirty="0">
                <a:latin typeface="+mj-lt"/>
                <a:ea typeface="ヒラギノ角ゴ Pro W3" pitchFamily="-65" charset="-128"/>
              </a:rPr>
              <a:t>(2 of 6)</a:t>
            </a:r>
            <a:endParaRPr lang="en-US" sz="2800" dirty="0">
              <a:latin typeface="+mj-lt"/>
            </a:endParaRPr>
          </a:p>
        </p:txBody>
      </p:sp>
      <p:sp>
        <p:nvSpPr>
          <p:cNvPr id="3" name="Content Placeholder 2"/>
          <p:cNvSpPr>
            <a:spLocks noGrp="1"/>
          </p:cNvSpPr>
          <p:nvPr>
            <p:ph idx="1"/>
          </p:nvPr>
        </p:nvSpPr>
        <p:spPr>
          <a:xfrm>
            <a:off x="457200" y="1635898"/>
            <a:ext cx="8229600" cy="2007634"/>
          </a:xfrm>
        </p:spPr>
        <p:txBody>
          <a:bodyPr/>
          <a:lstStyle/>
          <a:p>
            <a:r>
              <a:rPr lang="en-US" altLang="en-US" sz="2000" dirty="0">
                <a:ea typeface="ヒラギノ角ゴ Pro W3" pitchFamily="-65" charset="-128"/>
              </a:rPr>
              <a:t>Converting from Earnings to Free Cash Flow</a:t>
            </a:r>
          </a:p>
          <a:p>
            <a:pPr lvl="1"/>
            <a:r>
              <a:rPr lang="en-US" altLang="en-US" sz="2000" dirty="0">
                <a:ea typeface="ヒラギノ角ゴ Pro W3" pitchFamily="-65" charset="-128"/>
              </a:rPr>
              <a:t>Net Working Capital</a:t>
            </a:r>
          </a:p>
          <a:p>
            <a:pPr>
              <a:spcBef>
                <a:spcPts val="2000"/>
              </a:spcBef>
              <a:buNone/>
            </a:pPr>
            <a:r>
              <a:rPr lang="en-US" altLang="en-US" sz="2000" dirty="0">
                <a:ea typeface="ＭＳ Ｐゴシック" panose="020B0600070205080204" pitchFamily="34" charset="-128"/>
              </a:rPr>
              <a:t>Net Working Capital = Current Assets − Current Liabilities</a:t>
            </a:r>
          </a:p>
          <a:p>
            <a:pPr>
              <a:spcBef>
                <a:spcPts val="2000"/>
              </a:spcBef>
              <a:buNone/>
            </a:pPr>
            <a:r>
              <a:rPr lang="en-US" altLang="en-US" sz="2000" dirty="0">
                <a:ea typeface="ＭＳ Ｐゴシック" panose="020B0600070205080204" pitchFamily="34" charset="-128"/>
              </a:rPr>
              <a:t>                                 = Cash + Inventory + Receivables </a:t>
            </a:r>
            <a:r>
              <a:rPr lang="en-US" altLang="en-US" sz="2000" dirty="0">
                <a:ea typeface="ＭＳ Ｐゴシック" panose="020B0600070205080204" pitchFamily="34" charset="-128"/>
                <a:sym typeface="Symbol" panose="05050102010706020507" pitchFamily="18" charset="2"/>
              </a:rPr>
              <a:t></a:t>
            </a:r>
            <a:r>
              <a:rPr lang="en-US" altLang="en-US" sz="2000" dirty="0">
                <a:ea typeface="ＭＳ Ｐゴシック" panose="020B0600070205080204" pitchFamily="34" charset="-128"/>
              </a:rPr>
              <a:t> Payables</a:t>
            </a:r>
          </a:p>
        </p:txBody>
      </p:sp>
      <p:sp>
        <p:nvSpPr>
          <p:cNvPr id="5" name="Content Placeholder 4"/>
          <p:cNvSpPr>
            <a:spLocks noGrp="1"/>
          </p:cNvSpPr>
          <p:nvPr>
            <p:ph idx="13"/>
          </p:nvPr>
        </p:nvSpPr>
        <p:spPr>
          <a:xfrm>
            <a:off x="7467600" y="3581400"/>
            <a:ext cx="1143000" cy="430766"/>
          </a:xfrm>
        </p:spPr>
        <p:txBody>
          <a:bodyPr/>
          <a:lstStyle/>
          <a:p>
            <a:pPr marL="0" indent="0">
              <a:buNone/>
            </a:pPr>
            <a:r>
              <a:rPr lang="en-US" altLang="en-US" sz="2000" dirty="0">
                <a:ea typeface="ＭＳ Ｐゴシック" panose="020B0600070205080204" pitchFamily="34" charset="-128"/>
              </a:rPr>
              <a:t>(Eq. 9.4)</a:t>
            </a:r>
          </a:p>
        </p:txBody>
      </p:sp>
      <p:sp>
        <p:nvSpPr>
          <p:cNvPr id="6" name="Content Placeholder 5"/>
          <p:cNvSpPr>
            <a:spLocks noGrp="1"/>
          </p:cNvSpPr>
          <p:nvPr>
            <p:ph idx="14"/>
          </p:nvPr>
        </p:nvSpPr>
        <p:spPr>
          <a:xfrm>
            <a:off x="457200" y="4038600"/>
            <a:ext cx="8229600" cy="914400"/>
          </a:xfrm>
        </p:spPr>
        <p:txBody>
          <a:bodyPr/>
          <a:lstStyle/>
          <a:p>
            <a:pPr marL="741600" lvl="3" indent="-284400">
              <a:spcBef>
                <a:spcPts val="1500"/>
              </a:spcBef>
              <a:buFont typeface="Arial" panose="020B0604020202020204" pitchFamily="34" charset="0"/>
              <a:buChar char="‒"/>
            </a:pPr>
            <a:r>
              <a:rPr lang="en-US" altLang="en-US" sz="2000" dirty="0">
                <a:ea typeface="ＭＳ Ｐゴシック" panose="020B0600070205080204" pitchFamily="34" charset="-128"/>
              </a:rPr>
              <a:t>The difference between receivables and payables is the net amount of the firm’s capital that is consumed as a result of these credit transactions</a:t>
            </a:r>
          </a:p>
        </p:txBody>
      </p:sp>
    </p:spTree>
    <p:extLst>
      <p:ext uri="{BB962C8B-B14F-4D97-AF65-F5344CB8AC3E}">
        <p14:creationId xmlns:p14="http://schemas.microsoft.com/office/powerpoint/2010/main" val="225790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97"/>
            <a:ext cx="8229600" cy="563078"/>
          </a:xfrm>
        </p:spPr>
        <p:txBody>
          <a:bodyPr/>
          <a:lstStyle/>
          <a:p>
            <a:r>
              <a:rPr lang="en-US" sz="3600" dirty="0">
                <a:latin typeface="Arial"/>
              </a:rPr>
              <a:t>Learning Objectives </a:t>
            </a:r>
            <a:r>
              <a:rPr lang="en-US" sz="2800" dirty="0">
                <a:latin typeface="Arial"/>
              </a:rPr>
              <a:t>(1 of 2)</a:t>
            </a:r>
            <a:endParaRPr lang="en-US" sz="2000" b="0" dirty="0">
              <a:latin typeface="+mj-lt"/>
            </a:endParaRPr>
          </a:p>
        </p:txBody>
      </p:sp>
      <p:sp>
        <p:nvSpPr>
          <p:cNvPr id="3" name="Content Placeholder 2"/>
          <p:cNvSpPr>
            <a:spLocks noGrp="1"/>
          </p:cNvSpPr>
          <p:nvPr>
            <p:ph idx="1"/>
          </p:nvPr>
        </p:nvSpPr>
        <p:spPr>
          <a:xfrm>
            <a:off x="457200" y="976746"/>
            <a:ext cx="8229600" cy="2680854"/>
          </a:xfrm>
        </p:spPr>
        <p:txBody>
          <a:bodyPr/>
          <a:lstStyle/>
          <a:p>
            <a:r>
              <a:rPr lang="en-US" altLang="en-US" sz="2400" dirty="0">
                <a:ea typeface="ヒラギノ角ゴ Pro W3" pitchFamily="-65" charset="-128"/>
              </a:rPr>
              <a:t>Identify the types of cash flows needed in the capital budgeting process</a:t>
            </a:r>
          </a:p>
          <a:p>
            <a:r>
              <a:rPr lang="en-US" altLang="en-US" sz="2400" dirty="0">
                <a:ea typeface="ヒラギノ角ゴ Pro W3" pitchFamily="-65" charset="-128"/>
              </a:rPr>
              <a:t>Forecast incremental earnings in a pro forma earnings statement for a project</a:t>
            </a:r>
          </a:p>
          <a:p>
            <a:r>
              <a:rPr lang="en-US" altLang="en-US" sz="2400" dirty="0">
                <a:ea typeface="ヒラギノ角ゴ Pro W3" pitchFamily="-65" charset="-128"/>
              </a:rPr>
              <a:t>Convert forecasted earnings to free cash flows and compute a project’s </a:t>
            </a:r>
            <a:r>
              <a:rPr lang="en-US" altLang="en-US" sz="2400" spc="-300" dirty="0">
                <a:ea typeface="ヒラギノ角ゴ Pro W3" pitchFamily="-65" charset="-128"/>
              </a:rPr>
              <a:t>N P </a:t>
            </a:r>
            <a:r>
              <a:rPr lang="en-US" altLang="en-US" sz="2400" dirty="0">
                <a:ea typeface="ヒラギノ角ゴ Pro W3" pitchFamily="-65" charset="-128"/>
              </a:rPr>
              <a:t>V</a:t>
            </a:r>
          </a:p>
        </p:txBody>
      </p:sp>
    </p:spTree>
    <p:extLst>
      <p:ext uri="{BB962C8B-B14F-4D97-AF65-F5344CB8AC3E}">
        <p14:creationId xmlns:p14="http://schemas.microsoft.com/office/powerpoint/2010/main" val="284560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9.3 Determining Incremental Free Cash Flow </a:t>
            </a:r>
            <a:r>
              <a:rPr lang="en-US" altLang="en-US" sz="2800" dirty="0">
                <a:latin typeface="+mj-lt"/>
                <a:ea typeface="ヒラギノ角ゴ Pro W3" pitchFamily="-65" charset="-128"/>
              </a:rPr>
              <a:t>(3 of 6)</a:t>
            </a:r>
            <a:endParaRPr lang="en-US" sz="2800" dirty="0">
              <a:latin typeface="+mj-lt"/>
            </a:endParaRPr>
          </a:p>
        </p:txBody>
      </p:sp>
      <p:sp>
        <p:nvSpPr>
          <p:cNvPr id="3" name="Content Placeholder 2"/>
          <p:cNvSpPr>
            <a:spLocks noGrp="1"/>
          </p:cNvSpPr>
          <p:nvPr>
            <p:ph idx="1"/>
          </p:nvPr>
        </p:nvSpPr>
        <p:spPr>
          <a:xfrm>
            <a:off x="457200" y="1600201"/>
            <a:ext cx="8229600" cy="858186"/>
          </a:xfrm>
        </p:spPr>
        <p:txBody>
          <a:bodyPr/>
          <a:lstStyle/>
          <a:p>
            <a:r>
              <a:rPr lang="en-US" altLang="en-US" sz="2400" dirty="0">
                <a:ea typeface="ヒラギノ角ゴ Pro W3" pitchFamily="-65" charset="-128"/>
              </a:rPr>
              <a:t>Converting from Earnings to Free Cash Flow</a:t>
            </a:r>
          </a:p>
          <a:p>
            <a:pPr lvl="1"/>
            <a:r>
              <a:rPr lang="en-US" altLang="en-US" sz="2400" dirty="0">
                <a:ea typeface="ヒラギノ角ゴ Pro W3" pitchFamily="-65" charset="-128"/>
              </a:rPr>
              <a:t>Net Working Capital</a:t>
            </a:r>
          </a:p>
        </p:txBody>
      </p:sp>
      <p:sp>
        <p:nvSpPr>
          <p:cNvPr id="7" name="Content Placeholder 6"/>
          <p:cNvSpPr>
            <a:spLocks noGrp="1"/>
          </p:cNvSpPr>
          <p:nvPr>
            <p:ph idx="13"/>
          </p:nvPr>
        </p:nvSpPr>
        <p:spPr>
          <a:xfrm>
            <a:off x="457200" y="2605790"/>
            <a:ext cx="8229600" cy="417164"/>
          </a:xfrm>
        </p:spPr>
        <p:txBody>
          <a:bodyPr/>
          <a:lstStyle/>
          <a:p>
            <a:pPr marL="0" indent="0">
              <a:buNone/>
            </a:pPr>
            <a:r>
              <a:rPr lang="en-US" altLang="en-US" sz="2400" dirty="0">
                <a:ea typeface="ＭＳ Ｐゴシック" panose="020B0600070205080204" pitchFamily="34" charset="-128"/>
              </a:rPr>
              <a:t>Change in </a:t>
            </a:r>
            <a:r>
              <a:rPr lang="en-US" altLang="en-US" sz="2400" i="1" spc="-300" dirty="0">
                <a:ea typeface="ＭＳ Ｐゴシック" panose="020B0600070205080204" pitchFamily="34" charset="-128"/>
              </a:rPr>
              <a:t>N W </a:t>
            </a:r>
            <a:r>
              <a:rPr lang="en-US" altLang="en-US" sz="2400" i="1" dirty="0">
                <a:ea typeface="ＭＳ Ｐゴシック" panose="020B0600070205080204" pitchFamily="34" charset="-128"/>
              </a:rPr>
              <a:t>C</a:t>
            </a:r>
            <a:r>
              <a:rPr lang="en-US" altLang="en-US" sz="2400" dirty="0">
                <a:ea typeface="ＭＳ Ｐゴシック" panose="020B0600070205080204" pitchFamily="34" charset="-128"/>
              </a:rPr>
              <a:t> in Year t = </a:t>
            </a:r>
            <a:r>
              <a:rPr lang="en-US" altLang="en-US" sz="2400" i="1" spc="-300" dirty="0">
                <a:ea typeface="ＭＳ Ｐゴシック" panose="020B0600070205080204" pitchFamily="34" charset="-128"/>
              </a:rPr>
              <a:t>N W </a:t>
            </a:r>
            <a:r>
              <a:rPr lang="en-US" altLang="en-US" sz="2400" i="1" dirty="0">
                <a:ea typeface="ＭＳ Ｐゴシック" panose="020B0600070205080204" pitchFamily="34" charset="-128"/>
              </a:rPr>
              <a:t>C</a:t>
            </a:r>
            <a:r>
              <a:rPr lang="en-US" altLang="en-US" sz="2400" i="1" baseline="-25000" dirty="0">
                <a:ea typeface="ＭＳ Ｐゴシック" panose="020B0600070205080204" pitchFamily="34" charset="-128"/>
              </a:rPr>
              <a:t>t</a:t>
            </a:r>
            <a:r>
              <a:rPr lang="en-US" altLang="en-US" sz="2400" dirty="0">
                <a:ea typeface="ＭＳ Ｐゴシック" panose="020B0600070205080204" pitchFamily="34" charset="-128"/>
              </a:rPr>
              <a:t> – </a:t>
            </a:r>
            <a:r>
              <a:rPr lang="en-US" altLang="en-US" sz="2400" i="1" spc="-300" dirty="0">
                <a:ea typeface="ＭＳ Ｐゴシック" panose="020B0600070205080204" pitchFamily="34" charset="-128"/>
              </a:rPr>
              <a:t>N W </a:t>
            </a:r>
            <a:r>
              <a:rPr lang="en-US" altLang="en-US" sz="2400" i="1" dirty="0">
                <a:ea typeface="ＭＳ Ｐゴシック" panose="020B0600070205080204" pitchFamily="34" charset="-128"/>
              </a:rPr>
              <a:t>C</a:t>
            </a:r>
            <a:r>
              <a:rPr lang="en-US" altLang="en-US" sz="2400" i="1" baseline="-25000" dirty="0">
                <a:ea typeface="ＭＳ Ｐゴシック" panose="020B0600070205080204" pitchFamily="34" charset="-128"/>
              </a:rPr>
              <a:t>t</a:t>
            </a:r>
            <a:r>
              <a:rPr lang="en-US" altLang="en-US" sz="2400" baseline="-25000" dirty="0">
                <a:ea typeface="ＭＳ Ｐゴシック" panose="020B0600070205080204" pitchFamily="34" charset="-128"/>
              </a:rPr>
              <a:t>-1</a:t>
            </a:r>
            <a:r>
              <a:rPr lang="en-US" altLang="en-US" sz="2400" dirty="0">
                <a:ea typeface="ＭＳ Ｐゴシック" panose="020B0600070205080204" pitchFamily="34" charset="-128"/>
              </a:rPr>
              <a:t>	(Eq. 9.5)</a:t>
            </a:r>
          </a:p>
        </p:txBody>
      </p:sp>
      <p:pic>
        <p:nvPicPr>
          <p:cNvPr id="8" name="Picture Placeholder 7" descr="A spreadsheet shows the changes in net working capital for 3 years.&#10;Long description is available in notes, press F6&#10;">
            <a:extLst>
              <a:ext uri="{FF2B5EF4-FFF2-40B4-BE49-F238E27FC236}">
                <a16:creationId xmlns:a16="http://schemas.microsoft.com/office/drawing/2014/main" id="{14C58667-6623-44DE-831B-90BD8A094A6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628" b="2628"/>
          <a:stretch>
            <a:fillRect/>
          </a:stretch>
        </p:blipFill>
        <p:spPr>
          <a:xfrm>
            <a:off x="457200" y="3286657"/>
            <a:ext cx="8229600" cy="1066800"/>
          </a:xfrm>
          <a:prstGeom prst="rect">
            <a:avLst/>
          </a:prstGeom>
        </p:spPr>
      </p:pic>
    </p:spTree>
    <p:extLst>
      <p:ext uri="{BB962C8B-B14F-4D97-AF65-F5344CB8AC3E}">
        <p14:creationId xmlns:p14="http://schemas.microsoft.com/office/powerpoint/2010/main" val="184124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(1 of 7)</a:t>
            </a:r>
            <a:endParaRPr lang="en-US" sz="2800" dirty="0">
              <a:latin typeface="+mj-lt"/>
            </a:endParaRPr>
          </a:p>
        </p:txBody>
      </p:sp>
      <p:sp>
        <p:nvSpPr>
          <p:cNvPr id="3" name="Content Placeholder 2"/>
          <p:cNvSpPr>
            <a:spLocks noGrp="1"/>
          </p:cNvSpPr>
          <p:nvPr>
            <p:ph idx="1"/>
          </p:nvPr>
        </p:nvSpPr>
        <p:spPr>
          <a:xfrm>
            <a:off x="457200" y="1614055"/>
            <a:ext cx="8229600" cy="4024745"/>
          </a:xfrm>
        </p:spPr>
        <p:txBody>
          <a:bodyPr/>
          <a:lstStyle/>
          <a:p>
            <a:pPr>
              <a:buNone/>
            </a:pPr>
            <a:r>
              <a:rPr lang="en-US" altLang="en-US" sz="2200" b="1" dirty="0">
                <a:ea typeface="ヒラギノ角ゴ Pro W3" pitchFamily="-65" charset="-128"/>
              </a:rPr>
              <a:t>Problem:</a:t>
            </a:r>
          </a:p>
          <a:p>
            <a:r>
              <a:rPr lang="en-IN" sz="2200" dirty="0"/>
              <a:t>Suppose that HomeNet will have no incremental cash or inventory requirements (products will be shipped directly from the contract manufacturer to customers). </a:t>
            </a:r>
          </a:p>
          <a:p>
            <a:r>
              <a:rPr lang="en-IN" sz="2200" dirty="0"/>
              <a:t>However, receivables related to HomeNet are expected to account for 15% of annual sales, and payables are expected to be 15% of the annual cost of goods sold (</a:t>
            </a:r>
            <a:r>
              <a:rPr lang="en-IN" sz="2200" spc="-300" dirty="0"/>
              <a:t>C O G </a:t>
            </a:r>
            <a:r>
              <a:rPr lang="en-IN" sz="2200" dirty="0"/>
              <a:t>S). </a:t>
            </a:r>
          </a:p>
          <a:p>
            <a:r>
              <a:rPr lang="en-IN" sz="2200" dirty="0"/>
              <a:t>Fifteen percent of $13 million in sales is $1.95 million and 15% of $5.5 million in </a:t>
            </a:r>
            <a:r>
              <a:rPr lang="en-IN" sz="2200" spc="-300" dirty="0"/>
              <a:t>C O G </a:t>
            </a:r>
            <a:r>
              <a:rPr lang="en-IN" sz="2200" dirty="0"/>
              <a:t>S is $825,000. HomeNet’s net working capital requirements are shown in the following table:</a:t>
            </a:r>
            <a:endParaRPr lang="en-US" altLang="en-US" sz="2200" dirty="0">
              <a:ea typeface="ヒラギノ角ゴ Pro W3" pitchFamily="-65" charset="-128"/>
            </a:endParaRPr>
          </a:p>
        </p:txBody>
      </p:sp>
    </p:spTree>
    <p:extLst>
      <p:ext uri="{BB962C8B-B14F-4D97-AF65-F5344CB8AC3E}">
        <p14:creationId xmlns:p14="http://schemas.microsoft.com/office/powerpoint/2010/main" val="425868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(2 of 7)</a:t>
            </a:r>
            <a:endParaRPr lang="en-US" sz="2800" dirty="0">
              <a:latin typeface="+mj-lt"/>
            </a:endParaRPr>
          </a:p>
        </p:txBody>
      </p:sp>
      <p:sp>
        <p:nvSpPr>
          <p:cNvPr id="3" name="Content Placeholder 2"/>
          <p:cNvSpPr>
            <a:spLocks noGrp="1"/>
          </p:cNvSpPr>
          <p:nvPr>
            <p:ph idx="1"/>
          </p:nvPr>
        </p:nvSpPr>
        <p:spPr>
          <a:xfrm>
            <a:off x="457200" y="1647670"/>
            <a:ext cx="8229600" cy="348520"/>
          </a:xfrm>
        </p:spPr>
        <p:txBody>
          <a:bodyPr/>
          <a:lstStyle/>
          <a:p>
            <a:pPr>
              <a:lnSpc>
                <a:spcPct val="90000"/>
              </a:lnSpc>
              <a:buNone/>
            </a:pPr>
            <a:r>
              <a:rPr lang="en-US" altLang="en-US" sz="2400" b="1" dirty="0">
                <a:ea typeface="ヒラギノ角ゴ Pro W3" pitchFamily="-65" charset="-128"/>
              </a:rPr>
              <a:t>Problem:</a:t>
            </a:r>
            <a:endParaRPr lang="en-US" altLang="en-US" sz="2400" dirty="0">
              <a:ea typeface="ヒラギノ角ゴ Pro W3" pitchFamily="-65" charset="-128"/>
            </a:endParaRPr>
          </a:p>
        </p:txBody>
      </p:sp>
      <p:pic>
        <p:nvPicPr>
          <p:cNvPr id="7" name="Picture Placeholder 6" descr="A spreadsheet shows the estimates of net working capital for 5 years.&#10;Long description is available in notes, press F6&#10;">
            <a:extLst>
              <a:ext uri="{FF2B5EF4-FFF2-40B4-BE49-F238E27FC236}">
                <a16:creationId xmlns:a16="http://schemas.microsoft.com/office/drawing/2014/main" id="{39D8BE3A-6613-4A5E-90E7-698ACE8096D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57200" y="2194231"/>
            <a:ext cx="8153400" cy="1854200"/>
          </a:xfrm>
          <a:prstGeom prst="rect">
            <a:avLst/>
          </a:prstGeom>
        </p:spPr>
      </p:pic>
      <p:sp>
        <p:nvSpPr>
          <p:cNvPr id="5" name="Content Placeholder 4"/>
          <p:cNvSpPr>
            <a:spLocks noGrp="1"/>
          </p:cNvSpPr>
          <p:nvPr>
            <p:ph idx="13"/>
          </p:nvPr>
        </p:nvSpPr>
        <p:spPr>
          <a:xfrm>
            <a:off x="457200" y="4300930"/>
            <a:ext cx="8229600" cy="739031"/>
          </a:xfrm>
        </p:spPr>
        <p:txBody>
          <a:bodyPr/>
          <a:lstStyle/>
          <a:p>
            <a:r>
              <a:rPr lang="en-IN" sz="2400" dirty="0"/>
              <a:t>How does this requirement affect the project’s free cash flow?</a:t>
            </a:r>
            <a:endParaRPr lang="en-US" altLang="en-US" sz="2400" dirty="0">
              <a:ea typeface="ヒラギノ角ゴ Pro W3" pitchFamily="-65" charset="-128"/>
            </a:endParaRPr>
          </a:p>
        </p:txBody>
      </p:sp>
    </p:spTree>
    <p:extLst>
      <p:ext uri="{BB962C8B-B14F-4D97-AF65-F5344CB8AC3E}">
        <p14:creationId xmlns:p14="http://schemas.microsoft.com/office/powerpoint/2010/main" val="941902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3"/>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(3 of 7)</a:t>
            </a:r>
            <a:endParaRPr lang="en-US" sz="2800" dirty="0">
              <a:latin typeface="+mj-lt"/>
            </a:endParaRPr>
          </a:p>
        </p:txBody>
      </p:sp>
      <p:sp>
        <p:nvSpPr>
          <p:cNvPr id="3" name="Content Placeholder 2"/>
          <p:cNvSpPr>
            <a:spLocks noGrp="1"/>
          </p:cNvSpPr>
          <p:nvPr>
            <p:ph idx="1"/>
          </p:nvPr>
        </p:nvSpPr>
        <p:spPr>
          <a:xfrm>
            <a:off x="457200" y="1616825"/>
            <a:ext cx="8229600" cy="4479175"/>
          </a:xfrm>
        </p:spPr>
        <p:txBody>
          <a:bodyPr/>
          <a:lstStyle/>
          <a:p>
            <a:pPr>
              <a:buNone/>
            </a:pPr>
            <a:r>
              <a:rPr lang="en-US" altLang="en-US" sz="2200" b="1" dirty="0">
                <a:ea typeface="ヒラギノ角ゴ Pro W3" pitchFamily="-65" charset="-128"/>
              </a:rPr>
              <a:t>Solution:</a:t>
            </a:r>
          </a:p>
          <a:p>
            <a:pPr>
              <a:spcBef>
                <a:spcPts val="0"/>
              </a:spcBef>
              <a:buNone/>
            </a:pPr>
            <a:r>
              <a:rPr lang="en-US" altLang="en-US" sz="2200" b="1" dirty="0">
                <a:ea typeface="ヒラギノ角ゴ Pro W3" pitchFamily="-65" charset="-128"/>
              </a:rPr>
              <a:t>Plan:</a:t>
            </a:r>
          </a:p>
          <a:p>
            <a:r>
              <a:rPr lang="en-IN" sz="2200" dirty="0"/>
              <a:t>Any increases in net working capital represent an investment that reduces the cash available to the firm and so reduces free cash flow. We can use our forecast of HomeNet’s net working capital requirements to complete our estimate of HomeNet’s free cash flow. In year 1, net working capital increases by $1.125 million.</a:t>
            </a:r>
          </a:p>
          <a:p>
            <a:r>
              <a:rPr lang="en-IN" sz="2200" dirty="0"/>
              <a:t>This increase represents a cost to the firm. This reduction of free cash flow corresponds to the fact that in year 1, $1.950 million of the firm’s sales and $0.825 million of its costs have not yet been paid.</a:t>
            </a:r>
            <a:endParaRPr lang="en-US" altLang="en-US" sz="2200" dirty="0">
              <a:ea typeface="ヒラギノ角ゴ Pro W3" pitchFamily="-65" charset="-128"/>
            </a:endParaRPr>
          </a:p>
        </p:txBody>
      </p:sp>
    </p:spTree>
    <p:extLst>
      <p:ext uri="{BB962C8B-B14F-4D97-AF65-F5344CB8AC3E}">
        <p14:creationId xmlns:p14="http://schemas.microsoft.com/office/powerpoint/2010/main" val="1166328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(4 of 7)</a:t>
            </a:r>
            <a:endParaRPr lang="en-US" sz="2800" dirty="0">
              <a:latin typeface="+mj-lt"/>
            </a:endParaRPr>
          </a:p>
        </p:txBody>
      </p:sp>
      <p:sp>
        <p:nvSpPr>
          <p:cNvPr id="3" name="Content Placeholder 2"/>
          <p:cNvSpPr>
            <a:spLocks noGrp="1"/>
          </p:cNvSpPr>
          <p:nvPr>
            <p:ph idx="1"/>
          </p:nvPr>
        </p:nvSpPr>
        <p:spPr>
          <a:xfrm>
            <a:off x="457200" y="1586133"/>
            <a:ext cx="8229600" cy="3047999"/>
          </a:xfrm>
        </p:spPr>
        <p:txBody>
          <a:bodyPr/>
          <a:lstStyle/>
          <a:p>
            <a:pPr>
              <a:buNone/>
            </a:pPr>
            <a:r>
              <a:rPr lang="en-US" altLang="en-US" sz="2400" b="1" dirty="0">
                <a:ea typeface="ヒラギノ角ゴ Pro W3" pitchFamily="-65" charset="-128"/>
              </a:rPr>
              <a:t>Plan:</a:t>
            </a:r>
          </a:p>
          <a:p>
            <a:r>
              <a:rPr lang="en-IN" sz="2400" dirty="0"/>
              <a:t>In years 2–4, net working capital does not change, so no further contributions are needed. </a:t>
            </a:r>
          </a:p>
          <a:p>
            <a:r>
              <a:rPr lang="en-IN" sz="2400" dirty="0"/>
              <a:t>In year 5, when the project is shut down, net working capital falls by $1.125 million as the payments of the last customers are received and the final bills are paid. We add this $1.125 million to free cash flow in year 5.</a:t>
            </a:r>
            <a:endParaRPr lang="en-US" altLang="en-US" sz="2400" dirty="0">
              <a:ea typeface="ヒラギノ角ゴ Pro W3" pitchFamily="-65" charset="-128"/>
            </a:endParaRPr>
          </a:p>
        </p:txBody>
      </p:sp>
    </p:spTree>
    <p:extLst>
      <p:ext uri="{BB962C8B-B14F-4D97-AF65-F5344CB8AC3E}">
        <p14:creationId xmlns:p14="http://schemas.microsoft.com/office/powerpoint/2010/main" val="733409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(5 of 7)</a:t>
            </a:r>
            <a:endParaRPr lang="en-US" sz="2800" dirty="0">
              <a:latin typeface="+mj-lt"/>
            </a:endParaRPr>
          </a:p>
        </p:txBody>
      </p:sp>
      <p:sp>
        <p:nvSpPr>
          <p:cNvPr id="3" name="Content Placeholder 2"/>
          <p:cNvSpPr>
            <a:spLocks noGrp="1"/>
          </p:cNvSpPr>
          <p:nvPr>
            <p:ph idx="1"/>
          </p:nvPr>
        </p:nvSpPr>
        <p:spPr>
          <a:xfrm>
            <a:off x="457200" y="1600201"/>
            <a:ext cx="8229600" cy="453451"/>
          </a:xfrm>
        </p:spPr>
        <p:txBody>
          <a:bodyPr/>
          <a:lstStyle/>
          <a:p>
            <a:pPr>
              <a:buNone/>
            </a:pPr>
            <a:r>
              <a:rPr lang="en-US" altLang="en-US" sz="2400" b="1" dirty="0">
                <a:ea typeface="ヒラギノ角ゴ Pro W3" pitchFamily="-65" charset="-128"/>
              </a:rPr>
              <a:t>Execute </a:t>
            </a:r>
            <a:r>
              <a:rPr lang="en-IN" sz="2400" b="1" dirty="0"/>
              <a:t>(in $000s)</a:t>
            </a:r>
            <a:r>
              <a:rPr lang="en-US" altLang="en-US" sz="2400" b="1" dirty="0">
                <a:ea typeface="ヒラギノ角ゴ Pro W3" pitchFamily="-65" charset="-128"/>
              </a:rPr>
              <a:t>:</a:t>
            </a:r>
          </a:p>
        </p:txBody>
      </p:sp>
      <p:pic>
        <p:nvPicPr>
          <p:cNvPr id="6" name="Picture Placeholder 5" descr="A spreadsheet shows the estimates of cash flows for 5 years.&#10;Long description is available in notes, press F6&#10;">
            <a:extLst>
              <a:ext uri="{FF2B5EF4-FFF2-40B4-BE49-F238E27FC236}">
                <a16:creationId xmlns:a16="http://schemas.microsoft.com/office/drawing/2014/main" id="{A9AAAEC8-0673-4E7D-9405-94A2F60656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6120" y="2910590"/>
            <a:ext cx="8140700" cy="1066800"/>
          </a:xfrm>
          <a:prstGeom prst="rect">
            <a:avLst/>
          </a:prstGeom>
        </p:spPr>
      </p:pic>
    </p:spTree>
    <p:extLst>
      <p:ext uri="{BB962C8B-B14F-4D97-AF65-F5344CB8AC3E}">
        <p14:creationId xmlns:p14="http://schemas.microsoft.com/office/powerpoint/2010/main" val="169055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(6 of 7)</a:t>
            </a:r>
            <a:endParaRPr lang="en-US" sz="2800" dirty="0">
              <a:latin typeface="+mj-lt"/>
            </a:endParaRPr>
          </a:p>
        </p:txBody>
      </p:sp>
      <p:sp>
        <p:nvSpPr>
          <p:cNvPr id="3" name="Content Placeholder 2"/>
          <p:cNvSpPr>
            <a:spLocks noGrp="1"/>
          </p:cNvSpPr>
          <p:nvPr>
            <p:ph idx="1"/>
          </p:nvPr>
        </p:nvSpPr>
        <p:spPr>
          <a:xfrm>
            <a:off x="457200" y="1600201"/>
            <a:ext cx="8229600" cy="948127"/>
          </a:xfrm>
        </p:spPr>
        <p:txBody>
          <a:bodyPr/>
          <a:lstStyle/>
          <a:p>
            <a:pPr>
              <a:buNone/>
            </a:pPr>
            <a:r>
              <a:rPr lang="en-US" altLang="en-US" sz="2400" b="1" dirty="0">
                <a:ea typeface="ヒラギノ角ゴ Pro W3" pitchFamily="-65" charset="-128"/>
              </a:rPr>
              <a:t>Execute </a:t>
            </a:r>
            <a:r>
              <a:rPr lang="en-IN" sz="2400" b="1" dirty="0"/>
              <a:t>(in $000s)</a:t>
            </a:r>
            <a:r>
              <a:rPr lang="en-US" altLang="en-US" sz="2400" b="1" dirty="0">
                <a:ea typeface="ヒラギノ角ゴ Pro W3" pitchFamily="-65" charset="-128"/>
              </a:rPr>
              <a:t>:</a:t>
            </a:r>
          </a:p>
          <a:p>
            <a:r>
              <a:rPr lang="en-IN" sz="2400" dirty="0"/>
              <a:t>The incremental free cash flows would then be:</a:t>
            </a:r>
            <a:endParaRPr lang="en-US" altLang="en-US" sz="2400" dirty="0">
              <a:ea typeface="ヒラギノ角ゴ Pro W3" pitchFamily="-65" charset="-128"/>
            </a:endParaRPr>
          </a:p>
        </p:txBody>
      </p:sp>
      <p:pic>
        <p:nvPicPr>
          <p:cNvPr id="6" name="Picture Placeholder 5" descr="A spreadsheet shows the “Incremental Free Cash Flows” for 5 years.&#10;Long description is available in notes, press F6&#10;">
            <a:extLst>
              <a:ext uri="{FF2B5EF4-FFF2-40B4-BE49-F238E27FC236}">
                <a16:creationId xmlns:a16="http://schemas.microsoft.com/office/drawing/2014/main" id="{D8D4364D-6F3A-48A0-A9DE-D06815AB69A7}"/>
              </a:ext>
            </a:extLst>
          </p:cNvPr>
          <p:cNvPicPr>
            <a:picLocks noGrp="1" noChangeAspect="1"/>
          </p:cNvPicPr>
          <p:nvPr>
            <p:ph type="pic" sz="quarter" idx="13"/>
          </p:nvPr>
        </p:nvPicPr>
        <p:blipFill>
          <a:blip r:embed="rId3"/>
          <a:stretch>
            <a:fillRect/>
          </a:stretch>
        </p:blipFill>
        <p:spPr>
          <a:xfrm>
            <a:off x="596185" y="2675522"/>
            <a:ext cx="7951628" cy="3598081"/>
          </a:xfrm>
          <a:prstGeom prst="rect">
            <a:avLst/>
          </a:prstGeom>
        </p:spPr>
      </p:pic>
    </p:spTree>
    <p:extLst>
      <p:ext uri="{BB962C8B-B14F-4D97-AF65-F5344CB8AC3E}">
        <p14:creationId xmlns:p14="http://schemas.microsoft.com/office/powerpoint/2010/main" val="3282604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9.4 Incorporating Changes in Net Working Capital </a:t>
            </a:r>
            <a:r>
              <a:rPr lang="en-US" altLang="en-US" sz="2800" dirty="0">
                <a:latin typeface="+mj-lt"/>
                <a:ea typeface="ヒラギノ角ゴ Pro W3" pitchFamily="-65" charset="-128"/>
              </a:rPr>
              <a:t>(7 of 7)</a:t>
            </a:r>
            <a:endParaRPr lang="en-US" sz="2800" dirty="0">
              <a:latin typeface="+mj-lt"/>
            </a:endParaRPr>
          </a:p>
        </p:txBody>
      </p:sp>
      <p:sp>
        <p:nvSpPr>
          <p:cNvPr id="3" name="Content Placeholder 2"/>
          <p:cNvSpPr>
            <a:spLocks noGrp="1"/>
          </p:cNvSpPr>
          <p:nvPr>
            <p:ph idx="1"/>
          </p:nvPr>
        </p:nvSpPr>
        <p:spPr>
          <a:xfrm>
            <a:off x="457200" y="1641339"/>
            <a:ext cx="8229600" cy="3740725"/>
          </a:xfrm>
        </p:spPr>
        <p:txBody>
          <a:bodyPr/>
          <a:lstStyle/>
          <a:p>
            <a:pPr>
              <a:lnSpc>
                <a:spcPct val="90000"/>
              </a:lnSpc>
              <a:buNone/>
            </a:pPr>
            <a:r>
              <a:rPr lang="en-US" altLang="en-US" sz="2200" b="1" dirty="0">
                <a:ea typeface="ヒラギノ角ゴ Pro W3" pitchFamily="-65" charset="-128"/>
              </a:rPr>
              <a:t>Evaluate:</a:t>
            </a:r>
          </a:p>
          <a:p>
            <a:r>
              <a:rPr lang="en-IN" sz="2200" dirty="0"/>
              <a:t>The free cash flows differ from unlevered net income by reflecting the cash flow effects of capital expenditures on equipment, depreciation, and changes in net working capital. </a:t>
            </a:r>
          </a:p>
          <a:p>
            <a:r>
              <a:rPr lang="en-IN" sz="2200" dirty="0"/>
              <a:t>Note that in the first year, free cash flow is lower than unlevered net income, reflecting the up−front investment in equipment. In later years, free cash flow exceeds unlevered net income because depreciation is not a cash expense. In the last year, the firm ultimately recovers the investment in net working capital, further boosting the free cash flow.</a:t>
            </a:r>
            <a:endParaRPr lang="en-US" altLang="en-US" sz="2200" dirty="0">
              <a:ea typeface="ヒラギノ角ゴ Pro W3" pitchFamily="-65" charset="-128"/>
            </a:endParaRPr>
          </a:p>
        </p:txBody>
      </p:sp>
    </p:spTree>
    <p:extLst>
      <p:ext uri="{BB962C8B-B14F-4D97-AF65-F5344CB8AC3E}">
        <p14:creationId xmlns:p14="http://schemas.microsoft.com/office/powerpoint/2010/main" val="18143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9.3 Determining Incremental Free Cash Flow </a:t>
            </a:r>
            <a:r>
              <a:rPr lang="en-US" altLang="en-US" sz="2800" dirty="0">
                <a:latin typeface="+mj-lt"/>
                <a:ea typeface="ヒラギノ角ゴ Pro W3" pitchFamily="-65" charset="-128"/>
              </a:rPr>
              <a:t>(4 of 6)</a:t>
            </a:r>
            <a:endParaRPr lang="en-US" sz="2800" dirty="0">
              <a:latin typeface="+mj-lt"/>
            </a:endParaRPr>
          </a:p>
        </p:txBody>
      </p:sp>
      <p:sp>
        <p:nvSpPr>
          <p:cNvPr id="3" name="Content Placeholder 2"/>
          <p:cNvSpPr>
            <a:spLocks noGrp="1"/>
          </p:cNvSpPr>
          <p:nvPr>
            <p:ph idx="1"/>
          </p:nvPr>
        </p:nvSpPr>
        <p:spPr>
          <a:xfrm>
            <a:off x="457200" y="1586133"/>
            <a:ext cx="8229600" cy="478524"/>
          </a:xfrm>
        </p:spPr>
        <p:txBody>
          <a:bodyPr/>
          <a:lstStyle/>
          <a:p>
            <a:r>
              <a:rPr lang="en-US" altLang="en-US" sz="2400" dirty="0">
                <a:ea typeface="ヒラギノ角ゴ Pro W3" pitchFamily="-65" charset="-128"/>
              </a:rPr>
              <a:t>Calculating Free Cash Flow Directly</a:t>
            </a:r>
          </a:p>
        </p:txBody>
      </p:sp>
      <p:pic>
        <p:nvPicPr>
          <p:cNvPr id="4" name="Picture 6" descr="An equation: free cash flow = left parenthesis, revenues minus costs minus depreciation, right parenthesis, times, left parenthesis, 1 minus tax rate, right parenthesis, plus depreciation minus Cap Ex minus change in N W C. The two parts in parentheses that are multiplied are braced and labeled, unlevered net in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62849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3"/>
          </p:nvPr>
        </p:nvSpPr>
        <p:spPr>
          <a:xfrm>
            <a:off x="7543800" y="2704157"/>
            <a:ext cx="1219200" cy="417810"/>
          </a:xfrm>
        </p:spPr>
        <p:txBody>
          <a:bodyPr/>
          <a:lstStyle/>
          <a:p>
            <a:pPr marL="0" indent="0">
              <a:buNone/>
            </a:pPr>
            <a:r>
              <a:rPr lang="en-US" altLang="en-US" sz="2000" dirty="0">
                <a:ea typeface="ＭＳ Ｐゴシック" panose="020B0600070205080204" pitchFamily="34" charset="-128"/>
              </a:rPr>
              <a:t>(Eq. 9.6)</a:t>
            </a:r>
          </a:p>
        </p:txBody>
      </p:sp>
      <p:pic>
        <p:nvPicPr>
          <p:cNvPr id="5" name="Picture 7" descr="An equation: free cash flow = left parenthesis, revenues minus costs, right parenthesis, times, left parenthesis, 1 minus tax rate, right parenthesis, minus Cap Ex minus Change in N W C plus tax rate times deprec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4229998"/>
            <a:ext cx="61118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idx="14"/>
          </p:nvPr>
        </p:nvSpPr>
        <p:spPr>
          <a:xfrm>
            <a:off x="7559040" y="4341916"/>
            <a:ext cx="1066800" cy="304799"/>
          </a:xfrm>
        </p:spPr>
        <p:txBody>
          <a:bodyPr/>
          <a:lstStyle/>
          <a:p>
            <a:pPr marL="0" indent="0">
              <a:buNone/>
            </a:pPr>
            <a:r>
              <a:rPr lang="en-US" altLang="en-US" sz="2000" dirty="0">
                <a:ea typeface="ＭＳ Ｐゴシック" panose="020B0600070205080204" pitchFamily="34" charset="-128"/>
              </a:rPr>
              <a:t>(Eq. 9.7)</a:t>
            </a:r>
          </a:p>
        </p:txBody>
      </p:sp>
    </p:spTree>
    <p:extLst>
      <p:ext uri="{BB962C8B-B14F-4D97-AF65-F5344CB8AC3E}">
        <p14:creationId xmlns:p14="http://schemas.microsoft.com/office/powerpoint/2010/main" val="2044943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9.3 Determining Incremental Free Cash Flow </a:t>
            </a:r>
            <a:r>
              <a:rPr lang="en-US" altLang="en-US" sz="2800" dirty="0">
                <a:latin typeface="+mj-lt"/>
                <a:ea typeface="ヒラギノ角ゴ Pro W3" pitchFamily="-65" charset="-128"/>
              </a:rPr>
              <a:t>(5 of 6)</a:t>
            </a:r>
            <a:endParaRPr lang="en-US" sz="2800" dirty="0">
              <a:latin typeface="+mj-lt"/>
            </a:endParaRPr>
          </a:p>
        </p:txBody>
      </p:sp>
      <p:sp>
        <p:nvSpPr>
          <p:cNvPr id="3" name="Content Placeholder 2"/>
          <p:cNvSpPr>
            <a:spLocks noGrp="1"/>
          </p:cNvSpPr>
          <p:nvPr>
            <p:ph idx="1"/>
          </p:nvPr>
        </p:nvSpPr>
        <p:spPr>
          <a:xfrm>
            <a:off x="457200" y="1586132"/>
            <a:ext cx="8229600" cy="1371600"/>
          </a:xfrm>
        </p:spPr>
        <p:txBody>
          <a:bodyPr/>
          <a:lstStyle/>
          <a:p>
            <a:r>
              <a:rPr lang="en-US" altLang="en-US" sz="2400" dirty="0">
                <a:ea typeface="ヒラギノ角ゴ Pro W3" pitchFamily="-65" charset="-128"/>
              </a:rPr>
              <a:t>Calculating Free Cash Flow Directly</a:t>
            </a:r>
          </a:p>
          <a:p>
            <a:pPr lvl="1"/>
            <a:r>
              <a:rPr lang="en-US" altLang="en-US" sz="2400" dirty="0">
                <a:ea typeface="ヒラギノ角ゴ Pro W3" pitchFamily="-65" charset="-128"/>
              </a:rPr>
              <a:t>Depreciation Tax Shield</a:t>
            </a:r>
          </a:p>
          <a:p>
            <a:pPr lvl="2"/>
            <a:r>
              <a:rPr lang="en-US" altLang="en-US" sz="2400" dirty="0">
                <a:ea typeface="ＭＳ Ｐゴシック" panose="020B0600070205080204" pitchFamily="34" charset="-128"/>
              </a:rPr>
              <a:t>Tax Rate x Depreciation</a:t>
            </a:r>
          </a:p>
        </p:txBody>
      </p:sp>
    </p:spTree>
    <p:extLst>
      <p:ext uri="{BB962C8B-B14F-4D97-AF65-F5344CB8AC3E}">
        <p14:creationId xmlns:p14="http://schemas.microsoft.com/office/powerpoint/2010/main" val="136124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97"/>
            <a:ext cx="8229600" cy="563078"/>
          </a:xfrm>
        </p:spPr>
        <p:txBody>
          <a:bodyPr/>
          <a:lstStyle/>
          <a:p>
            <a:r>
              <a:rPr lang="en-US" sz="3600" dirty="0">
                <a:latin typeface="Arial"/>
              </a:rPr>
              <a:t>Learning Objectives </a:t>
            </a:r>
            <a:r>
              <a:rPr lang="en-US" sz="2800" dirty="0">
                <a:latin typeface="Arial"/>
              </a:rPr>
              <a:t>(2 of 2)</a:t>
            </a:r>
            <a:endParaRPr lang="en-US" sz="2000" b="0" dirty="0">
              <a:latin typeface="+mj-lt"/>
            </a:endParaRPr>
          </a:p>
        </p:txBody>
      </p:sp>
      <p:sp>
        <p:nvSpPr>
          <p:cNvPr id="3" name="Content Placeholder 2"/>
          <p:cNvSpPr>
            <a:spLocks noGrp="1"/>
          </p:cNvSpPr>
          <p:nvPr>
            <p:ph idx="1"/>
          </p:nvPr>
        </p:nvSpPr>
        <p:spPr>
          <a:xfrm>
            <a:off x="457200" y="976746"/>
            <a:ext cx="8229600" cy="3061854"/>
          </a:xfrm>
        </p:spPr>
        <p:txBody>
          <a:bodyPr/>
          <a:lstStyle/>
          <a:p>
            <a:r>
              <a:rPr lang="en-US" altLang="en-US" sz="2400" dirty="0">
                <a:ea typeface="ヒラギノ角ゴ Pro W3" pitchFamily="-65" charset="-128"/>
              </a:rPr>
              <a:t>Recognize common pitfalls that arise in identifying a project’s incremental free cash flows</a:t>
            </a:r>
          </a:p>
          <a:p>
            <a:r>
              <a:rPr lang="en-US" altLang="en-US" sz="2400" dirty="0">
                <a:ea typeface="ヒラギノ角ゴ Pro W3" pitchFamily="-65" charset="-128"/>
              </a:rPr>
              <a:t>Assess the sensitivity of a project’s </a:t>
            </a:r>
            <a:r>
              <a:rPr lang="en-US" altLang="en-US" sz="2400" spc="-300" dirty="0">
                <a:ea typeface="ヒラギノ角ゴ Pro W3" pitchFamily="-65" charset="-128"/>
              </a:rPr>
              <a:t>N P </a:t>
            </a:r>
            <a:r>
              <a:rPr lang="en-US" altLang="en-US" sz="2400" dirty="0">
                <a:ea typeface="ヒラギノ角ゴ Pro W3" pitchFamily="-65" charset="-128"/>
              </a:rPr>
              <a:t>V to changes in your assumptions</a:t>
            </a:r>
          </a:p>
          <a:p>
            <a:r>
              <a:rPr lang="en-US" altLang="en-US" sz="2400" dirty="0">
                <a:ea typeface="ヒラギノ角ゴ Pro W3" pitchFamily="-65" charset="-128"/>
              </a:rPr>
              <a:t>Identify the most common options available to managers in projects and understand why these options can be valuable</a:t>
            </a:r>
          </a:p>
        </p:txBody>
      </p:sp>
    </p:spTree>
    <p:extLst>
      <p:ext uri="{BB962C8B-B14F-4D97-AF65-F5344CB8AC3E}">
        <p14:creationId xmlns:p14="http://schemas.microsoft.com/office/powerpoint/2010/main" val="508624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9.3 Determining Incremental Free Cash Flow </a:t>
            </a:r>
            <a:r>
              <a:rPr lang="en-US" altLang="en-US" sz="2800" dirty="0">
                <a:latin typeface="+mj-lt"/>
                <a:ea typeface="ヒラギノ角ゴ Pro W3" pitchFamily="-65" charset="-128"/>
              </a:rPr>
              <a:t>(6 of 6)</a:t>
            </a:r>
            <a:endParaRPr lang="en-US" sz="2800" dirty="0">
              <a:latin typeface="+mj-lt"/>
            </a:endParaRPr>
          </a:p>
        </p:txBody>
      </p:sp>
      <p:sp>
        <p:nvSpPr>
          <p:cNvPr id="3" name="Content Placeholder 2"/>
          <p:cNvSpPr>
            <a:spLocks noGrp="1"/>
          </p:cNvSpPr>
          <p:nvPr>
            <p:ph idx="1"/>
          </p:nvPr>
        </p:nvSpPr>
        <p:spPr>
          <a:xfrm>
            <a:off x="457200" y="1586133"/>
            <a:ext cx="8229600" cy="1295399"/>
          </a:xfrm>
        </p:spPr>
        <p:txBody>
          <a:bodyPr/>
          <a:lstStyle/>
          <a:p>
            <a:r>
              <a:rPr lang="en-US" altLang="en-US" sz="2400" dirty="0">
                <a:ea typeface="ヒラギノ角ゴ Pro W3" pitchFamily="-65" charset="-128"/>
              </a:rPr>
              <a:t>Calculating the </a:t>
            </a:r>
            <a:r>
              <a:rPr lang="en-US" altLang="en-US" sz="2400" spc="-300" dirty="0">
                <a:ea typeface="ヒラギノ角ゴ Pro W3" pitchFamily="-65" charset="-128"/>
              </a:rPr>
              <a:t>N P </a:t>
            </a:r>
            <a:r>
              <a:rPr lang="en-US" altLang="en-US" sz="2400" dirty="0">
                <a:ea typeface="ヒラギノ角ゴ Pro W3" pitchFamily="-65" charset="-128"/>
              </a:rPr>
              <a:t>V</a:t>
            </a:r>
          </a:p>
          <a:p>
            <a:pPr lvl="1"/>
            <a:r>
              <a:rPr lang="en-US" altLang="en-US" sz="2400" dirty="0">
                <a:ea typeface="ヒラギノ角ゴ Pro W3" pitchFamily="-65" charset="-128"/>
              </a:rPr>
              <a:t>To compute a project’s </a:t>
            </a:r>
            <a:r>
              <a:rPr lang="en-US" altLang="en-US" sz="2400" spc="-300" dirty="0">
                <a:ea typeface="ヒラギノ角ゴ Pro W3" pitchFamily="-65" charset="-128"/>
              </a:rPr>
              <a:t>N P </a:t>
            </a:r>
            <a:r>
              <a:rPr lang="en-US" altLang="en-US" sz="2400" dirty="0">
                <a:ea typeface="ヒラギノ角ゴ Pro W3" pitchFamily="-65" charset="-128"/>
              </a:rPr>
              <a:t>V, one must discount its free cash flow at the appropriate cost of capital</a:t>
            </a:r>
          </a:p>
        </p:txBody>
      </p:sp>
      <p:pic>
        <p:nvPicPr>
          <p:cNvPr id="4" name="Picture 6" descr="An equation: P V times, F C F sub t = F C F sub t, divided by, left parenthesis 1 plus r, right parenthesis, raised to the t power = F C F sub t, times 1 divided by, left parenthesis 1 plus r, right parenthesis, raised to the t power. The second fraction is braced and labeled, t year discount f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57550"/>
            <a:ext cx="51196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3"/>
          </p:nvPr>
        </p:nvSpPr>
        <p:spPr>
          <a:xfrm>
            <a:off x="7239000" y="3352800"/>
            <a:ext cx="1219200" cy="444289"/>
          </a:xfrm>
        </p:spPr>
        <p:txBody>
          <a:bodyPr/>
          <a:lstStyle/>
          <a:p>
            <a:pPr marL="0" indent="0">
              <a:buNone/>
            </a:pPr>
            <a:r>
              <a:rPr lang="en-US" altLang="en-US" sz="2000" dirty="0">
                <a:ea typeface="ＭＳ Ｐゴシック" panose="020B0600070205080204" pitchFamily="34" charset="-128"/>
              </a:rPr>
              <a:t>(Eq. 9.8)</a:t>
            </a:r>
          </a:p>
        </p:txBody>
      </p:sp>
    </p:spTree>
    <p:extLst>
      <p:ext uri="{BB962C8B-B14F-4D97-AF65-F5344CB8AC3E}">
        <p14:creationId xmlns:p14="http://schemas.microsoft.com/office/powerpoint/2010/main" val="1269512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9.5 Calculating the Project’s</a:t>
            </a:r>
            <a:r>
              <a:rPr lang="en-US" altLang="en-US" sz="3600" spc="-450" dirty="0">
                <a:latin typeface="+mj-lt"/>
                <a:ea typeface="ヒラギノ角ゴ Pro W3" pitchFamily="-65" charset="-128"/>
              </a:rPr>
              <a:t> N P </a:t>
            </a:r>
            <a:r>
              <a:rPr lang="en-US" altLang="en-US" sz="3600" dirty="0">
                <a:latin typeface="+mj-lt"/>
                <a:ea typeface="ヒラギノ角ゴ Pro W3" pitchFamily="-65" charset="-128"/>
              </a:rPr>
              <a:t>V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630680"/>
            <a:ext cx="8229600" cy="2255520"/>
          </a:xfrm>
        </p:spPr>
        <p:txBody>
          <a:bodyPr/>
          <a:lstStyle/>
          <a:p>
            <a:pPr>
              <a:lnSpc>
                <a:spcPct val="90000"/>
              </a:lnSpc>
              <a:buNone/>
            </a:pPr>
            <a:r>
              <a:rPr lang="en-US" altLang="en-US" sz="2400" b="1" dirty="0">
                <a:ea typeface="ヒラギノ角ゴ Pro W3" pitchFamily="-65" charset="-128"/>
              </a:rPr>
              <a:t>Problem:</a:t>
            </a:r>
          </a:p>
          <a:p>
            <a:r>
              <a:rPr lang="en-IN" sz="2400" dirty="0"/>
              <a:t>Assume that Cisco’s managers believe that the HomeNet project has risks similar to its existing projects, for which it has a cost of capital of 12%. </a:t>
            </a:r>
          </a:p>
          <a:p>
            <a:r>
              <a:rPr lang="en-IN" sz="2400" dirty="0"/>
              <a:t>Compute the </a:t>
            </a:r>
            <a:r>
              <a:rPr lang="en-IN" sz="2400" spc="-300" dirty="0">
                <a:ea typeface="ヒラギノ角ゴ Pro W3" pitchFamily="-65" charset="-128"/>
              </a:rPr>
              <a:t>N P </a:t>
            </a:r>
            <a:r>
              <a:rPr lang="en-IN" sz="2400" dirty="0"/>
              <a:t>V of the HomeNet project.</a:t>
            </a:r>
            <a:endParaRPr lang="en-US" altLang="en-US" sz="2400" dirty="0">
              <a:ea typeface="ヒラギノ角ゴ Pro W3" pitchFamily="-65" charset="-128"/>
            </a:endParaRPr>
          </a:p>
        </p:txBody>
      </p:sp>
    </p:spTree>
    <p:extLst>
      <p:ext uri="{BB962C8B-B14F-4D97-AF65-F5344CB8AC3E}">
        <p14:creationId xmlns:p14="http://schemas.microsoft.com/office/powerpoint/2010/main" val="1471640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Example 9.5 Calculating the Project’s </a:t>
            </a:r>
            <a:r>
              <a:rPr lang="en-US" altLang="en-US" sz="3600" spc="-450" dirty="0">
                <a:latin typeface="+mj-lt"/>
                <a:ea typeface="ヒラギノ角ゴ Pro W3" pitchFamily="-65" charset="-128"/>
              </a:rPr>
              <a:t>N P </a:t>
            </a:r>
            <a:r>
              <a:rPr lang="en-US" altLang="en-US" sz="3600" dirty="0">
                <a:latin typeface="+mj-lt"/>
                <a:ea typeface="ヒラギノ角ゴ Pro W3" pitchFamily="-65" charset="-128"/>
              </a:rPr>
              <a:t>V </a:t>
            </a:r>
            <a:r>
              <a:rPr lang="en-US" altLang="en-US" sz="280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00200"/>
            <a:ext cx="8229600" cy="1727615"/>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From Example 9.4, the incremental free cash flows for the HomeNet project are (in $000s):</a:t>
            </a:r>
            <a:endParaRPr lang="en-US" altLang="en-US" sz="2400" dirty="0">
              <a:ea typeface="ヒラギノ角ゴ Pro W3" pitchFamily="-65" charset="-128"/>
            </a:endParaRPr>
          </a:p>
        </p:txBody>
      </p:sp>
      <p:pic>
        <p:nvPicPr>
          <p:cNvPr id="7" name="Picture Placeholder 6" descr="A spreadsheet shows the incremental free cash flows for the HomeNet project for 5 years.&#10;Long description is available in notes, press F6&#10;">
            <a:extLst>
              <a:ext uri="{FF2B5EF4-FFF2-40B4-BE49-F238E27FC236}">
                <a16:creationId xmlns:a16="http://schemas.microsoft.com/office/drawing/2014/main" id="{46D26984-4B84-439C-B0EF-3825A707269D}"/>
              </a:ext>
            </a:extLst>
          </p:cNvPr>
          <p:cNvPicPr>
            <a:picLocks noGrp="1" noChangeAspect="1"/>
          </p:cNvPicPr>
          <p:nvPr>
            <p:ph type="pic" sz="quarter" idx="14"/>
          </p:nvPr>
        </p:nvPicPr>
        <p:blipFill>
          <a:blip r:embed="rId3"/>
          <a:stretch>
            <a:fillRect/>
          </a:stretch>
        </p:blipFill>
        <p:spPr>
          <a:xfrm>
            <a:off x="532491" y="3429606"/>
            <a:ext cx="8106189" cy="564024"/>
          </a:xfrm>
          <a:prstGeom prst="rect">
            <a:avLst/>
          </a:prstGeom>
        </p:spPr>
      </p:pic>
      <p:sp>
        <p:nvSpPr>
          <p:cNvPr id="5" name="Content Placeholder 4"/>
          <p:cNvSpPr>
            <a:spLocks noGrp="1"/>
          </p:cNvSpPr>
          <p:nvPr>
            <p:ph idx="13"/>
          </p:nvPr>
        </p:nvSpPr>
        <p:spPr>
          <a:xfrm>
            <a:off x="457200" y="4129790"/>
            <a:ext cx="8229600" cy="1148580"/>
          </a:xfrm>
        </p:spPr>
        <p:txBody>
          <a:bodyPr/>
          <a:lstStyle/>
          <a:p>
            <a:r>
              <a:rPr lang="en-IN" sz="2400" dirty="0"/>
              <a:t>To compute the </a:t>
            </a:r>
            <a:r>
              <a:rPr lang="en-IN" sz="2400" spc="-300" dirty="0">
                <a:ea typeface="ヒラギノ角ゴ Pro W3" pitchFamily="-65" charset="-128"/>
              </a:rPr>
              <a:t>N P </a:t>
            </a:r>
            <a:r>
              <a:rPr lang="en-IN" sz="2400" dirty="0"/>
              <a:t>V, we sum the present values of all of the cash flows, noting that the year 0 cash outflow is already a present value.</a:t>
            </a:r>
          </a:p>
        </p:txBody>
      </p:sp>
    </p:spTree>
    <p:extLst>
      <p:ext uri="{BB962C8B-B14F-4D97-AF65-F5344CB8AC3E}">
        <p14:creationId xmlns:p14="http://schemas.microsoft.com/office/powerpoint/2010/main" val="457084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9.5 Calculating the Project’s </a:t>
            </a:r>
            <a:r>
              <a:rPr lang="en-US" altLang="en-US" sz="3600" spc="-450" dirty="0">
                <a:latin typeface="+mj-lt"/>
                <a:ea typeface="ヒラギノ角ゴ Pro W3" pitchFamily="-65" charset="-128"/>
              </a:rPr>
              <a:t>N P </a:t>
            </a:r>
            <a:r>
              <a:rPr lang="en-US" altLang="en-US" sz="3600" dirty="0">
                <a:latin typeface="+mj-lt"/>
                <a:ea typeface="ヒラギノ角ゴ Pro W3" pitchFamily="-65" charset="-128"/>
              </a:rPr>
              <a:t>V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586132"/>
            <a:ext cx="8229600" cy="990600"/>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Using Equation 9.8, </a:t>
            </a:r>
          </a:p>
        </p:txBody>
      </p:sp>
      <p:graphicFrame>
        <p:nvGraphicFramePr>
          <p:cNvPr id="5" name="Object 4" descr="An equation: N P V = negative $7500 plus, 2935 divided by 1.12, plus 4060 divided by 1.12 squared, plus 4060 divided by 1.12 cubed, plus 4060 divided by 1.12 raised to the 4 power, plus 1425 divided by 1.12 raised to the 5 power =4636."/>
          <p:cNvGraphicFramePr>
            <a:graphicFrameLocks noChangeAspect="1"/>
          </p:cNvGraphicFramePr>
          <p:nvPr>
            <p:extLst>
              <p:ext uri="{D42A27DB-BD31-4B8C-83A1-F6EECF244321}">
                <p14:modId xmlns:p14="http://schemas.microsoft.com/office/powerpoint/2010/main" val="2965439044"/>
              </p:ext>
            </p:extLst>
          </p:nvPr>
        </p:nvGraphicFramePr>
        <p:xfrm>
          <a:off x="483810" y="2827188"/>
          <a:ext cx="8176380" cy="774998"/>
        </p:xfrm>
        <a:graphic>
          <a:graphicData uri="http://schemas.openxmlformats.org/presentationml/2006/ole">
            <mc:AlternateContent xmlns:mc="http://schemas.openxmlformats.org/markup-compatibility/2006">
              <mc:Choice xmlns:v="urn:schemas-microsoft-com:vml" Requires="v">
                <p:oleObj spid="_x0000_s35024" name="Equation" r:id="rId4" imgW="4152600" imgH="393480" progId="Equation.DSMT4">
                  <p:embed/>
                </p:oleObj>
              </mc:Choice>
              <mc:Fallback>
                <p:oleObj name="Equation" r:id="rId4" imgW="4152600" imgH="393480" progId="Equation.DSMT4">
                  <p:embed/>
                  <p:pic>
                    <p:nvPicPr>
                      <p:cNvPr id="0" name=""/>
                      <p:cNvPicPr/>
                      <p:nvPr/>
                    </p:nvPicPr>
                    <p:blipFill>
                      <a:blip r:embed="rId5"/>
                      <a:stretch>
                        <a:fillRect/>
                      </a:stretch>
                    </p:blipFill>
                    <p:spPr>
                      <a:xfrm>
                        <a:off x="483810" y="2827188"/>
                        <a:ext cx="8176380" cy="774998"/>
                      </a:xfrm>
                      <a:prstGeom prst="rect">
                        <a:avLst/>
                      </a:prstGeom>
                    </p:spPr>
                  </p:pic>
                </p:oleObj>
              </mc:Fallback>
            </mc:AlternateContent>
          </a:graphicData>
        </a:graphic>
      </p:graphicFrame>
    </p:spTree>
    <p:extLst>
      <p:ext uri="{BB962C8B-B14F-4D97-AF65-F5344CB8AC3E}">
        <p14:creationId xmlns:p14="http://schemas.microsoft.com/office/powerpoint/2010/main" val="1484272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9.5 Calculating the Project’s </a:t>
            </a:r>
            <a:r>
              <a:rPr lang="en-US" altLang="en-US" sz="3600" spc="-450" dirty="0">
                <a:latin typeface="+mj-lt"/>
                <a:ea typeface="ヒラギノ角ゴ Pro W3" pitchFamily="-65" charset="-128"/>
              </a:rPr>
              <a:t>N P </a:t>
            </a:r>
            <a:r>
              <a:rPr lang="en-US" altLang="en-US" sz="3600" dirty="0">
                <a:latin typeface="+mj-lt"/>
                <a:ea typeface="ヒラギノ角ゴ Pro W3" pitchFamily="-65" charset="-128"/>
              </a:rPr>
              <a:t>V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629295"/>
            <a:ext cx="8229600" cy="3018905"/>
          </a:xfrm>
        </p:spPr>
        <p:txBody>
          <a:bodyPr/>
          <a:lstStyle/>
          <a:p>
            <a:pPr>
              <a:lnSpc>
                <a:spcPct val="90000"/>
              </a:lnSpc>
              <a:buNone/>
            </a:pPr>
            <a:r>
              <a:rPr lang="en-US" altLang="en-US" sz="2400" b="1" dirty="0">
                <a:ea typeface="ヒラギノ角ゴ Pro W3" pitchFamily="-65" charset="-128"/>
              </a:rPr>
              <a:t>Evaluate:</a:t>
            </a:r>
          </a:p>
          <a:p>
            <a:r>
              <a:rPr lang="en-IN" sz="2400" dirty="0"/>
              <a:t>Based on our estimates, </a:t>
            </a:r>
            <a:r>
              <a:rPr lang="en-IN" sz="2400" dirty="0" err="1"/>
              <a:t>HomeNet’s</a:t>
            </a:r>
            <a:r>
              <a:rPr lang="en-IN" sz="2400" dirty="0"/>
              <a:t> </a:t>
            </a:r>
            <a:r>
              <a:rPr lang="en-IN" sz="2400" spc="-300" dirty="0">
                <a:ea typeface="ヒラギノ角ゴ Pro W3" pitchFamily="-65" charset="-128"/>
              </a:rPr>
              <a:t>N P </a:t>
            </a:r>
            <a:r>
              <a:rPr lang="en-IN" sz="2400" dirty="0"/>
              <a:t>V is $4.636 million. While HomeNet’s up−front cost is $7.5 million, the present value of the additional free cash flow that Cisco will receive from the project is $12.136 million.</a:t>
            </a:r>
          </a:p>
          <a:p>
            <a:r>
              <a:rPr lang="en-IN" sz="2400" dirty="0"/>
              <a:t>Thus, taking the HomeNet project is equivalent to Cisco having an extra $4.636 million in the bank today.</a:t>
            </a:r>
            <a:endParaRPr lang="en-US" altLang="en-US" sz="2400" dirty="0">
              <a:ea typeface="ヒラギノ角ゴ Pro W3" pitchFamily="-65" charset="-128"/>
            </a:endParaRPr>
          </a:p>
        </p:txBody>
      </p:sp>
    </p:spTree>
    <p:extLst>
      <p:ext uri="{BB962C8B-B14F-4D97-AF65-F5344CB8AC3E}">
        <p14:creationId xmlns:p14="http://schemas.microsoft.com/office/powerpoint/2010/main" val="4028634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9.4 Other Effects on Incremental Free Cash Flows </a:t>
            </a:r>
            <a:r>
              <a:rPr lang="en-US" altLang="en-US" sz="2800" dirty="0">
                <a:latin typeface="+mj-lt"/>
                <a:ea typeface="ヒラギノ角ゴ Pro W3" pitchFamily="-65" charset="-128"/>
              </a:rPr>
              <a:t>(1 of 5)</a:t>
            </a:r>
            <a:endParaRPr lang="en-US" sz="2800" dirty="0">
              <a:latin typeface="+mj-lt"/>
            </a:endParaRPr>
          </a:p>
        </p:txBody>
      </p:sp>
      <p:sp>
        <p:nvSpPr>
          <p:cNvPr id="3" name="Content Placeholder 2"/>
          <p:cNvSpPr>
            <a:spLocks noGrp="1"/>
          </p:cNvSpPr>
          <p:nvPr>
            <p:ph idx="1"/>
          </p:nvPr>
        </p:nvSpPr>
        <p:spPr>
          <a:xfrm>
            <a:off x="457200" y="1586132"/>
            <a:ext cx="8229600" cy="3352800"/>
          </a:xfrm>
        </p:spPr>
        <p:txBody>
          <a:bodyPr/>
          <a:lstStyle/>
          <a:p>
            <a:r>
              <a:rPr lang="en-US" altLang="en-US" sz="2400" dirty="0">
                <a:ea typeface="ヒラギノ角ゴ Pro W3" pitchFamily="-65" charset="-128"/>
              </a:rPr>
              <a:t>Opportunity Costs</a:t>
            </a:r>
          </a:p>
          <a:p>
            <a:r>
              <a:rPr lang="en-US" altLang="en-US" sz="2400" dirty="0">
                <a:ea typeface="ヒラギノ角ゴ Pro W3" pitchFamily="-65" charset="-128"/>
              </a:rPr>
              <a:t>Project Externalities</a:t>
            </a:r>
          </a:p>
          <a:p>
            <a:pPr lvl="1"/>
            <a:r>
              <a:rPr lang="en-US" altLang="en-US" sz="2400" dirty="0">
                <a:ea typeface="ヒラギノ角ゴ Pro W3" pitchFamily="-65" charset="-128"/>
              </a:rPr>
              <a:t>Cannibalization</a:t>
            </a:r>
          </a:p>
          <a:p>
            <a:r>
              <a:rPr lang="en-US" altLang="en-US" sz="2400" dirty="0">
                <a:ea typeface="ヒラギノ角ゴ Pro W3" pitchFamily="-65" charset="-128"/>
              </a:rPr>
              <a:t>Sunk Costs</a:t>
            </a:r>
          </a:p>
          <a:p>
            <a:pPr lvl="1"/>
            <a:r>
              <a:rPr lang="en-US" altLang="en-US" sz="2400" dirty="0">
                <a:ea typeface="ヒラギノ角ゴ Pro W3" pitchFamily="-65" charset="-128"/>
              </a:rPr>
              <a:t>Fixed Overhead Expenses</a:t>
            </a:r>
          </a:p>
          <a:p>
            <a:pPr lvl="1"/>
            <a:r>
              <a:rPr lang="en-US" altLang="en-US" sz="2400" dirty="0">
                <a:ea typeface="ヒラギノ角ゴ Pro W3" pitchFamily="-65" charset="-128"/>
              </a:rPr>
              <a:t>Past Research and Development</a:t>
            </a:r>
          </a:p>
          <a:p>
            <a:pPr lvl="1"/>
            <a:r>
              <a:rPr lang="en-US" altLang="en-US" sz="2400" dirty="0">
                <a:ea typeface="ヒラギノ角ゴ Pro W3" pitchFamily="-65" charset="-128"/>
              </a:rPr>
              <a:t>Unavoidable Competitive Effects</a:t>
            </a:r>
          </a:p>
        </p:txBody>
      </p:sp>
    </p:spTree>
    <p:extLst>
      <p:ext uri="{BB962C8B-B14F-4D97-AF65-F5344CB8AC3E}">
        <p14:creationId xmlns:p14="http://schemas.microsoft.com/office/powerpoint/2010/main" val="1645089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9.4 Other Effects on Incremental Free Cash Flows </a:t>
            </a:r>
            <a:r>
              <a:rPr lang="en-US" altLang="en-US" sz="2800" dirty="0">
                <a:latin typeface="+mj-lt"/>
                <a:ea typeface="ヒラギノ角ゴ Pro W3" pitchFamily="-65" charset="-128"/>
              </a:rPr>
              <a:t>(2 of 5)</a:t>
            </a:r>
            <a:endParaRPr lang="en-US" sz="2800" dirty="0">
              <a:latin typeface="+mj-lt"/>
            </a:endParaRPr>
          </a:p>
        </p:txBody>
      </p:sp>
      <p:sp>
        <p:nvSpPr>
          <p:cNvPr id="3" name="Content Placeholder 2"/>
          <p:cNvSpPr>
            <a:spLocks noGrp="1"/>
          </p:cNvSpPr>
          <p:nvPr>
            <p:ph idx="1"/>
          </p:nvPr>
        </p:nvSpPr>
        <p:spPr>
          <a:xfrm>
            <a:off x="457200" y="1586132"/>
            <a:ext cx="8229600" cy="2209800"/>
          </a:xfrm>
        </p:spPr>
        <p:txBody>
          <a:bodyPr/>
          <a:lstStyle/>
          <a:p>
            <a:r>
              <a:rPr lang="en-US" altLang="en-US" sz="2400" dirty="0">
                <a:ea typeface="ヒラギノ角ゴ Pro W3" pitchFamily="-65" charset="-128"/>
              </a:rPr>
              <a:t>Adjusting Free Cash Flow</a:t>
            </a:r>
          </a:p>
          <a:p>
            <a:pPr lvl="1"/>
            <a:r>
              <a:rPr lang="en-US" altLang="en-US" sz="2400" dirty="0">
                <a:ea typeface="ヒラギノ角ゴ Pro W3" pitchFamily="-65" charset="-128"/>
              </a:rPr>
              <a:t>Time of Cash Flows</a:t>
            </a:r>
          </a:p>
          <a:p>
            <a:pPr lvl="1"/>
            <a:r>
              <a:rPr lang="en-US" altLang="en-US" sz="2400" dirty="0">
                <a:ea typeface="ヒラギノ角ゴ Pro W3" pitchFamily="-65" charset="-128"/>
              </a:rPr>
              <a:t>Accelerated Depreciation</a:t>
            </a:r>
          </a:p>
          <a:p>
            <a:pPr lvl="2"/>
            <a:r>
              <a:rPr lang="en-US" altLang="en-US" sz="2400" spc="-300" dirty="0">
                <a:ea typeface="ヒラギノ角ゴ Pro W3" pitchFamily="-65" charset="-128"/>
              </a:rPr>
              <a:t>M A C R </a:t>
            </a:r>
            <a:r>
              <a:rPr lang="en-US" altLang="en-US" sz="2400" dirty="0">
                <a:ea typeface="ＭＳ Ｐゴシック" panose="020B0600070205080204" pitchFamily="34" charset="-128"/>
              </a:rPr>
              <a:t>S</a:t>
            </a:r>
          </a:p>
          <a:p>
            <a:pPr lvl="3"/>
            <a:r>
              <a:rPr lang="en-US" altLang="en-US" sz="2400" dirty="0">
                <a:ea typeface="ＭＳ Ｐゴシック" panose="020B0600070205080204" pitchFamily="34" charset="-128"/>
              </a:rPr>
              <a:t>Modified Accelerated Cost Recovery System</a:t>
            </a:r>
          </a:p>
        </p:txBody>
      </p:sp>
    </p:spTree>
    <p:extLst>
      <p:ext uri="{BB962C8B-B14F-4D97-AF65-F5344CB8AC3E}">
        <p14:creationId xmlns:p14="http://schemas.microsoft.com/office/powerpoint/2010/main" val="1983918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9.6 Computing Accelerated Depreciation </a:t>
            </a:r>
            <a:r>
              <a:rPr lang="en-US" altLang="en-US" sz="2800" dirty="0">
                <a:latin typeface="+mj-lt"/>
                <a:ea typeface="ヒラギノ角ゴ Pro W3" pitchFamily="-65" charset="-128"/>
              </a:rPr>
              <a:t>(1 of 6)</a:t>
            </a:r>
            <a:endParaRPr lang="en-US" sz="2000" dirty="0">
              <a:latin typeface="+mj-lt"/>
            </a:endParaRPr>
          </a:p>
        </p:txBody>
      </p:sp>
      <p:sp>
        <p:nvSpPr>
          <p:cNvPr id="3" name="Content Placeholder 2"/>
          <p:cNvSpPr>
            <a:spLocks noGrp="1"/>
          </p:cNvSpPr>
          <p:nvPr>
            <p:ph idx="1"/>
          </p:nvPr>
        </p:nvSpPr>
        <p:spPr>
          <a:xfrm>
            <a:off x="457200" y="1586132"/>
            <a:ext cx="8229600" cy="4267200"/>
          </a:xfrm>
        </p:spPr>
        <p:txBody>
          <a:bodyPr/>
          <a:lstStyle/>
          <a:p>
            <a:pPr>
              <a:buNone/>
            </a:pPr>
            <a:r>
              <a:rPr lang="en-US" altLang="en-US" sz="2400" b="1" dirty="0">
                <a:ea typeface="ヒラギノ角ゴ Pro W3" pitchFamily="-65" charset="-128"/>
              </a:rPr>
              <a:t>Problem:</a:t>
            </a:r>
          </a:p>
          <a:p>
            <a:r>
              <a:rPr lang="en-IN" sz="2400" dirty="0"/>
              <a:t>What depreciation deduction would be allowed for HomeNet’s $7.5 million lab equipment using the </a:t>
            </a:r>
            <a:r>
              <a:rPr lang="en-IN" sz="2400" spc="-300" dirty="0">
                <a:ea typeface="ヒラギノ角ゴ Pro W3" pitchFamily="-65" charset="-128"/>
              </a:rPr>
              <a:t>M A C R </a:t>
            </a:r>
            <a:r>
              <a:rPr lang="en-IN" sz="2400" dirty="0"/>
              <a:t>S method, assuming the lab equipment is designated to have a five−year recovery period? For clarity, assume that the lab equipment is purchased and put into use in December of year 0, allowing the partial year depreciation in year 0. This means that year 0 is the first year of the </a:t>
            </a:r>
            <a:r>
              <a:rPr lang="en-IN" sz="2400" spc="-300" dirty="0">
                <a:ea typeface="ヒラギノ角ゴ Pro W3" pitchFamily="-65" charset="-128"/>
              </a:rPr>
              <a:t>M A C R </a:t>
            </a:r>
            <a:r>
              <a:rPr lang="en-IN" sz="2400" dirty="0"/>
              <a:t>S schedule (year 1) in the appendix. (See the appendix to this chapter for information on </a:t>
            </a:r>
            <a:r>
              <a:rPr lang="en-IN" sz="2400" spc="-300" dirty="0">
                <a:ea typeface="ヒラギノ角ゴ Pro W3" pitchFamily="-65" charset="-128"/>
              </a:rPr>
              <a:t>M A C R </a:t>
            </a:r>
            <a:r>
              <a:rPr lang="en-IN" sz="2400" dirty="0"/>
              <a:t>S depreciation schedules.)</a:t>
            </a:r>
            <a:endParaRPr lang="en-US" altLang="en-US" sz="2400" dirty="0">
              <a:ea typeface="ヒラギノ角ゴ Pro W3" pitchFamily="-65" charset="-128"/>
            </a:endParaRPr>
          </a:p>
        </p:txBody>
      </p:sp>
    </p:spTree>
    <p:extLst>
      <p:ext uri="{BB962C8B-B14F-4D97-AF65-F5344CB8AC3E}">
        <p14:creationId xmlns:p14="http://schemas.microsoft.com/office/powerpoint/2010/main" val="1905597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9.6 Computing Accelerated Depreciation </a:t>
            </a:r>
            <a:r>
              <a:rPr lang="en-US" altLang="en-US" sz="2800" dirty="0">
                <a:latin typeface="+mj-lt"/>
                <a:ea typeface="ヒラギノ角ゴ Pro W3" pitchFamily="-65" charset="-128"/>
              </a:rPr>
              <a:t>(2 of 6)</a:t>
            </a:r>
            <a:endParaRPr lang="en-US" sz="2800" dirty="0">
              <a:latin typeface="+mj-lt"/>
            </a:endParaRPr>
          </a:p>
        </p:txBody>
      </p:sp>
      <p:sp>
        <p:nvSpPr>
          <p:cNvPr id="3" name="Content Placeholder 2"/>
          <p:cNvSpPr>
            <a:spLocks noGrp="1"/>
          </p:cNvSpPr>
          <p:nvPr>
            <p:ph idx="1"/>
          </p:nvPr>
        </p:nvSpPr>
        <p:spPr>
          <a:xfrm>
            <a:off x="457200" y="1583149"/>
            <a:ext cx="8229600" cy="2849880"/>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Table 9.4 (in the appendix) provides the percentage of the cost that can be depreciated each year. Under </a:t>
            </a:r>
            <a:r>
              <a:rPr lang="en-IN" sz="2400" spc="-300" dirty="0">
                <a:ea typeface="ヒラギノ角ゴ Pro W3" pitchFamily="-65" charset="-128"/>
              </a:rPr>
              <a:t>M A C R </a:t>
            </a:r>
            <a:r>
              <a:rPr lang="en-IN" sz="2400" dirty="0"/>
              <a:t>S, we take the percentage in the table for each year and multiply it by the original purchase price of the equipment to calculate the depreciation for that year.</a:t>
            </a:r>
            <a:endParaRPr lang="en-US" altLang="en-US" sz="2400" dirty="0">
              <a:ea typeface="ヒラギノ角ゴ Pro W3" pitchFamily="-65" charset="-128"/>
            </a:endParaRPr>
          </a:p>
        </p:txBody>
      </p:sp>
    </p:spTree>
    <p:extLst>
      <p:ext uri="{BB962C8B-B14F-4D97-AF65-F5344CB8AC3E}">
        <p14:creationId xmlns:p14="http://schemas.microsoft.com/office/powerpoint/2010/main" val="3722543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Example 9.6 Computing Accelerated Depreciation </a:t>
            </a:r>
            <a:r>
              <a:rPr lang="en-US" altLang="en-US" sz="2800" dirty="0">
                <a:latin typeface="+mj-lt"/>
                <a:ea typeface="ヒラギノ角ゴ Pro W3" pitchFamily="-65" charset="-128"/>
              </a:rPr>
              <a:t>(3 of 6)</a:t>
            </a:r>
            <a:endParaRPr lang="en-US" sz="2800" dirty="0">
              <a:latin typeface="+mj-lt"/>
            </a:endParaRPr>
          </a:p>
        </p:txBody>
      </p:sp>
      <p:sp>
        <p:nvSpPr>
          <p:cNvPr id="3" name="Content Placeholder 2"/>
          <p:cNvSpPr>
            <a:spLocks noGrp="1"/>
          </p:cNvSpPr>
          <p:nvPr>
            <p:ph idx="1"/>
          </p:nvPr>
        </p:nvSpPr>
        <p:spPr>
          <a:xfrm>
            <a:off x="457200" y="1600201"/>
            <a:ext cx="8229600" cy="1712625"/>
          </a:xfrm>
        </p:spPr>
        <p:txBody>
          <a:bodyPr/>
          <a:lstStyle/>
          <a:p>
            <a:pPr>
              <a:buNone/>
            </a:pPr>
            <a:r>
              <a:rPr lang="en-US" altLang="en-US" sz="2400" b="1" dirty="0">
                <a:ea typeface="ヒラギノ角ゴ Pro W3" pitchFamily="-65" charset="-128"/>
              </a:rPr>
              <a:t>Execute:</a:t>
            </a:r>
          </a:p>
          <a:p>
            <a:r>
              <a:rPr lang="en-IN" sz="2400" dirty="0"/>
              <a:t>Based on the table, the allowable depreciation expense for the lab equipment is shown below (in thousands of dollars):</a:t>
            </a:r>
            <a:endParaRPr lang="en-US" altLang="en-US" sz="2400" dirty="0">
              <a:ea typeface="ヒラギノ角ゴ Pro W3" pitchFamily="-65" charset="-128"/>
            </a:endParaRPr>
          </a:p>
        </p:txBody>
      </p:sp>
      <p:pic>
        <p:nvPicPr>
          <p:cNvPr id="6" name="Picture Placeholder 5" descr="A spreadsheet shows the depreciation allowed for 5 years.&#10;Long description is available in notes, press F6&#10;">
            <a:extLst>
              <a:ext uri="{FF2B5EF4-FFF2-40B4-BE49-F238E27FC236}">
                <a16:creationId xmlns:a16="http://schemas.microsoft.com/office/drawing/2014/main" id="{72D0168A-E57D-4F53-ADD4-6B94F99684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8787" y="3447907"/>
            <a:ext cx="8072673" cy="1307723"/>
          </a:xfrm>
          <a:prstGeom prst="rect">
            <a:avLst/>
          </a:prstGeom>
        </p:spPr>
      </p:pic>
    </p:spTree>
    <p:extLst>
      <p:ext uri="{BB962C8B-B14F-4D97-AF65-F5344CB8AC3E}">
        <p14:creationId xmlns:p14="http://schemas.microsoft.com/office/powerpoint/2010/main" val="172072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97"/>
            <a:ext cx="8229600" cy="563078"/>
          </a:xfrm>
        </p:spPr>
        <p:txBody>
          <a:bodyPr/>
          <a:lstStyle/>
          <a:p>
            <a:r>
              <a:rPr lang="en-US" altLang="en-US" sz="3600" dirty="0">
                <a:latin typeface="+mj-lt"/>
                <a:ea typeface="ヒラギノ角ゴ Pro W3" pitchFamily="-65" charset="-128"/>
              </a:rPr>
              <a:t>9.1 The Capital Budgeting Process</a:t>
            </a:r>
            <a:endParaRPr lang="en-US" sz="2000" b="0" dirty="0">
              <a:latin typeface="+mj-lt"/>
            </a:endParaRPr>
          </a:p>
        </p:txBody>
      </p:sp>
      <p:sp>
        <p:nvSpPr>
          <p:cNvPr id="3" name="Content Placeholder 2"/>
          <p:cNvSpPr>
            <a:spLocks noGrp="1"/>
          </p:cNvSpPr>
          <p:nvPr>
            <p:ph idx="1"/>
          </p:nvPr>
        </p:nvSpPr>
        <p:spPr>
          <a:xfrm>
            <a:off x="457200" y="976746"/>
            <a:ext cx="8229600" cy="1600200"/>
          </a:xfrm>
        </p:spPr>
        <p:txBody>
          <a:bodyPr/>
          <a:lstStyle/>
          <a:p>
            <a:r>
              <a:rPr lang="en-US" altLang="en-US" sz="2400" dirty="0">
                <a:ea typeface="ヒラギノ角ゴ Pro W3" pitchFamily="-65" charset="-128"/>
              </a:rPr>
              <a:t>Capital Budget</a:t>
            </a:r>
          </a:p>
          <a:p>
            <a:r>
              <a:rPr lang="en-US" altLang="en-US" sz="2400" dirty="0">
                <a:ea typeface="ヒラギノ角ゴ Pro W3" pitchFamily="-65" charset="-128"/>
              </a:rPr>
              <a:t>Capital Budgeting</a:t>
            </a:r>
          </a:p>
          <a:p>
            <a:r>
              <a:rPr lang="en-US" altLang="en-US" sz="2400" dirty="0">
                <a:ea typeface="ヒラギノ角ゴ Pro W3" pitchFamily="-65" charset="-128"/>
              </a:rPr>
              <a:t>Incremental Earnings</a:t>
            </a:r>
          </a:p>
        </p:txBody>
      </p:sp>
    </p:spTree>
    <p:extLst>
      <p:ext uri="{BB962C8B-B14F-4D97-AF65-F5344CB8AC3E}">
        <p14:creationId xmlns:p14="http://schemas.microsoft.com/office/powerpoint/2010/main" val="77474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9.6 Computing Accelerated Depreciation </a:t>
            </a:r>
            <a:r>
              <a:rPr lang="en-US" altLang="en-US" sz="2800" dirty="0">
                <a:latin typeface="+mj-lt"/>
                <a:ea typeface="ヒラギノ角ゴ Pro W3" pitchFamily="-65" charset="-128"/>
              </a:rPr>
              <a:t>(4 of 6)</a:t>
            </a:r>
            <a:endParaRPr lang="en-US" sz="2000" dirty="0">
              <a:latin typeface="+mj-lt"/>
            </a:endParaRPr>
          </a:p>
        </p:txBody>
      </p:sp>
      <p:sp>
        <p:nvSpPr>
          <p:cNvPr id="3" name="Content Placeholder 2"/>
          <p:cNvSpPr>
            <a:spLocks noGrp="1"/>
          </p:cNvSpPr>
          <p:nvPr>
            <p:ph idx="1"/>
          </p:nvPr>
        </p:nvSpPr>
        <p:spPr>
          <a:xfrm>
            <a:off x="457200" y="1618210"/>
            <a:ext cx="8229600" cy="4249190"/>
          </a:xfrm>
        </p:spPr>
        <p:txBody>
          <a:bodyPr>
            <a:noAutofit/>
          </a:bodyPr>
          <a:lstStyle/>
          <a:p>
            <a:pPr>
              <a:buNone/>
            </a:pPr>
            <a:r>
              <a:rPr lang="en-US" altLang="en-US" sz="2200" b="1" dirty="0">
                <a:ea typeface="ヒラギノ角ゴ Pro W3" pitchFamily="-65" charset="-128"/>
              </a:rPr>
              <a:t>Evaluate:</a:t>
            </a:r>
          </a:p>
          <a:p>
            <a:r>
              <a:rPr lang="en-US" sz="2200" dirty="0"/>
              <a:t>As long as the equipment is put into use by the end of year 0, the tax code allows us to take our first depreciation expense in the same year. Compared with straight-line depreciation, the     </a:t>
            </a:r>
            <a:r>
              <a:rPr lang="en-US" sz="2200" spc="-300" dirty="0"/>
              <a:t>M A C R </a:t>
            </a:r>
            <a:r>
              <a:rPr lang="en-US" sz="2200" dirty="0"/>
              <a:t>S method allows for larger depreciation deductions earlier in the asset’s life, which increases the present value of the depreciation tax shield and so will raise the project’s </a:t>
            </a:r>
            <a:r>
              <a:rPr lang="en-US" sz="2200" spc="-300" dirty="0"/>
              <a:t>N P </a:t>
            </a:r>
            <a:r>
              <a:rPr lang="en-US" sz="2200" dirty="0"/>
              <a:t>V. In the case of </a:t>
            </a:r>
            <a:r>
              <a:rPr lang="en-US" sz="2200" dirty="0" err="1"/>
              <a:t>HomeNet</a:t>
            </a:r>
            <a:r>
              <a:rPr lang="en-US" sz="2200" dirty="0"/>
              <a:t>, computing the </a:t>
            </a:r>
            <a:r>
              <a:rPr lang="en-US" sz="2200" spc="-300" dirty="0"/>
              <a:t>N P </a:t>
            </a:r>
            <a:r>
              <a:rPr lang="en-US" sz="2200" dirty="0"/>
              <a:t>V using </a:t>
            </a:r>
            <a:r>
              <a:rPr lang="en-US" sz="2200" spc="-300" dirty="0"/>
              <a:t>M A C R </a:t>
            </a:r>
            <a:r>
              <a:rPr lang="en-US" sz="2200" dirty="0"/>
              <a:t>S depreciation leads to an </a:t>
            </a:r>
            <a:r>
              <a:rPr lang="en-US" sz="2200" spc="-300" dirty="0"/>
              <a:t>N P </a:t>
            </a:r>
            <a:r>
              <a:rPr lang="en-US" sz="2200" dirty="0"/>
              <a:t>V of $5.094 million. Note that with 100% bonus depreciation, we can deduct the full $7.5 million cost in year 0, accelerating the tax shield and increasing </a:t>
            </a:r>
            <a:r>
              <a:rPr lang="en-US" sz="2200" spc="-300" dirty="0"/>
              <a:t>N P </a:t>
            </a:r>
            <a:r>
              <a:rPr lang="en-US" sz="2200" dirty="0"/>
              <a:t>V even further.</a:t>
            </a:r>
            <a:endParaRPr lang="en-US" altLang="en-US" sz="2200" dirty="0">
              <a:ea typeface="ヒラギノ角ゴ Pro W3" pitchFamily="-65" charset="-128"/>
            </a:endParaRPr>
          </a:p>
        </p:txBody>
      </p:sp>
    </p:spTree>
    <p:extLst>
      <p:ext uri="{BB962C8B-B14F-4D97-AF65-F5344CB8AC3E}">
        <p14:creationId xmlns:p14="http://schemas.microsoft.com/office/powerpoint/2010/main" val="1281514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9.6 Computing Accelerated Depreciation </a:t>
            </a:r>
            <a:r>
              <a:rPr lang="en-US" altLang="en-US" sz="2800" dirty="0">
                <a:latin typeface="+mj-lt"/>
                <a:ea typeface="ヒラギノ角ゴ Pro W3" pitchFamily="-65" charset="-128"/>
              </a:rPr>
              <a:t>(5 of 6)</a:t>
            </a:r>
            <a:endParaRPr lang="en-US" sz="2800" dirty="0">
              <a:latin typeface="+mj-lt"/>
            </a:endParaRPr>
          </a:p>
        </p:txBody>
      </p:sp>
      <p:sp>
        <p:nvSpPr>
          <p:cNvPr id="3" name="Content Placeholder 2"/>
          <p:cNvSpPr>
            <a:spLocks noGrp="1"/>
          </p:cNvSpPr>
          <p:nvPr>
            <p:ph idx="1"/>
          </p:nvPr>
        </p:nvSpPr>
        <p:spPr>
          <a:xfrm>
            <a:off x="457200" y="1600200"/>
            <a:ext cx="8229600" cy="3136691"/>
          </a:xfrm>
        </p:spPr>
        <p:txBody>
          <a:bodyPr/>
          <a:lstStyle/>
          <a:p>
            <a:pPr>
              <a:buNone/>
            </a:pPr>
            <a:r>
              <a:rPr lang="en-US" altLang="en-US" sz="2400" b="1" dirty="0">
                <a:ea typeface="ヒラギノ角ゴ Pro W3" pitchFamily="-65" charset="-128"/>
              </a:rPr>
              <a:t>Evaluate:</a:t>
            </a:r>
          </a:p>
          <a:p>
            <a:r>
              <a:rPr lang="en-IN" sz="2400" dirty="0"/>
              <a:t>Now compare what would happen if we put the machine into use at the very beginning of year 1 (the same year as we first recognize revenues in this example). Then, all of our depreciation expenses would shift by one year. Because we put the equipment </a:t>
            </a:r>
            <a:r>
              <a:rPr lang="en-IN" sz="2400" b="1" dirty="0"/>
              <a:t>into use in year 1</a:t>
            </a:r>
            <a:r>
              <a:rPr lang="en-IN" sz="2400" dirty="0"/>
              <a:t>, then the first time we can take a depreciation expense is in  year 1. In that case, the table would be:</a:t>
            </a:r>
            <a:endParaRPr lang="en-US" altLang="en-US" sz="2400" dirty="0">
              <a:ea typeface="ヒラギノ角ゴ Pro W3" pitchFamily="-65" charset="-128"/>
            </a:endParaRPr>
          </a:p>
        </p:txBody>
      </p:sp>
      <p:pic>
        <p:nvPicPr>
          <p:cNvPr id="6" name="Picture Placeholder 5" descr="A spreadsheet shows the depreciation allowed for 6 years.&#10;Long description is available in notes, press F6&#10;">
            <a:extLst>
              <a:ext uri="{FF2B5EF4-FFF2-40B4-BE49-F238E27FC236}">
                <a16:creationId xmlns:a16="http://schemas.microsoft.com/office/drawing/2014/main" id="{9A83830A-99ED-42FF-B24E-938CFA53C4E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6665" y="4858588"/>
            <a:ext cx="8093990" cy="1161212"/>
          </a:xfrm>
          <a:prstGeom prst="rect">
            <a:avLst/>
          </a:prstGeom>
        </p:spPr>
      </p:pic>
    </p:spTree>
    <p:extLst>
      <p:ext uri="{BB962C8B-B14F-4D97-AF65-F5344CB8AC3E}">
        <p14:creationId xmlns:p14="http://schemas.microsoft.com/office/powerpoint/2010/main" val="2606009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9.6 Computing Accelerated Depreciation </a:t>
            </a:r>
            <a:r>
              <a:rPr lang="en-US" altLang="en-US" sz="2800" dirty="0">
                <a:latin typeface="+mj-lt"/>
                <a:ea typeface="ヒラギノ角ゴ Pro W3" pitchFamily="-65" charset="-128"/>
              </a:rPr>
              <a:t>(6 of 6)</a:t>
            </a:r>
            <a:endParaRPr lang="en-US" sz="2800" dirty="0">
              <a:latin typeface="+mj-lt"/>
            </a:endParaRPr>
          </a:p>
        </p:txBody>
      </p:sp>
      <p:sp>
        <p:nvSpPr>
          <p:cNvPr id="3" name="Content Placeholder 2"/>
          <p:cNvSpPr>
            <a:spLocks noGrp="1"/>
          </p:cNvSpPr>
          <p:nvPr>
            <p:ph idx="1"/>
          </p:nvPr>
        </p:nvSpPr>
        <p:spPr>
          <a:xfrm>
            <a:off x="457200" y="1583149"/>
            <a:ext cx="8229600" cy="2849880"/>
          </a:xfrm>
        </p:spPr>
        <p:txBody>
          <a:bodyPr/>
          <a:lstStyle/>
          <a:p>
            <a:pPr>
              <a:buNone/>
            </a:pPr>
            <a:r>
              <a:rPr lang="en-US" altLang="en-US" sz="2400" b="1" dirty="0">
                <a:ea typeface="ヒラギノ角ゴ Pro W3" pitchFamily="-65" charset="-128"/>
              </a:rPr>
              <a:t>Evaluate:</a:t>
            </a:r>
          </a:p>
          <a:p>
            <a:r>
              <a:rPr lang="en-IN" sz="2400" dirty="0"/>
              <a:t>In this case, the </a:t>
            </a:r>
            <a:r>
              <a:rPr lang="en-IN" sz="2400" spc="-300" dirty="0"/>
              <a:t>N P </a:t>
            </a:r>
            <a:r>
              <a:rPr lang="en-IN" sz="2400" dirty="0"/>
              <a:t>V would be $4.661 million because all of the depreciation tax shields are delayed by one year relative to the case where the equipment is put into use before year 1. Nonetheless, the </a:t>
            </a:r>
            <a:r>
              <a:rPr lang="en-IN" sz="2400" spc="-300" dirty="0"/>
              <a:t>N P </a:t>
            </a:r>
            <a:r>
              <a:rPr lang="en-IN" sz="2400" dirty="0"/>
              <a:t>V is still higher than in the case of straight−line depreciation because a larger percentage of the depreciation comes earlier.</a:t>
            </a:r>
            <a:endParaRPr lang="en-US" altLang="en-US" sz="2400" dirty="0">
              <a:ea typeface="ヒラギノ角ゴ Pro W3" pitchFamily="-65" charset="-128"/>
            </a:endParaRPr>
          </a:p>
        </p:txBody>
      </p:sp>
    </p:spTree>
    <p:extLst>
      <p:ext uri="{BB962C8B-B14F-4D97-AF65-F5344CB8AC3E}">
        <p14:creationId xmlns:p14="http://schemas.microsoft.com/office/powerpoint/2010/main" val="1193856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9.4 Other Effects on Incremental Free Cash Flows </a:t>
            </a:r>
            <a:r>
              <a:rPr lang="en-US" altLang="en-US" sz="2800" dirty="0">
                <a:latin typeface="+mj-lt"/>
                <a:ea typeface="ヒラギノ角ゴ Pro W3" pitchFamily="-65" charset="-128"/>
              </a:rPr>
              <a:t>(3 of 5)</a:t>
            </a:r>
            <a:endParaRPr lang="en-US" sz="2800" dirty="0">
              <a:latin typeface="+mj-lt"/>
            </a:endParaRPr>
          </a:p>
        </p:txBody>
      </p:sp>
      <p:sp>
        <p:nvSpPr>
          <p:cNvPr id="3" name="Content Placeholder 2"/>
          <p:cNvSpPr>
            <a:spLocks noGrp="1"/>
          </p:cNvSpPr>
          <p:nvPr>
            <p:ph idx="1"/>
          </p:nvPr>
        </p:nvSpPr>
        <p:spPr>
          <a:xfrm>
            <a:off x="457200" y="1620296"/>
            <a:ext cx="8229600" cy="2112673"/>
          </a:xfrm>
        </p:spPr>
        <p:txBody>
          <a:bodyPr/>
          <a:lstStyle/>
          <a:p>
            <a:r>
              <a:rPr lang="en-US" altLang="en-US" sz="2400" dirty="0">
                <a:ea typeface="ヒラギノ角ゴ Pro W3" pitchFamily="-65" charset="-128"/>
              </a:rPr>
              <a:t>Adjusting Free Cash Flow</a:t>
            </a:r>
          </a:p>
          <a:p>
            <a:pPr lvl="1"/>
            <a:r>
              <a:rPr lang="en-US" altLang="en-US" sz="2400" dirty="0">
                <a:ea typeface="ヒラギノ角ゴ Pro W3" pitchFamily="-65" charset="-128"/>
              </a:rPr>
              <a:t>Liquidation or Salvage Value</a:t>
            </a:r>
          </a:p>
          <a:p>
            <a:pPr lvl="2"/>
            <a:r>
              <a:rPr lang="en-US" altLang="en-US" sz="2400" dirty="0">
                <a:ea typeface="ＭＳ Ｐゴシック" panose="020B0600070205080204" pitchFamily="34" charset="-128"/>
              </a:rPr>
              <a:t>When an asset is liquidated, any capital gain is taxed as income</a:t>
            </a:r>
          </a:p>
          <a:p>
            <a:pPr lvl="2"/>
            <a:r>
              <a:rPr lang="en-US" altLang="en-US" sz="2400" dirty="0">
                <a:ea typeface="ＭＳ Ｐゴシック" panose="020B0600070205080204" pitchFamily="34" charset="-128"/>
              </a:rPr>
              <a:t>Capital Gain = Sale Price − Book Value</a:t>
            </a:r>
          </a:p>
        </p:txBody>
      </p:sp>
      <p:sp>
        <p:nvSpPr>
          <p:cNvPr id="5" name="Content Placeholder 4">
            <a:extLst>
              <a:ext uri="{FF2B5EF4-FFF2-40B4-BE49-F238E27FC236}">
                <a16:creationId xmlns:a16="http://schemas.microsoft.com/office/drawing/2014/main" id="{B6DE9C89-537B-4F2B-9A69-0F616C37D16C}"/>
              </a:ext>
            </a:extLst>
          </p:cNvPr>
          <p:cNvSpPr>
            <a:spLocks noGrp="1"/>
          </p:cNvSpPr>
          <p:nvPr>
            <p:ph sz="quarter" idx="17"/>
          </p:nvPr>
        </p:nvSpPr>
        <p:spPr>
          <a:xfrm>
            <a:off x="7574729" y="3790173"/>
            <a:ext cx="1112071" cy="381740"/>
          </a:xfrm>
        </p:spPr>
        <p:txBody>
          <a:bodyPr/>
          <a:lstStyle/>
          <a:p>
            <a:pPr marL="0" indent="0">
              <a:buNone/>
            </a:pPr>
            <a:r>
              <a:rPr lang="en-US" altLang="en-US" sz="2200" dirty="0">
                <a:ea typeface="ＭＳ Ｐゴシック" panose="020B0600070205080204" pitchFamily="34" charset="-128"/>
              </a:rPr>
              <a:t>(Eq. 9.9)</a:t>
            </a:r>
            <a:endParaRPr lang="en-IN" sz="2200" dirty="0"/>
          </a:p>
        </p:txBody>
      </p:sp>
      <p:sp>
        <p:nvSpPr>
          <p:cNvPr id="7" name="Content Placeholder 6"/>
          <p:cNvSpPr>
            <a:spLocks noGrp="1"/>
          </p:cNvSpPr>
          <p:nvPr>
            <p:ph idx="13"/>
          </p:nvPr>
        </p:nvSpPr>
        <p:spPr>
          <a:xfrm>
            <a:off x="457200" y="4207377"/>
            <a:ext cx="8229600" cy="368807"/>
          </a:xfrm>
        </p:spPr>
        <p:txBody>
          <a:bodyPr/>
          <a:lstStyle/>
          <a:p>
            <a:r>
              <a:rPr lang="en-US" altLang="en-US" sz="2400" dirty="0">
                <a:ea typeface="ＭＳ Ｐゴシック" panose="020B0600070205080204" pitchFamily="34" charset="-128"/>
              </a:rPr>
              <a:t>Book Value = Purchase Price </a:t>
            </a:r>
            <a:r>
              <a:rPr lang="en-US" altLang="en-US" sz="2400" dirty="0">
                <a:ea typeface="ＭＳ Ｐゴシック" panose="020B0600070205080204" pitchFamily="34" charset="-128"/>
                <a:sym typeface="Symbol" panose="05050102010706020507" pitchFamily="18" charset="2"/>
              </a:rPr>
              <a:t></a:t>
            </a:r>
            <a:r>
              <a:rPr lang="en-US" altLang="en-US" sz="2400" dirty="0">
                <a:ea typeface="ＭＳ Ｐゴシック" panose="020B0600070205080204" pitchFamily="34" charset="-128"/>
              </a:rPr>
              <a:t> Accumulated Depreciation</a:t>
            </a:r>
          </a:p>
        </p:txBody>
      </p:sp>
      <p:sp>
        <p:nvSpPr>
          <p:cNvPr id="6" name="Content Placeholder 5">
            <a:extLst>
              <a:ext uri="{FF2B5EF4-FFF2-40B4-BE49-F238E27FC236}">
                <a16:creationId xmlns:a16="http://schemas.microsoft.com/office/drawing/2014/main" id="{376FCE86-A30E-4F56-816D-BE7133673113}"/>
              </a:ext>
            </a:extLst>
          </p:cNvPr>
          <p:cNvSpPr>
            <a:spLocks noGrp="1"/>
          </p:cNvSpPr>
          <p:nvPr>
            <p:ph sz="quarter" idx="18"/>
          </p:nvPr>
        </p:nvSpPr>
        <p:spPr>
          <a:xfrm>
            <a:off x="7418194" y="4629988"/>
            <a:ext cx="1276917" cy="355478"/>
          </a:xfrm>
        </p:spPr>
        <p:txBody>
          <a:bodyPr/>
          <a:lstStyle/>
          <a:p>
            <a:pPr marL="0" indent="0">
              <a:buNone/>
            </a:pPr>
            <a:r>
              <a:rPr lang="en-US" altLang="en-US" sz="2200" dirty="0">
                <a:ea typeface="ＭＳ Ｐゴシック" panose="020B0600070205080204" pitchFamily="34" charset="-128"/>
              </a:rPr>
              <a:t>(Eq. 9.10)</a:t>
            </a:r>
            <a:endParaRPr lang="en-IN" sz="2200" dirty="0"/>
          </a:p>
        </p:txBody>
      </p:sp>
      <p:sp>
        <p:nvSpPr>
          <p:cNvPr id="8" name="Content Placeholder 7"/>
          <p:cNvSpPr>
            <a:spLocks noGrp="1"/>
          </p:cNvSpPr>
          <p:nvPr>
            <p:ph idx="14"/>
          </p:nvPr>
        </p:nvSpPr>
        <p:spPr>
          <a:xfrm>
            <a:off x="467248" y="5056558"/>
            <a:ext cx="8229600" cy="816706"/>
          </a:xfrm>
        </p:spPr>
        <p:txBody>
          <a:bodyPr/>
          <a:lstStyle/>
          <a:p>
            <a:pPr>
              <a:spcBef>
                <a:spcPct val="0"/>
              </a:spcBef>
            </a:pPr>
            <a:r>
              <a:rPr lang="en-US" altLang="en-US" sz="2400" dirty="0">
                <a:ea typeface="ＭＳ Ｐゴシック" panose="020B0600070205080204" pitchFamily="34" charset="-128"/>
              </a:rPr>
              <a:t> After−Tax Cash Flow from Asset Sale = Sale Price − (Tax Rate </a:t>
            </a:r>
            <a:r>
              <a:rPr lang="en-US" altLang="en-US" sz="2400" dirty="0">
                <a:ea typeface="ＭＳ Ｐゴシック" panose="020B0600070205080204" pitchFamily="34" charset="-128"/>
                <a:sym typeface="Symbol" panose="05050102010706020507" pitchFamily="18" charset="2"/>
              </a:rPr>
              <a:t></a:t>
            </a:r>
            <a:r>
              <a:rPr lang="en-US" altLang="en-US" sz="2400" dirty="0">
                <a:ea typeface="ＭＳ Ｐゴシック" panose="020B0600070205080204" pitchFamily="34" charset="-128"/>
              </a:rPr>
              <a:t> Capital Gain)</a:t>
            </a:r>
          </a:p>
        </p:txBody>
      </p:sp>
      <p:sp>
        <p:nvSpPr>
          <p:cNvPr id="9" name="Content Placeholder 8"/>
          <p:cNvSpPr>
            <a:spLocks noGrp="1"/>
          </p:cNvSpPr>
          <p:nvPr>
            <p:ph idx="15"/>
          </p:nvPr>
        </p:nvSpPr>
        <p:spPr>
          <a:xfrm>
            <a:off x="7411496" y="5934075"/>
            <a:ext cx="1295400" cy="390525"/>
          </a:xfrm>
        </p:spPr>
        <p:txBody>
          <a:bodyPr/>
          <a:lstStyle/>
          <a:p>
            <a:pPr marL="0" indent="0">
              <a:buNone/>
            </a:pPr>
            <a:r>
              <a:rPr lang="en-US" altLang="en-US" sz="2200" dirty="0">
                <a:ea typeface="ＭＳ Ｐゴシック" panose="020B0600070205080204" pitchFamily="34" charset="-128"/>
              </a:rPr>
              <a:t>(Eq. 9.11)</a:t>
            </a:r>
          </a:p>
        </p:txBody>
      </p:sp>
    </p:spTree>
    <p:extLst>
      <p:ext uri="{BB962C8B-B14F-4D97-AF65-F5344CB8AC3E}">
        <p14:creationId xmlns:p14="http://schemas.microsoft.com/office/powerpoint/2010/main" val="2372451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(1 of 7)</a:t>
            </a:r>
            <a:endParaRPr lang="en-US" sz="2800" dirty="0">
              <a:latin typeface="+mj-lt"/>
            </a:endParaRPr>
          </a:p>
        </p:txBody>
      </p:sp>
      <p:sp>
        <p:nvSpPr>
          <p:cNvPr id="3" name="Content Placeholder 2"/>
          <p:cNvSpPr>
            <a:spLocks noGrp="1"/>
          </p:cNvSpPr>
          <p:nvPr>
            <p:ph idx="1"/>
          </p:nvPr>
        </p:nvSpPr>
        <p:spPr>
          <a:xfrm>
            <a:off x="457200" y="1586132"/>
            <a:ext cx="8229600" cy="4343400"/>
          </a:xfrm>
        </p:spPr>
        <p:txBody>
          <a:bodyPr/>
          <a:lstStyle/>
          <a:p>
            <a:pPr>
              <a:buNone/>
            </a:pPr>
            <a:r>
              <a:rPr lang="en-US" altLang="en-US" sz="2400" b="1" dirty="0">
                <a:ea typeface="ヒラギノ角ゴ Pro W3" pitchFamily="-65" charset="-128"/>
              </a:rPr>
              <a:t>Problem:</a:t>
            </a:r>
          </a:p>
          <a:p>
            <a:r>
              <a:rPr lang="en-IN" sz="2400" dirty="0"/>
              <a:t>As production manager, you are overseeing the shutdown of a production line for a discontinued product.</a:t>
            </a:r>
          </a:p>
          <a:p>
            <a:r>
              <a:rPr lang="en-IN" sz="2400" dirty="0"/>
              <a:t>Some of the equipment can be sold for $50,000. The equipment was originally purchased and put into use five years ago for $500,000 and is being depreciated according to the five−year </a:t>
            </a:r>
            <a:r>
              <a:rPr lang="en-IN" sz="2400" spc="-300" dirty="0"/>
              <a:t>M A C R </a:t>
            </a:r>
            <a:r>
              <a:rPr lang="en-IN" sz="2400" dirty="0"/>
              <a:t>S schedule (so that you are five years into the six years of the 5−year </a:t>
            </a:r>
            <a:r>
              <a:rPr lang="en-IN" sz="2400" spc="-300" dirty="0"/>
              <a:t>M A C R </a:t>
            </a:r>
            <a:r>
              <a:rPr lang="en-IN" sz="2400" dirty="0"/>
              <a:t>S schedule). </a:t>
            </a:r>
          </a:p>
          <a:p>
            <a:r>
              <a:rPr lang="en-IN" sz="2400" dirty="0"/>
              <a:t>If your marginal tax rate is 25%, what is the after−tax cash flow you can expect from selling the equipment?</a:t>
            </a:r>
            <a:endParaRPr lang="en-US" altLang="en-US" sz="2400" dirty="0">
              <a:ea typeface="ヒラギノ角ゴ Pro W3" pitchFamily="-65" charset="-128"/>
            </a:endParaRPr>
          </a:p>
        </p:txBody>
      </p:sp>
    </p:spTree>
    <p:extLst>
      <p:ext uri="{BB962C8B-B14F-4D97-AF65-F5344CB8AC3E}">
        <p14:creationId xmlns:p14="http://schemas.microsoft.com/office/powerpoint/2010/main" val="3873358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(2 of 7)</a:t>
            </a:r>
            <a:endParaRPr lang="en-US" sz="2800" dirty="0">
              <a:latin typeface="+mj-lt"/>
            </a:endParaRPr>
          </a:p>
        </p:txBody>
      </p:sp>
      <p:sp>
        <p:nvSpPr>
          <p:cNvPr id="3" name="Content Placeholder 2"/>
          <p:cNvSpPr>
            <a:spLocks noGrp="1"/>
          </p:cNvSpPr>
          <p:nvPr>
            <p:ph idx="1"/>
          </p:nvPr>
        </p:nvSpPr>
        <p:spPr>
          <a:xfrm>
            <a:off x="457200" y="1586132"/>
            <a:ext cx="8229600" cy="3429000"/>
          </a:xfrm>
        </p:spPr>
        <p:txBody>
          <a:bodyPr/>
          <a:lstStyle/>
          <a:p>
            <a:pPr marL="0" indent="0">
              <a:buNone/>
            </a:pPr>
            <a:r>
              <a:rPr lang="en-US" altLang="en-US" sz="2400" b="1" dirty="0">
                <a:ea typeface="ヒラギノ角ゴ Pro W3" pitchFamily="-65" charset="-128"/>
              </a:rPr>
              <a:t>Solution:</a:t>
            </a:r>
          </a:p>
          <a:p>
            <a:pPr marL="0" indent="0">
              <a:spcBef>
                <a:spcPts val="0"/>
              </a:spcBef>
              <a:buNone/>
            </a:pPr>
            <a:r>
              <a:rPr lang="en-US" altLang="en-US" sz="2400" b="1" dirty="0">
                <a:ea typeface="ヒラギノ角ゴ Pro W3" pitchFamily="-65" charset="-128"/>
              </a:rPr>
              <a:t>Plan:</a:t>
            </a:r>
          </a:p>
          <a:p>
            <a:r>
              <a:rPr lang="en-IN" sz="2400" dirty="0"/>
              <a:t>In order to compute the after−tax cash flow, you will need to compute the capital gain, which, as Equation 9.9 shows, requires you to know the book value of the equipment. </a:t>
            </a:r>
          </a:p>
          <a:p>
            <a:r>
              <a:rPr lang="en-IN" sz="2400" dirty="0"/>
              <a:t>The book value is given in Equation 9.10 as the original purchase price of the equipment less accumulated depreciation. Thus, you need to follow these steps:</a:t>
            </a:r>
            <a:endParaRPr lang="en-US" altLang="en-US" sz="2400" dirty="0">
              <a:ea typeface="ヒラギノ角ゴ Pro W3" pitchFamily="-65" charset="-128"/>
            </a:endParaRPr>
          </a:p>
        </p:txBody>
      </p:sp>
    </p:spTree>
    <p:extLst>
      <p:ext uri="{BB962C8B-B14F-4D97-AF65-F5344CB8AC3E}">
        <p14:creationId xmlns:p14="http://schemas.microsoft.com/office/powerpoint/2010/main" val="658784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(3 of 7)</a:t>
            </a:r>
            <a:endParaRPr lang="en-US" sz="2800" dirty="0">
              <a:latin typeface="+mj-lt"/>
            </a:endParaRPr>
          </a:p>
        </p:txBody>
      </p:sp>
      <p:sp>
        <p:nvSpPr>
          <p:cNvPr id="3" name="Content Placeholder 2"/>
          <p:cNvSpPr>
            <a:spLocks noGrp="1"/>
          </p:cNvSpPr>
          <p:nvPr>
            <p:ph idx="1"/>
          </p:nvPr>
        </p:nvSpPr>
        <p:spPr>
          <a:xfrm>
            <a:off x="457200" y="1586132"/>
            <a:ext cx="8229600" cy="4495800"/>
          </a:xfrm>
        </p:spPr>
        <p:txBody>
          <a:bodyPr/>
          <a:lstStyle/>
          <a:p>
            <a:pPr>
              <a:buNone/>
            </a:pPr>
            <a:r>
              <a:rPr lang="en-US" altLang="en-US" sz="2400" b="1" dirty="0">
                <a:ea typeface="ヒラギノ角ゴ Pro W3" pitchFamily="-65" charset="-128"/>
              </a:rPr>
              <a:t>Plan:</a:t>
            </a:r>
          </a:p>
          <a:p>
            <a:pPr marL="457200" indent="-457200">
              <a:buFontTx/>
              <a:buAutoNum type="arabicPeriod"/>
            </a:pPr>
            <a:r>
              <a:rPr lang="en-IN" sz="2400" dirty="0"/>
              <a:t>Use the </a:t>
            </a:r>
            <a:r>
              <a:rPr lang="en-IN" sz="2400" spc="-300" dirty="0"/>
              <a:t>M A C R </a:t>
            </a:r>
            <a:r>
              <a:rPr lang="en-IN" sz="2400" dirty="0"/>
              <a:t>S schedule to determine the accumulated depreciation.</a:t>
            </a:r>
            <a:r>
              <a:rPr lang="en-US" altLang="en-US" sz="2400" dirty="0">
                <a:ea typeface="ヒラギノ角ゴ Pro W3" pitchFamily="-65" charset="-128"/>
              </a:rPr>
              <a:t>  </a:t>
            </a:r>
          </a:p>
          <a:p>
            <a:pPr marL="457200" indent="-457200">
              <a:buFontTx/>
              <a:buAutoNum type="arabicPeriod"/>
            </a:pPr>
            <a:r>
              <a:rPr lang="en-IN" sz="2400" dirty="0"/>
              <a:t>Determine the book value as purchase price minus accumulated depreciation.</a:t>
            </a:r>
            <a:endParaRPr lang="en-US" altLang="en-US" sz="2400" dirty="0">
              <a:ea typeface="ヒラギノ角ゴ Pro W3" pitchFamily="-65" charset="-128"/>
            </a:endParaRPr>
          </a:p>
          <a:p>
            <a:pPr marL="457200" indent="-457200">
              <a:buFontTx/>
              <a:buAutoNum type="arabicPeriod"/>
            </a:pPr>
            <a:r>
              <a:rPr lang="en-IN" sz="2400" dirty="0"/>
              <a:t>Determine the capital gain as the sale price less the book value.</a:t>
            </a:r>
            <a:endParaRPr lang="en-US" sz="2400" dirty="0">
              <a:ea typeface="ヒラギノ角ゴ Pro W3" pitchFamily="-65" charset="-128"/>
            </a:endParaRPr>
          </a:p>
          <a:p>
            <a:pPr marL="457200" indent="-457200">
              <a:buFontTx/>
              <a:buAutoNum type="arabicPeriod"/>
            </a:pPr>
            <a:r>
              <a:rPr lang="en-IN" sz="2400" dirty="0"/>
              <a:t>Compute the tax owed on the capital gain and subtract it from the sale price, following Equation 9.11, and then subtract the tax owed from the sale price.</a:t>
            </a:r>
            <a:endParaRPr lang="en-US" altLang="en-US" sz="2400" dirty="0">
              <a:ea typeface="ヒラギノ角ゴ Pro W3" pitchFamily="-65" charset="-128"/>
            </a:endParaRPr>
          </a:p>
        </p:txBody>
      </p:sp>
    </p:spTree>
    <p:extLst>
      <p:ext uri="{BB962C8B-B14F-4D97-AF65-F5344CB8AC3E}">
        <p14:creationId xmlns:p14="http://schemas.microsoft.com/office/powerpoint/2010/main" val="596626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(4 of 7)</a:t>
            </a:r>
            <a:endParaRPr lang="en-US" sz="2800" dirty="0">
              <a:latin typeface="+mj-lt"/>
            </a:endParaRPr>
          </a:p>
        </p:txBody>
      </p:sp>
      <p:sp>
        <p:nvSpPr>
          <p:cNvPr id="3" name="Content Placeholder 2"/>
          <p:cNvSpPr>
            <a:spLocks noGrp="1"/>
          </p:cNvSpPr>
          <p:nvPr>
            <p:ph idx="1"/>
          </p:nvPr>
        </p:nvSpPr>
        <p:spPr>
          <a:xfrm>
            <a:off x="457200" y="1583149"/>
            <a:ext cx="8229600" cy="1402080"/>
          </a:xfrm>
        </p:spPr>
        <p:txBody>
          <a:bodyPr/>
          <a:lstStyle/>
          <a:p>
            <a:pPr>
              <a:buNone/>
            </a:pPr>
            <a:r>
              <a:rPr lang="en-US" altLang="en-US" sz="2400" b="1" dirty="0">
                <a:ea typeface="ヒラギノ角ゴ Pro W3" pitchFamily="-65" charset="-128"/>
              </a:rPr>
              <a:t>Execute:</a:t>
            </a:r>
          </a:p>
          <a:p>
            <a:r>
              <a:rPr lang="en-IN" sz="2400" dirty="0"/>
              <a:t>From the appendix, we see that the first five rates of the five−year </a:t>
            </a:r>
            <a:r>
              <a:rPr lang="en-IN" sz="2400" spc="-300" dirty="0"/>
              <a:t>M A C R </a:t>
            </a:r>
            <a:r>
              <a:rPr lang="en-IN" sz="2400" dirty="0"/>
              <a:t>S schedule (including year 0) are:</a:t>
            </a:r>
            <a:endParaRPr lang="en-US" altLang="en-US" sz="2400" dirty="0">
              <a:ea typeface="ヒラギノ角ゴ Pro W3" pitchFamily="-65" charset="-128"/>
            </a:endParaRPr>
          </a:p>
        </p:txBody>
      </p:sp>
      <p:graphicFrame>
        <p:nvGraphicFramePr>
          <p:cNvPr id="4" name="Table 2" descr="A table with 3 rows: year, depreciation rate, and depreciation amount. Depreciation rates for years 1 through 5 are: 20.00%, 32.00%, 19.20%, 11.52%, and 11.52%, respectively. Depreciation amounts for years 1 through 5 are: 100,000, 160,000, 96,000, 57,600, and 57,600, respectively."/>
          <p:cNvGraphicFramePr>
            <a:graphicFrameLocks noGrp="1"/>
          </p:cNvGraphicFramePr>
          <p:nvPr>
            <p:extLst>
              <p:ext uri="{D42A27DB-BD31-4B8C-83A1-F6EECF244321}">
                <p14:modId xmlns:p14="http://schemas.microsoft.com/office/powerpoint/2010/main" val="779817198"/>
              </p:ext>
            </p:extLst>
          </p:nvPr>
        </p:nvGraphicFramePr>
        <p:xfrm>
          <a:off x="472440" y="3200400"/>
          <a:ext cx="8196262" cy="1219200"/>
        </p:xfrm>
        <a:graphic>
          <a:graphicData uri="http://schemas.openxmlformats.org/drawingml/2006/table">
            <a:tbl>
              <a:tblPr firstRow="1"/>
              <a:tblGrid>
                <a:gridCol w="2557462">
                  <a:extLst>
                    <a:ext uri="{9D8B030D-6E8A-4147-A177-3AD203B41FA5}">
                      <a16:colId xmlns:a16="http://schemas.microsoft.com/office/drawing/2014/main" val="20000"/>
                    </a:ext>
                  </a:extLst>
                </a:gridCol>
                <a:gridCol w="1112838">
                  <a:extLst>
                    <a:ext uri="{9D8B030D-6E8A-4147-A177-3AD203B41FA5}">
                      <a16:colId xmlns:a16="http://schemas.microsoft.com/office/drawing/2014/main" val="20001"/>
                    </a:ext>
                  </a:extLst>
                </a:gridCol>
                <a:gridCol w="1058862">
                  <a:extLst>
                    <a:ext uri="{9D8B030D-6E8A-4147-A177-3AD203B41FA5}">
                      <a16:colId xmlns:a16="http://schemas.microsoft.com/office/drawing/2014/main" val="20002"/>
                    </a:ext>
                  </a:extLst>
                </a:gridCol>
                <a:gridCol w="1187450">
                  <a:extLst>
                    <a:ext uri="{9D8B030D-6E8A-4147-A177-3AD203B41FA5}">
                      <a16:colId xmlns:a16="http://schemas.microsoft.com/office/drawing/2014/main" val="20003"/>
                    </a:ext>
                  </a:extLst>
                </a:gridCol>
                <a:gridCol w="1195388">
                  <a:extLst>
                    <a:ext uri="{9D8B030D-6E8A-4147-A177-3AD203B41FA5}">
                      <a16:colId xmlns:a16="http://schemas.microsoft.com/office/drawing/2014/main" val="20004"/>
                    </a:ext>
                  </a:extLst>
                </a:gridCol>
                <a:gridCol w="1084262">
                  <a:extLst>
                    <a:ext uri="{9D8B030D-6E8A-4147-A177-3AD203B41FA5}">
                      <a16:colId xmlns:a16="http://schemas.microsoft.com/office/drawing/2014/main" val="20005"/>
                    </a:ext>
                  </a:extLst>
                </a:gridCol>
              </a:tblGrid>
              <a:tr h="228600">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ea typeface="ＭＳ Ｐゴシック" pitchFamily="-65" charset="-128"/>
                          <a:cs typeface="Times New Roman" pitchFamily="-65" charset="0"/>
                        </a:rPr>
                        <a:t>Year</a:t>
                      </a:r>
                      <a:endParaRPr kumimoji="0" lang="en-US" altLang="en-US" sz="2000" b="1" i="0" u="none" strike="noStrike" cap="none" normalizeH="0" baseline="0" dirty="0">
                        <a:ln>
                          <a:noFill/>
                        </a:ln>
                        <a:solidFill>
                          <a:schemeClr val="bg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ea typeface="ＭＳ Ｐゴシック" pitchFamily="-65" charset="-128"/>
                          <a:cs typeface="Times New Roman" pitchFamily="-65" charset="0"/>
                        </a:rPr>
                        <a:t>1</a:t>
                      </a:r>
                      <a:endParaRPr kumimoji="0" lang="en-US" altLang="en-US" sz="2000" b="1" i="0" u="none" strike="noStrike" cap="none" normalizeH="0" baseline="0" dirty="0">
                        <a:ln>
                          <a:noFill/>
                        </a:ln>
                        <a:solidFill>
                          <a:schemeClr val="bg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ea typeface="ＭＳ Ｐゴシック" pitchFamily="-65" charset="-128"/>
                          <a:cs typeface="Times New Roman" pitchFamily="-65" charset="0"/>
                        </a:rPr>
                        <a:t>2</a:t>
                      </a:r>
                      <a:endParaRPr kumimoji="0" lang="en-US" altLang="en-US" sz="2000" b="1" i="0" u="none" strike="noStrike" cap="none" normalizeH="0" baseline="0" dirty="0">
                        <a:ln>
                          <a:noFill/>
                        </a:ln>
                        <a:solidFill>
                          <a:schemeClr val="bg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ea typeface="ＭＳ Ｐゴシック" pitchFamily="-65" charset="-128"/>
                          <a:cs typeface="Times New Roman" pitchFamily="-65" charset="0"/>
                        </a:rPr>
                        <a:t>3</a:t>
                      </a:r>
                      <a:endParaRPr kumimoji="0" lang="en-US" altLang="en-US" sz="2000" b="1" i="0" u="none" strike="noStrike" cap="none" normalizeH="0" baseline="0" dirty="0">
                        <a:ln>
                          <a:noFill/>
                        </a:ln>
                        <a:solidFill>
                          <a:schemeClr val="bg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ea typeface="ＭＳ Ｐゴシック" pitchFamily="-65" charset="-128"/>
                          <a:cs typeface="Times New Roman" pitchFamily="-65" charset="0"/>
                        </a:rPr>
                        <a:t>4</a:t>
                      </a:r>
                      <a:endParaRPr kumimoji="0" lang="en-US" altLang="en-US" sz="2000" b="1" i="0" u="none" strike="noStrike" cap="none" normalizeH="0" baseline="0" dirty="0">
                        <a:ln>
                          <a:noFill/>
                        </a:ln>
                        <a:solidFill>
                          <a:schemeClr val="bg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n-lt"/>
                          <a:ea typeface="ＭＳ Ｐゴシック" pitchFamily="-65" charset="-128"/>
                          <a:cs typeface="Times New Roman" pitchFamily="-65" charset="0"/>
                        </a:rPr>
                        <a:t>5</a:t>
                      </a:r>
                      <a:endParaRPr kumimoji="0" lang="en-US" altLang="en-US" sz="2000" b="1" i="0" u="none" strike="noStrike" cap="none" normalizeH="0" baseline="0" dirty="0">
                        <a:ln>
                          <a:noFill/>
                        </a:ln>
                        <a:solidFill>
                          <a:schemeClr val="bg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50837">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Depreciation Rate</a:t>
                      </a:r>
                      <a:endParaRPr kumimoji="0" lang="en-US" altLang="en-US" sz="2000" b="0" i="0" u="none" strike="noStrike" cap="none" normalizeH="0" baseline="0" dirty="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20.00%</a:t>
                      </a:r>
                      <a:endParaRPr kumimoji="0" lang="en-US" altLang="en-US" sz="2000" b="0" i="0" u="none" strike="noStrike" cap="none" normalizeH="0" baseline="0" dirty="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32.00%</a:t>
                      </a:r>
                      <a:endParaRPr kumimoji="0" lang="en-US" altLang="en-US" sz="2000" b="0" i="0" u="none" strike="noStrike" cap="none" normalizeH="0" baseline="0" dirty="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19.20%</a:t>
                      </a:r>
                      <a:endParaRPr kumimoji="0" lang="en-US" altLang="en-US" sz="2000" b="0" i="0" u="none" strike="noStrike" cap="none" normalizeH="0" baseline="0" dirty="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mn-lt"/>
                          <a:ea typeface="ＭＳ Ｐゴシック" pitchFamily="-65" charset="-128"/>
                          <a:cs typeface="Times New Roman" pitchFamily="-65" charset="0"/>
                        </a:rPr>
                        <a:t>11.52%</a:t>
                      </a:r>
                      <a:endParaRPr kumimoji="0" lang="en-US" altLang="en-US" sz="2000" b="0" i="0" u="none" strike="noStrike" cap="none" normalizeH="0" baseline="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mn-lt"/>
                          <a:ea typeface="ＭＳ Ｐゴシック" pitchFamily="-65" charset="-128"/>
                          <a:cs typeface="Times New Roman" pitchFamily="-65" charset="0"/>
                        </a:rPr>
                        <a:t>11.52%</a:t>
                      </a:r>
                      <a:endParaRPr kumimoji="0" lang="en-US" altLang="en-US" sz="2000" b="0" i="0" u="none" strike="noStrike" cap="none" normalizeH="0" baseline="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1"/>
                  </a:ext>
                </a:extLst>
              </a:tr>
              <a:tr h="426664">
                <a:tc>
                  <a:txBody>
                    <a:bodyPr/>
                    <a:lstStyle>
                      <a:lvl1pPr marL="342900" indent="-342900"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Depreciation Amount</a:t>
                      </a:r>
                      <a:endParaRPr kumimoji="0" lang="en-US" altLang="en-US" sz="2000" b="0" i="0" u="none" strike="noStrike" cap="none" normalizeH="0" baseline="0" dirty="0">
                        <a:ln>
                          <a:noFill/>
                        </a:ln>
                        <a:solidFill>
                          <a:schemeClr val="tx1"/>
                        </a:solidFill>
                        <a:effectLst/>
                        <a:latin typeface="+mn-lt"/>
                        <a:ea typeface="ＭＳ Ｐゴシック" pitchFamily="-65" charset="-128"/>
                      </a:endParaRPr>
                    </a:p>
                  </a:txBody>
                  <a:tcPr marT="45734" marB="4573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100,000</a:t>
                      </a:r>
                    </a:p>
                  </a:txBody>
                  <a:tcPr marL="9525" marR="9525" marT="9528" marB="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160,000</a:t>
                      </a:r>
                    </a:p>
                  </a:txBody>
                  <a:tcPr marL="9525" marR="9525" marT="9528" marB="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96,000</a:t>
                      </a:r>
                    </a:p>
                  </a:txBody>
                  <a:tcPr marL="9525" marR="9525" marT="9528" marB="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57,600</a:t>
                      </a:r>
                    </a:p>
                  </a:txBody>
                  <a:tcPr marL="9525" marR="9525" marT="9528" marB="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tc>
                  <a:txBody>
                    <a:bodyPr/>
                    <a:lstStyle>
                      <a:lvl1pPr eaLnBrk="0" hangingPunct="0">
                        <a:spcBef>
                          <a:spcPct val="20000"/>
                        </a:spcBef>
                        <a:defRPr sz="2400">
                          <a:solidFill>
                            <a:schemeClr val="tx1"/>
                          </a:solidFill>
                          <a:latin typeface="Verdana" pitchFamily="-65" charset="0"/>
                          <a:ea typeface="ヒラギノ角ゴ Pro W3" pitchFamily="-65" charset="-128"/>
                        </a:defRPr>
                      </a:lvl1pPr>
                      <a:lvl2pPr marL="37931725" indent="-37474525" eaLnBrk="0" hangingPunct="0">
                        <a:spcBef>
                          <a:spcPct val="20000"/>
                        </a:spcBef>
                        <a:defRPr sz="2000">
                          <a:solidFill>
                            <a:schemeClr val="tx1"/>
                          </a:solidFill>
                          <a:latin typeface="Verdana" pitchFamily="-65" charset="0"/>
                          <a:ea typeface="ヒラギノ角ゴ Pro W3" pitchFamily="-65" charset="-128"/>
                        </a:defRPr>
                      </a:lvl2pPr>
                      <a:lvl3pPr eaLnBrk="0" hangingPunct="0">
                        <a:spcBef>
                          <a:spcPct val="20000"/>
                        </a:spcBef>
                        <a:defRPr>
                          <a:solidFill>
                            <a:schemeClr val="tx1"/>
                          </a:solidFill>
                          <a:latin typeface="Verdana" pitchFamily="-65" charset="0"/>
                          <a:ea typeface="ＭＳ Ｐゴシック" pitchFamily="-65" charset="-128"/>
                        </a:defRPr>
                      </a:lvl3pPr>
                      <a:lvl4pPr eaLnBrk="0" hangingPunct="0">
                        <a:spcBef>
                          <a:spcPct val="20000"/>
                        </a:spcBef>
                        <a:defRPr sz="1600">
                          <a:solidFill>
                            <a:schemeClr val="tx1"/>
                          </a:solidFill>
                          <a:latin typeface="Verdana" pitchFamily="-65" charset="0"/>
                          <a:ea typeface="ＭＳ Ｐゴシック" pitchFamily="-65" charset="-128"/>
                        </a:defRPr>
                      </a:lvl4pPr>
                      <a:lvl5pPr eaLnBrk="0" hangingPunct="0">
                        <a:spcBef>
                          <a:spcPct val="20000"/>
                        </a:spcBef>
                        <a:defRPr sz="1600">
                          <a:solidFill>
                            <a:schemeClr val="tx1"/>
                          </a:solidFill>
                          <a:latin typeface="Verdana" pitchFamily="-65" charset="0"/>
                          <a:ea typeface="ＭＳ Ｐゴシック" pitchFamily="-65" charset="-128"/>
                        </a:defRPr>
                      </a:lvl5pPr>
                      <a:lvl6pPr marL="457200" eaLnBrk="0" fontAlgn="base" hangingPunct="0">
                        <a:spcBef>
                          <a:spcPct val="20000"/>
                        </a:spcBef>
                        <a:spcAft>
                          <a:spcPct val="0"/>
                        </a:spcAft>
                        <a:defRPr sz="1600">
                          <a:solidFill>
                            <a:schemeClr val="tx1"/>
                          </a:solidFill>
                          <a:latin typeface="Verdana" pitchFamily="-65" charset="0"/>
                          <a:ea typeface="ＭＳ Ｐゴシック" pitchFamily="-65" charset="-128"/>
                        </a:defRPr>
                      </a:lvl6pPr>
                      <a:lvl7pPr marL="914400" eaLnBrk="0" fontAlgn="base" hangingPunct="0">
                        <a:spcBef>
                          <a:spcPct val="20000"/>
                        </a:spcBef>
                        <a:spcAft>
                          <a:spcPct val="0"/>
                        </a:spcAft>
                        <a:defRPr sz="1600">
                          <a:solidFill>
                            <a:schemeClr val="tx1"/>
                          </a:solidFill>
                          <a:latin typeface="Verdana" pitchFamily="-65" charset="0"/>
                          <a:ea typeface="ＭＳ Ｐゴシック" pitchFamily="-65" charset="-128"/>
                        </a:defRPr>
                      </a:lvl7pPr>
                      <a:lvl8pPr marL="1371600" eaLnBrk="0" fontAlgn="base" hangingPunct="0">
                        <a:spcBef>
                          <a:spcPct val="20000"/>
                        </a:spcBef>
                        <a:spcAft>
                          <a:spcPct val="0"/>
                        </a:spcAft>
                        <a:defRPr sz="1600">
                          <a:solidFill>
                            <a:schemeClr val="tx1"/>
                          </a:solidFill>
                          <a:latin typeface="Verdana" pitchFamily="-65" charset="0"/>
                          <a:ea typeface="ＭＳ Ｐゴシック" pitchFamily="-65" charset="-128"/>
                        </a:defRPr>
                      </a:lvl8pPr>
                      <a:lvl9pPr marL="1828800" eaLnBrk="0" fontAlgn="base" hangingPunct="0">
                        <a:spcBef>
                          <a:spcPct val="20000"/>
                        </a:spcBef>
                        <a:spcAft>
                          <a:spcPct val="0"/>
                        </a:spcAft>
                        <a:defRPr sz="1600">
                          <a:solidFill>
                            <a:schemeClr val="tx1"/>
                          </a:solidFill>
                          <a:latin typeface="Verdana" pitchFamily="-65" charset="0"/>
                          <a:ea typeface="ＭＳ Ｐゴシック" pitchFamily="-65"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ＭＳ Ｐゴシック" pitchFamily="-65" charset="-128"/>
                          <a:cs typeface="Times New Roman" pitchFamily="-65" charset="0"/>
                        </a:rPr>
                        <a:t>57,600</a:t>
                      </a:r>
                    </a:p>
                  </a:txBody>
                  <a:tcPr marL="9525" marR="9525" marT="9528" marB="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7344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(5 of 7)</a:t>
            </a:r>
            <a:endParaRPr lang="en-US" sz="2800" dirty="0">
              <a:latin typeface="+mj-lt"/>
            </a:endParaRPr>
          </a:p>
        </p:txBody>
      </p:sp>
      <p:sp>
        <p:nvSpPr>
          <p:cNvPr id="3" name="Content Placeholder 2"/>
          <p:cNvSpPr>
            <a:spLocks noGrp="1"/>
          </p:cNvSpPr>
          <p:nvPr>
            <p:ph idx="1"/>
          </p:nvPr>
        </p:nvSpPr>
        <p:spPr>
          <a:xfrm>
            <a:off x="457200" y="1583149"/>
            <a:ext cx="8229600" cy="2898370"/>
          </a:xfrm>
        </p:spPr>
        <p:txBody>
          <a:bodyPr/>
          <a:lstStyle/>
          <a:p>
            <a:pPr>
              <a:buNone/>
            </a:pPr>
            <a:r>
              <a:rPr lang="en-US" altLang="en-US" sz="2400" b="1" dirty="0">
                <a:ea typeface="ヒラギノ角ゴ Pro W3" pitchFamily="-65" charset="-128"/>
              </a:rPr>
              <a:t>Execute:</a:t>
            </a:r>
          </a:p>
          <a:p>
            <a:r>
              <a:rPr lang="en-IN" sz="2400" dirty="0"/>
              <a:t>Thus, the accumulated depreciation is 100,000 + 160,000 + 96,000 + 57,600 + 57,600 = 471,200, such that the remaining book value is $500,000 − $471,200 = $28,800. </a:t>
            </a:r>
          </a:p>
          <a:p>
            <a:pPr lvl="1"/>
            <a:r>
              <a:rPr lang="en-IN" sz="2400" dirty="0"/>
              <a:t>Note we could have also calculated this by summing the rates for years remaining on the </a:t>
            </a:r>
            <a:r>
              <a:rPr lang="en-IN" sz="2400" spc="-300" dirty="0"/>
              <a:t>M A C R </a:t>
            </a:r>
            <a:r>
              <a:rPr lang="en-IN" sz="2400" dirty="0"/>
              <a:t>S schedule: Year 6 is 5.76%, so .0576 </a:t>
            </a:r>
            <a:r>
              <a:rPr lang="en-IN" sz="2400" dirty="0">
                <a:cs typeface="Arial" panose="020B0604020202020204" pitchFamily="34" charset="0"/>
              </a:rPr>
              <a:t>×</a:t>
            </a:r>
            <a:r>
              <a:rPr lang="en-IN" sz="2400" dirty="0"/>
              <a:t> 500,000 = 28,800.</a:t>
            </a:r>
            <a:endParaRPr lang="en-US" altLang="en-US" sz="2400" dirty="0">
              <a:ea typeface="ヒラギノ角ゴ Pro W3" pitchFamily="-65" charset="-128"/>
            </a:endParaRPr>
          </a:p>
        </p:txBody>
      </p:sp>
    </p:spTree>
    <p:extLst>
      <p:ext uri="{BB962C8B-B14F-4D97-AF65-F5344CB8AC3E}">
        <p14:creationId xmlns:p14="http://schemas.microsoft.com/office/powerpoint/2010/main" val="2686582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(6 of 7)</a:t>
            </a:r>
            <a:endParaRPr lang="en-US" sz="2800" dirty="0">
              <a:latin typeface="+mj-lt"/>
            </a:endParaRPr>
          </a:p>
        </p:txBody>
      </p:sp>
      <p:sp>
        <p:nvSpPr>
          <p:cNvPr id="3" name="Content Placeholder 2"/>
          <p:cNvSpPr>
            <a:spLocks noGrp="1"/>
          </p:cNvSpPr>
          <p:nvPr>
            <p:ph idx="1"/>
          </p:nvPr>
        </p:nvSpPr>
        <p:spPr>
          <a:xfrm>
            <a:off x="457200" y="1583149"/>
            <a:ext cx="8229600" cy="2274915"/>
          </a:xfrm>
        </p:spPr>
        <p:txBody>
          <a:bodyPr/>
          <a:lstStyle/>
          <a:p>
            <a:pPr>
              <a:buNone/>
            </a:pPr>
            <a:r>
              <a:rPr lang="en-US" altLang="en-US" sz="2400" b="1" dirty="0">
                <a:ea typeface="ヒラギノ角ゴ Pro W3" pitchFamily="-65" charset="-128"/>
              </a:rPr>
              <a:t>Execute:</a:t>
            </a:r>
          </a:p>
          <a:p>
            <a:r>
              <a:rPr lang="en-IN" sz="2400" dirty="0"/>
              <a:t>The capital gain is then $50,000 − $28,800 = $21,200 and the tax owed is 0.25 </a:t>
            </a:r>
            <a:r>
              <a:rPr lang="en-IN" sz="2400" dirty="0">
                <a:cs typeface="Arial" panose="020B0604020202020204" pitchFamily="34" charset="0"/>
              </a:rPr>
              <a:t>×</a:t>
            </a:r>
            <a:r>
              <a:rPr lang="en-IN" sz="2400" dirty="0"/>
              <a:t> $21,200 = $5,300.</a:t>
            </a:r>
          </a:p>
          <a:p>
            <a:r>
              <a:rPr lang="en-IN" sz="2400" dirty="0"/>
              <a:t>Your after−tax cash flow is then found as the sale price minus the tax owed: $50,000 − $5,300 = $44,700.</a:t>
            </a:r>
            <a:endParaRPr lang="en-US" altLang="en-US" sz="2400" dirty="0">
              <a:ea typeface="ヒラギノ角ゴ Pro W3" pitchFamily="-65" charset="-128"/>
            </a:endParaRPr>
          </a:p>
        </p:txBody>
      </p:sp>
    </p:spTree>
    <p:extLst>
      <p:ext uri="{BB962C8B-B14F-4D97-AF65-F5344CB8AC3E}">
        <p14:creationId xmlns:p14="http://schemas.microsoft.com/office/powerpoint/2010/main" val="152635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527"/>
            <a:ext cx="8229600" cy="1097280"/>
          </a:xfrm>
        </p:spPr>
        <p:txBody>
          <a:bodyPr/>
          <a:lstStyle/>
          <a:p>
            <a:r>
              <a:rPr lang="en-US" altLang="en-US" sz="3600" dirty="0">
                <a:latin typeface="+mj-lt"/>
                <a:ea typeface="ヒラギノ角ゴ Pro W3" pitchFamily="-65" charset="-128"/>
              </a:rPr>
              <a:t>Figure 9.1 Cash Flows in a Typical Project</a:t>
            </a:r>
            <a:endParaRPr lang="en-US" sz="2000" dirty="0">
              <a:latin typeface="+mj-lt"/>
            </a:endParaRPr>
          </a:p>
        </p:txBody>
      </p:sp>
      <p:pic>
        <p:nvPicPr>
          <p:cNvPr id="10" name="Picture Placeholder 9" descr="A chart illustrates the cash flows in a project.&#10;Long description is available in notes, press F6&#10;">
            <a:extLst>
              <a:ext uri="{FF2B5EF4-FFF2-40B4-BE49-F238E27FC236}">
                <a16:creationId xmlns:a16="http://schemas.microsoft.com/office/drawing/2014/main" id="{C0C912EE-D39D-4AFA-A6B7-BFD1FCA4540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08245" y="1550366"/>
            <a:ext cx="7733131" cy="4769418"/>
          </a:xfrm>
          <a:prstGeom prst="rect">
            <a:avLst/>
          </a:prstGeom>
        </p:spPr>
      </p:pic>
    </p:spTree>
    <p:extLst>
      <p:ext uri="{BB962C8B-B14F-4D97-AF65-F5344CB8AC3E}">
        <p14:creationId xmlns:p14="http://schemas.microsoft.com/office/powerpoint/2010/main" val="9569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9.7 Computing After−Tax Cash flows from an Asset Sale </a:t>
            </a:r>
            <a:r>
              <a:rPr lang="en-US" altLang="en-US" sz="2800" dirty="0">
                <a:latin typeface="+mj-lt"/>
                <a:ea typeface="ヒラギノ角ゴ Pro W3" pitchFamily="-65" charset="-128"/>
              </a:rPr>
              <a:t>(7 of 7)</a:t>
            </a:r>
            <a:endParaRPr lang="en-US" sz="2800" dirty="0">
              <a:latin typeface="+mj-lt"/>
            </a:endParaRPr>
          </a:p>
        </p:txBody>
      </p:sp>
      <p:sp>
        <p:nvSpPr>
          <p:cNvPr id="3" name="Content Placeholder 2"/>
          <p:cNvSpPr>
            <a:spLocks noGrp="1"/>
          </p:cNvSpPr>
          <p:nvPr>
            <p:ph idx="1"/>
          </p:nvPr>
        </p:nvSpPr>
        <p:spPr>
          <a:xfrm>
            <a:off x="457200" y="1586132"/>
            <a:ext cx="8229600" cy="4114800"/>
          </a:xfrm>
        </p:spPr>
        <p:txBody>
          <a:bodyPr/>
          <a:lstStyle/>
          <a:p>
            <a:pPr>
              <a:buNone/>
            </a:pPr>
            <a:r>
              <a:rPr lang="en-US" altLang="en-US" sz="2400" b="1" dirty="0">
                <a:ea typeface="ヒラギノ角ゴ Pro W3" pitchFamily="-65" charset="-128"/>
              </a:rPr>
              <a:t>Evaluate:</a:t>
            </a:r>
          </a:p>
          <a:p>
            <a:r>
              <a:rPr lang="en-IN" sz="2400" dirty="0"/>
              <a:t>Because you are only taxed on the capital gain portion of the sale price, figuring the after−tax cash flow is not as simple as subtracting the tax rate multiplied by the sale price. Instead, you have to determine the portion of the sale price that represents a gain and compute the tax from there. </a:t>
            </a:r>
          </a:p>
          <a:p>
            <a:r>
              <a:rPr lang="en-IN" sz="2400" dirty="0"/>
              <a:t>The same procedure holds for selling equipment at a loss relative to book value—the loss creates a deduction for taxable income elsewhere in the company.</a:t>
            </a:r>
            <a:endParaRPr lang="en-US" altLang="en-US" sz="2400" dirty="0">
              <a:ea typeface="ヒラギノ角ゴ Pro W3" pitchFamily="-65" charset="-128"/>
            </a:endParaRPr>
          </a:p>
        </p:txBody>
      </p:sp>
    </p:spTree>
    <p:extLst>
      <p:ext uri="{BB962C8B-B14F-4D97-AF65-F5344CB8AC3E}">
        <p14:creationId xmlns:p14="http://schemas.microsoft.com/office/powerpoint/2010/main" val="420955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9.4 Other Effects on Incremental Free Cash Flows </a:t>
            </a:r>
            <a:r>
              <a:rPr lang="en-US" altLang="en-US" sz="2800" dirty="0">
                <a:latin typeface="+mj-lt"/>
                <a:ea typeface="ヒラギノ角ゴ Pro W3" pitchFamily="-65" charset="-128"/>
              </a:rPr>
              <a:t>(4 of 5)</a:t>
            </a:r>
            <a:endParaRPr lang="en-US" sz="2800" dirty="0">
              <a:latin typeface="+mj-lt"/>
            </a:endParaRPr>
          </a:p>
        </p:txBody>
      </p:sp>
      <p:sp>
        <p:nvSpPr>
          <p:cNvPr id="3" name="Content Placeholder 2"/>
          <p:cNvSpPr>
            <a:spLocks noGrp="1"/>
          </p:cNvSpPr>
          <p:nvPr>
            <p:ph idx="1"/>
          </p:nvPr>
        </p:nvSpPr>
        <p:spPr>
          <a:xfrm>
            <a:off x="457200" y="1586132"/>
            <a:ext cx="8229600" cy="1676400"/>
          </a:xfrm>
        </p:spPr>
        <p:txBody>
          <a:bodyPr/>
          <a:lstStyle/>
          <a:p>
            <a:r>
              <a:rPr lang="en-US" altLang="en-US" sz="2400" dirty="0">
                <a:ea typeface="ヒラギノ角ゴ Pro W3" pitchFamily="-65" charset="-128"/>
              </a:rPr>
              <a:t>Adjusting Free Cash Flow</a:t>
            </a:r>
          </a:p>
          <a:p>
            <a:pPr lvl="1"/>
            <a:r>
              <a:rPr lang="en-US" altLang="en-US" sz="2400" dirty="0">
                <a:ea typeface="ヒラギノ角ゴ Pro W3" pitchFamily="-65" charset="-128"/>
              </a:rPr>
              <a:t>Tax Loss Carryforwards</a:t>
            </a:r>
          </a:p>
          <a:p>
            <a:pPr lvl="2"/>
            <a:r>
              <a:rPr lang="en-US" altLang="en-US" sz="2400" dirty="0">
                <a:ea typeface="ＭＳ Ｐゴシック" panose="020B0600070205080204" pitchFamily="34" charset="-128"/>
              </a:rPr>
              <a:t>Allow corporations to take losses during a current year and offset them against gains in nearby years</a:t>
            </a:r>
          </a:p>
        </p:txBody>
      </p:sp>
    </p:spTree>
    <p:extLst>
      <p:ext uri="{BB962C8B-B14F-4D97-AF65-F5344CB8AC3E}">
        <p14:creationId xmlns:p14="http://schemas.microsoft.com/office/powerpoint/2010/main" val="3179762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9.4 Other Effects on Incremental Free Cash Flows </a:t>
            </a:r>
            <a:r>
              <a:rPr lang="en-US" altLang="en-US" sz="2800" dirty="0">
                <a:latin typeface="+mj-lt"/>
                <a:ea typeface="ヒラギノ角ゴ Pro W3" pitchFamily="-65" charset="-128"/>
              </a:rPr>
              <a:t>(5 of 5)</a:t>
            </a:r>
            <a:endParaRPr lang="en-US" sz="2000" dirty="0">
              <a:latin typeface="+mj-lt"/>
            </a:endParaRPr>
          </a:p>
        </p:txBody>
      </p:sp>
      <p:sp>
        <p:nvSpPr>
          <p:cNvPr id="3" name="Content Placeholder 2"/>
          <p:cNvSpPr>
            <a:spLocks noGrp="1"/>
          </p:cNvSpPr>
          <p:nvPr>
            <p:ph idx="1"/>
          </p:nvPr>
        </p:nvSpPr>
        <p:spPr>
          <a:xfrm>
            <a:off x="457200" y="1586132"/>
            <a:ext cx="8229600" cy="2438400"/>
          </a:xfrm>
        </p:spPr>
        <p:txBody>
          <a:bodyPr/>
          <a:lstStyle/>
          <a:p>
            <a:r>
              <a:rPr lang="en-US" altLang="en-US" sz="2400" dirty="0">
                <a:ea typeface="ヒラギノ角ゴ Pro W3" pitchFamily="-65" charset="-128"/>
              </a:rPr>
              <a:t>Replacement Decisions</a:t>
            </a:r>
          </a:p>
          <a:p>
            <a:pPr lvl="1"/>
            <a:r>
              <a:rPr lang="en-US" altLang="en-US" sz="2400" dirty="0">
                <a:ea typeface="ヒラギノ角ゴ Pro W3" pitchFamily="-65" charset="-128"/>
              </a:rPr>
              <a:t>Often the financial manager must decide whether to replace an existing piece of equipment</a:t>
            </a:r>
          </a:p>
          <a:p>
            <a:pPr lvl="2"/>
            <a:r>
              <a:rPr lang="en-US" altLang="en-US" sz="2400" dirty="0">
                <a:ea typeface="ＭＳ Ｐゴシック" panose="020B0600070205080204" pitchFamily="34" charset="-128"/>
              </a:rPr>
              <a:t>The new equipment may allow increased production, resulting in incremental revenue, or it may simply be more efficient, lowering costs</a:t>
            </a:r>
          </a:p>
        </p:txBody>
      </p:sp>
    </p:spTree>
    <p:extLst>
      <p:ext uri="{BB962C8B-B14F-4D97-AF65-F5344CB8AC3E}">
        <p14:creationId xmlns:p14="http://schemas.microsoft.com/office/powerpoint/2010/main" val="2081324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9.8 Replacing an Existing Machine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86132"/>
            <a:ext cx="8229600" cy="4724400"/>
          </a:xfrm>
        </p:spPr>
        <p:txBody>
          <a:bodyPr/>
          <a:lstStyle/>
          <a:p>
            <a:pPr>
              <a:buNone/>
            </a:pPr>
            <a:r>
              <a:rPr lang="en-US" altLang="en-US" sz="2400" b="1" dirty="0">
                <a:ea typeface="ヒラギノ角ゴ Pro W3" pitchFamily="-65" charset="-128"/>
              </a:rPr>
              <a:t>Problem:</a:t>
            </a:r>
          </a:p>
          <a:p>
            <a:r>
              <a:rPr lang="en-IN" sz="2400" dirty="0"/>
              <a:t>You are trying to decide whether to replace a machine on your production line. The new machine will cost $1 million, but will be more efficient than the old machine, reducing costs by $500,000 per year. </a:t>
            </a:r>
          </a:p>
          <a:p>
            <a:r>
              <a:rPr lang="en-IN" sz="2400" dirty="0"/>
              <a:t>Your old machine is fully depreciated, but you could sell it for $50,000. You would depreciate the new machine over a five−year life using </a:t>
            </a:r>
            <a:r>
              <a:rPr lang="en-IN" sz="2400" spc="-300" dirty="0"/>
              <a:t>M A C R </a:t>
            </a:r>
            <a:r>
              <a:rPr lang="en-IN" sz="2400" dirty="0"/>
              <a:t>S. The new machine will not change your working capital needs. </a:t>
            </a:r>
          </a:p>
          <a:p>
            <a:r>
              <a:rPr lang="en-IN" sz="2400" dirty="0"/>
              <a:t>Your tax rate is 25%, and your cost of capital is 9%. Should you replace the machine?</a:t>
            </a:r>
            <a:endParaRPr lang="en-US" altLang="en-US" sz="2400" dirty="0">
              <a:ea typeface="ヒラギノ角ゴ Pro W3" pitchFamily="-65" charset="-128"/>
            </a:endParaRPr>
          </a:p>
        </p:txBody>
      </p:sp>
    </p:spTree>
    <p:extLst>
      <p:ext uri="{BB962C8B-B14F-4D97-AF65-F5344CB8AC3E}">
        <p14:creationId xmlns:p14="http://schemas.microsoft.com/office/powerpoint/2010/main" val="3097738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9.8 Replacing an Existing Machine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614055"/>
            <a:ext cx="8229600" cy="2653145"/>
          </a:xfrm>
        </p:spPr>
        <p:txBody>
          <a:bodyPr/>
          <a:lstStyle/>
          <a:p>
            <a:pPr>
              <a:buNone/>
            </a:pPr>
            <a:r>
              <a:rPr lang="en-US" altLang="en-US" sz="2200" b="1" dirty="0">
                <a:ea typeface="ヒラギノ角ゴ Pro W3" pitchFamily="-65" charset="-128"/>
              </a:rPr>
              <a:t>Solution:</a:t>
            </a:r>
          </a:p>
          <a:p>
            <a:pPr>
              <a:spcBef>
                <a:spcPts val="0"/>
              </a:spcBef>
              <a:buNone/>
            </a:pPr>
            <a:r>
              <a:rPr lang="en-US" altLang="en-US" sz="2200" b="1" dirty="0">
                <a:ea typeface="ヒラギノ角ゴ Pro W3" pitchFamily="-65" charset="-128"/>
              </a:rPr>
              <a:t>Plan:</a:t>
            </a:r>
          </a:p>
          <a:p>
            <a:r>
              <a:rPr lang="en-US" altLang="en-US" sz="2200" dirty="0">
                <a:ea typeface="ヒラギノ角ゴ Pro W3" pitchFamily="-65" charset="-128"/>
              </a:rPr>
              <a:t>Incremental revenues: 0</a:t>
            </a:r>
          </a:p>
          <a:p>
            <a:r>
              <a:rPr lang="en-US" altLang="en-US" sz="2200" dirty="0">
                <a:ea typeface="ヒラギノ角ゴ Pro W3" pitchFamily="-65" charset="-128"/>
              </a:rPr>
              <a:t>Incremental costs: −500,000 </a:t>
            </a:r>
            <a:r>
              <a:rPr lang="en-IN" sz="2200" dirty="0"/>
              <a:t>(a reduction in costs will appear as a positive number in the costs line of our analysis)</a:t>
            </a:r>
            <a:endParaRPr lang="en-US" altLang="en-US" sz="2200" dirty="0">
              <a:ea typeface="ヒラギノ角ゴ Pro W3" pitchFamily="-65" charset="-128"/>
            </a:endParaRPr>
          </a:p>
          <a:p>
            <a:r>
              <a:rPr lang="en-US" altLang="en-US" sz="2200" dirty="0">
                <a:ea typeface="ヒラギノ角ゴ Pro W3" pitchFamily="-65" charset="-128"/>
              </a:rPr>
              <a:t>Depreciation schedule (from the appendix):</a:t>
            </a:r>
          </a:p>
        </p:txBody>
      </p:sp>
      <p:graphicFrame>
        <p:nvGraphicFramePr>
          <p:cNvPr id="4" name="Table 2" descr="A table with 2 rows: depreciation rate and depreciation amount. Depreciation rates for columns 2 through 7 are: 20.00%, 32.00%, 19.20%, 11.52%, 11.52%, and 5.76%, respectively. Depreciation amounts for columns 2 through 7 are: $200,000, $320,000, $192,000, $115,200, $115,200, and $57,600, respectively."/>
          <p:cNvGraphicFramePr>
            <a:graphicFrameLocks noGrp="1"/>
          </p:cNvGraphicFramePr>
          <p:nvPr>
            <p:extLst>
              <p:ext uri="{D42A27DB-BD31-4B8C-83A1-F6EECF244321}">
                <p14:modId xmlns:p14="http://schemas.microsoft.com/office/powerpoint/2010/main" val="2844330721"/>
              </p:ext>
            </p:extLst>
          </p:nvPr>
        </p:nvGraphicFramePr>
        <p:xfrm>
          <a:off x="457200" y="4312170"/>
          <a:ext cx="8229600" cy="750346"/>
        </p:xfrm>
        <a:graphic>
          <a:graphicData uri="http://schemas.openxmlformats.org/drawingml/2006/table">
            <a:tbl>
              <a:tblPr firstRow="1"/>
              <a:tblGrid>
                <a:gridCol w="1811847">
                  <a:extLst>
                    <a:ext uri="{9D8B030D-6E8A-4147-A177-3AD203B41FA5}">
                      <a16:colId xmlns:a16="http://schemas.microsoft.com/office/drawing/2014/main" val="20000"/>
                    </a:ext>
                  </a:extLst>
                </a:gridCol>
                <a:gridCol w="1073630">
                  <a:extLst>
                    <a:ext uri="{9D8B030D-6E8A-4147-A177-3AD203B41FA5}">
                      <a16:colId xmlns:a16="http://schemas.microsoft.com/office/drawing/2014/main" val="20001"/>
                    </a:ext>
                  </a:extLst>
                </a:gridCol>
                <a:gridCol w="1037150">
                  <a:extLst>
                    <a:ext uri="{9D8B030D-6E8A-4147-A177-3AD203B41FA5}">
                      <a16:colId xmlns:a16="http://schemas.microsoft.com/office/drawing/2014/main" val="20002"/>
                    </a:ext>
                  </a:extLst>
                </a:gridCol>
                <a:gridCol w="1068053">
                  <a:extLst>
                    <a:ext uri="{9D8B030D-6E8A-4147-A177-3AD203B41FA5}">
                      <a16:colId xmlns:a16="http://schemas.microsoft.com/office/drawing/2014/main" val="20003"/>
                    </a:ext>
                  </a:extLst>
                </a:gridCol>
                <a:gridCol w="1199385">
                  <a:extLst>
                    <a:ext uri="{9D8B030D-6E8A-4147-A177-3AD203B41FA5}">
                      <a16:colId xmlns:a16="http://schemas.microsoft.com/office/drawing/2014/main" val="20004"/>
                    </a:ext>
                  </a:extLst>
                </a:gridCol>
                <a:gridCol w="1116336">
                  <a:extLst>
                    <a:ext uri="{9D8B030D-6E8A-4147-A177-3AD203B41FA5}">
                      <a16:colId xmlns:a16="http://schemas.microsoft.com/office/drawing/2014/main" val="20005"/>
                    </a:ext>
                  </a:extLst>
                </a:gridCol>
                <a:gridCol w="923199">
                  <a:extLst>
                    <a:ext uri="{9D8B030D-6E8A-4147-A177-3AD203B41FA5}">
                      <a16:colId xmlns:a16="http://schemas.microsoft.com/office/drawing/2014/main" val="20006"/>
                    </a:ext>
                  </a:extLst>
                </a:gridCol>
              </a:tblGrid>
              <a:tr h="250839">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rPr>
                        <a:t>Depreciation Rate</a:t>
                      </a:r>
                    </a:p>
                  </a:txBody>
                  <a:tcPr marL="9524" marR="9524"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20%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32%</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19.20%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anose="020B0604020202020204" pitchFamily="34" charset="0"/>
                        </a:rPr>
                        <a:t>11.52%</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anose="020B0604020202020204" pitchFamily="34" charset="0"/>
                        </a:rPr>
                        <a:t>11.52%</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5.76%</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0"/>
                  </a:ext>
                </a:extLst>
              </a:tr>
              <a:tr h="492264">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rPr>
                        <a:t>Depreciation Amount</a:t>
                      </a:r>
                    </a:p>
                  </a:txBody>
                  <a:tcPr marL="9524" marR="9524"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$200,000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$320,000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$192,000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$115,200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$115,200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tc>
                  <a:txBody>
                    <a:bodyPr/>
                    <a:lstStyle>
                      <a:lvl1pPr>
                        <a:spcBef>
                          <a:spcPct val="20000"/>
                        </a:spcBef>
                        <a:defRPr sz="2400">
                          <a:solidFill>
                            <a:schemeClr val="tx1"/>
                          </a:solidFill>
                          <a:latin typeface="Verdana" panose="020B0604030504040204" pitchFamily="34" charset="0"/>
                        </a:defRPr>
                      </a:lvl1pPr>
                      <a:lvl2pPr marL="742950" indent="-285750">
                        <a:spcBef>
                          <a:spcPct val="20000"/>
                        </a:spcBef>
                        <a:defRPr sz="2000">
                          <a:solidFill>
                            <a:schemeClr val="tx1"/>
                          </a:solidFill>
                          <a:latin typeface="Verdana" panose="020B0604030504040204" pitchFamily="34" charset="0"/>
                        </a:defRPr>
                      </a:lvl2pPr>
                      <a:lvl3pPr marL="1143000" indent="-228600">
                        <a:spcBef>
                          <a:spcPct val="20000"/>
                        </a:spcBef>
                        <a:defRPr>
                          <a:solidFill>
                            <a:schemeClr val="tx1"/>
                          </a:solidFill>
                          <a:latin typeface="Verdana" panose="020B0604030504040204" pitchFamily="34" charset="0"/>
                        </a:defRPr>
                      </a:lvl3pPr>
                      <a:lvl4pPr marL="1600200" indent="-228600">
                        <a:spcBef>
                          <a:spcPct val="20000"/>
                        </a:spcBef>
                        <a:defRPr sz="1600">
                          <a:solidFill>
                            <a:schemeClr val="tx1"/>
                          </a:solidFill>
                          <a:latin typeface="Verdana" panose="020B0604030504040204" pitchFamily="34" charset="0"/>
                        </a:defRPr>
                      </a:lvl4pPr>
                      <a:lvl5pPr marL="2057400" indent="-228600">
                        <a:spcBef>
                          <a:spcPct val="20000"/>
                        </a:spcBef>
                        <a:defRPr sz="1600">
                          <a:solidFill>
                            <a:schemeClr val="tx1"/>
                          </a:solidFill>
                          <a:latin typeface="Verdana" panose="020B0604030504040204" pitchFamily="34" charset="0"/>
                        </a:defRPr>
                      </a:lvl5pPr>
                      <a:lvl6pPr marL="2514600" indent="-228600" fontAlgn="base">
                        <a:spcBef>
                          <a:spcPct val="20000"/>
                        </a:spcBef>
                        <a:spcAft>
                          <a:spcPct val="0"/>
                        </a:spcAft>
                        <a:defRPr sz="1600">
                          <a:solidFill>
                            <a:schemeClr val="tx1"/>
                          </a:solidFill>
                          <a:latin typeface="Verdana" panose="020B0604030504040204" pitchFamily="34" charset="0"/>
                        </a:defRPr>
                      </a:lvl6pPr>
                      <a:lvl7pPr marL="2971800" indent="-228600" fontAlgn="base">
                        <a:spcBef>
                          <a:spcPct val="20000"/>
                        </a:spcBef>
                        <a:spcAft>
                          <a:spcPct val="0"/>
                        </a:spcAft>
                        <a:defRPr sz="1600">
                          <a:solidFill>
                            <a:schemeClr val="tx1"/>
                          </a:solidFill>
                          <a:latin typeface="Verdana" panose="020B0604030504040204" pitchFamily="34" charset="0"/>
                        </a:defRPr>
                      </a:lvl7pPr>
                      <a:lvl8pPr marL="3429000" indent="-228600" fontAlgn="base">
                        <a:spcBef>
                          <a:spcPct val="20000"/>
                        </a:spcBef>
                        <a:spcAft>
                          <a:spcPct val="0"/>
                        </a:spcAft>
                        <a:defRPr sz="1600">
                          <a:solidFill>
                            <a:schemeClr val="tx1"/>
                          </a:solidFill>
                          <a:latin typeface="Verdana" panose="020B0604030504040204" pitchFamily="34" charset="0"/>
                        </a:defRPr>
                      </a:lvl8pPr>
                      <a:lvl9pPr marL="3886200" indent="-228600" fontAlgn="base">
                        <a:spcBef>
                          <a:spcPct val="20000"/>
                        </a:spcBef>
                        <a:spcAft>
                          <a:spcPct val="0"/>
                        </a:spcAft>
                        <a:defRPr sz="1600">
                          <a:solidFill>
                            <a:schemeClr val="tx1"/>
                          </a:solidFill>
                          <a:latin typeface="Verdana" panose="020B060403050404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anose="020B0604020202020204" pitchFamily="34" charset="0"/>
                        </a:rPr>
                        <a:t>$57,600</a:t>
                      </a:r>
                    </a:p>
                  </a:txBody>
                  <a:tcPr marL="9524" marR="108000" marT="94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EAE4"/>
                    </a:solidFill>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3"/>
          </p:nvPr>
        </p:nvSpPr>
        <p:spPr>
          <a:xfrm>
            <a:off x="457200" y="5303837"/>
            <a:ext cx="8229600" cy="715963"/>
          </a:xfrm>
        </p:spPr>
        <p:txBody>
          <a:bodyPr/>
          <a:lstStyle/>
          <a:p>
            <a:pPr>
              <a:spcBef>
                <a:spcPct val="0"/>
              </a:spcBef>
              <a:buNone/>
            </a:pPr>
            <a:r>
              <a:rPr lang="en-US" altLang="en-US" sz="2200" dirty="0">
                <a:ea typeface="ＭＳ Ｐゴシック" panose="020B0600070205080204" pitchFamily="34" charset="-128"/>
              </a:rPr>
              <a:t>Capital Gain on salvage = $50,000 − $0 = $50,000 </a:t>
            </a:r>
          </a:p>
          <a:p>
            <a:pPr>
              <a:spcBef>
                <a:spcPct val="0"/>
              </a:spcBef>
              <a:buNone/>
            </a:pPr>
            <a:r>
              <a:rPr lang="en-US" altLang="en-US" sz="2200" dirty="0">
                <a:ea typeface="ＭＳ Ｐゴシック" panose="020B0600070205080204" pitchFamily="34" charset="-128"/>
              </a:rPr>
              <a:t>Cash flow from salvage value: +50,000 − (50,000)(.25) = 37,500</a:t>
            </a:r>
          </a:p>
        </p:txBody>
      </p:sp>
    </p:spTree>
    <p:extLst>
      <p:ext uri="{BB962C8B-B14F-4D97-AF65-F5344CB8AC3E}">
        <p14:creationId xmlns:p14="http://schemas.microsoft.com/office/powerpoint/2010/main" val="556175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9.8 Replacing an Existing Machine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600201"/>
            <a:ext cx="8229600" cy="408481"/>
          </a:xfrm>
        </p:spPr>
        <p:txBody>
          <a:bodyPr/>
          <a:lstStyle/>
          <a:p>
            <a:pPr>
              <a:buNone/>
            </a:pPr>
            <a:r>
              <a:rPr lang="en-US" altLang="en-US" sz="2400" b="1" dirty="0">
                <a:ea typeface="ヒラギノ角ゴ Pro W3" pitchFamily="-65" charset="-128"/>
              </a:rPr>
              <a:t>Execute:</a:t>
            </a:r>
          </a:p>
        </p:txBody>
      </p:sp>
      <p:pic>
        <p:nvPicPr>
          <p:cNvPr id="6" name="Picture Placeholder 5" descr="A spreadsheet shows the estimates of the incremental free cash flows for 6 years.&#10;Long description is available in notes, press F6&#10;&#10;&#10;">
            <a:extLst>
              <a:ext uri="{FF2B5EF4-FFF2-40B4-BE49-F238E27FC236}">
                <a16:creationId xmlns:a16="http://schemas.microsoft.com/office/drawing/2014/main" id="{94A2AE20-9D70-40DA-8F32-BFFA7040EE43}"/>
              </a:ext>
            </a:extLst>
          </p:cNvPr>
          <p:cNvPicPr>
            <a:picLocks noGrp="1" noChangeAspect="1"/>
          </p:cNvPicPr>
          <p:nvPr>
            <p:ph type="pic" sz="quarter" idx="13"/>
          </p:nvPr>
        </p:nvPicPr>
        <p:blipFill>
          <a:blip r:embed="rId3"/>
          <a:stretch>
            <a:fillRect/>
          </a:stretch>
        </p:blipFill>
        <p:spPr>
          <a:xfrm>
            <a:off x="513136" y="2289985"/>
            <a:ext cx="8117727" cy="2864497"/>
          </a:xfrm>
          <a:prstGeom prst="rect">
            <a:avLst/>
          </a:prstGeom>
        </p:spPr>
      </p:pic>
    </p:spTree>
    <p:extLst>
      <p:ext uri="{BB962C8B-B14F-4D97-AF65-F5344CB8AC3E}">
        <p14:creationId xmlns:p14="http://schemas.microsoft.com/office/powerpoint/2010/main" val="2886014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Example 9.8 Replacing an Existing Machine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583150"/>
            <a:ext cx="8229600" cy="381000"/>
          </a:xfrm>
        </p:spPr>
        <p:txBody>
          <a:bodyPr/>
          <a:lstStyle/>
          <a:p>
            <a:pPr>
              <a:buNone/>
            </a:pPr>
            <a:r>
              <a:rPr lang="en-US" altLang="en-US" sz="2400" b="1" dirty="0">
                <a:ea typeface="ヒラギノ角ゴ Pro W3" pitchFamily="-65" charset="-128"/>
              </a:rPr>
              <a:t>Evaluate:</a:t>
            </a:r>
            <a:endParaRPr lang="en-US" altLang="en-US" sz="2400" dirty="0">
              <a:ea typeface="ヒラギノ角ゴ Pro W3" pitchFamily="-65" charset="-128"/>
            </a:endParaRPr>
          </a:p>
        </p:txBody>
      </p:sp>
      <p:graphicFrame>
        <p:nvGraphicFramePr>
          <p:cNvPr id="5" name="Object 2" descr="An equation: N P V = negative 962.5, plus 425 divided by 1.09, plus 455 divided by 1.09 squared, plus 423 divided by 1.09 cubed, plus 403.8 divided by 1.09 raised to the 4 power, plus 403.8 divided by 1.09 raised to the 5 power, plus 20.16 divided by 1.09 raised to the 6 power = 694.10">
            <a:extLs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7133998"/>
              </p:ext>
            </p:extLst>
          </p:nvPr>
        </p:nvGraphicFramePr>
        <p:xfrm>
          <a:off x="441960" y="2209800"/>
          <a:ext cx="8248650" cy="673100"/>
        </p:xfrm>
        <a:graphic>
          <a:graphicData uri="http://schemas.openxmlformats.org/presentationml/2006/ole">
            <mc:AlternateContent xmlns:mc="http://schemas.openxmlformats.org/markup-compatibility/2006">
              <mc:Choice xmlns:v="urn:schemas-microsoft-com:vml" Requires="v">
                <p:oleObj spid="_x0000_s36048" name="Equation" r:id="rId4" imgW="4787640" imgH="393480" progId="Equation.DSMT4">
                  <p:embed/>
                </p:oleObj>
              </mc:Choice>
              <mc:Fallback>
                <p:oleObj name="Equation" r:id="rId4" imgW="4787640" imgH="393480" progId="Equation.DSMT4">
                  <p:embed/>
                  <p:pic>
                    <p:nvPicPr>
                      <p:cNvPr id="0" name=""/>
                      <p:cNvPicPr>
                        <a:picLocks noChangeAspect="1" noChangeArrowheads="1"/>
                      </p:cNvPicPr>
                      <p:nvPr/>
                    </p:nvPicPr>
                    <p:blipFill>
                      <a:blip r:embed="rId5"/>
                      <a:srcRect/>
                      <a:stretch>
                        <a:fillRect/>
                      </a:stretch>
                    </p:blipFill>
                    <p:spPr bwMode="auto">
                      <a:xfrm>
                        <a:off x="441960" y="2209800"/>
                        <a:ext cx="82486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idx="13"/>
          </p:nvPr>
        </p:nvSpPr>
        <p:spPr>
          <a:xfrm>
            <a:off x="457200" y="3200400"/>
            <a:ext cx="8229600" cy="2286000"/>
          </a:xfrm>
        </p:spPr>
        <p:txBody>
          <a:bodyPr/>
          <a:lstStyle/>
          <a:p>
            <a:r>
              <a:rPr lang="en-IN" sz="2400" dirty="0"/>
              <a:t>Even though the decision has no impact on revenues, it still matters for cash flows because it reduces costs. Furthermore, both selling the old machine and buying the new machine involve cash flows with tax implications. The </a:t>
            </a:r>
            <a:r>
              <a:rPr lang="en-IN" sz="2400" spc="-300" dirty="0"/>
              <a:t>N P </a:t>
            </a:r>
            <a:r>
              <a:rPr lang="en-IN" sz="2400" dirty="0"/>
              <a:t>V analysis shows that replacing the machine will increase the value of the firm by almost $694,000.</a:t>
            </a:r>
            <a:endParaRPr lang="en-US" altLang="en-US" sz="2400" dirty="0">
              <a:ea typeface="ヒラギノ角ゴ Pro W3" pitchFamily="-65" charset="-128"/>
            </a:endParaRPr>
          </a:p>
        </p:txBody>
      </p:sp>
    </p:spTree>
    <p:extLst>
      <p:ext uri="{BB962C8B-B14F-4D97-AF65-F5344CB8AC3E}">
        <p14:creationId xmlns:p14="http://schemas.microsoft.com/office/powerpoint/2010/main" val="3668713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05"/>
            <a:ext cx="8229600" cy="619386"/>
          </a:xfrm>
        </p:spPr>
        <p:txBody>
          <a:bodyPr/>
          <a:lstStyle/>
          <a:p>
            <a:r>
              <a:rPr lang="en-US" altLang="en-US" sz="3600" dirty="0">
                <a:latin typeface="+mj-lt"/>
                <a:ea typeface="ヒラギノ角ゴ Pro W3" pitchFamily="-65" charset="-128"/>
              </a:rPr>
              <a:t>9.5 Analyzing the Project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976745"/>
            <a:ext cx="8229600" cy="1295400"/>
          </a:xfrm>
        </p:spPr>
        <p:txBody>
          <a:bodyPr/>
          <a:lstStyle/>
          <a:p>
            <a:r>
              <a:rPr lang="en-US" altLang="en-US" sz="2400" dirty="0">
                <a:ea typeface="ヒラギノ角ゴ Pro W3" pitchFamily="-65" charset="-128"/>
              </a:rPr>
              <a:t>Sensitivity Analysis</a:t>
            </a:r>
          </a:p>
          <a:p>
            <a:pPr lvl="1"/>
            <a:r>
              <a:rPr lang="en-US" altLang="en-US" sz="2400" dirty="0">
                <a:ea typeface="ヒラギノ角ゴ Pro W3" pitchFamily="-65" charset="-128"/>
              </a:rPr>
              <a:t>A capital budgeting tool that determines how the </a:t>
            </a:r>
            <a:r>
              <a:rPr lang="en-US" altLang="en-US" sz="2400" spc="-300" dirty="0"/>
              <a:t>N P </a:t>
            </a:r>
            <a:r>
              <a:rPr lang="en-US" altLang="en-US" sz="2400" dirty="0">
                <a:ea typeface="ヒラギノ角ゴ Pro W3" pitchFamily="-65" charset="-128"/>
              </a:rPr>
              <a:t>V varies as a single underlying assumption is changed</a:t>
            </a:r>
          </a:p>
        </p:txBody>
      </p:sp>
    </p:spTree>
    <p:extLst>
      <p:ext uri="{BB962C8B-B14F-4D97-AF65-F5344CB8AC3E}">
        <p14:creationId xmlns:p14="http://schemas.microsoft.com/office/powerpoint/2010/main" val="3394361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130"/>
            <a:ext cx="8229600" cy="997527"/>
          </a:xfrm>
        </p:spPr>
        <p:txBody>
          <a:bodyPr/>
          <a:lstStyle/>
          <a:p>
            <a:r>
              <a:rPr lang="en-US" altLang="en-US" sz="3200" dirty="0">
                <a:latin typeface="+mj-lt"/>
                <a:ea typeface="ヒラギノ角ゴ Pro W3" pitchFamily="-65" charset="-128"/>
              </a:rPr>
              <a:t>Best &amp; Worst−Case Assumptions for Each Parameter in the HomeNet Project</a:t>
            </a:r>
            <a:endParaRPr lang="en-US" sz="3200" dirty="0">
              <a:latin typeface="+mj-lt"/>
            </a:endParaRPr>
          </a:p>
        </p:txBody>
      </p:sp>
      <p:sp>
        <p:nvSpPr>
          <p:cNvPr id="3" name="Content Placeholder 2"/>
          <p:cNvSpPr>
            <a:spLocks noGrp="1"/>
          </p:cNvSpPr>
          <p:nvPr>
            <p:ph idx="1"/>
          </p:nvPr>
        </p:nvSpPr>
        <p:spPr>
          <a:xfrm>
            <a:off x="457200" y="1634622"/>
            <a:ext cx="8229600" cy="685800"/>
          </a:xfrm>
        </p:spPr>
        <p:txBody>
          <a:bodyPr/>
          <a:lstStyle/>
          <a:p>
            <a:pPr marL="0" indent="0">
              <a:buNone/>
            </a:pPr>
            <a:r>
              <a:rPr lang="en-US" altLang="en-US" sz="2000" b="1" dirty="0">
                <a:ea typeface="ヒラギノ角ゴ Pro W3" pitchFamily="-65" charset="-128"/>
              </a:rPr>
              <a:t>Table 9.2 </a:t>
            </a:r>
            <a:r>
              <a:rPr lang="en-US" altLang="en-US" sz="2000" dirty="0">
                <a:ea typeface="ヒラギノ角ゴ Pro W3" pitchFamily="-65" charset="-128"/>
              </a:rPr>
              <a:t>Best &amp; Worst−Case Assumptions for Each Parameter in the HomeNet Project</a:t>
            </a:r>
            <a:endParaRPr lang="en-US" sz="2000" b="1" dirty="0">
              <a:solidFill>
                <a:srgbClr val="FF0000"/>
              </a:solidFill>
            </a:endParaRPr>
          </a:p>
        </p:txBody>
      </p:sp>
      <p:graphicFrame>
        <p:nvGraphicFramePr>
          <p:cNvPr id="4" name="Table 3" descr="Table 9.2, best and worst-case assumptions for each parameter in the HomeNet project, with 4 columns: parameter, initial assumption, worst case, and best case. Row 1, parameter: units sold in thousands: 50, 35, and 65. Row 2, parameter: sale price in dollar per unit: 260, 240, and 280. Row 3, cost of goods in dollar per unit: 110, 120, and 100. Row 4, N W C in thousands of dollars: 1,125, 1,525, and 725. Row 5, cost of capital: 12%, 15%, and 10%."/>
          <p:cNvGraphicFramePr>
            <a:graphicFrameLocks noGrp="1"/>
          </p:cNvGraphicFramePr>
          <p:nvPr>
            <p:extLst>
              <p:ext uri="{D42A27DB-BD31-4B8C-83A1-F6EECF244321}">
                <p14:modId xmlns:p14="http://schemas.microsoft.com/office/powerpoint/2010/main" val="3732229125"/>
              </p:ext>
            </p:extLst>
          </p:nvPr>
        </p:nvGraphicFramePr>
        <p:xfrm>
          <a:off x="670560" y="2499360"/>
          <a:ext cx="7772400" cy="249428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IN" sz="1800" b="1" i="0" u="none" strike="noStrike" kern="1200" baseline="0" dirty="0">
                          <a:solidFill>
                            <a:schemeClr val="bg1"/>
                          </a:solidFill>
                          <a:latin typeface="+mn-lt"/>
                          <a:ea typeface="+mn-ea"/>
                          <a:cs typeface="+mn-cs"/>
                        </a:rPr>
                        <a:t>Parameter</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Initial Assumption</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Worst Case</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Best Case</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Units Sold (thousands)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Sale Price ($/unit)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Cost of Goods ($/unit)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NWC ($ thousands)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r>
                        <a:rPr lang="en-IN" sz="1800" b="0" i="0" u="none" strike="noStrike" kern="1200" baseline="0" dirty="0">
                          <a:solidFill>
                            <a:schemeClr val="tx1"/>
                          </a:solidFill>
                          <a:latin typeface="+mn-lt"/>
                          <a:ea typeface="+mn-ea"/>
                          <a:cs typeface="+mn-cs"/>
                        </a:rPr>
                        <a:t>Cost of Capital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880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7527"/>
          </a:xfrm>
        </p:spPr>
        <p:txBody>
          <a:bodyPr/>
          <a:lstStyle/>
          <a:p>
            <a:r>
              <a:rPr lang="en-US" altLang="en-US" sz="3200" dirty="0">
                <a:latin typeface="+mj-lt"/>
                <a:ea typeface="ヒラギノ角ゴ Pro W3" pitchFamily="-65" charset="-128"/>
              </a:rPr>
              <a:t>Figure 9.2 </a:t>
            </a:r>
            <a:r>
              <a:rPr lang="en-US" altLang="en-US" sz="3200" dirty="0" err="1">
                <a:latin typeface="+mj-lt"/>
                <a:ea typeface="ヒラギノ角ゴ Pro W3" pitchFamily="-65" charset="-128"/>
              </a:rPr>
              <a:t>HomeNet’s</a:t>
            </a:r>
            <a:r>
              <a:rPr lang="en-US" altLang="en-US" sz="3200" dirty="0">
                <a:latin typeface="+mj-lt"/>
                <a:ea typeface="ヒラギノ角ゴ Pro W3" pitchFamily="-65" charset="-128"/>
              </a:rPr>
              <a:t> </a:t>
            </a:r>
            <a:r>
              <a:rPr lang="en-US" altLang="en-US" sz="3200" spc="-450" dirty="0">
                <a:latin typeface="+mj-lt"/>
                <a:ea typeface="ヒラギノ角ゴ Pro W3" pitchFamily="-65" charset="-128"/>
              </a:rPr>
              <a:t>N P </a:t>
            </a:r>
            <a:r>
              <a:rPr lang="en-US" altLang="en-US" sz="3200" dirty="0">
                <a:latin typeface="+mj-lt"/>
                <a:ea typeface="ヒラギノ角ゴ Pro W3" pitchFamily="-65" charset="-128"/>
              </a:rPr>
              <a:t>V Under Best &amp; Worst−Case Parameter Assumptions</a:t>
            </a:r>
            <a:endParaRPr lang="en-US" sz="3200" dirty="0">
              <a:latin typeface="+mj-lt"/>
            </a:endParaRPr>
          </a:p>
        </p:txBody>
      </p:sp>
      <p:pic>
        <p:nvPicPr>
          <p:cNvPr id="6" name="Picture Placeholder 5" descr="A chart illustrates the percent change in “NPV” for 5 different parameters under various assumptions.&#10;Long description is available in notes, press F6&#10;">
            <a:extLst>
              <a:ext uri="{FF2B5EF4-FFF2-40B4-BE49-F238E27FC236}">
                <a16:creationId xmlns:a16="http://schemas.microsoft.com/office/drawing/2014/main" id="{BA641BEC-5C65-474C-9CF2-7F30DEF6D6EB}"/>
              </a:ext>
            </a:extLst>
          </p:cNvPr>
          <p:cNvPicPr>
            <a:picLocks noGrp="1" noChangeAspect="1"/>
          </p:cNvPicPr>
          <p:nvPr>
            <p:ph type="pic" sz="quarter" idx="13"/>
          </p:nvPr>
        </p:nvPicPr>
        <p:blipFill>
          <a:blip r:embed="rId3"/>
          <a:stretch>
            <a:fillRect/>
          </a:stretch>
        </p:blipFill>
        <p:spPr>
          <a:xfrm>
            <a:off x="1024379" y="1420879"/>
            <a:ext cx="7095243" cy="4903401"/>
          </a:xfrm>
          <a:prstGeom prst="rect">
            <a:avLst/>
          </a:prstGeom>
        </p:spPr>
      </p:pic>
    </p:spTree>
    <p:extLst>
      <p:ext uri="{BB962C8B-B14F-4D97-AF65-F5344CB8AC3E}">
        <p14:creationId xmlns:p14="http://schemas.microsoft.com/office/powerpoint/2010/main" val="358186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32"/>
            <a:ext cx="8229600" cy="1097280"/>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(1 of 8)</a:t>
            </a:r>
            <a:endParaRPr lang="en-US" sz="2800" dirty="0">
              <a:latin typeface="+mj-lt"/>
            </a:endParaRPr>
          </a:p>
        </p:txBody>
      </p:sp>
      <p:sp>
        <p:nvSpPr>
          <p:cNvPr id="3" name="Content Placeholder 2"/>
          <p:cNvSpPr>
            <a:spLocks noGrp="1"/>
          </p:cNvSpPr>
          <p:nvPr>
            <p:ph idx="1"/>
          </p:nvPr>
        </p:nvSpPr>
        <p:spPr>
          <a:xfrm>
            <a:off x="457200" y="1586133"/>
            <a:ext cx="8229600" cy="1295399"/>
          </a:xfrm>
        </p:spPr>
        <p:txBody>
          <a:bodyPr/>
          <a:lstStyle/>
          <a:p>
            <a:r>
              <a:rPr lang="en-US" altLang="en-US" sz="2400" dirty="0">
                <a:ea typeface="ヒラギノ角ゴ Pro W3" pitchFamily="-65" charset="-128"/>
              </a:rPr>
              <a:t>Operating Expenses Versus Capital Expenditures</a:t>
            </a:r>
          </a:p>
          <a:p>
            <a:pPr lvl="1"/>
            <a:r>
              <a:rPr lang="en-US" altLang="en-US" sz="2400" dirty="0">
                <a:ea typeface="ヒラギノ角ゴ Pro W3" pitchFamily="-65" charset="-128"/>
              </a:rPr>
              <a:t>Operating Expenses</a:t>
            </a:r>
          </a:p>
          <a:p>
            <a:pPr lvl="1"/>
            <a:r>
              <a:rPr lang="en-US" altLang="en-US" sz="2400" dirty="0">
                <a:ea typeface="ヒラギノ角ゴ Pro W3" pitchFamily="-65" charset="-128"/>
              </a:rPr>
              <a:t>Capital Expenditures</a:t>
            </a:r>
            <a:r>
              <a:rPr lang="en-US" altLang="en-US" sz="2400" dirty="0">
                <a:ea typeface="ＭＳ Ｐゴシック" panose="020B0600070205080204" pitchFamily="34" charset="-128"/>
              </a:rPr>
              <a:t>	</a:t>
            </a:r>
            <a:endParaRPr lang="en-US" altLang="en-US" sz="2400" dirty="0">
              <a:ea typeface="ヒラギノ角ゴ Pro W3" pitchFamily="-65" charset="-128"/>
            </a:endParaRPr>
          </a:p>
        </p:txBody>
      </p:sp>
    </p:spTree>
    <p:extLst>
      <p:ext uri="{BB962C8B-B14F-4D97-AF65-F5344CB8AC3E}">
        <p14:creationId xmlns:p14="http://schemas.microsoft.com/office/powerpoint/2010/main" val="2999942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65"/>
            <a:ext cx="8229600" cy="563078"/>
          </a:xfrm>
        </p:spPr>
        <p:txBody>
          <a:bodyPr/>
          <a:lstStyle/>
          <a:p>
            <a:r>
              <a:rPr lang="en-US" altLang="en-US" sz="3600" dirty="0">
                <a:latin typeface="+mj-lt"/>
                <a:ea typeface="ヒラギノ角ゴ Pro W3" pitchFamily="-65" charset="-128"/>
              </a:rPr>
              <a:t>9.5 Analyzing the Project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976745"/>
            <a:ext cx="8229600" cy="1600200"/>
          </a:xfrm>
        </p:spPr>
        <p:txBody>
          <a:bodyPr/>
          <a:lstStyle/>
          <a:p>
            <a:r>
              <a:rPr lang="en-US" altLang="en-US" sz="2400" dirty="0">
                <a:ea typeface="ヒラギノ角ゴ Pro W3" pitchFamily="-65" charset="-128"/>
              </a:rPr>
              <a:t>Break−Even Analysis</a:t>
            </a:r>
          </a:p>
          <a:p>
            <a:pPr lvl="1"/>
            <a:r>
              <a:rPr lang="en-US" altLang="en-US" sz="2400" dirty="0">
                <a:ea typeface="ヒラギノ角ゴ Pro W3" pitchFamily="-65" charset="-128"/>
              </a:rPr>
              <a:t>Break Even</a:t>
            </a:r>
          </a:p>
          <a:p>
            <a:pPr lvl="2"/>
            <a:r>
              <a:rPr lang="en-US" altLang="en-US" sz="2400" dirty="0">
                <a:ea typeface="ＭＳ Ｐゴシック" panose="020B0600070205080204" pitchFamily="34" charset="-128"/>
              </a:rPr>
              <a:t>The level of a parameter for which an investment has an </a:t>
            </a:r>
            <a:r>
              <a:rPr lang="en-US" altLang="en-US" sz="2400" spc="-300" dirty="0"/>
              <a:t>N P </a:t>
            </a:r>
            <a:r>
              <a:rPr lang="en-US" altLang="en-US" sz="2400" dirty="0">
                <a:ea typeface="ＭＳ Ｐゴシック" panose="020B0600070205080204" pitchFamily="34" charset="-128"/>
              </a:rPr>
              <a:t>V of zero</a:t>
            </a:r>
          </a:p>
        </p:txBody>
      </p:sp>
    </p:spTree>
    <p:extLst>
      <p:ext uri="{BB962C8B-B14F-4D97-AF65-F5344CB8AC3E}">
        <p14:creationId xmlns:p14="http://schemas.microsoft.com/office/powerpoint/2010/main" val="2959592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05"/>
            <a:ext cx="8229600" cy="619386"/>
          </a:xfrm>
        </p:spPr>
        <p:txBody>
          <a:bodyPr/>
          <a:lstStyle/>
          <a:p>
            <a:r>
              <a:rPr lang="en-US" altLang="en-US" sz="3600" dirty="0">
                <a:latin typeface="+mj-lt"/>
                <a:ea typeface="ヒラギノ角ゴ Pro W3" pitchFamily="-65" charset="-128"/>
              </a:rPr>
              <a:t>9.5 Analyzing the Project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976106"/>
            <a:ext cx="8229600" cy="3096490"/>
          </a:xfrm>
        </p:spPr>
        <p:txBody>
          <a:bodyPr/>
          <a:lstStyle/>
          <a:p>
            <a:r>
              <a:rPr lang="en-US" altLang="en-US" sz="2400" dirty="0">
                <a:ea typeface="ヒラギノ角ゴ Pro W3" pitchFamily="-65" charset="-128"/>
              </a:rPr>
              <a:t>Break−Even Analysis</a:t>
            </a:r>
          </a:p>
          <a:p>
            <a:pPr lvl="1"/>
            <a:r>
              <a:rPr lang="en-US" altLang="en-US" sz="2400" dirty="0">
                <a:ea typeface="ヒラギノ角ゴ Pro W3" pitchFamily="-65" charset="-128"/>
              </a:rPr>
              <a:t>Accounting Break−Even</a:t>
            </a:r>
          </a:p>
          <a:p>
            <a:pPr lvl="2"/>
            <a:r>
              <a:rPr lang="en-US" altLang="en-US" sz="2400" spc="-300" dirty="0"/>
              <a:t>E B I </a:t>
            </a:r>
            <a:r>
              <a:rPr lang="en-US" altLang="en-US" sz="2400" dirty="0">
                <a:ea typeface="ＭＳ Ｐゴシック" panose="020B0600070205080204" pitchFamily="34" charset="-128"/>
              </a:rPr>
              <a:t>T Break−Even</a:t>
            </a:r>
          </a:p>
          <a:p>
            <a:pPr lvl="3"/>
            <a:r>
              <a:rPr lang="en-US" altLang="en-US" sz="2400" dirty="0">
                <a:ea typeface="ＭＳ Ｐゴシック" panose="020B0600070205080204" pitchFamily="34" charset="-128"/>
              </a:rPr>
              <a:t>The level of a particular parameter for which a project’s </a:t>
            </a:r>
            <a:r>
              <a:rPr lang="en-US" altLang="en-US" sz="2400" spc="-300" dirty="0"/>
              <a:t>E B I </a:t>
            </a:r>
            <a:r>
              <a:rPr lang="en-US" altLang="en-US" sz="2400" dirty="0">
                <a:ea typeface="ＭＳ Ｐゴシック" panose="020B0600070205080204" pitchFamily="34" charset="-128"/>
              </a:rPr>
              <a:t>T is zero</a:t>
            </a:r>
          </a:p>
          <a:p>
            <a:pPr marL="0" lvl="3" indent="0">
              <a:spcBef>
                <a:spcPts val="1500"/>
              </a:spcBef>
              <a:buNone/>
            </a:pPr>
            <a:r>
              <a:rPr lang="en-US" altLang="en-US" sz="2400" dirty="0">
                <a:ea typeface="ＭＳ Ｐゴシック" panose="020B0600070205080204" pitchFamily="34" charset="-128"/>
              </a:rPr>
              <a:t>Units Sold × (Sale Price − Cost per Unit) − </a:t>
            </a:r>
            <a:r>
              <a:rPr lang="en-US" altLang="en-US" sz="2400" spc="-300" dirty="0"/>
              <a:t>S </a:t>
            </a:r>
            <a:r>
              <a:rPr lang="en-US" altLang="en-US" sz="2400" dirty="0">
                <a:ea typeface="ＭＳ Ｐゴシック" panose="020B0600070205080204" pitchFamily="34" charset="-128"/>
              </a:rPr>
              <a:t>G&amp;A − Depreciation = 0</a:t>
            </a:r>
          </a:p>
        </p:txBody>
      </p:sp>
    </p:spTree>
    <p:extLst>
      <p:ext uri="{BB962C8B-B14F-4D97-AF65-F5344CB8AC3E}">
        <p14:creationId xmlns:p14="http://schemas.microsoft.com/office/powerpoint/2010/main" val="19382652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82"/>
            <a:ext cx="8229600" cy="1097280"/>
          </a:xfrm>
        </p:spPr>
        <p:txBody>
          <a:bodyPr/>
          <a:lstStyle/>
          <a:p>
            <a:r>
              <a:rPr lang="en-US" altLang="en-US" sz="3600" dirty="0">
                <a:latin typeface="+mj-lt"/>
                <a:ea typeface="ヒラギノ角ゴ Pro W3" pitchFamily="-65" charset="-128"/>
              </a:rPr>
              <a:t>Figure 9.3 Break−Even Analysis Graphs</a:t>
            </a:r>
            <a:endParaRPr lang="en-US" sz="3600" dirty="0">
              <a:latin typeface="+mj-lt"/>
            </a:endParaRPr>
          </a:p>
        </p:txBody>
      </p:sp>
      <p:sp>
        <p:nvSpPr>
          <p:cNvPr id="8" name="Content Placeholder 7">
            <a:extLst>
              <a:ext uri="{FF2B5EF4-FFF2-40B4-BE49-F238E27FC236}">
                <a16:creationId xmlns:a16="http://schemas.microsoft.com/office/drawing/2014/main" id="{DD15E5C3-504F-460D-B471-A44E1F7C0015}"/>
              </a:ext>
            </a:extLst>
          </p:cNvPr>
          <p:cNvSpPr>
            <a:spLocks noGrp="1"/>
          </p:cNvSpPr>
          <p:nvPr>
            <p:ph idx="1"/>
          </p:nvPr>
        </p:nvSpPr>
        <p:spPr>
          <a:xfrm>
            <a:off x="457200" y="1706380"/>
            <a:ext cx="8229600" cy="1269010"/>
          </a:xfrm>
        </p:spPr>
        <p:txBody>
          <a:bodyPr/>
          <a:lstStyle/>
          <a:p>
            <a:pPr marL="0" indent="0">
              <a:buNone/>
            </a:pPr>
            <a:r>
              <a:rPr lang="en-US" dirty="0"/>
              <a:t>The graphs in Panels (a) and (b) relate two of the key parameters to the project’s </a:t>
            </a:r>
            <a:r>
              <a:rPr lang="en-US" spc="-200" dirty="0"/>
              <a:t>N P </a:t>
            </a:r>
            <a:r>
              <a:rPr lang="en-US" dirty="0"/>
              <a:t>V to identify the parameters’ break-even points. For example, based on the initial assumptions, the </a:t>
            </a:r>
            <a:r>
              <a:rPr lang="en-US" dirty="0" err="1"/>
              <a:t>HomeNet</a:t>
            </a:r>
            <a:r>
              <a:rPr lang="en-US" dirty="0"/>
              <a:t> project will break even with a sales level of 37,020 units per year. Similarly, holding sales and the other parameters constant at their initial assumed values, the project will break even at a cost of goods sold of just under $149 per unit.</a:t>
            </a:r>
          </a:p>
        </p:txBody>
      </p:sp>
      <p:pic>
        <p:nvPicPr>
          <p:cNvPr id="10" name="Picture Placeholder 9" descr="A chart illustrates the break-even point based on the number of units sold.&#10;Long description is available in notes, press F6&#10;">
            <a:extLst>
              <a:ext uri="{FF2B5EF4-FFF2-40B4-BE49-F238E27FC236}">
                <a16:creationId xmlns:a16="http://schemas.microsoft.com/office/drawing/2014/main" id="{BD856A3E-DA00-461D-B8AB-AF3BF9D8D8F5}"/>
              </a:ext>
            </a:extLst>
          </p:cNvPr>
          <p:cNvPicPr>
            <a:picLocks noGrp="1" noChangeAspect="1"/>
          </p:cNvPicPr>
          <p:nvPr>
            <p:ph type="pic" sz="quarter" idx="13"/>
          </p:nvPr>
        </p:nvPicPr>
        <p:blipFill>
          <a:blip r:embed="rId3"/>
          <a:stretch>
            <a:fillRect/>
          </a:stretch>
        </p:blipFill>
        <p:spPr>
          <a:xfrm>
            <a:off x="541740" y="3137463"/>
            <a:ext cx="8090498" cy="3126652"/>
          </a:xfrm>
          <a:prstGeom prst="rect">
            <a:avLst/>
          </a:prstGeom>
        </p:spPr>
      </p:pic>
    </p:spTree>
    <p:extLst>
      <p:ext uri="{BB962C8B-B14F-4D97-AF65-F5344CB8AC3E}">
        <p14:creationId xmlns:p14="http://schemas.microsoft.com/office/powerpoint/2010/main" val="4139156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05"/>
            <a:ext cx="8229600" cy="619386"/>
          </a:xfrm>
        </p:spPr>
        <p:txBody>
          <a:bodyPr/>
          <a:lstStyle/>
          <a:p>
            <a:r>
              <a:rPr lang="en-US" altLang="en-US" sz="3600" dirty="0">
                <a:latin typeface="+mj-lt"/>
                <a:ea typeface="ヒラギノ角ゴ Pro W3" pitchFamily="-65" charset="-128"/>
              </a:rPr>
              <a:t>9.5 Analyzing the Project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976745"/>
            <a:ext cx="8229600" cy="1676400"/>
          </a:xfrm>
        </p:spPr>
        <p:txBody>
          <a:bodyPr/>
          <a:lstStyle/>
          <a:p>
            <a:r>
              <a:rPr lang="en-US" altLang="en-US" sz="2400" dirty="0">
                <a:ea typeface="ヒラギノ角ゴ Pro W3" pitchFamily="-65" charset="-128"/>
              </a:rPr>
              <a:t>Scenario Analysis</a:t>
            </a:r>
          </a:p>
          <a:p>
            <a:pPr lvl="1"/>
            <a:r>
              <a:rPr lang="en-US" altLang="en-US" sz="2400" dirty="0">
                <a:ea typeface="ヒラギノ角ゴ Pro W3" pitchFamily="-65" charset="-128"/>
              </a:rPr>
              <a:t>A capital budgeting tool that determines how the </a:t>
            </a:r>
            <a:r>
              <a:rPr lang="en-US" altLang="en-US" sz="2400" spc="-300" dirty="0"/>
              <a:t>N P </a:t>
            </a:r>
            <a:r>
              <a:rPr lang="en-US" altLang="en-US" sz="2400" dirty="0">
                <a:ea typeface="ヒラギノ角ゴ Pro W3" pitchFamily="-65" charset="-128"/>
              </a:rPr>
              <a:t>V varies as a number of the underlying assumptions are changed simultaneously</a:t>
            </a:r>
          </a:p>
        </p:txBody>
      </p:sp>
    </p:spTree>
    <p:extLst>
      <p:ext uri="{BB962C8B-B14F-4D97-AF65-F5344CB8AC3E}">
        <p14:creationId xmlns:p14="http://schemas.microsoft.com/office/powerpoint/2010/main" val="3073744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2"/>
            <a:ext cx="8229600" cy="1097280"/>
          </a:xfrm>
        </p:spPr>
        <p:txBody>
          <a:bodyPr/>
          <a:lstStyle/>
          <a:p>
            <a:r>
              <a:rPr lang="en-US" altLang="en-US" sz="3600" dirty="0">
                <a:latin typeface="+mj-lt"/>
                <a:ea typeface="ヒラギノ角ゴ Pro W3" pitchFamily="-65" charset="-128"/>
              </a:rPr>
              <a:t>Scenario Analysis of Alternative Pricing Strategies</a:t>
            </a:r>
            <a:endParaRPr lang="en-US" sz="3600" dirty="0">
              <a:latin typeface="+mj-lt"/>
            </a:endParaRPr>
          </a:p>
        </p:txBody>
      </p:sp>
      <p:sp>
        <p:nvSpPr>
          <p:cNvPr id="3" name="Content Placeholder 2"/>
          <p:cNvSpPr>
            <a:spLocks noGrp="1"/>
          </p:cNvSpPr>
          <p:nvPr>
            <p:ph idx="1"/>
          </p:nvPr>
        </p:nvSpPr>
        <p:spPr>
          <a:xfrm>
            <a:off x="457200" y="1627484"/>
            <a:ext cx="8229600" cy="381000"/>
          </a:xfrm>
        </p:spPr>
        <p:txBody>
          <a:bodyPr/>
          <a:lstStyle/>
          <a:p>
            <a:pPr marL="0" indent="0">
              <a:buNone/>
            </a:pPr>
            <a:r>
              <a:rPr lang="en-US" altLang="en-US" sz="2000" b="1" dirty="0">
                <a:ea typeface="ヒラギノ角ゴ Pro W3" pitchFamily="-65" charset="-128"/>
              </a:rPr>
              <a:t>Table 9.3 </a:t>
            </a:r>
            <a:r>
              <a:rPr lang="en-US" altLang="en-US" sz="2000" dirty="0">
                <a:ea typeface="ヒラギノ角ゴ Pro W3" pitchFamily="-65" charset="-128"/>
              </a:rPr>
              <a:t>Scenario Analysis of Alternative Pricing Strategies</a:t>
            </a:r>
            <a:endParaRPr lang="en-US" sz="2000" b="1" dirty="0">
              <a:solidFill>
                <a:srgbClr val="FF0000"/>
              </a:solidFill>
            </a:endParaRPr>
          </a:p>
        </p:txBody>
      </p:sp>
      <p:graphicFrame>
        <p:nvGraphicFramePr>
          <p:cNvPr id="4" name="Table 3" descr="Table 9.3, scenario analysis of alternative pricing strategies, with 4 columns: strategy, sale price in dollar per unit, expected units sold in thousands, and N P V in thousands of dollars. Row 1, strategy: current strategy: 260, 50, and 2,862. Row 2, strategy: price reduction: 245, 55, and 2,729. Row 3, price increase: 275, 45, and 2,729."/>
          <p:cNvGraphicFramePr>
            <a:graphicFrameLocks noGrp="1"/>
          </p:cNvGraphicFramePr>
          <p:nvPr>
            <p:extLst>
              <p:ext uri="{D42A27DB-BD31-4B8C-83A1-F6EECF244321}">
                <p14:modId xmlns:p14="http://schemas.microsoft.com/office/powerpoint/2010/main" val="2058556654"/>
              </p:ext>
            </p:extLst>
          </p:nvPr>
        </p:nvGraphicFramePr>
        <p:xfrm>
          <a:off x="822960" y="2250440"/>
          <a:ext cx="7467600" cy="1752600"/>
        </p:xfrm>
        <a:graphic>
          <a:graphicData uri="http://schemas.openxmlformats.org/drawingml/2006/table">
            <a:tbl>
              <a:tblPr firstRow="1" bandRow="1">
                <a:tableStyleId>{3B4B98B0-60AC-42C2-AFA5-B58CD77FA1E5}</a:tableStyleId>
              </a:tblPr>
              <a:tblGrid>
                <a:gridCol w="1866900">
                  <a:extLst>
                    <a:ext uri="{9D8B030D-6E8A-4147-A177-3AD203B41FA5}">
                      <a16:colId xmlns:a16="http://schemas.microsoft.com/office/drawing/2014/main" val="20000"/>
                    </a:ext>
                  </a:extLst>
                </a:gridCol>
                <a:gridCol w="1585104">
                  <a:extLst>
                    <a:ext uri="{9D8B030D-6E8A-4147-A177-3AD203B41FA5}">
                      <a16:colId xmlns:a16="http://schemas.microsoft.com/office/drawing/2014/main" val="20001"/>
                    </a:ext>
                  </a:extLst>
                </a:gridCol>
                <a:gridCol w="2148696">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370840">
                <a:tc>
                  <a:txBody>
                    <a:bodyPr/>
                    <a:lstStyle/>
                    <a:p>
                      <a:r>
                        <a:rPr lang="en-IN" sz="1800" b="1" i="0" u="none" strike="noStrike" kern="1200" baseline="0" dirty="0">
                          <a:solidFill>
                            <a:schemeClr val="bg1"/>
                          </a:solidFill>
                          <a:latin typeface="+mn-lt"/>
                          <a:ea typeface="+mn-ea"/>
                          <a:cs typeface="+mn-cs"/>
                        </a:rPr>
                        <a:t>Strategy</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Sale Price ($/unit)</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Expected Units Sold (thousands)</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IN" sz="1800" b="1" i="0" u="none" strike="noStrike" kern="1200" baseline="0" dirty="0">
                          <a:solidFill>
                            <a:schemeClr val="bg1"/>
                          </a:solidFill>
                          <a:latin typeface="+mn-lt"/>
                          <a:ea typeface="+mn-ea"/>
                          <a:cs typeface="+mn-cs"/>
                        </a:rPr>
                        <a:t>NPV ($ thousands)</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Current Strategy</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260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4636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Price Reduction</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245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55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4457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Price Increase</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275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4457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9077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570"/>
            <a:ext cx="8229600" cy="906843"/>
          </a:xfrm>
        </p:spPr>
        <p:txBody>
          <a:bodyPr/>
          <a:lstStyle/>
          <a:p>
            <a:r>
              <a:rPr lang="en-US" altLang="en-US" sz="3000" dirty="0">
                <a:latin typeface="+mj-lt"/>
                <a:ea typeface="ヒラギノ角ゴ Pro W3" pitchFamily="-65" charset="-128"/>
              </a:rPr>
              <a:t>Figure 9.4 Price &amp; Volume Combinations for HomeNet with Equivalent </a:t>
            </a:r>
            <a:r>
              <a:rPr lang="en-US" altLang="en-US" sz="3000" spc="-350" dirty="0">
                <a:latin typeface="+mj-lt"/>
                <a:ea typeface="ヒラギノ角ゴ Pro W3" pitchFamily="-65" charset="-128"/>
              </a:rPr>
              <a:t>N P </a:t>
            </a:r>
            <a:r>
              <a:rPr lang="en-US" altLang="en-US" sz="3000" dirty="0">
                <a:latin typeface="+mj-lt"/>
                <a:ea typeface="ヒラギノ角ゴ Pro W3" pitchFamily="-65" charset="-128"/>
              </a:rPr>
              <a:t>V</a:t>
            </a:r>
            <a:endParaRPr lang="en-US" sz="3000" dirty="0">
              <a:latin typeface="+mj-lt"/>
            </a:endParaRPr>
          </a:p>
        </p:txBody>
      </p:sp>
      <p:pic>
        <p:nvPicPr>
          <p:cNvPr id="6" name="Picture Placeholder 5" descr="A chart shows a price-volume curve.&#10;Long description is available in notes, press F6&#10;">
            <a:extLst>
              <a:ext uri="{FF2B5EF4-FFF2-40B4-BE49-F238E27FC236}">
                <a16:creationId xmlns:a16="http://schemas.microsoft.com/office/drawing/2014/main" id="{0A29444D-0816-462C-9B2B-8AD3AE01F509}"/>
              </a:ext>
            </a:extLst>
          </p:cNvPr>
          <p:cNvPicPr>
            <a:picLocks noGrp="1" noChangeAspect="1"/>
          </p:cNvPicPr>
          <p:nvPr>
            <p:ph type="pic" sz="quarter" idx="13"/>
          </p:nvPr>
        </p:nvPicPr>
        <p:blipFill>
          <a:blip r:embed="rId3"/>
          <a:stretch>
            <a:fillRect/>
          </a:stretch>
        </p:blipFill>
        <p:spPr>
          <a:xfrm>
            <a:off x="757142" y="1376183"/>
            <a:ext cx="7629716" cy="4955858"/>
          </a:xfrm>
          <a:prstGeom prst="rect">
            <a:avLst/>
          </a:prstGeom>
        </p:spPr>
      </p:pic>
    </p:spTree>
    <p:extLst>
      <p:ext uri="{BB962C8B-B14F-4D97-AF65-F5344CB8AC3E}">
        <p14:creationId xmlns:p14="http://schemas.microsoft.com/office/powerpoint/2010/main" val="2366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91"/>
            <a:ext cx="8229600" cy="619386"/>
          </a:xfrm>
        </p:spPr>
        <p:txBody>
          <a:bodyPr/>
          <a:lstStyle/>
          <a:p>
            <a:r>
              <a:rPr lang="en-US" altLang="en-US" sz="3600" dirty="0">
                <a:latin typeface="+mj-lt"/>
                <a:ea typeface="ヒラギノ角ゴ Pro W3" pitchFamily="-65" charset="-128"/>
              </a:rPr>
              <a:t>9.6 Real Options in Capital Budgeting</a:t>
            </a:r>
            <a:endParaRPr lang="en-US" sz="3600" dirty="0">
              <a:latin typeface="+mj-lt"/>
            </a:endParaRPr>
          </a:p>
        </p:txBody>
      </p:sp>
      <p:sp>
        <p:nvSpPr>
          <p:cNvPr id="3" name="Content Placeholder 2"/>
          <p:cNvSpPr>
            <a:spLocks noGrp="1"/>
          </p:cNvSpPr>
          <p:nvPr>
            <p:ph idx="1"/>
          </p:nvPr>
        </p:nvSpPr>
        <p:spPr>
          <a:xfrm>
            <a:off x="457200" y="976745"/>
            <a:ext cx="8229600" cy="3048000"/>
          </a:xfrm>
        </p:spPr>
        <p:txBody>
          <a:bodyPr/>
          <a:lstStyle/>
          <a:p>
            <a:r>
              <a:rPr lang="en-US" altLang="en-US" sz="2400" dirty="0">
                <a:ea typeface="ヒラギノ角ゴ Pro W3" pitchFamily="-65" charset="-128"/>
              </a:rPr>
              <a:t>Real Option</a:t>
            </a:r>
          </a:p>
          <a:p>
            <a:pPr lvl="1"/>
            <a:r>
              <a:rPr lang="en-US" altLang="en-US" sz="2400" dirty="0">
                <a:ea typeface="ヒラギノ角ゴ Pro W3" pitchFamily="-65" charset="-128"/>
              </a:rPr>
              <a:t>The right, but not the obligation, to take a particular business action</a:t>
            </a:r>
          </a:p>
          <a:p>
            <a:r>
              <a:rPr lang="en-US" altLang="en-US" sz="2400" dirty="0">
                <a:ea typeface="ヒラギノ角ゴ Pro W3" pitchFamily="-65" charset="-128"/>
              </a:rPr>
              <a:t>Option to Delay</a:t>
            </a:r>
          </a:p>
          <a:p>
            <a:r>
              <a:rPr lang="en-US" altLang="en-US" sz="2400" dirty="0">
                <a:ea typeface="ヒラギノ角ゴ Pro W3" pitchFamily="-65" charset="-128"/>
              </a:rPr>
              <a:t>Option to Expand</a:t>
            </a:r>
          </a:p>
          <a:p>
            <a:r>
              <a:rPr lang="en-US" altLang="en-US" sz="2400" dirty="0">
                <a:ea typeface="ヒラギノ角ゴ Pro W3" pitchFamily="-65" charset="-128"/>
              </a:rPr>
              <a:t>Option to Abandon</a:t>
            </a:r>
          </a:p>
        </p:txBody>
      </p:sp>
    </p:spTree>
    <p:extLst>
      <p:ext uri="{BB962C8B-B14F-4D97-AF65-F5344CB8AC3E}">
        <p14:creationId xmlns:p14="http://schemas.microsoft.com/office/powerpoint/2010/main" val="2364807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818"/>
            <a:ext cx="8229600" cy="1705362"/>
          </a:xfrm>
        </p:spPr>
        <p:txBody>
          <a:bodyPr/>
          <a:lstStyle/>
          <a:p>
            <a:r>
              <a:rPr lang="en-US" altLang="en-US" sz="2800" spc="-350" dirty="0">
                <a:latin typeface="+mj-lt"/>
                <a:ea typeface="ヒラギノ角ゴ Pro W3" pitchFamily="-65" charset="-128"/>
              </a:rPr>
              <a:t>M A C R </a:t>
            </a:r>
            <a:r>
              <a:rPr lang="en-US" altLang="en-US" sz="2800" dirty="0">
                <a:latin typeface="+mj-lt"/>
                <a:ea typeface="ヒラギノ角ゴ Pro W3" pitchFamily="-65" charset="-128"/>
              </a:rPr>
              <a:t>S Depreciation Table Showing the Percentage of the Asset’s Cost That May Be Depreciated Each Year Based on Its Recovery Period</a:t>
            </a:r>
            <a:endParaRPr lang="en-US" sz="2800" dirty="0">
              <a:latin typeface="+mj-lt"/>
            </a:endParaRPr>
          </a:p>
        </p:txBody>
      </p:sp>
      <p:sp>
        <p:nvSpPr>
          <p:cNvPr id="3" name="Content Placeholder 2"/>
          <p:cNvSpPr>
            <a:spLocks noGrp="1"/>
          </p:cNvSpPr>
          <p:nvPr>
            <p:ph idx="1"/>
          </p:nvPr>
        </p:nvSpPr>
        <p:spPr>
          <a:xfrm>
            <a:off x="457200" y="2148590"/>
            <a:ext cx="8229600" cy="538185"/>
          </a:xfrm>
        </p:spPr>
        <p:txBody>
          <a:bodyPr/>
          <a:lstStyle/>
          <a:p>
            <a:pPr marL="0" indent="0">
              <a:buNone/>
            </a:pPr>
            <a:r>
              <a:rPr lang="en-US" altLang="en-US" b="1" dirty="0">
                <a:ea typeface="ヒラギノ角ゴ Pro W3" pitchFamily="-65" charset="-128"/>
              </a:rPr>
              <a:t>Table 9.4 </a:t>
            </a:r>
            <a:r>
              <a:rPr lang="en-US" altLang="en-US" spc="-200" dirty="0">
                <a:ea typeface="ヒラギノ角ゴ Pro W3" pitchFamily="-65" charset="-128"/>
              </a:rPr>
              <a:t>M A C R </a:t>
            </a:r>
            <a:r>
              <a:rPr lang="en-US" altLang="en-US" dirty="0">
                <a:ea typeface="ヒラギノ角ゴ Pro W3" pitchFamily="-65" charset="-128"/>
              </a:rPr>
              <a:t>S Depreciation Table Showing the Percentage of the Asset’s Cost That May Be Depreciated Each Year Based on Its Recovery Period</a:t>
            </a:r>
            <a:endParaRPr lang="en-US" b="1" dirty="0">
              <a:solidFill>
                <a:srgbClr val="FF0000"/>
              </a:solidFill>
            </a:endParaRPr>
          </a:p>
        </p:txBody>
      </p:sp>
      <p:pic>
        <p:nvPicPr>
          <p:cNvPr id="6" name="Picture Placeholder 5" descr="Table 9.4, depreciation rate for recovery period, with  7 columns: year, 3 years, 5 years, 7 years, 10 years, 15 years, and 20 years. The year-column has rows labeled 1 through 21. The other 6 columns have depreciation rates next to some or all of the years. The rates are given in ascending order of year (1, 2, 3, etc). Three years column: 33.33, 44.45, 14.81, and 7.41. Five years column: 20.00, 32.00, 19.20, 11.52, 11.52, and 5.76. Seven years column: 14.29, 24.49, 17.49, 12.49, 12.49, 8.93, 8.92, 8.93, and 4.46. Ten years column: 10.00, 18.00, 14.40, 11.52, 9.22, 7.37, 6.55, 6.55, 6.56, 6.55, and 3.28. Fifteen years column: 5.00, 9.50, 8.55, 7.70, 6.93, 6.23, 5.90, 5.90, 5.91, 5.90, 5.91, 5.90, 5.91, 5.90, 5.91, and 2.95. Twenty years column: 3.750, 7.219, 6.677, 6.177, 5.713, 5.285, 4.888, 4.522, 4.462, 4.461, 4.462, 4.461, 4.462, 4.461, 4.462, 4.461, 4.462, 4.61, 4.462, 4.461, and 2.231.">
            <a:extLst>
              <a:ext uri="{FF2B5EF4-FFF2-40B4-BE49-F238E27FC236}">
                <a16:creationId xmlns:a16="http://schemas.microsoft.com/office/drawing/2014/main" id="{9C888E91-548D-4AE5-B3CC-9BEB73F290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700593" y="2766971"/>
            <a:ext cx="3760167" cy="3565443"/>
          </a:xfrm>
          <a:prstGeom prst="rect">
            <a:avLst/>
          </a:prstGeom>
        </p:spPr>
      </p:pic>
    </p:spTree>
    <p:extLst>
      <p:ext uri="{BB962C8B-B14F-4D97-AF65-F5344CB8AC3E}">
        <p14:creationId xmlns:p14="http://schemas.microsoft.com/office/powerpoint/2010/main" val="31230333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37"/>
            <a:ext cx="8229600" cy="619386"/>
          </a:xfrm>
        </p:spPr>
        <p:txBody>
          <a:bodyPr/>
          <a:lstStyle/>
          <a:p>
            <a:r>
              <a:rPr lang="en-US" altLang="en-US" sz="3600" dirty="0">
                <a:latin typeface="+mj-lt"/>
                <a:ea typeface="ヒラギノ角ゴ Pro W3" pitchFamily="-65" charset="-128"/>
              </a:rPr>
              <a:t>Chapter Quiz </a:t>
            </a:r>
            <a:r>
              <a:rPr lang="en-US" altLang="en-US" sz="2800" dirty="0">
                <a:latin typeface="+mj-lt"/>
                <a:ea typeface="ヒラギノ角ゴ Pro W3" pitchFamily="-65" charset="-128"/>
              </a:rPr>
              <a:t>(1 of 2)</a:t>
            </a:r>
            <a:endParaRPr lang="en-US" sz="2800" dirty="0">
              <a:latin typeface="+mj-lt"/>
            </a:endParaRPr>
          </a:p>
        </p:txBody>
      </p:sp>
      <p:sp>
        <p:nvSpPr>
          <p:cNvPr id="3" name="Content Placeholder 2"/>
          <p:cNvSpPr>
            <a:spLocks noGrp="1"/>
          </p:cNvSpPr>
          <p:nvPr>
            <p:ph idx="1"/>
          </p:nvPr>
        </p:nvSpPr>
        <p:spPr>
          <a:xfrm>
            <a:off x="457200" y="976745"/>
            <a:ext cx="8229600" cy="2299855"/>
          </a:xfrm>
        </p:spPr>
        <p:txBody>
          <a:bodyPr/>
          <a:lstStyle/>
          <a:p>
            <a:pPr marL="457200" indent="-457200">
              <a:buFontTx/>
              <a:buAutoNum type="arabicPeriod"/>
            </a:pPr>
            <a:r>
              <a:rPr lang="en-US" altLang="en-US" sz="2400" dirty="0">
                <a:solidFill>
                  <a:srgbClr val="000000"/>
                </a:solidFill>
                <a:ea typeface="ヒラギノ角ゴ Pro W3" pitchFamily="-65" charset="-128"/>
              </a:rPr>
              <a:t>What is capital budgeting, and what is its goal?</a:t>
            </a:r>
          </a:p>
          <a:p>
            <a:pPr marL="457200" indent="-457200">
              <a:buFontTx/>
              <a:buAutoNum type="arabicPeriod"/>
            </a:pPr>
            <a:r>
              <a:rPr lang="en-US" altLang="en-US" sz="2400" dirty="0">
                <a:solidFill>
                  <a:srgbClr val="000000"/>
                </a:solidFill>
                <a:ea typeface="ヒラギノ角ゴ Pro W3" pitchFamily="-65" charset="-128"/>
              </a:rPr>
              <a:t>Why do we focus only on incremental revenues and costs, rather than all revenues and costs of the firm?</a:t>
            </a:r>
          </a:p>
          <a:p>
            <a:pPr marL="457200" indent="-457200">
              <a:buFontTx/>
              <a:buAutoNum type="arabicPeriod"/>
            </a:pPr>
            <a:r>
              <a:rPr lang="en-US" altLang="en-US" sz="2400" dirty="0">
                <a:solidFill>
                  <a:srgbClr val="000000"/>
                </a:solidFill>
                <a:ea typeface="ヒラギノ角ゴ Pro W3" pitchFamily="-65" charset="-128"/>
              </a:rPr>
              <a:t>Why does an increase in net working capital represent a cash outflow?</a:t>
            </a:r>
          </a:p>
        </p:txBody>
      </p:sp>
    </p:spTree>
    <p:extLst>
      <p:ext uri="{BB962C8B-B14F-4D97-AF65-F5344CB8AC3E}">
        <p14:creationId xmlns:p14="http://schemas.microsoft.com/office/powerpoint/2010/main" val="120570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97"/>
            <a:ext cx="8229600" cy="563078"/>
          </a:xfrm>
        </p:spPr>
        <p:txBody>
          <a:bodyPr/>
          <a:lstStyle/>
          <a:p>
            <a:r>
              <a:rPr lang="en-US" altLang="en-US" sz="3600" dirty="0">
                <a:latin typeface="+mj-lt"/>
                <a:ea typeface="ヒラギノ角ゴ Pro W3" pitchFamily="-65" charset="-128"/>
              </a:rPr>
              <a:t>Chapter Quiz </a:t>
            </a:r>
            <a:r>
              <a:rPr lang="en-US" altLang="en-US" sz="2800" dirty="0">
                <a:latin typeface="+mj-lt"/>
                <a:ea typeface="ヒラギノ角ゴ Pro W3" pitchFamily="-65" charset="-128"/>
              </a:rPr>
              <a:t>(2 of 2)</a:t>
            </a:r>
            <a:endParaRPr lang="en-US" sz="2800" dirty="0">
              <a:latin typeface="+mj-lt"/>
            </a:endParaRPr>
          </a:p>
        </p:txBody>
      </p:sp>
      <p:sp>
        <p:nvSpPr>
          <p:cNvPr id="3" name="Content Placeholder 2"/>
          <p:cNvSpPr>
            <a:spLocks noGrp="1"/>
          </p:cNvSpPr>
          <p:nvPr>
            <p:ph idx="1"/>
          </p:nvPr>
        </p:nvSpPr>
        <p:spPr>
          <a:xfrm>
            <a:off x="457200" y="976745"/>
            <a:ext cx="8229600" cy="2680855"/>
          </a:xfrm>
        </p:spPr>
        <p:txBody>
          <a:bodyPr/>
          <a:lstStyle/>
          <a:p>
            <a:pPr marL="457200" indent="-457200">
              <a:buFontTx/>
              <a:buAutoNum type="arabicPeriod" startAt="4"/>
            </a:pPr>
            <a:r>
              <a:rPr lang="en-US" altLang="en-US" sz="2400" dirty="0">
                <a:solidFill>
                  <a:srgbClr val="000000"/>
                </a:solidFill>
                <a:ea typeface="ヒラギノ角ゴ Pro W3" pitchFamily="-65" charset="-128"/>
              </a:rPr>
              <a:t>Explain why it is advantageous for a firm to use the most accelerated depreciation schedule possible for tax purposes?</a:t>
            </a:r>
          </a:p>
          <a:p>
            <a:pPr marL="457200" indent="-457200">
              <a:buFontTx/>
              <a:buAutoNum type="arabicPeriod" startAt="4"/>
            </a:pPr>
            <a:r>
              <a:rPr lang="en-US" altLang="en-US" sz="2400" dirty="0">
                <a:ea typeface="ヒラギノ角ゴ Pro W3" pitchFamily="-65" charset="-128"/>
              </a:rPr>
              <a:t>How does scenario analysis differ from sensitivity analysis?</a:t>
            </a:r>
            <a:endParaRPr lang="en-US" altLang="en-US" sz="2400" dirty="0">
              <a:solidFill>
                <a:srgbClr val="000000"/>
              </a:solidFill>
              <a:ea typeface="ヒラギノ角ゴ Pro W3" pitchFamily="-65" charset="-128"/>
            </a:endParaRPr>
          </a:p>
          <a:p>
            <a:pPr marL="457200" indent="-457200">
              <a:buFontTx/>
              <a:buAutoNum type="arabicPeriod" startAt="4"/>
            </a:pPr>
            <a:r>
              <a:rPr lang="en-US" altLang="en-US" sz="2400" dirty="0">
                <a:solidFill>
                  <a:srgbClr val="000000"/>
                </a:solidFill>
                <a:ea typeface="ヒラギノ角ゴ Pro W3" pitchFamily="-65" charset="-128"/>
              </a:rPr>
              <a:t>Why do real options increase the </a:t>
            </a:r>
            <a:r>
              <a:rPr lang="en-US" altLang="en-US" sz="2400" spc="-300" dirty="0">
                <a:solidFill>
                  <a:srgbClr val="000000"/>
                </a:solidFill>
                <a:ea typeface="ヒラギノ角ゴ Pro W3" pitchFamily="-65" charset="-128"/>
              </a:rPr>
              <a:t>N P </a:t>
            </a:r>
            <a:r>
              <a:rPr lang="en-US" altLang="en-US" sz="2400" dirty="0">
                <a:solidFill>
                  <a:srgbClr val="000000"/>
                </a:solidFill>
                <a:ea typeface="ヒラギノ角ゴ Pro W3" pitchFamily="-65" charset="-128"/>
              </a:rPr>
              <a:t>V of the project?</a:t>
            </a:r>
          </a:p>
        </p:txBody>
      </p:sp>
    </p:spTree>
    <p:extLst>
      <p:ext uri="{BB962C8B-B14F-4D97-AF65-F5344CB8AC3E}">
        <p14:creationId xmlns:p14="http://schemas.microsoft.com/office/powerpoint/2010/main" val="247286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535"/>
            <a:ext cx="8229600" cy="997527"/>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(2 of 8)</a:t>
            </a:r>
            <a:endParaRPr lang="en-US" sz="2800" dirty="0">
              <a:latin typeface="+mj-lt"/>
            </a:endParaRPr>
          </a:p>
        </p:txBody>
      </p:sp>
      <p:sp>
        <p:nvSpPr>
          <p:cNvPr id="3" name="Content Placeholder 2"/>
          <p:cNvSpPr>
            <a:spLocks noGrp="1"/>
          </p:cNvSpPr>
          <p:nvPr>
            <p:ph idx="1"/>
          </p:nvPr>
        </p:nvSpPr>
        <p:spPr>
          <a:xfrm>
            <a:off x="457200" y="1586346"/>
            <a:ext cx="8229600" cy="2162330"/>
          </a:xfrm>
        </p:spPr>
        <p:txBody>
          <a:bodyPr/>
          <a:lstStyle/>
          <a:p>
            <a:r>
              <a:rPr lang="en-US" altLang="en-US" sz="2400" dirty="0">
                <a:ea typeface="ヒラギノ角ゴ Pro W3" pitchFamily="-65" charset="-128"/>
              </a:rPr>
              <a:t>Operating Expenses Versus Capital Expenditures</a:t>
            </a:r>
          </a:p>
          <a:p>
            <a:pPr lvl="1"/>
            <a:r>
              <a:rPr lang="en-US" altLang="en-US" sz="2400" dirty="0">
                <a:ea typeface="ヒラギノ角ゴ Pro W3" pitchFamily="-65" charset="-128"/>
              </a:rPr>
              <a:t>Depreciation</a:t>
            </a:r>
          </a:p>
          <a:p>
            <a:pPr lvl="2"/>
            <a:r>
              <a:rPr lang="en-US" altLang="en-US" sz="2400" dirty="0">
                <a:ea typeface="ＭＳ Ｐゴシック" panose="020B0600070205080204" pitchFamily="34" charset="-128"/>
              </a:rPr>
              <a:t>Depreciation expenses do not correspond to actual cash outflows</a:t>
            </a:r>
          </a:p>
          <a:p>
            <a:pPr lvl="1"/>
            <a:r>
              <a:rPr lang="en-US" altLang="en-US" sz="2400" dirty="0">
                <a:ea typeface="ヒラギノ角ゴ Pro W3" pitchFamily="-65" charset="-128"/>
              </a:rPr>
              <a:t>Straight−Line Depreciation</a:t>
            </a:r>
          </a:p>
        </p:txBody>
      </p:sp>
      <p:pic>
        <p:nvPicPr>
          <p:cNvPr id="8" name="Picture Placeholder 7" descr="A spreadsheet shows the “Operating Expenses” and “Depreciation” for 5 years.&#10;Long description is available in notes, press F6&#10;">
            <a:extLst>
              <a:ext uri="{FF2B5EF4-FFF2-40B4-BE49-F238E27FC236}">
                <a16:creationId xmlns:a16="http://schemas.microsoft.com/office/drawing/2014/main" id="{08F142F2-18E6-4215-B8B8-1435005765D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07992" y="3930205"/>
            <a:ext cx="8129111" cy="1327595"/>
          </a:xfrm>
          <a:prstGeom prst="rect">
            <a:avLst/>
          </a:prstGeom>
        </p:spPr>
      </p:pic>
    </p:spTree>
    <p:extLst>
      <p:ext uri="{BB962C8B-B14F-4D97-AF65-F5344CB8AC3E}">
        <p14:creationId xmlns:p14="http://schemas.microsoft.com/office/powerpoint/2010/main" val="3351825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553"/>
            <a:ext cx="8229600" cy="608447"/>
          </a:xfrm>
        </p:spPr>
        <p:txBody>
          <a:bodyPr wrap="square" anchor="ctr">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2960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32"/>
            <a:ext cx="8229600" cy="1097280"/>
          </a:xfrm>
        </p:spPr>
        <p:txBody>
          <a:bodyPr/>
          <a:lstStyle/>
          <a:p>
            <a:r>
              <a:rPr lang="en-US" altLang="en-US" sz="3600" dirty="0">
                <a:latin typeface="+mj-lt"/>
                <a:ea typeface="ヒラギノ角ゴ Pro W3" pitchFamily="-65" charset="-128"/>
              </a:rPr>
              <a:t>9.2 Forecasting Incremental Earnings </a:t>
            </a:r>
            <a:r>
              <a:rPr lang="en-US" altLang="en-US" sz="2800" dirty="0">
                <a:latin typeface="+mj-lt"/>
                <a:ea typeface="ヒラギノ角ゴ Pro W3" pitchFamily="-65" charset="-128"/>
              </a:rPr>
              <a:t>(3 of 8)</a:t>
            </a:r>
            <a:endParaRPr lang="en-US" sz="2800" dirty="0">
              <a:latin typeface="+mj-lt"/>
            </a:endParaRPr>
          </a:p>
        </p:txBody>
      </p:sp>
      <p:sp>
        <p:nvSpPr>
          <p:cNvPr id="3" name="Content Placeholder 2"/>
          <p:cNvSpPr>
            <a:spLocks noGrp="1"/>
          </p:cNvSpPr>
          <p:nvPr>
            <p:ph idx="1"/>
          </p:nvPr>
        </p:nvSpPr>
        <p:spPr>
          <a:xfrm>
            <a:off x="457200" y="1586132"/>
            <a:ext cx="8229600" cy="3657599"/>
          </a:xfrm>
        </p:spPr>
        <p:txBody>
          <a:bodyPr/>
          <a:lstStyle/>
          <a:p>
            <a:r>
              <a:rPr lang="en-US" altLang="en-US" sz="2400" dirty="0">
                <a:ea typeface="ヒラギノ角ゴ Pro W3" pitchFamily="-65" charset="-128"/>
              </a:rPr>
              <a:t>Incremental Revenue and Cost Estimates</a:t>
            </a:r>
          </a:p>
          <a:p>
            <a:pPr marL="690563" lvl="1" indent="-290513">
              <a:spcBef>
                <a:spcPct val="40000"/>
              </a:spcBef>
            </a:pPr>
            <a:r>
              <a:rPr lang="en-US" altLang="en-US" sz="2400" dirty="0">
                <a:ea typeface="ヒラギノ角ゴ Pro W3" pitchFamily="-65" charset="-128"/>
              </a:rPr>
              <a:t>Factors to consider when estimating a project’s revenues and costs:</a:t>
            </a:r>
          </a:p>
          <a:p>
            <a:pPr marL="1198563" lvl="2" indent="-333375">
              <a:spcBef>
                <a:spcPct val="40000"/>
              </a:spcBef>
              <a:buFontTx/>
              <a:buAutoNum type="arabicPeriod"/>
            </a:pPr>
            <a:r>
              <a:rPr lang="en-US" altLang="en-US" sz="2400" dirty="0">
                <a:ea typeface="ＭＳ Ｐゴシック" panose="020B0600070205080204" pitchFamily="34" charset="-128"/>
              </a:rPr>
              <a:t>A new product typically has lower sales initially</a:t>
            </a:r>
          </a:p>
          <a:p>
            <a:pPr marL="1198563" lvl="2" indent="-333375">
              <a:spcBef>
                <a:spcPct val="40000"/>
              </a:spcBef>
              <a:buFontTx/>
              <a:buAutoNum type="arabicPeriod"/>
            </a:pPr>
            <a:r>
              <a:rPr lang="en-US" altLang="en-US" sz="2400" dirty="0">
                <a:ea typeface="ＭＳ Ｐゴシック" panose="020B0600070205080204" pitchFamily="34" charset="-128"/>
              </a:rPr>
              <a:t>The average selling price of a product and its cost of production will generally change over time</a:t>
            </a:r>
          </a:p>
          <a:p>
            <a:pPr marL="1198563" lvl="2" indent="-333375">
              <a:spcBef>
                <a:spcPct val="40000"/>
              </a:spcBef>
              <a:buFontTx/>
              <a:buAutoNum type="arabicPeriod"/>
            </a:pPr>
            <a:r>
              <a:rPr lang="en-US" altLang="en-US" sz="2400" dirty="0">
                <a:ea typeface="ＭＳ Ｐゴシック" panose="020B0600070205080204" pitchFamily="34" charset="-128"/>
              </a:rPr>
              <a:t>For most industries, competition tends to reduce profit margins over time</a:t>
            </a:r>
            <a:endParaRPr lang="en-US" altLang="en-US" sz="2400"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2605244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a1127f811fbbc43fef515fe43b92b30852d1c"/>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6474</TotalTime>
  <Words>8084</Words>
  <Application>Microsoft Office PowerPoint</Application>
  <PresentationFormat>On-screen Show (4:3)</PresentationFormat>
  <Paragraphs>1062</Paragraphs>
  <Slides>80</Slides>
  <Notes>80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8" baseType="lpstr">
      <vt:lpstr>Arial</vt:lpstr>
      <vt:lpstr>Calibri</vt:lpstr>
      <vt:lpstr>Symbol</vt:lpstr>
      <vt:lpstr>Times New Roman</vt:lpstr>
      <vt:lpstr>Verdana</vt:lpstr>
      <vt:lpstr>Wingdings</vt:lpstr>
      <vt:lpstr>508 Lecture</vt:lpstr>
      <vt:lpstr>Equation</vt:lpstr>
      <vt:lpstr>Fundamentals of Corporate Finance</vt:lpstr>
      <vt:lpstr>Chapter Outline</vt:lpstr>
      <vt:lpstr>Learning Objectives (1 of 2)</vt:lpstr>
      <vt:lpstr>Learning Objectives (2 of 2)</vt:lpstr>
      <vt:lpstr>9.1 The Capital Budgeting Process</vt:lpstr>
      <vt:lpstr>Figure 9.1 Cash Flows in a Typical Project</vt:lpstr>
      <vt:lpstr>9.2 Forecasting Incremental Earnings (1 of 8)</vt:lpstr>
      <vt:lpstr>9.2 Forecasting Incremental Earnings (2 of 8)</vt:lpstr>
      <vt:lpstr>9.2 Forecasting Incremental Earnings (3 of 8)</vt:lpstr>
      <vt:lpstr>9.2 Forecasting Incremental Earnings (4 of 8)</vt:lpstr>
      <vt:lpstr>9.2 Forecasting Incremental Earnings (5 of 8)</vt:lpstr>
      <vt:lpstr>9.2 Forecasting Incremental Earnings (6 of 8)</vt:lpstr>
      <vt:lpstr>9.2 Forecasting Incremental Earnings (7 of 8)</vt:lpstr>
      <vt:lpstr>Example 9.1 Incremental Earnings    (1 of 9)</vt:lpstr>
      <vt:lpstr>Example 9.1 Incremental Earnings      (2 of 9)</vt:lpstr>
      <vt:lpstr>Example 9.1 Incremental Earnings    (3 of 9)</vt:lpstr>
      <vt:lpstr>Example 9.1 Incremental Earnings    (4 of 9)</vt:lpstr>
      <vt:lpstr>Example 9.1 Incremental Earnings    (5 of 9)</vt:lpstr>
      <vt:lpstr>Example 9.1 Incremental Earnings    (6 of 9)</vt:lpstr>
      <vt:lpstr>Example 9.1 Incremental Earnings    (7 of 9)</vt:lpstr>
      <vt:lpstr>Example 9.1 Incremental Earnings      (8 of 9)</vt:lpstr>
      <vt:lpstr>Example 9.1 Incremental Earnings      (9 of 9)</vt:lpstr>
      <vt:lpstr>9.3 Determining Incremental Free Cash Flow (1 of 6)</vt:lpstr>
      <vt:lpstr>Deducting and then Adding Back Depreciation</vt:lpstr>
      <vt:lpstr>Example 9.3 Incremental Free Cash Flows (1 of 4)</vt:lpstr>
      <vt:lpstr>Example 9.3 Incremental Free Cash Flows (2 of 4)</vt:lpstr>
      <vt:lpstr>Example 9.3 Incremental Free Cash Flows (3 of 4)</vt:lpstr>
      <vt:lpstr>Example 9.3 Incremental Free Cash Flows (4 of 4)</vt:lpstr>
      <vt:lpstr>9.3 Determining Incremental Free Cash Flow (2 of 6)</vt:lpstr>
      <vt:lpstr>9.3 Determining Incremental Free Cash Flow (3 of 6)</vt:lpstr>
      <vt:lpstr>Example 9.4 Incorporating Changes in Net Working Capital (1 of 7)</vt:lpstr>
      <vt:lpstr>Example 9.4 Incorporating Changes in Net Working Capital (2 of 7)</vt:lpstr>
      <vt:lpstr>Example 9.4 Incorporating Changes in Net Working Capital (3 of 7)</vt:lpstr>
      <vt:lpstr>Example 9.4 Incorporating Changes in Net Working Capital (4 of 7)</vt:lpstr>
      <vt:lpstr>Example 9.4 Incorporating Changes in Net Working Capital (5 of 7)</vt:lpstr>
      <vt:lpstr>Example 9.4 Incorporating Changes in Net Working Capital (6 of 7)</vt:lpstr>
      <vt:lpstr>Example 9.4 Incorporating Changes in Net Working Capital (7 of 7)</vt:lpstr>
      <vt:lpstr>9.3 Determining Incremental Free Cash Flow (4 of 6)</vt:lpstr>
      <vt:lpstr>9.3 Determining Incremental Free Cash Flow (5 of 6)</vt:lpstr>
      <vt:lpstr>9.3 Determining Incremental Free Cash Flow (6 of 6)</vt:lpstr>
      <vt:lpstr>Example 9.5 Calculating the Project’s N P V (1 of 4)</vt:lpstr>
      <vt:lpstr>Example 9.5 Calculating the Project’s N P V (2 of 4)</vt:lpstr>
      <vt:lpstr>Example 9.5 Calculating the Project’s N P V (3 of 4)</vt:lpstr>
      <vt:lpstr>Example 9.5 Calculating the Project’s N P V (4 of 4)</vt:lpstr>
      <vt:lpstr>9.4 Other Effects on Incremental Free Cash Flows (1 of 5)</vt:lpstr>
      <vt:lpstr>9.4 Other Effects on Incremental Free Cash Flows (2 of 5)</vt:lpstr>
      <vt:lpstr>Example 9.6 Computing Accelerated Depreciation (1 of 6)</vt:lpstr>
      <vt:lpstr>Example 9.6 Computing Accelerated Depreciation (2 of 6)</vt:lpstr>
      <vt:lpstr>Example 9.6 Computing Accelerated Depreciation (3 of 6)</vt:lpstr>
      <vt:lpstr>Example 9.6 Computing Accelerated Depreciation (4 of 6)</vt:lpstr>
      <vt:lpstr>Example 9.6 Computing Accelerated Depreciation (5 of 6)</vt:lpstr>
      <vt:lpstr>Example 9.6 Computing Accelerated Depreciation (6 of 6)</vt:lpstr>
      <vt:lpstr>9.4 Other Effects on Incremental Free Cash Flows (3 of 5)</vt:lpstr>
      <vt:lpstr>Example 9.7 Computing After−Tax Cash flows from an Asset Sale (1 of 7)</vt:lpstr>
      <vt:lpstr>Example 9.7 Computing After−Tax Cash flows from an Asset Sale (2 of 7)</vt:lpstr>
      <vt:lpstr>Example 9.7 Computing After−Tax Cash flows from an Asset Sale (3 of 7)</vt:lpstr>
      <vt:lpstr>Example 9.7 Computing After−Tax Cash flows from an Asset Sale (4 of 7)</vt:lpstr>
      <vt:lpstr>Example 9.7 Computing After−Tax Cash flows from an Asset Sale (5 of 7)</vt:lpstr>
      <vt:lpstr>Example 9.7 Computing After−Tax Cash flows from an Asset Sale (6 of 7)</vt:lpstr>
      <vt:lpstr>Example 9.7 Computing After−Tax Cash flows from an Asset Sale (7 of 7)</vt:lpstr>
      <vt:lpstr>9.4 Other Effects on Incremental Free Cash Flows (4 of 5)</vt:lpstr>
      <vt:lpstr>9.4 Other Effects on Incremental Free Cash Flows (5 of 5)</vt:lpstr>
      <vt:lpstr>Example 9.8 Replacing an Existing Machine (1 of 4)</vt:lpstr>
      <vt:lpstr>Example 9.8 Replacing an Existing Machine (2 of 4)</vt:lpstr>
      <vt:lpstr>Example 9.8 Replacing an Existing Machine (3 of 4)</vt:lpstr>
      <vt:lpstr>Example 9.8 Replacing an Existing Machine (4 of 4)</vt:lpstr>
      <vt:lpstr>9.5 Analyzing the Project (1 of 4)</vt:lpstr>
      <vt:lpstr>Best &amp; Worst−Case Assumptions for Each Parameter in the HomeNet Project</vt:lpstr>
      <vt:lpstr>Figure 9.2 HomeNet’s N P V Under Best &amp; Worst−Case Parameter Assumptions</vt:lpstr>
      <vt:lpstr>9.5 Analyzing the Project (2 of 4)</vt:lpstr>
      <vt:lpstr>9.5 Analyzing the Project (3 of 4)</vt:lpstr>
      <vt:lpstr>Figure 9.3 Break−Even Analysis Graphs</vt:lpstr>
      <vt:lpstr>9.5 Analyzing the Project (4 of 4)</vt:lpstr>
      <vt:lpstr>Scenario Analysis of Alternative Pricing Strategies</vt:lpstr>
      <vt:lpstr>Figure 9.4 Price &amp; Volume Combinations for HomeNet with Equivalent N P V</vt:lpstr>
      <vt:lpstr>9.6 Real Options in Capital Budgeting</vt:lpstr>
      <vt:lpstr>M A C R S Depreciation Table Showing the Percentage of the Asset’s Cost That May Be Depreciated Each Year Based on Its Recovery Period</vt:lpstr>
      <vt:lpstr>Chapter Quiz (1 of 2)</vt:lpstr>
      <vt:lpstr>Chapter Quiz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Fifth Edition, Chapter 9, Fundamentals of Capital Budgeting</dc:title>
  <dc:subject>Business</dc:subject>
  <dc:creator>Berk/DeMarzo/Harford</dc:creator>
  <cp:lastModifiedBy>javad kashefi</cp:lastModifiedBy>
  <cp:revision>759</cp:revision>
  <dcterms:created xsi:type="dcterms:W3CDTF">2014-07-14T20:04:21Z</dcterms:created>
  <dcterms:modified xsi:type="dcterms:W3CDTF">2020-09-27T18:32:43Z</dcterms:modified>
</cp:coreProperties>
</file>