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706" r:id="rId2"/>
  </p:sldMasterIdLst>
  <p:notesMasterIdLst>
    <p:notesMasterId r:id="rId73"/>
  </p:notesMasterIdLst>
  <p:handoutMasterIdLst>
    <p:handoutMasterId r:id="rId74"/>
  </p:handoutMasterIdLst>
  <p:sldIdLst>
    <p:sldId id="338" r:id="rId3"/>
    <p:sldId id="257" r:id="rId4"/>
    <p:sldId id="258" r:id="rId5"/>
    <p:sldId id="334" r:id="rId6"/>
    <p:sldId id="259" r:id="rId7"/>
    <p:sldId id="261" r:id="rId8"/>
    <p:sldId id="263" r:id="rId9"/>
    <p:sldId id="288" r:id="rId10"/>
    <p:sldId id="266" r:id="rId11"/>
    <p:sldId id="268" r:id="rId12"/>
    <p:sldId id="317" r:id="rId13"/>
    <p:sldId id="269" r:id="rId14"/>
    <p:sldId id="271" r:id="rId15"/>
    <p:sldId id="272" r:id="rId16"/>
    <p:sldId id="273" r:id="rId17"/>
    <p:sldId id="274" r:id="rId18"/>
    <p:sldId id="275" r:id="rId19"/>
    <p:sldId id="276" r:id="rId20"/>
    <p:sldId id="289" r:id="rId21"/>
    <p:sldId id="277" r:id="rId22"/>
    <p:sldId id="335" r:id="rId23"/>
    <p:sldId id="278" r:id="rId24"/>
    <p:sldId id="279" r:id="rId25"/>
    <p:sldId id="280" r:id="rId26"/>
    <p:sldId id="281" r:id="rId27"/>
    <p:sldId id="318" r:id="rId28"/>
    <p:sldId id="282" r:id="rId29"/>
    <p:sldId id="283" r:id="rId30"/>
    <p:sldId id="319" r:id="rId31"/>
    <p:sldId id="336" r:id="rId32"/>
    <p:sldId id="284" r:id="rId33"/>
    <p:sldId id="285" r:id="rId34"/>
    <p:sldId id="286" r:id="rId35"/>
    <p:sldId id="287" r:id="rId36"/>
    <p:sldId id="290" r:id="rId37"/>
    <p:sldId id="291" r:id="rId38"/>
    <p:sldId id="292" r:id="rId39"/>
    <p:sldId id="293" r:id="rId40"/>
    <p:sldId id="337" r:id="rId41"/>
    <p:sldId id="294" r:id="rId42"/>
    <p:sldId id="296" r:id="rId43"/>
    <p:sldId id="320" r:id="rId44"/>
    <p:sldId id="321" r:id="rId45"/>
    <p:sldId id="330" r:id="rId46"/>
    <p:sldId id="331" r:id="rId47"/>
    <p:sldId id="332" r:id="rId48"/>
    <p:sldId id="333" r:id="rId49"/>
    <p:sldId id="297" r:id="rId50"/>
    <p:sldId id="298" r:id="rId51"/>
    <p:sldId id="299" r:id="rId52"/>
    <p:sldId id="300" r:id="rId53"/>
    <p:sldId id="301" r:id="rId54"/>
    <p:sldId id="302" r:id="rId55"/>
    <p:sldId id="303" r:id="rId56"/>
    <p:sldId id="305" r:id="rId57"/>
    <p:sldId id="306" r:id="rId58"/>
    <p:sldId id="307" r:id="rId59"/>
    <p:sldId id="304" r:id="rId60"/>
    <p:sldId id="308" r:id="rId61"/>
    <p:sldId id="313" r:id="rId62"/>
    <p:sldId id="322" r:id="rId63"/>
    <p:sldId id="309" r:id="rId64"/>
    <p:sldId id="310" r:id="rId65"/>
    <p:sldId id="311" r:id="rId66"/>
    <p:sldId id="323" r:id="rId67"/>
    <p:sldId id="324" r:id="rId68"/>
    <p:sldId id="325" r:id="rId69"/>
    <p:sldId id="315" r:id="rId70"/>
    <p:sldId id="329" r:id="rId71"/>
    <p:sldId id="328" r:id="rId72"/>
  </p:sldIdLst>
  <p:sldSz cx="9144000" cy="6858000" type="screen4x3"/>
  <p:notesSz cx="6858000" cy="8915400"/>
  <p:custDataLst>
    <p:tags r:id="rId75"/>
  </p:custDataLst>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66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18" autoAdjust="0"/>
    <p:restoredTop sz="82648" autoAdjust="0"/>
  </p:normalViewPr>
  <p:slideViewPr>
    <p:cSldViewPr>
      <p:cViewPr varScale="1">
        <p:scale>
          <a:sx n="89" d="100"/>
          <a:sy n="89" d="100"/>
        </p:scale>
        <p:origin x="-183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1722" y="-72"/>
      </p:cViewPr>
      <p:guideLst>
        <p:guide orient="horz" pos="280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71800" cy="4460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111619" name="Rectangle 3"/>
          <p:cNvSpPr>
            <a:spLocks noGrp="1" noChangeArrowheads="1"/>
          </p:cNvSpPr>
          <p:nvPr>
            <p:ph type="dt" sz="quarter" idx="1"/>
          </p:nvPr>
        </p:nvSpPr>
        <p:spPr bwMode="auto">
          <a:xfrm>
            <a:off x="3886200" y="0"/>
            <a:ext cx="2971800" cy="4460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111620" name="Rectangle 4"/>
          <p:cNvSpPr>
            <a:spLocks noGrp="1" noChangeArrowheads="1"/>
          </p:cNvSpPr>
          <p:nvPr>
            <p:ph type="ftr" sz="quarter" idx="2"/>
          </p:nvPr>
        </p:nvSpPr>
        <p:spPr bwMode="auto">
          <a:xfrm>
            <a:off x="0" y="8469313"/>
            <a:ext cx="2971800" cy="4460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111621" name="Rectangle 5"/>
          <p:cNvSpPr>
            <a:spLocks noGrp="1" noChangeArrowheads="1"/>
          </p:cNvSpPr>
          <p:nvPr>
            <p:ph type="sldNum" sz="quarter" idx="3"/>
          </p:nvPr>
        </p:nvSpPr>
        <p:spPr bwMode="auto">
          <a:xfrm>
            <a:off x="3886200" y="8469313"/>
            <a:ext cx="2971800" cy="4460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pPr>
              <a:defRPr/>
            </a:pPr>
            <a:fld id="{56DD4D27-F9B8-46F5-AB13-7576959E3E3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460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7171" name="Rectangle 3"/>
          <p:cNvSpPr>
            <a:spLocks noGrp="1" noChangeArrowheads="1"/>
          </p:cNvSpPr>
          <p:nvPr>
            <p:ph type="dt" idx="1"/>
          </p:nvPr>
        </p:nvSpPr>
        <p:spPr bwMode="auto">
          <a:xfrm>
            <a:off x="3886200" y="0"/>
            <a:ext cx="2971800" cy="4460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83972" name="Rectangle 4"/>
          <p:cNvSpPr>
            <a:spLocks noChangeArrowheads="1" noTextEdit="1"/>
          </p:cNvSpPr>
          <p:nvPr>
            <p:ph type="sldImg" idx="2"/>
          </p:nvPr>
        </p:nvSpPr>
        <p:spPr bwMode="auto">
          <a:xfrm>
            <a:off x="1200150" y="668338"/>
            <a:ext cx="4457700" cy="3343275"/>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235450"/>
            <a:ext cx="5029200" cy="4011613"/>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469313"/>
            <a:ext cx="2971800" cy="4460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7175" name="Rectangle 7"/>
          <p:cNvSpPr>
            <a:spLocks noGrp="1" noChangeArrowheads="1"/>
          </p:cNvSpPr>
          <p:nvPr>
            <p:ph type="sldNum" sz="quarter" idx="5"/>
          </p:nvPr>
        </p:nvSpPr>
        <p:spPr bwMode="auto">
          <a:xfrm>
            <a:off x="3886200" y="8469313"/>
            <a:ext cx="2971800" cy="4460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pPr>
              <a:defRPr/>
            </a:pPr>
            <a:r>
              <a:rPr lang="en-US" altLang="en-US"/>
              <a:t>5.</a:t>
            </a:r>
            <a:fld id="{C57CB9AF-39EF-484E-B3AB-A6EF21A285A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miter lim="800000"/>
            <a:headEnd/>
            <a:tailEnd/>
          </a:ln>
        </p:spPr>
        <p:txBody>
          <a:bodyPr/>
          <a:lstStyle/>
          <a:p>
            <a:r>
              <a:rPr lang="en-US" altLang="en-US" smtClean="0"/>
              <a:t>5.</a:t>
            </a:r>
            <a:fld id="{92D69E7B-460B-409B-9B2B-039098B2366C}" type="slidenum">
              <a:rPr lang="en-US" altLang="en-US" smtClean="0"/>
              <a:pPr/>
              <a:t>5</a:t>
            </a:fld>
            <a:endParaRPr lang="en-US" altLang="en-US" smtClean="0"/>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lnSpc>
                <a:spcPct val="80000"/>
              </a:lnSpc>
            </a:pPr>
            <a:r>
              <a:rPr lang="en-US" altLang="en-US" sz="800" smtClean="0"/>
              <a:t>The students can read the example in the book.  It is also provided here.</a:t>
            </a:r>
          </a:p>
          <a:p>
            <a:pPr eaLnBrk="1" hangingPunct="1">
              <a:lnSpc>
                <a:spcPct val="80000"/>
              </a:lnSpc>
            </a:pPr>
            <a:endParaRPr lang="en-US" altLang="en-US" sz="800" smtClean="0"/>
          </a:p>
          <a:p>
            <a:pPr eaLnBrk="1" hangingPunct="1">
              <a:lnSpc>
                <a:spcPct val="80000"/>
              </a:lnSpc>
            </a:pPr>
            <a:r>
              <a:rPr lang="en-US" altLang="en-US" sz="800" smtClean="0"/>
              <a:t>You think you will be able to deposit $4,000 at the end of each of the next three years in a bank account paying 8 percent interest. You currently have $7,000 in the account. How much will you have in three years? In four years?</a:t>
            </a:r>
          </a:p>
          <a:p>
            <a:pPr eaLnBrk="1" hangingPunct="1">
              <a:lnSpc>
                <a:spcPct val="80000"/>
              </a:lnSpc>
            </a:pPr>
            <a:endParaRPr lang="en-US" altLang="en-US" sz="800" smtClean="0"/>
          </a:p>
          <a:p>
            <a:pPr eaLnBrk="1" hangingPunct="1">
              <a:lnSpc>
                <a:spcPct val="80000"/>
              </a:lnSpc>
            </a:pPr>
            <a:r>
              <a:rPr lang="en-US" altLang="en-US" sz="800" smtClean="0"/>
              <a:t>Point out that there are several ways that this can be worked.  The book works this example by rolling the value forward each year.  The presentation will show the second way to work the problem, finding the future value at the end for each cash flow and then adding. Point out that you can find the value of a set of cash flows at any point in time, all you have to do is get the value of each cash flow at that point in time and then add them together.</a:t>
            </a:r>
          </a:p>
          <a:p>
            <a:pPr eaLnBrk="1" hangingPunct="1">
              <a:lnSpc>
                <a:spcPct val="80000"/>
              </a:lnSpc>
            </a:pPr>
            <a:endParaRPr lang="en-US" altLang="en-US" sz="800" smtClean="0"/>
          </a:p>
          <a:p>
            <a:pPr eaLnBrk="1" hangingPunct="1">
              <a:lnSpc>
                <a:spcPct val="80000"/>
              </a:lnSpc>
            </a:pPr>
            <a:r>
              <a:rPr lang="en-US" altLang="en-US" sz="800" smtClean="0"/>
              <a:t>I entered the PV as negative for two reasons. (1) It is a cash outflow since it is an investment. (2) The FV is computed as positive, and the students can then just store each calculation and then add from the memory registers, instead of writing down all of the numbers and taking the risk of keying something back into the calculator incorrectly.</a:t>
            </a:r>
          </a:p>
          <a:p>
            <a:pPr eaLnBrk="1" hangingPunct="1">
              <a:lnSpc>
                <a:spcPct val="80000"/>
              </a:lnSpc>
            </a:pPr>
            <a:endParaRPr lang="en-US" altLang="en-US" sz="800" smtClean="0"/>
          </a:p>
          <a:p>
            <a:pPr eaLnBrk="1" hangingPunct="1">
              <a:lnSpc>
                <a:spcPct val="80000"/>
              </a:lnSpc>
            </a:pPr>
            <a:r>
              <a:rPr lang="en-US" altLang="en-US" sz="800" smtClean="0"/>
              <a:t>Calculator:</a:t>
            </a:r>
          </a:p>
          <a:p>
            <a:pPr lvl="1" eaLnBrk="1" hangingPunct="1">
              <a:lnSpc>
                <a:spcPct val="80000"/>
              </a:lnSpc>
            </a:pPr>
            <a:r>
              <a:rPr lang="en-US" altLang="en-US" sz="900" smtClean="0"/>
              <a:t>Today (year 0 CF): 3 N; 8 I/Y; -7,000 PV; CPT FV = 8,817.98</a:t>
            </a:r>
          </a:p>
          <a:p>
            <a:pPr lvl="1" eaLnBrk="1" hangingPunct="1">
              <a:lnSpc>
                <a:spcPct val="80000"/>
              </a:lnSpc>
            </a:pPr>
            <a:r>
              <a:rPr lang="en-US" altLang="en-US" sz="900" smtClean="0"/>
              <a:t>Year 1 CF: 2 N; 8 I/Y; -4000 PV; CPT FV = 4,665.60</a:t>
            </a:r>
          </a:p>
          <a:p>
            <a:pPr lvl="1" eaLnBrk="1" hangingPunct="1">
              <a:lnSpc>
                <a:spcPct val="80000"/>
              </a:lnSpc>
            </a:pPr>
            <a:r>
              <a:rPr lang="en-US" altLang="en-US" sz="900" smtClean="0"/>
              <a:t>Year 2 CF: 1 N; 8 I/Y; -4000 PV; CPT FV = 4,320</a:t>
            </a:r>
          </a:p>
          <a:p>
            <a:pPr lvl="1" eaLnBrk="1" hangingPunct="1">
              <a:lnSpc>
                <a:spcPct val="80000"/>
              </a:lnSpc>
            </a:pPr>
            <a:r>
              <a:rPr lang="en-US" altLang="en-US" sz="900" smtClean="0"/>
              <a:t>Year 3 CF: value = 4,000</a:t>
            </a:r>
          </a:p>
          <a:p>
            <a:pPr lvl="1" eaLnBrk="1" hangingPunct="1">
              <a:lnSpc>
                <a:spcPct val="80000"/>
              </a:lnSpc>
            </a:pPr>
            <a:r>
              <a:rPr lang="en-US" altLang="en-US" sz="900" smtClean="0"/>
              <a:t>Total value in 3 years = 8817.98 + 4665.60 + 4320 + 4000 = 21,803.58</a:t>
            </a:r>
          </a:p>
          <a:p>
            <a:pPr eaLnBrk="1" hangingPunct="1">
              <a:lnSpc>
                <a:spcPct val="80000"/>
              </a:lnSpc>
            </a:pPr>
            <a:r>
              <a:rPr lang="en-US" altLang="en-US" sz="900" smtClean="0"/>
              <a:t>Value at year 4: 1 N; 8 I/Y; -21803.58 PV; CPT FV = 23,547.87</a:t>
            </a:r>
            <a:endParaRPr lang="en-US" altLang="en-US" sz="800" smtClean="0"/>
          </a:p>
          <a:p>
            <a:pPr eaLnBrk="1" hangingPunct="1">
              <a:lnSpc>
                <a:spcPct val="80000"/>
              </a:lnSpc>
            </a:pPr>
            <a:endParaRPr lang="en-US" altLang="en-US" sz="800" smtClean="0"/>
          </a:p>
          <a:p>
            <a:pPr eaLnBrk="1" hangingPunct="1">
              <a:lnSpc>
                <a:spcPct val="80000"/>
              </a:lnSpc>
            </a:pPr>
            <a:r>
              <a:rPr lang="en-US" altLang="en-US" sz="800" smtClean="0"/>
              <a:t>I entered the PV as negative for two reasons. (1) It is a cash outflow since it is an investment. (2) The FV is computed as positive and the students can then just store each calculation and then add from the memory registers, instead of writing down all of the numbers and taking the risk of keying something back into the calculator incorrectly.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miter lim="800000"/>
            <a:headEnd/>
            <a:tailEnd/>
          </a:ln>
        </p:spPr>
        <p:txBody>
          <a:bodyPr/>
          <a:lstStyle/>
          <a:p>
            <a:r>
              <a:rPr lang="en-US" altLang="en-US" smtClean="0"/>
              <a:t>5.</a:t>
            </a:r>
            <a:fld id="{387C658C-A41B-4539-BFBB-2F36889851B0}" type="slidenum">
              <a:rPr lang="en-US" altLang="en-US" smtClean="0"/>
              <a:pPr/>
              <a:t>17</a:t>
            </a:fld>
            <a:endParaRPr lang="en-US" altLang="en-US" smtClean="0"/>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en-US" altLang="en-US" sz="1000" smtClean="0"/>
              <a:t>The easiest way to work this problem is to use the uneven cash flow keys and find the present value first, then compute the others based on that.</a:t>
            </a:r>
          </a:p>
          <a:p>
            <a:pPr eaLnBrk="1" hangingPunct="1"/>
            <a:endParaRPr lang="en-US" altLang="en-US" sz="1000" smtClean="0"/>
          </a:p>
          <a:p>
            <a:pPr eaLnBrk="1" hangingPunct="1"/>
            <a:r>
              <a:rPr lang="en-US" altLang="en-US" sz="1000" smtClean="0"/>
              <a:t>CF</a:t>
            </a:r>
            <a:r>
              <a:rPr lang="en-US" altLang="en-US" sz="1000" baseline="-25000" smtClean="0"/>
              <a:t>0</a:t>
            </a:r>
            <a:r>
              <a:rPr lang="en-US" altLang="en-US" sz="1000" smtClean="0"/>
              <a:t> = 0; C01 = 100; F01 = 1; C02 = 200; F02 = 2; C03 = 300; F03 = 2; I = 7; CPT NPV = 874.17</a:t>
            </a:r>
          </a:p>
          <a:p>
            <a:pPr eaLnBrk="1" hangingPunct="1"/>
            <a:endParaRPr lang="en-US" altLang="en-US" sz="1000" smtClean="0"/>
          </a:p>
          <a:p>
            <a:pPr eaLnBrk="1" hangingPunct="1"/>
            <a:r>
              <a:rPr lang="en-US" altLang="en-US" sz="1000" smtClean="0"/>
              <a:t>Value in year 5: PV = 874.17; N = 5; I/Y = 7; CPT FV = 1,226.07</a:t>
            </a:r>
          </a:p>
          <a:p>
            <a:pPr eaLnBrk="1" hangingPunct="1"/>
            <a:r>
              <a:rPr lang="en-US" altLang="en-US" sz="1000" smtClean="0"/>
              <a:t>Value in year 3: PV = 874.17; N = 3; I/Y = 7; CPT FV = 1,070.90</a:t>
            </a:r>
          </a:p>
          <a:p>
            <a:pPr eaLnBrk="1" hangingPunct="1"/>
            <a:endParaRPr lang="en-US" altLang="en-US" sz="1000" smtClean="0"/>
          </a:p>
          <a:p>
            <a:pPr eaLnBrk="1" hangingPunct="1"/>
            <a:r>
              <a:rPr lang="en-US" altLang="en-US" sz="1000" smtClean="0"/>
              <a:t>Using formulas and one CF at a time:</a:t>
            </a:r>
          </a:p>
          <a:p>
            <a:pPr eaLnBrk="1" hangingPunct="1"/>
            <a:r>
              <a:rPr lang="en-US" altLang="en-US" sz="1000" smtClean="0"/>
              <a:t>Year 1 CF: FV</a:t>
            </a:r>
            <a:r>
              <a:rPr lang="en-US" altLang="en-US" sz="1000" baseline="-25000" smtClean="0"/>
              <a:t>5</a:t>
            </a:r>
            <a:r>
              <a:rPr lang="en-US" altLang="en-US" sz="1000" smtClean="0"/>
              <a:t> = 100(1.07)</a:t>
            </a:r>
            <a:r>
              <a:rPr lang="en-US" altLang="en-US" sz="1000" baseline="30000" smtClean="0"/>
              <a:t>4</a:t>
            </a:r>
            <a:r>
              <a:rPr lang="en-US" altLang="en-US" sz="1000" smtClean="0"/>
              <a:t> = 131.08; PV</a:t>
            </a:r>
            <a:r>
              <a:rPr lang="en-US" altLang="en-US" sz="1000" baseline="-25000" smtClean="0"/>
              <a:t>0</a:t>
            </a:r>
            <a:r>
              <a:rPr lang="en-US" altLang="en-US" sz="1000" smtClean="0"/>
              <a:t> = 100 / 1.07 = 93.46; FV</a:t>
            </a:r>
            <a:r>
              <a:rPr lang="en-US" altLang="en-US" sz="1000" baseline="-25000" smtClean="0"/>
              <a:t>3</a:t>
            </a:r>
            <a:r>
              <a:rPr lang="en-US" altLang="en-US" sz="1000" smtClean="0"/>
              <a:t> = 100(1.07)</a:t>
            </a:r>
            <a:r>
              <a:rPr lang="en-US" altLang="en-US" sz="1000" baseline="30000" smtClean="0"/>
              <a:t>2</a:t>
            </a:r>
            <a:r>
              <a:rPr lang="en-US" altLang="en-US" sz="1000" smtClean="0"/>
              <a:t> = 114.49</a:t>
            </a:r>
          </a:p>
          <a:p>
            <a:pPr eaLnBrk="1" hangingPunct="1"/>
            <a:r>
              <a:rPr lang="en-US" altLang="en-US" sz="1000" smtClean="0"/>
              <a:t>Year 2 CF: FV</a:t>
            </a:r>
            <a:r>
              <a:rPr lang="en-US" altLang="en-US" sz="1000" baseline="-25000" smtClean="0"/>
              <a:t>5</a:t>
            </a:r>
            <a:r>
              <a:rPr lang="en-US" altLang="en-US" sz="1000" smtClean="0"/>
              <a:t> = 200(1.07)</a:t>
            </a:r>
            <a:r>
              <a:rPr lang="en-US" altLang="en-US" sz="1000" baseline="30000" smtClean="0"/>
              <a:t>3</a:t>
            </a:r>
            <a:r>
              <a:rPr lang="en-US" altLang="en-US" sz="1000" smtClean="0"/>
              <a:t> = 245.01; PV</a:t>
            </a:r>
            <a:r>
              <a:rPr lang="en-US" altLang="en-US" sz="1000" baseline="-25000" smtClean="0"/>
              <a:t>0</a:t>
            </a:r>
            <a:r>
              <a:rPr lang="en-US" altLang="en-US" sz="1000" smtClean="0"/>
              <a:t> = 200 / (1.07)</a:t>
            </a:r>
            <a:r>
              <a:rPr lang="en-US" altLang="en-US" sz="1000" baseline="30000" smtClean="0"/>
              <a:t>2</a:t>
            </a:r>
            <a:r>
              <a:rPr lang="en-US" altLang="en-US" sz="1000" smtClean="0"/>
              <a:t> = 174.69; FV</a:t>
            </a:r>
            <a:r>
              <a:rPr lang="en-US" altLang="en-US" sz="1000" baseline="-25000" smtClean="0"/>
              <a:t>3</a:t>
            </a:r>
            <a:r>
              <a:rPr lang="en-US" altLang="en-US" sz="1000" smtClean="0"/>
              <a:t> = 200(1.07) = 214</a:t>
            </a:r>
          </a:p>
          <a:p>
            <a:pPr eaLnBrk="1" hangingPunct="1"/>
            <a:r>
              <a:rPr lang="en-US" altLang="en-US" sz="1000" smtClean="0"/>
              <a:t>Year 3 CF: FV</a:t>
            </a:r>
            <a:r>
              <a:rPr lang="en-US" altLang="en-US" sz="1000" baseline="-25000" smtClean="0"/>
              <a:t>5</a:t>
            </a:r>
            <a:r>
              <a:rPr lang="en-US" altLang="en-US" sz="1000" smtClean="0"/>
              <a:t> = 200(1.07)</a:t>
            </a:r>
            <a:r>
              <a:rPr lang="en-US" altLang="en-US" sz="1000" baseline="30000" smtClean="0"/>
              <a:t>2</a:t>
            </a:r>
            <a:r>
              <a:rPr lang="en-US" altLang="en-US" sz="1000" smtClean="0"/>
              <a:t> = 228.98; PV</a:t>
            </a:r>
            <a:r>
              <a:rPr lang="en-US" altLang="en-US" sz="1000" baseline="-25000" smtClean="0"/>
              <a:t>0</a:t>
            </a:r>
            <a:r>
              <a:rPr lang="en-US" altLang="en-US" sz="1000" smtClean="0"/>
              <a:t> = 200 / (1.07)</a:t>
            </a:r>
            <a:r>
              <a:rPr lang="en-US" altLang="en-US" sz="1000" baseline="30000" smtClean="0"/>
              <a:t>3</a:t>
            </a:r>
            <a:r>
              <a:rPr lang="en-US" altLang="en-US" sz="1000" smtClean="0"/>
              <a:t> = 163.26; FV</a:t>
            </a:r>
            <a:r>
              <a:rPr lang="en-US" altLang="en-US" sz="1000" baseline="-25000" smtClean="0"/>
              <a:t>3</a:t>
            </a:r>
            <a:r>
              <a:rPr lang="en-US" altLang="en-US" sz="1000" smtClean="0"/>
              <a:t> = 200</a:t>
            </a:r>
          </a:p>
          <a:p>
            <a:pPr eaLnBrk="1" hangingPunct="1"/>
            <a:r>
              <a:rPr lang="en-US" altLang="en-US" sz="1000" smtClean="0"/>
              <a:t>Year 4 CF: FV</a:t>
            </a:r>
            <a:r>
              <a:rPr lang="en-US" altLang="en-US" sz="1000" baseline="-25000" smtClean="0"/>
              <a:t>5</a:t>
            </a:r>
            <a:r>
              <a:rPr lang="en-US" altLang="en-US" sz="1000" smtClean="0"/>
              <a:t> = 300(1.07) = 321; PV</a:t>
            </a:r>
            <a:r>
              <a:rPr lang="en-US" altLang="en-US" sz="1000" baseline="-25000" smtClean="0"/>
              <a:t>0</a:t>
            </a:r>
            <a:r>
              <a:rPr lang="en-US" altLang="en-US" sz="1000" smtClean="0"/>
              <a:t> = 300 / (1.07)</a:t>
            </a:r>
            <a:r>
              <a:rPr lang="en-US" altLang="en-US" sz="1000" baseline="30000" smtClean="0"/>
              <a:t>4</a:t>
            </a:r>
            <a:r>
              <a:rPr lang="en-US" altLang="en-US" sz="1000" smtClean="0"/>
              <a:t> = 228.87; PV</a:t>
            </a:r>
            <a:r>
              <a:rPr lang="en-US" altLang="en-US" sz="1000" baseline="-25000" smtClean="0"/>
              <a:t>3</a:t>
            </a:r>
            <a:r>
              <a:rPr lang="en-US" altLang="en-US" sz="1000" smtClean="0"/>
              <a:t> = 300 / 1.07 = 280.37</a:t>
            </a:r>
          </a:p>
          <a:p>
            <a:pPr eaLnBrk="1" hangingPunct="1"/>
            <a:r>
              <a:rPr lang="en-US" altLang="en-US" sz="1000" smtClean="0"/>
              <a:t>Year 5 CF: FV</a:t>
            </a:r>
            <a:r>
              <a:rPr lang="en-US" altLang="en-US" sz="1000" baseline="-25000" smtClean="0"/>
              <a:t>5</a:t>
            </a:r>
            <a:r>
              <a:rPr lang="en-US" altLang="en-US" sz="1000" smtClean="0"/>
              <a:t> = 300; PV</a:t>
            </a:r>
            <a:r>
              <a:rPr lang="en-US" altLang="en-US" sz="1000" baseline="-25000" smtClean="0"/>
              <a:t>0</a:t>
            </a:r>
            <a:r>
              <a:rPr lang="en-US" altLang="en-US" sz="1000" smtClean="0"/>
              <a:t> = 300 / (1.07)</a:t>
            </a:r>
            <a:r>
              <a:rPr lang="en-US" altLang="en-US" sz="1000" baseline="30000" smtClean="0"/>
              <a:t>5</a:t>
            </a:r>
            <a:r>
              <a:rPr lang="en-US" altLang="en-US" sz="1000" smtClean="0"/>
              <a:t> = 213.90; PV</a:t>
            </a:r>
            <a:r>
              <a:rPr lang="en-US" altLang="en-US" sz="1000" baseline="-25000" smtClean="0"/>
              <a:t>3</a:t>
            </a:r>
            <a:r>
              <a:rPr lang="en-US" altLang="en-US" sz="1000" smtClean="0"/>
              <a:t> = 300 / (1.07)</a:t>
            </a:r>
            <a:r>
              <a:rPr lang="en-US" altLang="en-US" sz="1000" baseline="30000" smtClean="0"/>
              <a:t>2</a:t>
            </a:r>
            <a:r>
              <a:rPr lang="en-US" altLang="en-US" sz="1000" smtClean="0"/>
              <a:t> = 262.03</a:t>
            </a:r>
          </a:p>
          <a:p>
            <a:pPr eaLnBrk="1" hangingPunct="1"/>
            <a:endParaRPr lang="en-US" altLang="en-US" sz="1000" smtClean="0"/>
          </a:p>
          <a:p>
            <a:pPr eaLnBrk="1" hangingPunct="1"/>
            <a:r>
              <a:rPr lang="en-US" altLang="en-US" sz="1000" smtClean="0"/>
              <a:t>Value at year 5 = 131.08 + 245.01 + 228.98 + 321 + 300 = 1,226.07</a:t>
            </a:r>
          </a:p>
          <a:p>
            <a:pPr eaLnBrk="1" hangingPunct="1"/>
            <a:r>
              <a:rPr lang="en-US" altLang="en-US" sz="1000" smtClean="0"/>
              <a:t>Present value today = 93.46 + 174.69 + 163.26 + 228.87 + 213.90 = 874.18 (difference due to rounding)</a:t>
            </a:r>
          </a:p>
          <a:p>
            <a:pPr eaLnBrk="1" hangingPunct="1"/>
            <a:r>
              <a:rPr lang="en-US" altLang="en-US" sz="1000" smtClean="0"/>
              <a:t>Value at year 3 = 114.49 + 214 + 200 + 280.37 + 262.03 = 1,070.89 (difference due to rounding)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miter lim="800000"/>
            <a:headEnd/>
            <a:tailEnd/>
          </a:ln>
        </p:spPr>
        <p:txBody>
          <a:bodyPr/>
          <a:lstStyle/>
          <a:p>
            <a:r>
              <a:rPr lang="en-US" altLang="en-US" smtClean="0"/>
              <a:t>5.</a:t>
            </a:r>
            <a:fld id="{0921E1AA-1DB4-4685-AA73-59B51D2D38E1}" type="slidenum">
              <a:rPr lang="en-US" altLang="en-US" smtClean="0"/>
              <a:pPr/>
              <a:t>19</a:t>
            </a:fld>
            <a:endParaRPr lang="en-US" altLang="en-US" smtClean="0"/>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r>
              <a:rPr lang="en-US" altLang="en-US" i="1" smtClean="0"/>
              <a:t>Lecture Tip: </a:t>
            </a:r>
            <a:r>
              <a:rPr lang="en-US" altLang="en-US" smtClean="0"/>
              <a:t>The annuity factor approach is a short-cut approach in the process of calculating the present value of multiple cash flows and it is only applicable to a finite series of level cash flows. Financial calculators have reduced the need for annuity factors, but it may still be useful from a conceptual standpoint to show that the PVIFA is just the sum of the PVIFs across the same time period.</a:t>
            </a:r>
          </a:p>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miter lim="800000"/>
            <a:headEnd/>
            <a:tailEnd/>
          </a:ln>
        </p:spPr>
        <p:txBody>
          <a:bodyPr/>
          <a:lstStyle/>
          <a:p>
            <a:r>
              <a:rPr lang="en-US" altLang="en-US" smtClean="0"/>
              <a:t>5.</a:t>
            </a:r>
            <a:fld id="{913BA6C3-4E5B-4635-B91F-1C5B81F9C0A8}" type="slidenum">
              <a:rPr lang="en-US" altLang="en-US" smtClean="0"/>
              <a:pPr/>
              <a:t>20</a:t>
            </a:fld>
            <a:endParaRPr lang="en-US" altLang="en-US" smtClean="0"/>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r>
              <a:rPr lang="en-US" altLang="en-US" smtClean="0"/>
              <a:t>Other calculators also have a key that allows you to switch between Beg/End.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miter lim="800000"/>
            <a:headEnd/>
            <a:tailEnd/>
          </a:ln>
        </p:spPr>
        <p:txBody>
          <a:bodyPr/>
          <a:lstStyle/>
          <a:p>
            <a:r>
              <a:rPr lang="en-US" altLang="en-US" smtClean="0"/>
              <a:t>5.</a:t>
            </a:r>
            <a:fld id="{3E6CF75F-7F41-4D6D-B275-A1ABE85D9FAA}" type="slidenum">
              <a:rPr lang="en-US" altLang="en-US" smtClean="0"/>
              <a:pPr/>
              <a:t>22</a:t>
            </a:fld>
            <a:endParaRPr lang="en-US" altLang="en-US" smtClean="0"/>
          </a:p>
        </p:txBody>
      </p:sp>
      <p:sp>
        <p:nvSpPr>
          <p:cNvPr id="97283" name="Rectangle 2"/>
          <p:cNvSpPr>
            <a:spLocks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r>
              <a:rPr lang="en-US" altLang="en-US" smtClean="0"/>
              <a:t>The students can read the example in the book.</a:t>
            </a:r>
          </a:p>
          <a:p>
            <a:pPr eaLnBrk="1" hangingPunct="1"/>
            <a:endParaRPr lang="en-US" altLang="en-US" smtClean="0"/>
          </a:p>
          <a:p>
            <a:pPr eaLnBrk="1" hangingPunct="1"/>
            <a:r>
              <a:rPr lang="en-US" altLang="en-US" smtClean="0"/>
              <a:t>After carefully going over your budget, you have determined you can afford to pay $632 per month towards a new sports car. You call up your local bank and find out that the going rate is 1 percent per month for 48 months. How much can you borrow?</a:t>
            </a:r>
          </a:p>
          <a:p>
            <a:pPr eaLnBrk="1" hangingPunct="1"/>
            <a:endParaRPr lang="en-US" altLang="en-US" smtClean="0"/>
          </a:p>
          <a:p>
            <a:pPr eaLnBrk="1" hangingPunct="1"/>
            <a:r>
              <a:rPr lang="en-US" altLang="en-US" smtClean="0"/>
              <a:t>Note that the difference between the answer here and the one in the book is due to the rounding of the Annuity PV factor in the book.</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miter lim="800000"/>
            <a:headEnd/>
            <a:tailEnd/>
          </a:ln>
        </p:spPr>
        <p:txBody>
          <a:bodyPr/>
          <a:lstStyle/>
          <a:p>
            <a:r>
              <a:rPr lang="en-US" altLang="en-US" smtClean="0"/>
              <a:t>5.</a:t>
            </a:r>
            <a:fld id="{B008BBCB-8B33-44F9-9BDD-A7EA877E8A79}" type="slidenum">
              <a:rPr lang="en-US" altLang="en-US" smtClean="0"/>
              <a:pPr/>
              <a:t>23</a:t>
            </a:fld>
            <a:endParaRPr lang="en-US" altLang="en-US" smtClean="0"/>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r>
              <a:rPr lang="en-US" altLang="en-US" smtClean="0"/>
              <a:t>Calculator:</a:t>
            </a:r>
          </a:p>
          <a:p>
            <a:pPr eaLnBrk="1" hangingPunct="1"/>
            <a:r>
              <a:rPr lang="en-US" altLang="en-US" smtClean="0"/>
              <a:t>30 N; 5 I/Y; 333,333.33 PMT; CPT PV = 5,124,150.29</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miter lim="800000"/>
            <a:headEnd/>
            <a:tailEnd/>
          </a:ln>
        </p:spPr>
        <p:txBody>
          <a:bodyPr/>
          <a:lstStyle/>
          <a:p>
            <a:r>
              <a:rPr lang="en-US" altLang="en-US" smtClean="0"/>
              <a:t>5.</a:t>
            </a:r>
            <a:fld id="{8918EC94-118A-43BA-950D-7FA71D7E8971}" type="slidenum">
              <a:rPr lang="en-US" altLang="en-US" smtClean="0"/>
              <a:pPr/>
              <a:t>24</a:t>
            </a:fld>
            <a:endParaRPr lang="en-US" altLang="en-US" smtClean="0"/>
          </a:p>
        </p:txBody>
      </p:sp>
      <p:sp>
        <p:nvSpPr>
          <p:cNvPr id="99331" name="Rectangle 2"/>
          <p:cNvSpPr>
            <a:spLocks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r>
              <a:rPr lang="en-US" altLang="en-US" smtClean="0"/>
              <a:t>It might be good to note that the outstanding balance on the loan at any point in time is simply the present value of the remaining payments.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miter lim="800000"/>
            <a:headEnd/>
            <a:tailEnd/>
          </a:ln>
        </p:spPr>
        <p:txBody>
          <a:bodyPr/>
          <a:lstStyle/>
          <a:p>
            <a:r>
              <a:rPr lang="en-US" altLang="en-US" smtClean="0"/>
              <a:t>5.</a:t>
            </a:r>
            <a:fld id="{3EA8EFC6-83DE-46CF-9305-2EC0AB8F9288}" type="slidenum">
              <a:rPr lang="en-US" altLang="en-US" smtClean="0"/>
              <a:pPr/>
              <a:t>25</a:t>
            </a:fld>
            <a:endParaRPr lang="en-US" altLang="en-US" smtClean="0"/>
          </a:p>
        </p:txBody>
      </p:sp>
      <p:sp>
        <p:nvSpPr>
          <p:cNvPr id="100355" name="Rectangle 2"/>
          <p:cNvSpPr>
            <a:spLocks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r>
              <a:rPr lang="en-US" altLang="en-US" smtClean="0"/>
              <a:t>You might point out that you would probably not offer 154,501.  The more likely scenario would be 154,500, or less if you assumed negotiations would occur.</a:t>
            </a:r>
          </a:p>
          <a:p>
            <a:pPr eaLnBrk="1" hangingPunct="1"/>
            <a:endParaRPr lang="en-US" altLang="en-US" smtClean="0"/>
          </a:p>
          <a:p>
            <a:pPr eaLnBrk="1" hangingPunct="1"/>
            <a:r>
              <a:rPr lang="en-US" altLang="en-US" smtClean="0"/>
              <a:t>Calculator:</a:t>
            </a:r>
          </a:p>
          <a:p>
            <a:pPr lvl="2" eaLnBrk="1" hangingPunct="1"/>
            <a:r>
              <a:rPr lang="en-US" altLang="en-US" smtClean="0"/>
              <a:t>30*12 = 360 N</a:t>
            </a:r>
          </a:p>
          <a:p>
            <a:pPr lvl="2" eaLnBrk="1" hangingPunct="1"/>
            <a:r>
              <a:rPr lang="en-US" altLang="en-US" smtClean="0"/>
              <a:t>.5 I/Y</a:t>
            </a:r>
          </a:p>
          <a:p>
            <a:pPr lvl="2" eaLnBrk="1" hangingPunct="1"/>
            <a:r>
              <a:rPr lang="en-US" altLang="en-US" smtClean="0"/>
              <a:t>-840 PMT</a:t>
            </a:r>
          </a:p>
          <a:p>
            <a:pPr lvl="2" eaLnBrk="1" hangingPunct="1"/>
            <a:r>
              <a:rPr lang="en-US" altLang="en-US" smtClean="0"/>
              <a:t>CPT PV = 140,105</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miter lim="800000"/>
            <a:headEnd/>
            <a:tailEnd/>
          </a:ln>
        </p:spPr>
        <p:txBody>
          <a:bodyPr/>
          <a:lstStyle/>
          <a:p>
            <a:r>
              <a:rPr lang="en-US" altLang="en-US" smtClean="0"/>
              <a:t>5.</a:t>
            </a:r>
            <a:fld id="{FA4DF454-CC84-450A-8093-3175D5198832}" type="slidenum">
              <a:rPr lang="en-US" altLang="en-US" smtClean="0"/>
              <a:pPr/>
              <a:t>27</a:t>
            </a:fld>
            <a:endParaRPr lang="en-US" altLang="en-US" smtClean="0"/>
          </a:p>
        </p:txBody>
      </p:sp>
      <p:sp>
        <p:nvSpPr>
          <p:cNvPr id="101379" name="Rectangle 2"/>
          <p:cNvSpPr>
            <a:spLocks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altLang="en-US" smtClean="0"/>
              <a:t>Calculator</a:t>
            </a:r>
          </a:p>
          <a:p>
            <a:pPr eaLnBrk="1" hangingPunct="1"/>
            <a:r>
              <a:rPr lang="en-US" altLang="en-US" smtClean="0"/>
              <a:t>PMT = 5,000; N = 25*12 = 300; I/Y = .75; CPT PV = 595,808</a:t>
            </a:r>
          </a:p>
          <a:p>
            <a:pPr eaLnBrk="1" hangingPunct="1"/>
            <a:endParaRPr lang="en-US" altLang="en-US" smtClean="0"/>
          </a:p>
          <a:p>
            <a:pPr eaLnBrk="1" hangingPunct="1"/>
            <a:r>
              <a:rPr lang="en-US" altLang="en-US" smtClean="0"/>
              <a:t>Formula</a:t>
            </a:r>
          </a:p>
          <a:p>
            <a:pPr eaLnBrk="1" hangingPunct="1"/>
            <a:r>
              <a:rPr lang="en-US" altLang="en-US" smtClean="0"/>
              <a:t>PV = 5,000[1 – 1 / 1.0075</a:t>
            </a:r>
            <a:r>
              <a:rPr lang="en-US" altLang="en-US" baseline="30000" smtClean="0"/>
              <a:t>300</a:t>
            </a:r>
            <a:r>
              <a:rPr lang="en-US" altLang="en-US" smtClean="0"/>
              <a:t>] / .0075 = 595,808</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miter lim="800000"/>
            <a:headEnd/>
            <a:tailEnd/>
          </a:ln>
        </p:spPr>
        <p:txBody>
          <a:bodyPr/>
          <a:lstStyle/>
          <a:p>
            <a:r>
              <a:rPr lang="en-US" altLang="en-US" smtClean="0"/>
              <a:t>5.</a:t>
            </a:r>
            <a:fld id="{23E7959D-C487-4AA9-8B06-6557E37D7282}" type="slidenum">
              <a:rPr lang="en-US" altLang="en-US" smtClean="0"/>
              <a:pPr/>
              <a:t>28</a:t>
            </a:fld>
            <a:endParaRPr lang="en-US" altLang="en-US" smtClean="0"/>
          </a:p>
        </p:txBody>
      </p:sp>
      <p:sp>
        <p:nvSpPr>
          <p:cNvPr id="102403" name="Rectangle 2"/>
          <p:cNvSpPr>
            <a:spLocks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r>
              <a:rPr lang="en-US" altLang="en-US" smtClean="0"/>
              <a:t>Note if you do not round the monthly rate and actually use 8/12, then the payment will be 448.30</a:t>
            </a:r>
          </a:p>
          <a:p>
            <a:pPr eaLnBrk="1" hangingPunct="1"/>
            <a:endParaRPr lang="en-US" altLang="en-US" smtClean="0"/>
          </a:p>
          <a:p>
            <a:pPr eaLnBrk="1" hangingPunct="1"/>
            <a:r>
              <a:rPr lang="en-US" altLang="en-US" smtClean="0"/>
              <a:t>Calculator:</a:t>
            </a:r>
          </a:p>
          <a:p>
            <a:pPr eaLnBrk="1" hangingPunct="1"/>
            <a:r>
              <a:rPr lang="en-US" altLang="en-US" smtClean="0"/>
              <a:t>4(12) = 48 N; 20,000 PV; .66667 I/Y; CPT PMT = 488.26</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miter lim="800000"/>
            <a:headEnd/>
            <a:tailEnd/>
          </a:ln>
        </p:spPr>
        <p:txBody>
          <a:bodyPr/>
          <a:lstStyle/>
          <a:p>
            <a:r>
              <a:rPr lang="en-US" altLang="en-US" smtClean="0"/>
              <a:t>5.</a:t>
            </a:r>
            <a:fld id="{A819F6E5-DB4F-4B3A-812C-599A9EAE6B2F}" type="slidenum">
              <a:rPr lang="en-US" altLang="en-US" smtClean="0"/>
              <a:pPr/>
              <a:t>31</a:t>
            </a:fld>
            <a:endParaRPr lang="en-US" altLang="en-US" smtClean="0"/>
          </a:p>
        </p:txBody>
      </p:sp>
      <p:sp>
        <p:nvSpPr>
          <p:cNvPr id="103427" name="Rectangle 2"/>
          <p:cNvSpPr>
            <a:spLocks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r>
              <a:rPr lang="en-US" altLang="en-US" smtClean="0"/>
              <a:t>You ran a little short on your spring break vacation, so you put $1,000 on your credit card. You can only afford to make the minimum payment of $20 per month. The interest rate on the credit card is 1.5 percent per month. How long will you need to pay off the $1,000.</a:t>
            </a:r>
          </a:p>
          <a:p>
            <a:pPr eaLnBrk="1" hangingPunct="1"/>
            <a:endParaRPr lang="en-US" altLang="en-US" smtClean="0"/>
          </a:p>
          <a:p>
            <a:pPr eaLnBrk="1" hangingPunct="1"/>
            <a:r>
              <a:rPr lang="en-US" altLang="en-US" smtClean="0"/>
              <a:t>This is an excellent opportunity to talk about credit card debt and the problems that can develop if it is not handled properly.  Many students don’t understand how it works, and it is rarely discussed.  This is something that students can take away from the class, even if they aren’t finance majors.</a:t>
            </a:r>
          </a:p>
          <a:p>
            <a:pPr eaLnBrk="1" hangingPunct="1"/>
            <a:endParaRPr lang="en-US" altLang="en-US" smtClean="0"/>
          </a:p>
          <a:p>
            <a:pPr eaLnBrk="1" hangingPunct="1"/>
            <a:r>
              <a:rPr lang="en-US" altLang="en-US" smtClean="0"/>
              <a:t>Calculator:</a:t>
            </a:r>
          </a:p>
          <a:p>
            <a:pPr lvl="1" eaLnBrk="1" hangingPunct="1"/>
            <a:r>
              <a:rPr lang="en-US" altLang="en-US" smtClean="0"/>
              <a:t>1.5 I/Y</a:t>
            </a:r>
          </a:p>
          <a:p>
            <a:pPr lvl="1" eaLnBrk="1" hangingPunct="1"/>
            <a:r>
              <a:rPr lang="en-US" altLang="en-US" smtClean="0"/>
              <a:t>1,000 PV</a:t>
            </a:r>
          </a:p>
          <a:p>
            <a:pPr lvl="1" eaLnBrk="1" hangingPunct="1"/>
            <a:r>
              <a:rPr lang="en-US" altLang="en-US" smtClean="0"/>
              <a:t>-20 PMT</a:t>
            </a:r>
          </a:p>
          <a:p>
            <a:pPr lvl="1" eaLnBrk="1" hangingPunct="1"/>
            <a:r>
              <a:rPr lang="en-US" altLang="en-US" smtClean="0"/>
              <a:t>CPT N = 93.111 MONTHS = 7.75 years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miter lim="800000"/>
            <a:headEnd/>
            <a:tailEnd/>
          </a:ln>
        </p:spPr>
        <p:txBody>
          <a:bodyPr/>
          <a:lstStyle/>
          <a:p>
            <a:r>
              <a:rPr lang="en-US" altLang="en-US" smtClean="0"/>
              <a:t>5.</a:t>
            </a:r>
            <a:fld id="{CC127C53-840F-4260-A403-72040F0BF7CE}" type="slidenum">
              <a:rPr lang="en-US" altLang="en-US" smtClean="0"/>
              <a:pPr/>
              <a:t>6</a:t>
            </a:fld>
            <a:endParaRPr lang="en-US" altLang="en-US" smtClean="0"/>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smtClean="0"/>
              <a:t>Calculator:</a:t>
            </a:r>
          </a:p>
          <a:p>
            <a:pPr lvl="1" eaLnBrk="1" hangingPunct="1"/>
            <a:r>
              <a:rPr lang="en-US" altLang="en-US" smtClean="0"/>
              <a:t>Year 0 CF: 2 N; -500 PV; 9 I/Y; CPT FV = 594.05</a:t>
            </a:r>
          </a:p>
          <a:p>
            <a:pPr lvl="1" eaLnBrk="1" hangingPunct="1"/>
            <a:r>
              <a:rPr lang="en-US" altLang="en-US" smtClean="0"/>
              <a:t>Year 1 CF: 1 N; -600 PV; 9 I/Y; CPT FV = 654.00</a:t>
            </a:r>
          </a:p>
          <a:p>
            <a:pPr lvl="1" eaLnBrk="1" hangingPunct="1"/>
            <a:r>
              <a:rPr lang="en-US" altLang="en-US" smtClean="0"/>
              <a:t>Total FV = 594.05 + 654.00 = 1,248.05</a:t>
            </a:r>
          </a:p>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miter lim="800000"/>
            <a:headEnd/>
            <a:tailEnd/>
          </a:ln>
        </p:spPr>
        <p:txBody>
          <a:bodyPr/>
          <a:lstStyle/>
          <a:p>
            <a:r>
              <a:rPr lang="en-US" altLang="en-US" smtClean="0"/>
              <a:t>5.</a:t>
            </a:r>
            <a:fld id="{BBE61A98-0069-40AC-B9B0-D478036B4554}" type="slidenum">
              <a:rPr lang="en-US" altLang="en-US" smtClean="0"/>
              <a:pPr/>
              <a:t>32</a:t>
            </a:fld>
            <a:endParaRPr lang="en-US" altLang="en-US" smtClean="0"/>
          </a:p>
        </p:txBody>
      </p:sp>
      <p:sp>
        <p:nvSpPr>
          <p:cNvPr id="104451" name="Rectangle 2"/>
          <p:cNvSpPr>
            <a:spLocks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lvl="1" eaLnBrk="1" hangingPunct="1"/>
            <a:r>
              <a:rPr lang="en-US" altLang="en-US" smtClean="0"/>
              <a:t>Sign convention matters!!!</a:t>
            </a:r>
          </a:p>
          <a:p>
            <a:pPr lvl="1" eaLnBrk="1" hangingPunct="1"/>
            <a:r>
              <a:rPr lang="en-US" altLang="en-US" smtClean="0"/>
              <a:t>5 I/Y</a:t>
            </a:r>
          </a:p>
          <a:p>
            <a:pPr lvl="1" eaLnBrk="1" hangingPunct="1"/>
            <a:r>
              <a:rPr lang="en-US" altLang="en-US" smtClean="0"/>
              <a:t>2,000 PV</a:t>
            </a:r>
          </a:p>
          <a:p>
            <a:pPr lvl="1" eaLnBrk="1" hangingPunct="1"/>
            <a:r>
              <a:rPr lang="en-US" altLang="en-US" smtClean="0"/>
              <a:t>-734.42 PMT </a:t>
            </a:r>
          </a:p>
          <a:p>
            <a:pPr lvl="1" eaLnBrk="1" hangingPunct="1"/>
            <a:r>
              <a:rPr lang="en-US" altLang="en-US" smtClean="0"/>
              <a:t>CPT N = 3 years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miter lim="800000"/>
            <a:headEnd/>
            <a:tailEnd/>
          </a:ln>
        </p:spPr>
        <p:txBody>
          <a:bodyPr/>
          <a:lstStyle/>
          <a:p>
            <a:r>
              <a:rPr lang="en-US" altLang="en-US" smtClean="0"/>
              <a:t>5.</a:t>
            </a:r>
            <a:fld id="{A9F8BF39-2963-4582-83AB-1C7519E14959}" type="slidenum">
              <a:rPr lang="en-US" altLang="en-US" smtClean="0"/>
              <a:pPr/>
              <a:t>33</a:t>
            </a:fld>
            <a:endParaRPr lang="en-US" altLang="en-US" smtClean="0"/>
          </a:p>
        </p:txBody>
      </p:sp>
      <p:sp>
        <p:nvSpPr>
          <p:cNvPr id="105475" name="Rectangle 2"/>
          <p:cNvSpPr>
            <a:spLocks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lvl="1" eaLnBrk="1" hangingPunct="1"/>
            <a:r>
              <a:rPr lang="en-US" altLang="en-US" smtClean="0"/>
              <a:t>The next slide talks about how to do this without a financial calculator.</a:t>
            </a:r>
          </a:p>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miter lim="800000"/>
            <a:headEnd/>
            <a:tailEnd/>
          </a:ln>
        </p:spPr>
        <p:txBody>
          <a:bodyPr/>
          <a:lstStyle/>
          <a:p>
            <a:r>
              <a:rPr lang="en-US" altLang="en-US" smtClean="0"/>
              <a:t>5.</a:t>
            </a:r>
            <a:fld id="{D23FC4C1-6D1A-4080-957D-9E616A6C0C26}" type="slidenum">
              <a:rPr lang="en-US" altLang="en-US" smtClean="0"/>
              <a:pPr/>
              <a:t>35</a:t>
            </a:fld>
            <a:endParaRPr lang="en-US" altLang="en-US" smtClean="0"/>
          </a:p>
        </p:txBody>
      </p:sp>
      <p:sp>
        <p:nvSpPr>
          <p:cNvPr id="106499" name="Rectangle 2"/>
          <p:cNvSpPr>
            <a:spLocks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r>
              <a:rPr lang="en-US" altLang="en-US" smtClean="0"/>
              <a:t>Q1:  5(12) = 60 N; .75 I/Y; 5,000 PMT; CPT PV = -240,867</a:t>
            </a:r>
          </a:p>
          <a:p>
            <a:pPr eaLnBrk="1" hangingPunct="1"/>
            <a:r>
              <a:rPr lang="en-US" altLang="en-US" smtClean="0"/>
              <a:t>	PV = 5,000(1 – 1 / 1.0075</a:t>
            </a:r>
            <a:r>
              <a:rPr lang="en-US" altLang="en-US" baseline="30000" smtClean="0"/>
              <a:t>60</a:t>
            </a:r>
            <a:r>
              <a:rPr lang="en-US" altLang="en-US" smtClean="0"/>
              <a:t>) / .0075 = 240,867</a:t>
            </a:r>
          </a:p>
          <a:p>
            <a:pPr eaLnBrk="1" hangingPunct="1"/>
            <a:endParaRPr lang="en-US" altLang="en-US" smtClean="0"/>
          </a:p>
          <a:p>
            <a:pPr eaLnBrk="1" hangingPunct="1"/>
            <a:r>
              <a:rPr lang="en-US" altLang="en-US" smtClean="0"/>
              <a:t>Q2: -200,000 PV; 60 N; 5,000 PMT; CPT I/Y = 1.439%</a:t>
            </a:r>
          </a:p>
          <a:p>
            <a:pPr eaLnBrk="1" hangingPunct="1"/>
            <a:r>
              <a:rPr lang="en-US" altLang="en-US" smtClean="0"/>
              <a:t>	Trial and error without calculator</a:t>
            </a:r>
          </a:p>
          <a:p>
            <a:pPr eaLnBrk="1" hangingPunct="1"/>
            <a:endParaRPr lang="en-US" altLang="en-US" smtClean="0"/>
          </a:p>
          <a:p>
            <a:pPr eaLnBrk="1" hangingPunct="1"/>
            <a:r>
              <a:rPr lang="en-US" altLang="en-US" smtClean="0"/>
              <a:t>Q3: -200,000 PV; .75 I/Y; 5,000 PMT; CPT N = 47.73  (47 months plus partial payment in month 48)</a:t>
            </a:r>
          </a:p>
          <a:p>
            <a:pPr eaLnBrk="1" hangingPunct="1"/>
            <a:r>
              <a:rPr lang="en-US" altLang="en-US" smtClean="0"/>
              <a:t>	200,000 = 5,000(1 – 1 / 1.0075</a:t>
            </a:r>
            <a:r>
              <a:rPr lang="en-US" altLang="en-US" baseline="30000" smtClean="0"/>
              <a:t>t</a:t>
            </a:r>
            <a:r>
              <a:rPr lang="en-US" altLang="en-US" smtClean="0"/>
              <a:t>) / .0075</a:t>
            </a:r>
          </a:p>
          <a:p>
            <a:pPr eaLnBrk="1" hangingPunct="1"/>
            <a:r>
              <a:rPr lang="en-US" altLang="en-US" smtClean="0"/>
              <a:t>	.3 = 1 – 1/1.0075</a:t>
            </a:r>
            <a:r>
              <a:rPr lang="en-US" altLang="en-US" baseline="30000" smtClean="0"/>
              <a:t>t</a:t>
            </a:r>
            <a:endParaRPr lang="en-US" altLang="en-US" smtClean="0"/>
          </a:p>
          <a:p>
            <a:pPr eaLnBrk="1" hangingPunct="1"/>
            <a:r>
              <a:rPr lang="en-US" altLang="en-US" smtClean="0"/>
              <a:t>	1.0075</a:t>
            </a:r>
            <a:r>
              <a:rPr lang="en-US" altLang="en-US" baseline="30000" smtClean="0"/>
              <a:t>t</a:t>
            </a:r>
            <a:r>
              <a:rPr lang="en-US" altLang="en-US" smtClean="0"/>
              <a:t> = 1.428571429</a:t>
            </a:r>
            <a:br>
              <a:rPr lang="en-US" altLang="en-US" smtClean="0"/>
            </a:br>
            <a:r>
              <a:rPr lang="en-US" altLang="en-US" smtClean="0"/>
              <a:t>	t = ln(1.428571429) / ln(1.0075) = 47.73 months</a:t>
            </a:r>
          </a:p>
          <a:p>
            <a:pPr eaLnBrk="1" hangingPunct="1"/>
            <a:endParaRPr lang="en-US" altLang="en-US" smtClean="0"/>
          </a:p>
          <a:p>
            <a:pPr eaLnBrk="1" hangingPunct="1"/>
            <a:r>
              <a:rPr lang="en-US" altLang="en-US" smtClean="0"/>
              <a:t>Q4: -200,000 PV; 60 N; .75 I/Y; CPT PMT = 4,151.67</a:t>
            </a:r>
          </a:p>
          <a:p>
            <a:pPr eaLnBrk="1" hangingPunct="1"/>
            <a:r>
              <a:rPr lang="en-US" altLang="en-US" smtClean="0"/>
              <a:t>	200,000 = C(1 – 1/1.0075</a:t>
            </a:r>
            <a:r>
              <a:rPr lang="en-US" altLang="en-US" baseline="30000" smtClean="0"/>
              <a:t>60</a:t>
            </a:r>
            <a:r>
              <a:rPr lang="en-US" altLang="en-US" smtClean="0"/>
              <a:t>) / .0075</a:t>
            </a:r>
          </a:p>
          <a:p>
            <a:pPr eaLnBrk="1" hangingPunct="1"/>
            <a:r>
              <a:rPr lang="en-US" altLang="en-US" smtClean="0"/>
              <a:t>	C = 4,151.67</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miter lim="800000"/>
            <a:headEnd/>
            <a:tailEnd/>
          </a:ln>
        </p:spPr>
        <p:txBody>
          <a:bodyPr/>
          <a:lstStyle/>
          <a:p>
            <a:r>
              <a:rPr lang="en-US" altLang="en-US" smtClean="0"/>
              <a:t>5.</a:t>
            </a:r>
            <a:fld id="{454B3B94-A0EA-47CE-B828-423E7B20F2BF}" type="slidenum">
              <a:rPr lang="en-US" altLang="en-US" smtClean="0"/>
              <a:pPr/>
              <a:t>36</a:t>
            </a:fld>
            <a:endParaRPr lang="en-US" altLang="en-US" smtClean="0"/>
          </a:p>
        </p:txBody>
      </p:sp>
      <p:sp>
        <p:nvSpPr>
          <p:cNvPr id="107523" name="Rectangle 2"/>
          <p:cNvSpPr>
            <a:spLocks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r>
              <a:rPr lang="en-US" altLang="en-US" smtClean="0"/>
              <a:t>Remember the sign convention!!!</a:t>
            </a:r>
          </a:p>
          <a:p>
            <a:pPr lvl="1" eaLnBrk="1" hangingPunct="1"/>
            <a:r>
              <a:rPr lang="en-US" altLang="en-US" smtClean="0"/>
              <a:t>40 N</a:t>
            </a:r>
          </a:p>
          <a:p>
            <a:pPr lvl="1" eaLnBrk="1" hangingPunct="1"/>
            <a:r>
              <a:rPr lang="en-US" altLang="en-US" smtClean="0"/>
              <a:t>7.5 I/Y</a:t>
            </a:r>
          </a:p>
          <a:p>
            <a:pPr lvl="1" eaLnBrk="1" hangingPunct="1"/>
            <a:r>
              <a:rPr lang="en-US" altLang="en-US" smtClean="0"/>
              <a:t>-2,000 PMT</a:t>
            </a:r>
          </a:p>
          <a:p>
            <a:pPr lvl="1" eaLnBrk="1" hangingPunct="1"/>
            <a:r>
              <a:rPr lang="en-US" altLang="en-US" smtClean="0"/>
              <a:t>CPT FV = 454,513.04</a:t>
            </a:r>
          </a:p>
          <a:p>
            <a:pPr lvl="1" eaLnBrk="1" hangingPunct="1"/>
            <a:endParaRPr lang="en-US" altLang="en-US" smtClean="0"/>
          </a:p>
          <a:p>
            <a:pPr eaLnBrk="1" hangingPunct="1"/>
            <a:r>
              <a:rPr lang="en-US" altLang="en-US" i="1" smtClean="0"/>
              <a:t>Lecture Tip: </a:t>
            </a:r>
            <a:r>
              <a:rPr lang="en-US" altLang="en-US" smtClean="0"/>
              <a:t>It should be emphasized that annuity factor tables (and the annuity factors in the formulas) assumes that the first payment occurs one period from the present, with the final payment at the end of the annuity’s life. If the first payment occurs at the beginning of the period, then FV’s have one additional period for compounding and PV’s have one less period to be discounted. Consequently, you can multiply both the future value and the present value by (1 + r) to account for the change in timing. </a:t>
            </a:r>
          </a:p>
          <a:p>
            <a:pPr lvl="1"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miter lim="800000"/>
            <a:headEnd/>
            <a:tailEnd/>
          </a:ln>
        </p:spPr>
        <p:txBody>
          <a:bodyPr/>
          <a:lstStyle/>
          <a:p>
            <a:r>
              <a:rPr lang="en-US" altLang="en-US" smtClean="0"/>
              <a:t>5.</a:t>
            </a:r>
            <a:fld id="{6FC34C21-76C6-420F-81AD-D2CF3A847B82}" type="slidenum">
              <a:rPr lang="en-US" altLang="en-US" smtClean="0"/>
              <a:pPr/>
              <a:t>37</a:t>
            </a:fld>
            <a:endParaRPr lang="en-US" altLang="en-US" smtClean="0"/>
          </a:p>
        </p:txBody>
      </p:sp>
      <p:sp>
        <p:nvSpPr>
          <p:cNvPr id="108547" name="Rectangle 2"/>
          <p:cNvSpPr>
            <a:spLocks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r>
              <a:rPr lang="en-US" altLang="en-US" smtClean="0"/>
              <a:t>Note that the procedure for changing the calculator to an annuity due is similar on other calculators.</a:t>
            </a:r>
          </a:p>
          <a:p>
            <a:pPr eaLnBrk="1" hangingPunct="1"/>
            <a:endParaRPr lang="en-US" altLang="en-US" smtClean="0"/>
          </a:p>
          <a:p>
            <a:pPr eaLnBrk="1" hangingPunct="1"/>
            <a:r>
              <a:rPr lang="en-US" altLang="en-US" smtClean="0"/>
              <a:t>Calculator</a:t>
            </a:r>
          </a:p>
          <a:p>
            <a:pPr lvl="1" eaLnBrk="1" hangingPunct="1"/>
            <a:r>
              <a:rPr lang="en-US" altLang="en-US" smtClean="0"/>
              <a:t>2</a:t>
            </a:r>
            <a:r>
              <a:rPr lang="en-US" altLang="en-US" baseline="30000" smtClean="0"/>
              <a:t>nd</a:t>
            </a:r>
            <a:r>
              <a:rPr lang="en-US" altLang="en-US" smtClean="0"/>
              <a:t> BGN 2</a:t>
            </a:r>
            <a:r>
              <a:rPr lang="en-US" altLang="en-US" baseline="30000" smtClean="0"/>
              <a:t>nd</a:t>
            </a:r>
            <a:r>
              <a:rPr lang="en-US" altLang="en-US" smtClean="0"/>
              <a:t> Set (you should see BGN in the display)</a:t>
            </a:r>
          </a:p>
          <a:p>
            <a:pPr lvl="1" eaLnBrk="1" hangingPunct="1"/>
            <a:r>
              <a:rPr lang="en-US" altLang="en-US" smtClean="0"/>
              <a:t>3 N</a:t>
            </a:r>
          </a:p>
          <a:p>
            <a:pPr lvl="1" eaLnBrk="1" hangingPunct="1"/>
            <a:r>
              <a:rPr lang="en-US" altLang="en-US" smtClean="0"/>
              <a:t>-10,000 PMT</a:t>
            </a:r>
          </a:p>
          <a:p>
            <a:pPr lvl="1" eaLnBrk="1" hangingPunct="1"/>
            <a:r>
              <a:rPr lang="en-US" altLang="en-US" smtClean="0"/>
              <a:t>8 I/Y</a:t>
            </a:r>
          </a:p>
          <a:p>
            <a:pPr lvl="1" eaLnBrk="1" hangingPunct="1"/>
            <a:r>
              <a:rPr lang="en-US" altLang="en-US" smtClean="0"/>
              <a:t>CPT FV = 35,061.12</a:t>
            </a:r>
          </a:p>
          <a:p>
            <a:pPr lvl="1" eaLnBrk="1" hangingPunct="1"/>
            <a:r>
              <a:rPr lang="en-US" altLang="en-US" smtClean="0"/>
              <a:t>2</a:t>
            </a:r>
            <a:r>
              <a:rPr lang="en-US" altLang="en-US" baseline="30000" smtClean="0"/>
              <a:t>nd</a:t>
            </a:r>
            <a:r>
              <a:rPr lang="en-US" altLang="en-US" smtClean="0"/>
              <a:t> BGN 2</a:t>
            </a:r>
            <a:r>
              <a:rPr lang="en-US" altLang="en-US" baseline="30000" smtClean="0"/>
              <a:t>nd</a:t>
            </a:r>
            <a:r>
              <a:rPr lang="en-US" altLang="en-US" smtClean="0"/>
              <a:t> Set (be sure to change it back to an ordinary annuity)</a:t>
            </a:r>
          </a:p>
          <a:p>
            <a:pPr eaLnBrk="1" hangingPunct="1"/>
            <a:r>
              <a:rPr lang="en-US" altLang="en-US" smtClean="0"/>
              <a:t>What if it were an ordinary annuity?  FV = 32,464 (so you receive an additional 2597.12 by starting to save today.)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miter lim="800000"/>
            <a:headEnd/>
            <a:tailEnd/>
          </a:ln>
        </p:spPr>
        <p:txBody>
          <a:bodyPr/>
          <a:lstStyle/>
          <a:p>
            <a:r>
              <a:rPr lang="en-US" altLang="en-US" smtClean="0"/>
              <a:t>5.</a:t>
            </a:r>
            <a:fld id="{D16B6867-1B68-4E7D-86FF-B4057547425B}" type="slidenum">
              <a:rPr lang="en-US" altLang="en-US" smtClean="0"/>
              <a:pPr/>
              <a:t>38</a:t>
            </a:fld>
            <a:endParaRPr lang="en-US" altLang="en-US" smtClean="0"/>
          </a:p>
        </p:txBody>
      </p:sp>
      <p:sp>
        <p:nvSpPr>
          <p:cNvPr id="109571" name="Rectangle 2"/>
          <p:cNvSpPr>
            <a:spLocks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r>
              <a:rPr lang="en-US" altLang="en-US" smtClean="0"/>
              <a:t>If you use the regular annuity formula, the FV will occur at the same time as the last payment.  To get the value at the end of the third period, you have to take it forward one more period.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miter lim="800000"/>
            <a:headEnd/>
            <a:tailEnd/>
          </a:ln>
        </p:spPr>
        <p:txBody>
          <a:bodyPr/>
          <a:lstStyle/>
          <a:p>
            <a:r>
              <a:rPr lang="en-US" altLang="en-US" smtClean="0"/>
              <a:t>5.</a:t>
            </a:r>
            <a:fld id="{546A190C-CBB5-4CB3-A395-FCF1FFEDC994}" type="slidenum">
              <a:rPr lang="en-US" altLang="en-US" smtClean="0"/>
              <a:pPr/>
              <a:t>40</a:t>
            </a:fld>
            <a:endParaRPr lang="en-US" altLang="en-US" smtClean="0"/>
          </a:p>
        </p:txBody>
      </p:sp>
      <p:sp>
        <p:nvSpPr>
          <p:cNvPr id="110595" name="Rectangle 2"/>
          <p:cNvSpPr>
            <a:spLocks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r>
              <a:rPr lang="en-US" altLang="en-US" smtClean="0"/>
              <a:t>This is a good preview to the valuation issues discussed in future chapters. The price of an investment is just the present value of expected future cash flows.</a:t>
            </a:r>
          </a:p>
          <a:p>
            <a:pPr eaLnBrk="1" hangingPunct="1"/>
            <a:endParaRPr lang="en-US" altLang="en-US" smtClean="0"/>
          </a:p>
          <a:p>
            <a:pPr eaLnBrk="1" hangingPunct="1"/>
            <a:r>
              <a:rPr lang="en-US" altLang="en-US" smtClean="0"/>
              <a:t>Example statement:</a:t>
            </a:r>
          </a:p>
          <a:p>
            <a:pPr eaLnBrk="1" hangingPunct="1"/>
            <a:endParaRPr lang="en-US" altLang="en-US" smtClean="0"/>
          </a:p>
          <a:p>
            <a:pPr eaLnBrk="1" hangingPunct="1"/>
            <a:r>
              <a:rPr lang="en-US" altLang="en-US" smtClean="0"/>
              <a:t>Suppose the Fellini Co. wants to sell preferred stock at $100 per share. A very similar issue of preferred stock already outstanding has a price of $40 per share and offers a dividend of $1 every quarter.  What dividend will Fellini have to offer if the preferred stock is going to sell?</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miter lim="800000"/>
            <a:headEnd/>
            <a:tailEnd/>
          </a:ln>
        </p:spPr>
        <p:txBody>
          <a:bodyPr/>
          <a:lstStyle/>
          <a:p>
            <a:r>
              <a:rPr lang="en-US" altLang="en-US" smtClean="0"/>
              <a:t>5.</a:t>
            </a:r>
            <a:fld id="{424A20F1-9C34-444F-92CC-CB63CF6ED80D}" type="slidenum">
              <a:rPr lang="en-US" altLang="en-US" smtClean="0"/>
              <a:pPr/>
              <a:t>41</a:t>
            </a:fld>
            <a:endParaRPr lang="en-US" altLang="en-US" smtClean="0"/>
          </a:p>
        </p:txBody>
      </p:sp>
      <p:sp>
        <p:nvSpPr>
          <p:cNvPr id="111619" name="Rectangle 2"/>
          <p:cNvSpPr>
            <a:spLocks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r>
              <a:rPr lang="en-US" altLang="en-US" smtClean="0"/>
              <a:t>Q1: 35(12) = 420 N; 1,000,000 FV; 1 I/Y; CPT PMT = 155.50</a:t>
            </a:r>
          </a:p>
          <a:p>
            <a:pPr eaLnBrk="1" hangingPunct="1"/>
            <a:r>
              <a:rPr lang="en-US" altLang="en-US" smtClean="0"/>
              <a:t>	1,000,000 = C (1.01</a:t>
            </a:r>
            <a:r>
              <a:rPr lang="en-US" altLang="en-US" baseline="30000" smtClean="0"/>
              <a:t>420</a:t>
            </a:r>
            <a:r>
              <a:rPr lang="en-US" altLang="en-US" smtClean="0"/>
              <a:t> – 1) / .01</a:t>
            </a:r>
          </a:p>
          <a:p>
            <a:pPr eaLnBrk="1" hangingPunct="1"/>
            <a:r>
              <a:rPr lang="en-US" altLang="en-US" smtClean="0"/>
              <a:t>	C = 155.50</a:t>
            </a:r>
          </a:p>
          <a:p>
            <a:pPr eaLnBrk="1" hangingPunct="1"/>
            <a:endParaRPr lang="en-US" altLang="en-US" smtClean="0"/>
          </a:p>
          <a:p>
            <a:pPr eaLnBrk="1" hangingPunct="1"/>
            <a:r>
              <a:rPr lang="en-US" altLang="en-US" smtClean="0"/>
              <a:t>Q2:	The payments would be smaller by one period’s interest. Divide the above result by 1.01.</a:t>
            </a:r>
          </a:p>
          <a:p>
            <a:pPr eaLnBrk="1" hangingPunct="1"/>
            <a:r>
              <a:rPr lang="en-US" altLang="en-US" smtClean="0"/>
              <a:t>	1,000,000 = C[(1.01</a:t>
            </a:r>
            <a:r>
              <a:rPr lang="en-US" altLang="en-US" baseline="30000" smtClean="0"/>
              <a:t>420</a:t>
            </a:r>
            <a:r>
              <a:rPr lang="en-US" altLang="en-US" smtClean="0"/>
              <a:t> – 1) / .01] ( 1.01)</a:t>
            </a:r>
          </a:p>
          <a:p>
            <a:pPr eaLnBrk="1" hangingPunct="1"/>
            <a:r>
              <a:rPr lang="en-US" altLang="en-US" smtClean="0"/>
              <a:t>	C = 153.96</a:t>
            </a:r>
          </a:p>
          <a:p>
            <a:pPr eaLnBrk="1" hangingPunct="1"/>
            <a:endParaRPr lang="en-US" altLang="en-US" smtClean="0"/>
          </a:p>
          <a:p>
            <a:pPr eaLnBrk="1" hangingPunct="1"/>
            <a:r>
              <a:rPr lang="en-US" altLang="en-US" smtClean="0"/>
              <a:t>	Set calculator to annuity due and use the same inputs as above. CPT PMT = 153.96</a:t>
            </a:r>
          </a:p>
          <a:p>
            <a:pPr eaLnBrk="1" hangingPunct="1"/>
            <a:endParaRPr lang="en-US" altLang="en-US" smtClean="0"/>
          </a:p>
          <a:p>
            <a:pPr eaLnBrk="1" hangingPunct="1"/>
            <a:r>
              <a:rPr lang="en-US" altLang="en-US" smtClean="0"/>
              <a:t>Q3: PV = 1.50 / .03 = $50</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p:spPr>
        <p:txBody>
          <a:bodyPr/>
          <a:lstStyle/>
          <a:p>
            <a:pPr eaLnBrk="1" hangingPunct="1"/>
            <a:endParaRPr lang="en-US" altLang="en-US" smtClean="0"/>
          </a:p>
        </p:txBody>
      </p:sp>
      <p:sp>
        <p:nvSpPr>
          <p:cNvPr id="112644" name="Slide Number Placeholder 3"/>
          <p:cNvSpPr>
            <a:spLocks noGrp="1"/>
          </p:cNvSpPr>
          <p:nvPr>
            <p:ph type="sldNum" sz="quarter" idx="5"/>
          </p:nvPr>
        </p:nvSpPr>
        <p:spPr>
          <a:noFill/>
          <a:ln>
            <a:miter lim="800000"/>
            <a:headEnd/>
            <a:tailEnd/>
          </a:ln>
        </p:spPr>
        <p:txBody>
          <a:bodyPr/>
          <a:lstStyle/>
          <a:p>
            <a:r>
              <a:rPr lang="en-US" altLang="en-US" smtClean="0"/>
              <a:t>5.</a:t>
            </a:r>
            <a:fld id="{5C0F3124-578D-4A9D-A42B-F094557830B3}" type="slidenum">
              <a:rPr lang="en-US" altLang="en-US" smtClean="0"/>
              <a:pPr/>
              <a:t>42</a:t>
            </a:fld>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miter lim="800000"/>
            <a:headEnd/>
            <a:tailEnd/>
          </a:ln>
        </p:spPr>
        <p:txBody>
          <a:bodyPr/>
          <a:lstStyle/>
          <a:p>
            <a:r>
              <a:rPr lang="en-US" altLang="en-US" smtClean="0"/>
              <a:t>5.</a:t>
            </a:r>
            <a:fld id="{8641AF9F-B527-48B5-A903-472AFE4DDC9C}" type="slidenum">
              <a:rPr lang="en-US" altLang="en-US" smtClean="0"/>
              <a:pPr/>
              <a:t>46</a:t>
            </a:fld>
            <a:endParaRPr lang="en-US" altLang="en-US" smtClean="0"/>
          </a:p>
        </p:txBody>
      </p:sp>
      <p:sp>
        <p:nvSpPr>
          <p:cNvPr id="113667" name="Rectangle 2"/>
          <p:cNvSpPr>
            <a:spLocks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r>
              <a:rPr lang="en-US" altLang="en-US" i="1" smtClean="0"/>
              <a:t>Lecture Tip: </a:t>
            </a:r>
            <a:r>
              <a:rPr lang="en-US" altLang="en-US" smtClean="0"/>
              <a:t>To prepare students for the chapter on stock valuation, it may be helpful to include a discussion of equity as a growing perpetuity.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miter lim="800000"/>
            <a:headEnd/>
            <a:tailEnd/>
          </a:ln>
        </p:spPr>
        <p:txBody>
          <a:bodyPr/>
          <a:lstStyle/>
          <a:p>
            <a:r>
              <a:rPr lang="en-US" altLang="en-US" smtClean="0"/>
              <a:t>5.</a:t>
            </a:r>
            <a:fld id="{8D554B71-4068-4DDB-84C6-1B64E1482D7D}" type="slidenum">
              <a:rPr lang="en-US" altLang="en-US" smtClean="0"/>
              <a:pPr/>
              <a:t>7</a:t>
            </a:fld>
            <a:endParaRPr lang="en-US" altLang="en-US" smtClean="0"/>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r>
              <a:rPr lang="en-US" altLang="en-US" smtClean="0"/>
              <a:t>Calculator:</a:t>
            </a:r>
          </a:p>
          <a:p>
            <a:pPr eaLnBrk="1" hangingPunct="1"/>
            <a:r>
              <a:rPr lang="en-US" altLang="en-US" smtClean="0"/>
              <a:t>First way:</a:t>
            </a:r>
          </a:p>
          <a:p>
            <a:pPr lvl="1" eaLnBrk="1" hangingPunct="1"/>
            <a:r>
              <a:rPr lang="en-US" altLang="en-US" smtClean="0"/>
              <a:t>Year 0 CF: 5 N; -500 PV; 9 I/Y; CPT FV = 769.31</a:t>
            </a:r>
          </a:p>
          <a:p>
            <a:pPr lvl="1" eaLnBrk="1" hangingPunct="1"/>
            <a:r>
              <a:rPr lang="en-US" altLang="en-US" smtClean="0"/>
              <a:t>Year 1 CF: 4 N; -600 PV; 9 I/Y; CPT FV = 846.95</a:t>
            </a:r>
          </a:p>
          <a:p>
            <a:pPr lvl="1" eaLnBrk="1" hangingPunct="1"/>
            <a:r>
              <a:rPr lang="en-US" altLang="en-US" smtClean="0"/>
              <a:t>Total FV = 769.31 + 846.95 = 1,616.26</a:t>
            </a:r>
          </a:p>
          <a:p>
            <a:pPr eaLnBrk="1" hangingPunct="1"/>
            <a:r>
              <a:rPr lang="en-US" altLang="en-US" smtClean="0"/>
              <a:t>Second way – use value at year 2:</a:t>
            </a:r>
          </a:p>
          <a:p>
            <a:pPr lvl="1" eaLnBrk="1" hangingPunct="1"/>
            <a:r>
              <a:rPr lang="en-US" altLang="en-US" smtClean="0"/>
              <a:t>3 N; -1,248.05 PV; 9 I/Y; CPT FV = 1,616.26</a:t>
            </a:r>
          </a:p>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miter lim="800000"/>
            <a:headEnd/>
            <a:tailEnd/>
          </a:ln>
        </p:spPr>
        <p:txBody>
          <a:bodyPr/>
          <a:lstStyle/>
          <a:p>
            <a:r>
              <a:rPr lang="en-US" altLang="en-US" smtClean="0"/>
              <a:t>5.</a:t>
            </a:r>
            <a:fld id="{87B35F05-C619-4531-848D-44AF32DFBE96}" type="slidenum">
              <a:rPr lang="en-US" altLang="en-US" smtClean="0"/>
              <a:pPr/>
              <a:t>47</a:t>
            </a:fld>
            <a:endParaRPr lang="en-US" altLang="en-US" smtClean="0"/>
          </a:p>
        </p:txBody>
      </p:sp>
      <p:sp>
        <p:nvSpPr>
          <p:cNvPr id="114691" name="Rectangle 2"/>
          <p:cNvSpPr>
            <a:spLocks noChangeArrowheads="1" noTextEdit="1"/>
          </p:cNvSpPr>
          <p:nvPr>
            <p:ph type="sldImg"/>
          </p:nvPr>
        </p:nvSpPr>
        <p:spPr>
          <a:xfrm>
            <a:off x="1200150" y="669925"/>
            <a:ext cx="4457700" cy="3343275"/>
          </a:xfrm>
          <a:ln/>
        </p:spPr>
      </p:sp>
      <p:sp>
        <p:nvSpPr>
          <p:cNvPr id="114692" name="Rectangle 3"/>
          <p:cNvSpPr>
            <a:spLocks noGrp="1" noChangeArrowheads="1"/>
          </p:cNvSpPr>
          <p:nvPr>
            <p:ph type="body" idx="1"/>
          </p:nvPr>
        </p:nvSpPr>
        <p:spPr>
          <a:xfrm>
            <a:off x="914400" y="4235450"/>
            <a:ext cx="5029200" cy="4010025"/>
          </a:xfrm>
          <a:noFill/>
        </p:spPr>
        <p:txBody>
          <a:bodyPr/>
          <a:lstStyle/>
          <a:p>
            <a:pPr eaLnBrk="1" hangingPunct="1"/>
            <a:r>
              <a:rPr lang="en-US" altLang="en-US" smtClean="0"/>
              <a:t>It is important to note to students that in this example the year 1 cash flow was given. If the current dividend were $1.30, then we would need to multiply it by one plus the growth rate to estimate the year 1 cash flow.</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r>
              <a:rPr lang="en-US" altLang="en-US" smtClean="0"/>
              <a:t>5.</a:t>
            </a:r>
            <a:fld id="{DF4BAD5E-C3FD-42EE-8F82-7904DB2D1EE0}" type="slidenum">
              <a:rPr lang="en-US" altLang="en-US" smtClean="0"/>
              <a:pPr/>
              <a:t>48</a:t>
            </a:fld>
            <a:endParaRPr lang="en-US" altLang="en-US" smtClean="0"/>
          </a:p>
        </p:txBody>
      </p:sp>
      <p:sp>
        <p:nvSpPr>
          <p:cNvPr id="115715" name="Rectangle 2"/>
          <p:cNvSpPr>
            <a:spLocks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miter lim="800000"/>
            <a:headEnd/>
            <a:tailEnd/>
          </a:ln>
        </p:spPr>
        <p:txBody>
          <a:bodyPr/>
          <a:lstStyle/>
          <a:p>
            <a:r>
              <a:rPr lang="en-US" altLang="en-US" smtClean="0"/>
              <a:t>5.</a:t>
            </a:r>
            <a:fld id="{407CA6E2-4739-4352-B1D1-94E23E40EF84}" type="slidenum">
              <a:rPr lang="en-US" altLang="en-US" smtClean="0"/>
              <a:pPr/>
              <a:t>52</a:t>
            </a:fld>
            <a:endParaRPr lang="en-US" altLang="en-US" smtClean="0"/>
          </a:p>
        </p:txBody>
      </p:sp>
      <p:sp>
        <p:nvSpPr>
          <p:cNvPr id="116739" name="Rectangle 2"/>
          <p:cNvSpPr>
            <a:spLocks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r>
              <a:rPr lang="en-US" altLang="en-US" smtClean="0"/>
              <a:t>Point out that the APR is the same in either case, but your effective rate is different.  Ask them which account they should use.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miter lim="800000"/>
            <a:headEnd/>
            <a:tailEnd/>
          </a:ln>
        </p:spPr>
        <p:txBody>
          <a:bodyPr/>
          <a:lstStyle/>
          <a:p>
            <a:r>
              <a:rPr lang="en-US" altLang="en-US" smtClean="0"/>
              <a:t>5.</a:t>
            </a:r>
            <a:fld id="{FB6F799E-B1C9-4411-BE58-A1E45BCD076E}" type="slidenum">
              <a:rPr lang="en-US" altLang="en-US" smtClean="0"/>
              <a:pPr/>
              <a:t>53</a:t>
            </a:fld>
            <a:endParaRPr lang="en-US" altLang="en-US" smtClean="0"/>
          </a:p>
        </p:txBody>
      </p:sp>
      <p:sp>
        <p:nvSpPr>
          <p:cNvPr id="117763" name="Rectangle 2"/>
          <p:cNvSpPr>
            <a:spLocks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r>
              <a:rPr lang="en-US" altLang="en-US" smtClean="0"/>
              <a:t>Using the calculator:</a:t>
            </a:r>
          </a:p>
          <a:p>
            <a:pPr eaLnBrk="1" hangingPunct="1"/>
            <a:endParaRPr lang="en-US" altLang="en-US" smtClean="0"/>
          </a:p>
          <a:p>
            <a:pPr eaLnBrk="1" hangingPunct="1"/>
            <a:r>
              <a:rPr lang="en-US" altLang="en-US" smtClean="0"/>
              <a:t>The TI BA-II Plus has an I conversion key that allows for easy conversion between quoted rates and effective rates.</a:t>
            </a:r>
          </a:p>
          <a:p>
            <a:pPr eaLnBrk="1" hangingPunct="1"/>
            <a:r>
              <a:rPr lang="en-US" altLang="en-US" smtClean="0"/>
              <a:t>2</a:t>
            </a:r>
            <a:r>
              <a:rPr lang="en-US" altLang="en-US" baseline="30000" smtClean="0"/>
              <a:t>nd</a:t>
            </a:r>
            <a:r>
              <a:rPr lang="en-US" altLang="en-US" smtClean="0"/>
              <a:t> I Conv  NOM is the quoted rate down arrow EFF is the effective rate down arrow C/Y is compounding periods per year.  You can compute either the NOM or the EFF by entering the other two pieces of information, then going to the one you wish to compute and pressing CPT.</a:t>
            </a:r>
          </a:p>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miter lim="800000"/>
            <a:headEnd/>
            <a:tailEnd/>
          </a:ln>
        </p:spPr>
        <p:txBody>
          <a:bodyPr/>
          <a:lstStyle/>
          <a:p>
            <a:r>
              <a:rPr lang="en-US" altLang="en-US" smtClean="0"/>
              <a:t>5.</a:t>
            </a:r>
            <a:fld id="{DDC3BAEF-972E-4D7C-8790-2AEC40E1781C}" type="slidenum">
              <a:rPr lang="en-US" altLang="en-US" smtClean="0"/>
              <a:pPr/>
              <a:t>54</a:t>
            </a:fld>
            <a:endParaRPr lang="en-US" altLang="en-US" smtClean="0"/>
          </a:p>
        </p:txBody>
      </p:sp>
      <p:sp>
        <p:nvSpPr>
          <p:cNvPr id="118787" name="Rectangle 2"/>
          <p:cNvSpPr>
            <a:spLocks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r>
              <a:rPr lang="en-US" altLang="en-US" smtClean="0"/>
              <a:t>Remind students that rates are quoted on an annual basis.  The given numbers are APRs, not daily or semiannual rates.</a:t>
            </a:r>
          </a:p>
          <a:p>
            <a:pPr eaLnBrk="1" hangingPunct="1"/>
            <a:endParaRPr lang="en-US" altLang="en-US" smtClean="0"/>
          </a:p>
          <a:p>
            <a:pPr eaLnBrk="1" hangingPunct="1"/>
            <a:r>
              <a:rPr lang="en-US" altLang="en-US" smtClean="0"/>
              <a:t>Calculator:</a:t>
            </a:r>
          </a:p>
          <a:p>
            <a:pPr eaLnBrk="1" hangingPunct="1"/>
            <a:r>
              <a:rPr lang="en-US" altLang="en-US" smtClean="0"/>
              <a:t>2</a:t>
            </a:r>
            <a:r>
              <a:rPr lang="en-US" altLang="en-US" baseline="30000" smtClean="0"/>
              <a:t>nd</a:t>
            </a:r>
            <a:r>
              <a:rPr lang="en-US" altLang="en-US" smtClean="0"/>
              <a:t> I conv 5.25 NOM Enter up arrow 365 C/Y Enter up arrow CPT EFF = 5.39%</a:t>
            </a:r>
          </a:p>
          <a:p>
            <a:pPr eaLnBrk="1" hangingPunct="1"/>
            <a:r>
              <a:rPr lang="en-US" altLang="en-US" smtClean="0"/>
              <a:t>5.3 NOM Enter up arrow 2 C/Y Enter up arrow CPT EFF = 5.37%</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miter lim="800000"/>
            <a:headEnd/>
            <a:tailEnd/>
          </a:ln>
        </p:spPr>
        <p:txBody>
          <a:bodyPr/>
          <a:lstStyle/>
          <a:p>
            <a:r>
              <a:rPr lang="en-US" altLang="en-US" smtClean="0"/>
              <a:t>5.</a:t>
            </a:r>
            <a:fld id="{FC5CA5D2-5051-434A-A135-76FD14954EAE}" type="slidenum">
              <a:rPr lang="en-US" altLang="en-US" smtClean="0"/>
              <a:pPr/>
              <a:t>55</a:t>
            </a:fld>
            <a:endParaRPr lang="en-US" altLang="en-US" smtClean="0"/>
          </a:p>
        </p:txBody>
      </p:sp>
      <p:sp>
        <p:nvSpPr>
          <p:cNvPr id="119811" name="Rectangle 2"/>
          <p:cNvSpPr>
            <a:spLocks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r>
              <a:rPr lang="en-US" altLang="en-US" smtClean="0"/>
              <a:t>It is important to point out that the daily rate is NOT .014, it is .014383562</a:t>
            </a:r>
          </a:p>
          <a:p>
            <a:pPr eaLnBrk="1" hangingPunct="1"/>
            <a:endParaRPr lang="en-US" altLang="en-US" smtClean="0"/>
          </a:p>
          <a:p>
            <a:pPr lvl="1" eaLnBrk="1" hangingPunct="1"/>
            <a:r>
              <a:rPr lang="en-US" altLang="en-US" smtClean="0"/>
              <a:t>First Account:</a:t>
            </a:r>
          </a:p>
          <a:p>
            <a:pPr lvl="2" eaLnBrk="1" hangingPunct="1"/>
            <a:r>
              <a:rPr lang="en-US" altLang="en-US" smtClean="0"/>
              <a:t>365 N; 5.25 / 365 = .014383562 I/Y; 100 PV; CPT FV = 105.39</a:t>
            </a:r>
          </a:p>
          <a:p>
            <a:pPr lvl="1" eaLnBrk="1" hangingPunct="1"/>
            <a:r>
              <a:rPr lang="en-US" altLang="en-US" smtClean="0"/>
              <a:t>Second Account:</a:t>
            </a:r>
          </a:p>
          <a:p>
            <a:pPr lvl="2" eaLnBrk="1" hangingPunct="1"/>
            <a:r>
              <a:rPr lang="en-US" altLang="en-US" smtClean="0"/>
              <a:t>2 N; 5.3 / 2 = 2.65 I/Y; 100 PV; CPT FV = 105.37</a:t>
            </a:r>
          </a:p>
          <a:p>
            <a:pPr lvl="2" eaLnBrk="1" hangingPunct="1"/>
            <a:endParaRPr lang="en-US" altLang="en-US" smtClean="0"/>
          </a:p>
          <a:p>
            <a:pPr lvl="2" eaLnBrk="1" hangingPunct="1"/>
            <a:r>
              <a:rPr lang="en-US" altLang="en-US" i="1" smtClean="0"/>
              <a:t>Lecture Tip: </a:t>
            </a:r>
            <a:r>
              <a:rPr lang="en-US" altLang="en-US" smtClean="0"/>
              <a:t>Here is a way to drive the point of this section home. Ask how many students have taken out a car loan. Now ask one of them what annual interest rate s/he is paying on the loan. Students will typically quote the loan in terms of the APR. Point out that, since payments are made monthly, the effective rate is actually more than the rate s/he just quoted, and demonstrate the calculation of the EAR.</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miter lim="800000"/>
            <a:headEnd/>
            <a:tailEnd/>
          </a:ln>
        </p:spPr>
        <p:txBody>
          <a:bodyPr/>
          <a:lstStyle/>
          <a:p>
            <a:r>
              <a:rPr lang="en-US" altLang="en-US" smtClean="0"/>
              <a:t>5.</a:t>
            </a:r>
            <a:fld id="{556B5DC7-8FD4-448F-9239-F4AAA51A87CF}" type="slidenum">
              <a:rPr lang="en-US" altLang="en-US" smtClean="0"/>
              <a:pPr/>
              <a:t>57</a:t>
            </a:fld>
            <a:endParaRPr lang="en-US" altLang="en-US" smtClean="0"/>
          </a:p>
        </p:txBody>
      </p:sp>
      <p:sp>
        <p:nvSpPr>
          <p:cNvPr id="120835" name="Rectangle 2"/>
          <p:cNvSpPr>
            <a:spLocks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r>
              <a:rPr lang="en-US" altLang="en-US" smtClean="0"/>
              <a:t>On the calculator: 2</a:t>
            </a:r>
            <a:r>
              <a:rPr lang="en-US" altLang="en-US" baseline="30000" smtClean="0"/>
              <a:t>nd</a:t>
            </a:r>
            <a:r>
              <a:rPr lang="en-US" altLang="en-US" smtClean="0"/>
              <a:t> I conv down arrow 12 EFF Enter down arrow 12 C/Y Enter down arrow CPT NOM</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miter lim="800000"/>
            <a:headEnd/>
            <a:tailEnd/>
          </a:ln>
        </p:spPr>
        <p:txBody>
          <a:bodyPr/>
          <a:lstStyle/>
          <a:p>
            <a:r>
              <a:rPr lang="en-US" altLang="en-US" smtClean="0"/>
              <a:t>5.</a:t>
            </a:r>
            <a:fld id="{71A0DC45-5A61-4357-8AC6-A6E6391D7E39}" type="slidenum">
              <a:rPr lang="en-US" altLang="en-US" smtClean="0"/>
              <a:pPr/>
              <a:t>58</a:t>
            </a:fld>
            <a:endParaRPr lang="en-US" altLang="en-US" smtClean="0"/>
          </a:p>
        </p:txBody>
      </p:sp>
      <p:sp>
        <p:nvSpPr>
          <p:cNvPr id="121859" name="Rectangle 2"/>
          <p:cNvSpPr>
            <a:spLocks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lvl="1" eaLnBrk="1" hangingPunct="1"/>
            <a:r>
              <a:rPr lang="en-US" altLang="en-US" smtClean="0"/>
              <a:t>2(12) = 24 N; 16.9 / 12 = 1.408333333 I/Y; 3,500 PV; CPT PMT = -172.88</a:t>
            </a:r>
          </a:p>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miter lim="800000"/>
            <a:headEnd/>
            <a:tailEnd/>
          </a:ln>
        </p:spPr>
        <p:txBody>
          <a:bodyPr/>
          <a:lstStyle/>
          <a:p>
            <a:r>
              <a:rPr lang="en-US" altLang="en-US" smtClean="0"/>
              <a:t>5.</a:t>
            </a:r>
            <a:fld id="{B5A9347C-CE03-409D-A382-08CBDF03B7B4}" type="slidenum">
              <a:rPr lang="en-US" altLang="en-US" smtClean="0"/>
              <a:pPr/>
              <a:t>59</a:t>
            </a:fld>
            <a:endParaRPr lang="en-US" altLang="en-US" smtClean="0"/>
          </a:p>
        </p:txBody>
      </p:sp>
      <p:sp>
        <p:nvSpPr>
          <p:cNvPr id="122883" name="Rectangle 2"/>
          <p:cNvSpPr>
            <a:spLocks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lvl="1" eaLnBrk="1" hangingPunct="1"/>
            <a:r>
              <a:rPr lang="en-US" altLang="en-US" smtClean="0"/>
              <a:t>35(12) = 420 N</a:t>
            </a:r>
          </a:p>
          <a:p>
            <a:pPr lvl="1" eaLnBrk="1" hangingPunct="1"/>
            <a:r>
              <a:rPr lang="en-US" altLang="en-US" smtClean="0"/>
              <a:t>9 / 12 = .75 I/Y</a:t>
            </a:r>
          </a:p>
          <a:p>
            <a:pPr lvl="1" eaLnBrk="1" hangingPunct="1"/>
            <a:r>
              <a:rPr lang="en-US" altLang="en-US" smtClean="0"/>
              <a:t>50 PMT</a:t>
            </a:r>
          </a:p>
          <a:p>
            <a:pPr lvl="1" eaLnBrk="1" hangingPunct="1"/>
            <a:r>
              <a:rPr lang="en-US" altLang="en-US" smtClean="0"/>
              <a:t>CPT FV = 147,089.22</a:t>
            </a:r>
          </a:p>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miter lim="800000"/>
            <a:headEnd/>
            <a:tailEnd/>
          </a:ln>
        </p:spPr>
        <p:txBody>
          <a:bodyPr/>
          <a:lstStyle/>
          <a:p>
            <a:r>
              <a:rPr lang="en-US" altLang="en-US" smtClean="0"/>
              <a:t>5.</a:t>
            </a:r>
            <a:fld id="{6EF60626-C310-4CB8-9F46-ADB56327EFDF}" type="slidenum">
              <a:rPr lang="en-US" altLang="en-US" smtClean="0"/>
              <a:pPr/>
              <a:t>60</a:t>
            </a:fld>
            <a:endParaRPr lang="en-US" altLang="en-US" smtClean="0"/>
          </a:p>
        </p:txBody>
      </p:sp>
      <p:sp>
        <p:nvSpPr>
          <p:cNvPr id="123907" name="Rectangle 2"/>
          <p:cNvSpPr>
            <a:spLocks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lvl="1" eaLnBrk="1" hangingPunct="1"/>
            <a:r>
              <a:rPr lang="en-US" altLang="en-US" smtClean="0"/>
              <a:t>3(365) = 1095 N</a:t>
            </a:r>
          </a:p>
          <a:p>
            <a:pPr lvl="1" eaLnBrk="1" hangingPunct="1"/>
            <a:r>
              <a:rPr lang="en-US" altLang="en-US" smtClean="0"/>
              <a:t>5.5 / 365 = .015068493 I/Y</a:t>
            </a:r>
          </a:p>
          <a:p>
            <a:pPr lvl="1" eaLnBrk="1" hangingPunct="1"/>
            <a:r>
              <a:rPr lang="en-US" altLang="en-US" smtClean="0"/>
              <a:t>15,000 FV</a:t>
            </a:r>
          </a:p>
          <a:p>
            <a:pPr lvl="1" eaLnBrk="1" hangingPunct="1"/>
            <a:r>
              <a:rPr lang="en-US" altLang="en-US" smtClean="0"/>
              <a:t>CPT PV = -12,718.56</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miter lim="800000"/>
            <a:headEnd/>
            <a:tailEnd/>
          </a:ln>
        </p:spPr>
        <p:txBody>
          <a:bodyPr/>
          <a:lstStyle/>
          <a:p>
            <a:r>
              <a:rPr lang="en-US" altLang="en-US" smtClean="0"/>
              <a:t>5.</a:t>
            </a:r>
            <a:fld id="{52863627-DC1E-4F89-9724-17ACBED81668}" type="slidenum">
              <a:rPr lang="en-US" altLang="en-US" smtClean="0"/>
              <a:pPr/>
              <a:t>8</a:t>
            </a:fld>
            <a:endParaRPr lang="en-US" altLang="en-US" smtClean="0"/>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altLang="en-US" smtClean="0"/>
              <a:t>Calculator:   </a:t>
            </a:r>
          </a:p>
          <a:p>
            <a:pPr eaLnBrk="1" hangingPunct="1"/>
            <a:r>
              <a:rPr lang="en-US" altLang="en-US" smtClean="0"/>
              <a:t>Year 1 CF: 4 N; -100 PV; 8 I/Y; CPT FV = 136.05</a:t>
            </a:r>
          </a:p>
          <a:p>
            <a:pPr lvl="1" eaLnBrk="1" hangingPunct="1"/>
            <a:r>
              <a:rPr lang="en-US" altLang="en-US" smtClean="0"/>
              <a:t>Year 3 CF: 2 N; -300 PV; 8 I/Y; CPT FV = 349.92</a:t>
            </a:r>
          </a:p>
          <a:p>
            <a:pPr lvl="1" eaLnBrk="1" hangingPunct="1"/>
            <a:r>
              <a:rPr lang="en-US" altLang="en-US" smtClean="0"/>
              <a:t>Total FV = 136.05 + 349.92 = 485.97</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miter lim="800000"/>
            <a:headEnd/>
            <a:tailEnd/>
          </a:ln>
        </p:spPr>
        <p:txBody>
          <a:bodyPr/>
          <a:lstStyle/>
          <a:p>
            <a:r>
              <a:rPr lang="en-US" altLang="en-US" smtClean="0"/>
              <a:t>5.</a:t>
            </a:r>
            <a:fld id="{C96C69CF-FA97-46E3-9FA4-FEDFD895DAF1}" type="slidenum">
              <a:rPr lang="en-US" altLang="en-US" smtClean="0"/>
              <a:pPr/>
              <a:t>62</a:t>
            </a:fld>
            <a:endParaRPr lang="en-US" altLang="en-US" smtClean="0"/>
          </a:p>
        </p:txBody>
      </p:sp>
      <p:sp>
        <p:nvSpPr>
          <p:cNvPr id="124931" name="Rectangle 2"/>
          <p:cNvSpPr>
            <a:spLocks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r>
              <a:rPr lang="en-US" altLang="en-US" smtClean="0"/>
              <a:t>APR = period rate * # of compounding periods per year</a:t>
            </a:r>
          </a:p>
          <a:p>
            <a:pPr eaLnBrk="1" hangingPunct="1"/>
            <a:r>
              <a:rPr lang="en-US" altLang="en-US" smtClean="0"/>
              <a:t>EAR is the rate we earn (or pay) after we account for compounding.</a:t>
            </a:r>
          </a:p>
          <a:p>
            <a:pPr eaLnBrk="1" hangingPunct="1"/>
            <a:r>
              <a:rPr lang="en-US" altLang="en-US" smtClean="0"/>
              <a:t>We should use the EAR to compare alternatives.</a:t>
            </a:r>
          </a:p>
          <a:p>
            <a:pPr eaLnBrk="1" hangingPunct="1"/>
            <a:r>
              <a:rPr lang="en-US" altLang="en-US" smtClean="0"/>
              <a:t>We need the period rate, and we have to use the APR to get it.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miter lim="800000"/>
            <a:headEnd/>
            <a:tailEnd/>
          </a:ln>
        </p:spPr>
        <p:txBody>
          <a:bodyPr/>
          <a:lstStyle/>
          <a:p>
            <a:r>
              <a:rPr lang="en-US" altLang="en-US" smtClean="0"/>
              <a:t>5.</a:t>
            </a:r>
            <a:fld id="{3D1FD660-11EF-4D71-B850-FB3ED42A6D55}" type="slidenum">
              <a:rPr lang="en-US" altLang="en-US" smtClean="0"/>
              <a:pPr/>
              <a:t>63</a:t>
            </a:fld>
            <a:endParaRPr lang="en-US" altLang="en-US" smtClean="0"/>
          </a:p>
        </p:txBody>
      </p:sp>
      <p:sp>
        <p:nvSpPr>
          <p:cNvPr id="125955" name="Rectangle 2"/>
          <p:cNvSpPr>
            <a:spLocks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pPr eaLnBrk="1" hangingPunct="1"/>
            <a:r>
              <a:rPr lang="en-US" altLang="en-US" smtClean="0"/>
              <a:t>Remind students that the value of an investment is the present value of expected future cash flows.</a:t>
            </a:r>
          </a:p>
          <a:p>
            <a:pPr eaLnBrk="1" hangingPunct="1"/>
            <a:endParaRPr lang="en-US" altLang="en-US" smtClean="0"/>
          </a:p>
          <a:p>
            <a:pPr eaLnBrk="1" hangingPunct="1"/>
            <a:r>
              <a:rPr lang="en-US" altLang="en-US" smtClean="0"/>
              <a:t>1 N; 10,000 FV; 7 I/Y; CPT PV = -9,345.79</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miter lim="800000"/>
            <a:headEnd/>
            <a:tailEnd/>
          </a:ln>
        </p:spPr>
        <p:txBody>
          <a:bodyPr/>
          <a:lstStyle/>
          <a:p>
            <a:r>
              <a:rPr lang="en-US" altLang="en-US" smtClean="0"/>
              <a:t>5.</a:t>
            </a:r>
            <a:fld id="{36923C3A-E463-4048-85A9-6A2B0673B501}" type="slidenum">
              <a:rPr lang="en-US" altLang="en-US" smtClean="0"/>
              <a:pPr/>
              <a:t>66</a:t>
            </a:fld>
            <a:endParaRPr lang="en-US" altLang="en-US" smtClean="0"/>
          </a:p>
        </p:txBody>
      </p:sp>
      <p:sp>
        <p:nvSpPr>
          <p:cNvPr id="126979" name="Rectangle 2"/>
          <p:cNvSpPr>
            <a:spLocks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r>
              <a:rPr lang="en-US" altLang="en-US" i="1" smtClean="0"/>
              <a:t>Lecture Tip: </a:t>
            </a:r>
            <a:r>
              <a:rPr lang="en-US" altLang="en-US" smtClean="0"/>
              <a:t>Consider a $200,000, 30-year loan with monthly payments of $1330.60 (7% APR with monthly compounding). You would pay a total of $279,016 in interest over the life of the loan. Suppose instead, you cut the payment in half and pay $665.30 every two weeks (note that this entails paying an extra $1330.60 per year because there are 26 two week periods). You will cut your loan term to just under 24 years and save almost $70,000 in interest over the life of the loan.</a:t>
            </a:r>
            <a:br>
              <a:rPr lang="en-US" altLang="en-US" smtClean="0"/>
            </a:br>
            <a:r>
              <a:rPr lang="en-US" altLang="en-US" smtClean="0"/>
              <a:t/>
            </a:r>
            <a:br>
              <a:rPr lang="en-US" altLang="en-US" smtClean="0"/>
            </a:br>
            <a:r>
              <a:rPr lang="en-US" altLang="en-US" smtClean="0"/>
              <a:t>Calculations on TI-BAII plus</a:t>
            </a:r>
            <a:br>
              <a:rPr lang="en-US" altLang="en-US" smtClean="0"/>
            </a:br>
            <a:r>
              <a:rPr lang="en-US" altLang="en-US" smtClean="0"/>
              <a:t>First: PV = 200,000; N=360; I=7; P/Y=C/Y=12; CPT PMT = 1330.60 (interest = 1330.60*360 – 200,000)</a:t>
            </a:r>
            <a:br>
              <a:rPr lang="en-US" altLang="en-US" smtClean="0"/>
            </a:br>
            <a:r>
              <a:rPr lang="en-US" altLang="en-US" smtClean="0"/>
              <a:t>Second: PV = 200,000; PMT = -665.30; I = 7; P/Y = 26; C/Y = 12; CPT N = 614 payments / 26 = 23.65 years (interest = 665.30*614 – 200,000)</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miter lim="800000"/>
            <a:headEnd/>
            <a:tailEnd/>
          </a:ln>
        </p:spPr>
        <p:txBody>
          <a:bodyPr/>
          <a:lstStyle/>
          <a:p>
            <a:r>
              <a:rPr lang="en-US" altLang="en-US" smtClean="0"/>
              <a:t>5.</a:t>
            </a:r>
            <a:fld id="{8586238A-95D0-498C-97B9-C695B0E12346}" type="slidenum">
              <a:rPr lang="en-US" altLang="en-US" smtClean="0"/>
              <a:pPr/>
              <a:t>67</a:t>
            </a:fld>
            <a:endParaRPr lang="en-US" altLang="en-US" smtClean="0"/>
          </a:p>
        </p:txBody>
      </p:sp>
      <p:sp>
        <p:nvSpPr>
          <p:cNvPr id="128003" name="Rectangle 2"/>
          <p:cNvSpPr>
            <a:spLocks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pPr eaLnBrk="1" hangingPunct="1"/>
            <a:r>
              <a:rPr lang="en-US" altLang="en-US" smtClean="0"/>
              <a:t>The monthly payment is $506.91.</a:t>
            </a:r>
          </a:p>
          <a:p>
            <a:pPr eaLnBrk="1" hangingPunct="1"/>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miter lim="800000"/>
            <a:headEnd/>
            <a:tailEnd/>
          </a:ln>
        </p:spPr>
        <p:txBody>
          <a:bodyPr/>
          <a:lstStyle/>
          <a:p>
            <a:r>
              <a:rPr lang="en-US" altLang="en-US" smtClean="0"/>
              <a:t>5.</a:t>
            </a:r>
            <a:fld id="{06AB21B3-D929-40DD-BE3F-67B096A17683}" type="slidenum">
              <a:rPr lang="en-US" altLang="en-US" smtClean="0"/>
              <a:pPr/>
              <a:t>69</a:t>
            </a:fld>
            <a:endParaRPr lang="en-US" altLang="en-US" smtClean="0"/>
          </a:p>
        </p:txBody>
      </p:sp>
      <p:sp>
        <p:nvSpPr>
          <p:cNvPr id="129027" name="Rectangle 2"/>
          <p:cNvSpPr>
            <a:spLocks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r>
              <a:rPr lang="en-US" altLang="en-US" smtClean="0"/>
              <a:t>Using a financial calculator to find the APR: PV = 978 – 50 = 928; FV = -978; N = 3 weeks; CPT I/Y = 1.765% per week; APR = 1.765 (52 weeks per year) = 91.76%!!!</a:t>
            </a:r>
            <a:br>
              <a:rPr lang="en-US" altLang="en-US" smtClean="0"/>
            </a:br>
            <a:r>
              <a:rPr lang="en-US" altLang="en-US" smtClean="0"/>
              <a:t/>
            </a:r>
            <a:br>
              <a:rPr lang="en-US" altLang="en-US" smtClean="0"/>
            </a:br>
            <a:r>
              <a:rPr lang="en-US" altLang="en-US" smtClean="0"/>
              <a:t>Compute the EAR = (1.01765)52 – 1 = 148.34%!!!! </a:t>
            </a:r>
          </a:p>
          <a:p>
            <a:pPr eaLnBrk="1" hangingPunct="1"/>
            <a:endParaRPr lang="en-US" altLang="en-US" smtClean="0"/>
          </a:p>
          <a:p>
            <a:pPr lvl="3" eaLnBrk="1" hangingPunct="1"/>
            <a:r>
              <a:rPr lang="en-US" altLang="en-US" smtClean="0"/>
              <a:t>You would be better off taking a cash advance on your credit card and paying it off when the refund check comes, even if you have the most expensive card available.</a:t>
            </a:r>
            <a:br>
              <a:rPr lang="en-US" altLang="en-US" smtClean="0"/>
            </a:br>
            <a:r>
              <a:rPr lang="en-US" altLang="en-US" smtClean="0"/>
              <a:t/>
            </a:r>
            <a:br>
              <a:rPr lang="en-US" altLang="en-US" smtClean="0"/>
            </a:br>
            <a:endParaRPr lang="en-US" altLang="en-US" smtClean="0"/>
          </a:p>
          <a:p>
            <a:pPr lvl="3" eaLnBrk="1" hangingPunct="1"/>
            <a:r>
              <a:rPr lang="en-US" altLang="en-US" smtClean="0"/>
              <a:t>Refund needed for a 15% APR:</a:t>
            </a:r>
            <a:br>
              <a:rPr lang="en-US" altLang="en-US" smtClean="0"/>
            </a:br>
            <a:r>
              <a:rPr lang="en-US" altLang="en-US" smtClean="0"/>
              <a:t>PV + 50 = PV(1 + (.15/52))3</a:t>
            </a:r>
            <a:br>
              <a:rPr lang="en-US" altLang="en-US" smtClean="0"/>
            </a:br>
            <a:r>
              <a:rPr lang="en-US" altLang="en-US" smtClean="0"/>
              <a:t>PV = $5,761.14</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miter lim="800000"/>
            <a:headEnd/>
            <a:tailEnd/>
          </a:ln>
        </p:spPr>
        <p:txBody>
          <a:bodyPr/>
          <a:lstStyle/>
          <a:p>
            <a:r>
              <a:rPr lang="en-US" altLang="en-US" smtClean="0"/>
              <a:t>5.</a:t>
            </a:r>
            <a:fld id="{9381D750-CD30-4754-BEC6-AC52437E85B2}" type="slidenum">
              <a:rPr lang="en-US" altLang="en-US" smtClean="0"/>
              <a:pPr/>
              <a:t>70</a:t>
            </a:fld>
            <a:endParaRPr lang="en-US" altLang="en-US" smtClean="0"/>
          </a:p>
        </p:txBody>
      </p:sp>
      <p:sp>
        <p:nvSpPr>
          <p:cNvPr id="130051" name="Rectangle 2"/>
          <p:cNvSpPr>
            <a:spLocks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pPr eaLnBrk="1" hangingPunct="1"/>
            <a:r>
              <a:rPr lang="en-US" altLang="en-US" smtClean="0"/>
              <a:t>Present value problems:</a:t>
            </a:r>
          </a:p>
          <a:p>
            <a:pPr eaLnBrk="1" hangingPunct="1"/>
            <a:r>
              <a:rPr lang="en-US" altLang="en-US" smtClean="0"/>
              <a:t>End of the year: 10 N; 8 I/Y; 100 PMT; CPT PV = -671.00</a:t>
            </a:r>
          </a:p>
          <a:p>
            <a:pPr eaLnBrk="1" hangingPunct="1"/>
            <a:r>
              <a:rPr lang="en-US" altLang="en-US" smtClean="0"/>
              <a:t>Beginning of the year: PV = $671.00 X 1.08 = $724.69</a:t>
            </a:r>
          </a:p>
          <a:p>
            <a:pPr eaLnBrk="1" hangingPunct="1"/>
            <a:endParaRPr lang="en-US" altLang="en-US" smtClean="0"/>
          </a:p>
          <a:p>
            <a:pPr eaLnBrk="1" hangingPunct="1"/>
            <a:r>
              <a:rPr lang="en-US" altLang="en-US" smtClean="0"/>
              <a:t>Future value problems:</a:t>
            </a:r>
          </a:p>
          <a:p>
            <a:pPr eaLnBrk="1" hangingPunct="1"/>
            <a:r>
              <a:rPr lang="en-US" altLang="en-US" smtClean="0"/>
              <a:t>10 N; 8 I/Y; -100 PMT; CPT FV = 1,448.66</a:t>
            </a:r>
          </a:p>
          <a:p>
            <a:pPr eaLnBrk="1" hangingPunct="1"/>
            <a:r>
              <a:rPr lang="en-US" altLang="en-US" smtClean="0"/>
              <a:t>10N; 8 I/Y; -1,000 PV; -100 PMT; CPT FV = 3,607.58</a:t>
            </a:r>
          </a:p>
          <a:p>
            <a:pPr eaLnBrk="1" hangingPunct="1"/>
            <a:endParaRPr lang="en-US" altLang="en-US" smtClean="0"/>
          </a:p>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miter lim="800000"/>
            <a:headEnd/>
            <a:tailEnd/>
          </a:ln>
        </p:spPr>
        <p:txBody>
          <a:bodyPr/>
          <a:lstStyle/>
          <a:p>
            <a:r>
              <a:rPr lang="en-US" altLang="en-US" smtClean="0"/>
              <a:t>5.</a:t>
            </a:r>
            <a:fld id="{6CB7AE20-0600-4FF8-AEED-2C60FC6D7453}" type="slidenum">
              <a:rPr lang="en-US" altLang="en-US" smtClean="0"/>
              <a:pPr/>
              <a:t>9</a:t>
            </a:fld>
            <a:endParaRPr lang="en-US" altLang="en-US" smtClean="0"/>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altLang="en-US" smtClean="0"/>
              <a:t>The students can read the example in the book.</a:t>
            </a:r>
          </a:p>
          <a:p>
            <a:pPr eaLnBrk="1" hangingPunct="1"/>
            <a:endParaRPr lang="en-US" altLang="en-US" smtClean="0"/>
          </a:p>
          <a:p>
            <a:pPr eaLnBrk="1" hangingPunct="1"/>
            <a:r>
              <a:rPr lang="en-US" altLang="en-US" smtClean="0"/>
              <a:t>You are offered an investment that will pay you $200 in one year, $400 the next year, $600 the next year and $800 at the end of the fourth year.  You can earn 12 percent on very similar investments. What is the most you should pay for this one?</a:t>
            </a:r>
          </a:p>
          <a:p>
            <a:pPr eaLnBrk="1" hangingPunct="1"/>
            <a:endParaRPr lang="en-US" altLang="en-US" smtClean="0"/>
          </a:p>
          <a:p>
            <a:pPr eaLnBrk="1" hangingPunct="1"/>
            <a:r>
              <a:rPr lang="en-US" altLang="en-US" smtClean="0"/>
              <a:t>Point out that the question could also be phrased as “How much is this investment worth?”</a:t>
            </a:r>
          </a:p>
          <a:p>
            <a:pPr eaLnBrk="1" hangingPunct="1"/>
            <a:endParaRPr lang="en-US" altLang="en-US" smtClean="0"/>
          </a:p>
          <a:p>
            <a:pPr eaLnBrk="1" hangingPunct="1"/>
            <a:r>
              <a:rPr lang="en-US" altLang="en-US" smtClean="0"/>
              <a:t>Calculator:</a:t>
            </a:r>
          </a:p>
          <a:p>
            <a:pPr lvl="1" eaLnBrk="1" hangingPunct="1"/>
            <a:r>
              <a:rPr lang="en-US" altLang="en-US" smtClean="0"/>
              <a:t>Year 1 CF: N = 1; I/Y = 12; FV = 200; CPT PV = -178.57</a:t>
            </a:r>
          </a:p>
          <a:p>
            <a:pPr lvl="1" eaLnBrk="1" hangingPunct="1"/>
            <a:r>
              <a:rPr lang="en-US" altLang="en-US" smtClean="0"/>
              <a:t>Year 2 CF: N = 2; I/Y = 12; FV = 400; CPT PV = -318.88</a:t>
            </a:r>
          </a:p>
          <a:p>
            <a:pPr lvl="1" eaLnBrk="1" hangingPunct="1"/>
            <a:r>
              <a:rPr lang="en-US" altLang="en-US" smtClean="0"/>
              <a:t>Year 3 CF: N = 3; I/Y = 12; FV = 600; CPT PV = -427.07</a:t>
            </a:r>
          </a:p>
          <a:p>
            <a:pPr lvl="1" eaLnBrk="1" hangingPunct="1"/>
            <a:r>
              <a:rPr lang="en-US" altLang="en-US" smtClean="0"/>
              <a:t>Year 4 CF: N = 4; I/Y = 12; FV = 800; CPT PV = - 508.41</a:t>
            </a:r>
          </a:p>
          <a:p>
            <a:pPr lvl="1" eaLnBrk="1" hangingPunct="1"/>
            <a:r>
              <a:rPr lang="en-US" altLang="en-US" smtClean="0"/>
              <a:t>Total PV = 178.57 + 318.88 + 427.07 + 508.41 = 1,432.93</a:t>
            </a:r>
          </a:p>
          <a:p>
            <a:pPr eaLnBrk="1" hangingPunct="1"/>
            <a:endParaRPr lang="en-US" altLang="en-US" smtClean="0"/>
          </a:p>
          <a:p>
            <a:pPr eaLnBrk="1" hangingPunct="1"/>
            <a:r>
              <a:rPr lang="en-US" altLang="en-US" smtClean="0"/>
              <a:t>Remember the sign convention.  The negative numbers imply that we would have to pay 1,432.93 today to receive the cash flows in the future.</a:t>
            </a:r>
          </a:p>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miter lim="800000"/>
            <a:headEnd/>
            <a:tailEnd/>
          </a:ln>
        </p:spPr>
        <p:txBody>
          <a:bodyPr/>
          <a:lstStyle/>
          <a:p>
            <a:r>
              <a:rPr lang="en-US" altLang="en-US" smtClean="0"/>
              <a:t>5.</a:t>
            </a:r>
            <a:fld id="{B70519BC-534B-43D3-BEA8-2D55F75473A4}" type="slidenum">
              <a:rPr lang="en-US" altLang="en-US" smtClean="0"/>
              <a:pPr/>
              <a:t>11</a:t>
            </a:fld>
            <a:endParaRPr lang="en-US" altLang="en-US" smtClean="0"/>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smtClean="0"/>
              <a:t>Click on the tabs at the bottom of the worksheet to move from a future value example to a present value example.</a:t>
            </a:r>
          </a:p>
          <a:p>
            <a:pPr eaLnBrk="1" hangingPunct="1"/>
            <a:endParaRPr lang="en-US" altLang="en-US" smtClean="0"/>
          </a:p>
          <a:p>
            <a:pPr eaLnBrk="1" hangingPunct="1"/>
            <a:r>
              <a:rPr lang="en-US" altLang="en-US" b="1" i="1" smtClean="0"/>
              <a:t>Lecture Tip: </a:t>
            </a:r>
            <a:r>
              <a:rPr lang="en-US" altLang="en-US" smtClean="0"/>
              <a:t>The present value of a series of cash flows depends heavily on the choice of discount rate. You can easily illustrate this dependence in the spreadsheet on Slide 6.10 by changing the cell that contains the discount rate. A separate worksheet on the slide provides a graph of the relationship between PV and the discount rate.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miter lim="800000"/>
            <a:headEnd/>
            <a:tailEnd/>
          </a:ln>
        </p:spPr>
        <p:txBody>
          <a:bodyPr/>
          <a:lstStyle/>
          <a:p>
            <a:r>
              <a:rPr lang="en-US" altLang="en-US" smtClean="0"/>
              <a:t>5.</a:t>
            </a:r>
            <a:fld id="{93A35ED7-1D12-43F1-B589-55E52D8A1CE4}" type="slidenum">
              <a:rPr lang="en-US" altLang="en-US" smtClean="0"/>
              <a:pPr/>
              <a:t>12</a:t>
            </a:fld>
            <a:endParaRPr lang="en-US" altLang="en-US" smtClean="0"/>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lvl="1" eaLnBrk="1" hangingPunct="1"/>
            <a:r>
              <a:rPr lang="en-US" altLang="en-US" smtClean="0"/>
              <a:t>Calculator:</a:t>
            </a:r>
          </a:p>
          <a:p>
            <a:pPr lvl="1" eaLnBrk="1" hangingPunct="1"/>
            <a:r>
              <a:rPr lang="en-US" altLang="en-US" smtClean="0"/>
              <a:t>N = 1; I/Y = 10; FV = 1000; CPT PV = -909.09</a:t>
            </a:r>
          </a:p>
          <a:p>
            <a:pPr lvl="1" eaLnBrk="1" hangingPunct="1"/>
            <a:r>
              <a:rPr lang="en-US" altLang="en-US" smtClean="0"/>
              <a:t>N = 2; I/Y = 10; FV = 2000; CPT PV = -1,652.89</a:t>
            </a:r>
          </a:p>
          <a:p>
            <a:pPr lvl="1" eaLnBrk="1" hangingPunct="1"/>
            <a:r>
              <a:rPr lang="en-US" altLang="en-US" smtClean="0"/>
              <a:t>N = 3; I/Y = 10; FV = 3000; CPT PV = -2,253.94</a:t>
            </a:r>
          </a:p>
          <a:p>
            <a:pPr lvl="1" eaLnBrk="1" hangingPunct="1"/>
            <a:endParaRPr lang="en-US" altLang="en-US" smtClean="0"/>
          </a:p>
          <a:p>
            <a:pPr lvl="1" eaLnBrk="1" hangingPunct="1"/>
            <a:r>
              <a:rPr lang="en-US" altLang="en-US" smtClean="0"/>
              <a:t>PV = 909.09 + 1,652.89 + 2,253.94 = 4,815.92</a:t>
            </a:r>
          </a:p>
          <a:p>
            <a:pPr lvl="1" eaLnBrk="1" hangingPunct="1"/>
            <a:endParaRPr lang="en-US" altLang="en-US" smtClean="0"/>
          </a:p>
          <a:p>
            <a:pPr lvl="1"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miter lim="800000"/>
            <a:headEnd/>
            <a:tailEnd/>
          </a:ln>
        </p:spPr>
        <p:txBody>
          <a:bodyPr/>
          <a:lstStyle/>
          <a:p>
            <a:r>
              <a:rPr lang="en-US" altLang="en-US" smtClean="0"/>
              <a:t>5.</a:t>
            </a:r>
            <a:fld id="{3AE2F357-9EB4-4AE0-9C2F-34BAA1F06D8B}" type="slidenum">
              <a:rPr lang="en-US" altLang="en-US" smtClean="0"/>
              <a:pPr/>
              <a:t>13</a:t>
            </a:fld>
            <a:endParaRPr lang="en-US" altLang="en-US" smtClean="0"/>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r>
              <a:rPr lang="en-US" altLang="en-US" smtClean="0"/>
              <a:t>The next example will be worked using the cash flow keys.</a:t>
            </a:r>
          </a:p>
          <a:p>
            <a:pPr eaLnBrk="1" hangingPunct="1"/>
            <a:endParaRPr lang="en-US" altLang="en-US" smtClean="0"/>
          </a:p>
          <a:p>
            <a:pPr eaLnBrk="1" hangingPunct="1"/>
            <a:r>
              <a:rPr lang="en-US" altLang="en-US" smtClean="0"/>
              <a:t>Note that with the BA-II Plus, the students can double check the numbers they have entered by pressing the up and down arrows.  It is similar to entering the cash flows into spreadsheet cells.</a:t>
            </a:r>
          </a:p>
          <a:p>
            <a:pPr eaLnBrk="1" hangingPunct="1"/>
            <a:endParaRPr lang="en-US" altLang="en-US" smtClean="0"/>
          </a:p>
          <a:p>
            <a:pPr eaLnBrk="1" hangingPunct="1"/>
            <a:r>
              <a:rPr lang="en-US" altLang="en-US" smtClean="0"/>
              <a:t>Other calculators also have cash flow keys.  You enter the information by putting in the cash flow and then pressing CF.  You have to always start with the year 0 cash flow, even if it is zero.</a:t>
            </a:r>
          </a:p>
          <a:p>
            <a:pPr eaLnBrk="1" hangingPunct="1"/>
            <a:endParaRPr lang="en-US" altLang="en-US" smtClean="0"/>
          </a:p>
          <a:p>
            <a:pPr eaLnBrk="1" hangingPunct="1"/>
            <a:r>
              <a:rPr lang="en-US" altLang="en-US" smtClean="0"/>
              <a:t>Remind the students that the cash flows have to occur at even intervals, so if you skip a year, you still have to enter a 0 cash flow for that year.</a:t>
            </a:r>
          </a:p>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miter lim="800000"/>
            <a:headEnd/>
            <a:tailEnd/>
          </a:ln>
        </p:spPr>
        <p:txBody>
          <a:bodyPr/>
          <a:lstStyle/>
          <a:p>
            <a:r>
              <a:rPr lang="en-US" altLang="en-US" smtClean="0"/>
              <a:t>5.</a:t>
            </a:r>
            <a:fld id="{E921FDDA-6A05-464A-9369-9779ED015EC3}" type="slidenum">
              <a:rPr lang="en-US" altLang="en-US" smtClean="0"/>
              <a:pPr/>
              <a:t>14</a:t>
            </a:fld>
            <a:endParaRPr lang="en-US" altLang="en-US" smtClean="0"/>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r>
              <a:rPr lang="en-US" altLang="en-US" smtClean="0"/>
              <a:t>You can also use this as an introduction to NPV by having the students put –100 in for CF</a:t>
            </a:r>
            <a:r>
              <a:rPr lang="en-US" altLang="en-US" baseline="-25000" smtClean="0"/>
              <a:t>0</a:t>
            </a:r>
            <a:r>
              <a:rPr lang="en-US" altLang="en-US" smtClean="0"/>
              <a:t>.  When they compute the NPV, they will get –8.51.  You can then discuss the NPV rule and point out that a negative NPV means that you do not earn your required return.  You should also remind them that the sign convention on the regular TVM keys is NOT the same as getting a negative NPV.</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5" name="Rounded Rectangle 4"/>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446088" y="3055938"/>
            <a:ext cx="694690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541338" y="4559300"/>
            <a:ext cx="675640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Rectangle 9"/>
          <p:cNvSpPr/>
          <p:nvPr/>
        </p:nvSpPr>
        <p:spPr>
          <a:xfrm>
            <a:off x="7712075" y="3136900"/>
            <a:ext cx="911225"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 name="Rectangle 10"/>
          <p:cNvSpPr/>
          <p:nvPr/>
        </p:nvSpPr>
        <p:spPr>
          <a:xfrm>
            <a:off x="539750" y="3140075"/>
            <a:ext cx="6759575" cy="207645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2" name="Picture 5"/>
          <p:cNvPicPr>
            <a:picLocks noChangeAspect="1" noChangeArrowheads="1"/>
          </p:cNvPicPr>
          <p:nvPr userDrawn="1"/>
        </p:nvPicPr>
        <p:blipFill>
          <a:blip r:embed="rId2" cstate="print"/>
          <a:srcRect/>
          <a:stretch>
            <a:fillRect/>
          </a:stretch>
        </p:blipFill>
        <p:spPr bwMode="auto">
          <a:xfrm>
            <a:off x="92075" y="101600"/>
            <a:ext cx="8959850" cy="2841625"/>
          </a:xfrm>
          <a:prstGeom prst="rect">
            <a:avLst/>
          </a:prstGeom>
          <a:noFill/>
          <a:ln w="9525">
            <a:noFill/>
            <a:miter lim="800000"/>
            <a:headEnd/>
            <a:tailEnd/>
          </a:ln>
        </p:spPr>
      </p:pic>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dirty="0" smtClean="0"/>
              <a:t>Click to edit Master title style</a:t>
            </a:r>
            <a:endParaRPr lang="en-US" dirty="0"/>
          </a:p>
        </p:txBody>
      </p:sp>
      <p:sp>
        <p:nvSpPr>
          <p:cNvPr id="13" name="Date Placeholder 3"/>
          <p:cNvSpPr>
            <a:spLocks noGrp="1"/>
          </p:cNvSpPr>
          <p:nvPr>
            <p:ph type="dt" sz="half" idx="10"/>
          </p:nvPr>
        </p:nvSpPr>
        <p:spPr/>
        <p:txBody>
          <a:bodyPr/>
          <a:lstStyle>
            <a:lvl1pPr>
              <a:defRPr/>
            </a:lvl1pPr>
          </a:lstStyle>
          <a:p>
            <a:pPr>
              <a:defRPr/>
            </a:pPr>
            <a:fld id="{6993DD3F-0162-4F21-B13B-B2ADE01D59FC}" type="datetimeFigureOut">
              <a:rPr lang="en-US"/>
              <a:pPr>
                <a:defRPr/>
              </a:pPr>
              <a:t>3/25/2017</a:t>
            </a:fld>
            <a:endParaRPr lang="en-US"/>
          </a:p>
        </p:txBody>
      </p:sp>
      <p:sp>
        <p:nvSpPr>
          <p:cNvPr id="14" name="Footer Placeholder 4"/>
          <p:cNvSpPr>
            <a:spLocks noGrp="1"/>
          </p:cNvSpPr>
          <p:nvPr>
            <p:ph type="ftr" sz="quarter" idx="11"/>
          </p:nvPr>
        </p:nvSpPr>
        <p:spPr/>
        <p:txBody>
          <a:bodyPr/>
          <a:lstStyle>
            <a:lvl1pPr>
              <a:defRPr/>
            </a:lvl1pPr>
          </a:lstStyle>
          <a:p>
            <a:pPr>
              <a:defRPr/>
            </a:pPr>
            <a:endParaRPr lang="en-US"/>
          </a:p>
        </p:txBody>
      </p:sp>
      <p:sp>
        <p:nvSpPr>
          <p:cNvPr id="15" name="Slide Number Placeholder 5"/>
          <p:cNvSpPr>
            <a:spLocks noGrp="1"/>
          </p:cNvSpPr>
          <p:nvPr>
            <p:ph type="sldNum" sz="quarter" idx="12"/>
          </p:nvPr>
        </p:nvSpPr>
        <p:spPr>
          <a:xfrm>
            <a:off x="7786688" y="4625975"/>
            <a:ext cx="762000" cy="457200"/>
          </a:xfrm>
        </p:spPr>
        <p:txBody>
          <a:bodyPr/>
          <a:lstStyle>
            <a:lvl1pPr algn="ctr">
              <a:defRPr sz="2800">
                <a:solidFill>
                  <a:srgbClr val="FF3300">
                    <a:lumMod val="50000"/>
                  </a:srgbClr>
                </a:solidFill>
              </a:defRPr>
            </a:lvl1pPr>
          </a:lstStyle>
          <a:p>
            <a:pPr>
              <a:defRPr/>
            </a:pPr>
            <a:fld id="{E35E1DFE-2E48-49BD-BA6A-481BE5E48E5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60672" cy="1039427"/>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1236F2-3A74-4B09-BC1E-BC9AAE5D92FD}" type="datetimeFigureOut">
              <a:rPr lang="en-US"/>
              <a:pPr>
                <a:defRPr/>
              </a:pPr>
              <a:t>3/25/2017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E7DA3C-FBBF-427F-9241-36B0FB2F40F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6861175" y="228600"/>
            <a:ext cx="1860550"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5" name="Rectangle 4"/>
          <p:cNvSpPr/>
          <p:nvPr/>
        </p:nvSpPr>
        <p:spPr>
          <a:xfrm>
            <a:off x="6954838" y="350838"/>
            <a:ext cx="1673225"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8600D320-300F-4E04-9985-8548F380B411}" type="datetimeFigureOut">
              <a:rPr lang="en-US"/>
              <a:pPr>
                <a:defRPr/>
              </a:pPr>
              <a:t>3/25/2017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62BAFE99-6013-4F72-8242-A0ED22F39DF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6050" y="274638"/>
            <a:ext cx="7256463" cy="11430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1416050" y="1600200"/>
            <a:ext cx="3559175"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27625" y="1600200"/>
            <a:ext cx="3559175"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16050" y="274638"/>
            <a:ext cx="7256463"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16050" y="1600200"/>
            <a:ext cx="3559175"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27625" y="1600200"/>
            <a:ext cx="3559175"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27625" y="3938588"/>
            <a:ext cx="3559175"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pPr>
              <a:defRPr/>
            </a:pPr>
            <a:endParaRPr lang="en-US"/>
          </a:p>
        </p:txBody>
      </p:sp>
      <p:sp>
        <p:nvSpPr>
          <p:cNvPr id="7" name="Rectangle 6"/>
          <p:cNvSpPr>
            <a:spLocks noGrp="1" noChangeArrowheads="1"/>
          </p:cNvSpPr>
          <p:nvPr>
            <p:ph type="ftr" sz="quarter" idx="11"/>
          </p:nvPr>
        </p:nvSpPr>
        <p:spPr/>
        <p:txBody>
          <a:bodyPr/>
          <a:lstStyle>
            <a:lvl1pPr>
              <a:defRPr/>
            </a:lvl1pPr>
          </a:lstStyle>
          <a:p>
            <a:pPr>
              <a:defRPr/>
            </a:pPr>
            <a:endParaRPr lang="en-US"/>
          </a:p>
        </p:txBody>
      </p:sp>
      <p:sp>
        <p:nvSpPr>
          <p:cNvPr id="8" name="Rectangle 7"/>
          <p:cNvSpPr>
            <a:spLocks noGrp="1" noChangeArrowheads="1"/>
          </p:cNvSpPr>
          <p:nvPr>
            <p:ph type="sldNum" sz="quarter" idx="12"/>
          </p:nvPr>
        </p:nvSpPr>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a:blip r:embed="rId2" cstate="print"/>
          <a:srcRect/>
          <a:stretch>
            <a:fillRect/>
          </a:stretch>
        </p:blipFill>
        <p:spPr bwMode="auto">
          <a:xfrm>
            <a:off x="92075" y="101600"/>
            <a:ext cx="8959850" cy="2841625"/>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F870665C-A98A-4A32-A67C-6A5E0782EE0E}" type="datetimeFigureOut">
              <a:rPr lang="en-US"/>
              <a:pPr>
                <a:defRPr/>
              </a:pPr>
              <a:t>3/25/2017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D0CBCD-4906-4E58-AEDA-45B56F1FD2C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990E2A-CC27-4F86-8E89-BE103D8FE4BD}" type="datetimeFigureOut">
              <a:rPr lang="en-US"/>
              <a:pPr>
                <a:defRPr/>
              </a:pPr>
              <a:t>3/25/2017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10F9A3-9F9C-4052-98ED-0B2D92B7F3F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9F1F6B5-BE2F-47D3-ADA8-31A415DA309F}" type="datetimeFigureOut">
              <a:rPr lang="en-US"/>
              <a:pPr>
                <a:defRPr/>
              </a:pPr>
              <a:t>3/25/2017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1F4B3F-3F3B-4F85-8C44-31E6420426F2}"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74F769B-EE80-464D-A996-244ED9FB025A}" type="datetimeFigureOut">
              <a:rPr lang="en-US"/>
              <a:pPr>
                <a:defRPr/>
              </a:pPr>
              <a:t>3/25/2017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56B20BC-1C45-4813-B625-F44A74243096}"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7C5ACF-4C6C-4631-A0F5-8FF50B37BE7C}" type="datetimeFigureOut">
              <a:rPr lang="en-US"/>
              <a:pPr>
                <a:defRPr/>
              </a:pPr>
              <a:t>3/25/2017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C000633-9D88-4146-8C2D-1A8FFDB056C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F42BC28-CBBC-4DC9-BE0A-7E4D45994662}" type="datetimeFigureOut">
              <a:rPr lang="en-US"/>
              <a:pPr>
                <a:defRPr/>
              </a:pPr>
              <a:t>3/25/2017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EBD2BDF-A4BA-4A33-9631-C8F572D8086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60672" cy="1039427"/>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A51BAA-3D7A-4D11-9B1D-916831B20DFC}" type="datetimeFigureOut">
              <a:rPr lang="en-US"/>
              <a:pPr>
                <a:defRPr/>
              </a:pPr>
              <a:t>3/25/2017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35DB4E-0C1D-4C81-8779-E6260BEF016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34CD069-5CF6-4A51-8301-E80B8F82D066}" type="datetimeFigureOut">
              <a:rPr lang="en-US"/>
              <a:pPr>
                <a:defRPr/>
              </a:pPr>
              <a:t>3/25/2017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9D57370-E9A0-4558-9A72-6DB2DE61E05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2FF87FA-F8B2-494A-AFB5-4C0C8DB95BB5}" type="datetimeFigureOut">
              <a:rPr lang="en-US"/>
              <a:pPr>
                <a:defRPr/>
              </a:pPr>
              <a:t>3/25/2017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AABF25-975F-4DA8-9F31-716B654EEEE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CED6D7-C522-4C5D-B7A3-4DCDDBD0272F}" type="datetimeFigureOut">
              <a:rPr lang="en-US"/>
              <a:pPr>
                <a:defRPr/>
              </a:pPr>
              <a:t>3/25/2017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D5156F-00CF-4229-AD72-DC9F27B0901A}"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0532186-1C0D-46AF-9B88-37D07486170D}" type="datetimeFigureOut">
              <a:rPr lang="en-US"/>
              <a:pPr>
                <a:defRPr/>
              </a:pPr>
              <a:t>3/25/2017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F0EB3D-8F16-4EB6-879B-D7EA375BC56B}"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C6A8729-5A64-47E0-9826-27487B297552}" type="datetimeFigureOut">
              <a:rPr lang="en-US"/>
              <a:pPr>
                <a:defRPr/>
              </a:pPr>
              <a:t>3/25/2017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79A62A-250C-479D-85A3-7D4DAF0FFBE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5" name="Rounded Rectangle 4"/>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568325" y="3048000"/>
            <a:ext cx="803275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676275" y="4541838"/>
            <a:ext cx="781685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676275" y="3124200"/>
            <a:ext cx="7816850" cy="2078038"/>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7D3177D7-6EF7-4EB7-8269-3275FB816395}" type="datetimeFigureOut">
              <a:rPr lang="en-US"/>
              <a:pPr>
                <a:defRPr/>
              </a:pPr>
              <a:t>3/25/2017</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697E8D09-B5D8-49C4-B1AF-63A281F63F8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60672" cy="1039427"/>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94E35A1-A04F-4B19-8E69-E86DA9D0F229}" type="datetimeFigureOut">
              <a:rPr lang="en-US"/>
              <a:pPr>
                <a:defRPr/>
              </a:pPr>
              <a:t>3/25/2017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2E9B8A0-CA17-454A-B476-24A25FB23BB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60672" cy="1039427"/>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16D13C4F-0707-44F0-B14A-13897D237A04}" type="datetimeFigureOut">
              <a:rPr lang="en-US"/>
              <a:pPr>
                <a:defRPr/>
              </a:pPr>
              <a:t>3/25/2017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C17DB42-99FE-46B5-8D41-50C85B729FA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60672" cy="1039427"/>
          </a:xfrm>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F694810F-0DEB-453E-BB85-798CA55CDBD7}" type="datetimeFigureOut">
              <a:rPr lang="en-US"/>
              <a:pPr>
                <a:defRPr/>
              </a:pPr>
              <a:t>3/25/2017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FA52DA7-3ABE-4676-B905-3A69DC38FFD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3" name="Rounded Rectangle 2"/>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Date Placeholder 1"/>
          <p:cNvSpPr>
            <a:spLocks noGrp="1"/>
          </p:cNvSpPr>
          <p:nvPr>
            <p:ph type="dt" sz="half" idx="10"/>
          </p:nvPr>
        </p:nvSpPr>
        <p:spPr/>
        <p:txBody>
          <a:bodyPr/>
          <a:lstStyle>
            <a:lvl1pPr>
              <a:defRPr/>
            </a:lvl1pPr>
          </a:lstStyle>
          <a:p>
            <a:pPr>
              <a:defRPr/>
            </a:pPr>
            <a:fld id="{59843676-AB37-4383-83C6-8F02326D4CC6}" type="datetimeFigureOut">
              <a:rPr lang="en-US"/>
              <a:pPr>
                <a:defRPr/>
              </a:pPr>
              <a:t>3/25/2017</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8FDA70CE-C0DC-478D-AC3A-6A4ED084B54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6" name="Rounded Rectangle 5"/>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676275" y="1643063"/>
            <a:ext cx="2484438"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lstStyle>
            <a:lvl1pPr algn="l">
              <a:defRPr sz="2000" b="0">
                <a:solidFill>
                  <a:schemeClr val="accent1">
                    <a:lumMod val="75000"/>
                  </a:schemeClr>
                </a:solidFill>
              </a:defRPr>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fld id="{461D1870-C29E-41B6-BFEB-7EA0CEC30E17}" type="datetimeFigureOut">
              <a:rPr lang="en-US"/>
              <a:pPr>
                <a:defRPr/>
              </a:pPr>
              <a:t>3/25/2017</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AD0C7E93-64A0-4B8A-AAFA-B182DE1F9A7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6" name="Rounded Rectangle 5"/>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762000" y="5029200"/>
            <a:ext cx="760095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914400" y="5638800"/>
            <a:ext cx="7327900"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Rectangle 9"/>
          <p:cNvSpPr/>
          <p:nvPr/>
        </p:nvSpPr>
        <p:spPr>
          <a:xfrm>
            <a:off x="604838" y="5075238"/>
            <a:ext cx="7947025" cy="1096962"/>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0"/>
          <a:lstStyle>
            <a:lvl1pPr algn="ctr">
              <a:defRPr sz="2000" b="0">
                <a:solidFill>
                  <a:schemeClr val="accent1">
                    <a:lumMod val="75000"/>
                  </a:schemeClr>
                </a:solidFill>
              </a:defRPr>
            </a:lvl1pPr>
          </a:lstStyle>
          <a:p>
            <a:r>
              <a:rPr lang="en-US" smtClean="0"/>
              <a:t>Click to edit Master title style</a:t>
            </a:r>
            <a:endParaRPr lang="en-US" dirty="0"/>
          </a:p>
        </p:txBody>
      </p:sp>
      <p:sp>
        <p:nvSpPr>
          <p:cNvPr id="11" name="Date Placeholder 4"/>
          <p:cNvSpPr>
            <a:spLocks noGrp="1"/>
          </p:cNvSpPr>
          <p:nvPr>
            <p:ph type="dt" sz="half" idx="10"/>
          </p:nvPr>
        </p:nvSpPr>
        <p:spPr/>
        <p:txBody>
          <a:bodyPr/>
          <a:lstStyle>
            <a:lvl1pPr>
              <a:defRPr/>
            </a:lvl1pPr>
          </a:lstStyle>
          <a:p>
            <a:pPr>
              <a:defRPr/>
            </a:pPr>
            <a:fld id="{D9F3A63C-EDA0-4B48-9343-5C1D2C1B16F9}" type="datetimeFigureOut">
              <a:rPr lang="en-US"/>
              <a:pPr>
                <a:defRPr/>
              </a:pPr>
              <a:t>3/25/2017</a:t>
            </a:fld>
            <a:endParaRPr lang="en-US"/>
          </a:p>
        </p:txBody>
      </p:sp>
      <p:sp>
        <p:nvSpPr>
          <p:cNvPr id="12" name="Slide Number Placeholder 6"/>
          <p:cNvSpPr>
            <a:spLocks noGrp="1"/>
          </p:cNvSpPr>
          <p:nvPr>
            <p:ph type="sldNum" sz="quarter" idx="11"/>
          </p:nvPr>
        </p:nvSpPr>
        <p:spPr/>
        <p:txBody>
          <a:bodyPr/>
          <a:lstStyle>
            <a:lvl1pPr>
              <a:defRPr/>
            </a:lvl1pPr>
          </a:lstStyle>
          <a:p>
            <a:pPr>
              <a:defRPr/>
            </a:pPr>
            <a:fld id="{AFBCBE51-F23C-4052-B1A7-8301341EAA7D}" type="slidenum">
              <a:rPr lang="en-US"/>
              <a:pPr>
                <a:defRPr/>
              </a:pPr>
              <a:t>‹#›</a:t>
            </a:fld>
            <a:endParaRPr lang="en-US"/>
          </a:p>
        </p:txBody>
      </p:sp>
      <p:sp>
        <p:nvSpPr>
          <p:cNvPr id="13" name="Footer Placeholder 5"/>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ounded Rectangle 6"/>
          <p:cNvSpPr/>
          <p:nvPr/>
        </p:nvSpPr>
        <p:spPr>
          <a:xfrm>
            <a:off x="1568450" y="120650"/>
            <a:ext cx="7494588" cy="6664325"/>
          </a:xfrm>
          <a:prstGeom prst="roundRect">
            <a:avLst>
              <a:gd name="adj" fmla="val 1735"/>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364" name="Text Placeholder 2"/>
          <p:cNvSpPr>
            <a:spLocks noGrp="1"/>
          </p:cNvSpPr>
          <p:nvPr>
            <p:ph type="body" idx="1"/>
          </p:nvPr>
        </p:nvSpPr>
        <p:spPr bwMode="auto">
          <a:xfrm>
            <a:off x="457200" y="1752600"/>
            <a:ext cx="82296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9900"/>
                </a:solidFill>
              </a:defRPr>
            </a:lvl1pPr>
          </a:lstStyle>
          <a:p>
            <a:pPr>
              <a:defRPr/>
            </a:pPr>
            <a:fld id="{7D31918E-7B8D-46E7-B87A-43232A027B10}" type="datetimeFigureOut">
              <a:rPr lang="en-US"/>
              <a:pPr>
                <a:defRPr/>
              </a:pPr>
              <a:t>3/25/2017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9900"/>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9900"/>
                </a:solidFill>
              </a:defRPr>
            </a:lvl1pPr>
          </a:lstStyle>
          <a:p>
            <a:pPr>
              <a:defRPr/>
            </a:pPr>
            <a:fld id="{5229ADD8-5C57-4B07-992D-A834E3B834ED}" type="slidenum">
              <a:rPr lang="en-US"/>
              <a:pPr>
                <a:defRPr/>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 name="Title Placeholder 1"/>
          <p:cNvSpPr>
            <a:spLocks noGrp="1"/>
          </p:cNvSpPr>
          <p:nvPr>
            <p:ph type="title"/>
          </p:nvPr>
        </p:nvSpPr>
        <p:spPr>
          <a:xfrm>
            <a:off x="425450" y="407988"/>
            <a:ext cx="8261350" cy="1039812"/>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15372" name="Picture 2"/>
          <p:cNvPicPr>
            <a:picLocks noChangeAspect="1" noChangeArrowheads="1"/>
          </p:cNvPicPr>
          <p:nvPr/>
        </p:nvPicPr>
        <p:blipFill>
          <a:blip r:embed="rId16" cstate="print"/>
          <a:srcRect/>
          <a:stretch>
            <a:fillRect/>
          </a:stretch>
        </p:blipFill>
        <p:spPr bwMode="auto">
          <a:xfrm>
            <a:off x="92075" y="101600"/>
            <a:ext cx="441325" cy="6664325"/>
          </a:xfrm>
          <a:prstGeom prst="rect">
            <a:avLst/>
          </a:prstGeom>
          <a:noFill/>
          <a:ln w="9525">
            <a:noFill/>
            <a:miter lim="800000"/>
            <a:headEnd/>
            <a:tailEnd/>
          </a:ln>
        </p:spPr>
      </p:pic>
      <p:sp>
        <p:nvSpPr>
          <p:cNvPr id="10" name="Rectangle 9"/>
          <p:cNvSpPr/>
          <p:nvPr/>
        </p:nvSpPr>
        <p:spPr>
          <a:xfrm>
            <a:off x="609600" y="373063"/>
            <a:ext cx="8143875" cy="11176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808" r:id="rId1"/>
    <p:sldLayoutId id="2147483793" r:id="rId2"/>
    <p:sldLayoutId id="2147483809" r:id="rId3"/>
    <p:sldLayoutId id="2147483794" r:id="rId4"/>
    <p:sldLayoutId id="2147483795" r:id="rId5"/>
    <p:sldLayoutId id="2147483796" r:id="rId6"/>
    <p:sldLayoutId id="2147483810" r:id="rId7"/>
    <p:sldLayoutId id="2147483811" r:id="rId8"/>
    <p:sldLayoutId id="2147483812" r:id="rId9"/>
    <p:sldLayoutId id="2147483797" r:id="rId10"/>
    <p:sldLayoutId id="2147483813" r:id="rId11"/>
    <p:sldLayoutId id="2147483814" r:id="rId12"/>
    <p:sldLayoutId id="2147483815" r:id="rId13"/>
  </p:sldLayoutIdLst>
  <p:txStyles>
    <p:titleStyle>
      <a:lvl1pPr algn="ctr" rtl="0" eaLnBrk="0" fontAlgn="base" hangingPunct="0">
        <a:spcBef>
          <a:spcPct val="0"/>
        </a:spcBef>
        <a:spcAft>
          <a:spcPct val="0"/>
        </a:spcAft>
        <a:defRPr sz="3500" kern="1200" cap="all">
          <a:solidFill>
            <a:srgbClr val="BF2600"/>
          </a:solidFill>
          <a:latin typeface="+mj-lt"/>
          <a:ea typeface="+mj-ea"/>
          <a:cs typeface="+mj-cs"/>
        </a:defRPr>
      </a:lvl1pPr>
      <a:lvl2pPr algn="ctr" rtl="0" eaLnBrk="0" fontAlgn="base" hangingPunct="0">
        <a:spcBef>
          <a:spcPct val="0"/>
        </a:spcBef>
        <a:spcAft>
          <a:spcPct val="0"/>
        </a:spcAft>
        <a:defRPr sz="3500">
          <a:solidFill>
            <a:srgbClr val="BF2600"/>
          </a:solidFill>
          <a:latin typeface="Book Antiqua" pitchFamily="18" charset="0"/>
        </a:defRPr>
      </a:lvl2pPr>
      <a:lvl3pPr algn="ctr" rtl="0" eaLnBrk="0" fontAlgn="base" hangingPunct="0">
        <a:spcBef>
          <a:spcPct val="0"/>
        </a:spcBef>
        <a:spcAft>
          <a:spcPct val="0"/>
        </a:spcAft>
        <a:defRPr sz="3500">
          <a:solidFill>
            <a:srgbClr val="BF2600"/>
          </a:solidFill>
          <a:latin typeface="Book Antiqua" pitchFamily="18" charset="0"/>
        </a:defRPr>
      </a:lvl3pPr>
      <a:lvl4pPr algn="ctr" rtl="0" eaLnBrk="0" fontAlgn="base" hangingPunct="0">
        <a:spcBef>
          <a:spcPct val="0"/>
        </a:spcBef>
        <a:spcAft>
          <a:spcPct val="0"/>
        </a:spcAft>
        <a:defRPr sz="3500">
          <a:solidFill>
            <a:srgbClr val="BF2600"/>
          </a:solidFill>
          <a:latin typeface="Book Antiqua" pitchFamily="18" charset="0"/>
        </a:defRPr>
      </a:lvl4pPr>
      <a:lvl5pPr algn="ctr" rtl="0" eaLnBrk="0" fontAlgn="base" hangingPunct="0">
        <a:spcBef>
          <a:spcPct val="0"/>
        </a:spcBef>
        <a:spcAft>
          <a:spcPct val="0"/>
        </a:spcAft>
        <a:defRPr sz="3500">
          <a:solidFill>
            <a:srgbClr val="BF2600"/>
          </a:solidFill>
          <a:latin typeface="Book Antiqua" pitchFamily="18" charset="0"/>
        </a:defRPr>
      </a:lvl5pPr>
      <a:lvl6pPr marL="457200" algn="ctr" rtl="0" fontAlgn="base">
        <a:spcBef>
          <a:spcPct val="0"/>
        </a:spcBef>
        <a:spcAft>
          <a:spcPct val="0"/>
        </a:spcAft>
        <a:defRPr sz="3500">
          <a:solidFill>
            <a:srgbClr val="BF2600"/>
          </a:solidFill>
          <a:latin typeface="Book Antiqua" pitchFamily="18" charset="0"/>
        </a:defRPr>
      </a:lvl6pPr>
      <a:lvl7pPr marL="914400" algn="ctr" rtl="0" fontAlgn="base">
        <a:spcBef>
          <a:spcPct val="0"/>
        </a:spcBef>
        <a:spcAft>
          <a:spcPct val="0"/>
        </a:spcAft>
        <a:defRPr sz="3500">
          <a:solidFill>
            <a:srgbClr val="BF2600"/>
          </a:solidFill>
          <a:latin typeface="Book Antiqua" pitchFamily="18" charset="0"/>
        </a:defRPr>
      </a:lvl7pPr>
      <a:lvl8pPr marL="1371600" algn="ctr" rtl="0" fontAlgn="base">
        <a:spcBef>
          <a:spcPct val="0"/>
        </a:spcBef>
        <a:spcAft>
          <a:spcPct val="0"/>
        </a:spcAft>
        <a:defRPr sz="3500">
          <a:solidFill>
            <a:srgbClr val="BF2600"/>
          </a:solidFill>
          <a:latin typeface="Book Antiqua" pitchFamily="18" charset="0"/>
        </a:defRPr>
      </a:lvl8pPr>
      <a:lvl9pPr marL="1828800" algn="ctr" rtl="0" fontAlgn="base">
        <a:spcBef>
          <a:spcPct val="0"/>
        </a:spcBef>
        <a:spcAft>
          <a:spcPct val="0"/>
        </a:spcAft>
        <a:defRPr sz="3500">
          <a:solidFill>
            <a:srgbClr val="BF2600"/>
          </a:solidFill>
          <a:latin typeface="Book Antiqua" pitchFamily="18" charset="0"/>
        </a:defRPr>
      </a:lvl9pPr>
    </p:titleStyle>
    <p:bodyStyle>
      <a:lvl1pPr marL="342900" indent="-228600" algn="l" rtl="0" eaLnBrk="0" fontAlgn="base" hangingPunct="0">
        <a:spcBef>
          <a:spcPct val="20000"/>
        </a:spcBef>
        <a:spcAft>
          <a:spcPct val="0"/>
        </a:spcAft>
        <a:buClr>
          <a:schemeClr val="accent1"/>
        </a:buClr>
        <a:buFont typeface="Arial" pitchFamily="34" charset="0"/>
        <a:buChar char="•"/>
        <a:defRPr sz="2400" kern="1200">
          <a:solidFill>
            <a:schemeClr val="tx2"/>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itchFamily="34" charset="0"/>
        <a:buChar char="•"/>
        <a:defRPr sz="2000" kern="1200">
          <a:solidFill>
            <a:schemeClr val="tx2"/>
          </a:solidFill>
          <a:latin typeface="+mn-lt"/>
          <a:ea typeface="+mn-ea"/>
          <a:cs typeface="+mn-cs"/>
        </a:defRPr>
      </a:lvl2pPr>
      <a:lvl3pPr marL="914400" indent="-228600" algn="l" rtl="0" eaLnBrk="0" fontAlgn="base" hangingPunct="0">
        <a:spcBef>
          <a:spcPct val="20000"/>
        </a:spcBef>
        <a:spcAft>
          <a:spcPct val="0"/>
        </a:spcAft>
        <a:buClr>
          <a:srgbClr val="4A66AC"/>
        </a:buClr>
        <a:buFont typeface="Arial" pitchFamily="34" charset="0"/>
        <a:buChar char="•"/>
        <a:defRPr kern="1200">
          <a:solidFill>
            <a:schemeClr val="tx2"/>
          </a:solidFill>
          <a:latin typeface="+mn-lt"/>
          <a:ea typeface="+mn-ea"/>
          <a:cs typeface="+mn-cs"/>
        </a:defRPr>
      </a:lvl3pPr>
      <a:lvl4pPr marL="1279525" indent="-228600" algn="l" rtl="0" eaLnBrk="0" fontAlgn="base" hangingPunct="0">
        <a:spcBef>
          <a:spcPct val="20000"/>
        </a:spcBef>
        <a:spcAft>
          <a:spcPct val="0"/>
        </a:spcAft>
        <a:buClr>
          <a:srgbClr val="008080"/>
        </a:buClr>
        <a:buFont typeface="Arial" pitchFamily="34" charset="0"/>
        <a:buChar char="•"/>
        <a:defRPr sz="1600" kern="1200">
          <a:solidFill>
            <a:schemeClr val="tx2"/>
          </a:solidFill>
          <a:latin typeface="+mn-lt"/>
          <a:ea typeface="+mn-ea"/>
          <a:cs typeface="+mn-cs"/>
        </a:defRPr>
      </a:lvl4pPr>
      <a:lvl5pPr marL="1554163" indent="-228600" algn="l" rtl="0" eaLnBrk="0" fontAlgn="base" hangingPunct="0">
        <a:spcBef>
          <a:spcPct val="20000"/>
        </a:spcBef>
        <a:spcAft>
          <a:spcPct val="0"/>
        </a:spcAft>
        <a:buClr>
          <a:srgbClr val="5AA2AE"/>
        </a:buClr>
        <a:buFont typeface="Arial"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81CCC1C-37AD-41EB-90C5-561AE30D65AB}" type="datetimeFigureOut">
              <a:rPr lang="en-US"/>
              <a:pPr>
                <a:defRPr/>
              </a:pPr>
              <a:t>3/25/2017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CC05193-715E-4D9A-9BF2-0CA53C5AD70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6"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vmlDrawing" Target="../drawings/vmlDrawing1.vml"/><Relationship Id="rId4" Type="http://schemas.openxmlformats.org/officeDocument/2006/relationships/oleObject" Target="../embeddings/Microsoft_Excel_97-2003_Worksheet1.xls"/></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vmlDrawing" Target="../drawings/vmlDrawing3.vml"/><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15.xml"/><Relationship Id="rId1" Type="http://schemas.openxmlformats.org/officeDocument/2006/relationships/vmlDrawing" Target="../drawings/vmlDrawing4.v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15.xml"/><Relationship Id="rId1" Type="http://schemas.openxmlformats.org/officeDocument/2006/relationships/vmlDrawing" Target="../drawings/vmlDrawing5.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hyperlink" Target="http://www.moneychimp.com/" TargetMode="External"/><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10.wmf"/></Relationships>
</file>

<file path=ppt/slides/_rels/slide4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5.xml"/><Relationship Id="rId1" Type="http://schemas.openxmlformats.org/officeDocument/2006/relationships/vmlDrawing" Target="../drawings/vmlDrawing6.vml"/><Relationship Id="rId4" Type="http://schemas.openxmlformats.org/officeDocument/2006/relationships/oleObject" Target="../embeddings/oleObject4.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5.xml"/><Relationship Id="rId1" Type="http://schemas.openxmlformats.org/officeDocument/2006/relationships/vmlDrawing" Target="../drawings/vmlDrawing7.v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5.xml"/><Relationship Id="rId1" Type="http://schemas.openxmlformats.org/officeDocument/2006/relationships/vmlDrawing" Target="../drawings/vmlDrawing8.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5.xml"/><Relationship Id="rId1" Type="http://schemas.openxmlformats.org/officeDocument/2006/relationships/vmlDrawing" Target="../drawings/vmlDrawing9.vml"/><Relationship Id="rId4" Type="http://schemas.openxmlformats.org/officeDocument/2006/relationships/oleObject" Target="../embeddings/oleObject8.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9.xml"/><Relationship Id="rId1" Type="http://schemas.openxmlformats.org/officeDocument/2006/relationships/vmlDrawing" Target="../drawings/vmlDrawing10.vml"/><Relationship Id="rId4" Type="http://schemas.openxmlformats.org/officeDocument/2006/relationships/oleObject" Target="../embeddings/oleObject9.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5.xml"/><Relationship Id="rId1" Type="http://schemas.openxmlformats.org/officeDocument/2006/relationships/vmlDrawing" Target="../drawings/vmlDrawing11.v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5.xml"/><Relationship Id="rId1" Type="http://schemas.openxmlformats.org/officeDocument/2006/relationships/vmlDrawing" Target="../drawings/vmlDrawing12.vml"/><Relationship Id="rId4" Type="http://schemas.openxmlformats.org/officeDocument/2006/relationships/oleObject" Target="../embeddings/oleObject11.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Microsoft_Excel_97-2003_Worksheet4.xls"/><Relationship Id="rId2" Type="http://schemas.openxmlformats.org/officeDocument/2006/relationships/slideLayout" Target="../slideLayouts/slideLayout15.xml"/><Relationship Id="rId1" Type="http://schemas.openxmlformats.org/officeDocument/2006/relationships/vmlDrawing" Target="../drawings/vmlDrawing13.v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5.xml"/><Relationship Id="rId1" Type="http://schemas.openxmlformats.org/officeDocument/2006/relationships/vmlDrawing" Target="../drawings/vmlDrawing14.vml"/><Relationship Id="rId4" Type="http://schemas.openxmlformats.org/officeDocument/2006/relationships/oleObject" Target="../embeddings/Microsoft_Excel_97-2003_Worksheet5.xls"/></Relationships>
</file>

<file path=ppt/slides/_rels/slide67.xml.rels><?xml version="1.0" encoding="UTF-8" standalone="yes"?>
<Relationships xmlns="http://schemas.openxmlformats.org/package/2006/relationships"><Relationship Id="rId3" Type="http://schemas.openxmlformats.org/officeDocument/2006/relationships/hyperlink" Target="http://www.bankrate.com/" TargetMode="External"/><Relationship Id="rId2" Type="http://schemas.openxmlformats.org/officeDocument/2006/relationships/notesSlide" Target="../notesSlides/notesSlide43.xml"/><Relationship Id="rId1" Type="http://schemas.openxmlformats.org/officeDocument/2006/relationships/slideLayout" Target="../slideLayouts/slideLayout15.xml"/><Relationship Id="rId4" Type="http://schemas.openxmlformats.org/officeDocument/2006/relationships/image" Target="../media/image10.w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t>Chapter 6</a:t>
            </a:r>
          </a:p>
        </p:txBody>
      </p:sp>
      <p:sp>
        <p:nvSpPr>
          <p:cNvPr id="26627" name="Content Placeholder 2"/>
          <p:cNvSpPr>
            <a:spLocks noGrp="1"/>
          </p:cNvSpPr>
          <p:nvPr>
            <p:ph idx="1"/>
          </p:nvPr>
        </p:nvSpPr>
        <p:spPr/>
        <p:txBody>
          <a:bodyPr/>
          <a:lstStyle/>
          <a:p>
            <a:pPr eaLnBrk="1" hangingPunct="1"/>
            <a:r>
              <a:rPr lang="en-US" smtClean="0"/>
              <a:t>DISCOUNTED CASH FLOW VALUATION (FORMULAS)</a:t>
            </a:r>
          </a:p>
          <a:p>
            <a:pPr eaLnBrk="1" hangingPunct="1"/>
            <a:endParaRPr lang="en-US"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33"/>
          <p:cNvSpPr>
            <a:spLocks noChangeArrowheads="1"/>
          </p:cNvSpPr>
          <p:nvPr/>
        </p:nvSpPr>
        <p:spPr bwMode="auto">
          <a:xfrm>
            <a:off x="1447800" y="1587500"/>
            <a:ext cx="6815138" cy="4648200"/>
          </a:xfrm>
          <a:prstGeom prst="rect">
            <a:avLst/>
          </a:prstGeom>
          <a:solidFill>
            <a:schemeClr val="bg1"/>
          </a:solidFill>
          <a:ln w="9525">
            <a:solidFill>
              <a:schemeClr val="tx1"/>
            </a:solidFill>
            <a:miter lim="800000"/>
            <a:headEnd type="none" w="sm" len="sm"/>
            <a:tailEnd type="none" w="sm" len="sm"/>
          </a:ln>
        </p:spPr>
        <p:txBody>
          <a:bodyPr wrap="none" anchor="ctr"/>
          <a:lstStyle/>
          <a:p>
            <a:endParaRPr lang="en-US" altLang="en-US"/>
          </a:p>
        </p:txBody>
      </p:sp>
      <p:sp>
        <p:nvSpPr>
          <p:cNvPr id="35843" name="Rectangle 2"/>
          <p:cNvSpPr>
            <a:spLocks noGrp="1" noChangeArrowheads="1"/>
          </p:cNvSpPr>
          <p:nvPr>
            <p:ph type="title"/>
          </p:nvPr>
        </p:nvSpPr>
        <p:spPr/>
        <p:txBody>
          <a:bodyPr/>
          <a:lstStyle/>
          <a:p>
            <a:pPr eaLnBrk="1" hangingPunct="1"/>
            <a:r>
              <a:rPr lang="en-US" altLang="en-US" smtClean="0"/>
              <a:t>Example 6.3 Timeline</a:t>
            </a:r>
          </a:p>
        </p:txBody>
      </p:sp>
      <p:grpSp>
        <p:nvGrpSpPr>
          <p:cNvPr id="35844" name="Group 32"/>
          <p:cNvGrpSpPr>
            <a:grpSpLocks/>
          </p:cNvGrpSpPr>
          <p:nvPr/>
        </p:nvGrpSpPr>
        <p:grpSpPr bwMode="auto">
          <a:xfrm>
            <a:off x="1524000" y="1600200"/>
            <a:ext cx="6553200" cy="4405313"/>
            <a:chOff x="624" y="1056"/>
            <a:chExt cx="4128" cy="2775"/>
          </a:xfrm>
        </p:grpSpPr>
        <p:sp>
          <p:nvSpPr>
            <p:cNvPr id="35847" name="Line 3"/>
            <p:cNvSpPr>
              <a:spLocks noChangeShapeType="1"/>
            </p:cNvSpPr>
            <p:nvPr/>
          </p:nvSpPr>
          <p:spPr bwMode="auto">
            <a:xfrm>
              <a:off x="960" y="1728"/>
              <a:ext cx="3792" cy="0"/>
            </a:xfrm>
            <a:prstGeom prst="line">
              <a:avLst/>
            </a:prstGeom>
            <a:noFill/>
            <a:ln w="12700" cap="sq">
              <a:solidFill>
                <a:schemeClr val="tx1"/>
              </a:solidFill>
              <a:round/>
              <a:headEnd type="none" w="sm" len="sm"/>
              <a:tailEnd type="triangle" w="sm" len="sm"/>
            </a:ln>
          </p:spPr>
          <p:txBody>
            <a:bodyPr wrap="none"/>
            <a:lstStyle/>
            <a:p>
              <a:endParaRPr lang="en-US"/>
            </a:p>
          </p:txBody>
        </p:sp>
        <p:sp>
          <p:nvSpPr>
            <p:cNvPr id="35848" name="Line 4"/>
            <p:cNvSpPr>
              <a:spLocks noChangeShapeType="1"/>
            </p:cNvSpPr>
            <p:nvPr/>
          </p:nvSpPr>
          <p:spPr bwMode="auto">
            <a:xfrm>
              <a:off x="960" y="1344"/>
              <a:ext cx="0" cy="768"/>
            </a:xfrm>
            <a:prstGeom prst="line">
              <a:avLst/>
            </a:prstGeom>
            <a:noFill/>
            <a:ln w="12700" cap="sq">
              <a:solidFill>
                <a:schemeClr val="tx1"/>
              </a:solidFill>
              <a:round/>
              <a:headEnd type="none" w="sm" len="sm"/>
              <a:tailEnd type="none" w="sm" len="sm"/>
            </a:ln>
          </p:spPr>
          <p:txBody>
            <a:bodyPr wrap="none"/>
            <a:lstStyle/>
            <a:p>
              <a:endParaRPr lang="en-US"/>
            </a:p>
          </p:txBody>
        </p:sp>
        <p:sp>
          <p:nvSpPr>
            <p:cNvPr id="35849" name="Line 5"/>
            <p:cNvSpPr>
              <a:spLocks noChangeShapeType="1"/>
            </p:cNvSpPr>
            <p:nvPr/>
          </p:nvSpPr>
          <p:spPr bwMode="auto">
            <a:xfrm>
              <a:off x="1632" y="1344"/>
              <a:ext cx="0" cy="768"/>
            </a:xfrm>
            <a:prstGeom prst="line">
              <a:avLst/>
            </a:prstGeom>
            <a:noFill/>
            <a:ln w="12700" cap="sq">
              <a:solidFill>
                <a:schemeClr val="tx1"/>
              </a:solidFill>
              <a:round/>
              <a:headEnd type="none" w="sm" len="sm"/>
              <a:tailEnd type="none" w="sm" len="sm"/>
            </a:ln>
          </p:spPr>
          <p:txBody>
            <a:bodyPr wrap="none"/>
            <a:lstStyle/>
            <a:p>
              <a:endParaRPr lang="en-US"/>
            </a:p>
          </p:txBody>
        </p:sp>
        <p:sp>
          <p:nvSpPr>
            <p:cNvPr id="35850" name="Line 6"/>
            <p:cNvSpPr>
              <a:spLocks noChangeShapeType="1"/>
            </p:cNvSpPr>
            <p:nvPr/>
          </p:nvSpPr>
          <p:spPr bwMode="auto">
            <a:xfrm>
              <a:off x="2304" y="1344"/>
              <a:ext cx="0" cy="768"/>
            </a:xfrm>
            <a:prstGeom prst="line">
              <a:avLst/>
            </a:prstGeom>
            <a:noFill/>
            <a:ln w="12700" cap="sq">
              <a:solidFill>
                <a:schemeClr val="tx1"/>
              </a:solidFill>
              <a:round/>
              <a:headEnd type="none" w="sm" len="sm"/>
              <a:tailEnd type="none" w="sm" len="sm"/>
            </a:ln>
          </p:spPr>
          <p:txBody>
            <a:bodyPr wrap="none"/>
            <a:lstStyle/>
            <a:p>
              <a:endParaRPr lang="en-US"/>
            </a:p>
          </p:txBody>
        </p:sp>
        <p:sp>
          <p:nvSpPr>
            <p:cNvPr id="35851" name="Line 7"/>
            <p:cNvSpPr>
              <a:spLocks noChangeShapeType="1"/>
            </p:cNvSpPr>
            <p:nvPr/>
          </p:nvSpPr>
          <p:spPr bwMode="auto">
            <a:xfrm>
              <a:off x="3072" y="1344"/>
              <a:ext cx="0" cy="768"/>
            </a:xfrm>
            <a:prstGeom prst="line">
              <a:avLst/>
            </a:prstGeom>
            <a:noFill/>
            <a:ln w="12700" cap="sq">
              <a:solidFill>
                <a:schemeClr val="tx1"/>
              </a:solidFill>
              <a:round/>
              <a:headEnd type="none" w="sm" len="sm"/>
              <a:tailEnd type="none" w="sm" len="sm"/>
            </a:ln>
          </p:spPr>
          <p:txBody>
            <a:bodyPr wrap="none"/>
            <a:lstStyle/>
            <a:p>
              <a:endParaRPr lang="en-US"/>
            </a:p>
          </p:txBody>
        </p:sp>
        <p:sp>
          <p:nvSpPr>
            <p:cNvPr id="35852" name="Line 8"/>
            <p:cNvSpPr>
              <a:spLocks noChangeShapeType="1"/>
            </p:cNvSpPr>
            <p:nvPr/>
          </p:nvSpPr>
          <p:spPr bwMode="auto">
            <a:xfrm>
              <a:off x="3840" y="1344"/>
              <a:ext cx="0" cy="768"/>
            </a:xfrm>
            <a:prstGeom prst="line">
              <a:avLst/>
            </a:prstGeom>
            <a:noFill/>
            <a:ln w="12700" cap="sq">
              <a:solidFill>
                <a:schemeClr val="tx1"/>
              </a:solidFill>
              <a:round/>
              <a:headEnd type="none" w="sm" len="sm"/>
              <a:tailEnd type="none" w="sm" len="sm"/>
            </a:ln>
          </p:spPr>
          <p:txBody>
            <a:bodyPr wrap="none"/>
            <a:lstStyle/>
            <a:p>
              <a:endParaRPr lang="en-US"/>
            </a:p>
          </p:txBody>
        </p:sp>
        <p:sp>
          <p:nvSpPr>
            <p:cNvPr id="35853" name="Text Box 9"/>
            <p:cNvSpPr txBox="1">
              <a:spLocks noChangeArrowheads="1"/>
            </p:cNvSpPr>
            <p:nvPr/>
          </p:nvSpPr>
          <p:spPr bwMode="auto">
            <a:xfrm>
              <a:off x="864" y="1056"/>
              <a:ext cx="336" cy="288"/>
            </a:xfrm>
            <a:prstGeom prst="rect">
              <a:avLst/>
            </a:prstGeom>
            <a:noFill/>
            <a:ln w="12700" cap="sq">
              <a:noFill/>
              <a:miter lim="800000"/>
              <a:headEnd type="none" w="sm" len="sm"/>
              <a:tailEnd type="none" w="sm" len="sm"/>
            </a:ln>
          </p:spPr>
          <p:txBody>
            <a:bodyPr>
              <a:spAutoFit/>
            </a:bodyPr>
            <a:lstStyle/>
            <a:p>
              <a:pPr eaLnBrk="1" hangingPunct="1">
                <a:spcBef>
                  <a:spcPct val="50000"/>
                </a:spcBef>
              </a:pPr>
              <a:r>
                <a:rPr lang="en-US" altLang="en-US" sz="2400">
                  <a:latin typeface="Times New Roman" pitchFamily="18" charset="0"/>
                </a:rPr>
                <a:t>0</a:t>
              </a:r>
            </a:p>
          </p:txBody>
        </p:sp>
        <p:sp>
          <p:nvSpPr>
            <p:cNvPr id="35854" name="Text Box 10"/>
            <p:cNvSpPr txBox="1">
              <a:spLocks noChangeArrowheads="1"/>
            </p:cNvSpPr>
            <p:nvPr/>
          </p:nvSpPr>
          <p:spPr bwMode="auto">
            <a:xfrm>
              <a:off x="1488" y="1056"/>
              <a:ext cx="336" cy="288"/>
            </a:xfrm>
            <a:prstGeom prst="rect">
              <a:avLst/>
            </a:prstGeom>
            <a:noFill/>
            <a:ln w="12700" cap="sq">
              <a:noFill/>
              <a:miter lim="800000"/>
              <a:headEnd type="none" w="sm" len="sm"/>
              <a:tailEnd type="none" w="sm" len="sm"/>
            </a:ln>
          </p:spPr>
          <p:txBody>
            <a:bodyPr>
              <a:spAutoFit/>
            </a:bodyPr>
            <a:lstStyle/>
            <a:p>
              <a:pPr eaLnBrk="1" hangingPunct="1">
                <a:spcBef>
                  <a:spcPct val="50000"/>
                </a:spcBef>
              </a:pPr>
              <a:r>
                <a:rPr lang="en-US" altLang="en-US" sz="2400">
                  <a:latin typeface="Times New Roman" pitchFamily="18" charset="0"/>
                </a:rPr>
                <a:t>1</a:t>
              </a:r>
            </a:p>
          </p:txBody>
        </p:sp>
        <p:sp>
          <p:nvSpPr>
            <p:cNvPr id="35855" name="Text Box 11"/>
            <p:cNvSpPr txBox="1">
              <a:spLocks noChangeArrowheads="1"/>
            </p:cNvSpPr>
            <p:nvPr/>
          </p:nvSpPr>
          <p:spPr bwMode="auto">
            <a:xfrm>
              <a:off x="2208" y="1056"/>
              <a:ext cx="336" cy="288"/>
            </a:xfrm>
            <a:prstGeom prst="rect">
              <a:avLst/>
            </a:prstGeom>
            <a:noFill/>
            <a:ln w="12700" cap="sq">
              <a:noFill/>
              <a:miter lim="800000"/>
              <a:headEnd type="none" w="sm" len="sm"/>
              <a:tailEnd type="none" w="sm" len="sm"/>
            </a:ln>
          </p:spPr>
          <p:txBody>
            <a:bodyPr>
              <a:spAutoFit/>
            </a:bodyPr>
            <a:lstStyle/>
            <a:p>
              <a:pPr eaLnBrk="1" hangingPunct="1">
                <a:spcBef>
                  <a:spcPct val="50000"/>
                </a:spcBef>
              </a:pPr>
              <a:r>
                <a:rPr lang="en-US" altLang="en-US" sz="2400">
                  <a:latin typeface="Times New Roman" pitchFamily="18" charset="0"/>
                </a:rPr>
                <a:t>2</a:t>
              </a:r>
            </a:p>
          </p:txBody>
        </p:sp>
        <p:sp>
          <p:nvSpPr>
            <p:cNvPr id="35856" name="Text Box 12"/>
            <p:cNvSpPr txBox="1">
              <a:spLocks noChangeArrowheads="1"/>
            </p:cNvSpPr>
            <p:nvPr/>
          </p:nvSpPr>
          <p:spPr bwMode="auto">
            <a:xfrm>
              <a:off x="2976" y="1056"/>
              <a:ext cx="336" cy="288"/>
            </a:xfrm>
            <a:prstGeom prst="rect">
              <a:avLst/>
            </a:prstGeom>
            <a:noFill/>
            <a:ln w="12700" cap="sq">
              <a:noFill/>
              <a:miter lim="800000"/>
              <a:headEnd type="none" w="sm" len="sm"/>
              <a:tailEnd type="none" w="sm" len="sm"/>
            </a:ln>
          </p:spPr>
          <p:txBody>
            <a:bodyPr>
              <a:spAutoFit/>
            </a:bodyPr>
            <a:lstStyle/>
            <a:p>
              <a:pPr eaLnBrk="1" hangingPunct="1">
                <a:spcBef>
                  <a:spcPct val="50000"/>
                </a:spcBef>
              </a:pPr>
              <a:r>
                <a:rPr lang="en-US" altLang="en-US" sz="2400">
                  <a:latin typeface="Times New Roman" pitchFamily="18" charset="0"/>
                </a:rPr>
                <a:t>3</a:t>
              </a:r>
            </a:p>
          </p:txBody>
        </p:sp>
        <p:sp>
          <p:nvSpPr>
            <p:cNvPr id="35857" name="Text Box 13"/>
            <p:cNvSpPr txBox="1">
              <a:spLocks noChangeArrowheads="1"/>
            </p:cNvSpPr>
            <p:nvPr/>
          </p:nvSpPr>
          <p:spPr bwMode="auto">
            <a:xfrm>
              <a:off x="3744" y="1056"/>
              <a:ext cx="336" cy="288"/>
            </a:xfrm>
            <a:prstGeom prst="rect">
              <a:avLst/>
            </a:prstGeom>
            <a:noFill/>
            <a:ln w="12700" cap="sq">
              <a:noFill/>
              <a:miter lim="800000"/>
              <a:headEnd type="none" w="sm" len="sm"/>
              <a:tailEnd type="none" w="sm" len="sm"/>
            </a:ln>
          </p:spPr>
          <p:txBody>
            <a:bodyPr>
              <a:spAutoFit/>
            </a:bodyPr>
            <a:lstStyle/>
            <a:p>
              <a:pPr eaLnBrk="1" hangingPunct="1">
                <a:spcBef>
                  <a:spcPct val="50000"/>
                </a:spcBef>
              </a:pPr>
              <a:r>
                <a:rPr lang="en-US" altLang="en-US" sz="2400">
                  <a:latin typeface="Times New Roman" pitchFamily="18" charset="0"/>
                </a:rPr>
                <a:t>4</a:t>
              </a:r>
            </a:p>
          </p:txBody>
        </p:sp>
        <p:sp>
          <p:nvSpPr>
            <p:cNvPr id="35858" name="Text Box 14"/>
            <p:cNvSpPr txBox="1">
              <a:spLocks noChangeArrowheads="1"/>
            </p:cNvSpPr>
            <p:nvPr/>
          </p:nvSpPr>
          <p:spPr bwMode="auto">
            <a:xfrm>
              <a:off x="1488" y="2112"/>
              <a:ext cx="432" cy="288"/>
            </a:xfrm>
            <a:prstGeom prst="rect">
              <a:avLst/>
            </a:prstGeom>
            <a:noFill/>
            <a:ln w="12700" cap="sq">
              <a:noFill/>
              <a:miter lim="800000"/>
              <a:headEnd type="none" w="sm" len="sm"/>
              <a:tailEnd type="none" w="sm" len="sm"/>
            </a:ln>
          </p:spPr>
          <p:txBody>
            <a:bodyPr>
              <a:spAutoFit/>
            </a:bodyPr>
            <a:lstStyle/>
            <a:p>
              <a:pPr eaLnBrk="1" hangingPunct="1">
                <a:spcBef>
                  <a:spcPct val="50000"/>
                </a:spcBef>
              </a:pPr>
              <a:r>
                <a:rPr lang="en-US" altLang="en-US" sz="2400">
                  <a:latin typeface="Times New Roman" pitchFamily="18" charset="0"/>
                </a:rPr>
                <a:t>200</a:t>
              </a:r>
            </a:p>
          </p:txBody>
        </p:sp>
        <p:sp>
          <p:nvSpPr>
            <p:cNvPr id="35859" name="Text Box 15"/>
            <p:cNvSpPr txBox="1">
              <a:spLocks noChangeArrowheads="1"/>
            </p:cNvSpPr>
            <p:nvPr/>
          </p:nvSpPr>
          <p:spPr bwMode="auto">
            <a:xfrm>
              <a:off x="2112" y="2112"/>
              <a:ext cx="432" cy="288"/>
            </a:xfrm>
            <a:prstGeom prst="rect">
              <a:avLst/>
            </a:prstGeom>
            <a:noFill/>
            <a:ln w="12700" cap="sq">
              <a:noFill/>
              <a:miter lim="800000"/>
              <a:headEnd type="none" w="sm" len="sm"/>
              <a:tailEnd type="none" w="sm" len="sm"/>
            </a:ln>
          </p:spPr>
          <p:txBody>
            <a:bodyPr>
              <a:spAutoFit/>
            </a:bodyPr>
            <a:lstStyle/>
            <a:p>
              <a:pPr eaLnBrk="1" hangingPunct="1">
                <a:spcBef>
                  <a:spcPct val="50000"/>
                </a:spcBef>
              </a:pPr>
              <a:r>
                <a:rPr lang="en-US" altLang="en-US" sz="2400">
                  <a:latin typeface="Times New Roman" pitchFamily="18" charset="0"/>
                </a:rPr>
                <a:t>400</a:t>
              </a:r>
            </a:p>
          </p:txBody>
        </p:sp>
        <p:sp>
          <p:nvSpPr>
            <p:cNvPr id="35860" name="Text Box 16"/>
            <p:cNvSpPr txBox="1">
              <a:spLocks noChangeArrowheads="1"/>
            </p:cNvSpPr>
            <p:nvPr/>
          </p:nvSpPr>
          <p:spPr bwMode="auto">
            <a:xfrm>
              <a:off x="2928" y="2112"/>
              <a:ext cx="432" cy="288"/>
            </a:xfrm>
            <a:prstGeom prst="rect">
              <a:avLst/>
            </a:prstGeom>
            <a:noFill/>
            <a:ln w="12700" cap="sq">
              <a:noFill/>
              <a:miter lim="800000"/>
              <a:headEnd type="none" w="sm" len="sm"/>
              <a:tailEnd type="none" w="sm" len="sm"/>
            </a:ln>
          </p:spPr>
          <p:txBody>
            <a:bodyPr>
              <a:spAutoFit/>
            </a:bodyPr>
            <a:lstStyle/>
            <a:p>
              <a:pPr eaLnBrk="1" hangingPunct="1">
                <a:spcBef>
                  <a:spcPct val="50000"/>
                </a:spcBef>
              </a:pPr>
              <a:r>
                <a:rPr lang="en-US" altLang="en-US" sz="2400">
                  <a:latin typeface="Times New Roman" pitchFamily="18" charset="0"/>
                </a:rPr>
                <a:t>600</a:t>
              </a:r>
            </a:p>
          </p:txBody>
        </p:sp>
        <p:sp>
          <p:nvSpPr>
            <p:cNvPr id="35861" name="Text Box 17"/>
            <p:cNvSpPr txBox="1">
              <a:spLocks noChangeArrowheads="1"/>
            </p:cNvSpPr>
            <p:nvPr/>
          </p:nvSpPr>
          <p:spPr bwMode="auto">
            <a:xfrm>
              <a:off x="3648" y="2112"/>
              <a:ext cx="432" cy="288"/>
            </a:xfrm>
            <a:prstGeom prst="rect">
              <a:avLst/>
            </a:prstGeom>
            <a:noFill/>
            <a:ln w="12700" cap="sq">
              <a:noFill/>
              <a:miter lim="800000"/>
              <a:headEnd type="none" w="sm" len="sm"/>
              <a:tailEnd type="none" w="sm" len="sm"/>
            </a:ln>
          </p:spPr>
          <p:txBody>
            <a:bodyPr>
              <a:spAutoFit/>
            </a:bodyPr>
            <a:lstStyle/>
            <a:p>
              <a:pPr eaLnBrk="1" hangingPunct="1">
                <a:spcBef>
                  <a:spcPct val="50000"/>
                </a:spcBef>
              </a:pPr>
              <a:r>
                <a:rPr lang="en-US" altLang="en-US" sz="2400">
                  <a:latin typeface="Times New Roman" pitchFamily="18" charset="0"/>
                </a:rPr>
                <a:t>800</a:t>
              </a:r>
            </a:p>
          </p:txBody>
        </p:sp>
        <p:sp>
          <p:nvSpPr>
            <p:cNvPr id="35862" name="Line 18"/>
            <p:cNvSpPr>
              <a:spLocks noChangeShapeType="1"/>
            </p:cNvSpPr>
            <p:nvPr/>
          </p:nvSpPr>
          <p:spPr bwMode="auto">
            <a:xfrm>
              <a:off x="1632" y="2352"/>
              <a:ext cx="0" cy="144"/>
            </a:xfrm>
            <a:prstGeom prst="line">
              <a:avLst/>
            </a:prstGeom>
            <a:noFill/>
            <a:ln w="12700" cap="sq">
              <a:solidFill>
                <a:schemeClr val="tx1"/>
              </a:solidFill>
              <a:round/>
              <a:headEnd type="none" w="sm" len="sm"/>
              <a:tailEnd type="none" w="sm" len="sm"/>
            </a:ln>
          </p:spPr>
          <p:txBody>
            <a:bodyPr wrap="none"/>
            <a:lstStyle/>
            <a:p>
              <a:endParaRPr lang="en-US"/>
            </a:p>
          </p:txBody>
        </p:sp>
        <p:sp>
          <p:nvSpPr>
            <p:cNvPr id="35863" name="Line 19"/>
            <p:cNvSpPr>
              <a:spLocks noChangeShapeType="1"/>
            </p:cNvSpPr>
            <p:nvPr/>
          </p:nvSpPr>
          <p:spPr bwMode="auto">
            <a:xfrm flipH="1">
              <a:off x="1248" y="2496"/>
              <a:ext cx="384" cy="0"/>
            </a:xfrm>
            <a:prstGeom prst="line">
              <a:avLst/>
            </a:prstGeom>
            <a:noFill/>
            <a:ln w="12700" cap="sq">
              <a:solidFill>
                <a:schemeClr val="tx1"/>
              </a:solidFill>
              <a:round/>
              <a:headEnd type="none" w="sm" len="sm"/>
              <a:tailEnd type="triangle" w="sm" len="sm"/>
            </a:ln>
          </p:spPr>
          <p:txBody>
            <a:bodyPr wrap="none"/>
            <a:lstStyle/>
            <a:p>
              <a:endParaRPr lang="en-US"/>
            </a:p>
          </p:txBody>
        </p:sp>
        <p:sp>
          <p:nvSpPr>
            <p:cNvPr id="35864" name="Line 20"/>
            <p:cNvSpPr>
              <a:spLocks noChangeShapeType="1"/>
            </p:cNvSpPr>
            <p:nvPr/>
          </p:nvSpPr>
          <p:spPr bwMode="auto">
            <a:xfrm>
              <a:off x="2304" y="2352"/>
              <a:ext cx="0" cy="432"/>
            </a:xfrm>
            <a:prstGeom prst="line">
              <a:avLst/>
            </a:prstGeom>
            <a:noFill/>
            <a:ln w="12700" cap="sq">
              <a:solidFill>
                <a:schemeClr val="tx1"/>
              </a:solidFill>
              <a:round/>
              <a:headEnd type="none" w="sm" len="sm"/>
              <a:tailEnd type="none" w="sm" len="sm"/>
            </a:ln>
          </p:spPr>
          <p:txBody>
            <a:bodyPr wrap="none"/>
            <a:lstStyle/>
            <a:p>
              <a:endParaRPr lang="en-US"/>
            </a:p>
          </p:txBody>
        </p:sp>
        <p:sp>
          <p:nvSpPr>
            <p:cNvPr id="35865" name="Line 21"/>
            <p:cNvSpPr>
              <a:spLocks noChangeShapeType="1"/>
            </p:cNvSpPr>
            <p:nvPr/>
          </p:nvSpPr>
          <p:spPr bwMode="auto">
            <a:xfrm flipH="1">
              <a:off x="1248" y="2784"/>
              <a:ext cx="1056" cy="0"/>
            </a:xfrm>
            <a:prstGeom prst="line">
              <a:avLst/>
            </a:prstGeom>
            <a:noFill/>
            <a:ln w="12700" cap="sq">
              <a:solidFill>
                <a:schemeClr val="tx1"/>
              </a:solidFill>
              <a:round/>
              <a:headEnd type="none" w="sm" len="sm"/>
              <a:tailEnd type="triangle" w="sm" len="sm"/>
            </a:ln>
          </p:spPr>
          <p:txBody>
            <a:bodyPr wrap="none"/>
            <a:lstStyle/>
            <a:p>
              <a:endParaRPr lang="en-US"/>
            </a:p>
          </p:txBody>
        </p:sp>
        <p:sp>
          <p:nvSpPr>
            <p:cNvPr id="35866" name="Line 22"/>
            <p:cNvSpPr>
              <a:spLocks noChangeShapeType="1"/>
            </p:cNvSpPr>
            <p:nvPr/>
          </p:nvSpPr>
          <p:spPr bwMode="auto">
            <a:xfrm>
              <a:off x="3072" y="2400"/>
              <a:ext cx="0" cy="720"/>
            </a:xfrm>
            <a:prstGeom prst="line">
              <a:avLst/>
            </a:prstGeom>
            <a:noFill/>
            <a:ln w="12700" cap="sq">
              <a:solidFill>
                <a:schemeClr val="tx1"/>
              </a:solidFill>
              <a:round/>
              <a:headEnd type="none" w="sm" len="sm"/>
              <a:tailEnd type="none" w="sm" len="sm"/>
            </a:ln>
          </p:spPr>
          <p:txBody>
            <a:bodyPr wrap="none"/>
            <a:lstStyle/>
            <a:p>
              <a:endParaRPr lang="en-US"/>
            </a:p>
          </p:txBody>
        </p:sp>
        <p:sp>
          <p:nvSpPr>
            <p:cNvPr id="35867" name="Line 23"/>
            <p:cNvSpPr>
              <a:spLocks noChangeShapeType="1"/>
            </p:cNvSpPr>
            <p:nvPr/>
          </p:nvSpPr>
          <p:spPr bwMode="auto">
            <a:xfrm flipH="1">
              <a:off x="1296" y="3120"/>
              <a:ext cx="1776" cy="0"/>
            </a:xfrm>
            <a:prstGeom prst="line">
              <a:avLst/>
            </a:prstGeom>
            <a:noFill/>
            <a:ln w="12700" cap="sq">
              <a:solidFill>
                <a:schemeClr val="tx1"/>
              </a:solidFill>
              <a:round/>
              <a:headEnd type="none" w="sm" len="sm"/>
              <a:tailEnd type="triangle" w="sm" len="sm"/>
            </a:ln>
          </p:spPr>
          <p:txBody>
            <a:bodyPr wrap="none"/>
            <a:lstStyle/>
            <a:p>
              <a:endParaRPr lang="en-US"/>
            </a:p>
          </p:txBody>
        </p:sp>
        <p:sp>
          <p:nvSpPr>
            <p:cNvPr id="35868" name="Line 24"/>
            <p:cNvSpPr>
              <a:spLocks noChangeShapeType="1"/>
            </p:cNvSpPr>
            <p:nvPr/>
          </p:nvSpPr>
          <p:spPr bwMode="auto">
            <a:xfrm>
              <a:off x="3792" y="2400"/>
              <a:ext cx="0" cy="1104"/>
            </a:xfrm>
            <a:prstGeom prst="line">
              <a:avLst/>
            </a:prstGeom>
            <a:noFill/>
            <a:ln w="12700" cap="sq">
              <a:solidFill>
                <a:schemeClr val="tx1"/>
              </a:solidFill>
              <a:round/>
              <a:headEnd type="none" w="sm" len="sm"/>
              <a:tailEnd type="none" w="sm" len="sm"/>
            </a:ln>
          </p:spPr>
          <p:txBody>
            <a:bodyPr wrap="none"/>
            <a:lstStyle/>
            <a:p>
              <a:endParaRPr lang="en-US"/>
            </a:p>
          </p:txBody>
        </p:sp>
        <p:sp>
          <p:nvSpPr>
            <p:cNvPr id="35869" name="Line 25"/>
            <p:cNvSpPr>
              <a:spLocks noChangeShapeType="1"/>
            </p:cNvSpPr>
            <p:nvPr/>
          </p:nvSpPr>
          <p:spPr bwMode="auto">
            <a:xfrm flipH="1">
              <a:off x="1344" y="3504"/>
              <a:ext cx="2448" cy="0"/>
            </a:xfrm>
            <a:prstGeom prst="line">
              <a:avLst/>
            </a:prstGeom>
            <a:noFill/>
            <a:ln w="12700" cap="sq">
              <a:solidFill>
                <a:schemeClr val="tx1"/>
              </a:solidFill>
              <a:round/>
              <a:headEnd type="none" w="sm" len="sm"/>
              <a:tailEnd type="triangle" w="sm" len="sm"/>
            </a:ln>
          </p:spPr>
          <p:txBody>
            <a:bodyPr wrap="none"/>
            <a:lstStyle/>
            <a:p>
              <a:endParaRPr lang="en-US"/>
            </a:p>
          </p:txBody>
        </p:sp>
        <p:sp>
          <p:nvSpPr>
            <p:cNvPr id="35870" name="Text Box 26"/>
            <p:cNvSpPr txBox="1">
              <a:spLocks noChangeArrowheads="1"/>
            </p:cNvSpPr>
            <p:nvPr/>
          </p:nvSpPr>
          <p:spPr bwMode="auto">
            <a:xfrm>
              <a:off x="720" y="2352"/>
              <a:ext cx="528" cy="231"/>
            </a:xfrm>
            <a:prstGeom prst="rect">
              <a:avLst/>
            </a:prstGeom>
            <a:noFill/>
            <a:ln w="12700" cap="sq">
              <a:noFill/>
              <a:miter lim="800000"/>
              <a:headEnd type="none" w="sm" len="sm"/>
              <a:tailEnd type="none" w="sm" len="sm"/>
            </a:ln>
          </p:spPr>
          <p:txBody>
            <a:bodyPr>
              <a:spAutoFit/>
            </a:bodyPr>
            <a:lstStyle/>
            <a:p>
              <a:pPr eaLnBrk="1" hangingPunct="1">
                <a:spcBef>
                  <a:spcPct val="50000"/>
                </a:spcBef>
              </a:pPr>
              <a:r>
                <a:rPr lang="en-US" altLang="en-US">
                  <a:latin typeface="Times New Roman" pitchFamily="18" charset="0"/>
                </a:rPr>
                <a:t>178.57</a:t>
              </a:r>
            </a:p>
          </p:txBody>
        </p:sp>
        <p:sp>
          <p:nvSpPr>
            <p:cNvPr id="35871" name="Text Box 27"/>
            <p:cNvSpPr txBox="1">
              <a:spLocks noChangeArrowheads="1"/>
            </p:cNvSpPr>
            <p:nvPr/>
          </p:nvSpPr>
          <p:spPr bwMode="auto">
            <a:xfrm>
              <a:off x="720" y="2688"/>
              <a:ext cx="528" cy="231"/>
            </a:xfrm>
            <a:prstGeom prst="rect">
              <a:avLst/>
            </a:prstGeom>
            <a:noFill/>
            <a:ln w="12700" cap="sq">
              <a:noFill/>
              <a:miter lim="800000"/>
              <a:headEnd type="none" w="sm" len="sm"/>
              <a:tailEnd type="none" w="sm" len="sm"/>
            </a:ln>
          </p:spPr>
          <p:txBody>
            <a:bodyPr>
              <a:spAutoFit/>
            </a:bodyPr>
            <a:lstStyle/>
            <a:p>
              <a:pPr eaLnBrk="1" hangingPunct="1">
                <a:spcBef>
                  <a:spcPct val="50000"/>
                </a:spcBef>
              </a:pPr>
              <a:r>
                <a:rPr lang="en-US" altLang="en-US">
                  <a:latin typeface="Times New Roman" pitchFamily="18" charset="0"/>
                </a:rPr>
                <a:t>318.88</a:t>
              </a:r>
            </a:p>
          </p:txBody>
        </p:sp>
        <p:sp>
          <p:nvSpPr>
            <p:cNvPr id="35872" name="Text Box 28"/>
            <p:cNvSpPr txBox="1">
              <a:spLocks noChangeArrowheads="1"/>
            </p:cNvSpPr>
            <p:nvPr/>
          </p:nvSpPr>
          <p:spPr bwMode="auto">
            <a:xfrm>
              <a:off x="720" y="3024"/>
              <a:ext cx="528" cy="231"/>
            </a:xfrm>
            <a:prstGeom prst="rect">
              <a:avLst/>
            </a:prstGeom>
            <a:noFill/>
            <a:ln w="12700" cap="sq">
              <a:noFill/>
              <a:miter lim="800000"/>
              <a:headEnd type="none" w="sm" len="sm"/>
              <a:tailEnd type="none" w="sm" len="sm"/>
            </a:ln>
          </p:spPr>
          <p:txBody>
            <a:bodyPr>
              <a:spAutoFit/>
            </a:bodyPr>
            <a:lstStyle/>
            <a:p>
              <a:pPr eaLnBrk="1" hangingPunct="1">
                <a:spcBef>
                  <a:spcPct val="50000"/>
                </a:spcBef>
              </a:pPr>
              <a:r>
                <a:rPr lang="en-US" altLang="en-US">
                  <a:latin typeface="Times New Roman" pitchFamily="18" charset="0"/>
                </a:rPr>
                <a:t>427.07</a:t>
              </a:r>
            </a:p>
          </p:txBody>
        </p:sp>
        <p:sp>
          <p:nvSpPr>
            <p:cNvPr id="35873" name="Text Box 29"/>
            <p:cNvSpPr txBox="1">
              <a:spLocks noChangeArrowheads="1"/>
            </p:cNvSpPr>
            <p:nvPr/>
          </p:nvSpPr>
          <p:spPr bwMode="auto">
            <a:xfrm>
              <a:off x="720" y="3360"/>
              <a:ext cx="528" cy="231"/>
            </a:xfrm>
            <a:prstGeom prst="rect">
              <a:avLst/>
            </a:prstGeom>
            <a:noFill/>
            <a:ln w="12700" cap="sq">
              <a:noFill/>
              <a:miter lim="800000"/>
              <a:headEnd type="none" w="sm" len="sm"/>
              <a:tailEnd type="none" w="sm" len="sm"/>
            </a:ln>
          </p:spPr>
          <p:txBody>
            <a:bodyPr>
              <a:spAutoFit/>
            </a:bodyPr>
            <a:lstStyle/>
            <a:p>
              <a:pPr eaLnBrk="1" hangingPunct="1">
                <a:spcBef>
                  <a:spcPct val="50000"/>
                </a:spcBef>
              </a:pPr>
              <a:r>
                <a:rPr lang="en-US" altLang="en-US">
                  <a:latin typeface="Times New Roman" pitchFamily="18" charset="0"/>
                </a:rPr>
                <a:t>508.41</a:t>
              </a:r>
            </a:p>
          </p:txBody>
        </p:sp>
        <p:sp>
          <p:nvSpPr>
            <p:cNvPr id="35874" name="Line 30"/>
            <p:cNvSpPr>
              <a:spLocks noChangeShapeType="1"/>
            </p:cNvSpPr>
            <p:nvPr/>
          </p:nvSpPr>
          <p:spPr bwMode="auto">
            <a:xfrm>
              <a:off x="672" y="3552"/>
              <a:ext cx="576" cy="0"/>
            </a:xfrm>
            <a:prstGeom prst="line">
              <a:avLst/>
            </a:prstGeom>
            <a:noFill/>
            <a:ln w="12700" cap="sq">
              <a:solidFill>
                <a:schemeClr val="tx1"/>
              </a:solidFill>
              <a:round/>
              <a:headEnd type="none" w="sm" len="sm"/>
              <a:tailEnd type="none" w="sm" len="sm"/>
            </a:ln>
          </p:spPr>
          <p:txBody>
            <a:bodyPr wrap="none"/>
            <a:lstStyle/>
            <a:p>
              <a:endParaRPr lang="en-US"/>
            </a:p>
          </p:txBody>
        </p:sp>
        <p:sp>
          <p:nvSpPr>
            <p:cNvPr id="35875" name="Text Box 31"/>
            <p:cNvSpPr txBox="1">
              <a:spLocks noChangeArrowheads="1"/>
            </p:cNvSpPr>
            <p:nvPr/>
          </p:nvSpPr>
          <p:spPr bwMode="auto">
            <a:xfrm>
              <a:off x="624" y="3600"/>
              <a:ext cx="624" cy="231"/>
            </a:xfrm>
            <a:prstGeom prst="rect">
              <a:avLst/>
            </a:prstGeom>
            <a:noFill/>
            <a:ln w="12700" cap="sq">
              <a:noFill/>
              <a:miter lim="800000"/>
              <a:headEnd type="none" w="sm" len="sm"/>
              <a:tailEnd type="none" w="sm" len="sm"/>
            </a:ln>
          </p:spPr>
          <p:txBody>
            <a:bodyPr>
              <a:spAutoFit/>
            </a:bodyPr>
            <a:lstStyle/>
            <a:p>
              <a:pPr eaLnBrk="1" hangingPunct="1">
                <a:spcBef>
                  <a:spcPct val="50000"/>
                </a:spcBef>
              </a:pPr>
              <a:r>
                <a:rPr lang="en-US" altLang="en-US">
                  <a:latin typeface="Times New Roman" pitchFamily="18" charset="0"/>
                </a:rPr>
                <a:t>1,432.93</a:t>
              </a:r>
            </a:p>
          </p:txBody>
        </p:sp>
      </p:grpSp>
      <p:sp>
        <p:nvSpPr>
          <p:cNvPr id="35845" name="Rectangle 34"/>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34B4B5EE-D98D-4522-8E5B-6B05C53AB4EA}" type="slidenum">
              <a:rPr lang="en-US" altLang="en-US" sz="1100"/>
              <a:pPr algn="ctr" eaLnBrk="1" hangingPunct="1"/>
              <a:t>10</a:t>
            </a:fld>
            <a:endParaRPr lang="en-US" altLang="en-US" sz="1100"/>
          </a:p>
        </p:txBody>
      </p:sp>
      <p:sp>
        <p:nvSpPr>
          <p:cNvPr id="35846"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sz="4000" smtClean="0"/>
              <a:t>Multiple Cash Flows </a:t>
            </a:r>
            <a:br>
              <a:rPr lang="en-US" altLang="en-US" sz="4000" smtClean="0"/>
            </a:br>
            <a:r>
              <a:rPr lang="en-US" altLang="en-US" sz="4000" smtClean="0"/>
              <a:t>Using a Spreadsheet</a:t>
            </a:r>
          </a:p>
        </p:txBody>
      </p:sp>
      <p:sp>
        <p:nvSpPr>
          <p:cNvPr id="1028" name="Rectangle 3"/>
          <p:cNvSpPr>
            <a:spLocks noGrp="1" noChangeArrowheads="1"/>
          </p:cNvSpPr>
          <p:nvPr>
            <p:ph idx="1"/>
          </p:nvPr>
        </p:nvSpPr>
        <p:spPr>
          <a:xfrm>
            <a:off x="914400" y="1752600"/>
            <a:ext cx="7388225" cy="4530725"/>
          </a:xfrm>
        </p:spPr>
        <p:txBody>
          <a:bodyPr/>
          <a:lstStyle/>
          <a:p>
            <a:pPr eaLnBrk="1" hangingPunct="1"/>
            <a:r>
              <a:rPr lang="en-US" altLang="en-US" sz="2800" smtClean="0"/>
              <a:t>You can use the PV or FV functions in Excel to find the present value or future value of a set of cash flows</a:t>
            </a:r>
          </a:p>
          <a:p>
            <a:pPr eaLnBrk="1" hangingPunct="1"/>
            <a:endParaRPr lang="en-US" altLang="en-US" sz="1200" smtClean="0"/>
          </a:p>
          <a:p>
            <a:pPr eaLnBrk="1" hangingPunct="1"/>
            <a:r>
              <a:rPr lang="en-US" altLang="en-US" sz="2800" smtClean="0"/>
              <a:t>Setting the data up is half the battle – if it is set up properly, then you can just copy the formulas</a:t>
            </a:r>
          </a:p>
          <a:p>
            <a:pPr eaLnBrk="1" hangingPunct="1"/>
            <a:endParaRPr lang="en-US" altLang="en-US" sz="1200" smtClean="0"/>
          </a:p>
          <a:p>
            <a:pPr eaLnBrk="1" hangingPunct="1"/>
            <a:r>
              <a:rPr lang="en-US" altLang="en-US" sz="2800" smtClean="0"/>
              <a:t>Click on the Excel icon for an example</a:t>
            </a:r>
          </a:p>
        </p:txBody>
      </p:sp>
      <p:graphicFrame>
        <p:nvGraphicFramePr>
          <p:cNvPr id="119812" name="Object 4">
            <a:hlinkClick r:id="" action="ppaction://ole?verb=1"/>
          </p:cNvPr>
          <p:cNvGraphicFramePr>
            <a:graphicFrameLocks noChangeAspect="1"/>
          </p:cNvGraphicFramePr>
          <p:nvPr/>
        </p:nvGraphicFramePr>
        <p:xfrm>
          <a:off x="6324600" y="5715000"/>
          <a:ext cx="952500" cy="723900"/>
        </p:xfrm>
        <a:graphic>
          <a:graphicData uri="http://schemas.openxmlformats.org/presentationml/2006/ole">
            <p:oleObj spid="_x0000_s1026" name="Worksheet" showAsIcon="1" r:id="rId4" imgW="380880" imgH="714240" progId="Excel.Sheet.8">
              <p:embed/>
            </p:oleObj>
          </a:graphicData>
        </a:graphic>
      </p:graphicFrame>
      <p:sp>
        <p:nvSpPr>
          <p:cNvPr id="1029" name="Rectangle 5"/>
          <p:cNvSpPr>
            <a:spLocks noChangeArrowheads="1"/>
          </p:cNvSpPr>
          <p:nvPr/>
        </p:nvSpPr>
        <p:spPr bwMode="auto">
          <a:xfrm>
            <a:off x="8524875" y="6445250"/>
            <a:ext cx="549275" cy="260350"/>
          </a:xfrm>
          <a:prstGeom prst="rect">
            <a:avLst/>
          </a:prstGeom>
          <a:noFill/>
          <a:ln w="38100">
            <a:noFill/>
            <a:miter lim="800000"/>
            <a:headEnd/>
            <a:tailEnd/>
          </a:ln>
        </p:spPr>
        <p:txBody>
          <a:bodyPr wrap="none">
            <a:spAutoFit/>
          </a:bodyPr>
          <a:lstStyle/>
          <a:p>
            <a:pPr algn="ctr" eaLnBrk="1" hangingPunct="1"/>
            <a:r>
              <a:rPr lang="en-US" altLang="en-US" sz="1100"/>
              <a:t>6F-</a:t>
            </a:r>
            <a:fld id="{69B18546-1466-46AA-94D9-EB06FE8945A2}" type="slidenum">
              <a:rPr lang="en-US" altLang="en-US" sz="1100"/>
              <a:pPr algn="ctr" eaLnBrk="1" hangingPunct="1"/>
              <a:t>11</a:t>
            </a:fld>
            <a:endParaRPr lang="en-US" altLang="en-US" sz="1100"/>
          </a:p>
        </p:txBody>
      </p:sp>
      <p:sp>
        <p:nvSpPr>
          <p:cNvPr id="1030"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98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457200"/>
            <a:ext cx="8534400" cy="914400"/>
          </a:xfrm>
        </p:spPr>
        <p:txBody>
          <a:bodyPr/>
          <a:lstStyle/>
          <a:p>
            <a:pPr eaLnBrk="1" hangingPunct="1"/>
            <a:r>
              <a:rPr lang="en-US" altLang="en-US" sz="3600" smtClean="0"/>
              <a:t>Multiple Cash Flows – PV Another Example</a:t>
            </a:r>
          </a:p>
        </p:txBody>
      </p:sp>
      <p:sp>
        <p:nvSpPr>
          <p:cNvPr id="36867" name="Rectangle 3"/>
          <p:cNvSpPr>
            <a:spLocks noGrp="1" noChangeArrowheads="1"/>
          </p:cNvSpPr>
          <p:nvPr>
            <p:ph idx="1"/>
          </p:nvPr>
        </p:nvSpPr>
        <p:spPr/>
        <p:txBody>
          <a:bodyPr/>
          <a:lstStyle/>
          <a:p>
            <a:pPr eaLnBrk="1" hangingPunct="1"/>
            <a:r>
              <a:rPr lang="en-US" altLang="en-US" sz="2800" smtClean="0"/>
              <a:t>You are considering an investment that will pay you $1,000 in one year, $2,000 in two years, and $3000 in three years.  </a:t>
            </a:r>
          </a:p>
          <a:p>
            <a:pPr lvl="1" eaLnBrk="1" hangingPunct="1"/>
            <a:r>
              <a:rPr lang="en-US" altLang="en-US" sz="2400" smtClean="0"/>
              <a:t>If you want to earn 10% on your money, how much would you be willing to pay?</a:t>
            </a:r>
          </a:p>
          <a:p>
            <a:pPr lvl="1" eaLnBrk="1" hangingPunct="1"/>
            <a:endParaRPr lang="en-US" altLang="en-US" sz="2400" smtClean="0"/>
          </a:p>
          <a:p>
            <a:pPr lvl="1" eaLnBrk="1" hangingPunct="1">
              <a:buFont typeface="Wingdings" pitchFamily="2" charset="2"/>
              <a:buChar char="§"/>
            </a:pPr>
            <a:r>
              <a:rPr lang="en-US" altLang="en-US" sz="2400" smtClean="0"/>
              <a:t>PV = 1000 / (1.1)</a:t>
            </a:r>
            <a:r>
              <a:rPr lang="en-US" altLang="en-US" sz="2400" baseline="30000" smtClean="0"/>
              <a:t>1</a:t>
            </a:r>
            <a:r>
              <a:rPr lang="en-US" altLang="en-US" sz="2400" smtClean="0"/>
              <a:t> = 909.09</a:t>
            </a:r>
          </a:p>
          <a:p>
            <a:pPr lvl="1" eaLnBrk="1" hangingPunct="1">
              <a:buFont typeface="Wingdings" pitchFamily="2" charset="2"/>
              <a:buChar char="§"/>
            </a:pPr>
            <a:r>
              <a:rPr lang="en-US" altLang="en-US" sz="2400" smtClean="0"/>
              <a:t>PV = 2000 / (1.1)</a:t>
            </a:r>
            <a:r>
              <a:rPr lang="en-US" altLang="en-US" sz="2400" baseline="30000" smtClean="0"/>
              <a:t>2</a:t>
            </a:r>
            <a:r>
              <a:rPr lang="en-US" altLang="en-US" sz="2400" smtClean="0"/>
              <a:t> = 1,652.89</a:t>
            </a:r>
          </a:p>
          <a:p>
            <a:pPr lvl="1" eaLnBrk="1" hangingPunct="1">
              <a:buFont typeface="Wingdings" pitchFamily="2" charset="2"/>
              <a:buChar char="§"/>
            </a:pPr>
            <a:r>
              <a:rPr lang="en-US" altLang="en-US" sz="2400" smtClean="0"/>
              <a:t>PV = 3000 / (1.1)</a:t>
            </a:r>
            <a:r>
              <a:rPr lang="en-US" altLang="en-US" sz="2400" baseline="30000" smtClean="0"/>
              <a:t>3</a:t>
            </a:r>
            <a:r>
              <a:rPr lang="en-US" altLang="en-US" sz="2400" smtClean="0"/>
              <a:t> = 2,253.94</a:t>
            </a:r>
          </a:p>
          <a:p>
            <a:pPr lvl="1" eaLnBrk="1" hangingPunct="1">
              <a:buFont typeface="Wingdings" pitchFamily="2" charset="2"/>
              <a:buChar char="§"/>
            </a:pPr>
            <a:r>
              <a:rPr lang="en-US" altLang="en-US" sz="2400" smtClean="0"/>
              <a:t>PV = 909.09 + 1,652.89 + 2,253.94 = 4,815.92</a:t>
            </a:r>
          </a:p>
        </p:txBody>
      </p:sp>
      <p:sp>
        <p:nvSpPr>
          <p:cNvPr id="36868" name="Rectangle 4"/>
          <p:cNvSpPr>
            <a:spLocks noChangeArrowheads="1"/>
          </p:cNvSpPr>
          <p:nvPr/>
        </p:nvSpPr>
        <p:spPr bwMode="auto">
          <a:xfrm>
            <a:off x="8524875" y="6445250"/>
            <a:ext cx="549275" cy="260350"/>
          </a:xfrm>
          <a:prstGeom prst="rect">
            <a:avLst/>
          </a:prstGeom>
          <a:noFill/>
          <a:ln w="38100">
            <a:noFill/>
            <a:miter lim="800000"/>
            <a:headEnd/>
            <a:tailEnd/>
          </a:ln>
        </p:spPr>
        <p:txBody>
          <a:bodyPr wrap="none">
            <a:spAutoFit/>
          </a:bodyPr>
          <a:lstStyle/>
          <a:p>
            <a:pPr algn="ctr" eaLnBrk="1" hangingPunct="1"/>
            <a:r>
              <a:rPr lang="en-US" altLang="en-US" sz="1100"/>
              <a:t>6F-</a:t>
            </a:r>
            <a:fld id="{435D34CE-B198-4546-9ED6-25448F79526E}" type="slidenum">
              <a:rPr lang="en-US" altLang="en-US" sz="1100"/>
              <a:pPr algn="ctr" eaLnBrk="1" hangingPunct="1"/>
              <a:t>12</a:t>
            </a:fld>
            <a:endParaRPr lang="en-US" altLang="en-US" sz="1100"/>
          </a:p>
        </p:txBody>
      </p:sp>
      <p:sp>
        <p:nvSpPr>
          <p:cNvPr id="36869"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4025" y="457200"/>
            <a:ext cx="8382000" cy="914400"/>
          </a:xfrm>
        </p:spPr>
        <p:txBody>
          <a:bodyPr/>
          <a:lstStyle/>
          <a:p>
            <a:pPr eaLnBrk="1" hangingPunct="1"/>
            <a:r>
              <a:rPr lang="en-US" altLang="en-US" sz="3600" smtClean="0"/>
              <a:t>Multiple Uneven Cash Flows Using the Calculator</a:t>
            </a:r>
          </a:p>
        </p:txBody>
      </p:sp>
      <p:sp>
        <p:nvSpPr>
          <p:cNvPr id="37891" name="Rectangle 3"/>
          <p:cNvSpPr>
            <a:spLocks noGrp="1" noChangeArrowheads="1"/>
          </p:cNvSpPr>
          <p:nvPr>
            <p:ph idx="1"/>
          </p:nvPr>
        </p:nvSpPr>
        <p:spPr>
          <a:xfrm>
            <a:off x="690563" y="1524000"/>
            <a:ext cx="7848600" cy="4530725"/>
          </a:xfrm>
        </p:spPr>
        <p:txBody>
          <a:bodyPr/>
          <a:lstStyle/>
          <a:p>
            <a:pPr eaLnBrk="1" hangingPunct="1"/>
            <a:r>
              <a:rPr lang="en-US" altLang="en-US" sz="2200" smtClean="0"/>
              <a:t>Another way to use the financial calculator for uneven cash flows is to use the cash flow keys</a:t>
            </a:r>
          </a:p>
          <a:p>
            <a:pPr eaLnBrk="1" hangingPunct="1"/>
            <a:endParaRPr lang="en-US" altLang="en-US" sz="1000" smtClean="0"/>
          </a:p>
          <a:p>
            <a:pPr lvl="1" eaLnBrk="1" hangingPunct="1">
              <a:buFont typeface="Wingdings" pitchFamily="2" charset="2"/>
              <a:buChar char="§"/>
            </a:pPr>
            <a:r>
              <a:rPr lang="en-US" altLang="en-US" sz="2100" smtClean="0"/>
              <a:t>Press CF and enter the cash flows beginning with year 0</a:t>
            </a:r>
          </a:p>
          <a:p>
            <a:pPr lvl="1" eaLnBrk="1" hangingPunct="1">
              <a:buFont typeface="Wingdings" pitchFamily="2" charset="2"/>
              <a:buChar char="§"/>
            </a:pPr>
            <a:r>
              <a:rPr lang="en-US" altLang="en-US" sz="2100" smtClean="0"/>
              <a:t>You have to press the “Enter” key for each cash flow</a:t>
            </a:r>
          </a:p>
          <a:p>
            <a:pPr lvl="1" eaLnBrk="1" hangingPunct="1">
              <a:buFont typeface="Wingdings" pitchFamily="2" charset="2"/>
              <a:buChar char="§"/>
            </a:pPr>
            <a:r>
              <a:rPr lang="en-US" altLang="en-US" sz="2100" smtClean="0"/>
              <a:t>Use the down arrow key to move to the next cash flow</a:t>
            </a:r>
          </a:p>
          <a:p>
            <a:pPr lvl="1" eaLnBrk="1" hangingPunct="1">
              <a:buFont typeface="Wingdings" pitchFamily="2" charset="2"/>
              <a:buChar char="§"/>
            </a:pPr>
            <a:r>
              <a:rPr lang="en-US" altLang="en-US" sz="2100" smtClean="0"/>
              <a:t>The “F” is the number of times a given cash flow occurs in consecutive periods</a:t>
            </a:r>
          </a:p>
          <a:p>
            <a:pPr lvl="1" eaLnBrk="1" hangingPunct="1">
              <a:buFont typeface="Wingdings" pitchFamily="2" charset="2"/>
              <a:buChar char="§"/>
            </a:pPr>
            <a:r>
              <a:rPr lang="en-US" altLang="en-US" sz="2100" smtClean="0"/>
              <a:t>Use the NPV key to compute the present value by entering the interest rate for I, pressing the down arrow and then compute</a:t>
            </a:r>
          </a:p>
          <a:p>
            <a:pPr lvl="1" eaLnBrk="1" hangingPunct="1">
              <a:buFont typeface="Wingdings" pitchFamily="2" charset="2"/>
              <a:buChar char="§"/>
            </a:pPr>
            <a:r>
              <a:rPr lang="en-US" altLang="en-US" sz="2100" smtClean="0"/>
              <a:t>Clear the cash flow keys by pressing CF and then </a:t>
            </a:r>
            <a:r>
              <a:rPr lang="en-US" altLang="en-US" sz="2400" smtClean="0"/>
              <a:t>2</a:t>
            </a:r>
            <a:r>
              <a:rPr lang="en-US" altLang="en-US" sz="2400" baseline="30000" smtClean="0"/>
              <a:t>nd </a:t>
            </a:r>
            <a:r>
              <a:rPr lang="en-US" altLang="en-US" sz="2100" smtClean="0"/>
              <a:t>CLR Work</a:t>
            </a:r>
          </a:p>
        </p:txBody>
      </p:sp>
      <p:sp>
        <p:nvSpPr>
          <p:cNvPr id="37892" name="Rectangle 4"/>
          <p:cNvSpPr>
            <a:spLocks noChangeArrowheads="1"/>
          </p:cNvSpPr>
          <p:nvPr/>
        </p:nvSpPr>
        <p:spPr bwMode="auto">
          <a:xfrm>
            <a:off x="8524875" y="6445250"/>
            <a:ext cx="549275" cy="260350"/>
          </a:xfrm>
          <a:prstGeom prst="rect">
            <a:avLst/>
          </a:prstGeom>
          <a:noFill/>
          <a:ln w="38100">
            <a:noFill/>
            <a:miter lim="800000"/>
            <a:headEnd/>
            <a:tailEnd/>
          </a:ln>
        </p:spPr>
        <p:txBody>
          <a:bodyPr wrap="none">
            <a:spAutoFit/>
          </a:bodyPr>
          <a:lstStyle/>
          <a:p>
            <a:pPr algn="ctr" eaLnBrk="1" hangingPunct="1"/>
            <a:r>
              <a:rPr lang="en-US" altLang="en-US" sz="1100"/>
              <a:t>6F-</a:t>
            </a:r>
            <a:fld id="{1834A28E-4EF5-4090-8EE5-C18427C35A59}" type="slidenum">
              <a:rPr lang="en-US" altLang="en-US" sz="1100"/>
              <a:pPr algn="ctr" eaLnBrk="1" hangingPunct="1"/>
              <a:t>13</a:t>
            </a:fld>
            <a:endParaRPr lang="en-US" altLang="en-US" sz="1100"/>
          </a:p>
        </p:txBody>
      </p:sp>
      <p:sp>
        <p:nvSpPr>
          <p:cNvPr id="37893"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mtClean="0"/>
              <a:t>Decisions, Decisions</a:t>
            </a:r>
          </a:p>
        </p:txBody>
      </p:sp>
      <p:sp>
        <p:nvSpPr>
          <p:cNvPr id="31747" name="Rectangle 3"/>
          <p:cNvSpPr>
            <a:spLocks noGrp="1" noChangeArrowheads="1"/>
          </p:cNvSpPr>
          <p:nvPr>
            <p:ph idx="1"/>
          </p:nvPr>
        </p:nvSpPr>
        <p:spPr>
          <a:xfrm>
            <a:off x="914400" y="1600200"/>
            <a:ext cx="7524750" cy="4686300"/>
          </a:xfrm>
        </p:spPr>
        <p:txBody>
          <a:bodyPr rtlCol="0">
            <a:normAutofit lnSpcReduction="10000"/>
          </a:bodyPr>
          <a:lstStyle/>
          <a:p>
            <a:pPr eaLnBrk="1" fontAlgn="auto" hangingPunct="1">
              <a:spcAft>
                <a:spcPts val="0"/>
              </a:spcAft>
              <a:defRPr/>
            </a:pPr>
            <a:r>
              <a:rPr lang="en-US" dirty="0" smtClean="0"/>
              <a:t>Your broker calls you and tells you that he has this great investment opportunity. </a:t>
            </a:r>
          </a:p>
          <a:p>
            <a:pPr lvl="1" eaLnBrk="1" fontAlgn="auto" hangingPunct="1">
              <a:spcAft>
                <a:spcPts val="0"/>
              </a:spcAft>
              <a:defRPr/>
            </a:pPr>
            <a:r>
              <a:rPr lang="en-US" sz="2400" dirty="0" smtClean="0"/>
              <a:t>If you invest $100 today, you will receive $40 in one year and $75 in two years.  </a:t>
            </a:r>
          </a:p>
          <a:p>
            <a:pPr lvl="1" eaLnBrk="1" fontAlgn="auto" hangingPunct="1">
              <a:spcAft>
                <a:spcPts val="0"/>
              </a:spcAft>
              <a:defRPr/>
            </a:pPr>
            <a:r>
              <a:rPr lang="en-US" sz="2400" dirty="0" smtClean="0"/>
              <a:t>If you require a 15% return on investments of this risk, should you take the investment?</a:t>
            </a:r>
          </a:p>
          <a:p>
            <a:pPr lvl="1" eaLnBrk="1" fontAlgn="auto" hangingPunct="1">
              <a:spcAft>
                <a:spcPts val="0"/>
              </a:spcAft>
              <a:defRPr/>
            </a:pPr>
            <a:endParaRPr lang="en-US" sz="1200" dirty="0" smtClean="0"/>
          </a:p>
          <a:p>
            <a:pPr lvl="1" eaLnBrk="1" fontAlgn="auto" hangingPunct="1">
              <a:spcAft>
                <a:spcPts val="0"/>
              </a:spcAft>
              <a:buFont typeface="Wingdings" pitchFamily="2" charset="2"/>
              <a:buChar char="§"/>
              <a:defRPr/>
            </a:pPr>
            <a:r>
              <a:rPr lang="en-US" sz="2200" dirty="0" smtClean="0"/>
              <a:t>Use the CF keys to compute the value of the investment</a:t>
            </a:r>
          </a:p>
          <a:p>
            <a:pPr lvl="2" eaLnBrk="1" fontAlgn="auto" hangingPunct="1">
              <a:spcAft>
                <a:spcPts val="0"/>
              </a:spcAft>
              <a:defRPr/>
            </a:pPr>
            <a:r>
              <a:rPr lang="en-US" sz="2000" dirty="0" smtClean="0"/>
              <a:t>CF; CF</a:t>
            </a:r>
            <a:r>
              <a:rPr lang="en-US" sz="2000" baseline="-25000" dirty="0" smtClean="0"/>
              <a:t>0</a:t>
            </a:r>
            <a:r>
              <a:rPr lang="en-US" sz="2000" dirty="0" smtClean="0"/>
              <a:t> = 0; C01 = 40; F01 = 1; C02 = 75; F02 = 1</a:t>
            </a:r>
          </a:p>
          <a:p>
            <a:pPr lvl="2" eaLnBrk="1" fontAlgn="auto" hangingPunct="1">
              <a:spcAft>
                <a:spcPts val="0"/>
              </a:spcAft>
              <a:defRPr/>
            </a:pPr>
            <a:r>
              <a:rPr lang="en-US" sz="2000" dirty="0" smtClean="0"/>
              <a:t>NPV; I = 15; CPT NPV = 91.49</a:t>
            </a:r>
          </a:p>
          <a:p>
            <a:pPr marL="457200" lvl="1" indent="0" eaLnBrk="1" fontAlgn="auto" hangingPunct="1">
              <a:spcAft>
                <a:spcPts val="0"/>
              </a:spcAft>
              <a:buFontTx/>
              <a:buNone/>
              <a:defRPr/>
            </a:pPr>
            <a:r>
              <a:rPr lang="en-US" sz="2200" dirty="0" smtClean="0"/>
              <a:t>No – the broker is charging more than you would be willing to pay.</a:t>
            </a:r>
          </a:p>
          <a:p>
            <a:pPr lvl="2" eaLnBrk="1" fontAlgn="auto" hangingPunct="1">
              <a:spcAft>
                <a:spcPts val="0"/>
              </a:spcAft>
              <a:defRPr/>
            </a:pPr>
            <a:endParaRPr lang="en-US" sz="2200" dirty="0" smtClean="0"/>
          </a:p>
        </p:txBody>
      </p:sp>
      <p:sp>
        <p:nvSpPr>
          <p:cNvPr id="38916" name="Rectangle 4"/>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88C94913-5317-4D8C-98E7-3345530B33A4}" type="slidenum">
              <a:rPr lang="en-US" altLang="en-US" sz="1100"/>
              <a:pPr algn="ctr" eaLnBrk="1" hangingPunct="1"/>
              <a:t>14</a:t>
            </a:fld>
            <a:endParaRPr lang="en-US" altLang="en-US" sz="1100"/>
          </a:p>
        </p:txBody>
      </p:sp>
      <p:sp>
        <p:nvSpPr>
          <p:cNvPr id="38917"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mtClean="0"/>
              <a:t>Saving For Retirement</a:t>
            </a:r>
          </a:p>
        </p:txBody>
      </p:sp>
      <p:sp>
        <p:nvSpPr>
          <p:cNvPr id="39939" name="Rectangle 3"/>
          <p:cNvSpPr>
            <a:spLocks noGrp="1" noChangeArrowheads="1"/>
          </p:cNvSpPr>
          <p:nvPr>
            <p:ph idx="1"/>
          </p:nvPr>
        </p:nvSpPr>
        <p:spPr>
          <a:xfrm>
            <a:off x="914400" y="1600200"/>
            <a:ext cx="7467600" cy="4572000"/>
          </a:xfrm>
        </p:spPr>
        <p:txBody>
          <a:bodyPr/>
          <a:lstStyle/>
          <a:p>
            <a:pPr eaLnBrk="1" hangingPunct="1"/>
            <a:r>
              <a:rPr lang="en-US" altLang="en-US" sz="2800" smtClean="0"/>
              <a:t>You are offered the opportunity to put some money away for retirement. </a:t>
            </a:r>
          </a:p>
          <a:p>
            <a:pPr lvl="1" eaLnBrk="1" hangingPunct="1"/>
            <a:r>
              <a:rPr lang="en-US" altLang="en-US" sz="2400" smtClean="0"/>
              <a:t>You will receive five annual payments of $25,000 each beginning in 40 years. </a:t>
            </a:r>
          </a:p>
          <a:p>
            <a:pPr lvl="1" eaLnBrk="1" hangingPunct="1"/>
            <a:r>
              <a:rPr lang="en-US" altLang="en-US" sz="2400" smtClean="0"/>
              <a:t>How much would you be willing to invest today if you desire an interest rate of 12%?</a:t>
            </a:r>
          </a:p>
          <a:p>
            <a:pPr lvl="1" eaLnBrk="1" hangingPunct="1"/>
            <a:endParaRPr lang="en-US" altLang="en-US" sz="2400" smtClean="0"/>
          </a:p>
          <a:p>
            <a:pPr lvl="1" eaLnBrk="1" hangingPunct="1">
              <a:buFont typeface="Wingdings" pitchFamily="2" charset="2"/>
              <a:buChar char="§"/>
            </a:pPr>
            <a:r>
              <a:rPr lang="en-US" altLang="en-US" sz="2400" smtClean="0"/>
              <a:t>Use cash flow keys:</a:t>
            </a:r>
          </a:p>
          <a:p>
            <a:pPr lvl="2" eaLnBrk="1" hangingPunct="1"/>
            <a:r>
              <a:rPr lang="en-US" altLang="en-US" sz="2000" smtClean="0"/>
              <a:t>CF; CF</a:t>
            </a:r>
            <a:r>
              <a:rPr lang="en-US" altLang="en-US" sz="2000" baseline="-25000" smtClean="0"/>
              <a:t>0</a:t>
            </a:r>
            <a:r>
              <a:rPr lang="en-US" altLang="en-US" sz="2000" smtClean="0"/>
              <a:t> = 0; C01 = 0; F01 = 39; C02 = 25,000; F02 = 5; NPV; I = 12; CPT NPV = 1,084.71</a:t>
            </a:r>
          </a:p>
        </p:txBody>
      </p:sp>
      <p:sp>
        <p:nvSpPr>
          <p:cNvPr id="39940" name="Rectangle 4"/>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9A70F8F3-3D10-4247-84F2-65F22237DD1C}" type="slidenum">
              <a:rPr lang="en-US" altLang="en-US" sz="1100"/>
              <a:pPr algn="ctr" eaLnBrk="1" hangingPunct="1"/>
              <a:t>15</a:t>
            </a:fld>
            <a:endParaRPr lang="en-US" altLang="en-US" sz="1100"/>
          </a:p>
        </p:txBody>
      </p:sp>
      <p:sp>
        <p:nvSpPr>
          <p:cNvPr id="39941"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19"/>
          <p:cNvSpPr>
            <a:spLocks noChangeArrowheads="1"/>
          </p:cNvSpPr>
          <p:nvPr/>
        </p:nvSpPr>
        <p:spPr bwMode="auto">
          <a:xfrm>
            <a:off x="1143000" y="1524000"/>
            <a:ext cx="7391400" cy="4572000"/>
          </a:xfrm>
          <a:prstGeom prst="rect">
            <a:avLst/>
          </a:prstGeom>
          <a:noFill/>
          <a:ln w="9525">
            <a:noFill/>
            <a:miter lim="800000"/>
            <a:headEnd type="none" w="sm" len="sm"/>
            <a:tailEnd type="none" w="sm" len="sm"/>
          </a:ln>
        </p:spPr>
        <p:txBody>
          <a:bodyPr wrap="none" anchor="ctr"/>
          <a:lstStyle/>
          <a:p>
            <a:endParaRPr lang="en-US" altLang="en-US"/>
          </a:p>
        </p:txBody>
      </p:sp>
      <p:sp>
        <p:nvSpPr>
          <p:cNvPr id="40963" name="Rectangle 2"/>
          <p:cNvSpPr>
            <a:spLocks noGrp="1" noChangeArrowheads="1"/>
          </p:cNvSpPr>
          <p:nvPr>
            <p:ph type="title"/>
          </p:nvPr>
        </p:nvSpPr>
        <p:spPr/>
        <p:txBody>
          <a:bodyPr/>
          <a:lstStyle/>
          <a:p>
            <a:pPr eaLnBrk="1" hangingPunct="1"/>
            <a:r>
              <a:rPr lang="en-US" altLang="en-US" smtClean="0"/>
              <a:t>Saving For Retirement Timeline</a:t>
            </a:r>
          </a:p>
        </p:txBody>
      </p:sp>
      <p:sp>
        <p:nvSpPr>
          <p:cNvPr id="40964" name="Line 3"/>
          <p:cNvSpPr>
            <a:spLocks noChangeShapeType="1"/>
          </p:cNvSpPr>
          <p:nvPr/>
        </p:nvSpPr>
        <p:spPr bwMode="auto">
          <a:xfrm>
            <a:off x="1600200" y="3048000"/>
            <a:ext cx="6324600" cy="0"/>
          </a:xfrm>
          <a:prstGeom prst="line">
            <a:avLst/>
          </a:prstGeom>
          <a:noFill/>
          <a:ln w="12700" cap="sq">
            <a:solidFill>
              <a:schemeClr val="tx1"/>
            </a:solidFill>
            <a:round/>
            <a:headEnd type="none" w="sm" len="sm"/>
            <a:tailEnd type="triangle" w="sm" len="sm"/>
          </a:ln>
        </p:spPr>
        <p:txBody>
          <a:bodyPr wrap="none"/>
          <a:lstStyle/>
          <a:p>
            <a:endParaRPr lang="en-US"/>
          </a:p>
        </p:txBody>
      </p:sp>
      <p:sp>
        <p:nvSpPr>
          <p:cNvPr id="40965" name="Line 4"/>
          <p:cNvSpPr>
            <a:spLocks noChangeShapeType="1"/>
          </p:cNvSpPr>
          <p:nvPr/>
        </p:nvSpPr>
        <p:spPr bwMode="auto">
          <a:xfrm>
            <a:off x="1600200" y="2590800"/>
            <a:ext cx="0" cy="838200"/>
          </a:xfrm>
          <a:prstGeom prst="line">
            <a:avLst/>
          </a:prstGeom>
          <a:noFill/>
          <a:ln w="12700" cap="sq">
            <a:solidFill>
              <a:schemeClr val="tx1"/>
            </a:solidFill>
            <a:round/>
            <a:headEnd type="none" w="sm" len="sm"/>
            <a:tailEnd type="none" w="sm" len="sm"/>
          </a:ln>
        </p:spPr>
        <p:txBody>
          <a:bodyPr wrap="none"/>
          <a:lstStyle/>
          <a:p>
            <a:endParaRPr lang="en-US"/>
          </a:p>
        </p:txBody>
      </p:sp>
      <p:sp>
        <p:nvSpPr>
          <p:cNvPr id="40966" name="Line 5"/>
          <p:cNvSpPr>
            <a:spLocks noChangeShapeType="1"/>
          </p:cNvSpPr>
          <p:nvPr/>
        </p:nvSpPr>
        <p:spPr bwMode="auto">
          <a:xfrm>
            <a:off x="1905000" y="2590800"/>
            <a:ext cx="0" cy="838200"/>
          </a:xfrm>
          <a:prstGeom prst="line">
            <a:avLst/>
          </a:prstGeom>
          <a:noFill/>
          <a:ln w="12700" cap="sq">
            <a:solidFill>
              <a:schemeClr val="tx1"/>
            </a:solidFill>
            <a:round/>
            <a:headEnd type="none" w="sm" len="sm"/>
            <a:tailEnd type="none" w="sm" len="sm"/>
          </a:ln>
        </p:spPr>
        <p:txBody>
          <a:bodyPr wrap="none"/>
          <a:lstStyle/>
          <a:p>
            <a:endParaRPr lang="en-US"/>
          </a:p>
        </p:txBody>
      </p:sp>
      <p:sp>
        <p:nvSpPr>
          <p:cNvPr id="40967" name="Line 6"/>
          <p:cNvSpPr>
            <a:spLocks noChangeShapeType="1"/>
          </p:cNvSpPr>
          <p:nvPr/>
        </p:nvSpPr>
        <p:spPr bwMode="auto">
          <a:xfrm>
            <a:off x="2209800" y="2590800"/>
            <a:ext cx="0" cy="838200"/>
          </a:xfrm>
          <a:prstGeom prst="line">
            <a:avLst/>
          </a:prstGeom>
          <a:noFill/>
          <a:ln w="12700" cap="sq">
            <a:solidFill>
              <a:schemeClr val="tx1"/>
            </a:solidFill>
            <a:round/>
            <a:headEnd type="none" w="sm" len="sm"/>
            <a:tailEnd type="none" w="sm" len="sm"/>
          </a:ln>
        </p:spPr>
        <p:txBody>
          <a:bodyPr wrap="none"/>
          <a:lstStyle/>
          <a:p>
            <a:endParaRPr lang="en-US"/>
          </a:p>
        </p:txBody>
      </p:sp>
      <p:sp>
        <p:nvSpPr>
          <p:cNvPr id="40968" name="Line 7"/>
          <p:cNvSpPr>
            <a:spLocks noChangeShapeType="1"/>
          </p:cNvSpPr>
          <p:nvPr/>
        </p:nvSpPr>
        <p:spPr bwMode="auto">
          <a:xfrm>
            <a:off x="3733800" y="2590800"/>
            <a:ext cx="0" cy="838200"/>
          </a:xfrm>
          <a:prstGeom prst="line">
            <a:avLst/>
          </a:prstGeom>
          <a:noFill/>
          <a:ln w="12700" cap="sq">
            <a:solidFill>
              <a:schemeClr val="tx1"/>
            </a:solidFill>
            <a:round/>
            <a:headEnd type="none" w="sm" len="sm"/>
            <a:tailEnd type="none" w="sm" len="sm"/>
          </a:ln>
        </p:spPr>
        <p:txBody>
          <a:bodyPr wrap="none"/>
          <a:lstStyle/>
          <a:p>
            <a:endParaRPr lang="en-US"/>
          </a:p>
        </p:txBody>
      </p:sp>
      <p:sp>
        <p:nvSpPr>
          <p:cNvPr id="40969" name="Line 8"/>
          <p:cNvSpPr>
            <a:spLocks noChangeShapeType="1"/>
          </p:cNvSpPr>
          <p:nvPr/>
        </p:nvSpPr>
        <p:spPr bwMode="auto">
          <a:xfrm>
            <a:off x="4572000" y="2590800"/>
            <a:ext cx="0" cy="838200"/>
          </a:xfrm>
          <a:prstGeom prst="line">
            <a:avLst/>
          </a:prstGeom>
          <a:noFill/>
          <a:ln w="12700" cap="sq">
            <a:solidFill>
              <a:schemeClr val="tx1"/>
            </a:solidFill>
            <a:round/>
            <a:headEnd type="none" w="sm" len="sm"/>
            <a:tailEnd type="none" w="sm" len="sm"/>
          </a:ln>
        </p:spPr>
        <p:txBody>
          <a:bodyPr wrap="none"/>
          <a:lstStyle/>
          <a:p>
            <a:endParaRPr lang="en-US"/>
          </a:p>
        </p:txBody>
      </p:sp>
      <p:sp>
        <p:nvSpPr>
          <p:cNvPr id="40970" name="Line 9"/>
          <p:cNvSpPr>
            <a:spLocks noChangeShapeType="1"/>
          </p:cNvSpPr>
          <p:nvPr/>
        </p:nvSpPr>
        <p:spPr bwMode="auto">
          <a:xfrm>
            <a:off x="5257800" y="2590800"/>
            <a:ext cx="0" cy="838200"/>
          </a:xfrm>
          <a:prstGeom prst="line">
            <a:avLst/>
          </a:prstGeom>
          <a:noFill/>
          <a:ln w="12700" cap="sq">
            <a:solidFill>
              <a:schemeClr val="tx1"/>
            </a:solidFill>
            <a:round/>
            <a:headEnd type="none" w="sm" len="sm"/>
            <a:tailEnd type="none" w="sm" len="sm"/>
          </a:ln>
        </p:spPr>
        <p:txBody>
          <a:bodyPr wrap="none"/>
          <a:lstStyle/>
          <a:p>
            <a:endParaRPr lang="en-US"/>
          </a:p>
        </p:txBody>
      </p:sp>
      <p:sp>
        <p:nvSpPr>
          <p:cNvPr id="40971" name="Line 10"/>
          <p:cNvSpPr>
            <a:spLocks noChangeShapeType="1"/>
          </p:cNvSpPr>
          <p:nvPr/>
        </p:nvSpPr>
        <p:spPr bwMode="auto">
          <a:xfrm>
            <a:off x="6019800" y="2590800"/>
            <a:ext cx="0" cy="838200"/>
          </a:xfrm>
          <a:prstGeom prst="line">
            <a:avLst/>
          </a:prstGeom>
          <a:noFill/>
          <a:ln w="12700" cap="sq">
            <a:solidFill>
              <a:schemeClr val="tx1"/>
            </a:solidFill>
            <a:round/>
            <a:headEnd type="none" w="sm" len="sm"/>
            <a:tailEnd type="none" w="sm" len="sm"/>
          </a:ln>
        </p:spPr>
        <p:txBody>
          <a:bodyPr wrap="none"/>
          <a:lstStyle/>
          <a:p>
            <a:endParaRPr lang="en-US"/>
          </a:p>
        </p:txBody>
      </p:sp>
      <p:sp>
        <p:nvSpPr>
          <p:cNvPr id="40972" name="Line 11"/>
          <p:cNvSpPr>
            <a:spLocks noChangeShapeType="1"/>
          </p:cNvSpPr>
          <p:nvPr/>
        </p:nvSpPr>
        <p:spPr bwMode="auto">
          <a:xfrm>
            <a:off x="6781800" y="2590800"/>
            <a:ext cx="0" cy="838200"/>
          </a:xfrm>
          <a:prstGeom prst="line">
            <a:avLst/>
          </a:prstGeom>
          <a:noFill/>
          <a:ln w="12700" cap="sq">
            <a:solidFill>
              <a:schemeClr val="tx1"/>
            </a:solidFill>
            <a:round/>
            <a:headEnd type="none" w="sm" len="sm"/>
            <a:tailEnd type="none" w="sm" len="sm"/>
          </a:ln>
        </p:spPr>
        <p:txBody>
          <a:bodyPr wrap="none"/>
          <a:lstStyle/>
          <a:p>
            <a:endParaRPr lang="en-US"/>
          </a:p>
        </p:txBody>
      </p:sp>
      <p:sp>
        <p:nvSpPr>
          <p:cNvPr id="40973" name="Line 12"/>
          <p:cNvSpPr>
            <a:spLocks noChangeShapeType="1"/>
          </p:cNvSpPr>
          <p:nvPr/>
        </p:nvSpPr>
        <p:spPr bwMode="auto">
          <a:xfrm>
            <a:off x="7620000" y="2590800"/>
            <a:ext cx="0" cy="838200"/>
          </a:xfrm>
          <a:prstGeom prst="line">
            <a:avLst/>
          </a:prstGeom>
          <a:noFill/>
          <a:ln w="12700" cap="sq">
            <a:solidFill>
              <a:schemeClr val="tx1"/>
            </a:solidFill>
            <a:round/>
            <a:headEnd type="none" w="sm" len="sm"/>
            <a:tailEnd type="none" w="sm" len="sm"/>
          </a:ln>
        </p:spPr>
        <p:txBody>
          <a:bodyPr wrap="none"/>
          <a:lstStyle/>
          <a:p>
            <a:endParaRPr lang="en-US"/>
          </a:p>
        </p:txBody>
      </p:sp>
      <p:sp>
        <p:nvSpPr>
          <p:cNvPr id="40974" name="Text Box 14"/>
          <p:cNvSpPr txBox="1">
            <a:spLocks noChangeArrowheads="1"/>
          </p:cNvSpPr>
          <p:nvPr/>
        </p:nvSpPr>
        <p:spPr bwMode="auto">
          <a:xfrm>
            <a:off x="1447800" y="2133600"/>
            <a:ext cx="6553200" cy="457200"/>
          </a:xfrm>
          <a:prstGeom prst="rect">
            <a:avLst/>
          </a:prstGeom>
          <a:noFill/>
          <a:ln w="12700" cap="sq">
            <a:noFill/>
            <a:miter lim="800000"/>
            <a:headEnd type="none" w="sm" len="sm"/>
            <a:tailEnd type="none" w="sm" len="sm"/>
          </a:ln>
        </p:spPr>
        <p:txBody>
          <a:bodyPr>
            <a:spAutoFit/>
          </a:bodyPr>
          <a:lstStyle/>
          <a:p>
            <a:pPr eaLnBrk="1" hangingPunct="1">
              <a:spcBef>
                <a:spcPct val="50000"/>
              </a:spcBef>
            </a:pPr>
            <a:r>
              <a:rPr lang="en-US" altLang="en-US" sz="2400">
                <a:latin typeface="Times New Roman" pitchFamily="18" charset="0"/>
              </a:rPr>
              <a:t>0  1  2    …         39       40     41      42      43       44</a:t>
            </a:r>
          </a:p>
        </p:txBody>
      </p:sp>
      <p:sp>
        <p:nvSpPr>
          <p:cNvPr id="40975" name="Text Box 16"/>
          <p:cNvSpPr txBox="1">
            <a:spLocks noChangeArrowheads="1"/>
          </p:cNvSpPr>
          <p:nvPr/>
        </p:nvSpPr>
        <p:spPr bwMode="auto">
          <a:xfrm>
            <a:off x="1371600" y="3429000"/>
            <a:ext cx="6705600" cy="457200"/>
          </a:xfrm>
          <a:prstGeom prst="rect">
            <a:avLst/>
          </a:prstGeom>
          <a:noFill/>
          <a:ln w="12700" cap="sq">
            <a:noFill/>
            <a:miter lim="800000"/>
            <a:headEnd type="none" w="sm" len="sm"/>
            <a:tailEnd type="none" w="sm" len="sm"/>
          </a:ln>
        </p:spPr>
        <p:txBody>
          <a:bodyPr>
            <a:spAutoFit/>
          </a:bodyPr>
          <a:lstStyle/>
          <a:p>
            <a:pPr eaLnBrk="1" hangingPunct="1">
              <a:spcBef>
                <a:spcPct val="50000"/>
              </a:spcBef>
            </a:pPr>
            <a:r>
              <a:rPr lang="en-US" altLang="en-US" sz="2400">
                <a:latin typeface="Times New Roman" pitchFamily="18" charset="0"/>
              </a:rPr>
              <a:t> 0  0  0    …          0       25K   25K   25K    25K   25K</a:t>
            </a:r>
          </a:p>
        </p:txBody>
      </p:sp>
      <p:sp>
        <p:nvSpPr>
          <p:cNvPr id="40976" name="Text Box 18"/>
          <p:cNvSpPr txBox="1">
            <a:spLocks noChangeArrowheads="1"/>
          </p:cNvSpPr>
          <p:nvPr/>
        </p:nvSpPr>
        <p:spPr bwMode="auto">
          <a:xfrm>
            <a:off x="1524000" y="4191000"/>
            <a:ext cx="6858000" cy="2308225"/>
          </a:xfrm>
          <a:prstGeom prst="rect">
            <a:avLst/>
          </a:prstGeom>
          <a:noFill/>
          <a:ln w="12700" cap="sq">
            <a:noFill/>
            <a:miter lim="800000"/>
            <a:headEnd type="none" w="sm" len="sm"/>
            <a:tailEnd type="none" w="sm" len="sm"/>
          </a:ln>
        </p:spPr>
        <p:txBody>
          <a:bodyPr>
            <a:spAutoFit/>
          </a:bodyPr>
          <a:lstStyle/>
          <a:p>
            <a:pPr eaLnBrk="1" hangingPunct="1">
              <a:spcBef>
                <a:spcPct val="50000"/>
              </a:spcBef>
            </a:pPr>
            <a:r>
              <a:rPr lang="en-US" altLang="en-US" sz="2400">
                <a:solidFill>
                  <a:schemeClr val="tx2"/>
                </a:solidFill>
                <a:latin typeface="Times New Roman" pitchFamily="18" charset="0"/>
              </a:rPr>
              <a:t>Notice that the year 0 cash flow = 0 (CF</a:t>
            </a:r>
            <a:r>
              <a:rPr lang="en-US" altLang="en-US" sz="2400" baseline="-25000">
                <a:solidFill>
                  <a:schemeClr val="tx2"/>
                </a:solidFill>
                <a:latin typeface="Times New Roman" pitchFamily="18" charset="0"/>
              </a:rPr>
              <a:t>0</a:t>
            </a:r>
            <a:r>
              <a:rPr lang="en-US" altLang="en-US" sz="2400">
                <a:solidFill>
                  <a:schemeClr val="tx2"/>
                </a:solidFill>
                <a:latin typeface="Times New Roman" pitchFamily="18" charset="0"/>
              </a:rPr>
              <a:t> = 0)</a:t>
            </a:r>
          </a:p>
          <a:p>
            <a:pPr eaLnBrk="1" hangingPunct="1">
              <a:spcBef>
                <a:spcPct val="50000"/>
              </a:spcBef>
            </a:pPr>
            <a:r>
              <a:rPr lang="en-US" altLang="en-US" sz="2400">
                <a:solidFill>
                  <a:schemeClr val="tx2"/>
                </a:solidFill>
                <a:latin typeface="Times New Roman" pitchFamily="18" charset="0"/>
              </a:rPr>
              <a:t>The cash flows in years 1 – 39 are 0 (C01 = 0; F01 = 39)</a:t>
            </a:r>
          </a:p>
          <a:p>
            <a:pPr eaLnBrk="1" hangingPunct="1">
              <a:spcBef>
                <a:spcPct val="50000"/>
              </a:spcBef>
            </a:pPr>
            <a:r>
              <a:rPr lang="en-US" altLang="en-US" sz="2400">
                <a:solidFill>
                  <a:schemeClr val="tx2"/>
                </a:solidFill>
                <a:latin typeface="Times New Roman" pitchFamily="18" charset="0"/>
              </a:rPr>
              <a:t>The cash flows in years 40 – 44 are 25,000 (C02 = 25,000; F02 = 5)</a:t>
            </a:r>
          </a:p>
        </p:txBody>
      </p:sp>
      <p:sp>
        <p:nvSpPr>
          <p:cNvPr id="40977" name="Rectangle 20"/>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B3F2B02C-0E9C-4C7E-A7FF-BD27DAE5837C}" type="slidenum">
              <a:rPr lang="en-US" altLang="en-US" sz="1100"/>
              <a:pPr algn="ctr" eaLnBrk="1" hangingPunct="1"/>
              <a:t>16</a:t>
            </a:fld>
            <a:endParaRPr lang="en-US" altLang="en-US" sz="1100"/>
          </a:p>
        </p:txBody>
      </p:sp>
      <p:sp>
        <p:nvSpPr>
          <p:cNvPr id="40978"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mtClean="0"/>
              <a:t>Quick Quiz – Part I</a:t>
            </a:r>
          </a:p>
        </p:txBody>
      </p:sp>
      <p:sp>
        <p:nvSpPr>
          <p:cNvPr id="26627" name="Rectangle 3"/>
          <p:cNvSpPr>
            <a:spLocks noGrp="1" noChangeArrowheads="1"/>
          </p:cNvSpPr>
          <p:nvPr>
            <p:ph idx="1"/>
          </p:nvPr>
        </p:nvSpPr>
        <p:spPr>
          <a:xfrm>
            <a:off x="569913" y="1676400"/>
            <a:ext cx="8229600" cy="4373563"/>
          </a:xfrm>
        </p:spPr>
        <p:txBody>
          <a:bodyPr rtlCol="0">
            <a:normAutofit fontScale="92500" lnSpcReduction="10000"/>
          </a:bodyPr>
          <a:lstStyle/>
          <a:p>
            <a:pPr eaLnBrk="1" fontAlgn="auto" hangingPunct="1">
              <a:spcAft>
                <a:spcPts val="0"/>
              </a:spcAft>
              <a:defRPr/>
            </a:pPr>
            <a:r>
              <a:rPr lang="en-US" altLang="en-US" smtClean="0"/>
              <a:t>Suppose you are looking at the following possible cash flows: </a:t>
            </a:r>
          </a:p>
          <a:p>
            <a:pPr lvl="1" eaLnBrk="1" fontAlgn="auto" hangingPunct="1">
              <a:spcAft>
                <a:spcPts val="0"/>
              </a:spcAft>
              <a:defRPr/>
            </a:pPr>
            <a:r>
              <a:rPr lang="en-US" altLang="en-US" sz="2400" smtClean="0"/>
              <a:t>Year 1 CF = $100; </a:t>
            </a:r>
          </a:p>
          <a:p>
            <a:pPr lvl="1" eaLnBrk="1" fontAlgn="auto" hangingPunct="1">
              <a:spcAft>
                <a:spcPts val="0"/>
              </a:spcAft>
              <a:defRPr/>
            </a:pPr>
            <a:r>
              <a:rPr lang="en-US" altLang="en-US" sz="2400" smtClean="0"/>
              <a:t>Years 2 and 3 CFs = $200; </a:t>
            </a:r>
          </a:p>
          <a:p>
            <a:pPr lvl="1" eaLnBrk="1" fontAlgn="auto" hangingPunct="1">
              <a:spcAft>
                <a:spcPts val="0"/>
              </a:spcAft>
              <a:defRPr/>
            </a:pPr>
            <a:r>
              <a:rPr lang="en-US" altLang="en-US" sz="2400" smtClean="0"/>
              <a:t>Years 4 and 5 CFs = $300. </a:t>
            </a:r>
          </a:p>
          <a:p>
            <a:pPr lvl="1" eaLnBrk="1" fontAlgn="auto" hangingPunct="1">
              <a:spcAft>
                <a:spcPts val="0"/>
              </a:spcAft>
              <a:defRPr/>
            </a:pPr>
            <a:r>
              <a:rPr lang="en-US" altLang="en-US" sz="2400" smtClean="0"/>
              <a:t>The required discount rate is 7%.</a:t>
            </a:r>
          </a:p>
          <a:p>
            <a:pPr lvl="1" eaLnBrk="1" fontAlgn="auto" hangingPunct="1">
              <a:spcAft>
                <a:spcPts val="0"/>
              </a:spcAft>
              <a:defRPr/>
            </a:pPr>
            <a:endParaRPr lang="en-US" altLang="en-US" smtClean="0"/>
          </a:p>
          <a:p>
            <a:pPr eaLnBrk="1" fontAlgn="auto" hangingPunct="1">
              <a:spcAft>
                <a:spcPts val="0"/>
              </a:spcAft>
              <a:defRPr/>
            </a:pPr>
            <a:r>
              <a:rPr lang="en-US" altLang="en-US" smtClean="0"/>
              <a:t>What is the value of the cash flows at year 5?</a:t>
            </a:r>
          </a:p>
          <a:p>
            <a:pPr eaLnBrk="1" fontAlgn="auto" hangingPunct="1">
              <a:spcAft>
                <a:spcPts val="0"/>
              </a:spcAft>
              <a:defRPr/>
            </a:pPr>
            <a:r>
              <a:rPr lang="en-US" altLang="en-US" smtClean="0"/>
              <a:t>What is the value of the cash flows today?</a:t>
            </a:r>
          </a:p>
          <a:p>
            <a:pPr eaLnBrk="1" fontAlgn="auto" hangingPunct="1">
              <a:spcAft>
                <a:spcPts val="0"/>
              </a:spcAft>
              <a:defRPr/>
            </a:pPr>
            <a:r>
              <a:rPr lang="en-US" altLang="en-US" smtClean="0"/>
              <a:t>What is the value of the cash flows at year 3?</a:t>
            </a:r>
          </a:p>
        </p:txBody>
      </p:sp>
      <p:sp>
        <p:nvSpPr>
          <p:cNvPr id="41988" name="Rectangle 4"/>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9C1DD656-55E5-439A-8E49-3166AB9352E9}" type="slidenum">
              <a:rPr lang="en-US" altLang="en-US" sz="1100"/>
              <a:pPr algn="ctr" eaLnBrk="1" hangingPunct="1"/>
              <a:t>17</a:t>
            </a:fld>
            <a:endParaRPr lang="en-US" altLang="en-US" sz="1100"/>
          </a:p>
        </p:txBody>
      </p:sp>
      <p:sp>
        <p:nvSpPr>
          <p:cNvPr id="41989"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z="3600" smtClean="0"/>
              <a:t>Annuities and </a:t>
            </a:r>
            <a:br>
              <a:rPr lang="en-US" altLang="en-US" sz="3600" smtClean="0"/>
            </a:br>
            <a:r>
              <a:rPr lang="en-US" altLang="en-US" sz="3600" smtClean="0"/>
              <a:t>Perpetuities Defined</a:t>
            </a:r>
          </a:p>
        </p:txBody>
      </p:sp>
      <p:sp>
        <p:nvSpPr>
          <p:cNvPr id="43011" name="Rectangle 3"/>
          <p:cNvSpPr>
            <a:spLocks noGrp="1" noChangeArrowheads="1"/>
          </p:cNvSpPr>
          <p:nvPr>
            <p:ph idx="1"/>
          </p:nvPr>
        </p:nvSpPr>
        <p:spPr>
          <a:xfrm>
            <a:off x="569913" y="1752600"/>
            <a:ext cx="8229600" cy="4373563"/>
          </a:xfrm>
        </p:spPr>
        <p:txBody>
          <a:bodyPr/>
          <a:lstStyle/>
          <a:p>
            <a:pPr eaLnBrk="1" hangingPunct="1"/>
            <a:r>
              <a:rPr lang="en-US" altLang="en-US" sz="2800" smtClean="0"/>
              <a:t>Annuity – finite series of equal payments that occur at regular intervals</a:t>
            </a:r>
          </a:p>
          <a:p>
            <a:pPr lvl="1" eaLnBrk="1" hangingPunct="1">
              <a:buFont typeface="Wingdings" pitchFamily="2" charset="2"/>
              <a:buChar char="§"/>
            </a:pPr>
            <a:r>
              <a:rPr lang="en-US" altLang="en-US" sz="2400" smtClean="0"/>
              <a:t>If the first payment occurs at the end of the period, it is called an ordinary annuity</a:t>
            </a:r>
          </a:p>
          <a:p>
            <a:pPr lvl="1" eaLnBrk="1" hangingPunct="1">
              <a:buFont typeface="Wingdings" pitchFamily="2" charset="2"/>
              <a:buChar char="§"/>
            </a:pPr>
            <a:r>
              <a:rPr lang="en-US" altLang="en-US" sz="2400" smtClean="0"/>
              <a:t>If the first payment occurs at the beginning of the period, it is called an annuity due</a:t>
            </a:r>
          </a:p>
          <a:p>
            <a:pPr lvl="1" eaLnBrk="1" hangingPunct="1">
              <a:buFont typeface="Wingdings" pitchFamily="2" charset="2"/>
              <a:buChar char="§"/>
            </a:pPr>
            <a:endParaRPr lang="en-US" altLang="en-US" sz="2400" smtClean="0"/>
          </a:p>
          <a:p>
            <a:pPr eaLnBrk="1" hangingPunct="1"/>
            <a:r>
              <a:rPr lang="en-US" altLang="en-US" sz="2800" smtClean="0"/>
              <a:t>Perpetuity – infinite series of equal payments</a:t>
            </a:r>
          </a:p>
        </p:txBody>
      </p:sp>
      <p:sp>
        <p:nvSpPr>
          <p:cNvPr id="43012" name="Rectangle 4"/>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CA98AC10-7D85-4546-B34F-F770C4D76700}" type="slidenum">
              <a:rPr lang="en-US" altLang="en-US" sz="1100"/>
              <a:pPr algn="ctr" eaLnBrk="1" hangingPunct="1"/>
              <a:t>18</a:t>
            </a:fld>
            <a:endParaRPr lang="en-US" altLang="en-US" sz="1100"/>
          </a:p>
        </p:txBody>
      </p:sp>
      <p:sp>
        <p:nvSpPr>
          <p:cNvPr id="43013"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1026"/>
          <p:cNvSpPr>
            <a:spLocks noGrp="1" noChangeArrowheads="1"/>
          </p:cNvSpPr>
          <p:nvPr>
            <p:ph type="title"/>
          </p:nvPr>
        </p:nvSpPr>
        <p:spPr>
          <a:xfrm>
            <a:off x="598488" y="457200"/>
            <a:ext cx="8534400" cy="914400"/>
          </a:xfrm>
        </p:spPr>
        <p:txBody>
          <a:bodyPr/>
          <a:lstStyle/>
          <a:p>
            <a:pPr eaLnBrk="1" hangingPunct="1"/>
            <a:r>
              <a:rPr lang="en-US" altLang="en-US" sz="3600" smtClean="0"/>
              <a:t>Annuities and Perpetuities </a:t>
            </a:r>
            <a:br>
              <a:rPr lang="en-US" altLang="en-US" sz="3600" smtClean="0"/>
            </a:br>
            <a:r>
              <a:rPr lang="en-US" altLang="en-US" sz="3600" smtClean="0"/>
              <a:t>Basic Formulas</a:t>
            </a:r>
          </a:p>
        </p:txBody>
      </p:sp>
      <p:sp>
        <p:nvSpPr>
          <p:cNvPr id="2052" name="Rectangle 1027"/>
          <p:cNvSpPr>
            <a:spLocks noGrp="1" noChangeArrowheads="1"/>
          </p:cNvSpPr>
          <p:nvPr>
            <p:ph idx="1"/>
          </p:nvPr>
        </p:nvSpPr>
        <p:spPr>
          <a:xfrm>
            <a:off x="1371600" y="1793875"/>
            <a:ext cx="7464425" cy="4530725"/>
          </a:xfrm>
        </p:spPr>
        <p:txBody>
          <a:bodyPr/>
          <a:lstStyle/>
          <a:p>
            <a:pPr eaLnBrk="1" hangingPunct="1"/>
            <a:r>
              <a:rPr lang="en-US" altLang="en-US" smtClean="0"/>
              <a:t>Perpetuity: PV = C / r</a:t>
            </a:r>
          </a:p>
          <a:p>
            <a:pPr eaLnBrk="1" hangingPunct="1"/>
            <a:endParaRPr lang="en-US" altLang="en-US" sz="1200" smtClean="0"/>
          </a:p>
          <a:p>
            <a:pPr eaLnBrk="1" hangingPunct="1"/>
            <a:r>
              <a:rPr lang="en-US" altLang="en-US" smtClean="0"/>
              <a:t>Annuities:</a:t>
            </a:r>
          </a:p>
        </p:txBody>
      </p:sp>
      <p:graphicFrame>
        <p:nvGraphicFramePr>
          <p:cNvPr id="60420" name="Object 1028"/>
          <p:cNvGraphicFramePr>
            <a:graphicFrameLocks noChangeAspect="1"/>
          </p:cNvGraphicFramePr>
          <p:nvPr/>
        </p:nvGraphicFramePr>
        <p:xfrm>
          <a:off x="2362200" y="3200400"/>
          <a:ext cx="3986213" cy="2362200"/>
        </p:xfrm>
        <a:graphic>
          <a:graphicData uri="http://schemas.openxmlformats.org/presentationml/2006/ole">
            <p:oleObj spid="_x0000_s2050" name="Equation" r:id="rId4" imgW="1228619" imgH="1276376" progId="Equation.3">
              <p:embed/>
            </p:oleObj>
          </a:graphicData>
        </a:graphic>
      </p:graphicFrame>
      <p:sp>
        <p:nvSpPr>
          <p:cNvPr id="2053" name="Rectangle 1029"/>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B7566CAE-B8F2-44F4-BAEC-24A4CDC312DE}" type="slidenum">
              <a:rPr lang="en-US" altLang="en-US" sz="1100"/>
              <a:pPr algn="ctr" eaLnBrk="1" hangingPunct="1"/>
              <a:t>19</a:t>
            </a:fld>
            <a:endParaRPr lang="en-US" altLang="en-US" sz="1100"/>
          </a:p>
        </p:txBody>
      </p:sp>
      <p:sp>
        <p:nvSpPr>
          <p:cNvPr id="2054"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60420"/>
                                        </p:tgtEl>
                                        <p:attrNameLst>
                                          <p:attrName>style.visibility</p:attrName>
                                        </p:attrNameLst>
                                      </p:cBhvr>
                                      <p:to>
                                        <p:strVal val="visible"/>
                                      </p:to>
                                    </p:set>
                                    <p:anim calcmode="lin" valueType="num">
                                      <p:cBhvr additive="base">
                                        <p:cTn id="7" dur="500" fill="hold"/>
                                        <p:tgtEl>
                                          <p:spTgt spid="60420"/>
                                        </p:tgtEl>
                                        <p:attrNameLst>
                                          <p:attrName>ppt_x</p:attrName>
                                        </p:attrNameLst>
                                      </p:cBhvr>
                                      <p:tavLst>
                                        <p:tav tm="0">
                                          <p:val>
                                            <p:strVal val="0-#ppt_w/2"/>
                                          </p:val>
                                        </p:tav>
                                        <p:tav tm="100000">
                                          <p:val>
                                            <p:strVal val="#ppt_x"/>
                                          </p:val>
                                        </p:tav>
                                      </p:tavLst>
                                    </p:anim>
                                    <p:anim calcmode="lin" valueType="num">
                                      <p:cBhvr additive="base">
                                        <p:cTn id="8" dur="500" fill="hold"/>
                                        <p:tgtEl>
                                          <p:spTgt spid="604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Key Concepts and Skills</a:t>
            </a:r>
          </a:p>
        </p:txBody>
      </p:sp>
      <p:sp>
        <p:nvSpPr>
          <p:cNvPr id="27651" name="Rectangle 4"/>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A4780B11-1FBC-4CA4-BE7D-CBAB00598D43}" type="slidenum">
              <a:rPr lang="en-US" altLang="en-US" sz="1100"/>
              <a:pPr algn="ctr" eaLnBrk="1" hangingPunct="1"/>
              <a:t>2</a:t>
            </a:fld>
            <a:endParaRPr lang="en-US" altLang="en-US" sz="1100"/>
          </a:p>
        </p:txBody>
      </p:sp>
      <p:sp>
        <p:nvSpPr>
          <p:cNvPr id="5" name="Rectangle 1027"/>
          <p:cNvSpPr txBox="1">
            <a:spLocks noChangeArrowheads="1"/>
          </p:cNvSpPr>
          <p:nvPr/>
        </p:nvSpPr>
        <p:spPr bwMode="auto">
          <a:xfrm>
            <a:off x="914400" y="1600200"/>
            <a:ext cx="7270750" cy="4524375"/>
          </a:xfrm>
          <a:prstGeom prst="rect">
            <a:avLst/>
          </a:prstGeom>
          <a:noFill/>
          <a:ln>
            <a:noFill/>
          </a:ln>
          <a:extLst>
            <a:ext uri="{909E8E84-426E-40DD-AFC4-6F175D3DCCD1}"/>
            <a:ext uri="{91240B29-F687-4F45-9708-019B960494DF}"/>
          </a:extLst>
        </p:spPr>
        <p:txBody>
          <a:bodyPr lIns="91431" tIns="45715" rIns="91431" bIns="45715"/>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4538" indent="-287338"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defRPr/>
            </a:pPr>
            <a:r>
              <a:rPr lang="en-US" altLang="en-US" sz="2400" kern="0" dirty="0" smtClean="0">
                <a:solidFill>
                  <a:schemeClr val="tx2"/>
                </a:solidFill>
              </a:rPr>
              <a:t>Be able to compute the future value of multiple cash flows</a:t>
            </a:r>
          </a:p>
          <a:p>
            <a:pPr eaLnBrk="1" hangingPunct="1">
              <a:lnSpc>
                <a:spcPct val="90000"/>
              </a:lnSpc>
              <a:defRPr/>
            </a:pPr>
            <a:endParaRPr lang="en-US" altLang="en-US" sz="1100" kern="0" dirty="0" smtClean="0">
              <a:solidFill>
                <a:schemeClr val="tx2"/>
              </a:solidFill>
            </a:endParaRPr>
          </a:p>
          <a:p>
            <a:pPr eaLnBrk="1" hangingPunct="1">
              <a:lnSpc>
                <a:spcPct val="90000"/>
              </a:lnSpc>
              <a:defRPr/>
            </a:pPr>
            <a:r>
              <a:rPr lang="en-US" altLang="en-US" sz="2400" kern="0" dirty="0" smtClean="0">
                <a:solidFill>
                  <a:schemeClr val="tx2"/>
                </a:solidFill>
              </a:rPr>
              <a:t>Be able to compute the present value of multiple cash flows</a:t>
            </a:r>
          </a:p>
          <a:p>
            <a:pPr eaLnBrk="1" hangingPunct="1">
              <a:lnSpc>
                <a:spcPct val="90000"/>
              </a:lnSpc>
              <a:defRPr/>
            </a:pPr>
            <a:endParaRPr lang="en-US" altLang="en-US" sz="1100" kern="0" dirty="0" smtClean="0">
              <a:solidFill>
                <a:schemeClr val="tx2"/>
              </a:solidFill>
            </a:endParaRPr>
          </a:p>
          <a:p>
            <a:pPr eaLnBrk="1" hangingPunct="1">
              <a:lnSpc>
                <a:spcPct val="90000"/>
              </a:lnSpc>
              <a:defRPr/>
            </a:pPr>
            <a:r>
              <a:rPr lang="en-US" altLang="en-US" sz="2400" kern="0" dirty="0" smtClean="0">
                <a:solidFill>
                  <a:schemeClr val="tx2"/>
                </a:solidFill>
              </a:rPr>
              <a:t>Be able to compute loan payments</a:t>
            </a:r>
          </a:p>
          <a:p>
            <a:pPr eaLnBrk="1" hangingPunct="1">
              <a:lnSpc>
                <a:spcPct val="90000"/>
              </a:lnSpc>
              <a:defRPr/>
            </a:pPr>
            <a:endParaRPr lang="en-US" altLang="en-US" sz="1100" kern="0" dirty="0" smtClean="0">
              <a:solidFill>
                <a:schemeClr val="tx2"/>
              </a:solidFill>
            </a:endParaRPr>
          </a:p>
          <a:p>
            <a:pPr eaLnBrk="1" hangingPunct="1">
              <a:lnSpc>
                <a:spcPct val="90000"/>
              </a:lnSpc>
              <a:defRPr/>
            </a:pPr>
            <a:r>
              <a:rPr lang="en-US" altLang="en-US" sz="2400" kern="0" dirty="0" smtClean="0">
                <a:solidFill>
                  <a:schemeClr val="tx2"/>
                </a:solidFill>
              </a:rPr>
              <a:t>Be able to find the interest rate on a loan</a:t>
            </a:r>
          </a:p>
          <a:p>
            <a:pPr eaLnBrk="1" hangingPunct="1">
              <a:lnSpc>
                <a:spcPct val="90000"/>
              </a:lnSpc>
              <a:defRPr/>
            </a:pPr>
            <a:endParaRPr lang="en-US" altLang="en-US" sz="1100" kern="0" dirty="0" smtClean="0">
              <a:solidFill>
                <a:schemeClr val="tx2"/>
              </a:solidFill>
            </a:endParaRPr>
          </a:p>
          <a:p>
            <a:pPr eaLnBrk="1" hangingPunct="1">
              <a:lnSpc>
                <a:spcPct val="90000"/>
              </a:lnSpc>
              <a:defRPr/>
            </a:pPr>
            <a:r>
              <a:rPr lang="en-US" altLang="en-US" sz="2400" kern="0" dirty="0" smtClean="0">
                <a:solidFill>
                  <a:schemeClr val="tx2"/>
                </a:solidFill>
              </a:rPr>
              <a:t>Understand how interest rates are quoted</a:t>
            </a:r>
          </a:p>
          <a:p>
            <a:pPr eaLnBrk="1" hangingPunct="1">
              <a:lnSpc>
                <a:spcPct val="90000"/>
              </a:lnSpc>
              <a:defRPr/>
            </a:pPr>
            <a:endParaRPr lang="en-US" altLang="en-US" sz="1100" kern="0" dirty="0" smtClean="0">
              <a:solidFill>
                <a:schemeClr val="tx2"/>
              </a:solidFill>
            </a:endParaRPr>
          </a:p>
          <a:p>
            <a:pPr eaLnBrk="1" hangingPunct="1">
              <a:lnSpc>
                <a:spcPct val="90000"/>
              </a:lnSpc>
              <a:defRPr/>
            </a:pPr>
            <a:r>
              <a:rPr lang="en-US" altLang="en-US" sz="2400" kern="0" dirty="0" smtClean="0">
                <a:solidFill>
                  <a:schemeClr val="tx2"/>
                </a:solidFill>
              </a:rPr>
              <a:t>Understand how loans are amortized or paid off</a:t>
            </a:r>
          </a:p>
        </p:txBody>
      </p:sp>
      <p:sp>
        <p:nvSpPr>
          <p:cNvPr id="27653"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mtClean="0"/>
              <a:t>Annuities and the Calculator</a:t>
            </a:r>
          </a:p>
        </p:txBody>
      </p:sp>
      <p:sp>
        <p:nvSpPr>
          <p:cNvPr id="44035" name="Rectangle 3"/>
          <p:cNvSpPr>
            <a:spLocks noGrp="1" noChangeArrowheads="1"/>
          </p:cNvSpPr>
          <p:nvPr>
            <p:ph idx="1"/>
          </p:nvPr>
        </p:nvSpPr>
        <p:spPr>
          <a:xfrm>
            <a:off x="1143000" y="1524000"/>
            <a:ext cx="7239000" cy="4876800"/>
          </a:xfrm>
        </p:spPr>
        <p:txBody>
          <a:bodyPr/>
          <a:lstStyle/>
          <a:p>
            <a:pPr eaLnBrk="1" hangingPunct="1">
              <a:lnSpc>
                <a:spcPct val="90000"/>
              </a:lnSpc>
            </a:pPr>
            <a:r>
              <a:rPr lang="en-US" altLang="en-US" sz="2800" smtClean="0"/>
              <a:t>You can use the PMT key on the calculator for the equal payment</a:t>
            </a:r>
          </a:p>
          <a:p>
            <a:pPr eaLnBrk="1" hangingPunct="1">
              <a:lnSpc>
                <a:spcPct val="90000"/>
              </a:lnSpc>
            </a:pPr>
            <a:endParaRPr lang="en-US" altLang="en-US" sz="1200" smtClean="0"/>
          </a:p>
          <a:p>
            <a:pPr eaLnBrk="1" hangingPunct="1">
              <a:lnSpc>
                <a:spcPct val="90000"/>
              </a:lnSpc>
            </a:pPr>
            <a:r>
              <a:rPr lang="en-US" altLang="en-US" sz="2800" smtClean="0"/>
              <a:t>The sign convention still holds</a:t>
            </a:r>
          </a:p>
          <a:p>
            <a:pPr eaLnBrk="1" hangingPunct="1">
              <a:lnSpc>
                <a:spcPct val="90000"/>
              </a:lnSpc>
            </a:pPr>
            <a:endParaRPr lang="en-US" altLang="en-US" sz="1200" smtClean="0"/>
          </a:p>
          <a:p>
            <a:pPr eaLnBrk="1" hangingPunct="1">
              <a:lnSpc>
                <a:spcPct val="90000"/>
              </a:lnSpc>
            </a:pPr>
            <a:r>
              <a:rPr lang="en-US" altLang="en-US" sz="2800" smtClean="0"/>
              <a:t>Ordinary annuity versus annuity due</a:t>
            </a:r>
          </a:p>
          <a:p>
            <a:pPr lvl="1" eaLnBrk="1" hangingPunct="1">
              <a:lnSpc>
                <a:spcPct val="90000"/>
              </a:lnSpc>
              <a:buFont typeface="Wingdings" pitchFamily="2" charset="2"/>
              <a:buChar char="§"/>
            </a:pPr>
            <a:r>
              <a:rPr lang="en-US" altLang="en-US" sz="2400" smtClean="0"/>
              <a:t>You can switch your calculator between the two types by using the 2</a:t>
            </a:r>
            <a:r>
              <a:rPr lang="en-US" altLang="en-US" sz="2400" baseline="30000" smtClean="0"/>
              <a:t>nd</a:t>
            </a:r>
            <a:r>
              <a:rPr lang="en-US" altLang="en-US" sz="2400" smtClean="0"/>
              <a:t> BGN 2</a:t>
            </a:r>
            <a:r>
              <a:rPr lang="en-US" altLang="en-US" sz="2400" baseline="30000" smtClean="0"/>
              <a:t>nd</a:t>
            </a:r>
            <a:r>
              <a:rPr lang="en-US" altLang="en-US" sz="2400" smtClean="0"/>
              <a:t> Set on the TI BA-II Plus </a:t>
            </a:r>
          </a:p>
          <a:p>
            <a:pPr lvl="1" eaLnBrk="1" hangingPunct="1">
              <a:lnSpc>
                <a:spcPct val="90000"/>
              </a:lnSpc>
              <a:buFont typeface="Wingdings" pitchFamily="2" charset="2"/>
              <a:buChar char="§"/>
            </a:pPr>
            <a:r>
              <a:rPr lang="en-US" altLang="en-US" sz="2400" smtClean="0"/>
              <a:t>If you see “BGN” or “Begin” in the display of your calculator, you have it set for an annuity due</a:t>
            </a:r>
          </a:p>
          <a:p>
            <a:pPr lvl="1" eaLnBrk="1" hangingPunct="1">
              <a:lnSpc>
                <a:spcPct val="90000"/>
              </a:lnSpc>
              <a:buFont typeface="Wingdings" pitchFamily="2" charset="2"/>
              <a:buChar char="§"/>
            </a:pPr>
            <a:r>
              <a:rPr lang="en-US" altLang="en-US" sz="2400" smtClean="0"/>
              <a:t>Most problems are ordinary annuities</a:t>
            </a:r>
          </a:p>
        </p:txBody>
      </p:sp>
      <p:sp>
        <p:nvSpPr>
          <p:cNvPr id="44036" name="Rectangle 5"/>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4125CFB1-9809-4B98-BC8A-4C99595D423D}" type="slidenum">
              <a:rPr lang="en-US" altLang="en-US" sz="1100"/>
              <a:pPr algn="ctr" eaLnBrk="1" hangingPunct="1"/>
              <a:t>20</a:t>
            </a:fld>
            <a:endParaRPr lang="en-US" altLang="en-US" sz="1100"/>
          </a:p>
        </p:txBody>
      </p:sp>
      <p:sp>
        <p:nvSpPr>
          <p:cNvPr id="44037"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altLang="en-US" smtClean="0"/>
              <a:t>Annuity – Example 6.5</a:t>
            </a:r>
          </a:p>
        </p:txBody>
      </p:sp>
      <p:sp>
        <p:nvSpPr>
          <p:cNvPr id="3" name="Content Placeholder 2"/>
          <p:cNvSpPr>
            <a:spLocks noGrp="1"/>
          </p:cNvSpPr>
          <p:nvPr>
            <p:ph idx="1"/>
          </p:nvPr>
        </p:nvSpPr>
        <p:spPr/>
        <p:txBody>
          <a:bodyPr rtlCol="0">
            <a:normAutofit fontScale="92500"/>
          </a:bodyPr>
          <a:lstStyle/>
          <a:p>
            <a:pPr eaLnBrk="1" fontAlgn="auto" hangingPunct="1">
              <a:spcAft>
                <a:spcPts val="0"/>
              </a:spcAft>
              <a:defRPr/>
            </a:pPr>
            <a:r>
              <a:rPr lang="en-US" dirty="0"/>
              <a:t>After carefully going over your budget, you have determined you can afford to pay $632 </a:t>
            </a:r>
            <a:r>
              <a:rPr lang="en-US" dirty="0" smtClean="0"/>
              <a:t>per month </a:t>
            </a:r>
            <a:r>
              <a:rPr lang="en-US" dirty="0"/>
              <a:t>toward a new sports car. </a:t>
            </a:r>
            <a:endParaRPr lang="en-US" dirty="0" smtClean="0"/>
          </a:p>
          <a:p>
            <a:pPr lvl="1" eaLnBrk="1" fontAlgn="auto" hangingPunct="1">
              <a:spcAft>
                <a:spcPts val="0"/>
              </a:spcAft>
              <a:defRPr/>
            </a:pPr>
            <a:r>
              <a:rPr lang="en-US" sz="2400" dirty="0" smtClean="0"/>
              <a:t>You </a:t>
            </a:r>
            <a:r>
              <a:rPr lang="en-US" sz="2400" dirty="0"/>
              <a:t>call up your local bank and </a:t>
            </a:r>
            <a:r>
              <a:rPr lang="en-US" sz="2400" dirty="0" smtClean="0"/>
              <a:t>find </a:t>
            </a:r>
            <a:r>
              <a:rPr lang="en-US" sz="2400" dirty="0"/>
              <a:t>out that the going </a:t>
            </a:r>
            <a:r>
              <a:rPr lang="en-US" sz="2400" dirty="0" smtClean="0"/>
              <a:t>rate is </a:t>
            </a:r>
            <a:r>
              <a:rPr lang="en-US" sz="2400" dirty="0"/>
              <a:t>1 percent per month for 48 months. </a:t>
            </a:r>
            <a:endParaRPr lang="en-US" sz="2400" dirty="0" smtClean="0"/>
          </a:p>
          <a:p>
            <a:pPr lvl="1" eaLnBrk="1" fontAlgn="auto" hangingPunct="1">
              <a:spcAft>
                <a:spcPts val="0"/>
              </a:spcAft>
              <a:defRPr/>
            </a:pPr>
            <a:r>
              <a:rPr lang="en-US" sz="2400" dirty="0" smtClean="0"/>
              <a:t>How </a:t>
            </a:r>
            <a:r>
              <a:rPr lang="en-US" sz="2400" dirty="0"/>
              <a:t>much can you borrow</a:t>
            </a:r>
            <a:r>
              <a:rPr lang="en-US" sz="2400" dirty="0" smtClean="0"/>
              <a:t>?</a:t>
            </a:r>
          </a:p>
          <a:p>
            <a:pPr marL="457200" lvl="1" indent="0" eaLnBrk="1" fontAlgn="auto" hangingPunct="1">
              <a:spcAft>
                <a:spcPts val="0"/>
              </a:spcAft>
              <a:buFontTx/>
              <a:buNone/>
              <a:defRPr/>
            </a:pPr>
            <a:endParaRPr lang="en-US" sz="2400" dirty="0"/>
          </a:p>
          <a:p>
            <a:pPr eaLnBrk="1" fontAlgn="auto" hangingPunct="1">
              <a:spcAft>
                <a:spcPts val="0"/>
              </a:spcAft>
              <a:defRPr/>
            </a:pPr>
            <a:r>
              <a:rPr lang="en-US" dirty="0"/>
              <a:t>To determine how much you can borrow, we need to calculate the present value of $</a:t>
            </a:r>
            <a:r>
              <a:rPr lang="en-US" dirty="0" smtClean="0"/>
              <a:t>632 per </a:t>
            </a:r>
            <a:r>
              <a:rPr lang="en-US" dirty="0"/>
              <a:t>month for 48 months at 1 percent per month. </a:t>
            </a:r>
            <a:endParaRPr lang="en-US" dirty="0" smtClean="0"/>
          </a:p>
        </p:txBody>
      </p:sp>
      <p:sp>
        <p:nvSpPr>
          <p:cNvPr id="45060"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altLang="en-US" smtClean="0"/>
              <a:t>Annuity – Example 6.5</a:t>
            </a:r>
          </a:p>
        </p:txBody>
      </p:sp>
      <p:sp>
        <p:nvSpPr>
          <p:cNvPr id="3076" name="Rectangle 3"/>
          <p:cNvSpPr>
            <a:spLocks noGrp="1" noChangeArrowheads="1"/>
          </p:cNvSpPr>
          <p:nvPr>
            <p:ph idx="1"/>
          </p:nvPr>
        </p:nvSpPr>
        <p:spPr/>
        <p:txBody>
          <a:bodyPr/>
          <a:lstStyle/>
          <a:p>
            <a:pPr eaLnBrk="1" hangingPunct="1"/>
            <a:r>
              <a:rPr lang="en-US" altLang="en-US" sz="2800" smtClean="0"/>
              <a:t>You borrow money TODAY so you need to compute the present value.</a:t>
            </a:r>
          </a:p>
          <a:p>
            <a:pPr lvl="1" eaLnBrk="1" hangingPunct="1">
              <a:buFont typeface="Wingdings" pitchFamily="2" charset="2"/>
              <a:buChar char="§"/>
            </a:pPr>
            <a:r>
              <a:rPr lang="en-US" altLang="en-US" sz="2400" smtClean="0"/>
              <a:t>48 N; 1 I/Y; -632 PMT; CPT PV = 23,999.54 ($24,000)</a:t>
            </a:r>
          </a:p>
          <a:p>
            <a:pPr lvl="1" eaLnBrk="1" hangingPunct="1">
              <a:buFont typeface="Wingdings" pitchFamily="2" charset="2"/>
              <a:buChar char="§"/>
            </a:pPr>
            <a:endParaRPr lang="en-US" altLang="en-US" sz="2400" smtClean="0"/>
          </a:p>
          <a:p>
            <a:pPr eaLnBrk="1" hangingPunct="1"/>
            <a:r>
              <a:rPr lang="en-US" altLang="en-US" sz="2800" smtClean="0"/>
              <a:t>Formula:</a:t>
            </a:r>
          </a:p>
          <a:p>
            <a:pPr eaLnBrk="1" hangingPunct="1"/>
            <a:endParaRPr lang="en-US" altLang="en-US" sz="2800" smtClean="0"/>
          </a:p>
        </p:txBody>
      </p:sp>
      <p:graphicFrame>
        <p:nvGraphicFramePr>
          <p:cNvPr id="40964" name="Object 4"/>
          <p:cNvGraphicFramePr>
            <a:graphicFrameLocks noChangeAspect="1"/>
          </p:cNvGraphicFramePr>
          <p:nvPr/>
        </p:nvGraphicFramePr>
        <p:xfrm>
          <a:off x="2286000" y="4191000"/>
          <a:ext cx="4038600" cy="1447800"/>
        </p:xfrm>
        <a:graphic>
          <a:graphicData uri="http://schemas.openxmlformats.org/presentationml/2006/ole">
            <p:oleObj spid="_x0000_s3074" name="Equation" r:id="rId4" imgW="2143135" imgH="771448" progId="Equation.3">
              <p:embed/>
            </p:oleObj>
          </a:graphicData>
        </a:graphic>
      </p:graphicFrame>
      <p:sp>
        <p:nvSpPr>
          <p:cNvPr id="3077" name="Rectangle 5"/>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909D7653-6928-47D2-A45C-F3AE2A75232A}" type="slidenum">
              <a:rPr lang="en-US" altLang="en-US" sz="1100"/>
              <a:pPr algn="ctr" eaLnBrk="1" hangingPunct="1"/>
              <a:t>22</a:t>
            </a:fld>
            <a:endParaRPr lang="en-US" altLang="en-US" sz="1100"/>
          </a:p>
        </p:txBody>
      </p:sp>
      <p:sp>
        <p:nvSpPr>
          <p:cNvPr id="3078"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fade">
                                      <p:cBhvr>
                                        <p:cTn id="7" dur="1000"/>
                                        <p:tgtEl>
                                          <p:spTgt spid="40964"/>
                                        </p:tgtEl>
                                      </p:cBhvr>
                                    </p:animEffect>
                                    <p:anim calcmode="lin" valueType="num">
                                      <p:cBhvr>
                                        <p:cTn id="8" dur="1000" fill="hold"/>
                                        <p:tgtEl>
                                          <p:spTgt spid="40964"/>
                                        </p:tgtEl>
                                        <p:attrNameLst>
                                          <p:attrName>ppt_x</p:attrName>
                                        </p:attrNameLst>
                                      </p:cBhvr>
                                      <p:tavLst>
                                        <p:tav tm="0">
                                          <p:val>
                                            <p:strVal val="#ppt_x"/>
                                          </p:val>
                                        </p:tav>
                                        <p:tav tm="100000">
                                          <p:val>
                                            <p:strVal val="#ppt_x"/>
                                          </p:val>
                                        </p:tav>
                                      </p:tavLst>
                                    </p:anim>
                                    <p:anim calcmode="lin" valueType="num">
                                      <p:cBhvr>
                                        <p:cTn id="9" dur="1000" fill="hold"/>
                                        <p:tgtEl>
                                          <p:spTgt spid="409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smtClean="0"/>
              <a:t>Annuity -</a:t>
            </a:r>
            <a:br>
              <a:rPr lang="en-US" altLang="en-US" smtClean="0"/>
            </a:br>
            <a:r>
              <a:rPr lang="en-US" altLang="en-US" smtClean="0"/>
              <a:t>Sweepstakes Example</a:t>
            </a:r>
          </a:p>
        </p:txBody>
      </p:sp>
      <p:sp>
        <p:nvSpPr>
          <p:cNvPr id="46083" name="Rectangle 3"/>
          <p:cNvSpPr>
            <a:spLocks noGrp="1" noChangeArrowheads="1"/>
          </p:cNvSpPr>
          <p:nvPr>
            <p:ph idx="1"/>
          </p:nvPr>
        </p:nvSpPr>
        <p:spPr/>
        <p:txBody>
          <a:bodyPr/>
          <a:lstStyle/>
          <a:p>
            <a:pPr eaLnBrk="1" hangingPunct="1"/>
            <a:r>
              <a:rPr lang="en-US" altLang="en-US" sz="2800" smtClean="0"/>
              <a:t>Suppose you win the Publishers Clearinghouse $10 million sweepstakes.  </a:t>
            </a:r>
          </a:p>
          <a:p>
            <a:pPr lvl="1" eaLnBrk="1" hangingPunct="1"/>
            <a:r>
              <a:rPr lang="en-US" altLang="en-US" sz="2400" smtClean="0"/>
              <a:t>The money is paid in equal annual installments of $333,333.33 over 30 years.  </a:t>
            </a:r>
          </a:p>
          <a:p>
            <a:pPr lvl="1" eaLnBrk="1" hangingPunct="1"/>
            <a:r>
              <a:rPr lang="en-US" altLang="en-US" sz="2400" smtClean="0"/>
              <a:t>If the appropriate discount rate is 5%, how much is the sweepstakes actually worth today?</a:t>
            </a:r>
          </a:p>
          <a:p>
            <a:pPr lvl="1" eaLnBrk="1" hangingPunct="1"/>
            <a:endParaRPr lang="en-US" altLang="en-US" sz="2400" smtClean="0"/>
          </a:p>
          <a:p>
            <a:pPr lvl="1" eaLnBrk="1" hangingPunct="1">
              <a:buFont typeface="Wingdings" pitchFamily="2" charset="2"/>
              <a:buChar char="§"/>
            </a:pPr>
            <a:r>
              <a:rPr lang="en-US" altLang="en-US" sz="2400" smtClean="0"/>
              <a:t>PV = 333,333.33[1 – 1/1.05</a:t>
            </a:r>
            <a:r>
              <a:rPr lang="en-US" altLang="en-US" sz="2400" baseline="30000" smtClean="0"/>
              <a:t>30</a:t>
            </a:r>
            <a:r>
              <a:rPr lang="en-US" altLang="en-US" sz="2400" smtClean="0"/>
              <a:t>] / .05 = 5,124,150.29</a:t>
            </a:r>
          </a:p>
        </p:txBody>
      </p:sp>
      <p:sp>
        <p:nvSpPr>
          <p:cNvPr id="46084" name="Rectangle 5"/>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61CD0AB1-FF7B-44C2-B59B-B1C7484B4512}" type="slidenum">
              <a:rPr lang="en-US" altLang="en-US" sz="1100"/>
              <a:pPr algn="ctr" eaLnBrk="1" hangingPunct="1"/>
              <a:t>23</a:t>
            </a:fld>
            <a:endParaRPr lang="en-US" altLang="en-US" sz="1100"/>
          </a:p>
        </p:txBody>
      </p:sp>
      <p:sp>
        <p:nvSpPr>
          <p:cNvPr id="46085"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mtClean="0"/>
              <a:t>Buying a House</a:t>
            </a:r>
          </a:p>
        </p:txBody>
      </p:sp>
      <p:sp>
        <p:nvSpPr>
          <p:cNvPr id="33795" name="Rectangle 3"/>
          <p:cNvSpPr>
            <a:spLocks noGrp="1" noChangeArrowheads="1"/>
          </p:cNvSpPr>
          <p:nvPr>
            <p:ph idx="1"/>
          </p:nvPr>
        </p:nvSpPr>
        <p:spPr>
          <a:xfrm>
            <a:off x="838200" y="1600200"/>
            <a:ext cx="7083425" cy="4378325"/>
          </a:xfrm>
        </p:spPr>
        <p:txBody>
          <a:bodyPr rtlCol="0">
            <a:normAutofit fontScale="85000" lnSpcReduction="20000"/>
          </a:bodyPr>
          <a:lstStyle/>
          <a:p>
            <a:pPr eaLnBrk="1" fontAlgn="auto" hangingPunct="1">
              <a:spcAft>
                <a:spcPts val="0"/>
              </a:spcAft>
              <a:defRPr/>
            </a:pPr>
            <a:r>
              <a:rPr lang="en-US" altLang="en-US" sz="2000" smtClean="0"/>
              <a:t>You are ready to buy a house, and you have $20,000 for a down payment and closing costs. </a:t>
            </a:r>
          </a:p>
          <a:p>
            <a:pPr lvl="1" eaLnBrk="1" fontAlgn="auto" hangingPunct="1">
              <a:spcAft>
                <a:spcPts val="0"/>
              </a:spcAft>
              <a:defRPr/>
            </a:pPr>
            <a:r>
              <a:rPr lang="en-US" altLang="en-US" smtClean="0"/>
              <a:t>Closing costs are estimated to be 4% of the loan value. </a:t>
            </a:r>
          </a:p>
          <a:p>
            <a:pPr lvl="1" eaLnBrk="1" fontAlgn="auto" hangingPunct="1">
              <a:spcAft>
                <a:spcPts val="0"/>
              </a:spcAft>
              <a:defRPr/>
            </a:pPr>
            <a:r>
              <a:rPr lang="en-US" altLang="en-US" smtClean="0"/>
              <a:t>You have an annual salary of $36,000, and the bank is willing to allow your monthly mortgage payment to be equal to 28% of your monthly income. </a:t>
            </a:r>
          </a:p>
          <a:p>
            <a:pPr lvl="1" eaLnBrk="1" fontAlgn="auto" hangingPunct="1">
              <a:spcAft>
                <a:spcPts val="0"/>
              </a:spcAft>
              <a:defRPr/>
            </a:pPr>
            <a:r>
              <a:rPr lang="en-US" altLang="en-US" smtClean="0"/>
              <a:t>The interest rate on the loan is 6% per year with monthly compounding (.5% per month) for a 30-year fixed rate loan. </a:t>
            </a:r>
          </a:p>
          <a:p>
            <a:pPr lvl="1" eaLnBrk="1" fontAlgn="auto" hangingPunct="1">
              <a:spcAft>
                <a:spcPts val="0"/>
              </a:spcAft>
              <a:defRPr/>
            </a:pPr>
            <a:r>
              <a:rPr lang="en-US" altLang="en-US" smtClean="0"/>
              <a:t>How much money will the bank loan you? </a:t>
            </a:r>
          </a:p>
          <a:p>
            <a:pPr lvl="1" eaLnBrk="1" fontAlgn="auto" hangingPunct="1">
              <a:spcAft>
                <a:spcPts val="0"/>
              </a:spcAft>
              <a:defRPr/>
            </a:pPr>
            <a:r>
              <a:rPr lang="en-US" altLang="en-US" smtClean="0"/>
              <a:t>How much can you offer for the house?</a:t>
            </a:r>
          </a:p>
        </p:txBody>
      </p:sp>
      <p:sp>
        <p:nvSpPr>
          <p:cNvPr id="47108" name="Rectangle 4"/>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C6FD863E-F2EF-41A9-B40A-5C3C1AC21BB4}" type="slidenum">
              <a:rPr lang="en-US" altLang="en-US" sz="1100"/>
              <a:pPr algn="ctr" eaLnBrk="1" hangingPunct="1"/>
              <a:t>24</a:t>
            </a:fld>
            <a:endParaRPr lang="en-US" altLang="en-US" sz="1100"/>
          </a:p>
        </p:txBody>
      </p:sp>
      <p:sp>
        <p:nvSpPr>
          <p:cNvPr id="47109"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mtClean="0"/>
              <a:t>Buying a House - Continued</a:t>
            </a:r>
          </a:p>
        </p:txBody>
      </p:sp>
      <p:sp>
        <p:nvSpPr>
          <p:cNvPr id="48131" name="Rectangle 3"/>
          <p:cNvSpPr>
            <a:spLocks noGrp="1" noChangeArrowheads="1"/>
          </p:cNvSpPr>
          <p:nvPr>
            <p:ph idx="1"/>
          </p:nvPr>
        </p:nvSpPr>
        <p:spPr>
          <a:xfrm>
            <a:off x="606425" y="1752600"/>
            <a:ext cx="8229600" cy="4373563"/>
          </a:xfrm>
        </p:spPr>
        <p:txBody>
          <a:bodyPr/>
          <a:lstStyle/>
          <a:p>
            <a:pPr eaLnBrk="1" hangingPunct="1"/>
            <a:r>
              <a:rPr lang="en-US" altLang="en-US" sz="2800" smtClean="0"/>
              <a:t>Bank loan</a:t>
            </a:r>
          </a:p>
          <a:p>
            <a:pPr lvl="1" eaLnBrk="1" hangingPunct="1">
              <a:buFont typeface="Wingdings" pitchFamily="2" charset="2"/>
              <a:buChar char="§"/>
            </a:pPr>
            <a:r>
              <a:rPr lang="en-US" altLang="en-US" sz="2400" smtClean="0"/>
              <a:t>Monthly income = 36,000 / 12 = 3,000</a:t>
            </a:r>
          </a:p>
          <a:p>
            <a:pPr lvl="1" eaLnBrk="1" hangingPunct="1">
              <a:buFont typeface="Wingdings" pitchFamily="2" charset="2"/>
              <a:buChar char="§"/>
            </a:pPr>
            <a:r>
              <a:rPr lang="en-US" altLang="en-US" sz="2400" smtClean="0"/>
              <a:t>Maximum payment = .28(3,000) = 840</a:t>
            </a:r>
          </a:p>
          <a:p>
            <a:pPr lvl="1" eaLnBrk="1" hangingPunct="1">
              <a:buFont typeface="Wingdings" pitchFamily="2" charset="2"/>
              <a:buChar char="§"/>
            </a:pPr>
            <a:r>
              <a:rPr lang="en-US" altLang="en-US" sz="2400" smtClean="0"/>
              <a:t>PV = 840[1 – 1/1.005</a:t>
            </a:r>
            <a:r>
              <a:rPr lang="en-US" altLang="en-US" sz="2400" baseline="30000" smtClean="0"/>
              <a:t>360</a:t>
            </a:r>
            <a:r>
              <a:rPr lang="en-US" altLang="en-US" sz="2400" smtClean="0"/>
              <a:t>] / .005 = 140,105</a:t>
            </a:r>
          </a:p>
          <a:p>
            <a:pPr lvl="1" eaLnBrk="1" hangingPunct="1">
              <a:buFont typeface="Wingdings" pitchFamily="2" charset="2"/>
              <a:buChar char="§"/>
            </a:pPr>
            <a:endParaRPr lang="en-US" altLang="en-US" sz="2400" smtClean="0"/>
          </a:p>
          <a:p>
            <a:pPr eaLnBrk="1" hangingPunct="1"/>
            <a:r>
              <a:rPr lang="en-US" altLang="en-US" sz="2800" smtClean="0"/>
              <a:t>Total Price</a:t>
            </a:r>
          </a:p>
          <a:p>
            <a:pPr lvl="1" eaLnBrk="1" hangingPunct="1">
              <a:buFont typeface="Wingdings" pitchFamily="2" charset="2"/>
              <a:buChar char="§"/>
            </a:pPr>
            <a:r>
              <a:rPr lang="en-US" altLang="en-US" sz="2400" smtClean="0"/>
              <a:t>Closing costs = .04(140,105) = 5,604</a:t>
            </a:r>
          </a:p>
          <a:p>
            <a:pPr lvl="1" eaLnBrk="1" hangingPunct="1">
              <a:buFont typeface="Wingdings" pitchFamily="2" charset="2"/>
              <a:buChar char="§"/>
            </a:pPr>
            <a:r>
              <a:rPr lang="en-US" altLang="en-US" sz="2400" smtClean="0"/>
              <a:t>Down payment = 20,000 – 5,604 = 14,396</a:t>
            </a:r>
          </a:p>
          <a:p>
            <a:pPr lvl="1" eaLnBrk="1" hangingPunct="1">
              <a:buFont typeface="Wingdings" pitchFamily="2" charset="2"/>
              <a:buChar char="§"/>
            </a:pPr>
            <a:r>
              <a:rPr lang="en-US" altLang="en-US" sz="2400" smtClean="0"/>
              <a:t>Total Price = 140,105 + 14,396 = 154,501</a:t>
            </a:r>
          </a:p>
        </p:txBody>
      </p:sp>
      <p:sp>
        <p:nvSpPr>
          <p:cNvPr id="48132" name="Rectangle 4"/>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4E6324AA-1EA4-44CB-93C5-9D51DD853962}" type="slidenum">
              <a:rPr lang="en-US" altLang="en-US" sz="1100"/>
              <a:pPr algn="ctr" eaLnBrk="1" hangingPunct="1"/>
              <a:t>25</a:t>
            </a:fld>
            <a:endParaRPr lang="en-US" altLang="en-US" sz="1100"/>
          </a:p>
        </p:txBody>
      </p:sp>
      <p:sp>
        <p:nvSpPr>
          <p:cNvPr id="48133"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smtClean="0"/>
              <a:t>Annuities on the Spreadsheet - Example</a:t>
            </a:r>
          </a:p>
        </p:txBody>
      </p:sp>
      <p:sp>
        <p:nvSpPr>
          <p:cNvPr id="4100" name="Rectangle 3"/>
          <p:cNvSpPr>
            <a:spLocks noGrp="1" noChangeArrowheads="1"/>
          </p:cNvSpPr>
          <p:nvPr>
            <p:ph idx="1"/>
          </p:nvPr>
        </p:nvSpPr>
        <p:spPr>
          <a:xfrm>
            <a:off x="914400" y="1828800"/>
            <a:ext cx="7388225" cy="4530725"/>
          </a:xfrm>
        </p:spPr>
        <p:txBody>
          <a:bodyPr/>
          <a:lstStyle/>
          <a:p>
            <a:pPr eaLnBrk="1" hangingPunct="1"/>
            <a:r>
              <a:rPr lang="en-US" altLang="en-US" smtClean="0"/>
              <a:t>The present value and future value formulas in a spreadsheet include a place for annuity payments</a:t>
            </a:r>
          </a:p>
          <a:p>
            <a:pPr eaLnBrk="1" hangingPunct="1"/>
            <a:endParaRPr lang="en-US" altLang="en-US" smtClean="0"/>
          </a:p>
          <a:p>
            <a:pPr eaLnBrk="1" hangingPunct="1"/>
            <a:r>
              <a:rPr lang="en-US" altLang="en-US" smtClean="0"/>
              <a:t>Click on the Excel icon to see an example</a:t>
            </a:r>
          </a:p>
        </p:txBody>
      </p:sp>
      <p:graphicFrame>
        <p:nvGraphicFramePr>
          <p:cNvPr id="121860" name="Object 4">
            <a:hlinkClick r:id="" action="ppaction://ole?verb=1"/>
          </p:cNvPr>
          <p:cNvGraphicFramePr>
            <a:graphicFrameLocks noChangeAspect="1"/>
          </p:cNvGraphicFramePr>
          <p:nvPr/>
        </p:nvGraphicFramePr>
        <p:xfrm>
          <a:off x="6781800" y="4953000"/>
          <a:ext cx="1143000" cy="914400"/>
        </p:xfrm>
        <a:graphic>
          <a:graphicData uri="http://schemas.openxmlformats.org/presentationml/2006/ole">
            <p:oleObj spid="_x0000_s4098" name="Worksheet" showAsIcon="1" r:id="rId3" imgW="381000" imgH="714375" progId="Excel.Sheet.8">
              <p:embed/>
            </p:oleObj>
          </a:graphicData>
        </a:graphic>
      </p:graphicFrame>
      <p:sp>
        <p:nvSpPr>
          <p:cNvPr id="4101" name="Rectangle 5"/>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4E01EF52-4A89-4481-8CD2-8B3A16E8DCFD}" type="slidenum">
              <a:rPr lang="en-US" altLang="en-US" sz="1100"/>
              <a:pPr algn="ctr" eaLnBrk="1" hangingPunct="1"/>
              <a:t>26</a:t>
            </a:fld>
            <a:endParaRPr lang="en-US" altLang="en-US" sz="1100"/>
          </a:p>
        </p:txBody>
      </p:sp>
      <p:sp>
        <p:nvSpPr>
          <p:cNvPr id="4102"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21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mtClean="0"/>
              <a:t>Quick Quiz – Part II</a:t>
            </a:r>
          </a:p>
        </p:txBody>
      </p:sp>
      <p:sp>
        <p:nvSpPr>
          <p:cNvPr id="36867" name="Rectangle 3"/>
          <p:cNvSpPr>
            <a:spLocks noGrp="1" noChangeArrowheads="1"/>
          </p:cNvSpPr>
          <p:nvPr>
            <p:ph idx="1"/>
          </p:nvPr>
        </p:nvSpPr>
        <p:spPr>
          <a:xfrm>
            <a:off x="914400" y="1600200"/>
            <a:ext cx="7312025" cy="4530725"/>
          </a:xfrm>
        </p:spPr>
        <p:txBody>
          <a:bodyPr rtlCol="0">
            <a:normAutofit fontScale="92500"/>
          </a:bodyPr>
          <a:lstStyle/>
          <a:p>
            <a:pPr eaLnBrk="1" fontAlgn="auto" hangingPunct="1">
              <a:spcAft>
                <a:spcPts val="0"/>
              </a:spcAft>
              <a:defRPr/>
            </a:pPr>
            <a:r>
              <a:rPr lang="en-US" altLang="en-US" sz="2800" smtClean="0"/>
              <a:t>You know the payment amount for a loan, and you want to know how much was borrowed.  Do you compute a present value or a future value?</a:t>
            </a:r>
          </a:p>
          <a:p>
            <a:pPr eaLnBrk="1" fontAlgn="auto" hangingPunct="1">
              <a:spcAft>
                <a:spcPts val="0"/>
              </a:spcAft>
              <a:defRPr/>
            </a:pPr>
            <a:endParaRPr lang="en-US" altLang="en-US" sz="2800" smtClean="0"/>
          </a:p>
          <a:p>
            <a:pPr eaLnBrk="1" fontAlgn="auto" hangingPunct="1">
              <a:spcAft>
                <a:spcPts val="0"/>
              </a:spcAft>
              <a:defRPr/>
            </a:pPr>
            <a:r>
              <a:rPr lang="en-US" altLang="en-US" sz="2800" smtClean="0"/>
              <a:t>You want to receive 5,000 per month in retirement.  </a:t>
            </a:r>
          </a:p>
          <a:p>
            <a:pPr lvl="1" eaLnBrk="1" fontAlgn="auto" hangingPunct="1">
              <a:spcAft>
                <a:spcPts val="0"/>
              </a:spcAft>
              <a:defRPr/>
            </a:pPr>
            <a:r>
              <a:rPr lang="en-US" altLang="en-US" smtClean="0"/>
              <a:t>If you can earn 0.75% per month and you expect to need the income for 25 years, how much do you need to have in your account at retirement?</a:t>
            </a:r>
          </a:p>
        </p:txBody>
      </p:sp>
      <p:sp>
        <p:nvSpPr>
          <p:cNvPr id="49156" name="Rectangle 4"/>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E8F9BC01-12D3-4609-A26B-D5F63B7248AB}" type="slidenum">
              <a:rPr lang="en-US" altLang="en-US" sz="1100"/>
              <a:pPr algn="ctr" eaLnBrk="1" hangingPunct="1"/>
              <a:t>27</a:t>
            </a:fld>
            <a:endParaRPr lang="en-US" altLang="en-US" sz="1100"/>
          </a:p>
        </p:txBody>
      </p:sp>
      <p:sp>
        <p:nvSpPr>
          <p:cNvPr id="49157"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mtClean="0"/>
              <a:t>Finding the Payment</a:t>
            </a:r>
          </a:p>
        </p:txBody>
      </p:sp>
      <p:sp>
        <p:nvSpPr>
          <p:cNvPr id="50179" name="Rectangle 3"/>
          <p:cNvSpPr>
            <a:spLocks noGrp="1" noChangeArrowheads="1"/>
          </p:cNvSpPr>
          <p:nvPr>
            <p:ph idx="1"/>
          </p:nvPr>
        </p:nvSpPr>
        <p:spPr/>
        <p:txBody>
          <a:bodyPr/>
          <a:lstStyle/>
          <a:p>
            <a:pPr eaLnBrk="1" hangingPunct="1"/>
            <a:r>
              <a:rPr lang="en-US" altLang="en-US" sz="2800" smtClean="0"/>
              <a:t>Suppose you want to borrow $20,000 for a new car. </a:t>
            </a:r>
          </a:p>
          <a:p>
            <a:pPr lvl="1" eaLnBrk="1" hangingPunct="1"/>
            <a:r>
              <a:rPr lang="en-US" altLang="en-US" sz="2400" smtClean="0"/>
              <a:t>You can borrow at 8% per year, compounded monthly (8/12 = .66667% per month). </a:t>
            </a:r>
          </a:p>
          <a:p>
            <a:pPr lvl="1" eaLnBrk="1" hangingPunct="1"/>
            <a:r>
              <a:rPr lang="en-US" altLang="en-US" sz="2400" smtClean="0"/>
              <a:t>If you take a 4 year loan, what is your monthly payment?</a:t>
            </a:r>
          </a:p>
          <a:p>
            <a:pPr lvl="1" eaLnBrk="1" hangingPunct="1"/>
            <a:endParaRPr lang="en-US" altLang="en-US" sz="2400" smtClean="0"/>
          </a:p>
          <a:p>
            <a:pPr lvl="1" eaLnBrk="1" hangingPunct="1">
              <a:buFont typeface="Wingdings" pitchFamily="2" charset="2"/>
              <a:buChar char="§"/>
            </a:pPr>
            <a:r>
              <a:rPr lang="en-US" altLang="en-US" sz="2400" smtClean="0"/>
              <a:t>20,000 = C[1 – 1 / 1.0066667</a:t>
            </a:r>
            <a:r>
              <a:rPr lang="en-US" altLang="en-US" sz="2400" baseline="30000" smtClean="0"/>
              <a:t>48</a:t>
            </a:r>
            <a:r>
              <a:rPr lang="en-US" altLang="en-US" sz="2400" smtClean="0"/>
              <a:t>] / .0066667</a:t>
            </a:r>
          </a:p>
          <a:p>
            <a:pPr lvl="1" eaLnBrk="1" hangingPunct="1">
              <a:buFont typeface="Wingdings" pitchFamily="2" charset="2"/>
              <a:buChar char="§"/>
            </a:pPr>
            <a:r>
              <a:rPr lang="en-US" altLang="en-US" sz="2400" smtClean="0"/>
              <a:t>C = 488.26</a:t>
            </a:r>
          </a:p>
        </p:txBody>
      </p:sp>
      <p:sp>
        <p:nvSpPr>
          <p:cNvPr id="50180" name="Rectangle 4"/>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38BCA86D-6646-46FE-A475-BD541BBD1160}" type="slidenum">
              <a:rPr lang="en-US" altLang="en-US" sz="1100"/>
              <a:pPr algn="ctr" eaLnBrk="1" hangingPunct="1"/>
              <a:t>28</a:t>
            </a:fld>
            <a:endParaRPr lang="en-US" altLang="en-US" sz="1100"/>
          </a:p>
        </p:txBody>
      </p:sp>
      <p:sp>
        <p:nvSpPr>
          <p:cNvPr id="50181"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smtClean="0"/>
              <a:t>Finding the Payment on a Spreadsheet</a:t>
            </a:r>
          </a:p>
        </p:txBody>
      </p:sp>
      <p:sp>
        <p:nvSpPr>
          <p:cNvPr id="5124" name="Rectangle 3"/>
          <p:cNvSpPr>
            <a:spLocks noGrp="1" noChangeArrowheads="1"/>
          </p:cNvSpPr>
          <p:nvPr>
            <p:ph idx="1"/>
          </p:nvPr>
        </p:nvSpPr>
        <p:spPr>
          <a:xfrm>
            <a:off x="838200" y="1676400"/>
            <a:ext cx="7312025" cy="4530725"/>
          </a:xfrm>
        </p:spPr>
        <p:txBody>
          <a:bodyPr/>
          <a:lstStyle/>
          <a:p>
            <a:pPr eaLnBrk="1" hangingPunct="1"/>
            <a:r>
              <a:rPr lang="en-US" altLang="en-US" sz="2800" smtClean="0"/>
              <a:t>Another TVM formula that can be found in a spreadsheet is the payment formula</a:t>
            </a:r>
          </a:p>
          <a:p>
            <a:pPr lvl="1" eaLnBrk="1" hangingPunct="1">
              <a:buFont typeface="Wingdings" pitchFamily="2" charset="2"/>
              <a:buChar char="§"/>
            </a:pPr>
            <a:r>
              <a:rPr lang="en-US" altLang="en-US" sz="2400" smtClean="0"/>
              <a:t>PMT(rate,nper,pv,fv)</a:t>
            </a:r>
          </a:p>
          <a:p>
            <a:pPr lvl="1" eaLnBrk="1" hangingPunct="1">
              <a:buFont typeface="Wingdings" pitchFamily="2" charset="2"/>
              <a:buChar char="§"/>
            </a:pPr>
            <a:r>
              <a:rPr lang="en-US" altLang="en-US" sz="2400" smtClean="0"/>
              <a:t>The same sign convention holds as for the PV and FV formulas</a:t>
            </a:r>
          </a:p>
          <a:p>
            <a:pPr lvl="1" eaLnBrk="1" hangingPunct="1">
              <a:buFont typeface="Wingdings" pitchFamily="2" charset="2"/>
              <a:buChar char="§"/>
            </a:pPr>
            <a:endParaRPr lang="en-US" altLang="en-US" sz="2400" smtClean="0"/>
          </a:p>
          <a:p>
            <a:pPr eaLnBrk="1" hangingPunct="1"/>
            <a:r>
              <a:rPr lang="en-US" altLang="en-US" sz="2800" smtClean="0"/>
              <a:t>Click on the Excel icon for an example</a:t>
            </a:r>
          </a:p>
        </p:txBody>
      </p:sp>
      <p:graphicFrame>
        <p:nvGraphicFramePr>
          <p:cNvPr id="122884" name="Object 4">
            <a:hlinkClick r:id="" action="ppaction://ole?verb=1"/>
          </p:cNvPr>
          <p:cNvGraphicFramePr>
            <a:graphicFrameLocks noChangeAspect="1"/>
          </p:cNvGraphicFramePr>
          <p:nvPr/>
        </p:nvGraphicFramePr>
        <p:xfrm>
          <a:off x="6781800" y="5334000"/>
          <a:ext cx="1066800" cy="914400"/>
        </p:xfrm>
        <a:graphic>
          <a:graphicData uri="http://schemas.openxmlformats.org/presentationml/2006/ole">
            <p:oleObj spid="_x0000_s5122" name="Worksheet" showAsIcon="1" r:id="rId3" imgW="381000" imgH="714375" progId="Excel.Sheet.8">
              <p:embed/>
            </p:oleObj>
          </a:graphicData>
        </a:graphic>
      </p:graphicFrame>
      <p:sp>
        <p:nvSpPr>
          <p:cNvPr id="5125" name="Rectangle 5"/>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159529DC-1651-4442-9BB2-90BF295A5258}" type="slidenum">
              <a:rPr lang="en-US" altLang="en-US" sz="1100"/>
              <a:pPr algn="ctr" eaLnBrk="1" hangingPunct="1"/>
              <a:t>29</a:t>
            </a:fld>
            <a:endParaRPr lang="en-US" altLang="en-US" sz="1100"/>
          </a:p>
        </p:txBody>
      </p:sp>
      <p:sp>
        <p:nvSpPr>
          <p:cNvPr id="5126"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228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z="4000" smtClean="0"/>
              <a:t>Chapter Outline</a:t>
            </a:r>
          </a:p>
        </p:txBody>
      </p:sp>
      <p:sp>
        <p:nvSpPr>
          <p:cNvPr id="28675" name="Rectangle 3"/>
          <p:cNvSpPr>
            <a:spLocks noGrp="1" noChangeArrowheads="1"/>
          </p:cNvSpPr>
          <p:nvPr>
            <p:ph idx="1"/>
          </p:nvPr>
        </p:nvSpPr>
        <p:spPr/>
        <p:txBody>
          <a:bodyPr/>
          <a:lstStyle/>
          <a:p>
            <a:pPr eaLnBrk="1" hangingPunct="1"/>
            <a:r>
              <a:rPr lang="en-US" altLang="en-US" smtClean="0"/>
              <a:t>Future and Present Values of Multiple Cash Flows</a:t>
            </a:r>
          </a:p>
          <a:p>
            <a:pPr eaLnBrk="1" hangingPunct="1"/>
            <a:endParaRPr lang="en-US" altLang="en-US" sz="1800" smtClean="0"/>
          </a:p>
          <a:p>
            <a:pPr eaLnBrk="1" hangingPunct="1"/>
            <a:r>
              <a:rPr lang="en-US" altLang="en-US" smtClean="0"/>
              <a:t>Valuing Level Cash Flows: Annuities and Perpetuities</a:t>
            </a:r>
          </a:p>
          <a:p>
            <a:pPr eaLnBrk="1" hangingPunct="1"/>
            <a:endParaRPr lang="en-US" altLang="en-US" sz="1800" smtClean="0"/>
          </a:p>
          <a:p>
            <a:pPr eaLnBrk="1" hangingPunct="1"/>
            <a:r>
              <a:rPr lang="en-US" altLang="en-US" smtClean="0"/>
              <a:t>Comparing Rates: The Effect of Compounding</a:t>
            </a:r>
          </a:p>
          <a:p>
            <a:pPr eaLnBrk="1" hangingPunct="1"/>
            <a:endParaRPr lang="en-US" altLang="en-US" sz="1800" smtClean="0"/>
          </a:p>
          <a:p>
            <a:pPr eaLnBrk="1" hangingPunct="1"/>
            <a:r>
              <a:rPr lang="en-US" altLang="en-US" smtClean="0"/>
              <a:t>Loan Types and Loan Amortization</a:t>
            </a:r>
          </a:p>
        </p:txBody>
      </p:sp>
      <p:sp>
        <p:nvSpPr>
          <p:cNvPr id="28676" name="Rectangle 4"/>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7C6C4C18-BD74-412B-9249-9A0208949771}" type="slidenum">
              <a:rPr lang="en-US" altLang="en-US" sz="1100"/>
              <a:pPr algn="ctr" eaLnBrk="1" hangingPunct="1"/>
              <a:t>3</a:t>
            </a:fld>
            <a:endParaRPr lang="en-US" altLang="en-US" sz="1100"/>
          </a:p>
        </p:txBody>
      </p:sp>
      <p:sp>
        <p:nvSpPr>
          <p:cNvPr id="28677"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rtlCol="0">
            <a:normAutofit fontScale="90000"/>
          </a:bodyPr>
          <a:lstStyle/>
          <a:p>
            <a:pPr eaLnBrk="1" fontAlgn="auto" hangingPunct="1">
              <a:spcAft>
                <a:spcPts val="0"/>
              </a:spcAft>
              <a:defRPr/>
            </a:pPr>
            <a:r>
              <a:rPr lang="en-US" altLang="en-US" smtClean="0"/>
              <a:t>Finding the Number of Payments – Example 6.6</a:t>
            </a:r>
          </a:p>
        </p:txBody>
      </p:sp>
      <p:sp>
        <p:nvSpPr>
          <p:cNvPr id="51203" name="Content Placeholder 2"/>
          <p:cNvSpPr>
            <a:spLocks noGrp="1"/>
          </p:cNvSpPr>
          <p:nvPr>
            <p:ph idx="1"/>
          </p:nvPr>
        </p:nvSpPr>
        <p:spPr/>
        <p:txBody>
          <a:bodyPr/>
          <a:lstStyle/>
          <a:p>
            <a:pPr eaLnBrk="1" hangingPunct="1"/>
            <a:r>
              <a:rPr lang="en-US" altLang="en-US" smtClean="0"/>
              <a:t>You ran a little short on your spring break vacation, so you put $1,000 on your credit card.</a:t>
            </a:r>
          </a:p>
          <a:p>
            <a:pPr lvl="1" eaLnBrk="1" hangingPunct="1"/>
            <a:r>
              <a:rPr lang="en-US" altLang="en-US" smtClean="0"/>
              <a:t>You can afford only the minimum payment of $20 per month. </a:t>
            </a:r>
          </a:p>
          <a:p>
            <a:pPr lvl="1" eaLnBrk="1" hangingPunct="1"/>
            <a:r>
              <a:rPr lang="en-US" altLang="en-US" smtClean="0"/>
              <a:t>The interest rate on the credit card is 1.5 percent per month. </a:t>
            </a:r>
          </a:p>
          <a:p>
            <a:pPr lvl="1" eaLnBrk="1" hangingPunct="1"/>
            <a:r>
              <a:rPr lang="en-US" altLang="en-US" smtClean="0"/>
              <a:t>How long will you need to pay off the $1,000?</a:t>
            </a:r>
          </a:p>
        </p:txBody>
      </p:sp>
      <p:sp>
        <p:nvSpPr>
          <p:cNvPr id="51204"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90575" y="457200"/>
            <a:ext cx="7772400" cy="914400"/>
          </a:xfrm>
        </p:spPr>
        <p:txBody>
          <a:bodyPr/>
          <a:lstStyle/>
          <a:p>
            <a:pPr eaLnBrk="1" hangingPunct="1"/>
            <a:r>
              <a:rPr lang="en-US" altLang="en-US" sz="3200" smtClean="0"/>
              <a:t>Finding the Number of Payments – Example 6.6</a:t>
            </a:r>
          </a:p>
        </p:txBody>
      </p:sp>
      <p:sp>
        <p:nvSpPr>
          <p:cNvPr id="52227" name="Rectangle 3"/>
          <p:cNvSpPr>
            <a:spLocks noGrp="1" noChangeArrowheads="1"/>
          </p:cNvSpPr>
          <p:nvPr>
            <p:ph idx="1"/>
          </p:nvPr>
        </p:nvSpPr>
        <p:spPr>
          <a:xfrm>
            <a:off x="1066800" y="1752600"/>
            <a:ext cx="7312025" cy="4530725"/>
          </a:xfrm>
        </p:spPr>
        <p:txBody>
          <a:bodyPr/>
          <a:lstStyle/>
          <a:p>
            <a:pPr eaLnBrk="1" hangingPunct="1">
              <a:lnSpc>
                <a:spcPct val="90000"/>
              </a:lnSpc>
            </a:pPr>
            <a:r>
              <a:rPr lang="en-US" altLang="en-US" sz="2800" smtClean="0"/>
              <a:t>Start with the equation, and remember your logs.</a:t>
            </a:r>
          </a:p>
          <a:p>
            <a:pPr lvl="1" eaLnBrk="1" hangingPunct="1">
              <a:lnSpc>
                <a:spcPct val="90000"/>
              </a:lnSpc>
              <a:buFont typeface="Wingdings" pitchFamily="2" charset="2"/>
              <a:buChar char="§"/>
            </a:pPr>
            <a:r>
              <a:rPr lang="en-US" altLang="en-US" sz="2400" smtClean="0"/>
              <a:t>1,000 = 20(1 – 1/1.015</a:t>
            </a:r>
            <a:r>
              <a:rPr lang="en-US" altLang="en-US" sz="2400" baseline="30000" smtClean="0"/>
              <a:t>t</a:t>
            </a:r>
            <a:r>
              <a:rPr lang="en-US" altLang="en-US" sz="2400" smtClean="0"/>
              <a:t>) / .015</a:t>
            </a:r>
          </a:p>
          <a:p>
            <a:pPr lvl="1" eaLnBrk="1" hangingPunct="1">
              <a:lnSpc>
                <a:spcPct val="90000"/>
              </a:lnSpc>
              <a:buFont typeface="Wingdings" pitchFamily="2" charset="2"/>
              <a:buChar char="§"/>
            </a:pPr>
            <a:r>
              <a:rPr lang="en-US" altLang="en-US" sz="2400" smtClean="0"/>
              <a:t>.75 = 1 – 1 / 1.015</a:t>
            </a:r>
            <a:r>
              <a:rPr lang="en-US" altLang="en-US" sz="2400" baseline="30000" smtClean="0"/>
              <a:t>t</a:t>
            </a:r>
            <a:endParaRPr lang="en-US" altLang="en-US" sz="2400" smtClean="0"/>
          </a:p>
          <a:p>
            <a:pPr lvl="1" eaLnBrk="1" hangingPunct="1">
              <a:lnSpc>
                <a:spcPct val="90000"/>
              </a:lnSpc>
              <a:buFont typeface="Wingdings" pitchFamily="2" charset="2"/>
              <a:buChar char="§"/>
            </a:pPr>
            <a:r>
              <a:rPr lang="en-US" altLang="en-US" sz="2400" smtClean="0"/>
              <a:t>1 / 1.015</a:t>
            </a:r>
            <a:r>
              <a:rPr lang="en-US" altLang="en-US" sz="2400" baseline="30000" smtClean="0"/>
              <a:t>t</a:t>
            </a:r>
            <a:r>
              <a:rPr lang="en-US" altLang="en-US" sz="2400" smtClean="0"/>
              <a:t> = .25</a:t>
            </a:r>
          </a:p>
          <a:p>
            <a:pPr lvl="1" eaLnBrk="1" hangingPunct="1">
              <a:lnSpc>
                <a:spcPct val="90000"/>
              </a:lnSpc>
              <a:buFont typeface="Wingdings" pitchFamily="2" charset="2"/>
              <a:buChar char="§"/>
            </a:pPr>
            <a:r>
              <a:rPr lang="en-US" altLang="en-US" sz="2400" smtClean="0"/>
              <a:t>1 / .25 = 1.015</a:t>
            </a:r>
            <a:r>
              <a:rPr lang="en-US" altLang="en-US" sz="2400" baseline="30000" smtClean="0"/>
              <a:t>t</a:t>
            </a:r>
            <a:endParaRPr lang="en-US" altLang="en-US" sz="2400" smtClean="0"/>
          </a:p>
          <a:p>
            <a:pPr lvl="1" eaLnBrk="1" hangingPunct="1">
              <a:lnSpc>
                <a:spcPct val="90000"/>
              </a:lnSpc>
              <a:buFont typeface="Wingdings" pitchFamily="2" charset="2"/>
              <a:buChar char="§"/>
            </a:pPr>
            <a:r>
              <a:rPr lang="en-US" altLang="en-US" sz="2400" smtClean="0"/>
              <a:t>t = ln(1/.25) / ln(1.015) = 93.111 months = 7.76 years</a:t>
            </a:r>
          </a:p>
          <a:p>
            <a:pPr lvl="1" eaLnBrk="1" hangingPunct="1">
              <a:lnSpc>
                <a:spcPct val="90000"/>
              </a:lnSpc>
              <a:buFont typeface="Wingdings" pitchFamily="2" charset="2"/>
              <a:buChar char="§"/>
            </a:pPr>
            <a:endParaRPr lang="en-US" altLang="en-US" sz="2400" smtClean="0"/>
          </a:p>
          <a:p>
            <a:pPr eaLnBrk="1" hangingPunct="1">
              <a:lnSpc>
                <a:spcPct val="90000"/>
              </a:lnSpc>
            </a:pPr>
            <a:r>
              <a:rPr lang="en-US" altLang="en-US" sz="2800" smtClean="0"/>
              <a:t>And this is only if you don’t charge anything more on the card!</a:t>
            </a:r>
          </a:p>
        </p:txBody>
      </p:sp>
      <p:sp>
        <p:nvSpPr>
          <p:cNvPr id="52228" name="Rectangle 4"/>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A98A5438-A2CC-4DC3-BA86-68EDFAE2BDE4}" type="slidenum">
              <a:rPr lang="en-US" altLang="en-US" sz="1100"/>
              <a:pPr algn="ctr" eaLnBrk="1" hangingPunct="1"/>
              <a:t>31</a:t>
            </a:fld>
            <a:endParaRPr lang="en-US" altLang="en-US" sz="1100"/>
          </a:p>
        </p:txBody>
      </p:sp>
      <p:sp>
        <p:nvSpPr>
          <p:cNvPr id="52229"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714375" y="457200"/>
            <a:ext cx="7848600" cy="914400"/>
          </a:xfrm>
        </p:spPr>
        <p:txBody>
          <a:bodyPr/>
          <a:lstStyle/>
          <a:p>
            <a:pPr eaLnBrk="1" hangingPunct="1"/>
            <a:r>
              <a:rPr lang="en-US" altLang="en-US" sz="3200" smtClean="0"/>
              <a:t>Finding the Number of Payments – Another Example</a:t>
            </a:r>
          </a:p>
        </p:txBody>
      </p:sp>
      <p:sp>
        <p:nvSpPr>
          <p:cNvPr id="53251" name="Rectangle 3"/>
          <p:cNvSpPr>
            <a:spLocks noGrp="1" noChangeArrowheads="1"/>
          </p:cNvSpPr>
          <p:nvPr>
            <p:ph idx="1"/>
          </p:nvPr>
        </p:nvSpPr>
        <p:spPr>
          <a:xfrm>
            <a:off x="990600" y="1676400"/>
            <a:ext cx="7388225" cy="4530725"/>
          </a:xfrm>
        </p:spPr>
        <p:txBody>
          <a:bodyPr/>
          <a:lstStyle/>
          <a:p>
            <a:pPr eaLnBrk="1" hangingPunct="1"/>
            <a:r>
              <a:rPr lang="en-US" altLang="en-US" sz="2800" smtClean="0"/>
              <a:t>Suppose you borrow $2,000 at 5%, and you are going to make annual payments of $734.42. </a:t>
            </a:r>
          </a:p>
          <a:p>
            <a:pPr lvl="1" eaLnBrk="1" hangingPunct="1"/>
            <a:r>
              <a:rPr lang="en-US" altLang="en-US" sz="2400" smtClean="0"/>
              <a:t>How long before you pay off the loan?</a:t>
            </a:r>
          </a:p>
          <a:p>
            <a:pPr lvl="1" eaLnBrk="1" hangingPunct="1"/>
            <a:endParaRPr lang="en-US" altLang="en-US" sz="1200" smtClean="0"/>
          </a:p>
          <a:p>
            <a:pPr lvl="1" eaLnBrk="1" hangingPunct="1">
              <a:buFont typeface="Wingdings" pitchFamily="2" charset="2"/>
              <a:buChar char="§"/>
            </a:pPr>
            <a:r>
              <a:rPr lang="en-US" altLang="en-US" sz="2400" smtClean="0"/>
              <a:t>2,000 = 734.42(1 – 1/1.05</a:t>
            </a:r>
            <a:r>
              <a:rPr lang="en-US" altLang="en-US" sz="2400" baseline="30000" smtClean="0"/>
              <a:t>t</a:t>
            </a:r>
            <a:r>
              <a:rPr lang="en-US" altLang="en-US" sz="2400" smtClean="0"/>
              <a:t>) / .05</a:t>
            </a:r>
          </a:p>
          <a:p>
            <a:pPr lvl="1" eaLnBrk="1" hangingPunct="1">
              <a:buFont typeface="Wingdings" pitchFamily="2" charset="2"/>
              <a:buChar char="§"/>
            </a:pPr>
            <a:r>
              <a:rPr lang="en-US" altLang="en-US" sz="2400" smtClean="0"/>
              <a:t>.136161869 = 1 – 1/1.05</a:t>
            </a:r>
            <a:r>
              <a:rPr lang="en-US" altLang="en-US" sz="2400" baseline="30000" smtClean="0"/>
              <a:t>t</a:t>
            </a:r>
            <a:endParaRPr lang="en-US" altLang="en-US" sz="2400" smtClean="0"/>
          </a:p>
          <a:p>
            <a:pPr lvl="1" eaLnBrk="1" hangingPunct="1">
              <a:buFont typeface="Wingdings" pitchFamily="2" charset="2"/>
              <a:buChar char="§"/>
            </a:pPr>
            <a:r>
              <a:rPr lang="en-US" altLang="en-US" sz="2400" smtClean="0"/>
              <a:t>1/1.05</a:t>
            </a:r>
            <a:r>
              <a:rPr lang="en-US" altLang="en-US" sz="2400" baseline="30000" smtClean="0"/>
              <a:t>t</a:t>
            </a:r>
            <a:r>
              <a:rPr lang="en-US" altLang="en-US" sz="2400" smtClean="0"/>
              <a:t> = .863838131</a:t>
            </a:r>
          </a:p>
          <a:p>
            <a:pPr lvl="1" eaLnBrk="1" hangingPunct="1">
              <a:buFont typeface="Wingdings" pitchFamily="2" charset="2"/>
              <a:buChar char="§"/>
            </a:pPr>
            <a:r>
              <a:rPr lang="en-US" altLang="en-US" sz="2400" smtClean="0"/>
              <a:t>1.157624287 = 1.05</a:t>
            </a:r>
            <a:r>
              <a:rPr lang="en-US" altLang="en-US" sz="2400" baseline="30000" smtClean="0"/>
              <a:t>t</a:t>
            </a:r>
            <a:endParaRPr lang="en-US" altLang="en-US" sz="2400" smtClean="0"/>
          </a:p>
          <a:p>
            <a:pPr lvl="1" eaLnBrk="1" hangingPunct="1">
              <a:buFont typeface="Wingdings" pitchFamily="2" charset="2"/>
              <a:buChar char="§"/>
            </a:pPr>
            <a:r>
              <a:rPr lang="en-US" altLang="en-US" sz="2400" smtClean="0"/>
              <a:t>t = ln(1.157624287) / ln(1.05) = 3 years</a:t>
            </a:r>
          </a:p>
        </p:txBody>
      </p:sp>
      <p:sp>
        <p:nvSpPr>
          <p:cNvPr id="53252" name="Rectangle 4"/>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628614EE-5128-4FCA-A18C-DC49246D0474}" type="slidenum">
              <a:rPr lang="en-US" altLang="en-US" sz="1100"/>
              <a:pPr algn="ctr" eaLnBrk="1" hangingPunct="1"/>
              <a:t>32</a:t>
            </a:fld>
            <a:endParaRPr lang="en-US" altLang="en-US" sz="1100"/>
          </a:p>
        </p:txBody>
      </p:sp>
      <p:sp>
        <p:nvSpPr>
          <p:cNvPr id="53253"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smtClean="0"/>
              <a:t>Finding the Rate</a:t>
            </a:r>
          </a:p>
        </p:txBody>
      </p:sp>
      <p:sp>
        <p:nvSpPr>
          <p:cNvPr id="43011" name="Rectangle 3"/>
          <p:cNvSpPr>
            <a:spLocks noGrp="1" noChangeArrowheads="1"/>
          </p:cNvSpPr>
          <p:nvPr>
            <p:ph idx="1"/>
          </p:nvPr>
        </p:nvSpPr>
        <p:spPr>
          <a:xfrm>
            <a:off x="1066800" y="1600200"/>
            <a:ext cx="7235825" cy="4530725"/>
          </a:xfrm>
        </p:spPr>
        <p:txBody>
          <a:bodyPr rtlCol="0">
            <a:normAutofit lnSpcReduction="10000"/>
          </a:bodyPr>
          <a:lstStyle/>
          <a:p>
            <a:pPr eaLnBrk="1" fontAlgn="auto" hangingPunct="1">
              <a:spcAft>
                <a:spcPts val="0"/>
              </a:spcAft>
              <a:defRPr/>
            </a:pPr>
            <a:r>
              <a:rPr lang="en-US" altLang="en-US" sz="2800" smtClean="0"/>
              <a:t>Suppose you borrow $10,000 from your parents to buy a car.  </a:t>
            </a:r>
          </a:p>
          <a:p>
            <a:pPr lvl="1" eaLnBrk="1" fontAlgn="auto" hangingPunct="1">
              <a:spcAft>
                <a:spcPts val="0"/>
              </a:spcAft>
              <a:defRPr/>
            </a:pPr>
            <a:r>
              <a:rPr lang="en-US" altLang="en-US" sz="2400" smtClean="0"/>
              <a:t>You agree to pay $207.58 per month for 60 months.  </a:t>
            </a:r>
          </a:p>
          <a:p>
            <a:pPr lvl="1" eaLnBrk="1" fontAlgn="auto" hangingPunct="1">
              <a:spcAft>
                <a:spcPts val="0"/>
              </a:spcAft>
              <a:defRPr/>
            </a:pPr>
            <a:r>
              <a:rPr lang="en-US" altLang="en-US" sz="2400" smtClean="0"/>
              <a:t>What is the monthly interest rate?</a:t>
            </a:r>
          </a:p>
          <a:p>
            <a:pPr lvl="1" eaLnBrk="1" fontAlgn="auto" hangingPunct="1">
              <a:spcAft>
                <a:spcPts val="0"/>
              </a:spcAft>
              <a:defRPr/>
            </a:pPr>
            <a:endParaRPr lang="en-US" altLang="en-US" sz="1200" smtClean="0"/>
          </a:p>
          <a:p>
            <a:pPr lvl="1" eaLnBrk="1" fontAlgn="auto" hangingPunct="1">
              <a:spcAft>
                <a:spcPts val="0"/>
              </a:spcAft>
              <a:buFont typeface="Wingdings" pitchFamily="2" charset="2"/>
              <a:buChar char="§"/>
              <a:defRPr/>
            </a:pPr>
            <a:r>
              <a:rPr lang="en-US" altLang="en-US" sz="2400" smtClean="0"/>
              <a:t>Sign convention matters!!!</a:t>
            </a:r>
          </a:p>
          <a:p>
            <a:pPr lvl="1" eaLnBrk="1" fontAlgn="auto" hangingPunct="1">
              <a:spcAft>
                <a:spcPts val="0"/>
              </a:spcAft>
              <a:buFont typeface="Wingdings" pitchFamily="2" charset="2"/>
              <a:buChar char="§"/>
              <a:defRPr/>
            </a:pPr>
            <a:r>
              <a:rPr lang="en-US" altLang="en-US" sz="2400" smtClean="0"/>
              <a:t>60 N</a:t>
            </a:r>
          </a:p>
          <a:p>
            <a:pPr lvl="1" eaLnBrk="1" fontAlgn="auto" hangingPunct="1">
              <a:spcAft>
                <a:spcPts val="0"/>
              </a:spcAft>
              <a:buFont typeface="Wingdings" pitchFamily="2" charset="2"/>
              <a:buChar char="§"/>
              <a:defRPr/>
            </a:pPr>
            <a:r>
              <a:rPr lang="en-US" altLang="en-US" sz="2400" smtClean="0"/>
              <a:t>10,000 PV</a:t>
            </a:r>
          </a:p>
          <a:p>
            <a:pPr lvl="1" eaLnBrk="1" fontAlgn="auto" hangingPunct="1">
              <a:spcAft>
                <a:spcPts val="0"/>
              </a:spcAft>
              <a:buFont typeface="Wingdings" pitchFamily="2" charset="2"/>
              <a:buChar char="§"/>
              <a:defRPr/>
            </a:pPr>
            <a:r>
              <a:rPr lang="en-US" altLang="en-US" sz="2400" smtClean="0"/>
              <a:t>-207.58 PMT</a:t>
            </a:r>
          </a:p>
          <a:p>
            <a:pPr lvl="1" eaLnBrk="1" fontAlgn="auto" hangingPunct="1">
              <a:spcAft>
                <a:spcPts val="0"/>
              </a:spcAft>
              <a:buFont typeface="Wingdings" pitchFamily="2" charset="2"/>
              <a:buChar char="§"/>
              <a:defRPr/>
            </a:pPr>
            <a:r>
              <a:rPr lang="en-US" altLang="en-US" sz="2400" smtClean="0"/>
              <a:t>CPT I/Y = .75%</a:t>
            </a:r>
          </a:p>
        </p:txBody>
      </p:sp>
      <p:sp>
        <p:nvSpPr>
          <p:cNvPr id="54276" name="Rectangle 5"/>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AD0590EA-AB5D-4F5C-B91F-E01C077FB614}" type="slidenum">
              <a:rPr lang="en-US" altLang="en-US" sz="1100"/>
              <a:pPr algn="ctr" eaLnBrk="1" hangingPunct="1"/>
              <a:t>33</a:t>
            </a:fld>
            <a:endParaRPr lang="en-US" altLang="en-US" sz="1100"/>
          </a:p>
        </p:txBody>
      </p:sp>
      <p:sp>
        <p:nvSpPr>
          <p:cNvPr id="54277"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950913" y="457200"/>
            <a:ext cx="7848600" cy="914400"/>
          </a:xfrm>
        </p:spPr>
        <p:txBody>
          <a:bodyPr/>
          <a:lstStyle/>
          <a:p>
            <a:pPr eaLnBrk="1" hangingPunct="1"/>
            <a:r>
              <a:rPr lang="en-US" altLang="en-US" sz="3000" smtClean="0"/>
              <a:t>Annuity – Finding the Rate Without a Financial Calculator</a:t>
            </a:r>
          </a:p>
        </p:txBody>
      </p:sp>
      <p:sp>
        <p:nvSpPr>
          <p:cNvPr id="55299" name="Rectangle 3"/>
          <p:cNvSpPr>
            <a:spLocks noGrp="1" noChangeArrowheads="1"/>
          </p:cNvSpPr>
          <p:nvPr>
            <p:ph idx="1"/>
          </p:nvPr>
        </p:nvSpPr>
        <p:spPr>
          <a:xfrm>
            <a:off x="914400" y="1600200"/>
            <a:ext cx="7315200" cy="4724400"/>
          </a:xfrm>
        </p:spPr>
        <p:txBody>
          <a:bodyPr/>
          <a:lstStyle/>
          <a:p>
            <a:pPr eaLnBrk="1" hangingPunct="1"/>
            <a:r>
              <a:rPr lang="en-US" altLang="en-US" smtClean="0"/>
              <a:t>Trial and Error Process</a:t>
            </a:r>
          </a:p>
          <a:p>
            <a:pPr lvl="1" eaLnBrk="1" hangingPunct="1">
              <a:buFont typeface="Wingdings" pitchFamily="2" charset="2"/>
              <a:buChar char="§"/>
            </a:pPr>
            <a:r>
              <a:rPr lang="en-US" altLang="en-US" sz="2200" smtClean="0"/>
              <a:t>Choose an interest rate and compute the PV of the payments based on this rate</a:t>
            </a:r>
          </a:p>
          <a:p>
            <a:pPr lvl="1" eaLnBrk="1" hangingPunct="1">
              <a:buFont typeface="Wingdings" pitchFamily="2" charset="2"/>
              <a:buChar char="§"/>
            </a:pPr>
            <a:r>
              <a:rPr lang="en-US" altLang="en-US" sz="2200" smtClean="0"/>
              <a:t>Compare the computed PV with the actual loan amount</a:t>
            </a:r>
          </a:p>
          <a:p>
            <a:pPr lvl="1" eaLnBrk="1" hangingPunct="1">
              <a:buFont typeface="Wingdings" pitchFamily="2" charset="2"/>
              <a:buChar char="§"/>
            </a:pPr>
            <a:r>
              <a:rPr lang="en-US" altLang="en-US" sz="2200" smtClean="0"/>
              <a:t>If the computed PV &gt; loan amount, then the interest rate is too low</a:t>
            </a:r>
          </a:p>
          <a:p>
            <a:pPr lvl="1" eaLnBrk="1" hangingPunct="1">
              <a:buFont typeface="Wingdings" pitchFamily="2" charset="2"/>
              <a:buChar char="§"/>
            </a:pPr>
            <a:r>
              <a:rPr lang="en-US" altLang="en-US" sz="2200" smtClean="0"/>
              <a:t>If the computed PV &lt; loan amount, then the interest rate is too high</a:t>
            </a:r>
          </a:p>
          <a:p>
            <a:pPr lvl="1" eaLnBrk="1" hangingPunct="1">
              <a:buFont typeface="Wingdings" pitchFamily="2" charset="2"/>
              <a:buChar char="§"/>
            </a:pPr>
            <a:r>
              <a:rPr lang="en-US" altLang="en-US" sz="2200" smtClean="0"/>
              <a:t>Adjust the rate and repeat the process until the computed PV and the loan amount are equal</a:t>
            </a:r>
          </a:p>
        </p:txBody>
      </p:sp>
      <p:sp>
        <p:nvSpPr>
          <p:cNvPr id="55300" name="Rectangle 4"/>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36F5F54E-34B5-4AF9-B51E-C625CAC0D80C}" type="slidenum">
              <a:rPr lang="en-US" altLang="en-US" sz="1100"/>
              <a:pPr algn="ctr" eaLnBrk="1" hangingPunct="1"/>
              <a:t>34</a:t>
            </a:fld>
            <a:endParaRPr lang="en-US" altLang="en-US" sz="1100"/>
          </a:p>
        </p:txBody>
      </p:sp>
      <p:sp>
        <p:nvSpPr>
          <p:cNvPr id="55301"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mtClean="0"/>
              <a:t>Quick Quiz – Part III</a:t>
            </a:r>
          </a:p>
        </p:txBody>
      </p:sp>
      <p:sp>
        <p:nvSpPr>
          <p:cNvPr id="45059" name="Rectangle 3"/>
          <p:cNvSpPr>
            <a:spLocks noGrp="1" noChangeArrowheads="1"/>
          </p:cNvSpPr>
          <p:nvPr>
            <p:ph idx="1"/>
          </p:nvPr>
        </p:nvSpPr>
        <p:spPr>
          <a:xfrm>
            <a:off x="914400" y="1447800"/>
            <a:ext cx="7464425" cy="4495800"/>
          </a:xfrm>
        </p:spPr>
        <p:txBody>
          <a:bodyPr rtlCol="0">
            <a:normAutofit fontScale="92500" lnSpcReduction="10000"/>
          </a:bodyPr>
          <a:lstStyle/>
          <a:p>
            <a:pPr eaLnBrk="1" fontAlgn="auto" hangingPunct="1">
              <a:spcAft>
                <a:spcPts val="0"/>
              </a:spcAft>
              <a:defRPr/>
            </a:pPr>
            <a:r>
              <a:rPr lang="en-US" altLang="en-US" smtClean="0"/>
              <a:t>You want to receive $5,000 per month for the next 5 years.  </a:t>
            </a:r>
          </a:p>
          <a:p>
            <a:pPr lvl="1" eaLnBrk="1" fontAlgn="auto" hangingPunct="1">
              <a:spcAft>
                <a:spcPts val="0"/>
              </a:spcAft>
              <a:defRPr/>
            </a:pPr>
            <a:r>
              <a:rPr lang="en-US" altLang="en-US" sz="2400" smtClean="0"/>
              <a:t>How much would you need to deposit today if you can earn 0.75% per month?</a:t>
            </a:r>
          </a:p>
          <a:p>
            <a:pPr lvl="1" eaLnBrk="1" fontAlgn="auto" hangingPunct="1">
              <a:spcAft>
                <a:spcPts val="0"/>
              </a:spcAft>
              <a:defRPr/>
            </a:pPr>
            <a:r>
              <a:rPr lang="en-US" altLang="en-US" sz="2400" smtClean="0"/>
              <a:t>What monthly rate would you need to earn if you only have $200,000 to deposit?</a:t>
            </a:r>
          </a:p>
          <a:p>
            <a:pPr lvl="1" eaLnBrk="1" fontAlgn="auto" hangingPunct="1">
              <a:spcAft>
                <a:spcPts val="0"/>
              </a:spcAft>
              <a:defRPr/>
            </a:pPr>
            <a:endParaRPr lang="en-US" altLang="en-US" sz="1200" smtClean="0"/>
          </a:p>
          <a:p>
            <a:pPr eaLnBrk="1" fontAlgn="auto" hangingPunct="1">
              <a:spcAft>
                <a:spcPts val="0"/>
              </a:spcAft>
              <a:defRPr/>
            </a:pPr>
            <a:r>
              <a:rPr lang="en-US" altLang="en-US" smtClean="0"/>
              <a:t>Suppose you have $200,000 to deposit and can earn 0.75% per month.</a:t>
            </a:r>
          </a:p>
          <a:p>
            <a:pPr lvl="1" eaLnBrk="1" fontAlgn="auto" hangingPunct="1">
              <a:spcAft>
                <a:spcPts val="0"/>
              </a:spcAft>
              <a:defRPr/>
            </a:pPr>
            <a:r>
              <a:rPr lang="en-US" altLang="en-US" sz="2400" smtClean="0"/>
              <a:t>How many months could you receive the $5,000 payment?</a:t>
            </a:r>
          </a:p>
          <a:p>
            <a:pPr lvl="1" eaLnBrk="1" fontAlgn="auto" hangingPunct="1">
              <a:spcAft>
                <a:spcPts val="0"/>
              </a:spcAft>
              <a:defRPr/>
            </a:pPr>
            <a:r>
              <a:rPr lang="en-US" altLang="en-US" sz="2400" smtClean="0"/>
              <a:t>How much could you receive every month for 5 years?</a:t>
            </a:r>
          </a:p>
        </p:txBody>
      </p:sp>
      <p:sp>
        <p:nvSpPr>
          <p:cNvPr id="56324" name="Rectangle 4"/>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9CC498FB-318D-4E12-9CA8-C12F137EF1D6}" type="slidenum">
              <a:rPr lang="en-US" altLang="en-US" sz="1100"/>
              <a:pPr algn="ctr" eaLnBrk="1" hangingPunct="1"/>
              <a:t>35</a:t>
            </a:fld>
            <a:endParaRPr lang="en-US" altLang="en-US" sz="1100"/>
          </a:p>
        </p:txBody>
      </p:sp>
      <p:sp>
        <p:nvSpPr>
          <p:cNvPr id="56325"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mtClean="0"/>
              <a:t>Future Values for Annuities</a:t>
            </a:r>
          </a:p>
        </p:txBody>
      </p:sp>
      <p:sp>
        <p:nvSpPr>
          <p:cNvPr id="57347" name="Rectangle 3"/>
          <p:cNvSpPr>
            <a:spLocks noGrp="1" noChangeArrowheads="1"/>
          </p:cNvSpPr>
          <p:nvPr>
            <p:ph idx="1"/>
          </p:nvPr>
        </p:nvSpPr>
        <p:spPr>
          <a:xfrm>
            <a:off x="598488" y="1676400"/>
            <a:ext cx="8229600" cy="4373563"/>
          </a:xfrm>
        </p:spPr>
        <p:txBody>
          <a:bodyPr/>
          <a:lstStyle/>
          <a:p>
            <a:pPr eaLnBrk="1" hangingPunct="1"/>
            <a:r>
              <a:rPr lang="en-US" altLang="en-US" smtClean="0"/>
              <a:t>Suppose you begin saving for your retirement by depositing $2,000 per year in an IRA. </a:t>
            </a:r>
          </a:p>
          <a:p>
            <a:pPr lvl="1" eaLnBrk="1" hangingPunct="1"/>
            <a:r>
              <a:rPr lang="en-US" altLang="en-US" smtClean="0"/>
              <a:t>If the interest rate is 7.5%, how much will you have in 40 years?</a:t>
            </a:r>
          </a:p>
          <a:p>
            <a:pPr eaLnBrk="1" hangingPunct="1"/>
            <a:endParaRPr lang="en-US" altLang="en-US" sz="1800" smtClean="0"/>
          </a:p>
          <a:p>
            <a:pPr lvl="1" eaLnBrk="1" hangingPunct="1">
              <a:buFont typeface="Wingdings" pitchFamily="2" charset="2"/>
              <a:buChar char="§"/>
            </a:pPr>
            <a:r>
              <a:rPr lang="en-US" altLang="en-US" smtClean="0"/>
              <a:t>FV = 2,000(1.075</a:t>
            </a:r>
            <a:r>
              <a:rPr lang="en-US" altLang="en-US" baseline="30000" smtClean="0"/>
              <a:t>40</a:t>
            </a:r>
            <a:r>
              <a:rPr lang="en-US" altLang="en-US" smtClean="0"/>
              <a:t> – 1)/.075 = 454,513.04</a:t>
            </a:r>
          </a:p>
          <a:p>
            <a:pPr eaLnBrk="1" hangingPunct="1">
              <a:buFontTx/>
              <a:buNone/>
            </a:pPr>
            <a:endParaRPr lang="en-US" altLang="en-US" smtClean="0"/>
          </a:p>
        </p:txBody>
      </p:sp>
      <p:sp>
        <p:nvSpPr>
          <p:cNvPr id="57348" name="Rectangle 4"/>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7631E250-7CA8-44A8-906D-48189C6190C1}" type="slidenum">
              <a:rPr lang="en-US" altLang="en-US" sz="1100"/>
              <a:pPr algn="ctr" eaLnBrk="1" hangingPunct="1"/>
              <a:t>36</a:t>
            </a:fld>
            <a:endParaRPr lang="en-US" altLang="en-US" sz="1100"/>
          </a:p>
        </p:txBody>
      </p:sp>
      <p:sp>
        <p:nvSpPr>
          <p:cNvPr id="57349"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smtClean="0"/>
              <a:t>Annuity Due</a:t>
            </a:r>
          </a:p>
        </p:txBody>
      </p:sp>
      <p:sp>
        <p:nvSpPr>
          <p:cNvPr id="58371" name="Rectangle 3"/>
          <p:cNvSpPr>
            <a:spLocks noGrp="1" noChangeArrowheads="1"/>
          </p:cNvSpPr>
          <p:nvPr>
            <p:ph idx="1"/>
          </p:nvPr>
        </p:nvSpPr>
        <p:spPr/>
        <p:txBody>
          <a:bodyPr/>
          <a:lstStyle/>
          <a:p>
            <a:pPr eaLnBrk="1" hangingPunct="1"/>
            <a:r>
              <a:rPr lang="en-US" altLang="en-US" smtClean="0"/>
              <a:t>You are saving for a new house, and you put $10,000 per year in an account paying 8%. The first payment is made today.  </a:t>
            </a:r>
          </a:p>
          <a:p>
            <a:pPr lvl="1" eaLnBrk="1" hangingPunct="1"/>
            <a:r>
              <a:rPr lang="en-US" altLang="en-US" smtClean="0"/>
              <a:t>How much will you have at the end of 3 years?</a:t>
            </a:r>
          </a:p>
          <a:p>
            <a:pPr lvl="1" eaLnBrk="1" hangingPunct="1"/>
            <a:endParaRPr lang="en-US" altLang="en-US" sz="1800" smtClean="0"/>
          </a:p>
          <a:p>
            <a:pPr lvl="1" eaLnBrk="1" hangingPunct="1">
              <a:buFont typeface="Wingdings" pitchFamily="2" charset="2"/>
              <a:buChar char="§"/>
            </a:pPr>
            <a:r>
              <a:rPr lang="en-US" altLang="en-US" smtClean="0"/>
              <a:t>FV = 10,000[(1.08</a:t>
            </a:r>
            <a:r>
              <a:rPr lang="en-US" altLang="en-US" baseline="30000" smtClean="0"/>
              <a:t>3</a:t>
            </a:r>
            <a:r>
              <a:rPr lang="en-US" altLang="en-US" smtClean="0"/>
              <a:t> – 1) / .08](1.08) = 35,061.12</a:t>
            </a:r>
          </a:p>
        </p:txBody>
      </p:sp>
      <p:sp>
        <p:nvSpPr>
          <p:cNvPr id="58372" name="Rectangle 4"/>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966DD740-94AB-4113-BF9E-0E1631F3EC4A}" type="slidenum">
              <a:rPr lang="en-US" altLang="en-US" sz="1100"/>
              <a:pPr algn="ctr" eaLnBrk="1" hangingPunct="1"/>
              <a:t>37</a:t>
            </a:fld>
            <a:endParaRPr lang="en-US" altLang="en-US" sz="1100"/>
          </a:p>
        </p:txBody>
      </p:sp>
      <p:sp>
        <p:nvSpPr>
          <p:cNvPr id="58373"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0"/>
          <p:cNvSpPr>
            <a:spLocks noChangeArrowheads="1"/>
          </p:cNvSpPr>
          <p:nvPr/>
        </p:nvSpPr>
        <p:spPr bwMode="auto">
          <a:xfrm>
            <a:off x="1333500" y="1482725"/>
            <a:ext cx="6934200" cy="4953000"/>
          </a:xfrm>
          <a:prstGeom prst="rect">
            <a:avLst/>
          </a:prstGeom>
          <a:solidFill>
            <a:schemeClr val="bg1"/>
          </a:solidFill>
          <a:ln w="9525">
            <a:solidFill>
              <a:schemeClr val="tx1"/>
            </a:solidFill>
            <a:miter lim="800000"/>
            <a:headEnd type="none" w="sm" len="sm"/>
            <a:tailEnd type="none" w="sm" len="sm"/>
          </a:ln>
        </p:spPr>
        <p:txBody>
          <a:bodyPr wrap="none" anchor="ctr"/>
          <a:lstStyle/>
          <a:p>
            <a:pPr algn="ctr"/>
            <a:endParaRPr lang="en-US" altLang="en-US"/>
          </a:p>
        </p:txBody>
      </p:sp>
      <p:sp>
        <p:nvSpPr>
          <p:cNvPr id="59395" name="Rectangle 2"/>
          <p:cNvSpPr>
            <a:spLocks noGrp="1" noChangeArrowheads="1"/>
          </p:cNvSpPr>
          <p:nvPr>
            <p:ph type="title"/>
          </p:nvPr>
        </p:nvSpPr>
        <p:spPr/>
        <p:txBody>
          <a:bodyPr/>
          <a:lstStyle/>
          <a:p>
            <a:pPr eaLnBrk="1" hangingPunct="1"/>
            <a:r>
              <a:rPr lang="en-US" altLang="en-US" smtClean="0"/>
              <a:t>Annuity Due Timeline</a:t>
            </a:r>
          </a:p>
        </p:txBody>
      </p:sp>
      <p:grpSp>
        <p:nvGrpSpPr>
          <p:cNvPr id="59396" name="Group 19"/>
          <p:cNvGrpSpPr>
            <a:grpSpLocks/>
          </p:cNvGrpSpPr>
          <p:nvPr/>
        </p:nvGrpSpPr>
        <p:grpSpPr bwMode="auto">
          <a:xfrm>
            <a:off x="2514600" y="1676400"/>
            <a:ext cx="5181600" cy="3810000"/>
            <a:chOff x="864" y="1248"/>
            <a:chExt cx="3264" cy="2400"/>
          </a:xfrm>
        </p:grpSpPr>
        <p:sp>
          <p:nvSpPr>
            <p:cNvPr id="59400" name="Line 4"/>
            <p:cNvSpPr>
              <a:spLocks noChangeShapeType="1"/>
            </p:cNvSpPr>
            <p:nvPr/>
          </p:nvSpPr>
          <p:spPr bwMode="auto">
            <a:xfrm>
              <a:off x="1104" y="2016"/>
              <a:ext cx="3024" cy="0"/>
            </a:xfrm>
            <a:prstGeom prst="line">
              <a:avLst/>
            </a:prstGeom>
            <a:noFill/>
            <a:ln w="12700" cap="sq">
              <a:solidFill>
                <a:schemeClr val="tx1"/>
              </a:solidFill>
              <a:round/>
              <a:headEnd type="none" w="sm" len="sm"/>
              <a:tailEnd type="triangle" w="sm" len="sm"/>
            </a:ln>
          </p:spPr>
          <p:txBody>
            <a:bodyPr wrap="none"/>
            <a:lstStyle/>
            <a:p>
              <a:endParaRPr lang="en-US"/>
            </a:p>
          </p:txBody>
        </p:sp>
        <p:sp>
          <p:nvSpPr>
            <p:cNvPr id="59401" name="Line 5"/>
            <p:cNvSpPr>
              <a:spLocks noChangeShapeType="1"/>
            </p:cNvSpPr>
            <p:nvPr/>
          </p:nvSpPr>
          <p:spPr bwMode="auto">
            <a:xfrm>
              <a:off x="1104" y="1632"/>
              <a:ext cx="0" cy="816"/>
            </a:xfrm>
            <a:prstGeom prst="line">
              <a:avLst/>
            </a:prstGeom>
            <a:noFill/>
            <a:ln w="12700" cap="sq">
              <a:solidFill>
                <a:schemeClr val="tx1"/>
              </a:solidFill>
              <a:round/>
              <a:headEnd type="none" w="sm" len="sm"/>
              <a:tailEnd type="none" w="sm" len="sm"/>
            </a:ln>
          </p:spPr>
          <p:txBody>
            <a:bodyPr wrap="none"/>
            <a:lstStyle/>
            <a:p>
              <a:endParaRPr lang="en-US"/>
            </a:p>
          </p:txBody>
        </p:sp>
        <p:sp>
          <p:nvSpPr>
            <p:cNvPr id="59402" name="Line 6"/>
            <p:cNvSpPr>
              <a:spLocks noChangeShapeType="1"/>
            </p:cNvSpPr>
            <p:nvPr/>
          </p:nvSpPr>
          <p:spPr bwMode="auto">
            <a:xfrm>
              <a:off x="1824" y="1632"/>
              <a:ext cx="0" cy="816"/>
            </a:xfrm>
            <a:prstGeom prst="line">
              <a:avLst/>
            </a:prstGeom>
            <a:noFill/>
            <a:ln w="12700" cap="sq">
              <a:solidFill>
                <a:schemeClr val="tx1"/>
              </a:solidFill>
              <a:round/>
              <a:headEnd type="none" w="sm" len="sm"/>
              <a:tailEnd type="none" w="sm" len="sm"/>
            </a:ln>
          </p:spPr>
          <p:txBody>
            <a:bodyPr wrap="none"/>
            <a:lstStyle/>
            <a:p>
              <a:endParaRPr lang="en-US"/>
            </a:p>
          </p:txBody>
        </p:sp>
        <p:sp>
          <p:nvSpPr>
            <p:cNvPr id="59403" name="Line 7"/>
            <p:cNvSpPr>
              <a:spLocks noChangeShapeType="1"/>
            </p:cNvSpPr>
            <p:nvPr/>
          </p:nvSpPr>
          <p:spPr bwMode="auto">
            <a:xfrm>
              <a:off x="2592" y="1632"/>
              <a:ext cx="0" cy="816"/>
            </a:xfrm>
            <a:prstGeom prst="line">
              <a:avLst/>
            </a:prstGeom>
            <a:noFill/>
            <a:ln w="12700" cap="sq">
              <a:solidFill>
                <a:schemeClr val="tx1"/>
              </a:solidFill>
              <a:round/>
              <a:headEnd type="none" w="sm" len="sm"/>
              <a:tailEnd type="none" w="sm" len="sm"/>
            </a:ln>
          </p:spPr>
          <p:txBody>
            <a:bodyPr wrap="none"/>
            <a:lstStyle/>
            <a:p>
              <a:endParaRPr lang="en-US"/>
            </a:p>
          </p:txBody>
        </p:sp>
        <p:sp>
          <p:nvSpPr>
            <p:cNvPr id="59404" name="Line 8"/>
            <p:cNvSpPr>
              <a:spLocks noChangeShapeType="1"/>
            </p:cNvSpPr>
            <p:nvPr/>
          </p:nvSpPr>
          <p:spPr bwMode="auto">
            <a:xfrm>
              <a:off x="3408" y="1632"/>
              <a:ext cx="0" cy="816"/>
            </a:xfrm>
            <a:prstGeom prst="line">
              <a:avLst/>
            </a:prstGeom>
            <a:noFill/>
            <a:ln w="12700" cap="sq">
              <a:solidFill>
                <a:schemeClr val="tx1"/>
              </a:solidFill>
              <a:round/>
              <a:headEnd type="none" w="sm" len="sm"/>
              <a:tailEnd type="none" w="sm" len="sm"/>
            </a:ln>
          </p:spPr>
          <p:txBody>
            <a:bodyPr wrap="none"/>
            <a:lstStyle/>
            <a:p>
              <a:endParaRPr lang="en-US"/>
            </a:p>
          </p:txBody>
        </p:sp>
        <p:sp>
          <p:nvSpPr>
            <p:cNvPr id="59405" name="Text Box 9"/>
            <p:cNvSpPr txBox="1">
              <a:spLocks noChangeArrowheads="1"/>
            </p:cNvSpPr>
            <p:nvPr/>
          </p:nvSpPr>
          <p:spPr bwMode="auto">
            <a:xfrm>
              <a:off x="864" y="1248"/>
              <a:ext cx="2880" cy="288"/>
            </a:xfrm>
            <a:prstGeom prst="rect">
              <a:avLst/>
            </a:prstGeom>
            <a:noFill/>
            <a:ln w="12700" cap="sq">
              <a:noFill/>
              <a:miter lim="800000"/>
              <a:headEnd type="none" w="sm" len="sm"/>
              <a:tailEnd type="none" w="sm" len="sm"/>
            </a:ln>
          </p:spPr>
          <p:txBody>
            <a:bodyPr>
              <a:spAutoFit/>
            </a:bodyPr>
            <a:lstStyle/>
            <a:p>
              <a:pPr eaLnBrk="1" hangingPunct="1">
                <a:spcBef>
                  <a:spcPct val="50000"/>
                </a:spcBef>
              </a:pPr>
              <a:r>
                <a:rPr lang="en-US" altLang="en-US" sz="2400">
                  <a:latin typeface="Times New Roman" pitchFamily="18" charset="0"/>
                </a:rPr>
                <a:t>  0             1              2                3</a:t>
              </a:r>
            </a:p>
          </p:txBody>
        </p:sp>
        <p:sp>
          <p:nvSpPr>
            <p:cNvPr id="59406" name="Text Box 10"/>
            <p:cNvSpPr txBox="1">
              <a:spLocks noChangeArrowheads="1"/>
            </p:cNvSpPr>
            <p:nvPr/>
          </p:nvSpPr>
          <p:spPr bwMode="auto">
            <a:xfrm>
              <a:off x="864" y="2448"/>
              <a:ext cx="2928" cy="288"/>
            </a:xfrm>
            <a:prstGeom prst="rect">
              <a:avLst/>
            </a:prstGeom>
            <a:noFill/>
            <a:ln w="12700" cap="sq">
              <a:noFill/>
              <a:miter lim="800000"/>
              <a:headEnd type="none" w="sm" len="sm"/>
              <a:tailEnd type="none" w="sm" len="sm"/>
            </a:ln>
          </p:spPr>
          <p:txBody>
            <a:bodyPr>
              <a:spAutoFit/>
            </a:bodyPr>
            <a:lstStyle/>
            <a:p>
              <a:pPr eaLnBrk="1" hangingPunct="1">
                <a:spcBef>
                  <a:spcPct val="50000"/>
                </a:spcBef>
              </a:pPr>
              <a:r>
                <a:rPr lang="en-US" altLang="en-US" sz="2400">
                  <a:latin typeface="Times New Roman" pitchFamily="18" charset="0"/>
                </a:rPr>
                <a:t>10000      10000     10000</a:t>
              </a:r>
            </a:p>
          </p:txBody>
        </p:sp>
        <p:sp>
          <p:nvSpPr>
            <p:cNvPr id="59407" name="Line 11"/>
            <p:cNvSpPr>
              <a:spLocks noChangeShapeType="1"/>
            </p:cNvSpPr>
            <p:nvPr/>
          </p:nvSpPr>
          <p:spPr bwMode="auto">
            <a:xfrm>
              <a:off x="1056" y="2784"/>
              <a:ext cx="0" cy="528"/>
            </a:xfrm>
            <a:prstGeom prst="line">
              <a:avLst/>
            </a:prstGeom>
            <a:noFill/>
            <a:ln w="12700" cap="sq">
              <a:solidFill>
                <a:schemeClr val="tx1"/>
              </a:solidFill>
              <a:round/>
              <a:headEnd type="none" w="sm" len="sm"/>
              <a:tailEnd type="none" w="sm" len="sm"/>
            </a:ln>
          </p:spPr>
          <p:txBody>
            <a:bodyPr wrap="none"/>
            <a:lstStyle/>
            <a:p>
              <a:endParaRPr lang="en-US"/>
            </a:p>
          </p:txBody>
        </p:sp>
        <p:sp>
          <p:nvSpPr>
            <p:cNvPr id="59408" name="Line 12"/>
            <p:cNvSpPr>
              <a:spLocks noChangeShapeType="1"/>
            </p:cNvSpPr>
            <p:nvPr/>
          </p:nvSpPr>
          <p:spPr bwMode="auto">
            <a:xfrm>
              <a:off x="1056" y="3312"/>
              <a:ext cx="1488" cy="0"/>
            </a:xfrm>
            <a:prstGeom prst="line">
              <a:avLst/>
            </a:prstGeom>
            <a:noFill/>
            <a:ln w="12700" cap="sq">
              <a:solidFill>
                <a:schemeClr val="tx1"/>
              </a:solidFill>
              <a:round/>
              <a:headEnd type="none" w="sm" len="sm"/>
              <a:tailEnd type="none" w="sm" len="sm"/>
            </a:ln>
          </p:spPr>
          <p:txBody>
            <a:bodyPr wrap="none"/>
            <a:lstStyle/>
            <a:p>
              <a:endParaRPr lang="en-US"/>
            </a:p>
          </p:txBody>
        </p:sp>
        <p:sp>
          <p:nvSpPr>
            <p:cNvPr id="59409" name="Text Box 14"/>
            <p:cNvSpPr txBox="1">
              <a:spLocks noChangeArrowheads="1"/>
            </p:cNvSpPr>
            <p:nvPr/>
          </p:nvSpPr>
          <p:spPr bwMode="auto">
            <a:xfrm>
              <a:off x="2208" y="2976"/>
              <a:ext cx="864" cy="288"/>
            </a:xfrm>
            <a:prstGeom prst="rect">
              <a:avLst/>
            </a:prstGeom>
            <a:noFill/>
            <a:ln w="12700" cap="sq">
              <a:noFill/>
              <a:miter lim="800000"/>
              <a:headEnd type="none" w="sm" len="sm"/>
              <a:tailEnd type="none" w="sm" len="sm"/>
            </a:ln>
          </p:spPr>
          <p:txBody>
            <a:bodyPr>
              <a:spAutoFit/>
            </a:bodyPr>
            <a:lstStyle/>
            <a:p>
              <a:pPr eaLnBrk="1" hangingPunct="1">
                <a:spcBef>
                  <a:spcPct val="50000"/>
                </a:spcBef>
              </a:pPr>
              <a:r>
                <a:rPr lang="en-US" altLang="en-US" sz="2400">
                  <a:latin typeface="Times New Roman" pitchFamily="18" charset="0"/>
                </a:rPr>
                <a:t>32,464</a:t>
              </a:r>
            </a:p>
          </p:txBody>
        </p:sp>
        <p:sp>
          <p:nvSpPr>
            <p:cNvPr id="59410" name="Line 15"/>
            <p:cNvSpPr>
              <a:spLocks noChangeShapeType="1"/>
            </p:cNvSpPr>
            <p:nvPr/>
          </p:nvSpPr>
          <p:spPr bwMode="auto">
            <a:xfrm>
              <a:off x="2544" y="3312"/>
              <a:ext cx="0" cy="336"/>
            </a:xfrm>
            <a:prstGeom prst="line">
              <a:avLst/>
            </a:prstGeom>
            <a:noFill/>
            <a:ln w="12700" cap="sq">
              <a:solidFill>
                <a:schemeClr val="tx1"/>
              </a:solidFill>
              <a:round/>
              <a:headEnd type="none" w="sm" len="sm"/>
              <a:tailEnd type="none" w="sm" len="sm"/>
            </a:ln>
          </p:spPr>
          <p:txBody>
            <a:bodyPr wrap="none"/>
            <a:lstStyle/>
            <a:p>
              <a:endParaRPr lang="en-US"/>
            </a:p>
          </p:txBody>
        </p:sp>
        <p:sp>
          <p:nvSpPr>
            <p:cNvPr id="59411" name="Line 16"/>
            <p:cNvSpPr>
              <a:spLocks noChangeShapeType="1"/>
            </p:cNvSpPr>
            <p:nvPr/>
          </p:nvSpPr>
          <p:spPr bwMode="auto">
            <a:xfrm>
              <a:off x="2544" y="3648"/>
              <a:ext cx="912" cy="0"/>
            </a:xfrm>
            <a:prstGeom prst="line">
              <a:avLst/>
            </a:prstGeom>
            <a:noFill/>
            <a:ln w="12700" cap="sq">
              <a:solidFill>
                <a:schemeClr val="tx1"/>
              </a:solidFill>
              <a:round/>
              <a:headEnd type="none" w="sm" len="sm"/>
              <a:tailEnd type="none" w="sm" len="sm"/>
            </a:ln>
          </p:spPr>
          <p:txBody>
            <a:bodyPr wrap="none"/>
            <a:lstStyle/>
            <a:p>
              <a:endParaRPr lang="en-US"/>
            </a:p>
          </p:txBody>
        </p:sp>
      </p:grpSp>
      <p:sp>
        <p:nvSpPr>
          <p:cNvPr id="59397" name="Text Box 17"/>
          <p:cNvSpPr txBox="1">
            <a:spLocks noChangeArrowheads="1"/>
          </p:cNvSpPr>
          <p:nvPr/>
        </p:nvSpPr>
        <p:spPr bwMode="auto">
          <a:xfrm>
            <a:off x="5486400" y="5486400"/>
            <a:ext cx="1752600" cy="457200"/>
          </a:xfrm>
          <a:prstGeom prst="rect">
            <a:avLst/>
          </a:prstGeom>
          <a:noFill/>
          <a:ln w="12700" cap="sq">
            <a:noFill/>
            <a:miter lim="800000"/>
            <a:headEnd type="none" w="sm" len="sm"/>
            <a:tailEnd type="none" w="sm" len="sm"/>
          </a:ln>
        </p:spPr>
        <p:txBody>
          <a:bodyPr>
            <a:spAutoFit/>
          </a:bodyPr>
          <a:lstStyle/>
          <a:p>
            <a:pPr eaLnBrk="1" hangingPunct="1">
              <a:spcBef>
                <a:spcPct val="50000"/>
              </a:spcBef>
            </a:pPr>
            <a:r>
              <a:rPr lang="en-US" altLang="en-US" sz="2400">
                <a:latin typeface="Times New Roman" pitchFamily="18" charset="0"/>
              </a:rPr>
              <a:t>35,016.12</a:t>
            </a:r>
          </a:p>
        </p:txBody>
      </p:sp>
      <p:sp>
        <p:nvSpPr>
          <p:cNvPr id="59398" name="Rectangle 21"/>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29F5F905-2A4F-4EBA-B31E-64E8F4FDC9D2}" type="slidenum">
              <a:rPr lang="en-US" altLang="en-US" sz="1100"/>
              <a:pPr algn="ctr" eaLnBrk="1" hangingPunct="1"/>
              <a:t>38</a:t>
            </a:fld>
            <a:endParaRPr lang="en-US" altLang="en-US" sz="1100"/>
          </a:p>
        </p:txBody>
      </p:sp>
      <p:sp>
        <p:nvSpPr>
          <p:cNvPr id="59399"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altLang="en-US" smtClean="0"/>
              <a:t>Perpetuity – Example 6.7</a:t>
            </a:r>
          </a:p>
        </p:txBody>
      </p:sp>
      <p:sp>
        <p:nvSpPr>
          <p:cNvPr id="60419" name="Content Placeholder 2"/>
          <p:cNvSpPr>
            <a:spLocks noGrp="1"/>
          </p:cNvSpPr>
          <p:nvPr>
            <p:ph idx="1"/>
          </p:nvPr>
        </p:nvSpPr>
        <p:spPr/>
        <p:txBody>
          <a:bodyPr/>
          <a:lstStyle/>
          <a:p>
            <a:pPr eaLnBrk="1" hangingPunct="1"/>
            <a:r>
              <a:rPr lang="en-US" altLang="en-US" smtClean="0"/>
              <a:t>Suppose the Fellini Co. wants to sell preferred stock at $100 per share. </a:t>
            </a:r>
          </a:p>
          <a:p>
            <a:pPr lvl="1" eaLnBrk="1" hangingPunct="1"/>
            <a:r>
              <a:rPr lang="en-US" altLang="en-US" smtClean="0"/>
              <a:t>A similar issue of preferred stock already outstanding has a price of $40 per share and offers a dividend of $1 every quarter. </a:t>
            </a:r>
          </a:p>
          <a:p>
            <a:pPr lvl="1" eaLnBrk="1" hangingPunct="1"/>
            <a:r>
              <a:rPr lang="en-US" altLang="en-US" smtClean="0"/>
              <a:t>What dividend will Fellini have to offer if the preferred stock is going to sell?</a:t>
            </a:r>
          </a:p>
        </p:txBody>
      </p:sp>
      <p:sp>
        <p:nvSpPr>
          <p:cNvPr id="60420"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rtlCol="0">
            <a:normAutofit fontScale="90000"/>
          </a:bodyPr>
          <a:lstStyle/>
          <a:p>
            <a:pPr eaLnBrk="1" fontAlgn="auto" hangingPunct="1">
              <a:spcAft>
                <a:spcPts val="0"/>
              </a:spcAft>
              <a:defRPr/>
            </a:pPr>
            <a:r>
              <a:rPr lang="en-US" altLang="en-US" smtClean="0"/>
              <a:t>Multiple Cash Flows – FV</a:t>
            </a:r>
            <a:br>
              <a:rPr lang="en-US" altLang="en-US" smtClean="0"/>
            </a:br>
            <a:r>
              <a:rPr lang="en-US" altLang="en-US" smtClean="0"/>
              <a:t>Example 6.1</a:t>
            </a:r>
          </a:p>
        </p:txBody>
      </p:sp>
      <p:sp>
        <p:nvSpPr>
          <p:cNvPr id="29699" name="Content Placeholder 2"/>
          <p:cNvSpPr>
            <a:spLocks noGrp="1"/>
          </p:cNvSpPr>
          <p:nvPr>
            <p:ph idx="1"/>
          </p:nvPr>
        </p:nvSpPr>
        <p:spPr/>
        <p:txBody>
          <a:bodyPr/>
          <a:lstStyle/>
          <a:p>
            <a:pPr eaLnBrk="1" hangingPunct="1"/>
            <a:r>
              <a:rPr lang="en-US" altLang="en-US" smtClean="0"/>
              <a:t>You think you will be able to deposit $4,000 at the end of each of the next three years in a bank account paying 8 percent interest. </a:t>
            </a:r>
          </a:p>
          <a:p>
            <a:pPr lvl="1" eaLnBrk="1" hangingPunct="1"/>
            <a:r>
              <a:rPr lang="en-US" altLang="en-US" smtClean="0"/>
              <a:t>You currently have $7,000 in the account. </a:t>
            </a:r>
          </a:p>
          <a:p>
            <a:pPr lvl="1" eaLnBrk="1" hangingPunct="1"/>
            <a:r>
              <a:rPr lang="en-US" altLang="en-US" smtClean="0"/>
              <a:t>How much will you have in three years? </a:t>
            </a:r>
          </a:p>
          <a:p>
            <a:pPr lvl="1" eaLnBrk="1" hangingPunct="1"/>
            <a:r>
              <a:rPr lang="en-US" altLang="en-US" smtClean="0"/>
              <a:t>How much will you have in four years?</a:t>
            </a:r>
          </a:p>
        </p:txBody>
      </p:sp>
      <p:sp>
        <p:nvSpPr>
          <p:cNvPr id="29700"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smtClean="0"/>
              <a:t>Perpetuity – Example 6.7</a:t>
            </a:r>
          </a:p>
        </p:txBody>
      </p:sp>
      <p:sp>
        <p:nvSpPr>
          <p:cNvPr id="50179" name="Rectangle 3"/>
          <p:cNvSpPr>
            <a:spLocks noGrp="1" noChangeArrowheads="1"/>
          </p:cNvSpPr>
          <p:nvPr>
            <p:ph idx="1"/>
          </p:nvPr>
        </p:nvSpPr>
        <p:spPr>
          <a:xfrm>
            <a:off x="828675" y="1676400"/>
            <a:ext cx="8229600" cy="4373563"/>
          </a:xfrm>
        </p:spPr>
        <p:txBody>
          <a:bodyPr rtlCol="0">
            <a:normAutofit lnSpcReduction="10000"/>
          </a:bodyPr>
          <a:lstStyle/>
          <a:p>
            <a:pPr eaLnBrk="1" fontAlgn="auto" hangingPunct="1">
              <a:spcAft>
                <a:spcPts val="0"/>
              </a:spcAft>
              <a:defRPr/>
            </a:pPr>
            <a:r>
              <a:rPr lang="en-US" altLang="en-US" smtClean="0"/>
              <a:t>Perpetuity formula: PV = C / r</a:t>
            </a:r>
          </a:p>
          <a:p>
            <a:pPr eaLnBrk="1" fontAlgn="auto" hangingPunct="1">
              <a:spcAft>
                <a:spcPts val="0"/>
              </a:spcAft>
              <a:defRPr/>
            </a:pPr>
            <a:endParaRPr lang="en-US" altLang="en-US" sz="1800" smtClean="0"/>
          </a:p>
          <a:p>
            <a:pPr eaLnBrk="1" fontAlgn="auto" hangingPunct="1">
              <a:spcAft>
                <a:spcPts val="0"/>
              </a:spcAft>
              <a:defRPr/>
            </a:pPr>
            <a:r>
              <a:rPr lang="en-US" altLang="en-US" smtClean="0"/>
              <a:t>Current required return:</a:t>
            </a:r>
          </a:p>
          <a:p>
            <a:pPr lvl="1" eaLnBrk="1" fontAlgn="auto" hangingPunct="1">
              <a:spcAft>
                <a:spcPts val="0"/>
              </a:spcAft>
              <a:buFont typeface="Wingdings" pitchFamily="2" charset="2"/>
              <a:buChar char="§"/>
              <a:defRPr/>
            </a:pPr>
            <a:r>
              <a:rPr lang="en-US" altLang="en-US" smtClean="0"/>
              <a:t>40 = 1 / r</a:t>
            </a:r>
          </a:p>
          <a:p>
            <a:pPr lvl="1" eaLnBrk="1" fontAlgn="auto" hangingPunct="1">
              <a:spcAft>
                <a:spcPts val="0"/>
              </a:spcAft>
              <a:buFont typeface="Wingdings" pitchFamily="2" charset="2"/>
              <a:buChar char="§"/>
              <a:defRPr/>
            </a:pPr>
            <a:r>
              <a:rPr lang="en-US" altLang="en-US" smtClean="0"/>
              <a:t>r = .025 or 2.5% per quarter</a:t>
            </a:r>
          </a:p>
          <a:p>
            <a:pPr lvl="1" eaLnBrk="1" fontAlgn="auto" hangingPunct="1">
              <a:spcAft>
                <a:spcPts val="0"/>
              </a:spcAft>
              <a:buFont typeface="Wingdings" pitchFamily="2" charset="2"/>
              <a:buChar char="§"/>
              <a:defRPr/>
            </a:pPr>
            <a:endParaRPr lang="en-US" altLang="en-US" sz="1800" smtClean="0"/>
          </a:p>
          <a:p>
            <a:pPr eaLnBrk="1" fontAlgn="auto" hangingPunct="1">
              <a:spcAft>
                <a:spcPts val="0"/>
              </a:spcAft>
              <a:defRPr/>
            </a:pPr>
            <a:r>
              <a:rPr lang="en-US" altLang="en-US" smtClean="0"/>
              <a:t>Dividend for new preferred:</a:t>
            </a:r>
          </a:p>
          <a:p>
            <a:pPr lvl="1" eaLnBrk="1" fontAlgn="auto" hangingPunct="1">
              <a:spcAft>
                <a:spcPts val="0"/>
              </a:spcAft>
              <a:buFont typeface="Wingdings" pitchFamily="2" charset="2"/>
              <a:buChar char="§"/>
              <a:defRPr/>
            </a:pPr>
            <a:r>
              <a:rPr lang="en-US" altLang="en-US" smtClean="0"/>
              <a:t>100 = C / .025</a:t>
            </a:r>
          </a:p>
          <a:p>
            <a:pPr lvl="1" eaLnBrk="1" fontAlgn="auto" hangingPunct="1">
              <a:spcAft>
                <a:spcPts val="0"/>
              </a:spcAft>
              <a:buFont typeface="Wingdings" pitchFamily="2" charset="2"/>
              <a:buChar char="§"/>
              <a:defRPr/>
            </a:pPr>
            <a:r>
              <a:rPr lang="en-US" altLang="en-US" smtClean="0"/>
              <a:t>C = 2.50 per quarter</a:t>
            </a:r>
          </a:p>
        </p:txBody>
      </p:sp>
      <p:sp>
        <p:nvSpPr>
          <p:cNvPr id="61444" name="Rectangle 4"/>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30B9A28B-B149-4561-BFEB-308507D8A0E2}" type="slidenum">
              <a:rPr lang="en-US" altLang="en-US" sz="1100"/>
              <a:pPr algn="ctr" eaLnBrk="1" hangingPunct="1"/>
              <a:t>40</a:t>
            </a:fld>
            <a:endParaRPr lang="en-US" altLang="en-US" sz="1100"/>
          </a:p>
        </p:txBody>
      </p:sp>
      <p:sp>
        <p:nvSpPr>
          <p:cNvPr id="61445"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smtClean="0"/>
              <a:t>Quick Quiz – Part IV</a:t>
            </a:r>
          </a:p>
        </p:txBody>
      </p:sp>
      <p:sp>
        <p:nvSpPr>
          <p:cNvPr id="62467" name="Rectangle 3"/>
          <p:cNvSpPr>
            <a:spLocks noGrp="1" noChangeArrowheads="1"/>
          </p:cNvSpPr>
          <p:nvPr>
            <p:ph idx="1"/>
          </p:nvPr>
        </p:nvSpPr>
        <p:spPr>
          <a:xfrm>
            <a:off x="990600" y="1600200"/>
            <a:ext cx="7388225" cy="4530725"/>
          </a:xfrm>
        </p:spPr>
        <p:txBody>
          <a:bodyPr/>
          <a:lstStyle/>
          <a:p>
            <a:pPr eaLnBrk="1" hangingPunct="1">
              <a:lnSpc>
                <a:spcPct val="90000"/>
              </a:lnSpc>
            </a:pPr>
            <a:r>
              <a:rPr lang="en-US" altLang="en-US" sz="2800" smtClean="0"/>
              <a:t>You want to have $1 million to use for retirement in 35 years.  </a:t>
            </a:r>
          </a:p>
          <a:p>
            <a:pPr lvl="1" eaLnBrk="1" hangingPunct="1">
              <a:lnSpc>
                <a:spcPct val="90000"/>
              </a:lnSpc>
            </a:pPr>
            <a:r>
              <a:rPr lang="en-US" altLang="en-US" sz="2400" smtClean="0"/>
              <a:t>If you can earn 1% per month, how much do you need to deposit on a monthly basis if the first payment is made in one month?</a:t>
            </a:r>
          </a:p>
          <a:p>
            <a:pPr lvl="1" eaLnBrk="1" hangingPunct="1">
              <a:lnSpc>
                <a:spcPct val="90000"/>
              </a:lnSpc>
            </a:pPr>
            <a:r>
              <a:rPr lang="en-US" altLang="en-US" sz="2400" smtClean="0"/>
              <a:t>What if the first payment is made today?</a:t>
            </a:r>
          </a:p>
          <a:p>
            <a:pPr eaLnBrk="1" hangingPunct="1">
              <a:lnSpc>
                <a:spcPct val="90000"/>
              </a:lnSpc>
            </a:pPr>
            <a:endParaRPr lang="en-US" altLang="en-US" sz="2800" smtClean="0"/>
          </a:p>
          <a:p>
            <a:pPr eaLnBrk="1" hangingPunct="1">
              <a:lnSpc>
                <a:spcPct val="90000"/>
              </a:lnSpc>
            </a:pPr>
            <a:r>
              <a:rPr lang="en-US" altLang="en-US" sz="2800" smtClean="0"/>
              <a:t>You are considering preferred stock that pays a quarterly dividend of $1.50. </a:t>
            </a:r>
          </a:p>
          <a:p>
            <a:pPr lvl="1" eaLnBrk="1" hangingPunct="1">
              <a:lnSpc>
                <a:spcPct val="90000"/>
              </a:lnSpc>
            </a:pPr>
            <a:r>
              <a:rPr lang="en-US" altLang="en-US" sz="2400" smtClean="0"/>
              <a:t>If your desired return is 3% per quarter, how much would you be willing to pay?</a:t>
            </a:r>
          </a:p>
        </p:txBody>
      </p:sp>
      <p:sp>
        <p:nvSpPr>
          <p:cNvPr id="62468" name="Rectangle 4"/>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5C8D23AD-ADDD-41C4-82F9-B12E2FAA360F}" type="slidenum">
              <a:rPr lang="en-US" altLang="en-US" sz="1100"/>
              <a:pPr algn="ctr" eaLnBrk="1" hangingPunct="1"/>
              <a:t>41</a:t>
            </a:fld>
            <a:endParaRPr lang="en-US" altLang="en-US" sz="1100"/>
          </a:p>
        </p:txBody>
      </p:sp>
      <p:sp>
        <p:nvSpPr>
          <p:cNvPr id="62469"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smtClean="0"/>
              <a:t>Work the Web Example</a:t>
            </a:r>
          </a:p>
        </p:txBody>
      </p:sp>
      <p:sp>
        <p:nvSpPr>
          <p:cNvPr id="63491" name="Rectangle 3"/>
          <p:cNvSpPr>
            <a:spLocks noGrp="1" noChangeArrowheads="1"/>
          </p:cNvSpPr>
          <p:nvPr>
            <p:ph idx="1"/>
          </p:nvPr>
        </p:nvSpPr>
        <p:spPr>
          <a:xfrm>
            <a:off x="914400" y="1587500"/>
            <a:ext cx="7543800" cy="4876800"/>
          </a:xfrm>
        </p:spPr>
        <p:txBody>
          <a:bodyPr/>
          <a:lstStyle/>
          <a:p>
            <a:pPr eaLnBrk="1" hangingPunct="1">
              <a:lnSpc>
                <a:spcPct val="90000"/>
              </a:lnSpc>
            </a:pPr>
            <a:r>
              <a:rPr lang="en-US" altLang="en-US" sz="2800" smtClean="0"/>
              <a:t>Another online financial calculator can be found at MoneyChimp.</a:t>
            </a:r>
          </a:p>
          <a:p>
            <a:pPr eaLnBrk="1" hangingPunct="1">
              <a:lnSpc>
                <a:spcPct val="90000"/>
              </a:lnSpc>
            </a:pPr>
            <a:endParaRPr lang="en-US" altLang="en-US" sz="2800" smtClean="0"/>
          </a:p>
          <a:p>
            <a:pPr eaLnBrk="1" hangingPunct="1">
              <a:lnSpc>
                <a:spcPct val="90000"/>
              </a:lnSpc>
            </a:pPr>
            <a:r>
              <a:rPr lang="en-US" altLang="en-US" sz="2800" smtClean="0"/>
              <a:t>Click on the web surfer and work the following example:</a:t>
            </a:r>
          </a:p>
          <a:p>
            <a:pPr lvl="1" eaLnBrk="1" hangingPunct="1">
              <a:lnSpc>
                <a:spcPct val="90000"/>
              </a:lnSpc>
              <a:buFont typeface="Wingdings" pitchFamily="2" charset="2"/>
              <a:buChar char="§"/>
            </a:pPr>
            <a:r>
              <a:rPr lang="en-US" altLang="en-US" sz="2400" smtClean="0"/>
              <a:t>Choose calculator and then annuity </a:t>
            </a:r>
          </a:p>
          <a:p>
            <a:pPr lvl="1" eaLnBrk="1" hangingPunct="1">
              <a:lnSpc>
                <a:spcPct val="90000"/>
              </a:lnSpc>
              <a:buFont typeface="Wingdings" pitchFamily="2" charset="2"/>
              <a:buChar char="§"/>
            </a:pPr>
            <a:r>
              <a:rPr lang="en-US" altLang="en-US" sz="2400" smtClean="0"/>
              <a:t>You just inherited $5 million. If you can earn 6% on your money, how much can you withdraw each year for the next 40 years?</a:t>
            </a:r>
          </a:p>
          <a:p>
            <a:pPr lvl="1" eaLnBrk="1" hangingPunct="1">
              <a:lnSpc>
                <a:spcPct val="90000"/>
              </a:lnSpc>
              <a:buFont typeface="Wingdings" pitchFamily="2" charset="2"/>
              <a:buChar char="§"/>
            </a:pPr>
            <a:r>
              <a:rPr lang="en-US" altLang="en-US" sz="2400" smtClean="0"/>
              <a:t>MoneyChimp assumes annuity due!</a:t>
            </a:r>
          </a:p>
          <a:p>
            <a:pPr lvl="1" eaLnBrk="1" hangingPunct="1">
              <a:lnSpc>
                <a:spcPct val="90000"/>
              </a:lnSpc>
              <a:buFont typeface="Wingdings" pitchFamily="2" charset="2"/>
              <a:buChar char="§"/>
            </a:pPr>
            <a:r>
              <a:rPr lang="en-US" altLang="en-US" sz="2400" smtClean="0"/>
              <a:t>Payment = $313,497.81</a:t>
            </a:r>
          </a:p>
        </p:txBody>
      </p:sp>
      <p:pic>
        <p:nvPicPr>
          <p:cNvPr id="123910" name="Picture 6" descr="Web surfer">
            <a:hlinkClick r:id="rId3"/>
          </p:cNvPr>
          <p:cNvPicPr>
            <a:picLocks noChangeAspect="1" noChangeArrowheads="1"/>
          </p:cNvPicPr>
          <p:nvPr/>
        </p:nvPicPr>
        <p:blipFill>
          <a:blip r:embed="rId4" cstate="print"/>
          <a:srcRect/>
          <a:stretch>
            <a:fillRect/>
          </a:stretch>
        </p:blipFill>
        <p:spPr bwMode="auto">
          <a:xfrm>
            <a:off x="7543800" y="5334000"/>
            <a:ext cx="660400" cy="838200"/>
          </a:xfrm>
          <a:prstGeom prst="rect">
            <a:avLst/>
          </a:prstGeom>
          <a:noFill/>
          <a:ln w="9525">
            <a:noFill/>
            <a:miter lim="800000"/>
            <a:headEnd/>
            <a:tailEnd/>
          </a:ln>
        </p:spPr>
      </p:pic>
      <p:sp>
        <p:nvSpPr>
          <p:cNvPr id="63493" name="Rectangle 7"/>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80A4FCA9-83E3-4C95-BBA0-6FD1113325DF}" type="slidenum">
              <a:rPr lang="en-US" altLang="en-US" sz="1100"/>
              <a:pPr algn="ctr" eaLnBrk="1" hangingPunct="1"/>
              <a:t>42</a:t>
            </a:fld>
            <a:endParaRPr lang="en-US" altLang="en-US" sz="1100"/>
          </a:p>
        </p:txBody>
      </p:sp>
      <p:sp>
        <p:nvSpPr>
          <p:cNvPr id="63494"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239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p:txBody>
          <a:bodyPr/>
          <a:lstStyle/>
          <a:p>
            <a:pPr eaLnBrk="1" hangingPunct="1"/>
            <a:r>
              <a:rPr lang="en-US" altLang="en-US" smtClean="0"/>
              <a:t>Table 6.2</a:t>
            </a:r>
          </a:p>
        </p:txBody>
      </p:sp>
      <p:pic>
        <p:nvPicPr>
          <p:cNvPr id="64515" name="Picture 7"/>
          <p:cNvPicPr>
            <a:picLocks noGrp="1" noChangeAspect="1" noChangeArrowheads="1"/>
          </p:cNvPicPr>
          <p:nvPr>
            <p:ph idx="1"/>
          </p:nvPr>
        </p:nvPicPr>
        <p:blipFill>
          <a:blip r:embed="rId2" cstate="print"/>
          <a:srcRect/>
          <a:stretch>
            <a:fillRect/>
          </a:stretch>
        </p:blipFill>
        <p:spPr>
          <a:xfrm>
            <a:off x="788988" y="1600200"/>
            <a:ext cx="7566025" cy="4525963"/>
          </a:xfrm>
          <a:noFill/>
        </p:spPr>
      </p:pic>
      <p:sp>
        <p:nvSpPr>
          <p:cNvPr id="64516" name="Rectangle 8"/>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C88CB453-78F0-4325-B369-5B8CFB12DB5B}" type="slidenum">
              <a:rPr lang="en-US" altLang="en-US" sz="1100"/>
              <a:pPr algn="ctr" eaLnBrk="1" hangingPunct="1"/>
              <a:t>43</a:t>
            </a:fld>
            <a:endParaRPr lang="en-US" altLang="en-US" sz="1100"/>
          </a:p>
        </p:txBody>
      </p:sp>
      <p:sp>
        <p:nvSpPr>
          <p:cNvPr id="64517"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8" name="Rectangle 6"/>
          <p:cNvSpPr>
            <a:spLocks noChangeArrowheads="1"/>
          </p:cNvSpPr>
          <p:nvPr/>
        </p:nvSpPr>
        <p:spPr bwMode="auto">
          <a:xfrm>
            <a:off x="1676400" y="2895600"/>
            <a:ext cx="6705600" cy="327660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ltLang="en-US"/>
          </a:p>
        </p:txBody>
      </p:sp>
      <p:sp>
        <p:nvSpPr>
          <p:cNvPr id="6149" name="Rectangle 2"/>
          <p:cNvSpPr>
            <a:spLocks noGrp="1" noChangeArrowheads="1"/>
          </p:cNvSpPr>
          <p:nvPr>
            <p:ph type="title"/>
          </p:nvPr>
        </p:nvSpPr>
        <p:spPr/>
        <p:txBody>
          <a:bodyPr/>
          <a:lstStyle/>
          <a:p>
            <a:pPr eaLnBrk="1" hangingPunct="1"/>
            <a:r>
              <a:rPr lang="en-US" altLang="en-US" smtClean="0"/>
              <a:t>Growing Annuity</a:t>
            </a:r>
          </a:p>
        </p:txBody>
      </p:sp>
      <p:sp>
        <p:nvSpPr>
          <p:cNvPr id="54276" name="Rectangle 3"/>
          <p:cNvSpPr>
            <a:spLocks noGrp="1" noChangeArrowheads="1"/>
          </p:cNvSpPr>
          <p:nvPr>
            <p:ph idx="1"/>
          </p:nvPr>
        </p:nvSpPr>
        <p:spPr>
          <a:xfrm>
            <a:off x="1295400" y="1676400"/>
            <a:ext cx="7010400" cy="685800"/>
          </a:xfrm>
        </p:spPr>
        <p:txBody>
          <a:bodyPr rtlCol="0">
            <a:normAutofit fontScale="85000" lnSpcReduction="10000"/>
          </a:bodyPr>
          <a:lstStyle/>
          <a:p>
            <a:pPr marL="469900" indent="-469900" eaLnBrk="1" fontAlgn="auto" hangingPunct="1">
              <a:spcAft>
                <a:spcPts val="0"/>
              </a:spcAft>
              <a:buFontTx/>
              <a:buNone/>
              <a:defRPr/>
            </a:pPr>
            <a:r>
              <a:rPr lang="en-US" altLang="en-US" sz="2800" smtClean="0"/>
              <a:t>A growing stream of cash flows with a fixed maturity</a:t>
            </a:r>
          </a:p>
        </p:txBody>
      </p:sp>
      <p:graphicFrame>
        <p:nvGraphicFramePr>
          <p:cNvPr id="160772" name="Object 4"/>
          <p:cNvGraphicFramePr>
            <a:graphicFrameLocks noChangeAspect="1"/>
          </p:cNvGraphicFramePr>
          <p:nvPr/>
        </p:nvGraphicFramePr>
        <p:xfrm>
          <a:off x="1752600" y="2971800"/>
          <a:ext cx="6673850" cy="1127125"/>
        </p:xfrm>
        <a:graphic>
          <a:graphicData uri="http://schemas.openxmlformats.org/presentationml/2006/ole">
            <p:oleObj spid="_x0000_s6146" name="Equation" r:id="rId3" imgW="2676625" imgH="381129" progId="Equation.3">
              <p:embed/>
            </p:oleObj>
          </a:graphicData>
        </a:graphic>
      </p:graphicFrame>
      <p:graphicFrame>
        <p:nvGraphicFramePr>
          <p:cNvPr id="160773" name="Object 5"/>
          <p:cNvGraphicFramePr>
            <a:graphicFrameLocks noChangeAspect="1"/>
          </p:cNvGraphicFramePr>
          <p:nvPr/>
        </p:nvGraphicFramePr>
        <p:xfrm>
          <a:off x="2090738" y="4343400"/>
          <a:ext cx="4429125" cy="1477963"/>
        </p:xfrm>
        <a:graphic>
          <a:graphicData uri="http://schemas.openxmlformats.org/presentationml/2006/ole">
            <p:oleObj spid="_x0000_s6147" name="Equation" r:id="rId4" imgW="1609645" imgH="495197" progId="Equation.3">
              <p:embed/>
            </p:oleObj>
          </a:graphicData>
        </a:graphic>
      </p:graphicFrame>
      <p:sp>
        <p:nvSpPr>
          <p:cNvPr id="6151" name="Rectangle 7"/>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34640F5B-9349-44FB-BD58-04A9AF24B863}" type="slidenum">
              <a:rPr lang="en-US" altLang="en-US" sz="1100"/>
              <a:pPr algn="ctr" eaLnBrk="1" hangingPunct="1"/>
              <a:t>44</a:t>
            </a:fld>
            <a:endParaRPr lang="en-US" altLang="en-US" sz="1100"/>
          </a:p>
        </p:txBody>
      </p:sp>
      <p:sp>
        <p:nvSpPr>
          <p:cNvPr id="6152"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60772"/>
                                        </p:tgtEl>
                                        <p:attrNameLst>
                                          <p:attrName>style.visibility</p:attrName>
                                        </p:attrNameLst>
                                      </p:cBhvr>
                                      <p:to>
                                        <p:strVal val="visible"/>
                                      </p:to>
                                    </p:set>
                                    <p:animEffect transition="in" filter="wipe(left)">
                                      <p:cBhvr>
                                        <p:cTn id="7" dur="500"/>
                                        <p:tgtEl>
                                          <p:spTgt spid="1607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160773"/>
                                        </p:tgtEl>
                                        <p:attrNameLst>
                                          <p:attrName>style.visibility</p:attrName>
                                        </p:attrNameLst>
                                      </p:cBhvr>
                                      <p:to>
                                        <p:strVal val="visible"/>
                                      </p:to>
                                    </p:set>
                                    <p:animEffect transition="in" filter="fade">
                                      <p:cBhvr>
                                        <p:cTn id="12" dur="1000"/>
                                        <p:tgtEl>
                                          <p:spTgt spid="160773"/>
                                        </p:tgtEl>
                                      </p:cBhvr>
                                    </p:animEffect>
                                    <p:anim calcmode="lin" valueType="num">
                                      <p:cBhvr>
                                        <p:cTn id="13" dur="1000" fill="hold"/>
                                        <p:tgtEl>
                                          <p:spTgt spid="160773"/>
                                        </p:tgtEl>
                                        <p:attrNameLst>
                                          <p:attrName>ppt_x</p:attrName>
                                        </p:attrNameLst>
                                      </p:cBhvr>
                                      <p:tavLst>
                                        <p:tav tm="0">
                                          <p:val>
                                            <p:strVal val="#ppt_x"/>
                                          </p:val>
                                        </p:tav>
                                        <p:tav tm="100000">
                                          <p:val>
                                            <p:strVal val="#ppt_x"/>
                                          </p:val>
                                        </p:tav>
                                      </p:tavLst>
                                    </p:anim>
                                    <p:anim calcmode="lin" valueType="num">
                                      <p:cBhvr>
                                        <p:cTn id="14" dur="1000" fill="hold"/>
                                        <p:tgtEl>
                                          <p:spTgt spid="1607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5"/>
          <p:cNvSpPr>
            <a:spLocks noChangeArrowheads="1"/>
          </p:cNvSpPr>
          <p:nvPr/>
        </p:nvSpPr>
        <p:spPr bwMode="auto">
          <a:xfrm>
            <a:off x="1366838" y="3886200"/>
            <a:ext cx="7315200" cy="160020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ltLang="en-US"/>
          </a:p>
        </p:txBody>
      </p:sp>
      <p:sp>
        <p:nvSpPr>
          <p:cNvPr id="7172" name="Rectangle 2"/>
          <p:cNvSpPr>
            <a:spLocks noGrp="1" noChangeArrowheads="1"/>
          </p:cNvSpPr>
          <p:nvPr>
            <p:ph type="title"/>
          </p:nvPr>
        </p:nvSpPr>
        <p:spPr/>
        <p:txBody>
          <a:bodyPr/>
          <a:lstStyle/>
          <a:p>
            <a:pPr eaLnBrk="1" hangingPunct="1"/>
            <a:r>
              <a:rPr lang="en-US" altLang="en-US" smtClean="0"/>
              <a:t>Growing Annuity: Example</a:t>
            </a:r>
          </a:p>
        </p:txBody>
      </p:sp>
      <p:sp>
        <p:nvSpPr>
          <p:cNvPr id="55300" name="Rectangle 3"/>
          <p:cNvSpPr>
            <a:spLocks noGrp="1" noChangeArrowheads="1"/>
          </p:cNvSpPr>
          <p:nvPr>
            <p:ph idx="1"/>
          </p:nvPr>
        </p:nvSpPr>
        <p:spPr>
          <a:xfrm>
            <a:off x="1482725" y="1679575"/>
            <a:ext cx="7069138" cy="1603375"/>
          </a:xfrm>
        </p:spPr>
        <p:txBody>
          <a:bodyPr rtlCol="0">
            <a:normAutofit fontScale="85000" lnSpcReduction="10000"/>
          </a:bodyPr>
          <a:lstStyle/>
          <a:p>
            <a:pPr marL="0" indent="0" eaLnBrk="1" fontAlgn="auto" hangingPunct="1">
              <a:lnSpc>
                <a:spcPct val="80000"/>
              </a:lnSpc>
              <a:spcAft>
                <a:spcPts val="0"/>
              </a:spcAft>
              <a:buFontTx/>
              <a:buNone/>
              <a:defRPr/>
            </a:pPr>
            <a:r>
              <a:rPr lang="en-US" altLang="en-US" smtClean="0"/>
              <a:t>A defined-benefit retirement plan offers to pay $20,000 per year for 40 years and increase the annual payment by three-percent each year. What is the present value at retirement if the discount rate is 10 percent?</a:t>
            </a:r>
          </a:p>
        </p:txBody>
      </p:sp>
      <p:graphicFrame>
        <p:nvGraphicFramePr>
          <p:cNvPr id="161796" name="Object 4"/>
          <p:cNvGraphicFramePr>
            <a:graphicFrameLocks noChangeAspect="1"/>
          </p:cNvGraphicFramePr>
          <p:nvPr/>
        </p:nvGraphicFramePr>
        <p:xfrm>
          <a:off x="1385888" y="3952875"/>
          <a:ext cx="7353300" cy="1465263"/>
        </p:xfrm>
        <a:graphic>
          <a:graphicData uri="http://schemas.openxmlformats.org/presentationml/2006/ole">
            <p:oleObj spid="_x0000_s7170" name="Equation" r:id="rId3" imgW="2609972" imgH="466815" progId="Equation.3">
              <p:embed/>
            </p:oleObj>
          </a:graphicData>
        </a:graphic>
      </p:graphicFrame>
      <p:sp>
        <p:nvSpPr>
          <p:cNvPr id="7174" name="Rectangle 6"/>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B8897F9E-CDD5-40BE-A0C2-758586E33583}" type="slidenum">
              <a:rPr lang="en-US" altLang="en-US" sz="1100"/>
              <a:pPr algn="ctr" eaLnBrk="1" hangingPunct="1"/>
              <a:t>45</a:t>
            </a:fld>
            <a:endParaRPr lang="en-US" altLang="en-US" sz="1100"/>
          </a:p>
        </p:txBody>
      </p:sp>
      <p:sp>
        <p:nvSpPr>
          <p:cNvPr id="7175"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61796"/>
                                        </p:tgtEl>
                                        <p:attrNameLst>
                                          <p:attrName>style.visibility</p:attrName>
                                        </p:attrNameLst>
                                      </p:cBhvr>
                                      <p:to>
                                        <p:strVal val="visible"/>
                                      </p:to>
                                    </p:set>
                                    <p:animEffect transition="in" filter="fade">
                                      <p:cBhvr>
                                        <p:cTn id="7" dur="1000"/>
                                        <p:tgtEl>
                                          <p:spTgt spid="161796"/>
                                        </p:tgtEl>
                                      </p:cBhvr>
                                    </p:animEffect>
                                    <p:anim calcmode="lin" valueType="num">
                                      <p:cBhvr>
                                        <p:cTn id="8" dur="1000" fill="hold"/>
                                        <p:tgtEl>
                                          <p:spTgt spid="161796"/>
                                        </p:tgtEl>
                                        <p:attrNameLst>
                                          <p:attrName>ppt_x</p:attrName>
                                        </p:attrNameLst>
                                      </p:cBhvr>
                                      <p:tavLst>
                                        <p:tav tm="0">
                                          <p:val>
                                            <p:strVal val="#ppt_x"/>
                                          </p:val>
                                        </p:tav>
                                        <p:tav tm="100000">
                                          <p:val>
                                            <p:strVal val="#ppt_x"/>
                                          </p:val>
                                        </p:tav>
                                      </p:tavLst>
                                    </p:anim>
                                    <p:anim calcmode="lin" valueType="num">
                                      <p:cBhvr>
                                        <p:cTn id="9" dur="1000" fill="hold"/>
                                        <p:tgtEl>
                                          <p:spTgt spid="1617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6" name="Rectangle 6"/>
          <p:cNvSpPr>
            <a:spLocks noChangeArrowheads="1"/>
          </p:cNvSpPr>
          <p:nvPr/>
        </p:nvSpPr>
        <p:spPr bwMode="auto">
          <a:xfrm>
            <a:off x="1157288" y="3048000"/>
            <a:ext cx="7391400" cy="304800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ltLang="en-US"/>
          </a:p>
        </p:txBody>
      </p:sp>
      <p:sp>
        <p:nvSpPr>
          <p:cNvPr id="8197" name="Rectangle 2"/>
          <p:cNvSpPr>
            <a:spLocks noGrp="1" noChangeArrowheads="1"/>
          </p:cNvSpPr>
          <p:nvPr>
            <p:ph type="title"/>
          </p:nvPr>
        </p:nvSpPr>
        <p:spPr/>
        <p:txBody>
          <a:bodyPr/>
          <a:lstStyle/>
          <a:p>
            <a:pPr eaLnBrk="1" hangingPunct="1"/>
            <a:r>
              <a:rPr lang="en-US" altLang="en-US" smtClean="0"/>
              <a:t>Growing Perpetuity</a:t>
            </a:r>
          </a:p>
        </p:txBody>
      </p:sp>
      <p:sp>
        <p:nvSpPr>
          <p:cNvPr id="56324" name="Rectangle 3"/>
          <p:cNvSpPr>
            <a:spLocks noGrp="1" noChangeArrowheads="1"/>
          </p:cNvSpPr>
          <p:nvPr>
            <p:ph idx="1"/>
          </p:nvPr>
        </p:nvSpPr>
        <p:spPr>
          <a:xfrm>
            <a:off x="1550988" y="1600200"/>
            <a:ext cx="7069137" cy="720725"/>
          </a:xfrm>
        </p:spPr>
        <p:txBody>
          <a:bodyPr rtlCol="0">
            <a:normAutofit fontScale="92500"/>
          </a:bodyPr>
          <a:lstStyle/>
          <a:p>
            <a:pPr marL="469900" indent="-469900" eaLnBrk="1" fontAlgn="auto" hangingPunct="1">
              <a:spcAft>
                <a:spcPts val="0"/>
              </a:spcAft>
              <a:buFontTx/>
              <a:buNone/>
              <a:defRPr/>
            </a:pPr>
            <a:r>
              <a:rPr lang="en-US" altLang="en-US" sz="2800" smtClean="0"/>
              <a:t>A growing stream of cash flows that lasts forever</a:t>
            </a:r>
          </a:p>
        </p:txBody>
      </p:sp>
      <p:graphicFrame>
        <p:nvGraphicFramePr>
          <p:cNvPr id="162820" name="Object 4"/>
          <p:cNvGraphicFramePr>
            <a:graphicFrameLocks noChangeAspect="1"/>
          </p:cNvGraphicFramePr>
          <p:nvPr/>
        </p:nvGraphicFramePr>
        <p:xfrm>
          <a:off x="1195388" y="3200400"/>
          <a:ext cx="7315200" cy="1220788"/>
        </p:xfrm>
        <a:graphic>
          <a:graphicData uri="http://schemas.openxmlformats.org/presentationml/2006/ole">
            <p:oleObj spid="_x0000_s8194" name="Equation" r:id="rId4" imgW="2600258" imgH="381129" progId="Equation.3">
              <p:embed/>
            </p:oleObj>
          </a:graphicData>
        </a:graphic>
      </p:graphicFrame>
      <p:graphicFrame>
        <p:nvGraphicFramePr>
          <p:cNvPr id="162821" name="Object 5"/>
          <p:cNvGraphicFramePr>
            <a:graphicFrameLocks noChangeAspect="1"/>
          </p:cNvGraphicFramePr>
          <p:nvPr/>
        </p:nvGraphicFramePr>
        <p:xfrm>
          <a:off x="3505200" y="4724400"/>
          <a:ext cx="2022475" cy="1150938"/>
        </p:xfrm>
        <a:graphic>
          <a:graphicData uri="http://schemas.openxmlformats.org/presentationml/2006/ole">
            <p:oleObj spid="_x0000_s8195" name="Equation" r:id="rId5" imgW="666795" imgH="352476" progId="Equation.3">
              <p:embed/>
            </p:oleObj>
          </a:graphicData>
        </a:graphic>
      </p:graphicFrame>
      <p:sp>
        <p:nvSpPr>
          <p:cNvPr id="8199" name="Rectangle 7"/>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87FA78D4-13E9-46BC-B9C5-0A5D026071F7}" type="slidenum">
              <a:rPr lang="en-US" altLang="en-US" sz="1100"/>
              <a:pPr algn="ctr" eaLnBrk="1" hangingPunct="1"/>
              <a:t>46</a:t>
            </a:fld>
            <a:endParaRPr lang="en-US" altLang="en-US" sz="1100"/>
          </a:p>
        </p:txBody>
      </p:sp>
      <p:sp>
        <p:nvSpPr>
          <p:cNvPr id="8200"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62820"/>
                                        </p:tgtEl>
                                        <p:attrNameLst>
                                          <p:attrName>style.visibility</p:attrName>
                                        </p:attrNameLst>
                                      </p:cBhvr>
                                      <p:to>
                                        <p:strVal val="visible"/>
                                      </p:to>
                                    </p:set>
                                    <p:animEffect transition="in" filter="wipe(left)">
                                      <p:cBhvr>
                                        <p:cTn id="7" dur="500"/>
                                        <p:tgtEl>
                                          <p:spTgt spid="1628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162821"/>
                                        </p:tgtEl>
                                        <p:attrNameLst>
                                          <p:attrName>style.visibility</p:attrName>
                                        </p:attrNameLst>
                                      </p:cBhvr>
                                      <p:to>
                                        <p:strVal val="visible"/>
                                      </p:to>
                                    </p:set>
                                    <p:animEffect transition="in" filter="fade">
                                      <p:cBhvr>
                                        <p:cTn id="12" dur="1000"/>
                                        <p:tgtEl>
                                          <p:spTgt spid="162821"/>
                                        </p:tgtEl>
                                      </p:cBhvr>
                                    </p:animEffect>
                                    <p:anim calcmode="lin" valueType="num">
                                      <p:cBhvr>
                                        <p:cTn id="13" dur="1000" fill="hold"/>
                                        <p:tgtEl>
                                          <p:spTgt spid="162821"/>
                                        </p:tgtEl>
                                        <p:attrNameLst>
                                          <p:attrName>ppt_x</p:attrName>
                                        </p:attrNameLst>
                                      </p:cBhvr>
                                      <p:tavLst>
                                        <p:tav tm="0">
                                          <p:val>
                                            <p:strVal val="#ppt_x"/>
                                          </p:val>
                                        </p:tav>
                                        <p:tav tm="100000">
                                          <p:val>
                                            <p:strVal val="#ppt_x"/>
                                          </p:val>
                                        </p:tav>
                                      </p:tavLst>
                                    </p:anim>
                                    <p:anim calcmode="lin" valueType="num">
                                      <p:cBhvr>
                                        <p:cTn id="14" dur="1000" fill="hold"/>
                                        <p:tgtEl>
                                          <p:spTgt spid="1628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6"/>
          <p:cNvSpPr>
            <a:spLocks noChangeArrowheads="1"/>
          </p:cNvSpPr>
          <p:nvPr/>
        </p:nvSpPr>
        <p:spPr bwMode="auto">
          <a:xfrm>
            <a:off x="1828800" y="4800600"/>
            <a:ext cx="5638800" cy="152400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ltLang="en-US"/>
          </a:p>
        </p:txBody>
      </p:sp>
      <p:sp>
        <p:nvSpPr>
          <p:cNvPr id="9220" name="Rectangle 2"/>
          <p:cNvSpPr>
            <a:spLocks noGrp="1" noChangeArrowheads="1"/>
          </p:cNvSpPr>
          <p:nvPr>
            <p:ph type="title"/>
          </p:nvPr>
        </p:nvSpPr>
        <p:spPr/>
        <p:txBody>
          <a:bodyPr/>
          <a:lstStyle/>
          <a:p>
            <a:pPr eaLnBrk="1" hangingPunct="1"/>
            <a:r>
              <a:rPr lang="en-US" altLang="en-US" smtClean="0"/>
              <a:t>Example: Growing Perpetuity</a:t>
            </a:r>
          </a:p>
        </p:txBody>
      </p:sp>
      <p:sp>
        <p:nvSpPr>
          <p:cNvPr id="57348" name="Rectangle 3"/>
          <p:cNvSpPr>
            <a:spLocks noGrp="1" noChangeArrowheads="1"/>
          </p:cNvSpPr>
          <p:nvPr>
            <p:ph idx="1"/>
          </p:nvPr>
        </p:nvSpPr>
        <p:spPr>
          <a:xfrm>
            <a:off x="1482725" y="1600200"/>
            <a:ext cx="7069138" cy="1843088"/>
          </a:xfrm>
        </p:spPr>
        <p:txBody>
          <a:bodyPr rtlCol="0">
            <a:normAutofit fontScale="92500"/>
          </a:bodyPr>
          <a:lstStyle/>
          <a:p>
            <a:pPr marL="469900" indent="-469900" eaLnBrk="1" fontAlgn="auto" hangingPunct="1">
              <a:lnSpc>
                <a:spcPct val="90000"/>
              </a:lnSpc>
              <a:spcAft>
                <a:spcPts val="0"/>
              </a:spcAft>
              <a:buFontTx/>
              <a:buNone/>
              <a:defRPr/>
            </a:pPr>
            <a:r>
              <a:rPr lang="en-US" altLang="en-US" sz="2800" smtClean="0"/>
              <a:t>The expected dividend next year is $1.30, and dividends are expected to grow at 5% forever. </a:t>
            </a:r>
          </a:p>
          <a:p>
            <a:pPr marL="469900" indent="-469900" eaLnBrk="1" fontAlgn="auto" hangingPunct="1">
              <a:lnSpc>
                <a:spcPct val="90000"/>
              </a:lnSpc>
              <a:spcAft>
                <a:spcPts val="0"/>
              </a:spcAft>
              <a:buFontTx/>
              <a:buNone/>
              <a:defRPr/>
            </a:pPr>
            <a:r>
              <a:rPr lang="en-US" altLang="en-US" sz="2800" smtClean="0"/>
              <a:t>If the discount rate is 10%, what is the value of this promised dividend stream?</a:t>
            </a:r>
          </a:p>
        </p:txBody>
      </p:sp>
      <p:graphicFrame>
        <p:nvGraphicFramePr>
          <p:cNvPr id="164868" name="Object 4"/>
          <p:cNvGraphicFramePr>
            <a:graphicFrameLocks noChangeAspect="1"/>
          </p:cNvGraphicFramePr>
          <p:nvPr/>
        </p:nvGraphicFramePr>
        <p:xfrm>
          <a:off x="2590800" y="4953000"/>
          <a:ext cx="4114800" cy="1081088"/>
        </p:xfrm>
        <a:graphic>
          <a:graphicData uri="http://schemas.openxmlformats.org/presentationml/2006/ole">
            <p:oleObj spid="_x0000_s9218" name="Equation" r:id="rId4" imgW="1428846" imgH="323824" progId="Equation.3">
              <p:embed/>
            </p:oleObj>
          </a:graphicData>
        </a:graphic>
      </p:graphicFrame>
      <p:sp>
        <p:nvSpPr>
          <p:cNvPr id="9222" name="Rectangle 7"/>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8E741F40-DF6F-40A7-9900-A02A28BEC970}" type="slidenum">
              <a:rPr lang="en-US" altLang="en-US" sz="1100"/>
              <a:pPr algn="ctr" eaLnBrk="1" hangingPunct="1"/>
              <a:t>47</a:t>
            </a:fld>
            <a:endParaRPr lang="en-US" altLang="en-US" sz="1100"/>
          </a:p>
        </p:txBody>
      </p:sp>
      <p:sp>
        <p:nvSpPr>
          <p:cNvPr id="9223"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64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en-US" smtClean="0"/>
              <a:t>Effective Annual Rate (EAR)</a:t>
            </a:r>
          </a:p>
        </p:txBody>
      </p:sp>
      <p:sp>
        <p:nvSpPr>
          <p:cNvPr id="65539" name="Rectangle 3"/>
          <p:cNvSpPr>
            <a:spLocks noGrp="1" noChangeArrowheads="1"/>
          </p:cNvSpPr>
          <p:nvPr>
            <p:ph idx="1"/>
          </p:nvPr>
        </p:nvSpPr>
        <p:spPr/>
        <p:txBody>
          <a:bodyPr/>
          <a:lstStyle/>
          <a:p>
            <a:pPr eaLnBrk="1" hangingPunct="1"/>
            <a:r>
              <a:rPr lang="en-US" altLang="en-US" sz="2800" smtClean="0"/>
              <a:t>This is the actual rate paid (or received) after accounting for compounding that occurs during the year</a:t>
            </a:r>
          </a:p>
          <a:p>
            <a:pPr eaLnBrk="1" hangingPunct="1"/>
            <a:endParaRPr lang="en-US" altLang="en-US" sz="2800" smtClean="0"/>
          </a:p>
          <a:p>
            <a:pPr eaLnBrk="1" hangingPunct="1"/>
            <a:r>
              <a:rPr lang="en-US" altLang="en-US" sz="2800" smtClean="0"/>
              <a:t>If you want to compare two alternative investments with different compounding periods, you need to compute the EAR and use that for comparison.</a:t>
            </a:r>
          </a:p>
        </p:txBody>
      </p:sp>
      <p:sp>
        <p:nvSpPr>
          <p:cNvPr id="65540" name="Rectangle 5"/>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2753FC94-2210-4C3D-9EDD-17AEE2F315F0}" type="slidenum">
              <a:rPr lang="en-US" altLang="en-US" sz="1100"/>
              <a:pPr algn="ctr" eaLnBrk="1" hangingPunct="1"/>
              <a:t>48</a:t>
            </a:fld>
            <a:endParaRPr lang="en-US" altLang="en-US" sz="1100"/>
          </a:p>
        </p:txBody>
      </p:sp>
      <p:sp>
        <p:nvSpPr>
          <p:cNvPr id="65541"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n-US" smtClean="0"/>
              <a:t>Annual Percentage Rate</a:t>
            </a:r>
          </a:p>
        </p:txBody>
      </p:sp>
      <p:sp>
        <p:nvSpPr>
          <p:cNvPr id="59395" name="Rectangle 3"/>
          <p:cNvSpPr>
            <a:spLocks noGrp="1" noChangeArrowheads="1"/>
          </p:cNvSpPr>
          <p:nvPr>
            <p:ph idx="1"/>
          </p:nvPr>
        </p:nvSpPr>
        <p:spPr>
          <a:xfrm>
            <a:off x="1265238" y="1600200"/>
            <a:ext cx="7312025" cy="4530725"/>
          </a:xfrm>
        </p:spPr>
        <p:txBody>
          <a:bodyPr rtlCol="0">
            <a:normAutofit fontScale="92500" lnSpcReduction="10000"/>
          </a:bodyPr>
          <a:lstStyle/>
          <a:p>
            <a:pPr eaLnBrk="1" fontAlgn="auto" hangingPunct="1">
              <a:lnSpc>
                <a:spcPct val="90000"/>
              </a:lnSpc>
              <a:spcAft>
                <a:spcPts val="0"/>
              </a:spcAft>
              <a:defRPr/>
            </a:pPr>
            <a:r>
              <a:rPr lang="en-US" altLang="en-US" smtClean="0"/>
              <a:t>This is the annual rate that is quoted by law</a:t>
            </a:r>
          </a:p>
          <a:p>
            <a:pPr eaLnBrk="1" fontAlgn="auto" hangingPunct="1">
              <a:lnSpc>
                <a:spcPct val="90000"/>
              </a:lnSpc>
              <a:spcAft>
                <a:spcPts val="0"/>
              </a:spcAft>
              <a:defRPr/>
            </a:pPr>
            <a:endParaRPr lang="en-US" altLang="en-US" sz="1600" smtClean="0"/>
          </a:p>
          <a:p>
            <a:pPr eaLnBrk="1" fontAlgn="auto" hangingPunct="1">
              <a:lnSpc>
                <a:spcPct val="90000"/>
              </a:lnSpc>
              <a:spcAft>
                <a:spcPts val="0"/>
              </a:spcAft>
              <a:defRPr/>
            </a:pPr>
            <a:r>
              <a:rPr lang="en-US" altLang="en-US" smtClean="0"/>
              <a:t>By definition APR = period rate times the number of periods per year</a:t>
            </a:r>
          </a:p>
          <a:p>
            <a:pPr eaLnBrk="1" fontAlgn="auto" hangingPunct="1">
              <a:lnSpc>
                <a:spcPct val="90000"/>
              </a:lnSpc>
              <a:spcAft>
                <a:spcPts val="0"/>
              </a:spcAft>
              <a:defRPr/>
            </a:pPr>
            <a:endParaRPr lang="en-US" altLang="en-US" sz="1600" smtClean="0"/>
          </a:p>
          <a:p>
            <a:pPr eaLnBrk="1" fontAlgn="auto" hangingPunct="1">
              <a:lnSpc>
                <a:spcPct val="90000"/>
              </a:lnSpc>
              <a:spcAft>
                <a:spcPts val="0"/>
              </a:spcAft>
              <a:defRPr/>
            </a:pPr>
            <a:r>
              <a:rPr lang="en-US" altLang="en-US" smtClean="0"/>
              <a:t>Consequently, to get the period rate we rearrange the APR equation:</a:t>
            </a:r>
          </a:p>
          <a:p>
            <a:pPr lvl="1" eaLnBrk="1" fontAlgn="auto" hangingPunct="1">
              <a:lnSpc>
                <a:spcPct val="90000"/>
              </a:lnSpc>
              <a:spcAft>
                <a:spcPts val="0"/>
              </a:spcAft>
              <a:buFont typeface="Wingdings" pitchFamily="2" charset="2"/>
              <a:buChar char="§"/>
              <a:defRPr/>
            </a:pPr>
            <a:r>
              <a:rPr lang="en-US" altLang="en-US" smtClean="0"/>
              <a:t>Period rate = APR / number of periods per year</a:t>
            </a:r>
          </a:p>
          <a:p>
            <a:pPr lvl="1" eaLnBrk="1" fontAlgn="auto" hangingPunct="1">
              <a:lnSpc>
                <a:spcPct val="90000"/>
              </a:lnSpc>
              <a:spcAft>
                <a:spcPts val="0"/>
              </a:spcAft>
              <a:buFont typeface="Wingdings" pitchFamily="2" charset="2"/>
              <a:buChar char="§"/>
              <a:defRPr/>
            </a:pPr>
            <a:endParaRPr lang="en-US" altLang="en-US" sz="1600" smtClean="0"/>
          </a:p>
          <a:p>
            <a:pPr eaLnBrk="1" fontAlgn="auto" hangingPunct="1">
              <a:lnSpc>
                <a:spcPct val="90000"/>
              </a:lnSpc>
              <a:spcAft>
                <a:spcPts val="0"/>
              </a:spcAft>
              <a:defRPr/>
            </a:pPr>
            <a:r>
              <a:rPr lang="en-US" altLang="en-US" smtClean="0"/>
              <a:t>You should NEVER divide the effective rate by the number of periods per year – it will NOT give you the period rate</a:t>
            </a:r>
          </a:p>
        </p:txBody>
      </p:sp>
      <p:sp>
        <p:nvSpPr>
          <p:cNvPr id="66564" name="Rectangle 4"/>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E65E6767-3D3B-46C8-BFE2-41CF4F35BF01}" type="slidenum">
              <a:rPr lang="en-US" altLang="en-US" sz="1100"/>
              <a:pPr algn="ctr" eaLnBrk="1" hangingPunct="1"/>
              <a:t>49</a:t>
            </a:fld>
            <a:endParaRPr lang="en-US" altLang="en-US" sz="1100"/>
          </a:p>
        </p:txBody>
      </p:sp>
      <p:sp>
        <p:nvSpPr>
          <p:cNvPr id="66565"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03263" y="457200"/>
            <a:ext cx="8077200" cy="914400"/>
          </a:xfrm>
        </p:spPr>
        <p:txBody>
          <a:bodyPr/>
          <a:lstStyle/>
          <a:p>
            <a:pPr eaLnBrk="1" hangingPunct="1"/>
            <a:r>
              <a:rPr lang="en-US" altLang="en-US" sz="3600" smtClean="0"/>
              <a:t>Multiple Cash Flows – FV</a:t>
            </a:r>
            <a:br>
              <a:rPr lang="en-US" altLang="en-US" sz="3600" smtClean="0"/>
            </a:br>
            <a:r>
              <a:rPr lang="en-US" altLang="en-US" sz="3600" smtClean="0"/>
              <a:t>Example 6.1</a:t>
            </a:r>
          </a:p>
        </p:txBody>
      </p:sp>
      <p:sp>
        <p:nvSpPr>
          <p:cNvPr id="30723" name="Rectangle 3"/>
          <p:cNvSpPr>
            <a:spLocks noGrp="1" noChangeArrowheads="1"/>
          </p:cNvSpPr>
          <p:nvPr>
            <p:ph idx="1"/>
          </p:nvPr>
        </p:nvSpPr>
        <p:spPr>
          <a:xfrm>
            <a:off x="1066800" y="1676400"/>
            <a:ext cx="7388225" cy="4530725"/>
          </a:xfrm>
        </p:spPr>
        <p:txBody>
          <a:bodyPr/>
          <a:lstStyle/>
          <a:p>
            <a:pPr eaLnBrk="1" hangingPunct="1">
              <a:lnSpc>
                <a:spcPct val="90000"/>
              </a:lnSpc>
            </a:pPr>
            <a:r>
              <a:rPr lang="en-US" altLang="en-US" smtClean="0"/>
              <a:t>Find the value at year 3 of each cash flow and add them together</a:t>
            </a:r>
          </a:p>
          <a:p>
            <a:pPr lvl="1" eaLnBrk="1" hangingPunct="1">
              <a:lnSpc>
                <a:spcPct val="90000"/>
              </a:lnSpc>
              <a:buFont typeface="Wingdings" pitchFamily="2" charset="2"/>
              <a:buChar char="§"/>
            </a:pPr>
            <a:r>
              <a:rPr lang="en-US" altLang="en-US" sz="2400" smtClean="0"/>
              <a:t>Today (year 0): FV = 7000(1.08)</a:t>
            </a:r>
            <a:r>
              <a:rPr lang="en-US" altLang="en-US" sz="2400" baseline="30000" smtClean="0"/>
              <a:t>3</a:t>
            </a:r>
            <a:r>
              <a:rPr lang="en-US" altLang="en-US" sz="2400" smtClean="0"/>
              <a:t> = 8,817.98</a:t>
            </a:r>
          </a:p>
          <a:p>
            <a:pPr lvl="1" eaLnBrk="1" hangingPunct="1">
              <a:lnSpc>
                <a:spcPct val="90000"/>
              </a:lnSpc>
              <a:buFont typeface="Wingdings" pitchFamily="2" charset="2"/>
              <a:buChar char="§"/>
            </a:pPr>
            <a:r>
              <a:rPr lang="en-US" altLang="en-US" sz="2400" smtClean="0"/>
              <a:t>Year 1: FV = 4,000(1.08)</a:t>
            </a:r>
            <a:r>
              <a:rPr lang="en-US" altLang="en-US" sz="2400" baseline="30000" smtClean="0"/>
              <a:t>2</a:t>
            </a:r>
            <a:r>
              <a:rPr lang="en-US" altLang="en-US" sz="2400" smtClean="0"/>
              <a:t> = 4,665.60</a:t>
            </a:r>
          </a:p>
          <a:p>
            <a:pPr lvl="1" eaLnBrk="1" hangingPunct="1">
              <a:lnSpc>
                <a:spcPct val="90000"/>
              </a:lnSpc>
              <a:buFont typeface="Wingdings" pitchFamily="2" charset="2"/>
              <a:buChar char="§"/>
            </a:pPr>
            <a:r>
              <a:rPr lang="en-US" altLang="en-US" sz="2400" smtClean="0"/>
              <a:t>Year 2: FV = 4,000(1.08) = 4,320</a:t>
            </a:r>
          </a:p>
          <a:p>
            <a:pPr lvl="1" eaLnBrk="1" hangingPunct="1">
              <a:lnSpc>
                <a:spcPct val="90000"/>
              </a:lnSpc>
              <a:buFont typeface="Wingdings" pitchFamily="2" charset="2"/>
              <a:buChar char="§"/>
            </a:pPr>
            <a:r>
              <a:rPr lang="en-US" altLang="en-US" sz="2400" smtClean="0"/>
              <a:t>Year 3: value = 4,000</a:t>
            </a:r>
          </a:p>
          <a:p>
            <a:pPr lvl="1" eaLnBrk="1" hangingPunct="1">
              <a:lnSpc>
                <a:spcPct val="90000"/>
              </a:lnSpc>
              <a:buFont typeface="Wingdings" pitchFamily="2" charset="2"/>
              <a:buChar char="§"/>
            </a:pPr>
            <a:r>
              <a:rPr lang="en-US" altLang="en-US" sz="2400" smtClean="0"/>
              <a:t>Total value in 3 years = 8,817.98 + 4,665.60 + 4,320 + 4,000 = 21,803.58</a:t>
            </a:r>
          </a:p>
          <a:p>
            <a:pPr lvl="1" eaLnBrk="1" hangingPunct="1">
              <a:lnSpc>
                <a:spcPct val="90000"/>
              </a:lnSpc>
              <a:buFont typeface="Wingdings" pitchFamily="2" charset="2"/>
              <a:buChar char="§"/>
            </a:pPr>
            <a:endParaRPr lang="en-US" altLang="en-US" sz="2400" smtClean="0"/>
          </a:p>
          <a:p>
            <a:pPr eaLnBrk="1" hangingPunct="1">
              <a:lnSpc>
                <a:spcPct val="90000"/>
              </a:lnSpc>
            </a:pPr>
            <a:r>
              <a:rPr lang="en-US" altLang="en-US" sz="2800" smtClean="0"/>
              <a:t>Value at year 4 = 21,803.58(1.08) = 23,547.87</a:t>
            </a:r>
          </a:p>
        </p:txBody>
      </p:sp>
      <p:sp>
        <p:nvSpPr>
          <p:cNvPr id="30724" name="Rectangle 4"/>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FDE9565F-9D01-4C05-8245-40AE7BC6EFB8}" type="slidenum">
              <a:rPr lang="en-US" altLang="en-US" sz="1100"/>
              <a:pPr algn="ctr" eaLnBrk="1" hangingPunct="1"/>
              <a:t>5</a:t>
            </a:fld>
            <a:endParaRPr lang="en-US" altLang="en-US" sz="1100"/>
          </a:p>
        </p:txBody>
      </p:sp>
      <p:sp>
        <p:nvSpPr>
          <p:cNvPr id="30725"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tLang="en-US" smtClean="0"/>
              <a:t>Computing APRs</a:t>
            </a:r>
          </a:p>
        </p:txBody>
      </p:sp>
      <p:sp>
        <p:nvSpPr>
          <p:cNvPr id="60419" name="Rectangle 3"/>
          <p:cNvSpPr>
            <a:spLocks noGrp="1" noChangeArrowheads="1"/>
          </p:cNvSpPr>
          <p:nvPr>
            <p:ph idx="1"/>
          </p:nvPr>
        </p:nvSpPr>
        <p:spPr>
          <a:xfrm>
            <a:off x="1143000" y="1676400"/>
            <a:ext cx="7235825" cy="4530725"/>
          </a:xfrm>
        </p:spPr>
        <p:txBody>
          <a:bodyPr rtlCol="0">
            <a:normAutofit fontScale="92500"/>
          </a:bodyPr>
          <a:lstStyle/>
          <a:p>
            <a:pPr eaLnBrk="1" fontAlgn="auto" hangingPunct="1">
              <a:spcAft>
                <a:spcPts val="0"/>
              </a:spcAft>
              <a:defRPr/>
            </a:pPr>
            <a:r>
              <a:rPr lang="en-US" altLang="en-US" smtClean="0"/>
              <a:t>What is the APR if the monthly rate is .5%?</a:t>
            </a:r>
          </a:p>
          <a:p>
            <a:pPr lvl="1" eaLnBrk="1" fontAlgn="auto" hangingPunct="1">
              <a:spcAft>
                <a:spcPts val="0"/>
              </a:spcAft>
              <a:buFont typeface="Wingdings" pitchFamily="2" charset="2"/>
              <a:buChar char="§"/>
              <a:defRPr/>
            </a:pPr>
            <a:r>
              <a:rPr lang="en-US" altLang="en-US" sz="2200" smtClean="0"/>
              <a:t>.5(12) = 6%</a:t>
            </a:r>
          </a:p>
          <a:p>
            <a:pPr lvl="1" eaLnBrk="1" fontAlgn="auto" hangingPunct="1">
              <a:spcAft>
                <a:spcPts val="0"/>
              </a:spcAft>
              <a:buFont typeface="Wingdings" pitchFamily="2" charset="2"/>
              <a:buChar char="§"/>
              <a:defRPr/>
            </a:pPr>
            <a:endParaRPr lang="en-US" altLang="en-US" sz="2200" smtClean="0"/>
          </a:p>
          <a:p>
            <a:pPr eaLnBrk="1" fontAlgn="auto" hangingPunct="1">
              <a:spcAft>
                <a:spcPts val="0"/>
              </a:spcAft>
              <a:defRPr/>
            </a:pPr>
            <a:r>
              <a:rPr lang="en-US" altLang="en-US" smtClean="0"/>
              <a:t>What is the APR if the semiannual rate is .5%?</a:t>
            </a:r>
          </a:p>
          <a:p>
            <a:pPr lvl="1" eaLnBrk="1" fontAlgn="auto" hangingPunct="1">
              <a:spcAft>
                <a:spcPts val="0"/>
              </a:spcAft>
              <a:buFont typeface="Wingdings" pitchFamily="2" charset="2"/>
              <a:buChar char="§"/>
              <a:defRPr/>
            </a:pPr>
            <a:r>
              <a:rPr lang="en-US" altLang="en-US" sz="2200" smtClean="0"/>
              <a:t>.5(2) = 1%</a:t>
            </a:r>
          </a:p>
          <a:p>
            <a:pPr lvl="1" eaLnBrk="1" fontAlgn="auto" hangingPunct="1">
              <a:spcAft>
                <a:spcPts val="0"/>
              </a:spcAft>
              <a:buFont typeface="Wingdings" pitchFamily="2" charset="2"/>
              <a:buChar char="§"/>
              <a:defRPr/>
            </a:pPr>
            <a:endParaRPr lang="en-US" altLang="en-US" sz="2200" smtClean="0"/>
          </a:p>
          <a:p>
            <a:pPr eaLnBrk="1" fontAlgn="auto" hangingPunct="1">
              <a:spcAft>
                <a:spcPts val="0"/>
              </a:spcAft>
              <a:defRPr/>
            </a:pPr>
            <a:r>
              <a:rPr lang="en-US" altLang="en-US" smtClean="0"/>
              <a:t>What is the monthly rate if the APR is 12% with monthly compounding?</a:t>
            </a:r>
          </a:p>
          <a:p>
            <a:pPr lvl="1" eaLnBrk="1" fontAlgn="auto" hangingPunct="1">
              <a:spcAft>
                <a:spcPts val="0"/>
              </a:spcAft>
              <a:buFont typeface="Wingdings" pitchFamily="2" charset="2"/>
              <a:buChar char="§"/>
              <a:defRPr/>
            </a:pPr>
            <a:r>
              <a:rPr lang="en-US" altLang="en-US" sz="2200" smtClean="0"/>
              <a:t>12 / 12 = 1%</a:t>
            </a:r>
          </a:p>
        </p:txBody>
      </p:sp>
      <p:sp>
        <p:nvSpPr>
          <p:cNvPr id="67588" name="Rectangle 4"/>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65C247EF-DDDA-4A86-8B6F-82382D796D18}" type="slidenum">
              <a:rPr lang="en-US" altLang="en-US" sz="1100"/>
              <a:pPr algn="ctr" eaLnBrk="1" hangingPunct="1"/>
              <a:t>50</a:t>
            </a:fld>
            <a:endParaRPr lang="en-US" altLang="en-US" sz="1100"/>
          </a:p>
        </p:txBody>
      </p:sp>
      <p:sp>
        <p:nvSpPr>
          <p:cNvPr id="67589"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en-US" smtClean="0"/>
              <a:t>Things to Remember</a:t>
            </a:r>
          </a:p>
        </p:txBody>
      </p:sp>
      <p:sp>
        <p:nvSpPr>
          <p:cNvPr id="61443" name="Rectangle 3"/>
          <p:cNvSpPr>
            <a:spLocks noGrp="1" noChangeArrowheads="1"/>
          </p:cNvSpPr>
          <p:nvPr>
            <p:ph idx="1"/>
          </p:nvPr>
        </p:nvSpPr>
        <p:spPr>
          <a:xfrm>
            <a:off x="1174750" y="1524000"/>
            <a:ext cx="7388225" cy="4530725"/>
          </a:xfrm>
        </p:spPr>
        <p:txBody>
          <a:bodyPr rtlCol="0">
            <a:normAutofit fontScale="92500" lnSpcReduction="20000"/>
          </a:bodyPr>
          <a:lstStyle/>
          <a:p>
            <a:pPr eaLnBrk="1" fontAlgn="auto" hangingPunct="1">
              <a:spcAft>
                <a:spcPts val="0"/>
              </a:spcAft>
              <a:defRPr/>
            </a:pPr>
            <a:r>
              <a:rPr lang="en-US" altLang="en-US" smtClean="0"/>
              <a:t>You ALWAYS need to make sure that the interest rate and the time period match.</a:t>
            </a:r>
          </a:p>
          <a:p>
            <a:pPr lvl="1" eaLnBrk="1" fontAlgn="auto" hangingPunct="1">
              <a:spcAft>
                <a:spcPts val="0"/>
              </a:spcAft>
              <a:buFont typeface="Wingdings" pitchFamily="2" charset="2"/>
              <a:buChar char="§"/>
              <a:defRPr/>
            </a:pPr>
            <a:r>
              <a:rPr lang="en-US" altLang="en-US" sz="2200" smtClean="0"/>
              <a:t>If you are looking at annual periods, you need an annual rate.</a:t>
            </a:r>
          </a:p>
          <a:p>
            <a:pPr lvl="1" eaLnBrk="1" fontAlgn="auto" hangingPunct="1">
              <a:spcAft>
                <a:spcPts val="0"/>
              </a:spcAft>
              <a:buFont typeface="Wingdings" pitchFamily="2" charset="2"/>
              <a:buChar char="§"/>
              <a:defRPr/>
            </a:pPr>
            <a:r>
              <a:rPr lang="en-US" altLang="en-US" sz="2200" smtClean="0"/>
              <a:t>If you are looking at monthly periods, you need a monthly rate.</a:t>
            </a:r>
          </a:p>
          <a:p>
            <a:pPr lvl="1" eaLnBrk="1" fontAlgn="auto" hangingPunct="1">
              <a:spcAft>
                <a:spcPts val="0"/>
              </a:spcAft>
              <a:buFont typeface="Wingdings" pitchFamily="2" charset="2"/>
              <a:buChar char="§"/>
              <a:defRPr/>
            </a:pPr>
            <a:endParaRPr lang="en-US" altLang="en-US" sz="2200" smtClean="0"/>
          </a:p>
          <a:p>
            <a:pPr eaLnBrk="1" fontAlgn="auto" hangingPunct="1">
              <a:spcAft>
                <a:spcPts val="0"/>
              </a:spcAft>
              <a:defRPr/>
            </a:pPr>
            <a:r>
              <a:rPr lang="en-US" altLang="en-US" smtClean="0"/>
              <a:t>If you have an APR based on monthly compounding, you have to use monthly periods </a:t>
            </a:r>
            <a:br>
              <a:rPr lang="en-US" altLang="en-US" smtClean="0"/>
            </a:br>
            <a:r>
              <a:rPr lang="en-US" altLang="en-US" smtClean="0"/>
              <a:t>for lump sums, or adjust the interest rate appropriately if you have payments other than monthly	</a:t>
            </a:r>
          </a:p>
        </p:txBody>
      </p:sp>
      <p:sp>
        <p:nvSpPr>
          <p:cNvPr id="68612" name="Rectangle 4"/>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B86AC85E-A1A6-45AD-BEE5-2A7FCCAE10BF}" type="slidenum">
              <a:rPr lang="en-US" altLang="en-US" sz="1100"/>
              <a:pPr algn="ctr" eaLnBrk="1" hangingPunct="1"/>
              <a:t>51</a:t>
            </a:fld>
            <a:endParaRPr lang="en-US" altLang="en-US" sz="1100"/>
          </a:p>
        </p:txBody>
      </p:sp>
      <p:sp>
        <p:nvSpPr>
          <p:cNvPr id="68613"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en-US" smtClean="0"/>
              <a:t>Computing EARs - Example</a:t>
            </a:r>
          </a:p>
        </p:txBody>
      </p:sp>
      <p:sp>
        <p:nvSpPr>
          <p:cNvPr id="62467" name="Rectangle 3"/>
          <p:cNvSpPr>
            <a:spLocks noGrp="1" noChangeArrowheads="1"/>
          </p:cNvSpPr>
          <p:nvPr>
            <p:ph idx="1"/>
          </p:nvPr>
        </p:nvSpPr>
        <p:spPr>
          <a:xfrm>
            <a:off x="569913" y="1676400"/>
            <a:ext cx="8229600" cy="4373563"/>
          </a:xfrm>
        </p:spPr>
        <p:txBody>
          <a:bodyPr rtlCol="0">
            <a:normAutofit fontScale="92500" lnSpcReduction="10000"/>
          </a:bodyPr>
          <a:lstStyle/>
          <a:p>
            <a:pPr eaLnBrk="1" fontAlgn="auto" hangingPunct="1">
              <a:lnSpc>
                <a:spcPct val="90000"/>
              </a:lnSpc>
              <a:spcAft>
                <a:spcPts val="0"/>
              </a:spcAft>
              <a:defRPr/>
            </a:pPr>
            <a:r>
              <a:rPr lang="en-US" altLang="en-US" smtClean="0"/>
              <a:t>Suppose you can earn 1% per month on $1 invested today.</a:t>
            </a:r>
          </a:p>
          <a:p>
            <a:pPr lvl="1" eaLnBrk="1" fontAlgn="auto" hangingPunct="1">
              <a:lnSpc>
                <a:spcPct val="90000"/>
              </a:lnSpc>
              <a:spcAft>
                <a:spcPts val="0"/>
              </a:spcAft>
              <a:buFont typeface="Wingdings" pitchFamily="2" charset="2"/>
              <a:buChar char="§"/>
              <a:defRPr/>
            </a:pPr>
            <a:r>
              <a:rPr lang="en-US" altLang="en-US" sz="2200" smtClean="0"/>
              <a:t>What is the APR?  1(12) = 12%</a:t>
            </a:r>
          </a:p>
          <a:p>
            <a:pPr lvl="1" eaLnBrk="1" fontAlgn="auto" hangingPunct="1">
              <a:lnSpc>
                <a:spcPct val="90000"/>
              </a:lnSpc>
              <a:spcAft>
                <a:spcPts val="0"/>
              </a:spcAft>
              <a:buFont typeface="Wingdings" pitchFamily="2" charset="2"/>
              <a:buChar char="§"/>
              <a:defRPr/>
            </a:pPr>
            <a:r>
              <a:rPr lang="en-US" altLang="en-US" sz="2200" smtClean="0"/>
              <a:t>How much are you effectively earning?</a:t>
            </a:r>
          </a:p>
          <a:p>
            <a:pPr lvl="2" eaLnBrk="1" fontAlgn="auto" hangingPunct="1">
              <a:lnSpc>
                <a:spcPct val="90000"/>
              </a:lnSpc>
              <a:spcAft>
                <a:spcPts val="0"/>
              </a:spcAft>
              <a:defRPr/>
            </a:pPr>
            <a:r>
              <a:rPr lang="en-US" altLang="en-US" sz="2000" smtClean="0"/>
              <a:t>FV = 1(1.01)</a:t>
            </a:r>
            <a:r>
              <a:rPr lang="en-US" altLang="en-US" sz="2000" baseline="30000" smtClean="0"/>
              <a:t>12</a:t>
            </a:r>
            <a:r>
              <a:rPr lang="en-US" altLang="en-US" sz="2000" smtClean="0"/>
              <a:t> = 1.1268</a:t>
            </a:r>
          </a:p>
          <a:p>
            <a:pPr lvl="2" eaLnBrk="1" fontAlgn="auto" hangingPunct="1">
              <a:lnSpc>
                <a:spcPct val="90000"/>
              </a:lnSpc>
              <a:spcAft>
                <a:spcPts val="0"/>
              </a:spcAft>
              <a:defRPr/>
            </a:pPr>
            <a:r>
              <a:rPr lang="en-US" altLang="en-US" sz="2000" smtClean="0"/>
              <a:t>Rate = (1.1268 – 1) / 1 = .1268 = 12.68%</a:t>
            </a:r>
          </a:p>
          <a:p>
            <a:pPr lvl="2" eaLnBrk="1" fontAlgn="auto" hangingPunct="1">
              <a:lnSpc>
                <a:spcPct val="90000"/>
              </a:lnSpc>
              <a:spcAft>
                <a:spcPts val="0"/>
              </a:spcAft>
              <a:defRPr/>
            </a:pPr>
            <a:endParaRPr lang="en-US" altLang="en-US" sz="2000" smtClean="0"/>
          </a:p>
          <a:p>
            <a:pPr eaLnBrk="1" fontAlgn="auto" hangingPunct="1">
              <a:lnSpc>
                <a:spcPct val="90000"/>
              </a:lnSpc>
              <a:spcAft>
                <a:spcPts val="0"/>
              </a:spcAft>
              <a:defRPr/>
            </a:pPr>
            <a:r>
              <a:rPr lang="en-US" altLang="en-US" smtClean="0"/>
              <a:t>Suppose if you put it in another account, you earn 3% per quarter.</a:t>
            </a:r>
          </a:p>
          <a:p>
            <a:pPr lvl="1" eaLnBrk="1" fontAlgn="auto" hangingPunct="1">
              <a:lnSpc>
                <a:spcPct val="90000"/>
              </a:lnSpc>
              <a:spcAft>
                <a:spcPts val="0"/>
              </a:spcAft>
              <a:buFont typeface="Wingdings" pitchFamily="2" charset="2"/>
              <a:buChar char="§"/>
              <a:defRPr/>
            </a:pPr>
            <a:r>
              <a:rPr lang="en-US" altLang="en-US" sz="2200" smtClean="0"/>
              <a:t>What is the APR? 3(4) = 12%</a:t>
            </a:r>
          </a:p>
          <a:p>
            <a:pPr lvl="1" eaLnBrk="1" fontAlgn="auto" hangingPunct="1">
              <a:lnSpc>
                <a:spcPct val="90000"/>
              </a:lnSpc>
              <a:spcAft>
                <a:spcPts val="0"/>
              </a:spcAft>
              <a:buFont typeface="Wingdings" pitchFamily="2" charset="2"/>
              <a:buChar char="§"/>
              <a:defRPr/>
            </a:pPr>
            <a:r>
              <a:rPr lang="en-US" altLang="en-US" sz="2200" smtClean="0"/>
              <a:t>How much are you effectively earning?</a:t>
            </a:r>
          </a:p>
          <a:p>
            <a:pPr lvl="2" eaLnBrk="1" fontAlgn="auto" hangingPunct="1">
              <a:lnSpc>
                <a:spcPct val="90000"/>
              </a:lnSpc>
              <a:spcAft>
                <a:spcPts val="0"/>
              </a:spcAft>
              <a:defRPr/>
            </a:pPr>
            <a:r>
              <a:rPr lang="en-US" altLang="en-US" sz="2000" smtClean="0"/>
              <a:t>FV = 1(1.03)</a:t>
            </a:r>
            <a:r>
              <a:rPr lang="en-US" altLang="en-US" sz="2000" baseline="30000" smtClean="0"/>
              <a:t>4 </a:t>
            </a:r>
            <a:r>
              <a:rPr lang="en-US" altLang="en-US" sz="2000" smtClean="0"/>
              <a:t> = 1.1255</a:t>
            </a:r>
          </a:p>
          <a:p>
            <a:pPr lvl="2" eaLnBrk="1" fontAlgn="auto" hangingPunct="1">
              <a:lnSpc>
                <a:spcPct val="90000"/>
              </a:lnSpc>
              <a:spcAft>
                <a:spcPts val="0"/>
              </a:spcAft>
              <a:defRPr/>
            </a:pPr>
            <a:r>
              <a:rPr lang="en-US" altLang="en-US" sz="2000" smtClean="0"/>
              <a:t>Rate = (1.1255 – 1) / 1 = .1255 = 12.55%</a:t>
            </a:r>
          </a:p>
        </p:txBody>
      </p:sp>
      <p:sp>
        <p:nvSpPr>
          <p:cNvPr id="69636" name="Rectangle 4"/>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99C6C420-8534-4020-99D3-0CE20CB33B2F}" type="slidenum">
              <a:rPr lang="en-US" altLang="en-US" sz="1100"/>
              <a:pPr algn="ctr" eaLnBrk="1" hangingPunct="1"/>
              <a:t>52</a:t>
            </a:fld>
            <a:endParaRPr lang="en-US" altLang="en-US" sz="1100"/>
          </a:p>
        </p:txBody>
      </p:sp>
      <p:sp>
        <p:nvSpPr>
          <p:cNvPr id="69637"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altLang="en-US" sz="3600" smtClean="0"/>
              <a:t>EAR - Formula</a:t>
            </a:r>
          </a:p>
        </p:txBody>
      </p:sp>
      <p:sp>
        <p:nvSpPr>
          <p:cNvPr id="10244" name="Text Box 5"/>
          <p:cNvSpPr txBox="1">
            <a:spLocks noChangeArrowheads="1"/>
          </p:cNvSpPr>
          <p:nvPr/>
        </p:nvSpPr>
        <p:spPr bwMode="auto">
          <a:xfrm>
            <a:off x="1524000" y="3657600"/>
            <a:ext cx="6477000" cy="1004888"/>
          </a:xfrm>
          <a:prstGeom prst="rect">
            <a:avLst/>
          </a:prstGeom>
          <a:noFill/>
          <a:ln w="12700" cap="sq">
            <a:noFill/>
            <a:miter lim="800000"/>
            <a:headEnd type="none" w="sm" len="sm"/>
            <a:tailEnd type="none" w="sm" len="sm"/>
          </a:ln>
        </p:spPr>
        <p:txBody>
          <a:bodyPr>
            <a:spAutoFit/>
          </a:bodyPr>
          <a:lstStyle/>
          <a:p>
            <a:pPr eaLnBrk="1" hangingPunct="1">
              <a:spcBef>
                <a:spcPct val="50000"/>
              </a:spcBef>
            </a:pPr>
            <a:r>
              <a:rPr lang="en-US" altLang="en-US" sz="2400">
                <a:solidFill>
                  <a:schemeClr val="bg1"/>
                </a:solidFill>
                <a:latin typeface="Times New Roman" pitchFamily="18" charset="0"/>
              </a:rPr>
              <a:t>Remember that the APR is the quoted rate, and</a:t>
            </a:r>
          </a:p>
          <a:p>
            <a:pPr eaLnBrk="1" hangingPunct="1">
              <a:spcBef>
                <a:spcPct val="50000"/>
              </a:spcBef>
            </a:pPr>
            <a:r>
              <a:rPr lang="en-US" altLang="en-US" sz="2400">
                <a:solidFill>
                  <a:schemeClr val="bg1"/>
                </a:solidFill>
                <a:latin typeface="Times New Roman" pitchFamily="18" charset="0"/>
              </a:rPr>
              <a:t>m is the number of compounding periods per year</a:t>
            </a:r>
          </a:p>
        </p:txBody>
      </p:sp>
      <p:sp>
        <p:nvSpPr>
          <p:cNvPr id="10245" name="Rectangle 6"/>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5C5F3FAA-6C79-4F70-82AB-0374C1C04F38}" type="slidenum">
              <a:rPr lang="en-US" altLang="en-US" sz="1100"/>
              <a:pPr algn="ctr" eaLnBrk="1" hangingPunct="1"/>
              <a:t>53</a:t>
            </a:fld>
            <a:endParaRPr lang="en-US" altLang="en-US" sz="1100"/>
          </a:p>
        </p:txBody>
      </p:sp>
      <p:graphicFrame>
        <p:nvGraphicFramePr>
          <p:cNvPr id="10242" name="Object 1"/>
          <p:cNvGraphicFramePr>
            <a:graphicFrameLocks/>
          </p:cNvGraphicFramePr>
          <p:nvPr/>
        </p:nvGraphicFramePr>
        <p:xfrm>
          <a:off x="1981200" y="2057400"/>
          <a:ext cx="5311775" cy="1736725"/>
        </p:xfrm>
        <a:graphic>
          <a:graphicData uri="http://schemas.openxmlformats.org/presentationml/2006/ole">
            <p:oleObj spid="_x0000_s10242" name="Equation" r:id="rId4" imgW="1371639" imgH="400050" progId="Equation.3">
              <p:embed/>
            </p:oleObj>
          </a:graphicData>
        </a:graphic>
      </p:graphicFrame>
      <p:sp>
        <p:nvSpPr>
          <p:cNvPr id="10246" name="Text Box 5"/>
          <p:cNvSpPr txBox="1">
            <a:spLocks noChangeArrowheads="1"/>
          </p:cNvSpPr>
          <p:nvPr/>
        </p:nvSpPr>
        <p:spPr bwMode="auto">
          <a:xfrm>
            <a:off x="1676400" y="4224338"/>
            <a:ext cx="6553200" cy="1014412"/>
          </a:xfrm>
          <a:prstGeom prst="rect">
            <a:avLst/>
          </a:prstGeom>
          <a:noFill/>
          <a:ln w="12700" cap="sq">
            <a:noFill/>
            <a:miter lim="800000"/>
            <a:headEnd type="none" w="sm" len="sm"/>
            <a:tailEnd type="none" w="sm" len="sm"/>
          </a:ln>
        </p:spPr>
        <p:txBody>
          <a:bodyPr>
            <a:spAutoFit/>
          </a:bodyPr>
          <a:lstStyle/>
          <a:p>
            <a:pPr eaLnBrk="1" hangingPunct="1">
              <a:spcBef>
                <a:spcPct val="50000"/>
              </a:spcBef>
            </a:pPr>
            <a:r>
              <a:rPr lang="en-US" altLang="en-US" sz="2400">
                <a:solidFill>
                  <a:schemeClr val="accent2"/>
                </a:solidFill>
                <a:latin typeface="Times New Roman" pitchFamily="18" charset="0"/>
              </a:rPr>
              <a:t>Remember that the APR is the quoted rate, and </a:t>
            </a:r>
          </a:p>
          <a:p>
            <a:pPr eaLnBrk="1" hangingPunct="1">
              <a:spcBef>
                <a:spcPct val="50000"/>
              </a:spcBef>
            </a:pPr>
            <a:r>
              <a:rPr lang="en-US" altLang="en-US" sz="2400">
                <a:solidFill>
                  <a:schemeClr val="accent2"/>
                </a:solidFill>
                <a:latin typeface="Times New Roman" pitchFamily="18" charset="0"/>
              </a:rPr>
              <a:t>m is the number of compounding periods per year</a:t>
            </a:r>
          </a:p>
        </p:txBody>
      </p:sp>
      <p:sp>
        <p:nvSpPr>
          <p:cNvPr id="10247"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tLang="en-US" smtClean="0"/>
              <a:t>Decisions, Decisions II</a:t>
            </a:r>
          </a:p>
        </p:txBody>
      </p:sp>
      <p:sp>
        <p:nvSpPr>
          <p:cNvPr id="64515" name="Rectangle 3"/>
          <p:cNvSpPr>
            <a:spLocks noGrp="1" noChangeArrowheads="1"/>
          </p:cNvSpPr>
          <p:nvPr>
            <p:ph idx="1"/>
          </p:nvPr>
        </p:nvSpPr>
        <p:spPr>
          <a:xfrm>
            <a:off x="539750" y="1676400"/>
            <a:ext cx="8229600" cy="4373563"/>
          </a:xfrm>
        </p:spPr>
        <p:txBody>
          <a:bodyPr rtlCol="0">
            <a:normAutofit fontScale="92500" lnSpcReduction="20000"/>
          </a:bodyPr>
          <a:lstStyle/>
          <a:p>
            <a:pPr eaLnBrk="1" fontAlgn="auto" hangingPunct="1">
              <a:spcAft>
                <a:spcPts val="0"/>
              </a:spcAft>
              <a:defRPr/>
            </a:pPr>
            <a:r>
              <a:rPr lang="en-US" altLang="en-US" smtClean="0"/>
              <a:t>You are looking at two savings accounts. One pays 5.25%, with daily compounding. The other pays 5.3% with semiannual compounding. Which account should you use?</a:t>
            </a:r>
          </a:p>
          <a:p>
            <a:pPr eaLnBrk="1" fontAlgn="auto" hangingPunct="1">
              <a:spcAft>
                <a:spcPts val="0"/>
              </a:spcAft>
              <a:defRPr/>
            </a:pPr>
            <a:endParaRPr lang="en-US" altLang="en-US" smtClean="0"/>
          </a:p>
          <a:p>
            <a:pPr lvl="1" eaLnBrk="1" fontAlgn="auto" hangingPunct="1">
              <a:spcAft>
                <a:spcPts val="0"/>
              </a:spcAft>
              <a:buFont typeface="Wingdings" pitchFamily="2" charset="2"/>
              <a:buChar char="§"/>
              <a:defRPr/>
            </a:pPr>
            <a:r>
              <a:rPr lang="en-US" altLang="en-US" sz="2400" smtClean="0"/>
              <a:t>First account:</a:t>
            </a:r>
          </a:p>
          <a:p>
            <a:pPr lvl="2" eaLnBrk="1" fontAlgn="auto" hangingPunct="1">
              <a:spcAft>
                <a:spcPts val="0"/>
              </a:spcAft>
              <a:defRPr/>
            </a:pPr>
            <a:r>
              <a:rPr lang="en-US" altLang="en-US" sz="2000" smtClean="0"/>
              <a:t>EAR = (1 + .0525/365)</a:t>
            </a:r>
            <a:r>
              <a:rPr lang="en-US" altLang="en-US" sz="2000" baseline="30000" smtClean="0"/>
              <a:t>365</a:t>
            </a:r>
            <a:r>
              <a:rPr lang="en-US" altLang="en-US" sz="2000" smtClean="0"/>
              <a:t> – 1 = 5.39%</a:t>
            </a:r>
          </a:p>
          <a:p>
            <a:pPr lvl="1" eaLnBrk="1" fontAlgn="auto" hangingPunct="1">
              <a:spcAft>
                <a:spcPts val="0"/>
              </a:spcAft>
              <a:buFont typeface="Wingdings" pitchFamily="2" charset="2"/>
              <a:buChar char="§"/>
              <a:defRPr/>
            </a:pPr>
            <a:r>
              <a:rPr lang="en-US" altLang="en-US" sz="2400" smtClean="0"/>
              <a:t>Second account:</a:t>
            </a:r>
          </a:p>
          <a:p>
            <a:pPr lvl="2" eaLnBrk="1" fontAlgn="auto" hangingPunct="1">
              <a:spcAft>
                <a:spcPts val="0"/>
              </a:spcAft>
              <a:defRPr/>
            </a:pPr>
            <a:r>
              <a:rPr lang="en-US" altLang="en-US" sz="2000" smtClean="0"/>
              <a:t>EAR = (1 + .053/2)</a:t>
            </a:r>
            <a:r>
              <a:rPr lang="en-US" altLang="en-US" sz="2000" baseline="30000" smtClean="0"/>
              <a:t>2</a:t>
            </a:r>
            <a:r>
              <a:rPr lang="en-US" altLang="en-US" sz="2000" smtClean="0"/>
              <a:t> – 1 = 5.37%</a:t>
            </a:r>
          </a:p>
          <a:p>
            <a:pPr lvl="2" eaLnBrk="1" fontAlgn="auto" hangingPunct="1">
              <a:spcAft>
                <a:spcPts val="0"/>
              </a:spcAft>
              <a:defRPr/>
            </a:pPr>
            <a:endParaRPr lang="en-US" altLang="en-US" sz="2000" smtClean="0"/>
          </a:p>
          <a:p>
            <a:pPr eaLnBrk="1" fontAlgn="auto" hangingPunct="1">
              <a:spcAft>
                <a:spcPts val="0"/>
              </a:spcAft>
              <a:defRPr/>
            </a:pPr>
            <a:r>
              <a:rPr lang="en-US" altLang="en-US" smtClean="0"/>
              <a:t>Which account should you choose and why?</a:t>
            </a:r>
          </a:p>
        </p:txBody>
      </p:sp>
      <p:sp>
        <p:nvSpPr>
          <p:cNvPr id="70660" name="Rectangle 4"/>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C4A5C12D-E91B-4CC3-A8F3-D02A5239687F}" type="slidenum">
              <a:rPr lang="en-US" altLang="en-US" sz="1100"/>
              <a:pPr algn="ctr" eaLnBrk="1" hangingPunct="1"/>
              <a:t>54</a:t>
            </a:fld>
            <a:endParaRPr lang="en-US" altLang="en-US" sz="1100"/>
          </a:p>
        </p:txBody>
      </p:sp>
      <p:sp>
        <p:nvSpPr>
          <p:cNvPr id="70661"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tLang="en-US" smtClean="0"/>
              <a:t>Decisions, Decisions II, Continued</a:t>
            </a:r>
          </a:p>
        </p:txBody>
      </p:sp>
      <p:sp>
        <p:nvSpPr>
          <p:cNvPr id="71683" name="Rectangle 3"/>
          <p:cNvSpPr>
            <a:spLocks noGrp="1" noChangeArrowheads="1"/>
          </p:cNvSpPr>
          <p:nvPr>
            <p:ph idx="1"/>
          </p:nvPr>
        </p:nvSpPr>
        <p:spPr>
          <a:xfrm>
            <a:off x="1066800" y="1371600"/>
            <a:ext cx="7540625" cy="5334000"/>
          </a:xfrm>
        </p:spPr>
        <p:txBody>
          <a:bodyPr/>
          <a:lstStyle/>
          <a:p>
            <a:pPr eaLnBrk="1" hangingPunct="1">
              <a:lnSpc>
                <a:spcPct val="90000"/>
              </a:lnSpc>
            </a:pPr>
            <a:r>
              <a:rPr lang="en-US" altLang="en-US" smtClean="0"/>
              <a:t>Let’s verify the choice.  Suppose you invest $100 in each account. How much will you have in each account in one year?</a:t>
            </a:r>
          </a:p>
          <a:p>
            <a:pPr eaLnBrk="1" hangingPunct="1">
              <a:lnSpc>
                <a:spcPct val="90000"/>
              </a:lnSpc>
            </a:pPr>
            <a:endParaRPr lang="en-US" altLang="en-US" smtClean="0"/>
          </a:p>
          <a:p>
            <a:pPr lvl="1" eaLnBrk="1" hangingPunct="1">
              <a:lnSpc>
                <a:spcPct val="90000"/>
              </a:lnSpc>
              <a:buFont typeface="Wingdings" pitchFamily="2" charset="2"/>
              <a:buChar char="§"/>
            </a:pPr>
            <a:r>
              <a:rPr lang="en-US" altLang="en-US" smtClean="0"/>
              <a:t>First Account:</a:t>
            </a:r>
          </a:p>
          <a:p>
            <a:pPr lvl="2" eaLnBrk="1" hangingPunct="1">
              <a:lnSpc>
                <a:spcPct val="90000"/>
              </a:lnSpc>
            </a:pPr>
            <a:r>
              <a:rPr lang="en-US" altLang="en-US" smtClean="0"/>
              <a:t>Daily rate = .0525 / 365 = .00014383562</a:t>
            </a:r>
          </a:p>
          <a:p>
            <a:pPr lvl="2" eaLnBrk="1" hangingPunct="1">
              <a:lnSpc>
                <a:spcPct val="90000"/>
              </a:lnSpc>
            </a:pPr>
            <a:r>
              <a:rPr lang="en-US" altLang="en-US" smtClean="0"/>
              <a:t>FV = 100(1.00014383562)</a:t>
            </a:r>
            <a:r>
              <a:rPr lang="en-US" altLang="en-US" baseline="30000" smtClean="0"/>
              <a:t>365</a:t>
            </a:r>
            <a:r>
              <a:rPr lang="en-US" altLang="en-US" smtClean="0"/>
              <a:t> = 105.39</a:t>
            </a:r>
          </a:p>
          <a:p>
            <a:pPr lvl="1" eaLnBrk="1" hangingPunct="1">
              <a:lnSpc>
                <a:spcPct val="90000"/>
              </a:lnSpc>
              <a:buFont typeface="Wingdings" pitchFamily="2" charset="2"/>
              <a:buChar char="§"/>
            </a:pPr>
            <a:r>
              <a:rPr lang="en-US" altLang="en-US" smtClean="0"/>
              <a:t>Second Account:</a:t>
            </a:r>
          </a:p>
          <a:p>
            <a:pPr lvl="2" eaLnBrk="1" hangingPunct="1">
              <a:lnSpc>
                <a:spcPct val="90000"/>
              </a:lnSpc>
            </a:pPr>
            <a:r>
              <a:rPr lang="en-US" altLang="en-US" smtClean="0"/>
              <a:t>Semiannual rate = .0539 / 2 = .0265</a:t>
            </a:r>
          </a:p>
          <a:p>
            <a:pPr lvl="2" eaLnBrk="1" hangingPunct="1">
              <a:lnSpc>
                <a:spcPct val="90000"/>
              </a:lnSpc>
            </a:pPr>
            <a:r>
              <a:rPr lang="en-US" altLang="en-US" smtClean="0"/>
              <a:t>FV = 100(1.0265)</a:t>
            </a:r>
            <a:r>
              <a:rPr lang="en-US" altLang="en-US" baseline="30000" smtClean="0"/>
              <a:t>2</a:t>
            </a:r>
            <a:r>
              <a:rPr lang="en-US" altLang="en-US" smtClean="0"/>
              <a:t> = 105.37</a:t>
            </a:r>
          </a:p>
          <a:p>
            <a:pPr eaLnBrk="1" hangingPunct="1">
              <a:lnSpc>
                <a:spcPct val="90000"/>
              </a:lnSpc>
            </a:pPr>
            <a:r>
              <a:rPr lang="en-US" altLang="en-US" smtClean="0"/>
              <a:t>You have more money in the first account.</a:t>
            </a:r>
          </a:p>
        </p:txBody>
      </p:sp>
      <p:sp>
        <p:nvSpPr>
          <p:cNvPr id="71684" name="Rectangle 4"/>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CF831EA3-067F-4812-856A-573B985A061E}" type="slidenum">
              <a:rPr lang="en-US" altLang="en-US" sz="1100"/>
              <a:pPr algn="ctr" eaLnBrk="1" hangingPunct="1"/>
              <a:t>55</a:t>
            </a:fld>
            <a:endParaRPr lang="en-US" altLang="en-US" sz="1100"/>
          </a:p>
        </p:txBody>
      </p:sp>
      <p:sp>
        <p:nvSpPr>
          <p:cNvPr id="71685"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Rectangle 5"/>
          <p:cNvSpPr>
            <a:spLocks noChangeArrowheads="1"/>
          </p:cNvSpPr>
          <p:nvPr/>
        </p:nvSpPr>
        <p:spPr bwMode="auto">
          <a:xfrm>
            <a:off x="1447800" y="3581400"/>
            <a:ext cx="7162800" cy="182880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ltLang="en-US"/>
          </a:p>
        </p:txBody>
      </p:sp>
      <p:sp>
        <p:nvSpPr>
          <p:cNvPr id="97283"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smtClean="0"/>
              <a:t>Computing </a:t>
            </a:r>
            <a:br>
              <a:rPr lang="en-US" altLang="en-US" smtClean="0"/>
            </a:br>
            <a:r>
              <a:rPr lang="en-US" altLang="en-US" smtClean="0"/>
              <a:t>APRs from EARs </a:t>
            </a:r>
          </a:p>
        </p:txBody>
      </p:sp>
      <p:sp>
        <p:nvSpPr>
          <p:cNvPr id="11269" name="Rectangle 3"/>
          <p:cNvSpPr>
            <a:spLocks noGrp="1" noChangeArrowheads="1"/>
          </p:cNvSpPr>
          <p:nvPr>
            <p:ph idx="1"/>
          </p:nvPr>
        </p:nvSpPr>
        <p:spPr/>
        <p:txBody>
          <a:bodyPr/>
          <a:lstStyle/>
          <a:p>
            <a:pPr eaLnBrk="1" hangingPunct="1"/>
            <a:r>
              <a:rPr lang="en-US" altLang="en-US" smtClean="0"/>
              <a:t>If you have an effective rate, how can you compute the APR?  Rearrange the EAR equation and you get:</a:t>
            </a:r>
          </a:p>
        </p:txBody>
      </p:sp>
      <p:graphicFrame>
        <p:nvGraphicFramePr>
          <p:cNvPr id="91140" name="Object 4"/>
          <p:cNvGraphicFramePr>
            <a:graphicFrameLocks noChangeAspect="1"/>
          </p:cNvGraphicFramePr>
          <p:nvPr/>
        </p:nvGraphicFramePr>
        <p:xfrm>
          <a:off x="1600200" y="3657600"/>
          <a:ext cx="6934200" cy="1524000"/>
        </p:xfrm>
        <a:graphic>
          <a:graphicData uri="http://schemas.openxmlformats.org/presentationml/2006/ole">
            <p:oleObj spid="_x0000_s11266" name="Equation" r:id="rId3" imgW="1619359" imgH="314364" progId="Equation.3">
              <p:embed/>
            </p:oleObj>
          </a:graphicData>
        </a:graphic>
      </p:graphicFrame>
      <p:sp>
        <p:nvSpPr>
          <p:cNvPr id="11270" name="Rectangle 6"/>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BECE3D9B-155F-4991-94C4-5D5A7616D617}" type="slidenum">
              <a:rPr lang="en-US" altLang="en-US" sz="1100"/>
              <a:pPr algn="ctr" eaLnBrk="1" hangingPunct="1"/>
              <a:t>56</a:t>
            </a:fld>
            <a:endParaRPr lang="en-US" altLang="en-US" sz="1100"/>
          </a:p>
        </p:txBody>
      </p:sp>
      <p:sp>
        <p:nvSpPr>
          <p:cNvPr id="11271"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1140"/>
                                        </p:tgtEl>
                                        <p:attrNameLst>
                                          <p:attrName>style.visibility</p:attrName>
                                        </p:attrNameLst>
                                      </p:cBhvr>
                                      <p:to>
                                        <p:strVal val="visible"/>
                                      </p:to>
                                    </p:set>
                                    <p:animEffect transition="in" filter="fade">
                                      <p:cBhvr>
                                        <p:cTn id="7" dur="1000"/>
                                        <p:tgtEl>
                                          <p:spTgt spid="91140"/>
                                        </p:tgtEl>
                                      </p:cBhvr>
                                    </p:animEffect>
                                    <p:anim calcmode="lin" valueType="num">
                                      <p:cBhvr>
                                        <p:cTn id="8" dur="1000" fill="hold"/>
                                        <p:tgtEl>
                                          <p:spTgt spid="91140"/>
                                        </p:tgtEl>
                                        <p:attrNameLst>
                                          <p:attrName>ppt_x</p:attrName>
                                        </p:attrNameLst>
                                      </p:cBhvr>
                                      <p:tavLst>
                                        <p:tav tm="0">
                                          <p:val>
                                            <p:strVal val="#ppt_x"/>
                                          </p:val>
                                        </p:tav>
                                        <p:tav tm="100000">
                                          <p:val>
                                            <p:strVal val="#ppt_x"/>
                                          </p:val>
                                        </p:tav>
                                      </p:tavLst>
                                    </p:anim>
                                    <p:anim calcmode="lin" valueType="num">
                                      <p:cBhvr>
                                        <p:cTn id="9" dur="1000" fill="hold"/>
                                        <p:tgtEl>
                                          <p:spTgt spid="911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Rectangle 5"/>
          <p:cNvSpPr>
            <a:spLocks noChangeArrowheads="1"/>
          </p:cNvSpPr>
          <p:nvPr/>
        </p:nvSpPr>
        <p:spPr bwMode="auto">
          <a:xfrm>
            <a:off x="762000" y="4495800"/>
            <a:ext cx="7391400" cy="152400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ltLang="en-US"/>
          </a:p>
        </p:txBody>
      </p:sp>
      <p:sp>
        <p:nvSpPr>
          <p:cNvPr id="12292" name="Rectangle 2"/>
          <p:cNvSpPr>
            <a:spLocks noGrp="1" noChangeArrowheads="1"/>
          </p:cNvSpPr>
          <p:nvPr>
            <p:ph type="title"/>
          </p:nvPr>
        </p:nvSpPr>
        <p:spPr/>
        <p:txBody>
          <a:bodyPr/>
          <a:lstStyle/>
          <a:p>
            <a:pPr eaLnBrk="1" hangingPunct="1"/>
            <a:r>
              <a:rPr lang="en-US" altLang="en-US" sz="3600" smtClean="0"/>
              <a:t>Example: APR</a:t>
            </a:r>
          </a:p>
        </p:txBody>
      </p:sp>
      <p:sp>
        <p:nvSpPr>
          <p:cNvPr id="12293" name="Rectangle 3"/>
          <p:cNvSpPr>
            <a:spLocks noGrp="1" noChangeArrowheads="1"/>
          </p:cNvSpPr>
          <p:nvPr>
            <p:ph idx="1"/>
          </p:nvPr>
        </p:nvSpPr>
        <p:spPr>
          <a:xfrm>
            <a:off x="708025" y="1752600"/>
            <a:ext cx="8229600" cy="4373563"/>
          </a:xfrm>
        </p:spPr>
        <p:txBody>
          <a:bodyPr/>
          <a:lstStyle/>
          <a:p>
            <a:pPr eaLnBrk="1" hangingPunct="1"/>
            <a:r>
              <a:rPr lang="en-US" altLang="en-US" sz="2800" smtClean="0"/>
              <a:t>Suppose you want to earn an effective rate of 12% and you are looking at an account that compounds on a monthly basis. What APR must they pay?</a:t>
            </a:r>
          </a:p>
          <a:p>
            <a:pPr lvl="1" eaLnBrk="1" hangingPunct="1">
              <a:buFontTx/>
              <a:buNone/>
            </a:pPr>
            <a:endParaRPr lang="en-US" altLang="en-US" sz="2400" smtClean="0"/>
          </a:p>
        </p:txBody>
      </p:sp>
      <p:graphicFrame>
        <p:nvGraphicFramePr>
          <p:cNvPr id="92164" name="Object 4"/>
          <p:cNvGraphicFramePr>
            <a:graphicFrameLocks noChangeAspect="1"/>
          </p:cNvGraphicFramePr>
          <p:nvPr/>
        </p:nvGraphicFramePr>
        <p:xfrm>
          <a:off x="838200" y="4572000"/>
          <a:ext cx="7391400" cy="1295400"/>
        </p:xfrm>
        <a:graphic>
          <a:graphicData uri="http://schemas.openxmlformats.org/presentationml/2006/ole">
            <p:oleObj spid="_x0000_s12290" name="Equation" r:id="rId4" imgW="2400300" imgH="361937" progId="Equation.3">
              <p:embed/>
            </p:oleObj>
          </a:graphicData>
        </a:graphic>
      </p:graphicFrame>
      <p:sp>
        <p:nvSpPr>
          <p:cNvPr id="12294" name="Rectangle 6"/>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8EBFDB2D-049B-4240-AC42-F56E1B248BAB}" type="slidenum">
              <a:rPr lang="en-US" altLang="en-US" sz="1100"/>
              <a:pPr algn="ctr" eaLnBrk="1" hangingPunct="1"/>
              <a:t>57</a:t>
            </a:fld>
            <a:endParaRPr lang="en-US" altLang="en-US" sz="1100"/>
          </a:p>
        </p:txBody>
      </p:sp>
      <p:sp>
        <p:nvSpPr>
          <p:cNvPr id="12295"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2164"/>
                                        </p:tgtEl>
                                        <p:attrNameLst>
                                          <p:attrName>style.visibility</p:attrName>
                                        </p:attrNameLst>
                                      </p:cBhvr>
                                      <p:to>
                                        <p:strVal val="visible"/>
                                      </p:to>
                                    </p:set>
                                    <p:animEffect transition="in" filter="fade">
                                      <p:cBhvr>
                                        <p:cTn id="7" dur="1000"/>
                                        <p:tgtEl>
                                          <p:spTgt spid="92164"/>
                                        </p:tgtEl>
                                      </p:cBhvr>
                                    </p:animEffect>
                                    <p:anim calcmode="lin" valueType="num">
                                      <p:cBhvr>
                                        <p:cTn id="8" dur="1000" fill="hold"/>
                                        <p:tgtEl>
                                          <p:spTgt spid="92164"/>
                                        </p:tgtEl>
                                        <p:attrNameLst>
                                          <p:attrName>ppt_x</p:attrName>
                                        </p:attrNameLst>
                                      </p:cBhvr>
                                      <p:tavLst>
                                        <p:tav tm="0">
                                          <p:val>
                                            <p:strVal val="#ppt_x"/>
                                          </p:val>
                                        </p:tav>
                                        <p:tav tm="100000">
                                          <p:val>
                                            <p:strVal val="#ppt_x"/>
                                          </p:val>
                                        </p:tav>
                                      </p:tavLst>
                                    </p:anim>
                                    <p:anim calcmode="lin" valueType="num">
                                      <p:cBhvr>
                                        <p:cTn id="9" dur="1000" fill="hold"/>
                                        <p:tgtEl>
                                          <p:spTgt spid="921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274638"/>
            <a:ext cx="8229600" cy="944562"/>
          </a:xfrm>
        </p:spPr>
        <p:txBody>
          <a:bodyPr/>
          <a:lstStyle/>
          <a:p>
            <a:pPr algn="l" eaLnBrk="1" hangingPunct="1"/>
            <a:r>
              <a:rPr lang="en-US" altLang="en-US" sz="3600" smtClean="0"/>
              <a:t>Computing Payments with APRs</a:t>
            </a:r>
          </a:p>
        </p:txBody>
      </p:sp>
      <p:sp>
        <p:nvSpPr>
          <p:cNvPr id="72707" name="Rectangle 3"/>
          <p:cNvSpPr>
            <a:spLocks noGrp="1" noChangeArrowheads="1"/>
          </p:cNvSpPr>
          <p:nvPr>
            <p:ph idx="1"/>
          </p:nvPr>
        </p:nvSpPr>
        <p:spPr>
          <a:xfrm>
            <a:off x="1066800" y="1219200"/>
            <a:ext cx="7467600" cy="4572000"/>
          </a:xfrm>
        </p:spPr>
        <p:txBody>
          <a:bodyPr/>
          <a:lstStyle/>
          <a:p>
            <a:pPr eaLnBrk="1" hangingPunct="1">
              <a:lnSpc>
                <a:spcPct val="80000"/>
              </a:lnSpc>
            </a:pPr>
            <a:r>
              <a:rPr lang="en-US" altLang="en-US" smtClean="0"/>
              <a:t>Suppose you want to buy a new computer system and the store is willing to allow you to make monthly payments. The entire computer system costs $3,500. </a:t>
            </a:r>
          </a:p>
          <a:p>
            <a:pPr lvl="1" eaLnBrk="1" hangingPunct="1">
              <a:lnSpc>
                <a:spcPct val="80000"/>
              </a:lnSpc>
            </a:pPr>
            <a:r>
              <a:rPr lang="en-US" altLang="en-US" smtClean="0"/>
              <a:t>The loan period is for 2 years, and the interest rate is 16.9% with monthly compounding. </a:t>
            </a:r>
          </a:p>
          <a:p>
            <a:pPr lvl="1" eaLnBrk="1" hangingPunct="1">
              <a:lnSpc>
                <a:spcPct val="80000"/>
              </a:lnSpc>
            </a:pPr>
            <a:r>
              <a:rPr lang="en-US" altLang="en-US" smtClean="0"/>
              <a:t>What is your monthly payment?</a:t>
            </a:r>
          </a:p>
          <a:p>
            <a:pPr lvl="1" eaLnBrk="1" hangingPunct="1">
              <a:lnSpc>
                <a:spcPct val="80000"/>
              </a:lnSpc>
            </a:pPr>
            <a:endParaRPr lang="en-US" altLang="en-US" sz="1100" smtClean="0"/>
          </a:p>
          <a:p>
            <a:pPr lvl="1" eaLnBrk="1" hangingPunct="1">
              <a:lnSpc>
                <a:spcPct val="80000"/>
              </a:lnSpc>
              <a:buFont typeface="Wingdings" pitchFamily="2" charset="2"/>
              <a:buChar char="§"/>
            </a:pPr>
            <a:r>
              <a:rPr lang="en-US" altLang="en-US" smtClean="0"/>
              <a:t>Monthly rate = .169 / 12 = .01408333333</a:t>
            </a:r>
          </a:p>
          <a:p>
            <a:pPr lvl="1" eaLnBrk="1" hangingPunct="1">
              <a:lnSpc>
                <a:spcPct val="80000"/>
              </a:lnSpc>
              <a:buFont typeface="Wingdings" pitchFamily="2" charset="2"/>
              <a:buChar char="§"/>
            </a:pPr>
            <a:r>
              <a:rPr lang="en-US" altLang="en-US" smtClean="0"/>
              <a:t>Number of months = 2(12) = 24</a:t>
            </a:r>
          </a:p>
          <a:p>
            <a:pPr lvl="1" eaLnBrk="1" hangingPunct="1">
              <a:lnSpc>
                <a:spcPct val="80000"/>
              </a:lnSpc>
              <a:buFont typeface="Wingdings" pitchFamily="2" charset="2"/>
              <a:buChar char="§"/>
            </a:pPr>
            <a:r>
              <a:rPr lang="en-US" altLang="en-US" smtClean="0"/>
              <a:t>3,500 = C[1 – (1 / 1.01408333333)</a:t>
            </a:r>
            <a:r>
              <a:rPr lang="en-US" altLang="en-US" baseline="30000" smtClean="0"/>
              <a:t>24</a:t>
            </a:r>
            <a:r>
              <a:rPr lang="en-US" altLang="en-US" smtClean="0"/>
              <a:t>] / .01408333333</a:t>
            </a:r>
          </a:p>
          <a:p>
            <a:pPr lvl="1" eaLnBrk="1" hangingPunct="1">
              <a:lnSpc>
                <a:spcPct val="80000"/>
              </a:lnSpc>
              <a:buFont typeface="Wingdings" pitchFamily="2" charset="2"/>
              <a:buChar char="§"/>
            </a:pPr>
            <a:r>
              <a:rPr lang="en-US" altLang="en-US" smtClean="0"/>
              <a:t>C = 172.88</a:t>
            </a:r>
          </a:p>
        </p:txBody>
      </p:sp>
      <p:sp>
        <p:nvSpPr>
          <p:cNvPr id="72708" name="Rectangle 4"/>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33E20C0A-41E2-4D12-8767-F084B03ED4EC}" type="slidenum">
              <a:rPr lang="en-US" altLang="en-US" sz="1100"/>
              <a:pPr algn="ctr" eaLnBrk="1" hangingPunct="1"/>
              <a:t>58</a:t>
            </a:fld>
            <a:endParaRPr lang="en-US" altLang="en-US" sz="1100"/>
          </a:p>
        </p:txBody>
      </p:sp>
      <p:sp>
        <p:nvSpPr>
          <p:cNvPr id="72709"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09600" y="533400"/>
            <a:ext cx="8534400" cy="914400"/>
          </a:xfrm>
        </p:spPr>
        <p:txBody>
          <a:bodyPr rtlCol="0">
            <a:normAutofit fontScale="90000"/>
          </a:bodyPr>
          <a:lstStyle/>
          <a:p>
            <a:pPr eaLnBrk="1" fontAlgn="auto" hangingPunct="1">
              <a:spcAft>
                <a:spcPts val="0"/>
              </a:spcAft>
              <a:defRPr/>
            </a:pPr>
            <a:r>
              <a:rPr lang="en-US" altLang="en-US" dirty="0" smtClean="0"/>
              <a:t>Future Values with </a:t>
            </a:r>
            <a:br>
              <a:rPr lang="en-US" altLang="en-US" dirty="0" smtClean="0"/>
            </a:br>
            <a:r>
              <a:rPr lang="en-US" altLang="en-US" dirty="0" smtClean="0"/>
              <a:t>Monthly Compounding</a:t>
            </a:r>
          </a:p>
        </p:txBody>
      </p:sp>
      <p:sp>
        <p:nvSpPr>
          <p:cNvPr id="73731" name="Rectangle 3"/>
          <p:cNvSpPr>
            <a:spLocks noGrp="1" noChangeArrowheads="1"/>
          </p:cNvSpPr>
          <p:nvPr>
            <p:ph idx="1"/>
          </p:nvPr>
        </p:nvSpPr>
        <p:spPr>
          <a:xfrm>
            <a:off x="1154113" y="1752600"/>
            <a:ext cx="7388225" cy="4530725"/>
          </a:xfrm>
        </p:spPr>
        <p:txBody>
          <a:bodyPr/>
          <a:lstStyle/>
          <a:p>
            <a:pPr eaLnBrk="1" hangingPunct="1"/>
            <a:r>
              <a:rPr lang="en-US" altLang="en-US" sz="2800" smtClean="0"/>
              <a:t>Suppose you deposit $50 a month into an account that has an APR of 9%, based on monthly compounding. </a:t>
            </a:r>
          </a:p>
          <a:p>
            <a:pPr lvl="1" eaLnBrk="1" hangingPunct="1"/>
            <a:r>
              <a:rPr lang="en-US" altLang="en-US" sz="2400" smtClean="0"/>
              <a:t>How much will you have in the account in 35 years?</a:t>
            </a:r>
          </a:p>
          <a:p>
            <a:pPr lvl="1" eaLnBrk="1" hangingPunct="1"/>
            <a:endParaRPr lang="en-US" altLang="en-US" sz="1200" smtClean="0"/>
          </a:p>
          <a:p>
            <a:pPr lvl="1" eaLnBrk="1" hangingPunct="1">
              <a:buFont typeface="Wingdings" pitchFamily="2" charset="2"/>
              <a:buChar char="§"/>
            </a:pPr>
            <a:r>
              <a:rPr lang="en-US" altLang="en-US" sz="2400" smtClean="0"/>
              <a:t>Monthly rate = .09 / 12 = .0075</a:t>
            </a:r>
          </a:p>
          <a:p>
            <a:pPr lvl="1" eaLnBrk="1" hangingPunct="1">
              <a:buFont typeface="Wingdings" pitchFamily="2" charset="2"/>
              <a:buChar char="§"/>
            </a:pPr>
            <a:r>
              <a:rPr lang="en-US" altLang="en-US" sz="2400" smtClean="0"/>
              <a:t>Number of months = 35(12) = 420</a:t>
            </a:r>
          </a:p>
          <a:p>
            <a:pPr lvl="1" eaLnBrk="1" hangingPunct="1">
              <a:buFont typeface="Wingdings" pitchFamily="2" charset="2"/>
              <a:buChar char="§"/>
            </a:pPr>
            <a:r>
              <a:rPr lang="en-US" altLang="en-US" sz="2400" smtClean="0"/>
              <a:t>FV = 50[1.0075</a:t>
            </a:r>
            <a:r>
              <a:rPr lang="en-US" altLang="en-US" sz="2400" baseline="30000" smtClean="0"/>
              <a:t>420</a:t>
            </a:r>
            <a:r>
              <a:rPr lang="en-US" altLang="en-US" sz="2400" smtClean="0"/>
              <a:t> – 1] / .0075 = 147,089.22</a:t>
            </a:r>
          </a:p>
        </p:txBody>
      </p:sp>
      <p:sp>
        <p:nvSpPr>
          <p:cNvPr id="73732" name="Rectangle 4"/>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D696A589-A9E3-492C-98DA-5CD644D310AE}" type="slidenum">
              <a:rPr lang="en-US" altLang="en-US" sz="1100"/>
              <a:pPr algn="ctr" eaLnBrk="1" hangingPunct="1"/>
              <a:t>59</a:t>
            </a:fld>
            <a:endParaRPr lang="en-US" altLang="en-US" sz="1100"/>
          </a:p>
        </p:txBody>
      </p:sp>
      <p:sp>
        <p:nvSpPr>
          <p:cNvPr id="73733"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z="3600" smtClean="0"/>
              <a:t>Multiple Cash Flows – FV Example 2</a:t>
            </a:r>
          </a:p>
        </p:txBody>
      </p:sp>
      <p:sp>
        <p:nvSpPr>
          <p:cNvPr id="31747" name="Rectangle 3"/>
          <p:cNvSpPr>
            <a:spLocks noGrp="1" noChangeArrowheads="1"/>
          </p:cNvSpPr>
          <p:nvPr>
            <p:ph idx="1"/>
          </p:nvPr>
        </p:nvSpPr>
        <p:spPr>
          <a:xfrm>
            <a:off x="1174750" y="1828800"/>
            <a:ext cx="7388225" cy="4495800"/>
          </a:xfrm>
        </p:spPr>
        <p:txBody>
          <a:bodyPr/>
          <a:lstStyle/>
          <a:p>
            <a:pPr eaLnBrk="1" hangingPunct="1"/>
            <a:r>
              <a:rPr lang="en-US" altLang="en-US" smtClean="0"/>
              <a:t>Suppose you invest $500 in a mutual fund today and $600 in one year.</a:t>
            </a:r>
          </a:p>
          <a:p>
            <a:pPr lvl="1" eaLnBrk="1" hangingPunct="1"/>
            <a:r>
              <a:rPr lang="en-US" altLang="en-US" smtClean="0"/>
              <a:t>If the fund pays 9% annually, how much will you have in two years?</a:t>
            </a:r>
          </a:p>
          <a:p>
            <a:pPr lvl="1" eaLnBrk="1" hangingPunct="1"/>
            <a:endParaRPr lang="en-US" altLang="en-US" smtClean="0"/>
          </a:p>
          <a:p>
            <a:pPr lvl="1" eaLnBrk="1" hangingPunct="1">
              <a:spcBef>
                <a:spcPct val="0"/>
              </a:spcBef>
              <a:buFont typeface="Wingdings" pitchFamily="2" charset="2"/>
              <a:buChar char="§"/>
            </a:pPr>
            <a:r>
              <a:rPr lang="en-US" altLang="en-US" smtClean="0"/>
              <a:t>FV = 500(1.09)</a:t>
            </a:r>
            <a:r>
              <a:rPr lang="en-US" altLang="en-US" baseline="30000" smtClean="0"/>
              <a:t>2</a:t>
            </a:r>
            <a:r>
              <a:rPr lang="en-US" altLang="en-US" smtClean="0"/>
              <a:t> + 600(1.09) = 1,248.05</a:t>
            </a:r>
          </a:p>
        </p:txBody>
      </p:sp>
      <p:sp>
        <p:nvSpPr>
          <p:cNvPr id="31748" name="Rectangle 4"/>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6DAC101E-64E4-4B2B-BBC9-4D814BA33347}" type="slidenum">
              <a:rPr lang="en-US" altLang="en-US" sz="1100"/>
              <a:pPr algn="ctr" eaLnBrk="1" hangingPunct="1"/>
              <a:t>6</a:t>
            </a:fld>
            <a:endParaRPr lang="en-US" altLang="en-US" sz="1100"/>
          </a:p>
        </p:txBody>
      </p:sp>
      <p:sp>
        <p:nvSpPr>
          <p:cNvPr id="31749"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Rectangle 1026"/>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smtClean="0"/>
              <a:t>Present Value with </a:t>
            </a:r>
            <a:br>
              <a:rPr lang="en-US" altLang="en-US" smtClean="0"/>
            </a:br>
            <a:r>
              <a:rPr lang="en-US" altLang="en-US" smtClean="0"/>
              <a:t>Daily Compounding</a:t>
            </a:r>
          </a:p>
        </p:txBody>
      </p:sp>
      <p:sp>
        <p:nvSpPr>
          <p:cNvPr id="74755" name="Rectangle 1027"/>
          <p:cNvSpPr>
            <a:spLocks noGrp="1" noChangeArrowheads="1"/>
          </p:cNvSpPr>
          <p:nvPr>
            <p:ph idx="1"/>
          </p:nvPr>
        </p:nvSpPr>
        <p:spPr>
          <a:xfrm>
            <a:off x="1143000" y="1752600"/>
            <a:ext cx="7235825" cy="4530725"/>
          </a:xfrm>
        </p:spPr>
        <p:txBody>
          <a:bodyPr/>
          <a:lstStyle/>
          <a:p>
            <a:pPr eaLnBrk="1" hangingPunct="1"/>
            <a:r>
              <a:rPr lang="en-US" altLang="en-US" sz="2800" smtClean="0"/>
              <a:t>You need $15,000 in 3 years for a new car.  </a:t>
            </a:r>
          </a:p>
          <a:p>
            <a:pPr lvl="1" eaLnBrk="1" hangingPunct="1"/>
            <a:r>
              <a:rPr lang="en-US" altLang="en-US" sz="2400" smtClean="0"/>
              <a:t>If you can deposit money into an account that pays an APR of 5.5% based on daily compounding, how much would you need to deposit?</a:t>
            </a:r>
          </a:p>
          <a:p>
            <a:pPr lvl="1" eaLnBrk="1" hangingPunct="1"/>
            <a:endParaRPr lang="en-US" altLang="en-US" sz="1200" smtClean="0"/>
          </a:p>
          <a:p>
            <a:pPr lvl="1" eaLnBrk="1" hangingPunct="1">
              <a:buFont typeface="Wingdings" pitchFamily="2" charset="2"/>
              <a:buChar char="§"/>
            </a:pPr>
            <a:r>
              <a:rPr lang="en-US" altLang="en-US" sz="2400" smtClean="0"/>
              <a:t>Daily rate = .055 / 365 = .00015068493</a:t>
            </a:r>
          </a:p>
          <a:p>
            <a:pPr lvl="1" eaLnBrk="1" hangingPunct="1">
              <a:buFont typeface="Wingdings" pitchFamily="2" charset="2"/>
              <a:buChar char="§"/>
            </a:pPr>
            <a:r>
              <a:rPr lang="en-US" altLang="en-US" sz="2400" smtClean="0"/>
              <a:t>Number of days = 3(365) = 1,095</a:t>
            </a:r>
          </a:p>
          <a:p>
            <a:pPr lvl="1" eaLnBrk="1" hangingPunct="1">
              <a:buFont typeface="Wingdings" pitchFamily="2" charset="2"/>
              <a:buChar char="§"/>
            </a:pPr>
            <a:r>
              <a:rPr lang="en-US" altLang="en-US" sz="2400" smtClean="0"/>
              <a:t>FV = 15,000 / (1.00015068493)</a:t>
            </a:r>
            <a:r>
              <a:rPr lang="en-US" altLang="en-US" sz="2400" baseline="30000" smtClean="0"/>
              <a:t>1095</a:t>
            </a:r>
            <a:r>
              <a:rPr lang="en-US" altLang="en-US" sz="2400" smtClean="0"/>
              <a:t> = 12,718.56</a:t>
            </a:r>
          </a:p>
        </p:txBody>
      </p:sp>
      <p:sp>
        <p:nvSpPr>
          <p:cNvPr id="74756" name="Rectangle 1028"/>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B5B398A5-58CC-447F-BDBF-94BA912FC137}" type="slidenum">
              <a:rPr lang="en-US" altLang="en-US" sz="1100"/>
              <a:pPr algn="ctr" eaLnBrk="1" hangingPunct="1"/>
              <a:t>60</a:t>
            </a:fld>
            <a:endParaRPr lang="en-US" altLang="en-US" sz="1100"/>
          </a:p>
        </p:txBody>
      </p:sp>
      <p:sp>
        <p:nvSpPr>
          <p:cNvPr id="74757"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ltLang="en-US" smtClean="0"/>
              <a:t>Continuous Compounding</a:t>
            </a:r>
          </a:p>
        </p:txBody>
      </p:sp>
      <p:sp>
        <p:nvSpPr>
          <p:cNvPr id="75779" name="Rectangle 3"/>
          <p:cNvSpPr>
            <a:spLocks noGrp="1" noChangeArrowheads="1"/>
          </p:cNvSpPr>
          <p:nvPr>
            <p:ph idx="1"/>
          </p:nvPr>
        </p:nvSpPr>
        <p:spPr>
          <a:xfrm>
            <a:off x="1139825" y="1600200"/>
            <a:ext cx="7388225" cy="4530725"/>
          </a:xfrm>
        </p:spPr>
        <p:txBody>
          <a:bodyPr/>
          <a:lstStyle/>
          <a:p>
            <a:pPr eaLnBrk="1" hangingPunct="1"/>
            <a:r>
              <a:rPr lang="en-US" altLang="en-US" sz="2800" smtClean="0"/>
              <a:t>Sometimes investments or loans are figured based on continuous compounding</a:t>
            </a:r>
          </a:p>
          <a:p>
            <a:pPr eaLnBrk="1" hangingPunct="1"/>
            <a:r>
              <a:rPr lang="en-US" altLang="en-US" sz="2800" smtClean="0"/>
              <a:t>EAR = e</a:t>
            </a:r>
            <a:r>
              <a:rPr lang="en-US" altLang="en-US" sz="2800" baseline="30000" smtClean="0"/>
              <a:t>q</a:t>
            </a:r>
            <a:r>
              <a:rPr lang="en-US" altLang="en-US" sz="2800" smtClean="0"/>
              <a:t> – 1</a:t>
            </a:r>
          </a:p>
          <a:p>
            <a:pPr lvl="1" eaLnBrk="1" hangingPunct="1">
              <a:buFont typeface="Wingdings" pitchFamily="2" charset="2"/>
              <a:buChar char="§"/>
            </a:pPr>
            <a:r>
              <a:rPr lang="en-US" altLang="en-US" sz="2400" smtClean="0"/>
              <a:t>The e is a special function on the calculator normally denoted by e</a:t>
            </a:r>
            <a:r>
              <a:rPr lang="en-US" altLang="en-US" sz="2400" baseline="30000" smtClean="0"/>
              <a:t>x</a:t>
            </a:r>
          </a:p>
          <a:p>
            <a:pPr lvl="1" eaLnBrk="1" hangingPunct="1">
              <a:buFont typeface="Wingdings" pitchFamily="2" charset="2"/>
              <a:buChar char="§"/>
            </a:pPr>
            <a:endParaRPr lang="en-US" altLang="en-US" sz="2400" smtClean="0"/>
          </a:p>
          <a:p>
            <a:pPr eaLnBrk="1" hangingPunct="1"/>
            <a:r>
              <a:rPr lang="en-US" altLang="en-US" sz="2800" smtClean="0"/>
              <a:t>Example: What is the effective annual rate of 7% compounded continuously?</a:t>
            </a:r>
          </a:p>
          <a:p>
            <a:pPr lvl="1" eaLnBrk="1" hangingPunct="1">
              <a:buFont typeface="Wingdings" pitchFamily="2" charset="2"/>
              <a:buChar char="§"/>
            </a:pPr>
            <a:r>
              <a:rPr lang="en-US" altLang="en-US" sz="2400" smtClean="0"/>
              <a:t>EAR = e</a:t>
            </a:r>
            <a:r>
              <a:rPr lang="en-US" altLang="en-US" sz="2400" baseline="30000" smtClean="0"/>
              <a:t>.07</a:t>
            </a:r>
            <a:r>
              <a:rPr lang="en-US" altLang="en-US" sz="2400" smtClean="0"/>
              <a:t> – 1 = .0725 or 7.25%</a:t>
            </a:r>
          </a:p>
        </p:txBody>
      </p:sp>
      <p:sp>
        <p:nvSpPr>
          <p:cNvPr id="75780" name="Rectangle 4"/>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1156DD54-F2A1-4D47-A889-D4D066D26EC1}" type="slidenum">
              <a:rPr lang="en-US" altLang="en-US" sz="1100"/>
              <a:pPr algn="ctr" eaLnBrk="1" hangingPunct="1"/>
              <a:t>61</a:t>
            </a:fld>
            <a:endParaRPr lang="en-US" altLang="en-US" sz="1100"/>
          </a:p>
        </p:txBody>
      </p:sp>
      <p:sp>
        <p:nvSpPr>
          <p:cNvPr id="75781"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tLang="en-US" smtClean="0"/>
              <a:t>Quick Quiz – Part V</a:t>
            </a:r>
          </a:p>
        </p:txBody>
      </p:sp>
      <p:sp>
        <p:nvSpPr>
          <p:cNvPr id="76803" name="Rectangle 3"/>
          <p:cNvSpPr>
            <a:spLocks noGrp="1" noChangeArrowheads="1"/>
          </p:cNvSpPr>
          <p:nvPr>
            <p:ph idx="1"/>
          </p:nvPr>
        </p:nvSpPr>
        <p:spPr/>
        <p:txBody>
          <a:bodyPr/>
          <a:lstStyle/>
          <a:p>
            <a:pPr eaLnBrk="1" hangingPunct="1"/>
            <a:r>
              <a:rPr lang="en-US" altLang="en-US" smtClean="0"/>
              <a:t>What is the definition of an APR?</a:t>
            </a:r>
          </a:p>
          <a:p>
            <a:pPr eaLnBrk="1" hangingPunct="1"/>
            <a:endParaRPr lang="en-US" altLang="en-US" sz="1800" smtClean="0"/>
          </a:p>
          <a:p>
            <a:pPr eaLnBrk="1" hangingPunct="1"/>
            <a:r>
              <a:rPr lang="en-US" altLang="en-US" smtClean="0"/>
              <a:t>What is the effective annual rate?</a:t>
            </a:r>
          </a:p>
          <a:p>
            <a:pPr eaLnBrk="1" hangingPunct="1"/>
            <a:endParaRPr lang="en-US" altLang="en-US" sz="1800" smtClean="0"/>
          </a:p>
          <a:p>
            <a:pPr eaLnBrk="1" hangingPunct="1"/>
            <a:r>
              <a:rPr lang="en-US" altLang="en-US" smtClean="0"/>
              <a:t>Which rate should you use to compare alternative investments or loans?</a:t>
            </a:r>
          </a:p>
          <a:p>
            <a:pPr eaLnBrk="1" hangingPunct="1"/>
            <a:endParaRPr lang="en-US" altLang="en-US" sz="1800" smtClean="0"/>
          </a:p>
          <a:p>
            <a:pPr eaLnBrk="1" hangingPunct="1"/>
            <a:r>
              <a:rPr lang="en-US" altLang="en-US" smtClean="0"/>
              <a:t>Which rate do you need to use in the time value of money calculations?</a:t>
            </a:r>
          </a:p>
        </p:txBody>
      </p:sp>
      <p:sp>
        <p:nvSpPr>
          <p:cNvPr id="76804" name="Rectangle 4"/>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AE45337E-B1B0-4CF8-BCCC-FE09CBB332DF}" type="slidenum">
              <a:rPr lang="en-US" altLang="en-US" sz="1100"/>
              <a:pPr algn="ctr" eaLnBrk="1" hangingPunct="1"/>
              <a:t>62</a:t>
            </a:fld>
            <a:endParaRPr lang="en-US" altLang="en-US" sz="1100"/>
          </a:p>
        </p:txBody>
      </p:sp>
      <p:sp>
        <p:nvSpPr>
          <p:cNvPr id="76805"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smtClean="0"/>
              <a:t>Pure Discount Loans – Example 6.12</a:t>
            </a:r>
          </a:p>
        </p:txBody>
      </p:sp>
      <p:sp>
        <p:nvSpPr>
          <p:cNvPr id="77827" name="Rectangle 3"/>
          <p:cNvSpPr>
            <a:spLocks noGrp="1" noChangeArrowheads="1"/>
          </p:cNvSpPr>
          <p:nvPr>
            <p:ph idx="1"/>
          </p:nvPr>
        </p:nvSpPr>
        <p:spPr>
          <a:xfrm>
            <a:off x="1139825" y="1676400"/>
            <a:ext cx="7388225" cy="4530725"/>
          </a:xfrm>
        </p:spPr>
        <p:txBody>
          <a:bodyPr/>
          <a:lstStyle/>
          <a:p>
            <a:pPr eaLnBrk="1" hangingPunct="1"/>
            <a:r>
              <a:rPr lang="en-US" altLang="en-US" sz="2800" smtClean="0"/>
              <a:t>Treasury bills are excellent examples of pure discount loans. The principal amount is repaid at some future date, without any periodic interest payments.</a:t>
            </a:r>
          </a:p>
          <a:p>
            <a:pPr eaLnBrk="1" hangingPunct="1"/>
            <a:endParaRPr lang="en-US" altLang="en-US" sz="2800" smtClean="0"/>
          </a:p>
          <a:p>
            <a:pPr eaLnBrk="1" hangingPunct="1"/>
            <a:r>
              <a:rPr lang="en-US" altLang="en-US" sz="2800" smtClean="0"/>
              <a:t>If a T-bill promises to repay  $10,000 in 12 months and the market interest rate is 7 percent, how much will the bill sell for in the market?</a:t>
            </a:r>
          </a:p>
          <a:p>
            <a:pPr lvl="1" eaLnBrk="1" hangingPunct="1">
              <a:buFont typeface="Wingdings" pitchFamily="2" charset="2"/>
              <a:buChar char="§"/>
            </a:pPr>
            <a:r>
              <a:rPr lang="en-US" altLang="en-US" sz="2400" smtClean="0"/>
              <a:t>PV = 10,000 / 1.07 = 9,345.79</a:t>
            </a:r>
          </a:p>
        </p:txBody>
      </p:sp>
      <p:sp>
        <p:nvSpPr>
          <p:cNvPr id="77828" name="Rectangle 4"/>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48FFF0FF-4138-45B5-A4E0-AC71F8C00EC5}" type="slidenum">
              <a:rPr lang="en-US" altLang="en-US" sz="1100"/>
              <a:pPr algn="ctr" eaLnBrk="1" hangingPunct="1"/>
              <a:t>63</a:t>
            </a:fld>
            <a:endParaRPr lang="en-US" altLang="en-US" sz="1100"/>
          </a:p>
        </p:txBody>
      </p:sp>
      <p:sp>
        <p:nvSpPr>
          <p:cNvPr id="77829"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838200" y="381000"/>
            <a:ext cx="7618413" cy="1143000"/>
          </a:xfrm>
        </p:spPr>
        <p:txBody>
          <a:bodyPr/>
          <a:lstStyle/>
          <a:p>
            <a:pPr eaLnBrk="1" hangingPunct="1"/>
            <a:r>
              <a:rPr lang="en-US" altLang="en-US" smtClean="0"/>
              <a:t>Example: Interest-Only Loan</a:t>
            </a:r>
          </a:p>
        </p:txBody>
      </p:sp>
      <p:sp>
        <p:nvSpPr>
          <p:cNvPr id="78851" name="Rectangle 3"/>
          <p:cNvSpPr>
            <a:spLocks noGrp="1" noChangeArrowheads="1"/>
          </p:cNvSpPr>
          <p:nvPr>
            <p:ph idx="1"/>
          </p:nvPr>
        </p:nvSpPr>
        <p:spPr>
          <a:xfrm>
            <a:off x="838200" y="1447800"/>
            <a:ext cx="7315200" cy="4495800"/>
          </a:xfrm>
        </p:spPr>
        <p:txBody>
          <a:bodyPr/>
          <a:lstStyle/>
          <a:p>
            <a:pPr eaLnBrk="1" hangingPunct="1"/>
            <a:r>
              <a:rPr lang="en-US" altLang="en-US" sz="2800" smtClean="0"/>
              <a:t>Consider a 5-year, interest-only loan with a 7% interest rate.  The principal amount is $10,000. Interest is paid annually.</a:t>
            </a:r>
          </a:p>
          <a:p>
            <a:pPr lvl="1" eaLnBrk="1" hangingPunct="1">
              <a:buFont typeface="Wingdings" pitchFamily="2" charset="2"/>
              <a:buChar char="§"/>
            </a:pPr>
            <a:r>
              <a:rPr lang="en-US" altLang="en-US" sz="2400" smtClean="0"/>
              <a:t>What would the stream of cash flows be?</a:t>
            </a:r>
          </a:p>
          <a:p>
            <a:pPr lvl="2" eaLnBrk="1" hangingPunct="1"/>
            <a:r>
              <a:rPr lang="en-US" altLang="en-US" sz="2000" smtClean="0"/>
              <a:t>Years 1 – 4: Interest payments of .07(10,000) = 700</a:t>
            </a:r>
          </a:p>
          <a:p>
            <a:pPr lvl="2" eaLnBrk="1" hangingPunct="1"/>
            <a:r>
              <a:rPr lang="en-US" altLang="en-US" sz="2000" smtClean="0"/>
              <a:t>Year 5: Interest + principal = 10,700</a:t>
            </a:r>
          </a:p>
          <a:p>
            <a:pPr lvl="2" eaLnBrk="1" hangingPunct="1"/>
            <a:endParaRPr lang="en-US" altLang="en-US" sz="2000" smtClean="0"/>
          </a:p>
          <a:p>
            <a:pPr eaLnBrk="1" hangingPunct="1"/>
            <a:r>
              <a:rPr lang="en-US" altLang="en-US" sz="2800" smtClean="0"/>
              <a:t>This cash flow stream is similar to the cash flows on corporate bonds, and we will talk about them in greater detail later.</a:t>
            </a:r>
          </a:p>
        </p:txBody>
      </p:sp>
      <p:sp>
        <p:nvSpPr>
          <p:cNvPr id="78852" name="Rectangle 4"/>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CC53BC00-60AE-4072-8AEB-E5A94E99BAC2}" type="slidenum">
              <a:rPr lang="en-US" altLang="en-US" sz="1100"/>
              <a:pPr algn="ctr" eaLnBrk="1" hangingPunct="1"/>
              <a:t>64</a:t>
            </a:fld>
            <a:endParaRPr lang="en-US" altLang="en-US" sz="1100"/>
          </a:p>
        </p:txBody>
      </p:sp>
      <p:sp>
        <p:nvSpPr>
          <p:cNvPr id="78853"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749300" y="533400"/>
            <a:ext cx="7924800" cy="914400"/>
          </a:xfrm>
        </p:spPr>
        <p:txBody>
          <a:bodyPr/>
          <a:lstStyle/>
          <a:p>
            <a:pPr eaLnBrk="1" hangingPunct="1"/>
            <a:r>
              <a:rPr lang="en-US" altLang="en-US" sz="3200" smtClean="0"/>
              <a:t>Example: Amortized Loan with Fixed Principal Payment</a:t>
            </a:r>
          </a:p>
        </p:txBody>
      </p:sp>
      <p:sp>
        <p:nvSpPr>
          <p:cNvPr id="13316" name="Rectangle 3"/>
          <p:cNvSpPr>
            <a:spLocks noGrp="1" noChangeArrowheads="1"/>
          </p:cNvSpPr>
          <p:nvPr>
            <p:ph idx="1"/>
          </p:nvPr>
        </p:nvSpPr>
        <p:spPr>
          <a:xfrm>
            <a:off x="1066800" y="1828800"/>
            <a:ext cx="7312025" cy="4530725"/>
          </a:xfrm>
        </p:spPr>
        <p:txBody>
          <a:bodyPr/>
          <a:lstStyle/>
          <a:p>
            <a:pPr eaLnBrk="1" hangingPunct="1"/>
            <a:r>
              <a:rPr lang="en-US" altLang="en-US" sz="2800" smtClean="0"/>
              <a:t>Consider a $50,000, 10 year loan at 8% interest. The loan agreement requires the firm to pay $5,000 in principal each year plus interest for that year.</a:t>
            </a:r>
          </a:p>
          <a:p>
            <a:pPr eaLnBrk="1" hangingPunct="1">
              <a:buFontTx/>
              <a:buNone/>
            </a:pPr>
            <a:endParaRPr lang="en-US" altLang="en-US" sz="2800" smtClean="0"/>
          </a:p>
          <a:p>
            <a:pPr eaLnBrk="1" hangingPunct="1"/>
            <a:r>
              <a:rPr lang="en-US" altLang="en-US" sz="2800" smtClean="0"/>
              <a:t>Click on the Excel icon to see the amortization table</a:t>
            </a:r>
          </a:p>
        </p:txBody>
      </p:sp>
      <p:graphicFrame>
        <p:nvGraphicFramePr>
          <p:cNvPr id="129028" name="Object 4">
            <a:hlinkClick r:id="" action="ppaction://ole?verb=1"/>
          </p:cNvPr>
          <p:cNvGraphicFramePr>
            <a:graphicFrameLocks noChangeAspect="1"/>
          </p:cNvGraphicFramePr>
          <p:nvPr/>
        </p:nvGraphicFramePr>
        <p:xfrm>
          <a:off x="5797550" y="4953000"/>
          <a:ext cx="838200" cy="800100"/>
        </p:xfrm>
        <a:graphic>
          <a:graphicData uri="http://schemas.openxmlformats.org/presentationml/2006/ole">
            <p:oleObj spid="_x0000_s13314" name="Worksheet" showAsIcon="1" r:id="rId3" imgW="381000" imgH="714375" progId="Excel.Sheet.8">
              <p:embed/>
            </p:oleObj>
          </a:graphicData>
        </a:graphic>
      </p:graphicFrame>
      <p:sp>
        <p:nvSpPr>
          <p:cNvPr id="13317" name="Rectangle 5"/>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52A6036A-0D45-4A43-8CF6-6DA1A0283BED}" type="slidenum">
              <a:rPr lang="en-US" altLang="en-US" sz="1100"/>
              <a:pPr algn="ctr" eaLnBrk="1" hangingPunct="1"/>
              <a:t>65</a:t>
            </a:fld>
            <a:endParaRPr lang="en-US" altLang="en-US" sz="1100"/>
          </a:p>
        </p:txBody>
      </p:sp>
      <p:sp>
        <p:nvSpPr>
          <p:cNvPr id="13318"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29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500063" y="457200"/>
            <a:ext cx="8534400" cy="914400"/>
          </a:xfrm>
        </p:spPr>
        <p:txBody>
          <a:bodyPr rtlCol="0">
            <a:normAutofit fontScale="90000"/>
          </a:bodyPr>
          <a:lstStyle/>
          <a:p>
            <a:pPr eaLnBrk="1" fontAlgn="auto" hangingPunct="1">
              <a:spcAft>
                <a:spcPts val="0"/>
              </a:spcAft>
              <a:defRPr/>
            </a:pPr>
            <a:r>
              <a:rPr lang="en-US" altLang="en-US" dirty="0" smtClean="0"/>
              <a:t>Example: Amortized Loan </a:t>
            </a:r>
            <a:br>
              <a:rPr lang="en-US" altLang="en-US" dirty="0" smtClean="0"/>
            </a:br>
            <a:r>
              <a:rPr lang="en-US" altLang="en-US" dirty="0" smtClean="0"/>
              <a:t>with Fixed Payment</a:t>
            </a:r>
          </a:p>
        </p:txBody>
      </p:sp>
      <p:sp>
        <p:nvSpPr>
          <p:cNvPr id="76803" name="Rectangle 3"/>
          <p:cNvSpPr>
            <a:spLocks noGrp="1" noChangeArrowheads="1"/>
          </p:cNvSpPr>
          <p:nvPr>
            <p:ph idx="1"/>
          </p:nvPr>
        </p:nvSpPr>
        <p:spPr>
          <a:xfrm>
            <a:off x="914400" y="1676400"/>
            <a:ext cx="7464425" cy="4530725"/>
          </a:xfrm>
        </p:spPr>
        <p:txBody>
          <a:bodyPr rtlCol="0">
            <a:normAutofit fontScale="85000" lnSpcReduction="20000"/>
          </a:bodyPr>
          <a:lstStyle/>
          <a:p>
            <a:pPr marL="254000" indent="-254000" eaLnBrk="1" fontAlgn="auto" hangingPunct="1">
              <a:spcAft>
                <a:spcPts val="0"/>
              </a:spcAft>
              <a:defRPr/>
            </a:pPr>
            <a:r>
              <a:rPr lang="en-US" altLang="en-US" smtClean="0"/>
              <a:t>Each payment covers the interest expense plus reduces principal</a:t>
            </a:r>
          </a:p>
          <a:p>
            <a:pPr marL="254000" indent="-254000" eaLnBrk="1" fontAlgn="auto" hangingPunct="1">
              <a:spcAft>
                <a:spcPts val="0"/>
              </a:spcAft>
              <a:defRPr/>
            </a:pPr>
            <a:r>
              <a:rPr lang="en-US" altLang="en-US" smtClean="0"/>
              <a:t>Consider a 4 year loan with annual payments. The interest rate is 8%, and the principal amount is $5,000.</a:t>
            </a:r>
          </a:p>
          <a:p>
            <a:pPr marL="730250" lvl="1" indent="-342900" eaLnBrk="1" fontAlgn="auto" hangingPunct="1">
              <a:spcAft>
                <a:spcPts val="0"/>
              </a:spcAft>
              <a:buFont typeface="Wingdings" pitchFamily="2" charset="2"/>
              <a:buChar char="§"/>
              <a:defRPr/>
            </a:pPr>
            <a:r>
              <a:rPr lang="en-US" altLang="en-US" smtClean="0"/>
              <a:t>What is the annual payment?</a:t>
            </a:r>
          </a:p>
          <a:p>
            <a:pPr marL="1030288" lvl="2" indent="-254000" eaLnBrk="1" fontAlgn="auto" hangingPunct="1">
              <a:spcAft>
                <a:spcPts val="0"/>
              </a:spcAft>
              <a:defRPr/>
            </a:pPr>
            <a:r>
              <a:rPr lang="en-US" altLang="en-US" smtClean="0"/>
              <a:t>4 N</a:t>
            </a:r>
          </a:p>
          <a:p>
            <a:pPr marL="1030288" lvl="2" indent="-254000" eaLnBrk="1" fontAlgn="auto" hangingPunct="1">
              <a:spcAft>
                <a:spcPts val="0"/>
              </a:spcAft>
              <a:defRPr/>
            </a:pPr>
            <a:r>
              <a:rPr lang="en-US" altLang="en-US" smtClean="0"/>
              <a:t>8 I/Y</a:t>
            </a:r>
          </a:p>
          <a:p>
            <a:pPr marL="1030288" lvl="2" indent="-254000" eaLnBrk="1" fontAlgn="auto" hangingPunct="1">
              <a:spcAft>
                <a:spcPts val="0"/>
              </a:spcAft>
              <a:defRPr/>
            </a:pPr>
            <a:r>
              <a:rPr lang="en-US" altLang="en-US" smtClean="0"/>
              <a:t>5,000 PV</a:t>
            </a:r>
          </a:p>
          <a:p>
            <a:pPr marL="1030288" lvl="2" indent="-254000" eaLnBrk="1" fontAlgn="auto" hangingPunct="1">
              <a:spcAft>
                <a:spcPts val="0"/>
              </a:spcAft>
              <a:defRPr/>
            </a:pPr>
            <a:r>
              <a:rPr lang="en-US" altLang="en-US" smtClean="0"/>
              <a:t>CPT PMT = -1,509.60</a:t>
            </a:r>
          </a:p>
          <a:p>
            <a:pPr marL="254000" indent="-254000" eaLnBrk="1" fontAlgn="auto" hangingPunct="1">
              <a:spcAft>
                <a:spcPts val="0"/>
              </a:spcAft>
              <a:defRPr/>
            </a:pPr>
            <a:r>
              <a:rPr lang="en-US" altLang="en-US" smtClean="0"/>
              <a:t>Click on the Excel icon to see the amortization table</a:t>
            </a:r>
          </a:p>
        </p:txBody>
      </p:sp>
      <p:graphicFrame>
        <p:nvGraphicFramePr>
          <p:cNvPr id="130052" name="Object 4">
            <a:hlinkClick r:id="" action="ppaction://ole?verb=1"/>
          </p:cNvPr>
          <p:cNvGraphicFramePr>
            <a:graphicFrameLocks noChangeAspect="1"/>
          </p:cNvGraphicFramePr>
          <p:nvPr/>
        </p:nvGraphicFramePr>
        <p:xfrm>
          <a:off x="6629400" y="4267200"/>
          <a:ext cx="990600" cy="914400"/>
        </p:xfrm>
        <a:graphic>
          <a:graphicData uri="http://schemas.openxmlformats.org/presentationml/2006/ole">
            <p:oleObj spid="_x0000_s14338" name="Worksheet" showAsIcon="1" r:id="rId4" imgW="381000" imgH="714375" progId="Excel.Sheet.8">
              <p:embed/>
            </p:oleObj>
          </a:graphicData>
        </a:graphic>
      </p:graphicFrame>
      <p:sp>
        <p:nvSpPr>
          <p:cNvPr id="14341" name="Rectangle 5"/>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B6EDD588-A24E-4335-94EB-9C4FDC6AAE00}" type="slidenum">
              <a:rPr lang="en-US" altLang="en-US" sz="1100"/>
              <a:pPr algn="ctr" eaLnBrk="1" hangingPunct="1"/>
              <a:t>66</a:t>
            </a:fld>
            <a:endParaRPr lang="en-US" altLang="en-US" sz="1100"/>
          </a:p>
        </p:txBody>
      </p:sp>
      <p:sp>
        <p:nvSpPr>
          <p:cNvPr id="14342"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30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ltLang="en-US" smtClean="0"/>
              <a:t>Work the Web Example</a:t>
            </a:r>
          </a:p>
        </p:txBody>
      </p:sp>
      <p:sp>
        <p:nvSpPr>
          <p:cNvPr id="77827" name="Rectangle 3"/>
          <p:cNvSpPr>
            <a:spLocks noGrp="1" noChangeArrowheads="1"/>
          </p:cNvSpPr>
          <p:nvPr>
            <p:ph idx="1"/>
          </p:nvPr>
        </p:nvSpPr>
        <p:spPr>
          <a:xfrm>
            <a:off x="1066800" y="1600200"/>
            <a:ext cx="7069138" cy="4494213"/>
          </a:xfrm>
        </p:spPr>
        <p:txBody>
          <a:bodyPr rtlCol="0">
            <a:normAutofit fontScale="92500" lnSpcReduction="20000"/>
          </a:bodyPr>
          <a:lstStyle/>
          <a:p>
            <a:pPr eaLnBrk="1" fontAlgn="auto" hangingPunct="1">
              <a:spcAft>
                <a:spcPts val="0"/>
              </a:spcAft>
              <a:defRPr/>
            </a:pPr>
            <a:r>
              <a:rPr lang="en-US" altLang="en-US" smtClean="0"/>
              <a:t>There are websites available that can easily prepare amortization tables</a:t>
            </a:r>
          </a:p>
          <a:p>
            <a:pPr eaLnBrk="1" fontAlgn="auto" hangingPunct="1">
              <a:spcAft>
                <a:spcPts val="0"/>
              </a:spcAft>
              <a:defRPr/>
            </a:pPr>
            <a:r>
              <a:rPr lang="en-US" altLang="en-US" smtClean="0"/>
              <a:t>Click on the web surfer to check out the Bankrate.com website and work the following example</a:t>
            </a:r>
          </a:p>
          <a:p>
            <a:pPr eaLnBrk="1" fontAlgn="auto" hangingPunct="1">
              <a:spcAft>
                <a:spcPts val="0"/>
              </a:spcAft>
              <a:defRPr/>
            </a:pPr>
            <a:endParaRPr lang="en-US" altLang="en-US" smtClean="0"/>
          </a:p>
          <a:p>
            <a:pPr eaLnBrk="1" fontAlgn="auto" hangingPunct="1">
              <a:spcAft>
                <a:spcPts val="0"/>
              </a:spcAft>
              <a:defRPr/>
            </a:pPr>
            <a:r>
              <a:rPr lang="en-US" altLang="en-US" smtClean="0"/>
              <a:t>You have a loan of $25,000 and will repay the loan over 5 years at 8% interest.</a:t>
            </a:r>
          </a:p>
          <a:p>
            <a:pPr lvl="1" eaLnBrk="1" fontAlgn="auto" hangingPunct="1">
              <a:spcAft>
                <a:spcPts val="0"/>
              </a:spcAft>
              <a:buFont typeface="Wingdings" pitchFamily="2" charset="2"/>
              <a:buChar char="§"/>
              <a:defRPr/>
            </a:pPr>
            <a:r>
              <a:rPr lang="en-US" altLang="en-US" smtClean="0"/>
              <a:t>What is your loan payment?</a:t>
            </a:r>
          </a:p>
          <a:p>
            <a:pPr lvl="1" eaLnBrk="1" fontAlgn="auto" hangingPunct="1">
              <a:spcAft>
                <a:spcPts val="0"/>
              </a:spcAft>
              <a:buFont typeface="Wingdings" pitchFamily="2" charset="2"/>
              <a:buChar char="§"/>
              <a:defRPr/>
            </a:pPr>
            <a:r>
              <a:rPr lang="en-US" altLang="en-US" smtClean="0"/>
              <a:t>What does the amortization schedule look like?</a:t>
            </a:r>
          </a:p>
        </p:txBody>
      </p:sp>
      <p:pic>
        <p:nvPicPr>
          <p:cNvPr id="131078" name="Picture 6" descr="Web surfer">
            <a:hlinkClick r:id="rId3"/>
          </p:cNvPr>
          <p:cNvPicPr>
            <a:picLocks noChangeAspect="1" noChangeArrowheads="1"/>
          </p:cNvPicPr>
          <p:nvPr/>
        </p:nvPicPr>
        <p:blipFill>
          <a:blip r:embed="rId4" cstate="print"/>
          <a:srcRect/>
          <a:stretch>
            <a:fillRect/>
          </a:stretch>
        </p:blipFill>
        <p:spPr bwMode="auto">
          <a:xfrm>
            <a:off x="7696200" y="5486400"/>
            <a:ext cx="660400" cy="838200"/>
          </a:xfrm>
          <a:prstGeom prst="rect">
            <a:avLst/>
          </a:prstGeom>
          <a:noFill/>
          <a:ln w="9525">
            <a:noFill/>
            <a:miter lim="800000"/>
            <a:headEnd/>
            <a:tailEnd/>
          </a:ln>
        </p:spPr>
      </p:pic>
      <p:sp>
        <p:nvSpPr>
          <p:cNvPr id="79877" name="Rectangle 7"/>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49A5CBB9-3F01-4D4B-A90F-DB37D4539DD9}" type="slidenum">
              <a:rPr lang="en-US" altLang="en-US" sz="1100"/>
              <a:pPr algn="ctr" eaLnBrk="1" hangingPunct="1"/>
              <a:t>67</a:t>
            </a:fld>
            <a:endParaRPr lang="en-US" altLang="en-US" sz="1100"/>
          </a:p>
        </p:txBody>
      </p:sp>
      <p:sp>
        <p:nvSpPr>
          <p:cNvPr id="79878"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31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ltLang="en-US" smtClean="0"/>
              <a:t>Quick Quiz – Part VI</a:t>
            </a:r>
          </a:p>
        </p:txBody>
      </p:sp>
      <p:sp>
        <p:nvSpPr>
          <p:cNvPr id="80899" name="Rectangle 3"/>
          <p:cNvSpPr>
            <a:spLocks noGrp="1" noChangeArrowheads="1"/>
          </p:cNvSpPr>
          <p:nvPr>
            <p:ph idx="1"/>
          </p:nvPr>
        </p:nvSpPr>
        <p:spPr>
          <a:xfrm>
            <a:off x="1143000" y="1600200"/>
            <a:ext cx="7235825" cy="4530725"/>
          </a:xfrm>
        </p:spPr>
        <p:txBody>
          <a:bodyPr/>
          <a:lstStyle/>
          <a:p>
            <a:pPr eaLnBrk="1" hangingPunct="1"/>
            <a:r>
              <a:rPr lang="en-US" altLang="en-US" sz="2800" smtClean="0"/>
              <a:t>What is a pure discount loan? </a:t>
            </a:r>
          </a:p>
          <a:p>
            <a:pPr lvl="1" eaLnBrk="1" hangingPunct="1"/>
            <a:r>
              <a:rPr lang="en-US" altLang="en-US" sz="2400" smtClean="0"/>
              <a:t>What is a good example of a pure discount loan?</a:t>
            </a:r>
          </a:p>
          <a:p>
            <a:pPr lvl="1" eaLnBrk="1" hangingPunct="1"/>
            <a:endParaRPr lang="en-US" altLang="en-US" sz="2400" smtClean="0"/>
          </a:p>
          <a:p>
            <a:pPr eaLnBrk="1" hangingPunct="1"/>
            <a:r>
              <a:rPr lang="en-US" altLang="en-US" sz="2800" smtClean="0"/>
              <a:t>What is an interest-only loan? </a:t>
            </a:r>
          </a:p>
          <a:p>
            <a:pPr lvl="1" eaLnBrk="1" hangingPunct="1"/>
            <a:r>
              <a:rPr lang="en-US" altLang="en-US" sz="2400" smtClean="0"/>
              <a:t>What is a good example of an interest-only loan?</a:t>
            </a:r>
          </a:p>
          <a:p>
            <a:pPr lvl="1" eaLnBrk="1" hangingPunct="1"/>
            <a:endParaRPr lang="en-US" altLang="en-US" sz="2400" smtClean="0"/>
          </a:p>
          <a:p>
            <a:pPr eaLnBrk="1" hangingPunct="1"/>
            <a:r>
              <a:rPr lang="en-US" altLang="en-US" sz="2800" smtClean="0"/>
              <a:t>What is an amortized loan?  </a:t>
            </a:r>
          </a:p>
          <a:p>
            <a:pPr lvl="1" eaLnBrk="1" hangingPunct="1"/>
            <a:r>
              <a:rPr lang="en-US" altLang="en-US" sz="2400" smtClean="0"/>
              <a:t>What is a good example of an amortized loan?</a:t>
            </a:r>
          </a:p>
        </p:txBody>
      </p:sp>
      <p:sp>
        <p:nvSpPr>
          <p:cNvPr id="80900" name="Rectangle 4"/>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FCF5A8D6-BE29-40B4-8A84-6691934A32CE}" type="slidenum">
              <a:rPr lang="en-US" altLang="en-US" sz="1100"/>
              <a:pPr algn="ctr" eaLnBrk="1" hangingPunct="1"/>
              <a:t>68</a:t>
            </a:fld>
            <a:endParaRPr lang="en-US" altLang="en-US" sz="1100"/>
          </a:p>
        </p:txBody>
      </p:sp>
      <p:sp>
        <p:nvSpPr>
          <p:cNvPr id="80901"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ltLang="en-US" smtClean="0"/>
              <a:t>Ethics Issues</a:t>
            </a:r>
          </a:p>
        </p:txBody>
      </p:sp>
      <p:sp>
        <p:nvSpPr>
          <p:cNvPr id="79875" name="Rectangle 3"/>
          <p:cNvSpPr>
            <a:spLocks noGrp="1" noChangeArrowheads="1"/>
          </p:cNvSpPr>
          <p:nvPr>
            <p:ph idx="1"/>
          </p:nvPr>
        </p:nvSpPr>
        <p:spPr>
          <a:xfrm>
            <a:off x="914400" y="1447800"/>
            <a:ext cx="7270750" cy="4524375"/>
          </a:xfrm>
        </p:spPr>
        <p:txBody>
          <a:bodyPr rtlCol="0">
            <a:normAutofit fontScale="85000" lnSpcReduction="20000"/>
          </a:bodyPr>
          <a:lstStyle/>
          <a:p>
            <a:pPr eaLnBrk="1" fontAlgn="auto" hangingPunct="1">
              <a:spcAft>
                <a:spcPts val="0"/>
              </a:spcAft>
              <a:defRPr/>
            </a:pPr>
            <a:r>
              <a:rPr lang="en-US" altLang="en-US" smtClean="0"/>
              <a:t>Suppose you are in a hurry to get your income tax refund. </a:t>
            </a:r>
          </a:p>
          <a:p>
            <a:pPr lvl="1" eaLnBrk="1" fontAlgn="auto" hangingPunct="1">
              <a:spcAft>
                <a:spcPts val="0"/>
              </a:spcAft>
              <a:defRPr/>
            </a:pPr>
            <a:r>
              <a:rPr lang="en-US" altLang="en-US" sz="1800" smtClean="0"/>
              <a:t>If you mail your tax return, you will receive your refund in 3 weeks. </a:t>
            </a:r>
          </a:p>
          <a:p>
            <a:pPr lvl="1" eaLnBrk="1" fontAlgn="auto" hangingPunct="1">
              <a:spcAft>
                <a:spcPts val="0"/>
              </a:spcAft>
              <a:defRPr/>
            </a:pPr>
            <a:r>
              <a:rPr lang="en-US" altLang="en-US" sz="1800" smtClean="0"/>
              <a:t>If you file the return electronically through a tax service, you can get the estimated refund tomorrow. </a:t>
            </a:r>
          </a:p>
          <a:p>
            <a:pPr lvl="2" eaLnBrk="1" fontAlgn="auto" hangingPunct="1">
              <a:spcAft>
                <a:spcPts val="0"/>
              </a:spcAft>
              <a:defRPr/>
            </a:pPr>
            <a:r>
              <a:rPr lang="en-US" altLang="en-US" smtClean="0"/>
              <a:t>The service subtracts a $50 fee and pays you the remaining expected refund. </a:t>
            </a:r>
          </a:p>
          <a:p>
            <a:pPr lvl="2" eaLnBrk="1" fontAlgn="auto" hangingPunct="1">
              <a:spcAft>
                <a:spcPts val="0"/>
              </a:spcAft>
              <a:defRPr/>
            </a:pPr>
            <a:r>
              <a:rPr lang="en-US" altLang="en-US" smtClean="0"/>
              <a:t>The actual refund is then mailed to the preparation service. </a:t>
            </a:r>
          </a:p>
          <a:p>
            <a:pPr lvl="2" eaLnBrk="1" fontAlgn="auto" hangingPunct="1">
              <a:spcAft>
                <a:spcPts val="0"/>
              </a:spcAft>
              <a:defRPr/>
            </a:pPr>
            <a:r>
              <a:rPr lang="en-US" altLang="en-US" smtClean="0"/>
              <a:t>Assume you expect to get a refund of $978. </a:t>
            </a:r>
          </a:p>
          <a:p>
            <a:pPr lvl="2" eaLnBrk="1" fontAlgn="auto" hangingPunct="1">
              <a:spcAft>
                <a:spcPts val="0"/>
              </a:spcAft>
              <a:defRPr/>
            </a:pPr>
            <a:r>
              <a:rPr lang="en-US" altLang="en-US" smtClean="0"/>
              <a:t>What is the APR with weekly compounding? </a:t>
            </a:r>
          </a:p>
          <a:p>
            <a:pPr lvl="2" eaLnBrk="1" fontAlgn="auto" hangingPunct="1">
              <a:spcAft>
                <a:spcPts val="0"/>
              </a:spcAft>
              <a:defRPr/>
            </a:pPr>
            <a:r>
              <a:rPr lang="en-US" altLang="en-US" smtClean="0"/>
              <a:t>What is the EAR? </a:t>
            </a:r>
          </a:p>
          <a:p>
            <a:pPr lvl="2" eaLnBrk="1" fontAlgn="auto" hangingPunct="1">
              <a:spcAft>
                <a:spcPts val="0"/>
              </a:spcAft>
              <a:defRPr/>
            </a:pPr>
            <a:r>
              <a:rPr lang="en-US" altLang="en-US" smtClean="0"/>
              <a:t>How large does the refund have to be for the APR to be 15%? </a:t>
            </a:r>
          </a:p>
          <a:p>
            <a:pPr lvl="2" eaLnBrk="1" fontAlgn="auto" hangingPunct="1">
              <a:spcAft>
                <a:spcPts val="0"/>
              </a:spcAft>
              <a:defRPr/>
            </a:pPr>
            <a:r>
              <a:rPr lang="en-US" altLang="en-US" smtClean="0"/>
              <a:t>What is your opinion of this practice?</a:t>
            </a:r>
            <a:r>
              <a:rPr lang="en-US" altLang="en-US" i="1" smtClean="0"/>
              <a:t/>
            </a:r>
            <a:br>
              <a:rPr lang="en-US" altLang="en-US" i="1" smtClean="0"/>
            </a:br>
            <a:endParaRPr lang="en-US" altLang="en-US" sz="2000" smtClean="0"/>
          </a:p>
        </p:txBody>
      </p:sp>
      <p:sp>
        <p:nvSpPr>
          <p:cNvPr id="81924" name="Rectangle 4"/>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69C71BC0-AD7F-4469-A40F-806E6A970F4E}" type="slidenum">
              <a:rPr lang="en-US" altLang="en-US" sz="1100"/>
              <a:pPr algn="ctr" eaLnBrk="1" hangingPunct="1"/>
              <a:t>69</a:t>
            </a:fld>
            <a:endParaRPr lang="en-US" altLang="en-US" sz="1100"/>
          </a:p>
        </p:txBody>
      </p:sp>
      <p:sp>
        <p:nvSpPr>
          <p:cNvPr id="81925"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66775" y="457200"/>
            <a:ext cx="7696200" cy="914400"/>
          </a:xfrm>
        </p:spPr>
        <p:txBody>
          <a:bodyPr rtlCol="0">
            <a:normAutofit fontScale="90000"/>
          </a:bodyPr>
          <a:lstStyle/>
          <a:p>
            <a:pPr eaLnBrk="1" fontAlgn="auto" hangingPunct="1">
              <a:spcAft>
                <a:spcPts val="0"/>
              </a:spcAft>
              <a:defRPr/>
            </a:pPr>
            <a:r>
              <a:rPr lang="en-US" altLang="en-US" sz="4200" dirty="0" smtClean="0"/>
              <a:t>Multiple Cash Flows – </a:t>
            </a:r>
            <a:br>
              <a:rPr lang="en-US" altLang="en-US" sz="4200" dirty="0" smtClean="0"/>
            </a:br>
            <a:r>
              <a:rPr lang="en-US" altLang="en-US" sz="4200" dirty="0" smtClean="0"/>
              <a:t>Example 2 Continued</a:t>
            </a:r>
          </a:p>
        </p:txBody>
      </p:sp>
      <p:sp>
        <p:nvSpPr>
          <p:cNvPr id="32771" name="Rectangle 3"/>
          <p:cNvSpPr>
            <a:spLocks noGrp="1" noChangeArrowheads="1"/>
          </p:cNvSpPr>
          <p:nvPr>
            <p:ph idx="1"/>
          </p:nvPr>
        </p:nvSpPr>
        <p:spPr>
          <a:xfrm>
            <a:off x="1447800" y="1793875"/>
            <a:ext cx="7388225" cy="4530725"/>
          </a:xfrm>
        </p:spPr>
        <p:txBody>
          <a:bodyPr/>
          <a:lstStyle/>
          <a:p>
            <a:pPr eaLnBrk="1" hangingPunct="1"/>
            <a:r>
              <a:rPr lang="en-US" altLang="en-US" smtClean="0"/>
              <a:t>How much will you have in 5 years </a:t>
            </a:r>
            <a:br>
              <a:rPr lang="en-US" altLang="en-US" smtClean="0"/>
            </a:br>
            <a:r>
              <a:rPr lang="en-US" altLang="en-US" smtClean="0"/>
              <a:t>if you make no further deposits?</a:t>
            </a:r>
          </a:p>
          <a:p>
            <a:pPr eaLnBrk="1" hangingPunct="1"/>
            <a:endParaRPr lang="en-US" altLang="en-US" sz="1800" smtClean="0"/>
          </a:p>
          <a:p>
            <a:pPr eaLnBrk="1" hangingPunct="1"/>
            <a:r>
              <a:rPr lang="en-US" altLang="en-US" smtClean="0"/>
              <a:t>First way:</a:t>
            </a:r>
          </a:p>
          <a:p>
            <a:pPr lvl="1" eaLnBrk="1" hangingPunct="1">
              <a:spcBef>
                <a:spcPct val="0"/>
              </a:spcBef>
              <a:buFont typeface="Wingdings" pitchFamily="2" charset="2"/>
              <a:buChar char="§"/>
            </a:pPr>
            <a:r>
              <a:rPr lang="en-US" altLang="en-US" smtClean="0"/>
              <a:t>FV = 500(1.09)</a:t>
            </a:r>
            <a:r>
              <a:rPr lang="en-US" altLang="en-US" baseline="30000" smtClean="0"/>
              <a:t>5</a:t>
            </a:r>
            <a:r>
              <a:rPr lang="en-US" altLang="en-US" smtClean="0"/>
              <a:t> +  600(1.09)</a:t>
            </a:r>
            <a:r>
              <a:rPr lang="en-US" altLang="en-US" baseline="30000" smtClean="0"/>
              <a:t>4</a:t>
            </a:r>
            <a:r>
              <a:rPr lang="en-US" altLang="en-US" smtClean="0"/>
              <a:t> = 1,616.26</a:t>
            </a:r>
          </a:p>
          <a:p>
            <a:pPr lvl="1" eaLnBrk="1" hangingPunct="1">
              <a:spcBef>
                <a:spcPct val="0"/>
              </a:spcBef>
              <a:buFont typeface="Wingdings" pitchFamily="2" charset="2"/>
              <a:buChar char="§"/>
            </a:pPr>
            <a:endParaRPr lang="en-US" altLang="en-US" sz="1800" smtClean="0"/>
          </a:p>
          <a:p>
            <a:pPr eaLnBrk="1" hangingPunct="1"/>
            <a:r>
              <a:rPr lang="en-US" altLang="en-US" smtClean="0"/>
              <a:t>Second way – use value at year 2:</a:t>
            </a:r>
          </a:p>
          <a:p>
            <a:pPr lvl="1" eaLnBrk="1" hangingPunct="1">
              <a:buFont typeface="Wingdings" pitchFamily="2" charset="2"/>
              <a:buChar char="§"/>
            </a:pPr>
            <a:r>
              <a:rPr lang="en-US" altLang="en-US" smtClean="0"/>
              <a:t>FV = 1,248.05(1.09)</a:t>
            </a:r>
            <a:r>
              <a:rPr lang="en-US" altLang="en-US" baseline="30000" smtClean="0"/>
              <a:t>3</a:t>
            </a:r>
            <a:r>
              <a:rPr lang="en-US" altLang="en-US" smtClean="0"/>
              <a:t> = 1,616.26</a:t>
            </a:r>
          </a:p>
        </p:txBody>
      </p:sp>
      <p:sp>
        <p:nvSpPr>
          <p:cNvPr id="32772" name="Rectangle 4"/>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D586E71F-56B8-4201-8E16-991D97108CD9}" type="slidenum">
              <a:rPr lang="en-US" altLang="en-US" sz="1100"/>
              <a:pPr algn="ctr" eaLnBrk="1" hangingPunct="1"/>
              <a:t>7</a:t>
            </a:fld>
            <a:endParaRPr lang="en-US" altLang="en-US" sz="1100"/>
          </a:p>
        </p:txBody>
      </p:sp>
      <p:sp>
        <p:nvSpPr>
          <p:cNvPr id="32773"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altLang="en-US" smtClean="0"/>
              <a:t>Comprehensive Problem</a:t>
            </a:r>
          </a:p>
        </p:txBody>
      </p:sp>
      <p:sp>
        <p:nvSpPr>
          <p:cNvPr id="80899" name="Rectangle 3"/>
          <p:cNvSpPr>
            <a:spLocks noGrp="1" noChangeArrowheads="1"/>
          </p:cNvSpPr>
          <p:nvPr>
            <p:ph idx="1"/>
          </p:nvPr>
        </p:nvSpPr>
        <p:spPr>
          <a:xfrm>
            <a:off x="1066800" y="1524000"/>
            <a:ext cx="7235825" cy="4530725"/>
          </a:xfrm>
        </p:spPr>
        <p:txBody>
          <a:bodyPr rtlCol="0">
            <a:normAutofit fontScale="85000" lnSpcReduction="20000"/>
          </a:bodyPr>
          <a:lstStyle/>
          <a:p>
            <a:pPr eaLnBrk="1" fontAlgn="auto" hangingPunct="1">
              <a:lnSpc>
                <a:spcPct val="80000"/>
              </a:lnSpc>
              <a:spcAft>
                <a:spcPts val="0"/>
              </a:spcAft>
              <a:defRPr/>
            </a:pPr>
            <a:r>
              <a:rPr lang="en-US" altLang="en-US" smtClean="0"/>
              <a:t>An investment will provide you with $100 at the end of each year for the next 10 years. What is the present value of that annuity if the discount rate is 8% annually?</a:t>
            </a:r>
          </a:p>
          <a:p>
            <a:pPr eaLnBrk="1" fontAlgn="auto" hangingPunct="1">
              <a:lnSpc>
                <a:spcPct val="80000"/>
              </a:lnSpc>
              <a:spcAft>
                <a:spcPts val="0"/>
              </a:spcAft>
              <a:defRPr/>
            </a:pPr>
            <a:endParaRPr lang="en-US" altLang="en-US" sz="1800" smtClean="0"/>
          </a:p>
          <a:p>
            <a:pPr eaLnBrk="1" fontAlgn="auto" hangingPunct="1">
              <a:lnSpc>
                <a:spcPct val="80000"/>
              </a:lnSpc>
              <a:spcAft>
                <a:spcPts val="0"/>
              </a:spcAft>
              <a:defRPr/>
            </a:pPr>
            <a:r>
              <a:rPr lang="en-US" altLang="en-US" smtClean="0"/>
              <a:t>What is the present value of the above if the payments are received at the beginning of each year?</a:t>
            </a:r>
          </a:p>
          <a:p>
            <a:pPr eaLnBrk="1" fontAlgn="auto" hangingPunct="1">
              <a:lnSpc>
                <a:spcPct val="80000"/>
              </a:lnSpc>
              <a:spcAft>
                <a:spcPts val="0"/>
              </a:spcAft>
              <a:defRPr/>
            </a:pPr>
            <a:endParaRPr lang="en-US" altLang="en-US" sz="1800" smtClean="0"/>
          </a:p>
          <a:p>
            <a:pPr eaLnBrk="1" fontAlgn="auto" hangingPunct="1">
              <a:lnSpc>
                <a:spcPct val="80000"/>
              </a:lnSpc>
              <a:spcAft>
                <a:spcPts val="0"/>
              </a:spcAft>
              <a:defRPr/>
            </a:pPr>
            <a:r>
              <a:rPr lang="en-US" altLang="en-US" smtClean="0"/>
              <a:t>If you deposit those payments into an account earning 8%, what will the future value be in 10 years?</a:t>
            </a:r>
          </a:p>
          <a:p>
            <a:pPr eaLnBrk="1" fontAlgn="auto" hangingPunct="1">
              <a:lnSpc>
                <a:spcPct val="80000"/>
              </a:lnSpc>
              <a:spcAft>
                <a:spcPts val="0"/>
              </a:spcAft>
              <a:defRPr/>
            </a:pPr>
            <a:endParaRPr lang="en-US" altLang="en-US" sz="1800" smtClean="0"/>
          </a:p>
          <a:p>
            <a:pPr eaLnBrk="1" fontAlgn="auto" hangingPunct="1">
              <a:lnSpc>
                <a:spcPct val="80000"/>
              </a:lnSpc>
              <a:spcAft>
                <a:spcPts val="0"/>
              </a:spcAft>
              <a:defRPr/>
            </a:pPr>
            <a:r>
              <a:rPr lang="en-US" altLang="en-US" smtClean="0"/>
              <a:t>What will the future value be if you open the account with $1,000 today, and then make the $100 deposits at the end of each year?</a:t>
            </a:r>
          </a:p>
        </p:txBody>
      </p:sp>
      <p:sp>
        <p:nvSpPr>
          <p:cNvPr id="82948" name="Rectangle 4"/>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28859AB9-2702-46FE-BD5C-E51CE2E1C53D}" type="slidenum">
              <a:rPr lang="en-US" altLang="en-US" sz="1100"/>
              <a:pPr algn="ctr" eaLnBrk="1" hangingPunct="1"/>
              <a:t>70</a:t>
            </a:fld>
            <a:endParaRPr lang="en-US" altLang="en-US" sz="1100"/>
          </a:p>
        </p:txBody>
      </p:sp>
      <p:sp>
        <p:nvSpPr>
          <p:cNvPr id="82949"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050"/>
          <p:cNvSpPr>
            <a:spLocks noGrp="1" noChangeArrowheads="1"/>
          </p:cNvSpPr>
          <p:nvPr>
            <p:ph type="title"/>
          </p:nvPr>
        </p:nvSpPr>
        <p:spPr/>
        <p:txBody>
          <a:bodyPr/>
          <a:lstStyle/>
          <a:p>
            <a:pPr eaLnBrk="1" hangingPunct="1"/>
            <a:r>
              <a:rPr lang="en-US" altLang="en-US" sz="3800" smtClean="0"/>
              <a:t>Multiple Cash Flows – FV Example 3</a:t>
            </a:r>
          </a:p>
        </p:txBody>
      </p:sp>
      <p:sp>
        <p:nvSpPr>
          <p:cNvPr id="33795" name="Rectangle 2051"/>
          <p:cNvSpPr>
            <a:spLocks noGrp="1" noChangeArrowheads="1"/>
          </p:cNvSpPr>
          <p:nvPr>
            <p:ph idx="1"/>
          </p:nvPr>
        </p:nvSpPr>
        <p:spPr>
          <a:xfrm>
            <a:off x="1066800" y="1752600"/>
            <a:ext cx="7388225" cy="4530725"/>
          </a:xfrm>
        </p:spPr>
        <p:txBody>
          <a:bodyPr/>
          <a:lstStyle/>
          <a:p>
            <a:pPr eaLnBrk="1" hangingPunct="1"/>
            <a:r>
              <a:rPr lang="en-US" altLang="en-US" smtClean="0"/>
              <a:t>Suppose you plan to deposit $100 into an account in one year and $300 into the account in three years.  </a:t>
            </a:r>
          </a:p>
          <a:p>
            <a:pPr lvl="1" eaLnBrk="1" hangingPunct="1"/>
            <a:r>
              <a:rPr lang="en-US" altLang="en-US" smtClean="0"/>
              <a:t>How much will be in the account in five years if the interest rate is 8%?</a:t>
            </a:r>
          </a:p>
          <a:p>
            <a:pPr lvl="1" eaLnBrk="1" hangingPunct="1"/>
            <a:endParaRPr lang="en-US" altLang="en-US" smtClean="0"/>
          </a:p>
          <a:p>
            <a:pPr lvl="1" eaLnBrk="1" hangingPunct="1">
              <a:spcBef>
                <a:spcPct val="0"/>
              </a:spcBef>
              <a:buFont typeface="Wingdings" pitchFamily="2" charset="2"/>
              <a:buChar char="§"/>
            </a:pPr>
            <a:r>
              <a:rPr lang="en-US" altLang="en-US" smtClean="0"/>
              <a:t>FV = 100(1.08)</a:t>
            </a:r>
            <a:r>
              <a:rPr lang="en-US" altLang="en-US" baseline="30000" smtClean="0"/>
              <a:t>4</a:t>
            </a:r>
            <a:r>
              <a:rPr lang="en-US" altLang="en-US" smtClean="0"/>
              <a:t> + 300(1.08)</a:t>
            </a:r>
            <a:r>
              <a:rPr lang="en-US" altLang="en-US" baseline="30000" smtClean="0"/>
              <a:t>2</a:t>
            </a:r>
            <a:r>
              <a:rPr lang="en-US" altLang="en-US" smtClean="0"/>
              <a:t> = 136.05 + 349.92 = 485.97</a:t>
            </a:r>
          </a:p>
        </p:txBody>
      </p:sp>
      <p:sp>
        <p:nvSpPr>
          <p:cNvPr id="33796" name="Rectangle 2052"/>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38E4B02C-AD11-4AD4-A5E2-E5E07E105E07}" type="slidenum">
              <a:rPr lang="en-US" altLang="en-US" sz="1100"/>
              <a:pPr algn="ctr" eaLnBrk="1" hangingPunct="1"/>
              <a:t>8</a:t>
            </a:fld>
            <a:endParaRPr lang="en-US" altLang="en-US" sz="1100"/>
          </a:p>
        </p:txBody>
      </p:sp>
      <p:sp>
        <p:nvSpPr>
          <p:cNvPr id="33797"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73100" y="457200"/>
            <a:ext cx="7924800" cy="914400"/>
          </a:xfrm>
        </p:spPr>
        <p:txBody>
          <a:bodyPr rtlCol="0">
            <a:normAutofit fontScale="90000"/>
          </a:bodyPr>
          <a:lstStyle/>
          <a:p>
            <a:pPr eaLnBrk="1" fontAlgn="auto" hangingPunct="1">
              <a:spcAft>
                <a:spcPts val="0"/>
              </a:spcAft>
              <a:defRPr/>
            </a:pPr>
            <a:r>
              <a:rPr lang="en-US" altLang="en-US" sz="4200" dirty="0" smtClean="0"/>
              <a:t>Multiple Cash Flows – PV Example 6.3</a:t>
            </a:r>
          </a:p>
        </p:txBody>
      </p:sp>
      <p:sp>
        <p:nvSpPr>
          <p:cNvPr id="34819" name="Rectangle 3"/>
          <p:cNvSpPr>
            <a:spLocks noGrp="1" noChangeArrowheads="1"/>
          </p:cNvSpPr>
          <p:nvPr>
            <p:ph idx="1"/>
          </p:nvPr>
        </p:nvSpPr>
        <p:spPr>
          <a:xfrm>
            <a:off x="990600" y="1752600"/>
            <a:ext cx="7464425" cy="4530725"/>
          </a:xfrm>
        </p:spPr>
        <p:txBody>
          <a:bodyPr/>
          <a:lstStyle/>
          <a:p>
            <a:pPr eaLnBrk="1" hangingPunct="1"/>
            <a:r>
              <a:rPr lang="en-US" altLang="en-US" smtClean="0"/>
              <a:t>Find the PV of each cash flows and add them</a:t>
            </a:r>
          </a:p>
          <a:p>
            <a:pPr lvl="1" eaLnBrk="1" hangingPunct="1">
              <a:buFont typeface="Wingdings" pitchFamily="2" charset="2"/>
              <a:buChar char="§"/>
            </a:pPr>
            <a:r>
              <a:rPr lang="en-US" altLang="en-US" smtClean="0"/>
              <a:t>Year 1 CF: 200 / (1.12)</a:t>
            </a:r>
            <a:r>
              <a:rPr lang="en-US" altLang="en-US" baseline="30000" smtClean="0"/>
              <a:t>1</a:t>
            </a:r>
            <a:r>
              <a:rPr lang="en-US" altLang="en-US" smtClean="0"/>
              <a:t> = 178.57</a:t>
            </a:r>
          </a:p>
          <a:p>
            <a:pPr lvl="1" eaLnBrk="1" hangingPunct="1">
              <a:buFont typeface="Wingdings" pitchFamily="2" charset="2"/>
              <a:buChar char="§"/>
            </a:pPr>
            <a:r>
              <a:rPr lang="en-US" altLang="en-US" smtClean="0"/>
              <a:t>Year 2 CF: 400 / (1.12)</a:t>
            </a:r>
            <a:r>
              <a:rPr lang="en-US" altLang="en-US" baseline="30000" smtClean="0"/>
              <a:t>2</a:t>
            </a:r>
            <a:r>
              <a:rPr lang="en-US" altLang="en-US" smtClean="0"/>
              <a:t> = 318.88</a:t>
            </a:r>
          </a:p>
          <a:p>
            <a:pPr lvl="1" eaLnBrk="1" hangingPunct="1">
              <a:buFont typeface="Wingdings" pitchFamily="2" charset="2"/>
              <a:buChar char="§"/>
            </a:pPr>
            <a:r>
              <a:rPr lang="en-US" altLang="en-US" smtClean="0"/>
              <a:t>Year 3 CF: 600 / (1.12)</a:t>
            </a:r>
            <a:r>
              <a:rPr lang="en-US" altLang="en-US" baseline="30000" smtClean="0"/>
              <a:t>3</a:t>
            </a:r>
            <a:r>
              <a:rPr lang="en-US" altLang="en-US" smtClean="0"/>
              <a:t> = 427.07</a:t>
            </a:r>
          </a:p>
          <a:p>
            <a:pPr lvl="1" eaLnBrk="1" hangingPunct="1">
              <a:buFont typeface="Wingdings" pitchFamily="2" charset="2"/>
              <a:buChar char="§"/>
            </a:pPr>
            <a:r>
              <a:rPr lang="en-US" altLang="en-US" smtClean="0"/>
              <a:t>Year 4 CF: 800 / (1.12)</a:t>
            </a:r>
            <a:r>
              <a:rPr lang="en-US" altLang="en-US" baseline="30000" smtClean="0"/>
              <a:t>4</a:t>
            </a:r>
            <a:r>
              <a:rPr lang="en-US" altLang="en-US" smtClean="0"/>
              <a:t> = 508.41</a:t>
            </a:r>
          </a:p>
          <a:p>
            <a:pPr lvl="1" eaLnBrk="1" hangingPunct="1">
              <a:buFont typeface="Wingdings" pitchFamily="2" charset="2"/>
              <a:buChar char="§"/>
            </a:pPr>
            <a:r>
              <a:rPr lang="en-US" altLang="en-US" smtClean="0"/>
              <a:t>Total PV = 178.57 + 318.88 + 427.07 + 508.41 = 1,432.93</a:t>
            </a:r>
          </a:p>
        </p:txBody>
      </p:sp>
      <p:sp>
        <p:nvSpPr>
          <p:cNvPr id="34820" name="Rectangle 4"/>
          <p:cNvSpPr>
            <a:spLocks noChangeArrowheads="1"/>
          </p:cNvSpPr>
          <p:nvPr/>
        </p:nvSpPr>
        <p:spPr bwMode="auto">
          <a:xfrm>
            <a:off x="8562975" y="6445250"/>
            <a:ext cx="471488" cy="260350"/>
          </a:xfrm>
          <a:prstGeom prst="rect">
            <a:avLst/>
          </a:prstGeom>
          <a:noFill/>
          <a:ln w="38100">
            <a:noFill/>
            <a:miter lim="800000"/>
            <a:headEnd/>
            <a:tailEnd/>
          </a:ln>
        </p:spPr>
        <p:txBody>
          <a:bodyPr wrap="none">
            <a:spAutoFit/>
          </a:bodyPr>
          <a:lstStyle/>
          <a:p>
            <a:pPr algn="ctr" eaLnBrk="1" hangingPunct="1"/>
            <a:r>
              <a:rPr lang="en-US" altLang="en-US" sz="1100"/>
              <a:t>6F-</a:t>
            </a:r>
            <a:fld id="{549DE742-CC08-42B0-BC3A-BFB2C0A8DB7D}" type="slidenum">
              <a:rPr lang="en-US" altLang="en-US" sz="1100"/>
              <a:pPr algn="ctr" eaLnBrk="1" hangingPunct="1"/>
              <a:t>9</a:t>
            </a:fld>
            <a:endParaRPr lang="en-US" altLang="en-US" sz="1100"/>
          </a:p>
        </p:txBody>
      </p:sp>
      <p:sp>
        <p:nvSpPr>
          <p:cNvPr id="34821" name="Text Box 12"/>
          <p:cNvSpPr txBox="1">
            <a:spLocks noChangeArrowheads="1"/>
          </p:cNvSpPr>
          <p:nvPr/>
        </p:nvSpPr>
        <p:spPr bwMode="auto">
          <a:xfrm>
            <a:off x="2895600" y="6507163"/>
            <a:ext cx="5803900" cy="274637"/>
          </a:xfrm>
          <a:prstGeom prst="rect">
            <a:avLst/>
          </a:prstGeom>
          <a:noFill/>
          <a:ln w="9525">
            <a:noFill/>
            <a:miter lim="800000"/>
            <a:headEnd/>
            <a:tailEnd/>
          </a:ln>
        </p:spPr>
        <p:txBody>
          <a:bodyPr>
            <a:spAutoFit/>
          </a:bodyPr>
          <a:lstStyle/>
          <a:p>
            <a:r>
              <a:rPr lang="en-US" altLang="en-US" sz="1200" b="1" i="1">
                <a:latin typeface="Times"/>
              </a:rPr>
              <a:t>Copyright © 2016 by McGraw-Hill Global Education LLC. All rights reserved.</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WJ_FCF11e_PPT_Template">
  <a:themeElements>
    <a:clrScheme name="Custom 1">
      <a:dk1>
        <a:srgbClr val="242852"/>
      </a:dk1>
      <a:lt1>
        <a:sysClr val="window" lastClr="FFFFFF"/>
      </a:lt1>
      <a:dk2>
        <a:srgbClr val="009900"/>
      </a:dk2>
      <a:lt2>
        <a:srgbClr val="629DD1"/>
      </a:lt2>
      <a:accent1>
        <a:srgbClr val="FF3300"/>
      </a:accent1>
      <a:accent2>
        <a:srgbClr val="1E5F9F"/>
      </a:accent2>
      <a:accent3>
        <a:srgbClr val="4A66AC"/>
      </a:accent3>
      <a:accent4>
        <a:srgbClr val="008080"/>
      </a:accent4>
      <a:accent5>
        <a:srgbClr val="5AA2AE"/>
      </a:accent5>
      <a:accent6>
        <a:srgbClr val="9D90A0"/>
      </a:accent6>
      <a:hlink>
        <a:srgbClr val="33CC33"/>
      </a:hlink>
      <a:folHlink>
        <a:srgbClr val="3EBBF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1792</TotalTime>
  <Words>8347</Words>
  <Application>Microsoft Office PowerPoint</Application>
  <PresentationFormat>On-screen Show (4:3)</PresentationFormat>
  <Paragraphs>872</Paragraphs>
  <Slides>70</Slides>
  <Notes>45</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2</vt:i4>
      </vt:variant>
      <vt:variant>
        <vt:lpstr>Slide Titles</vt:lpstr>
      </vt:variant>
      <vt:variant>
        <vt:i4>70</vt:i4>
      </vt:variant>
    </vt:vector>
  </HeadingPairs>
  <TitlesOfParts>
    <vt:vector size="81" baseType="lpstr">
      <vt:lpstr>Arial</vt:lpstr>
      <vt:lpstr>Book Antiqua</vt:lpstr>
      <vt:lpstr>Century Gothic</vt:lpstr>
      <vt:lpstr>Times New Roman</vt:lpstr>
      <vt:lpstr>Calibri</vt:lpstr>
      <vt:lpstr>Times</vt:lpstr>
      <vt:lpstr>Wingdings</vt:lpstr>
      <vt:lpstr>RWJ_FCF11e_PPT_Template</vt:lpstr>
      <vt:lpstr>Office Theme</vt:lpstr>
      <vt:lpstr>Microsoft Excel 97-2003 Worksheet</vt:lpstr>
      <vt:lpstr>Microsoft Equation 3.0</vt:lpstr>
      <vt:lpstr>Chapter 6</vt:lpstr>
      <vt:lpstr>Key Concepts and Skills</vt:lpstr>
      <vt:lpstr>Chapter Outline</vt:lpstr>
      <vt:lpstr>Multiple Cash Flows – FV Example 6.1</vt:lpstr>
      <vt:lpstr>Multiple Cash Flows – FV Example 6.1</vt:lpstr>
      <vt:lpstr>Multiple Cash Flows – FV Example 2</vt:lpstr>
      <vt:lpstr>Multiple Cash Flows –  Example 2 Continued</vt:lpstr>
      <vt:lpstr>Multiple Cash Flows – FV Example 3</vt:lpstr>
      <vt:lpstr>Multiple Cash Flows – PV Example 6.3</vt:lpstr>
      <vt:lpstr>Example 6.3 Timeline</vt:lpstr>
      <vt:lpstr>Multiple Cash Flows  Using a Spreadsheet</vt:lpstr>
      <vt:lpstr>Multiple Cash Flows – PV Another Example</vt:lpstr>
      <vt:lpstr>Multiple Uneven Cash Flows Using the Calculator</vt:lpstr>
      <vt:lpstr>Decisions, Decisions</vt:lpstr>
      <vt:lpstr>Saving For Retirement</vt:lpstr>
      <vt:lpstr>Saving For Retirement Timeline</vt:lpstr>
      <vt:lpstr>Quick Quiz – Part I</vt:lpstr>
      <vt:lpstr>Annuities and  Perpetuities Defined</vt:lpstr>
      <vt:lpstr>Annuities and Perpetuities  Basic Formulas</vt:lpstr>
      <vt:lpstr>Annuities and the Calculator</vt:lpstr>
      <vt:lpstr>Annuity – Example 6.5</vt:lpstr>
      <vt:lpstr>Annuity – Example 6.5</vt:lpstr>
      <vt:lpstr>Annuity - Sweepstakes Example</vt:lpstr>
      <vt:lpstr>Buying a House</vt:lpstr>
      <vt:lpstr>Buying a House - Continued</vt:lpstr>
      <vt:lpstr>Annuities on the Spreadsheet - Example</vt:lpstr>
      <vt:lpstr>Quick Quiz – Part II</vt:lpstr>
      <vt:lpstr>Finding the Payment</vt:lpstr>
      <vt:lpstr>Finding the Payment on a Spreadsheet</vt:lpstr>
      <vt:lpstr>Finding the Number of Payments – Example 6.6</vt:lpstr>
      <vt:lpstr>Finding the Number of Payments – Example 6.6</vt:lpstr>
      <vt:lpstr>Finding the Number of Payments – Another Example</vt:lpstr>
      <vt:lpstr>Finding the Rate</vt:lpstr>
      <vt:lpstr>Annuity – Finding the Rate Without a Financial Calculator</vt:lpstr>
      <vt:lpstr>Quick Quiz – Part III</vt:lpstr>
      <vt:lpstr>Future Values for Annuities</vt:lpstr>
      <vt:lpstr>Annuity Due</vt:lpstr>
      <vt:lpstr>Annuity Due Timeline</vt:lpstr>
      <vt:lpstr>Perpetuity – Example 6.7</vt:lpstr>
      <vt:lpstr>Perpetuity – Example 6.7</vt:lpstr>
      <vt:lpstr>Quick Quiz – Part IV</vt:lpstr>
      <vt:lpstr>Work the Web Example</vt:lpstr>
      <vt:lpstr>Table 6.2</vt:lpstr>
      <vt:lpstr>Growing Annuity</vt:lpstr>
      <vt:lpstr>Growing Annuity: Example</vt:lpstr>
      <vt:lpstr>Growing Perpetuity</vt:lpstr>
      <vt:lpstr>Example: Growing Perpetuity</vt:lpstr>
      <vt:lpstr>Effective Annual Rate (EAR)</vt:lpstr>
      <vt:lpstr>Annual Percentage Rate</vt:lpstr>
      <vt:lpstr>Computing APRs</vt:lpstr>
      <vt:lpstr>Things to Remember</vt:lpstr>
      <vt:lpstr>Computing EARs - Example</vt:lpstr>
      <vt:lpstr>EAR - Formula</vt:lpstr>
      <vt:lpstr>Decisions, Decisions II</vt:lpstr>
      <vt:lpstr>Decisions, Decisions II, Continued</vt:lpstr>
      <vt:lpstr>Computing  APRs from EARs </vt:lpstr>
      <vt:lpstr>Example: APR</vt:lpstr>
      <vt:lpstr>Computing Payments with APRs</vt:lpstr>
      <vt:lpstr>Future Values with  Monthly Compounding</vt:lpstr>
      <vt:lpstr>Present Value with  Daily Compounding</vt:lpstr>
      <vt:lpstr>Continuous Compounding</vt:lpstr>
      <vt:lpstr>Quick Quiz – Part V</vt:lpstr>
      <vt:lpstr>Pure Discount Loans – Example 6.12</vt:lpstr>
      <vt:lpstr>Example: Interest-Only Loan</vt:lpstr>
      <vt:lpstr>Example: Amortized Loan with Fixed Principal Payment</vt:lpstr>
      <vt:lpstr>Example: Amortized Loan  with Fixed Payment</vt:lpstr>
      <vt:lpstr>Work the Web Example</vt:lpstr>
      <vt:lpstr>Quick Quiz – Part VI</vt:lpstr>
      <vt:lpstr>Ethics Issues</vt:lpstr>
      <vt:lpstr>Comprehensive Problem</vt:lpstr>
    </vt:vector>
  </TitlesOfParts>
  <Company>University of Tampa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Discounted Cash Flow Valuation</dc:title>
  <dc:creator>Kent P. Ragan</dc:creator>
  <cp:lastModifiedBy>Javad</cp:lastModifiedBy>
  <cp:revision>140</cp:revision>
  <dcterms:created xsi:type="dcterms:W3CDTF">2000-08-19T17:50:13Z</dcterms:created>
  <dcterms:modified xsi:type="dcterms:W3CDTF">2017-03-25T17:26:30Z</dcterms:modified>
</cp:coreProperties>
</file>