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49"/>
  </p:notesMasterIdLst>
  <p:handoutMasterIdLst>
    <p:handoutMasterId r:id="rId50"/>
  </p:handoutMasterIdLst>
  <p:sldIdLst>
    <p:sldId id="256" r:id="rId2"/>
    <p:sldId id="318" r:id="rId3"/>
    <p:sldId id="257" r:id="rId4"/>
    <p:sldId id="315" r:id="rId5"/>
    <p:sldId id="259" r:id="rId6"/>
    <p:sldId id="305" r:id="rId7"/>
    <p:sldId id="260" r:id="rId8"/>
    <p:sldId id="316" r:id="rId9"/>
    <p:sldId id="289" r:id="rId10"/>
    <p:sldId id="295" r:id="rId11"/>
    <p:sldId id="291" r:id="rId12"/>
    <p:sldId id="292" r:id="rId13"/>
    <p:sldId id="294" r:id="rId14"/>
    <p:sldId id="293" r:id="rId15"/>
    <p:sldId id="319" r:id="rId16"/>
    <p:sldId id="320" r:id="rId17"/>
    <p:sldId id="307" r:id="rId18"/>
    <p:sldId id="306" r:id="rId19"/>
    <p:sldId id="298" r:id="rId20"/>
    <p:sldId id="328" r:id="rId21"/>
    <p:sldId id="263" r:id="rId22"/>
    <p:sldId id="264" r:id="rId23"/>
    <p:sldId id="297" r:id="rId24"/>
    <p:sldId id="296" r:id="rId25"/>
    <p:sldId id="265" r:id="rId26"/>
    <p:sldId id="308" r:id="rId27"/>
    <p:sldId id="323" r:id="rId28"/>
    <p:sldId id="324" r:id="rId29"/>
    <p:sldId id="322" r:id="rId30"/>
    <p:sldId id="325" r:id="rId31"/>
    <p:sldId id="309" r:id="rId32"/>
    <p:sldId id="299" r:id="rId33"/>
    <p:sldId id="268" r:id="rId34"/>
    <p:sldId id="310" r:id="rId35"/>
    <p:sldId id="270" r:id="rId36"/>
    <p:sldId id="271" r:id="rId37"/>
    <p:sldId id="273" r:id="rId38"/>
    <p:sldId id="274" r:id="rId39"/>
    <p:sldId id="277" r:id="rId40"/>
    <p:sldId id="278" r:id="rId41"/>
    <p:sldId id="317" r:id="rId42"/>
    <p:sldId id="304" r:id="rId43"/>
    <p:sldId id="280" r:id="rId44"/>
    <p:sldId id="283" r:id="rId45"/>
    <p:sldId id="284" r:id="rId46"/>
    <p:sldId id="285" r:id="rId47"/>
    <p:sldId id="286" r:id="rId48"/>
  </p:sldIdLst>
  <p:sldSz cx="9144000" cy="6858000" type="screen4x3"/>
  <p:notesSz cx="6985000" cy="92821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82" y="84"/>
      </p:cViewPr>
      <p:guideLst>
        <p:guide orient="horz" pos="2160"/>
        <p:guide pos="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43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0971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1275" cy="417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981" tIns="45183" rIns="91981" bIns="45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8500"/>
            <a:ext cx="4635500" cy="3476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519863" y="8883650"/>
            <a:ext cx="393700" cy="306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981" tIns="45183" rIns="91981" bIns="45183" anchor="ctr">
            <a:spAutoFit/>
          </a:bodyPr>
          <a:lstStyle/>
          <a:p>
            <a:pPr algn="r" defTabSz="930275"/>
            <a:fld id="{60FC02EF-557B-4FCB-89D1-FDDC7FAE0EA4}" type="slidenum">
              <a:rPr lang="en-US" sz="1400">
                <a:latin typeface="Times New Roman" pitchFamily="18" charset="0"/>
              </a:rPr>
              <a:pPr algn="r" defTabSz="930275"/>
              <a:t>‹#›</a:t>
            </a:fld>
            <a:endParaRPr lang="en-US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820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8500"/>
            <a:ext cx="4637087" cy="3476625"/>
          </a:xfrm>
          <a:ln cap="flat"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3428" tIns="47506" rIns="93428" bIns="47506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956050" y="0"/>
            <a:ext cx="3028950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956050" y="8816975"/>
            <a:ext cx="302895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364" tIns="0" rIns="19364" bIns="0" anchor="b"/>
          <a:lstStyle/>
          <a:p>
            <a:pPr algn="r" defTabSz="971550"/>
            <a:r>
              <a:rPr lang="en-US" sz="1000" i="1" dirty="0">
                <a:latin typeface="Times New Roman" pitchFamily="18" charset="0"/>
              </a:rPr>
              <a:t>10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816975"/>
            <a:ext cx="3027363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23D4-7C3F-4606-B14D-6CE4B2203AB4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1101-F245-4A50-A72E-9CE2F3AA1A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411912"/>
            <a:ext cx="9144000" cy="3698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dirty="0">
                <a:cs typeface="+mn-cs"/>
              </a:rPr>
              <a:t>© 2014 Cengage Learning. All Rights Reserved. May not be copied, scanned, or duplicated, in whole or in part, except for use as </a:t>
            </a:r>
          </a:p>
          <a:p>
            <a:pPr algn="ctr" eaLnBrk="1" hangingPunct="1">
              <a:defRPr/>
            </a:pPr>
            <a:r>
              <a:rPr lang="en-US" sz="900" dirty="0">
                <a:cs typeface="+mn-cs"/>
              </a:rPr>
              <a:t>permitted in a license distributed with a certain product or service or otherwise on a password-protected website for classroom use.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C7E4E-A70D-44CE-8B41-462503DCC83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0508-AE31-452E-88D5-457F4A5CA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97EB0D1-DBA8-4E93-94DF-A30CA007314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1D8E-D4D7-4D63-972F-C1ADEC4E9A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10B3-8D83-4821-B71E-E12D6A54862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325D-86CA-4A4A-BCB2-1007781F23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9E31-1D7E-42C3-9D1C-67FB5FBEE6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BE025-3CAF-4CE1-8E16-851638C8C7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3B45-D111-4042-A037-D873C4B4F9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1D0E-4F0F-4401-9302-46BA8D3E51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EE1A-0DD2-4966-A33D-97512C8D60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23D4-7C3F-4606-B14D-6CE4B2203AB4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EBB59-5EFF-47A8-80BB-ECBB0969FF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411912"/>
            <a:ext cx="9144000" cy="3698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dirty="0">
                <a:cs typeface="+mn-cs"/>
              </a:rPr>
              <a:t>© 2014 Cengage Learning. All Rights Reserved. May not be copied, scanned, or duplicated, in whole or in part, except for use as </a:t>
            </a:r>
          </a:p>
          <a:p>
            <a:pPr algn="ctr" eaLnBrk="1" hangingPunct="1">
              <a:defRPr/>
            </a:pPr>
            <a:r>
              <a:rPr lang="en-US" sz="900" dirty="0">
                <a:cs typeface="+mn-cs"/>
              </a:rPr>
              <a:t>permitted in a license distributed with a certain product or service or otherwise on a password-protected website for classroom use.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60358"/>
            <a:ext cx="6400800" cy="1752600"/>
          </a:xfrm>
        </p:spPr>
        <p:txBody>
          <a:bodyPr/>
          <a:lstStyle/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Mergers and Acquisitions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98AD2D6-5CAB-4211-B12E-E8BD713BB504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4" name="Rectangle 103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Reason to Use APV in Merger Valuation</a:t>
            </a:r>
          </a:p>
        </p:txBody>
      </p:sp>
      <p:sp>
        <p:nvSpPr>
          <p:cNvPr id="55305" name="Rectangle 103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Often in a merger the capital structure changes rapidly over the first several years.</a:t>
            </a:r>
          </a:p>
          <a:p>
            <a:pPr>
              <a:lnSpc>
                <a:spcPct val="90000"/>
              </a:lnSpc>
            </a:pPr>
            <a:r>
              <a:rPr lang="en-US" dirty="0"/>
              <a:t>This causes the WACC to change from year to year.</a:t>
            </a:r>
          </a:p>
          <a:p>
            <a:pPr>
              <a:lnSpc>
                <a:spcPct val="90000"/>
              </a:lnSpc>
            </a:pPr>
            <a:r>
              <a:rPr lang="en-US" dirty="0"/>
              <a:t>It is hard to incorporate year-to-year changes in WACC in the corporate valuation model.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57E6-3654-49BE-9F59-92CC9ED26C1C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APV Model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C73F-07CD-4B8B-9C47-91E870DFB686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524000"/>
            <a:ext cx="8001000" cy="37242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   Value of firm if it had no debt (unlevered value)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+ </a:t>
            </a:r>
            <a:r>
              <a:rPr lang="en-US" u="sng" dirty="0"/>
              <a:t>Value of tax savings due to debt( interest tax shield)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= Value of operations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APV Model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Unlevered value of firm = PV of FCFs discounted at unlevered cost of equity, R</a:t>
            </a:r>
            <a:r>
              <a:rPr lang="en-US" sz="2800" baseline="-25000" dirty="0"/>
              <a:t>EU</a:t>
            </a:r>
            <a:r>
              <a:rPr lang="en-US" sz="2800" dirty="0"/>
              <a:t>.</a:t>
            </a:r>
          </a:p>
          <a:p>
            <a:r>
              <a:rPr lang="en-US" sz="2800" dirty="0"/>
              <a:t>Value of interest tax shield = PV of interest tax savings discounted at unlevered cost of equity.  </a:t>
            </a:r>
          </a:p>
          <a:p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/>
              <a:t>Interest tax savings = Interest(tax rate) = TS</a:t>
            </a:r>
            <a:r>
              <a:rPr lang="en-US" sz="2800" baseline="-25000" dirty="0"/>
              <a:t>t</a:t>
            </a:r>
            <a:r>
              <a:rPr lang="en-US" sz="2800" dirty="0"/>
              <a:t>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5E8D-F978-4A2D-AAF2-8FFCD2AE7AA2}" type="slidenum">
              <a:rPr lang="en-US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8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to APV</a:t>
            </a:r>
          </a:p>
        </p:txBody>
      </p:sp>
      <p:sp>
        <p:nvSpPr>
          <p:cNvPr id="54279" name="Rectangle 10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APV is the best model to use when the capital structure is changing.</a:t>
            </a:r>
          </a:p>
          <a:p>
            <a:r>
              <a:rPr lang="en-US" dirty="0"/>
              <a:t>The Corporate FCF Valuation model (i.e., discount FCF at WACC) is easier to use than APV when the capital structure is constant.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264-5FAB-49E0-B4E2-554C8F364F75}" type="slidenum">
              <a:rPr lang="en-US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APV Valuation</a:t>
            </a:r>
          </a:p>
        </p:txBody>
      </p:sp>
      <p:sp>
        <p:nvSpPr>
          <p:cNvPr id="5325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Project FCF</a:t>
            </a:r>
            <a:r>
              <a:rPr lang="en-US" sz="2800" baseline="-25000" dirty="0"/>
              <a:t>t</a:t>
            </a:r>
            <a:r>
              <a:rPr lang="en-US" sz="2800" dirty="0"/>
              <a:t> ,TS</a:t>
            </a:r>
            <a:r>
              <a:rPr lang="en-US" sz="2800" baseline="-25000" dirty="0"/>
              <a:t>t</a:t>
            </a:r>
            <a:r>
              <a:rPr lang="en-US" sz="2800" dirty="0"/>
              <a:t> until company is at its target capital structure for one year and is expected to grow at a constant rate thereafter.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Project horizon growth rate.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Calculate the unlevered cost of equity, R</a:t>
            </a:r>
            <a:r>
              <a:rPr lang="en-US" sz="2800" baseline="-25000" dirty="0"/>
              <a:t>EU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Calculate horizon value of tax shields using constant growth formula and TS</a:t>
            </a:r>
            <a:r>
              <a:rPr lang="en-US" sz="2800" baseline="-25000" dirty="0"/>
              <a:t>N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Calculate horizon value of unlevered firm using constant growth formula and FCF</a:t>
            </a:r>
            <a:r>
              <a:rPr lang="en-US" sz="2800" baseline="-25000" dirty="0"/>
              <a:t>N</a:t>
            </a:r>
            <a:r>
              <a:rPr lang="en-US" sz="2800" dirty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4244-AD3A-491C-8F8E-B56216A041E3}" type="slidenum">
              <a:rPr lang="en-US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APV Valuation </a:t>
            </a:r>
            <a:r>
              <a:rPr lang="en-US" sz="3600" dirty="0"/>
              <a:t>(Continued)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 unlevered value of firm as PV of unlevered horizon value and FCF</a:t>
            </a:r>
            <a:r>
              <a:rPr lang="en-US" baseline="-25000" dirty="0"/>
              <a:t>t</a:t>
            </a:r>
            <a:endParaRPr lang="en-US" dirty="0"/>
          </a:p>
          <a:p>
            <a:r>
              <a:rPr lang="en-US" dirty="0"/>
              <a:t>Calculate value of tax shields as PV of tax shield horizon value and TS</a:t>
            </a:r>
            <a:r>
              <a:rPr lang="en-US" baseline="-25000" dirty="0"/>
              <a:t>t</a:t>
            </a:r>
            <a:endParaRPr lang="en-US" dirty="0"/>
          </a:p>
          <a:p>
            <a:r>
              <a:rPr lang="en-US" dirty="0"/>
              <a:t>Calculate V</a:t>
            </a:r>
            <a:r>
              <a:rPr lang="en-US" baseline="-25000" dirty="0"/>
              <a:t>op</a:t>
            </a:r>
            <a:r>
              <a:rPr lang="en-US" dirty="0"/>
              <a:t> as sum of unlevered value and tax shield value.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ED00-CA11-4507-954A-9303EBD00261}" type="slidenum">
              <a:rPr lang="en-US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the Value of Equity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dirty="0"/>
              <a:t>    Value of operations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+ </a:t>
            </a:r>
            <a:r>
              <a:rPr lang="en-US" u="sng" dirty="0"/>
              <a:t>Value of any non-operating assets (cash and cash equivalent)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= Total value of the firm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-   </a:t>
            </a:r>
            <a:r>
              <a:rPr lang="en-US" u="sng" dirty="0"/>
              <a:t>Value of debt (pre-merger)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=  Value of equity</a:t>
            </a:r>
          </a:p>
          <a:p>
            <a:pPr>
              <a:buNone/>
            </a:pPr>
            <a:r>
              <a:rPr lang="en-US" dirty="0"/>
              <a:t>MVE = EV + Cash and cash equivalent -debt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62B7-3525-45FA-961D-B9A64B7D50C2}" type="slidenum">
              <a:rPr lang="en-US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 Tax Savings after Merger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97CF-36CE-4A92-83F0-0BB34299695C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78975" name="Text Box 127"/>
          <p:cNvSpPr txBox="1">
            <a:spLocks noChangeArrowheads="1"/>
          </p:cNvSpPr>
          <p:nvPr/>
        </p:nvSpPr>
        <p:spPr bwMode="auto">
          <a:xfrm>
            <a:off x="838200" y="4902368"/>
            <a:ext cx="8458200" cy="101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Note:  Tax savings = interest expense (Tax rate).  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The tax rate is 30%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2B5BE8-1C6C-42FA-A545-3BB0B5BE25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108770"/>
              </p:ext>
            </p:extLst>
          </p:nvPr>
        </p:nvGraphicFramePr>
        <p:xfrm>
          <a:off x="838200" y="1447800"/>
          <a:ext cx="7543800" cy="28243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9286">
                  <a:extLst>
                    <a:ext uri="{9D8B030D-6E8A-4147-A177-3AD203B41FA5}">
                      <a16:colId xmlns:a16="http://schemas.microsoft.com/office/drawing/2014/main" val="2650842535"/>
                    </a:ext>
                  </a:extLst>
                </a:gridCol>
                <a:gridCol w="832419">
                  <a:extLst>
                    <a:ext uri="{9D8B030D-6E8A-4147-A177-3AD203B41FA5}">
                      <a16:colId xmlns:a16="http://schemas.microsoft.com/office/drawing/2014/main" val="755116293"/>
                    </a:ext>
                  </a:extLst>
                </a:gridCol>
                <a:gridCol w="832419">
                  <a:extLst>
                    <a:ext uri="{9D8B030D-6E8A-4147-A177-3AD203B41FA5}">
                      <a16:colId xmlns:a16="http://schemas.microsoft.com/office/drawing/2014/main" val="1937503991"/>
                    </a:ext>
                  </a:extLst>
                </a:gridCol>
                <a:gridCol w="832419">
                  <a:extLst>
                    <a:ext uri="{9D8B030D-6E8A-4147-A177-3AD203B41FA5}">
                      <a16:colId xmlns:a16="http://schemas.microsoft.com/office/drawing/2014/main" val="1767638769"/>
                    </a:ext>
                  </a:extLst>
                </a:gridCol>
                <a:gridCol w="832419">
                  <a:extLst>
                    <a:ext uri="{9D8B030D-6E8A-4147-A177-3AD203B41FA5}">
                      <a16:colId xmlns:a16="http://schemas.microsoft.com/office/drawing/2014/main" val="2325317421"/>
                    </a:ext>
                  </a:extLst>
                </a:gridCol>
                <a:gridCol w="832419">
                  <a:extLst>
                    <a:ext uri="{9D8B030D-6E8A-4147-A177-3AD203B41FA5}">
                      <a16:colId xmlns:a16="http://schemas.microsoft.com/office/drawing/2014/main" val="3634229703"/>
                    </a:ext>
                  </a:extLst>
                </a:gridCol>
                <a:gridCol w="832419">
                  <a:extLst>
                    <a:ext uri="{9D8B030D-6E8A-4147-A177-3AD203B41FA5}">
                      <a16:colId xmlns:a16="http://schemas.microsoft.com/office/drawing/2014/main" val="395460291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Table 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2417910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Net sales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60.00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90.00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112.50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129.38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142.31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9012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Cost of goods sold (60%)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36.00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54.00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67.50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77.63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85.39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6517802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Selling/administrative expense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7.50%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6.75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8.44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9.00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11.00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8143371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Interest expense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6.50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7.00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8.16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2534606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 Net Operating Capital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150.00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150.00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157.50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163.50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168.50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173.50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121371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39" name="Rectangle 23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APV Valuation Analysis (In Millions) Based on Post-Acquisition Cash Flows</a:t>
            </a:r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8D9FB-9EEE-473E-9A63-4A8330D4D0AE}" type="slidenum">
              <a:rPr lang="en-US"/>
              <a:pPr/>
              <a:t>18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9AE3FE1-9E2C-4A10-BCF9-7658E6326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695317"/>
              </p:ext>
            </p:extLst>
          </p:nvPr>
        </p:nvGraphicFramePr>
        <p:xfrm>
          <a:off x="723900" y="1828800"/>
          <a:ext cx="8039099" cy="3706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5335">
                  <a:extLst>
                    <a:ext uri="{9D8B030D-6E8A-4147-A177-3AD203B41FA5}">
                      <a16:colId xmlns:a16="http://schemas.microsoft.com/office/drawing/2014/main" val="3593535902"/>
                    </a:ext>
                  </a:extLst>
                </a:gridCol>
                <a:gridCol w="636235">
                  <a:extLst>
                    <a:ext uri="{9D8B030D-6E8A-4147-A177-3AD203B41FA5}">
                      <a16:colId xmlns:a16="http://schemas.microsoft.com/office/drawing/2014/main" val="4060649521"/>
                    </a:ext>
                  </a:extLst>
                </a:gridCol>
                <a:gridCol w="636235">
                  <a:extLst>
                    <a:ext uri="{9D8B030D-6E8A-4147-A177-3AD203B41FA5}">
                      <a16:colId xmlns:a16="http://schemas.microsoft.com/office/drawing/2014/main" val="2129795500"/>
                    </a:ext>
                  </a:extLst>
                </a:gridCol>
                <a:gridCol w="636235">
                  <a:extLst>
                    <a:ext uri="{9D8B030D-6E8A-4147-A177-3AD203B41FA5}">
                      <a16:colId xmlns:a16="http://schemas.microsoft.com/office/drawing/2014/main" val="4069878091"/>
                    </a:ext>
                  </a:extLst>
                </a:gridCol>
                <a:gridCol w="636235">
                  <a:extLst>
                    <a:ext uri="{9D8B030D-6E8A-4147-A177-3AD203B41FA5}">
                      <a16:colId xmlns:a16="http://schemas.microsoft.com/office/drawing/2014/main" val="205241728"/>
                    </a:ext>
                  </a:extLst>
                </a:gridCol>
                <a:gridCol w="1143236">
                  <a:extLst>
                    <a:ext uri="{9D8B030D-6E8A-4147-A177-3AD203B41FA5}">
                      <a16:colId xmlns:a16="http://schemas.microsoft.com/office/drawing/2014/main" val="2435210204"/>
                    </a:ext>
                  </a:extLst>
                </a:gridCol>
                <a:gridCol w="745588">
                  <a:extLst>
                    <a:ext uri="{9D8B030D-6E8A-4147-A177-3AD203B41FA5}">
                      <a16:colId xmlns:a16="http://schemas.microsoft.com/office/drawing/2014/main" val="1541905187"/>
                    </a:ext>
                  </a:extLst>
                </a:gridCol>
              </a:tblGrid>
              <a:tr h="3378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51427912"/>
                  </a:ext>
                </a:extLst>
              </a:tr>
              <a:tr h="3378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Net Sales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60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90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127.5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139.5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1082594"/>
                  </a:ext>
                </a:extLst>
              </a:tr>
              <a:tr h="3378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Cost of goods sold (6%)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36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54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67.5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76.5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83.8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927732"/>
                  </a:ext>
                </a:extLst>
              </a:tr>
              <a:tr h="3378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Selling/administrative expense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4.5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7.5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8946185"/>
                  </a:ext>
                </a:extLst>
              </a:tr>
              <a:tr h="3378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EBIT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19.5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37.5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42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44.9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371089"/>
                  </a:ext>
                </a:extLst>
              </a:tr>
              <a:tr h="3378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Taxes on EBIT (40%)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30%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5.85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11.3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12.6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13.47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6830962"/>
                  </a:ext>
                </a:extLst>
              </a:tr>
              <a:tr h="3378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NOPT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13.7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26.3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29.4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31.43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284756"/>
                  </a:ext>
                </a:extLst>
              </a:tr>
              <a:tr h="3378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Total net operating capital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158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164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168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173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7162190"/>
                  </a:ext>
                </a:extLst>
              </a:tr>
              <a:tr h="66518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Investment in net  operating capita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7.5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4.5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8934541"/>
                  </a:ext>
                </a:extLst>
              </a:tr>
              <a:tr h="3378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Free Cash Flow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13.7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13.5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20.3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>
                          <a:effectLst/>
                        </a:rPr>
                        <a:t>24.9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u="none" strike="noStrike" dirty="0">
                          <a:effectLst/>
                        </a:rPr>
                        <a:t>26.43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96763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4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investment in net operating capital?	</a:t>
            </a:r>
          </a:p>
        </p:txBody>
      </p:sp>
      <p:sp>
        <p:nvSpPr>
          <p:cNvPr id="5837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firms must reinvest in order to replace worn out assets and grow.</a:t>
            </a:r>
          </a:p>
          <a:p>
            <a:r>
              <a:rPr lang="en-US" dirty="0"/>
              <a:t>Investment in net operating capital = change in total net operating capital.</a:t>
            </a:r>
          </a:p>
          <a:p>
            <a:endParaRPr lang="en-US" dirty="0"/>
          </a:p>
          <a:p>
            <a:r>
              <a:rPr lang="en-US" dirty="0"/>
              <a:t>This is equivalent to </a:t>
            </a:r>
            <a:r>
              <a:rPr lang="en-US" i="1" dirty="0"/>
              <a:t>gross</a:t>
            </a:r>
            <a:r>
              <a:rPr lang="en-US" dirty="0"/>
              <a:t> investment in operating capital minus depreciation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0D37F-C003-4537-AD46-D3F279357CE3}" type="slidenum">
              <a:rPr lang="en-US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in Merger and Acquisitions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mergers</a:t>
            </a:r>
          </a:p>
          <a:p>
            <a:r>
              <a:rPr lang="en-US" dirty="0"/>
              <a:t>Merger analysis</a:t>
            </a:r>
          </a:p>
          <a:p>
            <a:r>
              <a:rPr lang="en-US" dirty="0"/>
              <a:t>Role of investment bankers</a:t>
            </a:r>
          </a:p>
          <a:p>
            <a:r>
              <a:rPr lang="en-US" dirty="0"/>
              <a:t>Divestitures, and holding companies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E36A1-69EA-4A84-8AB8-FD0B1EFBC71A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Non-Operating Assets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Short-term investments and marketable securities are non-operating assets.  The Target has none of these.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9F57-E25C-4BF3-8A8F-FC95D8EB8727}" type="slidenum">
              <a:rPr lang="en-US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9" name="Rectangle 1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What is the appropriate discount rate to apply to the target’s cash flows?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acquisition, the free cash flows belong to the remaining debtholders in the target and the various investors in the acquiring firm: their debtholders, stockholders, and others such as preferred stockholders.  </a:t>
            </a:r>
          </a:p>
          <a:p>
            <a:r>
              <a:rPr lang="en-US" dirty="0"/>
              <a:t>These cash flows can be redeployed within the acquiring firm.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1E6E-87C7-419A-A030-E3316787D3A0}" type="slidenum">
              <a:rPr lang="en-US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Discount rate…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 cash flow is the cash flow that would occur if the firm had no debt, so it should be discounted at the unlevered cost of equity, R</a:t>
            </a:r>
            <a:r>
              <a:rPr lang="en-US" baseline="-25000" dirty="0"/>
              <a:t>EU</a:t>
            </a:r>
            <a:endParaRPr lang="en-US" dirty="0"/>
          </a:p>
          <a:p>
            <a:r>
              <a:rPr lang="en-US" dirty="0"/>
              <a:t>The interest tax shields are also discounted at the unlevered cost of equity, R</a:t>
            </a:r>
            <a:r>
              <a:rPr lang="en-US" baseline="-25000" dirty="0"/>
              <a:t>EU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FB9A-2257-4C2F-B508-23B261B736DB}" type="slidenum">
              <a:rPr lang="en-US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Note: Comparison of APV with FCF Corporate Valuation Model</a:t>
            </a:r>
          </a:p>
        </p:txBody>
      </p:sp>
      <p:sp>
        <p:nvSpPr>
          <p:cNvPr id="57351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APV discounts FCF at R</a:t>
            </a:r>
            <a:r>
              <a:rPr lang="en-US" sz="2800" baseline="-25000" dirty="0"/>
              <a:t>EU</a:t>
            </a:r>
            <a:r>
              <a:rPr lang="en-US" sz="2800" dirty="0"/>
              <a:t> and also the tax shields at R</a:t>
            </a:r>
            <a:r>
              <a:rPr lang="en-US" sz="2800" baseline="-25000" dirty="0"/>
              <a:t>EU; </a:t>
            </a:r>
            <a:r>
              <a:rPr lang="en-US" sz="2800" dirty="0"/>
              <a:t>the value of the tax savings is incorporated explicitly.</a:t>
            </a:r>
            <a:r>
              <a:rPr lang="en-US" altLang="en-US" sz="28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If the company has debt in its capital structure, then: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R</a:t>
            </a:r>
            <a:r>
              <a:rPr lang="en-US" altLang="en-US" sz="2800" baseline="-25000" dirty="0"/>
              <a:t>EL</a:t>
            </a:r>
            <a:r>
              <a:rPr lang="en-US" altLang="en-US" sz="2800" dirty="0"/>
              <a:t> = R</a:t>
            </a:r>
            <a:r>
              <a:rPr lang="en-US" altLang="en-US" sz="2800" baseline="-25000" dirty="0"/>
              <a:t>EU</a:t>
            </a:r>
            <a:r>
              <a:rPr lang="en-US" altLang="en-US" sz="2800" dirty="0"/>
              <a:t> + (R</a:t>
            </a:r>
            <a:r>
              <a:rPr lang="en-US" altLang="en-US" sz="2800" baseline="-25000" dirty="0"/>
              <a:t>EU</a:t>
            </a:r>
            <a:r>
              <a:rPr lang="en-US" altLang="en-US" sz="2800" dirty="0"/>
              <a:t> – R</a:t>
            </a:r>
            <a:r>
              <a:rPr lang="en-US" altLang="en-US" sz="2800" baseline="-25000" dirty="0"/>
              <a:t>d</a:t>
            </a:r>
            <a:r>
              <a:rPr lang="en-US" altLang="en-US" sz="2800" dirty="0"/>
              <a:t>)(D/E)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WACC = (D/V)R</a:t>
            </a:r>
            <a:r>
              <a:rPr lang="en-US" altLang="en-US" sz="2800" baseline="-25000" dirty="0"/>
              <a:t>d</a:t>
            </a:r>
            <a:r>
              <a:rPr lang="en-US" altLang="en-US" sz="2800" dirty="0"/>
              <a:t> + (E/V)R</a:t>
            </a:r>
            <a:r>
              <a:rPr lang="en-US" altLang="en-US" sz="2800" baseline="-25000" dirty="0"/>
              <a:t>EU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FCF Corp. Val. Model discounts FCF at WACC, which has a (1-T) factor to account for the value of the tax shield.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Both models give same answer if the capital structure is constant.  But if the capital structure is changing, then APV should be used.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A24C-4831-43CF-84C4-FAC225A2916E}" type="slidenum">
              <a:rPr lang="en-US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Discount Rate for Horizon Value</a:t>
            </a:r>
          </a:p>
        </p:txBody>
      </p:sp>
      <p:sp>
        <p:nvSpPr>
          <p:cNvPr id="56327" name="Rectangle 10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last year of projections must be at the target capital structure with constant growth thereafter.</a:t>
            </a:r>
          </a:p>
          <a:p>
            <a:r>
              <a:rPr lang="en-US" sz="2800" dirty="0"/>
              <a:t>Discount the FCFs using the constant growth formula to find the unlevered horizon value.  </a:t>
            </a:r>
          </a:p>
          <a:p>
            <a:r>
              <a:rPr lang="en-US" sz="2800" dirty="0"/>
              <a:t>Discount the tax shields using the constant growth formula to find the horizon value of the tax shields.</a:t>
            </a:r>
          </a:p>
          <a:p>
            <a:endParaRPr lang="en-US" sz="28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18B5-3182-4D62-9252-5626ADE10BC5}" type="slidenum">
              <a:rPr lang="en-US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9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Discount Rate Calculations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29C0-615E-41DA-9F17-2EF87DADFFED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838200" y="1417638"/>
            <a:ext cx="8077200" cy="45690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625475" indent="-625475">
              <a:lnSpc>
                <a:spcPct val="110000"/>
              </a:lnSpc>
              <a:spcBef>
                <a:spcPct val="30000"/>
              </a:spcBef>
              <a:tabLst>
                <a:tab pos="1371600" algn="l"/>
              </a:tabLst>
            </a:pPr>
            <a:r>
              <a:rPr lang="en-US" sz="3200" dirty="0"/>
              <a:t>Target’s data: </a:t>
            </a:r>
          </a:p>
          <a:p>
            <a:pPr marL="625475" indent="-625475">
              <a:lnSpc>
                <a:spcPct val="110000"/>
              </a:lnSpc>
              <a:spcBef>
                <a:spcPct val="30000"/>
              </a:spcBef>
              <a:tabLst>
                <a:tab pos="1371600" algn="l"/>
              </a:tabLst>
            </a:pPr>
            <a:r>
              <a:rPr lang="en-US" sz="3200" dirty="0"/>
              <a:t>R</a:t>
            </a:r>
            <a:r>
              <a:rPr lang="en-US" sz="3200" baseline="-25000" dirty="0"/>
              <a:t>RF</a:t>
            </a:r>
            <a:r>
              <a:rPr lang="en-US" sz="3200" dirty="0"/>
              <a:t> = 4%; RP</a:t>
            </a:r>
            <a:r>
              <a:rPr lang="en-US" sz="3200" baseline="-25000" dirty="0"/>
              <a:t>M</a:t>
            </a:r>
            <a:r>
              <a:rPr lang="en-US" sz="3200" dirty="0"/>
              <a:t> = 6%, beta = 1.3, </a:t>
            </a:r>
          </a:p>
          <a:p>
            <a:pPr marL="625475" indent="-625475">
              <a:lnSpc>
                <a:spcPct val="110000"/>
              </a:lnSpc>
              <a:spcBef>
                <a:spcPct val="30000"/>
              </a:spcBef>
              <a:tabLst>
                <a:tab pos="1371600" algn="l"/>
              </a:tabLst>
            </a:pPr>
            <a:r>
              <a:rPr lang="en-US" sz="3200" dirty="0"/>
              <a:t>w</a:t>
            </a:r>
            <a:r>
              <a:rPr lang="en-US" sz="3200" baseline="-25000" dirty="0"/>
              <a:t>d</a:t>
            </a:r>
            <a:r>
              <a:rPr lang="en-US" sz="3200" dirty="0"/>
              <a:t> =20%, R</a:t>
            </a:r>
            <a:r>
              <a:rPr lang="en-US" sz="3200" baseline="-25000" dirty="0"/>
              <a:t>d</a:t>
            </a:r>
            <a:r>
              <a:rPr lang="en-US" sz="3200" dirty="0"/>
              <a:t> = 9%.</a:t>
            </a:r>
            <a:endParaRPr lang="en-US" sz="3200" b="1" dirty="0">
              <a:latin typeface="Arial" charset="0"/>
            </a:endParaRPr>
          </a:p>
          <a:p>
            <a:pPr marL="625475" indent="-625475">
              <a:lnSpc>
                <a:spcPct val="110000"/>
              </a:lnSpc>
              <a:spcBef>
                <a:spcPct val="30000"/>
              </a:spcBef>
              <a:tabLst>
                <a:tab pos="1371600" algn="l"/>
              </a:tabLst>
            </a:pPr>
            <a:r>
              <a:rPr lang="en-US" sz="3200" dirty="0"/>
              <a:t>R</a:t>
            </a:r>
            <a:r>
              <a:rPr lang="en-US" sz="3200" baseline="-25000" dirty="0"/>
              <a:t>EL</a:t>
            </a:r>
            <a:r>
              <a:rPr lang="en-US" sz="3200" dirty="0"/>
              <a:t>	= R</a:t>
            </a:r>
            <a:r>
              <a:rPr lang="en-US" sz="3200" baseline="-25000" dirty="0"/>
              <a:t>RF</a:t>
            </a:r>
            <a:r>
              <a:rPr lang="en-US" sz="3200" dirty="0"/>
              <a:t> + (RP</a:t>
            </a:r>
            <a:r>
              <a:rPr lang="en-US" sz="3200" baseline="-25000" dirty="0"/>
              <a:t>M</a:t>
            </a:r>
            <a:r>
              <a:rPr lang="en-US" sz="3200" dirty="0"/>
              <a:t>)b</a:t>
            </a:r>
            <a:r>
              <a:rPr lang="en-US" sz="3200" baseline="-25000" dirty="0"/>
              <a:t>Target</a:t>
            </a:r>
            <a:endParaRPr lang="en-US" sz="3200" dirty="0"/>
          </a:p>
          <a:p>
            <a:pPr marL="625475" indent="-625475">
              <a:lnSpc>
                <a:spcPct val="110000"/>
              </a:lnSpc>
              <a:spcAft>
                <a:spcPct val="30000"/>
              </a:spcAft>
              <a:tabLst>
                <a:tab pos="1371600" algn="l"/>
              </a:tabLst>
            </a:pPr>
            <a:r>
              <a:rPr lang="en-US" sz="3200" dirty="0"/>
              <a:t>		= 4% + (6%)1.3 = 11.8%</a:t>
            </a:r>
          </a:p>
          <a:p>
            <a:pPr marL="625475" indent="-625475">
              <a:lnSpc>
                <a:spcPct val="110000"/>
              </a:lnSpc>
              <a:spcAft>
                <a:spcPct val="30000"/>
              </a:spcAft>
              <a:tabLst>
                <a:tab pos="1371600" algn="l"/>
              </a:tabLst>
            </a:pPr>
            <a:r>
              <a:rPr lang="en-US" altLang="en-US" sz="3200" dirty="0"/>
              <a:t>WACC = (D/V)R</a:t>
            </a:r>
            <a:r>
              <a:rPr lang="en-US" altLang="en-US" sz="3200" baseline="-25000" dirty="0"/>
              <a:t>d</a:t>
            </a:r>
            <a:r>
              <a:rPr lang="en-US" altLang="en-US" sz="3200" dirty="0"/>
              <a:t> + (E/V)R</a:t>
            </a:r>
            <a:r>
              <a:rPr lang="en-US" altLang="en-US" sz="3200" baseline="-25000" dirty="0"/>
              <a:t>EL</a:t>
            </a:r>
          </a:p>
          <a:p>
            <a:pPr marL="625475" indent="-625475">
              <a:lnSpc>
                <a:spcPct val="110000"/>
              </a:lnSpc>
              <a:spcAft>
                <a:spcPct val="30000"/>
              </a:spcAft>
              <a:tabLst>
                <a:tab pos="1371600" algn="l"/>
              </a:tabLst>
            </a:pPr>
            <a:r>
              <a:rPr lang="en-US" sz="3200" dirty="0"/>
              <a:t>WACC= 0.20(9%) + 0.80(11.8%)=11.24%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Unlevered Horizon Value </a:t>
            </a:r>
            <a:r>
              <a:rPr lang="en-US" sz="3200" dirty="0"/>
              <a:t>(Constant growth of 5%)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3F13-58B9-4AC7-8B69-3462591BD8A1}" type="slidenum">
              <a:rPr lang="en-US"/>
              <a:pPr/>
              <a:t>26</a:t>
            </a:fld>
            <a:endParaRPr lang="en-US" dirty="0"/>
          </a:p>
        </p:txBody>
      </p:sp>
      <p:grpSp>
        <p:nvGrpSpPr>
          <p:cNvPr id="81937" name="Group 17"/>
          <p:cNvGrpSpPr>
            <a:grpSpLocks/>
          </p:cNvGrpSpPr>
          <p:nvPr/>
        </p:nvGrpSpPr>
        <p:grpSpPr bwMode="auto">
          <a:xfrm>
            <a:off x="304800" y="2590800"/>
            <a:ext cx="6858000" cy="2860676"/>
            <a:chOff x="192" y="1632"/>
            <a:chExt cx="4032" cy="1802"/>
          </a:xfrm>
        </p:grpSpPr>
        <p:sp>
          <p:nvSpPr>
            <p:cNvPr id="81926" name="Text Box 6"/>
            <p:cNvSpPr txBox="1">
              <a:spLocks noChangeArrowheads="1"/>
            </p:cNvSpPr>
            <p:nvPr/>
          </p:nvSpPr>
          <p:spPr bwMode="auto">
            <a:xfrm>
              <a:off x="192" y="1776"/>
              <a:ext cx="2688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Unlevered Horizon Value =</a:t>
              </a:r>
            </a:p>
          </p:txBody>
        </p:sp>
        <p:sp>
          <p:nvSpPr>
            <p:cNvPr id="81927" name="Text Box 7"/>
            <p:cNvSpPr txBox="1">
              <a:spLocks noChangeArrowheads="1"/>
            </p:cNvSpPr>
            <p:nvPr/>
          </p:nvSpPr>
          <p:spPr bwMode="auto">
            <a:xfrm>
              <a:off x="2726" y="1632"/>
              <a:ext cx="1498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dirty="0">
                  <a:latin typeface="Arial" charset="0"/>
                </a:rPr>
                <a:t>(</a:t>
              </a:r>
              <a:r>
                <a:rPr lang="en-US" sz="2400" b="1" dirty="0">
                  <a:latin typeface="Arial" charset="0"/>
                </a:rPr>
                <a:t>FCF</a:t>
              </a:r>
              <a:r>
                <a:rPr lang="en-US" sz="2400" b="1" baseline="-25000" dirty="0">
                  <a:latin typeface="Arial" charset="0"/>
                </a:rPr>
                <a:t>2026</a:t>
              </a:r>
              <a:r>
                <a:rPr lang="en-US" sz="2400" b="1" dirty="0">
                  <a:latin typeface="Arial" charset="0"/>
                </a:rPr>
                <a:t>)(1+g)</a:t>
              </a:r>
            </a:p>
          </p:txBody>
        </p:sp>
        <p:sp>
          <p:nvSpPr>
            <p:cNvPr id="81928" name="Text Box 8"/>
            <p:cNvSpPr txBox="1">
              <a:spLocks noChangeArrowheads="1"/>
            </p:cNvSpPr>
            <p:nvPr/>
          </p:nvSpPr>
          <p:spPr bwMode="auto">
            <a:xfrm>
              <a:off x="2928" y="1920"/>
              <a:ext cx="115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R</a:t>
              </a:r>
              <a:r>
                <a:rPr lang="en-US" sz="2400" b="1" baseline="-25000" dirty="0">
                  <a:latin typeface="Arial" charset="0"/>
                </a:rPr>
                <a:t>EU</a:t>
              </a:r>
              <a:r>
                <a:rPr lang="en-US" sz="2400" b="1" dirty="0">
                  <a:latin typeface="Arial" charset="0"/>
                </a:rPr>
                <a:t> - g</a:t>
              </a:r>
            </a:p>
          </p:txBody>
        </p:sp>
        <p:sp>
          <p:nvSpPr>
            <p:cNvPr id="81931" name="Line 11"/>
            <p:cNvSpPr>
              <a:spLocks noChangeShapeType="1"/>
            </p:cNvSpPr>
            <p:nvPr/>
          </p:nvSpPr>
          <p:spPr bwMode="auto">
            <a:xfrm>
              <a:off x="2736" y="1920"/>
              <a:ext cx="1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932" name="Text Box 12"/>
            <p:cNvSpPr txBox="1">
              <a:spLocks noChangeArrowheads="1"/>
            </p:cNvSpPr>
            <p:nvPr/>
          </p:nvSpPr>
          <p:spPr bwMode="auto">
            <a:xfrm>
              <a:off x="2534" y="2375"/>
              <a:ext cx="1498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=  $26.43(1.05)</a:t>
              </a:r>
            </a:p>
          </p:txBody>
        </p:sp>
        <p:sp>
          <p:nvSpPr>
            <p:cNvPr id="81933" name="Text Box 13"/>
            <p:cNvSpPr txBox="1">
              <a:spLocks noChangeArrowheads="1"/>
            </p:cNvSpPr>
            <p:nvPr/>
          </p:nvSpPr>
          <p:spPr bwMode="auto">
            <a:xfrm>
              <a:off x="2688" y="2640"/>
              <a:ext cx="139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Arial" charset="0"/>
                </a:rPr>
                <a:t>0.1124 – 0.05</a:t>
              </a:r>
            </a:p>
          </p:txBody>
        </p:sp>
        <p:sp>
          <p:nvSpPr>
            <p:cNvPr id="81934" name="Line 14"/>
            <p:cNvSpPr>
              <a:spLocks noChangeShapeType="1"/>
            </p:cNvSpPr>
            <p:nvPr/>
          </p:nvSpPr>
          <p:spPr bwMode="auto">
            <a:xfrm>
              <a:off x="2688" y="2640"/>
              <a:ext cx="12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935" name="Text Box 15"/>
            <p:cNvSpPr txBox="1">
              <a:spLocks noChangeArrowheads="1"/>
            </p:cNvSpPr>
            <p:nvPr/>
          </p:nvSpPr>
          <p:spPr bwMode="auto">
            <a:xfrm>
              <a:off x="2496" y="3143"/>
              <a:ext cx="16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=  $444.74 million.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Unlevered Value</a:t>
            </a:r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0FF3-6FC1-4FFE-BBE4-55E4AE36F797}" type="slidenum">
              <a:rPr lang="en-US"/>
              <a:pPr/>
              <a:t>27</a:t>
            </a:fld>
            <a:endParaRPr lang="en-US" dirty="0"/>
          </a:p>
        </p:txBody>
      </p:sp>
      <p:grpSp>
        <p:nvGrpSpPr>
          <p:cNvPr id="381981" name="Group 29"/>
          <p:cNvGrpSpPr>
            <a:grpSpLocks/>
          </p:cNvGrpSpPr>
          <p:nvPr/>
        </p:nvGrpSpPr>
        <p:grpSpPr bwMode="auto">
          <a:xfrm>
            <a:off x="609600" y="2750343"/>
            <a:ext cx="8534400" cy="1357313"/>
            <a:chOff x="240" y="2678"/>
            <a:chExt cx="5376" cy="855"/>
          </a:xfrm>
        </p:grpSpPr>
        <p:sp>
          <p:nvSpPr>
            <p:cNvPr id="381958" name="Text Box 6"/>
            <p:cNvSpPr txBox="1">
              <a:spLocks noChangeArrowheads="1"/>
            </p:cNvSpPr>
            <p:nvPr/>
          </p:nvSpPr>
          <p:spPr bwMode="auto">
            <a:xfrm>
              <a:off x="240" y="2725"/>
              <a:ext cx="661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V</a:t>
              </a:r>
              <a:r>
                <a:rPr lang="en-US" sz="2400" b="1" baseline="-25000" dirty="0">
                  <a:latin typeface="Arial" charset="0"/>
                </a:rPr>
                <a:t>UL</a:t>
              </a:r>
              <a:r>
                <a:rPr lang="en-US" sz="2400" b="1" dirty="0">
                  <a:latin typeface="Arial" charset="0"/>
                </a:rPr>
                <a:t> = </a:t>
              </a:r>
            </a:p>
          </p:txBody>
        </p:sp>
        <p:sp>
          <p:nvSpPr>
            <p:cNvPr id="381959" name="Text Box 7"/>
            <p:cNvSpPr txBox="1">
              <a:spLocks noChangeArrowheads="1"/>
            </p:cNvSpPr>
            <p:nvPr/>
          </p:nvSpPr>
          <p:spPr bwMode="auto">
            <a:xfrm>
              <a:off x="951" y="2689"/>
              <a:ext cx="60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Arial" charset="0"/>
                </a:rPr>
                <a:t>$13.7</a:t>
              </a:r>
            </a:p>
          </p:txBody>
        </p:sp>
        <p:sp>
          <p:nvSpPr>
            <p:cNvPr id="381960" name="Text Box 8"/>
            <p:cNvSpPr txBox="1">
              <a:spLocks noChangeArrowheads="1"/>
            </p:cNvSpPr>
            <p:nvPr/>
          </p:nvSpPr>
          <p:spPr bwMode="auto">
            <a:xfrm>
              <a:off x="851" y="2917"/>
              <a:ext cx="9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(1.1124)</a:t>
              </a:r>
              <a:r>
                <a:rPr lang="en-US" sz="2000" b="1" baseline="30000" dirty="0">
                  <a:latin typeface="Arial" charset="0"/>
                </a:rPr>
                <a:t>1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1961" name="Line 9"/>
            <p:cNvSpPr>
              <a:spLocks noChangeShapeType="1"/>
            </p:cNvSpPr>
            <p:nvPr/>
          </p:nvSpPr>
          <p:spPr bwMode="auto">
            <a:xfrm>
              <a:off x="901" y="2917"/>
              <a:ext cx="7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1962" name="Text Box 10"/>
            <p:cNvSpPr txBox="1">
              <a:spLocks noChangeArrowheads="1"/>
            </p:cNvSpPr>
            <p:nvPr/>
          </p:nvSpPr>
          <p:spPr bwMode="auto">
            <a:xfrm>
              <a:off x="1852" y="2678"/>
              <a:ext cx="6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 $13.5</a:t>
              </a:r>
            </a:p>
          </p:txBody>
        </p:sp>
        <p:sp>
          <p:nvSpPr>
            <p:cNvPr id="381963" name="Text Box 11"/>
            <p:cNvSpPr txBox="1">
              <a:spLocks noChangeArrowheads="1"/>
            </p:cNvSpPr>
            <p:nvPr/>
          </p:nvSpPr>
          <p:spPr bwMode="auto">
            <a:xfrm>
              <a:off x="1802" y="2917"/>
              <a:ext cx="8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Arial" charset="0"/>
                </a:rPr>
                <a:t>(1.1124)</a:t>
              </a:r>
              <a:r>
                <a:rPr lang="en-US" sz="2000" b="1" baseline="30000" dirty="0">
                  <a:latin typeface="Arial" charset="0"/>
                </a:rPr>
                <a:t>2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1964" name="Line 12"/>
            <p:cNvSpPr>
              <a:spLocks noChangeShapeType="1"/>
            </p:cNvSpPr>
            <p:nvPr/>
          </p:nvSpPr>
          <p:spPr bwMode="auto">
            <a:xfrm>
              <a:off x="1852" y="2917"/>
              <a:ext cx="7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1965" name="Text Box 13"/>
            <p:cNvSpPr txBox="1">
              <a:spLocks noChangeArrowheads="1"/>
            </p:cNvSpPr>
            <p:nvPr/>
          </p:nvSpPr>
          <p:spPr bwMode="auto">
            <a:xfrm>
              <a:off x="1641" y="2762"/>
              <a:ext cx="209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+</a:t>
              </a:r>
            </a:p>
          </p:txBody>
        </p:sp>
        <p:sp>
          <p:nvSpPr>
            <p:cNvPr id="381966" name="Text Box 14"/>
            <p:cNvSpPr txBox="1">
              <a:spLocks noChangeArrowheads="1"/>
            </p:cNvSpPr>
            <p:nvPr/>
          </p:nvSpPr>
          <p:spPr bwMode="auto">
            <a:xfrm>
              <a:off x="2603" y="2754"/>
              <a:ext cx="250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+</a:t>
              </a:r>
            </a:p>
          </p:txBody>
        </p:sp>
        <p:sp>
          <p:nvSpPr>
            <p:cNvPr id="381967" name="Text Box 15"/>
            <p:cNvSpPr txBox="1">
              <a:spLocks noChangeArrowheads="1"/>
            </p:cNvSpPr>
            <p:nvPr/>
          </p:nvSpPr>
          <p:spPr bwMode="auto">
            <a:xfrm>
              <a:off x="2853" y="2678"/>
              <a:ext cx="6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Arial" charset="0"/>
                </a:rPr>
                <a:t>$20.3</a:t>
              </a:r>
            </a:p>
          </p:txBody>
        </p:sp>
        <p:sp>
          <p:nvSpPr>
            <p:cNvPr id="381968" name="Text Box 16"/>
            <p:cNvSpPr txBox="1">
              <a:spLocks noChangeArrowheads="1"/>
            </p:cNvSpPr>
            <p:nvPr/>
          </p:nvSpPr>
          <p:spPr bwMode="auto">
            <a:xfrm>
              <a:off x="2753" y="2917"/>
              <a:ext cx="8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(1.1124)</a:t>
              </a:r>
              <a:r>
                <a:rPr lang="en-US" sz="2000" b="1" baseline="30000" dirty="0">
                  <a:latin typeface="Arial" charset="0"/>
                </a:rPr>
                <a:t>3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1969" name="Line 17"/>
            <p:cNvSpPr>
              <a:spLocks noChangeShapeType="1"/>
            </p:cNvSpPr>
            <p:nvPr/>
          </p:nvSpPr>
          <p:spPr bwMode="auto">
            <a:xfrm>
              <a:off x="2853" y="2917"/>
              <a:ext cx="6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1970" name="Text Box 18"/>
            <p:cNvSpPr txBox="1">
              <a:spLocks noChangeArrowheads="1"/>
            </p:cNvSpPr>
            <p:nvPr/>
          </p:nvSpPr>
          <p:spPr bwMode="auto">
            <a:xfrm>
              <a:off x="3543" y="2762"/>
              <a:ext cx="209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+</a:t>
              </a:r>
            </a:p>
          </p:txBody>
        </p:sp>
        <p:sp>
          <p:nvSpPr>
            <p:cNvPr id="381971" name="Text Box 19"/>
            <p:cNvSpPr txBox="1">
              <a:spLocks noChangeArrowheads="1"/>
            </p:cNvSpPr>
            <p:nvPr/>
          </p:nvSpPr>
          <p:spPr bwMode="auto">
            <a:xfrm>
              <a:off x="3804" y="2689"/>
              <a:ext cx="650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$24.9</a:t>
              </a:r>
            </a:p>
          </p:txBody>
        </p:sp>
        <p:sp>
          <p:nvSpPr>
            <p:cNvPr id="381972" name="Text Box 20"/>
            <p:cNvSpPr txBox="1">
              <a:spLocks noChangeArrowheads="1"/>
            </p:cNvSpPr>
            <p:nvPr/>
          </p:nvSpPr>
          <p:spPr bwMode="auto">
            <a:xfrm>
              <a:off x="3754" y="2917"/>
              <a:ext cx="86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(1.1124)</a:t>
              </a:r>
              <a:r>
                <a:rPr lang="en-US" sz="2000" b="1" baseline="30000" dirty="0">
                  <a:latin typeface="Arial" charset="0"/>
                </a:rPr>
                <a:t>4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1973" name="Line 21"/>
            <p:cNvSpPr>
              <a:spLocks noChangeShapeType="1"/>
            </p:cNvSpPr>
            <p:nvPr/>
          </p:nvSpPr>
          <p:spPr bwMode="auto">
            <a:xfrm>
              <a:off x="3804" y="2917"/>
              <a:ext cx="7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1974" name="Text Box 22"/>
            <p:cNvSpPr txBox="1">
              <a:spLocks noChangeArrowheads="1"/>
            </p:cNvSpPr>
            <p:nvPr/>
          </p:nvSpPr>
          <p:spPr bwMode="auto">
            <a:xfrm>
              <a:off x="701" y="3242"/>
              <a:ext cx="1952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Arial" charset="0"/>
                </a:rPr>
                <a:t>= $330.76 million.</a:t>
              </a:r>
            </a:p>
          </p:txBody>
        </p:sp>
        <p:sp>
          <p:nvSpPr>
            <p:cNvPr id="381976" name="Text Box 24"/>
            <p:cNvSpPr txBox="1">
              <a:spLocks noChangeArrowheads="1"/>
            </p:cNvSpPr>
            <p:nvPr/>
          </p:nvSpPr>
          <p:spPr bwMode="auto">
            <a:xfrm>
              <a:off x="4544" y="2762"/>
              <a:ext cx="209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+</a:t>
              </a:r>
            </a:p>
          </p:txBody>
        </p:sp>
        <p:sp>
          <p:nvSpPr>
            <p:cNvPr id="381977" name="Text Box 25"/>
            <p:cNvSpPr txBox="1">
              <a:spLocks noChangeArrowheads="1"/>
            </p:cNvSpPr>
            <p:nvPr/>
          </p:nvSpPr>
          <p:spPr bwMode="auto">
            <a:xfrm>
              <a:off x="4805" y="2689"/>
              <a:ext cx="701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$471.16</a:t>
              </a:r>
            </a:p>
          </p:txBody>
        </p:sp>
        <p:sp>
          <p:nvSpPr>
            <p:cNvPr id="381978" name="Text Box 26"/>
            <p:cNvSpPr txBox="1">
              <a:spLocks noChangeArrowheads="1"/>
            </p:cNvSpPr>
            <p:nvPr/>
          </p:nvSpPr>
          <p:spPr bwMode="auto">
            <a:xfrm>
              <a:off x="4755" y="2917"/>
              <a:ext cx="86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(1.1124)</a:t>
              </a:r>
              <a:r>
                <a:rPr lang="en-US" sz="2000" b="1" baseline="30000" dirty="0">
                  <a:latin typeface="Arial" charset="0"/>
                </a:rPr>
                <a:t>5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1979" name="Line 27"/>
            <p:cNvSpPr>
              <a:spLocks noChangeShapeType="1"/>
            </p:cNvSpPr>
            <p:nvPr/>
          </p:nvSpPr>
          <p:spPr bwMode="auto">
            <a:xfrm>
              <a:off x="4794" y="2906"/>
              <a:ext cx="7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Unlevered Value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The unlevered value is the value of the firm’s operations if it had no debt.  In this case Lyons’ operations would be worth $330.76 million if it were financed with 100% equity.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731-A465-443B-A9F4-43DC3B856B93}" type="slidenum">
              <a:rPr lang="en-US"/>
              <a:pPr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Shield Horizon Value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DC5D-0FA4-4EE0-B56C-FB2E03824E96}" type="slidenum">
              <a:rPr lang="en-US"/>
              <a:pPr/>
              <a:t>29</a:t>
            </a:fld>
            <a:endParaRPr lang="en-US" dirty="0"/>
          </a:p>
        </p:txBody>
      </p:sp>
      <p:grpSp>
        <p:nvGrpSpPr>
          <p:cNvPr id="380931" name="Group 3"/>
          <p:cNvGrpSpPr>
            <a:grpSpLocks/>
          </p:cNvGrpSpPr>
          <p:nvPr/>
        </p:nvGrpSpPr>
        <p:grpSpPr bwMode="auto">
          <a:xfrm>
            <a:off x="304800" y="2590800"/>
            <a:ext cx="6400800" cy="2855913"/>
            <a:chOff x="192" y="1632"/>
            <a:chExt cx="4032" cy="1799"/>
          </a:xfrm>
        </p:grpSpPr>
        <p:sp>
          <p:nvSpPr>
            <p:cNvPr id="380932" name="Text Box 4"/>
            <p:cNvSpPr txBox="1">
              <a:spLocks noChangeArrowheads="1"/>
            </p:cNvSpPr>
            <p:nvPr/>
          </p:nvSpPr>
          <p:spPr bwMode="auto">
            <a:xfrm>
              <a:off x="192" y="1776"/>
              <a:ext cx="2688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Tax Shield Horizon Value =</a:t>
              </a:r>
            </a:p>
          </p:txBody>
        </p:sp>
        <p:sp>
          <p:nvSpPr>
            <p:cNvPr id="380933" name="Text Box 5"/>
            <p:cNvSpPr txBox="1">
              <a:spLocks noChangeArrowheads="1"/>
            </p:cNvSpPr>
            <p:nvPr/>
          </p:nvSpPr>
          <p:spPr bwMode="auto">
            <a:xfrm>
              <a:off x="2726" y="1632"/>
              <a:ext cx="1498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dirty="0">
                  <a:latin typeface="Arial" charset="0"/>
                </a:rPr>
                <a:t>(</a:t>
              </a:r>
              <a:r>
                <a:rPr lang="en-US" sz="2400" b="1" dirty="0">
                  <a:latin typeface="Arial" charset="0"/>
                </a:rPr>
                <a:t>TS</a:t>
              </a:r>
              <a:r>
                <a:rPr lang="en-US" sz="2400" b="1" baseline="-25000" dirty="0">
                  <a:latin typeface="Arial" charset="0"/>
                </a:rPr>
                <a:t>2026</a:t>
              </a:r>
              <a:r>
                <a:rPr lang="en-US" sz="2400" b="1" dirty="0">
                  <a:latin typeface="Arial" charset="0"/>
                </a:rPr>
                <a:t>)(1+g)</a:t>
              </a:r>
            </a:p>
          </p:txBody>
        </p:sp>
        <p:sp>
          <p:nvSpPr>
            <p:cNvPr id="380934" name="Text Box 6"/>
            <p:cNvSpPr txBox="1">
              <a:spLocks noChangeArrowheads="1"/>
            </p:cNvSpPr>
            <p:nvPr/>
          </p:nvSpPr>
          <p:spPr bwMode="auto">
            <a:xfrm>
              <a:off x="2928" y="1920"/>
              <a:ext cx="115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R</a:t>
              </a:r>
              <a:r>
                <a:rPr lang="en-US" sz="2400" b="1" baseline="-25000" dirty="0">
                  <a:latin typeface="Arial" charset="0"/>
                </a:rPr>
                <a:t>EU</a:t>
              </a:r>
              <a:r>
                <a:rPr lang="en-US" sz="2400" b="1" dirty="0">
                  <a:latin typeface="Arial" charset="0"/>
                </a:rPr>
                <a:t> - g</a:t>
              </a:r>
            </a:p>
          </p:txBody>
        </p:sp>
        <p:sp>
          <p:nvSpPr>
            <p:cNvPr id="380935" name="Line 7"/>
            <p:cNvSpPr>
              <a:spLocks noChangeShapeType="1"/>
            </p:cNvSpPr>
            <p:nvPr/>
          </p:nvSpPr>
          <p:spPr bwMode="auto">
            <a:xfrm>
              <a:off x="2736" y="1920"/>
              <a:ext cx="1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0936" name="Text Box 8"/>
            <p:cNvSpPr txBox="1">
              <a:spLocks noChangeArrowheads="1"/>
            </p:cNvSpPr>
            <p:nvPr/>
          </p:nvSpPr>
          <p:spPr bwMode="auto">
            <a:xfrm>
              <a:off x="2534" y="2375"/>
              <a:ext cx="1498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=  $2.448(1.05)</a:t>
              </a:r>
            </a:p>
          </p:txBody>
        </p:sp>
        <p:sp>
          <p:nvSpPr>
            <p:cNvPr id="380937" name="Text Box 9"/>
            <p:cNvSpPr txBox="1">
              <a:spLocks noChangeArrowheads="1"/>
            </p:cNvSpPr>
            <p:nvPr/>
          </p:nvSpPr>
          <p:spPr bwMode="auto">
            <a:xfrm>
              <a:off x="2688" y="2640"/>
              <a:ext cx="139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Arial" charset="0"/>
                </a:rPr>
                <a:t>0.1124 – 0.06</a:t>
              </a:r>
            </a:p>
          </p:txBody>
        </p:sp>
        <p:sp>
          <p:nvSpPr>
            <p:cNvPr id="380938" name="Line 10"/>
            <p:cNvSpPr>
              <a:spLocks noChangeShapeType="1"/>
            </p:cNvSpPr>
            <p:nvPr/>
          </p:nvSpPr>
          <p:spPr bwMode="auto">
            <a:xfrm>
              <a:off x="2688" y="2640"/>
              <a:ext cx="12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0939" name="Text Box 11"/>
            <p:cNvSpPr txBox="1">
              <a:spLocks noChangeArrowheads="1"/>
            </p:cNvSpPr>
            <p:nvPr/>
          </p:nvSpPr>
          <p:spPr bwMode="auto">
            <a:xfrm>
              <a:off x="2496" y="3143"/>
              <a:ext cx="168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=  $41.19 million.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some valid economic</a:t>
            </a:r>
            <a:br>
              <a:rPr lang="en-US" dirty="0"/>
            </a:br>
            <a:r>
              <a:rPr lang="en-US" dirty="0"/>
              <a:t>justifications for mergers?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Synergy:  Value of the whole exceeds sum of the parts.  Could arise from:</a:t>
            </a:r>
          </a:p>
          <a:p>
            <a:pPr lvl="1"/>
            <a:r>
              <a:rPr lang="en-US" dirty="0"/>
              <a:t>Operating economies</a:t>
            </a:r>
          </a:p>
          <a:p>
            <a:pPr lvl="1"/>
            <a:r>
              <a:rPr lang="en-US" dirty="0"/>
              <a:t>Financial economies</a:t>
            </a:r>
          </a:p>
          <a:p>
            <a:pPr lvl="1"/>
            <a:r>
              <a:rPr lang="en-US" dirty="0"/>
              <a:t>Differential management efficiency</a:t>
            </a:r>
          </a:p>
          <a:p>
            <a:pPr lvl="1"/>
            <a:r>
              <a:rPr lang="en-US" dirty="0"/>
              <a:t>Taxes (use accumulated losses)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D4B0-EB3E-42E9-9745-BD7DF46EC310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Shield Value</a:t>
            </a:r>
          </a:p>
        </p:txBody>
      </p:sp>
      <p:sp>
        <p:nvSpPr>
          <p:cNvPr id="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CD22-0D44-499B-969E-6883A7EB4B06}" type="slidenum">
              <a:rPr lang="en-US"/>
              <a:pPr/>
              <a:t>30</a:t>
            </a:fld>
            <a:endParaRPr lang="en-US" dirty="0"/>
          </a:p>
        </p:txBody>
      </p:sp>
      <p:grpSp>
        <p:nvGrpSpPr>
          <p:cNvPr id="384004" name="Group 4"/>
          <p:cNvGrpSpPr>
            <a:grpSpLocks/>
          </p:cNvGrpSpPr>
          <p:nvPr/>
        </p:nvGrpSpPr>
        <p:grpSpPr bwMode="auto">
          <a:xfrm>
            <a:off x="609600" y="2708275"/>
            <a:ext cx="8564563" cy="1352550"/>
            <a:chOff x="240" y="2678"/>
            <a:chExt cx="5395" cy="852"/>
          </a:xfrm>
        </p:grpSpPr>
        <p:sp>
          <p:nvSpPr>
            <p:cNvPr id="384005" name="Text Box 5"/>
            <p:cNvSpPr txBox="1">
              <a:spLocks noChangeArrowheads="1"/>
            </p:cNvSpPr>
            <p:nvPr/>
          </p:nvSpPr>
          <p:spPr bwMode="auto">
            <a:xfrm>
              <a:off x="240" y="2725"/>
              <a:ext cx="661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V</a:t>
              </a:r>
              <a:r>
                <a:rPr lang="en-US" sz="2400" b="1" baseline="-25000" dirty="0">
                  <a:latin typeface="Arial" charset="0"/>
                </a:rPr>
                <a:t>TS</a:t>
              </a:r>
              <a:r>
                <a:rPr lang="en-US" sz="2400" b="1" dirty="0">
                  <a:latin typeface="Arial" charset="0"/>
                </a:rPr>
                <a:t> = </a:t>
              </a:r>
            </a:p>
          </p:txBody>
        </p:sp>
        <p:sp>
          <p:nvSpPr>
            <p:cNvPr id="384006" name="Text Box 6"/>
            <p:cNvSpPr txBox="1">
              <a:spLocks noChangeArrowheads="1"/>
            </p:cNvSpPr>
            <p:nvPr/>
          </p:nvSpPr>
          <p:spPr bwMode="auto">
            <a:xfrm>
              <a:off x="951" y="2689"/>
              <a:ext cx="60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Arial" charset="0"/>
                </a:rPr>
                <a:t>$  1.5</a:t>
              </a:r>
            </a:p>
          </p:txBody>
        </p:sp>
        <p:sp>
          <p:nvSpPr>
            <p:cNvPr id="384007" name="Text Box 7"/>
            <p:cNvSpPr txBox="1">
              <a:spLocks noChangeArrowheads="1"/>
            </p:cNvSpPr>
            <p:nvPr/>
          </p:nvSpPr>
          <p:spPr bwMode="auto">
            <a:xfrm>
              <a:off x="851" y="2917"/>
              <a:ext cx="9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(1.1156)</a:t>
              </a:r>
              <a:r>
                <a:rPr lang="en-US" sz="2000" b="1" baseline="30000" dirty="0">
                  <a:latin typeface="Arial" charset="0"/>
                </a:rPr>
                <a:t>1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4008" name="Line 8"/>
            <p:cNvSpPr>
              <a:spLocks noChangeShapeType="1"/>
            </p:cNvSpPr>
            <p:nvPr/>
          </p:nvSpPr>
          <p:spPr bwMode="auto">
            <a:xfrm>
              <a:off x="901" y="2917"/>
              <a:ext cx="7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4009" name="Text Box 9"/>
            <p:cNvSpPr txBox="1">
              <a:spLocks noChangeArrowheads="1"/>
            </p:cNvSpPr>
            <p:nvPr/>
          </p:nvSpPr>
          <p:spPr bwMode="auto">
            <a:xfrm>
              <a:off x="1852" y="2678"/>
              <a:ext cx="6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 $  1.95</a:t>
              </a:r>
            </a:p>
          </p:txBody>
        </p:sp>
        <p:sp>
          <p:nvSpPr>
            <p:cNvPr id="384010" name="Text Box 10"/>
            <p:cNvSpPr txBox="1">
              <a:spLocks noChangeArrowheads="1"/>
            </p:cNvSpPr>
            <p:nvPr/>
          </p:nvSpPr>
          <p:spPr bwMode="auto">
            <a:xfrm>
              <a:off x="1802" y="2917"/>
              <a:ext cx="8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Arial" charset="0"/>
                </a:rPr>
                <a:t>(1.1156)</a:t>
              </a:r>
              <a:r>
                <a:rPr lang="en-US" sz="2000" b="1" baseline="30000" dirty="0">
                  <a:latin typeface="Arial" charset="0"/>
                </a:rPr>
                <a:t>2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4011" name="Line 11"/>
            <p:cNvSpPr>
              <a:spLocks noChangeShapeType="1"/>
            </p:cNvSpPr>
            <p:nvPr/>
          </p:nvSpPr>
          <p:spPr bwMode="auto">
            <a:xfrm>
              <a:off x="1852" y="2917"/>
              <a:ext cx="7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4012" name="Text Box 12"/>
            <p:cNvSpPr txBox="1">
              <a:spLocks noChangeArrowheads="1"/>
            </p:cNvSpPr>
            <p:nvPr/>
          </p:nvSpPr>
          <p:spPr bwMode="auto">
            <a:xfrm>
              <a:off x="1641" y="2762"/>
              <a:ext cx="209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+</a:t>
              </a:r>
            </a:p>
          </p:txBody>
        </p:sp>
        <p:sp>
          <p:nvSpPr>
            <p:cNvPr id="384013" name="Text Box 13"/>
            <p:cNvSpPr txBox="1">
              <a:spLocks noChangeArrowheads="1"/>
            </p:cNvSpPr>
            <p:nvPr/>
          </p:nvSpPr>
          <p:spPr bwMode="auto">
            <a:xfrm>
              <a:off x="2603" y="2754"/>
              <a:ext cx="250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+</a:t>
              </a:r>
            </a:p>
          </p:txBody>
        </p:sp>
        <p:sp>
          <p:nvSpPr>
            <p:cNvPr id="384014" name="Text Box 14"/>
            <p:cNvSpPr txBox="1">
              <a:spLocks noChangeArrowheads="1"/>
            </p:cNvSpPr>
            <p:nvPr/>
          </p:nvSpPr>
          <p:spPr bwMode="auto">
            <a:xfrm>
              <a:off x="2853" y="2678"/>
              <a:ext cx="6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Arial" charset="0"/>
                </a:rPr>
                <a:t>$  1.95</a:t>
              </a:r>
            </a:p>
          </p:txBody>
        </p:sp>
        <p:sp>
          <p:nvSpPr>
            <p:cNvPr id="384015" name="Text Box 15"/>
            <p:cNvSpPr txBox="1">
              <a:spLocks noChangeArrowheads="1"/>
            </p:cNvSpPr>
            <p:nvPr/>
          </p:nvSpPr>
          <p:spPr bwMode="auto">
            <a:xfrm>
              <a:off x="2753" y="2917"/>
              <a:ext cx="85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(1.1156)</a:t>
              </a:r>
              <a:r>
                <a:rPr lang="en-US" sz="2000" b="1" baseline="30000" dirty="0">
                  <a:latin typeface="Arial" charset="0"/>
                </a:rPr>
                <a:t>3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4016" name="Line 16"/>
            <p:cNvSpPr>
              <a:spLocks noChangeShapeType="1"/>
            </p:cNvSpPr>
            <p:nvPr/>
          </p:nvSpPr>
          <p:spPr bwMode="auto">
            <a:xfrm>
              <a:off x="2853" y="2917"/>
              <a:ext cx="6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4017" name="Text Box 17"/>
            <p:cNvSpPr txBox="1">
              <a:spLocks noChangeArrowheads="1"/>
            </p:cNvSpPr>
            <p:nvPr/>
          </p:nvSpPr>
          <p:spPr bwMode="auto">
            <a:xfrm>
              <a:off x="3543" y="2762"/>
              <a:ext cx="209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+</a:t>
              </a:r>
            </a:p>
          </p:txBody>
        </p:sp>
        <p:sp>
          <p:nvSpPr>
            <p:cNvPr id="384018" name="Text Box 18"/>
            <p:cNvSpPr txBox="1">
              <a:spLocks noChangeArrowheads="1"/>
            </p:cNvSpPr>
            <p:nvPr/>
          </p:nvSpPr>
          <p:spPr bwMode="auto">
            <a:xfrm>
              <a:off x="3804" y="2689"/>
              <a:ext cx="650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$  2.1</a:t>
              </a:r>
            </a:p>
          </p:txBody>
        </p:sp>
        <p:sp>
          <p:nvSpPr>
            <p:cNvPr id="384019" name="Text Box 19"/>
            <p:cNvSpPr txBox="1">
              <a:spLocks noChangeArrowheads="1"/>
            </p:cNvSpPr>
            <p:nvPr/>
          </p:nvSpPr>
          <p:spPr bwMode="auto">
            <a:xfrm>
              <a:off x="3754" y="2917"/>
              <a:ext cx="86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(1.1156)</a:t>
              </a:r>
              <a:r>
                <a:rPr lang="en-US" sz="2000" b="1" baseline="30000" dirty="0">
                  <a:latin typeface="Arial" charset="0"/>
                </a:rPr>
                <a:t>4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4020" name="Line 20"/>
            <p:cNvSpPr>
              <a:spLocks noChangeShapeType="1"/>
            </p:cNvSpPr>
            <p:nvPr/>
          </p:nvSpPr>
          <p:spPr bwMode="auto">
            <a:xfrm>
              <a:off x="3804" y="2917"/>
              <a:ext cx="7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4021" name="Text Box 21"/>
            <p:cNvSpPr txBox="1">
              <a:spLocks noChangeArrowheads="1"/>
            </p:cNvSpPr>
            <p:nvPr/>
          </p:nvSpPr>
          <p:spPr bwMode="auto">
            <a:xfrm>
              <a:off x="701" y="3242"/>
              <a:ext cx="1601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Arial" charset="0"/>
                </a:rPr>
                <a:t>= $31.33 million.</a:t>
              </a:r>
            </a:p>
          </p:txBody>
        </p:sp>
        <p:sp>
          <p:nvSpPr>
            <p:cNvPr id="384022" name="Text Box 22"/>
            <p:cNvSpPr txBox="1">
              <a:spLocks noChangeArrowheads="1"/>
            </p:cNvSpPr>
            <p:nvPr/>
          </p:nvSpPr>
          <p:spPr bwMode="auto">
            <a:xfrm>
              <a:off x="4544" y="2762"/>
              <a:ext cx="209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+</a:t>
              </a:r>
            </a:p>
          </p:txBody>
        </p:sp>
        <p:sp>
          <p:nvSpPr>
            <p:cNvPr id="384023" name="Text Box 23"/>
            <p:cNvSpPr txBox="1">
              <a:spLocks noChangeArrowheads="1"/>
            </p:cNvSpPr>
            <p:nvPr/>
          </p:nvSpPr>
          <p:spPr bwMode="auto">
            <a:xfrm>
              <a:off x="4805" y="2689"/>
              <a:ext cx="830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$  43. 64</a:t>
              </a:r>
            </a:p>
          </p:txBody>
        </p:sp>
        <p:sp>
          <p:nvSpPr>
            <p:cNvPr id="384024" name="Text Box 24"/>
            <p:cNvSpPr txBox="1">
              <a:spLocks noChangeArrowheads="1"/>
            </p:cNvSpPr>
            <p:nvPr/>
          </p:nvSpPr>
          <p:spPr bwMode="auto">
            <a:xfrm>
              <a:off x="4755" y="2917"/>
              <a:ext cx="86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Arial" charset="0"/>
                </a:rPr>
                <a:t>(1.1156)</a:t>
              </a:r>
              <a:r>
                <a:rPr lang="en-US" sz="2000" b="1" baseline="30000" dirty="0">
                  <a:latin typeface="Arial" charset="0"/>
                </a:rPr>
                <a:t>5</a:t>
              </a:r>
              <a:endParaRPr lang="en-US" sz="2000" b="1" dirty="0">
                <a:latin typeface="Arial" charset="0"/>
              </a:endParaRPr>
            </a:p>
          </p:txBody>
        </p:sp>
        <p:sp>
          <p:nvSpPr>
            <p:cNvPr id="384025" name="Line 25"/>
            <p:cNvSpPr>
              <a:spLocks noChangeShapeType="1"/>
            </p:cNvSpPr>
            <p:nvPr/>
          </p:nvSpPr>
          <p:spPr bwMode="auto">
            <a:xfrm>
              <a:off x="4794" y="2906"/>
              <a:ext cx="7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384102" name="Rectangle 102"/>
          <p:cNvSpPr>
            <a:spLocks noChangeArrowheads="1"/>
          </p:cNvSpPr>
          <p:nvPr/>
        </p:nvSpPr>
        <p:spPr bwMode="auto">
          <a:xfrm>
            <a:off x="8023225" y="2708275"/>
            <a:ext cx="7778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</p:txBody>
      </p:sp>
      <p:sp>
        <p:nvSpPr>
          <p:cNvPr id="384106" name="Rectangle 106"/>
          <p:cNvSpPr>
            <a:spLocks noChangeArrowheads="1"/>
          </p:cNvSpPr>
          <p:nvPr/>
        </p:nvSpPr>
        <p:spPr bwMode="auto">
          <a:xfrm>
            <a:off x="8183563" y="3057525"/>
            <a:ext cx="777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</p:txBody>
      </p:sp>
      <p:sp>
        <p:nvSpPr>
          <p:cNvPr id="384109" name="Rectangle 109"/>
          <p:cNvSpPr>
            <a:spLocks noChangeArrowheads="1"/>
          </p:cNvSpPr>
          <p:nvPr/>
        </p:nvSpPr>
        <p:spPr bwMode="auto">
          <a:xfrm>
            <a:off x="2955925" y="3406775"/>
            <a:ext cx="785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</p:txBody>
      </p:sp>
      <p:sp>
        <p:nvSpPr>
          <p:cNvPr id="384110" name="Rectangle 110"/>
          <p:cNvSpPr>
            <a:spLocks noChangeArrowheads="1"/>
          </p:cNvSpPr>
          <p:nvPr/>
        </p:nvSpPr>
        <p:spPr bwMode="auto">
          <a:xfrm>
            <a:off x="3271838" y="3406775"/>
            <a:ext cx="777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</p:txBody>
      </p:sp>
      <p:sp>
        <p:nvSpPr>
          <p:cNvPr id="384112" name="Rectangle 112"/>
          <p:cNvSpPr>
            <a:spLocks noChangeArrowheads="1"/>
          </p:cNvSpPr>
          <p:nvPr/>
        </p:nvSpPr>
        <p:spPr bwMode="auto">
          <a:xfrm>
            <a:off x="3989388" y="3406775"/>
            <a:ext cx="31418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charset="0"/>
              </a:rPr>
              <a:t>    </a:t>
            </a:r>
            <a:endParaRPr lang="en-US" dirty="0"/>
          </a:p>
        </p:txBody>
      </p:sp>
      <p:sp>
        <p:nvSpPr>
          <p:cNvPr id="384113" name="Rectangle 113"/>
          <p:cNvSpPr>
            <a:spLocks noChangeArrowheads="1"/>
          </p:cNvSpPr>
          <p:nvPr/>
        </p:nvSpPr>
        <p:spPr bwMode="auto">
          <a:xfrm>
            <a:off x="4465638" y="3406775"/>
            <a:ext cx="777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</p:txBody>
      </p:sp>
      <p:sp>
        <p:nvSpPr>
          <p:cNvPr id="384116" name="Rectangle 116"/>
          <p:cNvSpPr>
            <a:spLocks noChangeArrowheads="1"/>
          </p:cNvSpPr>
          <p:nvPr/>
        </p:nvSpPr>
        <p:spPr bwMode="auto">
          <a:xfrm>
            <a:off x="5653088" y="3406775"/>
            <a:ext cx="777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</p:txBody>
      </p:sp>
      <p:sp>
        <p:nvSpPr>
          <p:cNvPr id="384119" name="Rectangle 119"/>
          <p:cNvSpPr>
            <a:spLocks noChangeArrowheads="1"/>
          </p:cNvSpPr>
          <p:nvPr/>
        </p:nvSpPr>
        <p:spPr bwMode="auto">
          <a:xfrm>
            <a:off x="7002463" y="3406775"/>
            <a:ext cx="777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</p:txBody>
      </p:sp>
      <p:sp>
        <p:nvSpPr>
          <p:cNvPr id="384122" name="Rectangle 122"/>
          <p:cNvSpPr>
            <a:spLocks noChangeArrowheads="1"/>
          </p:cNvSpPr>
          <p:nvPr/>
        </p:nvSpPr>
        <p:spPr bwMode="auto">
          <a:xfrm>
            <a:off x="8183563" y="3406775"/>
            <a:ext cx="777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CF97BBE-960F-4541-B918-B0EB59B204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420091"/>
              </p:ext>
            </p:extLst>
          </p:nvPr>
        </p:nvGraphicFramePr>
        <p:xfrm>
          <a:off x="744455" y="1357899"/>
          <a:ext cx="8204199" cy="832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3064">
                  <a:extLst>
                    <a:ext uri="{9D8B030D-6E8A-4147-A177-3AD203B41FA5}">
                      <a16:colId xmlns:a16="http://schemas.microsoft.com/office/drawing/2014/main" val="1383088398"/>
                    </a:ext>
                  </a:extLst>
                </a:gridCol>
                <a:gridCol w="609364">
                  <a:extLst>
                    <a:ext uri="{9D8B030D-6E8A-4147-A177-3AD203B41FA5}">
                      <a16:colId xmlns:a16="http://schemas.microsoft.com/office/drawing/2014/main" val="1776906769"/>
                    </a:ext>
                  </a:extLst>
                </a:gridCol>
                <a:gridCol w="609364">
                  <a:extLst>
                    <a:ext uri="{9D8B030D-6E8A-4147-A177-3AD203B41FA5}">
                      <a16:colId xmlns:a16="http://schemas.microsoft.com/office/drawing/2014/main" val="481231558"/>
                    </a:ext>
                  </a:extLst>
                </a:gridCol>
                <a:gridCol w="609364">
                  <a:extLst>
                    <a:ext uri="{9D8B030D-6E8A-4147-A177-3AD203B41FA5}">
                      <a16:colId xmlns:a16="http://schemas.microsoft.com/office/drawing/2014/main" val="407988814"/>
                    </a:ext>
                  </a:extLst>
                </a:gridCol>
                <a:gridCol w="609364">
                  <a:extLst>
                    <a:ext uri="{9D8B030D-6E8A-4147-A177-3AD203B41FA5}">
                      <a16:colId xmlns:a16="http://schemas.microsoft.com/office/drawing/2014/main" val="708000204"/>
                    </a:ext>
                  </a:extLst>
                </a:gridCol>
                <a:gridCol w="1094951">
                  <a:extLst>
                    <a:ext uri="{9D8B030D-6E8A-4147-A177-3AD203B41FA5}">
                      <a16:colId xmlns:a16="http://schemas.microsoft.com/office/drawing/2014/main" val="3111310093"/>
                    </a:ext>
                  </a:extLst>
                </a:gridCol>
                <a:gridCol w="609364">
                  <a:extLst>
                    <a:ext uri="{9D8B030D-6E8A-4147-A177-3AD203B41FA5}">
                      <a16:colId xmlns:a16="http://schemas.microsoft.com/office/drawing/2014/main" val="1964531157"/>
                    </a:ext>
                  </a:extLst>
                </a:gridCol>
                <a:gridCol w="609364">
                  <a:extLst>
                    <a:ext uri="{9D8B030D-6E8A-4147-A177-3AD203B41FA5}">
                      <a16:colId xmlns:a16="http://schemas.microsoft.com/office/drawing/2014/main" val="1175438631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Tax rate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30%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22301852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Interest expense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6.5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6.5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8.16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773921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Tax savings from interest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1.5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1.95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1.95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2.1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 dirty="0">
                          <a:effectLst/>
                        </a:rPr>
                        <a:t>2.448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01372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What Is the value of the Target Firm’s operations to the Acquiring Firm? (In Millions)</a:t>
            </a:r>
          </a:p>
        </p:txBody>
      </p:sp>
      <p:sp>
        <p:nvSpPr>
          <p:cNvPr id="86103" name="Rectangle 8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Value of operations 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= unlevered value + value of tax shield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= 330.76 + 31.33 = $362.10 million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E4E94-8D91-4B16-91E7-AF5A4703FC0F}" type="slidenum">
              <a:rPr lang="en-US"/>
              <a:pPr/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103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What is the value of the Target’s</a:t>
            </a:r>
            <a:br>
              <a:rPr lang="en-US" sz="4000" dirty="0"/>
            </a:br>
            <a:r>
              <a:rPr lang="en-US" sz="4000" dirty="0"/>
              <a:t>equity?</a:t>
            </a:r>
          </a:p>
        </p:txBody>
      </p:sp>
      <p:sp>
        <p:nvSpPr>
          <p:cNvPr id="59399" name="Rectangle 10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Target has $55 million in debt.</a:t>
            </a:r>
          </a:p>
          <a:p>
            <a:r>
              <a:rPr lang="en-US" dirty="0"/>
              <a:t>Vop + non-operating assets – debt = equity</a:t>
            </a:r>
          </a:p>
          <a:p>
            <a:r>
              <a:rPr lang="en-US" dirty="0"/>
              <a:t>362.10 million + 0 – 55 million = $307.1 million = equity value of target to the acquirer.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D604-3A32-4F75-BEE0-0132620FAB78}" type="slidenum">
              <a:rPr lang="en-US"/>
              <a:pPr/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Would another potential acquirer obtain the same value?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No.  The cash flow estimates would be different, both due to forecasting inaccuracies and to differential synergies.</a:t>
            </a:r>
          </a:p>
          <a:p>
            <a:r>
              <a:rPr lang="en-US" dirty="0"/>
              <a:t>Further, a different beta estimate, financing mix, or tax rate would change the discount rate.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9E6B-3290-46C9-A734-E45CBF0C0C85}" type="slidenum">
              <a:rPr lang="en-US"/>
              <a:pPr/>
              <a:t>33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Bid Price</a:t>
            </a:r>
          </a:p>
        </p:txBody>
      </p:sp>
      <p:sp>
        <p:nvSpPr>
          <p:cNvPr id="880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the target company has </a:t>
            </a:r>
          </a:p>
          <a:p>
            <a:r>
              <a:rPr lang="en-US" dirty="0"/>
              <a:t>20 million shares outstanding.  The stock last traded at $11 per share, which reflects the target’s value on a stand-alone basis.  How much should the acquiring firm offer?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DB77-9DA3-4BB6-B67E-13FAA848E728}" type="slidenum">
              <a:rPr lang="en-US"/>
              <a:pPr/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5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Bid Price</a:t>
            </a:r>
          </a:p>
        </p:txBody>
      </p:sp>
      <p:sp>
        <p:nvSpPr>
          <p:cNvPr id="21516" name="Rectangle 12"/>
          <p:cNvSpPr>
            <a:spLocks noGrp="1" noChangeArrowheads="1"/>
          </p:cNvSpPr>
          <p:nvPr>
            <p:ph idx="1"/>
          </p:nvPr>
        </p:nvSpPr>
        <p:spPr>
          <a:xfrm>
            <a:off x="1182688" y="2017713"/>
            <a:ext cx="7772400" cy="3536950"/>
          </a:xfrm>
        </p:spPr>
        <p:txBody>
          <a:bodyPr/>
          <a:lstStyle/>
          <a:p>
            <a:r>
              <a:rPr lang="en-US" sz="2800" dirty="0"/>
              <a:t>Estimate of target’s value = $307.10 million</a:t>
            </a:r>
          </a:p>
          <a:p>
            <a:r>
              <a:rPr lang="en-US" sz="2800" dirty="0"/>
              <a:t>Target’s current value      = $220.0 million</a:t>
            </a:r>
          </a:p>
          <a:p>
            <a:r>
              <a:rPr lang="en-US" sz="2800" dirty="0"/>
              <a:t>Merger premium              =  $ 87.10 million</a:t>
            </a:r>
          </a:p>
          <a:p>
            <a:r>
              <a:rPr lang="en-US" sz="2800" dirty="0"/>
              <a:t>Presumably, the target’s value is increased by $87.1 million due to merger synergies, although realizing such synergies has been problematic in many mergers.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59FF-3107-4FBA-8977-DB83DF4D2213}" type="slidenum">
              <a:rPr lang="en-US"/>
              <a:pPr/>
              <a:t>35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Bid Price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offer could range from $11 to $307.10/20 = $15.35 per share.</a:t>
            </a:r>
          </a:p>
          <a:p>
            <a:pPr>
              <a:lnSpc>
                <a:spcPct val="90000"/>
              </a:lnSpc>
            </a:pPr>
            <a:r>
              <a:rPr lang="en-US" dirty="0"/>
              <a:t>At $11, all merger benefits would go to the acquiring firm’s shareholders.</a:t>
            </a:r>
          </a:p>
          <a:p>
            <a:pPr>
              <a:lnSpc>
                <a:spcPct val="90000"/>
              </a:lnSpc>
            </a:pPr>
            <a:r>
              <a:rPr lang="en-US" dirty="0"/>
              <a:t>At $15.35, all value added would go to the target firm’s shareholders.</a:t>
            </a:r>
          </a:p>
          <a:p>
            <a:pPr>
              <a:lnSpc>
                <a:spcPct val="90000"/>
              </a:lnSpc>
            </a:pPr>
            <a:r>
              <a:rPr lang="en-US" dirty="0"/>
              <a:t>Bargaining Range =$15.35 -$11=$4.35 synergy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A7A5-7FF2-4EF3-B39C-43831633E991}" type="slidenum">
              <a:rPr lang="en-US"/>
              <a:pPr/>
              <a:t>36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 Strategy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Nothing magic about estimated price.</a:t>
            </a:r>
          </a:p>
          <a:p>
            <a:r>
              <a:rPr lang="en-US" dirty="0"/>
              <a:t>Actual price would be determined by bargaining.  Higher if target is in better bargaining position, lower if acquirer is in a weak position.</a:t>
            </a:r>
          </a:p>
          <a:p>
            <a:r>
              <a:rPr lang="en-US" dirty="0"/>
              <a:t>If target is good fit for many acquirers, other firms will come in, price will be bid up.  If not, could be close to $11.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5E007-D053-4858-BF30-7CBFBE94B7A7}" type="slidenum">
              <a:rPr lang="en-US"/>
              <a:pPr/>
              <a:t>37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 Strategy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Acquirer might want to make high “preemptive” bid to ward off other bidders, or low bid and then plan to go up.  Strategy is important.</a:t>
            </a:r>
          </a:p>
          <a:p>
            <a:pPr>
              <a:lnSpc>
                <a:spcPct val="90000"/>
              </a:lnSpc>
            </a:pPr>
            <a:r>
              <a:rPr lang="en-US" dirty="0"/>
              <a:t>Do target’s managers have 51% of stock and want to remain in control?</a:t>
            </a:r>
          </a:p>
          <a:p>
            <a:pPr>
              <a:lnSpc>
                <a:spcPct val="90000"/>
              </a:lnSpc>
            </a:pPr>
            <a:r>
              <a:rPr lang="en-US" dirty="0"/>
              <a:t>What kind of personal deal will target’s managers get?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E91F-C305-4C1B-9B21-B994E3D7751B}" type="slidenum">
              <a:rPr lang="en-US"/>
              <a:pPr/>
              <a:t>38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mergers really create value?</a:t>
            </a:r>
          </a:p>
        </p:txBody>
      </p:sp>
      <p:sp>
        <p:nvSpPr>
          <p:cNvPr id="30730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According to empirical evidence, acquisitions do create value as a result of economies of scale, other synergies, and/or better management.</a:t>
            </a:r>
          </a:p>
          <a:p>
            <a:r>
              <a:rPr lang="en-US" sz="2800" dirty="0"/>
              <a:t>Shareholders of target firms reap most of the benefits, that is, the final price is close to full value.</a:t>
            </a:r>
          </a:p>
          <a:p>
            <a:pPr lvl="1"/>
            <a:r>
              <a:rPr lang="en-US" sz="2400" dirty="0"/>
              <a:t>Target management can always say no.</a:t>
            </a:r>
          </a:p>
          <a:p>
            <a:pPr lvl="1"/>
            <a:r>
              <a:rPr lang="en-US" sz="2400" dirty="0"/>
              <a:t>Competing bidders often push up prices.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F822-43A5-44C1-8E5A-F2F9E8063B3E}" type="slidenum">
              <a:rPr lang="en-US"/>
              <a:pPr/>
              <a:t>39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 Reasons (Continued)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Break-up value:  Assets would be more valuable if broken up and sold to other companies.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17BB-9FFE-4315-AFF9-438390436507}" type="slidenum">
              <a:rPr lang="en-US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7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method is used to account for mergers?</a:t>
            </a:r>
          </a:p>
        </p:txBody>
      </p:sp>
      <p:sp>
        <p:nvSpPr>
          <p:cNvPr id="31758" name="Rectangle 1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purchase accounting may be used now.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638BD-6600-4758-9BBC-99841B389A7A}" type="slidenum">
              <a:rPr lang="en-US"/>
              <a:pPr/>
              <a:t>40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Purchase Accounting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Purchase:</a:t>
            </a:r>
          </a:p>
          <a:p>
            <a:pPr lvl="1"/>
            <a:r>
              <a:rPr lang="en-US" dirty="0"/>
              <a:t>The assets of the acquired firm are “written up” to reflect purchase price if it is greater than the net asset value.</a:t>
            </a:r>
          </a:p>
          <a:p>
            <a:pPr lvl="1"/>
            <a:r>
              <a:rPr lang="en-US" dirty="0"/>
              <a:t>Goodwill is often created, which appears as an asset on the balance sheet.</a:t>
            </a:r>
          </a:p>
          <a:p>
            <a:pPr lvl="1"/>
            <a:r>
              <a:rPr lang="en-US" dirty="0"/>
              <a:t>Common equity account is increased to balance assets and claims.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B947-84FE-416C-A117-8B2B413939CE}" type="slidenum">
              <a:rPr lang="en-US"/>
              <a:pPr/>
              <a:t>41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Goodwill Amortization</a:t>
            </a:r>
          </a:p>
        </p:txBody>
      </p:sp>
      <p:sp>
        <p:nvSpPr>
          <p:cNvPr id="645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Goodwill is </a:t>
            </a:r>
            <a:r>
              <a:rPr lang="en-US" b="1" dirty="0">
                <a:solidFill>
                  <a:schemeClr val="tx2"/>
                </a:solidFill>
              </a:rPr>
              <a:t>NO LONGER </a:t>
            </a:r>
            <a:r>
              <a:rPr lang="en-US" dirty="0"/>
              <a:t>amortized over time for shareholder reporting.</a:t>
            </a:r>
          </a:p>
          <a:p>
            <a:pPr>
              <a:lnSpc>
                <a:spcPct val="90000"/>
              </a:lnSpc>
            </a:pPr>
            <a:r>
              <a:rPr lang="en-US" dirty="0"/>
              <a:t>Goodwill is subject to an annual “impairment test.”  If its fair market value has declined, then goodwill is reduced.  Otherwise it is not.</a:t>
            </a:r>
          </a:p>
          <a:p>
            <a:pPr>
              <a:lnSpc>
                <a:spcPct val="90000"/>
              </a:lnSpc>
            </a:pPr>
            <a:r>
              <a:rPr lang="en-US" dirty="0"/>
              <a:t>Goodwill is still amortized for Federal Tax purposes.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EBB82-2904-484D-8FCA-AFE521FF0C7A}" type="slidenum">
              <a:rPr lang="en-US"/>
              <a:pPr/>
              <a:t>42</a:t>
            </a:fld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What are some merger-related activities of investment bankers?</a:t>
            </a:r>
          </a:p>
        </p:txBody>
      </p:sp>
      <p:sp>
        <p:nvSpPr>
          <p:cNvPr id="33800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Identifying targets</a:t>
            </a:r>
          </a:p>
          <a:p>
            <a:r>
              <a:rPr lang="en-US" dirty="0"/>
              <a:t>Arranging mergers</a:t>
            </a:r>
          </a:p>
          <a:p>
            <a:r>
              <a:rPr lang="en-US" dirty="0"/>
              <a:t>Developing defensive tactics</a:t>
            </a:r>
          </a:p>
          <a:p>
            <a:r>
              <a:rPr lang="en-US" dirty="0"/>
              <a:t>Establishing a fair value</a:t>
            </a:r>
          </a:p>
          <a:p>
            <a:r>
              <a:rPr lang="en-US" dirty="0"/>
              <a:t>Financing mergers</a:t>
            </a:r>
          </a:p>
          <a:p>
            <a:r>
              <a:rPr lang="en-US" dirty="0"/>
              <a:t>Arbitrage operations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B76-24C0-4462-ABB1-7D6F6750BB52}" type="slidenum">
              <a:rPr lang="en-US"/>
              <a:pPr/>
              <a:t>43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What are the major types of divestitures?</a:t>
            </a:r>
          </a:p>
        </p:txBody>
      </p:sp>
      <p:sp>
        <p:nvSpPr>
          <p:cNvPr id="36872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Sale of an entire subsidiary to another firm.</a:t>
            </a:r>
          </a:p>
          <a:p>
            <a:pPr>
              <a:lnSpc>
                <a:spcPct val="90000"/>
              </a:lnSpc>
            </a:pPr>
            <a:r>
              <a:rPr lang="en-US" dirty="0"/>
              <a:t>Spinning off a corporate subsidiary by giving the stock to existing shareholders.</a:t>
            </a:r>
          </a:p>
          <a:p>
            <a:pPr>
              <a:lnSpc>
                <a:spcPct val="90000"/>
              </a:lnSpc>
            </a:pPr>
            <a:r>
              <a:rPr lang="en-US" dirty="0"/>
              <a:t>Carving out a corporate subsidiary by selling a minority interest.</a:t>
            </a:r>
          </a:p>
          <a:p>
            <a:pPr>
              <a:lnSpc>
                <a:spcPct val="90000"/>
              </a:lnSpc>
            </a:pPr>
            <a:r>
              <a:rPr lang="en-US" dirty="0"/>
              <a:t>Outright liquidation of assets.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6862-3024-4F96-964E-43AD28E751CE}" type="slidenum">
              <a:rPr lang="en-US"/>
              <a:pPr/>
              <a:t>44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 motivates firms to divest assets?</a:t>
            </a:r>
          </a:p>
        </p:txBody>
      </p:sp>
      <p:sp>
        <p:nvSpPr>
          <p:cNvPr id="37896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Subsidiary worth more to buyer than when operated by current owner.</a:t>
            </a:r>
          </a:p>
          <a:p>
            <a:pPr>
              <a:lnSpc>
                <a:spcPct val="90000"/>
              </a:lnSpc>
            </a:pPr>
            <a:r>
              <a:rPr lang="en-US" dirty="0"/>
              <a:t>To settle antitrust issues.</a:t>
            </a:r>
          </a:p>
          <a:p>
            <a:pPr>
              <a:lnSpc>
                <a:spcPct val="90000"/>
              </a:lnSpc>
            </a:pPr>
            <a:r>
              <a:rPr lang="en-US" dirty="0"/>
              <a:t>Subsidiary’s value increased if it operates independently.</a:t>
            </a:r>
          </a:p>
          <a:p>
            <a:pPr>
              <a:lnSpc>
                <a:spcPct val="90000"/>
              </a:lnSpc>
            </a:pPr>
            <a:r>
              <a:rPr lang="en-US" dirty="0"/>
              <a:t>To change strategic direction.</a:t>
            </a:r>
          </a:p>
          <a:p>
            <a:pPr>
              <a:lnSpc>
                <a:spcPct val="90000"/>
              </a:lnSpc>
            </a:pPr>
            <a:r>
              <a:rPr lang="en-US" dirty="0"/>
              <a:t>To shed money losers.</a:t>
            </a:r>
          </a:p>
          <a:p>
            <a:pPr>
              <a:lnSpc>
                <a:spcPct val="90000"/>
              </a:lnSpc>
            </a:pPr>
            <a:r>
              <a:rPr lang="en-US" dirty="0"/>
              <a:t>To get needed cash when distressed.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C920-3757-4AA2-A12D-644E426F41C3}" type="slidenum">
              <a:rPr lang="en-US"/>
              <a:pPr/>
              <a:t>45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holding companies?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holding company is a corporation formed for the sole purpose of owning the stocks of other companies.</a:t>
            </a:r>
          </a:p>
          <a:p>
            <a:r>
              <a:rPr lang="en-US" dirty="0"/>
              <a:t>In a typical holding company, the subsidiary companies issue their own debt, but their equity is held by the holding company, which, in turn, sells stock to individual investors.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C0A7-B600-49A2-B15E-88ACA916A12D}" type="slidenum">
              <a:rPr lang="en-US"/>
              <a:pPr/>
              <a:t>46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Advantages and Disadvantages of Holding Companies</a:t>
            </a:r>
          </a:p>
        </p:txBody>
      </p:sp>
      <p:sp>
        <p:nvSpPr>
          <p:cNvPr id="39944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Advantages:</a:t>
            </a:r>
          </a:p>
          <a:p>
            <a:pPr lvl="1"/>
            <a:r>
              <a:rPr lang="en-US" dirty="0"/>
              <a:t>Control with fractional ownership.</a:t>
            </a:r>
          </a:p>
          <a:p>
            <a:pPr lvl="1"/>
            <a:r>
              <a:rPr lang="en-US" dirty="0"/>
              <a:t>Isolation of risks.</a:t>
            </a:r>
          </a:p>
          <a:p>
            <a:r>
              <a:rPr lang="en-US" dirty="0"/>
              <a:t>Disadvantages:</a:t>
            </a:r>
          </a:p>
          <a:p>
            <a:pPr lvl="1"/>
            <a:r>
              <a:rPr lang="en-US" dirty="0"/>
              <a:t>Partial multiple taxation.</a:t>
            </a:r>
          </a:p>
          <a:p>
            <a:pPr lvl="1"/>
            <a:r>
              <a:rPr lang="en-US" dirty="0"/>
              <a:t>Ease of enforced dissolution.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27851-4235-4864-9061-FCEE1D77DCE9}" type="slidenum">
              <a:rPr lang="en-US"/>
              <a:pPr/>
              <a:t>47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some questionable</a:t>
            </a:r>
            <a:br>
              <a:rPr lang="en-US" dirty="0"/>
            </a:br>
            <a:r>
              <a:rPr lang="en-US" dirty="0"/>
              <a:t>reasons for mergers?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Diversification</a:t>
            </a:r>
          </a:p>
          <a:p>
            <a:r>
              <a:rPr lang="en-US" dirty="0"/>
              <a:t>Purchase of assets at below replacement cost</a:t>
            </a:r>
          </a:p>
          <a:p>
            <a:r>
              <a:rPr lang="en-US" dirty="0"/>
              <a:t>Acquire other firms to increase size, thus making it more difficult to be acquired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7394C-4471-4BA6-B822-85AB2C0A5337}" type="slidenum">
              <a:rPr lang="en-US"/>
              <a:pPr/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708-E66A-4893-8EC2-E0343305B9E3}" type="slidenum">
              <a:rPr lang="en-US"/>
              <a:pPr/>
              <a:t>6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1FF3ED-987B-4105-849B-66537F4FB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122329"/>
              </p:ext>
            </p:extLst>
          </p:nvPr>
        </p:nvGraphicFramePr>
        <p:xfrm>
          <a:off x="1219199" y="1066800"/>
          <a:ext cx="6705601" cy="50670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2279">
                  <a:extLst>
                    <a:ext uri="{9D8B030D-6E8A-4147-A177-3AD203B41FA5}">
                      <a16:colId xmlns:a16="http://schemas.microsoft.com/office/drawing/2014/main" val="3491165098"/>
                    </a:ext>
                  </a:extLst>
                </a:gridCol>
                <a:gridCol w="2408383">
                  <a:extLst>
                    <a:ext uri="{9D8B030D-6E8A-4147-A177-3AD203B41FA5}">
                      <a16:colId xmlns:a16="http://schemas.microsoft.com/office/drawing/2014/main" val="567333454"/>
                    </a:ext>
                  </a:extLst>
                </a:gridCol>
                <a:gridCol w="2432660">
                  <a:extLst>
                    <a:ext uri="{9D8B030D-6E8A-4147-A177-3AD203B41FA5}">
                      <a16:colId xmlns:a16="http://schemas.microsoft.com/office/drawing/2014/main" val="4121154128"/>
                    </a:ext>
                  </a:extLst>
                </a:gridCol>
                <a:gridCol w="932279">
                  <a:extLst>
                    <a:ext uri="{9D8B030D-6E8A-4147-A177-3AD203B41FA5}">
                      <a16:colId xmlns:a16="http://schemas.microsoft.com/office/drawing/2014/main" val="1598158605"/>
                    </a:ext>
                  </a:extLst>
                </a:gridCol>
              </a:tblGrid>
              <a:tr h="199675">
                <a:tc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190244"/>
                  </a:ext>
                </a:extLst>
              </a:tr>
              <a:tr h="38033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Year</a:t>
                      </a:r>
                      <a:endParaRPr lang="en-US" sz="1400" b="1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Purchaser</a:t>
                      </a:r>
                      <a:endParaRPr lang="en-US" sz="1400" b="1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Purchased</a:t>
                      </a:r>
                      <a:endParaRPr lang="en-US" sz="1400" b="1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Transaction value</a:t>
                      </a:r>
                      <a:endParaRPr lang="en-US" sz="1400" b="1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899462735"/>
                  </a:ext>
                </a:extLst>
              </a:tr>
              <a:tr h="4659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(in billions USD) (with debt)</a:t>
                      </a:r>
                      <a:endParaRPr lang="en-US" sz="1400" b="1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329981953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S&amp;P Global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IHS Markit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44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889462569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2021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Discovery, Inc.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AT&amp;T ( WarnerMedia)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43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263548385"/>
                  </a:ext>
                </a:extLst>
              </a:tr>
              <a:tr h="3518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Nvidia Corporation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SoftBank Group ( Arm Holdings)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40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921985223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AstraZeneca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Alexion Pharmaceuticals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39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93114782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Advanced Micro Devices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Xilinx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35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710462247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2021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Canadian Pacific Railway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Kansas City Southern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31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25189989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2021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AerCap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General Electric ( GECAS)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939556623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2021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Square, Inc.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Afterpay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29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895517111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Salesforce.com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Slack Technologies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27.7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856079396"/>
                  </a:ext>
                </a:extLst>
              </a:tr>
              <a:tr h="3898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Huntington Bancshares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TCF Financial Corporation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22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084178939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Analog Devices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Maxim Integrated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21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293789937"/>
                  </a:ext>
                </a:extLst>
              </a:tr>
              <a:tr h="3898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Seven &amp; i Holdings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Marathon Petroleum ( Speedway LLC)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21</a:t>
                      </a:r>
                      <a:endParaRPr lang="en-US" sz="1400" b="0" i="0" u="none" strike="noStrike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608488357"/>
                  </a:ext>
                </a:extLst>
              </a:tr>
              <a:tr h="1996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Gilead Sciences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Immunomedics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21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595154413"/>
                  </a:ext>
                </a:extLst>
              </a:tr>
              <a:tr h="3518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2020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Advent International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ThyssenKrupp (Elevator Division)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20.4</a:t>
                      </a:r>
                      <a:endParaRPr lang="en-US" sz="1400" b="0" i="0" u="none" strike="noStrike" dirty="0">
                        <a:solidFill>
                          <a:srgbClr val="2021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275658336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114F17AF-FF27-4A73-B9F4-058116BFB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113" y="-152400"/>
            <a:ext cx="7793037" cy="1462087"/>
          </a:xfrm>
        </p:spPr>
        <p:txBody>
          <a:bodyPr>
            <a:normAutofit fontScale="90000"/>
          </a:bodyPr>
          <a:lstStyle/>
          <a:p>
            <a:br>
              <a:rPr lang="en-US" sz="3100" u="none" strike="noStrike" dirty="0">
                <a:effectLst/>
              </a:rPr>
            </a:br>
            <a:r>
              <a:rPr lang="en-US" sz="3100" u="none" strike="noStrike" dirty="0">
                <a:effectLst/>
              </a:rPr>
              <a:t>U.S.A M&amp;A deals by value ($20 billion or larger) in 2020 and 2021</a:t>
            </a:r>
            <a:br>
              <a:rPr lang="en-US" sz="4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5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Differentiate between hostile and friendly mergers</a:t>
            </a:r>
          </a:p>
        </p:txBody>
      </p:sp>
      <p:sp>
        <p:nvSpPr>
          <p:cNvPr id="8206" name="Rectangle 1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Friendly merger: </a:t>
            </a:r>
          </a:p>
          <a:p>
            <a:pPr lvl="1"/>
            <a:r>
              <a:rPr lang="en-US" dirty="0"/>
              <a:t>The merger is supported by the managements of both firms.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DF88-EBA0-40D6-A3A3-94839885294E}" type="slidenum">
              <a:rPr lang="en-US"/>
              <a:pPr/>
              <a:t>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Differentiate between hostile and friendly mergers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Hostile merger:</a:t>
            </a:r>
          </a:p>
          <a:p>
            <a:pPr lvl="1"/>
            <a:r>
              <a:rPr lang="en-US" dirty="0"/>
              <a:t>Target firm’s management resists the merger.</a:t>
            </a:r>
          </a:p>
          <a:p>
            <a:pPr lvl="1"/>
            <a:r>
              <a:rPr lang="en-US" dirty="0"/>
              <a:t>Acquirer must go directly to the target firm’s stockholders, try to get 51% to tender their shares.</a:t>
            </a:r>
          </a:p>
          <a:p>
            <a:pPr lvl="1"/>
            <a:r>
              <a:rPr lang="en-US" dirty="0"/>
              <a:t>Often, mergers that start out hostile end up as friendly, when offer price is raised.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6056-B473-4FF8-8236-795297F990E8}" type="slidenum">
              <a:rPr lang="en-US"/>
              <a:pPr/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Reasons why alliances can make more sense than acquisitions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Access to new markets and technologies</a:t>
            </a:r>
          </a:p>
          <a:p>
            <a:pPr>
              <a:lnSpc>
                <a:spcPct val="90000"/>
              </a:lnSpc>
            </a:pPr>
            <a:r>
              <a:rPr lang="en-US" dirty="0"/>
              <a:t>Multiple parties share risks and expenses</a:t>
            </a:r>
          </a:p>
          <a:p>
            <a:pPr>
              <a:lnSpc>
                <a:spcPct val="90000"/>
              </a:lnSpc>
            </a:pPr>
            <a:r>
              <a:rPr lang="en-US" dirty="0"/>
              <a:t>Rivals can often work together harmoniously</a:t>
            </a:r>
          </a:p>
          <a:p>
            <a:pPr>
              <a:lnSpc>
                <a:spcPct val="90000"/>
              </a:lnSpc>
            </a:pPr>
            <a:r>
              <a:rPr lang="en-US" dirty="0"/>
              <a:t>Antitrust laws can shelter cooperative R&amp;D activities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D422-A833-4B4F-839F-D423EB969F4F}" type="slidenum">
              <a:rPr lang="en-US"/>
              <a:pPr/>
              <a:t>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</TotalTime>
  <Pages>31</Pages>
  <Words>2426</Words>
  <Application>Microsoft Office PowerPoint</Application>
  <PresentationFormat>On-screen Show (4:3)</PresentationFormat>
  <Paragraphs>484</Paragraphs>
  <Slides>47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Arial</vt:lpstr>
      <vt:lpstr>Calibri</vt:lpstr>
      <vt:lpstr>Tahoma</vt:lpstr>
      <vt:lpstr>Times New Roman</vt:lpstr>
      <vt:lpstr>Wingdings</vt:lpstr>
      <vt:lpstr>Office Theme</vt:lpstr>
      <vt:lpstr>PowerPoint Presentation</vt:lpstr>
      <vt:lpstr>Topics in Merger and Acquisitions</vt:lpstr>
      <vt:lpstr>What are some valid economic justifications for mergers?</vt:lpstr>
      <vt:lpstr>Valid Reasons (Continued)</vt:lpstr>
      <vt:lpstr>What are some questionable reasons for mergers?</vt:lpstr>
      <vt:lpstr> U.S.A M&amp;A deals by value ($20 billion or larger) in 2020 and 2021 </vt:lpstr>
      <vt:lpstr>Differentiate between hostile and friendly mergers</vt:lpstr>
      <vt:lpstr>Differentiate between hostile and friendly mergers</vt:lpstr>
      <vt:lpstr>Reasons why alliances can make more sense than acquisitions</vt:lpstr>
      <vt:lpstr>Reason to Use APV in Merger Valuation</vt:lpstr>
      <vt:lpstr>The APV Model</vt:lpstr>
      <vt:lpstr>APV Model</vt:lpstr>
      <vt:lpstr>Note to APV</vt:lpstr>
      <vt:lpstr>Steps in APV Valuation</vt:lpstr>
      <vt:lpstr>Steps in APV Valuation (Continued)</vt:lpstr>
      <vt:lpstr>Estimating the Value of Equity</vt:lpstr>
      <vt:lpstr>Interest Tax Savings after Merger</vt:lpstr>
      <vt:lpstr>APV Valuation Analysis (In Millions) Based on Post-Acquisition Cash Flows</vt:lpstr>
      <vt:lpstr>What is investment in net operating capital? </vt:lpstr>
      <vt:lpstr>Non-Operating Assets</vt:lpstr>
      <vt:lpstr>What is the appropriate discount rate to apply to the target’s cash flows?</vt:lpstr>
      <vt:lpstr>Discount rate…</vt:lpstr>
      <vt:lpstr>Note: Comparison of APV with FCF Corporate Valuation Model</vt:lpstr>
      <vt:lpstr>Discount Rate for Horizon Value</vt:lpstr>
      <vt:lpstr>Discount Rate Calculations</vt:lpstr>
      <vt:lpstr>Unlevered Horizon Value (Constant growth of 5%)</vt:lpstr>
      <vt:lpstr>Unlevered Value</vt:lpstr>
      <vt:lpstr>Unlevered Value</vt:lpstr>
      <vt:lpstr>Tax Shield Horizon Value</vt:lpstr>
      <vt:lpstr>Tax Shield Value</vt:lpstr>
      <vt:lpstr>What Is the value of the Target Firm’s operations to the Acquiring Firm? (In Millions)</vt:lpstr>
      <vt:lpstr>What is the value of the Target’s equity?</vt:lpstr>
      <vt:lpstr>Would another potential acquirer obtain the same value?</vt:lpstr>
      <vt:lpstr>The Bid Price</vt:lpstr>
      <vt:lpstr>The Bid Price</vt:lpstr>
      <vt:lpstr>The Bid Price</vt:lpstr>
      <vt:lpstr>Negotiation Strategy</vt:lpstr>
      <vt:lpstr>Negotiation Strategy</vt:lpstr>
      <vt:lpstr>Do mergers really create value?</vt:lpstr>
      <vt:lpstr>What method is used to account for mergers?</vt:lpstr>
      <vt:lpstr>Purchase Accounting</vt:lpstr>
      <vt:lpstr>Goodwill Amortization</vt:lpstr>
      <vt:lpstr>What are some merger-related activities of investment bankers?</vt:lpstr>
      <vt:lpstr>What are the major types of divestitures?</vt:lpstr>
      <vt:lpstr>What motivates firms to divest assets?</vt:lpstr>
      <vt:lpstr>What are holding companies?</vt:lpstr>
      <vt:lpstr>Advantages and Disadvantages of Holding Companies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Mergers, LBOs, Divestitures, and Holding Companies</dc:title>
  <dc:subject>Powerpoint Show</dc:subject>
  <dc:creator>Lou Gapenski and Mike Ehrhardt and Phillip Daves</dc:creator>
  <cp:lastModifiedBy>javad kashefi</cp:lastModifiedBy>
  <cp:revision>221</cp:revision>
  <cp:lastPrinted>1998-06-10T15:15:24Z</cp:lastPrinted>
  <dcterms:created xsi:type="dcterms:W3CDTF">1997-06-24T09:16:12Z</dcterms:created>
  <dcterms:modified xsi:type="dcterms:W3CDTF">2021-10-28T22:25:20Z</dcterms:modified>
</cp:coreProperties>
</file>