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5"/>
  </p:notesMasterIdLst>
  <p:handoutMasterIdLst>
    <p:handoutMasterId r:id="rId126"/>
  </p:handoutMasterIdLst>
  <p:sldIdLst>
    <p:sldId id="786" r:id="rId2"/>
    <p:sldId id="319" r:id="rId3"/>
    <p:sldId id="787" r:id="rId4"/>
    <p:sldId id="423" r:id="rId5"/>
    <p:sldId id="424" r:id="rId6"/>
    <p:sldId id="425" r:id="rId7"/>
    <p:sldId id="426" r:id="rId8"/>
    <p:sldId id="427" r:id="rId9"/>
    <p:sldId id="520" r:id="rId10"/>
    <p:sldId id="521" r:id="rId11"/>
    <p:sldId id="522" r:id="rId12"/>
    <p:sldId id="523" r:id="rId13"/>
    <p:sldId id="524" r:id="rId14"/>
    <p:sldId id="525" r:id="rId15"/>
    <p:sldId id="526" r:id="rId16"/>
    <p:sldId id="527" r:id="rId17"/>
    <p:sldId id="430" r:id="rId18"/>
    <p:sldId id="431" r:id="rId19"/>
    <p:sldId id="432" r:id="rId20"/>
    <p:sldId id="433" r:id="rId21"/>
    <p:sldId id="434" r:id="rId22"/>
    <p:sldId id="435" r:id="rId23"/>
    <p:sldId id="436" r:id="rId24"/>
    <p:sldId id="437" r:id="rId25"/>
    <p:sldId id="438" r:id="rId26"/>
    <p:sldId id="439" r:id="rId27"/>
    <p:sldId id="528" r:id="rId28"/>
    <p:sldId id="529" r:id="rId29"/>
    <p:sldId id="530" r:id="rId30"/>
    <p:sldId id="531" r:id="rId31"/>
    <p:sldId id="532" r:id="rId32"/>
    <p:sldId id="533" r:id="rId33"/>
    <p:sldId id="442" r:id="rId34"/>
    <p:sldId id="443" r:id="rId35"/>
    <p:sldId id="444" r:id="rId36"/>
    <p:sldId id="445" r:id="rId37"/>
    <p:sldId id="446" r:id="rId38"/>
    <p:sldId id="447" r:id="rId39"/>
    <p:sldId id="448" r:id="rId40"/>
    <p:sldId id="449" r:id="rId41"/>
    <p:sldId id="450" r:id="rId42"/>
    <p:sldId id="451" r:id="rId43"/>
    <p:sldId id="452" r:id="rId44"/>
    <p:sldId id="453" r:id="rId45"/>
    <p:sldId id="534" r:id="rId46"/>
    <p:sldId id="535" r:id="rId47"/>
    <p:sldId id="536" r:id="rId48"/>
    <p:sldId id="537" r:id="rId49"/>
    <p:sldId id="456" r:id="rId50"/>
    <p:sldId id="457" r:id="rId51"/>
    <p:sldId id="458" r:id="rId52"/>
    <p:sldId id="459" r:id="rId53"/>
    <p:sldId id="460" r:id="rId54"/>
    <p:sldId id="461" r:id="rId55"/>
    <p:sldId id="462" r:id="rId56"/>
    <p:sldId id="538" r:id="rId57"/>
    <p:sldId id="539" r:id="rId58"/>
    <p:sldId id="542" r:id="rId59"/>
    <p:sldId id="541" r:id="rId60"/>
    <p:sldId id="465" r:id="rId61"/>
    <p:sldId id="466" r:id="rId62"/>
    <p:sldId id="467" r:id="rId63"/>
    <p:sldId id="468" r:id="rId64"/>
    <p:sldId id="469" r:id="rId65"/>
    <p:sldId id="470" r:id="rId66"/>
    <p:sldId id="543" r:id="rId67"/>
    <p:sldId id="544" r:id="rId68"/>
    <p:sldId id="545" r:id="rId69"/>
    <p:sldId id="546" r:id="rId70"/>
    <p:sldId id="473" r:id="rId71"/>
    <p:sldId id="474" r:id="rId72"/>
    <p:sldId id="475" r:id="rId73"/>
    <p:sldId id="476" r:id="rId74"/>
    <p:sldId id="477" r:id="rId75"/>
    <p:sldId id="478" r:id="rId76"/>
    <p:sldId id="479" r:id="rId77"/>
    <p:sldId id="480" r:id="rId78"/>
    <p:sldId id="557" r:id="rId79"/>
    <p:sldId id="481" r:id="rId80"/>
    <p:sldId id="482" r:id="rId81"/>
    <p:sldId id="483" r:id="rId82"/>
    <p:sldId id="484" r:id="rId83"/>
    <p:sldId id="485" r:id="rId84"/>
    <p:sldId id="486" r:id="rId85"/>
    <p:sldId id="551" r:id="rId86"/>
    <p:sldId id="552" r:id="rId87"/>
    <p:sldId id="553" r:id="rId88"/>
    <p:sldId id="554" r:id="rId89"/>
    <p:sldId id="556" r:id="rId90"/>
    <p:sldId id="489" r:id="rId91"/>
    <p:sldId id="490" r:id="rId92"/>
    <p:sldId id="491" r:id="rId93"/>
    <p:sldId id="492" r:id="rId94"/>
    <p:sldId id="493" r:id="rId95"/>
    <p:sldId id="494" r:id="rId96"/>
    <p:sldId id="495" r:id="rId97"/>
    <p:sldId id="496" r:id="rId98"/>
    <p:sldId id="547" r:id="rId99"/>
    <p:sldId id="548" r:id="rId100"/>
    <p:sldId id="549" r:id="rId101"/>
    <p:sldId id="550" r:id="rId102"/>
    <p:sldId id="499" r:id="rId103"/>
    <p:sldId id="500" r:id="rId104"/>
    <p:sldId id="501" r:id="rId105"/>
    <p:sldId id="502" r:id="rId106"/>
    <p:sldId id="503" r:id="rId107"/>
    <p:sldId id="504" r:id="rId108"/>
    <p:sldId id="505" r:id="rId109"/>
    <p:sldId id="506" r:id="rId110"/>
    <p:sldId id="507" r:id="rId111"/>
    <p:sldId id="508" r:id="rId112"/>
    <p:sldId id="509" r:id="rId113"/>
    <p:sldId id="510" r:id="rId114"/>
    <p:sldId id="511" r:id="rId115"/>
    <p:sldId id="512" r:id="rId116"/>
    <p:sldId id="513" r:id="rId117"/>
    <p:sldId id="514" r:id="rId118"/>
    <p:sldId id="515" r:id="rId119"/>
    <p:sldId id="516" r:id="rId120"/>
    <p:sldId id="517" r:id="rId121"/>
    <p:sldId id="518" r:id="rId122"/>
    <p:sldId id="519" r:id="rId123"/>
    <p:sldId id="785" r:id="rId124"/>
  </p:sldIdLst>
  <p:sldSz cx="9144000" cy="6858000" type="screen4x3"/>
  <p:notesSz cx="6858000" cy="9144000"/>
  <p:custDataLst>
    <p:tags r:id="rId1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84" userDrawn="1">
          <p15:clr>
            <a:srgbClr val="A4A3A4"/>
          </p15:clr>
        </p15:guide>
        <p15:guide id="4" orient="horz" pos="816" userDrawn="1">
          <p15:clr>
            <a:srgbClr val="A4A3A4"/>
          </p15:clr>
        </p15:guide>
        <p15:guide id="5" orient="horz" pos="1200" userDrawn="1">
          <p15:clr>
            <a:srgbClr val="A4A3A4"/>
          </p15:clr>
        </p15:guide>
        <p15:guide id="7" pos="5472" userDrawn="1">
          <p15:clr>
            <a:srgbClr val="A4A3A4"/>
          </p15:clr>
        </p15:guide>
        <p15:guide id="8" pos="288" userDrawn="1">
          <p15:clr>
            <a:srgbClr val="A4A3A4"/>
          </p15:clr>
        </p15:guide>
        <p15:guide id="9" orient="horz" pos="1536" userDrawn="1">
          <p15:clr>
            <a:srgbClr val="A4A3A4"/>
          </p15:clr>
        </p15:guide>
        <p15:guide id="10" orient="horz" pos="393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85731" autoAdjust="0"/>
  </p:normalViewPr>
  <p:slideViewPr>
    <p:cSldViewPr>
      <p:cViewPr varScale="1">
        <p:scale>
          <a:sx n="68" d="100"/>
          <a:sy n="68" d="100"/>
        </p:scale>
        <p:origin x="1542" y="78"/>
      </p:cViewPr>
      <p:guideLst>
        <p:guide orient="horz" pos="2160"/>
        <p:guide pos="2880"/>
        <p:guide orient="horz" pos="384"/>
        <p:guide orient="horz" pos="816"/>
        <p:guide orient="horz" pos="1200"/>
        <p:guide pos="5472"/>
        <p:guide pos="288"/>
        <p:guide orient="horz" pos="1536"/>
        <p:guide orient="horz" pos="3936"/>
      </p:guideLst>
    </p:cSldViewPr>
  </p:slideViewPr>
  <p:outlineViewPr>
    <p:cViewPr>
      <p:scale>
        <a:sx n="33" d="100"/>
        <a:sy n="33" d="100"/>
      </p:scale>
      <p:origin x="0" y="-5258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9/27/2020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9/27/2020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Math 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971610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10</a:t>
            </a:fld>
            <a:endParaRPr lang="en-US" dirty="0"/>
          </a:p>
        </p:txBody>
      </p:sp>
    </p:spTree>
    <p:extLst>
      <p:ext uri="{BB962C8B-B14F-4D97-AF65-F5344CB8AC3E}">
        <p14:creationId xmlns:p14="http://schemas.microsoft.com/office/powerpoint/2010/main" val="59158382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100</a:t>
            </a:fld>
            <a:endParaRPr lang="en-US" dirty="0"/>
          </a:p>
        </p:txBody>
      </p:sp>
    </p:spTree>
    <p:extLst>
      <p:ext uri="{BB962C8B-B14F-4D97-AF65-F5344CB8AC3E}">
        <p14:creationId xmlns:p14="http://schemas.microsoft.com/office/powerpoint/2010/main" val="84653701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101</a:t>
            </a:fld>
            <a:endParaRPr lang="en-US" dirty="0"/>
          </a:p>
        </p:txBody>
      </p:sp>
    </p:spTree>
    <p:extLst>
      <p:ext uri="{BB962C8B-B14F-4D97-AF65-F5344CB8AC3E}">
        <p14:creationId xmlns:p14="http://schemas.microsoft.com/office/powerpoint/2010/main" val="320076190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102</a:t>
            </a:fld>
            <a:endParaRPr lang="en-US" dirty="0"/>
          </a:p>
        </p:txBody>
      </p:sp>
    </p:spTree>
    <p:extLst>
      <p:ext uri="{BB962C8B-B14F-4D97-AF65-F5344CB8AC3E}">
        <p14:creationId xmlns:p14="http://schemas.microsoft.com/office/powerpoint/2010/main" val="236242972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103</a:t>
            </a:fld>
            <a:endParaRPr lang="en-US" dirty="0"/>
          </a:p>
        </p:txBody>
      </p:sp>
    </p:spTree>
    <p:extLst>
      <p:ext uri="{BB962C8B-B14F-4D97-AF65-F5344CB8AC3E}">
        <p14:creationId xmlns:p14="http://schemas.microsoft.com/office/powerpoint/2010/main" val="363844338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104</a:t>
            </a:fld>
            <a:endParaRPr lang="en-US" dirty="0"/>
          </a:p>
        </p:txBody>
      </p:sp>
    </p:spTree>
    <p:extLst>
      <p:ext uri="{BB962C8B-B14F-4D97-AF65-F5344CB8AC3E}">
        <p14:creationId xmlns:p14="http://schemas.microsoft.com/office/powerpoint/2010/main" val="403009658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105</a:t>
            </a:fld>
            <a:endParaRPr lang="en-US" dirty="0"/>
          </a:p>
        </p:txBody>
      </p:sp>
    </p:spTree>
    <p:extLst>
      <p:ext uri="{BB962C8B-B14F-4D97-AF65-F5344CB8AC3E}">
        <p14:creationId xmlns:p14="http://schemas.microsoft.com/office/powerpoint/2010/main" val="251142567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106</a:t>
            </a:fld>
            <a:endParaRPr lang="en-US" dirty="0"/>
          </a:p>
        </p:txBody>
      </p:sp>
    </p:spTree>
    <p:extLst>
      <p:ext uri="{BB962C8B-B14F-4D97-AF65-F5344CB8AC3E}">
        <p14:creationId xmlns:p14="http://schemas.microsoft.com/office/powerpoint/2010/main" val="154851838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107</a:t>
            </a:fld>
            <a:endParaRPr lang="en-US" dirty="0"/>
          </a:p>
        </p:txBody>
      </p:sp>
    </p:spTree>
    <p:extLst>
      <p:ext uri="{BB962C8B-B14F-4D97-AF65-F5344CB8AC3E}">
        <p14:creationId xmlns:p14="http://schemas.microsoft.com/office/powerpoint/2010/main" val="116043126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 </a:t>
            </a: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The x-axis of the chart shows “Time” and the y-axis shows “Stock Price.”</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The chart shows the stock price starting about $4.70. It shows a very gradual decline to about $4.50 till it reaches about the second time period. The line then goes up vertically to about $6. This point is labeled “Announcement.” The chart then shows an orange line and a green line. The orange line shows a steady downward trend, reaching a price of about $4.50 by around the seventh time period. The green line shows a steady upward trend, reaching a price of about $9.50 by around the seventh time period.</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108</a:t>
            </a:fld>
            <a:endParaRPr lang="en-US" dirty="0"/>
          </a:p>
        </p:txBody>
      </p:sp>
    </p:spTree>
    <p:extLst>
      <p:ext uri="{BB962C8B-B14F-4D97-AF65-F5344CB8AC3E}">
        <p14:creationId xmlns:p14="http://schemas.microsoft.com/office/powerpoint/2010/main" val="276491968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109</a:t>
            </a:fld>
            <a:endParaRPr lang="en-US" dirty="0"/>
          </a:p>
        </p:txBody>
      </p:sp>
    </p:spTree>
    <p:extLst>
      <p:ext uri="{BB962C8B-B14F-4D97-AF65-F5344CB8AC3E}">
        <p14:creationId xmlns:p14="http://schemas.microsoft.com/office/powerpoint/2010/main" val="633044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11</a:t>
            </a:fld>
            <a:endParaRPr lang="en-US" dirty="0"/>
          </a:p>
        </p:txBody>
      </p:sp>
    </p:spTree>
    <p:extLst>
      <p:ext uri="{BB962C8B-B14F-4D97-AF65-F5344CB8AC3E}">
        <p14:creationId xmlns:p14="http://schemas.microsoft.com/office/powerpoint/2010/main" val="312068775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110</a:t>
            </a:fld>
            <a:endParaRPr lang="en-US" dirty="0"/>
          </a:p>
        </p:txBody>
      </p:sp>
    </p:spTree>
    <p:extLst>
      <p:ext uri="{BB962C8B-B14F-4D97-AF65-F5344CB8AC3E}">
        <p14:creationId xmlns:p14="http://schemas.microsoft.com/office/powerpoint/2010/main" val="78431374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111</a:t>
            </a:fld>
            <a:endParaRPr lang="en-US" dirty="0"/>
          </a:p>
        </p:txBody>
      </p:sp>
    </p:spTree>
    <p:extLst>
      <p:ext uri="{BB962C8B-B14F-4D97-AF65-F5344CB8AC3E}">
        <p14:creationId xmlns:p14="http://schemas.microsoft.com/office/powerpoint/2010/main" val="292330188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112</a:t>
            </a:fld>
            <a:endParaRPr lang="en-US" dirty="0"/>
          </a:p>
        </p:txBody>
      </p:sp>
    </p:spTree>
    <p:extLst>
      <p:ext uri="{BB962C8B-B14F-4D97-AF65-F5344CB8AC3E}">
        <p14:creationId xmlns:p14="http://schemas.microsoft.com/office/powerpoint/2010/main" val="346220730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113</a:t>
            </a:fld>
            <a:endParaRPr lang="en-US" dirty="0"/>
          </a:p>
        </p:txBody>
      </p:sp>
    </p:spTree>
    <p:extLst>
      <p:ext uri="{BB962C8B-B14F-4D97-AF65-F5344CB8AC3E}">
        <p14:creationId xmlns:p14="http://schemas.microsoft.com/office/powerpoint/2010/main" val="218012241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114</a:t>
            </a:fld>
            <a:endParaRPr lang="en-US" dirty="0"/>
          </a:p>
        </p:txBody>
      </p:sp>
    </p:spTree>
    <p:extLst>
      <p:ext uri="{BB962C8B-B14F-4D97-AF65-F5344CB8AC3E}">
        <p14:creationId xmlns:p14="http://schemas.microsoft.com/office/powerpoint/2010/main" val="173507651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115</a:t>
            </a:fld>
            <a:endParaRPr lang="en-US" dirty="0"/>
          </a:p>
        </p:txBody>
      </p:sp>
    </p:spTree>
    <p:extLst>
      <p:ext uri="{BB962C8B-B14F-4D97-AF65-F5344CB8AC3E}">
        <p14:creationId xmlns:p14="http://schemas.microsoft.com/office/powerpoint/2010/main" val="364727045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 </a:t>
            </a: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The approximate annual returns, in percentage, are as follows.</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Q1: 18.5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Q2: 17.5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Q3: 17</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Q4: 15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Q5: 12.5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 and “P” 500: 18</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The chart shows the quintiles on a continuum. The continuum ranges from “Lowest turnover” on the left to “Highest turnover” on the right. The quintile bars, from left to right, are “Q1” through “Q5.”</a:t>
            </a:r>
            <a:endParaRPr lang="en-IN" sz="1200" dirty="0">
              <a:solidFill>
                <a:srgbClr val="000000"/>
              </a:solidFill>
              <a:effectLst/>
              <a:latin typeface="Calibri" panose="020F0502020204030204" pitchFamily="34" charset="0"/>
              <a:ea typeface="Times New Roman" panose="02020603050405020304" pitchFamily="18"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116</a:t>
            </a:fld>
            <a:endParaRPr lang="en-US" dirty="0"/>
          </a:p>
        </p:txBody>
      </p:sp>
    </p:spTree>
    <p:extLst>
      <p:ext uri="{BB962C8B-B14F-4D97-AF65-F5344CB8AC3E}">
        <p14:creationId xmlns:p14="http://schemas.microsoft.com/office/powerpoint/2010/main" val="291665702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117</a:t>
            </a:fld>
            <a:endParaRPr lang="en-US" dirty="0"/>
          </a:p>
        </p:txBody>
      </p:sp>
    </p:spTree>
    <p:extLst>
      <p:ext uri="{BB962C8B-B14F-4D97-AF65-F5344CB8AC3E}">
        <p14:creationId xmlns:p14="http://schemas.microsoft.com/office/powerpoint/2010/main" val="248544129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118</a:t>
            </a:fld>
            <a:endParaRPr lang="en-US" dirty="0"/>
          </a:p>
        </p:txBody>
      </p:sp>
    </p:spTree>
    <p:extLst>
      <p:ext uri="{BB962C8B-B14F-4D97-AF65-F5344CB8AC3E}">
        <p14:creationId xmlns:p14="http://schemas.microsoft.com/office/powerpoint/2010/main" val="15267537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119</a:t>
            </a:fld>
            <a:endParaRPr lang="en-US" dirty="0"/>
          </a:p>
        </p:txBody>
      </p:sp>
    </p:spTree>
    <p:extLst>
      <p:ext uri="{BB962C8B-B14F-4D97-AF65-F5344CB8AC3E}">
        <p14:creationId xmlns:p14="http://schemas.microsoft.com/office/powerpoint/2010/main" val="238263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12</a:t>
            </a:fld>
            <a:endParaRPr lang="en-US" dirty="0"/>
          </a:p>
        </p:txBody>
      </p:sp>
    </p:spTree>
    <p:extLst>
      <p:ext uri="{BB962C8B-B14F-4D97-AF65-F5344CB8AC3E}">
        <p14:creationId xmlns:p14="http://schemas.microsoft.com/office/powerpoint/2010/main" val="5421346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120</a:t>
            </a:fld>
            <a:endParaRPr lang="en-US" dirty="0"/>
          </a:p>
        </p:txBody>
      </p:sp>
    </p:spTree>
    <p:extLst>
      <p:ext uri="{BB962C8B-B14F-4D97-AF65-F5344CB8AC3E}">
        <p14:creationId xmlns:p14="http://schemas.microsoft.com/office/powerpoint/2010/main" val="19315367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121</a:t>
            </a:fld>
            <a:endParaRPr lang="en-US" dirty="0"/>
          </a:p>
        </p:txBody>
      </p:sp>
    </p:spTree>
    <p:extLst>
      <p:ext uri="{BB962C8B-B14F-4D97-AF65-F5344CB8AC3E}">
        <p14:creationId xmlns:p14="http://schemas.microsoft.com/office/powerpoint/2010/main" val="407427131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122</a:t>
            </a:fld>
            <a:endParaRPr lang="en-US" dirty="0"/>
          </a:p>
        </p:txBody>
      </p:sp>
    </p:spTree>
    <p:extLst>
      <p:ext uri="{BB962C8B-B14F-4D97-AF65-F5344CB8AC3E}">
        <p14:creationId xmlns:p14="http://schemas.microsoft.com/office/powerpoint/2010/main" val="128567362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A73D6722-9B4D-4E29-B226-C325925A8118}" type="slidenum">
              <a:rPr lang="en-US" smtClean="0"/>
              <a:t>123</a:t>
            </a:fld>
            <a:endParaRPr lang="en-US" dirty="0"/>
          </a:p>
        </p:txBody>
      </p:sp>
    </p:spTree>
    <p:extLst>
      <p:ext uri="{BB962C8B-B14F-4D97-AF65-F5344CB8AC3E}">
        <p14:creationId xmlns:p14="http://schemas.microsoft.com/office/powerpoint/2010/main" val="1890788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 </a:t>
            </a: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The years and the amounts shown in the spreadsheet are as follows.</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2018</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Sales: 36,397.00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2019</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Sales: 41,856.55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Growth Versus Prior Year: 15 percent</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EBIT (13 percent of sales): 5,441.4</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Less: Income Tax (25 percent): 1,360.3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Plus: Depreciation: none</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Less: Capital Expenditures: none</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Less: Increase in “NWC” (5 percent % increase in Sales): 273.0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Free Cash Flow: 3,808.0 </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2020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Sales: 41,297.90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Growth Versus Prior Year: 13 percent</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EBIT (13 percent of sales): 6.148.7</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Less: Income Tax (25 percent): 1,537.2</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Plus: Depreciation: none</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Less: Capital Expenditures: none</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Less: Increase in “NWC” (5 percent % increase in Sales): 272.1</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Free Cash Flow: 4,339.5</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2021</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Sales: 52,500.67</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Growth Versus Prior Year: 11 percent</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EBIT (13 percent of sales): 6,825.1</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Less: Income Tax (25 percent): 1,706.3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Plus: Depreciation: none</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Less: Capital Expenditures: none</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Less: Increase in “NWC” (5 percent % increase in Sales): 260.1</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Free Cash Flow: 4,858.7</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2022</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Sales: 57,225.73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Growth Versus Prior Year: 9 percent</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EBIT (13 percent of sales): 7,439.3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Less: Income Tax (25 percent): 1,859.8</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Plus: Depreciation: none</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Less: Capital Expenditures: none</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Less: Increase in “NWC” (5 percent % increase in Sales): 236.3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Free Cash Flow: 5,343.3</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2023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Sales: 61,231.53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Growth Versus Prior Year: 7 percent</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EBIT (13 percent of sales): 7,960.1</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Less: Income Tax (25 percent): 1,990.0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Plus: Depreciation: none</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Less: Capital Expenditures: none</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Less: Increase in “NWC” (5 percent % increase in Sales): 200.3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Free Cash Flow: 5,769.8</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2024</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Sales: 64,293.11</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Growth Versus Prior Year: 5 percent</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EBIT (13 percent of sales): 8,358.1</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Less: Income Tax (25 percent): 2,089.5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Plus: Depreciation: none</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Less: Capital Expenditures: none</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Less: Increase in “NWC” (5 percent % increase in Sales): 153.1</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Free Cash Flow: 6,115.5</a:t>
            </a:r>
            <a:endParaRPr lang="en-IN" sz="1200" dirty="0">
              <a:solidFill>
                <a:srgbClr val="000000"/>
              </a:solidFill>
              <a:effectLst/>
              <a:latin typeface="Calibri" panose="020F0502020204030204" pitchFamily="34" charset="0"/>
              <a:ea typeface="Times New Roman" panose="02020603050405020304" pitchFamily="18"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13</a:t>
            </a:fld>
            <a:endParaRPr lang="en-US" dirty="0"/>
          </a:p>
        </p:txBody>
      </p:sp>
    </p:spTree>
    <p:extLst>
      <p:ext uri="{BB962C8B-B14F-4D97-AF65-F5344CB8AC3E}">
        <p14:creationId xmlns:p14="http://schemas.microsoft.com/office/powerpoint/2010/main" val="2404812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14</a:t>
            </a:fld>
            <a:endParaRPr lang="en-US" dirty="0"/>
          </a:p>
        </p:txBody>
      </p:sp>
    </p:spTree>
    <p:extLst>
      <p:ext uri="{BB962C8B-B14F-4D97-AF65-F5344CB8AC3E}">
        <p14:creationId xmlns:p14="http://schemas.microsoft.com/office/powerpoint/2010/main" val="2688503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Long Description:</a:t>
            </a:r>
            <a:endParaRPr lang="en-IN"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Cap V subscript 0 equals the sum of start fraction 3,808.0 over 1.09 end fraction plus start fraction 4,339.5 over 1.09 squared end fraction plus start fraction 4,858.7 over 1.09 cubed end fraction plus start fraction 5,353.3 over 1.09 raised to the power 4 end fraction plus start fraction 5,769.8 over 1.09 raised to the power 5 end fraction plus start fraction 6,115.5 over 1.09 raider to the power 6 end fraction plus start fraction 160,531.86 over 1.09 raised to the power 6 end fraction equals 117,799.5 million dollars.</a:t>
            </a:r>
            <a:endParaRPr lang="en-I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15</a:t>
            </a:fld>
            <a:endParaRPr lang="en-US" dirty="0"/>
          </a:p>
        </p:txBody>
      </p:sp>
    </p:spTree>
    <p:extLst>
      <p:ext uri="{BB962C8B-B14F-4D97-AF65-F5344CB8AC3E}">
        <p14:creationId xmlns:p14="http://schemas.microsoft.com/office/powerpoint/2010/main" val="2512936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16</a:t>
            </a:fld>
            <a:endParaRPr lang="en-US" dirty="0"/>
          </a:p>
        </p:txBody>
      </p:sp>
    </p:spTree>
    <p:extLst>
      <p:ext uri="{BB962C8B-B14F-4D97-AF65-F5344CB8AC3E}">
        <p14:creationId xmlns:p14="http://schemas.microsoft.com/office/powerpoint/2010/main" val="3861454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17</a:t>
            </a:fld>
            <a:endParaRPr lang="en-US" dirty="0"/>
          </a:p>
        </p:txBody>
      </p:sp>
    </p:spTree>
    <p:extLst>
      <p:ext uri="{BB962C8B-B14F-4D97-AF65-F5344CB8AC3E}">
        <p14:creationId xmlns:p14="http://schemas.microsoft.com/office/powerpoint/2010/main" val="1256314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18</a:t>
            </a:fld>
            <a:endParaRPr lang="en-US" dirty="0"/>
          </a:p>
        </p:txBody>
      </p:sp>
    </p:spTree>
    <p:extLst>
      <p:ext uri="{BB962C8B-B14F-4D97-AF65-F5344CB8AC3E}">
        <p14:creationId xmlns:p14="http://schemas.microsoft.com/office/powerpoint/2010/main" val="3232653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19</a:t>
            </a:fld>
            <a:endParaRPr lang="en-US" dirty="0"/>
          </a:p>
        </p:txBody>
      </p:sp>
    </p:spTree>
    <p:extLst>
      <p:ext uri="{BB962C8B-B14F-4D97-AF65-F5344CB8AC3E}">
        <p14:creationId xmlns:p14="http://schemas.microsoft.com/office/powerpoint/2010/main" val="1322891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a:t>
            </a:fld>
            <a:endParaRPr lang="en-US" dirty="0"/>
          </a:p>
        </p:txBody>
      </p:sp>
    </p:spTree>
    <p:extLst>
      <p:ext uri="{BB962C8B-B14F-4D97-AF65-F5344CB8AC3E}">
        <p14:creationId xmlns:p14="http://schemas.microsoft.com/office/powerpoint/2010/main" val="1736395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20</a:t>
            </a:fld>
            <a:endParaRPr lang="en-US" dirty="0"/>
          </a:p>
        </p:txBody>
      </p:sp>
    </p:spTree>
    <p:extLst>
      <p:ext uri="{BB962C8B-B14F-4D97-AF65-F5344CB8AC3E}">
        <p14:creationId xmlns:p14="http://schemas.microsoft.com/office/powerpoint/2010/main" val="2992673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a:t>
            </a: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The years and the amounts are as follows.</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Year 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Sales: 433.0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Year 1</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Sales: 468.0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Growth Versus Prior Year: 8.1 percent</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Cost of Goods Sold: negative 313.6</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Gross Profit: 154.4</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Selling, General, and Administrative: negative 93.6</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negative 7.0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EBIT: 53.8</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Less: Income Tax at 25 percent: negative 13.5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Plus: Depreciation: 7.0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Less: Capital Expenditures: negative 7.7</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Less: Increase in “NWC”: negative 6.3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Free Cash Flow: 33.4</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Year 2</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Sales: 516.0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Growth Versus Prior Year: 10.3 percent</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Cost of Goods Sold: negative 345.7</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Gross Profit: 170.3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Selling, General, and Administrative: negative 103.2</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negative 7.5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EBIT: 59.6</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Less: Income Tax at 25 percent: negative 14.9</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Plus: Depreciation: 7.5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Less: Capital Expenditures: negative 10.0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Less: Increase in “NWC”: negative 8.6</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Free Cash Flow: 33.5</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Year 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Sales: 547.0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Growth Versus Prior Year: 6.0 percent</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Cost of Goods Sold: negative 366.5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Gross Profit: 180.5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Selling, General, and Administrative: negative 109.4</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negative 9.0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EBIT: 62.1</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Less: Income Tax at 25 percent: negative 15.5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Plus: Depreciation: 9.0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Less: Capital Expenditures: negative 9.9</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Less: Increase in “NWC”: negative 5.6</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Free Cash Flow: 40.1</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Year 4</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Sales: 574.3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Growth Versus Prior Year: 5.0 percent</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Cost of Goods Sold: negative 384.8</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Gross Profit: 189.5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Selling, General, and Administrative: negative 114.9</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negative 9.5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EBIT: 65.2</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Less: Income Tax at 25 percent: negative 16.13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Plus: Depreciation: 9.5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Less: Capital Expenditures: negative 10.4</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Less: Increase in “NWC”: negative 4.9</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Free Cash Flow: 43.1</a:t>
            </a:r>
            <a:endParaRPr lang="en-IN" sz="1200" dirty="0">
              <a:solidFill>
                <a:srgbClr val="000000"/>
              </a:solidFill>
              <a:effectLst/>
              <a:latin typeface="Calibri" panose="020F0502020204030204" pitchFamily="34" charset="0"/>
              <a:ea typeface="Times New Roman" panose="02020603050405020304" pitchFamily="18"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21</a:t>
            </a:fld>
            <a:endParaRPr lang="en-US" dirty="0"/>
          </a:p>
        </p:txBody>
      </p:sp>
    </p:spTree>
    <p:extLst>
      <p:ext uri="{BB962C8B-B14F-4D97-AF65-F5344CB8AC3E}">
        <p14:creationId xmlns:p14="http://schemas.microsoft.com/office/powerpoint/2010/main" val="937151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22</a:t>
            </a:fld>
            <a:endParaRPr lang="en-US" dirty="0"/>
          </a:p>
        </p:txBody>
      </p:sp>
    </p:spTree>
    <p:extLst>
      <p:ext uri="{BB962C8B-B14F-4D97-AF65-F5344CB8AC3E}">
        <p14:creationId xmlns:p14="http://schemas.microsoft.com/office/powerpoint/2010/main" val="3748274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23</a:t>
            </a:fld>
            <a:endParaRPr lang="en-US" dirty="0"/>
          </a:p>
        </p:txBody>
      </p:sp>
    </p:spTree>
    <p:extLst>
      <p:ext uri="{BB962C8B-B14F-4D97-AF65-F5344CB8AC3E}">
        <p14:creationId xmlns:p14="http://schemas.microsoft.com/office/powerpoint/2010/main" val="314421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24</a:t>
            </a:fld>
            <a:endParaRPr lang="en-US" dirty="0"/>
          </a:p>
        </p:txBody>
      </p:sp>
    </p:spTree>
    <p:extLst>
      <p:ext uri="{BB962C8B-B14F-4D97-AF65-F5344CB8AC3E}">
        <p14:creationId xmlns:p14="http://schemas.microsoft.com/office/powerpoint/2010/main" val="1313533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25</a:t>
            </a:fld>
            <a:endParaRPr lang="en-US" dirty="0"/>
          </a:p>
        </p:txBody>
      </p:sp>
    </p:spTree>
    <p:extLst>
      <p:ext uri="{BB962C8B-B14F-4D97-AF65-F5344CB8AC3E}">
        <p14:creationId xmlns:p14="http://schemas.microsoft.com/office/powerpoint/2010/main" val="697395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26</a:t>
            </a:fld>
            <a:endParaRPr lang="en-US" dirty="0"/>
          </a:p>
        </p:txBody>
      </p:sp>
    </p:spTree>
    <p:extLst>
      <p:ext uri="{BB962C8B-B14F-4D97-AF65-F5344CB8AC3E}">
        <p14:creationId xmlns:p14="http://schemas.microsoft.com/office/powerpoint/2010/main" val="1851161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27</a:t>
            </a:fld>
            <a:endParaRPr lang="en-US" dirty="0"/>
          </a:p>
        </p:txBody>
      </p:sp>
    </p:spTree>
    <p:extLst>
      <p:ext uri="{BB962C8B-B14F-4D97-AF65-F5344CB8AC3E}">
        <p14:creationId xmlns:p14="http://schemas.microsoft.com/office/powerpoint/2010/main" val="1772096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28</a:t>
            </a:fld>
            <a:endParaRPr lang="en-US" dirty="0"/>
          </a:p>
        </p:txBody>
      </p:sp>
    </p:spTree>
    <p:extLst>
      <p:ext uri="{BB962C8B-B14F-4D97-AF65-F5344CB8AC3E}">
        <p14:creationId xmlns:p14="http://schemas.microsoft.com/office/powerpoint/2010/main" val="9892511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29</a:t>
            </a:fld>
            <a:endParaRPr lang="en-US" dirty="0"/>
          </a:p>
        </p:txBody>
      </p:sp>
    </p:spTree>
    <p:extLst>
      <p:ext uri="{BB962C8B-B14F-4D97-AF65-F5344CB8AC3E}">
        <p14:creationId xmlns:p14="http://schemas.microsoft.com/office/powerpoint/2010/main" val="526281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a:t>
            </a:fld>
            <a:endParaRPr lang="en-US" dirty="0"/>
          </a:p>
        </p:txBody>
      </p:sp>
    </p:spTree>
    <p:extLst>
      <p:ext uri="{BB962C8B-B14F-4D97-AF65-F5344CB8AC3E}">
        <p14:creationId xmlns:p14="http://schemas.microsoft.com/office/powerpoint/2010/main" val="37400891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Long Description:</a:t>
            </a:r>
            <a:endParaRPr lang="en-IN"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Cap V subscript 0 equals the sum of start fraction 4,112.0 over 1.09 end fraction plus start fraction 4,694.2 over 1.09 squared end fraction plus start fraction 5,252.4 over 1.09 cubed end fraction plus start fraction 5,772.4 over 1.09 raised to the power 4 end fraction plus start fraction 6,229.8 over 1.09 raised to the power 5 end fraction plus start fraction 6,597.7 over 1.09 raider to the power 6 end fraction plus start fraction 173,189.6 over 1.09 raised to the power 6 end fraction equals 127,128 million dollars.</a:t>
            </a:r>
            <a:endParaRPr lang="en-I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30</a:t>
            </a:fld>
            <a:endParaRPr lang="en-US" dirty="0"/>
          </a:p>
        </p:txBody>
      </p:sp>
    </p:spTree>
    <p:extLst>
      <p:ext uri="{BB962C8B-B14F-4D97-AF65-F5344CB8AC3E}">
        <p14:creationId xmlns:p14="http://schemas.microsoft.com/office/powerpoint/2010/main" val="4916815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31</a:t>
            </a:fld>
            <a:endParaRPr lang="en-US" dirty="0"/>
          </a:p>
        </p:txBody>
      </p:sp>
    </p:spTree>
    <p:extLst>
      <p:ext uri="{BB962C8B-B14F-4D97-AF65-F5344CB8AC3E}">
        <p14:creationId xmlns:p14="http://schemas.microsoft.com/office/powerpoint/2010/main" val="29144190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32</a:t>
            </a:fld>
            <a:endParaRPr lang="en-US" dirty="0"/>
          </a:p>
        </p:txBody>
      </p:sp>
    </p:spTree>
    <p:extLst>
      <p:ext uri="{BB962C8B-B14F-4D97-AF65-F5344CB8AC3E}">
        <p14:creationId xmlns:p14="http://schemas.microsoft.com/office/powerpoint/2010/main" val="2004887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33</a:t>
            </a:fld>
            <a:endParaRPr lang="en-US" dirty="0"/>
          </a:p>
        </p:txBody>
      </p:sp>
    </p:spTree>
    <p:extLst>
      <p:ext uri="{BB962C8B-B14F-4D97-AF65-F5344CB8AC3E}">
        <p14:creationId xmlns:p14="http://schemas.microsoft.com/office/powerpoint/2010/main" val="14080866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34</a:t>
            </a:fld>
            <a:endParaRPr lang="en-US" dirty="0"/>
          </a:p>
        </p:txBody>
      </p:sp>
    </p:spTree>
    <p:extLst>
      <p:ext uri="{BB962C8B-B14F-4D97-AF65-F5344CB8AC3E}">
        <p14:creationId xmlns:p14="http://schemas.microsoft.com/office/powerpoint/2010/main" val="10432742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35</a:t>
            </a:fld>
            <a:endParaRPr lang="en-US" dirty="0"/>
          </a:p>
        </p:txBody>
      </p:sp>
    </p:spTree>
    <p:extLst>
      <p:ext uri="{BB962C8B-B14F-4D97-AF65-F5344CB8AC3E}">
        <p14:creationId xmlns:p14="http://schemas.microsoft.com/office/powerpoint/2010/main" val="40145379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36</a:t>
            </a:fld>
            <a:endParaRPr lang="en-US" dirty="0"/>
          </a:p>
        </p:txBody>
      </p:sp>
    </p:spTree>
    <p:extLst>
      <p:ext uri="{BB962C8B-B14F-4D97-AF65-F5344CB8AC3E}">
        <p14:creationId xmlns:p14="http://schemas.microsoft.com/office/powerpoint/2010/main" val="22429884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37</a:t>
            </a:fld>
            <a:endParaRPr lang="en-US" dirty="0"/>
          </a:p>
        </p:txBody>
      </p:sp>
    </p:spTree>
    <p:extLst>
      <p:ext uri="{BB962C8B-B14F-4D97-AF65-F5344CB8AC3E}">
        <p14:creationId xmlns:p14="http://schemas.microsoft.com/office/powerpoint/2010/main" val="2075367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38</a:t>
            </a:fld>
            <a:endParaRPr lang="en-US" dirty="0"/>
          </a:p>
        </p:txBody>
      </p:sp>
    </p:spTree>
    <p:extLst>
      <p:ext uri="{BB962C8B-B14F-4D97-AF65-F5344CB8AC3E}">
        <p14:creationId xmlns:p14="http://schemas.microsoft.com/office/powerpoint/2010/main" val="2623650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39</a:t>
            </a:fld>
            <a:endParaRPr lang="en-US" dirty="0"/>
          </a:p>
        </p:txBody>
      </p:sp>
    </p:spTree>
    <p:extLst>
      <p:ext uri="{BB962C8B-B14F-4D97-AF65-F5344CB8AC3E}">
        <p14:creationId xmlns:p14="http://schemas.microsoft.com/office/powerpoint/2010/main" val="262831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a:t>
            </a:fld>
            <a:endParaRPr lang="en-US" dirty="0"/>
          </a:p>
        </p:txBody>
      </p:sp>
    </p:spTree>
    <p:extLst>
      <p:ext uri="{BB962C8B-B14F-4D97-AF65-F5344CB8AC3E}">
        <p14:creationId xmlns:p14="http://schemas.microsoft.com/office/powerpoint/2010/main" val="40311250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40</a:t>
            </a:fld>
            <a:endParaRPr lang="en-US" dirty="0"/>
          </a:p>
        </p:txBody>
      </p:sp>
    </p:spTree>
    <p:extLst>
      <p:ext uri="{BB962C8B-B14F-4D97-AF65-F5344CB8AC3E}">
        <p14:creationId xmlns:p14="http://schemas.microsoft.com/office/powerpoint/2010/main" val="13395476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41</a:t>
            </a:fld>
            <a:endParaRPr lang="en-US" dirty="0"/>
          </a:p>
        </p:txBody>
      </p:sp>
    </p:spTree>
    <p:extLst>
      <p:ext uri="{BB962C8B-B14F-4D97-AF65-F5344CB8AC3E}">
        <p14:creationId xmlns:p14="http://schemas.microsoft.com/office/powerpoint/2010/main" val="42240712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42</a:t>
            </a:fld>
            <a:endParaRPr lang="en-US" dirty="0"/>
          </a:p>
        </p:txBody>
      </p:sp>
    </p:spTree>
    <p:extLst>
      <p:ext uri="{BB962C8B-B14F-4D97-AF65-F5344CB8AC3E}">
        <p14:creationId xmlns:p14="http://schemas.microsoft.com/office/powerpoint/2010/main" val="6921411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43</a:t>
            </a:fld>
            <a:endParaRPr lang="en-US" dirty="0"/>
          </a:p>
        </p:txBody>
      </p:sp>
    </p:spTree>
    <p:extLst>
      <p:ext uri="{BB962C8B-B14F-4D97-AF65-F5344CB8AC3E}">
        <p14:creationId xmlns:p14="http://schemas.microsoft.com/office/powerpoint/2010/main" val="1253458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 </a:t>
            </a: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The header of the page shows the following.</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NIKE, Inc. (NIKE)</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“NYSE” – “NYSE” Delayed Price, Currency in USD</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85.28 plus 0.81 (plus 0.96 percent)</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At close 4:00 PM EDT</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The page shows 4 tabs, “Summary”, “Chart”, “Conversations”, “Statistics”, and “Historical Data.” The “Summary” tab is active and shows the following.</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Previous Close: 84.47</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Open: 84.49</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Bid: 0.00 times 3200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Ask: 0.00 times 1800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Day’s Range: 84.36 to 85.38</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52 Week Range: 64.99 to 88.59</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Volume: 3,660,677</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Average Volume: 6,702,916</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Market Cap: 134.214 “B”</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Beta (3”Y” Monthly): 0.85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“P””E” Ratio (“T””T””M”): 33.22</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“E””P””S” (“T””T””M”): 2.57</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Earnings Date: June 26, 2019 to July 1, 2019</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Forward Dividend and Yield: 0.88 (1.04 percent)</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Ex-Dividend Date: 2019-03-01</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1”y” Target Estimate: 90.85</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44</a:t>
            </a:fld>
            <a:endParaRPr lang="en-US" dirty="0"/>
          </a:p>
        </p:txBody>
      </p:sp>
    </p:spTree>
    <p:extLst>
      <p:ext uri="{BB962C8B-B14F-4D97-AF65-F5344CB8AC3E}">
        <p14:creationId xmlns:p14="http://schemas.microsoft.com/office/powerpoint/2010/main" val="26320199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45</a:t>
            </a:fld>
            <a:endParaRPr lang="en-US" dirty="0"/>
          </a:p>
        </p:txBody>
      </p:sp>
    </p:spTree>
    <p:extLst>
      <p:ext uri="{BB962C8B-B14F-4D97-AF65-F5344CB8AC3E}">
        <p14:creationId xmlns:p14="http://schemas.microsoft.com/office/powerpoint/2010/main" val="35467063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46</a:t>
            </a:fld>
            <a:endParaRPr lang="en-US" dirty="0"/>
          </a:p>
        </p:txBody>
      </p:sp>
    </p:spTree>
    <p:extLst>
      <p:ext uri="{BB962C8B-B14F-4D97-AF65-F5344CB8AC3E}">
        <p14:creationId xmlns:p14="http://schemas.microsoft.com/office/powerpoint/2010/main" val="18283397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47</a:t>
            </a:fld>
            <a:endParaRPr lang="en-US" dirty="0"/>
          </a:p>
        </p:txBody>
      </p:sp>
    </p:spTree>
    <p:extLst>
      <p:ext uri="{BB962C8B-B14F-4D97-AF65-F5344CB8AC3E}">
        <p14:creationId xmlns:p14="http://schemas.microsoft.com/office/powerpoint/2010/main" val="10011510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48</a:t>
            </a:fld>
            <a:endParaRPr lang="en-US" dirty="0"/>
          </a:p>
        </p:txBody>
      </p:sp>
    </p:spTree>
    <p:extLst>
      <p:ext uri="{BB962C8B-B14F-4D97-AF65-F5344CB8AC3E}">
        <p14:creationId xmlns:p14="http://schemas.microsoft.com/office/powerpoint/2010/main" val="41747769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49</a:t>
            </a:fld>
            <a:endParaRPr lang="en-US" dirty="0"/>
          </a:p>
        </p:txBody>
      </p:sp>
    </p:spTree>
    <p:extLst>
      <p:ext uri="{BB962C8B-B14F-4D97-AF65-F5344CB8AC3E}">
        <p14:creationId xmlns:p14="http://schemas.microsoft.com/office/powerpoint/2010/main" val="2961895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a:t>
            </a:fld>
            <a:endParaRPr lang="en-US" dirty="0"/>
          </a:p>
        </p:txBody>
      </p:sp>
    </p:spTree>
    <p:extLst>
      <p:ext uri="{BB962C8B-B14F-4D97-AF65-F5344CB8AC3E}">
        <p14:creationId xmlns:p14="http://schemas.microsoft.com/office/powerpoint/2010/main" val="13362348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50</a:t>
            </a:fld>
            <a:endParaRPr lang="en-US" dirty="0"/>
          </a:p>
        </p:txBody>
      </p:sp>
    </p:spTree>
    <p:extLst>
      <p:ext uri="{BB962C8B-B14F-4D97-AF65-F5344CB8AC3E}">
        <p14:creationId xmlns:p14="http://schemas.microsoft.com/office/powerpoint/2010/main" val="27442316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51</a:t>
            </a:fld>
            <a:endParaRPr lang="en-US" dirty="0"/>
          </a:p>
        </p:txBody>
      </p:sp>
    </p:spTree>
    <p:extLst>
      <p:ext uri="{BB962C8B-B14F-4D97-AF65-F5344CB8AC3E}">
        <p14:creationId xmlns:p14="http://schemas.microsoft.com/office/powerpoint/2010/main" val="720976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52</a:t>
            </a:fld>
            <a:endParaRPr lang="en-US" dirty="0"/>
          </a:p>
        </p:txBody>
      </p:sp>
    </p:spTree>
    <p:extLst>
      <p:ext uri="{BB962C8B-B14F-4D97-AF65-F5344CB8AC3E}">
        <p14:creationId xmlns:p14="http://schemas.microsoft.com/office/powerpoint/2010/main" val="42839177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53</a:t>
            </a:fld>
            <a:endParaRPr lang="en-US" dirty="0"/>
          </a:p>
        </p:txBody>
      </p:sp>
    </p:spTree>
    <p:extLst>
      <p:ext uri="{BB962C8B-B14F-4D97-AF65-F5344CB8AC3E}">
        <p14:creationId xmlns:p14="http://schemas.microsoft.com/office/powerpoint/2010/main" val="23126355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54</a:t>
            </a:fld>
            <a:endParaRPr lang="en-US" dirty="0"/>
          </a:p>
        </p:txBody>
      </p:sp>
    </p:spTree>
    <p:extLst>
      <p:ext uri="{BB962C8B-B14F-4D97-AF65-F5344CB8AC3E}">
        <p14:creationId xmlns:p14="http://schemas.microsoft.com/office/powerpoint/2010/main" val="4500857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 </a:t>
            </a: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The x-axis of the chart shows the years from 0 to 24. The y-axis shows “Earnings.” Its values range from 0 to 18.</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The chart shows two lines curving up. One line is labeled “Growth at 5 percent” and the other line is labeled “Growth at 7 percent.” Both lines start from $2.57 on the y-axis. The point is labeled “Current Earnings.”</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The “Growth at 5 percent” line is almost straight but sloping up. A note tagged to the line reads “Low Growth translates to a “P” over “E” of 8.56.” </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The “Growth at 7 percent line” is above the “Growth at 5 percent” line and is shown curving up. A note tagged to the line reads “High Growth translates to a “P” over “E” of 31.13.”</a:t>
            </a:r>
            <a:endParaRPr lang="en-IN" sz="1200" dirty="0">
              <a:solidFill>
                <a:srgbClr val="000000"/>
              </a:solidFill>
              <a:effectLst/>
              <a:latin typeface="Calibri" panose="020F0502020204030204" pitchFamily="34" charset="0"/>
              <a:ea typeface="Times New Roman" panose="02020603050405020304" pitchFamily="18"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55</a:t>
            </a:fld>
            <a:endParaRPr lang="en-US" dirty="0"/>
          </a:p>
        </p:txBody>
      </p:sp>
    </p:spTree>
    <p:extLst>
      <p:ext uri="{BB962C8B-B14F-4D97-AF65-F5344CB8AC3E}">
        <p14:creationId xmlns:p14="http://schemas.microsoft.com/office/powerpoint/2010/main" val="9683526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56</a:t>
            </a:fld>
            <a:endParaRPr lang="en-US" dirty="0"/>
          </a:p>
        </p:txBody>
      </p:sp>
    </p:spTree>
    <p:extLst>
      <p:ext uri="{BB962C8B-B14F-4D97-AF65-F5344CB8AC3E}">
        <p14:creationId xmlns:p14="http://schemas.microsoft.com/office/powerpoint/2010/main" val="13752920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57</a:t>
            </a:fld>
            <a:endParaRPr lang="en-US" dirty="0"/>
          </a:p>
        </p:txBody>
      </p:sp>
    </p:spTree>
    <p:extLst>
      <p:ext uri="{BB962C8B-B14F-4D97-AF65-F5344CB8AC3E}">
        <p14:creationId xmlns:p14="http://schemas.microsoft.com/office/powerpoint/2010/main" val="6500938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58</a:t>
            </a:fld>
            <a:endParaRPr lang="en-US" dirty="0"/>
          </a:p>
        </p:txBody>
      </p:sp>
    </p:spTree>
    <p:extLst>
      <p:ext uri="{BB962C8B-B14F-4D97-AF65-F5344CB8AC3E}">
        <p14:creationId xmlns:p14="http://schemas.microsoft.com/office/powerpoint/2010/main" val="8395021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59</a:t>
            </a:fld>
            <a:endParaRPr lang="en-US" dirty="0"/>
          </a:p>
        </p:txBody>
      </p:sp>
    </p:spTree>
    <p:extLst>
      <p:ext uri="{BB962C8B-B14F-4D97-AF65-F5344CB8AC3E}">
        <p14:creationId xmlns:p14="http://schemas.microsoft.com/office/powerpoint/2010/main" val="1137027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a:t>
            </a:fld>
            <a:endParaRPr lang="en-US" dirty="0"/>
          </a:p>
        </p:txBody>
      </p:sp>
    </p:spTree>
    <p:extLst>
      <p:ext uri="{BB962C8B-B14F-4D97-AF65-F5344CB8AC3E}">
        <p14:creationId xmlns:p14="http://schemas.microsoft.com/office/powerpoint/2010/main" val="7759584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60</a:t>
            </a:fld>
            <a:endParaRPr lang="en-US" dirty="0"/>
          </a:p>
        </p:txBody>
      </p:sp>
    </p:spTree>
    <p:extLst>
      <p:ext uri="{BB962C8B-B14F-4D97-AF65-F5344CB8AC3E}">
        <p14:creationId xmlns:p14="http://schemas.microsoft.com/office/powerpoint/2010/main" val="15234032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61</a:t>
            </a:fld>
            <a:endParaRPr lang="en-US" dirty="0"/>
          </a:p>
        </p:txBody>
      </p:sp>
    </p:spTree>
    <p:extLst>
      <p:ext uri="{BB962C8B-B14F-4D97-AF65-F5344CB8AC3E}">
        <p14:creationId xmlns:p14="http://schemas.microsoft.com/office/powerpoint/2010/main" val="16870915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62</a:t>
            </a:fld>
            <a:endParaRPr lang="en-US" dirty="0"/>
          </a:p>
        </p:txBody>
      </p:sp>
    </p:spTree>
    <p:extLst>
      <p:ext uri="{BB962C8B-B14F-4D97-AF65-F5344CB8AC3E}">
        <p14:creationId xmlns:p14="http://schemas.microsoft.com/office/powerpoint/2010/main" val="573594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63</a:t>
            </a:fld>
            <a:endParaRPr lang="en-US" dirty="0"/>
          </a:p>
        </p:txBody>
      </p:sp>
    </p:spTree>
    <p:extLst>
      <p:ext uri="{BB962C8B-B14F-4D97-AF65-F5344CB8AC3E}">
        <p14:creationId xmlns:p14="http://schemas.microsoft.com/office/powerpoint/2010/main" val="36729178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64</a:t>
            </a:fld>
            <a:endParaRPr lang="en-US" dirty="0"/>
          </a:p>
        </p:txBody>
      </p:sp>
    </p:spTree>
    <p:extLst>
      <p:ext uri="{BB962C8B-B14F-4D97-AF65-F5344CB8AC3E}">
        <p14:creationId xmlns:p14="http://schemas.microsoft.com/office/powerpoint/2010/main" val="41028064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65</a:t>
            </a:fld>
            <a:endParaRPr lang="en-US" dirty="0"/>
          </a:p>
        </p:txBody>
      </p:sp>
    </p:spTree>
    <p:extLst>
      <p:ext uri="{BB962C8B-B14F-4D97-AF65-F5344CB8AC3E}">
        <p14:creationId xmlns:p14="http://schemas.microsoft.com/office/powerpoint/2010/main" val="14733504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66</a:t>
            </a:fld>
            <a:endParaRPr lang="en-US" dirty="0"/>
          </a:p>
        </p:txBody>
      </p:sp>
    </p:spTree>
    <p:extLst>
      <p:ext uri="{BB962C8B-B14F-4D97-AF65-F5344CB8AC3E}">
        <p14:creationId xmlns:p14="http://schemas.microsoft.com/office/powerpoint/2010/main" val="20350015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67</a:t>
            </a:fld>
            <a:endParaRPr lang="en-US" dirty="0"/>
          </a:p>
        </p:txBody>
      </p:sp>
    </p:spTree>
    <p:extLst>
      <p:ext uri="{BB962C8B-B14F-4D97-AF65-F5344CB8AC3E}">
        <p14:creationId xmlns:p14="http://schemas.microsoft.com/office/powerpoint/2010/main" val="16887835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68</a:t>
            </a:fld>
            <a:endParaRPr lang="en-US" dirty="0"/>
          </a:p>
        </p:txBody>
      </p:sp>
    </p:spTree>
    <p:extLst>
      <p:ext uri="{BB962C8B-B14F-4D97-AF65-F5344CB8AC3E}">
        <p14:creationId xmlns:p14="http://schemas.microsoft.com/office/powerpoint/2010/main" val="316647839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69</a:t>
            </a:fld>
            <a:endParaRPr lang="en-US" dirty="0"/>
          </a:p>
        </p:txBody>
      </p:sp>
    </p:spTree>
    <p:extLst>
      <p:ext uri="{BB962C8B-B14F-4D97-AF65-F5344CB8AC3E}">
        <p14:creationId xmlns:p14="http://schemas.microsoft.com/office/powerpoint/2010/main" val="172846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a:t>
            </a:fld>
            <a:endParaRPr lang="en-US" dirty="0"/>
          </a:p>
        </p:txBody>
      </p:sp>
    </p:spTree>
    <p:extLst>
      <p:ext uri="{BB962C8B-B14F-4D97-AF65-F5344CB8AC3E}">
        <p14:creationId xmlns:p14="http://schemas.microsoft.com/office/powerpoint/2010/main" val="32722049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70</a:t>
            </a:fld>
            <a:endParaRPr lang="en-US" dirty="0"/>
          </a:p>
        </p:txBody>
      </p:sp>
    </p:spTree>
    <p:extLst>
      <p:ext uri="{BB962C8B-B14F-4D97-AF65-F5344CB8AC3E}">
        <p14:creationId xmlns:p14="http://schemas.microsoft.com/office/powerpoint/2010/main" val="8927212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71</a:t>
            </a:fld>
            <a:endParaRPr lang="en-US" dirty="0"/>
          </a:p>
        </p:txBody>
      </p:sp>
    </p:spTree>
    <p:extLst>
      <p:ext uri="{BB962C8B-B14F-4D97-AF65-F5344CB8AC3E}">
        <p14:creationId xmlns:p14="http://schemas.microsoft.com/office/powerpoint/2010/main" val="19646772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72</a:t>
            </a:fld>
            <a:endParaRPr lang="en-US" dirty="0"/>
          </a:p>
        </p:txBody>
      </p:sp>
    </p:spTree>
    <p:extLst>
      <p:ext uri="{BB962C8B-B14F-4D97-AF65-F5344CB8AC3E}">
        <p14:creationId xmlns:p14="http://schemas.microsoft.com/office/powerpoint/2010/main" val="332550804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73</a:t>
            </a:fld>
            <a:endParaRPr lang="en-US" dirty="0"/>
          </a:p>
        </p:txBody>
      </p:sp>
    </p:spTree>
    <p:extLst>
      <p:ext uri="{BB962C8B-B14F-4D97-AF65-F5344CB8AC3E}">
        <p14:creationId xmlns:p14="http://schemas.microsoft.com/office/powerpoint/2010/main" val="6911432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74</a:t>
            </a:fld>
            <a:endParaRPr lang="en-US" dirty="0"/>
          </a:p>
        </p:txBody>
      </p:sp>
    </p:spTree>
    <p:extLst>
      <p:ext uri="{BB962C8B-B14F-4D97-AF65-F5344CB8AC3E}">
        <p14:creationId xmlns:p14="http://schemas.microsoft.com/office/powerpoint/2010/main" val="5622621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75</a:t>
            </a:fld>
            <a:endParaRPr lang="en-US" dirty="0"/>
          </a:p>
        </p:txBody>
      </p:sp>
    </p:spTree>
    <p:extLst>
      <p:ext uri="{BB962C8B-B14F-4D97-AF65-F5344CB8AC3E}">
        <p14:creationId xmlns:p14="http://schemas.microsoft.com/office/powerpoint/2010/main" val="13990377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76</a:t>
            </a:fld>
            <a:endParaRPr lang="en-US" dirty="0"/>
          </a:p>
        </p:txBody>
      </p:sp>
    </p:spTree>
    <p:extLst>
      <p:ext uri="{BB962C8B-B14F-4D97-AF65-F5344CB8AC3E}">
        <p14:creationId xmlns:p14="http://schemas.microsoft.com/office/powerpoint/2010/main" val="26393441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77</a:t>
            </a:fld>
            <a:endParaRPr lang="en-US" dirty="0"/>
          </a:p>
        </p:txBody>
      </p:sp>
    </p:spTree>
    <p:extLst>
      <p:ext uri="{BB962C8B-B14F-4D97-AF65-F5344CB8AC3E}">
        <p14:creationId xmlns:p14="http://schemas.microsoft.com/office/powerpoint/2010/main" val="101243256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78</a:t>
            </a:fld>
            <a:endParaRPr lang="en-US" dirty="0"/>
          </a:p>
        </p:txBody>
      </p:sp>
    </p:spTree>
    <p:extLst>
      <p:ext uri="{BB962C8B-B14F-4D97-AF65-F5344CB8AC3E}">
        <p14:creationId xmlns:p14="http://schemas.microsoft.com/office/powerpoint/2010/main" val="216930797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79</a:t>
            </a:fld>
            <a:endParaRPr lang="en-US" dirty="0"/>
          </a:p>
        </p:txBody>
      </p:sp>
    </p:spTree>
    <p:extLst>
      <p:ext uri="{BB962C8B-B14F-4D97-AF65-F5344CB8AC3E}">
        <p14:creationId xmlns:p14="http://schemas.microsoft.com/office/powerpoint/2010/main" val="3669421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a:t>
            </a:fld>
            <a:endParaRPr lang="en-US" dirty="0"/>
          </a:p>
        </p:txBody>
      </p:sp>
    </p:spTree>
    <p:extLst>
      <p:ext uri="{BB962C8B-B14F-4D97-AF65-F5344CB8AC3E}">
        <p14:creationId xmlns:p14="http://schemas.microsoft.com/office/powerpoint/2010/main" val="244523271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80</a:t>
            </a:fld>
            <a:endParaRPr lang="en-US" dirty="0"/>
          </a:p>
        </p:txBody>
      </p:sp>
    </p:spTree>
    <p:extLst>
      <p:ext uri="{BB962C8B-B14F-4D97-AF65-F5344CB8AC3E}">
        <p14:creationId xmlns:p14="http://schemas.microsoft.com/office/powerpoint/2010/main" val="311506041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81</a:t>
            </a:fld>
            <a:endParaRPr lang="en-US" dirty="0"/>
          </a:p>
        </p:txBody>
      </p:sp>
    </p:spTree>
    <p:extLst>
      <p:ext uri="{BB962C8B-B14F-4D97-AF65-F5344CB8AC3E}">
        <p14:creationId xmlns:p14="http://schemas.microsoft.com/office/powerpoint/2010/main" val="43481365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 </a:t>
            </a: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The methods and the approximate range of share values are as follows.</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Discounted “FCF”</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Lowest multiple or worst case scenario: $42 to $76</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Highest multiple or best-case scenario: $76 to $146</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Average multiple or base-case: $86</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Constant Dividend Growth</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Lowest multiple or worst case scenario: $24 to $77</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Highest multiple or best-case scenario: $77 to $154</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Average multiple or base-case: $86</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“E” “” over “EBITDA”</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Lowest multiple or worst case scenario: $14 to $66</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Highest multiple or best-case scenario: $66 to $130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Average multiple or base-case: $86</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“E” “V” over Sales</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Lowest multiple or worst case scenario: $18 to $52</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Highest multiple or best-case scenario: $52 to $116</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Average multiple or base-case: $86</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Price over Book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Lowest multiple or worst case scenario: $8 to $46</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Highest multiple or best-case scenario: $46 to $140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Average multiple or base-case: $86</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rPr>
              <a:t>“P” over “E”</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Lowest multiple or worst case scenario: $32 to $58</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Highest multiple or best-case scenario: $58 to $140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Average multiple or base-case: $86</a:t>
            </a:r>
            <a:endParaRPr lang="en-IN" sz="1200" dirty="0">
              <a:solidFill>
                <a:srgbClr val="000000"/>
              </a:solidFill>
              <a:effectLst/>
              <a:latin typeface="Calibri" panose="020F0502020204030204" pitchFamily="34" charset="0"/>
              <a:ea typeface="Times New Roman" panose="02020603050405020304" pitchFamily="18"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82</a:t>
            </a:fld>
            <a:endParaRPr lang="en-US" dirty="0"/>
          </a:p>
        </p:txBody>
      </p:sp>
    </p:spTree>
    <p:extLst>
      <p:ext uri="{BB962C8B-B14F-4D97-AF65-F5344CB8AC3E}">
        <p14:creationId xmlns:p14="http://schemas.microsoft.com/office/powerpoint/2010/main" val="125993573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83</a:t>
            </a:fld>
            <a:endParaRPr lang="en-US" dirty="0"/>
          </a:p>
        </p:txBody>
      </p:sp>
    </p:spTree>
    <p:extLst>
      <p:ext uri="{BB962C8B-B14F-4D97-AF65-F5344CB8AC3E}">
        <p14:creationId xmlns:p14="http://schemas.microsoft.com/office/powerpoint/2010/main" val="225381758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84</a:t>
            </a:fld>
            <a:endParaRPr lang="en-US" dirty="0"/>
          </a:p>
        </p:txBody>
      </p:sp>
    </p:spTree>
    <p:extLst>
      <p:ext uri="{BB962C8B-B14F-4D97-AF65-F5344CB8AC3E}">
        <p14:creationId xmlns:p14="http://schemas.microsoft.com/office/powerpoint/2010/main" val="113769356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85</a:t>
            </a:fld>
            <a:endParaRPr lang="en-US" dirty="0"/>
          </a:p>
        </p:txBody>
      </p:sp>
    </p:spTree>
    <p:extLst>
      <p:ext uri="{BB962C8B-B14F-4D97-AF65-F5344CB8AC3E}">
        <p14:creationId xmlns:p14="http://schemas.microsoft.com/office/powerpoint/2010/main" val="274251742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86</a:t>
            </a:fld>
            <a:endParaRPr lang="en-US" dirty="0"/>
          </a:p>
        </p:txBody>
      </p:sp>
    </p:spTree>
    <p:extLst>
      <p:ext uri="{BB962C8B-B14F-4D97-AF65-F5344CB8AC3E}">
        <p14:creationId xmlns:p14="http://schemas.microsoft.com/office/powerpoint/2010/main" val="57803958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87</a:t>
            </a:fld>
            <a:endParaRPr lang="en-US" dirty="0"/>
          </a:p>
        </p:txBody>
      </p:sp>
    </p:spTree>
    <p:extLst>
      <p:ext uri="{BB962C8B-B14F-4D97-AF65-F5344CB8AC3E}">
        <p14:creationId xmlns:p14="http://schemas.microsoft.com/office/powerpoint/2010/main" val="76279413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88</a:t>
            </a:fld>
            <a:endParaRPr lang="en-US" dirty="0"/>
          </a:p>
        </p:txBody>
      </p:sp>
    </p:spTree>
    <p:extLst>
      <p:ext uri="{BB962C8B-B14F-4D97-AF65-F5344CB8AC3E}">
        <p14:creationId xmlns:p14="http://schemas.microsoft.com/office/powerpoint/2010/main" val="323846144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89</a:t>
            </a:fld>
            <a:endParaRPr lang="en-US" dirty="0"/>
          </a:p>
        </p:txBody>
      </p:sp>
    </p:spTree>
    <p:extLst>
      <p:ext uri="{BB962C8B-B14F-4D97-AF65-F5344CB8AC3E}">
        <p14:creationId xmlns:p14="http://schemas.microsoft.com/office/powerpoint/2010/main" val="846137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9</a:t>
            </a:fld>
            <a:endParaRPr lang="en-US" dirty="0"/>
          </a:p>
        </p:txBody>
      </p:sp>
    </p:spTree>
    <p:extLst>
      <p:ext uri="{BB962C8B-B14F-4D97-AF65-F5344CB8AC3E}">
        <p14:creationId xmlns:p14="http://schemas.microsoft.com/office/powerpoint/2010/main" val="103173085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90</a:t>
            </a:fld>
            <a:endParaRPr lang="en-US" dirty="0"/>
          </a:p>
        </p:txBody>
      </p:sp>
    </p:spTree>
    <p:extLst>
      <p:ext uri="{BB962C8B-B14F-4D97-AF65-F5344CB8AC3E}">
        <p14:creationId xmlns:p14="http://schemas.microsoft.com/office/powerpoint/2010/main" val="134014885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91</a:t>
            </a:fld>
            <a:endParaRPr lang="en-US" dirty="0"/>
          </a:p>
        </p:txBody>
      </p:sp>
    </p:spTree>
    <p:extLst>
      <p:ext uri="{BB962C8B-B14F-4D97-AF65-F5344CB8AC3E}">
        <p14:creationId xmlns:p14="http://schemas.microsoft.com/office/powerpoint/2010/main" val="27124734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92</a:t>
            </a:fld>
            <a:endParaRPr lang="en-US" dirty="0"/>
          </a:p>
        </p:txBody>
      </p:sp>
    </p:spTree>
    <p:extLst>
      <p:ext uri="{BB962C8B-B14F-4D97-AF65-F5344CB8AC3E}">
        <p14:creationId xmlns:p14="http://schemas.microsoft.com/office/powerpoint/2010/main" val="181582208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93</a:t>
            </a:fld>
            <a:endParaRPr lang="en-US" dirty="0"/>
          </a:p>
        </p:txBody>
      </p:sp>
    </p:spTree>
    <p:extLst>
      <p:ext uri="{BB962C8B-B14F-4D97-AF65-F5344CB8AC3E}">
        <p14:creationId xmlns:p14="http://schemas.microsoft.com/office/powerpoint/2010/main" val="302204734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94</a:t>
            </a:fld>
            <a:endParaRPr lang="en-US" dirty="0"/>
          </a:p>
        </p:txBody>
      </p:sp>
    </p:spTree>
    <p:extLst>
      <p:ext uri="{BB962C8B-B14F-4D97-AF65-F5344CB8AC3E}">
        <p14:creationId xmlns:p14="http://schemas.microsoft.com/office/powerpoint/2010/main" val="32117112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95</a:t>
            </a:fld>
            <a:endParaRPr lang="en-US" dirty="0"/>
          </a:p>
        </p:txBody>
      </p:sp>
    </p:spTree>
    <p:extLst>
      <p:ext uri="{BB962C8B-B14F-4D97-AF65-F5344CB8AC3E}">
        <p14:creationId xmlns:p14="http://schemas.microsoft.com/office/powerpoint/2010/main" val="410831806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96</a:t>
            </a:fld>
            <a:endParaRPr lang="en-US" dirty="0"/>
          </a:p>
        </p:txBody>
      </p:sp>
    </p:spTree>
    <p:extLst>
      <p:ext uri="{BB962C8B-B14F-4D97-AF65-F5344CB8AC3E}">
        <p14:creationId xmlns:p14="http://schemas.microsoft.com/office/powerpoint/2010/main" val="59097724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97</a:t>
            </a:fld>
            <a:endParaRPr lang="en-US" dirty="0"/>
          </a:p>
        </p:txBody>
      </p:sp>
    </p:spTree>
    <p:extLst>
      <p:ext uri="{BB962C8B-B14F-4D97-AF65-F5344CB8AC3E}">
        <p14:creationId xmlns:p14="http://schemas.microsoft.com/office/powerpoint/2010/main" val="93963705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98</a:t>
            </a:fld>
            <a:endParaRPr lang="en-US" dirty="0"/>
          </a:p>
        </p:txBody>
      </p:sp>
    </p:spTree>
    <p:extLst>
      <p:ext uri="{BB962C8B-B14F-4D97-AF65-F5344CB8AC3E}">
        <p14:creationId xmlns:p14="http://schemas.microsoft.com/office/powerpoint/2010/main" val="302419096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99</a:t>
            </a:fld>
            <a:endParaRPr lang="en-US" dirty="0"/>
          </a:p>
        </p:txBody>
      </p:sp>
    </p:spTree>
    <p:extLst>
      <p:ext uri="{BB962C8B-B14F-4D97-AF65-F5344CB8AC3E}">
        <p14:creationId xmlns:p14="http://schemas.microsoft.com/office/powerpoint/2010/main" val="354703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9/27/2020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9/27/2020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9/27/2020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9/27/2020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9/27/2020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3" name="Text Placeholder 2"/>
          <p:cNvSpPr>
            <a:spLocks noGrp="1"/>
          </p:cNvSpPr>
          <p:nvPr>
            <p:ph type="body" sz="quarter" idx="20"/>
          </p:nvPr>
        </p:nvSpPr>
        <p:spPr>
          <a:xfrm>
            <a:off x="457200" y="6172200"/>
            <a:ext cx="8229600" cy="204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8" name="Text Placeholder 7"/>
          <p:cNvSpPr>
            <a:spLocks noGrp="1"/>
          </p:cNvSpPr>
          <p:nvPr>
            <p:ph type="body" sz="quarter" idx="21"/>
          </p:nvPr>
        </p:nvSpPr>
        <p:spPr>
          <a:xfrm>
            <a:off x="3352800" y="6376988"/>
            <a:ext cx="5334000" cy="279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Picture Placeholder 5">
            <a:extLst>
              <a:ext uri="{FF2B5EF4-FFF2-40B4-BE49-F238E27FC236}">
                <a16:creationId xmlns:a16="http://schemas.microsoft.com/office/drawing/2014/main" id="{1827512E-CCB1-4441-B2A3-3E12D2B28801}"/>
              </a:ext>
            </a:extLst>
          </p:cNvPr>
          <p:cNvSpPr>
            <a:spLocks noGrp="1"/>
          </p:cNvSpPr>
          <p:nvPr>
            <p:ph type="pic" sz="quarter" idx="22"/>
          </p:nvPr>
        </p:nvSpPr>
        <p:spPr>
          <a:xfrm>
            <a:off x="457200" y="1600200"/>
            <a:ext cx="4267200" cy="4292600"/>
          </a:xfrm>
        </p:spPr>
        <p:txBody>
          <a:bodyPr/>
          <a:lstStyle/>
          <a:p>
            <a:endParaRPr lang="en-IN"/>
          </a:p>
        </p:txBody>
      </p:sp>
    </p:spTree>
    <p:extLst>
      <p:ext uri="{BB962C8B-B14F-4D97-AF65-F5344CB8AC3E}">
        <p14:creationId xmlns:p14="http://schemas.microsoft.com/office/powerpoint/2010/main" val="2253350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t>9/27/2020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Picture Placeholder 4"/>
          <p:cNvSpPr>
            <a:spLocks noGrp="1"/>
          </p:cNvSpPr>
          <p:nvPr>
            <p:ph type="pic" sz="quarter" idx="14"/>
          </p:nvPr>
        </p:nvSpPr>
        <p:spPr>
          <a:xfrm>
            <a:off x="457200" y="5181600"/>
            <a:ext cx="8229600" cy="1066800"/>
          </a:xfrm>
        </p:spPr>
        <p:txBody>
          <a:bodyPr/>
          <a:lstStyle/>
          <a:p>
            <a:endParaRPr lang="en-IN"/>
          </a:p>
        </p:txBody>
      </p:sp>
    </p:spTree>
    <p:extLst>
      <p:ext uri="{BB962C8B-B14F-4D97-AF65-F5344CB8AC3E}">
        <p14:creationId xmlns:p14="http://schemas.microsoft.com/office/powerpoint/2010/main" val="1862089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9/27/2020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 Placeholder 6"/>
          <p:cNvSpPr>
            <a:spLocks noGrp="1"/>
          </p:cNvSpPr>
          <p:nvPr>
            <p:ph type="body" sz="quarter" idx="16" hasCustomPrompt="1"/>
          </p:nvPr>
        </p:nvSpPr>
        <p:spPr>
          <a:xfrm>
            <a:off x="2514600" y="6324600"/>
            <a:ext cx="6172200" cy="228600"/>
          </a:xfrm>
        </p:spPr>
        <p:txBody>
          <a:bodyPr>
            <a:noAutofit/>
          </a:bodyPr>
          <a:lstStyle>
            <a:lvl1pPr marL="0" indent="0">
              <a:spcBef>
                <a:spcPts val="0"/>
              </a:spcBef>
              <a:buNone/>
              <a:defRPr sz="1200">
                <a:solidFill>
                  <a:schemeClr val="tx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9/27/2020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9/27/2020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1770797"/>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9/27/2020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Picture Placeholder 3">
            <a:extLst>
              <a:ext uri="{FF2B5EF4-FFF2-40B4-BE49-F238E27FC236}">
                <a16:creationId xmlns:a16="http://schemas.microsoft.com/office/drawing/2014/main" id="{6325C057-A7EA-4386-A088-95D3BA297DA7}"/>
              </a:ext>
            </a:extLst>
          </p:cNvPr>
          <p:cNvSpPr>
            <a:spLocks noGrp="1"/>
          </p:cNvSpPr>
          <p:nvPr>
            <p:ph type="pic" sz="quarter" idx="13"/>
          </p:nvPr>
        </p:nvSpPr>
        <p:spPr>
          <a:xfrm>
            <a:off x="457200" y="3581400"/>
            <a:ext cx="8229600" cy="2362200"/>
          </a:xfrm>
        </p:spPr>
        <p:txBody>
          <a:bodyPr/>
          <a:lstStyle/>
          <a:p>
            <a:endParaRPr lang="en-IN"/>
          </a:p>
        </p:txBody>
      </p:sp>
    </p:spTree>
    <p:extLst>
      <p:ext uri="{BB962C8B-B14F-4D97-AF65-F5344CB8AC3E}">
        <p14:creationId xmlns:p14="http://schemas.microsoft.com/office/powerpoint/2010/main" val="3682909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9/27/2020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9/27/2020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9" name="TextBox 8"/>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819401"/>
            <a:ext cx="8229600" cy="10668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9/27/2020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4038600"/>
            <a:ext cx="8229600" cy="6858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4953000"/>
            <a:ext cx="8229600" cy="914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9/27/2020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458541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9/27/2020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3606324" y="6429345"/>
            <a:ext cx="5156675"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2021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65" r:id="rId5"/>
    <p:sldLayoutId id="2147483659" r:id="rId6"/>
    <p:sldLayoutId id="2147483658" r:id="rId7"/>
    <p:sldLayoutId id="2147483660" r:id="rId8"/>
    <p:sldLayoutId id="2147483661" r:id="rId9"/>
    <p:sldLayoutId id="2147483651" r:id="rId10"/>
    <p:sldLayoutId id="2147483654" r:id="rId11"/>
    <p:sldLayoutId id="2147483655" r:id="rId12"/>
    <p:sldLayoutId id="2147483663" r:id="rId13"/>
    <p:sldLayoutId id="2147483664" r:id="rId14"/>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9.xml"/><Relationship Id="rId1" Type="http://schemas.openxmlformats.org/officeDocument/2006/relationships/vmlDrawing" Target="../drawings/vmlDrawing25.vml"/><Relationship Id="rId5" Type="http://schemas.openxmlformats.org/officeDocument/2006/relationships/image" Target="../media/image43.wmf"/><Relationship Id="rId4" Type="http://schemas.openxmlformats.org/officeDocument/2006/relationships/oleObject" Target="../embeddings/oleObject33.bin"/></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7" Type="http://schemas.openxmlformats.org/officeDocument/2006/relationships/image" Target="../media/image45.wmf"/><Relationship Id="rId2" Type="http://schemas.openxmlformats.org/officeDocument/2006/relationships/slideLayout" Target="../slideLayouts/slideLayout9.xml"/><Relationship Id="rId1" Type="http://schemas.openxmlformats.org/officeDocument/2006/relationships/vmlDrawing" Target="../drawings/vmlDrawing26.vml"/><Relationship Id="rId6" Type="http://schemas.openxmlformats.org/officeDocument/2006/relationships/oleObject" Target="../embeddings/oleObject35.bin"/><Relationship Id="rId5" Type="http://schemas.openxmlformats.org/officeDocument/2006/relationships/image" Target="../media/image44.wmf"/><Relationship Id="rId4" Type="http://schemas.openxmlformats.org/officeDocument/2006/relationships/oleObject" Target="../embeddings/oleObject34.bin"/></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9.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8.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9.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9.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9.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9.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9.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9.xml"/></Relationships>
</file>

<file path=ppt/slides/_rels/slide11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16.xml"/><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9.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9.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9.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9.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9.xml"/></Relationships>
</file>

<file path=ppt/slides/_rels/slide1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3.xml"/><Relationship Id="rId1" Type="http://schemas.openxmlformats.org/officeDocument/2006/relationships/slideLayout" Target="../slideLayouts/slideLayout14.xml"/><Relationship Id="rId4" Type="http://schemas.openxmlformats.org/officeDocument/2006/relationships/image" Target="../media/image49.sv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vmlDrawing" Target="../drawings/vmlDrawing6.vml"/><Relationship Id="rId5" Type="http://schemas.openxmlformats.org/officeDocument/2006/relationships/image" Target="../media/image9.wmf"/><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1.wmf"/><Relationship Id="rId2" Type="http://schemas.openxmlformats.org/officeDocument/2006/relationships/slideLayout" Target="../slideLayouts/slideLayout9.xml"/><Relationship Id="rId1" Type="http://schemas.openxmlformats.org/officeDocument/2006/relationships/vmlDrawing" Target="../drawings/vmlDrawing7.vml"/><Relationship Id="rId6" Type="http://schemas.openxmlformats.org/officeDocument/2006/relationships/oleObject" Target="../embeddings/oleObject8.bin"/><Relationship Id="rId5" Type="http://schemas.openxmlformats.org/officeDocument/2006/relationships/image" Target="../media/image10.wmf"/><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vmlDrawing" Target="../drawings/vmlDrawing8.vml"/><Relationship Id="rId5" Type="http://schemas.openxmlformats.org/officeDocument/2006/relationships/image" Target="../media/image13.wmf"/><Relationship Id="rId4" Type="http://schemas.openxmlformats.org/officeDocument/2006/relationships/oleObject" Target="../embeddings/oleObject9.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5.wmf"/><Relationship Id="rId2" Type="http://schemas.openxmlformats.org/officeDocument/2006/relationships/slideLayout" Target="../slideLayouts/slideLayout9.xml"/><Relationship Id="rId1" Type="http://schemas.openxmlformats.org/officeDocument/2006/relationships/vmlDrawing" Target="../drawings/vmlDrawing9.vml"/><Relationship Id="rId6" Type="http://schemas.openxmlformats.org/officeDocument/2006/relationships/oleObject" Target="../embeddings/oleObject11.bin"/><Relationship Id="rId5" Type="http://schemas.openxmlformats.org/officeDocument/2006/relationships/image" Target="../media/image14.wmf"/><Relationship Id="rId4" Type="http://schemas.openxmlformats.org/officeDocument/2006/relationships/oleObject" Target="../embeddings/oleObject10.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17.wmf"/><Relationship Id="rId2" Type="http://schemas.openxmlformats.org/officeDocument/2006/relationships/slideLayout" Target="../slideLayouts/slideLayout9.xml"/><Relationship Id="rId1" Type="http://schemas.openxmlformats.org/officeDocument/2006/relationships/vmlDrawing" Target="../drawings/vmlDrawing10.vml"/><Relationship Id="rId6" Type="http://schemas.openxmlformats.org/officeDocument/2006/relationships/oleObject" Target="../embeddings/oleObject13.bin"/><Relationship Id="rId5" Type="http://schemas.openxmlformats.org/officeDocument/2006/relationships/image" Target="../media/image16.wmf"/><Relationship Id="rId4" Type="http://schemas.openxmlformats.org/officeDocument/2006/relationships/oleObject" Target="../embeddings/oleObject12.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9.xml"/><Relationship Id="rId1" Type="http://schemas.openxmlformats.org/officeDocument/2006/relationships/vmlDrawing" Target="../drawings/vmlDrawing11.vml"/><Relationship Id="rId5" Type="http://schemas.openxmlformats.org/officeDocument/2006/relationships/image" Target="../media/image18.wmf"/><Relationship Id="rId4" Type="http://schemas.openxmlformats.org/officeDocument/2006/relationships/oleObject" Target="../embeddings/oleObject14.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20.wmf"/><Relationship Id="rId2" Type="http://schemas.openxmlformats.org/officeDocument/2006/relationships/slideLayout" Target="../slideLayouts/slideLayout9.xml"/><Relationship Id="rId1" Type="http://schemas.openxmlformats.org/officeDocument/2006/relationships/vmlDrawing" Target="../drawings/vmlDrawing12.vml"/><Relationship Id="rId6" Type="http://schemas.openxmlformats.org/officeDocument/2006/relationships/oleObject" Target="../embeddings/oleObject16.bin"/><Relationship Id="rId5" Type="http://schemas.openxmlformats.org/officeDocument/2006/relationships/image" Target="../media/image19.wmf"/><Relationship Id="rId4" Type="http://schemas.openxmlformats.org/officeDocument/2006/relationships/oleObject" Target="../embeddings/oleObject15.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9.xml"/><Relationship Id="rId1" Type="http://schemas.openxmlformats.org/officeDocument/2006/relationships/vmlDrawing" Target="../drawings/vmlDrawing13.vml"/><Relationship Id="rId5" Type="http://schemas.openxmlformats.org/officeDocument/2006/relationships/image" Target="../media/image21.wmf"/><Relationship Id="rId4" Type="http://schemas.openxmlformats.org/officeDocument/2006/relationships/oleObject" Target="../embeddings/oleObject17.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hyperlink" Target="https://finance.yahoo.com/quote/NKE?p=NKE"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9.xml"/><Relationship Id="rId1" Type="http://schemas.openxmlformats.org/officeDocument/2006/relationships/vmlDrawing" Target="../drawings/vmlDrawing14.vml"/><Relationship Id="rId5" Type="http://schemas.openxmlformats.org/officeDocument/2006/relationships/image" Target="../media/image23.wmf"/><Relationship Id="rId4" Type="http://schemas.openxmlformats.org/officeDocument/2006/relationships/oleObject" Target="../embeddings/oleObject18.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9.xml"/><Relationship Id="rId1" Type="http://schemas.openxmlformats.org/officeDocument/2006/relationships/vmlDrawing" Target="../drawings/vmlDrawing15.vml"/><Relationship Id="rId5" Type="http://schemas.openxmlformats.org/officeDocument/2006/relationships/image" Target="../media/image24.wmf"/><Relationship Id="rId4" Type="http://schemas.openxmlformats.org/officeDocument/2006/relationships/oleObject" Target="../embeddings/oleObject19.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7" Type="http://schemas.openxmlformats.org/officeDocument/2006/relationships/image" Target="../media/image26.wmf"/><Relationship Id="rId2" Type="http://schemas.openxmlformats.org/officeDocument/2006/relationships/slideLayout" Target="../slideLayouts/slideLayout9.xml"/><Relationship Id="rId1" Type="http://schemas.openxmlformats.org/officeDocument/2006/relationships/vmlDrawing" Target="../drawings/vmlDrawing16.vml"/><Relationship Id="rId6" Type="http://schemas.openxmlformats.org/officeDocument/2006/relationships/oleObject" Target="../embeddings/oleObject21.bin"/><Relationship Id="rId5" Type="http://schemas.openxmlformats.org/officeDocument/2006/relationships/image" Target="../media/image25.wmf"/><Relationship Id="rId4" Type="http://schemas.openxmlformats.org/officeDocument/2006/relationships/oleObject" Target="../embeddings/oleObject20.bin"/></Relationships>
</file>

<file path=ppt/slides/_rels/slide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7" Type="http://schemas.openxmlformats.org/officeDocument/2006/relationships/image" Target="../media/image29.wmf"/><Relationship Id="rId2" Type="http://schemas.openxmlformats.org/officeDocument/2006/relationships/slideLayout" Target="../slideLayouts/slideLayout8.xml"/><Relationship Id="rId1" Type="http://schemas.openxmlformats.org/officeDocument/2006/relationships/vmlDrawing" Target="../drawings/vmlDrawing17.vml"/><Relationship Id="rId6" Type="http://schemas.openxmlformats.org/officeDocument/2006/relationships/oleObject" Target="../embeddings/oleObject23.bin"/><Relationship Id="rId5" Type="http://schemas.openxmlformats.org/officeDocument/2006/relationships/image" Target="../media/image28.wmf"/><Relationship Id="rId4" Type="http://schemas.openxmlformats.org/officeDocument/2006/relationships/oleObject" Target="../embeddings/oleObject22.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vmlDrawing" Target="../drawings/vmlDrawing3.vml"/><Relationship Id="rId5" Type="http://schemas.openxmlformats.org/officeDocument/2006/relationships/image" Target="../media/image5.wmf"/><Relationship Id="rId4" Type="http://schemas.openxmlformats.org/officeDocument/2006/relationships/oleObject" Target="../embeddings/oleObject3.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7" Type="http://schemas.openxmlformats.org/officeDocument/2006/relationships/image" Target="../media/image31.wmf"/><Relationship Id="rId2" Type="http://schemas.openxmlformats.org/officeDocument/2006/relationships/slideLayout" Target="../slideLayouts/slideLayout8.xml"/><Relationship Id="rId1" Type="http://schemas.openxmlformats.org/officeDocument/2006/relationships/vmlDrawing" Target="../drawings/vmlDrawing18.vml"/><Relationship Id="rId6" Type="http://schemas.openxmlformats.org/officeDocument/2006/relationships/oleObject" Target="../embeddings/oleObject25.bin"/><Relationship Id="rId5" Type="http://schemas.openxmlformats.org/officeDocument/2006/relationships/image" Target="../media/image30.wmf"/><Relationship Id="rId4" Type="http://schemas.openxmlformats.org/officeDocument/2006/relationships/oleObject" Target="../embeddings/oleObject24.bin"/></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9.xml"/><Relationship Id="rId1" Type="http://schemas.openxmlformats.org/officeDocument/2006/relationships/vmlDrawing" Target="../drawings/vmlDrawing19.vml"/><Relationship Id="rId5" Type="http://schemas.openxmlformats.org/officeDocument/2006/relationships/image" Target="../media/image32.wmf"/><Relationship Id="rId4" Type="http://schemas.openxmlformats.org/officeDocument/2006/relationships/oleObject" Target="../embeddings/oleObject26.bin"/></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9.xml"/><Relationship Id="rId1" Type="http://schemas.openxmlformats.org/officeDocument/2006/relationships/vmlDrawing" Target="../drawings/vmlDrawing20.vml"/><Relationship Id="rId5" Type="http://schemas.openxmlformats.org/officeDocument/2006/relationships/image" Target="../media/image33.wmf"/><Relationship Id="rId4" Type="http://schemas.openxmlformats.org/officeDocument/2006/relationships/oleObject" Target="../embeddings/oleObject27.bin"/></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vmlDrawing" Target="../drawings/vmlDrawing4.vml"/><Relationship Id="rId5" Type="http://schemas.openxmlformats.org/officeDocument/2006/relationships/image" Target="../media/image6.wmf"/><Relationship Id="rId4"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9.xml"/><Relationship Id="rId1" Type="http://schemas.openxmlformats.org/officeDocument/2006/relationships/vmlDrawing" Target="../drawings/vmlDrawing21.vml"/><Relationship Id="rId6" Type="http://schemas.openxmlformats.org/officeDocument/2006/relationships/image" Target="../media/image34.wmf"/><Relationship Id="rId5" Type="http://schemas.openxmlformats.org/officeDocument/2006/relationships/oleObject" Target="../embeddings/oleObject28.bin"/><Relationship Id="rId4" Type="http://schemas.openxmlformats.org/officeDocument/2006/relationships/image" Target="../media/image35.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vmlDrawing" Target="../drawings/vmlDrawing5.vml"/><Relationship Id="rId5" Type="http://schemas.openxmlformats.org/officeDocument/2006/relationships/image" Target="../media/image7.wmf"/><Relationship Id="rId4" Type="http://schemas.openxmlformats.org/officeDocument/2006/relationships/oleObject" Target="../embeddings/oleObject5.bin"/></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7" Type="http://schemas.openxmlformats.org/officeDocument/2006/relationships/image" Target="../media/image39.wmf"/><Relationship Id="rId2" Type="http://schemas.openxmlformats.org/officeDocument/2006/relationships/slideLayout" Target="../slideLayouts/slideLayout8.xml"/><Relationship Id="rId1" Type="http://schemas.openxmlformats.org/officeDocument/2006/relationships/vmlDrawing" Target="../drawings/vmlDrawing22.vml"/><Relationship Id="rId6" Type="http://schemas.openxmlformats.org/officeDocument/2006/relationships/oleObject" Target="../embeddings/oleObject30.bin"/><Relationship Id="rId5" Type="http://schemas.openxmlformats.org/officeDocument/2006/relationships/image" Target="../media/image38.wmf"/><Relationship Id="rId4" Type="http://schemas.openxmlformats.org/officeDocument/2006/relationships/oleObject" Target="../embeddings/oleObject29.bin"/></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9.xml"/><Relationship Id="rId1" Type="http://schemas.openxmlformats.org/officeDocument/2006/relationships/vmlDrawing" Target="../drawings/vmlDrawing23.vml"/><Relationship Id="rId5" Type="http://schemas.openxmlformats.org/officeDocument/2006/relationships/image" Target="../media/image40.wmf"/><Relationship Id="rId4" Type="http://schemas.openxmlformats.org/officeDocument/2006/relationships/oleObject" Target="../embeddings/oleObject31.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9.xml"/><Relationship Id="rId1" Type="http://schemas.openxmlformats.org/officeDocument/2006/relationships/vmlDrawing" Target="../drawings/vmlDrawing24.vml"/><Relationship Id="rId5" Type="http://schemas.openxmlformats.org/officeDocument/2006/relationships/image" Target="../media/image41.wmf"/><Relationship Id="rId4" Type="http://schemas.openxmlformats.org/officeDocument/2006/relationships/oleObject" Target="../embeddings/oleObject32.bin"/></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7.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6207"/>
          </a:xfrm>
        </p:spPr>
        <p:txBody>
          <a:bodyPr>
            <a:noAutofit/>
          </a:bodyPr>
          <a:lstStyle/>
          <a:p>
            <a:r>
              <a:rPr lang="en-US" sz="3600" dirty="0">
                <a:latin typeface="+mj-lt"/>
              </a:rPr>
              <a:t>Fundamentals of Corporate Finance</a:t>
            </a:r>
            <a:endParaRPr lang="en-IN" sz="3600" dirty="0">
              <a:latin typeface="+mj-lt"/>
            </a:endParaRPr>
          </a:p>
        </p:txBody>
      </p:sp>
      <p:sp>
        <p:nvSpPr>
          <p:cNvPr id="3" name="Text Placeholder 2"/>
          <p:cNvSpPr>
            <a:spLocks noGrp="1"/>
          </p:cNvSpPr>
          <p:nvPr>
            <p:ph type="body" sz="quarter" idx="13"/>
          </p:nvPr>
        </p:nvSpPr>
        <p:spPr>
          <a:xfrm>
            <a:off x="457200" y="713598"/>
            <a:ext cx="8229600" cy="337057"/>
          </a:xfrm>
        </p:spPr>
        <p:txBody>
          <a:bodyPr anchor="ctr">
            <a:noAutofit/>
          </a:bodyPr>
          <a:lstStyle/>
          <a:p>
            <a:pPr>
              <a:spcBef>
                <a:spcPct val="0"/>
              </a:spcBef>
            </a:pPr>
            <a:r>
              <a:rPr lang="en-US" dirty="0">
                <a:cs typeface="Times New Roman" panose="02020603050405020304" pitchFamily="18" charset="0"/>
              </a:rPr>
              <a:t>Fifth Edition</a:t>
            </a:r>
          </a:p>
        </p:txBody>
      </p:sp>
      <p:sp>
        <p:nvSpPr>
          <p:cNvPr id="10" name="Text Placeholder 1">
            <a:extLst>
              <a:ext uri="{FF2B5EF4-FFF2-40B4-BE49-F238E27FC236}">
                <a16:creationId xmlns:a16="http://schemas.microsoft.com/office/drawing/2014/main" id="{B90BF7CC-C13E-4975-9A72-17609AD86A49}"/>
              </a:ext>
            </a:extLst>
          </p:cNvPr>
          <p:cNvSpPr>
            <a:spLocks noGrp="1"/>
          </p:cNvSpPr>
          <p:nvPr>
            <p:ph type="body" sz="quarter" idx="14"/>
          </p:nvPr>
        </p:nvSpPr>
        <p:spPr>
          <a:xfrm>
            <a:off x="4724400" y="2708539"/>
            <a:ext cx="3962400" cy="562339"/>
          </a:xfrm>
        </p:spPr>
        <p:txBody>
          <a:bodyPr wrap="square" anchor="ctr">
            <a:noAutofit/>
          </a:bodyPr>
          <a:lstStyle/>
          <a:p>
            <a:r>
              <a:rPr lang="en-IN" altLang="en-US" sz="3200" dirty="0">
                <a:solidFill>
                  <a:schemeClr val="tx1"/>
                </a:solidFill>
                <a:latin typeface="+mj-lt"/>
                <a:ea typeface="Verdana" panose="020B0604030504040204" pitchFamily="34" charset="0"/>
                <a:cs typeface="Verdana" panose="020B0604030504040204" pitchFamily="34" charset="0"/>
              </a:rPr>
              <a:t>Chapter 10</a:t>
            </a:r>
          </a:p>
        </p:txBody>
      </p:sp>
      <p:sp>
        <p:nvSpPr>
          <p:cNvPr id="4" name="Text Placeholder 3"/>
          <p:cNvSpPr>
            <a:spLocks noGrp="1"/>
          </p:cNvSpPr>
          <p:nvPr>
            <p:ph type="body" sz="quarter" idx="15"/>
          </p:nvPr>
        </p:nvSpPr>
        <p:spPr>
          <a:xfrm>
            <a:off x="4769370" y="3458496"/>
            <a:ext cx="3917430" cy="329863"/>
          </a:xfrm>
        </p:spPr>
        <p:txBody>
          <a:bodyPr vert="horz" wrap="square" lIns="0" tIns="0" rIns="0" bIns="0" rtlCol="0" anchor="ctr">
            <a:noAutofit/>
          </a:bodyPr>
          <a:lstStyle/>
          <a:p>
            <a:r>
              <a:rPr lang="en-IN" altLang="en-US" sz="2000" dirty="0"/>
              <a:t>Stock Valuation: A Second Look</a:t>
            </a:r>
          </a:p>
        </p:txBody>
      </p:sp>
      <p:pic>
        <p:nvPicPr>
          <p:cNvPr id="11" name="Picture Placeholder 11" descr="Front Cover: Fundamentals of Corporate Finance Fifth Edition by Berk, DeMarzo and Harford.">
            <a:extLst>
              <a:ext uri="{FF2B5EF4-FFF2-40B4-BE49-F238E27FC236}">
                <a16:creationId xmlns:a16="http://schemas.microsoft.com/office/drawing/2014/main" id="{A164F805-E5AF-4A4A-B8F3-8442F722B511}"/>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tretch>
            <a:fillRect/>
          </a:stretch>
        </p:blipFill>
        <p:spPr>
          <a:xfrm>
            <a:off x="507681" y="1210222"/>
            <a:ext cx="4057590" cy="5070928"/>
          </a:xfrm>
          <a:prstGeom prst="rect">
            <a:avLst/>
          </a:prstGeom>
        </p:spPr>
      </p:pic>
      <p:sp>
        <p:nvSpPr>
          <p:cNvPr id="9" name="Text Placeholder 8"/>
          <p:cNvSpPr>
            <a:spLocks noGrp="1"/>
          </p:cNvSpPr>
          <p:nvPr>
            <p:ph type="body" sz="quarter" idx="20"/>
          </p:nvPr>
        </p:nvSpPr>
        <p:spPr>
          <a:xfrm>
            <a:off x="3825240" y="6474142"/>
            <a:ext cx="4886324" cy="252413"/>
          </a:xfrm>
        </p:spPr>
        <p:txBody>
          <a:bodyPr/>
          <a:lstStyle/>
          <a:p>
            <a:pPr marL="0" indent="0">
              <a:buNone/>
            </a:pPr>
            <a:r>
              <a:rPr lang="en-IN"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2021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98307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077200" cy="1097280"/>
          </a:xfrm>
        </p:spPr>
        <p:txBody>
          <a:bodyPr/>
          <a:lstStyle/>
          <a:p>
            <a:r>
              <a:rPr lang="en-US" altLang="en-US" sz="3600" dirty="0">
                <a:latin typeface="+mj-lt"/>
                <a:ea typeface="ヒラギノ角ゴ Pro W3" pitchFamily="-65" charset="-128"/>
              </a:rPr>
              <a:t>Example 10.1 Valuing Nike, Inc., Stock Using Free Cash Flow </a:t>
            </a:r>
            <a:r>
              <a:rPr lang="en-US" altLang="en-US" sz="2800" dirty="0">
                <a:latin typeface="+mj-lt"/>
                <a:ea typeface="ヒラギノ角ゴ Pro W3" pitchFamily="-65" charset="-128"/>
              </a:rPr>
              <a:t>(2 of 8)</a:t>
            </a:r>
            <a:endParaRPr lang="en-US" sz="2800" dirty="0">
              <a:latin typeface="+mj-lt"/>
            </a:endParaRPr>
          </a:p>
        </p:txBody>
      </p:sp>
      <p:sp>
        <p:nvSpPr>
          <p:cNvPr id="3" name="Content Placeholder 2"/>
          <p:cNvSpPr>
            <a:spLocks noGrp="1"/>
          </p:cNvSpPr>
          <p:nvPr>
            <p:ph idx="1"/>
          </p:nvPr>
        </p:nvSpPr>
        <p:spPr>
          <a:xfrm>
            <a:off x="457200" y="1600200"/>
            <a:ext cx="8229600" cy="4495800"/>
          </a:xfrm>
        </p:spPr>
        <p:txBody>
          <a:bodyPr/>
          <a:lstStyle/>
          <a:p>
            <a:pPr>
              <a:buNone/>
            </a:pPr>
            <a:r>
              <a:rPr lang="en-US" altLang="en-US" sz="2400" b="1" dirty="0">
                <a:ea typeface="ヒラギノ角ゴ Pro W3" pitchFamily="-65" charset="-128"/>
              </a:rPr>
              <a:t>Problem:</a:t>
            </a:r>
          </a:p>
          <a:p>
            <a:r>
              <a:rPr lang="en-US" sz="2400" dirty="0"/>
              <a:t>Based on Nike’s past profitability and investment needs, you expected EBIT to be 13% of sales, increases in net working capital requirements to be 5% of any increase in sales, and capital expenditures to equal depreciation expenses. </a:t>
            </a:r>
          </a:p>
          <a:p>
            <a:r>
              <a:rPr lang="en-US" sz="2400" dirty="0"/>
              <a:t>If Nike had $5.25 billion in cash, $3.8 billion in debt, 1,626 million shares outstanding, a tax rate of 25%, and a weighted average cost of capital of 9%, what would have been your estimate of the value of Nike stock in early 2019?</a:t>
            </a:r>
            <a:endParaRPr lang="en-US" altLang="en-US" sz="2400" dirty="0">
              <a:ea typeface="ヒラギノ角ゴ Pro W3" pitchFamily="-65" charset="-128"/>
            </a:endParaRPr>
          </a:p>
        </p:txBody>
      </p:sp>
    </p:spTree>
    <p:extLst>
      <p:ext uri="{BB962C8B-B14F-4D97-AF65-F5344CB8AC3E}">
        <p14:creationId xmlns:p14="http://schemas.microsoft.com/office/powerpoint/2010/main" val="208390309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10.7 Stock Price Reactions to Public Information </a:t>
            </a:r>
            <a:r>
              <a:rPr lang="en-US" altLang="en-US" sz="2800" dirty="0">
                <a:latin typeface="+mj-lt"/>
                <a:ea typeface="ヒラギノ角ゴ Pro W3" pitchFamily="-65" charset="-128"/>
              </a:rPr>
              <a:t>(3 of 4)</a:t>
            </a:r>
            <a:endParaRPr lang="en-US" sz="2000" dirty="0">
              <a:latin typeface="+mj-lt"/>
            </a:endParaRPr>
          </a:p>
        </p:txBody>
      </p:sp>
      <p:sp>
        <p:nvSpPr>
          <p:cNvPr id="3" name="Content Placeholder 2"/>
          <p:cNvSpPr>
            <a:spLocks noGrp="1"/>
          </p:cNvSpPr>
          <p:nvPr>
            <p:ph idx="1"/>
          </p:nvPr>
        </p:nvSpPr>
        <p:spPr>
          <a:xfrm>
            <a:off x="457200" y="1611285"/>
            <a:ext cx="8229600" cy="1360515"/>
          </a:xfrm>
        </p:spPr>
        <p:txBody>
          <a:bodyPr/>
          <a:lstStyle/>
          <a:p>
            <a:pPr>
              <a:buNone/>
              <a:defRPr/>
            </a:pPr>
            <a:r>
              <a:rPr lang="en-US" altLang="en-US" sz="2400" b="1" dirty="0"/>
              <a:t>Execute:</a:t>
            </a:r>
            <a:endParaRPr lang="en-US" altLang="en-US" sz="2400" b="1" dirty="0">
              <a:effectLst>
                <a:outerShdw blurRad="38100" dist="38100" dir="2700000" algn="tl">
                  <a:srgbClr val="FFFFFF"/>
                </a:outerShdw>
              </a:effectLst>
            </a:endParaRPr>
          </a:p>
          <a:p>
            <a:pPr>
              <a:defRPr/>
            </a:pPr>
            <a:r>
              <a:rPr lang="en-IN" sz="2400" dirty="0"/>
              <a:t>Using the annuity formula, the decline in expected free cash flow will reduce Myox’s enterprise value by</a:t>
            </a:r>
            <a:endParaRPr lang="en-US" altLang="en-US" sz="2400" dirty="0"/>
          </a:p>
        </p:txBody>
      </p:sp>
      <p:graphicFrame>
        <p:nvGraphicFramePr>
          <p:cNvPr id="4" name="Object 2" descr="An equation: $85 million times, 1 divided by 0.08 times, left parenthesis, 1 minus, 1 divided by 1.08 raised to the 10 power, right parenthesis = $570.36 million."/>
          <p:cNvGraphicFramePr>
            <a:graphicFrameLocks noChangeAspect="1"/>
          </p:cNvGraphicFramePr>
          <p:nvPr>
            <p:extLst>
              <p:ext uri="{D42A27DB-BD31-4B8C-83A1-F6EECF244321}">
                <p14:modId xmlns:p14="http://schemas.microsoft.com/office/powerpoint/2010/main" val="705566886"/>
              </p:ext>
            </p:extLst>
          </p:nvPr>
        </p:nvGraphicFramePr>
        <p:xfrm>
          <a:off x="1408113" y="3124200"/>
          <a:ext cx="6313487" cy="876300"/>
        </p:xfrm>
        <a:graphic>
          <a:graphicData uri="http://schemas.openxmlformats.org/presentationml/2006/ole">
            <mc:AlternateContent xmlns:mc="http://schemas.openxmlformats.org/markup-compatibility/2006">
              <mc:Choice xmlns:v="urn:schemas-microsoft-com:vml" Requires="v">
                <p:oleObj spid="_x0000_s56449" name="Equation" r:id="rId4" imgW="3111480" imgH="431640" progId="Equation.DSMT4">
                  <p:embed/>
                </p:oleObj>
              </mc:Choice>
              <mc:Fallback>
                <p:oleObj name="Equation" r:id="rId4" imgW="3111480" imgH="431640" progId="Equation.DSMT4">
                  <p:embed/>
                  <p:pic>
                    <p:nvPicPr>
                      <p:cNvPr id="0" name=""/>
                      <p:cNvPicPr>
                        <a:picLocks noChangeAspect="1" noChangeArrowheads="1"/>
                      </p:cNvPicPr>
                      <p:nvPr/>
                    </p:nvPicPr>
                    <p:blipFill>
                      <a:blip r:embed="rId5"/>
                      <a:srcRect/>
                      <a:stretch>
                        <a:fillRect/>
                      </a:stretch>
                    </p:blipFill>
                    <p:spPr bwMode="auto">
                      <a:xfrm>
                        <a:off x="1408113" y="3124200"/>
                        <a:ext cx="6313487" cy="87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Content Placeholder 4"/>
          <p:cNvSpPr>
            <a:spLocks noGrp="1"/>
          </p:cNvSpPr>
          <p:nvPr>
            <p:ph idx="13"/>
          </p:nvPr>
        </p:nvSpPr>
        <p:spPr>
          <a:xfrm>
            <a:off x="457200" y="4343400"/>
            <a:ext cx="8229600" cy="762000"/>
          </a:xfrm>
        </p:spPr>
        <p:txBody>
          <a:bodyPr/>
          <a:lstStyle/>
          <a:p>
            <a:r>
              <a:rPr lang="en-IN" sz="2400" dirty="0"/>
              <a:t>Thus, the stock price should fall by 570.36 = $11.41 per share.</a:t>
            </a:r>
            <a:endParaRPr lang="en-US" altLang="en-US" sz="2400" dirty="0"/>
          </a:p>
        </p:txBody>
      </p:sp>
    </p:spTree>
    <p:extLst>
      <p:ext uri="{BB962C8B-B14F-4D97-AF65-F5344CB8AC3E}">
        <p14:creationId xmlns:p14="http://schemas.microsoft.com/office/powerpoint/2010/main" val="152274954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10.7 Stock Price Reactions to Public Information </a:t>
            </a:r>
            <a:r>
              <a:rPr lang="en-US" altLang="en-US" sz="2800" dirty="0">
                <a:latin typeface="+mj-lt"/>
                <a:ea typeface="ヒラギノ角ゴ Pro W3" pitchFamily="-65" charset="-128"/>
              </a:rPr>
              <a:t>(4 of 4)</a:t>
            </a:r>
            <a:endParaRPr lang="en-US" sz="2800" dirty="0">
              <a:latin typeface="+mj-lt"/>
            </a:endParaRPr>
          </a:p>
        </p:txBody>
      </p:sp>
      <p:sp>
        <p:nvSpPr>
          <p:cNvPr id="3" name="Content Placeholder 2"/>
          <p:cNvSpPr>
            <a:spLocks noGrp="1"/>
          </p:cNvSpPr>
          <p:nvPr>
            <p:ph idx="1"/>
          </p:nvPr>
        </p:nvSpPr>
        <p:spPr>
          <a:xfrm>
            <a:off x="457200" y="1611286"/>
            <a:ext cx="8229600" cy="1741514"/>
          </a:xfrm>
        </p:spPr>
        <p:txBody>
          <a:bodyPr/>
          <a:lstStyle/>
          <a:p>
            <a:pPr>
              <a:buNone/>
            </a:pPr>
            <a:r>
              <a:rPr lang="en-US" altLang="en-US" sz="2400" b="1" dirty="0">
                <a:ea typeface="ヒラギノ角ゴ Pro W3" pitchFamily="-65" charset="-128"/>
              </a:rPr>
              <a:t>Evaluate:</a:t>
            </a:r>
          </a:p>
          <a:p>
            <a:r>
              <a:rPr lang="en-IN" sz="2400" dirty="0"/>
              <a:t>Because this news is public and its effect on the firm’s expected free cash flow is clear, we would expect the stock price to drop by $11.41 per share nearly instantaneously.</a:t>
            </a:r>
            <a:endParaRPr lang="en-US" altLang="en-US" sz="2400" dirty="0">
              <a:ea typeface="ヒラギノ角ゴ Pro W3" pitchFamily="-65" charset="-128"/>
            </a:endParaRPr>
          </a:p>
        </p:txBody>
      </p:sp>
    </p:spTree>
    <p:extLst>
      <p:ext uri="{BB962C8B-B14F-4D97-AF65-F5344CB8AC3E}">
        <p14:creationId xmlns:p14="http://schemas.microsoft.com/office/powerpoint/2010/main" val="40788336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Example 10.7a Stock Price Reactions to Public Information </a:t>
            </a:r>
            <a:r>
              <a:rPr lang="en-US" altLang="en-US" sz="2800" dirty="0">
                <a:latin typeface="+mj-lt"/>
                <a:ea typeface="ヒラギノ角ゴ Pro W3" pitchFamily="-65" charset="-128"/>
              </a:rPr>
              <a:t>(1 of 4)</a:t>
            </a:r>
            <a:endParaRPr lang="en-US" sz="2800" dirty="0">
              <a:latin typeface="+mj-lt"/>
            </a:endParaRPr>
          </a:p>
        </p:txBody>
      </p:sp>
      <p:sp>
        <p:nvSpPr>
          <p:cNvPr id="3" name="Content Placeholder 2"/>
          <p:cNvSpPr>
            <a:spLocks noGrp="1"/>
          </p:cNvSpPr>
          <p:nvPr>
            <p:ph idx="1"/>
          </p:nvPr>
        </p:nvSpPr>
        <p:spPr>
          <a:xfrm>
            <a:off x="457200" y="1600200"/>
            <a:ext cx="8229600" cy="4648200"/>
          </a:xfrm>
        </p:spPr>
        <p:txBody>
          <a:bodyPr/>
          <a:lstStyle/>
          <a:p>
            <a:pPr>
              <a:buNone/>
            </a:pPr>
            <a:r>
              <a:rPr lang="en-US" altLang="en-US" sz="2400" b="1" dirty="0">
                <a:ea typeface="ヒラギノ角ゴ Pro W3" pitchFamily="-65" charset="-128"/>
              </a:rPr>
              <a:t>Problem:</a:t>
            </a:r>
          </a:p>
          <a:p>
            <a:r>
              <a:rPr lang="en-US" altLang="en-US" sz="2400" dirty="0">
                <a:ea typeface="ヒラギノ角ゴ Pro W3" pitchFamily="-65" charset="-128"/>
              </a:rPr>
              <a:t>HotAir, Inc. announces that it is recalling one of its leading air bags from the market, owing to the flying shrapnel when the airbag is deployed.  </a:t>
            </a:r>
          </a:p>
          <a:p>
            <a:r>
              <a:rPr lang="en-US" altLang="en-US" sz="2400" dirty="0">
                <a:ea typeface="ヒラギノ角ゴ Pro W3" pitchFamily="-65" charset="-128"/>
              </a:rPr>
              <a:t>As a result, its future expected free cash flow will decline by $70 million per year for the next 8 years. HotAir has 30 million shares outstanding, no debt, and an equity cost of capital of 7%.  </a:t>
            </a:r>
          </a:p>
          <a:p>
            <a:r>
              <a:rPr lang="en-US" altLang="en-US" sz="2400" dirty="0">
                <a:ea typeface="ヒラギノ角ゴ Pro W3" pitchFamily="-65" charset="-128"/>
              </a:rPr>
              <a:t>If this news came as a complete surprise to investors, what should happen to HotAir’s stock price upon the announcement?</a:t>
            </a:r>
          </a:p>
        </p:txBody>
      </p:sp>
    </p:spTree>
    <p:extLst>
      <p:ext uri="{BB962C8B-B14F-4D97-AF65-F5344CB8AC3E}">
        <p14:creationId xmlns:p14="http://schemas.microsoft.com/office/powerpoint/2010/main" val="315396569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Example 10.7a Stock Price Reactions to Public Information </a:t>
            </a:r>
            <a:r>
              <a:rPr lang="en-US" altLang="en-US" sz="2800" dirty="0">
                <a:latin typeface="+mj-lt"/>
                <a:ea typeface="ヒラギノ角ゴ Pro W3" pitchFamily="-65" charset="-128"/>
              </a:rPr>
              <a:t>(2 of 4)</a:t>
            </a:r>
            <a:endParaRPr lang="en-US" sz="2800" dirty="0">
              <a:latin typeface="+mj-lt"/>
            </a:endParaRPr>
          </a:p>
        </p:txBody>
      </p:sp>
      <p:sp>
        <p:nvSpPr>
          <p:cNvPr id="3" name="Content Placeholder 2"/>
          <p:cNvSpPr>
            <a:spLocks noGrp="1"/>
          </p:cNvSpPr>
          <p:nvPr>
            <p:ph idx="1"/>
          </p:nvPr>
        </p:nvSpPr>
        <p:spPr>
          <a:xfrm>
            <a:off x="457200" y="1611285"/>
            <a:ext cx="8229600" cy="2884515"/>
          </a:xfrm>
        </p:spPr>
        <p:txBody>
          <a:bodyPr/>
          <a:lstStyle/>
          <a:p>
            <a:pPr>
              <a:buNone/>
            </a:pPr>
            <a:r>
              <a:rPr lang="en-US" altLang="en-US" sz="2400" b="1" dirty="0">
                <a:ea typeface="ヒラギノ角ゴ Pro W3" pitchFamily="-65" charset="-128"/>
              </a:rPr>
              <a:t>Solution:</a:t>
            </a:r>
          </a:p>
          <a:p>
            <a:pPr>
              <a:spcBef>
                <a:spcPts val="0"/>
              </a:spcBef>
              <a:buNone/>
            </a:pPr>
            <a:r>
              <a:rPr lang="en-US" altLang="en-US" sz="2400" b="1" dirty="0">
                <a:ea typeface="ヒラギノ角ゴ Pro W3" pitchFamily="-65" charset="-128"/>
              </a:rPr>
              <a:t>Plan:</a:t>
            </a:r>
          </a:p>
          <a:p>
            <a:r>
              <a:rPr lang="en-US" altLang="en-US" sz="2400" dirty="0">
                <a:ea typeface="ヒラギノ角ゴ Pro W3" pitchFamily="-65" charset="-128"/>
              </a:rPr>
              <a:t>In this case, we can use the discounted free cash flow method. With no debt, </a:t>
            </a:r>
            <a:r>
              <a:rPr lang="en-US" altLang="en-US" sz="2400" i="1" dirty="0">
                <a:ea typeface="ヒラギノ角ゴ Pro W3" pitchFamily="-65" charset="-128"/>
              </a:rPr>
              <a:t>r</a:t>
            </a:r>
            <a:r>
              <a:rPr lang="en-US" altLang="en-US" sz="2400" baseline="-25000" dirty="0">
                <a:ea typeface="ヒラギノ角ゴ Pro W3" pitchFamily="-65" charset="-128"/>
              </a:rPr>
              <a:t>wacc</a:t>
            </a:r>
            <a:r>
              <a:rPr lang="en-US" altLang="en-US" sz="2400" dirty="0">
                <a:ea typeface="ヒラギノ角ゴ Pro W3" pitchFamily="-65" charset="-128"/>
              </a:rPr>
              <a:t> = </a:t>
            </a:r>
            <a:r>
              <a:rPr lang="en-US" altLang="en-US" sz="2400" i="1" dirty="0">
                <a:ea typeface="ヒラギノ角ゴ Pro W3" pitchFamily="-65" charset="-128"/>
              </a:rPr>
              <a:t>r</a:t>
            </a:r>
            <a:r>
              <a:rPr lang="en-US" altLang="en-US" sz="2400" i="1" baseline="-25000" dirty="0">
                <a:ea typeface="ヒラギノ角ゴ Pro W3" pitchFamily="-65" charset="-128"/>
              </a:rPr>
              <a:t>E</a:t>
            </a:r>
            <a:r>
              <a:rPr lang="en-US" altLang="en-US" sz="2400" dirty="0">
                <a:ea typeface="ヒラギノ角ゴ Pro W3" pitchFamily="-65" charset="-128"/>
              </a:rPr>
              <a:t> = 7%. The effect on the HotAir’s enterprise value will be the loss of an eight-year annuity of $70 million. We can compute the effect today as the present value of that annuity.</a:t>
            </a:r>
          </a:p>
        </p:txBody>
      </p:sp>
    </p:spTree>
    <p:extLst>
      <p:ext uri="{BB962C8B-B14F-4D97-AF65-F5344CB8AC3E}">
        <p14:creationId xmlns:p14="http://schemas.microsoft.com/office/powerpoint/2010/main" val="383361550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10.7a Stock Price Reactions to Public Information </a:t>
            </a:r>
            <a:r>
              <a:rPr lang="en-US" altLang="en-US" sz="2800" dirty="0">
                <a:latin typeface="+mj-lt"/>
                <a:ea typeface="ヒラギノ角ゴ Pro W3" pitchFamily="-65" charset="-128"/>
              </a:rPr>
              <a:t>(3 of 4)</a:t>
            </a:r>
            <a:endParaRPr lang="en-US" sz="2800" dirty="0">
              <a:latin typeface="+mj-lt"/>
            </a:endParaRPr>
          </a:p>
        </p:txBody>
      </p:sp>
      <p:sp>
        <p:nvSpPr>
          <p:cNvPr id="3" name="Content Placeholder 2"/>
          <p:cNvSpPr>
            <a:spLocks noGrp="1"/>
          </p:cNvSpPr>
          <p:nvPr>
            <p:ph idx="1"/>
          </p:nvPr>
        </p:nvSpPr>
        <p:spPr>
          <a:xfrm>
            <a:off x="457200" y="1611287"/>
            <a:ext cx="8229600" cy="1360513"/>
          </a:xfrm>
        </p:spPr>
        <p:txBody>
          <a:bodyPr/>
          <a:lstStyle/>
          <a:p>
            <a:pPr>
              <a:buNone/>
              <a:defRPr/>
            </a:pPr>
            <a:r>
              <a:rPr lang="en-US" altLang="en-US" sz="2400" b="1" dirty="0"/>
              <a:t>Execute:</a:t>
            </a:r>
            <a:endParaRPr lang="en-US" altLang="en-US" sz="2400" b="1" dirty="0">
              <a:effectLst>
                <a:outerShdw blurRad="38100" dist="38100" dir="2700000" algn="tl">
                  <a:srgbClr val="FFFFFF"/>
                </a:outerShdw>
              </a:effectLst>
            </a:endParaRPr>
          </a:p>
          <a:p>
            <a:pPr>
              <a:defRPr/>
            </a:pPr>
            <a:r>
              <a:rPr lang="en-US" altLang="en-US" sz="2400" dirty="0"/>
              <a:t>Using the annuity formula, the decline in expected free cash flow will reduce Foundation’s enterprise value by:</a:t>
            </a:r>
          </a:p>
        </p:txBody>
      </p:sp>
      <p:graphicFrame>
        <p:nvGraphicFramePr>
          <p:cNvPr id="4" name="Object 2" descr="An equation: $70 million times, 1 divided by 0.07 times, left parenthesis, 1 minus, 1 divided by 1.07 raised to the 8 power, right parenthesis = $417.99 million."/>
          <p:cNvGraphicFramePr>
            <a:graphicFrameLocks noChangeAspect="1"/>
          </p:cNvGraphicFramePr>
          <p:nvPr>
            <p:extLst>
              <p:ext uri="{D42A27DB-BD31-4B8C-83A1-F6EECF244321}">
                <p14:modId xmlns:p14="http://schemas.microsoft.com/office/powerpoint/2010/main" val="656505100"/>
              </p:ext>
            </p:extLst>
          </p:nvPr>
        </p:nvGraphicFramePr>
        <p:xfrm>
          <a:off x="1441450" y="3124200"/>
          <a:ext cx="6259513" cy="877888"/>
        </p:xfrm>
        <a:graphic>
          <a:graphicData uri="http://schemas.openxmlformats.org/presentationml/2006/ole">
            <mc:AlternateContent xmlns:mc="http://schemas.openxmlformats.org/markup-compatibility/2006">
              <mc:Choice xmlns:v="urn:schemas-microsoft-com:vml" Requires="v">
                <p:oleObj spid="_x0000_s45341" name="Equation" r:id="rId4" imgW="3085920" imgH="431640" progId="Equation.DSMT4">
                  <p:embed/>
                </p:oleObj>
              </mc:Choice>
              <mc:Fallback>
                <p:oleObj name="Equation" r:id="rId4" imgW="3085920" imgH="431640" progId="Equation.DSMT4">
                  <p:embed/>
                  <p:pic>
                    <p:nvPicPr>
                      <p:cNvPr id="0" name=""/>
                      <p:cNvPicPr>
                        <a:picLocks noChangeAspect="1" noChangeArrowheads="1"/>
                      </p:cNvPicPr>
                      <p:nvPr/>
                    </p:nvPicPr>
                    <p:blipFill>
                      <a:blip r:embed="rId5"/>
                      <a:srcRect/>
                      <a:stretch>
                        <a:fillRect/>
                      </a:stretch>
                    </p:blipFill>
                    <p:spPr bwMode="auto">
                      <a:xfrm>
                        <a:off x="1441450" y="3124200"/>
                        <a:ext cx="6259513" cy="877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Content Placeholder 4"/>
          <p:cNvSpPr>
            <a:spLocks noGrp="1"/>
          </p:cNvSpPr>
          <p:nvPr>
            <p:ph idx="13"/>
          </p:nvPr>
        </p:nvSpPr>
        <p:spPr>
          <a:xfrm>
            <a:off x="457200" y="4267200"/>
            <a:ext cx="8229600" cy="457200"/>
          </a:xfrm>
        </p:spPr>
        <p:txBody>
          <a:bodyPr/>
          <a:lstStyle/>
          <a:p>
            <a:r>
              <a:rPr lang="en-US" altLang="en-US" sz="2400" dirty="0"/>
              <a:t>Thus the share price should fall by</a:t>
            </a:r>
          </a:p>
        </p:txBody>
      </p:sp>
      <p:graphicFrame>
        <p:nvGraphicFramePr>
          <p:cNvPr id="6" name="Object 5" descr="An equation: $417.99 divided by 30 = $13.93 per share."/>
          <p:cNvGraphicFramePr>
            <a:graphicFrameLocks noChangeAspect="1"/>
          </p:cNvGraphicFramePr>
          <p:nvPr>
            <p:extLst>
              <p:ext uri="{D42A27DB-BD31-4B8C-83A1-F6EECF244321}">
                <p14:modId xmlns:p14="http://schemas.microsoft.com/office/powerpoint/2010/main" val="27171045"/>
              </p:ext>
            </p:extLst>
          </p:nvPr>
        </p:nvGraphicFramePr>
        <p:xfrm>
          <a:off x="2846388" y="4953000"/>
          <a:ext cx="3441700" cy="736600"/>
        </p:xfrm>
        <a:graphic>
          <a:graphicData uri="http://schemas.openxmlformats.org/presentationml/2006/ole">
            <mc:AlternateContent xmlns:mc="http://schemas.openxmlformats.org/markup-compatibility/2006">
              <mc:Choice xmlns:v="urn:schemas-microsoft-com:vml" Requires="v">
                <p:oleObj spid="_x0000_s45342" name="Equation" r:id="rId6" imgW="3441600" imgH="736560" progId="Equation.DSMT4">
                  <p:embed/>
                </p:oleObj>
              </mc:Choice>
              <mc:Fallback>
                <p:oleObj name="Equation" r:id="rId6" imgW="3441600" imgH="736560" progId="Equation.DSMT4">
                  <p:embed/>
                  <p:pic>
                    <p:nvPicPr>
                      <p:cNvPr id="0" name=""/>
                      <p:cNvPicPr/>
                      <p:nvPr/>
                    </p:nvPicPr>
                    <p:blipFill>
                      <a:blip r:embed="rId7"/>
                      <a:stretch>
                        <a:fillRect/>
                      </a:stretch>
                    </p:blipFill>
                    <p:spPr>
                      <a:xfrm>
                        <a:off x="2846388" y="4953000"/>
                        <a:ext cx="3441700" cy="736600"/>
                      </a:xfrm>
                      <a:prstGeom prst="rect">
                        <a:avLst/>
                      </a:prstGeom>
                    </p:spPr>
                  </p:pic>
                </p:oleObj>
              </mc:Fallback>
            </mc:AlternateContent>
          </a:graphicData>
        </a:graphic>
      </p:graphicFrame>
    </p:spTree>
    <p:extLst>
      <p:ext uri="{BB962C8B-B14F-4D97-AF65-F5344CB8AC3E}">
        <p14:creationId xmlns:p14="http://schemas.microsoft.com/office/powerpoint/2010/main" val="24105499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Example 10.7a Stock Price Reactions to Public Information </a:t>
            </a:r>
            <a:r>
              <a:rPr lang="en-US" altLang="en-US" sz="2800" dirty="0">
                <a:latin typeface="+mj-lt"/>
                <a:ea typeface="ヒラギノ角ゴ Pro W3" pitchFamily="-65" charset="-128"/>
              </a:rPr>
              <a:t>(4 of 4)</a:t>
            </a:r>
            <a:endParaRPr lang="en-US" sz="2800" dirty="0">
              <a:latin typeface="+mj-lt"/>
            </a:endParaRPr>
          </a:p>
        </p:txBody>
      </p:sp>
      <p:sp>
        <p:nvSpPr>
          <p:cNvPr id="3" name="Content Placeholder 2"/>
          <p:cNvSpPr>
            <a:spLocks noGrp="1"/>
          </p:cNvSpPr>
          <p:nvPr>
            <p:ph idx="1"/>
          </p:nvPr>
        </p:nvSpPr>
        <p:spPr>
          <a:xfrm>
            <a:off x="457200" y="1611286"/>
            <a:ext cx="8229600" cy="1741514"/>
          </a:xfrm>
        </p:spPr>
        <p:txBody>
          <a:bodyPr/>
          <a:lstStyle/>
          <a:p>
            <a:pPr>
              <a:buNone/>
            </a:pPr>
            <a:r>
              <a:rPr lang="en-US" altLang="en-US" sz="2400" b="1" dirty="0">
                <a:ea typeface="ヒラギノ角ゴ Pro W3" pitchFamily="-65" charset="-128"/>
              </a:rPr>
              <a:t>Evaluate:</a:t>
            </a:r>
          </a:p>
          <a:p>
            <a:r>
              <a:rPr lang="en-US" altLang="en-US" sz="2400" dirty="0">
                <a:ea typeface="ヒラギノ角ゴ Pro W3" pitchFamily="-65" charset="-128"/>
              </a:rPr>
              <a:t>Because this news is public and its effect on the firm’s expected free cash flow is clear, we would expect the stock price to drop by $13.93 per share nearly instantaneously.</a:t>
            </a:r>
          </a:p>
        </p:txBody>
      </p:sp>
    </p:spTree>
    <p:extLst>
      <p:ext uri="{BB962C8B-B14F-4D97-AF65-F5344CB8AC3E}">
        <p14:creationId xmlns:p14="http://schemas.microsoft.com/office/powerpoint/2010/main" val="31598918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10.4 Information, Competition, and Stock Prices </a:t>
            </a:r>
            <a:r>
              <a:rPr lang="en-US" altLang="en-US" sz="2800" dirty="0">
                <a:latin typeface="+mj-lt"/>
                <a:ea typeface="ヒラギノ角ゴ Pro W3" pitchFamily="-65" charset="-128"/>
              </a:rPr>
              <a:t>(4 of 10)</a:t>
            </a:r>
            <a:endParaRPr lang="en-US" sz="2000" dirty="0">
              <a:latin typeface="+mj-lt"/>
            </a:endParaRPr>
          </a:p>
        </p:txBody>
      </p:sp>
      <p:sp>
        <p:nvSpPr>
          <p:cNvPr id="3" name="Content Placeholder 2"/>
          <p:cNvSpPr>
            <a:spLocks noGrp="1"/>
          </p:cNvSpPr>
          <p:nvPr>
            <p:ph idx="1"/>
          </p:nvPr>
        </p:nvSpPr>
        <p:spPr>
          <a:xfrm>
            <a:off x="467360" y="1613429"/>
            <a:ext cx="8219440" cy="4624811"/>
          </a:xfrm>
        </p:spPr>
        <p:txBody>
          <a:bodyPr/>
          <a:lstStyle/>
          <a:p>
            <a:pPr>
              <a:spcBef>
                <a:spcPts val="300"/>
              </a:spcBef>
            </a:pPr>
            <a:r>
              <a:rPr lang="en-US" altLang="en-US" sz="2400" dirty="0">
                <a:ea typeface="ヒラギノ角ゴ Pro W3" pitchFamily="-65" charset="-128"/>
              </a:rPr>
              <a:t>Private or Difficult-to-Interpret Information</a:t>
            </a:r>
          </a:p>
          <a:p>
            <a:pPr lvl="1">
              <a:spcBef>
                <a:spcPts val="300"/>
              </a:spcBef>
            </a:pPr>
            <a:r>
              <a:rPr lang="en-US" altLang="en-US" sz="2400" dirty="0">
                <a:ea typeface="ヒラギノ角ゴ Pro W3" pitchFamily="-65" charset="-128"/>
              </a:rPr>
              <a:t>Example: Phenyx Pharmaceuticals had just announced the development of a new drug for which the company is seeking approval from the FDA</a:t>
            </a:r>
          </a:p>
          <a:p>
            <a:pPr lvl="2">
              <a:spcBef>
                <a:spcPts val="300"/>
              </a:spcBef>
            </a:pPr>
            <a:r>
              <a:rPr lang="en-US" altLang="en-US" sz="2400" dirty="0">
                <a:ea typeface="ＭＳ Ｐゴシック" panose="020B0600070205080204" pitchFamily="34" charset="-128"/>
              </a:rPr>
              <a:t>If the drug is approved future profits will increase Phenyx’s market value by $15 per share</a:t>
            </a:r>
          </a:p>
          <a:p>
            <a:pPr lvl="2">
              <a:spcBef>
                <a:spcPts val="300"/>
              </a:spcBef>
            </a:pPr>
            <a:r>
              <a:rPr lang="en-US" altLang="en-US" sz="2400" dirty="0">
                <a:ea typeface="ＭＳ Ｐゴシック" panose="020B0600070205080204" pitchFamily="34" charset="-128"/>
              </a:rPr>
              <a:t>Suppose the announcement comes as a surprise to investors, and average likelihood of FDA approval is 10%</a:t>
            </a:r>
          </a:p>
          <a:p>
            <a:pPr lvl="3">
              <a:spcBef>
                <a:spcPts val="300"/>
              </a:spcBef>
            </a:pPr>
            <a:r>
              <a:rPr lang="en-US" altLang="en-US" sz="2400" dirty="0">
                <a:ea typeface="ＭＳ Ｐゴシック" panose="020B0600070205080204" pitchFamily="34" charset="-128"/>
              </a:rPr>
              <a:t>The announcement should lead to a 10% × $15.00 = $1.50 per share immediate stock price increase</a:t>
            </a:r>
          </a:p>
        </p:txBody>
      </p:sp>
    </p:spTree>
    <p:extLst>
      <p:ext uri="{BB962C8B-B14F-4D97-AF65-F5344CB8AC3E}">
        <p14:creationId xmlns:p14="http://schemas.microsoft.com/office/powerpoint/2010/main" val="361024566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10.4 Information, Competition, and Stock Prices </a:t>
            </a:r>
            <a:r>
              <a:rPr lang="en-US" altLang="en-US" sz="2800" dirty="0">
                <a:latin typeface="+mj-lt"/>
                <a:ea typeface="ヒラギノ角ゴ Pro W3" pitchFamily="-65" charset="-128"/>
              </a:rPr>
              <a:t>(5 of 10)</a:t>
            </a:r>
            <a:endParaRPr lang="en-US" sz="2000" dirty="0">
              <a:latin typeface="+mj-lt"/>
            </a:endParaRPr>
          </a:p>
        </p:txBody>
      </p:sp>
      <p:sp>
        <p:nvSpPr>
          <p:cNvPr id="3" name="Content Placeholder 2"/>
          <p:cNvSpPr>
            <a:spLocks noGrp="1"/>
          </p:cNvSpPr>
          <p:nvPr>
            <p:ph idx="1"/>
          </p:nvPr>
        </p:nvSpPr>
        <p:spPr>
          <a:xfrm>
            <a:off x="457200" y="1600201"/>
            <a:ext cx="8229600" cy="2819400"/>
          </a:xfrm>
        </p:spPr>
        <p:txBody>
          <a:bodyPr/>
          <a:lstStyle/>
          <a:p>
            <a:r>
              <a:rPr lang="en-US" altLang="en-US" sz="2400" dirty="0">
                <a:ea typeface="ヒラギノ角ゴ Pro W3" pitchFamily="-65" charset="-128"/>
              </a:rPr>
              <a:t>Over time, investors will make their own assessments of the probable efficacy of the drug</a:t>
            </a:r>
          </a:p>
          <a:p>
            <a:pPr lvl="1"/>
            <a:r>
              <a:rPr lang="en-US" altLang="en-US" sz="2400" dirty="0">
                <a:ea typeface="ヒラギノ角ゴ Pro W3" pitchFamily="-65" charset="-128"/>
              </a:rPr>
              <a:t>If they conclude that the drug looks more (less) promising than average, they will buy (sell) the stock and the price will drift higher (lower) over time</a:t>
            </a:r>
          </a:p>
          <a:p>
            <a:pPr lvl="1"/>
            <a:r>
              <a:rPr lang="en-US" altLang="en-US" sz="2400" dirty="0">
                <a:ea typeface="ヒラギノ角ゴ Pro W3" pitchFamily="-65" charset="-128"/>
              </a:rPr>
              <a:t>At the time of the announcement, uninformed investors do not know which way it will go</a:t>
            </a:r>
          </a:p>
        </p:txBody>
      </p:sp>
    </p:spTree>
    <p:extLst>
      <p:ext uri="{BB962C8B-B14F-4D97-AF65-F5344CB8AC3E}">
        <p14:creationId xmlns:p14="http://schemas.microsoft.com/office/powerpoint/2010/main" val="247229193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997"/>
            <a:ext cx="8229600" cy="1038031"/>
          </a:xfrm>
        </p:spPr>
        <p:txBody>
          <a:bodyPr/>
          <a:lstStyle/>
          <a:p>
            <a:r>
              <a:rPr lang="en-US" altLang="en-US" sz="3600" dirty="0">
                <a:latin typeface="+mj-lt"/>
                <a:ea typeface="ヒラギノ角ゴ Pro W3" pitchFamily="-65" charset="-128"/>
              </a:rPr>
              <a:t>Figure 10.6 Possible Stock Price Paths for Phenyx Pharmaceuticals</a:t>
            </a:r>
            <a:endParaRPr lang="en-US" sz="3600" dirty="0">
              <a:latin typeface="+mj-lt"/>
            </a:endParaRPr>
          </a:p>
        </p:txBody>
      </p:sp>
      <p:pic>
        <p:nvPicPr>
          <p:cNvPr id="6" name="Picture 3" descr="A chart shows the possible movements of “Phenyx Pharmaceuticals” stock price over time.&#10;Long description is available in notes, press F6">
            <a:extLst>
              <a:ext uri="{FF2B5EF4-FFF2-40B4-BE49-F238E27FC236}">
                <a16:creationId xmlns:a16="http://schemas.microsoft.com/office/drawing/2014/main" id="{E8C82358-450F-48C7-B732-0CAC43BA238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167560" y="1524000"/>
            <a:ext cx="6829198" cy="46188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680751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10.4 Information, Competition, and Stock Prices </a:t>
            </a:r>
            <a:r>
              <a:rPr lang="en-US" altLang="en-US" sz="2800" dirty="0">
                <a:latin typeface="+mj-lt"/>
                <a:ea typeface="ヒラギノ角ゴ Pro W3" pitchFamily="-65" charset="-128"/>
              </a:rPr>
              <a:t>(6 of 10)</a:t>
            </a:r>
            <a:endParaRPr lang="en-US" sz="2800" dirty="0">
              <a:latin typeface="+mj-lt"/>
            </a:endParaRPr>
          </a:p>
        </p:txBody>
      </p:sp>
      <p:sp>
        <p:nvSpPr>
          <p:cNvPr id="3" name="Content Placeholder 2"/>
          <p:cNvSpPr>
            <a:spLocks noGrp="1"/>
          </p:cNvSpPr>
          <p:nvPr>
            <p:ph idx="1"/>
          </p:nvPr>
        </p:nvSpPr>
        <p:spPr>
          <a:xfrm>
            <a:off x="457200" y="1600200"/>
            <a:ext cx="8229600" cy="3809999"/>
          </a:xfrm>
        </p:spPr>
        <p:txBody>
          <a:bodyPr/>
          <a:lstStyle/>
          <a:p>
            <a:r>
              <a:rPr lang="en-US" altLang="en-US" sz="2400" dirty="0">
                <a:ea typeface="ヒラギノ角ゴ Pro W3" pitchFamily="-65" charset="-128"/>
              </a:rPr>
              <a:t>Lessons for Investors and Corporate Managers</a:t>
            </a:r>
          </a:p>
          <a:p>
            <a:pPr lvl="1"/>
            <a:r>
              <a:rPr lang="en-US" altLang="en-US" sz="2400" dirty="0">
                <a:ea typeface="ヒラギノ角ゴ Pro W3" pitchFamily="-65" charset="-128"/>
              </a:rPr>
              <a:t>Consequences for Investors</a:t>
            </a:r>
          </a:p>
          <a:p>
            <a:pPr lvl="2"/>
            <a:r>
              <a:rPr lang="en-US" altLang="en-US" sz="2400" dirty="0">
                <a:ea typeface="ＭＳ Ｐゴシック" panose="020B0600070205080204" pitchFamily="34" charset="-128"/>
              </a:rPr>
              <a:t>Must have some competitive advantage</a:t>
            </a:r>
          </a:p>
          <a:p>
            <a:pPr lvl="3"/>
            <a:r>
              <a:rPr lang="en-US" altLang="en-US" sz="2400" dirty="0">
                <a:ea typeface="ＭＳ Ｐゴシック" panose="020B0600070205080204" pitchFamily="34" charset="-128"/>
              </a:rPr>
              <a:t>Expertise or access to information known to only a few people</a:t>
            </a:r>
          </a:p>
          <a:p>
            <a:pPr lvl="3"/>
            <a:r>
              <a:rPr lang="en-US" altLang="en-US" sz="2400" dirty="0">
                <a:ea typeface="ＭＳ Ｐゴシック" panose="020B0600070205080204" pitchFamily="34" charset="-128"/>
              </a:rPr>
              <a:t>Lower trading costs than others</a:t>
            </a:r>
          </a:p>
          <a:p>
            <a:pPr lvl="3"/>
            <a:r>
              <a:rPr lang="en-US" altLang="en-US" sz="2400" dirty="0">
                <a:ea typeface="ＭＳ Ｐゴシック" panose="020B0600070205080204" pitchFamily="34" charset="-128"/>
              </a:rPr>
              <a:t>If stocks are fairly priced according to valuation models, then investors who buy stocks can expect fair compensation for the risk they take</a:t>
            </a:r>
          </a:p>
        </p:txBody>
      </p:sp>
    </p:spTree>
    <p:extLst>
      <p:ext uri="{BB962C8B-B14F-4D97-AF65-F5344CB8AC3E}">
        <p14:creationId xmlns:p14="http://schemas.microsoft.com/office/powerpoint/2010/main" val="1677629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10.1 Valuing Nike, Inc., Stock Using Free Cash Flow </a:t>
            </a:r>
            <a:r>
              <a:rPr lang="en-US" altLang="en-US" sz="2800" dirty="0">
                <a:latin typeface="+mj-lt"/>
                <a:ea typeface="ヒラギノ角ゴ Pro W3" pitchFamily="-65" charset="-128"/>
              </a:rPr>
              <a:t>(3 of 8)</a:t>
            </a:r>
            <a:endParaRPr lang="en-US" sz="2000" dirty="0">
              <a:latin typeface="+mj-lt"/>
            </a:endParaRPr>
          </a:p>
        </p:txBody>
      </p:sp>
      <p:sp>
        <p:nvSpPr>
          <p:cNvPr id="3" name="Content Placeholder 2"/>
          <p:cNvSpPr>
            <a:spLocks noGrp="1"/>
          </p:cNvSpPr>
          <p:nvPr>
            <p:ph idx="1"/>
          </p:nvPr>
        </p:nvSpPr>
        <p:spPr>
          <a:xfrm>
            <a:off x="457200" y="1600201"/>
            <a:ext cx="7924800" cy="3581399"/>
          </a:xfrm>
        </p:spPr>
        <p:txBody>
          <a:bodyPr/>
          <a:lstStyle/>
          <a:p>
            <a:pPr>
              <a:buNone/>
            </a:pPr>
            <a:r>
              <a:rPr lang="en-US" altLang="en-US" sz="2400" b="1" dirty="0">
                <a:ea typeface="ヒラギノ角ゴ Pro W3" pitchFamily="-65" charset="-128"/>
              </a:rPr>
              <a:t>Solution:</a:t>
            </a:r>
          </a:p>
          <a:p>
            <a:pPr>
              <a:spcBef>
                <a:spcPts val="0"/>
              </a:spcBef>
              <a:buNone/>
            </a:pPr>
            <a:r>
              <a:rPr lang="en-US" altLang="en-US" sz="2400" b="1" dirty="0">
                <a:ea typeface="ヒラギノ角ゴ Pro W3" pitchFamily="-65" charset="-128"/>
              </a:rPr>
              <a:t>Plan:</a:t>
            </a:r>
          </a:p>
          <a:p>
            <a:r>
              <a:rPr lang="en-IN" sz="2400" dirty="0"/>
              <a:t>We can estimate Nike’s future free cash flow by constructing a pro forma statement as we did for HomeNet in Chapter 9. The only difference is that the pro forma statement is for the whole company, rather than just one project. Furthermore, we need to calculate a terminal (or continuation) value for Nike at the end of our explicit projections.</a:t>
            </a:r>
            <a:endParaRPr lang="en-US" altLang="en-US" sz="2400" dirty="0">
              <a:ea typeface="ヒラギノ角ゴ Pro W3" pitchFamily="-65" charset="-128"/>
            </a:endParaRPr>
          </a:p>
        </p:txBody>
      </p:sp>
    </p:spTree>
    <p:extLst>
      <p:ext uri="{BB962C8B-B14F-4D97-AF65-F5344CB8AC3E}">
        <p14:creationId xmlns:p14="http://schemas.microsoft.com/office/powerpoint/2010/main" val="142598200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10.4 Information, Competition, and Stock Prices </a:t>
            </a:r>
            <a:r>
              <a:rPr lang="en-US" altLang="en-US" sz="2800" dirty="0">
                <a:latin typeface="+mj-lt"/>
                <a:ea typeface="ヒラギノ角ゴ Pro W3" pitchFamily="-65" charset="-128"/>
              </a:rPr>
              <a:t>(7 of 10)</a:t>
            </a:r>
            <a:endParaRPr lang="en-US" sz="2000" dirty="0">
              <a:latin typeface="+mj-lt"/>
            </a:endParaRPr>
          </a:p>
        </p:txBody>
      </p:sp>
      <p:sp>
        <p:nvSpPr>
          <p:cNvPr id="3" name="Content Placeholder 2"/>
          <p:cNvSpPr>
            <a:spLocks noGrp="1"/>
          </p:cNvSpPr>
          <p:nvPr>
            <p:ph idx="1"/>
          </p:nvPr>
        </p:nvSpPr>
        <p:spPr>
          <a:xfrm>
            <a:off x="457200" y="1600200"/>
            <a:ext cx="8229600" cy="3428999"/>
          </a:xfrm>
        </p:spPr>
        <p:txBody>
          <a:bodyPr/>
          <a:lstStyle/>
          <a:p>
            <a:r>
              <a:rPr lang="en-US" altLang="en-US" sz="2400" dirty="0">
                <a:ea typeface="ヒラギノ角ゴ Pro W3" pitchFamily="-65" charset="-128"/>
              </a:rPr>
              <a:t>Lessons for Investors and Corporate Managers</a:t>
            </a:r>
          </a:p>
          <a:p>
            <a:pPr lvl="1"/>
            <a:r>
              <a:rPr lang="en-US" altLang="en-US" sz="2400" dirty="0">
                <a:ea typeface="ヒラギノ角ゴ Pro W3" pitchFamily="-65" charset="-128"/>
              </a:rPr>
              <a:t>Implications for Corporate Managers</a:t>
            </a:r>
          </a:p>
          <a:p>
            <a:pPr lvl="2"/>
            <a:r>
              <a:rPr lang="en-US" altLang="en-US" sz="2400" dirty="0">
                <a:ea typeface="ＭＳ Ｐゴシック" panose="020B0600070205080204" pitchFamily="34" charset="-128"/>
              </a:rPr>
              <a:t>Cash flows paid to investors determine value and so has the following implications for corporate managers</a:t>
            </a:r>
          </a:p>
          <a:p>
            <a:pPr lvl="3"/>
            <a:r>
              <a:rPr lang="en-US" altLang="en-US" sz="2400" dirty="0">
                <a:ea typeface="ＭＳ Ｐゴシック" panose="020B0600070205080204" pitchFamily="34" charset="-128"/>
              </a:rPr>
              <a:t>Focus on NPV and free cash flows</a:t>
            </a:r>
          </a:p>
          <a:p>
            <a:pPr lvl="3"/>
            <a:r>
              <a:rPr lang="en-US" altLang="en-US" sz="2400" dirty="0">
                <a:ea typeface="ＭＳ Ｐゴシック" panose="020B0600070205080204" pitchFamily="34" charset="-128"/>
              </a:rPr>
              <a:t>Avoid accounting illusions</a:t>
            </a:r>
          </a:p>
          <a:p>
            <a:pPr lvl="3"/>
            <a:r>
              <a:rPr lang="en-US" altLang="en-US" sz="2400" dirty="0">
                <a:ea typeface="ＭＳ Ｐゴシック" panose="020B0600070205080204" pitchFamily="34" charset="-128"/>
              </a:rPr>
              <a:t>Use financial transactions to support investment</a:t>
            </a:r>
          </a:p>
        </p:txBody>
      </p:sp>
    </p:spTree>
    <p:extLst>
      <p:ext uri="{BB962C8B-B14F-4D97-AF65-F5344CB8AC3E}">
        <p14:creationId xmlns:p14="http://schemas.microsoft.com/office/powerpoint/2010/main" val="316983235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10.4 Information, Competition, and Stock Prices </a:t>
            </a:r>
            <a:r>
              <a:rPr lang="en-US" altLang="en-US" sz="2800" dirty="0">
                <a:latin typeface="+mj-lt"/>
                <a:ea typeface="ヒラギノ角ゴ Pro W3" pitchFamily="-65" charset="-128"/>
              </a:rPr>
              <a:t>(8 of 10)</a:t>
            </a:r>
            <a:endParaRPr lang="en-US" sz="2800" dirty="0">
              <a:latin typeface="+mj-lt"/>
            </a:endParaRPr>
          </a:p>
        </p:txBody>
      </p:sp>
      <p:sp>
        <p:nvSpPr>
          <p:cNvPr id="3" name="Content Placeholder 2"/>
          <p:cNvSpPr>
            <a:spLocks noGrp="1"/>
          </p:cNvSpPr>
          <p:nvPr>
            <p:ph idx="1"/>
          </p:nvPr>
        </p:nvSpPr>
        <p:spPr>
          <a:xfrm>
            <a:off x="457200" y="1600200"/>
            <a:ext cx="8229600" cy="4343399"/>
          </a:xfrm>
        </p:spPr>
        <p:txBody>
          <a:bodyPr/>
          <a:lstStyle/>
          <a:p>
            <a:r>
              <a:rPr lang="en-US" altLang="en-US" sz="2400" dirty="0">
                <a:ea typeface="ヒラギノ角ゴ Pro W3" pitchFamily="-65" charset="-128"/>
              </a:rPr>
              <a:t>The Efficient Markets Hypothesis Versus No Arbitrage</a:t>
            </a:r>
          </a:p>
          <a:p>
            <a:pPr lvl="1"/>
            <a:r>
              <a:rPr lang="en-US" altLang="en-US" sz="2400" dirty="0">
                <a:ea typeface="ヒラギノ角ゴ Pro W3" pitchFamily="-65" charset="-128"/>
              </a:rPr>
              <a:t>An arbitrage opportunity is a situation in which two securities (or portfolios) with identical cash flows have different prices</a:t>
            </a:r>
          </a:p>
          <a:p>
            <a:pPr lvl="2"/>
            <a:r>
              <a:rPr lang="en-US" altLang="en-US" sz="2400" dirty="0">
                <a:ea typeface="ＭＳ Ｐゴシック" panose="020B0600070205080204" pitchFamily="34" charset="-128"/>
              </a:rPr>
              <a:t>Because anyone can earn a sure profit in this situation by buying the low-priced security and selling the high-priced one, we expect investors to immediately exploit and eliminate these opportunities</a:t>
            </a:r>
          </a:p>
          <a:p>
            <a:pPr lvl="2"/>
            <a:r>
              <a:rPr lang="en-US" altLang="en-US" sz="2400" dirty="0">
                <a:ea typeface="ＭＳ Ｐゴシック" panose="020B0600070205080204" pitchFamily="34" charset="-128"/>
              </a:rPr>
              <a:t>Thus, in a normal market, arbitrage opportunities will not be found</a:t>
            </a:r>
          </a:p>
        </p:txBody>
      </p:sp>
    </p:spTree>
    <p:extLst>
      <p:ext uri="{BB962C8B-B14F-4D97-AF65-F5344CB8AC3E}">
        <p14:creationId xmlns:p14="http://schemas.microsoft.com/office/powerpoint/2010/main" val="154813299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10.4 Information, Competition, and Stock Prices </a:t>
            </a:r>
            <a:r>
              <a:rPr lang="en-US" altLang="en-US" sz="2800" dirty="0">
                <a:latin typeface="+mj-lt"/>
                <a:ea typeface="ヒラギノ角ゴ Pro W3" pitchFamily="-65" charset="-128"/>
              </a:rPr>
              <a:t>(9 of 10)</a:t>
            </a:r>
            <a:endParaRPr lang="en-US" sz="2800" dirty="0">
              <a:latin typeface="+mj-lt"/>
            </a:endParaRPr>
          </a:p>
        </p:txBody>
      </p:sp>
      <p:sp>
        <p:nvSpPr>
          <p:cNvPr id="3" name="Content Placeholder 2"/>
          <p:cNvSpPr>
            <a:spLocks noGrp="1"/>
          </p:cNvSpPr>
          <p:nvPr>
            <p:ph idx="1"/>
          </p:nvPr>
        </p:nvSpPr>
        <p:spPr>
          <a:xfrm>
            <a:off x="457200" y="1600201"/>
            <a:ext cx="8229600" cy="2438400"/>
          </a:xfrm>
        </p:spPr>
        <p:txBody>
          <a:bodyPr/>
          <a:lstStyle/>
          <a:p>
            <a:r>
              <a:rPr lang="en-US" altLang="en-US" sz="2400" dirty="0">
                <a:ea typeface="ヒラギノ角ゴ Pro W3" pitchFamily="-65" charset="-128"/>
              </a:rPr>
              <a:t>The Efficient Markets Hypothesis Versus No Arbitrage</a:t>
            </a:r>
          </a:p>
          <a:p>
            <a:pPr lvl="1"/>
            <a:r>
              <a:rPr lang="en-US" altLang="en-US" sz="2400" dirty="0">
                <a:ea typeface="ヒラギノ角ゴ Pro W3" pitchFamily="-65" charset="-128"/>
              </a:rPr>
              <a:t>The efficient markets hypothesis states that the best estimate of the value of a share of stock is its market price</a:t>
            </a:r>
          </a:p>
          <a:p>
            <a:pPr lvl="1"/>
            <a:r>
              <a:rPr lang="en-US" altLang="en-US" sz="2400" dirty="0">
                <a:ea typeface="ヒラギノ角ゴ Pro W3" pitchFamily="-65" charset="-128"/>
              </a:rPr>
              <a:t>This means that the market price does not always correctly estimate the value of a share of stock</a:t>
            </a:r>
          </a:p>
        </p:txBody>
      </p:sp>
    </p:spTree>
    <p:extLst>
      <p:ext uri="{BB962C8B-B14F-4D97-AF65-F5344CB8AC3E}">
        <p14:creationId xmlns:p14="http://schemas.microsoft.com/office/powerpoint/2010/main" val="54188762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10.4 Information, Competition, and Stock Prices </a:t>
            </a:r>
            <a:r>
              <a:rPr lang="en-US" altLang="en-US" sz="2800" dirty="0">
                <a:latin typeface="+mj-lt"/>
                <a:ea typeface="ヒラギノ角ゴ Pro W3" pitchFamily="-65" charset="-128"/>
              </a:rPr>
              <a:t>(10 of 10)</a:t>
            </a:r>
            <a:endParaRPr lang="en-US" sz="2800" dirty="0">
              <a:latin typeface="+mj-lt"/>
            </a:endParaRPr>
          </a:p>
        </p:txBody>
      </p:sp>
      <p:sp>
        <p:nvSpPr>
          <p:cNvPr id="3" name="Content Placeholder 2"/>
          <p:cNvSpPr>
            <a:spLocks noGrp="1"/>
          </p:cNvSpPr>
          <p:nvPr>
            <p:ph idx="1"/>
          </p:nvPr>
        </p:nvSpPr>
        <p:spPr>
          <a:xfrm>
            <a:off x="457200" y="1600201"/>
            <a:ext cx="8229600" cy="2743200"/>
          </a:xfrm>
        </p:spPr>
        <p:txBody>
          <a:bodyPr/>
          <a:lstStyle/>
          <a:p>
            <a:r>
              <a:rPr lang="en-US" altLang="en-US" sz="2400" dirty="0">
                <a:ea typeface="ヒラギノ角ゴ Pro W3" pitchFamily="-65" charset="-128"/>
              </a:rPr>
              <a:t>The Efficient Markets Hypothesis Versus No Arbitrage</a:t>
            </a:r>
          </a:p>
          <a:p>
            <a:pPr lvl="1"/>
            <a:r>
              <a:rPr lang="en-US" altLang="en-US" sz="2400" dirty="0">
                <a:ea typeface="ヒラギノ角ゴ Pro W3" pitchFamily="-65" charset="-128"/>
              </a:rPr>
              <a:t>Different investors may perceive risks and returns differently (based on their information and preferences)</a:t>
            </a:r>
          </a:p>
          <a:p>
            <a:pPr lvl="1"/>
            <a:r>
              <a:rPr lang="en-US" altLang="en-US" sz="2400" dirty="0">
                <a:ea typeface="ヒラギノ角ゴ Pro W3" pitchFamily="-65" charset="-128"/>
              </a:rPr>
              <a:t>There is no reason to expect the efficient markets hypothesis to hold perfectly; rather, it is best viewed as an idealized approximation for highly competitive markets</a:t>
            </a:r>
          </a:p>
        </p:txBody>
      </p:sp>
    </p:spTree>
    <p:extLst>
      <p:ext uri="{BB962C8B-B14F-4D97-AF65-F5344CB8AC3E}">
        <p14:creationId xmlns:p14="http://schemas.microsoft.com/office/powerpoint/2010/main" val="112500381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585"/>
            <a:ext cx="8229600" cy="1097280"/>
          </a:xfrm>
        </p:spPr>
        <p:txBody>
          <a:bodyPr/>
          <a:lstStyle/>
          <a:p>
            <a:r>
              <a:rPr lang="en-US" altLang="en-US" sz="3600" dirty="0">
                <a:latin typeface="+mj-lt"/>
                <a:ea typeface="ヒラギノ角ゴ Pro W3" pitchFamily="-65" charset="-128"/>
              </a:rPr>
              <a:t>10.5 Individual Biases and Trading    </a:t>
            </a:r>
            <a:r>
              <a:rPr lang="en-US" altLang="en-US" sz="2800" dirty="0">
                <a:latin typeface="+mj-lt"/>
                <a:ea typeface="ヒラギノ角ゴ Pro W3" pitchFamily="-65" charset="-128"/>
              </a:rPr>
              <a:t>(1 of 7)</a:t>
            </a:r>
            <a:endParaRPr lang="en-US" sz="2800" dirty="0">
              <a:latin typeface="+mj-lt"/>
            </a:endParaRPr>
          </a:p>
        </p:txBody>
      </p:sp>
      <p:sp>
        <p:nvSpPr>
          <p:cNvPr id="3" name="Content Placeholder 2"/>
          <p:cNvSpPr>
            <a:spLocks noGrp="1"/>
          </p:cNvSpPr>
          <p:nvPr>
            <p:ph idx="1"/>
          </p:nvPr>
        </p:nvSpPr>
        <p:spPr>
          <a:xfrm>
            <a:off x="457200" y="1600201"/>
            <a:ext cx="8229600" cy="4419599"/>
          </a:xfrm>
        </p:spPr>
        <p:txBody>
          <a:bodyPr/>
          <a:lstStyle/>
          <a:p>
            <a:r>
              <a:rPr lang="en-US" altLang="en-US" sz="2400" dirty="0">
                <a:ea typeface="ヒラギノ角ゴ Pro W3" pitchFamily="-65" charset="-128"/>
              </a:rPr>
              <a:t>Excessive Trading and Overconfidence</a:t>
            </a:r>
          </a:p>
          <a:p>
            <a:pPr lvl="1"/>
            <a:r>
              <a:rPr lang="en-US" altLang="en-US" sz="2400" dirty="0">
                <a:ea typeface="ヒラギノ角ゴ Pro W3" pitchFamily="-65" charset="-128"/>
              </a:rPr>
              <a:t>Trading is expensive because of commissions and the difference between the bid and ask</a:t>
            </a:r>
          </a:p>
          <a:p>
            <a:pPr lvl="1"/>
            <a:r>
              <a:rPr lang="en-US" altLang="en-US" sz="2400" dirty="0">
                <a:ea typeface="ヒラギノ角ゴ Pro W3" pitchFamily="-65" charset="-128"/>
              </a:rPr>
              <a:t>Given the difficulty of finding over- and under-valued stocks, you might expect individual investors to trade conservatively</a:t>
            </a:r>
          </a:p>
          <a:p>
            <a:pPr lvl="2"/>
            <a:r>
              <a:rPr lang="en-US" altLang="en-US" sz="2400" dirty="0">
                <a:ea typeface="ＭＳ Ｐゴシック" panose="020B0600070205080204" pitchFamily="34" charset="-128"/>
              </a:rPr>
              <a:t>However, a study of the trading behavior of individual investors at a discount brokerage found individual investors trade very actively</a:t>
            </a:r>
          </a:p>
          <a:p>
            <a:pPr lvl="3"/>
            <a:r>
              <a:rPr lang="en-US" altLang="en-US" sz="2400" dirty="0">
                <a:ea typeface="ＭＳ Ｐゴシック" panose="020B0600070205080204" pitchFamily="34" charset="-128"/>
              </a:rPr>
              <a:t>Average turnover almost 50% above overall rates during the time of the study</a:t>
            </a:r>
          </a:p>
        </p:txBody>
      </p:sp>
    </p:spTree>
    <p:extLst>
      <p:ext uri="{BB962C8B-B14F-4D97-AF65-F5344CB8AC3E}">
        <p14:creationId xmlns:p14="http://schemas.microsoft.com/office/powerpoint/2010/main" val="11727245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585"/>
            <a:ext cx="8229600" cy="1097280"/>
          </a:xfrm>
        </p:spPr>
        <p:txBody>
          <a:bodyPr/>
          <a:lstStyle/>
          <a:p>
            <a:r>
              <a:rPr lang="en-US" altLang="en-US" sz="3600" dirty="0">
                <a:latin typeface="+mj-lt"/>
                <a:ea typeface="ヒラギノ角ゴ Pro W3" pitchFamily="-65" charset="-128"/>
              </a:rPr>
              <a:t>10.5 Individual Biases and Trading    </a:t>
            </a:r>
            <a:r>
              <a:rPr lang="en-US" altLang="en-US" sz="2800" dirty="0">
                <a:latin typeface="+mj-lt"/>
                <a:ea typeface="ヒラギノ角ゴ Pro W3" pitchFamily="-65" charset="-128"/>
              </a:rPr>
              <a:t>(2 of 7)</a:t>
            </a:r>
            <a:endParaRPr lang="en-US" sz="2800" dirty="0">
              <a:latin typeface="+mj-lt"/>
            </a:endParaRPr>
          </a:p>
        </p:txBody>
      </p:sp>
      <p:sp>
        <p:nvSpPr>
          <p:cNvPr id="3" name="Content Placeholder 2"/>
          <p:cNvSpPr>
            <a:spLocks noGrp="1"/>
          </p:cNvSpPr>
          <p:nvPr>
            <p:ph idx="1"/>
          </p:nvPr>
        </p:nvSpPr>
        <p:spPr>
          <a:xfrm>
            <a:off x="457200" y="1600201"/>
            <a:ext cx="8229600" cy="3200399"/>
          </a:xfrm>
        </p:spPr>
        <p:txBody>
          <a:bodyPr/>
          <a:lstStyle/>
          <a:p>
            <a:r>
              <a:rPr lang="en-US" altLang="en-US" sz="2400" dirty="0">
                <a:ea typeface="ヒラギノ角ゴ Pro W3" pitchFamily="-65" charset="-128"/>
              </a:rPr>
              <a:t>Overconfidence Hypothesis</a:t>
            </a:r>
          </a:p>
          <a:p>
            <a:pPr lvl="1"/>
            <a:r>
              <a:rPr lang="en-US" altLang="en-US" sz="2400" dirty="0">
                <a:ea typeface="ヒラギノ角ゴ Pro W3" pitchFamily="-65" charset="-128"/>
              </a:rPr>
              <a:t>Tendency of individual investors to trade too much based on the mistaken belief that they can pick winners and losers better than investment professionals</a:t>
            </a:r>
          </a:p>
          <a:p>
            <a:pPr lvl="1"/>
            <a:r>
              <a:rPr lang="en-US" altLang="en-US" sz="2400" dirty="0">
                <a:ea typeface="ヒラギノ角ゴ Pro W3" pitchFamily="-65" charset="-128"/>
              </a:rPr>
              <a:t>Implication is that investors who trade more will not earn higher returns</a:t>
            </a:r>
          </a:p>
          <a:p>
            <a:pPr lvl="2"/>
            <a:r>
              <a:rPr lang="en-US" altLang="en-US" sz="2400" dirty="0">
                <a:ea typeface="ＭＳ Ｐゴシック" panose="020B0600070205080204" pitchFamily="34" charset="-128"/>
              </a:rPr>
              <a:t>Performance will actually be worse because of trading costs</a:t>
            </a:r>
          </a:p>
        </p:txBody>
      </p:sp>
    </p:spTree>
    <p:extLst>
      <p:ext uri="{BB962C8B-B14F-4D97-AF65-F5344CB8AC3E}">
        <p14:creationId xmlns:p14="http://schemas.microsoft.com/office/powerpoint/2010/main" val="250589444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876"/>
            <a:ext cx="8229600" cy="1097280"/>
          </a:xfrm>
        </p:spPr>
        <p:txBody>
          <a:bodyPr/>
          <a:lstStyle/>
          <a:p>
            <a:r>
              <a:rPr lang="en-US" altLang="en-US" sz="3600" dirty="0">
                <a:latin typeface="+mj-lt"/>
                <a:ea typeface="ヒラギノ角ゴ Pro W3" pitchFamily="-65" charset="-128"/>
              </a:rPr>
              <a:t>Figure 10.7 Individual Investor Returns Versus Portfolio Turnover</a:t>
            </a:r>
            <a:endParaRPr lang="en-US" sz="3600" dirty="0">
              <a:latin typeface="+mj-lt"/>
            </a:endParaRPr>
          </a:p>
        </p:txBody>
      </p:sp>
      <p:pic>
        <p:nvPicPr>
          <p:cNvPr id="8" name="Picture Placeholder 7" descr="A bar chart compares the annual returns of various quintiles with the return of “S” and “P” 500.&#10;Long description is available in notes, press F6">
            <a:extLst>
              <a:ext uri="{FF2B5EF4-FFF2-40B4-BE49-F238E27FC236}">
                <a16:creationId xmlns:a16="http://schemas.microsoft.com/office/drawing/2014/main" id="{4FDEB9C5-471B-4C5B-B930-73E0513182E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50431" y="1666240"/>
            <a:ext cx="7243138" cy="4476406"/>
          </a:xfrm>
          <a:prstGeom prst="rect">
            <a:avLst/>
          </a:prstGeom>
        </p:spPr>
      </p:pic>
    </p:spTree>
    <p:extLst>
      <p:ext uri="{BB962C8B-B14F-4D97-AF65-F5344CB8AC3E}">
        <p14:creationId xmlns:p14="http://schemas.microsoft.com/office/powerpoint/2010/main" val="300926365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585"/>
            <a:ext cx="8229600" cy="1097280"/>
          </a:xfrm>
        </p:spPr>
        <p:txBody>
          <a:bodyPr/>
          <a:lstStyle/>
          <a:p>
            <a:r>
              <a:rPr lang="en-US" altLang="en-US" sz="3600" dirty="0">
                <a:latin typeface="+mj-lt"/>
                <a:ea typeface="ヒラギノ角ゴ Pro W3" pitchFamily="-65" charset="-128"/>
              </a:rPr>
              <a:t>10.5 Individual Biases and Trading    </a:t>
            </a:r>
            <a:r>
              <a:rPr lang="en-US" altLang="en-US" sz="2800" dirty="0">
                <a:latin typeface="+mj-lt"/>
                <a:ea typeface="ヒラギノ角ゴ Pro W3" pitchFamily="-65" charset="-128"/>
              </a:rPr>
              <a:t>(3 of 7)</a:t>
            </a:r>
            <a:endParaRPr lang="en-US" sz="2800" dirty="0">
              <a:latin typeface="+mj-lt"/>
            </a:endParaRPr>
          </a:p>
        </p:txBody>
      </p:sp>
      <p:sp>
        <p:nvSpPr>
          <p:cNvPr id="3" name="Content Placeholder 2"/>
          <p:cNvSpPr>
            <a:spLocks noGrp="1"/>
          </p:cNvSpPr>
          <p:nvPr>
            <p:ph idx="1"/>
          </p:nvPr>
        </p:nvSpPr>
        <p:spPr>
          <a:xfrm>
            <a:off x="457200" y="1632065"/>
            <a:ext cx="8229600" cy="3307079"/>
          </a:xfrm>
        </p:spPr>
        <p:txBody>
          <a:bodyPr/>
          <a:lstStyle/>
          <a:p>
            <a:pPr>
              <a:lnSpc>
                <a:spcPct val="90000"/>
              </a:lnSpc>
            </a:pPr>
            <a:r>
              <a:rPr lang="en-US" altLang="en-US" sz="2400" dirty="0">
                <a:ea typeface="ヒラギノ角ゴ Pro W3" pitchFamily="-65" charset="-128"/>
              </a:rPr>
              <a:t>Hanging On to Losers and the Disposition Effect</a:t>
            </a:r>
          </a:p>
          <a:p>
            <a:pPr lvl="1">
              <a:lnSpc>
                <a:spcPct val="90000"/>
              </a:lnSpc>
            </a:pPr>
            <a:r>
              <a:rPr lang="en-US" altLang="en-US" sz="2400" dirty="0">
                <a:ea typeface="ヒラギノ角ゴ Pro W3" pitchFamily="-65" charset="-128"/>
              </a:rPr>
              <a:t>Investors tend to hold on to stocks that have lost value and sell stocks that have risen in value</a:t>
            </a:r>
          </a:p>
          <a:p>
            <a:pPr lvl="1">
              <a:lnSpc>
                <a:spcPct val="90000"/>
              </a:lnSpc>
            </a:pPr>
            <a:r>
              <a:rPr lang="en-US" altLang="en-US" sz="2400" dirty="0">
                <a:ea typeface="ヒラギノ角ゴ Pro W3" pitchFamily="-65" charset="-128"/>
              </a:rPr>
              <a:t>We call this tendency the disposition effect.</a:t>
            </a:r>
          </a:p>
          <a:p>
            <a:pPr lvl="1">
              <a:lnSpc>
                <a:spcPct val="90000"/>
              </a:lnSpc>
            </a:pPr>
            <a:r>
              <a:rPr lang="en-US" altLang="en-US" sz="2400" dirty="0">
                <a:ea typeface="ヒラギノ角ゴ Pro W3" pitchFamily="-65" charset="-128"/>
              </a:rPr>
              <a:t>Researchers Hersch Shefrin and Meir Statman suggest that this effect arises due to investors’ increased willingness to take on risk in the face of possible losses</a:t>
            </a:r>
          </a:p>
          <a:p>
            <a:pPr lvl="2">
              <a:lnSpc>
                <a:spcPct val="90000"/>
              </a:lnSpc>
            </a:pPr>
            <a:r>
              <a:rPr lang="en-US" altLang="en-US" sz="2400" dirty="0">
                <a:ea typeface="ＭＳ Ｐゴシック" panose="020B0600070205080204" pitchFamily="34" charset="-128"/>
              </a:rPr>
              <a:t>May also reflect a reluctance to admit a mistake by taking the loss</a:t>
            </a:r>
          </a:p>
        </p:txBody>
      </p:sp>
    </p:spTree>
    <p:extLst>
      <p:ext uri="{BB962C8B-B14F-4D97-AF65-F5344CB8AC3E}">
        <p14:creationId xmlns:p14="http://schemas.microsoft.com/office/powerpoint/2010/main" val="191845318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585"/>
            <a:ext cx="8229600" cy="1097280"/>
          </a:xfrm>
        </p:spPr>
        <p:txBody>
          <a:bodyPr/>
          <a:lstStyle/>
          <a:p>
            <a:r>
              <a:rPr lang="en-US" altLang="en-US" sz="3600" dirty="0">
                <a:latin typeface="+mj-lt"/>
                <a:ea typeface="ヒラギノ角ゴ Pro W3" pitchFamily="-65" charset="-128"/>
              </a:rPr>
              <a:t>10.5 Individual Biases and Trading    </a:t>
            </a:r>
            <a:r>
              <a:rPr lang="en-US" altLang="en-US" sz="2800" dirty="0">
                <a:latin typeface="+mj-lt"/>
                <a:ea typeface="ヒラギノ角ゴ Pro W3" pitchFamily="-65" charset="-128"/>
              </a:rPr>
              <a:t>(4 of 7)</a:t>
            </a:r>
            <a:endParaRPr lang="en-US" sz="2800" dirty="0">
              <a:latin typeface="+mj-lt"/>
            </a:endParaRPr>
          </a:p>
        </p:txBody>
      </p:sp>
      <p:sp>
        <p:nvSpPr>
          <p:cNvPr id="3" name="Content Placeholder 2"/>
          <p:cNvSpPr>
            <a:spLocks noGrp="1"/>
          </p:cNvSpPr>
          <p:nvPr>
            <p:ph idx="1"/>
          </p:nvPr>
        </p:nvSpPr>
        <p:spPr>
          <a:xfrm>
            <a:off x="457200" y="1600201"/>
            <a:ext cx="8229600" cy="2057399"/>
          </a:xfrm>
        </p:spPr>
        <p:txBody>
          <a:bodyPr/>
          <a:lstStyle/>
          <a:p>
            <a:r>
              <a:rPr lang="en-US" altLang="en-US" sz="2400" dirty="0">
                <a:ea typeface="ヒラギノ角ゴ Pro W3" pitchFamily="-65" charset="-128"/>
              </a:rPr>
              <a:t>From a tax perspective, this behavioral tendency is costly</a:t>
            </a:r>
          </a:p>
          <a:p>
            <a:pPr lvl="1"/>
            <a:r>
              <a:rPr lang="en-US" altLang="en-US" sz="2400" dirty="0">
                <a:ea typeface="ヒラギノ角ゴ Pro W3" pitchFamily="-65" charset="-128"/>
              </a:rPr>
              <a:t>Capital gains are taxed only when an asset is sold, so delaying the tax payment reduces its present value</a:t>
            </a:r>
          </a:p>
          <a:p>
            <a:pPr lvl="1"/>
            <a:r>
              <a:rPr lang="en-US" altLang="en-US" sz="2400" dirty="0">
                <a:ea typeface="ヒラギノ角ゴ Pro W3" pitchFamily="-65" charset="-128"/>
              </a:rPr>
              <a:t>Capital losses are tax deductible (to a certain extent), so investors should capture tax losses early</a:t>
            </a:r>
          </a:p>
        </p:txBody>
      </p:sp>
    </p:spTree>
    <p:extLst>
      <p:ext uri="{BB962C8B-B14F-4D97-AF65-F5344CB8AC3E}">
        <p14:creationId xmlns:p14="http://schemas.microsoft.com/office/powerpoint/2010/main" val="101595395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585"/>
            <a:ext cx="8229600" cy="1097280"/>
          </a:xfrm>
        </p:spPr>
        <p:txBody>
          <a:bodyPr/>
          <a:lstStyle/>
          <a:p>
            <a:r>
              <a:rPr lang="en-US" altLang="en-US" sz="3600" dirty="0">
                <a:latin typeface="+mj-lt"/>
                <a:ea typeface="ヒラギノ角ゴ Pro W3" pitchFamily="-65" charset="-128"/>
              </a:rPr>
              <a:t>10.5 Individual Biases and Trading    </a:t>
            </a:r>
            <a:r>
              <a:rPr lang="en-US" altLang="en-US" sz="2800" dirty="0">
                <a:latin typeface="+mj-lt"/>
                <a:ea typeface="ヒラギノ角ゴ Pro W3" pitchFamily="-65" charset="-128"/>
              </a:rPr>
              <a:t>(5 of 7)</a:t>
            </a:r>
            <a:endParaRPr lang="en-US" sz="2800" dirty="0">
              <a:latin typeface="+mj-lt"/>
            </a:endParaRPr>
          </a:p>
        </p:txBody>
      </p:sp>
      <p:sp>
        <p:nvSpPr>
          <p:cNvPr id="3" name="Content Placeholder 2"/>
          <p:cNvSpPr>
            <a:spLocks noGrp="1"/>
          </p:cNvSpPr>
          <p:nvPr>
            <p:ph idx="1"/>
          </p:nvPr>
        </p:nvSpPr>
        <p:spPr>
          <a:xfrm>
            <a:off x="457200" y="1600201"/>
            <a:ext cx="8229600" cy="2819399"/>
          </a:xfrm>
        </p:spPr>
        <p:txBody>
          <a:bodyPr/>
          <a:lstStyle/>
          <a:p>
            <a:r>
              <a:rPr lang="en-US" altLang="en-US" sz="2400" dirty="0">
                <a:ea typeface="ヒラギノ角ゴ Pro W3" pitchFamily="-65" charset="-128"/>
              </a:rPr>
              <a:t>Keeping losers and selling winners might make sense if losing stocks would outperform the winners going forward</a:t>
            </a:r>
          </a:p>
          <a:p>
            <a:pPr lvl="1"/>
            <a:r>
              <a:rPr lang="en-US" altLang="en-US" sz="2400" dirty="0">
                <a:ea typeface="ヒラギノ角ゴ Pro W3" pitchFamily="-65" charset="-128"/>
              </a:rPr>
              <a:t>This belief does not appear to be justified – if anything losing stocks that investors continue to hold underperform the winners they sell</a:t>
            </a:r>
          </a:p>
          <a:p>
            <a:pPr lvl="1"/>
            <a:r>
              <a:rPr lang="en-US" altLang="en-US" sz="2400" dirty="0">
                <a:ea typeface="ヒラギノ角ゴ Pro W3" pitchFamily="-65" charset="-128"/>
              </a:rPr>
              <a:t>According to one study, losers underperformed winners by 3.4% over the next year </a:t>
            </a:r>
          </a:p>
        </p:txBody>
      </p:sp>
    </p:spTree>
    <p:extLst>
      <p:ext uri="{BB962C8B-B14F-4D97-AF65-F5344CB8AC3E}">
        <p14:creationId xmlns:p14="http://schemas.microsoft.com/office/powerpoint/2010/main" val="327458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10.1 Valuing Nike, Inc., Stock Using Free Cash Flow </a:t>
            </a:r>
            <a:r>
              <a:rPr lang="en-US" altLang="en-US" sz="2800" dirty="0">
                <a:latin typeface="+mj-lt"/>
                <a:ea typeface="ヒラギノ角ゴ Pro W3" pitchFamily="-65" charset="-128"/>
              </a:rPr>
              <a:t>(4 of 8)</a:t>
            </a:r>
            <a:endParaRPr lang="en-US" sz="2800" dirty="0">
              <a:latin typeface="+mj-lt"/>
            </a:endParaRPr>
          </a:p>
        </p:txBody>
      </p:sp>
      <p:sp>
        <p:nvSpPr>
          <p:cNvPr id="3" name="Content Placeholder 2"/>
          <p:cNvSpPr>
            <a:spLocks noGrp="1"/>
          </p:cNvSpPr>
          <p:nvPr>
            <p:ph idx="1"/>
          </p:nvPr>
        </p:nvSpPr>
        <p:spPr>
          <a:xfrm>
            <a:off x="457200" y="1600201"/>
            <a:ext cx="8229600" cy="3810000"/>
          </a:xfrm>
        </p:spPr>
        <p:txBody>
          <a:bodyPr/>
          <a:lstStyle/>
          <a:p>
            <a:pPr>
              <a:buNone/>
            </a:pPr>
            <a:r>
              <a:rPr lang="en-US" altLang="en-US" sz="2400" b="1" dirty="0">
                <a:ea typeface="ヒラギノ角ゴ Pro W3" pitchFamily="-65" charset="-128"/>
              </a:rPr>
              <a:t>Plan:</a:t>
            </a:r>
          </a:p>
          <a:p>
            <a:r>
              <a:rPr lang="en-US" sz="2400" dirty="0"/>
              <a:t>Because we expected Nike’s free cash flow to grow at a constant rate after 2024, we can use </a:t>
            </a:r>
            <a:r>
              <a:rPr lang="en-US" sz="2400" dirty="0" err="1"/>
              <a:t>Eq.10.6</a:t>
            </a:r>
            <a:r>
              <a:rPr lang="en-US" sz="2400" dirty="0"/>
              <a:t> to compute a terminal enterprise value. The present value of the free cash flows during the years 2019–2024 and the terminal value will be the total enterprise value for Nike. </a:t>
            </a:r>
          </a:p>
          <a:p>
            <a:r>
              <a:rPr lang="en-US" sz="2400" dirty="0"/>
              <a:t>From that value, we can subtract the debt, add the cash, and divide by the number of shares outstanding to compute the price per share (Eq. 10.4).</a:t>
            </a:r>
            <a:endParaRPr lang="en-US" altLang="en-US" sz="2400" dirty="0">
              <a:ea typeface="ヒラギノ角ゴ Pro W3" pitchFamily="-65" charset="-128"/>
            </a:endParaRPr>
          </a:p>
        </p:txBody>
      </p:sp>
    </p:spTree>
    <p:extLst>
      <p:ext uri="{BB962C8B-B14F-4D97-AF65-F5344CB8AC3E}">
        <p14:creationId xmlns:p14="http://schemas.microsoft.com/office/powerpoint/2010/main" val="399224357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585"/>
            <a:ext cx="8229600" cy="1097280"/>
          </a:xfrm>
        </p:spPr>
        <p:txBody>
          <a:bodyPr/>
          <a:lstStyle/>
          <a:p>
            <a:r>
              <a:rPr lang="en-US" altLang="en-US" sz="3600" dirty="0">
                <a:latin typeface="+mj-lt"/>
                <a:ea typeface="ヒラギノ角ゴ Pro W3" pitchFamily="-65" charset="-128"/>
              </a:rPr>
              <a:t>10.5 Individual Biases and Trading    </a:t>
            </a:r>
            <a:r>
              <a:rPr lang="en-US" altLang="en-US" sz="2800" dirty="0">
                <a:latin typeface="+mj-lt"/>
                <a:ea typeface="ヒラギノ角ゴ Pro W3" pitchFamily="-65" charset="-128"/>
              </a:rPr>
              <a:t>(6 of 7)</a:t>
            </a:r>
            <a:endParaRPr lang="en-US" sz="2800" dirty="0">
              <a:latin typeface="+mj-lt"/>
            </a:endParaRPr>
          </a:p>
        </p:txBody>
      </p:sp>
      <p:sp>
        <p:nvSpPr>
          <p:cNvPr id="3" name="Content Placeholder 2"/>
          <p:cNvSpPr>
            <a:spLocks noGrp="1"/>
          </p:cNvSpPr>
          <p:nvPr>
            <p:ph idx="1"/>
          </p:nvPr>
        </p:nvSpPr>
        <p:spPr>
          <a:xfrm>
            <a:off x="457200" y="1600200"/>
            <a:ext cx="8229600" cy="4495799"/>
          </a:xfrm>
        </p:spPr>
        <p:txBody>
          <a:bodyPr/>
          <a:lstStyle/>
          <a:p>
            <a:r>
              <a:rPr lang="en-US" altLang="en-US" sz="2400" dirty="0">
                <a:ea typeface="ヒラギノ角ゴ Pro W3" pitchFamily="-65" charset="-128"/>
              </a:rPr>
              <a:t>Investor Attention, Mood, and Experience</a:t>
            </a:r>
          </a:p>
          <a:p>
            <a:pPr lvl="1"/>
            <a:r>
              <a:rPr lang="en-US" altLang="en-US" sz="2400" dirty="0">
                <a:ea typeface="ヒラギノ角ゴ Pro W3" pitchFamily="-65" charset="-128"/>
              </a:rPr>
              <a:t>Individual investors are not generally full-time traders</a:t>
            </a:r>
          </a:p>
          <a:p>
            <a:pPr lvl="2"/>
            <a:r>
              <a:rPr lang="en-US" altLang="en-US" sz="2400" dirty="0">
                <a:ea typeface="ＭＳ Ｐゴシック" panose="020B0600070205080204" pitchFamily="34" charset="-128"/>
              </a:rPr>
              <a:t>They have limited time and attention</a:t>
            </a:r>
          </a:p>
          <a:p>
            <a:pPr lvl="2"/>
            <a:r>
              <a:rPr lang="en-US" altLang="en-US" sz="2400" dirty="0">
                <a:ea typeface="ＭＳ Ｐゴシック" panose="020B0600070205080204" pitchFamily="34" charset="-128"/>
              </a:rPr>
              <a:t>More likely to buy stocks that have been in the news, advertised more, had very high trading volume, or recently had extreme (high or low) returns</a:t>
            </a:r>
          </a:p>
          <a:p>
            <a:pPr lvl="1"/>
            <a:r>
              <a:rPr lang="en-US" altLang="en-US" sz="2400" dirty="0">
                <a:ea typeface="ヒラギノ角ゴ Pro W3" pitchFamily="-65" charset="-128"/>
              </a:rPr>
              <a:t>Investor mood affects investment behavior</a:t>
            </a:r>
          </a:p>
          <a:p>
            <a:pPr lvl="2"/>
            <a:r>
              <a:rPr lang="en-US" altLang="en-US" sz="2400" dirty="0">
                <a:ea typeface="ＭＳ Ｐゴシック" panose="020B0600070205080204" pitchFamily="34" charset="-128"/>
              </a:rPr>
              <a:t>Annualized market returns at the location of the stock exchange is higher on sunny days than on cloudy days</a:t>
            </a:r>
          </a:p>
        </p:txBody>
      </p:sp>
    </p:spTree>
    <p:extLst>
      <p:ext uri="{BB962C8B-B14F-4D97-AF65-F5344CB8AC3E}">
        <p14:creationId xmlns:p14="http://schemas.microsoft.com/office/powerpoint/2010/main" val="303774077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585"/>
            <a:ext cx="8229600" cy="1097280"/>
          </a:xfrm>
        </p:spPr>
        <p:txBody>
          <a:bodyPr/>
          <a:lstStyle/>
          <a:p>
            <a:r>
              <a:rPr lang="en-US" altLang="en-US" sz="3600" dirty="0">
                <a:latin typeface="+mj-lt"/>
                <a:ea typeface="ヒラギノ角ゴ Pro W3" pitchFamily="-65" charset="-128"/>
              </a:rPr>
              <a:t>10.5 Individual Biases and Trading    </a:t>
            </a:r>
            <a:r>
              <a:rPr lang="en-US" altLang="en-US" sz="2800" dirty="0">
                <a:latin typeface="+mj-lt"/>
                <a:ea typeface="ヒラギノ角ゴ Pro W3" pitchFamily="-65" charset="-128"/>
              </a:rPr>
              <a:t>(7 of 7)</a:t>
            </a:r>
            <a:endParaRPr lang="en-US" sz="2800" dirty="0">
              <a:latin typeface="+mj-lt"/>
            </a:endParaRPr>
          </a:p>
        </p:txBody>
      </p:sp>
      <p:sp>
        <p:nvSpPr>
          <p:cNvPr id="3" name="Content Placeholder 2"/>
          <p:cNvSpPr>
            <a:spLocks noGrp="1"/>
          </p:cNvSpPr>
          <p:nvPr>
            <p:ph idx="1"/>
          </p:nvPr>
        </p:nvSpPr>
        <p:spPr>
          <a:xfrm>
            <a:off x="457200" y="1600201"/>
            <a:ext cx="8229600" cy="2057400"/>
          </a:xfrm>
        </p:spPr>
        <p:txBody>
          <a:bodyPr/>
          <a:lstStyle/>
          <a:p>
            <a:r>
              <a:rPr lang="en-US" altLang="en-US" sz="2400" dirty="0">
                <a:ea typeface="ヒラギノ角ゴ Pro W3" pitchFamily="-65" charset="-128"/>
              </a:rPr>
              <a:t>Investor Attention, Mood, and Experience</a:t>
            </a:r>
          </a:p>
          <a:p>
            <a:pPr lvl="1"/>
            <a:r>
              <a:rPr lang="en-US" altLang="en-US" sz="2400" dirty="0">
                <a:ea typeface="ヒラギノ角ゴ Pro W3" pitchFamily="-65" charset="-128"/>
              </a:rPr>
              <a:t>Investors appear to put too much weight on their own experience rather than considering historical evidence</a:t>
            </a:r>
          </a:p>
          <a:p>
            <a:pPr lvl="2"/>
            <a:r>
              <a:rPr lang="en-US" altLang="en-US" sz="2400" dirty="0">
                <a:ea typeface="ＭＳ Ｐゴシック" panose="020B0600070205080204" pitchFamily="34" charset="-128"/>
              </a:rPr>
              <a:t>People who grow up and live during a time of high stock returns are more likely to invest in stocks</a:t>
            </a:r>
          </a:p>
        </p:txBody>
      </p:sp>
    </p:spTree>
    <p:extLst>
      <p:ext uri="{BB962C8B-B14F-4D97-AF65-F5344CB8AC3E}">
        <p14:creationId xmlns:p14="http://schemas.microsoft.com/office/powerpoint/2010/main" val="126460084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265"/>
            <a:ext cx="8382000" cy="563078"/>
          </a:xfrm>
        </p:spPr>
        <p:txBody>
          <a:bodyPr/>
          <a:lstStyle/>
          <a:p>
            <a:r>
              <a:rPr lang="en-US" altLang="en-US" sz="3600" dirty="0">
                <a:latin typeface="+mj-lt"/>
                <a:ea typeface="ヒラギノ角ゴ Pro W3" pitchFamily="-65" charset="-128"/>
              </a:rPr>
              <a:t>Chapter Quiz</a:t>
            </a:r>
            <a:endParaRPr lang="en-US" sz="3600" dirty="0">
              <a:latin typeface="+mj-lt"/>
            </a:endParaRPr>
          </a:p>
        </p:txBody>
      </p:sp>
      <p:sp>
        <p:nvSpPr>
          <p:cNvPr id="3" name="Content Placeholder 2"/>
          <p:cNvSpPr>
            <a:spLocks noGrp="1"/>
          </p:cNvSpPr>
          <p:nvPr>
            <p:ph idx="1"/>
          </p:nvPr>
        </p:nvSpPr>
        <p:spPr>
          <a:xfrm>
            <a:off x="457200" y="994755"/>
            <a:ext cx="8229600" cy="4526280"/>
          </a:xfrm>
        </p:spPr>
        <p:txBody>
          <a:bodyPr/>
          <a:lstStyle/>
          <a:p>
            <a:pPr marL="457200" indent="-457200">
              <a:spcBef>
                <a:spcPts val="1200"/>
              </a:spcBef>
              <a:buFontTx/>
              <a:buAutoNum type="arabicPeriod"/>
            </a:pPr>
            <a:r>
              <a:rPr lang="en-US" altLang="en-US" sz="2200" dirty="0">
                <a:ea typeface="ヒラギノ角ゴ Pro W3" pitchFamily="-65" charset="-128"/>
              </a:rPr>
              <a:t>What is the relation between capital budgeting and the discounted free cash flow model?</a:t>
            </a:r>
          </a:p>
          <a:p>
            <a:pPr marL="457200" indent="-457200">
              <a:spcBef>
                <a:spcPts val="1200"/>
              </a:spcBef>
              <a:buFontTx/>
              <a:buAutoNum type="arabicPeriod"/>
            </a:pPr>
            <a:r>
              <a:rPr lang="en-US" altLang="en-US" sz="2200" dirty="0">
                <a:ea typeface="ヒラギノ角ゴ Pro W3" pitchFamily="-65" charset="-128"/>
              </a:rPr>
              <a:t>What implicit assumptions do we make when valuing a firm using multiples based on comparable firms?</a:t>
            </a:r>
          </a:p>
          <a:p>
            <a:pPr marL="457200" indent="-457200">
              <a:spcBef>
                <a:spcPts val="1200"/>
              </a:spcBef>
              <a:buFontTx/>
              <a:buAutoNum type="arabicPeriod"/>
            </a:pPr>
            <a:r>
              <a:rPr lang="en-US" altLang="en-US" sz="2200" dirty="0">
                <a:ea typeface="ヒラギノ角ゴ Pro W3" pitchFamily="-65" charset="-128"/>
              </a:rPr>
              <a:t>What are the implications of the efficient markets hypothesis for investors?</a:t>
            </a:r>
          </a:p>
          <a:p>
            <a:pPr marL="457200" indent="-457200">
              <a:spcBef>
                <a:spcPts val="1200"/>
              </a:spcBef>
              <a:buFontTx/>
              <a:buAutoNum type="arabicPeriod"/>
            </a:pPr>
            <a:r>
              <a:rPr lang="en-US" altLang="en-US" sz="2200" dirty="0">
                <a:ea typeface="ヒラギノ角ゴ Pro W3" pitchFamily="-65" charset="-128"/>
              </a:rPr>
              <a:t>What are the implications of the efficient markets hypothesis for corporate managers?</a:t>
            </a:r>
          </a:p>
          <a:p>
            <a:pPr marL="457200" indent="-457200">
              <a:spcBef>
                <a:spcPts val="1200"/>
              </a:spcBef>
              <a:buFontTx/>
              <a:buAutoNum type="arabicPeriod"/>
            </a:pPr>
            <a:r>
              <a:rPr lang="en-US" altLang="en-US" sz="2200" dirty="0">
                <a:ea typeface="ヒラギノ角ゴ Pro W3" pitchFamily="-65" charset="-128"/>
              </a:rPr>
              <a:t>What are several systematic behavioral biases that individual investors fall prey to?</a:t>
            </a:r>
          </a:p>
          <a:p>
            <a:pPr marL="457200" indent="-457200">
              <a:spcBef>
                <a:spcPts val="1200"/>
              </a:spcBef>
              <a:buFontTx/>
              <a:buAutoNum type="arabicPeriod"/>
            </a:pPr>
            <a:r>
              <a:rPr lang="en-US" altLang="en-US" sz="2200" dirty="0">
                <a:ea typeface="ヒラギノ角ゴ Pro W3" pitchFamily="-65" charset="-128"/>
              </a:rPr>
              <a:t>Why would excessive trading lead to lower realized returns?</a:t>
            </a:r>
          </a:p>
        </p:txBody>
      </p:sp>
    </p:spTree>
    <p:extLst>
      <p:ext uri="{BB962C8B-B14F-4D97-AF65-F5344CB8AC3E}">
        <p14:creationId xmlns:p14="http://schemas.microsoft.com/office/powerpoint/2010/main" val="374120912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896"/>
            <a:ext cx="8229600" cy="608447"/>
          </a:xfrm>
        </p:spPr>
        <p:txBody>
          <a:bodyPr wrap="square" anchor="ctr">
            <a:spAutoFit/>
          </a:bodyPr>
          <a:lstStyle/>
          <a:p>
            <a:r>
              <a:rPr lang="en-US" sz="3600" dirty="0">
                <a:latin typeface="+mj-lt"/>
              </a:rPr>
              <a:t>Copyright</a:t>
            </a:r>
            <a:endParaRPr lang="en-US" sz="3600" b="0" dirty="0">
              <a:latin typeface="+mj-lt"/>
            </a:endParaRPr>
          </a:p>
        </p:txBody>
      </p:sp>
      <p:pic>
        <p:nvPicPr>
          <p:cNvPr id="10" name="Picture Placeholder 9" descr="Warning">
            <a:extLst>
              <a:ext uri="{FF2B5EF4-FFF2-40B4-BE49-F238E27FC236}">
                <a16:creationId xmlns:a16="http://schemas.microsoft.com/office/drawing/2014/main" id="{916ED080-4A7D-4795-B4C6-665358BE6EAE}"/>
              </a:ext>
            </a:extLst>
          </p:cNvPr>
          <p:cNvPicPr>
            <a:picLocks noGrp="1" noChangeAspect="1"/>
          </p:cNvPicPr>
          <p:nvPr>
            <p:ph type="pic" sz="quarter" idx="14"/>
          </p:nvPr>
        </p:nvPicPr>
        <p:blipFill>
          <a:blip r:embed="rId3">
            <a:extLst>
              <a:ext uri="{96DAC541-7B7A-43D3-8B79-37D633B846F1}">
                <asvg:svgBlip xmlns:asvg="http://schemas.microsoft.com/office/drawing/2016/SVG/main" r:embed="rId4"/>
              </a:ext>
            </a:extLst>
          </a:blip>
          <a:stretch>
            <a:fillRect/>
          </a:stretch>
        </p:blipFill>
        <p:spPr>
          <a:xfrm>
            <a:off x="557060" y="2286000"/>
            <a:ext cx="1347940" cy="1347940"/>
          </a:xfrm>
          <a:prstGeom prst="rect">
            <a:avLst/>
          </a:prstGeom>
        </p:spPr>
      </p:pic>
      <p:sp>
        <p:nvSpPr>
          <p:cNvPr id="3" name="Content Placeholder 2">
            <a:extLst>
              <a:ext uri="{FF2B5EF4-FFF2-40B4-BE49-F238E27FC236}">
                <a16:creationId xmlns:a16="http://schemas.microsoft.com/office/drawing/2014/main" id="{DF9C7A11-9888-4F7B-B711-91904077BD8C}"/>
              </a:ext>
            </a:extLst>
          </p:cNvPr>
          <p:cNvSpPr>
            <a:spLocks noGrp="1"/>
          </p:cNvSpPr>
          <p:nvPr>
            <p:ph idx="1"/>
          </p:nvPr>
        </p:nvSpPr>
        <p:spPr>
          <a:xfrm>
            <a:off x="2277035" y="1609165"/>
            <a:ext cx="6400800" cy="3262432"/>
          </a:xfrm>
          <a:ln w="28575">
            <a:solidFill>
              <a:schemeClr val="tx1"/>
            </a:solidFill>
          </a:ln>
        </p:spPr>
        <p:txBody>
          <a:bodyPr lIns="274320" tIns="274320" rIns="274320" bIns="274320"/>
          <a:lstStyle/>
          <a:p>
            <a:pPr marL="0" indent="0">
              <a:buNone/>
            </a:pPr>
            <a:r>
              <a:rPr lang="en-US"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729604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876"/>
            <a:ext cx="8229600" cy="1097280"/>
          </a:xfrm>
        </p:spPr>
        <p:txBody>
          <a:bodyPr/>
          <a:lstStyle/>
          <a:p>
            <a:r>
              <a:rPr lang="en-US" altLang="en-US" sz="3600" dirty="0">
                <a:latin typeface="+mj-lt"/>
                <a:ea typeface="ヒラギノ角ゴ Pro W3" pitchFamily="-65" charset="-128"/>
              </a:rPr>
              <a:t>Example 10.1 Valuing Nike, Inc., Stock Using Free Cash Flow </a:t>
            </a:r>
            <a:r>
              <a:rPr lang="en-US" altLang="en-US" sz="2800" dirty="0">
                <a:latin typeface="+mj-lt"/>
                <a:ea typeface="ヒラギノ角ゴ Pro W3" pitchFamily="-65" charset="-128"/>
              </a:rPr>
              <a:t>(5 of 8)</a:t>
            </a:r>
            <a:endParaRPr lang="en-US" sz="2000" dirty="0">
              <a:latin typeface="+mj-lt"/>
            </a:endParaRPr>
          </a:p>
        </p:txBody>
      </p:sp>
      <p:sp>
        <p:nvSpPr>
          <p:cNvPr id="3" name="Content Placeholder 2"/>
          <p:cNvSpPr>
            <a:spLocks noGrp="1"/>
          </p:cNvSpPr>
          <p:nvPr>
            <p:ph idx="1"/>
          </p:nvPr>
        </p:nvSpPr>
        <p:spPr>
          <a:xfrm>
            <a:off x="457200" y="1600201"/>
            <a:ext cx="8229600" cy="1128252"/>
          </a:xfrm>
        </p:spPr>
        <p:txBody>
          <a:bodyPr/>
          <a:lstStyle/>
          <a:p>
            <a:pPr>
              <a:buNone/>
            </a:pPr>
            <a:r>
              <a:rPr lang="en-US" altLang="en-US" sz="2400" b="1" dirty="0">
                <a:ea typeface="ヒラギノ角ゴ Pro W3" pitchFamily="-65" charset="-128"/>
              </a:rPr>
              <a:t>Execute:</a:t>
            </a:r>
          </a:p>
          <a:p>
            <a:pPr>
              <a:spcBef>
                <a:spcPct val="0"/>
              </a:spcBef>
            </a:pPr>
            <a:r>
              <a:rPr lang="en-IN" sz="2400" dirty="0"/>
              <a:t>The following spreadsheet presents a simplified pro forma for Nike based on the information we have:</a:t>
            </a:r>
            <a:endParaRPr lang="en-US" altLang="en-US" sz="2400" dirty="0">
              <a:ea typeface="ヒラギノ角ゴ Pro W3" pitchFamily="-65" charset="-128"/>
            </a:endParaRPr>
          </a:p>
        </p:txBody>
      </p:sp>
      <p:pic>
        <p:nvPicPr>
          <p:cNvPr id="6" name="Picture Placeholder 5" descr="A spreadsheet shows the calculation of free cash flows for the years 2018 through 2024.&#10;Long description is available in notes, press F6">
            <a:extLst>
              <a:ext uri="{FF2B5EF4-FFF2-40B4-BE49-F238E27FC236}">
                <a16:creationId xmlns:a16="http://schemas.microsoft.com/office/drawing/2014/main" id="{5BD7EFD9-FECF-438A-8D89-426B090E13AD}"/>
              </a:ext>
            </a:extLst>
          </p:cNvPr>
          <p:cNvPicPr>
            <a:picLocks noGrp="1" noChangeAspect="1"/>
          </p:cNvPicPr>
          <p:nvPr>
            <p:ph type="pic" sz="quarter" idx="13"/>
          </p:nvPr>
        </p:nvPicPr>
        <p:blipFill>
          <a:blip r:embed="rId3"/>
          <a:stretch>
            <a:fillRect/>
          </a:stretch>
        </p:blipFill>
        <p:spPr>
          <a:xfrm>
            <a:off x="519359" y="2895600"/>
            <a:ext cx="8105281" cy="2235245"/>
          </a:xfrm>
          <a:prstGeom prst="rect">
            <a:avLst/>
          </a:prstGeom>
        </p:spPr>
      </p:pic>
    </p:spTree>
    <p:extLst>
      <p:ext uri="{BB962C8B-B14F-4D97-AF65-F5344CB8AC3E}">
        <p14:creationId xmlns:p14="http://schemas.microsoft.com/office/powerpoint/2010/main" val="1760404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10.1 Valuing Nike, Inc., Stock Using Free Cash Flow </a:t>
            </a:r>
            <a:r>
              <a:rPr lang="en-US" altLang="en-US" sz="2800" dirty="0">
                <a:latin typeface="+mj-lt"/>
                <a:ea typeface="ヒラギノ角ゴ Pro W3" pitchFamily="-65" charset="-128"/>
              </a:rPr>
              <a:t>(6 of 8)</a:t>
            </a:r>
            <a:endParaRPr lang="en-US" sz="2000" dirty="0">
              <a:latin typeface="+mj-lt"/>
            </a:endParaRPr>
          </a:p>
        </p:txBody>
      </p:sp>
      <p:sp>
        <p:nvSpPr>
          <p:cNvPr id="3" name="Content Placeholder 2"/>
          <p:cNvSpPr>
            <a:spLocks noGrp="1"/>
          </p:cNvSpPr>
          <p:nvPr>
            <p:ph idx="1"/>
          </p:nvPr>
        </p:nvSpPr>
        <p:spPr>
          <a:xfrm>
            <a:off x="457200" y="1600200"/>
            <a:ext cx="8229600" cy="3747655"/>
          </a:xfrm>
        </p:spPr>
        <p:txBody>
          <a:bodyPr/>
          <a:lstStyle/>
          <a:p>
            <a:pPr>
              <a:buNone/>
            </a:pPr>
            <a:r>
              <a:rPr lang="en-US" altLang="en-US" sz="2400" b="1" dirty="0">
                <a:ea typeface="ヒラギノ角ゴ Pro W3" pitchFamily="-65" charset="-128"/>
              </a:rPr>
              <a:t>Execute:</a:t>
            </a:r>
          </a:p>
          <a:p>
            <a:r>
              <a:rPr lang="en-IN" sz="2400" dirty="0"/>
              <a:t>Because capital expenditures are expected to equal depreciation, lines 7 and 8 in the spreadsheet cancel out. We can set them both to zero rather than explicitly forecast them.</a:t>
            </a:r>
          </a:p>
          <a:p>
            <a:r>
              <a:rPr lang="en-IN" sz="2400" dirty="0"/>
              <a:t>Given our assumption of constant 5% growth in free cash flows after 2024 and a weighted average cost of capital of 10%, we can use Equation 10.6 to compute a terminal enterprise value:</a:t>
            </a:r>
            <a:endParaRPr lang="en-US" altLang="en-US" sz="2400" b="1" dirty="0">
              <a:ea typeface="ヒラギノ角ゴ Pro W3" pitchFamily="-65" charset="-128"/>
            </a:endParaRPr>
          </a:p>
        </p:txBody>
      </p:sp>
      <p:graphicFrame>
        <p:nvGraphicFramePr>
          <p:cNvPr id="5" name="Object 4" descr="An equation: V sub 2018 = start quantity, 1 + g sub F C F, divided by r sub w ay c c, minus g sub F C F, end quantity, times F C F sub 2024 = start quantity, 1.05 divided by 0.09 minus 0.05, end quantity, times 6,115.5 = $106,531.86 million."/>
          <p:cNvGraphicFramePr>
            <a:graphicFrameLocks noChangeAspect="1"/>
          </p:cNvGraphicFramePr>
          <p:nvPr>
            <p:extLst>
              <p:ext uri="{D42A27DB-BD31-4B8C-83A1-F6EECF244321}">
                <p14:modId xmlns:p14="http://schemas.microsoft.com/office/powerpoint/2010/main" val="3090787726"/>
              </p:ext>
            </p:extLst>
          </p:nvPr>
        </p:nvGraphicFramePr>
        <p:xfrm>
          <a:off x="873125" y="5486400"/>
          <a:ext cx="7377113" cy="723900"/>
        </p:xfrm>
        <a:graphic>
          <a:graphicData uri="http://schemas.openxmlformats.org/presentationml/2006/ole">
            <mc:AlternateContent xmlns:mc="http://schemas.openxmlformats.org/markup-compatibility/2006">
              <mc:Choice xmlns:v="urn:schemas-microsoft-com:vml" Requires="v">
                <p:oleObj spid="_x0000_s48266" name="Equation" r:id="rId4" imgW="4914720" imgH="482400" progId="Equation.DSMT4">
                  <p:embed/>
                </p:oleObj>
              </mc:Choice>
              <mc:Fallback>
                <p:oleObj name="Equation" r:id="rId4" imgW="4914720" imgH="482400" progId="Equation.DSMT4">
                  <p:embed/>
                  <p:pic>
                    <p:nvPicPr>
                      <p:cNvPr id="0" name=""/>
                      <p:cNvPicPr/>
                      <p:nvPr/>
                    </p:nvPicPr>
                    <p:blipFill>
                      <a:blip r:embed="rId5"/>
                      <a:stretch>
                        <a:fillRect/>
                      </a:stretch>
                    </p:blipFill>
                    <p:spPr>
                      <a:xfrm>
                        <a:off x="873125" y="5486400"/>
                        <a:ext cx="7377113" cy="723900"/>
                      </a:xfrm>
                      <a:prstGeom prst="rect">
                        <a:avLst/>
                      </a:prstGeom>
                    </p:spPr>
                  </p:pic>
                </p:oleObj>
              </mc:Fallback>
            </mc:AlternateContent>
          </a:graphicData>
        </a:graphic>
      </p:graphicFrame>
    </p:spTree>
    <p:extLst>
      <p:ext uri="{BB962C8B-B14F-4D97-AF65-F5344CB8AC3E}">
        <p14:creationId xmlns:p14="http://schemas.microsoft.com/office/powerpoint/2010/main" val="2804681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10.1 Valuing Nike, Inc., Stock Using Free Cash Flow </a:t>
            </a:r>
            <a:r>
              <a:rPr lang="en-US" altLang="en-US" sz="2800" dirty="0">
                <a:latin typeface="+mj-lt"/>
                <a:ea typeface="ヒラギノ角ゴ Pro W3" pitchFamily="-65" charset="-128"/>
              </a:rPr>
              <a:t>(7 of 8)</a:t>
            </a:r>
            <a:endParaRPr lang="en-US" sz="2800" dirty="0">
              <a:latin typeface="+mj-lt"/>
            </a:endParaRPr>
          </a:p>
        </p:txBody>
      </p:sp>
      <p:sp>
        <p:nvSpPr>
          <p:cNvPr id="3" name="Content Placeholder 2"/>
          <p:cNvSpPr>
            <a:spLocks noGrp="1"/>
          </p:cNvSpPr>
          <p:nvPr>
            <p:ph idx="1"/>
          </p:nvPr>
        </p:nvSpPr>
        <p:spPr>
          <a:xfrm>
            <a:off x="457200" y="1600200"/>
            <a:ext cx="8229600" cy="1653383"/>
          </a:xfrm>
        </p:spPr>
        <p:txBody>
          <a:bodyPr/>
          <a:lstStyle/>
          <a:p>
            <a:pPr>
              <a:buNone/>
            </a:pPr>
            <a:r>
              <a:rPr lang="en-US" altLang="en-US" sz="2400" b="1" dirty="0">
                <a:ea typeface="ヒラギノ角ゴ Pro W3" pitchFamily="-65" charset="-128"/>
              </a:rPr>
              <a:t>Execute:</a:t>
            </a:r>
          </a:p>
          <a:p>
            <a:r>
              <a:rPr lang="en-IN" sz="2400" dirty="0"/>
              <a:t>From Equation 10.5, Nike’s 2019 enterprise value is the present value of its free cash flows plus the present value of the firm’s terminal value:</a:t>
            </a:r>
            <a:endParaRPr lang="en-US" altLang="en-US" sz="2400" dirty="0">
              <a:ea typeface="ヒラギノ角ゴ Pro W3" pitchFamily="-65" charset="-128"/>
            </a:endParaRPr>
          </a:p>
        </p:txBody>
      </p:sp>
      <p:graphicFrame>
        <p:nvGraphicFramePr>
          <p:cNvPr id="7" name="Object 6" descr="An equation shows the value of cap V subscript 0.&#10;Long description is available in notes, press F6"/>
          <p:cNvGraphicFramePr>
            <a:graphicFrameLocks noChangeAspect="1"/>
          </p:cNvGraphicFramePr>
          <p:nvPr>
            <p:extLst>
              <p:ext uri="{D42A27DB-BD31-4B8C-83A1-F6EECF244321}">
                <p14:modId xmlns:p14="http://schemas.microsoft.com/office/powerpoint/2010/main" val="2196586227"/>
              </p:ext>
            </p:extLst>
          </p:nvPr>
        </p:nvGraphicFramePr>
        <p:xfrm>
          <a:off x="862013" y="3429000"/>
          <a:ext cx="7386637" cy="476250"/>
        </p:xfrm>
        <a:graphic>
          <a:graphicData uri="http://schemas.openxmlformats.org/presentationml/2006/ole">
            <mc:AlternateContent xmlns:mc="http://schemas.openxmlformats.org/markup-compatibility/2006">
              <mc:Choice xmlns:v="urn:schemas-microsoft-com:vml" Requires="v">
                <p:oleObj spid="_x0000_s49428" name="Equation" r:id="rId4" imgW="6095880" imgH="393480" progId="Equation.DSMT4">
                  <p:embed/>
                </p:oleObj>
              </mc:Choice>
              <mc:Fallback>
                <p:oleObj name="Equation" r:id="rId4" imgW="6095880" imgH="393480" progId="Equation.DSMT4">
                  <p:embed/>
                  <p:pic>
                    <p:nvPicPr>
                      <p:cNvPr id="0" name=""/>
                      <p:cNvPicPr/>
                      <p:nvPr/>
                    </p:nvPicPr>
                    <p:blipFill>
                      <a:blip r:embed="rId5"/>
                      <a:stretch>
                        <a:fillRect/>
                      </a:stretch>
                    </p:blipFill>
                    <p:spPr>
                      <a:xfrm>
                        <a:off x="862013" y="3429000"/>
                        <a:ext cx="7386637" cy="476250"/>
                      </a:xfrm>
                      <a:prstGeom prst="rect">
                        <a:avLst/>
                      </a:prstGeom>
                    </p:spPr>
                  </p:pic>
                </p:oleObj>
              </mc:Fallback>
            </mc:AlternateContent>
          </a:graphicData>
        </a:graphic>
      </p:graphicFrame>
      <p:sp>
        <p:nvSpPr>
          <p:cNvPr id="4" name="Content Placeholder 3"/>
          <p:cNvSpPr>
            <a:spLocks noGrp="1"/>
          </p:cNvSpPr>
          <p:nvPr>
            <p:ph idx="13"/>
          </p:nvPr>
        </p:nvSpPr>
        <p:spPr>
          <a:xfrm>
            <a:off x="457200" y="4114800"/>
            <a:ext cx="8229600" cy="761999"/>
          </a:xfrm>
        </p:spPr>
        <p:txBody>
          <a:bodyPr/>
          <a:lstStyle/>
          <a:p>
            <a:r>
              <a:rPr lang="en-IN" sz="2400" dirty="0"/>
              <a:t>We can now estimate the value of a share of Nike stock using Equation 10.4:</a:t>
            </a:r>
            <a:endParaRPr lang="en-US" altLang="en-US" sz="2400" dirty="0">
              <a:ea typeface="ヒラギノ角ゴ Pro W3" pitchFamily="-65" charset="-128"/>
            </a:endParaRPr>
          </a:p>
        </p:txBody>
      </p:sp>
      <p:graphicFrame>
        <p:nvGraphicFramePr>
          <p:cNvPr id="6" name="Object 5" descr="Cap P subscript 0 equals 117,799.5 dollars plus 5,250 dollars minus 3,800 dollars over 1,626 equals 73.34 dollars."/>
          <p:cNvGraphicFramePr>
            <a:graphicFrameLocks noChangeAspect="1"/>
          </p:cNvGraphicFramePr>
          <p:nvPr>
            <p:extLst>
              <p:ext uri="{D42A27DB-BD31-4B8C-83A1-F6EECF244321}">
                <p14:modId xmlns:p14="http://schemas.microsoft.com/office/powerpoint/2010/main" val="1527350498"/>
              </p:ext>
            </p:extLst>
          </p:nvPr>
        </p:nvGraphicFramePr>
        <p:xfrm>
          <a:off x="1839913" y="5029200"/>
          <a:ext cx="5464175" cy="838200"/>
        </p:xfrm>
        <a:graphic>
          <a:graphicData uri="http://schemas.openxmlformats.org/presentationml/2006/ole">
            <mc:AlternateContent xmlns:mc="http://schemas.openxmlformats.org/markup-compatibility/2006">
              <mc:Choice xmlns:v="urn:schemas-microsoft-com:vml" Requires="v">
                <p:oleObj spid="_x0000_s49429" name="Equation" r:id="rId6" imgW="2730240" imgH="419040" progId="Equation.DSMT4">
                  <p:embed/>
                </p:oleObj>
              </mc:Choice>
              <mc:Fallback>
                <p:oleObj name="Equation" r:id="rId6" imgW="2730240" imgH="419040" progId="Equation.DSMT4">
                  <p:embed/>
                  <p:pic>
                    <p:nvPicPr>
                      <p:cNvPr id="0" name=""/>
                      <p:cNvPicPr/>
                      <p:nvPr/>
                    </p:nvPicPr>
                    <p:blipFill>
                      <a:blip r:embed="rId7"/>
                      <a:stretch>
                        <a:fillRect/>
                      </a:stretch>
                    </p:blipFill>
                    <p:spPr>
                      <a:xfrm>
                        <a:off x="1839913" y="5029200"/>
                        <a:ext cx="5464175" cy="838200"/>
                      </a:xfrm>
                      <a:prstGeom prst="rect">
                        <a:avLst/>
                      </a:prstGeom>
                    </p:spPr>
                  </p:pic>
                </p:oleObj>
              </mc:Fallback>
            </mc:AlternateContent>
          </a:graphicData>
        </a:graphic>
      </p:graphicFrame>
    </p:spTree>
    <p:extLst>
      <p:ext uri="{BB962C8B-B14F-4D97-AF65-F5344CB8AC3E}">
        <p14:creationId xmlns:p14="http://schemas.microsoft.com/office/powerpoint/2010/main" val="962873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10.1 Valuing Nike, Inc., Stock Using Free Cash Flow </a:t>
            </a:r>
            <a:r>
              <a:rPr lang="en-US" altLang="en-US" sz="2800" dirty="0">
                <a:latin typeface="+mj-lt"/>
                <a:ea typeface="ヒラギノ角ゴ Pro W3" pitchFamily="-65" charset="-128"/>
              </a:rPr>
              <a:t>(8 of 8)</a:t>
            </a:r>
            <a:endParaRPr lang="en-US" sz="2800" dirty="0">
              <a:latin typeface="+mj-lt"/>
            </a:endParaRPr>
          </a:p>
        </p:txBody>
      </p:sp>
      <p:sp>
        <p:nvSpPr>
          <p:cNvPr id="3" name="Content Placeholder 2"/>
          <p:cNvSpPr>
            <a:spLocks noGrp="1"/>
          </p:cNvSpPr>
          <p:nvPr>
            <p:ph idx="1"/>
          </p:nvPr>
        </p:nvSpPr>
        <p:spPr>
          <a:xfrm>
            <a:off x="457200" y="1600200"/>
            <a:ext cx="8229600" cy="4495800"/>
          </a:xfrm>
        </p:spPr>
        <p:txBody>
          <a:bodyPr/>
          <a:lstStyle/>
          <a:p>
            <a:pPr>
              <a:buNone/>
            </a:pPr>
            <a:r>
              <a:rPr lang="en-US" altLang="en-US" sz="2400" b="1" dirty="0">
                <a:ea typeface="ヒラギノ角ゴ Pro W3" pitchFamily="-65" charset="-128"/>
              </a:rPr>
              <a:t>Evaluate:</a:t>
            </a:r>
          </a:p>
          <a:p>
            <a:r>
              <a:rPr lang="en-US" sz="2400" dirty="0"/>
              <a:t>The total value of all of the claims, both debt and equity, on the firm must equal the total present value of all cash flows generated by the firm, in addition to any cash it currently has. The total present value of all cash flows to be generated by Nike is $117,799.5 million and it has $5,250 million in cash. </a:t>
            </a:r>
          </a:p>
          <a:p>
            <a:r>
              <a:rPr lang="en-US" sz="2400" dirty="0"/>
              <a:t>Subtracting off the value of the debt claims ($3,800 million), leaves us with the total value of the equity claims and dividing by the number of shares produces the value per share.</a:t>
            </a:r>
            <a:endParaRPr lang="en-US" altLang="en-US" sz="2400" dirty="0">
              <a:ea typeface="ヒラギノ角ゴ Pro W3" pitchFamily="-65" charset="-128"/>
            </a:endParaRPr>
          </a:p>
        </p:txBody>
      </p:sp>
    </p:spTree>
    <p:extLst>
      <p:ext uri="{BB962C8B-B14F-4D97-AF65-F5344CB8AC3E}">
        <p14:creationId xmlns:p14="http://schemas.microsoft.com/office/powerpoint/2010/main" val="1770174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Example 10.1a Valuing DAC Stock Using Free Cash Flow </a:t>
            </a:r>
            <a:r>
              <a:rPr lang="en-US" altLang="en-US" sz="2800" dirty="0">
                <a:latin typeface="+mj-lt"/>
                <a:ea typeface="ヒラギノ角ゴ Pro W3" pitchFamily="-65" charset="-128"/>
              </a:rPr>
              <a:t>(1 of 8)</a:t>
            </a:r>
            <a:endParaRPr lang="en-US" sz="2800" dirty="0">
              <a:latin typeface="+mj-lt"/>
            </a:endParaRPr>
          </a:p>
        </p:txBody>
      </p:sp>
      <p:sp>
        <p:nvSpPr>
          <p:cNvPr id="3" name="Content Placeholder 2"/>
          <p:cNvSpPr>
            <a:spLocks noGrp="1"/>
          </p:cNvSpPr>
          <p:nvPr>
            <p:ph idx="1"/>
          </p:nvPr>
        </p:nvSpPr>
        <p:spPr>
          <a:xfrm>
            <a:off x="457200" y="1611287"/>
            <a:ext cx="8229600" cy="2129440"/>
          </a:xfrm>
        </p:spPr>
        <p:txBody>
          <a:bodyPr/>
          <a:lstStyle/>
          <a:p>
            <a:pPr>
              <a:buNone/>
            </a:pPr>
            <a:r>
              <a:rPr lang="en-US" altLang="en-US" sz="2400" b="1" dirty="0">
                <a:ea typeface="ヒラギノ角ゴ Pro W3" pitchFamily="-65" charset="-128"/>
              </a:rPr>
              <a:t>Problem:</a:t>
            </a:r>
          </a:p>
          <a:p>
            <a:r>
              <a:rPr lang="en-US" altLang="en-US" sz="2400" dirty="0">
                <a:ea typeface="ヒラギノ角ゴ Pro W3" pitchFamily="-65" charset="-128"/>
              </a:rPr>
              <a:t>DAC Industries had sales of $25.3 billion in 2020. Suppose you expect its sales to grow at a rate of 8% in 2021, but then slow by 1% per year to the long-run growth rate that is characteristic of the apparel industry—5%—by 2024. </a:t>
            </a:r>
          </a:p>
        </p:txBody>
      </p:sp>
    </p:spTree>
    <p:extLst>
      <p:ext uri="{BB962C8B-B14F-4D97-AF65-F5344CB8AC3E}">
        <p14:creationId xmlns:p14="http://schemas.microsoft.com/office/powerpoint/2010/main" val="4181931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Example 10.1a Valuing DAC Inc., Stock Using Free Cash Flow </a:t>
            </a:r>
            <a:r>
              <a:rPr lang="en-US" altLang="en-US" sz="2800" dirty="0">
                <a:latin typeface="+mj-lt"/>
                <a:ea typeface="ヒラギノ角ゴ Pro W3" pitchFamily="-65" charset="-128"/>
              </a:rPr>
              <a:t>(2 of 8)</a:t>
            </a:r>
            <a:endParaRPr lang="en-US" sz="2800" dirty="0">
              <a:latin typeface="+mj-lt"/>
            </a:endParaRPr>
          </a:p>
        </p:txBody>
      </p:sp>
      <p:sp>
        <p:nvSpPr>
          <p:cNvPr id="3" name="Content Placeholder 2"/>
          <p:cNvSpPr>
            <a:spLocks noGrp="1"/>
          </p:cNvSpPr>
          <p:nvPr>
            <p:ph idx="1"/>
          </p:nvPr>
        </p:nvSpPr>
        <p:spPr>
          <a:xfrm>
            <a:off x="457200" y="1611285"/>
            <a:ext cx="8229600" cy="4145279"/>
          </a:xfrm>
        </p:spPr>
        <p:txBody>
          <a:bodyPr/>
          <a:lstStyle/>
          <a:p>
            <a:pPr>
              <a:buNone/>
            </a:pPr>
            <a:r>
              <a:rPr lang="en-US" altLang="en-US" sz="2400" b="1" dirty="0">
                <a:ea typeface="ヒラギノ角ゴ Pro W3" pitchFamily="-65" charset="-128"/>
              </a:rPr>
              <a:t>Problem:</a:t>
            </a:r>
          </a:p>
          <a:p>
            <a:r>
              <a:rPr lang="en-US" altLang="en-US" sz="2400" dirty="0">
                <a:ea typeface="ヒラギノ角ゴ Pro W3" pitchFamily="-65" charset="-128"/>
              </a:rPr>
              <a:t>Based on DAC’s past profitability an investment needs, you expect EBIT to be 9% of sales, increases in net working capital requirements to be 10% of any increase in sales, and capital expenditures to equal depreciation expenses.</a:t>
            </a:r>
          </a:p>
          <a:p>
            <a:r>
              <a:rPr lang="en-US" altLang="en-US" sz="2400" dirty="0">
                <a:ea typeface="ヒラギノ角ゴ Pro W3" pitchFamily="-65" charset="-128"/>
              </a:rPr>
              <a:t>If DAC has $4 billion in cash, $2 billion in debt, 500 million shares outstanding, a tax rate of 24%, and a weighted average cost of capital of 10%, what is your estimate of the value of DAC’s stock in early 2021?</a:t>
            </a:r>
          </a:p>
        </p:txBody>
      </p:sp>
    </p:spTree>
    <p:extLst>
      <p:ext uri="{BB962C8B-B14F-4D97-AF65-F5344CB8AC3E}">
        <p14:creationId xmlns:p14="http://schemas.microsoft.com/office/powerpoint/2010/main" val="423960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Example 10.1a Valuing </a:t>
            </a:r>
            <a:r>
              <a:rPr lang="en-US" altLang="en-US" sz="3600" dirty="0" err="1">
                <a:latin typeface="+mj-lt"/>
                <a:ea typeface="ヒラギノ角ゴ Pro W3" pitchFamily="-65" charset="-128"/>
              </a:rPr>
              <a:t>Dac</a:t>
            </a:r>
            <a:r>
              <a:rPr lang="en-US" altLang="en-US" sz="3600" dirty="0">
                <a:latin typeface="+mj-lt"/>
                <a:ea typeface="ヒラギノ角ゴ Pro W3" pitchFamily="-65" charset="-128"/>
              </a:rPr>
              <a:t> Inc., Stock Using Free Cash Flow </a:t>
            </a:r>
            <a:r>
              <a:rPr lang="en-US" altLang="en-US" sz="2800" dirty="0">
                <a:latin typeface="+mj-lt"/>
                <a:ea typeface="ヒラギノ角ゴ Pro W3" pitchFamily="-65" charset="-128"/>
              </a:rPr>
              <a:t>(3 of 8)</a:t>
            </a:r>
            <a:endParaRPr lang="en-US" sz="2800" dirty="0">
              <a:latin typeface="+mj-lt"/>
            </a:endParaRPr>
          </a:p>
        </p:txBody>
      </p:sp>
      <p:sp>
        <p:nvSpPr>
          <p:cNvPr id="3" name="Content Placeholder 2"/>
          <p:cNvSpPr>
            <a:spLocks noGrp="1"/>
          </p:cNvSpPr>
          <p:nvPr>
            <p:ph idx="1"/>
          </p:nvPr>
        </p:nvSpPr>
        <p:spPr>
          <a:xfrm>
            <a:off x="457200" y="1600201"/>
            <a:ext cx="8229600" cy="3581399"/>
          </a:xfrm>
        </p:spPr>
        <p:txBody>
          <a:bodyPr/>
          <a:lstStyle/>
          <a:p>
            <a:pPr>
              <a:buNone/>
            </a:pPr>
            <a:r>
              <a:rPr lang="en-US" altLang="en-US" sz="2400" b="1" dirty="0">
                <a:ea typeface="ヒラギノ角ゴ Pro W3" pitchFamily="-65" charset="-128"/>
              </a:rPr>
              <a:t>Solution:</a:t>
            </a:r>
          </a:p>
          <a:p>
            <a:pPr>
              <a:spcBef>
                <a:spcPts val="0"/>
              </a:spcBef>
              <a:buNone/>
            </a:pPr>
            <a:r>
              <a:rPr lang="en-US" altLang="en-US" sz="2400" b="1" dirty="0">
                <a:ea typeface="ヒラギノ角ゴ Pro W3" pitchFamily="-65" charset="-128"/>
              </a:rPr>
              <a:t>Plan:</a:t>
            </a:r>
          </a:p>
          <a:p>
            <a:r>
              <a:rPr lang="en-US" altLang="en-US" sz="2400" dirty="0">
                <a:ea typeface="ヒラギノ角ゴ Pro W3" pitchFamily="-65" charset="-128"/>
              </a:rPr>
              <a:t>We can estimate DAC’s future free cash flow by constructing a pro forma statement as we did for Abbyfan in Chapter 9. The only difference is that the pro forma statement is for the whole company, rather than just one project. Further, we need to calculate a terminal (or continuation) value for DAC at the end of our explicit projections.</a:t>
            </a:r>
          </a:p>
        </p:txBody>
      </p:sp>
    </p:spTree>
    <p:extLst>
      <p:ext uri="{BB962C8B-B14F-4D97-AF65-F5344CB8AC3E}">
        <p14:creationId xmlns:p14="http://schemas.microsoft.com/office/powerpoint/2010/main" val="2836899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Objectives"/>
          <p:cNvSpPr>
            <a:spLocks noGrp="1"/>
          </p:cNvSpPr>
          <p:nvPr>
            <p:ph type="title"/>
          </p:nvPr>
        </p:nvSpPr>
        <p:spPr>
          <a:xfrm>
            <a:off x="457200" y="152400"/>
            <a:ext cx="8229600" cy="563078"/>
          </a:xfrm>
        </p:spPr>
        <p:txBody>
          <a:bodyPr/>
          <a:lstStyle/>
          <a:p>
            <a:r>
              <a:rPr lang="en-US" altLang="en-US" sz="3600" dirty="0">
                <a:latin typeface="+mj-lt"/>
              </a:rPr>
              <a:t>Chapter Outline</a:t>
            </a:r>
            <a:endParaRPr lang="en-US" sz="3600" b="1" dirty="0">
              <a:latin typeface="+mj-lt"/>
            </a:endParaRPr>
          </a:p>
        </p:txBody>
      </p:sp>
      <p:sp>
        <p:nvSpPr>
          <p:cNvPr id="3" name="Learning Objective List"/>
          <p:cNvSpPr>
            <a:spLocks noGrp="1"/>
          </p:cNvSpPr>
          <p:nvPr>
            <p:ph idx="1"/>
          </p:nvPr>
        </p:nvSpPr>
        <p:spPr>
          <a:xfrm>
            <a:off x="457200" y="979832"/>
            <a:ext cx="8382000" cy="2636203"/>
          </a:xfrm>
        </p:spPr>
        <p:txBody>
          <a:bodyPr/>
          <a:lstStyle/>
          <a:p>
            <a:pPr marL="517525" indent="-517525">
              <a:buNone/>
            </a:pPr>
            <a:r>
              <a:rPr lang="en-US" sz="2400" b="1" dirty="0">
                <a:solidFill>
                  <a:srgbClr val="007FA3"/>
                </a:solidFill>
              </a:rPr>
              <a:t>10.1</a:t>
            </a:r>
            <a:r>
              <a:rPr lang="en-US" sz="2400" dirty="0">
                <a:solidFill>
                  <a:srgbClr val="007FA3"/>
                </a:solidFill>
              </a:rPr>
              <a:t> </a:t>
            </a:r>
            <a:r>
              <a:rPr lang="en-US" altLang="en-US" sz="2400" dirty="0">
                <a:ea typeface="ヒラギノ角ゴ Pro W3" pitchFamily="-65" charset="-128"/>
              </a:rPr>
              <a:t>The Discounted Free Cash Flow Model</a:t>
            </a:r>
          </a:p>
          <a:p>
            <a:pPr marL="0" indent="0">
              <a:buClr>
                <a:schemeClr val="bg1"/>
              </a:buClr>
              <a:buNone/>
            </a:pPr>
            <a:r>
              <a:rPr lang="en-US" sz="2400" b="1" dirty="0">
                <a:solidFill>
                  <a:srgbClr val="007FA3"/>
                </a:solidFill>
              </a:rPr>
              <a:t>10.2</a:t>
            </a:r>
            <a:r>
              <a:rPr lang="en-US" sz="2400" dirty="0">
                <a:solidFill>
                  <a:srgbClr val="007FA3"/>
                </a:solidFill>
              </a:rPr>
              <a:t> </a:t>
            </a:r>
            <a:r>
              <a:rPr lang="en-US" altLang="en-US" sz="2400" dirty="0">
                <a:ea typeface="ヒラギノ角ゴ Pro W3" pitchFamily="-65" charset="-128"/>
              </a:rPr>
              <a:t>Valuation Based on Comparable Firms</a:t>
            </a:r>
            <a:endParaRPr lang="en-US" sz="2400" dirty="0"/>
          </a:p>
          <a:p>
            <a:pPr marL="0" indent="0">
              <a:buClr>
                <a:schemeClr val="bg1"/>
              </a:buClr>
              <a:buNone/>
            </a:pPr>
            <a:r>
              <a:rPr lang="en-US" sz="2400" b="1" dirty="0">
                <a:solidFill>
                  <a:srgbClr val="007FA3"/>
                </a:solidFill>
              </a:rPr>
              <a:t>10.3 </a:t>
            </a:r>
            <a:r>
              <a:rPr lang="en-US" altLang="en-US" sz="2400" dirty="0">
                <a:ea typeface="ヒラギノ角ゴ Pro W3" pitchFamily="-65" charset="-128"/>
              </a:rPr>
              <a:t>Stock Valuation Techniques: A Final Word</a:t>
            </a:r>
            <a:endParaRPr lang="en-US" sz="2400" dirty="0"/>
          </a:p>
          <a:p>
            <a:pPr marL="0" indent="0">
              <a:buClr>
                <a:schemeClr val="bg1"/>
              </a:buClr>
              <a:buNone/>
            </a:pPr>
            <a:r>
              <a:rPr lang="en-US" sz="2400" b="1" dirty="0">
                <a:solidFill>
                  <a:srgbClr val="007FA3"/>
                </a:solidFill>
              </a:rPr>
              <a:t>10.4 </a:t>
            </a:r>
            <a:r>
              <a:rPr lang="en-US" altLang="en-US" sz="2400" dirty="0">
                <a:ea typeface="ヒラギノ角ゴ Pro W3" pitchFamily="-65" charset="-128"/>
              </a:rPr>
              <a:t>Information, Competition, and Stock Prices</a:t>
            </a:r>
            <a:endParaRPr lang="en-US" altLang="en-US" sz="2400" dirty="0"/>
          </a:p>
          <a:p>
            <a:pPr marL="0" indent="0">
              <a:buClr>
                <a:schemeClr val="bg1"/>
              </a:buClr>
              <a:buNone/>
            </a:pPr>
            <a:r>
              <a:rPr lang="en-US" sz="2400" b="1" dirty="0">
                <a:solidFill>
                  <a:srgbClr val="007FA3"/>
                </a:solidFill>
              </a:rPr>
              <a:t>10.5 </a:t>
            </a:r>
            <a:r>
              <a:rPr lang="en-US" altLang="en-US" sz="2400" dirty="0">
                <a:ea typeface="ヒラギノ角ゴ Pro W3" pitchFamily="-65" charset="-128"/>
              </a:rPr>
              <a:t>Individual Biases and Trading</a:t>
            </a:r>
            <a:endParaRPr lang="en-US" sz="2400" b="1" dirty="0">
              <a:solidFill>
                <a:srgbClr val="007FA3"/>
              </a:solidFill>
            </a:endParaRPr>
          </a:p>
        </p:txBody>
      </p:sp>
    </p:spTree>
    <p:extLst>
      <p:ext uri="{BB962C8B-B14F-4D97-AF65-F5344CB8AC3E}">
        <p14:creationId xmlns:p14="http://schemas.microsoft.com/office/powerpoint/2010/main" val="793399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Example 10.1a Valuing DAC Inc., Stock Using Free Cash Flow </a:t>
            </a:r>
            <a:r>
              <a:rPr lang="en-US" altLang="en-US" sz="2800" dirty="0">
                <a:latin typeface="+mj-lt"/>
                <a:ea typeface="ヒラギノ角ゴ Pro W3" pitchFamily="-65" charset="-128"/>
              </a:rPr>
              <a:t>(4 of 8)</a:t>
            </a:r>
            <a:endParaRPr lang="en-US" sz="2800" dirty="0">
              <a:latin typeface="+mj-lt"/>
            </a:endParaRPr>
          </a:p>
        </p:txBody>
      </p:sp>
      <p:sp>
        <p:nvSpPr>
          <p:cNvPr id="3" name="Content Placeholder 2"/>
          <p:cNvSpPr>
            <a:spLocks noGrp="1"/>
          </p:cNvSpPr>
          <p:nvPr>
            <p:ph idx="1"/>
          </p:nvPr>
        </p:nvSpPr>
        <p:spPr>
          <a:xfrm>
            <a:off x="457200" y="1600201"/>
            <a:ext cx="8229600" cy="4114800"/>
          </a:xfrm>
        </p:spPr>
        <p:txBody>
          <a:bodyPr/>
          <a:lstStyle/>
          <a:p>
            <a:pPr>
              <a:buNone/>
            </a:pPr>
            <a:r>
              <a:rPr lang="en-US" altLang="en-US" sz="2400" b="1" dirty="0">
                <a:ea typeface="ヒラギノ角ゴ Pro W3" pitchFamily="-65" charset="-128"/>
              </a:rPr>
              <a:t>Plan:</a:t>
            </a:r>
          </a:p>
          <a:p>
            <a:r>
              <a:rPr lang="en-US" altLang="en-US" sz="2400" dirty="0">
                <a:ea typeface="ヒラギノ角ゴ Pro W3" pitchFamily="-65" charset="-128"/>
              </a:rPr>
              <a:t>Because we expect DAC’s free cash flow to grow at a constant rate after 2020, we can use Equation 10.6 to compute a terminal enterprise value. </a:t>
            </a:r>
          </a:p>
          <a:p>
            <a:r>
              <a:rPr lang="en-US" altLang="en-US" sz="2400" dirty="0">
                <a:ea typeface="ヒラギノ角ゴ Pro W3" pitchFamily="-65" charset="-128"/>
              </a:rPr>
              <a:t>The present value of the free cash flows during the years 2021–2024 and the terminal value will be the total enterprise value for DAC. Using that value, we can subtract the debt, add the cash, and divide by the number of shares outstanding to compute the price per share (Equation 10.4).</a:t>
            </a:r>
          </a:p>
        </p:txBody>
      </p:sp>
    </p:spTree>
    <p:extLst>
      <p:ext uri="{BB962C8B-B14F-4D97-AF65-F5344CB8AC3E}">
        <p14:creationId xmlns:p14="http://schemas.microsoft.com/office/powerpoint/2010/main" val="1546848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876"/>
            <a:ext cx="8229600" cy="1097280"/>
          </a:xfrm>
        </p:spPr>
        <p:txBody>
          <a:bodyPr/>
          <a:lstStyle/>
          <a:p>
            <a:r>
              <a:rPr lang="en-US" altLang="en-US" sz="3600" dirty="0">
                <a:latin typeface="+mj-lt"/>
                <a:ea typeface="ヒラギノ角ゴ Pro W3" pitchFamily="-65" charset="-128"/>
              </a:rPr>
              <a:t>Example 10.1a Valuing DAC Inc., Stock Using Free Cash Flow </a:t>
            </a:r>
            <a:r>
              <a:rPr lang="en-US" altLang="en-US" sz="2800" dirty="0">
                <a:latin typeface="+mj-lt"/>
                <a:ea typeface="ヒラギノ角ゴ Pro W3" pitchFamily="-65" charset="-128"/>
              </a:rPr>
              <a:t>(5 of 8)</a:t>
            </a:r>
            <a:endParaRPr lang="en-US" sz="2800" dirty="0">
              <a:latin typeface="+mj-lt"/>
            </a:endParaRPr>
          </a:p>
        </p:txBody>
      </p:sp>
      <p:sp>
        <p:nvSpPr>
          <p:cNvPr id="3" name="Content Placeholder 2"/>
          <p:cNvSpPr>
            <a:spLocks noGrp="1"/>
          </p:cNvSpPr>
          <p:nvPr>
            <p:ph idx="1"/>
          </p:nvPr>
        </p:nvSpPr>
        <p:spPr>
          <a:xfrm>
            <a:off x="457200" y="1600201"/>
            <a:ext cx="8229600" cy="1143000"/>
          </a:xfrm>
        </p:spPr>
        <p:txBody>
          <a:bodyPr/>
          <a:lstStyle/>
          <a:p>
            <a:pPr>
              <a:buNone/>
            </a:pPr>
            <a:r>
              <a:rPr lang="en-US" altLang="en-US" sz="2400" b="1" dirty="0">
                <a:ea typeface="ヒラギノ角ゴ Pro W3" pitchFamily="-65" charset="-128"/>
              </a:rPr>
              <a:t>Execute:</a:t>
            </a:r>
          </a:p>
          <a:p>
            <a:pPr>
              <a:spcBef>
                <a:spcPct val="0"/>
              </a:spcBef>
            </a:pPr>
            <a:r>
              <a:rPr lang="en-US" altLang="en-US" sz="2400" dirty="0">
                <a:ea typeface="ヒラギノ角ゴ Pro W3" pitchFamily="-65" charset="-128"/>
              </a:rPr>
              <a:t>The spreadsheet below presents a simplified pro forma for DAC based on the information we have:</a:t>
            </a:r>
          </a:p>
        </p:txBody>
      </p:sp>
      <p:pic>
        <p:nvPicPr>
          <p:cNvPr id="7" name="Picture Placeholder 6" descr="A spreadsheet shows the projected free cash flows for 4 years.&#10;Long description is available in notes, press F6">
            <a:extLst>
              <a:ext uri="{FF2B5EF4-FFF2-40B4-BE49-F238E27FC236}">
                <a16:creationId xmlns:a16="http://schemas.microsoft.com/office/drawing/2014/main" id="{1758A4C2-3751-43BA-ADBE-204EFAD90D6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498456" y="2895600"/>
            <a:ext cx="8147088" cy="2967063"/>
          </a:xfrm>
          <a:prstGeom prst="rect">
            <a:avLst/>
          </a:prstGeom>
        </p:spPr>
      </p:pic>
    </p:spTree>
    <p:extLst>
      <p:ext uri="{BB962C8B-B14F-4D97-AF65-F5344CB8AC3E}">
        <p14:creationId xmlns:p14="http://schemas.microsoft.com/office/powerpoint/2010/main" val="104055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Example 10.1a Valuing DAC Inc., Stock Using Free Cash Flow </a:t>
            </a:r>
            <a:r>
              <a:rPr lang="en-US" altLang="en-US" sz="2800" dirty="0">
                <a:latin typeface="+mj-lt"/>
                <a:ea typeface="ヒラギノ角ゴ Pro W3" pitchFamily="-65" charset="-128"/>
              </a:rPr>
              <a:t>(6 of 8)</a:t>
            </a:r>
            <a:endParaRPr lang="en-US" sz="2800" dirty="0">
              <a:latin typeface="+mj-lt"/>
            </a:endParaRPr>
          </a:p>
        </p:txBody>
      </p:sp>
      <p:sp>
        <p:nvSpPr>
          <p:cNvPr id="3" name="Content Placeholder 2"/>
          <p:cNvSpPr>
            <a:spLocks noGrp="1"/>
          </p:cNvSpPr>
          <p:nvPr>
            <p:ph idx="1"/>
          </p:nvPr>
        </p:nvSpPr>
        <p:spPr>
          <a:xfrm>
            <a:off x="457200" y="1600200"/>
            <a:ext cx="8229600" cy="3733799"/>
          </a:xfrm>
        </p:spPr>
        <p:txBody>
          <a:bodyPr/>
          <a:lstStyle/>
          <a:p>
            <a:pPr>
              <a:buNone/>
            </a:pPr>
            <a:r>
              <a:rPr lang="en-US" altLang="en-US" sz="2400" b="1" dirty="0">
                <a:ea typeface="ヒラギノ角ゴ Pro W3" pitchFamily="-65" charset="-128"/>
              </a:rPr>
              <a:t>Execute:</a:t>
            </a:r>
          </a:p>
          <a:p>
            <a:r>
              <a:rPr lang="en-US" altLang="en-US" sz="2400" dirty="0">
                <a:ea typeface="ヒラギノ角ゴ Pro W3" pitchFamily="-65" charset="-128"/>
              </a:rPr>
              <a:t>Because capital expenditures are expected to equal depreciation, those lines in the spreadsheet cancel out. We can set them both to zero rather than explicitly forecast them.</a:t>
            </a:r>
          </a:p>
          <a:p>
            <a:r>
              <a:rPr lang="en-US" altLang="en-US" sz="2400" dirty="0">
                <a:ea typeface="ヒラギノ角ゴ Pro W3" pitchFamily="-65" charset="-128"/>
              </a:rPr>
              <a:t>Given our assumption of constant 5% growth in free cash flows after 2024 and a weighted average cost of capital of 10%, we can use Equation 10.6 to compute a terminal enterprise value:</a:t>
            </a:r>
            <a:endParaRPr lang="en-US" altLang="en-US" sz="2400" b="1" dirty="0">
              <a:ea typeface="ヒラギノ角ゴ Pro W3" pitchFamily="-65" charset="-128"/>
            </a:endParaRPr>
          </a:p>
        </p:txBody>
      </p:sp>
      <p:graphicFrame>
        <p:nvGraphicFramePr>
          <p:cNvPr id="5" name="Object 4" descr="An equation: V sub 2024 = start quantity, 1 + g sub F C F, divided by r sub w ay c c, minus g sub F C F, end quantity, times F C F sub 2024 = start quantity, 1.05 divided by 0.10 minus 0.05, end quantity, times 2070.8 = $43,486.8 million."/>
          <p:cNvGraphicFramePr>
            <a:graphicFrameLocks noChangeAspect="1"/>
          </p:cNvGraphicFramePr>
          <p:nvPr>
            <p:extLst>
              <p:ext uri="{D42A27DB-BD31-4B8C-83A1-F6EECF244321}">
                <p14:modId xmlns:p14="http://schemas.microsoft.com/office/powerpoint/2010/main" val="483411452"/>
              </p:ext>
            </p:extLst>
          </p:nvPr>
        </p:nvGraphicFramePr>
        <p:xfrm>
          <a:off x="1016000" y="5372100"/>
          <a:ext cx="7091363" cy="723900"/>
        </p:xfrm>
        <a:graphic>
          <a:graphicData uri="http://schemas.openxmlformats.org/presentationml/2006/ole">
            <mc:AlternateContent xmlns:mc="http://schemas.openxmlformats.org/markup-compatibility/2006">
              <mc:Choice xmlns:v="urn:schemas-microsoft-com:vml" Requires="v">
                <p:oleObj spid="_x0000_s35989" name="Equation" r:id="rId4" imgW="4724280" imgH="482400" progId="Equation.DSMT4">
                  <p:embed/>
                </p:oleObj>
              </mc:Choice>
              <mc:Fallback>
                <p:oleObj name="Equation" r:id="rId4" imgW="4724280" imgH="482400" progId="Equation.DSMT4">
                  <p:embed/>
                  <p:pic>
                    <p:nvPicPr>
                      <p:cNvPr id="0" name=""/>
                      <p:cNvPicPr/>
                      <p:nvPr/>
                    </p:nvPicPr>
                    <p:blipFill>
                      <a:blip r:embed="rId5"/>
                      <a:stretch>
                        <a:fillRect/>
                      </a:stretch>
                    </p:blipFill>
                    <p:spPr>
                      <a:xfrm>
                        <a:off x="1016000" y="5372100"/>
                        <a:ext cx="7091363" cy="723900"/>
                      </a:xfrm>
                      <a:prstGeom prst="rect">
                        <a:avLst/>
                      </a:prstGeom>
                    </p:spPr>
                  </p:pic>
                </p:oleObj>
              </mc:Fallback>
            </mc:AlternateContent>
          </a:graphicData>
        </a:graphic>
      </p:graphicFrame>
    </p:spTree>
    <p:extLst>
      <p:ext uri="{BB962C8B-B14F-4D97-AF65-F5344CB8AC3E}">
        <p14:creationId xmlns:p14="http://schemas.microsoft.com/office/powerpoint/2010/main" val="754543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10.1a Valuing DAC Inc., Stock Using Free Cash Flow </a:t>
            </a:r>
            <a:r>
              <a:rPr lang="en-US" altLang="en-US" sz="2800" dirty="0">
                <a:latin typeface="+mj-lt"/>
                <a:ea typeface="ヒラギノ角ゴ Pro W3" pitchFamily="-65" charset="-128"/>
              </a:rPr>
              <a:t>(7 of 8)</a:t>
            </a:r>
            <a:endParaRPr lang="en-US" sz="2800" dirty="0">
              <a:latin typeface="+mj-lt"/>
            </a:endParaRPr>
          </a:p>
        </p:txBody>
      </p:sp>
      <p:sp>
        <p:nvSpPr>
          <p:cNvPr id="3" name="Content Placeholder 2"/>
          <p:cNvSpPr>
            <a:spLocks noGrp="1"/>
          </p:cNvSpPr>
          <p:nvPr>
            <p:ph idx="1"/>
          </p:nvPr>
        </p:nvSpPr>
        <p:spPr>
          <a:xfrm>
            <a:off x="457200" y="1600200"/>
            <a:ext cx="8229600" cy="1689100"/>
          </a:xfrm>
        </p:spPr>
        <p:txBody>
          <a:bodyPr/>
          <a:lstStyle/>
          <a:p>
            <a:pPr>
              <a:buNone/>
            </a:pPr>
            <a:r>
              <a:rPr lang="en-US" altLang="en-US" sz="2400" b="1" dirty="0">
                <a:ea typeface="ヒラギノ角ゴ Pro W3" pitchFamily="-65" charset="-128"/>
              </a:rPr>
              <a:t>Execute:</a:t>
            </a:r>
          </a:p>
          <a:p>
            <a:pPr>
              <a:spcBef>
                <a:spcPct val="50000"/>
              </a:spcBef>
            </a:pPr>
            <a:r>
              <a:rPr lang="en-US" altLang="en-US" sz="2400" dirty="0">
                <a:ea typeface="ヒラギノ角ゴ Pro W3" pitchFamily="-65" charset="-128"/>
              </a:rPr>
              <a:t>From Equation 10.5, DAC’s current enterprise value is the present value of its free cash flows plus the firm’s terminal value:</a:t>
            </a:r>
          </a:p>
        </p:txBody>
      </p:sp>
      <p:graphicFrame>
        <p:nvGraphicFramePr>
          <p:cNvPr id="7" name="Object 6" descr="An equation: V sub 2021 = 1,666.6 divided by 1.10, plus 1,808.5 divided by 1.10 squared, plus 1,944.4 divided by 1.10 cubed, plus 2,070.8 divided by 1.10 raised to the 4 power, plus 43,486.8 divided by 1.10 raised to the 4 power = $35,587 million."/>
          <p:cNvGraphicFramePr>
            <a:graphicFrameLocks noChangeAspect="1"/>
          </p:cNvGraphicFramePr>
          <p:nvPr>
            <p:extLst>
              <p:ext uri="{D42A27DB-BD31-4B8C-83A1-F6EECF244321}">
                <p14:modId xmlns:p14="http://schemas.microsoft.com/office/powerpoint/2010/main" val="3486890"/>
              </p:ext>
            </p:extLst>
          </p:nvPr>
        </p:nvGraphicFramePr>
        <p:xfrm>
          <a:off x="727075" y="3436938"/>
          <a:ext cx="7683500" cy="657225"/>
        </p:xfrm>
        <a:graphic>
          <a:graphicData uri="http://schemas.openxmlformats.org/presentationml/2006/ole">
            <mc:AlternateContent xmlns:mc="http://schemas.openxmlformats.org/markup-compatibility/2006">
              <mc:Choice xmlns:v="urn:schemas-microsoft-com:vml" Requires="v">
                <p:oleObj spid="_x0000_s37162" name="Equation" r:id="rId4" imgW="4597200" imgH="393480" progId="Equation.DSMT4">
                  <p:embed/>
                </p:oleObj>
              </mc:Choice>
              <mc:Fallback>
                <p:oleObj name="Equation" r:id="rId4" imgW="4597200" imgH="393480" progId="Equation.DSMT4">
                  <p:embed/>
                  <p:pic>
                    <p:nvPicPr>
                      <p:cNvPr id="0" name=""/>
                      <p:cNvPicPr/>
                      <p:nvPr/>
                    </p:nvPicPr>
                    <p:blipFill>
                      <a:blip r:embed="rId5"/>
                      <a:stretch>
                        <a:fillRect/>
                      </a:stretch>
                    </p:blipFill>
                    <p:spPr>
                      <a:xfrm>
                        <a:off x="727075" y="3436938"/>
                        <a:ext cx="7683500" cy="657225"/>
                      </a:xfrm>
                      <a:prstGeom prst="rect">
                        <a:avLst/>
                      </a:prstGeom>
                    </p:spPr>
                  </p:pic>
                </p:oleObj>
              </mc:Fallback>
            </mc:AlternateContent>
          </a:graphicData>
        </a:graphic>
      </p:graphicFrame>
      <p:sp>
        <p:nvSpPr>
          <p:cNvPr id="4" name="Content Placeholder 3"/>
          <p:cNvSpPr>
            <a:spLocks noGrp="1"/>
          </p:cNvSpPr>
          <p:nvPr>
            <p:ph idx="13"/>
          </p:nvPr>
        </p:nvSpPr>
        <p:spPr>
          <a:xfrm>
            <a:off x="457200" y="4267200"/>
            <a:ext cx="8229600" cy="761999"/>
          </a:xfrm>
        </p:spPr>
        <p:txBody>
          <a:bodyPr/>
          <a:lstStyle/>
          <a:p>
            <a:r>
              <a:rPr lang="en-US" altLang="en-US" sz="2400" dirty="0">
                <a:ea typeface="ヒラギノ角ゴ Pro W3" pitchFamily="-65" charset="-128"/>
              </a:rPr>
              <a:t>We can now estimate the value of a share of DAC’s stock using Equation 10.4:</a:t>
            </a:r>
          </a:p>
        </p:txBody>
      </p:sp>
      <p:graphicFrame>
        <p:nvGraphicFramePr>
          <p:cNvPr id="6" name="Object 5" descr="An equation: P sub 2017 = $35,587 + $4,000 minus $2,000, divided by 500 = $75.17."/>
          <p:cNvGraphicFramePr>
            <a:graphicFrameLocks noChangeAspect="1"/>
          </p:cNvGraphicFramePr>
          <p:nvPr>
            <p:extLst>
              <p:ext uri="{D42A27DB-BD31-4B8C-83A1-F6EECF244321}">
                <p14:modId xmlns:p14="http://schemas.microsoft.com/office/powerpoint/2010/main" val="1629806204"/>
              </p:ext>
            </p:extLst>
          </p:nvPr>
        </p:nvGraphicFramePr>
        <p:xfrm>
          <a:off x="2355850" y="5181600"/>
          <a:ext cx="4432300" cy="650875"/>
        </p:xfrm>
        <a:graphic>
          <a:graphicData uri="http://schemas.openxmlformats.org/presentationml/2006/ole">
            <mc:AlternateContent xmlns:mc="http://schemas.openxmlformats.org/markup-compatibility/2006">
              <mc:Choice xmlns:v="urn:schemas-microsoft-com:vml" Requires="v">
                <p:oleObj spid="_x0000_s37163" name="Equation" r:id="rId6" imgW="2679480" imgH="393480" progId="Equation.DSMT4">
                  <p:embed/>
                </p:oleObj>
              </mc:Choice>
              <mc:Fallback>
                <p:oleObj name="Equation" r:id="rId6" imgW="2679480" imgH="393480" progId="Equation.DSMT4">
                  <p:embed/>
                  <p:pic>
                    <p:nvPicPr>
                      <p:cNvPr id="0" name=""/>
                      <p:cNvPicPr/>
                      <p:nvPr/>
                    </p:nvPicPr>
                    <p:blipFill>
                      <a:blip r:embed="rId7"/>
                      <a:stretch>
                        <a:fillRect/>
                      </a:stretch>
                    </p:blipFill>
                    <p:spPr>
                      <a:xfrm>
                        <a:off x="2355850" y="5181600"/>
                        <a:ext cx="4432300" cy="650875"/>
                      </a:xfrm>
                      <a:prstGeom prst="rect">
                        <a:avLst/>
                      </a:prstGeom>
                    </p:spPr>
                  </p:pic>
                </p:oleObj>
              </mc:Fallback>
            </mc:AlternateContent>
          </a:graphicData>
        </a:graphic>
      </p:graphicFrame>
    </p:spTree>
    <p:extLst>
      <p:ext uri="{BB962C8B-B14F-4D97-AF65-F5344CB8AC3E}">
        <p14:creationId xmlns:p14="http://schemas.microsoft.com/office/powerpoint/2010/main" val="1215014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Example 10.1a Valuing DAC Inc., Stock Using Free Cash Flow </a:t>
            </a:r>
            <a:r>
              <a:rPr lang="en-US" altLang="en-US" sz="2800" dirty="0">
                <a:latin typeface="+mj-lt"/>
                <a:ea typeface="ヒラギノ角ゴ Pro W3" pitchFamily="-65" charset="-128"/>
              </a:rPr>
              <a:t>(8 of 8)</a:t>
            </a:r>
            <a:endParaRPr lang="en-US" sz="2800" dirty="0">
              <a:latin typeface="+mj-lt"/>
            </a:endParaRPr>
          </a:p>
        </p:txBody>
      </p:sp>
      <p:sp>
        <p:nvSpPr>
          <p:cNvPr id="3" name="Content Placeholder 2"/>
          <p:cNvSpPr>
            <a:spLocks noGrp="1"/>
          </p:cNvSpPr>
          <p:nvPr>
            <p:ph idx="1"/>
          </p:nvPr>
        </p:nvSpPr>
        <p:spPr>
          <a:xfrm>
            <a:off x="457200" y="1600201"/>
            <a:ext cx="8229600" cy="2057400"/>
          </a:xfrm>
        </p:spPr>
        <p:txBody>
          <a:bodyPr/>
          <a:lstStyle/>
          <a:p>
            <a:pPr>
              <a:buNone/>
            </a:pPr>
            <a:r>
              <a:rPr lang="en-US" altLang="en-US" sz="2400" b="1" dirty="0">
                <a:ea typeface="ヒラギノ角ゴ Pro W3" pitchFamily="-65" charset="-128"/>
              </a:rPr>
              <a:t>Evaluate:</a:t>
            </a:r>
          </a:p>
          <a:p>
            <a:r>
              <a:rPr lang="en-US" altLang="en-US" sz="2400" dirty="0">
                <a:ea typeface="ヒラギノ角ゴ Pro W3" pitchFamily="-65" charset="-128"/>
              </a:rPr>
              <a:t>The total value of all of the claims, both debt and equity, on the firm must equal the total present value of all cash flows generated by the firm, in addition to any cash it currently has. </a:t>
            </a:r>
          </a:p>
        </p:txBody>
      </p:sp>
    </p:spTree>
    <p:extLst>
      <p:ext uri="{BB962C8B-B14F-4D97-AF65-F5344CB8AC3E}">
        <p14:creationId xmlns:p14="http://schemas.microsoft.com/office/powerpoint/2010/main" val="115159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10.1 The Discounted Free Cash Flow Model </a:t>
            </a:r>
            <a:r>
              <a:rPr lang="en-US" altLang="en-US" sz="2800" dirty="0">
                <a:latin typeface="+mj-lt"/>
                <a:ea typeface="ヒラギノ角ゴ Pro W3" pitchFamily="-65" charset="-128"/>
              </a:rPr>
              <a:t>(6 of 7)</a:t>
            </a:r>
            <a:endParaRPr lang="en-US" sz="2800" dirty="0">
              <a:latin typeface="+mj-lt"/>
            </a:endParaRPr>
          </a:p>
        </p:txBody>
      </p:sp>
      <p:sp>
        <p:nvSpPr>
          <p:cNvPr id="3" name="Content Placeholder 2"/>
          <p:cNvSpPr>
            <a:spLocks noGrp="1"/>
          </p:cNvSpPr>
          <p:nvPr>
            <p:ph idx="1"/>
          </p:nvPr>
        </p:nvSpPr>
        <p:spPr>
          <a:xfrm>
            <a:off x="457200" y="1600200"/>
            <a:ext cx="8229600" cy="3657599"/>
          </a:xfrm>
        </p:spPr>
        <p:txBody>
          <a:bodyPr/>
          <a:lstStyle/>
          <a:p>
            <a:r>
              <a:rPr lang="en-US" altLang="en-US" sz="2400" dirty="0">
                <a:ea typeface="ヒラギノ角ゴ Pro W3" pitchFamily="-65" charset="-128"/>
              </a:rPr>
              <a:t>Connection to Capital Budgeting</a:t>
            </a:r>
          </a:p>
          <a:p>
            <a:pPr lvl="1"/>
            <a:r>
              <a:rPr lang="en-US" altLang="en-US" sz="2400" dirty="0">
                <a:ea typeface="ヒラギノ角ゴ Pro W3" pitchFamily="-65" charset="-128"/>
              </a:rPr>
              <a:t>Free cash flow is the sum of the free cash flows from the firm’s current and future investments, so enterprise value is the sum of the present value of existing projects and the NPV of future new ones</a:t>
            </a:r>
          </a:p>
          <a:p>
            <a:pPr lvl="2"/>
            <a:r>
              <a:rPr lang="en-US" altLang="en-US" sz="2400" dirty="0">
                <a:ea typeface="ＭＳ Ｐゴシック" panose="020B0600070205080204" pitchFamily="34" charset="-128"/>
              </a:rPr>
              <a:t>NPV of any investment represents its contribution to the firm’s enterprise value</a:t>
            </a:r>
          </a:p>
          <a:p>
            <a:pPr lvl="2"/>
            <a:r>
              <a:rPr lang="en-US" altLang="en-US" sz="2400" dirty="0">
                <a:ea typeface="ＭＳ Ｐゴシック" panose="020B0600070205080204" pitchFamily="34" charset="-128"/>
              </a:rPr>
              <a:t>To maximize share price, we should accept projects that have a positive NPV</a:t>
            </a:r>
          </a:p>
        </p:txBody>
      </p:sp>
    </p:spTree>
    <p:extLst>
      <p:ext uri="{BB962C8B-B14F-4D97-AF65-F5344CB8AC3E}">
        <p14:creationId xmlns:p14="http://schemas.microsoft.com/office/powerpoint/2010/main" val="1823321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10.1 The Discounted Free Cash Flow Model </a:t>
            </a:r>
            <a:r>
              <a:rPr lang="en-US" altLang="en-US" sz="2800" dirty="0">
                <a:latin typeface="+mj-lt"/>
                <a:ea typeface="ヒラギノ角ゴ Pro W3" pitchFamily="-65" charset="-128"/>
              </a:rPr>
              <a:t>(7 of 7)</a:t>
            </a:r>
            <a:endParaRPr lang="en-US" sz="2000" dirty="0">
              <a:latin typeface="+mj-lt"/>
            </a:endParaRPr>
          </a:p>
        </p:txBody>
      </p:sp>
      <p:sp>
        <p:nvSpPr>
          <p:cNvPr id="3" name="Content Placeholder 2"/>
          <p:cNvSpPr>
            <a:spLocks noGrp="1"/>
          </p:cNvSpPr>
          <p:nvPr>
            <p:ph idx="1"/>
          </p:nvPr>
        </p:nvSpPr>
        <p:spPr>
          <a:xfrm>
            <a:off x="457200" y="1600201"/>
            <a:ext cx="8229600" cy="2895599"/>
          </a:xfrm>
        </p:spPr>
        <p:txBody>
          <a:bodyPr/>
          <a:lstStyle/>
          <a:p>
            <a:r>
              <a:rPr lang="en-US" altLang="en-US" sz="2400" dirty="0">
                <a:ea typeface="ヒラギノ角ゴ Pro W3" pitchFamily="-65" charset="-128"/>
              </a:rPr>
              <a:t>We must forecast all the inputs to free cash flow</a:t>
            </a:r>
          </a:p>
          <a:p>
            <a:r>
              <a:rPr lang="en-US" altLang="en-US" sz="2400" dirty="0">
                <a:ea typeface="ヒラギノ角ゴ Pro W3" pitchFamily="-65" charset="-128"/>
              </a:rPr>
              <a:t>This process gives us flexibility to incorporate many details</a:t>
            </a:r>
          </a:p>
          <a:p>
            <a:r>
              <a:rPr lang="en-US" altLang="en-US" sz="2400" dirty="0">
                <a:ea typeface="ヒラギノ角ゴ Pro W3" pitchFamily="-65" charset="-128"/>
              </a:rPr>
              <a:t>However, some uncertainty surrounds each assumption</a:t>
            </a:r>
          </a:p>
          <a:p>
            <a:r>
              <a:rPr lang="en-US" altLang="en-US" sz="2400" dirty="0">
                <a:ea typeface="ヒラギノ角ゴ Pro W3" pitchFamily="-65" charset="-128"/>
              </a:rPr>
              <a:t>Given this fact, sensitivity analysis is important</a:t>
            </a:r>
          </a:p>
          <a:p>
            <a:pPr lvl="1"/>
            <a:r>
              <a:rPr lang="en-US" altLang="en-US" sz="2400" dirty="0">
                <a:ea typeface="ヒラギノ角ゴ Pro W3" pitchFamily="-65" charset="-128"/>
              </a:rPr>
              <a:t>Translates the uncertainty into a range of values for the stock</a:t>
            </a:r>
          </a:p>
        </p:txBody>
      </p:sp>
    </p:spTree>
    <p:extLst>
      <p:ext uri="{BB962C8B-B14F-4D97-AF65-F5344CB8AC3E}">
        <p14:creationId xmlns:p14="http://schemas.microsoft.com/office/powerpoint/2010/main" val="2071253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Example 10.2 Sensitivity Analysis for Stock Valuation </a:t>
            </a:r>
            <a:r>
              <a:rPr lang="en-US" altLang="en-US" sz="2800" dirty="0">
                <a:latin typeface="+mj-lt"/>
                <a:ea typeface="ヒラギノ角ゴ Pro W3" pitchFamily="-65" charset="-128"/>
              </a:rPr>
              <a:t>(1 of 6)</a:t>
            </a:r>
            <a:endParaRPr lang="en-US" sz="2800" dirty="0">
              <a:latin typeface="+mj-lt"/>
            </a:endParaRPr>
          </a:p>
        </p:txBody>
      </p:sp>
      <p:sp>
        <p:nvSpPr>
          <p:cNvPr id="3" name="Content Placeholder 2"/>
          <p:cNvSpPr>
            <a:spLocks noGrp="1"/>
          </p:cNvSpPr>
          <p:nvPr>
            <p:ph idx="1"/>
          </p:nvPr>
        </p:nvSpPr>
        <p:spPr>
          <a:xfrm>
            <a:off x="457200" y="1611286"/>
            <a:ext cx="8229600" cy="2087879"/>
          </a:xfrm>
        </p:spPr>
        <p:txBody>
          <a:bodyPr/>
          <a:lstStyle/>
          <a:p>
            <a:pPr>
              <a:buNone/>
            </a:pPr>
            <a:r>
              <a:rPr lang="en-US" altLang="en-US" sz="2400" b="1" dirty="0">
                <a:ea typeface="ヒラギノ角ゴ Pro W3" pitchFamily="-65" charset="-128"/>
              </a:rPr>
              <a:t>Problem:</a:t>
            </a:r>
          </a:p>
          <a:p>
            <a:r>
              <a:rPr lang="en-US" sz="2400" dirty="0"/>
              <a:t>In Example 10.1, Nike’s EBIT was assumed to be 13% of sales. If Nike can reduce its operating expenses and raise its EBIT to 14% of sales, how would the estimate of the stock’s value change?</a:t>
            </a:r>
            <a:endParaRPr lang="en-US" altLang="en-US" sz="2400" dirty="0">
              <a:ea typeface="ヒラギノ角ゴ Pro W3" pitchFamily="-65" charset="-128"/>
            </a:endParaRPr>
          </a:p>
        </p:txBody>
      </p:sp>
    </p:spTree>
    <p:extLst>
      <p:ext uri="{BB962C8B-B14F-4D97-AF65-F5344CB8AC3E}">
        <p14:creationId xmlns:p14="http://schemas.microsoft.com/office/powerpoint/2010/main" val="3706867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Example 10.2 Sensitivity Analysis for Stock Valuation </a:t>
            </a:r>
            <a:r>
              <a:rPr lang="en-US" altLang="en-US" sz="2800" dirty="0">
                <a:latin typeface="+mj-lt"/>
                <a:ea typeface="ヒラギノ角ゴ Pro W3" pitchFamily="-65" charset="-128"/>
              </a:rPr>
              <a:t>(2 of 6)</a:t>
            </a:r>
            <a:endParaRPr lang="en-US" sz="2800" dirty="0">
              <a:latin typeface="+mj-lt"/>
            </a:endParaRPr>
          </a:p>
        </p:txBody>
      </p:sp>
      <p:sp>
        <p:nvSpPr>
          <p:cNvPr id="3" name="Content Placeholder 2"/>
          <p:cNvSpPr>
            <a:spLocks noGrp="1"/>
          </p:cNvSpPr>
          <p:nvPr>
            <p:ph idx="1"/>
          </p:nvPr>
        </p:nvSpPr>
        <p:spPr>
          <a:xfrm>
            <a:off x="457200" y="1611287"/>
            <a:ext cx="8229600" cy="3417914"/>
          </a:xfrm>
        </p:spPr>
        <p:txBody>
          <a:bodyPr/>
          <a:lstStyle/>
          <a:p>
            <a:pPr>
              <a:buNone/>
            </a:pPr>
            <a:r>
              <a:rPr lang="en-US" altLang="en-US" sz="2400" b="1" dirty="0">
                <a:ea typeface="ヒラギノ角ゴ Pro W3" pitchFamily="-65" charset="-128"/>
              </a:rPr>
              <a:t>Solution:</a:t>
            </a:r>
          </a:p>
          <a:p>
            <a:pPr>
              <a:spcBef>
                <a:spcPts val="0"/>
              </a:spcBef>
              <a:buNone/>
            </a:pPr>
            <a:r>
              <a:rPr lang="en-US" altLang="en-US" sz="2400" b="1" dirty="0">
                <a:ea typeface="ヒラギノ角ゴ Pro W3" pitchFamily="-65" charset="-128"/>
              </a:rPr>
              <a:t>Plan:</a:t>
            </a:r>
          </a:p>
          <a:p>
            <a:r>
              <a:rPr lang="en-IN" sz="2400" dirty="0"/>
              <a:t>In this scenario, EBIT will increase by 1% of sales compared to Example 10.1. From there, we can use the tax rate (25%) to compute the effect on the free cash flow for each year. </a:t>
            </a:r>
          </a:p>
          <a:p>
            <a:r>
              <a:rPr lang="en-IN" sz="2400" dirty="0"/>
              <a:t>Once we have the new free cash flows, we repeat the approach in Example 10.1 to arrive at a new stock price.</a:t>
            </a:r>
            <a:endParaRPr lang="en-US" altLang="en-US" sz="2400" dirty="0">
              <a:ea typeface="ヒラギノ角ゴ Pro W3" pitchFamily="-65" charset="-128"/>
            </a:endParaRPr>
          </a:p>
        </p:txBody>
      </p:sp>
    </p:spTree>
    <p:extLst>
      <p:ext uri="{BB962C8B-B14F-4D97-AF65-F5344CB8AC3E}">
        <p14:creationId xmlns:p14="http://schemas.microsoft.com/office/powerpoint/2010/main" val="1639774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Example 10.2 Sensitivity Analysis for Stock Valuation </a:t>
            </a:r>
            <a:r>
              <a:rPr lang="en-US" altLang="en-US" sz="2800" dirty="0">
                <a:latin typeface="+mj-lt"/>
                <a:ea typeface="ヒラギノ角ゴ Pro W3" pitchFamily="-65" charset="-128"/>
              </a:rPr>
              <a:t>(3 of 6)</a:t>
            </a:r>
            <a:endParaRPr lang="en-US" sz="2800" dirty="0">
              <a:latin typeface="+mj-lt"/>
            </a:endParaRPr>
          </a:p>
        </p:txBody>
      </p:sp>
      <p:sp>
        <p:nvSpPr>
          <p:cNvPr id="3" name="Content Placeholder 2"/>
          <p:cNvSpPr>
            <a:spLocks noGrp="1"/>
          </p:cNvSpPr>
          <p:nvPr>
            <p:ph idx="1"/>
          </p:nvPr>
        </p:nvSpPr>
        <p:spPr>
          <a:xfrm>
            <a:off x="457200" y="1611287"/>
            <a:ext cx="8229600" cy="2503514"/>
          </a:xfrm>
        </p:spPr>
        <p:txBody>
          <a:bodyPr/>
          <a:lstStyle/>
          <a:p>
            <a:pPr>
              <a:buNone/>
            </a:pPr>
            <a:r>
              <a:rPr lang="en-US" altLang="en-US" sz="2400" b="1" dirty="0">
                <a:ea typeface="ヒラギノ角ゴ Pro W3" pitchFamily="-65" charset="-128"/>
              </a:rPr>
              <a:t>Execute:</a:t>
            </a:r>
          </a:p>
          <a:p>
            <a:r>
              <a:rPr lang="en-IN" sz="2400" dirty="0"/>
              <a:t>In year 1, EBIT will be 1% </a:t>
            </a:r>
            <a:r>
              <a:rPr lang="en-IN" sz="2400" dirty="0">
                <a:cs typeface="Arial" panose="020B0604020202020204" pitchFamily="34" charset="0"/>
              </a:rPr>
              <a:t>×</a:t>
            </a:r>
            <a:r>
              <a:rPr lang="en-IN" sz="2400" dirty="0"/>
              <a:t> $41,856.55 million = $418.6 million higher. After taxes, this increase will raise the firm’s free cash flow in year 1 by (1 − 0.24) </a:t>
            </a:r>
            <a:r>
              <a:rPr lang="en-IN" sz="2400" dirty="0">
                <a:cs typeface="Arial" panose="020B0604020202020204" pitchFamily="34" charset="0"/>
              </a:rPr>
              <a:t>×</a:t>
            </a:r>
            <a:r>
              <a:rPr lang="en-IN" sz="2400" dirty="0"/>
              <a:t> 418.6 = $314 million, to $4,122.0 million. Doing the same calculation for each year, we get the following revised FCF estimates:</a:t>
            </a:r>
            <a:endParaRPr lang="en-US" altLang="en-US" sz="2400" dirty="0">
              <a:ea typeface="ヒラギノ角ゴ Pro W3" pitchFamily="-65" charset="-128"/>
            </a:endParaRPr>
          </a:p>
        </p:txBody>
      </p:sp>
      <p:graphicFrame>
        <p:nvGraphicFramePr>
          <p:cNvPr id="4" name="Table 2" descr="A table with 2 rows, year and F C F. For years 2013 through 2018, respective F C F estimates are: 2,073.6, 2,285.5, 2,496.2, 2,701.2, 2,896.1, and 3,076.9."/>
          <p:cNvGraphicFramePr>
            <a:graphicFrameLocks noGrp="1"/>
          </p:cNvGraphicFramePr>
          <p:nvPr>
            <p:extLst>
              <p:ext uri="{D42A27DB-BD31-4B8C-83A1-F6EECF244321}">
                <p14:modId xmlns:p14="http://schemas.microsoft.com/office/powerpoint/2010/main" val="2959142714"/>
              </p:ext>
            </p:extLst>
          </p:nvPr>
        </p:nvGraphicFramePr>
        <p:xfrm>
          <a:off x="1066799" y="4419600"/>
          <a:ext cx="7010401" cy="742950"/>
        </p:xfrm>
        <a:graphic>
          <a:graphicData uri="http://schemas.openxmlformats.org/drawingml/2006/table">
            <a:tbl>
              <a:tblPr firstRow="1"/>
              <a:tblGrid>
                <a:gridCol w="1001947">
                  <a:extLst>
                    <a:ext uri="{9D8B030D-6E8A-4147-A177-3AD203B41FA5}">
                      <a16:colId xmlns:a16="http://schemas.microsoft.com/office/drawing/2014/main" val="20000"/>
                    </a:ext>
                  </a:extLst>
                </a:gridCol>
                <a:gridCol w="1000333">
                  <a:extLst>
                    <a:ext uri="{9D8B030D-6E8A-4147-A177-3AD203B41FA5}">
                      <a16:colId xmlns:a16="http://schemas.microsoft.com/office/drawing/2014/main" val="20001"/>
                    </a:ext>
                  </a:extLst>
                </a:gridCol>
                <a:gridCol w="1001947">
                  <a:extLst>
                    <a:ext uri="{9D8B030D-6E8A-4147-A177-3AD203B41FA5}">
                      <a16:colId xmlns:a16="http://schemas.microsoft.com/office/drawing/2014/main" val="20002"/>
                    </a:ext>
                  </a:extLst>
                </a:gridCol>
                <a:gridCol w="1000333">
                  <a:extLst>
                    <a:ext uri="{9D8B030D-6E8A-4147-A177-3AD203B41FA5}">
                      <a16:colId xmlns:a16="http://schemas.microsoft.com/office/drawing/2014/main" val="20003"/>
                    </a:ext>
                  </a:extLst>
                </a:gridCol>
                <a:gridCol w="1001947">
                  <a:extLst>
                    <a:ext uri="{9D8B030D-6E8A-4147-A177-3AD203B41FA5}">
                      <a16:colId xmlns:a16="http://schemas.microsoft.com/office/drawing/2014/main" val="20004"/>
                    </a:ext>
                  </a:extLst>
                </a:gridCol>
                <a:gridCol w="1001947">
                  <a:extLst>
                    <a:ext uri="{9D8B030D-6E8A-4147-A177-3AD203B41FA5}">
                      <a16:colId xmlns:a16="http://schemas.microsoft.com/office/drawing/2014/main" val="20005"/>
                    </a:ext>
                  </a:extLst>
                </a:gridCol>
                <a:gridCol w="1001947">
                  <a:extLst>
                    <a:ext uri="{9D8B030D-6E8A-4147-A177-3AD203B41FA5}">
                      <a16:colId xmlns:a16="http://schemas.microsoft.com/office/drawing/2014/main" val="20006"/>
                    </a:ext>
                  </a:extLst>
                </a:gridCol>
              </a:tblGrid>
              <a:tr h="371475">
                <a:tc>
                  <a:txBody>
                    <a:bodyPr/>
                    <a:lstStyle>
                      <a:lvl1pPr>
                        <a:spcBef>
                          <a:spcPct val="20000"/>
                        </a:spcBef>
                        <a:defRPr sz="2400">
                          <a:solidFill>
                            <a:schemeClr val="tx1"/>
                          </a:solidFill>
                          <a:latin typeface="Verdana" panose="020B0604030504040204" pitchFamily="34" charset="0"/>
                        </a:defRPr>
                      </a:lvl1pPr>
                      <a:lvl2pPr marL="742950" indent="-285750">
                        <a:spcBef>
                          <a:spcPct val="20000"/>
                        </a:spcBef>
                        <a:defRPr sz="2000">
                          <a:solidFill>
                            <a:schemeClr val="tx1"/>
                          </a:solidFill>
                          <a:latin typeface="Verdana" panose="020B0604030504040204" pitchFamily="34" charset="0"/>
                        </a:defRPr>
                      </a:lvl2pPr>
                      <a:lvl3pPr marL="1143000" indent="-228600">
                        <a:spcBef>
                          <a:spcPct val="20000"/>
                        </a:spcBef>
                        <a:defRPr>
                          <a:solidFill>
                            <a:schemeClr val="tx1"/>
                          </a:solidFill>
                          <a:latin typeface="Verdana" panose="020B0604030504040204" pitchFamily="34" charset="0"/>
                        </a:defRPr>
                      </a:lvl3pPr>
                      <a:lvl4pPr marL="1600200" indent="-228600">
                        <a:spcBef>
                          <a:spcPct val="20000"/>
                        </a:spcBef>
                        <a:defRPr sz="1600">
                          <a:solidFill>
                            <a:schemeClr val="tx1"/>
                          </a:solidFill>
                          <a:latin typeface="Verdana" panose="020B0604030504040204" pitchFamily="34" charset="0"/>
                        </a:defRPr>
                      </a:lvl4pPr>
                      <a:lvl5pPr marL="2057400" indent="-228600">
                        <a:spcBef>
                          <a:spcPct val="20000"/>
                        </a:spcBef>
                        <a:defRPr sz="1600">
                          <a:solidFill>
                            <a:schemeClr val="tx1"/>
                          </a:solidFill>
                          <a:latin typeface="Verdana" panose="020B0604030504040204" pitchFamily="34" charset="0"/>
                        </a:defRPr>
                      </a:lvl5pPr>
                      <a:lvl6pPr marL="2514600" indent="-228600" fontAlgn="base">
                        <a:spcBef>
                          <a:spcPct val="20000"/>
                        </a:spcBef>
                        <a:spcAft>
                          <a:spcPct val="0"/>
                        </a:spcAft>
                        <a:defRPr sz="1600">
                          <a:solidFill>
                            <a:schemeClr val="tx1"/>
                          </a:solidFill>
                          <a:latin typeface="Verdana" panose="020B0604030504040204" pitchFamily="34" charset="0"/>
                        </a:defRPr>
                      </a:lvl6pPr>
                      <a:lvl7pPr marL="2971800" indent="-228600" fontAlgn="base">
                        <a:spcBef>
                          <a:spcPct val="20000"/>
                        </a:spcBef>
                        <a:spcAft>
                          <a:spcPct val="0"/>
                        </a:spcAft>
                        <a:defRPr sz="1600">
                          <a:solidFill>
                            <a:schemeClr val="tx1"/>
                          </a:solidFill>
                          <a:latin typeface="Verdana" panose="020B0604030504040204" pitchFamily="34" charset="0"/>
                        </a:defRPr>
                      </a:lvl7pPr>
                      <a:lvl8pPr marL="3429000" indent="-228600" fontAlgn="base">
                        <a:spcBef>
                          <a:spcPct val="20000"/>
                        </a:spcBef>
                        <a:spcAft>
                          <a:spcPct val="0"/>
                        </a:spcAft>
                        <a:defRPr sz="1600">
                          <a:solidFill>
                            <a:schemeClr val="tx1"/>
                          </a:solidFill>
                          <a:latin typeface="Verdana" panose="020B0604030504040204" pitchFamily="34" charset="0"/>
                        </a:defRPr>
                      </a:lvl8pPr>
                      <a:lvl9pPr marL="3886200" indent="-228600" fontAlgn="base">
                        <a:spcBef>
                          <a:spcPct val="20000"/>
                        </a:spcBef>
                        <a:spcAft>
                          <a:spcPct val="0"/>
                        </a:spcAft>
                        <a:defRPr sz="16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mn-lt"/>
                        </a:rPr>
                        <a:t>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400">
                          <a:solidFill>
                            <a:schemeClr val="tx1"/>
                          </a:solidFill>
                          <a:latin typeface="Verdana" panose="020B0604030504040204" pitchFamily="34" charset="0"/>
                        </a:defRPr>
                      </a:lvl1pPr>
                      <a:lvl2pPr marL="742950" indent="-285750">
                        <a:spcBef>
                          <a:spcPct val="20000"/>
                        </a:spcBef>
                        <a:defRPr sz="2000">
                          <a:solidFill>
                            <a:schemeClr val="tx1"/>
                          </a:solidFill>
                          <a:latin typeface="Verdana" panose="020B0604030504040204" pitchFamily="34" charset="0"/>
                        </a:defRPr>
                      </a:lvl2pPr>
                      <a:lvl3pPr marL="1143000" indent="-228600">
                        <a:spcBef>
                          <a:spcPct val="20000"/>
                        </a:spcBef>
                        <a:defRPr>
                          <a:solidFill>
                            <a:schemeClr val="tx1"/>
                          </a:solidFill>
                          <a:latin typeface="Verdana" panose="020B0604030504040204" pitchFamily="34" charset="0"/>
                        </a:defRPr>
                      </a:lvl3pPr>
                      <a:lvl4pPr marL="1600200" indent="-228600">
                        <a:spcBef>
                          <a:spcPct val="20000"/>
                        </a:spcBef>
                        <a:defRPr sz="1600">
                          <a:solidFill>
                            <a:schemeClr val="tx1"/>
                          </a:solidFill>
                          <a:latin typeface="Verdana" panose="020B0604030504040204" pitchFamily="34" charset="0"/>
                        </a:defRPr>
                      </a:lvl4pPr>
                      <a:lvl5pPr marL="2057400" indent="-228600">
                        <a:spcBef>
                          <a:spcPct val="20000"/>
                        </a:spcBef>
                        <a:defRPr sz="1600">
                          <a:solidFill>
                            <a:schemeClr val="tx1"/>
                          </a:solidFill>
                          <a:latin typeface="Verdana" panose="020B0604030504040204" pitchFamily="34" charset="0"/>
                        </a:defRPr>
                      </a:lvl5pPr>
                      <a:lvl6pPr marL="2514600" indent="-228600" fontAlgn="base">
                        <a:spcBef>
                          <a:spcPct val="20000"/>
                        </a:spcBef>
                        <a:spcAft>
                          <a:spcPct val="0"/>
                        </a:spcAft>
                        <a:defRPr sz="1600">
                          <a:solidFill>
                            <a:schemeClr val="tx1"/>
                          </a:solidFill>
                          <a:latin typeface="Verdana" panose="020B0604030504040204" pitchFamily="34" charset="0"/>
                        </a:defRPr>
                      </a:lvl6pPr>
                      <a:lvl7pPr marL="2971800" indent="-228600" fontAlgn="base">
                        <a:spcBef>
                          <a:spcPct val="20000"/>
                        </a:spcBef>
                        <a:spcAft>
                          <a:spcPct val="0"/>
                        </a:spcAft>
                        <a:defRPr sz="1600">
                          <a:solidFill>
                            <a:schemeClr val="tx1"/>
                          </a:solidFill>
                          <a:latin typeface="Verdana" panose="020B0604030504040204" pitchFamily="34" charset="0"/>
                        </a:defRPr>
                      </a:lvl7pPr>
                      <a:lvl8pPr marL="3429000" indent="-228600" fontAlgn="base">
                        <a:spcBef>
                          <a:spcPct val="20000"/>
                        </a:spcBef>
                        <a:spcAft>
                          <a:spcPct val="0"/>
                        </a:spcAft>
                        <a:defRPr sz="1600">
                          <a:solidFill>
                            <a:schemeClr val="tx1"/>
                          </a:solidFill>
                          <a:latin typeface="Verdana" panose="020B0604030504040204" pitchFamily="34" charset="0"/>
                        </a:defRPr>
                      </a:lvl8pPr>
                      <a:lvl9pPr marL="3886200" indent="-228600" fontAlgn="base">
                        <a:spcBef>
                          <a:spcPct val="20000"/>
                        </a:spcBef>
                        <a:spcAft>
                          <a:spcPct val="0"/>
                        </a:spcAft>
                        <a:defRPr sz="16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mn-lt"/>
                        </a:rPr>
                        <a:t>2019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400">
                          <a:solidFill>
                            <a:schemeClr val="tx1"/>
                          </a:solidFill>
                          <a:latin typeface="Verdana" panose="020B0604030504040204" pitchFamily="34" charset="0"/>
                        </a:defRPr>
                      </a:lvl1pPr>
                      <a:lvl2pPr marL="742950" indent="-285750">
                        <a:spcBef>
                          <a:spcPct val="20000"/>
                        </a:spcBef>
                        <a:defRPr sz="2000">
                          <a:solidFill>
                            <a:schemeClr val="tx1"/>
                          </a:solidFill>
                          <a:latin typeface="Verdana" panose="020B0604030504040204" pitchFamily="34" charset="0"/>
                        </a:defRPr>
                      </a:lvl2pPr>
                      <a:lvl3pPr marL="1143000" indent="-228600">
                        <a:spcBef>
                          <a:spcPct val="20000"/>
                        </a:spcBef>
                        <a:defRPr>
                          <a:solidFill>
                            <a:schemeClr val="tx1"/>
                          </a:solidFill>
                          <a:latin typeface="Verdana" panose="020B0604030504040204" pitchFamily="34" charset="0"/>
                        </a:defRPr>
                      </a:lvl3pPr>
                      <a:lvl4pPr marL="1600200" indent="-228600">
                        <a:spcBef>
                          <a:spcPct val="20000"/>
                        </a:spcBef>
                        <a:defRPr sz="1600">
                          <a:solidFill>
                            <a:schemeClr val="tx1"/>
                          </a:solidFill>
                          <a:latin typeface="Verdana" panose="020B0604030504040204" pitchFamily="34" charset="0"/>
                        </a:defRPr>
                      </a:lvl4pPr>
                      <a:lvl5pPr marL="2057400" indent="-228600">
                        <a:spcBef>
                          <a:spcPct val="20000"/>
                        </a:spcBef>
                        <a:defRPr sz="1600">
                          <a:solidFill>
                            <a:schemeClr val="tx1"/>
                          </a:solidFill>
                          <a:latin typeface="Verdana" panose="020B0604030504040204" pitchFamily="34" charset="0"/>
                        </a:defRPr>
                      </a:lvl5pPr>
                      <a:lvl6pPr marL="2514600" indent="-228600" fontAlgn="base">
                        <a:spcBef>
                          <a:spcPct val="20000"/>
                        </a:spcBef>
                        <a:spcAft>
                          <a:spcPct val="0"/>
                        </a:spcAft>
                        <a:defRPr sz="1600">
                          <a:solidFill>
                            <a:schemeClr val="tx1"/>
                          </a:solidFill>
                          <a:latin typeface="Verdana" panose="020B0604030504040204" pitchFamily="34" charset="0"/>
                        </a:defRPr>
                      </a:lvl6pPr>
                      <a:lvl7pPr marL="2971800" indent="-228600" fontAlgn="base">
                        <a:spcBef>
                          <a:spcPct val="20000"/>
                        </a:spcBef>
                        <a:spcAft>
                          <a:spcPct val="0"/>
                        </a:spcAft>
                        <a:defRPr sz="1600">
                          <a:solidFill>
                            <a:schemeClr val="tx1"/>
                          </a:solidFill>
                          <a:latin typeface="Verdana" panose="020B0604030504040204" pitchFamily="34" charset="0"/>
                        </a:defRPr>
                      </a:lvl7pPr>
                      <a:lvl8pPr marL="3429000" indent="-228600" fontAlgn="base">
                        <a:spcBef>
                          <a:spcPct val="20000"/>
                        </a:spcBef>
                        <a:spcAft>
                          <a:spcPct val="0"/>
                        </a:spcAft>
                        <a:defRPr sz="1600">
                          <a:solidFill>
                            <a:schemeClr val="tx1"/>
                          </a:solidFill>
                          <a:latin typeface="Verdana" panose="020B0604030504040204" pitchFamily="34" charset="0"/>
                        </a:defRPr>
                      </a:lvl8pPr>
                      <a:lvl9pPr marL="3886200" indent="-228600" fontAlgn="base">
                        <a:spcBef>
                          <a:spcPct val="20000"/>
                        </a:spcBef>
                        <a:spcAft>
                          <a:spcPct val="0"/>
                        </a:spcAft>
                        <a:defRPr sz="16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mn-lt"/>
                        </a:rPr>
                        <a:t>2020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400">
                          <a:solidFill>
                            <a:schemeClr val="tx1"/>
                          </a:solidFill>
                          <a:latin typeface="Verdana" panose="020B0604030504040204" pitchFamily="34" charset="0"/>
                        </a:defRPr>
                      </a:lvl1pPr>
                      <a:lvl2pPr marL="742950" indent="-285750">
                        <a:spcBef>
                          <a:spcPct val="20000"/>
                        </a:spcBef>
                        <a:defRPr sz="2000">
                          <a:solidFill>
                            <a:schemeClr val="tx1"/>
                          </a:solidFill>
                          <a:latin typeface="Verdana" panose="020B0604030504040204" pitchFamily="34" charset="0"/>
                        </a:defRPr>
                      </a:lvl2pPr>
                      <a:lvl3pPr marL="1143000" indent="-228600">
                        <a:spcBef>
                          <a:spcPct val="20000"/>
                        </a:spcBef>
                        <a:defRPr>
                          <a:solidFill>
                            <a:schemeClr val="tx1"/>
                          </a:solidFill>
                          <a:latin typeface="Verdana" panose="020B0604030504040204" pitchFamily="34" charset="0"/>
                        </a:defRPr>
                      </a:lvl3pPr>
                      <a:lvl4pPr marL="1600200" indent="-228600">
                        <a:spcBef>
                          <a:spcPct val="20000"/>
                        </a:spcBef>
                        <a:defRPr sz="1600">
                          <a:solidFill>
                            <a:schemeClr val="tx1"/>
                          </a:solidFill>
                          <a:latin typeface="Verdana" panose="020B0604030504040204" pitchFamily="34" charset="0"/>
                        </a:defRPr>
                      </a:lvl4pPr>
                      <a:lvl5pPr marL="2057400" indent="-228600">
                        <a:spcBef>
                          <a:spcPct val="20000"/>
                        </a:spcBef>
                        <a:defRPr sz="1600">
                          <a:solidFill>
                            <a:schemeClr val="tx1"/>
                          </a:solidFill>
                          <a:latin typeface="Verdana" panose="020B0604030504040204" pitchFamily="34" charset="0"/>
                        </a:defRPr>
                      </a:lvl5pPr>
                      <a:lvl6pPr marL="2514600" indent="-228600" fontAlgn="base">
                        <a:spcBef>
                          <a:spcPct val="20000"/>
                        </a:spcBef>
                        <a:spcAft>
                          <a:spcPct val="0"/>
                        </a:spcAft>
                        <a:defRPr sz="1600">
                          <a:solidFill>
                            <a:schemeClr val="tx1"/>
                          </a:solidFill>
                          <a:latin typeface="Verdana" panose="020B0604030504040204" pitchFamily="34" charset="0"/>
                        </a:defRPr>
                      </a:lvl6pPr>
                      <a:lvl7pPr marL="2971800" indent="-228600" fontAlgn="base">
                        <a:spcBef>
                          <a:spcPct val="20000"/>
                        </a:spcBef>
                        <a:spcAft>
                          <a:spcPct val="0"/>
                        </a:spcAft>
                        <a:defRPr sz="1600">
                          <a:solidFill>
                            <a:schemeClr val="tx1"/>
                          </a:solidFill>
                          <a:latin typeface="Verdana" panose="020B0604030504040204" pitchFamily="34" charset="0"/>
                        </a:defRPr>
                      </a:lvl7pPr>
                      <a:lvl8pPr marL="3429000" indent="-228600" fontAlgn="base">
                        <a:spcBef>
                          <a:spcPct val="20000"/>
                        </a:spcBef>
                        <a:spcAft>
                          <a:spcPct val="0"/>
                        </a:spcAft>
                        <a:defRPr sz="1600">
                          <a:solidFill>
                            <a:schemeClr val="tx1"/>
                          </a:solidFill>
                          <a:latin typeface="Verdana" panose="020B0604030504040204" pitchFamily="34" charset="0"/>
                        </a:defRPr>
                      </a:lvl8pPr>
                      <a:lvl9pPr marL="3886200" indent="-228600" fontAlgn="base">
                        <a:spcBef>
                          <a:spcPct val="20000"/>
                        </a:spcBef>
                        <a:spcAft>
                          <a:spcPct val="0"/>
                        </a:spcAft>
                        <a:defRPr sz="16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mn-lt"/>
                        </a:rPr>
                        <a:t>2021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400">
                          <a:solidFill>
                            <a:schemeClr val="tx1"/>
                          </a:solidFill>
                          <a:latin typeface="Verdana" panose="020B0604030504040204" pitchFamily="34" charset="0"/>
                        </a:defRPr>
                      </a:lvl1pPr>
                      <a:lvl2pPr marL="742950" indent="-285750">
                        <a:spcBef>
                          <a:spcPct val="20000"/>
                        </a:spcBef>
                        <a:defRPr sz="2000">
                          <a:solidFill>
                            <a:schemeClr val="tx1"/>
                          </a:solidFill>
                          <a:latin typeface="Verdana" panose="020B0604030504040204" pitchFamily="34" charset="0"/>
                        </a:defRPr>
                      </a:lvl2pPr>
                      <a:lvl3pPr marL="1143000" indent="-228600">
                        <a:spcBef>
                          <a:spcPct val="20000"/>
                        </a:spcBef>
                        <a:defRPr>
                          <a:solidFill>
                            <a:schemeClr val="tx1"/>
                          </a:solidFill>
                          <a:latin typeface="Verdana" panose="020B0604030504040204" pitchFamily="34" charset="0"/>
                        </a:defRPr>
                      </a:lvl3pPr>
                      <a:lvl4pPr marL="1600200" indent="-228600">
                        <a:spcBef>
                          <a:spcPct val="20000"/>
                        </a:spcBef>
                        <a:defRPr sz="1600">
                          <a:solidFill>
                            <a:schemeClr val="tx1"/>
                          </a:solidFill>
                          <a:latin typeface="Verdana" panose="020B0604030504040204" pitchFamily="34" charset="0"/>
                        </a:defRPr>
                      </a:lvl4pPr>
                      <a:lvl5pPr marL="2057400" indent="-228600">
                        <a:spcBef>
                          <a:spcPct val="20000"/>
                        </a:spcBef>
                        <a:defRPr sz="1600">
                          <a:solidFill>
                            <a:schemeClr val="tx1"/>
                          </a:solidFill>
                          <a:latin typeface="Verdana" panose="020B0604030504040204" pitchFamily="34" charset="0"/>
                        </a:defRPr>
                      </a:lvl5pPr>
                      <a:lvl6pPr marL="2514600" indent="-228600" fontAlgn="base">
                        <a:spcBef>
                          <a:spcPct val="20000"/>
                        </a:spcBef>
                        <a:spcAft>
                          <a:spcPct val="0"/>
                        </a:spcAft>
                        <a:defRPr sz="1600">
                          <a:solidFill>
                            <a:schemeClr val="tx1"/>
                          </a:solidFill>
                          <a:latin typeface="Verdana" panose="020B0604030504040204" pitchFamily="34" charset="0"/>
                        </a:defRPr>
                      </a:lvl6pPr>
                      <a:lvl7pPr marL="2971800" indent="-228600" fontAlgn="base">
                        <a:spcBef>
                          <a:spcPct val="20000"/>
                        </a:spcBef>
                        <a:spcAft>
                          <a:spcPct val="0"/>
                        </a:spcAft>
                        <a:defRPr sz="1600">
                          <a:solidFill>
                            <a:schemeClr val="tx1"/>
                          </a:solidFill>
                          <a:latin typeface="Verdana" panose="020B0604030504040204" pitchFamily="34" charset="0"/>
                        </a:defRPr>
                      </a:lvl7pPr>
                      <a:lvl8pPr marL="3429000" indent="-228600" fontAlgn="base">
                        <a:spcBef>
                          <a:spcPct val="20000"/>
                        </a:spcBef>
                        <a:spcAft>
                          <a:spcPct val="0"/>
                        </a:spcAft>
                        <a:defRPr sz="1600">
                          <a:solidFill>
                            <a:schemeClr val="tx1"/>
                          </a:solidFill>
                          <a:latin typeface="Verdana" panose="020B0604030504040204" pitchFamily="34" charset="0"/>
                        </a:defRPr>
                      </a:lvl8pPr>
                      <a:lvl9pPr marL="3886200" indent="-228600" fontAlgn="base">
                        <a:spcBef>
                          <a:spcPct val="20000"/>
                        </a:spcBef>
                        <a:spcAft>
                          <a:spcPct val="0"/>
                        </a:spcAft>
                        <a:defRPr sz="16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mn-lt"/>
                        </a:rPr>
                        <a:t>2022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mn-lt"/>
                        </a:rPr>
                        <a:t>2023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mn-lt"/>
                        </a:rPr>
                        <a:t>2024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71475">
                <a:tc>
                  <a:txBody>
                    <a:bodyPr/>
                    <a:lstStyle>
                      <a:lvl1pPr>
                        <a:spcBef>
                          <a:spcPct val="20000"/>
                        </a:spcBef>
                        <a:defRPr sz="2400">
                          <a:solidFill>
                            <a:schemeClr val="tx1"/>
                          </a:solidFill>
                          <a:latin typeface="Verdana" panose="020B0604030504040204" pitchFamily="34" charset="0"/>
                        </a:defRPr>
                      </a:lvl1pPr>
                      <a:lvl2pPr marL="742950" indent="-285750">
                        <a:spcBef>
                          <a:spcPct val="20000"/>
                        </a:spcBef>
                        <a:defRPr sz="2000">
                          <a:solidFill>
                            <a:schemeClr val="tx1"/>
                          </a:solidFill>
                          <a:latin typeface="Verdana" panose="020B0604030504040204" pitchFamily="34" charset="0"/>
                        </a:defRPr>
                      </a:lvl2pPr>
                      <a:lvl3pPr marL="1143000" indent="-228600">
                        <a:spcBef>
                          <a:spcPct val="20000"/>
                        </a:spcBef>
                        <a:defRPr>
                          <a:solidFill>
                            <a:schemeClr val="tx1"/>
                          </a:solidFill>
                          <a:latin typeface="Verdana" panose="020B0604030504040204" pitchFamily="34" charset="0"/>
                        </a:defRPr>
                      </a:lvl3pPr>
                      <a:lvl4pPr marL="1600200" indent="-228600">
                        <a:spcBef>
                          <a:spcPct val="20000"/>
                        </a:spcBef>
                        <a:defRPr sz="1600">
                          <a:solidFill>
                            <a:schemeClr val="tx1"/>
                          </a:solidFill>
                          <a:latin typeface="Verdana" panose="020B0604030504040204" pitchFamily="34" charset="0"/>
                        </a:defRPr>
                      </a:lvl4pPr>
                      <a:lvl5pPr marL="2057400" indent="-228600">
                        <a:spcBef>
                          <a:spcPct val="20000"/>
                        </a:spcBef>
                        <a:defRPr sz="1600">
                          <a:solidFill>
                            <a:schemeClr val="tx1"/>
                          </a:solidFill>
                          <a:latin typeface="Verdana" panose="020B0604030504040204" pitchFamily="34" charset="0"/>
                        </a:defRPr>
                      </a:lvl5pPr>
                      <a:lvl6pPr marL="2514600" indent="-228600" fontAlgn="base">
                        <a:spcBef>
                          <a:spcPct val="20000"/>
                        </a:spcBef>
                        <a:spcAft>
                          <a:spcPct val="0"/>
                        </a:spcAft>
                        <a:defRPr sz="1600">
                          <a:solidFill>
                            <a:schemeClr val="tx1"/>
                          </a:solidFill>
                          <a:latin typeface="Verdana" panose="020B0604030504040204" pitchFamily="34" charset="0"/>
                        </a:defRPr>
                      </a:lvl6pPr>
                      <a:lvl7pPr marL="2971800" indent="-228600" fontAlgn="base">
                        <a:spcBef>
                          <a:spcPct val="20000"/>
                        </a:spcBef>
                        <a:spcAft>
                          <a:spcPct val="0"/>
                        </a:spcAft>
                        <a:defRPr sz="1600">
                          <a:solidFill>
                            <a:schemeClr val="tx1"/>
                          </a:solidFill>
                          <a:latin typeface="Verdana" panose="020B0604030504040204" pitchFamily="34" charset="0"/>
                        </a:defRPr>
                      </a:lvl7pPr>
                      <a:lvl8pPr marL="3429000" indent="-228600" fontAlgn="base">
                        <a:spcBef>
                          <a:spcPct val="20000"/>
                        </a:spcBef>
                        <a:spcAft>
                          <a:spcPct val="0"/>
                        </a:spcAft>
                        <a:defRPr sz="1600">
                          <a:solidFill>
                            <a:schemeClr val="tx1"/>
                          </a:solidFill>
                          <a:latin typeface="Verdana" panose="020B0604030504040204" pitchFamily="34" charset="0"/>
                        </a:defRPr>
                      </a:lvl8pPr>
                      <a:lvl9pPr marL="3886200" indent="-228600" fontAlgn="base">
                        <a:spcBef>
                          <a:spcPct val="20000"/>
                        </a:spcBef>
                        <a:spcAft>
                          <a:spcPct val="0"/>
                        </a:spcAft>
                        <a:defRPr sz="16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rPr>
                        <a:t>FCF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EAE4"/>
                    </a:solidFill>
                  </a:tcPr>
                </a:tc>
                <a:tc>
                  <a:txBody>
                    <a:bodyPr/>
                    <a:lstStyle>
                      <a:lvl1pPr>
                        <a:spcBef>
                          <a:spcPct val="20000"/>
                        </a:spcBef>
                        <a:defRPr sz="2400">
                          <a:solidFill>
                            <a:schemeClr val="tx1"/>
                          </a:solidFill>
                          <a:latin typeface="Verdana" panose="020B0604030504040204" pitchFamily="34" charset="0"/>
                        </a:defRPr>
                      </a:lvl1pPr>
                      <a:lvl2pPr marL="742950" indent="-285750">
                        <a:spcBef>
                          <a:spcPct val="20000"/>
                        </a:spcBef>
                        <a:defRPr sz="2000">
                          <a:solidFill>
                            <a:schemeClr val="tx1"/>
                          </a:solidFill>
                          <a:latin typeface="Verdana" panose="020B0604030504040204" pitchFamily="34" charset="0"/>
                        </a:defRPr>
                      </a:lvl2pPr>
                      <a:lvl3pPr marL="1143000" indent="-228600">
                        <a:spcBef>
                          <a:spcPct val="20000"/>
                        </a:spcBef>
                        <a:defRPr>
                          <a:solidFill>
                            <a:schemeClr val="tx1"/>
                          </a:solidFill>
                          <a:latin typeface="Verdana" panose="020B0604030504040204" pitchFamily="34" charset="0"/>
                        </a:defRPr>
                      </a:lvl3pPr>
                      <a:lvl4pPr marL="1600200" indent="-228600">
                        <a:spcBef>
                          <a:spcPct val="20000"/>
                        </a:spcBef>
                        <a:defRPr sz="1600">
                          <a:solidFill>
                            <a:schemeClr val="tx1"/>
                          </a:solidFill>
                          <a:latin typeface="Verdana" panose="020B0604030504040204" pitchFamily="34" charset="0"/>
                        </a:defRPr>
                      </a:lvl4pPr>
                      <a:lvl5pPr marL="2057400" indent="-228600">
                        <a:spcBef>
                          <a:spcPct val="20000"/>
                        </a:spcBef>
                        <a:defRPr sz="1600">
                          <a:solidFill>
                            <a:schemeClr val="tx1"/>
                          </a:solidFill>
                          <a:latin typeface="Verdana" panose="020B0604030504040204" pitchFamily="34" charset="0"/>
                        </a:defRPr>
                      </a:lvl5pPr>
                      <a:lvl6pPr marL="2514600" indent="-228600" fontAlgn="base">
                        <a:spcBef>
                          <a:spcPct val="20000"/>
                        </a:spcBef>
                        <a:spcAft>
                          <a:spcPct val="0"/>
                        </a:spcAft>
                        <a:defRPr sz="1600">
                          <a:solidFill>
                            <a:schemeClr val="tx1"/>
                          </a:solidFill>
                          <a:latin typeface="Verdana" panose="020B0604030504040204" pitchFamily="34" charset="0"/>
                        </a:defRPr>
                      </a:lvl6pPr>
                      <a:lvl7pPr marL="2971800" indent="-228600" fontAlgn="base">
                        <a:spcBef>
                          <a:spcPct val="20000"/>
                        </a:spcBef>
                        <a:spcAft>
                          <a:spcPct val="0"/>
                        </a:spcAft>
                        <a:defRPr sz="1600">
                          <a:solidFill>
                            <a:schemeClr val="tx1"/>
                          </a:solidFill>
                          <a:latin typeface="Verdana" panose="020B0604030504040204" pitchFamily="34" charset="0"/>
                        </a:defRPr>
                      </a:lvl7pPr>
                      <a:lvl8pPr marL="3429000" indent="-228600" fontAlgn="base">
                        <a:spcBef>
                          <a:spcPct val="20000"/>
                        </a:spcBef>
                        <a:spcAft>
                          <a:spcPct val="0"/>
                        </a:spcAft>
                        <a:defRPr sz="1600">
                          <a:solidFill>
                            <a:schemeClr val="tx1"/>
                          </a:solidFill>
                          <a:latin typeface="Verdana" panose="020B0604030504040204" pitchFamily="34" charset="0"/>
                        </a:defRPr>
                      </a:lvl8pPr>
                      <a:lvl9pPr marL="3886200" indent="-228600" fontAlgn="base">
                        <a:spcBef>
                          <a:spcPct val="20000"/>
                        </a:spcBef>
                        <a:spcAft>
                          <a:spcPct val="0"/>
                        </a:spcAft>
                        <a:defRPr sz="16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IN" sz="1800" b="0" i="0" u="none" strike="noStrike" kern="1200" baseline="0" dirty="0">
                          <a:solidFill>
                            <a:schemeClr val="tx1"/>
                          </a:solidFill>
                          <a:latin typeface="+mn-lt"/>
                          <a:ea typeface="+mn-ea"/>
                          <a:cs typeface="+mn-cs"/>
                        </a:rPr>
                        <a:t>4,122.0</a:t>
                      </a:r>
                      <a:endParaRPr kumimoji="0" lang="en-US" sz="1800" b="0" i="0" u="none" strike="noStrike" cap="none" normalizeH="0" baseline="0" dirty="0">
                        <a:ln>
                          <a:noFill/>
                        </a:ln>
                        <a:solidFill>
                          <a:srgbClr val="000000"/>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EAE4"/>
                    </a:solidFill>
                  </a:tcPr>
                </a:tc>
                <a:tc>
                  <a:txBody>
                    <a:bodyPr/>
                    <a:lstStyle>
                      <a:lvl1pPr>
                        <a:spcBef>
                          <a:spcPct val="20000"/>
                        </a:spcBef>
                        <a:defRPr sz="2400">
                          <a:solidFill>
                            <a:schemeClr val="tx1"/>
                          </a:solidFill>
                          <a:latin typeface="Verdana" panose="020B0604030504040204" pitchFamily="34" charset="0"/>
                        </a:defRPr>
                      </a:lvl1pPr>
                      <a:lvl2pPr marL="742950" indent="-285750">
                        <a:spcBef>
                          <a:spcPct val="20000"/>
                        </a:spcBef>
                        <a:defRPr sz="2000">
                          <a:solidFill>
                            <a:schemeClr val="tx1"/>
                          </a:solidFill>
                          <a:latin typeface="Verdana" panose="020B0604030504040204" pitchFamily="34" charset="0"/>
                        </a:defRPr>
                      </a:lvl2pPr>
                      <a:lvl3pPr marL="1143000" indent="-228600">
                        <a:spcBef>
                          <a:spcPct val="20000"/>
                        </a:spcBef>
                        <a:defRPr>
                          <a:solidFill>
                            <a:schemeClr val="tx1"/>
                          </a:solidFill>
                          <a:latin typeface="Verdana" panose="020B0604030504040204" pitchFamily="34" charset="0"/>
                        </a:defRPr>
                      </a:lvl3pPr>
                      <a:lvl4pPr marL="1600200" indent="-228600">
                        <a:spcBef>
                          <a:spcPct val="20000"/>
                        </a:spcBef>
                        <a:defRPr sz="1600">
                          <a:solidFill>
                            <a:schemeClr val="tx1"/>
                          </a:solidFill>
                          <a:latin typeface="Verdana" panose="020B0604030504040204" pitchFamily="34" charset="0"/>
                        </a:defRPr>
                      </a:lvl4pPr>
                      <a:lvl5pPr marL="2057400" indent="-228600">
                        <a:spcBef>
                          <a:spcPct val="20000"/>
                        </a:spcBef>
                        <a:defRPr sz="1600">
                          <a:solidFill>
                            <a:schemeClr val="tx1"/>
                          </a:solidFill>
                          <a:latin typeface="Verdana" panose="020B0604030504040204" pitchFamily="34" charset="0"/>
                        </a:defRPr>
                      </a:lvl5pPr>
                      <a:lvl6pPr marL="2514600" indent="-228600" fontAlgn="base">
                        <a:spcBef>
                          <a:spcPct val="20000"/>
                        </a:spcBef>
                        <a:spcAft>
                          <a:spcPct val="0"/>
                        </a:spcAft>
                        <a:defRPr sz="1600">
                          <a:solidFill>
                            <a:schemeClr val="tx1"/>
                          </a:solidFill>
                          <a:latin typeface="Verdana" panose="020B0604030504040204" pitchFamily="34" charset="0"/>
                        </a:defRPr>
                      </a:lvl6pPr>
                      <a:lvl7pPr marL="2971800" indent="-228600" fontAlgn="base">
                        <a:spcBef>
                          <a:spcPct val="20000"/>
                        </a:spcBef>
                        <a:spcAft>
                          <a:spcPct val="0"/>
                        </a:spcAft>
                        <a:defRPr sz="1600">
                          <a:solidFill>
                            <a:schemeClr val="tx1"/>
                          </a:solidFill>
                          <a:latin typeface="Verdana" panose="020B0604030504040204" pitchFamily="34" charset="0"/>
                        </a:defRPr>
                      </a:lvl7pPr>
                      <a:lvl8pPr marL="3429000" indent="-228600" fontAlgn="base">
                        <a:spcBef>
                          <a:spcPct val="20000"/>
                        </a:spcBef>
                        <a:spcAft>
                          <a:spcPct val="0"/>
                        </a:spcAft>
                        <a:defRPr sz="1600">
                          <a:solidFill>
                            <a:schemeClr val="tx1"/>
                          </a:solidFill>
                          <a:latin typeface="Verdana" panose="020B0604030504040204" pitchFamily="34" charset="0"/>
                        </a:defRPr>
                      </a:lvl8pPr>
                      <a:lvl9pPr marL="3886200" indent="-228600" fontAlgn="base">
                        <a:spcBef>
                          <a:spcPct val="20000"/>
                        </a:spcBef>
                        <a:spcAft>
                          <a:spcPct val="0"/>
                        </a:spcAft>
                        <a:defRPr sz="16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IN" sz="1800" b="0" i="0" u="none" strike="noStrike" kern="1200" baseline="0" dirty="0">
                          <a:solidFill>
                            <a:schemeClr val="tx1"/>
                          </a:solidFill>
                          <a:latin typeface="+mn-lt"/>
                          <a:ea typeface="+mn-ea"/>
                          <a:cs typeface="+mn-cs"/>
                        </a:rPr>
                        <a:t>4,694.2</a:t>
                      </a:r>
                      <a:endParaRPr kumimoji="0" lang="en-US" sz="1800" b="0" i="0" u="none" strike="noStrike" cap="none" normalizeH="0" baseline="0" dirty="0">
                        <a:ln>
                          <a:noFill/>
                        </a:ln>
                        <a:solidFill>
                          <a:srgbClr val="000000"/>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EAE4"/>
                    </a:solidFill>
                  </a:tcPr>
                </a:tc>
                <a:tc>
                  <a:txBody>
                    <a:bodyPr/>
                    <a:lstStyle>
                      <a:lvl1pPr>
                        <a:spcBef>
                          <a:spcPct val="20000"/>
                        </a:spcBef>
                        <a:defRPr sz="2400">
                          <a:solidFill>
                            <a:schemeClr val="tx1"/>
                          </a:solidFill>
                          <a:latin typeface="Verdana" panose="020B0604030504040204" pitchFamily="34" charset="0"/>
                        </a:defRPr>
                      </a:lvl1pPr>
                      <a:lvl2pPr marL="742950" indent="-285750">
                        <a:spcBef>
                          <a:spcPct val="20000"/>
                        </a:spcBef>
                        <a:defRPr sz="2000">
                          <a:solidFill>
                            <a:schemeClr val="tx1"/>
                          </a:solidFill>
                          <a:latin typeface="Verdana" panose="020B0604030504040204" pitchFamily="34" charset="0"/>
                        </a:defRPr>
                      </a:lvl2pPr>
                      <a:lvl3pPr marL="1143000" indent="-228600">
                        <a:spcBef>
                          <a:spcPct val="20000"/>
                        </a:spcBef>
                        <a:defRPr>
                          <a:solidFill>
                            <a:schemeClr val="tx1"/>
                          </a:solidFill>
                          <a:latin typeface="Verdana" panose="020B0604030504040204" pitchFamily="34" charset="0"/>
                        </a:defRPr>
                      </a:lvl3pPr>
                      <a:lvl4pPr marL="1600200" indent="-228600">
                        <a:spcBef>
                          <a:spcPct val="20000"/>
                        </a:spcBef>
                        <a:defRPr sz="1600">
                          <a:solidFill>
                            <a:schemeClr val="tx1"/>
                          </a:solidFill>
                          <a:latin typeface="Verdana" panose="020B0604030504040204" pitchFamily="34" charset="0"/>
                        </a:defRPr>
                      </a:lvl4pPr>
                      <a:lvl5pPr marL="2057400" indent="-228600">
                        <a:spcBef>
                          <a:spcPct val="20000"/>
                        </a:spcBef>
                        <a:defRPr sz="1600">
                          <a:solidFill>
                            <a:schemeClr val="tx1"/>
                          </a:solidFill>
                          <a:latin typeface="Verdana" panose="020B0604030504040204" pitchFamily="34" charset="0"/>
                        </a:defRPr>
                      </a:lvl5pPr>
                      <a:lvl6pPr marL="2514600" indent="-228600" fontAlgn="base">
                        <a:spcBef>
                          <a:spcPct val="20000"/>
                        </a:spcBef>
                        <a:spcAft>
                          <a:spcPct val="0"/>
                        </a:spcAft>
                        <a:defRPr sz="1600">
                          <a:solidFill>
                            <a:schemeClr val="tx1"/>
                          </a:solidFill>
                          <a:latin typeface="Verdana" panose="020B0604030504040204" pitchFamily="34" charset="0"/>
                        </a:defRPr>
                      </a:lvl6pPr>
                      <a:lvl7pPr marL="2971800" indent="-228600" fontAlgn="base">
                        <a:spcBef>
                          <a:spcPct val="20000"/>
                        </a:spcBef>
                        <a:spcAft>
                          <a:spcPct val="0"/>
                        </a:spcAft>
                        <a:defRPr sz="1600">
                          <a:solidFill>
                            <a:schemeClr val="tx1"/>
                          </a:solidFill>
                          <a:latin typeface="Verdana" panose="020B0604030504040204" pitchFamily="34" charset="0"/>
                        </a:defRPr>
                      </a:lvl7pPr>
                      <a:lvl8pPr marL="3429000" indent="-228600" fontAlgn="base">
                        <a:spcBef>
                          <a:spcPct val="20000"/>
                        </a:spcBef>
                        <a:spcAft>
                          <a:spcPct val="0"/>
                        </a:spcAft>
                        <a:defRPr sz="1600">
                          <a:solidFill>
                            <a:schemeClr val="tx1"/>
                          </a:solidFill>
                          <a:latin typeface="Verdana" panose="020B0604030504040204" pitchFamily="34" charset="0"/>
                        </a:defRPr>
                      </a:lvl8pPr>
                      <a:lvl9pPr marL="3886200" indent="-228600" fontAlgn="base">
                        <a:spcBef>
                          <a:spcPct val="20000"/>
                        </a:spcBef>
                        <a:spcAft>
                          <a:spcPct val="0"/>
                        </a:spcAft>
                        <a:defRPr sz="16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IN" sz="1800" b="0" i="0" u="none" strike="noStrike" kern="1200" baseline="0" dirty="0">
                          <a:solidFill>
                            <a:schemeClr val="tx1"/>
                          </a:solidFill>
                          <a:latin typeface="+mn-lt"/>
                          <a:ea typeface="+mn-ea"/>
                          <a:cs typeface="+mn-cs"/>
                        </a:rPr>
                        <a:t>5,252.4</a:t>
                      </a:r>
                      <a:endParaRPr kumimoji="0" lang="en-US" sz="1800" b="0" i="0" u="none" strike="noStrike" cap="none" normalizeH="0" baseline="0" dirty="0">
                        <a:ln>
                          <a:noFill/>
                        </a:ln>
                        <a:solidFill>
                          <a:srgbClr val="000000"/>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EAE4"/>
                    </a:solidFill>
                  </a:tcPr>
                </a:tc>
                <a:tc>
                  <a:txBody>
                    <a:bodyPr/>
                    <a:lstStyle>
                      <a:lvl1pPr>
                        <a:spcBef>
                          <a:spcPct val="20000"/>
                        </a:spcBef>
                        <a:defRPr sz="2400">
                          <a:solidFill>
                            <a:schemeClr val="tx1"/>
                          </a:solidFill>
                          <a:latin typeface="Verdana" panose="020B0604030504040204" pitchFamily="34" charset="0"/>
                        </a:defRPr>
                      </a:lvl1pPr>
                      <a:lvl2pPr marL="742950" indent="-285750">
                        <a:spcBef>
                          <a:spcPct val="20000"/>
                        </a:spcBef>
                        <a:defRPr sz="2000">
                          <a:solidFill>
                            <a:schemeClr val="tx1"/>
                          </a:solidFill>
                          <a:latin typeface="Verdana" panose="020B0604030504040204" pitchFamily="34" charset="0"/>
                        </a:defRPr>
                      </a:lvl2pPr>
                      <a:lvl3pPr marL="1143000" indent="-228600">
                        <a:spcBef>
                          <a:spcPct val="20000"/>
                        </a:spcBef>
                        <a:defRPr>
                          <a:solidFill>
                            <a:schemeClr val="tx1"/>
                          </a:solidFill>
                          <a:latin typeface="Verdana" panose="020B0604030504040204" pitchFamily="34" charset="0"/>
                        </a:defRPr>
                      </a:lvl3pPr>
                      <a:lvl4pPr marL="1600200" indent="-228600">
                        <a:spcBef>
                          <a:spcPct val="20000"/>
                        </a:spcBef>
                        <a:defRPr sz="1600">
                          <a:solidFill>
                            <a:schemeClr val="tx1"/>
                          </a:solidFill>
                          <a:latin typeface="Verdana" panose="020B0604030504040204" pitchFamily="34" charset="0"/>
                        </a:defRPr>
                      </a:lvl4pPr>
                      <a:lvl5pPr marL="2057400" indent="-228600">
                        <a:spcBef>
                          <a:spcPct val="20000"/>
                        </a:spcBef>
                        <a:defRPr sz="1600">
                          <a:solidFill>
                            <a:schemeClr val="tx1"/>
                          </a:solidFill>
                          <a:latin typeface="Verdana" panose="020B0604030504040204" pitchFamily="34" charset="0"/>
                        </a:defRPr>
                      </a:lvl5pPr>
                      <a:lvl6pPr marL="2514600" indent="-228600" fontAlgn="base">
                        <a:spcBef>
                          <a:spcPct val="20000"/>
                        </a:spcBef>
                        <a:spcAft>
                          <a:spcPct val="0"/>
                        </a:spcAft>
                        <a:defRPr sz="1600">
                          <a:solidFill>
                            <a:schemeClr val="tx1"/>
                          </a:solidFill>
                          <a:latin typeface="Verdana" panose="020B0604030504040204" pitchFamily="34" charset="0"/>
                        </a:defRPr>
                      </a:lvl6pPr>
                      <a:lvl7pPr marL="2971800" indent="-228600" fontAlgn="base">
                        <a:spcBef>
                          <a:spcPct val="20000"/>
                        </a:spcBef>
                        <a:spcAft>
                          <a:spcPct val="0"/>
                        </a:spcAft>
                        <a:defRPr sz="1600">
                          <a:solidFill>
                            <a:schemeClr val="tx1"/>
                          </a:solidFill>
                          <a:latin typeface="Verdana" panose="020B0604030504040204" pitchFamily="34" charset="0"/>
                        </a:defRPr>
                      </a:lvl7pPr>
                      <a:lvl8pPr marL="3429000" indent="-228600" fontAlgn="base">
                        <a:spcBef>
                          <a:spcPct val="20000"/>
                        </a:spcBef>
                        <a:spcAft>
                          <a:spcPct val="0"/>
                        </a:spcAft>
                        <a:defRPr sz="1600">
                          <a:solidFill>
                            <a:schemeClr val="tx1"/>
                          </a:solidFill>
                          <a:latin typeface="Verdana" panose="020B0604030504040204" pitchFamily="34" charset="0"/>
                        </a:defRPr>
                      </a:lvl8pPr>
                      <a:lvl9pPr marL="3886200" indent="-228600" fontAlgn="base">
                        <a:spcBef>
                          <a:spcPct val="20000"/>
                        </a:spcBef>
                        <a:spcAft>
                          <a:spcPct val="0"/>
                        </a:spcAft>
                        <a:defRPr sz="16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IN" sz="1800" b="0" i="0" u="none" strike="noStrike" kern="1200" baseline="0" dirty="0">
                          <a:solidFill>
                            <a:schemeClr val="tx1"/>
                          </a:solidFill>
                          <a:latin typeface="+mn-lt"/>
                          <a:ea typeface="+mn-ea"/>
                          <a:cs typeface="+mn-cs"/>
                        </a:rPr>
                        <a:t>5,772.4</a:t>
                      </a:r>
                      <a:endParaRPr kumimoji="0" lang="en-US" sz="1800" b="0" i="0" u="none" strike="noStrike" cap="none" normalizeH="0" baseline="0" dirty="0">
                        <a:ln>
                          <a:noFill/>
                        </a:ln>
                        <a:solidFill>
                          <a:srgbClr val="000000"/>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EA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IN" sz="1800" b="0" i="0" u="none" strike="noStrike" kern="1200" baseline="0" dirty="0">
                          <a:solidFill>
                            <a:schemeClr val="tx1"/>
                          </a:solidFill>
                          <a:latin typeface="+mn-lt"/>
                          <a:ea typeface="+mn-ea"/>
                          <a:cs typeface="+mn-cs"/>
                        </a:rPr>
                        <a:t>6,229.0</a:t>
                      </a:r>
                      <a:endParaRPr kumimoji="0" lang="en-US" sz="1800" b="0" i="0" u="none" strike="noStrike" cap="none" normalizeH="0" baseline="0" dirty="0">
                        <a:ln>
                          <a:noFill/>
                        </a:ln>
                        <a:solidFill>
                          <a:srgbClr val="000000"/>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EA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IN" sz="1800" b="0" i="0" u="none" strike="noStrike" kern="1200" baseline="0" dirty="0">
                          <a:solidFill>
                            <a:schemeClr val="tx1"/>
                          </a:solidFill>
                          <a:latin typeface="+mn-lt"/>
                          <a:ea typeface="+mn-ea"/>
                          <a:cs typeface="+mn-cs"/>
                        </a:rPr>
                        <a:t>6,597.7</a:t>
                      </a:r>
                      <a:endParaRPr kumimoji="0" lang="en-US" sz="1800" b="0" i="0" u="none" strike="noStrike" cap="none" normalizeH="0" baseline="0" dirty="0">
                        <a:ln>
                          <a:noFill/>
                        </a:ln>
                        <a:solidFill>
                          <a:srgbClr val="000000"/>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EAE4"/>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91232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9311"/>
            <a:ext cx="8229600" cy="511889"/>
          </a:xfrm>
        </p:spPr>
        <p:txBody>
          <a:bodyPr/>
          <a:lstStyle/>
          <a:p>
            <a:r>
              <a:rPr lang="en-US" altLang="en-US" sz="3600" dirty="0">
                <a:latin typeface="+mj-lt"/>
                <a:ea typeface="ヒラギノ角ゴ Pro W3" pitchFamily="-65" charset="-128"/>
              </a:rPr>
              <a:t>Learning Objectives</a:t>
            </a:r>
            <a:endParaRPr lang="en-US" sz="2800" dirty="0">
              <a:latin typeface="+mj-lt"/>
            </a:endParaRPr>
          </a:p>
        </p:txBody>
      </p:sp>
      <p:sp>
        <p:nvSpPr>
          <p:cNvPr id="3" name="Content Placeholder 2"/>
          <p:cNvSpPr>
            <a:spLocks noGrp="1"/>
          </p:cNvSpPr>
          <p:nvPr>
            <p:ph idx="1"/>
          </p:nvPr>
        </p:nvSpPr>
        <p:spPr>
          <a:xfrm>
            <a:off x="457200" y="1000952"/>
            <a:ext cx="8229600" cy="3652328"/>
          </a:xfrm>
        </p:spPr>
        <p:txBody>
          <a:bodyPr/>
          <a:lstStyle/>
          <a:p>
            <a:pPr>
              <a:buSzPct val="100000"/>
            </a:pPr>
            <a:r>
              <a:rPr lang="en-US" altLang="en-US" sz="2400" dirty="0">
                <a:ea typeface="ヒラギノ角ゴ Pro W3" pitchFamily="-65" charset="-128"/>
              </a:rPr>
              <a:t>Value a stock as the present value of the company’s free cash flows</a:t>
            </a:r>
          </a:p>
          <a:p>
            <a:pPr>
              <a:buSzPct val="100000"/>
            </a:pPr>
            <a:r>
              <a:rPr lang="en-US" altLang="en-US" sz="2400" dirty="0">
                <a:ea typeface="ヒラギノ角ゴ Pro W3" pitchFamily="-65" charset="-128"/>
              </a:rPr>
              <a:t>Value a stock by applying common multiples based on the values of comparable firms</a:t>
            </a:r>
          </a:p>
          <a:p>
            <a:pPr>
              <a:buSzPct val="100000"/>
            </a:pPr>
            <a:r>
              <a:rPr lang="en-US" altLang="en-US" sz="2400" dirty="0">
                <a:ea typeface="ヒラギノ角ゴ Pro W3" pitchFamily="-65" charset="-128"/>
              </a:rPr>
              <a:t>Understand how information is incorporated into stock prices through competition in efficient markets</a:t>
            </a:r>
          </a:p>
          <a:p>
            <a:pPr>
              <a:buSzPct val="100000"/>
            </a:pPr>
            <a:r>
              <a:rPr lang="en-US" altLang="en-US" sz="2400" dirty="0">
                <a:ea typeface="ヒラギノ角ゴ Pro W3" pitchFamily="-65" charset="-128"/>
              </a:rPr>
              <a:t>Describe some of the behavioral biases that influence the way individual investors trade</a:t>
            </a:r>
          </a:p>
        </p:txBody>
      </p:sp>
    </p:spTree>
    <p:extLst>
      <p:ext uri="{BB962C8B-B14F-4D97-AF65-F5344CB8AC3E}">
        <p14:creationId xmlns:p14="http://schemas.microsoft.com/office/powerpoint/2010/main" val="36649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Example 10.2 Sensitivity Analysis for Stock Valuation </a:t>
            </a:r>
            <a:r>
              <a:rPr lang="en-US" altLang="en-US" sz="2800" dirty="0">
                <a:latin typeface="+mj-lt"/>
                <a:ea typeface="ヒラギノ角ゴ Pro W3" pitchFamily="-65" charset="-128"/>
              </a:rPr>
              <a:t>(4 of 6)</a:t>
            </a:r>
            <a:endParaRPr lang="en-US" sz="2800" dirty="0">
              <a:latin typeface="+mj-lt"/>
            </a:endParaRPr>
          </a:p>
        </p:txBody>
      </p:sp>
      <p:sp>
        <p:nvSpPr>
          <p:cNvPr id="3" name="Content Placeholder 2"/>
          <p:cNvSpPr>
            <a:spLocks noGrp="1"/>
          </p:cNvSpPr>
          <p:nvPr>
            <p:ph idx="1"/>
          </p:nvPr>
        </p:nvSpPr>
        <p:spPr>
          <a:xfrm>
            <a:off x="457199" y="1629297"/>
            <a:ext cx="8308975" cy="1190104"/>
          </a:xfrm>
        </p:spPr>
        <p:txBody>
          <a:bodyPr/>
          <a:lstStyle/>
          <a:p>
            <a:pPr>
              <a:lnSpc>
                <a:spcPct val="90000"/>
              </a:lnSpc>
              <a:buNone/>
            </a:pPr>
            <a:r>
              <a:rPr lang="en-US" altLang="en-US" sz="2400" b="1" dirty="0">
                <a:ea typeface="ヒラギノ角ゴ Pro W3" pitchFamily="-65" charset="-128"/>
              </a:rPr>
              <a:t>Execute:</a:t>
            </a:r>
          </a:p>
          <a:p>
            <a:pPr>
              <a:lnSpc>
                <a:spcPct val="90000"/>
              </a:lnSpc>
              <a:spcBef>
                <a:spcPct val="50000"/>
              </a:spcBef>
            </a:pPr>
            <a:r>
              <a:rPr lang="en-IN" sz="2400" dirty="0"/>
              <a:t>We can now reestimate the stock price as in Example 10.1. The terminal value is</a:t>
            </a:r>
            <a:endParaRPr lang="en-US" altLang="en-US" sz="2400" dirty="0">
              <a:ea typeface="ヒラギノ角ゴ Pro W3" pitchFamily="-65" charset="-128"/>
            </a:endParaRPr>
          </a:p>
        </p:txBody>
      </p:sp>
      <p:graphicFrame>
        <p:nvGraphicFramePr>
          <p:cNvPr id="4" name="Object 3" descr="An equation: V sub 2024 = 1.05 divided by 0.09 minus 0.05, times 6,597.7 = $173,189.6 million."/>
          <p:cNvGraphicFramePr>
            <a:graphicFrameLocks noChangeAspect="1"/>
          </p:cNvGraphicFramePr>
          <p:nvPr>
            <p:extLst>
              <p:ext uri="{D42A27DB-BD31-4B8C-83A1-F6EECF244321}">
                <p14:modId xmlns:p14="http://schemas.microsoft.com/office/powerpoint/2010/main" val="3398655848"/>
              </p:ext>
            </p:extLst>
          </p:nvPr>
        </p:nvGraphicFramePr>
        <p:xfrm>
          <a:off x="1638300" y="3079750"/>
          <a:ext cx="5867400" cy="668338"/>
        </p:xfrm>
        <a:graphic>
          <a:graphicData uri="http://schemas.openxmlformats.org/presentationml/2006/ole">
            <mc:AlternateContent xmlns:mc="http://schemas.openxmlformats.org/markup-compatibility/2006">
              <mc:Choice xmlns:v="urn:schemas-microsoft-com:vml" Requires="v">
                <p:oleObj spid="_x0000_s50448" name="Equation" r:id="rId4" imgW="6451560" imgH="736560" progId="Equation.DSMT4">
                  <p:embed/>
                </p:oleObj>
              </mc:Choice>
              <mc:Fallback>
                <p:oleObj name="Equation" r:id="rId4" imgW="6451560" imgH="736560" progId="Equation.DSMT4">
                  <p:embed/>
                  <p:pic>
                    <p:nvPicPr>
                      <p:cNvPr id="0" name=""/>
                      <p:cNvPicPr/>
                      <p:nvPr/>
                    </p:nvPicPr>
                    <p:blipFill>
                      <a:blip r:embed="rId5"/>
                      <a:stretch>
                        <a:fillRect/>
                      </a:stretch>
                    </p:blipFill>
                    <p:spPr>
                      <a:xfrm>
                        <a:off x="1638300" y="3079750"/>
                        <a:ext cx="5867400" cy="668338"/>
                      </a:xfrm>
                      <a:prstGeom prst="rect">
                        <a:avLst/>
                      </a:prstGeom>
                    </p:spPr>
                  </p:pic>
                </p:oleObj>
              </mc:Fallback>
            </mc:AlternateContent>
          </a:graphicData>
        </a:graphic>
      </p:graphicFrame>
      <p:graphicFrame>
        <p:nvGraphicFramePr>
          <p:cNvPr id="5" name="Object 4" descr="An equation shows the value of cap V subscript 0.&#10;Long description is available in notes, press F6"/>
          <p:cNvGraphicFramePr>
            <a:graphicFrameLocks noChangeAspect="1"/>
          </p:cNvGraphicFramePr>
          <p:nvPr>
            <p:extLst>
              <p:ext uri="{D42A27DB-BD31-4B8C-83A1-F6EECF244321}">
                <p14:modId xmlns:p14="http://schemas.microsoft.com/office/powerpoint/2010/main" val="2722859618"/>
              </p:ext>
            </p:extLst>
          </p:nvPr>
        </p:nvGraphicFramePr>
        <p:xfrm>
          <a:off x="788988" y="3952875"/>
          <a:ext cx="7553325" cy="506413"/>
        </p:xfrm>
        <a:graphic>
          <a:graphicData uri="http://schemas.openxmlformats.org/presentationml/2006/ole">
            <mc:AlternateContent xmlns:mc="http://schemas.openxmlformats.org/markup-compatibility/2006">
              <mc:Choice xmlns:v="urn:schemas-microsoft-com:vml" Requires="v">
                <p:oleObj spid="_x0000_s50449" name="Equation" r:id="rId6" imgW="5892480" imgH="393480" progId="Equation.DSMT4">
                  <p:embed/>
                </p:oleObj>
              </mc:Choice>
              <mc:Fallback>
                <p:oleObj name="Equation" r:id="rId6" imgW="5892480" imgH="393480" progId="Equation.DSMT4">
                  <p:embed/>
                  <p:pic>
                    <p:nvPicPr>
                      <p:cNvPr id="0" name=""/>
                      <p:cNvPicPr/>
                      <p:nvPr/>
                    </p:nvPicPr>
                    <p:blipFill>
                      <a:blip r:embed="rId7"/>
                      <a:stretch>
                        <a:fillRect/>
                      </a:stretch>
                    </p:blipFill>
                    <p:spPr>
                      <a:xfrm>
                        <a:off x="788988" y="3952875"/>
                        <a:ext cx="7553325" cy="506413"/>
                      </a:xfrm>
                      <a:prstGeom prst="rect">
                        <a:avLst/>
                      </a:prstGeom>
                    </p:spPr>
                  </p:pic>
                </p:oleObj>
              </mc:Fallback>
            </mc:AlternateContent>
          </a:graphicData>
        </a:graphic>
      </p:graphicFrame>
    </p:spTree>
    <p:extLst>
      <p:ext uri="{BB962C8B-B14F-4D97-AF65-F5344CB8AC3E}">
        <p14:creationId xmlns:p14="http://schemas.microsoft.com/office/powerpoint/2010/main" val="1990317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Example 10.2 Sensitivity Analysis for Stock Valuation </a:t>
            </a:r>
            <a:r>
              <a:rPr lang="en-US" altLang="en-US" sz="2800" dirty="0">
                <a:latin typeface="+mj-lt"/>
                <a:ea typeface="ヒラギノ角ゴ Pro W3" pitchFamily="-65" charset="-128"/>
              </a:rPr>
              <a:t>(5 of 6)</a:t>
            </a:r>
            <a:endParaRPr lang="en-US" sz="2000" dirty="0">
              <a:latin typeface="+mj-lt"/>
            </a:endParaRPr>
          </a:p>
        </p:txBody>
      </p:sp>
      <p:sp>
        <p:nvSpPr>
          <p:cNvPr id="3" name="Content Placeholder 2"/>
          <p:cNvSpPr>
            <a:spLocks noGrp="1"/>
          </p:cNvSpPr>
          <p:nvPr>
            <p:ph idx="1"/>
          </p:nvPr>
        </p:nvSpPr>
        <p:spPr>
          <a:xfrm>
            <a:off x="457200" y="1629295"/>
            <a:ext cx="8229600" cy="882035"/>
          </a:xfrm>
        </p:spPr>
        <p:txBody>
          <a:bodyPr/>
          <a:lstStyle/>
          <a:p>
            <a:pPr>
              <a:lnSpc>
                <a:spcPct val="90000"/>
              </a:lnSpc>
              <a:buNone/>
            </a:pPr>
            <a:r>
              <a:rPr lang="en-US" altLang="en-US" sz="2400" b="1" dirty="0">
                <a:ea typeface="ヒラギノ角ゴ Pro W3" pitchFamily="-65" charset="-128"/>
              </a:rPr>
              <a:t>Execute:</a:t>
            </a:r>
          </a:p>
          <a:p>
            <a:pPr>
              <a:lnSpc>
                <a:spcPct val="90000"/>
              </a:lnSpc>
              <a:spcBef>
                <a:spcPct val="50000"/>
              </a:spcBef>
            </a:pPr>
            <a:r>
              <a:rPr lang="en-IN" sz="2400" dirty="0"/>
              <a:t>The new estimate for the value of the stock is</a:t>
            </a:r>
            <a:endParaRPr lang="en-US" altLang="en-US" sz="2400" dirty="0">
              <a:ea typeface="ヒラギノ角ゴ Pro W3" pitchFamily="-65" charset="-128"/>
            </a:endParaRPr>
          </a:p>
        </p:txBody>
      </p:sp>
      <p:graphicFrame>
        <p:nvGraphicFramePr>
          <p:cNvPr id="6" name="Object 5" descr="An equation: P naught = $127,128 + $5,250 minus $3,800, divided by 893.6 = $79,08 per share."/>
          <p:cNvGraphicFramePr>
            <a:graphicFrameLocks noChangeAspect="1"/>
          </p:cNvGraphicFramePr>
          <p:nvPr>
            <p:extLst>
              <p:ext uri="{D42A27DB-BD31-4B8C-83A1-F6EECF244321}">
                <p14:modId xmlns:p14="http://schemas.microsoft.com/office/powerpoint/2010/main" val="2098290797"/>
              </p:ext>
            </p:extLst>
          </p:nvPr>
        </p:nvGraphicFramePr>
        <p:xfrm>
          <a:off x="1395413" y="2590800"/>
          <a:ext cx="6351587" cy="787400"/>
        </p:xfrm>
        <a:graphic>
          <a:graphicData uri="http://schemas.openxmlformats.org/presentationml/2006/ole">
            <mc:AlternateContent xmlns:mc="http://schemas.openxmlformats.org/markup-compatibility/2006">
              <mc:Choice xmlns:v="urn:schemas-microsoft-com:vml" Requires="v">
                <p:oleObj spid="_x0000_s51337" name="Equation" r:id="rId4" imgW="3174840" imgH="393480" progId="Equation.DSMT4">
                  <p:embed/>
                </p:oleObj>
              </mc:Choice>
              <mc:Fallback>
                <p:oleObj name="Equation" r:id="rId4" imgW="3174840" imgH="393480" progId="Equation.DSMT4">
                  <p:embed/>
                  <p:pic>
                    <p:nvPicPr>
                      <p:cNvPr id="0" name=""/>
                      <p:cNvPicPr/>
                      <p:nvPr/>
                    </p:nvPicPr>
                    <p:blipFill>
                      <a:blip r:embed="rId5"/>
                      <a:stretch>
                        <a:fillRect/>
                      </a:stretch>
                    </p:blipFill>
                    <p:spPr>
                      <a:xfrm>
                        <a:off x="1395413" y="2590800"/>
                        <a:ext cx="6351587" cy="787400"/>
                      </a:xfrm>
                      <a:prstGeom prst="rect">
                        <a:avLst/>
                      </a:prstGeom>
                    </p:spPr>
                  </p:pic>
                </p:oleObj>
              </mc:Fallback>
            </mc:AlternateContent>
          </a:graphicData>
        </a:graphic>
      </p:graphicFrame>
      <p:sp>
        <p:nvSpPr>
          <p:cNvPr id="4" name="Content Placeholder 3"/>
          <p:cNvSpPr>
            <a:spLocks noGrp="1"/>
          </p:cNvSpPr>
          <p:nvPr>
            <p:ph idx="13"/>
          </p:nvPr>
        </p:nvSpPr>
        <p:spPr>
          <a:xfrm>
            <a:off x="457200" y="3505200"/>
            <a:ext cx="8229600" cy="762000"/>
          </a:xfrm>
        </p:spPr>
        <p:txBody>
          <a:bodyPr/>
          <a:lstStyle/>
          <a:p>
            <a:r>
              <a:rPr lang="en-US" altLang="en-US" sz="2400" dirty="0">
                <a:ea typeface="ヒラギノ角ゴ Pro W3" pitchFamily="-65" charset="-128"/>
              </a:rPr>
              <a:t>This is </a:t>
            </a:r>
            <a:r>
              <a:rPr lang="en-IN" sz="2400" dirty="0"/>
              <a:t>a difference of about 8% compared to the result found in Example 10.1.</a:t>
            </a:r>
            <a:endParaRPr lang="en-US" altLang="en-US" sz="2400" dirty="0">
              <a:ea typeface="ヒラギノ角ゴ Pro W3" pitchFamily="-65" charset="-128"/>
            </a:endParaRPr>
          </a:p>
        </p:txBody>
      </p:sp>
    </p:spTree>
    <p:extLst>
      <p:ext uri="{BB962C8B-B14F-4D97-AF65-F5344CB8AC3E}">
        <p14:creationId xmlns:p14="http://schemas.microsoft.com/office/powerpoint/2010/main" val="296293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Example 10.2 Sensitivity Analysis for Stock Valuation </a:t>
            </a:r>
            <a:r>
              <a:rPr lang="en-US" altLang="en-US" sz="2800" dirty="0">
                <a:latin typeface="+mj-lt"/>
                <a:ea typeface="ヒラギノ角ゴ Pro W3" pitchFamily="-65" charset="-128"/>
              </a:rPr>
              <a:t>(6 of 6)</a:t>
            </a:r>
            <a:endParaRPr lang="en-US" sz="2800" dirty="0">
              <a:latin typeface="+mj-lt"/>
            </a:endParaRPr>
          </a:p>
        </p:txBody>
      </p:sp>
      <p:sp>
        <p:nvSpPr>
          <p:cNvPr id="3" name="Content Placeholder 2"/>
          <p:cNvSpPr>
            <a:spLocks noGrp="1"/>
          </p:cNvSpPr>
          <p:nvPr>
            <p:ph idx="1"/>
          </p:nvPr>
        </p:nvSpPr>
        <p:spPr>
          <a:xfrm>
            <a:off x="457200" y="1611286"/>
            <a:ext cx="8229600" cy="1741514"/>
          </a:xfrm>
        </p:spPr>
        <p:txBody>
          <a:bodyPr/>
          <a:lstStyle/>
          <a:p>
            <a:pPr>
              <a:buNone/>
            </a:pPr>
            <a:r>
              <a:rPr lang="en-US" altLang="en-US" sz="2400" b="1" dirty="0">
                <a:ea typeface="ヒラギノ角ゴ Pro W3" pitchFamily="-65" charset="-128"/>
              </a:rPr>
              <a:t>Evaluate:</a:t>
            </a:r>
          </a:p>
          <a:p>
            <a:r>
              <a:rPr lang="en-IN" sz="2400" dirty="0"/>
              <a:t>Nike’s stock price is fairly sensitive to changes in the assumptions about its profitability. A 1% permanent change in its margins affects the firm’s stock price by 8%.</a:t>
            </a:r>
            <a:endParaRPr lang="en-US" altLang="en-US" sz="2400" dirty="0">
              <a:ea typeface="ヒラギノ角ゴ Pro W3" pitchFamily="-65" charset="-128"/>
            </a:endParaRPr>
          </a:p>
        </p:txBody>
      </p:sp>
    </p:spTree>
    <p:extLst>
      <p:ext uri="{BB962C8B-B14F-4D97-AF65-F5344CB8AC3E}">
        <p14:creationId xmlns:p14="http://schemas.microsoft.com/office/powerpoint/2010/main" val="885057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10.2a Sensitivity Analysis for Stock Valuation </a:t>
            </a:r>
            <a:r>
              <a:rPr lang="en-US" altLang="en-US" sz="2800" dirty="0">
                <a:latin typeface="+mj-lt"/>
                <a:ea typeface="ヒラギノ角ゴ Pro W3" pitchFamily="-65" charset="-128"/>
              </a:rPr>
              <a:t>(1 of 6)</a:t>
            </a:r>
            <a:endParaRPr lang="en-US" sz="2000" dirty="0">
              <a:latin typeface="+mj-lt"/>
            </a:endParaRPr>
          </a:p>
        </p:txBody>
      </p:sp>
      <p:sp>
        <p:nvSpPr>
          <p:cNvPr id="3" name="Content Placeholder 2"/>
          <p:cNvSpPr>
            <a:spLocks noGrp="1"/>
          </p:cNvSpPr>
          <p:nvPr>
            <p:ph idx="1"/>
          </p:nvPr>
        </p:nvSpPr>
        <p:spPr>
          <a:xfrm>
            <a:off x="457200" y="1611286"/>
            <a:ext cx="8229600" cy="2468879"/>
          </a:xfrm>
        </p:spPr>
        <p:txBody>
          <a:bodyPr/>
          <a:lstStyle/>
          <a:p>
            <a:pPr>
              <a:buNone/>
            </a:pPr>
            <a:r>
              <a:rPr lang="en-US" altLang="en-US" sz="2400" b="1" dirty="0">
                <a:ea typeface="ヒラギノ角ゴ Pro W3" pitchFamily="-65" charset="-128"/>
              </a:rPr>
              <a:t>Problem:</a:t>
            </a:r>
          </a:p>
          <a:p>
            <a:r>
              <a:rPr lang="en-US" altLang="en-US" sz="2400" dirty="0">
                <a:ea typeface="ヒラギノ角ゴ Pro W3" pitchFamily="-65" charset="-128"/>
              </a:rPr>
              <a:t>In Example 10.1a, DAC’s EBIT was assumed to be 9% of sales. If DAC management believes there is a chance that operating expenses will increase, so that EBIT will be 8% of sales, how would the estimate of the stock’s value change?</a:t>
            </a:r>
          </a:p>
        </p:txBody>
      </p:sp>
    </p:spTree>
    <p:extLst>
      <p:ext uri="{BB962C8B-B14F-4D97-AF65-F5344CB8AC3E}">
        <p14:creationId xmlns:p14="http://schemas.microsoft.com/office/powerpoint/2010/main" val="3103226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10.2a Sensitivity Analysis for Stock Valuation </a:t>
            </a:r>
            <a:r>
              <a:rPr lang="en-US" altLang="en-US" sz="2800" dirty="0">
                <a:latin typeface="+mj-lt"/>
                <a:ea typeface="ヒラギノ角ゴ Pro W3" pitchFamily="-65" charset="-128"/>
              </a:rPr>
              <a:t>(2 of 6)</a:t>
            </a:r>
            <a:endParaRPr lang="en-US" sz="2000" dirty="0">
              <a:latin typeface="+mj-lt"/>
            </a:endParaRPr>
          </a:p>
        </p:txBody>
      </p:sp>
      <p:sp>
        <p:nvSpPr>
          <p:cNvPr id="3" name="Content Placeholder 2"/>
          <p:cNvSpPr>
            <a:spLocks noGrp="1"/>
          </p:cNvSpPr>
          <p:nvPr>
            <p:ph idx="1"/>
          </p:nvPr>
        </p:nvSpPr>
        <p:spPr>
          <a:xfrm>
            <a:off x="457200" y="1611287"/>
            <a:ext cx="8229600" cy="3417914"/>
          </a:xfrm>
        </p:spPr>
        <p:txBody>
          <a:bodyPr/>
          <a:lstStyle/>
          <a:p>
            <a:pPr>
              <a:buNone/>
            </a:pPr>
            <a:r>
              <a:rPr lang="en-US" altLang="en-US" sz="2400" b="1" dirty="0">
                <a:ea typeface="ヒラギノ角ゴ Pro W3" pitchFamily="-65" charset="-128"/>
              </a:rPr>
              <a:t>Solution:</a:t>
            </a:r>
          </a:p>
          <a:p>
            <a:pPr>
              <a:spcBef>
                <a:spcPts val="0"/>
              </a:spcBef>
              <a:buNone/>
            </a:pPr>
            <a:r>
              <a:rPr lang="en-US" altLang="en-US" sz="2400" b="1" dirty="0">
                <a:ea typeface="ヒラギノ角ゴ Pro W3" pitchFamily="-65" charset="-128"/>
              </a:rPr>
              <a:t>Plan:</a:t>
            </a:r>
          </a:p>
          <a:p>
            <a:r>
              <a:rPr lang="en-US" altLang="en-US" sz="2400" dirty="0">
                <a:ea typeface="ヒラギノ角ゴ Pro W3" pitchFamily="-65" charset="-128"/>
              </a:rPr>
              <a:t>In this scenario, EBIT will decrease by 1% of sales compared to Example 10.1a. From there, we can use the tax rate (24%) to compute the effect on the free cash flow for each year. </a:t>
            </a:r>
          </a:p>
          <a:p>
            <a:r>
              <a:rPr lang="en-US" altLang="en-US" sz="2400" dirty="0">
                <a:ea typeface="ヒラギノ角ゴ Pro W3" pitchFamily="-65" charset="-128"/>
              </a:rPr>
              <a:t>Once we have the new free cash flows, we repeat the approach in Example 10.1a to arrive at a new stock price.</a:t>
            </a:r>
          </a:p>
        </p:txBody>
      </p:sp>
    </p:spTree>
    <p:extLst>
      <p:ext uri="{BB962C8B-B14F-4D97-AF65-F5344CB8AC3E}">
        <p14:creationId xmlns:p14="http://schemas.microsoft.com/office/powerpoint/2010/main" val="764156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10.2a Sensitivity Analysis for Stock Valuation </a:t>
            </a:r>
            <a:r>
              <a:rPr lang="en-US" altLang="en-US" sz="2800" dirty="0">
                <a:latin typeface="+mj-lt"/>
                <a:ea typeface="ヒラギノ角ゴ Pro W3" pitchFamily="-65" charset="-128"/>
              </a:rPr>
              <a:t>(3 of 6)</a:t>
            </a:r>
            <a:endParaRPr lang="en-US" sz="2800" dirty="0">
              <a:latin typeface="+mj-lt"/>
            </a:endParaRPr>
          </a:p>
        </p:txBody>
      </p:sp>
      <p:sp>
        <p:nvSpPr>
          <p:cNvPr id="3" name="Content Placeholder 2"/>
          <p:cNvSpPr>
            <a:spLocks noGrp="1"/>
          </p:cNvSpPr>
          <p:nvPr>
            <p:ph idx="1"/>
          </p:nvPr>
        </p:nvSpPr>
        <p:spPr>
          <a:xfrm>
            <a:off x="457200" y="1611287"/>
            <a:ext cx="8229600" cy="2808314"/>
          </a:xfrm>
        </p:spPr>
        <p:txBody>
          <a:bodyPr/>
          <a:lstStyle/>
          <a:p>
            <a:pPr>
              <a:buNone/>
            </a:pPr>
            <a:r>
              <a:rPr lang="en-US" altLang="en-US" sz="2400" b="1" dirty="0">
                <a:ea typeface="ヒラギノ角ゴ Pro W3" pitchFamily="-65" charset="-128"/>
              </a:rPr>
              <a:t>Execute:</a:t>
            </a:r>
          </a:p>
          <a:p>
            <a:pPr>
              <a:spcBef>
                <a:spcPct val="50000"/>
              </a:spcBef>
            </a:pPr>
            <a:r>
              <a:rPr lang="en-US" altLang="en-US" sz="2400" dirty="0">
                <a:ea typeface="ヒラギノ角ゴ Pro W3" pitchFamily="-65" charset="-128"/>
              </a:rPr>
              <a:t>In year 1, EBIT will be 1% × $27,324 million = $273.24 million lower. After taxes, this decline will decrease the firm’s free cash flow in year 1 by (1 − 0.24) </a:t>
            </a:r>
            <a:r>
              <a:rPr lang="en-US" altLang="en-US" sz="2400" dirty="0">
                <a:ea typeface="ヒラギノ角ゴ Pro W3" pitchFamily="-65" charset="-128"/>
                <a:cs typeface="Arial" panose="020B0604020202020204" pitchFamily="34" charset="0"/>
              </a:rPr>
              <a:t>×</a:t>
            </a:r>
            <a:r>
              <a:rPr lang="en-US" altLang="en-US" sz="2400" dirty="0">
                <a:ea typeface="ヒラギノ角ゴ Pro W3" pitchFamily="-65" charset="-128"/>
              </a:rPr>
              <a:t> $273.24 million = $207.7 million, to $1,458.9 million. Doing the same calculation for each year, we get the following revised FCF estimates:</a:t>
            </a:r>
          </a:p>
        </p:txBody>
      </p:sp>
      <p:graphicFrame>
        <p:nvGraphicFramePr>
          <p:cNvPr id="4" name="Table 2" descr="A table with 2 rows, year and F C F. Years 2017 through 2020, respective F C F estimates are: 1,458.9, 1,586.3, 1,708.8, and 1,823.5."/>
          <p:cNvGraphicFramePr>
            <a:graphicFrameLocks noGrp="1"/>
          </p:cNvGraphicFramePr>
          <p:nvPr>
            <p:extLst>
              <p:ext uri="{D42A27DB-BD31-4B8C-83A1-F6EECF244321}">
                <p14:modId xmlns:p14="http://schemas.microsoft.com/office/powerpoint/2010/main" val="795844693"/>
              </p:ext>
            </p:extLst>
          </p:nvPr>
        </p:nvGraphicFramePr>
        <p:xfrm>
          <a:off x="2099627" y="4648200"/>
          <a:ext cx="4926013" cy="742950"/>
        </p:xfrm>
        <a:graphic>
          <a:graphicData uri="http://schemas.openxmlformats.org/drawingml/2006/table">
            <a:tbl>
              <a:tblPr firstRow="1"/>
              <a:tblGrid>
                <a:gridCol w="985838">
                  <a:extLst>
                    <a:ext uri="{9D8B030D-6E8A-4147-A177-3AD203B41FA5}">
                      <a16:colId xmlns:a16="http://schemas.microsoft.com/office/drawing/2014/main" val="20000"/>
                    </a:ext>
                  </a:extLst>
                </a:gridCol>
                <a:gridCol w="984250">
                  <a:extLst>
                    <a:ext uri="{9D8B030D-6E8A-4147-A177-3AD203B41FA5}">
                      <a16:colId xmlns:a16="http://schemas.microsoft.com/office/drawing/2014/main" val="20001"/>
                    </a:ext>
                  </a:extLst>
                </a:gridCol>
                <a:gridCol w="985837">
                  <a:extLst>
                    <a:ext uri="{9D8B030D-6E8A-4147-A177-3AD203B41FA5}">
                      <a16:colId xmlns:a16="http://schemas.microsoft.com/office/drawing/2014/main" val="20002"/>
                    </a:ext>
                  </a:extLst>
                </a:gridCol>
                <a:gridCol w="984250">
                  <a:extLst>
                    <a:ext uri="{9D8B030D-6E8A-4147-A177-3AD203B41FA5}">
                      <a16:colId xmlns:a16="http://schemas.microsoft.com/office/drawing/2014/main" val="20003"/>
                    </a:ext>
                  </a:extLst>
                </a:gridCol>
                <a:gridCol w="985838">
                  <a:extLst>
                    <a:ext uri="{9D8B030D-6E8A-4147-A177-3AD203B41FA5}">
                      <a16:colId xmlns:a16="http://schemas.microsoft.com/office/drawing/2014/main" val="20004"/>
                    </a:ext>
                  </a:extLst>
                </a:gridCol>
              </a:tblGrid>
              <a:tr h="371475">
                <a:tc>
                  <a:txBody>
                    <a:bodyPr/>
                    <a:lstStyle>
                      <a:lvl1pPr>
                        <a:spcBef>
                          <a:spcPct val="20000"/>
                        </a:spcBef>
                        <a:defRPr sz="2400">
                          <a:solidFill>
                            <a:schemeClr val="tx1"/>
                          </a:solidFill>
                          <a:latin typeface="Verdana" panose="020B0604030504040204" pitchFamily="34" charset="0"/>
                        </a:defRPr>
                      </a:lvl1pPr>
                      <a:lvl2pPr marL="742950" indent="-285750">
                        <a:spcBef>
                          <a:spcPct val="20000"/>
                        </a:spcBef>
                        <a:defRPr sz="2000">
                          <a:solidFill>
                            <a:schemeClr val="tx1"/>
                          </a:solidFill>
                          <a:latin typeface="Verdana" panose="020B0604030504040204" pitchFamily="34" charset="0"/>
                        </a:defRPr>
                      </a:lvl2pPr>
                      <a:lvl3pPr marL="1143000" indent="-228600">
                        <a:spcBef>
                          <a:spcPct val="20000"/>
                        </a:spcBef>
                        <a:defRPr>
                          <a:solidFill>
                            <a:schemeClr val="tx1"/>
                          </a:solidFill>
                          <a:latin typeface="Verdana" panose="020B0604030504040204" pitchFamily="34" charset="0"/>
                        </a:defRPr>
                      </a:lvl3pPr>
                      <a:lvl4pPr marL="1600200" indent="-228600">
                        <a:spcBef>
                          <a:spcPct val="20000"/>
                        </a:spcBef>
                        <a:defRPr sz="1600">
                          <a:solidFill>
                            <a:schemeClr val="tx1"/>
                          </a:solidFill>
                          <a:latin typeface="Verdana" panose="020B0604030504040204" pitchFamily="34" charset="0"/>
                        </a:defRPr>
                      </a:lvl4pPr>
                      <a:lvl5pPr marL="2057400" indent="-228600">
                        <a:spcBef>
                          <a:spcPct val="20000"/>
                        </a:spcBef>
                        <a:defRPr sz="1600">
                          <a:solidFill>
                            <a:schemeClr val="tx1"/>
                          </a:solidFill>
                          <a:latin typeface="Verdana" panose="020B0604030504040204" pitchFamily="34" charset="0"/>
                        </a:defRPr>
                      </a:lvl5pPr>
                      <a:lvl6pPr marL="2514600" indent="-228600" fontAlgn="base">
                        <a:spcBef>
                          <a:spcPct val="20000"/>
                        </a:spcBef>
                        <a:spcAft>
                          <a:spcPct val="0"/>
                        </a:spcAft>
                        <a:defRPr sz="1600">
                          <a:solidFill>
                            <a:schemeClr val="tx1"/>
                          </a:solidFill>
                          <a:latin typeface="Verdana" panose="020B0604030504040204" pitchFamily="34" charset="0"/>
                        </a:defRPr>
                      </a:lvl6pPr>
                      <a:lvl7pPr marL="2971800" indent="-228600" fontAlgn="base">
                        <a:spcBef>
                          <a:spcPct val="20000"/>
                        </a:spcBef>
                        <a:spcAft>
                          <a:spcPct val="0"/>
                        </a:spcAft>
                        <a:defRPr sz="1600">
                          <a:solidFill>
                            <a:schemeClr val="tx1"/>
                          </a:solidFill>
                          <a:latin typeface="Verdana" panose="020B0604030504040204" pitchFamily="34" charset="0"/>
                        </a:defRPr>
                      </a:lvl7pPr>
                      <a:lvl8pPr marL="3429000" indent="-228600" fontAlgn="base">
                        <a:spcBef>
                          <a:spcPct val="20000"/>
                        </a:spcBef>
                        <a:spcAft>
                          <a:spcPct val="0"/>
                        </a:spcAft>
                        <a:defRPr sz="1600">
                          <a:solidFill>
                            <a:schemeClr val="tx1"/>
                          </a:solidFill>
                          <a:latin typeface="Verdana" panose="020B0604030504040204" pitchFamily="34" charset="0"/>
                        </a:defRPr>
                      </a:lvl8pPr>
                      <a:lvl9pPr marL="3886200" indent="-228600" fontAlgn="base">
                        <a:spcBef>
                          <a:spcPct val="20000"/>
                        </a:spcBef>
                        <a:spcAft>
                          <a:spcPct val="0"/>
                        </a:spcAft>
                        <a:defRPr sz="16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panose="020B0604020202020204" pitchFamily="34" charset="0"/>
                        </a:rPr>
                        <a:t>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400">
                          <a:solidFill>
                            <a:schemeClr val="tx1"/>
                          </a:solidFill>
                          <a:latin typeface="Verdana" panose="020B0604030504040204" pitchFamily="34" charset="0"/>
                        </a:defRPr>
                      </a:lvl1pPr>
                      <a:lvl2pPr marL="742950" indent="-285750">
                        <a:spcBef>
                          <a:spcPct val="20000"/>
                        </a:spcBef>
                        <a:defRPr sz="2000">
                          <a:solidFill>
                            <a:schemeClr val="tx1"/>
                          </a:solidFill>
                          <a:latin typeface="Verdana" panose="020B0604030504040204" pitchFamily="34" charset="0"/>
                        </a:defRPr>
                      </a:lvl2pPr>
                      <a:lvl3pPr marL="1143000" indent="-228600">
                        <a:spcBef>
                          <a:spcPct val="20000"/>
                        </a:spcBef>
                        <a:defRPr>
                          <a:solidFill>
                            <a:schemeClr val="tx1"/>
                          </a:solidFill>
                          <a:latin typeface="Verdana" panose="020B0604030504040204" pitchFamily="34" charset="0"/>
                        </a:defRPr>
                      </a:lvl3pPr>
                      <a:lvl4pPr marL="1600200" indent="-228600">
                        <a:spcBef>
                          <a:spcPct val="20000"/>
                        </a:spcBef>
                        <a:defRPr sz="1600">
                          <a:solidFill>
                            <a:schemeClr val="tx1"/>
                          </a:solidFill>
                          <a:latin typeface="Verdana" panose="020B0604030504040204" pitchFamily="34" charset="0"/>
                        </a:defRPr>
                      </a:lvl4pPr>
                      <a:lvl5pPr marL="2057400" indent="-228600">
                        <a:spcBef>
                          <a:spcPct val="20000"/>
                        </a:spcBef>
                        <a:defRPr sz="1600">
                          <a:solidFill>
                            <a:schemeClr val="tx1"/>
                          </a:solidFill>
                          <a:latin typeface="Verdana" panose="020B0604030504040204" pitchFamily="34" charset="0"/>
                        </a:defRPr>
                      </a:lvl5pPr>
                      <a:lvl6pPr marL="2514600" indent="-228600" fontAlgn="base">
                        <a:spcBef>
                          <a:spcPct val="20000"/>
                        </a:spcBef>
                        <a:spcAft>
                          <a:spcPct val="0"/>
                        </a:spcAft>
                        <a:defRPr sz="1600">
                          <a:solidFill>
                            <a:schemeClr val="tx1"/>
                          </a:solidFill>
                          <a:latin typeface="Verdana" panose="020B0604030504040204" pitchFamily="34" charset="0"/>
                        </a:defRPr>
                      </a:lvl6pPr>
                      <a:lvl7pPr marL="2971800" indent="-228600" fontAlgn="base">
                        <a:spcBef>
                          <a:spcPct val="20000"/>
                        </a:spcBef>
                        <a:spcAft>
                          <a:spcPct val="0"/>
                        </a:spcAft>
                        <a:defRPr sz="1600">
                          <a:solidFill>
                            <a:schemeClr val="tx1"/>
                          </a:solidFill>
                          <a:latin typeface="Verdana" panose="020B0604030504040204" pitchFamily="34" charset="0"/>
                        </a:defRPr>
                      </a:lvl7pPr>
                      <a:lvl8pPr marL="3429000" indent="-228600" fontAlgn="base">
                        <a:spcBef>
                          <a:spcPct val="20000"/>
                        </a:spcBef>
                        <a:spcAft>
                          <a:spcPct val="0"/>
                        </a:spcAft>
                        <a:defRPr sz="1600">
                          <a:solidFill>
                            <a:schemeClr val="tx1"/>
                          </a:solidFill>
                          <a:latin typeface="Verdana" panose="020B0604030504040204" pitchFamily="34" charset="0"/>
                        </a:defRPr>
                      </a:lvl8pPr>
                      <a:lvl9pPr marL="3886200" indent="-228600" fontAlgn="base">
                        <a:spcBef>
                          <a:spcPct val="20000"/>
                        </a:spcBef>
                        <a:spcAft>
                          <a:spcPct val="0"/>
                        </a:spcAft>
                        <a:defRPr sz="16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panose="020B0604020202020204" pitchFamily="34" charset="0"/>
                        </a:rPr>
                        <a:t>2021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400">
                          <a:solidFill>
                            <a:schemeClr val="tx1"/>
                          </a:solidFill>
                          <a:latin typeface="Verdana" panose="020B0604030504040204" pitchFamily="34" charset="0"/>
                        </a:defRPr>
                      </a:lvl1pPr>
                      <a:lvl2pPr marL="742950" indent="-285750">
                        <a:spcBef>
                          <a:spcPct val="20000"/>
                        </a:spcBef>
                        <a:defRPr sz="2000">
                          <a:solidFill>
                            <a:schemeClr val="tx1"/>
                          </a:solidFill>
                          <a:latin typeface="Verdana" panose="020B0604030504040204" pitchFamily="34" charset="0"/>
                        </a:defRPr>
                      </a:lvl2pPr>
                      <a:lvl3pPr marL="1143000" indent="-228600">
                        <a:spcBef>
                          <a:spcPct val="20000"/>
                        </a:spcBef>
                        <a:defRPr>
                          <a:solidFill>
                            <a:schemeClr val="tx1"/>
                          </a:solidFill>
                          <a:latin typeface="Verdana" panose="020B0604030504040204" pitchFamily="34" charset="0"/>
                        </a:defRPr>
                      </a:lvl3pPr>
                      <a:lvl4pPr marL="1600200" indent="-228600">
                        <a:spcBef>
                          <a:spcPct val="20000"/>
                        </a:spcBef>
                        <a:defRPr sz="1600">
                          <a:solidFill>
                            <a:schemeClr val="tx1"/>
                          </a:solidFill>
                          <a:latin typeface="Verdana" panose="020B0604030504040204" pitchFamily="34" charset="0"/>
                        </a:defRPr>
                      </a:lvl4pPr>
                      <a:lvl5pPr marL="2057400" indent="-228600">
                        <a:spcBef>
                          <a:spcPct val="20000"/>
                        </a:spcBef>
                        <a:defRPr sz="1600">
                          <a:solidFill>
                            <a:schemeClr val="tx1"/>
                          </a:solidFill>
                          <a:latin typeface="Verdana" panose="020B0604030504040204" pitchFamily="34" charset="0"/>
                        </a:defRPr>
                      </a:lvl5pPr>
                      <a:lvl6pPr marL="2514600" indent="-228600" fontAlgn="base">
                        <a:spcBef>
                          <a:spcPct val="20000"/>
                        </a:spcBef>
                        <a:spcAft>
                          <a:spcPct val="0"/>
                        </a:spcAft>
                        <a:defRPr sz="1600">
                          <a:solidFill>
                            <a:schemeClr val="tx1"/>
                          </a:solidFill>
                          <a:latin typeface="Verdana" panose="020B0604030504040204" pitchFamily="34" charset="0"/>
                        </a:defRPr>
                      </a:lvl6pPr>
                      <a:lvl7pPr marL="2971800" indent="-228600" fontAlgn="base">
                        <a:spcBef>
                          <a:spcPct val="20000"/>
                        </a:spcBef>
                        <a:spcAft>
                          <a:spcPct val="0"/>
                        </a:spcAft>
                        <a:defRPr sz="1600">
                          <a:solidFill>
                            <a:schemeClr val="tx1"/>
                          </a:solidFill>
                          <a:latin typeface="Verdana" panose="020B0604030504040204" pitchFamily="34" charset="0"/>
                        </a:defRPr>
                      </a:lvl7pPr>
                      <a:lvl8pPr marL="3429000" indent="-228600" fontAlgn="base">
                        <a:spcBef>
                          <a:spcPct val="20000"/>
                        </a:spcBef>
                        <a:spcAft>
                          <a:spcPct val="0"/>
                        </a:spcAft>
                        <a:defRPr sz="1600">
                          <a:solidFill>
                            <a:schemeClr val="tx1"/>
                          </a:solidFill>
                          <a:latin typeface="Verdana" panose="020B0604030504040204" pitchFamily="34" charset="0"/>
                        </a:defRPr>
                      </a:lvl8pPr>
                      <a:lvl9pPr marL="3886200" indent="-228600" fontAlgn="base">
                        <a:spcBef>
                          <a:spcPct val="20000"/>
                        </a:spcBef>
                        <a:spcAft>
                          <a:spcPct val="0"/>
                        </a:spcAft>
                        <a:defRPr sz="16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panose="020B0604020202020204" pitchFamily="34" charset="0"/>
                        </a:rPr>
                        <a:t>2022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400">
                          <a:solidFill>
                            <a:schemeClr val="tx1"/>
                          </a:solidFill>
                          <a:latin typeface="Verdana" panose="020B0604030504040204" pitchFamily="34" charset="0"/>
                        </a:defRPr>
                      </a:lvl1pPr>
                      <a:lvl2pPr marL="742950" indent="-285750">
                        <a:spcBef>
                          <a:spcPct val="20000"/>
                        </a:spcBef>
                        <a:defRPr sz="2000">
                          <a:solidFill>
                            <a:schemeClr val="tx1"/>
                          </a:solidFill>
                          <a:latin typeface="Verdana" panose="020B0604030504040204" pitchFamily="34" charset="0"/>
                        </a:defRPr>
                      </a:lvl2pPr>
                      <a:lvl3pPr marL="1143000" indent="-228600">
                        <a:spcBef>
                          <a:spcPct val="20000"/>
                        </a:spcBef>
                        <a:defRPr>
                          <a:solidFill>
                            <a:schemeClr val="tx1"/>
                          </a:solidFill>
                          <a:latin typeface="Verdana" panose="020B0604030504040204" pitchFamily="34" charset="0"/>
                        </a:defRPr>
                      </a:lvl3pPr>
                      <a:lvl4pPr marL="1600200" indent="-228600">
                        <a:spcBef>
                          <a:spcPct val="20000"/>
                        </a:spcBef>
                        <a:defRPr sz="1600">
                          <a:solidFill>
                            <a:schemeClr val="tx1"/>
                          </a:solidFill>
                          <a:latin typeface="Verdana" panose="020B0604030504040204" pitchFamily="34" charset="0"/>
                        </a:defRPr>
                      </a:lvl4pPr>
                      <a:lvl5pPr marL="2057400" indent="-228600">
                        <a:spcBef>
                          <a:spcPct val="20000"/>
                        </a:spcBef>
                        <a:defRPr sz="1600">
                          <a:solidFill>
                            <a:schemeClr val="tx1"/>
                          </a:solidFill>
                          <a:latin typeface="Verdana" panose="020B0604030504040204" pitchFamily="34" charset="0"/>
                        </a:defRPr>
                      </a:lvl5pPr>
                      <a:lvl6pPr marL="2514600" indent="-228600" fontAlgn="base">
                        <a:spcBef>
                          <a:spcPct val="20000"/>
                        </a:spcBef>
                        <a:spcAft>
                          <a:spcPct val="0"/>
                        </a:spcAft>
                        <a:defRPr sz="1600">
                          <a:solidFill>
                            <a:schemeClr val="tx1"/>
                          </a:solidFill>
                          <a:latin typeface="Verdana" panose="020B0604030504040204" pitchFamily="34" charset="0"/>
                        </a:defRPr>
                      </a:lvl6pPr>
                      <a:lvl7pPr marL="2971800" indent="-228600" fontAlgn="base">
                        <a:spcBef>
                          <a:spcPct val="20000"/>
                        </a:spcBef>
                        <a:spcAft>
                          <a:spcPct val="0"/>
                        </a:spcAft>
                        <a:defRPr sz="1600">
                          <a:solidFill>
                            <a:schemeClr val="tx1"/>
                          </a:solidFill>
                          <a:latin typeface="Verdana" panose="020B0604030504040204" pitchFamily="34" charset="0"/>
                        </a:defRPr>
                      </a:lvl7pPr>
                      <a:lvl8pPr marL="3429000" indent="-228600" fontAlgn="base">
                        <a:spcBef>
                          <a:spcPct val="20000"/>
                        </a:spcBef>
                        <a:spcAft>
                          <a:spcPct val="0"/>
                        </a:spcAft>
                        <a:defRPr sz="1600">
                          <a:solidFill>
                            <a:schemeClr val="tx1"/>
                          </a:solidFill>
                          <a:latin typeface="Verdana" panose="020B0604030504040204" pitchFamily="34" charset="0"/>
                        </a:defRPr>
                      </a:lvl8pPr>
                      <a:lvl9pPr marL="3886200" indent="-228600" fontAlgn="base">
                        <a:spcBef>
                          <a:spcPct val="20000"/>
                        </a:spcBef>
                        <a:spcAft>
                          <a:spcPct val="0"/>
                        </a:spcAft>
                        <a:defRPr sz="16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panose="020B0604020202020204" pitchFamily="34" charset="0"/>
                        </a:rPr>
                        <a:t>2023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400">
                          <a:solidFill>
                            <a:schemeClr val="tx1"/>
                          </a:solidFill>
                          <a:latin typeface="Verdana" panose="020B0604030504040204" pitchFamily="34" charset="0"/>
                        </a:defRPr>
                      </a:lvl1pPr>
                      <a:lvl2pPr marL="742950" indent="-285750">
                        <a:spcBef>
                          <a:spcPct val="20000"/>
                        </a:spcBef>
                        <a:defRPr sz="2000">
                          <a:solidFill>
                            <a:schemeClr val="tx1"/>
                          </a:solidFill>
                          <a:latin typeface="Verdana" panose="020B0604030504040204" pitchFamily="34" charset="0"/>
                        </a:defRPr>
                      </a:lvl2pPr>
                      <a:lvl3pPr marL="1143000" indent="-228600">
                        <a:spcBef>
                          <a:spcPct val="20000"/>
                        </a:spcBef>
                        <a:defRPr>
                          <a:solidFill>
                            <a:schemeClr val="tx1"/>
                          </a:solidFill>
                          <a:latin typeface="Verdana" panose="020B0604030504040204" pitchFamily="34" charset="0"/>
                        </a:defRPr>
                      </a:lvl3pPr>
                      <a:lvl4pPr marL="1600200" indent="-228600">
                        <a:spcBef>
                          <a:spcPct val="20000"/>
                        </a:spcBef>
                        <a:defRPr sz="1600">
                          <a:solidFill>
                            <a:schemeClr val="tx1"/>
                          </a:solidFill>
                          <a:latin typeface="Verdana" panose="020B0604030504040204" pitchFamily="34" charset="0"/>
                        </a:defRPr>
                      </a:lvl4pPr>
                      <a:lvl5pPr marL="2057400" indent="-228600">
                        <a:spcBef>
                          <a:spcPct val="20000"/>
                        </a:spcBef>
                        <a:defRPr sz="1600">
                          <a:solidFill>
                            <a:schemeClr val="tx1"/>
                          </a:solidFill>
                          <a:latin typeface="Verdana" panose="020B0604030504040204" pitchFamily="34" charset="0"/>
                        </a:defRPr>
                      </a:lvl5pPr>
                      <a:lvl6pPr marL="2514600" indent="-228600" fontAlgn="base">
                        <a:spcBef>
                          <a:spcPct val="20000"/>
                        </a:spcBef>
                        <a:spcAft>
                          <a:spcPct val="0"/>
                        </a:spcAft>
                        <a:defRPr sz="1600">
                          <a:solidFill>
                            <a:schemeClr val="tx1"/>
                          </a:solidFill>
                          <a:latin typeface="Verdana" panose="020B0604030504040204" pitchFamily="34" charset="0"/>
                        </a:defRPr>
                      </a:lvl6pPr>
                      <a:lvl7pPr marL="2971800" indent="-228600" fontAlgn="base">
                        <a:spcBef>
                          <a:spcPct val="20000"/>
                        </a:spcBef>
                        <a:spcAft>
                          <a:spcPct val="0"/>
                        </a:spcAft>
                        <a:defRPr sz="1600">
                          <a:solidFill>
                            <a:schemeClr val="tx1"/>
                          </a:solidFill>
                          <a:latin typeface="Verdana" panose="020B0604030504040204" pitchFamily="34" charset="0"/>
                        </a:defRPr>
                      </a:lvl7pPr>
                      <a:lvl8pPr marL="3429000" indent="-228600" fontAlgn="base">
                        <a:spcBef>
                          <a:spcPct val="20000"/>
                        </a:spcBef>
                        <a:spcAft>
                          <a:spcPct val="0"/>
                        </a:spcAft>
                        <a:defRPr sz="1600">
                          <a:solidFill>
                            <a:schemeClr val="tx1"/>
                          </a:solidFill>
                          <a:latin typeface="Verdana" panose="020B0604030504040204" pitchFamily="34" charset="0"/>
                        </a:defRPr>
                      </a:lvl8pPr>
                      <a:lvl9pPr marL="3886200" indent="-228600" fontAlgn="base">
                        <a:spcBef>
                          <a:spcPct val="20000"/>
                        </a:spcBef>
                        <a:spcAft>
                          <a:spcPct val="0"/>
                        </a:spcAft>
                        <a:defRPr sz="16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panose="020B0604020202020204" pitchFamily="34" charset="0"/>
                        </a:rPr>
                        <a:t>2024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71475">
                <a:tc>
                  <a:txBody>
                    <a:bodyPr/>
                    <a:lstStyle>
                      <a:lvl1pPr>
                        <a:spcBef>
                          <a:spcPct val="20000"/>
                        </a:spcBef>
                        <a:defRPr sz="2400">
                          <a:solidFill>
                            <a:schemeClr val="tx1"/>
                          </a:solidFill>
                          <a:latin typeface="Verdana" panose="020B0604030504040204" pitchFamily="34" charset="0"/>
                        </a:defRPr>
                      </a:lvl1pPr>
                      <a:lvl2pPr marL="742950" indent="-285750">
                        <a:spcBef>
                          <a:spcPct val="20000"/>
                        </a:spcBef>
                        <a:defRPr sz="2000">
                          <a:solidFill>
                            <a:schemeClr val="tx1"/>
                          </a:solidFill>
                          <a:latin typeface="Verdana" panose="020B0604030504040204" pitchFamily="34" charset="0"/>
                        </a:defRPr>
                      </a:lvl2pPr>
                      <a:lvl3pPr marL="1143000" indent="-228600">
                        <a:spcBef>
                          <a:spcPct val="20000"/>
                        </a:spcBef>
                        <a:defRPr>
                          <a:solidFill>
                            <a:schemeClr val="tx1"/>
                          </a:solidFill>
                          <a:latin typeface="Verdana" panose="020B0604030504040204" pitchFamily="34" charset="0"/>
                        </a:defRPr>
                      </a:lvl3pPr>
                      <a:lvl4pPr marL="1600200" indent="-228600">
                        <a:spcBef>
                          <a:spcPct val="20000"/>
                        </a:spcBef>
                        <a:defRPr sz="1600">
                          <a:solidFill>
                            <a:schemeClr val="tx1"/>
                          </a:solidFill>
                          <a:latin typeface="Verdana" panose="020B0604030504040204" pitchFamily="34" charset="0"/>
                        </a:defRPr>
                      </a:lvl4pPr>
                      <a:lvl5pPr marL="2057400" indent="-228600">
                        <a:spcBef>
                          <a:spcPct val="20000"/>
                        </a:spcBef>
                        <a:defRPr sz="1600">
                          <a:solidFill>
                            <a:schemeClr val="tx1"/>
                          </a:solidFill>
                          <a:latin typeface="Verdana" panose="020B0604030504040204" pitchFamily="34" charset="0"/>
                        </a:defRPr>
                      </a:lvl5pPr>
                      <a:lvl6pPr marL="2514600" indent="-228600" fontAlgn="base">
                        <a:spcBef>
                          <a:spcPct val="20000"/>
                        </a:spcBef>
                        <a:spcAft>
                          <a:spcPct val="0"/>
                        </a:spcAft>
                        <a:defRPr sz="1600">
                          <a:solidFill>
                            <a:schemeClr val="tx1"/>
                          </a:solidFill>
                          <a:latin typeface="Verdana" panose="020B0604030504040204" pitchFamily="34" charset="0"/>
                        </a:defRPr>
                      </a:lvl6pPr>
                      <a:lvl7pPr marL="2971800" indent="-228600" fontAlgn="base">
                        <a:spcBef>
                          <a:spcPct val="20000"/>
                        </a:spcBef>
                        <a:spcAft>
                          <a:spcPct val="0"/>
                        </a:spcAft>
                        <a:defRPr sz="1600">
                          <a:solidFill>
                            <a:schemeClr val="tx1"/>
                          </a:solidFill>
                          <a:latin typeface="Verdana" panose="020B0604030504040204" pitchFamily="34" charset="0"/>
                        </a:defRPr>
                      </a:lvl7pPr>
                      <a:lvl8pPr marL="3429000" indent="-228600" fontAlgn="base">
                        <a:spcBef>
                          <a:spcPct val="20000"/>
                        </a:spcBef>
                        <a:spcAft>
                          <a:spcPct val="0"/>
                        </a:spcAft>
                        <a:defRPr sz="1600">
                          <a:solidFill>
                            <a:schemeClr val="tx1"/>
                          </a:solidFill>
                          <a:latin typeface="Verdana" panose="020B0604030504040204" pitchFamily="34" charset="0"/>
                        </a:defRPr>
                      </a:lvl8pPr>
                      <a:lvl9pPr marL="3886200" indent="-228600" fontAlgn="base">
                        <a:spcBef>
                          <a:spcPct val="20000"/>
                        </a:spcBef>
                        <a:spcAft>
                          <a:spcPct val="0"/>
                        </a:spcAft>
                        <a:defRPr sz="16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anose="020B0604020202020204" pitchFamily="34" charset="0"/>
                        </a:rPr>
                        <a:t>FCF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EAE4"/>
                    </a:solidFill>
                  </a:tcPr>
                </a:tc>
                <a:tc>
                  <a:txBody>
                    <a:bodyPr/>
                    <a:lstStyle>
                      <a:lvl1pPr>
                        <a:spcBef>
                          <a:spcPct val="20000"/>
                        </a:spcBef>
                        <a:defRPr sz="2400">
                          <a:solidFill>
                            <a:schemeClr val="tx1"/>
                          </a:solidFill>
                          <a:latin typeface="Verdana" panose="020B0604030504040204" pitchFamily="34" charset="0"/>
                        </a:defRPr>
                      </a:lvl1pPr>
                      <a:lvl2pPr marL="742950" indent="-285750">
                        <a:spcBef>
                          <a:spcPct val="20000"/>
                        </a:spcBef>
                        <a:defRPr sz="2000">
                          <a:solidFill>
                            <a:schemeClr val="tx1"/>
                          </a:solidFill>
                          <a:latin typeface="Verdana" panose="020B0604030504040204" pitchFamily="34" charset="0"/>
                        </a:defRPr>
                      </a:lvl2pPr>
                      <a:lvl3pPr marL="1143000" indent="-228600">
                        <a:spcBef>
                          <a:spcPct val="20000"/>
                        </a:spcBef>
                        <a:defRPr>
                          <a:solidFill>
                            <a:schemeClr val="tx1"/>
                          </a:solidFill>
                          <a:latin typeface="Verdana" panose="020B0604030504040204" pitchFamily="34" charset="0"/>
                        </a:defRPr>
                      </a:lvl3pPr>
                      <a:lvl4pPr marL="1600200" indent="-228600">
                        <a:spcBef>
                          <a:spcPct val="20000"/>
                        </a:spcBef>
                        <a:defRPr sz="1600">
                          <a:solidFill>
                            <a:schemeClr val="tx1"/>
                          </a:solidFill>
                          <a:latin typeface="Verdana" panose="020B0604030504040204" pitchFamily="34" charset="0"/>
                        </a:defRPr>
                      </a:lvl4pPr>
                      <a:lvl5pPr marL="2057400" indent="-228600">
                        <a:spcBef>
                          <a:spcPct val="20000"/>
                        </a:spcBef>
                        <a:defRPr sz="1600">
                          <a:solidFill>
                            <a:schemeClr val="tx1"/>
                          </a:solidFill>
                          <a:latin typeface="Verdana" panose="020B0604030504040204" pitchFamily="34" charset="0"/>
                        </a:defRPr>
                      </a:lvl5pPr>
                      <a:lvl6pPr marL="2514600" indent="-228600" fontAlgn="base">
                        <a:spcBef>
                          <a:spcPct val="20000"/>
                        </a:spcBef>
                        <a:spcAft>
                          <a:spcPct val="0"/>
                        </a:spcAft>
                        <a:defRPr sz="1600">
                          <a:solidFill>
                            <a:schemeClr val="tx1"/>
                          </a:solidFill>
                          <a:latin typeface="Verdana" panose="020B0604030504040204" pitchFamily="34" charset="0"/>
                        </a:defRPr>
                      </a:lvl6pPr>
                      <a:lvl7pPr marL="2971800" indent="-228600" fontAlgn="base">
                        <a:spcBef>
                          <a:spcPct val="20000"/>
                        </a:spcBef>
                        <a:spcAft>
                          <a:spcPct val="0"/>
                        </a:spcAft>
                        <a:defRPr sz="1600">
                          <a:solidFill>
                            <a:schemeClr val="tx1"/>
                          </a:solidFill>
                          <a:latin typeface="Verdana" panose="020B0604030504040204" pitchFamily="34" charset="0"/>
                        </a:defRPr>
                      </a:lvl7pPr>
                      <a:lvl8pPr marL="3429000" indent="-228600" fontAlgn="base">
                        <a:spcBef>
                          <a:spcPct val="20000"/>
                        </a:spcBef>
                        <a:spcAft>
                          <a:spcPct val="0"/>
                        </a:spcAft>
                        <a:defRPr sz="1600">
                          <a:solidFill>
                            <a:schemeClr val="tx1"/>
                          </a:solidFill>
                          <a:latin typeface="Verdana" panose="020B0604030504040204" pitchFamily="34" charset="0"/>
                        </a:defRPr>
                      </a:lvl8pPr>
                      <a:lvl9pPr marL="3886200" indent="-228600" fontAlgn="base">
                        <a:spcBef>
                          <a:spcPct val="20000"/>
                        </a:spcBef>
                        <a:spcAft>
                          <a:spcPct val="0"/>
                        </a:spcAft>
                        <a:defRPr sz="16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rPr>
                        <a:t>1,458.9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EAE4"/>
                    </a:solidFill>
                  </a:tcPr>
                </a:tc>
                <a:tc>
                  <a:txBody>
                    <a:bodyPr/>
                    <a:lstStyle>
                      <a:lvl1pPr>
                        <a:spcBef>
                          <a:spcPct val="20000"/>
                        </a:spcBef>
                        <a:defRPr sz="2400">
                          <a:solidFill>
                            <a:schemeClr val="tx1"/>
                          </a:solidFill>
                          <a:latin typeface="Verdana" panose="020B0604030504040204" pitchFamily="34" charset="0"/>
                        </a:defRPr>
                      </a:lvl1pPr>
                      <a:lvl2pPr marL="742950" indent="-285750">
                        <a:spcBef>
                          <a:spcPct val="20000"/>
                        </a:spcBef>
                        <a:defRPr sz="2000">
                          <a:solidFill>
                            <a:schemeClr val="tx1"/>
                          </a:solidFill>
                          <a:latin typeface="Verdana" panose="020B0604030504040204" pitchFamily="34" charset="0"/>
                        </a:defRPr>
                      </a:lvl2pPr>
                      <a:lvl3pPr marL="1143000" indent="-228600">
                        <a:spcBef>
                          <a:spcPct val="20000"/>
                        </a:spcBef>
                        <a:defRPr>
                          <a:solidFill>
                            <a:schemeClr val="tx1"/>
                          </a:solidFill>
                          <a:latin typeface="Verdana" panose="020B0604030504040204" pitchFamily="34" charset="0"/>
                        </a:defRPr>
                      </a:lvl3pPr>
                      <a:lvl4pPr marL="1600200" indent="-228600">
                        <a:spcBef>
                          <a:spcPct val="20000"/>
                        </a:spcBef>
                        <a:defRPr sz="1600">
                          <a:solidFill>
                            <a:schemeClr val="tx1"/>
                          </a:solidFill>
                          <a:latin typeface="Verdana" panose="020B0604030504040204" pitchFamily="34" charset="0"/>
                        </a:defRPr>
                      </a:lvl4pPr>
                      <a:lvl5pPr marL="2057400" indent="-228600">
                        <a:spcBef>
                          <a:spcPct val="20000"/>
                        </a:spcBef>
                        <a:defRPr sz="1600">
                          <a:solidFill>
                            <a:schemeClr val="tx1"/>
                          </a:solidFill>
                          <a:latin typeface="Verdana" panose="020B0604030504040204" pitchFamily="34" charset="0"/>
                        </a:defRPr>
                      </a:lvl5pPr>
                      <a:lvl6pPr marL="2514600" indent="-228600" fontAlgn="base">
                        <a:spcBef>
                          <a:spcPct val="20000"/>
                        </a:spcBef>
                        <a:spcAft>
                          <a:spcPct val="0"/>
                        </a:spcAft>
                        <a:defRPr sz="1600">
                          <a:solidFill>
                            <a:schemeClr val="tx1"/>
                          </a:solidFill>
                          <a:latin typeface="Verdana" panose="020B0604030504040204" pitchFamily="34" charset="0"/>
                        </a:defRPr>
                      </a:lvl6pPr>
                      <a:lvl7pPr marL="2971800" indent="-228600" fontAlgn="base">
                        <a:spcBef>
                          <a:spcPct val="20000"/>
                        </a:spcBef>
                        <a:spcAft>
                          <a:spcPct val="0"/>
                        </a:spcAft>
                        <a:defRPr sz="1600">
                          <a:solidFill>
                            <a:schemeClr val="tx1"/>
                          </a:solidFill>
                          <a:latin typeface="Verdana" panose="020B0604030504040204" pitchFamily="34" charset="0"/>
                        </a:defRPr>
                      </a:lvl7pPr>
                      <a:lvl8pPr marL="3429000" indent="-228600" fontAlgn="base">
                        <a:spcBef>
                          <a:spcPct val="20000"/>
                        </a:spcBef>
                        <a:spcAft>
                          <a:spcPct val="0"/>
                        </a:spcAft>
                        <a:defRPr sz="1600">
                          <a:solidFill>
                            <a:schemeClr val="tx1"/>
                          </a:solidFill>
                          <a:latin typeface="Verdana" panose="020B0604030504040204" pitchFamily="34" charset="0"/>
                        </a:defRPr>
                      </a:lvl8pPr>
                      <a:lvl9pPr marL="3886200" indent="-228600" fontAlgn="base">
                        <a:spcBef>
                          <a:spcPct val="20000"/>
                        </a:spcBef>
                        <a:spcAft>
                          <a:spcPct val="0"/>
                        </a:spcAft>
                        <a:defRPr sz="16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rPr>
                        <a:t>1,586.3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EAE4"/>
                    </a:solidFill>
                  </a:tcPr>
                </a:tc>
                <a:tc>
                  <a:txBody>
                    <a:bodyPr/>
                    <a:lstStyle>
                      <a:lvl1pPr>
                        <a:spcBef>
                          <a:spcPct val="20000"/>
                        </a:spcBef>
                        <a:defRPr sz="2400">
                          <a:solidFill>
                            <a:schemeClr val="tx1"/>
                          </a:solidFill>
                          <a:latin typeface="Verdana" panose="020B0604030504040204" pitchFamily="34" charset="0"/>
                        </a:defRPr>
                      </a:lvl1pPr>
                      <a:lvl2pPr marL="742950" indent="-285750">
                        <a:spcBef>
                          <a:spcPct val="20000"/>
                        </a:spcBef>
                        <a:defRPr sz="2000">
                          <a:solidFill>
                            <a:schemeClr val="tx1"/>
                          </a:solidFill>
                          <a:latin typeface="Verdana" panose="020B0604030504040204" pitchFamily="34" charset="0"/>
                        </a:defRPr>
                      </a:lvl2pPr>
                      <a:lvl3pPr marL="1143000" indent="-228600">
                        <a:spcBef>
                          <a:spcPct val="20000"/>
                        </a:spcBef>
                        <a:defRPr>
                          <a:solidFill>
                            <a:schemeClr val="tx1"/>
                          </a:solidFill>
                          <a:latin typeface="Verdana" panose="020B0604030504040204" pitchFamily="34" charset="0"/>
                        </a:defRPr>
                      </a:lvl3pPr>
                      <a:lvl4pPr marL="1600200" indent="-228600">
                        <a:spcBef>
                          <a:spcPct val="20000"/>
                        </a:spcBef>
                        <a:defRPr sz="1600">
                          <a:solidFill>
                            <a:schemeClr val="tx1"/>
                          </a:solidFill>
                          <a:latin typeface="Verdana" panose="020B0604030504040204" pitchFamily="34" charset="0"/>
                        </a:defRPr>
                      </a:lvl4pPr>
                      <a:lvl5pPr marL="2057400" indent="-228600">
                        <a:spcBef>
                          <a:spcPct val="20000"/>
                        </a:spcBef>
                        <a:defRPr sz="1600">
                          <a:solidFill>
                            <a:schemeClr val="tx1"/>
                          </a:solidFill>
                          <a:latin typeface="Verdana" panose="020B0604030504040204" pitchFamily="34" charset="0"/>
                        </a:defRPr>
                      </a:lvl5pPr>
                      <a:lvl6pPr marL="2514600" indent="-228600" fontAlgn="base">
                        <a:spcBef>
                          <a:spcPct val="20000"/>
                        </a:spcBef>
                        <a:spcAft>
                          <a:spcPct val="0"/>
                        </a:spcAft>
                        <a:defRPr sz="1600">
                          <a:solidFill>
                            <a:schemeClr val="tx1"/>
                          </a:solidFill>
                          <a:latin typeface="Verdana" panose="020B0604030504040204" pitchFamily="34" charset="0"/>
                        </a:defRPr>
                      </a:lvl6pPr>
                      <a:lvl7pPr marL="2971800" indent="-228600" fontAlgn="base">
                        <a:spcBef>
                          <a:spcPct val="20000"/>
                        </a:spcBef>
                        <a:spcAft>
                          <a:spcPct val="0"/>
                        </a:spcAft>
                        <a:defRPr sz="1600">
                          <a:solidFill>
                            <a:schemeClr val="tx1"/>
                          </a:solidFill>
                          <a:latin typeface="Verdana" panose="020B0604030504040204" pitchFamily="34" charset="0"/>
                        </a:defRPr>
                      </a:lvl7pPr>
                      <a:lvl8pPr marL="3429000" indent="-228600" fontAlgn="base">
                        <a:spcBef>
                          <a:spcPct val="20000"/>
                        </a:spcBef>
                        <a:spcAft>
                          <a:spcPct val="0"/>
                        </a:spcAft>
                        <a:defRPr sz="1600">
                          <a:solidFill>
                            <a:schemeClr val="tx1"/>
                          </a:solidFill>
                          <a:latin typeface="Verdana" panose="020B0604030504040204" pitchFamily="34" charset="0"/>
                        </a:defRPr>
                      </a:lvl8pPr>
                      <a:lvl9pPr marL="3886200" indent="-228600" fontAlgn="base">
                        <a:spcBef>
                          <a:spcPct val="20000"/>
                        </a:spcBef>
                        <a:spcAft>
                          <a:spcPct val="0"/>
                        </a:spcAft>
                        <a:defRPr sz="16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rPr>
                        <a:t>1,708.8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EAE4"/>
                    </a:solidFill>
                  </a:tcPr>
                </a:tc>
                <a:tc>
                  <a:txBody>
                    <a:bodyPr/>
                    <a:lstStyle>
                      <a:lvl1pPr>
                        <a:spcBef>
                          <a:spcPct val="20000"/>
                        </a:spcBef>
                        <a:defRPr sz="2400">
                          <a:solidFill>
                            <a:schemeClr val="tx1"/>
                          </a:solidFill>
                          <a:latin typeface="Verdana" panose="020B0604030504040204" pitchFamily="34" charset="0"/>
                        </a:defRPr>
                      </a:lvl1pPr>
                      <a:lvl2pPr marL="742950" indent="-285750">
                        <a:spcBef>
                          <a:spcPct val="20000"/>
                        </a:spcBef>
                        <a:defRPr sz="2000">
                          <a:solidFill>
                            <a:schemeClr val="tx1"/>
                          </a:solidFill>
                          <a:latin typeface="Verdana" panose="020B0604030504040204" pitchFamily="34" charset="0"/>
                        </a:defRPr>
                      </a:lvl2pPr>
                      <a:lvl3pPr marL="1143000" indent="-228600">
                        <a:spcBef>
                          <a:spcPct val="20000"/>
                        </a:spcBef>
                        <a:defRPr>
                          <a:solidFill>
                            <a:schemeClr val="tx1"/>
                          </a:solidFill>
                          <a:latin typeface="Verdana" panose="020B0604030504040204" pitchFamily="34" charset="0"/>
                        </a:defRPr>
                      </a:lvl3pPr>
                      <a:lvl4pPr marL="1600200" indent="-228600">
                        <a:spcBef>
                          <a:spcPct val="20000"/>
                        </a:spcBef>
                        <a:defRPr sz="1600">
                          <a:solidFill>
                            <a:schemeClr val="tx1"/>
                          </a:solidFill>
                          <a:latin typeface="Verdana" panose="020B0604030504040204" pitchFamily="34" charset="0"/>
                        </a:defRPr>
                      </a:lvl4pPr>
                      <a:lvl5pPr marL="2057400" indent="-228600">
                        <a:spcBef>
                          <a:spcPct val="20000"/>
                        </a:spcBef>
                        <a:defRPr sz="1600">
                          <a:solidFill>
                            <a:schemeClr val="tx1"/>
                          </a:solidFill>
                          <a:latin typeface="Verdana" panose="020B0604030504040204" pitchFamily="34" charset="0"/>
                        </a:defRPr>
                      </a:lvl5pPr>
                      <a:lvl6pPr marL="2514600" indent="-228600" fontAlgn="base">
                        <a:spcBef>
                          <a:spcPct val="20000"/>
                        </a:spcBef>
                        <a:spcAft>
                          <a:spcPct val="0"/>
                        </a:spcAft>
                        <a:defRPr sz="1600">
                          <a:solidFill>
                            <a:schemeClr val="tx1"/>
                          </a:solidFill>
                          <a:latin typeface="Verdana" panose="020B0604030504040204" pitchFamily="34" charset="0"/>
                        </a:defRPr>
                      </a:lvl6pPr>
                      <a:lvl7pPr marL="2971800" indent="-228600" fontAlgn="base">
                        <a:spcBef>
                          <a:spcPct val="20000"/>
                        </a:spcBef>
                        <a:spcAft>
                          <a:spcPct val="0"/>
                        </a:spcAft>
                        <a:defRPr sz="1600">
                          <a:solidFill>
                            <a:schemeClr val="tx1"/>
                          </a:solidFill>
                          <a:latin typeface="Verdana" panose="020B0604030504040204" pitchFamily="34" charset="0"/>
                        </a:defRPr>
                      </a:lvl7pPr>
                      <a:lvl8pPr marL="3429000" indent="-228600" fontAlgn="base">
                        <a:spcBef>
                          <a:spcPct val="20000"/>
                        </a:spcBef>
                        <a:spcAft>
                          <a:spcPct val="0"/>
                        </a:spcAft>
                        <a:defRPr sz="1600">
                          <a:solidFill>
                            <a:schemeClr val="tx1"/>
                          </a:solidFill>
                          <a:latin typeface="Verdana" panose="020B0604030504040204" pitchFamily="34" charset="0"/>
                        </a:defRPr>
                      </a:lvl8pPr>
                      <a:lvl9pPr marL="3886200" indent="-228600" fontAlgn="base">
                        <a:spcBef>
                          <a:spcPct val="20000"/>
                        </a:spcBef>
                        <a:spcAft>
                          <a:spcPct val="0"/>
                        </a:spcAft>
                        <a:defRPr sz="16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rPr>
                        <a:t>1,823.5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EAE4"/>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34369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10.2a Sensitivity Analysis for Stock Valuation </a:t>
            </a:r>
            <a:r>
              <a:rPr lang="en-US" altLang="en-US" sz="2800" dirty="0">
                <a:latin typeface="+mj-lt"/>
                <a:ea typeface="ヒラギノ角ゴ Pro W3" pitchFamily="-65" charset="-128"/>
              </a:rPr>
              <a:t>(4 of 6)</a:t>
            </a:r>
            <a:endParaRPr lang="en-US" sz="2800" dirty="0">
              <a:latin typeface="+mj-lt"/>
            </a:endParaRPr>
          </a:p>
        </p:txBody>
      </p:sp>
      <p:sp>
        <p:nvSpPr>
          <p:cNvPr id="3" name="Content Placeholder 2"/>
          <p:cNvSpPr>
            <a:spLocks noGrp="1"/>
          </p:cNvSpPr>
          <p:nvPr>
            <p:ph idx="1"/>
          </p:nvPr>
        </p:nvSpPr>
        <p:spPr>
          <a:xfrm>
            <a:off x="457200" y="1629296"/>
            <a:ext cx="8229600" cy="1280159"/>
          </a:xfrm>
        </p:spPr>
        <p:txBody>
          <a:bodyPr/>
          <a:lstStyle/>
          <a:p>
            <a:pPr>
              <a:lnSpc>
                <a:spcPct val="90000"/>
              </a:lnSpc>
              <a:buNone/>
            </a:pPr>
            <a:r>
              <a:rPr lang="en-US" altLang="en-US" sz="2400" b="1" dirty="0">
                <a:ea typeface="ヒラギノ角ゴ Pro W3" pitchFamily="-65" charset="-128"/>
              </a:rPr>
              <a:t>Execute:</a:t>
            </a:r>
          </a:p>
          <a:p>
            <a:pPr>
              <a:lnSpc>
                <a:spcPct val="90000"/>
              </a:lnSpc>
              <a:spcBef>
                <a:spcPct val="50000"/>
              </a:spcBef>
            </a:pPr>
            <a:r>
              <a:rPr lang="en-US" altLang="en-US" sz="2400" dirty="0">
                <a:ea typeface="ヒラギノ角ゴ Pro W3" pitchFamily="-65" charset="-128"/>
              </a:rPr>
              <a:t>We can now re-estimate the stock price as in Example 10.1a. The terminal value is</a:t>
            </a:r>
          </a:p>
        </p:txBody>
      </p:sp>
      <p:graphicFrame>
        <p:nvGraphicFramePr>
          <p:cNvPr id="4" name="Object 3" descr="An equation: V sub 2024 = 1.05 divided by 0.10 minus 0.05, times 1823.5 = $38,293.6 million."/>
          <p:cNvGraphicFramePr>
            <a:graphicFrameLocks noChangeAspect="1"/>
          </p:cNvGraphicFramePr>
          <p:nvPr>
            <p:extLst>
              <p:ext uri="{D42A27DB-BD31-4B8C-83A1-F6EECF244321}">
                <p14:modId xmlns:p14="http://schemas.microsoft.com/office/powerpoint/2010/main" val="394176788"/>
              </p:ext>
            </p:extLst>
          </p:nvPr>
        </p:nvGraphicFramePr>
        <p:xfrm>
          <a:off x="1511300" y="3048000"/>
          <a:ext cx="6121400" cy="736600"/>
        </p:xfrm>
        <a:graphic>
          <a:graphicData uri="http://schemas.openxmlformats.org/presentationml/2006/ole">
            <mc:AlternateContent xmlns:mc="http://schemas.openxmlformats.org/markup-compatibility/2006">
              <mc:Choice xmlns:v="urn:schemas-microsoft-com:vml" Requires="v">
                <p:oleObj spid="_x0000_s38177" name="Equation" r:id="rId4" imgW="6121080" imgH="736560" progId="Equation.DSMT4">
                  <p:embed/>
                </p:oleObj>
              </mc:Choice>
              <mc:Fallback>
                <p:oleObj name="Equation" r:id="rId4" imgW="6121080" imgH="736560" progId="Equation.DSMT4">
                  <p:embed/>
                  <p:pic>
                    <p:nvPicPr>
                      <p:cNvPr id="0" name=""/>
                      <p:cNvPicPr/>
                      <p:nvPr/>
                    </p:nvPicPr>
                    <p:blipFill>
                      <a:blip r:embed="rId5"/>
                      <a:stretch>
                        <a:fillRect/>
                      </a:stretch>
                    </p:blipFill>
                    <p:spPr>
                      <a:xfrm>
                        <a:off x="1511300" y="3048000"/>
                        <a:ext cx="6121400" cy="736600"/>
                      </a:xfrm>
                      <a:prstGeom prst="rect">
                        <a:avLst/>
                      </a:prstGeom>
                    </p:spPr>
                  </p:pic>
                </p:oleObj>
              </mc:Fallback>
            </mc:AlternateContent>
          </a:graphicData>
        </a:graphic>
      </p:graphicFrame>
      <p:graphicFrame>
        <p:nvGraphicFramePr>
          <p:cNvPr id="5" name="Object 4" descr="An equation: V sub 2021 = 1,458.9 divided by 1.10, plus 1,586.3 divided by 1.10 squared, plus 1,708.8 divided by 1.10 cubed, plus 1,823.5 divided by 1.10 raised to the 4 power, plus 38,293.6 divided by 1.10 raised to the 4 power = $31,322 million."/>
          <p:cNvGraphicFramePr>
            <a:graphicFrameLocks noChangeAspect="1"/>
          </p:cNvGraphicFramePr>
          <p:nvPr>
            <p:extLst>
              <p:ext uri="{D42A27DB-BD31-4B8C-83A1-F6EECF244321}">
                <p14:modId xmlns:p14="http://schemas.microsoft.com/office/powerpoint/2010/main" val="3712263402"/>
              </p:ext>
            </p:extLst>
          </p:nvPr>
        </p:nvGraphicFramePr>
        <p:xfrm>
          <a:off x="758825" y="4191000"/>
          <a:ext cx="7615238" cy="665163"/>
        </p:xfrm>
        <a:graphic>
          <a:graphicData uri="http://schemas.openxmlformats.org/presentationml/2006/ole">
            <mc:AlternateContent xmlns:mc="http://schemas.openxmlformats.org/markup-compatibility/2006">
              <mc:Choice xmlns:v="urn:schemas-microsoft-com:vml" Requires="v">
                <p:oleObj spid="_x0000_s38178" name="Equation" r:id="rId6" imgW="4508280" imgH="393480" progId="Equation.DSMT4">
                  <p:embed/>
                </p:oleObj>
              </mc:Choice>
              <mc:Fallback>
                <p:oleObj name="Equation" r:id="rId6" imgW="4508280" imgH="393480" progId="Equation.DSMT4">
                  <p:embed/>
                  <p:pic>
                    <p:nvPicPr>
                      <p:cNvPr id="0" name=""/>
                      <p:cNvPicPr/>
                      <p:nvPr/>
                    </p:nvPicPr>
                    <p:blipFill>
                      <a:blip r:embed="rId7"/>
                      <a:stretch>
                        <a:fillRect/>
                      </a:stretch>
                    </p:blipFill>
                    <p:spPr>
                      <a:xfrm>
                        <a:off x="758825" y="4191000"/>
                        <a:ext cx="7615238" cy="665163"/>
                      </a:xfrm>
                      <a:prstGeom prst="rect">
                        <a:avLst/>
                      </a:prstGeom>
                    </p:spPr>
                  </p:pic>
                </p:oleObj>
              </mc:Fallback>
            </mc:AlternateContent>
          </a:graphicData>
        </a:graphic>
      </p:graphicFrame>
    </p:spTree>
    <p:extLst>
      <p:ext uri="{BB962C8B-B14F-4D97-AF65-F5344CB8AC3E}">
        <p14:creationId xmlns:p14="http://schemas.microsoft.com/office/powerpoint/2010/main" val="3200336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10.2a Sensitivity Analysis for Stock Valuation </a:t>
            </a:r>
            <a:r>
              <a:rPr lang="en-US" altLang="en-US" sz="2800" dirty="0">
                <a:latin typeface="+mj-lt"/>
                <a:ea typeface="ヒラギノ角ゴ Pro W3" pitchFamily="-65" charset="-128"/>
              </a:rPr>
              <a:t>(5 of 6)</a:t>
            </a:r>
            <a:endParaRPr lang="en-US" sz="2800" dirty="0">
              <a:latin typeface="+mj-lt"/>
            </a:endParaRPr>
          </a:p>
        </p:txBody>
      </p:sp>
      <p:sp>
        <p:nvSpPr>
          <p:cNvPr id="3" name="Content Placeholder 2"/>
          <p:cNvSpPr>
            <a:spLocks noGrp="1"/>
          </p:cNvSpPr>
          <p:nvPr>
            <p:ph idx="1"/>
          </p:nvPr>
        </p:nvSpPr>
        <p:spPr>
          <a:xfrm>
            <a:off x="457200" y="1629295"/>
            <a:ext cx="8229600" cy="882035"/>
          </a:xfrm>
        </p:spPr>
        <p:txBody>
          <a:bodyPr/>
          <a:lstStyle/>
          <a:p>
            <a:pPr>
              <a:lnSpc>
                <a:spcPct val="90000"/>
              </a:lnSpc>
              <a:buNone/>
            </a:pPr>
            <a:r>
              <a:rPr lang="en-US" altLang="en-US" sz="2400" b="1" dirty="0">
                <a:ea typeface="ヒラギノ角ゴ Pro W3" pitchFamily="-65" charset="-128"/>
              </a:rPr>
              <a:t>Execute:</a:t>
            </a:r>
          </a:p>
          <a:p>
            <a:pPr>
              <a:lnSpc>
                <a:spcPct val="90000"/>
              </a:lnSpc>
              <a:spcBef>
                <a:spcPct val="50000"/>
              </a:spcBef>
            </a:pPr>
            <a:r>
              <a:rPr lang="en-US" altLang="en-US" sz="2400" dirty="0">
                <a:ea typeface="ヒラギノ角ゴ Pro W3" pitchFamily="-65" charset="-128"/>
              </a:rPr>
              <a:t>The new estimate for the value of the stock in 2021 is:</a:t>
            </a:r>
          </a:p>
        </p:txBody>
      </p:sp>
      <p:graphicFrame>
        <p:nvGraphicFramePr>
          <p:cNvPr id="6" name="Object 5" descr="An equation: P sub 2021 = $31,322 plus $4,000 minus $2,000, divided by 500 = $66.44."/>
          <p:cNvGraphicFramePr>
            <a:graphicFrameLocks noChangeAspect="1"/>
          </p:cNvGraphicFramePr>
          <p:nvPr>
            <p:extLst>
              <p:ext uri="{D42A27DB-BD31-4B8C-83A1-F6EECF244321}">
                <p14:modId xmlns:p14="http://schemas.microsoft.com/office/powerpoint/2010/main" val="1677842247"/>
              </p:ext>
            </p:extLst>
          </p:nvPr>
        </p:nvGraphicFramePr>
        <p:xfrm>
          <a:off x="1633538" y="2743200"/>
          <a:ext cx="5872162" cy="866775"/>
        </p:xfrm>
        <a:graphic>
          <a:graphicData uri="http://schemas.openxmlformats.org/presentationml/2006/ole">
            <mc:AlternateContent xmlns:mc="http://schemas.openxmlformats.org/markup-compatibility/2006">
              <mc:Choice xmlns:v="urn:schemas-microsoft-com:vml" Requires="v">
                <p:oleObj spid="_x0000_s39060" name="Equation" r:id="rId4" imgW="2666880" imgH="393480" progId="Equation.DSMT4">
                  <p:embed/>
                </p:oleObj>
              </mc:Choice>
              <mc:Fallback>
                <p:oleObj name="Equation" r:id="rId4" imgW="2666880" imgH="393480" progId="Equation.DSMT4">
                  <p:embed/>
                  <p:pic>
                    <p:nvPicPr>
                      <p:cNvPr id="0" name=""/>
                      <p:cNvPicPr/>
                      <p:nvPr/>
                    </p:nvPicPr>
                    <p:blipFill>
                      <a:blip r:embed="rId5"/>
                      <a:stretch>
                        <a:fillRect/>
                      </a:stretch>
                    </p:blipFill>
                    <p:spPr>
                      <a:xfrm>
                        <a:off x="1633538" y="2743200"/>
                        <a:ext cx="5872162" cy="866775"/>
                      </a:xfrm>
                      <a:prstGeom prst="rect">
                        <a:avLst/>
                      </a:prstGeom>
                    </p:spPr>
                  </p:pic>
                </p:oleObj>
              </mc:Fallback>
            </mc:AlternateContent>
          </a:graphicData>
        </a:graphic>
      </p:graphicFrame>
      <p:sp>
        <p:nvSpPr>
          <p:cNvPr id="4" name="Content Placeholder 3"/>
          <p:cNvSpPr>
            <a:spLocks noGrp="1"/>
          </p:cNvSpPr>
          <p:nvPr>
            <p:ph idx="13"/>
          </p:nvPr>
        </p:nvSpPr>
        <p:spPr>
          <a:xfrm>
            <a:off x="457200" y="3886200"/>
            <a:ext cx="8229600" cy="762000"/>
          </a:xfrm>
        </p:spPr>
        <p:txBody>
          <a:bodyPr/>
          <a:lstStyle/>
          <a:p>
            <a:r>
              <a:rPr lang="en-US" altLang="en-US" sz="2400" dirty="0">
                <a:ea typeface="ヒラギノ角ゴ Pro W3" pitchFamily="-65" charset="-128"/>
              </a:rPr>
              <a:t>This is a difference of about −11% compared to the result found in Example 10.1a</a:t>
            </a:r>
          </a:p>
        </p:txBody>
      </p:sp>
    </p:spTree>
    <p:extLst>
      <p:ext uri="{BB962C8B-B14F-4D97-AF65-F5344CB8AC3E}">
        <p14:creationId xmlns:p14="http://schemas.microsoft.com/office/powerpoint/2010/main" val="2958517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10.2a Sensitivity Analysis for Stock Valuation </a:t>
            </a:r>
            <a:r>
              <a:rPr lang="en-US" altLang="en-US" sz="2800" dirty="0">
                <a:latin typeface="+mj-lt"/>
                <a:ea typeface="ヒラギノ角ゴ Pro W3" pitchFamily="-65" charset="-128"/>
              </a:rPr>
              <a:t>(6 of 6)</a:t>
            </a:r>
            <a:endParaRPr lang="en-US" sz="2800" dirty="0">
              <a:latin typeface="+mj-lt"/>
            </a:endParaRPr>
          </a:p>
        </p:txBody>
      </p:sp>
      <p:sp>
        <p:nvSpPr>
          <p:cNvPr id="3" name="Content Placeholder 2"/>
          <p:cNvSpPr>
            <a:spLocks noGrp="1"/>
          </p:cNvSpPr>
          <p:nvPr>
            <p:ph idx="1"/>
          </p:nvPr>
        </p:nvSpPr>
        <p:spPr>
          <a:xfrm>
            <a:off x="457200" y="1611287"/>
            <a:ext cx="8229600" cy="1741514"/>
          </a:xfrm>
        </p:spPr>
        <p:txBody>
          <a:bodyPr/>
          <a:lstStyle/>
          <a:p>
            <a:pPr>
              <a:buNone/>
            </a:pPr>
            <a:r>
              <a:rPr lang="en-US" altLang="en-US" sz="2400" b="1" dirty="0">
                <a:ea typeface="ヒラギノ角ゴ Pro W3" pitchFamily="-65" charset="-128"/>
              </a:rPr>
              <a:t>Evaluate:</a:t>
            </a:r>
          </a:p>
          <a:p>
            <a:r>
              <a:rPr lang="en-US" altLang="en-US" sz="2400" dirty="0">
                <a:ea typeface="ヒラギノ角ゴ Pro W3" pitchFamily="-65" charset="-128"/>
              </a:rPr>
              <a:t>DAC’s stock price is fairly sensitive to changes in the assumptions about its profitability. A 1% permanent change in its margins affects the firm’s stock price by 11%.</a:t>
            </a:r>
          </a:p>
        </p:txBody>
      </p:sp>
    </p:spTree>
    <p:extLst>
      <p:ext uri="{BB962C8B-B14F-4D97-AF65-F5344CB8AC3E}">
        <p14:creationId xmlns:p14="http://schemas.microsoft.com/office/powerpoint/2010/main" val="159293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542"/>
            <a:ext cx="8382000" cy="906843"/>
          </a:xfrm>
        </p:spPr>
        <p:txBody>
          <a:bodyPr/>
          <a:lstStyle/>
          <a:p>
            <a:r>
              <a:rPr lang="en-US" altLang="en-US" sz="2800" dirty="0">
                <a:latin typeface="+mj-lt"/>
                <a:ea typeface="ヒラギノ角ゴ Pro W3" pitchFamily="-65" charset="-128"/>
              </a:rPr>
              <a:t>Figure 10.1 A Comparison of Discounted Cash Flow Models of Stock Valuation</a:t>
            </a:r>
            <a:endParaRPr lang="en-US" sz="2800" dirty="0">
              <a:latin typeface="+mj-lt"/>
            </a:endParaRPr>
          </a:p>
        </p:txBody>
      </p:sp>
      <p:graphicFrame>
        <p:nvGraphicFramePr>
          <p:cNvPr id="3" name="Table 2" descr="A table with 3 columns: present value of, determines the, and to get stock price estimate. Row 1: present value of dividend payments determines the stock price. To get stock price estimate, no adjustment necessary. Row 2: president value of total payouts (all dividends and repurchases) determines the equity value. To get stock price estimate, divide by shares outstanding. Row 3: present value of free cash flow (cash available to pay all security holders) determines the enterprise value. To get stock price estimate, subtract what does not below to equity holders (debt and preferred stock), add cash and marketable securities, and divide by shares outstanding."/>
          <p:cNvGraphicFramePr>
            <a:graphicFrameLocks noGrp="1"/>
          </p:cNvGraphicFramePr>
          <p:nvPr>
            <p:extLst>
              <p:ext uri="{D42A27DB-BD31-4B8C-83A1-F6EECF244321}">
                <p14:modId xmlns:p14="http://schemas.microsoft.com/office/powerpoint/2010/main" val="3345063401"/>
              </p:ext>
            </p:extLst>
          </p:nvPr>
        </p:nvGraphicFramePr>
        <p:xfrm>
          <a:off x="563880" y="1752600"/>
          <a:ext cx="8001000" cy="3895090"/>
        </p:xfrm>
        <a:graphic>
          <a:graphicData uri="http://schemas.openxmlformats.org/drawingml/2006/table">
            <a:tbl>
              <a:tblPr firstRow="1" bandRow="1">
                <a:tableStyleId>{3B4B98B0-60AC-42C2-AFA5-B58CD77FA1E5}</a:tableStyleId>
              </a:tblPr>
              <a:tblGrid>
                <a:gridCol w="26670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589280">
                <a:tc>
                  <a:txBody>
                    <a:bodyPr/>
                    <a:lstStyle/>
                    <a:p>
                      <a:r>
                        <a:rPr lang="en-IN" sz="1800" b="1" i="0" u="none" strike="noStrike" kern="1200" baseline="0" dirty="0">
                          <a:solidFill>
                            <a:schemeClr val="bg1"/>
                          </a:solidFill>
                          <a:latin typeface="+mn-lt"/>
                          <a:ea typeface="+mn-ea"/>
                          <a:cs typeface="+mn-cs"/>
                        </a:rPr>
                        <a:t>Present Value of</a:t>
                      </a:r>
                      <a:r>
                        <a:rPr lang="en-IN" sz="1800" b="0" i="0" u="none" strike="noStrike" kern="1200" baseline="0" dirty="0">
                          <a:solidFill>
                            <a:schemeClr val="bg1"/>
                          </a:solidFill>
                          <a:latin typeface="+mn-lt"/>
                          <a:ea typeface="+mn-ea"/>
                          <a:cs typeface="+mn-cs"/>
                        </a:rPr>
                        <a:t>...</a:t>
                      </a:r>
                      <a:endParaRPr lang="en-IN"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IN" sz="1800" b="1" i="0" u="none" strike="noStrike" kern="1200" baseline="0" dirty="0">
                          <a:solidFill>
                            <a:schemeClr val="bg1"/>
                          </a:solidFill>
                          <a:latin typeface="+mn-lt"/>
                          <a:ea typeface="+mn-ea"/>
                          <a:cs typeface="+mn-cs"/>
                        </a:rPr>
                        <a:t>Determines the</a:t>
                      </a:r>
                      <a:r>
                        <a:rPr lang="en-IN" sz="1800" b="0" i="0" u="none" strike="noStrike" kern="1200" baseline="0" dirty="0">
                          <a:solidFill>
                            <a:schemeClr val="bg1"/>
                          </a:solidFill>
                          <a:latin typeface="+mn-lt"/>
                          <a:ea typeface="+mn-ea"/>
                          <a:cs typeface="+mn-cs"/>
                        </a:rPr>
                        <a:t>...</a:t>
                      </a:r>
                      <a:endParaRPr lang="en-IN"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IN" sz="1800" b="1" i="0" u="none" strike="noStrike" kern="1200" baseline="0" dirty="0">
                          <a:solidFill>
                            <a:schemeClr val="bg1"/>
                          </a:solidFill>
                          <a:latin typeface="+mn-lt"/>
                          <a:ea typeface="+mn-ea"/>
                          <a:cs typeface="+mn-cs"/>
                        </a:rPr>
                        <a:t>To Get Stock Price Estimate</a:t>
                      </a:r>
                      <a:r>
                        <a:rPr lang="en-IN" sz="1800" b="0" i="0" u="none" strike="noStrike" kern="1200" baseline="0" dirty="0">
                          <a:solidFill>
                            <a:schemeClr val="bg1"/>
                          </a:solidFill>
                          <a:latin typeface="+mn-lt"/>
                          <a:ea typeface="+mn-ea"/>
                          <a:cs typeface="+mn-cs"/>
                        </a:rPr>
                        <a:t>...</a:t>
                      </a:r>
                      <a:endParaRPr lang="en-IN"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603250">
                <a:tc>
                  <a:txBody>
                    <a:bodyPr/>
                    <a:lstStyle/>
                    <a:p>
                      <a:r>
                        <a:rPr lang="en-IN" sz="1800" b="0" i="0" u="none" strike="noStrike" kern="1200" baseline="0" dirty="0">
                          <a:solidFill>
                            <a:schemeClr val="tx1"/>
                          </a:solidFill>
                          <a:latin typeface="+mn-lt"/>
                          <a:ea typeface="+mn-ea"/>
                          <a:cs typeface="+mn-cs"/>
                        </a:rPr>
                        <a:t>Dividend Payments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800" b="0" i="0" u="none" strike="noStrike" kern="1200" baseline="0" dirty="0">
                          <a:solidFill>
                            <a:schemeClr val="tx1"/>
                          </a:solidFill>
                          <a:latin typeface="+mn-lt"/>
                          <a:ea typeface="+mn-ea"/>
                          <a:cs typeface="+mn-cs"/>
                        </a:rPr>
                        <a:t>Stock Price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800" b="0" i="0" u="none" strike="noStrike" kern="1200" baseline="0" dirty="0">
                          <a:solidFill>
                            <a:schemeClr val="tx1"/>
                          </a:solidFill>
                          <a:latin typeface="+mn-lt"/>
                          <a:ea typeface="+mn-ea"/>
                          <a:cs typeface="+mn-cs"/>
                        </a:rPr>
                        <a:t>No adjustment necessary</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1"/>
                  </a:ext>
                </a:extLst>
              </a:tr>
              <a:tr h="603250">
                <a:tc>
                  <a:txBody>
                    <a:bodyPr/>
                    <a:lstStyle/>
                    <a:p>
                      <a:r>
                        <a:rPr lang="en-IN" sz="1800" b="0" i="0" u="none" strike="noStrike" kern="1200" baseline="0" dirty="0">
                          <a:solidFill>
                            <a:schemeClr val="tx1"/>
                          </a:solidFill>
                          <a:latin typeface="+mn-lt"/>
                          <a:ea typeface="+mn-ea"/>
                          <a:cs typeface="+mn-cs"/>
                        </a:rPr>
                        <a:t>Total Payouts</a:t>
                      </a:r>
                    </a:p>
                    <a:p>
                      <a:r>
                        <a:rPr lang="en-IN" sz="1800" b="0" i="0" u="none" strike="noStrike" kern="1200" baseline="0" dirty="0">
                          <a:solidFill>
                            <a:schemeClr val="tx1"/>
                          </a:solidFill>
                          <a:latin typeface="+mn-lt"/>
                          <a:ea typeface="+mn-ea"/>
                          <a:cs typeface="+mn-cs"/>
                        </a:rPr>
                        <a:t>(all dividends and repurchases)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800" b="0" i="0" u="none" strike="noStrike" kern="1200" baseline="0" dirty="0">
                          <a:solidFill>
                            <a:schemeClr val="tx1"/>
                          </a:solidFill>
                          <a:latin typeface="+mn-lt"/>
                          <a:ea typeface="+mn-ea"/>
                          <a:cs typeface="+mn-cs"/>
                        </a:rPr>
                        <a:t>Equity Value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800" b="0" i="0" u="none" strike="noStrike" kern="1200" baseline="0" dirty="0">
                          <a:solidFill>
                            <a:schemeClr val="tx1"/>
                          </a:solidFill>
                          <a:latin typeface="+mn-lt"/>
                          <a:ea typeface="+mn-ea"/>
                          <a:cs typeface="+mn-cs"/>
                        </a:rPr>
                        <a:t>Divide by shares outstanding</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2"/>
                  </a:ext>
                </a:extLst>
              </a:tr>
              <a:tr h="603250">
                <a:tc>
                  <a:txBody>
                    <a:bodyPr/>
                    <a:lstStyle/>
                    <a:p>
                      <a:r>
                        <a:rPr lang="en-IN" sz="1800" b="0" i="0" u="none" strike="noStrike" kern="1200" baseline="0" dirty="0">
                          <a:solidFill>
                            <a:schemeClr val="tx1"/>
                          </a:solidFill>
                          <a:latin typeface="+mn-lt"/>
                          <a:ea typeface="+mn-ea"/>
                          <a:cs typeface="+mn-cs"/>
                        </a:rPr>
                        <a:t>Free Cash Flow</a:t>
                      </a:r>
                    </a:p>
                    <a:p>
                      <a:r>
                        <a:rPr lang="en-IN" sz="1800" b="0" i="0" u="none" strike="noStrike" kern="1200" baseline="0" dirty="0">
                          <a:solidFill>
                            <a:schemeClr val="tx1"/>
                          </a:solidFill>
                          <a:latin typeface="+mn-lt"/>
                          <a:ea typeface="+mn-ea"/>
                          <a:cs typeface="+mn-cs"/>
                        </a:rPr>
                        <a:t>(cash available to pay</a:t>
                      </a:r>
                    </a:p>
                    <a:p>
                      <a:r>
                        <a:rPr lang="en-IN" sz="1800" b="0" i="0" u="none" strike="noStrike" kern="1200" baseline="0" dirty="0">
                          <a:solidFill>
                            <a:schemeClr val="tx1"/>
                          </a:solidFill>
                          <a:latin typeface="+mn-lt"/>
                          <a:ea typeface="+mn-ea"/>
                          <a:cs typeface="+mn-cs"/>
                        </a:rPr>
                        <a:t>all security holders)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800" b="0" i="0" u="none" strike="noStrike" kern="1200" baseline="0" dirty="0">
                          <a:solidFill>
                            <a:schemeClr val="tx1"/>
                          </a:solidFill>
                          <a:latin typeface="+mn-lt"/>
                          <a:ea typeface="+mn-ea"/>
                          <a:cs typeface="+mn-cs"/>
                        </a:rPr>
                        <a:t>Enterprise Value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800" b="0" i="0" u="none" strike="noStrike" kern="1200" baseline="0" dirty="0">
                          <a:solidFill>
                            <a:schemeClr val="tx1"/>
                          </a:solidFill>
                          <a:latin typeface="+mn-lt"/>
                          <a:ea typeface="+mn-ea"/>
                          <a:cs typeface="+mn-cs"/>
                        </a:rPr>
                        <a:t>Subtract what does not belong to equity holders (debt and preferred stock), add cash and marketable securities, and divide by shares outstanding</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70820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10.1 The Discounted Free Cash Flow Model </a:t>
            </a:r>
            <a:r>
              <a:rPr lang="en-US" altLang="en-US" sz="2800" dirty="0">
                <a:latin typeface="+mj-lt"/>
                <a:ea typeface="ヒラギノ角ゴ Pro W3" pitchFamily="-65" charset="-128"/>
              </a:rPr>
              <a:t>(1 of 7)</a:t>
            </a:r>
            <a:endParaRPr lang="en-US" sz="2800" dirty="0">
              <a:latin typeface="+mj-lt"/>
            </a:endParaRPr>
          </a:p>
        </p:txBody>
      </p:sp>
      <p:sp>
        <p:nvSpPr>
          <p:cNvPr id="3" name="Content Placeholder 2"/>
          <p:cNvSpPr>
            <a:spLocks noGrp="1"/>
          </p:cNvSpPr>
          <p:nvPr>
            <p:ph idx="1"/>
          </p:nvPr>
        </p:nvSpPr>
        <p:spPr>
          <a:xfrm>
            <a:off x="457200" y="1600201"/>
            <a:ext cx="8229600" cy="1219200"/>
          </a:xfrm>
        </p:spPr>
        <p:txBody>
          <a:bodyPr/>
          <a:lstStyle/>
          <a:p>
            <a:r>
              <a:rPr lang="en-US" altLang="en-US" sz="2400" dirty="0">
                <a:ea typeface="ヒラギノ角ゴ Pro W3" pitchFamily="-65" charset="-128"/>
              </a:rPr>
              <a:t>The Discounted Free Cash Flow Model focuses on the cash flows to all of the firm’s investors, both debt and equity holders</a:t>
            </a:r>
          </a:p>
        </p:txBody>
      </p:sp>
      <p:graphicFrame>
        <p:nvGraphicFramePr>
          <p:cNvPr id="4" name="Object 2" descr="An equation: enterprise value = market value of equity plus debt minus cash."/>
          <p:cNvGraphicFramePr>
            <a:graphicFrameLocks noChangeAspect="1"/>
          </p:cNvGraphicFramePr>
          <p:nvPr>
            <p:extLst>
              <p:ext uri="{D42A27DB-BD31-4B8C-83A1-F6EECF244321}">
                <p14:modId xmlns:p14="http://schemas.microsoft.com/office/powerpoint/2010/main" val="206412692"/>
              </p:ext>
            </p:extLst>
          </p:nvPr>
        </p:nvGraphicFramePr>
        <p:xfrm>
          <a:off x="790142" y="3048000"/>
          <a:ext cx="7563716" cy="396875"/>
        </p:xfrm>
        <a:graphic>
          <a:graphicData uri="http://schemas.openxmlformats.org/presentationml/2006/ole">
            <mc:AlternateContent xmlns:mc="http://schemas.openxmlformats.org/markup-compatibility/2006">
              <mc:Choice xmlns:v="urn:schemas-microsoft-com:vml" Requires="v">
                <p:oleObj spid="_x0000_s30869" name="Equation" r:id="rId4" imgW="3898800" imgH="203040" progId="Equation.DSMT4">
                  <p:embed/>
                </p:oleObj>
              </mc:Choice>
              <mc:Fallback>
                <p:oleObj name="Equation" r:id="rId4" imgW="3898800" imgH="203040" progId="Equation.DSMT4">
                  <p:embed/>
                  <p:pic>
                    <p:nvPicPr>
                      <p:cNvPr id="0" name=""/>
                      <p:cNvPicPr>
                        <a:picLocks noChangeAspect="1" noChangeArrowheads="1"/>
                      </p:cNvPicPr>
                      <p:nvPr/>
                    </p:nvPicPr>
                    <p:blipFill>
                      <a:blip r:embed="rId5"/>
                      <a:srcRect/>
                      <a:stretch>
                        <a:fillRect/>
                      </a:stretch>
                    </p:blipFill>
                    <p:spPr bwMode="auto">
                      <a:xfrm>
                        <a:off x="790142" y="3048000"/>
                        <a:ext cx="7563716" cy="396875"/>
                      </a:xfrm>
                      <a:prstGeom prst="rect">
                        <a:avLst/>
                      </a:prstGeom>
                      <a:solidFill>
                        <a:schemeClr val="bg1"/>
                      </a:solidFill>
                      <a:ln>
                        <a:noFill/>
                      </a:ln>
                      <a:effectLst/>
                    </p:spPr>
                  </p:pic>
                </p:oleObj>
              </mc:Fallback>
            </mc:AlternateContent>
          </a:graphicData>
        </a:graphic>
      </p:graphicFrame>
      <p:sp>
        <p:nvSpPr>
          <p:cNvPr id="6" name="Content Placeholder 5"/>
          <p:cNvSpPr>
            <a:spLocks noGrp="1"/>
          </p:cNvSpPr>
          <p:nvPr>
            <p:ph idx="13"/>
          </p:nvPr>
        </p:nvSpPr>
        <p:spPr>
          <a:xfrm>
            <a:off x="7239000" y="3581400"/>
            <a:ext cx="1447800" cy="381000"/>
          </a:xfrm>
        </p:spPr>
        <p:txBody>
          <a:bodyPr/>
          <a:lstStyle/>
          <a:p>
            <a:pPr marL="0" indent="0">
              <a:buNone/>
            </a:pPr>
            <a:r>
              <a:rPr lang="en-US" altLang="en-US" sz="2400" dirty="0">
                <a:ea typeface="ＭＳ Ｐゴシック" panose="020B0600070205080204" pitchFamily="34" charset="-128"/>
              </a:rPr>
              <a:t>(Eq. 10.1)</a:t>
            </a:r>
          </a:p>
        </p:txBody>
      </p:sp>
    </p:spTree>
    <p:extLst>
      <p:ext uri="{BB962C8B-B14F-4D97-AF65-F5344CB8AC3E}">
        <p14:creationId xmlns:p14="http://schemas.microsoft.com/office/powerpoint/2010/main" val="774748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10.2 Valuation Based on Comparable Firms </a:t>
            </a:r>
            <a:r>
              <a:rPr lang="en-US" altLang="en-US" sz="2800" dirty="0">
                <a:latin typeface="+mj-lt"/>
                <a:ea typeface="ヒラギノ角ゴ Pro W3" pitchFamily="-65" charset="-128"/>
              </a:rPr>
              <a:t>(1 of 13)</a:t>
            </a:r>
            <a:endParaRPr lang="en-US" sz="2800" dirty="0">
              <a:latin typeface="+mj-lt"/>
            </a:endParaRPr>
          </a:p>
        </p:txBody>
      </p:sp>
      <p:sp>
        <p:nvSpPr>
          <p:cNvPr id="3" name="Content Placeholder 2"/>
          <p:cNvSpPr>
            <a:spLocks noGrp="1"/>
          </p:cNvSpPr>
          <p:nvPr>
            <p:ph idx="1"/>
          </p:nvPr>
        </p:nvSpPr>
        <p:spPr>
          <a:xfrm>
            <a:off x="457200" y="1600201"/>
            <a:ext cx="8229600" cy="1981199"/>
          </a:xfrm>
        </p:spPr>
        <p:txBody>
          <a:bodyPr/>
          <a:lstStyle/>
          <a:p>
            <a:r>
              <a:rPr lang="en-US" altLang="en-US" sz="2400" dirty="0">
                <a:ea typeface="ヒラギノ角ゴ Pro W3" pitchFamily="-65" charset="-128"/>
              </a:rPr>
              <a:t>Another application of the valuation principle is the method of comparables</a:t>
            </a:r>
          </a:p>
          <a:p>
            <a:pPr lvl="1"/>
            <a:r>
              <a:rPr lang="en-US" altLang="en-US" sz="2400" dirty="0">
                <a:ea typeface="ヒラギノ角ゴ Pro W3" pitchFamily="-65" charset="-128"/>
              </a:rPr>
              <a:t>Estimate the value of the firm based on the value of other, comparable firms or investments that we expect will generate very similar cash flows in the future</a:t>
            </a:r>
          </a:p>
        </p:txBody>
      </p:sp>
    </p:spTree>
    <p:extLst>
      <p:ext uri="{BB962C8B-B14F-4D97-AF65-F5344CB8AC3E}">
        <p14:creationId xmlns:p14="http://schemas.microsoft.com/office/powerpoint/2010/main" val="33641312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10.2 Valuation Based on Comparable Firms </a:t>
            </a:r>
            <a:r>
              <a:rPr lang="en-US" altLang="en-US" sz="2800" dirty="0">
                <a:latin typeface="+mj-lt"/>
                <a:ea typeface="ヒラギノ角ゴ Pro W3" pitchFamily="-65" charset="-128"/>
              </a:rPr>
              <a:t>(2 of 13)</a:t>
            </a:r>
            <a:endParaRPr lang="en-US" sz="2800" dirty="0">
              <a:latin typeface="+mj-lt"/>
            </a:endParaRPr>
          </a:p>
        </p:txBody>
      </p:sp>
      <p:sp>
        <p:nvSpPr>
          <p:cNvPr id="3" name="Content Placeholder 2"/>
          <p:cNvSpPr>
            <a:spLocks noGrp="1"/>
          </p:cNvSpPr>
          <p:nvPr>
            <p:ph idx="1"/>
          </p:nvPr>
        </p:nvSpPr>
        <p:spPr>
          <a:xfrm>
            <a:off x="457200" y="1600201"/>
            <a:ext cx="8229600" cy="3657599"/>
          </a:xfrm>
        </p:spPr>
        <p:txBody>
          <a:bodyPr/>
          <a:lstStyle/>
          <a:p>
            <a:r>
              <a:rPr lang="en-US" altLang="en-US" sz="2400" dirty="0">
                <a:ea typeface="ヒラギノ角ゴ Pro W3" pitchFamily="-65" charset="-128"/>
              </a:rPr>
              <a:t>Consider the case of a new firm that is identical to an existing publicly traded firm</a:t>
            </a:r>
          </a:p>
          <a:p>
            <a:pPr lvl="1"/>
            <a:r>
              <a:rPr lang="en-US" altLang="en-US" sz="2400" dirty="0">
                <a:ea typeface="ヒラギノ角ゴ Pro W3" pitchFamily="-65" charset="-128"/>
              </a:rPr>
              <a:t>The Valuation Principle implies that two securities with identical cash flows must have the same price</a:t>
            </a:r>
          </a:p>
          <a:p>
            <a:pPr lvl="1"/>
            <a:r>
              <a:rPr lang="en-US" altLang="en-US" sz="2400" dirty="0">
                <a:ea typeface="ヒラギノ角ゴ Pro W3" pitchFamily="-65" charset="-128"/>
              </a:rPr>
              <a:t>If these firms will generate identical cash flows, we can use the market value of the existing company to determine the value of the new firm</a:t>
            </a:r>
          </a:p>
          <a:p>
            <a:pPr lvl="1"/>
            <a:r>
              <a:rPr lang="en-US" altLang="en-US" sz="2400" dirty="0">
                <a:ea typeface="ヒラギノ角ゴ Pro W3" pitchFamily="-65" charset="-128"/>
              </a:rPr>
              <a:t>We can adjust for scale differences using valuation multiples</a:t>
            </a:r>
          </a:p>
        </p:txBody>
      </p:sp>
    </p:spTree>
    <p:extLst>
      <p:ext uri="{BB962C8B-B14F-4D97-AF65-F5344CB8AC3E}">
        <p14:creationId xmlns:p14="http://schemas.microsoft.com/office/powerpoint/2010/main" val="21688283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10.2 Valuation Based on Comparable Firms </a:t>
            </a:r>
            <a:r>
              <a:rPr lang="en-US" altLang="en-US" sz="2800" dirty="0">
                <a:latin typeface="+mj-lt"/>
                <a:ea typeface="ヒラギノ角ゴ Pro W3" pitchFamily="-65" charset="-128"/>
              </a:rPr>
              <a:t>(3 of 13)</a:t>
            </a:r>
            <a:endParaRPr lang="en-US" sz="2800" dirty="0">
              <a:latin typeface="+mj-lt"/>
            </a:endParaRPr>
          </a:p>
        </p:txBody>
      </p:sp>
      <p:sp>
        <p:nvSpPr>
          <p:cNvPr id="3" name="Content Placeholder 2"/>
          <p:cNvSpPr>
            <a:spLocks noGrp="1"/>
          </p:cNvSpPr>
          <p:nvPr>
            <p:ph idx="1"/>
          </p:nvPr>
        </p:nvSpPr>
        <p:spPr>
          <a:xfrm>
            <a:off x="457200" y="1600201"/>
            <a:ext cx="8229600" cy="3962399"/>
          </a:xfrm>
        </p:spPr>
        <p:txBody>
          <a:bodyPr/>
          <a:lstStyle/>
          <a:p>
            <a:r>
              <a:rPr lang="en-US" altLang="en-US" sz="2400" dirty="0">
                <a:ea typeface="ヒラギノ角ゴ Pro W3" pitchFamily="-65" charset="-128"/>
              </a:rPr>
              <a:t>Valuation Multiples</a:t>
            </a:r>
          </a:p>
          <a:p>
            <a:pPr lvl="1"/>
            <a:r>
              <a:rPr lang="en-US" altLang="en-US" sz="2400" dirty="0">
                <a:ea typeface="ヒラギノ角ゴ Pro W3" pitchFamily="-65" charset="-128"/>
              </a:rPr>
              <a:t>A ratio of a firm’s value to some measure of the firm’s scale or cash flow</a:t>
            </a:r>
          </a:p>
          <a:p>
            <a:pPr lvl="2"/>
            <a:r>
              <a:rPr lang="en-US" altLang="en-US" sz="2400" dirty="0">
                <a:ea typeface="ＭＳ Ｐゴシック" panose="020B0600070205080204" pitchFamily="34" charset="-128"/>
              </a:rPr>
              <a:t>Price-Earnings ratio</a:t>
            </a:r>
          </a:p>
          <a:p>
            <a:pPr lvl="2"/>
            <a:r>
              <a:rPr lang="en-US" altLang="en-US" sz="2400" dirty="0">
                <a:ea typeface="ＭＳ Ｐゴシック" panose="020B0600070205080204" pitchFamily="34" charset="-128"/>
              </a:rPr>
              <a:t>Enterprise Value Multiples</a:t>
            </a:r>
          </a:p>
          <a:p>
            <a:pPr lvl="2"/>
            <a:r>
              <a:rPr lang="en-US" altLang="en-US" sz="2400" dirty="0">
                <a:ea typeface="ＭＳ Ｐゴシック" panose="020B0600070205080204" pitchFamily="34" charset="-128"/>
              </a:rPr>
              <a:t>Other multiples</a:t>
            </a:r>
          </a:p>
          <a:p>
            <a:pPr lvl="3"/>
            <a:r>
              <a:rPr lang="en-US" altLang="en-US" sz="2400" dirty="0">
                <a:ea typeface="ＭＳ Ｐゴシック" panose="020B0600070205080204" pitchFamily="34" charset="-128"/>
              </a:rPr>
              <a:t>Multiples of sales</a:t>
            </a:r>
          </a:p>
          <a:p>
            <a:pPr lvl="3"/>
            <a:r>
              <a:rPr lang="en-US" altLang="en-US" sz="2400" dirty="0">
                <a:ea typeface="ＭＳ Ｐゴシック" panose="020B0600070205080204" pitchFamily="34" charset="-128"/>
              </a:rPr>
              <a:t>Price-to-book value of equity</a:t>
            </a:r>
          </a:p>
          <a:p>
            <a:pPr lvl="3"/>
            <a:r>
              <a:rPr lang="en-US" altLang="en-US" sz="2400" dirty="0">
                <a:ea typeface="ＭＳ Ｐゴシック" panose="020B0600070205080204" pitchFamily="34" charset="-128"/>
              </a:rPr>
              <a:t>Industry- specific ratios</a:t>
            </a:r>
          </a:p>
        </p:txBody>
      </p:sp>
    </p:spTree>
    <p:extLst>
      <p:ext uri="{BB962C8B-B14F-4D97-AF65-F5344CB8AC3E}">
        <p14:creationId xmlns:p14="http://schemas.microsoft.com/office/powerpoint/2010/main" val="37614780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10.2 Valuation Based on Comparable Firms </a:t>
            </a:r>
            <a:r>
              <a:rPr lang="en-US" altLang="en-US" sz="2800" dirty="0">
                <a:latin typeface="+mj-lt"/>
                <a:ea typeface="ヒラギノ角ゴ Pro W3" pitchFamily="-65" charset="-128"/>
              </a:rPr>
              <a:t>(4 of 13)</a:t>
            </a:r>
            <a:endParaRPr lang="en-US" sz="2800" dirty="0">
              <a:latin typeface="+mj-lt"/>
            </a:endParaRPr>
          </a:p>
        </p:txBody>
      </p:sp>
      <p:sp>
        <p:nvSpPr>
          <p:cNvPr id="3" name="Content Placeholder 2"/>
          <p:cNvSpPr>
            <a:spLocks noGrp="1"/>
          </p:cNvSpPr>
          <p:nvPr>
            <p:ph idx="1"/>
          </p:nvPr>
        </p:nvSpPr>
        <p:spPr>
          <a:xfrm>
            <a:off x="457200" y="1600201"/>
            <a:ext cx="8229600" cy="2133599"/>
          </a:xfrm>
        </p:spPr>
        <p:txBody>
          <a:bodyPr/>
          <a:lstStyle/>
          <a:p>
            <a:r>
              <a:rPr lang="en-US" altLang="en-US" sz="2400" dirty="0">
                <a:ea typeface="ヒラギノ角ゴ Pro W3" pitchFamily="-65" charset="-128"/>
              </a:rPr>
              <a:t>Price-Earnings Ratio</a:t>
            </a:r>
          </a:p>
          <a:p>
            <a:pPr lvl="1"/>
            <a:r>
              <a:rPr lang="en-US" altLang="en-US" sz="2400" dirty="0">
                <a:ea typeface="ヒラギノ角ゴ Pro W3" pitchFamily="-65" charset="-128"/>
              </a:rPr>
              <a:t>Most common valuation multiple</a:t>
            </a:r>
          </a:p>
          <a:p>
            <a:pPr lvl="2"/>
            <a:r>
              <a:rPr lang="en-US" altLang="en-US" sz="2400" dirty="0">
                <a:ea typeface="ＭＳ Ｐゴシック" panose="020B0600070205080204" pitchFamily="34" charset="-128"/>
              </a:rPr>
              <a:t>Usually included in basic statistics computed for a stock (see Figure 10.2)</a:t>
            </a:r>
          </a:p>
          <a:p>
            <a:pPr lvl="1"/>
            <a:r>
              <a:rPr lang="en-US" altLang="en-US" sz="2400" dirty="0">
                <a:ea typeface="ヒラギノ角ゴ Pro W3" pitchFamily="-65" charset="-128"/>
              </a:rPr>
              <a:t>Share price divided by earnings per share</a:t>
            </a:r>
          </a:p>
        </p:txBody>
      </p:sp>
    </p:spTree>
    <p:extLst>
      <p:ext uri="{BB962C8B-B14F-4D97-AF65-F5344CB8AC3E}">
        <p14:creationId xmlns:p14="http://schemas.microsoft.com/office/powerpoint/2010/main" val="33409850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556"/>
            <a:ext cx="8229600" cy="465354"/>
          </a:xfrm>
        </p:spPr>
        <p:txBody>
          <a:bodyPr/>
          <a:lstStyle/>
          <a:p>
            <a:r>
              <a:rPr lang="en-US" altLang="en-US" sz="3000" dirty="0">
                <a:latin typeface="+mj-lt"/>
                <a:ea typeface="ヒラギノ角ゴ Pro W3" pitchFamily="-65" charset="-128"/>
              </a:rPr>
              <a:t>Figure 10.2 Stock Price Quote for Nike (NKE)</a:t>
            </a:r>
            <a:endParaRPr lang="en-US" sz="3000" dirty="0">
              <a:latin typeface="+mj-lt"/>
            </a:endParaRPr>
          </a:p>
        </p:txBody>
      </p:sp>
      <p:pic>
        <p:nvPicPr>
          <p:cNvPr id="6" name="Picture Placeholder 5" descr="A screenshot of the Yahoo Finance page shows the basic information of Nike stock.&#10;Long description is available in notes, press F6">
            <a:extLst>
              <a:ext uri="{FF2B5EF4-FFF2-40B4-BE49-F238E27FC236}">
                <a16:creationId xmlns:a16="http://schemas.microsoft.com/office/drawing/2014/main" id="{16EA35A9-7385-41ED-BB37-8D1FEC8A4634}"/>
              </a:ext>
            </a:extLst>
          </p:cNvPr>
          <p:cNvPicPr>
            <a:picLocks noGrp="1" noChangeAspect="1"/>
          </p:cNvPicPr>
          <p:nvPr>
            <p:ph type="pic" sz="quarter" idx="13"/>
          </p:nvPr>
        </p:nvPicPr>
        <p:blipFill>
          <a:blip r:embed="rId3"/>
          <a:stretch>
            <a:fillRect/>
          </a:stretch>
        </p:blipFill>
        <p:spPr>
          <a:xfrm>
            <a:off x="2288861" y="849303"/>
            <a:ext cx="4566277" cy="5030460"/>
          </a:xfrm>
          <a:prstGeom prst="rect">
            <a:avLst/>
          </a:prstGeom>
        </p:spPr>
      </p:pic>
      <p:sp>
        <p:nvSpPr>
          <p:cNvPr id="3" name="Content Placeholder 2"/>
          <p:cNvSpPr>
            <a:spLocks noGrp="1"/>
          </p:cNvSpPr>
          <p:nvPr>
            <p:ph idx="1"/>
          </p:nvPr>
        </p:nvSpPr>
        <p:spPr>
          <a:xfrm>
            <a:off x="457200" y="6003157"/>
            <a:ext cx="8229600" cy="289539"/>
          </a:xfrm>
        </p:spPr>
        <p:txBody>
          <a:bodyPr/>
          <a:lstStyle/>
          <a:p>
            <a:pPr marL="0" indent="0">
              <a:buNone/>
            </a:pPr>
            <a:r>
              <a:rPr lang="en-IN" b="1" dirty="0"/>
              <a:t>Source: </a:t>
            </a:r>
            <a:r>
              <a:rPr lang="en-IN" dirty="0">
                <a:hlinkClick r:id="rId4" tooltip="https://finance.yahoo.com/quote/NKE?p=NKE"/>
              </a:rPr>
              <a:t>https://finance.yahoo.com/quote/NKE?p=NKE</a:t>
            </a:r>
            <a:r>
              <a:rPr lang="en-IN" dirty="0"/>
              <a:t>.</a:t>
            </a:r>
            <a:endParaRPr lang="en-US" b="1" dirty="0">
              <a:solidFill>
                <a:srgbClr val="FF0000"/>
              </a:solidFill>
            </a:endParaRPr>
          </a:p>
        </p:txBody>
      </p:sp>
    </p:spTree>
    <p:extLst>
      <p:ext uri="{BB962C8B-B14F-4D97-AF65-F5344CB8AC3E}">
        <p14:creationId xmlns:p14="http://schemas.microsoft.com/office/powerpoint/2010/main" val="21107622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Example 10.3 Valuation Using the Price-Earnings Ratio </a:t>
            </a:r>
            <a:r>
              <a:rPr lang="en-US" altLang="en-US" sz="2800" dirty="0">
                <a:latin typeface="+mj-lt"/>
                <a:ea typeface="ヒラギノ角ゴ Pro W3" pitchFamily="-65" charset="-128"/>
              </a:rPr>
              <a:t>(1 of 4)</a:t>
            </a:r>
            <a:endParaRPr lang="en-US" sz="2800" dirty="0">
              <a:latin typeface="+mj-lt"/>
            </a:endParaRPr>
          </a:p>
        </p:txBody>
      </p:sp>
      <p:sp>
        <p:nvSpPr>
          <p:cNvPr id="3" name="Content Placeholder 2"/>
          <p:cNvSpPr>
            <a:spLocks noGrp="1"/>
          </p:cNvSpPr>
          <p:nvPr>
            <p:ph idx="1"/>
          </p:nvPr>
        </p:nvSpPr>
        <p:spPr>
          <a:xfrm>
            <a:off x="457200" y="1597431"/>
            <a:ext cx="8229600" cy="3230879"/>
          </a:xfrm>
        </p:spPr>
        <p:txBody>
          <a:bodyPr/>
          <a:lstStyle/>
          <a:p>
            <a:pPr>
              <a:buNone/>
            </a:pPr>
            <a:r>
              <a:rPr lang="en-US" altLang="en-US" sz="2400" b="1" dirty="0">
                <a:ea typeface="ヒラギノ角ゴ Pro W3" pitchFamily="-65" charset="-128"/>
              </a:rPr>
              <a:t>Problem:</a:t>
            </a:r>
          </a:p>
          <a:p>
            <a:r>
              <a:rPr lang="en-IN" sz="2400" dirty="0"/>
              <a:t>Suppose furniture manufacturer Herman Miller, Inc., has earnings per share of $1.38. </a:t>
            </a:r>
          </a:p>
          <a:p>
            <a:r>
              <a:rPr lang="en-IN" sz="2400" dirty="0"/>
              <a:t>If the average P/E of comparable furniture stocks is 21.3, estimate a value for a share of Herman Miller stock using the P/E as a valuation multiple. </a:t>
            </a:r>
          </a:p>
          <a:p>
            <a:r>
              <a:rPr lang="en-IN" sz="2400" dirty="0"/>
              <a:t>What are the assumptions underlying this estimate?</a:t>
            </a:r>
            <a:endParaRPr lang="en-US" altLang="en-US" sz="2400" dirty="0">
              <a:ea typeface="ヒラギノ角ゴ Pro W3" pitchFamily="-65" charset="-128"/>
            </a:endParaRPr>
          </a:p>
        </p:txBody>
      </p:sp>
    </p:spTree>
    <p:extLst>
      <p:ext uri="{BB962C8B-B14F-4D97-AF65-F5344CB8AC3E}">
        <p14:creationId xmlns:p14="http://schemas.microsoft.com/office/powerpoint/2010/main" val="2392558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Example 10.3 Valuation Using the Price-Earnings Ratio </a:t>
            </a:r>
            <a:r>
              <a:rPr lang="en-US" altLang="en-US" sz="2800" dirty="0">
                <a:latin typeface="+mj-lt"/>
                <a:ea typeface="ヒラギノ角ゴ Pro W3" pitchFamily="-65" charset="-128"/>
              </a:rPr>
              <a:t>(2 of 4)</a:t>
            </a:r>
            <a:endParaRPr lang="en-US" sz="2800" dirty="0">
              <a:latin typeface="+mj-lt"/>
            </a:endParaRPr>
          </a:p>
        </p:txBody>
      </p:sp>
      <p:sp>
        <p:nvSpPr>
          <p:cNvPr id="3" name="Content Placeholder 2"/>
          <p:cNvSpPr>
            <a:spLocks noGrp="1"/>
          </p:cNvSpPr>
          <p:nvPr>
            <p:ph idx="1"/>
          </p:nvPr>
        </p:nvSpPr>
        <p:spPr>
          <a:xfrm>
            <a:off x="457200" y="1611286"/>
            <a:ext cx="8229600" cy="1741514"/>
          </a:xfrm>
        </p:spPr>
        <p:txBody>
          <a:bodyPr/>
          <a:lstStyle/>
          <a:p>
            <a:pPr>
              <a:buNone/>
            </a:pPr>
            <a:r>
              <a:rPr lang="en-US" altLang="en-US" sz="2400" b="1" dirty="0">
                <a:ea typeface="ヒラギノ角ゴ Pro W3" pitchFamily="-65" charset="-128"/>
              </a:rPr>
              <a:t>Solution:</a:t>
            </a:r>
          </a:p>
          <a:p>
            <a:pPr>
              <a:spcBef>
                <a:spcPts val="0"/>
              </a:spcBef>
              <a:buNone/>
            </a:pPr>
            <a:r>
              <a:rPr lang="en-US" altLang="en-US" sz="2400" b="1" dirty="0">
                <a:ea typeface="ヒラギノ角ゴ Pro W3" pitchFamily="-65" charset="-128"/>
              </a:rPr>
              <a:t>Plan:</a:t>
            </a:r>
          </a:p>
          <a:p>
            <a:r>
              <a:rPr lang="en-IN" sz="2400" dirty="0"/>
              <a:t>We estimate a share price for Herman Miller by multiplying its EPS by the P/E of comparable firms:</a:t>
            </a:r>
            <a:endParaRPr lang="en-US" altLang="en-US" sz="2400" dirty="0">
              <a:ea typeface="ヒラギノ角ゴ Pro W3" pitchFamily="-65" charset="-128"/>
            </a:endParaRPr>
          </a:p>
        </p:txBody>
      </p:sp>
      <p:graphicFrame>
        <p:nvGraphicFramePr>
          <p:cNvPr id="4" name="Object 2" descr="An equation: E P S times P slash E = earnings per share times, price per share divided by earnings per share = price per share."/>
          <p:cNvGraphicFramePr>
            <a:graphicFrameLocks noChangeAspect="1"/>
          </p:cNvGraphicFramePr>
          <p:nvPr>
            <p:extLst>
              <p:ext uri="{D42A27DB-BD31-4B8C-83A1-F6EECF244321}">
                <p14:modId xmlns:p14="http://schemas.microsoft.com/office/powerpoint/2010/main" val="1755956023"/>
              </p:ext>
            </p:extLst>
          </p:nvPr>
        </p:nvGraphicFramePr>
        <p:xfrm>
          <a:off x="941388" y="3505200"/>
          <a:ext cx="7261225" cy="700088"/>
        </p:xfrm>
        <a:graphic>
          <a:graphicData uri="http://schemas.openxmlformats.org/presentationml/2006/ole">
            <mc:AlternateContent xmlns:mc="http://schemas.openxmlformats.org/markup-compatibility/2006">
              <mc:Choice xmlns:v="urn:schemas-microsoft-com:vml" Requires="v">
                <p:oleObj spid="_x0000_s52357" name="Equation" r:id="rId4" imgW="6451560" imgH="622080" progId="Equation.DSMT4">
                  <p:embed/>
                </p:oleObj>
              </mc:Choice>
              <mc:Fallback>
                <p:oleObj name="Equation" r:id="rId4" imgW="6451560" imgH="622080" progId="Equation.DSMT4">
                  <p:embed/>
                  <p:pic>
                    <p:nvPicPr>
                      <p:cNvPr id="0" name=""/>
                      <p:cNvPicPr>
                        <a:picLocks noChangeAspect="1" noChangeArrowheads="1"/>
                      </p:cNvPicPr>
                      <p:nvPr/>
                    </p:nvPicPr>
                    <p:blipFill>
                      <a:blip r:embed="rId5"/>
                      <a:srcRect/>
                      <a:stretch>
                        <a:fillRect/>
                      </a:stretch>
                    </p:blipFill>
                    <p:spPr bwMode="auto">
                      <a:xfrm>
                        <a:off x="941388" y="3505200"/>
                        <a:ext cx="7261225" cy="70008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7786531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ヒラギノ角ゴ Pro W3" pitchFamily="-65" charset="-128"/>
              </a:rPr>
              <a:t>Example 10.3 Valuation Using the Price-Earnings Ratio </a:t>
            </a:r>
            <a:r>
              <a:rPr lang="en-US" altLang="en-US" sz="2800" dirty="0">
                <a:latin typeface="+mj-lt"/>
                <a:ea typeface="ヒラギノ角ゴ Pro W3" pitchFamily="-65" charset="-128"/>
              </a:rPr>
              <a:t>(3 of 4)</a:t>
            </a:r>
            <a:endParaRPr lang="en-US" sz="2000" dirty="0">
              <a:latin typeface="+mj-lt"/>
            </a:endParaRPr>
          </a:p>
        </p:txBody>
      </p:sp>
      <p:sp>
        <p:nvSpPr>
          <p:cNvPr id="3" name="Content Placeholder 2"/>
          <p:cNvSpPr>
            <a:spLocks noGrp="1"/>
          </p:cNvSpPr>
          <p:nvPr>
            <p:ph idx="1"/>
          </p:nvPr>
        </p:nvSpPr>
        <p:spPr>
          <a:xfrm>
            <a:off x="457200" y="1610360"/>
            <a:ext cx="8229600" cy="1009411"/>
          </a:xfrm>
        </p:spPr>
        <p:txBody>
          <a:bodyPr/>
          <a:lstStyle/>
          <a:p>
            <a:pPr>
              <a:buNone/>
            </a:pPr>
            <a:r>
              <a:rPr lang="en-US" altLang="en-US" sz="2400" b="1" dirty="0">
                <a:ea typeface="ヒラギノ角ゴ Pro W3" pitchFamily="-65" charset="-128"/>
              </a:rPr>
              <a:t>Execute:</a:t>
            </a:r>
          </a:p>
          <a:p>
            <a:pPr algn="ctr">
              <a:spcBef>
                <a:spcPct val="50000"/>
              </a:spcBef>
              <a:buNone/>
            </a:pPr>
            <a:r>
              <a:rPr lang="en-US" altLang="en-US" sz="2400" i="1" dirty="0">
                <a:ea typeface="ヒラギノ角ゴ Pro W3" pitchFamily="-65" charset="-128"/>
              </a:rPr>
              <a:t>P</a:t>
            </a:r>
            <a:r>
              <a:rPr lang="en-US" altLang="en-US" sz="2400" baseline="-25000" dirty="0">
                <a:ea typeface="ヒラギノ角ゴ Pro W3" pitchFamily="-65" charset="-128"/>
              </a:rPr>
              <a:t>0 </a:t>
            </a:r>
            <a:r>
              <a:rPr lang="en-US" altLang="en-US" sz="2400" dirty="0">
                <a:ea typeface="ヒラギノ角ゴ Pro W3" pitchFamily="-65" charset="-128"/>
              </a:rPr>
              <a:t>= $1.38×21.3 = $29.39.  </a:t>
            </a:r>
          </a:p>
        </p:txBody>
      </p:sp>
      <p:sp>
        <p:nvSpPr>
          <p:cNvPr id="4" name="Content Placeholder 3">
            <a:extLst>
              <a:ext uri="{FF2B5EF4-FFF2-40B4-BE49-F238E27FC236}">
                <a16:creationId xmlns:a16="http://schemas.microsoft.com/office/drawing/2014/main" id="{943D9EDC-EF38-4F01-8ED8-1FF8A8667E49}"/>
              </a:ext>
            </a:extLst>
          </p:cNvPr>
          <p:cNvSpPr>
            <a:spLocks noGrp="1"/>
          </p:cNvSpPr>
          <p:nvPr>
            <p:ph idx="13"/>
          </p:nvPr>
        </p:nvSpPr>
        <p:spPr>
          <a:xfrm>
            <a:off x="457200" y="2819400"/>
            <a:ext cx="8229600" cy="1197321"/>
          </a:xfrm>
        </p:spPr>
        <p:txBody>
          <a:bodyPr/>
          <a:lstStyle/>
          <a:p>
            <a:pPr lvl="0"/>
            <a:r>
              <a:rPr lang="en-IN" sz="2400" dirty="0">
                <a:solidFill>
                  <a:prstClr val="black"/>
                </a:solidFill>
              </a:rPr>
              <a:t>This estimate assumes that Herman Miller will have similar future risk, </a:t>
            </a:r>
            <a:r>
              <a:rPr lang="en-IN" sz="2400" dirty="0" err="1">
                <a:solidFill>
                  <a:prstClr val="black"/>
                </a:solidFill>
              </a:rPr>
              <a:t>payout</a:t>
            </a:r>
            <a:r>
              <a:rPr lang="en-IN" sz="2400" dirty="0">
                <a:solidFill>
                  <a:prstClr val="black"/>
                </a:solidFill>
              </a:rPr>
              <a:t> rates, and growth rates to comparable firms in the industry.</a:t>
            </a:r>
            <a:endParaRPr lang="en-US" altLang="en-US" sz="2400" dirty="0">
              <a:solidFill>
                <a:prstClr val="black"/>
              </a:solidFill>
              <a:ea typeface="ヒラギノ角ゴ Pro W3" pitchFamily="-65" charset="-128"/>
            </a:endParaRPr>
          </a:p>
        </p:txBody>
      </p:sp>
    </p:spTree>
    <p:extLst>
      <p:ext uri="{BB962C8B-B14F-4D97-AF65-F5344CB8AC3E}">
        <p14:creationId xmlns:p14="http://schemas.microsoft.com/office/powerpoint/2010/main" val="2473678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Example 10.3 Valuation Using the Price-Earnings Ratio </a:t>
            </a:r>
            <a:r>
              <a:rPr lang="en-US" altLang="en-US" sz="2800" dirty="0">
                <a:latin typeface="+mj-lt"/>
                <a:ea typeface="ヒラギノ角ゴ Pro W3" pitchFamily="-65" charset="-128"/>
              </a:rPr>
              <a:t>(4 of 4)</a:t>
            </a:r>
            <a:endParaRPr lang="en-US" sz="2800" dirty="0">
              <a:latin typeface="+mj-lt"/>
            </a:endParaRPr>
          </a:p>
        </p:txBody>
      </p:sp>
      <p:sp>
        <p:nvSpPr>
          <p:cNvPr id="3" name="Content Placeholder 2"/>
          <p:cNvSpPr>
            <a:spLocks noGrp="1"/>
          </p:cNvSpPr>
          <p:nvPr>
            <p:ph idx="1"/>
          </p:nvPr>
        </p:nvSpPr>
        <p:spPr>
          <a:xfrm>
            <a:off x="457200" y="1611287"/>
            <a:ext cx="8229600" cy="2655914"/>
          </a:xfrm>
        </p:spPr>
        <p:txBody>
          <a:bodyPr/>
          <a:lstStyle/>
          <a:p>
            <a:pPr>
              <a:buNone/>
            </a:pPr>
            <a:r>
              <a:rPr lang="en-US" altLang="en-US" sz="2400" b="1" dirty="0">
                <a:ea typeface="ヒラギノ角ゴ Pro W3" pitchFamily="-65" charset="-128"/>
              </a:rPr>
              <a:t>Evaluate:</a:t>
            </a:r>
          </a:p>
          <a:p>
            <a:r>
              <a:rPr lang="en-IN" sz="2400" dirty="0"/>
              <a:t>Although valuation multiples are simple to use, they rely on some very strong assumptions about the similarity of the comparable firms to the firm you are valuing. </a:t>
            </a:r>
          </a:p>
          <a:p>
            <a:r>
              <a:rPr lang="en-IN" sz="2400" dirty="0"/>
              <a:t>It is important to consider whether these assumptions are likely to be reasonable—and thus to hold—in each case.</a:t>
            </a:r>
            <a:endParaRPr lang="en-US" altLang="en-US" sz="2400" dirty="0">
              <a:ea typeface="ヒラギノ角ゴ Pro W3" pitchFamily="-65" charset="-128"/>
            </a:endParaRPr>
          </a:p>
        </p:txBody>
      </p:sp>
    </p:spTree>
    <p:extLst>
      <p:ext uri="{BB962C8B-B14F-4D97-AF65-F5344CB8AC3E}">
        <p14:creationId xmlns:p14="http://schemas.microsoft.com/office/powerpoint/2010/main" val="696199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Example 10.3a Valuation Using the Price-Earnings Ratio </a:t>
            </a:r>
            <a:r>
              <a:rPr lang="en-US" altLang="en-US" sz="2800" dirty="0">
                <a:latin typeface="+mj-lt"/>
                <a:ea typeface="ヒラギノ角ゴ Pro W3" pitchFamily="-65" charset="-128"/>
              </a:rPr>
              <a:t>(1 of 4)</a:t>
            </a:r>
            <a:endParaRPr lang="en-US" sz="2800" dirty="0">
              <a:latin typeface="+mj-lt"/>
            </a:endParaRPr>
          </a:p>
        </p:txBody>
      </p:sp>
      <p:sp>
        <p:nvSpPr>
          <p:cNvPr id="3" name="Content Placeholder 2"/>
          <p:cNvSpPr>
            <a:spLocks noGrp="1"/>
          </p:cNvSpPr>
          <p:nvPr>
            <p:ph idx="1"/>
          </p:nvPr>
        </p:nvSpPr>
        <p:spPr>
          <a:xfrm>
            <a:off x="457200" y="1611287"/>
            <a:ext cx="8229600" cy="3189314"/>
          </a:xfrm>
        </p:spPr>
        <p:txBody>
          <a:bodyPr/>
          <a:lstStyle/>
          <a:p>
            <a:pPr>
              <a:buNone/>
            </a:pPr>
            <a:r>
              <a:rPr lang="en-US" altLang="en-US" sz="2400" b="1" dirty="0">
                <a:ea typeface="ヒラギノ角ゴ Pro W3" pitchFamily="-65" charset="-128"/>
              </a:rPr>
              <a:t>Problem:</a:t>
            </a:r>
          </a:p>
          <a:p>
            <a:r>
              <a:rPr lang="en-US" altLang="en-US" sz="2400" dirty="0">
                <a:ea typeface="ヒラギノ角ゴ Pro W3" pitchFamily="-65" charset="-128"/>
              </a:rPr>
              <a:t>Suppose office supply retailer, Staples, Inc. has earnings per share of $0.74. </a:t>
            </a:r>
          </a:p>
          <a:p>
            <a:r>
              <a:rPr lang="en-US" altLang="en-US" sz="2400" dirty="0">
                <a:ea typeface="ヒラギノ角ゴ Pro W3" pitchFamily="-65" charset="-128"/>
              </a:rPr>
              <a:t>If the average P/E of comparable office supply retailer stocks is 18.8, estimate a value for Staples’ stock using the P/E as a valuation multiple. </a:t>
            </a:r>
          </a:p>
          <a:p>
            <a:r>
              <a:rPr lang="en-US" altLang="en-US" sz="2400" dirty="0">
                <a:ea typeface="ヒラギノ角ゴ Pro W3" pitchFamily="-65" charset="-128"/>
              </a:rPr>
              <a:t>What are the assumptions underlying this estimate?</a:t>
            </a:r>
          </a:p>
        </p:txBody>
      </p:sp>
    </p:spTree>
    <p:extLst>
      <p:ext uri="{BB962C8B-B14F-4D97-AF65-F5344CB8AC3E}">
        <p14:creationId xmlns:p14="http://schemas.microsoft.com/office/powerpoint/2010/main" val="4039041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10.1 The Discounted Free Cash Flow Model </a:t>
            </a:r>
            <a:r>
              <a:rPr lang="en-US" altLang="en-US" sz="2800" dirty="0">
                <a:latin typeface="+mj-lt"/>
                <a:ea typeface="ヒラギノ角ゴ Pro W3" pitchFamily="-65" charset="-128"/>
              </a:rPr>
              <a:t>(2 of 7)</a:t>
            </a:r>
            <a:endParaRPr lang="en-US" sz="2800" dirty="0">
              <a:latin typeface="+mj-lt"/>
            </a:endParaRPr>
          </a:p>
        </p:txBody>
      </p:sp>
      <p:sp>
        <p:nvSpPr>
          <p:cNvPr id="3" name="Content Placeholder 2"/>
          <p:cNvSpPr>
            <a:spLocks noGrp="1"/>
          </p:cNvSpPr>
          <p:nvPr>
            <p:ph idx="1"/>
          </p:nvPr>
        </p:nvSpPr>
        <p:spPr>
          <a:xfrm>
            <a:off x="457200" y="1600201"/>
            <a:ext cx="8229600" cy="1643062"/>
          </a:xfrm>
        </p:spPr>
        <p:txBody>
          <a:bodyPr/>
          <a:lstStyle/>
          <a:p>
            <a:r>
              <a:rPr lang="en-US" altLang="en-US" sz="2400" dirty="0">
                <a:ea typeface="ヒラギノ角ゴ Pro W3" pitchFamily="-65" charset="-128"/>
              </a:rPr>
              <a:t>Valuing the Enterprise</a:t>
            </a:r>
          </a:p>
          <a:p>
            <a:pPr lvl="1"/>
            <a:r>
              <a:rPr lang="en-US" altLang="en-US" sz="2400" dirty="0">
                <a:ea typeface="ヒラギノ角ゴ Pro W3" pitchFamily="-65" charset="-128"/>
              </a:rPr>
              <a:t>To estimate a firm’s enterprise value, we compute the present value of the firm’s free cash flow available to pay all investors</a:t>
            </a:r>
          </a:p>
        </p:txBody>
      </p:sp>
      <p:graphicFrame>
        <p:nvGraphicFramePr>
          <p:cNvPr id="6" name="Object 2" descr="An equation: free cash flow = E B I T times, 1 minus tax rate, plus depreciation minus capital expenditures minus increases in net working capital."/>
          <p:cNvGraphicFramePr>
            <a:graphicFrameLocks noChangeAspect="1"/>
          </p:cNvGraphicFramePr>
          <p:nvPr>
            <p:extLst>
              <p:ext uri="{D42A27DB-BD31-4B8C-83A1-F6EECF244321}">
                <p14:modId xmlns:p14="http://schemas.microsoft.com/office/powerpoint/2010/main" val="1726826683"/>
              </p:ext>
            </p:extLst>
          </p:nvPr>
        </p:nvGraphicFramePr>
        <p:xfrm>
          <a:off x="914400" y="3468688"/>
          <a:ext cx="7326312" cy="801687"/>
        </p:xfrm>
        <a:graphic>
          <a:graphicData uri="http://schemas.openxmlformats.org/presentationml/2006/ole">
            <mc:AlternateContent xmlns:mc="http://schemas.openxmlformats.org/markup-compatibility/2006">
              <mc:Choice xmlns:v="urn:schemas-microsoft-com:vml" Requires="v">
                <p:oleObj spid="_x0000_s31891" name="Equation" r:id="rId4" imgW="5689440" imgH="622080" progId="Equation.DSMT4">
                  <p:embed/>
                </p:oleObj>
              </mc:Choice>
              <mc:Fallback>
                <p:oleObj name="Equation" r:id="rId4" imgW="5689440" imgH="622080" progId="Equation.DSMT4">
                  <p:embed/>
                  <p:pic>
                    <p:nvPicPr>
                      <p:cNvPr id="0" name=""/>
                      <p:cNvPicPr>
                        <a:picLocks noChangeAspect="1" noChangeArrowheads="1"/>
                      </p:cNvPicPr>
                      <p:nvPr/>
                    </p:nvPicPr>
                    <p:blipFill>
                      <a:blip r:embed="rId5"/>
                      <a:srcRect/>
                      <a:stretch>
                        <a:fillRect/>
                      </a:stretch>
                    </p:blipFill>
                    <p:spPr bwMode="auto">
                      <a:xfrm>
                        <a:off x="914400" y="3468688"/>
                        <a:ext cx="7326312" cy="801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Content Placeholder 3"/>
          <p:cNvSpPr>
            <a:spLocks noGrp="1"/>
          </p:cNvSpPr>
          <p:nvPr>
            <p:ph idx="13"/>
          </p:nvPr>
        </p:nvSpPr>
        <p:spPr>
          <a:xfrm>
            <a:off x="7299960" y="4495800"/>
            <a:ext cx="1371600" cy="381000"/>
          </a:xfrm>
        </p:spPr>
        <p:txBody>
          <a:bodyPr/>
          <a:lstStyle/>
          <a:p>
            <a:pPr marL="0" indent="0">
              <a:buNone/>
            </a:pPr>
            <a:r>
              <a:rPr lang="en-US" altLang="en-US" sz="2400" dirty="0">
                <a:ea typeface="ＭＳ Ｐゴシック" panose="020B0600070205080204" pitchFamily="34" charset="-128"/>
              </a:rPr>
              <a:t>(Eq. 10.2)</a:t>
            </a:r>
          </a:p>
        </p:txBody>
      </p:sp>
    </p:spTree>
    <p:extLst>
      <p:ext uri="{BB962C8B-B14F-4D97-AF65-F5344CB8AC3E}">
        <p14:creationId xmlns:p14="http://schemas.microsoft.com/office/powerpoint/2010/main" val="15959472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Example 10.3a Valuation Using the Price-Earnings Ratio </a:t>
            </a:r>
            <a:r>
              <a:rPr lang="en-US" altLang="en-US" sz="2800" dirty="0">
                <a:latin typeface="+mj-lt"/>
                <a:ea typeface="ヒラギノ角ゴ Pro W3" pitchFamily="-65" charset="-128"/>
              </a:rPr>
              <a:t>(2 of 4)</a:t>
            </a:r>
            <a:endParaRPr lang="en-US" sz="2800" dirty="0">
              <a:latin typeface="+mj-lt"/>
            </a:endParaRPr>
          </a:p>
        </p:txBody>
      </p:sp>
      <p:sp>
        <p:nvSpPr>
          <p:cNvPr id="3" name="Content Placeholder 2"/>
          <p:cNvSpPr>
            <a:spLocks noGrp="1"/>
          </p:cNvSpPr>
          <p:nvPr>
            <p:ph idx="1"/>
          </p:nvPr>
        </p:nvSpPr>
        <p:spPr>
          <a:xfrm>
            <a:off x="457200" y="1611287"/>
            <a:ext cx="8229600" cy="1741514"/>
          </a:xfrm>
        </p:spPr>
        <p:txBody>
          <a:bodyPr/>
          <a:lstStyle/>
          <a:p>
            <a:pPr>
              <a:buNone/>
            </a:pPr>
            <a:r>
              <a:rPr lang="en-US" altLang="en-US" sz="2400" b="1" dirty="0">
                <a:ea typeface="ヒラギノ角ゴ Pro W3" pitchFamily="-65" charset="-128"/>
              </a:rPr>
              <a:t>Solution:</a:t>
            </a:r>
          </a:p>
          <a:p>
            <a:pPr>
              <a:spcBef>
                <a:spcPts val="0"/>
              </a:spcBef>
              <a:buNone/>
            </a:pPr>
            <a:r>
              <a:rPr lang="en-US" altLang="en-US" sz="2400" b="1" dirty="0">
                <a:ea typeface="ヒラギノ角ゴ Pro W3" pitchFamily="-65" charset="-128"/>
              </a:rPr>
              <a:t>Plan:</a:t>
            </a:r>
          </a:p>
          <a:p>
            <a:r>
              <a:rPr lang="en-US" altLang="en-US" sz="2400" dirty="0">
                <a:ea typeface="ヒラギノ角ゴ Pro W3" pitchFamily="-65" charset="-128"/>
              </a:rPr>
              <a:t>We estimate a share price for Staples by multiplying its EPS by the P/E of comparable firms:</a:t>
            </a:r>
          </a:p>
        </p:txBody>
      </p:sp>
      <p:graphicFrame>
        <p:nvGraphicFramePr>
          <p:cNvPr id="4" name="Object 2" descr="An equation: E P S times P slash E = earnings per share times, price per share divided by earnings per share = price per share."/>
          <p:cNvGraphicFramePr>
            <a:graphicFrameLocks noChangeAspect="1"/>
          </p:cNvGraphicFramePr>
          <p:nvPr>
            <p:extLst>
              <p:ext uri="{D42A27DB-BD31-4B8C-83A1-F6EECF244321}">
                <p14:modId xmlns:p14="http://schemas.microsoft.com/office/powerpoint/2010/main" val="1118483750"/>
              </p:ext>
            </p:extLst>
          </p:nvPr>
        </p:nvGraphicFramePr>
        <p:xfrm>
          <a:off x="979488" y="3733800"/>
          <a:ext cx="7186612" cy="693738"/>
        </p:xfrm>
        <a:graphic>
          <a:graphicData uri="http://schemas.openxmlformats.org/presentationml/2006/ole">
            <mc:AlternateContent xmlns:mc="http://schemas.openxmlformats.org/markup-compatibility/2006">
              <mc:Choice xmlns:v="urn:schemas-microsoft-com:vml" Requires="v">
                <p:oleObj spid="_x0000_s40084" name="Equation" r:id="rId4" imgW="6451560" imgH="622080" progId="Equation.DSMT4">
                  <p:embed/>
                </p:oleObj>
              </mc:Choice>
              <mc:Fallback>
                <p:oleObj name="Equation" r:id="rId4" imgW="6451560" imgH="622080" progId="Equation.DSMT4">
                  <p:embed/>
                  <p:pic>
                    <p:nvPicPr>
                      <p:cNvPr id="0" name=""/>
                      <p:cNvPicPr>
                        <a:picLocks noChangeAspect="1" noChangeArrowheads="1"/>
                      </p:cNvPicPr>
                      <p:nvPr/>
                    </p:nvPicPr>
                    <p:blipFill>
                      <a:blip r:embed="rId5"/>
                      <a:srcRect/>
                      <a:stretch>
                        <a:fillRect/>
                      </a:stretch>
                    </p:blipFill>
                    <p:spPr bwMode="auto">
                      <a:xfrm>
                        <a:off x="979488" y="3733800"/>
                        <a:ext cx="7186612" cy="69373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0841394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ヒラギノ角ゴ Pro W3" pitchFamily="-65" charset="-128"/>
              </a:rPr>
              <a:t>Example 10.3a Valuation Using the Price-Earnings Ratio </a:t>
            </a:r>
            <a:r>
              <a:rPr lang="en-US" altLang="en-US" sz="2800" dirty="0">
                <a:latin typeface="+mj-lt"/>
                <a:ea typeface="ヒラギノ角ゴ Pro W3" pitchFamily="-65" charset="-128"/>
              </a:rPr>
              <a:t>(3 of 4)</a:t>
            </a:r>
            <a:endParaRPr lang="en-US" sz="2800" dirty="0">
              <a:latin typeface="+mj-lt"/>
            </a:endParaRPr>
          </a:p>
        </p:txBody>
      </p:sp>
      <p:sp>
        <p:nvSpPr>
          <p:cNvPr id="3" name="Content Placeholder 2"/>
          <p:cNvSpPr>
            <a:spLocks noGrp="1"/>
          </p:cNvSpPr>
          <p:nvPr>
            <p:ph idx="1"/>
          </p:nvPr>
        </p:nvSpPr>
        <p:spPr>
          <a:xfrm>
            <a:off x="467360" y="1610360"/>
            <a:ext cx="8229600" cy="1009411"/>
          </a:xfrm>
        </p:spPr>
        <p:txBody>
          <a:bodyPr/>
          <a:lstStyle/>
          <a:p>
            <a:pPr>
              <a:buNone/>
            </a:pPr>
            <a:r>
              <a:rPr lang="en-US" altLang="en-US" sz="2400" b="1" dirty="0">
                <a:ea typeface="ヒラギノ角ゴ Pro W3" pitchFamily="-65" charset="-128"/>
              </a:rPr>
              <a:t>Execute:</a:t>
            </a:r>
          </a:p>
          <a:p>
            <a:pPr algn="ctr">
              <a:spcBef>
                <a:spcPct val="50000"/>
              </a:spcBef>
              <a:buNone/>
            </a:pPr>
            <a:r>
              <a:rPr lang="en-US" altLang="en-US" sz="2400" i="1" dirty="0">
                <a:ea typeface="ヒラギノ角ゴ Pro W3" pitchFamily="-65" charset="-128"/>
              </a:rPr>
              <a:t>P</a:t>
            </a:r>
            <a:r>
              <a:rPr lang="en-US" altLang="en-US" sz="2400" baseline="-25000" dirty="0">
                <a:ea typeface="ヒラギノ角ゴ Pro W3" pitchFamily="-65" charset="-128"/>
              </a:rPr>
              <a:t>0 </a:t>
            </a:r>
            <a:r>
              <a:rPr lang="en-US" altLang="en-US" sz="2400" dirty="0">
                <a:ea typeface="ヒラギノ角ゴ Pro W3" pitchFamily="-65" charset="-128"/>
              </a:rPr>
              <a:t>= $0.74×18.8 = $13.91.  </a:t>
            </a:r>
          </a:p>
        </p:txBody>
      </p:sp>
      <p:sp>
        <p:nvSpPr>
          <p:cNvPr id="4" name="Content Placeholder 3">
            <a:extLst>
              <a:ext uri="{FF2B5EF4-FFF2-40B4-BE49-F238E27FC236}">
                <a16:creationId xmlns:a16="http://schemas.microsoft.com/office/drawing/2014/main" id="{DB39267B-9565-40C9-AEB4-0EB9ADCECF38}"/>
              </a:ext>
            </a:extLst>
          </p:cNvPr>
          <p:cNvSpPr>
            <a:spLocks noGrp="1"/>
          </p:cNvSpPr>
          <p:nvPr>
            <p:ph idx="13"/>
          </p:nvPr>
        </p:nvSpPr>
        <p:spPr>
          <a:xfrm>
            <a:off x="467360" y="2819400"/>
            <a:ext cx="8229600" cy="1221387"/>
          </a:xfrm>
        </p:spPr>
        <p:txBody>
          <a:bodyPr/>
          <a:lstStyle/>
          <a:p>
            <a:pPr lvl="0">
              <a:spcBef>
                <a:spcPct val="50000"/>
              </a:spcBef>
            </a:pPr>
            <a:r>
              <a:rPr lang="en-US" altLang="en-US" sz="2400" dirty="0">
                <a:solidFill>
                  <a:prstClr val="black"/>
                </a:solidFill>
                <a:ea typeface="ヒラギノ角ゴ Pro W3" pitchFamily="-65" charset="-128"/>
              </a:rPr>
              <a:t>This estimate assumes that Staples will have similar future risk, payout rates, and growth rates to comparable firms in the industry.</a:t>
            </a:r>
          </a:p>
        </p:txBody>
      </p:sp>
    </p:spTree>
    <p:extLst>
      <p:ext uri="{BB962C8B-B14F-4D97-AF65-F5344CB8AC3E}">
        <p14:creationId xmlns:p14="http://schemas.microsoft.com/office/powerpoint/2010/main" val="17140172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Example 10.3a Valuation Using the Price-Earnings Ratio </a:t>
            </a:r>
            <a:r>
              <a:rPr lang="en-US" altLang="en-US" sz="2800" dirty="0">
                <a:latin typeface="+mj-lt"/>
                <a:ea typeface="ヒラギノ角ゴ Pro W3" pitchFamily="-65" charset="-128"/>
              </a:rPr>
              <a:t>(4 of 4)</a:t>
            </a:r>
            <a:endParaRPr lang="en-US" sz="2000" dirty="0">
              <a:latin typeface="+mj-lt"/>
            </a:endParaRPr>
          </a:p>
        </p:txBody>
      </p:sp>
      <p:sp>
        <p:nvSpPr>
          <p:cNvPr id="3" name="Content Placeholder 2"/>
          <p:cNvSpPr>
            <a:spLocks noGrp="1"/>
          </p:cNvSpPr>
          <p:nvPr>
            <p:ph idx="1"/>
          </p:nvPr>
        </p:nvSpPr>
        <p:spPr>
          <a:xfrm>
            <a:off x="457200" y="1611286"/>
            <a:ext cx="8229600" cy="2621279"/>
          </a:xfrm>
        </p:spPr>
        <p:txBody>
          <a:bodyPr/>
          <a:lstStyle/>
          <a:p>
            <a:pPr>
              <a:buNone/>
            </a:pPr>
            <a:r>
              <a:rPr lang="en-US" altLang="en-US" sz="2400" b="1" dirty="0">
                <a:ea typeface="ヒラギノ角ゴ Pro W3" pitchFamily="-65" charset="-128"/>
              </a:rPr>
              <a:t>Evaluate:</a:t>
            </a:r>
          </a:p>
          <a:p>
            <a:r>
              <a:rPr lang="en-US" altLang="en-US" sz="2400" dirty="0">
                <a:ea typeface="ヒラギノ角ゴ Pro W3" pitchFamily="-65" charset="-128"/>
              </a:rPr>
              <a:t>Although valuation multiples are simple to use, they rely on some very strong assumptions about the similarity of the comparable firms to the firm you are valuing. </a:t>
            </a:r>
          </a:p>
          <a:p>
            <a:r>
              <a:rPr lang="en-US" altLang="en-US" sz="2400" dirty="0">
                <a:ea typeface="ヒラギノ角ゴ Pro W3" pitchFamily="-65" charset="-128"/>
              </a:rPr>
              <a:t>It is important to consider whether these assumptions are likely to be reasonable—and thus to hold—in each case.</a:t>
            </a:r>
          </a:p>
        </p:txBody>
      </p:sp>
    </p:spTree>
    <p:extLst>
      <p:ext uri="{BB962C8B-B14F-4D97-AF65-F5344CB8AC3E}">
        <p14:creationId xmlns:p14="http://schemas.microsoft.com/office/powerpoint/2010/main" val="23332599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10.2 Valuation Based on Comparable Firms </a:t>
            </a:r>
            <a:r>
              <a:rPr lang="en-US" altLang="en-US" sz="2800" dirty="0">
                <a:latin typeface="+mj-lt"/>
                <a:ea typeface="ヒラギノ角ゴ Pro W3" pitchFamily="-65" charset="-128"/>
              </a:rPr>
              <a:t>(5 of 13)</a:t>
            </a:r>
            <a:endParaRPr lang="en-US" sz="2800" dirty="0">
              <a:latin typeface="+mj-lt"/>
            </a:endParaRPr>
          </a:p>
        </p:txBody>
      </p:sp>
      <p:sp>
        <p:nvSpPr>
          <p:cNvPr id="3" name="Content Placeholder 2"/>
          <p:cNvSpPr>
            <a:spLocks noGrp="1"/>
          </p:cNvSpPr>
          <p:nvPr>
            <p:ph idx="1"/>
          </p:nvPr>
        </p:nvSpPr>
        <p:spPr>
          <a:xfrm>
            <a:off x="457200" y="1600201"/>
            <a:ext cx="8229600" cy="3886199"/>
          </a:xfrm>
        </p:spPr>
        <p:txBody>
          <a:bodyPr/>
          <a:lstStyle/>
          <a:p>
            <a:r>
              <a:rPr lang="en-US" altLang="en-US" sz="2400" dirty="0">
                <a:ea typeface="ヒラギノ角ゴ Pro W3" pitchFamily="-65" charset="-128"/>
              </a:rPr>
              <a:t>We can compute a firm’s P/E ratio using:</a:t>
            </a:r>
          </a:p>
          <a:p>
            <a:pPr lvl="1"/>
            <a:r>
              <a:rPr lang="en-US" altLang="en-US" sz="2400" dirty="0">
                <a:ea typeface="ヒラギノ角ゴ Pro W3" pitchFamily="-65" charset="-128"/>
              </a:rPr>
              <a:t>Trailing earnings</a:t>
            </a:r>
          </a:p>
          <a:p>
            <a:pPr lvl="1"/>
            <a:r>
              <a:rPr lang="en-US" altLang="en-US" sz="2400" dirty="0">
                <a:ea typeface="ヒラギノ角ゴ Pro W3" pitchFamily="-65" charset="-128"/>
              </a:rPr>
              <a:t>Forward earnings</a:t>
            </a:r>
          </a:p>
          <a:p>
            <a:r>
              <a:rPr lang="en-US" altLang="en-US" sz="2400" dirty="0">
                <a:ea typeface="ヒラギノ角ゴ Pro W3" pitchFamily="-65" charset="-128"/>
              </a:rPr>
              <a:t>The resulting ratio is either:</a:t>
            </a:r>
          </a:p>
          <a:p>
            <a:pPr lvl="1"/>
            <a:r>
              <a:rPr lang="en-US" altLang="en-US" sz="2400" dirty="0">
                <a:ea typeface="ヒラギノ角ゴ Pro W3" pitchFamily="-65" charset="-128"/>
              </a:rPr>
              <a:t>Trailing P/E</a:t>
            </a:r>
          </a:p>
          <a:p>
            <a:pPr lvl="1"/>
            <a:r>
              <a:rPr lang="en-US" altLang="en-US" sz="2400" dirty="0">
                <a:ea typeface="ヒラギノ角ゴ Pro W3" pitchFamily="-65" charset="-128"/>
              </a:rPr>
              <a:t>Forward P/E</a:t>
            </a:r>
          </a:p>
          <a:p>
            <a:pPr lvl="2"/>
            <a:r>
              <a:rPr lang="en-US" altLang="en-US" sz="2400" dirty="0">
                <a:ea typeface="ＭＳ Ｐゴシック" panose="020B0600070205080204" pitchFamily="34" charset="-128"/>
              </a:rPr>
              <a:t>For valuation purposes, the forward P/E is generally preferred, as we are most concerned about future earnings</a:t>
            </a:r>
          </a:p>
        </p:txBody>
      </p:sp>
    </p:spTree>
    <p:extLst>
      <p:ext uri="{BB962C8B-B14F-4D97-AF65-F5344CB8AC3E}">
        <p14:creationId xmlns:p14="http://schemas.microsoft.com/office/powerpoint/2010/main" val="20022662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10.2 Valuation Based on Comparable Firms </a:t>
            </a:r>
            <a:r>
              <a:rPr lang="en-US" altLang="en-US" sz="2800" dirty="0">
                <a:latin typeface="+mj-lt"/>
                <a:ea typeface="ヒラギノ角ゴ Pro W3" pitchFamily="-65" charset="-128"/>
              </a:rPr>
              <a:t>(6 of 13)</a:t>
            </a:r>
            <a:endParaRPr lang="en-US" sz="2800" dirty="0">
              <a:latin typeface="+mj-lt"/>
            </a:endParaRPr>
          </a:p>
        </p:txBody>
      </p:sp>
      <p:sp>
        <p:nvSpPr>
          <p:cNvPr id="3" name="Content Placeholder 2"/>
          <p:cNvSpPr>
            <a:spLocks noGrp="1"/>
          </p:cNvSpPr>
          <p:nvPr>
            <p:ph idx="1"/>
          </p:nvPr>
        </p:nvSpPr>
        <p:spPr>
          <a:xfrm>
            <a:off x="457200" y="1600200"/>
            <a:ext cx="8229600" cy="1198563"/>
          </a:xfrm>
        </p:spPr>
        <p:txBody>
          <a:bodyPr/>
          <a:lstStyle/>
          <a:p>
            <a:r>
              <a:rPr lang="en-US" altLang="en-US" sz="2400" dirty="0">
                <a:ea typeface="ヒラギノ角ゴ Pro W3" pitchFamily="-65" charset="-128"/>
              </a:rPr>
              <a:t>P/E ratios are related to other valuation techniques</a:t>
            </a:r>
          </a:p>
          <a:p>
            <a:pPr lvl="1"/>
            <a:r>
              <a:rPr lang="en-US" altLang="en-US" sz="2400" dirty="0">
                <a:ea typeface="ヒラギノ角ゴ Pro W3" pitchFamily="-65" charset="-128"/>
              </a:rPr>
              <a:t>In the case of constant dividend growth (Equation 7.6), we had</a:t>
            </a:r>
          </a:p>
        </p:txBody>
      </p:sp>
      <p:graphicFrame>
        <p:nvGraphicFramePr>
          <p:cNvPr id="5" name="Object 2" descr="An equation: P naught = dividend sub 1, divided by r sub E minus g."/>
          <p:cNvGraphicFramePr>
            <a:graphicFrameLocks noChangeAspect="1"/>
          </p:cNvGraphicFramePr>
          <p:nvPr>
            <p:extLst>
              <p:ext uri="{D42A27DB-BD31-4B8C-83A1-F6EECF244321}">
                <p14:modId xmlns:p14="http://schemas.microsoft.com/office/powerpoint/2010/main" val="944751978"/>
              </p:ext>
            </p:extLst>
          </p:nvPr>
        </p:nvGraphicFramePr>
        <p:xfrm>
          <a:off x="3725863" y="2835275"/>
          <a:ext cx="1689100" cy="963613"/>
        </p:xfrm>
        <a:graphic>
          <a:graphicData uri="http://schemas.openxmlformats.org/presentationml/2006/ole">
            <mc:AlternateContent xmlns:mc="http://schemas.openxmlformats.org/markup-compatibility/2006">
              <mc:Choice xmlns:v="urn:schemas-microsoft-com:vml" Requires="v">
                <p:oleObj spid="_x0000_s41254" name="Equation" r:id="rId4" imgW="1066680" imgH="609480" progId="Equation.DSMT4">
                  <p:embed/>
                </p:oleObj>
              </mc:Choice>
              <mc:Fallback>
                <p:oleObj name="Equation" r:id="rId4" imgW="1066680" imgH="609480" progId="Equation.DSMT4">
                  <p:embed/>
                  <p:pic>
                    <p:nvPicPr>
                      <p:cNvPr id="0" name=""/>
                      <p:cNvPicPr>
                        <a:picLocks noChangeAspect="1" noChangeArrowheads="1"/>
                      </p:cNvPicPr>
                      <p:nvPr/>
                    </p:nvPicPr>
                    <p:blipFill>
                      <a:blip r:embed="rId5"/>
                      <a:srcRect/>
                      <a:stretch>
                        <a:fillRect/>
                      </a:stretch>
                    </p:blipFill>
                    <p:spPr bwMode="auto">
                      <a:xfrm>
                        <a:off x="3725863" y="2835275"/>
                        <a:ext cx="1689100" cy="963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Content Placeholder 5"/>
          <p:cNvSpPr>
            <a:spLocks noGrp="1"/>
          </p:cNvSpPr>
          <p:nvPr>
            <p:ph idx="13"/>
          </p:nvPr>
        </p:nvSpPr>
        <p:spPr>
          <a:xfrm>
            <a:off x="457200" y="4038600"/>
            <a:ext cx="8229600" cy="457200"/>
          </a:xfrm>
        </p:spPr>
        <p:txBody>
          <a:bodyPr/>
          <a:lstStyle/>
          <a:p>
            <a:pPr marL="741600" lvl="1">
              <a:spcBef>
                <a:spcPts val="1500"/>
              </a:spcBef>
              <a:buFont typeface="Arial" panose="020B0604020202020204" pitchFamily="34" charset="0"/>
              <a:buChar char="‒"/>
            </a:pPr>
            <a:r>
              <a:rPr lang="en-US" altLang="en-US" sz="2400" dirty="0">
                <a:ea typeface="ヒラギノ角ゴ Pro W3" pitchFamily="-65" charset="-128"/>
              </a:rPr>
              <a:t>Dividing through by EPS</a:t>
            </a:r>
            <a:r>
              <a:rPr lang="en-US" altLang="en-US" sz="2400" baseline="-25000" dirty="0">
                <a:ea typeface="ヒラギノ角ゴ Pro W3" pitchFamily="-65" charset="-128"/>
              </a:rPr>
              <a:t>1</a:t>
            </a:r>
            <a:r>
              <a:rPr lang="en-US" altLang="en-US" sz="2400" dirty="0">
                <a:ea typeface="ヒラギノ角ゴ Pro W3" pitchFamily="-65" charset="-128"/>
              </a:rPr>
              <a:t>:</a:t>
            </a:r>
          </a:p>
        </p:txBody>
      </p:sp>
      <p:graphicFrame>
        <p:nvGraphicFramePr>
          <p:cNvPr id="4" name="Object 3" descr="An equation: Forward P I E = P naught divided by E P S sub 1 = dividend sub 1 times I E P S sub 1, divided by r sub E minus g = dividend payout rate divided by r sub E minus g."/>
          <p:cNvGraphicFramePr>
            <a:graphicFrameLocks noChangeAspect="1"/>
          </p:cNvGraphicFramePr>
          <p:nvPr>
            <p:extLst>
              <p:ext uri="{D42A27DB-BD31-4B8C-83A1-F6EECF244321}">
                <p14:modId xmlns:p14="http://schemas.microsoft.com/office/powerpoint/2010/main" val="3912874970"/>
              </p:ext>
            </p:extLst>
          </p:nvPr>
        </p:nvGraphicFramePr>
        <p:xfrm>
          <a:off x="1322388" y="4806950"/>
          <a:ext cx="6497637" cy="719138"/>
        </p:xfrm>
        <a:graphic>
          <a:graphicData uri="http://schemas.openxmlformats.org/presentationml/2006/ole">
            <mc:AlternateContent xmlns:mc="http://schemas.openxmlformats.org/markup-compatibility/2006">
              <mc:Choice xmlns:v="urn:schemas-microsoft-com:vml" Requires="v">
                <p:oleObj spid="_x0000_s41255" name="Equation" r:id="rId6" imgW="5511600" imgH="609480" progId="Equation.DSMT4">
                  <p:embed/>
                </p:oleObj>
              </mc:Choice>
              <mc:Fallback>
                <p:oleObj name="Equation" r:id="rId6" imgW="5511600" imgH="609480" progId="Equation.DSMT4">
                  <p:embed/>
                  <p:pic>
                    <p:nvPicPr>
                      <p:cNvPr id="0" name=""/>
                      <p:cNvPicPr>
                        <a:picLocks noChangeAspect="1" noChangeArrowheads="1"/>
                      </p:cNvPicPr>
                      <p:nvPr/>
                    </p:nvPicPr>
                    <p:blipFill>
                      <a:blip r:embed="rId7"/>
                      <a:srcRect/>
                      <a:stretch>
                        <a:fillRect/>
                      </a:stretch>
                    </p:blipFill>
                    <p:spPr bwMode="auto">
                      <a:xfrm>
                        <a:off x="1322388" y="4806950"/>
                        <a:ext cx="6497637"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6482144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876"/>
            <a:ext cx="8229600" cy="1097280"/>
          </a:xfrm>
        </p:spPr>
        <p:txBody>
          <a:bodyPr/>
          <a:lstStyle/>
          <a:p>
            <a:r>
              <a:rPr lang="en-US" altLang="en-US" sz="3600" dirty="0">
                <a:latin typeface="+mj-lt"/>
                <a:ea typeface="ヒラギノ角ゴ Pro W3" pitchFamily="-65" charset="-128"/>
              </a:rPr>
              <a:t>Figure 10.3 Relating the P/E Ratio to Expected Future Growth</a:t>
            </a:r>
            <a:endParaRPr lang="en-US" sz="2000" dirty="0">
              <a:latin typeface="+mj-lt"/>
            </a:endParaRPr>
          </a:p>
        </p:txBody>
      </p:sp>
      <p:pic>
        <p:nvPicPr>
          <p:cNvPr id="58370" name="Picture 2" descr="A chart shows the Nike’s expected growth earnings.&#10;Long description is available in notes, press F6"/>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606578" y="1613018"/>
            <a:ext cx="5930845" cy="4490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6913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Example 10.4 Growth Prospects and the Price-Earnings Ratio </a:t>
            </a:r>
            <a:r>
              <a:rPr lang="en-US" altLang="en-US" sz="2800" dirty="0">
                <a:latin typeface="+mj-lt"/>
                <a:ea typeface="ヒラギノ角ゴ Pro W3" pitchFamily="-65" charset="-128"/>
              </a:rPr>
              <a:t>(1 of 4)</a:t>
            </a:r>
            <a:endParaRPr lang="en-US" sz="2000" dirty="0">
              <a:latin typeface="+mj-lt"/>
            </a:endParaRPr>
          </a:p>
        </p:txBody>
      </p:sp>
      <p:sp>
        <p:nvSpPr>
          <p:cNvPr id="3" name="Content Placeholder 2"/>
          <p:cNvSpPr>
            <a:spLocks noGrp="1"/>
          </p:cNvSpPr>
          <p:nvPr>
            <p:ph idx="1"/>
          </p:nvPr>
        </p:nvSpPr>
        <p:spPr>
          <a:xfrm>
            <a:off x="457200" y="1611286"/>
            <a:ext cx="8229600" cy="3002279"/>
          </a:xfrm>
        </p:spPr>
        <p:txBody>
          <a:bodyPr/>
          <a:lstStyle/>
          <a:p>
            <a:pPr>
              <a:buNone/>
            </a:pPr>
            <a:r>
              <a:rPr lang="en-US" altLang="en-US" sz="2400" b="1" dirty="0">
                <a:ea typeface="ヒラギノ角ゴ Pro W3" pitchFamily="-65" charset="-128"/>
              </a:rPr>
              <a:t>Problem:</a:t>
            </a:r>
          </a:p>
          <a:p>
            <a:r>
              <a:rPr lang="en-US" sz="2400" dirty="0"/>
              <a:t>Amazon.com and Macy’s are retailers. In 2019, Amazon had a price of $1,837.28 and forward earnings per share of $39.97. Macy’s had a price of $25.49 and forward earnings per share of $2.95. </a:t>
            </a:r>
          </a:p>
          <a:p>
            <a:r>
              <a:rPr lang="en-US" sz="2400" dirty="0"/>
              <a:t>Calculate their forward P/E ratios and explain the difference.</a:t>
            </a:r>
            <a:endParaRPr lang="en-US" altLang="en-US" sz="2400" dirty="0">
              <a:ea typeface="ヒラギノ角ゴ Pro W3" pitchFamily="-65" charset="-128"/>
            </a:endParaRPr>
          </a:p>
        </p:txBody>
      </p:sp>
    </p:spTree>
    <p:extLst>
      <p:ext uri="{BB962C8B-B14F-4D97-AF65-F5344CB8AC3E}">
        <p14:creationId xmlns:p14="http://schemas.microsoft.com/office/powerpoint/2010/main" val="16223573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Example 10.4 Growth Prospects and the Price-Earnings Ratio </a:t>
            </a:r>
            <a:r>
              <a:rPr lang="en-US" altLang="en-US" sz="2800" dirty="0">
                <a:latin typeface="+mj-lt"/>
                <a:ea typeface="ヒラギノ角ゴ Pro W3" pitchFamily="-65" charset="-128"/>
              </a:rPr>
              <a:t>(2 of 4)</a:t>
            </a:r>
            <a:endParaRPr lang="en-US" sz="2800" dirty="0">
              <a:latin typeface="+mj-lt"/>
            </a:endParaRPr>
          </a:p>
        </p:txBody>
      </p:sp>
      <p:sp>
        <p:nvSpPr>
          <p:cNvPr id="3" name="Content Placeholder 2"/>
          <p:cNvSpPr>
            <a:spLocks noGrp="1"/>
          </p:cNvSpPr>
          <p:nvPr>
            <p:ph idx="1"/>
          </p:nvPr>
        </p:nvSpPr>
        <p:spPr>
          <a:xfrm>
            <a:off x="457200" y="1583576"/>
            <a:ext cx="8229600" cy="3078479"/>
          </a:xfrm>
        </p:spPr>
        <p:txBody>
          <a:bodyPr/>
          <a:lstStyle/>
          <a:p>
            <a:pPr>
              <a:buNone/>
            </a:pPr>
            <a:r>
              <a:rPr lang="en-US" altLang="en-US" sz="2600" b="1" dirty="0">
                <a:ea typeface="ヒラギノ角ゴ Pro W3" pitchFamily="-65" charset="-128"/>
              </a:rPr>
              <a:t>Solution:</a:t>
            </a:r>
          </a:p>
          <a:p>
            <a:pPr>
              <a:spcBef>
                <a:spcPts val="0"/>
              </a:spcBef>
              <a:buNone/>
            </a:pPr>
            <a:r>
              <a:rPr lang="en-US" altLang="en-US" sz="2600" b="1" dirty="0">
                <a:ea typeface="ヒラギノ角ゴ Pro W3" pitchFamily="-65" charset="-128"/>
              </a:rPr>
              <a:t>Plan:</a:t>
            </a:r>
          </a:p>
          <a:p>
            <a:r>
              <a:rPr lang="en-IN" sz="2400" dirty="0"/>
              <a:t>We can calculate their P/E ratios by dividing each company’s price per share by its forward earnings per share. </a:t>
            </a:r>
          </a:p>
          <a:p>
            <a:r>
              <a:rPr lang="en-IN" sz="2400" dirty="0"/>
              <a:t>The difference we find is most likely due to different growth expectations.</a:t>
            </a:r>
            <a:endParaRPr lang="en-US" altLang="en-US" sz="2400" dirty="0">
              <a:ea typeface="ヒラギノ角ゴ Pro W3" pitchFamily="-65" charset="-128"/>
            </a:endParaRPr>
          </a:p>
        </p:txBody>
      </p:sp>
    </p:spTree>
    <p:extLst>
      <p:ext uri="{BB962C8B-B14F-4D97-AF65-F5344CB8AC3E}">
        <p14:creationId xmlns:p14="http://schemas.microsoft.com/office/powerpoint/2010/main" val="40803082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10.4 Growth Prospects and the Price-Earnings Ratio </a:t>
            </a:r>
            <a:r>
              <a:rPr lang="en-US" altLang="en-US" sz="2800" dirty="0">
                <a:latin typeface="+mj-lt"/>
                <a:ea typeface="ヒラギノ角ゴ Pro W3" pitchFamily="-65" charset="-128"/>
              </a:rPr>
              <a:t>(3 of 4)</a:t>
            </a:r>
            <a:endParaRPr lang="en-US" sz="2000" dirty="0">
              <a:latin typeface="+mj-lt"/>
            </a:endParaRPr>
          </a:p>
        </p:txBody>
      </p:sp>
      <p:sp>
        <p:nvSpPr>
          <p:cNvPr id="3" name="Content Placeholder 2"/>
          <p:cNvSpPr>
            <a:spLocks noGrp="1"/>
          </p:cNvSpPr>
          <p:nvPr>
            <p:ph idx="1"/>
          </p:nvPr>
        </p:nvSpPr>
        <p:spPr>
          <a:xfrm>
            <a:off x="457200" y="1611286"/>
            <a:ext cx="8229600" cy="955992"/>
          </a:xfrm>
        </p:spPr>
        <p:txBody>
          <a:bodyPr/>
          <a:lstStyle/>
          <a:p>
            <a:pPr>
              <a:buNone/>
            </a:pPr>
            <a:r>
              <a:rPr lang="en-US" altLang="en-US" sz="2400" b="1" dirty="0">
                <a:ea typeface="ヒラギノ角ゴ Pro W3" pitchFamily="-65" charset="-128"/>
              </a:rPr>
              <a:t>Execute:</a:t>
            </a:r>
          </a:p>
          <a:p>
            <a:r>
              <a:rPr lang="en-US" altLang="en-US" sz="2400" dirty="0">
                <a:ea typeface="ヒラギノ角ゴ Pro W3" pitchFamily="-65" charset="-128"/>
              </a:rPr>
              <a:t>Forward P/E for</a:t>
            </a:r>
          </a:p>
        </p:txBody>
      </p:sp>
      <p:graphicFrame>
        <p:nvGraphicFramePr>
          <p:cNvPr id="7" name="Object 6" descr="An equation: Amazon = $1,837.28 divided by $39.97 = 45.97."/>
          <p:cNvGraphicFramePr>
            <a:graphicFrameLocks noChangeAspect="1"/>
          </p:cNvGraphicFramePr>
          <p:nvPr>
            <p:extLst>
              <p:ext uri="{D42A27DB-BD31-4B8C-83A1-F6EECF244321}">
                <p14:modId xmlns:p14="http://schemas.microsoft.com/office/powerpoint/2010/main" val="3768282166"/>
              </p:ext>
            </p:extLst>
          </p:nvPr>
        </p:nvGraphicFramePr>
        <p:xfrm>
          <a:off x="2667000" y="2600229"/>
          <a:ext cx="3619500" cy="749300"/>
        </p:xfrm>
        <a:graphic>
          <a:graphicData uri="http://schemas.openxmlformats.org/presentationml/2006/ole">
            <mc:AlternateContent xmlns:mc="http://schemas.openxmlformats.org/markup-compatibility/2006">
              <mc:Choice xmlns:v="urn:schemas-microsoft-com:vml" Requires="v">
                <p:oleObj spid="_x0000_s53512" name="Equation" r:id="rId4" imgW="3619440" imgH="749160" progId="Equation.DSMT4">
                  <p:embed/>
                </p:oleObj>
              </mc:Choice>
              <mc:Fallback>
                <p:oleObj name="Equation" r:id="rId4" imgW="3619440" imgH="749160" progId="Equation.DSMT4">
                  <p:embed/>
                  <p:pic>
                    <p:nvPicPr>
                      <p:cNvPr id="0" name=""/>
                      <p:cNvPicPr/>
                      <p:nvPr/>
                    </p:nvPicPr>
                    <p:blipFill>
                      <a:blip r:embed="rId5"/>
                      <a:stretch>
                        <a:fillRect/>
                      </a:stretch>
                    </p:blipFill>
                    <p:spPr>
                      <a:xfrm>
                        <a:off x="2667000" y="2600229"/>
                        <a:ext cx="3619500" cy="749300"/>
                      </a:xfrm>
                      <a:prstGeom prst="rect">
                        <a:avLst/>
                      </a:prstGeom>
                    </p:spPr>
                  </p:pic>
                </p:oleObj>
              </mc:Fallback>
            </mc:AlternateContent>
          </a:graphicData>
        </a:graphic>
      </p:graphicFrame>
      <p:sp>
        <p:nvSpPr>
          <p:cNvPr id="4" name="Content Placeholder 3"/>
          <p:cNvSpPr>
            <a:spLocks noGrp="1"/>
          </p:cNvSpPr>
          <p:nvPr>
            <p:ph idx="13"/>
          </p:nvPr>
        </p:nvSpPr>
        <p:spPr>
          <a:xfrm>
            <a:off x="457200" y="3506788"/>
            <a:ext cx="2819400" cy="379412"/>
          </a:xfrm>
        </p:spPr>
        <p:txBody>
          <a:bodyPr/>
          <a:lstStyle/>
          <a:p>
            <a:r>
              <a:rPr lang="en-US" altLang="en-US" sz="2400" dirty="0">
                <a:ea typeface="ヒラギノ角ゴ Pro W3" pitchFamily="-65" charset="-128"/>
              </a:rPr>
              <a:t>Forward P/E for</a:t>
            </a:r>
            <a:endParaRPr lang="en-IN" sz="2400" dirty="0"/>
          </a:p>
        </p:txBody>
      </p:sp>
      <p:graphicFrame>
        <p:nvGraphicFramePr>
          <p:cNvPr id="8" name="Object 7" descr="An equation: Macy's = $25.49 divided by $2.95 = 8.64."/>
          <p:cNvGraphicFramePr>
            <a:graphicFrameLocks noChangeAspect="1"/>
          </p:cNvGraphicFramePr>
          <p:nvPr>
            <p:extLst>
              <p:ext uri="{D42A27DB-BD31-4B8C-83A1-F6EECF244321}">
                <p14:modId xmlns:p14="http://schemas.microsoft.com/office/powerpoint/2010/main" val="2344013270"/>
              </p:ext>
            </p:extLst>
          </p:nvPr>
        </p:nvGraphicFramePr>
        <p:xfrm>
          <a:off x="3111500" y="4044950"/>
          <a:ext cx="2895600" cy="749300"/>
        </p:xfrm>
        <a:graphic>
          <a:graphicData uri="http://schemas.openxmlformats.org/presentationml/2006/ole">
            <mc:AlternateContent xmlns:mc="http://schemas.openxmlformats.org/markup-compatibility/2006">
              <mc:Choice xmlns:v="urn:schemas-microsoft-com:vml" Requires="v">
                <p:oleObj spid="_x0000_s53513" name="Equation" r:id="rId6" imgW="2895480" imgH="749160" progId="Equation.DSMT4">
                  <p:embed/>
                </p:oleObj>
              </mc:Choice>
              <mc:Fallback>
                <p:oleObj name="Equation" r:id="rId6" imgW="2895480" imgH="749160" progId="Equation.DSMT4">
                  <p:embed/>
                  <p:pic>
                    <p:nvPicPr>
                      <p:cNvPr id="0" name=""/>
                      <p:cNvPicPr/>
                      <p:nvPr/>
                    </p:nvPicPr>
                    <p:blipFill>
                      <a:blip r:embed="rId7"/>
                      <a:stretch>
                        <a:fillRect/>
                      </a:stretch>
                    </p:blipFill>
                    <p:spPr>
                      <a:xfrm>
                        <a:off x="3111500" y="4044950"/>
                        <a:ext cx="2895600" cy="749300"/>
                      </a:xfrm>
                      <a:prstGeom prst="rect">
                        <a:avLst/>
                      </a:prstGeom>
                    </p:spPr>
                  </p:pic>
                </p:oleObj>
              </mc:Fallback>
            </mc:AlternateContent>
          </a:graphicData>
        </a:graphic>
      </p:graphicFrame>
      <p:sp>
        <p:nvSpPr>
          <p:cNvPr id="5" name="Content Placeholder 4"/>
          <p:cNvSpPr>
            <a:spLocks noGrp="1"/>
          </p:cNvSpPr>
          <p:nvPr>
            <p:ph idx="14"/>
          </p:nvPr>
        </p:nvSpPr>
        <p:spPr>
          <a:xfrm>
            <a:off x="457200" y="5029200"/>
            <a:ext cx="8229600" cy="762000"/>
          </a:xfrm>
        </p:spPr>
        <p:txBody>
          <a:bodyPr/>
          <a:lstStyle/>
          <a:p>
            <a:r>
              <a:rPr lang="en-IN" sz="2400" dirty="0"/>
              <a:t>Amazon’s P/E ratio is higher because investors expect its earnings to grow more than Macy’s.</a:t>
            </a:r>
            <a:endParaRPr lang="en-US" altLang="en-US" sz="2400" dirty="0">
              <a:ea typeface="ヒラギノ角ゴ Pro W3" pitchFamily="-65" charset="-128"/>
            </a:endParaRPr>
          </a:p>
        </p:txBody>
      </p:sp>
    </p:spTree>
    <p:extLst>
      <p:ext uri="{BB962C8B-B14F-4D97-AF65-F5344CB8AC3E}">
        <p14:creationId xmlns:p14="http://schemas.microsoft.com/office/powerpoint/2010/main" val="37727336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Example 10.4 Growth Prospects and the Price-Earnings Ratio </a:t>
            </a:r>
            <a:r>
              <a:rPr lang="en-US" altLang="en-US" sz="2800" dirty="0">
                <a:latin typeface="+mj-lt"/>
                <a:ea typeface="ヒラギノ角ゴ Pro W3" pitchFamily="-65" charset="-128"/>
              </a:rPr>
              <a:t>(4 of 4)</a:t>
            </a:r>
            <a:endParaRPr lang="en-US" sz="2800" dirty="0">
              <a:latin typeface="+mj-lt"/>
            </a:endParaRPr>
          </a:p>
        </p:txBody>
      </p:sp>
      <p:sp>
        <p:nvSpPr>
          <p:cNvPr id="3" name="Content Placeholder 2"/>
          <p:cNvSpPr>
            <a:spLocks noGrp="1"/>
          </p:cNvSpPr>
          <p:nvPr>
            <p:ph idx="1"/>
          </p:nvPr>
        </p:nvSpPr>
        <p:spPr>
          <a:xfrm>
            <a:off x="457200" y="1611286"/>
            <a:ext cx="8229600" cy="3002279"/>
          </a:xfrm>
        </p:spPr>
        <p:txBody>
          <a:bodyPr/>
          <a:lstStyle/>
          <a:p>
            <a:pPr>
              <a:buNone/>
            </a:pPr>
            <a:r>
              <a:rPr lang="en-US" altLang="en-US" sz="2400" b="1" dirty="0">
                <a:ea typeface="ヒラギノ角ゴ Pro W3" pitchFamily="-65" charset="-128"/>
              </a:rPr>
              <a:t>Evaluate:</a:t>
            </a:r>
          </a:p>
          <a:p>
            <a:r>
              <a:rPr lang="en-IN" sz="2400" dirty="0"/>
              <a:t>Although both companies are retailers, they have very different growth prospects, as reflected in their P/E ratios. </a:t>
            </a:r>
          </a:p>
          <a:p>
            <a:r>
              <a:rPr lang="en-IN" sz="2400" dirty="0"/>
              <a:t>Investors in Amazon.com are willing to pay 45.97 times this year’s expected earnings because they are also buying the present value of high future earnings created by expected growth.</a:t>
            </a:r>
            <a:endParaRPr lang="en-US" altLang="en-US" sz="2400" dirty="0">
              <a:ea typeface="ヒラギノ角ゴ Pro W3" pitchFamily="-65" charset="-128"/>
            </a:endParaRPr>
          </a:p>
        </p:txBody>
      </p:sp>
    </p:spTree>
    <p:extLst>
      <p:ext uri="{BB962C8B-B14F-4D97-AF65-F5344CB8AC3E}">
        <p14:creationId xmlns:p14="http://schemas.microsoft.com/office/powerpoint/2010/main" val="3887879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ヒラギノ角ゴ Pro W3" pitchFamily="-65" charset="-128"/>
              </a:rPr>
              <a:t>10.1 The Discounted Free Cash Flow Model </a:t>
            </a:r>
            <a:r>
              <a:rPr lang="en-US" altLang="en-US" sz="2800" dirty="0">
                <a:latin typeface="+mj-lt"/>
                <a:ea typeface="ヒラギノ角ゴ Pro W3" pitchFamily="-65" charset="-128"/>
              </a:rPr>
              <a:t>(3 of 7)</a:t>
            </a:r>
            <a:endParaRPr lang="en-US" sz="2800" dirty="0">
              <a:latin typeface="+mj-lt"/>
            </a:endParaRPr>
          </a:p>
        </p:txBody>
      </p:sp>
      <p:sp>
        <p:nvSpPr>
          <p:cNvPr id="3" name="Content Placeholder 2"/>
          <p:cNvSpPr>
            <a:spLocks noGrp="1"/>
          </p:cNvSpPr>
          <p:nvPr>
            <p:ph idx="1"/>
          </p:nvPr>
        </p:nvSpPr>
        <p:spPr/>
        <p:txBody>
          <a:bodyPr/>
          <a:lstStyle/>
          <a:p>
            <a:r>
              <a:rPr lang="en-US" altLang="en-US" sz="2400" dirty="0">
                <a:ea typeface="ヒラギノ角ゴ Pro W3" pitchFamily="-65" charset="-128"/>
              </a:rPr>
              <a:t>Discounted Free Cash Flow Model</a:t>
            </a:r>
          </a:p>
          <a:p>
            <a:pPr marL="457200" lvl="1" indent="0">
              <a:buNone/>
            </a:pPr>
            <a:r>
              <a:rPr lang="en-US" altLang="en-US" sz="2400" i="1" dirty="0">
                <a:ea typeface="ヒラギノ角ゴ Pro W3" pitchFamily="-65" charset="-128"/>
              </a:rPr>
              <a:t>V</a:t>
            </a:r>
            <a:r>
              <a:rPr lang="en-US" altLang="en-US" sz="2400" baseline="-25000" dirty="0">
                <a:ea typeface="ヒラギノ角ゴ Pro W3" pitchFamily="-65" charset="-128"/>
              </a:rPr>
              <a:t>0 </a:t>
            </a:r>
            <a:r>
              <a:rPr lang="en-US" altLang="en-US" sz="2400" dirty="0">
                <a:ea typeface="ヒラギノ角ゴ Pro W3" pitchFamily="-65" charset="-128"/>
              </a:rPr>
              <a:t>= PV(Future Free Cash Flow of Firm)</a:t>
            </a:r>
          </a:p>
        </p:txBody>
      </p:sp>
      <p:sp>
        <p:nvSpPr>
          <p:cNvPr id="6" name="Content Placeholder 5">
            <a:extLst>
              <a:ext uri="{FF2B5EF4-FFF2-40B4-BE49-F238E27FC236}">
                <a16:creationId xmlns:a16="http://schemas.microsoft.com/office/drawing/2014/main" id="{6EBC6CD6-BF78-4D93-80B5-8765759DC368}"/>
              </a:ext>
            </a:extLst>
          </p:cNvPr>
          <p:cNvSpPr>
            <a:spLocks noGrp="1"/>
          </p:cNvSpPr>
          <p:nvPr>
            <p:ph idx="15"/>
          </p:nvPr>
        </p:nvSpPr>
        <p:spPr>
          <a:xfrm>
            <a:off x="7300420" y="2545225"/>
            <a:ext cx="1386380" cy="426575"/>
          </a:xfrm>
        </p:spPr>
        <p:txBody>
          <a:bodyPr/>
          <a:lstStyle/>
          <a:p>
            <a:pPr marL="0" indent="0">
              <a:buNone/>
            </a:pPr>
            <a:r>
              <a:rPr lang="en-US" altLang="en-US" sz="2400" dirty="0">
                <a:ea typeface="ヒラギノ角ゴ Pro W3" pitchFamily="-65" charset="-128"/>
              </a:rPr>
              <a:t>(Eq. 10.3)</a:t>
            </a:r>
            <a:endParaRPr lang="en-IN" sz="2400" dirty="0"/>
          </a:p>
        </p:txBody>
      </p:sp>
      <p:sp>
        <p:nvSpPr>
          <p:cNvPr id="5" name="Content Placeholder 4">
            <a:extLst>
              <a:ext uri="{FF2B5EF4-FFF2-40B4-BE49-F238E27FC236}">
                <a16:creationId xmlns:a16="http://schemas.microsoft.com/office/drawing/2014/main" id="{F060328D-D059-45A6-9C18-A0FDB14B9FCE}"/>
              </a:ext>
            </a:extLst>
          </p:cNvPr>
          <p:cNvSpPr>
            <a:spLocks noGrp="1"/>
          </p:cNvSpPr>
          <p:nvPr>
            <p:ph idx="14"/>
          </p:nvPr>
        </p:nvSpPr>
        <p:spPr>
          <a:xfrm>
            <a:off x="457200" y="3088319"/>
            <a:ext cx="8229600" cy="1214937"/>
          </a:xfrm>
        </p:spPr>
        <p:txBody>
          <a:bodyPr/>
          <a:lstStyle/>
          <a:p>
            <a:pPr marL="741600" lvl="1" indent="-284400"/>
            <a:r>
              <a:rPr lang="en-US" altLang="en-US" sz="2400" dirty="0">
                <a:solidFill>
                  <a:prstClr val="black"/>
                </a:solidFill>
                <a:ea typeface="ヒラギノ角ゴ Pro W3" pitchFamily="-65" charset="-128"/>
              </a:rPr>
              <a:t>Given the enterprise value, use Equation 10.1 to solve for the value of equity and divide by the total number of shares outstanding</a:t>
            </a:r>
          </a:p>
        </p:txBody>
      </p:sp>
      <p:graphicFrame>
        <p:nvGraphicFramePr>
          <p:cNvPr id="7" name="Object 2" descr="An equation: P naught = V naught plus cash naught minus debt naught, divided by shares outstanding."/>
          <p:cNvGraphicFramePr>
            <a:graphicFrameLocks noChangeAspect="1"/>
          </p:cNvGraphicFramePr>
          <p:nvPr>
            <p:extLst>
              <p:ext uri="{D42A27DB-BD31-4B8C-83A1-F6EECF244321}">
                <p14:modId xmlns:p14="http://schemas.microsoft.com/office/powerpoint/2010/main" val="3979816926"/>
              </p:ext>
            </p:extLst>
          </p:nvPr>
        </p:nvGraphicFramePr>
        <p:xfrm>
          <a:off x="3078163" y="4516438"/>
          <a:ext cx="2981325" cy="817562"/>
        </p:xfrm>
        <a:graphic>
          <a:graphicData uri="http://schemas.openxmlformats.org/presentationml/2006/ole">
            <mc:AlternateContent xmlns:mc="http://schemas.openxmlformats.org/markup-compatibility/2006">
              <mc:Choice xmlns:v="urn:schemas-microsoft-com:vml" Requires="v">
                <p:oleObj spid="_x0000_s32916" name="Equation" r:id="rId4" imgW="2222280" imgH="609480" progId="Equation.DSMT4">
                  <p:embed/>
                </p:oleObj>
              </mc:Choice>
              <mc:Fallback>
                <p:oleObj name="Equation" r:id="rId4" imgW="2222280" imgH="609480" progId="Equation.DSMT4">
                  <p:embed/>
                  <p:pic>
                    <p:nvPicPr>
                      <p:cNvPr id="0" name=""/>
                      <p:cNvPicPr>
                        <a:picLocks noChangeAspect="1" noChangeArrowheads="1"/>
                      </p:cNvPicPr>
                      <p:nvPr/>
                    </p:nvPicPr>
                    <p:blipFill>
                      <a:blip r:embed="rId5"/>
                      <a:srcRect/>
                      <a:stretch>
                        <a:fillRect/>
                      </a:stretch>
                    </p:blipFill>
                    <p:spPr bwMode="auto">
                      <a:xfrm>
                        <a:off x="3078163" y="4516438"/>
                        <a:ext cx="2981325" cy="817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Content Placeholder 3"/>
          <p:cNvSpPr>
            <a:spLocks noGrp="1"/>
          </p:cNvSpPr>
          <p:nvPr>
            <p:ph idx="13"/>
          </p:nvPr>
        </p:nvSpPr>
        <p:spPr>
          <a:xfrm>
            <a:off x="7206633" y="5486400"/>
            <a:ext cx="1480167" cy="373906"/>
          </a:xfrm>
        </p:spPr>
        <p:txBody>
          <a:bodyPr/>
          <a:lstStyle/>
          <a:p>
            <a:pPr marL="0" indent="0">
              <a:buNone/>
            </a:pPr>
            <a:r>
              <a:rPr lang="en-US" altLang="en-US" sz="2400" dirty="0">
                <a:ea typeface="ＭＳ Ｐゴシック" panose="020B0600070205080204" pitchFamily="34" charset="-128"/>
              </a:rPr>
              <a:t>(Eq. 10.4)</a:t>
            </a:r>
          </a:p>
        </p:txBody>
      </p:sp>
    </p:spTree>
    <p:extLst>
      <p:ext uri="{BB962C8B-B14F-4D97-AF65-F5344CB8AC3E}">
        <p14:creationId xmlns:p14="http://schemas.microsoft.com/office/powerpoint/2010/main" val="33941555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Example 10.4a Growth Prospects and the Price-Earnings Ratio </a:t>
            </a:r>
            <a:r>
              <a:rPr lang="en-US" altLang="en-US" sz="2800" dirty="0">
                <a:latin typeface="+mj-lt"/>
                <a:ea typeface="ヒラギノ角ゴ Pro W3" pitchFamily="-65" charset="-128"/>
              </a:rPr>
              <a:t>(1 of 4)</a:t>
            </a:r>
            <a:endParaRPr lang="en-US" sz="2000" dirty="0">
              <a:latin typeface="+mj-lt"/>
            </a:endParaRPr>
          </a:p>
        </p:txBody>
      </p:sp>
      <p:sp>
        <p:nvSpPr>
          <p:cNvPr id="3" name="Content Placeholder 2"/>
          <p:cNvSpPr>
            <a:spLocks noGrp="1"/>
          </p:cNvSpPr>
          <p:nvPr>
            <p:ph idx="1"/>
          </p:nvPr>
        </p:nvSpPr>
        <p:spPr>
          <a:xfrm>
            <a:off x="457200" y="1611286"/>
            <a:ext cx="8229600" cy="3002279"/>
          </a:xfrm>
        </p:spPr>
        <p:txBody>
          <a:bodyPr/>
          <a:lstStyle/>
          <a:p>
            <a:pPr>
              <a:buNone/>
            </a:pPr>
            <a:r>
              <a:rPr lang="en-US" altLang="en-US" sz="2400" b="1" dirty="0">
                <a:ea typeface="ヒラギノ角ゴ Pro W3" pitchFamily="-65" charset="-128"/>
              </a:rPr>
              <a:t>Problem:</a:t>
            </a:r>
          </a:p>
          <a:p>
            <a:r>
              <a:rPr lang="en-US" altLang="en-US" sz="2400" dirty="0">
                <a:ea typeface="ヒラギノ角ゴ Pro W3" pitchFamily="-65" charset="-128"/>
              </a:rPr>
              <a:t>Wal-Mart and Target are both discount retailers. In 2020, Wal-Mart had a price of $66 and forward earnings per share of $4.37. Target had a price of $64 and forward earnings per share of $5.38.</a:t>
            </a:r>
          </a:p>
          <a:p>
            <a:r>
              <a:rPr lang="en-US" altLang="en-US" sz="2400" dirty="0">
                <a:ea typeface="ヒラギノ角ゴ Pro W3" pitchFamily="-65" charset="-128"/>
              </a:rPr>
              <a:t>Calculate their forward P/E ratios and explain the difference.</a:t>
            </a:r>
          </a:p>
        </p:txBody>
      </p:sp>
    </p:spTree>
    <p:extLst>
      <p:ext uri="{BB962C8B-B14F-4D97-AF65-F5344CB8AC3E}">
        <p14:creationId xmlns:p14="http://schemas.microsoft.com/office/powerpoint/2010/main" val="26930279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Example 10.4a Growth Prospects and the Price-Earnings Ratio </a:t>
            </a:r>
            <a:r>
              <a:rPr lang="en-US" altLang="en-US" sz="2800" dirty="0">
                <a:latin typeface="+mj-lt"/>
                <a:ea typeface="ヒラギノ角ゴ Pro W3" pitchFamily="-65" charset="-128"/>
              </a:rPr>
              <a:t>(2 of 4)</a:t>
            </a:r>
            <a:endParaRPr lang="en-US" sz="2000" dirty="0">
              <a:latin typeface="+mj-lt"/>
            </a:endParaRPr>
          </a:p>
        </p:txBody>
      </p:sp>
      <p:sp>
        <p:nvSpPr>
          <p:cNvPr id="3" name="Content Placeholder 2"/>
          <p:cNvSpPr>
            <a:spLocks noGrp="1"/>
          </p:cNvSpPr>
          <p:nvPr>
            <p:ph idx="1"/>
          </p:nvPr>
        </p:nvSpPr>
        <p:spPr>
          <a:xfrm>
            <a:off x="457200" y="1611286"/>
            <a:ext cx="8229600" cy="3078479"/>
          </a:xfrm>
        </p:spPr>
        <p:txBody>
          <a:bodyPr/>
          <a:lstStyle/>
          <a:p>
            <a:pPr>
              <a:buNone/>
            </a:pPr>
            <a:r>
              <a:rPr lang="en-US" altLang="en-US" sz="2400" b="1" dirty="0">
                <a:ea typeface="ヒラギノ角ゴ Pro W3" pitchFamily="-65" charset="-128"/>
              </a:rPr>
              <a:t>Solution:</a:t>
            </a:r>
          </a:p>
          <a:p>
            <a:pPr>
              <a:spcBef>
                <a:spcPts val="0"/>
              </a:spcBef>
              <a:buNone/>
            </a:pPr>
            <a:r>
              <a:rPr lang="en-US" altLang="en-US" sz="2400" b="1" dirty="0">
                <a:ea typeface="ヒラギノ角ゴ Pro W3" pitchFamily="-65" charset="-128"/>
              </a:rPr>
              <a:t>Plan:</a:t>
            </a:r>
          </a:p>
          <a:p>
            <a:r>
              <a:rPr lang="en-US" altLang="en-US" sz="2400" dirty="0">
                <a:ea typeface="ヒラギノ角ゴ Pro W3" pitchFamily="-65" charset="-128"/>
              </a:rPr>
              <a:t>We can calculate their P/E ratios by dividing each company’s price per share by its forward earnings per share. </a:t>
            </a:r>
          </a:p>
          <a:p>
            <a:r>
              <a:rPr lang="en-US" altLang="en-US" sz="2400" dirty="0">
                <a:ea typeface="ヒラギノ角ゴ Pro W3" pitchFamily="-65" charset="-128"/>
              </a:rPr>
              <a:t>The difference we find is most likely due to different growth expectations.</a:t>
            </a:r>
          </a:p>
        </p:txBody>
      </p:sp>
    </p:spTree>
    <p:extLst>
      <p:ext uri="{BB962C8B-B14F-4D97-AF65-F5344CB8AC3E}">
        <p14:creationId xmlns:p14="http://schemas.microsoft.com/office/powerpoint/2010/main" val="30456532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10.4a Growth Prospects and the Price-Earnings Ratio </a:t>
            </a:r>
            <a:r>
              <a:rPr lang="en-US" altLang="en-US" sz="2800" dirty="0">
                <a:latin typeface="+mj-lt"/>
                <a:ea typeface="ヒラギノ角ゴ Pro W3" pitchFamily="-65" charset="-128"/>
              </a:rPr>
              <a:t>(3 of 4)</a:t>
            </a:r>
            <a:endParaRPr lang="en-US" sz="2000" dirty="0">
              <a:latin typeface="+mj-lt"/>
            </a:endParaRPr>
          </a:p>
        </p:txBody>
      </p:sp>
      <p:sp>
        <p:nvSpPr>
          <p:cNvPr id="3" name="Content Placeholder 2"/>
          <p:cNvSpPr>
            <a:spLocks noGrp="1"/>
          </p:cNvSpPr>
          <p:nvPr>
            <p:ph idx="1"/>
          </p:nvPr>
        </p:nvSpPr>
        <p:spPr>
          <a:xfrm>
            <a:off x="457200" y="1611285"/>
            <a:ext cx="8229600" cy="1007680"/>
          </a:xfrm>
        </p:spPr>
        <p:txBody>
          <a:bodyPr/>
          <a:lstStyle/>
          <a:p>
            <a:pPr>
              <a:buNone/>
            </a:pPr>
            <a:r>
              <a:rPr lang="en-US" altLang="en-US" sz="2400" b="1" dirty="0">
                <a:ea typeface="ヒラギノ角ゴ Pro W3" pitchFamily="-65" charset="-128"/>
              </a:rPr>
              <a:t>Execute:</a:t>
            </a:r>
          </a:p>
          <a:p>
            <a:r>
              <a:rPr lang="en-US" altLang="en-US" sz="2400" dirty="0">
                <a:ea typeface="ヒラギノ角ゴ Pro W3" pitchFamily="-65" charset="-128"/>
              </a:rPr>
              <a:t>Forward P/E for</a:t>
            </a:r>
          </a:p>
        </p:txBody>
      </p:sp>
      <p:graphicFrame>
        <p:nvGraphicFramePr>
          <p:cNvPr id="7" name="Object 6" descr="An equation: Wal-Mart = $66 divided by $4.37 = 15.1."/>
          <p:cNvGraphicFramePr>
            <a:graphicFrameLocks noChangeAspect="1"/>
          </p:cNvGraphicFramePr>
          <p:nvPr>
            <p:extLst>
              <p:ext uri="{D42A27DB-BD31-4B8C-83A1-F6EECF244321}">
                <p14:modId xmlns:p14="http://schemas.microsoft.com/office/powerpoint/2010/main" val="3721945109"/>
              </p:ext>
            </p:extLst>
          </p:nvPr>
        </p:nvGraphicFramePr>
        <p:xfrm>
          <a:off x="2933700" y="2597150"/>
          <a:ext cx="3060700" cy="749300"/>
        </p:xfrm>
        <a:graphic>
          <a:graphicData uri="http://schemas.openxmlformats.org/presentationml/2006/ole">
            <mc:AlternateContent xmlns:mc="http://schemas.openxmlformats.org/markup-compatibility/2006">
              <mc:Choice xmlns:v="urn:schemas-microsoft-com:vml" Requires="v">
                <p:oleObj spid="_x0000_s54534" name="Equation" r:id="rId4" imgW="3060360" imgH="749160" progId="Equation.DSMT4">
                  <p:embed/>
                </p:oleObj>
              </mc:Choice>
              <mc:Fallback>
                <p:oleObj name="Equation" r:id="rId4" imgW="3060360" imgH="749160" progId="Equation.DSMT4">
                  <p:embed/>
                  <p:pic>
                    <p:nvPicPr>
                      <p:cNvPr id="0" name=""/>
                      <p:cNvPicPr/>
                      <p:nvPr/>
                    </p:nvPicPr>
                    <p:blipFill>
                      <a:blip r:embed="rId5"/>
                      <a:stretch>
                        <a:fillRect/>
                      </a:stretch>
                    </p:blipFill>
                    <p:spPr>
                      <a:xfrm>
                        <a:off x="2933700" y="2597150"/>
                        <a:ext cx="3060700" cy="749300"/>
                      </a:xfrm>
                      <a:prstGeom prst="rect">
                        <a:avLst/>
                      </a:prstGeom>
                    </p:spPr>
                  </p:pic>
                </p:oleObj>
              </mc:Fallback>
            </mc:AlternateContent>
          </a:graphicData>
        </a:graphic>
      </p:graphicFrame>
      <p:sp>
        <p:nvSpPr>
          <p:cNvPr id="4" name="Content Placeholder 3"/>
          <p:cNvSpPr>
            <a:spLocks noGrp="1"/>
          </p:cNvSpPr>
          <p:nvPr>
            <p:ph idx="13"/>
          </p:nvPr>
        </p:nvSpPr>
        <p:spPr>
          <a:xfrm>
            <a:off x="457200" y="3506788"/>
            <a:ext cx="2667000" cy="379412"/>
          </a:xfrm>
        </p:spPr>
        <p:txBody>
          <a:bodyPr/>
          <a:lstStyle/>
          <a:p>
            <a:r>
              <a:rPr lang="en-US" altLang="en-US" sz="2400" dirty="0">
                <a:ea typeface="ヒラギノ角ゴ Pro W3" pitchFamily="-65" charset="-128"/>
              </a:rPr>
              <a:t>Forward P/E for</a:t>
            </a:r>
            <a:endParaRPr lang="en-IN" sz="2400" dirty="0"/>
          </a:p>
        </p:txBody>
      </p:sp>
      <p:graphicFrame>
        <p:nvGraphicFramePr>
          <p:cNvPr id="8" name="Object 7" descr="An equation: Target = $64 divided by $5.38 = 11.9."/>
          <p:cNvGraphicFramePr>
            <a:graphicFrameLocks noChangeAspect="1"/>
          </p:cNvGraphicFramePr>
          <p:nvPr>
            <p:extLst>
              <p:ext uri="{D42A27DB-BD31-4B8C-83A1-F6EECF244321}">
                <p14:modId xmlns:p14="http://schemas.microsoft.com/office/powerpoint/2010/main" val="2667811310"/>
              </p:ext>
            </p:extLst>
          </p:nvPr>
        </p:nvGraphicFramePr>
        <p:xfrm>
          <a:off x="3130550" y="4044950"/>
          <a:ext cx="2667000" cy="749300"/>
        </p:xfrm>
        <a:graphic>
          <a:graphicData uri="http://schemas.openxmlformats.org/presentationml/2006/ole">
            <mc:AlternateContent xmlns:mc="http://schemas.openxmlformats.org/markup-compatibility/2006">
              <mc:Choice xmlns:v="urn:schemas-microsoft-com:vml" Requires="v">
                <p:oleObj spid="_x0000_s54535" name="Equation" r:id="rId6" imgW="2666880" imgH="749160" progId="Equation.DSMT4">
                  <p:embed/>
                </p:oleObj>
              </mc:Choice>
              <mc:Fallback>
                <p:oleObj name="Equation" r:id="rId6" imgW="2666880" imgH="749160" progId="Equation.DSMT4">
                  <p:embed/>
                  <p:pic>
                    <p:nvPicPr>
                      <p:cNvPr id="0" name=""/>
                      <p:cNvPicPr/>
                      <p:nvPr/>
                    </p:nvPicPr>
                    <p:blipFill>
                      <a:blip r:embed="rId7"/>
                      <a:stretch>
                        <a:fillRect/>
                      </a:stretch>
                    </p:blipFill>
                    <p:spPr>
                      <a:xfrm>
                        <a:off x="3130550" y="4044950"/>
                        <a:ext cx="2667000" cy="749300"/>
                      </a:xfrm>
                      <a:prstGeom prst="rect">
                        <a:avLst/>
                      </a:prstGeom>
                    </p:spPr>
                  </p:pic>
                </p:oleObj>
              </mc:Fallback>
            </mc:AlternateContent>
          </a:graphicData>
        </a:graphic>
      </p:graphicFrame>
      <p:sp>
        <p:nvSpPr>
          <p:cNvPr id="5" name="Content Placeholder 4"/>
          <p:cNvSpPr>
            <a:spLocks noGrp="1"/>
          </p:cNvSpPr>
          <p:nvPr>
            <p:ph idx="14"/>
          </p:nvPr>
        </p:nvSpPr>
        <p:spPr>
          <a:xfrm>
            <a:off x="457200" y="5029200"/>
            <a:ext cx="8229600" cy="838200"/>
          </a:xfrm>
        </p:spPr>
        <p:txBody>
          <a:bodyPr/>
          <a:lstStyle/>
          <a:p>
            <a:r>
              <a:rPr lang="en-US" altLang="en-US" sz="2400" dirty="0">
                <a:ea typeface="ヒラギノ角ゴ Pro W3" pitchFamily="-65" charset="-128"/>
              </a:rPr>
              <a:t>Wal-Mart’s P/E ratio is higher because investors expect its earnings to grow more than Target’s</a:t>
            </a:r>
          </a:p>
        </p:txBody>
      </p:sp>
    </p:spTree>
    <p:extLst>
      <p:ext uri="{BB962C8B-B14F-4D97-AF65-F5344CB8AC3E}">
        <p14:creationId xmlns:p14="http://schemas.microsoft.com/office/powerpoint/2010/main" val="17291487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Example 10.4a Growth Prospects and the Price-Earnings Ratio </a:t>
            </a:r>
            <a:r>
              <a:rPr lang="en-US" altLang="en-US" sz="2800" dirty="0">
                <a:latin typeface="+mj-lt"/>
                <a:ea typeface="ヒラギノ角ゴ Pro W3" pitchFamily="-65" charset="-128"/>
              </a:rPr>
              <a:t>(4 of 4)</a:t>
            </a:r>
            <a:endParaRPr lang="en-US" sz="2800" dirty="0">
              <a:latin typeface="+mj-lt"/>
            </a:endParaRPr>
          </a:p>
        </p:txBody>
      </p:sp>
      <p:sp>
        <p:nvSpPr>
          <p:cNvPr id="3" name="Content Placeholder 2"/>
          <p:cNvSpPr>
            <a:spLocks noGrp="1"/>
          </p:cNvSpPr>
          <p:nvPr>
            <p:ph idx="1"/>
          </p:nvPr>
        </p:nvSpPr>
        <p:spPr>
          <a:xfrm>
            <a:off x="457200" y="1611286"/>
            <a:ext cx="8229600" cy="3383279"/>
          </a:xfrm>
        </p:spPr>
        <p:txBody>
          <a:bodyPr/>
          <a:lstStyle/>
          <a:p>
            <a:pPr>
              <a:buNone/>
            </a:pPr>
            <a:r>
              <a:rPr lang="en-US" altLang="en-US" sz="2400" b="1" dirty="0">
                <a:ea typeface="ヒラギノ角ゴ Pro W3" pitchFamily="-65" charset="-128"/>
              </a:rPr>
              <a:t>Evaluate:</a:t>
            </a:r>
          </a:p>
          <a:p>
            <a:r>
              <a:rPr lang="en-US" altLang="en-US" sz="2400" dirty="0">
                <a:ea typeface="ヒラギノ角ゴ Pro W3" pitchFamily="-65" charset="-128"/>
              </a:rPr>
              <a:t>Although both companies are discount retailers, they have very different growth prospects, as reflected in their P/E ratios. </a:t>
            </a:r>
          </a:p>
          <a:p>
            <a:r>
              <a:rPr lang="en-US" altLang="en-US" sz="2400" dirty="0">
                <a:ea typeface="ヒラギノ角ゴ Pro W3" pitchFamily="-65" charset="-128"/>
              </a:rPr>
              <a:t>Investors in Wal-Mart are willing to pay 15.1 times this year’s expected earnings because they are also buying the present value of high future earnings created by expected growth.</a:t>
            </a:r>
          </a:p>
        </p:txBody>
      </p:sp>
    </p:spTree>
    <p:extLst>
      <p:ext uri="{BB962C8B-B14F-4D97-AF65-F5344CB8AC3E}">
        <p14:creationId xmlns:p14="http://schemas.microsoft.com/office/powerpoint/2010/main" val="25214413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10.2 Valuation Based on Comparable Firms </a:t>
            </a:r>
            <a:r>
              <a:rPr lang="en-US" altLang="en-US" sz="2800" dirty="0">
                <a:latin typeface="+mj-lt"/>
                <a:ea typeface="ヒラギノ角ゴ Pro W3" pitchFamily="-65" charset="-128"/>
              </a:rPr>
              <a:t>(7 of 13)</a:t>
            </a:r>
            <a:endParaRPr lang="en-US" sz="2000" dirty="0">
              <a:latin typeface="+mj-lt"/>
            </a:endParaRPr>
          </a:p>
        </p:txBody>
      </p:sp>
      <p:sp>
        <p:nvSpPr>
          <p:cNvPr id="3" name="Content Placeholder 2"/>
          <p:cNvSpPr>
            <a:spLocks noGrp="1"/>
          </p:cNvSpPr>
          <p:nvPr>
            <p:ph idx="1"/>
          </p:nvPr>
        </p:nvSpPr>
        <p:spPr>
          <a:xfrm>
            <a:off x="457200" y="1600201"/>
            <a:ext cx="8229600" cy="4571999"/>
          </a:xfrm>
        </p:spPr>
        <p:txBody>
          <a:bodyPr/>
          <a:lstStyle/>
          <a:p>
            <a:r>
              <a:rPr lang="en-US" altLang="en-US" sz="2400" dirty="0">
                <a:ea typeface="ヒラギノ角ゴ Pro W3" pitchFamily="-65" charset="-128"/>
              </a:rPr>
              <a:t>Enterprise Value Multiples</a:t>
            </a:r>
          </a:p>
          <a:p>
            <a:pPr lvl="1"/>
            <a:r>
              <a:rPr lang="en-US" altLang="en-US" sz="2400" dirty="0">
                <a:ea typeface="ヒラギノ角ゴ Pro W3" pitchFamily="-65" charset="-128"/>
              </a:rPr>
              <a:t>P/E ratio relates exclusively to equity, ignoring the effect of debt</a:t>
            </a:r>
          </a:p>
          <a:p>
            <a:pPr lvl="1"/>
            <a:r>
              <a:rPr lang="en-US" altLang="en-US" sz="2400" dirty="0">
                <a:ea typeface="ヒラギノ角ゴ Pro W3" pitchFamily="-65" charset="-128"/>
              </a:rPr>
              <a:t>Enterprise value multiples use a measure of earnings before interest payments are made</a:t>
            </a:r>
          </a:p>
          <a:p>
            <a:pPr lvl="2"/>
            <a:r>
              <a:rPr lang="en-US" altLang="en-US" sz="2400" dirty="0">
                <a:ea typeface="ＭＳ Ｐゴシック" panose="020B0600070205080204" pitchFamily="34" charset="-128"/>
              </a:rPr>
              <a:t>EBIT</a:t>
            </a:r>
          </a:p>
          <a:p>
            <a:pPr lvl="2"/>
            <a:r>
              <a:rPr lang="en-US" altLang="en-US" sz="2400" dirty="0">
                <a:ea typeface="ＭＳ Ｐゴシック" panose="020B0600070205080204" pitchFamily="34" charset="-128"/>
              </a:rPr>
              <a:t>EBITDA</a:t>
            </a:r>
          </a:p>
          <a:p>
            <a:pPr lvl="2"/>
            <a:r>
              <a:rPr lang="en-US" altLang="en-US" sz="2400" dirty="0">
                <a:ea typeface="ＭＳ Ｐゴシック" panose="020B0600070205080204" pitchFamily="34" charset="-128"/>
              </a:rPr>
              <a:t>Free cash flow</a:t>
            </a:r>
          </a:p>
          <a:p>
            <a:pPr lvl="3"/>
            <a:r>
              <a:rPr lang="en-US" altLang="en-US" sz="2400" dirty="0">
                <a:ea typeface="ＭＳ Ｐゴシック" panose="020B0600070205080204" pitchFamily="34" charset="-128"/>
              </a:rPr>
              <a:t>Because capital expenditures can vary between years, most common is to use enterprise value to EBITDA multiples</a:t>
            </a:r>
          </a:p>
        </p:txBody>
      </p:sp>
    </p:spTree>
    <p:extLst>
      <p:ext uri="{BB962C8B-B14F-4D97-AF65-F5344CB8AC3E}">
        <p14:creationId xmlns:p14="http://schemas.microsoft.com/office/powerpoint/2010/main" val="14439159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10.2 Valuation Based on Comparable Firms </a:t>
            </a:r>
            <a:r>
              <a:rPr lang="en-US" altLang="en-US" sz="2800" dirty="0">
                <a:latin typeface="+mj-lt"/>
                <a:ea typeface="ヒラギノ角ゴ Pro W3" pitchFamily="-65" charset="-128"/>
              </a:rPr>
              <a:t>(8 of 13)</a:t>
            </a:r>
            <a:endParaRPr lang="en-US" sz="2800" dirty="0">
              <a:latin typeface="+mj-lt"/>
            </a:endParaRPr>
          </a:p>
        </p:txBody>
      </p:sp>
      <p:sp>
        <p:nvSpPr>
          <p:cNvPr id="3" name="Content Placeholder 2"/>
          <p:cNvSpPr>
            <a:spLocks noGrp="1"/>
          </p:cNvSpPr>
          <p:nvPr>
            <p:ph idx="1"/>
          </p:nvPr>
        </p:nvSpPr>
        <p:spPr>
          <a:xfrm>
            <a:off x="457200" y="1600201"/>
            <a:ext cx="8229600" cy="838200"/>
          </a:xfrm>
        </p:spPr>
        <p:txBody>
          <a:bodyPr/>
          <a:lstStyle/>
          <a:p>
            <a:r>
              <a:rPr lang="en-US" altLang="en-US" sz="2400" dirty="0">
                <a:ea typeface="ヒラギノ角ゴ Pro W3" pitchFamily="-65" charset="-128"/>
              </a:rPr>
              <a:t>When expected free cash flow growth is constant, we can write EV to EBITDA as:</a:t>
            </a:r>
          </a:p>
        </p:txBody>
      </p:sp>
      <p:graphicFrame>
        <p:nvGraphicFramePr>
          <p:cNvPr id="4" name="Object 2" descr="An equation: V naught divided by E B I T D Ay sub 1 = start quantity, F C F sub 1, divided by r sub w ay c c minus g sub F C F, end quantity, divide by E B I T D Ay sub 1 = F C F sub 1 times I times E B I T D Ay sub 1, divided by r sub w ay c c minus g sub F C F."/>
          <p:cNvGraphicFramePr>
            <a:graphicFrameLocks noChangeAspect="1"/>
          </p:cNvGraphicFramePr>
          <p:nvPr>
            <p:extLst>
              <p:ext uri="{D42A27DB-BD31-4B8C-83A1-F6EECF244321}">
                <p14:modId xmlns:p14="http://schemas.microsoft.com/office/powerpoint/2010/main" val="3743453703"/>
              </p:ext>
            </p:extLst>
          </p:nvPr>
        </p:nvGraphicFramePr>
        <p:xfrm>
          <a:off x="1903413" y="2667000"/>
          <a:ext cx="4522787" cy="1096963"/>
        </p:xfrm>
        <a:graphic>
          <a:graphicData uri="http://schemas.openxmlformats.org/presentationml/2006/ole">
            <mc:AlternateContent xmlns:mc="http://schemas.openxmlformats.org/markup-compatibility/2006">
              <mc:Choice xmlns:v="urn:schemas-microsoft-com:vml" Requires="v">
                <p:oleObj spid="_x0000_s43156" name="Equation" r:id="rId4" imgW="3822480" imgH="927000" progId="Equation.DSMT4">
                  <p:embed/>
                </p:oleObj>
              </mc:Choice>
              <mc:Fallback>
                <p:oleObj name="Equation" r:id="rId4" imgW="3822480" imgH="927000" progId="Equation.DSMT4">
                  <p:embed/>
                  <p:pic>
                    <p:nvPicPr>
                      <p:cNvPr id="0" name=""/>
                      <p:cNvPicPr>
                        <a:picLocks noChangeAspect="1" noChangeArrowheads="1"/>
                      </p:cNvPicPr>
                      <p:nvPr/>
                    </p:nvPicPr>
                    <p:blipFill>
                      <a:blip r:embed="rId5"/>
                      <a:srcRect/>
                      <a:stretch>
                        <a:fillRect/>
                      </a:stretch>
                    </p:blipFill>
                    <p:spPr bwMode="auto">
                      <a:xfrm>
                        <a:off x="1903413" y="2667000"/>
                        <a:ext cx="4522787"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Content Placeholder 5"/>
          <p:cNvSpPr>
            <a:spLocks noGrp="1"/>
          </p:cNvSpPr>
          <p:nvPr>
            <p:ph idx="13"/>
          </p:nvPr>
        </p:nvSpPr>
        <p:spPr>
          <a:xfrm>
            <a:off x="6776720" y="3154680"/>
            <a:ext cx="1371600" cy="457200"/>
          </a:xfrm>
        </p:spPr>
        <p:txBody>
          <a:bodyPr/>
          <a:lstStyle/>
          <a:p>
            <a:pPr marL="0" indent="0">
              <a:buNone/>
            </a:pPr>
            <a:r>
              <a:rPr lang="en-US" sz="2400" dirty="0"/>
              <a:t>(Eq. 10.8)</a:t>
            </a:r>
          </a:p>
        </p:txBody>
      </p:sp>
    </p:spTree>
    <p:extLst>
      <p:ext uri="{BB962C8B-B14F-4D97-AF65-F5344CB8AC3E}">
        <p14:creationId xmlns:p14="http://schemas.microsoft.com/office/powerpoint/2010/main" val="25270097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Example 10.5 Valuation Using the Enterprise Value Multiple </a:t>
            </a:r>
            <a:r>
              <a:rPr lang="en-US" altLang="en-US" sz="2800" dirty="0">
                <a:latin typeface="+mj-lt"/>
                <a:ea typeface="ヒラギノ角ゴ Pro W3" pitchFamily="-65" charset="-128"/>
              </a:rPr>
              <a:t>(1 of 4)</a:t>
            </a:r>
            <a:endParaRPr lang="en-US" sz="2800" dirty="0">
              <a:latin typeface="+mj-lt"/>
            </a:endParaRPr>
          </a:p>
        </p:txBody>
      </p:sp>
      <p:sp>
        <p:nvSpPr>
          <p:cNvPr id="3" name="Content Placeholder 2"/>
          <p:cNvSpPr>
            <a:spLocks noGrp="1"/>
          </p:cNvSpPr>
          <p:nvPr>
            <p:ph idx="1"/>
          </p:nvPr>
        </p:nvSpPr>
        <p:spPr>
          <a:xfrm>
            <a:off x="457200" y="1603145"/>
            <a:ext cx="8229600" cy="3606165"/>
          </a:xfrm>
        </p:spPr>
        <p:txBody>
          <a:bodyPr/>
          <a:lstStyle/>
          <a:p>
            <a:pPr>
              <a:buNone/>
            </a:pPr>
            <a:r>
              <a:rPr lang="en-US" altLang="en-US" sz="2400" b="1" dirty="0">
                <a:ea typeface="ヒラギノ角ゴ Pro W3" pitchFamily="-65" charset="-128"/>
              </a:rPr>
              <a:t>Problem:</a:t>
            </a:r>
          </a:p>
          <a:p>
            <a:r>
              <a:rPr lang="en-IN" sz="2400" dirty="0"/>
              <a:t>Fairview, Inc., is an ocean transport company with EBITDA of $50 million, cash of $20 million, debt of $100 million, and 10 million shares outstanding. </a:t>
            </a:r>
          </a:p>
          <a:p>
            <a:r>
              <a:rPr lang="en-IN" sz="2400" dirty="0"/>
              <a:t>The ocean transport industry as a whole has an average EV/EBITDA ratio of 8.5. What is one estimate of Fairview’s enterprise value? </a:t>
            </a:r>
          </a:p>
          <a:p>
            <a:r>
              <a:rPr lang="en-IN" sz="2400" dirty="0"/>
              <a:t>What is a corresponding estimate of its stock price?</a:t>
            </a:r>
            <a:endParaRPr lang="en-US" altLang="en-US" sz="2400" dirty="0">
              <a:ea typeface="ヒラギノ角ゴ Pro W3" pitchFamily="-65" charset="-128"/>
            </a:endParaRPr>
          </a:p>
        </p:txBody>
      </p:sp>
    </p:spTree>
    <p:extLst>
      <p:ext uri="{BB962C8B-B14F-4D97-AF65-F5344CB8AC3E}">
        <p14:creationId xmlns:p14="http://schemas.microsoft.com/office/powerpoint/2010/main" val="30469741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Example 10.5 Valuation Using the Enterprise Value Multiple </a:t>
            </a:r>
            <a:r>
              <a:rPr lang="en-US" altLang="en-US" sz="2800" dirty="0">
                <a:latin typeface="+mj-lt"/>
                <a:ea typeface="ヒラギノ角ゴ Pro W3" pitchFamily="-65" charset="-128"/>
              </a:rPr>
              <a:t>(2 of 4)</a:t>
            </a:r>
            <a:endParaRPr lang="en-US" sz="2000" dirty="0">
              <a:latin typeface="+mj-lt"/>
            </a:endParaRPr>
          </a:p>
        </p:txBody>
      </p:sp>
      <p:sp>
        <p:nvSpPr>
          <p:cNvPr id="3" name="Content Placeholder 2"/>
          <p:cNvSpPr>
            <a:spLocks noGrp="1"/>
          </p:cNvSpPr>
          <p:nvPr>
            <p:ph idx="1"/>
          </p:nvPr>
        </p:nvSpPr>
        <p:spPr>
          <a:xfrm>
            <a:off x="457200" y="1603145"/>
            <a:ext cx="8229600" cy="3377565"/>
          </a:xfrm>
        </p:spPr>
        <p:txBody>
          <a:bodyPr/>
          <a:lstStyle/>
          <a:p>
            <a:pPr>
              <a:buNone/>
            </a:pPr>
            <a:r>
              <a:rPr lang="en-US" altLang="en-US" sz="2400" b="1" dirty="0">
                <a:ea typeface="ヒラギノ角ゴ Pro W3" pitchFamily="-65" charset="-128"/>
              </a:rPr>
              <a:t>Solution:</a:t>
            </a:r>
          </a:p>
          <a:p>
            <a:pPr>
              <a:spcBef>
                <a:spcPts val="0"/>
              </a:spcBef>
              <a:buNone/>
            </a:pPr>
            <a:r>
              <a:rPr lang="en-US" altLang="en-US" sz="2400" b="1" dirty="0">
                <a:ea typeface="ヒラギノ角ゴ Pro W3" pitchFamily="-65" charset="-128"/>
              </a:rPr>
              <a:t>Plan:</a:t>
            </a:r>
          </a:p>
          <a:p>
            <a:r>
              <a:rPr lang="en-IN" sz="2400" dirty="0"/>
              <a:t>To estimate Fairview’s enterprise value, we multiply its EBITDA by the average EV/EBITDA ratio of its industry.</a:t>
            </a:r>
          </a:p>
          <a:p>
            <a:r>
              <a:rPr lang="en-IN" sz="2400" dirty="0"/>
              <a:t>From there, we can subtract Fairview’s debt and add its cash to calculate its equity value. Finally, we can divide by the number of shares outstanding to arrive at its stock price.</a:t>
            </a:r>
            <a:endParaRPr lang="en-US" altLang="en-US" sz="2400" dirty="0">
              <a:ea typeface="ヒラギノ角ゴ Pro W3" pitchFamily="-65" charset="-128"/>
            </a:endParaRPr>
          </a:p>
        </p:txBody>
      </p:sp>
    </p:spTree>
    <p:extLst>
      <p:ext uri="{BB962C8B-B14F-4D97-AF65-F5344CB8AC3E}">
        <p14:creationId xmlns:p14="http://schemas.microsoft.com/office/powerpoint/2010/main" val="40072008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Example 10.5 Valuation Using the Enterprise Value Multiple </a:t>
            </a:r>
            <a:r>
              <a:rPr lang="en-US" altLang="en-US" sz="2800" dirty="0">
                <a:latin typeface="+mj-lt"/>
                <a:ea typeface="ヒラギノ角ゴ Pro W3" pitchFamily="-65" charset="-128"/>
              </a:rPr>
              <a:t>(3 of 4)</a:t>
            </a:r>
            <a:endParaRPr lang="en-US" sz="2800" dirty="0">
              <a:latin typeface="+mj-lt"/>
            </a:endParaRPr>
          </a:p>
        </p:txBody>
      </p:sp>
      <p:sp>
        <p:nvSpPr>
          <p:cNvPr id="3" name="Content Placeholder 2"/>
          <p:cNvSpPr>
            <a:spLocks noGrp="1"/>
          </p:cNvSpPr>
          <p:nvPr>
            <p:ph idx="1"/>
          </p:nvPr>
        </p:nvSpPr>
        <p:spPr>
          <a:xfrm>
            <a:off x="457200" y="1605915"/>
            <a:ext cx="8229600" cy="3590925"/>
          </a:xfrm>
        </p:spPr>
        <p:txBody>
          <a:bodyPr/>
          <a:lstStyle/>
          <a:p>
            <a:pPr>
              <a:buNone/>
            </a:pPr>
            <a:r>
              <a:rPr lang="en-US" altLang="en-US" sz="2400" b="1" dirty="0">
                <a:ea typeface="ヒラギノ角ゴ Pro W3" pitchFamily="-65" charset="-128"/>
              </a:rPr>
              <a:t>Execute:</a:t>
            </a:r>
          </a:p>
          <a:p>
            <a:r>
              <a:rPr lang="en-IN" sz="2400" dirty="0"/>
              <a:t>Fairview’s enterprise value estimate is $50 million </a:t>
            </a:r>
            <a:r>
              <a:rPr lang="en-IN" sz="2400" dirty="0">
                <a:cs typeface="Arial" panose="020B0604020202020204" pitchFamily="34" charset="0"/>
              </a:rPr>
              <a:t>×</a:t>
            </a:r>
            <a:r>
              <a:rPr lang="en-IN" sz="2400" dirty="0"/>
              <a:t> 8.5 = $425 million.</a:t>
            </a:r>
          </a:p>
          <a:p>
            <a:r>
              <a:rPr lang="en-IN" sz="2400" dirty="0"/>
              <a:t>Next, subtract the debt from its enterprise value and add in its cash: $425 million − $100 million + $20 million = $345 million, which is an estimate of the equity value.</a:t>
            </a:r>
          </a:p>
          <a:p>
            <a:r>
              <a:rPr lang="en-IN" sz="2400" dirty="0"/>
              <a:t>Its stock price estimate is equal to its equity value estimate divided by the number of shares outstanding:</a:t>
            </a:r>
            <a:endParaRPr lang="en-US" altLang="en-US" sz="2400" dirty="0">
              <a:ea typeface="ヒラギノ角ゴ Pro W3" pitchFamily="-65" charset="-128"/>
            </a:endParaRPr>
          </a:p>
        </p:txBody>
      </p:sp>
      <p:graphicFrame>
        <p:nvGraphicFramePr>
          <p:cNvPr id="4" name="Object 3" descr="An equation: $345 million divided by 10 million = $34.50."/>
          <p:cNvGraphicFramePr>
            <a:graphicFrameLocks noChangeAspect="1"/>
          </p:cNvGraphicFramePr>
          <p:nvPr>
            <p:extLst>
              <p:ext uri="{D42A27DB-BD31-4B8C-83A1-F6EECF244321}">
                <p14:modId xmlns:p14="http://schemas.microsoft.com/office/powerpoint/2010/main" val="4032960583"/>
              </p:ext>
            </p:extLst>
          </p:nvPr>
        </p:nvGraphicFramePr>
        <p:xfrm>
          <a:off x="3265488" y="5334000"/>
          <a:ext cx="2584450" cy="669925"/>
        </p:xfrm>
        <a:graphic>
          <a:graphicData uri="http://schemas.openxmlformats.org/presentationml/2006/ole">
            <mc:AlternateContent xmlns:mc="http://schemas.openxmlformats.org/markup-compatibility/2006">
              <mc:Choice xmlns:v="urn:schemas-microsoft-com:vml" Requires="v">
                <p:oleObj spid="_x0000_s55426" name="Equation" r:id="rId4" imgW="2844720" imgH="736560" progId="Equation.DSMT4">
                  <p:embed/>
                </p:oleObj>
              </mc:Choice>
              <mc:Fallback>
                <p:oleObj name="Equation" r:id="rId4" imgW="2844720" imgH="736560" progId="Equation.DSMT4">
                  <p:embed/>
                  <p:pic>
                    <p:nvPicPr>
                      <p:cNvPr id="0" name=""/>
                      <p:cNvPicPr/>
                      <p:nvPr/>
                    </p:nvPicPr>
                    <p:blipFill>
                      <a:blip r:embed="rId5"/>
                      <a:stretch>
                        <a:fillRect/>
                      </a:stretch>
                    </p:blipFill>
                    <p:spPr>
                      <a:xfrm>
                        <a:off x="3265488" y="5334000"/>
                        <a:ext cx="2584450" cy="669925"/>
                      </a:xfrm>
                      <a:prstGeom prst="rect">
                        <a:avLst/>
                      </a:prstGeom>
                    </p:spPr>
                  </p:pic>
                </p:oleObj>
              </mc:Fallback>
            </mc:AlternateContent>
          </a:graphicData>
        </a:graphic>
      </p:graphicFrame>
    </p:spTree>
    <p:extLst>
      <p:ext uri="{BB962C8B-B14F-4D97-AF65-F5344CB8AC3E}">
        <p14:creationId xmlns:p14="http://schemas.microsoft.com/office/powerpoint/2010/main" val="18952052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Example 10.5 Valuation Using the Enterprise Value Multiple </a:t>
            </a:r>
            <a:r>
              <a:rPr lang="en-US" altLang="en-US" sz="2800" dirty="0">
                <a:latin typeface="+mj-lt"/>
                <a:ea typeface="ヒラギノ角ゴ Pro W3" pitchFamily="-65" charset="-128"/>
              </a:rPr>
              <a:t>(4 of 4)</a:t>
            </a:r>
            <a:endParaRPr lang="en-US" sz="2000" dirty="0">
              <a:latin typeface="+mj-lt"/>
            </a:endParaRPr>
          </a:p>
        </p:txBody>
      </p:sp>
      <p:sp>
        <p:nvSpPr>
          <p:cNvPr id="3" name="Content Placeholder 2"/>
          <p:cNvSpPr>
            <a:spLocks noGrp="1"/>
          </p:cNvSpPr>
          <p:nvPr>
            <p:ph idx="1"/>
          </p:nvPr>
        </p:nvSpPr>
        <p:spPr>
          <a:xfrm>
            <a:off x="457200" y="1611286"/>
            <a:ext cx="8229600" cy="3383279"/>
          </a:xfrm>
        </p:spPr>
        <p:txBody>
          <a:bodyPr/>
          <a:lstStyle/>
          <a:p>
            <a:pPr>
              <a:buNone/>
            </a:pPr>
            <a:r>
              <a:rPr lang="en-US" altLang="en-US" sz="2400" b="1" dirty="0">
                <a:ea typeface="ヒラギノ角ゴ Pro W3" pitchFamily="-65" charset="-128"/>
              </a:rPr>
              <a:t>Evaluate:</a:t>
            </a:r>
          </a:p>
          <a:p>
            <a:r>
              <a:rPr lang="en-IN" sz="2400" dirty="0"/>
              <a:t>If we assume that Fairview should be valued similarly to the rest of the industry, then $425 million is a reasonable estimate of its enterprise value and $34.50 is a reasonable estimate of its stock price. </a:t>
            </a:r>
          </a:p>
          <a:p>
            <a:r>
              <a:rPr lang="en-IN" sz="2400" dirty="0"/>
              <a:t>However, we are relying on the assumption that Fairview’s expected free cash flow growth is similar to the industry average. If that assumption is wrong, so is our valuation.</a:t>
            </a:r>
            <a:endParaRPr lang="en-US" altLang="en-US" sz="2400" dirty="0">
              <a:ea typeface="ヒラギノ角ゴ Pro W3" pitchFamily="-65" charset="-128"/>
            </a:endParaRPr>
          </a:p>
        </p:txBody>
      </p:sp>
    </p:spTree>
    <p:extLst>
      <p:ext uri="{BB962C8B-B14F-4D97-AF65-F5344CB8AC3E}">
        <p14:creationId xmlns:p14="http://schemas.microsoft.com/office/powerpoint/2010/main" val="4211072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10.1 The Discounted Free Cash Flow Model </a:t>
            </a:r>
            <a:r>
              <a:rPr lang="en-US" altLang="en-US" sz="2800" dirty="0">
                <a:latin typeface="+mj-lt"/>
                <a:ea typeface="ヒラギノ角ゴ Pro W3" pitchFamily="-65" charset="-128"/>
              </a:rPr>
              <a:t>(4 of 7)</a:t>
            </a:r>
            <a:endParaRPr lang="en-US" sz="2000" dirty="0">
              <a:latin typeface="+mj-lt"/>
            </a:endParaRPr>
          </a:p>
        </p:txBody>
      </p:sp>
      <p:sp>
        <p:nvSpPr>
          <p:cNvPr id="3" name="Content Placeholder 2"/>
          <p:cNvSpPr>
            <a:spLocks noGrp="1"/>
          </p:cNvSpPr>
          <p:nvPr>
            <p:ph idx="1"/>
          </p:nvPr>
        </p:nvSpPr>
        <p:spPr>
          <a:xfrm>
            <a:off x="457200" y="1600200"/>
            <a:ext cx="8229600" cy="2514600"/>
          </a:xfrm>
        </p:spPr>
        <p:txBody>
          <a:bodyPr/>
          <a:lstStyle/>
          <a:p>
            <a:r>
              <a:rPr lang="en-US" altLang="en-US" sz="2400" dirty="0">
                <a:ea typeface="ヒラギノ角ゴ Pro W3" pitchFamily="-65" charset="-128"/>
              </a:rPr>
              <a:t>Implementing the Model</a:t>
            </a:r>
          </a:p>
          <a:p>
            <a:pPr lvl="1"/>
            <a:r>
              <a:rPr lang="en-US" altLang="en-US" sz="2400" dirty="0">
                <a:ea typeface="ヒラギノ角ゴ Pro W3" pitchFamily="-65" charset="-128"/>
              </a:rPr>
              <a:t>Since we are discounting the cash flows to all investors, we use the weighted average cost of capital (WACC), denoted by </a:t>
            </a:r>
            <a:r>
              <a:rPr lang="en-US" altLang="en-US" sz="2400" i="1" dirty="0">
                <a:ea typeface="ヒラギノ角ゴ Pro W3" pitchFamily="-65" charset="-128"/>
              </a:rPr>
              <a:t>r</a:t>
            </a:r>
            <a:r>
              <a:rPr lang="en-US" altLang="en-US" sz="2400" baseline="-25000" dirty="0">
                <a:ea typeface="ヒラギノ角ゴ Pro W3" pitchFamily="-65" charset="-128"/>
              </a:rPr>
              <a:t>wacc</a:t>
            </a:r>
          </a:p>
          <a:p>
            <a:pPr lvl="1"/>
            <a:r>
              <a:rPr lang="en-US" altLang="en-US" sz="2400" dirty="0">
                <a:ea typeface="ヒラギノ角ゴ Pro W3" pitchFamily="-65" charset="-128"/>
              </a:rPr>
              <a:t>Forecast free cash flow up to some horizon, together with a terminal value of the enterprise:</a:t>
            </a:r>
          </a:p>
        </p:txBody>
      </p:sp>
      <p:graphicFrame>
        <p:nvGraphicFramePr>
          <p:cNvPr id="6" name="Object 2" descr="An equation: V naught = F C F sub 1 divided by 1 plus r sub w ay c c, plus F C F sub 2 divided by left parenthesis, 1 plus r sub w ay c c right parenthesis, squared, and so on, plus F C F sub n divided by, left parenthesis, 1 plus r sub w ay c c, right parenthesis, raised to the N power, plus V sub N divided by left parenthesis, 1 plus r sub w ay c c, right parenthesis, raised to the N power."/>
          <p:cNvGraphicFramePr>
            <a:graphicFrameLocks noChangeAspect="1"/>
          </p:cNvGraphicFramePr>
          <p:nvPr>
            <p:extLst>
              <p:ext uri="{D42A27DB-BD31-4B8C-83A1-F6EECF244321}">
                <p14:modId xmlns:p14="http://schemas.microsoft.com/office/powerpoint/2010/main" val="254274202"/>
              </p:ext>
            </p:extLst>
          </p:nvPr>
        </p:nvGraphicFramePr>
        <p:xfrm>
          <a:off x="1427163" y="4240213"/>
          <a:ext cx="6288087" cy="800100"/>
        </p:xfrm>
        <a:graphic>
          <a:graphicData uri="http://schemas.openxmlformats.org/presentationml/2006/ole">
            <mc:AlternateContent xmlns:mc="http://schemas.openxmlformats.org/markup-compatibility/2006">
              <mc:Choice xmlns:v="urn:schemas-microsoft-com:vml" Requires="v">
                <p:oleObj spid="_x0000_s33940" name="Equation" r:id="rId4" imgW="4787640" imgH="609480" progId="Equation.DSMT4">
                  <p:embed/>
                </p:oleObj>
              </mc:Choice>
              <mc:Fallback>
                <p:oleObj name="Equation" r:id="rId4" imgW="4787640" imgH="609480" progId="Equation.DSMT4">
                  <p:embed/>
                  <p:pic>
                    <p:nvPicPr>
                      <p:cNvPr id="0" name=""/>
                      <p:cNvPicPr>
                        <a:picLocks noChangeAspect="1" noChangeArrowheads="1"/>
                      </p:cNvPicPr>
                      <p:nvPr/>
                    </p:nvPicPr>
                    <p:blipFill>
                      <a:blip r:embed="rId5"/>
                      <a:srcRect/>
                      <a:stretch>
                        <a:fillRect/>
                      </a:stretch>
                    </p:blipFill>
                    <p:spPr bwMode="auto">
                      <a:xfrm>
                        <a:off x="1427163" y="4240213"/>
                        <a:ext cx="6288087"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Content Placeholder 3"/>
          <p:cNvSpPr>
            <a:spLocks noGrp="1"/>
          </p:cNvSpPr>
          <p:nvPr>
            <p:ph idx="13"/>
          </p:nvPr>
        </p:nvSpPr>
        <p:spPr>
          <a:xfrm>
            <a:off x="7274646" y="5273040"/>
            <a:ext cx="1407074" cy="381000"/>
          </a:xfrm>
        </p:spPr>
        <p:txBody>
          <a:bodyPr/>
          <a:lstStyle/>
          <a:p>
            <a:pPr marL="0" indent="0">
              <a:buNone/>
            </a:pPr>
            <a:r>
              <a:rPr lang="en-US" altLang="en-US" sz="2400" dirty="0">
                <a:ea typeface="ＭＳ Ｐゴシック" panose="020B0600070205080204" pitchFamily="34" charset="-128"/>
              </a:rPr>
              <a:t>(Eq. 10.5)</a:t>
            </a:r>
          </a:p>
        </p:txBody>
      </p:sp>
    </p:spTree>
    <p:extLst>
      <p:ext uri="{BB962C8B-B14F-4D97-AF65-F5344CB8AC3E}">
        <p14:creationId xmlns:p14="http://schemas.microsoft.com/office/powerpoint/2010/main" val="2197507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Example 10.5a Valuation Using the Enterprise Value Multiple </a:t>
            </a:r>
            <a:r>
              <a:rPr lang="en-US" altLang="en-US" sz="2800" dirty="0">
                <a:latin typeface="+mj-lt"/>
                <a:ea typeface="ヒラギノ角ゴ Pro W3" pitchFamily="-65" charset="-128"/>
              </a:rPr>
              <a:t>(1 of 4)</a:t>
            </a:r>
            <a:endParaRPr lang="en-US" sz="2800" dirty="0">
              <a:latin typeface="+mj-lt"/>
            </a:endParaRPr>
          </a:p>
        </p:txBody>
      </p:sp>
      <p:sp>
        <p:nvSpPr>
          <p:cNvPr id="3" name="Content Placeholder 2"/>
          <p:cNvSpPr>
            <a:spLocks noGrp="1"/>
          </p:cNvSpPr>
          <p:nvPr>
            <p:ph idx="1"/>
          </p:nvPr>
        </p:nvSpPr>
        <p:spPr>
          <a:xfrm>
            <a:off x="457200" y="1611286"/>
            <a:ext cx="8229600" cy="3764280"/>
          </a:xfrm>
        </p:spPr>
        <p:txBody>
          <a:bodyPr/>
          <a:lstStyle/>
          <a:p>
            <a:pPr>
              <a:buNone/>
            </a:pPr>
            <a:r>
              <a:rPr lang="en-US" altLang="en-US" sz="2400" b="1" dirty="0">
                <a:ea typeface="ヒラギノ角ゴ Pro W3" pitchFamily="-65" charset="-128"/>
              </a:rPr>
              <a:t>Problem:</a:t>
            </a:r>
          </a:p>
          <a:p>
            <a:r>
              <a:rPr lang="en-US" altLang="en-US" sz="2400" dirty="0">
                <a:ea typeface="ヒラギノ角ゴ Pro W3" pitchFamily="-65" charset="-128"/>
              </a:rPr>
              <a:t>TexGate, Inc., has EBITDA of $80 million, cash of $25 million, debt of $125 million, and 25 million shares outstanding. </a:t>
            </a:r>
          </a:p>
          <a:p>
            <a:r>
              <a:rPr lang="en-US" altLang="en-US" sz="2400" dirty="0">
                <a:ea typeface="ヒラギノ角ゴ Pro W3" pitchFamily="-65" charset="-128"/>
              </a:rPr>
              <a:t>TexGate’s industry as a whole has an average EV/EBITDA ratio of 10.2. </a:t>
            </a:r>
          </a:p>
          <a:p>
            <a:r>
              <a:rPr lang="en-US" altLang="en-US" sz="2400" dirty="0">
                <a:ea typeface="ヒラギノ角ゴ Pro W3" pitchFamily="-65" charset="-128"/>
              </a:rPr>
              <a:t>What is one estimate of TexGate’s enterprise value? </a:t>
            </a:r>
          </a:p>
          <a:p>
            <a:r>
              <a:rPr lang="en-US" altLang="en-US" sz="2400" dirty="0">
                <a:ea typeface="ヒラギノ角ゴ Pro W3" pitchFamily="-65" charset="-128"/>
              </a:rPr>
              <a:t>What is a corresponding estimate of its stock price?</a:t>
            </a:r>
          </a:p>
        </p:txBody>
      </p:sp>
    </p:spTree>
    <p:extLst>
      <p:ext uri="{BB962C8B-B14F-4D97-AF65-F5344CB8AC3E}">
        <p14:creationId xmlns:p14="http://schemas.microsoft.com/office/powerpoint/2010/main" val="9540519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Example 10.5a Valuation Using the Enterprise Value Multiple </a:t>
            </a:r>
            <a:r>
              <a:rPr lang="en-US" altLang="en-US" sz="2800" dirty="0">
                <a:latin typeface="+mj-lt"/>
                <a:ea typeface="ヒラギノ角ゴ Pro W3" pitchFamily="-65" charset="-128"/>
              </a:rPr>
              <a:t>(2 of 4)</a:t>
            </a:r>
            <a:endParaRPr lang="en-US" sz="2000" dirty="0">
              <a:latin typeface="+mj-lt"/>
            </a:endParaRPr>
          </a:p>
        </p:txBody>
      </p:sp>
      <p:sp>
        <p:nvSpPr>
          <p:cNvPr id="3" name="Content Placeholder 2"/>
          <p:cNvSpPr>
            <a:spLocks noGrp="1"/>
          </p:cNvSpPr>
          <p:nvPr>
            <p:ph idx="1"/>
          </p:nvPr>
        </p:nvSpPr>
        <p:spPr>
          <a:xfrm>
            <a:off x="457200" y="1611286"/>
            <a:ext cx="8229600" cy="3383280"/>
          </a:xfrm>
        </p:spPr>
        <p:txBody>
          <a:bodyPr/>
          <a:lstStyle/>
          <a:p>
            <a:pPr>
              <a:buNone/>
            </a:pPr>
            <a:r>
              <a:rPr lang="en-US" altLang="en-US" sz="2400" b="1" dirty="0">
                <a:ea typeface="ヒラギノ角ゴ Pro W3" pitchFamily="-65" charset="-128"/>
              </a:rPr>
              <a:t>Solution:</a:t>
            </a:r>
          </a:p>
          <a:p>
            <a:pPr>
              <a:spcBef>
                <a:spcPts val="0"/>
              </a:spcBef>
              <a:buNone/>
            </a:pPr>
            <a:r>
              <a:rPr lang="en-US" altLang="en-US" sz="2400" b="1" dirty="0">
                <a:ea typeface="ヒラギノ角ゴ Pro W3" pitchFamily="-65" charset="-128"/>
              </a:rPr>
              <a:t>Plan:</a:t>
            </a:r>
          </a:p>
          <a:p>
            <a:r>
              <a:rPr lang="en-US" altLang="en-US" sz="2400" dirty="0">
                <a:ea typeface="ヒラギノ角ゴ Pro W3" pitchFamily="-65" charset="-128"/>
              </a:rPr>
              <a:t>To estimate TexGate’s enterprise value, we multiply its EBITDA by the average EV/EBITDA ratio of its industry.</a:t>
            </a:r>
          </a:p>
          <a:p>
            <a:r>
              <a:rPr lang="en-US" altLang="en-US" sz="2400" dirty="0">
                <a:ea typeface="ヒラギノ角ゴ Pro W3" pitchFamily="-65" charset="-128"/>
              </a:rPr>
              <a:t>From there, we can subtract TexGates’s debt and add its cash to calculate its equity value. Finally, we can divide by the number of shares outstanding to arrive at its stock price.</a:t>
            </a:r>
          </a:p>
        </p:txBody>
      </p:sp>
    </p:spTree>
    <p:extLst>
      <p:ext uri="{BB962C8B-B14F-4D97-AF65-F5344CB8AC3E}">
        <p14:creationId xmlns:p14="http://schemas.microsoft.com/office/powerpoint/2010/main" val="25284441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Example 10.5a Valuation Using the Enterprise Value Multiple </a:t>
            </a:r>
            <a:r>
              <a:rPr lang="en-US" altLang="en-US" sz="2800" dirty="0">
                <a:latin typeface="+mj-lt"/>
                <a:ea typeface="ヒラギノ角ゴ Pro W3" pitchFamily="-65" charset="-128"/>
              </a:rPr>
              <a:t>(3 of 4)</a:t>
            </a:r>
            <a:endParaRPr lang="en-US" sz="2000" dirty="0">
              <a:latin typeface="+mj-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16825"/>
                <a:ext cx="8229600" cy="3819525"/>
              </a:xfrm>
            </p:spPr>
            <p:txBody>
              <a:bodyPr/>
              <a:lstStyle/>
              <a:p>
                <a:pPr>
                  <a:buNone/>
                </a:pPr>
                <a:r>
                  <a:rPr lang="en-US" altLang="en-US" sz="2200" b="1" dirty="0">
                    <a:ea typeface="ヒラギノ角ゴ Pro W3" pitchFamily="-65" charset="-128"/>
                  </a:rPr>
                  <a:t>Execute:</a:t>
                </a:r>
              </a:p>
              <a:p>
                <a:r>
                  <a:rPr lang="en-US" altLang="en-US" sz="2200" dirty="0">
                    <a:ea typeface="ヒラギノ角ゴ Pro W3" pitchFamily="-65" charset="-128"/>
                  </a:rPr>
                  <a:t>TexGate’s enterprise value estimate is $80 million </a:t>
                </a:r>
                <a14:m>
                  <m:oMath xmlns:m="http://schemas.openxmlformats.org/officeDocument/2006/math">
                    <m:r>
                      <a:rPr lang="en-US" altLang="en-US" sz="2200" i="1" dirty="0">
                        <a:latin typeface="Cambria Math" panose="02040503050406030204" pitchFamily="18" charset="0"/>
                        <a:ea typeface="ヒラギノ角ゴ Pro W3" pitchFamily="-65" charset="-128"/>
                      </a:rPr>
                      <m:t>×</m:t>
                    </m:r>
                  </m:oMath>
                </a14:m>
                <a:r>
                  <a:rPr lang="en-US" altLang="en-US" sz="2200" dirty="0">
                    <a:ea typeface="ヒラギノ角ゴ Pro W3" pitchFamily="-65" charset="-128"/>
                  </a:rPr>
                  <a:t> 10.2 = $816 million.</a:t>
                </a:r>
              </a:p>
              <a:p>
                <a:r>
                  <a:rPr lang="en-US" altLang="en-US" sz="2200" dirty="0">
                    <a:ea typeface="ヒラギノ角ゴ Pro W3" pitchFamily="-65" charset="-128"/>
                  </a:rPr>
                  <a:t>Next, subtract the debt from its enterprise value and add in its cash:</a:t>
                </a:r>
              </a:p>
              <a:p>
                <a:r>
                  <a:rPr lang="en-US" altLang="en-US" sz="2200" dirty="0">
                    <a:ea typeface="ヒラギノ角ゴ Pro W3" pitchFamily="-65" charset="-128"/>
                  </a:rPr>
                  <a:t>$816 million ‒ $125 million + $25 million = $716 million, which is an estimate of the equity value.</a:t>
                </a:r>
              </a:p>
              <a:p>
                <a:r>
                  <a:rPr lang="en-US" altLang="en-US" sz="2200" dirty="0">
                    <a:ea typeface="ヒラギノ角ゴ Pro W3" pitchFamily="-65" charset="-128"/>
                  </a:rPr>
                  <a:t>Its stock price estimate is equal to its equity value estimate divided by the number of shares outstanding: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16825"/>
                <a:ext cx="8229600" cy="3819525"/>
              </a:xfrm>
              <a:blipFill>
                <a:blip r:embed="rId4"/>
                <a:stretch>
                  <a:fillRect l="-2074" t="-2073" r="-2296" b="-3509"/>
                </a:stretch>
              </a:blipFill>
            </p:spPr>
            <p:txBody>
              <a:bodyPr/>
              <a:lstStyle/>
              <a:p>
                <a:r>
                  <a:rPr lang="en-IN">
                    <a:noFill/>
                  </a:rPr>
                  <a:t> </a:t>
                </a:r>
              </a:p>
            </p:txBody>
          </p:sp>
        </mc:Fallback>
      </mc:AlternateContent>
      <p:graphicFrame>
        <p:nvGraphicFramePr>
          <p:cNvPr id="4" name="Object 3" descr="An equation: $716 million divided by 25 million = $28.64."/>
          <p:cNvGraphicFramePr>
            <a:graphicFrameLocks noChangeAspect="1"/>
          </p:cNvGraphicFramePr>
          <p:nvPr>
            <p:extLst>
              <p:ext uri="{D42A27DB-BD31-4B8C-83A1-F6EECF244321}">
                <p14:modId xmlns:p14="http://schemas.microsoft.com/office/powerpoint/2010/main" val="2164543101"/>
              </p:ext>
            </p:extLst>
          </p:nvPr>
        </p:nvGraphicFramePr>
        <p:xfrm>
          <a:off x="3265488" y="5562600"/>
          <a:ext cx="2584450" cy="669925"/>
        </p:xfrm>
        <a:graphic>
          <a:graphicData uri="http://schemas.openxmlformats.org/presentationml/2006/ole">
            <mc:AlternateContent xmlns:mc="http://schemas.openxmlformats.org/markup-compatibility/2006">
              <mc:Choice xmlns:v="urn:schemas-microsoft-com:vml" Requires="v">
                <p:oleObj spid="_x0000_s46221" name="Equation" r:id="rId5" imgW="2844720" imgH="736560" progId="Equation.DSMT4">
                  <p:embed/>
                </p:oleObj>
              </mc:Choice>
              <mc:Fallback>
                <p:oleObj name="Equation" r:id="rId5" imgW="2844720" imgH="736560" progId="Equation.DSMT4">
                  <p:embed/>
                  <p:pic>
                    <p:nvPicPr>
                      <p:cNvPr id="0" name=""/>
                      <p:cNvPicPr/>
                      <p:nvPr/>
                    </p:nvPicPr>
                    <p:blipFill>
                      <a:blip r:embed="rId6"/>
                      <a:stretch>
                        <a:fillRect/>
                      </a:stretch>
                    </p:blipFill>
                    <p:spPr>
                      <a:xfrm>
                        <a:off x="3265488" y="5562600"/>
                        <a:ext cx="2584450" cy="669925"/>
                      </a:xfrm>
                      <a:prstGeom prst="rect">
                        <a:avLst/>
                      </a:prstGeom>
                    </p:spPr>
                  </p:pic>
                </p:oleObj>
              </mc:Fallback>
            </mc:AlternateContent>
          </a:graphicData>
        </a:graphic>
      </p:graphicFrame>
    </p:spTree>
    <p:extLst>
      <p:ext uri="{BB962C8B-B14F-4D97-AF65-F5344CB8AC3E}">
        <p14:creationId xmlns:p14="http://schemas.microsoft.com/office/powerpoint/2010/main" val="17480263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Example 10.5a Valuation Using the Enterprise Value Multiple </a:t>
            </a:r>
            <a:r>
              <a:rPr lang="en-US" altLang="en-US" sz="2800" dirty="0">
                <a:latin typeface="+mj-lt"/>
                <a:ea typeface="ヒラギノ角ゴ Pro W3" pitchFamily="-65" charset="-128"/>
              </a:rPr>
              <a:t>(4 of 4)</a:t>
            </a:r>
            <a:endParaRPr lang="en-US" sz="2800" dirty="0">
              <a:latin typeface="+mj-lt"/>
            </a:endParaRPr>
          </a:p>
        </p:txBody>
      </p:sp>
      <p:sp>
        <p:nvSpPr>
          <p:cNvPr id="3" name="Content Placeholder 2"/>
          <p:cNvSpPr>
            <a:spLocks noGrp="1"/>
          </p:cNvSpPr>
          <p:nvPr>
            <p:ph idx="1"/>
          </p:nvPr>
        </p:nvSpPr>
        <p:spPr>
          <a:xfrm>
            <a:off x="457200" y="1611286"/>
            <a:ext cx="8229600" cy="3916680"/>
          </a:xfrm>
        </p:spPr>
        <p:txBody>
          <a:bodyPr/>
          <a:lstStyle/>
          <a:p>
            <a:pPr>
              <a:buNone/>
            </a:pPr>
            <a:r>
              <a:rPr lang="en-US" altLang="en-US" sz="2400" b="1" dirty="0">
                <a:ea typeface="ヒラギノ角ゴ Pro W3" pitchFamily="-65" charset="-128"/>
              </a:rPr>
              <a:t>Evaluate:</a:t>
            </a:r>
          </a:p>
          <a:p>
            <a:r>
              <a:rPr lang="en-US" altLang="en-US" sz="2400" dirty="0">
                <a:ea typeface="ヒラギノ角ゴ Pro W3" pitchFamily="-65" charset="-128"/>
              </a:rPr>
              <a:t>If we assume that TexGate should be valued similarly to the rest of the industry, then $816 million is a reasonable estimate of its enterprise value and $28.64 is a reasonable estimate of its stock price. </a:t>
            </a:r>
          </a:p>
          <a:p>
            <a:r>
              <a:rPr lang="en-US" altLang="en-US" sz="2400" dirty="0">
                <a:ea typeface="ヒラギノ角ゴ Pro W3" pitchFamily="-65" charset="-128"/>
              </a:rPr>
              <a:t>However, we are relying on the assumption that TexGate’s expected free cash flow growth is similar to the industry average. </a:t>
            </a:r>
          </a:p>
          <a:p>
            <a:r>
              <a:rPr lang="en-US" altLang="en-US" sz="2400" dirty="0">
                <a:ea typeface="ヒラギノ角ゴ Pro W3" pitchFamily="-65" charset="-128"/>
              </a:rPr>
              <a:t>If that assumption is wrong, so is our valuation.</a:t>
            </a:r>
          </a:p>
        </p:txBody>
      </p:sp>
    </p:spTree>
    <p:extLst>
      <p:ext uri="{BB962C8B-B14F-4D97-AF65-F5344CB8AC3E}">
        <p14:creationId xmlns:p14="http://schemas.microsoft.com/office/powerpoint/2010/main" val="2311663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10.2 Valuation Based on Comparable Firms </a:t>
            </a:r>
            <a:r>
              <a:rPr lang="en-US" altLang="en-US" sz="2800" dirty="0">
                <a:latin typeface="+mj-lt"/>
                <a:ea typeface="ヒラギノ角ゴ Pro W3" pitchFamily="-65" charset="-128"/>
              </a:rPr>
              <a:t>(9 of 13)</a:t>
            </a:r>
            <a:endParaRPr lang="en-US" sz="2800" dirty="0">
              <a:latin typeface="+mj-lt"/>
            </a:endParaRPr>
          </a:p>
        </p:txBody>
      </p:sp>
      <p:sp>
        <p:nvSpPr>
          <p:cNvPr id="3" name="Content Placeholder 2"/>
          <p:cNvSpPr>
            <a:spLocks noGrp="1"/>
          </p:cNvSpPr>
          <p:nvPr>
            <p:ph idx="1"/>
          </p:nvPr>
        </p:nvSpPr>
        <p:spPr>
          <a:xfrm>
            <a:off x="457200" y="1600201"/>
            <a:ext cx="8229600" cy="2971799"/>
          </a:xfrm>
        </p:spPr>
        <p:txBody>
          <a:bodyPr/>
          <a:lstStyle/>
          <a:p>
            <a:r>
              <a:rPr lang="en-US" altLang="en-US" sz="2400" dirty="0">
                <a:ea typeface="ヒラギノ角ゴ Pro W3" pitchFamily="-65" charset="-128"/>
              </a:rPr>
              <a:t>Other multiples</a:t>
            </a:r>
          </a:p>
          <a:p>
            <a:pPr lvl="1"/>
            <a:r>
              <a:rPr lang="en-US" altLang="en-US" sz="2400" dirty="0">
                <a:ea typeface="ヒラギノ角ゴ Pro W3" pitchFamily="-65" charset="-128"/>
              </a:rPr>
              <a:t>Multiples of sales can be useful if it is reasonable to assume margins are similar in the future</a:t>
            </a:r>
          </a:p>
          <a:p>
            <a:pPr lvl="1"/>
            <a:r>
              <a:rPr lang="en-US" altLang="en-US" sz="2400" dirty="0">
                <a:ea typeface="ヒラギノ角ゴ Pro W3" pitchFamily="-65" charset="-128"/>
              </a:rPr>
              <a:t>Price-to-book value of equity can be used for firms with substantial tangible assets</a:t>
            </a:r>
          </a:p>
          <a:p>
            <a:pPr lvl="1"/>
            <a:r>
              <a:rPr lang="en-US" altLang="en-US" sz="2400" dirty="0">
                <a:ea typeface="ヒラギノ角ゴ Pro W3" pitchFamily="-65" charset="-128"/>
              </a:rPr>
              <a:t>Some multiples are specific to an industry </a:t>
            </a:r>
          </a:p>
          <a:p>
            <a:pPr lvl="2"/>
            <a:r>
              <a:rPr lang="en-US" altLang="en-US" sz="2400" dirty="0">
                <a:ea typeface="ＭＳ Ｐゴシック" panose="020B0600070205080204" pitchFamily="34" charset="-128"/>
              </a:rPr>
              <a:t>e.g. Cable TV – Enterprise value per subscriber</a:t>
            </a:r>
          </a:p>
        </p:txBody>
      </p:sp>
    </p:spTree>
    <p:extLst>
      <p:ext uri="{BB962C8B-B14F-4D97-AF65-F5344CB8AC3E}">
        <p14:creationId xmlns:p14="http://schemas.microsoft.com/office/powerpoint/2010/main" val="29307761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10.2 Valuation Based on Comparable Firms </a:t>
            </a:r>
            <a:r>
              <a:rPr lang="en-US" altLang="en-US" sz="2800" dirty="0">
                <a:latin typeface="+mj-lt"/>
                <a:ea typeface="ヒラギノ角ゴ Pro W3" pitchFamily="-65" charset="-128"/>
              </a:rPr>
              <a:t>(10 of 13)</a:t>
            </a:r>
            <a:endParaRPr lang="en-US" sz="2800" dirty="0">
              <a:latin typeface="+mj-lt"/>
            </a:endParaRPr>
          </a:p>
        </p:txBody>
      </p:sp>
      <p:sp>
        <p:nvSpPr>
          <p:cNvPr id="3" name="Content Placeholder 2"/>
          <p:cNvSpPr>
            <a:spLocks noGrp="1"/>
          </p:cNvSpPr>
          <p:nvPr>
            <p:ph idx="1"/>
          </p:nvPr>
        </p:nvSpPr>
        <p:spPr>
          <a:xfrm>
            <a:off x="457200" y="1600200"/>
            <a:ext cx="8229600" cy="4572000"/>
          </a:xfrm>
        </p:spPr>
        <p:txBody>
          <a:bodyPr/>
          <a:lstStyle/>
          <a:p>
            <a:r>
              <a:rPr lang="en-US" altLang="en-US" sz="2400" dirty="0">
                <a:ea typeface="ヒラギノ角ゴ Pro W3" pitchFamily="-65" charset="-128"/>
              </a:rPr>
              <a:t>Limitations of Multiples</a:t>
            </a:r>
          </a:p>
          <a:p>
            <a:pPr lvl="1"/>
            <a:r>
              <a:rPr lang="en-US" altLang="en-US" sz="2400" dirty="0">
                <a:ea typeface="ヒラギノ角ゴ Pro W3" pitchFamily="-65" charset="-128"/>
              </a:rPr>
              <a:t>Firms are not identical</a:t>
            </a:r>
          </a:p>
          <a:p>
            <a:pPr lvl="2"/>
            <a:r>
              <a:rPr lang="en-US" altLang="en-US" sz="2400" dirty="0">
                <a:ea typeface="ＭＳ Ｐゴシック" panose="020B0600070205080204" pitchFamily="34" charset="-128"/>
              </a:rPr>
              <a:t>Usefulness of a valuation multiple will depend on the nature of the differences and the sensitivity of the multiples to the differences</a:t>
            </a:r>
          </a:p>
          <a:p>
            <a:pPr lvl="2"/>
            <a:r>
              <a:rPr lang="en-US" altLang="en-US" sz="2400" dirty="0">
                <a:ea typeface="ＭＳ Ｐゴシック" panose="020B0600070205080204" pitchFamily="34" charset="-128"/>
              </a:rPr>
              <a:t>Differences in multiples can be related to    differences in</a:t>
            </a:r>
          </a:p>
          <a:p>
            <a:pPr lvl="3"/>
            <a:r>
              <a:rPr lang="en-US" altLang="en-US" sz="2400" dirty="0">
                <a:ea typeface="ＭＳ Ｐゴシック" panose="020B0600070205080204" pitchFamily="34" charset="-128"/>
              </a:rPr>
              <a:t>Expected future growth rate</a:t>
            </a:r>
          </a:p>
          <a:p>
            <a:pPr lvl="3"/>
            <a:r>
              <a:rPr lang="en-US" altLang="en-US" sz="2400" dirty="0">
                <a:ea typeface="ＭＳ Ｐゴシック" panose="020B0600070205080204" pitchFamily="34" charset="-128"/>
              </a:rPr>
              <a:t>Risk (cost of capital)</a:t>
            </a:r>
          </a:p>
          <a:p>
            <a:pPr lvl="3"/>
            <a:r>
              <a:rPr lang="en-US" altLang="en-US" sz="2400" dirty="0">
                <a:ea typeface="ＭＳ Ｐゴシック" panose="020B0600070205080204" pitchFamily="34" charset="-128"/>
              </a:rPr>
              <a:t>Differences in accounting conventions between countries</a:t>
            </a:r>
          </a:p>
        </p:txBody>
      </p:sp>
    </p:spTree>
    <p:extLst>
      <p:ext uri="{BB962C8B-B14F-4D97-AF65-F5344CB8AC3E}">
        <p14:creationId xmlns:p14="http://schemas.microsoft.com/office/powerpoint/2010/main" val="26212560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10.2 Valuation Based on Comparable Firms </a:t>
            </a:r>
            <a:r>
              <a:rPr lang="en-US" altLang="en-US" sz="2800" dirty="0">
                <a:latin typeface="+mj-lt"/>
                <a:ea typeface="ヒラギノ角ゴ Pro W3" pitchFamily="-65" charset="-128"/>
              </a:rPr>
              <a:t>(11 of 13)</a:t>
            </a:r>
            <a:endParaRPr lang="en-US" sz="2800" dirty="0">
              <a:latin typeface="+mj-lt"/>
            </a:endParaRPr>
          </a:p>
        </p:txBody>
      </p:sp>
      <p:sp>
        <p:nvSpPr>
          <p:cNvPr id="3" name="Content Placeholder 2"/>
          <p:cNvSpPr>
            <a:spLocks noGrp="1"/>
          </p:cNvSpPr>
          <p:nvPr>
            <p:ph idx="1"/>
          </p:nvPr>
        </p:nvSpPr>
        <p:spPr>
          <a:xfrm>
            <a:off x="457200" y="1600200"/>
            <a:ext cx="8229600" cy="2895600"/>
          </a:xfrm>
        </p:spPr>
        <p:txBody>
          <a:bodyPr/>
          <a:lstStyle/>
          <a:p>
            <a:r>
              <a:rPr lang="en-US" altLang="en-US" sz="2400" dirty="0">
                <a:ea typeface="ヒラギノ角ゴ Pro W3" pitchFamily="-65" charset="-128"/>
              </a:rPr>
              <a:t>Limitations of Multiples</a:t>
            </a:r>
          </a:p>
          <a:p>
            <a:pPr lvl="1"/>
            <a:r>
              <a:rPr lang="en-US" altLang="en-US" sz="2400" dirty="0">
                <a:ea typeface="ヒラギノ角ゴ Pro W3" pitchFamily="-65" charset="-128"/>
              </a:rPr>
              <a:t>Comparables provide only information regarding the value of the firm relative to other firms in the comparison set</a:t>
            </a:r>
          </a:p>
          <a:p>
            <a:pPr lvl="2"/>
            <a:r>
              <a:rPr lang="en-US" altLang="en-US" sz="2400" dirty="0">
                <a:ea typeface="ＭＳ Ｐゴシック" panose="020B0600070205080204" pitchFamily="34" charset="-128"/>
              </a:rPr>
              <a:t>Cannot help determine whether an entire industry is overvalued</a:t>
            </a:r>
          </a:p>
          <a:p>
            <a:pPr lvl="3"/>
            <a:r>
              <a:rPr lang="en-US" altLang="en-US" sz="2400" dirty="0">
                <a:ea typeface="ＭＳ Ｐゴシック" panose="020B0600070205080204" pitchFamily="34" charset="-128"/>
              </a:rPr>
              <a:t>Internet boom example</a:t>
            </a:r>
          </a:p>
        </p:txBody>
      </p:sp>
    </p:spTree>
    <p:extLst>
      <p:ext uri="{BB962C8B-B14F-4D97-AF65-F5344CB8AC3E}">
        <p14:creationId xmlns:p14="http://schemas.microsoft.com/office/powerpoint/2010/main" val="31010683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096"/>
            <a:ext cx="8229600" cy="992481"/>
          </a:xfrm>
        </p:spPr>
        <p:txBody>
          <a:bodyPr anchor="ctr"/>
          <a:lstStyle/>
          <a:p>
            <a:r>
              <a:rPr lang="en-US" altLang="en-US" sz="3200" dirty="0">
                <a:latin typeface="+mj-lt"/>
                <a:ea typeface="ヒラギノ角ゴ Pro W3" pitchFamily="-65" charset="-128"/>
              </a:rPr>
              <a:t>Stock Prices and Multiples for the Footwear Industry (Excluding Nike)</a:t>
            </a:r>
            <a:r>
              <a:rPr lang="en-US" altLang="en-US" sz="2800" dirty="0">
                <a:latin typeface="+mj-lt"/>
                <a:ea typeface="ヒラギノ角ゴ Pro W3" pitchFamily="-65" charset="-128"/>
              </a:rPr>
              <a:t>  </a:t>
            </a:r>
            <a:r>
              <a:rPr lang="en-US" altLang="en-US" sz="2400" dirty="0">
                <a:latin typeface="+mj-lt"/>
                <a:ea typeface="ヒラギノ角ゴ Pro W3" pitchFamily="-65" charset="-128"/>
              </a:rPr>
              <a:t>(1 of 2)</a:t>
            </a:r>
            <a:endParaRPr lang="en-US" sz="2400" dirty="0">
              <a:latin typeface="+mj-lt"/>
            </a:endParaRPr>
          </a:p>
        </p:txBody>
      </p:sp>
      <p:sp>
        <p:nvSpPr>
          <p:cNvPr id="3" name="Content Placeholder 2"/>
          <p:cNvSpPr>
            <a:spLocks noGrp="1"/>
          </p:cNvSpPr>
          <p:nvPr>
            <p:ph idx="1"/>
          </p:nvPr>
        </p:nvSpPr>
        <p:spPr>
          <a:xfrm>
            <a:off x="457200" y="1600200"/>
            <a:ext cx="8229600" cy="764858"/>
          </a:xfrm>
        </p:spPr>
        <p:txBody>
          <a:bodyPr/>
          <a:lstStyle/>
          <a:p>
            <a:pPr marL="0" indent="0">
              <a:buNone/>
            </a:pPr>
            <a:r>
              <a:rPr lang="en-US" altLang="en-US" sz="2400" b="1" dirty="0">
                <a:ea typeface="ヒラギノ角ゴ Pro W3" pitchFamily="-65" charset="-128"/>
              </a:rPr>
              <a:t>Table 10.1 </a:t>
            </a:r>
            <a:r>
              <a:rPr lang="en-US" altLang="en-US" sz="2400" dirty="0">
                <a:ea typeface="ヒラギノ角ゴ Pro W3" pitchFamily="-65" charset="-128"/>
              </a:rPr>
              <a:t>Stock Prices and Multiples for the Footwear Industry (excluding Nike), April 2019</a:t>
            </a:r>
            <a:endParaRPr lang="en-US" sz="2400" b="1" dirty="0">
              <a:solidFill>
                <a:srgbClr val="FF0000"/>
              </a:solidFill>
            </a:endParaRPr>
          </a:p>
        </p:txBody>
      </p:sp>
      <p:graphicFrame>
        <p:nvGraphicFramePr>
          <p:cNvPr id="4" name="Table 3" descr="Table 10.1, stock prices and multiples for the footwear industry (excluding Nike), with 7 columns: name, market capitalization in millions of dollars, enterprise value in millions of dollars, P to E ratio, price to book ratio, enterprise value to sales ratio, and enterprise value to E B I T D Ay ratio. Row 1, name: Nike, Inc. Market: 55,970. Enterprise: 54,023. P to E: 23.29. Price to book: 5.07. Enterprise to sales: 2.03. Enterprise to E B I T D Ay: 15.71. Row 2, name: Adidas Ay G. Market: 23,105. Enterprise: 23,317. P to E: 32.33. Price to book: 3.06. Enterprise to sales: 1.20. Enterprise to E B I T D Ay: 11.88. Row 3, name: Puma Ay G. Market: 4,330. Enterprise: 4,085. P to E: 70.56. Price to book: 1.96. Enterprise to sales: 0.96. Enterprise to E B I T D Ay: 9.34. Row 4, name: Wolverine World Wide. Market: 2,910. Enterprise: 3,981. P to E: 37.6. Price to book: 4.13. Enterprise to sales: 1.22. Enterprise to E B I T D Ay: 9.28. Row 5, name: Steve Madden, Ltd: Market: 2,320. Enterprise: 2,140. P to E: 18.4. Price to book: 3.68. Enterprise to sales: 1.74. Enterprise to E B I T D Ay: 10.70."/>
          <p:cNvGraphicFramePr>
            <a:graphicFrameLocks noGrp="1"/>
          </p:cNvGraphicFramePr>
          <p:nvPr>
            <p:extLst>
              <p:ext uri="{D42A27DB-BD31-4B8C-83A1-F6EECF244321}">
                <p14:modId xmlns:p14="http://schemas.microsoft.com/office/powerpoint/2010/main" val="2479382332"/>
              </p:ext>
            </p:extLst>
          </p:nvPr>
        </p:nvGraphicFramePr>
        <p:xfrm>
          <a:off x="429490" y="3133725"/>
          <a:ext cx="8305801" cy="2585720"/>
        </p:xfrm>
        <a:graphic>
          <a:graphicData uri="http://schemas.openxmlformats.org/drawingml/2006/table">
            <a:tbl>
              <a:tblPr firstRow="1" bandRow="1">
                <a:tableStyleId>{3B4B98B0-60AC-42C2-AFA5-B58CD77FA1E5}</a:tableStyleId>
              </a:tblPr>
              <a:tblGrid>
                <a:gridCol w="1447798">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094512">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1180605">
                  <a:extLst>
                    <a:ext uri="{9D8B030D-6E8A-4147-A177-3AD203B41FA5}">
                      <a16:colId xmlns:a16="http://schemas.microsoft.com/office/drawing/2014/main" val="20004"/>
                    </a:ext>
                  </a:extLst>
                </a:gridCol>
                <a:gridCol w="1186543">
                  <a:extLst>
                    <a:ext uri="{9D8B030D-6E8A-4147-A177-3AD203B41FA5}">
                      <a16:colId xmlns:a16="http://schemas.microsoft.com/office/drawing/2014/main" val="20005"/>
                    </a:ext>
                  </a:extLst>
                </a:gridCol>
                <a:gridCol w="1186543">
                  <a:extLst>
                    <a:ext uri="{9D8B030D-6E8A-4147-A177-3AD203B41FA5}">
                      <a16:colId xmlns:a16="http://schemas.microsoft.com/office/drawing/2014/main" val="20006"/>
                    </a:ext>
                  </a:extLst>
                </a:gridCol>
              </a:tblGrid>
              <a:tr h="370840">
                <a:tc>
                  <a:txBody>
                    <a:bodyPr/>
                    <a:lstStyle/>
                    <a:p>
                      <a:r>
                        <a:rPr lang="en-IN" sz="1400" b="1" i="0" u="none" strike="noStrike" kern="1200" baseline="0" dirty="0">
                          <a:solidFill>
                            <a:schemeClr val="bg1"/>
                          </a:solidFill>
                          <a:latin typeface="+mn-lt"/>
                          <a:ea typeface="+mn-ea"/>
                          <a:cs typeface="+mn-cs"/>
                        </a:rPr>
                        <a:t>Name</a:t>
                      </a:r>
                      <a:endParaRPr lang="en-IN" sz="1400"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IN" sz="1400" b="1" i="0" u="none" strike="noStrike" kern="1200" baseline="0" dirty="0">
                          <a:solidFill>
                            <a:schemeClr val="bg1"/>
                          </a:solidFill>
                          <a:latin typeface="+mn-lt"/>
                          <a:ea typeface="+mn-ea"/>
                          <a:cs typeface="+mn-cs"/>
                        </a:rPr>
                        <a:t>Market Capitalization ($ million)</a:t>
                      </a:r>
                      <a:endParaRPr lang="en-IN" sz="1400"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IN" sz="1400" b="1" i="0" u="none" strike="noStrike" kern="1200" baseline="0" dirty="0">
                          <a:solidFill>
                            <a:schemeClr val="bg1"/>
                          </a:solidFill>
                          <a:latin typeface="+mn-lt"/>
                          <a:ea typeface="+mn-ea"/>
                          <a:cs typeface="+mn-cs"/>
                        </a:rPr>
                        <a:t>Enterprise Value      ($ million)</a:t>
                      </a:r>
                      <a:endParaRPr lang="en-IN" sz="1400"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IN" sz="1400" b="1" i="0" u="none" strike="noStrike" kern="1200" baseline="0" dirty="0">
                          <a:solidFill>
                            <a:schemeClr val="bg1"/>
                          </a:solidFill>
                          <a:latin typeface="+mn-lt"/>
                          <a:ea typeface="+mn-ea"/>
                          <a:cs typeface="+mn-cs"/>
                        </a:rPr>
                        <a:t>P/E</a:t>
                      </a:r>
                      <a:endParaRPr lang="en-IN" sz="1400"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IN" sz="1400" b="1" i="0" u="none" strike="noStrike" kern="1200" baseline="0" dirty="0">
                          <a:solidFill>
                            <a:schemeClr val="bg1"/>
                          </a:solidFill>
                          <a:latin typeface="+mn-lt"/>
                          <a:ea typeface="+mn-ea"/>
                          <a:cs typeface="+mn-cs"/>
                        </a:rPr>
                        <a:t>Price/Book</a:t>
                      </a:r>
                      <a:endParaRPr lang="en-IN" sz="1400"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IN" sz="1400" b="1" i="0" u="none" strike="noStrike" kern="1200" baseline="0" dirty="0">
                          <a:solidFill>
                            <a:schemeClr val="bg1"/>
                          </a:solidFill>
                          <a:latin typeface="+mn-lt"/>
                          <a:ea typeface="+mn-ea"/>
                          <a:cs typeface="+mn-cs"/>
                        </a:rPr>
                        <a:t>Enterprise Value/Sales</a:t>
                      </a:r>
                      <a:endParaRPr lang="en-IN" sz="1400"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IN" sz="1400" b="1" i="0" u="none" strike="noStrike" kern="1200" baseline="0" dirty="0">
                          <a:solidFill>
                            <a:schemeClr val="bg1"/>
                          </a:solidFill>
                          <a:latin typeface="+mn-lt"/>
                          <a:ea typeface="+mn-ea"/>
                          <a:cs typeface="+mn-cs"/>
                        </a:rPr>
                        <a:t>Enterprise Value/EBITDA</a:t>
                      </a:r>
                      <a:endParaRPr lang="en-IN" sz="1400"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70840">
                <a:tc>
                  <a:txBody>
                    <a:bodyPr/>
                    <a:lstStyle/>
                    <a:p>
                      <a:r>
                        <a:rPr lang="en-IN" sz="1400" b="0" i="0" u="none" strike="noStrike" kern="1200" baseline="0" dirty="0">
                          <a:solidFill>
                            <a:schemeClr val="tx1"/>
                          </a:solidFill>
                          <a:latin typeface="+mn-lt"/>
                          <a:ea typeface="+mn-ea"/>
                          <a:cs typeface="+mn-cs"/>
                        </a:rPr>
                        <a:t>Nike, Inc.</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134,210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132,775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33.22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13.68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3.65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25.44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1"/>
                  </a:ext>
                </a:extLst>
              </a:tr>
              <a:tr h="370840">
                <a:tc>
                  <a:txBody>
                    <a:bodyPr/>
                    <a:lstStyle/>
                    <a:p>
                      <a:r>
                        <a:rPr lang="en-IN" sz="1400" b="0" i="0" u="none" strike="noStrike" kern="1200" baseline="0" dirty="0">
                          <a:solidFill>
                            <a:schemeClr val="tx1"/>
                          </a:solidFill>
                          <a:latin typeface="+mn-lt"/>
                          <a:ea typeface="+mn-ea"/>
                          <a:cs typeface="+mn-cs"/>
                        </a:rPr>
                        <a:t>Adidas AG</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  50,885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  49,475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28.69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6.95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1.97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14.81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2"/>
                  </a:ext>
                </a:extLst>
              </a:tr>
              <a:tr h="370840">
                <a:tc>
                  <a:txBody>
                    <a:bodyPr/>
                    <a:lstStyle/>
                    <a:p>
                      <a:r>
                        <a:rPr lang="en-IN" sz="1400" b="0" i="0" u="none" strike="noStrike" kern="1200" baseline="0" dirty="0">
                          <a:solidFill>
                            <a:schemeClr val="tx1"/>
                          </a:solidFill>
                          <a:latin typeface="+mn-lt"/>
                          <a:ea typeface="+mn-ea"/>
                          <a:cs typeface="+mn-cs"/>
                        </a:rPr>
                        <a:t>Under Armour</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    9,219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    8,862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NM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4.71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1.66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18.82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i="0" u="none" strike="noStrike" kern="1200" baseline="0" dirty="0">
                          <a:solidFill>
                            <a:schemeClr val="tx1"/>
                          </a:solidFill>
                          <a:latin typeface="+mn-lt"/>
                          <a:ea typeface="+mn-ea"/>
                          <a:cs typeface="+mn-cs"/>
                        </a:rPr>
                        <a:t>Puma AG</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    9,110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    9,538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43.42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9.24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4.26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33.70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dirty="0"/>
                        <a:t>Skechers U.S.A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    5,452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    5,185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18.04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6.76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3.12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26.45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163433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123"/>
            <a:ext cx="8229600" cy="1096317"/>
          </a:xfrm>
        </p:spPr>
        <p:txBody>
          <a:bodyPr anchor="ctr"/>
          <a:lstStyle/>
          <a:p>
            <a:r>
              <a:rPr lang="en-US" altLang="en-US" sz="3200" dirty="0">
                <a:latin typeface="+mj-lt"/>
                <a:ea typeface="ヒラギノ角ゴ Pro W3" pitchFamily="-65" charset="-128"/>
              </a:rPr>
              <a:t>Stock Prices and Multiples for the Footwear Industry (Excluding Nike)</a:t>
            </a:r>
            <a:r>
              <a:rPr lang="en-US" altLang="en-US" sz="2800" dirty="0">
                <a:latin typeface="+mj-lt"/>
                <a:ea typeface="ヒラギノ角ゴ Pro W3" pitchFamily="-65" charset="-128"/>
              </a:rPr>
              <a:t>  </a:t>
            </a:r>
            <a:r>
              <a:rPr lang="en-US" altLang="en-US" sz="2400" dirty="0">
                <a:latin typeface="+mj-lt"/>
                <a:ea typeface="ヒラギノ角ゴ Pro W3" pitchFamily="-65" charset="-128"/>
              </a:rPr>
              <a:t>(2 of 2)</a:t>
            </a:r>
            <a:endParaRPr lang="en-US" sz="2400" dirty="0">
              <a:latin typeface="+mj-lt"/>
            </a:endParaRPr>
          </a:p>
        </p:txBody>
      </p:sp>
      <p:graphicFrame>
        <p:nvGraphicFramePr>
          <p:cNvPr id="5" name="Table 4" descr="Table 10.1, stock prices and multiples for the footwear industry (excluding Nike), with 7 columns: name, market capitalization in millions of dollars, enterprise value in millions of dollars, P to E ratio, price to book ratio, enterprise value to sales ratio, and enterprise value to E B I T D Ay ratio. Row 1, name: Nike, Inc. Market: 55,970. Enterprise: 54,023. P to E: 23.29. Price to book: 5.07. Enterprise to sales: 2.03. Enterprise to E B I T D Ay: 15.71. Row 2, name: Adidas Ay G. Market: 23,105. Enterprise: 23,317. P to E: 32.33. Price to book: 3.06. Enterprise to sales: 1.20. Enterprise to E B I T D Ay: 11.88. Row 3, name: Puma Ay G. Market: 4,330. Enterprise: 4,085. P to E: 70.56. Price to book: 1.96. Enterprise to sales: 0.96. Enterprise to E B I T D Ay: 9.34. Row 4, name: Wolverine World Wide. Market: 2,910. Enterprise: 3,981. P to E: 37.6. Price to book: 4.13. Enterprise to sales: 1.22. Enterprise to E B I T D Ay: 9.28. Row 5, name: Steve Madden, Ltd: Market: 2,320. Enterprise: 2,140. P to E: 18.4. Price to book: 3.68. Enterprise to sales: 1.74. Enterprise to E B I T D Ay: 10.70.">
            <a:extLst>
              <a:ext uri="{FF2B5EF4-FFF2-40B4-BE49-F238E27FC236}">
                <a16:creationId xmlns:a16="http://schemas.microsoft.com/office/drawing/2014/main" id="{72DD4DA4-D53B-4CBA-8872-033FC29D9358}"/>
              </a:ext>
            </a:extLst>
          </p:cNvPr>
          <p:cNvGraphicFramePr>
            <a:graphicFrameLocks noGrp="1"/>
          </p:cNvGraphicFramePr>
          <p:nvPr>
            <p:extLst>
              <p:ext uri="{D42A27DB-BD31-4B8C-83A1-F6EECF244321}">
                <p14:modId xmlns:p14="http://schemas.microsoft.com/office/powerpoint/2010/main" val="1335073112"/>
              </p:ext>
            </p:extLst>
          </p:nvPr>
        </p:nvGraphicFramePr>
        <p:xfrm>
          <a:off x="489159" y="2362200"/>
          <a:ext cx="8153397" cy="3398520"/>
        </p:xfrm>
        <a:graphic>
          <a:graphicData uri="http://schemas.openxmlformats.org/drawingml/2006/table">
            <a:tbl>
              <a:tblPr firstRow="1" bandRow="1">
                <a:tableStyleId>{3B4B98B0-60AC-42C2-AFA5-B58CD77FA1E5}</a:tableStyleId>
              </a:tblPr>
              <a:tblGrid>
                <a:gridCol w="1421232">
                  <a:extLst>
                    <a:ext uri="{9D8B030D-6E8A-4147-A177-3AD203B41FA5}">
                      <a16:colId xmlns:a16="http://schemas.microsoft.com/office/drawing/2014/main" val="20000"/>
                    </a:ext>
                  </a:extLst>
                </a:gridCol>
                <a:gridCol w="1366209">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728643">
                  <a:extLst>
                    <a:ext uri="{9D8B030D-6E8A-4147-A177-3AD203B41FA5}">
                      <a16:colId xmlns:a16="http://schemas.microsoft.com/office/drawing/2014/main" val="20003"/>
                    </a:ext>
                  </a:extLst>
                </a:gridCol>
                <a:gridCol w="1164771">
                  <a:extLst>
                    <a:ext uri="{9D8B030D-6E8A-4147-A177-3AD203B41FA5}">
                      <a16:colId xmlns:a16="http://schemas.microsoft.com/office/drawing/2014/main" val="20004"/>
                    </a:ext>
                  </a:extLst>
                </a:gridCol>
                <a:gridCol w="1164771">
                  <a:extLst>
                    <a:ext uri="{9D8B030D-6E8A-4147-A177-3AD203B41FA5}">
                      <a16:colId xmlns:a16="http://schemas.microsoft.com/office/drawing/2014/main" val="20005"/>
                    </a:ext>
                  </a:extLst>
                </a:gridCol>
                <a:gridCol w="1164771">
                  <a:extLst>
                    <a:ext uri="{9D8B030D-6E8A-4147-A177-3AD203B41FA5}">
                      <a16:colId xmlns:a16="http://schemas.microsoft.com/office/drawing/2014/main" val="20006"/>
                    </a:ext>
                  </a:extLst>
                </a:gridCol>
              </a:tblGrid>
              <a:tr h="370840">
                <a:tc>
                  <a:txBody>
                    <a:bodyPr/>
                    <a:lstStyle/>
                    <a:p>
                      <a:r>
                        <a:rPr lang="en-IN" sz="1400" b="1" i="0" u="none" strike="noStrike" kern="1200" baseline="0" dirty="0">
                          <a:solidFill>
                            <a:schemeClr val="bg1"/>
                          </a:solidFill>
                          <a:latin typeface="+mn-lt"/>
                          <a:ea typeface="+mn-ea"/>
                          <a:cs typeface="+mn-cs"/>
                        </a:rPr>
                        <a:t>Name</a:t>
                      </a:r>
                      <a:endParaRPr lang="en-IN" sz="1400"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IN" sz="1400" b="1" i="0" u="none" strike="noStrike" kern="1200" baseline="0" dirty="0">
                          <a:solidFill>
                            <a:schemeClr val="bg1"/>
                          </a:solidFill>
                          <a:latin typeface="+mn-lt"/>
                          <a:ea typeface="+mn-ea"/>
                          <a:cs typeface="+mn-cs"/>
                        </a:rPr>
                        <a:t>Market Capitalization ($ million)</a:t>
                      </a:r>
                      <a:endParaRPr lang="en-IN" sz="1400"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IN" sz="1400" b="1" i="0" u="none" strike="noStrike" kern="1200" baseline="0" dirty="0">
                          <a:solidFill>
                            <a:schemeClr val="bg1"/>
                          </a:solidFill>
                          <a:latin typeface="+mn-lt"/>
                          <a:ea typeface="+mn-ea"/>
                          <a:cs typeface="+mn-cs"/>
                        </a:rPr>
                        <a:t>Enterprise Value       ($ million)</a:t>
                      </a:r>
                      <a:endParaRPr lang="en-IN" sz="1400"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IN" sz="1400" b="1" i="0" u="none" strike="noStrike" kern="1200" baseline="0" dirty="0">
                          <a:solidFill>
                            <a:schemeClr val="bg1"/>
                          </a:solidFill>
                          <a:latin typeface="+mn-lt"/>
                          <a:ea typeface="+mn-ea"/>
                          <a:cs typeface="+mn-cs"/>
                        </a:rPr>
                        <a:t>P/E</a:t>
                      </a:r>
                      <a:endParaRPr lang="en-IN" sz="1400"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IN" sz="1400" b="1" i="0" u="none" strike="noStrike" kern="1200" baseline="0" dirty="0">
                          <a:solidFill>
                            <a:schemeClr val="bg1"/>
                          </a:solidFill>
                          <a:latin typeface="+mn-lt"/>
                          <a:ea typeface="+mn-ea"/>
                          <a:cs typeface="+mn-cs"/>
                        </a:rPr>
                        <a:t>Price/Book</a:t>
                      </a:r>
                      <a:endParaRPr lang="en-IN" sz="1400"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IN" sz="1400" b="1" i="0" u="none" strike="noStrike" kern="1200" baseline="0" dirty="0">
                          <a:solidFill>
                            <a:schemeClr val="bg1"/>
                          </a:solidFill>
                          <a:latin typeface="+mn-lt"/>
                          <a:ea typeface="+mn-ea"/>
                          <a:cs typeface="+mn-cs"/>
                        </a:rPr>
                        <a:t>Enterprise Value/Sales</a:t>
                      </a:r>
                      <a:endParaRPr lang="en-IN" sz="1400"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IN" sz="1400" b="1" i="0" u="none" strike="noStrike" kern="1200" baseline="0" dirty="0">
                          <a:solidFill>
                            <a:schemeClr val="bg1"/>
                          </a:solidFill>
                          <a:latin typeface="+mn-lt"/>
                          <a:ea typeface="+mn-ea"/>
                          <a:cs typeface="+mn-cs"/>
                        </a:rPr>
                        <a:t>Enterprise Value/EBITDA</a:t>
                      </a:r>
                      <a:endParaRPr lang="en-IN" sz="1400"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70840">
                <a:tc>
                  <a:txBody>
                    <a:bodyPr/>
                    <a:lstStyle/>
                    <a:p>
                      <a:r>
                        <a:rPr lang="en-IN" sz="1400" b="0" i="0" u="none" strike="noStrike" kern="1200" baseline="0" dirty="0">
                          <a:solidFill>
                            <a:schemeClr val="tx1"/>
                          </a:solidFill>
                          <a:latin typeface="+mn-lt"/>
                          <a:ea typeface="+mn-ea"/>
                          <a:cs typeface="+mn-cs"/>
                        </a:rPr>
                        <a:t>Wolverine World Wide</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3,283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3,280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17.83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21.89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3.01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34.53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1"/>
                  </a:ext>
                </a:extLst>
              </a:tr>
              <a:tr h="370840">
                <a:tc>
                  <a:txBody>
                    <a:bodyPr/>
                    <a:lstStyle/>
                    <a:p>
                      <a:r>
                        <a:rPr lang="en-IN" sz="1400" b="0" i="0" u="none" strike="noStrike" kern="1200" baseline="0" dirty="0">
                          <a:solidFill>
                            <a:schemeClr val="tx1"/>
                          </a:solidFill>
                          <a:latin typeface="+mn-lt"/>
                          <a:ea typeface="+mn-ea"/>
                          <a:cs typeface="+mn-cs"/>
                        </a:rPr>
                        <a:t>Steven Madden, Ltd.</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2,943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2,068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22.84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1.45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0.44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3.78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2"/>
                  </a:ext>
                </a:extLst>
              </a:tr>
              <a:tr h="370840">
                <a:tc>
                  <a:txBody>
                    <a:bodyPr/>
                    <a:lstStyle/>
                    <a:p>
                      <a:r>
                        <a:rPr lang="en-IN" sz="1400" b="0" i="0" u="none" strike="noStrike" kern="1200" baseline="0" dirty="0">
                          <a:solidFill>
                            <a:schemeClr val="tx1"/>
                          </a:solidFill>
                          <a:latin typeface="+mn-lt"/>
                          <a:ea typeface="+mn-ea"/>
                          <a:cs typeface="+mn-cs"/>
                        </a:rPr>
                        <a:t>Rocky Brands, Inc</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189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179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13.13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1.24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0.71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7.78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endParaRPr lang="en-IN"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b="1" i="0" u="none" strike="noStrike" kern="1200" baseline="0" dirty="0">
                          <a:solidFill>
                            <a:schemeClr val="tx1"/>
                          </a:solidFill>
                          <a:latin typeface="+mn-lt"/>
                          <a:ea typeface="+mn-ea"/>
                          <a:cs typeface="+mn-cs"/>
                        </a:rPr>
                        <a:t>Average</a:t>
                      </a:r>
                      <a:endParaRPr lang="en-IN"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23.99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7.46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2.17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19.98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endParaRPr lang="en-IN"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b="1" i="0" u="none" strike="noStrike" kern="1200" baseline="0" dirty="0">
                          <a:solidFill>
                            <a:schemeClr val="tx1"/>
                          </a:solidFill>
                          <a:latin typeface="+mn-lt"/>
                          <a:ea typeface="+mn-ea"/>
                          <a:cs typeface="+mn-cs"/>
                        </a:rPr>
                        <a:t>Maximum</a:t>
                      </a:r>
                      <a:endParaRPr lang="en-IN"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193%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endParaRPr lang="en-IN"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b="1" i="0" u="none" strike="noStrike" kern="1200" baseline="0" dirty="0">
                          <a:solidFill>
                            <a:schemeClr val="tx1"/>
                          </a:solidFill>
                          <a:latin typeface="+mn-lt"/>
                          <a:ea typeface="+mn-ea"/>
                          <a:cs typeface="+mn-cs"/>
                        </a:rPr>
                        <a:t>Minimum</a:t>
                      </a:r>
                      <a:endParaRPr lang="en-IN"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305801805"/>
                  </a:ext>
                </a:extLst>
              </a:tr>
            </a:tbl>
          </a:graphicData>
        </a:graphic>
      </p:graphicFrame>
    </p:spTree>
    <p:extLst>
      <p:ext uri="{BB962C8B-B14F-4D97-AF65-F5344CB8AC3E}">
        <p14:creationId xmlns:p14="http://schemas.microsoft.com/office/powerpoint/2010/main" val="3575753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10.2 Valuation Based on Comparable Firms </a:t>
            </a:r>
            <a:r>
              <a:rPr lang="en-US" altLang="en-US" sz="2800" dirty="0">
                <a:latin typeface="+mj-lt"/>
                <a:ea typeface="ヒラギノ角ゴ Pro W3" pitchFamily="-65" charset="-128"/>
              </a:rPr>
              <a:t>(12 of 13)</a:t>
            </a:r>
            <a:endParaRPr lang="en-US" sz="2800" dirty="0">
              <a:latin typeface="+mj-lt"/>
            </a:endParaRPr>
          </a:p>
        </p:txBody>
      </p:sp>
      <p:sp>
        <p:nvSpPr>
          <p:cNvPr id="3" name="Content Placeholder 2"/>
          <p:cNvSpPr>
            <a:spLocks noGrp="1"/>
          </p:cNvSpPr>
          <p:nvPr>
            <p:ph idx="1"/>
          </p:nvPr>
        </p:nvSpPr>
        <p:spPr>
          <a:xfrm>
            <a:off x="457200" y="1600200"/>
            <a:ext cx="8229600" cy="2590799"/>
          </a:xfrm>
        </p:spPr>
        <p:txBody>
          <a:bodyPr/>
          <a:lstStyle/>
          <a:p>
            <a:r>
              <a:rPr lang="en-US" altLang="en-US" sz="2400" dirty="0">
                <a:ea typeface="ヒラギノ角ゴ Pro W3" pitchFamily="-65" charset="-128"/>
              </a:rPr>
              <a:t>Comparison with Discounted Cash Flow Methods</a:t>
            </a:r>
          </a:p>
          <a:p>
            <a:pPr lvl="1"/>
            <a:r>
              <a:rPr lang="en-US" altLang="en-US" sz="2400" dirty="0">
                <a:ea typeface="ヒラギノ角ゴ Pro W3" pitchFamily="-65" charset="-128"/>
              </a:rPr>
              <a:t>Valuation multiple does not take into account material differences between firms</a:t>
            </a:r>
          </a:p>
          <a:p>
            <a:pPr lvl="2"/>
            <a:r>
              <a:rPr lang="en-US" altLang="en-US" sz="2400" dirty="0">
                <a:ea typeface="ＭＳ Ｐゴシック" panose="020B0600070205080204" pitchFamily="34" charset="-128"/>
              </a:rPr>
              <a:t>Talented managers</a:t>
            </a:r>
          </a:p>
          <a:p>
            <a:pPr lvl="2"/>
            <a:r>
              <a:rPr lang="en-US" altLang="en-US" sz="2400" dirty="0">
                <a:ea typeface="ＭＳ Ｐゴシック" panose="020B0600070205080204" pitchFamily="34" charset="-128"/>
              </a:rPr>
              <a:t>More efficient manufacturing processes </a:t>
            </a:r>
          </a:p>
          <a:p>
            <a:pPr lvl="2"/>
            <a:r>
              <a:rPr lang="en-US" altLang="en-US" sz="2400" dirty="0">
                <a:ea typeface="ＭＳ Ｐゴシック" panose="020B0600070205080204" pitchFamily="34" charset="-128"/>
              </a:rPr>
              <a:t>Patents on new technology</a:t>
            </a:r>
          </a:p>
        </p:txBody>
      </p:sp>
    </p:spTree>
    <p:extLst>
      <p:ext uri="{BB962C8B-B14F-4D97-AF65-F5344CB8AC3E}">
        <p14:creationId xmlns:p14="http://schemas.microsoft.com/office/powerpoint/2010/main" val="262962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10.1 The Discounted Free Cash Flow Model </a:t>
            </a:r>
            <a:r>
              <a:rPr lang="en-US" altLang="en-US" sz="2800" dirty="0">
                <a:latin typeface="+mj-lt"/>
                <a:ea typeface="ヒラギノ角ゴ Pro W3" pitchFamily="-65" charset="-128"/>
              </a:rPr>
              <a:t>(5 of 7)</a:t>
            </a:r>
            <a:endParaRPr lang="en-US" sz="2000" dirty="0">
              <a:latin typeface="+mj-lt"/>
            </a:endParaRPr>
          </a:p>
        </p:txBody>
      </p:sp>
      <p:sp>
        <p:nvSpPr>
          <p:cNvPr id="3" name="Content Placeholder 2"/>
          <p:cNvSpPr>
            <a:spLocks noGrp="1"/>
          </p:cNvSpPr>
          <p:nvPr>
            <p:ph idx="1"/>
          </p:nvPr>
        </p:nvSpPr>
        <p:spPr>
          <a:xfrm>
            <a:off x="457200" y="1630680"/>
            <a:ext cx="8229600" cy="807720"/>
          </a:xfrm>
        </p:spPr>
        <p:txBody>
          <a:bodyPr/>
          <a:lstStyle/>
          <a:p>
            <a:pPr>
              <a:lnSpc>
                <a:spcPct val="90000"/>
              </a:lnSpc>
            </a:pPr>
            <a:r>
              <a:rPr lang="en-US" altLang="en-US" sz="2400" dirty="0">
                <a:ea typeface="ヒラギノ角ゴ Pro W3" pitchFamily="-65" charset="-128"/>
              </a:rPr>
              <a:t>Estimate the terminal value by assuming a constant long-run growth rate </a:t>
            </a:r>
            <a:r>
              <a:rPr lang="en-US" altLang="en-US" sz="2400" i="1" dirty="0">
                <a:ea typeface="ヒラギノ角ゴ Pro W3" pitchFamily="-65" charset="-128"/>
              </a:rPr>
              <a:t>g</a:t>
            </a:r>
            <a:r>
              <a:rPr lang="en-US" altLang="en-US" sz="2400" i="1" baseline="-25000" dirty="0">
                <a:ea typeface="ヒラギノ角ゴ Pro W3" pitchFamily="-65" charset="-128"/>
              </a:rPr>
              <a:t>FCF</a:t>
            </a:r>
            <a:r>
              <a:rPr lang="en-US" altLang="en-US" sz="2400" dirty="0">
                <a:ea typeface="ヒラギノ角ゴ Pro W3" pitchFamily="-65" charset="-128"/>
              </a:rPr>
              <a:t> for free cash flows beyond year N</a:t>
            </a:r>
          </a:p>
        </p:txBody>
      </p:sp>
      <p:graphicFrame>
        <p:nvGraphicFramePr>
          <p:cNvPr id="7" name="Object 2" descr="An equation: V sub N = start quantity, F C F sub N + 1, divided by r sub w ay c c, minus g sub F C F, end quantity, = start quantity, 1 + g sub F C F, divided by r sub w ay c c, minus g sub F C F, end quantity, times F C F sub N."/>
          <p:cNvGraphicFramePr>
            <a:graphicFrameLocks noChangeAspect="1"/>
          </p:cNvGraphicFramePr>
          <p:nvPr>
            <p:extLst>
              <p:ext uri="{D42A27DB-BD31-4B8C-83A1-F6EECF244321}">
                <p14:modId xmlns:p14="http://schemas.microsoft.com/office/powerpoint/2010/main" val="1603778620"/>
              </p:ext>
            </p:extLst>
          </p:nvPr>
        </p:nvGraphicFramePr>
        <p:xfrm>
          <a:off x="1819275" y="2841625"/>
          <a:ext cx="4721225" cy="892175"/>
        </p:xfrm>
        <a:graphic>
          <a:graphicData uri="http://schemas.openxmlformats.org/presentationml/2006/ole">
            <mc:AlternateContent xmlns:mc="http://schemas.openxmlformats.org/markup-compatibility/2006">
              <mc:Choice xmlns:v="urn:schemas-microsoft-com:vml" Requires="v">
                <p:oleObj spid="_x0000_s34964" name="Equation" r:id="rId4" imgW="3555720" imgH="672840" progId="Equation.DSMT4">
                  <p:embed/>
                </p:oleObj>
              </mc:Choice>
              <mc:Fallback>
                <p:oleObj name="Equation" r:id="rId4" imgW="3555720" imgH="672840" progId="Equation.DSMT4">
                  <p:embed/>
                  <p:pic>
                    <p:nvPicPr>
                      <p:cNvPr id="0" name=""/>
                      <p:cNvPicPr>
                        <a:picLocks noChangeAspect="1" noChangeArrowheads="1"/>
                      </p:cNvPicPr>
                      <p:nvPr/>
                    </p:nvPicPr>
                    <p:blipFill>
                      <a:blip r:embed="rId5"/>
                      <a:srcRect/>
                      <a:stretch>
                        <a:fillRect/>
                      </a:stretch>
                    </p:blipFill>
                    <p:spPr bwMode="auto">
                      <a:xfrm>
                        <a:off x="1819275" y="2841625"/>
                        <a:ext cx="4721225"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Content Placeholder 3"/>
          <p:cNvSpPr>
            <a:spLocks noGrp="1"/>
          </p:cNvSpPr>
          <p:nvPr>
            <p:ph idx="13"/>
          </p:nvPr>
        </p:nvSpPr>
        <p:spPr>
          <a:xfrm>
            <a:off x="7239000" y="3144520"/>
            <a:ext cx="1447800" cy="360360"/>
          </a:xfrm>
        </p:spPr>
        <p:txBody>
          <a:bodyPr/>
          <a:lstStyle/>
          <a:p>
            <a:pPr marL="0" indent="0">
              <a:buNone/>
            </a:pPr>
            <a:r>
              <a:rPr lang="en-US" altLang="en-US" sz="2400" dirty="0">
                <a:ea typeface="ＭＳ Ｐゴシック" panose="020B0600070205080204" pitchFamily="34" charset="-128"/>
              </a:rPr>
              <a:t>(Eq. 10.6)</a:t>
            </a:r>
          </a:p>
        </p:txBody>
      </p:sp>
      <p:sp>
        <p:nvSpPr>
          <p:cNvPr id="6" name="Content Placeholder 5"/>
          <p:cNvSpPr>
            <a:spLocks noGrp="1"/>
          </p:cNvSpPr>
          <p:nvPr>
            <p:ph idx="14"/>
          </p:nvPr>
        </p:nvSpPr>
        <p:spPr>
          <a:xfrm>
            <a:off x="457200" y="4038600"/>
            <a:ext cx="8229600" cy="838200"/>
          </a:xfrm>
        </p:spPr>
        <p:txBody>
          <a:bodyPr/>
          <a:lstStyle/>
          <a:p>
            <a:pPr marL="741600" lvl="1" indent="-284400">
              <a:spcBef>
                <a:spcPts val="1500"/>
              </a:spcBef>
              <a:buFont typeface="Arial" panose="020B0604020202020204" pitchFamily="34" charset="0"/>
              <a:buChar char="‒"/>
            </a:pPr>
            <a:r>
              <a:rPr lang="en-US" altLang="en-US" sz="2400" dirty="0">
                <a:ea typeface="ヒラギノ角ゴ Pro W3" pitchFamily="-65" charset="-128"/>
              </a:rPr>
              <a:t>The long-run growth rate </a:t>
            </a:r>
            <a:r>
              <a:rPr lang="en-US" altLang="en-US" sz="2400" i="1" dirty="0">
                <a:ea typeface="ヒラギノ角ゴ Pro W3" pitchFamily="-65" charset="-128"/>
              </a:rPr>
              <a:t>g</a:t>
            </a:r>
            <a:r>
              <a:rPr lang="en-US" altLang="en-US" sz="2400" i="1" baseline="-25000" dirty="0">
                <a:ea typeface="ヒラギノ角ゴ Pro W3" pitchFamily="-65" charset="-128"/>
              </a:rPr>
              <a:t>FCF</a:t>
            </a:r>
            <a:r>
              <a:rPr lang="en-US" altLang="en-US" sz="2400" dirty="0">
                <a:ea typeface="ヒラギノ角ゴ Pro W3" pitchFamily="-65" charset="-128"/>
              </a:rPr>
              <a:t> is typically based on expected long-run growth rate of revenues</a:t>
            </a:r>
          </a:p>
        </p:txBody>
      </p:sp>
    </p:spTree>
    <p:extLst>
      <p:ext uri="{BB962C8B-B14F-4D97-AF65-F5344CB8AC3E}">
        <p14:creationId xmlns:p14="http://schemas.microsoft.com/office/powerpoint/2010/main" val="11819624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10.2 Valuation Based on Comparable Firms </a:t>
            </a:r>
            <a:r>
              <a:rPr lang="en-US" altLang="en-US" sz="2800" dirty="0">
                <a:latin typeface="+mj-lt"/>
                <a:ea typeface="ヒラギノ角ゴ Pro W3" pitchFamily="-65" charset="-128"/>
              </a:rPr>
              <a:t>(13 of 13)</a:t>
            </a:r>
            <a:endParaRPr lang="en-US" sz="2800" dirty="0">
              <a:latin typeface="+mj-lt"/>
            </a:endParaRPr>
          </a:p>
        </p:txBody>
      </p:sp>
      <p:sp>
        <p:nvSpPr>
          <p:cNvPr id="3" name="Content Placeholder 2"/>
          <p:cNvSpPr>
            <a:spLocks noGrp="1"/>
          </p:cNvSpPr>
          <p:nvPr>
            <p:ph idx="1"/>
          </p:nvPr>
        </p:nvSpPr>
        <p:spPr>
          <a:xfrm>
            <a:off x="457200" y="1600201"/>
            <a:ext cx="8229600" cy="2057399"/>
          </a:xfrm>
        </p:spPr>
        <p:txBody>
          <a:bodyPr/>
          <a:lstStyle/>
          <a:p>
            <a:r>
              <a:rPr lang="en-US" altLang="en-US" sz="2400" dirty="0">
                <a:ea typeface="ヒラギノ角ゴ Pro W3" pitchFamily="-65" charset="-128"/>
              </a:rPr>
              <a:t>Comparison with Discounted Cash Flow Methods</a:t>
            </a:r>
          </a:p>
          <a:p>
            <a:pPr lvl="1"/>
            <a:r>
              <a:rPr lang="en-US" altLang="en-US" sz="2400" dirty="0">
                <a:ea typeface="ヒラギノ角ゴ Pro W3" pitchFamily="-65" charset="-128"/>
              </a:rPr>
              <a:t>Discounted cash flow methods allow us to incorporate specific information about cost of capital or future growth</a:t>
            </a:r>
          </a:p>
          <a:p>
            <a:pPr lvl="2"/>
            <a:r>
              <a:rPr lang="en-US" altLang="en-US" sz="2400" dirty="0">
                <a:ea typeface="ＭＳ Ｐゴシック" panose="020B0600070205080204" pitchFamily="34" charset="-128"/>
              </a:rPr>
              <a:t>Potential to be more accurate</a:t>
            </a:r>
          </a:p>
        </p:txBody>
      </p:sp>
    </p:spTree>
    <p:extLst>
      <p:ext uri="{BB962C8B-B14F-4D97-AF65-F5344CB8AC3E}">
        <p14:creationId xmlns:p14="http://schemas.microsoft.com/office/powerpoint/2010/main" val="11585083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10.3 Stock Valuation Techniques: A Final Word</a:t>
            </a:r>
            <a:endParaRPr lang="en-US" sz="3600" dirty="0">
              <a:latin typeface="+mj-lt"/>
            </a:endParaRPr>
          </a:p>
        </p:txBody>
      </p:sp>
      <p:sp>
        <p:nvSpPr>
          <p:cNvPr id="3" name="Content Placeholder 2"/>
          <p:cNvSpPr>
            <a:spLocks noGrp="1"/>
          </p:cNvSpPr>
          <p:nvPr>
            <p:ph idx="1"/>
          </p:nvPr>
        </p:nvSpPr>
        <p:spPr>
          <a:xfrm>
            <a:off x="457200" y="1600201"/>
            <a:ext cx="8229600" cy="2209799"/>
          </a:xfrm>
        </p:spPr>
        <p:txBody>
          <a:bodyPr/>
          <a:lstStyle/>
          <a:p>
            <a:r>
              <a:rPr lang="en-US" altLang="en-US" sz="2400" dirty="0">
                <a:ea typeface="ヒラギノ角ゴ Pro W3" pitchFamily="-65" charset="-128"/>
              </a:rPr>
              <a:t>No single technique provides a final answer regarding a stock’s true value</a:t>
            </a:r>
          </a:p>
          <a:p>
            <a:r>
              <a:rPr lang="en-US" altLang="en-US" sz="2400" dirty="0">
                <a:ea typeface="ヒラギノ角ゴ Pro W3" pitchFamily="-65" charset="-128"/>
              </a:rPr>
              <a:t>Practitioners use a combination of these approaches</a:t>
            </a:r>
          </a:p>
          <a:p>
            <a:r>
              <a:rPr lang="en-US" altLang="en-US" sz="2400" dirty="0">
                <a:ea typeface="ヒラギノ角ゴ Pro W3" pitchFamily="-65" charset="-128"/>
              </a:rPr>
              <a:t>Confidence comes from consistent results from a variety of these methods</a:t>
            </a:r>
          </a:p>
        </p:txBody>
      </p:sp>
    </p:spTree>
    <p:extLst>
      <p:ext uri="{BB962C8B-B14F-4D97-AF65-F5344CB8AC3E}">
        <p14:creationId xmlns:p14="http://schemas.microsoft.com/office/powerpoint/2010/main" val="38627373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852"/>
            <a:ext cx="8229600" cy="997527"/>
          </a:xfrm>
        </p:spPr>
        <p:txBody>
          <a:bodyPr/>
          <a:lstStyle/>
          <a:p>
            <a:r>
              <a:rPr lang="en-US" altLang="en-US" sz="3200" dirty="0">
                <a:latin typeface="+mj-lt"/>
                <a:ea typeface="ヒラギノ角ゴ Pro W3" pitchFamily="-65" charset="-128"/>
              </a:rPr>
              <a:t>Figure 10.4 Range of Valuations for Nike Stock Using Various Valuation Methods</a:t>
            </a:r>
            <a:endParaRPr lang="en-US" sz="3200" dirty="0">
              <a:latin typeface="+mj-lt"/>
            </a:endParaRPr>
          </a:p>
        </p:txBody>
      </p:sp>
      <p:pic>
        <p:nvPicPr>
          <p:cNvPr id="6" name="Picture Placeholder 5" descr="A chart shows the range in value per share as per 6 valuation methods.&#10;Long description is available in notes, press F6">
            <a:extLst>
              <a:ext uri="{FF2B5EF4-FFF2-40B4-BE49-F238E27FC236}">
                <a16:creationId xmlns:a16="http://schemas.microsoft.com/office/drawing/2014/main" id="{BF363EE4-1BB7-406A-9858-A7A0EC86578C}"/>
              </a:ext>
            </a:extLst>
          </p:cNvPr>
          <p:cNvPicPr>
            <a:picLocks noGrp="1" noChangeAspect="1"/>
          </p:cNvPicPr>
          <p:nvPr>
            <p:ph type="pic" sz="quarter" idx="13"/>
          </p:nvPr>
        </p:nvPicPr>
        <p:blipFill>
          <a:blip r:embed="rId3"/>
          <a:stretch>
            <a:fillRect/>
          </a:stretch>
        </p:blipFill>
        <p:spPr>
          <a:xfrm>
            <a:off x="511345" y="1659192"/>
            <a:ext cx="8121308" cy="3577393"/>
          </a:xfrm>
          <a:prstGeom prst="rect">
            <a:avLst/>
          </a:prstGeom>
        </p:spPr>
      </p:pic>
    </p:spTree>
    <p:extLst>
      <p:ext uri="{BB962C8B-B14F-4D97-AF65-F5344CB8AC3E}">
        <p14:creationId xmlns:p14="http://schemas.microsoft.com/office/powerpoint/2010/main" val="28090744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10.4 Information, Competition, and Stock Prices </a:t>
            </a:r>
            <a:r>
              <a:rPr lang="en-US" altLang="en-US" sz="2800" dirty="0">
                <a:latin typeface="+mj-lt"/>
                <a:ea typeface="ヒラギノ角ゴ Pro W3" pitchFamily="-65" charset="-128"/>
              </a:rPr>
              <a:t>(1 of 10)</a:t>
            </a:r>
            <a:endParaRPr lang="en-US" sz="2800" dirty="0">
              <a:latin typeface="+mj-lt"/>
            </a:endParaRPr>
          </a:p>
        </p:txBody>
      </p:sp>
      <p:sp>
        <p:nvSpPr>
          <p:cNvPr id="3" name="Content Placeholder 2"/>
          <p:cNvSpPr>
            <a:spLocks noGrp="1"/>
          </p:cNvSpPr>
          <p:nvPr>
            <p:ph idx="1"/>
          </p:nvPr>
        </p:nvSpPr>
        <p:spPr>
          <a:xfrm>
            <a:off x="457200" y="1600201"/>
            <a:ext cx="8229600" cy="4343400"/>
          </a:xfrm>
        </p:spPr>
        <p:txBody>
          <a:bodyPr/>
          <a:lstStyle/>
          <a:p>
            <a:r>
              <a:rPr lang="en-US" altLang="en-US" sz="2400" dirty="0">
                <a:ea typeface="ヒラギノ角ゴ Pro W3" pitchFamily="-65" charset="-128"/>
              </a:rPr>
              <a:t>Information in Stock Prices</a:t>
            </a:r>
          </a:p>
          <a:p>
            <a:pPr lvl="1"/>
            <a:r>
              <a:rPr lang="en-US" altLang="en-US" sz="2400" dirty="0">
                <a:ea typeface="ヒラギノ角ゴ Pro W3" pitchFamily="-65" charset="-128"/>
              </a:rPr>
              <a:t>For a publicly traded firm, market price should already provide very accurate information regarding the true value of its shares</a:t>
            </a:r>
          </a:p>
          <a:p>
            <a:pPr lvl="1"/>
            <a:r>
              <a:rPr lang="en-US" altLang="en-US" sz="2400" dirty="0">
                <a:ea typeface="ヒラギノ角ゴ Pro W3" pitchFamily="-65" charset="-128"/>
              </a:rPr>
              <a:t>A valuation model is best applied to tell us something about future cash flows or cost of capital, based on current stock price</a:t>
            </a:r>
          </a:p>
          <a:p>
            <a:pPr lvl="2"/>
            <a:r>
              <a:rPr lang="en-US" altLang="en-US" sz="2400" dirty="0">
                <a:ea typeface="ＭＳ Ｐゴシック" panose="020B0600070205080204" pitchFamily="34" charset="-128"/>
              </a:rPr>
              <a:t>Only in the relatively rare case in which we have some superior information that other investors lack would it make sense to second-guess the stock price</a:t>
            </a:r>
          </a:p>
        </p:txBody>
      </p:sp>
    </p:spTree>
    <p:extLst>
      <p:ext uri="{BB962C8B-B14F-4D97-AF65-F5344CB8AC3E}">
        <p14:creationId xmlns:p14="http://schemas.microsoft.com/office/powerpoint/2010/main" val="22205304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6140"/>
            <a:ext cx="8229600" cy="511889"/>
          </a:xfrm>
        </p:spPr>
        <p:txBody>
          <a:bodyPr/>
          <a:lstStyle/>
          <a:p>
            <a:r>
              <a:rPr lang="en-US" altLang="en-US" sz="3600" dirty="0">
                <a:latin typeface="+mj-lt"/>
                <a:ea typeface="ヒラギノ角ゴ Pro W3" pitchFamily="-65" charset="-128"/>
              </a:rPr>
              <a:t>Figure 10.5 The Valuation Triad</a:t>
            </a:r>
            <a:endParaRPr lang="en-US" sz="3600" dirty="0">
              <a:latin typeface="+mj-lt"/>
            </a:endParaRPr>
          </a:p>
        </p:txBody>
      </p:sp>
      <p:pic>
        <p:nvPicPr>
          <p:cNvPr id="6" name="Picture Placeholder 5" descr="An illustration shows the valuation triad. A triangle labeled “Valuation Model” shows “Share Value”, “Future Cash Flows”, and the “Cost of Capital” as its 3 vertices.&#10;">
            <a:extLst>
              <a:ext uri="{FF2B5EF4-FFF2-40B4-BE49-F238E27FC236}">
                <a16:creationId xmlns:a16="http://schemas.microsoft.com/office/drawing/2014/main" id="{8A8F28D5-D083-4948-81B6-9903F5F872D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419607" y="2119748"/>
            <a:ext cx="6304785" cy="26538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1141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10.6 Using the Information in Market Prices </a:t>
            </a:r>
            <a:r>
              <a:rPr lang="en-US" altLang="en-US" sz="2800" dirty="0">
                <a:latin typeface="+mj-lt"/>
                <a:ea typeface="ヒラギノ角ゴ Pro W3" pitchFamily="-65" charset="-128"/>
              </a:rPr>
              <a:t>(1 of 4)</a:t>
            </a:r>
            <a:endParaRPr lang="en-US" sz="2800" dirty="0">
              <a:latin typeface="+mj-lt"/>
            </a:endParaRPr>
          </a:p>
        </p:txBody>
      </p:sp>
      <p:sp>
        <p:nvSpPr>
          <p:cNvPr id="3" name="Content Placeholder 2"/>
          <p:cNvSpPr>
            <a:spLocks noGrp="1"/>
          </p:cNvSpPr>
          <p:nvPr>
            <p:ph idx="1"/>
          </p:nvPr>
        </p:nvSpPr>
        <p:spPr>
          <a:xfrm>
            <a:off x="457200" y="1603145"/>
            <a:ext cx="8229600" cy="4139565"/>
          </a:xfrm>
        </p:spPr>
        <p:txBody>
          <a:bodyPr/>
          <a:lstStyle/>
          <a:p>
            <a:pPr>
              <a:buNone/>
            </a:pPr>
            <a:r>
              <a:rPr lang="en-US" altLang="en-US" sz="2400" b="1" dirty="0">
                <a:ea typeface="ヒラギノ角ゴ Pro W3" pitchFamily="-65" charset="-128"/>
              </a:rPr>
              <a:t>Problem:</a:t>
            </a:r>
          </a:p>
          <a:p>
            <a:r>
              <a:rPr lang="en-IN" sz="2400" dirty="0"/>
              <a:t>Suppose Tecnor Industries will have free cash flows next year of $40 million. Its weighted average cost of capital is 11%, and you expect its free cash flows to grow at a rate of approximately 4% per year, though you are somewhat unsure of the precise growth rate. </a:t>
            </a:r>
          </a:p>
          <a:p>
            <a:r>
              <a:rPr lang="en-IN" sz="2400" dirty="0"/>
              <a:t>Tecnor has 10 million shares outstanding, no debt, and $20 million in cash. If Tecnor stock is currently trading for $55.33 per share, how would you update your beliefs about its dividend growth rate?</a:t>
            </a:r>
            <a:endParaRPr lang="en-US" altLang="en-US" sz="2400" dirty="0">
              <a:ea typeface="ヒラギノ角ゴ Pro W3" pitchFamily="-65" charset="-128"/>
            </a:endParaRPr>
          </a:p>
        </p:txBody>
      </p:sp>
    </p:spTree>
    <p:extLst>
      <p:ext uri="{BB962C8B-B14F-4D97-AF65-F5344CB8AC3E}">
        <p14:creationId xmlns:p14="http://schemas.microsoft.com/office/powerpoint/2010/main" val="16762379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10.6 Using the Information in Market Prices </a:t>
            </a:r>
            <a:r>
              <a:rPr lang="en-US" altLang="en-US" sz="2800" dirty="0">
                <a:latin typeface="+mj-lt"/>
                <a:ea typeface="ヒラギノ角ゴ Pro W3" pitchFamily="-65" charset="-128"/>
              </a:rPr>
              <a:t>(2 of 4)</a:t>
            </a:r>
            <a:endParaRPr lang="en-US" sz="2000" dirty="0">
              <a:latin typeface="+mj-lt"/>
            </a:endParaRPr>
          </a:p>
        </p:txBody>
      </p:sp>
      <p:sp>
        <p:nvSpPr>
          <p:cNvPr id="3" name="Content Placeholder 2"/>
          <p:cNvSpPr>
            <a:spLocks noGrp="1"/>
          </p:cNvSpPr>
          <p:nvPr>
            <p:ph idx="1"/>
          </p:nvPr>
        </p:nvSpPr>
        <p:spPr>
          <a:xfrm>
            <a:off x="457200" y="1611286"/>
            <a:ext cx="8229600" cy="3036914"/>
          </a:xfrm>
        </p:spPr>
        <p:txBody>
          <a:bodyPr/>
          <a:lstStyle/>
          <a:p>
            <a:pPr>
              <a:buNone/>
            </a:pPr>
            <a:r>
              <a:rPr lang="en-US" altLang="en-US" sz="2400" b="1" dirty="0">
                <a:ea typeface="ヒラギノ角ゴ Pro W3" pitchFamily="-65" charset="-128"/>
              </a:rPr>
              <a:t>Solution:</a:t>
            </a:r>
          </a:p>
          <a:p>
            <a:pPr>
              <a:spcBef>
                <a:spcPts val="0"/>
              </a:spcBef>
              <a:buNone/>
            </a:pPr>
            <a:r>
              <a:rPr lang="en-US" altLang="en-US" sz="2400" b="1" dirty="0">
                <a:ea typeface="ヒラギノ角ゴ Pro W3" pitchFamily="-65" charset="-128"/>
              </a:rPr>
              <a:t>Plan:</a:t>
            </a:r>
          </a:p>
          <a:p>
            <a:r>
              <a:rPr lang="en-IN" sz="2400" dirty="0"/>
              <a:t>If we apply the growing perpetuity formula for the growing FCF based on a 4% growth rate, we can estimate a stock price using Equations10.3 and 10.4. </a:t>
            </a:r>
          </a:p>
          <a:p>
            <a:r>
              <a:rPr lang="en-IN" sz="2400" dirty="0"/>
              <a:t>If the market price is higher than our estimate, it implies that the market expects higher growth in FCF than 4%. </a:t>
            </a:r>
            <a:endParaRPr lang="en-US" altLang="en-US" sz="2400" dirty="0">
              <a:ea typeface="ヒラギノ角ゴ Pro W3" pitchFamily="-65" charset="-128"/>
            </a:endParaRPr>
          </a:p>
        </p:txBody>
      </p:sp>
    </p:spTree>
    <p:extLst>
      <p:ext uri="{BB962C8B-B14F-4D97-AF65-F5344CB8AC3E}">
        <p14:creationId xmlns:p14="http://schemas.microsoft.com/office/powerpoint/2010/main" val="336592131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10.6 Using the Information in Market Prices </a:t>
            </a:r>
            <a:r>
              <a:rPr lang="en-US" altLang="en-US" sz="2800" dirty="0">
                <a:latin typeface="+mj-lt"/>
                <a:ea typeface="ヒラギノ角ゴ Pro W3" pitchFamily="-65" charset="-128"/>
              </a:rPr>
              <a:t>(3 of 4)</a:t>
            </a:r>
            <a:endParaRPr lang="en-US" sz="2800" dirty="0">
              <a:latin typeface="+mj-lt"/>
            </a:endParaRPr>
          </a:p>
        </p:txBody>
      </p:sp>
      <p:sp>
        <p:nvSpPr>
          <p:cNvPr id="3" name="Content Placeholder 2"/>
          <p:cNvSpPr>
            <a:spLocks noGrp="1"/>
          </p:cNvSpPr>
          <p:nvPr>
            <p:ph idx="1"/>
          </p:nvPr>
        </p:nvSpPr>
        <p:spPr>
          <a:xfrm>
            <a:off x="457200" y="1611286"/>
            <a:ext cx="8229600" cy="1741514"/>
          </a:xfrm>
        </p:spPr>
        <p:txBody>
          <a:bodyPr/>
          <a:lstStyle/>
          <a:p>
            <a:pPr>
              <a:buNone/>
            </a:pPr>
            <a:r>
              <a:rPr lang="en-US" altLang="en-US" sz="2400" b="1" dirty="0">
                <a:ea typeface="ヒラギノ角ゴ Pro W3" pitchFamily="-65" charset="-128"/>
              </a:rPr>
              <a:t>Solution:</a:t>
            </a:r>
          </a:p>
          <a:p>
            <a:pPr>
              <a:spcBef>
                <a:spcPts val="0"/>
              </a:spcBef>
              <a:buNone/>
            </a:pPr>
            <a:r>
              <a:rPr lang="en-US" altLang="en-US" sz="2400" b="1" dirty="0">
                <a:ea typeface="ヒラギノ角ゴ Pro W3" pitchFamily="-65" charset="-128"/>
              </a:rPr>
              <a:t>Plan:</a:t>
            </a:r>
          </a:p>
          <a:p>
            <a:r>
              <a:rPr lang="en-IN" sz="2400" dirty="0"/>
              <a:t>Conversely, if the market price is lower than our estimate, the market expects FCF growth to be less than 4%.</a:t>
            </a:r>
            <a:endParaRPr lang="en-US" altLang="en-US" sz="2400" dirty="0">
              <a:ea typeface="ヒラギノ角ゴ Pro W3" pitchFamily="-65" charset="-128"/>
            </a:endParaRPr>
          </a:p>
        </p:txBody>
      </p:sp>
    </p:spTree>
    <p:extLst>
      <p:ext uri="{BB962C8B-B14F-4D97-AF65-F5344CB8AC3E}">
        <p14:creationId xmlns:p14="http://schemas.microsoft.com/office/powerpoint/2010/main" val="34144354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10.6 Using the Information in Market Prices </a:t>
            </a:r>
            <a:r>
              <a:rPr lang="en-US" altLang="en-US" sz="2800" dirty="0">
                <a:latin typeface="+mj-lt"/>
                <a:ea typeface="ヒラギノ角ゴ Pro W3" pitchFamily="-65" charset="-128"/>
              </a:rPr>
              <a:t>(4 of 4)</a:t>
            </a:r>
            <a:endParaRPr lang="en-US" sz="2800" dirty="0">
              <a:latin typeface="+mj-lt"/>
            </a:endParaRPr>
          </a:p>
        </p:txBody>
      </p:sp>
      <p:sp>
        <p:nvSpPr>
          <p:cNvPr id="3" name="Content Placeholder 2"/>
          <p:cNvSpPr>
            <a:spLocks noGrp="1"/>
          </p:cNvSpPr>
          <p:nvPr>
            <p:ph idx="1"/>
          </p:nvPr>
        </p:nvSpPr>
        <p:spPr>
          <a:xfrm>
            <a:off x="457200" y="1600201"/>
            <a:ext cx="8229600" cy="990600"/>
          </a:xfrm>
        </p:spPr>
        <p:txBody>
          <a:bodyPr/>
          <a:lstStyle/>
          <a:p>
            <a:pPr>
              <a:buNone/>
            </a:pPr>
            <a:r>
              <a:rPr lang="en-US" altLang="en-US" sz="2400" b="1" dirty="0">
                <a:ea typeface="ヒラギノ角ゴ Pro W3" pitchFamily="-65" charset="-128"/>
              </a:rPr>
              <a:t>Execute:</a:t>
            </a:r>
          </a:p>
          <a:p>
            <a:pPr>
              <a:spcBef>
                <a:spcPct val="50000"/>
              </a:spcBef>
            </a:pPr>
            <a:r>
              <a:rPr lang="en-IN" sz="2400" dirty="0"/>
              <a:t>Applying the growing perpetuity formula, we have</a:t>
            </a:r>
            <a:endParaRPr lang="en-US" altLang="en-US" sz="2400" dirty="0">
              <a:ea typeface="ヒラギノ角ゴ Pro W3" pitchFamily="-65" charset="-128"/>
            </a:endParaRPr>
          </a:p>
        </p:txBody>
      </p:sp>
      <p:graphicFrame>
        <p:nvGraphicFramePr>
          <p:cNvPr id="6" name="Object 5" descr="An equation: P V times, F C F = 40 divided by 0.11 minus 0.04 = $571.43 million."/>
          <p:cNvGraphicFramePr>
            <a:graphicFrameLocks noChangeAspect="1"/>
          </p:cNvGraphicFramePr>
          <p:nvPr>
            <p:extLst>
              <p:ext uri="{D42A27DB-BD31-4B8C-83A1-F6EECF244321}">
                <p14:modId xmlns:p14="http://schemas.microsoft.com/office/powerpoint/2010/main" val="2950534475"/>
              </p:ext>
            </p:extLst>
          </p:nvPr>
        </p:nvGraphicFramePr>
        <p:xfrm>
          <a:off x="2241550" y="2693988"/>
          <a:ext cx="4652963" cy="669925"/>
        </p:xfrm>
        <a:graphic>
          <a:graphicData uri="http://schemas.openxmlformats.org/presentationml/2006/ole">
            <mc:AlternateContent xmlns:mc="http://schemas.openxmlformats.org/markup-compatibility/2006">
              <mc:Choice xmlns:v="urn:schemas-microsoft-com:vml" Requires="v">
                <p:oleObj spid="_x0000_s57600" name="Equation" r:id="rId4" imgW="5117760" imgH="736560" progId="Equation.DSMT4">
                  <p:embed/>
                </p:oleObj>
              </mc:Choice>
              <mc:Fallback>
                <p:oleObj name="Equation" r:id="rId4" imgW="5117760" imgH="736560" progId="Equation.DSMT4">
                  <p:embed/>
                  <p:pic>
                    <p:nvPicPr>
                      <p:cNvPr id="0" name=""/>
                      <p:cNvPicPr/>
                      <p:nvPr/>
                    </p:nvPicPr>
                    <p:blipFill>
                      <a:blip r:embed="rId5"/>
                      <a:stretch>
                        <a:fillRect/>
                      </a:stretch>
                    </p:blipFill>
                    <p:spPr>
                      <a:xfrm>
                        <a:off x="2241550" y="2693988"/>
                        <a:ext cx="4652963" cy="669925"/>
                      </a:xfrm>
                      <a:prstGeom prst="rect">
                        <a:avLst/>
                      </a:prstGeom>
                    </p:spPr>
                  </p:pic>
                </p:oleObj>
              </mc:Fallback>
            </mc:AlternateContent>
          </a:graphicData>
        </a:graphic>
      </p:graphicFrame>
      <p:sp>
        <p:nvSpPr>
          <p:cNvPr id="4" name="Content Placeholder 3"/>
          <p:cNvSpPr>
            <a:spLocks noGrp="1"/>
          </p:cNvSpPr>
          <p:nvPr>
            <p:ph idx="13"/>
          </p:nvPr>
        </p:nvSpPr>
        <p:spPr>
          <a:xfrm>
            <a:off x="457200" y="3632199"/>
            <a:ext cx="8229600" cy="482601"/>
          </a:xfrm>
        </p:spPr>
        <p:txBody>
          <a:bodyPr/>
          <a:lstStyle/>
          <a:p>
            <a:r>
              <a:rPr lang="en-IN" sz="2400" dirty="0"/>
              <a:t>Applying Equation 10.4, the price per share would be</a:t>
            </a:r>
            <a:endParaRPr lang="en-US" altLang="en-US" sz="2400" dirty="0">
              <a:ea typeface="ヒラギノ角ゴ Pro W3" pitchFamily="-65" charset="-128"/>
            </a:endParaRPr>
          </a:p>
        </p:txBody>
      </p:sp>
      <p:graphicFrame>
        <p:nvGraphicFramePr>
          <p:cNvPr id="5" name="Object 4" descr="An equation: $571.43 million minus 0 plus $20 million, divided by 10 million shares = $59.14 per share."/>
          <p:cNvGraphicFramePr>
            <a:graphicFrameLocks noChangeAspect="1"/>
          </p:cNvGraphicFramePr>
          <p:nvPr>
            <p:extLst>
              <p:ext uri="{D42A27DB-BD31-4B8C-83A1-F6EECF244321}">
                <p14:modId xmlns:p14="http://schemas.microsoft.com/office/powerpoint/2010/main" val="2207491072"/>
              </p:ext>
            </p:extLst>
          </p:nvPr>
        </p:nvGraphicFramePr>
        <p:xfrm>
          <a:off x="1611313" y="4267200"/>
          <a:ext cx="5913437" cy="669925"/>
        </p:xfrm>
        <a:graphic>
          <a:graphicData uri="http://schemas.openxmlformats.org/presentationml/2006/ole">
            <mc:AlternateContent xmlns:mc="http://schemas.openxmlformats.org/markup-compatibility/2006">
              <mc:Choice xmlns:v="urn:schemas-microsoft-com:vml" Requires="v">
                <p:oleObj spid="_x0000_s57601" name="Equation" r:id="rId6" imgW="6502320" imgH="736560" progId="Equation.DSMT4">
                  <p:embed/>
                </p:oleObj>
              </mc:Choice>
              <mc:Fallback>
                <p:oleObj name="Equation" r:id="rId6" imgW="6502320" imgH="736560" progId="Equation.DSMT4">
                  <p:embed/>
                  <p:pic>
                    <p:nvPicPr>
                      <p:cNvPr id="0" name=""/>
                      <p:cNvPicPr/>
                      <p:nvPr/>
                    </p:nvPicPr>
                    <p:blipFill>
                      <a:blip r:embed="rId7"/>
                      <a:stretch>
                        <a:fillRect/>
                      </a:stretch>
                    </p:blipFill>
                    <p:spPr>
                      <a:xfrm>
                        <a:off x="1611313" y="4267200"/>
                        <a:ext cx="5913437" cy="669925"/>
                      </a:xfrm>
                      <a:prstGeom prst="rect">
                        <a:avLst/>
                      </a:prstGeom>
                    </p:spPr>
                  </p:pic>
                </p:oleObj>
              </mc:Fallback>
            </mc:AlternateContent>
          </a:graphicData>
        </a:graphic>
      </p:graphicFrame>
      <p:sp>
        <p:nvSpPr>
          <p:cNvPr id="7" name="Content Placeholder 6"/>
          <p:cNvSpPr>
            <a:spLocks noGrp="1"/>
          </p:cNvSpPr>
          <p:nvPr>
            <p:ph idx="14"/>
          </p:nvPr>
        </p:nvSpPr>
        <p:spPr>
          <a:xfrm>
            <a:off x="457200" y="5181600"/>
            <a:ext cx="8229600" cy="685800"/>
          </a:xfrm>
        </p:spPr>
        <p:txBody>
          <a:bodyPr/>
          <a:lstStyle/>
          <a:p>
            <a:r>
              <a:rPr lang="en-IN" sz="2400" dirty="0"/>
              <a:t>The market price of $55.33, however, implies that most investors expect FCF to grow at a somewhat slower rate.</a:t>
            </a:r>
          </a:p>
        </p:txBody>
      </p:sp>
    </p:spTree>
    <p:extLst>
      <p:ext uri="{BB962C8B-B14F-4D97-AF65-F5344CB8AC3E}">
        <p14:creationId xmlns:p14="http://schemas.microsoft.com/office/powerpoint/2010/main" val="41472265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10.6a Using the Information in Market Prices </a:t>
            </a:r>
            <a:r>
              <a:rPr lang="en-US" altLang="en-US" sz="2800" dirty="0">
                <a:latin typeface="+mj-lt"/>
                <a:ea typeface="ヒラギノ角ゴ Pro W3" pitchFamily="-65" charset="-128"/>
              </a:rPr>
              <a:t>(1 of 7)</a:t>
            </a:r>
            <a:endParaRPr lang="en-US" sz="2800" dirty="0">
              <a:latin typeface="+mj-lt"/>
            </a:endParaRPr>
          </a:p>
        </p:txBody>
      </p:sp>
      <p:sp>
        <p:nvSpPr>
          <p:cNvPr id="3" name="Content Placeholder 2"/>
          <p:cNvSpPr>
            <a:spLocks noGrp="1"/>
          </p:cNvSpPr>
          <p:nvPr>
            <p:ph idx="1"/>
          </p:nvPr>
        </p:nvSpPr>
        <p:spPr>
          <a:xfrm>
            <a:off x="457200" y="1611286"/>
            <a:ext cx="8229600" cy="2087880"/>
          </a:xfrm>
        </p:spPr>
        <p:txBody>
          <a:bodyPr/>
          <a:lstStyle/>
          <a:p>
            <a:pPr>
              <a:buNone/>
            </a:pPr>
            <a:r>
              <a:rPr lang="en-US" altLang="en-US" sz="2400" b="1" dirty="0">
                <a:ea typeface="ヒラギノ角ゴ Pro W3" pitchFamily="-65" charset="-128"/>
              </a:rPr>
              <a:t>Evaluate:</a:t>
            </a:r>
          </a:p>
          <a:p>
            <a:r>
              <a:rPr lang="en-IN" sz="2400" dirty="0"/>
              <a:t>Given the $55.33 market price for the stock, we should lower our expectations for the FCF growth rate from 4% unless we have very strong reasons to trust our own estimate.</a:t>
            </a:r>
            <a:endParaRPr lang="en-US" altLang="en-US" sz="2400" dirty="0">
              <a:ea typeface="ヒラギノ角ゴ Pro W3" pitchFamily="-65" charset="-128"/>
            </a:endParaRPr>
          </a:p>
        </p:txBody>
      </p:sp>
    </p:spTree>
    <p:extLst>
      <p:ext uri="{BB962C8B-B14F-4D97-AF65-F5344CB8AC3E}">
        <p14:creationId xmlns:p14="http://schemas.microsoft.com/office/powerpoint/2010/main" val="2434566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10.1 Valuing Nike, Inc., Stock Using Free Cash Flow </a:t>
            </a:r>
            <a:r>
              <a:rPr lang="en-US" altLang="en-US" sz="2800" dirty="0">
                <a:latin typeface="+mj-lt"/>
                <a:ea typeface="ヒラギノ角ゴ Pro W3" pitchFamily="-65" charset="-128"/>
              </a:rPr>
              <a:t>(1 of 8)</a:t>
            </a:r>
            <a:endParaRPr lang="en-US" sz="2800" dirty="0">
              <a:latin typeface="+mj-lt"/>
            </a:endParaRPr>
          </a:p>
        </p:txBody>
      </p:sp>
      <p:sp>
        <p:nvSpPr>
          <p:cNvPr id="3" name="Content Placeholder 2"/>
          <p:cNvSpPr>
            <a:spLocks noGrp="1"/>
          </p:cNvSpPr>
          <p:nvPr>
            <p:ph idx="1"/>
          </p:nvPr>
        </p:nvSpPr>
        <p:spPr>
          <a:xfrm>
            <a:off x="457200" y="1600201"/>
            <a:ext cx="8229600" cy="2466109"/>
          </a:xfrm>
        </p:spPr>
        <p:txBody>
          <a:bodyPr>
            <a:normAutofit/>
          </a:bodyPr>
          <a:lstStyle/>
          <a:p>
            <a:pPr>
              <a:buNone/>
            </a:pPr>
            <a:r>
              <a:rPr lang="en-US" altLang="en-US" sz="2400" b="1" dirty="0">
                <a:ea typeface="ヒラギノ角ゴ Pro W3" pitchFamily="-65" charset="-128"/>
              </a:rPr>
              <a:t>Problem:</a:t>
            </a:r>
          </a:p>
          <a:p>
            <a:r>
              <a:rPr lang="en-US" sz="2400" dirty="0"/>
              <a:t>Recall our example of Nike, Inc., from Chapter 7. Nike had sales of $36.397 billion in 2018. Suppose you expected its sales to grow at a rate of 15% in 2019, but then slow by 2% per year to the long-run growth rate that is characteristic of the apparel industry—5%—by 2024. </a:t>
            </a:r>
            <a:endParaRPr lang="en-US" altLang="en-US" sz="2400" dirty="0">
              <a:ea typeface="ヒラギノ角ゴ Pro W3" pitchFamily="-65" charset="-128"/>
            </a:endParaRPr>
          </a:p>
        </p:txBody>
      </p:sp>
    </p:spTree>
    <p:extLst>
      <p:ext uri="{BB962C8B-B14F-4D97-AF65-F5344CB8AC3E}">
        <p14:creationId xmlns:p14="http://schemas.microsoft.com/office/powerpoint/2010/main" val="401338893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10.6a Using the Information in Market Prices </a:t>
            </a:r>
            <a:r>
              <a:rPr lang="en-US" altLang="en-US" sz="2800" dirty="0">
                <a:latin typeface="+mj-lt"/>
                <a:ea typeface="ヒラギノ角ゴ Pro W3" pitchFamily="-65" charset="-128"/>
              </a:rPr>
              <a:t>(2 of 7)</a:t>
            </a:r>
            <a:endParaRPr lang="en-US" sz="2800" dirty="0">
              <a:latin typeface="+mj-lt"/>
            </a:endParaRPr>
          </a:p>
        </p:txBody>
      </p:sp>
      <p:sp>
        <p:nvSpPr>
          <p:cNvPr id="3" name="Content Placeholder 2"/>
          <p:cNvSpPr>
            <a:spLocks noGrp="1"/>
          </p:cNvSpPr>
          <p:nvPr>
            <p:ph idx="1"/>
          </p:nvPr>
        </p:nvSpPr>
        <p:spPr>
          <a:xfrm>
            <a:off x="457200" y="1603145"/>
            <a:ext cx="8229600" cy="3758565"/>
          </a:xfrm>
        </p:spPr>
        <p:txBody>
          <a:bodyPr/>
          <a:lstStyle/>
          <a:p>
            <a:pPr>
              <a:buNone/>
            </a:pPr>
            <a:r>
              <a:rPr lang="en-US" altLang="en-US" sz="2400" b="1" dirty="0">
                <a:ea typeface="ヒラギノ角ゴ Pro W3" pitchFamily="-65" charset="-128"/>
              </a:rPr>
              <a:t>Problem:</a:t>
            </a:r>
          </a:p>
          <a:p>
            <a:r>
              <a:rPr lang="en-US" altLang="en-US" sz="2400" dirty="0">
                <a:ea typeface="ヒラギノ角ゴ Pro W3" pitchFamily="-65" charset="-128"/>
              </a:rPr>
              <a:t>Suppose SWGSB Industries will pay a dividend this year of $6.50 per share. Its equity cost of capital is 11.5%, and you expect its dividends to grow at a rate of about 5% per year, though you are somewhat unsure of the precise growth rate. </a:t>
            </a:r>
          </a:p>
          <a:p>
            <a:r>
              <a:rPr lang="en-US" altLang="en-US" sz="2400" dirty="0">
                <a:ea typeface="ヒラギノ角ゴ Pro W3" pitchFamily="-65" charset="-128"/>
              </a:rPr>
              <a:t>If SWGSB’s stock is currently trading for $63.32 per share, how would you update your beliefs about its dividend growth rate?</a:t>
            </a:r>
          </a:p>
        </p:txBody>
      </p:sp>
    </p:spTree>
    <p:extLst>
      <p:ext uri="{BB962C8B-B14F-4D97-AF65-F5344CB8AC3E}">
        <p14:creationId xmlns:p14="http://schemas.microsoft.com/office/powerpoint/2010/main" val="63949998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Example 10.6a Using the Information in Market Prices </a:t>
            </a:r>
            <a:r>
              <a:rPr lang="en-US" altLang="en-US" sz="2800" dirty="0">
                <a:latin typeface="+mj-lt"/>
                <a:ea typeface="ヒラギノ角ゴ Pro W3" pitchFamily="-65" charset="-128"/>
              </a:rPr>
              <a:t>(3 of 7)</a:t>
            </a:r>
            <a:endParaRPr lang="en-US" sz="2800" dirty="0">
              <a:latin typeface="+mj-lt"/>
            </a:endParaRPr>
          </a:p>
        </p:txBody>
      </p:sp>
      <p:sp>
        <p:nvSpPr>
          <p:cNvPr id="3" name="Content Placeholder 2"/>
          <p:cNvSpPr>
            <a:spLocks noGrp="1"/>
          </p:cNvSpPr>
          <p:nvPr>
            <p:ph idx="1"/>
          </p:nvPr>
        </p:nvSpPr>
        <p:spPr>
          <a:xfrm>
            <a:off x="457200" y="1611286"/>
            <a:ext cx="8229600" cy="3383280"/>
          </a:xfrm>
        </p:spPr>
        <p:txBody>
          <a:bodyPr/>
          <a:lstStyle/>
          <a:p>
            <a:pPr>
              <a:buNone/>
            </a:pPr>
            <a:r>
              <a:rPr lang="en-US" altLang="en-US" sz="2400" b="1" dirty="0">
                <a:ea typeface="ヒラギノ角ゴ Pro W3" pitchFamily="-65" charset="-128"/>
              </a:rPr>
              <a:t>Solution:</a:t>
            </a:r>
          </a:p>
          <a:p>
            <a:pPr>
              <a:spcBef>
                <a:spcPts val="0"/>
              </a:spcBef>
              <a:buNone/>
            </a:pPr>
            <a:r>
              <a:rPr lang="en-US" altLang="en-US" sz="2400" b="1" dirty="0">
                <a:ea typeface="ヒラギノ角ゴ Pro W3" pitchFamily="-65" charset="-128"/>
              </a:rPr>
              <a:t>Plan:</a:t>
            </a:r>
          </a:p>
          <a:p>
            <a:r>
              <a:rPr lang="en-US" altLang="en-US" sz="2400" dirty="0">
                <a:ea typeface="ヒラギノ角ゴ Pro W3" pitchFamily="-65" charset="-128"/>
              </a:rPr>
              <a:t>If we apply the constant dividend growth model based on a 5% growth rate, we can estimate a stock price using Equation 7.6.  </a:t>
            </a:r>
          </a:p>
          <a:p>
            <a:r>
              <a:rPr lang="en-US" altLang="en-US" sz="2400" dirty="0">
                <a:ea typeface="ヒラギノ角ゴ Pro W3" pitchFamily="-65" charset="-128"/>
              </a:rPr>
              <a:t>If the market price is higher than our estimate, it implies that the market expects higher growth in dividends       than 5%.  </a:t>
            </a:r>
          </a:p>
        </p:txBody>
      </p:sp>
    </p:spTree>
    <p:extLst>
      <p:ext uri="{BB962C8B-B14F-4D97-AF65-F5344CB8AC3E}">
        <p14:creationId xmlns:p14="http://schemas.microsoft.com/office/powerpoint/2010/main" val="7032243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Example 10.6a Using the Information in Market Prices </a:t>
            </a:r>
            <a:r>
              <a:rPr lang="en-US" altLang="en-US" sz="2800" dirty="0">
                <a:latin typeface="+mj-lt"/>
                <a:ea typeface="ヒラギノ角ゴ Pro W3" pitchFamily="-65" charset="-128"/>
              </a:rPr>
              <a:t>(4 of 7)</a:t>
            </a:r>
            <a:endParaRPr lang="en-US" sz="2000" dirty="0">
              <a:latin typeface="+mj-lt"/>
            </a:endParaRPr>
          </a:p>
        </p:txBody>
      </p:sp>
      <p:sp>
        <p:nvSpPr>
          <p:cNvPr id="3" name="Content Placeholder 2"/>
          <p:cNvSpPr>
            <a:spLocks noGrp="1"/>
          </p:cNvSpPr>
          <p:nvPr>
            <p:ph idx="1"/>
          </p:nvPr>
        </p:nvSpPr>
        <p:spPr>
          <a:xfrm>
            <a:off x="457200" y="1611285"/>
            <a:ext cx="8229600" cy="2808315"/>
          </a:xfrm>
        </p:spPr>
        <p:txBody>
          <a:bodyPr/>
          <a:lstStyle/>
          <a:p>
            <a:pPr>
              <a:buNone/>
            </a:pPr>
            <a:r>
              <a:rPr lang="en-US" altLang="en-US" sz="2400" b="1" dirty="0">
                <a:ea typeface="ヒラギノ角ゴ Pro W3" pitchFamily="-65" charset="-128"/>
              </a:rPr>
              <a:t>Solution:</a:t>
            </a:r>
          </a:p>
          <a:p>
            <a:pPr>
              <a:spcBef>
                <a:spcPts val="0"/>
              </a:spcBef>
              <a:buNone/>
            </a:pPr>
            <a:r>
              <a:rPr lang="en-US" altLang="en-US" sz="2400" b="1" dirty="0">
                <a:ea typeface="ヒラギノ角ゴ Pro W3" pitchFamily="-65" charset="-128"/>
              </a:rPr>
              <a:t>Plan:</a:t>
            </a:r>
          </a:p>
          <a:p>
            <a:r>
              <a:rPr lang="en-US" altLang="en-US" sz="2400" dirty="0">
                <a:ea typeface="ヒラギノ角ゴ Pro W3" pitchFamily="-65" charset="-128"/>
              </a:rPr>
              <a:t>Conversely, if the market price is lower than our estimate, the market expects dividend growth to be less than 5%. We can use Equation 7.7 to solve the growth rate instead of price, allowing us to estimate the growth rate the market expects.</a:t>
            </a:r>
          </a:p>
        </p:txBody>
      </p:sp>
    </p:spTree>
    <p:extLst>
      <p:ext uri="{BB962C8B-B14F-4D97-AF65-F5344CB8AC3E}">
        <p14:creationId xmlns:p14="http://schemas.microsoft.com/office/powerpoint/2010/main" val="32385365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10.6a Using the Information in Market Prices </a:t>
            </a:r>
            <a:r>
              <a:rPr lang="en-US" altLang="en-US" sz="2800" dirty="0">
                <a:latin typeface="+mj-lt"/>
                <a:ea typeface="ヒラギノ角ゴ Pro W3" pitchFamily="-65" charset="-128"/>
              </a:rPr>
              <a:t>(5 of 7)</a:t>
            </a:r>
            <a:endParaRPr lang="en-US" sz="2000" dirty="0">
              <a:latin typeface="+mj-lt"/>
            </a:endParaRPr>
          </a:p>
        </p:txBody>
      </p:sp>
      <p:sp>
        <p:nvSpPr>
          <p:cNvPr id="3" name="Content Placeholder 2"/>
          <p:cNvSpPr>
            <a:spLocks noGrp="1"/>
          </p:cNvSpPr>
          <p:nvPr>
            <p:ph idx="1"/>
          </p:nvPr>
        </p:nvSpPr>
        <p:spPr>
          <a:xfrm>
            <a:off x="457200" y="1611286"/>
            <a:ext cx="8229600" cy="1402079"/>
          </a:xfrm>
        </p:spPr>
        <p:txBody>
          <a:bodyPr/>
          <a:lstStyle/>
          <a:p>
            <a:pPr>
              <a:buNone/>
            </a:pPr>
            <a:r>
              <a:rPr lang="en-US" altLang="en-US" sz="2400" b="1" dirty="0">
                <a:ea typeface="ヒラギノ角ゴ Pro W3" pitchFamily="-65" charset="-128"/>
              </a:rPr>
              <a:t>Execute:</a:t>
            </a:r>
          </a:p>
          <a:p>
            <a:pPr>
              <a:spcBef>
                <a:spcPct val="50000"/>
              </a:spcBef>
            </a:pPr>
            <a:r>
              <a:rPr lang="en-US" altLang="en-US" sz="2400" dirty="0">
                <a:ea typeface="ヒラギノ角ゴ Pro W3" pitchFamily="-65" charset="-128"/>
              </a:rPr>
              <a:t>Using Equation 7.6 Div</a:t>
            </a:r>
            <a:r>
              <a:rPr lang="en-US" altLang="en-US" sz="2400" baseline="-25000" dirty="0">
                <a:ea typeface="ヒラギノ角ゴ Pro W3" pitchFamily="-65" charset="-128"/>
              </a:rPr>
              <a:t>1</a:t>
            </a:r>
            <a:r>
              <a:rPr lang="en-US" altLang="en-US" sz="2400" dirty="0">
                <a:ea typeface="ヒラギノ角ゴ Pro W3" pitchFamily="-65" charset="-128"/>
              </a:rPr>
              <a:t> of $6.50, equity cost of capital (</a:t>
            </a:r>
            <a:r>
              <a:rPr lang="en-US" altLang="en-US" sz="2400" i="1" dirty="0">
                <a:ea typeface="ヒラギノ角ゴ Pro W3" pitchFamily="-65" charset="-128"/>
              </a:rPr>
              <a:t>r</a:t>
            </a:r>
            <a:r>
              <a:rPr lang="en-US" altLang="en-US" sz="2400" i="1" baseline="-25000" dirty="0">
                <a:ea typeface="ヒラギノ角ゴ Pro W3" pitchFamily="-65" charset="-128"/>
              </a:rPr>
              <a:t>E</a:t>
            </a:r>
            <a:r>
              <a:rPr lang="en-US" altLang="en-US" sz="2400" dirty="0">
                <a:ea typeface="ヒラギノ角ゴ Pro W3" pitchFamily="-65" charset="-128"/>
              </a:rPr>
              <a:t>) of 11.5%, and a dividend growth rate of 5%, we get</a:t>
            </a:r>
          </a:p>
        </p:txBody>
      </p:sp>
      <p:graphicFrame>
        <p:nvGraphicFramePr>
          <p:cNvPr id="5" name="Object 4" descr="An equation: P naught = $6.50 divided by 0.115 minus 0.05 = $100.00 per share."/>
          <p:cNvGraphicFramePr>
            <a:graphicFrameLocks noChangeAspect="1"/>
          </p:cNvGraphicFramePr>
          <p:nvPr>
            <p:extLst>
              <p:ext uri="{D42A27DB-BD31-4B8C-83A1-F6EECF244321}">
                <p14:modId xmlns:p14="http://schemas.microsoft.com/office/powerpoint/2010/main" val="273224670"/>
              </p:ext>
            </p:extLst>
          </p:nvPr>
        </p:nvGraphicFramePr>
        <p:xfrm>
          <a:off x="2273300" y="3048000"/>
          <a:ext cx="4597400" cy="736600"/>
        </p:xfrm>
        <a:graphic>
          <a:graphicData uri="http://schemas.openxmlformats.org/presentationml/2006/ole">
            <mc:AlternateContent xmlns:mc="http://schemas.openxmlformats.org/markup-compatibility/2006">
              <mc:Choice xmlns:v="urn:schemas-microsoft-com:vml" Requires="v">
                <p:oleObj spid="_x0000_s47246" name="Equation" r:id="rId4" imgW="4597200" imgH="736560" progId="Equation.DSMT4">
                  <p:embed/>
                </p:oleObj>
              </mc:Choice>
              <mc:Fallback>
                <p:oleObj name="Equation" r:id="rId4" imgW="4597200" imgH="736560" progId="Equation.DSMT4">
                  <p:embed/>
                  <p:pic>
                    <p:nvPicPr>
                      <p:cNvPr id="0" name=""/>
                      <p:cNvPicPr/>
                      <p:nvPr/>
                    </p:nvPicPr>
                    <p:blipFill>
                      <a:blip r:embed="rId5"/>
                      <a:stretch>
                        <a:fillRect/>
                      </a:stretch>
                    </p:blipFill>
                    <p:spPr>
                      <a:xfrm>
                        <a:off x="2273300" y="3048000"/>
                        <a:ext cx="4597400" cy="736600"/>
                      </a:xfrm>
                      <a:prstGeom prst="rect">
                        <a:avLst/>
                      </a:prstGeom>
                    </p:spPr>
                  </p:pic>
                </p:oleObj>
              </mc:Fallback>
            </mc:AlternateContent>
          </a:graphicData>
        </a:graphic>
      </p:graphicFrame>
      <p:sp>
        <p:nvSpPr>
          <p:cNvPr id="4" name="Content Placeholder 3"/>
          <p:cNvSpPr>
            <a:spLocks noGrp="1"/>
          </p:cNvSpPr>
          <p:nvPr>
            <p:ph idx="13"/>
          </p:nvPr>
        </p:nvSpPr>
        <p:spPr>
          <a:xfrm>
            <a:off x="457200" y="4038600"/>
            <a:ext cx="8229600" cy="838200"/>
          </a:xfrm>
        </p:spPr>
        <p:txBody>
          <a:bodyPr/>
          <a:lstStyle/>
          <a:p>
            <a:r>
              <a:rPr lang="en-US" altLang="en-US" sz="2400" dirty="0">
                <a:ea typeface="ヒラギノ角ゴ Pro W3" pitchFamily="-65" charset="-128"/>
              </a:rPr>
              <a:t>The market price of $63.32, however, implies that investors expect dividends to grow at a much slower rate. </a:t>
            </a:r>
          </a:p>
        </p:txBody>
      </p:sp>
    </p:spTree>
    <p:extLst>
      <p:ext uri="{BB962C8B-B14F-4D97-AF65-F5344CB8AC3E}">
        <p14:creationId xmlns:p14="http://schemas.microsoft.com/office/powerpoint/2010/main" val="31335266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10.6a Using the Information in Market Prices </a:t>
            </a:r>
            <a:r>
              <a:rPr lang="en-US" altLang="en-US" sz="2800" dirty="0">
                <a:latin typeface="+mj-lt"/>
                <a:ea typeface="ヒラギノ角ゴ Pro W3" pitchFamily="-65" charset="-128"/>
              </a:rPr>
              <a:t>(6 of 7)</a:t>
            </a:r>
            <a:endParaRPr lang="en-US" sz="2800" dirty="0">
              <a:latin typeface="+mj-lt"/>
            </a:endParaRPr>
          </a:p>
        </p:txBody>
      </p:sp>
      <p:sp>
        <p:nvSpPr>
          <p:cNvPr id="3" name="Content Placeholder 2"/>
          <p:cNvSpPr>
            <a:spLocks noGrp="1"/>
          </p:cNvSpPr>
          <p:nvPr>
            <p:ph idx="1"/>
          </p:nvPr>
        </p:nvSpPr>
        <p:spPr>
          <a:xfrm>
            <a:off x="457200" y="1611285"/>
            <a:ext cx="8229600" cy="1783080"/>
          </a:xfrm>
        </p:spPr>
        <p:txBody>
          <a:bodyPr/>
          <a:lstStyle/>
          <a:p>
            <a:pPr>
              <a:buNone/>
            </a:pPr>
            <a:r>
              <a:rPr lang="en-US" altLang="en-US" sz="2400" b="1" dirty="0">
                <a:ea typeface="ヒラギノ角ゴ Pro W3" pitchFamily="-65" charset="-128"/>
              </a:rPr>
              <a:t>Execute:</a:t>
            </a:r>
          </a:p>
          <a:p>
            <a:pPr>
              <a:spcBef>
                <a:spcPct val="50000"/>
              </a:spcBef>
            </a:pPr>
            <a:r>
              <a:rPr lang="en-US" altLang="en-US" sz="2400" dirty="0">
                <a:ea typeface="ヒラギノ角ゴ Pro W3" pitchFamily="-65" charset="-128"/>
              </a:rPr>
              <a:t>In fact, if we continue to assume a constant growth rate, we can solve for the growth rate consistent with the current market price using Equation 7.7:</a:t>
            </a:r>
          </a:p>
        </p:txBody>
      </p:sp>
      <p:graphicFrame>
        <p:nvGraphicFramePr>
          <p:cNvPr id="6" name="Object 5" descr="An equation: g = r sub E, minus dividend sub 1 divided by P naught = 11.5% minus, $6.50 divided by $63.32 = 1.2%."/>
          <p:cNvGraphicFramePr>
            <a:graphicFrameLocks noChangeAspect="1"/>
          </p:cNvGraphicFramePr>
          <p:nvPr>
            <p:extLst>
              <p:ext uri="{D42A27DB-BD31-4B8C-83A1-F6EECF244321}">
                <p14:modId xmlns:p14="http://schemas.microsoft.com/office/powerpoint/2010/main" val="3285089171"/>
              </p:ext>
            </p:extLst>
          </p:nvPr>
        </p:nvGraphicFramePr>
        <p:xfrm>
          <a:off x="2174875" y="3448050"/>
          <a:ext cx="4749800" cy="812800"/>
        </p:xfrm>
        <a:graphic>
          <a:graphicData uri="http://schemas.openxmlformats.org/presentationml/2006/ole">
            <mc:AlternateContent xmlns:mc="http://schemas.openxmlformats.org/markup-compatibility/2006">
              <mc:Choice xmlns:v="urn:schemas-microsoft-com:vml" Requires="v">
                <p:oleObj spid="_x0000_s44179" name="Equation" r:id="rId4" imgW="4749480" imgH="812520" progId="Equation.DSMT4">
                  <p:embed/>
                </p:oleObj>
              </mc:Choice>
              <mc:Fallback>
                <p:oleObj name="Equation" r:id="rId4" imgW="4749480" imgH="812520" progId="Equation.DSMT4">
                  <p:embed/>
                  <p:pic>
                    <p:nvPicPr>
                      <p:cNvPr id="0" name=""/>
                      <p:cNvPicPr/>
                      <p:nvPr/>
                    </p:nvPicPr>
                    <p:blipFill>
                      <a:blip r:embed="rId5"/>
                      <a:stretch>
                        <a:fillRect/>
                      </a:stretch>
                    </p:blipFill>
                    <p:spPr>
                      <a:xfrm>
                        <a:off x="2174875" y="3448050"/>
                        <a:ext cx="4749800" cy="812800"/>
                      </a:xfrm>
                      <a:prstGeom prst="rect">
                        <a:avLst/>
                      </a:prstGeom>
                    </p:spPr>
                  </p:pic>
                </p:oleObj>
              </mc:Fallback>
            </mc:AlternateContent>
          </a:graphicData>
        </a:graphic>
      </p:graphicFrame>
      <p:sp>
        <p:nvSpPr>
          <p:cNvPr id="5" name="Content Placeholder 4"/>
          <p:cNvSpPr>
            <a:spLocks noGrp="1"/>
          </p:cNvSpPr>
          <p:nvPr>
            <p:ph idx="13"/>
          </p:nvPr>
        </p:nvSpPr>
        <p:spPr>
          <a:xfrm>
            <a:off x="457200" y="4495800"/>
            <a:ext cx="8229600" cy="838200"/>
          </a:xfrm>
        </p:spPr>
        <p:txBody>
          <a:bodyPr/>
          <a:lstStyle/>
          <a:p>
            <a:r>
              <a:rPr lang="en-US" altLang="en-US" sz="2400" dirty="0">
                <a:ea typeface="ヒラギノ角ゴ Pro W3" pitchFamily="-65" charset="-128"/>
              </a:rPr>
              <a:t>This 1.2% growth rate is much lower than our expected growth rate of 5%.</a:t>
            </a:r>
          </a:p>
        </p:txBody>
      </p:sp>
    </p:spTree>
    <p:extLst>
      <p:ext uri="{BB962C8B-B14F-4D97-AF65-F5344CB8AC3E}">
        <p14:creationId xmlns:p14="http://schemas.microsoft.com/office/powerpoint/2010/main" val="34335005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382000" cy="1097280"/>
          </a:xfrm>
        </p:spPr>
        <p:txBody>
          <a:bodyPr/>
          <a:lstStyle/>
          <a:p>
            <a:r>
              <a:rPr lang="en-US" altLang="en-US" sz="3600" dirty="0">
                <a:latin typeface="+mj-lt"/>
                <a:ea typeface="ヒラギノ角ゴ Pro W3" pitchFamily="-65" charset="-128"/>
              </a:rPr>
              <a:t>Example 10.6a Using the Information in Market Prices </a:t>
            </a:r>
            <a:r>
              <a:rPr lang="en-US" altLang="en-US" sz="2800" dirty="0">
                <a:latin typeface="+mj-lt"/>
                <a:ea typeface="ヒラギノ角ゴ Pro W3" pitchFamily="-65" charset="-128"/>
              </a:rPr>
              <a:t>(7 of 7)</a:t>
            </a:r>
            <a:endParaRPr lang="en-US" sz="2800" dirty="0">
              <a:latin typeface="+mj-lt"/>
            </a:endParaRPr>
          </a:p>
        </p:txBody>
      </p:sp>
      <p:sp>
        <p:nvSpPr>
          <p:cNvPr id="3" name="Content Placeholder 2"/>
          <p:cNvSpPr>
            <a:spLocks noGrp="1"/>
          </p:cNvSpPr>
          <p:nvPr>
            <p:ph idx="1"/>
          </p:nvPr>
        </p:nvSpPr>
        <p:spPr>
          <a:xfrm>
            <a:off x="457200" y="1611285"/>
            <a:ext cx="8229600" cy="1970115"/>
          </a:xfrm>
        </p:spPr>
        <p:txBody>
          <a:bodyPr/>
          <a:lstStyle/>
          <a:p>
            <a:pPr>
              <a:buNone/>
            </a:pPr>
            <a:r>
              <a:rPr lang="en-US" altLang="en-US" sz="2400" b="1" dirty="0">
                <a:ea typeface="ヒラギノ角ゴ Pro W3" pitchFamily="-65" charset="-128"/>
              </a:rPr>
              <a:t>Evaluate:</a:t>
            </a:r>
          </a:p>
          <a:p>
            <a:pPr>
              <a:spcBef>
                <a:spcPts val="600"/>
              </a:spcBef>
            </a:pPr>
            <a:r>
              <a:rPr lang="en-US" altLang="en-US" sz="2400" dirty="0">
                <a:ea typeface="ヒラギノ角ゴ Pro W3" pitchFamily="-65" charset="-128"/>
              </a:rPr>
              <a:t>Given the $63.32 market price for the stock, we should lower our expectations for the dividend growth rate from 5% unless we have very strong reasons to trust our estimate.</a:t>
            </a:r>
          </a:p>
        </p:txBody>
      </p:sp>
    </p:spTree>
    <p:extLst>
      <p:ext uri="{BB962C8B-B14F-4D97-AF65-F5344CB8AC3E}">
        <p14:creationId xmlns:p14="http://schemas.microsoft.com/office/powerpoint/2010/main" val="166317164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10.4 Information, Competition, and Stock Prices </a:t>
            </a:r>
            <a:r>
              <a:rPr lang="en-US" altLang="en-US" sz="2800" dirty="0">
                <a:latin typeface="+mj-lt"/>
                <a:ea typeface="ヒラギノ角ゴ Pro W3" pitchFamily="-65" charset="-128"/>
              </a:rPr>
              <a:t>(2 of 10)</a:t>
            </a:r>
            <a:endParaRPr lang="en-US" sz="2000" dirty="0">
              <a:latin typeface="+mj-lt"/>
            </a:endParaRPr>
          </a:p>
        </p:txBody>
      </p:sp>
      <p:sp>
        <p:nvSpPr>
          <p:cNvPr id="3" name="Content Placeholder 2"/>
          <p:cNvSpPr>
            <a:spLocks noGrp="1"/>
          </p:cNvSpPr>
          <p:nvPr>
            <p:ph idx="1"/>
          </p:nvPr>
        </p:nvSpPr>
        <p:spPr>
          <a:xfrm>
            <a:off x="457200" y="1600200"/>
            <a:ext cx="8229600" cy="4495800"/>
          </a:xfrm>
        </p:spPr>
        <p:txBody>
          <a:bodyPr/>
          <a:lstStyle/>
          <a:p>
            <a:r>
              <a:rPr lang="en-US" altLang="en-US" sz="2400" dirty="0">
                <a:ea typeface="ヒラギノ角ゴ Pro W3" pitchFamily="-65" charset="-128"/>
              </a:rPr>
              <a:t>Competition and Efficient Markets</a:t>
            </a:r>
          </a:p>
          <a:p>
            <a:pPr lvl="1"/>
            <a:r>
              <a:rPr lang="en-US" altLang="en-US" sz="2400" dirty="0">
                <a:ea typeface="ヒラギノ角ゴ Pro W3" pitchFamily="-65" charset="-128"/>
              </a:rPr>
              <a:t>Efficient markets hypothesis: </a:t>
            </a:r>
          </a:p>
          <a:p>
            <a:pPr lvl="2"/>
            <a:r>
              <a:rPr lang="en-US" altLang="en-US" sz="2400" dirty="0">
                <a:ea typeface="ＭＳ Ｐゴシック" panose="020B0600070205080204" pitchFamily="34" charset="-128"/>
              </a:rPr>
              <a:t>Implies that securities will be fairly priced, based on their future cash flows, given all information that is available to investors</a:t>
            </a:r>
          </a:p>
          <a:p>
            <a:pPr lvl="1"/>
            <a:r>
              <a:rPr lang="en-US" altLang="en-US" sz="2400" dirty="0">
                <a:ea typeface="ヒラギノ角ゴ Pro W3" pitchFamily="-65" charset="-128"/>
              </a:rPr>
              <a:t>Public, Easily Available Information: </a:t>
            </a:r>
          </a:p>
          <a:p>
            <a:pPr lvl="2"/>
            <a:r>
              <a:rPr lang="en-US" altLang="en-US" sz="2400" dirty="0">
                <a:ea typeface="ＭＳ Ｐゴシック" panose="020B0600070205080204" pitchFamily="34" charset="-128"/>
              </a:rPr>
              <a:t>Information available to all investors includes information in news reports, financial statements, corporate press releases, or other public data sources</a:t>
            </a:r>
          </a:p>
          <a:p>
            <a:pPr lvl="1"/>
            <a:r>
              <a:rPr lang="en-US" altLang="en-US" sz="2400" dirty="0">
                <a:ea typeface="ヒラギノ角ゴ Pro W3" pitchFamily="-65" charset="-128"/>
              </a:rPr>
              <a:t>Private or Difficult-to-Interpret Information</a:t>
            </a:r>
          </a:p>
        </p:txBody>
      </p:sp>
    </p:spTree>
    <p:extLst>
      <p:ext uri="{BB962C8B-B14F-4D97-AF65-F5344CB8AC3E}">
        <p14:creationId xmlns:p14="http://schemas.microsoft.com/office/powerpoint/2010/main" val="32407351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876"/>
            <a:ext cx="8229600" cy="1097280"/>
          </a:xfrm>
        </p:spPr>
        <p:txBody>
          <a:bodyPr/>
          <a:lstStyle/>
          <a:p>
            <a:r>
              <a:rPr lang="en-US" altLang="en-US" sz="3600" dirty="0">
                <a:latin typeface="+mj-lt"/>
                <a:ea typeface="ヒラギノ角ゴ Pro W3" pitchFamily="-65" charset="-128"/>
              </a:rPr>
              <a:t>10.4 Information, Competition, and Stock Prices </a:t>
            </a:r>
            <a:r>
              <a:rPr lang="en-US" altLang="en-US" sz="2800" dirty="0">
                <a:latin typeface="+mj-lt"/>
                <a:ea typeface="ヒラギノ角ゴ Pro W3" pitchFamily="-65" charset="-128"/>
              </a:rPr>
              <a:t>(3 of 10)</a:t>
            </a:r>
            <a:endParaRPr lang="en-US" sz="2800" dirty="0">
              <a:latin typeface="+mj-lt"/>
            </a:endParaRPr>
          </a:p>
        </p:txBody>
      </p:sp>
      <p:pic>
        <p:nvPicPr>
          <p:cNvPr id="6" name="Picture 6" descr="A chart shows 3 concentric circles. The smallest circle is labeled “History of stock prices.” The next circle is labeled “All public information.” The outer circle is labeled “All information.”">
            <a:extLst>
              <a:ext uri="{FF2B5EF4-FFF2-40B4-BE49-F238E27FC236}">
                <a16:creationId xmlns:a16="http://schemas.microsoft.com/office/drawing/2014/main" id="{A328AC2F-4A87-44C7-A1F5-87BA855DA2D8}"/>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248656" y="1534160"/>
            <a:ext cx="4667007" cy="45381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957479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10.7 Stock Price Reactions to Public Information </a:t>
            </a:r>
            <a:r>
              <a:rPr lang="en-US" altLang="en-US" sz="2800" dirty="0">
                <a:latin typeface="+mj-lt"/>
                <a:ea typeface="ヒラギノ角ゴ Pro W3" pitchFamily="-65" charset="-128"/>
              </a:rPr>
              <a:t>(1 of 4)</a:t>
            </a:r>
            <a:endParaRPr lang="en-US" sz="2800" dirty="0">
              <a:latin typeface="+mj-lt"/>
            </a:endParaRPr>
          </a:p>
        </p:txBody>
      </p:sp>
      <p:sp>
        <p:nvSpPr>
          <p:cNvPr id="3" name="Content Placeholder 2"/>
          <p:cNvSpPr>
            <a:spLocks noGrp="1"/>
          </p:cNvSpPr>
          <p:nvPr>
            <p:ph idx="1"/>
          </p:nvPr>
        </p:nvSpPr>
        <p:spPr>
          <a:xfrm>
            <a:off x="457200" y="1600200"/>
            <a:ext cx="8229600" cy="4648200"/>
          </a:xfrm>
        </p:spPr>
        <p:txBody>
          <a:bodyPr/>
          <a:lstStyle/>
          <a:p>
            <a:pPr>
              <a:buNone/>
            </a:pPr>
            <a:r>
              <a:rPr lang="en-US" altLang="en-US" sz="2400" b="1" dirty="0">
                <a:ea typeface="ヒラギノ角ゴ Pro W3" pitchFamily="-65" charset="-128"/>
              </a:rPr>
              <a:t>Problem:</a:t>
            </a:r>
          </a:p>
          <a:p>
            <a:r>
              <a:rPr lang="en-IN" sz="2400" dirty="0"/>
              <a:t>Myox Labs announces that it is pulling one of its leading drugs from the market, owing to the potential side effects associated with the drug. </a:t>
            </a:r>
          </a:p>
          <a:p>
            <a:r>
              <a:rPr lang="en-IN" sz="2400" dirty="0"/>
              <a:t>As a result, its future expected free cash flow will decline by $85 million per year for the next 10 years. Myox has 50 million shares outstanding, no debt, and an equity cost of capital of 8%. </a:t>
            </a:r>
          </a:p>
          <a:p>
            <a:r>
              <a:rPr lang="en-IN" sz="2400" dirty="0"/>
              <a:t>If this news came as a complete surprise to investors, what should happen to Myox’s stock price upon the announcement?</a:t>
            </a:r>
            <a:endParaRPr lang="en-US" altLang="en-US" sz="2400" dirty="0">
              <a:ea typeface="ヒラギノ角ゴ Pro W3" pitchFamily="-65" charset="-128"/>
            </a:endParaRPr>
          </a:p>
        </p:txBody>
      </p:sp>
    </p:spTree>
    <p:extLst>
      <p:ext uri="{BB962C8B-B14F-4D97-AF65-F5344CB8AC3E}">
        <p14:creationId xmlns:p14="http://schemas.microsoft.com/office/powerpoint/2010/main" val="7436608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10.7 Stock Price Reactions to Public Information </a:t>
            </a:r>
            <a:r>
              <a:rPr lang="en-US" altLang="en-US" sz="2800" dirty="0">
                <a:latin typeface="+mj-lt"/>
                <a:ea typeface="ヒラギノ角ゴ Pro W3" pitchFamily="-65" charset="-128"/>
              </a:rPr>
              <a:t>(2 of 4)</a:t>
            </a:r>
            <a:endParaRPr lang="en-US" sz="2800" dirty="0">
              <a:latin typeface="+mj-lt"/>
            </a:endParaRPr>
          </a:p>
        </p:txBody>
      </p:sp>
      <p:sp>
        <p:nvSpPr>
          <p:cNvPr id="3" name="Content Placeholder 2"/>
          <p:cNvSpPr>
            <a:spLocks noGrp="1"/>
          </p:cNvSpPr>
          <p:nvPr>
            <p:ph idx="1"/>
          </p:nvPr>
        </p:nvSpPr>
        <p:spPr>
          <a:xfrm>
            <a:off x="457200" y="1611286"/>
            <a:ext cx="8229600" cy="2808314"/>
          </a:xfrm>
        </p:spPr>
        <p:txBody>
          <a:bodyPr/>
          <a:lstStyle/>
          <a:p>
            <a:pPr>
              <a:buNone/>
            </a:pPr>
            <a:r>
              <a:rPr lang="en-US" altLang="en-US" sz="2400" b="1" dirty="0">
                <a:ea typeface="ヒラギノ角ゴ Pro W3" pitchFamily="-65" charset="-128"/>
              </a:rPr>
              <a:t>Solution:</a:t>
            </a:r>
          </a:p>
          <a:p>
            <a:pPr>
              <a:spcBef>
                <a:spcPts val="0"/>
              </a:spcBef>
              <a:buNone/>
            </a:pPr>
            <a:r>
              <a:rPr lang="en-US" altLang="en-US" sz="2400" b="1" dirty="0">
                <a:ea typeface="ヒラギノ角ゴ Pro W3" pitchFamily="-65" charset="-128"/>
              </a:rPr>
              <a:t>Plan:</a:t>
            </a:r>
          </a:p>
          <a:p>
            <a:r>
              <a:rPr lang="en-IN" sz="2400" dirty="0"/>
              <a:t>In this case, we can use the discounted free cash flow method. With no debt, </a:t>
            </a:r>
            <a:r>
              <a:rPr lang="en-IN" sz="2400" i="1" dirty="0" err="1"/>
              <a:t>r</a:t>
            </a:r>
            <a:r>
              <a:rPr lang="en-IN" sz="2400" i="1" baseline="-25000" dirty="0" err="1"/>
              <a:t>wacc</a:t>
            </a:r>
            <a:r>
              <a:rPr lang="en-IN" sz="2400" i="1" dirty="0"/>
              <a:t> </a:t>
            </a:r>
            <a:r>
              <a:rPr lang="en-IN" sz="2400" dirty="0"/>
              <a:t>= </a:t>
            </a:r>
            <a:r>
              <a:rPr lang="en-IN" sz="2400" i="1" dirty="0" err="1"/>
              <a:t>r</a:t>
            </a:r>
            <a:r>
              <a:rPr lang="en-IN" sz="2400" i="1" baseline="-25000" dirty="0" err="1"/>
              <a:t>E</a:t>
            </a:r>
            <a:r>
              <a:rPr lang="en-IN" sz="2400" i="1" dirty="0"/>
              <a:t> </a:t>
            </a:r>
            <a:r>
              <a:rPr lang="en-IN" sz="2400" dirty="0"/>
              <a:t>= 8%. The effect on the Myox’s enterprise value will be the loss of a 10-year annuity of $85 million. We can compute the effect today as the present value of that annuity.</a:t>
            </a:r>
            <a:endParaRPr lang="en-US" altLang="en-US" sz="2400" dirty="0">
              <a:ea typeface="ヒラギノ角ゴ Pro W3" pitchFamily="-65" charset="-128"/>
            </a:endParaRPr>
          </a:p>
        </p:txBody>
      </p:sp>
    </p:spTree>
    <p:extLst>
      <p:ext uri="{BB962C8B-B14F-4D97-AF65-F5344CB8AC3E}">
        <p14:creationId xmlns:p14="http://schemas.microsoft.com/office/powerpoint/2010/main" val="16052022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075ec53c8f853304bf482107fc8ec14b78570"/>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5793</TotalTime>
  <Words>9662</Words>
  <Application>Microsoft Office PowerPoint</Application>
  <PresentationFormat>On-screen Show (4:3)</PresentationFormat>
  <Paragraphs>969</Paragraphs>
  <Slides>123</Slides>
  <Notes>123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123</vt:i4>
      </vt:variant>
    </vt:vector>
  </HeadingPairs>
  <TitlesOfParts>
    <vt:vector size="132" baseType="lpstr">
      <vt:lpstr>Arial</vt:lpstr>
      <vt:lpstr>Calibri</vt:lpstr>
      <vt:lpstr>Cambria Math</vt:lpstr>
      <vt:lpstr>Symbol</vt:lpstr>
      <vt:lpstr>Times New Roman</vt:lpstr>
      <vt:lpstr>Verdana</vt:lpstr>
      <vt:lpstr>Wingdings</vt:lpstr>
      <vt:lpstr>508 Lecture</vt:lpstr>
      <vt:lpstr>Equation</vt:lpstr>
      <vt:lpstr>Fundamentals of Corporate Finance</vt:lpstr>
      <vt:lpstr>Chapter Outline</vt:lpstr>
      <vt:lpstr>Learning Objectives</vt:lpstr>
      <vt:lpstr>10.1 The Discounted Free Cash Flow Model (1 of 7)</vt:lpstr>
      <vt:lpstr>10.1 The Discounted Free Cash Flow Model (2 of 7)</vt:lpstr>
      <vt:lpstr>10.1 The Discounted Free Cash Flow Model (3 of 7)</vt:lpstr>
      <vt:lpstr>10.1 The Discounted Free Cash Flow Model (4 of 7)</vt:lpstr>
      <vt:lpstr>10.1 The Discounted Free Cash Flow Model (5 of 7)</vt:lpstr>
      <vt:lpstr>Example 10.1 Valuing Nike, Inc., Stock Using Free Cash Flow (1 of 8)</vt:lpstr>
      <vt:lpstr>Example 10.1 Valuing Nike, Inc., Stock Using Free Cash Flow (2 of 8)</vt:lpstr>
      <vt:lpstr>Example 10.1 Valuing Nike, Inc., Stock Using Free Cash Flow (3 of 8)</vt:lpstr>
      <vt:lpstr>Example 10.1 Valuing Nike, Inc., Stock Using Free Cash Flow (4 of 8)</vt:lpstr>
      <vt:lpstr>Example 10.1 Valuing Nike, Inc., Stock Using Free Cash Flow (5 of 8)</vt:lpstr>
      <vt:lpstr>Example 10.1 Valuing Nike, Inc., Stock Using Free Cash Flow (6 of 8)</vt:lpstr>
      <vt:lpstr>Example 10.1 Valuing Nike, Inc., Stock Using Free Cash Flow (7 of 8)</vt:lpstr>
      <vt:lpstr>Example 10.1 Valuing Nike, Inc., Stock Using Free Cash Flow (8 of 8)</vt:lpstr>
      <vt:lpstr>Example 10.1a Valuing DAC Stock Using Free Cash Flow (1 of 8)</vt:lpstr>
      <vt:lpstr>Example 10.1a Valuing DAC Inc., Stock Using Free Cash Flow (2 of 8)</vt:lpstr>
      <vt:lpstr>Example 10.1a Valuing Dac Inc., Stock Using Free Cash Flow (3 of 8)</vt:lpstr>
      <vt:lpstr>Example 10.1a Valuing DAC Inc., Stock Using Free Cash Flow (4 of 8)</vt:lpstr>
      <vt:lpstr>Example 10.1a Valuing DAC Inc., Stock Using Free Cash Flow (5 of 8)</vt:lpstr>
      <vt:lpstr>Example 10.1a Valuing DAC Inc., Stock Using Free Cash Flow (6 of 8)</vt:lpstr>
      <vt:lpstr>Example 10.1a Valuing DAC Inc., Stock Using Free Cash Flow (7 of 8)</vt:lpstr>
      <vt:lpstr>Example 10.1a Valuing DAC Inc., Stock Using Free Cash Flow (8 of 8)</vt:lpstr>
      <vt:lpstr>10.1 The Discounted Free Cash Flow Model (6 of 7)</vt:lpstr>
      <vt:lpstr>10.1 The Discounted Free Cash Flow Model (7 of 7)</vt:lpstr>
      <vt:lpstr>Example 10.2 Sensitivity Analysis for Stock Valuation (1 of 6)</vt:lpstr>
      <vt:lpstr>Example 10.2 Sensitivity Analysis for Stock Valuation (2 of 6)</vt:lpstr>
      <vt:lpstr>Example 10.2 Sensitivity Analysis for Stock Valuation (3 of 6)</vt:lpstr>
      <vt:lpstr>Example 10.2 Sensitivity Analysis for Stock Valuation (4 of 6)</vt:lpstr>
      <vt:lpstr>Example 10.2 Sensitivity Analysis for Stock Valuation (5 of 6)</vt:lpstr>
      <vt:lpstr>Example 10.2 Sensitivity Analysis for Stock Valuation (6 of 6)</vt:lpstr>
      <vt:lpstr>Example 10.2a Sensitivity Analysis for Stock Valuation (1 of 6)</vt:lpstr>
      <vt:lpstr>Example 10.2a Sensitivity Analysis for Stock Valuation (2 of 6)</vt:lpstr>
      <vt:lpstr>Example 10.2a Sensitivity Analysis for Stock Valuation (3 of 6)</vt:lpstr>
      <vt:lpstr>Example 10.2a Sensitivity Analysis for Stock Valuation (4 of 6)</vt:lpstr>
      <vt:lpstr>Example 10.2a Sensitivity Analysis for Stock Valuation (5 of 6)</vt:lpstr>
      <vt:lpstr>Example 10.2a Sensitivity Analysis for Stock Valuation (6 of 6)</vt:lpstr>
      <vt:lpstr>Figure 10.1 A Comparison of Discounted Cash Flow Models of Stock Valuation</vt:lpstr>
      <vt:lpstr>10.2 Valuation Based on Comparable Firms (1 of 13)</vt:lpstr>
      <vt:lpstr>10.2 Valuation Based on Comparable Firms (2 of 13)</vt:lpstr>
      <vt:lpstr>10.2 Valuation Based on Comparable Firms (3 of 13)</vt:lpstr>
      <vt:lpstr>10.2 Valuation Based on Comparable Firms (4 of 13)</vt:lpstr>
      <vt:lpstr>Figure 10.2 Stock Price Quote for Nike (NKE)</vt:lpstr>
      <vt:lpstr>Example 10.3 Valuation Using the Price-Earnings Ratio (1 of 4)</vt:lpstr>
      <vt:lpstr>Example 10.3 Valuation Using the Price-Earnings Ratio (2 of 4)</vt:lpstr>
      <vt:lpstr>Example 10.3 Valuation Using the Price-Earnings Ratio (3 of 4)</vt:lpstr>
      <vt:lpstr>Example 10.3 Valuation Using the Price-Earnings Ratio (4 of 4)</vt:lpstr>
      <vt:lpstr>Example 10.3a Valuation Using the Price-Earnings Ratio (1 of 4)</vt:lpstr>
      <vt:lpstr>Example 10.3a Valuation Using the Price-Earnings Ratio (2 of 4)</vt:lpstr>
      <vt:lpstr>Example 10.3a Valuation Using the Price-Earnings Ratio (3 of 4)</vt:lpstr>
      <vt:lpstr>Example 10.3a Valuation Using the Price-Earnings Ratio (4 of 4)</vt:lpstr>
      <vt:lpstr>10.2 Valuation Based on Comparable Firms (5 of 13)</vt:lpstr>
      <vt:lpstr>10.2 Valuation Based on Comparable Firms (6 of 13)</vt:lpstr>
      <vt:lpstr>Figure 10.3 Relating the P/E Ratio to Expected Future Growth</vt:lpstr>
      <vt:lpstr>Example 10.4 Growth Prospects and the Price-Earnings Ratio (1 of 4)</vt:lpstr>
      <vt:lpstr>Example 10.4 Growth Prospects and the Price-Earnings Ratio (2 of 4)</vt:lpstr>
      <vt:lpstr>Example 10.4 Growth Prospects and the Price-Earnings Ratio (3 of 4)</vt:lpstr>
      <vt:lpstr>Example 10.4 Growth Prospects and the Price-Earnings Ratio (4 of 4)</vt:lpstr>
      <vt:lpstr>Example 10.4a Growth Prospects and the Price-Earnings Ratio (1 of 4)</vt:lpstr>
      <vt:lpstr>Example 10.4a Growth Prospects and the Price-Earnings Ratio (2 of 4)</vt:lpstr>
      <vt:lpstr>Example 10.4a Growth Prospects and the Price-Earnings Ratio (3 of 4)</vt:lpstr>
      <vt:lpstr>Example 10.4a Growth Prospects and the Price-Earnings Ratio (4 of 4)</vt:lpstr>
      <vt:lpstr>10.2 Valuation Based on Comparable Firms (7 of 13)</vt:lpstr>
      <vt:lpstr>10.2 Valuation Based on Comparable Firms (8 of 13)</vt:lpstr>
      <vt:lpstr>Example 10.5 Valuation Using the Enterprise Value Multiple (1 of 4)</vt:lpstr>
      <vt:lpstr>Example 10.5 Valuation Using the Enterprise Value Multiple (2 of 4)</vt:lpstr>
      <vt:lpstr>Example 10.5 Valuation Using the Enterprise Value Multiple (3 of 4)</vt:lpstr>
      <vt:lpstr>Example 10.5 Valuation Using the Enterprise Value Multiple (4 of 4)</vt:lpstr>
      <vt:lpstr>Example 10.5a Valuation Using the Enterprise Value Multiple (1 of 4)</vt:lpstr>
      <vt:lpstr>Example 10.5a Valuation Using the Enterprise Value Multiple (2 of 4)</vt:lpstr>
      <vt:lpstr>Example 10.5a Valuation Using the Enterprise Value Multiple (3 of 4)</vt:lpstr>
      <vt:lpstr>Example 10.5a Valuation Using the Enterprise Value Multiple (4 of 4)</vt:lpstr>
      <vt:lpstr>10.2 Valuation Based on Comparable Firms (9 of 13)</vt:lpstr>
      <vt:lpstr>10.2 Valuation Based on Comparable Firms (10 of 13)</vt:lpstr>
      <vt:lpstr>10.2 Valuation Based on Comparable Firms (11 of 13)</vt:lpstr>
      <vt:lpstr>Stock Prices and Multiples for the Footwear Industry (Excluding Nike)  (1 of 2)</vt:lpstr>
      <vt:lpstr>Stock Prices and Multiples for the Footwear Industry (Excluding Nike)  (2 of 2)</vt:lpstr>
      <vt:lpstr>10.2 Valuation Based on Comparable Firms (12 of 13)</vt:lpstr>
      <vt:lpstr>10.2 Valuation Based on Comparable Firms (13 of 13)</vt:lpstr>
      <vt:lpstr>10.3 Stock Valuation Techniques: A Final Word</vt:lpstr>
      <vt:lpstr>Figure 10.4 Range of Valuations for Nike Stock Using Various Valuation Methods</vt:lpstr>
      <vt:lpstr>10.4 Information, Competition, and Stock Prices (1 of 10)</vt:lpstr>
      <vt:lpstr>Figure 10.5 The Valuation Triad</vt:lpstr>
      <vt:lpstr>Example 10.6 Using the Information in Market Prices (1 of 4)</vt:lpstr>
      <vt:lpstr>Example 10.6 Using the Information in Market Prices (2 of 4)</vt:lpstr>
      <vt:lpstr>Example 10.6 Using the Information in Market Prices (3 of 4)</vt:lpstr>
      <vt:lpstr>Example 10.6 Using the Information in Market Prices (4 of 4)</vt:lpstr>
      <vt:lpstr>Example 10.6a Using the Information in Market Prices (1 of 7)</vt:lpstr>
      <vt:lpstr>Example 10.6a Using the Information in Market Prices (2 of 7)</vt:lpstr>
      <vt:lpstr>Example 10.6a Using the Information in Market Prices (3 of 7)</vt:lpstr>
      <vt:lpstr>Example 10.6a Using the Information in Market Prices (4 of 7)</vt:lpstr>
      <vt:lpstr>Example 10.6a Using the Information in Market Prices (5 of 7)</vt:lpstr>
      <vt:lpstr>Example 10.6a Using the Information in Market Prices (6 of 7)</vt:lpstr>
      <vt:lpstr>Example 10.6a Using the Information in Market Prices (7 of 7)</vt:lpstr>
      <vt:lpstr>10.4 Information, Competition, and Stock Prices (2 of 10)</vt:lpstr>
      <vt:lpstr>10.4 Information, Competition, and Stock Prices (3 of 10)</vt:lpstr>
      <vt:lpstr>Example 10.7 Stock Price Reactions to Public Information (1 of 4)</vt:lpstr>
      <vt:lpstr>Example 10.7 Stock Price Reactions to Public Information (2 of 4)</vt:lpstr>
      <vt:lpstr>Example 10.7 Stock Price Reactions to Public Information (3 of 4)</vt:lpstr>
      <vt:lpstr>Example 10.7 Stock Price Reactions to Public Information (4 of 4)</vt:lpstr>
      <vt:lpstr>Example 10.7a Stock Price Reactions to Public Information (1 of 4)</vt:lpstr>
      <vt:lpstr>Example 10.7a Stock Price Reactions to Public Information (2 of 4)</vt:lpstr>
      <vt:lpstr>Example 10.7a Stock Price Reactions to Public Information (3 of 4)</vt:lpstr>
      <vt:lpstr>Example 10.7a Stock Price Reactions to Public Information (4 of 4)</vt:lpstr>
      <vt:lpstr>10.4 Information, Competition, and Stock Prices (4 of 10)</vt:lpstr>
      <vt:lpstr>10.4 Information, Competition, and Stock Prices (5 of 10)</vt:lpstr>
      <vt:lpstr>Figure 10.6 Possible Stock Price Paths for Phenyx Pharmaceuticals</vt:lpstr>
      <vt:lpstr>10.4 Information, Competition, and Stock Prices (6 of 10)</vt:lpstr>
      <vt:lpstr>10.4 Information, Competition, and Stock Prices (7 of 10)</vt:lpstr>
      <vt:lpstr>10.4 Information, Competition, and Stock Prices (8 of 10)</vt:lpstr>
      <vt:lpstr>10.4 Information, Competition, and Stock Prices (9 of 10)</vt:lpstr>
      <vt:lpstr>10.4 Information, Competition, and Stock Prices (10 of 10)</vt:lpstr>
      <vt:lpstr>10.5 Individual Biases and Trading    (1 of 7)</vt:lpstr>
      <vt:lpstr>10.5 Individual Biases and Trading    (2 of 7)</vt:lpstr>
      <vt:lpstr>Figure 10.7 Individual Investor Returns Versus Portfolio Turnover</vt:lpstr>
      <vt:lpstr>10.5 Individual Biases and Trading    (3 of 7)</vt:lpstr>
      <vt:lpstr>10.5 Individual Biases and Trading    (4 of 7)</vt:lpstr>
      <vt:lpstr>10.5 Individual Biases and Trading    (5 of 7)</vt:lpstr>
      <vt:lpstr>10.5 Individual Biases and Trading    (6 of 7)</vt:lpstr>
      <vt:lpstr>10.5 Individual Biases and Trading    (7 of 7)</vt:lpstr>
      <vt:lpstr>Chapter Quiz</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Corporate Finance, Fifth Edition, Chapter 10, Stock Valuation: A Second Look</dc:title>
  <dc:subject>Business</dc:subject>
  <dc:creator>Berk/DeMarzo/Harford</dc:creator>
  <cp:lastModifiedBy>javad kashefi</cp:lastModifiedBy>
  <cp:revision>692</cp:revision>
  <dcterms:created xsi:type="dcterms:W3CDTF">2014-07-14T20:04:21Z</dcterms:created>
  <dcterms:modified xsi:type="dcterms:W3CDTF">2020-09-27T18:45:41Z</dcterms:modified>
</cp:coreProperties>
</file>