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5"/>
  </p:notesMasterIdLst>
  <p:sldIdLst>
    <p:sldId id="296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  <p:sldId id="327" r:id="rId32"/>
    <p:sldId id="328" r:id="rId33"/>
    <p:sldId id="32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5B7F"/>
    <a:srgbClr val="08425C"/>
    <a:srgbClr val="7B1F1F"/>
    <a:srgbClr val="053F85"/>
    <a:srgbClr val="057B5C"/>
    <a:srgbClr val="C58681"/>
    <a:srgbClr val="992727"/>
    <a:srgbClr val="073D55"/>
    <a:srgbClr val="7C0D0A"/>
    <a:srgbClr val="BD1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99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5212289640265559E-2"/>
          <c:y val="7.9500398271111633E-2"/>
          <c:w val="0.90096357673600658"/>
          <c:h val="0.77817764439641079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solidFill>
                <a:schemeClr val="tx2"/>
              </a:solidFill>
            </a:ln>
          </c:spPr>
          <c:marker>
            <c:symbol val="none"/>
          </c:marker>
          <c:xVal>
            <c:numRef>
              <c:f>'Fig 16.5'!$C$2:$C$299</c:f>
              <c:numCache>
                <c:formatCode>0.00</c:formatCode>
                <c:ptCount val="298"/>
                <c:pt idx="0">
                  <c:v>1990</c:v>
                </c:pt>
                <c:pt idx="1">
                  <c:v>1990.0833333333333</c:v>
                </c:pt>
                <c:pt idx="2">
                  <c:v>1990.1666666666665</c:v>
                </c:pt>
                <c:pt idx="3">
                  <c:v>1990.2499999999998</c:v>
                </c:pt>
                <c:pt idx="4">
                  <c:v>1990.333333333333</c:v>
                </c:pt>
                <c:pt idx="5">
                  <c:v>1990.4166666666663</c:v>
                </c:pt>
                <c:pt idx="6">
                  <c:v>1990.4999999999995</c:v>
                </c:pt>
                <c:pt idx="7">
                  <c:v>1990.5833333333328</c:v>
                </c:pt>
                <c:pt idx="8">
                  <c:v>1990.6666666666661</c:v>
                </c:pt>
                <c:pt idx="9">
                  <c:v>1990.7499999999993</c:v>
                </c:pt>
                <c:pt idx="10">
                  <c:v>1990.8333333333326</c:v>
                </c:pt>
                <c:pt idx="11">
                  <c:v>1990.9166666666658</c:v>
                </c:pt>
                <c:pt idx="12">
                  <c:v>1990.9999999999991</c:v>
                </c:pt>
                <c:pt idx="13">
                  <c:v>1991.0833333333323</c:v>
                </c:pt>
                <c:pt idx="14">
                  <c:v>1991.1666666666656</c:v>
                </c:pt>
                <c:pt idx="15">
                  <c:v>1991.2499999999989</c:v>
                </c:pt>
                <c:pt idx="16">
                  <c:v>1991.3333333333321</c:v>
                </c:pt>
                <c:pt idx="17">
                  <c:v>1991.4166666666654</c:v>
                </c:pt>
                <c:pt idx="18">
                  <c:v>1991.4999999999986</c:v>
                </c:pt>
                <c:pt idx="19">
                  <c:v>1991.5833333333319</c:v>
                </c:pt>
                <c:pt idx="20">
                  <c:v>1991.6666666666652</c:v>
                </c:pt>
                <c:pt idx="21">
                  <c:v>1991.7499999999984</c:v>
                </c:pt>
                <c:pt idx="22">
                  <c:v>1991.8333333333317</c:v>
                </c:pt>
                <c:pt idx="23">
                  <c:v>1991.9166666666649</c:v>
                </c:pt>
                <c:pt idx="24">
                  <c:v>1991.9999999999982</c:v>
                </c:pt>
                <c:pt idx="25">
                  <c:v>1992.0833333333314</c:v>
                </c:pt>
                <c:pt idx="26">
                  <c:v>1992.1666666666647</c:v>
                </c:pt>
                <c:pt idx="27">
                  <c:v>1992.249999999998</c:v>
                </c:pt>
                <c:pt idx="28">
                  <c:v>1992.3333333333312</c:v>
                </c:pt>
                <c:pt idx="29">
                  <c:v>1992.4166666666645</c:v>
                </c:pt>
                <c:pt idx="30">
                  <c:v>1992.4999999999977</c:v>
                </c:pt>
                <c:pt idx="31">
                  <c:v>1992.583333333331</c:v>
                </c:pt>
                <c:pt idx="32">
                  <c:v>1992.6666666666642</c:v>
                </c:pt>
                <c:pt idx="33">
                  <c:v>1992.7499999999975</c:v>
                </c:pt>
                <c:pt idx="34">
                  <c:v>1992.8333333333308</c:v>
                </c:pt>
                <c:pt idx="35">
                  <c:v>1992.916666666664</c:v>
                </c:pt>
                <c:pt idx="36">
                  <c:v>1992.9999999999973</c:v>
                </c:pt>
                <c:pt idx="37">
                  <c:v>1993.0833333333305</c:v>
                </c:pt>
                <c:pt idx="38">
                  <c:v>1993.1666666666638</c:v>
                </c:pt>
                <c:pt idx="39">
                  <c:v>1993.249999999997</c:v>
                </c:pt>
                <c:pt idx="40">
                  <c:v>1993.3333333333303</c:v>
                </c:pt>
                <c:pt idx="41">
                  <c:v>1993.4166666666636</c:v>
                </c:pt>
                <c:pt idx="42">
                  <c:v>1993.4999999999968</c:v>
                </c:pt>
                <c:pt idx="43">
                  <c:v>1993.5833333333301</c:v>
                </c:pt>
                <c:pt idx="44">
                  <c:v>1993.6666666666633</c:v>
                </c:pt>
                <c:pt idx="45">
                  <c:v>1993.7499999999966</c:v>
                </c:pt>
                <c:pt idx="46">
                  <c:v>1993.8333333333298</c:v>
                </c:pt>
                <c:pt idx="47">
                  <c:v>1993.9166666666631</c:v>
                </c:pt>
                <c:pt idx="48">
                  <c:v>1993.9999999999964</c:v>
                </c:pt>
                <c:pt idx="49">
                  <c:v>1994.0833333333296</c:v>
                </c:pt>
                <c:pt idx="50">
                  <c:v>1994.1666666666629</c:v>
                </c:pt>
                <c:pt idx="51">
                  <c:v>1994.2499999999961</c:v>
                </c:pt>
                <c:pt idx="52">
                  <c:v>1994.3333333333294</c:v>
                </c:pt>
                <c:pt idx="53">
                  <c:v>1994.4166666666626</c:v>
                </c:pt>
                <c:pt idx="54">
                  <c:v>1994.4999999999959</c:v>
                </c:pt>
                <c:pt idx="55">
                  <c:v>1994.5833333333292</c:v>
                </c:pt>
                <c:pt idx="56">
                  <c:v>1994.6666666666624</c:v>
                </c:pt>
                <c:pt idx="57">
                  <c:v>1994.7499999999957</c:v>
                </c:pt>
                <c:pt idx="58">
                  <c:v>1994.8333333333289</c:v>
                </c:pt>
                <c:pt idx="59">
                  <c:v>1994.9166666666622</c:v>
                </c:pt>
                <c:pt idx="60">
                  <c:v>1994.9999999999955</c:v>
                </c:pt>
                <c:pt idx="61">
                  <c:v>1995.0833333333287</c:v>
                </c:pt>
                <c:pt idx="62">
                  <c:v>1995.166666666662</c:v>
                </c:pt>
                <c:pt idx="63">
                  <c:v>1995.2499999999952</c:v>
                </c:pt>
                <c:pt idx="64">
                  <c:v>1995.3333333333285</c:v>
                </c:pt>
                <c:pt idx="65">
                  <c:v>1995.4166666666617</c:v>
                </c:pt>
                <c:pt idx="66">
                  <c:v>1995.499999999995</c:v>
                </c:pt>
                <c:pt idx="67">
                  <c:v>1995.5833333333283</c:v>
                </c:pt>
                <c:pt idx="68">
                  <c:v>1995.6666666666615</c:v>
                </c:pt>
                <c:pt idx="69">
                  <c:v>1995.7499999999948</c:v>
                </c:pt>
                <c:pt idx="70">
                  <c:v>1995.833333333328</c:v>
                </c:pt>
                <c:pt idx="71">
                  <c:v>1995.9166666666613</c:v>
                </c:pt>
                <c:pt idx="72">
                  <c:v>1995.9999999999945</c:v>
                </c:pt>
                <c:pt idx="73">
                  <c:v>1996.0833333333278</c:v>
                </c:pt>
                <c:pt idx="74">
                  <c:v>1996.1666666666611</c:v>
                </c:pt>
                <c:pt idx="75">
                  <c:v>1996.2499999999943</c:v>
                </c:pt>
                <c:pt idx="76">
                  <c:v>1996.3333333333276</c:v>
                </c:pt>
                <c:pt idx="77">
                  <c:v>1996.4166666666608</c:v>
                </c:pt>
                <c:pt idx="78">
                  <c:v>1996.4999999999941</c:v>
                </c:pt>
                <c:pt idx="79">
                  <c:v>1996.5833333333273</c:v>
                </c:pt>
                <c:pt idx="80">
                  <c:v>1996.6666666666606</c:v>
                </c:pt>
                <c:pt idx="81">
                  <c:v>1996.7499999999939</c:v>
                </c:pt>
                <c:pt idx="82">
                  <c:v>1996.8333333333271</c:v>
                </c:pt>
                <c:pt idx="83">
                  <c:v>1996.9166666666604</c:v>
                </c:pt>
                <c:pt idx="84">
                  <c:v>1996.9999999999936</c:v>
                </c:pt>
                <c:pt idx="85">
                  <c:v>1997.0833333333269</c:v>
                </c:pt>
                <c:pt idx="86">
                  <c:v>1997.1666666666601</c:v>
                </c:pt>
                <c:pt idx="87">
                  <c:v>1997.2499999999934</c:v>
                </c:pt>
                <c:pt idx="88">
                  <c:v>1997.3333333333267</c:v>
                </c:pt>
                <c:pt idx="89">
                  <c:v>1997.4166666666599</c:v>
                </c:pt>
                <c:pt idx="90">
                  <c:v>1997.4999999999932</c:v>
                </c:pt>
                <c:pt idx="91">
                  <c:v>1997.5833333333264</c:v>
                </c:pt>
                <c:pt idx="92">
                  <c:v>1997.6666666666597</c:v>
                </c:pt>
                <c:pt idx="93">
                  <c:v>1997.749999999993</c:v>
                </c:pt>
                <c:pt idx="94">
                  <c:v>1997.8333333333262</c:v>
                </c:pt>
                <c:pt idx="95">
                  <c:v>1997.9166666666595</c:v>
                </c:pt>
                <c:pt idx="96">
                  <c:v>1997.9999999999927</c:v>
                </c:pt>
                <c:pt idx="97">
                  <c:v>1998.083333333326</c:v>
                </c:pt>
                <c:pt idx="98">
                  <c:v>1998.1666666666592</c:v>
                </c:pt>
                <c:pt idx="99">
                  <c:v>1998.2499999999925</c:v>
                </c:pt>
                <c:pt idx="100">
                  <c:v>1998.3333333333258</c:v>
                </c:pt>
                <c:pt idx="101">
                  <c:v>1998.416666666659</c:v>
                </c:pt>
                <c:pt idx="102">
                  <c:v>1998.4999999999923</c:v>
                </c:pt>
                <c:pt idx="103">
                  <c:v>1998.5833333333255</c:v>
                </c:pt>
                <c:pt idx="104">
                  <c:v>1998.6666666666588</c:v>
                </c:pt>
                <c:pt idx="105">
                  <c:v>1998.749999999992</c:v>
                </c:pt>
                <c:pt idx="106">
                  <c:v>1998.8333333333253</c:v>
                </c:pt>
                <c:pt idx="107">
                  <c:v>1998.9166666666586</c:v>
                </c:pt>
                <c:pt idx="108">
                  <c:v>1998.9999999999918</c:v>
                </c:pt>
                <c:pt idx="109">
                  <c:v>1999.0833333333251</c:v>
                </c:pt>
                <c:pt idx="110">
                  <c:v>1999.1666666666583</c:v>
                </c:pt>
                <c:pt idx="111">
                  <c:v>1999.2499999999916</c:v>
                </c:pt>
                <c:pt idx="112">
                  <c:v>1999.3333333333248</c:v>
                </c:pt>
                <c:pt idx="113">
                  <c:v>1999.4166666666581</c:v>
                </c:pt>
                <c:pt idx="114">
                  <c:v>1999.4999999999914</c:v>
                </c:pt>
                <c:pt idx="115">
                  <c:v>1999.5833333333246</c:v>
                </c:pt>
                <c:pt idx="116">
                  <c:v>1999.6666666666579</c:v>
                </c:pt>
                <c:pt idx="117">
                  <c:v>1999.7499999999911</c:v>
                </c:pt>
                <c:pt idx="118">
                  <c:v>1999.8333333333244</c:v>
                </c:pt>
                <c:pt idx="119">
                  <c:v>1999.9166666666576</c:v>
                </c:pt>
                <c:pt idx="120">
                  <c:v>1999.9999999999909</c:v>
                </c:pt>
                <c:pt idx="121">
                  <c:v>2000.0833333333242</c:v>
                </c:pt>
                <c:pt idx="122">
                  <c:v>2000.1666666666574</c:v>
                </c:pt>
                <c:pt idx="123">
                  <c:v>2000.2499999999907</c:v>
                </c:pt>
                <c:pt idx="124">
                  <c:v>2000.3333333333239</c:v>
                </c:pt>
                <c:pt idx="125">
                  <c:v>2000.4166666666572</c:v>
                </c:pt>
                <c:pt idx="126">
                  <c:v>2000.4999999999905</c:v>
                </c:pt>
                <c:pt idx="127">
                  <c:v>2000.5833333333237</c:v>
                </c:pt>
                <c:pt idx="128">
                  <c:v>2000.666666666657</c:v>
                </c:pt>
                <c:pt idx="129">
                  <c:v>2000.7499999999902</c:v>
                </c:pt>
                <c:pt idx="130">
                  <c:v>2000.8333333333235</c:v>
                </c:pt>
                <c:pt idx="131">
                  <c:v>2000.9166666666567</c:v>
                </c:pt>
                <c:pt idx="132">
                  <c:v>2000.99999999999</c:v>
                </c:pt>
                <c:pt idx="133">
                  <c:v>2001.0833333333233</c:v>
                </c:pt>
                <c:pt idx="134">
                  <c:v>2001.1666666666565</c:v>
                </c:pt>
                <c:pt idx="135">
                  <c:v>2001.2499999999898</c:v>
                </c:pt>
                <c:pt idx="136">
                  <c:v>2001.333333333323</c:v>
                </c:pt>
                <c:pt idx="137">
                  <c:v>2001.4166666666563</c:v>
                </c:pt>
                <c:pt idx="138">
                  <c:v>2001.4999999999895</c:v>
                </c:pt>
                <c:pt idx="139">
                  <c:v>2001.5833333333228</c:v>
                </c:pt>
                <c:pt idx="140">
                  <c:v>2001.6666666666561</c:v>
                </c:pt>
                <c:pt idx="141">
                  <c:v>2001.7499999999893</c:v>
                </c:pt>
                <c:pt idx="142">
                  <c:v>2001.8333333333226</c:v>
                </c:pt>
                <c:pt idx="143">
                  <c:v>2001.9166666666558</c:v>
                </c:pt>
                <c:pt idx="144">
                  <c:v>2001.9999999999891</c:v>
                </c:pt>
                <c:pt idx="145">
                  <c:v>2002.0833333333223</c:v>
                </c:pt>
                <c:pt idx="146">
                  <c:v>2002.1666666666556</c:v>
                </c:pt>
                <c:pt idx="147">
                  <c:v>2002.2499999999889</c:v>
                </c:pt>
                <c:pt idx="148">
                  <c:v>2002.3333333333221</c:v>
                </c:pt>
                <c:pt idx="149">
                  <c:v>2002.4166666666554</c:v>
                </c:pt>
                <c:pt idx="150">
                  <c:v>2002.4999999999886</c:v>
                </c:pt>
                <c:pt idx="151">
                  <c:v>2002.5833333333219</c:v>
                </c:pt>
                <c:pt idx="152">
                  <c:v>2002.6666666666551</c:v>
                </c:pt>
                <c:pt idx="153">
                  <c:v>2002.7499999999884</c:v>
                </c:pt>
                <c:pt idx="154">
                  <c:v>2002.8333333333217</c:v>
                </c:pt>
                <c:pt idx="155">
                  <c:v>2002.9166666666549</c:v>
                </c:pt>
                <c:pt idx="156">
                  <c:v>2002.9999999999882</c:v>
                </c:pt>
                <c:pt idx="157">
                  <c:v>2003.0833333333214</c:v>
                </c:pt>
                <c:pt idx="158">
                  <c:v>2003.1666666666547</c:v>
                </c:pt>
                <c:pt idx="159">
                  <c:v>2003.2499999999879</c:v>
                </c:pt>
                <c:pt idx="160">
                  <c:v>2003.3333333333212</c:v>
                </c:pt>
                <c:pt idx="161">
                  <c:v>2003.4166666666545</c:v>
                </c:pt>
                <c:pt idx="162">
                  <c:v>2003.4999999999877</c:v>
                </c:pt>
                <c:pt idx="163">
                  <c:v>2003.583333333321</c:v>
                </c:pt>
                <c:pt idx="164">
                  <c:v>2003.6666666666542</c:v>
                </c:pt>
                <c:pt idx="165">
                  <c:v>2003.7499999999875</c:v>
                </c:pt>
                <c:pt idx="166">
                  <c:v>2003.8333333333208</c:v>
                </c:pt>
                <c:pt idx="167">
                  <c:v>2003.916666666654</c:v>
                </c:pt>
                <c:pt idx="168">
                  <c:v>2003.9999999999873</c:v>
                </c:pt>
                <c:pt idx="169">
                  <c:v>2004.0833333333205</c:v>
                </c:pt>
                <c:pt idx="170">
                  <c:v>2004.1666666666538</c:v>
                </c:pt>
                <c:pt idx="171">
                  <c:v>2004.249999999987</c:v>
                </c:pt>
                <c:pt idx="172">
                  <c:v>2004.3333333333203</c:v>
                </c:pt>
                <c:pt idx="173">
                  <c:v>2004.4166666666536</c:v>
                </c:pt>
                <c:pt idx="174">
                  <c:v>2004.4999999999868</c:v>
                </c:pt>
                <c:pt idx="175">
                  <c:v>2004.5833333333201</c:v>
                </c:pt>
                <c:pt idx="176">
                  <c:v>2004.6666666666533</c:v>
                </c:pt>
                <c:pt idx="177">
                  <c:v>2004.7499999999866</c:v>
                </c:pt>
                <c:pt idx="178">
                  <c:v>2004.8333333333198</c:v>
                </c:pt>
                <c:pt idx="179">
                  <c:v>2004.9166666666531</c:v>
                </c:pt>
                <c:pt idx="180">
                  <c:v>2004.9999999999864</c:v>
                </c:pt>
                <c:pt idx="181">
                  <c:v>2005.0833333333196</c:v>
                </c:pt>
                <c:pt idx="182">
                  <c:v>2005.1666666666529</c:v>
                </c:pt>
                <c:pt idx="183">
                  <c:v>2005.2499999999861</c:v>
                </c:pt>
                <c:pt idx="184">
                  <c:v>2005.3333333333194</c:v>
                </c:pt>
                <c:pt idx="185">
                  <c:v>2005.4166666666526</c:v>
                </c:pt>
                <c:pt idx="186">
                  <c:v>2005.4999999999859</c:v>
                </c:pt>
                <c:pt idx="187">
                  <c:v>2005.5833333333192</c:v>
                </c:pt>
                <c:pt idx="188">
                  <c:v>2005.6666666666524</c:v>
                </c:pt>
                <c:pt idx="189">
                  <c:v>2005.7499999999857</c:v>
                </c:pt>
                <c:pt idx="190">
                  <c:v>2005.8333333333189</c:v>
                </c:pt>
                <c:pt idx="191">
                  <c:v>2005.9166666666522</c:v>
                </c:pt>
                <c:pt idx="192">
                  <c:v>2005.9999999999854</c:v>
                </c:pt>
                <c:pt idx="193">
                  <c:v>2006.0833333333187</c:v>
                </c:pt>
                <c:pt idx="194">
                  <c:v>2006.166666666652</c:v>
                </c:pt>
                <c:pt idx="195">
                  <c:v>2006.2499999999852</c:v>
                </c:pt>
                <c:pt idx="196">
                  <c:v>2006.3333333333185</c:v>
                </c:pt>
                <c:pt idx="197">
                  <c:v>2006.4166666666517</c:v>
                </c:pt>
                <c:pt idx="198">
                  <c:v>2006.499999999985</c:v>
                </c:pt>
                <c:pt idx="199">
                  <c:v>2006.5833333333183</c:v>
                </c:pt>
                <c:pt idx="200">
                  <c:v>2006.6666666666515</c:v>
                </c:pt>
                <c:pt idx="201">
                  <c:v>2006.7499999999848</c:v>
                </c:pt>
                <c:pt idx="202">
                  <c:v>2006.833333333318</c:v>
                </c:pt>
                <c:pt idx="203">
                  <c:v>2006.9166666666513</c:v>
                </c:pt>
                <c:pt idx="204">
                  <c:v>2006.9999999999845</c:v>
                </c:pt>
                <c:pt idx="205">
                  <c:v>2007.0833333333178</c:v>
                </c:pt>
                <c:pt idx="206">
                  <c:v>2007.1666666666511</c:v>
                </c:pt>
                <c:pt idx="207">
                  <c:v>2007.2499999999843</c:v>
                </c:pt>
                <c:pt idx="208">
                  <c:v>2007.3333333333176</c:v>
                </c:pt>
                <c:pt idx="209">
                  <c:v>2007.4166666666508</c:v>
                </c:pt>
                <c:pt idx="210">
                  <c:v>2007.4999999999841</c:v>
                </c:pt>
                <c:pt idx="211">
                  <c:v>2007.5833333333173</c:v>
                </c:pt>
                <c:pt idx="212">
                  <c:v>2007.6666666666506</c:v>
                </c:pt>
                <c:pt idx="213">
                  <c:v>2007.7499999999839</c:v>
                </c:pt>
                <c:pt idx="214">
                  <c:v>2007.8333333333171</c:v>
                </c:pt>
                <c:pt idx="215">
                  <c:v>2007.9166666666504</c:v>
                </c:pt>
                <c:pt idx="216">
                  <c:v>2007.9999999999836</c:v>
                </c:pt>
                <c:pt idx="217">
                  <c:v>2008.0833333333169</c:v>
                </c:pt>
                <c:pt idx="218">
                  <c:v>2008.1666666666501</c:v>
                </c:pt>
                <c:pt idx="219">
                  <c:v>2008.2499999999834</c:v>
                </c:pt>
                <c:pt idx="220">
                  <c:v>2008.3333333333167</c:v>
                </c:pt>
                <c:pt idx="221">
                  <c:v>2008.4166666666499</c:v>
                </c:pt>
                <c:pt idx="222">
                  <c:v>2008.4999999999832</c:v>
                </c:pt>
                <c:pt idx="223">
                  <c:v>2008.5833333333164</c:v>
                </c:pt>
                <c:pt idx="224">
                  <c:v>2008.6666666666497</c:v>
                </c:pt>
                <c:pt idx="225">
                  <c:v>2008.7499999999829</c:v>
                </c:pt>
                <c:pt idx="226">
                  <c:v>2008.8333333333162</c:v>
                </c:pt>
                <c:pt idx="227">
                  <c:v>2008.9166666666495</c:v>
                </c:pt>
                <c:pt idx="228">
                  <c:v>2008.9999999999827</c:v>
                </c:pt>
                <c:pt idx="229">
                  <c:v>2009.083333333316</c:v>
                </c:pt>
                <c:pt idx="230">
                  <c:v>2009.1666666666492</c:v>
                </c:pt>
                <c:pt idx="231">
                  <c:v>2009.2499999999825</c:v>
                </c:pt>
                <c:pt idx="232">
                  <c:v>2009.3333333333157</c:v>
                </c:pt>
                <c:pt idx="233">
                  <c:v>2009.416666666649</c:v>
                </c:pt>
                <c:pt idx="234">
                  <c:v>2009.4999999999823</c:v>
                </c:pt>
                <c:pt idx="235">
                  <c:v>2009.5833333333155</c:v>
                </c:pt>
                <c:pt idx="236">
                  <c:v>2009.6666666666488</c:v>
                </c:pt>
                <c:pt idx="237">
                  <c:v>2009.749999999982</c:v>
                </c:pt>
                <c:pt idx="238">
                  <c:v>2009.8333333333153</c:v>
                </c:pt>
                <c:pt idx="239">
                  <c:v>2009.9166666666486</c:v>
                </c:pt>
                <c:pt idx="240">
                  <c:v>2009.9999999999818</c:v>
                </c:pt>
                <c:pt idx="241">
                  <c:v>2010.0833333333151</c:v>
                </c:pt>
                <c:pt idx="242">
                  <c:v>2010.1666666666483</c:v>
                </c:pt>
                <c:pt idx="243">
                  <c:v>2010.2499999999816</c:v>
                </c:pt>
                <c:pt idx="244">
                  <c:v>2010.3333333333148</c:v>
                </c:pt>
                <c:pt idx="245">
                  <c:v>2010.4166666666481</c:v>
                </c:pt>
                <c:pt idx="246">
                  <c:v>2010.4999999999814</c:v>
                </c:pt>
                <c:pt idx="247">
                  <c:v>2010.5833333333146</c:v>
                </c:pt>
                <c:pt idx="248">
                  <c:v>2010.6666666666479</c:v>
                </c:pt>
                <c:pt idx="249">
                  <c:v>2010.7499999999811</c:v>
                </c:pt>
                <c:pt idx="250">
                  <c:v>2010.8333333333144</c:v>
                </c:pt>
                <c:pt idx="251">
                  <c:v>2010.9166666666476</c:v>
                </c:pt>
                <c:pt idx="252">
                  <c:v>2010.9999999999809</c:v>
                </c:pt>
                <c:pt idx="253">
                  <c:v>2011.0833333333142</c:v>
                </c:pt>
                <c:pt idx="254">
                  <c:v>2011.1666666666474</c:v>
                </c:pt>
                <c:pt idx="255">
                  <c:v>2011.2499999999807</c:v>
                </c:pt>
                <c:pt idx="256">
                  <c:v>2011.3333333333139</c:v>
                </c:pt>
                <c:pt idx="257">
                  <c:v>2011.4166666666472</c:v>
                </c:pt>
                <c:pt idx="258">
                  <c:v>2011.4999999999804</c:v>
                </c:pt>
                <c:pt idx="259">
                  <c:v>2011.5833333333137</c:v>
                </c:pt>
                <c:pt idx="260">
                  <c:v>2011.666666666647</c:v>
                </c:pt>
                <c:pt idx="261">
                  <c:v>2011.7499999999802</c:v>
                </c:pt>
                <c:pt idx="262">
                  <c:v>2011.8333333333135</c:v>
                </c:pt>
                <c:pt idx="263">
                  <c:v>2011.9166666666467</c:v>
                </c:pt>
                <c:pt idx="264">
                  <c:v>2011.99999999998</c:v>
                </c:pt>
                <c:pt idx="265">
                  <c:v>2012.0833333333132</c:v>
                </c:pt>
                <c:pt idx="266">
                  <c:v>2012.1666666666465</c:v>
                </c:pt>
                <c:pt idx="267">
                  <c:v>2012.2499999999798</c:v>
                </c:pt>
                <c:pt idx="268">
                  <c:v>2012.333333333313</c:v>
                </c:pt>
                <c:pt idx="269">
                  <c:v>2012.4166666666463</c:v>
                </c:pt>
                <c:pt idx="270">
                  <c:v>2012.4999999999795</c:v>
                </c:pt>
                <c:pt idx="271">
                  <c:v>2012.5833333333128</c:v>
                </c:pt>
                <c:pt idx="272">
                  <c:v>2012.6666666666461</c:v>
                </c:pt>
                <c:pt idx="273">
                  <c:v>2012.7499999999793</c:v>
                </c:pt>
                <c:pt idx="274">
                  <c:v>2012.8333333333126</c:v>
                </c:pt>
                <c:pt idx="275">
                  <c:v>2012.9166666666458</c:v>
                </c:pt>
                <c:pt idx="276">
                  <c:v>2012.9999999999791</c:v>
                </c:pt>
                <c:pt idx="277">
                  <c:v>2013.0833333333123</c:v>
                </c:pt>
                <c:pt idx="278">
                  <c:v>2013.1666666666456</c:v>
                </c:pt>
                <c:pt idx="279">
                  <c:v>2013.2499999999789</c:v>
                </c:pt>
                <c:pt idx="280">
                  <c:v>2013.3333333333121</c:v>
                </c:pt>
                <c:pt idx="281">
                  <c:v>2013.4166666666454</c:v>
                </c:pt>
                <c:pt idx="282">
                  <c:v>2013.4999999999786</c:v>
                </c:pt>
                <c:pt idx="283">
                  <c:v>2013.5833333333119</c:v>
                </c:pt>
                <c:pt idx="284">
                  <c:v>2013.6666666666451</c:v>
                </c:pt>
                <c:pt idx="285">
                  <c:v>2013.7499999999784</c:v>
                </c:pt>
                <c:pt idx="286">
                  <c:v>2013.8333333333117</c:v>
                </c:pt>
                <c:pt idx="287">
                  <c:v>2013.9166666666449</c:v>
                </c:pt>
                <c:pt idx="288">
                  <c:v>2013.9999999999782</c:v>
                </c:pt>
                <c:pt idx="289">
                  <c:v>2014.0833333333114</c:v>
                </c:pt>
                <c:pt idx="290">
                  <c:v>2014.1666666666447</c:v>
                </c:pt>
                <c:pt idx="291">
                  <c:v>2014.2499999999779</c:v>
                </c:pt>
                <c:pt idx="292">
                  <c:v>2014.3333333333112</c:v>
                </c:pt>
                <c:pt idx="293">
                  <c:v>2014.4166666666445</c:v>
                </c:pt>
                <c:pt idx="294">
                  <c:v>2014.4999999999777</c:v>
                </c:pt>
                <c:pt idx="295">
                  <c:v>2014.583333333311</c:v>
                </c:pt>
                <c:pt idx="296">
                  <c:v>2014.6666666666442</c:v>
                </c:pt>
                <c:pt idx="297">
                  <c:v>2014.7499999999775</c:v>
                </c:pt>
              </c:numCache>
            </c:numRef>
          </c:xVal>
          <c:yVal>
            <c:numRef>
              <c:f>'Fig 16.5'!$D$2:$D$299</c:f>
              <c:numCache>
                <c:formatCode>General</c:formatCode>
                <c:ptCount val="298"/>
                <c:pt idx="0">
                  <c:v>25.36</c:v>
                </c:pt>
                <c:pt idx="1">
                  <c:v>21.99</c:v>
                </c:pt>
                <c:pt idx="2">
                  <c:v>19.73</c:v>
                </c:pt>
                <c:pt idx="3">
                  <c:v>19.52</c:v>
                </c:pt>
                <c:pt idx="4">
                  <c:v>17.37</c:v>
                </c:pt>
                <c:pt idx="5">
                  <c:v>15.5</c:v>
                </c:pt>
                <c:pt idx="6">
                  <c:v>21.11</c:v>
                </c:pt>
                <c:pt idx="7">
                  <c:v>29.9</c:v>
                </c:pt>
                <c:pt idx="8">
                  <c:v>29.11</c:v>
                </c:pt>
                <c:pt idx="9">
                  <c:v>30.04</c:v>
                </c:pt>
                <c:pt idx="10">
                  <c:v>22.16</c:v>
                </c:pt>
                <c:pt idx="11">
                  <c:v>26.38</c:v>
                </c:pt>
                <c:pt idx="12">
                  <c:v>20.91</c:v>
                </c:pt>
                <c:pt idx="13">
                  <c:v>21.23</c:v>
                </c:pt>
                <c:pt idx="14">
                  <c:v>16.88</c:v>
                </c:pt>
                <c:pt idx="15">
                  <c:v>18.239999999999998</c:v>
                </c:pt>
                <c:pt idx="16">
                  <c:v>15.93</c:v>
                </c:pt>
                <c:pt idx="17">
                  <c:v>19.55</c:v>
                </c:pt>
                <c:pt idx="18">
                  <c:v>15.18</c:v>
                </c:pt>
                <c:pt idx="19">
                  <c:v>14.46</c:v>
                </c:pt>
                <c:pt idx="20">
                  <c:v>15.85</c:v>
                </c:pt>
                <c:pt idx="21">
                  <c:v>15.48</c:v>
                </c:pt>
                <c:pt idx="22">
                  <c:v>20.260000000000002</c:v>
                </c:pt>
                <c:pt idx="23">
                  <c:v>19.309999999999999</c:v>
                </c:pt>
                <c:pt idx="24">
                  <c:v>17.399999999999999</c:v>
                </c:pt>
                <c:pt idx="25">
                  <c:v>16.68</c:v>
                </c:pt>
                <c:pt idx="26">
                  <c:v>16.18</c:v>
                </c:pt>
                <c:pt idx="27">
                  <c:v>15.53</c:v>
                </c:pt>
                <c:pt idx="28">
                  <c:v>13.86</c:v>
                </c:pt>
                <c:pt idx="29">
                  <c:v>13.35</c:v>
                </c:pt>
                <c:pt idx="30">
                  <c:v>13.17</c:v>
                </c:pt>
                <c:pt idx="31">
                  <c:v>13.58</c:v>
                </c:pt>
                <c:pt idx="32">
                  <c:v>14.28</c:v>
                </c:pt>
                <c:pt idx="33">
                  <c:v>16.149999999999999</c:v>
                </c:pt>
                <c:pt idx="34">
                  <c:v>13.01</c:v>
                </c:pt>
                <c:pt idx="35">
                  <c:v>12.57</c:v>
                </c:pt>
                <c:pt idx="36">
                  <c:v>12.42</c:v>
                </c:pt>
                <c:pt idx="37">
                  <c:v>13.16</c:v>
                </c:pt>
                <c:pt idx="38">
                  <c:v>12.53</c:v>
                </c:pt>
                <c:pt idx="39">
                  <c:v>12.42</c:v>
                </c:pt>
                <c:pt idx="40">
                  <c:v>13.47</c:v>
                </c:pt>
                <c:pt idx="41">
                  <c:v>11.26</c:v>
                </c:pt>
                <c:pt idx="42">
                  <c:v>11.73</c:v>
                </c:pt>
                <c:pt idx="43">
                  <c:v>11.85</c:v>
                </c:pt>
                <c:pt idx="44">
                  <c:v>12.99</c:v>
                </c:pt>
                <c:pt idx="45">
                  <c:v>11.46</c:v>
                </c:pt>
                <c:pt idx="46">
                  <c:v>13.76</c:v>
                </c:pt>
                <c:pt idx="47">
                  <c:v>11.66</c:v>
                </c:pt>
                <c:pt idx="48">
                  <c:v>10.63</c:v>
                </c:pt>
                <c:pt idx="49">
                  <c:v>14.87</c:v>
                </c:pt>
                <c:pt idx="50">
                  <c:v>20.45</c:v>
                </c:pt>
                <c:pt idx="51">
                  <c:v>13.77</c:v>
                </c:pt>
                <c:pt idx="52">
                  <c:v>13.03</c:v>
                </c:pt>
                <c:pt idx="53">
                  <c:v>14.97</c:v>
                </c:pt>
                <c:pt idx="54">
                  <c:v>11.13</c:v>
                </c:pt>
                <c:pt idx="55">
                  <c:v>11.97</c:v>
                </c:pt>
                <c:pt idx="56">
                  <c:v>14.28</c:v>
                </c:pt>
                <c:pt idx="57">
                  <c:v>14.56</c:v>
                </c:pt>
                <c:pt idx="58">
                  <c:v>15.95</c:v>
                </c:pt>
                <c:pt idx="59">
                  <c:v>13.2</c:v>
                </c:pt>
                <c:pt idx="60">
                  <c:v>11.96</c:v>
                </c:pt>
                <c:pt idx="61">
                  <c:v>11.75</c:v>
                </c:pt>
                <c:pt idx="62">
                  <c:v>13.37</c:v>
                </c:pt>
                <c:pt idx="63">
                  <c:v>11.75</c:v>
                </c:pt>
                <c:pt idx="64">
                  <c:v>13.77</c:v>
                </c:pt>
                <c:pt idx="65">
                  <c:v>11.38</c:v>
                </c:pt>
                <c:pt idx="66">
                  <c:v>13.49</c:v>
                </c:pt>
                <c:pt idx="67">
                  <c:v>11.52</c:v>
                </c:pt>
                <c:pt idx="68">
                  <c:v>12.74</c:v>
                </c:pt>
                <c:pt idx="69">
                  <c:v>13.83</c:v>
                </c:pt>
                <c:pt idx="70">
                  <c:v>11.58</c:v>
                </c:pt>
                <c:pt idx="71">
                  <c:v>12.52</c:v>
                </c:pt>
                <c:pt idx="72">
                  <c:v>12.53</c:v>
                </c:pt>
                <c:pt idx="73">
                  <c:v>17.04</c:v>
                </c:pt>
                <c:pt idx="74">
                  <c:v>18.88</c:v>
                </c:pt>
                <c:pt idx="75">
                  <c:v>15.83</c:v>
                </c:pt>
                <c:pt idx="76">
                  <c:v>16.07</c:v>
                </c:pt>
                <c:pt idx="77">
                  <c:v>13.68</c:v>
                </c:pt>
                <c:pt idx="78">
                  <c:v>19.46</c:v>
                </c:pt>
                <c:pt idx="79">
                  <c:v>17.010000000000002</c:v>
                </c:pt>
                <c:pt idx="80">
                  <c:v>16.95</c:v>
                </c:pt>
                <c:pt idx="81">
                  <c:v>18.11</c:v>
                </c:pt>
                <c:pt idx="82">
                  <c:v>17.14</c:v>
                </c:pt>
                <c:pt idx="83">
                  <c:v>20.92</c:v>
                </c:pt>
                <c:pt idx="84">
                  <c:v>19.47</c:v>
                </c:pt>
                <c:pt idx="85">
                  <c:v>21.1</c:v>
                </c:pt>
                <c:pt idx="86">
                  <c:v>22.14</c:v>
                </c:pt>
                <c:pt idx="87">
                  <c:v>20.059999999999999</c:v>
                </c:pt>
                <c:pt idx="88">
                  <c:v>19.190000000000001</c:v>
                </c:pt>
                <c:pt idx="89">
                  <c:v>21.53</c:v>
                </c:pt>
                <c:pt idx="90">
                  <c:v>21.48</c:v>
                </c:pt>
                <c:pt idx="91">
                  <c:v>24.76</c:v>
                </c:pt>
                <c:pt idx="92">
                  <c:v>22.91</c:v>
                </c:pt>
                <c:pt idx="93">
                  <c:v>35.090000000000003</c:v>
                </c:pt>
                <c:pt idx="94">
                  <c:v>27.43</c:v>
                </c:pt>
                <c:pt idx="95">
                  <c:v>24.01</c:v>
                </c:pt>
                <c:pt idx="96">
                  <c:v>21.47</c:v>
                </c:pt>
                <c:pt idx="97">
                  <c:v>18.55</c:v>
                </c:pt>
                <c:pt idx="98">
                  <c:v>24.22</c:v>
                </c:pt>
                <c:pt idx="99">
                  <c:v>21.18</c:v>
                </c:pt>
                <c:pt idx="100">
                  <c:v>21.32</c:v>
                </c:pt>
                <c:pt idx="101">
                  <c:v>19.71</c:v>
                </c:pt>
                <c:pt idx="102">
                  <c:v>24.8</c:v>
                </c:pt>
                <c:pt idx="103">
                  <c:v>44.28</c:v>
                </c:pt>
                <c:pt idx="104">
                  <c:v>40.950000000000003</c:v>
                </c:pt>
                <c:pt idx="105">
                  <c:v>28.05</c:v>
                </c:pt>
                <c:pt idx="106">
                  <c:v>26.01</c:v>
                </c:pt>
                <c:pt idx="107">
                  <c:v>24.42</c:v>
                </c:pt>
                <c:pt idx="108">
                  <c:v>26.25</c:v>
                </c:pt>
                <c:pt idx="109">
                  <c:v>27.88</c:v>
                </c:pt>
                <c:pt idx="110">
                  <c:v>23.26</c:v>
                </c:pt>
                <c:pt idx="111">
                  <c:v>25.07</c:v>
                </c:pt>
                <c:pt idx="112">
                  <c:v>25.39</c:v>
                </c:pt>
                <c:pt idx="113">
                  <c:v>21.09</c:v>
                </c:pt>
                <c:pt idx="114">
                  <c:v>24.64</c:v>
                </c:pt>
                <c:pt idx="115">
                  <c:v>24.45</c:v>
                </c:pt>
                <c:pt idx="116">
                  <c:v>25.41</c:v>
                </c:pt>
                <c:pt idx="117">
                  <c:v>22.2</c:v>
                </c:pt>
                <c:pt idx="118">
                  <c:v>24.18</c:v>
                </c:pt>
                <c:pt idx="119">
                  <c:v>23.4</c:v>
                </c:pt>
                <c:pt idx="120">
                  <c:v>24.95</c:v>
                </c:pt>
                <c:pt idx="121">
                  <c:v>23.37</c:v>
                </c:pt>
                <c:pt idx="122">
                  <c:v>23.67</c:v>
                </c:pt>
                <c:pt idx="123">
                  <c:v>26.2</c:v>
                </c:pt>
                <c:pt idx="124">
                  <c:v>23.65</c:v>
                </c:pt>
                <c:pt idx="125">
                  <c:v>19.54</c:v>
                </c:pt>
                <c:pt idx="126">
                  <c:v>20.74</c:v>
                </c:pt>
                <c:pt idx="127">
                  <c:v>16.84</c:v>
                </c:pt>
                <c:pt idx="128">
                  <c:v>20.57</c:v>
                </c:pt>
                <c:pt idx="129">
                  <c:v>23.63</c:v>
                </c:pt>
                <c:pt idx="130">
                  <c:v>29.65</c:v>
                </c:pt>
                <c:pt idx="131">
                  <c:v>26.85</c:v>
                </c:pt>
                <c:pt idx="132">
                  <c:v>22.02</c:v>
                </c:pt>
                <c:pt idx="133">
                  <c:v>28.35</c:v>
                </c:pt>
                <c:pt idx="134">
                  <c:v>28.64</c:v>
                </c:pt>
                <c:pt idx="135">
                  <c:v>25.48</c:v>
                </c:pt>
                <c:pt idx="136">
                  <c:v>22.64</c:v>
                </c:pt>
                <c:pt idx="137">
                  <c:v>19.059999999999999</c:v>
                </c:pt>
                <c:pt idx="138">
                  <c:v>21.62</c:v>
                </c:pt>
                <c:pt idx="139">
                  <c:v>24.92</c:v>
                </c:pt>
                <c:pt idx="140">
                  <c:v>31.93</c:v>
                </c:pt>
                <c:pt idx="141">
                  <c:v>33.56</c:v>
                </c:pt>
                <c:pt idx="142">
                  <c:v>24.92</c:v>
                </c:pt>
                <c:pt idx="143">
                  <c:v>23.8</c:v>
                </c:pt>
                <c:pt idx="144">
                  <c:v>21.09</c:v>
                </c:pt>
                <c:pt idx="145">
                  <c:v>21.59</c:v>
                </c:pt>
                <c:pt idx="146">
                  <c:v>17.399999999999999</c:v>
                </c:pt>
                <c:pt idx="147">
                  <c:v>21.91</c:v>
                </c:pt>
                <c:pt idx="148">
                  <c:v>19.98</c:v>
                </c:pt>
                <c:pt idx="149">
                  <c:v>25.4</c:v>
                </c:pt>
                <c:pt idx="150">
                  <c:v>32.03</c:v>
                </c:pt>
                <c:pt idx="151">
                  <c:v>32.64</c:v>
                </c:pt>
                <c:pt idx="152">
                  <c:v>39.69</c:v>
                </c:pt>
                <c:pt idx="153">
                  <c:v>31.14</c:v>
                </c:pt>
                <c:pt idx="154">
                  <c:v>27.5</c:v>
                </c:pt>
                <c:pt idx="155">
                  <c:v>28.62</c:v>
                </c:pt>
                <c:pt idx="156">
                  <c:v>31.17</c:v>
                </c:pt>
                <c:pt idx="157">
                  <c:v>29.63</c:v>
                </c:pt>
                <c:pt idx="158">
                  <c:v>29.15</c:v>
                </c:pt>
                <c:pt idx="159">
                  <c:v>21.21</c:v>
                </c:pt>
                <c:pt idx="160">
                  <c:v>19.47</c:v>
                </c:pt>
                <c:pt idx="161">
                  <c:v>19.52</c:v>
                </c:pt>
                <c:pt idx="162">
                  <c:v>19.489999999999998</c:v>
                </c:pt>
                <c:pt idx="163">
                  <c:v>18.63</c:v>
                </c:pt>
                <c:pt idx="164">
                  <c:v>22.72</c:v>
                </c:pt>
                <c:pt idx="165">
                  <c:v>16.100000000000001</c:v>
                </c:pt>
                <c:pt idx="166">
                  <c:v>16.32</c:v>
                </c:pt>
                <c:pt idx="167">
                  <c:v>18.309999999999999</c:v>
                </c:pt>
                <c:pt idx="168">
                  <c:v>16.63</c:v>
                </c:pt>
                <c:pt idx="169">
                  <c:v>14.55</c:v>
                </c:pt>
                <c:pt idx="170">
                  <c:v>16.739999999999998</c:v>
                </c:pt>
                <c:pt idx="171">
                  <c:v>17.190000000000001</c:v>
                </c:pt>
                <c:pt idx="172">
                  <c:v>15.5</c:v>
                </c:pt>
                <c:pt idx="173">
                  <c:v>14.34</c:v>
                </c:pt>
                <c:pt idx="174">
                  <c:v>15.32</c:v>
                </c:pt>
                <c:pt idx="175">
                  <c:v>15.29</c:v>
                </c:pt>
                <c:pt idx="176">
                  <c:v>13.34</c:v>
                </c:pt>
                <c:pt idx="177">
                  <c:v>16.27</c:v>
                </c:pt>
                <c:pt idx="178">
                  <c:v>13.24</c:v>
                </c:pt>
                <c:pt idx="179">
                  <c:v>13.29</c:v>
                </c:pt>
                <c:pt idx="180">
                  <c:v>12.82</c:v>
                </c:pt>
                <c:pt idx="181">
                  <c:v>12.08</c:v>
                </c:pt>
                <c:pt idx="182">
                  <c:v>14.02</c:v>
                </c:pt>
                <c:pt idx="183">
                  <c:v>15.31</c:v>
                </c:pt>
                <c:pt idx="184">
                  <c:v>13.29</c:v>
                </c:pt>
                <c:pt idx="185">
                  <c:v>12.04</c:v>
                </c:pt>
                <c:pt idx="186">
                  <c:v>11.57</c:v>
                </c:pt>
                <c:pt idx="187">
                  <c:v>12.6</c:v>
                </c:pt>
                <c:pt idx="188">
                  <c:v>11.92</c:v>
                </c:pt>
                <c:pt idx="189">
                  <c:v>15.32</c:v>
                </c:pt>
                <c:pt idx="190">
                  <c:v>12.06</c:v>
                </c:pt>
                <c:pt idx="191">
                  <c:v>12.07</c:v>
                </c:pt>
                <c:pt idx="192">
                  <c:v>12.95</c:v>
                </c:pt>
                <c:pt idx="193">
                  <c:v>12.34</c:v>
                </c:pt>
                <c:pt idx="194">
                  <c:v>11.39</c:v>
                </c:pt>
                <c:pt idx="195">
                  <c:v>11.59</c:v>
                </c:pt>
                <c:pt idx="196">
                  <c:v>16.440000000000001</c:v>
                </c:pt>
                <c:pt idx="197">
                  <c:v>13.08</c:v>
                </c:pt>
                <c:pt idx="198">
                  <c:v>14.95</c:v>
                </c:pt>
                <c:pt idx="199">
                  <c:v>12.31</c:v>
                </c:pt>
                <c:pt idx="200">
                  <c:v>11.98</c:v>
                </c:pt>
                <c:pt idx="201">
                  <c:v>11.1</c:v>
                </c:pt>
                <c:pt idx="202">
                  <c:v>10.91</c:v>
                </c:pt>
                <c:pt idx="203">
                  <c:v>11.56</c:v>
                </c:pt>
                <c:pt idx="204">
                  <c:v>10.42</c:v>
                </c:pt>
                <c:pt idx="205">
                  <c:v>15.42</c:v>
                </c:pt>
                <c:pt idx="206">
                  <c:v>14.64</c:v>
                </c:pt>
                <c:pt idx="207">
                  <c:v>14.22</c:v>
                </c:pt>
                <c:pt idx="208">
                  <c:v>13.05</c:v>
                </c:pt>
                <c:pt idx="209">
                  <c:v>16.23</c:v>
                </c:pt>
                <c:pt idx="210">
                  <c:v>23.52</c:v>
                </c:pt>
                <c:pt idx="211">
                  <c:v>23.38</c:v>
                </c:pt>
                <c:pt idx="212">
                  <c:v>18</c:v>
                </c:pt>
                <c:pt idx="213">
                  <c:v>18.53</c:v>
                </c:pt>
                <c:pt idx="214">
                  <c:v>22.87</c:v>
                </c:pt>
                <c:pt idx="215">
                  <c:v>22.5</c:v>
                </c:pt>
                <c:pt idx="216">
                  <c:v>26.2</c:v>
                </c:pt>
                <c:pt idx="217">
                  <c:v>26.54</c:v>
                </c:pt>
                <c:pt idx="218">
                  <c:v>25.61</c:v>
                </c:pt>
                <c:pt idx="219">
                  <c:v>20.79</c:v>
                </c:pt>
                <c:pt idx="220">
                  <c:v>17.829999999999998</c:v>
                </c:pt>
                <c:pt idx="221">
                  <c:v>23.95</c:v>
                </c:pt>
                <c:pt idx="222">
                  <c:v>22.94</c:v>
                </c:pt>
                <c:pt idx="223">
                  <c:v>20.65</c:v>
                </c:pt>
                <c:pt idx="224">
                  <c:v>39.39</c:v>
                </c:pt>
                <c:pt idx="225">
                  <c:v>59.89</c:v>
                </c:pt>
                <c:pt idx="226">
                  <c:v>55.28</c:v>
                </c:pt>
                <c:pt idx="227">
                  <c:v>40</c:v>
                </c:pt>
                <c:pt idx="228">
                  <c:v>44.84</c:v>
                </c:pt>
                <c:pt idx="229">
                  <c:v>46.35</c:v>
                </c:pt>
                <c:pt idx="230">
                  <c:v>44.14</c:v>
                </c:pt>
                <c:pt idx="231">
                  <c:v>36.5</c:v>
                </c:pt>
                <c:pt idx="232">
                  <c:v>28.92</c:v>
                </c:pt>
                <c:pt idx="233">
                  <c:v>26.35</c:v>
                </c:pt>
                <c:pt idx="234">
                  <c:v>25.92</c:v>
                </c:pt>
                <c:pt idx="235">
                  <c:v>26.01</c:v>
                </c:pt>
                <c:pt idx="236">
                  <c:v>25.61</c:v>
                </c:pt>
                <c:pt idx="237">
                  <c:v>30.69</c:v>
                </c:pt>
                <c:pt idx="238">
                  <c:v>24.51</c:v>
                </c:pt>
                <c:pt idx="239">
                  <c:v>21.68</c:v>
                </c:pt>
                <c:pt idx="240">
                  <c:v>24.62</c:v>
                </c:pt>
                <c:pt idx="241">
                  <c:v>19.5</c:v>
                </c:pt>
                <c:pt idx="242">
                  <c:v>17.59</c:v>
                </c:pt>
                <c:pt idx="243">
                  <c:v>22.05</c:v>
                </c:pt>
                <c:pt idx="244">
                  <c:v>32.07</c:v>
                </c:pt>
                <c:pt idx="245">
                  <c:v>34.54</c:v>
                </c:pt>
                <c:pt idx="246">
                  <c:v>23.5</c:v>
                </c:pt>
                <c:pt idx="247">
                  <c:v>26.05</c:v>
                </c:pt>
                <c:pt idx="248">
                  <c:v>23.7</c:v>
                </c:pt>
                <c:pt idx="249">
                  <c:v>21.2</c:v>
                </c:pt>
                <c:pt idx="250">
                  <c:v>23.54</c:v>
                </c:pt>
                <c:pt idx="251">
                  <c:v>17.75</c:v>
                </c:pt>
                <c:pt idx="252">
                  <c:v>19.53</c:v>
                </c:pt>
                <c:pt idx="253">
                  <c:v>18.350000000000001</c:v>
                </c:pt>
                <c:pt idx="254">
                  <c:v>17.739999999999998</c:v>
                </c:pt>
                <c:pt idx="255">
                  <c:v>14.75</c:v>
                </c:pt>
                <c:pt idx="256">
                  <c:v>15.45</c:v>
                </c:pt>
                <c:pt idx="257">
                  <c:v>16.52</c:v>
                </c:pt>
                <c:pt idx="258">
                  <c:v>25.25</c:v>
                </c:pt>
                <c:pt idx="259">
                  <c:v>31.62</c:v>
                </c:pt>
                <c:pt idx="260">
                  <c:v>42.96</c:v>
                </c:pt>
                <c:pt idx="261">
                  <c:v>29.96</c:v>
                </c:pt>
                <c:pt idx="262">
                  <c:v>27.8</c:v>
                </c:pt>
                <c:pt idx="263">
                  <c:v>23.4</c:v>
                </c:pt>
                <c:pt idx="264">
                  <c:v>19.440000000000001</c:v>
                </c:pt>
                <c:pt idx="265">
                  <c:v>18.43</c:v>
                </c:pt>
                <c:pt idx="266">
                  <c:v>15.5</c:v>
                </c:pt>
                <c:pt idx="267">
                  <c:v>17.149999999999999</c:v>
                </c:pt>
                <c:pt idx="268">
                  <c:v>24.06</c:v>
                </c:pt>
                <c:pt idx="269">
                  <c:v>17.079999999999998</c:v>
                </c:pt>
                <c:pt idx="270">
                  <c:v>18.93</c:v>
                </c:pt>
                <c:pt idx="271">
                  <c:v>17.47</c:v>
                </c:pt>
                <c:pt idx="272">
                  <c:v>15.73</c:v>
                </c:pt>
                <c:pt idx="273">
                  <c:v>18.600000000000001</c:v>
                </c:pt>
                <c:pt idx="274">
                  <c:v>15.87</c:v>
                </c:pt>
                <c:pt idx="275">
                  <c:v>18.02</c:v>
                </c:pt>
                <c:pt idx="276">
                  <c:v>14.38</c:v>
                </c:pt>
                <c:pt idx="277">
                  <c:v>15.51</c:v>
                </c:pt>
                <c:pt idx="278">
                  <c:v>12.7</c:v>
                </c:pt>
                <c:pt idx="279">
                  <c:v>13.52</c:v>
                </c:pt>
                <c:pt idx="280">
                  <c:v>16.3</c:v>
                </c:pt>
                <c:pt idx="281">
                  <c:v>16.86</c:v>
                </c:pt>
                <c:pt idx="282">
                  <c:v>13.45</c:v>
                </c:pt>
                <c:pt idx="283">
                  <c:v>17.010000000000002</c:v>
                </c:pt>
                <c:pt idx="284">
                  <c:v>16.600000000000001</c:v>
                </c:pt>
                <c:pt idx="285">
                  <c:v>13.75</c:v>
                </c:pt>
                <c:pt idx="286">
                  <c:v>13.7</c:v>
                </c:pt>
                <c:pt idx="287">
                  <c:v>13.72</c:v>
                </c:pt>
                <c:pt idx="288">
                  <c:v>18.41</c:v>
                </c:pt>
                <c:pt idx="289">
                  <c:v>14</c:v>
                </c:pt>
                <c:pt idx="290">
                  <c:v>13.88</c:v>
                </c:pt>
                <c:pt idx="291">
                  <c:v>13.41</c:v>
                </c:pt>
                <c:pt idx="292">
                  <c:v>11.4</c:v>
                </c:pt>
                <c:pt idx="293">
                  <c:v>11.57</c:v>
                </c:pt>
                <c:pt idx="294">
                  <c:v>16.95</c:v>
                </c:pt>
                <c:pt idx="295">
                  <c:v>12.09</c:v>
                </c:pt>
                <c:pt idx="296">
                  <c:v>16.309999999999999</c:v>
                </c:pt>
                <c:pt idx="297">
                  <c:v>16.53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DCB-46E8-97BB-716582758B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798400"/>
        <c:axId val="35078144"/>
      </c:scatterChart>
      <c:valAx>
        <c:axId val="33798400"/>
        <c:scaling>
          <c:orientation val="minMax"/>
          <c:max val="2016"/>
          <c:min val="199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5078144"/>
        <c:crosses val="autoZero"/>
        <c:crossBetween val="midCat"/>
        <c:majorUnit val="2"/>
      </c:valAx>
      <c:valAx>
        <c:axId val="350781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Implied volatility (%)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3798400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0.08796</cdr:x>
      <cdr:y>0.45357</cdr:y>
    </cdr:from>
    <cdr:to>
      <cdr:x>0.2</cdr:x>
      <cdr:y>0.51779</cdr:y>
    </cdr:to>
    <cdr:sp macro="" textlink="">
      <cdr:nvSpPr>
        <cdr:cNvPr id="8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8475" y="1736725"/>
          <a:ext cx="635000" cy="2459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Gulf War</a:t>
          </a:r>
        </a:p>
      </cdr:txBody>
    </cdr:sp>
  </cdr:relSizeAnchor>
  <cdr:relSizeAnchor xmlns:cdr="http://schemas.openxmlformats.org/drawingml/2006/chartDrawing">
    <cdr:from>
      <cdr:x>0.34342</cdr:x>
      <cdr:y>0.29685</cdr:y>
    </cdr:from>
    <cdr:to>
      <cdr:x>0.42017</cdr:x>
      <cdr:y>0.35075</cdr:y>
    </cdr:to>
    <cdr:sp macro="" textlink="">
      <cdr:nvSpPr>
        <cdr:cNvPr id="11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46275" y="1136650"/>
          <a:ext cx="434975" cy="20637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00"/>
              </a:solidFill>
              <a:latin typeface="Arial"/>
              <a:cs typeface="Arial"/>
            </a:rPr>
            <a:t>LTCM</a:t>
          </a:r>
        </a:p>
      </cdr:txBody>
    </cdr:sp>
  </cdr:relSizeAnchor>
  <cdr:relSizeAnchor xmlns:cdr="http://schemas.openxmlformats.org/drawingml/2006/chartDrawing">
    <cdr:from>
      <cdr:x>0.45378</cdr:x>
      <cdr:y>0.42786</cdr:y>
    </cdr:from>
    <cdr:to>
      <cdr:x>0.51765</cdr:x>
      <cdr:y>0.48262</cdr:y>
    </cdr:to>
    <cdr:sp macro="" textlink="">
      <cdr:nvSpPr>
        <cdr:cNvPr id="12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571751" y="1638299"/>
          <a:ext cx="361950" cy="2096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0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n-US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9/11</a:t>
          </a:r>
        </a:p>
      </cdr:txBody>
    </cdr:sp>
  </cdr:relSizeAnchor>
  <cdr:relSizeAnchor xmlns:cdr="http://schemas.openxmlformats.org/drawingml/2006/chartDrawing">
    <cdr:from>
      <cdr:x>0.5014</cdr:x>
      <cdr:y>0.34909</cdr:y>
    </cdr:from>
    <cdr:to>
      <cdr:x>0.55126</cdr:x>
      <cdr:y>0.41045</cdr:y>
    </cdr:to>
    <cdr:sp macro="" textlink="">
      <cdr:nvSpPr>
        <cdr:cNvPr id="13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41625" y="1336675"/>
          <a:ext cx="282575" cy="2349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Iraq</a:t>
          </a:r>
        </a:p>
      </cdr:txBody>
    </cdr:sp>
  </cdr:relSizeAnchor>
  <cdr:relSizeAnchor xmlns:cdr="http://schemas.openxmlformats.org/drawingml/2006/chartDrawing">
    <cdr:from>
      <cdr:x>0.65434</cdr:x>
      <cdr:y>0.1277</cdr:y>
    </cdr:from>
    <cdr:to>
      <cdr:x>0.81849</cdr:x>
      <cdr:y>0.18159</cdr:y>
    </cdr:to>
    <cdr:sp macro="" textlink="">
      <cdr:nvSpPr>
        <cdr:cNvPr id="14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08400" y="488951"/>
          <a:ext cx="930275" cy="20637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Financial</a:t>
          </a:r>
          <a:r>
            <a:rPr lang="en-US" sz="10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crisis</a:t>
          </a:r>
        </a:p>
      </cdr:txBody>
    </cdr:sp>
  </cdr:relSizeAnchor>
  <cdr:relSizeAnchor xmlns:cdr="http://schemas.openxmlformats.org/drawingml/2006/chartDrawing">
    <cdr:from>
      <cdr:x>0.78207</cdr:x>
      <cdr:y>0.267</cdr:y>
    </cdr:from>
    <cdr:to>
      <cdr:x>0.93119</cdr:x>
      <cdr:y>0.38821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4432300" y="1022350"/>
          <a:ext cx="845087" cy="4641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U.S. debt downgrade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63588-EB0F-465F-92AC-4CF585413BD4}" type="datetimeFigureOut">
              <a:rPr lang="en-US" smtClean="0"/>
              <a:t>11/15/2018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CEA5F-E44E-4B30-86AE-751D09394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8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15ED21CD-B0E0-4634-A133-599451056ACE}" type="slidenum">
              <a:rPr lang="en-US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en-US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27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3962400"/>
            <a:ext cx="9144000" cy="1660962"/>
          </a:xfrm>
          <a:prstGeom prst="rect">
            <a:avLst/>
          </a:prstGeom>
          <a:solidFill>
            <a:srgbClr val="08425C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544540"/>
            <a:ext cx="9144000" cy="1351060"/>
          </a:xfrm>
          <a:prstGeom prst="rect">
            <a:avLst/>
          </a:prstGeom>
          <a:solidFill>
            <a:srgbClr val="08425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1295400"/>
            <a:ext cx="1864230" cy="182880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286000" y="1295400"/>
            <a:ext cx="6553200" cy="1828800"/>
          </a:xfrm>
          <a:prstGeom prst="rect">
            <a:avLst/>
          </a:prstGeom>
          <a:solidFill>
            <a:srgbClr val="7B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78974" y="1408978"/>
            <a:ext cx="6207826" cy="1601643"/>
          </a:xfrm>
        </p:spPr>
        <p:txBody>
          <a:bodyPr anchor="b">
            <a:noAutofit/>
          </a:bodyPr>
          <a:lstStyle>
            <a:lvl1pPr>
              <a:defRPr sz="4400" b="0" cap="none" baseline="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068981"/>
            <a:ext cx="7004462" cy="1447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2800" i="0" kern="1200" dirty="0">
                <a:solidFill>
                  <a:srgbClr val="08425C"/>
                </a:solidFill>
                <a:latin typeface="Helvetica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Bodie, Kane, and Marcus</a:t>
            </a:r>
          </a:p>
          <a:p>
            <a:r>
              <a:rPr lang="en-US" i="1" dirty="0"/>
              <a:t>Essentials of Investments</a:t>
            </a:r>
          </a:p>
          <a:p>
            <a:r>
              <a:rPr lang="en-US" i="0" dirty="0"/>
              <a:t>Tenth Edition</a:t>
            </a:r>
            <a:endParaRPr lang="en-US" i="1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152400" y="1143000"/>
            <a:ext cx="891540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81100" y="1131125"/>
            <a:ext cx="0" cy="214884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 flipV="1">
            <a:off x="157350" y="3255030"/>
            <a:ext cx="201168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578922" y="134448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+mj-lt"/>
              </a:rPr>
              <a:t>Chapter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11/15/2018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928263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3632264"/>
            <a:ext cx="4709160" cy="794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7901145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213" y="152400"/>
            <a:ext cx="8565574" cy="836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B5B7F"/>
          </a:solidFill>
          <a:latin typeface="+mj-lt"/>
          <a:ea typeface="+mj-ea"/>
          <a:cs typeface="Aharoni" pitchFamily="2" charset="-79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2590800" y="1752600"/>
            <a:ext cx="5562600" cy="76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4400" dirty="0">
                <a:solidFill>
                  <a:schemeClr val="bg1"/>
                </a:solidFill>
              </a:rPr>
              <a:t>Option Valuations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521110" y="1629085"/>
            <a:ext cx="1524000" cy="144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en-US" sz="8800" dirty="0">
                <a:solidFill>
                  <a:schemeClr val="bg1"/>
                </a:solidFill>
              </a:rPr>
              <a:t>16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8922" y="4114800"/>
            <a:ext cx="518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8425C"/>
                </a:solidFill>
                <a:latin typeface="Helvetica" pitchFamily="34" charset="0"/>
              </a:rPr>
              <a:t>Bodie, Kane, and Marcus</a:t>
            </a:r>
          </a:p>
          <a:p>
            <a:r>
              <a:rPr lang="en-US" sz="2800" i="1" dirty="0">
                <a:solidFill>
                  <a:srgbClr val="08425C"/>
                </a:solidFill>
                <a:latin typeface="Helvetica" pitchFamily="34" charset="0"/>
              </a:rPr>
              <a:t>Essentials of Investments </a:t>
            </a:r>
            <a:r>
              <a:rPr lang="en-US" sz="2800" dirty="0">
                <a:solidFill>
                  <a:srgbClr val="08425C"/>
                </a:solidFill>
                <a:latin typeface="Helvetica" pitchFamily="34" charset="0"/>
              </a:rPr>
              <a:t>Tenth Edition</a:t>
            </a:r>
            <a:endParaRPr lang="en-US" sz="2800" i="1" dirty="0">
              <a:solidFill>
                <a:srgbClr val="08425C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21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Figure 16.2A Probability Distributions for Final Stock Price, Three Subintervals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43000"/>
            <a:ext cx="9057392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0152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Figure 16.2B Probability Distributions for Final Stock Price, Six Subintervals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0" y="1236565"/>
            <a:ext cx="9078686" cy="4935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4787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212" y="152400"/>
            <a:ext cx="8702387" cy="836426"/>
          </a:xfrm>
        </p:spPr>
        <p:txBody>
          <a:bodyPr>
            <a:noAutofit/>
          </a:bodyPr>
          <a:lstStyle/>
          <a:p>
            <a:r>
              <a:rPr lang="en-US" sz="2800" dirty="0"/>
              <a:t>Figure 16.2C Probability Distributions for Final Stock Price, 20 Subintervals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1247775"/>
            <a:ext cx="9086850" cy="507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3056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16.3 Black-Scholes Option 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r>
              <a:rPr lang="en-US" dirty="0"/>
              <a:t>Black-Scholes Pricing Formula</a:t>
            </a:r>
          </a:p>
          <a:p>
            <a:pPr lvl="1"/>
            <a:r>
              <a:rPr lang="en-US" dirty="0"/>
              <a:t> </a:t>
            </a:r>
          </a:p>
          <a:p>
            <a:pPr lvl="2"/>
            <a:r>
              <a:rPr lang="en-US" dirty="0"/>
              <a:t>Where</a:t>
            </a:r>
          </a:p>
          <a:p>
            <a:pPr lvl="1"/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60413"/>
            <a:ext cx="4724400" cy="493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784386"/>
            <a:ext cx="46863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6549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16.3 Black-Scholes Option Valuation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Black-Scholes Pricing Formula</a:t>
                </a:r>
              </a:p>
              <a:p>
                <a:pPr lvl="1"/>
                <a:r>
                  <a:rPr lang="en-US" dirty="0"/>
                  <a:t>And where 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= Current call option value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= Current stock price</a:t>
                </a:r>
              </a:p>
              <a:p>
                <a:pPr lvl="2"/>
                <a:r>
                  <a:rPr lang="en-US" i="1" dirty="0"/>
                  <a:t>N</a:t>
                </a:r>
                <a:r>
                  <a:rPr lang="en-US" dirty="0"/>
                  <a:t>(</a:t>
                </a:r>
                <a:r>
                  <a:rPr lang="en-US" i="1" dirty="0"/>
                  <a:t>d</a:t>
                </a:r>
                <a:r>
                  <a:rPr lang="en-US" dirty="0"/>
                  <a:t>) = Probability of random draw &lt; </a:t>
                </a:r>
                <a:r>
                  <a:rPr lang="en-US" i="1" dirty="0"/>
                  <a:t>d</a:t>
                </a:r>
              </a:p>
              <a:p>
                <a:pPr lvl="2"/>
                <a:r>
                  <a:rPr lang="en-US" i="1" dirty="0"/>
                  <a:t>X</a:t>
                </a:r>
                <a:r>
                  <a:rPr lang="en-US" dirty="0"/>
                  <a:t> = Exercise price</a:t>
                </a:r>
              </a:p>
              <a:p>
                <a:pPr lvl="2"/>
                <a:r>
                  <a:rPr lang="en-US" i="1" dirty="0"/>
                  <a:t>e</a:t>
                </a:r>
                <a:r>
                  <a:rPr lang="en-US" dirty="0"/>
                  <a:t> = Base of natural log function, roughly 2.71828</a:t>
                </a:r>
              </a:p>
              <a:p>
                <a:pPr lvl="2"/>
                <a:r>
                  <a:rPr lang="el-GR" dirty="0"/>
                  <a:t>δ</a:t>
                </a:r>
                <a:r>
                  <a:rPr lang="en-US" dirty="0"/>
                  <a:t> = Annual dividend yield of underlying stock</a:t>
                </a:r>
              </a:p>
              <a:p>
                <a:pPr lvl="2"/>
                <a:endParaRPr lang="en-US" dirty="0"/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3774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16.3 Black-Scholes Option 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Black-Scholes Pricing Formula</a:t>
            </a:r>
          </a:p>
          <a:p>
            <a:pPr lvl="1"/>
            <a:r>
              <a:rPr lang="en-US" dirty="0"/>
              <a:t>And where </a:t>
            </a:r>
          </a:p>
          <a:p>
            <a:pPr lvl="2"/>
            <a:r>
              <a:rPr lang="en-US" i="1" dirty="0"/>
              <a:t>r </a:t>
            </a:r>
            <a:r>
              <a:rPr lang="en-US" dirty="0"/>
              <a:t>= Risk-free interest rate</a:t>
            </a:r>
          </a:p>
          <a:p>
            <a:pPr lvl="2"/>
            <a:r>
              <a:rPr lang="en-US" i="1" dirty="0"/>
              <a:t>T </a:t>
            </a:r>
            <a:r>
              <a:rPr lang="en-US" dirty="0"/>
              <a:t>= Time until expiration</a:t>
            </a:r>
          </a:p>
          <a:p>
            <a:pPr lvl="2"/>
            <a:r>
              <a:rPr lang="en-US" dirty="0" err="1"/>
              <a:t>ln</a:t>
            </a:r>
            <a:r>
              <a:rPr lang="en-US" dirty="0"/>
              <a:t> = Natural logarithm</a:t>
            </a:r>
          </a:p>
          <a:p>
            <a:pPr lvl="2"/>
            <a:r>
              <a:rPr lang="en-US" dirty="0"/>
              <a:t>σ = Standard deviation of annualized continuously compounded </a:t>
            </a:r>
            <a:r>
              <a:rPr lang="en-US" dirty="0" err="1"/>
              <a:t>RoR</a:t>
            </a:r>
            <a:endParaRPr lang="en-US" dirty="0"/>
          </a:p>
          <a:p>
            <a:pPr lvl="2"/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646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Figure 16.3 Standard Normal Probability Function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1045284"/>
            <a:ext cx="6267450" cy="542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2873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16.3 Black-Scholes Option 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Black-Scholes Pricing Formula</a:t>
            </a:r>
          </a:p>
          <a:p>
            <a:pPr lvl="1"/>
            <a:r>
              <a:rPr lang="en-US" dirty="0"/>
              <a:t>Implied volatility</a:t>
            </a:r>
          </a:p>
          <a:p>
            <a:pPr lvl="2"/>
            <a:r>
              <a:rPr lang="en-US" sz="2800" dirty="0"/>
              <a:t>Standard deviation of stock returns consistent with option’s market value</a:t>
            </a:r>
          </a:p>
        </p:txBody>
      </p:sp>
    </p:spTree>
    <p:extLst>
      <p:ext uri="{BB962C8B-B14F-4D97-AF65-F5344CB8AC3E}">
        <p14:creationId xmlns:p14="http://schemas.microsoft.com/office/powerpoint/2010/main" val="3646794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494" y="152400"/>
            <a:ext cx="9001506" cy="836426"/>
          </a:xfrm>
        </p:spPr>
        <p:txBody>
          <a:bodyPr>
            <a:noAutofit/>
          </a:bodyPr>
          <a:lstStyle/>
          <a:p>
            <a:r>
              <a:rPr lang="en-US" sz="3200" dirty="0"/>
              <a:t>Spreadsheet 16.1 Black-Scholes Call Option Values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94" y="2057400"/>
            <a:ext cx="8925306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7485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16.4 Finding Implied Volatility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8540839" cy="400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091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16.1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Intrinsic Value</a:t>
            </a:r>
          </a:p>
          <a:p>
            <a:pPr lvl="1"/>
            <a:r>
              <a:rPr lang="en-US" dirty="0"/>
              <a:t>Stock price minus exercise price, or profit that could be attained by immediate exercise of in-the-money call option</a:t>
            </a:r>
          </a:p>
          <a:p>
            <a:r>
              <a:rPr lang="en-US" dirty="0"/>
              <a:t>Time Value</a:t>
            </a:r>
          </a:p>
          <a:p>
            <a:pPr lvl="1"/>
            <a:r>
              <a:rPr lang="en-US" dirty="0"/>
              <a:t>Difference between option’s price and intrinsic value</a:t>
            </a:r>
          </a:p>
        </p:txBody>
      </p:sp>
    </p:spTree>
    <p:extLst>
      <p:ext uri="{BB962C8B-B14F-4D97-AF65-F5344CB8AC3E}">
        <p14:creationId xmlns:p14="http://schemas.microsoft.com/office/powerpoint/2010/main" val="285609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Figure 16.5 Implied Volatility of S&amp;P 500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8332308"/>
              </p:ext>
            </p:extLst>
          </p:nvPr>
        </p:nvGraphicFramePr>
        <p:xfrm>
          <a:off x="609600" y="1219200"/>
          <a:ext cx="8153400" cy="4952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9259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16.3 Black-Scholes Option 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Put-Call Parity Relationship</a:t>
            </a:r>
          </a:p>
          <a:p>
            <a:pPr lvl="1"/>
            <a:r>
              <a:rPr lang="en-US" dirty="0"/>
              <a:t>Represents relationship between put and call prices</a:t>
            </a:r>
          </a:p>
          <a:p>
            <a:pPr lvl="2"/>
            <a:r>
              <a:rPr lang="en-US" dirty="0"/>
              <a:t> </a:t>
            </a:r>
          </a:p>
          <a:p>
            <a:pPr lvl="1"/>
            <a:r>
              <a:rPr lang="en-US" dirty="0"/>
              <a:t>Extension for European call options on dividend-paying stocks</a:t>
            </a:r>
          </a:p>
          <a:p>
            <a:pPr lvl="2"/>
            <a:r>
              <a:rPr lang="en-US" dirty="0"/>
              <a:t> 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052" y="4289610"/>
            <a:ext cx="6477000" cy="512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743200"/>
            <a:ext cx="38481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3496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836426"/>
          </a:xfrm>
        </p:spPr>
        <p:txBody>
          <a:bodyPr>
            <a:noAutofit/>
          </a:bodyPr>
          <a:lstStyle/>
          <a:p>
            <a:r>
              <a:rPr lang="en-US" sz="3200" dirty="0"/>
              <a:t>Figure 16.6 Payoff-Pattern of Long Call–Short Put Position</a:t>
            </a:r>
            <a:endParaRPr lang="en-US" dirty="0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3495675" cy="466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28800"/>
            <a:ext cx="408622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28645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16.3 Arbitrage Strategy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747838"/>
            <a:ext cx="7953375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9661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16.3 Black-Scholes Option 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 Option Valuation</a:t>
            </a:r>
          </a:p>
          <a:p>
            <a:pPr lvl="1"/>
            <a:r>
              <a:rPr lang="en-US" dirty="0"/>
              <a:t> Black-Sholes formula for European put option</a:t>
            </a:r>
          </a:p>
          <a:p>
            <a:pPr marL="548640" lvl="2" indent="0">
              <a:buNone/>
            </a:pP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7772400" cy="480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89272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16.4 Using the Black-Scholes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Hedge Ratios and Black-Scholes Formula</a:t>
            </a:r>
          </a:p>
          <a:p>
            <a:pPr lvl="1"/>
            <a:r>
              <a:rPr lang="en-US" dirty="0"/>
              <a:t>Hedge ratio or delta</a:t>
            </a:r>
          </a:p>
          <a:p>
            <a:pPr lvl="2"/>
            <a:r>
              <a:rPr lang="en-US" sz="2800" dirty="0"/>
              <a:t>Number of shares required to hedge price risk of holding one option</a:t>
            </a:r>
          </a:p>
          <a:p>
            <a:pPr lvl="1"/>
            <a:r>
              <a:rPr lang="en-US" dirty="0"/>
              <a:t>Option elasticity</a:t>
            </a:r>
          </a:p>
          <a:p>
            <a:pPr lvl="2"/>
            <a:r>
              <a:rPr lang="en-US" sz="2800" dirty="0"/>
              <a:t>Percentage increase in option’s value given 1% increase in value of underlying security</a:t>
            </a:r>
          </a:p>
        </p:txBody>
      </p:sp>
    </p:spTree>
    <p:extLst>
      <p:ext uri="{BB962C8B-B14F-4D97-AF65-F5344CB8AC3E}">
        <p14:creationId xmlns:p14="http://schemas.microsoft.com/office/powerpoint/2010/main" val="40431400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Figure 16.7 Call Option Value and Hedge Ratio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323975"/>
            <a:ext cx="672465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6653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16.4 Using the Black-Scholes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Portfolio Insurance</a:t>
            </a:r>
          </a:p>
          <a:p>
            <a:pPr lvl="1"/>
            <a:r>
              <a:rPr lang="en-US" dirty="0"/>
              <a:t>Portfolio strategies that limit investment losses while maintaining upside potential</a:t>
            </a:r>
          </a:p>
          <a:p>
            <a:pPr lvl="1"/>
            <a:r>
              <a:rPr lang="en-US" dirty="0"/>
              <a:t>Dynamic hedging</a:t>
            </a:r>
          </a:p>
          <a:p>
            <a:pPr lvl="2"/>
            <a:r>
              <a:rPr lang="en-US" sz="2800" dirty="0"/>
              <a:t>Constant updating of hedge positions as market conditions change</a:t>
            </a:r>
          </a:p>
        </p:txBody>
      </p:sp>
    </p:spTree>
    <p:extLst>
      <p:ext uri="{BB962C8B-B14F-4D97-AF65-F5344CB8AC3E}">
        <p14:creationId xmlns:p14="http://schemas.microsoft.com/office/powerpoint/2010/main" val="16542617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Figure 16.8 Profit on Protective Put Strategy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143000"/>
            <a:ext cx="862965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88269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800" cy="836426"/>
          </a:xfrm>
        </p:spPr>
        <p:txBody>
          <a:bodyPr>
            <a:noAutofit/>
          </a:bodyPr>
          <a:lstStyle/>
          <a:p>
            <a:r>
              <a:rPr lang="en-US" sz="2800" dirty="0"/>
              <a:t>Figure 16.9 Hedge Ratios Change as Stock Price Fluctuates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25" y="1295400"/>
            <a:ext cx="706755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61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16.1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Determinants of Option Value</a:t>
            </a:r>
          </a:p>
          <a:p>
            <a:pPr lvl="1"/>
            <a:r>
              <a:rPr lang="en-US" dirty="0"/>
              <a:t>Stock price</a:t>
            </a:r>
          </a:p>
          <a:p>
            <a:pPr lvl="1"/>
            <a:r>
              <a:rPr lang="en-US" dirty="0"/>
              <a:t>Exercise price</a:t>
            </a:r>
          </a:p>
          <a:p>
            <a:pPr lvl="1"/>
            <a:r>
              <a:rPr lang="en-US" dirty="0"/>
              <a:t>Volatility of price</a:t>
            </a:r>
          </a:p>
          <a:p>
            <a:pPr lvl="1"/>
            <a:r>
              <a:rPr lang="en-US" dirty="0"/>
              <a:t>Time to expiration</a:t>
            </a:r>
          </a:p>
          <a:p>
            <a:pPr lvl="1"/>
            <a:r>
              <a:rPr lang="en-US" dirty="0"/>
              <a:t>Interest rate</a:t>
            </a:r>
          </a:p>
          <a:p>
            <a:pPr lvl="1"/>
            <a:r>
              <a:rPr lang="en-US" dirty="0"/>
              <a:t>Dividend rate</a:t>
            </a:r>
          </a:p>
        </p:txBody>
      </p:sp>
    </p:spTree>
    <p:extLst>
      <p:ext uri="{BB962C8B-B14F-4D97-AF65-F5344CB8AC3E}">
        <p14:creationId xmlns:p14="http://schemas.microsoft.com/office/powerpoint/2010/main" val="16128095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16.4 Using the Black-Scholes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43000"/>
            <a:ext cx="8229600" cy="4876800"/>
          </a:xfrm>
        </p:spPr>
        <p:txBody>
          <a:bodyPr/>
          <a:lstStyle/>
          <a:p>
            <a:r>
              <a:rPr lang="en-US" dirty="0"/>
              <a:t>Option Pricing and the Crisis of 2008-2009</a:t>
            </a:r>
          </a:p>
          <a:p>
            <a:pPr lvl="1"/>
            <a:r>
              <a:rPr lang="en-US" dirty="0"/>
              <a:t>When banks buy debt with </a:t>
            </a:r>
            <a:r>
              <a:rPr lang="en-US"/>
              <a:t>limited liability, </a:t>
            </a:r>
            <a:r>
              <a:rPr lang="en-US" dirty="0"/>
              <a:t>they implicitly write put option to borrower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7" y="2743200"/>
            <a:ext cx="724852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66388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16.10 Risky Loan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471613"/>
            <a:ext cx="8629650" cy="39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83833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Figure 16.11 Value of Implicit Put Option on Loan Guarantee as % of Face Value of Debt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9" y="1128713"/>
            <a:ext cx="8875185" cy="519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18461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836426"/>
          </a:xfrm>
        </p:spPr>
        <p:txBody>
          <a:bodyPr>
            <a:noAutofit/>
          </a:bodyPr>
          <a:lstStyle/>
          <a:p>
            <a:r>
              <a:rPr lang="en-US" sz="3200" dirty="0"/>
              <a:t>Figure 16.12 Implied Volatility as Function of Exercise Price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1171575"/>
            <a:ext cx="8315325" cy="50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0548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Figure 16.1 Call Option Value before Expiration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1162050"/>
            <a:ext cx="6696075" cy="501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0427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Table 16.1 Determinants of Call Option Values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043113"/>
            <a:ext cx="750570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24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16.2 Binomial Option Pricing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Two-State Option Pricing</a:t>
            </a:r>
          </a:p>
          <a:p>
            <a:pPr lvl="1"/>
            <a:r>
              <a:rPr lang="en-US" dirty="0"/>
              <a:t>Assume stock price can take one of two values</a:t>
            </a:r>
          </a:p>
          <a:p>
            <a:pPr lvl="2"/>
            <a:r>
              <a:rPr lang="en-US" sz="2800" dirty="0"/>
              <a:t>Increase by </a:t>
            </a:r>
            <a:r>
              <a:rPr lang="en-US" sz="2800" i="1" dirty="0"/>
              <a:t>u </a:t>
            </a:r>
            <a:r>
              <a:rPr lang="en-US" sz="2800" dirty="0"/>
              <a:t>= 1.2, or fall by </a:t>
            </a:r>
            <a:r>
              <a:rPr lang="en-US" sz="2800" i="1" dirty="0"/>
              <a:t>d </a:t>
            </a:r>
            <a:r>
              <a:rPr lang="en-US" sz="2800" dirty="0"/>
              <a:t>= .9 </a:t>
            </a:r>
            <a:r>
              <a:rPr lang="en-US" sz="2800" dirty="0" smtClean="0"/>
              <a:t>X</a:t>
            </a:r>
            <a:r>
              <a:rPr lang="en-US" sz="2800" dirty="0"/>
              <a:t>= $110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71800"/>
            <a:ext cx="585787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6368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16.2 Binomial Option Pricing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Two-State Option Pricing</a:t>
            </a:r>
          </a:p>
          <a:p>
            <a:pPr lvl="1"/>
            <a:r>
              <a:rPr lang="en-US" dirty="0"/>
              <a:t>Compare payoff to one share of stock, borrowing of $81.82 </a:t>
            </a:r>
            <a:r>
              <a:rPr lang="en-US" dirty="0" smtClean="0"/>
              <a:t>at10</a:t>
            </a:r>
            <a:r>
              <a:rPr lang="en-US" dirty="0"/>
              <a:t>% interest</a:t>
            </a:r>
          </a:p>
          <a:p>
            <a:pPr marL="274320" lvl="1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2"/>
            <a:r>
              <a:rPr lang="en-US" sz="2800" dirty="0"/>
              <a:t>Outlay is $18.18; payoff is three times call option</a:t>
            </a:r>
          </a:p>
          <a:p>
            <a:pPr marL="274320" lvl="1" indent="0">
              <a:buNone/>
            </a:pPr>
            <a:r>
              <a:rPr lang="en-US" dirty="0"/>
              <a:t>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793822"/>
            <a:ext cx="6510338" cy="108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876800"/>
            <a:ext cx="3324225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9633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16.2 Binomial Option Pricing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Two-State Option Pricing</a:t>
            </a:r>
          </a:p>
          <a:p>
            <a:pPr lvl="1"/>
            <a:r>
              <a:rPr lang="en-US" dirty="0"/>
              <a:t>Portfolio of one share and three call options is perfectly hedged</a:t>
            </a:r>
          </a:p>
          <a:p>
            <a:pPr lvl="2"/>
            <a:r>
              <a:rPr lang="en-US" dirty="0"/>
              <a:t> 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2"/>
            <a:r>
              <a:rPr lang="en-US" dirty="0"/>
              <a:t>Hedge ratio for two-state option</a:t>
            </a:r>
          </a:p>
          <a:p>
            <a:pPr lvl="3"/>
            <a:r>
              <a:rPr lang="en-US" dirty="0"/>
              <a:t> 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5" y="2771775"/>
            <a:ext cx="63055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800600"/>
            <a:ext cx="21240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4997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16.2 Binomial Option Pricing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Generalizing the Two-State Approach</a:t>
            </a:r>
          </a:p>
          <a:p>
            <a:pPr lvl="1"/>
            <a:r>
              <a:rPr lang="en-US" dirty="0"/>
              <a:t>Break up year into two intervals</a:t>
            </a:r>
          </a:p>
          <a:p>
            <a:pPr marL="548640" lvl="2" indent="0">
              <a:buNone/>
            </a:pPr>
            <a:r>
              <a:rPr lang="en-US" dirty="0"/>
              <a:t> </a:t>
            </a:r>
          </a:p>
          <a:p>
            <a:pPr lvl="2"/>
            <a:endParaRPr lang="en-US" dirty="0"/>
          </a:p>
          <a:p>
            <a:pPr marL="548640" lvl="2" indent="0">
              <a:buNone/>
            </a:pPr>
            <a:endParaRPr lang="en-US" dirty="0"/>
          </a:p>
          <a:p>
            <a:pPr lvl="1"/>
            <a:r>
              <a:rPr lang="en-US" dirty="0"/>
              <a:t> Subdivide further using the same pattern</a:t>
            </a:r>
          </a:p>
          <a:p>
            <a:pPr marL="822960" lvl="3" indent="0">
              <a:buNone/>
            </a:pPr>
            <a:r>
              <a:rPr lang="en-US" dirty="0"/>
              <a:t> 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97" y="2252654"/>
            <a:ext cx="2566481" cy="1677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58" y="4362227"/>
            <a:ext cx="3658307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92315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KM Essentials 10e PPT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BKM Essentials 10e PPT template</Template>
  <TotalTime>1275</TotalTime>
  <Words>589</Words>
  <Application>Microsoft Office PowerPoint</Application>
  <PresentationFormat>On-screen Show (4:3)</PresentationFormat>
  <Paragraphs>116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BKM Essentials 10e PPT template</vt:lpstr>
      <vt:lpstr>PowerPoint Presentation</vt:lpstr>
      <vt:lpstr>16.1 Introduction</vt:lpstr>
      <vt:lpstr>16.1 Introduction</vt:lpstr>
      <vt:lpstr>Figure 16.1 Call Option Value before Expiration</vt:lpstr>
      <vt:lpstr>Table 16.1 Determinants of Call Option Values</vt:lpstr>
      <vt:lpstr>16.2 Binomial Option Pricing</vt:lpstr>
      <vt:lpstr>16.2 Binomial Option Pricing</vt:lpstr>
      <vt:lpstr>16.2 Binomial Option Pricing</vt:lpstr>
      <vt:lpstr>16.2 Binomial Option Pricing</vt:lpstr>
      <vt:lpstr>Figure 16.2A Probability Distributions for Final Stock Price, Three Subintervals</vt:lpstr>
      <vt:lpstr>Figure 16.2B Probability Distributions for Final Stock Price, Six Subintervals</vt:lpstr>
      <vt:lpstr>Figure 16.2C Probability Distributions for Final Stock Price, 20 Subintervals</vt:lpstr>
      <vt:lpstr>16.3 Black-Scholes Option Valuation</vt:lpstr>
      <vt:lpstr>16.3 Black-Scholes Option Valuation</vt:lpstr>
      <vt:lpstr>16.3 Black-Scholes Option Valuation</vt:lpstr>
      <vt:lpstr>Figure 16.3 Standard Normal Probability Function</vt:lpstr>
      <vt:lpstr>16.3 Black-Scholes Option Valuation</vt:lpstr>
      <vt:lpstr>Spreadsheet 16.1 Black-Scholes Call Option Values</vt:lpstr>
      <vt:lpstr>Figure 16.4 Finding Implied Volatility</vt:lpstr>
      <vt:lpstr>Figure 16.5 Implied Volatility of S&amp;P 500</vt:lpstr>
      <vt:lpstr>16.3 Black-Scholes Option Valuation</vt:lpstr>
      <vt:lpstr>Figure 16.6 Payoff-Pattern of Long Call–Short Put Position</vt:lpstr>
      <vt:lpstr>Table 16.3 Arbitrage Strategy</vt:lpstr>
      <vt:lpstr>16.3 Black-Scholes Option Valuation</vt:lpstr>
      <vt:lpstr>16.4 Using the Black-Scholes Formula</vt:lpstr>
      <vt:lpstr>Figure 16.7 Call Option Value and Hedge Ratio</vt:lpstr>
      <vt:lpstr>16.4 Using the Black-Scholes Formula</vt:lpstr>
      <vt:lpstr>Figure 16.8 Profit on Protective Put Strategy</vt:lpstr>
      <vt:lpstr>Figure 16.9 Hedge Ratios Change as Stock Price Fluctuates</vt:lpstr>
      <vt:lpstr>16.4 Using the Black-Scholes Formula</vt:lpstr>
      <vt:lpstr>Figure 16.10 Risky Loan</vt:lpstr>
      <vt:lpstr>Figure 16.11 Value of Implicit Put Option on Loan Guarantee as % of Face Value of Debt</vt:lpstr>
      <vt:lpstr>Figure 16.12 Implied Volatility as Function of Exercise Price</vt:lpstr>
    </vt:vector>
  </TitlesOfParts>
  <Company>Saint Vincent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Racculia, Nicholas</dc:creator>
  <cp:lastModifiedBy>Javad Kashefi-nejad</cp:lastModifiedBy>
  <cp:revision>92</cp:revision>
  <dcterms:created xsi:type="dcterms:W3CDTF">2015-05-12T21:54:55Z</dcterms:created>
  <dcterms:modified xsi:type="dcterms:W3CDTF">2018-11-15T16:17:39Z</dcterms:modified>
</cp:coreProperties>
</file>