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96" r:id="rId2"/>
    <p:sldId id="297" r:id="rId3"/>
    <p:sldId id="323" r:id="rId4"/>
    <p:sldId id="298" r:id="rId5"/>
    <p:sldId id="299" r:id="rId6"/>
    <p:sldId id="300" r:id="rId7"/>
    <p:sldId id="324" r:id="rId8"/>
    <p:sldId id="325" r:id="rId9"/>
    <p:sldId id="312" r:id="rId10"/>
    <p:sldId id="314" r:id="rId11"/>
    <p:sldId id="313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27" r:id="rId22"/>
    <p:sldId id="310" r:id="rId23"/>
    <p:sldId id="326" r:id="rId24"/>
    <p:sldId id="311" r:id="rId25"/>
    <p:sldId id="315" r:id="rId26"/>
    <p:sldId id="316" r:id="rId27"/>
    <p:sldId id="317" r:id="rId28"/>
    <p:sldId id="318" r:id="rId29"/>
    <p:sldId id="319" r:id="rId30"/>
    <p:sldId id="320" r:id="rId31"/>
    <p:sldId id="32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B7F"/>
    <a:srgbClr val="08425C"/>
    <a:srgbClr val="7B1F1F"/>
    <a:srgbClr val="053F85"/>
    <a:srgbClr val="057B5C"/>
    <a:srgbClr val="C58681"/>
    <a:srgbClr val="992727"/>
    <a:srgbClr val="073D55"/>
    <a:srgbClr val="7C0D0A"/>
    <a:srgbClr val="BD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cholas.racculia\Dropbox\Bodie%20Essentials%2010e%20Supplements\Essentials%2010e%20manuscript\BKM%2010e%20Ch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as.racculia\Dropbox\Bodie%20Essentials%2010e%20Supplements\Essentials%2010e%20manuscript\BKM%2010e%20Ch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2610713800636E-2"/>
          <c:y val="5.565160029025313E-2"/>
          <c:w val="0.89586573977922301"/>
          <c:h val="0.882327542263614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 5.3+Table 5.2'!$B$1</c:f>
              <c:strCache>
                <c:ptCount val="1"/>
                <c:pt idx="0">
                  <c:v>T-bills</c:v>
                </c:pt>
              </c:strCache>
            </c:strRef>
          </c:tx>
          <c:spPr>
            <a:ln w="25400">
              <a:solidFill>
                <a:srgbClr val="63AAFE"/>
              </a:solidFill>
              <a:prstDash val="solid"/>
            </a:ln>
          </c:spPr>
          <c:marker>
            <c:symbol val="none"/>
          </c:marker>
          <c:xVal>
            <c:numRef>
              <c:f>'Fig 5.3+Table 5.2'!$A$2:$A$89</c:f>
              <c:numCache>
                <c:formatCode>General</c:formatCode>
                <c:ptCount val="88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</c:numCache>
            </c:numRef>
          </c:xVal>
          <c:yVal>
            <c:numRef>
              <c:f>'Fig 5.3+Table 5.2'!$B$2:$B$89</c:f>
              <c:numCache>
                <c:formatCode>0.00</c:formatCode>
                <c:ptCount val="88"/>
                <c:pt idx="0">
                  <c:v>3.19</c:v>
                </c:pt>
                <c:pt idx="1">
                  <c:v>3.12</c:v>
                </c:pt>
                <c:pt idx="2">
                  <c:v>3.56</c:v>
                </c:pt>
                <c:pt idx="3">
                  <c:v>4.75</c:v>
                </c:pt>
                <c:pt idx="4">
                  <c:v>2.41</c:v>
                </c:pt>
                <c:pt idx="5">
                  <c:v>1.07</c:v>
                </c:pt>
                <c:pt idx="6">
                  <c:v>0.96</c:v>
                </c:pt>
                <c:pt idx="7">
                  <c:v>0.3</c:v>
                </c:pt>
                <c:pt idx="8">
                  <c:v>0.16</c:v>
                </c:pt>
                <c:pt idx="9">
                  <c:v>0.17</c:v>
                </c:pt>
                <c:pt idx="10">
                  <c:v>0.18</c:v>
                </c:pt>
                <c:pt idx="11">
                  <c:v>0.31</c:v>
                </c:pt>
                <c:pt idx="12">
                  <c:v>-0.02</c:v>
                </c:pt>
                <c:pt idx="13">
                  <c:v>0.02</c:v>
                </c:pt>
                <c:pt idx="14">
                  <c:v>0</c:v>
                </c:pt>
                <c:pt idx="15">
                  <c:v>0.06</c:v>
                </c:pt>
                <c:pt idx="16">
                  <c:v>0.27</c:v>
                </c:pt>
                <c:pt idx="17">
                  <c:v>0.35</c:v>
                </c:pt>
                <c:pt idx="18">
                  <c:v>0.33</c:v>
                </c:pt>
                <c:pt idx="19">
                  <c:v>0.33</c:v>
                </c:pt>
                <c:pt idx="20">
                  <c:v>0.35</c:v>
                </c:pt>
                <c:pt idx="21">
                  <c:v>0.5</c:v>
                </c:pt>
                <c:pt idx="22">
                  <c:v>0.81</c:v>
                </c:pt>
                <c:pt idx="23">
                  <c:v>1.1000000000000001</c:v>
                </c:pt>
                <c:pt idx="24">
                  <c:v>1.2</c:v>
                </c:pt>
                <c:pt idx="25">
                  <c:v>1.49</c:v>
                </c:pt>
                <c:pt idx="26">
                  <c:v>1.66</c:v>
                </c:pt>
                <c:pt idx="27">
                  <c:v>1.82</c:v>
                </c:pt>
                <c:pt idx="28">
                  <c:v>0.86</c:v>
                </c:pt>
                <c:pt idx="29">
                  <c:v>1.57</c:v>
                </c:pt>
                <c:pt idx="30">
                  <c:v>2.46</c:v>
                </c:pt>
                <c:pt idx="31">
                  <c:v>3.14</c:v>
                </c:pt>
                <c:pt idx="32">
                  <c:v>1.54</c:v>
                </c:pt>
                <c:pt idx="33">
                  <c:v>2.95</c:v>
                </c:pt>
                <c:pt idx="34">
                  <c:v>2.66</c:v>
                </c:pt>
                <c:pt idx="35">
                  <c:v>2.13</c:v>
                </c:pt>
                <c:pt idx="36">
                  <c:v>2.73</c:v>
                </c:pt>
                <c:pt idx="37">
                  <c:v>3.12</c:v>
                </c:pt>
                <c:pt idx="38">
                  <c:v>3.54</c:v>
                </c:pt>
                <c:pt idx="39">
                  <c:v>3.93</c:v>
                </c:pt>
                <c:pt idx="40">
                  <c:v>4.76</c:v>
                </c:pt>
                <c:pt idx="41">
                  <c:v>4.21</c:v>
                </c:pt>
                <c:pt idx="42">
                  <c:v>5.21</c:v>
                </c:pt>
                <c:pt idx="43">
                  <c:v>6.58</c:v>
                </c:pt>
                <c:pt idx="44">
                  <c:v>6.52</c:v>
                </c:pt>
                <c:pt idx="45">
                  <c:v>4.3899999999999997</c:v>
                </c:pt>
                <c:pt idx="46">
                  <c:v>3.84</c:v>
                </c:pt>
                <c:pt idx="47">
                  <c:v>6.93</c:v>
                </c:pt>
                <c:pt idx="48">
                  <c:v>8</c:v>
                </c:pt>
                <c:pt idx="49">
                  <c:v>5.8</c:v>
                </c:pt>
                <c:pt idx="50">
                  <c:v>5.08</c:v>
                </c:pt>
                <c:pt idx="51">
                  <c:v>5.12</c:v>
                </c:pt>
                <c:pt idx="52">
                  <c:v>7.18</c:v>
                </c:pt>
                <c:pt idx="53">
                  <c:v>10.38</c:v>
                </c:pt>
                <c:pt idx="54">
                  <c:v>11.24</c:v>
                </c:pt>
                <c:pt idx="55">
                  <c:v>14.71</c:v>
                </c:pt>
                <c:pt idx="56">
                  <c:v>10.54</c:v>
                </c:pt>
                <c:pt idx="57">
                  <c:v>8.8000000000000007</c:v>
                </c:pt>
                <c:pt idx="58">
                  <c:v>9.85</c:v>
                </c:pt>
                <c:pt idx="59">
                  <c:v>7.72</c:v>
                </c:pt>
                <c:pt idx="60">
                  <c:v>6.16</c:v>
                </c:pt>
                <c:pt idx="61">
                  <c:v>5.47</c:v>
                </c:pt>
                <c:pt idx="62">
                  <c:v>6.35</c:v>
                </c:pt>
                <c:pt idx="63">
                  <c:v>8.3699999999999992</c:v>
                </c:pt>
                <c:pt idx="64">
                  <c:v>7.81</c:v>
                </c:pt>
                <c:pt idx="65">
                  <c:v>5.6</c:v>
                </c:pt>
                <c:pt idx="66">
                  <c:v>3.51</c:v>
                </c:pt>
                <c:pt idx="67">
                  <c:v>2.9</c:v>
                </c:pt>
                <c:pt idx="68">
                  <c:v>3.9</c:v>
                </c:pt>
                <c:pt idx="69">
                  <c:v>5.6</c:v>
                </c:pt>
                <c:pt idx="70">
                  <c:v>5.21</c:v>
                </c:pt>
                <c:pt idx="71">
                  <c:v>5.26</c:v>
                </c:pt>
                <c:pt idx="72">
                  <c:v>4.8600000000000003</c:v>
                </c:pt>
                <c:pt idx="73">
                  <c:v>4.68</c:v>
                </c:pt>
                <c:pt idx="74">
                  <c:v>5.89</c:v>
                </c:pt>
                <c:pt idx="75">
                  <c:v>3.83</c:v>
                </c:pt>
                <c:pt idx="76">
                  <c:v>1.65</c:v>
                </c:pt>
                <c:pt idx="77">
                  <c:v>1.02</c:v>
                </c:pt>
                <c:pt idx="78">
                  <c:v>1.2</c:v>
                </c:pt>
                <c:pt idx="79">
                  <c:v>2.98</c:v>
                </c:pt>
                <c:pt idx="80">
                  <c:v>4.8</c:v>
                </c:pt>
                <c:pt idx="81">
                  <c:v>4.66</c:v>
                </c:pt>
                <c:pt idx="82">
                  <c:v>1.6</c:v>
                </c:pt>
                <c:pt idx="83">
                  <c:v>0.1</c:v>
                </c:pt>
                <c:pt idx="84">
                  <c:v>0.12</c:v>
                </c:pt>
                <c:pt idx="85">
                  <c:v>0.04</c:v>
                </c:pt>
                <c:pt idx="86">
                  <c:v>0.06</c:v>
                </c:pt>
                <c:pt idx="87">
                  <c:v>0.02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'Fig 5.3+Table 5.2'!$C$1</c:f>
              <c:strCache>
                <c:ptCount val="1"/>
                <c:pt idx="0">
                  <c:v>Inflation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none"/>
          </c:marker>
          <c:xVal>
            <c:numRef>
              <c:f>'Fig 5.3+Table 5.2'!$A$2:$A$89</c:f>
              <c:numCache>
                <c:formatCode>General</c:formatCode>
                <c:ptCount val="88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</c:numCache>
            </c:numRef>
          </c:xVal>
          <c:yVal>
            <c:numRef>
              <c:f>'Fig 5.3+Table 5.2'!$C$2:$C$89</c:f>
              <c:numCache>
                <c:formatCode>0.00</c:formatCode>
                <c:ptCount val="88"/>
                <c:pt idx="0">
                  <c:v>-1.117</c:v>
                </c:pt>
                <c:pt idx="1">
                  <c:v>-2.2599999999999998</c:v>
                </c:pt>
                <c:pt idx="2">
                  <c:v>-1.1559999999999999</c:v>
                </c:pt>
                <c:pt idx="3">
                  <c:v>0.58499999999999996</c:v>
                </c:pt>
                <c:pt idx="4">
                  <c:v>-6.3949999999999996</c:v>
                </c:pt>
                <c:pt idx="5">
                  <c:v>-9.3170000000000002</c:v>
                </c:pt>
                <c:pt idx="6">
                  <c:v>-10.273999999999999</c:v>
                </c:pt>
                <c:pt idx="7">
                  <c:v>0.76300000000000001</c:v>
                </c:pt>
                <c:pt idx="8">
                  <c:v>1.5149999999999999</c:v>
                </c:pt>
                <c:pt idx="9">
                  <c:v>2.9849999999999999</c:v>
                </c:pt>
                <c:pt idx="10">
                  <c:v>1.4490000000000001</c:v>
                </c:pt>
                <c:pt idx="11">
                  <c:v>2.8570000000000002</c:v>
                </c:pt>
                <c:pt idx="12">
                  <c:v>-2.778</c:v>
                </c:pt>
                <c:pt idx="13">
                  <c:v>0</c:v>
                </c:pt>
                <c:pt idx="14">
                  <c:v>0.71399999999999997</c:v>
                </c:pt>
                <c:pt idx="15">
                  <c:v>9.9290000000000003</c:v>
                </c:pt>
                <c:pt idx="16">
                  <c:v>9.032</c:v>
                </c:pt>
                <c:pt idx="17">
                  <c:v>2.9590000000000001</c:v>
                </c:pt>
                <c:pt idx="18">
                  <c:v>2.2989999999999999</c:v>
                </c:pt>
                <c:pt idx="19">
                  <c:v>2.2469999999999999</c:v>
                </c:pt>
                <c:pt idx="20">
                  <c:v>18.132000000000001</c:v>
                </c:pt>
                <c:pt idx="21">
                  <c:v>8.8840000000000003</c:v>
                </c:pt>
                <c:pt idx="22">
                  <c:v>2.734</c:v>
                </c:pt>
                <c:pt idx="23">
                  <c:v>-1.83</c:v>
                </c:pt>
                <c:pt idx="24">
                  <c:v>5.8029999999999999</c:v>
                </c:pt>
                <c:pt idx="25">
                  <c:v>5.9649999999999999</c:v>
                </c:pt>
                <c:pt idx="26">
                  <c:v>0.90700000000000003</c:v>
                </c:pt>
                <c:pt idx="27">
                  <c:v>0.59899999999999998</c:v>
                </c:pt>
                <c:pt idx="28">
                  <c:v>-0.372</c:v>
                </c:pt>
                <c:pt idx="29">
                  <c:v>0.374</c:v>
                </c:pt>
                <c:pt idx="30">
                  <c:v>2.8279999999999998</c:v>
                </c:pt>
                <c:pt idx="31">
                  <c:v>3.04</c:v>
                </c:pt>
                <c:pt idx="32">
                  <c:v>1.756</c:v>
                </c:pt>
                <c:pt idx="33">
                  <c:v>1.5189999999999999</c:v>
                </c:pt>
                <c:pt idx="34">
                  <c:v>1.36</c:v>
                </c:pt>
                <c:pt idx="35">
                  <c:v>0.67100000000000004</c:v>
                </c:pt>
                <c:pt idx="36">
                  <c:v>1.2330000000000001</c:v>
                </c:pt>
                <c:pt idx="37">
                  <c:v>1.6459999999999999</c:v>
                </c:pt>
                <c:pt idx="38">
                  <c:v>1.198</c:v>
                </c:pt>
                <c:pt idx="39">
                  <c:v>1.92</c:v>
                </c:pt>
                <c:pt idx="40">
                  <c:v>3.359</c:v>
                </c:pt>
                <c:pt idx="41">
                  <c:v>3.2810000000000001</c:v>
                </c:pt>
                <c:pt idx="42">
                  <c:v>4.7060000000000004</c:v>
                </c:pt>
                <c:pt idx="43">
                  <c:v>5.899</c:v>
                </c:pt>
                <c:pt idx="44">
                  <c:v>5.57</c:v>
                </c:pt>
                <c:pt idx="45">
                  <c:v>3.266</c:v>
                </c:pt>
                <c:pt idx="46">
                  <c:v>3.4060000000000001</c:v>
                </c:pt>
                <c:pt idx="47">
                  <c:v>8.9410000000000007</c:v>
                </c:pt>
                <c:pt idx="48">
                  <c:v>12.095000000000001</c:v>
                </c:pt>
                <c:pt idx="49">
                  <c:v>7.1289999999999996</c:v>
                </c:pt>
                <c:pt idx="50">
                  <c:v>5.0359999999999996</c:v>
                </c:pt>
                <c:pt idx="51">
                  <c:v>6.6779999999999999</c:v>
                </c:pt>
                <c:pt idx="52">
                  <c:v>8.9890000000000008</c:v>
                </c:pt>
                <c:pt idx="53">
                  <c:v>13.255000000000001</c:v>
                </c:pt>
                <c:pt idx="54">
                  <c:v>12.353999999999999</c:v>
                </c:pt>
                <c:pt idx="55">
                  <c:v>8.9120000000000008</c:v>
                </c:pt>
                <c:pt idx="56">
                  <c:v>3.8260000000000001</c:v>
                </c:pt>
                <c:pt idx="57">
                  <c:v>3.7869999999999999</c:v>
                </c:pt>
                <c:pt idx="58">
                  <c:v>4.0430000000000001</c:v>
                </c:pt>
                <c:pt idx="59">
                  <c:v>3.7909999999999999</c:v>
                </c:pt>
                <c:pt idx="60">
                  <c:v>1.1870000000000001</c:v>
                </c:pt>
                <c:pt idx="61">
                  <c:v>4.3319999999999999</c:v>
                </c:pt>
                <c:pt idx="62">
                  <c:v>4.4119999999999999</c:v>
                </c:pt>
                <c:pt idx="63">
                  <c:v>4.6399999999999997</c:v>
                </c:pt>
                <c:pt idx="64">
                  <c:v>6.2549999999999999</c:v>
                </c:pt>
                <c:pt idx="65">
                  <c:v>2.9809999999999999</c:v>
                </c:pt>
                <c:pt idx="66">
                  <c:v>2.9670000000000001</c:v>
                </c:pt>
                <c:pt idx="67">
                  <c:v>2.8109999999999999</c:v>
                </c:pt>
                <c:pt idx="68">
                  <c:v>2.597</c:v>
                </c:pt>
                <c:pt idx="69">
                  <c:v>2.532</c:v>
                </c:pt>
                <c:pt idx="70">
                  <c:v>3.379</c:v>
                </c:pt>
                <c:pt idx="71">
                  <c:v>1.6970000000000001</c:v>
                </c:pt>
                <c:pt idx="72">
                  <c:v>1.607</c:v>
                </c:pt>
                <c:pt idx="73">
                  <c:v>2.6760000000000002</c:v>
                </c:pt>
                <c:pt idx="74">
                  <c:v>3.4359999999999999</c:v>
                </c:pt>
                <c:pt idx="75">
                  <c:v>1.6040000000000001</c:v>
                </c:pt>
                <c:pt idx="76">
                  <c:v>2.48</c:v>
                </c:pt>
                <c:pt idx="77">
                  <c:v>2.0350000000000001</c:v>
                </c:pt>
                <c:pt idx="78">
                  <c:v>3.3420000000000001</c:v>
                </c:pt>
                <c:pt idx="79">
                  <c:v>3.339</c:v>
                </c:pt>
                <c:pt idx="80">
                  <c:v>2.524</c:v>
                </c:pt>
                <c:pt idx="81">
                  <c:v>4.1109999999999998</c:v>
                </c:pt>
                <c:pt idx="82">
                  <c:v>-2.4E-2</c:v>
                </c:pt>
                <c:pt idx="83">
                  <c:v>2.8149999999999999</c:v>
                </c:pt>
                <c:pt idx="84">
                  <c:v>1.4219999999999999</c:v>
                </c:pt>
                <c:pt idx="85">
                  <c:v>3.0169999999999999</c:v>
                </c:pt>
                <c:pt idx="86">
                  <c:v>1.766</c:v>
                </c:pt>
                <c:pt idx="87">
                  <c:v>1.51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'Fig 5.3+Table 5.2'!$D$1</c:f>
              <c:strCache>
                <c:ptCount val="1"/>
                <c:pt idx="0">
                  <c:v>Real T-bills</c:v>
                </c:pt>
              </c:strCache>
            </c:strRef>
          </c:tx>
          <c:spPr>
            <a:ln w="25400">
              <a:solidFill>
                <a:srgbClr val="08425C"/>
              </a:solidFill>
              <a:prstDash val="lgDash"/>
            </a:ln>
          </c:spPr>
          <c:marker>
            <c:symbol val="none"/>
          </c:marker>
          <c:xVal>
            <c:numRef>
              <c:f>'Fig 5.3+Table 5.2'!$A$2:$A$89</c:f>
              <c:numCache>
                <c:formatCode>General</c:formatCode>
                <c:ptCount val="88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</c:numCache>
            </c:numRef>
          </c:xVal>
          <c:yVal>
            <c:numRef>
              <c:f>'Fig 5.3+Table 5.2'!$D$2:$D$89</c:f>
              <c:numCache>
                <c:formatCode>0.00</c:formatCode>
                <c:ptCount val="88"/>
                <c:pt idx="0">
                  <c:v>4.3556526399886737</c:v>
                </c:pt>
                <c:pt idx="1">
                  <c:v>5.5043994270513608</c:v>
                </c:pt>
                <c:pt idx="2">
                  <c:v>4.771154546558213</c:v>
                </c:pt>
                <c:pt idx="3">
                  <c:v>4.1407764577223247</c:v>
                </c:pt>
                <c:pt idx="4">
                  <c:v>9.4065487954703269</c:v>
                </c:pt>
                <c:pt idx="5">
                  <c:v>11.454186561979643</c:v>
                </c:pt>
                <c:pt idx="6">
                  <c:v>12.520339700867083</c:v>
                </c:pt>
                <c:pt idx="7">
                  <c:v>-0.45949406031976026</c:v>
                </c:pt>
                <c:pt idx="8">
                  <c:v>-1.3347781116091217</c:v>
                </c:pt>
                <c:pt idx="9">
                  <c:v>-2.7334077778317232</c:v>
                </c:pt>
                <c:pt idx="10">
                  <c:v>-1.2508748238030933</c:v>
                </c:pt>
                <c:pt idx="11">
                  <c:v>-2.4762534392408879</c:v>
                </c:pt>
                <c:pt idx="12">
                  <c:v>2.8368064841291067</c:v>
                </c:pt>
                <c:pt idx="13">
                  <c:v>0.02</c:v>
                </c:pt>
                <c:pt idx="14">
                  <c:v>-0.70893818138491171</c:v>
                </c:pt>
                <c:pt idx="15">
                  <c:v>-8.9776128228220031</c:v>
                </c:pt>
                <c:pt idx="16">
                  <c:v>-8.0361728666813423</c:v>
                </c:pt>
                <c:pt idx="17">
                  <c:v>-2.5340183956720637</c:v>
                </c:pt>
                <c:pt idx="18">
                  <c:v>-1.924749997556183</c:v>
                </c:pt>
                <c:pt idx="19">
                  <c:v>-1.8748716343755805</c:v>
                </c:pt>
                <c:pt idx="20">
                  <c:v>-15.052652964480412</c:v>
                </c:pt>
                <c:pt idx="21">
                  <c:v>-7.6999375482164503</c:v>
                </c:pt>
                <c:pt idx="22">
                  <c:v>-1.8727977105924039</c:v>
                </c:pt>
                <c:pt idx="23">
                  <c:v>2.9846185188957932</c:v>
                </c:pt>
                <c:pt idx="24">
                  <c:v>-4.3505382645104582</c:v>
                </c:pt>
                <c:pt idx="25">
                  <c:v>-4.2230925305525409</c:v>
                </c:pt>
                <c:pt idx="26">
                  <c:v>0.74623167867442297</c:v>
                </c:pt>
                <c:pt idx="27">
                  <c:v>1.213729758745117</c:v>
                </c:pt>
                <c:pt idx="28">
                  <c:v>1.2366001525675512</c:v>
                </c:pt>
                <c:pt idx="29">
                  <c:v>1.1915436268356348</c:v>
                </c:pt>
                <c:pt idx="30">
                  <c:v>-0.35787917687789306</c:v>
                </c:pt>
                <c:pt idx="31">
                  <c:v>9.7049689440993875E-2</c:v>
                </c:pt>
                <c:pt idx="32">
                  <c:v>-0.21227249498801051</c:v>
                </c:pt>
                <c:pt idx="33">
                  <c:v>1.4095883529191582</c:v>
                </c:pt>
                <c:pt idx="34">
                  <c:v>1.2825572217837411</c:v>
                </c:pt>
                <c:pt idx="35">
                  <c:v>1.4492753623188404</c:v>
                </c:pt>
                <c:pt idx="36">
                  <c:v>1.4787668052907648</c:v>
                </c:pt>
                <c:pt idx="37">
                  <c:v>1.4501308462703897</c:v>
                </c:pt>
                <c:pt idx="38">
                  <c:v>2.3142749856716534</c:v>
                </c:pt>
                <c:pt idx="39">
                  <c:v>1.9721350078492936</c:v>
                </c:pt>
                <c:pt idx="40">
                  <c:v>1.3554697704118652</c:v>
                </c:pt>
                <c:pt idx="41">
                  <c:v>0.89948780511420279</c:v>
                </c:pt>
                <c:pt idx="42">
                  <c:v>0.48134777376654586</c:v>
                </c:pt>
                <c:pt idx="43">
                  <c:v>0.64306556246990054</c:v>
                </c:pt>
                <c:pt idx="44">
                  <c:v>0.89987685895614211</c:v>
                </c:pt>
                <c:pt idx="45">
                  <c:v>1.0884511843201052</c:v>
                </c:pt>
                <c:pt idx="46">
                  <c:v>0.41970485271647656</c:v>
                </c:pt>
                <c:pt idx="47">
                  <c:v>-1.8459533141792355</c:v>
                </c:pt>
                <c:pt idx="48">
                  <c:v>-3.6531513448414294</c:v>
                </c:pt>
                <c:pt idx="49">
                  <c:v>-1.2405604458176587</c:v>
                </c:pt>
                <c:pt idx="50">
                  <c:v>4.1890399482082792E-2</c:v>
                </c:pt>
                <c:pt idx="51">
                  <c:v>-1.4604698250810848</c:v>
                </c:pt>
                <c:pt idx="52">
                  <c:v>-1.6598005303287497</c:v>
                </c:pt>
                <c:pt idx="53">
                  <c:v>-2.5385192706723765</c:v>
                </c:pt>
                <c:pt idx="54">
                  <c:v>-0.99150898054363801</c:v>
                </c:pt>
                <c:pt idx="55">
                  <c:v>5.3235639782576758</c:v>
                </c:pt>
                <c:pt idx="56">
                  <c:v>6.4665883304759877</c:v>
                </c:pt>
                <c:pt idx="57">
                  <c:v>4.8300846926879091</c:v>
                </c:pt>
                <c:pt idx="58">
                  <c:v>5.581346174177984</c:v>
                </c:pt>
                <c:pt idx="59">
                  <c:v>3.785491998342823</c:v>
                </c:pt>
                <c:pt idx="60">
                  <c:v>4.9146629507743089</c:v>
                </c:pt>
                <c:pt idx="61">
                  <c:v>1.0907487635624735</c:v>
                </c:pt>
                <c:pt idx="62">
                  <c:v>1.8561084932766347</c:v>
                </c:pt>
                <c:pt idx="63">
                  <c:v>3.56460244648318</c:v>
                </c:pt>
                <c:pt idx="64">
                  <c:v>1.463460543033269</c:v>
                </c:pt>
                <c:pt idx="65">
                  <c:v>2.5431875782911413</c:v>
                </c:pt>
                <c:pt idx="66">
                  <c:v>0.52735342391251538</c:v>
                </c:pt>
                <c:pt idx="67">
                  <c:v>8.6566612522006356E-2</c:v>
                </c:pt>
                <c:pt idx="68">
                  <c:v>1.2700176418413793</c:v>
                </c:pt>
                <c:pt idx="69">
                  <c:v>2.992236570046424</c:v>
                </c:pt>
                <c:pt idx="70">
                  <c:v>1.7711527486239951</c:v>
                </c:pt>
                <c:pt idx="71">
                  <c:v>3.5035448439973647</c:v>
                </c:pt>
                <c:pt idx="72">
                  <c:v>3.2015510742370115</c:v>
                </c:pt>
                <c:pt idx="73">
                  <c:v>1.951770618255483</c:v>
                </c:pt>
                <c:pt idx="74">
                  <c:v>2.3724815344754244</c:v>
                </c:pt>
                <c:pt idx="75">
                  <c:v>2.1908586276130859</c:v>
                </c:pt>
                <c:pt idx="76">
                  <c:v>-0.80991412958626086</c:v>
                </c:pt>
                <c:pt idx="77">
                  <c:v>-0.99475670113196457</c:v>
                </c:pt>
                <c:pt idx="78">
                  <c:v>-2.0727293839871499</c:v>
                </c:pt>
                <c:pt idx="79">
                  <c:v>-0.34740030385430476</c:v>
                </c:pt>
                <c:pt idx="80">
                  <c:v>2.2199680074909289</c:v>
                </c:pt>
                <c:pt idx="81">
                  <c:v>0.52732180077033208</c:v>
                </c:pt>
                <c:pt idx="82">
                  <c:v>1.6243898535648558</c:v>
                </c:pt>
                <c:pt idx="83">
                  <c:v>-2.6406652725769586</c:v>
                </c:pt>
                <c:pt idx="84">
                  <c:v>-1.2837451440515866</c:v>
                </c:pt>
                <c:pt idx="85">
                  <c:v>-2.8898143024937628</c:v>
                </c:pt>
                <c:pt idx="86">
                  <c:v>-1.6763948666548749</c:v>
                </c:pt>
                <c:pt idx="87">
                  <c:v>-1.4678356812136737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622336"/>
        <c:axId val="230623872"/>
      </c:scatterChart>
      <c:valAx>
        <c:axId val="230622336"/>
        <c:scaling>
          <c:orientation val="minMax"/>
          <c:max val="2015"/>
          <c:min val="1925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30623872"/>
        <c:crosses val="autoZero"/>
        <c:crossBetween val="midCat"/>
      </c:valAx>
      <c:valAx>
        <c:axId val="230623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30622336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33398843032982489"/>
          <c:y val="9.1759089900510377E-2"/>
          <c:w val="0.14453925507097282"/>
          <c:h val="0.11478311974141085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Scenario analysis</c:v>
          </c:tx>
          <c:spPr>
            <a:solidFill>
              <a:srgbClr val="AC0000"/>
            </a:solidFill>
          </c:spPr>
          <c:invertIfNegative val="0"/>
          <c:cat>
            <c:strRef>
              <c:f>'Fig 5.2'!$I$14:$I$18</c:f>
              <c:strCache>
                <c:ptCount val="5"/>
                <c:pt idx="0">
                  <c:v>cc rates (decimal)</c:v>
                </c:pt>
                <c:pt idx="1">
                  <c:v>-0.4620</c:v>
                </c:pt>
                <c:pt idx="2">
                  <c:v>-0.1165</c:v>
                </c:pt>
                <c:pt idx="3">
                  <c:v>0.1310</c:v>
                </c:pt>
                <c:pt idx="4">
                  <c:v>0.2624</c:v>
                </c:pt>
              </c:strCache>
            </c:strRef>
          </c:cat>
          <c:val>
            <c:numRef>
              <c:f>'Fig 5.2'!$J$6:$J$10</c:f>
              <c:numCache>
                <c:formatCode>General</c:formatCode>
                <c:ptCount val="5"/>
                <c:pt idx="0">
                  <c:v>0</c:v>
                </c:pt>
                <c:pt idx="1">
                  <c:v>0.05</c:v>
                </c:pt>
                <c:pt idx="2">
                  <c:v>0.3</c:v>
                </c:pt>
                <c:pt idx="3">
                  <c:v>0.7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v>Likewise Normal</c:v>
          </c:tx>
          <c:spPr>
            <a:solidFill>
              <a:srgbClr val="000099"/>
            </a:solidFill>
          </c:spPr>
          <c:invertIfNegative val="0"/>
          <c:cat>
            <c:strRef>
              <c:f>'Fig 5.2'!$I$14:$I$18</c:f>
              <c:strCache>
                <c:ptCount val="5"/>
                <c:pt idx="0">
                  <c:v>cc rates (decimal)</c:v>
                </c:pt>
                <c:pt idx="1">
                  <c:v>-0.4620</c:v>
                </c:pt>
                <c:pt idx="2">
                  <c:v>-0.1165</c:v>
                </c:pt>
                <c:pt idx="3">
                  <c:v>0.1310</c:v>
                </c:pt>
                <c:pt idx="4">
                  <c:v>0.2624</c:v>
                </c:pt>
              </c:strCache>
            </c:strRef>
          </c:cat>
          <c:val>
            <c:numRef>
              <c:f>'Fig 5.2'!$J$14:$J$18</c:f>
              <c:numCache>
                <c:formatCode>0.0000</c:formatCode>
                <c:ptCount val="5"/>
                <c:pt idx="0" formatCode="General">
                  <c:v>0</c:v>
                </c:pt>
                <c:pt idx="1">
                  <c:v>2.0109983723420851E-3</c:v>
                </c:pt>
                <c:pt idx="2">
                  <c:v>0.14936234513383598</c:v>
                </c:pt>
                <c:pt idx="3">
                  <c:v>0.60921670622392776</c:v>
                </c:pt>
                <c:pt idx="4">
                  <c:v>0.83538794349446965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11424"/>
        <c:axId val="47512960"/>
      </c:barChart>
      <c:catAx>
        <c:axId val="4751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512960"/>
        <c:crosses val="autoZero"/>
        <c:auto val="1"/>
        <c:lblAlgn val="ctr"/>
        <c:lblOffset val="100"/>
        <c:noMultiLvlLbl val="0"/>
      </c:catAx>
      <c:valAx>
        <c:axId val="4751296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5114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10581929685976E-2"/>
          <c:y val="2.630495406824147E-2"/>
          <c:w val="0.85025949426224634"/>
          <c:h val="0.85614539669487966"/>
        </c:manualLayout>
      </c:layout>
      <c:scatterChart>
        <c:scatterStyle val="smoothMarker"/>
        <c:varyColors val="0"/>
        <c:ser>
          <c:idx val="0"/>
          <c:order val="0"/>
          <c:tx>
            <c:v>Large stock</c:v>
          </c:tx>
          <c:spPr>
            <a:ln w="25400">
              <a:solidFill>
                <a:srgbClr val="63AAFE"/>
              </a:solidFill>
              <a:prstDash val="solid"/>
            </a:ln>
          </c:spPr>
          <c:marker>
            <c:symbol val="none"/>
          </c:marker>
          <c:xVal>
            <c:numRef>
              <c:f>'Figure 5.4'!$A$2:$A$89</c:f>
              <c:numCache>
                <c:formatCode>General</c:formatCode>
                <c:ptCount val="88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</c:numCache>
            </c:numRef>
          </c:xVal>
          <c:yVal>
            <c:numRef>
              <c:f>'Figure 5.4'!$B$2:$B$89</c:f>
              <c:numCache>
                <c:formatCode>0.00</c:formatCode>
                <c:ptCount val="88"/>
                <c:pt idx="0">
                  <c:v>12.21</c:v>
                </c:pt>
                <c:pt idx="1">
                  <c:v>35.99</c:v>
                </c:pt>
                <c:pt idx="2">
                  <c:v>39.29</c:v>
                </c:pt>
                <c:pt idx="3">
                  <c:v>-7.66</c:v>
                </c:pt>
                <c:pt idx="4">
                  <c:v>-25.9</c:v>
                </c:pt>
                <c:pt idx="5">
                  <c:v>-45.56</c:v>
                </c:pt>
                <c:pt idx="6">
                  <c:v>-9.14</c:v>
                </c:pt>
                <c:pt idx="7">
                  <c:v>54.56</c:v>
                </c:pt>
                <c:pt idx="8">
                  <c:v>-2.3199999999999998</c:v>
                </c:pt>
                <c:pt idx="9">
                  <c:v>45.67</c:v>
                </c:pt>
                <c:pt idx="10">
                  <c:v>33.549999999999997</c:v>
                </c:pt>
                <c:pt idx="11">
                  <c:v>-36.03</c:v>
                </c:pt>
                <c:pt idx="12">
                  <c:v>29.42</c:v>
                </c:pt>
                <c:pt idx="13">
                  <c:v>-1.06</c:v>
                </c:pt>
                <c:pt idx="14">
                  <c:v>-9.65</c:v>
                </c:pt>
                <c:pt idx="15">
                  <c:v>-11.2</c:v>
                </c:pt>
                <c:pt idx="16">
                  <c:v>20.8</c:v>
                </c:pt>
                <c:pt idx="17">
                  <c:v>26.54</c:v>
                </c:pt>
                <c:pt idx="18">
                  <c:v>20.96</c:v>
                </c:pt>
                <c:pt idx="19">
                  <c:v>36.11</c:v>
                </c:pt>
                <c:pt idx="20">
                  <c:v>-9.26</c:v>
                </c:pt>
                <c:pt idx="21">
                  <c:v>4.88</c:v>
                </c:pt>
                <c:pt idx="22">
                  <c:v>5.29</c:v>
                </c:pt>
                <c:pt idx="23">
                  <c:v>18.239999999999998</c:v>
                </c:pt>
                <c:pt idx="24">
                  <c:v>32.68</c:v>
                </c:pt>
                <c:pt idx="25">
                  <c:v>23.47</c:v>
                </c:pt>
                <c:pt idx="26">
                  <c:v>18.91</c:v>
                </c:pt>
                <c:pt idx="27">
                  <c:v>-1.74</c:v>
                </c:pt>
                <c:pt idx="28">
                  <c:v>52.55</c:v>
                </c:pt>
                <c:pt idx="29">
                  <c:v>31.44</c:v>
                </c:pt>
                <c:pt idx="30">
                  <c:v>6.45</c:v>
                </c:pt>
                <c:pt idx="31">
                  <c:v>-11.14</c:v>
                </c:pt>
                <c:pt idx="32">
                  <c:v>43.78</c:v>
                </c:pt>
                <c:pt idx="33">
                  <c:v>12.95</c:v>
                </c:pt>
                <c:pt idx="34">
                  <c:v>0.19</c:v>
                </c:pt>
                <c:pt idx="35">
                  <c:v>27.63</c:v>
                </c:pt>
                <c:pt idx="36">
                  <c:v>-8.7899999999999991</c:v>
                </c:pt>
                <c:pt idx="37">
                  <c:v>22.63</c:v>
                </c:pt>
                <c:pt idx="38">
                  <c:v>16.670000000000002</c:v>
                </c:pt>
                <c:pt idx="39">
                  <c:v>12.5</c:v>
                </c:pt>
                <c:pt idx="40">
                  <c:v>-10.25</c:v>
                </c:pt>
                <c:pt idx="41">
                  <c:v>24.11</c:v>
                </c:pt>
                <c:pt idx="42">
                  <c:v>11</c:v>
                </c:pt>
                <c:pt idx="43">
                  <c:v>-8.33</c:v>
                </c:pt>
                <c:pt idx="44">
                  <c:v>4.0999999999999996</c:v>
                </c:pt>
                <c:pt idx="45">
                  <c:v>14.17</c:v>
                </c:pt>
                <c:pt idx="46">
                  <c:v>19.14</c:v>
                </c:pt>
                <c:pt idx="47">
                  <c:v>-14.75</c:v>
                </c:pt>
                <c:pt idx="48">
                  <c:v>-26.4</c:v>
                </c:pt>
                <c:pt idx="49">
                  <c:v>37.26</c:v>
                </c:pt>
                <c:pt idx="50">
                  <c:v>23.98</c:v>
                </c:pt>
                <c:pt idx="51">
                  <c:v>-7.26</c:v>
                </c:pt>
                <c:pt idx="52">
                  <c:v>6.5</c:v>
                </c:pt>
                <c:pt idx="53">
                  <c:v>18.77</c:v>
                </c:pt>
                <c:pt idx="54">
                  <c:v>32.479999999999997</c:v>
                </c:pt>
                <c:pt idx="55">
                  <c:v>-4.9800000000000004</c:v>
                </c:pt>
                <c:pt idx="56">
                  <c:v>22.09</c:v>
                </c:pt>
                <c:pt idx="57">
                  <c:v>22.37</c:v>
                </c:pt>
                <c:pt idx="58">
                  <c:v>6.46</c:v>
                </c:pt>
                <c:pt idx="59">
                  <c:v>32</c:v>
                </c:pt>
                <c:pt idx="60">
                  <c:v>18.399999999999999</c:v>
                </c:pt>
                <c:pt idx="61">
                  <c:v>5.34</c:v>
                </c:pt>
                <c:pt idx="62">
                  <c:v>16.86</c:v>
                </c:pt>
                <c:pt idx="63">
                  <c:v>31.34</c:v>
                </c:pt>
                <c:pt idx="64">
                  <c:v>-3.2</c:v>
                </c:pt>
                <c:pt idx="65">
                  <c:v>30.66</c:v>
                </c:pt>
                <c:pt idx="66">
                  <c:v>7.71</c:v>
                </c:pt>
                <c:pt idx="67">
                  <c:v>9.8699999999999992</c:v>
                </c:pt>
                <c:pt idx="68">
                  <c:v>1.29</c:v>
                </c:pt>
                <c:pt idx="69">
                  <c:v>37.71</c:v>
                </c:pt>
                <c:pt idx="70">
                  <c:v>23.07</c:v>
                </c:pt>
                <c:pt idx="71">
                  <c:v>33.17</c:v>
                </c:pt>
                <c:pt idx="72">
                  <c:v>28.58</c:v>
                </c:pt>
                <c:pt idx="73">
                  <c:v>21.04</c:v>
                </c:pt>
                <c:pt idx="74">
                  <c:v>-9.1</c:v>
                </c:pt>
                <c:pt idx="75">
                  <c:v>-11.89</c:v>
                </c:pt>
                <c:pt idx="76">
                  <c:v>-22.1</c:v>
                </c:pt>
                <c:pt idx="77">
                  <c:v>28.69</c:v>
                </c:pt>
                <c:pt idx="78">
                  <c:v>10.88</c:v>
                </c:pt>
                <c:pt idx="79">
                  <c:v>4.91</c:v>
                </c:pt>
                <c:pt idx="80">
                  <c:v>11.78</c:v>
                </c:pt>
                <c:pt idx="81">
                  <c:v>3.53</c:v>
                </c:pt>
                <c:pt idx="82">
                  <c:v>-38.49</c:v>
                </c:pt>
                <c:pt idx="83">
                  <c:v>26.46</c:v>
                </c:pt>
                <c:pt idx="84">
                  <c:v>15.06</c:v>
                </c:pt>
                <c:pt idx="85">
                  <c:v>1.8973214285714191</c:v>
                </c:pt>
                <c:pt idx="86">
                  <c:v>15.99123767798465</c:v>
                </c:pt>
                <c:pt idx="87">
                  <c:v>32.30914505702043</c:v>
                </c:pt>
              </c:numCache>
            </c:numRef>
          </c:yVal>
          <c:smooth val="1"/>
        </c:ser>
        <c:ser>
          <c:idx val="1"/>
          <c:order val="1"/>
          <c:tx>
            <c:v>Long-term T-bonds</c:v>
          </c:tx>
          <c:spPr>
            <a:ln w="41275">
              <a:solidFill>
                <a:srgbClr val="08425C"/>
              </a:solidFill>
              <a:prstDash val="lgDash"/>
            </a:ln>
          </c:spPr>
          <c:marker>
            <c:symbol val="none"/>
          </c:marker>
          <c:xVal>
            <c:numRef>
              <c:f>'Figure 5.4'!$A$2:$A$89</c:f>
              <c:numCache>
                <c:formatCode>General</c:formatCode>
                <c:ptCount val="88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</c:numCache>
            </c:numRef>
          </c:xVal>
          <c:yVal>
            <c:numRef>
              <c:f>'Figure 5.4'!$C$2:$C$89</c:f>
              <c:numCache>
                <c:formatCode>0.00</c:formatCode>
                <c:ptCount val="88"/>
                <c:pt idx="0">
                  <c:v>4.54</c:v>
                </c:pt>
                <c:pt idx="1">
                  <c:v>8.11</c:v>
                </c:pt>
                <c:pt idx="2">
                  <c:v>-0.93</c:v>
                </c:pt>
                <c:pt idx="3">
                  <c:v>4.41</c:v>
                </c:pt>
                <c:pt idx="4">
                  <c:v>6.22</c:v>
                </c:pt>
                <c:pt idx="5">
                  <c:v>-5.31</c:v>
                </c:pt>
                <c:pt idx="6">
                  <c:v>11.89</c:v>
                </c:pt>
                <c:pt idx="7">
                  <c:v>1.03</c:v>
                </c:pt>
                <c:pt idx="8">
                  <c:v>10.15</c:v>
                </c:pt>
                <c:pt idx="9">
                  <c:v>4.9800000000000004</c:v>
                </c:pt>
                <c:pt idx="10">
                  <c:v>6.52</c:v>
                </c:pt>
                <c:pt idx="11">
                  <c:v>0.43</c:v>
                </c:pt>
                <c:pt idx="12">
                  <c:v>5.25</c:v>
                </c:pt>
                <c:pt idx="13">
                  <c:v>5.9</c:v>
                </c:pt>
                <c:pt idx="14">
                  <c:v>6.54</c:v>
                </c:pt>
                <c:pt idx="15">
                  <c:v>0.99</c:v>
                </c:pt>
                <c:pt idx="16">
                  <c:v>5.39</c:v>
                </c:pt>
                <c:pt idx="17">
                  <c:v>4.87</c:v>
                </c:pt>
                <c:pt idx="18">
                  <c:v>3.59</c:v>
                </c:pt>
                <c:pt idx="19">
                  <c:v>6.84</c:v>
                </c:pt>
                <c:pt idx="20">
                  <c:v>0.15</c:v>
                </c:pt>
                <c:pt idx="21">
                  <c:v>-1.19</c:v>
                </c:pt>
                <c:pt idx="22">
                  <c:v>3.07</c:v>
                </c:pt>
                <c:pt idx="23">
                  <c:v>6.03</c:v>
                </c:pt>
                <c:pt idx="24">
                  <c:v>-0.96</c:v>
                </c:pt>
                <c:pt idx="25">
                  <c:v>-1.95</c:v>
                </c:pt>
                <c:pt idx="26">
                  <c:v>1.93</c:v>
                </c:pt>
                <c:pt idx="27">
                  <c:v>3.83</c:v>
                </c:pt>
                <c:pt idx="28">
                  <c:v>4.88</c:v>
                </c:pt>
                <c:pt idx="29">
                  <c:v>-1.34</c:v>
                </c:pt>
                <c:pt idx="30">
                  <c:v>-5.12</c:v>
                </c:pt>
                <c:pt idx="31">
                  <c:v>9.4600000000000009</c:v>
                </c:pt>
                <c:pt idx="32">
                  <c:v>-3.71</c:v>
                </c:pt>
                <c:pt idx="33">
                  <c:v>-3.55</c:v>
                </c:pt>
                <c:pt idx="34">
                  <c:v>13.78</c:v>
                </c:pt>
                <c:pt idx="35">
                  <c:v>0.19</c:v>
                </c:pt>
                <c:pt idx="36">
                  <c:v>6.81</c:v>
                </c:pt>
                <c:pt idx="37">
                  <c:v>-0.49</c:v>
                </c:pt>
                <c:pt idx="38">
                  <c:v>4.51</c:v>
                </c:pt>
                <c:pt idx="39">
                  <c:v>-0.27</c:v>
                </c:pt>
                <c:pt idx="40">
                  <c:v>3.7</c:v>
                </c:pt>
                <c:pt idx="41">
                  <c:v>-7.41</c:v>
                </c:pt>
                <c:pt idx="42">
                  <c:v>-1.2</c:v>
                </c:pt>
                <c:pt idx="43">
                  <c:v>-6.52</c:v>
                </c:pt>
                <c:pt idx="44">
                  <c:v>12.69</c:v>
                </c:pt>
                <c:pt idx="45">
                  <c:v>17.47</c:v>
                </c:pt>
                <c:pt idx="46">
                  <c:v>5.55</c:v>
                </c:pt>
                <c:pt idx="47">
                  <c:v>1.4</c:v>
                </c:pt>
                <c:pt idx="48">
                  <c:v>5.53</c:v>
                </c:pt>
                <c:pt idx="49">
                  <c:v>8.5</c:v>
                </c:pt>
                <c:pt idx="50">
                  <c:v>11.07</c:v>
                </c:pt>
                <c:pt idx="51">
                  <c:v>0.9</c:v>
                </c:pt>
                <c:pt idx="52">
                  <c:v>-4.16</c:v>
                </c:pt>
                <c:pt idx="53">
                  <c:v>9.02</c:v>
                </c:pt>
                <c:pt idx="54">
                  <c:v>13.17</c:v>
                </c:pt>
                <c:pt idx="55">
                  <c:v>3.61</c:v>
                </c:pt>
                <c:pt idx="56">
                  <c:v>6.52</c:v>
                </c:pt>
                <c:pt idx="57">
                  <c:v>-0.53</c:v>
                </c:pt>
                <c:pt idx="58">
                  <c:v>15.29</c:v>
                </c:pt>
                <c:pt idx="59">
                  <c:v>32.68</c:v>
                </c:pt>
                <c:pt idx="60">
                  <c:v>23.96</c:v>
                </c:pt>
                <c:pt idx="61">
                  <c:v>-2.65</c:v>
                </c:pt>
                <c:pt idx="62">
                  <c:v>8.4</c:v>
                </c:pt>
                <c:pt idx="63">
                  <c:v>19.489999999999998</c:v>
                </c:pt>
                <c:pt idx="64">
                  <c:v>7.13</c:v>
                </c:pt>
                <c:pt idx="65">
                  <c:v>18.39</c:v>
                </c:pt>
                <c:pt idx="66">
                  <c:v>7.79</c:v>
                </c:pt>
                <c:pt idx="67">
                  <c:v>15.48</c:v>
                </c:pt>
                <c:pt idx="68">
                  <c:v>-7.18</c:v>
                </c:pt>
                <c:pt idx="69">
                  <c:v>31.67</c:v>
                </c:pt>
                <c:pt idx="70">
                  <c:v>-0.81</c:v>
                </c:pt>
                <c:pt idx="71">
                  <c:v>15.08</c:v>
                </c:pt>
                <c:pt idx="72">
                  <c:v>13.52</c:v>
                </c:pt>
                <c:pt idx="73">
                  <c:v>-8.74</c:v>
                </c:pt>
                <c:pt idx="74">
                  <c:v>20.27</c:v>
                </c:pt>
                <c:pt idx="75">
                  <c:v>4.21</c:v>
                </c:pt>
                <c:pt idx="76">
                  <c:v>16.79</c:v>
                </c:pt>
                <c:pt idx="77">
                  <c:v>2.38</c:v>
                </c:pt>
                <c:pt idx="78">
                  <c:v>7.71</c:v>
                </c:pt>
                <c:pt idx="79">
                  <c:v>6.5</c:v>
                </c:pt>
                <c:pt idx="80">
                  <c:v>-1.2106000000000001</c:v>
                </c:pt>
                <c:pt idx="81">
                  <c:v>10.254199999999999</c:v>
                </c:pt>
                <c:pt idx="82" formatCode="General">
                  <c:v>1.34</c:v>
                </c:pt>
                <c:pt idx="83" formatCode="General">
                  <c:v>-12.92</c:v>
                </c:pt>
                <c:pt idx="84" formatCode="General">
                  <c:v>9.3800000000000008</c:v>
                </c:pt>
                <c:pt idx="85" formatCode="0.0">
                  <c:v>13.982135521165187</c:v>
                </c:pt>
                <c:pt idx="86" formatCode="0.0">
                  <c:v>7.2636054151796401</c:v>
                </c:pt>
                <c:pt idx="87" formatCode="0.0">
                  <c:v>-9.2593776046098775</c:v>
                </c:pt>
              </c:numCache>
            </c:numRef>
          </c:yVal>
          <c:smooth val="1"/>
        </c:ser>
        <c:ser>
          <c:idx val="2"/>
          <c:order val="2"/>
          <c:tx>
            <c:v>T-bills</c:v>
          </c:tx>
          <c:spPr>
            <a:ln w="31750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'Figure 5.4'!$A$2:$A$89</c:f>
              <c:numCache>
                <c:formatCode>General</c:formatCode>
                <c:ptCount val="88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</c:numCache>
            </c:numRef>
          </c:xVal>
          <c:yVal>
            <c:numRef>
              <c:f>'Figure 5.4'!$D$2:$D$89</c:f>
              <c:numCache>
                <c:formatCode>0.00</c:formatCode>
                <c:ptCount val="88"/>
                <c:pt idx="0">
                  <c:v>3.19</c:v>
                </c:pt>
                <c:pt idx="1">
                  <c:v>3.13</c:v>
                </c:pt>
                <c:pt idx="2">
                  <c:v>3.54</c:v>
                </c:pt>
                <c:pt idx="3">
                  <c:v>4.74</c:v>
                </c:pt>
                <c:pt idx="4">
                  <c:v>2.4300000000000002</c:v>
                </c:pt>
                <c:pt idx="5">
                  <c:v>1.0900000000000001</c:v>
                </c:pt>
                <c:pt idx="6">
                  <c:v>0.95</c:v>
                </c:pt>
                <c:pt idx="7">
                  <c:v>0.3</c:v>
                </c:pt>
                <c:pt idx="8">
                  <c:v>0.18</c:v>
                </c:pt>
                <c:pt idx="9">
                  <c:v>0.14000000000000001</c:v>
                </c:pt>
                <c:pt idx="10">
                  <c:v>0.18</c:v>
                </c:pt>
                <c:pt idx="11">
                  <c:v>0.28999999999999998</c:v>
                </c:pt>
                <c:pt idx="12">
                  <c:v>-0.04</c:v>
                </c:pt>
                <c:pt idx="13">
                  <c:v>0.01</c:v>
                </c:pt>
                <c:pt idx="14">
                  <c:v>-0.02</c:v>
                </c:pt>
                <c:pt idx="15">
                  <c:v>0.04</c:v>
                </c:pt>
                <c:pt idx="16">
                  <c:v>0.28000000000000003</c:v>
                </c:pt>
                <c:pt idx="17">
                  <c:v>0.36</c:v>
                </c:pt>
                <c:pt idx="18">
                  <c:v>0.33</c:v>
                </c:pt>
                <c:pt idx="19">
                  <c:v>0.32</c:v>
                </c:pt>
                <c:pt idx="20">
                  <c:v>0.36</c:v>
                </c:pt>
                <c:pt idx="21">
                  <c:v>0.5</c:v>
                </c:pt>
                <c:pt idx="22">
                  <c:v>0.81</c:v>
                </c:pt>
                <c:pt idx="23">
                  <c:v>1.1200000000000001</c:v>
                </c:pt>
                <c:pt idx="24">
                  <c:v>1.22</c:v>
                </c:pt>
                <c:pt idx="25">
                  <c:v>1.49</c:v>
                </c:pt>
                <c:pt idx="26">
                  <c:v>1.65</c:v>
                </c:pt>
                <c:pt idx="27">
                  <c:v>1.83</c:v>
                </c:pt>
                <c:pt idx="28">
                  <c:v>0.86</c:v>
                </c:pt>
                <c:pt idx="29">
                  <c:v>1.57</c:v>
                </c:pt>
                <c:pt idx="30">
                  <c:v>2.4700000000000002</c:v>
                </c:pt>
                <c:pt idx="31">
                  <c:v>3.15</c:v>
                </c:pt>
                <c:pt idx="32">
                  <c:v>1.53</c:v>
                </c:pt>
                <c:pt idx="33">
                  <c:v>2.98</c:v>
                </c:pt>
                <c:pt idx="34">
                  <c:v>2.67</c:v>
                </c:pt>
                <c:pt idx="35">
                  <c:v>2.12</c:v>
                </c:pt>
                <c:pt idx="36">
                  <c:v>2.73</c:v>
                </c:pt>
                <c:pt idx="37">
                  <c:v>3.11</c:v>
                </c:pt>
                <c:pt idx="38">
                  <c:v>3.53</c:v>
                </c:pt>
                <c:pt idx="39">
                  <c:v>3.92</c:v>
                </c:pt>
                <c:pt idx="40">
                  <c:v>4.75</c:v>
                </c:pt>
                <c:pt idx="41">
                  <c:v>4.21</c:v>
                </c:pt>
                <c:pt idx="42">
                  <c:v>5.22</c:v>
                </c:pt>
                <c:pt idx="43">
                  <c:v>6.57</c:v>
                </c:pt>
                <c:pt idx="44">
                  <c:v>6.52</c:v>
                </c:pt>
                <c:pt idx="45">
                  <c:v>4.3899999999999997</c:v>
                </c:pt>
                <c:pt idx="46">
                  <c:v>3.84</c:v>
                </c:pt>
                <c:pt idx="47">
                  <c:v>6.93</c:v>
                </c:pt>
                <c:pt idx="48">
                  <c:v>8.01</c:v>
                </c:pt>
                <c:pt idx="49">
                  <c:v>5.8</c:v>
                </c:pt>
                <c:pt idx="50">
                  <c:v>5.08</c:v>
                </c:pt>
                <c:pt idx="51">
                  <c:v>5.13</c:v>
                </c:pt>
                <c:pt idx="52">
                  <c:v>7.19</c:v>
                </c:pt>
                <c:pt idx="53">
                  <c:v>10.38</c:v>
                </c:pt>
                <c:pt idx="54">
                  <c:v>11.26</c:v>
                </c:pt>
                <c:pt idx="55">
                  <c:v>14.72</c:v>
                </c:pt>
                <c:pt idx="56">
                  <c:v>10.53</c:v>
                </c:pt>
                <c:pt idx="57">
                  <c:v>8.8000000000000007</c:v>
                </c:pt>
                <c:pt idx="58">
                  <c:v>9.84</c:v>
                </c:pt>
                <c:pt idx="59">
                  <c:v>7.72</c:v>
                </c:pt>
                <c:pt idx="60">
                  <c:v>6.16</c:v>
                </c:pt>
                <c:pt idx="61">
                  <c:v>5.47</c:v>
                </c:pt>
                <c:pt idx="62">
                  <c:v>6.36</c:v>
                </c:pt>
                <c:pt idx="63">
                  <c:v>8.3800000000000008</c:v>
                </c:pt>
                <c:pt idx="64">
                  <c:v>7.84</c:v>
                </c:pt>
                <c:pt idx="65">
                  <c:v>5.6</c:v>
                </c:pt>
                <c:pt idx="66">
                  <c:v>3.5</c:v>
                </c:pt>
                <c:pt idx="67">
                  <c:v>2.9</c:v>
                </c:pt>
                <c:pt idx="68">
                  <c:v>3.91</c:v>
                </c:pt>
                <c:pt idx="69">
                  <c:v>5.6</c:v>
                </c:pt>
                <c:pt idx="70">
                  <c:v>5.2</c:v>
                </c:pt>
                <c:pt idx="71">
                  <c:v>5.25</c:v>
                </c:pt>
                <c:pt idx="72">
                  <c:v>4.8499999999999996</c:v>
                </c:pt>
                <c:pt idx="73">
                  <c:v>4.6900000000000004</c:v>
                </c:pt>
                <c:pt idx="74">
                  <c:v>5.88</c:v>
                </c:pt>
                <c:pt idx="75">
                  <c:v>3.86</c:v>
                </c:pt>
                <c:pt idx="76">
                  <c:v>1.63</c:v>
                </c:pt>
                <c:pt idx="77">
                  <c:v>1.02</c:v>
                </c:pt>
                <c:pt idx="78">
                  <c:v>1.19</c:v>
                </c:pt>
                <c:pt idx="79" formatCode="General">
                  <c:v>2.98</c:v>
                </c:pt>
                <c:pt idx="80" formatCode="General">
                  <c:v>4.8099999999999996</c:v>
                </c:pt>
                <c:pt idx="81" formatCode="General">
                  <c:v>4.67</c:v>
                </c:pt>
                <c:pt idx="82">
                  <c:v>1.55</c:v>
                </c:pt>
                <c:pt idx="83" formatCode="General">
                  <c:v>0.05</c:v>
                </c:pt>
                <c:pt idx="84" formatCode="General">
                  <c:v>0.08</c:v>
                </c:pt>
                <c:pt idx="85" formatCode="General">
                  <c:v>0.04</c:v>
                </c:pt>
                <c:pt idx="86" formatCode="General">
                  <c:v>0.06</c:v>
                </c:pt>
                <c:pt idx="87" formatCode="General">
                  <c:v>0.02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691584"/>
        <c:axId val="230693120"/>
      </c:scatterChart>
      <c:valAx>
        <c:axId val="230691584"/>
        <c:scaling>
          <c:orientation val="minMax"/>
          <c:max val="2015"/>
          <c:min val="1925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30693120"/>
        <c:crosses val="autoZero"/>
        <c:crossBetween val="midCat"/>
      </c:valAx>
      <c:valAx>
        <c:axId val="230693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of return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30691584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49328264586192788"/>
          <c:y val="0.6700322705563444"/>
          <c:w val="0.27513781651080021"/>
          <c:h val="0.14793443788276464"/>
        </c:manualLayout>
      </c:layout>
      <c:overlay val="0"/>
      <c:spPr>
        <a:solidFill>
          <a:srgbClr val="FFFFFF"/>
        </a:solidFill>
        <a:ln w="3175">
          <a:solidFill>
            <a:sysClr val="windowText" lastClr="000000"/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0.06058</cdr:x>
      <cdr:y>0.93679</cdr:y>
    </cdr:from>
    <cdr:to>
      <cdr:x>0.98065</cdr:x>
      <cdr:y>0.93679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457200" y="3905250"/>
          <a:ext cx="6943725" cy="0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ED21CD-B0E0-4634-A133-599451056AC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3A97B18-EAEC-4BA7-8F05-625F2FF0292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F12D734-7B4B-4CFC-B0E5-8C2C00231E8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35F49AA-458C-46BC-BB63-88CBACD49A8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DACC3E3-903D-4A2C-BB10-DF7DF0119C8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AEFEF54-5FE0-4A40-B83A-F0B7EE2C34A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2E9A71C-96C1-4BA3-B58E-E8404C31A5C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149F582-BAEC-4D7B-A566-70D319401AA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0438187-7FAB-441F-ADBD-6F619BC252D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92D78D3-CDB6-477B-B8F8-97B1EB2483A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92D78D3-CDB6-477B-B8F8-97B1EB2483A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9F94524-ED14-4DF5-9827-8FB48065BC2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B869CA6-B1EF-49C9-8E38-367B906B4BE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2EBA568-6F67-4EA5-AB9D-875BAE69771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42B3843-DFE6-4E86-9983-A92C6963427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BCBE1AD-E5EF-4CDF-9C22-4FF3D9864A58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8AFFB5D-2A26-470F-B0D1-EFC372B8D30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2AF9D29-E71E-4B55-BFAB-1772D3D2BE4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CECCDA9-5E8C-4D1B-A726-4733E1DC21F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AA8FF4A-880B-4A3D-B12D-12B7C1B2826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0422EB8-5077-46B9-B0F7-7898BCB930A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9F94524-ED14-4DF5-9827-8FB48065BC2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F159B95-54DA-4DC2-B59B-4152101621C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0E19780-ACEA-48D9-93E7-7F151CFD075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8225DEB-0519-4B16-A275-970D1475370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8225DEB-0519-4B16-A275-970D1475370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A98FC14-B87E-4354-93F5-AA2314A51FD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B612892-5529-448D-8F66-FEE37B136B4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rgbClr val="08425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0842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7B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Tenth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0" y="1458913"/>
            <a:ext cx="6629400" cy="15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800" dirty="0">
                <a:solidFill>
                  <a:schemeClr val="bg1"/>
                </a:solidFill>
              </a:rPr>
              <a:t>Risk and Return: Past and Prologue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38200" y="1629085"/>
            <a:ext cx="914400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8800" dirty="0" smtClean="0">
                <a:solidFill>
                  <a:schemeClr val="bg1"/>
                </a:solidFill>
              </a:rPr>
              <a:t>5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Tenth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66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Interest Rates, Inflation, and Real Interest Rates 1926-2015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293321"/>
              </p:ext>
            </p:extLst>
          </p:nvPr>
        </p:nvGraphicFramePr>
        <p:xfrm>
          <a:off x="533400" y="13716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487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01088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5.2 Inflation and The Real Rates of Interest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U.S. History of Interest Rates, Inflation, and Real Interest Rates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Since </a:t>
            </a:r>
            <a:r>
              <a:rPr lang="en-US" sz="2800" dirty="0" smtClean="0">
                <a:solidFill>
                  <a:srgbClr val="292934"/>
                </a:solidFill>
              </a:rPr>
              <a:t>the 1950s</a:t>
            </a:r>
            <a:r>
              <a:rPr lang="en-US" sz="2800" dirty="0">
                <a:solidFill>
                  <a:srgbClr val="292934"/>
                </a:solidFill>
              </a:rPr>
              <a:t>, nominal rates have increased roughly in tandem with inflation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1930s/1940s: </a:t>
            </a:r>
            <a:r>
              <a:rPr lang="en-US" sz="2800" dirty="0" smtClean="0">
                <a:solidFill>
                  <a:srgbClr val="292934"/>
                </a:solidFill>
              </a:rPr>
              <a:t>Volatile </a:t>
            </a:r>
            <a:r>
              <a:rPr lang="en-US" sz="2800" dirty="0">
                <a:solidFill>
                  <a:srgbClr val="292934"/>
                </a:solidFill>
              </a:rPr>
              <a:t>inflation affects real rates of return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None/>
            </a:pP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2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5.3 Risk and Risk Premiums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Scenario Analysis and Probability Distributions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Scenario analysis: </a:t>
            </a:r>
            <a:r>
              <a:rPr lang="en-US" sz="2800" dirty="0" smtClean="0">
                <a:solidFill>
                  <a:srgbClr val="292934"/>
                </a:solidFill>
              </a:rPr>
              <a:t>Possible </a:t>
            </a:r>
            <a:r>
              <a:rPr lang="en-US" sz="2800" dirty="0">
                <a:solidFill>
                  <a:srgbClr val="292934"/>
                </a:solidFill>
              </a:rPr>
              <a:t>economic </a:t>
            </a:r>
            <a:r>
              <a:rPr lang="en-US" sz="2800" dirty="0" smtClean="0">
                <a:solidFill>
                  <a:srgbClr val="292934"/>
                </a:solidFill>
              </a:rPr>
              <a:t>scenarios; specify </a:t>
            </a:r>
            <a:r>
              <a:rPr lang="en-US" sz="2800" dirty="0">
                <a:solidFill>
                  <a:srgbClr val="292934"/>
                </a:solidFill>
              </a:rPr>
              <a:t>likelihood and </a:t>
            </a:r>
            <a:r>
              <a:rPr lang="en-US" sz="2800" dirty="0" smtClean="0">
                <a:solidFill>
                  <a:srgbClr val="292934"/>
                </a:solidFill>
              </a:rPr>
              <a:t>HPR</a:t>
            </a:r>
            <a:endParaRPr lang="en-US" sz="2800" dirty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Probability distribution: </a:t>
            </a:r>
            <a:r>
              <a:rPr lang="en-US" sz="2800" dirty="0" smtClean="0">
                <a:solidFill>
                  <a:srgbClr val="292934"/>
                </a:solidFill>
              </a:rPr>
              <a:t>Possible </a:t>
            </a:r>
            <a:r>
              <a:rPr lang="en-US" sz="2800" dirty="0">
                <a:solidFill>
                  <a:srgbClr val="292934"/>
                </a:solidFill>
              </a:rPr>
              <a:t>outcomes with </a:t>
            </a:r>
            <a:r>
              <a:rPr lang="en-US" sz="2800" dirty="0" smtClean="0">
                <a:solidFill>
                  <a:srgbClr val="292934"/>
                </a:solidFill>
              </a:rPr>
              <a:t>probabilities</a:t>
            </a:r>
            <a:endParaRPr lang="en-US" sz="2800" dirty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Expected return: </a:t>
            </a:r>
            <a:r>
              <a:rPr lang="en-US" sz="2800" dirty="0" smtClean="0">
                <a:solidFill>
                  <a:srgbClr val="292934"/>
                </a:solidFill>
              </a:rPr>
              <a:t>Mean </a:t>
            </a:r>
            <a:r>
              <a:rPr lang="en-US" sz="2800" dirty="0">
                <a:solidFill>
                  <a:srgbClr val="292934"/>
                </a:solidFill>
              </a:rPr>
              <a:t>value of distribution of HPR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Variance: </a:t>
            </a:r>
            <a:r>
              <a:rPr lang="en-US" sz="2800" dirty="0" smtClean="0">
                <a:solidFill>
                  <a:srgbClr val="292934"/>
                </a:solidFill>
              </a:rPr>
              <a:t>Expected </a:t>
            </a:r>
            <a:r>
              <a:rPr lang="en-US" sz="2800" dirty="0">
                <a:solidFill>
                  <a:srgbClr val="292934"/>
                </a:solidFill>
              </a:rPr>
              <a:t>value of squared deviation from mean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Standard deviation: </a:t>
            </a:r>
            <a:r>
              <a:rPr lang="en-US" sz="2800" dirty="0" smtClean="0">
                <a:solidFill>
                  <a:srgbClr val="292934"/>
                </a:solidFill>
              </a:rPr>
              <a:t>Square </a:t>
            </a:r>
            <a:r>
              <a:rPr lang="en-US" sz="2800" dirty="0">
                <a:solidFill>
                  <a:srgbClr val="292934"/>
                </a:solidFill>
              </a:rPr>
              <a:t>root of variance</a:t>
            </a:r>
          </a:p>
        </p:txBody>
      </p:sp>
    </p:spTree>
    <p:extLst>
      <p:ext uri="{BB962C8B-B14F-4D97-AF65-F5344CB8AC3E}">
        <p14:creationId xmlns:p14="http://schemas.microsoft.com/office/powerpoint/2010/main" val="1470511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153988"/>
            <a:ext cx="8686801" cy="8366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Spreadsheet 5.1 Scenario Analysis for the Stock Market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12315" r="-5628" b="-12315"/>
          <a:stretch/>
        </p:blipFill>
        <p:spPr bwMode="auto">
          <a:xfrm>
            <a:off x="380999" y="2209800"/>
            <a:ext cx="914883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74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5.3 Risk and Risk Premiums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Text Box 2"/>
              <p:cNvSpPr txBox="1">
                <a:spLocks noChangeArrowheads="1"/>
              </p:cNvSpPr>
              <p:nvPr/>
            </p:nvSpPr>
            <p:spPr bwMode="auto">
              <a:xfrm>
                <a:off x="457200" y="1143000"/>
                <a:ext cx="8534400" cy="487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marL="182563" indent="-180975"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1pPr>
                <a:lvl2pPr marL="457200" indent="-180975"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2pPr>
                <a:lvl3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3pPr>
                <a:lvl4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4pPr>
                <a:lvl5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buFont typeface="Arial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sz="3200" dirty="0" smtClean="0">
                    <a:solidFill>
                      <a:srgbClr val="292934"/>
                    </a:solidFill>
                  </a:rPr>
                  <a:t>The Normal Distribution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buFont typeface="Arial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sz="2800" dirty="0">
                    <a:solidFill>
                      <a:srgbClr val="292934"/>
                    </a:solidFill>
                  </a:rPr>
                  <a:t>Value at </a:t>
                </a:r>
                <a:r>
                  <a:rPr lang="en-US" sz="2800" dirty="0" smtClean="0">
                    <a:solidFill>
                      <a:srgbClr val="292934"/>
                    </a:solidFill>
                  </a:rPr>
                  <a:t>risk </a:t>
                </a:r>
                <a:r>
                  <a:rPr lang="en-US" sz="2800" dirty="0">
                    <a:solidFill>
                      <a:srgbClr val="292934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292934"/>
                    </a:solidFill>
                  </a:rPr>
                  <a:t>VaR</a:t>
                </a:r>
                <a:r>
                  <a:rPr lang="en-US" sz="2800" dirty="0">
                    <a:solidFill>
                      <a:srgbClr val="292934"/>
                    </a:solidFill>
                  </a:rPr>
                  <a:t>): </a:t>
                </a:r>
                <a:r>
                  <a:rPr lang="en-US" sz="2800" dirty="0" smtClean="0">
                    <a:solidFill>
                      <a:srgbClr val="292934"/>
                    </a:solidFill>
                  </a:rPr>
                  <a:t>Measure </a:t>
                </a:r>
                <a:r>
                  <a:rPr lang="en-US" sz="2800" dirty="0">
                    <a:solidFill>
                      <a:srgbClr val="292934"/>
                    </a:solidFill>
                  </a:rPr>
                  <a:t>of downside risk, worst loss that will be suffered with given probability, usually 5</a:t>
                </a:r>
                <a:r>
                  <a:rPr lang="en-US" sz="2800" dirty="0" smtClean="0">
                    <a:solidFill>
                      <a:srgbClr val="292934"/>
                    </a:solidFill>
                  </a:rPr>
                  <a:t>%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buFont typeface="Arial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sz="2800" dirty="0">
                    <a:solidFill>
                      <a:srgbClr val="292934"/>
                    </a:solidFill>
                  </a:rPr>
                  <a:t>Transform normally distributed return into standard deviation score</a:t>
                </a:r>
                <a:r>
                  <a:rPr lang="en-US" sz="2800" dirty="0" smtClean="0">
                    <a:solidFill>
                      <a:srgbClr val="292934"/>
                    </a:solidFill>
                  </a:rPr>
                  <a:t>:</a:t>
                </a:r>
              </a:p>
              <a:p>
                <a:pPr marL="914400" lvl="2" indent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𝑠𝑟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292934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buFont typeface="Arial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sz="2800" dirty="0" smtClean="0">
                    <a:solidFill>
                      <a:srgbClr val="292934"/>
                    </a:solidFill>
                  </a:rPr>
                  <a:t>Original </a:t>
                </a:r>
                <a:r>
                  <a:rPr lang="en-US" sz="2800" dirty="0">
                    <a:solidFill>
                      <a:srgbClr val="292934"/>
                    </a:solidFill>
                  </a:rPr>
                  <a:t>return, given standard normal return</a:t>
                </a:r>
                <a:r>
                  <a:rPr lang="en-US" sz="2800" dirty="0" smtClean="0">
                    <a:solidFill>
                      <a:srgbClr val="292934"/>
                    </a:solidFill>
                  </a:rPr>
                  <a:t>:</a:t>
                </a:r>
              </a:p>
              <a:p>
                <a:pPr marL="914400" lvl="2" indent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29293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𝑠𝑟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92934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92934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  <a:p>
                <a:pPr marL="276225" lvl="1" indent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endParaRPr lang="en-US" sz="2800" dirty="0">
                  <a:solidFill>
                    <a:srgbClr val="292934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buFont typeface="Arial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endParaRPr lang="en-US" sz="3200" dirty="0" smtClean="0">
                  <a:solidFill>
                    <a:srgbClr val="292934"/>
                  </a:solidFill>
                </a:endParaRPr>
              </a:p>
              <a:p>
                <a:pPr marL="0" lvl="1" indent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endParaRPr lang="en-US" sz="3200" dirty="0">
                  <a:solidFill>
                    <a:srgbClr val="292934"/>
                  </a:solidFill>
                </a:endParaRPr>
              </a:p>
              <a:p>
                <a:pPr marL="0" lvl="1" indent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SzPct val="8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endParaRPr lang="en-US" sz="32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05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43000"/>
                <a:ext cx="8534400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1286" t="-1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512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Figure 5.1 Normal Distribution r = 10% and </a:t>
            </a:r>
            <a:r>
              <a:rPr lang="el-GR" sz="3200" dirty="0" smtClean="0">
                <a:solidFill>
                  <a:srgbClr val="0B5B7F"/>
                </a:solidFill>
              </a:rPr>
              <a:t>σ</a:t>
            </a:r>
            <a:r>
              <a:rPr lang="en-US" sz="3200" dirty="0" smtClean="0">
                <a:solidFill>
                  <a:srgbClr val="0B5B7F"/>
                </a:solidFill>
              </a:rPr>
              <a:t> = 20%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70013"/>
            <a:ext cx="8747642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49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5.3 Risk and Risk Premiums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Normality over Time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When </a:t>
            </a:r>
            <a:r>
              <a:rPr lang="en-US" sz="2800" dirty="0" smtClean="0">
                <a:solidFill>
                  <a:srgbClr val="292934"/>
                </a:solidFill>
              </a:rPr>
              <a:t>returns over </a:t>
            </a:r>
            <a:r>
              <a:rPr lang="en-US" sz="2800" dirty="0">
                <a:solidFill>
                  <a:srgbClr val="292934"/>
                </a:solidFill>
              </a:rPr>
              <a:t>very short time </a:t>
            </a:r>
            <a:r>
              <a:rPr lang="en-US" sz="2800" dirty="0" smtClean="0">
                <a:solidFill>
                  <a:srgbClr val="292934"/>
                </a:solidFill>
              </a:rPr>
              <a:t>periods are </a:t>
            </a:r>
            <a:r>
              <a:rPr lang="en-US" sz="2800" dirty="0">
                <a:solidFill>
                  <a:srgbClr val="292934"/>
                </a:solidFill>
              </a:rPr>
              <a:t>normally distributed, HPRs up to 1 month can be treated as normal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Use continuously compounded rates </a:t>
            </a:r>
            <a:r>
              <a:rPr lang="en-US" sz="2800" dirty="0" smtClean="0">
                <a:solidFill>
                  <a:srgbClr val="292934"/>
                </a:solidFill>
              </a:rPr>
              <a:t>where </a:t>
            </a:r>
            <a:r>
              <a:rPr lang="en-US" sz="2800" dirty="0">
                <a:solidFill>
                  <a:srgbClr val="292934"/>
                </a:solidFill>
              </a:rPr>
              <a:t>normality plays crucial role</a:t>
            </a:r>
          </a:p>
        </p:txBody>
      </p:sp>
    </p:spTree>
    <p:extLst>
      <p:ext uri="{BB962C8B-B14F-4D97-AF65-F5344CB8AC3E}">
        <p14:creationId xmlns:p14="http://schemas.microsoft.com/office/powerpoint/2010/main" val="1570788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5.3 Risk and Risk Premiums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155700"/>
            <a:ext cx="8534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Deviation from Normality and Value at Risk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Kurtosis: </a:t>
            </a:r>
            <a:r>
              <a:rPr lang="en-US" sz="2400" dirty="0" smtClean="0">
                <a:solidFill>
                  <a:srgbClr val="292934"/>
                </a:solidFill>
              </a:rPr>
              <a:t>Measure </a:t>
            </a:r>
            <a:r>
              <a:rPr lang="en-US" sz="2400" dirty="0">
                <a:solidFill>
                  <a:srgbClr val="292934"/>
                </a:solidFill>
              </a:rPr>
              <a:t>of fatness of tails of probability </a:t>
            </a:r>
            <a:r>
              <a:rPr lang="en-US" sz="2400" dirty="0" smtClean="0">
                <a:solidFill>
                  <a:srgbClr val="292934"/>
                </a:solidFill>
              </a:rPr>
              <a:t>distribution; </a:t>
            </a:r>
            <a:r>
              <a:rPr lang="en-US" sz="2400" dirty="0">
                <a:solidFill>
                  <a:srgbClr val="292934"/>
                </a:solidFill>
              </a:rPr>
              <a:t>indicates likelihood of extreme outcomes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Skew: </a:t>
            </a:r>
            <a:r>
              <a:rPr lang="en-US" sz="2400" dirty="0" smtClean="0">
                <a:solidFill>
                  <a:srgbClr val="292934"/>
                </a:solidFill>
              </a:rPr>
              <a:t>Measure </a:t>
            </a:r>
            <a:r>
              <a:rPr lang="en-US" sz="2400" dirty="0">
                <a:solidFill>
                  <a:srgbClr val="292934"/>
                </a:solidFill>
              </a:rPr>
              <a:t>of asymmetry of probability distribution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Using Time Series of Return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Scenario analysis derived from sample history of returns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Variance and standard deviation estimates from time series of returns: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45100"/>
            <a:ext cx="77247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605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B5B7F"/>
                </a:solidFill>
              </a:rPr>
              <a:t>Figure 5.2 Comparing Scenario Analysis to Normal Distributions with Same Mean and Standard Deviation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894822"/>
              </p:ext>
            </p:extLst>
          </p:nvPr>
        </p:nvGraphicFramePr>
        <p:xfrm>
          <a:off x="304800" y="1143000"/>
          <a:ext cx="85343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096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5.3 Risk and Risk Premiums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Risk Premiums and Risk Aversion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Risk-free rate: </a:t>
            </a:r>
            <a:r>
              <a:rPr lang="en-US" sz="2800" dirty="0" smtClean="0">
                <a:solidFill>
                  <a:srgbClr val="292934"/>
                </a:solidFill>
              </a:rPr>
              <a:t>Rate </a:t>
            </a:r>
            <a:r>
              <a:rPr lang="en-US" sz="2800" dirty="0">
                <a:solidFill>
                  <a:srgbClr val="292934"/>
                </a:solidFill>
              </a:rPr>
              <a:t>of return that can be earned with certainty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Risk premium: </a:t>
            </a:r>
            <a:r>
              <a:rPr lang="en-US" sz="2800" dirty="0" smtClean="0">
                <a:solidFill>
                  <a:srgbClr val="292934"/>
                </a:solidFill>
              </a:rPr>
              <a:t>Expected </a:t>
            </a:r>
            <a:r>
              <a:rPr lang="en-US" sz="2800" dirty="0">
                <a:solidFill>
                  <a:srgbClr val="292934"/>
                </a:solidFill>
              </a:rPr>
              <a:t>return in excess of that on risk-free securities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Excess return: </a:t>
            </a:r>
            <a:r>
              <a:rPr lang="en-US" sz="2800" dirty="0" smtClean="0">
                <a:solidFill>
                  <a:srgbClr val="292934"/>
                </a:solidFill>
              </a:rPr>
              <a:t>Rate </a:t>
            </a:r>
            <a:r>
              <a:rPr lang="en-US" sz="2800" dirty="0">
                <a:solidFill>
                  <a:srgbClr val="292934"/>
                </a:solidFill>
              </a:rPr>
              <a:t>of return in excess of risk-free rate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Risk aversion: </a:t>
            </a:r>
            <a:r>
              <a:rPr lang="en-US" sz="2800" dirty="0" smtClean="0">
                <a:solidFill>
                  <a:srgbClr val="292934"/>
                </a:solidFill>
              </a:rPr>
              <a:t>Reluctance </a:t>
            </a:r>
            <a:r>
              <a:rPr lang="en-US" sz="2800" dirty="0">
                <a:solidFill>
                  <a:srgbClr val="292934"/>
                </a:solidFill>
              </a:rPr>
              <a:t>to accept risk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Price of risk: </a:t>
            </a:r>
            <a:r>
              <a:rPr lang="en-US" sz="2800" dirty="0" smtClean="0">
                <a:solidFill>
                  <a:srgbClr val="292934"/>
                </a:solidFill>
              </a:rPr>
              <a:t>Ratio </a:t>
            </a:r>
            <a:r>
              <a:rPr lang="en-US" sz="2800" dirty="0">
                <a:solidFill>
                  <a:srgbClr val="292934"/>
                </a:solidFill>
              </a:rPr>
              <a:t>of risk premium to variance</a:t>
            </a:r>
          </a:p>
        </p:txBody>
      </p:sp>
    </p:spTree>
    <p:extLst>
      <p:ext uri="{BB962C8B-B14F-4D97-AF65-F5344CB8AC3E}">
        <p14:creationId xmlns:p14="http://schemas.microsoft.com/office/powerpoint/2010/main" val="1965137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5.1 Rates of Return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Holding-Period </a:t>
            </a:r>
            <a:r>
              <a:rPr lang="en-US" sz="3200" dirty="0">
                <a:solidFill>
                  <a:srgbClr val="292934"/>
                </a:solidFill>
              </a:rPr>
              <a:t>Return (HPR)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Rate of return over given investment </a:t>
            </a:r>
            <a:r>
              <a:rPr lang="en-US" sz="2800" dirty="0" smtClean="0">
                <a:solidFill>
                  <a:srgbClr val="292934"/>
                </a:solidFill>
              </a:rPr>
              <a:t>period</a:t>
            </a:r>
            <a:endParaRPr lang="en-US" sz="2800" dirty="0">
              <a:solidFill>
                <a:srgbClr val="292934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578062"/>
              </p:ext>
            </p:extLst>
          </p:nvPr>
        </p:nvGraphicFramePr>
        <p:xfrm>
          <a:off x="2716212" y="2590800"/>
          <a:ext cx="3711575" cy="367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1333440" imgH="1320480" progId="Equation.DSMT4">
                  <p:embed/>
                </p:oleObj>
              </mc:Choice>
              <mc:Fallback>
                <p:oleObj name="Equation" r:id="rId4" imgW="13334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6212" y="2590800"/>
                        <a:ext cx="3711575" cy="3676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654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5.3 Risk and Risk Premiums: Sharpe Ratios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The Sharpe (Reward-to-Volatility) Ratio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Ratio of portfolio risk premium to standard deviation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Mean-Variance Analysis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Ranking portfolios by Sharpe ratios</a:t>
            </a:r>
            <a:endParaRPr lang="en-US" sz="2800" dirty="0">
              <a:solidFill>
                <a:srgbClr val="292934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97068"/>
              </p:ext>
            </p:extLst>
          </p:nvPr>
        </p:nvGraphicFramePr>
        <p:xfrm>
          <a:off x="1524000" y="3962400"/>
          <a:ext cx="5689600" cy="241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4" imgW="3327120" imgH="1409400" progId="Equation.DSMT4">
                  <p:embed/>
                </p:oleObj>
              </mc:Choice>
              <mc:Fallback>
                <p:oleObj name="Equation" r:id="rId4" imgW="332712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3962400"/>
                        <a:ext cx="5689600" cy="241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1203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8991600" cy="836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400" dirty="0" smtClean="0">
                <a:solidFill>
                  <a:srgbClr val="0B5B7F"/>
                </a:solidFill>
              </a:rPr>
              <a:t>5.3 Risk and Risk Premiums: Historical Sharpe Ratios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22582"/>
              </p:ext>
            </p:extLst>
          </p:nvPr>
        </p:nvGraphicFramePr>
        <p:xfrm>
          <a:off x="838200" y="2514600"/>
          <a:ext cx="7391399" cy="1792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990600"/>
                <a:gridCol w="1295400"/>
                <a:gridCol w="109077"/>
                <a:gridCol w="1179359"/>
                <a:gridCol w="1257983"/>
                <a:gridCol w="1415980"/>
              </a:tblGrid>
              <a:tr h="26371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8425C"/>
                          </a:solidFill>
                          <a:effectLst/>
                          <a:latin typeface="+mj-lt"/>
                        </a:rPr>
                        <a:t>World Markets</a:t>
                      </a:r>
                      <a:endParaRPr lang="en-US" sz="1600" b="1" i="0" u="none" strike="noStrike" dirty="0">
                        <a:solidFill>
                          <a:srgbClr val="08425C"/>
                        </a:solidFill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8425C"/>
                        </a:solidFill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8425C"/>
                          </a:solidFill>
                          <a:effectLst/>
                          <a:latin typeface="+mj-lt"/>
                        </a:rPr>
                        <a:t>U.S. Markets</a:t>
                      </a:r>
                      <a:endParaRPr lang="en-US" sz="1600" b="1" i="0" u="none" strike="noStrike" dirty="0">
                        <a:solidFill>
                          <a:srgbClr val="08425C"/>
                        </a:solidFill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Sharpe ratios 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Large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Stocks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Government Bonds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Small 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Stocks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Large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Stocks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 U.S. Long-Term Treasuries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</a:tr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1926-2013</a:t>
                      </a:r>
                      <a:endParaRPr lang="en-US" sz="14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0.33</a:t>
                      </a:r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0.23</a:t>
                      </a:r>
                    </a:p>
                  </a:txBody>
                  <a:tcPr marL="9525" marR="9525" marT="9525" marB="0" anchor="b"/>
                </a:tc>
              </a:tr>
              <a:tr h="263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1926-1955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0.59</a:t>
                      </a:r>
                    </a:p>
                  </a:txBody>
                  <a:tcPr marL="9525" marR="9525" marT="9525" marB="0" anchor="b"/>
                </a:tc>
              </a:tr>
              <a:tr h="263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1956-1985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</a:tr>
              <a:tr h="263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1986-2013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288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5.4 The Historical Record: World Portfolios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2400" y="1295400"/>
            <a:ext cx="8686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World Large </a:t>
            </a:r>
            <a:r>
              <a:rPr lang="en-US" sz="2800" dirty="0">
                <a:solidFill>
                  <a:srgbClr val="292934"/>
                </a:solidFill>
              </a:rPr>
              <a:t>stocks: </a:t>
            </a:r>
            <a:r>
              <a:rPr lang="en-US" sz="2800" dirty="0" smtClean="0">
                <a:solidFill>
                  <a:srgbClr val="292934"/>
                </a:solidFill>
              </a:rPr>
              <a:t>24 developed </a:t>
            </a:r>
            <a:r>
              <a:rPr lang="en-US" sz="2800" dirty="0">
                <a:solidFill>
                  <a:srgbClr val="292934"/>
                </a:solidFill>
              </a:rPr>
              <a:t>countries</a:t>
            </a:r>
            <a:r>
              <a:rPr lang="en-US" sz="2800" dirty="0" smtClean="0">
                <a:solidFill>
                  <a:srgbClr val="292934"/>
                </a:solidFill>
              </a:rPr>
              <a:t>, ~6000 </a:t>
            </a:r>
            <a:r>
              <a:rPr lang="en-US" sz="2800" dirty="0">
                <a:solidFill>
                  <a:srgbClr val="292934"/>
                </a:solidFill>
              </a:rPr>
              <a:t>stocks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U.S. </a:t>
            </a:r>
            <a:r>
              <a:rPr lang="en-US" sz="2800" dirty="0" smtClean="0">
                <a:solidFill>
                  <a:srgbClr val="292934"/>
                </a:solidFill>
              </a:rPr>
              <a:t>large </a:t>
            </a:r>
            <a:r>
              <a:rPr lang="en-US" sz="2800" dirty="0">
                <a:solidFill>
                  <a:srgbClr val="292934"/>
                </a:solidFill>
              </a:rPr>
              <a:t>stocks: Standard </a:t>
            </a:r>
            <a:r>
              <a:rPr lang="en-US" sz="2800" dirty="0" smtClean="0">
                <a:solidFill>
                  <a:srgbClr val="292934"/>
                </a:solidFill>
              </a:rPr>
              <a:t>&amp; Poor's </a:t>
            </a:r>
            <a:r>
              <a:rPr lang="en-US" sz="2800" dirty="0">
                <a:solidFill>
                  <a:srgbClr val="292934"/>
                </a:solidFill>
              </a:rPr>
              <a:t>500 largest </a:t>
            </a:r>
            <a:r>
              <a:rPr lang="en-US" sz="2800" dirty="0" smtClean="0">
                <a:solidFill>
                  <a:srgbClr val="292934"/>
                </a:solidFill>
              </a:rPr>
              <a:t>cap</a:t>
            </a:r>
            <a:endParaRPr lang="en-US" sz="2800" dirty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U.S. </a:t>
            </a:r>
            <a:r>
              <a:rPr lang="en-US" sz="2800" dirty="0" smtClean="0">
                <a:solidFill>
                  <a:srgbClr val="292934"/>
                </a:solidFill>
              </a:rPr>
              <a:t>small </a:t>
            </a:r>
            <a:r>
              <a:rPr lang="en-US" sz="2800" dirty="0">
                <a:solidFill>
                  <a:srgbClr val="292934"/>
                </a:solidFill>
              </a:rPr>
              <a:t>stocks: </a:t>
            </a:r>
            <a:r>
              <a:rPr lang="en-US" sz="2800" dirty="0" smtClean="0">
                <a:solidFill>
                  <a:srgbClr val="292934"/>
                </a:solidFill>
              </a:rPr>
              <a:t>Smallest </a:t>
            </a:r>
            <a:r>
              <a:rPr lang="en-US" sz="2800" dirty="0">
                <a:solidFill>
                  <a:srgbClr val="292934"/>
                </a:solidFill>
              </a:rPr>
              <a:t>20% </a:t>
            </a:r>
            <a:r>
              <a:rPr lang="en-US" sz="2800" dirty="0" smtClean="0">
                <a:solidFill>
                  <a:srgbClr val="292934"/>
                </a:solidFill>
              </a:rPr>
              <a:t>on NYSE</a:t>
            </a:r>
            <a:r>
              <a:rPr lang="en-US" sz="2800" dirty="0">
                <a:solidFill>
                  <a:srgbClr val="292934"/>
                </a:solidFill>
              </a:rPr>
              <a:t>, NASDAQ, and Amex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World bonds: </a:t>
            </a:r>
            <a:r>
              <a:rPr lang="en-US" sz="2800" dirty="0" smtClean="0">
                <a:solidFill>
                  <a:srgbClr val="292934"/>
                </a:solidFill>
              </a:rPr>
              <a:t>Same </a:t>
            </a:r>
            <a:r>
              <a:rPr lang="en-US" sz="2800" dirty="0">
                <a:solidFill>
                  <a:srgbClr val="292934"/>
                </a:solidFill>
              </a:rPr>
              <a:t>countries as </a:t>
            </a:r>
            <a:r>
              <a:rPr lang="en-US" sz="2800" dirty="0" smtClean="0">
                <a:solidFill>
                  <a:srgbClr val="292934"/>
                </a:solidFill>
              </a:rPr>
              <a:t>World Large </a:t>
            </a:r>
            <a:r>
              <a:rPr lang="en-US" sz="2800" dirty="0">
                <a:solidFill>
                  <a:srgbClr val="292934"/>
                </a:solidFill>
              </a:rPr>
              <a:t>stocks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U.S. Treasury bonds: </a:t>
            </a:r>
            <a:r>
              <a:rPr lang="en-US" sz="2800" dirty="0" smtClean="0">
                <a:solidFill>
                  <a:srgbClr val="292934"/>
                </a:solidFill>
              </a:rPr>
              <a:t>Barclay's </a:t>
            </a:r>
            <a:r>
              <a:rPr lang="en-US" sz="2800" dirty="0">
                <a:solidFill>
                  <a:srgbClr val="292934"/>
                </a:solidFill>
              </a:rPr>
              <a:t>Long-Term </a:t>
            </a:r>
            <a:r>
              <a:rPr lang="en-US" sz="2800" dirty="0" smtClean="0">
                <a:solidFill>
                  <a:srgbClr val="292934"/>
                </a:solidFill>
              </a:rPr>
              <a:t>Treasury </a:t>
            </a:r>
            <a:r>
              <a:rPr lang="en-US" sz="2800" dirty="0">
                <a:solidFill>
                  <a:srgbClr val="292934"/>
                </a:solidFill>
              </a:rPr>
              <a:t>Bond Index</a:t>
            </a:r>
          </a:p>
        </p:txBody>
      </p:sp>
    </p:spTree>
    <p:extLst>
      <p:ext uri="{BB962C8B-B14F-4D97-AF65-F5344CB8AC3E}">
        <p14:creationId xmlns:p14="http://schemas.microsoft.com/office/powerpoint/2010/main" val="1527448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6426"/>
          </a:xfrm>
        </p:spPr>
        <p:txBody>
          <a:bodyPr>
            <a:normAutofit fontScale="90000"/>
          </a:bodyPr>
          <a:lstStyle/>
          <a:p>
            <a:r>
              <a:rPr lang="en-US" dirty="0"/>
              <a:t>5.4 The Historical Record: World </a:t>
            </a:r>
            <a:r>
              <a:rPr lang="en-US" dirty="0" smtClean="0"/>
              <a:t>Portfolios Returns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83619"/>
              </p:ext>
            </p:extLst>
          </p:nvPr>
        </p:nvGraphicFramePr>
        <p:xfrm>
          <a:off x="457200" y="2819400"/>
          <a:ext cx="8305800" cy="2058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81"/>
                <a:gridCol w="1970893"/>
                <a:gridCol w="872800"/>
                <a:gridCol w="1337726"/>
                <a:gridCol w="76200"/>
                <a:gridCol w="1083551"/>
                <a:gridCol w="1390487"/>
                <a:gridCol w="1488362"/>
              </a:tblGrid>
              <a:tr h="263718"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8425C"/>
                          </a:solidFill>
                          <a:effectLst/>
                          <a:latin typeface="+mj-lt"/>
                        </a:rPr>
                        <a:t>World Markets</a:t>
                      </a:r>
                      <a:endParaRPr lang="en-US" sz="1600" b="1" i="0" u="none" strike="noStrike" dirty="0">
                        <a:solidFill>
                          <a:srgbClr val="08425C"/>
                        </a:solidFill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8425C"/>
                        </a:solidFill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8425C"/>
                          </a:solidFill>
                          <a:effectLst/>
                          <a:latin typeface="+mj-lt"/>
                        </a:rPr>
                        <a:t>U.S. Markets</a:t>
                      </a:r>
                      <a:endParaRPr lang="en-US" sz="1600" b="1" i="0" u="none" strike="noStrike" dirty="0">
                        <a:solidFill>
                          <a:srgbClr val="08425C"/>
                        </a:solidFill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071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effectLst/>
                          <a:latin typeface="+mj-lt"/>
                        </a:rPr>
                        <a:t>Total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+mj-lt"/>
                        </a:rPr>
                        <a:t> Returns</a:t>
                      </a: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Large Stocks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Government Bonds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Small </a:t>
                      </a:r>
                      <a:endParaRPr lang="en-US" sz="1400" b="1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Stocks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Large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Stocks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 U.S. Long-Term Treasuries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</a:tr>
              <a:tr h="4080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Geometric average (%)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8.24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5.37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11.82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9.88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5.07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</a:tr>
              <a:tr h="2637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Lowest return</a:t>
                      </a:r>
                      <a:endParaRPr lang="en-US" sz="1400" b="1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 -39.94 (1931)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-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13.50</a:t>
                      </a: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(1946)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-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54.27</a:t>
                      </a: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(1937)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-45.56 </a:t>
                      </a:r>
                      <a:endParaRPr lang="en-US" sz="1400" u="none" strike="noStrike" dirty="0" smtClean="0">
                        <a:effectLst/>
                        <a:latin typeface="+mj-lt"/>
                      </a:endParaRP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1931)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-13.82 </a:t>
                      </a: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2009)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</a:tr>
              <a:tr h="2637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Highest return</a:t>
                      </a:r>
                      <a:endParaRPr lang="en-US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  70.81 (1933)</a:t>
                      </a:r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34.12</a:t>
                      </a: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(1985)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159.05</a:t>
                      </a: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(1933)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  54.56 </a:t>
                      </a:r>
                      <a:endParaRPr lang="en-US" sz="1400" u="none" strike="noStrike" dirty="0" smtClean="0">
                        <a:effectLst/>
                        <a:latin typeface="+mj-lt"/>
                      </a:endParaRP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1933)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32.68</a:t>
                      </a:r>
                    </a:p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(1985)</a:t>
                      </a:r>
                      <a:endParaRPr lang="en-US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8997" marR="8997" marT="89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8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88392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Figure 5.4 Rates of Return on Stocks, Bonds, and Bills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893023"/>
              </p:ext>
            </p:extLst>
          </p:nvPr>
        </p:nvGraphicFramePr>
        <p:xfrm>
          <a:off x="381000" y="12954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3602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>
                <a:solidFill>
                  <a:srgbClr val="0B5B7F"/>
                </a:solidFill>
              </a:rPr>
              <a:t>5.5 Asset Allocation across Portfolios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Asset Allocation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Portfolio choice among broad investment classes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Complete Portfolio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Entire </a:t>
            </a:r>
            <a:r>
              <a:rPr lang="en-US" sz="2800" dirty="0" smtClean="0">
                <a:solidFill>
                  <a:srgbClr val="292934"/>
                </a:solidFill>
              </a:rPr>
              <a:t>portfolio, </a:t>
            </a:r>
            <a:r>
              <a:rPr lang="en-US" sz="2800" dirty="0">
                <a:solidFill>
                  <a:srgbClr val="292934"/>
                </a:solidFill>
              </a:rPr>
              <a:t>including risky and </a:t>
            </a:r>
            <a:r>
              <a:rPr lang="en-US" sz="2800" dirty="0" smtClean="0">
                <a:solidFill>
                  <a:srgbClr val="292934"/>
                </a:solidFill>
              </a:rPr>
              <a:t>risk-free </a:t>
            </a:r>
            <a:r>
              <a:rPr lang="en-US" sz="2800" dirty="0">
                <a:solidFill>
                  <a:srgbClr val="292934"/>
                </a:solidFill>
              </a:rPr>
              <a:t>assets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Capital Allocation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Choice between risky and risk-free assets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8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The Risk-Free Asset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Treasury bonds (still affected by inflation)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Price-indexed government </a:t>
            </a:r>
            <a:r>
              <a:rPr lang="en-US" sz="2800" dirty="0" smtClean="0">
                <a:solidFill>
                  <a:srgbClr val="292934"/>
                </a:solidFill>
              </a:rPr>
              <a:t>bonds</a:t>
            </a:r>
            <a:endParaRPr lang="en-US" sz="2800" dirty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Money market instruments effectively risk-free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Risk of </a:t>
            </a:r>
            <a:r>
              <a:rPr lang="en-US" sz="2800" dirty="0" smtClean="0">
                <a:solidFill>
                  <a:srgbClr val="292934"/>
                </a:solidFill>
              </a:rPr>
              <a:t>CDs and </a:t>
            </a:r>
            <a:r>
              <a:rPr lang="en-US" sz="2800" dirty="0">
                <a:solidFill>
                  <a:srgbClr val="292934"/>
                </a:solidFill>
              </a:rPr>
              <a:t>commercial </a:t>
            </a:r>
            <a:r>
              <a:rPr lang="en-US" sz="2800" dirty="0" smtClean="0">
                <a:solidFill>
                  <a:srgbClr val="292934"/>
                </a:solidFill>
              </a:rPr>
              <a:t>paper is miniscule </a:t>
            </a:r>
            <a:r>
              <a:rPr lang="en-US" sz="2800" dirty="0">
                <a:solidFill>
                  <a:srgbClr val="292934"/>
                </a:solidFill>
              </a:rPr>
              <a:t>compared to most assets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>
                <a:solidFill>
                  <a:srgbClr val="0B5B7F"/>
                </a:solidFill>
              </a:rPr>
              <a:t>5.5 Asset Allocation across Portfolios</a:t>
            </a:r>
          </a:p>
        </p:txBody>
      </p:sp>
    </p:spTree>
    <p:extLst>
      <p:ext uri="{BB962C8B-B14F-4D97-AF65-F5344CB8AC3E}">
        <p14:creationId xmlns:p14="http://schemas.microsoft.com/office/powerpoint/2010/main" val="2464016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5.5 </a:t>
            </a:r>
            <a:r>
              <a:rPr lang="en-US" sz="3200" dirty="0" smtClean="0"/>
              <a:t>Portfolio Asset </a:t>
            </a:r>
            <a:r>
              <a:rPr lang="en-US" sz="3200" dirty="0" smtClean="0">
                <a:solidFill>
                  <a:srgbClr val="0B5B7F"/>
                </a:solidFill>
              </a:rPr>
              <a:t>Allocation: Expected Return and Risk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89571"/>
              </p:ext>
            </p:extLst>
          </p:nvPr>
        </p:nvGraphicFramePr>
        <p:xfrm>
          <a:off x="1295400" y="1371600"/>
          <a:ext cx="6548438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3759120" imgH="2628720" progId="Equation.DSMT4">
                  <p:embed/>
                </p:oleObj>
              </mc:Choice>
              <mc:Fallback>
                <p:oleObj name="Equation" r:id="rId4" imgW="3759120" imgH="262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371600"/>
                        <a:ext cx="6548438" cy="457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529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53488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smtClean="0">
                <a:solidFill>
                  <a:srgbClr val="0B5B7F"/>
                </a:solidFill>
              </a:rPr>
              <a:t>Figure 5.6 Investment Opportunity Set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0022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4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Capital Allocation Line (CAL)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Plot of risk-return combinations available by varying allocation between risky and risk-free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Risk Aversion and Capital Allocation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i="1" dirty="0">
                <a:solidFill>
                  <a:srgbClr val="292934"/>
                </a:solidFill>
              </a:rPr>
              <a:t>y</a:t>
            </a:r>
            <a:r>
              <a:rPr lang="en-US" sz="2800" dirty="0">
                <a:solidFill>
                  <a:srgbClr val="292934"/>
                </a:solidFill>
              </a:rPr>
              <a:t>: </a:t>
            </a:r>
            <a:r>
              <a:rPr lang="en-US" sz="2800" dirty="0" smtClean="0">
                <a:solidFill>
                  <a:srgbClr val="292934"/>
                </a:solidFill>
              </a:rPr>
              <a:t>Preferred </a:t>
            </a:r>
            <a:r>
              <a:rPr lang="en-US" sz="2800" dirty="0">
                <a:solidFill>
                  <a:srgbClr val="292934"/>
                </a:solidFill>
              </a:rPr>
              <a:t>capital allocation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>
                <a:solidFill>
                  <a:srgbClr val="0B5B7F"/>
                </a:solidFill>
              </a:rPr>
              <a:t>5.5 Asset Allocation across Portfolios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639"/>
            <a:ext cx="9144000" cy="83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B5B7F"/>
                </a:solidFill>
              </a:rPr>
              <a:t>5.1 Rates of Return: Example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What is the HPR for a share of stock that was purchase for $25, sold for $27 and distributed $1.25 in dividends?</a:t>
            </a:r>
            <a:endParaRPr lang="en-US" sz="2800" dirty="0">
              <a:solidFill>
                <a:srgbClr val="292934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0433"/>
              </p:ext>
            </p:extLst>
          </p:nvPr>
        </p:nvGraphicFramePr>
        <p:xfrm>
          <a:off x="666750" y="2590800"/>
          <a:ext cx="78105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4" imgW="2806560" imgH="431640" progId="Equation.DSMT4">
                  <p:embed/>
                </p:oleObj>
              </mc:Choice>
              <mc:Fallback>
                <p:oleObj name="Equation" r:id="rId4" imgW="280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750" y="2590800"/>
                        <a:ext cx="7810500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414915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B1F1F"/>
                </a:solidFill>
              </a:rPr>
              <a:t>Capital Gains Yield?</a:t>
            </a:r>
            <a:endParaRPr lang="en-US" sz="2400" dirty="0">
              <a:solidFill>
                <a:srgbClr val="7B1F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14915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B5B7F"/>
                </a:solidFill>
              </a:rPr>
              <a:t>Dividend Yield?</a:t>
            </a:r>
            <a:endParaRPr lang="en-US" sz="2400" dirty="0">
              <a:solidFill>
                <a:srgbClr val="0B5B7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40381"/>
              </p:ext>
            </p:extLst>
          </p:nvPr>
        </p:nvGraphicFramePr>
        <p:xfrm>
          <a:off x="6393835" y="4710112"/>
          <a:ext cx="21209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835" y="4710112"/>
                        <a:ext cx="21209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8765"/>
              </p:ext>
            </p:extLst>
          </p:nvPr>
        </p:nvGraphicFramePr>
        <p:xfrm>
          <a:off x="609600" y="4710112"/>
          <a:ext cx="25796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8" imgW="927000" imgH="393480" progId="Equation.DSMT4">
                  <p:embed/>
                </p:oleObj>
              </mc:Choice>
              <mc:Fallback>
                <p:oleObj name="Equation" r:id="rId8" imgW="927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10112"/>
                        <a:ext cx="25796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200400" y="3810000"/>
            <a:ext cx="2362200" cy="1447800"/>
          </a:xfrm>
          <a:prstGeom prst="straightConnector1">
            <a:avLst/>
          </a:prstGeom>
          <a:ln w="44450">
            <a:solidFill>
              <a:srgbClr val="7B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2600" y="3810000"/>
            <a:ext cx="615950" cy="1000063"/>
          </a:xfrm>
          <a:prstGeom prst="straightConnector1">
            <a:avLst/>
          </a:prstGeom>
          <a:ln w="44450">
            <a:solidFill>
              <a:srgbClr val="0842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395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66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5.6 Passive Strategies and the Capital Market Line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82296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Passive Strategy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Investment policy that avoids security analysis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Capital Market Line (CML)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Capital allocation line using </a:t>
            </a:r>
            <a:r>
              <a:rPr lang="en-US" sz="2800" dirty="0" smtClean="0">
                <a:solidFill>
                  <a:srgbClr val="292934"/>
                </a:solidFill>
              </a:rPr>
              <a:t>market-index </a:t>
            </a:r>
            <a:r>
              <a:rPr lang="en-US" sz="2800" dirty="0">
                <a:solidFill>
                  <a:srgbClr val="292934"/>
                </a:solidFill>
              </a:rPr>
              <a:t>portfolio as risky asset</a:t>
            </a:r>
          </a:p>
        </p:txBody>
      </p:sp>
    </p:spTree>
    <p:extLst>
      <p:ext uri="{BB962C8B-B14F-4D97-AF65-F5344CB8AC3E}">
        <p14:creationId xmlns:p14="http://schemas.microsoft.com/office/powerpoint/2010/main" val="1271872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447800"/>
            <a:ext cx="83962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Cost and Benefits of Passive Investing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Passive investing is </a:t>
            </a:r>
            <a:r>
              <a:rPr lang="en-US" sz="2800" dirty="0" smtClean="0">
                <a:solidFill>
                  <a:srgbClr val="292934"/>
                </a:solidFill>
              </a:rPr>
              <a:t>inexpensive and </a:t>
            </a:r>
            <a:r>
              <a:rPr lang="en-US" sz="2800" dirty="0">
                <a:solidFill>
                  <a:srgbClr val="292934"/>
                </a:solidFill>
              </a:rPr>
              <a:t>simple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Expense ratio of active mutual fund averages 1%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Expense ratio of hedge fund averages </a:t>
            </a:r>
            <a:r>
              <a:rPr lang="en-US" sz="2800" dirty="0" smtClean="0">
                <a:solidFill>
                  <a:srgbClr val="292934"/>
                </a:solidFill>
              </a:rPr>
              <a:t>1%-</a:t>
            </a:r>
            <a:r>
              <a:rPr lang="en-US" sz="2800" dirty="0">
                <a:solidFill>
                  <a:srgbClr val="292934"/>
                </a:solidFill>
              </a:rPr>
              <a:t>2%, plus 10% of returns above risk-free rate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Active management offers </a:t>
            </a:r>
            <a:r>
              <a:rPr lang="en-US" sz="2800" dirty="0" smtClean="0">
                <a:solidFill>
                  <a:srgbClr val="292934"/>
                </a:solidFill>
              </a:rPr>
              <a:t>potential for higher returns </a:t>
            </a:r>
            <a:endParaRPr lang="en-US" sz="2800" dirty="0">
              <a:solidFill>
                <a:srgbClr val="292934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0" y="306388"/>
            <a:ext cx="88534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3000" dirty="0">
                <a:solidFill>
                  <a:srgbClr val="0B5B7F"/>
                </a:solidFill>
              </a:rPr>
              <a:t>5.6 Passive Strategies and </a:t>
            </a:r>
            <a:r>
              <a:rPr lang="en-US" sz="3000" dirty="0" smtClean="0">
                <a:solidFill>
                  <a:srgbClr val="0B5B7F"/>
                </a:solidFill>
              </a:rPr>
              <a:t>the </a:t>
            </a:r>
            <a:r>
              <a:rPr lang="en-US" sz="3000" dirty="0">
                <a:solidFill>
                  <a:srgbClr val="0B5B7F"/>
                </a:solidFill>
              </a:rPr>
              <a:t>Capital Market Line</a:t>
            </a:r>
          </a:p>
        </p:txBody>
      </p:sp>
    </p:spTree>
    <p:extLst>
      <p:ext uri="{BB962C8B-B14F-4D97-AF65-F5344CB8AC3E}">
        <p14:creationId xmlns:p14="http://schemas.microsoft.com/office/powerpoint/2010/main" val="4215766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B5B7F"/>
                </a:solidFill>
              </a:rPr>
              <a:t>5.1 Rates of Return: Measuring over Multiple Periods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marL="73025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Arithmetic </a:t>
            </a:r>
            <a:r>
              <a:rPr lang="en-US" sz="2800" dirty="0">
                <a:solidFill>
                  <a:srgbClr val="292934"/>
                </a:solidFill>
              </a:rPr>
              <a:t>average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Sum of returns in each period divided by </a:t>
            </a:r>
            <a:r>
              <a:rPr lang="en-US" sz="2000" dirty="0" smtClean="0">
                <a:solidFill>
                  <a:srgbClr val="292934"/>
                </a:solidFill>
              </a:rPr>
              <a:t>number of </a:t>
            </a:r>
            <a:r>
              <a:rPr lang="en-US" sz="2000" dirty="0">
                <a:solidFill>
                  <a:srgbClr val="292934"/>
                </a:solidFill>
              </a:rPr>
              <a:t>periods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Geometric </a:t>
            </a:r>
            <a:r>
              <a:rPr lang="en-US" sz="2800" dirty="0">
                <a:solidFill>
                  <a:srgbClr val="292934"/>
                </a:solidFill>
              </a:rPr>
              <a:t>average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Single per-period </a:t>
            </a:r>
            <a:r>
              <a:rPr lang="en-US" sz="2000" dirty="0" smtClean="0">
                <a:solidFill>
                  <a:srgbClr val="292934"/>
                </a:solidFill>
              </a:rPr>
              <a:t>return; </a:t>
            </a:r>
            <a:r>
              <a:rPr lang="en-US" sz="2000" dirty="0">
                <a:solidFill>
                  <a:srgbClr val="292934"/>
                </a:solidFill>
              </a:rPr>
              <a:t>gives same cumulative performance as sequence of actual returns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Compound period-by-period </a:t>
            </a:r>
            <a:r>
              <a:rPr lang="en-US" sz="2000" dirty="0" smtClean="0">
                <a:solidFill>
                  <a:srgbClr val="292934"/>
                </a:solidFill>
              </a:rPr>
              <a:t>returns; </a:t>
            </a:r>
            <a:r>
              <a:rPr lang="en-US" sz="2000" dirty="0">
                <a:solidFill>
                  <a:srgbClr val="292934"/>
                </a:solidFill>
              </a:rPr>
              <a:t>find per-period rate that compounds to same final value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Dollar-weighted </a:t>
            </a:r>
            <a:r>
              <a:rPr lang="en-US" sz="2800" dirty="0">
                <a:solidFill>
                  <a:srgbClr val="292934"/>
                </a:solidFill>
              </a:rPr>
              <a:t>average return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Internal rate of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335271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B5B7F"/>
                </a:solidFill>
              </a:rPr>
              <a:t>Table 5.1 </a:t>
            </a:r>
            <a:r>
              <a:rPr lang="en-US" sz="2800" dirty="0" smtClean="0"/>
              <a:t>R</a:t>
            </a:r>
            <a:r>
              <a:rPr lang="en-US" sz="2800" dirty="0" smtClean="0">
                <a:solidFill>
                  <a:srgbClr val="0B5B7F"/>
                </a:solidFill>
              </a:rPr>
              <a:t>ates of Return of a Mutual Fund: Example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17410"/>
              </p:ext>
            </p:extLst>
          </p:nvPr>
        </p:nvGraphicFramePr>
        <p:xfrm>
          <a:off x="228600" y="1219201"/>
          <a:ext cx="8688388" cy="2244168"/>
        </p:xfrm>
        <a:graphic>
          <a:graphicData uri="http://schemas.openxmlformats.org/drawingml/2006/table">
            <a:tbl>
              <a:tblPr/>
              <a:tblGrid>
                <a:gridCol w="4419600"/>
                <a:gridCol w="1067197"/>
                <a:gridCol w="1067197"/>
                <a:gridCol w="1067197"/>
                <a:gridCol w="1067197"/>
              </a:tblGrid>
              <a:tr h="2672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1st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2nd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3rd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4th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</a:tr>
              <a:tr h="1542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Assets under management at start of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0.8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2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Holding-period return (%)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600" dirty="0" smtClean="0">
                          <a:solidFill>
                            <a:srgbClr val="292934"/>
                          </a:solidFill>
                        </a:rPr>
                        <a:t>−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2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Total assets before net inflows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0.96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2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Net inflow ($ million)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600" dirty="0" smtClean="0">
                          <a:solidFill>
                            <a:srgbClr val="292934"/>
                          </a:solidFill>
                        </a:rPr>
                        <a:t>−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0.8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Assets under management at end of quarter 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0.8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1.56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01968"/>
              </p:ext>
            </p:extLst>
          </p:nvPr>
        </p:nvGraphicFramePr>
        <p:xfrm>
          <a:off x="338138" y="3810000"/>
          <a:ext cx="40449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4" imgW="2311200" imgH="609480" progId="Equation.DSMT4">
                  <p:embed/>
                </p:oleObj>
              </mc:Choice>
              <mc:Fallback>
                <p:oleObj name="Equation" r:id="rId4" imgW="2311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8" y="3810000"/>
                        <a:ext cx="40449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42815"/>
              </p:ext>
            </p:extLst>
          </p:nvPr>
        </p:nvGraphicFramePr>
        <p:xfrm>
          <a:off x="5029200" y="3733800"/>
          <a:ext cx="38893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6" imgW="2222280" imgH="558720" progId="Equation.DSMT4">
                  <p:embed/>
                </p:oleObj>
              </mc:Choice>
              <mc:Fallback>
                <p:oleObj name="Equation" r:id="rId6" imgW="222228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33800"/>
                        <a:ext cx="38893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21027"/>
              </p:ext>
            </p:extLst>
          </p:nvPr>
        </p:nvGraphicFramePr>
        <p:xfrm>
          <a:off x="685800" y="5105400"/>
          <a:ext cx="7956551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8" imgW="4546440" imgH="634680" progId="Equation.DSMT4">
                  <p:embed/>
                </p:oleObj>
              </mc:Choice>
              <mc:Fallback>
                <p:oleObj name="Equation" r:id="rId8" imgW="4546440" imgH="634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7956551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013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Rates of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92934"/>
                </a:solidFill>
              </a:rPr>
              <a:t>Conventions for Annualizing Rates of Return</a:t>
            </a:r>
          </a:p>
          <a:p>
            <a:pPr lvl="1"/>
            <a:r>
              <a:rPr lang="en-US" dirty="0">
                <a:solidFill>
                  <a:srgbClr val="292934"/>
                </a:solidFill>
              </a:rPr>
              <a:t>APR = </a:t>
            </a:r>
            <a:r>
              <a:rPr lang="en-US" dirty="0" smtClean="0">
                <a:solidFill>
                  <a:srgbClr val="292934"/>
                </a:solidFill>
              </a:rPr>
              <a:t>Annual Percentage Rate</a:t>
            </a:r>
          </a:p>
          <a:p>
            <a:pPr lvl="2"/>
            <a:r>
              <a:rPr lang="en-US" dirty="0" smtClean="0">
                <a:solidFill>
                  <a:srgbClr val="292934"/>
                </a:solidFill>
              </a:rPr>
              <a:t>=</a:t>
            </a:r>
            <a:r>
              <a:rPr lang="en-US" dirty="0">
                <a:solidFill>
                  <a:srgbClr val="292934"/>
                </a:solidFill>
              </a:rPr>
              <a:t>Per-period rate × Periods per year</a:t>
            </a:r>
          </a:p>
          <a:p>
            <a:pPr lvl="2"/>
            <a:r>
              <a:rPr lang="en-US" dirty="0">
                <a:solidFill>
                  <a:srgbClr val="292934"/>
                </a:solidFill>
              </a:rPr>
              <a:t>Ignores Compounding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EAR = Effective Annual Rate </a:t>
            </a:r>
          </a:p>
          <a:p>
            <a:pPr lvl="2"/>
            <a:r>
              <a:rPr lang="en-US" dirty="0" smtClean="0">
                <a:solidFill>
                  <a:srgbClr val="292934"/>
                </a:solidFill>
              </a:rPr>
              <a:t>Actual rate an investment grows</a:t>
            </a:r>
          </a:p>
          <a:p>
            <a:pPr lvl="2"/>
            <a:r>
              <a:rPr lang="en-US" dirty="0" smtClean="0">
                <a:solidFill>
                  <a:srgbClr val="292934"/>
                </a:solidFill>
              </a:rPr>
              <a:t>Does not ignore compounding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Rates of </a:t>
            </a:r>
            <a:r>
              <a:rPr lang="en-US" dirty="0" smtClean="0"/>
              <a:t>Return: EAR vs. APR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56506"/>
              </p:ext>
            </p:extLst>
          </p:nvPr>
        </p:nvGraphicFramePr>
        <p:xfrm>
          <a:off x="2362200" y="1371600"/>
          <a:ext cx="4260850" cy="30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930320" imgH="1422360" progId="Equation.DSMT4">
                  <p:embed/>
                </p:oleObj>
              </mc:Choice>
              <mc:Fallback>
                <p:oleObj name="Equation" r:id="rId3" imgW="193032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371600"/>
                        <a:ext cx="4260850" cy="30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77653"/>
              </p:ext>
            </p:extLst>
          </p:nvPr>
        </p:nvGraphicFramePr>
        <p:xfrm>
          <a:off x="2362200" y="4724400"/>
          <a:ext cx="4648200" cy="147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1942920" imgH="672840" progId="Equation.DSMT4">
                  <p:embed/>
                </p:oleObj>
              </mc:Choice>
              <mc:Fallback>
                <p:oleObj name="Equation" r:id="rId5" imgW="19429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4724400"/>
                        <a:ext cx="4648200" cy="1470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5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marL="73025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 smtClean="0">
                <a:solidFill>
                  <a:srgbClr val="292934"/>
                </a:solidFill>
              </a:rPr>
              <a:t>Nominal Interest and Real Interest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152400"/>
            <a:ext cx="8701088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B5B7F"/>
                </a:solidFill>
                <a:latin typeface="Calibri" panose="020F0502020204030204" pitchFamily="34" charset="0"/>
                <a:ea typeface="+mj-ea"/>
                <a:cs typeface="Aharoni" pitchFamily="2" charset="-79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5.2 Inflation and The Real Rates of Interest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38370"/>
              </p:ext>
            </p:extLst>
          </p:nvPr>
        </p:nvGraphicFramePr>
        <p:xfrm>
          <a:off x="3200400" y="1905000"/>
          <a:ext cx="2948223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4" imgW="1676160" imgH="1282680" progId="Equation.DSMT4">
                  <p:embed/>
                </p:oleObj>
              </mc:Choice>
              <mc:Fallback>
                <p:oleObj name="Equation" r:id="rId4" imgW="167616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905000"/>
                        <a:ext cx="2948223" cy="225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466311"/>
              </p:ext>
            </p:extLst>
          </p:nvPr>
        </p:nvGraphicFramePr>
        <p:xfrm>
          <a:off x="341629" y="4495800"/>
          <a:ext cx="8375651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6" imgW="4762440" imgH="1041120" progId="Equation.DSMT4">
                  <p:embed/>
                </p:oleObj>
              </mc:Choice>
              <mc:Fallback>
                <p:oleObj name="Equation" r:id="rId6" imgW="476244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29" y="4495800"/>
                        <a:ext cx="8375651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522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marL="73025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3200" dirty="0">
                <a:solidFill>
                  <a:srgbClr val="292934"/>
                </a:solidFill>
              </a:rPr>
              <a:t>Equilibrium Nominal Rate of Interest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>
                <a:solidFill>
                  <a:srgbClr val="292934"/>
                </a:solidFill>
              </a:rPr>
              <a:t>Fisher Equation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i="1" dirty="0">
                <a:solidFill>
                  <a:srgbClr val="292934"/>
                </a:solidFill>
              </a:rPr>
              <a:t>R</a:t>
            </a:r>
            <a:r>
              <a:rPr lang="en-US" sz="2800" dirty="0">
                <a:solidFill>
                  <a:srgbClr val="292934"/>
                </a:solidFill>
              </a:rPr>
              <a:t> = </a:t>
            </a:r>
            <a:r>
              <a:rPr lang="en-US" sz="2800" i="1" dirty="0">
                <a:solidFill>
                  <a:srgbClr val="292934"/>
                </a:solidFill>
              </a:rPr>
              <a:t>r</a:t>
            </a:r>
            <a:r>
              <a:rPr lang="en-US" sz="2800" dirty="0">
                <a:solidFill>
                  <a:srgbClr val="292934"/>
                </a:solidFill>
              </a:rPr>
              <a:t> + </a:t>
            </a:r>
            <a:r>
              <a:rPr lang="en-US" sz="2800" i="1" dirty="0">
                <a:solidFill>
                  <a:srgbClr val="292934"/>
                </a:solidFill>
              </a:rPr>
              <a:t>E</a:t>
            </a:r>
            <a:r>
              <a:rPr lang="en-US" sz="2800" dirty="0">
                <a:solidFill>
                  <a:srgbClr val="292934"/>
                </a:solidFill>
              </a:rPr>
              <a:t>(</a:t>
            </a:r>
            <a:r>
              <a:rPr lang="en-US" sz="2800" i="1" dirty="0" err="1">
                <a:solidFill>
                  <a:srgbClr val="292934"/>
                </a:solidFill>
              </a:rPr>
              <a:t>i</a:t>
            </a:r>
            <a:r>
              <a:rPr lang="en-US" sz="2800" dirty="0">
                <a:solidFill>
                  <a:srgbClr val="292934"/>
                </a:solidFill>
              </a:rPr>
              <a:t>)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i="1" dirty="0">
                <a:solidFill>
                  <a:srgbClr val="292934"/>
                </a:solidFill>
              </a:rPr>
              <a:t>E</a:t>
            </a:r>
            <a:r>
              <a:rPr lang="en-US" sz="2800" dirty="0">
                <a:solidFill>
                  <a:srgbClr val="292934"/>
                </a:solidFill>
              </a:rPr>
              <a:t>(</a:t>
            </a:r>
            <a:r>
              <a:rPr lang="en-US" sz="2800" i="1" dirty="0" err="1">
                <a:solidFill>
                  <a:srgbClr val="292934"/>
                </a:solidFill>
              </a:rPr>
              <a:t>i</a:t>
            </a:r>
            <a:r>
              <a:rPr lang="en-US" sz="2800" dirty="0">
                <a:solidFill>
                  <a:srgbClr val="292934"/>
                </a:solidFill>
              </a:rPr>
              <a:t>): </a:t>
            </a:r>
            <a:r>
              <a:rPr lang="en-US" sz="2800" dirty="0" smtClean="0">
                <a:solidFill>
                  <a:srgbClr val="292934"/>
                </a:solidFill>
              </a:rPr>
              <a:t>Current </a:t>
            </a:r>
            <a:r>
              <a:rPr lang="en-US" sz="2800" dirty="0">
                <a:solidFill>
                  <a:srgbClr val="292934"/>
                </a:solidFill>
              </a:rPr>
              <a:t>expected inflation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i="1" dirty="0">
                <a:solidFill>
                  <a:srgbClr val="292934"/>
                </a:solidFill>
              </a:rPr>
              <a:t>R</a:t>
            </a:r>
            <a:r>
              <a:rPr lang="en-US" sz="2800" dirty="0">
                <a:solidFill>
                  <a:srgbClr val="292934"/>
                </a:solidFill>
              </a:rPr>
              <a:t>: </a:t>
            </a:r>
            <a:r>
              <a:rPr lang="en-US" sz="2800" dirty="0" smtClean="0">
                <a:solidFill>
                  <a:srgbClr val="292934"/>
                </a:solidFill>
              </a:rPr>
              <a:t>Nominal </a:t>
            </a:r>
            <a:r>
              <a:rPr lang="en-US" sz="2800" dirty="0">
                <a:solidFill>
                  <a:srgbClr val="292934"/>
                </a:solidFill>
              </a:rPr>
              <a:t>interest rate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800" i="1" dirty="0">
                <a:solidFill>
                  <a:srgbClr val="292934"/>
                </a:solidFill>
              </a:rPr>
              <a:t>r</a:t>
            </a:r>
            <a:r>
              <a:rPr lang="en-US" sz="2800" dirty="0">
                <a:solidFill>
                  <a:srgbClr val="292934"/>
                </a:solidFill>
              </a:rPr>
              <a:t>: R</a:t>
            </a:r>
            <a:r>
              <a:rPr lang="en-US" sz="2800" dirty="0" smtClean="0">
                <a:solidFill>
                  <a:srgbClr val="292934"/>
                </a:solidFill>
              </a:rPr>
              <a:t>eal </a:t>
            </a:r>
            <a:r>
              <a:rPr lang="en-US" sz="2800" dirty="0">
                <a:solidFill>
                  <a:srgbClr val="292934"/>
                </a:solidFill>
              </a:rPr>
              <a:t>interest rate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152400"/>
            <a:ext cx="8701088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B5B7F"/>
                </a:solidFill>
                <a:latin typeface="Calibri" panose="020F0502020204030204" pitchFamily="34" charset="0"/>
                <a:ea typeface="+mj-ea"/>
                <a:cs typeface="Aharoni" pitchFamily="2" charset="-79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5.2 Inflation and The Real Rates of Interest</a:t>
            </a:r>
          </a:p>
        </p:txBody>
      </p:sp>
    </p:spTree>
    <p:extLst>
      <p:ext uri="{BB962C8B-B14F-4D97-AF65-F5344CB8AC3E}">
        <p14:creationId xmlns:p14="http://schemas.microsoft.com/office/powerpoint/2010/main" val="1831836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BKM Essentials 10e PPT template</Template>
  <TotalTime>1052</TotalTime>
  <Words>1183</Words>
  <Application>Microsoft Office PowerPoint</Application>
  <PresentationFormat>On-screen Show (4:3)</PresentationFormat>
  <Paragraphs>257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BKM Essentials 10e PPT template</vt:lpstr>
      <vt:lpstr>Equation</vt:lpstr>
      <vt:lpstr>PowerPoint Presentation</vt:lpstr>
      <vt:lpstr>5.1 Rates of Return</vt:lpstr>
      <vt:lpstr>5.1 Rates of Return: Example</vt:lpstr>
      <vt:lpstr>5.1 Rates of Return: Measuring over Multiple Periods</vt:lpstr>
      <vt:lpstr>Table 5.1 Rates of Return of a Mutual Fund: Example</vt:lpstr>
      <vt:lpstr>5.1 Rates of Return</vt:lpstr>
      <vt:lpstr>5.1 Rates of Return: EAR vs. APR</vt:lpstr>
      <vt:lpstr>PowerPoint Presentation</vt:lpstr>
      <vt:lpstr>PowerPoint Presentation</vt:lpstr>
      <vt:lpstr>Interest Rates, Inflation, and Real Interest Rates 1926-2015</vt:lpstr>
      <vt:lpstr>5.2 Inflation and The Real Rates of Interest</vt:lpstr>
      <vt:lpstr>5.3 Risk and Risk Premiums</vt:lpstr>
      <vt:lpstr>Spreadsheet 5.1 Scenario Analysis for the Stock Market</vt:lpstr>
      <vt:lpstr>5.3 Risk and Risk Premiums</vt:lpstr>
      <vt:lpstr>Figure 5.1 Normal Distribution r = 10% and σ = 20%</vt:lpstr>
      <vt:lpstr>5.3 Risk and Risk Premiums</vt:lpstr>
      <vt:lpstr>5.3 Risk and Risk Premiums</vt:lpstr>
      <vt:lpstr>Figure 5.2 Comparing Scenario Analysis to Normal Distributions with Same Mean and Standard Deviation</vt:lpstr>
      <vt:lpstr>5.3 Risk and Risk Premiums</vt:lpstr>
      <vt:lpstr>5.3 Risk and Risk Premiums: Sharpe Ratios</vt:lpstr>
      <vt:lpstr>5.3 Risk and Risk Premiums: Historical Sharpe Ratios</vt:lpstr>
      <vt:lpstr>5.4 The Historical Record: World Portfolios</vt:lpstr>
      <vt:lpstr>5.4 The Historical Record: World Portfolios Returns</vt:lpstr>
      <vt:lpstr>Figure 5.4 Rates of Return on Stocks, Bonds, and Bills</vt:lpstr>
      <vt:lpstr>5.5 Asset Allocation across Portfolios</vt:lpstr>
      <vt:lpstr>5.5 Asset Allocation across Portfolios</vt:lpstr>
      <vt:lpstr>5.5 Portfolio Asset Allocation: Expected Return and Risk</vt:lpstr>
      <vt:lpstr>Figure 5.6 Investment Opportunity Set</vt:lpstr>
      <vt:lpstr>5.5 Asset Allocation across Portfolios</vt:lpstr>
      <vt:lpstr>5.6 Passive Strategies and the Capital Market Line</vt:lpstr>
      <vt:lpstr>PowerPoint Presentation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Jozefowicz, Karen</cp:lastModifiedBy>
  <cp:revision>71</cp:revision>
  <dcterms:created xsi:type="dcterms:W3CDTF">2015-05-12T21:54:55Z</dcterms:created>
  <dcterms:modified xsi:type="dcterms:W3CDTF">2016-05-23T20:20:37Z</dcterms:modified>
</cp:coreProperties>
</file>