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5" r:id="rId1"/>
  </p:sldMasterIdLst>
  <p:notesMasterIdLst>
    <p:notesMasterId r:id="rId49"/>
  </p:notesMasterIdLst>
  <p:handoutMasterIdLst>
    <p:handoutMasterId r:id="rId50"/>
  </p:handoutMasterIdLst>
  <p:sldIdLst>
    <p:sldId id="256" r:id="rId2"/>
    <p:sldId id="257" r:id="rId3"/>
    <p:sldId id="258" r:id="rId4"/>
    <p:sldId id="259" r:id="rId5"/>
    <p:sldId id="260" r:id="rId6"/>
    <p:sldId id="315" r:id="rId7"/>
    <p:sldId id="262" r:id="rId8"/>
    <p:sldId id="263" r:id="rId9"/>
    <p:sldId id="264" r:id="rId10"/>
    <p:sldId id="265" r:id="rId11"/>
    <p:sldId id="270" r:id="rId12"/>
    <p:sldId id="317" r:id="rId13"/>
    <p:sldId id="269" r:id="rId14"/>
    <p:sldId id="266" r:id="rId15"/>
    <p:sldId id="267" r:id="rId16"/>
    <p:sldId id="268" r:id="rId17"/>
    <p:sldId id="316"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4" r:id="rId40"/>
    <p:sldId id="295" r:id="rId41"/>
    <p:sldId id="296" r:id="rId42"/>
    <p:sldId id="299" r:id="rId43"/>
    <p:sldId id="300" r:id="rId44"/>
    <p:sldId id="304" r:id="rId45"/>
    <p:sldId id="305" r:id="rId46"/>
    <p:sldId id="306" r:id="rId47"/>
    <p:sldId id="314" r:id="rId48"/>
  </p:sldIdLst>
  <p:sldSz cx="9144000" cy="6858000" type="screen4x3"/>
  <p:notesSz cx="7302500" cy="9586913"/>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CEDF"/>
    <a:srgbClr val="F8BE1A"/>
    <a:srgbClr val="DE6D27"/>
    <a:srgbClr val="DE6E28"/>
    <a:srgbClr val="3F3D85"/>
    <a:srgbClr val="FFF4DA"/>
    <a:srgbClr val="C2D28F"/>
    <a:srgbClr val="38939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55" autoAdjust="0"/>
    <p:restoredTop sz="96602" autoAdjust="0"/>
  </p:normalViewPr>
  <p:slideViewPr>
    <p:cSldViewPr snapToObjects="1">
      <p:cViewPr varScale="1">
        <p:scale>
          <a:sx n="105" d="100"/>
          <a:sy n="105" d="100"/>
        </p:scale>
        <p:origin x="-130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a:defRPr sz="1300">
                <a:latin typeface="Tahoma" pitchFamily="34" charset="0"/>
              </a:defRPr>
            </a:lvl1pPr>
          </a:lstStyle>
          <a:p>
            <a:pPr>
              <a:defRPr/>
            </a:pPr>
            <a:endParaRPr lang="en-US"/>
          </a:p>
        </p:txBody>
      </p:sp>
      <p:sp>
        <p:nvSpPr>
          <p:cNvPr id="60419" name="Rectangle 3"/>
          <p:cNvSpPr>
            <a:spLocks noGrp="1" noChangeArrowheads="1"/>
          </p:cNvSpPr>
          <p:nvPr>
            <p:ph type="dt" sz="quarter"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a:defRPr sz="1300">
                <a:latin typeface="Tahoma" pitchFamily="34" charset="0"/>
              </a:defRPr>
            </a:lvl1pPr>
          </a:lstStyle>
          <a:p>
            <a:pPr>
              <a:defRPr/>
            </a:pPr>
            <a:endParaRPr lang="en-US"/>
          </a:p>
        </p:txBody>
      </p:sp>
      <p:sp>
        <p:nvSpPr>
          <p:cNvPr id="60420" name="Rectangle 4"/>
          <p:cNvSpPr>
            <a:spLocks noGrp="1" noChangeArrowheads="1"/>
          </p:cNvSpPr>
          <p:nvPr>
            <p:ph type="ftr" sz="quarter" idx="2"/>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a:defRPr sz="1300">
                <a:latin typeface="Tahoma" pitchFamily="34" charset="0"/>
              </a:defRPr>
            </a:lvl1pPr>
          </a:lstStyle>
          <a:p>
            <a:pPr>
              <a:defRPr/>
            </a:pPr>
            <a:endParaRPr lang="en-US"/>
          </a:p>
        </p:txBody>
      </p:sp>
      <p:sp>
        <p:nvSpPr>
          <p:cNvPr id="60421" name="Rectangle 5"/>
          <p:cNvSpPr>
            <a:spLocks noGrp="1" noChangeArrowheads="1"/>
          </p:cNvSpPr>
          <p:nvPr>
            <p:ph type="sldNum" sz="quarter" idx="3"/>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a:defRPr sz="1300">
                <a:latin typeface="Tahoma" pitchFamily="34" charset="0"/>
              </a:defRPr>
            </a:lvl1pPr>
          </a:lstStyle>
          <a:p>
            <a:pPr>
              <a:defRPr/>
            </a:pPr>
            <a:fld id="{CC941A31-4139-41EA-A64E-0C5B87BDD2C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a:defRPr sz="1300">
                <a:latin typeface="Tahoma" pitchFamily="34" charset="0"/>
              </a:defRPr>
            </a:lvl1pPr>
          </a:lstStyle>
          <a:p>
            <a:pPr>
              <a:defRPr/>
            </a:pPr>
            <a:endParaRPr lang="en-US"/>
          </a:p>
        </p:txBody>
      </p:sp>
      <p:sp>
        <p:nvSpPr>
          <p:cNvPr id="61443" name="Rectangle 3"/>
          <p:cNvSpPr>
            <a:spLocks noGrp="1" noChangeArrowheads="1"/>
          </p:cNvSpPr>
          <p:nvPr>
            <p:ph type="dt"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a:defRPr sz="1300">
                <a:latin typeface="Tahoma" pitchFamily="34" charset="0"/>
              </a:defRPr>
            </a:lvl1pPr>
          </a:lstStyle>
          <a:p>
            <a:pPr>
              <a:defRPr/>
            </a:pPr>
            <a:endParaRPr lang="en-US"/>
          </a:p>
        </p:txBody>
      </p:sp>
      <p:sp>
        <p:nvSpPr>
          <p:cNvPr id="51204" name="Rectangle 4"/>
          <p:cNvSpPr>
            <a:spLocks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p:spPr>
      </p:sp>
      <p:sp>
        <p:nvSpPr>
          <p:cNvPr id="61445" name="Rectangle 5"/>
          <p:cNvSpPr>
            <a:spLocks noGrp="1" noChangeArrowheads="1"/>
          </p:cNvSpPr>
          <p:nvPr>
            <p:ph type="body" sz="quarter" idx="3"/>
          </p:nvPr>
        </p:nvSpPr>
        <p:spPr bwMode="auto">
          <a:xfrm>
            <a:off x="973138" y="4554538"/>
            <a:ext cx="5356225" cy="4313237"/>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446" name="Rectangle 6"/>
          <p:cNvSpPr>
            <a:spLocks noGrp="1" noChangeArrowheads="1"/>
          </p:cNvSpPr>
          <p:nvPr>
            <p:ph type="ftr" sz="quarter" idx="4"/>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a:defRPr sz="1300">
                <a:latin typeface="Tahoma" pitchFamily="34" charset="0"/>
              </a:defRPr>
            </a:lvl1pPr>
          </a:lstStyle>
          <a:p>
            <a:pPr>
              <a:defRPr/>
            </a:pPr>
            <a:endParaRPr lang="en-US"/>
          </a:p>
        </p:txBody>
      </p:sp>
      <p:sp>
        <p:nvSpPr>
          <p:cNvPr id="61447" name="Rectangle 7"/>
          <p:cNvSpPr>
            <a:spLocks noGrp="1" noChangeArrowheads="1"/>
          </p:cNvSpPr>
          <p:nvPr>
            <p:ph type="sldNum" sz="quarter" idx="5"/>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a:defRPr sz="1300">
                <a:latin typeface="Tahoma" pitchFamily="34" charset="0"/>
              </a:defRPr>
            </a:lvl1pPr>
          </a:lstStyle>
          <a:p>
            <a:pPr>
              <a:defRPr/>
            </a:pPr>
            <a:fld id="{CE22DE37-BD6A-4206-9ACC-F76A7090A1B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74FCD977-B338-4AE3-ACE1-61C5A47CC310}" type="slidenum">
              <a:rPr lang="en-US" smtClean="0"/>
              <a:pPr/>
              <a:t>3</a:t>
            </a:fld>
            <a:endParaRPr lang="en-US" smtClean="0"/>
          </a:p>
        </p:txBody>
      </p:sp>
      <p:sp>
        <p:nvSpPr>
          <p:cNvPr id="52227" name="Slide Image Placeholder 1"/>
          <p:cNvSpPr>
            <a:spLocks noGrp="1" noRot="1" noChangeAspect="1" noTextEdit="1"/>
          </p:cNvSpPr>
          <p:nvPr>
            <p:ph type="sldImg"/>
          </p:nvPr>
        </p:nvSpPr>
        <p:spPr>
          <a:ln/>
        </p:spPr>
      </p:sp>
      <p:sp>
        <p:nvSpPr>
          <p:cNvPr id="52228" name="Notes Placeholder 2"/>
          <p:cNvSpPr>
            <a:spLocks noGrp="1"/>
          </p:cNvSpPr>
          <p:nvPr>
            <p:ph type="body" idx="1"/>
          </p:nvPr>
        </p:nvSpPr>
        <p:spPr>
          <a:xfrm>
            <a:off x="730250" y="4554538"/>
            <a:ext cx="5842000" cy="4313237"/>
          </a:xfrm>
          <a:noFill/>
          <a:ln/>
        </p:spPr>
        <p:txBody>
          <a:bodyPr/>
          <a:lstStyle/>
          <a:p>
            <a:pPr eaLnBrk="1" hangingPunct="1">
              <a:spcBef>
                <a:spcPct val="0"/>
              </a:spcBef>
            </a:pPr>
            <a:endParaRPr lang="en-US" smtClean="0"/>
          </a:p>
        </p:txBody>
      </p:sp>
      <p:sp>
        <p:nvSpPr>
          <p:cNvPr id="52229" name="Slide Number Placeholder 3"/>
          <p:cNvSpPr txBox="1">
            <a:spLocks noGrp="1"/>
          </p:cNvSpPr>
          <p:nvPr/>
        </p:nvSpPr>
        <p:spPr bwMode="auto">
          <a:xfrm>
            <a:off x="4137025" y="9105900"/>
            <a:ext cx="3163888" cy="479425"/>
          </a:xfrm>
          <a:prstGeom prst="rect">
            <a:avLst/>
          </a:prstGeom>
          <a:noFill/>
          <a:ln w="9525">
            <a:noFill/>
            <a:miter lim="800000"/>
            <a:headEnd/>
            <a:tailEnd/>
          </a:ln>
        </p:spPr>
        <p:txBody>
          <a:bodyPr lIns="96506" tIns="48253" rIns="96506" bIns="48253" anchor="b"/>
          <a:lstStyle/>
          <a:p>
            <a:pPr algn="r" defTabSz="965200"/>
            <a:fld id="{12D4B67D-6B5D-479A-9DD5-A1DF4BC78A11}" type="slidenum">
              <a:rPr lang="en-US" sz="1300">
                <a:cs typeface="Arial" charset="0"/>
              </a:rPr>
              <a:pPr algn="r" defTabSz="965200"/>
              <a:t>3</a:t>
            </a:fld>
            <a:endParaRPr lang="en-US" sz="130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E22DE37-BD6A-4206-9ACC-F76A7090A1B9}" type="slidenum">
              <a:rPr lang="en-US" smtClean="0"/>
              <a:pPr>
                <a:defRPr/>
              </a:pPr>
              <a:t>16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E22DE37-BD6A-4206-9ACC-F76A7090A1B9}" type="slidenum">
              <a:rPr lang="en-US" smtClean="0"/>
              <a:pPr>
                <a:defRPr/>
              </a:pPr>
              <a:t>44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5319A3D-8E53-4D57-839D-96CFED3A6845}" type="datetimeFigureOut">
              <a:rPr lang="en-US"/>
              <a:pPr>
                <a:defRPr/>
              </a:pPr>
              <a:t>7/31/2017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809424-CD8F-4B66-968F-26C71103E37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235CE0-C769-4B98-82ED-326B4E2BFAE6}" type="datetimeFigureOut">
              <a:rPr lang="en-US"/>
              <a:pPr>
                <a:defRPr/>
              </a:pPr>
              <a:t>7/31/2017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6" name="Slide Number Placeholder 5"/>
          <p:cNvSpPr>
            <a:spLocks noGrp="1"/>
          </p:cNvSpPr>
          <p:nvPr>
            <p:ph type="sldNum" sz="quarter" idx="12"/>
          </p:nvPr>
        </p:nvSpPr>
        <p:spPr/>
        <p:txBody>
          <a:bodyPr/>
          <a:lstStyle>
            <a:lvl1pPr>
              <a:defRPr/>
            </a:lvl1pPr>
          </a:lstStyle>
          <a:p>
            <a:pPr>
              <a:defRPr/>
            </a:pPr>
            <a:r>
              <a:rPr lang="en-US"/>
              <a:t>17-</a:t>
            </a:r>
            <a:fld id="{3A09EA11-760D-4F05-97EC-AA652A141CA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105DB2-0584-4C4B-826B-9B0CEEB5A55A}" type="datetimeFigureOut">
              <a:rPr lang="en-US"/>
              <a:pPr>
                <a:defRPr/>
              </a:pPr>
              <a:t>7/31/2017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6" name="Slide Number Placeholder 5"/>
          <p:cNvSpPr>
            <a:spLocks noGrp="1"/>
          </p:cNvSpPr>
          <p:nvPr>
            <p:ph type="sldNum" sz="quarter" idx="12"/>
          </p:nvPr>
        </p:nvSpPr>
        <p:spPr/>
        <p:txBody>
          <a:bodyPr/>
          <a:lstStyle>
            <a:lvl1pPr>
              <a:defRPr/>
            </a:lvl1pPr>
          </a:lstStyle>
          <a:p>
            <a:pPr>
              <a:defRPr/>
            </a:pPr>
            <a:r>
              <a:rPr lang="en-US"/>
              <a:t>17-</a:t>
            </a:r>
            <a:fld id="{473E7013-DE5D-4C77-A1EA-CA2C41F6E24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64E1750-529B-44CB-967F-9A879970B351}" type="datetimeFigureOut">
              <a:rPr lang="en-US"/>
              <a:pPr>
                <a:defRPr/>
              </a:pPr>
              <a:t>7/31/2017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6" name="Slide Number Placeholder 5"/>
          <p:cNvSpPr>
            <a:spLocks noGrp="1"/>
          </p:cNvSpPr>
          <p:nvPr>
            <p:ph type="sldNum" sz="quarter" idx="12"/>
          </p:nvPr>
        </p:nvSpPr>
        <p:spPr/>
        <p:txBody>
          <a:bodyPr/>
          <a:lstStyle>
            <a:lvl1pPr>
              <a:defRPr/>
            </a:lvl1pPr>
          </a:lstStyle>
          <a:p>
            <a:pPr>
              <a:defRPr/>
            </a:pPr>
            <a:r>
              <a:rPr lang="en-US"/>
              <a:t>17-</a:t>
            </a:r>
            <a:fld id="{99223335-C976-4B41-A5E9-2DD539F6BEB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734C819-52EF-49BE-85EF-F59F227E8500}" type="datetimeFigureOut">
              <a:rPr lang="en-US"/>
              <a:pPr>
                <a:defRPr/>
              </a:pPr>
              <a:t>7/31/2017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6" name="Slide Number Placeholder 5"/>
          <p:cNvSpPr>
            <a:spLocks noGrp="1"/>
          </p:cNvSpPr>
          <p:nvPr>
            <p:ph type="sldNum" sz="quarter" idx="12"/>
          </p:nvPr>
        </p:nvSpPr>
        <p:spPr/>
        <p:txBody>
          <a:bodyPr/>
          <a:lstStyle>
            <a:lvl1pPr>
              <a:defRPr/>
            </a:lvl1pPr>
          </a:lstStyle>
          <a:p>
            <a:pPr>
              <a:defRPr/>
            </a:pPr>
            <a:r>
              <a:rPr lang="en-US"/>
              <a:t>17-</a:t>
            </a:r>
            <a:fld id="{DE154AF7-1288-43C9-9EBE-D6F2B279755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52BADC5-8E98-43AC-B768-9B1F452AABE2}" type="datetimeFigureOut">
              <a:rPr lang="en-US"/>
              <a:pPr>
                <a:defRPr/>
              </a:pPr>
              <a:t>7/31/2017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7" name="Slide Number Placeholder 5"/>
          <p:cNvSpPr>
            <a:spLocks noGrp="1"/>
          </p:cNvSpPr>
          <p:nvPr>
            <p:ph type="sldNum" sz="quarter" idx="12"/>
          </p:nvPr>
        </p:nvSpPr>
        <p:spPr/>
        <p:txBody>
          <a:bodyPr/>
          <a:lstStyle>
            <a:lvl1pPr>
              <a:defRPr/>
            </a:lvl1pPr>
          </a:lstStyle>
          <a:p>
            <a:pPr>
              <a:defRPr/>
            </a:pPr>
            <a:r>
              <a:rPr lang="en-US"/>
              <a:t>17-</a:t>
            </a:r>
            <a:fld id="{5769B747-CA53-486A-B932-479B062D7F6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563CD6D-B788-43DE-A97A-935E859FB283}" type="datetimeFigureOut">
              <a:rPr lang="en-US"/>
              <a:pPr>
                <a:defRPr/>
              </a:pPr>
              <a:t>7/31/2017</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9" name="Slide Number Placeholder 5"/>
          <p:cNvSpPr>
            <a:spLocks noGrp="1"/>
          </p:cNvSpPr>
          <p:nvPr>
            <p:ph type="sldNum" sz="quarter" idx="12"/>
          </p:nvPr>
        </p:nvSpPr>
        <p:spPr/>
        <p:txBody>
          <a:bodyPr/>
          <a:lstStyle>
            <a:lvl1pPr>
              <a:defRPr/>
            </a:lvl1pPr>
          </a:lstStyle>
          <a:p>
            <a:pPr>
              <a:defRPr/>
            </a:pPr>
            <a:r>
              <a:rPr lang="en-US"/>
              <a:t>17-</a:t>
            </a:r>
            <a:fld id="{4110812F-2386-4BB0-BAA7-8A703BBB8CB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28267EC-F67C-4D26-B0E1-A9ED0BE057BF}" type="datetimeFigureOut">
              <a:rPr lang="en-US"/>
              <a:pPr>
                <a:defRPr/>
              </a:pPr>
              <a:t>7/31/2017</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5" name="Slide Number Placeholder 5"/>
          <p:cNvSpPr>
            <a:spLocks noGrp="1"/>
          </p:cNvSpPr>
          <p:nvPr>
            <p:ph type="sldNum" sz="quarter" idx="12"/>
          </p:nvPr>
        </p:nvSpPr>
        <p:spPr/>
        <p:txBody>
          <a:bodyPr/>
          <a:lstStyle>
            <a:lvl1pPr>
              <a:defRPr/>
            </a:lvl1pPr>
          </a:lstStyle>
          <a:p>
            <a:pPr>
              <a:defRPr/>
            </a:pPr>
            <a:r>
              <a:rPr lang="en-US"/>
              <a:t>17-</a:t>
            </a:r>
            <a:fld id="{C9187A76-7207-40EF-B705-E0F459CF49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CF1BC3F-AA35-46CF-9FDC-511F83DF7FEB}" type="datetimeFigureOut">
              <a:rPr lang="en-US"/>
              <a:pPr>
                <a:defRPr/>
              </a:pPr>
              <a:t>7/31/2017</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4" name="Slide Number Placeholder 5"/>
          <p:cNvSpPr>
            <a:spLocks noGrp="1"/>
          </p:cNvSpPr>
          <p:nvPr>
            <p:ph type="sldNum" sz="quarter" idx="12"/>
          </p:nvPr>
        </p:nvSpPr>
        <p:spPr/>
        <p:txBody>
          <a:bodyPr/>
          <a:lstStyle>
            <a:lvl1pPr>
              <a:defRPr/>
            </a:lvl1pPr>
          </a:lstStyle>
          <a:p>
            <a:pPr>
              <a:defRPr/>
            </a:pPr>
            <a:r>
              <a:rPr lang="en-US"/>
              <a:t>17-</a:t>
            </a:r>
            <a:fld id="{670C2213-2884-4D86-8615-535EAB85AA6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2FADCDE-7830-46D7-82A4-E70C8717C5BD}" type="datetimeFigureOut">
              <a:rPr lang="en-US"/>
              <a:pPr>
                <a:defRPr/>
              </a:pPr>
              <a:t>7/31/2017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7" name="Slide Number Placeholder 5"/>
          <p:cNvSpPr>
            <a:spLocks noGrp="1"/>
          </p:cNvSpPr>
          <p:nvPr>
            <p:ph type="sldNum" sz="quarter" idx="12"/>
          </p:nvPr>
        </p:nvSpPr>
        <p:spPr/>
        <p:txBody>
          <a:bodyPr/>
          <a:lstStyle>
            <a:lvl1pPr>
              <a:defRPr/>
            </a:lvl1pPr>
          </a:lstStyle>
          <a:p>
            <a:pPr>
              <a:defRPr/>
            </a:pPr>
            <a:r>
              <a:rPr lang="en-US"/>
              <a:t>17-</a:t>
            </a:r>
            <a:fld id="{D06BA0CA-0B58-41F3-800F-A9FDE59C04C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88BE592-EDEE-4944-AB3C-E37D74E616E1}" type="datetimeFigureOut">
              <a:rPr lang="en-US"/>
              <a:pPr>
                <a:defRPr/>
              </a:pPr>
              <a:t>7/31/2017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7" name="Slide Number Placeholder 5"/>
          <p:cNvSpPr>
            <a:spLocks noGrp="1"/>
          </p:cNvSpPr>
          <p:nvPr>
            <p:ph type="sldNum" sz="quarter" idx="12"/>
          </p:nvPr>
        </p:nvSpPr>
        <p:spPr/>
        <p:txBody>
          <a:bodyPr/>
          <a:lstStyle>
            <a:lvl1pPr>
              <a:defRPr/>
            </a:lvl1pPr>
          </a:lstStyle>
          <a:p>
            <a:pPr>
              <a:defRPr/>
            </a:pPr>
            <a:r>
              <a:rPr lang="en-US"/>
              <a:t>17-</a:t>
            </a:r>
            <a:fld id="{2244E3A1-0501-4817-8E7B-9CB85BB5697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E74A48E-75DC-4894-A497-B97EE26F110A}" type="datetimeFigureOut">
              <a:rPr lang="en-US"/>
              <a:pPr>
                <a:defRPr/>
              </a:pPr>
              <a:t>7/31/2017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Copyright © 2009 Pearson Prentice Hall. All rights reserved.</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US"/>
              <a:t>17-</a:t>
            </a:r>
            <a:fld id="{7201E406-E158-4A01-89D0-456E19A6361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2"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15"/>
          <p:cNvSpPr>
            <a:spLocks noGrp="1" noChangeArrowheads="1"/>
          </p:cNvSpPr>
          <p:nvPr>
            <p:ph type="subTitle" idx="1"/>
          </p:nvPr>
        </p:nvSpPr>
        <p:spPr/>
        <p:txBody>
          <a:bodyPr/>
          <a:lstStyle/>
          <a:p>
            <a:pPr eaLnBrk="1" hangingPunct="1"/>
            <a:r>
              <a:rPr lang="en-US" smtClean="0">
                <a:solidFill>
                  <a:schemeClr val="tx1"/>
                </a:solidFill>
              </a:rPr>
              <a:t>Financial Modeling and Pro Forma Analysis</a:t>
            </a:r>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a:xfrm>
            <a:off x="533400" y="142875"/>
            <a:ext cx="7386638" cy="1143000"/>
          </a:xfrm>
        </p:spPr>
        <p:txBody>
          <a:bodyPr/>
          <a:lstStyle/>
          <a:p>
            <a:pPr eaLnBrk="1" hangingPunct="1"/>
            <a:r>
              <a:rPr lang="en-US" sz="2800" dirty="0" smtClean="0"/>
              <a:t>Table </a:t>
            </a:r>
            <a:r>
              <a:rPr lang="en-US" sz="2800" dirty="0" smtClean="0"/>
              <a:t>-3 </a:t>
            </a:r>
            <a:r>
              <a:rPr lang="en-US" sz="2800" dirty="0" smtClean="0"/>
              <a:t>First-Pass Pro Forma Balance Sheet for 2011</a:t>
            </a:r>
          </a:p>
        </p:txBody>
      </p:sp>
      <p:graphicFrame>
        <p:nvGraphicFramePr>
          <p:cNvPr id="6" name="Table 5"/>
          <p:cNvGraphicFramePr>
            <a:graphicFrameLocks noGrp="1"/>
          </p:cNvGraphicFramePr>
          <p:nvPr/>
        </p:nvGraphicFramePr>
        <p:xfrm>
          <a:off x="1841500" y="2000250"/>
          <a:ext cx="5461000" cy="2857500"/>
        </p:xfrm>
        <a:graphic>
          <a:graphicData uri="http://schemas.openxmlformats.org/drawingml/2006/table">
            <a:tbl>
              <a:tblPr/>
              <a:tblGrid>
                <a:gridCol w="1905000"/>
                <a:gridCol w="774700"/>
                <a:gridCol w="838200"/>
                <a:gridCol w="1943100"/>
              </a:tblGrid>
              <a:tr h="190500">
                <a:tc>
                  <a:txBody>
                    <a:bodyPr/>
                    <a:lstStyle/>
                    <a:p>
                      <a:pPr algn="l" fontAlgn="b"/>
                      <a:r>
                        <a:rPr lang="en-US" sz="1100" b="0" i="0" u="none" strike="noStrike" dirty="0">
                          <a:solidFill>
                            <a:srgbClr val="000000"/>
                          </a:solidFill>
                          <a:latin typeface="Calibri"/>
                        </a:rPr>
                        <a:t>Year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calculation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Balance Sheet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AssetsCash &amp; Cash equivalents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11,982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14,139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16% of sales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Acccounts Receivable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14,229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16,790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19% of sales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Inventories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14,978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17,674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16% of sales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Total Current Assets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41,189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48,603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Property, Plant and Equipment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49,427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58,324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66% of Sales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Total Assets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90,616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106,927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Liabilities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Accounts Payable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11,982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14,139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16% of sales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Debt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4,500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4,500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remains the same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Total Liabilities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16,482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18,639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Stockholders' Equity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74,134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79,892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Equity 2010 + 70% of Net Income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Total Liabilities &amp; Equity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90,616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98,531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Additional Funds Needed AFN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8,396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smtClean="0">
                          <a:solidFill>
                            <a:srgbClr val="000000"/>
                          </a:solidFill>
                          <a:latin typeface="Calibri"/>
                        </a:rPr>
                        <a:t>TA-(TL+E)</a:t>
                      </a:r>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2"/>
          <p:cNvSpPr>
            <a:spLocks noGrp="1" noChangeArrowheads="1"/>
          </p:cNvSpPr>
          <p:nvPr>
            <p:ph type="title"/>
          </p:nvPr>
        </p:nvSpPr>
        <p:spPr/>
        <p:txBody>
          <a:bodyPr/>
          <a:lstStyle/>
          <a:p>
            <a:pPr eaLnBrk="1" hangingPunct="1"/>
            <a:r>
              <a:rPr lang="en-US" smtClean="0"/>
              <a:t>The Plug: Net New Financing	</a:t>
            </a:r>
          </a:p>
        </p:txBody>
      </p:sp>
      <p:sp>
        <p:nvSpPr>
          <p:cNvPr id="14339" name="Rectangle 13"/>
          <p:cNvSpPr>
            <a:spLocks noGrp="1" noChangeArrowheads="1"/>
          </p:cNvSpPr>
          <p:nvPr>
            <p:ph idx="1"/>
          </p:nvPr>
        </p:nvSpPr>
        <p:spPr/>
        <p:txBody>
          <a:bodyPr/>
          <a:lstStyle/>
          <a:p>
            <a:pPr eaLnBrk="1" hangingPunct="1"/>
            <a:r>
              <a:rPr lang="en-US" smtClean="0"/>
              <a:t>The amount we have to add to the L+E side of the pro forma balance sheet is often referred to as </a:t>
            </a:r>
            <a:r>
              <a:rPr lang="en-US" i="1" smtClean="0">
                <a:solidFill>
                  <a:srgbClr val="00646D"/>
                </a:solidFill>
              </a:rPr>
              <a:t>the plug </a:t>
            </a:r>
            <a:r>
              <a:rPr lang="en-US" smtClean="0"/>
              <a:t>(the amount we have to plug in by additional financing to balance the basic accounting equation, A=L+E).</a:t>
            </a:r>
          </a:p>
        </p:txBody>
      </p:sp>
    </p:spTree>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ChangeArrowheads="1"/>
          </p:cNvSpPr>
          <p:nvPr/>
        </p:nvSpPr>
        <p:spPr bwMode="auto">
          <a:xfrm>
            <a:off x="2286000" y="609600"/>
            <a:ext cx="4572000" cy="830263"/>
          </a:xfrm>
          <a:prstGeom prst="rect">
            <a:avLst/>
          </a:prstGeom>
          <a:noFill/>
          <a:ln w="9525">
            <a:noFill/>
            <a:miter lim="800000"/>
            <a:headEnd/>
            <a:tailEnd/>
          </a:ln>
        </p:spPr>
        <p:txBody>
          <a:bodyPr>
            <a:spAutoFit/>
          </a:bodyPr>
          <a:lstStyle/>
          <a:p>
            <a:r>
              <a:rPr lang="en-US" dirty="0"/>
              <a:t>Table </a:t>
            </a:r>
            <a:r>
              <a:rPr lang="en-US" dirty="0" smtClean="0"/>
              <a:t>- 4 </a:t>
            </a:r>
            <a:r>
              <a:rPr lang="en-US" dirty="0"/>
              <a:t>Second-pass Pro Forma Balance Sheet for KMS</a:t>
            </a:r>
          </a:p>
        </p:txBody>
      </p:sp>
      <p:graphicFrame>
        <p:nvGraphicFramePr>
          <p:cNvPr id="5" name="Table 4"/>
          <p:cNvGraphicFramePr>
            <a:graphicFrameLocks noGrp="1"/>
          </p:cNvGraphicFramePr>
          <p:nvPr/>
        </p:nvGraphicFramePr>
        <p:xfrm>
          <a:off x="1841500" y="1941513"/>
          <a:ext cx="6083300" cy="2667000"/>
        </p:xfrm>
        <a:graphic>
          <a:graphicData uri="http://schemas.openxmlformats.org/drawingml/2006/table">
            <a:tbl>
              <a:tblPr/>
              <a:tblGrid>
                <a:gridCol w="2122081"/>
                <a:gridCol w="862980"/>
                <a:gridCol w="933716"/>
                <a:gridCol w="2164523"/>
              </a:tblGrid>
              <a:tr h="190500">
                <a:tc>
                  <a:txBody>
                    <a:bodyPr/>
                    <a:lstStyle/>
                    <a:p>
                      <a:pPr algn="l" fontAlgn="b"/>
                      <a:r>
                        <a:rPr lang="en-US" sz="11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calculation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Balance Sheet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1100" b="0" i="0" u="none" strike="noStrike">
                          <a:solidFill>
                            <a:srgbClr val="000000"/>
                          </a:solidFill>
                          <a:latin typeface="Calibri"/>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AssetsCash &amp; Cash equivalents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11,982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14,139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Acccounts Receivable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14,229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16,790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19%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Inventories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14,978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17,674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Total Current Assets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41,189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48,603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Property, Plant and Equipment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49,427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58,324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66%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Total Assets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90,616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106,927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Liabilities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Accounts Payable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11,982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14,139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Debt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4,500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12,896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smtClean="0">
                          <a:solidFill>
                            <a:srgbClr val="000000"/>
                          </a:solidFill>
                          <a:latin typeface="Calibri"/>
                        </a:rPr>
                        <a:t>$4500 +$8396</a:t>
                      </a:r>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Total Liabilities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16,482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27,035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Stockholders' Equity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74,134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79,892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Equity 2010 + 70% of Net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Total Liabilities &amp; Equity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90,616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106,927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
        <p:nvSpPr>
          <p:cNvPr id="15431" name="Rectangle 5"/>
          <p:cNvSpPr>
            <a:spLocks noChangeArrowheads="1"/>
          </p:cNvSpPr>
          <p:nvPr/>
        </p:nvSpPr>
        <p:spPr bwMode="auto">
          <a:xfrm>
            <a:off x="838200" y="5029200"/>
            <a:ext cx="7239000" cy="369888"/>
          </a:xfrm>
          <a:prstGeom prst="rect">
            <a:avLst/>
          </a:prstGeom>
          <a:noFill/>
          <a:ln w="9525">
            <a:noFill/>
            <a:miter lim="800000"/>
            <a:headEnd/>
            <a:tailEnd/>
          </a:ln>
        </p:spPr>
        <p:txBody>
          <a:bodyPr>
            <a:spAutoFit/>
          </a:bodyPr>
          <a:lstStyle/>
          <a:p>
            <a:r>
              <a:rPr lang="en-US" sz="1800"/>
              <a:t>In this case the company has decided to finance $8,396 with debt.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2"/>
          <p:cNvSpPr>
            <a:spLocks noGrp="1" noChangeArrowheads="1"/>
          </p:cNvSpPr>
          <p:nvPr>
            <p:ph type="title"/>
          </p:nvPr>
        </p:nvSpPr>
        <p:spPr/>
        <p:txBody>
          <a:bodyPr/>
          <a:lstStyle/>
          <a:p>
            <a:pPr eaLnBrk="1" hangingPunct="1"/>
            <a:r>
              <a:rPr lang="en-US" smtClean="0"/>
              <a:t>Common Mistake</a:t>
            </a:r>
          </a:p>
        </p:txBody>
      </p:sp>
      <p:sp>
        <p:nvSpPr>
          <p:cNvPr id="16387" name="Rectangle 13"/>
          <p:cNvSpPr>
            <a:spLocks noGrp="1" noChangeArrowheads="1"/>
          </p:cNvSpPr>
          <p:nvPr>
            <p:ph idx="1"/>
          </p:nvPr>
        </p:nvSpPr>
        <p:spPr/>
        <p:txBody>
          <a:bodyPr/>
          <a:lstStyle/>
          <a:p>
            <a:pPr eaLnBrk="1" hangingPunct="1"/>
            <a:r>
              <a:rPr lang="en-US" smtClean="0"/>
              <a:t>Don’t confuse Stockholders’ Equity with Retained Earnings.  </a:t>
            </a:r>
            <a:r>
              <a:rPr lang="en-US" b="1" smtClean="0">
                <a:solidFill>
                  <a:srgbClr val="00646D"/>
                </a:solidFill>
              </a:rPr>
              <a:t>New retained earnings </a:t>
            </a:r>
            <a:r>
              <a:rPr lang="en-US" smtClean="0"/>
              <a:t>are the amount of net income leftover after paying dividends.  They are then added to total accumulated retained earnings from the life of the firm.</a:t>
            </a:r>
          </a:p>
        </p:txBody>
      </p:sp>
    </p:spTree>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2"/>
          <p:cNvSpPr>
            <a:spLocks noGrp="1" noChangeArrowheads="1"/>
          </p:cNvSpPr>
          <p:nvPr>
            <p:ph type="title"/>
          </p:nvPr>
        </p:nvSpPr>
        <p:spPr/>
        <p:txBody>
          <a:bodyPr/>
          <a:lstStyle/>
          <a:p>
            <a:pPr eaLnBrk="1" hangingPunct="1"/>
            <a:r>
              <a:rPr lang="en-US" dirty="0" smtClean="0"/>
              <a:t>Example </a:t>
            </a:r>
            <a:r>
              <a:rPr lang="en-US" dirty="0" smtClean="0"/>
              <a:t>-1 </a:t>
            </a:r>
            <a:r>
              <a:rPr lang="en-US" dirty="0" smtClean="0"/>
              <a:t>Percent of Sales</a:t>
            </a:r>
          </a:p>
        </p:txBody>
      </p:sp>
      <p:sp>
        <p:nvSpPr>
          <p:cNvPr id="17411" name="Rectangle 13"/>
          <p:cNvSpPr>
            <a:spLocks noGrp="1" noChangeArrowheads="1"/>
          </p:cNvSpPr>
          <p:nvPr>
            <p:ph idx="1"/>
          </p:nvPr>
        </p:nvSpPr>
        <p:spPr/>
        <p:txBody>
          <a:bodyPr/>
          <a:lstStyle/>
          <a:p>
            <a:pPr eaLnBrk="1" hangingPunct="1"/>
            <a:r>
              <a:rPr lang="en-US" dirty="0" smtClean="0"/>
              <a:t>KMS has just revised its sales forecast downward. If KMS expects sales to grow by only 10% next year, what are its costs except for depreciation projected to be?</a:t>
            </a:r>
          </a:p>
        </p:txBody>
      </p:sp>
    </p:spTree>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8"/>
          <p:cNvSpPr>
            <a:spLocks noGrp="1" noChangeArrowheads="1"/>
          </p:cNvSpPr>
          <p:nvPr>
            <p:ph type="title"/>
          </p:nvPr>
        </p:nvSpPr>
        <p:spPr/>
        <p:txBody>
          <a:bodyPr/>
          <a:lstStyle/>
          <a:p>
            <a:pPr eaLnBrk="1" hangingPunct="1"/>
            <a:r>
              <a:rPr lang="en-US" smtClean="0"/>
              <a:t>Example 18.1 Percent of Sales</a:t>
            </a:r>
          </a:p>
        </p:txBody>
      </p:sp>
      <p:sp>
        <p:nvSpPr>
          <p:cNvPr id="18435" name="Rectangle 9"/>
          <p:cNvSpPr>
            <a:spLocks noGrp="1" noChangeArrowheads="1"/>
          </p:cNvSpPr>
          <p:nvPr>
            <p:ph idx="1"/>
          </p:nvPr>
        </p:nvSpPr>
        <p:spPr/>
        <p:txBody>
          <a:bodyPr/>
          <a:lstStyle/>
          <a:p>
            <a:pPr eaLnBrk="1" hangingPunct="1">
              <a:buFontTx/>
              <a:buNone/>
            </a:pPr>
            <a:r>
              <a:rPr lang="en-US" b="1" dirty="0" smtClean="0">
                <a:solidFill>
                  <a:srgbClr val="00646D"/>
                </a:solidFill>
              </a:rPr>
              <a:t>Solution:</a:t>
            </a:r>
          </a:p>
          <a:p>
            <a:pPr eaLnBrk="1" hangingPunct="1"/>
            <a:r>
              <a:rPr lang="en-US" dirty="0" smtClean="0"/>
              <a:t>Forecasted 2011 sales will now be: 74,889 x (1.10) = 82,378. With this figure in hand and the information from Table </a:t>
            </a:r>
            <a:r>
              <a:rPr lang="en-US" dirty="0" smtClean="0"/>
              <a:t>-1</a:t>
            </a:r>
            <a:r>
              <a:rPr lang="en-US" dirty="0" smtClean="0"/>
              <a:t>, we can use the percent of sales method to calculate its forecasted costs. </a:t>
            </a:r>
          </a:p>
        </p:txBody>
      </p:sp>
    </p:spTree>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2"/>
          <p:cNvSpPr>
            <a:spLocks noGrp="1" noChangeArrowheads="1"/>
          </p:cNvSpPr>
          <p:nvPr>
            <p:ph type="title"/>
          </p:nvPr>
        </p:nvSpPr>
        <p:spPr/>
        <p:txBody>
          <a:bodyPr/>
          <a:lstStyle/>
          <a:p>
            <a:pPr eaLnBrk="1" hangingPunct="1"/>
            <a:r>
              <a:rPr lang="en-US" smtClean="0"/>
              <a:t>Example 18.1 Percent of Sales</a:t>
            </a:r>
          </a:p>
        </p:txBody>
      </p:sp>
      <p:sp>
        <p:nvSpPr>
          <p:cNvPr id="19459" name="Rectangle 13"/>
          <p:cNvSpPr>
            <a:spLocks noGrp="1" noChangeArrowheads="1"/>
          </p:cNvSpPr>
          <p:nvPr>
            <p:ph idx="1"/>
          </p:nvPr>
        </p:nvSpPr>
        <p:spPr/>
        <p:txBody>
          <a:bodyPr/>
          <a:lstStyle/>
          <a:p>
            <a:pPr eaLnBrk="1" hangingPunct="1"/>
            <a:r>
              <a:rPr lang="en-US" dirty="0" smtClean="0"/>
              <a:t>From Table </a:t>
            </a:r>
            <a:r>
              <a:rPr lang="en-US" dirty="0" smtClean="0"/>
              <a:t>-1</a:t>
            </a:r>
            <a:r>
              <a:rPr lang="en-US" dirty="0" smtClean="0"/>
              <a:t>, we see that costs are 78% of sales. With forecasted sales of $82,378, that leads to forecasted costs except depreciation of $82,378 x (0.78) = $64,255. </a:t>
            </a:r>
          </a:p>
          <a:p>
            <a:pPr eaLnBrk="1" hangingPunct="1"/>
            <a:endParaRPr lang="en-US" dirty="0" smtClean="0"/>
          </a:p>
          <a:p>
            <a:pPr eaLnBrk="1" hangingPunct="1"/>
            <a:endParaRPr lang="en-US" dirty="0" smtClean="0"/>
          </a:p>
        </p:txBody>
      </p:sp>
    </p:spTree>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Example </a:t>
            </a:r>
            <a:r>
              <a:rPr lang="en-US" dirty="0" smtClean="0"/>
              <a:t>-1 </a:t>
            </a:r>
            <a:r>
              <a:rPr lang="en-US" dirty="0" smtClean="0"/>
              <a:t>Percent of Sales and Growth Rate of 10%</a:t>
            </a:r>
          </a:p>
        </p:txBody>
      </p:sp>
      <p:graphicFrame>
        <p:nvGraphicFramePr>
          <p:cNvPr id="6" name="Content Placeholder 5"/>
          <p:cNvGraphicFramePr>
            <a:graphicFrameLocks noGrp="1"/>
          </p:cNvGraphicFramePr>
          <p:nvPr>
            <p:ph idx="1"/>
          </p:nvPr>
        </p:nvGraphicFramePr>
        <p:xfrm>
          <a:off x="2209800" y="2506663"/>
          <a:ext cx="4876800" cy="2095500"/>
        </p:xfrm>
        <a:graphic>
          <a:graphicData uri="http://schemas.openxmlformats.org/drawingml/2006/table">
            <a:tbl>
              <a:tblPr/>
              <a:tblGrid>
                <a:gridCol w="2666209"/>
                <a:gridCol w="1096859"/>
                <a:gridCol w="1113732"/>
              </a:tblGrid>
              <a:tr h="190500">
                <a:tc>
                  <a:txBody>
                    <a:bodyPr/>
                    <a:lstStyle/>
                    <a:p>
                      <a:pPr algn="l" fontAlgn="b"/>
                      <a:r>
                        <a:rPr lang="en-US" sz="11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Income Statement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dirty="0" smtClean="0">
                          <a:solidFill>
                            <a:srgbClr val="000000"/>
                          </a:solidFill>
                          <a:latin typeface="Calibri"/>
                        </a:rPr>
                        <a:t>Growth rate 10</a:t>
                      </a:r>
                      <a:r>
                        <a:rPr lang="en-US" sz="1100" b="0" i="0" u="none" strike="noStrike" dirty="0">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 $         74,889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 $          82,378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CGS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(58,413)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(64,254)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EBITDA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16,476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18,124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Depreciation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(5,492)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(6,041)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EBIT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10,984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12,082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Inerest Expense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(306)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(306)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Pretax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10,678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11,776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Tax (35%)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(3,737)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(4,122)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Net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6,941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            7,655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2"/>
          <p:cNvSpPr>
            <a:spLocks noGrp="1" noChangeArrowheads="1"/>
          </p:cNvSpPr>
          <p:nvPr>
            <p:ph type="title"/>
          </p:nvPr>
        </p:nvSpPr>
        <p:spPr/>
        <p:txBody>
          <a:bodyPr/>
          <a:lstStyle/>
          <a:p>
            <a:pPr eaLnBrk="1" hangingPunct="1"/>
            <a:r>
              <a:rPr lang="en-US" smtClean="0"/>
              <a:t>Additional Financing</a:t>
            </a:r>
          </a:p>
        </p:txBody>
      </p:sp>
      <p:sp>
        <p:nvSpPr>
          <p:cNvPr id="21507" name="Rectangle 23"/>
          <p:cNvSpPr>
            <a:spLocks noGrp="1" noChangeArrowheads="1"/>
          </p:cNvSpPr>
          <p:nvPr>
            <p:ph idx="1"/>
          </p:nvPr>
        </p:nvSpPr>
        <p:spPr/>
        <p:txBody>
          <a:bodyPr/>
          <a:lstStyle/>
          <a:p>
            <a:pPr eaLnBrk="1" hangingPunct="1"/>
            <a:r>
              <a:rPr lang="en-US" smtClean="0"/>
              <a:t>Now management must choose how to acquire additional funding.  Pro forma statements can be made by increasing debt or equity in the amount needed.  </a:t>
            </a:r>
          </a:p>
          <a:p>
            <a:pPr eaLnBrk="1" hangingPunct="1"/>
            <a:r>
              <a:rPr lang="en-US" smtClean="0"/>
              <a:t>Capital Structure could be used to acquire new financing.</a:t>
            </a:r>
          </a:p>
          <a:p>
            <a:pPr eaLnBrk="1" hangingPunct="1"/>
            <a:r>
              <a:rPr lang="en-US" smtClean="0"/>
              <a:t>This can be used to create a “what if” analysis of both options to assist management in decision making.</a:t>
            </a:r>
          </a:p>
        </p:txBody>
      </p:sp>
    </p:spTree>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5"/>
          <p:cNvSpPr>
            <a:spLocks noGrp="1" noChangeArrowheads="1"/>
          </p:cNvSpPr>
          <p:nvPr>
            <p:ph type="title"/>
          </p:nvPr>
        </p:nvSpPr>
        <p:spPr/>
        <p:txBody>
          <a:bodyPr/>
          <a:lstStyle/>
          <a:p>
            <a:pPr eaLnBrk="1" hangingPunct="1"/>
            <a:r>
              <a:rPr lang="en-US" dirty="0" smtClean="0"/>
              <a:t>Example-2 </a:t>
            </a:r>
            <a:r>
              <a:rPr lang="en-US" dirty="0" smtClean="0"/>
              <a:t>Net New Financing</a:t>
            </a:r>
          </a:p>
        </p:txBody>
      </p:sp>
      <p:sp>
        <p:nvSpPr>
          <p:cNvPr id="22531" name="Rectangle 16"/>
          <p:cNvSpPr>
            <a:spLocks noGrp="1" noChangeArrowheads="1"/>
          </p:cNvSpPr>
          <p:nvPr>
            <p:ph idx="1"/>
          </p:nvPr>
        </p:nvSpPr>
        <p:spPr/>
        <p:txBody>
          <a:bodyPr/>
          <a:lstStyle/>
          <a:p>
            <a:pPr eaLnBrk="1" hangingPunct="1"/>
            <a:r>
              <a:rPr lang="en-US" dirty="0" smtClean="0"/>
              <a:t>If instead of paying-out 30% of earnings as dividends, KMS decides not to pay any dividend and instead retain all of its 2010 earnings, how will its net new financing change?</a:t>
            </a:r>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685800" y="142875"/>
            <a:ext cx="7386638" cy="1143000"/>
          </a:xfrm>
        </p:spPr>
        <p:txBody>
          <a:bodyPr/>
          <a:lstStyle/>
          <a:p>
            <a:pPr eaLnBrk="1" hangingPunct="1"/>
            <a:r>
              <a:rPr lang="en-US" dirty="0" smtClean="0"/>
              <a:t>Goals of Financial Planning</a:t>
            </a:r>
            <a:endParaRPr lang="en-US" dirty="0" smtClean="0"/>
          </a:p>
        </p:txBody>
      </p:sp>
      <p:sp>
        <p:nvSpPr>
          <p:cNvPr id="440323" name="Rectangle 3"/>
          <p:cNvSpPr>
            <a:spLocks noGrp="1" noChangeArrowheads="1"/>
          </p:cNvSpPr>
          <p:nvPr>
            <p:ph idx="4294967295"/>
          </p:nvPr>
        </p:nvSpPr>
        <p:spPr>
          <a:xfrm>
            <a:off x="685800" y="1803400"/>
            <a:ext cx="7467600" cy="3987800"/>
          </a:xfrm>
        </p:spPr>
        <p:txBody>
          <a:bodyPr rtlCol="0">
            <a:normAutofit lnSpcReduction="10000"/>
          </a:bodyPr>
          <a:lstStyle/>
          <a:p>
            <a:pPr marL="800100" indent="-800100" eaLnBrk="1" fontAlgn="auto" hangingPunct="1">
              <a:spcBef>
                <a:spcPct val="50000"/>
              </a:spcBef>
              <a:spcAft>
                <a:spcPts val="0"/>
              </a:spcAft>
              <a:buFontTx/>
              <a:buNone/>
              <a:defRPr/>
            </a:pPr>
            <a:r>
              <a:rPr lang="en-US" dirty="0" smtClean="0"/>
              <a:t>1. Goals of Long-Term Financial Planning</a:t>
            </a:r>
          </a:p>
          <a:p>
            <a:pPr marL="800100" indent="-800100" eaLnBrk="1" fontAlgn="auto" hangingPunct="1">
              <a:spcBef>
                <a:spcPct val="50000"/>
              </a:spcBef>
              <a:spcAft>
                <a:spcPts val="0"/>
              </a:spcAft>
              <a:buFontTx/>
              <a:buNone/>
              <a:defRPr/>
            </a:pPr>
            <a:r>
              <a:rPr lang="en-US" dirty="0" smtClean="0"/>
              <a:t>2. Forecasting Financial Statements: </a:t>
            </a:r>
          </a:p>
          <a:p>
            <a:pPr marL="800100" indent="-800100" eaLnBrk="1" fontAlgn="auto" hangingPunct="1">
              <a:spcBef>
                <a:spcPct val="50000"/>
              </a:spcBef>
              <a:spcAft>
                <a:spcPts val="0"/>
              </a:spcAft>
              <a:buFontTx/>
              <a:buNone/>
              <a:defRPr/>
            </a:pPr>
            <a:r>
              <a:rPr lang="en-US" dirty="0" smtClean="0"/>
              <a:t>	The Percent of Sales Method</a:t>
            </a:r>
          </a:p>
          <a:p>
            <a:pPr marL="800100" indent="-800100" eaLnBrk="1" fontAlgn="auto" hangingPunct="1">
              <a:spcBef>
                <a:spcPct val="50000"/>
              </a:spcBef>
              <a:spcAft>
                <a:spcPts val="0"/>
              </a:spcAft>
              <a:buFontTx/>
              <a:buNone/>
              <a:defRPr/>
            </a:pPr>
            <a:r>
              <a:rPr lang="en-US" dirty="0" smtClean="0"/>
              <a:t>3. Forecasting a Planned Expansion</a:t>
            </a:r>
          </a:p>
          <a:p>
            <a:pPr marL="800100" indent="-800100" eaLnBrk="1" fontAlgn="auto" hangingPunct="1">
              <a:spcBef>
                <a:spcPct val="50000"/>
              </a:spcBef>
              <a:spcAft>
                <a:spcPts val="0"/>
              </a:spcAft>
              <a:buFontTx/>
              <a:buNone/>
              <a:defRPr/>
            </a:pPr>
            <a:r>
              <a:rPr lang="en-US" dirty="0" smtClean="0"/>
              <a:t>4. Valuing the Planned Expansion</a:t>
            </a:r>
          </a:p>
          <a:p>
            <a:pPr marL="800100" indent="-800100" eaLnBrk="1" fontAlgn="auto" hangingPunct="1">
              <a:spcBef>
                <a:spcPct val="50000"/>
              </a:spcBef>
              <a:spcAft>
                <a:spcPts val="0"/>
              </a:spcAft>
              <a:buFontTx/>
              <a:buNone/>
              <a:defRPr/>
            </a:pPr>
            <a:r>
              <a:rPr lang="en-US" dirty="0" smtClean="0"/>
              <a:t>5. Growth and Firm Value</a:t>
            </a:r>
          </a:p>
        </p:txBody>
      </p:sp>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9"/>
          <p:cNvSpPr>
            <a:spLocks noGrp="1" noChangeArrowheads="1"/>
          </p:cNvSpPr>
          <p:nvPr>
            <p:ph type="title"/>
          </p:nvPr>
        </p:nvSpPr>
        <p:spPr/>
        <p:txBody>
          <a:bodyPr/>
          <a:lstStyle/>
          <a:p>
            <a:pPr eaLnBrk="1" hangingPunct="1"/>
            <a:r>
              <a:rPr lang="en-US" dirty="0" smtClean="0"/>
              <a:t>Example-2 </a:t>
            </a:r>
            <a:r>
              <a:rPr lang="en-US" dirty="0" smtClean="0"/>
              <a:t>Net New Financing</a:t>
            </a:r>
          </a:p>
        </p:txBody>
      </p:sp>
      <p:sp>
        <p:nvSpPr>
          <p:cNvPr id="23555" name="Rectangle 30"/>
          <p:cNvSpPr>
            <a:spLocks noGrp="1" noChangeArrowheads="1"/>
          </p:cNvSpPr>
          <p:nvPr>
            <p:ph idx="1"/>
          </p:nvPr>
        </p:nvSpPr>
        <p:spPr/>
        <p:txBody>
          <a:bodyPr/>
          <a:lstStyle/>
          <a:p>
            <a:pPr eaLnBrk="1" hangingPunct="1"/>
            <a:r>
              <a:rPr lang="en-US" smtClean="0"/>
              <a:t>KMS currently pays out 30% of its net income as dividends, so rather than retaining only $5,758, it will retain the entire $8,226. This will increase Stockholders’ Equity, reducing the net new financing.</a:t>
            </a:r>
          </a:p>
        </p:txBody>
      </p:sp>
    </p:spTree>
  </p:cSld>
  <p:clrMapOvr>
    <a:masterClrMapping/>
  </p:clrMapOvr>
  <p:transition spd="med">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9"/>
          <p:cNvSpPr>
            <a:spLocks noGrp="1" noChangeArrowheads="1"/>
          </p:cNvSpPr>
          <p:nvPr>
            <p:ph type="title"/>
          </p:nvPr>
        </p:nvSpPr>
        <p:spPr/>
        <p:txBody>
          <a:bodyPr/>
          <a:lstStyle/>
          <a:p>
            <a:pPr eaLnBrk="1" hangingPunct="1"/>
            <a:r>
              <a:rPr lang="en-US" dirty="0" smtClean="0"/>
              <a:t>Example </a:t>
            </a:r>
            <a:r>
              <a:rPr lang="en-US" dirty="0" smtClean="0"/>
              <a:t>-2 </a:t>
            </a:r>
            <a:r>
              <a:rPr lang="en-US" dirty="0" smtClean="0"/>
              <a:t>Net New Financing</a:t>
            </a:r>
          </a:p>
        </p:txBody>
      </p:sp>
      <p:sp>
        <p:nvSpPr>
          <p:cNvPr id="24579" name="Rectangle 10"/>
          <p:cNvSpPr>
            <a:spLocks noGrp="1" noChangeArrowheads="1"/>
          </p:cNvSpPr>
          <p:nvPr>
            <p:ph idx="1"/>
          </p:nvPr>
        </p:nvSpPr>
        <p:spPr/>
        <p:txBody>
          <a:bodyPr/>
          <a:lstStyle/>
          <a:p>
            <a:pPr eaLnBrk="1" hangingPunct="1">
              <a:lnSpc>
                <a:spcPct val="90000"/>
              </a:lnSpc>
            </a:pPr>
            <a:r>
              <a:rPr lang="en-US" sz="2800" smtClean="0"/>
              <a:t>The additional retained earnings are $8,226-$5,758=$2,468. Compared to Table 18.3, Stockholders’ equity will be $79,892+$2,468=$82,360 and Total Liabilities and Equity will also be $2,468 higher, rising to $100,999. Net new financing, the imbalance between KMS’ assets and liabilities and equity, will decrease to $8,396- $2,468 = $5,928.</a:t>
            </a:r>
          </a:p>
        </p:txBody>
      </p:sp>
    </p:spTree>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8"/>
          <p:cNvSpPr>
            <a:spLocks noGrp="1" noChangeArrowheads="1"/>
          </p:cNvSpPr>
          <p:nvPr>
            <p:ph type="title"/>
          </p:nvPr>
        </p:nvSpPr>
        <p:spPr/>
        <p:txBody>
          <a:bodyPr/>
          <a:lstStyle/>
          <a:p>
            <a:pPr eaLnBrk="1" hangingPunct="1"/>
            <a:r>
              <a:rPr lang="en-US" dirty="0" smtClean="0"/>
              <a:t>Example </a:t>
            </a:r>
            <a:r>
              <a:rPr lang="en-US" dirty="0" smtClean="0"/>
              <a:t>-2 </a:t>
            </a:r>
            <a:r>
              <a:rPr lang="en-US" dirty="0" smtClean="0"/>
              <a:t>Net New Financing</a:t>
            </a:r>
          </a:p>
        </p:txBody>
      </p:sp>
      <p:graphicFrame>
        <p:nvGraphicFramePr>
          <p:cNvPr id="4" name="Table 3"/>
          <p:cNvGraphicFramePr>
            <a:graphicFrameLocks noGrp="1"/>
          </p:cNvGraphicFramePr>
          <p:nvPr/>
        </p:nvGraphicFramePr>
        <p:xfrm>
          <a:off x="990600" y="1219200"/>
          <a:ext cx="7162800" cy="4857963"/>
        </p:xfrm>
        <a:graphic>
          <a:graphicData uri="http://schemas.openxmlformats.org/drawingml/2006/table">
            <a:tbl>
              <a:tblPr/>
              <a:tblGrid>
                <a:gridCol w="2564810"/>
                <a:gridCol w="1055144"/>
                <a:gridCol w="1228337"/>
                <a:gridCol w="2314509"/>
              </a:tblGrid>
              <a:tr h="178366">
                <a:tc>
                  <a:txBody>
                    <a:bodyPr/>
                    <a:lstStyle/>
                    <a:p>
                      <a:pPr algn="l" fontAlgn="b"/>
                      <a:r>
                        <a:rPr lang="en-US" sz="14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calculation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366">
                <a:tc>
                  <a:txBody>
                    <a:bodyPr/>
                    <a:lstStyle/>
                    <a:p>
                      <a:pPr algn="l" fontAlgn="b"/>
                      <a:r>
                        <a:rPr lang="en-US" sz="1400" b="0" i="0" u="none" strike="noStrike" dirty="0">
                          <a:solidFill>
                            <a:srgbClr val="000000"/>
                          </a:solidFill>
                          <a:latin typeface="Calibri"/>
                        </a:rPr>
                        <a:t>Balance Sheet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49109">
                <a:tc>
                  <a:txBody>
                    <a:bodyPr/>
                    <a:lstStyle/>
                    <a:p>
                      <a:pPr algn="l" fontAlgn="b"/>
                      <a:r>
                        <a:rPr lang="en-US" sz="1400" b="0" i="0" u="none" strike="noStrike" dirty="0" smtClean="0">
                          <a:solidFill>
                            <a:srgbClr val="000000"/>
                          </a:solidFill>
                          <a:latin typeface="Calibri"/>
                        </a:rPr>
                        <a:t>Cash </a:t>
                      </a:r>
                      <a:r>
                        <a:rPr lang="en-US" sz="1400" b="0" i="0" u="none" strike="noStrike" dirty="0">
                          <a:solidFill>
                            <a:srgbClr val="000000"/>
                          </a:solidFill>
                          <a:latin typeface="Calibri"/>
                        </a:rPr>
                        <a:t>&amp; Cash equivalents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 $         11,982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a:solidFill>
                            <a:srgbClr val="000000"/>
                          </a:solidFill>
                          <a:latin typeface="Calibri"/>
                        </a:rPr>
                        <a:t> $          14,139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49109">
                <a:tc>
                  <a:txBody>
                    <a:bodyPr/>
                    <a:lstStyle/>
                    <a:p>
                      <a:pPr algn="l" fontAlgn="b"/>
                      <a:r>
                        <a:rPr lang="en-US" sz="1400" b="0" i="0" u="none" strike="noStrike" dirty="0" smtClean="0">
                          <a:solidFill>
                            <a:srgbClr val="000000"/>
                          </a:solidFill>
                          <a:latin typeface="Calibri"/>
                        </a:rPr>
                        <a:t>Accounts </a:t>
                      </a:r>
                      <a:r>
                        <a:rPr lang="en-US" sz="1400" b="0" i="0" u="none" strike="noStrike" dirty="0">
                          <a:solidFill>
                            <a:srgbClr val="000000"/>
                          </a:solidFill>
                          <a:latin typeface="Calibri"/>
                        </a:rPr>
                        <a:t>Receivable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a:solidFill>
                            <a:srgbClr val="000000"/>
                          </a:solidFill>
                          <a:latin typeface="Calibri"/>
                        </a:rPr>
                        <a:t> $         14,229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 $          16,790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19%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49109">
                <a:tc>
                  <a:txBody>
                    <a:bodyPr/>
                    <a:lstStyle/>
                    <a:p>
                      <a:pPr algn="l" fontAlgn="b"/>
                      <a:r>
                        <a:rPr lang="en-US" sz="1400" b="0" i="0" u="none" strike="noStrike" dirty="0">
                          <a:solidFill>
                            <a:srgbClr val="000000"/>
                          </a:solidFill>
                          <a:latin typeface="Calibri"/>
                        </a:rPr>
                        <a:t>Inventories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14,978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17,674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49109">
                <a:tc>
                  <a:txBody>
                    <a:bodyPr/>
                    <a:lstStyle/>
                    <a:p>
                      <a:pPr algn="l" fontAlgn="b"/>
                      <a:r>
                        <a:rPr lang="en-US" sz="1400" b="0" i="0" u="none" strike="noStrike">
                          <a:solidFill>
                            <a:srgbClr val="000000"/>
                          </a:solidFill>
                          <a:latin typeface="Calibri"/>
                        </a:rPr>
                        <a:t>Total Current Assets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         41,189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          48,603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49109">
                <a:tc>
                  <a:txBody>
                    <a:bodyPr/>
                    <a:lstStyle/>
                    <a:p>
                      <a:pPr algn="l" fontAlgn="b"/>
                      <a:r>
                        <a:rPr lang="en-US" sz="1400" b="0" i="0" u="none" strike="noStrike">
                          <a:solidFill>
                            <a:srgbClr val="000000"/>
                          </a:solidFill>
                          <a:latin typeface="Calibri"/>
                        </a:rPr>
                        <a:t>Property, Plant and Equipment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         49,427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58,324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66%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49109">
                <a:tc>
                  <a:txBody>
                    <a:bodyPr/>
                    <a:lstStyle/>
                    <a:p>
                      <a:pPr algn="l" fontAlgn="b"/>
                      <a:r>
                        <a:rPr lang="en-US" sz="1400" b="0" i="0" u="none" strike="noStrike">
                          <a:solidFill>
                            <a:srgbClr val="000000"/>
                          </a:solidFill>
                          <a:latin typeface="Calibri"/>
                        </a:rPr>
                        <a:t>Total Assets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         90,616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106,927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366">
                <a:tc>
                  <a:txBody>
                    <a:bodyPr/>
                    <a:lstStyle/>
                    <a:p>
                      <a:pPr algn="l" fontAlgn="b"/>
                      <a:r>
                        <a:rPr lang="en-US" sz="1400" b="0" i="0" u="none" strike="noStrike">
                          <a:solidFill>
                            <a:srgbClr val="000000"/>
                          </a:solidFill>
                          <a:latin typeface="Calibri"/>
                        </a:rPr>
                        <a:t>Liabilities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49109">
                <a:tc>
                  <a:txBody>
                    <a:bodyPr/>
                    <a:lstStyle/>
                    <a:p>
                      <a:pPr algn="l" fontAlgn="b"/>
                      <a:r>
                        <a:rPr lang="en-US" sz="1400" b="0" i="0" u="none" strike="noStrike">
                          <a:solidFill>
                            <a:srgbClr val="000000"/>
                          </a:solidFill>
                          <a:latin typeface="Calibri"/>
                        </a:rPr>
                        <a:t>Accounts Payable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a:solidFill>
                            <a:srgbClr val="000000"/>
                          </a:solidFill>
                          <a:latin typeface="Calibri"/>
                        </a:rPr>
                        <a:t> $         11,982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a:solidFill>
                            <a:srgbClr val="000000"/>
                          </a:solidFill>
                          <a:latin typeface="Calibri"/>
                        </a:rPr>
                        <a:t> $          14,139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49109">
                <a:tc>
                  <a:txBody>
                    <a:bodyPr/>
                    <a:lstStyle/>
                    <a:p>
                      <a:pPr algn="l" fontAlgn="b"/>
                      <a:r>
                        <a:rPr lang="en-US" sz="1400" b="0" i="0" u="none" strike="noStrike">
                          <a:solidFill>
                            <a:srgbClr val="000000"/>
                          </a:solidFill>
                          <a:latin typeface="Calibri"/>
                        </a:rPr>
                        <a:t>Debt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            4,500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            4,500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remains the same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49109">
                <a:tc>
                  <a:txBody>
                    <a:bodyPr/>
                    <a:lstStyle/>
                    <a:p>
                      <a:pPr algn="l" fontAlgn="b"/>
                      <a:r>
                        <a:rPr lang="en-US" sz="1400" b="0" i="0" u="none" strike="noStrike">
                          <a:solidFill>
                            <a:srgbClr val="000000"/>
                          </a:solidFill>
                          <a:latin typeface="Calibri"/>
                        </a:rPr>
                        <a:t>Total Liabilities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latin typeface="Calibri"/>
                        </a:rPr>
                        <a:t> $         16,482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latin typeface="Calibri"/>
                        </a:rPr>
                        <a:t> $          18,639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49109">
                <a:tc>
                  <a:txBody>
                    <a:bodyPr/>
                    <a:lstStyle/>
                    <a:p>
                      <a:pPr algn="l" fontAlgn="b"/>
                      <a:r>
                        <a:rPr lang="en-US" sz="1400" b="0" i="0" u="none" strike="noStrike">
                          <a:solidFill>
                            <a:srgbClr val="000000"/>
                          </a:solidFill>
                          <a:latin typeface="Calibri"/>
                        </a:rPr>
                        <a:t>Stockholders' Equity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         74,134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          82,360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retention ratio of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49109">
                <a:tc>
                  <a:txBody>
                    <a:bodyPr/>
                    <a:lstStyle/>
                    <a:p>
                      <a:pPr algn="l" fontAlgn="b"/>
                      <a:r>
                        <a:rPr lang="en-US" sz="1400" b="0" i="0" u="none" strike="noStrike">
                          <a:solidFill>
                            <a:srgbClr val="000000"/>
                          </a:solidFill>
                          <a:latin typeface="Calibri"/>
                        </a:rPr>
                        <a:t>Total Liabilities &amp; Equity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         90,616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        100,999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49109">
                <a:tc>
                  <a:txBody>
                    <a:bodyPr/>
                    <a:lstStyle/>
                    <a:p>
                      <a:pPr algn="l" fontAlgn="b"/>
                      <a:r>
                        <a:rPr lang="en-US" sz="1400" b="1" i="0" u="none" strike="noStrike">
                          <a:solidFill>
                            <a:srgbClr val="000000"/>
                          </a:solidFill>
                          <a:latin typeface="Calibri"/>
                        </a:rPr>
                        <a:t>Additional Funds Needed AFN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latin typeface="Calibri"/>
                        </a:rPr>
                        <a:t> $     </a:t>
                      </a:r>
                      <a:r>
                        <a:rPr lang="en-US" sz="1400" b="1" i="0" u="none" strike="noStrike" dirty="0" smtClean="0">
                          <a:solidFill>
                            <a:srgbClr val="000000"/>
                          </a:solidFill>
                          <a:latin typeface="Calibri"/>
                        </a:rPr>
                        <a:t>     </a:t>
                      </a:r>
                      <a:r>
                        <a:rPr lang="en-US" sz="1400" b="1" i="0" u="none" strike="noStrike" dirty="0">
                          <a:solidFill>
                            <a:srgbClr val="000000"/>
                          </a:solidFill>
                          <a:latin typeface="Calibri"/>
                        </a:rPr>
                        <a:t>5,928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latin typeface="Calibri"/>
                        </a:rPr>
                        <a:t>TA-TL&amp;E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5"/>
          <p:cNvSpPr>
            <a:spLocks noGrp="1" noChangeArrowheads="1"/>
          </p:cNvSpPr>
          <p:nvPr>
            <p:ph type="title"/>
          </p:nvPr>
        </p:nvSpPr>
        <p:spPr/>
        <p:txBody>
          <a:bodyPr/>
          <a:lstStyle/>
          <a:p>
            <a:pPr eaLnBrk="1" hangingPunct="1"/>
            <a:r>
              <a:rPr lang="en-US" dirty="0" smtClean="0"/>
              <a:t>Example-2 </a:t>
            </a:r>
            <a:r>
              <a:rPr lang="en-US" dirty="0" smtClean="0"/>
              <a:t>Net New Financing</a:t>
            </a:r>
          </a:p>
        </p:txBody>
      </p:sp>
      <p:sp>
        <p:nvSpPr>
          <p:cNvPr id="26627" name="Rectangle 16"/>
          <p:cNvSpPr>
            <a:spLocks noGrp="1" noChangeArrowheads="1"/>
          </p:cNvSpPr>
          <p:nvPr>
            <p:ph idx="1"/>
          </p:nvPr>
        </p:nvSpPr>
        <p:spPr/>
        <p:txBody>
          <a:bodyPr/>
          <a:lstStyle/>
          <a:p>
            <a:pPr eaLnBrk="1" hangingPunct="1">
              <a:lnSpc>
                <a:spcPct val="80000"/>
              </a:lnSpc>
            </a:pPr>
            <a:r>
              <a:rPr lang="en-US" sz="2800" dirty="0" smtClean="0"/>
              <a:t>When a company is growing faster than it can finance internally, any distributions to shareholders will cause it to seek greater additional financing.  It is important not to confuse the need for external financing with poor performance. Most growing firms need additional financing to fuel that growth as their expenditures to grow naturally precede their income from that growth.  </a:t>
            </a:r>
          </a:p>
        </p:txBody>
      </p:sp>
    </p:spTree>
  </p:cSld>
  <p:clrMapOvr>
    <a:masterClrMapping/>
  </p:clrMapOvr>
  <p:transition spd="med">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60" name="Rectangle 12"/>
          <p:cNvSpPr>
            <a:spLocks noGrp="1" noChangeArrowheads="1"/>
          </p:cNvSpPr>
          <p:nvPr>
            <p:ph type="title"/>
          </p:nvPr>
        </p:nvSpPr>
        <p:spPr/>
        <p:txBody>
          <a:bodyPr rtlCol="0">
            <a:normAutofit/>
          </a:bodyPr>
          <a:lstStyle/>
          <a:p>
            <a:pPr eaLnBrk="1" fontAlgn="auto" hangingPunct="1">
              <a:spcAft>
                <a:spcPts val="0"/>
              </a:spcAft>
              <a:defRPr/>
            </a:pPr>
            <a:r>
              <a:rPr lang="en-US" dirty="0" smtClean="0"/>
              <a:t>3. </a:t>
            </a:r>
            <a:r>
              <a:rPr lang="en-US" dirty="0" smtClean="0"/>
              <a:t>Forecasting a Planned Expansion</a:t>
            </a:r>
          </a:p>
        </p:txBody>
      </p:sp>
      <p:sp>
        <p:nvSpPr>
          <p:cNvPr id="27651" name="Rectangle 13"/>
          <p:cNvSpPr>
            <a:spLocks noGrp="1" noChangeArrowheads="1"/>
          </p:cNvSpPr>
          <p:nvPr>
            <p:ph idx="1"/>
          </p:nvPr>
        </p:nvSpPr>
        <p:spPr/>
        <p:txBody>
          <a:bodyPr/>
          <a:lstStyle/>
          <a:p>
            <a:pPr eaLnBrk="1" hangingPunct="1">
              <a:lnSpc>
                <a:spcPct val="90000"/>
              </a:lnSpc>
            </a:pPr>
            <a:r>
              <a:rPr lang="en-US" sz="2400" smtClean="0"/>
              <a:t>Percent of sales method works for large stable companies, or as a general overview, but ignores real-world </a:t>
            </a:r>
            <a:r>
              <a:rPr lang="en-US" sz="2400" i="1" smtClean="0">
                <a:solidFill>
                  <a:srgbClr val="00646D"/>
                </a:solidFill>
              </a:rPr>
              <a:t>“lumpy” investments </a:t>
            </a:r>
            <a:r>
              <a:rPr lang="en-US" sz="2400" smtClean="0"/>
              <a:t>in capacity.</a:t>
            </a:r>
          </a:p>
          <a:p>
            <a:pPr eaLnBrk="1" hangingPunct="1">
              <a:lnSpc>
                <a:spcPct val="90000"/>
              </a:lnSpc>
            </a:pPr>
            <a:r>
              <a:rPr lang="en-US" sz="2400" smtClean="0"/>
              <a:t>Most firms can’t buy half of a factory, or add additional retail space by the square foot.  It is added in one lump investment in new Property, Plant and Equipment.</a:t>
            </a:r>
          </a:p>
          <a:p>
            <a:pPr eaLnBrk="1" hangingPunct="1">
              <a:lnSpc>
                <a:spcPct val="90000"/>
              </a:lnSpc>
            </a:pPr>
            <a:r>
              <a:rPr lang="en-US" sz="2400" smtClean="0"/>
              <a:t>Thus, firms often make a large investment that will provide sufficient capacity for </a:t>
            </a:r>
            <a:r>
              <a:rPr lang="en-US" sz="2400" i="1" smtClean="0">
                <a:solidFill>
                  <a:srgbClr val="00646D"/>
                </a:solidFill>
              </a:rPr>
              <a:t>several years </a:t>
            </a:r>
            <a:r>
              <a:rPr lang="en-US" sz="2400" smtClean="0"/>
              <a:t>into the future.</a:t>
            </a:r>
          </a:p>
          <a:p>
            <a:pPr eaLnBrk="1" hangingPunct="1">
              <a:lnSpc>
                <a:spcPct val="90000"/>
              </a:lnSpc>
            </a:pPr>
            <a:r>
              <a:rPr lang="en-US" sz="2400" smtClean="0"/>
              <a:t>Firms will create detailed analysis to understand their market size and market share.</a:t>
            </a:r>
          </a:p>
        </p:txBody>
      </p:sp>
    </p:spTree>
  </p:cSld>
  <p:clrMapOvr>
    <a:masterClrMapping/>
  </p:clrMapOvr>
  <p:transition spd="med">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
          <p:cNvSpPr>
            <a:spLocks noGrp="1" noChangeArrowheads="1"/>
          </p:cNvSpPr>
          <p:nvPr>
            <p:ph type="title"/>
          </p:nvPr>
        </p:nvSpPr>
        <p:spPr/>
        <p:txBody>
          <a:bodyPr/>
          <a:lstStyle/>
          <a:p>
            <a:pPr eaLnBrk="1" hangingPunct="1"/>
            <a:r>
              <a:rPr lang="en-US" smtClean="0"/>
              <a:t>The Big Question	</a:t>
            </a:r>
          </a:p>
        </p:txBody>
      </p:sp>
      <p:sp>
        <p:nvSpPr>
          <p:cNvPr id="28675" name="Rectangle 11"/>
          <p:cNvSpPr>
            <a:spLocks noGrp="1" noChangeArrowheads="1"/>
          </p:cNvSpPr>
          <p:nvPr>
            <p:ph idx="1"/>
          </p:nvPr>
        </p:nvSpPr>
        <p:spPr/>
        <p:txBody>
          <a:bodyPr/>
          <a:lstStyle/>
          <a:p>
            <a:pPr eaLnBrk="1" hangingPunct="1">
              <a:lnSpc>
                <a:spcPct val="90000"/>
              </a:lnSpc>
            </a:pPr>
            <a:r>
              <a:rPr lang="en-US" smtClean="0"/>
              <a:t>Will the planned expansion increase the value of your company?</a:t>
            </a:r>
          </a:p>
          <a:p>
            <a:pPr eaLnBrk="1" hangingPunct="1">
              <a:lnSpc>
                <a:spcPct val="90000"/>
              </a:lnSpc>
            </a:pPr>
            <a:r>
              <a:rPr lang="en-US" smtClean="0"/>
              <a:t>Steps to answer the “big question”</a:t>
            </a:r>
          </a:p>
          <a:p>
            <a:pPr marL="800100" lvl="1" indent="-342900" eaLnBrk="1" hangingPunct="1">
              <a:lnSpc>
                <a:spcPct val="90000"/>
              </a:lnSpc>
              <a:buFont typeface="Wingdings" pitchFamily="2" charset="2"/>
              <a:buAutoNum type="arabicPeriod"/>
            </a:pPr>
            <a:r>
              <a:rPr lang="en-US" smtClean="0"/>
              <a:t>Identify capacity needs and financing options</a:t>
            </a:r>
          </a:p>
          <a:p>
            <a:pPr marL="800100" lvl="1" indent="-342900" eaLnBrk="1" hangingPunct="1">
              <a:lnSpc>
                <a:spcPct val="90000"/>
              </a:lnSpc>
              <a:buFont typeface="Wingdings" pitchFamily="2" charset="2"/>
              <a:buAutoNum type="arabicPeriod"/>
            </a:pPr>
            <a:r>
              <a:rPr lang="en-US" smtClean="0"/>
              <a:t>Construct pro forma income statements and forecast future cash flows</a:t>
            </a:r>
          </a:p>
          <a:p>
            <a:pPr marL="800100" lvl="1" indent="-342900" eaLnBrk="1" hangingPunct="1">
              <a:lnSpc>
                <a:spcPct val="90000"/>
              </a:lnSpc>
              <a:buFont typeface="Wingdings" pitchFamily="2" charset="2"/>
              <a:buAutoNum type="arabicPeriod"/>
            </a:pPr>
            <a:r>
              <a:rPr lang="en-US" smtClean="0"/>
              <a:t>Use forecasted free cash flows to assess the impact of expansion</a:t>
            </a:r>
          </a:p>
        </p:txBody>
      </p:sp>
    </p:spTree>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954" name="Rectangle 58"/>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Table-5 </a:t>
            </a:r>
            <a:r>
              <a:rPr lang="en-US" dirty="0" smtClean="0"/>
              <a:t>KMS Forecasted Production Capacity Requirements</a:t>
            </a:r>
          </a:p>
        </p:txBody>
      </p:sp>
      <p:graphicFrame>
        <p:nvGraphicFramePr>
          <p:cNvPr id="6" name="Table 5"/>
          <p:cNvGraphicFramePr>
            <a:graphicFrameLocks noGrp="1"/>
          </p:cNvGraphicFramePr>
          <p:nvPr/>
        </p:nvGraphicFramePr>
        <p:xfrm>
          <a:off x="1066800" y="1985963"/>
          <a:ext cx="7620004" cy="2194560"/>
        </p:xfrm>
        <a:graphic>
          <a:graphicData uri="http://schemas.openxmlformats.org/drawingml/2006/table">
            <a:tbl>
              <a:tblPr/>
              <a:tblGrid>
                <a:gridCol w="1982080"/>
                <a:gridCol w="939654"/>
                <a:gridCol w="939654"/>
                <a:gridCol w="939654"/>
                <a:gridCol w="939654"/>
                <a:gridCol w="939654"/>
                <a:gridCol w="939654"/>
              </a:tblGrid>
              <a:tr h="190500">
                <a:tc gridSpan="7">
                  <a:txBody>
                    <a:bodyPr/>
                    <a:lstStyle/>
                    <a:p>
                      <a:pPr algn="l" fontAlgn="b"/>
                      <a:r>
                        <a:rPr lang="en-US" sz="1800" b="0" i="0" u="none" strike="noStrike" dirty="0">
                          <a:solidFill>
                            <a:srgbClr val="000000"/>
                          </a:solidFill>
                          <a:latin typeface="Calibri"/>
                        </a:rPr>
                        <a:t>KMS Forecasted Production Capacity </a:t>
                      </a:r>
                      <a:r>
                        <a:rPr lang="en-US" sz="1800" b="0" i="0" u="none" strike="noStrike" dirty="0" smtClean="0">
                          <a:solidFill>
                            <a:srgbClr val="000000"/>
                          </a:solidFill>
                          <a:latin typeface="Calibri"/>
                        </a:rPr>
                        <a:t>Requirements</a:t>
                      </a:r>
                      <a:endParaRPr lang="en-US" sz="1800" b="0" i="0" u="none" strike="noStrike" dirty="0">
                        <a:solidFill>
                          <a:srgbClr val="000000"/>
                        </a:solidFill>
                        <a:latin typeface="Calibri"/>
                      </a:endParaRPr>
                    </a:p>
                    <a:p>
                      <a:pPr algn="l" fontAlgn="b"/>
                      <a:endParaRPr lang="en-US" sz="18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800" b="0" i="0" u="none" strike="noStrike" dirty="0">
                          <a:solidFill>
                            <a:srgbClr val="000000"/>
                          </a:solidFill>
                          <a:latin typeface="Calibri"/>
                        </a:rPr>
                        <a:t>Year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800" b="0" i="0" u="none" strike="noStrike" dirty="0">
                          <a:solidFill>
                            <a:srgbClr val="000000"/>
                          </a:solidFill>
                          <a:latin typeface="Calibri"/>
                        </a:rPr>
                        <a:t>Volume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800" b="0" i="0" u="none" strike="noStrike" dirty="0">
                          <a:solidFill>
                            <a:srgbClr val="000000"/>
                          </a:solidFill>
                          <a:latin typeface="Calibri"/>
                        </a:rPr>
                        <a:t>Market Size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10500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11025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11576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12155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12763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800" b="0" i="0" u="none" strike="noStrike" dirty="0">
                          <a:solidFill>
                            <a:srgbClr val="000000"/>
                          </a:solidFill>
                          <a:latin typeface="Calibri"/>
                        </a:rPr>
                        <a:t>Market Share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800" b="0" i="0" u="none" strike="noStrike">
                          <a:solidFill>
                            <a:srgbClr val="000000"/>
                          </a:solidFill>
                          <a:latin typeface="Calibri"/>
                        </a:rPr>
                        <a:t>Production Volume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1155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1323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1505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1702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1914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800" b="0" i="0" u="none" strike="noStrike">
                          <a:solidFill>
                            <a:srgbClr val="000000"/>
                          </a:solidFill>
                          <a:latin typeface="Calibri"/>
                        </a:rPr>
                        <a:t>Average Sales price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    74.89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    76.51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    78.04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    79.60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    81.19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    82.82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2"/>
          <p:cNvSpPr>
            <a:spLocks noGrp="1" noChangeArrowheads="1"/>
          </p:cNvSpPr>
          <p:nvPr>
            <p:ph type="title"/>
          </p:nvPr>
        </p:nvSpPr>
        <p:spPr/>
        <p:txBody>
          <a:bodyPr/>
          <a:lstStyle/>
          <a:p>
            <a:pPr eaLnBrk="1" hangingPunct="1"/>
            <a:r>
              <a:rPr lang="en-US" smtClean="0"/>
              <a:t>Forecasting Expansion	</a:t>
            </a:r>
          </a:p>
        </p:txBody>
      </p:sp>
      <p:sp>
        <p:nvSpPr>
          <p:cNvPr id="30723" name="Rectangle 13"/>
          <p:cNvSpPr>
            <a:spLocks noGrp="1" noChangeArrowheads="1"/>
          </p:cNvSpPr>
          <p:nvPr>
            <p:ph idx="1"/>
          </p:nvPr>
        </p:nvSpPr>
        <p:spPr/>
        <p:txBody>
          <a:bodyPr/>
          <a:lstStyle/>
          <a:p>
            <a:pPr eaLnBrk="1" hangingPunct="1"/>
            <a:r>
              <a:rPr lang="en-US" smtClean="0"/>
              <a:t>New PP+E expansion = $20 million</a:t>
            </a:r>
          </a:p>
          <a:p>
            <a:pPr eaLnBrk="1" hangingPunct="1"/>
            <a:r>
              <a:rPr lang="en-US" smtClean="0"/>
              <a:t>It must be purchased in 2011 to meet minimum capacity requirements</a:t>
            </a:r>
          </a:p>
          <a:p>
            <a:pPr eaLnBrk="1" hangingPunct="1"/>
            <a:r>
              <a:rPr lang="en-US" smtClean="0"/>
              <a:t>KMS must invest $5 million each year to replace depreciated equipment</a:t>
            </a:r>
          </a:p>
          <a:p>
            <a:pPr eaLnBrk="1" hangingPunct="1"/>
            <a:r>
              <a:rPr lang="en-US" smtClean="0"/>
              <a:t>After expansion, KMS must invest $8 million per year for depreciation 2010-2015</a:t>
            </a:r>
          </a:p>
        </p:txBody>
      </p:sp>
    </p:spTree>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94" name="Rectangle 50"/>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Table-6 </a:t>
            </a:r>
            <a:r>
              <a:rPr lang="en-US" dirty="0" smtClean="0"/>
              <a:t>KMS Forecasted Capital Expenditures</a:t>
            </a:r>
          </a:p>
        </p:txBody>
      </p:sp>
      <p:graphicFrame>
        <p:nvGraphicFramePr>
          <p:cNvPr id="6" name="Table 5"/>
          <p:cNvGraphicFramePr>
            <a:graphicFrameLocks noGrp="1"/>
          </p:cNvGraphicFramePr>
          <p:nvPr/>
        </p:nvGraphicFramePr>
        <p:xfrm>
          <a:off x="762000" y="1828800"/>
          <a:ext cx="7696202" cy="1945980"/>
        </p:xfrm>
        <a:graphic>
          <a:graphicData uri="http://schemas.openxmlformats.org/drawingml/2006/table">
            <a:tbl>
              <a:tblPr/>
              <a:tblGrid>
                <a:gridCol w="1667714"/>
                <a:gridCol w="1004748"/>
                <a:gridCol w="1004748"/>
                <a:gridCol w="1004748"/>
                <a:gridCol w="1004748"/>
                <a:gridCol w="1004748"/>
                <a:gridCol w="1004748"/>
              </a:tblGrid>
              <a:tr h="527640">
                <a:tc gridSpan="7">
                  <a:txBody>
                    <a:bodyPr/>
                    <a:lstStyle/>
                    <a:p>
                      <a:pPr algn="l" fontAlgn="b"/>
                      <a:r>
                        <a:rPr lang="en-US" sz="1400" b="0" i="0" u="none" strike="noStrike" dirty="0">
                          <a:solidFill>
                            <a:srgbClr val="000000"/>
                          </a:solidFill>
                          <a:latin typeface="Calibri"/>
                        </a:rPr>
                        <a:t>KMS Forecasted Capital Expenditures</a:t>
                      </a:r>
                    </a:p>
                    <a:p>
                      <a:pPr algn="l"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580">
                <a:tc>
                  <a:txBody>
                    <a:bodyPr/>
                    <a:lstStyle/>
                    <a:p>
                      <a:pPr algn="l" fontAlgn="b"/>
                      <a:r>
                        <a:rPr lang="en-US" sz="14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580">
                <a:tc>
                  <a:txBody>
                    <a:bodyPr/>
                    <a:lstStyle/>
                    <a:p>
                      <a:pPr algn="l" fontAlgn="b"/>
                      <a:r>
                        <a:rPr lang="en-US" sz="1400" b="0" i="0" u="none" strike="noStrike" dirty="0">
                          <a:solidFill>
                            <a:srgbClr val="000000"/>
                          </a:solidFill>
                          <a:latin typeface="Calibri"/>
                        </a:rPr>
                        <a:t> Opening Book Value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49,919.00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49,427.00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66,984.00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67,486.00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67,937.00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68,344.00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580">
                <a:tc>
                  <a:txBody>
                    <a:bodyPr/>
                    <a:lstStyle/>
                    <a:p>
                      <a:pPr algn="l" fontAlgn="b"/>
                      <a:r>
                        <a:rPr lang="en-US" sz="1400" b="0" i="0" u="none" strike="noStrike">
                          <a:solidFill>
                            <a:srgbClr val="000000"/>
                          </a:solidFill>
                          <a:latin typeface="Calibri"/>
                        </a:rPr>
                        <a:t> Capital Investment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5,000.00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25,000.00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8,000.00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8,000.00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8,000.00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8,000.00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020">
                <a:tc>
                  <a:txBody>
                    <a:bodyPr/>
                    <a:lstStyle/>
                    <a:p>
                      <a:pPr algn="l" fontAlgn="b"/>
                      <a:r>
                        <a:rPr lang="en-US" sz="1400" b="0" i="0" u="none" strike="noStrike">
                          <a:solidFill>
                            <a:srgbClr val="000000"/>
                          </a:solidFill>
                          <a:latin typeface="Calibri"/>
                        </a:rPr>
                        <a:t> Depreciation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(5,492.00)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(7,443.00)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(7,498.00)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(7,594.00)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(7,594.00)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7,634.00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580">
                <a:tc>
                  <a:txBody>
                    <a:bodyPr/>
                    <a:lstStyle/>
                    <a:p>
                      <a:pPr algn="l" fontAlgn="b"/>
                      <a:r>
                        <a:rPr lang="en-US" sz="1400" b="0" i="0" u="none" strike="noStrike">
                          <a:solidFill>
                            <a:srgbClr val="000000"/>
                          </a:solidFill>
                          <a:latin typeface="Calibri"/>
                        </a:rPr>
                        <a:t> Closing Book Value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49,427.00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66,984.00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67,486.00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67,892.00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68,343.00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83,978.00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8"/>
          <p:cNvSpPr>
            <a:spLocks noGrp="1" noChangeArrowheads="1"/>
          </p:cNvSpPr>
          <p:nvPr>
            <p:ph type="title"/>
          </p:nvPr>
        </p:nvSpPr>
        <p:spPr/>
        <p:txBody>
          <a:bodyPr/>
          <a:lstStyle/>
          <a:p>
            <a:pPr eaLnBrk="1" hangingPunct="1"/>
            <a:r>
              <a:rPr lang="en-US" smtClean="0"/>
              <a:t>Financing the Expansion</a:t>
            </a:r>
          </a:p>
        </p:txBody>
      </p:sp>
      <p:sp>
        <p:nvSpPr>
          <p:cNvPr id="32771" name="Rectangle 19"/>
          <p:cNvSpPr>
            <a:spLocks noGrp="1" noChangeArrowheads="1"/>
          </p:cNvSpPr>
          <p:nvPr>
            <p:ph idx="1"/>
          </p:nvPr>
        </p:nvSpPr>
        <p:spPr/>
        <p:txBody>
          <a:bodyPr/>
          <a:lstStyle/>
          <a:p>
            <a:pPr eaLnBrk="1" hangingPunct="1"/>
            <a:r>
              <a:rPr lang="en-US" smtClean="0"/>
              <a:t>KMS will fund recurring investment from operating cash flows</a:t>
            </a:r>
          </a:p>
          <a:p>
            <a:pPr eaLnBrk="1" hangingPunct="1"/>
            <a:r>
              <a:rPr lang="en-US" smtClean="0"/>
              <a:t>KMS finance the $20 million investment in new PP+E by issuing 10-year coupon bonds at 6.8%.</a:t>
            </a:r>
          </a:p>
        </p:txBody>
      </p:sp>
      <p:sp>
        <p:nvSpPr>
          <p:cNvPr id="32772" name="Content Placeholder 3"/>
          <p:cNvSpPr txBox="1">
            <a:spLocks/>
          </p:cNvSpPr>
          <p:nvPr/>
        </p:nvSpPr>
        <p:spPr bwMode="auto">
          <a:xfrm>
            <a:off x="762000" y="4191000"/>
            <a:ext cx="7467600" cy="1320800"/>
          </a:xfrm>
          <a:prstGeom prst="rect">
            <a:avLst/>
          </a:prstGeom>
          <a:solidFill>
            <a:srgbClr val="FFF4DB"/>
          </a:solidFill>
          <a:ln w="9525">
            <a:noFill/>
            <a:miter lim="800000"/>
            <a:headEnd/>
            <a:tailEnd/>
          </a:ln>
        </p:spPr>
        <p:txBody>
          <a:bodyPr/>
          <a:lstStyle/>
          <a:p>
            <a:pPr eaLnBrk="0" hangingPunct="0">
              <a:spcBef>
                <a:spcPct val="20000"/>
              </a:spcBef>
            </a:pPr>
            <a:r>
              <a:rPr lang="en-US" sz="2000">
                <a:latin typeface="Times New Roman" pitchFamily="18" charset="0"/>
                <a:cs typeface="Arial" charset="0"/>
              </a:rPr>
              <a:t>Interest in Year </a:t>
            </a:r>
            <a:r>
              <a:rPr lang="en-US" sz="2000" i="1">
                <a:latin typeface="Times New Roman" pitchFamily="18" charset="0"/>
                <a:cs typeface="Arial" charset="0"/>
              </a:rPr>
              <a:t>t =</a:t>
            </a:r>
            <a:r>
              <a:rPr lang="en-US" sz="2000">
                <a:latin typeface="Times New Roman" pitchFamily="18" charset="0"/>
                <a:cs typeface="Arial" charset="0"/>
              </a:rPr>
              <a:t> Interest Rate x Ending balance in year (</a:t>
            </a:r>
            <a:r>
              <a:rPr lang="en-US" sz="2000" i="1">
                <a:latin typeface="Times New Roman" pitchFamily="18" charset="0"/>
                <a:cs typeface="Arial" charset="0"/>
              </a:rPr>
              <a:t>t-1)</a:t>
            </a:r>
            <a:endParaRPr lang="en-US" sz="2000">
              <a:latin typeface="Times New Roman" pitchFamily="18" charset="0"/>
              <a:cs typeface="Arial" charset="0"/>
            </a:endParaRPr>
          </a:p>
        </p:txBody>
      </p:sp>
    </p:spTree>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8"/>
          <p:cNvSpPr>
            <a:spLocks noGrp="1" noChangeArrowheads="1"/>
          </p:cNvSpPr>
          <p:nvPr>
            <p:ph type="title"/>
          </p:nvPr>
        </p:nvSpPr>
        <p:spPr/>
        <p:txBody>
          <a:bodyPr/>
          <a:lstStyle/>
          <a:p>
            <a:pPr eaLnBrk="1" hangingPunct="1"/>
            <a:r>
              <a:rPr lang="en-US" smtClean="0"/>
              <a:t>Learning Objectives</a:t>
            </a:r>
          </a:p>
        </p:txBody>
      </p:sp>
      <p:sp>
        <p:nvSpPr>
          <p:cNvPr id="6147" name="Rectangle 9"/>
          <p:cNvSpPr>
            <a:spLocks noGrp="1" noChangeArrowheads="1"/>
          </p:cNvSpPr>
          <p:nvPr>
            <p:ph idx="1"/>
          </p:nvPr>
        </p:nvSpPr>
        <p:spPr>
          <a:ln>
            <a:solidFill>
              <a:schemeClr val="tx1"/>
            </a:solidFill>
          </a:ln>
        </p:spPr>
        <p:txBody>
          <a:bodyPr/>
          <a:lstStyle/>
          <a:p>
            <a:pPr eaLnBrk="1" hangingPunct="1"/>
            <a:r>
              <a:rPr lang="en-US" sz="2800" smtClean="0"/>
              <a:t>Understand the goals of long-term financial planning</a:t>
            </a:r>
          </a:p>
          <a:p>
            <a:pPr eaLnBrk="1" hangingPunct="1"/>
            <a:r>
              <a:rPr lang="en-US" sz="2800" smtClean="0"/>
              <a:t>Create pro forma income statements and balance sheets using the percent of sales method</a:t>
            </a:r>
          </a:p>
          <a:p>
            <a:pPr eaLnBrk="1" hangingPunct="1"/>
            <a:r>
              <a:rPr lang="en-US" sz="2800" smtClean="0"/>
              <a:t>Develop financial models of the firm by directly forecasting capital expenditures, working capital needs, and financing events </a:t>
            </a:r>
          </a:p>
          <a:p>
            <a:pPr eaLnBrk="1" hangingPunct="1"/>
            <a:r>
              <a:rPr lang="en-US" sz="2800" smtClean="0"/>
              <a:t>Distinguish between the concepts of sustainable growth and value-increasing growth</a:t>
            </a:r>
          </a:p>
        </p:txBody>
      </p:sp>
    </p:spTree>
  </p:cSld>
  <p:clrMapOvr>
    <a:masterClrMapping/>
  </p:clrMapOvr>
  <p:transition spd="med">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9041" name="Rectangle 49"/>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-7 </a:t>
            </a:r>
            <a:r>
              <a:rPr lang="en-US" dirty="0" smtClean="0"/>
              <a:t>KMS Planned Debt and Interest Payments</a:t>
            </a:r>
          </a:p>
        </p:txBody>
      </p:sp>
      <p:graphicFrame>
        <p:nvGraphicFramePr>
          <p:cNvPr id="7" name="Table 6"/>
          <p:cNvGraphicFramePr>
            <a:graphicFrameLocks noGrp="1"/>
          </p:cNvGraphicFramePr>
          <p:nvPr/>
        </p:nvGraphicFramePr>
        <p:xfrm>
          <a:off x="1371600" y="1905000"/>
          <a:ext cx="6857997" cy="1752601"/>
        </p:xfrm>
        <a:graphic>
          <a:graphicData uri="http://schemas.openxmlformats.org/drawingml/2006/table">
            <a:tbl>
              <a:tblPr/>
              <a:tblGrid>
                <a:gridCol w="1600200"/>
                <a:gridCol w="914400"/>
                <a:gridCol w="969705"/>
                <a:gridCol w="843423"/>
                <a:gridCol w="843423"/>
                <a:gridCol w="843423"/>
                <a:gridCol w="843423"/>
              </a:tblGrid>
              <a:tr h="298637">
                <a:tc>
                  <a:txBody>
                    <a:bodyPr/>
                    <a:lstStyle/>
                    <a:p>
                      <a:pPr algn="l" fontAlgn="b"/>
                      <a:r>
                        <a:rPr lang="en-US" sz="1100" b="0" i="0" u="none" strike="noStrike">
                          <a:solidFill>
                            <a:srgbClr val="000000"/>
                          </a:solidFill>
                          <a:latin typeface="Calibri"/>
                        </a:rPr>
                        <a:t>Year</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2010</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2011</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2012</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2013</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2014</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2015</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637">
                <a:tc>
                  <a:txBody>
                    <a:bodyPr/>
                    <a:lstStyle/>
                    <a:p>
                      <a:pPr algn="l" fontAlgn="b"/>
                      <a:r>
                        <a:rPr lang="en-US" sz="1100" b="0" i="0" u="none" strike="noStrike">
                          <a:solidFill>
                            <a:srgbClr val="000000"/>
                          </a:solidFill>
                          <a:latin typeface="Calibri"/>
                        </a:rPr>
                        <a:t> Outstanding Debt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8053">
                <a:tc>
                  <a:txBody>
                    <a:bodyPr/>
                    <a:lstStyle/>
                    <a:p>
                      <a:pPr algn="l" fontAlgn="b"/>
                      <a:r>
                        <a:rPr lang="en-US" sz="1100" b="0" i="0" u="none" strike="noStrike">
                          <a:solidFill>
                            <a:srgbClr val="000000"/>
                          </a:solidFill>
                          <a:latin typeface="Calibri"/>
                        </a:rPr>
                        <a:t> New Debt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20,000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637">
                <a:tc>
                  <a:txBody>
                    <a:bodyPr/>
                    <a:lstStyle/>
                    <a:p>
                      <a:pPr algn="l" fontAlgn="b"/>
                      <a:r>
                        <a:rPr lang="en-US" sz="1100" b="0" i="0" u="none" strike="noStrike">
                          <a:solidFill>
                            <a:srgbClr val="000000"/>
                          </a:solidFill>
                          <a:latin typeface="Calibri"/>
                        </a:rPr>
                        <a:t> Total Debt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637">
                <a:tc>
                  <a:txBody>
                    <a:bodyPr/>
                    <a:lstStyle/>
                    <a:p>
                      <a:pPr algn="l" fontAlgn="b"/>
                      <a:r>
                        <a:rPr lang="en-US" sz="1100" b="0" i="0" u="none" strike="noStrike">
                          <a:solidFill>
                            <a:srgbClr val="000000"/>
                          </a:solidFill>
                          <a:latin typeface="Calibri"/>
                        </a:rPr>
                        <a:t> Interest on Debt at 6.8%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$1,666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$1,666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$1,666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6"/>
          <p:cNvSpPr>
            <a:spLocks noGrp="1" noChangeArrowheads="1"/>
          </p:cNvSpPr>
          <p:nvPr>
            <p:ph type="title"/>
          </p:nvPr>
        </p:nvSpPr>
        <p:spPr/>
        <p:txBody>
          <a:bodyPr/>
          <a:lstStyle/>
          <a:p>
            <a:pPr eaLnBrk="1" hangingPunct="1"/>
            <a:r>
              <a:rPr lang="en-US" smtClean="0"/>
              <a:t>Pro Forma Income Statement</a:t>
            </a:r>
          </a:p>
        </p:txBody>
      </p:sp>
      <p:sp>
        <p:nvSpPr>
          <p:cNvPr id="34819" name="Rectangle 17"/>
          <p:cNvSpPr>
            <a:spLocks noGrp="1" noChangeArrowheads="1"/>
          </p:cNvSpPr>
          <p:nvPr>
            <p:ph idx="1"/>
          </p:nvPr>
        </p:nvSpPr>
        <p:spPr/>
        <p:txBody>
          <a:bodyPr/>
          <a:lstStyle/>
          <a:p>
            <a:pPr eaLnBrk="1" hangingPunct="1"/>
            <a:r>
              <a:rPr lang="en-US" smtClean="0"/>
              <a:t>Value of new investment opportunity = future cash flows from investment</a:t>
            </a:r>
          </a:p>
          <a:p>
            <a:pPr eaLnBrk="1" hangingPunct="1"/>
            <a:r>
              <a:rPr lang="en-US" smtClean="0"/>
              <a:t>Estimate cash flows:</a:t>
            </a:r>
          </a:p>
          <a:p>
            <a:pPr marL="800100" lvl="1" indent="-342900" eaLnBrk="1" hangingPunct="1">
              <a:buFontTx/>
              <a:buAutoNum type="arabicPeriod"/>
            </a:pPr>
            <a:r>
              <a:rPr lang="en-US" smtClean="0"/>
              <a:t>Project future earnings</a:t>
            </a:r>
          </a:p>
          <a:p>
            <a:pPr marL="800100" lvl="1" indent="-342900" eaLnBrk="1" hangingPunct="1">
              <a:buFontTx/>
              <a:buAutoNum type="arabicPeriod"/>
            </a:pPr>
            <a:r>
              <a:rPr lang="en-US" smtClean="0"/>
              <a:t>Consider working capital and investment needs and estimate free cash flow</a:t>
            </a:r>
          </a:p>
          <a:p>
            <a:pPr marL="800100" lvl="1" indent="-342900" eaLnBrk="1" hangingPunct="1">
              <a:buFontTx/>
              <a:buAutoNum type="arabicPeriod"/>
            </a:pPr>
            <a:r>
              <a:rPr lang="en-US" smtClean="0"/>
              <a:t>Compute value of company with/without expansion.</a:t>
            </a:r>
          </a:p>
        </p:txBody>
      </p:sp>
    </p:spTree>
  </p:cSld>
  <p:clrMapOvr>
    <a:masterClrMapping/>
  </p:clrMapOvr>
  <p:transition spd="med">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7"/>
          <p:cNvSpPr>
            <a:spLocks noGrp="1" noChangeArrowheads="1"/>
          </p:cNvSpPr>
          <p:nvPr>
            <p:ph type="title"/>
          </p:nvPr>
        </p:nvSpPr>
        <p:spPr/>
        <p:txBody>
          <a:bodyPr/>
          <a:lstStyle/>
          <a:p>
            <a:pPr eaLnBrk="1" hangingPunct="1"/>
            <a:r>
              <a:rPr lang="en-US" smtClean="0"/>
              <a:t>Forecast Earnings </a:t>
            </a:r>
          </a:p>
        </p:txBody>
      </p:sp>
      <p:sp>
        <p:nvSpPr>
          <p:cNvPr id="35843" name="Rectangle 38"/>
          <p:cNvSpPr>
            <a:spLocks noGrp="1" noChangeArrowheads="1"/>
          </p:cNvSpPr>
          <p:nvPr>
            <p:ph idx="1"/>
          </p:nvPr>
        </p:nvSpPr>
        <p:spPr>
          <a:xfrm>
            <a:off x="317500" y="3429000"/>
            <a:ext cx="8505825" cy="2209800"/>
          </a:xfrm>
        </p:spPr>
        <p:txBody>
          <a:bodyPr/>
          <a:lstStyle/>
          <a:p>
            <a:pPr eaLnBrk="1" hangingPunct="1"/>
            <a:r>
              <a:rPr lang="en-US" smtClean="0"/>
              <a:t>KMS Example:</a:t>
            </a:r>
            <a:br>
              <a:rPr lang="en-US" smtClean="0"/>
            </a:br>
            <a:r>
              <a:rPr lang="en-US" smtClean="0"/>
              <a:t>Sales = 10.5 million units x 11% market share x 76.51 average sales price = </a:t>
            </a:r>
            <a:r>
              <a:rPr lang="en-US" b="1" smtClean="0">
                <a:solidFill>
                  <a:srgbClr val="006600"/>
                </a:solidFill>
              </a:rPr>
              <a:t>$88.369 million</a:t>
            </a:r>
          </a:p>
        </p:txBody>
      </p:sp>
      <p:sp>
        <p:nvSpPr>
          <p:cNvPr id="35844" name="Rectangle 3"/>
          <p:cNvSpPr>
            <a:spLocks noChangeArrowheads="1"/>
          </p:cNvSpPr>
          <p:nvPr/>
        </p:nvSpPr>
        <p:spPr bwMode="auto">
          <a:xfrm>
            <a:off x="596900" y="1790700"/>
            <a:ext cx="7785100" cy="1320800"/>
          </a:xfrm>
          <a:prstGeom prst="rect">
            <a:avLst/>
          </a:prstGeom>
          <a:solidFill>
            <a:srgbClr val="FFF4DB"/>
          </a:solidFill>
          <a:ln w="9525">
            <a:noFill/>
            <a:miter lim="800000"/>
            <a:headEnd/>
            <a:tailEnd/>
          </a:ln>
        </p:spPr>
        <p:txBody>
          <a:bodyPr/>
          <a:lstStyle/>
          <a:p>
            <a:pPr>
              <a:spcBef>
                <a:spcPct val="20000"/>
              </a:spcBef>
            </a:pPr>
            <a:r>
              <a:rPr lang="en-US">
                <a:latin typeface="Times New Roman" pitchFamily="18" charset="0"/>
              </a:rPr>
              <a:t>Sales = Market Size x Market Share x Average Sales Price</a:t>
            </a:r>
          </a:p>
        </p:txBody>
      </p:sp>
    </p:spTree>
  </p:cSld>
  <p:clrMapOvr>
    <a:masterClrMapping/>
  </p:clrMapOvr>
  <p:transition spd="med">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title"/>
          </p:nvPr>
        </p:nvSpPr>
        <p:spPr/>
        <p:txBody>
          <a:bodyPr/>
          <a:lstStyle/>
          <a:p>
            <a:pPr eaLnBrk="1" hangingPunct="1"/>
            <a:r>
              <a:rPr lang="en-US" smtClean="0"/>
              <a:t>KMS Example</a:t>
            </a:r>
          </a:p>
        </p:txBody>
      </p:sp>
      <p:sp>
        <p:nvSpPr>
          <p:cNvPr id="36867" name="Rectangle 3"/>
          <p:cNvSpPr>
            <a:spLocks noGrp="1" noChangeArrowheads="1"/>
          </p:cNvSpPr>
          <p:nvPr>
            <p:ph idx="1"/>
          </p:nvPr>
        </p:nvSpPr>
        <p:spPr/>
        <p:txBody>
          <a:bodyPr/>
          <a:lstStyle/>
          <a:p>
            <a:pPr eaLnBrk="1" hangingPunct="1"/>
            <a:r>
              <a:rPr lang="en-US" smtClean="0"/>
              <a:t>Sales = 10.5 million units x 11% market share x 76.51 average sales price = </a:t>
            </a:r>
            <a:r>
              <a:rPr lang="en-US" b="1" smtClean="0">
                <a:solidFill>
                  <a:srgbClr val="006600"/>
                </a:solidFill>
              </a:rPr>
              <a:t>$88.369 million</a:t>
            </a:r>
          </a:p>
          <a:p>
            <a:pPr eaLnBrk="1" hangingPunct="1"/>
            <a:r>
              <a:rPr lang="en-US" smtClean="0"/>
              <a:t>We still assume costs except depreciation = 78% of sales, thus: 78% x $88,369 = </a:t>
            </a:r>
            <a:r>
              <a:rPr lang="en-US" b="1" smtClean="0">
                <a:solidFill>
                  <a:srgbClr val="006600"/>
                </a:solidFill>
              </a:rPr>
              <a:t>$68,928</a:t>
            </a:r>
          </a:p>
        </p:txBody>
      </p:sp>
    </p:spTree>
  </p:cSld>
  <p:clrMapOvr>
    <a:masterClrMapping/>
  </p:clrMapOvr>
  <p:transition spd="med">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172" name="Rectangle 84"/>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Table-8 </a:t>
            </a:r>
            <a:r>
              <a:rPr lang="en-US" dirty="0" smtClean="0"/>
              <a:t>Pro Forma Income Statement for KMS Expansion</a:t>
            </a:r>
          </a:p>
        </p:txBody>
      </p:sp>
      <p:graphicFrame>
        <p:nvGraphicFramePr>
          <p:cNvPr id="6" name="Table 5"/>
          <p:cNvGraphicFramePr>
            <a:graphicFrameLocks noGrp="1"/>
          </p:cNvGraphicFramePr>
          <p:nvPr/>
        </p:nvGraphicFramePr>
        <p:xfrm>
          <a:off x="990600" y="1752600"/>
          <a:ext cx="7239000" cy="2884920"/>
        </p:xfrm>
        <a:graphic>
          <a:graphicData uri="http://schemas.openxmlformats.org/drawingml/2006/table">
            <a:tbl>
              <a:tblPr/>
              <a:tblGrid>
                <a:gridCol w="1553681"/>
                <a:gridCol w="997425"/>
                <a:gridCol w="1093330"/>
                <a:gridCol w="859319"/>
                <a:gridCol w="797940"/>
                <a:gridCol w="909191"/>
                <a:gridCol w="1028114"/>
              </a:tblGrid>
              <a:tr h="261280">
                <a:tc>
                  <a:txBody>
                    <a:bodyPr/>
                    <a:lstStyle/>
                    <a:p>
                      <a:pPr algn="l" fontAlgn="b"/>
                      <a:r>
                        <a:rPr lang="en-US" sz="14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2120">
                <a:tc gridSpan="2">
                  <a:txBody>
                    <a:bodyPr/>
                    <a:lstStyle/>
                    <a:p>
                      <a:pPr algn="ctr" fontAlgn="b"/>
                      <a:r>
                        <a:rPr lang="en-US" sz="1400" b="0" i="0" u="none" strike="noStrike" dirty="0">
                          <a:solidFill>
                            <a:srgbClr val="000000"/>
                          </a:solidFill>
                          <a:latin typeface="Calibri"/>
                        </a:rPr>
                        <a:t>Pro Forma Income </a:t>
                      </a:r>
                      <a:r>
                        <a:rPr lang="en-US" sz="1400" b="0" i="0" u="none" strike="noStrike" dirty="0" smtClean="0">
                          <a:solidFill>
                            <a:srgbClr val="000000"/>
                          </a:solidFill>
                          <a:latin typeface="Calibri"/>
                        </a:rPr>
                        <a:t>Statement</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80">
                <a:tc>
                  <a:txBody>
                    <a:bodyPr/>
                    <a:lstStyle/>
                    <a:p>
                      <a:pPr algn="l" fontAlgn="b"/>
                      <a:r>
                        <a:rPr lang="en-US" sz="1400" b="0" i="0" u="none" strike="noStrike" dirty="0">
                          <a:solidFill>
                            <a:srgbClr val="000000"/>
                          </a:solidFill>
                          <a:latin typeface="Calibri"/>
                        </a:rPr>
                        <a:t>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$74,889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$88,369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$103,247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$119,793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$138,167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$158,546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80">
                <a:tc>
                  <a:txBody>
                    <a:bodyPr/>
                    <a:lstStyle/>
                    <a:p>
                      <a:pPr algn="l" fontAlgn="b"/>
                      <a:r>
                        <a:rPr lang="en-US" sz="1400" b="0" i="0" u="none" strike="noStrike">
                          <a:solidFill>
                            <a:srgbClr val="000000"/>
                          </a:solidFill>
                          <a:latin typeface="Calibri"/>
                        </a:rPr>
                        <a:t>CGS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-$58,413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-$68,927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-$80,532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-$93,438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-$107,769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-$123,665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80">
                <a:tc>
                  <a:txBody>
                    <a:bodyPr/>
                    <a:lstStyle/>
                    <a:p>
                      <a:pPr algn="l" fontAlgn="b"/>
                      <a:r>
                        <a:rPr lang="en-US" sz="1400" b="0" i="0" u="none" strike="noStrike">
                          <a:solidFill>
                            <a:srgbClr val="000000"/>
                          </a:solidFill>
                          <a:latin typeface="Calibri"/>
                        </a:rPr>
                        <a:t>EBITDA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$16,476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$19,442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$22,715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$26,355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$30,398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$34,881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80">
                <a:tc>
                  <a:txBody>
                    <a:bodyPr/>
                    <a:lstStyle/>
                    <a:p>
                      <a:pPr algn="l" fontAlgn="b"/>
                      <a:r>
                        <a:rPr lang="en-US" sz="1400" b="0" i="0" u="none" strike="noStrike">
                          <a:solidFill>
                            <a:srgbClr val="000000"/>
                          </a:solidFill>
                          <a:latin typeface="Calibri"/>
                        </a:rPr>
                        <a:t>Depreciation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-$5,492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-$7,443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-$7,498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-$7,594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-$7,594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-$7,634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80">
                <a:tc>
                  <a:txBody>
                    <a:bodyPr/>
                    <a:lstStyle/>
                    <a:p>
                      <a:pPr algn="l" fontAlgn="b"/>
                      <a:r>
                        <a:rPr lang="en-US" sz="1400" b="0" i="0" u="none" strike="noStrike">
                          <a:solidFill>
                            <a:srgbClr val="000000"/>
                          </a:solidFill>
                          <a:latin typeface="Calibri"/>
                        </a:rPr>
                        <a:t>EBIT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$10,984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$11,999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$15,217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$18,761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$22,804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$27,247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80">
                <a:tc>
                  <a:txBody>
                    <a:bodyPr/>
                    <a:lstStyle/>
                    <a:p>
                      <a:pPr algn="l" fontAlgn="b"/>
                      <a:r>
                        <a:rPr lang="en-US" sz="1400" b="0" i="0" u="none" strike="noStrike">
                          <a:solidFill>
                            <a:srgbClr val="000000"/>
                          </a:solidFill>
                          <a:latin typeface="Calibri"/>
                        </a:rPr>
                        <a:t>Inerest Expense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80">
                <a:tc>
                  <a:txBody>
                    <a:bodyPr/>
                    <a:lstStyle/>
                    <a:p>
                      <a:pPr algn="l" fontAlgn="b"/>
                      <a:r>
                        <a:rPr lang="en-US" sz="1400" b="0" i="0" u="none" strike="noStrike">
                          <a:solidFill>
                            <a:srgbClr val="000000"/>
                          </a:solidFill>
                          <a:latin typeface="Calibri"/>
                        </a:rPr>
                        <a:t>Pretax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$10,678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$11,693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$13,551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$17,095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$21,138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$25,581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80">
                <a:tc>
                  <a:txBody>
                    <a:bodyPr/>
                    <a:lstStyle/>
                    <a:p>
                      <a:pPr algn="l" fontAlgn="b"/>
                      <a:r>
                        <a:rPr lang="en-US" sz="1400" b="0" i="0" u="none" strike="noStrike">
                          <a:solidFill>
                            <a:srgbClr val="000000"/>
                          </a:solidFill>
                          <a:latin typeface="Calibri"/>
                        </a:rPr>
                        <a:t>Tax (35%)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-$3,737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-$4,092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-$4,743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-$5,983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-$7,398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-$8,953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80">
                <a:tc>
                  <a:txBody>
                    <a:bodyPr/>
                    <a:lstStyle/>
                    <a:p>
                      <a:pPr algn="l" fontAlgn="b"/>
                      <a:r>
                        <a:rPr lang="en-US" sz="1400" b="0" i="0" u="none" strike="noStrike">
                          <a:solidFill>
                            <a:srgbClr val="000000"/>
                          </a:solidFill>
                          <a:latin typeface="Calibri"/>
                        </a:rPr>
                        <a:t>Net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$6,941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$7,600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$8,808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$11,112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$13,739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1"/>
          <p:cNvSpPr>
            <a:spLocks noGrp="1" noChangeArrowheads="1"/>
          </p:cNvSpPr>
          <p:nvPr>
            <p:ph type="title"/>
          </p:nvPr>
        </p:nvSpPr>
        <p:spPr/>
        <p:txBody>
          <a:bodyPr/>
          <a:lstStyle/>
          <a:p>
            <a:pPr eaLnBrk="1" hangingPunct="1"/>
            <a:r>
              <a:rPr lang="en-US" smtClean="0"/>
              <a:t>Working Capital Requirements	</a:t>
            </a:r>
          </a:p>
        </p:txBody>
      </p:sp>
      <p:sp>
        <p:nvSpPr>
          <p:cNvPr id="38915" name="Rectangle 22"/>
          <p:cNvSpPr>
            <a:spLocks noGrp="1" noChangeArrowheads="1"/>
          </p:cNvSpPr>
          <p:nvPr>
            <p:ph idx="1"/>
          </p:nvPr>
        </p:nvSpPr>
        <p:spPr/>
        <p:txBody>
          <a:bodyPr/>
          <a:lstStyle/>
          <a:p>
            <a:pPr eaLnBrk="1" hangingPunct="1">
              <a:lnSpc>
                <a:spcPct val="90000"/>
              </a:lnSpc>
            </a:pPr>
            <a:r>
              <a:rPr lang="en-US" smtClean="0"/>
              <a:t>Increases in working capital reduce free cash flow; therefore, we must calculate working capital requirements for our firm</a:t>
            </a:r>
          </a:p>
          <a:p>
            <a:pPr eaLnBrk="1" hangingPunct="1">
              <a:lnSpc>
                <a:spcPct val="90000"/>
              </a:lnSpc>
            </a:pPr>
            <a:r>
              <a:rPr lang="en-US" smtClean="0"/>
              <a:t>KMS Example:</a:t>
            </a:r>
          </a:p>
          <a:p>
            <a:pPr lvl="1" eaLnBrk="1" hangingPunct="1">
              <a:lnSpc>
                <a:spcPct val="90000"/>
              </a:lnSpc>
            </a:pPr>
            <a:r>
              <a:rPr lang="en-US" smtClean="0"/>
              <a:t>We assume minimum </a:t>
            </a:r>
            <a:r>
              <a:rPr lang="en-US" b="1" smtClean="0">
                <a:solidFill>
                  <a:srgbClr val="006600"/>
                </a:solidFill>
              </a:rPr>
              <a:t>cash </a:t>
            </a:r>
            <a:r>
              <a:rPr lang="en-US" smtClean="0"/>
              <a:t>requirements will remain 16% of sales, </a:t>
            </a:r>
            <a:r>
              <a:rPr lang="en-US" b="1" smtClean="0">
                <a:solidFill>
                  <a:srgbClr val="006600"/>
                </a:solidFill>
              </a:rPr>
              <a:t>A/R</a:t>
            </a:r>
            <a:r>
              <a:rPr lang="en-US" smtClean="0"/>
              <a:t> = 19% of sales, </a:t>
            </a:r>
            <a:r>
              <a:rPr lang="en-US" b="1" smtClean="0">
                <a:solidFill>
                  <a:srgbClr val="006600"/>
                </a:solidFill>
              </a:rPr>
              <a:t>Inventory </a:t>
            </a:r>
            <a:r>
              <a:rPr lang="en-US" smtClean="0"/>
              <a:t>= 20% of sales, </a:t>
            </a:r>
            <a:r>
              <a:rPr lang="en-US" b="1" smtClean="0">
                <a:solidFill>
                  <a:srgbClr val="006600"/>
                </a:solidFill>
              </a:rPr>
              <a:t>A/P</a:t>
            </a:r>
            <a:r>
              <a:rPr lang="en-US" smtClean="0"/>
              <a:t> = 16% of sales as in 2010</a:t>
            </a:r>
          </a:p>
          <a:p>
            <a:pPr lvl="1" eaLnBrk="1" hangingPunct="1">
              <a:lnSpc>
                <a:spcPct val="90000"/>
              </a:lnSpc>
            </a:pPr>
            <a:r>
              <a:rPr lang="en-US" smtClean="0"/>
              <a:t>*Excess cash is distributed as dividends.</a:t>
            </a:r>
          </a:p>
        </p:txBody>
      </p:sp>
    </p:spTree>
  </p:cSld>
  <p:clrMapOvr>
    <a:masterClrMapping/>
  </p:clrMapOvr>
  <p:transition spd="med">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221" name="Rectangle 85"/>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-9 </a:t>
            </a:r>
            <a:r>
              <a:rPr lang="en-US" dirty="0" smtClean="0"/>
              <a:t>KMS Projected Working Capital Needs</a:t>
            </a:r>
          </a:p>
        </p:txBody>
      </p:sp>
      <p:graphicFrame>
        <p:nvGraphicFramePr>
          <p:cNvPr id="6" name="Table 5"/>
          <p:cNvGraphicFramePr>
            <a:graphicFrameLocks noGrp="1"/>
          </p:cNvGraphicFramePr>
          <p:nvPr/>
        </p:nvGraphicFramePr>
        <p:xfrm>
          <a:off x="914399" y="1676398"/>
          <a:ext cx="7772401" cy="2524550"/>
        </p:xfrm>
        <a:graphic>
          <a:graphicData uri="http://schemas.openxmlformats.org/drawingml/2006/table">
            <a:tbl>
              <a:tblPr/>
              <a:tblGrid>
                <a:gridCol w="1816637"/>
                <a:gridCol w="1210509"/>
                <a:gridCol w="975364"/>
                <a:gridCol w="827087"/>
                <a:gridCol w="1078167"/>
                <a:gridCol w="875087"/>
                <a:gridCol w="989550"/>
              </a:tblGrid>
              <a:tr h="305170">
                <a:tc>
                  <a:txBody>
                    <a:bodyPr/>
                    <a:lstStyle/>
                    <a:p>
                      <a:pPr algn="l" fontAlgn="b"/>
                      <a:r>
                        <a:rPr lang="en-US" sz="1800" b="0" i="0" u="none" strike="noStrike" dirty="0">
                          <a:solidFill>
                            <a:srgbClr val="000000"/>
                          </a:solidFill>
                          <a:latin typeface="Calibri"/>
                        </a:rPr>
                        <a:t>Year</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2010</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latin typeface="Calibri"/>
                        </a:rPr>
                        <a:t>2011</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2012</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2013</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2014</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latin typeface="Calibri"/>
                        </a:rPr>
                        <a:t>2015</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2358">
                <a:tc>
                  <a:txBody>
                    <a:bodyPr/>
                    <a:lstStyle/>
                    <a:p>
                      <a:pPr algn="l" fontAlgn="b"/>
                      <a:r>
                        <a:rPr lang="en-US" sz="1800" b="0" i="0" u="none" strike="noStrike" dirty="0">
                          <a:solidFill>
                            <a:srgbClr val="000000"/>
                          </a:solidFill>
                          <a:latin typeface="Calibri"/>
                        </a:rPr>
                        <a:t>Total Current Assets</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 </a:t>
                      </a:r>
                      <a:r>
                        <a:rPr lang="en-US" sz="1600" b="0" i="0" u="none" strike="noStrike" dirty="0" smtClean="0">
                          <a:solidFill>
                            <a:srgbClr val="000000"/>
                          </a:solidFill>
                          <a:latin typeface="Calibri"/>
                        </a:rPr>
                        <a:t>41,189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$48,603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$56,786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$65,886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$75,992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 </a:t>
                      </a:r>
                      <a:r>
                        <a:rPr lang="en-US" sz="1600" b="0" i="0" u="none" strike="noStrike" dirty="0" smtClean="0">
                          <a:solidFill>
                            <a:srgbClr val="000000"/>
                          </a:solidFill>
                          <a:latin typeface="Calibri"/>
                        </a:rPr>
                        <a:t>87,200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2358">
                <a:tc>
                  <a:txBody>
                    <a:bodyPr/>
                    <a:lstStyle/>
                    <a:p>
                      <a:pPr algn="l" fontAlgn="b"/>
                      <a:r>
                        <a:rPr lang="en-US" sz="1800" b="0" i="0" u="none" strike="noStrike" dirty="0">
                          <a:solidFill>
                            <a:srgbClr val="000000"/>
                          </a:solidFill>
                          <a:latin typeface="Calibri"/>
                        </a:rPr>
                        <a:t>Current Liabilities</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$11,982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 </a:t>
                      </a:r>
                      <a:r>
                        <a:rPr lang="en-US" sz="1600" b="0" i="0" u="none" strike="noStrike" dirty="0" smtClean="0">
                          <a:solidFill>
                            <a:srgbClr val="000000"/>
                          </a:solidFill>
                          <a:latin typeface="Calibri"/>
                        </a:rPr>
                        <a:t>14,139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 </a:t>
                      </a:r>
                      <a:r>
                        <a:rPr lang="en-US" sz="1600" b="0" i="0" u="none" strike="noStrike" dirty="0" smtClean="0">
                          <a:solidFill>
                            <a:srgbClr val="000000"/>
                          </a:solidFill>
                          <a:latin typeface="Calibri"/>
                        </a:rPr>
                        <a:t>16,519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$19,166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$22,106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$25,367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2358">
                <a:tc>
                  <a:txBody>
                    <a:bodyPr/>
                    <a:lstStyle/>
                    <a:p>
                      <a:pPr algn="l" fontAlgn="b"/>
                      <a:r>
                        <a:rPr lang="en-US" sz="1800" b="0" i="0" u="none" strike="noStrike">
                          <a:solidFill>
                            <a:srgbClr val="000000"/>
                          </a:solidFill>
                          <a:latin typeface="Calibri"/>
                        </a:rPr>
                        <a:t>Net Working Capital</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         29,207 </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$34,464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$40,267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$46,720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$53,886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$61,834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2358">
                <a:tc>
                  <a:txBody>
                    <a:bodyPr/>
                    <a:lstStyle/>
                    <a:p>
                      <a:pPr algn="l" fontAlgn="b"/>
                      <a:r>
                        <a:rPr lang="en-US" sz="1800" b="0" i="0" u="none" strike="noStrike">
                          <a:solidFill>
                            <a:srgbClr val="000000"/>
                          </a:solidFill>
                          <a:latin typeface="Calibri"/>
                        </a:rPr>
                        <a:t>Change in NWC</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$5,257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$5,802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$6,453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$7,166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r>
                        <a:rPr lang="en-US" sz="1600" b="0" i="0" u="none" strike="noStrike" dirty="0" smtClean="0">
                          <a:solidFill>
                            <a:srgbClr val="000000"/>
                          </a:solidFill>
                          <a:latin typeface="Calibri"/>
                        </a:rPr>
                        <a:t>$7,948 </a:t>
                      </a:r>
                      <a:endParaRPr lang="en-US" sz="1600" b="0" i="0" u="none" strike="noStrike" dirty="0">
                        <a:solidFill>
                          <a:srgbClr val="000000"/>
                        </a:solidFill>
                        <a:latin typeface="Calibri"/>
                      </a:endParaRPr>
                    </a:p>
                  </a:txBody>
                  <a:tcPr marL="8692" marR="8692" marT="86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4"/>
          <p:cNvSpPr>
            <a:spLocks noGrp="1" noChangeArrowheads="1"/>
          </p:cNvSpPr>
          <p:nvPr>
            <p:ph type="title"/>
          </p:nvPr>
        </p:nvSpPr>
        <p:spPr/>
        <p:txBody>
          <a:bodyPr/>
          <a:lstStyle/>
          <a:p>
            <a:pPr eaLnBrk="1" hangingPunct="1"/>
            <a:r>
              <a:rPr lang="en-US" smtClean="0"/>
              <a:t>Forecasting the Balance Sheet	</a:t>
            </a:r>
          </a:p>
        </p:txBody>
      </p:sp>
      <p:sp>
        <p:nvSpPr>
          <p:cNvPr id="40963" name="Rectangle 15"/>
          <p:cNvSpPr>
            <a:spLocks noGrp="1" noChangeArrowheads="1"/>
          </p:cNvSpPr>
          <p:nvPr>
            <p:ph idx="1"/>
          </p:nvPr>
        </p:nvSpPr>
        <p:spPr>
          <a:xfrm>
            <a:off x="317500" y="1803400"/>
            <a:ext cx="8505825" cy="4152900"/>
          </a:xfrm>
        </p:spPr>
        <p:txBody>
          <a:bodyPr/>
          <a:lstStyle/>
          <a:p>
            <a:pPr eaLnBrk="1" hangingPunct="1">
              <a:spcBef>
                <a:spcPct val="30000"/>
              </a:spcBef>
            </a:pPr>
            <a:r>
              <a:rPr lang="en-US" sz="2800" smtClean="0"/>
              <a:t>Remember basic accounting equation, A=L+E.</a:t>
            </a:r>
          </a:p>
          <a:p>
            <a:pPr eaLnBrk="1" hangingPunct="1">
              <a:spcBef>
                <a:spcPct val="30000"/>
              </a:spcBef>
            </a:pPr>
            <a:r>
              <a:rPr lang="en-US" sz="2800" smtClean="0"/>
              <a:t>When we forecast L+E</a:t>
            </a:r>
            <a:r>
              <a:rPr lang="en-US" sz="2800" b="1" smtClean="0">
                <a:solidFill>
                  <a:srgbClr val="00646D"/>
                </a:solidFill>
              </a:rPr>
              <a:t>&gt;</a:t>
            </a:r>
            <a:r>
              <a:rPr lang="en-US" sz="2800" smtClean="0"/>
              <a:t>A, excess cash is available</a:t>
            </a:r>
          </a:p>
          <a:p>
            <a:pPr eaLnBrk="1" hangingPunct="1">
              <a:spcBef>
                <a:spcPct val="30000"/>
              </a:spcBef>
            </a:pPr>
            <a:r>
              <a:rPr lang="en-US" sz="2800" smtClean="0"/>
              <a:t>Options:</a:t>
            </a:r>
          </a:p>
          <a:p>
            <a:pPr marL="800100" lvl="1" indent="-342900" eaLnBrk="1" hangingPunct="1">
              <a:buFont typeface="Wingdings" pitchFamily="2" charset="2"/>
              <a:buAutoNum type="arabicPeriod"/>
            </a:pPr>
            <a:r>
              <a:rPr lang="en-US" sz="2400" smtClean="0"/>
              <a:t>Build extra cash reserves</a:t>
            </a:r>
          </a:p>
          <a:p>
            <a:pPr marL="800100" lvl="1" indent="-342900" eaLnBrk="1" hangingPunct="1">
              <a:buFont typeface="Wingdings" pitchFamily="2" charset="2"/>
              <a:buAutoNum type="arabicPeriod"/>
            </a:pPr>
            <a:r>
              <a:rPr lang="en-US" sz="2400" smtClean="0"/>
              <a:t>Retire debt</a:t>
            </a:r>
          </a:p>
          <a:p>
            <a:pPr marL="800100" lvl="1" indent="-342900" eaLnBrk="1" hangingPunct="1">
              <a:buFont typeface="Wingdings" pitchFamily="2" charset="2"/>
              <a:buAutoNum type="arabicPeriod"/>
            </a:pPr>
            <a:r>
              <a:rPr lang="en-US" sz="2400" smtClean="0"/>
              <a:t>Distribute excess as dividends</a:t>
            </a:r>
          </a:p>
          <a:p>
            <a:pPr marL="800100" lvl="1" indent="-342900" eaLnBrk="1" hangingPunct="1">
              <a:buFont typeface="Wingdings" pitchFamily="2" charset="2"/>
              <a:buAutoNum type="arabicPeriod"/>
            </a:pPr>
            <a:r>
              <a:rPr lang="en-US" sz="2400" smtClean="0"/>
              <a:t>Repurchase shares</a:t>
            </a:r>
          </a:p>
          <a:p>
            <a:pPr eaLnBrk="1" hangingPunct="1">
              <a:spcBef>
                <a:spcPct val="30000"/>
              </a:spcBef>
            </a:pPr>
            <a:r>
              <a:rPr lang="en-US" sz="2800" smtClean="0"/>
              <a:t>When L+E</a:t>
            </a:r>
            <a:r>
              <a:rPr lang="en-US" sz="2800" b="1" smtClean="0">
                <a:solidFill>
                  <a:srgbClr val="00646D"/>
                </a:solidFill>
              </a:rPr>
              <a:t>&lt;</a:t>
            </a:r>
            <a:r>
              <a:rPr lang="en-US" sz="2800" smtClean="0"/>
              <a:t>A, additional financing is needed</a:t>
            </a:r>
          </a:p>
        </p:txBody>
      </p:sp>
      <p:sp>
        <p:nvSpPr>
          <p:cNvPr id="4" name="Slide Number Placeholder 3"/>
          <p:cNvSpPr txBox="1">
            <a:spLocks noGrp="1"/>
          </p:cNvSpPr>
          <p:nvPr/>
        </p:nvSpPr>
        <p:spPr bwMode="auto">
          <a:xfrm>
            <a:off x="8077200" y="6324600"/>
            <a:ext cx="914400" cy="457200"/>
          </a:xfrm>
          <a:prstGeom prst="rect">
            <a:avLst/>
          </a:prstGeom>
          <a:noFill/>
          <a:ln>
            <a:miter lim="800000"/>
            <a:headEnd/>
            <a:tailEnd/>
          </a:ln>
        </p:spPr>
        <p:txBody>
          <a:bodyPr anchor="b"/>
          <a:lstStyle/>
          <a:p>
            <a:pPr algn="r" eaLnBrk="0" hangingPunct="0">
              <a:defRPr/>
            </a:pPr>
            <a:r>
              <a:rPr lang="en-US" sz="1800" b="1">
                <a:solidFill>
                  <a:schemeClr val="bg1"/>
                </a:solidFill>
                <a:latin typeface="+mj-lt"/>
                <a:cs typeface="Arial" pitchFamily="34" charset="0"/>
              </a:rPr>
              <a:t>1-</a:t>
            </a:r>
            <a:fld id="{60FDD93D-2C63-497A-BA6A-A7AF9E0095CD}" type="slidenum">
              <a:rPr lang="en-US" sz="1800" b="1">
                <a:solidFill>
                  <a:schemeClr val="bg1"/>
                </a:solidFill>
                <a:latin typeface="+mj-lt"/>
                <a:cs typeface="Arial" pitchFamily="34" charset="0"/>
              </a:rPr>
              <a:pPr algn="r" eaLnBrk="0" hangingPunct="0">
                <a:defRPr/>
              </a:pPr>
              <a:t>37</a:t>
            </a:fld>
            <a:endParaRPr lang="en-US" sz="1800" b="1">
              <a:solidFill>
                <a:schemeClr val="bg1"/>
              </a:solidFill>
              <a:latin typeface="+mj-lt"/>
              <a:cs typeface="Arial" pitchFamily="34" charset="0"/>
            </a:endParaRPr>
          </a:p>
        </p:txBody>
      </p:sp>
      <p:sp>
        <p:nvSpPr>
          <p:cNvPr id="5" name="Footer Placeholder 4"/>
          <p:cNvSpPr txBox="1">
            <a:spLocks noGrp="1"/>
          </p:cNvSpPr>
          <p:nvPr/>
        </p:nvSpPr>
        <p:spPr bwMode="auto">
          <a:xfrm>
            <a:off x="304800" y="6248400"/>
            <a:ext cx="5410200" cy="457200"/>
          </a:xfrm>
          <a:prstGeom prst="rect">
            <a:avLst/>
          </a:prstGeom>
          <a:noFill/>
          <a:ln>
            <a:miter lim="800000"/>
            <a:headEnd/>
            <a:tailEnd/>
          </a:ln>
        </p:spPr>
        <p:txBody>
          <a:bodyPr anchor="b"/>
          <a:lstStyle/>
          <a:p>
            <a:pPr eaLnBrk="0" hangingPunct="0">
              <a:spcBef>
                <a:spcPct val="50000"/>
              </a:spcBef>
              <a:defRPr/>
            </a:pPr>
            <a:r>
              <a:rPr lang="en-US" sz="1000">
                <a:solidFill>
                  <a:schemeClr val="bg2"/>
                </a:solidFill>
                <a:latin typeface="+mj-lt"/>
                <a:cs typeface="Arial" pitchFamily="34" charset="0"/>
              </a:rPr>
              <a:t>Copyright © 2009 Pearson Prentice Hall. All rights reserved.</a:t>
            </a:r>
          </a:p>
        </p:txBody>
      </p:sp>
    </p:spTree>
  </p:cSld>
  <p:clrMapOvr>
    <a:masterClrMapping/>
  </p:clrMapOvr>
  <p:transition spd="med">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345" name="Rectangle 161"/>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Table-10 </a:t>
            </a:r>
            <a:r>
              <a:rPr lang="en-US" dirty="0" smtClean="0"/>
              <a:t>Pro Forma Balance Sheet for KMS, 2010-2015</a:t>
            </a:r>
          </a:p>
        </p:txBody>
      </p:sp>
      <p:graphicFrame>
        <p:nvGraphicFramePr>
          <p:cNvPr id="6" name="Table 5"/>
          <p:cNvGraphicFramePr>
            <a:graphicFrameLocks noGrp="1"/>
          </p:cNvGraphicFramePr>
          <p:nvPr/>
        </p:nvGraphicFramePr>
        <p:xfrm>
          <a:off x="1219200" y="2101850"/>
          <a:ext cx="6400799" cy="2653047"/>
        </p:xfrm>
        <a:graphic>
          <a:graphicData uri="http://schemas.openxmlformats.org/drawingml/2006/table">
            <a:tbl>
              <a:tblPr/>
              <a:tblGrid>
                <a:gridCol w="1295400"/>
                <a:gridCol w="685800"/>
                <a:gridCol w="825131"/>
                <a:gridCol w="630509"/>
                <a:gridCol w="821915"/>
                <a:gridCol w="667102"/>
                <a:gridCol w="754360"/>
                <a:gridCol w="720582"/>
              </a:tblGrid>
              <a:tr h="169035">
                <a:tc>
                  <a:txBody>
                    <a:bodyPr/>
                    <a:lstStyle/>
                    <a:p>
                      <a:pPr algn="l" fontAlgn="b"/>
                      <a:r>
                        <a:rPr lang="en-US" sz="900" b="0" i="0" u="none" strike="noStrike" dirty="0">
                          <a:solidFill>
                            <a:srgbClr val="000000"/>
                          </a:solidFill>
                          <a:latin typeface="Calibri"/>
                        </a:rPr>
                        <a:t>Year</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2,010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Percent of Sales</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2011</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2012</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2013</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2014</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2015</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84">
                <a:tc>
                  <a:txBody>
                    <a:bodyPr/>
                    <a:lstStyle/>
                    <a:p>
                      <a:pPr algn="l" fontAlgn="b"/>
                      <a:r>
                        <a:rPr lang="en-US" sz="900" b="0" i="0" u="none" strike="noStrike" dirty="0" smtClean="0">
                          <a:solidFill>
                            <a:srgbClr val="000000"/>
                          </a:solidFill>
                          <a:latin typeface="Calibri"/>
                        </a:rPr>
                        <a:t>Cash </a:t>
                      </a:r>
                      <a:r>
                        <a:rPr lang="en-US" sz="900" b="0" i="0" u="none" strike="noStrike" dirty="0">
                          <a:solidFill>
                            <a:srgbClr val="000000"/>
                          </a:solidFill>
                          <a:latin typeface="Calibri"/>
                        </a:rPr>
                        <a:t>&amp; Cash </a:t>
                      </a:r>
                      <a:r>
                        <a:rPr lang="en-US" sz="900" b="0" i="0" u="none" strike="noStrike" dirty="0" smtClean="0">
                          <a:solidFill>
                            <a:srgbClr val="000000"/>
                          </a:solidFill>
                          <a:latin typeface="Calibri"/>
                        </a:rPr>
                        <a:t>equivalents</a:t>
                      </a:r>
                      <a:endParaRPr lang="en-US" sz="900" b="0" i="0" u="none" strike="noStrike" dirty="0">
                        <a:solidFill>
                          <a:srgbClr val="000000"/>
                        </a:solidFill>
                        <a:latin typeface="Calibri"/>
                      </a:endParaRP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         11,982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$14,139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$16,519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$19,166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$22,106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$25,367</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Acccounts Receivable</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14,229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$16,790</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$19,617</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$22,761</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$26,252</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$30,124</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Inventories</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14,978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20%</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$17,674</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$20,650</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$23,959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$27,634</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$31,710</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Total Current Assets</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41,189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55%</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$48,603</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$56,786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$65,886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$75,992</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$87,200</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84">
                <a:tc>
                  <a:txBody>
                    <a:bodyPr/>
                    <a:lstStyle/>
                    <a:p>
                      <a:pPr algn="l" fontAlgn="b"/>
                      <a:r>
                        <a:rPr lang="en-US" sz="900" b="0" i="0" u="none" strike="noStrike">
                          <a:solidFill>
                            <a:srgbClr val="000000"/>
                          </a:solidFill>
                          <a:latin typeface="Calibri"/>
                        </a:rPr>
                        <a:t>Property, Plant and Equipment</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49,427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66%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$66,984</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$67,486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$67,892</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$68,343</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$68,710</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Total Assets</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90,616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121%</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$115,587</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$124,272</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$133,778</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$144,335</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$155,910</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Liabilities</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Accounts Payable</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11,982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$14,139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$14,139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$16,519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$19,166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$22,106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Debt</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4,500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$24,500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$24,500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$24,500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$24,500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$24,500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Total Liabilities</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16,482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$38,639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$38,639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$41,019</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$43,666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$46,606</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Stockholders' Equity</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74,134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$81,734</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$90,542</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$101,654</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$115,394</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$132,021</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84">
                <a:tc>
                  <a:txBody>
                    <a:bodyPr/>
                    <a:lstStyle/>
                    <a:p>
                      <a:pPr algn="l" fontAlgn="b"/>
                      <a:r>
                        <a:rPr lang="en-US" sz="900" b="0" i="0" u="none" strike="noStrike">
                          <a:solidFill>
                            <a:srgbClr val="000000"/>
                          </a:solidFill>
                          <a:latin typeface="Calibri"/>
                        </a:rPr>
                        <a:t>Total Liabilities &amp; Equity</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         90,616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121%</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$120,373</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$129,181</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$142,673</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$159,060</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$178,627</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86">
                <a:tc>
                  <a:txBody>
                    <a:bodyPr/>
                    <a:lstStyle/>
                    <a:p>
                      <a:pPr algn="l" fontAlgn="b"/>
                      <a:r>
                        <a:rPr lang="en-US" sz="900" b="0" i="0" u="none" strike="noStrike">
                          <a:solidFill>
                            <a:srgbClr val="000000"/>
                          </a:solidFill>
                          <a:latin typeface="Calibri"/>
                        </a:rPr>
                        <a:t>Dividends</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        4,786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               4,909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         8,895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          14,725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         22,717 </a:t>
                      </a:r>
                    </a:p>
                  </a:txBody>
                  <a:tcPr marL="8049" marR="8049" marT="8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44" name="Rectangle 12"/>
          <p:cNvSpPr>
            <a:spLocks noGrp="1" noChangeArrowheads="1"/>
          </p:cNvSpPr>
          <p:nvPr>
            <p:ph type="title"/>
          </p:nvPr>
        </p:nvSpPr>
        <p:spPr/>
        <p:txBody>
          <a:bodyPr rtlCol="0">
            <a:normAutofit/>
          </a:bodyPr>
          <a:lstStyle/>
          <a:p>
            <a:pPr eaLnBrk="1" fontAlgn="auto" hangingPunct="1">
              <a:spcAft>
                <a:spcPts val="0"/>
              </a:spcAft>
              <a:defRPr/>
            </a:pPr>
            <a:r>
              <a:rPr lang="en-US" dirty="0" smtClean="0"/>
              <a:t>4. </a:t>
            </a:r>
            <a:r>
              <a:rPr lang="en-US" dirty="0" smtClean="0"/>
              <a:t>Valuing the Planned Expansion</a:t>
            </a:r>
          </a:p>
        </p:txBody>
      </p:sp>
      <p:sp>
        <p:nvSpPr>
          <p:cNvPr id="43011" name="Rectangle 13"/>
          <p:cNvSpPr>
            <a:spLocks noGrp="1" noChangeArrowheads="1"/>
          </p:cNvSpPr>
          <p:nvPr>
            <p:ph idx="1"/>
          </p:nvPr>
        </p:nvSpPr>
        <p:spPr/>
        <p:txBody>
          <a:bodyPr/>
          <a:lstStyle/>
          <a:p>
            <a:pPr eaLnBrk="1" hangingPunct="1"/>
            <a:r>
              <a:rPr lang="en-US" sz="2800" smtClean="0"/>
              <a:t>We must total the net present value of the increase in cash flows generated by the additional investment.</a:t>
            </a:r>
          </a:p>
          <a:p>
            <a:pPr eaLnBrk="1" hangingPunct="1"/>
            <a:r>
              <a:rPr lang="en-US" sz="2800" smtClean="0"/>
              <a:t>First, we calculate cash flows as they would occur.  Thus:</a:t>
            </a:r>
          </a:p>
          <a:p>
            <a:pPr marL="800100" lvl="1" indent="-342900" eaLnBrk="1" hangingPunct="1">
              <a:buFont typeface="Wingdings" pitchFamily="2" charset="2"/>
              <a:buAutoNum type="arabicPeriod"/>
            </a:pPr>
            <a:r>
              <a:rPr lang="en-US" sz="2400" smtClean="0"/>
              <a:t>Start with Net Income</a:t>
            </a:r>
          </a:p>
          <a:p>
            <a:pPr marL="800100" lvl="1" indent="-342900" eaLnBrk="1" hangingPunct="1">
              <a:buFont typeface="Wingdings" pitchFamily="2" charset="2"/>
              <a:buAutoNum type="arabicPeriod"/>
            </a:pPr>
            <a:r>
              <a:rPr lang="en-US" sz="2400" smtClean="0"/>
              <a:t>Add additional tax shield from interest expense</a:t>
            </a:r>
          </a:p>
          <a:p>
            <a:pPr marL="800100" lvl="1" indent="-342900" eaLnBrk="1" hangingPunct="1">
              <a:buFont typeface="Wingdings" pitchFamily="2" charset="2"/>
              <a:buAutoNum type="arabicPeriod"/>
            </a:pPr>
            <a:r>
              <a:rPr lang="en-US" sz="2400" smtClean="0"/>
              <a:t>Add back depreciation (not a cash expense)</a:t>
            </a:r>
          </a:p>
          <a:p>
            <a:pPr marL="800100" lvl="1" indent="-342900" eaLnBrk="1" hangingPunct="1">
              <a:buFont typeface="Wingdings" pitchFamily="2" charset="2"/>
              <a:buAutoNum type="arabicPeriod"/>
            </a:pPr>
            <a:r>
              <a:rPr lang="en-US" sz="2400" smtClean="0"/>
              <a:t>Subtract NWC and Capital Expenditures</a:t>
            </a:r>
          </a:p>
        </p:txBody>
      </p:sp>
    </p:spTree>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412" name="Rectangle 20"/>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Goals of Long-Term Financial Planning</a:t>
            </a:r>
          </a:p>
        </p:txBody>
      </p:sp>
      <p:sp>
        <p:nvSpPr>
          <p:cNvPr id="7171" name="Rectangle 21"/>
          <p:cNvSpPr>
            <a:spLocks noGrp="1" noChangeArrowheads="1"/>
          </p:cNvSpPr>
          <p:nvPr>
            <p:ph idx="1"/>
          </p:nvPr>
        </p:nvSpPr>
        <p:spPr/>
        <p:txBody>
          <a:bodyPr/>
          <a:lstStyle/>
          <a:p>
            <a:pPr eaLnBrk="1" hangingPunct="1"/>
            <a:r>
              <a:rPr lang="en-US" smtClean="0"/>
              <a:t>Identify important linkages</a:t>
            </a:r>
          </a:p>
          <a:p>
            <a:pPr lvl="1" eaLnBrk="1" hangingPunct="1"/>
            <a:r>
              <a:rPr lang="en-US" smtClean="0"/>
              <a:t>Sales, costs, capital investment, financing, etc.</a:t>
            </a:r>
          </a:p>
          <a:p>
            <a:pPr eaLnBrk="1" hangingPunct="1"/>
            <a:r>
              <a:rPr lang="en-US" smtClean="0"/>
              <a:t>Analyze the impact of potential business plans</a:t>
            </a:r>
          </a:p>
          <a:p>
            <a:pPr eaLnBrk="1" hangingPunct="1"/>
            <a:r>
              <a:rPr lang="en-US" smtClean="0"/>
              <a:t>Plan for future funding needs</a:t>
            </a:r>
          </a:p>
          <a:p>
            <a:pPr eaLnBrk="1" hangingPunct="1"/>
            <a:r>
              <a:rPr lang="en-US" smtClean="0"/>
              <a:t>Use the Pro Forma financial statements to value companies</a:t>
            </a:r>
          </a:p>
        </p:txBody>
      </p:sp>
    </p:spTree>
  </p:cSld>
  <p:clrMapOvr>
    <a:masterClrMapping/>
  </p:clrMapOvr>
  <p:transition spd="med">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325" name="Rectangle 69"/>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-12 </a:t>
            </a:r>
            <a:r>
              <a:rPr lang="en-US" dirty="0" smtClean="0"/>
              <a:t>KMS Forecasted Free Cash Flow</a:t>
            </a:r>
          </a:p>
        </p:txBody>
      </p:sp>
      <p:graphicFrame>
        <p:nvGraphicFramePr>
          <p:cNvPr id="6" name="Table 5"/>
          <p:cNvGraphicFramePr>
            <a:graphicFrameLocks noGrp="1"/>
          </p:cNvGraphicFramePr>
          <p:nvPr/>
        </p:nvGraphicFramePr>
        <p:xfrm>
          <a:off x="762000" y="1828800"/>
          <a:ext cx="6934200" cy="2655570"/>
        </p:xfrm>
        <a:graphic>
          <a:graphicData uri="http://schemas.openxmlformats.org/drawingml/2006/table">
            <a:tbl>
              <a:tblPr/>
              <a:tblGrid>
                <a:gridCol w="1824948"/>
                <a:gridCol w="1158283"/>
                <a:gridCol w="1193292"/>
                <a:gridCol w="1093851"/>
                <a:gridCol w="894969"/>
                <a:gridCol w="768857"/>
              </a:tblGrid>
              <a:tr h="190500">
                <a:tc>
                  <a:txBody>
                    <a:bodyPr/>
                    <a:lstStyle/>
                    <a:p>
                      <a:pPr algn="l" fontAlgn="b"/>
                      <a:r>
                        <a:rPr lang="en-US" sz="14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dirty="0">
                          <a:solidFill>
                            <a:srgbClr val="000000"/>
                          </a:solidFill>
                          <a:latin typeface="Calibri"/>
                        </a:rPr>
                        <a:t>Free Cash Flow </a:t>
                      </a:r>
                      <a:r>
                        <a:rPr lang="en-US" sz="1400" b="0" i="0" u="none" strike="noStrike" dirty="0" smtClean="0">
                          <a:solidFill>
                            <a:srgbClr val="000000"/>
                          </a:solidFill>
                          <a:latin typeface="Calibri"/>
                        </a:rPr>
                        <a:t>Calculation</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dirty="0">
                          <a:solidFill>
                            <a:srgbClr val="000000"/>
                          </a:solidFill>
                          <a:latin typeface="Calibri"/>
                        </a:rPr>
                        <a:t>Net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$7,600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$8,808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$11,112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$13,739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$16,628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latin typeface="Calibri"/>
                        </a:rPr>
                        <a:t>Plus: After-tax Interest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$1,083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latin typeface="Calibri"/>
                        </a:rPr>
                        <a:t>Unlevered Cash Flow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$7,799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$9,891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$12,195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$14,822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$17,711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latin typeface="Calibri"/>
                        </a:rPr>
                        <a:t>Pus; Dep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$7,443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$7,498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$7,594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$7,594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$7,634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latin typeface="Calibri"/>
                        </a:rPr>
                        <a:t>OCF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$15,242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$17,389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$19,789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$22,416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$25,345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latin typeface="Calibri"/>
                        </a:rPr>
                        <a:t>Less: change NWC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a:t>
                      </a:r>
                      <a:r>
                        <a:rPr lang="en-US" sz="1400" b="0" i="0" u="none" strike="noStrike" dirty="0" smtClean="0">
                          <a:solidFill>
                            <a:srgbClr val="000000"/>
                          </a:solidFill>
                          <a:latin typeface="Calibri"/>
                        </a:rPr>
                        <a:t>(5,257</a:t>
                      </a:r>
                      <a:r>
                        <a:rPr lang="en-US" sz="1400" b="0" i="0" u="none" strike="noStrike" dirty="0">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a:t>
                      </a:r>
                      <a:r>
                        <a:rPr lang="en-US" sz="1400" b="0" i="0" u="none" strike="noStrike" dirty="0" smtClean="0">
                          <a:solidFill>
                            <a:srgbClr val="000000"/>
                          </a:solidFill>
                          <a:latin typeface="Calibri"/>
                        </a:rPr>
                        <a:t>(5,802</a:t>
                      </a:r>
                      <a:r>
                        <a:rPr lang="en-US" sz="1400" b="0" i="0" u="none" strike="noStrike" dirty="0">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a:t>
                      </a:r>
                      <a:r>
                        <a:rPr lang="en-US" sz="1400" b="0" i="0" u="none" strike="noStrike" dirty="0" smtClean="0">
                          <a:solidFill>
                            <a:srgbClr val="000000"/>
                          </a:solidFill>
                          <a:latin typeface="Calibri"/>
                        </a:rPr>
                        <a:t>(</a:t>
                      </a:r>
                      <a:r>
                        <a:rPr lang="en-US" sz="1400" b="0" i="0" u="none" strike="noStrike" dirty="0">
                          <a:solidFill>
                            <a:srgbClr val="000000"/>
                          </a:solidFill>
                          <a:latin typeface="Calibri"/>
                        </a:rPr>
                        <a:t>6,453)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(7,166)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  (7,948)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latin typeface="Calibri"/>
                        </a:rPr>
                        <a:t>Less: Capital Expenditures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($8,000)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($8,000)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($8,000)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($8,000)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latin typeface="Calibri"/>
                        </a:rPr>
                        <a:t>Free Cash Flow to Firm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-$15,015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$3,587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$5,336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$7,250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$9,397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5"/>
          <p:cNvSpPr>
            <a:spLocks noGrp="1" noChangeArrowheads="1"/>
          </p:cNvSpPr>
          <p:nvPr>
            <p:ph type="title"/>
          </p:nvPr>
        </p:nvSpPr>
        <p:spPr/>
        <p:txBody>
          <a:bodyPr/>
          <a:lstStyle/>
          <a:p>
            <a:pPr eaLnBrk="1" hangingPunct="1"/>
            <a:r>
              <a:rPr lang="en-US" smtClean="0"/>
              <a:t>Common Mistake</a:t>
            </a:r>
          </a:p>
        </p:txBody>
      </p:sp>
      <p:sp>
        <p:nvSpPr>
          <p:cNvPr id="45059" name="Rectangle 26"/>
          <p:cNvSpPr>
            <a:spLocks noGrp="1" noChangeArrowheads="1"/>
          </p:cNvSpPr>
          <p:nvPr>
            <p:ph idx="1"/>
          </p:nvPr>
        </p:nvSpPr>
        <p:spPr>
          <a:xfrm>
            <a:off x="317500" y="1803400"/>
            <a:ext cx="8505825" cy="4152900"/>
          </a:xfrm>
        </p:spPr>
        <p:txBody>
          <a:bodyPr/>
          <a:lstStyle/>
          <a:p>
            <a:pPr eaLnBrk="1" hangingPunct="1">
              <a:spcBef>
                <a:spcPct val="40000"/>
              </a:spcBef>
            </a:pPr>
            <a:r>
              <a:rPr lang="en-US" sz="2800" smtClean="0"/>
              <a:t>Confusing Total and Incremental Net Working Capital</a:t>
            </a:r>
          </a:p>
          <a:p>
            <a:pPr lvl="1" eaLnBrk="1" hangingPunct="1">
              <a:spcBef>
                <a:spcPct val="40000"/>
              </a:spcBef>
            </a:pPr>
            <a:r>
              <a:rPr lang="en-US" sz="2400" smtClean="0"/>
              <a:t>When calculating free cash flows from earnings, students often make the mistake of subtracting the firm’s </a:t>
            </a:r>
            <a:r>
              <a:rPr lang="en-US" sz="2400" i="1" smtClean="0">
                <a:solidFill>
                  <a:srgbClr val="00646D"/>
                </a:solidFill>
              </a:rPr>
              <a:t>total</a:t>
            </a:r>
            <a:r>
              <a:rPr lang="en-US" sz="2400" smtClean="0"/>
              <a:t> net working capital each year rather than only the incremental change in net working capital. Remember that only a change in net working capital results in a new cash inflow or outflow for the firm. Subtracting the entire </a:t>
            </a:r>
            <a:r>
              <a:rPr lang="en-US" sz="2400" i="1" smtClean="0">
                <a:solidFill>
                  <a:srgbClr val="00646D"/>
                </a:solidFill>
              </a:rPr>
              <a:t>level </a:t>
            </a:r>
            <a:r>
              <a:rPr lang="en-US" sz="2400" smtClean="0"/>
              <a:t>of net working capital will reduce the free cash flows, often even making them negative, and lead the student to understate the NPV of the decision.</a:t>
            </a:r>
          </a:p>
        </p:txBody>
      </p:sp>
    </p:spTree>
  </p:cSld>
  <p:clrMapOvr>
    <a:masterClrMapping/>
  </p:clrMapOvr>
  <p:transition spd="med">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73" name="Rectangle 21"/>
          <p:cNvSpPr>
            <a:spLocks noGrp="1" noChangeArrowheads="1"/>
          </p:cNvSpPr>
          <p:nvPr>
            <p:ph type="title"/>
          </p:nvPr>
        </p:nvSpPr>
        <p:spPr/>
        <p:txBody>
          <a:bodyPr rtlCol="0">
            <a:normAutofit fontScale="90000"/>
          </a:bodyPr>
          <a:lstStyle/>
          <a:p>
            <a:pPr eaLnBrk="1" fontAlgn="auto" hangingPunct="1">
              <a:spcAft>
                <a:spcPts val="0"/>
              </a:spcAft>
              <a:defRPr/>
            </a:pPr>
            <a:r>
              <a:rPr lang="en-US" smtClean="0"/>
              <a:t>KMS Design’s Value with the Expansion</a:t>
            </a:r>
          </a:p>
        </p:txBody>
      </p:sp>
      <p:sp>
        <p:nvSpPr>
          <p:cNvPr id="46083" name="Rectangle 22"/>
          <p:cNvSpPr>
            <a:spLocks noGrp="1" noChangeArrowheads="1"/>
          </p:cNvSpPr>
          <p:nvPr>
            <p:ph idx="1"/>
          </p:nvPr>
        </p:nvSpPr>
        <p:spPr/>
        <p:txBody>
          <a:bodyPr/>
          <a:lstStyle/>
          <a:p>
            <a:pPr eaLnBrk="1" hangingPunct="1"/>
            <a:r>
              <a:rPr lang="en-US" smtClean="0"/>
              <a:t>Assume that KMS’ financial managers have estimated KMS’ unlevered cost of capital to be 10% (specifically, 10% is their pretax WACC).  Now we have all the inputs we need to value KMS with the expansion.</a:t>
            </a:r>
          </a:p>
        </p:txBody>
      </p:sp>
    </p:spTree>
  </p:cSld>
  <p:clrMapOvr>
    <a:masterClrMapping/>
  </p:clrMapOvr>
  <p:transition spd="med">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473" name="Rectangle 97"/>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Calculation of KMS Firm Value with Expansion</a:t>
            </a:r>
          </a:p>
        </p:txBody>
      </p:sp>
      <p:graphicFrame>
        <p:nvGraphicFramePr>
          <p:cNvPr id="6" name="Table 5"/>
          <p:cNvGraphicFramePr>
            <a:graphicFrameLocks noGrp="1"/>
          </p:cNvGraphicFramePr>
          <p:nvPr/>
        </p:nvGraphicFramePr>
        <p:xfrm>
          <a:off x="1524000" y="1560513"/>
          <a:ext cx="6477000" cy="3583305"/>
        </p:xfrm>
        <a:graphic>
          <a:graphicData uri="http://schemas.openxmlformats.org/drawingml/2006/table">
            <a:tbl>
              <a:tblPr/>
              <a:tblGrid>
                <a:gridCol w="1510513"/>
                <a:gridCol w="761603"/>
                <a:gridCol w="928284"/>
                <a:gridCol w="838200"/>
                <a:gridCol w="990600"/>
                <a:gridCol w="609600"/>
                <a:gridCol w="838200"/>
              </a:tblGrid>
              <a:tr h="190500">
                <a:tc>
                  <a:txBody>
                    <a:bodyPr/>
                    <a:lstStyle/>
                    <a:p>
                      <a:pPr algn="l" fontAlgn="b"/>
                      <a:r>
                        <a:rPr lang="en-US" sz="1100" b="0" i="0" u="none" strike="noStrike">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Free Cash Flow Calcualtion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Net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$7,600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$8,808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$11,112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$13,739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$16,628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Plus: After-tax Interest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$1,083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$1,083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$1,083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$1,083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Unlevered Cash Flow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$7,799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$9,891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$12,195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$14,822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$17,711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Pus; Dep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$7,443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$7,498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$7,594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$7,594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$7,634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OCF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$15,242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$17,389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$19,789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$22,416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$25,345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Less: change NWC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(5,257)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(5,802)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(6,453)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(7,166)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(7,948)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Less: Capital Expenditures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Free Cash Flow to Firm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-$15,015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$3,587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$5,336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$7,250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$9,397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PV(FCF at 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$4,109.46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terminal Value at 9 times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$313,929.08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PV(Terminal Value)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$194,925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Value of Unlevered Firm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Inertes on debt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$306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$1,666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$1,666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$1,666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$1,666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Interest Tax shield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$107.10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$583.10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$583.10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$583.10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$583.10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PV of tax shields at 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$1,957.99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Firm Value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$200,993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9"/>
          <p:cNvSpPr>
            <a:spLocks noGrp="1" noChangeArrowheads="1"/>
          </p:cNvSpPr>
          <p:nvPr>
            <p:ph type="title"/>
          </p:nvPr>
        </p:nvSpPr>
        <p:spPr/>
        <p:txBody>
          <a:bodyPr/>
          <a:lstStyle/>
          <a:p>
            <a:pPr eaLnBrk="1" hangingPunct="1"/>
            <a:r>
              <a:rPr lang="en-US" dirty="0" smtClean="0"/>
              <a:t>5. </a:t>
            </a:r>
            <a:r>
              <a:rPr lang="en-US" dirty="0" smtClean="0"/>
              <a:t>Growth and Firm Value</a:t>
            </a:r>
          </a:p>
        </p:txBody>
      </p:sp>
      <p:sp>
        <p:nvSpPr>
          <p:cNvPr id="48131" name="Rectangle 20"/>
          <p:cNvSpPr>
            <a:spLocks noGrp="1" noChangeArrowheads="1"/>
          </p:cNvSpPr>
          <p:nvPr>
            <p:ph idx="1"/>
          </p:nvPr>
        </p:nvSpPr>
        <p:spPr/>
        <p:txBody>
          <a:bodyPr/>
          <a:lstStyle/>
          <a:p>
            <a:pPr eaLnBrk="1" hangingPunct="1">
              <a:lnSpc>
                <a:spcPct val="90000"/>
              </a:lnSpc>
            </a:pPr>
            <a:r>
              <a:rPr lang="en-US" sz="2800" smtClean="0"/>
              <a:t>While the expansion we just analyzed for KMS turned out to be very valuable growth, not all growth is worth the price.  </a:t>
            </a:r>
          </a:p>
          <a:p>
            <a:pPr lvl="1" eaLnBrk="1" hangingPunct="1">
              <a:lnSpc>
                <a:spcPct val="90000"/>
              </a:lnSpc>
            </a:pPr>
            <a:r>
              <a:rPr lang="en-US" sz="2400" smtClean="0"/>
              <a:t>It is possible to pay so much to enable the growth that the firm, on net, is worth less.  </a:t>
            </a:r>
          </a:p>
          <a:p>
            <a:pPr lvl="1" eaLnBrk="1" hangingPunct="1">
              <a:lnSpc>
                <a:spcPct val="90000"/>
              </a:lnSpc>
            </a:pPr>
            <a:r>
              <a:rPr lang="en-US" sz="2400" smtClean="0"/>
              <a:t>Even if the cost of the growth is not an issue, other aspects of growth can leave the firm less valuable. For example,</a:t>
            </a:r>
          </a:p>
          <a:p>
            <a:pPr lvl="2" eaLnBrk="1" hangingPunct="1">
              <a:lnSpc>
                <a:spcPct val="90000"/>
              </a:lnSpc>
            </a:pPr>
            <a:r>
              <a:rPr lang="en-US" sz="2000" smtClean="0"/>
              <a:t> expansion may strain managers’ capacity to monitor and handle the firm’s operations. </a:t>
            </a:r>
          </a:p>
          <a:p>
            <a:pPr lvl="2" eaLnBrk="1" hangingPunct="1">
              <a:lnSpc>
                <a:spcPct val="90000"/>
              </a:lnSpc>
            </a:pPr>
            <a:r>
              <a:rPr lang="en-US" sz="2000" smtClean="0"/>
              <a:t>It may surpass the firm’s distribution capabilities or quality control or even change customers’ perceptions of the firm and its brand.</a:t>
            </a:r>
          </a:p>
        </p:txBody>
      </p:sp>
    </p:spTree>
  </p:cSld>
  <p:clrMapOvr>
    <a:masterClrMapping/>
  </p:clrMapOvr>
  <p:transition spd="med">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idx="4294967295"/>
          </p:nvPr>
        </p:nvSpPr>
        <p:spPr>
          <a:xfrm>
            <a:off x="0" y="277813"/>
            <a:ext cx="7162800" cy="1139825"/>
          </a:xfrm>
        </p:spPr>
        <p:txBody>
          <a:bodyPr/>
          <a:lstStyle/>
          <a:p>
            <a:pPr eaLnBrk="1" hangingPunct="1"/>
            <a:r>
              <a:rPr lang="en-US" sz="2800" smtClean="0"/>
              <a:t>Internal and Sustainable Growth Rate Formulas</a:t>
            </a:r>
          </a:p>
        </p:txBody>
      </p:sp>
      <p:graphicFrame>
        <p:nvGraphicFramePr>
          <p:cNvPr id="1026" name="Object 3"/>
          <p:cNvGraphicFramePr>
            <a:graphicFrameLocks noChangeAspect="1"/>
          </p:cNvGraphicFramePr>
          <p:nvPr/>
        </p:nvGraphicFramePr>
        <p:xfrm>
          <a:off x="304800" y="1828800"/>
          <a:ext cx="7848600" cy="1604963"/>
        </p:xfrm>
        <a:graphic>
          <a:graphicData uri="http://schemas.openxmlformats.org/presentationml/2006/ole">
            <p:oleObj spid="_x0000_s1026" r:id="rId3" imgW="3987800" imgH="927100" progId="Equation.DSMT4">
              <p:embed/>
            </p:oleObj>
          </a:graphicData>
        </a:graphic>
      </p:graphicFrame>
      <p:graphicFrame>
        <p:nvGraphicFramePr>
          <p:cNvPr id="1027" name="Object 3"/>
          <p:cNvGraphicFramePr>
            <a:graphicFrameLocks noChangeAspect="1"/>
          </p:cNvGraphicFramePr>
          <p:nvPr/>
        </p:nvGraphicFramePr>
        <p:xfrm>
          <a:off x="304800" y="3987800"/>
          <a:ext cx="8077200" cy="1484313"/>
        </p:xfrm>
        <a:graphic>
          <a:graphicData uri="http://schemas.openxmlformats.org/presentationml/2006/ole">
            <p:oleObj spid="_x0000_s1027" r:id="rId4" imgW="4419600" imgH="901700" progId="Equation.DSMT4">
              <p:embed/>
            </p:oleObj>
          </a:graphicData>
        </a:graphic>
      </p:graphicFrame>
    </p:spTree>
  </p:cSld>
  <p:clrMapOvr>
    <a:masterClrMapping/>
  </p:clrMapOvr>
  <p:transition spd="med">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7" name="Rectangle 17"/>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Example </a:t>
            </a:r>
            <a:r>
              <a:rPr lang="en-US" dirty="0" smtClean="0"/>
              <a:t>-3 </a:t>
            </a:r>
            <a:r>
              <a:rPr lang="en-US" dirty="0" smtClean="0"/>
              <a:t>Internal and Sustainable Growth Rates and Payout Policy</a:t>
            </a:r>
          </a:p>
        </p:txBody>
      </p:sp>
      <p:graphicFrame>
        <p:nvGraphicFramePr>
          <p:cNvPr id="6" name="Table 5"/>
          <p:cNvGraphicFramePr>
            <a:graphicFrameLocks noGrp="1"/>
          </p:cNvGraphicFramePr>
          <p:nvPr/>
        </p:nvGraphicFramePr>
        <p:xfrm>
          <a:off x="2057400" y="2057400"/>
          <a:ext cx="4724400" cy="2038351"/>
        </p:xfrm>
        <a:graphic>
          <a:graphicData uri="http://schemas.openxmlformats.org/drawingml/2006/table">
            <a:tbl>
              <a:tblPr/>
              <a:tblGrid>
                <a:gridCol w="2771829"/>
                <a:gridCol w="1952571"/>
              </a:tblGrid>
              <a:tr h="291193">
                <a:tc>
                  <a:txBody>
                    <a:bodyPr/>
                    <a:lstStyle/>
                    <a:p>
                      <a:pPr algn="l" fontAlgn="b"/>
                      <a:r>
                        <a:rPr lang="en-US" sz="1100" b="0" i="0" u="none" strike="noStrike" dirty="0">
                          <a:solidFill>
                            <a:srgbClr val="000000"/>
                          </a:solidFill>
                          <a:latin typeface="Calibri"/>
                        </a:rPr>
                        <a:t>ROE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DPR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RR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g sustainable =ROE X RR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6.55%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Internal growth =ROA x RR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ROA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Internal growth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latin typeface="Calibri"/>
                        </a:rPr>
                        <a:t>5.36%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smtClean="0"/>
              <a:t>Growth Rates and Value</a:t>
            </a:r>
          </a:p>
        </p:txBody>
      </p:sp>
      <p:sp>
        <p:nvSpPr>
          <p:cNvPr id="50179" name="Rectangle 3"/>
          <p:cNvSpPr>
            <a:spLocks noGrp="1" noChangeArrowheads="1"/>
          </p:cNvSpPr>
          <p:nvPr>
            <p:ph idx="1"/>
          </p:nvPr>
        </p:nvSpPr>
        <p:spPr/>
        <p:txBody>
          <a:bodyPr/>
          <a:lstStyle/>
          <a:p>
            <a:pPr eaLnBrk="1" hangingPunct="1">
              <a:lnSpc>
                <a:spcPct val="90000"/>
              </a:lnSpc>
            </a:pPr>
            <a:r>
              <a:rPr lang="en-US" sz="2800" smtClean="0"/>
              <a:t>While the internal and sustainable growth rates are useful in alerting you to the need to plan for external financing, they cannot tell you whether your planned growth increases or decreases the firm’s value. </a:t>
            </a:r>
          </a:p>
          <a:p>
            <a:pPr lvl="1" eaLnBrk="1" hangingPunct="1">
              <a:lnSpc>
                <a:spcPct val="90000"/>
              </a:lnSpc>
            </a:pPr>
            <a:r>
              <a:rPr lang="en-US" sz="2400" smtClean="0"/>
              <a:t>The growth rates do not evaluate the future costs and benefits of the growth </a:t>
            </a:r>
          </a:p>
          <a:p>
            <a:pPr lvl="1" eaLnBrk="1" hangingPunct="1">
              <a:lnSpc>
                <a:spcPct val="90000"/>
              </a:lnSpc>
            </a:pPr>
            <a:r>
              <a:rPr lang="en-US" sz="2400" smtClean="0"/>
              <a:t>There is nothing inherently bad or unsustainable about growth greater than your sustainable growth rate as long as that growth is value increasing. Your firm will simply need to raise additional capital to finance the growth.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26" name="Rectangle 10"/>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Forecasting Financial Statements </a:t>
            </a:r>
            <a:br>
              <a:rPr lang="en-US" dirty="0" smtClean="0"/>
            </a:br>
            <a:r>
              <a:rPr lang="en-US" dirty="0" smtClean="0"/>
              <a:t>The Percent of Sales Method</a:t>
            </a:r>
          </a:p>
        </p:txBody>
      </p:sp>
      <p:sp>
        <p:nvSpPr>
          <p:cNvPr id="8195" name="Rectangle 11"/>
          <p:cNvSpPr>
            <a:spLocks noGrp="1" noChangeArrowheads="1"/>
          </p:cNvSpPr>
          <p:nvPr>
            <p:ph idx="1"/>
          </p:nvPr>
        </p:nvSpPr>
        <p:spPr/>
        <p:txBody>
          <a:bodyPr/>
          <a:lstStyle/>
          <a:p>
            <a:pPr eaLnBrk="1" hangingPunct="1">
              <a:lnSpc>
                <a:spcPct val="90000"/>
              </a:lnSpc>
            </a:pPr>
            <a:r>
              <a:rPr lang="en-US" smtClean="0"/>
              <a:t>A forecasting method that assumes that balance sheet and income statement items grow proportionately with sales.</a:t>
            </a:r>
          </a:p>
          <a:p>
            <a:pPr eaLnBrk="1" hangingPunct="1">
              <a:lnSpc>
                <a:spcPct val="90000"/>
              </a:lnSpc>
            </a:pPr>
            <a:r>
              <a:rPr lang="en-US" smtClean="0"/>
              <a:t>This means that the percent of sales remains constant in future periods. Forecasts of balance sheet and income statement items are made as a percent of the expected sales figure for that period.</a:t>
            </a:r>
          </a:p>
        </p:txBody>
      </p:sp>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229600" cy="868362"/>
          </a:xfrm>
        </p:spPr>
        <p:txBody>
          <a:bodyPr/>
          <a:lstStyle/>
          <a:p>
            <a:pPr eaLnBrk="1" fontAlgn="b" hangingPunct="1"/>
            <a:r>
              <a:rPr lang="en-US" sz="2000" dirty="0" smtClean="0">
                <a:solidFill>
                  <a:srgbClr val="000000"/>
                </a:solidFill>
              </a:rPr>
              <a:t>Table </a:t>
            </a:r>
            <a:r>
              <a:rPr lang="en-US" sz="2000" dirty="0" smtClean="0">
                <a:solidFill>
                  <a:srgbClr val="000000"/>
                </a:solidFill>
              </a:rPr>
              <a:t>-1 </a:t>
            </a:r>
            <a:r>
              <a:rPr lang="en-US" sz="2000" dirty="0" smtClean="0">
                <a:solidFill>
                  <a:srgbClr val="000000"/>
                </a:solidFill>
              </a:rPr>
              <a:t>KMS Designs 2010 Income Statement and Balance Sheet</a:t>
            </a:r>
          </a:p>
        </p:txBody>
      </p:sp>
      <p:graphicFrame>
        <p:nvGraphicFramePr>
          <p:cNvPr id="9" name="Table 8"/>
          <p:cNvGraphicFramePr>
            <a:graphicFrameLocks noGrp="1"/>
          </p:cNvGraphicFramePr>
          <p:nvPr/>
        </p:nvGraphicFramePr>
        <p:xfrm>
          <a:off x="1447800" y="1001713"/>
          <a:ext cx="6781800" cy="5035844"/>
        </p:xfrm>
        <a:graphic>
          <a:graphicData uri="http://schemas.openxmlformats.org/drawingml/2006/table">
            <a:tbl>
              <a:tblPr/>
              <a:tblGrid>
                <a:gridCol w="3433481"/>
                <a:gridCol w="1498388"/>
                <a:gridCol w="1849931"/>
              </a:tblGrid>
              <a:tr h="151585">
                <a:tc>
                  <a:txBody>
                    <a:bodyPr/>
                    <a:lstStyle/>
                    <a:p>
                      <a:pPr algn="l" fontAlgn="b"/>
                      <a:r>
                        <a:rPr lang="en-US" sz="1200" b="1" i="0" u="none" strike="noStrike" dirty="0">
                          <a:solidFill>
                            <a:srgbClr val="000000"/>
                          </a:solidFill>
                          <a:latin typeface="Calibri"/>
                        </a:rPr>
                        <a:t>Income Statement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2010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percent of sales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Sales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74,889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100.00%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1585">
                <a:tc>
                  <a:txBody>
                    <a:bodyPr/>
                    <a:lstStyle/>
                    <a:p>
                      <a:pPr algn="l" fontAlgn="b"/>
                      <a:r>
                        <a:rPr lang="en-US" sz="1200" b="0" i="0" u="none" strike="noStrike" dirty="0">
                          <a:solidFill>
                            <a:srgbClr val="000000"/>
                          </a:solidFill>
                          <a:latin typeface="Calibri"/>
                        </a:rPr>
                        <a:t>CGS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(58,413)</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-78.00%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EBITDA</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         16,476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22.00%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1585">
                <a:tc>
                  <a:txBody>
                    <a:bodyPr/>
                    <a:lstStyle/>
                    <a:p>
                      <a:pPr algn="l" fontAlgn="b"/>
                      <a:r>
                        <a:rPr lang="en-US" sz="1200" b="0" i="0" u="none" strike="noStrike" dirty="0">
                          <a:solidFill>
                            <a:srgbClr val="000000"/>
                          </a:solidFill>
                          <a:latin typeface="Calibri"/>
                        </a:rPr>
                        <a:t>Depreciation</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(5,492)</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-7.33%</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EBIT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a:t>
                      </a:r>
                      <a:r>
                        <a:rPr lang="en-US" sz="1200" b="0" i="0" u="none" strike="noStrike" dirty="0" smtClean="0">
                          <a:solidFill>
                            <a:srgbClr val="000000"/>
                          </a:solidFill>
                          <a:latin typeface="Calibri"/>
                        </a:rPr>
                        <a:t>     </a:t>
                      </a:r>
                      <a:r>
                        <a:rPr lang="en-US" sz="1200" b="0" i="0" u="none" strike="noStrike" dirty="0">
                          <a:solidFill>
                            <a:srgbClr val="000000"/>
                          </a:solidFill>
                          <a:latin typeface="Calibri"/>
                        </a:rPr>
                        <a:t>10,984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14.67%</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74369">
                <a:tc>
                  <a:txBody>
                    <a:bodyPr/>
                    <a:lstStyle/>
                    <a:p>
                      <a:pPr algn="l" fontAlgn="b"/>
                      <a:r>
                        <a:rPr lang="en-US" sz="1200" b="0" i="0" u="none" strike="noStrike" dirty="0">
                          <a:solidFill>
                            <a:srgbClr val="000000"/>
                          </a:solidFill>
                          <a:latin typeface="Calibri"/>
                        </a:rPr>
                        <a:t>Interest Expense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(306)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Pretax Income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10,678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14.26%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1585">
                <a:tc>
                  <a:txBody>
                    <a:bodyPr/>
                    <a:lstStyle/>
                    <a:p>
                      <a:pPr algn="l" fontAlgn="b"/>
                      <a:r>
                        <a:rPr lang="en-US" sz="1200" b="0" i="0" u="none" strike="noStrike" dirty="0">
                          <a:solidFill>
                            <a:srgbClr val="000000"/>
                          </a:solidFill>
                          <a:latin typeface="Calibri"/>
                        </a:rPr>
                        <a:t>Tax (35%)</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(3,737)</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Net Income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6,941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9.27%</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smtClean="0">
                          <a:solidFill>
                            <a:srgbClr val="000000"/>
                          </a:solidFill>
                          <a:latin typeface="Calibri"/>
                        </a:rPr>
                        <a:t>Dividends</a:t>
                      </a:r>
                      <a:endParaRPr lang="en-US" sz="1200" b="0" i="0" u="none" strike="noStrike" dirty="0">
                        <a:solidFill>
                          <a:srgbClr val="000000"/>
                        </a:solidFill>
                        <a:latin typeface="Calibri"/>
                      </a:endParaRP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2,082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30.00%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Addition to Equity (RE)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4,858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70.0%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585">
                <a:tc>
                  <a:txBody>
                    <a:bodyPr/>
                    <a:lstStyle/>
                    <a:p>
                      <a:pPr algn="l" fontAlgn="b"/>
                      <a:r>
                        <a:rPr lang="en-US" sz="1200" b="1" i="0" u="none" strike="noStrike" dirty="0">
                          <a:solidFill>
                            <a:srgbClr val="000000"/>
                          </a:solidFill>
                          <a:latin typeface="Calibri"/>
                        </a:rPr>
                        <a:t>Balance Sheet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Year</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2,010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Percent of Sales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smtClean="0">
                          <a:solidFill>
                            <a:srgbClr val="000000"/>
                          </a:solidFill>
                          <a:latin typeface="Calibri"/>
                        </a:rPr>
                        <a:t>Cash </a:t>
                      </a:r>
                      <a:r>
                        <a:rPr lang="en-US" sz="1200" b="0" i="0" u="none" strike="noStrike" dirty="0">
                          <a:solidFill>
                            <a:srgbClr val="000000"/>
                          </a:solidFill>
                          <a:latin typeface="Calibri"/>
                        </a:rPr>
                        <a:t>&amp; Cash equivalents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11,982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16%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1585">
                <a:tc>
                  <a:txBody>
                    <a:bodyPr/>
                    <a:lstStyle/>
                    <a:p>
                      <a:pPr algn="l" fontAlgn="b"/>
                      <a:r>
                        <a:rPr lang="en-US" sz="1200" b="0" i="0" u="none" strike="noStrike" dirty="0" smtClean="0">
                          <a:solidFill>
                            <a:srgbClr val="000000"/>
                          </a:solidFill>
                          <a:latin typeface="Calibri"/>
                        </a:rPr>
                        <a:t>Accounts </a:t>
                      </a:r>
                      <a:r>
                        <a:rPr lang="en-US" sz="1200" b="0" i="0" u="none" strike="noStrike" dirty="0">
                          <a:solidFill>
                            <a:srgbClr val="000000"/>
                          </a:solidFill>
                          <a:latin typeface="Calibri"/>
                        </a:rPr>
                        <a:t>Receivable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 $         14,229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19%</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1585">
                <a:tc>
                  <a:txBody>
                    <a:bodyPr/>
                    <a:lstStyle/>
                    <a:p>
                      <a:pPr algn="l" fontAlgn="b"/>
                      <a:r>
                        <a:rPr lang="en-US" sz="1200" b="0" i="0" u="none" strike="noStrike" dirty="0">
                          <a:solidFill>
                            <a:srgbClr val="000000"/>
                          </a:solidFill>
                          <a:latin typeface="Calibri"/>
                        </a:rPr>
                        <a:t>Inventories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14,978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20%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Total Current Assets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41,189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55%</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1585">
                <a:tc>
                  <a:txBody>
                    <a:bodyPr/>
                    <a:lstStyle/>
                    <a:p>
                      <a:pPr algn="l" fontAlgn="b"/>
                      <a:r>
                        <a:rPr lang="en-US" sz="1200" b="0" i="0" u="none" strike="noStrike" dirty="0">
                          <a:solidFill>
                            <a:srgbClr val="000000"/>
                          </a:solidFill>
                          <a:latin typeface="Calibri"/>
                        </a:rPr>
                        <a:t>Property, Plant and Equipment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49,427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66%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Total Assets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90,616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121%</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dirty="0">
                          <a:solidFill>
                            <a:srgbClr val="000000"/>
                          </a:solidFill>
                          <a:latin typeface="Calibri"/>
                        </a:rPr>
                        <a:t>Liabilities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1585">
                <a:tc>
                  <a:txBody>
                    <a:bodyPr/>
                    <a:lstStyle/>
                    <a:p>
                      <a:pPr algn="l" fontAlgn="b"/>
                      <a:r>
                        <a:rPr lang="en-US" sz="1200" b="0" i="0" u="none" strike="noStrike">
                          <a:solidFill>
                            <a:srgbClr val="000000"/>
                          </a:solidFill>
                          <a:latin typeface="Calibri"/>
                        </a:rPr>
                        <a:t>Accounts Payable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 $         11,982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16%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1585">
                <a:tc>
                  <a:txBody>
                    <a:bodyPr/>
                    <a:lstStyle/>
                    <a:p>
                      <a:pPr algn="l" fontAlgn="b"/>
                      <a:r>
                        <a:rPr lang="en-US" sz="1200" b="0" i="0" u="none" strike="noStrike">
                          <a:solidFill>
                            <a:srgbClr val="000000"/>
                          </a:solidFill>
                          <a:latin typeface="Calibri"/>
                        </a:rPr>
                        <a:t>Debt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4,500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a:solidFill>
                            <a:srgbClr val="000000"/>
                          </a:solidFill>
                          <a:latin typeface="Calibri"/>
                        </a:rPr>
                        <a:t>Total Liabilities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16,482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1585">
                <a:tc>
                  <a:txBody>
                    <a:bodyPr/>
                    <a:lstStyle/>
                    <a:p>
                      <a:pPr algn="l" fontAlgn="b"/>
                      <a:r>
                        <a:rPr lang="en-US" sz="1200" b="0" i="0" u="none" strike="noStrike">
                          <a:solidFill>
                            <a:srgbClr val="000000"/>
                          </a:solidFill>
                          <a:latin typeface="Calibri"/>
                        </a:rPr>
                        <a:t>Stockholders' Equity</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74,134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1585">
                <a:tc>
                  <a:txBody>
                    <a:bodyPr/>
                    <a:lstStyle/>
                    <a:p>
                      <a:pPr algn="l" fontAlgn="b"/>
                      <a:r>
                        <a:rPr lang="en-US" sz="1200" b="0" i="0" u="none" strike="noStrike">
                          <a:solidFill>
                            <a:srgbClr val="000000"/>
                          </a:solidFill>
                          <a:latin typeface="Calibri"/>
                        </a:rPr>
                        <a:t>Total Liabilities &amp; Equity</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90,616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121%</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78" name="Rectangle 14"/>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2 </a:t>
            </a:r>
            <a:r>
              <a:rPr lang="en-US" dirty="0" smtClean="0"/>
              <a:t>Forecasting Financial Statements: The Percent of Sales Method</a:t>
            </a:r>
          </a:p>
        </p:txBody>
      </p:sp>
      <p:sp>
        <p:nvSpPr>
          <p:cNvPr id="10243" name="Rectangle 15"/>
          <p:cNvSpPr>
            <a:spLocks noGrp="1" noChangeArrowheads="1"/>
          </p:cNvSpPr>
          <p:nvPr>
            <p:ph idx="1"/>
          </p:nvPr>
        </p:nvSpPr>
        <p:spPr/>
        <p:txBody>
          <a:bodyPr/>
          <a:lstStyle/>
          <a:p>
            <a:pPr eaLnBrk="1" hangingPunct="1"/>
            <a:r>
              <a:rPr lang="en-US" smtClean="0"/>
              <a:t>KMS forecasts a 18% growth in sales from 2010 to 2011.</a:t>
            </a:r>
          </a:p>
          <a:p>
            <a:pPr eaLnBrk="1" hangingPunct="1"/>
            <a:r>
              <a:rPr lang="en-US" smtClean="0"/>
              <a:t>We must figure </a:t>
            </a:r>
          </a:p>
          <a:p>
            <a:pPr lvl="1" eaLnBrk="1" hangingPunct="1"/>
            <a:r>
              <a:rPr lang="en-US" smtClean="0"/>
              <a:t>2010 costs (excluding depreciation) as % of sales = </a:t>
            </a:r>
            <a:r>
              <a:rPr lang="en-US" b="1" smtClean="0">
                <a:solidFill>
                  <a:srgbClr val="006600"/>
                </a:solidFill>
              </a:rPr>
              <a:t>78%</a:t>
            </a:r>
          </a:p>
          <a:p>
            <a:pPr lvl="1" eaLnBrk="1" hangingPunct="1"/>
            <a:r>
              <a:rPr lang="en-US" smtClean="0"/>
              <a:t>Depreciation as % of sales = </a:t>
            </a:r>
            <a:r>
              <a:rPr lang="en-US" b="1" smtClean="0">
                <a:solidFill>
                  <a:srgbClr val="006600"/>
                </a:solidFill>
              </a:rPr>
              <a:t>7%</a:t>
            </a:r>
            <a:endParaRPr lang="en-US" smtClean="0"/>
          </a:p>
          <a:p>
            <a:pPr lvl="1" eaLnBrk="1" hangingPunct="1"/>
            <a:r>
              <a:rPr lang="en-US" smtClean="0"/>
              <a:t>Tax rate = 3,737 / 10,678 = </a:t>
            </a:r>
            <a:r>
              <a:rPr lang="en-US" b="1" smtClean="0">
                <a:solidFill>
                  <a:srgbClr val="006600"/>
                </a:solidFill>
              </a:rPr>
              <a:t>35%</a:t>
            </a:r>
          </a:p>
        </p:txBody>
      </p:sp>
    </p:spTree>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543" name="Rectangle 55"/>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Table-2 </a:t>
            </a:r>
            <a:r>
              <a:rPr lang="en-US" dirty="0" smtClean="0"/>
              <a:t>KMS Designs Pro Forma Income Statement for 2011</a:t>
            </a:r>
          </a:p>
        </p:txBody>
      </p:sp>
      <p:graphicFrame>
        <p:nvGraphicFramePr>
          <p:cNvPr id="4" name="Table 3"/>
          <p:cNvGraphicFramePr>
            <a:graphicFrameLocks noGrp="1"/>
          </p:cNvGraphicFramePr>
          <p:nvPr/>
        </p:nvGraphicFramePr>
        <p:xfrm>
          <a:off x="1905000" y="2073275"/>
          <a:ext cx="5181600" cy="2651759"/>
        </p:xfrm>
        <a:graphic>
          <a:graphicData uri="http://schemas.openxmlformats.org/drawingml/2006/table">
            <a:tbl>
              <a:tblPr/>
              <a:tblGrid>
                <a:gridCol w="2832847"/>
                <a:gridCol w="1165411"/>
                <a:gridCol w="1183342"/>
              </a:tblGrid>
              <a:tr h="241069">
                <a:tc>
                  <a:txBody>
                    <a:bodyPr/>
                    <a:lstStyle/>
                    <a:p>
                      <a:pPr algn="l" fontAlgn="b"/>
                      <a:r>
                        <a:rPr lang="en-US" sz="11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069">
                <a:tc>
                  <a:txBody>
                    <a:bodyPr/>
                    <a:lstStyle/>
                    <a:p>
                      <a:pPr algn="l" fontAlgn="b"/>
                      <a:r>
                        <a:rPr lang="en-US" sz="1100" b="0" i="0" u="none" strike="noStrike">
                          <a:solidFill>
                            <a:srgbClr val="000000"/>
                          </a:solidFill>
                          <a:latin typeface="Calibri"/>
                        </a:rPr>
                        <a:t>Income Statement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069">
                <a:tc>
                  <a:txBody>
                    <a:bodyPr/>
                    <a:lstStyle/>
                    <a:p>
                      <a:pPr algn="l" fontAlgn="b"/>
                      <a:r>
                        <a:rPr lang="en-US" sz="1100" b="0" i="0" u="none" strike="noStrike">
                          <a:solidFill>
                            <a:srgbClr val="000000"/>
                          </a:solidFill>
                          <a:latin typeface="Calibri"/>
                        </a:rPr>
                        <a:t>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74,889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88,369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41069">
                <a:tc>
                  <a:txBody>
                    <a:bodyPr/>
                    <a:lstStyle/>
                    <a:p>
                      <a:pPr algn="l" fontAlgn="b"/>
                      <a:r>
                        <a:rPr lang="en-US" sz="1100" b="0" i="0" u="none" strike="noStrike">
                          <a:solidFill>
                            <a:srgbClr val="000000"/>
                          </a:solidFill>
                          <a:latin typeface="Calibri"/>
                        </a:rPr>
                        <a:t>CGS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(58,413)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(68,927)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41069">
                <a:tc>
                  <a:txBody>
                    <a:bodyPr/>
                    <a:lstStyle/>
                    <a:p>
                      <a:pPr algn="l" fontAlgn="b"/>
                      <a:r>
                        <a:rPr lang="en-US" sz="1100" b="0" i="0" u="none" strike="noStrike">
                          <a:solidFill>
                            <a:srgbClr val="000000"/>
                          </a:solidFill>
                          <a:latin typeface="Calibri"/>
                        </a:rPr>
                        <a:t>EBITDA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16,476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19,442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41069">
                <a:tc>
                  <a:txBody>
                    <a:bodyPr/>
                    <a:lstStyle/>
                    <a:p>
                      <a:pPr algn="l" fontAlgn="b"/>
                      <a:r>
                        <a:rPr lang="en-US" sz="1100" b="0" i="0" u="none" strike="noStrike">
                          <a:solidFill>
                            <a:srgbClr val="000000"/>
                          </a:solidFill>
                          <a:latin typeface="Calibri"/>
                        </a:rPr>
                        <a:t>Depreciation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(5,492)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(6,481)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41069">
                <a:tc>
                  <a:txBody>
                    <a:bodyPr/>
                    <a:lstStyle/>
                    <a:p>
                      <a:pPr algn="l" fontAlgn="b"/>
                      <a:r>
                        <a:rPr lang="en-US" sz="1100" b="0" i="0" u="none" strike="noStrike">
                          <a:solidFill>
                            <a:srgbClr val="000000"/>
                          </a:solidFill>
                          <a:latin typeface="Calibri"/>
                        </a:rPr>
                        <a:t>EBIT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10,984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12,961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41069">
                <a:tc>
                  <a:txBody>
                    <a:bodyPr/>
                    <a:lstStyle/>
                    <a:p>
                      <a:pPr algn="l" fontAlgn="b"/>
                      <a:r>
                        <a:rPr lang="en-US" sz="1100" b="0" i="0" u="none" strike="noStrike">
                          <a:solidFill>
                            <a:srgbClr val="000000"/>
                          </a:solidFill>
                          <a:latin typeface="Calibri"/>
                        </a:rPr>
                        <a:t>Inerest Expense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(306)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(306)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41069">
                <a:tc>
                  <a:txBody>
                    <a:bodyPr/>
                    <a:lstStyle/>
                    <a:p>
                      <a:pPr algn="l" fontAlgn="b"/>
                      <a:r>
                        <a:rPr lang="en-US" sz="1100" b="0" i="0" u="none" strike="noStrike">
                          <a:solidFill>
                            <a:srgbClr val="000000"/>
                          </a:solidFill>
                          <a:latin typeface="Calibri"/>
                        </a:rPr>
                        <a:t>Pretax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10,678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12,655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41069">
                <a:tc>
                  <a:txBody>
                    <a:bodyPr/>
                    <a:lstStyle/>
                    <a:p>
                      <a:pPr algn="l" fontAlgn="b"/>
                      <a:r>
                        <a:rPr lang="en-US" sz="1100" b="0" i="0" u="none" strike="noStrike">
                          <a:solidFill>
                            <a:srgbClr val="000000"/>
                          </a:solidFill>
                          <a:latin typeface="Calibri"/>
                        </a:rPr>
                        <a:t>Tax (35%)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(3,737)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(4,429)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41069">
                <a:tc>
                  <a:txBody>
                    <a:bodyPr/>
                    <a:lstStyle/>
                    <a:p>
                      <a:pPr algn="l" fontAlgn="b"/>
                      <a:r>
                        <a:rPr lang="en-US" sz="1100" b="0" i="0" u="none" strike="noStrike" dirty="0">
                          <a:solidFill>
                            <a:srgbClr val="000000"/>
                          </a:solidFill>
                          <a:latin typeface="Calibri"/>
                        </a:rPr>
                        <a:t>Net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6,941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            8,226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2"/>
          <p:cNvSpPr>
            <a:spLocks noGrp="1" noChangeArrowheads="1"/>
          </p:cNvSpPr>
          <p:nvPr>
            <p:ph type="title"/>
          </p:nvPr>
        </p:nvSpPr>
        <p:spPr/>
        <p:txBody>
          <a:bodyPr/>
          <a:lstStyle/>
          <a:p>
            <a:pPr eaLnBrk="1" hangingPunct="1"/>
            <a:r>
              <a:rPr lang="en-US" smtClean="0"/>
              <a:t>Percent of Sales Method</a:t>
            </a:r>
          </a:p>
        </p:txBody>
      </p:sp>
      <p:sp>
        <p:nvSpPr>
          <p:cNvPr id="12291" name="Rectangle 13"/>
          <p:cNvSpPr>
            <a:spLocks noGrp="1" noChangeArrowheads="1"/>
          </p:cNvSpPr>
          <p:nvPr>
            <p:ph idx="1"/>
          </p:nvPr>
        </p:nvSpPr>
        <p:spPr>
          <a:xfrm>
            <a:off x="457200" y="1417638"/>
            <a:ext cx="8229600" cy="4525962"/>
          </a:xfrm>
        </p:spPr>
        <p:txBody>
          <a:bodyPr/>
          <a:lstStyle/>
          <a:p>
            <a:pPr eaLnBrk="1" hangingPunct="1"/>
            <a:r>
              <a:rPr lang="en-US" smtClean="0"/>
              <a:t>Forecasting the balance sheet using the percent of sales method requires that we make assumptions about how our equity and debt will grow with sales. Otherwise, Assets will not equal Liabilities + Equity</a:t>
            </a:r>
          </a:p>
          <a:p>
            <a:pPr eaLnBrk="1" hangingPunct="1"/>
            <a:r>
              <a:rPr lang="en-US" smtClean="0"/>
              <a:t>The difference between Assets and L+E [(TA- (TL+E)] indicates the </a:t>
            </a:r>
            <a:r>
              <a:rPr lang="en-US" i="1" smtClean="0">
                <a:solidFill>
                  <a:srgbClr val="00646D"/>
                </a:solidFill>
              </a:rPr>
              <a:t>net new financing </a:t>
            </a:r>
            <a:r>
              <a:rPr lang="en-US" smtClean="0"/>
              <a:t>to fund growth</a:t>
            </a:r>
          </a:p>
        </p:txBody>
      </p:sp>
    </p:spTree>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563</TotalTime>
  <Words>3652</Words>
  <Application>Microsoft Office PowerPoint</Application>
  <PresentationFormat>On-screen Show (4:3)</PresentationFormat>
  <Paragraphs>1003</Paragraphs>
  <Slides>47</Slides>
  <Notes>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4" baseType="lpstr">
      <vt:lpstr>Arial</vt:lpstr>
      <vt:lpstr>Calibri</vt:lpstr>
      <vt:lpstr>Times New Roman</vt:lpstr>
      <vt:lpstr>Tahoma</vt:lpstr>
      <vt:lpstr>Wingdings</vt:lpstr>
      <vt:lpstr>Office Theme</vt:lpstr>
      <vt:lpstr>Equation.DSMT4</vt:lpstr>
      <vt:lpstr>Slide 1</vt:lpstr>
      <vt:lpstr>Goals of Financial Planning</vt:lpstr>
      <vt:lpstr>Learning Objectives</vt:lpstr>
      <vt:lpstr>Goals of Long-Term Financial Planning</vt:lpstr>
      <vt:lpstr>Forecasting Financial Statements  The Percent of Sales Method</vt:lpstr>
      <vt:lpstr>Table -1 KMS Designs 2010 Income Statement and Balance Sheet</vt:lpstr>
      <vt:lpstr>2 Forecasting Financial Statements: The Percent of Sales Method</vt:lpstr>
      <vt:lpstr>Table-2 KMS Designs Pro Forma Income Statement for 2011</vt:lpstr>
      <vt:lpstr>Percent of Sales Method</vt:lpstr>
      <vt:lpstr>Table -3 First-Pass Pro Forma Balance Sheet for 2011</vt:lpstr>
      <vt:lpstr>The Plug: Net New Financing </vt:lpstr>
      <vt:lpstr>Slide 12</vt:lpstr>
      <vt:lpstr>Common Mistake</vt:lpstr>
      <vt:lpstr>Example -1 Percent of Sales</vt:lpstr>
      <vt:lpstr>Example 18.1 Percent of Sales</vt:lpstr>
      <vt:lpstr>Example 18.1 Percent of Sales</vt:lpstr>
      <vt:lpstr>Example -1 Percent of Sales and Growth Rate of 10%</vt:lpstr>
      <vt:lpstr>Additional Financing</vt:lpstr>
      <vt:lpstr>Example-2 Net New Financing</vt:lpstr>
      <vt:lpstr>Example-2 Net New Financing</vt:lpstr>
      <vt:lpstr>Example -2 Net New Financing</vt:lpstr>
      <vt:lpstr>Example -2 Net New Financing</vt:lpstr>
      <vt:lpstr>Example-2 Net New Financing</vt:lpstr>
      <vt:lpstr>3. Forecasting a Planned Expansion</vt:lpstr>
      <vt:lpstr>The Big Question </vt:lpstr>
      <vt:lpstr>Table-5 KMS Forecasted Production Capacity Requirements</vt:lpstr>
      <vt:lpstr>Forecasting Expansion </vt:lpstr>
      <vt:lpstr>Table-6 KMS Forecasted Capital Expenditures</vt:lpstr>
      <vt:lpstr>Financing the Expansion</vt:lpstr>
      <vt:lpstr>Table -7 KMS Planned Debt and Interest Payments</vt:lpstr>
      <vt:lpstr>Pro Forma Income Statement</vt:lpstr>
      <vt:lpstr>Forecast Earnings </vt:lpstr>
      <vt:lpstr>KMS Example</vt:lpstr>
      <vt:lpstr>Table-8 Pro Forma Income Statement for KMS Expansion</vt:lpstr>
      <vt:lpstr>Working Capital Requirements </vt:lpstr>
      <vt:lpstr>Table -9 KMS Projected Working Capital Needs</vt:lpstr>
      <vt:lpstr>Forecasting the Balance Sheet </vt:lpstr>
      <vt:lpstr>Table-10 Pro Forma Balance Sheet for KMS, 2010-2015</vt:lpstr>
      <vt:lpstr>4. Valuing the Planned Expansion</vt:lpstr>
      <vt:lpstr>Table -12 KMS Forecasted Free Cash Flow</vt:lpstr>
      <vt:lpstr>Common Mistake</vt:lpstr>
      <vt:lpstr>KMS Design’s Value with the Expansion</vt:lpstr>
      <vt:lpstr>Calculation of KMS Firm Value with Expansion</vt:lpstr>
      <vt:lpstr>5. Growth and Firm Value</vt:lpstr>
      <vt:lpstr>Internal and Sustainable Growth Rate Formulas</vt:lpstr>
      <vt:lpstr>Example -3 Internal and Sustainable Growth Rates and Payout Policy</vt:lpstr>
      <vt:lpstr>Growth Rates and Value</vt:lpstr>
    </vt:vector>
  </TitlesOfParts>
  <Company>© 2009 Pearson Prentice Hall. All rights reserved.</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17</dc:title>
  <dc:subject>Fundamentals of Corporate Finance</dc:subject>
  <dc:creator>Jonathan Berk, Peter DeMarzo, and Jarrad Harford</dc:creator>
  <cp:lastModifiedBy>Javad</cp:lastModifiedBy>
  <cp:revision>54</cp:revision>
  <cp:lastPrinted>2001-07-20T01:09:35Z</cp:lastPrinted>
  <dcterms:created xsi:type="dcterms:W3CDTF">2008-09-22T03:24:58Z</dcterms:created>
  <dcterms:modified xsi:type="dcterms:W3CDTF">2017-07-31T16:43:32Z</dcterms:modified>
</cp:coreProperties>
</file>