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handoutMasterIdLst>
    <p:handoutMasterId r:id="rId77"/>
  </p:handoutMasterIdLst>
  <p:sldIdLst>
    <p:sldId id="788" r:id="rId2"/>
    <p:sldId id="391" r:id="rId3"/>
    <p:sldId id="789" r:id="rId4"/>
    <p:sldId id="790" r:id="rId5"/>
    <p:sldId id="423" r:id="rId6"/>
    <p:sldId id="424" r:id="rId7"/>
    <p:sldId id="425" r:id="rId8"/>
    <p:sldId id="787" r:id="rId9"/>
    <p:sldId id="426" r:id="rId10"/>
    <p:sldId id="427" r:id="rId11"/>
    <p:sldId id="432" r:id="rId12"/>
    <p:sldId id="433" r:id="rId13"/>
    <p:sldId id="434" r:id="rId14"/>
    <p:sldId id="435" r:id="rId15"/>
    <p:sldId id="428" r:id="rId16"/>
    <p:sldId id="429" r:id="rId17"/>
    <p:sldId id="430" r:id="rId18"/>
    <p:sldId id="431" r:id="rId19"/>
    <p:sldId id="436" r:id="rId20"/>
    <p:sldId id="438" r:id="rId21"/>
    <p:sldId id="437" r:id="rId22"/>
    <p:sldId id="439" r:id="rId23"/>
    <p:sldId id="445" r:id="rId24"/>
    <p:sldId id="446" r:id="rId25"/>
    <p:sldId id="447" r:id="rId26"/>
    <p:sldId id="448" r:id="rId27"/>
    <p:sldId id="449" r:id="rId28"/>
    <p:sldId id="440" r:id="rId29"/>
    <p:sldId id="441" r:id="rId30"/>
    <p:sldId id="442" r:id="rId31"/>
    <p:sldId id="443" r:id="rId32"/>
    <p:sldId id="444" r:id="rId33"/>
    <p:sldId id="450" r:id="rId34"/>
    <p:sldId id="451" r:id="rId35"/>
    <p:sldId id="452" r:id="rId36"/>
    <p:sldId id="453" r:id="rId37"/>
    <p:sldId id="454" r:id="rId38"/>
    <p:sldId id="455" r:id="rId39"/>
    <p:sldId id="456" r:id="rId40"/>
    <p:sldId id="457" r:id="rId41"/>
    <p:sldId id="458" r:id="rId42"/>
    <p:sldId id="459" r:id="rId43"/>
    <p:sldId id="460" r:id="rId44"/>
    <p:sldId id="461" r:id="rId45"/>
    <p:sldId id="462" r:id="rId46"/>
    <p:sldId id="463" r:id="rId47"/>
    <p:sldId id="464" r:id="rId48"/>
    <p:sldId id="465" r:id="rId49"/>
    <p:sldId id="466" r:id="rId50"/>
    <p:sldId id="467" r:id="rId51"/>
    <p:sldId id="468" r:id="rId52"/>
    <p:sldId id="476" r:id="rId53"/>
    <p:sldId id="477" r:id="rId54"/>
    <p:sldId id="478" r:id="rId55"/>
    <p:sldId id="479" r:id="rId56"/>
    <p:sldId id="480" r:id="rId57"/>
    <p:sldId id="481" r:id="rId58"/>
    <p:sldId id="475" r:id="rId59"/>
    <p:sldId id="482" r:id="rId60"/>
    <p:sldId id="484" r:id="rId61"/>
    <p:sldId id="483" r:id="rId62"/>
    <p:sldId id="485" r:id="rId63"/>
    <p:sldId id="486" r:id="rId64"/>
    <p:sldId id="487" r:id="rId65"/>
    <p:sldId id="488" r:id="rId66"/>
    <p:sldId id="489" r:id="rId67"/>
    <p:sldId id="490" r:id="rId68"/>
    <p:sldId id="491" r:id="rId69"/>
    <p:sldId id="492" r:id="rId70"/>
    <p:sldId id="493" r:id="rId71"/>
    <p:sldId id="786" r:id="rId72"/>
    <p:sldId id="494" r:id="rId73"/>
    <p:sldId id="496" r:id="rId74"/>
    <p:sldId id="785" r:id="rId7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guide id="3" orient="horz" pos="384" userDrawn="1">
          <p15:clr>
            <a:srgbClr val="A4A3A4"/>
          </p15:clr>
        </p15:guide>
        <p15:guide id="4" pos="279" userDrawn="1">
          <p15:clr>
            <a:srgbClr val="A4A3A4"/>
          </p15:clr>
        </p15:guide>
        <p15:guide id="5" pos="5472" userDrawn="1">
          <p15:clr>
            <a:srgbClr val="A4A3A4"/>
          </p15:clr>
        </p15:guide>
        <p15:guide id="6" orient="horz" pos="1193" userDrawn="1">
          <p15:clr>
            <a:srgbClr val="A4A3A4"/>
          </p15:clr>
        </p15:guide>
        <p15:guide id="7" orient="horz" pos="864" userDrawn="1">
          <p15:clr>
            <a:srgbClr val="A4A3A4"/>
          </p15:clr>
        </p15:guide>
        <p15:guide id="8" orient="horz" pos="398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84" autoAdjust="0"/>
    <p:restoredTop sz="78129" autoAdjust="0"/>
  </p:normalViewPr>
  <p:slideViewPr>
    <p:cSldViewPr>
      <p:cViewPr varScale="1">
        <p:scale>
          <a:sx n="80" d="100"/>
          <a:sy n="80" d="100"/>
        </p:scale>
        <p:origin x="1410" y="84"/>
      </p:cViewPr>
      <p:guideLst>
        <p:guide orient="horz" pos="2160"/>
        <p:guide pos="2880"/>
        <p:guide orient="horz" pos="384"/>
        <p:guide pos="279"/>
        <p:guide pos="5472"/>
        <p:guide orient="horz" pos="1193"/>
        <p:guide orient="horz" pos="864"/>
        <p:guide orient="horz" pos="3984"/>
      </p:guideLst>
    </p:cSldViewPr>
  </p:slideViewPr>
  <p:outlineViewPr>
    <p:cViewPr>
      <p:scale>
        <a:sx n="33" d="100"/>
        <a:sy n="33" d="100"/>
      </p:scale>
      <p:origin x="0" y="-57348"/>
    </p:cViewPr>
  </p:outlineViewPr>
  <p:notesTextViewPr>
    <p:cViewPr>
      <p:scale>
        <a:sx n="1" d="1"/>
        <a:sy n="1" d="1"/>
      </p:scale>
      <p:origin x="0" y="0"/>
    </p:cViewPr>
  </p:notesTextViewPr>
  <p:sorterViewPr>
    <p:cViewPr>
      <p:scale>
        <a:sx n="100" d="100"/>
        <a:sy n="100" d="100"/>
      </p:scale>
      <p:origin x="0" y="-12198"/>
    </p:cViewPr>
  </p:sorterViewPr>
  <p:notesViewPr>
    <p:cSldViewPr>
      <p:cViewPr varScale="1">
        <p:scale>
          <a:sx n="84" d="100"/>
          <a:sy n="84" d="100"/>
        </p:scale>
        <p:origin x="382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t>10/3/2020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t>10/3/2020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971610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11</a:t>
            </a:fld>
            <a:endParaRPr lang="en-US" dirty="0"/>
          </a:p>
        </p:txBody>
      </p:sp>
    </p:spTree>
    <p:extLst>
      <p:ext uri="{BB962C8B-B14F-4D97-AF65-F5344CB8AC3E}">
        <p14:creationId xmlns:p14="http://schemas.microsoft.com/office/powerpoint/2010/main" val="19211297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12</a:t>
            </a:fld>
            <a:endParaRPr lang="en-US" dirty="0"/>
          </a:p>
        </p:txBody>
      </p:sp>
    </p:spTree>
    <p:extLst>
      <p:ext uri="{BB962C8B-B14F-4D97-AF65-F5344CB8AC3E}">
        <p14:creationId xmlns:p14="http://schemas.microsoft.com/office/powerpoint/2010/main" val="772145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13</a:t>
            </a:fld>
            <a:endParaRPr lang="en-US" dirty="0"/>
          </a:p>
        </p:txBody>
      </p:sp>
    </p:spTree>
    <p:extLst>
      <p:ext uri="{BB962C8B-B14F-4D97-AF65-F5344CB8AC3E}">
        <p14:creationId xmlns:p14="http://schemas.microsoft.com/office/powerpoint/2010/main" val="2908589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14</a:t>
            </a:fld>
            <a:endParaRPr lang="en-US" dirty="0"/>
          </a:p>
        </p:txBody>
      </p:sp>
    </p:spTree>
    <p:extLst>
      <p:ext uri="{BB962C8B-B14F-4D97-AF65-F5344CB8AC3E}">
        <p14:creationId xmlns:p14="http://schemas.microsoft.com/office/powerpoint/2010/main" val="3917292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15</a:t>
            </a:fld>
            <a:endParaRPr lang="en-US" dirty="0"/>
          </a:p>
        </p:txBody>
      </p:sp>
    </p:spTree>
    <p:extLst>
      <p:ext uri="{BB962C8B-B14F-4D97-AF65-F5344CB8AC3E}">
        <p14:creationId xmlns:p14="http://schemas.microsoft.com/office/powerpoint/2010/main" val="736209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16</a:t>
            </a:fld>
            <a:endParaRPr lang="en-US" dirty="0"/>
          </a:p>
        </p:txBody>
      </p:sp>
    </p:spTree>
    <p:extLst>
      <p:ext uri="{BB962C8B-B14F-4D97-AF65-F5344CB8AC3E}">
        <p14:creationId xmlns:p14="http://schemas.microsoft.com/office/powerpoint/2010/main" val="1659551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17</a:t>
            </a:fld>
            <a:endParaRPr lang="en-US" dirty="0"/>
          </a:p>
        </p:txBody>
      </p:sp>
    </p:spTree>
    <p:extLst>
      <p:ext uri="{BB962C8B-B14F-4D97-AF65-F5344CB8AC3E}">
        <p14:creationId xmlns:p14="http://schemas.microsoft.com/office/powerpoint/2010/main" val="204572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18</a:t>
            </a:fld>
            <a:endParaRPr lang="en-US" dirty="0"/>
          </a:p>
        </p:txBody>
      </p:sp>
    </p:spTree>
    <p:extLst>
      <p:ext uri="{BB962C8B-B14F-4D97-AF65-F5344CB8AC3E}">
        <p14:creationId xmlns:p14="http://schemas.microsoft.com/office/powerpoint/2010/main" val="2849655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19</a:t>
            </a:fld>
            <a:endParaRPr lang="en-US" dirty="0"/>
          </a:p>
        </p:txBody>
      </p:sp>
    </p:spTree>
    <p:extLst>
      <p:ext uri="{BB962C8B-B14F-4D97-AF65-F5344CB8AC3E}">
        <p14:creationId xmlns:p14="http://schemas.microsoft.com/office/powerpoint/2010/main" val="31639938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20</a:t>
            </a:fld>
            <a:endParaRPr lang="en-US" dirty="0"/>
          </a:p>
        </p:txBody>
      </p:sp>
    </p:spTree>
    <p:extLst>
      <p:ext uri="{BB962C8B-B14F-4D97-AF65-F5344CB8AC3E}">
        <p14:creationId xmlns:p14="http://schemas.microsoft.com/office/powerpoint/2010/main" val="3756501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a:t>
            </a:fld>
            <a:endParaRPr lang="en-US" dirty="0"/>
          </a:p>
        </p:txBody>
      </p:sp>
    </p:spTree>
    <p:extLst>
      <p:ext uri="{BB962C8B-B14F-4D97-AF65-F5344CB8AC3E}">
        <p14:creationId xmlns:p14="http://schemas.microsoft.com/office/powerpoint/2010/main" val="15046118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21</a:t>
            </a:fld>
            <a:endParaRPr lang="en-US" dirty="0"/>
          </a:p>
        </p:txBody>
      </p:sp>
    </p:spTree>
    <p:extLst>
      <p:ext uri="{BB962C8B-B14F-4D97-AF65-F5344CB8AC3E}">
        <p14:creationId xmlns:p14="http://schemas.microsoft.com/office/powerpoint/2010/main" val="4315784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22</a:t>
            </a:fld>
            <a:endParaRPr lang="en-US" dirty="0"/>
          </a:p>
        </p:txBody>
      </p:sp>
    </p:spTree>
    <p:extLst>
      <p:ext uri="{BB962C8B-B14F-4D97-AF65-F5344CB8AC3E}">
        <p14:creationId xmlns:p14="http://schemas.microsoft.com/office/powerpoint/2010/main" val="1419599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23</a:t>
            </a:fld>
            <a:endParaRPr lang="en-US" dirty="0"/>
          </a:p>
        </p:txBody>
      </p:sp>
    </p:spTree>
    <p:extLst>
      <p:ext uri="{BB962C8B-B14F-4D97-AF65-F5344CB8AC3E}">
        <p14:creationId xmlns:p14="http://schemas.microsoft.com/office/powerpoint/2010/main" val="1045737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24</a:t>
            </a:fld>
            <a:endParaRPr lang="en-US" dirty="0"/>
          </a:p>
        </p:txBody>
      </p:sp>
    </p:spTree>
    <p:extLst>
      <p:ext uri="{BB962C8B-B14F-4D97-AF65-F5344CB8AC3E}">
        <p14:creationId xmlns:p14="http://schemas.microsoft.com/office/powerpoint/2010/main" val="22222648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25</a:t>
            </a:fld>
            <a:endParaRPr lang="en-US" dirty="0"/>
          </a:p>
        </p:txBody>
      </p:sp>
    </p:spTree>
    <p:extLst>
      <p:ext uri="{BB962C8B-B14F-4D97-AF65-F5344CB8AC3E}">
        <p14:creationId xmlns:p14="http://schemas.microsoft.com/office/powerpoint/2010/main" val="16619757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26</a:t>
            </a:fld>
            <a:endParaRPr lang="en-US" dirty="0"/>
          </a:p>
        </p:txBody>
      </p:sp>
    </p:spTree>
    <p:extLst>
      <p:ext uri="{BB962C8B-B14F-4D97-AF65-F5344CB8AC3E}">
        <p14:creationId xmlns:p14="http://schemas.microsoft.com/office/powerpoint/2010/main" val="1532671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27</a:t>
            </a:fld>
            <a:endParaRPr lang="en-US" dirty="0"/>
          </a:p>
        </p:txBody>
      </p:sp>
    </p:spTree>
    <p:extLst>
      <p:ext uri="{BB962C8B-B14F-4D97-AF65-F5344CB8AC3E}">
        <p14:creationId xmlns:p14="http://schemas.microsoft.com/office/powerpoint/2010/main" val="3127785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28</a:t>
            </a:fld>
            <a:endParaRPr lang="en-US" dirty="0"/>
          </a:p>
        </p:txBody>
      </p:sp>
    </p:spTree>
    <p:extLst>
      <p:ext uri="{BB962C8B-B14F-4D97-AF65-F5344CB8AC3E}">
        <p14:creationId xmlns:p14="http://schemas.microsoft.com/office/powerpoint/2010/main" val="3977409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29</a:t>
            </a:fld>
            <a:endParaRPr lang="en-US" dirty="0"/>
          </a:p>
        </p:txBody>
      </p:sp>
    </p:spTree>
    <p:extLst>
      <p:ext uri="{BB962C8B-B14F-4D97-AF65-F5344CB8AC3E}">
        <p14:creationId xmlns:p14="http://schemas.microsoft.com/office/powerpoint/2010/main" val="16214017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30</a:t>
            </a:fld>
            <a:endParaRPr lang="en-US" dirty="0"/>
          </a:p>
        </p:txBody>
      </p:sp>
    </p:spTree>
    <p:extLst>
      <p:ext uri="{BB962C8B-B14F-4D97-AF65-F5344CB8AC3E}">
        <p14:creationId xmlns:p14="http://schemas.microsoft.com/office/powerpoint/2010/main" val="462335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a:t>
            </a:fld>
            <a:endParaRPr lang="en-US" dirty="0"/>
          </a:p>
        </p:txBody>
      </p:sp>
    </p:spTree>
    <p:extLst>
      <p:ext uri="{BB962C8B-B14F-4D97-AF65-F5344CB8AC3E}">
        <p14:creationId xmlns:p14="http://schemas.microsoft.com/office/powerpoint/2010/main" val="15880169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31</a:t>
            </a:fld>
            <a:endParaRPr lang="en-US" dirty="0"/>
          </a:p>
        </p:txBody>
      </p:sp>
    </p:spTree>
    <p:extLst>
      <p:ext uri="{BB962C8B-B14F-4D97-AF65-F5344CB8AC3E}">
        <p14:creationId xmlns:p14="http://schemas.microsoft.com/office/powerpoint/2010/main" val="31197340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32</a:t>
            </a:fld>
            <a:endParaRPr lang="en-US" dirty="0"/>
          </a:p>
        </p:txBody>
      </p:sp>
    </p:spTree>
    <p:extLst>
      <p:ext uri="{BB962C8B-B14F-4D97-AF65-F5344CB8AC3E}">
        <p14:creationId xmlns:p14="http://schemas.microsoft.com/office/powerpoint/2010/main" val="17531711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33</a:t>
            </a:fld>
            <a:endParaRPr lang="en-US" dirty="0"/>
          </a:p>
        </p:txBody>
      </p:sp>
    </p:spTree>
    <p:extLst>
      <p:ext uri="{BB962C8B-B14F-4D97-AF65-F5344CB8AC3E}">
        <p14:creationId xmlns:p14="http://schemas.microsoft.com/office/powerpoint/2010/main" val="12036212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34</a:t>
            </a:fld>
            <a:endParaRPr lang="en-US" dirty="0"/>
          </a:p>
        </p:txBody>
      </p:sp>
    </p:spTree>
    <p:extLst>
      <p:ext uri="{BB962C8B-B14F-4D97-AF65-F5344CB8AC3E}">
        <p14:creationId xmlns:p14="http://schemas.microsoft.com/office/powerpoint/2010/main" val="14263860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35</a:t>
            </a:fld>
            <a:endParaRPr lang="en-US" dirty="0"/>
          </a:p>
        </p:txBody>
      </p:sp>
    </p:spTree>
    <p:extLst>
      <p:ext uri="{BB962C8B-B14F-4D97-AF65-F5344CB8AC3E}">
        <p14:creationId xmlns:p14="http://schemas.microsoft.com/office/powerpoint/2010/main" val="21073540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36</a:t>
            </a:fld>
            <a:endParaRPr lang="en-US" dirty="0"/>
          </a:p>
        </p:txBody>
      </p:sp>
    </p:spTree>
    <p:extLst>
      <p:ext uri="{BB962C8B-B14F-4D97-AF65-F5344CB8AC3E}">
        <p14:creationId xmlns:p14="http://schemas.microsoft.com/office/powerpoint/2010/main" val="36562533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37</a:t>
            </a:fld>
            <a:endParaRPr lang="en-US" dirty="0"/>
          </a:p>
        </p:txBody>
      </p:sp>
    </p:spTree>
    <p:extLst>
      <p:ext uri="{BB962C8B-B14F-4D97-AF65-F5344CB8AC3E}">
        <p14:creationId xmlns:p14="http://schemas.microsoft.com/office/powerpoint/2010/main" val="34755413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38</a:t>
            </a:fld>
            <a:endParaRPr lang="en-US" dirty="0"/>
          </a:p>
        </p:txBody>
      </p:sp>
    </p:spTree>
    <p:extLst>
      <p:ext uri="{BB962C8B-B14F-4D97-AF65-F5344CB8AC3E}">
        <p14:creationId xmlns:p14="http://schemas.microsoft.com/office/powerpoint/2010/main" val="22396223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39</a:t>
            </a:fld>
            <a:endParaRPr lang="en-US" dirty="0"/>
          </a:p>
        </p:txBody>
      </p:sp>
    </p:spTree>
    <p:extLst>
      <p:ext uri="{BB962C8B-B14F-4D97-AF65-F5344CB8AC3E}">
        <p14:creationId xmlns:p14="http://schemas.microsoft.com/office/powerpoint/2010/main" val="8038881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40</a:t>
            </a:fld>
            <a:endParaRPr lang="en-US" dirty="0"/>
          </a:p>
        </p:txBody>
      </p:sp>
    </p:spTree>
    <p:extLst>
      <p:ext uri="{BB962C8B-B14F-4D97-AF65-F5344CB8AC3E}">
        <p14:creationId xmlns:p14="http://schemas.microsoft.com/office/powerpoint/2010/main" val="3564279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a:t>
            </a:fld>
            <a:endParaRPr lang="en-US" dirty="0"/>
          </a:p>
        </p:txBody>
      </p:sp>
    </p:spTree>
    <p:extLst>
      <p:ext uri="{BB962C8B-B14F-4D97-AF65-F5344CB8AC3E}">
        <p14:creationId xmlns:p14="http://schemas.microsoft.com/office/powerpoint/2010/main" val="40311250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41</a:t>
            </a:fld>
            <a:endParaRPr lang="en-US" dirty="0"/>
          </a:p>
        </p:txBody>
      </p:sp>
    </p:spTree>
    <p:extLst>
      <p:ext uri="{BB962C8B-B14F-4D97-AF65-F5344CB8AC3E}">
        <p14:creationId xmlns:p14="http://schemas.microsoft.com/office/powerpoint/2010/main" val="138132233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42</a:t>
            </a:fld>
            <a:endParaRPr lang="en-US" dirty="0"/>
          </a:p>
        </p:txBody>
      </p:sp>
    </p:spTree>
    <p:extLst>
      <p:ext uri="{BB962C8B-B14F-4D97-AF65-F5344CB8AC3E}">
        <p14:creationId xmlns:p14="http://schemas.microsoft.com/office/powerpoint/2010/main" val="19241548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43</a:t>
            </a:fld>
            <a:endParaRPr lang="en-US" dirty="0"/>
          </a:p>
        </p:txBody>
      </p:sp>
    </p:spTree>
    <p:extLst>
      <p:ext uri="{BB962C8B-B14F-4D97-AF65-F5344CB8AC3E}">
        <p14:creationId xmlns:p14="http://schemas.microsoft.com/office/powerpoint/2010/main" val="35598965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44</a:t>
            </a:fld>
            <a:endParaRPr lang="en-US" dirty="0"/>
          </a:p>
        </p:txBody>
      </p:sp>
    </p:spTree>
    <p:extLst>
      <p:ext uri="{BB962C8B-B14F-4D97-AF65-F5344CB8AC3E}">
        <p14:creationId xmlns:p14="http://schemas.microsoft.com/office/powerpoint/2010/main" val="9679440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45</a:t>
            </a:fld>
            <a:endParaRPr lang="en-US" dirty="0"/>
          </a:p>
        </p:txBody>
      </p:sp>
    </p:spTree>
    <p:extLst>
      <p:ext uri="{BB962C8B-B14F-4D97-AF65-F5344CB8AC3E}">
        <p14:creationId xmlns:p14="http://schemas.microsoft.com/office/powerpoint/2010/main" val="169592577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46</a:t>
            </a:fld>
            <a:endParaRPr lang="en-US" dirty="0"/>
          </a:p>
        </p:txBody>
      </p:sp>
    </p:spTree>
    <p:extLst>
      <p:ext uri="{BB962C8B-B14F-4D97-AF65-F5344CB8AC3E}">
        <p14:creationId xmlns:p14="http://schemas.microsoft.com/office/powerpoint/2010/main" val="18866925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47</a:t>
            </a:fld>
            <a:endParaRPr lang="en-US" dirty="0"/>
          </a:p>
        </p:txBody>
      </p:sp>
    </p:spTree>
    <p:extLst>
      <p:ext uri="{BB962C8B-B14F-4D97-AF65-F5344CB8AC3E}">
        <p14:creationId xmlns:p14="http://schemas.microsoft.com/office/powerpoint/2010/main" val="394037401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48</a:t>
            </a:fld>
            <a:endParaRPr lang="en-US" dirty="0"/>
          </a:p>
        </p:txBody>
      </p:sp>
    </p:spTree>
    <p:extLst>
      <p:ext uri="{BB962C8B-B14F-4D97-AF65-F5344CB8AC3E}">
        <p14:creationId xmlns:p14="http://schemas.microsoft.com/office/powerpoint/2010/main" val="40292037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49</a:t>
            </a:fld>
            <a:endParaRPr lang="en-US" dirty="0"/>
          </a:p>
        </p:txBody>
      </p:sp>
    </p:spTree>
    <p:extLst>
      <p:ext uri="{BB962C8B-B14F-4D97-AF65-F5344CB8AC3E}">
        <p14:creationId xmlns:p14="http://schemas.microsoft.com/office/powerpoint/2010/main" val="319234442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50</a:t>
            </a:fld>
            <a:endParaRPr lang="en-US" dirty="0"/>
          </a:p>
        </p:txBody>
      </p:sp>
    </p:spTree>
    <p:extLst>
      <p:ext uri="{BB962C8B-B14F-4D97-AF65-F5344CB8AC3E}">
        <p14:creationId xmlns:p14="http://schemas.microsoft.com/office/powerpoint/2010/main" val="2116069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a:t>
            </a:fld>
            <a:endParaRPr lang="en-US" dirty="0"/>
          </a:p>
        </p:txBody>
      </p:sp>
    </p:spTree>
    <p:extLst>
      <p:ext uri="{BB962C8B-B14F-4D97-AF65-F5344CB8AC3E}">
        <p14:creationId xmlns:p14="http://schemas.microsoft.com/office/powerpoint/2010/main" val="38716458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51</a:t>
            </a:fld>
            <a:endParaRPr lang="en-US" dirty="0"/>
          </a:p>
        </p:txBody>
      </p:sp>
    </p:spTree>
    <p:extLst>
      <p:ext uri="{BB962C8B-B14F-4D97-AF65-F5344CB8AC3E}">
        <p14:creationId xmlns:p14="http://schemas.microsoft.com/office/powerpoint/2010/main" val="27084725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52</a:t>
            </a:fld>
            <a:endParaRPr lang="en-US" dirty="0"/>
          </a:p>
        </p:txBody>
      </p:sp>
    </p:spTree>
    <p:extLst>
      <p:ext uri="{BB962C8B-B14F-4D97-AF65-F5344CB8AC3E}">
        <p14:creationId xmlns:p14="http://schemas.microsoft.com/office/powerpoint/2010/main" val="22703917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53</a:t>
            </a:fld>
            <a:endParaRPr lang="en-US" dirty="0"/>
          </a:p>
        </p:txBody>
      </p:sp>
    </p:spTree>
    <p:extLst>
      <p:ext uri="{BB962C8B-B14F-4D97-AF65-F5344CB8AC3E}">
        <p14:creationId xmlns:p14="http://schemas.microsoft.com/office/powerpoint/2010/main" val="35315640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54</a:t>
            </a:fld>
            <a:endParaRPr lang="en-US" dirty="0"/>
          </a:p>
        </p:txBody>
      </p:sp>
    </p:spTree>
    <p:extLst>
      <p:ext uri="{BB962C8B-B14F-4D97-AF65-F5344CB8AC3E}">
        <p14:creationId xmlns:p14="http://schemas.microsoft.com/office/powerpoint/2010/main" val="32345269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55</a:t>
            </a:fld>
            <a:endParaRPr lang="en-US" dirty="0"/>
          </a:p>
        </p:txBody>
      </p:sp>
    </p:spTree>
    <p:extLst>
      <p:ext uri="{BB962C8B-B14F-4D97-AF65-F5344CB8AC3E}">
        <p14:creationId xmlns:p14="http://schemas.microsoft.com/office/powerpoint/2010/main" val="7042915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56</a:t>
            </a:fld>
            <a:endParaRPr lang="en-US" dirty="0"/>
          </a:p>
        </p:txBody>
      </p:sp>
    </p:spTree>
    <p:extLst>
      <p:ext uri="{BB962C8B-B14F-4D97-AF65-F5344CB8AC3E}">
        <p14:creationId xmlns:p14="http://schemas.microsoft.com/office/powerpoint/2010/main" val="159517071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57</a:t>
            </a:fld>
            <a:endParaRPr lang="en-US" dirty="0"/>
          </a:p>
        </p:txBody>
      </p:sp>
    </p:spTree>
    <p:extLst>
      <p:ext uri="{BB962C8B-B14F-4D97-AF65-F5344CB8AC3E}">
        <p14:creationId xmlns:p14="http://schemas.microsoft.com/office/powerpoint/2010/main" val="70666086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58</a:t>
            </a:fld>
            <a:endParaRPr lang="en-US" dirty="0"/>
          </a:p>
        </p:txBody>
      </p:sp>
    </p:spTree>
    <p:extLst>
      <p:ext uri="{BB962C8B-B14F-4D97-AF65-F5344CB8AC3E}">
        <p14:creationId xmlns:p14="http://schemas.microsoft.com/office/powerpoint/2010/main" val="24700125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59</a:t>
            </a:fld>
            <a:endParaRPr lang="en-US" dirty="0"/>
          </a:p>
        </p:txBody>
      </p:sp>
    </p:spTree>
    <p:extLst>
      <p:ext uri="{BB962C8B-B14F-4D97-AF65-F5344CB8AC3E}">
        <p14:creationId xmlns:p14="http://schemas.microsoft.com/office/powerpoint/2010/main" val="227052865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Long Description</a:t>
            </a: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The chart shows the prices in the years from 2000 to 2012. The years are grouped into 3 periods of growths. The growths and the approximate stock prices in those years are as follows.</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2000 to 2006: Growing above its sustainable growth rate</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2000: $3.00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2001: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2002: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2003: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2004: $7.00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2005: $14.00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2006: $16.50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2006 to 2009: Growing at its sustainable growth rate</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2006: $16.50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2007: $17.50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2008: $9.00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2009: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2009 to 2012: Growing below its sustainable growth rate</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2009: $$5.00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2010: $10.00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2011: $12.00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2012: $20.00</a:t>
            </a:r>
            <a:endParaRPr lang="en-IN" sz="1200" dirty="0">
              <a:solidFill>
                <a:srgbClr val="000000"/>
              </a:solidFill>
              <a:effectLst/>
              <a:latin typeface="Calibri" panose="020F0502020204030204" pitchFamily="34" charset="0"/>
              <a:ea typeface="Times New Roman" panose="02020603050405020304" pitchFamily="18" charset="0"/>
            </a:endParaRPr>
          </a:p>
          <a:p>
            <a:pPr marL="0" marR="0">
              <a:lnSpc>
                <a:spcPct val="115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rPr>
              <a:t> </a:t>
            </a:r>
            <a:endParaRPr lang="en-IN" sz="1200" dirty="0">
              <a:solidFill>
                <a:srgbClr val="000000"/>
              </a:solidFill>
              <a:effectLst/>
              <a:latin typeface="Calibri" panose="020F0502020204030204" pitchFamily="34" charset="0"/>
              <a:ea typeface="Times New Roman" panose="02020603050405020304" pitchFamily="18" charset="0"/>
            </a:endParaRPr>
          </a:p>
          <a:p>
            <a:endParaRPr lang="en-IN" dirty="0"/>
          </a:p>
        </p:txBody>
      </p:sp>
      <p:sp>
        <p:nvSpPr>
          <p:cNvPr id="4" name="Slide Number Placeholder 3"/>
          <p:cNvSpPr>
            <a:spLocks noGrp="1"/>
          </p:cNvSpPr>
          <p:nvPr>
            <p:ph type="sldNum" sz="quarter" idx="5"/>
          </p:nvPr>
        </p:nvSpPr>
        <p:spPr/>
        <p:txBody>
          <a:bodyPr/>
          <a:lstStyle/>
          <a:p>
            <a:fld id="{A73D6722-9B4D-4E29-B226-C325925A8118}" type="slidenum">
              <a:rPr lang="en-US" smtClean="0"/>
              <a:t>60</a:t>
            </a:fld>
            <a:endParaRPr lang="en-US" dirty="0"/>
          </a:p>
        </p:txBody>
      </p:sp>
    </p:spTree>
    <p:extLst>
      <p:ext uri="{BB962C8B-B14F-4D97-AF65-F5344CB8AC3E}">
        <p14:creationId xmlns:p14="http://schemas.microsoft.com/office/powerpoint/2010/main" val="4183976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a:t>
            </a:fld>
            <a:endParaRPr lang="en-US" dirty="0"/>
          </a:p>
        </p:txBody>
      </p:sp>
    </p:spTree>
    <p:extLst>
      <p:ext uri="{BB962C8B-B14F-4D97-AF65-F5344CB8AC3E}">
        <p14:creationId xmlns:p14="http://schemas.microsoft.com/office/powerpoint/2010/main" val="8328435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61</a:t>
            </a:fld>
            <a:endParaRPr lang="en-US" dirty="0"/>
          </a:p>
        </p:txBody>
      </p:sp>
    </p:spTree>
    <p:extLst>
      <p:ext uri="{BB962C8B-B14F-4D97-AF65-F5344CB8AC3E}">
        <p14:creationId xmlns:p14="http://schemas.microsoft.com/office/powerpoint/2010/main" val="21636734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62</a:t>
            </a:fld>
            <a:endParaRPr lang="en-US" dirty="0"/>
          </a:p>
        </p:txBody>
      </p:sp>
    </p:spTree>
    <p:extLst>
      <p:ext uri="{BB962C8B-B14F-4D97-AF65-F5344CB8AC3E}">
        <p14:creationId xmlns:p14="http://schemas.microsoft.com/office/powerpoint/2010/main" val="259398070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63</a:t>
            </a:fld>
            <a:endParaRPr lang="en-US" dirty="0"/>
          </a:p>
        </p:txBody>
      </p:sp>
    </p:spTree>
    <p:extLst>
      <p:ext uri="{BB962C8B-B14F-4D97-AF65-F5344CB8AC3E}">
        <p14:creationId xmlns:p14="http://schemas.microsoft.com/office/powerpoint/2010/main" val="39335159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64</a:t>
            </a:fld>
            <a:endParaRPr lang="en-US" dirty="0"/>
          </a:p>
        </p:txBody>
      </p:sp>
    </p:spTree>
    <p:extLst>
      <p:ext uri="{BB962C8B-B14F-4D97-AF65-F5344CB8AC3E}">
        <p14:creationId xmlns:p14="http://schemas.microsoft.com/office/powerpoint/2010/main" val="129517376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65</a:t>
            </a:fld>
            <a:endParaRPr lang="en-US" dirty="0"/>
          </a:p>
        </p:txBody>
      </p:sp>
    </p:spTree>
    <p:extLst>
      <p:ext uri="{BB962C8B-B14F-4D97-AF65-F5344CB8AC3E}">
        <p14:creationId xmlns:p14="http://schemas.microsoft.com/office/powerpoint/2010/main" val="51315920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66</a:t>
            </a:fld>
            <a:endParaRPr lang="en-US" dirty="0"/>
          </a:p>
        </p:txBody>
      </p:sp>
    </p:spTree>
    <p:extLst>
      <p:ext uri="{BB962C8B-B14F-4D97-AF65-F5344CB8AC3E}">
        <p14:creationId xmlns:p14="http://schemas.microsoft.com/office/powerpoint/2010/main" val="142546471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67</a:t>
            </a:fld>
            <a:endParaRPr lang="en-US" dirty="0"/>
          </a:p>
        </p:txBody>
      </p:sp>
    </p:spTree>
    <p:extLst>
      <p:ext uri="{BB962C8B-B14F-4D97-AF65-F5344CB8AC3E}">
        <p14:creationId xmlns:p14="http://schemas.microsoft.com/office/powerpoint/2010/main" val="292860710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68</a:t>
            </a:fld>
            <a:endParaRPr lang="en-US" dirty="0"/>
          </a:p>
        </p:txBody>
      </p:sp>
    </p:spTree>
    <p:extLst>
      <p:ext uri="{BB962C8B-B14F-4D97-AF65-F5344CB8AC3E}">
        <p14:creationId xmlns:p14="http://schemas.microsoft.com/office/powerpoint/2010/main" val="414571191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69</a:t>
            </a:fld>
            <a:endParaRPr lang="en-US" dirty="0"/>
          </a:p>
        </p:txBody>
      </p:sp>
    </p:spTree>
    <p:extLst>
      <p:ext uri="{BB962C8B-B14F-4D97-AF65-F5344CB8AC3E}">
        <p14:creationId xmlns:p14="http://schemas.microsoft.com/office/powerpoint/2010/main" val="175246114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70</a:t>
            </a:fld>
            <a:endParaRPr lang="en-US" dirty="0"/>
          </a:p>
        </p:txBody>
      </p:sp>
    </p:spTree>
    <p:extLst>
      <p:ext uri="{BB962C8B-B14F-4D97-AF65-F5344CB8AC3E}">
        <p14:creationId xmlns:p14="http://schemas.microsoft.com/office/powerpoint/2010/main" val="2600504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8</a:t>
            </a:fld>
            <a:endParaRPr lang="en-US" dirty="0"/>
          </a:p>
        </p:txBody>
      </p:sp>
    </p:spTree>
    <p:extLst>
      <p:ext uri="{BB962C8B-B14F-4D97-AF65-F5344CB8AC3E}">
        <p14:creationId xmlns:p14="http://schemas.microsoft.com/office/powerpoint/2010/main" val="72571993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t>71</a:t>
            </a:fld>
            <a:endParaRPr lang="en-US" dirty="0"/>
          </a:p>
        </p:txBody>
      </p:sp>
    </p:spTree>
    <p:extLst>
      <p:ext uri="{BB962C8B-B14F-4D97-AF65-F5344CB8AC3E}">
        <p14:creationId xmlns:p14="http://schemas.microsoft.com/office/powerpoint/2010/main" val="34887063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72</a:t>
            </a:fld>
            <a:endParaRPr lang="en-US" dirty="0"/>
          </a:p>
        </p:txBody>
      </p:sp>
    </p:spTree>
    <p:extLst>
      <p:ext uri="{BB962C8B-B14F-4D97-AF65-F5344CB8AC3E}">
        <p14:creationId xmlns:p14="http://schemas.microsoft.com/office/powerpoint/2010/main" val="242450992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73</a:t>
            </a:fld>
            <a:endParaRPr lang="en-US" dirty="0"/>
          </a:p>
        </p:txBody>
      </p:sp>
    </p:spTree>
    <p:extLst>
      <p:ext uri="{BB962C8B-B14F-4D97-AF65-F5344CB8AC3E}">
        <p14:creationId xmlns:p14="http://schemas.microsoft.com/office/powerpoint/2010/main" val="27236622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10"/>
          </p:nvPr>
        </p:nvSpPr>
        <p:spPr/>
        <p:txBody>
          <a:bodyPr/>
          <a:lstStyle/>
          <a:p>
            <a:fld id="{A73D6722-9B4D-4E29-B226-C325925A8118}" type="slidenum">
              <a:rPr lang="en-US" smtClean="0"/>
              <a:t>74</a:t>
            </a:fld>
            <a:endParaRPr lang="en-US" dirty="0"/>
          </a:p>
        </p:txBody>
      </p:sp>
    </p:spTree>
    <p:extLst>
      <p:ext uri="{BB962C8B-B14F-4D97-AF65-F5344CB8AC3E}">
        <p14:creationId xmlns:p14="http://schemas.microsoft.com/office/powerpoint/2010/main" val="1890788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9</a:t>
            </a:fld>
            <a:endParaRPr lang="en-US" dirty="0"/>
          </a:p>
        </p:txBody>
      </p:sp>
    </p:spTree>
    <p:extLst>
      <p:ext uri="{BB962C8B-B14F-4D97-AF65-F5344CB8AC3E}">
        <p14:creationId xmlns:p14="http://schemas.microsoft.com/office/powerpoint/2010/main" val="1674577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10</a:t>
            </a:fld>
            <a:endParaRPr lang="en-US" dirty="0"/>
          </a:p>
        </p:txBody>
      </p:sp>
    </p:spTree>
    <p:extLst>
      <p:ext uri="{BB962C8B-B14F-4D97-AF65-F5344CB8AC3E}">
        <p14:creationId xmlns:p14="http://schemas.microsoft.com/office/powerpoint/2010/main" val="1108816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nchor="ct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10/3/2020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0" name="TextBox 9"/>
          <p:cNvSpPr txBox="1"/>
          <p:nvPr userDrawn="1"/>
        </p:nvSpPr>
        <p:spPr>
          <a:xfrm>
            <a:off x="1600200" y="6429345"/>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2020, </a:t>
            </a:r>
            <a:r>
              <a:rPr lang="en-US" altLang="en-US" sz="1200" dirty="0">
                <a:latin typeface="Verdana" panose="020B0604030504040204" pitchFamily="34" charset="0"/>
                <a:ea typeface="Verdana" panose="020B0604030504040204" pitchFamily="34" charset="0"/>
                <a:cs typeface="Verdana" panose="020B0604030504040204" pitchFamily="34" charset="0"/>
              </a:rPr>
              <a:t>2018, 2015, 2012</a:t>
            </a:r>
            <a:r>
              <a:rPr lang="en-US" altLang="en-US" sz="1200" b="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cov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10/3/2020</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3" name="Text Placeholder 2"/>
          <p:cNvSpPr>
            <a:spLocks noGrp="1"/>
          </p:cNvSpPr>
          <p:nvPr>
            <p:ph type="body" sz="quarter" idx="20"/>
          </p:nvPr>
        </p:nvSpPr>
        <p:spPr>
          <a:xfrm>
            <a:off x="457200" y="6172200"/>
            <a:ext cx="8229600" cy="2047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8" name="Text Placeholder 7"/>
          <p:cNvSpPr>
            <a:spLocks noGrp="1"/>
          </p:cNvSpPr>
          <p:nvPr>
            <p:ph type="body" sz="quarter" idx="21"/>
          </p:nvPr>
        </p:nvSpPr>
        <p:spPr>
          <a:xfrm>
            <a:off x="3352800" y="6376988"/>
            <a:ext cx="5334000" cy="279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Picture Placeholder 5">
            <a:extLst>
              <a:ext uri="{FF2B5EF4-FFF2-40B4-BE49-F238E27FC236}">
                <a16:creationId xmlns:a16="http://schemas.microsoft.com/office/drawing/2014/main" id="{1827512E-CCB1-4441-B2A3-3E12D2B28801}"/>
              </a:ext>
            </a:extLst>
          </p:cNvPr>
          <p:cNvSpPr>
            <a:spLocks noGrp="1"/>
          </p:cNvSpPr>
          <p:nvPr>
            <p:ph type="pic" sz="quarter" idx="22"/>
          </p:nvPr>
        </p:nvSpPr>
        <p:spPr>
          <a:xfrm>
            <a:off x="457200" y="1600200"/>
            <a:ext cx="4267200" cy="4292600"/>
          </a:xfrm>
        </p:spPr>
        <p:txBody>
          <a:bodyPr/>
          <a:lstStyle/>
          <a:p>
            <a:endParaRPr lang="en-IN"/>
          </a:p>
        </p:txBody>
      </p:sp>
    </p:spTree>
    <p:extLst>
      <p:ext uri="{BB962C8B-B14F-4D97-AF65-F5344CB8AC3E}">
        <p14:creationId xmlns:p14="http://schemas.microsoft.com/office/powerpoint/2010/main" val="3060925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5" name="Picture Placeholder 4"/>
          <p:cNvSpPr>
            <a:spLocks noGrp="1"/>
          </p:cNvSpPr>
          <p:nvPr>
            <p:ph type="pic" sz="quarter" idx="14"/>
          </p:nvPr>
        </p:nvSpPr>
        <p:spPr>
          <a:xfrm>
            <a:off x="457200" y="5181600"/>
            <a:ext cx="8229600" cy="1066800"/>
          </a:xfrm>
        </p:spPr>
        <p:txBody>
          <a:bodyPr/>
          <a:lstStyle/>
          <a:p>
            <a:endParaRPr lang="en-IN"/>
          </a:p>
        </p:txBody>
      </p:sp>
    </p:spTree>
    <p:extLst>
      <p:ext uri="{BB962C8B-B14F-4D97-AF65-F5344CB8AC3E}">
        <p14:creationId xmlns:p14="http://schemas.microsoft.com/office/powerpoint/2010/main" val="335369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10/3/2020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429345"/>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2020, </a:t>
            </a:r>
            <a:r>
              <a:rPr lang="en-US" altLang="en-US" sz="1200" dirty="0">
                <a:latin typeface="Verdana" panose="020B0604030504040204" pitchFamily="34" charset="0"/>
                <a:ea typeface="Verdana" panose="020B0604030504040204" pitchFamily="34" charset="0"/>
                <a:cs typeface="Verdana" panose="020B0604030504040204" pitchFamily="34" charset="0"/>
              </a:rPr>
              <a:t>2018, 2015, 2012</a:t>
            </a:r>
            <a:r>
              <a:rPr lang="en-US" altLang="en-US" sz="1200" b="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10/3/2020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10/3/2020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ctr"/>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10/3/2020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9" name="TextBox 8"/>
          <p:cNvSpPr txBox="1"/>
          <p:nvPr userDrawn="1"/>
        </p:nvSpPr>
        <p:spPr>
          <a:xfrm>
            <a:off x="1600200" y="6429345"/>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2020, </a:t>
            </a:r>
            <a:r>
              <a:rPr lang="en-US" altLang="en-US" sz="1200" dirty="0">
                <a:latin typeface="Verdana" panose="020B0604030504040204" pitchFamily="34" charset="0"/>
                <a:ea typeface="Verdana" panose="020B0604030504040204" pitchFamily="34" charset="0"/>
                <a:cs typeface="Verdana" panose="020B0604030504040204" pitchFamily="34" charset="0"/>
              </a:rPr>
              <a:t>2018, 2015, 2012</a:t>
            </a:r>
            <a:r>
              <a:rPr lang="en-US" altLang="en-US" sz="1200" b="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Click to edit Master title style</a:t>
            </a:r>
          </a:p>
        </p:txBody>
      </p:sp>
      <p:sp>
        <p:nvSpPr>
          <p:cNvPr id="3" name="Content Placeholder 2"/>
          <p:cNvSpPr>
            <a:spLocks noGrp="1"/>
          </p:cNvSpPr>
          <p:nvPr>
            <p:ph idx="1"/>
          </p:nvPr>
        </p:nvSpPr>
        <p:spPr>
          <a:xfrm>
            <a:off x="457200" y="1600201"/>
            <a:ext cx="8229600" cy="1470546"/>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4">
            <a:extLst>
              <a:ext uri="{FF2B5EF4-FFF2-40B4-BE49-F238E27FC236}">
                <a16:creationId xmlns:a16="http://schemas.microsoft.com/office/drawing/2014/main" id="{6FED2317-2C97-497E-B577-AAAFC0D4C131}"/>
              </a:ext>
            </a:extLst>
          </p:cNvPr>
          <p:cNvSpPr>
            <a:spLocks noGrp="1"/>
          </p:cNvSpPr>
          <p:nvPr>
            <p:ph type="pic" sz="quarter" idx="14"/>
          </p:nvPr>
        </p:nvSpPr>
        <p:spPr>
          <a:xfrm>
            <a:off x="457200" y="3200400"/>
            <a:ext cx="8229600" cy="1371600"/>
          </a:xfrm>
        </p:spPr>
        <p:txBody>
          <a:bodyPr/>
          <a:lstStyle/>
          <a:p>
            <a:endParaRPr lang="en-IN"/>
          </a:p>
        </p:txBody>
      </p:sp>
      <p:sp>
        <p:nvSpPr>
          <p:cNvPr id="7" name="Content Placeholder 2"/>
          <p:cNvSpPr>
            <a:spLocks noGrp="1"/>
          </p:cNvSpPr>
          <p:nvPr>
            <p:ph idx="13"/>
          </p:nvPr>
        </p:nvSpPr>
        <p:spPr>
          <a:xfrm>
            <a:off x="457200" y="4653887"/>
            <a:ext cx="8229600" cy="1472276"/>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55776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Click to edit Master title style</a:t>
            </a:r>
          </a:p>
        </p:txBody>
      </p:sp>
      <p:sp>
        <p:nvSpPr>
          <p:cNvPr id="3" name="Content Placeholder 2"/>
          <p:cNvSpPr>
            <a:spLocks noGrp="1"/>
          </p:cNvSpPr>
          <p:nvPr>
            <p:ph idx="1"/>
          </p:nvPr>
        </p:nvSpPr>
        <p:spPr>
          <a:xfrm>
            <a:off x="457200" y="1600201"/>
            <a:ext cx="8229600" cy="1066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954551"/>
            <a:ext cx="8229600" cy="116025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10/3/2020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5" name="Content Placeholder 4"/>
          <p:cNvSpPr>
            <a:spLocks noGrp="1"/>
          </p:cNvSpPr>
          <p:nvPr>
            <p:ph sz="quarter" idx="14"/>
          </p:nvPr>
        </p:nvSpPr>
        <p:spPr>
          <a:xfrm>
            <a:off x="457200" y="4572000"/>
            <a:ext cx="8229600" cy="1295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7857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10/3/2020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3657600" y="6441301"/>
            <a:ext cx="51054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2021 Pearson Education, Inc.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5" r:id="rId8"/>
    <p:sldLayoutId id="2147483661" r:id="rId9"/>
    <p:sldLayoutId id="2147483651" r:id="rId10"/>
    <p:sldLayoutId id="2147483654" r:id="rId11"/>
    <p:sldLayoutId id="2147483655" r:id="rId12"/>
    <p:sldLayoutId id="2147483663" r:id="rId13"/>
    <p:sldLayoutId id="2147483664" r:id="rId14"/>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0.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9.xm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3.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025"/>
            <a:ext cx="8229600" cy="566207"/>
          </a:xfrm>
        </p:spPr>
        <p:txBody>
          <a:bodyPr>
            <a:noAutofit/>
          </a:bodyPr>
          <a:lstStyle/>
          <a:p>
            <a:r>
              <a:rPr lang="en-US" sz="3200" dirty="0">
                <a:latin typeface="+mj-lt"/>
              </a:rPr>
              <a:t>Fundamentals of Corporate Finance </a:t>
            </a:r>
            <a:r>
              <a:rPr lang="en-US" sz="2400" dirty="0">
                <a:latin typeface="+mj-lt"/>
              </a:rPr>
              <a:t>(1 of 2)</a:t>
            </a:r>
            <a:endParaRPr lang="en-IN" sz="3200" dirty="0">
              <a:latin typeface="+mj-lt"/>
            </a:endParaRPr>
          </a:p>
        </p:txBody>
      </p:sp>
      <p:sp>
        <p:nvSpPr>
          <p:cNvPr id="3" name="Text Placeholder 2"/>
          <p:cNvSpPr>
            <a:spLocks noGrp="1"/>
          </p:cNvSpPr>
          <p:nvPr>
            <p:ph type="body" sz="quarter" idx="13"/>
          </p:nvPr>
        </p:nvSpPr>
        <p:spPr>
          <a:xfrm>
            <a:off x="457200" y="776353"/>
            <a:ext cx="8229600" cy="337057"/>
          </a:xfrm>
        </p:spPr>
        <p:txBody>
          <a:bodyPr anchor="ctr">
            <a:noAutofit/>
          </a:bodyPr>
          <a:lstStyle/>
          <a:p>
            <a:pPr>
              <a:spcBef>
                <a:spcPct val="0"/>
              </a:spcBef>
            </a:pPr>
            <a:r>
              <a:rPr lang="en-US" dirty="0">
                <a:cs typeface="Times New Roman" panose="02020603050405020304" pitchFamily="18" charset="0"/>
              </a:rPr>
              <a:t>Fifth Edition</a:t>
            </a:r>
          </a:p>
        </p:txBody>
      </p:sp>
      <p:sp>
        <p:nvSpPr>
          <p:cNvPr id="10" name="Text Placeholder 1">
            <a:extLst>
              <a:ext uri="{FF2B5EF4-FFF2-40B4-BE49-F238E27FC236}">
                <a16:creationId xmlns:a16="http://schemas.microsoft.com/office/drawing/2014/main" id="{B90BF7CC-C13E-4975-9A72-17609AD86A49}"/>
              </a:ext>
            </a:extLst>
          </p:cNvPr>
          <p:cNvSpPr>
            <a:spLocks noGrp="1"/>
          </p:cNvSpPr>
          <p:nvPr>
            <p:ph type="body" sz="quarter" idx="14"/>
          </p:nvPr>
        </p:nvSpPr>
        <p:spPr>
          <a:xfrm>
            <a:off x="4724400" y="2708539"/>
            <a:ext cx="3962400" cy="562339"/>
          </a:xfrm>
        </p:spPr>
        <p:txBody>
          <a:bodyPr wrap="square" anchor="ctr">
            <a:noAutofit/>
          </a:bodyPr>
          <a:lstStyle/>
          <a:p>
            <a:r>
              <a:rPr lang="en-IN" altLang="en-US" sz="3200" dirty="0">
                <a:solidFill>
                  <a:schemeClr val="tx1"/>
                </a:solidFill>
                <a:latin typeface="+mj-lt"/>
                <a:ea typeface="Verdana" panose="020B0604030504040204" pitchFamily="34" charset="0"/>
                <a:cs typeface="Verdana" panose="020B0604030504040204" pitchFamily="34" charset="0"/>
              </a:rPr>
              <a:t>Chapter 18</a:t>
            </a:r>
          </a:p>
        </p:txBody>
      </p:sp>
      <p:sp>
        <p:nvSpPr>
          <p:cNvPr id="4" name="Text Placeholder 3"/>
          <p:cNvSpPr>
            <a:spLocks noGrp="1"/>
          </p:cNvSpPr>
          <p:nvPr>
            <p:ph type="body" sz="quarter" idx="15"/>
          </p:nvPr>
        </p:nvSpPr>
        <p:spPr>
          <a:xfrm>
            <a:off x="4724400" y="3352800"/>
            <a:ext cx="3962400" cy="642809"/>
          </a:xfrm>
        </p:spPr>
        <p:txBody>
          <a:bodyPr vert="horz" wrap="square" lIns="0" tIns="0" rIns="0" bIns="0" rtlCol="0" anchor="ctr">
            <a:noAutofit/>
          </a:bodyPr>
          <a:lstStyle/>
          <a:p>
            <a:r>
              <a:rPr lang="en-US" altLang="en-US" sz="2000" dirty="0">
                <a:ea typeface="ヒラギノ角ゴ Pro W3" pitchFamily="-65" charset="-128"/>
              </a:rPr>
              <a:t>Financial Modeling and Pro Forma Analysis</a:t>
            </a:r>
          </a:p>
        </p:txBody>
      </p:sp>
      <p:pic>
        <p:nvPicPr>
          <p:cNvPr id="11" name="Picture Placeholder 11" descr="Front Cover: Fundamentals of Corporate Finance Fifth Edition by Berk, DeMarzo and Harford.">
            <a:extLst>
              <a:ext uri="{FF2B5EF4-FFF2-40B4-BE49-F238E27FC236}">
                <a16:creationId xmlns:a16="http://schemas.microsoft.com/office/drawing/2014/main" id="{A164F805-E5AF-4A4A-B8F3-8442F722B511}"/>
              </a:ext>
            </a:extLst>
          </p:cNvPr>
          <p:cNvPicPr>
            <a:picLocks noGrp="1" noChangeAspect="1"/>
          </p:cNvPicPr>
          <p:nvPr>
            <p:ph type="pic" sz="quarter" idx="22"/>
          </p:nvPr>
        </p:nvPicPr>
        <p:blipFill>
          <a:blip r:embed="rId3" cstate="print">
            <a:extLst>
              <a:ext uri="{28A0092B-C50C-407E-A947-70E740481C1C}">
                <a14:useLocalDpi xmlns:a14="http://schemas.microsoft.com/office/drawing/2010/main" val="0"/>
              </a:ext>
            </a:extLst>
          </a:blip>
          <a:stretch>
            <a:fillRect/>
          </a:stretch>
        </p:blipFill>
        <p:spPr>
          <a:xfrm>
            <a:off x="507681" y="1210222"/>
            <a:ext cx="4057590" cy="5070928"/>
          </a:xfrm>
          <a:prstGeom prst="rect">
            <a:avLst/>
          </a:prstGeom>
        </p:spPr>
      </p:pic>
      <p:sp>
        <p:nvSpPr>
          <p:cNvPr id="9" name="Text Placeholder 8"/>
          <p:cNvSpPr>
            <a:spLocks noGrp="1"/>
          </p:cNvSpPr>
          <p:nvPr>
            <p:ph type="body" sz="quarter" idx="20"/>
          </p:nvPr>
        </p:nvSpPr>
        <p:spPr>
          <a:xfrm>
            <a:off x="3825240" y="6474142"/>
            <a:ext cx="4886324" cy="252413"/>
          </a:xfrm>
        </p:spPr>
        <p:txBody>
          <a:bodyPr/>
          <a:lstStyle/>
          <a:p>
            <a:pPr marL="0" indent="0">
              <a:buNone/>
            </a:pPr>
            <a:r>
              <a:rPr lang="en-IN" altLang="en-US" sz="1200" dirty="0">
                <a:solidFill>
                  <a:srgbClr val="000000"/>
                </a:solidFill>
                <a:latin typeface="Verdana" panose="020B0604030504040204" pitchFamily="34" charset="0"/>
                <a:ea typeface="Verdana" panose="020B0604030504040204" pitchFamily="34" charset="0"/>
                <a:cs typeface="Verdana" panose="020B0604030504040204" pitchFamily="34" charset="0"/>
              </a:rPr>
              <a:t>Copyright © 2021 Pearson Education, Inc. All Rights Reserved.</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98307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382000" cy="1097280"/>
          </a:xfrm>
        </p:spPr>
        <p:txBody>
          <a:bodyPr/>
          <a:lstStyle/>
          <a:p>
            <a:r>
              <a:rPr lang="en-US" altLang="en-US" sz="3600" dirty="0">
                <a:latin typeface="+mj-lt"/>
              </a:rPr>
              <a:t>KMS Designs’ Pro Forma Income Statement for 2020</a:t>
            </a:r>
            <a:endParaRPr lang="en-US" sz="3600" dirty="0">
              <a:latin typeface="+mj-lt"/>
            </a:endParaRPr>
          </a:p>
        </p:txBody>
      </p:sp>
      <p:sp>
        <p:nvSpPr>
          <p:cNvPr id="3" name="Content Placeholder 2"/>
          <p:cNvSpPr>
            <a:spLocks noGrp="1"/>
          </p:cNvSpPr>
          <p:nvPr>
            <p:ph idx="1"/>
          </p:nvPr>
        </p:nvSpPr>
        <p:spPr>
          <a:xfrm>
            <a:off x="457200" y="1600937"/>
            <a:ext cx="8229600" cy="740479"/>
          </a:xfrm>
        </p:spPr>
        <p:txBody>
          <a:bodyPr/>
          <a:lstStyle/>
          <a:p>
            <a:pPr marL="0" indent="0">
              <a:buNone/>
            </a:pPr>
            <a:r>
              <a:rPr lang="en-US" altLang="en-US" sz="2400" b="1" dirty="0"/>
              <a:t>Table 18.2</a:t>
            </a:r>
            <a:r>
              <a:rPr lang="en-US" altLang="en-US" sz="2400" dirty="0"/>
              <a:t> KMS Designs’ Pro Forma Income Statement for 2020</a:t>
            </a:r>
          </a:p>
        </p:txBody>
      </p:sp>
      <p:graphicFrame>
        <p:nvGraphicFramePr>
          <p:cNvPr id="4" name="Table 3">
            <a:extLst>
              <a:ext uri="{FF2B5EF4-FFF2-40B4-BE49-F238E27FC236}">
                <a16:creationId xmlns:a16="http://schemas.microsoft.com/office/drawing/2014/main" id="{EB81A35C-132E-40FF-86BE-D4D6004BCFDC}"/>
              </a:ext>
            </a:extLst>
          </p:cNvPr>
          <p:cNvGraphicFramePr>
            <a:graphicFrameLocks noGrp="1"/>
          </p:cNvGraphicFramePr>
          <p:nvPr>
            <p:extLst>
              <p:ext uri="{D42A27DB-BD31-4B8C-83A1-F6EECF244321}">
                <p14:modId xmlns:p14="http://schemas.microsoft.com/office/powerpoint/2010/main" val="1680264732"/>
              </p:ext>
            </p:extLst>
          </p:nvPr>
        </p:nvGraphicFramePr>
        <p:xfrm>
          <a:off x="533400" y="2600036"/>
          <a:ext cx="8077200" cy="3419764"/>
        </p:xfrm>
        <a:graphic>
          <a:graphicData uri="http://schemas.openxmlformats.org/drawingml/2006/table">
            <a:tbl>
              <a:tblPr firstRow="1" bandRow="1">
                <a:tableStyleId>{3B4B98B0-60AC-42C2-AFA5-B58CD77FA1E5}</a:tableStyleId>
              </a:tblPr>
              <a:tblGrid>
                <a:gridCol w="452804">
                  <a:extLst>
                    <a:ext uri="{9D8B030D-6E8A-4147-A177-3AD203B41FA5}">
                      <a16:colId xmlns:a16="http://schemas.microsoft.com/office/drawing/2014/main" val="2559846664"/>
                    </a:ext>
                  </a:extLst>
                </a:gridCol>
                <a:gridCol w="3317940">
                  <a:extLst>
                    <a:ext uri="{9D8B030D-6E8A-4147-A177-3AD203B41FA5}">
                      <a16:colId xmlns:a16="http://schemas.microsoft.com/office/drawing/2014/main" val="3103448120"/>
                    </a:ext>
                  </a:extLst>
                </a:gridCol>
                <a:gridCol w="990600">
                  <a:extLst>
                    <a:ext uri="{9D8B030D-6E8A-4147-A177-3AD203B41FA5}">
                      <a16:colId xmlns:a16="http://schemas.microsoft.com/office/drawing/2014/main" val="2182784582"/>
                    </a:ext>
                  </a:extLst>
                </a:gridCol>
                <a:gridCol w="1143000">
                  <a:extLst>
                    <a:ext uri="{9D8B030D-6E8A-4147-A177-3AD203B41FA5}">
                      <a16:colId xmlns:a16="http://schemas.microsoft.com/office/drawing/2014/main" val="3923218828"/>
                    </a:ext>
                  </a:extLst>
                </a:gridCol>
                <a:gridCol w="2172856">
                  <a:extLst>
                    <a:ext uri="{9D8B030D-6E8A-4147-A177-3AD203B41FA5}">
                      <a16:colId xmlns:a16="http://schemas.microsoft.com/office/drawing/2014/main" val="3142298866"/>
                    </a:ext>
                  </a:extLst>
                </a:gridCol>
              </a:tblGrid>
              <a:tr h="252382">
                <a:tc>
                  <a:txBody>
                    <a:bodyPr/>
                    <a:lstStyle/>
                    <a:p>
                      <a:r>
                        <a:rPr lang="en-US" sz="1400" b="1" dirty="0"/>
                        <a:t>  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Year</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 Calculation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72855758"/>
                  </a:ext>
                </a:extLst>
              </a:tr>
              <a:tr h="252382">
                <a:tc>
                  <a:txBody>
                    <a:bodyPr/>
                    <a:lstStyle/>
                    <a:p>
                      <a:r>
                        <a:rPr lang="en-US" sz="1400" b="1" dirty="0"/>
                        <a:t>  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Income Statement ($000s)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78967828"/>
                  </a:ext>
                </a:extLst>
              </a:tr>
              <a:tr h="252382">
                <a:tc>
                  <a:txBody>
                    <a:bodyPr/>
                    <a:lstStyle/>
                    <a:p>
                      <a:r>
                        <a:rPr lang="en-US" sz="1400" b="1" dirty="0"/>
                        <a:t>  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74,889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88,369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74,889 × 1.18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22547738"/>
                  </a:ext>
                </a:extLst>
              </a:tr>
              <a:tr h="252382">
                <a:tc>
                  <a:txBody>
                    <a:bodyPr/>
                    <a:lstStyle/>
                    <a:p>
                      <a:r>
                        <a:rPr lang="en-US" sz="1400" b="1" dirty="0"/>
                        <a:t>  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Costs Except Depreciation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−58,413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−68,928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78%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81102405"/>
                  </a:ext>
                </a:extLst>
              </a:tr>
              <a:tr h="252382">
                <a:tc>
                  <a:txBody>
                    <a:bodyPr/>
                    <a:lstStyle/>
                    <a:p>
                      <a:r>
                        <a:rPr lang="en-US" sz="1400" b="1" dirty="0"/>
                        <a:t>  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EBITDA</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16,476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19,441</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3 + 4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48572828"/>
                  </a:ext>
                </a:extLst>
              </a:tr>
              <a:tr h="252382">
                <a:tc>
                  <a:txBody>
                    <a:bodyPr/>
                    <a:lstStyle/>
                    <a:p>
                      <a:r>
                        <a:rPr lang="en-US" sz="1400" b="1" dirty="0"/>
                        <a:t>  6</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Depreciation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−5,493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−6,482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7.3%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69038711"/>
                  </a:ext>
                </a:extLst>
              </a:tr>
              <a:tr h="252382">
                <a:tc>
                  <a:txBody>
                    <a:bodyPr/>
                    <a:lstStyle/>
                    <a:p>
                      <a:r>
                        <a:rPr lang="en-US" sz="1400" b="1" dirty="0"/>
                        <a:t>  7</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EBIT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10,983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12,959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b="0" i="0" u="none" strike="noStrike" kern="1200" baseline="0" dirty="0">
                          <a:solidFill>
                            <a:schemeClr val="tx1"/>
                          </a:solidFill>
                          <a:latin typeface="+mn-lt"/>
                          <a:ea typeface="+mn-ea"/>
                          <a:cs typeface="+mn-cs"/>
                        </a:rPr>
                        <a:t>Lines 5 + 6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27328088"/>
                  </a:ext>
                </a:extLst>
              </a:tr>
              <a:tr h="252382">
                <a:tc>
                  <a:txBody>
                    <a:bodyPr/>
                    <a:lstStyle/>
                    <a:p>
                      <a:r>
                        <a:rPr lang="en-US" sz="1400" b="1" dirty="0"/>
                        <a:t>  8</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Interest Expense (net)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−306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b="0" i="0" u="none" strike="noStrike" kern="1200" baseline="0" dirty="0">
                          <a:solidFill>
                            <a:schemeClr val="tx1"/>
                          </a:solidFill>
                          <a:latin typeface="+mn-lt"/>
                          <a:ea typeface="+mn-ea"/>
                          <a:cs typeface="+mn-cs"/>
                        </a:rPr>
                        <a:t>  −306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Same as in 2019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859259564"/>
                  </a:ext>
                </a:extLst>
              </a:tr>
              <a:tr h="252382">
                <a:tc>
                  <a:txBody>
                    <a:bodyPr/>
                    <a:lstStyle/>
                    <a:p>
                      <a:r>
                        <a:rPr lang="en-US" sz="1400" b="1" dirty="0"/>
                        <a:t>  9</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err="1">
                          <a:solidFill>
                            <a:schemeClr val="tx1"/>
                          </a:solidFill>
                          <a:latin typeface="+mn-lt"/>
                          <a:ea typeface="+mn-ea"/>
                          <a:cs typeface="+mn-cs"/>
                        </a:rPr>
                        <a:t>Pretax</a:t>
                      </a:r>
                      <a:r>
                        <a:rPr lang="en-IN" sz="1400" b="1" i="0" u="none" strike="noStrike" kern="1200" baseline="0" dirty="0">
                          <a:solidFill>
                            <a:schemeClr val="tx1"/>
                          </a:solidFill>
                          <a:latin typeface="+mn-lt"/>
                          <a:ea typeface="+mn-ea"/>
                          <a:cs typeface="+mn-cs"/>
                        </a:rPr>
                        <a:t> Income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10,677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12,653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7 + 8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62798485"/>
                  </a:ext>
                </a:extLst>
              </a:tr>
              <a:tr h="371764">
                <a:tc>
                  <a:txBody>
                    <a:bodyPr/>
                    <a:lstStyle/>
                    <a:p>
                      <a:r>
                        <a:rPr lang="en-US" sz="1400" b="1" dirty="0"/>
                        <a:t>10</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Income Tax</a:t>
                      </a:r>
                      <a:endParaRPr lang="en-IN"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−2,669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−3,163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25% </a:t>
                      </a:r>
                      <a:r>
                        <a:rPr lang="en-IN" sz="1400" b="0" i="0" u="none" strike="noStrike" kern="1200" baseline="0" dirty="0" err="1">
                          <a:solidFill>
                            <a:schemeClr val="tx1"/>
                          </a:solidFill>
                          <a:latin typeface="+mn-lt"/>
                          <a:ea typeface="+mn-ea"/>
                          <a:cs typeface="+mn-cs"/>
                        </a:rPr>
                        <a:t>Pretax</a:t>
                      </a:r>
                      <a:r>
                        <a:rPr lang="en-IN" sz="1400" b="0" i="0" u="none" strike="noStrike" kern="1200" baseline="0" dirty="0">
                          <a:solidFill>
                            <a:schemeClr val="tx1"/>
                          </a:solidFill>
                          <a:latin typeface="+mn-lt"/>
                          <a:ea typeface="+mn-ea"/>
                          <a:cs typeface="+mn-cs"/>
                        </a:rPr>
                        <a:t> income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32927143"/>
                  </a:ext>
                </a:extLst>
              </a:tr>
              <a:tr h="252382">
                <a:tc>
                  <a:txBody>
                    <a:bodyPr/>
                    <a:lstStyle/>
                    <a:p>
                      <a:r>
                        <a:rPr lang="en-US" sz="1400" b="1" dirty="0"/>
                        <a:t>11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Net Income</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8,007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9,490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9 + 10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59150448"/>
                  </a:ext>
                </a:extLst>
              </a:tr>
            </a:tbl>
          </a:graphicData>
        </a:graphic>
      </p:graphicFrame>
    </p:spTree>
    <p:extLst>
      <p:ext uri="{BB962C8B-B14F-4D97-AF65-F5344CB8AC3E}">
        <p14:creationId xmlns:p14="http://schemas.microsoft.com/office/powerpoint/2010/main" val="2403232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144"/>
            <a:ext cx="8229600" cy="648257"/>
          </a:xfrm>
        </p:spPr>
        <p:txBody>
          <a:bodyPr/>
          <a:lstStyle/>
          <a:p>
            <a:r>
              <a:rPr lang="en-US" altLang="en-US" sz="3600" dirty="0">
                <a:latin typeface="+mj-lt"/>
              </a:rPr>
              <a:t>Example 18.1 Percent of Sales </a:t>
            </a:r>
            <a:r>
              <a:rPr lang="en-US" altLang="en-US" sz="2800" dirty="0">
                <a:latin typeface="+mj-lt"/>
              </a:rPr>
              <a:t>(1 of 4)</a:t>
            </a:r>
            <a:endParaRPr lang="en-US" sz="3600" dirty="0">
              <a:latin typeface="+mj-lt"/>
            </a:endParaRPr>
          </a:p>
        </p:txBody>
      </p:sp>
      <p:sp>
        <p:nvSpPr>
          <p:cNvPr id="3" name="Content Placeholder 2"/>
          <p:cNvSpPr>
            <a:spLocks noGrp="1"/>
          </p:cNvSpPr>
          <p:nvPr>
            <p:ph idx="1"/>
          </p:nvPr>
        </p:nvSpPr>
        <p:spPr>
          <a:xfrm>
            <a:off x="457200" y="1082543"/>
            <a:ext cx="8229600" cy="1725309"/>
          </a:xfrm>
        </p:spPr>
        <p:txBody>
          <a:bodyPr/>
          <a:lstStyle/>
          <a:p>
            <a:pPr>
              <a:buNone/>
            </a:pPr>
            <a:r>
              <a:rPr lang="en-US" altLang="en-US" sz="2400" b="1" dirty="0"/>
              <a:t>Problem</a:t>
            </a:r>
          </a:p>
          <a:p>
            <a:r>
              <a:rPr lang="en-IN" sz="2400" dirty="0"/>
              <a:t>KMS has just revised its sales forecast downward. If KMS expects sales to grow by only 10% next year, what are its costs, except for depreciation, projected to be?</a:t>
            </a:r>
            <a:endParaRPr lang="en-US" altLang="en-US" sz="2400" dirty="0"/>
          </a:p>
        </p:txBody>
      </p:sp>
    </p:spTree>
    <p:extLst>
      <p:ext uri="{BB962C8B-B14F-4D97-AF65-F5344CB8AC3E}">
        <p14:creationId xmlns:p14="http://schemas.microsoft.com/office/powerpoint/2010/main" val="834572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619386"/>
          </a:xfrm>
        </p:spPr>
        <p:txBody>
          <a:bodyPr/>
          <a:lstStyle/>
          <a:p>
            <a:r>
              <a:rPr lang="en-US" altLang="en-US" sz="3600" dirty="0">
                <a:latin typeface="+mj-lt"/>
              </a:rPr>
              <a:t>Example 18.1 Percent of Sales </a:t>
            </a:r>
            <a:r>
              <a:rPr lang="en-US" altLang="en-US" sz="2800" dirty="0">
                <a:latin typeface="+mj-lt"/>
              </a:rPr>
              <a:t>(2 of 4)</a:t>
            </a:r>
            <a:endParaRPr lang="en-US" sz="3600" dirty="0">
              <a:latin typeface="+mj-lt"/>
            </a:endParaRPr>
          </a:p>
        </p:txBody>
      </p:sp>
      <p:sp>
        <p:nvSpPr>
          <p:cNvPr id="3" name="Content Placeholder 2"/>
          <p:cNvSpPr>
            <a:spLocks noGrp="1"/>
          </p:cNvSpPr>
          <p:nvPr>
            <p:ph idx="1"/>
          </p:nvPr>
        </p:nvSpPr>
        <p:spPr>
          <a:xfrm>
            <a:off x="457200" y="1082960"/>
            <a:ext cx="8229600" cy="2996266"/>
          </a:xfrm>
        </p:spPr>
        <p:txBody>
          <a:bodyPr/>
          <a:lstStyle/>
          <a:p>
            <a:pPr>
              <a:buNone/>
            </a:pPr>
            <a:r>
              <a:rPr lang="en-US" altLang="en-US" sz="2400" b="1" dirty="0"/>
              <a:t>Solution:</a:t>
            </a:r>
          </a:p>
          <a:p>
            <a:pPr>
              <a:spcBef>
                <a:spcPts val="0"/>
              </a:spcBef>
              <a:buNone/>
            </a:pPr>
            <a:r>
              <a:rPr lang="en-US" altLang="en-US" sz="2400" b="1" dirty="0"/>
              <a:t>Plan</a:t>
            </a:r>
          </a:p>
          <a:p>
            <a:r>
              <a:rPr lang="en-IN" sz="2400" dirty="0"/>
              <a:t>Forecasted 2020 sales will now be: $74,889 </a:t>
            </a:r>
            <a:r>
              <a:rPr lang="en-IN" sz="2400" dirty="0">
                <a:cs typeface="Arial" panose="020B0604020202020204" pitchFamily="34" charset="0"/>
              </a:rPr>
              <a:t>×</a:t>
            </a:r>
            <a:r>
              <a:rPr lang="en-IN" sz="2400" dirty="0"/>
              <a:t> (1.10) = $82,378. </a:t>
            </a:r>
          </a:p>
          <a:p>
            <a:r>
              <a:rPr lang="en-IN" sz="2400" dirty="0"/>
              <a:t>With this figure in hand and the information from Table 18.1, we can use the percent of sales method to calculate KMS’s forecasted costs.</a:t>
            </a:r>
            <a:endParaRPr lang="en-US" altLang="en-US" sz="2400" dirty="0"/>
          </a:p>
        </p:txBody>
      </p:sp>
    </p:spTree>
    <p:extLst>
      <p:ext uri="{BB962C8B-B14F-4D97-AF65-F5344CB8AC3E}">
        <p14:creationId xmlns:p14="http://schemas.microsoft.com/office/powerpoint/2010/main" val="877235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Example 18.1 Percent of Sales </a:t>
            </a:r>
            <a:r>
              <a:rPr lang="en-US" altLang="en-US" sz="2800" dirty="0">
                <a:latin typeface="+mj-lt"/>
              </a:rPr>
              <a:t>(3 of 4)</a:t>
            </a:r>
            <a:endParaRPr lang="en-US" sz="3600" dirty="0">
              <a:latin typeface="+mj-lt"/>
            </a:endParaRPr>
          </a:p>
        </p:txBody>
      </p:sp>
      <p:sp>
        <p:nvSpPr>
          <p:cNvPr id="3" name="Content Placeholder 2"/>
          <p:cNvSpPr>
            <a:spLocks noGrp="1"/>
          </p:cNvSpPr>
          <p:nvPr>
            <p:ph idx="1"/>
          </p:nvPr>
        </p:nvSpPr>
        <p:spPr>
          <a:xfrm>
            <a:off x="457200" y="1080859"/>
            <a:ext cx="8229600" cy="1927885"/>
          </a:xfrm>
        </p:spPr>
        <p:txBody>
          <a:bodyPr/>
          <a:lstStyle/>
          <a:p>
            <a:pPr>
              <a:buNone/>
            </a:pPr>
            <a:r>
              <a:rPr lang="en-US" altLang="en-US" sz="2400" b="1" dirty="0"/>
              <a:t>Execute</a:t>
            </a:r>
          </a:p>
          <a:p>
            <a:r>
              <a:rPr lang="en-IN" sz="2400" dirty="0"/>
              <a:t>From Table 18.1, we see that costs are 78% of sales. </a:t>
            </a:r>
          </a:p>
          <a:p>
            <a:r>
              <a:rPr lang="en-IN" sz="2400" dirty="0"/>
              <a:t>With forecasted sales of $82,378, that leads to forecasted costs except depreciation of $82,378 </a:t>
            </a:r>
            <a:r>
              <a:rPr lang="en-IN" sz="2400" dirty="0">
                <a:cs typeface="Arial" panose="020B0604020202020204" pitchFamily="34" charset="0"/>
              </a:rPr>
              <a:t>×</a:t>
            </a:r>
            <a:r>
              <a:rPr lang="en-IN" sz="2400" dirty="0"/>
              <a:t> (0.78) = $64,255.</a:t>
            </a:r>
            <a:endParaRPr lang="en-US" altLang="en-US" sz="2400" dirty="0"/>
          </a:p>
        </p:txBody>
      </p:sp>
    </p:spTree>
    <p:extLst>
      <p:ext uri="{BB962C8B-B14F-4D97-AF65-F5344CB8AC3E}">
        <p14:creationId xmlns:p14="http://schemas.microsoft.com/office/powerpoint/2010/main" val="4193905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Example 18.1 Percent of Sales </a:t>
            </a:r>
            <a:r>
              <a:rPr lang="en-US" altLang="en-US" sz="2800" dirty="0">
                <a:latin typeface="+mj-lt"/>
              </a:rPr>
              <a:t>(4 of 4)</a:t>
            </a:r>
            <a:endParaRPr lang="en-US" sz="3600" dirty="0">
              <a:latin typeface="+mj-lt"/>
            </a:endParaRPr>
          </a:p>
        </p:txBody>
      </p:sp>
      <p:sp>
        <p:nvSpPr>
          <p:cNvPr id="3" name="Content Placeholder 2"/>
          <p:cNvSpPr>
            <a:spLocks noGrp="1"/>
          </p:cNvSpPr>
          <p:nvPr>
            <p:ph idx="1"/>
          </p:nvPr>
        </p:nvSpPr>
        <p:spPr>
          <a:xfrm>
            <a:off x="457200" y="1077397"/>
            <a:ext cx="8229600" cy="1370239"/>
          </a:xfrm>
        </p:spPr>
        <p:txBody>
          <a:bodyPr/>
          <a:lstStyle/>
          <a:p>
            <a:pPr>
              <a:buNone/>
            </a:pPr>
            <a:r>
              <a:rPr lang="en-US" altLang="en-US" sz="2400" b="1" dirty="0"/>
              <a:t>Evaluate</a:t>
            </a:r>
          </a:p>
          <a:p>
            <a:r>
              <a:rPr lang="en-IN" sz="2400" dirty="0"/>
              <a:t>If costs remain a constant 78% of sales, then our best estimate is that they will be $64,255.</a:t>
            </a:r>
            <a:endParaRPr lang="en-US" altLang="en-US" sz="2400" dirty="0"/>
          </a:p>
        </p:txBody>
      </p:sp>
    </p:spTree>
    <p:extLst>
      <p:ext uri="{BB962C8B-B14F-4D97-AF65-F5344CB8AC3E}">
        <p14:creationId xmlns:p14="http://schemas.microsoft.com/office/powerpoint/2010/main" val="3062998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619386"/>
          </a:xfrm>
        </p:spPr>
        <p:txBody>
          <a:bodyPr/>
          <a:lstStyle/>
          <a:p>
            <a:r>
              <a:rPr lang="en-US" altLang="en-US" sz="3600" dirty="0">
                <a:latin typeface="+mj-lt"/>
              </a:rPr>
              <a:t>Example 18.1a Percent of Sales </a:t>
            </a:r>
            <a:r>
              <a:rPr lang="en-US" altLang="en-US" sz="2800" dirty="0">
                <a:latin typeface="+mj-lt"/>
              </a:rPr>
              <a:t>(1 of 4)</a:t>
            </a:r>
            <a:endParaRPr lang="en-US" sz="3600" dirty="0">
              <a:latin typeface="+mj-lt"/>
            </a:endParaRPr>
          </a:p>
        </p:txBody>
      </p:sp>
      <p:sp>
        <p:nvSpPr>
          <p:cNvPr id="3" name="Content Placeholder 2"/>
          <p:cNvSpPr>
            <a:spLocks noGrp="1"/>
          </p:cNvSpPr>
          <p:nvPr>
            <p:ph idx="1"/>
          </p:nvPr>
        </p:nvSpPr>
        <p:spPr>
          <a:xfrm>
            <a:off x="457200" y="1076036"/>
            <a:ext cx="8229600" cy="1742562"/>
          </a:xfrm>
        </p:spPr>
        <p:txBody>
          <a:bodyPr/>
          <a:lstStyle/>
          <a:p>
            <a:pPr>
              <a:buNone/>
            </a:pPr>
            <a:r>
              <a:rPr lang="en-US" altLang="en-US" sz="2400" b="1" dirty="0"/>
              <a:t>Problem</a:t>
            </a:r>
          </a:p>
          <a:p>
            <a:r>
              <a:rPr lang="en-US" altLang="en-US" sz="2400" dirty="0"/>
              <a:t>KMS has just revised its sales forecast downward. If KMS expects sales to grow by only 7% next year, what are its costs except for depreciation projected to be?</a:t>
            </a:r>
          </a:p>
        </p:txBody>
      </p:sp>
    </p:spTree>
    <p:extLst>
      <p:ext uri="{BB962C8B-B14F-4D97-AF65-F5344CB8AC3E}">
        <p14:creationId xmlns:p14="http://schemas.microsoft.com/office/powerpoint/2010/main" val="1917379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619386"/>
          </a:xfrm>
        </p:spPr>
        <p:txBody>
          <a:bodyPr/>
          <a:lstStyle/>
          <a:p>
            <a:r>
              <a:rPr lang="en-US" altLang="en-US" sz="3600" dirty="0">
                <a:latin typeface="+mj-lt"/>
              </a:rPr>
              <a:t>Example 18.1a Percent of Sales </a:t>
            </a:r>
            <a:r>
              <a:rPr lang="en-US" altLang="en-US" sz="2800" dirty="0">
                <a:latin typeface="+mj-lt"/>
              </a:rPr>
              <a:t>(2 of 4)</a:t>
            </a:r>
            <a:endParaRPr lang="en-US" sz="3600" dirty="0">
              <a:latin typeface="+mj-lt"/>
            </a:endParaRPr>
          </a:p>
        </p:txBody>
      </p:sp>
      <p:sp>
        <p:nvSpPr>
          <p:cNvPr id="3" name="Content Placeholder 2"/>
          <p:cNvSpPr>
            <a:spLocks noGrp="1"/>
          </p:cNvSpPr>
          <p:nvPr>
            <p:ph idx="1"/>
          </p:nvPr>
        </p:nvSpPr>
        <p:spPr>
          <a:xfrm>
            <a:off x="457200" y="1079278"/>
            <a:ext cx="8229600" cy="2996266"/>
          </a:xfrm>
        </p:spPr>
        <p:txBody>
          <a:bodyPr/>
          <a:lstStyle/>
          <a:p>
            <a:pPr>
              <a:buNone/>
            </a:pPr>
            <a:r>
              <a:rPr lang="en-US" altLang="en-US" sz="2400" b="1" dirty="0"/>
              <a:t>Solution:</a:t>
            </a:r>
          </a:p>
          <a:p>
            <a:pPr>
              <a:spcBef>
                <a:spcPts val="0"/>
              </a:spcBef>
              <a:buNone/>
            </a:pPr>
            <a:r>
              <a:rPr lang="en-US" altLang="en-US" sz="2400" b="1" dirty="0"/>
              <a:t>Plan</a:t>
            </a:r>
          </a:p>
          <a:p>
            <a:r>
              <a:rPr lang="en-US" altLang="en-US" sz="2400" dirty="0"/>
              <a:t>Forecasted 2017 sales will now be: $74,889 </a:t>
            </a:r>
            <a:r>
              <a:rPr lang="en-US" altLang="en-US" sz="2400" dirty="0">
                <a:cs typeface="Arial" panose="020B0604020202020204" pitchFamily="34" charset="0"/>
              </a:rPr>
              <a:t>×</a:t>
            </a:r>
            <a:r>
              <a:rPr lang="en-US" altLang="en-US" sz="2400" dirty="0"/>
              <a:t> (1.07) = $80,131. </a:t>
            </a:r>
          </a:p>
          <a:p>
            <a:r>
              <a:rPr lang="en-US" altLang="en-US" sz="2400" dirty="0"/>
              <a:t>With this figure in hand and the information from Table 18.1, we can use the percent of sales method to calculate its forecasted costs.</a:t>
            </a:r>
          </a:p>
        </p:txBody>
      </p:sp>
    </p:spTree>
    <p:extLst>
      <p:ext uri="{BB962C8B-B14F-4D97-AF65-F5344CB8AC3E}">
        <p14:creationId xmlns:p14="http://schemas.microsoft.com/office/powerpoint/2010/main" val="2200824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619386"/>
          </a:xfrm>
        </p:spPr>
        <p:txBody>
          <a:bodyPr/>
          <a:lstStyle/>
          <a:p>
            <a:r>
              <a:rPr lang="en-US" altLang="en-US" sz="3600" dirty="0">
                <a:latin typeface="+mj-lt"/>
              </a:rPr>
              <a:t>Example 18.1a Percent of Sales </a:t>
            </a:r>
            <a:r>
              <a:rPr lang="en-US" altLang="en-US" sz="2800" dirty="0">
                <a:latin typeface="+mj-lt"/>
              </a:rPr>
              <a:t>(3 of 4)</a:t>
            </a:r>
            <a:endParaRPr lang="en-US" sz="3600" dirty="0">
              <a:latin typeface="+mj-lt"/>
            </a:endParaRPr>
          </a:p>
        </p:txBody>
      </p:sp>
      <p:sp>
        <p:nvSpPr>
          <p:cNvPr id="3" name="Content Placeholder 2"/>
          <p:cNvSpPr>
            <a:spLocks noGrp="1"/>
          </p:cNvSpPr>
          <p:nvPr>
            <p:ph idx="1"/>
          </p:nvPr>
        </p:nvSpPr>
        <p:spPr>
          <a:xfrm>
            <a:off x="457200" y="1076036"/>
            <a:ext cx="8229600" cy="1908798"/>
          </a:xfrm>
        </p:spPr>
        <p:txBody>
          <a:bodyPr/>
          <a:lstStyle/>
          <a:p>
            <a:pPr>
              <a:buNone/>
            </a:pPr>
            <a:r>
              <a:rPr lang="en-US" altLang="en-US" sz="2400" b="1" dirty="0"/>
              <a:t>Execute</a:t>
            </a:r>
          </a:p>
          <a:p>
            <a:r>
              <a:rPr lang="en-US" altLang="en-US" sz="2400" dirty="0"/>
              <a:t>From Table 18.1, we see that costs are 78% of sales. </a:t>
            </a:r>
          </a:p>
          <a:p>
            <a:r>
              <a:rPr lang="en-US" altLang="en-US" sz="2400" dirty="0"/>
              <a:t>With forecasted sales of $80,131, that leads to forecasted costs except depreciation of $80,131 </a:t>
            </a:r>
            <a:r>
              <a:rPr lang="en-US" altLang="en-US" sz="2400" dirty="0">
                <a:cs typeface="Arial" panose="020B0604020202020204" pitchFamily="34" charset="0"/>
              </a:rPr>
              <a:t>×</a:t>
            </a:r>
            <a:r>
              <a:rPr lang="en-US" altLang="en-US" sz="2400" dirty="0"/>
              <a:t> (0.78) = $62,502.</a:t>
            </a:r>
          </a:p>
        </p:txBody>
      </p:sp>
    </p:spTree>
    <p:extLst>
      <p:ext uri="{BB962C8B-B14F-4D97-AF65-F5344CB8AC3E}">
        <p14:creationId xmlns:p14="http://schemas.microsoft.com/office/powerpoint/2010/main" val="3552869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Example 18.1a Percent of Sales </a:t>
            </a:r>
            <a:r>
              <a:rPr lang="en-US" altLang="en-US" sz="2800" dirty="0">
                <a:latin typeface="+mj-lt"/>
              </a:rPr>
              <a:t>(4 of 4)</a:t>
            </a:r>
            <a:endParaRPr lang="en-US" sz="3600" dirty="0">
              <a:latin typeface="+mj-lt"/>
            </a:endParaRPr>
          </a:p>
        </p:txBody>
      </p:sp>
      <p:sp>
        <p:nvSpPr>
          <p:cNvPr id="3" name="Content Placeholder 2"/>
          <p:cNvSpPr>
            <a:spLocks noGrp="1"/>
          </p:cNvSpPr>
          <p:nvPr>
            <p:ph idx="1"/>
          </p:nvPr>
        </p:nvSpPr>
        <p:spPr>
          <a:xfrm>
            <a:off x="457200" y="1076036"/>
            <a:ext cx="8229600" cy="1329941"/>
          </a:xfrm>
        </p:spPr>
        <p:txBody>
          <a:bodyPr/>
          <a:lstStyle/>
          <a:p>
            <a:pPr>
              <a:buNone/>
            </a:pPr>
            <a:r>
              <a:rPr lang="en-US" altLang="en-US" sz="2400" b="1" dirty="0"/>
              <a:t>Evaluate</a:t>
            </a:r>
          </a:p>
          <a:p>
            <a:r>
              <a:rPr lang="en-US" altLang="en-US" sz="2400" dirty="0"/>
              <a:t>If costs remain a constant 78% of sales, then our best estimate is that they will be $62,502.</a:t>
            </a:r>
          </a:p>
        </p:txBody>
      </p:sp>
    </p:spTree>
    <p:extLst>
      <p:ext uri="{BB962C8B-B14F-4D97-AF65-F5344CB8AC3E}">
        <p14:creationId xmlns:p14="http://schemas.microsoft.com/office/powerpoint/2010/main" val="2834272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9344"/>
            <a:ext cx="8229600" cy="1054464"/>
          </a:xfrm>
        </p:spPr>
        <p:txBody>
          <a:bodyPr/>
          <a:lstStyle/>
          <a:p>
            <a:r>
              <a:rPr lang="en-US" altLang="en-US" dirty="0">
                <a:latin typeface="+mj-lt"/>
              </a:rPr>
              <a:t>18.2 Forecasting Financial Statements: The Percent of Sales Method </a:t>
            </a:r>
            <a:r>
              <a:rPr lang="en-US" altLang="en-US" sz="2600" dirty="0">
                <a:latin typeface="+mj-lt"/>
              </a:rPr>
              <a:t>(3 of 5)</a:t>
            </a:r>
            <a:endParaRPr lang="en-US" sz="2600" dirty="0">
              <a:latin typeface="+mj-lt"/>
            </a:endParaRPr>
          </a:p>
        </p:txBody>
      </p:sp>
      <p:sp>
        <p:nvSpPr>
          <p:cNvPr id="3" name="Content Placeholder 2"/>
          <p:cNvSpPr>
            <a:spLocks noGrp="1"/>
          </p:cNvSpPr>
          <p:nvPr>
            <p:ph idx="1"/>
          </p:nvPr>
        </p:nvSpPr>
        <p:spPr>
          <a:xfrm>
            <a:off x="457200" y="1599882"/>
            <a:ext cx="8229600" cy="2066954"/>
          </a:xfrm>
        </p:spPr>
        <p:txBody>
          <a:bodyPr/>
          <a:lstStyle/>
          <a:p>
            <a:r>
              <a:rPr lang="en-US" altLang="en-US" sz="2400" dirty="0"/>
              <a:t>Pro Forma Balance Sheet</a:t>
            </a:r>
          </a:p>
          <a:p>
            <a:pPr lvl="1"/>
            <a:r>
              <a:rPr lang="en-US" altLang="en-US" sz="2400" dirty="0"/>
              <a:t>Make assumptions about how equity and debt will grow with sales </a:t>
            </a:r>
          </a:p>
          <a:p>
            <a:pPr lvl="1"/>
            <a:r>
              <a:rPr lang="en-US" altLang="en-US" sz="2400" dirty="0"/>
              <a:t>The difference between Assets and Liabilities + Equity indicates the net new financing to fund growth</a:t>
            </a:r>
          </a:p>
        </p:txBody>
      </p:sp>
    </p:spTree>
    <p:extLst>
      <p:ext uri="{BB962C8B-B14F-4D97-AF65-F5344CB8AC3E}">
        <p14:creationId xmlns:p14="http://schemas.microsoft.com/office/powerpoint/2010/main" val="617390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470"/>
            <a:ext cx="8229600" cy="512874"/>
          </a:xfrm>
        </p:spPr>
        <p:txBody>
          <a:bodyPr/>
          <a:lstStyle/>
          <a:p>
            <a:r>
              <a:rPr lang="en-US" altLang="en-US" sz="3600" dirty="0">
                <a:latin typeface="+mj-lt"/>
                <a:ea typeface="ヒラギノ角ゴ Pro W3" pitchFamily="-65" charset="-128"/>
              </a:rPr>
              <a:t>Chapter Outline</a:t>
            </a:r>
            <a:endParaRPr lang="en-US" sz="3600" dirty="0">
              <a:latin typeface="+mj-lt"/>
            </a:endParaRPr>
          </a:p>
        </p:txBody>
      </p:sp>
      <p:sp>
        <p:nvSpPr>
          <p:cNvPr id="3" name="Content Placeholder 2"/>
          <p:cNvSpPr>
            <a:spLocks noGrp="1"/>
          </p:cNvSpPr>
          <p:nvPr>
            <p:ph idx="1"/>
          </p:nvPr>
        </p:nvSpPr>
        <p:spPr>
          <a:xfrm>
            <a:off x="457200" y="1048073"/>
            <a:ext cx="8229600" cy="3125722"/>
          </a:xfrm>
        </p:spPr>
        <p:txBody>
          <a:bodyPr/>
          <a:lstStyle/>
          <a:p>
            <a:pPr marL="0" indent="0">
              <a:buClr>
                <a:schemeClr val="bg1"/>
              </a:buClr>
              <a:buNone/>
            </a:pPr>
            <a:r>
              <a:rPr lang="en-US" sz="2400" b="1" dirty="0">
                <a:solidFill>
                  <a:srgbClr val="007FA3"/>
                </a:solidFill>
              </a:rPr>
              <a:t>18.1</a:t>
            </a:r>
            <a:r>
              <a:rPr lang="en-US" sz="2400" dirty="0">
                <a:solidFill>
                  <a:srgbClr val="007FA3"/>
                </a:solidFill>
              </a:rPr>
              <a:t>  </a:t>
            </a:r>
            <a:r>
              <a:rPr lang="en-US" altLang="en-US" sz="2400" dirty="0"/>
              <a:t>Goals of Long-Term Financial Planning</a:t>
            </a:r>
            <a:endParaRPr lang="en-US" sz="2400" dirty="0"/>
          </a:p>
          <a:p>
            <a:pPr marL="776288" indent="-776288">
              <a:buClr>
                <a:schemeClr val="bg1"/>
              </a:buClr>
              <a:buNone/>
            </a:pPr>
            <a:r>
              <a:rPr lang="en-US" sz="2400" b="1" dirty="0">
                <a:solidFill>
                  <a:srgbClr val="007FA3"/>
                </a:solidFill>
              </a:rPr>
              <a:t>18.2</a:t>
            </a:r>
            <a:r>
              <a:rPr lang="en-US" sz="2400" dirty="0">
                <a:solidFill>
                  <a:srgbClr val="007FA3"/>
                </a:solidFill>
              </a:rPr>
              <a:t>  </a:t>
            </a:r>
            <a:r>
              <a:rPr lang="en-US" altLang="en-US" sz="2400" dirty="0"/>
              <a:t>Forecasting Financial Statements: The Percent of Sales Method</a:t>
            </a:r>
            <a:endParaRPr lang="en-US" sz="2400" dirty="0"/>
          </a:p>
          <a:p>
            <a:pPr marL="0" indent="0">
              <a:buClr>
                <a:schemeClr val="bg1"/>
              </a:buClr>
              <a:buNone/>
            </a:pPr>
            <a:r>
              <a:rPr lang="en-US" sz="2400" b="1" dirty="0">
                <a:solidFill>
                  <a:srgbClr val="007FA3"/>
                </a:solidFill>
              </a:rPr>
              <a:t>18.3  </a:t>
            </a:r>
            <a:r>
              <a:rPr lang="en-US" altLang="en-US" sz="2400" dirty="0"/>
              <a:t>Forecasting a Planned Expansion</a:t>
            </a:r>
            <a:endParaRPr lang="en-US" sz="2400" dirty="0"/>
          </a:p>
          <a:p>
            <a:pPr marL="0" indent="0">
              <a:buClr>
                <a:schemeClr val="bg1"/>
              </a:buClr>
              <a:buNone/>
            </a:pPr>
            <a:r>
              <a:rPr lang="en-US" sz="2400" b="1" dirty="0">
                <a:solidFill>
                  <a:srgbClr val="007FA3"/>
                </a:solidFill>
              </a:rPr>
              <a:t>18.4  </a:t>
            </a:r>
            <a:r>
              <a:rPr lang="en-US" altLang="en-US" sz="2400" dirty="0"/>
              <a:t>Growth and Firm Value</a:t>
            </a:r>
          </a:p>
          <a:p>
            <a:pPr marL="0" indent="0">
              <a:buClr>
                <a:schemeClr val="bg1"/>
              </a:buClr>
              <a:buNone/>
            </a:pPr>
            <a:r>
              <a:rPr lang="en-US" sz="2400" b="1" dirty="0">
                <a:solidFill>
                  <a:srgbClr val="007FA3"/>
                </a:solidFill>
              </a:rPr>
              <a:t>18.5  </a:t>
            </a:r>
            <a:r>
              <a:rPr lang="en-US" altLang="en-US" sz="2400" dirty="0"/>
              <a:t>Valuing the Expansion</a:t>
            </a:r>
            <a:endParaRPr lang="en-US" sz="2400" b="1" dirty="0">
              <a:solidFill>
                <a:srgbClr val="007FA3"/>
              </a:solidFill>
            </a:endParaRPr>
          </a:p>
        </p:txBody>
      </p:sp>
    </p:spTree>
    <p:extLst>
      <p:ext uri="{BB962C8B-B14F-4D97-AF65-F5344CB8AC3E}">
        <p14:creationId xmlns:p14="http://schemas.microsoft.com/office/powerpoint/2010/main" val="3656654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7072"/>
            <a:ext cx="8229600" cy="470008"/>
          </a:xfrm>
        </p:spPr>
        <p:txBody>
          <a:bodyPr/>
          <a:lstStyle/>
          <a:p>
            <a:r>
              <a:rPr lang="en-US" altLang="en-US" sz="2800" dirty="0">
                <a:latin typeface="+mj-lt"/>
              </a:rPr>
              <a:t>First-Pass Pro Forma Balance Sheet for 2020</a:t>
            </a:r>
            <a:endParaRPr lang="en-US" sz="2800" b="0" dirty="0">
              <a:latin typeface="+mj-lt"/>
            </a:endParaRPr>
          </a:p>
        </p:txBody>
      </p:sp>
      <p:sp>
        <p:nvSpPr>
          <p:cNvPr id="3" name="Content Placeholder 2"/>
          <p:cNvSpPr>
            <a:spLocks noGrp="1"/>
          </p:cNvSpPr>
          <p:nvPr>
            <p:ph idx="1"/>
          </p:nvPr>
        </p:nvSpPr>
        <p:spPr>
          <a:xfrm>
            <a:off x="457200" y="914400"/>
            <a:ext cx="8229600" cy="381000"/>
          </a:xfrm>
        </p:spPr>
        <p:txBody>
          <a:bodyPr/>
          <a:lstStyle/>
          <a:p>
            <a:pPr marL="0" indent="0">
              <a:buNone/>
            </a:pPr>
            <a:r>
              <a:rPr lang="en-US" altLang="en-US" sz="2000" b="1" dirty="0"/>
              <a:t>Table 18.3 </a:t>
            </a:r>
            <a:r>
              <a:rPr lang="en-US" altLang="en-US" sz="2000" dirty="0"/>
              <a:t>First-Pass Pro Forma Balance Sheet for 2020</a:t>
            </a:r>
          </a:p>
        </p:txBody>
      </p:sp>
      <p:graphicFrame>
        <p:nvGraphicFramePr>
          <p:cNvPr id="6" name="Table 5">
            <a:extLst>
              <a:ext uri="{FF2B5EF4-FFF2-40B4-BE49-F238E27FC236}">
                <a16:creationId xmlns:a16="http://schemas.microsoft.com/office/drawing/2014/main" id="{B449C813-8400-47AA-B7DA-E3795C80F3C3}"/>
              </a:ext>
            </a:extLst>
          </p:cNvPr>
          <p:cNvGraphicFramePr>
            <a:graphicFrameLocks noGrp="1"/>
          </p:cNvGraphicFramePr>
          <p:nvPr>
            <p:extLst>
              <p:ext uri="{D42A27DB-BD31-4B8C-83A1-F6EECF244321}">
                <p14:modId xmlns:p14="http://schemas.microsoft.com/office/powerpoint/2010/main" val="1850168954"/>
              </p:ext>
            </p:extLst>
          </p:nvPr>
        </p:nvGraphicFramePr>
        <p:xfrm>
          <a:off x="533400" y="1380836"/>
          <a:ext cx="8077200" cy="4943764"/>
        </p:xfrm>
        <a:graphic>
          <a:graphicData uri="http://schemas.openxmlformats.org/drawingml/2006/table">
            <a:tbl>
              <a:tblPr firstRow="1" bandRow="1">
                <a:tableStyleId>{3B4B98B0-60AC-42C2-AFA5-B58CD77FA1E5}</a:tableStyleId>
              </a:tblPr>
              <a:tblGrid>
                <a:gridCol w="452804">
                  <a:extLst>
                    <a:ext uri="{9D8B030D-6E8A-4147-A177-3AD203B41FA5}">
                      <a16:colId xmlns:a16="http://schemas.microsoft.com/office/drawing/2014/main" val="3506707442"/>
                    </a:ext>
                  </a:extLst>
                </a:gridCol>
                <a:gridCol w="3317940">
                  <a:extLst>
                    <a:ext uri="{9D8B030D-6E8A-4147-A177-3AD203B41FA5}">
                      <a16:colId xmlns:a16="http://schemas.microsoft.com/office/drawing/2014/main" val="2903890224"/>
                    </a:ext>
                  </a:extLst>
                </a:gridCol>
                <a:gridCol w="990600">
                  <a:extLst>
                    <a:ext uri="{9D8B030D-6E8A-4147-A177-3AD203B41FA5}">
                      <a16:colId xmlns:a16="http://schemas.microsoft.com/office/drawing/2014/main" val="2367229223"/>
                    </a:ext>
                  </a:extLst>
                </a:gridCol>
                <a:gridCol w="1143000">
                  <a:extLst>
                    <a:ext uri="{9D8B030D-6E8A-4147-A177-3AD203B41FA5}">
                      <a16:colId xmlns:a16="http://schemas.microsoft.com/office/drawing/2014/main" val="2250965142"/>
                    </a:ext>
                  </a:extLst>
                </a:gridCol>
                <a:gridCol w="2172856">
                  <a:extLst>
                    <a:ext uri="{9D8B030D-6E8A-4147-A177-3AD203B41FA5}">
                      <a16:colId xmlns:a16="http://schemas.microsoft.com/office/drawing/2014/main" val="3125752850"/>
                    </a:ext>
                  </a:extLst>
                </a:gridCol>
              </a:tblGrid>
              <a:tr h="252382">
                <a:tc>
                  <a:txBody>
                    <a:bodyPr/>
                    <a:lstStyle/>
                    <a:p>
                      <a:r>
                        <a:rPr lang="en-US" sz="1400" b="1" dirty="0"/>
                        <a:t>  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Year</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 Calculation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46266855"/>
                  </a:ext>
                </a:extLst>
              </a:tr>
              <a:tr h="252382">
                <a:tc>
                  <a:txBody>
                    <a:bodyPr/>
                    <a:lstStyle/>
                    <a:p>
                      <a:r>
                        <a:rPr lang="en-US" sz="1400" b="1" dirty="0"/>
                        <a:t>  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Balance Sheet ($000s)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17332052"/>
                  </a:ext>
                </a:extLst>
              </a:tr>
              <a:tr h="252382">
                <a:tc>
                  <a:txBody>
                    <a:bodyPr/>
                    <a:lstStyle/>
                    <a:p>
                      <a:r>
                        <a:rPr lang="en-US" sz="1400" b="1" dirty="0"/>
                        <a:t>  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420680144"/>
                  </a:ext>
                </a:extLst>
              </a:tr>
              <a:tr h="252382">
                <a:tc>
                  <a:txBody>
                    <a:bodyPr/>
                    <a:lstStyle/>
                    <a:p>
                      <a:r>
                        <a:rPr lang="en-US" sz="1400" b="1" dirty="0"/>
                        <a:t>  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Cash and Equivalents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11,982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14,139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89205274"/>
                  </a:ext>
                </a:extLst>
              </a:tr>
              <a:tr h="252382">
                <a:tc>
                  <a:txBody>
                    <a:bodyPr/>
                    <a:lstStyle/>
                    <a:p>
                      <a:r>
                        <a:rPr lang="en-US" sz="1400" b="1" dirty="0"/>
                        <a:t>  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Accounts Receivable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14,229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16,790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19%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11131615"/>
                  </a:ext>
                </a:extLst>
              </a:tr>
              <a:tr h="252382">
                <a:tc>
                  <a:txBody>
                    <a:bodyPr/>
                    <a:lstStyle/>
                    <a:p>
                      <a:r>
                        <a:rPr lang="en-US" sz="1400" b="1" dirty="0"/>
                        <a:t>  6</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Inventories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14,978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17,674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20%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939386516"/>
                  </a:ext>
                </a:extLst>
              </a:tr>
              <a:tr h="252382">
                <a:tc>
                  <a:txBody>
                    <a:bodyPr/>
                    <a:lstStyle/>
                    <a:p>
                      <a:r>
                        <a:rPr lang="en-US" sz="1400" b="1" dirty="0"/>
                        <a:t>  7</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Current 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41,189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48,603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b="0" i="0" u="none" strike="noStrike" kern="1200" baseline="0" dirty="0">
                          <a:solidFill>
                            <a:schemeClr val="tx1"/>
                          </a:solidFill>
                          <a:latin typeface="+mn-lt"/>
                          <a:ea typeface="+mn-ea"/>
                          <a:cs typeface="+mn-cs"/>
                        </a:rPr>
                        <a:t>Lines 4 + 5 + 6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98674675"/>
                  </a:ext>
                </a:extLst>
              </a:tr>
              <a:tr h="252382">
                <a:tc>
                  <a:txBody>
                    <a:bodyPr/>
                    <a:lstStyle/>
                    <a:p>
                      <a:r>
                        <a:rPr lang="en-US" sz="1400" b="1" dirty="0"/>
                        <a:t>  8</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Property, Plant, and Equipment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49,437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58,324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66%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16389343"/>
                  </a:ext>
                </a:extLst>
              </a:tr>
              <a:tr h="252382">
                <a:tc>
                  <a:txBody>
                    <a:bodyPr/>
                    <a:lstStyle/>
                    <a:p>
                      <a:r>
                        <a:rPr lang="en-US" sz="1400" b="1" dirty="0"/>
                        <a:t>  9</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90,626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106,927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7 + 8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39706319"/>
                  </a:ext>
                </a:extLst>
              </a:tr>
              <a:tr h="371764">
                <a:tc>
                  <a:txBody>
                    <a:bodyPr/>
                    <a:lstStyle/>
                    <a:p>
                      <a:r>
                        <a:rPr lang="en-US" sz="1400" b="1" dirty="0"/>
                        <a:t>10</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Liabilities and Stockholders’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85969682"/>
                  </a:ext>
                </a:extLst>
              </a:tr>
              <a:tr h="252382">
                <a:tc>
                  <a:txBody>
                    <a:bodyPr/>
                    <a:lstStyle/>
                    <a:p>
                      <a:r>
                        <a:rPr lang="en-US" sz="1400" b="1" dirty="0"/>
                        <a:t>11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Accounts Payable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11,982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14,139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90654818"/>
                  </a:ext>
                </a:extLst>
              </a:tr>
              <a:tr h="252382">
                <a:tc>
                  <a:txBody>
                    <a:bodyPr/>
                    <a:lstStyle/>
                    <a:p>
                      <a:r>
                        <a:rPr lang="en-US" sz="1400" b="1" dirty="0"/>
                        <a:t>12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Debt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4,500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a:t>
                      </a:r>
                      <a:r>
                        <a:rPr lang="en-IN" sz="1400" b="0" i="0" u="none" strike="noStrike" kern="1200" baseline="0" dirty="0">
                          <a:solidFill>
                            <a:schemeClr val="tx1"/>
                          </a:solidFill>
                          <a:latin typeface="+mn-lt"/>
                          <a:ea typeface="+mn-ea"/>
                          <a:cs typeface="+mn-cs"/>
                        </a:rPr>
                        <a:t>4,500</a:t>
                      </a:r>
                      <a:endParaRPr lang="en-IN" sz="14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Same as in 2019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957753114"/>
                  </a:ext>
                </a:extLst>
              </a:tr>
              <a:tr h="252382">
                <a:tc>
                  <a:txBody>
                    <a:bodyPr/>
                    <a:lstStyle/>
                    <a:p>
                      <a:r>
                        <a:rPr lang="en-US" sz="1400" b="1" dirty="0"/>
                        <a:t>13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Liabilities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16,482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18,639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11 + 12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35194150"/>
                  </a:ext>
                </a:extLst>
              </a:tr>
              <a:tr h="252382">
                <a:tc>
                  <a:txBody>
                    <a:bodyPr/>
                    <a:lstStyle/>
                    <a:p>
                      <a:r>
                        <a:rPr lang="en-US" sz="1400" b="1" dirty="0"/>
                        <a:t>14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Stockholders’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74,144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80,787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b="0" i="0" u="none" strike="noStrike" kern="1200" baseline="0" dirty="0">
                          <a:solidFill>
                            <a:schemeClr val="tx1"/>
                          </a:solidFill>
                          <a:latin typeface="+mn-lt"/>
                          <a:ea typeface="+mn-ea"/>
                          <a:cs typeface="+mn-cs"/>
                        </a:rPr>
                        <a:t>74,144 + 70% of 9,490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31329370"/>
                  </a:ext>
                </a:extLst>
              </a:tr>
              <a:tr h="252382">
                <a:tc>
                  <a:txBody>
                    <a:bodyPr/>
                    <a:lstStyle/>
                    <a:p>
                      <a:r>
                        <a:rPr lang="en-US" sz="1400" b="1" dirty="0"/>
                        <a:t>15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Liabilities and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90,626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99,426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13 + 14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95208220"/>
                  </a:ext>
                </a:extLst>
              </a:tr>
              <a:tr h="252382">
                <a:tc>
                  <a:txBody>
                    <a:bodyPr/>
                    <a:lstStyle/>
                    <a:p>
                      <a:r>
                        <a:rPr lang="en-US" sz="1400" b="1" dirty="0"/>
                        <a:t>16</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Net New Financing</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US" sz="1400" dirty="0"/>
                        <a:t>   7,501</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dirty="0"/>
                        <a:t>Line 9 − Line 15</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76244941"/>
                  </a:ext>
                </a:extLst>
              </a:tr>
            </a:tbl>
          </a:graphicData>
        </a:graphic>
      </p:graphicFrame>
    </p:spTree>
    <p:extLst>
      <p:ext uri="{BB962C8B-B14F-4D97-AF65-F5344CB8AC3E}">
        <p14:creationId xmlns:p14="http://schemas.microsoft.com/office/powerpoint/2010/main" val="3905756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176"/>
            <a:ext cx="8229600" cy="1097280"/>
          </a:xfrm>
        </p:spPr>
        <p:txBody>
          <a:bodyPr/>
          <a:lstStyle/>
          <a:p>
            <a:r>
              <a:rPr lang="en-US" altLang="en-US" dirty="0">
                <a:latin typeface="+mj-lt"/>
              </a:rPr>
              <a:t>18.2 Forecasting Financial Statements: The Percent of Sales Method </a:t>
            </a:r>
            <a:r>
              <a:rPr lang="en-US" altLang="en-US" sz="2600" dirty="0">
                <a:latin typeface="+mj-lt"/>
              </a:rPr>
              <a:t>(4 of 5)</a:t>
            </a:r>
            <a:endParaRPr lang="en-US" sz="2600" dirty="0">
              <a:latin typeface="+mj-lt"/>
            </a:endParaRPr>
          </a:p>
        </p:txBody>
      </p:sp>
      <p:sp>
        <p:nvSpPr>
          <p:cNvPr id="3" name="Content Placeholder 2"/>
          <p:cNvSpPr>
            <a:spLocks noGrp="1"/>
          </p:cNvSpPr>
          <p:nvPr>
            <p:ph idx="1"/>
          </p:nvPr>
        </p:nvSpPr>
        <p:spPr>
          <a:xfrm>
            <a:off x="457200" y="1600200"/>
            <a:ext cx="8229600" cy="2966600"/>
          </a:xfrm>
        </p:spPr>
        <p:txBody>
          <a:bodyPr/>
          <a:lstStyle/>
          <a:p>
            <a:r>
              <a:rPr lang="en-US" altLang="en-US" sz="2400" dirty="0"/>
              <a:t>Making the Balance Sheet Balance: Net New Financing</a:t>
            </a:r>
          </a:p>
          <a:p>
            <a:pPr lvl="1"/>
            <a:r>
              <a:rPr lang="en-US" altLang="en-US" sz="2400" dirty="0"/>
              <a:t>Management must choose new funding </a:t>
            </a:r>
          </a:p>
          <a:p>
            <a:pPr lvl="2"/>
            <a:r>
              <a:rPr lang="en-US" altLang="en-US" sz="2400" dirty="0">
                <a:ea typeface="ＭＳ Ｐゴシック" panose="020B0600070205080204" pitchFamily="34" charset="-128"/>
              </a:rPr>
              <a:t>Debt or equity.</a:t>
            </a:r>
          </a:p>
          <a:p>
            <a:pPr lvl="2"/>
            <a:r>
              <a:rPr lang="en-US" altLang="en-US" sz="2400" dirty="0">
                <a:ea typeface="ＭＳ Ｐゴシック" panose="020B0600070205080204" pitchFamily="34" charset="-128"/>
              </a:rPr>
              <a:t>Complex issues involved are covered in Chapters 14 and 15.</a:t>
            </a:r>
          </a:p>
          <a:p>
            <a:pPr lvl="1"/>
            <a:r>
              <a:rPr lang="en-US" altLang="en-US" sz="2400" dirty="0"/>
              <a:t>If debt is chosen, it will change the interest assumption on the pro forma income statement.</a:t>
            </a:r>
          </a:p>
        </p:txBody>
      </p:sp>
    </p:spTree>
    <p:extLst>
      <p:ext uri="{BB962C8B-B14F-4D97-AF65-F5344CB8AC3E}">
        <p14:creationId xmlns:p14="http://schemas.microsoft.com/office/powerpoint/2010/main" val="4004156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7072"/>
            <a:ext cx="8229600" cy="470008"/>
          </a:xfrm>
        </p:spPr>
        <p:txBody>
          <a:bodyPr/>
          <a:lstStyle/>
          <a:p>
            <a:r>
              <a:rPr lang="en-US" altLang="en-US" sz="2800" dirty="0">
                <a:latin typeface="+mj-lt"/>
              </a:rPr>
              <a:t>Second-Pass Pro Forma Balance Sheet for KMS</a:t>
            </a:r>
            <a:endParaRPr lang="en-US" sz="2800" dirty="0">
              <a:latin typeface="+mj-lt"/>
            </a:endParaRPr>
          </a:p>
        </p:txBody>
      </p:sp>
      <p:sp>
        <p:nvSpPr>
          <p:cNvPr id="3" name="Content Placeholder 2"/>
          <p:cNvSpPr>
            <a:spLocks noGrp="1"/>
          </p:cNvSpPr>
          <p:nvPr>
            <p:ph idx="1"/>
          </p:nvPr>
        </p:nvSpPr>
        <p:spPr>
          <a:xfrm>
            <a:off x="457200" y="914400"/>
            <a:ext cx="8229600" cy="381000"/>
          </a:xfrm>
        </p:spPr>
        <p:txBody>
          <a:bodyPr/>
          <a:lstStyle/>
          <a:p>
            <a:pPr marL="0" indent="0">
              <a:buNone/>
            </a:pPr>
            <a:r>
              <a:rPr lang="en-US" altLang="en-US" sz="2000" b="1" dirty="0"/>
              <a:t>Table 18.4 </a:t>
            </a:r>
            <a:r>
              <a:rPr lang="en-US" altLang="en-US" sz="2000" dirty="0"/>
              <a:t>Second-Pass Pro Forma Balance Sheet for KMS</a:t>
            </a:r>
          </a:p>
        </p:txBody>
      </p:sp>
      <p:graphicFrame>
        <p:nvGraphicFramePr>
          <p:cNvPr id="4" name="Table 3">
            <a:extLst>
              <a:ext uri="{FF2B5EF4-FFF2-40B4-BE49-F238E27FC236}">
                <a16:creationId xmlns:a16="http://schemas.microsoft.com/office/drawing/2014/main" id="{1476D6A8-57F7-436B-8BA8-6E4148741E77}"/>
              </a:ext>
            </a:extLst>
          </p:cNvPr>
          <p:cNvGraphicFramePr>
            <a:graphicFrameLocks noGrp="1"/>
          </p:cNvGraphicFramePr>
          <p:nvPr>
            <p:extLst>
              <p:ext uri="{D42A27DB-BD31-4B8C-83A1-F6EECF244321}">
                <p14:modId xmlns:p14="http://schemas.microsoft.com/office/powerpoint/2010/main" val="788049977"/>
              </p:ext>
            </p:extLst>
          </p:nvPr>
        </p:nvGraphicFramePr>
        <p:xfrm>
          <a:off x="533400" y="1533236"/>
          <a:ext cx="8077200" cy="4638964"/>
        </p:xfrm>
        <a:graphic>
          <a:graphicData uri="http://schemas.openxmlformats.org/drawingml/2006/table">
            <a:tbl>
              <a:tblPr firstRow="1" bandRow="1">
                <a:tableStyleId>{3B4B98B0-60AC-42C2-AFA5-B58CD77FA1E5}</a:tableStyleId>
              </a:tblPr>
              <a:tblGrid>
                <a:gridCol w="452804">
                  <a:extLst>
                    <a:ext uri="{9D8B030D-6E8A-4147-A177-3AD203B41FA5}">
                      <a16:colId xmlns:a16="http://schemas.microsoft.com/office/drawing/2014/main" val="3506707442"/>
                    </a:ext>
                  </a:extLst>
                </a:gridCol>
                <a:gridCol w="3317940">
                  <a:extLst>
                    <a:ext uri="{9D8B030D-6E8A-4147-A177-3AD203B41FA5}">
                      <a16:colId xmlns:a16="http://schemas.microsoft.com/office/drawing/2014/main" val="2903890224"/>
                    </a:ext>
                  </a:extLst>
                </a:gridCol>
                <a:gridCol w="990600">
                  <a:extLst>
                    <a:ext uri="{9D8B030D-6E8A-4147-A177-3AD203B41FA5}">
                      <a16:colId xmlns:a16="http://schemas.microsoft.com/office/drawing/2014/main" val="2367229223"/>
                    </a:ext>
                  </a:extLst>
                </a:gridCol>
                <a:gridCol w="1143000">
                  <a:extLst>
                    <a:ext uri="{9D8B030D-6E8A-4147-A177-3AD203B41FA5}">
                      <a16:colId xmlns:a16="http://schemas.microsoft.com/office/drawing/2014/main" val="2250965142"/>
                    </a:ext>
                  </a:extLst>
                </a:gridCol>
                <a:gridCol w="2172856">
                  <a:extLst>
                    <a:ext uri="{9D8B030D-6E8A-4147-A177-3AD203B41FA5}">
                      <a16:colId xmlns:a16="http://schemas.microsoft.com/office/drawing/2014/main" val="3125752850"/>
                    </a:ext>
                  </a:extLst>
                </a:gridCol>
              </a:tblGrid>
              <a:tr h="252382">
                <a:tc>
                  <a:txBody>
                    <a:bodyPr/>
                    <a:lstStyle/>
                    <a:p>
                      <a:r>
                        <a:rPr lang="en-US" sz="1400" b="1" dirty="0"/>
                        <a:t>  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Year</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 Calculation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46266855"/>
                  </a:ext>
                </a:extLst>
              </a:tr>
              <a:tr h="252382">
                <a:tc>
                  <a:txBody>
                    <a:bodyPr/>
                    <a:lstStyle/>
                    <a:p>
                      <a:r>
                        <a:rPr lang="en-US" sz="1400" b="1" dirty="0"/>
                        <a:t>  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Balance Sheet ($000s)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17332052"/>
                  </a:ext>
                </a:extLst>
              </a:tr>
              <a:tr h="252382">
                <a:tc>
                  <a:txBody>
                    <a:bodyPr/>
                    <a:lstStyle/>
                    <a:p>
                      <a:r>
                        <a:rPr lang="en-US" sz="1400" b="1" dirty="0"/>
                        <a:t>  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420680144"/>
                  </a:ext>
                </a:extLst>
              </a:tr>
              <a:tr h="252382">
                <a:tc>
                  <a:txBody>
                    <a:bodyPr/>
                    <a:lstStyle/>
                    <a:p>
                      <a:r>
                        <a:rPr lang="en-US" sz="1400" b="1" dirty="0"/>
                        <a:t>  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Cash and Equivalents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11,982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14,139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89205274"/>
                  </a:ext>
                </a:extLst>
              </a:tr>
              <a:tr h="252382">
                <a:tc>
                  <a:txBody>
                    <a:bodyPr/>
                    <a:lstStyle/>
                    <a:p>
                      <a:r>
                        <a:rPr lang="en-US" sz="1400" b="1" dirty="0"/>
                        <a:t>  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Accounts Receivable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14,229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16,790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19%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11131615"/>
                  </a:ext>
                </a:extLst>
              </a:tr>
              <a:tr h="252382">
                <a:tc>
                  <a:txBody>
                    <a:bodyPr/>
                    <a:lstStyle/>
                    <a:p>
                      <a:r>
                        <a:rPr lang="en-US" sz="1400" b="1" dirty="0"/>
                        <a:t>  6</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Inventories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14,978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17,674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20%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939386516"/>
                  </a:ext>
                </a:extLst>
              </a:tr>
              <a:tr h="252382">
                <a:tc>
                  <a:txBody>
                    <a:bodyPr/>
                    <a:lstStyle/>
                    <a:p>
                      <a:r>
                        <a:rPr lang="en-US" sz="1400" b="1" dirty="0"/>
                        <a:t>  7</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Current 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41,189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48,603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b="0" i="0" u="none" strike="noStrike" kern="1200" baseline="0" dirty="0">
                          <a:solidFill>
                            <a:schemeClr val="tx1"/>
                          </a:solidFill>
                          <a:latin typeface="+mn-lt"/>
                          <a:ea typeface="+mn-ea"/>
                          <a:cs typeface="+mn-cs"/>
                        </a:rPr>
                        <a:t>Lines 4 + 5 + 6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98674675"/>
                  </a:ext>
                </a:extLst>
              </a:tr>
              <a:tr h="252382">
                <a:tc>
                  <a:txBody>
                    <a:bodyPr/>
                    <a:lstStyle/>
                    <a:p>
                      <a:r>
                        <a:rPr lang="en-US" sz="1400" b="1" dirty="0"/>
                        <a:t>  8</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Property, Plant, and Equipment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49,437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58,324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66%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16389343"/>
                  </a:ext>
                </a:extLst>
              </a:tr>
              <a:tr h="252382">
                <a:tc>
                  <a:txBody>
                    <a:bodyPr/>
                    <a:lstStyle/>
                    <a:p>
                      <a:r>
                        <a:rPr lang="en-US" sz="1400" b="1" dirty="0"/>
                        <a:t>  9</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Assets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90,626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106,927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7 + 8</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39706319"/>
                  </a:ext>
                </a:extLst>
              </a:tr>
              <a:tr h="371764">
                <a:tc>
                  <a:txBody>
                    <a:bodyPr/>
                    <a:lstStyle/>
                    <a:p>
                      <a:r>
                        <a:rPr lang="en-US" sz="1400" b="1" dirty="0"/>
                        <a:t>10</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Liabilities and Stockholders’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85969682"/>
                  </a:ext>
                </a:extLst>
              </a:tr>
              <a:tr h="252382">
                <a:tc>
                  <a:txBody>
                    <a:bodyPr/>
                    <a:lstStyle/>
                    <a:p>
                      <a:r>
                        <a:rPr lang="en-US" sz="1400" b="1" dirty="0"/>
                        <a:t>11</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Accounts Payable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11,982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14,139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16% of Sales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90654818"/>
                  </a:ext>
                </a:extLst>
              </a:tr>
              <a:tr h="252382">
                <a:tc>
                  <a:txBody>
                    <a:bodyPr/>
                    <a:lstStyle/>
                    <a:p>
                      <a:r>
                        <a:rPr lang="en-US" sz="1400" b="1" dirty="0"/>
                        <a:t>12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Debt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4,500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12,001</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Add New Financing</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957753114"/>
                  </a:ext>
                </a:extLst>
              </a:tr>
              <a:tr h="252382">
                <a:tc>
                  <a:txBody>
                    <a:bodyPr/>
                    <a:lstStyle/>
                    <a:p>
                      <a:r>
                        <a:rPr lang="en-US" sz="1400" b="1" dirty="0"/>
                        <a:t>13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Liabilities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16,482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26,140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11 + 12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35194150"/>
                  </a:ext>
                </a:extLst>
              </a:tr>
              <a:tr h="252382">
                <a:tc>
                  <a:txBody>
                    <a:bodyPr/>
                    <a:lstStyle/>
                    <a:p>
                      <a:r>
                        <a:rPr lang="en-US" sz="1400" b="1" dirty="0"/>
                        <a:t>14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Stockholders’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74,144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80,787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400" b="0" i="0" u="none" strike="noStrike" kern="1200" baseline="0" dirty="0">
                          <a:solidFill>
                            <a:schemeClr val="tx1"/>
                          </a:solidFill>
                          <a:latin typeface="+mn-lt"/>
                          <a:ea typeface="+mn-ea"/>
                          <a:cs typeface="+mn-cs"/>
                        </a:rPr>
                        <a:t>74,134 + 70% of 9,491</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31329370"/>
                  </a:ext>
                </a:extLst>
              </a:tr>
              <a:tr h="252382">
                <a:tc>
                  <a:txBody>
                    <a:bodyPr/>
                    <a:lstStyle/>
                    <a:p>
                      <a:r>
                        <a:rPr lang="en-US" sz="1400" b="1" dirty="0"/>
                        <a:t>15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Total Liabilities and Equity</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90,626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106,927</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Lines 13 + 14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95208220"/>
                  </a:ext>
                </a:extLst>
              </a:tr>
            </a:tbl>
          </a:graphicData>
        </a:graphic>
      </p:graphicFrame>
    </p:spTree>
    <p:extLst>
      <p:ext uri="{BB962C8B-B14F-4D97-AF65-F5344CB8AC3E}">
        <p14:creationId xmlns:p14="http://schemas.microsoft.com/office/powerpoint/2010/main" val="964371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164"/>
            <a:ext cx="8229600" cy="616794"/>
          </a:xfrm>
        </p:spPr>
        <p:txBody>
          <a:bodyPr/>
          <a:lstStyle/>
          <a:p>
            <a:r>
              <a:rPr lang="en-US" altLang="en-US" dirty="0">
                <a:latin typeface="+mj-lt"/>
              </a:rPr>
              <a:t>Example 18.2 Net New Financing </a:t>
            </a:r>
            <a:r>
              <a:rPr lang="en-US" altLang="en-US" sz="2600" dirty="0">
                <a:latin typeface="+mj-lt"/>
              </a:rPr>
              <a:t>(1 of 5)</a:t>
            </a:r>
            <a:endParaRPr lang="en-US" sz="2600" dirty="0">
              <a:latin typeface="+mj-lt"/>
            </a:endParaRPr>
          </a:p>
        </p:txBody>
      </p:sp>
      <p:sp>
        <p:nvSpPr>
          <p:cNvPr id="3" name="Content Placeholder 2"/>
          <p:cNvSpPr>
            <a:spLocks noGrp="1"/>
          </p:cNvSpPr>
          <p:nvPr>
            <p:ph idx="1"/>
          </p:nvPr>
        </p:nvSpPr>
        <p:spPr>
          <a:xfrm>
            <a:off x="457200" y="1076036"/>
            <a:ext cx="8229600" cy="1735271"/>
          </a:xfrm>
        </p:spPr>
        <p:txBody>
          <a:bodyPr/>
          <a:lstStyle/>
          <a:p>
            <a:pPr>
              <a:buNone/>
            </a:pPr>
            <a:r>
              <a:rPr lang="en-US" altLang="en-US" sz="2400" b="1" dirty="0"/>
              <a:t>Problem</a:t>
            </a:r>
          </a:p>
          <a:p>
            <a:r>
              <a:rPr lang="en-IN" sz="2400" dirty="0"/>
              <a:t>If instead of paying out 30% of earnings as dividends, KMS decides not to pay any dividend and instead retains all its 2019 earnings, how would its net new financing change?</a:t>
            </a:r>
            <a:endParaRPr lang="en-US" altLang="en-US" sz="2400" dirty="0"/>
          </a:p>
        </p:txBody>
      </p:sp>
    </p:spTree>
    <p:extLst>
      <p:ext uri="{BB962C8B-B14F-4D97-AF65-F5344CB8AC3E}">
        <p14:creationId xmlns:p14="http://schemas.microsoft.com/office/powerpoint/2010/main" val="4122871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164"/>
            <a:ext cx="8229600" cy="619386"/>
          </a:xfrm>
        </p:spPr>
        <p:txBody>
          <a:bodyPr/>
          <a:lstStyle/>
          <a:p>
            <a:r>
              <a:rPr lang="en-US" altLang="en-US" dirty="0">
                <a:latin typeface="+mj-lt"/>
              </a:rPr>
              <a:t>Example 18.2 Net New Financing </a:t>
            </a:r>
            <a:r>
              <a:rPr lang="en-US" altLang="en-US" sz="2600" dirty="0">
                <a:latin typeface="+mj-lt"/>
              </a:rPr>
              <a:t>(2 of 5)</a:t>
            </a:r>
            <a:endParaRPr lang="en-US" sz="2600" dirty="0">
              <a:latin typeface="+mj-lt"/>
            </a:endParaRPr>
          </a:p>
        </p:txBody>
      </p:sp>
      <p:sp>
        <p:nvSpPr>
          <p:cNvPr id="3" name="Content Placeholder 2"/>
          <p:cNvSpPr>
            <a:spLocks noGrp="1"/>
          </p:cNvSpPr>
          <p:nvPr>
            <p:ph idx="1"/>
          </p:nvPr>
        </p:nvSpPr>
        <p:spPr>
          <a:xfrm>
            <a:off x="457200" y="1076036"/>
            <a:ext cx="8229600" cy="2451735"/>
          </a:xfrm>
        </p:spPr>
        <p:txBody>
          <a:bodyPr/>
          <a:lstStyle/>
          <a:p>
            <a:pPr>
              <a:buNone/>
            </a:pPr>
            <a:r>
              <a:rPr lang="en-US" altLang="en-US" sz="2400" b="1" dirty="0"/>
              <a:t>Solution:</a:t>
            </a:r>
          </a:p>
          <a:p>
            <a:pPr>
              <a:spcBef>
                <a:spcPts val="0"/>
              </a:spcBef>
              <a:buNone/>
            </a:pPr>
            <a:r>
              <a:rPr lang="en-US" altLang="en-US" sz="2400" b="1" dirty="0"/>
              <a:t>Plan</a:t>
            </a:r>
          </a:p>
          <a:p>
            <a:r>
              <a:rPr lang="en-IN" sz="2400" dirty="0"/>
              <a:t>KMS currently pays out 30% of its net income as dividends, so rather than retaining only $6643, it will retain the entire $9490. This will increase stockholders’ equity, reducing the net new financing.</a:t>
            </a:r>
            <a:endParaRPr lang="en-US" altLang="en-US" sz="2400" dirty="0"/>
          </a:p>
        </p:txBody>
      </p:sp>
    </p:spTree>
    <p:extLst>
      <p:ext uri="{BB962C8B-B14F-4D97-AF65-F5344CB8AC3E}">
        <p14:creationId xmlns:p14="http://schemas.microsoft.com/office/powerpoint/2010/main" val="101379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872"/>
            <a:ext cx="8229600" cy="563078"/>
          </a:xfrm>
        </p:spPr>
        <p:txBody>
          <a:bodyPr/>
          <a:lstStyle/>
          <a:p>
            <a:r>
              <a:rPr lang="en-US" altLang="en-US" dirty="0">
                <a:latin typeface="+mj-lt"/>
              </a:rPr>
              <a:t>Example 18.2 Net New Financing </a:t>
            </a:r>
            <a:r>
              <a:rPr lang="en-US" altLang="en-US" sz="2600" dirty="0">
                <a:latin typeface="+mj-lt"/>
              </a:rPr>
              <a:t>(3 of 5)</a:t>
            </a:r>
            <a:endParaRPr lang="en-US" sz="2600" dirty="0">
              <a:latin typeface="+mj-lt"/>
            </a:endParaRPr>
          </a:p>
        </p:txBody>
      </p:sp>
      <p:sp>
        <p:nvSpPr>
          <p:cNvPr id="3" name="Content Placeholder 2"/>
          <p:cNvSpPr>
            <a:spLocks noGrp="1"/>
          </p:cNvSpPr>
          <p:nvPr>
            <p:ph idx="1"/>
          </p:nvPr>
        </p:nvSpPr>
        <p:spPr>
          <a:xfrm>
            <a:off x="457200" y="1080494"/>
            <a:ext cx="8229600" cy="3909450"/>
          </a:xfrm>
        </p:spPr>
        <p:txBody>
          <a:bodyPr/>
          <a:lstStyle/>
          <a:p>
            <a:pPr>
              <a:buNone/>
            </a:pPr>
            <a:r>
              <a:rPr lang="en-US" altLang="en-US" sz="2400" b="1" dirty="0"/>
              <a:t>Execute:</a:t>
            </a:r>
          </a:p>
          <a:p>
            <a:r>
              <a:rPr lang="en-IN" sz="2400" dirty="0"/>
              <a:t>The additional retained earnings are $9490 − $6643 = $2847. </a:t>
            </a:r>
          </a:p>
          <a:p>
            <a:r>
              <a:rPr lang="en-IN" sz="2400" dirty="0"/>
              <a:t>Compared to Table 18.3, stockholders’ equity will be $80,787 + $2847 = $83,634 and total liabilities and equity will also be $2847 higher, rising to $102,273. </a:t>
            </a:r>
          </a:p>
          <a:p>
            <a:r>
              <a:rPr lang="en-IN" sz="2400" dirty="0"/>
              <a:t>Net new financing, the imbalance between KMS’s assets and liabilities and equity, will decrease to $7501 − $2847 = $4654.</a:t>
            </a:r>
            <a:endParaRPr lang="en-US" altLang="en-US" sz="2400" dirty="0"/>
          </a:p>
        </p:txBody>
      </p:sp>
    </p:spTree>
    <p:extLst>
      <p:ext uri="{BB962C8B-B14F-4D97-AF65-F5344CB8AC3E}">
        <p14:creationId xmlns:p14="http://schemas.microsoft.com/office/powerpoint/2010/main" val="2608584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872"/>
            <a:ext cx="8229600" cy="563078"/>
          </a:xfrm>
        </p:spPr>
        <p:txBody>
          <a:bodyPr/>
          <a:lstStyle/>
          <a:p>
            <a:r>
              <a:rPr lang="en-US" altLang="en-US" dirty="0">
                <a:latin typeface="+mj-lt"/>
              </a:rPr>
              <a:t>Example 18.2 Net New Financing </a:t>
            </a:r>
            <a:r>
              <a:rPr lang="en-US" altLang="en-US" sz="2600" dirty="0">
                <a:latin typeface="+mj-lt"/>
              </a:rPr>
              <a:t>(4 of 5)</a:t>
            </a:r>
            <a:endParaRPr lang="en-US" sz="2600" dirty="0">
              <a:latin typeface="+mj-lt"/>
            </a:endParaRPr>
          </a:p>
        </p:txBody>
      </p:sp>
      <p:sp>
        <p:nvSpPr>
          <p:cNvPr id="3" name="Content Placeholder 2"/>
          <p:cNvSpPr>
            <a:spLocks noGrp="1"/>
          </p:cNvSpPr>
          <p:nvPr>
            <p:ph idx="1"/>
          </p:nvPr>
        </p:nvSpPr>
        <p:spPr>
          <a:xfrm>
            <a:off x="457200" y="1083608"/>
            <a:ext cx="8229600" cy="405742"/>
          </a:xfrm>
        </p:spPr>
        <p:txBody>
          <a:bodyPr/>
          <a:lstStyle/>
          <a:p>
            <a:pPr>
              <a:buNone/>
            </a:pPr>
            <a:r>
              <a:rPr lang="en-US" altLang="en-US" sz="2400" b="1" dirty="0"/>
              <a:t>Execute:</a:t>
            </a:r>
          </a:p>
        </p:txBody>
      </p:sp>
      <p:graphicFrame>
        <p:nvGraphicFramePr>
          <p:cNvPr id="4" name="Table 3">
            <a:extLst>
              <a:ext uri="{FF2B5EF4-FFF2-40B4-BE49-F238E27FC236}">
                <a16:creationId xmlns:a16="http://schemas.microsoft.com/office/drawing/2014/main" id="{4BFA5D6F-54D5-4009-880A-EFE822604EC5}"/>
              </a:ext>
            </a:extLst>
          </p:cNvPr>
          <p:cNvGraphicFramePr>
            <a:graphicFrameLocks noGrp="1"/>
          </p:cNvGraphicFramePr>
          <p:nvPr>
            <p:extLst>
              <p:ext uri="{D42A27DB-BD31-4B8C-83A1-F6EECF244321}">
                <p14:modId xmlns:p14="http://schemas.microsoft.com/office/powerpoint/2010/main" val="2962195174"/>
              </p:ext>
            </p:extLst>
          </p:nvPr>
        </p:nvGraphicFramePr>
        <p:xfrm>
          <a:off x="1447800" y="1915085"/>
          <a:ext cx="6248400" cy="3799915"/>
        </p:xfrm>
        <a:graphic>
          <a:graphicData uri="http://schemas.openxmlformats.org/drawingml/2006/table">
            <a:tbl>
              <a:tblPr firstRow="1" bandRow="1">
                <a:tableStyleId>{3B4B98B0-60AC-42C2-AFA5-B58CD77FA1E5}</a:tableStyleId>
              </a:tblPr>
              <a:tblGrid>
                <a:gridCol w="457200">
                  <a:extLst>
                    <a:ext uri="{9D8B030D-6E8A-4147-A177-3AD203B41FA5}">
                      <a16:colId xmlns:a16="http://schemas.microsoft.com/office/drawing/2014/main" val="2702528843"/>
                    </a:ext>
                  </a:extLst>
                </a:gridCol>
                <a:gridCol w="3276600">
                  <a:extLst>
                    <a:ext uri="{9D8B030D-6E8A-4147-A177-3AD203B41FA5}">
                      <a16:colId xmlns:a16="http://schemas.microsoft.com/office/drawing/2014/main" val="3905174692"/>
                    </a:ext>
                  </a:extLst>
                </a:gridCol>
                <a:gridCol w="1219200">
                  <a:extLst>
                    <a:ext uri="{9D8B030D-6E8A-4147-A177-3AD203B41FA5}">
                      <a16:colId xmlns:a16="http://schemas.microsoft.com/office/drawing/2014/main" val="254394304"/>
                    </a:ext>
                  </a:extLst>
                </a:gridCol>
                <a:gridCol w="1295400">
                  <a:extLst>
                    <a:ext uri="{9D8B030D-6E8A-4147-A177-3AD203B41FA5}">
                      <a16:colId xmlns:a16="http://schemas.microsoft.com/office/drawing/2014/main" val="1200014548"/>
                    </a:ext>
                  </a:extLst>
                </a:gridCol>
              </a:tblGrid>
              <a:tr h="255494">
                <a:tc>
                  <a:txBody>
                    <a:bodyPr/>
                    <a:lstStyle/>
                    <a:p>
                      <a:r>
                        <a:rPr lang="en-US" b="1" dirty="0"/>
                        <a:t>1</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Year</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1" i="0" u="none" strike="noStrike" kern="1200" baseline="0" dirty="0">
                          <a:solidFill>
                            <a:schemeClr val="tx1"/>
                          </a:solidFill>
                          <a:latin typeface="+mn-lt"/>
                          <a:ea typeface="+mn-ea"/>
                          <a:cs typeface="+mn-cs"/>
                        </a:rPr>
                        <a:t>2019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1" i="0" u="none" strike="noStrike" kern="1200" baseline="0" dirty="0">
                          <a:solidFill>
                            <a:schemeClr val="tx1"/>
                          </a:solidFill>
                          <a:latin typeface="+mn-lt"/>
                          <a:ea typeface="+mn-ea"/>
                          <a:cs typeface="+mn-cs"/>
                        </a:rPr>
                        <a:t>2020</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93355856"/>
                  </a:ext>
                </a:extLst>
              </a:tr>
              <a:tr h="447115">
                <a:tc>
                  <a:txBody>
                    <a:bodyPr/>
                    <a:lstStyle/>
                    <a:p>
                      <a:r>
                        <a:rPr lang="en-US" b="1" dirty="0"/>
                        <a:t>2</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Balance Sheet ($000s)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solidFill>
                            <a:srgbClr val="D4EAE4"/>
                          </a:solidFill>
                        </a:rPr>
                        <a:t>Blank</a:t>
                      </a:r>
                      <a:endParaRPr lang="en-IN"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solidFill>
                            <a:srgbClr val="D4EAE4"/>
                          </a:solidFill>
                        </a:rPr>
                        <a:t>Blank</a:t>
                      </a:r>
                      <a:endParaRPr lang="en-IN"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335876026"/>
                  </a:ext>
                </a:extLst>
              </a:tr>
              <a:tr h="255494">
                <a:tc>
                  <a:txBody>
                    <a:bodyPr/>
                    <a:lstStyle/>
                    <a:p>
                      <a:r>
                        <a:rPr lang="en-US" b="1" dirty="0"/>
                        <a:t>3</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Liabilities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solidFill>
                            <a:srgbClr val="D4EAE4"/>
                          </a:solidFill>
                        </a:rPr>
                        <a:t>Blank</a:t>
                      </a:r>
                      <a:endParaRPr lang="en-IN"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solidFill>
                            <a:srgbClr val="D4EAE4"/>
                          </a:solidFill>
                        </a:rPr>
                        <a:t>Blank</a:t>
                      </a:r>
                      <a:endParaRPr lang="en-IN"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26283273"/>
                  </a:ext>
                </a:extLst>
              </a:tr>
              <a:tr h="447115">
                <a:tc>
                  <a:txBody>
                    <a:bodyPr/>
                    <a:lstStyle/>
                    <a:p>
                      <a:r>
                        <a:rPr lang="en-US" b="1" dirty="0"/>
                        <a:t>4</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Accounts Payable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11,982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14,139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99533841"/>
                  </a:ext>
                </a:extLst>
              </a:tr>
              <a:tr h="255494">
                <a:tc>
                  <a:txBody>
                    <a:bodyPr/>
                    <a:lstStyle/>
                    <a:p>
                      <a:r>
                        <a:rPr lang="en-US" b="1" dirty="0"/>
                        <a:t>5</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Debt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4,500</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4,500</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86478712"/>
                  </a:ext>
                </a:extLst>
              </a:tr>
              <a:tr h="447115">
                <a:tc>
                  <a:txBody>
                    <a:bodyPr/>
                    <a:lstStyle/>
                    <a:p>
                      <a:r>
                        <a:rPr lang="en-US" b="1" dirty="0"/>
                        <a:t>6</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Total Liabilities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16,482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18,639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71697695"/>
                  </a:ext>
                </a:extLst>
              </a:tr>
              <a:tr h="447115">
                <a:tc>
                  <a:txBody>
                    <a:bodyPr/>
                    <a:lstStyle/>
                    <a:p>
                      <a:r>
                        <a:rPr lang="en-US" b="1" dirty="0"/>
                        <a:t>7</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Stockholders’ Equity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74,144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83,634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24758710"/>
                  </a:ext>
                </a:extLst>
              </a:tr>
              <a:tr h="467060">
                <a:tc>
                  <a:txBody>
                    <a:bodyPr/>
                    <a:lstStyle/>
                    <a:p>
                      <a:r>
                        <a:rPr lang="en-US" b="1" dirty="0"/>
                        <a:t>8</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Total Liabilities and Equity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90,626</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102,273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03940310"/>
                  </a:ext>
                </a:extLst>
              </a:tr>
              <a:tr h="447115">
                <a:tc>
                  <a:txBody>
                    <a:bodyPr/>
                    <a:lstStyle/>
                    <a:p>
                      <a:r>
                        <a:rPr lang="en-US" b="1" dirty="0"/>
                        <a:t>9</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1" i="0" u="none" strike="noStrike" kern="1200" baseline="0" dirty="0">
                          <a:solidFill>
                            <a:schemeClr val="tx1"/>
                          </a:solidFill>
                          <a:latin typeface="+mn-lt"/>
                          <a:ea typeface="+mn-ea"/>
                          <a:cs typeface="+mn-cs"/>
                        </a:rPr>
                        <a:t>Net New Financing</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solidFill>
                            <a:srgbClr val="D4EAE4"/>
                          </a:solidFill>
                        </a:rPr>
                        <a:t>Blank</a:t>
                      </a:r>
                      <a:endParaRPr lang="en-IN" dirty="0">
                        <a:solidFill>
                          <a:srgbClr val="D4EAE4"/>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     4,654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09164245"/>
                  </a:ext>
                </a:extLst>
              </a:tr>
            </a:tbl>
          </a:graphicData>
        </a:graphic>
      </p:graphicFrame>
    </p:spTree>
    <p:extLst>
      <p:ext uri="{BB962C8B-B14F-4D97-AF65-F5344CB8AC3E}">
        <p14:creationId xmlns:p14="http://schemas.microsoft.com/office/powerpoint/2010/main" val="48782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589324"/>
          </a:xfrm>
        </p:spPr>
        <p:txBody>
          <a:bodyPr/>
          <a:lstStyle/>
          <a:p>
            <a:r>
              <a:rPr lang="en-US" altLang="en-US" dirty="0">
                <a:latin typeface="+mj-lt"/>
              </a:rPr>
              <a:t>Example 18.2 Net New Financing </a:t>
            </a:r>
            <a:r>
              <a:rPr lang="en-US" altLang="en-US" sz="2600" dirty="0">
                <a:latin typeface="+mj-lt"/>
              </a:rPr>
              <a:t>(5 of 5)</a:t>
            </a:r>
            <a:endParaRPr lang="en-US" sz="2600" dirty="0">
              <a:latin typeface="+mj-lt"/>
            </a:endParaRPr>
          </a:p>
        </p:txBody>
      </p:sp>
      <p:sp>
        <p:nvSpPr>
          <p:cNvPr id="3" name="Content Placeholder 2"/>
          <p:cNvSpPr>
            <a:spLocks noGrp="1"/>
          </p:cNvSpPr>
          <p:nvPr>
            <p:ph idx="1"/>
          </p:nvPr>
        </p:nvSpPr>
        <p:spPr>
          <a:xfrm>
            <a:off x="457200" y="1076036"/>
            <a:ext cx="8229600" cy="4149960"/>
          </a:xfrm>
        </p:spPr>
        <p:txBody>
          <a:bodyPr/>
          <a:lstStyle/>
          <a:p>
            <a:pPr>
              <a:buNone/>
            </a:pPr>
            <a:r>
              <a:rPr lang="en-US" altLang="en-US" sz="2400" b="1" dirty="0"/>
              <a:t>Evaluate</a:t>
            </a:r>
          </a:p>
          <a:p>
            <a:r>
              <a:rPr lang="en-IN" sz="2400" dirty="0"/>
              <a:t>When a company is growing faster than it can finance internally, any distributions to shareholders will cause it to seek greater additional financing. It is important not to confuse the need for external financing with poor performance. </a:t>
            </a:r>
          </a:p>
          <a:p>
            <a:r>
              <a:rPr lang="en-IN" sz="2400" dirty="0"/>
              <a:t>Most growing firms need additional financing to fuel that growth as their expenditures for growth naturally precede their income from that growth. We will revisit the issue of growth and firm value in Section 18.4.</a:t>
            </a:r>
            <a:endParaRPr lang="en-US" altLang="en-US" sz="2400" dirty="0"/>
          </a:p>
        </p:txBody>
      </p:sp>
    </p:spTree>
    <p:extLst>
      <p:ext uri="{BB962C8B-B14F-4D97-AF65-F5344CB8AC3E}">
        <p14:creationId xmlns:p14="http://schemas.microsoft.com/office/powerpoint/2010/main" val="12382795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164"/>
            <a:ext cx="8229600" cy="619386"/>
          </a:xfrm>
        </p:spPr>
        <p:txBody>
          <a:bodyPr/>
          <a:lstStyle/>
          <a:p>
            <a:r>
              <a:rPr lang="en-US" altLang="en-US" dirty="0">
                <a:latin typeface="+mj-lt"/>
              </a:rPr>
              <a:t>Example 18.2a Net New Financing </a:t>
            </a:r>
            <a:r>
              <a:rPr lang="en-US" altLang="en-US" sz="2600" dirty="0">
                <a:latin typeface="+mj-lt"/>
              </a:rPr>
              <a:t>(1 of 5)</a:t>
            </a:r>
            <a:endParaRPr lang="en-US" sz="2600" dirty="0">
              <a:latin typeface="+mj-lt"/>
            </a:endParaRPr>
          </a:p>
        </p:txBody>
      </p:sp>
      <p:sp>
        <p:nvSpPr>
          <p:cNvPr id="3" name="Content Placeholder 2"/>
          <p:cNvSpPr>
            <a:spLocks noGrp="1"/>
          </p:cNvSpPr>
          <p:nvPr>
            <p:ph idx="1"/>
          </p:nvPr>
        </p:nvSpPr>
        <p:spPr>
          <a:xfrm>
            <a:off x="457200" y="1082838"/>
            <a:ext cx="8229600" cy="1718090"/>
          </a:xfrm>
        </p:spPr>
        <p:txBody>
          <a:bodyPr/>
          <a:lstStyle/>
          <a:p>
            <a:pPr>
              <a:buNone/>
            </a:pPr>
            <a:r>
              <a:rPr lang="en-US" altLang="en-US" sz="2400" b="1" dirty="0"/>
              <a:t>Problem</a:t>
            </a:r>
          </a:p>
          <a:p>
            <a:r>
              <a:rPr lang="en-US" altLang="en-US" sz="2400" dirty="0"/>
              <a:t>If instead of paying out 30% of earnings as dividends, KMS decides to pay out 50% of earnings as dividends, how will its net new financing change?</a:t>
            </a:r>
          </a:p>
        </p:txBody>
      </p:sp>
    </p:spTree>
    <p:extLst>
      <p:ext uri="{BB962C8B-B14F-4D97-AF65-F5344CB8AC3E}">
        <p14:creationId xmlns:p14="http://schemas.microsoft.com/office/powerpoint/2010/main" val="19292093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872"/>
            <a:ext cx="8229600" cy="563078"/>
          </a:xfrm>
        </p:spPr>
        <p:txBody>
          <a:bodyPr/>
          <a:lstStyle/>
          <a:p>
            <a:r>
              <a:rPr lang="en-US" altLang="en-US" dirty="0">
                <a:latin typeface="+mj-lt"/>
              </a:rPr>
              <a:t>Example 18.2a Net New Financing </a:t>
            </a:r>
            <a:r>
              <a:rPr lang="en-US" altLang="en-US" sz="2600" dirty="0">
                <a:latin typeface="+mj-lt"/>
              </a:rPr>
              <a:t>(2 of 5)</a:t>
            </a:r>
            <a:endParaRPr lang="en-US" sz="2600" dirty="0">
              <a:latin typeface="+mj-lt"/>
            </a:endParaRPr>
          </a:p>
        </p:txBody>
      </p:sp>
      <p:sp>
        <p:nvSpPr>
          <p:cNvPr id="3" name="Content Placeholder 2"/>
          <p:cNvSpPr>
            <a:spLocks noGrp="1"/>
          </p:cNvSpPr>
          <p:nvPr>
            <p:ph idx="1"/>
          </p:nvPr>
        </p:nvSpPr>
        <p:spPr>
          <a:xfrm>
            <a:off x="457200" y="1076036"/>
            <a:ext cx="8229600" cy="3026229"/>
          </a:xfrm>
        </p:spPr>
        <p:txBody>
          <a:bodyPr/>
          <a:lstStyle/>
          <a:p>
            <a:pPr>
              <a:buNone/>
            </a:pPr>
            <a:r>
              <a:rPr lang="en-US" altLang="en-US" sz="2400" b="1" dirty="0"/>
              <a:t>Solution:</a:t>
            </a:r>
          </a:p>
          <a:p>
            <a:pPr>
              <a:spcBef>
                <a:spcPts val="0"/>
              </a:spcBef>
              <a:buNone/>
            </a:pPr>
            <a:r>
              <a:rPr lang="en-US" altLang="en-US" sz="2400" b="1" dirty="0"/>
              <a:t>Plan</a:t>
            </a:r>
          </a:p>
          <a:p>
            <a:r>
              <a:rPr lang="en-US" altLang="en-US" sz="2400" dirty="0"/>
              <a:t>KMS currently pays out 30% of its net income as dividends, so rather than retaining $</a:t>
            </a:r>
            <a:r>
              <a:rPr lang="en-IN" sz="2400" dirty="0"/>
              <a:t>6,643</a:t>
            </a:r>
            <a:r>
              <a:rPr lang="en-US" altLang="en-US" sz="2400" dirty="0"/>
              <a:t>, it will retain $9,490 </a:t>
            </a:r>
            <a:r>
              <a:rPr lang="en-US" altLang="en-US" sz="2400" dirty="0">
                <a:cs typeface="Arial" panose="020B0604020202020204" pitchFamily="34" charset="0"/>
              </a:rPr>
              <a:t>× </a:t>
            </a:r>
            <a:r>
              <a:rPr lang="en-US" altLang="en-US" sz="2400" dirty="0"/>
              <a:t>50% = $4,745. </a:t>
            </a:r>
          </a:p>
          <a:p>
            <a:r>
              <a:rPr lang="en-US" altLang="en-US" sz="2400" dirty="0"/>
              <a:t>This will decrease stockholders’ equity, increasing the net new financing.</a:t>
            </a:r>
          </a:p>
        </p:txBody>
      </p:sp>
    </p:spTree>
    <p:extLst>
      <p:ext uri="{BB962C8B-B14F-4D97-AF65-F5344CB8AC3E}">
        <p14:creationId xmlns:p14="http://schemas.microsoft.com/office/powerpoint/2010/main" val="256684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955"/>
            <a:ext cx="8229600" cy="609733"/>
          </a:xfrm>
        </p:spPr>
        <p:txBody>
          <a:bodyPr/>
          <a:lstStyle/>
          <a:p>
            <a:r>
              <a:rPr lang="en-US" sz="3600" dirty="0">
                <a:latin typeface="+mj-lt"/>
              </a:rPr>
              <a:t>Learning Objectives</a:t>
            </a:r>
            <a:r>
              <a:rPr lang="en-US" sz="3600" b="0" dirty="0">
                <a:latin typeface="+mj-lt"/>
              </a:rPr>
              <a:t> </a:t>
            </a:r>
            <a:r>
              <a:rPr lang="en-US" sz="2800" dirty="0">
                <a:latin typeface="+mj-lt"/>
              </a:rPr>
              <a:t>(1 of 2)</a:t>
            </a:r>
            <a:endParaRPr lang="en-US" sz="3600" dirty="0">
              <a:latin typeface="+mj-lt"/>
            </a:endParaRPr>
          </a:p>
        </p:txBody>
      </p:sp>
      <p:sp>
        <p:nvSpPr>
          <p:cNvPr id="3" name="Content Placeholder 2"/>
          <p:cNvSpPr>
            <a:spLocks noGrp="1"/>
          </p:cNvSpPr>
          <p:nvPr>
            <p:ph idx="1"/>
          </p:nvPr>
        </p:nvSpPr>
        <p:spPr>
          <a:xfrm>
            <a:off x="457200" y="1066800"/>
            <a:ext cx="8229600" cy="2696909"/>
          </a:xfrm>
        </p:spPr>
        <p:txBody>
          <a:bodyPr/>
          <a:lstStyle/>
          <a:p>
            <a:r>
              <a:rPr lang="en-US" altLang="en-US" sz="2400" dirty="0"/>
              <a:t>Understand the goals of long-term financial planning</a:t>
            </a:r>
          </a:p>
          <a:p>
            <a:r>
              <a:rPr lang="en-US" altLang="en-US" sz="2400" dirty="0"/>
              <a:t>Create pro forma income statements and balance sheets using the percent of sales method</a:t>
            </a:r>
          </a:p>
          <a:p>
            <a:r>
              <a:rPr lang="en-US" altLang="en-US" sz="2400" dirty="0"/>
              <a:t>Develop financial models of the firm by directly forecasting capital expenditures, working capital needs, and financing events </a:t>
            </a:r>
          </a:p>
        </p:txBody>
      </p:sp>
    </p:spTree>
    <p:extLst>
      <p:ext uri="{BB962C8B-B14F-4D97-AF65-F5344CB8AC3E}">
        <p14:creationId xmlns:p14="http://schemas.microsoft.com/office/powerpoint/2010/main" val="3682794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164"/>
            <a:ext cx="8229600" cy="619386"/>
          </a:xfrm>
        </p:spPr>
        <p:txBody>
          <a:bodyPr/>
          <a:lstStyle/>
          <a:p>
            <a:r>
              <a:rPr lang="en-US" altLang="en-US" dirty="0">
                <a:latin typeface="+mj-lt"/>
              </a:rPr>
              <a:t>Example 18.2a Net New Financing </a:t>
            </a:r>
            <a:r>
              <a:rPr lang="en-US" altLang="en-US" sz="2600" dirty="0">
                <a:latin typeface="+mj-lt"/>
              </a:rPr>
              <a:t>(3 of 5)</a:t>
            </a:r>
            <a:endParaRPr lang="en-US" sz="2600" dirty="0">
              <a:latin typeface="+mj-lt"/>
            </a:endParaRPr>
          </a:p>
        </p:txBody>
      </p:sp>
      <p:sp>
        <p:nvSpPr>
          <p:cNvPr id="3" name="Content Placeholder 2"/>
          <p:cNvSpPr>
            <a:spLocks noGrp="1"/>
          </p:cNvSpPr>
          <p:nvPr>
            <p:ph idx="1"/>
          </p:nvPr>
        </p:nvSpPr>
        <p:spPr>
          <a:xfrm>
            <a:off x="457200" y="1076036"/>
            <a:ext cx="8229600" cy="3909450"/>
          </a:xfrm>
        </p:spPr>
        <p:txBody>
          <a:bodyPr/>
          <a:lstStyle/>
          <a:p>
            <a:pPr>
              <a:buNone/>
            </a:pPr>
            <a:r>
              <a:rPr lang="en-US" altLang="en-US" sz="2400" b="1" dirty="0"/>
              <a:t>Execute:</a:t>
            </a:r>
          </a:p>
          <a:p>
            <a:r>
              <a:rPr lang="en-US" altLang="en-US" sz="2400" dirty="0"/>
              <a:t>The reduction in retained earnings is $</a:t>
            </a:r>
            <a:r>
              <a:rPr lang="en-IN" sz="2400" dirty="0"/>
              <a:t>6,643</a:t>
            </a:r>
            <a:r>
              <a:rPr lang="en-US" altLang="en-US" sz="2400" dirty="0"/>
              <a:t> − $4,745 = $1,898. </a:t>
            </a:r>
          </a:p>
          <a:p>
            <a:r>
              <a:rPr lang="en-US" altLang="en-US" sz="2400" dirty="0"/>
              <a:t>Compared to Table 18.3, Stockholders’ equity will be </a:t>
            </a:r>
            <a:r>
              <a:rPr lang="en-IN" sz="2400" dirty="0"/>
              <a:t>$80,787</a:t>
            </a:r>
            <a:r>
              <a:rPr lang="en-US" altLang="en-US" sz="2400" dirty="0"/>
              <a:t> - $1,898 = $78,889 and Total Liabilities and Equity will also be $1,898 lower, falling to $97,528. </a:t>
            </a:r>
          </a:p>
          <a:p>
            <a:r>
              <a:rPr lang="en-US" altLang="en-US" sz="2400" dirty="0"/>
              <a:t>Net new financing, the imbalance between KMS’ assets and liabilities and equity, will increase to $7,501 + $1,898 = $9,399.</a:t>
            </a:r>
          </a:p>
        </p:txBody>
      </p:sp>
    </p:spTree>
    <p:extLst>
      <p:ext uri="{BB962C8B-B14F-4D97-AF65-F5344CB8AC3E}">
        <p14:creationId xmlns:p14="http://schemas.microsoft.com/office/powerpoint/2010/main" val="23419643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164"/>
            <a:ext cx="8229600" cy="619386"/>
          </a:xfrm>
        </p:spPr>
        <p:txBody>
          <a:bodyPr/>
          <a:lstStyle/>
          <a:p>
            <a:r>
              <a:rPr lang="en-US" altLang="en-US" dirty="0">
                <a:latin typeface="+mj-lt"/>
              </a:rPr>
              <a:t>Example 18.2a Net New Financing </a:t>
            </a:r>
            <a:r>
              <a:rPr lang="en-US" altLang="en-US" sz="2600" dirty="0">
                <a:latin typeface="+mj-lt"/>
              </a:rPr>
              <a:t>(4 of 5)</a:t>
            </a:r>
            <a:endParaRPr lang="en-US" sz="2600" dirty="0">
              <a:latin typeface="+mj-lt"/>
            </a:endParaRPr>
          </a:p>
        </p:txBody>
      </p:sp>
      <p:sp>
        <p:nvSpPr>
          <p:cNvPr id="3" name="Content Placeholder 2"/>
          <p:cNvSpPr>
            <a:spLocks noGrp="1"/>
          </p:cNvSpPr>
          <p:nvPr>
            <p:ph idx="1"/>
          </p:nvPr>
        </p:nvSpPr>
        <p:spPr>
          <a:xfrm>
            <a:off x="457200" y="1076036"/>
            <a:ext cx="8229600" cy="415636"/>
          </a:xfrm>
        </p:spPr>
        <p:txBody>
          <a:bodyPr/>
          <a:lstStyle/>
          <a:p>
            <a:pPr>
              <a:buNone/>
            </a:pPr>
            <a:r>
              <a:rPr lang="en-US" altLang="en-US" sz="2400" b="1" dirty="0"/>
              <a:t>Execute:</a:t>
            </a:r>
          </a:p>
        </p:txBody>
      </p:sp>
      <p:graphicFrame>
        <p:nvGraphicFramePr>
          <p:cNvPr id="6" name="Table 5">
            <a:extLst>
              <a:ext uri="{FF2B5EF4-FFF2-40B4-BE49-F238E27FC236}">
                <a16:creationId xmlns:a16="http://schemas.microsoft.com/office/drawing/2014/main" id="{F2E69AB2-BAFF-4D54-8F56-D6211F5AC6B9}"/>
              </a:ext>
            </a:extLst>
          </p:cNvPr>
          <p:cNvGraphicFramePr>
            <a:graphicFrameLocks noGrp="1"/>
          </p:cNvGraphicFramePr>
          <p:nvPr>
            <p:extLst>
              <p:ext uri="{D42A27DB-BD31-4B8C-83A1-F6EECF244321}">
                <p14:modId xmlns:p14="http://schemas.microsoft.com/office/powerpoint/2010/main" val="1862811704"/>
              </p:ext>
            </p:extLst>
          </p:nvPr>
        </p:nvGraphicFramePr>
        <p:xfrm>
          <a:off x="1189180" y="1881358"/>
          <a:ext cx="6781801" cy="3528842"/>
        </p:xfrm>
        <a:graphic>
          <a:graphicData uri="http://schemas.openxmlformats.org/drawingml/2006/table">
            <a:tbl>
              <a:tblPr firstRow="1" bandRow="1">
                <a:tableStyleId>{3B4B98B0-60AC-42C2-AFA5-B58CD77FA1E5}</a:tableStyleId>
              </a:tblPr>
              <a:tblGrid>
                <a:gridCol w="3505200">
                  <a:extLst>
                    <a:ext uri="{9D8B030D-6E8A-4147-A177-3AD203B41FA5}">
                      <a16:colId xmlns:a16="http://schemas.microsoft.com/office/drawing/2014/main" val="2428185430"/>
                    </a:ext>
                  </a:extLst>
                </a:gridCol>
                <a:gridCol w="1676400">
                  <a:extLst>
                    <a:ext uri="{9D8B030D-6E8A-4147-A177-3AD203B41FA5}">
                      <a16:colId xmlns:a16="http://schemas.microsoft.com/office/drawing/2014/main" val="4098413678"/>
                    </a:ext>
                  </a:extLst>
                </a:gridCol>
                <a:gridCol w="1600201">
                  <a:extLst>
                    <a:ext uri="{9D8B030D-6E8A-4147-A177-3AD203B41FA5}">
                      <a16:colId xmlns:a16="http://schemas.microsoft.com/office/drawing/2014/main" val="2099675281"/>
                    </a:ext>
                  </a:extLst>
                </a:gridCol>
              </a:tblGrid>
              <a:tr h="339180">
                <a:tc>
                  <a:txBody>
                    <a:bodyPr/>
                    <a:lstStyle/>
                    <a:p>
                      <a:pPr algn="ctr"/>
                      <a:r>
                        <a:rPr lang="en-US" dirty="0">
                          <a:solidFill>
                            <a:schemeClr val="bg1"/>
                          </a:solidFill>
                        </a:rPr>
                        <a:t>Year</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dirty="0">
                          <a:solidFill>
                            <a:schemeClr val="bg1"/>
                          </a:solidFill>
                        </a:rPr>
                        <a:t>2019</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US" dirty="0">
                          <a:solidFill>
                            <a:schemeClr val="bg1"/>
                          </a:solidFill>
                        </a:rPr>
                        <a:t>2020</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1044629564"/>
                  </a:ext>
                </a:extLst>
              </a:tr>
              <a:tr h="339180">
                <a:tc>
                  <a:txBody>
                    <a:bodyPr/>
                    <a:lstStyle/>
                    <a:p>
                      <a:r>
                        <a:rPr lang="en-US" b="1" dirty="0"/>
                        <a:t>Balance sheet ($000s)</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097855795"/>
                  </a:ext>
                </a:extLst>
              </a:tr>
              <a:tr h="339180">
                <a:tc>
                  <a:txBody>
                    <a:bodyPr/>
                    <a:lstStyle/>
                    <a:p>
                      <a:r>
                        <a:rPr lang="en-US" b="1" dirty="0"/>
                        <a:t>Liabilities</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846340277"/>
                  </a:ext>
                </a:extLst>
              </a:tr>
              <a:tr h="437190">
                <a:tc>
                  <a:txBody>
                    <a:bodyPr/>
                    <a:lstStyle/>
                    <a:p>
                      <a:r>
                        <a:rPr lang="en-US" dirty="0"/>
                        <a:t>Accounts Payable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11,982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14,139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820654274"/>
                  </a:ext>
                </a:extLst>
              </a:tr>
              <a:tr h="381000">
                <a:tc>
                  <a:txBody>
                    <a:bodyPr/>
                    <a:lstStyle/>
                    <a:p>
                      <a:r>
                        <a:rPr lang="en-US" dirty="0"/>
                        <a:t>Debt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4,500</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4,500</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93155555"/>
                  </a:ext>
                </a:extLst>
              </a:tr>
              <a:tr h="381000">
                <a:tc>
                  <a:txBody>
                    <a:bodyPr/>
                    <a:lstStyle/>
                    <a:p>
                      <a:r>
                        <a:rPr lang="en-US" b="1" dirty="0"/>
                        <a:t>Total Liabilities</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16,482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18,639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93649036"/>
                  </a:ext>
                </a:extLst>
              </a:tr>
              <a:tr h="381000">
                <a:tc>
                  <a:txBody>
                    <a:bodyPr/>
                    <a:lstStyle/>
                    <a:p>
                      <a:r>
                        <a:rPr lang="en-US" b="1" dirty="0"/>
                        <a:t>Stockholder’s Equity</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74,144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78,889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85493570"/>
                  </a:ext>
                </a:extLst>
              </a:tr>
              <a:tr h="457200">
                <a:tc>
                  <a:txBody>
                    <a:bodyPr/>
                    <a:lstStyle/>
                    <a:p>
                      <a:r>
                        <a:rPr lang="en-US" b="1" dirty="0"/>
                        <a:t>Total Liabilities and Equity</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90,626</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97,528</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5030205"/>
                  </a:ext>
                </a:extLst>
              </a:tr>
              <a:tr h="394172">
                <a:tc>
                  <a:txBody>
                    <a:bodyPr/>
                    <a:lstStyle/>
                    <a:p>
                      <a:r>
                        <a:rPr lang="en-US" b="1" dirty="0"/>
                        <a:t>Net New Financing</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dirty="0"/>
                        <a:t>$       9,399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11323989"/>
                  </a:ext>
                </a:extLst>
              </a:tr>
            </a:tbl>
          </a:graphicData>
        </a:graphic>
      </p:graphicFrame>
    </p:spTree>
    <p:extLst>
      <p:ext uri="{BB962C8B-B14F-4D97-AF65-F5344CB8AC3E}">
        <p14:creationId xmlns:p14="http://schemas.microsoft.com/office/powerpoint/2010/main" val="3269934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9344"/>
            <a:ext cx="8229600" cy="619386"/>
          </a:xfrm>
        </p:spPr>
        <p:txBody>
          <a:bodyPr/>
          <a:lstStyle/>
          <a:p>
            <a:r>
              <a:rPr lang="en-US" altLang="en-US" dirty="0">
                <a:latin typeface="+mj-lt"/>
              </a:rPr>
              <a:t>Example 18.2a Net New Financing </a:t>
            </a:r>
            <a:r>
              <a:rPr lang="en-US" altLang="en-US" sz="2600" dirty="0">
                <a:latin typeface="+mj-lt"/>
              </a:rPr>
              <a:t>(5 of 5)</a:t>
            </a:r>
            <a:endParaRPr lang="en-US" sz="2600" dirty="0">
              <a:latin typeface="+mj-lt"/>
            </a:endParaRPr>
          </a:p>
        </p:txBody>
      </p:sp>
      <p:sp>
        <p:nvSpPr>
          <p:cNvPr id="3" name="Content Placeholder 2"/>
          <p:cNvSpPr>
            <a:spLocks noGrp="1"/>
          </p:cNvSpPr>
          <p:nvPr>
            <p:ph idx="1"/>
          </p:nvPr>
        </p:nvSpPr>
        <p:spPr>
          <a:xfrm>
            <a:off x="457200" y="1076036"/>
            <a:ext cx="8229600" cy="4132595"/>
          </a:xfrm>
        </p:spPr>
        <p:txBody>
          <a:bodyPr/>
          <a:lstStyle/>
          <a:p>
            <a:pPr>
              <a:buNone/>
            </a:pPr>
            <a:r>
              <a:rPr lang="en-US" altLang="en-US" sz="2400" b="1" dirty="0"/>
              <a:t>Evaluate</a:t>
            </a:r>
          </a:p>
          <a:p>
            <a:r>
              <a:rPr lang="en-US" altLang="en-US" sz="2400" dirty="0"/>
              <a:t>When a company is growing faster than it can finance internally, any distributions to shareholders will cause it to seek greater additional financing. It is important not to confuse the need for external financing with poor performance. </a:t>
            </a:r>
          </a:p>
          <a:p>
            <a:r>
              <a:rPr lang="en-US" altLang="en-US" sz="2400" dirty="0"/>
              <a:t>Most growing firms need additional financing to fuel that growth as their expenditures for growth naturally precede their income from that growth. We will revisit the issue of growth and value in Section 18.4.</a:t>
            </a:r>
          </a:p>
        </p:txBody>
      </p:sp>
    </p:spTree>
    <p:extLst>
      <p:ext uri="{BB962C8B-B14F-4D97-AF65-F5344CB8AC3E}">
        <p14:creationId xmlns:p14="http://schemas.microsoft.com/office/powerpoint/2010/main" val="35928527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136"/>
            <a:ext cx="8229600" cy="1097280"/>
          </a:xfrm>
        </p:spPr>
        <p:txBody>
          <a:bodyPr/>
          <a:lstStyle/>
          <a:p>
            <a:r>
              <a:rPr lang="en-US" altLang="en-US" dirty="0">
                <a:latin typeface="+mj-lt"/>
              </a:rPr>
              <a:t>18.2 Forecasting Financial Statements: The Percent of Sales Method </a:t>
            </a:r>
            <a:r>
              <a:rPr lang="en-US" altLang="en-US" sz="2600" dirty="0">
                <a:latin typeface="+mj-lt"/>
              </a:rPr>
              <a:t>(5 of 5)</a:t>
            </a:r>
            <a:endParaRPr lang="en-US" sz="2600" dirty="0">
              <a:latin typeface="+mj-lt"/>
            </a:endParaRPr>
          </a:p>
        </p:txBody>
      </p:sp>
      <p:sp>
        <p:nvSpPr>
          <p:cNvPr id="3" name="Content Placeholder 2"/>
          <p:cNvSpPr>
            <a:spLocks noGrp="1"/>
          </p:cNvSpPr>
          <p:nvPr>
            <p:ph idx="1"/>
          </p:nvPr>
        </p:nvSpPr>
        <p:spPr>
          <a:xfrm>
            <a:off x="457200" y="1600200"/>
            <a:ext cx="8229600" cy="3756905"/>
          </a:xfrm>
        </p:spPr>
        <p:txBody>
          <a:bodyPr/>
          <a:lstStyle/>
          <a:p>
            <a:r>
              <a:rPr lang="en-US" altLang="en-US" sz="2400" dirty="0"/>
              <a:t>Choosing a Forecast Target</a:t>
            </a:r>
          </a:p>
          <a:p>
            <a:pPr lvl="1"/>
            <a:r>
              <a:rPr lang="en-US" altLang="en-US" sz="2400" dirty="0"/>
              <a:t>Target specific ratios that the company wants or needs to maintain.</a:t>
            </a:r>
          </a:p>
          <a:p>
            <a:pPr lvl="2"/>
            <a:r>
              <a:rPr lang="en-US" altLang="en-US" sz="2400" dirty="0">
                <a:ea typeface="ＭＳ Ｐゴシック" panose="020B0600070205080204" pitchFamily="34" charset="-128"/>
              </a:rPr>
              <a:t>Debt covenants to maintain liquidity or interest coverage</a:t>
            </a:r>
          </a:p>
          <a:p>
            <a:pPr lvl="1"/>
            <a:r>
              <a:rPr lang="en-US" altLang="en-US" sz="2400" dirty="0"/>
              <a:t>Investment, payout, and financing decisions are linked together</a:t>
            </a:r>
          </a:p>
          <a:p>
            <a:pPr lvl="2"/>
            <a:r>
              <a:rPr lang="en-US" altLang="en-US" sz="2400" dirty="0">
                <a:ea typeface="ＭＳ Ｐゴシック" panose="020B0600070205080204" pitchFamily="34" charset="-128"/>
              </a:rPr>
              <a:t>Financial managers must balance these decisions </a:t>
            </a:r>
          </a:p>
          <a:p>
            <a:pPr lvl="2"/>
            <a:r>
              <a:rPr lang="en-US" altLang="en-US" sz="2400" dirty="0">
                <a:ea typeface="ＭＳ Ｐゴシック" panose="020B0600070205080204" pitchFamily="34" charset="-128"/>
              </a:rPr>
              <a:t>Careful forecasting helps see consequences</a:t>
            </a:r>
          </a:p>
        </p:txBody>
      </p:sp>
    </p:spTree>
    <p:extLst>
      <p:ext uri="{BB962C8B-B14F-4D97-AF65-F5344CB8AC3E}">
        <p14:creationId xmlns:p14="http://schemas.microsoft.com/office/powerpoint/2010/main" val="758220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rPr>
              <a:t>18.3 Forecasting a Planned Expansion </a:t>
            </a:r>
            <a:r>
              <a:rPr lang="en-US" altLang="en-US" sz="2800" dirty="0">
                <a:latin typeface="+mj-lt"/>
              </a:rPr>
              <a:t>(1 of 8)</a:t>
            </a:r>
            <a:endParaRPr lang="en-US" sz="3600" dirty="0">
              <a:latin typeface="+mj-lt"/>
            </a:endParaRPr>
          </a:p>
        </p:txBody>
      </p:sp>
      <p:sp>
        <p:nvSpPr>
          <p:cNvPr id="3" name="Content Placeholder 2"/>
          <p:cNvSpPr>
            <a:spLocks noGrp="1"/>
          </p:cNvSpPr>
          <p:nvPr>
            <p:ph idx="1"/>
          </p:nvPr>
        </p:nvSpPr>
        <p:spPr>
          <a:xfrm>
            <a:off x="457200" y="1600095"/>
            <a:ext cx="8229600" cy="3362141"/>
          </a:xfrm>
        </p:spPr>
        <p:txBody>
          <a:bodyPr/>
          <a:lstStyle/>
          <a:p>
            <a:r>
              <a:rPr lang="en-US" altLang="en-US" sz="2400" dirty="0"/>
              <a:t>Percent of sales method ignores real-world “lumpy” investments in capacity.</a:t>
            </a:r>
          </a:p>
          <a:p>
            <a:pPr lvl="1"/>
            <a:r>
              <a:rPr lang="en-US" altLang="en-US" sz="2400" dirty="0"/>
              <a:t>Can’t buy half of a factory or add retail space by the square foot.  </a:t>
            </a:r>
          </a:p>
          <a:p>
            <a:pPr lvl="1"/>
            <a:r>
              <a:rPr lang="en-US" altLang="en-US" sz="2400" dirty="0"/>
              <a:t>Added in one lump investment in new Property, Plant and Equipment.</a:t>
            </a:r>
          </a:p>
          <a:p>
            <a:r>
              <a:rPr lang="en-US" altLang="en-US" sz="2400" dirty="0"/>
              <a:t>Firms often make large investments that will provide capacity for several years.</a:t>
            </a:r>
          </a:p>
        </p:txBody>
      </p:sp>
    </p:spTree>
    <p:extLst>
      <p:ext uri="{BB962C8B-B14F-4D97-AF65-F5344CB8AC3E}">
        <p14:creationId xmlns:p14="http://schemas.microsoft.com/office/powerpoint/2010/main" val="2453291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2"/>
            <a:ext cx="8229600" cy="1097280"/>
          </a:xfrm>
        </p:spPr>
        <p:txBody>
          <a:bodyPr/>
          <a:lstStyle/>
          <a:p>
            <a:r>
              <a:rPr lang="en-US" altLang="en-US" sz="3600" dirty="0">
                <a:latin typeface="+mj-lt"/>
              </a:rPr>
              <a:t>18.3 Forecasting a Planned Expansion </a:t>
            </a:r>
            <a:r>
              <a:rPr lang="en-US" altLang="en-US" sz="2800" dirty="0">
                <a:latin typeface="+mj-lt"/>
              </a:rPr>
              <a:t>(2 of 8)</a:t>
            </a:r>
            <a:endParaRPr lang="en-US" sz="2800" dirty="0">
              <a:latin typeface="+mj-lt"/>
            </a:endParaRPr>
          </a:p>
        </p:txBody>
      </p:sp>
      <p:sp>
        <p:nvSpPr>
          <p:cNvPr id="3" name="Content Placeholder 2"/>
          <p:cNvSpPr>
            <a:spLocks noGrp="1"/>
          </p:cNvSpPr>
          <p:nvPr>
            <p:ph idx="1"/>
          </p:nvPr>
        </p:nvSpPr>
        <p:spPr>
          <a:xfrm>
            <a:off x="457200" y="1631022"/>
            <a:ext cx="8229600" cy="2273650"/>
          </a:xfrm>
        </p:spPr>
        <p:txBody>
          <a:bodyPr/>
          <a:lstStyle/>
          <a:p>
            <a:pPr>
              <a:lnSpc>
                <a:spcPct val="90000"/>
              </a:lnSpc>
            </a:pPr>
            <a:r>
              <a:rPr lang="en-US" altLang="en-US" sz="2400" dirty="0"/>
              <a:t>Analyzing the effect of a planned expansion on firm value:</a:t>
            </a:r>
          </a:p>
          <a:p>
            <a:pPr lvl="1">
              <a:lnSpc>
                <a:spcPct val="90000"/>
              </a:lnSpc>
            </a:pPr>
            <a:r>
              <a:rPr lang="en-US" altLang="en-US" sz="2400" dirty="0"/>
              <a:t>Identify capacity needs and financing options</a:t>
            </a:r>
          </a:p>
          <a:p>
            <a:pPr lvl="1">
              <a:lnSpc>
                <a:spcPct val="90000"/>
              </a:lnSpc>
            </a:pPr>
            <a:r>
              <a:rPr lang="en-US" altLang="en-US" sz="2400" dirty="0"/>
              <a:t>Construct pro forma income statements and forecast future cash flows</a:t>
            </a:r>
          </a:p>
          <a:p>
            <a:pPr lvl="1">
              <a:lnSpc>
                <a:spcPct val="90000"/>
              </a:lnSpc>
            </a:pPr>
            <a:r>
              <a:rPr lang="en-US" altLang="en-US" sz="2400" dirty="0"/>
              <a:t>Use forecasted free cash flows to assess the impact of expansion</a:t>
            </a:r>
          </a:p>
        </p:txBody>
      </p:sp>
    </p:spTree>
    <p:extLst>
      <p:ext uri="{BB962C8B-B14F-4D97-AF65-F5344CB8AC3E}">
        <p14:creationId xmlns:p14="http://schemas.microsoft.com/office/powerpoint/2010/main" val="4003918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144"/>
            <a:ext cx="8229600" cy="1212080"/>
          </a:xfrm>
        </p:spPr>
        <p:txBody>
          <a:bodyPr/>
          <a:lstStyle/>
          <a:p>
            <a:r>
              <a:rPr lang="en-US" altLang="en-US" sz="3600" dirty="0">
                <a:latin typeface="+mj-lt"/>
              </a:rPr>
              <a:t>KMS’s Forecasted Production Capacity Requirements</a:t>
            </a:r>
            <a:endParaRPr lang="en-US" sz="2000" dirty="0">
              <a:latin typeface="+mj-lt"/>
            </a:endParaRPr>
          </a:p>
        </p:txBody>
      </p:sp>
      <p:sp>
        <p:nvSpPr>
          <p:cNvPr id="3" name="Content Placeholder 2"/>
          <p:cNvSpPr>
            <a:spLocks noGrp="1"/>
          </p:cNvSpPr>
          <p:nvPr>
            <p:ph idx="1"/>
          </p:nvPr>
        </p:nvSpPr>
        <p:spPr>
          <a:xfrm>
            <a:off x="457200" y="1600201"/>
            <a:ext cx="8229600" cy="381000"/>
          </a:xfrm>
        </p:spPr>
        <p:txBody>
          <a:bodyPr/>
          <a:lstStyle/>
          <a:p>
            <a:pPr marL="0" indent="0">
              <a:lnSpc>
                <a:spcPct val="90000"/>
              </a:lnSpc>
              <a:buNone/>
            </a:pPr>
            <a:r>
              <a:rPr lang="en-US" altLang="en-US" sz="2000" b="1" dirty="0"/>
              <a:t>Table 18.5 </a:t>
            </a:r>
            <a:r>
              <a:rPr lang="en-US" altLang="en-US" sz="2000" dirty="0"/>
              <a:t>KMS’s Forecasted Production Capacity Requirements</a:t>
            </a:r>
          </a:p>
        </p:txBody>
      </p:sp>
      <p:graphicFrame>
        <p:nvGraphicFramePr>
          <p:cNvPr id="4" name="Table 3">
            <a:extLst>
              <a:ext uri="{FF2B5EF4-FFF2-40B4-BE49-F238E27FC236}">
                <a16:creationId xmlns:a16="http://schemas.microsoft.com/office/drawing/2014/main" id="{A23265BF-FA54-42CA-A032-B7EF2E20DD4B}"/>
              </a:ext>
            </a:extLst>
          </p:cNvPr>
          <p:cNvGraphicFramePr>
            <a:graphicFrameLocks noGrp="1"/>
          </p:cNvGraphicFramePr>
          <p:nvPr>
            <p:extLst>
              <p:ext uri="{D42A27DB-BD31-4B8C-83A1-F6EECF244321}">
                <p14:modId xmlns:p14="http://schemas.microsoft.com/office/powerpoint/2010/main" val="2096517432"/>
              </p:ext>
            </p:extLst>
          </p:nvPr>
        </p:nvGraphicFramePr>
        <p:xfrm>
          <a:off x="609600" y="2280920"/>
          <a:ext cx="7944395" cy="3299096"/>
        </p:xfrm>
        <a:graphic>
          <a:graphicData uri="http://schemas.openxmlformats.org/drawingml/2006/table">
            <a:tbl>
              <a:tblPr firstRow="1" bandRow="1">
                <a:tableStyleId>{3B4B98B0-60AC-42C2-AFA5-B58CD77FA1E5}</a:tableStyleId>
              </a:tblPr>
              <a:tblGrid>
                <a:gridCol w="304800">
                  <a:extLst>
                    <a:ext uri="{9D8B030D-6E8A-4147-A177-3AD203B41FA5}">
                      <a16:colId xmlns:a16="http://schemas.microsoft.com/office/drawing/2014/main" val="2324199396"/>
                    </a:ext>
                  </a:extLst>
                </a:gridCol>
                <a:gridCol w="1828800">
                  <a:extLst>
                    <a:ext uri="{9D8B030D-6E8A-4147-A177-3AD203B41FA5}">
                      <a16:colId xmlns:a16="http://schemas.microsoft.com/office/drawing/2014/main" val="264677966"/>
                    </a:ext>
                  </a:extLst>
                </a:gridCol>
                <a:gridCol w="914400">
                  <a:extLst>
                    <a:ext uri="{9D8B030D-6E8A-4147-A177-3AD203B41FA5}">
                      <a16:colId xmlns:a16="http://schemas.microsoft.com/office/drawing/2014/main" val="64776356"/>
                    </a:ext>
                  </a:extLst>
                </a:gridCol>
                <a:gridCol w="914400">
                  <a:extLst>
                    <a:ext uri="{9D8B030D-6E8A-4147-A177-3AD203B41FA5}">
                      <a16:colId xmlns:a16="http://schemas.microsoft.com/office/drawing/2014/main" val="702444490"/>
                    </a:ext>
                  </a:extLst>
                </a:gridCol>
                <a:gridCol w="990600">
                  <a:extLst>
                    <a:ext uri="{9D8B030D-6E8A-4147-A177-3AD203B41FA5}">
                      <a16:colId xmlns:a16="http://schemas.microsoft.com/office/drawing/2014/main" val="3726017361"/>
                    </a:ext>
                  </a:extLst>
                </a:gridCol>
                <a:gridCol w="1066800">
                  <a:extLst>
                    <a:ext uri="{9D8B030D-6E8A-4147-A177-3AD203B41FA5}">
                      <a16:colId xmlns:a16="http://schemas.microsoft.com/office/drawing/2014/main" val="3885613073"/>
                    </a:ext>
                  </a:extLst>
                </a:gridCol>
                <a:gridCol w="914400">
                  <a:extLst>
                    <a:ext uri="{9D8B030D-6E8A-4147-A177-3AD203B41FA5}">
                      <a16:colId xmlns:a16="http://schemas.microsoft.com/office/drawing/2014/main" val="1470577384"/>
                    </a:ext>
                  </a:extLst>
                </a:gridCol>
                <a:gridCol w="1010195">
                  <a:extLst>
                    <a:ext uri="{9D8B030D-6E8A-4147-A177-3AD203B41FA5}">
                      <a16:colId xmlns:a16="http://schemas.microsoft.com/office/drawing/2014/main" val="3937572383"/>
                    </a:ext>
                  </a:extLst>
                </a:gridCol>
              </a:tblGrid>
              <a:tr h="436154">
                <a:tc>
                  <a:txBody>
                    <a:bodyPr/>
                    <a:lstStyle/>
                    <a:p>
                      <a:r>
                        <a:rPr lang="en-US" sz="1400" dirty="0">
                          <a:solidFill>
                            <a:schemeClr val="tx1"/>
                          </a:solidFill>
                        </a:rPr>
                        <a:t>1</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Year</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2019</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2020</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2021</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2022</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2023</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2024</a:t>
                      </a:r>
                      <a:endParaRPr lang="en-IN"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43397613"/>
                  </a:ext>
                </a:extLst>
              </a:tr>
              <a:tr h="436154">
                <a:tc>
                  <a:txBody>
                    <a:bodyPr/>
                    <a:lstStyle/>
                    <a:p>
                      <a:r>
                        <a:rPr lang="en-US" sz="1400" b="1"/>
                        <a:t>2</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Production Volume (000s units)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85332505"/>
                  </a:ext>
                </a:extLst>
              </a:tr>
              <a:tr h="436154">
                <a:tc>
                  <a:txBody>
                    <a:bodyPr/>
                    <a:lstStyle/>
                    <a:p>
                      <a:r>
                        <a:rPr lang="en-US" sz="1400" b="1"/>
                        <a:t>3</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Market Size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10,000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10,500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11,025</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11,576</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12,155</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12,763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58285263"/>
                  </a:ext>
                </a:extLst>
              </a:tr>
              <a:tr h="436154">
                <a:tc>
                  <a:txBody>
                    <a:bodyPr/>
                    <a:lstStyle/>
                    <a:p>
                      <a:r>
                        <a:rPr lang="en-US" sz="1400" b="1"/>
                        <a:t>4</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Market Share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11.0%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12.0%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13.0%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14.0%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1" i="0" u="none" strike="noStrike" kern="1200" baseline="0" dirty="0">
                          <a:solidFill>
                            <a:schemeClr val="tx1"/>
                          </a:solidFill>
                          <a:latin typeface="+mn-lt"/>
                          <a:ea typeface="+mn-ea"/>
                          <a:cs typeface="+mn-cs"/>
                        </a:rPr>
                        <a:t>  15.0%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61144691"/>
                  </a:ext>
                </a:extLst>
              </a:tr>
              <a:tr h="436154">
                <a:tc>
                  <a:txBody>
                    <a:bodyPr/>
                    <a:lstStyle/>
                    <a:p>
                      <a:r>
                        <a:rPr lang="en-US" sz="1400" b="1"/>
                        <a:t>5</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fr-FR" sz="1400" b="0" i="0" u="none" strike="noStrike" kern="1200" baseline="0" dirty="0">
                          <a:solidFill>
                            <a:schemeClr val="tx1"/>
                          </a:solidFill>
                          <a:latin typeface="+mn-lt"/>
                          <a:ea typeface="+mn-ea"/>
                          <a:cs typeface="+mn-cs"/>
                        </a:rPr>
                        <a:t>Production Volume (3 × 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1,000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1,155</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1,323</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1,505</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1,702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400" b="0" i="0" u="none" strike="noStrike" kern="1200" baseline="0" dirty="0">
                          <a:solidFill>
                            <a:schemeClr val="tx1"/>
                          </a:solidFill>
                          <a:latin typeface="+mn-lt"/>
                          <a:ea typeface="+mn-ea"/>
                          <a:cs typeface="+mn-cs"/>
                        </a:rPr>
                        <a:t>  1,914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87151384"/>
                  </a:ext>
                </a:extLst>
              </a:tr>
              <a:tr h="436154">
                <a:tc>
                  <a:txBody>
                    <a:bodyPr/>
                    <a:lstStyle/>
                    <a:p>
                      <a:r>
                        <a:rPr lang="en-US" sz="1400" b="1"/>
                        <a:t>6</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1" i="0" u="none" strike="noStrike" kern="1200" baseline="0" dirty="0">
                          <a:solidFill>
                            <a:schemeClr val="tx1"/>
                          </a:solidFill>
                          <a:latin typeface="+mn-lt"/>
                          <a:ea typeface="+mn-ea"/>
                          <a:cs typeface="+mn-cs"/>
                        </a:rPr>
                        <a:t>Additional Market Information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15041168"/>
                  </a:ext>
                </a:extLst>
              </a:tr>
              <a:tr h="436154">
                <a:tc>
                  <a:txBody>
                    <a:bodyPr/>
                    <a:lstStyle/>
                    <a:p>
                      <a:r>
                        <a:rPr lang="en-US" sz="1400" b="1" dirty="0"/>
                        <a:t>7</a:t>
                      </a:r>
                      <a:endParaRPr lang="en-IN"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400" b="0" i="0" u="none" strike="noStrike" kern="1200" baseline="0" dirty="0">
                          <a:solidFill>
                            <a:schemeClr val="tx1"/>
                          </a:solidFill>
                          <a:latin typeface="+mn-lt"/>
                          <a:ea typeface="+mn-ea"/>
                          <a:cs typeface="+mn-cs"/>
                        </a:rPr>
                        <a:t>Average Sales Price</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74.89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76.51</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78.04</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79.60</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81.19</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l"/>
                      <a:r>
                        <a:rPr lang="en-IN" sz="1400" b="1" i="0" u="none" strike="noStrike" kern="1200" baseline="0" dirty="0">
                          <a:solidFill>
                            <a:schemeClr val="tx1"/>
                          </a:solidFill>
                          <a:latin typeface="+mn-lt"/>
                          <a:ea typeface="+mn-ea"/>
                          <a:cs typeface="+mn-cs"/>
                        </a:rPr>
                        <a:t>$    82.82</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05909892"/>
                  </a:ext>
                </a:extLst>
              </a:tr>
            </a:tbl>
          </a:graphicData>
        </a:graphic>
      </p:graphicFrame>
    </p:spTree>
    <p:extLst>
      <p:ext uri="{BB962C8B-B14F-4D97-AF65-F5344CB8AC3E}">
        <p14:creationId xmlns:p14="http://schemas.microsoft.com/office/powerpoint/2010/main" val="20710059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144"/>
            <a:ext cx="8229600" cy="1207008"/>
          </a:xfrm>
        </p:spPr>
        <p:txBody>
          <a:bodyPr/>
          <a:lstStyle/>
          <a:p>
            <a:r>
              <a:rPr lang="en-US" altLang="en-US" sz="3600" dirty="0">
                <a:latin typeface="+mj-lt"/>
              </a:rPr>
              <a:t>18.3 Forecasting a Planned Expansion </a:t>
            </a:r>
            <a:r>
              <a:rPr lang="en-US" altLang="en-US" sz="2800" dirty="0">
                <a:latin typeface="+mj-lt"/>
              </a:rPr>
              <a:t>(3 of 8)</a:t>
            </a:r>
            <a:endParaRPr lang="en-US" sz="3600" dirty="0">
              <a:latin typeface="+mj-lt"/>
            </a:endParaRPr>
          </a:p>
        </p:txBody>
      </p:sp>
      <p:sp>
        <p:nvSpPr>
          <p:cNvPr id="3" name="Content Placeholder 2"/>
          <p:cNvSpPr>
            <a:spLocks noGrp="1"/>
          </p:cNvSpPr>
          <p:nvPr>
            <p:ph idx="1"/>
          </p:nvPr>
        </p:nvSpPr>
        <p:spPr>
          <a:xfrm>
            <a:off x="457200" y="1597888"/>
            <a:ext cx="8229600" cy="3295893"/>
          </a:xfrm>
        </p:spPr>
        <p:txBody>
          <a:bodyPr/>
          <a:lstStyle/>
          <a:p>
            <a:r>
              <a:rPr lang="en-US" altLang="en-US" sz="2400" dirty="0"/>
              <a:t>Capital Expenditures for the Expansion</a:t>
            </a:r>
          </a:p>
          <a:p>
            <a:pPr lvl="1"/>
            <a:r>
              <a:rPr lang="en-US" altLang="en-US" sz="2400" dirty="0"/>
              <a:t>New PP&amp;E = $20 million</a:t>
            </a:r>
          </a:p>
          <a:p>
            <a:pPr lvl="1"/>
            <a:r>
              <a:rPr lang="en-US" altLang="en-US" sz="2400" dirty="0"/>
              <a:t>Must be purchased in 2020 to meet minimum capacity requirements</a:t>
            </a:r>
          </a:p>
          <a:p>
            <a:pPr lvl="1"/>
            <a:r>
              <a:rPr lang="en-US" altLang="en-US" sz="2400" dirty="0"/>
              <a:t>KMS must invest $5 million each year to replace depreciated equipment</a:t>
            </a:r>
          </a:p>
          <a:p>
            <a:pPr lvl="1"/>
            <a:r>
              <a:rPr lang="en-US" altLang="en-US" sz="2400" dirty="0"/>
              <a:t>After expansion, KMS must invest $8 million per year for depreciation 2021-2024</a:t>
            </a:r>
          </a:p>
        </p:txBody>
      </p:sp>
    </p:spTree>
    <p:extLst>
      <p:ext uri="{BB962C8B-B14F-4D97-AF65-F5344CB8AC3E}">
        <p14:creationId xmlns:p14="http://schemas.microsoft.com/office/powerpoint/2010/main" val="7146599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359"/>
            <a:ext cx="8229600" cy="1141834"/>
          </a:xfrm>
        </p:spPr>
        <p:txBody>
          <a:bodyPr/>
          <a:lstStyle/>
          <a:p>
            <a:r>
              <a:rPr lang="en-US" altLang="en-US" sz="3600" dirty="0">
                <a:latin typeface="+mj-lt"/>
              </a:rPr>
              <a:t>KMS’s Forecasted Capital Expenditures</a:t>
            </a:r>
            <a:endParaRPr lang="en-US" sz="2000" dirty="0">
              <a:latin typeface="+mj-lt"/>
            </a:endParaRPr>
          </a:p>
        </p:txBody>
      </p:sp>
      <p:sp>
        <p:nvSpPr>
          <p:cNvPr id="3" name="Content Placeholder 2"/>
          <p:cNvSpPr>
            <a:spLocks noGrp="1"/>
          </p:cNvSpPr>
          <p:nvPr>
            <p:ph idx="1"/>
          </p:nvPr>
        </p:nvSpPr>
        <p:spPr>
          <a:xfrm>
            <a:off x="457200" y="1633263"/>
            <a:ext cx="8229600" cy="314876"/>
          </a:xfrm>
        </p:spPr>
        <p:txBody>
          <a:bodyPr/>
          <a:lstStyle/>
          <a:p>
            <a:pPr marL="0" indent="0">
              <a:lnSpc>
                <a:spcPct val="90000"/>
              </a:lnSpc>
              <a:buNone/>
            </a:pPr>
            <a:r>
              <a:rPr lang="en-US" altLang="en-US" sz="2400" b="1" dirty="0"/>
              <a:t>Table 18.6 </a:t>
            </a:r>
            <a:r>
              <a:rPr lang="en-US" altLang="en-US" sz="2400" dirty="0"/>
              <a:t>KMS’s Forecasted Capital Expenditures</a:t>
            </a:r>
          </a:p>
        </p:txBody>
      </p:sp>
      <p:graphicFrame>
        <p:nvGraphicFramePr>
          <p:cNvPr id="5" name="Table 4">
            <a:extLst>
              <a:ext uri="{FF2B5EF4-FFF2-40B4-BE49-F238E27FC236}">
                <a16:creationId xmlns:a16="http://schemas.microsoft.com/office/drawing/2014/main" id="{D54A516F-999C-44BF-81B7-EA587F315546}"/>
              </a:ext>
            </a:extLst>
          </p:cNvPr>
          <p:cNvGraphicFramePr>
            <a:graphicFrameLocks noGrp="1"/>
          </p:cNvGraphicFramePr>
          <p:nvPr>
            <p:extLst>
              <p:ext uri="{D42A27DB-BD31-4B8C-83A1-F6EECF244321}">
                <p14:modId xmlns:p14="http://schemas.microsoft.com/office/powerpoint/2010/main" val="920992669"/>
              </p:ext>
            </p:extLst>
          </p:nvPr>
        </p:nvGraphicFramePr>
        <p:xfrm>
          <a:off x="457200" y="2389778"/>
          <a:ext cx="8229600" cy="3029856"/>
        </p:xfrm>
        <a:graphic>
          <a:graphicData uri="http://schemas.openxmlformats.org/drawingml/2006/table">
            <a:tbl>
              <a:tblPr firstRow="1" bandRow="1">
                <a:tableStyleId>{3B4B98B0-60AC-42C2-AFA5-B58CD77FA1E5}</a:tableStyleId>
              </a:tblPr>
              <a:tblGrid>
                <a:gridCol w="315742">
                  <a:extLst>
                    <a:ext uri="{9D8B030D-6E8A-4147-A177-3AD203B41FA5}">
                      <a16:colId xmlns:a16="http://schemas.microsoft.com/office/drawing/2014/main" val="2324199396"/>
                    </a:ext>
                  </a:extLst>
                </a:gridCol>
                <a:gridCol w="2198858">
                  <a:extLst>
                    <a:ext uri="{9D8B030D-6E8A-4147-A177-3AD203B41FA5}">
                      <a16:colId xmlns:a16="http://schemas.microsoft.com/office/drawing/2014/main" val="264677966"/>
                    </a:ext>
                  </a:extLst>
                </a:gridCol>
                <a:gridCol w="914400">
                  <a:extLst>
                    <a:ext uri="{9D8B030D-6E8A-4147-A177-3AD203B41FA5}">
                      <a16:colId xmlns:a16="http://schemas.microsoft.com/office/drawing/2014/main" val="64776356"/>
                    </a:ext>
                  </a:extLst>
                </a:gridCol>
                <a:gridCol w="990600">
                  <a:extLst>
                    <a:ext uri="{9D8B030D-6E8A-4147-A177-3AD203B41FA5}">
                      <a16:colId xmlns:a16="http://schemas.microsoft.com/office/drawing/2014/main" val="702444490"/>
                    </a:ext>
                  </a:extLst>
                </a:gridCol>
                <a:gridCol w="990600">
                  <a:extLst>
                    <a:ext uri="{9D8B030D-6E8A-4147-A177-3AD203B41FA5}">
                      <a16:colId xmlns:a16="http://schemas.microsoft.com/office/drawing/2014/main" val="3726017361"/>
                    </a:ext>
                  </a:extLst>
                </a:gridCol>
                <a:gridCol w="990600">
                  <a:extLst>
                    <a:ext uri="{9D8B030D-6E8A-4147-A177-3AD203B41FA5}">
                      <a16:colId xmlns:a16="http://schemas.microsoft.com/office/drawing/2014/main" val="3885613073"/>
                    </a:ext>
                  </a:extLst>
                </a:gridCol>
                <a:gridCol w="914400">
                  <a:extLst>
                    <a:ext uri="{9D8B030D-6E8A-4147-A177-3AD203B41FA5}">
                      <a16:colId xmlns:a16="http://schemas.microsoft.com/office/drawing/2014/main" val="1470577384"/>
                    </a:ext>
                  </a:extLst>
                </a:gridCol>
                <a:gridCol w="914400">
                  <a:extLst>
                    <a:ext uri="{9D8B030D-6E8A-4147-A177-3AD203B41FA5}">
                      <a16:colId xmlns:a16="http://schemas.microsoft.com/office/drawing/2014/main" val="3937572383"/>
                    </a:ext>
                  </a:extLst>
                </a:gridCol>
              </a:tblGrid>
              <a:tr h="436154">
                <a:tc>
                  <a:txBody>
                    <a:bodyPr/>
                    <a:lstStyle/>
                    <a:p>
                      <a:r>
                        <a:rPr lang="en-US" sz="1600" dirty="0">
                          <a:solidFill>
                            <a:schemeClr val="tx1"/>
                          </a:solidFill>
                        </a:rPr>
                        <a:t>1</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1" i="0" u="none" strike="noStrike" kern="1200" baseline="0" dirty="0">
                          <a:solidFill>
                            <a:schemeClr val="tx1"/>
                          </a:solidFill>
                          <a:latin typeface="+mn-lt"/>
                          <a:ea typeface="+mn-ea"/>
                          <a:cs typeface="+mn-cs"/>
                        </a:rPr>
                        <a:t>Year</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2019</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2021</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2022</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2023</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2024</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43397613"/>
                  </a:ext>
                </a:extLst>
              </a:tr>
              <a:tr h="436154">
                <a:tc>
                  <a:txBody>
                    <a:bodyPr/>
                    <a:lstStyle/>
                    <a:p>
                      <a:r>
                        <a:rPr lang="en-US" sz="1600" b="1">
                          <a:solidFill>
                            <a:schemeClr val="tx1"/>
                          </a:solidFill>
                        </a:rPr>
                        <a:t>2</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1" i="0" u="none" strike="noStrike" kern="1200" baseline="0" dirty="0">
                          <a:solidFill>
                            <a:schemeClr val="tx1"/>
                          </a:solidFill>
                          <a:latin typeface="+mn-lt"/>
                          <a:ea typeface="+mn-ea"/>
                          <a:cs typeface="+mn-cs"/>
                        </a:rPr>
                        <a:t>Fixed Assets and Capital Investment ($000s)</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85332505"/>
                  </a:ext>
                </a:extLst>
              </a:tr>
              <a:tr h="462280">
                <a:tc>
                  <a:txBody>
                    <a:bodyPr/>
                    <a:lstStyle/>
                    <a:p>
                      <a:r>
                        <a:rPr lang="en-US" sz="1600" b="1">
                          <a:solidFill>
                            <a:schemeClr val="tx1"/>
                          </a:solidFill>
                        </a:rPr>
                        <a:t>3</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Opening Book Value</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49,930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49,437</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66,993</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67,494</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67,945</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68,350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58285263"/>
                  </a:ext>
                </a:extLst>
              </a:tr>
              <a:tr h="436154">
                <a:tc>
                  <a:txBody>
                    <a:bodyPr/>
                    <a:lstStyle/>
                    <a:p>
                      <a:r>
                        <a:rPr lang="en-US" sz="1600" b="1">
                          <a:solidFill>
                            <a:schemeClr val="tx1"/>
                          </a:solidFill>
                        </a:rPr>
                        <a:t>4</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Capital Investment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5,000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25,000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8,000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8,000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8,000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8,000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61144691"/>
                  </a:ext>
                </a:extLst>
              </a:tr>
              <a:tr h="436154">
                <a:tc>
                  <a:txBody>
                    <a:bodyPr/>
                    <a:lstStyle/>
                    <a:p>
                      <a:r>
                        <a:rPr lang="en-US" sz="1600" b="1">
                          <a:solidFill>
                            <a:schemeClr val="tx1"/>
                          </a:solidFill>
                        </a:rPr>
                        <a:t>5</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Depreciation</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−5,493</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−7,444</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−7,499</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−7,549</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−7,594</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−7,635</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87151384"/>
                  </a:ext>
                </a:extLst>
              </a:tr>
              <a:tr h="436154">
                <a:tc>
                  <a:txBody>
                    <a:bodyPr/>
                    <a:lstStyle/>
                    <a:p>
                      <a:r>
                        <a:rPr lang="en-US" sz="1600" b="1">
                          <a:solidFill>
                            <a:schemeClr val="tx1"/>
                          </a:solidFill>
                        </a:rPr>
                        <a:t>6</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Closing Book Value</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49,437</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66,993</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dirty="0">
                          <a:solidFill>
                            <a:schemeClr val="tx1"/>
                          </a:solidFill>
                        </a:rPr>
                        <a:t>67,494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67,945</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68,350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68,715</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15041168"/>
                  </a:ext>
                </a:extLst>
              </a:tr>
            </a:tbl>
          </a:graphicData>
        </a:graphic>
      </p:graphicFrame>
    </p:spTree>
    <p:extLst>
      <p:ext uri="{BB962C8B-B14F-4D97-AF65-F5344CB8AC3E}">
        <p14:creationId xmlns:p14="http://schemas.microsoft.com/office/powerpoint/2010/main" val="31205928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6915"/>
            <a:ext cx="8229600" cy="1141834"/>
          </a:xfrm>
        </p:spPr>
        <p:txBody>
          <a:bodyPr/>
          <a:lstStyle/>
          <a:p>
            <a:r>
              <a:rPr lang="en-US" altLang="en-US" sz="3600" dirty="0">
                <a:latin typeface="+mj-lt"/>
              </a:rPr>
              <a:t>18.3 Forecasting a Planned Expansion </a:t>
            </a:r>
            <a:r>
              <a:rPr lang="en-US" altLang="en-US" sz="2600" dirty="0">
                <a:latin typeface="+mj-lt"/>
              </a:rPr>
              <a:t>(4 of 8)</a:t>
            </a:r>
            <a:endParaRPr lang="en-US" sz="2600" dirty="0">
              <a:latin typeface="+mj-lt"/>
            </a:endParaRPr>
          </a:p>
        </p:txBody>
      </p:sp>
      <p:sp>
        <p:nvSpPr>
          <p:cNvPr id="3" name="Content Placeholder 2"/>
          <p:cNvSpPr>
            <a:spLocks noGrp="1"/>
          </p:cNvSpPr>
          <p:nvPr>
            <p:ph idx="1"/>
          </p:nvPr>
        </p:nvSpPr>
        <p:spPr>
          <a:xfrm>
            <a:off x="457200" y="1600200"/>
            <a:ext cx="8229600" cy="2057399"/>
          </a:xfrm>
        </p:spPr>
        <p:txBody>
          <a:bodyPr/>
          <a:lstStyle/>
          <a:p>
            <a:r>
              <a:rPr lang="en-US" altLang="en-US" sz="2400" dirty="0"/>
              <a:t>Financing the Expansion</a:t>
            </a:r>
          </a:p>
          <a:p>
            <a:pPr lvl="1"/>
            <a:r>
              <a:rPr lang="en-US" altLang="en-US" sz="2400" dirty="0"/>
              <a:t>KMS will fund recurring investment from operating cash flows</a:t>
            </a:r>
          </a:p>
          <a:p>
            <a:pPr lvl="1"/>
            <a:r>
              <a:rPr lang="en-US" altLang="en-US" sz="2400" dirty="0"/>
              <a:t>KMS will finance the new equipment by issuing 10-year coupon bonds with a coupon rate of 6.8%.</a:t>
            </a:r>
          </a:p>
        </p:txBody>
      </p:sp>
      <p:sp>
        <p:nvSpPr>
          <p:cNvPr id="4" name="Content Placeholder 3"/>
          <p:cNvSpPr>
            <a:spLocks noGrp="1"/>
          </p:cNvSpPr>
          <p:nvPr>
            <p:ph idx="13"/>
          </p:nvPr>
        </p:nvSpPr>
        <p:spPr>
          <a:xfrm>
            <a:off x="457200" y="3779533"/>
            <a:ext cx="8229600" cy="792467"/>
          </a:xfrm>
        </p:spPr>
        <p:txBody>
          <a:bodyPr/>
          <a:lstStyle/>
          <a:p>
            <a:pPr marL="486918" lvl="1" indent="0">
              <a:buNone/>
              <a:tabLst>
                <a:tab pos="6816725" algn="l"/>
              </a:tabLst>
            </a:pPr>
            <a:r>
              <a:rPr lang="en-US" altLang="en-US" sz="2400" dirty="0"/>
              <a:t>Interest in Year </a:t>
            </a:r>
            <a:r>
              <a:rPr lang="en-US" altLang="en-US" sz="2400" i="1" dirty="0"/>
              <a:t>t =</a:t>
            </a:r>
            <a:r>
              <a:rPr lang="en-US" altLang="en-US" sz="2400" dirty="0"/>
              <a:t> Interest Rate </a:t>
            </a:r>
            <a:r>
              <a:rPr lang="en-US" altLang="en-US" sz="2400" dirty="0">
                <a:cs typeface="Arial" panose="020B0604020202020204" pitchFamily="34" charset="0"/>
              </a:rPr>
              <a:t>×</a:t>
            </a:r>
            <a:r>
              <a:rPr lang="en-US" altLang="en-US" sz="2400" dirty="0"/>
              <a:t> Ending balance in year (</a:t>
            </a:r>
            <a:r>
              <a:rPr lang="en-US" altLang="en-US" sz="2400" i="1" dirty="0"/>
              <a:t>t − </a:t>
            </a:r>
            <a:r>
              <a:rPr lang="en-US" altLang="en-US" sz="2400" dirty="0"/>
              <a:t>1)</a:t>
            </a:r>
          </a:p>
        </p:txBody>
      </p:sp>
      <p:sp>
        <p:nvSpPr>
          <p:cNvPr id="6" name="Content Placeholder 5">
            <a:extLst>
              <a:ext uri="{FF2B5EF4-FFF2-40B4-BE49-F238E27FC236}">
                <a16:creationId xmlns:a16="http://schemas.microsoft.com/office/drawing/2014/main" id="{E7ABA6FD-6719-41B2-AA09-DF29CB9CC5C9}"/>
              </a:ext>
            </a:extLst>
          </p:cNvPr>
          <p:cNvSpPr>
            <a:spLocks noGrp="1"/>
          </p:cNvSpPr>
          <p:nvPr>
            <p:ph sz="quarter" idx="14"/>
          </p:nvPr>
        </p:nvSpPr>
        <p:spPr>
          <a:xfrm>
            <a:off x="7315200" y="4692645"/>
            <a:ext cx="1371600" cy="412755"/>
          </a:xfrm>
        </p:spPr>
        <p:txBody>
          <a:bodyPr/>
          <a:lstStyle/>
          <a:p>
            <a:pPr marL="0" indent="0">
              <a:buNone/>
            </a:pPr>
            <a:r>
              <a:rPr lang="en-US" altLang="en-US" sz="2400" dirty="0"/>
              <a:t>(Eq. 18.1)</a:t>
            </a:r>
          </a:p>
        </p:txBody>
      </p:sp>
    </p:spTree>
    <p:extLst>
      <p:ext uri="{BB962C8B-B14F-4D97-AF65-F5344CB8AC3E}">
        <p14:creationId xmlns:p14="http://schemas.microsoft.com/office/powerpoint/2010/main" val="188158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955"/>
            <a:ext cx="8229600" cy="609733"/>
          </a:xfrm>
        </p:spPr>
        <p:txBody>
          <a:bodyPr/>
          <a:lstStyle/>
          <a:p>
            <a:r>
              <a:rPr lang="en-US" sz="3600" dirty="0">
                <a:latin typeface="+mj-lt"/>
              </a:rPr>
              <a:t>Learning Objectives</a:t>
            </a:r>
            <a:r>
              <a:rPr lang="en-US" sz="3600" b="0" dirty="0">
                <a:latin typeface="+mj-lt"/>
              </a:rPr>
              <a:t> </a:t>
            </a:r>
            <a:r>
              <a:rPr lang="en-US" sz="2800" dirty="0">
                <a:latin typeface="+mj-lt"/>
              </a:rPr>
              <a:t>(2 of 2)</a:t>
            </a:r>
            <a:endParaRPr lang="en-US" sz="3600" dirty="0">
              <a:latin typeface="+mj-lt"/>
            </a:endParaRPr>
          </a:p>
        </p:txBody>
      </p:sp>
      <p:sp>
        <p:nvSpPr>
          <p:cNvPr id="3" name="Content Placeholder 2"/>
          <p:cNvSpPr>
            <a:spLocks noGrp="1"/>
          </p:cNvSpPr>
          <p:nvPr>
            <p:ph idx="1"/>
          </p:nvPr>
        </p:nvSpPr>
        <p:spPr>
          <a:xfrm>
            <a:off x="457200" y="1075877"/>
            <a:ext cx="8229600" cy="1842025"/>
          </a:xfrm>
        </p:spPr>
        <p:txBody>
          <a:bodyPr/>
          <a:lstStyle/>
          <a:p>
            <a:r>
              <a:rPr lang="en-US" altLang="en-US" sz="2400" dirty="0"/>
              <a:t>Distinguish between the concepts of sustainable growth and value-increasing growth</a:t>
            </a:r>
          </a:p>
          <a:p>
            <a:r>
              <a:rPr lang="en-US" altLang="en-US" sz="2400" dirty="0"/>
              <a:t>Use pro-forma analysis to model the value of the firm under different scenarios, such as expansion</a:t>
            </a:r>
          </a:p>
        </p:txBody>
      </p:sp>
    </p:spTree>
    <p:extLst>
      <p:ext uri="{BB962C8B-B14F-4D97-AF65-F5344CB8AC3E}">
        <p14:creationId xmlns:p14="http://schemas.microsoft.com/office/powerpoint/2010/main" val="38078290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206"/>
            <a:ext cx="8229600" cy="1153252"/>
          </a:xfrm>
        </p:spPr>
        <p:txBody>
          <a:bodyPr/>
          <a:lstStyle/>
          <a:p>
            <a:r>
              <a:rPr lang="en-US" altLang="en-US" sz="3600" dirty="0">
                <a:latin typeface="+mj-lt"/>
              </a:rPr>
              <a:t>KMS’s Planned Debt and Interest Payments</a:t>
            </a:r>
            <a:endParaRPr lang="en-US" sz="2000" dirty="0">
              <a:latin typeface="+mj-lt"/>
            </a:endParaRPr>
          </a:p>
        </p:txBody>
      </p:sp>
      <p:sp>
        <p:nvSpPr>
          <p:cNvPr id="3" name="Content Placeholder 2"/>
          <p:cNvSpPr>
            <a:spLocks noGrp="1"/>
          </p:cNvSpPr>
          <p:nvPr>
            <p:ph idx="1"/>
          </p:nvPr>
        </p:nvSpPr>
        <p:spPr>
          <a:xfrm>
            <a:off x="457200" y="1631663"/>
            <a:ext cx="8229600" cy="373493"/>
          </a:xfrm>
        </p:spPr>
        <p:txBody>
          <a:bodyPr/>
          <a:lstStyle/>
          <a:p>
            <a:pPr marL="0" indent="0">
              <a:lnSpc>
                <a:spcPct val="90000"/>
              </a:lnSpc>
              <a:buNone/>
            </a:pPr>
            <a:r>
              <a:rPr lang="en-US" altLang="en-US" sz="2400" b="1" dirty="0"/>
              <a:t>Table 18.7 </a:t>
            </a:r>
            <a:r>
              <a:rPr lang="en-US" altLang="en-US" sz="2400" dirty="0"/>
              <a:t>KMS’s Planned Debt and Interest Payments</a:t>
            </a:r>
          </a:p>
        </p:txBody>
      </p:sp>
      <p:graphicFrame>
        <p:nvGraphicFramePr>
          <p:cNvPr id="4" name="Table 3">
            <a:extLst>
              <a:ext uri="{FF2B5EF4-FFF2-40B4-BE49-F238E27FC236}">
                <a16:creationId xmlns:a16="http://schemas.microsoft.com/office/drawing/2014/main" id="{2FB24E69-2B54-426D-85B1-11A0F584BECB}"/>
              </a:ext>
            </a:extLst>
          </p:cNvPr>
          <p:cNvGraphicFramePr>
            <a:graphicFrameLocks noGrp="1"/>
          </p:cNvGraphicFramePr>
          <p:nvPr>
            <p:extLst>
              <p:ext uri="{D42A27DB-BD31-4B8C-83A1-F6EECF244321}">
                <p14:modId xmlns:p14="http://schemas.microsoft.com/office/powerpoint/2010/main" val="833363030"/>
              </p:ext>
            </p:extLst>
          </p:nvPr>
        </p:nvGraphicFramePr>
        <p:xfrm>
          <a:off x="457200" y="2664098"/>
          <a:ext cx="8229600" cy="2297610"/>
        </p:xfrm>
        <a:graphic>
          <a:graphicData uri="http://schemas.openxmlformats.org/drawingml/2006/table">
            <a:tbl>
              <a:tblPr firstRow="1" bandRow="1">
                <a:tableStyleId>{3B4B98B0-60AC-42C2-AFA5-B58CD77FA1E5}</a:tableStyleId>
              </a:tblPr>
              <a:tblGrid>
                <a:gridCol w="315742">
                  <a:extLst>
                    <a:ext uri="{9D8B030D-6E8A-4147-A177-3AD203B41FA5}">
                      <a16:colId xmlns:a16="http://schemas.microsoft.com/office/drawing/2014/main" val="3240073829"/>
                    </a:ext>
                  </a:extLst>
                </a:gridCol>
                <a:gridCol w="2198858">
                  <a:extLst>
                    <a:ext uri="{9D8B030D-6E8A-4147-A177-3AD203B41FA5}">
                      <a16:colId xmlns:a16="http://schemas.microsoft.com/office/drawing/2014/main" val="1238282993"/>
                    </a:ext>
                  </a:extLst>
                </a:gridCol>
                <a:gridCol w="838200">
                  <a:extLst>
                    <a:ext uri="{9D8B030D-6E8A-4147-A177-3AD203B41FA5}">
                      <a16:colId xmlns:a16="http://schemas.microsoft.com/office/drawing/2014/main" val="2369759885"/>
                    </a:ext>
                  </a:extLst>
                </a:gridCol>
                <a:gridCol w="1066800">
                  <a:extLst>
                    <a:ext uri="{9D8B030D-6E8A-4147-A177-3AD203B41FA5}">
                      <a16:colId xmlns:a16="http://schemas.microsoft.com/office/drawing/2014/main" val="1594073604"/>
                    </a:ext>
                  </a:extLst>
                </a:gridCol>
                <a:gridCol w="990600">
                  <a:extLst>
                    <a:ext uri="{9D8B030D-6E8A-4147-A177-3AD203B41FA5}">
                      <a16:colId xmlns:a16="http://schemas.microsoft.com/office/drawing/2014/main" val="2383800070"/>
                    </a:ext>
                  </a:extLst>
                </a:gridCol>
                <a:gridCol w="990600">
                  <a:extLst>
                    <a:ext uri="{9D8B030D-6E8A-4147-A177-3AD203B41FA5}">
                      <a16:colId xmlns:a16="http://schemas.microsoft.com/office/drawing/2014/main" val="2567217617"/>
                    </a:ext>
                  </a:extLst>
                </a:gridCol>
                <a:gridCol w="914400">
                  <a:extLst>
                    <a:ext uri="{9D8B030D-6E8A-4147-A177-3AD203B41FA5}">
                      <a16:colId xmlns:a16="http://schemas.microsoft.com/office/drawing/2014/main" val="1063164269"/>
                    </a:ext>
                  </a:extLst>
                </a:gridCol>
                <a:gridCol w="914400">
                  <a:extLst>
                    <a:ext uri="{9D8B030D-6E8A-4147-A177-3AD203B41FA5}">
                      <a16:colId xmlns:a16="http://schemas.microsoft.com/office/drawing/2014/main" val="2388553104"/>
                    </a:ext>
                  </a:extLst>
                </a:gridCol>
              </a:tblGrid>
              <a:tr h="383902">
                <a:tc>
                  <a:txBody>
                    <a:bodyPr/>
                    <a:lstStyle/>
                    <a:p>
                      <a:r>
                        <a:rPr lang="en-US" sz="1600" dirty="0">
                          <a:solidFill>
                            <a:schemeClr val="tx1"/>
                          </a:solidFill>
                        </a:rPr>
                        <a:t>1</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1" i="0" u="none" strike="noStrike" kern="1200" baseline="0" dirty="0">
                          <a:solidFill>
                            <a:schemeClr val="tx1"/>
                          </a:solidFill>
                          <a:latin typeface="+mn-lt"/>
                          <a:ea typeface="+mn-ea"/>
                          <a:cs typeface="+mn-cs"/>
                        </a:rPr>
                        <a:t>Year</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2019</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2021</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2022</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2023</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2024</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39372291"/>
                  </a:ext>
                </a:extLst>
              </a:tr>
              <a:tr h="436154">
                <a:tc>
                  <a:txBody>
                    <a:bodyPr/>
                    <a:lstStyle/>
                    <a:p>
                      <a:r>
                        <a:rPr lang="en-US" sz="1600" b="1">
                          <a:solidFill>
                            <a:schemeClr val="tx1"/>
                          </a:solidFill>
                        </a:rPr>
                        <a:t>2</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US" sz="1600" b="1" i="0" u="none" strike="noStrike" kern="1200" baseline="0" dirty="0">
                          <a:solidFill>
                            <a:schemeClr val="tx1"/>
                          </a:solidFill>
                          <a:latin typeface="+mn-lt"/>
                          <a:ea typeface="+mn-ea"/>
                          <a:cs typeface="+mn-cs"/>
                        </a:rPr>
                        <a:t>Debt and Interest Table ($000s)</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endParaRPr lang="en-IN" sz="16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529902065"/>
                  </a:ext>
                </a:extLst>
              </a:tr>
              <a:tr h="462280">
                <a:tc>
                  <a:txBody>
                    <a:bodyPr/>
                    <a:lstStyle/>
                    <a:p>
                      <a:r>
                        <a:rPr lang="en-US" sz="1600" b="1">
                          <a:solidFill>
                            <a:schemeClr val="tx1"/>
                          </a:solidFill>
                        </a:rPr>
                        <a:t>3</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Outstanding Debt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24,500</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463482211"/>
                  </a:ext>
                </a:extLst>
              </a:tr>
              <a:tr h="436154">
                <a:tc>
                  <a:txBody>
                    <a:bodyPr/>
                    <a:lstStyle/>
                    <a:p>
                      <a:r>
                        <a:rPr lang="en-US" sz="1600" b="1">
                          <a:solidFill>
                            <a:schemeClr val="tx1"/>
                          </a:solidFill>
                        </a:rPr>
                        <a:t>4</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Net New Borrowing</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20,000</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1" i="0" u="none" strike="noStrike" kern="1200" baseline="0" dirty="0">
                          <a:solidFill>
                            <a:schemeClr val="tx1"/>
                          </a:solidFill>
                          <a:latin typeface="+mn-lt"/>
                          <a:ea typeface="+mn-ea"/>
                          <a:cs typeface="+mn-cs"/>
                        </a:rPr>
                        <a:t>       </a:t>
                      </a:r>
                      <a:r>
                        <a:rPr lang="en-IN" sz="1600" b="0" i="0" u="none" strike="noStrike" kern="1200" baseline="0" dirty="0">
                          <a:solidFill>
                            <a:schemeClr val="tx1"/>
                          </a:solidFill>
                          <a:latin typeface="+mn-lt"/>
                          <a:ea typeface="+mn-ea"/>
                          <a:cs typeface="+mn-cs"/>
                        </a:rPr>
                        <a: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25886077"/>
                  </a:ext>
                </a:extLst>
              </a:tr>
              <a:tr h="436154">
                <a:tc>
                  <a:txBody>
                    <a:bodyPr/>
                    <a:lstStyle/>
                    <a:p>
                      <a:r>
                        <a:rPr lang="en-US" sz="1600" b="1">
                          <a:solidFill>
                            <a:schemeClr val="tx1"/>
                          </a:solidFill>
                        </a:rPr>
                        <a:t>5</a:t>
                      </a:r>
                      <a:endParaRPr lang="en-IN"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600" b="0" i="0" u="none" strike="noStrike" kern="1200" baseline="0" dirty="0">
                          <a:solidFill>
                            <a:schemeClr val="tx1"/>
                          </a:solidFill>
                          <a:latin typeface="+mn-lt"/>
                          <a:ea typeface="+mn-ea"/>
                          <a:cs typeface="+mn-cs"/>
                        </a:rPr>
                        <a:t>Interest on Debt</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306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306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1,666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1,666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1,666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600" b="0" i="0" u="none" strike="noStrike" kern="1200" baseline="0" dirty="0">
                          <a:solidFill>
                            <a:schemeClr val="tx1"/>
                          </a:solidFill>
                          <a:latin typeface="+mn-lt"/>
                          <a:ea typeface="+mn-ea"/>
                          <a:cs typeface="+mn-cs"/>
                        </a:rPr>
                        <a:t>  1,666</a:t>
                      </a:r>
                      <a:endParaRPr lang="en-IN"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381128052"/>
                  </a:ext>
                </a:extLst>
              </a:tr>
            </a:tbl>
          </a:graphicData>
        </a:graphic>
      </p:graphicFrame>
    </p:spTree>
    <p:extLst>
      <p:ext uri="{BB962C8B-B14F-4D97-AF65-F5344CB8AC3E}">
        <p14:creationId xmlns:p14="http://schemas.microsoft.com/office/powerpoint/2010/main" val="738410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380"/>
            <a:ext cx="8229600" cy="1188197"/>
          </a:xfrm>
        </p:spPr>
        <p:txBody>
          <a:bodyPr/>
          <a:lstStyle/>
          <a:p>
            <a:r>
              <a:rPr lang="en-US" altLang="en-US" sz="3600" dirty="0">
                <a:latin typeface="+mj-lt"/>
              </a:rPr>
              <a:t>18.3 Forecasting a Planned Expansion </a:t>
            </a:r>
            <a:r>
              <a:rPr lang="en-US" altLang="en-US" sz="2800" dirty="0">
                <a:latin typeface="+mj-lt"/>
              </a:rPr>
              <a:t>(5 of 8)</a:t>
            </a:r>
            <a:endParaRPr lang="en-US" sz="3600" dirty="0">
              <a:latin typeface="+mj-lt"/>
            </a:endParaRPr>
          </a:p>
        </p:txBody>
      </p:sp>
      <p:sp>
        <p:nvSpPr>
          <p:cNvPr id="3" name="Content Placeholder 2"/>
          <p:cNvSpPr>
            <a:spLocks noGrp="1"/>
          </p:cNvSpPr>
          <p:nvPr>
            <p:ph idx="1"/>
          </p:nvPr>
        </p:nvSpPr>
        <p:spPr>
          <a:xfrm>
            <a:off x="457200" y="1600200"/>
            <a:ext cx="8229600" cy="3441754"/>
          </a:xfrm>
        </p:spPr>
        <p:txBody>
          <a:bodyPr/>
          <a:lstStyle/>
          <a:p>
            <a:r>
              <a:rPr lang="en-US" altLang="en-US" sz="2400" dirty="0"/>
              <a:t>KMS Designs’ Expansion: Pro Forma Income Statement</a:t>
            </a:r>
          </a:p>
          <a:p>
            <a:pPr lvl="1"/>
            <a:r>
              <a:rPr lang="en-US" altLang="en-US" sz="2400" dirty="0"/>
              <a:t>Value of new investment opportunity comes from future cash flows from investment</a:t>
            </a:r>
          </a:p>
          <a:p>
            <a:pPr lvl="1"/>
            <a:r>
              <a:rPr lang="en-US" altLang="en-US" sz="2400" dirty="0"/>
              <a:t>Estimate cash flows:</a:t>
            </a:r>
          </a:p>
          <a:p>
            <a:pPr marL="1200150" lvl="2" indent="-342900">
              <a:buFontTx/>
              <a:buAutoNum type="arabicPeriod"/>
            </a:pPr>
            <a:r>
              <a:rPr lang="en-US" altLang="en-US" sz="2400" dirty="0">
                <a:ea typeface="ＭＳ Ｐゴシック" panose="020B0600070205080204" pitchFamily="34" charset="-128"/>
              </a:rPr>
              <a:t>Project future earnings</a:t>
            </a:r>
          </a:p>
          <a:p>
            <a:pPr marL="1200150" lvl="2" indent="-342900">
              <a:buFontTx/>
              <a:buAutoNum type="arabicPeriod"/>
            </a:pPr>
            <a:r>
              <a:rPr lang="en-US" altLang="en-US" sz="2400" dirty="0">
                <a:ea typeface="ＭＳ Ｐゴシック" panose="020B0600070205080204" pitchFamily="34" charset="-128"/>
              </a:rPr>
              <a:t>Consider working capital and investment needs and estimate free cash flow</a:t>
            </a:r>
          </a:p>
          <a:p>
            <a:pPr marL="1200150" lvl="2" indent="-342900">
              <a:buFontTx/>
              <a:buAutoNum type="arabicPeriod"/>
            </a:pPr>
            <a:r>
              <a:rPr lang="en-US" altLang="en-US" sz="2400" dirty="0">
                <a:ea typeface="ＭＳ Ｐゴシック" panose="020B0600070205080204" pitchFamily="34" charset="-128"/>
              </a:rPr>
              <a:t>Compute value of company with/without expansion.</a:t>
            </a:r>
          </a:p>
        </p:txBody>
      </p:sp>
    </p:spTree>
    <p:extLst>
      <p:ext uri="{BB962C8B-B14F-4D97-AF65-F5344CB8AC3E}">
        <p14:creationId xmlns:p14="http://schemas.microsoft.com/office/powerpoint/2010/main" val="6898033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144"/>
            <a:ext cx="8229600" cy="1200079"/>
          </a:xfrm>
        </p:spPr>
        <p:txBody>
          <a:bodyPr/>
          <a:lstStyle/>
          <a:p>
            <a:r>
              <a:rPr lang="en-US" altLang="en-US" sz="3600" dirty="0">
                <a:latin typeface="+mj-lt"/>
              </a:rPr>
              <a:t>18.3 Forecasting a Planned Expansion </a:t>
            </a:r>
            <a:r>
              <a:rPr lang="en-US" altLang="en-US" sz="2800" dirty="0">
                <a:latin typeface="+mj-lt"/>
              </a:rPr>
              <a:t>(6 of 8)</a:t>
            </a:r>
            <a:endParaRPr lang="en-US" sz="3600" dirty="0">
              <a:latin typeface="+mj-lt"/>
            </a:endParaRPr>
          </a:p>
        </p:txBody>
      </p:sp>
      <p:sp>
        <p:nvSpPr>
          <p:cNvPr id="3" name="Content Placeholder 2"/>
          <p:cNvSpPr>
            <a:spLocks noGrp="1"/>
          </p:cNvSpPr>
          <p:nvPr>
            <p:ph idx="1"/>
          </p:nvPr>
        </p:nvSpPr>
        <p:spPr>
          <a:xfrm>
            <a:off x="457200" y="1597320"/>
            <a:ext cx="8229600" cy="1298280"/>
          </a:xfrm>
        </p:spPr>
        <p:txBody>
          <a:bodyPr/>
          <a:lstStyle/>
          <a:p>
            <a:r>
              <a:rPr lang="en-US" altLang="en-US" sz="2400" dirty="0"/>
              <a:t>Forecasting Earnings</a:t>
            </a:r>
          </a:p>
          <a:p>
            <a:pPr marL="360000" indent="0">
              <a:buNone/>
            </a:pPr>
            <a:r>
              <a:rPr lang="en-US" altLang="en-US" sz="2400" dirty="0"/>
              <a:t>Sales = Market Size </a:t>
            </a:r>
            <a:r>
              <a:rPr lang="en-US" altLang="en-US" sz="2400" dirty="0">
                <a:cs typeface="Arial" panose="020B0604020202020204" pitchFamily="34" charset="0"/>
              </a:rPr>
              <a:t>×</a:t>
            </a:r>
            <a:r>
              <a:rPr lang="en-US" altLang="en-US" sz="2400" dirty="0"/>
              <a:t> Market Share </a:t>
            </a:r>
            <a:r>
              <a:rPr lang="en-US" altLang="en-US" sz="2400" dirty="0">
                <a:cs typeface="Arial" panose="020B0604020202020204" pitchFamily="34" charset="0"/>
              </a:rPr>
              <a:t>×</a:t>
            </a:r>
            <a:r>
              <a:rPr lang="en-US" altLang="en-US" sz="2400" dirty="0"/>
              <a:t> Average Sales Price</a:t>
            </a:r>
          </a:p>
        </p:txBody>
      </p:sp>
      <p:sp>
        <p:nvSpPr>
          <p:cNvPr id="4" name="Content Placeholder 3"/>
          <p:cNvSpPr>
            <a:spLocks noGrp="1"/>
          </p:cNvSpPr>
          <p:nvPr>
            <p:ph idx="13"/>
          </p:nvPr>
        </p:nvSpPr>
        <p:spPr>
          <a:xfrm>
            <a:off x="7324436" y="3029528"/>
            <a:ext cx="1371600" cy="381000"/>
          </a:xfrm>
        </p:spPr>
        <p:txBody>
          <a:bodyPr/>
          <a:lstStyle/>
          <a:p>
            <a:pPr marL="0" indent="0">
              <a:buNone/>
            </a:pPr>
            <a:r>
              <a:rPr lang="en-US" altLang="en-US" sz="2400" dirty="0"/>
              <a:t>(Eq. 18.2)</a:t>
            </a:r>
          </a:p>
        </p:txBody>
      </p:sp>
    </p:spTree>
    <p:extLst>
      <p:ext uri="{BB962C8B-B14F-4D97-AF65-F5344CB8AC3E}">
        <p14:creationId xmlns:p14="http://schemas.microsoft.com/office/powerpoint/2010/main" val="41688683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380"/>
            <a:ext cx="8229600" cy="1176433"/>
          </a:xfrm>
        </p:spPr>
        <p:txBody>
          <a:bodyPr/>
          <a:lstStyle/>
          <a:p>
            <a:r>
              <a:rPr lang="en-US" altLang="en-US" sz="3600" dirty="0">
                <a:latin typeface="+mj-lt"/>
              </a:rPr>
              <a:t>Pro Forma Income Statement for KMS Expansion</a:t>
            </a:r>
            <a:endParaRPr lang="en-US" sz="2000" dirty="0">
              <a:latin typeface="+mj-lt"/>
            </a:endParaRPr>
          </a:p>
        </p:txBody>
      </p:sp>
      <p:sp>
        <p:nvSpPr>
          <p:cNvPr id="3" name="Content Placeholder 2"/>
          <p:cNvSpPr>
            <a:spLocks noGrp="1"/>
          </p:cNvSpPr>
          <p:nvPr>
            <p:ph idx="1"/>
          </p:nvPr>
        </p:nvSpPr>
        <p:spPr>
          <a:xfrm>
            <a:off x="457200" y="1637144"/>
            <a:ext cx="8229600" cy="381000"/>
          </a:xfrm>
        </p:spPr>
        <p:txBody>
          <a:bodyPr/>
          <a:lstStyle/>
          <a:p>
            <a:pPr marL="0" indent="0">
              <a:lnSpc>
                <a:spcPct val="90000"/>
              </a:lnSpc>
              <a:buNone/>
            </a:pPr>
            <a:r>
              <a:rPr lang="en-US" altLang="en-US" sz="2400" b="1" dirty="0"/>
              <a:t>Table 18.8</a:t>
            </a:r>
            <a:r>
              <a:rPr lang="en-US" altLang="en-US" sz="2400" dirty="0"/>
              <a:t> Pro Forma Income Statement for KMS Expansion</a:t>
            </a:r>
          </a:p>
        </p:txBody>
      </p:sp>
      <p:graphicFrame>
        <p:nvGraphicFramePr>
          <p:cNvPr id="4" name="Table 3">
            <a:extLst>
              <a:ext uri="{FF2B5EF4-FFF2-40B4-BE49-F238E27FC236}">
                <a16:creationId xmlns:a16="http://schemas.microsoft.com/office/drawing/2014/main" id="{719D2FA9-A280-413F-AE98-FA606B4ABCF4}"/>
              </a:ext>
            </a:extLst>
          </p:cNvPr>
          <p:cNvGraphicFramePr>
            <a:graphicFrameLocks noGrp="1"/>
          </p:cNvGraphicFramePr>
          <p:nvPr>
            <p:extLst>
              <p:ext uri="{D42A27DB-BD31-4B8C-83A1-F6EECF244321}">
                <p14:modId xmlns:p14="http://schemas.microsoft.com/office/powerpoint/2010/main" val="921826513"/>
              </p:ext>
            </p:extLst>
          </p:nvPr>
        </p:nvGraphicFramePr>
        <p:xfrm>
          <a:off x="533400" y="2378255"/>
          <a:ext cx="8077199" cy="3565345"/>
        </p:xfrm>
        <a:graphic>
          <a:graphicData uri="http://schemas.openxmlformats.org/drawingml/2006/table">
            <a:tbl>
              <a:tblPr firstRow="1" firstCol="1" lastRow="1" lastCol="1" bandRow="1" bandCol="1">
                <a:tableStyleId>{3B4B98B0-60AC-42C2-AFA5-B58CD77FA1E5}</a:tableStyleId>
              </a:tblPr>
              <a:tblGrid>
                <a:gridCol w="381000">
                  <a:extLst>
                    <a:ext uri="{9D8B030D-6E8A-4147-A177-3AD203B41FA5}">
                      <a16:colId xmlns:a16="http://schemas.microsoft.com/office/drawing/2014/main" val="1246578522"/>
                    </a:ext>
                  </a:extLst>
                </a:gridCol>
                <a:gridCol w="2775857">
                  <a:extLst>
                    <a:ext uri="{9D8B030D-6E8A-4147-A177-3AD203B41FA5}">
                      <a16:colId xmlns:a16="http://schemas.microsoft.com/office/drawing/2014/main" val="3427916478"/>
                    </a:ext>
                  </a:extLst>
                </a:gridCol>
                <a:gridCol w="820057">
                  <a:extLst>
                    <a:ext uri="{9D8B030D-6E8A-4147-A177-3AD203B41FA5}">
                      <a16:colId xmlns:a16="http://schemas.microsoft.com/office/drawing/2014/main" val="3501384382"/>
                    </a:ext>
                  </a:extLst>
                </a:gridCol>
                <a:gridCol w="820057">
                  <a:extLst>
                    <a:ext uri="{9D8B030D-6E8A-4147-A177-3AD203B41FA5}">
                      <a16:colId xmlns:a16="http://schemas.microsoft.com/office/drawing/2014/main" val="4140096117"/>
                    </a:ext>
                  </a:extLst>
                </a:gridCol>
                <a:gridCol w="820057">
                  <a:extLst>
                    <a:ext uri="{9D8B030D-6E8A-4147-A177-3AD203B41FA5}">
                      <a16:colId xmlns:a16="http://schemas.microsoft.com/office/drawing/2014/main" val="894758438"/>
                    </a:ext>
                  </a:extLst>
                </a:gridCol>
                <a:gridCol w="820057">
                  <a:extLst>
                    <a:ext uri="{9D8B030D-6E8A-4147-A177-3AD203B41FA5}">
                      <a16:colId xmlns:a16="http://schemas.microsoft.com/office/drawing/2014/main" val="2487008617"/>
                    </a:ext>
                  </a:extLst>
                </a:gridCol>
                <a:gridCol w="820057">
                  <a:extLst>
                    <a:ext uri="{9D8B030D-6E8A-4147-A177-3AD203B41FA5}">
                      <a16:colId xmlns:a16="http://schemas.microsoft.com/office/drawing/2014/main" val="1510334543"/>
                    </a:ext>
                  </a:extLst>
                </a:gridCol>
                <a:gridCol w="820057">
                  <a:extLst>
                    <a:ext uri="{9D8B030D-6E8A-4147-A177-3AD203B41FA5}">
                      <a16:colId xmlns:a16="http://schemas.microsoft.com/office/drawing/2014/main" val="1851526442"/>
                    </a:ext>
                  </a:extLst>
                </a:gridCol>
              </a:tblGrid>
              <a:tr h="266793">
                <a:tc>
                  <a:txBody>
                    <a:bodyPr/>
                    <a:lstStyle/>
                    <a:p>
                      <a:pPr marL="0" marR="17145" algn="ctr">
                        <a:lnSpc>
                          <a:spcPct val="107000"/>
                        </a:lnSpc>
                        <a:spcBef>
                          <a:spcPts val="45"/>
                        </a:spcBef>
                        <a:spcAft>
                          <a:spcPts val="0"/>
                        </a:spcAft>
                      </a:pPr>
                      <a:r>
                        <a:rPr lang="en-US" sz="1400" dirty="0">
                          <a:effectLst/>
                        </a:rPr>
                        <a:t>  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dirty="0">
                          <a:effectLst/>
                        </a:rPr>
                        <a:t>Year</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121285" marR="0" algn="ctr">
                        <a:lnSpc>
                          <a:spcPct val="107000"/>
                        </a:lnSpc>
                        <a:spcBef>
                          <a:spcPts val="75"/>
                        </a:spcBef>
                        <a:spcAft>
                          <a:spcPts val="0"/>
                        </a:spcAft>
                      </a:pPr>
                      <a:r>
                        <a:rPr lang="en-US" sz="1400" dirty="0">
                          <a:effectLst/>
                        </a:rPr>
                        <a:t>2019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113030" marR="0" algn="ctr">
                        <a:lnSpc>
                          <a:spcPct val="107000"/>
                        </a:lnSpc>
                        <a:spcBef>
                          <a:spcPts val="80"/>
                        </a:spcBef>
                        <a:spcAft>
                          <a:spcPts val="0"/>
                        </a:spcAft>
                      </a:pPr>
                      <a:r>
                        <a:rPr lang="en-US" sz="1400" dirty="0">
                          <a:effectLst/>
                        </a:rPr>
                        <a:t>2020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114935" marR="0" algn="ctr">
                        <a:lnSpc>
                          <a:spcPct val="107000"/>
                        </a:lnSpc>
                        <a:spcBef>
                          <a:spcPts val="80"/>
                        </a:spcBef>
                        <a:spcAft>
                          <a:spcPts val="0"/>
                        </a:spcAft>
                      </a:pPr>
                      <a:r>
                        <a:rPr lang="en-US" sz="1400" dirty="0">
                          <a:effectLst/>
                        </a:rPr>
                        <a:t>2021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114935" marR="0" algn="ctr">
                        <a:lnSpc>
                          <a:spcPct val="107000"/>
                        </a:lnSpc>
                        <a:spcBef>
                          <a:spcPts val="80"/>
                        </a:spcBef>
                        <a:spcAft>
                          <a:spcPts val="0"/>
                        </a:spcAft>
                      </a:pPr>
                      <a:r>
                        <a:rPr lang="en-US" sz="1400" dirty="0">
                          <a:effectLst/>
                        </a:rPr>
                        <a:t>2022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72390" marR="0" algn="ctr">
                        <a:lnSpc>
                          <a:spcPct val="107000"/>
                        </a:lnSpc>
                        <a:spcBef>
                          <a:spcPts val="85"/>
                        </a:spcBef>
                        <a:spcAft>
                          <a:spcPts val="0"/>
                        </a:spcAft>
                      </a:pPr>
                      <a:r>
                        <a:rPr lang="en-US" sz="1400" dirty="0">
                          <a:effectLst/>
                        </a:rPr>
                        <a:t>2023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130810" marR="0" algn="ctr">
                        <a:lnSpc>
                          <a:spcPct val="107000"/>
                        </a:lnSpc>
                        <a:spcBef>
                          <a:spcPts val="80"/>
                        </a:spcBef>
                        <a:spcAft>
                          <a:spcPts val="0"/>
                        </a:spcAft>
                      </a:pPr>
                      <a:r>
                        <a:rPr lang="en-US" sz="1400" dirty="0">
                          <a:effectLst/>
                        </a:rPr>
                        <a:t>2024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00315839"/>
                  </a:ext>
                </a:extLst>
              </a:tr>
              <a:tr h="327563">
                <a:tc>
                  <a:txBody>
                    <a:bodyPr/>
                    <a:lstStyle/>
                    <a:p>
                      <a:pPr marL="0" marR="17145" algn="ctr">
                        <a:lnSpc>
                          <a:spcPct val="107000"/>
                        </a:lnSpc>
                        <a:spcBef>
                          <a:spcPts val="45"/>
                        </a:spcBef>
                        <a:spcAft>
                          <a:spcPts val="0"/>
                        </a:spcAft>
                      </a:pPr>
                      <a:r>
                        <a:rPr lang="en-US" sz="1400" dirty="0">
                          <a:effectLst/>
                        </a:rPr>
                        <a:t>  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Income Statement ($000s)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72489402"/>
                  </a:ext>
                </a:extLst>
              </a:tr>
              <a:tr h="327563">
                <a:tc>
                  <a:txBody>
                    <a:bodyPr/>
                    <a:lstStyle/>
                    <a:p>
                      <a:pPr marL="0" marR="17145" algn="ctr">
                        <a:lnSpc>
                          <a:spcPct val="107000"/>
                        </a:lnSpc>
                        <a:spcBef>
                          <a:spcPts val="45"/>
                        </a:spcBef>
                        <a:spcAft>
                          <a:spcPts val="0"/>
                        </a:spcAft>
                      </a:pPr>
                      <a:r>
                        <a:rPr lang="en-US" sz="1400" dirty="0">
                          <a:effectLst/>
                        </a:rPr>
                        <a:t>  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Sales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a:effectLst/>
                        </a:rPr>
                        <a:t>74,889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45"/>
                        </a:spcBef>
                        <a:spcAft>
                          <a:spcPts val="0"/>
                        </a:spcAft>
                      </a:pPr>
                      <a:r>
                        <a:rPr lang="en-US" sz="1400">
                          <a:effectLst/>
                        </a:rPr>
                        <a:t>88,369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103,247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119,793</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46355" marR="0" algn="ctr">
                        <a:lnSpc>
                          <a:spcPct val="107000"/>
                        </a:lnSpc>
                        <a:spcBef>
                          <a:spcPts val="50"/>
                        </a:spcBef>
                        <a:spcAft>
                          <a:spcPts val="0"/>
                        </a:spcAft>
                      </a:pPr>
                      <a:r>
                        <a:rPr lang="en-US" sz="1400">
                          <a:effectLst/>
                        </a:rPr>
                        <a:t>138,167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158,546</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221669844"/>
                  </a:ext>
                </a:extLst>
              </a:tr>
              <a:tr h="350485">
                <a:tc>
                  <a:txBody>
                    <a:bodyPr/>
                    <a:lstStyle/>
                    <a:p>
                      <a:pPr marL="0" marR="17145" algn="ctr">
                        <a:lnSpc>
                          <a:spcPct val="107000"/>
                        </a:lnSpc>
                        <a:spcBef>
                          <a:spcPts val="45"/>
                        </a:spcBef>
                        <a:spcAft>
                          <a:spcPts val="0"/>
                        </a:spcAft>
                      </a:pPr>
                      <a:r>
                        <a:rPr lang="en-US" sz="1400" dirty="0">
                          <a:effectLst/>
                        </a:rPr>
                        <a:t>  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a:effectLst/>
                        </a:rPr>
                        <a:t>Costs Except Depreciation</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dirty="0">
                          <a:effectLst/>
                        </a:rPr>
                        <a:t>−58,413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45"/>
                        </a:spcBef>
                        <a:spcAft>
                          <a:spcPts val="0"/>
                        </a:spcAft>
                      </a:pPr>
                      <a:r>
                        <a:rPr lang="en-US" sz="1400" dirty="0">
                          <a:effectLst/>
                        </a:rPr>
                        <a:t>−68,928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−80,533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−93,438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5080" algn="ctr">
                        <a:lnSpc>
                          <a:spcPct val="107000"/>
                        </a:lnSpc>
                        <a:spcBef>
                          <a:spcPts val="45"/>
                        </a:spcBef>
                        <a:spcAft>
                          <a:spcPts val="0"/>
                        </a:spcAft>
                      </a:pPr>
                      <a:r>
                        <a:rPr lang="en-US" sz="1400" dirty="0">
                          <a:effectLst/>
                        </a:rPr>
                        <a:t>−107,770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7620" algn="r">
                        <a:lnSpc>
                          <a:spcPct val="107000"/>
                        </a:lnSpc>
                        <a:spcBef>
                          <a:spcPts val="45"/>
                        </a:spcBef>
                        <a:spcAft>
                          <a:spcPts val="0"/>
                        </a:spcAft>
                      </a:pPr>
                      <a:r>
                        <a:rPr lang="en-US" sz="1400" b="0" dirty="0">
                          <a:effectLst/>
                        </a:rPr>
                        <a:t>−123,666</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19005022"/>
                  </a:ext>
                </a:extLst>
              </a:tr>
              <a:tr h="327563">
                <a:tc>
                  <a:txBody>
                    <a:bodyPr/>
                    <a:lstStyle/>
                    <a:p>
                      <a:pPr marL="0" marR="17145" algn="ctr">
                        <a:lnSpc>
                          <a:spcPct val="107000"/>
                        </a:lnSpc>
                        <a:spcBef>
                          <a:spcPts val="45"/>
                        </a:spcBef>
                        <a:spcAft>
                          <a:spcPts val="0"/>
                        </a:spcAft>
                      </a:pPr>
                      <a:r>
                        <a:rPr lang="en-US" sz="1400" dirty="0">
                          <a:effectLst/>
                        </a:rPr>
                        <a:t>  5</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EBITDA</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a:effectLst/>
                        </a:rPr>
                        <a:t>16,476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a:effectLst/>
                        </a:rPr>
                        <a:t>19,441</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22,714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26,354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99060" marR="0" algn="ctr">
                        <a:lnSpc>
                          <a:spcPct val="107000"/>
                        </a:lnSpc>
                        <a:spcBef>
                          <a:spcPts val="45"/>
                        </a:spcBef>
                        <a:spcAft>
                          <a:spcPts val="0"/>
                        </a:spcAft>
                      </a:pPr>
                      <a:r>
                        <a:rPr lang="en-US" sz="1400">
                          <a:effectLst/>
                        </a:rPr>
                        <a:t>30,397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34,880</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20962753"/>
                  </a:ext>
                </a:extLst>
              </a:tr>
              <a:tr h="327563">
                <a:tc>
                  <a:txBody>
                    <a:bodyPr/>
                    <a:lstStyle/>
                    <a:p>
                      <a:pPr marL="0" marR="17145" algn="ctr">
                        <a:lnSpc>
                          <a:spcPct val="107000"/>
                        </a:lnSpc>
                        <a:spcBef>
                          <a:spcPts val="45"/>
                        </a:spcBef>
                        <a:spcAft>
                          <a:spcPts val="0"/>
                        </a:spcAft>
                      </a:pPr>
                      <a:r>
                        <a:rPr lang="en-US" sz="1400" dirty="0">
                          <a:effectLst/>
                        </a:rPr>
                        <a:t>  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a:effectLst/>
                        </a:rPr>
                        <a:t>Depreciation</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dirty="0">
                          <a:effectLst/>
                        </a:rPr>
                        <a:t>−5,493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dirty="0">
                          <a:effectLst/>
                        </a:rPr>
                        <a:t>−7,444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−7,499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−7,549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72390" marR="0" algn="ctr">
                        <a:lnSpc>
                          <a:spcPct val="107000"/>
                        </a:lnSpc>
                        <a:spcBef>
                          <a:spcPts val="45"/>
                        </a:spcBef>
                        <a:spcAft>
                          <a:spcPts val="0"/>
                        </a:spcAft>
                      </a:pPr>
                      <a:r>
                        <a:rPr lang="en-US" sz="1400" dirty="0">
                          <a:effectLst/>
                        </a:rPr>
                        <a:t>−7,594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−7,635</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51345355"/>
                  </a:ext>
                </a:extLst>
              </a:tr>
              <a:tr h="327563">
                <a:tc>
                  <a:txBody>
                    <a:bodyPr/>
                    <a:lstStyle/>
                    <a:p>
                      <a:pPr marL="0" marR="17145" algn="ctr">
                        <a:lnSpc>
                          <a:spcPct val="107000"/>
                        </a:lnSpc>
                        <a:spcBef>
                          <a:spcPts val="45"/>
                        </a:spcBef>
                        <a:spcAft>
                          <a:spcPts val="0"/>
                        </a:spcAft>
                      </a:pPr>
                      <a:r>
                        <a:rPr lang="en-US" sz="1400" dirty="0">
                          <a:effectLst/>
                        </a:rPr>
                        <a:t>  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EBIT</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a:effectLst/>
                        </a:rPr>
                        <a:t>10,983</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a:effectLst/>
                        </a:rPr>
                        <a:t>11,997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15,215</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18,805</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99060" marR="0" algn="ctr">
                        <a:lnSpc>
                          <a:spcPct val="107000"/>
                        </a:lnSpc>
                        <a:spcBef>
                          <a:spcPts val="45"/>
                        </a:spcBef>
                        <a:spcAft>
                          <a:spcPts val="0"/>
                        </a:spcAft>
                      </a:pPr>
                      <a:r>
                        <a:rPr lang="en-US" sz="1400">
                          <a:effectLst/>
                        </a:rPr>
                        <a:t>22,802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27,245</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99717956"/>
                  </a:ext>
                </a:extLst>
              </a:tr>
              <a:tr h="327563">
                <a:tc>
                  <a:txBody>
                    <a:bodyPr/>
                    <a:lstStyle/>
                    <a:p>
                      <a:pPr marL="0" marR="17145" algn="ctr">
                        <a:lnSpc>
                          <a:spcPct val="107000"/>
                        </a:lnSpc>
                        <a:spcBef>
                          <a:spcPts val="45"/>
                        </a:spcBef>
                        <a:spcAft>
                          <a:spcPts val="0"/>
                        </a:spcAft>
                      </a:pPr>
                      <a:r>
                        <a:rPr lang="en-US" sz="1400" dirty="0">
                          <a:effectLst/>
                        </a:rPr>
                        <a:t>  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a:effectLst/>
                        </a:rPr>
                        <a:t>Interest Expense (net)</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dirty="0">
                          <a:effectLst/>
                        </a:rPr>
                        <a:t>−306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dirty="0">
                          <a:effectLst/>
                        </a:rPr>
                        <a:t>−306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−1,666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−1,666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72390" marR="0" algn="ctr">
                        <a:lnSpc>
                          <a:spcPct val="107000"/>
                        </a:lnSpc>
                        <a:spcBef>
                          <a:spcPts val="45"/>
                        </a:spcBef>
                        <a:spcAft>
                          <a:spcPts val="0"/>
                        </a:spcAft>
                      </a:pPr>
                      <a:r>
                        <a:rPr lang="en-US" sz="1400" dirty="0">
                          <a:effectLst/>
                        </a:rPr>
                        <a:t>−1,666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−1,666</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56101310"/>
                  </a:ext>
                </a:extLst>
              </a:tr>
              <a:tr h="327563">
                <a:tc>
                  <a:txBody>
                    <a:bodyPr/>
                    <a:lstStyle/>
                    <a:p>
                      <a:pPr marL="0" marR="17145" algn="ctr">
                        <a:lnSpc>
                          <a:spcPct val="107000"/>
                        </a:lnSpc>
                        <a:spcBef>
                          <a:spcPts val="45"/>
                        </a:spcBef>
                        <a:spcAft>
                          <a:spcPts val="0"/>
                        </a:spcAft>
                      </a:pPr>
                      <a:r>
                        <a:rPr lang="en-US" sz="1400" dirty="0">
                          <a:effectLst/>
                        </a:rPr>
                        <a:t>  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Pretax Income</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a:effectLst/>
                        </a:rPr>
                        <a:t>10,677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a:effectLst/>
                        </a:rPr>
                        <a:t>11,691</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13,549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17,139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99060" marR="0" algn="ctr">
                        <a:lnSpc>
                          <a:spcPct val="107000"/>
                        </a:lnSpc>
                        <a:spcBef>
                          <a:spcPts val="45"/>
                        </a:spcBef>
                        <a:spcAft>
                          <a:spcPts val="0"/>
                        </a:spcAft>
                      </a:pPr>
                      <a:r>
                        <a:rPr lang="en-US" sz="1400">
                          <a:effectLst/>
                        </a:rPr>
                        <a:t>21,136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25,579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82941234"/>
                  </a:ext>
                </a:extLst>
              </a:tr>
              <a:tr h="327563">
                <a:tc>
                  <a:txBody>
                    <a:bodyPr/>
                    <a:lstStyle/>
                    <a:p>
                      <a:pPr marL="0" marR="17145" algn="ctr">
                        <a:lnSpc>
                          <a:spcPct val="107000"/>
                        </a:lnSpc>
                        <a:spcBef>
                          <a:spcPts val="45"/>
                        </a:spcBef>
                        <a:spcAft>
                          <a:spcPts val="0"/>
                        </a:spcAft>
                      </a:pPr>
                      <a:r>
                        <a:rPr lang="en-US" sz="1400" dirty="0">
                          <a:effectLst/>
                        </a:rPr>
                        <a:t>10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dirty="0">
                          <a:effectLst/>
                        </a:rPr>
                        <a:t>Income Tax</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dirty="0">
                          <a:effectLst/>
                        </a:rPr>
                        <a:t>−2,669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dirty="0">
                          <a:effectLst/>
                        </a:rPr>
                        <a:t>−2,923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−3,387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dirty="0">
                          <a:effectLst/>
                        </a:rPr>
                        <a:t>−4,285</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72390" marR="0" algn="ctr">
                        <a:lnSpc>
                          <a:spcPct val="107000"/>
                        </a:lnSpc>
                        <a:spcBef>
                          <a:spcPts val="45"/>
                        </a:spcBef>
                        <a:spcAft>
                          <a:spcPts val="0"/>
                        </a:spcAft>
                      </a:pPr>
                      <a:r>
                        <a:rPr lang="en-US" sz="1400" dirty="0">
                          <a:effectLst/>
                        </a:rPr>
                        <a:t>−5,284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b="0" dirty="0">
                          <a:effectLst/>
                        </a:rPr>
                        <a:t>−6,395</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49370449"/>
                  </a:ext>
                </a:extLst>
              </a:tr>
              <a:tr h="327563">
                <a:tc>
                  <a:txBody>
                    <a:bodyPr/>
                    <a:lstStyle/>
                    <a:p>
                      <a:pPr marL="0" marR="17145" algn="ctr">
                        <a:lnSpc>
                          <a:spcPct val="107000"/>
                        </a:lnSpc>
                        <a:spcBef>
                          <a:spcPts val="45"/>
                        </a:spcBef>
                        <a:spcAft>
                          <a:spcPts val="0"/>
                        </a:spcAft>
                      </a:pPr>
                      <a:r>
                        <a:rPr lang="en-US" sz="1400" dirty="0">
                          <a:effectLst/>
                        </a:rPr>
                        <a:t>11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dirty="0">
                          <a:effectLst/>
                        </a:rPr>
                        <a:t>Net Income</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0" marR="20320" algn="r">
                        <a:lnSpc>
                          <a:spcPct val="107000"/>
                        </a:lnSpc>
                        <a:spcBef>
                          <a:spcPts val="45"/>
                        </a:spcBef>
                        <a:spcAft>
                          <a:spcPts val="0"/>
                        </a:spcAft>
                      </a:pPr>
                      <a:r>
                        <a:rPr lang="en-US" sz="1400">
                          <a:effectLst/>
                        </a:rPr>
                        <a:t>8,007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0" marR="26670" algn="r">
                        <a:lnSpc>
                          <a:spcPct val="107000"/>
                        </a:lnSpc>
                        <a:spcBef>
                          <a:spcPts val="50"/>
                        </a:spcBef>
                        <a:spcAft>
                          <a:spcPts val="0"/>
                        </a:spcAft>
                      </a:pPr>
                      <a:r>
                        <a:rPr lang="en-US" sz="1400">
                          <a:effectLst/>
                        </a:rPr>
                        <a:t>8,769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10,162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0" marR="24765" algn="r">
                        <a:lnSpc>
                          <a:spcPct val="107000"/>
                        </a:lnSpc>
                        <a:spcBef>
                          <a:spcPts val="50"/>
                        </a:spcBef>
                        <a:spcAft>
                          <a:spcPts val="0"/>
                        </a:spcAft>
                      </a:pPr>
                      <a:r>
                        <a:rPr lang="en-US" sz="1400">
                          <a:effectLst/>
                        </a:rPr>
                        <a:t>12,854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99060" marR="0" algn="ctr">
                        <a:lnSpc>
                          <a:spcPct val="107000"/>
                        </a:lnSpc>
                        <a:spcBef>
                          <a:spcPts val="45"/>
                        </a:spcBef>
                        <a:spcAft>
                          <a:spcPts val="0"/>
                        </a:spcAft>
                      </a:pPr>
                      <a:r>
                        <a:rPr lang="en-US" sz="1400">
                          <a:effectLst/>
                        </a:rPr>
                        <a:t>15,852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tc>
                  <a:txBody>
                    <a:bodyPr/>
                    <a:lstStyle/>
                    <a:p>
                      <a:pPr marL="0" marR="8890" algn="r">
                        <a:lnSpc>
                          <a:spcPct val="107000"/>
                        </a:lnSpc>
                        <a:spcBef>
                          <a:spcPts val="45"/>
                        </a:spcBef>
                        <a:spcAft>
                          <a:spcPts val="0"/>
                        </a:spcAft>
                      </a:pPr>
                      <a:r>
                        <a:rPr lang="en-US" sz="1400" dirty="0">
                          <a:effectLst/>
                        </a:rPr>
                        <a:t>19,184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w="12700" cmpd="sng">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96434006"/>
                  </a:ext>
                </a:extLst>
              </a:tr>
            </a:tbl>
          </a:graphicData>
        </a:graphic>
      </p:graphicFrame>
    </p:spTree>
    <p:extLst>
      <p:ext uri="{BB962C8B-B14F-4D97-AF65-F5344CB8AC3E}">
        <p14:creationId xmlns:p14="http://schemas.microsoft.com/office/powerpoint/2010/main" val="9548517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616"/>
            <a:ext cx="8229600" cy="1176433"/>
          </a:xfrm>
        </p:spPr>
        <p:txBody>
          <a:bodyPr/>
          <a:lstStyle/>
          <a:p>
            <a:r>
              <a:rPr lang="en-US" altLang="en-US" sz="3600" dirty="0">
                <a:latin typeface="+mj-lt"/>
              </a:rPr>
              <a:t>18.3 Forecasting a Planned Expansion </a:t>
            </a:r>
            <a:r>
              <a:rPr lang="en-US" altLang="en-US" sz="2800" dirty="0">
                <a:latin typeface="+mj-lt"/>
              </a:rPr>
              <a:t>(7 of 8)</a:t>
            </a:r>
            <a:endParaRPr lang="en-US" sz="3600" dirty="0">
              <a:latin typeface="+mj-lt"/>
            </a:endParaRPr>
          </a:p>
        </p:txBody>
      </p:sp>
      <p:sp>
        <p:nvSpPr>
          <p:cNvPr id="3" name="Content Placeholder 2"/>
          <p:cNvSpPr>
            <a:spLocks noGrp="1"/>
          </p:cNvSpPr>
          <p:nvPr>
            <p:ph idx="1"/>
          </p:nvPr>
        </p:nvSpPr>
        <p:spPr>
          <a:xfrm>
            <a:off x="457200" y="1600200"/>
            <a:ext cx="8229600" cy="2971800"/>
          </a:xfrm>
        </p:spPr>
        <p:txBody>
          <a:bodyPr/>
          <a:lstStyle/>
          <a:p>
            <a:r>
              <a:rPr lang="en-US" altLang="en-US" sz="2400" dirty="0"/>
              <a:t>Working Capital Requirements</a:t>
            </a:r>
          </a:p>
          <a:p>
            <a:pPr lvl="1"/>
            <a:r>
              <a:rPr lang="en-US" altLang="en-US" sz="2400" dirty="0"/>
              <a:t>Increases in working capital reduce free cash flow</a:t>
            </a:r>
          </a:p>
          <a:p>
            <a:pPr lvl="1"/>
            <a:r>
              <a:rPr lang="en-US" altLang="en-US" sz="2400" dirty="0"/>
              <a:t>KMS Example:</a:t>
            </a:r>
          </a:p>
          <a:p>
            <a:pPr lvl="2"/>
            <a:r>
              <a:rPr lang="en-US" altLang="en-US" sz="2400" dirty="0">
                <a:ea typeface="ＭＳ Ｐゴシック" panose="020B0600070205080204" pitchFamily="34" charset="-128"/>
              </a:rPr>
              <a:t>We assume minimum cash requirements will remain 16% of sales, A/R = 19% of sales, Inventory = 20% of sales, A/P = 16% of sales as in 2019</a:t>
            </a:r>
          </a:p>
          <a:p>
            <a:pPr lvl="2"/>
            <a:r>
              <a:rPr lang="en-US" altLang="en-US" sz="2400" dirty="0">
                <a:ea typeface="ＭＳ Ｐゴシック" panose="020B0600070205080204" pitchFamily="34" charset="-128"/>
              </a:rPr>
              <a:t>*Excess cash is distributed as dividends.</a:t>
            </a:r>
          </a:p>
        </p:txBody>
      </p:sp>
    </p:spTree>
    <p:extLst>
      <p:ext uri="{BB962C8B-B14F-4D97-AF65-F5344CB8AC3E}">
        <p14:creationId xmlns:p14="http://schemas.microsoft.com/office/powerpoint/2010/main" val="37706782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097280"/>
          </a:xfrm>
        </p:spPr>
        <p:txBody>
          <a:bodyPr/>
          <a:lstStyle/>
          <a:p>
            <a:r>
              <a:rPr lang="en-US" altLang="en-US" sz="3600" dirty="0">
                <a:latin typeface="+mj-lt"/>
              </a:rPr>
              <a:t>KMS Projected Working Capital Needs</a:t>
            </a:r>
            <a:endParaRPr lang="en-US" sz="2000" dirty="0">
              <a:latin typeface="+mj-lt"/>
            </a:endParaRPr>
          </a:p>
        </p:txBody>
      </p:sp>
      <p:sp>
        <p:nvSpPr>
          <p:cNvPr id="3" name="Content Placeholder 2"/>
          <p:cNvSpPr>
            <a:spLocks noGrp="1"/>
          </p:cNvSpPr>
          <p:nvPr>
            <p:ph idx="1"/>
          </p:nvPr>
        </p:nvSpPr>
        <p:spPr>
          <a:xfrm>
            <a:off x="457200" y="1637144"/>
            <a:ext cx="8229600" cy="384810"/>
          </a:xfrm>
        </p:spPr>
        <p:txBody>
          <a:bodyPr/>
          <a:lstStyle/>
          <a:p>
            <a:pPr marL="0" indent="0">
              <a:lnSpc>
                <a:spcPct val="90000"/>
              </a:lnSpc>
              <a:buNone/>
            </a:pPr>
            <a:r>
              <a:rPr lang="en-US" altLang="en-US" sz="2400" b="1" dirty="0"/>
              <a:t>Table 18.9</a:t>
            </a:r>
            <a:r>
              <a:rPr lang="en-US" altLang="en-US" sz="2400" dirty="0"/>
              <a:t> KMS Projected Working Capital Needs</a:t>
            </a:r>
          </a:p>
        </p:txBody>
      </p:sp>
      <p:graphicFrame>
        <p:nvGraphicFramePr>
          <p:cNvPr id="4" name="Table 3">
            <a:extLst>
              <a:ext uri="{FF2B5EF4-FFF2-40B4-BE49-F238E27FC236}">
                <a16:creationId xmlns:a16="http://schemas.microsoft.com/office/drawing/2014/main" id="{E248B242-7B57-437B-A443-207712F1144E}"/>
              </a:ext>
            </a:extLst>
          </p:cNvPr>
          <p:cNvGraphicFramePr>
            <a:graphicFrameLocks noGrp="1"/>
          </p:cNvGraphicFramePr>
          <p:nvPr>
            <p:extLst>
              <p:ext uri="{D42A27DB-BD31-4B8C-83A1-F6EECF244321}">
                <p14:modId xmlns:p14="http://schemas.microsoft.com/office/powerpoint/2010/main" val="382253293"/>
              </p:ext>
            </p:extLst>
          </p:nvPr>
        </p:nvGraphicFramePr>
        <p:xfrm>
          <a:off x="580650" y="2283830"/>
          <a:ext cx="7982708" cy="3555862"/>
        </p:xfrm>
        <a:graphic>
          <a:graphicData uri="http://schemas.openxmlformats.org/drawingml/2006/table">
            <a:tbl>
              <a:tblPr firstRow="1" firstCol="1" lastRow="1" lastCol="1" bandRow="1" bandCol="1">
                <a:tableStyleId>{3B4B98B0-60AC-42C2-AFA5-B58CD77FA1E5}</a:tableStyleId>
              </a:tblPr>
              <a:tblGrid>
                <a:gridCol w="409950">
                  <a:extLst>
                    <a:ext uri="{9D8B030D-6E8A-4147-A177-3AD203B41FA5}">
                      <a16:colId xmlns:a16="http://schemas.microsoft.com/office/drawing/2014/main" val="376298329"/>
                    </a:ext>
                  </a:extLst>
                </a:gridCol>
                <a:gridCol w="2709626">
                  <a:extLst>
                    <a:ext uri="{9D8B030D-6E8A-4147-A177-3AD203B41FA5}">
                      <a16:colId xmlns:a16="http://schemas.microsoft.com/office/drawing/2014/main" val="82149245"/>
                    </a:ext>
                  </a:extLst>
                </a:gridCol>
                <a:gridCol w="810522">
                  <a:extLst>
                    <a:ext uri="{9D8B030D-6E8A-4147-A177-3AD203B41FA5}">
                      <a16:colId xmlns:a16="http://schemas.microsoft.com/office/drawing/2014/main" val="865352087"/>
                    </a:ext>
                  </a:extLst>
                </a:gridCol>
                <a:gridCol w="810522">
                  <a:extLst>
                    <a:ext uri="{9D8B030D-6E8A-4147-A177-3AD203B41FA5}">
                      <a16:colId xmlns:a16="http://schemas.microsoft.com/office/drawing/2014/main" val="593044127"/>
                    </a:ext>
                  </a:extLst>
                </a:gridCol>
                <a:gridCol w="810522">
                  <a:extLst>
                    <a:ext uri="{9D8B030D-6E8A-4147-A177-3AD203B41FA5}">
                      <a16:colId xmlns:a16="http://schemas.microsoft.com/office/drawing/2014/main" val="10372889"/>
                    </a:ext>
                  </a:extLst>
                </a:gridCol>
                <a:gridCol w="810522">
                  <a:extLst>
                    <a:ext uri="{9D8B030D-6E8A-4147-A177-3AD203B41FA5}">
                      <a16:colId xmlns:a16="http://schemas.microsoft.com/office/drawing/2014/main" val="3811391141"/>
                    </a:ext>
                  </a:extLst>
                </a:gridCol>
                <a:gridCol w="810522">
                  <a:extLst>
                    <a:ext uri="{9D8B030D-6E8A-4147-A177-3AD203B41FA5}">
                      <a16:colId xmlns:a16="http://schemas.microsoft.com/office/drawing/2014/main" val="807853380"/>
                    </a:ext>
                  </a:extLst>
                </a:gridCol>
                <a:gridCol w="810522">
                  <a:extLst>
                    <a:ext uri="{9D8B030D-6E8A-4147-A177-3AD203B41FA5}">
                      <a16:colId xmlns:a16="http://schemas.microsoft.com/office/drawing/2014/main" val="2617320470"/>
                    </a:ext>
                  </a:extLst>
                </a:gridCol>
              </a:tblGrid>
              <a:tr h="270668">
                <a:tc>
                  <a:txBody>
                    <a:bodyPr/>
                    <a:lstStyle/>
                    <a:p>
                      <a:pPr marL="0" marR="17145" algn="ctr">
                        <a:lnSpc>
                          <a:spcPct val="100000"/>
                        </a:lnSpc>
                        <a:spcBef>
                          <a:spcPts val="50"/>
                        </a:spcBef>
                        <a:spcAft>
                          <a:spcPts val="0"/>
                        </a:spcAft>
                      </a:pPr>
                      <a:r>
                        <a:rPr lang="en-US" sz="1400" dirty="0">
                          <a:effectLst/>
                        </a:rPr>
                        <a:t>  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765" marR="0">
                        <a:lnSpc>
                          <a:spcPct val="100000"/>
                        </a:lnSpc>
                        <a:spcBef>
                          <a:spcPts val="45"/>
                        </a:spcBef>
                        <a:spcAft>
                          <a:spcPts val="0"/>
                        </a:spcAft>
                      </a:pPr>
                      <a:r>
                        <a:rPr lang="en-US" sz="1400">
                          <a:effectLst/>
                        </a:rPr>
                        <a:t>Year</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3505" marR="0">
                        <a:lnSpc>
                          <a:spcPct val="100000"/>
                        </a:lnSpc>
                        <a:spcBef>
                          <a:spcPts val="75"/>
                        </a:spcBef>
                        <a:spcAft>
                          <a:spcPts val="0"/>
                        </a:spcAft>
                      </a:pPr>
                      <a:r>
                        <a:rPr lang="en-US" sz="1400">
                          <a:effectLst/>
                        </a:rPr>
                        <a:t>2019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75"/>
                        </a:spcBef>
                        <a:spcAft>
                          <a:spcPts val="0"/>
                        </a:spcAft>
                      </a:pPr>
                      <a:r>
                        <a:rPr lang="en-US" sz="1400">
                          <a:effectLst/>
                        </a:rPr>
                        <a:t>2020</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75"/>
                        </a:spcBef>
                        <a:spcAft>
                          <a:spcPts val="0"/>
                        </a:spcAft>
                      </a:pPr>
                      <a:r>
                        <a:rPr lang="en-US" sz="1400">
                          <a:effectLst/>
                        </a:rPr>
                        <a:t>2021</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r">
                        <a:lnSpc>
                          <a:spcPct val="100000"/>
                        </a:lnSpc>
                        <a:spcBef>
                          <a:spcPts val="75"/>
                        </a:spcBef>
                        <a:spcAft>
                          <a:spcPts val="0"/>
                        </a:spcAft>
                      </a:pPr>
                      <a:r>
                        <a:rPr lang="en-US" sz="1400">
                          <a:effectLst/>
                        </a:rPr>
                        <a:t>2022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r">
                        <a:lnSpc>
                          <a:spcPct val="100000"/>
                        </a:lnSpc>
                        <a:spcBef>
                          <a:spcPts val="75"/>
                        </a:spcBef>
                        <a:spcAft>
                          <a:spcPts val="0"/>
                        </a:spcAft>
                      </a:pPr>
                      <a:r>
                        <a:rPr lang="en-US" sz="1400">
                          <a:effectLst/>
                        </a:rPr>
                        <a:t>2023</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525" marR="0" algn="ctr">
                        <a:lnSpc>
                          <a:spcPct val="100000"/>
                        </a:lnSpc>
                        <a:spcBef>
                          <a:spcPts val="75"/>
                        </a:spcBef>
                        <a:spcAft>
                          <a:spcPts val="0"/>
                        </a:spcAft>
                      </a:pPr>
                      <a:r>
                        <a:rPr lang="en-US" sz="1400">
                          <a:effectLst/>
                        </a:rPr>
                        <a:t>2024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65827023"/>
                  </a:ext>
                </a:extLst>
              </a:tr>
              <a:tr h="270668">
                <a:tc>
                  <a:txBody>
                    <a:bodyPr/>
                    <a:lstStyle/>
                    <a:p>
                      <a:pPr marL="0" marR="17145" algn="ctr">
                        <a:lnSpc>
                          <a:spcPct val="100000"/>
                        </a:lnSpc>
                        <a:spcBef>
                          <a:spcPts val="50"/>
                        </a:spcBef>
                        <a:spcAft>
                          <a:spcPts val="0"/>
                        </a:spcAft>
                      </a:pPr>
                      <a:r>
                        <a:rPr lang="en-US" sz="1400" dirty="0">
                          <a:effectLst/>
                        </a:rPr>
                        <a:t>  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765" marR="0">
                        <a:lnSpc>
                          <a:spcPct val="100000"/>
                        </a:lnSpc>
                        <a:spcBef>
                          <a:spcPts val="45"/>
                        </a:spcBef>
                        <a:spcAft>
                          <a:spcPts val="0"/>
                        </a:spcAft>
                      </a:pPr>
                      <a:r>
                        <a:rPr lang="en-US" sz="1400" b="1" dirty="0">
                          <a:effectLst/>
                        </a:rPr>
                        <a:t>Working Capital ($000s)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96027213"/>
                  </a:ext>
                </a:extLst>
              </a:tr>
              <a:tr h="270668">
                <a:tc>
                  <a:txBody>
                    <a:bodyPr/>
                    <a:lstStyle/>
                    <a:p>
                      <a:pPr marL="0" marR="17145" algn="ctr">
                        <a:lnSpc>
                          <a:spcPct val="100000"/>
                        </a:lnSpc>
                        <a:spcBef>
                          <a:spcPts val="50"/>
                        </a:spcBef>
                        <a:spcAft>
                          <a:spcPts val="0"/>
                        </a:spcAft>
                      </a:pPr>
                      <a:r>
                        <a:rPr lang="en-US" sz="1400" dirty="0">
                          <a:effectLst/>
                        </a:rPr>
                        <a:t>  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1" dirty="0">
                          <a:effectLst/>
                        </a:rPr>
                        <a:t>Assets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83028024"/>
                  </a:ext>
                </a:extLst>
              </a:tr>
              <a:tr h="270668">
                <a:tc>
                  <a:txBody>
                    <a:bodyPr/>
                    <a:lstStyle/>
                    <a:p>
                      <a:pPr marL="0" marR="17145" algn="ctr">
                        <a:lnSpc>
                          <a:spcPct val="100000"/>
                        </a:lnSpc>
                        <a:spcBef>
                          <a:spcPts val="50"/>
                        </a:spcBef>
                        <a:spcAft>
                          <a:spcPts val="0"/>
                        </a:spcAft>
                      </a:pPr>
                      <a:r>
                        <a:rPr lang="en-US" sz="1400" dirty="0">
                          <a:effectLst/>
                        </a:rPr>
                        <a:t>  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a:effectLst/>
                        </a:rPr>
                        <a:t>Accounts Receivable</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a:effectLst/>
                        </a:rPr>
                        <a:t>14,229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16,790</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19,617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22,761</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26,252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30,124</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387505339"/>
                  </a:ext>
                </a:extLst>
              </a:tr>
              <a:tr h="270668">
                <a:tc>
                  <a:txBody>
                    <a:bodyPr/>
                    <a:lstStyle/>
                    <a:p>
                      <a:pPr marL="0" marR="17145" algn="ctr">
                        <a:lnSpc>
                          <a:spcPct val="100000"/>
                        </a:lnSpc>
                        <a:spcBef>
                          <a:spcPts val="50"/>
                        </a:spcBef>
                        <a:spcAft>
                          <a:spcPts val="0"/>
                        </a:spcAft>
                      </a:pPr>
                      <a:r>
                        <a:rPr lang="en-US" sz="1400" dirty="0">
                          <a:effectLst/>
                        </a:rPr>
                        <a:t>  5</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dirty="0">
                          <a:effectLst/>
                        </a:rPr>
                        <a:t>Inventory</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55"/>
                        </a:spcBef>
                        <a:spcAft>
                          <a:spcPts val="0"/>
                        </a:spcAft>
                      </a:pPr>
                      <a:r>
                        <a:rPr lang="en-US" sz="1400">
                          <a:effectLst/>
                        </a:rPr>
                        <a:t>14,978</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55"/>
                        </a:spcBef>
                        <a:spcAft>
                          <a:spcPts val="0"/>
                        </a:spcAft>
                      </a:pPr>
                      <a:r>
                        <a:rPr lang="en-US" sz="1400">
                          <a:effectLst/>
                        </a:rPr>
                        <a:t>17,674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55"/>
                        </a:spcBef>
                        <a:spcAft>
                          <a:spcPts val="0"/>
                        </a:spcAft>
                      </a:pPr>
                      <a:r>
                        <a:rPr lang="en-US" sz="1400">
                          <a:effectLst/>
                        </a:rPr>
                        <a:t>20,649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55"/>
                        </a:spcBef>
                        <a:spcAft>
                          <a:spcPts val="0"/>
                        </a:spcAft>
                      </a:pPr>
                      <a:r>
                        <a:rPr lang="en-US" sz="1400">
                          <a:effectLst/>
                        </a:rPr>
                        <a:t>23,959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55"/>
                        </a:spcBef>
                        <a:spcAft>
                          <a:spcPts val="0"/>
                        </a:spcAft>
                      </a:pPr>
                      <a:r>
                        <a:rPr lang="en-US" sz="1400">
                          <a:effectLst/>
                        </a:rPr>
                        <a:t>27,633</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55"/>
                        </a:spcBef>
                        <a:spcAft>
                          <a:spcPts val="0"/>
                        </a:spcAft>
                      </a:pPr>
                      <a:r>
                        <a:rPr lang="en-US" sz="1400" b="0" dirty="0">
                          <a:effectLst/>
                        </a:rPr>
                        <a:t>31,709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07050947"/>
                  </a:ext>
                </a:extLst>
              </a:tr>
              <a:tr h="270668">
                <a:tc>
                  <a:txBody>
                    <a:bodyPr/>
                    <a:lstStyle/>
                    <a:p>
                      <a:pPr marL="0" marR="17145" algn="ctr">
                        <a:lnSpc>
                          <a:spcPct val="100000"/>
                        </a:lnSpc>
                        <a:spcBef>
                          <a:spcPts val="50"/>
                        </a:spcBef>
                        <a:spcAft>
                          <a:spcPts val="0"/>
                        </a:spcAft>
                      </a:pPr>
                      <a:r>
                        <a:rPr lang="en-US" sz="1400" dirty="0">
                          <a:effectLst/>
                        </a:rPr>
                        <a:t>  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dirty="0">
                          <a:effectLst/>
                        </a:rPr>
                        <a:t>Cash</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a:effectLst/>
                        </a:rPr>
                        <a:t>11,982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795" marR="0" algn="ctr">
                        <a:lnSpc>
                          <a:spcPct val="100000"/>
                        </a:lnSpc>
                        <a:spcBef>
                          <a:spcPts val="45"/>
                        </a:spcBef>
                        <a:spcAft>
                          <a:spcPts val="0"/>
                        </a:spcAft>
                      </a:pPr>
                      <a:r>
                        <a:rPr lang="en-US" sz="1400">
                          <a:effectLst/>
                        </a:rPr>
                        <a:t>14,139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16,520</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19,167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22,107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25,367</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396207882"/>
                  </a:ext>
                </a:extLst>
              </a:tr>
              <a:tr h="270668">
                <a:tc>
                  <a:txBody>
                    <a:bodyPr/>
                    <a:lstStyle/>
                    <a:p>
                      <a:pPr marL="0" marR="17145" algn="ctr">
                        <a:lnSpc>
                          <a:spcPct val="100000"/>
                        </a:lnSpc>
                        <a:spcBef>
                          <a:spcPts val="50"/>
                        </a:spcBef>
                        <a:spcAft>
                          <a:spcPts val="0"/>
                        </a:spcAft>
                      </a:pPr>
                      <a:r>
                        <a:rPr lang="en-US" sz="1400" dirty="0">
                          <a:effectLst/>
                        </a:rPr>
                        <a:t>  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1" dirty="0">
                          <a:effectLst/>
                        </a:rPr>
                        <a:t>Total Current Assets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a:effectLst/>
                        </a:rPr>
                        <a:t>41,189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48,603</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56,786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65,886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75,992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87,201</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22863003"/>
                  </a:ext>
                </a:extLst>
              </a:tr>
              <a:tr h="270668">
                <a:tc>
                  <a:txBody>
                    <a:bodyPr/>
                    <a:lstStyle/>
                    <a:p>
                      <a:pPr marL="0" marR="17145" algn="ctr">
                        <a:lnSpc>
                          <a:spcPct val="100000"/>
                        </a:lnSpc>
                        <a:spcBef>
                          <a:spcPts val="50"/>
                        </a:spcBef>
                        <a:spcAft>
                          <a:spcPts val="0"/>
                        </a:spcAft>
                      </a:pPr>
                      <a:r>
                        <a:rPr lang="en-US" sz="1400" dirty="0">
                          <a:effectLst/>
                        </a:rPr>
                        <a:t>  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1" dirty="0">
                          <a:effectLst/>
                        </a:rPr>
                        <a:t>Liabilities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51835705"/>
                  </a:ext>
                </a:extLst>
              </a:tr>
              <a:tr h="270668">
                <a:tc>
                  <a:txBody>
                    <a:bodyPr/>
                    <a:lstStyle/>
                    <a:p>
                      <a:pPr marL="0" marR="17145" algn="ctr">
                        <a:lnSpc>
                          <a:spcPct val="100000"/>
                        </a:lnSpc>
                        <a:spcBef>
                          <a:spcPts val="50"/>
                        </a:spcBef>
                        <a:spcAft>
                          <a:spcPts val="0"/>
                        </a:spcAft>
                      </a:pPr>
                      <a:r>
                        <a:rPr lang="en-US" sz="1400" dirty="0">
                          <a:effectLst/>
                        </a:rPr>
                        <a:t>  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dirty="0">
                          <a:effectLst/>
                        </a:rPr>
                        <a:t>Accounts Payable</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a:effectLst/>
                        </a:rPr>
                        <a:t>11,982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14,139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16,520</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19,167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22,107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25,367</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12259759"/>
                  </a:ext>
                </a:extLst>
              </a:tr>
              <a:tr h="270668">
                <a:tc>
                  <a:txBody>
                    <a:bodyPr/>
                    <a:lstStyle/>
                    <a:p>
                      <a:pPr marL="0" marR="17145" algn="ctr">
                        <a:lnSpc>
                          <a:spcPct val="100000"/>
                        </a:lnSpc>
                        <a:spcBef>
                          <a:spcPts val="50"/>
                        </a:spcBef>
                        <a:spcAft>
                          <a:spcPts val="0"/>
                        </a:spcAft>
                      </a:pPr>
                      <a:r>
                        <a:rPr lang="en-US" sz="1400" dirty="0">
                          <a:effectLst/>
                        </a:rPr>
                        <a:t>10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1" dirty="0">
                          <a:effectLst/>
                        </a:rPr>
                        <a:t>Total Current Liabilities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a:effectLst/>
                        </a:rPr>
                        <a:t>11,982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14,139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16,520</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19,167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22,107</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25,367</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14799830"/>
                  </a:ext>
                </a:extLst>
              </a:tr>
              <a:tr h="270668">
                <a:tc>
                  <a:txBody>
                    <a:bodyPr/>
                    <a:lstStyle/>
                    <a:p>
                      <a:pPr marL="0" marR="17145" algn="ctr">
                        <a:lnSpc>
                          <a:spcPct val="100000"/>
                        </a:lnSpc>
                        <a:spcBef>
                          <a:spcPts val="50"/>
                        </a:spcBef>
                        <a:spcAft>
                          <a:spcPts val="0"/>
                        </a:spcAft>
                      </a:pPr>
                      <a:r>
                        <a:rPr lang="en-US" sz="1400">
                          <a:effectLst/>
                        </a:rPr>
                        <a:t>11</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1" dirty="0">
                          <a:effectLst/>
                        </a:rPr>
                        <a:t>Net Working Capital</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solidFill>
                            <a:srgbClr val="D4EAE4"/>
                          </a:solidFill>
                          <a:effectLst/>
                        </a:rPr>
                        <a:t> 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b="0" dirty="0">
                          <a:solidFill>
                            <a:srgbClr val="D4EAE4"/>
                          </a:solidFill>
                          <a:effectLst/>
                        </a:rPr>
                        <a:t> Blank</a:t>
                      </a:r>
                      <a:endParaRPr lang="en-IN" sz="14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74184281"/>
                  </a:ext>
                </a:extLst>
              </a:tr>
              <a:tr h="270668">
                <a:tc>
                  <a:txBody>
                    <a:bodyPr/>
                    <a:lstStyle/>
                    <a:p>
                      <a:pPr marL="0" marR="17145" algn="ctr">
                        <a:lnSpc>
                          <a:spcPct val="100000"/>
                        </a:lnSpc>
                        <a:spcBef>
                          <a:spcPts val="50"/>
                        </a:spcBef>
                        <a:spcAft>
                          <a:spcPts val="0"/>
                        </a:spcAft>
                      </a:pPr>
                      <a:r>
                        <a:rPr lang="en-US" sz="1400">
                          <a:effectLst/>
                        </a:rPr>
                        <a:t>12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dirty="0">
                          <a:effectLst/>
                        </a:rPr>
                        <a:t>Net Working Capital (4 − 6)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4135" marR="0">
                        <a:lnSpc>
                          <a:spcPct val="100000"/>
                        </a:lnSpc>
                        <a:spcBef>
                          <a:spcPts val="45"/>
                        </a:spcBef>
                        <a:spcAft>
                          <a:spcPts val="0"/>
                        </a:spcAft>
                      </a:pPr>
                      <a:r>
                        <a:rPr lang="en-US" sz="1400" dirty="0">
                          <a:effectLst/>
                        </a:rPr>
                        <a:t>29,207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34,464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a:effectLst/>
                        </a:rPr>
                        <a:t>40,266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46,719</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a:effectLst/>
                        </a:rPr>
                        <a:t>53,885</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 marR="0" algn="ctr">
                        <a:lnSpc>
                          <a:spcPct val="100000"/>
                        </a:lnSpc>
                        <a:spcBef>
                          <a:spcPts val="45"/>
                        </a:spcBef>
                        <a:spcAft>
                          <a:spcPts val="0"/>
                        </a:spcAft>
                      </a:pPr>
                      <a:r>
                        <a:rPr lang="en-US" sz="1400" b="0" dirty="0">
                          <a:effectLst/>
                        </a:rPr>
                        <a:t>61,833</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5274560"/>
                  </a:ext>
                </a:extLst>
              </a:tr>
              <a:tr h="307846">
                <a:tc>
                  <a:txBody>
                    <a:bodyPr/>
                    <a:lstStyle/>
                    <a:p>
                      <a:pPr marL="0" marR="17145" algn="ctr">
                        <a:lnSpc>
                          <a:spcPct val="100000"/>
                        </a:lnSpc>
                        <a:spcBef>
                          <a:spcPts val="50"/>
                        </a:spcBef>
                        <a:spcAft>
                          <a:spcPts val="0"/>
                        </a:spcAft>
                      </a:pPr>
                      <a:r>
                        <a:rPr lang="en-US" sz="1400" dirty="0">
                          <a:effectLst/>
                        </a:rPr>
                        <a:t>13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400" b="0" dirty="0">
                          <a:effectLst/>
                        </a:rPr>
                        <a:t>Increase in Net Working Capital</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400" dirty="0">
                          <a:effectLst/>
                        </a:rPr>
                        <a:t> </a:t>
                      </a:r>
                      <a:r>
                        <a:rPr lang="en-US" sz="1400" dirty="0">
                          <a:solidFill>
                            <a:srgbClr val="D4EAE4"/>
                          </a:solidFill>
                          <a:effectLst/>
                        </a:rPr>
                        <a:t>Blank</a:t>
                      </a:r>
                      <a:endParaRPr lang="en-IN" sz="14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2865" marR="0" algn="ctr">
                        <a:lnSpc>
                          <a:spcPct val="100000"/>
                        </a:lnSpc>
                        <a:spcBef>
                          <a:spcPts val="45"/>
                        </a:spcBef>
                        <a:spcAft>
                          <a:spcPts val="0"/>
                        </a:spcAft>
                      </a:pPr>
                      <a:r>
                        <a:rPr lang="en-US" sz="1400" b="0" dirty="0">
                          <a:effectLst/>
                        </a:rPr>
                        <a:t>5,257</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2865" marR="0" algn="ctr">
                        <a:lnSpc>
                          <a:spcPct val="100000"/>
                        </a:lnSpc>
                        <a:spcBef>
                          <a:spcPts val="45"/>
                        </a:spcBef>
                        <a:spcAft>
                          <a:spcPts val="0"/>
                        </a:spcAft>
                      </a:pPr>
                      <a:r>
                        <a:rPr lang="en-US" sz="1400" b="0" dirty="0">
                          <a:effectLst/>
                        </a:rPr>
                        <a:t>5,802</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b="0" dirty="0">
                          <a:effectLst/>
                        </a:rPr>
                        <a:t>6,453</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0800" algn="r">
                        <a:lnSpc>
                          <a:spcPct val="100000"/>
                        </a:lnSpc>
                        <a:spcBef>
                          <a:spcPts val="45"/>
                        </a:spcBef>
                        <a:spcAft>
                          <a:spcPts val="0"/>
                        </a:spcAft>
                      </a:pPr>
                      <a:r>
                        <a:rPr lang="en-US" sz="1400" b="0" dirty="0">
                          <a:effectLst/>
                        </a:rPr>
                        <a:t>7,166</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2865" marR="0" algn="ctr">
                        <a:lnSpc>
                          <a:spcPct val="100000"/>
                        </a:lnSpc>
                        <a:spcBef>
                          <a:spcPts val="45"/>
                        </a:spcBef>
                        <a:spcAft>
                          <a:spcPts val="0"/>
                        </a:spcAft>
                      </a:pPr>
                      <a:r>
                        <a:rPr lang="en-US" sz="1400" b="0" dirty="0">
                          <a:effectLst/>
                        </a:rPr>
                        <a:t>7,948</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92036876"/>
                  </a:ext>
                </a:extLst>
              </a:tr>
            </a:tbl>
          </a:graphicData>
        </a:graphic>
      </p:graphicFrame>
    </p:spTree>
    <p:extLst>
      <p:ext uri="{BB962C8B-B14F-4D97-AF65-F5344CB8AC3E}">
        <p14:creationId xmlns:p14="http://schemas.microsoft.com/office/powerpoint/2010/main" val="8339578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144"/>
            <a:ext cx="8229600" cy="1207008"/>
          </a:xfrm>
        </p:spPr>
        <p:txBody>
          <a:bodyPr/>
          <a:lstStyle/>
          <a:p>
            <a:r>
              <a:rPr lang="en-US" altLang="en-US" sz="3600" dirty="0">
                <a:latin typeface="+mj-lt"/>
              </a:rPr>
              <a:t>18.3 Forecasting a Planned Expansion </a:t>
            </a:r>
            <a:r>
              <a:rPr lang="en-US" altLang="en-US" sz="2800" dirty="0">
                <a:latin typeface="+mj-lt"/>
              </a:rPr>
              <a:t>(8 of 8)</a:t>
            </a:r>
            <a:endParaRPr lang="en-US" sz="3600" dirty="0">
              <a:latin typeface="+mj-lt"/>
            </a:endParaRPr>
          </a:p>
        </p:txBody>
      </p:sp>
      <p:sp>
        <p:nvSpPr>
          <p:cNvPr id="3" name="Content Placeholder 2"/>
          <p:cNvSpPr>
            <a:spLocks noGrp="1"/>
          </p:cNvSpPr>
          <p:nvPr>
            <p:ph idx="1"/>
          </p:nvPr>
        </p:nvSpPr>
        <p:spPr>
          <a:xfrm>
            <a:off x="457200" y="1600200"/>
            <a:ext cx="8229600" cy="3566517"/>
          </a:xfrm>
        </p:spPr>
        <p:txBody>
          <a:bodyPr/>
          <a:lstStyle/>
          <a:p>
            <a:r>
              <a:rPr lang="en-US" altLang="en-US" sz="2400" dirty="0"/>
              <a:t>Forecasting the Balance Sheet</a:t>
            </a:r>
          </a:p>
          <a:p>
            <a:pPr lvl="1"/>
            <a:r>
              <a:rPr lang="en-US" altLang="en-US" sz="2400" dirty="0"/>
              <a:t>When we forecast L + E &gt; A, excess cash is available</a:t>
            </a:r>
          </a:p>
          <a:p>
            <a:pPr lvl="2"/>
            <a:r>
              <a:rPr lang="en-US" altLang="en-US" sz="2400" dirty="0">
                <a:ea typeface="ＭＳ Ｐゴシック" panose="020B0600070205080204" pitchFamily="34" charset="-128"/>
              </a:rPr>
              <a:t>Options:</a:t>
            </a:r>
          </a:p>
          <a:p>
            <a:pPr lvl="3"/>
            <a:r>
              <a:rPr lang="en-US" altLang="en-US" sz="2400" dirty="0">
                <a:ea typeface="ＭＳ Ｐゴシック" panose="020B0600070205080204" pitchFamily="34" charset="-128"/>
              </a:rPr>
              <a:t>Build extra cash reserves</a:t>
            </a:r>
          </a:p>
          <a:p>
            <a:pPr lvl="3"/>
            <a:r>
              <a:rPr lang="en-US" altLang="en-US" sz="2400" dirty="0">
                <a:ea typeface="ＭＳ Ｐゴシック" panose="020B0600070205080204" pitchFamily="34" charset="-128"/>
              </a:rPr>
              <a:t>Retire debt</a:t>
            </a:r>
          </a:p>
          <a:p>
            <a:pPr lvl="3"/>
            <a:r>
              <a:rPr lang="en-US" altLang="en-US" sz="2400" dirty="0">
                <a:ea typeface="ＭＳ Ｐゴシック" panose="020B0600070205080204" pitchFamily="34" charset="-128"/>
              </a:rPr>
              <a:t>Distribute excess as dividends</a:t>
            </a:r>
          </a:p>
          <a:p>
            <a:pPr lvl="3"/>
            <a:r>
              <a:rPr lang="en-US" altLang="en-US" sz="2400" dirty="0">
                <a:ea typeface="ＭＳ Ｐゴシック" panose="020B0600070205080204" pitchFamily="34" charset="-128"/>
              </a:rPr>
              <a:t>Repurchase shares</a:t>
            </a:r>
          </a:p>
          <a:p>
            <a:pPr lvl="1"/>
            <a:r>
              <a:rPr lang="en-US" altLang="en-US" sz="2400" dirty="0"/>
              <a:t>When L + E &lt; A, additional financing is needed</a:t>
            </a:r>
          </a:p>
        </p:txBody>
      </p:sp>
    </p:spTree>
    <p:extLst>
      <p:ext uri="{BB962C8B-B14F-4D97-AF65-F5344CB8AC3E}">
        <p14:creationId xmlns:p14="http://schemas.microsoft.com/office/powerpoint/2010/main" val="26643124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097280"/>
          </a:xfrm>
        </p:spPr>
        <p:txBody>
          <a:bodyPr/>
          <a:lstStyle/>
          <a:p>
            <a:r>
              <a:rPr lang="en-US" altLang="en-US" sz="3600" dirty="0">
                <a:latin typeface="+mj-lt"/>
              </a:rPr>
              <a:t>Pro Forma Balance Sheet for KMS, 2017</a:t>
            </a:r>
            <a:endParaRPr lang="en-US" sz="2000" dirty="0">
              <a:latin typeface="+mj-lt"/>
            </a:endParaRPr>
          </a:p>
        </p:txBody>
      </p:sp>
      <p:sp>
        <p:nvSpPr>
          <p:cNvPr id="3" name="Content Placeholder 2"/>
          <p:cNvSpPr>
            <a:spLocks noGrp="1"/>
          </p:cNvSpPr>
          <p:nvPr>
            <p:ph idx="1"/>
          </p:nvPr>
        </p:nvSpPr>
        <p:spPr>
          <a:xfrm>
            <a:off x="457200" y="1600201"/>
            <a:ext cx="8229600" cy="381000"/>
          </a:xfrm>
        </p:spPr>
        <p:txBody>
          <a:bodyPr/>
          <a:lstStyle/>
          <a:p>
            <a:pPr marL="0" indent="0">
              <a:lnSpc>
                <a:spcPct val="90000"/>
              </a:lnSpc>
              <a:buNone/>
            </a:pPr>
            <a:r>
              <a:rPr lang="en-US" altLang="en-US" sz="2000" b="1" dirty="0"/>
              <a:t>Table 18.10 </a:t>
            </a:r>
            <a:r>
              <a:rPr lang="en-US" altLang="en-US" sz="2000" dirty="0"/>
              <a:t>Pro Forma Balance Sheet for KMS, 2020</a:t>
            </a:r>
          </a:p>
        </p:txBody>
      </p:sp>
      <p:graphicFrame>
        <p:nvGraphicFramePr>
          <p:cNvPr id="4" name="Table 3">
            <a:extLst>
              <a:ext uri="{FF2B5EF4-FFF2-40B4-BE49-F238E27FC236}">
                <a16:creationId xmlns:a16="http://schemas.microsoft.com/office/drawing/2014/main" id="{C9E6903E-1D1E-463A-AB8A-F24A8F144627}"/>
              </a:ext>
            </a:extLst>
          </p:cNvPr>
          <p:cNvGraphicFramePr>
            <a:graphicFrameLocks noGrp="1"/>
          </p:cNvGraphicFramePr>
          <p:nvPr>
            <p:extLst>
              <p:ext uri="{D42A27DB-BD31-4B8C-83A1-F6EECF244321}">
                <p14:modId xmlns:p14="http://schemas.microsoft.com/office/powerpoint/2010/main" val="1645243080"/>
              </p:ext>
            </p:extLst>
          </p:nvPr>
        </p:nvGraphicFramePr>
        <p:xfrm>
          <a:off x="579580" y="2016118"/>
          <a:ext cx="8001001" cy="4253989"/>
        </p:xfrm>
        <a:graphic>
          <a:graphicData uri="http://schemas.openxmlformats.org/drawingml/2006/table">
            <a:tbl>
              <a:tblPr firstRow="1" firstCol="1" lastRow="1" lastCol="1" bandRow="1" bandCol="1">
                <a:tableStyleId>{3B4B98B0-60AC-42C2-AFA5-B58CD77FA1E5}</a:tableStyleId>
              </a:tblPr>
              <a:tblGrid>
                <a:gridCol w="298251">
                  <a:extLst>
                    <a:ext uri="{9D8B030D-6E8A-4147-A177-3AD203B41FA5}">
                      <a16:colId xmlns:a16="http://schemas.microsoft.com/office/drawing/2014/main" val="2502103937"/>
                    </a:ext>
                  </a:extLst>
                </a:gridCol>
                <a:gridCol w="2551169">
                  <a:extLst>
                    <a:ext uri="{9D8B030D-6E8A-4147-A177-3AD203B41FA5}">
                      <a16:colId xmlns:a16="http://schemas.microsoft.com/office/drawing/2014/main" val="1124461696"/>
                    </a:ext>
                  </a:extLst>
                </a:gridCol>
                <a:gridCol w="914400">
                  <a:extLst>
                    <a:ext uri="{9D8B030D-6E8A-4147-A177-3AD203B41FA5}">
                      <a16:colId xmlns:a16="http://schemas.microsoft.com/office/drawing/2014/main" val="1269768179"/>
                    </a:ext>
                  </a:extLst>
                </a:gridCol>
                <a:gridCol w="1066800">
                  <a:extLst>
                    <a:ext uri="{9D8B030D-6E8A-4147-A177-3AD203B41FA5}">
                      <a16:colId xmlns:a16="http://schemas.microsoft.com/office/drawing/2014/main" val="3052734070"/>
                    </a:ext>
                  </a:extLst>
                </a:gridCol>
                <a:gridCol w="1828800">
                  <a:extLst>
                    <a:ext uri="{9D8B030D-6E8A-4147-A177-3AD203B41FA5}">
                      <a16:colId xmlns:a16="http://schemas.microsoft.com/office/drawing/2014/main" val="3880977210"/>
                    </a:ext>
                  </a:extLst>
                </a:gridCol>
                <a:gridCol w="1341581">
                  <a:extLst>
                    <a:ext uri="{9D8B030D-6E8A-4147-A177-3AD203B41FA5}">
                      <a16:colId xmlns:a16="http://schemas.microsoft.com/office/drawing/2014/main" val="1602307096"/>
                    </a:ext>
                  </a:extLst>
                </a:gridCol>
              </a:tblGrid>
              <a:tr h="352221">
                <a:tc>
                  <a:txBody>
                    <a:bodyPr/>
                    <a:lstStyle/>
                    <a:p>
                      <a:pPr marL="0" marR="17145" algn="ctr">
                        <a:lnSpc>
                          <a:spcPct val="107000"/>
                        </a:lnSpc>
                        <a:spcBef>
                          <a:spcPts val="0"/>
                        </a:spcBef>
                        <a:spcAft>
                          <a:spcPts val="0"/>
                        </a:spcAft>
                      </a:pPr>
                      <a:r>
                        <a:rPr lang="en-US" sz="1400" dirty="0">
                          <a:effectLst/>
                        </a:rPr>
                        <a:t>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dirty="0">
                          <a:effectLst/>
                        </a:rPr>
                        <a:t>Year</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dirty="0">
                          <a:effectLst/>
                        </a:rPr>
                        <a:t>2019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dirty="0">
                          <a:effectLst/>
                        </a:rPr>
                        <a:t>2020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22885" marR="184785" indent="-15875" algn="ctr">
                        <a:lnSpc>
                          <a:spcPct val="107000"/>
                        </a:lnSpc>
                        <a:spcBef>
                          <a:spcPts val="10"/>
                        </a:spcBef>
                        <a:spcAft>
                          <a:spcPts val="0"/>
                        </a:spcAft>
                      </a:pPr>
                      <a:r>
                        <a:rPr lang="en-US" sz="1400" dirty="0">
                          <a:effectLst/>
                        </a:rPr>
                        <a:t>Source for 2020 Data</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4290" marR="34925" algn="ctr">
                        <a:lnSpc>
                          <a:spcPct val="107000"/>
                        </a:lnSpc>
                        <a:spcBef>
                          <a:spcPts val="75"/>
                        </a:spcBef>
                        <a:spcAft>
                          <a:spcPts val="0"/>
                        </a:spcAft>
                      </a:pPr>
                      <a:r>
                        <a:rPr lang="en-US" sz="1400" dirty="0">
                          <a:effectLst/>
                        </a:rPr>
                        <a:t>2020 (Revised)</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500003489"/>
                  </a:ext>
                </a:extLst>
              </a:tr>
              <a:tr h="92945">
                <a:tc>
                  <a:txBody>
                    <a:bodyPr/>
                    <a:lstStyle/>
                    <a:p>
                      <a:pPr marL="0" marR="17145" algn="ctr">
                        <a:lnSpc>
                          <a:spcPct val="107000"/>
                        </a:lnSpc>
                        <a:spcBef>
                          <a:spcPts val="0"/>
                        </a:spcBef>
                        <a:spcAft>
                          <a:spcPts val="0"/>
                        </a:spcAft>
                      </a:pPr>
                      <a:r>
                        <a:rPr lang="en-US" sz="1400" dirty="0">
                          <a:effectLst/>
                        </a:rPr>
                        <a:t>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b="1" dirty="0">
                          <a:effectLst/>
                        </a:rPr>
                        <a:t>Balance Sheet ($000s)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82815197"/>
                  </a:ext>
                </a:extLst>
              </a:tr>
              <a:tr h="92945">
                <a:tc>
                  <a:txBody>
                    <a:bodyPr/>
                    <a:lstStyle/>
                    <a:p>
                      <a:pPr marL="0" marR="17145" algn="ctr">
                        <a:lnSpc>
                          <a:spcPct val="107000"/>
                        </a:lnSpc>
                        <a:spcBef>
                          <a:spcPts val="0"/>
                        </a:spcBef>
                        <a:spcAft>
                          <a:spcPts val="0"/>
                        </a:spcAft>
                      </a:pPr>
                      <a:r>
                        <a:rPr lang="en-US" sz="1400" dirty="0">
                          <a:effectLst/>
                        </a:rPr>
                        <a:t>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b="1" dirty="0">
                          <a:effectLst/>
                        </a:rPr>
                        <a:t>Assets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dirty="0">
                          <a:effectLst/>
                        </a:rPr>
                        <a:t> </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b="0" dirty="0">
                          <a:effectLst/>
                        </a:rPr>
                        <a:t> </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12651766"/>
                  </a:ext>
                </a:extLst>
              </a:tr>
              <a:tr h="172851">
                <a:tc>
                  <a:txBody>
                    <a:bodyPr/>
                    <a:lstStyle/>
                    <a:p>
                      <a:pPr marL="0" marR="17145" algn="ctr">
                        <a:lnSpc>
                          <a:spcPct val="107000"/>
                        </a:lnSpc>
                        <a:spcBef>
                          <a:spcPts val="0"/>
                        </a:spcBef>
                        <a:spcAft>
                          <a:spcPts val="0"/>
                        </a:spcAft>
                      </a:pPr>
                      <a:r>
                        <a:rPr lang="en-US" sz="1400" dirty="0">
                          <a:effectLst/>
                        </a:rPr>
                        <a:t>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a:effectLst/>
                        </a:rPr>
                        <a:t>Cash and Cash Equivalents</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0"/>
                        </a:spcBef>
                        <a:spcAft>
                          <a:spcPts val="0"/>
                        </a:spcAft>
                      </a:pPr>
                      <a:r>
                        <a:rPr lang="en-US" sz="1400" dirty="0">
                          <a:effectLst/>
                        </a:rPr>
                        <a:t>11,982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0"/>
                        </a:spcBef>
                        <a:spcAft>
                          <a:spcPts val="0"/>
                        </a:spcAft>
                      </a:pPr>
                      <a:r>
                        <a:rPr lang="en-US" sz="1400" dirty="0">
                          <a:effectLst/>
                        </a:rPr>
                        <a:t>  14,139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0"/>
                        </a:spcBef>
                        <a:spcAft>
                          <a:spcPts val="0"/>
                        </a:spcAft>
                      </a:pPr>
                      <a:r>
                        <a:rPr lang="en-US" sz="1400" dirty="0">
                          <a:effectLst/>
                        </a:rPr>
                        <a:t>Table 18.9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0"/>
                        </a:spcBef>
                        <a:spcAft>
                          <a:spcPts val="0"/>
                        </a:spcAft>
                      </a:pPr>
                      <a:r>
                        <a:rPr lang="en-US" sz="1400" b="0" dirty="0">
                          <a:effectLst/>
                        </a:rPr>
                        <a:t>14,139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64216597"/>
                  </a:ext>
                </a:extLst>
              </a:tr>
              <a:tr h="172851">
                <a:tc>
                  <a:txBody>
                    <a:bodyPr/>
                    <a:lstStyle/>
                    <a:p>
                      <a:pPr marL="0" marR="17145" algn="ctr">
                        <a:lnSpc>
                          <a:spcPct val="107000"/>
                        </a:lnSpc>
                        <a:spcBef>
                          <a:spcPts val="0"/>
                        </a:spcBef>
                        <a:spcAft>
                          <a:spcPts val="0"/>
                        </a:spcAft>
                      </a:pPr>
                      <a:r>
                        <a:rPr lang="en-US" sz="1400" dirty="0">
                          <a:effectLst/>
                        </a:rPr>
                        <a:t>5</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a:effectLst/>
                        </a:rPr>
                        <a:t>Accounts Receivable</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0"/>
                        </a:spcBef>
                        <a:spcAft>
                          <a:spcPts val="0"/>
                        </a:spcAft>
                      </a:pPr>
                      <a:r>
                        <a:rPr lang="en-US" sz="1400" dirty="0">
                          <a:effectLst/>
                        </a:rPr>
                        <a:t>14,229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0"/>
                        </a:spcBef>
                        <a:spcAft>
                          <a:spcPts val="0"/>
                        </a:spcAft>
                      </a:pPr>
                      <a:r>
                        <a:rPr lang="en-US" sz="1400" dirty="0">
                          <a:effectLst/>
                        </a:rPr>
                        <a:t>  16,790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0"/>
                        </a:spcBef>
                        <a:spcAft>
                          <a:spcPts val="0"/>
                        </a:spcAft>
                      </a:pPr>
                      <a:r>
                        <a:rPr lang="en-US" sz="1400" dirty="0">
                          <a:effectLst/>
                        </a:rPr>
                        <a:t>Table 18.9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0"/>
                        </a:spcBef>
                        <a:spcAft>
                          <a:spcPts val="0"/>
                        </a:spcAft>
                      </a:pPr>
                      <a:r>
                        <a:rPr lang="en-US" sz="1400" b="0" dirty="0">
                          <a:effectLst/>
                        </a:rPr>
                        <a:t>16,790</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33019544"/>
                  </a:ext>
                </a:extLst>
              </a:tr>
              <a:tr h="172851">
                <a:tc>
                  <a:txBody>
                    <a:bodyPr/>
                    <a:lstStyle/>
                    <a:p>
                      <a:pPr marL="0" marR="17145" algn="ctr">
                        <a:lnSpc>
                          <a:spcPct val="107000"/>
                        </a:lnSpc>
                        <a:spcBef>
                          <a:spcPts val="0"/>
                        </a:spcBef>
                        <a:spcAft>
                          <a:spcPts val="0"/>
                        </a:spcAft>
                      </a:pPr>
                      <a:r>
                        <a:rPr lang="en-US" sz="1400" dirty="0">
                          <a:effectLst/>
                        </a:rPr>
                        <a:t>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a:effectLst/>
                        </a:rPr>
                        <a:t>Inventories</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0"/>
                        </a:spcBef>
                        <a:spcAft>
                          <a:spcPts val="0"/>
                        </a:spcAft>
                      </a:pPr>
                      <a:r>
                        <a:rPr lang="en-US" sz="1400" dirty="0">
                          <a:effectLst/>
                        </a:rPr>
                        <a:t>14,978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0"/>
                        </a:spcBef>
                        <a:spcAft>
                          <a:spcPts val="0"/>
                        </a:spcAft>
                      </a:pPr>
                      <a:r>
                        <a:rPr lang="en-US" sz="1400" dirty="0">
                          <a:effectLst/>
                        </a:rPr>
                        <a:t>  17,674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0"/>
                        </a:spcBef>
                        <a:spcAft>
                          <a:spcPts val="0"/>
                        </a:spcAft>
                      </a:pPr>
                      <a:r>
                        <a:rPr lang="en-US" sz="1400" dirty="0">
                          <a:effectLst/>
                        </a:rPr>
                        <a:t>Table 18.9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0"/>
                        </a:spcBef>
                        <a:spcAft>
                          <a:spcPts val="0"/>
                        </a:spcAft>
                      </a:pPr>
                      <a:r>
                        <a:rPr lang="en-US" sz="1400" b="0" dirty="0">
                          <a:effectLst/>
                        </a:rPr>
                        <a:t>17,674</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58223437"/>
                  </a:ext>
                </a:extLst>
              </a:tr>
              <a:tr h="172851">
                <a:tc>
                  <a:txBody>
                    <a:bodyPr/>
                    <a:lstStyle/>
                    <a:p>
                      <a:pPr marL="0" marR="17145" algn="ctr">
                        <a:lnSpc>
                          <a:spcPct val="107000"/>
                        </a:lnSpc>
                        <a:spcBef>
                          <a:spcPts val="0"/>
                        </a:spcBef>
                        <a:spcAft>
                          <a:spcPts val="0"/>
                        </a:spcAft>
                      </a:pPr>
                      <a:r>
                        <a:rPr lang="en-US" sz="1400" dirty="0">
                          <a:effectLst/>
                        </a:rPr>
                        <a:t>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0"/>
                        </a:spcBef>
                        <a:spcAft>
                          <a:spcPts val="0"/>
                        </a:spcAft>
                      </a:pPr>
                      <a:r>
                        <a:rPr lang="en-US" sz="1400" b="1" dirty="0">
                          <a:effectLst/>
                        </a:rPr>
                        <a:t>Total Current Assets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0"/>
                        </a:spcBef>
                        <a:spcAft>
                          <a:spcPts val="0"/>
                        </a:spcAft>
                      </a:pPr>
                      <a:r>
                        <a:rPr lang="en-US" sz="1400" dirty="0">
                          <a:effectLst/>
                        </a:rPr>
                        <a:t>41,189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0"/>
                        </a:spcBef>
                        <a:spcAft>
                          <a:spcPts val="0"/>
                        </a:spcAft>
                      </a:pPr>
                      <a:r>
                        <a:rPr lang="en-US" sz="1400" dirty="0">
                          <a:effectLst/>
                        </a:rPr>
                        <a:t>  48,603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0"/>
                        </a:spcBef>
                        <a:spcAft>
                          <a:spcPts val="0"/>
                        </a:spcAft>
                      </a:pPr>
                      <a:r>
                        <a:rPr lang="en-US" sz="1400" dirty="0">
                          <a:effectLst/>
                        </a:rPr>
                        <a:t>Lines 4 1 5 1 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0"/>
                        </a:spcBef>
                        <a:spcAft>
                          <a:spcPts val="0"/>
                        </a:spcAft>
                      </a:pPr>
                      <a:r>
                        <a:rPr lang="en-US" sz="1400" b="0" dirty="0">
                          <a:effectLst/>
                        </a:rPr>
                        <a:t>48,603</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92696213"/>
                  </a:ext>
                </a:extLst>
              </a:tr>
              <a:tr h="174107">
                <a:tc>
                  <a:txBody>
                    <a:bodyPr/>
                    <a:lstStyle/>
                    <a:p>
                      <a:pPr marL="0" marR="17145" algn="ctr">
                        <a:lnSpc>
                          <a:spcPct val="107000"/>
                        </a:lnSpc>
                        <a:spcBef>
                          <a:spcPts val="0"/>
                        </a:spcBef>
                        <a:spcAft>
                          <a:spcPts val="0"/>
                        </a:spcAft>
                      </a:pPr>
                      <a:r>
                        <a:rPr lang="en-US" sz="1400" dirty="0">
                          <a:effectLst/>
                        </a:rPr>
                        <a:t>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5"/>
                        </a:spcBef>
                        <a:spcAft>
                          <a:spcPts val="0"/>
                        </a:spcAft>
                      </a:pPr>
                      <a:r>
                        <a:rPr lang="en-US" sz="1400" dirty="0">
                          <a:effectLst/>
                        </a:rPr>
                        <a:t>Property, Plant, and Equipment</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0"/>
                        </a:spcBef>
                        <a:spcAft>
                          <a:spcPts val="0"/>
                        </a:spcAft>
                      </a:pPr>
                      <a:r>
                        <a:rPr lang="en-US" sz="1400" dirty="0">
                          <a:effectLst/>
                        </a:rPr>
                        <a:t>49,437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0"/>
                        </a:spcBef>
                        <a:spcAft>
                          <a:spcPts val="0"/>
                        </a:spcAft>
                      </a:pPr>
                      <a:r>
                        <a:rPr lang="en-US" sz="1400" dirty="0">
                          <a:effectLst/>
                        </a:rPr>
                        <a:t>  66,993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5"/>
                        </a:spcBef>
                        <a:spcAft>
                          <a:spcPts val="0"/>
                        </a:spcAft>
                      </a:pPr>
                      <a:r>
                        <a:rPr lang="en-US" sz="1400" dirty="0">
                          <a:effectLst/>
                        </a:rPr>
                        <a:t>Table 18.6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0"/>
                        </a:spcBef>
                        <a:spcAft>
                          <a:spcPts val="0"/>
                        </a:spcAft>
                      </a:pPr>
                      <a:r>
                        <a:rPr lang="en-US" sz="1400" b="0" dirty="0">
                          <a:effectLst/>
                        </a:rPr>
                        <a:t>66,993</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992291601"/>
                  </a:ext>
                </a:extLst>
              </a:tr>
              <a:tr h="174107">
                <a:tc>
                  <a:txBody>
                    <a:bodyPr/>
                    <a:lstStyle/>
                    <a:p>
                      <a:pPr marL="0" marR="17145" algn="ctr">
                        <a:lnSpc>
                          <a:spcPct val="107000"/>
                        </a:lnSpc>
                        <a:spcBef>
                          <a:spcPts val="5"/>
                        </a:spcBef>
                        <a:spcAft>
                          <a:spcPts val="0"/>
                        </a:spcAft>
                      </a:pPr>
                      <a:r>
                        <a:rPr lang="en-US" sz="1400" dirty="0">
                          <a:effectLst/>
                        </a:rPr>
                        <a:t>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5"/>
                        </a:spcBef>
                        <a:spcAft>
                          <a:spcPts val="0"/>
                        </a:spcAft>
                      </a:pPr>
                      <a:r>
                        <a:rPr lang="en-US" sz="1400" b="1" dirty="0">
                          <a:effectLst/>
                        </a:rPr>
                        <a:t>Total Assets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5"/>
                        </a:spcBef>
                        <a:spcAft>
                          <a:spcPts val="0"/>
                        </a:spcAft>
                      </a:pPr>
                      <a:r>
                        <a:rPr lang="en-US" sz="1400">
                          <a:effectLst/>
                        </a:rPr>
                        <a:t>90,626</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5"/>
                        </a:spcBef>
                        <a:spcAft>
                          <a:spcPts val="0"/>
                        </a:spcAft>
                      </a:pPr>
                      <a:r>
                        <a:rPr lang="en-US" sz="1400" b="1" dirty="0">
                          <a:effectLst/>
                        </a:rPr>
                        <a:t>115,596</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10"/>
                        </a:spcBef>
                        <a:spcAft>
                          <a:spcPts val="0"/>
                        </a:spcAft>
                      </a:pPr>
                      <a:r>
                        <a:rPr lang="en-US" sz="1400" dirty="0">
                          <a:effectLst/>
                        </a:rPr>
                        <a:t>Lines 7 1 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5"/>
                        </a:spcBef>
                        <a:spcAft>
                          <a:spcPts val="0"/>
                        </a:spcAft>
                      </a:pPr>
                      <a:r>
                        <a:rPr lang="en-US" sz="1400" b="1" dirty="0">
                          <a:effectLst/>
                        </a:rPr>
                        <a:t>115,596</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75332259"/>
                  </a:ext>
                </a:extLst>
              </a:tr>
              <a:tr h="174107">
                <a:tc>
                  <a:txBody>
                    <a:bodyPr/>
                    <a:lstStyle/>
                    <a:p>
                      <a:pPr marL="0" marR="17145" algn="ctr">
                        <a:lnSpc>
                          <a:spcPct val="107000"/>
                        </a:lnSpc>
                        <a:spcBef>
                          <a:spcPts val="10"/>
                        </a:spcBef>
                        <a:spcAft>
                          <a:spcPts val="0"/>
                        </a:spcAft>
                      </a:pPr>
                      <a:r>
                        <a:rPr lang="en-US" sz="1400" dirty="0">
                          <a:effectLst/>
                        </a:rPr>
                        <a:t>10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10"/>
                        </a:spcBef>
                        <a:spcAft>
                          <a:spcPts val="0"/>
                        </a:spcAft>
                      </a:pPr>
                      <a:r>
                        <a:rPr lang="en-US" sz="1400" b="1" dirty="0">
                          <a:effectLst/>
                        </a:rPr>
                        <a:t>Liabilities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dirty="0">
                          <a:effectLst/>
                        </a:rPr>
                        <a:t> </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400" dirty="0">
                          <a:effectLst/>
                        </a:rPr>
                        <a:t> </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effectLst/>
                        </a:rPr>
                        <a:t> </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59704255"/>
                  </a:ext>
                </a:extLst>
              </a:tr>
              <a:tr h="172851">
                <a:tc>
                  <a:txBody>
                    <a:bodyPr/>
                    <a:lstStyle/>
                    <a:p>
                      <a:pPr marL="0" marR="17145" algn="ctr">
                        <a:lnSpc>
                          <a:spcPct val="107000"/>
                        </a:lnSpc>
                        <a:spcBef>
                          <a:spcPts val="15"/>
                        </a:spcBef>
                        <a:spcAft>
                          <a:spcPts val="0"/>
                        </a:spcAft>
                      </a:pPr>
                      <a:r>
                        <a:rPr lang="en-US" sz="1400" dirty="0">
                          <a:effectLst/>
                        </a:rPr>
                        <a:t>11</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15"/>
                        </a:spcBef>
                        <a:spcAft>
                          <a:spcPts val="0"/>
                        </a:spcAft>
                      </a:pPr>
                      <a:r>
                        <a:rPr lang="en-US" sz="1400" dirty="0">
                          <a:effectLst/>
                        </a:rPr>
                        <a:t>Accounts Payable</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10"/>
                        </a:spcBef>
                        <a:spcAft>
                          <a:spcPts val="0"/>
                        </a:spcAft>
                      </a:pPr>
                      <a:r>
                        <a:rPr lang="en-US" sz="1400">
                          <a:effectLst/>
                        </a:rPr>
                        <a:t>11,982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15"/>
                        </a:spcBef>
                        <a:spcAft>
                          <a:spcPts val="0"/>
                        </a:spcAft>
                      </a:pPr>
                      <a:r>
                        <a:rPr lang="en-US" sz="1400" dirty="0">
                          <a:effectLst/>
                        </a:rPr>
                        <a:t>  14,139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15"/>
                        </a:spcBef>
                        <a:spcAft>
                          <a:spcPts val="0"/>
                        </a:spcAft>
                      </a:pPr>
                      <a:r>
                        <a:rPr lang="en-US" sz="1400" dirty="0">
                          <a:effectLst/>
                        </a:rPr>
                        <a:t>Table 18.9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10"/>
                        </a:spcBef>
                        <a:spcAft>
                          <a:spcPts val="0"/>
                        </a:spcAft>
                      </a:pPr>
                      <a:r>
                        <a:rPr lang="en-US" sz="1400" b="0" dirty="0">
                          <a:effectLst/>
                        </a:rPr>
                        <a:t>14,139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26911172"/>
                  </a:ext>
                </a:extLst>
              </a:tr>
              <a:tr h="174107">
                <a:tc>
                  <a:txBody>
                    <a:bodyPr/>
                    <a:lstStyle/>
                    <a:p>
                      <a:pPr marL="0" marR="17145" algn="ctr">
                        <a:lnSpc>
                          <a:spcPct val="107000"/>
                        </a:lnSpc>
                        <a:spcBef>
                          <a:spcPts val="15"/>
                        </a:spcBef>
                        <a:spcAft>
                          <a:spcPts val="0"/>
                        </a:spcAft>
                      </a:pPr>
                      <a:r>
                        <a:rPr lang="en-US" sz="1400" dirty="0">
                          <a:effectLst/>
                        </a:rPr>
                        <a:t>12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20"/>
                        </a:spcBef>
                        <a:spcAft>
                          <a:spcPts val="0"/>
                        </a:spcAft>
                      </a:pPr>
                      <a:r>
                        <a:rPr lang="en-US" sz="1400">
                          <a:effectLst/>
                        </a:rPr>
                        <a:t>Debt</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15"/>
                        </a:spcBef>
                        <a:spcAft>
                          <a:spcPts val="0"/>
                        </a:spcAft>
                      </a:pPr>
                      <a:r>
                        <a:rPr lang="en-US" sz="1400" dirty="0">
                          <a:effectLst/>
                        </a:rPr>
                        <a:t>  4,500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20"/>
                        </a:spcBef>
                        <a:spcAft>
                          <a:spcPts val="0"/>
                        </a:spcAft>
                      </a:pPr>
                      <a:r>
                        <a:rPr lang="en-US" sz="1400" dirty="0">
                          <a:effectLst/>
                        </a:rPr>
                        <a:t>  24,500</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20"/>
                        </a:spcBef>
                        <a:spcAft>
                          <a:spcPts val="0"/>
                        </a:spcAft>
                      </a:pPr>
                      <a:r>
                        <a:rPr lang="en-US" sz="1400" dirty="0">
                          <a:effectLst/>
                        </a:rPr>
                        <a:t>Table 18.7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15"/>
                        </a:spcBef>
                        <a:spcAft>
                          <a:spcPts val="0"/>
                        </a:spcAft>
                      </a:pPr>
                      <a:r>
                        <a:rPr lang="en-US" sz="1400" b="0" dirty="0">
                          <a:effectLst/>
                        </a:rPr>
                        <a:t>24,500</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967698283"/>
                  </a:ext>
                </a:extLst>
              </a:tr>
              <a:tr h="174107">
                <a:tc>
                  <a:txBody>
                    <a:bodyPr/>
                    <a:lstStyle/>
                    <a:p>
                      <a:pPr marL="0" marR="17145" algn="ctr">
                        <a:lnSpc>
                          <a:spcPct val="107000"/>
                        </a:lnSpc>
                        <a:spcBef>
                          <a:spcPts val="20"/>
                        </a:spcBef>
                        <a:spcAft>
                          <a:spcPts val="0"/>
                        </a:spcAft>
                      </a:pPr>
                      <a:r>
                        <a:rPr lang="en-US" sz="1400" dirty="0">
                          <a:effectLst/>
                        </a:rPr>
                        <a:t>13</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25"/>
                        </a:spcBef>
                        <a:spcAft>
                          <a:spcPts val="0"/>
                        </a:spcAft>
                      </a:pPr>
                      <a:r>
                        <a:rPr lang="en-US" sz="1400" b="1" dirty="0">
                          <a:effectLst/>
                        </a:rPr>
                        <a:t>Total Liabilities</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20"/>
                        </a:spcBef>
                        <a:spcAft>
                          <a:spcPts val="0"/>
                        </a:spcAft>
                      </a:pPr>
                      <a:r>
                        <a:rPr lang="en-US" sz="1400">
                          <a:effectLst/>
                        </a:rPr>
                        <a:t>16,482</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20"/>
                        </a:spcBef>
                        <a:spcAft>
                          <a:spcPts val="0"/>
                        </a:spcAft>
                      </a:pPr>
                      <a:r>
                        <a:rPr lang="en-US" sz="1400" dirty="0">
                          <a:effectLst/>
                        </a:rPr>
                        <a:t>  38,639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25"/>
                        </a:spcBef>
                        <a:spcAft>
                          <a:spcPts val="0"/>
                        </a:spcAft>
                      </a:pPr>
                      <a:r>
                        <a:rPr lang="en-US" sz="1400" dirty="0">
                          <a:effectLst/>
                        </a:rPr>
                        <a:t>Lines 11 1 12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20"/>
                        </a:spcBef>
                        <a:spcAft>
                          <a:spcPts val="0"/>
                        </a:spcAft>
                      </a:pPr>
                      <a:r>
                        <a:rPr lang="en-US" sz="1400" b="0" dirty="0">
                          <a:effectLst/>
                        </a:rPr>
                        <a:t>38,639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7626549"/>
                  </a:ext>
                </a:extLst>
              </a:tr>
              <a:tr h="174107">
                <a:tc>
                  <a:txBody>
                    <a:bodyPr/>
                    <a:lstStyle/>
                    <a:p>
                      <a:pPr marL="0" marR="17145" algn="ctr">
                        <a:lnSpc>
                          <a:spcPct val="107000"/>
                        </a:lnSpc>
                        <a:spcBef>
                          <a:spcPts val="25"/>
                        </a:spcBef>
                        <a:spcAft>
                          <a:spcPts val="0"/>
                        </a:spcAft>
                      </a:pPr>
                      <a:r>
                        <a:rPr lang="en-US" sz="1400" dirty="0">
                          <a:effectLst/>
                        </a:rPr>
                        <a:t>14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25"/>
                        </a:spcBef>
                        <a:spcAft>
                          <a:spcPts val="0"/>
                        </a:spcAft>
                      </a:pPr>
                      <a:r>
                        <a:rPr lang="en-US" sz="1400" b="1" dirty="0">
                          <a:effectLst/>
                        </a:rPr>
                        <a:t>Stockholders’ Equity</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a:effectLst/>
                        </a:rPr>
                        <a:t> </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dirty="0">
                          <a:effectLst/>
                        </a:rPr>
                        <a:t> </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400" dirty="0">
                          <a:effectLst/>
                        </a:rPr>
                        <a:t> </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400" b="0" dirty="0">
                          <a:effectLst/>
                        </a:rPr>
                        <a:t> </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88750325"/>
                  </a:ext>
                </a:extLst>
              </a:tr>
              <a:tr h="174107">
                <a:tc>
                  <a:txBody>
                    <a:bodyPr/>
                    <a:lstStyle/>
                    <a:p>
                      <a:pPr marL="0" marR="17145" algn="ctr">
                        <a:lnSpc>
                          <a:spcPct val="107000"/>
                        </a:lnSpc>
                        <a:spcBef>
                          <a:spcPts val="30"/>
                        </a:spcBef>
                        <a:spcAft>
                          <a:spcPts val="0"/>
                        </a:spcAft>
                      </a:pPr>
                      <a:r>
                        <a:rPr lang="en-US" sz="1400" dirty="0">
                          <a:effectLst/>
                        </a:rPr>
                        <a:t>15</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30"/>
                        </a:spcBef>
                        <a:spcAft>
                          <a:spcPts val="0"/>
                        </a:spcAft>
                      </a:pPr>
                      <a:r>
                        <a:rPr lang="en-US" sz="1400">
                          <a:effectLst/>
                        </a:rPr>
                        <a:t>Starting Stockholders’ Equity</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25"/>
                        </a:spcBef>
                        <a:spcAft>
                          <a:spcPts val="0"/>
                        </a:spcAft>
                      </a:pPr>
                      <a:r>
                        <a:rPr lang="en-US" sz="1400">
                          <a:effectLst/>
                        </a:rPr>
                        <a:t>69,275</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30"/>
                        </a:spcBef>
                        <a:spcAft>
                          <a:spcPts val="0"/>
                        </a:spcAft>
                      </a:pPr>
                      <a:r>
                        <a:rPr lang="en-US" sz="1400" dirty="0">
                          <a:effectLst/>
                        </a:rPr>
                        <a:t>  74,144</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30"/>
                        </a:spcBef>
                        <a:spcAft>
                          <a:spcPts val="0"/>
                        </a:spcAft>
                      </a:pPr>
                      <a:r>
                        <a:rPr lang="en-US" sz="1400" dirty="0">
                          <a:effectLst/>
                        </a:rPr>
                        <a:t>2019 Line 18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25"/>
                        </a:spcBef>
                        <a:spcAft>
                          <a:spcPts val="0"/>
                        </a:spcAft>
                      </a:pPr>
                      <a:r>
                        <a:rPr lang="en-US" sz="1400" b="0" dirty="0">
                          <a:effectLst/>
                        </a:rPr>
                        <a:t>74,134</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32683538"/>
                  </a:ext>
                </a:extLst>
              </a:tr>
              <a:tr h="174107">
                <a:tc>
                  <a:txBody>
                    <a:bodyPr/>
                    <a:lstStyle/>
                    <a:p>
                      <a:pPr marL="0" marR="17145" algn="ctr">
                        <a:lnSpc>
                          <a:spcPct val="107000"/>
                        </a:lnSpc>
                        <a:spcBef>
                          <a:spcPts val="35"/>
                        </a:spcBef>
                        <a:spcAft>
                          <a:spcPts val="0"/>
                        </a:spcAft>
                      </a:pPr>
                      <a:r>
                        <a:rPr lang="en-US" sz="1400" dirty="0">
                          <a:effectLst/>
                        </a:rPr>
                        <a:t>16</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35"/>
                        </a:spcBef>
                        <a:spcAft>
                          <a:spcPts val="0"/>
                        </a:spcAft>
                      </a:pPr>
                      <a:r>
                        <a:rPr lang="en-US" sz="1400">
                          <a:effectLst/>
                        </a:rPr>
                        <a:t>Net Income</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30"/>
                        </a:spcBef>
                        <a:spcAft>
                          <a:spcPts val="0"/>
                        </a:spcAft>
                      </a:pPr>
                      <a:r>
                        <a:rPr lang="en-US" sz="1400" dirty="0">
                          <a:effectLst/>
                        </a:rPr>
                        <a:t>  8,007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35"/>
                        </a:spcBef>
                        <a:spcAft>
                          <a:spcPts val="0"/>
                        </a:spcAft>
                      </a:pPr>
                      <a:r>
                        <a:rPr lang="en-US" sz="1400" dirty="0">
                          <a:effectLst/>
                        </a:rPr>
                        <a:t>    8,769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35"/>
                        </a:spcBef>
                        <a:spcAft>
                          <a:spcPts val="0"/>
                        </a:spcAft>
                      </a:pPr>
                      <a:r>
                        <a:rPr lang="en-US" sz="1400" dirty="0">
                          <a:effectLst/>
                        </a:rPr>
                        <a:t>Table 18.8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30"/>
                        </a:spcBef>
                        <a:spcAft>
                          <a:spcPts val="0"/>
                        </a:spcAft>
                      </a:pPr>
                      <a:r>
                        <a:rPr lang="en-US" sz="1400" b="0" dirty="0">
                          <a:effectLst/>
                        </a:rPr>
                        <a:t>8,769</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9622370"/>
                  </a:ext>
                </a:extLst>
              </a:tr>
              <a:tr h="174107">
                <a:tc>
                  <a:txBody>
                    <a:bodyPr/>
                    <a:lstStyle/>
                    <a:p>
                      <a:pPr marL="0" marR="17145" algn="ctr">
                        <a:lnSpc>
                          <a:spcPct val="107000"/>
                        </a:lnSpc>
                        <a:spcBef>
                          <a:spcPts val="35"/>
                        </a:spcBef>
                        <a:spcAft>
                          <a:spcPts val="0"/>
                        </a:spcAft>
                      </a:pPr>
                      <a:r>
                        <a:rPr lang="en-US" sz="1400" dirty="0">
                          <a:effectLst/>
                        </a:rPr>
                        <a:t>17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0"/>
                        </a:spcBef>
                        <a:spcAft>
                          <a:spcPts val="0"/>
                        </a:spcAft>
                      </a:pPr>
                      <a:r>
                        <a:rPr lang="en-US" sz="1400">
                          <a:effectLst/>
                        </a:rPr>
                        <a:t>Dividends</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35"/>
                        </a:spcBef>
                        <a:spcAft>
                          <a:spcPts val="0"/>
                        </a:spcAft>
                      </a:pPr>
                      <a:r>
                        <a:rPr lang="en-US" sz="1400" dirty="0">
                          <a:effectLst/>
                        </a:rPr>
                        <a:t>−2,402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83820" marR="0" algn="ctr">
                        <a:lnSpc>
                          <a:spcPct val="107000"/>
                        </a:lnSpc>
                        <a:spcBef>
                          <a:spcPts val="40"/>
                        </a:spcBef>
                        <a:spcAft>
                          <a:spcPts val="0"/>
                        </a:spcAft>
                      </a:pPr>
                      <a:r>
                        <a:rPr lang="en-US" sz="1400" b="1" dirty="0">
                          <a:effectLst/>
                        </a:rPr>
                        <a:t>        0</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40"/>
                        </a:spcBef>
                        <a:spcAft>
                          <a:spcPts val="0"/>
                        </a:spcAft>
                      </a:pPr>
                      <a:r>
                        <a:rPr lang="en-US" sz="1400" b="1" dirty="0">
                          <a:effectLst/>
                        </a:rPr>
                        <a:t>Assumed</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35"/>
                        </a:spcBef>
                        <a:spcAft>
                          <a:spcPts val="0"/>
                        </a:spcAft>
                      </a:pPr>
                      <a:r>
                        <a:rPr lang="en-US" sz="1400" b="1" dirty="0">
                          <a:effectLst/>
                        </a:rPr>
                        <a:t>−5,955</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72476382"/>
                  </a:ext>
                </a:extLst>
              </a:tr>
              <a:tr h="214944">
                <a:tc>
                  <a:txBody>
                    <a:bodyPr/>
                    <a:lstStyle/>
                    <a:p>
                      <a:pPr marL="0" marR="17145" algn="ctr">
                        <a:lnSpc>
                          <a:spcPct val="107000"/>
                        </a:lnSpc>
                        <a:spcBef>
                          <a:spcPts val="40"/>
                        </a:spcBef>
                        <a:spcAft>
                          <a:spcPts val="0"/>
                        </a:spcAft>
                      </a:pPr>
                      <a:r>
                        <a:rPr lang="en-US" sz="1400" dirty="0">
                          <a:effectLst/>
                        </a:rPr>
                        <a:t>18</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5"/>
                        </a:spcBef>
                        <a:spcAft>
                          <a:spcPts val="0"/>
                        </a:spcAft>
                      </a:pPr>
                      <a:r>
                        <a:rPr lang="en-US" sz="1400" b="1" dirty="0">
                          <a:effectLst/>
                        </a:rPr>
                        <a:t>Stockholders’ Equity</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40"/>
                        </a:spcBef>
                        <a:spcAft>
                          <a:spcPts val="0"/>
                        </a:spcAft>
                      </a:pPr>
                      <a:r>
                        <a:rPr lang="en-US" sz="1400">
                          <a:effectLst/>
                        </a:rPr>
                        <a:t>74,144</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40"/>
                        </a:spcBef>
                        <a:spcAft>
                          <a:spcPts val="0"/>
                        </a:spcAft>
                      </a:pPr>
                      <a:r>
                        <a:rPr lang="en-US" sz="1400" dirty="0">
                          <a:effectLst/>
                        </a:rPr>
                        <a:t>  82,912</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35"/>
                        </a:spcBef>
                        <a:spcAft>
                          <a:spcPts val="0"/>
                        </a:spcAft>
                      </a:pPr>
                      <a:r>
                        <a:rPr lang="en-US" sz="1400" dirty="0">
                          <a:effectLst/>
                        </a:rPr>
                        <a:t>Lines</a:t>
                      </a:r>
                      <a:r>
                        <a:rPr lang="en-US" sz="1400" spc="-60" dirty="0">
                          <a:effectLst/>
                        </a:rPr>
                        <a:t> </a:t>
                      </a:r>
                      <a:r>
                        <a:rPr lang="en-US" sz="1400" dirty="0">
                          <a:effectLst/>
                        </a:rPr>
                        <a:t>15</a:t>
                      </a:r>
                      <a:r>
                        <a:rPr lang="en-US" sz="1400" spc="-55" dirty="0">
                          <a:effectLst/>
                        </a:rPr>
                        <a:t> </a:t>
                      </a:r>
                      <a:r>
                        <a:rPr lang="en-US" sz="1400" dirty="0">
                          <a:effectLst/>
                        </a:rPr>
                        <a:t>1</a:t>
                      </a:r>
                      <a:r>
                        <a:rPr lang="en-US" sz="1400" spc="-75" dirty="0">
                          <a:effectLst/>
                        </a:rPr>
                        <a:t> </a:t>
                      </a:r>
                      <a:r>
                        <a:rPr lang="en-US" sz="1400" dirty="0">
                          <a:effectLst/>
                        </a:rPr>
                        <a:t>16</a:t>
                      </a:r>
                      <a:r>
                        <a:rPr lang="en-US" sz="1400" spc="-60" dirty="0">
                          <a:effectLst/>
                        </a:rPr>
                        <a:t> </a:t>
                      </a:r>
                      <a:r>
                        <a:rPr lang="en-US" sz="1400" dirty="0">
                          <a:effectLst/>
                        </a:rPr>
                        <a:t>1</a:t>
                      </a:r>
                      <a:r>
                        <a:rPr lang="en-US" sz="1400" spc="-75" dirty="0">
                          <a:effectLst/>
                        </a:rPr>
                        <a:t> </a:t>
                      </a:r>
                      <a:r>
                        <a:rPr lang="en-US" sz="1400" dirty="0">
                          <a:effectLst/>
                        </a:rPr>
                        <a:t>17</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40"/>
                        </a:spcBef>
                        <a:spcAft>
                          <a:spcPts val="0"/>
                        </a:spcAft>
                      </a:pPr>
                      <a:r>
                        <a:rPr lang="en-US" sz="1400" b="0" dirty="0">
                          <a:effectLst/>
                        </a:rPr>
                        <a:t>76,957</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96669591"/>
                  </a:ext>
                </a:extLst>
              </a:tr>
              <a:tr h="155635">
                <a:tc>
                  <a:txBody>
                    <a:bodyPr/>
                    <a:lstStyle/>
                    <a:p>
                      <a:pPr marL="0" marR="17145" algn="ctr">
                        <a:lnSpc>
                          <a:spcPct val="107000"/>
                        </a:lnSpc>
                        <a:spcBef>
                          <a:spcPts val="40"/>
                        </a:spcBef>
                        <a:spcAft>
                          <a:spcPts val="0"/>
                        </a:spcAft>
                      </a:pPr>
                      <a:r>
                        <a:rPr lang="en-US" sz="1400" dirty="0">
                          <a:effectLst/>
                        </a:rPr>
                        <a:t>19</a:t>
                      </a:r>
                      <a:endParaRPr lang="en-IN" sz="14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40"/>
                        </a:spcBef>
                        <a:spcAft>
                          <a:spcPts val="0"/>
                        </a:spcAft>
                      </a:pPr>
                      <a:r>
                        <a:rPr lang="en-US" sz="1400">
                          <a:effectLst/>
                        </a:rPr>
                        <a:t>Total Liabilities and Equity</a:t>
                      </a:r>
                      <a:endParaRPr lang="en-IN" sz="14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55880" algn="ctr">
                        <a:lnSpc>
                          <a:spcPct val="107000"/>
                        </a:lnSpc>
                        <a:spcBef>
                          <a:spcPts val="45"/>
                        </a:spcBef>
                        <a:spcAft>
                          <a:spcPts val="0"/>
                        </a:spcAft>
                      </a:pPr>
                      <a:r>
                        <a:rPr lang="en-US" sz="1400" b="0" dirty="0">
                          <a:effectLst/>
                        </a:rPr>
                        <a:t>90,626</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7465" algn="ctr">
                        <a:lnSpc>
                          <a:spcPct val="107000"/>
                        </a:lnSpc>
                        <a:spcBef>
                          <a:spcPts val="45"/>
                        </a:spcBef>
                        <a:spcAft>
                          <a:spcPts val="0"/>
                        </a:spcAft>
                      </a:pPr>
                      <a:r>
                        <a:rPr lang="en-US" sz="1400" b="1" dirty="0">
                          <a:effectLst/>
                        </a:rPr>
                        <a:t>121,551</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0800" marR="0" algn="l">
                        <a:lnSpc>
                          <a:spcPct val="107000"/>
                        </a:lnSpc>
                        <a:spcBef>
                          <a:spcPts val="40"/>
                        </a:spcBef>
                        <a:spcAft>
                          <a:spcPts val="0"/>
                        </a:spcAft>
                      </a:pPr>
                      <a:r>
                        <a:rPr lang="en-US" sz="1400" b="0" dirty="0">
                          <a:effectLst/>
                        </a:rPr>
                        <a:t>Lines 13 1 18</a:t>
                      </a:r>
                      <a:endParaRPr lang="en-IN" sz="14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ctr">
                        <a:lnSpc>
                          <a:spcPct val="107000"/>
                        </a:lnSpc>
                        <a:spcBef>
                          <a:spcPts val="45"/>
                        </a:spcBef>
                        <a:spcAft>
                          <a:spcPts val="0"/>
                        </a:spcAft>
                      </a:pPr>
                      <a:r>
                        <a:rPr lang="en-US" sz="1400" b="1" dirty="0">
                          <a:effectLst/>
                        </a:rPr>
                        <a:t>115,596</a:t>
                      </a:r>
                      <a:endParaRPr lang="en-IN" sz="14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6553337"/>
                  </a:ext>
                </a:extLst>
              </a:tr>
            </a:tbl>
          </a:graphicData>
        </a:graphic>
      </p:graphicFrame>
    </p:spTree>
    <p:extLst>
      <p:ext uri="{BB962C8B-B14F-4D97-AF65-F5344CB8AC3E}">
        <p14:creationId xmlns:p14="http://schemas.microsoft.com/office/powerpoint/2010/main" val="41813111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097280"/>
          </a:xfrm>
        </p:spPr>
        <p:txBody>
          <a:bodyPr/>
          <a:lstStyle/>
          <a:p>
            <a:r>
              <a:rPr lang="en-US" altLang="en-US" sz="3600" dirty="0">
                <a:latin typeface="+mj-lt"/>
              </a:rPr>
              <a:t>Pro Forma Balance Sheets and Financing</a:t>
            </a:r>
            <a:endParaRPr lang="en-US" sz="2000" dirty="0">
              <a:latin typeface="+mj-lt"/>
            </a:endParaRPr>
          </a:p>
        </p:txBody>
      </p:sp>
      <p:sp>
        <p:nvSpPr>
          <p:cNvPr id="3" name="Content Placeholder 2"/>
          <p:cNvSpPr>
            <a:spLocks noGrp="1"/>
          </p:cNvSpPr>
          <p:nvPr>
            <p:ph idx="1"/>
          </p:nvPr>
        </p:nvSpPr>
        <p:spPr>
          <a:xfrm>
            <a:off x="457200" y="1600201"/>
            <a:ext cx="8229600" cy="381000"/>
          </a:xfrm>
        </p:spPr>
        <p:txBody>
          <a:bodyPr/>
          <a:lstStyle/>
          <a:p>
            <a:pPr marL="0" indent="0">
              <a:lnSpc>
                <a:spcPct val="90000"/>
              </a:lnSpc>
              <a:buNone/>
            </a:pPr>
            <a:r>
              <a:rPr lang="en-US" altLang="en-US" sz="2000" b="1" dirty="0"/>
              <a:t>Table 18.11 </a:t>
            </a:r>
            <a:r>
              <a:rPr lang="en-US" altLang="en-US" sz="2000" dirty="0"/>
              <a:t>Pro Forma Balance Sheets and Financing</a:t>
            </a:r>
          </a:p>
        </p:txBody>
      </p:sp>
      <p:graphicFrame>
        <p:nvGraphicFramePr>
          <p:cNvPr id="4" name="Table 3" descr="Table 18.11, pro forma balance sheets and financing, with 3 columns: liabilities and equity are, less than assets, and greater than assets. Row 1 is blank. Row 2: liabilities and equity are less than assets: new financing is needed – the firm must reduce dividends, borrow, or issue new equity to fund the shortfall. Row 2: liabilities and equity are greater than assets: excess cash is available – the firm can retain it as extra cash reserves (thus increasing assets), pay dividends, or reduce external financing by retiring debt or repurchasing shares."/>
          <p:cNvGraphicFramePr>
            <a:graphicFrameLocks noGrp="1"/>
          </p:cNvGraphicFramePr>
          <p:nvPr>
            <p:extLst>
              <p:ext uri="{D42A27DB-BD31-4B8C-83A1-F6EECF244321}">
                <p14:modId xmlns:p14="http://schemas.microsoft.com/office/powerpoint/2010/main" val="3716121041"/>
              </p:ext>
            </p:extLst>
          </p:nvPr>
        </p:nvGraphicFramePr>
        <p:xfrm>
          <a:off x="457200" y="2286000"/>
          <a:ext cx="8229600" cy="3200400"/>
        </p:xfrm>
        <a:graphic>
          <a:graphicData uri="http://schemas.openxmlformats.org/drawingml/2006/table">
            <a:tbl>
              <a:tblPr firstRow="1" bandRow="1">
                <a:tableStyleId>{3B4B98B0-60AC-42C2-AFA5-B58CD77FA1E5}</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lang="en-IN" sz="1800" b="1" i="0" u="none" strike="noStrike" kern="1200" baseline="0" dirty="0">
                          <a:solidFill>
                            <a:schemeClr val="bg1"/>
                          </a:solidFill>
                          <a:latin typeface="+mn-lt"/>
                          <a:ea typeface="+mn-ea"/>
                          <a:cs typeface="+mn-cs"/>
                        </a:rPr>
                        <a:t>Liabilities and equity are . . .</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less than assets</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greater than assets</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10000"/>
                  </a:ext>
                </a:extLst>
              </a:tr>
              <a:tr h="370840">
                <a:tc>
                  <a:txBody>
                    <a:bodyPr/>
                    <a:lstStyle/>
                    <a:p>
                      <a:r>
                        <a:rPr lang="en-IN" dirty="0">
                          <a:solidFill>
                            <a:srgbClr val="D4EAE4"/>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New financing is needed—the firm must reduce dividends, borrow, or issue new equity to fund the shortfall.</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Excess cash is available—the</a:t>
                      </a:r>
                    </a:p>
                    <a:p>
                      <a:r>
                        <a:rPr lang="en-IN" sz="1800" b="0" i="0" u="none" strike="noStrike" kern="1200" baseline="0" dirty="0">
                          <a:solidFill>
                            <a:schemeClr val="tx1"/>
                          </a:solidFill>
                          <a:latin typeface="+mn-lt"/>
                          <a:ea typeface="+mn-ea"/>
                          <a:cs typeface="+mn-cs"/>
                        </a:rPr>
                        <a:t>firm can retain it as extra cash reserves (thus increasing assets), pay dividends, or reduce external financing by retiring debt or repurchasing shares.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985301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18.4 Growth and Firm Value </a:t>
            </a:r>
            <a:r>
              <a:rPr lang="en-US" altLang="en-US" sz="2800" dirty="0">
                <a:latin typeface="+mj-lt"/>
              </a:rPr>
              <a:t>(1 of 4)</a:t>
            </a:r>
            <a:endParaRPr lang="en-US" sz="3600" dirty="0">
              <a:latin typeface="+mj-lt"/>
            </a:endParaRPr>
          </a:p>
        </p:txBody>
      </p:sp>
      <p:sp>
        <p:nvSpPr>
          <p:cNvPr id="3" name="Content Placeholder 2"/>
          <p:cNvSpPr>
            <a:spLocks noGrp="1"/>
          </p:cNvSpPr>
          <p:nvPr>
            <p:ph idx="1"/>
          </p:nvPr>
        </p:nvSpPr>
        <p:spPr>
          <a:xfrm>
            <a:off x="457200" y="1076036"/>
            <a:ext cx="8229600" cy="3638204"/>
          </a:xfrm>
        </p:spPr>
        <p:txBody>
          <a:bodyPr/>
          <a:lstStyle/>
          <a:p>
            <a:r>
              <a:rPr lang="en-US" altLang="en-US" sz="2400" dirty="0"/>
              <a:t>Not all growth is worth the price  </a:t>
            </a:r>
          </a:p>
          <a:p>
            <a:pPr lvl="1"/>
            <a:r>
              <a:rPr lang="en-US" altLang="en-US" sz="2400" dirty="0"/>
              <a:t>It is possible to pay so much for the growth that the firm value declines  </a:t>
            </a:r>
          </a:p>
          <a:p>
            <a:pPr lvl="1"/>
            <a:r>
              <a:rPr lang="en-US" altLang="en-US" sz="2400" dirty="0"/>
              <a:t>Other aspects of growth can leave the firm less valuable:</a:t>
            </a:r>
          </a:p>
          <a:p>
            <a:pPr lvl="2"/>
            <a:r>
              <a:rPr lang="en-US" altLang="en-US" sz="2400" dirty="0">
                <a:ea typeface="ＭＳ Ｐゴシック" panose="020B0600070205080204" pitchFamily="34" charset="-128"/>
              </a:rPr>
              <a:t>May strain managers’ ability to monitor </a:t>
            </a:r>
          </a:p>
          <a:p>
            <a:pPr lvl="2"/>
            <a:r>
              <a:rPr lang="en-US" altLang="en-US" sz="2400" dirty="0">
                <a:ea typeface="ＭＳ Ｐゴシック" panose="020B0600070205080204" pitchFamily="34" charset="-128"/>
              </a:rPr>
              <a:t>May surpass the firm’s distribution capabilities, quality control or change perceptions of the firm and its brand</a:t>
            </a:r>
          </a:p>
        </p:txBody>
      </p:sp>
    </p:spTree>
    <p:extLst>
      <p:ext uri="{BB962C8B-B14F-4D97-AF65-F5344CB8AC3E}">
        <p14:creationId xmlns:p14="http://schemas.microsoft.com/office/powerpoint/2010/main" val="3545128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4692"/>
            <a:ext cx="8382000" cy="1188197"/>
          </a:xfrm>
        </p:spPr>
        <p:txBody>
          <a:bodyPr/>
          <a:lstStyle/>
          <a:p>
            <a:r>
              <a:rPr lang="en-US" altLang="en-US" sz="3600" dirty="0">
                <a:latin typeface="+mj-lt"/>
              </a:rPr>
              <a:t>18.1 Goals of Long-Term Financial Planning</a:t>
            </a:r>
            <a:endParaRPr lang="en-US" sz="3600" dirty="0">
              <a:latin typeface="+mj-lt"/>
            </a:endParaRPr>
          </a:p>
        </p:txBody>
      </p:sp>
      <p:sp>
        <p:nvSpPr>
          <p:cNvPr id="3" name="Content Placeholder 2"/>
          <p:cNvSpPr>
            <a:spLocks noGrp="1"/>
          </p:cNvSpPr>
          <p:nvPr>
            <p:ph idx="1"/>
          </p:nvPr>
        </p:nvSpPr>
        <p:spPr>
          <a:xfrm>
            <a:off x="457200" y="1600200"/>
            <a:ext cx="8229600" cy="2026227"/>
          </a:xfrm>
        </p:spPr>
        <p:txBody>
          <a:bodyPr/>
          <a:lstStyle/>
          <a:p>
            <a:r>
              <a:rPr lang="en-US" altLang="en-US" sz="2400" dirty="0"/>
              <a:t>Identify Important Linkages</a:t>
            </a:r>
          </a:p>
          <a:p>
            <a:pPr lvl="1"/>
            <a:r>
              <a:rPr lang="en-US" altLang="en-US" sz="2400" dirty="0"/>
              <a:t>Sales, costs, capital investment, financing, etc.</a:t>
            </a:r>
          </a:p>
          <a:p>
            <a:r>
              <a:rPr lang="en-US" altLang="en-US" sz="2400" dirty="0"/>
              <a:t>Analyze the Impact of Potential Business Plans</a:t>
            </a:r>
          </a:p>
          <a:p>
            <a:r>
              <a:rPr lang="en-US" altLang="en-US" sz="2400" dirty="0"/>
              <a:t>Plan for Future Funding Needs</a:t>
            </a:r>
          </a:p>
        </p:txBody>
      </p:sp>
    </p:spTree>
    <p:extLst>
      <p:ext uri="{BB962C8B-B14F-4D97-AF65-F5344CB8AC3E}">
        <p14:creationId xmlns:p14="http://schemas.microsoft.com/office/powerpoint/2010/main" val="7747488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18.4 Growth and Firm Value </a:t>
            </a:r>
            <a:r>
              <a:rPr lang="en-US" altLang="en-US" sz="2800" dirty="0">
                <a:latin typeface="+mj-lt"/>
              </a:rPr>
              <a:t>(2 of 4)</a:t>
            </a:r>
            <a:endParaRPr lang="en-US" sz="2800" dirty="0">
              <a:latin typeface="+mj-lt"/>
            </a:endParaRPr>
          </a:p>
        </p:txBody>
      </p:sp>
      <p:sp>
        <p:nvSpPr>
          <p:cNvPr id="3" name="Content Placeholder 2"/>
          <p:cNvSpPr>
            <a:spLocks noGrp="1"/>
          </p:cNvSpPr>
          <p:nvPr>
            <p:ph idx="1"/>
          </p:nvPr>
        </p:nvSpPr>
        <p:spPr>
          <a:xfrm>
            <a:off x="457200" y="1076036"/>
            <a:ext cx="8229600" cy="3884325"/>
          </a:xfrm>
        </p:spPr>
        <p:txBody>
          <a:bodyPr/>
          <a:lstStyle/>
          <a:p>
            <a:r>
              <a:rPr lang="en-US" altLang="en-US" sz="2400" dirty="0">
                <a:ea typeface="ＭＳ Ｐゴシック" panose="020B0600070205080204" pitchFamily="34" charset="-128"/>
              </a:rPr>
              <a:t>Sustainable Growth Rate Versus Internal Growth Rate</a:t>
            </a:r>
          </a:p>
          <a:p>
            <a:pPr lvl="1"/>
            <a:r>
              <a:rPr lang="en-US" altLang="en-US" sz="2400" dirty="0">
                <a:ea typeface="ＭＳ Ｐゴシック" panose="020B0600070205080204" pitchFamily="34" charset="-128"/>
              </a:rPr>
              <a:t>ROE will be larger than your ROA any time you have debt, thus the sustainable growth rate will be greater than the internal growth rate</a:t>
            </a:r>
          </a:p>
          <a:p>
            <a:pPr lvl="1"/>
            <a:r>
              <a:rPr lang="en-US" altLang="en-US" sz="2400" dirty="0">
                <a:ea typeface="ＭＳ Ｐゴシック" panose="020B0600070205080204" pitchFamily="34" charset="-128"/>
              </a:rPr>
              <a:t>While the internal growth rate assumes no external financing, the sustainable growth rate assumes you will make use of some outside financing equal to the amount of new debt that will keep your debt-to-equity ratio constant as your equity grows through reinvested net income</a:t>
            </a:r>
          </a:p>
        </p:txBody>
      </p:sp>
    </p:spTree>
    <p:extLst>
      <p:ext uri="{BB962C8B-B14F-4D97-AF65-F5344CB8AC3E}">
        <p14:creationId xmlns:p14="http://schemas.microsoft.com/office/powerpoint/2010/main" val="16887798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619386"/>
          </a:xfrm>
        </p:spPr>
        <p:txBody>
          <a:bodyPr/>
          <a:lstStyle/>
          <a:p>
            <a:r>
              <a:rPr lang="en-US" altLang="en-US" sz="3600" dirty="0">
                <a:latin typeface="+mj-lt"/>
              </a:rPr>
              <a:t>18.4 Growth and Firm Value </a:t>
            </a:r>
            <a:r>
              <a:rPr lang="en-US" altLang="en-US" sz="2800" dirty="0">
                <a:latin typeface="+mj-lt"/>
              </a:rPr>
              <a:t>(3 of 4)</a:t>
            </a:r>
            <a:endParaRPr lang="en-US" sz="3600" dirty="0">
              <a:latin typeface="+mj-lt"/>
            </a:endParaRPr>
          </a:p>
        </p:txBody>
      </p:sp>
      <p:graphicFrame>
        <p:nvGraphicFramePr>
          <p:cNvPr id="5" name="Object 13" descr="An equation: internal growth rate = net income divided by beginning assets, times, 1 minus payout ratio = R O Ay times retention rate."/>
          <p:cNvGraphicFramePr>
            <a:graphicFrameLocks noChangeAspect="1"/>
          </p:cNvGraphicFramePr>
          <p:nvPr>
            <p:extLst>
              <p:ext uri="{D42A27DB-BD31-4B8C-83A1-F6EECF244321}">
                <p14:modId xmlns:p14="http://schemas.microsoft.com/office/powerpoint/2010/main" val="3770306926"/>
              </p:ext>
            </p:extLst>
          </p:nvPr>
        </p:nvGraphicFramePr>
        <p:xfrm>
          <a:off x="1173163" y="1295400"/>
          <a:ext cx="6799262" cy="1604963"/>
        </p:xfrm>
        <a:graphic>
          <a:graphicData uri="http://schemas.openxmlformats.org/presentationml/2006/ole">
            <mc:AlternateContent xmlns:mc="http://schemas.openxmlformats.org/markup-compatibility/2006">
              <mc:Choice xmlns:v="urn:schemas-microsoft-com:vml" Requires="v">
                <p:oleObj spid="_x0000_s19652" name="Equation" r:id="rId4" imgW="3911400" imgH="927000" progId="Equation.DSMT4">
                  <p:embed/>
                </p:oleObj>
              </mc:Choice>
              <mc:Fallback>
                <p:oleObj name="Equation" r:id="rId4" imgW="3911400" imgH="927000" progId="Equation.DSMT4">
                  <p:embed/>
                  <p:pic>
                    <p:nvPicPr>
                      <p:cNvPr id="5" name="Object 13" descr="An equation: internal growth rate = net income divided by beginning assets, times, 1 minus payout ratio = R O Ay times retention rate."/>
                      <p:cNvPicPr>
                        <a:picLocks noChangeAspect="1" noChangeArrowheads="1"/>
                      </p:cNvPicPr>
                      <p:nvPr/>
                    </p:nvPicPr>
                    <p:blipFill>
                      <a:blip r:embed="rId5"/>
                      <a:srcRect/>
                      <a:stretch>
                        <a:fillRect/>
                      </a:stretch>
                    </p:blipFill>
                    <p:spPr bwMode="auto">
                      <a:xfrm>
                        <a:off x="1173163" y="1295400"/>
                        <a:ext cx="6799262" cy="1604963"/>
                      </a:xfrm>
                      <a:prstGeom prst="rect">
                        <a:avLst/>
                      </a:prstGeom>
                      <a:noFill/>
                      <a:ln>
                        <a:noFill/>
                      </a:ln>
                      <a:extLst>
                        <a:ext uri="{909E8E84-426E-40DD-AFC4-6F175D3DCCD1}">
                          <a14:hiddenFill xmlns:a14="http://schemas.microsoft.com/office/drawing/2010/main">
                            <a:solidFill>
                              <a:srgbClr val="FFF4DB"/>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Content Placeholder 2"/>
          <p:cNvSpPr>
            <a:spLocks noGrp="1"/>
          </p:cNvSpPr>
          <p:nvPr>
            <p:ph idx="1"/>
          </p:nvPr>
        </p:nvSpPr>
        <p:spPr>
          <a:xfrm>
            <a:off x="7391006" y="3048000"/>
            <a:ext cx="1305030" cy="381000"/>
          </a:xfrm>
        </p:spPr>
        <p:txBody>
          <a:bodyPr/>
          <a:lstStyle/>
          <a:p>
            <a:pPr marL="0" indent="0">
              <a:spcBef>
                <a:spcPct val="50000"/>
              </a:spcBef>
              <a:buNone/>
            </a:pPr>
            <a:r>
              <a:rPr lang="en-US" altLang="en-US" sz="2200" dirty="0"/>
              <a:t>(Eq. 18.4)</a:t>
            </a:r>
          </a:p>
        </p:txBody>
      </p:sp>
      <p:graphicFrame>
        <p:nvGraphicFramePr>
          <p:cNvPr id="6" name="Object 14" descr="An equation: sustainable growth rate = net income divided by beginning equity, times, 1 minus payout ratio = R O E times retention rate."/>
          <p:cNvGraphicFramePr>
            <a:graphicFrameLocks noChangeAspect="1"/>
          </p:cNvGraphicFramePr>
          <p:nvPr>
            <p:extLst>
              <p:ext uri="{D42A27DB-BD31-4B8C-83A1-F6EECF244321}">
                <p14:modId xmlns:p14="http://schemas.microsoft.com/office/powerpoint/2010/main" val="3842980922"/>
              </p:ext>
            </p:extLst>
          </p:nvPr>
        </p:nvGraphicFramePr>
        <p:xfrm>
          <a:off x="1133475" y="3689350"/>
          <a:ext cx="6877050" cy="1498600"/>
        </p:xfrm>
        <a:graphic>
          <a:graphicData uri="http://schemas.openxmlformats.org/presentationml/2006/ole">
            <mc:AlternateContent xmlns:mc="http://schemas.openxmlformats.org/markup-compatibility/2006">
              <mc:Choice xmlns:v="urn:schemas-microsoft-com:vml" Requires="v">
                <p:oleObj spid="_x0000_s19653" name="Equation" r:id="rId6" imgW="4152600" imgH="901440" progId="Equation.DSMT4">
                  <p:embed/>
                </p:oleObj>
              </mc:Choice>
              <mc:Fallback>
                <p:oleObj name="Equation" r:id="rId6" imgW="4152600" imgH="901440" progId="Equation.DSMT4">
                  <p:embed/>
                  <p:pic>
                    <p:nvPicPr>
                      <p:cNvPr id="6" name="Object 14" descr="An equation: sustainable growth rate = net income divided by beginning equity, times, 1 minus payout ratio = R O E times retention rate."/>
                      <p:cNvPicPr>
                        <a:picLocks noChangeAspect="1" noChangeArrowheads="1"/>
                      </p:cNvPicPr>
                      <p:nvPr/>
                    </p:nvPicPr>
                    <p:blipFill>
                      <a:blip r:embed="rId7"/>
                      <a:srcRect/>
                      <a:stretch>
                        <a:fillRect/>
                      </a:stretch>
                    </p:blipFill>
                    <p:spPr bwMode="auto">
                      <a:xfrm>
                        <a:off x="1133475" y="3689350"/>
                        <a:ext cx="6877050" cy="1498600"/>
                      </a:xfrm>
                      <a:prstGeom prst="rect">
                        <a:avLst/>
                      </a:prstGeom>
                      <a:noFill/>
                      <a:ln>
                        <a:noFill/>
                      </a:ln>
                      <a:extLst>
                        <a:ext uri="{909E8E84-426E-40DD-AFC4-6F175D3DCCD1}">
                          <a14:hiddenFill xmlns:a14="http://schemas.microsoft.com/office/drawing/2010/main">
                            <a:solidFill>
                              <a:srgbClr val="FFF4DB"/>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Content Placeholder 3"/>
          <p:cNvSpPr>
            <a:spLocks noGrp="1"/>
          </p:cNvSpPr>
          <p:nvPr>
            <p:ph idx="13"/>
          </p:nvPr>
        </p:nvSpPr>
        <p:spPr>
          <a:xfrm>
            <a:off x="7391400" y="5334000"/>
            <a:ext cx="1295400" cy="381000"/>
          </a:xfrm>
        </p:spPr>
        <p:txBody>
          <a:bodyPr/>
          <a:lstStyle/>
          <a:p>
            <a:pPr marL="0" indent="0">
              <a:buNone/>
            </a:pPr>
            <a:r>
              <a:rPr lang="en-US" altLang="en-US" sz="2200" dirty="0"/>
              <a:t>(Eq. 18.5)</a:t>
            </a:r>
          </a:p>
        </p:txBody>
      </p:sp>
    </p:spTree>
    <p:extLst>
      <p:ext uri="{BB962C8B-B14F-4D97-AF65-F5344CB8AC3E}">
        <p14:creationId xmlns:p14="http://schemas.microsoft.com/office/powerpoint/2010/main" val="38365658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097280"/>
          </a:xfrm>
        </p:spPr>
        <p:txBody>
          <a:bodyPr/>
          <a:lstStyle/>
          <a:p>
            <a:r>
              <a:rPr lang="en-US" altLang="en-US" dirty="0">
                <a:latin typeface="+mj-lt"/>
              </a:rPr>
              <a:t>Example 18.3 Internal and Sustainable Growth Rates and Payout Policy </a:t>
            </a:r>
            <a:r>
              <a:rPr lang="en-US" altLang="en-US" sz="2600" dirty="0">
                <a:latin typeface="+mj-lt"/>
              </a:rPr>
              <a:t>(1 of 6)</a:t>
            </a:r>
            <a:endParaRPr lang="en-US" sz="2600" dirty="0">
              <a:latin typeface="+mj-lt"/>
            </a:endParaRPr>
          </a:p>
        </p:txBody>
      </p:sp>
      <p:sp>
        <p:nvSpPr>
          <p:cNvPr id="3" name="Content Placeholder 2"/>
          <p:cNvSpPr>
            <a:spLocks noGrp="1"/>
          </p:cNvSpPr>
          <p:nvPr>
            <p:ph idx="1"/>
          </p:nvPr>
        </p:nvSpPr>
        <p:spPr>
          <a:xfrm>
            <a:off x="457200" y="1600200"/>
            <a:ext cx="8229600" cy="3587108"/>
          </a:xfrm>
        </p:spPr>
        <p:txBody>
          <a:bodyPr/>
          <a:lstStyle/>
          <a:p>
            <a:pPr>
              <a:buNone/>
            </a:pPr>
            <a:r>
              <a:rPr lang="en-US" altLang="en-US" sz="2400" b="1" dirty="0"/>
              <a:t>Problem:</a:t>
            </a:r>
          </a:p>
          <a:p>
            <a:r>
              <a:rPr lang="en-IN" sz="2400" dirty="0"/>
              <a:t>Your firm has $70 million in equity and $30 million in debt and forecasts $14 million in net income for the year. </a:t>
            </a:r>
          </a:p>
          <a:p>
            <a:r>
              <a:rPr lang="en-IN" sz="2400" dirty="0"/>
              <a:t>It currently pays dividends equal to 20% of its net income. You are analyzing a potential change in payout policy—an increase in dividends to 30% of net income. </a:t>
            </a:r>
          </a:p>
          <a:p>
            <a:r>
              <a:rPr lang="en-IN" sz="2400" dirty="0"/>
              <a:t>How would this change affect your internal and sustainable growth rates?</a:t>
            </a:r>
            <a:endParaRPr lang="en-US" altLang="en-US" sz="2400" dirty="0"/>
          </a:p>
        </p:txBody>
      </p:sp>
    </p:spTree>
    <p:extLst>
      <p:ext uri="{BB962C8B-B14F-4D97-AF65-F5344CB8AC3E}">
        <p14:creationId xmlns:p14="http://schemas.microsoft.com/office/powerpoint/2010/main" val="8578292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4712"/>
            <a:ext cx="8229600" cy="1108253"/>
          </a:xfrm>
        </p:spPr>
        <p:txBody>
          <a:bodyPr/>
          <a:lstStyle/>
          <a:p>
            <a:r>
              <a:rPr lang="en-US" altLang="en-US" dirty="0">
                <a:latin typeface="+mj-lt"/>
              </a:rPr>
              <a:t>Example 18.3 Internal and Sustainable Growth Rates and Payout Policy </a:t>
            </a:r>
            <a:r>
              <a:rPr lang="en-US" altLang="en-US" sz="2600" dirty="0">
                <a:latin typeface="+mj-lt"/>
              </a:rPr>
              <a:t>(2 of 6)</a:t>
            </a:r>
            <a:endParaRPr lang="en-US" sz="2600" dirty="0">
              <a:latin typeface="+mj-lt"/>
            </a:endParaRPr>
          </a:p>
        </p:txBody>
      </p:sp>
      <p:sp>
        <p:nvSpPr>
          <p:cNvPr id="3" name="Content Placeholder 2"/>
          <p:cNvSpPr>
            <a:spLocks noGrp="1"/>
          </p:cNvSpPr>
          <p:nvPr>
            <p:ph idx="1"/>
          </p:nvPr>
        </p:nvSpPr>
        <p:spPr>
          <a:xfrm>
            <a:off x="457200" y="1597888"/>
            <a:ext cx="8229600" cy="3962400"/>
          </a:xfrm>
        </p:spPr>
        <p:txBody>
          <a:bodyPr/>
          <a:lstStyle/>
          <a:p>
            <a:pPr>
              <a:buNone/>
            </a:pPr>
            <a:r>
              <a:rPr lang="en-US" altLang="en-US" sz="2400" b="1" dirty="0"/>
              <a:t>Solution:</a:t>
            </a:r>
          </a:p>
          <a:p>
            <a:pPr>
              <a:spcBef>
                <a:spcPts val="0"/>
              </a:spcBef>
              <a:buNone/>
            </a:pPr>
            <a:r>
              <a:rPr lang="en-US" altLang="en-US" sz="2400" b="1" dirty="0"/>
              <a:t>Plan:</a:t>
            </a:r>
          </a:p>
          <a:p>
            <a:r>
              <a:rPr lang="en-IN" sz="2400" dirty="0"/>
              <a:t>We can use Equations 18.4 and 18.5 to compute your firm’s internal and sustainable growth rates under the old and new policy. </a:t>
            </a:r>
          </a:p>
          <a:p>
            <a:r>
              <a:rPr lang="en-IN" sz="2400" dirty="0"/>
              <a:t>To do so, we’ll need to compute its ROA, ROE, and retention rate (plowback ratio). </a:t>
            </a:r>
          </a:p>
          <a:p>
            <a:r>
              <a:rPr lang="en-IN" sz="2400" dirty="0"/>
              <a:t>The company has $100 million 1 = $70 million in equity + $30 million in debt2 in total assets.</a:t>
            </a:r>
            <a:endParaRPr lang="en-US" altLang="en-US" sz="2400" dirty="0"/>
          </a:p>
        </p:txBody>
      </p:sp>
    </p:spTree>
    <p:extLst>
      <p:ext uri="{BB962C8B-B14F-4D97-AF65-F5344CB8AC3E}">
        <p14:creationId xmlns:p14="http://schemas.microsoft.com/office/powerpoint/2010/main" val="40149081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1164785"/>
          </a:xfrm>
        </p:spPr>
        <p:txBody>
          <a:bodyPr/>
          <a:lstStyle/>
          <a:p>
            <a:r>
              <a:rPr lang="en-US" altLang="en-US" dirty="0">
                <a:latin typeface="+mj-lt"/>
              </a:rPr>
              <a:t>Example 18.3 Internal and Sustainable Growth Rates and Payout Policy </a:t>
            </a:r>
            <a:r>
              <a:rPr lang="en-US" altLang="en-US" sz="2600" dirty="0">
                <a:latin typeface="+mj-lt"/>
              </a:rPr>
              <a:t>(3 of 6)</a:t>
            </a:r>
            <a:endParaRPr lang="en-US" sz="2600" dirty="0">
              <a:latin typeface="+mj-lt"/>
            </a:endParaRPr>
          </a:p>
        </p:txBody>
      </p:sp>
      <p:sp>
        <p:nvSpPr>
          <p:cNvPr id="3" name="Content Placeholder 2"/>
          <p:cNvSpPr>
            <a:spLocks noGrp="1"/>
          </p:cNvSpPr>
          <p:nvPr>
            <p:ph idx="1"/>
          </p:nvPr>
        </p:nvSpPr>
        <p:spPr>
          <a:xfrm>
            <a:off x="457200" y="1597888"/>
            <a:ext cx="8305800" cy="450391"/>
          </a:xfrm>
        </p:spPr>
        <p:txBody>
          <a:bodyPr/>
          <a:lstStyle/>
          <a:p>
            <a:pPr>
              <a:spcBef>
                <a:spcPts val="0"/>
              </a:spcBef>
              <a:buNone/>
            </a:pPr>
            <a:r>
              <a:rPr lang="en-US" altLang="en-US" sz="2400" b="1" dirty="0"/>
              <a:t>Plan:</a:t>
            </a:r>
          </a:p>
        </p:txBody>
      </p:sp>
      <p:graphicFrame>
        <p:nvGraphicFramePr>
          <p:cNvPr id="4" name="Object 8" descr="Four equations. First: R O Ay = net income divided by beginning assets = 14 divided by 100 = 14%. Second:  R O E = net income divided by beginning equity = 14 divided by 70 = 20%. Third: old retention rate = 1 minus payout ratio = 1 minus 0.20 = 0.80. Fourth: new retention rate = 1 minus 0.30 = 0.70."/>
          <p:cNvGraphicFramePr>
            <a:graphicFrameLocks noChangeAspect="1"/>
          </p:cNvGraphicFramePr>
          <p:nvPr>
            <p:extLst>
              <p:ext uri="{D42A27DB-BD31-4B8C-83A1-F6EECF244321}">
                <p14:modId xmlns:p14="http://schemas.microsoft.com/office/powerpoint/2010/main" val="2836987138"/>
              </p:ext>
            </p:extLst>
          </p:nvPr>
        </p:nvGraphicFramePr>
        <p:xfrm>
          <a:off x="1057275" y="2514600"/>
          <a:ext cx="7031038" cy="2419350"/>
        </p:xfrm>
        <a:graphic>
          <a:graphicData uri="http://schemas.openxmlformats.org/presentationml/2006/ole">
            <mc:AlternateContent xmlns:mc="http://schemas.openxmlformats.org/markup-compatibility/2006">
              <mc:Choice xmlns:v="urn:schemas-microsoft-com:vml" Requires="v">
                <p:oleObj spid="_x0000_s20579" name="Equation" r:id="rId4" imgW="5651280" imgH="1942920" progId="Equation.DSMT4">
                  <p:embed/>
                </p:oleObj>
              </mc:Choice>
              <mc:Fallback>
                <p:oleObj name="Equation" r:id="rId4" imgW="5651280" imgH="1942920" progId="Equation.DSMT4">
                  <p:embed/>
                  <p:pic>
                    <p:nvPicPr>
                      <p:cNvPr id="4" name="Object 8" descr="Four equations. First: R O Ay = net income divided by beginning assets = 14 divided by 100 = 14%. Second:  R O E = net income divided by beginning equity = 14 divided by 70 = 20%. Third: old retention rate = 1 minus payout ratio = 1 minus 0.20 = 0.80. Fourth: new retention rate = 1 minus 0.30 = 0.70."/>
                      <p:cNvPicPr>
                        <a:picLocks noChangeAspect="1" noChangeArrowheads="1"/>
                      </p:cNvPicPr>
                      <p:nvPr/>
                    </p:nvPicPr>
                    <p:blipFill>
                      <a:blip r:embed="rId5"/>
                      <a:srcRect/>
                      <a:stretch>
                        <a:fillRect/>
                      </a:stretch>
                    </p:blipFill>
                    <p:spPr bwMode="auto">
                      <a:xfrm>
                        <a:off x="1057275" y="2514600"/>
                        <a:ext cx="7031038" cy="2419350"/>
                      </a:xfrm>
                      <a:prstGeom prst="rect">
                        <a:avLst/>
                      </a:prstGeom>
                      <a:noFill/>
                      <a:ln>
                        <a:noFill/>
                      </a:ln>
                      <a:effectLst/>
                      <a:extLst>
                        <a:ext uri="{909E8E84-426E-40DD-AFC4-6F175D3DCCD1}">
                          <a14:hiddenFill xmlns:a14="http://schemas.microsoft.com/office/drawing/2010/main">
                            <a:solidFill>
                              <a:srgbClr val="FFF4DA"/>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2180721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925"/>
            <a:ext cx="8229600" cy="1097280"/>
          </a:xfrm>
        </p:spPr>
        <p:txBody>
          <a:bodyPr/>
          <a:lstStyle/>
          <a:p>
            <a:r>
              <a:rPr lang="en-US" altLang="en-US" dirty="0">
                <a:latin typeface="+mj-lt"/>
              </a:rPr>
              <a:t>Example 18.3 Internal and Sustainable Growth Rates and Payout Policy </a:t>
            </a:r>
            <a:r>
              <a:rPr lang="en-US" altLang="en-US" sz="2600" dirty="0">
                <a:latin typeface="+mj-lt"/>
              </a:rPr>
              <a:t>(4 of 6)</a:t>
            </a:r>
            <a:endParaRPr lang="en-US" sz="2600" dirty="0">
              <a:latin typeface="+mj-lt"/>
            </a:endParaRPr>
          </a:p>
        </p:txBody>
      </p:sp>
      <p:sp>
        <p:nvSpPr>
          <p:cNvPr id="3" name="Content Placeholder 2"/>
          <p:cNvSpPr>
            <a:spLocks noGrp="1"/>
          </p:cNvSpPr>
          <p:nvPr>
            <p:ph idx="1"/>
          </p:nvPr>
        </p:nvSpPr>
        <p:spPr>
          <a:xfrm>
            <a:off x="457200" y="1600200"/>
            <a:ext cx="8229600" cy="1434415"/>
          </a:xfrm>
        </p:spPr>
        <p:txBody>
          <a:bodyPr/>
          <a:lstStyle/>
          <a:p>
            <a:pPr>
              <a:buNone/>
            </a:pPr>
            <a:r>
              <a:rPr lang="en-US" altLang="en-US" sz="2400" b="1" dirty="0"/>
              <a:t>Execute:</a:t>
            </a:r>
          </a:p>
          <a:p>
            <a:r>
              <a:rPr lang="en-US" altLang="en-US" sz="2400" dirty="0"/>
              <a:t>Using Equation 18.4 to compute the internal growth rate before and after the change, we have:</a:t>
            </a:r>
          </a:p>
        </p:txBody>
      </p:sp>
      <p:sp>
        <p:nvSpPr>
          <p:cNvPr id="4" name="Content Placeholder 3">
            <a:extLst>
              <a:ext uri="{FF2B5EF4-FFF2-40B4-BE49-F238E27FC236}">
                <a16:creationId xmlns:a16="http://schemas.microsoft.com/office/drawing/2014/main" id="{541CFD98-B10C-464D-B610-58BD9390FD55}"/>
              </a:ext>
            </a:extLst>
          </p:cNvPr>
          <p:cNvSpPr>
            <a:spLocks noGrp="1"/>
          </p:cNvSpPr>
          <p:nvPr>
            <p:ph idx="13"/>
          </p:nvPr>
        </p:nvSpPr>
        <p:spPr>
          <a:xfrm>
            <a:off x="457200" y="3228474"/>
            <a:ext cx="8229600" cy="1343526"/>
          </a:xfrm>
        </p:spPr>
        <p:txBody>
          <a:bodyPr/>
          <a:lstStyle/>
          <a:p>
            <a:pPr lvl="0" algn="ctr">
              <a:buNone/>
            </a:pPr>
            <a:r>
              <a:rPr lang="en-US" altLang="en-US" sz="2400" dirty="0">
                <a:solidFill>
                  <a:prstClr val="black"/>
                </a:solidFill>
              </a:rPr>
              <a:t>Old Internal Growth Rate = ROA × Retention Rate = 14% × 0.80 = 11.2%</a:t>
            </a:r>
          </a:p>
          <a:p>
            <a:pPr lvl="0" algn="ctr">
              <a:buNone/>
            </a:pPr>
            <a:r>
              <a:rPr lang="en-US" altLang="en-US" sz="2400" dirty="0">
                <a:solidFill>
                  <a:prstClr val="black"/>
                </a:solidFill>
              </a:rPr>
              <a:t>New Internal Growth Rate = 14% × 0.70 = 9.8% </a:t>
            </a:r>
          </a:p>
        </p:txBody>
      </p:sp>
    </p:spTree>
    <p:extLst>
      <p:ext uri="{BB962C8B-B14F-4D97-AF65-F5344CB8AC3E}">
        <p14:creationId xmlns:p14="http://schemas.microsoft.com/office/powerpoint/2010/main" val="1065470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551"/>
            <a:ext cx="8229600" cy="1097280"/>
          </a:xfrm>
        </p:spPr>
        <p:txBody>
          <a:bodyPr/>
          <a:lstStyle/>
          <a:p>
            <a:r>
              <a:rPr lang="en-US" altLang="en-US" dirty="0">
                <a:latin typeface="+mj-lt"/>
              </a:rPr>
              <a:t>Example 18.3 Internal and Sustainable Growth Rates and Payout Policy </a:t>
            </a:r>
            <a:r>
              <a:rPr lang="en-US" altLang="en-US" sz="2600" dirty="0">
                <a:latin typeface="+mj-lt"/>
              </a:rPr>
              <a:t>(5 of 6)</a:t>
            </a:r>
            <a:endParaRPr lang="en-US" sz="2600" dirty="0">
              <a:latin typeface="+mj-lt"/>
            </a:endParaRPr>
          </a:p>
        </p:txBody>
      </p:sp>
      <p:sp>
        <p:nvSpPr>
          <p:cNvPr id="3" name="Content Placeholder 2"/>
          <p:cNvSpPr>
            <a:spLocks noGrp="1"/>
          </p:cNvSpPr>
          <p:nvPr>
            <p:ph idx="1"/>
          </p:nvPr>
        </p:nvSpPr>
        <p:spPr>
          <a:xfrm>
            <a:off x="457200" y="1600200"/>
            <a:ext cx="8229600" cy="1343526"/>
          </a:xfrm>
        </p:spPr>
        <p:txBody>
          <a:bodyPr/>
          <a:lstStyle/>
          <a:p>
            <a:pPr>
              <a:buNone/>
            </a:pPr>
            <a:r>
              <a:rPr lang="en-US" altLang="en-US" sz="2400" b="1" dirty="0"/>
              <a:t>Execute:</a:t>
            </a:r>
          </a:p>
          <a:p>
            <a:r>
              <a:rPr lang="en-US" altLang="en-US" sz="2400" dirty="0"/>
              <a:t>Similarly, we can use Equation 18.5 to compute the sustainable growth rate before and after:</a:t>
            </a:r>
          </a:p>
        </p:txBody>
      </p:sp>
      <p:sp>
        <p:nvSpPr>
          <p:cNvPr id="4" name="Content Placeholder 3">
            <a:extLst>
              <a:ext uri="{FF2B5EF4-FFF2-40B4-BE49-F238E27FC236}">
                <a16:creationId xmlns:a16="http://schemas.microsoft.com/office/drawing/2014/main" id="{D7127A38-E372-42B2-9A87-32A207F474A3}"/>
              </a:ext>
            </a:extLst>
          </p:cNvPr>
          <p:cNvSpPr>
            <a:spLocks noGrp="1"/>
          </p:cNvSpPr>
          <p:nvPr>
            <p:ph idx="13"/>
          </p:nvPr>
        </p:nvSpPr>
        <p:spPr>
          <a:xfrm>
            <a:off x="457200" y="3124200"/>
            <a:ext cx="8229600" cy="1343526"/>
          </a:xfrm>
        </p:spPr>
        <p:txBody>
          <a:bodyPr/>
          <a:lstStyle/>
          <a:p>
            <a:pPr lvl="0" algn="ctr">
              <a:buNone/>
            </a:pPr>
            <a:r>
              <a:rPr lang="en-US" altLang="en-US" sz="2400" dirty="0">
                <a:solidFill>
                  <a:prstClr val="black"/>
                </a:solidFill>
              </a:rPr>
              <a:t>Old Sustainable Growth Rate = ROE × Retention Rate = 20% × 0.80 = 16%</a:t>
            </a:r>
          </a:p>
          <a:p>
            <a:pPr lvl="0" algn="ctr">
              <a:buNone/>
            </a:pPr>
            <a:r>
              <a:rPr lang="en-US" altLang="en-US" sz="2400" dirty="0">
                <a:solidFill>
                  <a:prstClr val="black"/>
                </a:solidFill>
              </a:rPr>
              <a:t>New Sustainable Growth Rate = 20% × 0.70 = 14%</a:t>
            </a:r>
          </a:p>
        </p:txBody>
      </p:sp>
    </p:spTree>
    <p:extLst>
      <p:ext uri="{BB962C8B-B14F-4D97-AF65-F5344CB8AC3E}">
        <p14:creationId xmlns:p14="http://schemas.microsoft.com/office/powerpoint/2010/main" val="8885636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928"/>
            <a:ext cx="8229600" cy="1119336"/>
          </a:xfrm>
        </p:spPr>
        <p:txBody>
          <a:bodyPr/>
          <a:lstStyle/>
          <a:p>
            <a:r>
              <a:rPr lang="en-US" altLang="en-US" dirty="0">
                <a:latin typeface="+mj-lt"/>
              </a:rPr>
              <a:t>Example 18.3 Internal and Sustainable Growth Rates and Payout Policy </a:t>
            </a:r>
            <a:r>
              <a:rPr lang="en-US" altLang="en-US" sz="2600" dirty="0">
                <a:latin typeface="+mj-lt"/>
              </a:rPr>
              <a:t>(6 of 6)</a:t>
            </a:r>
            <a:endParaRPr lang="en-US" sz="2600" dirty="0">
              <a:latin typeface="+mj-lt"/>
            </a:endParaRPr>
          </a:p>
        </p:txBody>
      </p:sp>
      <p:sp>
        <p:nvSpPr>
          <p:cNvPr id="3" name="Content Placeholder 2"/>
          <p:cNvSpPr>
            <a:spLocks noGrp="1"/>
          </p:cNvSpPr>
          <p:nvPr>
            <p:ph idx="1"/>
          </p:nvPr>
        </p:nvSpPr>
        <p:spPr>
          <a:xfrm>
            <a:off x="457200" y="1600200"/>
            <a:ext cx="8229600" cy="1752600"/>
          </a:xfrm>
        </p:spPr>
        <p:txBody>
          <a:bodyPr/>
          <a:lstStyle/>
          <a:p>
            <a:pPr>
              <a:buNone/>
            </a:pPr>
            <a:r>
              <a:rPr lang="en-US" altLang="en-US" sz="2400" b="1" dirty="0"/>
              <a:t>Evaluate:</a:t>
            </a:r>
          </a:p>
          <a:p>
            <a:r>
              <a:rPr lang="en-IN" sz="2400" dirty="0"/>
              <a:t>By reducing the amount of retained earnings available to fund growth, an increase in the payout ratio necessarily reduces your firm’s internal and sustainable growth rates.</a:t>
            </a:r>
            <a:endParaRPr lang="en-US" altLang="en-US" sz="2400" dirty="0"/>
          </a:p>
        </p:txBody>
      </p:sp>
    </p:spTree>
    <p:extLst>
      <p:ext uri="{BB962C8B-B14F-4D97-AF65-F5344CB8AC3E}">
        <p14:creationId xmlns:p14="http://schemas.microsoft.com/office/powerpoint/2010/main" val="13147045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097280"/>
          </a:xfrm>
        </p:spPr>
        <p:txBody>
          <a:bodyPr/>
          <a:lstStyle/>
          <a:p>
            <a:r>
              <a:rPr lang="en-US" altLang="en-US" dirty="0">
                <a:latin typeface="+mj-lt"/>
              </a:rPr>
              <a:t>Table 18.12 Summary of Internal Growth Rate Versus Sustainable Growth Rate</a:t>
            </a:r>
            <a:endParaRPr lang="en-US" dirty="0">
              <a:latin typeface="+mj-lt"/>
            </a:endParaRPr>
          </a:p>
        </p:txBody>
      </p:sp>
      <p:sp>
        <p:nvSpPr>
          <p:cNvPr id="3" name="Content Placeholder 2"/>
          <p:cNvSpPr>
            <a:spLocks noGrp="1"/>
          </p:cNvSpPr>
          <p:nvPr>
            <p:ph idx="1"/>
          </p:nvPr>
        </p:nvSpPr>
        <p:spPr>
          <a:xfrm>
            <a:off x="457200" y="1599346"/>
            <a:ext cx="7924800" cy="829818"/>
          </a:xfrm>
        </p:spPr>
        <p:txBody>
          <a:bodyPr/>
          <a:lstStyle/>
          <a:p>
            <a:pPr marL="0">
              <a:buNone/>
            </a:pPr>
            <a:r>
              <a:rPr lang="en-US" altLang="en-US" sz="2400" b="1" dirty="0"/>
              <a:t>Table 18.12 </a:t>
            </a:r>
            <a:r>
              <a:rPr lang="en-US" altLang="en-US" sz="2400" dirty="0"/>
              <a:t>Summary of Internal Growth Rate Versus Sustainable Growth Rate</a:t>
            </a:r>
          </a:p>
        </p:txBody>
      </p:sp>
      <p:graphicFrame>
        <p:nvGraphicFramePr>
          <p:cNvPr id="4" name="Table 3" descr="Table 18.12, summary of internal growth rate versus sustainable growth rate, with 3 columns: blank, internal growth rate, and sustainable growth rate. Row 1: formula. Internal: R O Ay times retention rate. Sustainable: R O E times retention rate. Row 2: maximum growth financed only by. Internal: retained earnings. Sustainable: retained earnings and new debt that keep D to E ratio constant. Row 3: to grow faster, a firm must. Internal: reduce payout or raise external capital. Sustainable: reduce payout, raised new equity, or increase leverage."/>
          <p:cNvGraphicFramePr>
            <a:graphicFrameLocks noGrp="1"/>
          </p:cNvGraphicFramePr>
          <p:nvPr>
            <p:extLst>
              <p:ext uri="{D42A27DB-BD31-4B8C-83A1-F6EECF244321}">
                <p14:modId xmlns:p14="http://schemas.microsoft.com/office/powerpoint/2010/main" val="1018961590"/>
              </p:ext>
            </p:extLst>
          </p:nvPr>
        </p:nvGraphicFramePr>
        <p:xfrm>
          <a:off x="725054" y="2667000"/>
          <a:ext cx="7696202" cy="2656840"/>
        </p:xfrm>
        <a:graphic>
          <a:graphicData uri="http://schemas.openxmlformats.org/drawingml/2006/table">
            <a:tbl>
              <a:tblPr firstRow="1" bandRow="1">
                <a:tableStyleId>{3B4B98B0-60AC-42C2-AFA5-B58CD77FA1E5}</a:tableStyleId>
              </a:tblPr>
              <a:tblGrid>
                <a:gridCol w="22098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971802">
                  <a:extLst>
                    <a:ext uri="{9D8B030D-6E8A-4147-A177-3AD203B41FA5}">
                      <a16:colId xmlns:a16="http://schemas.microsoft.com/office/drawing/2014/main" val="20002"/>
                    </a:ext>
                  </a:extLst>
                </a:gridCol>
              </a:tblGrid>
              <a:tr h="457200">
                <a:tc>
                  <a:txBody>
                    <a:bodyPr/>
                    <a:lstStyle/>
                    <a:p>
                      <a:r>
                        <a:rPr lang="en-IN" dirty="0">
                          <a:solidFill>
                            <a:srgbClr val="007FA3"/>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Internal Growth Rate</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r>
                        <a:rPr lang="en-IN" sz="1800" b="1" i="0" u="none" strike="noStrike" kern="1200" baseline="0" dirty="0">
                          <a:solidFill>
                            <a:schemeClr val="bg1"/>
                          </a:solidFill>
                          <a:latin typeface="+mn-lt"/>
                          <a:ea typeface="+mn-ea"/>
                          <a:cs typeface="+mn-cs"/>
                        </a:rPr>
                        <a:t>Sustainable Growth Rate</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10000"/>
                  </a:ext>
                </a:extLst>
              </a:tr>
              <a:tr h="370840">
                <a:tc>
                  <a:txBody>
                    <a:bodyPr/>
                    <a:lstStyle/>
                    <a:p>
                      <a:r>
                        <a:rPr lang="en-IN" sz="1800" b="0" i="0" u="none" strike="noStrike" kern="1200" baseline="0" dirty="0">
                          <a:solidFill>
                            <a:schemeClr val="tx1"/>
                          </a:solidFill>
                          <a:latin typeface="+mn-lt"/>
                          <a:ea typeface="+mn-ea"/>
                          <a:cs typeface="+mn-cs"/>
                        </a:rPr>
                        <a:t>Formula:</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ROA * Retention Rate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ROE * Retention Rate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r h="370840">
                <a:tc>
                  <a:txBody>
                    <a:bodyPr/>
                    <a:lstStyle/>
                    <a:p>
                      <a:r>
                        <a:rPr lang="en-IN" sz="1800" b="0" i="0" u="none" strike="noStrike" kern="1200" baseline="0" dirty="0">
                          <a:solidFill>
                            <a:schemeClr val="tx1"/>
                          </a:solidFill>
                          <a:latin typeface="+mn-lt"/>
                          <a:ea typeface="+mn-ea"/>
                          <a:cs typeface="+mn-cs"/>
                        </a:rPr>
                        <a:t>Maximum growth financed only by: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Retained earnings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Retained earnings and new debt that keeps D/E ratio constant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r h="370840">
                <a:tc>
                  <a:txBody>
                    <a:bodyPr/>
                    <a:lstStyle/>
                    <a:p>
                      <a:r>
                        <a:rPr lang="en-IN" sz="1800" b="0" i="0" u="none" strike="noStrike" kern="1200" baseline="0" dirty="0">
                          <a:solidFill>
                            <a:schemeClr val="tx1"/>
                          </a:solidFill>
                          <a:latin typeface="+mn-lt"/>
                          <a:ea typeface="+mn-ea"/>
                          <a:cs typeface="+mn-cs"/>
                        </a:rPr>
                        <a:t>To grow faster, a firm must: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Reduce payout or raise external capital</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r>
                        <a:rPr lang="en-IN" sz="1800" b="0" i="0" u="none" strike="noStrike" kern="1200" baseline="0" dirty="0">
                          <a:solidFill>
                            <a:schemeClr val="tx1"/>
                          </a:solidFill>
                          <a:latin typeface="+mn-lt"/>
                          <a:ea typeface="+mn-ea"/>
                          <a:cs typeface="+mn-cs"/>
                        </a:rPr>
                        <a:t>Reduce payout, raise new equity, or increase leverage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680926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8709"/>
          </a:xfrm>
        </p:spPr>
        <p:txBody>
          <a:bodyPr/>
          <a:lstStyle/>
          <a:p>
            <a:r>
              <a:rPr lang="en-US" altLang="en-US" sz="3600" dirty="0">
                <a:latin typeface="+mj-lt"/>
              </a:rPr>
              <a:t>18.4 Growth and Firm Value </a:t>
            </a:r>
            <a:r>
              <a:rPr lang="en-US" altLang="en-US" sz="2800" dirty="0">
                <a:latin typeface="+mj-lt"/>
              </a:rPr>
              <a:t>(4 of 4)</a:t>
            </a:r>
            <a:endParaRPr lang="en-US" sz="3600" dirty="0">
              <a:latin typeface="+mj-lt"/>
            </a:endParaRPr>
          </a:p>
        </p:txBody>
      </p:sp>
      <p:sp>
        <p:nvSpPr>
          <p:cNvPr id="3" name="Content Placeholder 2"/>
          <p:cNvSpPr>
            <a:spLocks noGrp="1"/>
          </p:cNvSpPr>
          <p:nvPr>
            <p:ph idx="1"/>
          </p:nvPr>
        </p:nvSpPr>
        <p:spPr>
          <a:xfrm>
            <a:off x="457200" y="1076036"/>
            <a:ext cx="8229600" cy="3602182"/>
          </a:xfrm>
        </p:spPr>
        <p:txBody>
          <a:bodyPr/>
          <a:lstStyle/>
          <a:p>
            <a:r>
              <a:rPr lang="en-US" altLang="en-US" sz="2400" dirty="0"/>
              <a:t>Internal and sustainable growth rates are useful but they cannot tell you whether your planned growth increases or decreases the firm’s value </a:t>
            </a:r>
          </a:p>
          <a:p>
            <a:pPr lvl="1"/>
            <a:r>
              <a:rPr lang="en-US" altLang="en-US" sz="2400" dirty="0"/>
              <a:t>They do not evaluate future costs and benefits of the growth</a:t>
            </a:r>
          </a:p>
          <a:p>
            <a:pPr lvl="1"/>
            <a:r>
              <a:rPr lang="en-US" altLang="en-US" sz="2400" dirty="0"/>
              <a:t>Growth greater than sustainable growth rate is not bad as long as it is value increasing </a:t>
            </a:r>
          </a:p>
          <a:p>
            <a:pPr lvl="2"/>
            <a:r>
              <a:rPr lang="en-US" altLang="en-US" sz="2400" dirty="0">
                <a:ea typeface="ＭＳ Ｐゴシック" panose="020B0600070205080204" pitchFamily="34" charset="-128"/>
              </a:rPr>
              <a:t>Your firm will need to raise additional capital to finance the growth</a:t>
            </a:r>
          </a:p>
        </p:txBody>
      </p:sp>
    </p:spTree>
    <p:extLst>
      <p:ext uri="{BB962C8B-B14F-4D97-AF65-F5344CB8AC3E}">
        <p14:creationId xmlns:p14="http://schemas.microsoft.com/office/powerpoint/2010/main" val="2178402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1108253"/>
          </a:xfrm>
        </p:spPr>
        <p:txBody>
          <a:bodyPr/>
          <a:lstStyle/>
          <a:p>
            <a:r>
              <a:rPr lang="en-US" altLang="en-US" dirty="0">
                <a:latin typeface="+mj-lt"/>
              </a:rPr>
              <a:t>18.2 Forecasting Financial Statements: The Percent of Sales Method </a:t>
            </a:r>
            <a:r>
              <a:rPr lang="en-US" altLang="en-US" sz="2600" dirty="0">
                <a:latin typeface="+mj-lt"/>
              </a:rPr>
              <a:t>(1 of 5)</a:t>
            </a:r>
            <a:endParaRPr lang="en-US" sz="2600" dirty="0">
              <a:latin typeface="+mj-lt"/>
            </a:endParaRPr>
          </a:p>
        </p:txBody>
      </p:sp>
      <p:sp>
        <p:nvSpPr>
          <p:cNvPr id="3" name="Content Placeholder 2"/>
          <p:cNvSpPr>
            <a:spLocks noGrp="1"/>
          </p:cNvSpPr>
          <p:nvPr>
            <p:ph idx="1"/>
          </p:nvPr>
        </p:nvSpPr>
        <p:spPr>
          <a:xfrm>
            <a:off x="457200" y="1600200"/>
            <a:ext cx="8229600" cy="3263260"/>
          </a:xfrm>
        </p:spPr>
        <p:txBody>
          <a:bodyPr/>
          <a:lstStyle/>
          <a:p>
            <a:r>
              <a:rPr lang="en-US" altLang="en-US" sz="2400" dirty="0"/>
              <a:t>Percent of Sales Method</a:t>
            </a:r>
          </a:p>
          <a:p>
            <a:pPr lvl="1"/>
            <a:r>
              <a:rPr lang="en-US" altLang="en-US" sz="2400" dirty="0"/>
              <a:t>A forecasting method that assumes that balance sheet and income statement items grow proportionately with sales</a:t>
            </a:r>
          </a:p>
          <a:p>
            <a:pPr lvl="2"/>
            <a:r>
              <a:rPr lang="en-US" altLang="en-US" sz="2400" dirty="0"/>
              <a:t>Percent of sales remains constant in future periods</a:t>
            </a:r>
          </a:p>
          <a:p>
            <a:pPr lvl="2"/>
            <a:r>
              <a:rPr lang="en-US" altLang="en-US" sz="2400" dirty="0"/>
              <a:t>Forecasts of balance sheet and income statement items are made as a percent of the expected sales figure for that period</a:t>
            </a:r>
          </a:p>
        </p:txBody>
      </p:sp>
    </p:spTree>
    <p:extLst>
      <p:ext uri="{BB962C8B-B14F-4D97-AF65-F5344CB8AC3E}">
        <p14:creationId xmlns:p14="http://schemas.microsoft.com/office/powerpoint/2010/main" val="42759254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152"/>
            <a:ext cx="8229600" cy="1027754"/>
          </a:xfrm>
        </p:spPr>
        <p:txBody>
          <a:bodyPr/>
          <a:lstStyle/>
          <a:p>
            <a:r>
              <a:rPr lang="en-US" altLang="en-US" sz="2800" dirty="0">
                <a:latin typeface="+mj-lt"/>
              </a:rPr>
              <a:t>Figure 18.1 Starbucks’ Stock Price During Periods of Growth At, Above, and Below its SGR</a:t>
            </a:r>
            <a:endParaRPr lang="en-IN" sz="2800" dirty="0">
              <a:latin typeface="+mj-lt"/>
            </a:endParaRPr>
          </a:p>
        </p:txBody>
      </p:sp>
      <p:pic>
        <p:nvPicPr>
          <p:cNvPr id="10" name="Picture 4" descr="A chart shows the stock price of Starbucks in relation to its growth rate.&#10;Long description is available in notes, press F6">
            <a:extLst>
              <a:ext uri="{FF2B5EF4-FFF2-40B4-BE49-F238E27FC236}">
                <a16:creationId xmlns:a16="http://schemas.microsoft.com/office/drawing/2014/main" id="{89AB03EF-885E-4919-A82F-68B60A82EEC8}"/>
              </a:ext>
            </a:extLst>
          </p:cNvPr>
          <p:cNvPicPr>
            <a:picLocks noGrp="1" noChangeAspect="1"/>
          </p:cNvPicPr>
          <p:nvPr>
            <p:ph type="pic" sz="quarter" idx="14"/>
          </p:nvPr>
        </p:nvPicPr>
        <p:blipFill rotWithShape="1">
          <a:blip r:embed="rId3">
            <a:extLst>
              <a:ext uri="{28A0092B-C50C-407E-A947-70E740481C1C}">
                <a14:useLocalDpi xmlns:a14="http://schemas.microsoft.com/office/drawing/2010/main" val="0"/>
              </a:ext>
            </a:extLst>
          </a:blip>
          <a:srcRect b="11818"/>
          <a:stretch/>
        </p:blipFill>
        <p:spPr bwMode="auto">
          <a:xfrm>
            <a:off x="1750499" y="1416143"/>
            <a:ext cx="5643002" cy="4432051"/>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7">
            <a:extLst>
              <a:ext uri="{FF2B5EF4-FFF2-40B4-BE49-F238E27FC236}">
                <a16:creationId xmlns:a16="http://schemas.microsoft.com/office/drawing/2014/main" id="{321A5C1C-0E71-46BB-9432-8F9385F3E10B}"/>
              </a:ext>
            </a:extLst>
          </p:cNvPr>
          <p:cNvSpPr>
            <a:spLocks noGrp="1"/>
          </p:cNvSpPr>
          <p:nvPr>
            <p:ph idx="13"/>
          </p:nvPr>
        </p:nvSpPr>
        <p:spPr>
          <a:xfrm>
            <a:off x="457200" y="5997498"/>
            <a:ext cx="8229600" cy="328363"/>
          </a:xfrm>
        </p:spPr>
        <p:txBody>
          <a:bodyPr/>
          <a:lstStyle/>
          <a:p>
            <a:pPr marL="0" indent="0">
              <a:buNone/>
            </a:pPr>
            <a:r>
              <a:rPr lang="en-US" i="1" dirty="0"/>
              <a:t>Source</a:t>
            </a:r>
            <a:r>
              <a:rPr lang="en-US" dirty="0"/>
              <a:t>: http://finance.yahoo.com, </a:t>
            </a:r>
            <a:r>
              <a:rPr lang="en-US" dirty="0" err="1"/>
              <a:t>Compustat</a:t>
            </a:r>
            <a:r>
              <a:rPr lang="en-US" dirty="0"/>
              <a:t>, and authors’ calculations.</a:t>
            </a:r>
            <a:endParaRPr lang="en-IN" dirty="0"/>
          </a:p>
        </p:txBody>
      </p:sp>
    </p:spTree>
    <p:extLst>
      <p:ext uri="{BB962C8B-B14F-4D97-AF65-F5344CB8AC3E}">
        <p14:creationId xmlns:p14="http://schemas.microsoft.com/office/powerpoint/2010/main" val="11420400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27416"/>
          </a:xfrm>
        </p:spPr>
        <p:txBody>
          <a:bodyPr/>
          <a:lstStyle/>
          <a:p>
            <a:r>
              <a:rPr lang="en-US" altLang="en-US" sz="3600" dirty="0">
                <a:latin typeface="+mj-lt"/>
              </a:rPr>
              <a:t>18.5 Valuing the Expansion </a:t>
            </a:r>
            <a:r>
              <a:rPr lang="en-US" altLang="en-US" sz="2800" dirty="0">
                <a:latin typeface="+mj-lt"/>
              </a:rPr>
              <a:t>(1 of 6)</a:t>
            </a:r>
            <a:endParaRPr lang="en-US" sz="3600" dirty="0">
              <a:latin typeface="+mj-lt"/>
            </a:endParaRPr>
          </a:p>
        </p:txBody>
      </p:sp>
      <p:sp>
        <p:nvSpPr>
          <p:cNvPr id="3" name="Content Placeholder 2"/>
          <p:cNvSpPr>
            <a:spLocks noGrp="1"/>
          </p:cNvSpPr>
          <p:nvPr>
            <p:ph idx="1"/>
          </p:nvPr>
        </p:nvSpPr>
        <p:spPr>
          <a:xfrm>
            <a:off x="457200" y="1076036"/>
            <a:ext cx="8229600" cy="3496243"/>
          </a:xfrm>
        </p:spPr>
        <p:txBody>
          <a:bodyPr/>
          <a:lstStyle/>
          <a:p>
            <a:r>
              <a:rPr lang="en-US" altLang="en-US" sz="2400" dirty="0"/>
              <a:t>Forecasting Free Cash Flows</a:t>
            </a:r>
          </a:p>
          <a:p>
            <a:pPr lvl="1"/>
            <a:r>
              <a:rPr lang="en-US" altLang="en-US" sz="2400" dirty="0"/>
              <a:t>Calculate the net present value of the increase in cash flows generated by the investment</a:t>
            </a:r>
          </a:p>
          <a:p>
            <a:pPr lvl="1"/>
            <a:r>
              <a:rPr lang="en-US" altLang="en-US" sz="2400" dirty="0"/>
              <a:t>First, we calculate forecasted free cash flows </a:t>
            </a:r>
          </a:p>
          <a:p>
            <a:pPr lvl="2"/>
            <a:r>
              <a:rPr lang="en-US" altLang="en-US" sz="2400" dirty="0"/>
              <a:t>Start with Net Income</a:t>
            </a:r>
          </a:p>
          <a:p>
            <a:pPr lvl="2"/>
            <a:r>
              <a:rPr lang="en-US" altLang="en-US" sz="2400" dirty="0"/>
              <a:t>Add additional tax shield from interest expense</a:t>
            </a:r>
          </a:p>
          <a:p>
            <a:pPr lvl="2"/>
            <a:r>
              <a:rPr lang="en-US" altLang="en-US" sz="2400" dirty="0"/>
              <a:t>Add back depreciation (not a cash expense)</a:t>
            </a:r>
          </a:p>
          <a:p>
            <a:pPr lvl="2"/>
            <a:r>
              <a:rPr lang="en-US" altLang="en-US" sz="2400" dirty="0"/>
              <a:t>Subtract changes in NWC and capital expenditures</a:t>
            </a:r>
          </a:p>
        </p:txBody>
      </p:sp>
    </p:spTree>
    <p:extLst>
      <p:ext uri="{BB962C8B-B14F-4D97-AF65-F5344CB8AC3E}">
        <p14:creationId xmlns:p14="http://schemas.microsoft.com/office/powerpoint/2010/main" val="39684323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229600" cy="563078"/>
          </a:xfrm>
        </p:spPr>
        <p:txBody>
          <a:bodyPr/>
          <a:lstStyle/>
          <a:p>
            <a:r>
              <a:rPr lang="en-US" altLang="en-US" sz="3600" dirty="0">
                <a:latin typeface="+mj-lt"/>
              </a:rPr>
              <a:t>KMS Forecasted Free Cash Flow</a:t>
            </a:r>
            <a:endParaRPr lang="en-US" sz="2000" dirty="0">
              <a:latin typeface="+mj-lt"/>
            </a:endParaRPr>
          </a:p>
        </p:txBody>
      </p:sp>
      <p:sp>
        <p:nvSpPr>
          <p:cNvPr id="3" name="Content Placeholder 2"/>
          <p:cNvSpPr>
            <a:spLocks noGrp="1"/>
          </p:cNvSpPr>
          <p:nvPr>
            <p:ph idx="1"/>
          </p:nvPr>
        </p:nvSpPr>
        <p:spPr>
          <a:xfrm>
            <a:off x="457200" y="1076036"/>
            <a:ext cx="8229600" cy="419100"/>
          </a:xfrm>
        </p:spPr>
        <p:txBody>
          <a:bodyPr/>
          <a:lstStyle/>
          <a:p>
            <a:pPr marL="0" indent="0">
              <a:buNone/>
            </a:pPr>
            <a:r>
              <a:rPr lang="en-US" altLang="en-US" sz="2400" b="1" dirty="0"/>
              <a:t>Table 18.13 </a:t>
            </a:r>
            <a:r>
              <a:rPr lang="en-US" altLang="en-US" sz="2400" dirty="0"/>
              <a:t>KMS Forecasted Free Cash Flow</a:t>
            </a:r>
          </a:p>
        </p:txBody>
      </p:sp>
      <p:graphicFrame>
        <p:nvGraphicFramePr>
          <p:cNvPr id="4" name="Table 3">
            <a:extLst>
              <a:ext uri="{FF2B5EF4-FFF2-40B4-BE49-F238E27FC236}">
                <a16:creationId xmlns:a16="http://schemas.microsoft.com/office/drawing/2014/main" id="{E149E53D-25E2-4683-AE2D-0F82979645BC}"/>
              </a:ext>
            </a:extLst>
          </p:cNvPr>
          <p:cNvGraphicFramePr>
            <a:graphicFrameLocks noGrp="1"/>
          </p:cNvGraphicFramePr>
          <p:nvPr>
            <p:extLst>
              <p:ext uri="{D42A27DB-BD31-4B8C-83A1-F6EECF244321}">
                <p14:modId xmlns:p14="http://schemas.microsoft.com/office/powerpoint/2010/main" val="1723664677"/>
              </p:ext>
            </p:extLst>
          </p:nvPr>
        </p:nvGraphicFramePr>
        <p:xfrm>
          <a:off x="562553" y="1971046"/>
          <a:ext cx="8018893" cy="3302113"/>
        </p:xfrm>
        <a:graphic>
          <a:graphicData uri="http://schemas.openxmlformats.org/drawingml/2006/table">
            <a:tbl>
              <a:tblPr firstRow="1" firstCol="1" lastRow="1" lastCol="1" bandRow="1" bandCol="1">
                <a:tableStyleId>{3B4B98B0-60AC-42C2-AFA5-B58CD77FA1E5}</a:tableStyleId>
              </a:tblPr>
              <a:tblGrid>
                <a:gridCol w="247079">
                  <a:extLst>
                    <a:ext uri="{9D8B030D-6E8A-4147-A177-3AD203B41FA5}">
                      <a16:colId xmlns:a16="http://schemas.microsoft.com/office/drawing/2014/main" val="3175172661"/>
                    </a:ext>
                  </a:extLst>
                </a:gridCol>
                <a:gridCol w="3443299">
                  <a:extLst>
                    <a:ext uri="{9D8B030D-6E8A-4147-A177-3AD203B41FA5}">
                      <a16:colId xmlns:a16="http://schemas.microsoft.com/office/drawing/2014/main" val="23265193"/>
                    </a:ext>
                  </a:extLst>
                </a:gridCol>
                <a:gridCol w="865703">
                  <a:extLst>
                    <a:ext uri="{9D8B030D-6E8A-4147-A177-3AD203B41FA5}">
                      <a16:colId xmlns:a16="http://schemas.microsoft.com/office/drawing/2014/main" val="3965677391"/>
                    </a:ext>
                  </a:extLst>
                </a:gridCol>
                <a:gridCol w="865703">
                  <a:extLst>
                    <a:ext uri="{9D8B030D-6E8A-4147-A177-3AD203B41FA5}">
                      <a16:colId xmlns:a16="http://schemas.microsoft.com/office/drawing/2014/main" val="1508306368"/>
                    </a:ext>
                  </a:extLst>
                </a:gridCol>
                <a:gridCol w="865703">
                  <a:extLst>
                    <a:ext uri="{9D8B030D-6E8A-4147-A177-3AD203B41FA5}">
                      <a16:colId xmlns:a16="http://schemas.microsoft.com/office/drawing/2014/main" val="4065758847"/>
                    </a:ext>
                  </a:extLst>
                </a:gridCol>
                <a:gridCol w="865703">
                  <a:extLst>
                    <a:ext uri="{9D8B030D-6E8A-4147-A177-3AD203B41FA5}">
                      <a16:colId xmlns:a16="http://schemas.microsoft.com/office/drawing/2014/main" val="2697825945"/>
                    </a:ext>
                  </a:extLst>
                </a:gridCol>
                <a:gridCol w="865703">
                  <a:extLst>
                    <a:ext uri="{9D8B030D-6E8A-4147-A177-3AD203B41FA5}">
                      <a16:colId xmlns:a16="http://schemas.microsoft.com/office/drawing/2014/main" val="2340034159"/>
                    </a:ext>
                  </a:extLst>
                </a:gridCol>
              </a:tblGrid>
              <a:tr h="287152">
                <a:tc>
                  <a:txBody>
                    <a:bodyPr/>
                    <a:lstStyle/>
                    <a:p>
                      <a:pPr marL="33655" marR="0">
                        <a:lnSpc>
                          <a:spcPct val="107000"/>
                        </a:lnSpc>
                        <a:spcBef>
                          <a:spcPts val="45"/>
                        </a:spcBef>
                        <a:spcAft>
                          <a:spcPts val="0"/>
                        </a:spcAft>
                      </a:pPr>
                      <a:r>
                        <a:rPr lang="en-US" sz="1400">
                          <a:effectLst/>
                        </a:rPr>
                        <a:t>1</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a:effectLst/>
                        </a:rPr>
                        <a:t>Year</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935" marR="0" algn="ctr">
                        <a:lnSpc>
                          <a:spcPct val="107000"/>
                        </a:lnSpc>
                        <a:spcBef>
                          <a:spcPts val="75"/>
                        </a:spcBef>
                        <a:spcAft>
                          <a:spcPts val="0"/>
                        </a:spcAft>
                      </a:pPr>
                      <a:r>
                        <a:rPr lang="en-US" sz="1400" dirty="0">
                          <a:effectLst/>
                        </a:rPr>
                        <a:t>2020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7315" algn="ctr">
                        <a:lnSpc>
                          <a:spcPct val="107000"/>
                        </a:lnSpc>
                        <a:spcBef>
                          <a:spcPts val="80"/>
                        </a:spcBef>
                        <a:spcAft>
                          <a:spcPts val="0"/>
                        </a:spcAft>
                      </a:pPr>
                      <a:r>
                        <a:rPr lang="en-US" sz="1400" dirty="0">
                          <a:effectLst/>
                        </a:rPr>
                        <a:t>2021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8585" algn="ctr">
                        <a:lnSpc>
                          <a:spcPct val="107000"/>
                        </a:lnSpc>
                        <a:spcBef>
                          <a:spcPts val="80"/>
                        </a:spcBef>
                        <a:spcAft>
                          <a:spcPts val="0"/>
                        </a:spcAft>
                      </a:pPr>
                      <a:r>
                        <a:rPr lang="en-US" sz="1400" dirty="0">
                          <a:effectLst/>
                        </a:rPr>
                        <a:t>2022</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ctr">
                        <a:lnSpc>
                          <a:spcPct val="107000"/>
                        </a:lnSpc>
                        <a:spcBef>
                          <a:spcPts val="80"/>
                        </a:spcBef>
                        <a:spcAft>
                          <a:spcPts val="0"/>
                        </a:spcAft>
                      </a:pPr>
                      <a:r>
                        <a:rPr lang="en-US" sz="1400" dirty="0">
                          <a:effectLst/>
                        </a:rPr>
                        <a:t>2023</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7315" marR="0" algn="ctr">
                        <a:lnSpc>
                          <a:spcPct val="107000"/>
                        </a:lnSpc>
                        <a:spcBef>
                          <a:spcPts val="85"/>
                        </a:spcBef>
                        <a:spcAft>
                          <a:spcPts val="0"/>
                        </a:spcAft>
                      </a:pPr>
                      <a:r>
                        <a:rPr lang="en-US" sz="1400" dirty="0">
                          <a:effectLst/>
                        </a:rPr>
                        <a:t>2024</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40681599"/>
                  </a:ext>
                </a:extLst>
              </a:tr>
              <a:tr h="287152">
                <a:tc>
                  <a:txBody>
                    <a:bodyPr/>
                    <a:lstStyle/>
                    <a:p>
                      <a:pPr marL="33655" marR="0">
                        <a:lnSpc>
                          <a:spcPct val="107000"/>
                        </a:lnSpc>
                        <a:spcBef>
                          <a:spcPts val="45"/>
                        </a:spcBef>
                        <a:spcAft>
                          <a:spcPts val="0"/>
                        </a:spcAft>
                      </a:pPr>
                      <a:r>
                        <a:rPr lang="en-US" sz="1400">
                          <a:effectLst/>
                        </a:rPr>
                        <a:t>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b="1" dirty="0">
                          <a:effectLst/>
                        </a:rPr>
                        <a:t>Free Cash Flow ($000s)</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dirty="0">
                          <a:effectLst/>
                        </a:rPr>
                        <a:t> </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400">
                          <a:effectLst/>
                        </a:rPr>
                        <a:t> </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67721182"/>
                  </a:ext>
                </a:extLst>
              </a:tr>
              <a:tr h="350250">
                <a:tc>
                  <a:txBody>
                    <a:bodyPr/>
                    <a:lstStyle/>
                    <a:p>
                      <a:pPr marL="33655" marR="0">
                        <a:lnSpc>
                          <a:spcPct val="107000"/>
                        </a:lnSpc>
                        <a:spcBef>
                          <a:spcPts val="45"/>
                        </a:spcBef>
                        <a:spcAft>
                          <a:spcPts val="0"/>
                        </a:spcAft>
                      </a:pPr>
                      <a:r>
                        <a:rPr lang="en-US" sz="1400">
                          <a:effectLst/>
                        </a:rPr>
                        <a:t>3</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b="1" dirty="0">
                          <a:effectLst/>
                        </a:rPr>
                        <a:t>Net Income</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a:effectLst/>
                        </a:rPr>
                        <a:t>8,769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45"/>
                        </a:spcBef>
                        <a:spcAft>
                          <a:spcPts val="0"/>
                        </a:spcAft>
                      </a:pPr>
                      <a:r>
                        <a:rPr lang="en-US" sz="1400">
                          <a:effectLst/>
                        </a:rPr>
                        <a:t>10,162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a:effectLst/>
                        </a:rPr>
                        <a:t>12,854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a:effectLst/>
                        </a:rPr>
                        <a:t>15,852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19,184</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90660335"/>
                  </a:ext>
                </a:extLst>
              </a:tr>
              <a:tr h="411091">
                <a:tc>
                  <a:txBody>
                    <a:bodyPr/>
                    <a:lstStyle/>
                    <a:p>
                      <a:pPr marL="33655" marR="0">
                        <a:lnSpc>
                          <a:spcPct val="107000"/>
                        </a:lnSpc>
                        <a:spcBef>
                          <a:spcPts val="45"/>
                        </a:spcBef>
                        <a:spcAft>
                          <a:spcPts val="0"/>
                        </a:spcAft>
                      </a:pPr>
                      <a:r>
                        <a:rPr lang="en-US" sz="1400">
                          <a:effectLst/>
                        </a:rPr>
                        <a:t>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dirty="0">
                          <a:effectLst/>
                        </a:rPr>
                        <a:t>Plus: After-Tax Interest Expense</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a:effectLst/>
                        </a:rPr>
                        <a:t>230</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45"/>
                        </a:spcBef>
                        <a:spcAft>
                          <a:spcPts val="0"/>
                        </a:spcAft>
                      </a:pPr>
                      <a:r>
                        <a:rPr lang="en-US" sz="1400" dirty="0">
                          <a:effectLst/>
                        </a:rPr>
                        <a:t>1,250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a:effectLst/>
                        </a:rPr>
                        <a:t>1,250</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a:effectLst/>
                        </a:rPr>
                        <a:t>1,250</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1,250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071839353"/>
                  </a:ext>
                </a:extLst>
              </a:tr>
              <a:tr h="411091">
                <a:tc>
                  <a:txBody>
                    <a:bodyPr/>
                    <a:lstStyle/>
                    <a:p>
                      <a:pPr marL="33655" marR="0">
                        <a:lnSpc>
                          <a:spcPct val="107000"/>
                        </a:lnSpc>
                        <a:spcBef>
                          <a:spcPts val="45"/>
                        </a:spcBef>
                        <a:spcAft>
                          <a:spcPts val="0"/>
                        </a:spcAft>
                      </a:pPr>
                      <a:r>
                        <a:rPr lang="en-US" sz="1400">
                          <a:effectLst/>
                        </a:rPr>
                        <a:t>5</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b="1" dirty="0">
                          <a:effectLst/>
                        </a:rPr>
                        <a:t>Unlevered Net Income</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a:effectLst/>
                        </a:rPr>
                        <a:t>8,999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45"/>
                        </a:spcBef>
                        <a:spcAft>
                          <a:spcPts val="0"/>
                        </a:spcAft>
                      </a:pPr>
                      <a:r>
                        <a:rPr lang="en-US" sz="1400">
                          <a:effectLst/>
                        </a:rPr>
                        <a:t>11,412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a:effectLst/>
                        </a:rPr>
                        <a:t>14,104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a:effectLst/>
                        </a:rPr>
                        <a:t>17,102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20,434</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782216472"/>
                  </a:ext>
                </a:extLst>
              </a:tr>
              <a:tr h="287152">
                <a:tc>
                  <a:txBody>
                    <a:bodyPr/>
                    <a:lstStyle/>
                    <a:p>
                      <a:pPr marL="33655" marR="0">
                        <a:lnSpc>
                          <a:spcPct val="107000"/>
                        </a:lnSpc>
                        <a:spcBef>
                          <a:spcPts val="45"/>
                        </a:spcBef>
                        <a:spcAft>
                          <a:spcPts val="0"/>
                        </a:spcAft>
                      </a:pPr>
                      <a:r>
                        <a:rPr lang="en-US" sz="1400">
                          <a:effectLst/>
                        </a:rPr>
                        <a:t>6</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a:effectLst/>
                        </a:rPr>
                        <a:t>Plus: Depreciation</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a:effectLst/>
                        </a:rPr>
                        <a:t>7,444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50"/>
                        </a:spcBef>
                        <a:spcAft>
                          <a:spcPts val="0"/>
                        </a:spcAft>
                      </a:pPr>
                      <a:r>
                        <a:rPr lang="en-US" sz="1400" dirty="0">
                          <a:effectLst/>
                        </a:rPr>
                        <a:t>7,499</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a:effectLst/>
                        </a:rPr>
                        <a:t>7,549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a:effectLst/>
                        </a:rPr>
                        <a:t>7,594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7,635</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99894001"/>
                  </a:ext>
                </a:extLst>
              </a:tr>
              <a:tr h="411091">
                <a:tc>
                  <a:txBody>
                    <a:bodyPr/>
                    <a:lstStyle/>
                    <a:p>
                      <a:pPr marL="33655" marR="0">
                        <a:lnSpc>
                          <a:spcPct val="107000"/>
                        </a:lnSpc>
                        <a:spcBef>
                          <a:spcPts val="45"/>
                        </a:spcBef>
                        <a:spcAft>
                          <a:spcPts val="0"/>
                        </a:spcAft>
                      </a:pPr>
                      <a:r>
                        <a:rPr lang="en-US" sz="1400">
                          <a:effectLst/>
                        </a:rPr>
                        <a:t>7</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a:effectLst/>
                        </a:rPr>
                        <a:t>Less: Increases in NWC</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dirty="0">
                          <a:effectLst/>
                        </a:rPr>
                        <a:t>−5,257</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45"/>
                        </a:spcBef>
                        <a:spcAft>
                          <a:spcPts val="0"/>
                        </a:spcAft>
                      </a:pPr>
                      <a:r>
                        <a:rPr lang="en-US" sz="1400" dirty="0">
                          <a:effectLst/>
                        </a:rPr>
                        <a:t>−5,802</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dirty="0">
                          <a:effectLst/>
                        </a:rPr>
                        <a:t>−6,453</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dirty="0">
                          <a:effectLst/>
                        </a:rPr>
                        <a:t>−7,166</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−7,948</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47773000"/>
                  </a:ext>
                </a:extLst>
              </a:tr>
              <a:tr h="428567">
                <a:tc>
                  <a:txBody>
                    <a:bodyPr/>
                    <a:lstStyle/>
                    <a:p>
                      <a:pPr marL="33655" marR="0">
                        <a:lnSpc>
                          <a:spcPct val="107000"/>
                        </a:lnSpc>
                        <a:spcBef>
                          <a:spcPts val="45"/>
                        </a:spcBef>
                        <a:spcAft>
                          <a:spcPts val="0"/>
                        </a:spcAft>
                      </a:pPr>
                      <a:r>
                        <a:rPr lang="en-US" sz="1400">
                          <a:effectLst/>
                        </a:rPr>
                        <a:t>8</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5"/>
                        </a:spcBef>
                        <a:spcAft>
                          <a:spcPts val="0"/>
                        </a:spcAft>
                      </a:pPr>
                      <a:r>
                        <a:rPr lang="en-US" sz="1400">
                          <a:effectLst/>
                        </a:rPr>
                        <a:t>Less: Capital Expenditures</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dirty="0">
                          <a:effectLst/>
                        </a:rPr>
                        <a:t>−25,000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50"/>
                        </a:spcBef>
                        <a:spcAft>
                          <a:spcPts val="0"/>
                        </a:spcAft>
                      </a:pPr>
                      <a:r>
                        <a:rPr lang="en-US" sz="14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b="0" dirty="0">
                          <a:effectLst/>
                        </a:rPr>
                        <a:t>−</a:t>
                      </a:r>
                      <a:r>
                        <a:rPr lang="en-US" sz="14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−8,000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48215661"/>
                  </a:ext>
                </a:extLst>
              </a:tr>
              <a:tr h="428567">
                <a:tc>
                  <a:txBody>
                    <a:bodyPr/>
                    <a:lstStyle/>
                    <a:p>
                      <a:pPr marL="33655" marR="0">
                        <a:lnSpc>
                          <a:spcPct val="107000"/>
                        </a:lnSpc>
                        <a:spcBef>
                          <a:spcPts val="45"/>
                        </a:spcBef>
                        <a:spcAft>
                          <a:spcPts val="0"/>
                        </a:spcAft>
                      </a:pPr>
                      <a:r>
                        <a:rPr lang="en-US" sz="1400">
                          <a:effectLst/>
                        </a:rPr>
                        <a:t>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7000"/>
                        </a:lnSpc>
                        <a:spcBef>
                          <a:spcPts val="45"/>
                        </a:spcBef>
                        <a:spcAft>
                          <a:spcPts val="0"/>
                        </a:spcAft>
                      </a:pPr>
                      <a:r>
                        <a:rPr lang="en-US" sz="1400">
                          <a:effectLst/>
                        </a:rPr>
                        <a:t>Free Cash Flow of Firm</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0325" algn="r">
                        <a:lnSpc>
                          <a:spcPct val="107000"/>
                        </a:lnSpc>
                        <a:spcBef>
                          <a:spcPts val="45"/>
                        </a:spcBef>
                        <a:spcAft>
                          <a:spcPts val="0"/>
                        </a:spcAft>
                      </a:pPr>
                      <a:r>
                        <a:rPr lang="en-US" sz="1400" b="0" dirty="0">
                          <a:effectLst/>
                        </a:rPr>
                        <a:t>−13,815</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8900" algn="r">
                        <a:lnSpc>
                          <a:spcPct val="107000"/>
                        </a:lnSpc>
                        <a:spcBef>
                          <a:spcPts val="50"/>
                        </a:spcBef>
                        <a:spcAft>
                          <a:spcPts val="0"/>
                        </a:spcAft>
                      </a:pPr>
                      <a:r>
                        <a:rPr lang="en-US" sz="1400" b="0" dirty="0">
                          <a:effectLst/>
                        </a:rPr>
                        <a:t>5,108</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1915" algn="r">
                        <a:lnSpc>
                          <a:spcPct val="107000"/>
                        </a:lnSpc>
                        <a:spcBef>
                          <a:spcPts val="50"/>
                        </a:spcBef>
                        <a:spcAft>
                          <a:spcPts val="0"/>
                        </a:spcAft>
                      </a:pPr>
                      <a:r>
                        <a:rPr lang="en-US" sz="1400" b="0" dirty="0">
                          <a:effectLst/>
                        </a:rPr>
                        <a:t>7,200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3820" algn="r">
                        <a:lnSpc>
                          <a:spcPct val="107000"/>
                        </a:lnSpc>
                        <a:spcBef>
                          <a:spcPts val="50"/>
                        </a:spcBef>
                        <a:spcAft>
                          <a:spcPts val="0"/>
                        </a:spcAft>
                      </a:pPr>
                      <a:r>
                        <a:rPr lang="en-US" sz="1400" b="0" dirty="0">
                          <a:effectLst/>
                        </a:rPr>
                        <a:t>9,530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71755" algn="r">
                        <a:lnSpc>
                          <a:spcPct val="107000"/>
                        </a:lnSpc>
                        <a:spcBef>
                          <a:spcPts val="50"/>
                        </a:spcBef>
                        <a:spcAft>
                          <a:spcPts val="0"/>
                        </a:spcAft>
                      </a:pPr>
                      <a:r>
                        <a:rPr lang="en-US" sz="1400" b="0" dirty="0">
                          <a:effectLst/>
                        </a:rPr>
                        <a:t>12,121</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21972222"/>
                  </a:ext>
                </a:extLst>
              </a:tr>
            </a:tbl>
          </a:graphicData>
        </a:graphic>
      </p:graphicFrame>
    </p:spTree>
    <p:extLst>
      <p:ext uri="{BB962C8B-B14F-4D97-AF65-F5344CB8AC3E}">
        <p14:creationId xmlns:p14="http://schemas.microsoft.com/office/powerpoint/2010/main" val="177225666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928"/>
            <a:ext cx="8229600" cy="711968"/>
          </a:xfrm>
        </p:spPr>
        <p:txBody>
          <a:bodyPr/>
          <a:lstStyle/>
          <a:p>
            <a:r>
              <a:rPr lang="en-US" altLang="en-US" sz="3600" dirty="0">
                <a:latin typeface="+mj-lt"/>
              </a:rPr>
              <a:t>18.5 Valuing the Expansion </a:t>
            </a:r>
            <a:r>
              <a:rPr lang="en-US" altLang="en-US" sz="2800" dirty="0">
                <a:latin typeface="+mj-lt"/>
              </a:rPr>
              <a:t>(2 of 6)</a:t>
            </a:r>
            <a:endParaRPr lang="en-US" sz="3600" dirty="0">
              <a:latin typeface="+mj-lt"/>
            </a:endParaRPr>
          </a:p>
        </p:txBody>
      </p:sp>
      <p:sp>
        <p:nvSpPr>
          <p:cNvPr id="3" name="Content Placeholder 2"/>
          <p:cNvSpPr>
            <a:spLocks noGrp="1"/>
          </p:cNvSpPr>
          <p:nvPr>
            <p:ph idx="1"/>
          </p:nvPr>
        </p:nvSpPr>
        <p:spPr>
          <a:xfrm>
            <a:off x="457200" y="1076036"/>
            <a:ext cx="8229600" cy="4106035"/>
          </a:xfrm>
        </p:spPr>
        <p:txBody>
          <a:bodyPr/>
          <a:lstStyle/>
          <a:p>
            <a:r>
              <a:rPr lang="en-US" altLang="en-US" sz="2400" dirty="0"/>
              <a:t>KMS Designs’ Expansion: Effect on Firm Value</a:t>
            </a:r>
          </a:p>
          <a:p>
            <a:pPr lvl="1"/>
            <a:r>
              <a:rPr lang="en-US" altLang="en-US" sz="2400" dirty="0"/>
              <a:t>Absent distress costs, the value of a firm with debt is equal to the value of the firm without debt plus the present value of its interest tax shields </a:t>
            </a:r>
          </a:p>
          <a:p>
            <a:pPr lvl="1"/>
            <a:r>
              <a:rPr lang="en-US" altLang="en-US" sz="2400" dirty="0"/>
              <a:t>Apply the same approach to valuing the expansion: </a:t>
            </a:r>
          </a:p>
          <a:p>
            <a:pPr lvl="2"/>
            <a:r>
              <a:rPr lang="en-US" altLang="en-US" sz="2400" dirty="0">
                <a:ea typeface="ＭＳ Ｐゴシック" panose="020B0600070205080204" pitchFamily="34" charset="-128"/>
              </a:rPr>
              <a:t>Compute the present value of the </a:t>
            </a:r>
            <a:r>
              <a:rPr lang="en-US" altLang="en-US" sz="2400" b="1" dirty="0">
                <a:ea typeface="ＭＳ Ｐゴシック" panose="020B0600070205080204" pitchFamily="34" charset="-128"/>
              </a:rPr>
              <a:t>unlevered</a:t>
            </a:r>
            <a:r>
              <a:rPr lang="en-US" altLang="en-US" sz="2400" dirty="0">
                <a:ea typeface="ＭＳ Ｐゴシック" panose="020B0600070205080204" pitchFamily="34" charset="-128"/>
              </a:rPr>
              <a:t> free cash flows</a:t>
            </a:r>
          </a:p>
          <a:p>
            <a:pPr lvl="2"/>
            <a:r>
              <a:rPr lang="en-US" altLang="en-US" sz="2400" dirty="0">
                <a:ea typeface="ＭＳ Ｐゴシック" panose="020B0600070205080204" pitchFamily="34" charset="-128"/>
              </a:rPr>
              <a:t>Add to it the present value of the tax shields created by  planned interest payments</a:t>
            </a:r>
          </a:p>
          <a:p>
            <a:pPr lvl="2"/>
            <a:r>
              <a:rPr lang="en-US" altLang="en-US" sz="2400" dirty="0">
                <a:ea typeface="ＭＳ Ｐゴシック" panose="020B0600070205080204" pitchFamily="34" charset="-128"/>
              </a:rPr>
              <a:t>Need to compute a continuation value</a:t>
            </a:r>
          </a:p>
        </p:txBody>
      </p:sp>
    </p:spTree>
    <p:extLst>
      <p:ext uri="{BB962C8B-B14F-4D97-AF65-F5344CB8AC3E}">
        <p14:creationId xmlns:p14="http://schemas.microsoft.com/office/powerpoint/2010/main" val="482098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456"/>
            <a:ext cx="8229600" cy="734690"/>
          </a:xfrm>
        </p:spPr>
        <p:txBody>
          <a:bodyPr/>
          <a:lstStyle/>
          <a:p>
            <a:r>
              <a:rPr lang="en-US" altLang="en-US" sz="3600" dirty="0">
                <a:latin typeface="+mj-lt"/>
              </a:rPr>
              <a:t>18.5 Valuing the Expansion </a:t>
            </a:r>
            <a:r>
              <a:rPr lang="en-US" altLang="en-US" sz="2800" dirty="0">
                <a:latin typeface="+mj-lt"/>
              </a:rPr>
              <a:t>(3 of 6)</a:t>
            </a:r>
            <a:endParaRPr lang="en-US" sz="3600" dirty="0">
              <a:latin typeface="+mj-lt"/>
            </a:endParaRPr>
          </a:p>
        </p:txBody>
      </p:sp>
      <p:sp>
        <p:nvSpPr>
          <p:cNvPr id="3" name="Content Placeholder 2"/>
          <p:cNvSpPr>
            <a:spLocks noGrp="1"/>
          </p:cNvSpPr>
          <p:nvPr>
            <p:ph idx="1"/>
          </p:nvPr>
        </p:nvSpPr>
        <p:spPr>
          <a:xfrm>
            <a:off x="457200" y="1076242"/>
            <a:ext cx="8229600" cy="1824177"/>
          </a:xfrm>
        </p:spPr>
        <p:txBody>
          <a:bodyPr/>
          <a:lstStyle/>
          <a:p>
            <a:r>
              <a:rPr lang="en-US" altLang="en-US" sz="2400" dirty="0"/>
              <a:t>Multiples Approach to Continuation Value</a:t>
            </a:r>
          </a:p>
          <a:p>
            <a:pPr lvl="1"/>
            <a:r>
              <a:rPr lang="en-US" altLang="en-US" sz="2400" dirty="0"/>
              <a:t>EBITDA multiple is most often used in practice </a:t>
            </a:r>
          </a:p>
          <a:p>
            <a:pPr lvl="2"/>
            <a:r>
              <a:rPr lang="en-US" altLang="en-US" sz="2400" dirty="0">
                <a:ea typeface="ＭＳ Ｐゴシック" panose="020B0600070205080204" pitchFamily="34" charset="-128"/>
              </a:rPr>
              <a:t>Accounts for the firm’s operating efficiency </a:t>
            </a:r>
          </a:p>
          <a:p>
            <a:pPr lvl="2"/>
            <a:r>
              <a:rPr lang="en-US" altLang="en-US" sz="2400" dirty="0">
                <a:ea typeface="ＭＳ Ｐゴシック" panose="020B0600070205080204" pitchFamily="34" charset="-128"/>
              </a:rPr>
              <a:t>Not affected by leverage differences between firms </a:t>
            </a:r>
          </a:p>
        </p:txBody>
      </p:sp>
      <p:sp>
        <p:nvSpPr>
          <p:cNvPr id="4" name="Content Placeholder 3">
            <a:extLst>
              <a:ext uri="{FF2B5EF4-FFF2-40B4-BE49-F238E27FC236}">
                <a16:creationId xmlns:a16="http://schemas.microsoft.com/office/drawing/2014/main" id="{60515542-3746-4237-BC05-6830FB0FC7A4}"/>
              </a:ext>
            </a:extLst>
          </p:cNvPr>
          <p:cNvSpPr>
            <a:spLocks noGrp="1"/>
          </p:cNvSpPr>
          <p:nvPr>
            <p:ph idx="13"/>
          </p:nvPr>
        </p:nvSpPr>
        <p:spPr>
          <a:xfrm>
            <a:off x="457200" y="3050312"/>
            <a:ext cx="8229600" cy="824210"/>
          </a:xfrm>
        </p:spPr>
        <p:txBody>
          <a:bodyPr/>
          <a:lstStyle/>
          <a:p>
            <a:pPr marL="0" lvl="2" indent="0">
              <a:spcBef>
                <a:spcPts val="1500"/>
              </a:spcBef>
              <a:buNone/>
            </a:pPr>
            <a:r>
              <a:rPr lang="en-US" altLang="en-US" sz="2400" dirty="0">
                <a:solidFill>
                  <a:prstClr val="black"/>
                </a:solidFill>
              </a:rPr>
              <a:t>Continuation Enterprise Value at Forecast Horizon = EBITDA at Horizon </a:t>
            </a:r>
            <a:r>
              <a:rPr lang="en-US" altLang="en-US" sz="2400" dirty="0">
                <a:solidFill>
                  <a:prstClr val="black"/>
                </a:solidFill>
                <a:cs typeface="Arial" panose="020B0604020202020204" pitchFamily="34" charset="0"/>
              </a:rPr>
              <a:t>×</a:t>
            </a:r>
            <a:r>
              <a:rPr lang="en-US" altLang="en-US" sz="2400" dirty="0">
                <a:solidFill>
                  <a:prstClr val="black"/>
                </a:solidFill>
              </a:rPr>
              <a:t> EBITDA Multiple at Horizon           (Eq. 18.7)</a:t>
            </a:r>
          </a:p>
        </p:txBody>
      </p:sp>
    </p:spTree>
    <p:extLst>
      <p:ext uri="{BB962C8B-B14F-4D97-AF65-F5344CB8AC3E}">
        <p14:creationId xmlns:p14="http://schemas.microsoft.com/office/powerpoint/2010/main" val="32840748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977"/>
            <a:ext cx="8229600" cy="681325"/>
          </a:xfrm>
        </p:spPr>
        <p:txBody>
          <a:bodyPr/>
          <a:lstStyle/>
          <a:p>
            <a:r>
              <a:rPr lang="en-US" altLang="en-US" sz="3600" dirty="0">
                <a:latin typeface="+mj-lt"/>
              </a:rPr>
              <a:t>18.5 Valuing the Expansion </a:t>
            </a:r>
            <a:r>
              <a:rPr lang="en-US" altLang="en-US" sz="2800" dirty="0">
                <a:latin typeface="+mj-lt"/>
              </a:rPr>
              <a:t>(4 of 6)</a:t>
            </a:r>
            <a:endParaRPr lang="en-US" sz="3600" dirty="0">
              <a:latin typeface="+mj-lt"/>
            </a:endParaRPr>
          </a:p>
        </p:txBody>
      </p:sp>
      <p:sp>
        <p:nvSpPr>
          <p:cNvPr id="3" name="Content Placeholder 2"/>
          <p:cNvSpPr>
            <a:spLocks noGrp="1"/>
          </p:cNvSpPr>
          <p:nvPr>
            <p:ph idx="1"/>
          </p:nvPr>
        </p:nvSpPr>
        <p:spPr>
          <a:xfrm>
            <a:off x="457200" y="1070091"/>
            <a:ext cx="8229600" cy="1292110"/>
          </a:xfrm>
        </p:spPr>
        <p:txBody>
          <a:bodyPr/>
          <a:lstStyle/>
          <a:p>
            <a:r>
              <a:rPr lang="en-US" altLang="en-US" sz="2400" dirty="0"/>
              <a:t>KMS Designs’ value with the Expansion</a:t>
            </a:r>
          </a:p>
          <a:p>
            <a:pPr lvl="1"/>
            <a:r>
              <a:rPr lang="en-US" altLang="en-US" sz="2400" dirty="0"/>
              <a:t>KMS’ estimated unlevered cost of capital is 10% (specifically, 10% is their pretax WACC)</a:t>
            </a:r>
          </a:p>
        </p:txBody>
      </p:sp>
      <p:sp>
        <p:nvSpPr>
          <p:cNvPr id="5" name="Content Placeholder 4">
            <a:extLst>
              <a:ext uri="{FF2B5EF4-FFF2-40B4-BE49-F238E27FC236}">
                <a16:creationId xmlns:a16="http://schemas.microsoft.com/office/drawing/2014/main" id="{D916D922-1361-4CCD-893D-FB9F7C599BEF}"/>
              </a:ext>
            </a:extLst>
          </p:cNvPr>
          <p:cNvSpPr>
            <a:spLocks noGrp="1"/>
          </p:cNvSpPr>
          <p:nvPr>
            <p:ph idx="13"/>
          </p:nvPr>
        </p:nvSpPr>
        <p:spPr>
          <a:xfrm>
            <a:off x="457200" y="2501383"/>
            <a:ext cx="8229600" cy="797519"/>
          </a:xfrm>
        </p:spPr>
        <p:txBody>
          <a:bodyPr/>
          <a:lstStyle/>
          <a:p>
            <a:pPr marL="0" lvl="1" indent="0">
              <a:spcBef>
                <a:spcPts val="1600"/>
              </a:spcBef>
              <a:buNone/>
            </a:pPr>
            <a:r>
              <a:rPr lang="en-US" altLang="en-US" sz="2400" b="1" dirty="0">
                <a:solidFill>
                  <a:prstClr val="black"/>
                </a:solidFill>
              </a:rPr>
              <a:t>Table 18.14 </a:t>
            </a:r>
            <a:r>
              <a:rPr lang="en-US" altLang="en-US" sz="2400" dirty="0">
                <a:solidFill>
                  <a:prstClr val="black"/>
                </a:solidFill>
              </a:rPr>
              <a:t>Calculation of KMS Firm Value with the Expansion</a:t>
            </a:r>
          </a:p>
        </p:txBody>
      </p:sp>
      <p:graphicFrame>
        <p:nvGraphicFramePr>
          <p:cNvPr id="4" name="Table 3">
            <a:extLst>
              <a:ext uri="{FF2B5EF4-FFF2-40B4-BE49-F238E27FC236}">
                <a16:creationId xmlns:a16="http://schemas.microsoft.com/office/drawing/2014/main" id="{76EE4CC2-2214-43CE-B790-BF91DBDD7524}"/>
              </a:ext>
            </a:extLst>
          </p:cNvPr>
          <p:cNvGraphicFramePr>
            <a:graphicFrameLocks noGrp="1"/>
          </p:cNvGraphicFramePr>
          <p:nvPr>
            <p:extLst>
              <p:ext uri="{D42A27DB-BD31-4B8C-83A1-F6EECF244321}">
                <p14:modId xmlns:p14="http://schemas.microsoft.com/office/powerpoint/2010/main" val="1067530571"/>
              </p:ext>
            </p:extLst>
          </p:nvPr>
        </p:nvGraphicFramePr>
        <p:xfrm>
          <a:off x="578171" y="3663231"/>
          <a:ext cx="7987657" cy="2356569"/>
        </p:xfrm>
        <a:graphic>
          <a:graphicData uri="http://schemas.openxmlformats.org/drawingml/2006/table">
            <a:tbl>
              <a:tblPr firstRow="1" firstCol="1" lastRow="1" lastCol="1" bandRow="1" bandCol="1">
                <a:tableStyleId>{3B4B98B0-60AC-42C2-AFA5-B58CD77FA1E5}</a:tableStyleId>
              </a:tblPr>
              <a:tblGrid>
                <a:gridCol w="336224">
                  <a:extLst>
                    <a:ext uri="{9D8B030D-6E8A-4147-A177-3AD203B41FA5}">
                      <a16:colId xmlns:a16="http://schemas.microsoft.com/office/drawing/2014/main" val="1472542538"/>
                    </a:ext>
                  </a:extLst>
                </a:gridCol>
                <a:gridCol w="2847701">
                  <a:extLst>
                    <a:ext uri="{9D8B030D-6E8A-4147-A177-3AD203B41FA5}">
                      <a16:colId xmlns:a16="http://schemas.microsoft.com/office/drawing/2014/main" val="2607537586"/>
                    </a:ext>
                  </a:extLst>
                </a:gridCol>
                <a:gridCol w="800622">
                  <a:extLst>
                    <a:ext uri="{9D8B030D-6E8A-4147-A177-3AD203B41FA5}">
                      <a16:colId xmlns:a16="http://schemas.microsoft.com/office/drawing/2014/main" val="535342247"/>
                    </a:ext>
                  </a:extLst>
                </a:gridCol>
                <a:gridCol w="800622">
                  <a:extLst>
                    <a:ext uri="{9D8B030D-6E8A-4147-A177-3AD203B41FA5}">
                      <a16:colId xmlns:a16="http://schemas.microsoft.com/office/drawing/2014/main" val="997722124"/>
                    </a:ext>
                  </a:extLst>
                </a:gridCol>
                <a:gridCol w="800622">
                  <a:extLst>
                    <a:ext uri="{9D8B030D-6E8A-4147-A177-3AD203B41FA5}">
                      <a16:colId xmlns:a16="http://schemas.microsoft.com/office/drawing/2014/main" val="432684264"/>
                    </a:ext>
                  </a:extLst>
                </a:gridCol>
                <a:gridCol w="800622">
                  <a:extLst>
                    <a:ext uri="{9D8B030D-6E8A-4147-A177-3AD203B41FA5}">
                      <a16:colId xmlns:a16="http://schemas.microsoft.com/office/drawing/2014/main" val="2121657745"/>
                    </a:ext>
                  </a:extLst>
                </a:gridCol>
                <a:gridCol w="800622">
                  <a:extLst>
                    <a:ext uri="{9D8B030D-6E8A-4147-A177-3AD203B41FA5}">
                      <a16:colId xmlns:a16="http://schemas.microsoft.com/office/drawing/2014/main" val="1874766328"/>
                    </a:ext>
                  </a:extLst>
                </a:gridCol>
                <a:gridCol w="800622">
                  <a:extLst>
                    <a:ext uri="{9D8B030D-6E8A-4147-A177-3AD203B41FA5}">
                      <a16:colId xmlns:a16="http://schemas.microsoft.com/office/drawing/2014/main" val="1094497813"/>
                    </a:ext>
                  </a:extLst>
                </a:gridCol>
              </a:tblGrid>
              <a:tr h="261841">
                <a:tc>
                  <a:txBody>
                    <a:bodyPr/>
                    <a:lstStyle/>
                    <a:p>
                      <a:pPr marL="34290" marR="0" algn="ctr">
                        <a:lnSpc>
                          <a:spcPct val="100000"/>
                        </a:lnSpc>
                        <a:spcBef>
                          <a:spcPts val="60"/>
                        </a:spcBef>
                        <a:spcAft>
                          <a:spcPts val="0"/>
                        </a:spcAft>
                      </a:pPr>
                      <a:r>
                        <a:rPr lang="en-US" sz="1500" dirty="0">
                          <a:effectLst/>
                        </a:rPr>
                        <a:t>1</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a:effectLst/>
                        </a:rPr>
                        <a:t>Year</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3030" marR="0" algn="ctr">
                        <a:lnSpc>
                          <a:spcPct val="100000"/>
                        </a:lnSpc>
                        <a:spcBef>
                          <a:spcPts val="75"/>
                        </a:spcBef>
                        <a:spcAft>
                          <a:spcPts val="0"/>
                        </a:spcAft>
                      </a:pPr>
                      <a:r>
                        <a:rPr lang="en-US" sz="1500" dirty="0">
                          <a:effectLst/>
                        </a:rPr>
                        <a:t>2020</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7630" algn="ctr">
                        <a:lnSpc>
                          <a:spcPct val="100000"/>
                        </a:lnSpc>
                        <a:spcBef>
                          <a:spcPts val="80"/>
                        </a:spcBef>
                        <a:spcAft>
                          <a:spcPts val="0"/>
                        </a:spcAft>
                      </a:pPr>
                      <a:r>
                        <a:rPr lang="en-US" sz="1500" dirty="0">
                          <a:effectLst/>
                        </a:rPr>
                        <a:t>2021</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5885" algn="ctr">
                        <a:lnSpc>
                          <a:spcPct val="100000"/>
                        </a:lnSpc>
                        <a:spcBef>
                          <a:spcPts val="80"/>
                        </a:spcBef>
                        <a:spcAft>
                          <a:spcPts val="0"/>
                        </a:spcAft>
                      </a:pPr>
                      <a:r>
                        <a:rPr lang="en-US" sz="1500" dirty="0">
                          <a:effectLst/>
                        </a:rPr>
                        <a:t>2022</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5885" algn="ctr">
                        <a:lnSpc>
                          <a:spcPct val="100000"/>
                        </a:lnSpc>
                        <a:spcBef>
                          <a:spcPts val="85"/>
                        </a:spcBef>
                        <a:spcAft>
                          <a:spcPts val="0"/>
                        </a:spcAft>
                      </a:pPr>
                      <a:r>
                        <a:rPr lang="en-US" sz="1500" dirty="0">
                          <a:effectLst/>
                        </a:rPr>
                        <a:t>2023</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9695" marR="0" algn="ctr">
                        <a:lnSpc>
                          <a:spcPct val="100000"/>
                        </a:lnSpc>
                        <a:spcBef>
                          <a:spcPts val="85"/>
                        </a:spcBef>
                        <a:spcAft>
                          <a:spcPts val="0"/>
                        </a:spcAft>
                      </a:pPr>
                      <a:r>
                        <a:rPr lang="en-US" sz="1500" dirty="0">
                          <a:effectLst/>
                        </a:rPr>
                        <a:t>2024</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50302114"/>
                  </a:ext>
                </a:extLst>
              </a:tr>
              <a:tr h="261841">
                <a:tc>
                  <a:txBody>
                    <a:bodyPr/>
                    <a:lstStyle/>
                    <a:p>
                      <a:pPr marL="34290" marR="0" algn="ctr">
                        <a:lnSpc>
                          <a:spcPct val="100000"/>
                        </a:lnSpc>
                        <a:spcBef>
                          <a:spcPts val="60"/>
                        </a:spcBef>
                        <a:spcAft>
                          <a:spcPts val="0"/>
                        </a:spcAft>
                      </a:pPr>
                      <a:r>
                        <a:rPr lang="en-US" sz="1500" dirty="0">
                          <a:effectLst/>
                        </a:rPr>
                        <a:t>2</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dirty="0">
                          <a:effectLst/>
                        </a:rPr>
                        <a:t>Free Cash Flow of Firm</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9845" algn="r">
                        <a:lnSpc>
                          <a:spcPct val="100000"/>
                        </a:lnSpc>
                        <a:spcBef>
                          <a:spcPts val="45"/>
                        </a:spcBef>
                        <a:spcAft>
                          <a:spcPts val="0"/>
                        </a:spcAft>
                      </a:pPr>
                      <a:r>
                        <a:rPr lang="en-US" sz="1400" dirty="0">
                          <a:effectLst/>
                        </a:rPr>
                        <a:t>−</a:t>
                      </a:r>
                      <a:r>
                        <a:rPr lang="en-US" sz="1500" dirty="0">
                          <a:effectLst/>
                        </a:rPr>
                        <a:t>13,815</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500">
                          <a:effectLst/>
                        </a:rPr>
                        <a:t>5,108</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500">
                          <a:effectLst/>
                        </a:rPr>
                        <a:t>7,200</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5"/>
                        </a:spcBef>
                        <a:spcAft>
                          <a:spcPts val="0"/>
                        </a:spcAft>
                      </a:pPr>
                      <a:r>
                        <a:rPr lang="en-US" sz="1500">
                          <a:effectLst/>
                        </a:rPr>
                        <a:t>9,530</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5"/>
                        </a:spcBef>
                        <a:spcAft>
                          <a:spcPts val="0"/>
                        </a:spcAft>
                      </a:pPr>
                      <a:r>
                        <a:rPr lang="en-US" sz="1500" b="0" dirty="0">
                          <a:effectLst/>
                        </a:rPr>
                        <a:t>12,121</a:t>
                      </a:r>
                      <a:endParaRPr lang="en-IN" sz="15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910387232"/>
                  </a:ext>
                </a:extLst>
              </a:tr>
              <a:tr h="261841">
                <a:tc>
                  <a:txBody>
                    <a:bodyPr/>
                    <a:lstStyle/>
                    <a:p>
                      <a:pPr marL="34290" marR="0" algn="ctr">
                        <a:lnSpc>
                          <a:spcPct val="100000"/>
                        </a:lnSpc>
                        <a:spcBef>
                          <a:spcPts val="60"/>
                        </a:spcBef>
                        <a:spcAft>
                          <a:spcPts val="0"/>
                        </a:spcAft>
                      </a:pPr>
                      <a:r>
                        <a:rPr lang="en-US" sz="1500" dirty="0">
                          <a:effectLst/>
                        </a:rPr>
                        <a:t>3</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b="1" dirty="0">
                          <a:effectLst/>
                        </a:rPr>
                        <a:t>PV Unlevered Free Cash Flow</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71755" marR="5080" algn="ctr">
                        <a:lnSpc>
                          <a:spcPct val="100000"/>
                        </a:lnSpc>
                        <a:spcBef>
                          <a:spcPts val="50"/>
                        </a:spcBef>
                        <a:spcAft>
                          <a:spcPts val="0"/>
                        </a:spcAft>
                      </a:pPr>
                      <a:r>
                        <a:rPr lang="en-US" sz="1500" b="1" dirty="0">
                          <a:effectLst/>
                        </a:rPr>
                        <a:t>11,107</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b="0" dirty="0">
                          <a:effectLst/>
                        </a:rPr>
                        <a:t> </a:t>
                      </a:r>
                      <a:r>
                        <a:rPr lang="en-US" sz="1500" b="0" dirty="0">
                          <a:solidFill>
                            <a:srgbClr val="D4EAE4"/>
                          </a:solidFill>
                          <a:effectLst/>
                        </a:rPr>
                        <a:t>Blank</a:t>
                      </a:r>
                      <a:endParaRPr lang="en-IN" sz="15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10345350"/>
                  </a:ext>
                </a:extLst>
              </a:tr>
              <a:tr h="261841">
                <a:tc>
                  <a:txBody>
                    <a:bodyPr/>
                    <a:lstStyle/>
                    <a:p>
                      <a:pPr marL="34290" marR="0" algn="ctr">
                        <a:lnSpc>
                          <a:spcPct val="100000"/>
                        </a:lnSpc>
                        <a:spcBef>
                          <a:spcPts val="60"/>
                        </a:spcBef>
                        <a:spcAft>
                          <a:spcPts val="0"/>
                        </a:spcAft>
                      </a:pPr>
                      <a:r>
                        <a:rPr lang="en-US" sz="1500" dirty="0">
                          <a:effectLst/>
                        </a:rPr>
                        <a:t>4</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a:effectLst/>
                        </a:rPr>
                        <a:t>Continuation Value</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b="1" dirty="0">
                          <a:effectLst/>
                        </a:rPr>
                        <a:t> </a:t>
                      </a:r>
                      <a:r>
                        <a:rPr lang="en-US" sz="1500" b="1" dirty="0">
                          <a:solidFill>
                            <a:srgbClr val="D4EAE4"/>
                          </a:solidFill>
                          <a:effectLst/>
                        </a:rPr>
                        <a:t>Blank</a:t>
                      </a:r>
                      <a:endParaRPr lang="en-IN" sz="1500" b="1"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5"/>
                        </a:spcBef>
                        <a:spcAft>
                          <a:spcPts val="0"/>
                        </a:spcAft>
                      </a:pPr>
                      <a:r>
                        <a:rPr lang="en-US" sz="1500" b="0" dirty="0">
                          <a:effectLst/>
                        </a:rPr>
                        <a:t>313,920</a:t>
                      </a:r>
                      <a:endParaRPr lang="en-IN" sz="15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59556412"/>
                  </a:ext>
                </a:extLst>
              </a:tr>
              <a:tr h="261841">
                <a:tc>
                  <a:txBody>
                    <a:bodyPr/>
                    <a:lstStyle/>
                    <a:p>
                      <a:pPr marL="34290" marR="0" algn="ctr">
                        <a:lnSpc>
                          <a:spcPct val="100000"/>
                        </a:lnSpc>
                        <a:spcBef>
                          <a:spcPts val="60"/>
                        </a:spcBef>
                        <a:spcAft>
                          <a:spcPts val="0"/>
                        </a:spcAft>
                      </a:pPr>
                      <a:r>
                        <a:rPr lang="en-US" sz="1500" dirty="0">
                          <a:effectLst/>
                        </a:rPr>
                        <a:t>5</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b="1" dirty="0">
                          <a:effectLst/>
                        </a:rPr>
                        <a:t>PV Continuation Value</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2860" marR="9525" algn="ctr">
                        <a:lnSpc>
                          <a:spcPct val="100000"/>
                        </a:lnSpc>
                        <a:spcBef>
                          <a:spcPts val="50"/>
                        </a:spcBef>
                        <a:spcAft>
                          <a:spcPts val="0"/>
                        </a:spcAft>
                      </a:pPr>
                      <a:r>
                        <a:rPr lang="en-US" sz="1500" b="1" dirty="0">
                          <a:effectLst/>
                        </a:rPr>
                        <a:t>194,920</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b="0" dirty="0">
                          <a:effectLst/>
                        </a:rPr>
                        <a:t> </a:t>
                      </a:r>
                      <a:r>
                        <a:rPr lang="en-US" sz="1500" b="0" dirty="0">
                          <a:solidFill>
                            <a:srgbClr val="D4EAE4"/>
                          </a:solidFill>
                          <a:effectLst/>
                        </a:rPr>
                        <a:t>Blank</a:t>
                      </a:r>
                      <a:endParaRPr lang="en-IN" sz="15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99177321"/>
                  </a:ext>
                </a:extLst>
              </a:tr>
              <a:tr h="261841">
                <a:tc>
                  <a:txBody>
                    <a:bodyPr/>
                    <a:lstStyle/>
                    <a:p>
                      <a:pPr marL="34290" marR="0" algn="ctr">
                        <a:lnSpc>
                          <a:spcPct val="100000"/>
                        </a:lnSpc>
                        <a:spcBef>
                          <a:spcPts val="60"/>
                        </a:spcBef>
                        <a:spcAft>
                          <a:spcPts val="0"/>
                        </a:spcAft>
                      </a:pPr>
                      <a:r>
                        <a:rPr lang="en-US" sz="1500" dirty="0">
                          <a:effectLst/>
                        </a:rPr>
                        <a:t>6</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a:effectLst/>
                        </a:rPr>
                        <a:t>Net Interest Expense</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b="1" dirty="0">
                          <a:solidFill>
                            <a:srgbClr val="D4EAE4"/>
                          </a:solidFill>
                          <a:effectLst/>
                        </a:rPr>
                        <a:t> Blank</a:t>
                      </a:r>
                      <a:endParaRPr lang="en-IN" sz="1500" b="1"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9845" algn="r">
                        <a:lnSpc>
                          <a:spcPct val="100000"/>
                        </a:lnSpc>
                        <a:spcBef>
                          <a:spcPts val="45"/>
                        </a:spcBef>
                        <a:spcAft>
                          <a:spcPts val="0"/>
                        </a:spcAft>
                      </a:pPr>
                      <a:r>
                        <a:rPr lang="en-US" sz="1400" dirty="0">
                          <a:effectLst/>
                        </a:rPr>
                        <a:t>−</a:t>
                      </a:r>
                      <a:r>
                        <a:rPr lang="en-US" sz="1500" dirty="0">
                          <a:effectLst/>
                        </a:rPr>
                        <a:t>306</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400" dirty="0">
                          <a:effectLst/>
                        </a:rPr>
                        <a:t>−</a:t>
                      </a:r>
                      <a:r>
                        <a:rPr lang="en-US" sz="1500" dirty="0">
                          <a:effectLst/>
                        </a:rPr>
                        <a:t>1,666</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400" dirty="0">
                          <a:effectLst/>
                        </a:rPr>
                        <a:t>−</a:t>
                      </a:r>
                      <a:r>
                        <a:rPr lang="en-US" sz="1500" dirty="0">
                          <a:effectLst/>
                        </a:rPr>
                        <a:t>1,666</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5"/>
                        </a:spcBef>
                        <a:spcAft>
                          <a:spcPts val="0"/>
                        </a:spcAft>
                      </a:pPr>
                      <a:r>
                        <a:rPr lang="en-US" sz="1400" dirty="0">
                          <a:effectLst/>
                        </a:rPr>
                        <a:t>−</a:t>
                      </a:r>
                      <a:r>
                        <a:rPr lang="en-US" sz="1500" dirty="0">
                          <a:effectLst/>
                        </a:rPr>
                        <a:t>1,666</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5"/>
                        </a:spcBef>
                        <a:spcAft>
                          <a:spcPts val="0"/>
                        </a:spcAft>
                      </a:pPr>
                      <a:r>
                        <a:rPr lang="en-US" sz="1400" b="0" dirty="0">
                          <a:effectLst/>
                        </a:rPr>
                        <a:t>−</a:t>
                      </a:r>
                      <a:r>
                        <a:rPr lang="en-US" sz="1500" b="0" dirty="0">
                          <a:effectLst/>
                        </a:rPr>
                        <a:t>1,666</a:t>
                      </a:r>
                      <a:endParaRPr lang="en-IN" sz="15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42639744"/>
                  </a:ext>
                </a:extLst>
              </a:tr>
              <a:tr h="261841">
                <a:tc>
                  <a:txBody>
                    <a:bodyPr/>
                    <a:lstStyle/>
                    <a:p>
                      <a:pPr marL="34290" marR="0" algn="ctr">
                        <a:lnSpc>
                          <a:spcPct val="100000"/>
                        </a:lnSpc>
                        <a:spcBef>
                          <a:spcPts val="60"/>
                        </a:spcBef>
                        <a:spcAft>
                          <a:spcPts val="0"/>
                        </a:spcAft>
                      </a:pPr>
                      <a:r>
                        <a:rPr lang="en-US" sz="1500" dirty="0">
                          <a:effectLst/>
                        </a:rPr>
                        <a:t>7</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a:effectLst/>
                        </a:rPr>
                        <a:t>Interest Tax Shield</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b="1" dirty="0">
                          <a:solidFill>
                            <a:srgbClr val="D4EAE4"/>
                          </a:solidFill>
                          <a:effectLst/>
                        </a:rPr>
                        <a:t> Blank</a:t>
                      </a:r>
                      <a:endParaRPr lang="en-IN" sz="1500" b="1"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9845" algn="r">
                        <a:lnSpc>
                          <a:spcPct val="100000"/>
                        </a:lnSpc>
                        <a:spcBef>
                          <a:spcPts val="45"/>
                        </a:spcBef>
                        <a:spcAft>
                          <a:spcPts val="0"/>
                        </a:spcAft>
                      </a:pPr>
                      <a:r>
                        <a:rPr lang="en-US" sz="1500">
                          <a:effectLst/>
                        </a:rPr>
                        <a:t>77</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500">
                          <a:effectLst/>
                        </a:rPr>
                        <a:t>417</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0"/>
                        </a:spcBef>
                        <a:spcAft>
                          <a:spcPts val="0"/>
                        </a:spcAft>
                      </a:pPr>
                      <a:r>
                        <a:rPr lang="en-US" sz="1500">
                          <a:effectLst/>
                        </a:rPr>
                        <a:t>417</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69215" algn="r">
                        <a:lnSpc>
                          <a:spcPct val="100000"/>
                        </a:lnSpc>
                        <a:spcBef>
                          <a:spcPts val="55"/>
                        </a:spcBef>
                        <a:spcAft>
                          <a:spcPts val="0"/>
                        </a:spcAft>
                      </a:pPr>
                      <a:r>
                        <a:rPr lang="en-US" sz="1500">
                          <a:effectLst/>
                        </a:rPr>
                        <a:t>417</a:t>
                      </a:r>
                      <a:endParaRPr lang="en-IN" sz="15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5"/>
                        </a:spcBef>
                        <a:spcAft>
                          <a:spcPts val="0"/>
                        </a:spcAft>
                      </a:pPr>
                      <a:r>
                        <a:rPr lang="en-US" sz="1500" b="0" dirty="0">
                          <a:effectLst/>
                        </a:rPr>
                        <a:t>417</a:t>
                      </a:r>
                      <a:endParaRPr lang="en-IN" sz="15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65851859"/>
                  </a:ext>
                </a:extLst>
              </a:tr>
              <a:tr h="261841">
                <a:tc>
                  <a:txBody>
                    <a:bodyPr/>
                    <a:lstStyle/>
                    <a:p>
                      <a:pPr marL="34290" marR="0" algn="ctr">
                        <a:lnSpc>
                          <a:spcPct val="100000"/>
                        </a:lnSpc>
                        <a:spcBef>
                          <a:spcPts val="60"/>
                        </a:spcBef>
                        <a:spcAft>
                          <a:spcPts val="0"/>
                        </a:spcAft>
                      </a:pPr>
                      <a:r>
                        <a:rPr lang="en-US" sz="1500" dirty="0">
                          <a:effectLst/>
                        </a:rPr>
                        <a:t>8</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b="1" dirty="0">
                          <a:effectLst/>
                        </a:rPr>
                        <a:t>PV Interest Tax Shield</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25095" marR="5715" algn="ctr">
                        <a:lnSpc>
                          <a:spcPct val="100000"/>
                        </a:lnSpc>
                        <a:spcBef>
                          <a:spcPts val="50"/>
                        </a:spcBef>
                        <a:spcAft>
                          <a:spcPts val="0"/>
                        </a:spcAft>
                      </a:pPr>
                      <a:r>
                        <a:rPr lang="en-US" sz="1500" b="1" dirty="0">
                          <a:effectLst/>
                        </a:rPr>
                        <a:t>1,399</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11433325"/>
                  </a:ext>
                </a:extLst>
              </a:tr>
              <a:tr h="261841">
                <a:tc>
                  <a:txBody>
                    <a:bodyPr/>
                    <a:lstStyle/>
                    <a:p>
                      <a:pPr marL="34290" marR="0" algn="ctr">
                        <a:lnSpc>
                          <a:spcPct val="100000"/>
                        </a:lnSpc>
                        <a:spcBef>
                          <a:spcPts val="60"/>
                        </a:spcBef>
                        <a:spcAft>
                          <a:spcPts val="0"/>
                        </a:spcAft>
                      </a:pPr>
                      <a:r>
                        <a:rPr lang="en-US" sz="1500" dirty="0">
                          <a:effectLst/>
                        </a:rPr>
                        <a:t>9</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990" marR="0">
                        <a:lnSpc>
                          <a:spcPct val="100000"/>
                        </a:lnSpc>
                        <a:spcBef>
                          <a:spcPts val="55"/>
                        </a:spcBef>
                        <a:spcAft>
                          <a:spcPts val="0"/>
                        </a:spcAft>
                      </a:pPr>
                      <a:r>
                        <a:rPr lang="en-US" sz="1500" dirty="0">
                          <a:effectLst/>
                        </a:rPr>
                        <a:t>Firm Value (3 + 5 + 8)</a:t>
                      </a:r>
                      <a:endParaRPr lang="en-IN" sz="15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2860" marR="9525" algn="ctr">
                        <a:lnSpc>
                          <a:spcPct val="100000"/>
                        </a:lnSpc>
                        <a:spcBef>
                          <a:spcPts val="50"/>
                        </a:spcBef>
                        <a:spcAft>
                          <a:spcPts val="0"/>
                        </a:spcAft>
                      </a:pPr>
                      <a:r>
                        <a:rPr lang="en-US" sz="1500" b="1" dirty="0">
                          <a:effectLst/>
                        </a:rPr>
                        <a:t>207,426</a:t>
                      </a:r>
                      <a:endParaRPr lang="en-IN" sz="15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500" dirty="0">
                          <a:solidFill>
                            <a:srgbClr val="D4EAE4"/>
                          </a:solidFill>
                          <a:effectLst/>
                        </a:rPr>
                        <a:t> Blank</a:t>
                      </a:r>
                      <a:endParaRPr lang="en-IN" sz="15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12151961"/>
                  </a:ext>
                </a:extLst>
              </a:tr>
            </a:tbl>
          </a:graphicData>
        </a:graphic>
      </p:graphicFrame>
    </p:spTree>
    <p:extLst>
      <p:ext uri="{BB962C8B-B14F-4D97-AF65-F5344CB8AC3E}">
        <p14:creationId xmlns:p14="http://schemas.microsoft.com/office/powerpoint/2010/main" val="15442389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502"/>
            <a:ext cx="8229600" cy="681325"/>
          </a:xfrm>
        </p:spPr>
        <p:txBody>
          <a:bodyPr/>
          <a:lstStyle/>
          <a:p>
            <a:r>
              <a:rPr lang="en-US" altLang="en-US" sz="3600" dirty="0">
                <a:latin typeface="+mj-lt"/>
              </a:rPr>
              <a:t>18.5 Valuing the Expansion </a:t>
            </a:r>
            <a:r>
              <a:rPr lang="en-US" altLang="en-US" sz="2800" dirty="0">
                <a:latin typeface="+mj-lt"/>
              </a:rPr>
              <a:t>(5 of 6)</a:t>
            </a:r>
            <a:endParaRPr lang="en-US" sz="3600" dirty="0">
              <a:latin typeface="+mj-lt"/>
            </a:endParaRPr>
          </a:p>
        </p:txBody>
      </p:sp>
      <p:sp>
        <p:nvSpPr>
          <p:cNvPr id="3" name="Content Placeholder 2"/>
          <p:cNvSpPr>
            <a:spLocks noGrp="1"/>
          </p:cNvSpPr>
          <p:nvPr>
            <p:ph idx="1"/>
          </p:nvPr>
        </p:nvSpPr>
        <p:spPr>
          <a:xfrm>
            <a:off x="457200" y="1066800"/>
            <a:ext cx="8229600" cy="1245937"/>
          </a:xfrm>
        </p:spPr>
        <p:txBody>
          <a:bodyPr/>
          <a:lstStyle/>
          <a:p>
            <a:r>
              <a:rPr lang="en-US" altLang="en-US" sz="2400" dirty="0"/>
              <a:t>KMS Designs’ value without the Expansion</a:t>
            </a:r>
          </a:p>
          <a:p>
            <a:pPr lvl="1"/>
            <a:r>
              <a:rPr lang="en-US" altLang="en-US" sz="2400" dirty="0"/>
              <a:t>Without the expansion, KMS will be limited to its capacity of 1,100 units</a:t>
            </a:r>
          </a:p>
        </p:txBody>
      </p:sp>
      <p:sp>
        <p:nvSpPr>
          <p:cNvPr id="5" name="Content Placeholder 4">
            <a:extLst>
              <a:ext uri="{FF2B5EF4-FFF2-40B4-BE49-F238E27FC236}">
                <a16:creationId xmlns:a16="http://schemas.microsoft.com/office/drawing/2014/main" id="{8E6F1F26-BD3D-4074-8502-7B9308D32E94}"/>
              </a:ext>
            </a:extLst>
          </p:cNvPr>
          <p:cNvSpPr>
            <a:spLocks noGrp="1"/>
          </p:cNvSpPr>
          <p:nvPr>
            <p:ph idx="13"/>
          </p:nvPr>
        </p:nvSpPr>
        <p:spPr>
          <a:xfrm>
            <a:off x="457200" y="2483004"/>
            <a:ext cx="8229600" cy="470897"/>
          </a:xfrm>
        </p:spPr>
        <p:txBody>
          <a:bodyPr/>
          <a:lstStyle/>
          <a:p>
            <a:pPr marL="0" lvl="1" indent="0">
              <a:spcBef>
                <a:spcPts val="1600"/>
              </a:spcBef>
              <a:buNone/>
            </a:pPr>
            <a:r>
              <a:rPr lang="en-US" altLang="en-US" sz="2400" b="1" dirty="0">
                <a:solidFill>
                  <a:prstClr val="black"/>
                </a:solidFill>
              </a:rPr>
              <a:t>Table 18.15 </a:t>
            </a:r>
            <a:r>
              <a:rPr lang="en-US" altLang="en-US" sz="2400" dirty="0">
                <a:solidFill>
                  <a:prstClr val="black"/>
                </a:solidFill>
              </a:rPr>
              <a:t>Sales Forecast Without Expansion</a:t>
            </a:r>
          </a:p>
        </p:txBody>
      </p:sp>
      <p:graphicFrame>
        <p:nvGraphicFramePr>
          <p:cNvPr id="4" name="Table 3">
            <a:extLst>
              <a:ext uri="{FF2B5EF4-FFF2-40B4-BE49-F238E27FC236}">
                <a16:creationId xmlns:a16="http://schemas.microsoft.com/office/drawing/2014/main" id="{3E92537D-BFFE-488D-A85E-31FA9FE8321E}"/>
              </a:ext>
            </a:extLst>
          </p:cNvPr>
          <p:cNvGraphicFramePr>
            <a:graphicFrameLocks noGrp="1"/>
          </p:cNvGraphicFramePr>
          <p:nvPr>
            <p:extLst>
              <p:ext uri="{D42A27DB-BD31-4B8C-83A1-F6EECF244321}">
                <p14:modId xmlns:p14="http://schemas.microsoft.com/office/powerpoint/2010/main" val="1635072833"/>
              </p:ext>
            </p:extLst>
          </p:nvPr>
        </p:nvGraphicFramePr>
        <p:xfrm>
          <a:off x="820180" y="3429000"/>
          <a:ext cx="7503650" cy="1757680"/>
        </p:xfrm>
        <a:graphic>
          <a:graphicData uri="http://schemas.openxmlformats.org/drawingml/2006/table">
            <a:tbl>
              <a:tblPr firstRow="1" firstCol="1" lastRow="1" lastCol="1" bandRow="1" bandCol="1">
                <a:tableStyleId>{3B4B98B0-60AC-42C2-AFA5-B58CD77FA1E5}</a:tableStyleId>
              </a:tblPr>
              <a:tblGrid>
                <a:gridCol w="322820">
                  <a:extLst>
                    <a:ext uri="{9D8B030D-6E8A-4147-A177-3AD203B41FA5}">
                      <a16:colId xmlns:a16="http://schemas.microsoft.com/office/drawing/2014/main" val="140966162"/>
                    </a:ext>
                  </a:extLst>
                </a:gridCol>
                <a:gridCol w="2668038">
                  <a:extLst>
                    <a:ext uri="{9D8B030D-6E8A-4147-A177-3AD203B41FA5}">
                      <a16:colId xmlns:a16="http://schemas.microsoft.com/office/drawing/2014/main" val="3902515508"/>
                    </a:ext>
                  </a:extLst>
                </a:gridCol>
                <a:gridCol w="752132">
                  <a:extLst>
                    <a:ext uri="{9D8B030D-6E8A-4147-A177-3AD203B41FA5}">
                      <a16:colId xmlns:a16="http://schemas.microsoft.com/office/drawing/2014/main" val="1891827332"/>
                    </a:ext>
                  </a:extLst>
                </a:gridCol>
                <a:gridCol w="752132">
                  <a:extLst>
                    <a:ext uri="{9D8B030D-6E8A-4147-A177-3AD203B41FA5}">
                      <a16:colId xmlns:a16="http://schemas.microsoft.com/office/drawing/2014/main" val="301742008"/>
                    </a:ext>
                  </a:extLst>
                </a:gridCol>
                <a:gridCol w="752132">
                  <a:extLst>
                    <a:ext uri="{9D8B030D-6E8A-4147-A177-3AD203B41FA5}">
                      <a16:colId xmlns:a16="http://schemas.microsoft.com/office/drawing/2014/main" val="2117031464"/>
                    </a:ext>
                  </a:extLst>
                </a:gridCol>
                <a:gridCol w="752132">
                  <a:extLst>
                    <a:ext uri="{9D8B030D-6E8A-4147-A177-3AD203B41FA5}">
                      <a16:colId xmlns:a16="http://schemas.microsoft.com/office/drawing/2014/main" val="2607249481"/>
                    </a:ext>
                  </a:extLst>
                </a:gridCol>
                <a:gridCol w="752132">
                  <a:extLst>
                    <a:ext uri="{9D8B030D-6E8A-4147-A177-3AD203B41FA5}">
                      <a16:colId xmlns:a16="http://schemas.microsoft.com/office/drawing/2014/main" val="4229498504"/>
                    </a:ext>
                  </a:extLst>
                </a:gridCol>
                <a:gridCol w="752132">
                  <a:extLst>
                    <a:ext uri="{9D8B030D-6E8A-4147-A177-3AD203B41FA5}">
                      <a16:colId xmlns:a16="http://schemas.microsoft.com/office/drawing/2014/main" val="1530475648"/>
                    </a:ext>
                  </a:extLst>
                </a:gridCol>
              </a:tblGrid>
              <a:tr h="439420">
                <a:tc>
                  <a:txBody>
                    <a:bodyPr/>
                    <a:lstStyle/>
                    <a:p>
                      <a:pPr marL="33655" marR="0" algn="ctr">
                        <a:lnSpc>
                          <a:spcPct val="100000"/>
                        </a:lnSpc>
                        <a:spcBef>
                          <a:spcPts val="50"/>
                        </a:spcBef>
                        <a:spcAft>
                          <a:spcPts val="0"/>
                        </a:spcAft>
                      </a:pPr>
                      <a:r>
                        <a:rPr lang="en-US" sz="1600" dirty="0">
                          <a:effectLst/>
                        </a:rPr>
                        <a:t>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dirty="0">
                          <a:effectLst/>
                        </a:rPr>
                        <a:t>Year</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350" marR="9525" algn="ctr">
                        <a:lnSpc>
                          <a:spcPct val="100000"/>
                        </a:lnSpc>
                        <a:spcBef>
                          <a:spcPts val="75"/>
                        </a:spcBef>
                        <a:spcAft>
                          <a:spcPts val="0"/>
                        </a:spcAft>
                      </a:pPr>
                      <a:r>
                        <a:rPr lang="en-US" sz="1600" dirty="0">
                          <a:effectLst/>
                        </a:rPr>
                        <a:t>2019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 marR="19050" algn="ctr">
                        <a:lnSpc>
                          <a:spcPct val="100000"/>
                        </a:lnSpc>
                        <a:spcBef>
                          <a:spcPts val="75"/>
                        </a:spcBef>
                        <a:spcAft>
                          <a:spcPts val="0"/>
                        </a:spcAft>
                      </a:pPr>
                      <a:r>
                        <a:rPr lang="en-US" sz="1600" dirty="0">
                          <a:effectLst/>
                        </a:rPr>
                        <a:t>2020</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8575" marR="3175" algn="ctr">
                        <a:lnSpc>
                          <a:spcPct val="100000"/>
                        </a:lnSpc>
                        <a:spcBef>
                          <a:spcPts val="75"/>
                        </a:spcBef>
                        <a:spcAft>
                          <a:spcPts val="0"/>
                        </a:spcAft>
                      </a:pPr>
                      <a:r>
                        <a:rPr lang="en-US" sz="1600" dirty="0">
                          <a:effectLst/>
                        </a:rPr>
                        <a:t>2021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20650" marR="0" algn="ctr">
                        <a:lnSpc>
                          <a:spcPct val="100000"/>
                        </a:lnSpc>
                        <a:spcBef>
                          <a:spcPts val="75"/>
                        </a:spcBef>
                        <a:spcAft>
                          <a:spcPts val="0"/>
                        </a:spcAft>
                      </a:pPr>
                      <a:r>
                        <a:rPr lang="en-US" sz="1600" dirty="0">
                          <a:effectLst/>
                        </a:rPr>
                        <a:t>2022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1600" marR="0" algn="ctr">
                        <a:lnSpc>
                          <a:spcPct val="100000"/>
                        </a:lnSpc>
                        <a:spcBef>
                          <a:spcPts val="75"/>
                        </a:spcBef>
                        <a:spcAft>
                          <a:spcPts val="0"/>
                        </a:spcAft>
                      </a:pPr>
                      <a:r>
                        <a:rPr lang="en-US" sz="1600" dirty="0">
                          <a:effectLst/>
                        </a:rPr>
                        <a:t>2023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83185" marR="0" algn="ctr">
                        <a:lnSpc>
                          <a:spcPct val="100000"/>
                        </a:lnSpc>
                        <a:spcBef>
                          <a:spcPts val="75"/>
                        </a:spcBef>
                        <a:spcAft>
                          <a:spcPts val="0"/>
                        </a:spcAft>
                      </a:pPr>
                      <a:r>
                        <a:rPr lang="en-US" sz="1600" dirty="0">
                          <a:effectLst/>
                        </a:rPr>
                        <a:t>2024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4159789"/>
                  </a:ext>
                </a:extLst>
              </a:tr>
              <a:tr h="439420">
                <a:tc>
                  <a:txBody>
                    <a:bodyPr/>
                    <a:lstStyle/>
                    <a:p>
                      <a:pPr marL="33655" marR="0" algn="ctr">
                        <a:lnSpc>
                          <a:spcPct val="100000"/>
                        </a:lnSpc>
                        <a:spcBef>
                          <a:spcPts val="50"/>
                        </a:spcBef>
                        <a:spcAft>
                          <a:spcPts val="0"/>
                        </a:spcAft>
                      </a:pPr>
                      <a:r>
                        <a:rPr lang="en-US" sz="1600" dirty="0">
                          <a:effectLst/>
                        </a:rPr>
                        <a:t>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dirty="0">
                          <a:effectLst/>
                        </a:rPr>
                        <a:t>Production Volume</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20650" marR="9525" algn="ctr">
                        <a:lnSpc>
                          <a:spcPct val="100000"/>
                        </a:lnSpc>
                        <a:spcBef>
                          <a:spcPts val="45"/>
                        </a:spcBef>
                        <a:spcAft>
                          <a:spcPts val="0"/>
                        </a:spcAft>
                      </a:pPr>
                      <a:r>
                        <a:rPr lang="en-US" sz="1600">
                          <a:effectLst/>
                        </a:rPr>
                        <a:t>1,000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2395" marR="13335" algn="ctr">
                        <a:lnSpc>
                          <a:spcPct val="100000"/>
                        </a:lnSpc>
                        <a:spcBef>
                          <a:spcPts val="45"/>
                        </a:spcBef>
                        <a:spcAft>
                          <a:spcPts val="0"/>
                        </a:spcAft>
                      </a:pPr>
                      <a:r>
                        <a:rPr lang="en-US" sz="1600" dirty="0">
                          <a:effectLst/>
                        </a:rPr>
                        <a:t>1,100</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7315" marR="19050" algn="ctr">
                        <a:lnSpc>
                          <a:spcPct val="100000"/>
                        </a:lnSpc>
                        <a:spcBef>
                          <a:spcPts val="45"/>
                        </a:spcBef>
                        <a:spcAft>
                          <a:spcPts val="0"/>
                        </a:spcAft>
                      </a:pPr>
                      <a:r>
                        <a:rPr lang="en-US" sz="1600">
                          <a:effectLst/>
                        </a:rPr>
                        <a:t>1,100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4605" algn="r">
                        <a:lnSpc>
                          <a:spcPct val="100000"/>
                        </a:lnSpc>
                        <a:spcBef>
                          <a:spcPts val="50"/>
                        </a:spcBef>
                        <a:spcAft>
                          <a:spcPts val="0"/>
                        </a:spcAft>
                      </a:pPr>
                      <a:r>
                        <a:rPr lang="en-US" sz="1600">
                          <a:effectLst/>
                        </a:rPr>
                        <a:t>1,100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3020" algn="r">
                        <a:lnSpc>
                          <a:spcPct val="100000"/>
                        </a:lnSpc>
                        <a:spcBef>
                          <a:spcPts val="50"/>
                        </a:spcBef>
                        <a:spcAft>
                          <a:spcPts val="0"/>
                        </a:spcAft>
                      </a:pPr>
                      <a:r>
                        <a:rPr lang="en-US" sz="1600">
                          <a:effectLst/>
                        </a:rPr>
                        <a:t>1,100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4765" algn="r">
                        <a:lnSpc>
                          <a:spcPct val="100000"/>
                        </a:lnSpc>
                        <a:spcBef>
                          <a:spcPts val="50"/>
                        </a:spcBef>
                        <a:spcAft>
                          <a:spcPts val="0"/>
                        </a:spcAft>
                      </a:pPr>
                      <a:r>
                        <a:rPr lang="en-US" sz="1600" b="0" dirty="0">
                          <a:effectLst/>
                        </a:rPr>
                        <a:t>1,100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8974173"/>
                  </a:ext>
                </a:extLst>
              </a:tr>
              <a:tr h="439420">
                <a:tc>
                  <a:txBody>
                    <a:bodyPr/>
                    <a:lstStyle/>
                    <a:p>
                      <a:pPr marL="33655" marR="0" algn="ctr">
                        <a:lnSpc>
                          <a:spcPct val="100000"/>
                        </a:lnSpc>
                        <a:spcBef>
                          <a:spcPts val="50"/>
                        </a:spcBef>
                        <a:spcAft>
                          <a:spcPts val="0"/>
                        </a:spcAft>
                      </a:pPr>
                      <a:r>
                        <a:rPr lang="en-US" sz="1600" dirty="0">
                          <a:effectLst/>
                        </a:rPr>
                        <a:t>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dirty="0">
                          <a:effectLst/>
                        </a:rPr>
                        <a:t>Sales Price</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0320" marR="9525" algn="ctr">
                        <a:lnSpc>
                          <a:spcPct val="100000"/>
                        </a:lnSpc>
                        <a:spcBef>
                          <a:spcPts val="45"/>
                        </a:spcBef>
                        <a:spcAft>
                          <a:spcPts val="0"/>
                        </a:spcAft>
                      </a:pPr>
                      <a:r>
                        <a:rPr lang="en-US" sz="1600">
                          <a:effectLst/>
                        </a:rPr>
                        <a:t>$ 74.89</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9050" marR="19050" algn="ctr">
                        <a:lnSpc>
                          <a:spcPct val="100000"/>
                        </a:lnSpc>
                        <a:spcBef>
                          <a:spcPts val="45"/>
                        </a:spcBef>
                        <a:spcAft>
                          <a:spcPts val="0"/>
                        </a:spcAft>
                      </a:pPr>
                      <a:r>
                        <a:rPr lang="en-US" sz="1600">
                          <a:effectLst/>
                        </a:rPr>
                        <a:t>$ 76.51</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8890" marR="19050" algn="ctr">
                        <a:lnSpc>
                          <a:spcPct val="100000"/>
                        </a:lnSpc>
                        <a:spcBef>
                          <a:spcPts val="45"/>
                        </a:spcBef>
                        <a:spcAft>
                          <a:spcPts val="0"/>
                        </a:spcAft>
                      </a:pPr>
                      <a:r>
                        <a:rPr lang="en-US" sz="1600">
                          <a:effectLst/>
                        </a:rPr>
                        <a:t>$ 78.04</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4605" algn="r">
                        <a:lnSpc>
                          <a:spcPct val="100000"/>
                        </a:lnSpc>
                        <a:spcBef>
                          <a:spcPts val="50"/>
                        </a:spcBef>
                        <a:spcAft>
                          <a:spcPts val="0"/>
                        </a:spcAft>
                      </a:pPr>
                      <a:r>
                        <a:rPr lang="en-US" sz="1600">
                          <a:effectLst/>
                        </a:rPr>
                        <a:t>$ 79.60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3020" algn="r">
                        <a:lnSpc>
                          <a:spcPct val="100000"/>
                        </a:lnSpc>
                        <a:spcBef>
                          <a:spcPts val="50"/>
                        </a:spcBef>
                        <a:spcAft>
                          <a:spcPts val="0"/>
                        </a:spcAft>
                      </a:pPr>
                      <a:r>
                        <a:rPr lang="en-US" sz="1600">
                          <a:effectLst/>
                        </a:rPr>
                        <a:t>$ 81.19</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4765" algn="r">
                        <a:lnSpc>
                          <a:spcPct val="100000"/>
                        </a:lnSpc>
                        <a:spcBef>
                          <a:spcPts val="50"/>
                        </a:spcBef>
                        <a:spcAft>
                          <a:spcPts val="0"/>
                        </a:spcAft>
                      </a:pPr>
                      <a:r>
                        <a:rPr lang="en-US" sz="1600" b="0" dirty="0">
                          <a:effectLst/>
                        </a:rPr>
                        <a:t>$ 82.82</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484084791"/>
                  </a:ext>
                </a:extLst>
              </a:tr>
              <a:tr h="439420">
                <a:tc>
                  <a:txBody>
                    <a:bodyPr/>
                    <a:lstStyle/>
                    <a:p>
                      <a:pPr marL="33655" marR="0" algn="ctr">
                        <a:lnSpc>
                          <a:spcPct val="100000"/>
                        </a:lnSpc>
                        <a:spcBef>
                          <a:spcPts val="50"/>
                        </a:spcBef>
                        <a:spcAft>
                          <a:spcPts val="0"/>
                        </a:spcAft>
                      </a:pPr>
                      <a:r>
                        <a:rPr lang="en-US" sz="1600" dirty="0">
                          <a:effectLst/>
                        </a:rPr>
                        <a:t>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b="0" dirty="0">
                          <a:effectLst/>
                        </a:rPr>
                        <a:t>Sales Revenue</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67945" marR="9525" algn="ctr">
                        <a:lnSpc>
                          <a:spcPct val="100000"/>
                        </a:lnSpc>
                        <a:spcBef>
                          <a:spcPts val="45"/>
                        </a:spcBef>
                        <a:spcAft>
                          <a:spcPts val="0"/>
                        </a:spcAft>
                      </a:pPr>
                      <a:r>
                        <a:rPr lang="en-US" sz="1600" dirty="0">
                          <a:effectLst/>
                        </a:rPr>
                        <a:t>74,889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9690" marR="13970" algn="ctr">
                        <a:lnSpc>
                          <a:spcPct val="100000"/>
                        </a:lnSpc>
                        <a:spcBef>
                          <a:spcPts val="45"/>
                        </a:spcBef>
                        <a:spcAft>
                          <a:spcPts val="0"/>
                        </a:spcAft>
                      </a:pPr>
                      <a:r>
                        <a:rPr lang="en-US" sz="1600">
                          <a:effectLst/>
                        </a:rPr>
                        <a:t>84,161</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4610" marR="19050" algn="ctr">
                        <a:lnSpc>
                          <a:spcPct val="100000"/>
                        </a:lnSpc>
                        <a:spcBef>
                          <a:spcPts val="45"/>
                        </a:spcBef>
                        <a:spcAft>
                          <a:spcPts val="0"/>
                        </a:spcAft>
                      </a:pPr>
                      <a:r>
                        <a:rPr lang="en-US" sz="1600" dirty="0">
                          <a:effectLst/>
                        </a:rPr>
                        <a:t>85,844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4605" algn="r">
                        <a:lnSpc>
                          <a:spcPct val="100000"/>
                        </a:lnSpc>
                        <a:spcBef>
                          <a:spcPts val="50"/>
                        </a:spcBef>
                        <a:spcAft>
                          <a:spcPts val="0"/>
                        </a:spcAft>
                      </a:pPr>
                      <a:r>
                        <a:rPr lang="en-US" sz="1600">
                          <a:effectLst/>
                        </a:rPr>
                        <a:t>87,561</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3020" algn="r">
                        <a:lnSpc>
                          <a:spcPct val="100000"/>
                        </a:lnSpc>
                        <a:spcBef>
                          <a:spcPts val="50"/>
                        </a:spcBef>
                        <a:spcAft>
                          <a:spcPts val="0"/>
                        </a:spcAft>
                      </a:pPr>
                      <a:r>
                        <a:rPr lang="en-US" sz="1600">
                          <a:effectLst/>
                        </a:rPr>
                        <a:t>89,312</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24765" algn="r">
                        <a:lnSpc>
                          <a:spcPct val="100000"/>
                        </a:lnSpc>
                        <a:spcBef>
                          <a:spcPts val="50"/>
                        </a:spcBef>
                        <a:spcAft>
                          <a:spcPts val="0"/>
                        </a:spcAft>
                      </a:pPr>
                      <a:r>
                        <a:rPr lang="en-US" sz="1600" dirty="0">
                          <a:effectLst/>
                        </a:rPr>
                        <a:t>91,099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217972944"/>
                  </a:ext>
                </a:extLst>
              </a:tr>
            </a:tbl>
          </a:graphicData>
        </a:graphic>
      </p:graphicFrame>
    </p:spTree>
    <p:extLst>
      <p:ext uri="{BB962C8B-B14F-4D97-AF65-F5344CB8AC3E}">
        <p14:creationId xmlns:p14="http://schemas.microsoft.com/office/powerpoint/2010/main" val="1105173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955"/>
            <a:ext cx="8229600" cy="619386"/>
          </a:xfrm>
        </p:spPr>
        <p:txBody>
          <a:bodyPr/>
          <a:lstStyle/>
          <a:p>
            <a:r>
              <a:rPr lang="en-US" altLang="en-US" sz="3600" dirty="0">
                <a:latin typeface="+mj-lt"/>
              </a:rPr>
              <a:t>KMS’ Value Without the Expansion</a:t>
            </a:r>
            <a:endParaRPr lang="en-US" sz="2000" dirty="0">
              <a:latin typeface="+mj-lt"/>
            </a:endParaRPr>
          </a:p>
        </p:txBody>
      </p:sp>
      <p:sp>
        <p:nvSpPr>
          <p:cNvPr id="3" name="Content Placeholder 2"/>
          <p:cNvSpPr>
            <a:spLocks noGrp="1"/>
          </p:cNvSpPr>
          <p:nvPr>
            <p:ph idx="1"/>
          </p:nvPr>
        </p:nvSpPr>
        <p:spPr>
          <a:xfrm>
            <a:off x="457200" y="1048474"/>
            <a:ext cx="8229600" cy="834224"/>
          </a:xfrm>
        </p:spPr>
        <p:txBody>
          <a:bodyPr/>
          <a:lstStyle/>
          <a:p>
            <a:r>
              <a:rPr lang="en-US" altLang="en-US" sz="2600" dirty="0"/>
              <a:t>Firm value is almost $60 million less without the expansion</a:t>
            </a:r>
          </a:p>
        </p:txBody>
      </p:sp>
      <p:sp>
        <p:nvSpPr>
          <p:cNvPr id="5" name="Content Placeholder 4">
            <a:extLst>
              <a:ext uri="{FF2B5EF4-FFF2-40B4-BE49-F238E27FC236}">
                <a16:creationId xmlns:a16="http://schemas.microsoft.com/office/drawing/2014/main" id="{83EAFDE0-5ED5-424E-921C-DCD6297EA411}"/>
              </a:ext>
            </a:extLst>
          </p:cNvPr>
          <p:cNvSpPr>
            <a:spLocks noGrp="1"/>
          </p:cNvSpPr>
          <p:nvPr>
            <p:ph idx="13"/>
          </p:nvPr>
        </p:nvSpPr>
        <p:spPr>
          <a:xfrm>
            <a:off x="457200" y="2086512"/>
            <a:ext cx="8229600" cy="428088"/>
          </a:xfrm>
        </p:spPr>
        <p:txBody>
          <a:bodyPr/>
          <a:lstStyle/>
          <a:p>
            <a:pPr marL="0" lvl="0" indent="0">
              <a:buNone/>
            </a:pPr>
            <a:r>
              <a:rPr lang="en-US" altLang="en-US" sz="2400" b="1" dirty="0">
                <a:solidFill>
                  <a:prstClr val="black"/>
                </a:solidFill>
              </a:rPr>
              <a:t>Table 18.16 </a:t>
            </a:r>
            <a:r>
              <a:rPr lang="en-US" altLang="en-US" sz="2400" dirty="0">
                <a:solidFill>
                  <a:prstClr val="black"/>
                </a:solidFill>
              </a:rPr>
              <a:t>KMS’ Value Without the Expansion</a:t>
            </a:r>
          </a:p>
        </p:txBody>
      </p:sp>
      <p:graphicFrame>
        <p:nvGraphicFramePr>
          <p:cNvPr id="4" name="Table 3">
            <a:extLst>
              <a:ext uri="{FF2B5EF4-FFF2-40B4-BE49-F238E27FC236}">
                <a16:creationId xmlns:a16="http://schemas.microsoft.com/office/drawing/2014/main" id="{C42863BC-39CA-43D5-AFCA-CC9E8A87B88C}"/>
              </a:ext>
            </a:extLst>
          </p:cNvPr>
          <p:cNvGraphicFramePr>
            <a:graphicFrameLocks noGrp="1"/>
          </p:cNvGraphicFramePr>
          <p:nvPr>
            <p:extLst>
              <p:ext uri="{D42A27DB-BD31-4B8C-83A1-F6EECF244321}">
                <p14:modId xmlns:p14="http://schemas.microsoft.com/office/powerpoint/2010/main" val="912533419"/>
              </p:ext>
            </p:extLst>
          </p:nvPr>
        </p:nvGraphicFramePr>
        <p:xfrm>
          <a:off x="617231" y="2895600"/>
          <a:ext cx="7909542" cy="2861128"/>
        </p:xfrm>
        <a:graphic>
          <a:graphicData uri="http://schemas.openxmlformats.org/drawingml/2006/table">
            <a:tbl>
              <a:tblPr firstRow="1" firstCol="1" lastRow="1" lastCol="1" bandRow="1" bandCol="1">
                <a:tableStyleId>{3B4B98B0-60AC-42C2-AFA5-B58CD77FA1E5}</a:tableStyleId>
              </a:tblPr>
              <a:tblGrid>
                <a:gridCol w="373369">
                  <a:extLst>
                    <a:ext uri="{9D8B030D-6E8A-4147-A177-3AD203B41FA5}">
                      <a16:colId xmlns:a16="http://schemas.microsoft.com/office/drawing/2014/main" val="3153375634"/>
                    </a:ext>
                  </a:extLst>
                </a:gridCol>
                <a:gridCol w="2781947">
                  <a:extLst>
                    <a:ext uri="{9D8B030D-6E8A-4147-A177-3AD203B41FA5}">
                      <a16:colId xmlns:a16="http://schemas.microsoft.com/office/drawing/2014/main" val="17414022"/>
                    </a:ext>
                  </a:extLst>
                </a:gridCol>
                <a:gridCol w="792371">
                  <a:extLst>
                    <a:ext uri="{9D8B030D-6E8A-4147-A177-3AD203B41FA5}">
                      <a16:colId xmlns:a16="http://schemas.microsoft.com/office/drawing/2014/main" val="1000125178"/>
                    </a:ext>
                  </a:extLst>
                </a:gridCol>
                <a:gridCol w="792371">
                  <a:extLst>
                    <a:ext uri="{9D8B030D-6E8A-4147-A177-3AD203B41FA5}">
                      <a16:colId xmlns:a16="http://schemas.microsoft.com/office/drawing/2014/main" val="2399429634"/>
                    </a:ext>
                  </a:extLst>
                </a:gridCol>
                <a:gridCol w="792371">
                  <a:extLst>
                    <a:ext uri="{9D8B030D-6E8A-4147-A177-3AD203B41FA5}">
                      <a16:colId xmlns:a16="http://schemas.microsoft.com/office/drawing/2014/main" val="2459917508"/>
                    </a:ext>
                  </a:extLst>
                </a:gridCol>
                <a:gridCol w="792371">
                  <a:extLst>
                    <a:ext uri="{9D8B030D-6E8A-4147-A177-3AD203B41FA5}">
                      <a16:colId xmlns:a16="http://schemas.microsoft.com/office/drawing/2014/main" val="2516052167"/>
                    </a:ext>
                  </a:extLst>
                </a:gridCol>
                <a:gridCol w="792371">
                  <a:extLst>
                    <a:ext uri="{9D8B030D-6E8A-4147-A177-3AD203B41FA5}">
                      <a16:colId xmlns:a16="http://schemas.microsoft.com/office/drawing/2014/main" val="2717321024"/>
                    </a:ext>
                  </a:extLst>
                </a:gridCol>
                <a:gridCol w="792371">
                  <a:extLst>
                    <a:ext uri="{9D8B030D-6E8A-4147-A177-3AD203B41FA5}">
                      <a16:colId xmlns:a16="http://schemas.microsoft.com/office/drawing/2014/main" val="3723273049"/>
                    </a:ext>
                  </a:extLst>
                </a:gridCol>
              </a:tblGrid>
              <a:tr h="296885">
                <a:tc>
                  <a:txBody>
                    <a:bodyPr/>
                    <a:lstStyle/>
                    <a:p>
                      <a:pPr marL="36830" marR="0" algn="ctr">
                        <a:lnSpc>
                          <a:spcPct val="100000"/>
                        </a:lnSpc>
                        <a:spcBef>
                          <a:spcPts val="55"/>
                        </a:spcBef>
                        <a:spcAft>
                          <a:spcPts val="0"/>
                        </a:spcAft>
                      </a:pPr>
                      <a:r>
                        <a:rPr lang="en-US" sz="1600" dirty="0">
                          <a:effectLst/>
                        </a:rPr>
                        <a:t>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b="1" dirty="0">
                          <a:effectLst/>
                        </a:rPr>
                        <a:t>Year</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0330" marR="0" algn="ctr">
                        <a:lnSpc>
                          <a:spcPct val="100000"/>
                        </a:lnSpc>
                        <a:spcBef>
                          <a:spcPts val="65"/>
                        </a:spcBef>
                        <a:spcAft>
                          <a:spcPts val="0"/>
                        </a:spcAft>
                      </a:pPr>
                      <a:r>
                        <a:rPr lang="en-US" sz="1600" dirty="0">
                          <a:effectLst/>
                        </a:rPr>
                        <a:t>2019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7630" algn="ctr">
                        <a:lnSpc>
                          <a:spcPct val="100000"/>
                        </a:lnSpc>
                        <a:spcBef>
                          <a:spcPts val="75"/>
                        </a:spcBef>
                        <a:spcAft>
                          <a:spcPts val="0"/>
                        </a:spcAft>
                      </a:pPr>
                      <a:r>
                        <a:rPr lang="en-US" sz="1600" dirty="0">
                          <a:effectLst/>
                        </a:rPr>
                        <a:t>2020</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ctr">
                        <a:lnSpc>
                          <a:spcPct val="100000"/>
                        </a:lnSpc>
                        <a:spcBef>
                          <a:spcPts val="80"/>
                        </a:spcBef>
                        <a:spcAft>
                          <a:spcPts val="0"/>
                        </a:spcAft>
                      </a:pPr>
                      <a:r>
                        <a:rPr lang="en-US" sz="1600" dirty="0">
                          <a:effectLst/>
                        </a:rPr>
                        <a:t>2021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4615" algn="ctr">
                        <a:lnSpc>
                          <a:spcPct val="100000"/>
                        </a:lnSpc>
                        <a:spcBef>
                          <a:spcPts val="80"/>
                        </a:spcBef>
                        <a:spcAft>
                          <a:spcPts val="0"/>
                        </a:spcAft>
                      </a:pPr>
                      <a:r>
                        <a:rPr lang="en-US" sz="1600" dirty="0">
                          <a:effectLst/>
                        </a:rPr>
                        <a:t>2022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7790" algn="ctr">
                        <a:lnSpc>
                          <a:spcPct val="100000"/>
                        </a:lnSpc>
                        <a:spcBef>
                          <a:spcPts val="80"/>
                        </a:spcBef>
                        <a:spcAft>
                          <a:spcPts val="0"/>
                        </a:spcAft>
                      </a:pPr>
                      <a:r>
                        <a:rPr lang="en-US" sz="1600" dirty="0">
                          <a:effectLst/>
                        </a:rPr>
                        <a:t>2023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86360" marR="0" algn="ctr">
                        <a:lnSpc>
                          <a:spcPct val="100000"/>
                        </a:lnSpc>
                        <a:spcBef>
                          <a:spcPts val="80"/>
                        </a:spcBef>
                        <a:spcAft>
                          <a:spcPts val="0"/>
                        </a:spcAft>
                      </a:pPr>
                      <a:r>
                        <a:rPr lang="en-US" sz="1600" dirty="0">
                          <a:effectLst/>
                        </a:rPr>
                        <a:t>2024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06242940"/>
                  </a:ext>
                </a:extLst>
              </a:tr>
              <a:tr h="296885">
                <a:tc>
                  <a:txBody>
                    <a:bodyPr/>
                    <a:lstStyle/>
                    <a:p>
                      <a:pPr marL="36830" marR="0" algn="ctr">
                        <a:lnSpc>
                          <a:spcPct val="100000"/>
                        </a:lnSpc>
                        <a:spcBef>
                          <a:spcPts val="55"/>
                        </a:spcBef>
                        <a:spcAft>
                          <a:spcPts val="0"/>
                        </a:spcAft>
                      </a:pPr>
                      <a:r>
                        <a:rPr lang="en-US" sz="1600" dirty="0">
                          <a:effectLst/>
                        </a:rPr>
                        <a:t>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b="1" dirty="0">
                          <a:effectLst/>
                        </a:rPr>
                        <a:t>Free Cash Flow of Firm</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effectLst/>
                        </a:rPr>
                        <a:t> </a:t>
                      </a:r>
                      <a:r>
                        <a:rPr lang="en-US" sz="1600" dirty="0">
                          <a:solidFill>
                            <a:srgbClr val="D4EAE4"/>
                          </a:solidFill>
                          <a:effectLst/>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7630" algn="r">
                        <a:lnSpc>
                          <a:spcPct val="100000"/>
                        </a:lnSpc>
                        <a:spcBef>
                          <a:spcPts val="45"/>
                        </a:spcBef>
                        <a:spcAft>
                          <a:spcPts val="0"/>
                        </a:spcAft>
                      </a:pPr>
                      <a:r>
                        <a:rPr lang="en-US" sz="1600">
                          <a:effectLst/>
                        </a:rPr>
                        <a:t>6,631</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r">
                        <a:lnSpc>
                          <a:spcPct val="100000"/>
                        </a:lnSpc>
                        <a:spcBef>
                          <a:spcPts val="45"/>
                        </a:spcBef>
                        <a:spcAft>
                          <a:spcPts val="0"/>
                        </a:spcAft>
                      </a:pPr>
                      <a:r>
                        <a:rPr lang="en-US" sz="1600">
                          <a:effectLst/>
                        </a:rPr>
                        <a:t>9,857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4615" algn="r">
                        <a:lnSpc>
                          <a:spcPct val="100000"/>
                        </a:lnSpc>
                        <a:spcBef>
                          <a:spcPts val="45"/>
                        </a:spcBef>
                        <a:spcAft>
                          <a:spcPts val="0"/>
                        </a:spcAft>
                      </a:pPr>
                      <a:r>
                        <a:rPr lang="en-US" sz="1600">
                          <a:effectLst/>
                        </a:rPr>
                        <a:t>10,118</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7790" algn="r">
                        <a:lnSpc>
                          <a:spcPct val="100000"/>
                        </a:lnSpc>
                        <a:spcBef>
                          <a:spcPts val="50"/>
                        </a:spcBef>
                        <a:spcAft>
                          <a:spcPts val="0"/>
                        </a:spcAft>
                      </a:pPr>
                      <a:r>
                        <a:rPr lang="en-US" sz="1600">
                          <a:effectLst/>
                        </a:rPr>
                        <a:t>10,384</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0"/>
                        </a:spcBef>
                        <a:spcAft>
                          <a:spcPts val="0"/>
                        </a:spcAft>
                      </a:pPr>
                      <a:r>
                        <a:rPr lang="en-US" sz="1600" b="0" dirty="0">
                          <a:effectLst/>
                        </a:rPr>
                        <a:t>10,657</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28521582"/>
                  </a:ext>
                </a:extLst>
              </a:tr>
              <a:tr h="296885">
                <a:tc>
                  <a:txBody>
                    <a:bodyPr/>
                    <a:lstStyle/>
                    <a:p>
                      <a:pPr marL="36830" marR="0" algn="ctr">
                        <a:lnSpc>
                          <a:spcPct val="100000"/>
                        </a:lnSpc>
                        <a:spcBef>
                          <a:spcPts val="55"/>
                        </a:spcBef>
                        <a:spcAft>
                          <a:spcPts val="0"/>
                        </a:spcAft>
                      </a:pPr>
                      <a:r>
                        <a:rPr lang="en-US" sz="1600" dirty="0">
                          <a:effectLst/>
                        </a:rPr>
                        <a:t>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0"/>
                        </a:spcBef>
                        <a:spcAft>
                          <a:spcPts val="0"/>
                        </a:spcAft>
                      </a:pPr>
                      <a:r>
                        <a:rPr lang="en-US" sz="1600" b="1" dirty="0">
                          <a:effectLst/>
                        </a:rPr>
                        <a:t>PV Unlevered Free Cash Flow</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7145" algn="r">
                        <a:lnSpc>
                          <a:spcPct val="100000"/>
                        </a:lnSpc>
                        <a:spcBef>
                          <a:spcPts val="50"/>
                        </a:spcBef>
                        <a:spcAft>
                          <a:spcPts val="0"/>
                        </a:spcAft>
                      </a:pPr>
                      <a:r>
                        <a:rPr lang="en-US" sz="1600">
                          <a:effectLst/>
                        </a:rPr>
                        <a:t>35,486</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b="0" dirty="0">
                          <a:effectLst/>
                        </a:rPr>
                        <a:t> </a:t>
                      </a:r>
                      <a:r>
                        <a:rPr lang="en-US" sz="1600" b="0" dirty="0">
                          <a:solidFill>
                            <a:srgbClr val="D4EAE4"/>
                          </a:solidFill>
                          <a:effectLst/>
                        </a:rPr>
                        <a:t>Blank</a:t>
                      </a:r>
                      <a:endParaRPr lang="en-IN" sz="16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261226613"/>
                  </a:ext>
                </a:extLst>
              </a:tr>
              <a:tr h="296885">
                <a:tc>
                  <a:txBody>
                    <a:bodyPr/>
                    <a:lstStyle/>
                    <a:p>
                      <a:pPr marL="36830" marR="0" algn="ctr">
                        <a:lnSpc>
                          <a:spcPct val="100000"/>
                        </a:lnSpc>
                        <a:spcBef>
                          <a:spcPts val="55"/>
                        </a:spcBef>
                        <a:spcAft>
                          <a:spcPts val="0"/>
                        </a:spcAft>
                      </a:pPr>
                      <a:r>
                        <a:rPr lang="en-US" sz="1600" dirty="0">
                          <a:effectLst/>
                        </a:rPr>
                        <a:t>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Continuation Value</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effectLst/>
                        </a:rPr>
                        <a:t> </a:t>
                      </a:r>
                      <a:r>
                        <a:rPr lang="en-US" sz="1600" dirty="0">
                          <a:solidFill>
                            <a:srgbClr val="D4EAE4"/>
                          </a:solidFill>
                          <a:effectLst/>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0"/>
                        </a:spcBef>
                        <a:spcAft>
                          <a:spcPts val="0"/>
                        </a:spcAft>
                      </a:pPr>
                      <a:r>
                        <a:rPr lang="en-US" sz="1600" b="0" dirty="0">
                          <a:effectLst/>
                        </a:rPr>
                        <a:t>180,374</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15038257"/>
                  </a:ext>
                </a:extLst>
              </a:tr>
              <a:tr h="296885">
                <a:tc>
                  <a:txBody>
                    <a:bodyPr/>
                    <a:lstStyle/>
                    <a:p>
                      <a:pPr marL="36830" marR="0" algn="ctr">
                        <a:lnSpc>
                          <a:spcPct val="100000"/>
                        </a:lnSpc>
                        <a:spcBef>
                          <a:spcPts val="55"/>
                        </a:spcBef>
                        <a:spcAft>
                          <a:spcPts val="0"/>
                        </a:spcAft>
                      </a:pPr>
                      <a:r>
                        <a:rPr lang="en-US" sz="1600" dirty="0">
                          <a:effectLst/>
                        </a:rPr>
                        <a:t>5</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PV Continuation Value</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7145" algn="r">
                        <a:lnSpc>
                          <a:spcPct val="100000"/>
                        </a:lnSpc>
                        <a:spcBef>
                          <a:spcPts val="50"/>
                        </a:spcBef>
                        <a:spcAft>
                          <a:spcPts val="0"/>
                        </a:spcAft>
                      </a:pPr>
                      <a:r>
                        <a:rPr lang="en-US" sz="1600">
                          <a:effectLst/>
                        </a:rPr>
                        <a:t>111,998</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effectLst/>
                        </a:rPr>
                        <a:t> </a:t>
                      </a:r>
                      <a:r>
                        <a:rPr lang="en-US" sz="1600" dirty="0">
                          <a:solidFill>
                            <a:srgbClr val="D4EAE4"/>
                          </a:solidFill>
                          <a:effectLst/>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6019105"/>
                  </a:ext>
                </a:extLst>
              </a:tr>
              <a:tr h="296885">
                <a:tc>
                  <a:txBody>
                    <a:bodyPr/>
                    <a:lstStyle/>
                    <a:p>
                      <a:pPr marL="36830" marR="0" algn="ctr">
                        <a:lnSpc>
                          <a:spcPct val="100000"/>
                        </a:lnSpc>
                        <a:spcBef>
                          <a:spcPts val="55"/>
                        </a:spcBef>
                        <a:spcAft>
                          <a:spcPts val="0"/>
                        </a:spcAft>
                      </a:pPr>
                      <a:r>
                        <a:rPr lang="en-US" sz="1600" dirty="0">
                          <a:effectLst/>
                        </a:rPr>
                        <a:t>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Net Interest Expense</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7630" algn="r">
                        <a:lnSpc>
                          <a:spcPct val="100000"/>
                        </a:lnSpc>
                        <a:spcBef>
                          <a:spcPts val="45"/>
                        </a:spcBef>
                        <a:spcAft>
                          <a:spcPts val="0"/>
                        </a:spcAft>
                      </a:pPr>
                      <a:r>
                        <a:rPr lang="en-US" sz="1600" dirty="0">
                          <a:effectLst/>
                        </a:rPr>
                        <a:t>−306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r">
                        <a:lnSpc>
                          <a:spcPct val="100000"/>
                        </a:lnSpc>
                        <a:spcBef>
                          <a:spcPts val="45"/>
                        </a:spcBef>
                        <a:spcAft>
                          <a:spcPts val="0"/>
                        </a:spcAft>
                      </a:pPr>
                      <a:r>
                        <a:rPr lang="en-US" sz="1600" dirty="0">
                          <a:effectLst/>
                        </a:rPr>
                        <a:t>−306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4615" algn="r">
                        <a:lnSpc>
                          <a:spcPct val="100000"/>
                        </a:lnSpc>
                        <a:spcBef>
                          <a:spcPts val="45"/>
                        </a:spcBef>
                        <a:spcAft>
                          <a:spcPts val="0"/>
                        </a:spcAft>
                      </a:pPr>
                      <a:r>
                        <a:rPr lang="en-US" sz="1600" dirty="0">
                          <a:effectLst/>
                        </a:rPr>
                        <a:t>−306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7790" algn="r">
                        <a:lnSpc>
                          <a:spcPct val="100000"/>
                        </a:lnSpc>
                        <a:spcBef>
                          <a:spcPts val="50"/>
                        </a:spcBef>
                        <a:spcAft>
                          <a:spcPts val="0"/>
                        </a:spcAft>
                      </a:pPr>
                      <a:r>
                        <a:rPr lang="en-US" sz="1600" dirty="0">
                          <a:effectLst/>
                        </a:rPr>
                        <a:t>−306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0"/>
                        </a:spcBef>
                        <a:spcAft>
                          <a:spcPts val="0"/>
                        </a:spcAft>
                      </a:pPr>
                      <a:r>
                        <a:rPr lang="en-US" sz="1600" b="0" dirty="0">
                          <a:effectLst/>
                        </a:rPr>
                        <a:t>−306</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19201645"/>
                  </a:ext>
                </a:extLst>
              </a:tr>
              <a:tr h="295253">
                <a:tc>
                  <a:txBody>
                    <a:bodyPr/>
                    <a:lstStyle/>
                    <a:p>
                      <a:pPr marL="36830" marR="0" algn="ctr">
                        <a:lnSpc>
                          <a:spcPct val="100000"/>
                        </a:lnSpc>
                        <a:spcBef>
                          <a:spcPts val="55"/>
                        </a:spcBef>
                        <a:spcAft>
                          <a:spcPts val="0"/>
                        </a:spcAft>
                      </a:pPr>
                      <a:r>
                        <a:rPr lang="en-US" sz="1600" dirty="0">
                          <a:effectLst/>
                        </a:rPr>
                        <a:t>7</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Interest Tax Shield</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600" dirty="0">
                          <a:solidFill>
                            <a:srgbClr val="D4EAE4"/>
                          </a:solidFill>
                          <a:effectLst/>
                        </a:rPr>
                        <a:t> 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87630" algn="r">
                        <a:lnSpc>
                          <a:spcPct val="100000"/>
                        </a:lnSpc>
                        <a:spcBef>
                          <a:spcPts val="45"/>
                        </a:spcBef>
                        <a:spcAft>
                          <a:spcPts val="0"/>
                        </a:spcAft>
                      </a:pPr>
                      <a:r>
                        <a:rPr lang="en-US" sz="1600">
                          <a:effectLst/>
                        </a:rPr>
                        <a:t>77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0805" algn="r">
                        <a:lnSpc>
                          <a:spcPct val="100000"/>
                        </a:lnSpc>
                        <a:spcBef>
                          <a:spcPts val="45"/>
                        </a:spcBef>
                        <a:spcAft>
                          <a:spcPts val="0"/>
                        </a:spcAft>
                      </a:pPr>
                      <a:r>
                        <a:rPr lang="en-US" sz="1600">
                          <a:effectLst/>
                        </a:rPr>
                        <a:t>77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4615" algn="r">
                        <a:lnSpc>
                          <a:spcPct val="100000"/>
                        </a:lnSpc>
                        <a:spcBef>
                          <a:spcPts val="50"/>
                        </a:spcBef>
                        <a:spcAft>
                          <a:spcPts val="0"/>
                        </a:spcAft>
                      </a:pPr>
                      <a:r>
                        <a:rPr lang="en-US" sz="1600">
                          <a:effectLst/>
                        </a:rPr>
                        <a:t>77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97790" algn="r">
                        <a:lnSpc>
                          <a:spcPct val="100000"/>
                        </a:lnSpc>
                        <a:spcBef>
                          <a:spcPts val="50"/>
                        </a:spcBef>
                        <a:spcAft>
                          <a:spcPts val="0"/>
                        </a:spcAft>
                      </a:pPr>
                      <a:r>
                        <a:rPr lang="en-US" sz="1600" dirty="0">
                          <a:effectLst/>
                        </a:rPr>
                        <a:t>77</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925" algn="r">
                        <a:lnSpc>
                          <a:spcPct val="100000"/>
                        </a:lnSpc>
                        <a:spcBef>
                          <a:spcPts val="50"/>
                        </a:spcBef>
                        <a:spcAft>
                          <a:spcPts val="0"/>
                        </a:spcAft>
                      </a:pPr>
                      <a:r>
                        <a:rPr lang="en-US" sz="1600" b="0" dirty="0">
                          <a:effectLst/>
                        </a:rPr>
                        <a:t>77</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57623246"/>
                  </a:ext>
                </a:extLst>
              </a:tr>
              <a:tr h="296885">
                <a:tc>
                  <a:txBody>
                    <a:bodyPr/>
                    <a:lstStyle/>
                    <a:p>
                      <a:pPr marL="36830" marR="0" algn="ctr">
                        <a:lnSpc>
                          <a:spcPct val="100000"/>
                        </a:lnSpc>
                        <a:spcBef>
                          <a:spcPts val="55"/>
                        </a:spcBef>
                        <a:spcAft>
                          <a:spcPts val="0"/>
                        </a:spcAft>
                      </a:pPr>
                      <a:r>
                        <a:rPr lang="en-US" sz="1600" dirty="0">
                          <a:effectLst/>
                        </a:rPr>
                        <a:t>8</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PV Interest Tax Shield</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7145" algn="r">
                        <a:lnSpc>
                          <a:spcPct val="100000"/>
                        </a:lnSpc>
                        <a:spcBef>
                          <a:spcPts val="50"/>
                        </a:spcBef>
                        <a:spcAft>
                          <a:spcPts val="0"/>
                        </a:spcAft>
                      </a:pPr>
                      <a:r>
                        <a:rPr lang="en-US" sz="1600">
                          <a:effectLst/>
                        </a:rPr>
                        <a:t>315</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30950048"/>
                  </a:ext>
                </a:extLst>
              </a:tr>
              <a:tr h="296885">
                <a:tc>
                  <a:txBody>
                    <a:bodyPr/>
                    <a:lstStyle/>
                    <a:p>
                      <a:pPr marL="36830" marR="0" algn="ctr">
                        <a:lnSpc>
                          <a:spcPct val="100000"/>
                        </a:lnSpc>
                        <a:spcBef>
                          <a:spcPts val="55"/>
                        </a:spcBef>
                        <a:spcAft>
                          <a:spcPts val="0"/>
                        </a:spcAft>
                      </a:pPr>
                      <a:r>
                        <a:rPr lang="en-US" sz="1600" dirty="0">
                          <a:effectLst/>
                        </a:rPr>
                        <a:t>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0000"/>
                        </a:lnSpc>
                        <a:spcBef>
                          <a:spcPts val="55"/>
                        </a:spcBef>
                        <a:spcAft>
                          <a:spcPts val="0"/>
                        </a:spcAft>
                      </a:pPr>
                      <a:r>
                        <a:rPr lang="en-US" sz="1600" b="1" dirty="0">
                          <a:effectLst/>
                        </a:rPr>
                        <a:t>Firm Value (2 + 4 + 7)</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7145" algn="r">
                        <a:lnSpc>
                          <a:spcPct val="100000"/>
                        </a:lnSpc>
                        <a:spcBef>
                          <a:spcPts val="50"/>
                        </a:spcBef>
                        <a:spcAft>
                          <a:spcPts val="0"/>
                        </a:spcAft>
                      </a:pPr>
                      <a:r>
                        <a:rPr lang="en-US" sz="1600" b="0" dirty="0">
                          <a:effectLst/>
                        </a:rPr>
                        <a:t>147,800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600" b="0" i="0" u="none" strike="noStrike" kern="1200" cap="none" spc="0" normalizeH="0" baseline="0" noProof="0" dirty="0">
                          <a:ln>
                            <a:noFill/>
                          </a:ln>
                          <a:solidFill>
                            <a:srgbClr val="D4EAE4"/>
                          </a:solidFill>
                          <a:effectLst/>
                          <a:uLnTx/>
                          <a:uFillTx/>
                          <a:latin typeface="Arial"/>
                          <a:ea typeface="+mn-ea"/>
                          <a:cs typeface="+mn-cs"/>
                        </a:rPr>
                        <a:t>Blank</a:t>
                      </a:r>
                      <a:endParaRPr lang="en-IN" sz="16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006473582"/>
                  </a:ext>
                </a:extLst>
              </a:tr>
            </a:tbl>
          </a:graphicData>
        </a:graphic>
      </p:graphicFrame>
    </p:spTree>
    <p:extLst>
      <p:ext uri="{BB962C8B-B14F-4D97-AF65-F5344CB8AC3E}">
        <p14:creationId xmlns:p14="http://schemas.microsoft.com/office/powerpoint/2010/main" val="335410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908"/>
            <a:ext cx="8229600" cy="681325"/>
          </a:xfrm>
        </p:spPr>
        <p:txBody>
          <a:bodyPr/>
          <a:lstStyle/>
          <a:p>
            <a:r>
              <a:rPr lang="en-US" altLang="en-US" sz="3600" dirty="0">
                <a:latin typeface="+mj-lt"/>
              </a:rPr>
              <a:t>18.5 Valuing the Expansion </a:t>
            </a:r>
            <a:r>
              <a:rPr lang="en-US" altLang="en-US" sz="2800" dirty="0">
                <a:latin typeface="+mj-lt"/>
              </a:rPr>
              <a:t>(6 of 6)</a:t>
            </a:r>
            <a:endParaRPr lang="en-US" sz="3600" dirty="0">
              <a:latin typeface="+mj-lt"/>
            </a:endParaRPr>
          </a:p>
        </p:txBody>
      </p:sp>
      <p:sp>
        <p:nvSpPr>
          <p:cNvPr id="3" name="Content Placeholder 2"/>
          <p:cNvSpPr>
            <a:spLocks noGrp="1"/>
          </p:cNvSpPr>
          <p:nvPr>
            <p:ph idx="1"/>
          </p:nvPr>
        </p:nvSpPr>
        <p:spPr>
          <a:xfrm>
            <a:off x="442913" y="1076036"/>
            <a:ext cx="8255364" cy="2070850"/>
          </a:xfrm>
        </p:spPr>
        <p:txBody>
          <a:bodyPr/>
          <a:lstStyle/>
          <a:p>
            <a:r>
              <a:rPr lang="en-US" altLang="en-US" sz="2400" dirty="0"/>
              <a:t>Optimal Timing and the Option to Delay</a:t>
            </a:r>
          </a:p>
          <a:p>
            <a:pPr lvl="1"/>
            <a:r>
              <a:rPr lang="en-US" altLang="en-US" sz="2400" dirty="0"/>
              <a:t>If the alternatives are to expand in 2020 or not to expand, KMS should expand</a:t>
            </a:r>
          </a:p>
          <a:p>
            <a:pPr lvl="1"/>
            <a:r>
              <a:rPr lang="en-US" altLang="en-US" sz="2400" dirty="0"/>
              <a:t>However, if expansion can be delayed, we can repeat the analysis for each year from 2020 to 2024</a:t>
            </a:r>
          </a:p>
        </p:txBody>
      </p:sp>
      <p:graphicFrame>
        <p:nvGraphicFramePr>
          <p:cNvPr id="4" name="Table 3">
            <a:extLst>
              <a:ext uri="{FF2B5EF4-FFF2-40B4-BE49-F238E27FC236}">
                <a16:creationId xmlns:a16="http://schemas.microsoft.com/office/drawing/2014/main" id="{276E6F2C-4849-4960-B3CF-A68093CD6918}"/>
              </a:ext>
            </a:extLst>
          </p:cNvPr>
          <p:cNvGraphicFramePr>
            <a:graphicFrameLocks noGrp="1"/>
          </p:cNvGraphicFramePr>
          <p:nvPr>
            <p:extLst>
              <p:ext uri="{D42A27DB-BD31-4B8C-83A1-F6EECF244321}">
                <p14:modId xmlns:p14="http://schemas.microsoft.com/office/powerpoint/2010/main" val="604036645"/>
              </p:ext>
            </p:extLst>
          </p:nvPr>
        </p:nvGraphicFramePr>
        <p:xfrm>
          <a:off x="532778" y="3962400"/>
          <a:ext cx="8075633" cy="762000"/>
        </p:xfrm>
        <a:graphic>
          <a:graphicData uri="http://schemas.openxmlformats.org/drawingml/2006/table">
            <a:tbl>
              <a:tblPr firstRow="1" firstCol="1" lastRow="1" lastCol="1" bandRow="1" bandCol="1">
                <a:tableStyleId>{3B4B98B0-60AC-42C2-AFA5-B58CD77FA1E5}</a:tableStyleId>
              </a:tblPr>
              <a:tblGrid>
                <a:gridCol w="2513814">
                  <a:extLst>
                    <a:ext uri="{9D8B030D-6E8A-4147-A177-3AD203B41FA5}">
                      <a16:colId xmlns:a16="http://schemas.microsoft.com/office/drawing/2014/main" val="2689938439"/>
                    </a:ext>
                  </a:extLst>
                </a:gridCol>
                <a:gridCol w="1143000">
                  <a:extLst>
                    <a:ext uri="{9D8B030D-6E8A-4147-A177-3AD203B41FA5}">
                      <a16:colId xmlns:a16="http://schemas.microsoft.com/office/drawing/2014/main" val="2301279791"/>
                    </a:ext>
                  </a:extLst>
                </a:gridCol>
                <a:gridCol w="1143000">
                  <a:extLst>
                    <a:ext uri="{9D8B030D-6E8A-4147-A177-3AD203B41FA5}">
                      <a16:colId xmlns:a16="http://schemas.microsoft.com/office/drawing/2014/main" val="3563474302"/>
                    </a:ext>
                  </a:extLst>
                </a:gridCol>
                <a:gridCol w="1143000">
                  <a:extLst>
                    <a:ext uri="{9D8B030D-6E8A-4147-A177-3AD203B41FA5}">
                      <a16:colId xmlns:a16="http://schemas.microsoft.com/office/drawing/2014/main" val="3250241921"/>
                    </a:ext>
                  </a:extLst>
                </a:gridCol>
                <a:gridCol w="1066800">
                  <a:extLst>
                    <a:ext uri="{9D8B030D-6E8A-4147-A177-3AD203B41FA5}">
                      <a16:colId xmlns:a16="http://schemas.microsoft.com/office/drawing/2014/main" val="1064671859"/>
                    </a:ext>
                  </a:extLst>
                </a:gridCol>
                <a:gridCol w="1066019">
                  <a:extLst>
                    <a:ext uri="{9D8B030D-6E8A-4147-A177-3AD203B41FA5}">
                      <a16:colId xmlns:a16="http://schemas.microsoft.com/office/drawing/2014/main" val="2743619837"/>
                    </a:ext>
                  </a:extLst>
                </a:gridCol>
              </a:tblGrid>
              <a:tr h="353099">
                <a:tc>
                  <a:txBody>
                    <a:bodyPr/>
                    <a:lstStyle/>
                    <a:p>
                      <a:pPr marL="0" marR="0">
                        <a:lnSpc>
                          <a:spcPct val="100000"/>
                        </a:lnSpc>
                        <a:spcBef>
                          <a:spcPts val="20"/>
                        </a:spcBef>
                        <a:spcAft>
                          <a:spcPts val="0"/>
                        </a:spcAft>
                      </a:pPr>
                      <a:r>
                        <a:rPr lang="en-US" sz="1600" dirty="0">
                          <a:solidFill>
                            <a:schemeClr val="bg1"/>
                          </a:solidFill>
                          <a:effectLst/>
                        </a:rPr>
                        <a:t>Expand in . . .</a:t>
                      </a:r>
                      <a:endParaRPr lang="en-IN" sz="16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85725" marR="137795" algn="ctr">
                        <a:lnSpc>
                          <a:spcPct val="100000"/>
                        </a:lnSpc>
                        <a:spcBef>
                          <a:spcPts val="20"/>
                        </a:spcBef>
                        <a:spcAft>
                          <a:spcPts val="0"/>
                        </a:spcAft>
                      </a:pPr>
                      <a:r>
                        <a:rPr lang="en-US" sz="1600" dirty="0">
                          <a:solidFill>
                            <a:schemeClr val="bg1"/>
                          </a:solidFill>
                          <a:effectLst/>
                        </a:rPr>
                        <a:t>2020</a:t>
                      </a:r>
                      <a:endParaRPr lang="en-IN" sz="16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137795" marR="138430" algn="ctr">
                        <a:lnSpc>
                          <a:spcPct val="100000"/>
                        </a:lnSpc>
                        <a:spcBef>
                          <a:spcPts val="20"/>
                        </a:spcBef>
                        <a:spcAft>
                          <a:spcPts val="0"/>
                        </a:spcAft>
                      </a:pPr>
                      <a:r>
                        <a:rPr lang="en-US" sz="1600">
                          <a:solidFill>
                            <a:schemeClr val="bg1"/>
                          </a:solidFill>
                          <a:effectLst/>
                        </a:rPr>
                        <a:t>2021</a:t>
                      </a:r>
                      <a:endParaRPr lang="en-IN" sz="160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137795" marR="137795" algn="ctr">
                        <a:lnSpc>
                          <a:spcPct val="100000"/>
                        </a:lnSpc>
                        <a:spcBef>
                          <a:spcPts val="20"/>
                        </a:spcBef>
                        <a:spcAft>
                          <a:spcPts val="0"/>
                        </a:spcAft>
                      </a:pPr>
                      <a:r>
                        <a:rPr lang="en-US" sz="1600">
                          <a:solidFill>
                            <a:schemeClr val="bg1"/>
                          </a:solidFill>
                          <a:effectLst/>
                        </a:rPr>
                        <a:t>2022</a:t>
                      </a:r>
                      <a:endParaRPr lang="en-IN" sz="160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137795" marR="138430" algn="ctr">
                        <a:lnSpc>
                          <a:spcPct val="100000"/>
                        </a:lnSpc>
                        <a:spcBef>
                          <a:spcPts val="20"/>
                        </a:spcBef>
                        <a:spcAft>
                          <a:spcPts val="0"/>
                        </a:spcAft>
                      </a:pPr>
                      <a:r>
                        <a:rPr lang="en-US" sz="1600">
                          <a:solidFill>
                            <a:schemeClr val="bg1"/>
                          </a:solidFill>
                          <a:effectLst/>
                        </a:rPr>
                        <a:t>2023</a:t>
                      </a:r>
                      <a:endParaRPr lang="en-IN" sz="160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137160" marR="139065" algn="ctr">
                        <a:lnSpc>
                          <a:spcPct val="100000"/>
                        </a:lnSpc>
                        <a:spcBef>
                          <a:spcPts val="20"/>
                        </a:spcBef>
                        <a:spcAft>
                          <a:spcPts val="0"/>
                        </a:spcAft>
                      </a:pPr>
                      <a:r>
                        <a:rPr lang="en-US" sz="1600" dirty="0">
                          <a:solidFill>
                            <a:schemeClr val="bg1"/>
                          </a:solidFill>
                          <a:effectLst/>
                        </a:rPr>
                        <a:t>2024</a:t>
                      </a:r>
                      <a:endParaRPr lang="en-IN" sz="16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006085379"/>
                  </a:ext>
                </a:extLst>
              </a:tr>
              <a:tr h="408901">
                <a:tc>
                  <a:txBody>
                    <a:bodyPr/>
                    <a:lstStyle/>
                    <a:p>
                      <a:pPr marL="0" marR="0">
                        <a:lnSpc>
                          <a:spcPct val="100000"/>
                        </a:lnSpc>
                        <a:spcBef>
                          <a:spcPts val="45"/>
                        </a:spcBef>
                        <a:spcAft>
                          <a:spcPts val="0"/>
                        </a:spcAft>
                      </a:pPr>
                      <a:r>
                        <a:rPr lang="en-US" sz="1600" b="0" dirty="0">
                          <a:effectLst/>
                        </a:rPr>
                        <a:t>KMS’s Firm Value in 2019:</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86360" marR="137795" algn="ctr">
                        <a:lnSpc>
                          <a:spcPct val="100000"/>
                        </a:lnSpc>
                        <a:spcBef>
                          <a:spcPts val="45"/>
                        </a:spcBef>
                        <a:spcAft>
                          <a:spcPts val="0"/>
                        </a:spcAft>
                      </a:pPr>
                      <a:r>
                        <a:rPr lang="en-US" sz="1600" b="0" dirty="0">
                          <a:effectLst/>
                        </a:rPr>
                        <a:t>207,426</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7795" marR="137795" algn="ctr">
                        <a:lnSpc>
                          <a:spcPct val="100000"/>
                        </a:lnSpc>
                        <a:spcBef>
                          <a:spcPts val="45"/>
                        </a:spcBef>
                        <a:spcAft>
                          <a:spcPts val="0"/>
                        </a:spcAft>
                      </a:pPr>
                      <a:r>
                        <a:rPr lang="en-US" sz="1600" b="0" dirty="0">
                          <a:effectLst/>
                        </a:rPr>
                        <a:t>210,246</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7795" marR="138430" algn="ctr">
                        <a:lnSpc>
                          <a:spcPct val="100000"/>
                        </a:lnSpc>
                        <a:spcBef>
                          <a:spcPts val="45"/>
                        </a:spcBef>
                        <a:spcAft>
                          <a:spcPts val="0"/>
                        </a:spcAft>
                      </a:pPr>
                      <a:r>
                        <a:rPr lang="en-US" sz="1600" b="0" dirty="0">
                          <a:effectLst/>
                        </a:rPr>
                        <a:t>211,401</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7160" marR="138430" algn="ctr">
                        <a:lnSpc>
                          <a:spcPct val="100000"/>
                        </a:lnSpc>
                        <a:spcBef>
                          <a:spcPts val="45"/>
                        </a:spcBef>
                        <a:spcAft>
                          <a:spcPts val="0"/>
                        </a:spcAft>
                      </a:pPr>
                      <a:r>
                        <a:rPr lang="en-US" sz="1600" b="0" dirty="0">
                          <a:effectLst/>
                        </a:rPr>
                        <a:t>211,010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7160" marR="139700" algn="ctr">
                        <a:lnSpc>
                          <a:spcPct val="100000"/>
                        </a:lnSpc>
                        <a:spcBef>
                          <a:spcPts val="45"/>
                        </a:spcBef>
                        <a:spcAft>
                          <a:spcPts val="0"/>
                        </a:spcAft>
                      </a:pPr>
                      <a:r>
                        <a:rPr lang="en-US" sz="1600" b="0" dirty="0">
                          <a:effectLst/>
                        </a:rPr>
                        <a:t>209,191</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186234292"/>
                  </a:ext>
                </a:extLst>
              </a:tr>
            </a:tbl>
          </a:graphicData>
        </a:graphic>
      </p:graphicFrame>
    </p:spTree>
    <p:extLst>
      <p:ext uri="{BB962C8B-B14F-4D97-AF65-F5344CB8AC3E}">
        <p14:creationId xmlns:p14="http://schemas.microsoft.com/office/powerpoint/2010/main" val="16479492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16"/>
            <a:ext cx="8229600" cy="619386"/>
          </a:xfrm>
        </p:spPr>
        <p:txBody>
          <a:bodyPr/>
          <a:lstStyle/>
          <a:p>
            <a:r>
              <a:rPr lang="en-US" altLang="en-US" sz="3600" dirty="0">
                <a:latin typeface="+mj-lt"/>
              </a:rPr>
              <a:t>Chapter Quiz </a:t>
            </a:r>
            <a:r>
              <a:rPr lang="en-US" altLang="en-US" sz="2800" dirty="0">
                <a:latin typeface="+mj-lt"/>
              </a:rPr>
              <a:t>(1 of 2)</a:t>
            </a:r>
            <a:endParaRPr lang="en-US" sz="2800" dirty="0">
              <a:latin typeface="+mj-lt"/>
            </a:endParaRPr>
          </a:p>
        </p:txBody>
      </p:sp>
      <p:sp>
        <p:nvSpPr>
          <p:cNvPr id="3" name="Content Placeholder 2"/>
          <p:cNvSpPr>
            <a:spLocks noGrp="1"/>
          </p:cNvSpPr>
          <p:nvPr>
            <p:ph idx="1"/>
          </p:nvPr>
        </p:nvSpPr>
        <p:spPr>
          <a:xfrm>
            <a:off x="457200" y="1076036"/>
            <a:ext cx="8229600" cy="4277599"/>
          </a:xfrm>
        </p:spPr>
        <p:txBody>
          <a:bodyPr/>
          <a:lstStyle/>
          <a:p>
            <a:pPr marL="457200" indent="-457200">
              <a:buFontTx/>
              <a:buAutoNum type="arabicPeriod"/>
            </a:pPr>
            <a:r>
              <a:rPr lang="en-US" altLang="en-US" sz="2400" dirty="0"/>
              <a:t>How does long-term financial planning support the goal of the financial manager?</a:t>
            </a:r>
          </a:p>
          <a:p>
            <a:pPr marL="457200" indent="-457200">
              <a:buFontTx/>
              <a:buAutoNum type="arabicPeriod"/>
            </a:pPr>
            <a:r>
              <a:rPr lang="en-US" altLang="en-US" sz="2400" dirty="0"/>
              <a:t>What are the three main things that the financial manager can accomplish by building a long-term financial model of the firm?</a:t>
            </a:r>
          </a:p>
          <a:p>
            <a:pPr marL="457200" indent="-457200">
              <a:buFontTx/>
              <a:buAutoNum type="arabicPeriod"/>
            </a:pPr>
            <a:r>
              <a:rPr lang="en-US" altLang="en-US" sz="2400" dirty="0"/>
              <a:t>How does the pro forma balance sheet help the financial manager forecast net new financing?</a:t>
            </a:r>
          </a:p>
          <a:p>
            <a:pPr marL="457200" indent="-457200">
              <a:buFontTx/>
              <a:buAutoNum type="arabicPeriod"/>
            </a:pPr>
            <a:r>
              <a:rPr lang="en-US" altLang="en-US" sz="2400" dirty="0"/>
              <a:t>What is the advantage of forecasting capital expenditures, working capital, and financing events directly?</a:t>
            </a:r>
          </a:p>
        </p:txBody>
      </p:sp>
    </p:spTree>
    <p:extLst>
      <p:ext uri="{BB962C8B-B14F-4D97-AF65-F5344CB8AC3E}">
        <p14:creationId xmlns:p14="http://schemas.microsoft.com/office/powerpoint/2010/main" val="1444445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382000" cy="1108253"/>
          </a:xfrm>
        </p:spPr>
        <p:txBody>
          <a:bodyPr/>
          <a:lstStyle/>
          <a:p>
            <a:r>
              <a:rPr lang="en-US" altLang="en-US" sz="3600" dirty="0">
                <a:latin typeface="+mj-lt"/>
              </a:rPr>
              <a:t>KMS Designs 2019 Income Statement and Balance Sheet </a:t>
            </a:r>
            <a:r>
              <a:rPr lang="en-US" altLang="en-US" sz="2800" dirty="0">
                <a:latin typeface="+mj-lt"/>
              </a:rPr>
              <a:t>(1 of 2)</a:t>
            </a:r>
            <a:endParaRPr lang="en-US" sz="3600" dirty="0">
              <a:latin typeface="+mj-lt"/>
            </a:endParaRPr>
          </a:p>
        </p:txBody>
      </p:sp>
      <p:sp>
        <p:nvSpPr>
          <p:cNvPr id="3" name="Content Placeholder 2"/>
          <p:cNvSpPr>
            <a:spLocks noGrp="1"/>
          </p:cNvSpPr>
          <p:nvPr>
            <p:ph idx="1"/>
          </p:nvPr>
        </p:nvSpPr>
        <p:spPr>
          <a:xfrm>
            <a:off x="457200" y="1368938"/>
            <a:ext cx="8229600" cy="767322"/>
          </a:xfrm>
        </p:spPr>
        <p:txBody>
          <a:bodyPr/>
          <a:lstStyle/>
          <a:p>
            <a:pPr marL="0" indent="0">
              <a:buNone/>
            </a:pPr>
            <a:r>
              <a:rPr lang="en-US" altLang="en-US" sz="2400" b="1" dirty="0"/>
              <a:t>Table 18.1 </a:t>
            </a:r>
            <a:r>
              <a:rPr lang="en-US" altLang="en-US" sz="2400" dirty="0"/>
              <a:t>KMS Designs’ 2019 Income Statement and Balance Sheet</a:t>
            </a:r>
          </a:p>
        </p:txBody>
      </p:sp>
      <p:graphicFrame>
        <p:nvGraphicFramePr>
          <p:cNvPr id="6" name="Table 5">
            <a:extLst>
              <a:ext uri="{FF2B5EF4-FFF2-40B4-BE49-F238E27FC236}">
                <a16:creationId xmlns:a16="http://schemas.microsoft.com/office/drawing/2014/main" id="{EF9F21DC-6972-42E1-810E-2AF709E8B278}"/>
              </a:ext>
            </a:extLst>
          </p:cNvPr>
          <p:cNvGraphicFramePr>
            <a:graphicFrameLocks noGrp="1"/>
          </p:cNvGraphicFramePr>
          <p:nvPr>
            <p:extLst>
              <p:ext uri="{D42A27DB-BD31-4B8C-83A1-F6EECF244321}">
                <p14:modId xmlns:p14="http://schemas.microsoft.com/office/powerpoint/2010/main" val="266047914"/>
              </p:ext>
            </p:extLst>
          </p:nvPr>
        </p:nvGraphicFramePr>
        <p:xfrm>
          <a:off x="1539154" y="2362200"/>
          <a:ext cx="6053138" cy="3740727"/>
        </p:xfrm>
        <a:graphic>
          <a:graphicData uri="http://schemas.openxmlformats.org/drawingml/2006/table">
            <a:tbl>
              <a:tblPr firstRow="1" firstCol="1" lastRow="1" lastCol="1" bandRow="1" bandCol="1">
                <a:tableStyleId>{3B4B98B0-60AC-42C2-AFA5-B58CD77FA1E5}</a:tableStyleId>
              </a:tblPr>
              <a:tblGrid>
                <a:gridCol w="457200">
                  <a:extLst>
                    <a:ext uri="{9D8B030D-6E8A-4147-A177-3AD203B41FA5}">
                      <a16:colId xmlns:a16="http://schemas.microsoft.com/office/drawing/2014/main" val="4087871589"/>
                    </a:ext>
                  </a:extLst>
                </a:gridCol>
                <a:gridCol w="3276600">
                  <a:extLst>
                    <a:ext uri="{9D8B030D-6E8A-4147-A177-3AD203B41FA5}">
                      <a16:colId xmlns:a16="http://schemas.microsoft.com/office/drawing/2014/main" val="3381886661"/>
                    </a:ext>
                  </a:extLst>
                </a:gridCol>
                <a:gridCol w="1080455">
                  <a:extLst>
                    <a:ext uri="{9D8B030D-6E8A-4147-A177-3AD203B41FA5}">
                      <a16:colId xmlns:a16="http://schemas.microsoft.com/office/drawing/2014/main" val="4048098030"/>
                    </a:ext>
                  </a:extLst>
                </a:gridCol>
                <a:gridCol w="1238883">
                  <a:extLst>
                    <a:ext uri="{9D8B030D-6E8A-4147-A177-3AD203B41FA5}">
                      <a16:colId xmlns:a16="http://schemas.microsoft.com/office/drawing/2014/main" val="375793357"/>
                    </a:ext>
                  </a:extLst>
                </a:gridCol>
              </a:tblGrid>
              <a:tr h="335508">
                <a:tc>
                  <a:txBody>
                    <a:bodyPr/>
                    <a:lstStyle/>
                    <a:p>
                      <a:pPr marL="0" marR="12700" algn="ctr">
                        <a:lnSpc>
                          <a:spcPct val="107000"/>
                        </a:lnSpc>
                        <a:spcBef>
                          <a:spcPts val="50"/>
                        </a:spcBef>
                        <a:spcAft>
                          <a:spcPts val="0"/>
                        </a:spcAft>
                      </a:pPr>
                      <a:r>
                        <a:rPr lang="en-US" sz="1600" dirty="0">
                          <a:effectLst/>
                        </a:rPr>
                        <a:t> 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50"/>
                        </a:spcBef>
                        <a:spcAft>
                          <a:spcPts val="0"/>
                        </a:spcAft>
                      </a:pPr>
                      <a:r>
                        <a:rPr lang="en-US" sz="1600" dirty="0">
                          <a:effectLst/>
                        </a:rPr>
                        <a:t>Year</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7960" marR="0" algn="ctr">
                        <a:lnSpc>
                          <a:spcPct val="107000"/>
                        </a:lnSpc>
                        <a:spcBef>
                          <a:spcPts val="75"/>
                        </a:spcBef>
                        <a:spcAft>
                          <a:spcPts val="0"/>
                        </a:spcAft>
                      </a:pPr>
                      <a:r>
                        <a:rPr lang="en-US" sz="1600" dirty="0">
                          <a:effectLst/>
                        </a:rPr>
                        <a:t>2019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9690" marR="0" algn="ctr">
                        <a:lnSpc>
                          <a:spcPct val="107000"/>
                        </a:lnSpc>
                        <a:spcBef>
                          <a:spcPts val="80"/>
                        </a:spcBef>
                        <a:spcAft>
                          <a:spcPts val="0"/>
                        </a:spcAft>
                      </a:pPr>
                      <a:r>
                        <a:rPr lang="en-US" sz="1600" dirty="0">
                          <a:effectLst/>
                        </a:rPr>
                        <a:t>% of Sales</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877898591"/>
                  </a:ext>
                </a:extLst>
              </a:tr>
              <a:tr h="341079">
                <a:tc>
                  <a:txBody>
                    <a:bodyPr/>
                    <a:lstStyle/>
                    <a:p>
                      <a:pPr marL="0" marR="12700" algn="ctr">
                        <a:lnSpc>
                          <a:spcPct val="107000"/>
                        </a:lnSpc>
                        <a:spcBef>
                          <a:spcPts val="65"/>
                        </a:spcBef>
                        <a:spcAft>
                          <a:spcPts val="0"/>
                        </a:spcAft>
                      </a:pPr>
                      <a:r>
                        <a:rPr lang="en-US" sz="1600" dirty="0">
                          <a:effectLst/>
                        </a:rPr>
                        <a:t> 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a:effectLst/>
                        </a:rPr>
                        <a:t>Income Statement ($000s)</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600" b="0" dirty="0">
                          <a:solidFill>
                            <a:srgbClr val="D4EAE4"/>
                          </a:solidFill>
                          <a:effectLst/>
                        </a:rPr>
                        <a:t> Blank</a:t>
                      </a:r>
                      <a:endParaRPr lang="en-IN" sz="16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600" b="0" dirty="0">
                          <a:solidFill>
                            <a:srgbClr val="D4EAE4"/>
                          </a:solidFill>
                          <a:effectLst/>
                        </a:rPr>
                        <a:t> Blank</a:t>
                      </a:r>
                      <a:endParaRPr lang="en-IN" sz="16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051655"/>
                  </a:ext>
                </a:extLst>
              </a:tr>
              <a:tr h="341079">
                <a:tc>
                  <a:txBody>
                    <a:bodyPr/>
                    <a:lstStyle/>
                    <a:p>
                      <a:pPr marL="0" marR="12700" algn="ctr">
                        <a:lnSpc>
                          <a:spcPct val="107000"/>
                        </a:lnSpc>
                        <a:spcBef>
                          <a:spcPts val="65"/>
                        </a:spcBef>
                        <a:spcAft>
                          <a:spcPts val="0"/>
                        </a:spcAft>
                      </a:pPr>
                      <a:r>
                        <a:rPr lang="en-US" sz="1600" dirty="0">
                          <a:effectLst/>
                        </a:rPr>
                        <a:t> 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Sales</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74,889</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600">
                          <a:effectLst/>
                        </a:rPr>
                        <a:t> </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66876671"/>
                  </a:ext>
                </a:extLst>
              </a:tr>
              <a:tr h="341079">
                <a:tc>
                  <a:txBody>
                    <a:bodyPr/>
                    <a:lstStyle/>
                    <a:p>
                      <a:pPr marL="0" marR="12700" algn="ctr">
                        <a:lnSpc>
                          <a:spcPct val="107000"/>
                        </a:lnSpc>
                        <a:spcBef>
                          <a:spcPts val="65"/>
                        </a:spcBef>
                        <a:spcAft>
                          <a:spcPts val="0"/>
                        </a:spcAft>
                      </a:pPr>
                      <a:r>
                        <a:rPr lang="en-US" sz="1600" dirty="0">
                          <a:effectLst/>
                        </a:rPr>
                        <a:t> 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Costs Except Depreciation</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−58,413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49225" marR="0">
                        <a:lnSpc>
                          <a:spcPct val="107000"/>
                        </a:lnSpc>
                        <a:spcBef>
                          <a:spcPts val="60"/>
                        </a:spcBef>
                        <a:spcAft>
                          <a:spcPts val="0"/>
                        </a:spcAft>
                      </a:pPr>
                      <a:r>
                        <a:rPr lang="en-US" sz="1600" b="0" dirty="0">
                          <a:effectLst/>
                        </a:rPr>
                        <a:t>  78.0%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472596086"/>
                  </a:ext>
                </a:extLst>
              </a:tr>
              <a:tr h="341079">
                <a:tc>
                  <a:txBody>
                    <a:bodyPr/>
                    <a:lstStyle/>
                    <a:p>
                      <a:pPr marL="0" marR="12700" algn="ctr">
                        <a:lnSpc>
                          <a:spcPct val="107000"/>
                        </a:lnSpc>
                        <a:spcBef>
                          <a:spcPts val="65"/>
                        </a:spcBef>
                        <a:spcAft>
                          <a:spcPts val="0"/>
                        </a:spcAft>
                      </a:pPr>
                      <a:r>
                        <a:rPr lang="en-US" sz="1600" dirty="0">
                          <a:effectLst/>
                        </a:rPr>
                        <a:t> 5</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EBITDA</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16,476</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49225" marR="0">
                        <a:lnSpc>
                          <a:spcPct val="107000"/>
                        </a:lnSpc>
                        <a:spcBef>
                          <a:spcPts val="60"/>
                        </a:spcBef>
                        <a:spcAft>
                          <a:spcPts val="0"/>
                        </a:spcAft>
                      </a:pPr>
                      <a:r>
                        <a:rPr lang="en-US" sz="1600" b="0" dirty="0">
                          <a:effectLst/>
                        </a:rPr>
                        <a:t>  22.0%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040472451"/>
                  </a:ext>
                </a:extLst>
              </a:tr>
              <a:tr h="341079">
                <a:tc>
                  <a:txBody>
                    <a:bodyPr/>
                    <a:lstStyle/>
                    <a:p>
                      <a:pPr marL="0" marR="12700" algn="ctr">
                        <a:lnSpc>
                          <a:spcPct val="107000"/>
                        </a:lnSpc>
                        <a:spcBef>
                          <a:spcPts val="65"/>
                        </a:spcBef>
                        <a:spcAft>
                          <a:spcPts val="0"/>
                        </a:spcAft>
                      </a:pPr>
                      <a:r>
                        <a:rPr lang="en-US" sz="1600" dirty="0">
                          <a:effectLst/>
                        </a:rPr>
                        <a:t> 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Depreciation</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−5,493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02565" marR="0">
                        <a:lnSpc>
                          <a:spcPct val="107000"/>
                        </a:lnSpc>
                        <a:spcBef>
                          <a:spcPts val="60"/>
                        </a:spcBef>
                        <a:spcAft>
                          <a:spcPts val="0"/>
                        </a:spcAft>
                      </a:pPr>
                      <a:r>
                        <a:rPr lang="en-US" sz="1600" b="0" dirty="0">
                          <a:effectLst/>
                        </a:rPr>
                        <a:t>   7.3%</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44459813"/>
                  </a:ext>
                </a:extLst>
              </a:tr>
              <a:tr h="341079">
                <a:tc>
                  <a:txBody>
                    <a:bodyPr/>
                    <a:lstStyle/>
                    <a:p>
                      <a:pPr marL="0" marR="12700" algn="ctr">
                        <a:lnSpc>
                          <a:spcPct val="107000"/>
                        </a:lnSpc>
                        <a:spcBef>
                          <a:spcPts val="65"/>
                        </a:spcBef>
                        <a:spcAft>
                          <a:spcPts val="0"/>
                        </a:spcAft>
                      </a:pPr>
                      <a:r>
                        <a:rPr lang="en-US" sz="1600" dirty="0">
                          <a:effectLst/>
                        </a:rPr>
                        <a:t> 7</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EBIT</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10,983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49225" marR="0">
                        <a:lnSpc>
                          <a:spcPct val="107000"/>
                        </a:lnSpc>
                        <a:spcBef>
                          <a:spcPts val="60"/>
                        </a:spcBef>
                        <a:spcAft>
                          <a:spcPts val="0"/>
                        </a:spcAft>
                      </a:pPr>
                      <a:r>
                        <a:rPr lang="en-US" sz="1600" b="0" dirty="0">
                          <a:effectLst/>
                        </a:rPr>
                        <a:t>  14.7%</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96098928"/>
                  </a:ext>
                </a:extLst>
              </a:tr>
              <a:tr h="341079">
                <a:tc>
                  <a:txBody>
                    <a:bodyPr/>
                    <a:lstStyle/>
                    <a:p>
                      <a:pPr marL="0" marR="12700" algn="ctr">
                        <a:lnSpc>
                          <a:spcPct val="107000"/>
                        </a:lnSpc>
                        <a:spcBef>
                          <a:spcPts val="65"/>
                        </a:spcBef>
                        <a:spcAft>
                          <a:spcPts val="0"/>
                        </a:spcAft>
                      </a:pPr>
                      <a:r>
                        <a:rPr lang="en-US" sz="1600" dirty="0">
                          <a:effectLst/>
                        </a:rPr>
                        <a:t> 8</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Interest Expense (net)</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−306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23190" marR="0">
                        <a:lnSpc>
                          <a:spcPct val="107000"/>
                        </a:lnSpc>
                        <a:spcBef>
                          <a:spcPts val="60"/>
                        </a:spcBef>
                        <a:spcAft>
                          <a:spcPts val="0"/>
                        </a:spcAft>
                      </a:pPr>
                      <a:r>
                        <a:rPr lang="en-US" sz="1600" b="0" dirty="0">
                          <a:effectLst/>
                        </a:rPr>
                        <a:t>  −0.4%</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223265041"/>
                  </a:ext>
                </a:extLst>
              </a:tr>
              <a:tr h="341079">
                <a:tc>
                  <a:txBody>
                    <a:bodyPr/>
                    <a:lstStyle/>
                    <a:p>
                      <a:pPr marL="0" marR="12700" algn="ctr">
                        <a:lnSpc>
                          <a:spcPct val="107000"/>
                        </a:lnSpc>
                        <a:spcBef>
                          <a:spcPts val="65"/>
                        </a:spcBef>
                        <a:spcAft>
                          <a:spcPts val="0"/>
                        </a:spcAft>
                      </a:pPr>
                      <a:r>
                        <a:rPr lang="en-US" sz="1600" dirty="0">
                          <a:effectLst/>
                        </a:rPr>
                        <a:t> 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Pretax Income</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10,677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49225" marR="0">
                        <a:lnSpc>
                          <a:spcPct val="107000"/>
                        </a:lnSpc>
                        <a:spcBef>
                          <a:spcPts val="60"/>
                        </a:spcBef>
                        <a:spcAft>
                          <a:spcPts val="0"/>
                        </a:spcAft>
                      </a:pPr>
                      <a:r>
                        <a:rPr lang="en-US" sz="1600" b="0" dirty="0">
                          <a:effectLst/>
                        </a:rPr>
                        <a:t>  14.3%</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51193236"/>
                  </a:ext>
                </a:extLst>
              </a:tr>
              <a:tr h="341079">
                <a:tc>
                  <a:txBody>
                    <a:bodyPr/>
                    <a:lstStyle/>
                    <a:p>
                      <a:pPr marL="0" marR="12700" algn="ctr">
                        <a:lnSpc>
                          <a:spcPct val="107000"/>
                        </a:lnSpc>
                        <a:spcBef>
                          <a:spcPts val="65"/>
                        </a:spcBef>
                        <a:spcAft>
                          <a:spcPts val="0"/>
                        </a:spcAft>
                      </a:pPr>
                      <a:r>
                        <a:rPr lang="en-US" sz="1600" dirty="0">
                          <a:effectLst/>
                        </a:rPr>
                        <a:t>10</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dirty="0">
                          <a:effectLst/>
                        </a:rPr>
                        <a:t>Income Tax</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−2,669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75895" marR="0">
                        <a:lnSpc>
                          <a:spcPct val="107000"/>
                        </a:lnSpc>
                        <a:spcBef>
                          <a:spcPts val="60"/>
                        </a:spcBef>
                        <a:spcAft>
                          <a:spcPts val="0"/>
                        </a:spcAft>
                      </a:pPr>
                      <a:r>
                        <a:rPr lang="en-US" sz="1600" b="0" dirty="0">
                          <a:effectLst/>
                        </a:rPr>
                        <a:t>    3.6%</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698950531"/>
                  </a:ext>
                </a:extLst>
              </a:tr>
              <a:tr h="335508">
                <a:tc>
                  <a:txBody>
                    <a:bodyPr/>
                    <a:lstStyle/>
                    <a:p>
                      <a:pPr marL="0" marR="12700" algn="ctr">
                        <a:lnSpc>
                          <a:spcPct val="107000"/>
                        </a:lnSpc>
                        <a:spcBef>
                          <a:spcPts val="65"/>
                        </a:spcBef>
                        <a:spcAft>
                          <a:spcPts val="0"/>
                        </a:spcAft>
                      </a:pPr>
                      <a:r>
                        <a:rPr lang="en-US" sz="1600" dirty="0">
                          <a:effectLst/>
                        </a:rPr>
                        <a:t>11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nSpc>
                          <a:spcPct val="107000"/>
                        </a:lnSpc>
                        <a:spcBef>
                          <a:spcPts val="65"/>
                        </a:spcBef>
                        <a:spcAft>
                          <a:spcPts val="0"/>
                        </a:spcAft>
                      </a:pPr>
                      <a:r>
                        <a:rPr lang="en-US" sz="1600">
                          <a:effectLst/>
                        </a:rPr>
                        <a:t>Net Income</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dirty="0">
                          <a:effectLst/>
                        </a:rPr>
                        <a:t>8,007</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49225" marR="0">
                        <a:lnSpc>
                          <a:spcPct val="107000"/>
                        </a:lnSpc>
                        <a:spcBef>
                          <a:spcPts val="60"/>
                        </a:spcBef>
                        <a:spcAft>
                          <a:spcPts val="0"/>
                        </a:spcAft>
                      </a:pPr>
                      <a:r>
                        <a:rPr lang="en-US" sz="1600" b="0" dirty="0">
                          <a:effectLst/>
                        </a:rPr>
                        <a:t>   10.7%</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4773191"/>
                  </a:ext>
                </a:extLst>
              </a:tr>
            </a:tbl>
          </a:graphicData>
        </a:graphic>
      </p:graphicFrame>
    </p:spTree>
    <p:extLst>
      <p:ext uri="{BB962C8B-B14F-4D97-AF65-F5344CB8AC3E}">
        <p14:creationId xmlns:p14="http://schemas.microsoft.com/office/powerpoint/2010/main" val="14240502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908"/>
            <a:ext cx="8229600" cy="681325"/>
          </a:xfrm>
        </p:spPr>
        <p:txBody>
          <a:bodyPr/>
          <a:lstStyle/>
          <a:p>
            <a:r>
              <a:rPr lang="en-US" altLang="en-US" sz="3600" dirty="0">
                <a:latin typeface="+mj-lt"/>
              </a:rPr>
              <a:t>Chapter Quiz </a:t>
            </a:r>
            <a:r>
              <a:rPr lang="en-US" altLang="en-US" sz="2800" dirty="0">
                <a:latin typeface="+mj-lt"/>
              </a:rPr>
              <a:t>(2 of 2)</a:t>
            </a:r>
            <a:endParaRPr lang="en-US" sz="3600" dirty="0">
              <a:latin typeface="+mj-lt"/>
            </a:endParaRPr>
          </a:p>
        </p:txBody>
      </p:sp>
      <p:sp>
        <p:nvSpPr>
          <p:cNvPr id="3" name="Content Placeholder 2"/>
          <p:cNvSpPr>
            <a:spLocks noGrp="1"/>
          </p:cNvSpPr>
          <p:nvPr>
            <p:ph idx="1"/>
          </p:nvPr>
        </p:nvSpPr>
        <p:spPr>
          <a:xfrm>
            <a:off x="457200" y="1076036"/>
            <a:ext cx="8229600" cy="3182004"/>
          </a:xfrm>
        </p:spPr>
        <p:txBody>
          <a:bodyPr/>
          <a:lstStyle/>
          <a:p>
            <a:pPr marL="457200" indent="-457200">
              <a:buFontTx/>
              <a:buAutoNum type="arabicPeriod" startAt="5"/>
            </a:pPr>
            <a:r>
              <a:rPr lang="en-US" altLang="en-US" sz="2400" dirty="0"/>
              <a:t>What role does minimum required cash play in working capital?</a:t>
            </a:r>
          </a:p>
          <a:p>
            <a:pPr marL="457200" indent="-457200">
              <a:buFontTx/>
              <a:buAutoNum type="arabicPeriod" startAt="5"/>
            </a:pPr>
            <a:r>
              <a:rPr lang="en-US" altLang="en-US" sz="2400" dirty="0"/>
              <a:t>If a firm grows faster than its sustainable growth rate, is that growth value decreasing?</a:t>
            </a:r>
          </a:p>
          <a:p>
            <a:pPr marL="457200" indent="-457200">
              <a:buFontTx/>
              <a:buAutoNum type="arabicPeriod" startAt="5"/>
            </a:pPr>
            <a:r>
              <a:rPr lang="en-US" altLang="en-US" sz="2400" dirty="0"/>
              <a:t>What is the multiples approach to continuation value?</a:t>
            </a:r>
          </a:p>
          <a:p>
            <a:pPr marL="457200" indent="-457200">
              <a:buFontTx/>
              <a:buAutoNum type="arabicPeriod" startAt="5"/>
            </a:pPr>
            <a:r>
              <a:rPr lang="en-US" altLang="en-US" sz="2400" dirty="0"/>
              <a:t>How does forecasting help the financial manager decide whether to implement a new business plan?</a:t>
            </a:r>
          </a:p>
        </p:txBody>
      </p:sp>
    </p:spTree>
    <p:extLst>
      <p:ext uri="{BB962C8B-B14F-4D97-AF65-F5344CB8AC3E}">
        <p14:creationId xmlns:p14="http://schemas.microsoft.com/office/powerpoint/2010/main" val="31944138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6207"/>
          </a:xfrm>
        </p:spPr>
        <p:txBody>
          <a:bodyPr>
            <a:noAutofit/>
          </a:bodyPr>
          <a:lstStyle/>
          <a:p>
            <a:r>
              <a:rPr lang="en-US" sz="3200" dirty="0">
                <a:latin typeface="+mj-lt"/>
              </a:rPr>
              <a:t>Fundamentals of Corporate Finance </a:t>
            </a:r>
            <a:r>
              <a:rPr lang="en-US" sz="2400" dirty="0">
                <a:latin typeface="+mj-lt"/>
              </a:rPr>
              <a:t>(2 of 2)</a:t>
            </a:r>
            <a:endParaRPr lang="en-IN" sz="3200" dirty="0">
              <a:latin typeface="+mj-lt"/>
            </a:endParaRPr>
          </a:p>
        </p:txBody>
      </p:sp>
      <p:sp>
        <p:nvSpPr>
          <p:cNvPr id="3" name="Text Placeholder 2"/>
          <p:cNvSpPr>
            <a:spLocks noGrp="1"/>
          </p:cNvSpPr>
          <p:nvPr>
            <p:ph type="body" sz="quarter" idx="13"/>
          </p:nvPr>
        </p:nvSpPr>
        <p:spPr>
          <a:xfrm>
            <a:off x="457200" y="713598"/>
            <a:ext cx="8229600" cy="337057"/>
          </a:xfrm>
        </p:spPr>
        <p:txBody>
          <a:bodyPr anchor="ctr">
            <a:noAutofit/>
          </a:bodyPr>
          <a:lstStyle/>
          <a:p>
            <a:pPr>
              <a:spcBef>
                <a:spcPct val="0"/>
              </a:spcBef>
            </a:pPr>
            <a:r>
              <a:rPr lang="en-US" dirty="0">
                <a:cs typeface="Times New Roman" panose="02020603050405020304" pitchFamily="18" charset="0"/>
              </a:rPr>
              <a:t>Fifth Edition</a:t>
            </a:r>
          </a:p>
        </p:txBody>
      </p:sp>
      <p:sp>
        <p:nvSpPr>
          <p:cNvPr id="10" name="Text Placeholder 1">
            <a:extLst>
              <a:ext uri="{FF2B5EF4-FFF2-40B4-BE49-F238E27FC236}">
                <a16:creationId xmlns:a16="http://schemas.microsoft.com/office/drawing/2014/main" id="{B90BF7CC-C13E-4975-9A72-17609AD86A49}"/>
              </a:ext>
            </a:extLst>
          </p:cNvPr>
          <p:cNvSpPr>
            <a:spLocks noGrp="1"/>
          </p:cNvSpPr>
          <p:nvPr>
            <p:ph type="body" sz="quarter" idx="14"/>
          </p:nvPr>
        </p:nvSpPr>
        <p:spPr>
          <a:xfrm>
            <a:off x="4724400" y="2708539"/>
            <a:ext cx="3962400" cy="562339"/>
          </a:xfrm>
        </p:spPr>
        <p:txBody>
          <a:bodyPr wrap="square" anchor="ctr">
            <a:noAutofit/>
          </a:bodyPr>
          <a:lstStyle/>
          <a:p>
            <a:r>
              <a:rPr lang="en-IN" altLang="en-US" sz="3200" dirty="0">
                <a:solidFill>
                  <a:schemeClr val="tx1"/>
                </a:solidFill>
                <a:latin typeface="+mj-lt"/>
                <a:ea typeface="Verdana" panose="020B0604030504040204" pitchFamily="34" charset="0"/>
                <a:cs typeface="Verdana" panose="020B0604030504040204" pitchFamily="34" charset="0"/>
              </a:rPr>
              <a:t>Chapter 18</a:t>
            </a:r>
          </a:p>
        </p:txBody>
      </p:sp>
      <p:sp>
        <p:nvSpPr>
          <p:cNvPr id="4" name="Text Placeholder 3"/>
          <p:cNvSpPr>
            <a:spLocks noGrp="1"/>
          </p:cNvSpPr>
          <p:nvPr>
            <p:ph type="body" sz="quarter" idx="15"/>
          </p:nvPr>
        </p:nvSpPr>
        <p:spPr>
          <a:xfrm>
            <a:off x="4724400" y="3454598"/>
            <a:ext cx="3962400" cy="642809"/>
          </a:xfrm>
        </p:spPr>
        <p:txBody>
          <a:bodyPr vert="horz" wrap="square" lIns="0" tIns="0" rIns="0" bIns="0" rtlCol="0" anchor="ctr">
            <a:noAutofit/>
          </a:bodyPr>
          <a:lstStyle/>
          <a:p>
            <a:r>
              <a:rPr lang="en-US" sz="2000" dirty="0"/>
              <a:t>Appendix A: The Balance Sheet and Statement of Cash Flows</a:t>
            </a:r>
          </a:p>
        </p:txBody>
      </p:sp>
      <p:pic>
        <p:nvPicPr>
          <p:cNvPr id="12" name="Picture Placeholder 11" descr="Front Cover: Fundamentals of Corporate Finance Fourth Edition by Berk, Demarzo and Harford.">
            <a:extLst>
              <a:ext uri="{FF2B5EF4-FFF2-40B4-BE49-F238E27FC236}">
                <a16:creationId xmlns:a16="http://schemas.microsoft.com/office/drawing/2014/main" id="{EF2FBD01-C3B1-44C6-B8C7-41D923D4DD77}"/>
              </a:ext>
            </a:extLst>
          </p:cNvPr>
          <p:cNvPicPr>
            <a:picLocks noGrp="1" noChangeAspect="1"/>
          </p:cNvPicPr>
          <p:nvPr>
            <p:ph type="pic" sz="quarter" idx="22"/>
          </p:nvPr>
        </p:nvPicPr>
        <p:blipFill>
          <a:blip r:embed="rId3">
            <a:extLst>
              <a:ext uri="{28A0092B-C50C-407E-A947-70E740481C1C}">
                <a14:useLocalDpi xmlns:a14="http://schemas.microsoft.com/office/drawing/2010/main" val="0"/>
              </a:ext>
            </a:extLst>
          </a:blip>
          <a:stretch>
            <a:fillRect/>
          </a:stretch>
        </p:blipFill>
        <p:spPr>
          <a:xfrm>
            <a:off x="466386" y="1146938"/>
            <a:ext cx="4102520" cy="5162602"/>
          </a:xfrm>
          <a:prstGeom prst="rect">
            <a:avLst/>
          </a:prstGeom>
        </p:spPr>
      </p:pic>
      <p:sp>
        <p:nvSpPr>
          <p:cNvPr id="9" name="Text Placeholder 8"/>
          <p:cNvSpPr>
            <a:spLocks noGrp="1"/>
          </p:cNvSpPr>
          <p:nvPr>
            <p:ph type="body" sz="quarter" idx="20"/>
          </p:nvPr>
        </p:nvSpPr>
        <p:spPr>
          <a:xfrm>
            <a:off x="3825240" y="6474142"/>
            <a:ext cx="4886324" cy="252413"/>
          </a:xfrm>
        </p:spPr>
        <p:txBody>
          <a:bodyPr/>
          <a:lstStyle/>
          <a:p>
            <a:pPr marL="0" indent="0">
              <a:buNone/>
            </a:pPr>
            <a:r>
              <a:rPr lang="en-IN" altLang="en-US" sz="1200" dirty="0">
                <a:solidFill>
                  <a:srgbClr val="000000"/>
                </a:solidFill>
                <a:latin typeface="Verdana" panose="020B0604030504040204" pitchFamily="34" charset="0"/>
                <a:ea typeface="Verdana" panose="020B0604030504040204" pitchFamily="34" charset="0"/>
                <a:cs typeface="Verdana" panose="020B0604030504040204" pitchFamily="34" charset="0"/>
              </a:rPr>
              <a:t>Copyright © 2020 Pearson Education, Inc. All Rights Reserved.</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960019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rPr>
              <a:t>Pro Forma Balance Sheet for KMS, 2019–2024 </a:t>
            </a:r>
            <a:r>
              <a:rPr lang="en-US" altLang="en-US" sz="2800" dirty="0">
                <a:latin typeface="+mj-lt"/>
              </a:rPr>
              <a:t>(1 of 2)</a:t>
            </a:r>
            <a:endParaRPr lang="en-US" sz="2000" dirty="0">
              <a:latin typeface="+mj-lt"/>
            </a:endParaRPr>
          </a:p>
        </p:txBody>
      </p:sp>
      <p:sp>
        <p:nvSpPr>
          <p:cNvPr id="3" name="Content Placeholder 2"/>
          <p:cNvSpPr>
            <a:spLocks noGrp="1"/>
          </p:cNvSpPr>
          <p:nvPr>
            <p:ph idx="1"/>
          </p:nvPr>
        </p:nvSpPr>
        <p:spPr>
          <a:xfrm>
            <a:off x="457200" y="1458951"/>
            <a:ext cx="8229600" cy="457200"/>
          </a:xfrm>
        </p:spPr>
        <p:txBody>
          <a:bodyPr/>
          <a:lstStyle/>
          <a:p>
            <a:pPr marL="0" indent="0">
              <a:buNone/>
            </a:pPr>
            <a:r>
              <a:rPr lang="en-US" altLang="en-US" sz="2400" b="1" dirty="0"/>
              <a:t>Table 18.17 </a:t>
            </a:r>
            <a:r>
              <a:rPr lang="en-US" altLang="en-US" sz="2400" dirty="0"/>
              <a:t>Pro Forma Balance Sheet for KMS, 2019–2024</a:t>
            </a:r>
          </a:p>
        </p:txBody>
      </p:sp>
      <p:graphicFrame>
        <p:nvGraphicFramePr>
          <p:cNvPr id="4" name="Table 3">
            <a:extLst>
              <a:ext uri="{FF2B5EF4-FFF2-40B4-BE49-F238E27FC236}">
                <a16:creationId xmlns:a16="http://schemas.microsoft.com/office/drawing/2014/main" id="{51A7CF97-13D6-4F06-AE88-AB6957C0DA78}"/>
              </a:ext>
            </a:extLst>
          </p:cNvPr>
          <p:cNvGraphicFramePr>
            <a:graphicFrameLocks noGrp="1"/>
          </p:cNvGraphicFramePr>
          <p:nvPr>
            <p:extLst>
              <p:ext uri="{D42A27DB-BD31-4B8C-83A1-F6EECF244321}">
                <p14:modId xmlns:p14="http://schemas.microsoft.com/office/powerpoint/2010/main" val="1431652982"/>
              </p:ext>
            </p:extLst>
          </p:nvPr>
        </p:nvGraphicFramePr>
        <p:xfrm>
          <a:off x="553428" y="2066636"/>
          <a:ext cx="8037153" cy="4223799"/>
        </p:xfrm>
        <a:graphic>
          <a:graphicData uri="http://schemas.openxmlformats.org/drawingml/2006/table">
            <a:tbl>
              <a:tblPr firstRow="1" firstCol="1" lastRow="1" lastCol="1" bandRow="1" bandCol="1">
                <a:tableStyleId>{3B4B98B0-60AC-42C2-AFA5-B58CD77FA1E5}</a:tableStyleId>
              </a:tblPr>
              <a:tblGrid>
                <a:gridCol w="299646">
                  <a:extLst>
                    <a:ext uri="{9D8B030D-6E8A-4147-A177-3AD203B41FA5}">
                      <a16:colId xmlns:a16="http://schemas.microsoft.com/office/drawing/2014/main" val="603094746"/>
                    </a:ext>
                  </a:extLst>
                </a:gridCol>
                <a:gridCol w="2842401">
                  <a:extLst>
                    <a:ext uri="{9D8B030D-6E8A-4147-A177-3AD203B41FA5}">
                      <a16:colId xmlns:a16="http://schemas.microsoft.com/office/drawing/2014/main" val="865662556"/>
                    </a:ext>
                  </a:extLst>
                </a:gridCol>
                <a:gridCol w="815851">
                  <a:extLst>
                    <a:ext uri="{9D8B030D-6E8A-4147-A177-3AD203B41FA5}">
                      <a16:colId xmlns:a16="http://schemas.microsoft.com/office/drawing/2014/main" val="2088839454"/>
                    </a:ext>
                  </a:extLst>
                </a:gridCol>
                <a:gridCol w="815851">
                  <a:extLst>
                    <a:ext uri="{9D8B030D-6E8A-4147-A177-3AD203B41FA5}">
                      <a16:colId xmlns:a16="http://schemas.microsoft.com/office/drawing/2014/main" val="915120039"/>
                    </a:ext>
                  </a:extLst>
                </a:gridCol>
                <a:gridCol w="815851">
                  <a:extLst>
                    <a:ext uri="{9D8B030D-6E8A-4147-A177-3AD203B41FA5}">
                      <a16:colId xmlns:a16="http://schemas.microsoft.com/office/drawing/2014/main" val="3984697968"/>
                    </a:ext>
                  </a:extLst>
                </a:gridCol>
                <a:gridCol w="815851">
                  <a:extLst>
                    <a:ext uri="{9D8B030D-6E8A-4147-A177-3AD203B41FA5}">
                      <a16:colId xmlns:a16="http://schemas.microsoft.com/office/drawing/2014/main" val="1354412921"/>
                    </a:ext>
                  </a:extLst>
                </a:gridCol>
                <a:gridCol w="815851">
                  <a:extLst>
                    <a:ext uri="{9D8B030D-6E8A-4147-A177-3AD203B41FA5}">
                      <a16:colId xmlns:a16="http://schemas.microsoft.com/office/drawing/2014/main" val="3744367255"/>
                    </a:ext>
                  </a:extLst>
                </a:gridCol>
                <a:gridCol w="815851">
                  <a:extLst>
                    <a:ext uri="{9D8B030D-6E8A-4147-A177-3AD203B41FA5}">
                      <a16:colId xmlns:a16="http://schemas.microsoft.com/office/drawing/2014/main" val="685692511"/>
                    </a:ext>
                  </a:extLst>
                </a:gridCol>
              </a:tblGrid>
              <a:tr h="106977">
                <a:tc>
                  <a:txBody>
                    <a:bodyPr/>
                    <a:lstStyle/>
                    <a:p>
                      <a:pPr marL="0" marR="17780" algn="ctr">
                        <a:lnSpc>
                          <a:spcPct val="107000"/>
                        </a:lnSpc>
                        <a:spcBef>
                          <a:spcPts val="80"/>
                        </a:spcBef>
                        <a:spcAft>
                          <a:spcPts val="0"/>
                        </a:spcAft>
                      </a:pPr>
                      <a:r>
                        <a:rPr lang="en-US" sz="1200" dirty="0">
                          <a:effectLst/>
                        </a:rPr>
                        <a:t> 1</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Year</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7620" algn="ctr">
                        <a:lnSpc>
                          <a:spcPct val="107000"/>
                        </a:lnSpc>
                        <a:spcBef>
                          <a:spcPts val="75"/>
                        </a:spcBef>
                        <a:spcAft>
                          <a:spcPts val="0"/>
                        </a:spcAft>
                      </a:pPr>
                      <a:r>
                        <a:rPr lang="en-US" sz="1200">
                          <a:effectLst/>
                        </a:rPr>
                        <a:t>2019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710" marR="0">
                        <a:lnSpc>
                          <a:spcPct val="107000"/>
                        </a:lnSpc>
                        <a:spcBef>
                          <a:spcPts val="80"/>
                        </a:spcBef>
                        <a:spcAft>
                          <a:spcPts val="0"/>
                        </a:spcAft>
                      </a:pPr>
                      <a:r>
                        <a:rPr lang="en-US" sz="1200">
                          <a:effectLst/>
                        </a:rPr>
                        <a:t>2020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710" marR="0">
                        <a:lnSpc>
                          <a:spcPct val="107000"/>
                        </a:lnSpc>
                        <a:spcBef>
                          <a:spcPts val="85"/>
                        </a:spcBef>
                        <a:spcAft>
                          <a:spcPts val="0"/>
                        </a:spcAft>
                      </a:pPr>
                      <a:r>
                        <a:rPr lang="en-US" sz="1200">
                          <a:effectLst/>
                        </a:rPr>
                        <a:t>2021</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075" marR="0">
                        <a:lnSpc>
                          <a:spcPct val="107000"/>
                        </a:lnSpc>
                        <a:spcBef>
                          <a:spcPts val="90"/>
                        </a:spcBef>
                        <a:spcAft>
                          <a:spcPts val="0"/>
                        </a:spcAft>
                      </a:pPr>
                      <a:r>
                        <a:rPr lang="en-US" sz="1200">
                          <a:effectLst/>
                        </a:rPr>
                        <a:t>2022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24130" algn="ctr">
                        <a:lnSpc>
                          <a:spcPct val="107000"/>
                        </a:lnSpc>
                        <a:spcBef>
                          <a:spcPts val="95"/>
                        </a:spcBef>
                        <a:spcAft>
                          <a:spcPts val="0"/>
                        </a:spcAft>
                      </a:pPr>
                      <a:r>
                        <a:rPr lang="en-US" sz="1200">
                          <a:effectLst/>
                        </a:rPr>
                        <a:t>2023</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24130" algn="ctr">
                        <a:lnSpc>
                          <a:spcPct val="107000"/>
                        </a:lnSpc>
                        <a:spcBef>
                          <a:spcPts val="100"/>
                        </a:spcBef>
                        <a:spcAft>
                          <a:spcPts val="0"/>
                        </a:spcAft>
                      </a:pPr>
                      <a:r>
                        <a:rPr lang="en-US" sz="1200">
                          <a:effectLst/>
                        </a:rPr>
                        <a:t>2024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08008597"/>
                  </a:ext>
                </a:extLst>
              </a:tr>
              <a:tr h="203195">
                <a:tc>
                  <a:txBody>
                    <a:bodyPr/>
                    <a:lstStyle/>
                    <a:p>
                      <a:pPr marL="0" marR="17780" algn="ctr">
                        <a:lnSpc>
                          <a:spcPct val="107000"/>
                        </a:lnSpc>
                        <a:spcBef>
                          <a:spcPts val="80"/>
                        </a:spcBef>
                        <a:spcAft>
                          <a:spcPts val="0"/>
                        </a:spcAft>
                      </a:pPr>
                      <a:r>
                        <a:rPr lang="en-US" sz="1200" dirty="0">
                          <a:effectLst/>
                        </a:rPr>
                        <a:t> 2</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Balance Sheets ($000s)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200" dirty="0">
                          <a:solidFill>
                            <a:srgbClr val="D4EAE4"/>
                          </a:solidFill>
                          <a:effectLst/>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24518495"/>
                  </a:ext>
                </a:extLst>
              </a:tr>
              <a:tr h="106977">
                <a:tc>
                  <a:txBody>
                    <a:bodyPr/>
                    <a:lstStyle/>
                    <a:p>
                      <a:pPr marL="0" marR="17780" algn="ctr">
                        <a:lnSpc>
                          <a:spcPct val="107000"/>
                        </a:lnSpc>
                        <a:spcBef>
                          <a:spcPts val="80"/>
                        </a:spcBef>
                        <a:spcAft>
                          <a:spcPts val="0"/>
                        </a:spcAft>
                      </a:pPr>
                      <a:r>
                        <a:rPr lang="en-US" sz="1200" dirty="0">
                          <a:effectLst/>
                        </a:rPr>
                        <a:t> 3</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Assets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200" dirty="0">
                          <a:solidFill>
                            <a:srgbClr val="D4EAE4"/>
                          </a:solidFill>
                          <a:effectLst/>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 Blank</a:t>
                      </a:r>
                      <a:endParaRPr lang="en-IN" sz="12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9073160"/>
                  </a:ext>
                </a:extLst>
              </a:tr>
              <a:tr h="203195">
                <a:tc>
                  <a:txBody>
                    <a:bodyPr/>
                    <a:lstStyle/>
                    <a:p>
                      <a:pPr marL="0" marR="17780" algn="ctr">
                        <a:lnSpc>
                          <a:spcPct val="107000"/>
                        </a:lnSpc>
                        <a:spcBef>
                          <a:spcPts val="80"/>
                        </a:spcBef>
                        <a:spcAft>
                          <a:spcPts val="0"/>
                        </a:spcAft>
                      </a:pPr>
                      <a:r>
                        <a:rPr lang="en-US" sz="1200" dirty="0">
                          <a:effectLst/>
                        </a:rPr>
                        <a:t> 4</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Cash and Cash Equivalents</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11,982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14,139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16,520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19,167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22,107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25,367</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359274651"/>
                  </a:ext>
                </a:extLst>
              </a:tr>
              <a:tr h="203195">
                <a:tc>
                  <a:txBody>
                    <a:bodyPr/>
                    <a:lstStyle/>
                    <a:p>
                      <a:pPr marL="0" marR="17780" algn="ctr">
                        <a:lnSpc>
                          <a:spcPct val="107000"/>
                        </a:lnSpc>
                        <a:spcBef>
                          <a:spcPts val="80"/>
                        </a:spcBef>
                        <a:spcAft>
                          <a:spcPts val="0"/>
                        </a:spcAft>
                      </a:pPr>
                      <a:r>
                        <a:rPr lang="en-US" sz="1200" dirty="0">
                          <a:effectLst/>
                        </a:rPr>
                        <a:t> 5</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Accounts Receivable</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14,229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16,790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19,617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22,761</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26,252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30,124</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098997323"/>
                  </a:ext>
                </a:extLst>
              </a:tr>
              <a:tr h="203195">
                <a:tc>
                  <a:txBody>
                    <a:bodyPr/>
                    <a:lstStyle/>
                    <a:p>
                      <a:pPr marL="0" marR="17780" algn="ctr">
                        <a:lnSpc>
                          <a:spcPct val="107000"/>
                        </a:lnSpc>
                        <a:spcBef>
                          <a:spcPts val="80"/>
                        </a:spcBef>
                        <a:spcAft>
                          <a:spcPts val="0"/>
                        </a:spcAft>
                      </a:pPr>
                      <a:r>
                        <a:rPr lang="en-US" sz="1200" dirty="0">
                          <a:effectLst/>
                        </a:rPr>
                        <a:t> 6</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Inventories</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dirty="0">
                          <a:effectLst/>
                        </a:rPr>
                        <a:t>14,978</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17,674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20,649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23,959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27,633</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31,709</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52229986"/>
                  </a:ext>
                </a:extLst>
              </a:tr>
              <a:tr h="203195">
                <a:tc>
                  <a:txBody>
                    <a:bodyPr/>
                    <a:lstStyle/>
                    <a:p>
                      <a:pPr marL="0" marR="17780" algn="ctr">
                        <a:lnSpc>
                          <a:spcPct val="107000"/>
                        </a:lnSpc>
                        <a:spcBef>
                          <a:spcPts val="80"/>
                        </a:spcBef>
                        <a:spcAft>
                          <a:spcPts val="0"/>
                        </a:spcAft>
                      </a:pPr>
                      <a:r>
                        <a:rPr lang="en-US" sz="1200" dirty="0">
                          <a:effectLst/>
                        </a:rPr>
                        <a:t> 7</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Total Current Assets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41,189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dirty="0">
                          <a:effectLst/>
                        </a:rPr>
                        <a:t>48,603</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56,786</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65,886</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75,992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87,201</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073527275"/>
                  </a:ext>
                </a:extLst>
              </a:tr>
              <a:tr h="203195">
                <a:tc>
                  <a:txBody>
                    <a:bodyPr/>
                    <a:lstStyle/>
                    <a:p>
                      <a:pPr marL="0" marR="17780" algn="ctr">
                        <a:lnSpc>
                          <a:spcPct val="107000"/>
                        </a:lnSpc>
                        <a:spcBef>
                          <a:spcPts val="80"/>
                        </a:spcBef>
                        <a:spcAft>
                          <a:spcPts val="0"/>
                        </a:spcAft>
                      </a:pPr>
                      <a:r>
                        <a:rPr lang="en-US" sz="1200" dirty="0">
                          <a:effectLst/>
                        </a:rPr>
                        <a:t> 8</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Property, Plant, and Equipment</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49,437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66,993</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67,494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67,945</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68,350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68,715</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94101898"/>
                  </a:ext>
                </a:extLst>
              </a:tr>
              <a:tr h="203195">
                <a:tc>
                  <a:txBody>
                    <a:bodyPr/>
                    <a:lstStyle/>
                    <a:p>
                      <a:pPr marL="0" marR="17780" algn="ctr">
                        <a:lnSpc>
                          <a:spcPct val="107000"/>
                        </a:lnSpc>
                        <a:spcBef>
                          <a:spcPts val="80"/>
                        </a:spcBef>
                        <a:spcAft>
                          <a:spcPts val="0"/>
                        </a:spcAft>
                      </a:pPr>
                      <a:r>
                        <a:rPr lang="en-US" sz="1200" dirty="0">
                          <a:effectLst/>
                        </a:rPr>
                        <a:t> 9</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Total Assets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90,626</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115,596</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124,280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133,830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30" marR="24130" algn="ctr">
                        <a:lnSpc>
                          <a:spcPct val="107000"/>
                        </a:lnSpc>
                        <a:spcBef>
                          <a:spcPts val="65"/>
                        </a:spcBef>
                        <a:spcAft>
                          <a:spcPts val="0"/>
                        </a:spcAft>
                      </a:pPr>
                      <a:r>
                        <a:rPr lang="en-US" sz="1200">
                          <a:effectLst/>
                        </a:rPr>
                        <a:t>144,342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30" marR="24130" algn="ctr">
                        <a:lnSpc>
                          <a:spcPct val="107000"/>
                        </a:lnSpc>
                        <a:spcBef>
                          <a:spcPts val="70"/>
                        </a:spcBef>
                        <a:spcAft>
                          <a:spcPts val="0"/>
                        </a:spcAft>
                      </a:pPr>
                      <a:r>
                        <a:rPr lang="en-US" sz="1200" b="0" dirty="0">
                          <a:effectLst/>
                        </a:rPr>
                        <a:t>155,916</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571500602"/>
                  </a:ext>
                </a:extLst>
              </a:tr>
              <a:tr h="203195">
                <a:tc>
                  <a:txBody>
                    <a:bodyPr/>
                    <a:lstStyle/>
                    <a:p>
                      <a:pPr marL="0" marR="17780" algn="ctr">
                        <a:lnSpc>
                          <a:spcPct val="107000"/>
                        </a:lnSpc>
                        <a:spcBef>
                          <a:spcPts val="80"/>
                        </a:spcBef>
                        <a:spcAft>
                          <a:spcPts val="0"/>
                        </a:spcAft>
                      </a:pPr>
                      <a:r>
                        <a:rPr lang="en-US" sz="1200" dirty="0">
                          <a:effectLst/>
                        </a:rPr>
                        <a:t>10</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200" dirty="0">
                          <a:effectLst/>
                        </a:rPr>
                        <a:t> </a:t>
                      </a:r>
                      <a:r>
                        <a:rPr kumimoji="0" lang="en-US" sz="1200" b="0" i="0" u="none" strike="noStrike" kern="1200" cap="none" spc="0" normalizeH="0" baseline="0" noProof="0" dirty="0">
                          <a:ln>
                            <a:noFill/>
                          </a:ln>
                          <a:solidFill>
                            <a:srgbClr val="D4EAE4"/>
                          </a:solidFill>
                          <a:effectLst/>
                          <a:uLnTx/>
                          <a:uFillTx/>
                          <a:latin typeface="+mn-lt"/>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Blank</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03333617"/>
                  </a:ext>
                </a:extLst>
              </a:tr>
              <a:tr h="203195">
                <a:tc>
                  <a:txBody>
                    <a:bodyPr/>
                    <a:lstStyle/>
                    <a:p>
                      <a:pPr marL="0" marR="17780" algn="ctr">
                        <a:lnSpc>
                          <a:spcPct val="107000"/>
                        </a:lnSpc>
                        <a:spcBef>
                          <a:spcPts val="80"/>
                        </a:spcBef>
                        <a:spcAft>
                          <a:spcPts val="0"/>
                        </a:spcAft>
                      </a:pPr>
                      <a:r>
                        <a:rPr lang="en-US" sz="1200" dirty="0">
                          <a:effectLst/>
                        </a:rPr>
                        <a:t>11</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Liabilities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Blank</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3664510"/>
                  </a:ext>
                </a:extLst>
              </a:tr>
              <a:tr h="203195">
                <a:tc>
                  <a:txBody>
                    <a:bodyPr/>
                    <a:lstStyle/>
                    <a:p>
                      <a:pPr marL="0" marR="17780" algn="ctr">
                        <a:lnSpc>
                          <a:spcPct val="107000"/>
                        </a:lnSpc>
                        <a:spcBef>
                          <a:spcPts val="80"/>
                        </a:spcBef>
                        <a:spcAft>
                          <a:spcPts val="0"/>
                        </a:spcAft>
                      </a:pPr>
                      <a:r>
                        <a:rPr lang="en-US" sz="1200" dirty="0">
                          <a:effectLst/>
                        </a:rPr>
                        <a:t>12</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Accounts Payable</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45"/>
                        </a:spcBef>
                        <a:spcAft>
                          <a:spcPts val="0"/>
                        </a:spcAft>
                      </a:pPr>
                      <a:r>
                        <a:rPr lang="en-US" sz="1200">
                          <a:effectLst/>
                        </a:rPr>
                        <a:t>11,982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14,139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16,520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dirty="0">
                          <a:effectLst/>
                        </a:rPr>
                        <a:t>19,167</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dirty="0">
                          <a:effectLst/>
                        </a:rPr>
                        <a:t>22,107</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25,367</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55457854"/>
                  </a:ext>
                </a:extLst>
              </a:tr>
              <a:tr h="203195">
                <a:tc>
                  <a:txBody>
                    <a:bodyPr/>
                    <a:lstStyle/>
                    <a:p>
                      <a:pPr marL="0" marR="17780" algn="ctr">
                        <a:lnSpc>
                          <a:spcPct val="107000"/>
                        </a:lnSpc>
                        <a:spcBef>
                          <a:spcPts val="80"/>
                        </a:spcBef>
                        <a:spcAft>
                          <a:spcPts val="0"/>
                        </a:spcAft>
                      </a:pPr>
                      <a:r>
                        <a:rPr lang="en-US" sz="1200" dirty="0">
                          <a:effectLst/>
                        </a:rPr>
                        <a:t>13</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Debt</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3345" marR="45085" algn="ctr">
                        <a:lnSpc>
                          <a:spcPct val="107000"/>
                        </a:lnSpc>
                        <a:spcBef>
                          <a:spcPts val="50"/>
                        </a:spcBef>
                        <a:spcAft>
                          <a:spcPts val="0"/>
                        </a:spcAft>
                      </a:pPr>
                      <a:r>
                        <a:rPr lang="en-US" sz="1200">
                          <a:effectLst/>
                        </a:rPr>
                        <a:t>4,500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24,500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24,500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24,500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24,500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24,500</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46076048"/>
                  </a:ext>
                </a:extLst>
              </a:tr>
              <a:tr h="203195">
                <a:tc>
                  <a:txBody>
                    <a:bodyPr/>
                    <a:lstStyle/>
                    <a:p>
                      <a:pPr marL="0" marR="17780" algn="ctr">
                        <a:lnSpc>
                          <a:spcPct val="107000"/>
                        </a:lnSpc>
                        <a:spcBef>
                          <a:spcPts val="80"/>
                        </a:spcBef>
                        <a:spcAft>
                          <a:spcPts val="0"/>
                        </a:spcAft>
                      </a:pPr>
                      <a:r>
                        <a:rPr lang="en-US" sz="1200" dirty="0">
                          <a:effectLst/>
                        </a:rPr>
                        <a:t>14</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Total Liabilities</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50"/>
                        </a:spcBef>
                        <a:spcAft>
                          <a:spcPts val="0"/>
                        </a:spcAft>
                      </a:pPr>
                      <a:r>
                        <a:rPr lang="en-US" sz="1200">
                          <a:effectLst/>
                        </a:rPr>
                        <a:t>16,482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0"/>
                        </a:spcBef>
                        <a:spcAft>
                          <a:spcPts val="0"/>
                        </a:spcAft>
                      </a:pPr>
                      <a:r>
                        <a:rPr lang="en-US" sz="1200">
                          <a:effectLst/>
                        </a:rPr>
                        <a:t>38,639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41,020</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43,667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46,607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49,867</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25571421"/>
                  </a:ext>
                </a:extLst>
              </a:tr>
              <a:tr h="203195">
                <a:tc>
                  <a:txBody>
                    <a:bodyPr/>
                    <a:lstStyle/>
                    <a:p>
                      <a:pPr marL="0" marR="17780" algn="ctr">
                        <a:lnSpc>
                          <a:spcPct val="107000"/>
                        </a:lnSpc>
                        <a:spcBef>
                          <a:spcPts val="80"/>
                        </a:spcBef>
                        <a:spcAft>
                          <a:spcPts val="0"/>
                        </a:spcAft>
                      </a:pPr>
                      <a:r>
                        <a:rPr lang="en-US" sz="1200" dirty="0">
                          <a:effectLst/>
                        </a:rPr>
                        <a:t>15</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lang="en-US" sz="1200" dirty="0">
                          <a:effectLst/>
                        </a:rPr>
                        <a:t> </a:t>
                      </a:r>
                      <a:r>
                        <a:rPr kumimoji="0" lang="en-US" sz="1200" b="0" i="0" u="none" strike="noStrike" kern="1200" cap="none" spc="0" normalizeH="0" baseline="0" noProof="0" dirty="0">
                          <a:ln>
                            <a:noFill/>
                          </a:ln>
                          <a:solidFill>
                            <a:srgbClr val="D4EAE4"/>
                          </a:solidFill>
                          <a:effectLst/>
                          <a:uLnTx/>
                          <a:uFillTx/>
                          <a:latin typeface="+mn-lt"/>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Blank</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07597433"/>
                  </a:ext>
                </a:extLst>
              </a:tr>
              <a:tr h="203195">
                <a:tc>
                  <a:txBody>
                    <a:bodyPr/>
                    <a:lstStyle/>
                    <a:p>
                      <a:pPr marL="0" marR="17780" algn="ctr">
                        <a:lnSpc>
                          <a:spcPct val="107000"/>
                        </a:lnSpc>
                        <a:spcBef>
                          <a:spcPts val="80"/>
                        </a:spcBef>
                        <a:spcAft>
                          <a:spcPts val="0"/>
                        </a:spcAft>
                      </a:pPr>
                      <a:r>
                        <a:rPr lang="en-US" sz="1200" dirty="0">
                          <a:effectLst/>
                        </a:rPr>
                        <a:t>16</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Stockholders’ Equity</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a:ln>
                            <a:noFill/>
                          </a:ln>
                          <a:solidFill>
                            <a:srgbClr val="D4EAE4"/>
                          </a:solidFill>
                          <a:effectLst/>
                          <a:uLnTx/>
                          <a:uFillTx/>
                          <a:latin typeface="Arial"/>
                          <a:ea typeface="+mn-ea"/>
                          <a:cs typeface="+mn-cs"/>
                        </a:rPr>
                        <a:t>Blank</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7000"/>
                        </a:lnSpc>
                        <a:spcBef>
                          <a:spcPts val="0"/>
                        </a:spcBef>
                        <a:spcAft>
                          <a:spcPts val="0"/>
                        </a:spcAft>
                      </a:pPr>
                      <a:r>
                        <a:rPr kumimoji="0" lang="en-US" sz="1200" b="0" i="0" u="none" strike="noStrike" kern="1200" cap="none" spc="0" normalizeH="0" baseline="0" noProof="0" dirty="0">
                          <a:ln>
                            <a:noFill/>
                          </a:ln>
                          <a:solidFill>
                            <a:srgbClr val="D4EAE4"/>
                          </a:solidFill>
                          <a:effectLst/>
                          <a:uLnTx/>
                          <a:uFillTx/>
                          <a:latin typeface="Arial"/>
                          <a:ea typeface="+mn-ea"/>
                          <a:cs typeface="+mn-cs"/>
                        </a:rPr>
                        <a:t>Blank</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889238276"/>
                  </a:ext>
                </a:extLst>
              </a:tr>
              <a:tr h="203195">
                <a:tc>
                  <a:txBody>
                    <a:bodyPr/>
                    <a:lstStyle/>
                    <a:p>
                      <a:pPr marL="0" marR="17780" algn="ctr">
                        <a:lnSpc>
                          <a:spcPct val="107000"/>
                        </a:lnSpc>
                        <a:spcBef>
                          <a:spcPts val="80"/>
                        </a:spcBef>
                        <a:spcAft>
                          <a:spcPts val="0"/>
                        </a:spcAft>
                      </a:pPr>
                      <a:r>
                        <a:rPr lang="en-US" sz="1200" dirty="0">
                          <a:effectLst/>
                        </a:rPr>
                        <a:t>17</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Starting Stockholders’ Equity</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50"/>
                        </a:spcBef>
                        <a:spcAft>
                          <a:spcPts val="0"/>
                        </a:spcAft>
                      </a:pPr>
                      <a:r>
                        <a:rPr lang="en-US" sz="1200">
                          <a:effectLst/>
                        </a:rPr>
                        <a:t>69,275</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5"/>
                        </a:spcBef>
                        <a:spcAft>
                          <a:spcPts val="0"/>
                        </a:spcAft>
                      </a:pPr>
                      <a:r>
                        <a:rPr lang="en-US" sz="1200">
                          <a:effectLst/>
                        </a:rPr>
                        <a:t>74,144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dirty="0">
                          <a:effectLst/>
                        </a:rPr>
                        <a:t>76,957</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dirty="0">
                          <a:effectLst/>
                        </a:rPr>
                        <a:t>83,261</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dirty="0">
                          <a:effectLst/>
                        </a:rPr>
                        <a:t>90,164</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97,736</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59993315"/>
                  </a:ext>
                </a:extLst>
              </a:tr>
              <a:tr h="203195">
                <a:tc>
                  <a:txBody>
                    <a:bodyPr/>
                    <a:lstStyle/>
                    <a:p>
                      <a:pPr marL="0" marR="17780" algn="ctr">
                        <a:lnSpc>
                          <a:spcPct val="107000"/>
                        </a:lnSpc>
                        <a:spcBef>
                          <a:spcPts val="80"/>
                        </a:spcBef>
                        <a:spcAft>
                          <a:spcPts val="0"/>
                        </a:spcAft>
                      </a:pPr>
                      <a:r>
                        <a:rPr lang="en-US" sz="1200" dirty="0">
                          <a:effectLst/>
                        </a:rPr>
                        <a:t>18</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Net Income</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3345" marR="45085" algn="ctr">
                        <a:lnSpc>
                          <a:spcPct val="107000"/>
                        </a:lnSpc>
                        <a:spcBef>
                          <a:spcPts val="50"/>
                        </a:spcBef>
                        <a:spcAft>
                          <a:spcPts val="0"/>
                        </a:spcAft>
                      </a:pPr>
                      <a:r>
                        <a:rPr lang="en-US" sz="1200">
                          <a:effectLst/>
                        </a:rPr>
                        <a:t>8,007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5"/>
                        </a:spcBef>
                        <a:spcAft>
                          <a:spcPts val="0"/>
                        </a:spcAft>
                      </a:pPr>
                      <a:r>
                        <a:rPr lang="en-US" sz="1200">
                          <a:effectLst/>
                        </a:rPr>
                        <a:t>8,769</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a:effectLst/>
                        </a:rPr>
                        <a:t>10,162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12,854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15,852</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100" marR="0" algn="ctr">
                        <a:lnSpc>
                          <a:spcPct val="107000"/>
                        </a:lnSpc>
                        <a:spcBef>
                          <a:spcPts val="70"/>
                        </a:spcBef>
                        <a:spcAft>
                          <a:spcPts val="0"/>
                        </a:spcAft>
                      </a:pPr>
                      <a:r>
                        <a:rPr lang="en-US" sz="1200" b="0" dirty="0">
                          <a:effectLst/>
                        </a:rPr>
                        <a:t>19,184</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450074715"/>
                  </a:ext>
                </a:extLst>
              </a:tr>
              <a:tr h="203195">
                <a:tc>
                  <a:txBody>
                    <a:bodyPr/>
                    <a:lstStyle/>
                    <a:p>
                      <a:pPr marL="0" marR="17780" algn="ctr">
                        <a:lnSpc>
                          <a:spcPct val="107000"/>
                        </a:lnSpc>
                        <a:spcBef>
                          <a:spcPts val="80"/>
                        </a:spcBef>
                        <a:spcAft>
                          <a:spcPts val="0"/>
                        </a:spcAft>
                      </a:pPr>
                      <a:r>
                        <a:rPr lang="en-US" sz="1200" dirty="0">
                          <a:effectLst/>
                        </a:rPr>
                        <a:t>19</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a:effectLst/>
                        </a:rPr>
                        <a:t>Dividends</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45085" algn="ctr">
                        <a:lnSpc>
                          <a:spcPct val="107000"/>
                        </a:lnSpc>
                        <a:spcBef>
                          <a:spcPts val="50"/>
                        </a:spcBef>
                        <a:spcAft>
                          <a:spcPts val="0"/>
                        </a:spcAft>
                      </a:pPr>
                      <a:r>
                        <a:rPr lang="en-US" sz="1200" dirty="0">
                          <a:effectLst/>
                        </a:rPr>
                        <a:t>−2,402</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5"/>
                        </a:spcBef>
                        <a:spcAft>
                          <a:spcPts val="0"/>
                        </a:spcAft>
                      </a:pPr>
                      <a:r>
                        <a:rPr lang="en-US" sz="1200" dirty="0">
                          <a:effectLst/>
                        </a:rPr>
                        <a:t>−5,955</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55"/>
                        </a:spcBef>
                        <a:spcAft>
                          <a:spcPts val="0"/>
                        </a:spcAft>
                      </a:pPr>
                      <a:r>
                        <a:rPr lang="en-US" sz="1200" dirty="0">
                          <a:effectLst/>
                        </a:rPr>
                        <a:t>−3,858</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dirty="0">
                          <a:effectLst/>
                        </a:rPr>
                        <a:t>−5,951</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2065" marR="0" algn="ctr">
                        <a:lnSpc>
                          <a:spcPct val="107000"/>
                        </a:lnSpc>
                        <a:spcBef>
                          <a:spcPts val="65"/>
                        </a:spcBef>
                        <a:spcAft>
                          <a:spcPts val="0"/>
                        </a:spcAft>
                      </a:pPr>
                      <a:r>
                        <a:rPr lang="en-US" sz="1200" dirty="0">
                          <a:effectLst/>
                        </a:rPr>
                        <a:t>−8,280</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830" algn="ctr">
                        <a:lnSpc>
                          <a:spcPct val="107000"/>
                        </a:lnSpc>
                        <a:spcBef>
                          <a:spcPts val="70"/>
                        </a:spcBef>
                        <a:spcAft>
                          <a:spcPts val="0"/>
                        </a:spcAft>
                      </a:pPr>
                      <a:r>
                        <a:rPr lang="en-US" sz="1200" b="0" dirty="0">
                          <a:effectLst/>
                        </a:rPr>
                        <a:t>−10,871</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634690323"/>
                  </a:ext>
                </a:extLst>
              </a:tr>
              <a:tr h="203195">
                <a:tc>
                  <a:txBody>
                    <a:bodyPr/>
                    <a:lstStyle/>
                    <a:p>
                      <a:pPr marL="0" marR="17780" algn="ctr">
                        <a:lnSpc>
                          <a:spcPct val="107000"/>
                        </a:lnSpc>
                        <a:spcBef>
                          <a:spcPts val="80"/>
                        </a:spcBef>
                        <a:spcAft>
                          <a:spcPts val="0"/>
                        </a:spcAft>
                      </a:pPr>
                      <a:r>
                        <a:rPr lang="en-US" sz="1200" dirty="0">
                          <a:effectLst/>
                        </a:rPr>
                        <a:t>20</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Stockholders’ Equity</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50"/>
                        </a:spcBef>
                        <a:spcAft>
                          <a:spcPts val="0"/>
                        </a:spcAft>
                      </a:pPr>
                      <a:r>
                        <a:rPr lang="en-US" sz="1200">
                          <a:effectLst/>
                        </a:rPr>
                        <a:t>74,144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5"/>
                        </a:spcBef>
                        <a:spcAft>
                          <a:spcPts val="0"/>
                        </a:spcAft>
                      </a:pPr>
                      <a:r>
                        <a:rPr lang="en-US" sz="1200">
                          <a:effectLst/>
                        </a:rPr>
                        <a:t>76,957</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83,261</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a:effectLst/>
                        </a:rPr>
                        <a:t>90,164</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38735" marR="0" algn="ctr">
                        <a:lnSpc>
                          <a:spcPct val="107000"/>
                        </a:lnSpc>
                        <a:spcBef>
                          <a:spcPts val="65"/>
                        </a:spcBef>
                        <a:spcAft>
                          <a:spcPts val="0"/>
                        </a:spcAft>
                      </a:pPr>
                      <a:r>
                        <a:rPr lang="en-US" sz="1200">
                          <a:effectLst/>
                        </a:rPr>
                        <a:t>97,736</a:t>
                      </a:r>
                      <a:endParaRPr lang="en-IN" sz="12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30" marR="24130" algn="ctr">
                        <a:lnSpc>
                          <a:spcPct val="107000"/>
                        </a:lnSpc>
                        <a:spcBef>
                          <a:spcPts val="70"/>
                        </a:spcBef>
                        <a:spcAft>
                          <a:spcPts val="0"/>
                        </a:spcAft>
                      </a:pPr>
                      <a:r>
                        <a:rPr lang="en-US" sz="1200" b="0" dirty="0">
                          <a:effectLst/>
                        </a:rPr>
                        <a:t>106,049</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13409326"/>
                  </a:ext>
                </a:extLst>
              </a:tr>
              <a:tr h="203195">
                <a:tc>
                  <a:txBody>
                    <a:bodyPr/>
                    <a:lstStyle/>
                    <a:p>
                      <a:pPr marL="0" marR="17780" algn="ctr">
                        <a:lnSpc>
                          <a:spcPct val="107000"/>
                        </a:lnSpc>
                        <a:spcBef>
                          <a:spcPts val="80"/>
                        </a:spcBef>
                        <a:spcAft>
                          <a:spcPts val="0"/>
                        </a:spcAft>
                      </a:pPr>
                      <a:r>
                        <a:rPr lang="en-US" sz="1200" dirty="0">
                          <a:effectLst/>
                        </a:rPr>
                        <a:t>21</a:t>
                      </a:r>
                      <a:endParaRPr lang="en-IN" sz="12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7000"/>
                        </a:lnSpc>
                        <a:spcBef>
                          <a:spcPts val="75"/>
                        </a:spcBef>
                        <a:spcAft>
                          <a:spcPts val="0"/>
                        </a:spcAft>
                      </a:pPr>
                      <a:r>
                        <a:rPr lang="en-US" sz="1200" b="1" dirty="0">
                          <a:effectLst/>
                        </a:rPr>
                        <a:t>Total Liabilities and Equity</a:t>
                      </a:r>
                      <a:endParaRPr lang="en-IN" sz="12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5875" marR="18415" algn="ctr">
                        <a:lnSpc>
                          <a:spcPct val="107000"/>
                        </a:lnSpc>
                        <a:spcBef>
                          <a:spcPts val="50"/>
                        </a:spcBef>
                        <a:spcAft>
                          <a:spcPts val="0"/>
                        </a:spcAft>
                      </a:pPr>
                      <a:r>
                        <a:rPr lang="en-US" sz="1200" b="0" dirty="0">
                          <a:effectLst/>
                        </a:rPr>
                        <a:t>90,626</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9370" algn="r">
                        <a:lnSpc>
                          <a:spcPct val="107000"/>
                        </a:lnSpc>
                        <a:spcBef>
                          <a:spcPts val="55"/>
                        </a:spcBef>
                        <a:spcAft>
                          <a:spcPts val="0"/>
                        </a:spcAft>
                      </a:pPr>
                      <a:r>
                        <a:rPr lang="en-US" sz="1200" b="0" dirty="0">
                          <a:effectLst/>
                        </a:rPr>
                        <a:t>115,596</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b="0" dirty="0">
                          <a:effectLst/>
                        </a:rPr>
                        <a:t>124,281</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6195" algn="r">
                        <a:lnSpc>
                          <a:spcPct val="107000"/>
                        </a:lnSpc>
                        <a:spcBef>
                          <a:spcPts val="60"/>
                        </a:spcBef>
                        <a:spcAft>
                          <a:spcPts val="0"/>
                        </a:spcAft>
                      </a:pPr>
                      <a:r>
                        <a:rPr lang="en-US" sz="1200" b="0" dirty="0">
                          <a:effectLst/>
                        </a:rPr>
                        <a:t>133,831</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30" marR="24130" algn="ctr">
                        <a:lnSpc>
                          <a:spcPct val="107000"/>
                        </a:lnSpc>
                        <a:spcBef>
                          <a:spcPts val="65"/>
                        </a:spcBef>
                        <a:spcAft>
                          <a:spcPts val="0"/>
                        </a:spcAft>
                      </a:pPr>
                      <a:r>
                        <a:rPr lang="en-US" sz="1200" b="0" dirty="0">
                          <a:effectLst/>
                        </a:rPr>
                        <a:t>144,343</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1430" marR="24130" algn="ctr">
                        <a:lnSpc>
                          <a:spcPct val="107000"/>
                        </a:lnSpc>
                        <a:spcBef>
                          <a:spcPts val="70"/>
                        </a:spcBef>
                        <a:spcAft>
                          <a:spcPts val="0"/>
                        </a:spcAft>
                      </a:pPr>
                      <a:r>
                        <a:rPr lang="en-US" sz="1200" b="0" dirty="0">
                          <a:effectLst/>
                        </a:rPr>
                        <a:t>155,917</a:t>
                      </a:r>
                      <a:endParaRPr lang="en-IN" sz="12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26934058"/>
                  </a:ext>
                </a:extLst>
              </a:tr>
            </a:tbl>
          </a:graphicData>
        </a:graphic>
      </p:graphicFrame>
    </p:spTree>
    <p:extLst>
      <p:ext uri="{BB962C8B-B14F-4D97-AF65-F5344CB8AC3E}">
        <p14:creationId xmlns:p14="http://schemas.microsoft.com/office/powerpoint/2010/main" val="20022572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rPr>
              <a:t>Pro Forma Balance Sheet for KMS, 2019–2024 </a:t>
            </a:r>
            <a:r>
              <a:rPr lang="en-US" altLang="en-US" sz="2800" dirty="0">
                <a:latin typeface="+mj-lt"/>
              </a:rPr>
              <a:t>(2 of 2)</a:t>
            </a:r>
            <a:endParaRPr lang="en-US" sz="2000" dirty="0">
              <a:latin typeface="+mj-lt"/>
            </a:endParaRPr>
          </a:p>
        </p:txBody>
      </p:sp>
      <p:sp>
        <p:nvSpPr>
          <p:cNvPr id="3" name="Content Placeholder 2"/>
          <p:cNvSpPr>
            <a:spLocks noGrp="1"/>
          </p:cNvSpPr>
          <p:nvPr>
            <p:ph idx="1"/>
          </p:nvPr>
        </p:nvSpPr>
        <p:spPr>
          <a:xfrm>
            <a:off x="457200" y="1443476"/>
            <a:ext cx="8229600" cy="770648"/>
          </a:xfrm>
        </p:spPr>
        <p:txBody>
          <a:bodyPr/>
          <a:lstStyle/>
          <a:p>
            <a:pPr marL="0" indent="0">
              <a:buNone/>
            </a:pPr>
            <a:r>
              <a:rPr lang="en-US" altLang="en-US" sz="2400" b="1" dirty="0"/>
              <a:t>Table 18.18 </a:t>
            </a:r>
            <a:r>
              <a:rPr lang="en-US" altLang="en-US" sz="2400" dirty="0"/>
              <a:t>Pro Forma Statement of Cash Flows for KMS, 2019–2024</a:t>
            </a:r>
          </a:p>
        </p:txBody>
      </p:sp>
      <p:graphicFrame>
        <p:nvGraphicFramePr>
          <p:cNvPr id="4" name="Table 3">
            <a:extLst>
              <a:ext uri="{FF2B5EF4-FFF2-40B4-BE49-F238E27FC236}">
                <a16:creationId xmlns:a16="http://schemas.microsoft.com/office/drawing/2014/main" id="{DE522FF8-5CAF-4CC2-9608-B79653BB2DC5}"/>
              </a:ext>
            </a:extLst>
          </p:cNvPr>
          <p:cNvGraphicFramePr>
            <a:graphicFrameLocks noGrp="1"/>
          </p:cNvGraphicFramePr>
          <p:nvPr>
            <p:extLst>
              <p:ext uri="{D42A27DB-BD31-4B8C-83A1-F6EECF244321}">
                <p14:modId xmlns:p14="http://schemas.microsoft.com/office/powerpoint/2010/main" val="2969952984"/>
              </p:ext>
            </p:extLst>
          </p:nvPr>
        </p:nvGraphicFramePr>
        <p:xfrm>
          <a:off x="627297" y="2362200"/>
          <a:ext cx="7889403" cy="3720505"/>
        </p:xfrm>
        <a:graphic>
          <a:graphicData uri="http://schemas.openxmlformats.org/drawingml/2006/table">
            <a:tbl>
              <a:tblPr firstRow="1" firstCol="1" lastRow="1" lastCol="1" bandRow="1" bandCol="1">
                <a:tableStyleId>{3B4B98B0-60AC-42C2-AFA5-B58CD77FA1E5}</a:tableStyleId>
              </a:tblPr>
              <a:tblGrid>
                <a:gridCol w="363303">
                  <a:extLst>
                    <a:ext uri="{9D8B030D-6E8A-4147-A177-3AD203B41FA5}">
                      <a16:colId xmlns:a16="http://schemas.microsoft.com/office/drawing/2014/main" val="3337089132"/>
                    </a:ext>
                  </a:extLst>
                </a:gridCol>
                <a:gridCol w="2721354">
                  <a:extLst>
                    <a:ext uri="{9D8B030D-6E8A-4147-A177-3AD203B41FA5}">
                      <a16:colId xmlns:a16="http://schemas.microsoft.com/office/drawing/2014/main" val="1942233393"/>
                    </a:ext>
                  </a:extLst>
                </a:gridCol>
                <a:gridCol w="800791">
                  <a:extLst>
                    <a:ext uri="{9D8B030D-6E8A-4147-A177-3AD203B41FA5}">
                      <a16:colId xmlns:a16="http://schemas.microsoft.com/office/drawing/2014/main" val="1681970918"/>
                    </a:ext>
                  </a:extLst>
                </a:gridCol>
                <a:gridCol w="800791">
                  <a:extLst>
                    <a:ext uri="{9D8B030D-6E8A-4147-A177-3AD203B41FA5}">
                      <a16:colId xmlns:a16="http://schemas.microsoft.com/office/drawing/2014/main" val="983241063"/>
                    </a:ext>
                  </a:extLst>
                </a:gridCol>
                <a:gridCol w="800791">
                  <a:extLst>
                    <a:ext uri="{9D8B030D-6E8A-4147-A177-3AD203B41FA5}">
                      <a16:colId xmlns:a16="http://schemas.microsoft.com/office/drawing/2014/main" val="2913482075"/>
                    </a:ext>
                  </a:extLst>
                </a:gridCol>
                <a:gridCol w="800791">
                  <a:extLst>
                    <a:ext uri="{9D8B030D-6E8A-4147-A177-3AD203B41FA5}">
                      <a16:colId xmlns:a16="http://schemas.microsoft.com/office/drawing/2014/main" val="1057899622"/>
                    </a:ext>
                  </a:extLst>
                </a:gridCol>
                <a:gridCol w="800791">
                  <a:extLst>
                    <a:ext uri="{9D8B030D-6E8A-4147-A177-3AD203B41FA5}">
                      <a16:colId xmlns:a16="http://schemas.microsoft.com/office/drawing/2014/main" val="284868535"/>
                    </a:ext>
                  </a:extLst>
                </a:gridCol>
                <a:gridCol w="800791">
                  <a:extLst>
                    <a:ext uri="{9D8B030D-6E8A-4147-A177-3AD203B41FA5}">
                      <a16:colId xmlns:a16="http://schemas.microsoft.com/office/drawing/2014/main" val="1000135781"/>
                    </a:ext>
                  </a:extLst>
                </a:gridCol>
              </a:tblGrid>
              <a:tr h="218903">
                <a:tc>
                  <a:txBody>
                    <a:bodyPr/>
                    <a:lstStyle/>
                    <a:p>
                      <a:pPr marL="0" marR="17145" algn="ctr">
                        <a:lnSpc>
                          <a:spcPct val="100000"/>
                        </a:lnSpc>
                        <a:spcBef>
                          <a:spcPts val="45"/>
                        </a:spcBef>
                        <a:spcAft>
                          <a:spcPts val="0"/>
                        </a:spcAft>
                      </a:pPr>
                      <a:r>
                        <a:rPr lang="en-US" sz="1100" dirty="0">
                          <a:effectLst/>
                        </a:rPr>
                        <a:t> 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60"/>
                        </a:spcBef>
                        <a:spcAft>
                          <a:spcPts val="0"/>
                        </a:spcAft>
                      </a:pPr>
                      <a:r>
                        <a:rPr lang="en-US" sz="1100">
                          <a:effectLst/>
                        </a:rPr>
                        <a:t>Year</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2235" marR="0">
                        <a:lnSpc>
                          <a:spcPct val="100000"/>
                        </a:lnSpc>
                        <a:spcBef>
                          <a:spcPts val="75"/>
                        </a:spcBef>
                        <a:spcAft>
                          <a:spcPts val="0"/>
                        </a:spcAft>
                      </a:pPr>
                      <a:r>
                        <a:rPr lang="en-US" sz="1100">
                          <a:effectLst/>
                        </a:rPr>
                        <a:t>2019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05410" marR="0">
                        <a:lnSpc>
                          <a:spcPct val="100000"/>
                        </a:lnSpc>
                        <a:spcBef>
                          <a:spcPts val="75"/>
                        </a:spcBef>
                        <a:spcAft>
                          <a:spcPts val="0"/>
                        </a:spcAft>
                      </a:pPr>
                      <a:r>
                        <a:rPr lang="en-US" sz="1100" dirty="0">
                          <a:effectLst/>
                        </a:rPr>
                        <a:t>2020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710" marR="0">
                        <a:lnSpc>
                          <a:spcPct val="100000"/>
                        </a:lnSpc>
                        <a:spcBef>
                          <a:spcPts val="80"/>
                        </a:spcBef>
                        <a:spcAft>
                          <a:spcPts val="0"/>
                        </a:spcAft>
                      </a:pPr>
                      <a:r>
                        <a:rPr lang="en-US" sz="1100">
                          <a:effectLst/>
                        </a:rPr>
                        <a:t>2021</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075" marR="0">
                        <a:lnSpc>
                          <a:spcPct val="100000"/>
                        </a:lnSpc>
                        <a:spcBef>
                          <a:spcPts val="80"/>
                        </a:spcBef>
                        <a:spcAft>
                          <a:spcPts val="0"/>
                        </a:spcAft>
                      </a:pPr>
                      <a:r>
                        <a:rPr lang="en-US" sz="1100">
                          <a:effectLst/>
                        </a:rPr>
                        <a:t>2022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075" marR="0">
                        <a:lnSpc>
                          <a:spcPct val="100000"/>
                        </a:lnSpc>
                        <a:spcBef>
                          <a:spcPts val="85"/>
                        </a:spcBef>
                        <a:spcAft>
                          <a:spcPts val="0"/>
                        </a:spcAft>
                      </a:pPr>
                      <a:r>
                        <a:rPr lang="en-US" sz="1100">
                          <a:effectLst/>
                        </a:rPr>
                        <a:t>2023</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92075" marR="0">
                        <a:lnSpc>
                          <a:spcPct val="100000"/>
                        </a:lnSpc>
                        <a:spcBef>
                          <a:spcPts val="85"/>
                        </a:spcBef>
                        <a:spcAft>
                          <a:spcPts val="0"/>
                        </a:spcAft>
                      </a:pPr>
                      <a:r>
                        <a:rPr lang="en-US" sz="1100">
                          <a:effectLst/>
                        </a:rPr>
                        <a:t>2024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42776273"/>
                  </a:ext>
                </a:extLst>
              </a:tr>
              <a:tr h="218903">
                <a:tc>
                  <a:txBody>
                    <a:bodyPr/>
                    <a:lstStyle/>
                    <a:p>
                      <a:pPr marL="0" marR="17145" algn="ctr">
                        <a:lnSpc>
                          <a:spcPct val="100000"/>
                        </a:lnSpc>
                        <a:spcBef>
                          <a:spcPts val="45"/>
                        </a:spcBef>
                        <a:spcAft>
                          <a:spcPts val="0"/>
                        </a:spcAft>
                      </a:pPr>
                      <a:r>
                        <a:rPr lang="en-US" sz="1100" dirty="0">
                          <a:effectLst/>
                        </a:rPr>
                        <a:t> 2</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Statement of Cash Flows ($000s)</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100" dirty="0">
                          <a:effectLst/>
                        </a:rPr>
                        <a:t> </a:t>
                      </a:r>
                      <a:r>
                        <a:rPr lang="en-US" sz="1100" dirty="0">
                          <a:solidFill>
                            <a:srgbClr val="D4EAE4"/>
                          </a:solidFill>
                          <a:effectLst/>
                        </a:rPr>
                        <a:t>Blank</a:t>
                      </a:r>
                      <a:endParaRPr lang="en-IN" sz="110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dirty="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78070368"/>
                  </a:ext>
                </a:extLst>
              </a:tr>
              <a:tr h="218903">
                <a:tc>
                  <a:txBody>
                    <a:bodyPr/>
                    <a:lstStyle/>
                    <a:p>
                      <a:pPr marL="0" marR="17145" algn="ctr">
                        <a:lnSpc>
                          <a:spcPct val="100000"/>
                        </a:lnSpc>
                        <a:spcBef>
                          <a:spcPts val="45"/>
                        </a:spcBef>
                        <a:spcAft>
                          <a:spcPts val="0"/>
                        </a:spcAft>
                      </a:pPr>
                      <a:r>
                        <a:rPr lang="en-US" sz="1100" dirty="0">
                          <a:effectLst/>
                        </a:rPr>
                        <a:t> 3</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Net Income</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8,769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45"/>
                        </a:spcBef>
                        <a:spcAft>
                          <a:spcPts val="0"/>
                        </a:spcAft>
                      </a:pPr>
                      <a:r>
                        <a:rPr lang="en-US" sz="1100">
                          <a:effectLst/>
                        </a:rPr>
                        <a:t>10,162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12,854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15,852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19,184</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78925402"/>
                  </a:ext>
                </a:extLst>
              </a:tr>
              <a:tr h="218903">
                <a:tc>
                  <a:txBody>
                    <a:bodyPr/>
                    <a:lstStyle/>
                    <a:p>
                      <a:pPr marL="0" marR="17145" algn="ctr">
                        <a:lnSpc>
                          <a:spcPct val="100000"/>
                        </a:lnSpc>
                        <a:spcBef>
                          <a:spcPts val="45"/>
                        </a:spcBef>
                        <a:spcAft>
                          <a:spcPts val="0"/>
                        </a:spcAft>
                      </a:pPr>
                      <a:r>
                        <a:rPr lang="en-US" sz="1100" dirty="0">
                          <a:effectLst/>
                        </a:rPr>
                        <a:t> 4</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Depreciation</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7,444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45"/>
                        </a:spcBef>
                        <a:spcAft>
                          <a:spcPts val="0"/>
                        </a:spcAft>
                      </a:pPr>
                      <a:r>
                        <a:rPr lang="en-US" sz="1100">
                          <a:effectLst/>
                        </a:rPr>
                        <a:t>7,499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7,549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7,594</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7,635</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872109831"/>
                  </a:ext>
                </a:extLst>
              </a:tr>
              <a:tr h="218903">
                <a:tc>
                  <a:txBody>
                    <a:bodyPr/>
                    <a:lstStyle/>
                    <a:p>
                      <a:pPr marL="0" marR="17145" algn="ctr">
                        <a:lnSpc>
                          <a:spcPct val="100000"/>
                        </a:lnSpc>
                        <a:spcBef>
                          <a:spcPts val="45"/>
                        </a:spcBef>
                        <a:spcAft>
                          <a:spcPts val="0"/>
                        </a:spcAft>
                      </a:pPr>
                      <a:r>
                        <a:rPr lang="en-US" sz="1100" dirty="0">
                          <a:effectLst/>
                        </a:rPr>
                        <a:t> 5</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Changes in Working Capital</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100" dirty="0">
                          <a:effectLst/>
                        </a:rPr>
                        <a:t> </a:t>
                      </a:r>
                      <a:r>
                        <a:rPr lang="en-US" sz="1100" dirty="0">
                          <a:solidFill>
                            <a:srgbClr val="D4EAE4"/>
                          </a:solidFill>
                          <a:effectLst/>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100" dirty="0">
                          <a:effectLst/>
                        </a:rPr>
                        <a:t> </a:t>
                      </a:r>
                      <a:r>
                        <a:rPr lang="en-US" sz="1100" dirty="0">
                          <a:solidFill>
                            <a:srgbClr val="D4EAE4"/>
                          </a:solidFill>
                          <a:effectLst/>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dirty="0">
                          <a:ln>
                            <a:noFill/>
                          </a:ln>
                          <a:solidFill>
                            <a:srgbClr val="D4EAE4"/>
                          </a:solidFill>
                          <a:effectLst/>
                          <a:uLnTx/>
                          <a:uFillTx/>
                          <a:latin typeface="Arial"/>
                          <a:ea typeface="+mn-ea"/>
                          <a:cs typeface="+mn-cs"/>
                        </a:rPr>
                        <a:t>Blank</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10068505"/>
                  </a:ext>
                </a:extLst>
              </a:tr>
              <a:tr h="218903">
                <a:tc>
                  <a:txBody>
                    <a:bodyPr/>
                    <a:lstStyle/>
                    <a:p>
                      <a:pPr marL="0" marR="17145" algn="ctr">
                        <a:lnSpc>
                          <a:spcPct val="100000"/>
                        </a:lnSpc>
                        <a:spcBef>
                          <a:spcPts val="45"/>
                        </a:spcBef>
                        <a:spcAft>
                          <a:spcPts val="0"/>
                        </a:spcAft>
                      </a:pPr>
                      <a:r>
                        <a:rPr lang="en-US" sz="1100" dirty="0">
                          <a:effectLst/>
                        </a:rPr>
                        <a:t> 6</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Accounts Receivable</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dirty="0">
                          <a:effectLst/>
                        </a:rPr>
                        <a:t>−2,561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−2,827</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−3,144</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−3,491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−3,872</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94896074"/>
                  </a:ext>
                </a:extLst>
              </a:tr>
              <a:tr h="218903">
                <a:tc>
                  <a:txBody>
                    <a:bodyPr/>
                    <a:lstStyle/>
                    <a:p>
                      <a:pPr marL="0" marR="17145" algn="ctr">
                        <a:lnSpc>
                          <a:spcPct val="100000"/>
                        </a:lnSpc>
                        <a:spcBef>
                          <a:spcPts val="45"/>
                        </a:spcBef>
                        <a:spcAft>
                          <a:spcPts val="0"/>
                        </a:spcAft>
                      </a:pPr>
                      <a:r>
                        <a:rPr lang="en-US" sz="1100" dirty="0">
                          <a:effectLst/>
                        </a:rPr>
                        <a:t> 7</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Inventory</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dirty="0">
                          <a:effectLst/>
                        </a:rPr>
                        <a:t>−2,696</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b="0" dirty="0">
                          <a:effectLst/>
                        </a:rPr>
                        <a:t>−</a:t>
                      </a:r>
                      <a:r>
                        <a:rPr lang="en-US" sz="1100" dirty="0">
                          <a:effectLst/>
                        </a:rPr>
                        <a:t>2,976</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−3,309</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−3,675</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−4,076</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83743455"/>
                  </a:ext>
                </a:extLst>
              </a:tr>
              <a:tr h="218903">
                <a:tc>
                  <a:txBody>
                    <a:bodyPr/>
                    <a:lstStyle/>
                    <a:p>
                      <a:pPr marL="0" marR="17145" algn="ctr">
                        <a:lnSpc>
                          <a:spcPct val="100000"/>
                        </a:lnSpc>
                        <a:spcBef>
                          <a:spcPts val="45"/>
                        </a:spcBef>
                        <a:spcAft>
                          <a:spcPts val="0"/>
                        </a:spcAft>
                      </a:pPr>
                      <a:r>
                        <a:rPr lang="en-US" sz="1100" dirty="0">
                          <a:effectLst/>
                        </a:rPr>
                        <a:t> 8</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Accounts Payable</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2,157</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2,381</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2,647</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2,940</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3,261</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58058257"/>
                  </a:ext>
                </a:extLst>
              </a:tr>
              <a:tr h="218903">
                <a:tc>
                  <a:txBody>
                    <a:bodyPr/>
                    <a:lstStyle/>
                    <a:p>
                      <a:pPr marL="0" marR="17145" algn="ctr">
                        <a:lnSpc>
                          <a:spcPct val="100000"/>
                        </a:lnSpc>
                        <a:spcBef>
                          <a:spcPts val="45"/>
                        </a:spcBef>
                        <a:spcAft>
                          <a:spcPts val="0"/>
                        </a:spcAft>
                      </a:pPr>
                      <a:r>
                        <a:rPr lang="en-US" sz="1100" dirty="0">
                          <a:effectLst/>
                        </a:rPr>
                        <a:t> 9</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Cash from Operating Activities</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13,112</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14,239</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16,598</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19,221</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22,132</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247471626"/>
                  </a:ext>
                </a:extLst>
              </a:tr>
              <a:tr h="218903">
                <a:tc>
                  <a:txBody>
                    <a:bodyPr/>
                    <a:lstStyle/>
                    <a:p>
                      <a:pPr marL="0" marR="17145" algn="ctr">
                        <a:lnSpc>
                          <a:spcPct val="100000"/>
                        </a:lnSpc>
                        <a:spcBef>
                          <a:spcPts val="45"/>
                        </a:spcBef>
                        <a:spcAft>
                          <a:spcPts val="0"/>
                        </a:spcAft>
                      </a:pPr>
                      <a:r>
                        <a:rPr lang="en-US" sz="1100" dirty="0">
                          <a:effectLst/>
                        </a:rPr>
                        <a:t>10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dirty="0">
                          <a:effectLst/>
                        </a:rPr>
                        <a:t>Capital Expenditures</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dirty="0">
                          <a:effectLst/>
                        </a:rPr>
                        <a:t>−25,000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−8,000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29904997"/>
                  </a:ext>
                </a:extLst>
              </a:tr>
              <a:tr h="218903">
                <a:tc>
                  <a:txBody>
                    <a:bodyPr/>
                    <a:lstStyle/>
                    <a:p>
                      <a:pPr marL="0" marR="17145" algn="ctr">
                        <a:lnSpc>
                          <a:spcPct val="100000"/>
                        </a:lnSpc>
                        <a:spcBef>
                          <a:spcPts val="45"/>
                        </a:spcBef>
                        <a:spcAft>
                          <a:spcPts val="0"/>
                        </a:spcAft>
                      </a:pPr>
                      <a:r>
                        <a:rPr lang="en-US" sz="1100" dirty="0">
                          <a:effectLst/>
                        </a:rPr>
                        <a:t>11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Other Investment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b="0" dirty="0">
                          <a:effectLst/>
                        </a:rPr>
                        <a:t>—</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694674883"/>
                  </a:ext>
                </a:extLst>
              </a:tr>
              <a:tr h="218903">
                <a:tc>
                  <a:txBody>
                    <a:bodyPr/>
                    <a:lstStyle/>
                    <a:p>
                      <a:pPr marL="0" marR="17145" algn="ctr">
                        <a:lnSpc>
                          <a:spcPct val="100000"/>
                        </a:lnSpc>
                        <a:spcBef>
                          <a:spcPts val="50"/>
                        </a:spcBef>
                        <a:spcAft>
                          <a:spcPts val="0"/>
                        </a:spcAft>
                      </a:pPr>
                      <a:r>
                        <a:rPr lang="en-US" sz="1100" dirty="0">
                          <a:effectLst/>
                        </a:rPr>
                        <a:t>12</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Cash from Investing Activities</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dirty="0">
                          <a:effectLst/>
                        </a:rPr>
                        <a:t>−25,000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−8,000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60"/>
                        </a:spcBef>
                        <a:spcAft>
                          <a:spcPts val="0"/>
                        </a:spcAft>
                      </a:pPr>
                      <a:r>
                        <a:rPr lang="en-US" sz="1100" b="0" dirty="0">
                          <a:effectLst/>
                        </a:rPr>
                        <a:t>−8,000</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766506244"/>
                  </a:ext>
                </a:extLst>
              </a:tr>
              <a:tr h="218903">
                <a:tc>
                  <a:txBody>
                    <a:bodyPr/>
                    <a:lstStyle/>
                    <a:p>
                      <a:pPr marL="0" marR="17145" algn="ctr">
                        <a:lnSpc>
                          <a:spcPct val="100000"/>
                        </a:lnSpc>
                        <a:spcBef>
                          <a:spcPts val="50"/>
                        </a:spcBef>
                        <a:spcAft>
                          <a:spcPts val="0"/>
                        </a:spcAft>
                      </a:pPr>
                      <a:r>
                        <a:rPr lang="en-US" sz="1100" dirty="0">
                          <a:effectLst/>
                        </a:rPr>
                        <a:t>13</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a:effectLst/>
                        </a:rPr>
                        <a:t>Net Borrowing</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20,000</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a:effectLst/>
                        </a:rPr>
                        <a:t>—</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60"/>
                        </a:spcBef>
                        <a:spcAft>
                          <a:spcPts val="0"/>
                        </a:spcAft>
                      </a:pPr>
                      <a:r>
                        <a:rPr lang="en-US" sz="1100" b="0" dirty="0">
                          <a:effectLst/>
                        </a:rPr>
                        <a:t>—</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1828372"/>
                  </a:ext>
                </a:extLst>
              </a:tr>
              <a:tr h="218903">
                <a:tc>
                  <a:txBody>
                    <a:bodyPr/>
                    <a:lstStyle/>
                    <a:p>
                      <a:pPr marL="0" marR="17145" algn="ctr">
                        <a:lnSpc>
                          <a:spcPct val="100000"/>
                        </a:lnSpc>
                        <a:spcBef>
                          <a:spcPts val="50"/>
                        </a:spcBef>
                        <a:spcAft>
                          <a:spcPts val="0"/>
                        </a:spcAft>
                      </a:pPr>
                      <a:r>
                        <a:rPr lang="en-US" sz="1100" dirty="0">
                          <a:effectLst/>
                        </a:rPr>
                        <a:t>14</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50"/>
                        </a:spcBef>
                        <a:spcAft>
                          <a:spcPts val="0"/>
                        </a:spcAft>
                      </a:pPr>
                      <a:r>
                        <a:rPr lang="en-US" sz="1100">
                          <a:effectLst/>
                        </a:rPr>
                        <a:t>Dividends</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dirty="0">
                          <a:effectLst/>
                        </a:rPr>
                        <a:t>−5,955</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−3,858</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−5,951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−8,280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60"/>
                        </a:spcBef>
                        <a:spcAft>
                          <a:spcPts val="0"/>
                        </a:spcAft>
                      </a:pPr>
                      <a:r>
                        <a:rPr lang="en-US" sz="1100" b="0" dirty="0">
                          <a:effectLst/>
                        </a:rPr>
                        <a:t>−10,871</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90480745"/>
                  </a:ext>
                </a:extLst>
              </a:tr>
              <a:tr h="218903">
                <a:tc>
                  <a:txBody>
                    <a:bodyPr/>
                    <a:lstStyle/>
                    <a:p>
                      <a:pPr marL="0" marR="17145" algn="ctr">
                        <a:lnSpc>
                          <a:spcPct val="100000"/>
                        </a:lnSpc>
                        <a:spcBef>
                          <a:spcPts val="50"/>
                        </a:spcBef>
                        <a:spcAft>
                          <a:spcPts val="0"/>
                        </a:spcAft>
                      </a:pPr>
                      <a:r>
                        <a:rPr lang="en-US" sz="1100" dirty="0">
                          <a:effectLst/>
                        </a:rPr>
                        <a:t>15</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b="1" dirty="0">
                          <a:effectLst/>
                        </a:rPr>
                        <a:t>Cash from Financing Activities</a:t>
                      </a:r>
                      <a:endParaRPr lang="en-IN" sz="11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14,045</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−3,858</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−5,951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−8,280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60"/>
                        </a:spcBef>
                        <a:spcAft>
                          <a:spcPts val="0"/>
                        </a:spcAft>
                      </a:pPr>
                      <a:r>
                        <a:rPr lang="en-US" sz="1100" b="0" dirty="0">
                          <a:effectLst/>
                        </a:rPr>
                        <a:t>−10,871</a:t>
                      </a:r>
                      <a:endParaRPr lang="en-IN" sz="11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630976310"/>
                  </a:ext>
                </a:extLst>
              </a:tr>
              <a:tr h="218057">
                <a:tc>
                  <a:txBody>
                    <a:bodyPr/>
                    <a:lstStyle/>
                    <a:p>
                      <a:pPr marL="0" marR="17145" algn="ctr">
                        <a:lnSpc>
                          <a:spcPct val="100000"/>
                        </a:lnSpc>
                        <a:spcBef>
                          <a:spcPts val="50"/>
                        </a:spcBef>
                        <a:spcAft>
                          <a:spcPts val="0"/>
                        </a:spcAft>
                      </a:pPr>
                      <a:r>
                        <a:rPr lang="en-US" sz="1100" dirty="0">
                          <a:effectLst/>
                        </a:rPr>
                        <a:t>16</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lang="en-US" sz="1100" dirty="0">
                          <a:effectLst/>
                        </a:rPr>
                        <a:t> </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a:ln>
                            <a:noFill/>
                          </a:ln>
                          <a:solidFill>
                            <a:srgbClr val="D4EAE4"/>
                          </a:solidFill>
                          <a:effectLst/>
                          <a:uLnTx/>
                          <a:uFillTx/>
                          <a:latin typeface="Arial"/>
                          <a:ea typeface="+mn-ea"/>
                          <a:cs typeface="+mn-cs"/>
                        </a:rPr>
                        <a:t>Blank</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dirty="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544726361"/>
                  </a:ext>
                </a:extLst>
              </a:tr>
              <a:tr h="218903">
                <a:tc>
                  <a:txBody>
                    <a:bodyPr/>
                    <a:lstStyle/>
                    <a:p>
                      <a:pPr marL="0" marR="17145" algn="ctr">
                        <a:lnSpc>
                          <a:spcPct val="100000"/>
                        </a:lnSpc>
                        <a:spcBef>
                          <a:spcPts val="50"/>
                        </a:spcBef>
                        <a:spcAft>
                          <a:spcPts val="0"/>
                        </a:spcAft>
                      </a:pPr>
                      <a:r>
                        <a:rPr lang="en-US" sz="1100" dirty="0">
                          <a:effectLst/>
                        </a:rPr>
                        <a:t>17</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4130" marR="0">
                        <a:lnSpc>
                          <a:spcPct val="100000"/>
                        </a:lnSpc>
                        <a:spcBef>
                          <a:spcPts val="45"/>
                        </a:spcBef>
                        <a:spcAft>
                          <a:spcPts val="0"/>
                        </a:spcAft>
                      </a:pPr>
                      <a:r>
                        <a:rPr lang="en-US" sz="1100" dirty="0">
                          <a:effectLst/>
                        </a:rPr>
                        <a:t>Change</a:t>
                      </a:r>
                      <a:r>
                        <a:rPr lang="en-US" sz="1100" spc="-75" dirty="0">
                          <a:effectLst/>
                        </a:rPr>
                        <a:t> </a:t>
                      </a:r>
                      <a:r>
                        <a:rPr lang="en-US" sz="1100" dirty="0">
                          <a:effectLst/>
                        </a:rPr>
                        <a:t>in</a:t>
                      </a:r>
                      <a:r>
                        <a:rPr lang="en-US" sz="1100" spc="-75" dirty="0">
                          <a:effectLst/>
                        </a:rPr>
                        <a:t> </a:t>
                      </a:r>
                      <a:r>
                        <a:rPr lang="en-US" sz="1100" dirty="0">
                          <a:effectLst/>
                        </a:rPr>
                        <a:t>Cash</a:t>
                      </a:r>
                      <a:r>
                        <a:rPr lang="en-US" sz="1100" spc="-75" dirty="0">
                          <a:effectLst/>
                        </a:rPr>
                        <a:t> </a:t>
                      </a:r>
                      <a:r>
                        <a:rPr lang="en-US" sz="1100" dirty="0">
                          <a:effectLst/>
                        </a:rPr>
                        <a:t>(9</a:t>
                      </a:r>
                      <a:r>
                        <a:rPr lang="en-US" sz="1100" spc="-75" dirty="0">
                          <a:effectLst/>
                        </a:rPr>
                        <a:t> </a:t>
                      </a:r>
                      <a:r>
                        <a:rPr lang="en-US" sz="1100" dirty="0">
                          <a:effectLst/>
                        </a:rPr>
                        <a:t>+</a:t>
                      </a:r>
                      <a:r>
                        <a:rPr lang="en-US" sz="1100" spc="-115" dirty="0">
                          <a:effectLst/>
                        </a:rPr>
                        <a:t> </a:t>
                      </a:r>
                      <a:r>
                        <a:rPr lang="en-US" sz="1100" dirty="0">
                          <a:effectLst/>
                        </a:rPr>
                        <a:t>12</a:t>
                      </a:r>
                      <a:r>
                        <a:rPr lang="en-US" sz="1100" spc="-75" dirty="0">
                          <a:effectLst/>
                        </a:rPr>
                        <a:t> </a:t>
                      </a:r>
                      <a:r>
                        <a:rPr lang="en-US" sz="1100" dirty="0">
                          <a:effectLst/>
                        </a:rPr>
                        <a:t>+</a:t>
                      </a:r>
                      <a:r>
                        <a:rPr lang="en-US" sz="1100" spc="-115" dirty="0">
                          <a:effectLst/>
                        </a:rPr>
                        <a:t> </a:t>
                      </a:r>
                      <a:r>
                        <a:rPr lang="en-US" sz="1100" dirty="0">
                          <a:effectLst/>
                        </a:rPr>
                        <a:t>15)</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nSpc>
                          <a:spcPct val="100000"/>
                        </a:lnSpc>
                        <a:spcBef>
                          <a:spcPts val="0"/>
                        </a:spcBef>
                        <a:spcAft>
                          <a:spcPts val="0"/>
                        </a:spcAft>
                      </a:pPr>
                      <a:r>
                        <a:rPr kumimoji="0" lang="en-US" sz="1100" b="0" i="0" u="none" strike="noStrike" kern="1200" cap="none" spc="0" normalizeH="0" baseline="0" noProof="0" dirty="0">
                          <a:ln>
                            <a:noFill/>
                          </a:ln>
                          <a:solidFill>
                            <a:srgbClr val="D4EAE4"/>
                          </a:solidFill>
                          <a:effectLst/>
                          <a:uLnTx/>
                          <a:uFillTx/>
                          <a:latin typeface="Arial"/>
                          <a:ea typeface="+mn-ea"/>
                          <a:cs typeface="+mn-cs"/>
                        </a:rPr>
                        <a:t>Blank</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34290" algn="r">
                        <a:lnSpc>
                          <a:spcPct val="100000"/>
                        </a:lnSpc>
                        <a:spcBef>
                          <a:spcPts val="45"/>
                        </a:spcBef>
                        <a:spcAft>
                          <a:spcPts val="0"/>
                        </a:spcAft>
                      </a:pPr>
                      <a:r>
                        <a:rPr lang="en-US" sz="1100">
                          <a:effectLst/>
                        </a:rPr>
                        <a:t>2,157</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a:effectLst/>
                        </a:rPr>
                        <a:t>2,381</a:t>
                      </a:r>
                      <a:endParaRPr lang="en-IN"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3815" algn="r">
                        <a:lnSpc>
                          <a:spcPct val="100000"/>
                        </a:lnSpc>
                        <a:spcBef>
                          <a:spcPts val="50"/>
                        </a:spcBef>
                        <a:spcAft>
                          <a:spcPts val="0"/>
                        </a:spcAft>
                      </a:pPr>
                      <a:r>
                        <a:rPr lang="en-US" sz="1100" dirty="0">
                          <a:effectLst/>
                        </a:rPr>
                        <a:t>2,647</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55"/>
                        </a:spcBef>
                        <a:spcAft>
                          <a:spcPts val="0"/>
                        </a:spcAft>
                      </a:pPr>
                      <a:r>
                        <a:rPr lang="en-US" sz="1100" dirty="0">
                          <a:effectLst/>
                        </a:rPr>
                        <a:t>2,940</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44450" algn="r">
                        <a:lnSpc>
                          <a:spcPct val="100000"/>
                        </a:lnSpc>
                        <a:spcBef>
                          <a:spcPts val="60"/>
                        </a:spcBef>
                        <a:spcAft>
                          <a:spcPts val="0"/>
                        </a:spcAft>
                      </a:pPr>
                      <a:r>
                        <a:rPr lang="en-US" sz="1100" dirty="0">
                          <a:effectLst/>
                        </a:rPr>
                        <a:t>3,261</a:t>
                      </a:r>
                      <a:endParaRPr lang="en-IN"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16526861"/>
                  </a:ext>
                </a:extLst>
              </a:tr>
            </a:tbl>
          </a:graphicData>
        </a:graphic>
      </p:graphicFrame>
    </p:spTree>
    <p:extLst>
      <p:ext uri="{BB962C8B-B14F-4D97-AF65-F5344CB8AC3E}">
        <p14:creationId xmlns:p14="http://schemas.microsoft.com/office/powerpoint/2010/main" val="40287586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1896"/>
            <a:ext cx="8229600" cy="608447"/>
          </a:xfrm>
        </p:spPr>
        <p:txBody>
          <a:bodyPr wrap="square" anchor="ctr">
            <a:spAutoFit/>
          </a:bodyPr>
          <a:lstStyle/>
          <a:p>
            <a:r>
              <a:rPr lang="en-US" sz="3600" dirty="0">
                <a:latin typeface="+mj-lt"/>
              </a:rPr>
              <a:t>Copyright</a:t>
            </a:r>
            <a:endParaRPr lang="en-US" sz="3600" b="0" dirty="0">
              <a:latin typeface="+mj-lt"/>
            </a:endParaRPr>
          </a:p>
        </p:txBody>
      </p:sp>
      <p:pic>
        <p:nvPicPr>
          <p:cNvPr id="10" name="Picture Placeholder 9" descr="Warning">
            <a:extLst>
              <a:ext uri="{FF2B5EF4-FFF2-40B4-BE49-F238E27FC236}">
                <a16:creationId xmlns:a16="http://schemas.microsoft.com/office/drawing/2014/main" id="{916ED080-4A7D-4795-B4C6-665358BE6EAE}"/>
              </a:ext>
            </a:extLst>
          </p:cNvPr>
          <p:cNvPicPr>
            <a:picLocks noGrp="1" noChangeAspect="1"/>
          </p:cNvPicPr>
          <p:nvPr>
            <p:ph type="pic" sz="quarter" idx="14"/>
          </p:nvPr>
        </p:nvPicPr>
        <p:blipFill>
          <a:blip r:embed="rId3">
            <a:extLst>
              <a:ext uri="{96DAC541-7B7A-43D3-8B79-37D633B846F1}">
                <asvg:svgBlip xmlns:asvg="http://schemas.microsoft.com/office/drawing/2016/SVG/main" r:embed="rId4"/>
              </a:ext>
            </a:extLst>
          </a:blip>
          <a:stretch>
            <a:fillRect/>
          </a:stretch>
        </p:blipFill>
        <p:spPr>
          <a:xfrm>
            <a:off x="557060" y="2286000"/>
            <a:ext cx="1347940" cy="1347940"/>
          </a:xfrm>
          <a:prstGeom prst="rect">
            <a:avLst/>
          </a:prstGeom>
        </p:spPr>
      </p:pic>
      <p:sp>
        <p:nvSpPr>
          <p:cNvPr id="3" name="Content Placeholder 2">
            <a:extLst>
              <a:ext uri="{FF2B5EF4-FFF2-40B4-BE49-F238E27FC236}">
                <a16:creationId xmlns:a16="http://schemas.microsoft.com/office/drawing/2014/main" id="{DF9C7A11-9888-4F7B-B711-91904077BD8C}"/>
              </a:ext>
            </a:extLst>
          </p:cNvPr>
          <p:cNvSpPr>
            <a:spLocks noGrp="1"/>
          </p:cNvSpPr>
          <p:nvPr>
            <p:ph idx="1"/>
          </p:nvPr>
        </p:nvSpPr>
        <p:spPr>
          <a:xfrm>
            <a:off x="2277035" y="1609165"/>
            <a:ext cx="6400800" cy="3262432"/>
          </a:xfrm>
          <a:ln w="28575">
            <a:solidFill>
              <a:schemeClr val="tx1"/>
            </a:solidFill>
          </a:ln>
        </p:spPr>
        <p:txBody>
          <a:bodyPr lIns="274320" tIns="274320" rIns="274320" bIns="274320"/>
          <a:lstStyle/>
          <a:p>
            <a:pPr marL="0" indent="0">
              <a:buNone/>
            </a:pPr>
            <a:r>
              <a:rPr lang="en-US" b="1" dirty="0"/>
              <a:t>This work is protected by United States copyright laws and is provided solely for the use of instructors in teaching their courses and assessing student learning. Dissemination or sale of any part of this work (including on the World Wide Web) will destroy the integrity of the work and is not permitted. The work and materials from it should never be made available to students except by instructors using the accompanying text in their classes. All recipients of this work are expected to abide by these restrictions and to honor the intended pedagogical purposes and the needs of other instructors who rely on these materials.</a:t>
            </a:r>
          </a:p>
        </p:txBody>
      </p:sp>
    </p:spTree>
    <p:extLst>
      <p:ext uri="{BB962C8B-B14F-4D97-AF65-F5344CB8AC3E}">
        <p14:creationId xmlns:p14="http://schemas.microsoft.com/office/powerpoint/2010/main" val="72960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1636"/>
            <a:ext cx="8382000" cy="1108253"/>
          </a:xfrm>
        </p:spPr>
        <p:txBody>
          <a:bodyPr/>
          <a:lstStyle/>
          <a:p>
            <a:r>
              <a:rPr lang="en-US" altLang="en-US" sz="3600" dirty="0">
                <a:latin typeface="+mj-lt"/>
              </a:rPr>
              <a:t>KMS Designs 2019 Income Statement and Balance Sheet </a:t>
            </a:r>
            <a:r>
              <a:rPr lang="en-US" altLang="en-US" sz="2800" dirty="0">
                <a:latin typeface="+mj-lt"/>
              </a:rPr>
              <a:t>(2 of 2)</a:t>
            </a:r>
            <a:endParaRPr lang="en-US" sz="3600" dirty="0">
              <a:latin typeface="+mj-lt"/>
            </a:endParaRPr>
          </a:p>
        </p:txBody>
      </p:sp>
      <p:sp>
        <p:nvSpPr>
          <p:cNvPr id="3" name="Content Placeholder 2"/>
          <p:cNvSpPr>
            <a:spLocks noGrp="1"/>
          </p:cNvSpPr>
          <p:nvPr>
            <p:ph idx="1"/>
          </p:nvPr>
        </p:nvSpPr>
        <p:spPr>
          <a:xfrm>
            <a:off x="457200" y="1600200"/>
            <a:ext cx="8229600" cy="304799"/>
          </a:xfrm>
        </p:spPr>
        <p:txBody>
          <a:bodyPr/>
          <a:lstStyle/>
          <a:p>
            <a:pPr marL="0" indent="0">
              <a:buNone/>
            </a:pPr>
            <a:r>
              <a:rPr lang="en-US" altLang="en-US" sz="2000" b="1" dirty="0"/>
              <a:t>Table 18.1 </a:t>
            </a:r>
            <a:r>
              <a:rPr lang="en-US" altLang="en-US" sz="2000" dirty="0"/>
              <a:t>KMS Designs 2019 Income Statement and Balance Sheet</a:t>
            </a:r>
          </a:p>
        </p:txBody>
      </p:sp>
      <p:graphicFrame>
        <p:nvGraphicFramePr>
          <p:cNvPr id="4" name="Table 3">
            <a:extLst>
              <a:ext uri="{FF2B5EF4-FFF2-40B4-BE49-F238E27FC236}">
                <a16:creationId xmlns:a16="http://schemas.microsoft.com/office/drawing/2014/main" id="{8C3AFE54-F522-4C60-BE45-A12EA6228DA7}"/>
              </a:ext>
            </a:extLst>
          </p:cNvPr>
          <p:cNvGraphicFramePr>
            <a:graphicFrameLocks noGrp="1"/>
          </p:cNvGraphicFramePr>
          <p:nvPr>
            <p:extLst>
              <p:ext uri="{D42A27DB-BD31-4B8C-83A1-F6EECF244321}">
                <p14:modId xmlns:p14="http://schemas.microsoft.com/office/powerpoint/2010/main" val="549312756"/>
              </p:ext>
            </p:extLst>
          </p:nvPr>
        </p:nvGraphicFramePr>
        <p:xfrm>
          <a:off x="1423987" y="2209800"/>
          <a:ext cx="6296025" cy="3967741"/>
        </p:xfrm>
        <a:graphic>
          <a:graphicData uri="http://schemas.openxmlformats.org/drawingml/2006/table">
            <a:tbl>
              <a:tblPr firstRow="1" firstCol="1" lastRow="1" lastCol="1" bandRow="1" bandCol="1">
                <a:tableStyleId>{3B4B98B0-60AC-42C2-AFA5-B58CD77FA1E5}</a:tableStyleId>
              </a:tblPr>
              <a:tblGrid>
                <a:gridCol w="481013">
                  <a:extLst>
                    <a:ext uri="{9D8B030D-6E8A-4147-A177-3AD203B41FA5}">
                      <a16:colId xmlns:a16="http://schemas.microsoft.com/office/drawing/2014/main" val="973624059"/>
                    </a:ext>
                  </a:extLst>
                </a:gridCol>
                <a:gridCol w="3581400">
                  <a:extLst>
                    <a:ext uri="{9D8B030D-6E8A-4147-A177-3AD203B41FA5}">
                      <a16:colId xmlns:a16="http://schemas.microsoft.com/office/drawing/2014/main" val="3947126910"/>
                    </a:ext>
                  </a:extLst>
                </a:gridCol>
                <a:gridCol w="1001188">
                  <a:extLst>
                    <a:ext uri="{9D8B030D-6E8A-4147-A177-3AD203B41FA5}">
                      <a16:colId xmlns:a16="http://schemas.microsoft.com/office/drawing/2014/main" val="854506529"/>
                    </a:ext>
                  </a:extLst>
                </a:gridCol>
                <a:gridCol w="1232424">
                  <a:extLst>
                    <a:ext uri="{9D8B030D-6E8A-4147-A177-3AD203B41FA5}">
                      <a16:colId xmlns:a16="http://schemas.microsoft.com/office/drawing/2014/main" val="1417503963"/>
                    </a:ext>
                  </a:extLst>
                </a:gridCol>
              </a:tblGrid>
              <a:tr h="236594">
                <a:tc>
                  <a:txBody>
                    <a:bodyPr/>
                    <a:lstStyle/>
                    <a:p>
                      <a:pPr marL="0" marR="12700" algn="ctr">
                        <a:lnSpc>
                          <a:spcPct val="107000"/>
                        </a:lnSpc>
                        <a:spcBef>
                          <a:spcPts val="60"/>
                        </a:spcBef>
                        <a:spcAft>
                          <a:spcPts val="0"/>
                        </a:spcAft>
                      </a:pPr>
                      <a:r>
                        <a:rPr lang="en-US" sz="1600" dirty="0">
                          <a:effectLst/>
                        </a:rPr>
                        <a:t> 1</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Year</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7960" marR="0" algn="ctr">
                        <a:lnSpc>
                          <a:spcPct val="107000"/>
                        </a:lnSpc>
                        <a:spcBef>
                          <a:spcPts val="90"/>
                        </a:spcBef>
                        <a:spcAft>
                          <a:spcPts val="0"/>
                        </a:spcAft>
                      </a:pPr>
                      <a:r>
                        <a:rPr lang="en-US" sz="1600" dirty="0">
                          <a:effectLst/>
                        </a:rPr>
                        <a:t>2019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59690" marR="0" algn="ctr">
                        <a:lnSpc>
                          <a:spcPct val="107000"/>
                        </a:lnSpc>
                        <a:spcBef>
                          <a:spcPts val="90"/>
                        </a:spcBef>
                        <a:spcAft>
                          <a:spcPts val="0"/>
                        </a:spcAft>
                      </a:pPr>
                      <a:r>
                        <a:rPr lang="en-US" sz="1600" dirty="0">
                          <a:effectLst/>
                        </a:rPr>
                        <a:t>% of Sales</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416067460"/>
                  </a:ext>
                </a:extLst>
              </a:tr>
              <a:tr h="266129">
                <a:tc>
                  <a:txBody>
                    <a:bodyPr/>
                    <a:lstStyle/>
                    <a:p>
                      <a:pPr marL="0" marR="12700" algn="ctr">
                        <a:lnSpc>
                          <a:spcPct val="107000"/>
                        </a:lnSpc>
                        <a:spcBef>
                          <a:spcPts val="60"/>
                        </a:spcBef>
                        <a:spcAft>
                          <a:spcPts val="0"/>
                        </a:spcAft>
                      </a:pPr>
                      <a:r>
                        <a:rPr lang="en-US" sz="1600" dirty="0">
                          <a:effectLst/>
                        </a:rPr>
                        <a:t> 2</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Balance Sheet ($000s)</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600" b="0" dirty="0">
                          <a:solidFill>
                            <a:srgbClr val="D4EAE4"/>
                          </a:solidFill>
                          <a:effectLst/>
                        </a:rPr>
                        <a:t> Blank</a:t>
                      </a:r>
                      <a:endParaRPr lang="en-IN" sz="16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ctr">
                        <a:lnSpc>
                          <a:spcPct val="107000"/>
                        </a:lnSpc>
                        <a:spcBef>
                          <a:spcPts val="0"/>
                        </a:spcBef>
                        <a:spcAft>
                          <a:spcPts val="0"/>
                        </a:spcAft>
                      </a:pPr>
                      <a:r>
                        <a:rPr lang="en-US" sz="1600" b="0" dirty="0">
                          <a:solidFill>
                            <a:srgbClr val="D4EAE4"/>
                          </a:solidFill>
                          <a:effectLst/>
                        </a:rPr>
                        <a:t> Blank</a:t>
                      </a:r>
                      <a:endParaRPr lang="en-IN" sz="1600" b="0" dirty="0">
                        <a:solidFill>
                          <a:srgbClr val="D4EAE4"/>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547631765"/>
                  </a:ext>
                </a:extLst>
              </a:tr>
              <a:tr h="266129">
                <a:tc>
                  <a:txBody>
                    <a:bodyPr/>
                    <a:lstStyle/>
                    <a:p>
                      <a:pPr marL="0" marR="12700" algn="ctr">
                        <a:lnSpc>
                          <a:spcPct val="107000"/>
                        </a:lnSpc>
                        <a:spcBef>
                          <a:spcPts val="60"/>
                        </a:spcBef>
                        <a:spcAft>
                          <a:spcPts val="0"/>
                        </a:spcAft>
                      </a:pPr>
                      <a:r>
                        <a:rPr lang="en-US" sz="1600" dirty="0">
                          <a:effectLst/>
                        </a:rPr>
                        <a:t> 3</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Assets</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600">
                          <a:effectLst/>
                        </a:rPr>
                        <a:t> </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600">
                          <a:effectLst/>
                        </a:rPr>
                        <a:t> </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38828225"/>
                  </a:ext>
                </a:extLst>
              </a:tr>
              <a:tr h="266129">
                <a:tc>
                  <a:txBody>
                    <a:bodyPr/>
                    <a:lstStyle/>
                    <a:p>
                      <a:pPr marL="0" marR="12700" algn="ctr">
                        <a:lnSpc>
                          <a:spcPct val="107000"/>
                        </a:lnSpc>
                        <a:spcBef>
                          <a:spcPts val="60"/>
                        </a:spcBef>
                        <a:spcAft>
                          <a:spcPts val="0"/>
                        </a:spcAft>
                      </a:pPr>
                      <a:r>
                        <a:rPr lang="en-US" sz="1600" dirty="0">
                          <a:effectLst/>
                        </a:rPr>
                        <a:t> 4</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Cash and Equivalents</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11,982</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16.0%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20844687"/>
                  </a:ext>
                </a:extLst>
              </a:tr>
              <a:tr h="266129">
                <a:tc>
                  <a:txBody>
                    <a:bodyPr/>
                    <a:lstStyle/>
                    <a:p>
                      <a:pPr marL="0" marR="12700" algn="ctr">
                        <a:lnSpc>
                          <a:spcPct val="107000"/>
                        </a:lnSpc>
                        <a:spcBef>
                          <a:spcPts val="60"/>
                        </a:spcBef>
                        <a:spcAft>
                          <a:spcPts val="0"/>
                        </a:spcAft>
                      </a:pPr>
                      <a:r>
                        <a:rPr lang="en-US" sz="1600" dirty="0">
                          <a:effectLst/>
                        </a:rPr>
                        <a:t> 5</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Accounts Receivable</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14,229</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19.0%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881801945"/>
                  </a:ext>
                </a:extLst>
              </a:tr>
              <a:tr h="266129">
                <a:tc>
                  <a:txBody>
                    <a:bodyPr/>
                    <a:lstStyle/>
                    <a:p>
                      <a:pPr marL="0" marR="12700" algn="ctr">
                        <a:lnSpc>
                          <a:spcPct val="107000"/>
                        </a:lnSpc>
                        <a:spcBef>
                          <a:spcPts val="65"/>
                        </a:spcBef>
                        <a:spcAft>
                          <a:spcPts val="0"/>
                        </a:spcAft>
                      </a:pPr>
                      <a:r>
                        <a:rPr lang="en-US" sz="1600" dirty="0">
                          <a:effectLst/>
                        </a:rPr>
                        <a:t> 6</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dirty="0">
                          <a:effectLst/>
                        </a:rPr>
                        <a:t>Inventories</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14,978</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20.0%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28735160"/>
                  </a:ext>
                </a:extLst>
              </a:tr>
              <a:tr h="266129">
                <a:tc>
                  <a:txBody>
                    <a:bodyPr/>
                    <a:lstStyle/>
                    <a:p>
                      <a:pPr marL="0" marR="12700" algn="ctr">
                        <a:lnSpc>
                          <a:spcPct val="107000"/>
                        </a:lnSpc>
                        <a:spcBef>
                          <a:spcPts val="65"/>
                        </a:spcBef>
                        <a:spcAft>
                          <a:spcPts val="0"/>
                        </a:spcAft>
                      </a:pPr>
                      <a:r>
                        <a:rPr lang="en-US" sz="1600" dirty="0">
                          <a:effectLst/>
                        </a:rPr>
                        <a:t> 7</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Total Current Assets</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41,189</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55.0%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876013538"/>
                  </a:ext>
                </a:extLst>
              </a:tr>
              <a:tr h="266129">
                <a:tc>
                  <a:txBody>
                    <a:bodyPr/>
                    <a:lstStyle/>
                    <a:p>
                      <a:pPr marL="0" marR="12700" algn="ctr">
                        <a:lnSpc>
                          <a:spcPct val="107000"/>
                        </a:lnSpc>
                        <a:spcBef>
                          <a:spcPts val="65"/>
                        </a:spcBef>
                        <a:spcAft>
                          <a:spcPts val="0"/>
                        </a:spcAft>
                      </a:pPr>
                      <a:r>
                        <a:rPr lang="en-US" sz="1600" dirty="0">
                          <a:effectLst/>
                        </a:rPr>
                        <a:t> 8</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Property, Plant, and Equipment</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49,437</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66.0%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35717223"/>
                  </a:ext>
                </a:extLst>
              </a:tr>
              <a:tr h="266129">
                <a:tc>
                  <a:txBody>
                    <a:bodyPr/>
                    <a:lstStyle/>
                    <a:p>
                      <a:pPr marL="0" marR="12700" algn="ctr">
                        <a:lnSpc>
                          <a:spcPct val="107000"/>
                        </a:lnSpc>
                        <a:spcBef>
                          <a:spcPts val="65"/>
                        </a:spcBef>
                        <a:spcAft>
                          <a:spcPts val="0"/>
                        </a:spcAft>
                      </a:pPr>
                      <a:r>
                        <a:rPr lang="en-US" sz="1600" dirty="0">
                          <a:effectLst/>
                        </a:rPr>
                        <a:t> 9</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Total Assets</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90,626</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5890" marR="0" algn="l">
                        <a:lnSpc>
                          <a:spcPct val="107000"/>
                        </a:lnSpc>
                        <a:spcBef>
                          <a:spcPts val="60"/>
                        </a:spcBef>
                        <a:spcAft>
                          <a:spcPts val="0"/>
                        </a:spcAft>
                      </a:pPr>
                      <a:r>
                        <a:rPr lang="en-US" sz="1600" b="0" dirty="0">
                          <a:effectLst/>
                        </a:rPr>
                        <a:t>121.0%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231599653"/>
                  </a:ext>
                </a:extLst>
              </a:tr>
              <a:tr h="266129">
                <a:tc>
                  <a:txBody>
                    <a:bodyPr/>
                    <a:lstStyle/>
                    <a:p>
                      <a:pPr marL="0" marR="12700" algn="ctr">
                        <a:lnSpc>
                          <a:spcPct val="107000"/>
                        </a:lnSpc>
                        <a:spcBef>
                          <a:spcPts val="65"/>
                        </a:spcBef>
                        <a:spcAft>
                          <a:spcPts val="0"/>
                        </a:spcAft>
                      </a:pPr>
                      <a:r>
                        <a:rPr lang="en-US" sz="1600">
                          <a:effectLst/>
                        </a:rPr>
                        <a:t>10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Liabilities and Stockholders’ Equity</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600">
                          <a:effectLst/>
                        </a:rPr>
                        <a:t> </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algn="l">
                        <a:lnSpc>
                          <a:spcPct val="107000"/>
                        </a:lnSpc>
                        <a:spcBef>
                          <a:spcPts val="0"/>
                        </a:spcBef>
                        <a:spcAft>
                          <a:spcPts val="0"/>
                        </a:spcAft>
                      </a:pPr>
                      <a:r>
                        <a:rPr lang="en-US" sz="1600" b="0" dirty="0">
                          <a:effectLst/>
                        </a:rPr>
                        <a:t> </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188650465"/>
                  </a:ext>
                </a:extLst>
              </a:tr>
              <a:tr h="266129">
                <a:tc>
                  <a:txBody>
                    <a:bodyPr/>
                    <a:lstStyle/>
                    <a:p>
                      <a:pPr marL="0" marR="12700" algn="ctr">
                        <a:lnSpc>
                          <a:spcPct val="107000"/>
                        </a:lnSpc>
                        <a:spcBef>
                          <a:spcPts val="65"/>
                        </a:spcBef>
                        <a:spcAft>
                          <a:spcPts val="0"/>
                        </a:spcAft>
                      </a:pPr>
                      <a:r>
                        <a:rPr lang="en-US" sz="1600">
                          <a:effectLst/>
                        </a:rPr>
                        <a:t>11</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Accounts Payable</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11,982</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89230" marR="0" algn="l">
                        <a:lnSpc>
                          <a:spcPct val="107000"/>
                        </a:lnSpc>
                        <a:spcBef>
                          <a:spcPts val="60"/>
                        </a:spcBef>
                        <a:spcAft>
                          <a:spcPts val="0"/>
                        </a:spcAft>
                      </a:pPr>
                      <a:r>
                        <a:rPr lang="en-US" sz="1600" b="0" dirty="0">
                          <a:effectLst/>
                        </a:rPr>
                        <a:t>16.0%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40252046"/>
                  </a:ext>
                </a:extLst>
              </a:tr>
              <a:tr h="266129">
                <a:tc>
                  <a:txBody>
                    <a:bodyPr/>
                    <a:lstStyle/>
                    <a:p>
                      <a:pPr marL="0" marR="12700" algn="ctr">
                        <a:lnSpc>
                          <a:spcPct val="107000"/>
                        </a:lnSpc>
                        <a:spcBef>
                          <a:spcPts val="65"/>
                        </a:spcBef>
                        <a:spcAft>
                          <a:spcPts val="0"/>
                        </a:spcAft>
                      </a:pPr>
                      <a:r>
                        <a:rPr lang="en-US" sz="1600">
                          <a:effectLst/>
                        </a:rPr>
                        <a:t>12</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Debt</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4,500</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57810" marR="0" algn="l">
                        <a:lnSpc>
                          <a:spcPct val="107000"/>
                        </a:lnSpc>
                        <a:spcBef>
                          <a:spcPts val="60"/>
                        </a:spcBef>
                        <a:spcAft>
                          <a:spcPts val="0"/>
                        </a:spcAft>
                      </a:pPr>
                      <a:r>
                        <a:rPr lang="en-US" sz="1600" b="0" dirty="0">
                          <a:effectLst/>
                        </a:rPr>
                        <a:t>NM</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435410325"/>
                  </a:ext>
                </a:extLst>
              </a:tr>
              <a:tr h="266129">
                <a:tc>
                  <a:txBody>
                    <a:bodyPr/>
                    <a:lstStyle/>
                    <a:p>
                      <a:pPr marL="0" marR="12700" algn="ctr">
                        <a:lnSpc>
                          <a:spcPct val="107000"/>
                        </a:lnSpc>
                        <a:spcBef>
                          <a:spcPts val="65"/>
                        </a:spcBef>
                        <a:spcAft>
                          <a:spcPts val="0"/>
                        </a:spcAft>
                      </a:pPr>
                      <a:r>
                        <a:rPr lang="en-US" sz="1600">
                          <a:effectLst/>
                        </a:rPr>
                        <a:t>13</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Total Liabilities</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16,482</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57810" marR="0" algn="l">
                        <a:lnSpc>
                          <a:spcPct val="107000"/>
                        </a:lnSpc>
                        <a:spcBef>
                          <a:spcPts val="60"/>
                        </a:spcBef>
                        <a:spcAft>
                          <a:spcPts val="0"/>
                        </a:spcAft>
                      </a:pPr>
                      <a:r>
                        <a:rPr lang="en-US" sz="1600" b="0" dirty="0">
                          <a:effectLst/>
                        </a:rPr>
                        <a:t>NM</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699811560"/>
                  </a:ext>
                </a:extLst>
              </a:tr>
              <a:tr h="266129">
                <a:tc>
                  <a:txBody>
                    <a:bodyPr/>
                    <a:lstStyle/>
                    <a:p>
                      <a:pPr marL="0" marR="12700" algn="ctr">
                        <a:lnSpc>
                          <a:spcPct val="107000"/>
                        </a:lnSpc>
                        <a:spcBef>
                          <a:spcPts val="65"/>
                        </a:spcBef>
                        <a:spcAft>
                          <a:spcPts val="0"/>
                        </a:spcAft>
                      </a:pPr>
                      <a:r>
                        <a:rPr lang="en-US" sz="1600">
                          <a:effectLst/>
                        </a:rPr>
                        <a:t>14</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b="1" dirty="0">
                          <a:effectLst/>
                        </a:rPr>
                        <a:t>Stockholders’ Equity</a:t>
                      </a:r>
                      <a:endParaRPr lang="en-IN" sz="1600" b="1"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a:effectLst/>
                        </a:rPr>
                        <a:t>74,144</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257810" marR="0" algn="l">
                        <a:lnSpc>
                          <a:spcPct val="107000"/>
                        </a:lnSpc>
                        <a:spcBef>
                          <a:spcPts val="60"/>
                        </a:spcBef>
                        <a:spcAft>
                          <a:spcPts val="0"/>
                        </a:spcAft>
                      </a:pPr>
                      <a:r>
                        <a:rPr lang="en-US" sz="1600" b="0" dirty="0">
                          <a:effectLst/>
                        </a:rPr>
                        <a:t>NM</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675185735"/>
                  </a:ext>
                </a:extLst>
              </a:tr>
              <a:tr h="266129">
                <a:tc>
                  <a:txBody>
                    <a:bodyPr/>
                    <a:lstStyle/>
                    <a:p>
                      <a:pPr marL="0" marR="12700" algn="ctr">
                        <a:lnSpc>
                          <a:spcPct val="107000"/>
                        </a:lnSpc>
                        <a:spcBef>
                          <a:spcPts val="65"/>
                        </a:spcBef>
                        <a:spcAft>
                          <a:spcPts val="0"/>
                        </a:spcAft>
                      </a:pPr>
                      <a:r>
                        <a:rPr lang="en-US" sz="1600" dirty="0">
                          <a:effectLst/>
                        </a:rPr>
                        <a:t>15</a:t>
                      </a:r>
                      <a:endParaRPr lang="en-IN" sz="16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46355" marR="0" algn="l">
                        <a:lnSpc>
                          <a:spcPct val="107000"/>
                        </a:lnSpc>
                        <a:spcBef>
                          <a:spcPts val="0"/>
                        </a:spcBef>
                        <a:spcAft>
                          <a:spcPts val="0"/>
                        </a:spcAft>
                      </a:pPr>
                      <a:r>
                        <a:rPr lang="en-US" sz="1600">
                          <a:effectLst/>
                        </a:rPr>
                        <a:t>Total Liabilities and Equity</a:t>
                      </a:r>
                      <a:endParaRPr lang="en-IN" sz="16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109855" algn="r">
                        <a:lnSpc>
                          <a:spcPct val="107000"/>
                        </a:lnSpc>
                        <a:spcBef>
                          <a:spcPts val="60"/>
                        </a:spcBef>
                        <a:spcAft>
                          <a:spcPts val="0"/>
                        </a:spcAft>
                      </a:pPr>
                      <a:r>
                        <a:rPr lang="en-US" sz="1600" b="0" dirty="0">
                          <a:effectLst/>
                        </a:rPr>
                        <a:t>90,626</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135890" marR="0" algn="l">
                        <a:lnSpc>
                          <a:spcPct val="107000"/>
                        </a:lnSpc>
                        <a:spcBef>
                          <a:spcPts val="60"/>
                        </a:spcBef>
                        <a:spcAft>
                          <a:spcPts val="0"/>
                        </a:spcAft>
                      </a:pPr>
                      <a:r>
                        <a:rPr lang="en-US" sz="1600" b="0" dirty="0">
                          <a:effectLst/>
                        </a:rPr>
                        <a:t>121.0%</a:t>
                      </a:r>
                      <a:endParaRPr lang="en-IN" sz="1600" b="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971349044"/>
                  </a:ext>
                </a:extLst>
              </a:tr>
            </a:tbl>
          </a:graphicData>
        </a:graphic>
      </p:graphicFrame>
    </p:spTree>
    <p:extLst>
      <p:ext uri="{BB962C8B-B14F-4D97-AF65-F5344CB8AC3E}">
        <p14:creationId xmlns:p14="http://schemas.microsoft.com/office/powerpoint/2010/main" val="4211377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956"/>
            <a:ext cx="8382000" cy="1097280"/>
          </a:xfrm>
        </p:spPr>
        <p:txBody>
          <a:bodyPr/>
          <a:lstStyle/>
          <a:p>
            <a:r>
              <a:rPr lang="en-US" altLang="en-US" dirty="0">
                <a:latin typeface="+mj-lt"/>
              </a:rPr>
              <a:t>18.2 Forecasting Financial Statements: The Percent of Sales Method </a:t>
            </a:r>
            <a:r>
              <a:rPr lang="en-US" altLang="en-US" sz="2600" dirty="0">
                <a:latin typeface="+mj-lt"/>
              </a:rPr>
              <a:t>(2 of 5)</a:t>
            </a:r>
            <a:endParaRPr lang="en-US" sz="2600" dirty="0">
              <a:latin typeface="+mj-lt"/>
            </a:endParaRPr>
          </a:p>
        </p:txBody>
      </p:sp>
      <p:sp>
        <p:nvSpPr>
          <p:cNvPr id="3" name="Content Placeholder 2"/>
          <p:cNvSpPr>
            <a:spLocks noGrp="1"/>
          </p:cNvSpPr>
          <p:nvPr>
            <p:ph idx="1"/>
          </p:nvPr>
        </p:nvSpPr>
        <p:spPr>
          <a:xfrm>
            <a:off x="457200" y="1600200"/>
            <a:ext cx="8229600" cy="3778596"/>
          </a:xfrm>
        </p:spPr>
        <p:txBody>
          <a:bodyPr/>
          <a:lstStyle/>
          <a:p>
            <a:r>
              <a:rPr lang="en-US" altLang="en-US" sz="2400" dirty="0"/>
              <a:t>Pro Forma Income Statement</a:t>
            </a:r>
          </a:p>
          <a:p>
            <a:pPr lvl="1"/>
            <a:r>
              <a:rPr lang="en-US" altLang="en-US" sz="2400" dirty="0"/>
              <a:t>KMS Designs forecasts 18% growth in sales from 2019 to 2020</a:t>
            </a:r>
          </a:p>
          <a:p>
            <a:pPr lvl="1"/>
            <a:r>
              <a:rPr lang="en-US" altLang="en-US" sz="2400" dirty="0"/>
              <a:t>In 2019: </a:t>
            </a:r>
          </a:p>
          <a:p>
            <a:pPr lvl="2"/>
            <a:r>
              <a:rPr lang="en-US" altLang="en-US" sz="2400" dirty="0"/>
              <a:t>Costs excluding depreciation were 78% of sales</a:t>
            </a:r>
          </a:p>
          <a:p>
            <a:pPr lvl="2"/>
            <a:r>
              <a:rPr lang="en-US" altLang="en-US" sz="2400" dirty="0"/>
              <a:t>Depreciation was 7.335% of sales</a:t>
            </a:r>
          </a:p>
          <a:p>
            <a:pPr lvl="2"/>
            <a:r>
              <a:rPr lang="en-US" altLang="en-US" sz="2400" dirty="0"/>
              <a:t>Tax rate = 3,163 / 12,653 = 35%</a:t>
            </a:r>
          </a:p>
          <a:p>
            <a:pPr lvl="1"/>
            <a:r>
              <a:rPr lang="en-US" altLang="en-US" sz="2400" dirty="0"/>
              <a:t>For now, assume interest expense remains the same as 2019</a:t>
            </a:r>
          </a:p>
        </p:txBody>
      </p:sp>
    </p:spTree>
    <p:extLst>
      <p:ext uri="{BB962C8B-B14F-4D97-AF65-F5344CB8AC3E}">
        <p14:creationId xmlns:p14="http://schemas.microsoft.com/office/powerpoint/2010/main" val="311904195"/>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1858</TotalTime>
  <Words>6127</Words>
  <Application>Microsoft Office PowerPoint</Application>
  <PresentationFormat>On-screen Show (4:3)</PresentationFormat>
  <Paragraphs>1754</Paragraphs>
  <Slides>74</Slides>
  <Notes>73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81" baseType="lpstr">
      <vt:lpstr>Arial</vt:lpstr>
      <vt:lpstr>Calibri</vt:lpstr>
      <vt:lpstr>Times New Roman</vt:lpstr>
      <vt:lpstr>Verdana</vt:lpstr>
      <vt:lpstr>Wingdings</vt:lpstr>
      <vt:lpstr>508 Lecture</vt:lpstr>
      <vt:lpstr>Equation</vt:lpstr>
      <vt:lpstr>Fundamentals of Corporate Finance (1 of 2)</vt:lpstr>
      <vt:lpstr>Chapter Outline</vt:lpstr>
      <vt:lpstr>Learning Objectives (1 of 2)</vt:lpstr>
      <vt:lpstr>Learning Objectives (2 of 2)</vt:lpstr>
      <vt:lpstr>18.1 Goals of Long-Term Financial Planning</vt:lpstr>
      <vt:lpstr>18.2 Forecasting Financial Statements: The Percent of Sales Method (1 of 5)</vt:lpstr>
      <vt:lpstr>KMS Designs 2019 Income Statement and Balance Sheet (1 of 2)</vt:lpstr>
      <vt:lpstr>KMS Designs 2019 Income Statement and Balance Sheet (2 of 2)</vt:lpstr>
      <vt:lpstr>18.2 Forecasting Financial Statements: The Percent of Sales Method (2 of 5)</vt:lpstr>
      <vt:lpstr>KMS Designs’ Pro Forma Income Statement for 2020</vt:lpstr>
      <vt:lpstr>Example 18.1 Percent of Sales (1 of 4)</vt:lpstr>
      <vt:lpstr>Example 18.1 Percent of Sales (2 of 4)</vt:lpstr>
      <vt:lpstr>Example 18.1 Percent of Sales (3 of 4)</vt:lpstr>
      <vt:lpstr>Example 18.1 Percent of Sales (4 of 4)</vt:lpstr>
      <vt:lpstr>Example 18.1a Percent of Sales (1 of 4)</vt:lpstr>
      <vt:lpstr>Example 18.1a Percent of Sales (2 of 4)</vt:lpstr>
      <vt:lpstr>Example 18.1a Percent of Sales (3 of 4)</vt:lpstr>
      <vt:lpstr>Example 18.1a Percent of Sales (4 of 4)</vt:lpstr>
      <vt:lpstr>18.2 Forecasting Financial Statements: The Percent of Sales Method (3 of 5)</vt:lpstr>
      <vt:lpstr>First-Pass Pro Forma Balance Sheet for 2020</vt:lpstr>
      <vt:lpstr>18.2 Forecasting Financial Statements: The Percent of Sales Method (4 of 5)</vt:lpstr>
      <vt:lpstr>Second-Pass Pro Forma Balance Sheet for KMS</vt:lpstr>
      <vt:lpstr>Example 18.2 Net New Financing (1 of 5)</vt:lpstr>
      <vt:lpstr>Example 18.2 Net New Financing (2 of 5)</vt:lpstr>
      <vt:lpstr>Example 18.2 Net New Financing (3 of 5)</vt:lpstr>
      <vt:lpstr>Example 18.2 Net New Financing (4 of 5)</vt:lpstr>
      <vt:lpstr>Example 18.2 Net New Financing (5 of 5)</vt:lpstr>
      <vt:lpstr>Example 18.2a Net New Financing (1 of 5)</vt:lpstr>
      <vt:lpstr>Example 18.2a Net New Financing (2 of 5)</vt:lpstr>
      <vt:lpstr>Example 18.2a Net New Financing (3 of 5)</vt:lpstr>
      <vt:lpstr>Example 18.2a Net New Financing (4 of 5)</vt:lpstr>
      <vt:lpstr>Example 18.2a Net New Financing (5 of 5)</vt:lpstr>
      <vt:lpstr>18.2 Forecasting Financial Statements: The Percent of Sales Method (5 of 5)</vt:lpstr>
      <vt:lpstr>18.3 Forecasting a Planned Expansion (1 of 8)</vt:lpstr>
      <vt:lpstr>18.3 Forecasting a Planned Expansion (2 of 8)</vt:lpstr>
      <vt:lpstr>KMS’s Forecasted Production Capacity Requirements</vt:lpstr>
      <vt:lpstr>18.3 Forecasting a Planned Expansion (3 of 8)</vt:lpstr>
      <vt:lpstr>KMS’s Forecasted Capital Expenditures</vt:lpstr>
      <vt:lpstr>18.3 Forecasting a Planned Expansion (4 of 8)</vt:lpstr>
      <vt:lpstr>KMS’s Planned Debt and Interest Payments</vt:lpstr>
      <vt:lpstr>18.3 Forecasting a Planned Expansion (5 of 8)</vt:lpstr>
      <vt:lpstr>18.3 Forecasting a Planned Expansion (6 of 8)</vt:lpstr>
      <vt:lpstr>Pro Forma Income Statement for KMS Expansion</vt:lpstr>
      <vt:lpstr>18.3 Forecasting a Planned Expansion (7 of 8)</vt:lpstr>
      <vt:lpstr>KMS Projected Working Capital Needs</vt:lpstr>
      <vt:lpstr>18.3 Forecasting a Planned Expansion (8 of 8)</vt:lpstr>
      <vt:lpstr>Pro Forma Balance Sheet for KMS, 2017</vt:lpstr>
      <vt:lpstr>Pro Forma Balance Sheets and Financing</vt:lpstr>
      <vt:lpstr>18.4 Growth and Firm Value (1 of 4)</vt:lpstr>
      <vt:lpstr>18.4 Growth and Firm Value (2 of 4)</vt:lpstr>
      <vt:lpstr>18.4 Growth and Firm Value (3 of 4)</vt:lpstr>
      <vt:lpstr>Example 18.3 Internal and Sustainable Growth Rates and Payout Policy (1 of 6)</vt:lpstr>
      <vt:lpstr>Example 18.3 Internal and Sustainable Growth Rates and Payout Policy (2 of 6)</vt:lpstr>
      <vt:lpstr>Example 18.3 Internal and Sustainable Growth Rates and Payout Policy (3 of 6)</vt:lpstr>
      <vt:lpstr>Example 18.3 Internal and Sustainable Growth Rates and Payout Policy (4 of 6)</vt:lpstr>
      <vt:lpstr>Example 18.3 Internal and Sustainable Growth Rates and Payout Policy (5 of 6)</vt:lpstr>
      <vt:lpstr>Example 18.3 Internal and Sustainable Growth Rates and Payout Policy (6 of 6)</vt:lpstr>
      <vt:lpstr>Table 18.12 Summary of Internal Growth Rate Versus Sustainable Growth Rate</vt:lpstr>
      <vt:lpstr>18.4 Growth and Firm Value (4 of 4)</vt:lpstr>
      <vt:lpstr>Figure 18.1 Starbucks’ Stock Price During Periods of Growth At, Above, and Below its SGR</vt:lpstr>
      <vt:lpstr>18.5 Valuing the Expansion (1 of 6)</vt:lpstr>
      <vt:lpstr>KMS Forecasted Free Cash Flow</vt:lpstr>
      <vt:lpstr>18.5 Valuing the Expansion (2 of 6)</vt:lpstr>
      <vt:lpstr>18.5 Valuing the Expansion (3 of 6)</vt:lpstr>
      <vt:lpstr>18.5 Valuing the Expansion (4 of 6)</vt:lpstr>
      <vt:lpstr>18.5 Valuing the Expansion (5 of 6)</vt:lpstr>
      <vt:lpstr>KMS’ Value Without the Expansion</vt:lpstr>
      <vt:lpstr>18.5 Valuing the Expansion (6 of 6)</vt:lpstr>
      <vt:lpstr>Chapter Quiz (1 of 2)</vt:lpstr>
      <vt:lpstr>Chapter Quiz (2 of 2)</vt:lpstr>
      <vt:lpstr>Fundamentals of Corporate Finance (2 of 2)</vt:lpstr>
      <vt:lpstr>Pro Forma Balance Sheet for KMS, 2019–2024 (1 of 2)</vt:lpstr>
      <vt:lpstr>Pro Forma Balance Sheet for KMS, 2019–2024 (2 of 2)</vt:lpstr>
      <vt:lpstr>Copyright</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Corporate Finance, Fifth Edition, Chapter 18, Financial Modeling and Pro Forma Analysis</dc:title>
  <dc:subject>Business</dc:subject>
  <dc:creator>Berk/Demarzo/Harford.</dc:creator>
  <cp:lastModifiedBy>javad kashefi</cp:lastModifiedBy>
  <cp:revision>492</cp:revision>
  <dcterms:created xsi:type="dcterms:W3CDTF">2014-07-14T20:04:21Z</dcterms:created>
  <dcterms:modified xsi:type="dcterms:W3CDTF">2020-10-03T16:28:54Z</dcterms:modified>
</cp:coreProperties>
</file>