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notesSlides/notesSlide85.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Default Extension="bin" ContentType="application/vnd.openxmlformats-officedocument.oleObject"/>
  <Override PartName="/ppt/notesSlides/notesSlide68.xml" ContentType="application/vnd.openxmlformats-officedocument.presentationml.notesSlide+xml"/>
  <Override PartName="/ppt/notesSlides/notesSlide79.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notesSlides/notesSlide39.xml" ContentType="application/vnd.openxmlformats-officedocument.presentationml.notesSlide+xml"/>
  <Override PartName="/ppt/notesSlides/notesSlide57.xml" ContentType="application/vnd.openxmlformats-officedocument.presentationml.notesSlide+xml"/>
  <Override PartName="/ppt/notesSlides/notesSlide86.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ags/tag1.xml" ContentType="application/vnd.openxmlformats-officedocument.presentationml.tags+xml"/>
  <Override PartName="/ppt/notesSlides/notesSlide24.xml" ContentType="application/vnd.openxmlformats-officedocument.presentationml.notesSlide+xml"/>
  <Override PartName="/ppt/notesSlides/notesSlide35.xml" ContentType="application/vnd.openxmlformats-officedocument.presentationml.notesSlide+xml"/>
  <Override PartName="/ppt/notesSlides/notesSlide53.xml" ContentType="application/vnd.openxmlformats-officedocument.presentationml.notesSlide+xml"/>
  <Override PartName="/ppt/notesSlides/notesSlide71.xml" ContentType="application/vnd.openxmlformats-officedocument.presentationml.notesSlide+xml"/>
  <Override PartName="/ppt/notesSlides/notesSlide82.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notesSlides/notesSlide60.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notesSlides/notesSlide76.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ags/tag2.xml" ContentType="application/vnd.openxmlformats-officedocument.presentationml.tags+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Override PartName="/ppt/notesSlides/notesSlide65.xml" ContentType="application/vnd.openxmlformats-officedocument.presentationml.notesSlide+xml"/>
  <Override PartName="/ppt/notesSlides/notesSlide83.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notesSlides/notesSlide59.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notesSlides/notesSlide77.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ags/tag3.xml" ContentType="application/vnd.openxmlformats-officedocument.presentationml.tags+xml"/>
  <Override PartName="/ppt/notesSlides/notesSlide37.xml" ContentType="application/vnd.openxmlformats-officedocument.presentationml.notesSlide+xml"/>
  <Override PartName="/ppt/notesSlides/notesSlide55.xml" ContentType="application/vnd.openxmlformats-officedocument.presentationml.notesSlide+xml"/>
  <Override PartName="/ppt/notesSlides/notesSlide84.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80.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29.xml" ContentType="application/vnd.openxmlformats-officedocument.presentationml.slide+xml"/>
  <Override PartName="/ppt/slides/slide76.xml" ContentType="application/vnd.openxmlformats-officedocument.presentationml.slide+xml"/>
  <Override PartName="/ppt/notesSlides/notesSlide78.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notesSlides/notesSlide67.xml" ContentType="application/vnd.openxmlformats-officedocument.presentationml.notesSl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notesSlides/notesSlide81.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notesSlides/notesSlide23.xml" ContentType="application/vnd.openxmlformats-officedocument.presentationml.notesSlide+xml"/>
  <Override PartName="/ppt/notesSlides/notesSlide70.xml" ContentType="application/vnd.openxmlformats-officedocument.presentationml.notesSlide+xml"/>
  <Override PartName="/ppt/notesSlides/notesSlide1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985" r:id="rId1"/>
  </p:sldMasterIdLst>
  <p:notesMasterIdLst>
    <p:notesMasterId r:id="rId107"/>
  </p:notesMasterIdLst>
  <p:sldIdLst>
    <p:sldId id="256" r:id="rId2"/>
    <p:sldId id="257" r:id="rId3"/>
    <p:sldId id="258" r:id="rId4"/>
    <p:sldId id="350" r:id="rId5"/>
    <p:sldId id="335" r:id="rId6"/>
    <p:sldId id="351" r:id="rId7"/>
    <p:sldId id="352" r:id="rId8"/>
    <p:sldId id="336" r:id="rId9"/>
    <p:sldId id="259" r:id="rId10"/>
    <p:sldId id="260" r:id="rId11"/>
    <p:sldId id="261" r:id="rId12"/>
    <p:sldId id="262" r:id="rId13"/>
    <p:sldId id="263" r:id="rId14"/>
    <p:sldId id="356" r:id="rId15"/>
    <p:sldId id="357" r:id="rId16"/>
    <p:sldId id="264" r:id="rId17"/>
    <p:sldId id="265" r:id="rId18"/>
    <p:sldId id="266" r:id="rId19"/>
    <p:sldId id="267" r:id="rId20"/>
    <p:sldId id="268" r:id="rId21"/>
    <p:sldId id="269" r:id="rId22"/>
    <p:sldId id="270" r:id="rId23"/>
    <p:sldId id="358" r:id="rId24"/>
    <p:sldId id="359" r:id="rId25"/>
    <p:sldId id="271" r:id="rId26"/>
    <p:sldId id="272" r:id="rId27"/>
    <p:sldId id="273" r:id="rId28"/>
    <p:sldId id="274" r:id="rId29"/>
    <p:sldId id="275" r:id="rId30"/>
    <p:sldId id="276" r:id="rId31"/>
    <p:sldId id="277" r:id="rId32"/>
    <p:sldId id="278" r:id="rId33"/>
    <p:sldId id="279" r:id="rId34"/>
    <p:sldId id="280" r:id="rId35"/>
    <p:sldId id="360" r:id="rId36"/>
    <p:sldId id="361" r:id="rId37"/>
    <p:sldId id="362" r:id="rId38"/>
    <p:sldId id="281" r:id="rId39"/>
    <p:sldId id="282" r:id="rId40"/>
    <p:sldId id="283" r:id="rId41"/>
    <p:sldId id="284" r:id="rId42"/>
    <p:sldId id="285" r:id="rId43"/>
    <p:sldId id="286" r:id="rId44"/>
    <p:sldId id="287" r:id="rId45"/>
    <p:sldId id="288" r:id="rId46"/>
    <p:sldId id="289" r:id="rId47"/>
    <p:sldId id="290" r:id="rId48"/>
    <p:sldId id="291" r:id="rId49"/>
    <p:sldId id="363" r:id="rId50"/>
    <p:sldId id="364" r:id="rId51"/>
    <p:sldId id="292" r:id="rId52"/>
    <p:sldId id="293" r:id="rId53"/>
    <p:sldId id="294" r:id="rId54"/>
    <p:sldId id="295" r:id="rId55"/>
    <p:sldId id="296" r:id="rId56"/>
    <p:sldId id="297" r:id="rId57"/>
    <p:sldId id="365" r:id="rId58"/>
    <p:sldId id="366" r:id="rId59"/>
    <p:sldId id="367" r:id="rId60"/>
    <p:sldId id="298" r:id="rId61"/>
    <p:sldId id="299" r:id="rId62"/>
    <p:sldId id="300" r:id="rId63"/>
    <p:sldId id="301" r:id="rId64"/>
    <p:sldId id="302" r:id="rId65"/>
    <p:sldId id="303" r:id="rId66"/>
    <p:sldId id="304" r:id="rId67"/>
    <p:sldId id="305" r:id="rId68"/>
    <p:sldId id="306" r:id="rId69"/>
    <p:sldId id="307" r:id="rId70"/>
    <p:sldId id="341" r:id="rId71"/>
    <p:sldId id="342" r:id="rId72"/>
    <p:sldId id="308" r:id="rId73"/>
    <p:sldId id="309" r:id="rId74"/>
    <p:sldId id="310" r:id="rId75"/>
    <p:sldId id="348" r:id="rId76"/>
    <p:sldId id="349" r:id="rId77"/>
    <p:sldId id="311" r:id="rId78"/>
    <p:sldId id="312" r:id="rId79"/>
    <p:sldId id="313" r:id="rId80"/>
    <p:sldId id="314" r:id="rId81"/>
    <p:sldId id="315" r:id="rId82"/>
    <p:sldId id="316" r:id="rId83"/>
    <p:sldId id="317" r:id="rId84"/>
    <p:sldId id="318" r:id="rId85"/>
    <p:sldId id="319" r:id="rId86"/>
    <p:sldId id="320" r:id="rId87"/>
    <p:sldId id="321" r:id="rId88"/>
    <p:sldId id="353" r:id="rId89"/>
    <p:sldId id="354" r:id="rId90"/>
    <p:sldId id="355" r:id="rId91"/>
    <p:sldId id="322" r:id="rId92"/>
    <p:sldId id="323" r:id="rId93"/>
    <p:sldId id="324" r:id="rId94"/>
    <p:sldId id="325" r:id="rId95"/>
    <p:sldId id="326" r:id="rId96"/>
    <p:sldId id="327" r:id="rId97"/>
    <p:sldId id="328" r:id="rId98"/>
    <p:sldId id="329" r:id="rId99"/>
    <p:sldId id="330" r:id="rId100"/>
    <p:sldId id="331" r:id="rId101"/>
    <p:sldId id="332" r:id="rId102"/>
    <p:sldId id="333" r:id="rId103"/>
    <p:sldId id="334" r:id="rId104"/>
    <p:sldId id="343" r:id="rId105"/>
    <p:sldId id="344" r:id="rId106"/>
  </p:sldIdLst>
  <p:sldSz cx="9144000" cy="6858000" type="screen4x3"/>
  <p:notesSz cx="6858000" cy="9144000"/>
  <p:custDataLst>
    <p:tags r:id="rId108"/>
  </p:custDataLst>
  <p:defaultTextStyle>
    <a:defPPr>
      <a:defRPr lang="en-US"/>
    </a:defPPr>
    <a:lvl1pPr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1pPr>
    <a:lvl2pPr marL="4572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2pPr>
    <a:lvl3pPr marL="9144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3pPr>
    <a:lvl4pPr marL="13716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4pPr>
    <a:lvl5pPr marL="1828800" algn="l" rtl="0" eaLnBrk="0" fontAlgn="base" hangingPunct="0">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FFFFFF"/>
    <a:srgbClr val="FFFDE9"/>
    <a:srgbClr val="006AA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573" autoAdjust="0"/>
    <p:restoredTop sz="86394" autoAdjust="0"/>
  </p:normalViewPr>
  <p:slideViewPr>
    <p:cSldViewPr>
      <p:cViewPr varScale="1">
        <p:scale>
          <a:sx n="109" d="100"/>
          <a:sy n="109" d="100"/>
        </p:scale>
        <p:origin x="-1290" y="-84"/>
      </p:cViewPr>
      <p:guideLst>
        <p:guide orient="horz"/>
        <p:guide orient="horz" pos="576"/>
        <p:guide orient="horz" pos="965"/>
        <p:guide pos="2880"/>
        <p:guide pos="5581"/>
        <p:guide/>
        <p:guide pos="315"/>
        <p:guide pos="736"/>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notesMaster" Target="notesMasters/notesMaster1.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tags" Target="tags/tag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presProps" Target="presProps.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22.wmf"/></Relationships>
</file>

<file path=ppt/drawings/_rels/vmlDrawing12.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33.w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34.w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38.wmf"/><Relationship Id="rId1" Type="http://schemas.openxmlformats.org/officeDocument/2006/relationships/image" Target="../media/image37.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7.v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image" Target="../media/image41.wmf"/><Relationship Id="rId1" Type="http://schemas.openxmlformats.org/officeDocument/2006/relationships/image" Target="../media/image40.wmf"/></Relationships>
</file>

<file path=ppt/drawings/_rels/vmlDrawing18.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4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49.wmf"/><Relationship Id="rId1" Type="http://schemas.openxmlformats.org/officeDocument/2006/relationships/image" Target="../media/image48.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53.w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56.w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59.w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6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1.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15.wmf"/><Relationship Id="rId1" Type="http://schemas.openxmlformats.org/officeDocument/2006/relationships/image" Target="../media/image14.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9.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defRPr sz="1200">
                <a:latin typeface="Arial" pitchFamily="34" charset="0"/>
                <a:ea typeface="ＭＳ Ｐゴシック" pitchFamily="48" charset="-128"/>
                <a:cs typeface="+mn-cs"/>
              </a:defRPr>
            </a:lvl1pPr>
          </a:lstStyle>
          <a:p>
            <a:pPr>
              <a:defRPr/>
            </a:pPr>
            <a:endParaRPr lang="en-US"/>
          </a:p>
        </p:txBody>
      </p:sp>
      <p:sp>
        <p:nvSpPr>
          <p:cNvPr id="4099"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a:defRPr sz="1200">
                <a:latin typeface="Arial" pitchFamily="34" charset="0"/>
                <a:ea typeface="ＭＳ Ｐゴシック" pitchFamily="48" charset="-128"/>
                <a:cs typeface="+mn-cs"/>
              </a:defRPr>
            </a:lvl1pPr>
          </a:lstStyle>
          <a:p>
            <a:pPr>
              <a:defRPr/>
            </a:pPr>
            <a:endParaRPr lang="en-US"/>
          </a:p>
        </p:txBody>
      </p:sp>
      <p:sp>
        <p:nvSpPr>
          <p:cNvPr id="110596"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defRPr sz="1200">
                <a:latin typeface="Arial" pitchFamily="34" charset="0"/>
                <a:ea typeface="ＭＳ Ｐゴシック" pitchFamily="48" charset="-128"/>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a:defRPr sz="1200"/>
            </a:lvl1pPr>
          </a:lstStyle>
          <a:p>
            <a:pPr>
              <a:defRPr/>
            </a:pPr>
            <a:fld id="{07BC51EF-7F55-41D0-A316-0CCADEF996C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1pPr>
    <a:lvl2pPr marL="4572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2pPr>
    <a:lvl3pPr marL="9144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3pPr>
    <a:lvl4pPr marL="13716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4pPr>
    <a:lvl5pPr marL="1828800" algn="l" rtl="0" eaLnBrk="0" fontAlgn="base" hangingPunct="0">
      <a:spcBef>
        <a:spcPct val="30000"/>
      </a:spcBef>
      <a:spcAft>
        <a:spcPct val="0"/>
      </a:spcAft>
      <a:defRPr sz="1200" kern="1200">
        <a:solidFill>
          <a:schemeClr val="tx1"/>
        </a:solidFill>
        <a:latin typeface="Arial" pitchFamily="34" charset="0"/>
        <a:ea typeface="ＭＳ Ｐゴシック" pitchFamily="34" charset="-128"/>
        <a:cs typeface="ＭＳ Ｐゴシック" pitchFamily="34" charset="-128"/>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9BF78625-928D-4C1C-BF78-079B3A366B30}" type="slidenum">
              <a:rPr lang="en-US" altLang="en-US" smtClean="0"/>
              <a:pPr/>
              <a:t>1</a:t>
            </a:fld>
            <a:endParaRPr lang="en-US" altLang="en-US" smtClean="0"/>
          </a:p>
        </p:txBody>
      </p:sp>
      <p:sp>
        <p:nvSpPr>
          <p:cNvPr id="111619" name="Rectangle 2"/>
          <p:cNvSpPr>
            <a:spLocks noChangeArrowheads="1" noTextEdit="1"/>
          </p:cNvSpPr>
          <p:nvPr>
            <p:ph type="sldImg"/>
          </p:nvPr>
        </p:nvSpPr>
        <p:spPr>
          <a:solidFill>
            <a:srgbClr val="FFFFFF"/>
          </a:solidFill>
          <a:ln/>
        </p:spPr>
      </p:sp>
      <p:sp>
        <p:nvSpPr>
          <p:cNvPr id="1116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171B612-0E7F-42EC-944B-99A231B5A393}" type="slidenum">
              <a:rPr lang="en-US" altLang="en-US" smtClean="0"/>
              <a:pPr/>
              <a:t>10</a:t>
            </a:fld>
            <a:endParaRPr lang="en-US" altLang="en-US" smtClean="0"/>
          </a:p>
        </p:txBody>
      </p:sp>
      <p:sp>
        <p:nvSpPr>
          <p:cNvPr id="120835" name="Rectangle 2"/>
          <p:cNvSpPr>
            <a:spLocks noChangeArrowheads="1" noTextEdit="1"/>
          </p:cNvSpPr>
          <p:nvPr>
            <p:ph type="sldImg"/>
          </p:nvPr>
        </p:nvSpPr>
        <p:spPr>
          <a:solidFill>
            <a:srgbClr val="FFFFFF"/>
          </a:solidFill>
          <a:ln/>
        </p:spPr>
      </p:sp>
      <p:sp>
        <p:nvSpPr>
          <p:cNvPr id="1208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850787F-C230-4CF5-9D5E-EB6C355027EC}" type="slidenum">
              <a:rPr lang="en-US" altLang="en-US" smtClean="0"/>
              <a:pPr/>
              <a:t>11</a:t>
            </a:fld>
            <a:endParaRPr lang="en-US" altLang="en-US" smtClean="0"/>
          </a:p>
        </p:txBody>
      </p:sp>
      <p:sp>
        <p:nvSpPr>
          <p:cNvPr id="121859" name="Rectangle 2"/>
          <p:cNvSpPr>
            <a:spLocks noChangeArrowheads="1" noTextEdit="1"/>
          </p:cNvSpPr>
          <p:nvPr>
            <p:ph type="sldImg"/>
          </p:nvPr>
        </p:nvSpPr>
        <p:spPr>
          <a:solidFill>
            <a:srgbClr val="FFFFFF"/>
          </a:solidFill>
          <a:ln/>
        </p:spPr>
      </p:sp>
      <p:sp>
        <p:nvSpPr>
          <p:cNvPr id="1218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0F611537-BAF0-4E73-98DA-F09EA9673EAF}" type="slidenum">
              <a:rPr lang="en-US" altLang="en-US" smtClean="0"/>
              <a:pPr/>
              <a:t>12</a:t>
            </a:fld>
            <a:endParaRPr lang="en-US" altLang="en-US" smtClean="0"/>
          </a:p>
        </p:txBody>
      </p:sp>
      <p:sp>
        <p:nvSpPr>
          <p:cNvPr id="122883" name="Rectangle 2"/>
          <p:cNvSpPr>
            <a:spLocks noChangeArrowheads="1" noTextEdit="1"/>
          </p:cNvSpPr>
          <p:nvPr>
            <p:ph type="sldImg"/>
          </p:nvPr>
        </p:nvSpPr>
        <p:spPr>
          <a:solidFill>
            <a:srgbClr val="FFFFFF"/>
          </a:solidFill>
          <a:ln/>
        </p:spPr>
      </p:sp>
      <p:sp>
        <p:nvSpPr>
          <p:cNvPr id="1228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F879DD6F-6E3F-44EE-A769-A067B39DF777}" type="slidenum">
              <a:rPr lang="en-US" altLang="en-US" smtClean="0"/>
              <a:pPr/>
              <a:t>13</a:t>
            </a:fld>
            <a:endParaRPr lang="en-US" altLang="en-US" smtClean="0"/>
          </a:p>
        </p:txBody>
      </p:sp>
      <p:sp>
        <p:nvSpPr>
          <p:cNvPr id="123907" name="Rectangle 2"/>
          <p:cNvSpPr>
            <a:spLocks noChangeArrowheads="1" noTextEdit="1"/>
          </p:cNvSpPr>
          <p:nvPr>
            <p:ph type="sldImg"/>
          </p:nvPr>
        </p:nvSpPr>
        <p:spPr>
          <a:solidFill>
            <a:srgbClr val="FFFFFF"/>
          </a:solidFill>
          <a:ln/>
        </p:spPr>
      </p:sp>
      <p:sp>
        <p:nvSpPr>
          <p:cNvPr id="1239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E7437CE-87F9-4418-92CE-D7FD2F108F35}" type="slidenum">
              <a:rPr lang="en-US" altLang="en-US" smtClean="0"/>
              <a:pPr/>
              <a:t>16</a:t>
            </a:fld>
            <a:endParaRPr lang="en-US" altLang="en-US" smtClean="0"/>
          </a:p>
        </p:txBody>
      </p:sp>
      <p:sp>
        <p:nvSpPr>
          <p:cNvPr id="124931" name="Rectangle 2"/>
          <p:cNvSpPr>
            <a:spLocks noChangeArrowheads="1" noTextEdit="1"/>
          </p:cNvSpPr>
          <p:nvPr>
            <p:ph type="sldImg"/>
          </p:nvPr>
        </p:nvSpPr>
        <p:spPr>
          <a:solidFill>
            <a:srgbClr val="FFFFFF"/>
          </a:solidFill>
          <a:ln/>
        </p:spPr>
      </p:sp>
      <p:sp>
        <p:nvSpPr>
          <p:cNvPr id="1249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7"/>
          <p:cNvSpPr>
            <a:spLocks noGrp="1" noChangeArrowheads="1"/>
          </p:cNvSpPr>
          <p:nvPr>
            <p:ph type="sldNum" sz="quarter" idx="5"/>
          </p:nvPr>
        </p:nvSpPr>
        <p:spPr>
          <a:noFill/>
        </p:spPr>
        <p:txBody>
          <a:bodyPr/>
          <a:lstStyle/>
          <a:p>
            <a:fld id="{34E997D8-CB7F-4416-B773-F6D191AF1E16}" type="slidenum">
              <a:rPr lang="en-US" altLang="en-US" smtClean="0"/>
              <a:pPr/>
              <a:t>17</a:t>
            </a:fld>
            <a:endParaRPr lang="en-US" altLang="en-US" smtClean="0"/>
          </a:p>
        </p:txBody>
      </p:sp>
      <p:sp>
        <p:nvSpPr>
          <p:cNvPr id="125955" name="Rectangle 2"/>
          <p:cNvSpPr>
            <a:spLocks noChangeArrowheads="1" noTextEdit="1"/>
          </p:cNvSpPr>
          <p:nvPr>
            <p:ph type="sldImg"/>
          </p:nvPr>
        </p:nvSpPr>
        <p:spPr>
          <a:solidFill>
            <a:srgbClr val="FFFFFF"/>
          </a:solidFill>
          <a:ln/>
        </p:spPr>
      </p:sp>
      <p:sp>
        <p:nvSpPr>
          <p:cNvPr id="1259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7"/>
          <p:cNvSpPr>
            <a:spLocks noGrp="1" noChangeArrowheads="1"/>
          </p:cNvSpPr>
          <p:nvPr>
            <p:ph type="sldNum" sz="quarter" idx="5"/>
          </p:nvPr>
        </p:nvSpPr>
        <p:spPr>
          <a:noFill/>
        </p:spPr>
        <p:txBody>
          <a:bodyPr/>
          <a:lstStyle/>
          <a:p>
            <a:fld id="{FEFF34C3-BDA0-4CC4-A8F6-22B75772FCC6}" type="slidenum">
              <a:rPr lang="en-US" altLang="en-US" smtClean="0"/>
              <a:pPr/>
              <a:t>18</a:t>
            </a:fld>
            <a:endParaRPr lang="en-US" altLang="en-US" smtClean="0"/>
          </a:p>
        </p:txBody>
      </p:sp>
      <p:sp>
        <p:nvSpPr>
          <p:cNvPr id="126979" name="Rectangle 2"/>
          <p:cNvSpPr>
            <a:spLocks noChangeArrowheads="1" noTextEdit="1"/>
          </p:cNvSpPr>
          <p:nvPr>
            <p:ph type="sldImg"/>
          </p:nvPr>
        </p:nvSpPr>
        <p:spPr>
          <a:solidFill>
            <a:srgbClr val="FFFFFF"/>
          </a:solidFill>
          <a:ln/>
        </p:spPr>
      </p:sp>
      <p:sp>
        <p:nvSpPr>
          <p:cNvPr id="1269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7"/>
          <p:cNvSpPr>
            <a:spLocks noGrp="1" noChangeArrowheads="1"/>
          </p:cNvSpPr>
          <p:nvPr>
            <p:ph type="sldNum" sz="quarter" idx="5"/>
          </p:nvPr>
        </p:nvSpPr>
        <p:spPr>
          <a:noFill/>
        </p:spPr>
        <p:txBody>
          <a:bodyPr/>
          <a:lstStyle/>
          <a:p>
            <a:fld id="{0152D6DD-7C8B-4FDD-9370-B2D5D63A568E}" type="slidenum">
              <a:rPr lang="en-US" altLang="en-US" smtClean="0"/>
              <a:pPr/>
              <a:t>19</a:t>
            </a:fld>
            <a:endParaRPr lang="en-US" altLang="en-US" smtClean="0"/>
          </a:p>
        </p:txBody>
      </p:sp>
      <p:sp>
        <p:nvSpPr>
          <p:cNvPr id="128003" name="Rectangle 2"/>
          <p:cNvSpPr>
            <a:spLocks noChangeArrowheads="1" noTextEdit="1"/>
          </p:cNvSpPr>
          <p:nvPr>
            <p:ph type="sldImg"/>
          </p:nvPr>
        </p:nvSpPr>
        <p:spPr>
          <a:solidFill>
            <a:srgbClr val="FFFFFF"/>
          </a:solidFill>
          <a:ln/>
        </p:spPr>
      </p:sp>
      <p:sp>
        <p:nvSpPr>
          <p:cNvPr id="1280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7"/>
          <p:cNvSpPr>
            <a:spLocks noGrp="1" noChangeArrowheads="1"/>
          </p:cNvSpPr>
          <p:nvPr>
            <p:ph type="sldNum" sz="quarter" idx="5"/>
          </p:nvPr>
        </p:nvSpPr>
        <p:spPr>
          <a:noFill/>
        </p:spPr>
        <p:txBody>
          <a:bodyPr/>
          <a:lstStyle/>
          <a:p>
            <a:fld id="{246728E5-BF91-455C-9A80-9D00490B8F00}" type="slidenum">
              <a:rPr lang="en-US" altLang="en-US" smtClean="0"/>
              <a:pPr/>
              <a:t>20</a:t>
            </a:fld>
            <a:endParaRPr lang="en-US" altLang="en-US" smtClean="0"/>
          </a:p>
        </p:txBody>
      </p:sp>
      <p:sp>
        <p:nvSpPr>
          <p:cNvPr id="129027" name="Rectangle 2"/>
          <p:cNvSpPr>
            <a:spLocks noChangeArrowheads="1" noTextEdit="1"/>
          </p:cNvSpPr>
          <p:nvPr>
            <p:ph type="sldImg"/>
          </p:nvPr>
        </p:nvSpPr>
        <p:spPr>
          <a:solidFill>
            <a:srgbClr val="FFFFFF"/>
          </a:solidFill>
          <a:ln/>
        </p:spPr>
      </p:sp>
      <p:sp>
        <p:nvSpPr>
          <p:cNvPr id="1290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Rectangle 7"/>
          <p:cNvSpPr>
            <a:spLocks noGrp="1" noChangeArrowheads="1"/>
          </p:cNvSpPr>
          <p:nvPr>
            <p:ph type="sldNum" sz="quarter" idx="5"/>
          </p:nvPr>
        </p:nvSpPr>
        <p:spPr>
          <a:noFill/>
        </p:spPr>
        <p:txBody>
          <a:bodyPr/>
          <a:lstStyle/>
          <a:p>
            <a:fld id="{409453F9-F144-46A8-8CF0-9C89BCEC7490}" type="slidenum">
              <a:rPr lang="en-US" altLang="en-US" smtClean="0"/>
              <a:pPr/>
              <a:t>21</a:t>
            </a:fld>
            <a:endParaRPr lang="en-US" altLang="en-US" smtClean="0"/>
          </a:p>
        </p:txBody>
      </p:sp>
      <p:sp>
        <p:nvSpPr>
          <p:cNvPr id="130051" name="Rectangle 2"/>
          <p:cNvSpPr>
            <a:spLocks noChangeArrowheads="1" noTextEdit="1"/>
          </p:cNvSpPr>
          <p:nvPr>
            <p:ph type="sldImg"/>
          </p:nvPr>
        </p:nvSpPr>
        <p:spPr>
          <a:solidFill>
            <a:srgbClr val="FFFFFF"/>
          </a:solidFill>
          <a:ln/>
        </p:spPr>
      </p:sp>
      <p:sp>
        <p:nvSpPr>
          <p:cNvPr id="1300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840B7127-0723-4403-AE03-8B807AFBC666}" type="slidenum">
              <a:rPr lang="en-US" altLang="en-US" smtClean="0"/>
              <a:pPr/>
              <a:t>2</a:t>
            </a:fld>
            <a:endParaRPr lang="en-US" altLang="en-US" smtClean="0"/>
          </a:p>
        </p:txBody>
      </p:sp>
      <p:sp>
        <p:nvSpPr>
          <p:cNvPr id="112643" name="Rectangle 2"/>
          <p:cNvSpPr>
            <a:spLocks noChangeArrowheads="1" noTextEdit="1"/>
          </p:cNvSpPr>
          <p:nvPr>
            <p:ph type="sldImg"/>
          </p:nvPr>
        </p:nvSpPr>
        <p:spPr>
          <a:solidFill>
            <a:srgbClr val="FFFFFF"/>
          </a:solidFill>
          <a:ln/>
        </p:spPr>
      </p:sp>
      <p:sp>
        <p:nvSpPr>
          <p:cNvPr id="1126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7"/>
          <p:cNvSpPr>
            <a:spLocks noGrp="1" noChangeArrowheads="1"/>
          </p:cNvSpPr>
          <p:nvPr>
            <p:ph type="sldNum" sz="quarter" idx="5"/>
          </p:nvPr>
        </p:nvSpPr>
        <p:spPr>
          <a:noFill/>
        </p:spPr>
        <p:txBody>
          <a:bodyPr/>
          <a:lstStyle/>
          <a:p>
            <a:fld id="{BE075CC2-490C-46E3-B433-B6416BB6AB72}" type="slidenum">
              <a:rPr lang="en-US" altLang="en-US" smtClean="0"/>
              <a:pPr/>
              <a:t>22</a:t>
            </a:fld>
            <a:endParaRPr lang="en-US" altLang="en-US" smtClean="0"/>
          </a:p>
        </p:txBody>
      </p:sp>
      <p:sp>
        <p:nvSpPr>
          <p:cNvPr id="131075" name="Rectangle 2"/>
          <p:cNvSpPr>
            <a:spLocks noChangeArrowheads="1" noTextEdit="1"/>
          </p:cNvSpPr>
          <p:nvPr>
            <p:ph type="sldImg"/>
          </p:nvPr>
        </p:nvSpPr>
        <p:spPr>
          <a:solidFill>
            <a:srgbClr val="FFFFFF"/>
          </a:solidFill>
          <a:ln/>
        </p:spPr>
      </p:sp>
      <p:sp>
        <p:nvSpPr>
          <p:cNvPr id="1310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7"/>
          <p:cNvSpPr>
            <a:spLocks noGrp="1" noChangeArrowheads="1"/>
          </p:cNvSpPr>
          <p:nvPr>
            <p:ph type="sldNum" sz="quarter" idx="5"/>
          </p:nvPr>
        </p:nvSpPr>
        <p:spPr>
          <a:noFill/>
        </p:spPr>
        <p:txBody>
          <a:bodyPr/>
          <a:lstStyle/>
          <a:p>
            <a:fld id="{15612164-2AE6-4519-B0D0-5DF64DFAC690}" type="slidenum">
              <a:rPr lang="en-US" altLang="en-US" smtClean="0"/>
              <a:pPr/>
              <a:t>25</a:t>
            </a:fld>
            <a:endParaRPr lang="en-US" altLang="en-US" smtClean="0"/>
          </a:p>
        </p:txBody>
      </p:sp>
      <p:sp>
        <p:nvSpPr>
          <p:cNvPr id="132099" name="Rectangle 2"/>
          <p:cNvSpPr>
            <a:spLocks noChangeArrowheads="1" noTextEdit="1"/>
          </p:cNvSpPr>
          <p:nvPr>
            <p:ph type="sldImg"/>
          </p:nvPr>
        </p:nvSpPr>
        <p:spPr>
          <a:solidFill>
            <a:srgbClr val="FFFFFF"/>
          </a:solidFill>
          <a:ln/>
        </p:spPr>
      </p:sp>
      <p:sp>
        <p:nvSpPr>
          <p:cNvPr id="1321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7"/>
          <p:cNvSpPr>
            <a:spLocks noGrp="1" noChangeArrowheads="1"/>
          </p:cNvSpPr>
          <p:nvPr>
            <p:ph type="sldNum" sz="quarter" idx="5"/>
          </p:nvPr>
        </p:nvSpPr>
        <p:spPr>
          <a:noFill/>
        </p:spPr>
        <p:txBody>
          <a:bodyPr/>
          <a:lstStyle/>
          <a:p>
            <a:fld id="{07BD4A18-8E52-4879-B5FB-66A356C97B96}" type="slidenum">
              <a:rPr lang="en-US" altLang="en-US" smtClean="0"/>
              <a:pPr/>
              <a:t>26</a:t>
            </a:fld>
            <a:endParaRPr lang="en-US" altLang="en-US" smtClean="0"/>
          </a:p>
        </p:txBody>
      </p:sp>
      <p:sp>
        <p:nvSpPr>
          <p:cNvPr id="133123" name="Rectangle 2"/>
          <p:cNvSpPr>
            <a:spLocks noChangeArrowheads="1" noTextEdit="1"/>
          </p:cNvSpPr>
          <p:nvPr>
            <p:ph type="sldImg"/>
          </p:nvPr>
        </p:nvSpPr>
        <p:spPr>
          <a:solidFill>
            <a:srgbClr val="FFFFFF"/>
          </a:solidFill>
          <a:ln/>
        </p:spPr>
      </p:sp>
      <p:sp>
        <p:nvSpPr>
          <p:cNvPr id="1331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7"/>
          <p:cNvSpPr>
            <a:spLocks noGrp="1" noChangeArrowheads="1"/>
          </p:cNvSpPr>
          <p:nvPr>
            <p:ph type="sldNum" sz="quarter" idx="5"/>
          </p:nvPr>
        </p:nvSpPr>
        <p:spPr>
          <a:noFill/>
        </p:spPr>
        <p:txBody>
          <a:bodyPr/>
          <a:lstStyle/>
          <a:p>
            <a:fld id="{D73DF98D-1127-4CCD-93D5-2D2F84228ABF}" type="slidenum">
              <a:rPr lang="en-US" altLang="en-US" smtClean="0"/>
              <a:pPr/>
              <a:t>27</a:t>
            </a:fld>
            <a:endParaRPr lang="en-US" altLang="en-US" smtClean="0"/>
          </a:p>
        </p:txBody>
      </p:sp>
      <p:sp>
        <p:nvSpPr>
          <p:cNvPr id="134147" name="Rectangle 2"/>
          <p:cNvSpPr>
            <a:spLocks noChangeArrowheads="1" noTextEdit="1"/>
          </p:cNvSpPr>
          <p:nvPr>
            <p:ph type="sldImg"/>
          </p:nvPr>
        </p:nvSpPr>
        <p:spPr>
          <a:solidFill>
            <a:srgbClr val="FFFFFF"/>
          </a:solidFill>
          <a:ln/>
        </p:spPr>
      </p:sp>
      <p:sp>
        <p:nvSpPr>
          <p:cNvPr id="1341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7"/>
          <p:cNvSpPr>
            <a:spLocks noGrp="1" noChangeArrowheads="1"/>
          </p:cNvSpPr>
          <p:nvPr>
            <p:ph type="sldNum" sz="quarter" idx="5"/>
          </p:nvPr>
        </p:nvSpPr>
        <p:spPr>
          <a:noFill/>
        </p:spPr>
        <p:txBody>
          <a:bodyPr/>
          <a:lstStyle/>
          <a:p>
            <a:fld id="{FA63AD5F-3393-44E9-8FF8-5D11F3C7FF0F}" type="slidenum">
              <a:rPr lang="en-US" altLang="en-US" smtClean="0"/>
              <a:pPr/>
              <a:t>28</a:t>
            </a:fld>
            <a:endParaRPr lang="en-US" altLang="en-US" smtClean="0"/>
          </a:p>
        </p:txBody>
      </p:sp>
      <p:sp>
        <p:nvSpPr>
          <p:cNvPr id="135171" name="Rectangle 2"/>
          <p:cNvSpPr>
            <a:spLocks noChangeArrowheads="1" noTextEdit="1"/>
          </p:cNvSpPr>
          <p:nvPr>
            <p:ph type="sldImg"/>
          </p:nvPr>
        </p:nvSpPr>
        <p:spPr>
          <a:solidFill>
            <a:srgbClr val="FFFFFF"/>
          </a:solidFill>
          <a:ln/>
        </p:spPr>
      </p:sp>
      <p:sp>
        <p:nvSpPr>
          <p:cNvPr id="1351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7"/>
          <p:cNvSpPr>
            <a:spLocks noGrp="1" noChangeArrowheads="1"/>
          </p:cNvSpPr>
          <p:nvPr>
            <p:ph type="sldNum" sz="quarter" idx="5"/>
          </p:nvPr>
        </p:nvSpPr>
        <p:spPr>
          <a:noFill/>
        </p:spPr>
        <p:txBody>
          <a:bodyPr/>
          <a:lstStyle/>
          <a:p>
            <a:fld id="{FCE36EAA-50EE-4F60-99CA-C28DAB2380F5}" type="slidenum">
              <a:rPr lang="en-US" altLang="en-US" smtClean="0"/>
              <a:pPr/>
              <a:t>29</a:t>
            </a:fld>
            <a:endParaRPr lang="en-US" altLang="en-US" smtClean="0"/>
          </a:p>
        </p:txBody>
      </p:sp>
      <p:sp>
        <p:nvSpPr>
          <p:cNvPr id="136195" name="Rectangle 2"/>
          <p:cNvSpPr>
            <a:spLocks noChangeArrowheads="1" noTextEdit="1"/>
          </p:cNvSpPr>
          <p:nvPr>
            <p:ph type="sldImg"/>
          </p:nvPr>
        </p:nvSpPr>
        <p:spPr>
          <a:solidFill>
            <a:srgbClr val="FFFFFF"/>
          </a:solidFill>
          <a:ln/>
        </p:spPr>
      </p:sp>
      <p:sp>
        <p:nvSpPr>
          <p:cNvPr id="1361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7"/>
          <p:cNvSpPr>
            <a:spLocks noGrp="1" noChangeArrowheads="1"/>
          </p:cNvSpPr>
          <p:nvPr>
            <p:ph type="sldNum" sz="quarter" idx="5"/>
          </p:nvPr>
        </p:nvSpPr>
        <p:spPr>
          <a:noFill/>
        </p:spPr>
        <p:txBody>
          <a:bodyPr/>
          <a:lstStyle/>
          <a:p>
            <a:fld id="{4948B79B-0D25-4991-9414-AE7170A66DC9}" type="slidenum">
              <a:rPr lang="en-US" altLang="en-US" smtClean="0"/>
              <a:pPr/>
              <a:t>30</a:t>
            </a:fld>
            <a:endParaRPr lang="en-US" altLang="en-US" smtClean="0"/>
          </a:p>
        </p:txBody>
      </p:sp>
      <p:sp>
        <p:nvSpPr>
          <p:cNvPr id="137219" name="Rectangle 2"/>
          <p:cNvSpPr>
            <a:spLocks noChangeArrowheads="1" noTextEdit="1"/>
          </p:cNvSpPr>
          <p:nvPr>
            <p:ph type="sldImg"/>
          </p:nvPr>
        </p:nvSpPr>
        <p:spPr>
          <a:solidFill>
            <a:srgbClr val="FFFFFF"/>
          </a:solidFill>
          <a:ln/>
        </p:spPr>
      </p:sp>
      <p:sp>
        <p:nvSpPr>
          <p:cNvPr id="1372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Rectangle 7"/>
          <p:cNvSpPr>
            <a:spLocks noGrp="1" noChangeArrowheads="1"/>
          </p:cNvSpPr>
          <p:nvPr>
            <p:ph type="sldNum" sz="quarter" idx="5"/>
          </p:nvPr>
        </p:nvSpPr>
        <p:spPr>
          <a:noFill/>
        </p:spPr>
        <p:txBody>
          <a:bodyPr/>
          <a:lstStyle/>
          <a:p>
            <a:fld id="{3146FA84-3534-4CA5-BC38-12699129B915}" type="slidenum">
              <a:rPr lang="en-US" altLang="en-US" smtClean="0"/>
              <a:pPr/>
              <a:t>31</a:t>
            </a:fld>
            <a:endParaRPr lang="en-US" altLang="en-US" smtClean="0"/>
          </a:p>
        </p:txBody>
      </p:sp>
      <p:sp>
        <p:nvSpPr>
          <p:cNvPr id="138243" name="Rectangle 2"/>
          <p:cNvSpPr>
            <a:spLocks noChangeArrowheads="1" noTextEdit="1"/>
          </p:cNvSpPr>
          <p:nvPr>
            <p:ph type="sldImg"/>
          </p:nvPr>
        </p:nvSpPr>
        <p:spPr>
          <a:solidFill>
            <a:srgbClr val="FFFFFF"/>
          </a:solidFill>
          <a:ln/>
        </p:spPr>
      </p:sp>
      <p:sp>
        <p:nvSpPr>
          <p:cNvPr id="1382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7"/>
          <p:cNvSpPr>
            <a:spLocks noGrp="1" noChangeArrowheads="1"/>
          </p:cNvSpPr>
          <p:nvPr>
            <p:ph type="sldNum" sz="quarter" idx="5"/>
          </p:nvPr>
        </p:nvSpPr>
        <p:spPr>
          <a:noFill/>
        </p:spPr>
        <p:txBody>
          <a:bodyPr/>
          <a:lstStyle/>
          <a:p>
            <a:fld id="{0411F341-4DB1-42AA-85D8-59242F18356E}" type="slidenum">
              <a:rPr lang="en-US" altLang="en-US" smtClean="0"/>
              <a:pPr/>
              <a:t>32</a:t>
            </a:fld>
            <a:endParaRPr lang="en-US" altLang="en-US" smtClean="0"/>
          </a:p>
        </p:txBody>
      </p:sp>
      <p:sp>
        <p:nvSpPr>
          <p:cNvPr id="139267" name="Rectangle 2"/>
          <p:cNvSpPr>
            <a:spLocks noChangeArrowheads="1" noTextEdit="1"/>
          </p:cNvSpPr>
          <p:nvPr>
            <p:ph type="sldImg"/>
          </p:nvPr>
        </p:nvSpPr>
        <p:spPr>
          <a:solidFill>
            <a:srgbClr val="FFFFFF"/>
          </a:solidFill>
          <a:ln/>
        </p:spPr>
      </p:sp>
      <p:sp>
        <p:nvSpPr>
          <p:cNvPr id="1392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7"/>
          <p:cNvSpPr>
            <a:spLocks noGrp="1" noChangeArrowheads="1"/>
          </p:cNvSpPr>
          <p:nvPr>
            <p:ph type="sldNum" sz="quarter" idx="5"/>
          </p:nvPr>
        </p:nvSpPr>
        <p:spPr>
          <a:noFill/>
        </p:spPr>
        <p:txBody>
          <a:bodyPr/>
          <a:lstStyle/>
          <a:p>
            <a:fld id="{D5433001-9AE9-464A-872F-30A901C3D2FC}" type="slidenum">
              <a:rPr lang="en-US" altLang="en-US" smtClean="0"/>
              <a:pPr/>
              <a:t>33</a:t>
            </a:fld>
            <a:endParaRPr lang="en-US" altLang="en-US" smtClean="0"/>
          </a:p>
        </p:txBody>
      </p:sp>
      <p:sp>
        <p:nvSpPr>
          <p:cNvPr id="140291" name="Rectangle 2"/>
          <p:cNvSpPr>
            <a:spLocks noChangeArrowheads="1" noTextEdit="1"/>
          </p:cNvSpPr>
          <p:nvPr>
            <p:ph type="sldImg"/>
          </p:nvPr>
        </p:nvSpPr>
        <p:spPr>
          <a:solidFill>
            <a:srgbClr val="FFFFFF"/>
          </a:solidFill>
          <a:ln/>
        </p:spPr>
      </p:sp>
      <p:sp>
        <p:nvSpPr>
          <p:cNvPr id="1402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C59210AE-7EFE-465E-A0FA-7BFCD3BC34A5}" type="slidenum">
              <a:rPr lang="en-US" altLang="en-US" smtClean="0"/>
              <a:pPr/>
              <a:t>3</a:t>
            </a:fld>
            <a:endParaRPr lang="en-US" altLang="en-US" smtClean="0"/>
          </a:p>
        </p:txBody>
      </p:sp>
      <p:sp>
        <p:nvSpPr>
          <p:cNvPr id="113667" name="Rectangle 2"/>
          <p:cNvSpPr>
            <a:spLocks noChangeArrowheads="1" noTextEdit="1"/>
          </p:cNvSpPr>
          <p:nvPr>
            <p:ph type="sldImg"/>
          </p:nvPr>
        </p:nvSpPr>
        <p:spPr>
          <a:solidFill>
            <a:srgbClr val="FFFFFF"/>
          </a:solidFill>
          <a:ln/>
        </p:spPr>
      </p:sp>
      <p:sp>
        <p:nvSpPr>
          <p:cNvPr id="1136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7"/>
          <p:cNvSpPr>
            <a:spLocks noGrp="1" noChangeArrowheads="1"/>
          </p:cNvSpPr>
          <p:nvPr>
            <p:ph type="sldNum" sz="quarter" idx="5"/>
          </p:nvPr>
        </p:nvSpPr>
        <p:spPr>
          <a:noFill/>
        </p:spPr>
        <p:txBody>
          <a:bodyPr/>
          <a:lstStyle/>
          <a:p>
            <a:fld id="{CF057839-85AA-4EAA-B234-958E0FFB1058}" type="slidenum">
              <a:rPr lang="en-US" altLang="en-US" smtClean="0"/>
              <a:pPr/>
              <a:t>34</a:t>
            </a:fld>
            <a:endParaRPr lang="en-US" altLang="en-US" smtClean="0"/>
          </a:p>
        </p:txBody>
      </p:sp>
      <p:sp>
        <p:nvSpPr>
          <p:cNvPr id="141315" name="Rectangle 2"/>
          <p:cNvSpPr>
            <a:spLocks noChangeArrowheads="1" noTextEdit="1"/>
          </p:cNvSpPr>
          <p:nvPr>
            <p:ph type="sldImg"/>
          </p:nvPr>
        </p:nvSpPr>
        <p:spPr>
          <a:solidFill>
            <a:srgbClr val="FFFFFF"/>
          </a:solidFill>
          <a:ln/>
        </p:spPr>
      </p:sp>
      <p:sp>
        <p:nvSpPr>
          <p:cNvPr id="1413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p:spPr>
        <p:txBody>
          <a:bodyPr/>
          <a:lstStyle/>
          <a:p>
            <a:fld id="{3AC5F481-DF29-4CEC-BE3D-808FCA15A287}" type="slidenum">
              <a:rPr lang="en-US" altLang="en-US" smtClean="0"/>
              <a:pPr/>
              <a:t>38</a:t>
            </a:fld>
            <a:endParaRPr lang="en-US" altLang="en-US" smtClean="0"/>
          </a:p>
        </p:txBody>
      </p:sp>
      <p:sp>
        <p:nvSpPr>
          <p:cNvPr id="142339" name="Rectangle 2"/>
          <p:cNvSpPr>
            <a:spLocks noChangeArrowheads="1" noTextEdit="1"/>
          </p:cNvSpPr>
          <p:nvPr>
            <p:ph type="sldImg"/>
          </p:nvPr>
        </p:nvSpPr>
        <p:spPr>
          <a:solidFill>
            <a:srgbClr val="FFFFFF"/>
          </a:solidFill>
          <a:ln/>
        </p:spPr>
      </p:sp>
      <p:sp>
        <p:nvSpPr>
          <p:cNvPr id="1423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7"/>
          <p:cNvSpPr>
            <a:spLocks noGrp="1" noChangeArrowheads="1"/>
          </p:cNvSpPr>
          <p:nvPr>
            <p:ph type="sldNum" sz="quarter" idx="5"/>
          </p:nvPr>
        </p:nvSpPr>
        <p:spPr>
          <a:noFill/>
        </p:spPr>
        <p:txBody>
          <a:bodyPr/>
          <a:lstStyle/>
          <a:p>
            <a:fld id="{96FD3CBD-C0D2-42C2-AFFE-D281C419A340}" type="slidenum">
              <a:rPr lang="en-US" altLang="en-US" smtClean="0"/>
              <a:pPr/>
              <a:t>39</a:t>
            </a:fld>
            <a:endParaRPr lang="en-US" altLang="en-US" smtClean="0"/>
          </a:p>
        </p:txBody>
      </p:sp>
      <p:sp>
        <p:nvSpPr>
          <p:cNvPr id="143363" name="Rectangle 2"/>
          <p:cNvSpPr>
            <a:spLocks noChangeArrowheads="1" noTextEdit="1"/>
          </p:cNvSpPr>
          <p:nvPr>
            <p:ph type="sldImg"/>
          </p:nvPr>
        </p:nvSpPr>
        <p:spPr>
          <a:solidFill>
            <a:srgbClr val="FFFFFF"/>
          </a:solidFill>
          <a:ln/>
        </p:spPr>
      </p:sp>
      <p:sp>
        <p:nvSpPr>
          <p:cNvPr id="1433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7"/>
          <p:cNvSpPr>
            <a:spLocks noGrp="1" noChangeArrowheads="1"/>
          </p:cNvSpPr>
          <p:nvPr>
            <p:ph type="sldNum" sz="quarter" idx="5"/>
          </p:nvPr>
        </p:nvSpPr>
        <p:spPr>
          <a:noFill/>
        </p:spPr>
        <p:txBody>
          <a:bodyPr/>
          <a:lstStyle/>
          <a:p>
            <a:fld id="{1383C07B-3458-48A4-97C2-5DE773D1E8ED}" type="slidenum">
              <a:rPr lang="en-US" altLang="en-US" smtClean="0"/>
              <a:pPr/>
              <a:t>40</a:t>
            </a:fld>
            <a:endParaRPr lang="en-US" altLang="en-US" smtClean="0"/>
          </a:p>
        </p:txBody>
      </p:sp>
      <p:sp>
        <p:nvSpPr>
          <p:cNvPr id="144387" name="Rectangle 2"/>
          <p:cNvSpPr>
            <a:spLocks noChangeArrowheads="1" noTextEdit="1"/>
          </p:cNvSpPr>
          <p:nvPr>
            <p:ph type="sldImg"/>
          </p:nvPr>
        </p:nvSpPr>
        <p:spPr>
          <a:solidFill>
            <a:srgbClr val="FFFFFF"/>
          </a:solidFill>
          <a:ln/>
        </p:spPr>
      </p:sp>
      <p:sp>
        <p:nvSpPr>
          <p:cNvPr id="1443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7"/>
          <p:cNvSpPr>
            <a:spLocks noGrp="1" noChangeArrowheads="1"/>
          </p:cNvSpPr>
          <p:nvPr>
            <p:ph type="sldNum" sz="quarter" idx="5"/>
          </p:nvPr>
        </p:nvSpPr>
        <p:spPr>
          <a:noFill/>
        </p:spPr>
        <p:txBody>
          <a:bodyPr/>
          <a:lstStyle/>
          <a:p>
            <a:fld id="{7317FF0B-ECEB-453C-95FE-BED0F2CE2DDA}" type="slidenum">
              <a:rPr lang="en-US" altLang="en-US" smtClean="0"/>
              <a:pPr/>
              <a:t>41</a:t>
            </a:fld>
            <a:endParaRPr lang="en-US" altLang="en-US" smtClean="0"/>
          </a:p>
        </p:txBody>
      </p:sp>
      <p:sp>
        <p:nvSpPr>
          <p:cNvPr id="145411" name="Rectangle 2"/>
          <p:cNvSpPr>
            <a:spLocks noChangeArrowheads="1" noTextEdit="1"/>
          </p:cNvSpPr>
          <p:nvPr>
            <p:ph type="sldImg"/>
          </p:nvPr>
        </p:nvSpPr>
        <p:spPr>
          <a:solidFill>
            <a:srgbClr val="FFFFFF"/>
          </a:solidFill>
          <a:ln/>
        </p:spPr>
      </p:sp>
      <p:sp>
        <p:nvSpPr>
          <p:cNvPr id="1454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7"/>
          <p:cNvSpPr>
            <a:spLocks noGrp="1" noChangeArrowheads="1"/>
          </p:cNvSpPr>
          <p:nvPr>
            <p:ph type="sldNum" sz="quarter" idx="5"/>
          </p:nvPr>
        </p:nvSpPr>
        <p:spPr>
          <a:noFill/>
        </p:spPr>
        <p:txBody>
          <a:bodyPr/>
          <a:lstStyle/>
          <a:p>
            <a:fld id="{52308599-EBBB-4E80-93C6-95E4D850EF99}" type="slidenum">
              <a:rPr lang="en-US" altLang="en-US" smtClean="0"/>
              <a:pPr/>
              <a:t>42</a:t>
            </a:fld>
            <a:endParaRPr lang="en-US" altLang="en-US" smtClean="0"/>
          </a:p>
        </p:txBody>
      </p:sp>
      <p:sp>
        <p:nvSpPr>
          <p:cNvPr id="146435" name="Rectangle 2"/>
          <p:cNvSpPr>
            <a:spLocks noChangeArrowheads="1" noTextEdit="1"/>
          </p:cNvSpPr>
          <p:nvPr>
            <p:ph type="sldImg"/>
          </p:nvPr>
        </p:nvSpPr>
        <p:spPr>
          <a:solidFill>
            <a:srgbClr val="FFFFFF"/>
          </a:solidFill>
          <a:ln/>
        </p:spPr>
      </p:sp>
      <p:sp>
        <p:nvSpPr>
          <p:cNvPr id="1464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7"/>
          <p:cNvSpPr>
            <a:spLocks noGrp="1" noChangeArrowheads="1"/>
          </p:cNvSpPr>
          <p:nvPr>
            <p:ph type="sldNum" sz="quarter" idx="5"/>
          </p:nvPr>
        </p:nvSpPr>
        <p:spPr>
          <a:noFill/>
        </p:spPr>
        <p:txBody>
          <a:bodyPr/>
          <a:lstStyle/>
          <a:p>
            <a:fld id="{C71313F2-DDBC-46F3-8D26-4879FCF525BF}" type="slidenum">
              <a:rPr lang="en-US" altLang="en-US" smtClean="0"/>
              <a:pPr/>
              <a:t>43</a:t>
            </a:fld>
            <a:endParaRPr lang="en-US" altLang="en-US" smtClean="0"/>
          </a:p>
        </p:txBody>
      </p:sp>
      <p:sp>
        <p:nvSpPr>
          <p:cNvPr id="147459" name="Rectangle 2"/>
          <p:cNvSpPr>
            <a:spLocks noChangeArrowheads="1" noTextEdit="1"/>
          </p:cNvSpPr>
          <p:nvPr>
            <p:ph type="sldImg"/>
          </p:nvPr>
        </p:nvSpPr>
        <p:spPr>
          <a:solidFill>
            <a:srgbClr val="FFFFFF"/>
          </a:solidFill>
          <a:ln/>
        </p:spPr>
      </p:sp>
      <p:sp>
        <p:nvSpPr>
          <p:cNvPr id="1474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7"/>
          <p:cNvSpPr>
            <a:spLocks noGrp="1" noChangeArrowheads="1"/>
          </p:cNvSpPr>
          <p:nvPr>
            <p:ph type="sldNum" sz="quarter" idx="5"/>
          </p:nvPr>
        </p:nvSpPr>
        <p:spPr>
          <a:noFill/>
        </p:spPr>
        <p:txBody>
          <a:bodyPr/>
          <a:lstStyle/>
          <a:p>
            <a:fld id="{A8D7EBF6-0551-4B88-8B2E-48EF95DEBD32}" type="slidenum">
              <a:rPr lang="en-US" altLang="en-US" smtClean="0"/>
              <a:pPr/>
              <a:t>44</a:t>
            </a:fld>
            <a:endParaRPr lang="en-US" altLang="en-US" smtClean="0"/>
          </a:p>
        </p:txBody>
      </p:sp>
      <p:sp>
        <p:nvSpPr>
          <p:cNvPr id="148483" name="Rectangle 2"/>
          <p:cNvSpPr>
            <a:spLocks noChangeArrowheads="1" noTextEdit="1"/>
          </p:cNvSpPr>
          <p:nvPr>
            <p:ph type="sldImg"/>
          </p:nvPr>
        </p:nvSpPr>
        <p:spPr>
          <a:solidFill>
            <a:srgbClr val="FFFFFF"/>
          </a:solidFill>
          <a:ln/>
        </p:spPr>
      </p:sp>
      <p:sp>
        <p:nvSpPr>
          <p:cNvPr id="1484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7"/>
          <p:cNvSpPr>
            <a:spLocks noGrp="1" noChangeArrowheads="1"/>
          </p:cNvSpPr>
          <p:nvPr>
            <p:ph type="sldNum" sz="quarter" idx="5"/>
          </p:nvPr>
        </p:nvSpPr>
        <p:spPr>
          <a:noFill/>
        </p:spPr>
        <p:txBody>
          <a:bodyPr/>
          <a:lstStyle/>
          <a:p>
            <a:fld id="{6CA87543-F4E4-4FDB-AC08-069C862E17AD}" type="slidenum">
              <a:rPr lang="en-US" altLang="en-US" smtClean="0"/>
              <a:pPr/>
              <a:t>45</a:t>
            </a:fld>
            <a:endParaRPr lang="en-US" altLang="en-US" smtClean="0"/>
          </a:p>
        </p:txBody>
      </p:sp>
      <p:sp>
        <p:nvSpPr>
          <p:cNvPr id="149507" name="Rectangle 2"/>
          <p:cNvSpPr>
            <a:spLocks noChangeArrowheads="1" noTextEdit="1"/>
          </p:cNvSpPr>
          <p:nvPr>
            <p:ph type="sldImg"/>
          </p:nvPr>
        </p:nvSpPr>
        <p:spPr>
          <a:solidFill>
            <a:srgbClr val="FFFFFF"/>
          </a:solidFill>
          <a:ln/>
        </p:spPr>
      </p:sp>
      <p:sp>
        <p:nvSpPr>
          <p:cNvPr id="1495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7"/>
          <p:cNvSpPr>
            <a:spLocks noGrp="1" noChangeArrowheads="1"/>
          </p:cNvSpPr>
          <p:nvPr>
            <p:ph type="sldNum" sz="quarter" idx="5"/>
          </p:nvPr>
        </p:nvSpPr>
        <p:spPr>
          <a:noFill/>
        </p:spPr>
        <p:txBody>
          <a:bodyPr/>
          <a:lstStyle/>
          <a:p>
            <a:fld id="{06809F44-F7D4-468B-A32E-2515914F1D61}" type="slidenum">
              <a:rPr lang="en-US" altLang="en-US" smtClean="0"/>
              <a:pPr/>
              <a:t>46</a:t>
            </a:fld>
            <a:endParaRPr lang="en-US" altLang="en-US" smtClean="0"/>
          </a:p>
        </p:txBody>
      </p:sp>
      <p:sp>
        <p:nvSpPr>
          <p:cNvPr id="150531" name="Rectangle 2"/>
          <p:cNvSpPr>
            <a:spLocks noChangeArrowheads="1" noTextEdit="1"/>
          </p:cNvSpPr>
          <p:nvPr>
            <p:ph type="sldImg"/>
          </p:nvPr>
        </p:nvSpPr>
        <p:spPr>
          <a:solidFill>
            <a:srgbClr val="FFFFFF"/>
          </a:solidFill>
          <a:ln/>
        </p:spPr>
      </p:sp>
      <p:sp>
        <p:nvSpPr>
          <p:cNvPr id="1505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618D1E30-A0B9-4160-82B6-A9B07C530AA1}" type="slidenum">
              <a:rPr lang="en-US" altLang="en-US" smtClean="0"/>
              <a:pPr/>
              <a:t>4</a:t>
            </a:fld>
            <a:endParaRPr lang="en-US" altLang="en-US" smtClean="0"/>
          </a:p>
        </p:txBody>
      </p:sp>
      <p:sp>
        <p:nvSpPr>
          <p:cNvPr id="114691" name="Rectangle 2"/>
          <p:cNvSpPr>
            <a:spLocks noChangeArrowheads="1" noTextEdit="1"/>
          </p:cNvSpPr>
          <p:nvPr>
            <p:ph type="sldImg"/>
          </p:nvPr>
        </p:nvSpPr>
        <p:spPr>
          <a:solidFill>
            <a:srgbClr val="FFFFFF"/>
          </a:solidFill>
          <a:ln/>
        </p:spPr>
      </p:sp>
      <p:sp>
        <p:nvSpPr>
          <p:cNvPr id="1146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7"/>
          <p:cNvSpPr>
            <a:spLocks noGrp="1" noChangeArrowheads="1"/>
          </p:cNvSpPr>
          <p:nvPr>
            <p:ph type="sldNum" sz="quarter" idx="5"/>
          </p:nvPr>
        </p:nvSpPr>
        <p:spPr>
          <a:noFill/>
        </p:spPr>
        <p:txBody>
          <a:bodyPr/>
          <a:lstStyle/>
          <a:p>
            <a:fld id="{99EB6436-E082-44F6-9210-D0A3E7225763}" type="slidenum">
              <a:rPr lang="en-US" altLang="en-US" smtClean="0"/>
              <a:pPr/>
              <a:t>47</a:t>
            </a:fld>
            <a:endParaRPr lang="en-US" altLang="en-US" smtClean="0"/>
          </a:p>
        </p:txBody>
      </p:sp>
      <p:sp>
        <p:nvSpPr>
          <p:cNvPr id="151555" name="Rectangle 2"/>
          <p:cNvSpPr>
            <a:spLocks noChangeArrowheads="1" noTextEdit="1"/>
          </p:cNvSpPr>
          <p:nvPr>
            <p:ph type="sldImg"/>
          </p:nvPr>
        </p:nvSpPr>
        <p:spPr>
          <a:solidFill>
            <a:srgbClr val="FFFFFF"/>
          </a:solidFill>
          <a:ln/>
        </p:spPr>
      </p:sp>
      <p:sp>
        <p:nvSpPr>
          <p:cNvPr id="1515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7"/>
          <p:cNvSpPr>
            <a:spLocks noGrp="1" noChangeArrowheads="1"/>
          </p:cNvSpPr>
          <p:nvPr>
            <p:ph type="sldNum" sz="quarter" idx="5"/>
          </p:nvPr>
        </p:nvSpPr>
        <p:spPr>
          <a:noFill/>
        </p:spPr>
        <p:txBody>
          <a:bodyPr/>
          <a:lstStyle/>
          <a:p>
            <a:fld id="{18CE4479-6CDB-4319-803D-A5AF8B5B8E3D}" type="slidenum">
              <a:rPr lang="en-US" altLang="en-US" smtClean="0"/>
              <a:pPr/>
              <a:t>48</a:t>
            </a:fld>
            <a:endParaRPr lang="en-US" altLang="en-US" smtClean="0"/>
          </a:p>
        </p:txBody>
      </p:sp>
      <p:sp>
        <p:nvSpPr>
          <p:cNvPr id="152579" name="Rectangle 2"/>
          <p:cNvSpPr>
            <a:spLocks noChangeArrowheads="1" noTextEdit="1"/>
          </p:cNvSpPr>
          <p:nvPr>
            <p:ph type="sldImg"/>
          </p:nvPr>
        </p:nvSpPr>
        <p:spPr>
          <a:solidFill>
            <a:srgbClr val="FFFFFF"/>
          </a:solidFill>
          <a:ln/>
        </p:spPr>
      </p:sp>
      <p:sp>
        <p:nvSpPr>
          <p:cNvPr id="1525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7"/>
          <p:cNvSpPr>
            <a:spLocks noGrp="1" noChangeArrowheads="1"/>
          </p:cNvSpPr>
          <p:nvPr>
            <p:ph type="sldNum" sz="quarter" idx="5"/>
          </p:nvPr>
        </p:nvSpPr>
        <p:spPr>
          <a:noFill/>
        </p:spPr>
        <p:txBody>
          <a:bodyPr/>
          <a:lstStyle/>
          <a:p>
            <a:fld id="{6299E7F8-E25E-43A2-BBE1-2881422AB3B6}" type="slidenum">
              <a:rPr lang="en-US" altLang="en-US" smtClean="0"/>
              <a:pPr/>
              <a:t>51</a:t>
            </a:fld>
            <a:endParaRPr lang="en-US" altLang="en-US" smtClean="0"/>
          </a:p>
        </p:txBody>
      </p:sp>
      <p:sp>
        <p:nvSpPr>
          <p:cNvPr id="153603" name="Rectangle 2"/>
          <p:cNvSpPr>
            <a:spLocks noChangeArrowheads="1" noTextEdit="1"/>
          </p:cNvSpPr>
          <p:nvPr>
            <p:ph type="sldImg"/>
          </p:nvPr>
        </p:nvSpPr>
        <p:spPr>
          <a:solidFill>
            <a:srgbClr val="FFFFFF"/>
          </a:solidFill>
          <a:ln/>
        </p:spPr>
      </p:sp>
      <p:sp>
        <p:nvSpPr>
          <p:cNvPr id="1536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7"/>
          <p:cNvSpPr>
            <a:spLocks noGrp="1" noChangeArrowheads="1"/>
          </p:cNvSpPr>
          <p:nvPr>
            <p:ph type="sldNum" sz="quarter" idx="5"/>
          </p:nvPr>
        </p:nvSpPr>
        <p:spPr>
          <a:noFill/>
        </p:spPr>
        <p:txBody>
          <a:bodyPr/>
          <a:lstStyle/>
          <a:p>
            <a:fld id="{260FB996-D358-421A-9EE3-FEE8E65ADA63}" type="slidenum">
              <a:rPr lang="en-US" altLang="en-US" smtClean="0"/>
              <a:pPr/>
              <a:t>52</a:t>
            </a:fld>
            <a:endParaRPr lang="en-US" altLang="en-US" smtClean="0"/>
          </a:p>
        </p:txBody>
      </p:sp>
      <p:sp>
        <p:nvSpPr>
          <p:cNvPr id="154627" name="Rectangle 2"/>
          <p:cNvSpPr>
            <a:spLocks noChangeArrowheads="1" noTextEdit="1"/>
          </p:cNvSpPr>
          <p:nvPr>
            <p:ph type="sldImg"/>
          </p:nvPr>
        </p:nvSpPr>
        <p:spPr>
          <a:solidFill>
            <a:srgbClr val="FFFFFF"/>
          </a:solidFill>
          <a:ln/>
        </p:spPr>
      </p:sp>
      <p:sp>
        <p:nvSpPr>
          <p:cNvPr id="1546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7"/>
          <p:cNvSpPr>
            <a:spLocks noGrp="1" noChangeArrowheads="1"/>
          </p:cNvSpPr>
          <p:nvPr>
            <p:ph type="sldNum" sz="quarter" idx="5"/>
          </p:nvPr>
        </p:nvSpPr>
        <p:spPr>
          <a:noFill/>
        </p:spPr>
        <p:txBody>
          <a:bodyPr/>
          <a:lstStyle/>
          <a:p>
            <a:fld id="{9F7F104D-3E2E-4A9E-B8C7-3867A269FB38}" type="slidenum">
              <a:rPr lang="en-US" altLang="en-US" smtClean="0"/>
              <a:pPr/>
              <a:t>53</a:t>
            </a:fld>
            <a:endParaRPr lang="en-US" altLang="en-US" smtClean="0"/>
          </a:p>
        </p:txBody>
      </p:sp>
      <p:sp>
        <p:nvSpPr>
          <p:cNvPr id="155651" name="Rectangle 2"/>
          <p:cNvSpPr>
            <a:spLocks noChangeArrowheads="1" noTextEdit="1"/>
          </p:cNvSpPr>
          <p:nvPr>
            <p:ph type="sldImg"/>
          </p:nvPr>
        </p:nvSpPr>
        <p:spPr>
          <a:solidFill>
            <a:srgbClr val="FFFFFF"/>
          </a:solidFill>
          <a:ln/>
        </p:spPr>
      </p:sp>
      <p:sp>
        <p:nvSpPr>
          <p:cNvPr id="1556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74" name="Rectangle 7"/>
          <p:cNvSpPr>
            <a:spLocks noGrp="1" noChangeArrowheads="1"/>
          </p:cNvSpPr>
          <p:nvPr>
            <p:ph type="sldNum" sz="quarter" idx="5"/>
          </p:nvPr>
        </p:nvSpPr>
        <p:spPr>
          <a:noFill/>
        </p:spPr>
        <p:txBody>
          <a:bodyPr/>
          <a:lstStyle/>
          <a:p>
            <a:fld id="{CF1E89C2-CDCE-4262-AD6D-256018A884C3}" type="slidenum">
              <a:rPr lang="en-US" altLang="en-US" smtClean="0"/>
              <a:pPr/>
              <a:t>54</a:t>
            </a:fld>
            <a:endParaRPr lang="en-US" altLang="en-US" smtClean="0"/>
          </a:p>
        </p:txBody>
      </p:sp>
      <p:sp>
        <p:nvSpPr>
          <p:cNvPr id="156675" name="Rectangle 2"/>
          <p:cNvSpPr>
            <a:spLocks noChangeArrowheads="1" noTextEdit="1"/>
          </p:cNvSpPr>
          <p:nvPr>
            <p:ph type="sldImg"/>
          </p:nvPr>
        </p:nvSpPr>
        <p:spPr>
          <a:solidFill>
            <a:srgbClr val="FFFFFF"/>
          </a:solidFill>
          <a:ln/>
        </p:spPr>
      </p:sp>
      <p:sp>
        <p:nvSpPr>
          <p:cNvPr id="1566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698" name="Rectangle 7"/>
          <p:cNvSpPr>
            <a:spLocks noGrp="1" noChangeArrowheads="1"/>
          </p:cNvSpPr>
          <p:nvPr>
            <p:ph type="sldNum" sz="quarter" idx="5"/>
          </p:nvPr>
        </p:nvSpPr>
        <p:spPr>
          <a:noFill/>
        </p:spPr>
        <p:txBody>
          <a:bodyPr/>
          <a:lstStyle/>
          <a:p>
            <a:fld id="{999EAF9F-8B93-4560-99B3-2A880F2E9AB8}" type="slidenum">
              <a:rPr lang="en-US" altLang="en-US" smtClean="0"/>
              <a:pPr/>
              <a:t>55</a:t>
            </a:fld>
            <a:endParaRPr lang="en-US" altLang="en-US" smtClean="0"/>
          </a:p>
        </p:txBody>
      </p:sp>
      <p:sp>
        <p:nvSpPr>
          <p:cNvPr id="157699" name="Rectangle 2"/>
          <p:cNvSpPr>
            <a:spLocks noChangeArrowheads="1" noTextEdit="1"/>
          </p:cNvSpPr>
          <p:nvPr>
            <p:ph type="sldImg"/>
          </p:nvPr>
        </p:nvSpPr>
        <p:spPr>
          <a:solidFill>
            <a:srgbClr val="FFFFFF"/>
          </a:solidFill>
          <a:ln/>
        </p:spPr>
      </p:sp>
      <p:sp>
        <p:nvSpPr>
          <p:cNvPr id="1577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7"/>
          <p:cNvSpPr>
            <a:spLocks noGrp="1" noChangeArrowheads="1"/>
          </p:cNvSpPr>
          <p:nvPr>
            <p:ph type="sldNum" sz="quarter" idx="5"/>
          </p:nvPr>
        </p:nvSpPr>
        <p:spPr>
          <a:noFill/>
        </p:spPr>
        <p:txBody>
          <a:bodyPr/>
          <a:lstStyle/>
          <a:p>
            <a:fld id="{99F20047-06D3-49F9-86C1-7978B9C78649}" type="slidenum">
              <a:rPr lang="en-US" altLang="en-US" smtClean="0"/>
              <a:pPr/>
              <a:t>56</a:t>
            </a:fld>
            <a:endParaRPr lang="en-US" altLang="en-US" smtClean="0"/>
          </a:p>
        </p:txBody>
      </p:sp>
      <p:sp>
        <p:nvSpPr>
          <p:cNvPr id="158723" name="Rectangle 2"/>
          <p:cNvSpPr>
            <a:spLocks noChangeArrowheads="1" noTextEdit="1"/>
          </p:cNvSpPr>
          <p:nvPr>
            <p:ph type="sldImg"/>
          </p:nvPr>
        </p:nvSpPr>
        <p:spPr>
          <a:solidFill>
            <a:srgbClr val="FFFFFF"/>
          </a:solidFill>
          <a:ln/>
        </p:spPr>
      </p:sp>
      <p:sp>
        <p:nvSpPr>
          <p:cNvPr id="1587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7"/>
          <p:cNvSpPr>
            <a:spLocks noGrp="1" noChangeArrowheads="1"/>
          </p:cNvSpPr>
          <p:nvPr>
            <p:ph type="sldNum" sz="quarter" idx="5"/>
          </p:nvPr>
        </p:nvSpPr>
        <p:spPr>
          <a:noFill/>
        </p:spPr>
        <p:txBody>
          <a:bodyPr/>
          <a:lstStyle/>
          <a:p>
            <a:fld id="{D3A216AD-1054-4D74-B0DC-CEA2F3B3ACAB}" type="slidenum">
              <a:rPr lang="en-US" altLang="en-US" smtClean="0"/>
              <a:pPr/>
              <a:t>60</a:t>
            </a:fld>
            <a:endParaRPr lang="en-US" altLang="en-US" smtClean="0"/>
          </a:p>
        </p:txBody>
      </p:sp>
      <p:sp>
        <p:nvSpPr>
          <p:cNvPr id="159747" name="Rectangle 2"/>
          <p:cNvSpPr>
            <a:spLocks noChangeArrowheads="1" noTextEdit="1"/>
          </p:cNvSpPr>
          <p:nvPr>
            <p:ph type="sldImg"/>
          </p:nvPr>
        </p:nvSpPr>
        <p:spPr>
          <a:solidFill>
            <a:srgbClr val="FFFFFF"/>
          </a:solidFill>
          <a:ln/>
        </p:spPr>
      </p:sp>
      <p:sp>
        <p:nvSpPr>
          <p:cNvPr id="1597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7"/>
          <p:cNvSpPr>
            <a:spLocks noGrp="1" noChangeArrowheads="1"/>
          </p:cNvSpPr>
          <p:nvPr>
            <p:ph type="sldNum" sz="quarter" idx="5"/>
          </p:nvPr>
        </p:nvSpPr>
        <p:spPr>
          <a:noFill/>
        </p:spPr>
        <p:txBody>
          <a:bodyPr/>
          <a:lstStyle/>
          <a:p>
            <a:fld id="{2E12072D-EE20-409D-8D77-CA2500BBCA4E}" type="slidenum">
              <a:rPr lang="en-US" altLang="en-US" smtClean="0"/>
              <a:pPr/>
              <a:t>61</a:t>
            </a:fld>
            <a:endParaRPr lang="en-US" altLang="en-US" smtClean="0"/>
          </a:p>
        </p:txBody>
      </p:sp>
      <p:sp>
        <p:nvSpPr>
          <p:cNvPr id="160771" name="Rectangle 2"/>
          <p:cNvSpPr>
            <a:spLocks noChangeArrowheads="1" noTextEdit="1"/>
          </p:cNvSpPr>
          <p:nvPr>
            <p:ph type="sldImg"/>
          </p:nvPr>
        </p:nvSpPr>
        <p:spPr>
          <a:solidFill>
            <a:srgbClr val="FFFFFF"/>
          </a:solidFill>
          <a:ln/>
        </p:spPr>
      </p:sp>
      <p:sp>
        <p:nvSpPr>
          <p:cNvPr id="1607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0BD52C4F-03ED-4DEE-9EF4-9D89E065DB31}" type="slidenum">
              <a:rPr lang="en-US" altLang="en-US" smtClean="0"/>
              <a:pPr/>
              <a:t>5</a:t>
            </a:fld>
            <a:endParaRPr lang="en-US" altLang="en-US" smtClean="0"/>
          </a:p>
        </p:txBody>
      </p:sp>
      <p:sp>
        <p:nvSpPr>
          <p:cNvPr id="115715" name="Rectangle 2"/>
          <p:cNvSpPr>
            <a:spLocks noChangeArrowheads="1" noTextEdit="1"/>
          </p:cNvSpPr>
          <p:nvPr>
            <p:ph type="sldImg"/>
          </p:nvPr>
        </p:nvSpPr>
        <p:spPr>
          <a:solidFill>
            <a:srgbClr val="FFFFFF"/>
          </a:solidFill>
          <a:ln/>
        </p:spPr>
      </p:sp>
      <p:sp>
        <p:nvSpPr>
          <p:cNvPr id="1157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7"/>
          <p:cNvSpPr>
            <a:spLocks noGrp="1" noChangeArrowheads="1"/>
          </p:cNvSpPr>
          <p:nvPr>
            <p:ph type="sldNum" sz="quarter" idx="5"/>
          </p:nvPr>
        </p:nvSpPr>
        <p:spPr>
          <a:noFill/>
        </p:spPr>
        <p:txBody>
          <a:bodyPr/>
          <a:lstStyle/>
          <a:p>
            <a:fld id="{E68AB6CD-A180-475C-8072-773B3CA4066F}" type="slidenum">
              <a:rPr lang="en-US" altLang="en-US" smtClean="0"/>
              <a:pPr/>
              <a:t>62</a:t>
            </a:fld>
            <a:endParaRPr lang="en-US" altLang="en-US" smtClean="0"/>
          </a:p>
        </p:txBody>
      </p:sp>
      <p:sp>
        <p:nvSpPr>
          <p:cNvPr id="161795" name="Rectangle 2"/>
          <p:cNvSpPr>
            <a:spLocks noChangeArrowheads="1" noTextEdit="1"/>
          </p:cNvSpPr>
          <p:nvPr>
            <p:ph type="sldImg"/>
          </p:nvPr>
        </p:nvSpPr>
        <p:spPr>
          <a:solidFill>
            <a:srgbClr val="FFFFFF"/>
          </a:solidFill>
          <a:ln/>
        </p:spPr>
      </p:sp>
      <p:sp>
        <p:nvSpPr>
          <p:cNvPr id="1617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7"/>
          <p:cNvSpPr>
            <a:spLocks noGrp="1" noChangeArrowheads="1"/>
          </p:cNvSpPr>
          <p:nvPr>
            <p:ph type="sldNum" sz="quarter" idx="5"/>
          </p:nvPr>
        </p:nvSpPr>
        <p:spPr>
          <a:noFill/>
        </p:spPr>
        <p:txBody>
          <a:bodyPr/>
          <a:lstStyle/>
          <a:p>
            <a:fld id="{14123A63-325B-4E53-8588-9C60456A5B26}" type="slidenum">
              <a:rPr lang="en-US" altLang="en-US" smtClean="0"/>
              <a:pPr/>
              <a:t>63</a:t>
            </a:fld>
            <a:endParaRPr lang="en-US" altLang="en-US" smtClean="0"/>
          </a:p>
        </p:txBody>
      </p:sp>
      <p:sp>
        <p:nvSpPr>
          <p:cNvPr id="162819" name="Rectangle 2"/>
          <p:cNvSpPr>
            <a:spLocks noChangeArrowheads="1" noTextEdit="1"/>
          </p:cNvSpPr>
          <p:nvPr>
            <p:ph type="sldImg"/>
          </p:nvPr>
        </p:nvSpPr>
        <p:spPr>
          <a:solidFill>
            <a:srgbClr val="FFFFFF"/>
          </a:solidFill>
          <a:ln/>
        </p:spPr>
      </p:sp>
      <p:sp>
        <p:nvSpPr>
          <p:cNvPr id="1628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7"/>
          <p:cNvSpPr>
            <a:spLocks noGrp="1" noChangeArrowheads="1"/>
          </p:cNvSpPr>
          <p:nvPr>
            <p:ph type="sldNum" sz="quarter" idx="5"/>
          </p:nvPr>
        </p:nvSpPr>
        <p:spPr>
          <a:noFill/>
        </p:spPr>
        <p:txBody>
          <a:bodyPr/>
          <a:lstStyle/>
          <a:p>
            <a:fld id="{03ABDA47-E9A7-4EAD-BF2A-75811E3D3696}" type="slidenum">
              <a:rPr lang="en-US" altLang="en-US" smtClean="0"/>
              <a:pPr/>
              <a:t>64</a:t>
            </a:fld>
            <a:endParaRPr lang="en-US" altLang="en-US" smtClean="0"/>
          </a:p>
        </p:txBody>
      </p:sp>
      <p:sp>
        <p:nvSpPr>
          <p:cNvPr id="163843" name="Rectangle 2"/>
          <p:cNvSpPr>
            <a:spLocks noChangeArrowheads="1" noTextEdit="1"/>
          </p:cNvSpPr>
          <p:nvPr>
            <p:ph type="sldImg"/>
          </p:nvPr>
        </p:nvSpPr>
        <p:spPr>
          <a:solidFill>
            <a:srgbClr val="FFFFFF"/>
          </a:solidFill>
          <a:ln/>
        </p:spPr>
      </p:sp>
      <p:sp>
        <p:nvSpPr>
          <p:cNvPr id="1638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7"/>
          <p:cNvSpPr>
            <a:spLocks noGrp="1" noChangeArrowheads="1"/>
          </p:cNvSpPr>
          <p:nvPr>
            <p:ph type="sldNum" sz="quarter" idx="5"/>
          </p:nvPr>
        </p:nvSpPr>
        <p:spPr>
          <a:noFill/>
        </p:spPr>
        <p:txBody>
          <a:bodyPr/>
          <a:lstStyle/>
          <a:p>
            <a:fld id="{5DA0AB3C-39AD-4CF8-ACB9-F5E6F692F3C9}" type="slidenum">
              <a:rPr lang="en-US" altLang="en-US" smtClean="0"/>
              <a:pPr/>
              <a:t>65</a:t>
            </a:fld>
            <a:endParaRPr lang="en-US" altLang="en-US" smtClean="0"/>
          </a:p>
        </p:txBody>
      </p:sp>
      <p:sp>
        <p:nvSpPr>
          <p:cNvPr id="164867" name="Rectangle 2"/>
          <p:cNvSpPr>
            <a:spLocks noChangeArrowheads="1" noTextEdit="1"/>
          </p:cNvSpPr>
          <p:nvPr>
            <p:ph type="sldImg"/>
          </p:nvPr>
        </p:nvSpPr>
        <p:spPr>
          <a:solidFill>
            <a:srgbClr val="FFFFFF"/>
          </a:solidFill>
          <a:ln/>
        </p:spPr>
      </p:sp>
      <p:sp>
        <p:nvSpPr>
          <p:cNvPr id="1648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7"/>
          <p:cNvSpPr>
            <a:spLocks noGrp="1" noChangeArrowheads="1"/>
          </p:cNvSpPr>
          <p:nvPr>
            <p:ph type="sldNum" sz="quarter" idx="5"/>
          </p:nvPr>
        </p:nvSpPr>
        <p:spPr>
          <a:noFill/>
        </p:spPr>
        <p:txBody>
          <a:bodyPr/>
          <a:lstStyle/>
          <a:p>
            <a:fld id="{09A6B159-1038-415A-86E9-003A7D2FEBD2}" type="slidenum">
              <a:rPr lang="en-US" altLang="en-US" smtClean="0"/>
              <a:pPr/>
              <a:t>66</a:t>
            </a:fld>
            <a:endParaRPr lang="en-US" altLang="en-US" smtClean="0"/>
          </a:p>
        </p:txBody>
      </p:sp>
      <p:sp>
        <p:nvSpPr>
          <p:cNvPr id="165891" name="Rectangle 2"/>
          <p:cNvSpPr>
            <a:spLocks noChangeArrowheads="1" noTextEdit="1"/>
          </p:cNvSpPr>
          <p:nvPr>
            <p:ph type="sldImg"/>
          </p:nvPr>
        </p:nvSpPr>
        <p:spPr>
          <a:solidFill>
            <a:srgbClr val="FFFFFF"/>
          </a:solidFill>
          <a:ln/>
        </p:spPr>
      </p:sp>
      <p:sp>
        <p:nvSpPr>
          <p:cNvPr id="1658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7"/>
          <p:cNvSpPr>
            <a:spLocks noGrp="1" noChangeArrowheads="1"/>
          </p:cNvSpPr>
          <p:nvPr>
            <p:ph type="sldNum" sz="quarter" idx="5"/>
          </p:nvPr>
        </p:nvSpPr>
        <p:spPr>
          <a:noFill/>
        </p:spPr>
        <p:txBody>
          <a:bodyPr/>
          <a:lstStyle/>
          <a:p>
            <a:fld id="{A9FCF672-33FF-4D43-9A08-6EFD54971E1A}" type="slidenum">
              <a:rPr lang="en-US" altLang="en-US" smtClean="0"/>
              <a:pPr/>
              <a:t>67</a:t>
            </a:fld>
            <a:endParaRPr lang="en-US" altLang="en-US" smtClean="0"/>
          </a:p>
        </p:txBody>
      </p:sp>
      <p:sp>
        <p:nvSpPr>
          <p:cNvPr id="166915" name="Rectangle 2"/>
          <p:cNvSpPr>
            <a:spLocks noChangeArrowheads="1" noTextEdit="1"/>
          </p:cNvSpPr>
          <p:nvPr>
            <p:ph type="sldImg"/>
          </p:nvPr>
        </p:nvSpPr>
        <p:spPr>
          <a:solidFill>
            <a:srgbClr val="FFFFFF"/>
          </a:solidFill>
          <a:ln/>
        </p:spPr>
      </p:sp>
      <p:sp>
        <p:nvSpPr>
          <p:cNvPr id="16691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7"/>
          <p:cNvSpPr>
            <a:spLocks noGrp="1" noChangeArrowheads="1"/>
          </p:cNvSpPr>
          <p:nvPr>
            <p:ph type="sldNum" sz="quarter" idx="5"/>
          </p:nvPr>
        </p:nvSpPr>
        <p:spPr>
          <a:noFill/>
        </p:spPr>
        <p:txBody>
          <a:bodyPr/>
          <a:lstStyle/>
          <a:p>
            <a:fld id="{BC2CE8D7-835F-411B-8A2A-8E2A8512C659}" type="slidenum">
              <a:rPr lang="en-US" altLang="en-US" smtClean="0"/>
              <a:pPr/>
              <a:t>68</a:t>
            </a:fld>
            <a:endParaRPr lang="en-US" altLang="en-US" smtClean="0"/>
          </a:p>
        </p:txBody>
      </p:sp>
      <p:sp>
        <p:nvSpPr>
          <p:cNvPr id="167939" name="Rectangle 2"/>
          <p:cNvSpPr>
            <a:spLocks noChangeArrowheads="1" noTextEdit="1"/>
          </p:cNvSpPr>
          <p:nvPr>
            <p:ph type="sldImg"/>
          </p:nvPr>
        </p:nvSpPr>
        <p:spPr>
          <a:solidFill>
            <a:srgbClr val="FFFFFF"/>
          </a:solidFill>
          <a:ln/>
        </p:spPr>
      </p:sp>
      <p:sp>
        <p:nvSpPr>
          <p:cNvPr id="1679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7"/>
          <p:cNvSpPr>
            <a:spLocks noGrp="1" noChangeArrowheads="1"/>
          </p:cNvSpPr>
          <p:nvPr>
            <p:ph type="sldNum" sz="quarter" idx="5"/>
          </p:nvPr>
        </p:nvSpPr>
        <p:spPr>
          <a:noFill/>
        </p:spPr>
        <p:txBody>
          <a:bodyPr/>
          <a:lstStyle/>
          <a:p>
            <a:fld id="{D86ACB6E-80B5-4EEA-809C-77AD95F372C7}" type="slidenum">
              <a:rPr lang="en-US" altLang="en-US" smtClean="0"/>
              <a:pPr/>
              <a:t>69</a:t>
            </a:fld>
            <a:endParaRPr lang="en-US" altLang="en-US" smtClean="0"/>
          </a:p>
        </p:txBody>
      </p:sp>
      <p:sp>
        <p:nvSpPr>
          <p:cNvPr id="168963" name="Rectangle 2"/>
          <p:cNvSpPr>
            <a:spLocks noChangeArrowheads="1" noTextEdit="1"/>
          </p:cNvSpPr>
          <p:nvPr>
            <p:ph type="sldImg"/>
          </p:nvPr>
        </p:nvSpPr>
        <p:spPr>
          <a:solidFill>
            <a:srgbClr val="FFFFFF"/>
          </a:solidFill>
          <a:ln/>
        </p:spPr>
      </p:sp>
      <p:sp>
        <p:nvSpPr>
          <p:cNvPr id="1689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7"/>
          <p:cNvSpPr>
            <a:spLocks noGrp="1" noChangeArrowheads="1"/>
          </p:cNvSpPr>
          <p:nvPr>
            <p:ph type="sldNum" sz="quarter" idx="5"/>
          </p:nvPr>
        </p:nvSpPr>
        <p:spPr>
          <a:noFill/>
        </p:spPr>
        <p:txBody>
          <a:bodyPr/>
          <a:lstStyle/>
          <a:p>
            <a:fld id="{80F5DE49-0BFB-415C-A10F-AD8AFC04CBEE}" type="slidenum">
              <a:rPr lang="en-US" altLang="en-US" smtClean="0"/>
              <a:pPr/>
              <a:t>70</a:t>
            </a:fld>
            <a:endParaRPr lang="en-US" altLang="en-US" smtClean="0"/>
          </a:p>
        </p:txBody>
      </p:sp>
      <p:sp>
        <p:nvSpPr>
          <p:cNvPr id="169987"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D99E5106-1B44-4E57-96E4-B1B6A73D77D5}" type="slidenum">
              <a:rPr lang="en-US" altLang="en-US" sz="1200"/>
              <a:pPr algn="r" eaLnBrk="1" hangingPunct="1"/>
              <a:t>70</a:t>
            </a:fld>
            <a:endParaRPr lang="en-US" altLang="en-US" sz="1200"/>
          </a:p>
        </p:txBody>
      </p:sp>
      <p:sp>
        <p:nvSpPr>
          <p:cNvPr id="169988" name="Rectangle 2"/>
          <p:cNvSpPr>
            <a:spLocks noRot="1" noChangeArrowheads="1" noTextEdit="1"/>
          </p:cNvSpPr>
          <p:nvPr>
            <p:ph type="sldImg"/>
          </p:nvPr>
        </p:nvSpPr>
        <p:spPr>
          <a:ln/>
        </p:spPr>
      </p:sp>
      <p:sp>
        <p:nvSpPr>
          <p:cNvPr id="169989"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7"/>
          <p:cNvSpPr>
            <a:spLocks noGrp="1" noChangeArrowheads="1"/>
          </p:cNvSpPr>
          <p:nvPr>
            <p:ph type="sldNum" sz="quarter" idx="5"/>
          </p:nvPr>
        </p:nvSpPr>
        <p:spPr>
          <a:noFill/>
        </p:spPr>
        <p:txBody>
          <a:bodyPr/>
          <a:lstStyle/>
          <a:p>
            <a:fld id="{8C6A8289-78C4-4D03-B29D-A394568F8CC3}" type="slidenum">
              <a:rPr lang="en-US" altLang="en-US" smtClean="0"/>
              <a:pPr/>
              <a:t>71</a:t>
            </a:fld>
            <a:endParaRPr lang="en-US" altLang="en-US" smtClean="0"/>
          </a:p>
        </p:txBody>
      </p:sp>
      <p:sp>
        <p:nvSpPr>
          <p:cNvPr id="171011" name="Rectangle 7"/>
          <p:cNvSpPr txBox="1">
            <a:spLocks noGrp="1" noChangeArrowheads="1"/>
          </p:cNvSpPr>
          <p:nvPr/>
        </p:nvSpPr>
        <p:spPr bwMode="auto">
          <a:xfrm>
            <a:off x="3884613" y="8685213"/>
            <a:ext cx="2971800" cy="457200"/>
          </a:xfrm>
          <a:prstGeom prst="rect">
            <a:avLst/>
          </a:prstGeom>
          <a:noFill/>
          <a:ln w="9525">
            <a:noFill/>
            <a:miter lim="800000"/>
            <a:headEnd/>
            <a:tailEnd/>
          </a:ln>
        </p:spPr>
        <p:txBody>
          <a:bodyPr anchor="b"/>
          <a:lstStyle/>
          <a:p>
            <a:pPr algn="r" eaLnBrk="1" hangingPunct="1"/>
            <a:fld id="{7653A6BD-A135-4283-9C5C-53460FCB1DCD}" type="slidenum">
              <a:rPr lang="en-US" altLang="en-US" sz="1200"/>
              <a:pPr algn="r" eaLnBrk="1" hangingPunct="1"/>
              <a:t>71</a:t>
            </a:fld>
            <a:endParaRPr lang="en-US" altLang="en-US" sz="1200"/>
          </a:p>
        </p:txBody>
      </p:sp>
      <p:sp>
        <p:nvSpPr>
          <p:cNvPr id="171012" name="Rectangle 2"/>
          <p:cNvSpPr>
            <a:spLocks noRot="1" noChangeArrowheads="1" noTextEdit="1"/>
          </p:cNvSpPr>
          <p:nvPr>
            <p:ph type="sldImg"/>
          </p:nvPr>
        </p:nvSpPr>
        <p:spPr>
          <a:ln/>
        </p:spPr>
      </p:sp>
      <p:sp>
        <p:nvSpPr>
          <p:cNvPr id="171013" name="Rectangle 3"/>
          <p:cNvSpPr>
            <a:spLocks noGrp="1" noChangeArrowheads="1"/>
          </p:cNvSpPr>
          <p:nvPr>
            <p:ph type="body" idx="1"/>
          </p:nvPr>
        </p:nvSpPr>
        <p:spPr>
          <a:xfrm>
            <a:off x="685800" y="4343400"/>
            <a:ext cx="5486400" cy="4114800"/>
          </a:xfrm>
          <a:noFill/>
          <a:ln/>
        </p:spPr>
        <p:txBody>
          <a:bodyPr/>
          <a:lstStyle/>
          <a:p>
            <a:pPr eaLnBrk="1" hangingPunct="1"/>
            <a:endParaRPr lang="en-US" altLang="en-US" smtClean="0">
              <a:latin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EB446D08-17F8-494B-8BA4-BF4ED21B30CC}" type="slidenum">
              <a:rPr lang="en-US" altLang="en-US" smtClean="0"/>
              <a:pPr/>
              <a:t>6</a:t>
            </a:fld>
            <a:endParaRPr lang="en-US" altLang="en-US" smtClean="0"/>
          </a:p>
        </p:txBody>
      </p:sp>
      <p:sp>
        <p:nvSpPr>
          <p:cNvPr id="116739" name="Rectangle 2"/>
          <p:cNvSpPr>
            <a:spLocks noChangeArrowheads="1" noTextEdit="1"/>
          </p:cNvSpPr>
          <p:nvPr>
            <p:ph type="sldImg"/>
          </p:nvPr>
        </p:nvSpPr>
        <p:spPr>
          <a:solidFill>
            <a:srgbClr val="FFFFFF"/>
          </a:solidFill>
          <a:ln/>
        </p:spPr>
      </p:sp>
      <p:sp>
        <p:nvSpPr>
          <p:cNvPr id="11674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a:noFill/>
        </p:spPr>
        <p:txBody>
          <a:bodyPr/>
          <a:lstStyle/>
          <a:p>
            <a:fld id="{37E3063F-6F88-4609-9305-46C930547B89}" type="slidenum">
              <a:rPr lang="en-US" altLang="en-US" smtClean="0"/>
              <a:pPr/>
              <a:t>72</a:t>
            </a:fld>
            <a:endParaRPr lang="en-US" altLang="en-US" smtClean="0"/>
          </a:p>
        </p:txBody>
      </p:sp>
      <p:sp>
        <p:nvSpPr>
          <p:cNvPr id="172035" name="Rectangle 2"/>
          <p:cNvSpPr>
            <a:spLocks noChangeArrowheads="1" noTextEdit="1"/>
          </p:cNvSpPr>
          <p:nvPr>
            <p:ph type="sldImg"/>
          </p:nvPr>
        </p:nvSpPr>
        <p:spPr>
          <a:solidFill>
            <a:srgbClr val="FFFFFF"/>
          </a:solidFill>
          <a:ln/>
        </p:spPr>
      </p:sp>
      <p:sp>
        <p:nvSpPr>
          <p:cNvPr id="17203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7"/>
          <p:cNvSpPr>
            <a:spLocks noGrp="1" noChangeArrowheads="1"/>
          </p:cNvSpPr>
          <p:nvPr>
            <p:ph type="sldNum" sz="quarter" idx="5"/>
          </p:nvPr>
        </p:nvSpPr>
        <p:spPr>
          <a:noFill/>
        </p:spPr>
        <p:txBody>
          <a:bodyPr/>
          <a:lstStyle/>
          <a:p>
            <a:fld id="{C5417377-474C-44B2-A2EE-D3209804D5D9}" type="slidenum">
              <a:rPr lang="en-US" altLang="en-US" smtClean="0"/>
              <a:pPr/>
              <a:t>73</a:t>
            </a:fld>
            <a:endParaRPr lang="en-US" altLang="en-US" smtClean="0"/>
          </a:p>
        </p:txBody>
      </p:sp>
      <p:sp>
        <p:nvSpPr>
          <p:cNvPr id="173059" name="Rectangle 2"/>
          <p:cNvSpPr>
            <a:spLocks noChangeArrowheads="1" noTextEdit="1"/>
          </p:cNvSpPr>
          <p:nvPr>
            <p:ph type="sldImg"/>
          </p:nvPr>
        </p:nvSpPr>
        <p:spPr>
          <a:solidFill>
            <a:srgbClr val="FFFFFF"/>
          </a:solidFill>
          <a:ln/>
        </p:spPr>
      </p:sp>
      <p:sp>
        <p:nvSpPr>
          <p:cNvPr id="17306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7"/>
          <p:cNvSpPr>
            <a:spLocks noGrp="1" noChangeArrowheads="1"/>
          </p:cNvSpPr>
          <p:nvPr>
            <p:ph type="sldNum" sz="quarter" idx="5"/>
          </p:nvPr>
        </p:nvSpPr>
        <p:spPr>
          <a:noFill/>
        </p:spPr>
        <p:txBody>
          <a:bodyPr/>
          <a:lstStyle/>
          <a:p>
            <a:fld id="{2C2E2BB7-6178-4A55-A065-DBEF553A809D}" type="slidenum">
              <a:rPr lang="en-US" altLang="en-US" smtClean="0"/>
              <a:pPr/>
              <a:t>74</a:t>
            </a:fld>
            <a:endParaRPr lang="en-US" altLang="en-US" smtClean="0"/>
          </a:p>
        </p:txBody>
      </p:sp>
      <p:sp>
        <p:nvSpPr>
          <p:cNvPr id="174083" name="Rectangle 2"/>
          <p:cNvSpPr>
            <a:spLocks noChangeArrowheads="1" noTextEdit="1"/>
          </p:cNvSpPr>
          <p:nvPr>
            <p:ph type="sldImg"/>
          </p:nvPr>
        </p:nvSpPr>
        <p:spPr>
          <a:solidFill>
            <a:srgbClr val="FFFFFF"/>
          </a:solidFill>
          <a:ln/>
        </p:spPr>
      </p:sp>
      <p:sp>
        <p:nvSpPr>
          <p:cNvPr id="17408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7"/>
          <p:cNvSpPr>
            <a:spLocks noGrp="1" noChangeArrowheads="1"/>
          </p:cNvSpPr>
          <p:nvPr>
            <p:ph type="sldNum" sz="quarter" idx="5"/>
          </p:nvPr>
        </p:nvSpPr>
        <p:spPr>
          <a:noFill/>
        </p:spPr>
        <p:txBody>
          <a:bodyPr/>
          <a:lstStyle/>
          <a:p>
            <a:fld id="{B09BA035-A460-41BA-9CFC-A131D85E2FF6}" type="slidenum">
              <a:rPr lang="en-US" altLang="en-US" smtClean="0"/>
              <a:pPr/>
              <a:t>77</a:t>
            </a:fld>
            <a:endParaRPr lang="en-US" altLang="en-US" smtClean="0"/>
          </a:p>
        </p:txBody>
      </p:sp>
      <p:sp>
        <p:nvSpPr>
          <p:cNvPr id="175107" name="Rectangle 2"/>
          <p:cNvSpPr>
            <a:spLocks noChangeArrowheads="1" noTextEdit="1"/>
          </p:cNvSpPr>
          <p:nvPr>
            <p:ph type="sldImg"/>
          </p:nvPr>
        </p:nvSpPr>
        <p:spPr>
          <a:solidFill>
            <a:srgbClr val="FFFFFF"/>
          </a:solidFill>
          <a:ln/>
        </p:spPr>
      </p:sp>
      <p:sp>
        <p:nvSpPr>
          <p:cNvPr id="17510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7"/>
          <p:cNvSpPr>
            <a:spLocks noGrp="1" noChangeArrowheads="1"/>
          </p:cNvSpPr>
          <p:nvPr>
            <p:ph type="sldNum" sz="quarter" idx="5"/>
          </p:nvPr>
        </p:nvSpPr>
        <p:spPr>
          <a:noFill/>
        </p:spPr>
        <p:txBody>
          <a:bodyPr/>
          <a:lstStyle/>
          <a:p>
            <a:fld id="{DAAA63F0-0536-4A46-9A89-30E48EA70CB7}" type="slidenum">
              <a:rPr lang="en-US" altLang="en-US" smtClean="0"/>
              <a:pPr/>
              <a:t>78</a:t>
            </a:fld>
            <a:endParaRPr lang="en-US" altLang="en-US" smtClean="0"/>
          </a:p>
        </p:txBody>
      </p:sp>
      <p:sp>
        <p:nvSpPr>
          <p:cNvPr id="176131" name="Rectangle 2"/>
          <p:cNvSpPr>
            <a:spLocks noChangeArrowheads="1" noTextEdit="1"/>
          </p:cNvSpPr>
          <p:nvPr>
            <p:ph type="sldImg"/>
          </p:nvPr>
        </p:nvSpPr>
        <p:spPr>
          <a:solidFill>
            <a:srgbClr val="FFFFFF"/>
          </a:solidFill>
          <a:ln/>
        </p:spPr>
      </p:sp>
      <p:sp>
        <p:nvSpPr>
          <p:cNvPr id="17613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7"/>
          <p:cNvSpPr>
            <a:spLocks noGrp="1" noChangeArrowheads="1"/>
          </p:cNvSpPr>
          <p:nvPr>
            <p:ph type="sldNum" sz="quarter" idx="5"/>
          </p:nvPr>
        </p:nvSpPr>
        <p:spPr>
          <a:noFill/>
        </p:spPr>
        <p:txBody>
          <a:bodyPr/>
          <a:lstStyle/>
          <a:p>
            <a:fld id="{48B207AB-6E6E-4E99-A7B1-DAC6B4C545B6}" type="slidenum">
              <a:rPr lang="en-US" altLang="en-US" smtClean="0"/>
              <a:pPr/>
              <a:t>79</a:t>
            </a:fld>
            <a:endParaRPr lang="en-US" altLang="en-US" smtClean="0"/>
          </a:p>
        </p:txBody>
      </p:sp>
      <p:sp>
        <p:nvSpPr>
          <p:cNvPr id="177155" name="Rectangle 2"/>
          <p:cNvSpPr>
            <a:spLocks noChangeArrowheads="1" noTextEdit="1"/>
          </p:cNvSpPr>
          <p:nvPr>
            <p:ph type="sldImg"/>
          </p:nvPr>
        </p:nvSpPr>
        <p:spPr>
          <a:solidFill>
            <a:srgbClr val="FFFFFF"/>
          </a:solidFill>
          <a:ln/>
        </p:spPr>
      </p:sp>
      <p:sp>
        <p:nvSpPr>
          <p:cNvPr id="17715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7"/>
          <p:cNvSpPr>
            <a:spLocks noGrp="1" noChangeArrowheads="1"/>
          </p:cNvSpPr>
          <p:nvPr>
            <p:ph type="sldNum" sz="quarter" idx="5"/>
          </p:nvPr>
        </p:nvSpPr>
        <p:spPr>
          <a:noFill/>
        </p:spPr>
        <p:txBody>
          <a:bodyPr/>
          <a:lstStyle/>
          <a:p>
            <a:fld id="{A6CA1B47-8745-42DC-8F45-55CD4C3520BE}" type="slidenum">
              <a:rPr lang="en-US" altLang="en-US" smtClean="0"/>
              <a:pPr/>
              <a:t>80</a:t>
            </a:fld>
            <a:endParaRPr lang="en-US" altLang="en-US" smtClean="0"/>
          </a:p>
        </p:txBody>
      </p:sp>
      <p:sp>
        <p:nvSpPr>
          <p:cNvPr id="178179" name="Rectangle 2"/>
          <p:cNvSpPr>
            <a:spLocks noChangeArrowheads="1" noTextEdit="1"/>
          </p:cNvSpPr>
          <p:nvPr>
            <p:ph type="sldImg"/>
          </p:nvPr>
        </p:nvSpPr>
        <p:spPr>
          <a:solidFill>
            <a:srgbClr val="FFFFFF"/>
          </a:solidFill>
          <a:ln/>
        </p:spPr>
      </p:sp>
      <p:sp>
        <p:nvSpPr>
          <p:cNvPr id="17818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7"/>
          <p:cNvSpPr>
            <a:spLocks noGrp="1" noChangeArrowheads="1"/>
          </p:cNvSpPr>
          <p:nvPr>
            <p:ph type="sldNum" sz="quarter" idx="5"/>
          </p:nvPr>
        </p:nvSpPr>
        <p:spPr>
          <a:noFill/>
        </p:spPr>
        <p:txBody>
          <a:bodyPr/>
          <a:lstStyle/>
          <a:p>
            <a:fld id="{92B84A10-C014-43B7-BD59-53DF6D03656E}" type="slidenum">
              <a:rPr lang="en-US" altLang="en-US" smtClean="0"/>
              <a:pPr/>
              <a:t>81</a:t>
            </a:fld>
            <a:endParaRPr lang="en-US" altLang="en-US" smtClean="0"/>
          </a:p>
        </p:txBody>
      </p:sp>
      <p:sp>
        <p:nvSpPr>
          <p:cNvPr id="179203" name="Rectangle 2"/>
          <p:cNvSpPr>
            <a:spLocks noChangeArrowheads="1" noTextEdit="1"/>
          </p:cNvSpPr>
          <p:nvPr>
            <p:ph type="sldImg"/>
          </p:nvPr>
        </p:nvSpPr>
        <p:spPr>
          <a:solidFill>
            <a:srgbClr val="FFFFFF"/>
          </a:solidFill>
          <a:ln/>
        </p:spPr>
      </p:sp>
      <p:sp>
        <p:nvSpPr>
          <p:cNvPr id="17920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7"/>
          <p:cNvSpPr>
            <a:spLocks noGrp="1" noChangeArrowheads="1"/>
          </p:cNvSpPr>
          <p:nvPr>
            <p:ph type="sldNum" sz="quarter" idx="5"/>
          </p:nvPr>
        </p:nvSpPr>
        <p:spPr>
          <a:noFill/>
        </p:spPr>
        <p:txBody>
          <a:bodyPr/>
          <a:lstStyle/>
          <a:p>
            <a:fld id="{40B24909-6453-41C7-8E8D-D39C610FCF0B}" type="slidenum">
              <a:rPr lang="en-US" altLang="en-US" smtClean="0"/>
              <a:pPr/>
              <a:t>82</a:t>
            </a:fld>
            <a:endParaRPr lang="en-US" altLang="en-US" smtClean="0"/>
          </a:p>
        </p:txBody>
      </p:sp>
      <p:sp>
        <p:nvSpPr>
          <p:cNvPr id="180227" name="Rectangle 2"/>
          <p:cNvSpPr>
            <a:spLocks noChangeArrowheads="1" noTextEdit="1"/>
          </p:cNvSpPr>
          <p:nvPr>
            <p:ph type="sldImg"/>
          </p:nvPr>
        </p:nvSpPr>
        <p:spPr>
          <a:solidFill>
            <a:srgbClr val="FFFFFF"/>
          </a:solidFill>
          <a:ln/>
        </p:spPr>
      </p:sp>
      <p:sp>
        <p:nvSpPr>
          <p:cNvPr id="18022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7"/>
          <p:cNvSpPr>
            <a:spLocks noGrp="1" noChangeArrowheads="1"/>
          </p:cNvSpPr>
          <p:nvPr>
            <p:ph type="sldNum" sz="quarter" idx="5"/>
          </p:nvPr>
        </p:nvSpPr>
        <p:spPr>
          <a:noFill/>
        </p:spPr>
        <p:txBody>
          <a:bodyPr/>
          <a:lstStyle/>
          <a:p>
            <a:fld id="{E09673B0-08E0-4275-8781-DBF7C43A44EF}" type="slidenum">
              <a:rPr lang="en-US" altLang="en-US" smtClean="0"/>
              <a:pPr/>
              <a:t>83</a:t>
            </a:fld>
            <a:endParaRPr lang="en-US" altLang="en-US" smtClean="0"/>
          </a:p>
        </p:txBody>
      </p:sp>
      <p:sp>
        <p:nvSpPr>
          <p:cNvPr id="181251" name="Rectangle 2"/>
          <p:cNvSpPr>
            <a:spLocks noChangeArrowheads="1" noTextEdit="1"/>
          </p:cNvSpPr>
          <p:nvPr>
            <p:ph type="sldImg"/>
          </p:nvPr>
        </p:nvSpPr>
        <p:spPr>
          <a:solidFill>
            <a:srgbClr val="FFFFFF"/>
          </a:solidFill>
          <a:ln/>
        </p:spPr>
      </p:sp>
      <p:sp>
        <p:nvSpPr>
          <p:cNvPr id="18125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6C9C2E01-47C9-4C88-A9CF-2E687DBD74E1}" type="slidenum">
              <a:rPr lang="en-US" altLang="en-US" smtClean="0"/>
              <a:pPr/>
              <a:t>7</a:t>
            </a:fld>
            <a:endParaRPr lang="en-US" altLang="en-US" smtClean="0"/>
          </a:p>
        </p:txBody>
      </p:sp>
      <p:sp>
        <p:nvSpPr>
          <p:cNvPr id="117763" name="Rectangle 2"/>
          <p:cNvSpPr>
            <a:spLocks noChangeArrowheads="1" noTextEdit="1"/>
          </p:cNvSpPr>
          <p:nvPr>
            <p:ph type="sldImg"/>
          </p:nvPr>
        </p:nvSpPr>
        <p:spPr>
          <a:solidFill>
            <a:srgbClr val="FFFFFF"/>
          </a:solidFill>
          <a:ln/>
        </p:spPr>
      </p:sp>
      <p:sp>
        <p:nvSpPr>
          <p:cNvPr id="11776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7"/>
          <p:cNvSpPr>
            <a:spLocks noGrp="1" noChangeArrowheads="1"/>
          </p:cNvSpPr>
          <p:nvPr>
            <p:ph type="sldNum" sz="quarter" idx="5"/>
          </p:nvPr>
        </p:nvSpPr>
        <p:spPr>
          <a:noFill/>
        </p:spPr>
        <p:txBody>
          <a:bodyPr/>
          <a:lstStyle/>
          <a:p>
            <a:fld id="{F948D18C-D138-4B66-AC1D-AD541B8F9988}" type="slidenum">
              <a:rPr lang="en-US" altLang="en-US" smtClean="0"/>
              <a:pPr/>
              <a:t>84</a:t>
            </a:fld>
            <a:endParaRPr lang="en-US" altLang="en-US" smtClean="0"/>
          </a:p>
        </p:txBody>
      </p:sp>
      <p:sp>
        <p:nvSpPr>
          <p:cNvPr id="182275" name="Rectangle 2"/>
          <p:cNvSpPr>
            <a:spLocks noChangeArrowheads="1" noTextEdit="1"/>
          </p:cNvSpPr>
          <p:nvPr>
            <p:ph type="sldImg"/>
          </p:nvPr>
        </p:nvSpPr>
        <p:spPr>
          <a:solidFill>
            <a:srgbClr val="FFFFFF"/>
          </a:solidFill>
          <a:ln/>
        </p:spPr>
      </p:sp>
      <p:sp>
        <p:nvSpPr>
          <p:cNvPr id="18227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7"/>
          <p:cNvSpPr>
            <a:spLocks noGrp="1" noChangeArrowheads="1"/>
          </p:cNvSpPr>
          <p:nvPr>
            <p:ph type="sldNum" sz="quarter" idx="5"/>
          </p:nvPr>
        </p:nvSpPr>
        <p:spPr>
          <a:noFill/>
        </p:spPr>
        <p:txBody>
          <a:bodyPr/>
          <a:lstStyle/>
          <a:p>
            <a:fld id="{8C83A878-0241-48B8-823B-14C963410BFC}" type="slidenum">
              <a:rPr lang="en-US" altLang="en-US" smtClean="0"/>
              <a:pPr/>
              <a:t>85</a:t>
            </a:fld>
            <a:endParaRPr lang="en-US" altLang="en-US" smtClean="0"/>
          </a:p>
        </p:txBody>
      </p:sp>
      <p:sp>
        <p:nvSpPr>
          <p:cNvPr id="183299" name="Rectangle 2"/>
          <p:cNvSpPr>
            <a:spLocks noChangeArrowheads="1" noTextEdit="1"/>
          </p:cNvSpPr>
          <p:nvPr>
            <p:ph type="sldImg"/>
          </p:nvPr>
        </p:nvSpPr>
        <p:spPr>
          <a:solidFill>
            <a:srgbClr val="FFFFFF"/>
          </a:solidFill>
          <a:ln/>
        </p:spPr>
      </p:sp>
      <p:sp>
        <p:nvSpPr>
          <p:cNvPr id="18330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7"/>
          <p:cNvSpPr>
            <a:spLocks noGrp="1" noChangeArrowheads="1"/>
          </p:cNvSpPr>
          <p:nvPr>
            <p:ph type="sldNum" sz="quarter" idx="5"/>
          </p:nvPr>
        </p:nvSpPr>
        <p:spPr>
          <a:noFill/>
        </p:spPr>
        <p:txBody>
          <a:bodyPr/>
          <a:lstStyle/>
          <a:p>
            <a:fld id="{FCD24017-9B14-46A0-9983-22B2D3583293}" type="slidenum">
              <a:rPr lang="en-US" altLang="en-US" smtClean="0"/>
              <a:pPr/>
              <a:t>86</a:t>
            </a:fld>
            <a:endParaRPr lang="en-US" altLang="en-US" smtClean="0"/>
          </a:p>
        </p:txBody>
      </p:sp>
      <p:sp>
        <p:nvSpPr>
          <p:cNvPr id="184323" name="Rectangle 2"/>
          <p:cNvSpPr>
            <a:spLocks noChangeArrowheads="1" noTextEdit="1"/>
          </p:cNvSpPr>
          <p:nvPr>
            <p:ph type="sldImg"/>
          </p:nvPr>
        </p:nvSpPr>
        <p:spPr>
          <a:solidFill>
            <a:srgbClr val="FFFFFF"/>
          </a:solidFill>
          <a:ln/>
        </p:spPr>
      </p:sp>
      <p:sp>
        <p:nvSpPr>
          <p:cNvPr id="18432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7"/>
          <p:cNvSpPr>
            <a:spLocks noGrp="1" noChangeArrowheads="1"/>
          </p:cNvSpPr>
          <p:nvPr>
            <p:ph type="sldNum" sz="quarter" idx="5"/>
          </p:nvPr>
        </p:nvSpPr>
        <p:spPr>
          <a:noFill/>
        </p:spPr>
        <p:txBody>
          <a:bodyPr/>
          <a:lstStyle/>
          <a:p>
            <a:fld id="{E88C9949-D155-42EB-930C-D474190DEA00}" type="slidenum">
              <a:rPr lang="en-US" altLang="en-US" smtClean="0"/>
              <a:pPr/>
              <a:t>87</a:t>
            </a:fld>
            <a:endParaRPr lang="en-US" altLang="en-US" smtClean="0"/>
          </a:p>
        </p:txBody>
      </p:sp>
      <p:sp>
        <p:nvSpPr>
          <p:cNvPr id="185347" name="Rectangle 2"/>
          <p:cNvSpPr>
            <a:spLocks noChangeArrowheads="1" noTextEdit="1"/>
          </p:cNvSpPr>
          <p:nvPr>
            <p:ph type="sldImg"/>
          </p:nvPr>
        </p:nvSpPr>
        <p:spPr>
          <a:solidFill>
            <a:srgbClr val="FFFFFF"/>
          </a:solidFill>
          <a:ln/>
        </p:spPr>
      </p:sp>
      <p:sp>
        <p:nvSpPr>
          <p:cNvPr id="18534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7"/>
          <p:cNvSpPr>
            <a:spLocks noGrp="1" noChangeArrowheads="1"/>
          </p:cNvSpPr>
          <p:nvPr>
            <p:ph type="sldNum" sz="quarter" idx="5"/>
          </p:nvPr>
        </p:nvSpPr>
        <p:spPr>
          <a:noFill/>
        </p:spPr>
        <p:txBody>
          <a:bodyPr/>
          <a:lstStyle/>
          <a:p>
            <a:fld id="{3113A950-38E4-4F8A-9BF4-8D9FBA4AD066}" type="slidenum">
              <a:rPr lang="en-US" altLang="en-US" smtClean="0"/>
              <a:pPr/>
              <a:t>91</a:t>
            </a:fld>
            <a:endParaRPr lang="en-US" altLang="en-US" smtClean="0"/>
          </a:p>
        </p:txBody>
      </p:sp>
      <p:sp>
        <p:nvSpPr>
          <p:cNvPr id="186371" name="Rectangle 2"/>
          <p:cNvSpPr>
            <a:spLocks noChangeArrowheads="1" noTextEdit="1"/>
          </p:cNvSpPr>
          <p:nvPr>
            <p:ph type="sldImg"/>
          </p:nvPr>
        </p:nvSpPr>
        <p:spPr>
          <a:solidFill>
            <a:srgbClr val="FFFFFF"/>
          </a:solidFill>
          <a:ln/>
        </p:spPr>
      </p:sp>
      <p:sp>
        <p:nvSpPr>
          <p:cNvPr id="18637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7"/>
          <p:cNvSpPr>
            <a:spLocks noGrp="1" noChangeArrowheads="1"/>
          </p:cNvSpPr>
          <p:nvPr>
            <p:ph type="sldNum" sz="quarter" idx="5"/>
          </p:nvPr>
        </p:nvSpPr>
        <p:spPr>
          <a:noFill/>
        </p:spPr>
        <p:txBody>
          <a:bodyPr/>
          <a:lstStyle/>
          <a:p>
            <a:fld id="{EACC1640-FDE4-4C21-AF15-968C55D3B922}" type="slidenum">
              <a:rPr lang="en-US" altLang="en-US" smtClean="0"/>
              <a:pPr/>
              <a:t>92</a:t>
            </a:fld>
            <a:endParaRPr lang="en-US" altLang="en-US" smtClean="0"/>
          </a:p>
        </p:txBody>
      </p:sp>
      <p:sp>
        <p:nvSpPr>
          <p:cNvPr id="187395" name="Rectangle 2"/>
          <p:cNvSpPr>
            <a:spLocks noChangeArrowheads="1" noTextEdit="1"/>
          </p:cNvSpPr>
          <p:nvPr>
            <p:ph type="sldImg"/>
          </p:nvPr>
        </p:nvSpPr>
        <p:spPr>
          <a:solidFill>
            <a:srgbClr val="FFFFFF"/>
          </a:solidFill>
          <a:ln/>
        </p:spPr>
      </p:sp>
      <p:sp>
        <p:nvSpPr>
          <p:cNvPr id="187396"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7"/>
          <p:cNvSpPr>
            <a:spLocks noGrp="1" noChangeArrowheads="1"/>
          </p:cNvSpPr>
          <p:nvPr>
            <p:ph type="sldNum" sz="quarter" idx="5"/>
          </p:nvPr>
        </p:nvSpPr>
        <p:spPr>
          <a:noFill/>
        </p:spPr>
        <p:txBody>
          <a:bodyPr/>
          <a:lstStyle/>
          <a:p>
            <a:fld id="{07A995C7-5CBB-4FB3-9BD1-15D571C5E872}" type="slidenum">
              <a:rPr lang="en-US" altLang="en-US" smtClean="0"/>
              <a:pPr/>
              <a:t>93</a:t>
            </a:fld>
            <a:endParaRPr lang="en-US" altLang="en-US" smtClean="0"/>
          </a:p>
        </p:txBody>
      </p:sp>
      <p:sp>
        <p:nvSpPr>
          <p:cNvPr id="188419" name="Rectangle 2"/>
          <p:cNvSpPr>
            <a:spLocks noChangeArrowheads="1" noTextEdit="1"/>
          </p:cNvSpPr>
          <p:nvPr>
            <p:ph type="sldImg"/>
          </p:nvPr>
        </p:nvSpPr>
        <p:spPr>
          <a:solidFill>
            <a:srgbClr val="FFFFFF"/>
          </a:solidFill>
          <a:ln/>
        </p:spPr>
      </p:sp>
      <p:sp>
        <p:nvSpPr>
          <p:cNvPr id="188420"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7"/>
          <p:cNvSpPr>
            <a:spLocks noGrp="1" noChangeArrowheads="1"/>
          </p:cNvSpPr>
          <p:nvPr>
            <p:ph type="sldNum" sz="quarter" idx="5"/>
          </p:nvPr>
        </p:nvSpPr>
        <p:spPr>
          <a:noFill/>
        </p:spPr>
        <p:txBody>
          <a:bodyPr/>
          <a:lstStyle/>
          <a:p>
            <a:fld id="{F50EC6DB-D218-45F2-A2CA-9CC68328AE1A}" type="slidenum">
              <a:rPr lang="en-US" altLang="en-US" smtClean="0"/>
              <a:pPr/>
              <a:t>94</a:t>
            </a:fld>
            <a:endParaRPr lang="en-US" altLang="en-US" smtClean="0"/>
          </a:p>
        </p:txBody>
      </p:sp>
      <p:sp>
        <p:nvSpPr>
          <p:cNvPr id="189443" name="Rectangle 2"/>
          <p:cNvSpPr>
            <a:spLocks noChangeArrowheads="1" noTextEdit="1"/>
          </p:cNvSpPr>
          <p:nvPr>
            <p:ph type="sldImg"/>
          </p:nvPr>
        </p:nvSpPr>
        <p:spPr>
          <a:solidFill>
            <a:srgbClr val="FFFFFF"/>
          </a:solidFill>
          <a:ln/>
        </p:spPr>
      </p:sp>
      <p:sp>
        <p:nvSpPr>
          <p:cNvPr id="189444"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7"/>
          <p:cNvSpPr>
            <a:spLocks noGrp="1" noChangeArrowheads="1"/>
          </p:cNvSpPr>
          <p:nvPr>
            <p:ph type="sldNum" sz="quarter" idx="5"/>
          </p:nvPr>
        </p:nvSpPr>
        <p:spPr>
          <a:noFill/>
        </p:spPr>
        <p:txBody>
          <a:bodyPr/>
          <a:lstStyle/>
          <a:p>
            <a:fld id="{A7F9ABE8-DF00-4E8D-BE2D-C1919665D87D}" type="slidenum">
              <a:rPr lang="en-US" altLang="en-US" smtClean="0"/>
              <a:pPr/>
              <a:t>95</a:t>
            </a:fld>
            <a:endParaRPr lang="en-US" altLang="en-US" smtClean="0"/>
          </a:p>
        </p:txBody>
      </p:sp>
      <p:sp>
        <p:nvSpPr>
          <p:cNvPr id="190467" name="Rectangle 2"/>
          <p:cNvSpPr>
            <a:spLocks noChangeArrowheads="1" noTextEdit="1"/>
          </p:cNvSpPr>
          <p:nvPr>
            <p:ph type="sldImg"/>
          </p:nvPr>
        </p:nvSpPr>
        <p:spPr>
          <a:solidFill>
            <a:srgbClr val="FFFFFF"/>
          </a:solidFill>
          <a:ln/>
        </p:spPr>
      </p:sp>
      <p:sp>
        <p:nvSpPr>
          <p:cNvPr id="19046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7"/>
          <p:cNvSpPr>
            <a:spLocks noGrp="1" noChangeArrowheads="1"/>
          </p:cNvSpPr>
          <p:nvPr>
            <p:ph type="sldNum" sz="quarter" idx="5"/>
          </p:nvPr>
        </p:nvSpPr>
        <p:spPr>
          <a:noFill/>
        </p:spPr>
        <p:txBody>
          <a:bodyPr/>
          <a:lstStyle/>
          <a:p>
            <a:fld id="{E5D84FBC-95E4-495C-8145-011B1FF4DF6E}" type="slidenum">
              <a:rPr lang="en-US" altLang="en-US" smtClean="0"/>
              <a:pPr/>
              <a:t>96</a:t>
            </a:fld>
            <a:endParaRPr lang="en-US" altLang="en-US" smtClean="0"/>
          </a:p>
        </p:txBody>
      </p:sp>
      <p:sp>
        <p:nvSpPr>
          <p:cNvPr id="191491" name="Rectangle 2"/>
          <p:cNvSpPr>
            <a:spLocks noChangeArrowheads="1" noTextEdit="1"/>
          </p:cNvSpPr>
          <p:nvPr>
            <p:ph type="sldImg"/>
          </p:nvPr>
        </p:nvSpPr>
        <p:spPr>
          <a:solidFill>
            <a:srgbClr val="FFFFFF"/>
          </a:solidFill>
          <a:ln/>
        </p:spPr>
      </p:sp>
      <p:sp>
        <p:nvSpPr>
          <p:cNvPr id="19149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Rectangle 7"/>
          <p:cNvSpPr>
            <a:spLocks noGrp="1" noChangeArrowheads="1"/>
          </p:cNvSpPr>
          <p:nvPr>
            <p:ph type="sldNum" sz="quarter" idx="5"/>
          </p:nvPr>
        </p:nvSpPr>
        <p:spPr>
          <a:noFill/>
        </p:spPr>
        <p:txBody>
          <a:bodyPr/>
          <a:lstStyle/>
          <a:p>
            <a:fld id="{77745C64-3012-4B84-BB05-F2EA399112C7}" type="slidenum">
              <a:rPr lang="en-US" altLang="en-US" smtClean="0"/>
              <a:pPr/>
              <a:t>8</a:t>
            </a:fld>
            <a:endParaRPr lang="en-US" altLang="en-US" smtClean="0"/>
          </a:p>
        </p:txBody>
      </p:sp>
      <p:sp>
        <p:nvSpPr>
          <p:cNvPr id="118787" name="Rectangle 2"/>
          <p:cNvSpPr>
            <a:spLocks noChangeArrowheads="1" noTextEdit="1"/>
          </p:cNvSpPr>
          <p:nvPr>
            <p:ph type="sldImg"/>
          </p:nvPr>
        </p:nvSpPr>
        <p:spPr>
          <a:solidFill>
            <a:srgbClr val="FFFFFF"/>
          </a:solidFill>
          <a:ln/>
        </p:spPr>
      </p:sp>
      <p:sp>
        <p:nvSpPr>
          <p:cNvPr id="118788"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7"/>
          <p:cNvSpPr>
            <a:spLocks noGrp="1" noChangeArrowheads="1"/>
          </p:cNvSpPr>
          <p:nvPr>
            <p:ph type="sldNum" sz="quarter" idx="5"/>
          </p:nvPr>
        </p:nvSpPr>
        <p:spPr>
          <a:noFill/>
        </p:spPr>
        <p:txBody>
          <a:bodyPr/>
          <a:lstStyle/>
          <a:p>
            <a:fld id="{0415AD40-0BF1-4728-B233-924BC370224D}" type="slidenum">
              <a:rPr lang="en-US" altLang="en-US" smtClean="0"/>
              <a:pPr/>
              <a:t>97</a:t>
            </a:fld>
            <a:endParaRPr lang="en-US" altLang="en-US" smtClean="0"/>
          </a:p>
        </p:txBody>
      </p:sp>
      <p:sp>
        <p:nvSpPr>
          <p:cNvPr id="192515" name="Rectangle 2"/>
          <p:cNvSpPr>
            <a:spLocks noChangeArrowheads="1" noTextEdit="1"/>
          </p:cNvSpPr>
          <p:nvPr>
            <p:ph type="sldImg"/>
          </p:nvPr>
        </p:nvSpPr>
        <p:spPr>
          <a:ln/>
        </p:spPr>
      </p:sp>
      <p:sp>
        <p:nvSpPr>
          <p:cNvPr id="192516"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7"/>
          <p:cNvSpPr>
            <a:spLocks noGrp="1" noChangeArrowheads="1"/>
          </p:cNvSpPr>
          <p:nvPr>
            <p:ph type="sldNum" sz="quarter" idx="5"/>
          </p:nvPr>
        </p:nvSpPr>
        <p:spPr>
          <a:noFill/>
        </p:spPr>
        <p:txBody>
          <a:bodyPr/>
          <a:lstStyle/>
          <a:p>
            <a:fld id="{CBC23D4C-6F70-4417-B1DA-E2402F67A007}" type="slidenum">
              <a:rPr lang="en-US" altLang="en-US" smtClean="0"/>
              <a:pPr/>
              <a:t>98</a:t>
            </a:fld>
            <a:endParaRPr lang="en-US" altLang="en-US" smtClean="0"/>
          </a:p>
        </p:txBody>
      </p:sp>
      <p:sp>
        <p:nvSpPr>
          <p:cNvPr id="193539" name="Rectangle 2"/>
          <p:cNvSpPr>
            <a:spLocks noChangeArrowheads="1" noTextEdit="1"/>
          </p:cNvSpPr>
          <p:nvPr>
            <p:ph type="sldImg"/>
          </p:nvPr>
        </p:nvSpPr>
        <p:spPr>
          <a:ln/>
        </p:spPr>
      </p:sp>
      <p:sp>
        <p:nvSpPr>
          <p:cNvPr id="193540"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7"/>
          <p:cNvSpPr>
            <a:spLocks noGrp="1" noChangeArrowheads="1"/>
          </p:cNvSpPr>
          <p:nvPr>
            <p:ph type="sldNum" sz="quarter" idx="5"/>
          </p:nvPr>
        </p:nvSpPr>
        <p:spPr>
          <a:noFill/>
        </p:spPr>
        <p:txBody>
          <a:bodyPr/>
          <a:lstStyle/>
          <a:p>
            <a:fld id="{7B02954C-9259-4D54-99AE-C23865A13EE4}" type="slidenum">
              <a:rPr lang="en-US" altLang="en-US" smtClean="0"/>
              <a:pPr/>
              <a:t>99</a:t>
            </a:fld>
            <a:endParaRPr lang="en-US" altLang="en-US" smtClean="0"/>
          </a:p>
        </p:txBody>
      </p:sp>
      <p:sp>
        <p:nvSpPr>
          <p:cNvPr id="194563" name="Rectangle 2"/>
          <p:cNvSpPr>
            <a:spLocks noChangeArrowheads="1" noTextEdit="1"/>
          </p:cNvSpPr>
          <p:nvPr>
            <p:ph type="sldImg"/>
          </p:nvPr>
        </p:nvSpPr>
        <p:spPr>
          <a:ln/>
        </p:spPr>
      </p:sp>
      <p:sp>
        <p:nvSpPr>
          <p:cNvPr id="194564"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7"/>
          <p:cNvSpPr>
            <a:spLocks noGrp="1" noChangeArrowheads="1"/>
          </p:cNvSpPr>
          <p:nvPr>
            <p:ph type="sldNum" sz="quarter" idx="5"/>
          </p:nvPr>
        </p:nvSpPr>
        <p:spPr>
          <a:noFill/>
        </p:spPr>
        <p:txBody>
          <a:bodyPr/>
          <a:lstStyle/>
          <a:p>
            <a:fld id="{CE7A9E3D-1E56-4C07-88B8-25E4686B95B0}" type="slidenum">
              <a:rPr lang="en-US" altLang="en-US" smtClean="0"/>
              <a:pPr/>
              <a:t>100</a:t>
            </a:fld>
            <a:endParaRPr lang="en-US" altLang="en-US" smtClean="0"/>
          </a:p>
        </p:txBody>
      </p:sp>
      <p:sp>
        <p:nvSpPr>
          <p:cNvPr id="195587" name="Rectangle 2"/>
          <p:cNvSpPr>
            <a:spLocks noChangeArrowheads="1" noTextEdit="1"/>
          </p:cNvSpPr>
          <p:nvPr>
            <p:ph type="sldImg"/>
          </p:nvPr>
        </p:nvSpPr>
        <p:spPr>
          <a:ln/>
        </p:spPr>
      </p:sp>
      <p:sp>
        <p:nvSpPr>
          <p:cNvPr id="195588"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7"/>
          <p:cNvSpPr>
            <a:spLocks noGrp="1" noChangeArrowheads="1"/>
          </p:cNvSpPr>
          <p:nvPr>
            <p:ph type="sldNum" sz="quarter" idx="5"/>
          </p:nvPr>
        </p:nvSpPr>
        <p:spPr>
          <a:noFill/>
        </p:spPr>
        <p:txBody>
          <a:bodyPr/>
          <a:lstStyle/>
          <a:p>
            <a:fld id="{1EFF3B24-BB28-4738-8F40-2C36AA00E17F}" type="slidenum">
              <a:rPr lang="en-US" altLang="en-US" smtClean="0"/>
              <a:pPr/>
              <a:t>101</a:t>
            </a:fld>
            <a:endParaRPr lang="en-US" altLang="en-US" smtClean="0"/>
          </a:p>
        </p:txBody>
      </p:sp>
      <p:sp>
        <p:nvSpPr>
          <p:cNvPr id="196611" name="Rectangle 2"/>
          <p:cNvSpPr>
            <a:spLocks noChangeArrowheads="1" noTextEdit="1"/>
          </p:cNvSpPr>
          <p:nvPr>
            <p:ph type="sldImg"/>
          </p:nvPr>
        </p:nvSpPr>
        <p:spPr>
          <a:ln/>
        </p:spPr>
      </p:sp>
      <p:sp>
        <p:nvSpPr>
          <p:cNvPr id="196612"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7"/>
          <p:cNvSpPr>
            <a:spLocks noGrp="1" noChangeArrowheads="1"/>
          </p:cNvSpPr>
          <p:nvPr>
            <p:ph type="sldNum" sz="quarter" idx="5"/>
          </p:nvPr>
        </p:nvSpPr>
        <p:spPr>
          <a:noFill/>
        </p:spPr>
        <p:txBody>
          <a:bodyPr/>
          <a:lstStyle/>
          <a:p>
            <a:fld id="{CFE25166-063F-468A-A9B7-1EC25284671A}" type="slidenum">
              <a:rPr lang="en-US" altLang="en-US" smtClean="0"/>
              <a:pPr/>
              <a:t>102</a:t>
            </a:fld>
            <a:endParaRPr lang="en-US" altLang="en-US" smtClean="0"/>
          </a:p>
        </p:txBody>
      </p:sp>
      <p:sp>
        <p:nvSpPr>
          <p:cNvPr id="197635" name="Rectangle 2"/>
          <p:cNvSpPr>
            <a:spLocks noChangeArrowheads="1" noTextEdit="1"/>
          </p:cNvSpPr>
          <p:nvPr>
            <p:ph type="sldImg"/>
          </p:nvPr>
        </p:nvSpPr>
        <p:spPr>
          <a:ln/>
        </p:spPr>
      </p:sp>
      <p:sp>
        <p:nvSpPr>
          <p:cNvPr id="197636"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7"/>
          <p:cNvSpPr>
            <a:spLocks noGrp="1" noChangeArrowheads="1"/>
          </p:cNvSpPr>
          <p:nvPr>
            <p:ph type="sldNum" sz="quarter" idx="5"/>
          </p:nvPr>
        </p:nvSpPr>
        <p:spPr>
          <a:noFill/>
        </p:spPr>
        <p:txBody>
          <a:bodyPr/>
          <a:lstStyle/>
          <a:p>
            <a:fld id="{F6416E14-D863-4D0D-8422-B9C58B2CBAE3}" type="slidenum">
              <a:rPr lang="en-US" altLang="en-US" smtClean="0"/>
              <a:pPr/>
              <a:t>103</a:t>
            </a:fld>
            <a:endParaRPr lang="en-US" altLang="en-US" smtClean="0"/>
          </a:p>
        </p:txBody>
      </p:sp>
      <p:sp>
        <p:nvSpPr>
          <p:cNvPr id="198659" name="Rectangle 2"/>
          <p:cNvSpPr>
            <a:spLocks noChangeArrowheads="1" noTextEdit="1"/>
          </p:cNvSpPr>
          <p:nvPr>
            <p:ph type="sldImg"/>
          </p:nvPr>
        </p:nvSpPr>
        <p:spPr>
          <a:ln/>
        </p:spPr>
      </p:sp>
      <p:sp>
        <p:nvSpPr>
          <p:cNvPr id="198660" name="Rectangle 3"/>
          <p:cNvSpPr>
            <a:spLocks noGrp="1" noChangeArrowheads="1"/>
          </p:cNvSpPr>
          <p:nvPr>
            <p:ph type="body" idx="1"/>
          </p:nvPr>
        </p:nvSpPr>
        <p:spPr>
          <a:noFill/>
          <a:ln/>
        </p:spPr>
        <p:txBody>
          <a:bodyPr/>
          <a:lstStyle/>
          <a:p>
            <a:pPr eaLnBrk="1" hangingPunct="1"/>
            <a:endParaRPr lang="en-US" altLang="en-US" smtClean="0">
              <a:latin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61B1CD85-614F-4A46-8175-92526FDFB7B9}" type="slidenum">
              <a:rPr lang="en-US" altLang="en-US" smtClean="0"/>
              <a:pPr/>
              <a:t>9</a:t>
            </a:fld>
            <a:endParaRPr lang="en-US" altLang="en-US" smtClean="0"/>
          </a:p>
        </p:txBody>
      </p:sp>
      <p:sp>
        <p:nvSpPr>
          <p:cNvPr id="119811" name="Rectangle 2"/>
          <p:cNvSpPr>
            <a:spLocks noChangeArrowheads="1" noTextEdit="1"/>
          </p:cNvSpPr>
          <p:nvPr>
            <p:ph type="sldImg"/>
          </p:nvPr>
        </p:nvSpPr>
        <p:spPr>
          <a:solidFill>
            <a:srgbClr val="FFFFFF"/>
          </a:solidFill>
          <a:ln/>
        </p:spPr>
      </p:sp>
      <p:sp>
        <p:nvSpPr>
          <p:cNvPr id="119812" name="Rectangle 3"/>
          <p:cNvSpPr>
            <a:spLocks noChangeArrowheads="1"/>
          </p:cNvSpPr>
          <p:nvPr>
            <p:ph type="body" idx="1"/>
          </p:nvPr>
        </p:nvSpPr>
        <p:spPr>
          <a:xfrm>
            <a:off x="685800" y="4343400"/>
            <a:ext cx="5486400" cy="4114800"/>
          </a:xfrm>
          <a:solidFill>
            <a:srgbClr val="FFFFFF"/>
          </a:solidFill>
          <a:ln>
            <a:solidFill>
              <a:srgbClr val="000000"/>
            </a:solidFill>
          </a:ln>
        </p:spPr>
        <p:txBody>
          <a:bodyPr/>
          <a:lstStyle/>
          <a:p>
            <a:pPr eaLnBrk="1" hangingPunct="1"/>
            <a:endParaRPr lang="en-US" alt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A3B03AF-6367-4EA9-B962-9D951CB130F0}"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5B48B20-3BFF-453C-8D08-3C1461BC5F88}"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C3F19930-289B-4273-84FD-223FFA1A8FA3}"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A7BC601-5F3B-40BA-98F0-523E2AFA08C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A34318F-3512-46AE-8F8C-399C24AF6FD9}"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52C12A9-1E72-4825-AE60-F4CC7B5AB87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Rectangle 2"/>
          <p:cNvSpPr>
            <a:spLocks noChangeArrowheads="1"/>
          </p:cNvSpPr>
          <p:nvPr userDrawn="1"/>
        </p:nvSpPr>
        <p:spPr bwMode="gray">
          <a:xfrm>
            <a:off x="0" y="6400800"/>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mtClean="0">
                <a:cs typeface="Arial" panose="020B0604020202020204" pitchFamily="34" charset="0"/>
              </a:rPr>
              <a:t> </a:t>
            </a:r>
          </a:p>
        </p:txBody>
      </p:sp>
      <p:pic>
        <p:nvPicPr>
          <p:cNvPr id="3" name="Picture 14" descr="Berk_0132992477_rev-1.jpg"/>
          <p:cNvPicPr>
            <a:picLocks noChangeAspect="1"/>
          </p:cNvPicPr>
          <p:nvPr userDrawn="1"/>
        </p:nvPicPr>
        <p:blipFill>
          <a:blip r:embed="rId2" cstate="print"/>
          <a:srcRect/>
          <a:stretch>
            <a:fillRect/>
          </a:stretch>
        </p:blipFill>
        <p:spPr bwMode="auto">
          <a:xfrm>
            <a:off x="0" y="0"/>
            <a:ext cx="5121275" cy="6400800"/>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CFFF60-B93B-44AF-8FB9-E970DEC4B48A}"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E2DDCEB-CEB2-43E4-8CDD-1E39926B4D7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F3752BF7-99B2-4A0A-8739-3A1447E4C245}" type="datetimeFigureOut">
              <a:rPr lang="en-US"/>
              <a:pPr>
                <a:defRPr/>
              </a:pPr>
              <a:t>5/30/2017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DB57AA9-3FB4-4B05-A495-8640FC968FCD}"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4153A132-165B-4EFE-9467-D139937B8422}"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DE0323-C3F7-4F7A-A65E-31235C61CE30}"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2758A325-8ED1-4AD1-8464-E7B9A344C732}" type="datetimeFigureOut">
              <a:rPr lang="en-US"/>
              <a:pPr>
                <a:defRPr/>
              </a:pPr>
              <a:t>5/30/2017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7BD578B9-6B7F-484F-8776-669720E3849C}"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4CB6E645-B56D-40CF-BCAA-AF1B9FBB105B}" type="datetimeFigureOut">
              <a:rPr lang="en-US"/>
              <a:pPr>
                <a:defRPr/>
              </a:pPr>
              <a:t>5/30/2017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883DE522-DA10-480C-A181-6BA3DC1099C1}"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5647B74-DA8C-410E-A68E-08351152D44B}" type="datetimeFigureOut">
              <a:rPr lang="en-US"/>
              <a:pPr>
                <a:defRPr/>
              </a:pPr>
              <a:t>5/30/2017</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A1FF5ED-4DEE-47A8-8A1F-53A6E99D0E3A}"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68FCF8E5-6411-4495-B2B8-FDE508B7E24F}"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54CFA65-EBE2-4BE3-B34F-6B637DD2FC3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A9F5AE5-89ED-4EF9-AC61-75751C6304C8}" type="datetimeFigureOut">
              <a:rPr lang="en-US"/>
              <a:pPr>
                <a:defRPr/>
              </a:pPr>
              <a:t>5/30/2017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46636AB-4EC3-4124-B34B-D7A8EC289C0A}"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560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560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503546F5-910F-4B98-914B-597F33DF9B05}" type="datetimeFigureOut">
              <a:rPr lang="en-US"/>
              <a:pPr>
                <a:defRPr/>
              </a:pPr>
              <a:t>5/30/2017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D80A8C5D-D25F-4E16-93FB-A82A83FFB3A0}" type="slidenum">
              <a:rPr lang="en-US"/>
              <a:pPr>
                <a:defRPr/>
              </a:pPr>
              <a:t>‹#›</a:t>
            </a:fld>
            <a:endParaRPr lang="en-US"/>
          </a:p>
        </p:txBody>
      </p:sp>
      <p:sp>
        <p:nvSpPr>
          <p:cNvPr id="7" name="Rectangle 2"/>
          <p:cNvSpPr>
            <a:spLocks noChangeArrowheads="1"/>
          </p:cNvSpPr>
          <p:nvPr userDrawn="1"/>
        </p:nvSpPr>
        <p:spPr bwMode="gray">
          <a:xfrm>
            <a:off x="0" y="6397625"/>
            <a:ext cx="9144000" cy="457200"/>
          </a:xfrm>
          <a:prstGeom prst="rect">
            <a:avLst/>
          </a:prstGeom>
          <a:solidFill>
            <a:srgbClr val="E99C51"/>
          </a:solidFill>
          <a:ln>
            <a:noFill/>
          </a:ln>
          <a:extLst/>
        </p:spPr>
        <p:txBody>
          <a:bodyPr wrap="none" lIns="0" tIns="0" rIns="0" bIns="0" anchor="ctr"/>
          <a:lstStyle>
            <a:lvl1pPr>
              <a:defRPr sz="2400">
                <a:solidFill>
                  <a:schemeClr val="tx1"/>
                </a:solidFill>
                <a:latin typeface="Arial" panose="020B0604020202020204" pitchFamily="34" charset="0"/>
                <a:ea typeface="ＭＳ Ｐゴシック" panose="020B0600070205080204" pitchFamily="34" charset="-128"/>
              </a:defRPr>
            </a:lvl1pPr>
            <a:lvl2pPr marL="742950" indent="-285750">
              <a:defRPr sz="2400">
                <a:solidFill>
                  <a:schemeClr val="tx1"/>
                </a:solidFill>
                <a:latin typeface="Arial" panose="020B0604020202020204" pitchFamily="34" charset="0"/>
                <a:ea typeface="ＭＳ Ｐゴシック" panose="020B0600070205080204" pitchFamily="34" charset="-128"/>
              </a:defRPr>
            </a:lvl2pPr>
            <a:lvl3pPr marL="1143000" indent="-228600">
              <a:defRPr sz="2400">
                <a:solidFill>
                  <a:schemeClr val="tx1"/>
                </a:solidFill>
                <a:latin typeface="Arial" panose="020B0604020202020204" pitchFamily="34" charset="0"/>
                <a:ea typeface="ＭＳ Ｐゴシック" panose="020B0600070205080204" pitchFamily="34" charset="-128"/>
              </a:defRPr>
            </a:lvl3pPr>
            <a:lvl4pPr marL="1600200" indent="-228600">
              <a:defRPr sz="2400">
                <a:solidFill>
                  <a:schemeClr val="tx1"/>
                </a:solidFill>
                <a:latin typeface="Arial" panose="020B0604020202020204" pitchFamily="34" charset="0"/>
                <a:ea typeface="ＭＳ Ｐゴシック" panose="020B0600070205080204" pitchFamily="34" charset="-128"/>
              </a:defRPr>
            </a:lvl4pPr>
            <a:lvl5pPr marL="2057400" indent="-22860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endParaRPr lang="en-US" altLang="en-US" smtClean="0">
              <a:cs typeface="Arial" panose="020B0604020202020204" pitchFamily="34" charset="0"/>
            </a:endParaRPr>
          </a:p>
        </p:txBody>
      </p:sp>
      <p:sp>
        <p:nvSpPr>
          <p:cNvPr id="8" name="Rectangle 6"/>
          <p:cNvSpPr>
            <a:spLocks noChangeArrowheads="1"/>
          </p:cNvSpPr>
          <p:nvPr userDrawn="1"/>
        </p:nvSpPr>
        <p:spPr bwMode="gray">
          <a:xfrm>
            <a:off x="392113" y="6553200"/>
            <a:ext cx="5399087" cy="179388"/>
          </a:xfrm>
          <a:prstGeom prst="rect">
            <a:avLst/>
          </a:prstGeom>
          <a:noFill/>
          <a:ln w="9525">
            <a:noFill/>
            <a:miter lim="800000"/>
            <a:headEnd/>
            <a:tailEnd/>
          </a:ln>
          <a:effectLst/>
        </p:spPr>
        <p:txBody>
          <a:bodyPr lIns="0" tIns="0" rIns="0" bIns="0"/>
          <a:lstStyle>
            <a:lvl1pPr>
              <a:defRPr sz="2400">
                <a:solidFill>
                  <a:schemeClr val="tx1"/>
                </a:solidFill>
                <a:latin typeface="Arial" panose="020B0604020202020204" pitchFamily="34" charset="0"/>
                <a:ea typeface="ＭＳ Ｐゴシック" panose="020B0600070205080204" pitchFamily="34" charset="-128"/>
              </a:defRPr>
            </a:lvl1pPr>
            <a:lvl2pPr marL="37931725" indent="-37474525">
              <a:defRPr sz="2400">
                <a:solidFill>
                  <a:schemeClr val="tx1"/>
                </a:solidFill>
                <a:latin typeface="Arial" panose="020B0604020202020204" pitchFamily="34" charset="0"/>
                <a:ea typeface="ＭＳ Ｐゴシック" panose="020B0600070205080204" pitchFamily="34" charset="-128"/>
              </a:defRPr>
            </a:lvl2pPr>
            <a:lvl3pPr>
              <a:defRPr sz="2400">
                <a:solidFill>
                  <a:schemeClr val="tx1"/>
                </a:solidFill>
                <a:latin typeface="Arial" panose="020B0604020202020204" pitchFamily="34" charset="0"/>
                <a:ea typeface="ＭＳ Ｐゴシック" panose="020B0600070205080204" pitchFamily="34" charset="-128"/>
              </a:defRPr>
            </a:lvl3pPr>
            <a:lvl4pPr>
              <a:defRPr sz="2400">
                <a:solidFill>
                  <a:schemeClr val="tx1"/>
                </a:solidFill>
                <a:latin typeface="Arial" panose="020B0604020202020204" pitchFamily="34" charset="0"/>
                <a:ea typeface="ＭＳ Ｐゴシック" panose="020B0600070205080204" pitchFamily="34" charset="-128"/>
              </a:defRPr>
            </a:lvl4pPr>
            <a:lvl5pPr>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defRPr/>
            </a:pPr>
            <a:r>
              <a:rPr lang="en-US" altLang="en-US" sz="900" dirty="0" smtClean="0">
                <a:solidFill>
                  <a:schemeClr val="bg1"/>
                </a:solidFill>
                <a:latin typeface="Verdana" panose="020B0604030504040204" pitchFamily="34" charset="0"/>
                <a:ea typeface="Arial" panose="020B0604020202020204" pitchFamily="34" charset="0"/>
              </a:rPr>
              <a:t>Copyright ©2017 Pearson Education, Inc. All rights reserved.</a:t>
            </a:r>
            <a:endParaRPr lang="en-GB" altLang="en-US" sz="900" dirty="0" smtClean="0">
              <a:solidFill>
                <a:schemeClr val="bg1"/>
              </a:solidFill>
              <a:latin typeface="Verdana" panose="020B0604030504040204" pitchFamily="34" charset="0"/>
              <a:ea typeface="Arial" panose="020B0604020202020204" pitchFamily="34" charset="0"/>
            </a:endParaRPr>
          </a:p>
        </p:txBody>
      </p:sp>
      <p:pic>
        <p:nvPicPr>
          <p:cNvPr id="25609" name="Picture 8" descr="G:\08VOL4\Graphics\Powerpoint\PEARSON\BERK\Incoming\BD.4e-small.jpg"/>
          <p:cNvPicPr>
            <a:picLocks noChangeAspect="1" noChangeArrowheads="1"/>
          </p:cNvPicPr>
          <p:nvPr userDrawn="1"/>
        </p:nvPicPr>
        <p:blipFill>
          <a:blip r:embed="rId14" cstate="print"/>
          <a:srcRect/>
          <a:stretch>
            <a:fillRect/>
          </a:stretch>
        </p:blipFill>
        <p:spPr bwMode="auto">
          <a:xfrm>
            <a:off x="0" y="0"/>
            <a:ext cx="908050" cy="11430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4025" r:id="rId1"/>
    <p:sldLayoutId id="2147484026" r:id="rId2"/>
    <p:sldLayoutId id="2147484027" r:id="rId3"/>
    <p:sldLayoutId id="2147484028" r:id="rId4"/>
    <p:sldLayoutId id="2147484029" r:id="rId5"/>
    <p:sldLayoutId id="2147484030" r:id="rId6"/>
    <p:sldLayoutId id="2147484031" r:id="rId7"/>
    <p:sldLayoutId id="2147484032" r:id="rId8"/>
    <p:sldLayoutId id="2147484033" r:id="rId9"/>
    <p:sldLayoutId id="2147484034" r:id="rId10"/>
    <p:sldLayoutId id="2147484035" r:id="rId11"/>
    <p:sldLayoutId id="2147484036" r:id="rId12"/>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xml"/><Relationship Id="rId1" Type="http://schemas.openxmlformats.org/officeDocument/2006/relationships/vmlDrawing" Target="../drawings/vmlDrawing4.vml"/><Relationship Id="rId6" Type="http://schemas.openxmlformats.org/officeDocument/2006/relationships/image" Target="../media/image10.png"/><Relationship Id="rId5" Type="http://schemas.openxmlformats.org/officeDocument/2006/relationships/oleObject" Target="../embeddings/oleObject4.bin"/><Relationship Id="rId4" Type="http://schemas.openxmlformats.org/officeDocument/2006/relationships/notesSlide" Target="../notesSlides/notesSlide14.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3" Type="http://schemas.openxmlformats.org/officeDocument/2006/relationships/slide" Target="slide9.xml"/><Relationship Id="rId7" Type="http://schemas.openxmlformats.org/officeDocument/2006/relationships/slide" Target="slide8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slide" Target="slide64.xml"/><Relationship Id="rId5" Type="http://schemas.openxmlformats.org/officeDocument/2006/relationships/slide" Target="slide44.xml"/><Relationship Id="rId4" Type="http://schemas.openxmlformats.org/officeDocument/2006/relationships/slide" Target="slide19.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2.xml"/><Relationship Id="rId1" Type="http://schemas.openxmlformats.org/officeDocument/2006/relationships/vmlDrawing" Target="../drawings/vmlDrawing8.v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9.vml"/><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oleObject" Target="../embeddings/oleObject14.bin"/><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6.xml"/><Relationship Id="rId7" Type="http://schemas.openxmlformats.org/officeDocument/2006/relationships/image" Target="../media/image30.png"/><Relationship Id="rId2" Type="http://schemas.openxmlformats.org/officeDocument/2006/relationships/tags" Target="../tags/tag5.xml"/><Relationship Id="rId1" Type="http://schemas.openxmlformats.org/officeDocument/2006/relationships/vmlDrawing" Target="../drawings/vmlDrawing12.vml"/><Relationship Id="rId6" Type="http://schemas.openxmlformats.org/officeDocument/2006/relationships/oleObject" Target="../embeddings/oleObject16.bin"/><Relationship Id="rId5" Type="http://schemas.openxmlformats.org/officeDocument/2006/relationships/oleObject" Target="../embeddings/oleObject15.bin"/><Relationship Id="rId4" Type="http://schemas.openxmlformats.org/officeDocument/2006/relationships/notesSlide" Target="../notesSlides/notesSlide33.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notesSlide" Target="../notesSlides/notesSlide38.xml"/><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oleObject" Target="../embeddings/oleObject17.bin"/></Relationships>
</file>

<file path=ppt/slides/_rels/slide46.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oleObject" Target="../embeddings/oleObject18.bin"/></Relationships>
</file>

<file path=ppt/slides/_rels/slide4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oleObject" Target="../embeddings/oleObject20.bin"/></Relationships>
</file>

<file path=ppt/slides/_rels/slide51.xml.rels><?xml version="1.0" encoding="UTF-8" standalone="yes"?>
<Relationships xmlns="http://schemas.openxmlformats.org/package/2006/relationships"><Relationship Id="rId3" Type="http://schemas.openxmlformats.org/officeDocument/2006/relationships/notesSlide" Target="../notesSlides/notesSlide42.xml"/><Relationship Id="rId2" Type="http://schemas.openxmlformats.org/officeDocument/2006/relationships/slideLayout" Target="../slideLayouts/slideLayout2.xml"/><Relationship Id="rId1" Type="http://schemas.openxmlformats.org/officeDocument/2006/relationships/vmlDrawing" Target="../drawings/vmlDrawing16.vml"/><Relationship Id="rId4" Type="http://schemas.openxmlformats.org/officeDocument/2006/relationships/oleObject" Target="../embeddings/oleObject21.bin"/></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4.bin"/><Relationship Id="rId5" Type="http://schemas.openxmlformats.org/officeDocument/2006/relationships/oleObject" Target="../embeddings/oleObject23.bin"/><Relationship Id="rId4" Type="http://schemas.openxmlformats.org/officeDocument/2006/relationships/oleObject" Target="../embeddings/oleObject22.bin"/></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notesSlide" Target="../notesSlides/notesSlide45.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oleObject" Target="../embeddings/oleObject26.bin"/><Relationship Id="rId4" Type="http://schemas.openxmlformats.org/officeDocument/2006/relationships/oleObject" Target="../embeddings/oleObject25.bin"/></Relationships>
</file>

<file path=ppt/slides/_rels/slide5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46.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47.xml"/><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oleObject" Target="../embeddings/oleObject27.bin"/><Relationship Id="rId2" Type="http://schemas.openxmlformats.org/officeDocument/2006/relationships/slideLayout" Target="../slideLayouts/slideLayout2.xml"/><Relationship Id="rId1" Type="http://schemas.openxmlformats.org/officeDocument/2006/relationships/vmlDrawing" Target="../drawings/vmlDrawing19.vml"/></Relationships>
</file>

<file path=ppt/slides/_rels/slide59.xml.rels><?xml version="1.0" encoding="UTF-8" standalone="yes"?>
<Relationships xmlns="http://schemas.openxmlformats.org/package/2006/relationships"><Relationship Id="rId3" Type="http://schemas.openxmlformats.org/officeDocument/2006/relationships/oleObject" Target="../embeddings/oleObject28.bin"/><Relationship Id="rId2" Type="http://schemas.openxmlformats.org/officeDocument/2006/relationships/slideLayout" Target="../slideLayouts/slideLayout2.xml"/><Relationship Id="rId1" Type="http://schemas.openxmlformats.org/officeDocument/2006/relationships/vmlDrawing" Target="../drawings/vmlDrawing20.vml"/><Relationship Id="rId4" Type="http://schemas.openxmlformats.org/officeDocument/2006/relationships/oleObject" Target="../embeddings/oleObject29.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49.xml"/><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50.xml"/><Relationship Id="rId1"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51.xml"/><Relationship Id="rId1"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55.xml"/><Relationship Id="rId2" Type="http://schemas.openxmlformats.org/officeDocument/2006/relationships/slideLayout" Target="../slideLayouts/slideLayout6.xml"/><Relationship Id="rId1" Type="http://schemas.openxmlformats.org/officeDocument/2006/relationships/vmlDrawing" Target="../drawings/vmlDrawing21.vml"/><Relationship Id="rId4" Type="http://schemas.openxmlformats.org/officeDocument/2006/relationships/oleObject" Target="../embeddings/oleObject30.bin"/></Relationships>
</file>

<file path=ppt/slides/_rels/slide6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56.xml"/><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57.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notesSlide" Target="../notesSlides/notesSlide60.xml"/><Relationship Id="rId2" Type="http://schemas.openxmlformats.org/officeDocument/2006/relationships/slideLayout" Target="../slideLayouts/slideLayout2.xml"/><Relationship Id="rId1" Type="http://schemas.openxmlformats.org/officeDocument/2006/relationships/vmlDrawing" Target="../drawings/vmlDrawing22.vml"/><Relationship Id="rId4" Type="http://schemas.openxmlformats.org/officeDocument/2006/relationships/oleObject" Target="../embeddings/oleObject31.bin"/></Relationships>
</file>

<file path=ppt/slides/_rels/slide7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61.xml"/><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62.xml"/><Relationship Id="rId1" Type="http://schemas.openxmlformats.org/officeDocument/2006/relationships/slideLayout" Target="../slideLayouts/slideLayout6.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oleObject" Target="../embeddings/oleObject32.bin"/><Relationship Id="rId2" Type="http://schemas.openxmlformats.org/officeDocument/2006/relationships/slideLayout" Target="../slideLayouts/slideLayout2.xml"/><Relationship Id="rId1" Type="http://schemas.openxmlformats.org/officeDocument/2006/relationships/vmlDrawing" Target="../drawings/vmlDrawing23.v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68.xml"/><Relationship Id="rId1" Type="http://schemas.openxmlformats.org/officeDocument/2006/relationships/slideLayout" Target="../slideLayouts/slideLayout6.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3" Type="http://schemas.openxmlformats.org/officeDocument/2006/relationships/image" Target="../media/image62.jpeg"/><Relationship Id="rId2" Type="http://schemas.openxmlformats.org/officeDocument/2006/relationships/notesSlide" Target="../notesSlides/notesSlide70.xml"/><Relationship Id="rId1" Type="http://schemas.openxmlformats.org/officeDocument/2006/relationships/slideLayout" Target="../slideLayouts/slideLayout6.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72.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73.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2.xml"/><Relationship Id="rId4" Type="http://schemas.openxmlformats.org/officeDocument/2006/relationships/image" Target="../media/image3.png"/></Relationships>
</file>

<file path=ppt/slides/_rels/slide90.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4.v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76.xml"/><Relationship Id="rId1" Type="http://schemas.openxmlformats.org/officeDocument/2006/relationships/slideLayout" Target="../slideLayouts/slideLayout6.xml"/></Relationships>
</file>

<file path=ppt/slides/_rels/slide9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77.xml"/><Relationship Id="rId1" Type="http://schemas.openxmlformats.org/officeDocument/2006/relationships/slideLayout" Target="../slideLayouts/slideLayout6.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80.xml"/><Relationship Id="rId1" Type="http://schemas.openxmlformats.org/officeDocument/2006/relationships/slideLayout" Target="../slideLayouts/slideLayout6.xml"/></Relationships>
</file>

<file path=ppt/slides/_rels/slide98.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81.xml"/><Relationship Id="rId1" Type="http://schemas.openxmlformats.org/officeDocument/2006/relationships/slideLayout" Target="../slideLayouts/slideLayout6.xml"/></Relationships>
</file>

<file path=ppt/slides/_rels/slide99.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8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7650" name="Rectangle 7"/>
          <p:cNvSpPr>
            <a:spLocks noGrp="1" noChangeArrowheads="1"/>
          </p:cNvSpPr>
          <p:nvPr>
            <p:ph type="subTitle" idx="4294967295"/>
          </p:nvPr>
        </p:nvSpPr>
        <p:spPr>
          <a:xfrm>
            <a:off x="2819400" y="1219200"/>
            <a:ext cx="4267200" cy="2590800"/>
          </a:xfrm>
        </p:spPr>
        <p:txBody>
          <a:bodyPr/>
          <a:lstStyle/>
          <a:p>
            <a:pPr marL="0" indent="0" algn="ctr" eaLnBrk="1" hangingPunct="1">
              <a:buFontTx/>
              <a:buNone/>
            </a:pPr>
            <a:r>
              <a:rPr lang="en-US" altLang="en-US" b="1" smtClean="0"/>
              <a:t>Chapter 9</a:t>
            </a:r>
          </a:p>
          <a:p>
            <a:pPr marL="0" indent="0" algn="ctr" eaLnBrk="1" hangingPunct="1">
              <a:buFontTx/>
              <a:buNone/>
            </a:pPr>
            <a:endParaRPr lang="en-US" altLang="en-US" b="1" smtClean="0"/>
          </a:p>
          <a:p>
            <a:pPr marL="0" indent="0" algn="ctr" eaLnBrk="1" hangingPunct="1">
              <a:buFontTx/>
              <a:buNone/>
            </a:pPr>
            <a:r>
              <a:rPr lang="en-US" altLang="en-US" b="1" smtClean="0"/>
              <a:t>Valuing Stocks</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9.1 The Dividend-Discount Model (cont'd)</a:t>
            </a:r>
          </a:p>
        </p:txBody>
      </p:sp>
      <p:sp>
        <p:nvSpPr>
          <p:cNvPr id="1028" name="Rectangle 3"/>
          <p:cNvSpPr>
            <a:spLocks noGrp="1" noChangeArrowheads="1"/>
          </p:cNvSpPr>
          <p:nvPr>
            <p:ph idx="1"/>
          </p:nvPr>
        </p:nvSpPr>
        <p:spPr>
          <a:xfrm>
            <a:off x="457200" y="1439863"/>
            <a:ext cx="8382000" cy="4648200"/>
          </a:xfrm>
        </p:spPr>
        <p:txBody>
          <a:bodyPr/>
          <a:lstStyle/>
          <a:p>
            <a:pPr eaLnBrk="1" hangingPunct="1"/>
            <a:r>
              <a:rPr lang="en-US" altLang="en-US" smtClean="0"/>
              <a:t>A One-Year Investor</a:t>
            </a:r>
          </a:p>
          <a:p>
            <a:pPr lvl="1" eaLnBrk="1" hangingPunct="1">
              <a:spcBef>
                <a:spcPct val="400000"/>
              </a:spcBef>
            </a:pPr>
            <a:r>
              <a:rPr lang="en-US" altLang="en-US" smtClean="0"/>
              <a:t>If the current stock price were less than this amount, expect investors to rush in and buy it, driving up the stock’s price. </a:t>
            </a:r>
          </a:p>
          <a:p>
            <a:pPr lvl="1" eaLnBrk="1" hangingPunct="1">
              <a:spcBef>
                <a:spcPct val="50000"/>
              </a:spcBef>
            </a:pPr>
            <a:r>
              <a:rPr lang="en-US" altLang="en-US" smtClean="0"/>
              <a:t>If the stock price exceeded this amount, selling it would cause the stock price to quickly fall.</a:t>
            </a:r>
          </a:p>
        </p:txBody>
      </p:sp>
      <p:graphicFrame>
        <p:nvGraphicFramePr>
          <p:cNvPr id="1026" name="Object 4"/>
          <p:cNvGraphicFramePr>
            <a:graphicFrameLocks noChangeAspect="1"/>
          </p:cNvGraphicFramePr>
          <p:nvPr/>
        </p:nvGraphicFramePr>
        <p:xfrm>
          <a:off x="1676400" y="2125663"/>
          <a:ext cx="2693988" cy="977900"/>
        </p:xfrm>
        <a:graphic>
          <a:graphicData uri="http://schemas.openxmlformats.org/presentationml/2006/ole">
            <p:oleObj spid="_x0000_s1026" name="Equation" r:id="rId4" imgW="1333500" imgH="482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Lessons for Investors </a:t>
            </a:r>
            <a:br>
              <a:rPr lang="en-US" altLang="en-US" smtClean="0"/>
            </a:br>
            <a:r>
              <a:rPr lang="en-US" altLang="en-US" smtClean="0"/>
              <a:t>and Corporate Managers</a:t>
            </a:r>
          </a:p>
        </p:txBody>
      </p:sp>
      <p:sp>
        <p:nvSpPr>
          <p:cNvPr id="104451"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Consequences for Investors</a:t>
            </a:r>
          </a:p>
          <a:p>
            <a:pPr lvl="1" eaLnBrk="1" hangingPunct="1">
              <a:spcBef>
                <a:spcPct val="60000"/>
              </a:spcBef>
            </a:pPr>
            <a:r>
              <a:rPr lang="en-US" altLang="en-US" smtClean="0"/>
              <a:t>If stocks are fairly priced, then investors who buy stocks can expect to receive future cash flows that fairly compensate them for the risk of their investment. </a:t>
            </a:r>
          </a:p>
          <a:p>
            <a:pPr lvl="2" eaLnBrk="1" hangingPunct="1">
              <a:spcBef>
                <a:spcPct val="60000"/>
              </a:spcBef>
            </a:pPr>
            <a:r>
              <a:rPr lang="en-US" altLang="en-US" smtClean="0"/>
              <a:t>In such cases, the average investor can invest with confidence, even if he is not fully informed.</a:t>
            </a:r>
          </a:p>
        </p:txBody>
      </p:sp>
    </p:spTree>
  </p:cSld>
  <p:clrMapOvr>
    <a:masterClrMapping/>
  </p:clrMapOvr>
  <p:transition spd="med">
    <p:wipe dir="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Lessons for Investors </a:t>
            </a:r>
            <a:br>
              <a:rPr lang="en-US" altLang="en-US" smtClean="0"/>
            </a:br>
            <a:r>
              <a:rPr lang="en-US" altLang="en-US" smtClean="0"/>
              <a:t>and Corporate Managers (cont'd)</a:t>
            </a:r>
          </a:p>
        </p:txBody>
      </p:sp>
      <p:sp>
        <p:nvSpPr>
          <p:cNvPr id="105475"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Implications for Corporate Managers</a:t>
            </a:r>
          </a:p>
          <a:p>
            <a:pPr lvl="1" eaLnBrk="1" hangingPunct="1">
              <a:spcBef>
                <a:spcPct val="60000"/>
              </a:spcBef>
            </a:pPr>
            <a:r>
              <a:rPr lang="en-US" altLang="en-US" smtClean="0"/>
              <a:t>Focus on NPV and free cash flow</a:t>
            </a:r>
          </a:p>
          <a:p>
            <a:pPr lvl="1" eaLnBrk="1" hangingPunct="1">
              <a:spcBef>
                <a:spcPct val="60000"/>
              </a:spcBef>
            </a:pPr>
            <a:r>
              <a:rPr lang="en-US" altLang="en-US" smtClean="0"/>
              <a:t>Avoid accounting illusions</a:t>
            </a:r>
          </a:p>
          <a:p>
            <a:pPr lvl="1" eaLnBrk="1" hangingPunct="1">
              <a:spcBef>
                <a:spcPct val="60000"/>
              </a:spcBef>
            </a:pPr>
            <a:r>
              <a:rPr lang="en-US" altLang="en-US" smtClean="0"/>
              <a:t>Use financial transactions to support investment</a:t>
            </a:r>
          </a:p>
        </p:txBody>
      </p:sp>
    </p:spTree>
  </p:cSld>
  <p:clrMapOvr>
    <a:masterClrMapping/>
  </p:clrMapOvr>
  <p:transition spd="med">
    <p:wipe dir="r"/>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The Efficient Markets Hypothesis </a:t>
            </a:r>
            <a:br>
              <a:rPr lang="en-US" altLang="en-US" smtClean="0"/>
            </a:br>
            <a:r>
              <a:rPr lang="en-US" altLang="en-US" smtClean="0"/>
              <a:t>Versus No Arbitrage</a:t>
            </a:r>
          </a:p>
        </p:txBody>
      </p:sp>
      <p:sp>
        <p:nvSpPr>
          <p:cNvPr id="106499" name="Rectangle 3"/>
          <p:cNvSpPr>
            <a:spLocks noGrp="1" noChangeArrowheads="1"/>
          </p:cNvSpPr>
          <p:nvPr>
            <p:ph idx="1"/>
          </p:nvPr>
        </p:nvSpPr>
        <p:spPr>
          <a:xfrm>
            <a:off x="457200" y="1447800"/>
            <a:ext cx="8382000" cy="4648200"/>
          </a:xfrm>
        </p:spPr>
        <p:txBody>
          <a:bodyPr/>
          <a:lstStyle/>
          <a:p>
            <a:pPr eaLnBrk="1" hangingPunct="1">
              <a:spcBef>
                <a:spcPct val="60000"/>
              </a:spcBef>
            </a:pPr>
            <a:r>
              <a:rPr lang="en-US" altLang="en-US" smtClean="0"/>
              <a:t>The efficient markets hypothesis states that securities with </a:t>
            </a:r>
            <a:r>
              <a:rPr lang="en-US" altLang="en-US" i="1" smtClean="0"/>
              <a:t>equivalent risk</a:t>
            </a:r>
            <a:r>
              <a:rPr lang="en-US" altLang="en-US" smtClean="0"/>
              <a:t> should have the </a:t>
            </a:r>
            <a:r>
              <a:rPr lang="en-US" altLang="en-US" i="1" smtClean="0"/>
              <a:t>same expected return</a:t>
            </a:r>
            <a:r>
              <a:rPr lang="en-US" altLang="en-US" smtClean="0"/>
              <a:t>.</a:t>
            </a:r>
          </a:p>
          <a:p>
            <a:pPr eaLnBrk="1" hangingPunct="1">
              <a:spcBef>
                <a:spcPct val="60000"/>
              </a:spcBef>
            </a:pPr>
            <a:r>
              <a:rPr lang="en-US" altLang="en-US" smtClean="0"/>
              <a:t>An arbitrage opportunity is a situation in which two securities with </a:t>
            </a:r>
            <a:r>
              <a:rPr lang="en-US" altLang="en-US" i="1" smtClean="0"/>
              <a:t>identical cash flows</a:t>
            </a:r>
            <a:r>
              <a:rPr lang="en-US" altLang="en-US" smtClean="0"/>
              <a:t> have </a:t>
            </a:r>
            <a:r>
              <a:rPr lang="en-US" altLang="en-US" i="1" smtClean="0"/>
              <a:t>different prices</a:t>
            </a:r>
            <a:r>
              <a:rPr lang="en-US" altLang="en-US" smtClean="0"/>
              <a:t>.</a:t>
            </a:r>
          </a:p>
        </p:txBody>
      </p:sp>
    </p:spTree>
  </p:cSld>
  <p:clrMapOvr>
    <a:masterClrMapping/>
  </p:clrMapOvr>
  <p:transition spd="med">
    <p:wipe dir="r"/>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7522" name="Rectangle 2"/>
          <p:cNvSpPr>
            <a:spLocks noGrp="1" noChangeArrowheads="1"/>
          </p:cNvSpPr>
          <p:nvPr>
            <p:ph type="title"/>
          </p:nvPr>
        </p:nvSpPr>
        <p:spPr>
          <a:xfrm>
            <a:off x="1143000" y="228600"/>
            <a:ext cx="7696200" cy="1143000"/>
          </a:xfrm>
        </p:spPr>
        <p:txBody>
          <a:bodyPr rtlCol="0">
            <a:normAutofit fontScale="90000"/>
          </a:bodyPr>
          <a:lstStyle/>
          <a:p>
            <a:pPr eaLnBrk="1" fontAlgn="auto" hangingPunct="1">
              <a:spcAft>
                <a:spcPts val="0"/>
              </a:spcAft>
              <a:defRPr/>
            </a:pPr>
            <a:r>
              <a:rPr lang="en-US" altLang="en-US" smtClean="0"/>
              <a:t>Discussion of Data Case Key Topic</a:t>
            </a:r>
          </a:p>
        </p:txBody>
      </p:sp>
      <p:sp>
        <p:nvSpPr>
          <p:cNvPr id="107523" name="Content Placeholder 7"/>
          <p:cNvSpPr>
            <a:spLocks noGrp="1"/>
          </p:cNvSpPr>
          <p:nvPr>
            <p:ph idx="1"/>
          </p:nvPr>
        </p:nvSpPr>
        <p:spPr>
          <a:xfrm>
            <a:off x="457200" y="1447800"/>
            <a:ext cx="8382000" cy="4648200"/>
          </a:xfrm>
        </p:spPr>
        <p:txBody>
          <a:bodyPr/>
          <a:lstStyle/>
          <a:p>
            <a:pPr eaLnBrk="1" hangingPunct="1"/>
            <a:r>
              <a:rPr lang="en-US" altLang="en-US" smtClean="0"/>
              <a:t>How do the assumptions regarding the cost of equity, cost of debt, and expected return on investments impact your decision?</a:t>
            </a:r>
          </a:p>
          <a:p>
            <a:pPr eaLnBrk="1" hangingPunct="1"/>
            <a:r>
              <a:rPr lang="en-US" altLang="en-US" smtClean="0"/>
              <a:t>How sensitive are your estimates for GE’s stock price and enterprise value to these assumptions?</a:t>
            </a:r>
          </a:p>
        </p:txBody>
      </p:sp>
    </p:spTree>
  </p:cSld>
  <p:clrMapOvr>
    <a:masterClrMapping/>
  </p:clrMapOvr>
  <p:transition spd="med">
    <p:wipe dir="r"/>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8546" name="Title 1"/>
          <p:cNvSpPr>
            <a:spLocks noGrp="1"/>
          </p:cNvSpPr>
          <p:nvPr>
            <p:ph type="title"/>
          </p:nvPr>
        </p:nvSpPr>
        <p:spPr>
          <a:xfrm>
            <a:off x="1143000" y="160338"/>
            <a:ext cx="7696200" cy="1143000"/>
          </a:xfrm>
        </p:spPr>
        <p:txBody>
          <a:bodyPr/>
          <a:lstStyle/>
          <a:p>
            <a:pPr eaLnBrk="1" hangingPunct="1"/>
            <a:r>
              <a:rPr lang="en-US" altLang="en-US" smtClean="0"/>
              <a:t>Chapter Quiz</a:t>
            </a:r>
          </a:p>
        </p:txBody>
      </p:sp>
      <p:sp>
        <p:nvSpPr>
          <p:cNvPr id="108547" name="Content Placeholder 2"/>
          <p:cNvSpPr>
            <a:spLocks noGrp="1"/>
          </p:cNvSpPr>
          <p:nvPr>
            <p:ph idx="1"/>
          </p:nvPr>
        </p:nvSpPr>
        <p:spPr>
          <a:xfrm>
            <a:off x="457200" y="1439863"/>
            <a:ext cx="8382000" cy="4648200"/>
          </a:xfrm>
        </p:spPr>
        <p:txBody>
          <a:bodyPr rtlCol="0">
            <a:normAutofit fontScale="92500" lnSpcReduction="10000"/>
          </a:bodyPr>
          <a:lstStyle/>
          <a:p>
            <a:pPr marL="514350" indent="-514350" eaLnBrk="1" fontAlgn="auto" hangingPunct="1">
              <a:spcAft>
                <a:spcPts val="0"/>
              </a:spcAft>
              <a:buFontTx/>
              <a:buAutoNum type="arabicPeriod"/>
              <a:defRPr/>
            </a:pPr>
            <a:r>
              <a:rPr lang="en-US" altLang="en-US" smtClean="0"/>
              <a:t>What discount rate do you use to discount the future cash flows of a stock?</a:t>
            </a:r>
          </a:p>
          <a:p>
            <a:pPr marL="514350" indent="-514350" eaLnBrk="1" fontAlgn="auto" hangingPunct="1">
              <a:spcAft>
                <a:spcPts val="0"/>
              </a:spcAft>
              <a:buFontTx/>
              <a:buAutoNum type="arabicPeriod"/>
              <a:defRPr/>
            </a:pPr>
            <a:r>
              <a:rPr lang="en-US" altLang="en-US" smtClean="0"/>
              <a:t>Does an investor’s expected holding period affect the amount they would be willing to pay for a stock?</a:t>
            </a:r>
          </a:p>
          <a:p>
            <a:pPr marL="514350" indent="-514350" eaLnBrk="1" fontAlgn="auto" hangingPunct="1">
              <a:spcAft>
                <a:spcPts val="0"/>
              </a:spcAft>
              <a:buFontTx/>
              <a:buAutoNum type="arabicPeriod"/>
              <a:defRPr/>
            </a:pPr>
            <a:r>
              <a:rPr lang="en-US" altLang="en-US" smtClean="0"/>
              <a:t>How can a firm increase its future dividend per share?</a:t>
            </a:r>
          </a:p>
          <a:p>
            <a:pPr marL="514350" indent="-514350" eaLnBrk="1" fontAlgn="auto" hangingPunct="1">
              <a:spcAft>
                <a:spcPts val="0"/>
              </a:spcAft>
              <a:buFontTx/>
              <a:buAutoNum type="arabicPeriod"/>
              <a:defRPr/>
            </a:pPr>
            <a:r>
              <a:rPr lang="en-US" altLang="en-US" smtClean="0"/>
              <a:t>What is the enterprise value of a firm?</a:t>
            </a:r>
          </a:p>
          <a:p>
            <a:pPr marL="514350" indent="-514350" eaLnBrk="1" fontAlgn="auto" hangingPunct="1">
              <a:spcAft>
                <a:spcPts val="0"/>
              </a:spcAft>
              <a:buFontTx/>
              <a:buAutoNum type="arabicPeriod"/>
              <a:defRPr/>
            </a:pPr>
            <a:r>
              <a:rPr lang="en-US" altLang="en-US" smtClean="0"/>
              <a:t>What are the implicit assumptions made when valuing a firm using multiples?</a:t>
            </a:r>
          </a:p>
        </p:txBody>
      </p:sp>
    </p:spTree>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9570" name="Title 1"/>
          <p:cNvSpPr>
            <a:spLocks noGrp="1"/>
          </p:cNvSpPr>
          <p:nvPr>
            <p:ph type="title"/>
          </p:nvPr>
        </p:nvSpPr>
        <p:spPr>
          <a:xfrm>
            <a:off x="1143000" y="160338"/>
            <a:ext cx="7696200" cy="1143000"/>
          </a:xfrm>
        </p:spPr>
        <p:txBody>
          <a:bodyPr/>
          <a:lstStyle/>
          <a:p>
            <a:pPr eaLnBrk="1" hangingPunct="1"/>
            <a:r>
              <a:rPr lang="en-US" altLang="en-US" smtClean="0"/>
              <a:t>Chapter Quiz</a:t>
            </a:r>
          </a:p>
        </p:txBody>
      </p:sp>
      <p:sp>
        <p:nvSpPr>
          <p:cNvPr id="109571" name="Content Placeholder 2"/>
          <p:cNvSpPr>
            <a:spLocks noGrp="1"/>
          </p:cNvSpPr>
          <p:nvPr>
            <p:ph idx="1"/>
          </p:nvPr>
        </p:nvSpPr>
        <p:spPr>
          <a:xfrm>
            <a:off x="474663" y="1447800"/>
            <a:ext cx="8382000" cy="4648200"/>
          </a:xfrm>
        </p:spPr>
        <p:txBody>
          <a:bodyPr/>
          <a:lstStyle/>
          <a:p>
            <a:pPr marL="514350" indent="-514350" eaLnBrk="1" hangingPunct="1">
              <a:buFontTx/>
              <a:buAutoNum type="arabicPeriod" startAt="6"/>
            </a:pPr>
            <a:r>
              <a:rPr lang="en-US" altLang="en-US" smtClean="0"/>
              <a:t>What is the efficient market hypothesis?  What are its implications for corporate managers?</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 Yields, Capital Gains, </a:t>
            </a:r>
            <a:br>
              <a:rPr lang="en-US" altLang="en-US" smtClean="0"/>
            </a:br>
            <a:r>
              <a:rPr lang="en-US" altLang="en-US" smtClean="0"/>
              <a:t>and Total Returns</a:t>
            </a:r>
          </a:p>
        </p:txBody>
      </p:sp>
      <p:sp>
        <p:nvSpPr>
          <p:cNvPr id="2052" name="Rectangle 3"/>
          <p:cNvSpPr>
            <a:spLocks noGrp="1" noChangeArrowheads="1"/>
          </p:cNvSpPr>
          <p:nvPr>
            <p:ph idx="1"/>
          </p:nvPr>
        </p:nvSpPr>
        <p:spPr>
          <a:xfrm>
            <a:off x="381000" y="2971800"/>
            <a:ext cx="8382000" cy="3124200"/>
          </a:xfrm>
        </p:spPr>
        <p:txBody>
          <a:bodyPr/>
          <a:lstStyle/>
          <a:p>
            <a:pPr eaLnBrk="1" hangingPunct="1">
              <a:spcBef>
                <a:spcPct val="45000"/>
              </a:spcBef>
            </a:pPr>
            <a:r>
              <a:rPr lang="en-US" altLang="en-US" sz="2400" smtClean="0"/>
              <a:t>Dividend Yield</a:t>
            </a:r>
          </a:p>
          <a:p>
            <a:pPr eaLnBrk="1" hangingPunct="1">
              <a:spcBef>
                <a:spcPct val="45000"/>
              </a:spcBef>
            </a:pPr>
            <a:r>
              <a:rPr lang="en-US" altLang="en-US" sz="2400" smtClean="0"/>
              <a:t>Capital Gain</a:t>
            </a:r>
          </a:p>
          <a:p>
            <a:pPr lvl="1" eaLnBrk="1" hangingPunct="1">
              <a:spcBef>
                <a:spcPct val="30000"/>
              </a:spcBef>
            </a:pPr>
            <a:r>
              <a:rPr lang="en-US" altLang="en-US" sz="2000" smtClean="0"/>
              <a:t>Capital Gain Rate</a:t>
            </a:r>
          </a:p>
          <a:p>
            <a:pPr eaLnBrk="1" hangingPunct="1">
              <a:spcBef>
                <a:spcPct val="45000"/>
              </a:spcBef>
            </a:pPr>
            <a:r>
              <a:rPr lang="en-US" altLang="en-US" sz="2400" smtClean="0"/>
              <a:t>Total Return</a:t>
            </a:r>
          </a:p>
          <a:p>
            <a:pPr lvl="1" eaLnBrk="1" hangingPunct="1">
              <a:spcBef>
                <a:spcPct val="30000"/>
              </a:spcBef>
            </a:pPr>
            <a:r>
              <a:rPr lang="en-US" altLang="en-US" sz="2000" smtClean="0"/>
              <a:t>Dividend Yield + Capital Gain Rate</a:t>
            </a:r>
          </a:p>
          <a:p>
            <a:pPr lvl="2" eaLnBrk="1" hangingPunct="1"/>
            <a:r>
              <a:rPr lang="en-US" altLang="en-US" sz="1800" i="1" smtClean="0"/>
              <a:t>The expected total return of the stock should equal the expected return of other investments available in the market with equivalent risk.</a:t>
            </a:r>
          </a:p>
        </p:txBody>
      </p:sp>
      <p:graphicFrame>
        <p:nvGraphicFramePr>
          <p:cNvPr id="2050" name="Object 4"/>
          <p:cNvGraphicFramePr>
            <a:graphicFrameLocks noChangeAspect="1"/>
          </p:cNvGraphicFramePr>
          <p:nvPr/>
        </p:nvGraphicFramePr>
        <p:xfrm>
          <a:off x="609600" y="1601788"/>
          <a:ext cx="6573838" cy="1217612"/>
        </p:xfrm>
        <a:graphic>
          <a:graphicData uri="http://schemas.openxmlformats.org/presentationml/2006/ole">
            <p:oleObj spid="_x0000_s2050" name="Equation" r:id="rId4" imgW="3225800" imgH="5969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a:t>
            </a:r>
          </a:p>
        </p:txBody>
      </p:sp>
      <p:pic>
        <p:nvPicPr>
          <p:cNvPr id="36867" name="Picture 4" descr="Y:\Graphics\Powerpoint\PEARSON\BERK\Final files\ch09\c09p001.jpg"/>
          <p:cNvPicPr>
            <a:picLocks noChangeAspect="1" noChangeArrowheads="1"/>
          </p:cNvPicPr>
          <p:nvPr/>
        </p:nvPicPr>
        <p:blipFill>
          <a:blip r:embed="rId3" cstate="print"/>
          <a:srcRect/>
          <a:stretch>
            <a:fillRect/>
          </a:stretch>
        </p:blipFill>
        <p:spPr bwMode="auto">
          <a:xfrm>
            <a:off x="573088" y="2624138"/>
            <a:ext cx="7997825" cy="21193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 (cont'd)</a:t>
            </a:r>
          </a:p>
        </p:txBody>
      </p:sp>
      <p:pic>
        <p:nvPicPr>
          <p:cNvPr id="37891" name="Picture 4" descr="Y:\Graphics\Powerpoint\PEARSON\BERK\Final files\ch09\c09s001.jpg"/>
          <p:cNvPicPr>
            <a:picLocks noChangeAspect="1" noChangeArrowheads="1"/>
          </p:cNvPicPr>
          <p:nvPr/>
        </p:nvPicPr>
        <p:blipFill>
          <a:blip r:embed="rId3" cstate="print"/>
          <a:srcRect/>
          <a:stretch>
            <a:fillRect/>
          </a:stretch>
        </p:blipFill>
        <p:spPr bwMode="auto">
          <a:xfrm>
            <a:off x="646113" y="2119313"/>
            <a:ext cx="7851775" cy="26193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8914" name="Title 1"/>
          <p:cNvSpPr>
            <a:spLocks noGrp="1"/>
          </p:cNvSpPr>
          <p:nvPr>
            <p:ph type="title"/>
          </p:nvPr>
        </p:nvSpPr>
        <p:spPr>
          <a:xfrm>
            <a:off x="1160463" y="169863"/>
            <a:ext cx="7696200" cy="1143000"/>
          </a:xfrm>
        </p:spPr>
        <p:txBody>
          <a:bodyPr/>
          <a:lstStyle/>
          <a:p>
            <a:pPr eaLnBrk="1" hangingPunct="1"/>
            <a:r>
              <a:rPr lang="en-US" altLang="en-US" smtClean="0"/>
              <a:t>Alternative Example 9.1</a:t>
            </a:r>
          </a:p>
        </p:txBody>
      </p:sp>
      <p:sp>
        <p:nvSpPr>
          <p:cNvPr id="38915" name="Content Placeholder 2"/>
          <p:cNvSpPr>
            <a:spLocks noGrp="1"/>
          </p:cNvSpPr>
          <p:nvPr>
            <p:ph idx="1"/>
          </p:nvPr>
        </p:nvSpPr>
        <p:spPr>
          <a:xfrm>
            <a:off x="457200" y="1465263"/>
            <a:ext cx="8382000" cy="4648200"/>
          </a:xfrm>
        </p:spPr>
        <p:txBody>
          <a:bodyPr/>
          <a:lstStyle/>
          <a:p>
            <a:pPr eaLnBrk="1" hangingPunct="1">
              <a:lnSpc>
                <a:spcPct val="95000"/>
              </a:lnSpc>
              <a:spcBef>
                <a:spcPct val="35000"/>
              </a:spcBef>
            </a:pPr>
            <a:r>
              <a:rPr lang="en-US" altLang="en-US" sz="2400" b="1" smtClean="0"/>
              <a:t>Problem</a:t>
            </a:r>
            <a:endParaRPr lang="en-US" altLang="en-US" sz="2400" smtClean="0"/>
          </a:p>
          <a:p>
            <a:pPr lvl="1" eaLnBrk="1" hangingPunct="1">
              <a:lnSpc>
                <a:spcPct val="95000"/>
              </a:lnSpc>
              <a:spcBef>
                <a:spcPct val="35000"/>
              </a:spcBef>
            </a:pPr>
            <a:r>
              <a:rPr lang="en-US" altLang="en-US" sz="2000" smtClean="0"/>
              <a:t>3M (MMM) just paid a dividend of $4.50 per share.</a:t>
            </a:r>
          </a:p>
          <a:p>
            <a:pPr lvl="1" eaLnBrk="1" hangingPunct="1">
              <a:lnSpc>
                <a:spcPct val="95000"/>
              </a:lnSpc>
              <a:spcBef>
                <a:spcPct val="35000"/>
              </a:spcBef>
            </a:pPr>
            <a:r>
              <a:rPr lang="en-US" altLang="en-US" sz="2000" smtClean="0"/>
              <a:t>You expect the stock price will $178.50 and the dividend to be 5% higher by the end of the year. </a:t>
            </a:r>
          </a:p>
          <a:p>
            <a:pPr lvl="1" eaLnBrk="1" hangingPunct="1">
              <a:lnSpc>
                <a:spcPct val="95000"/>
              </a:lnSpc>
              <a:spcBef>
                <a:spcPct val="35000"/>
              </a:spcBef>
            </a:pPr>
            <a:r>
              <a:rPr lang="en-US" altLang="en-US" sz="2000" smtClean="0"/>
              <a:t>Investments with equivalent risk have an expected return of 11%.</a:t>
            </a:r>
          </a:p>
          <a:p>
            <a:pPr lvl="1" eaLnBrk="1" hangingPunct="1">
              <a:lnSpc>
                <a:spcPct val="95000"/>
              </a:lnSpc>
              <a:spcBef>
                <a:spcPct val="35000"/>
              </a:spcBef>
            </a:pPr>
            <a:r>
              <a:rPr lang="en-US" altLang="en-US" sz="2000" b="1" smtClean="0"/>
              <a:t>Based on the Dividend-Discount Model, what would pay today for 3M stock?</a:t>
            </a:r>
            <a:r>
              <a:rPr lang="en-US" altLang="en-US" sz="2000" smtClean="0"/>
              <a:t> </a:t>
            </a:r>
          </a:p>
          <a:p>
            <a:pPr eaLnBrk="1" hangingPunct="1"/>
            <a:endParaRPr lang="en-US"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5" name="Title 1"/>
          <p:cNvSpPr>
            <a:spLocks noGrp="1"/>
          </p:cNvSpPr>
          <p:nvPr>
            <p:ph type="title"/>
          </p:nvPr>
        </p:nvSpPr>
        <p:spPr>
          <a:xfrm>
            <a:off x="1160463" y="169863"/>
            <a:ext cx="7696200" cy="1143000"/>
          </a:xfrm>
        </p:spPr>
        <p:txBody>
          <a:bodyPr/>
          <a:lstStyle/>
          <a:p>
            <a:pPr eaLnBrk="1" hangingPunct="1"/>
            <a:r>
              <a:rPr lang="en-US" altLang="en-US" smtClean="0"/>
              <a:t>Alternative Example 9.1 (cont’d)</a:t>
            </a:r>
          </a:p>
        </p:txBody>
      </p:sp>
      <p:sp>
        <p:nvSpPr>
          <p:cNvPr id="3076" name="Content Placeholder 2"/>
          <p:cNvSpPr>
            <a:spLocks noGrp="1"/>
          </p:cNvSpPr>
          <p:nvPr>
            <p:ph idx="1"/>
          </p:nvPr>
        </p:nvSpPr>
        <p:spPr>
          <a:xfrm>
            <a:off x="457200" y="1465263"/>
            <a:ext cx="8382000" cy="4648200"/>
          </a:xfrm>
        </p:spPr>
        <p:txBody>
          <a:bodyPr/>
          <a:lstStyle/>
          <a:p>
            <a:pPr eaLnBrk="1" hangingPunct="1">
              <a:lnSpc>
                <a:spcPct val="95000"/>
              </a:lnSpc>
              <a:spcBef>
                <a:spcPct val="35000"/>
              </a:spcBef>
            </a:pPr>
            <a:r>
              <a:rPr lang="en-US" altLang="en-US" sz="2400" b="1" smtClean="0"/>
              <a:t>Solution</a:t>
            </a:r>
          </a:p>
          <a:p>
            <a:pPr lvl="1" eaLnBrk="1" hangingPunct="1">
              <a:lnSpc>
                <a:spcPct val="95000"/>
              </a:lnSpc>
              <a:spcBef>
                <a:spcPct val="35000"/>
              </a:spcBef>
            </a:pPr>
            <a:r>
              <a:rPr lang="en-US" altLang="en-US" sz="2000" smtClean="0"/>
              <a:t>Dividend in one year</a:t>
            </a:r>
          </a:p>
          <a:p>
            <a:pPr lvl="2" eaLnBrk="1" hangingPunct="1">
              <a:lnSpc>
                <a:spcPct val="95000"/>
              </a:lnSpc>
              <a:spcBef>
                <a:spcPct val="35000"/>
              </a:spcBef>
            </a:pPr>
            <a:r>
              <a:rPr lang="en-US" altLang="en-US" sz="1600" smtClean="0"/>
              <a:t>$4.50 x 1.05 = $4.725</a:t>
            </a:r>
          </a:p>
        </p:txBody>
      </p:sp>
      <p:graphicFrame>
        <p:nvGraphicFramePr>
          <p:cNvPr id="3074" name="Object 14"/>
          <p:cNvGraphicFramePr>
            <a:graphicFrameLocks noChangeAspect="1"/>
          </p:cNvGraphicFramePr>
          <p:nvPr/>
        </p:nvGraphicFramePr>
        <p:xfrm>
          <a:off x="1392238" y="3141663"/>
          <a:ext cx="6511925" cy="930275"/>
        </p:xfrm>
        <a:graphic>
          <a:graphicData uri="http://schemas.openxmlformats.org/presentationml/2006/ole">
            <p:oleObj spid="_x0000_s3074" name="Equation" r:id="rId3" imgW="2933700" imgH="431800" progId="Equation.DSMT4">
              <p:embed/>
            </p:oleObj>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1160463" y="169863"/>
            <a:ext cx="7696200" cy="1143000"/>
          </a:xfrm>
        </p:spPr>
        <p:txBody>
          <a:bodyPr/>
          <a:lstStyle/>
          <a:p>
            <a:pPr eaLnBrk="1" hangingPunct="1"/>
            <a:r>
              <a:rPr lang="en-US" altLang="en-US" smtClean="0"/>
              <a:t>A Multi-Year Investor</a:t>
            </a:r>
          </a:p>
        </p:txBody>
      </p:sp>
      <p:sp>
        <p:nvSpPr>
          <p:cNvPr id="4100" name="Rectangle 3"/>
          <p:cNvSpPr>
            <a:spLocks noGrp="1" noChangeArrowheads="1"/>
          </p:cNvSpPr>
          <p:nvPr>
            <p:ph idx="1"/>
          </p:nvPr>
        </p:nvSpPr>
        <p:spPr>
          <a:xfrm>
            <a:off x="457200" y="1439863"/>
            <a:ext cx="8382000" cy="4648200"/>
          </a:xfrm>
        </p:spPr>
        <p:txBody>
          <a:bodyPr/>
          <a:lstStyle/>
          <a:p>
            <a:pPr eaLnBrk="1" hangingPunct="1"/>
            <a:r>
              <a:rPr lang="en-US" altLang="en-US" smtClean="0"/>
              <a:t>What is the price if we plan on holding the stock for two years?</a:t>
            </a:r>
          </a:p>
        </p:txBody>
      </p:sp>
      <p:graphicFrame>
        <p:nvGraphicFramePr>
          <p:cNvPr id="4098" name="Object 4"/>
          <p:cNvGraphicFramePr>
            <a:graphicFrameLocks noChangeAspect="1"/>
          </p:cNvGraphicFramePr>
          <p:nvPr/>
        </p:nvGraphicFramePr>
        <p:xfrm>
          <a:off x="2139950" y="4565650"/>
          <a:ext cx="4981575" cy="1116013"/>
        </p:xfrm>
        <a:graphic>
          <a:graphicData uri="http://schemas.openxmlformats.org/presentationml/2006/ole">
            <p:oleObj spid="_x0000_s4098" name="Equation" r:id="rId5" imgW="1930400" imgH="431800" progId="Equation.DSMT4">
              <p:embed/>
            </p:oleObj>
          </a:graphicData>
        </a:graphic>
      </p:graphicFrame>
      <p:pic>
        <p:nvPicPr>
          <p:cNvPr id="4101" name="Picture 5" descr="BD09_004_09p248_TL"/>
          <p:cNvPicPr preferRelativeResize="0">
            <a:picLocks noChangeAspect="1" noChangeArrowheads="1"/>
          </p:cNvPicPr>
          <p:nvPr>
            <p:custDataLst>
              <p:tags r:id="rId2"/>
            </p:custDataLst>
          </p:nvPr>
        </p:nvPicPr>
        <p:blipFill>
          <a:blip r:embed="rId6" cstate="print"/>
          <a:srcRect/>
          <a:stretch>
            <a:fillRect/>
          </a:stretch>
        </p:blipFill>
        <p:spPr bwMode="auto">
          <a:xfrm>
            <a:off x="1676400" y="2811463"/>
            <a:ext cx="5943600" cy="1174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a:xfrm>
            <a:off x="1160463" y="228600"/>
            <a:ext cx="7696200" cy="1143000"/>
          </a:xfrm>
        </p:spPr>
        <p:txBody>
          <a:bodyPr rtlCol="0">
            <a:normAutofit fontScale="90000"/>
          </a:bodyPr>
          <a:lstStyle/>
          <a:p>
            <a:pPr eaLnBrk="1" fontAlgn="auto" hangingPunct="1">
              <a:spcAft>
                <a:spcPts val="0"/>
              </a:spcAft>
              <a:defRPr/>
            </a:pPr>
            <a:r>
              <a:rPr lang="en-US" altLang="en-US" smtClean="0"/>
              <a:t>The Dividend-Discount Model Equation</a:t>
            </a:r>
          </a:p>
        </p:txBody>
      </p:sp>
      <p:sp>
        <p:nvSpPr>
          <p:cNvPr id="5124" name="Rectangle 3"/>
          <p:cNvSpPr>
            <a:spLocks noGrp="1" noChangeArrowheads="1"/>
          </p:cNvSpPr>
          <p:nvPr>
            <p:ph idx="1"/>
          </p:nvPr>
        </p:nvSpPr>
        <p:spPr>
          <a:xfrm>
            <a:off x="457200" y="1439863"/>
            <a:ext cx="8382000" cy="4648200"/>
          </a:xfrm>
        </p:spPr>
        <p:txBody>
          <a:bodyPr rtlCol="0">
            <a:normAutofit lnSpcReduction="10000"/>
          </a:bodyPr>
          <a:lstStyle/>
          <a:p>
            <a:pPr eaLnBrk="1" fontAlgn="auto" hangingPunct="1">
              <a:spcAft>
                <a:spcPts val="0"/>
              </a:spcAft>
              <a:buFont typeface="Arial" pitchFamily="34" charset="0"/>
              <a:buChar char="•"/>
              <a:defRPr/>
            </a:pPr>
            <a:r>
              <a:rPr lang="en-US" altLang="en-US" smtClean="0"/>
              <a:t>What is the price if we plan on holding the stock for </a:t>
            </a:r>
            <a:r>
              <a:rPr lang="en-US" altLang="en-US" i="1" smtClean="0"/>
              <a:t>N</a:t>
            </a:r>
            <a:r>
              <a:rPr lang="en-US" altLang="en-US" smtClean="0"/>
              <a:t> years?</a:t>
            </a:r>
          </a:p>
          <a:p>
            <a:pPr lvl="1" eaLnBrk="1" fontAlgn="auto" hangingPunct="1">
              <a:spcBef>
                <a:spcPct val="400000"/>
              </a:spcBef>
              <a:spcAft>
                <a:spcPts val="0"/>
              </a:spcAft>
              <a:buFont typeface="Arial" pitchFamily="34" charset="0"/>
              <a:buChar char="–"/>
              <a:defRPr/>
            </a:pPr>
            <a:r>
              <a:rPr lang="en-US" altLang="en-US" smtClean="0"/>
              <a:t>This is known as the Dividend-Discount Model.</a:t>
            </a:r>
          </a:p>
          <a:p>
            <a:pPr lvl="2" eaLnBrk="1" fontAlgn="auto" hangingPunct="1">
              <a:spcBef>
                <a:spcPct val="40000"/>
              </a:spcBef>
              <a:spcAft>
                <a:spcPts val="0"/>
              </a:spcAft>
              <a:buFont typeface="Arial" pitchFamily="34" charset="0"/>
              <a:buChar char="•"/>
              <a:defRPr/>
            </a:pPr>
            <a:r>
              <a:rPr lang="en-US" altLang="en-US" smtClean="0"/>
              <a:t>Note that the above equation (9.4) holds for any </a:t>
            </a:r>
            <a:br>
              <a:rPr lang="en-US" altLang="en-US" smtClean="0"/>
            </a:br>
            <a:r>
              <a:rPr lang="en-US" altLang="en-US" smtClean="0"/>
              <a:t>horizon </a:t>
            </a:r>
            <a:r>
              <a:rPr lang="en-US" altLang="en-US" i="1" smtClean="0"/>
              <a:t>N</a:t>
            </a:r>
            <a:r>
              <a:rPr lang="en-US" altLang="en-US" smtClean="0"/>
              <a:t>. Thus all investors (with the same beliefs) will attach the same value to the stock, independent of their investment horizons. </a:t>
            </a:r>
          </a:p>
        </p:txBody>
      </p:sp>
      <p:graphicFrame>
        <p:nvGraphicFramePr>
          <p:cNvPr id="5122" name="Object 4"/>
          <p:cNvGraphicFramePr>
            <a:graphicFrameLocks noChangeAspect="1"/>
          </p:cNvGraphicFramePr>
          <p:nvPr/>
        </p:nvGraphicFramePr>
        <p:xfrm>
          <a:off x="698500" y="2671763"/>
          <a:ext cx="8140700" cy="865187"/>
        </p:xfrm>
        <a:graphic>
          <a:graphicData uri="http://schemas.openxmlformats.org/presentationml/2006/ole">
            <p:oleObj spid="_x0000_s5122" name="Equation" r:id="rId4" imgW="40640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1160463" y="228600"/>
            <a:ext cx="7696200" cy="1143000"/>
          </a:xfrm>
        </p:spPr>
        <p:txBody>
          <a:bodyPr rtlCol="0">
            <a:normAutofit fontScale="90000"/>
          </a:bodyPr>
          <a:lstStyle/>
          <a:p>
            <a:pPr eaLnBrk="1" fontAlgn="auto" hangingPunct="1">
              <a:spcAft>
                <a:spcPts val="0"/>
              </a:spcAft>
              <a:defRPr/>
            </a:pPr>
            <a:r>
              <a:rPr lang="en-US" altLang="en-US" smtClean="0"/>
              <a:t>The Dividend-Discount Model Equation (cont'd)</a:t>
            </a:r>
          </a:p>
        </p:txBody>
      </p:sp>
      <p:sp>
        <p:nvSpPr>
          <p:cNvPr id="6148" name="Rectangle 3"/>
          <p:cNvSpPr>
            <a:spLocks noGrp="1" noChangeArrowheads="1"/>
          </p:cNvSpPr>
          <p:nvPr>
            <p:ph idx="1"/>
          </p:nvPr>
        </p:nvSpPr>
        <p:spPr>
          <a:xfrm>
            <a:off x="381000" y="2895600"/>
            <a:ext cx="8382000" cy="3200400"/>
          </a:xfrm>
        </p:spPr>
        <p:txBody>
          <a:bodyPr/>
          <a:lstStyle/>
          <a:p>
            <a:pPr eaLnBrk="1" hangingPunct="1"/>
            <a:r>
              <a:rPr lang="en-US" altLang="en-US" i="1" smtClean="0"/>
              <a:t>The price of any stock is equal to the present value of the expected future dividends it will pay.</a:t>
            </a:r>
          </a:p>
        </p:txBody>
      </p:sp>
      <p:graphicFrame>
        <p:nvGraphicFramePr>
          <p:cNvPr id="6146" name="Object 4"/>
          <p:cNvGraphicFramePr>
            <a:graphicFrameLocks noChangeAspect="1"/>
          </p:cNvGraphicFramePr>
          <p:nvPr/>
        </p:nvGraphicFramePr>
        <p:xfrm>
          <a:off x="261938" y="1598613"/>
          <a:ext cx="8607425" cy="890587"/>
        </p:xfrm>
        <a:graphic>
          <a:graphicData uri="http://schemas.openxmlformats.org/presentationml/2006/ole">
            <p:oleObj spid="_x0000_s6146" name="Equation" r:id="rId4" imgW="4292600" imgH="4445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143000" y="228600"/>
            <a:ext cx="7696200" cy="1143000"/>
          </a:xfrm>
        </p:spPr>
        <p:txBody>
          <a:bodyPr rtlCol="0">
            <a:normAutofit fontScale="90000"/>
          </a:bodyPr>
          <a:lstStyle/>
          <a:p>
            <a:pPr eaLnBrk="1" fontAlgn="auto" hangingPunct="1">
              <a:spcAft>
                <a:spcPts val="0"/>
              </a:spcAft>
              <a:defRPr/>
            </a:pPr>
            <a:r>
              <a:rPr lang="en-US" altLang="en-US" smtClean="0"/>
              <a:t>9.2 Applying the Discount-Dividend Model</a:t>
            </a:r>
          </a:p>
        </p:txBody>
      </p:sp>
      <p:sp>
        <p:nvSpPr>
          <p:cNvPr id="39939" name="Rectangle 3"/>
          <p:cNvSpPr>
            <a:spLocks noGrp="1" noChangeArrowheads="1"/>
          </p:cNvSpPr>
          <p:nvPr>
            <p:ph idx="1"/>
          </p:nvPr>
        </p:nvSpPr>
        <p:spPr>
          <a:xfrm>
            <a:off x="457200" y="1447800"/>
            <a:ext cx="8382000" cy="4648200"/>
          </a:xfrm>
        </p:spPr>
        <p:txBody>
          <a:bodyPr/>
          <a:lstStyle/>
          <a:p>
            <a:pPr eaLnBrk="1" hangingPunct="1"/>
            <a:r>
              <a:rPr lang="en-US" altLang="en-US" smtClean="0"/>
              <a:t>Constant Dividend Growth</a:t>
            </a:r>
          </a:p>
          <a:p>
            <a:pPr lvl="1" eaLnBrk="1" hangingPunct="1">
              <a:spcBef>
                <a:spcPct val="50000"/>
              </a:spcBef>
            </a:pPr>
            <a:r>
              <a:rPr lang="en-US" altLang="en-US" smtClean="0"/>
              <a:t>The simplest forecast for the firm’s future dividends states that they will grow at a constant rate, </a:t>
            </a:r>
            <a:r>
              <a:rPr lang="en-US" altLang="en-US" i="1" smtClean="0"/>
              <a:t>g</a:t>
            </a:r>
            <a:r>
              <a:rPr lang="en-US" altLang="en-US" smtClean="0"/>
              <a:t>, forever.</a:t>
            </a:r>
          </a:p>
        </p:txBody>
      </p:sp>
      <p:pic>
        <p:nvPicPr>
          <p:cNvPr id="39940" name="Picture 4" descr="BD09_005_09p249_TL"/>
          <p:cNvPicPr preferRelativeResize="0">
            <a:picLocks noChangeAspect="1" noChangeArrowheads="1"/>
          </p:cNvPicPr>
          <p:nvPr>
            <p:custDataLst>
              <p:tags r:id="rId1"/>
            </p:custDataLst>
          </p:nvPr>
        </p:nvPicPr>
        <p:blipFill>
          <a:blip r:embed="rId4" cstate="print"/>
          <a:srcRect/>
          <a:stretch>
            <a:fillRect/>
          </a:stretch>
        </p:blipFill>
        <p:spPr bwMode="auto">
          <a:xfrm>
            <a:off x="838200" y="3657600"/>
            <a:ext cx="7627938" cy="9779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143000" y="169863"/>
            <a:ext cx="7696200" cy="1143000"/>
          </a:xfrm>
        </p:spPr>
        <p:txBody>
          <a:bodyPr/>
          <a:lstStyle/>
          <a:p>
            <a:pPr eaLnBrk="1" hangingPunct="1"/>
            <a:r>
              <a:rPr lang="en-US" altLang="en-US" smtClean="0"/>
              <a:t>Chapter Outline</a:t>
            </a:r>
          </a:p>
        </p:txBody>
      </p:sp>
      <p:sp>
        <p:nvSpPr>
          <p:cNvPr id="28675" name="Rectangle 3"/>
          <p:cNvSpPr>
            <a:spLocks noGrp="1" noChangeArrowheads="1"/>
          </p:cNvSpPr>
          <p:nvPr>
            <p:ph idx="1"/>
          </p:nvPr>
        </p:nvSpPr>
        <p:spPr/>
        <p:txBody>
          <a:bodyPr/>
          <a:lstStyle/>
          <a:p>
            <a:pPr marL="862013" indent="-862013" eaLnBrk="1" hangingPunct="1">
              <a:spcBef>
                <a:spcPct val="60000"/>
              </a:spcBef>
              <a:buFontTx/>
              <a:buNone/>
            </a:pPr>
            <a:r>
              <a:rPr lang="en-US" altLang="en-US" b="1" smtClean="0">
                <a:hlinkClick r:id="rId3" action="ppaction://hlinksldjump"/>
              </a:rPr>
              <a:t>9.1  </a:t>
            </a:r>
            <a:r>
              <a:rPr lang="en-US" altLang="en-US" smtClean="0">
                <a:hlinkClick r:id="rId3" action="ppaction://hlinksldjump"/>
              </a:rPr>
              <a:t>The Dividend-Discount Model</a:t>
            </a:r>
            <a:endParaRPr lang="en-US" altLang="en-US" smtClean="0"/>
          </a:p>
          <a:p>
            <a:pPr marL="862013" indent="-862013" eaLnBrk="1" hangingPunct="1">
              <a:spcBef>
                <a:spcPct val="60000"/>
              </a:spcBef>
              <a:buFontTx/>
              <a:buNone/>
            </a:pPr>
            <a:r>
              <a:rPr lang="en-US" altLang="en-US" b="1" smtClean="0">
                <a:hlinkClick r:id="rId4" action="ppaction://hlinksldjump"/>
              </a:rPr>
              <a:t>9.2</a:t>
            </a:r>
            <a:r>
              <a:rPr lang="en-US" altLang="en-US" smtClean="0">
                <a:hlinkClick r:id="rId4" action="ppaction://hlinksldjump"/>
              </a:rPr>
              <a:t> Applying the Dividend-Discount Model</a:t>
            </a:r>
            <a:endParaRPr lang="en-US" altLang="en-US" smtClean="0"/>
          </a:p>
          <a:p>
            <a:pPr marL="862013" indent="-862013" eaLnBrk="1" hangingPunct="1">
              <a:spcBef>
                <a:spcPct val="60000"/>
              </a:spcBef>
              <a:buFontTx/>
              <a:buNone/>
            </a:pPr>
            <a:r>
              <a:rPr lang="en-US" altLang="en-US" b="1" smtClean="0">
                <a:hlinkClick r:id="rId5" action="ppaction://hlinksldjump"/>
              </a:rPr>
              <a:t>9.3  </a:t>
            </a:r>
            <a:r>
              <a:rPr lang="en-US" altLang="en-US" smtClean="0">
                <a:hlinkClick r:id="rId5" action="ppaction://hlinksldjump"/>
              </a:rPr>
              <a:t>Total Payout and Free Cash Flow </a:t>
            </a:r>
            <a:br>
              <a:rPr lang="en-US" altLang="en-US" smtClean="0">
                <a:hlinkClick r:id="rId5" action="ppaction://hlinksldjump"/>
              </a:rPr>
            </a:br>
            <a:r>
              <a:rPr lang="en-US" altLang="en-US" smtClean="0">
                <a:hlinkClick r:id="rId5" action="ppaction://hlinksldjump"/>
              </a:rPr>
              <a:t>Valuation Models</a:t>
            </a:r>
            <a:endParaRPr lang="en-US" altLang="en-US" smtClean="0"/>
          </a:p>
          <a:p>
            <a:pPr marL="862013" indent="-862013" eaLnBrk="1" hangingPunct="1">
              <a:spcBef>
                <a:spcPct val="60000"/>
              </a:spcBef>
              <a:buFontTx/>
              <a:buNone/>
            </a:pPr>
            <a:r>
              <a:rPr lang="en-US" altLang="en-US" b="1" smtClean="0">
                <a:hlinkClick r:id="rId6" action="ppaction://hlinksldjump"/>
              </a:rPr>
              <a:t>9.4  </a:t>
            </a:r>
            <a:r>
              <a:rPr lang="en-US" altLang="en-US" smtClean="0">
                <a:hlinkClick r:id="rId6" action="ppaction://hlinksldjump"/>
              </a:rPr>
              <a:t>Valuation Based on Comparable Firms</a:t>
            </a:r>
            <a:endParaRPr lang="en-US" altLang="en-US" b="1" smtClean="0"/>
          </a:p>
          <a:p>
            <a:pPr marL="862013" indent="-862013" eaLnBrk="1" hangingPunct="1">
              <a:spcBef>
                <a:spcPct val="60000"/>
              </a:spcBef>
              <a:buFontTx/>
              <a:buNone/>
            </a:pPr>
            <a:r>
              <a:rPr lang="en-US" altLang="en-US" b="1" smtClean="0">
                <a:hlinkClick r:id="rId7" action="ppaction://hlinksldjump"/>
              </a:rPr>
              <a:t>9.5  </a:t>
            </a:r>
            <a:r>
              <a:rPr lang="en-US" altLang="en-US" smtClean="0">
                <a:hlinkClick r:id="rId7" action="ppaction://hlinksldjump"/>
              </a:rPr>
              <a:t>Information, Competition, and Stock Prices</a:t>
            </a:r>
            <a:endParaRPr lang="en-US" altLang="en-US" smtClean="0"/>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2"/>
          <p:cNvSpPr>
            <a:spLocks noGrp="1" noChangeArrowheads="1"/>
          </p:cNvSpPr>
          <p:nvPr>
            <p:ph type="title"/>
          </p:nvPr>
        </p:nvSpPr>
        <p:spPr>
          <a:xfrm>
            <a:off x="1143000" y="228600"/>
            <a:ext cx="7696200" cy="1143000"/>
          </a:xfrm>
        </p:spPr>
        <p:txBody>
          <a:bodyPr rtlCol="0">
            <a:normAutofit fontScale="90000"/>
          </a:bodyPr>
          <a:lstStyle/>
          <a:p>
            <a:pPr eaLnBrk="1" fontAlgn="auto" hangingPunct="1">
              <a:spcAft>
                <a:spcPts val="0"/>
              </a:spcAft>
              <a:defRPr/>
            </a:pPr>
            <a:r>
              <a:rPr lang="en-US" altLang="en-US" smtClean="0"/>
              <a:t>9.2 Applying the Discount-Dividend Model (cont'd)</a:t>
            </a:r>
          </a:p>
        </p:txBody>
      </p:sp>
      <p:sp>
        <p:nvSpPr>
          <p:cNvPr id="7173" name="Rectangle 3"/>
          <p:cNvSpPr>
            <a:spLocks noGrp="1" noChangeArrowheads="1"/>
          </p:cNvSpPr>
          <p:nvPr>
            <p:ph idx="1"/>
          </p:nvPr>
        </p:nvSpPr>
        <p:spPr>
          <a:xfrm>
            <a:off x="457200" y="1447800"/>
            <a:ext cx="8382000" cy="4648200"/>
          </a:xfrm>
        </p:spPr>
        <p:txBody>
          <a:bodyPr rtlCol="0">
            <a:normAutofit fontScale="92500"/>
          </a:bodyPr>
          <a:lstStyle/>
          <a:p>
            <a:pPr eaLnBrk="1" fontAlgn="auto" hangingPunct="1">
              <a:spcAft>
                <a:spcPts val="0"/>
              </a:spcAft>
              <a:buFont typeface="Arial" pitchFamily="34" charset="0"/>
              <a:buChar char="•"/>
              <a:defRPr/>
            </a:pPr>
            <a:r>
              <a:rPr lang="en-US" altLang="en-US" smtClean="0"/>
              <a:t>Constant Dividend Growth Model</a:t>
            </a:r>
          </a:p>
          <a:p>
            <a:pPr lvl="1" eaLnBrk="1" fontAlgn="auto" hangingPunct="1">
              <a:spcBef>
                <a:spcPct val="800000"/>
              </a:spcBef>
              <a:spcAft>
                <a:spcPts val="0"/>
              </a:spcAft>
              <a:buFont typeface="Arial" pitchFamily="34" charset="0"/>
              <a:buChar char="–"/>
              <a:defRPr/>
            </a:pPr>
            <a:r>
              <a:rPr lang="en-US" altLang="en-US" smtClean="0"/>
              <a:t>The value of the firm depends on the current dividend level, the cost of equity, and the growth rate.</a:t>
            </a:r>
          </a:p>
        </p:txBody>
      </p:sp>
      <p:graphicFrame>
        <p:nvGraphicFramePr>
          <p:cNvPr id="7170" name="Object 4"/>
          <p:cNvGraphicFramePr>
            <a:graphicFrameLocks noChangeAspect="1"/>
          </p:cNvGraphicFramePr>
          <p:nvPr/>
        </p:nvGraphicFramePr>
        <p:xfrm>
          <a:off x="838200" y="2181225"/>
          <a:ext cx="2349500" cy="1066800"/>
        </p:xfrm>
        <a:graphic>
          <a:graphicData uri="http://schemas.openxmlformats.org/presentationml/2006/ole">
            <p:oleObj spid="_x0000_s7170" name="Equation" r:id="rId4" imgW="952087" imgH="431613" progId="Equation.DSMT4">
              <p:embed/>
            </p:oleObj>
          </a:graphicData>
        </a:graphic>
      </p:graphicFrame>
      <p:graphicFrame>
        <p:nvGraphicFramePr>
          <p:cNvPr id="7171" name="Object 5"/>
          <p:cNvGraphicFramePr>
            <a:graphicFrameLocks noChangeAspect="1"/>
          </p:cNvGraphicFramePr>
          <p:nvPr/>
        </p:nvGraphicFramePr>
        <p:xfrm>
          <a:off x="874713" y="3565525"/>
          <a:ext cx="2506662" cy="992188"/>
        </p:xfrm>
        <a:graphic>
          <a:graphicData uri="http://schemas.openxmlformats.org/presentationml/2006/ole">
            <p:oleObj spid="_x0000_s7171" name="Equation" r:id="rId5" imgW="1091726" imgH="431613"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9.2</a:t>
            </a:r>
          </a:p>
        </p:txBody>
      </p:sp>
      <p:pic>
        <p:nvPicPr>
          <p:cNvPr id="40963" name="Picture 4" descr="Y:\Graphics\Powerpoint\PEARSON\BERK\Final files\ch09\c09p002.jpg"/>
          <p:cNvPicPr>
            <a:picLocks noChangeAspect="1" noChangeArrowheads="1"/>
          </p:cNvPicPr>
          <p:nvPr/>
        </p:nvPicPr>
        <p:blipFill>
          <a:blip r:embed="rId3" cstate="print"/>
          <a:srcRect/>
          <a:stretch>
            <a:fillRect/>
          </a:stretch>
        </p:blipFill>
        <p:spPr bwMode="auto">
          <a:xfrm>
            <a:off x="585788" y="2400300"/>
            <a:ext cx="7972425" cy="2057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9.2 (cont'd)</a:t>
            </a:r>
          </a:p>
        </p:txBody>
      </p:sp>
      <p:pic>
        <p:nvPicPr>
          <p:cNvPr id="41987" name="Picture 1"/>
          <p:cNvPicPr>
            <a:picLocks noChangeAspect="1"/>
          </p:cNvPicPr>
          <p:nvPr/>
        </p:nvPicPr>
        <p:blipFill>
          <a:blip r:embed="rId3" cstate="print"/>
          <a:srcRect/>
          <a:stretch>
            <a:fillRect/>
          </a:stretch>
        </p:blipFill>
        <p:spPr bwMode="auto">
          <a:xfrm>
            <a:off x="0" y="2390775"/>
            <a:ext cx="9144000" cy="20764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3010" name="Title 1"/>
          <p:cNvSpPr>
            <a:spLocks noGrp="1"/>
          </p:cNvSpPr>
          <p:nvPr>
            <p:ph type="title"/>
          </p:nvPr>
        </p:nvSpPr>
        <p:spPr>
          <a:xfrm>
            <a:off x="1160463" y="169863"/>
            <a:ext cx="7696200" cy="1143000"/>
          </a:xfrm>
        </p:spPr>
        <p:txBody>
          <a:bodyPr/>
          <a:lstStyle/>
          <a:p>
            <a:pPr eaLnBrk="1" hangingPunct="1"/>
            <a:r>
              <a:rPr lang="en-US" altLang="en-US" smtClean="0"/>
              <a:t>Alternative Example 9.2</a:t>
            </a:r>
          </a:p>
        </p:txBody>
      </p:sp>
      <p:sp>
        <p:nvSpPr>
          <p:cNvPr id="43011" name="Content Placeholder 2"/>
          <p:cNvSpPr>
            <a:spLocks noGrp="1"/>
          </p:cNvSpPr>
          <p:nvPr>
            <p:ph idx="1"/>
          </p:nvPr>
        </p:nvSpPr>
        <p:spPr>
          <a:xfrm>
            <a:off x="457200" y="1439863"/>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t>AT&amp;T plans to pay $1.44 per share in dividends in the coming year. </a:t>
            </a:r>
          </a:p>
          <a:p>
            <a:pPr lvl="1" eaLnBrk="1" hangingPunct="1">
              <a:spcBef>
                <a:spcPct val="60000"/>
              </a:spcBef>
            </a:pPr>
            <a:r>
              <a:rPr lang="en-US" altLang="en-US" smtClean="0"/>
              <a:t>Its equity cost of capital is 8%.</a:t>
            </a:r>
          </a:p>
          <a:p>
            <a:pPr lvl="1" eaLnBrk="1" hangingPunct="1">
              <a:spcBef>
                <a:spcPct val="60000"/>
              </a:spcBef>
            </a:pPr>
            <a:r>
              <a:rPr lang="en-US" altLang="en-US" smtClean="0"/>
              <a:t>Dividends are expected to grow by 4% per year </a:t>
            </a:r>
            <a:br>
              <a:rPr lang="en-US" altLang="en-US" smtClean="0"/>
            </a:br>
            <a:r>
              <a:rPr lang="en-US" altLang="en-US" smtClean="0"/>
              <a:t>in the future.</a:t>
            </a:r>
          </a:p>
          <a:p>
            <a:pPr lvl="1" eaLnBrk="1" hangingPunct="1">
              <a:spcBef>
                <a:spcPct val="60000"/>
              </a:spcBef>
            </a:pPr>
            <a:r>
              <a:rPr lang="en-US" altLang="en-US" b="1" smtClean="0"/>
              <a:t>Estimate the value of AT&amp;T’s stock.</a:t>
            </a:r>
            <a:endParaRPr lang="en-US" altLang="en-US" smtClean="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5" name="Title 1"/>
          <p:cNvSpPr>
            <a:spLocks noGrp="1"/>
          </p:cNvSpPr>
          <p:nvPr>
            <p:ph type="title"/>
          </p:nvPr>
        </p:nvSpPr>
        <p:spPr>
          <a:xfrm>
            <a:off x="1160463" y="169863"/>
            <a:ext cx="7696200" cy="1143000"/>
          </a:xfrm>
        </p:spPr>
        <p:txBody>
          <a:bodyPr/>
          <a:lstStyle/>
          <a:p>
            <a:pPr eaLnBrk="1" hangingPunct="1"/>
            <a:r>
              <a:rPr lang="en-US" altLang="en-US" smtClean="0"/>
              <a:t>Alternative Example 9.2 (cont’d)</a:t>
            </a:r>
          </a:p>
        </p:txBody>
      </p:sp>
      <p:graphicFrame>
        <p:nvGraphicFramePr>
          <p:cNvPr id="8194" name="Object 4"/>
          <p:cNvGraphicFramePr>
            <a:graphicFrameLocks noChangeAspect="1"/>
          </p:cNvGraphicFramePr>
          <p:nvPr/>
        </p:nvGraphicFramePr>
        <p:xfrm>
          <a:off x="2209800" y="2590800"/>
          <a:ext cx="5248275" cy="1063625"/>
        </p:xfrm>
        <a:graphic>
          <a:graphicData uri="http://schemas.openxmlformats.org/presentationml/2006/ole">
            <p:oleObj spid="_x0000_s8194" name="Equation" r:id="rId3" imgW="2070100" imgH="431800" progId="Equation.DSMT4">
              <p:embed/>
            </p:oleObj>
          </a:graphicData>
        </a:graphic>
      </p:graphicFrame>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Dividends Versus Investment and Growth</a:t>
            </a:r>
          </a:p>
        </p:txBody>
      </p:sp>
      <p:sp>
        <p:nvSpPr>
          <p:cNvPr id="9220"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smtClean="0"/>
              <a:t>A Simple Model of Growth</a:t>
            </a:r>
          </a:p>
          <a:p>
            <a:pPr lvl="1" eaLnBrk="1" hangingPunct="1">
              <a:spcBef>
                <a:spcPct val="60000"/>
              </a:spcBef>
            </a:pPr>
            <a:r>
              <a:rPr lang="en-US" altLang="en-US" smtClean="0"/>
              <a:t>Dividend Payout Ratio</a:t>
            </a:r>
          </a:p>
          <a:p>
            <a:pPr lvl="2" eaLnBrk="1" hangingPunct="1">
              <a:spcBef>
                <a:spcPct val="60000"/>
              </a:spcBef>
            </a:pPr>
            <a:r>
              <a:rPr lang="en-US" altLang="en-US" smtClean="0"/>
              <a:t>The fraction of earnings paid as dividends each year</a:t>
            </a:r>
          </a:p>
        </p:txBody>
      </p:sp>
      <p:graphicFrame>
        <p:nvGraphicFramePr>
          <p:cNvPr id="9218" name="Object 4"/>
          <p:cNvGraphicFramePr>
            <a:graphicFrameLocks noChangeAspect="1"/>
          </p:cNvGraphicFramePr>
          <p:nvPr/>
        </p:nvGraphicFramePr>
        <p:xfrm>
          <a:off x="1293813" y="3460750"/>
          <a:ext cx="6945312" cy="1195388"/>
        </p:xfrm>
        <a:graphic>
          <a:graphicData uri="http://schemas.openxmlformats.org/presentationml/2006/ole">
            <p:oleObj spid="_x0000_s9218" name="Equation" r:id="rId4" imgW="3543300" imgH="609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Dividends Versus Investment </a:t>
            </a:r>
            <a:br>
              <a:rPr lang="en-US" altLang="en-US" smtClean="0"/>
            </a:br>
            <a:r>
              <a:rPr lang="en-US" altLang="en-US" smtClean="0"/>
              <a:t>and Growth (cont'd)</a:t>
            </a:r>
          </a:p>
        </p:txBody>
      </p:sp>
      <p:sp>
        <p:nvSpPr>
          <p:cNvPr id="44035" name="Rectangle 3"/>
          <p:cNvSpPr>
            <a:spLocks noGrp="1" noChangeArrowheads="1"/>
          </p:cNvSpPr>
          <p:nvPr>
            <p:ph idx="1"/>
          </p:nvPr>
        </p:nvSpPr>
        <p:spPr>
          <a:xfrm>
            <a:off x="457200" y="1439863"/>
            <a:ext cx="8382000" cy="4648200"/>
          </a:xfrm>
        </p:spPr>
        <p:txBody>
          <a:bodyPr/>
          <a:lstStyle/>
          <a:p>
            <a:pPr eaLnBrk="1" hangingPunct="1"/>
            <a:r>
              <a:rPr lang="en-US" altLang="en-US" smtClean="0"/>
              <a:t>A Simple Model of Growth</a:t>
            </a:r>
          </a:p>
          <a:p>
            <a:pPr lvl="1" eaLnBrk="1" hangingPunct="1">
              <a:spcBef>
                <a:spcPct val="60000"/>
              </a:spcBef>
            </a:pPr>
            <a:r>
              <a:rPr lang="en-US" altLang="en-US" smtClean="0"/>
              <a:t>Assuming the number of shares outstanding is constant, the firm can do two things to increase its dividend:</a:t>
            </a:r>
          </a:p>
          <a:p>
            <a:pPr lvl="2" eaLnBrk="1" hangingPunct="1">
              <a:spcBef>
                <a:spcPct val="40000"/>
              </a:spcBef>
            </a:pPr>
            <a:r>
              <a:rPr lang="en-US" altLang="en-US" smtClean="0"/>
              <a:t>Increase its earnings (net income)</a:t>
            </a:r>
          </a:p>
          <a:p>
            <a:pPr lvl="2" eaLnBrk="1" hangingPunct="1">
              <a:spcBef>
                <a:spcPct val="40000"/>
              </a:spcBef>
            </a:pPr>
            <a:r>
              <a:rPr lang="en-US" altLang="en-US" smtClean="0"/>
              <a:t>Increase its dividend payout rate</a:t>
            </a: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Dividends Versus Investment </a:t>
            </a:r>
            <a:br>
              <a:rPr lang="en-US" altLang="en-US" smtClean="0"/>
            </a:br>
            <a:r>
              <a:rPr lang="en-US" altLang="en-US" smtClean="0"/>
              <a:t>and Growth (cont'd)</a:t>
            </a:r>
          </a:p>
        </p:txBody>
      </p:sp>
      <p:sp>
        <p:nvSpPr>
          <p:cNvPr id="45059"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smtClean="0"/>
              <a:t>A Simple Model of Growth</a:t>
            </a:r>
          </a:p>
          <a:p>
            <a:pPr lvl="1" eaLnBrk="1" hangingPunct="1">
              <a:spcBef>
                <a:spcPct val="60000"/>
              </a:spcBef>
            </a:pPr>
            <a:r>
              <a:rPr lang="en-US" altLang="en-US" smtClean="0"/>
              <a:t>A firm can do one of two things with its earnings: </a:t>
            </a:r>
          </a:p>
          <a:p>
            <a:pPr lvl="2" eaLnBrk="1" hangingPunct="1">
              <a:spcBef>
                <a:spcPct val="40000"/>
              </a:spcBef>
            </a:pPr>
            <a:r>
              <a:rPr lang="en-US" altLang="en-US" smtClean="0"/>
              <a:t>It can pay them out to investors.</a:t>
            </a:r>
          </a:p>
          <a:p>
            <a:pPr lvl="2" eaLnBrk="1" hangingPunct="1">
              <a:spcBef>
                <a:spcPct val="40000"/>
              </a:spcBef>
            </a:pPr>
            <a:r>
              <a:rPr lang="en-US" altLang="en-US" smtClean="0"/>
              <a:t>It can retain and reinvest them.</a:t>
            </a:r>
          </a:p>
        </p:txBody>
      </p:sp>
    </p:spTree>
  </p:cSld>
  <p:clrMapOvr>
    <a:masterClrMapping/>
  </p:clrMapOvr>
  <p:transition spd="med">
    <p:wipe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4"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Dividends Versus Investment </a:t>
            </a:r>
            <a:br>
              <a:rPr lang="en-US" altLang="en-US" smtClean="0"/>
            </a:br>
            <a:r>
              <a:rPr lang="en-US" altLang="en-US" smtClean="0"/>
              <a:t>and Growth (cont'd)</a:t>
            </a:r>
          </a:p>
        </p:txBody>
      </p:sp>
      <p:sp>
        <p:nvSpPr>
          <p:cNvPr id="10245" name="Rectangle 3"/>
          <p:cNvSpPr>
            <a:spLocks noGrp="1" noChangeArrowheads="1"/>
          </p:cNvSpPr>
          <p:nvPr>
            <p:ph idx="1"/>
          </p:nvPr>
        </p:nvSpPr>
        <p:spPr>
          <a:xfrm>
            <a:off x="457200" y="1439863"/>
            <a:ext cx="8382000" cy="4648200"/>
          </a:xfrm>
        </p:spPr>
        <p:txBody>
          <a:bodyPr/>
          <a:lstStyle/>
          <a:p>
            <a:pPr eaLnBrk="1" hangingPunct="1"/>
            <a:r>
              <a:rPr lang="en-US" altLang="en-US" smtClean="0"/>
              <a:t>A Simple Model of Growth</a:t>
            </a:r>
          </a:p>
          <a:p>
            <a:pPr lvl="1" eaLnBrk="1" hangingPunct="1">
              <a:spcBef>
                <a:spcPct val="500000"/>
              </a:spcBef>
            </a:pPr>
            <a:r>
              <a:rPr lang="en-US" altLang="en-US" smtClean="0"/>
              <a:t>Retention Rate</a:t>
            </a:r>
          </a:p>
          <a:p>
            <a:pPr lvl="2" eaLnBrk="1" hangingPunct="1">
              <a:spcBef>
                <a:spcPct val="40000"/>
              </a:spcBef>
            </a:pPr>
            <a:r>
              <a:rPr lang="en-US" altLang="en-US" smtClean="0"/>
              <a:t>Fraction of current earnings that the firm retains</a:t>
            </a:r>
          </a:p>
        </p:txBody>
      </p:sp>
      <p:graphicFrame>
        <p:nvGraphicFramePr>
          <p:cNvPr id="10242" name="Object 4"/>
          <p:cNvGraphicFramePr>
            <a:graphicFrameLocks noChangeAspect="1"/>
          </p:cNvGraphicFramePr>
          <p:nvPr/>
        </p:nvGraphicFramePr>
        <p:xfrm>
          <a:off x="722313" y="2306638"/>
          <a:ext cx="7959725" cy="373062"/>
        </p:xfrm>
        <a:graphic>
          <a:graphicData uri="http://schemas.openxmlformats.org/presentationml/2006/ole">
            <p:oleObj spid="_x0000_s10242" name="Equation" r:id="rId4" imgW="4356100" imgH="203200" progId="Equation.DSMT4">
              <p:embed/>
            </p:oleObj>
          </a:graphicData>
        </a:graphic>
      </p:graphicFrame>
      <p:graphicFrame>
        <p:nvGraphicFramePr>
          <p:cNvPr id="10243" name="Object 5"/>
          <p:cNvGraphicFramePr>
            <a:graphicFrameLocks noChangeAspect="1"/>
          </p:cNvGraphicFramePr>
          <p:nvPr/>
        </p:nvGraphicFramePr>
        <p:xfrm>
          <a:off x="722313" y="3036888"/>
          <a:ext cx="5454650" cy="371475"/>
        </p:xfrm>
        <a:graphic>
          <a:graphicData uri="http://schemas.openxmlformats.org/presentationml/2006/ole">
            <p:oleObj spid="_x0000_s10243" name="Equation" r:id="rId5" imgW="2984500" imgH="203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1268"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Dividends Versus Investment </a:t>
            </a:r>
            <a:br>
              <a:rPr lang="en-US" altLang="en-US" smtClean="0"/>
            </a:br>
            <a:r>
              <a:rPr lang="en-US" altLang="en-US" smtClean="0"/>
              <a:t>and Growth (cont'd)</a:t>
            </a:r>
          </a:p>
        </p:txBody>
      </p:sp>
      <p:sp>
        <p:nvSpPr>
          <p:cNvPr id="11269" name="Rectangle 3"/>
          <p:cNvSpPr>
            <a:spLocks noGrp="1" noChangeArrowheads="1"/>
          </p:cNvSpPr>
          <p:nvPr>
            <p:ph idx="1"/>
          </p:nvPr>
        </p:nvSpPr>
        <p:spPr>
          <a:xfrm>
            <a:off x="457200" y="1447800"/>
            <a:ext cx="8382000" cy="4648200"/>
          </a:xfrm>
        </p:spPr>
        <p:txBody>
          <a:bodyPr/>
          <a:lstStyle/>
          <a:p>
            <a:pPr eaLnBrk="1" hangingPunct="1"/>
            <a:r>
              <a:rPr lang="en-US" altLang="en-US" sz="2400" smtClean="0"/>
              <a:t>A Simple Model of Growth</a:t>
            </a:r>
          </a:p>
          <a:p>
            <a:pPr eaLnBrk="1" hangingPunct="1"/>
            <a:endParaRPr lang="en-US" altLang="en-US" sz="2400" smtClean="0"/>
          </a:p>
          <a:p>
            <a:pPr lvl="1" eaLnBrk="1" hangingPunct="1">
              <a:spcBef>
                <a:spcPct val="700000"/>
              </a:spcBef>
            </a:pPr>
            <a:r>
              <a:rPr lang="en-US" altLang="en-US" sz="2000" smtClean="0"/>
              <a:t>If the firm keeps its retention rate constant, then </a:t>
            </a:r>
            <a:br>
              <a:rPr lang="en-US" altLang="en-US" sz="2000" smtClean="0"/>
            </a:br>
            <a:r>
              <a:rPr lang="en-US" altLang="en-US" sz="2000" smtClean="0"/>
              <a:t>the growth rate in dividends will equal the growth rate </a:t>
            </a:r>
            <a:br>
              <a:rPr lang="en-US" altLang="en-US" sz="2000" smtClean="0"/>
            </a:br>
            <a:r>
              <a:rPr lang="en-US" altLang="en-US" sz="2000" smtClean="0"/>
              <a:t>of earnings.</a:t>
            </a:r>
          </a:p>
        </p:txBody>
      </p:sp>
      <p:graphicFrame>
        <p:nvGraphicFramePr>
          <p:cNvPr id="11266" name="Object 4"/>
          <p:cNvGraphicFramePr>
            <a:graphicFrameLocks noChangeAspect="1"/>
          </p:cNvGraphicFramePr>
          <p:nvPr/>
        </p:nvGraphicFramePr>
        <p:xfrm>
          <a:off x="735013" y="2270125"/>
          <a:ext cx="7945437" cy="1138238"/>
        </p:xfrm>
        <a:graphic>
          <a:graphicData uri="http://schemas.openxmlformats.org/presentationml/2006/ole">
            <p:oleObj spid="_x0000_s11266" name="Equation" r:id="rId4" imgW="4445000" imgH="635000" progId="Equation.DSMT4">
              <p:embed/>
            </p:oleObj>
          </a:graphicData>
        </a:graphic>
      </p:graphicFrame>
      <p:graphicFrame>
        <p:nvGraphicFramePr>
          <p:cNvPr id="11267" name="Object 5"/>
          <p:cNvGraphicFramePr>
            <a:graphicFrameLocks noChangeAspect="1"/>
          </p:cNvGraphicFramePr>
          <p:nvPr/>
        </p:nvGraphicFramePr>
        <p:xfrm>
          <a:off x="733425" y="3833813"/>
          <a:ext cx="6000750" cy="384175"/>
        </p:xfrm>
        <a:graphic>
          <a:graphicData uri="http://schemas.openxmlformats.org/presentationml/2006/ole">
            <p:oleObj spid="_x0000_s11267" name="Equation" r:id="rId5" imgW="3175000" imgH="203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143000" y="169863"/>
            <a:ext cx="7696200" cy="1143000"/>
          </a:xfrm>
        </p:spPr>
        <p:txBody>
          <a:bodyPr/>
          <a:lstStyle/>
          <a:p>
            <a:pPr eaLnBrk="1" hangingPunct="1"/>
            <a:r>
              <a:rPr lang="en-US" altLang="en-US" smtClean="0"/>
              <a:t>Learning Objectives</a:t>
            </a:r>
          </a:p>
        </p:txBody>
      </p:sp>
      <p:sp>
        <p:nvSpPr>
          <p:cNvPr id="29699" name="Rectangle 3"/>
          <p:cNvSpPr>
            <a:spLocks noGrp="1" noChangeArrowheads="1"/>
          </p:cNvSpPr>
          <p:nvPr>
            <p:ph idx="1"/>
          </p:nvPr>
        </p:nvSpPr>
        <p:spPr>
          <a:xfrm>
            <a:off x="457200" y="1439863"/>
            <a:ext cx="8382000" cy="4648200"/>
          </a:xfrm>
        </p:spPr>
        <p:txBody>
          <a:bodyPr/>
          <a:lstStyle/>
          <a:p>
            <a:pPr marL="533400" indent="-533400" eaLnBrk="1" hangingPunct="1">
              <a:spcBef>
                <a:spcPct val="60000"/>
              </a:spcBef>
              <a:buFontTx/>
              <a:buAutoNum type="arabicPeriod"/>
            </a:pPr>
            <a:r>
              <a:rPr lang="en-US" altLang="en-US" smtClean="0"/>
              <a:t>Describe, in words, the Law of One Price value for a common stock, including the discount rate that should be used.</a:t>
            </a:r>
          </a:p>
          <a:p>
            <a:pPr marL="533400" indent="-533400" eaLnBrk="1" hangingPunct="1">
              <a:spcBef>
                <a:spcPct val="60000"/>
              </a:spcBef>
              <a:buFontTx/>
              <a:buAutoNum type="arabicPeriod"/>
            </a:pPr>
            <a:r>
              <a:rPr lang="en-US" altLang="en-US" smtClean="0"/>
              <a:t>Calculate the total return of a stock, given the dividend payment, the current price, and the previous price.</a:t>
            </a: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Dividends Versus Investment </a:t>
            </a:r>
            <a:br>
              <a:rPr lang="en-US" altLang="en-US" smtClean="0"/>
            </a:br>
            <a:r>
              <a:rPr lang="en-US" altLang="en-US" smtClean="0"/>
              <a:t>and Growth (cont'd)</a:t>
            </a:r>
          </a:p>
        </p:txBody>
      </p:sp>
      <p:sp>
        <p:nvSpPr>
          <p:cNvPr id="46083" name="Rectangle 3"/>
          <p:cNvSpPr>
            <a:spLocks noGrp="1" noChangeArrowheads="1"/>
          </p:cNvSpPr>
          <p:nvPr>
            <p:ph idx="1"/>
          </p:nvPr>
        </p:nvSpPr>
        <p:spPr>
          <a:xfrm>
            <a:off x="457200" y="1439863"/>
            <a:ext cx="8382000" cy="4648200"/>
          </a:xfrm>
        </p:spPr>
        <p:txBody>
          <a:bodyPr/>
          <a:lstStyle/>
          <a:p>
            <a:pPr eaLnBrk="1" hangingPunct="1">
              <a:spcBef>
                <a:spcPct val="40000"/>
              </a:spcBef>
            </a:pPr>
            <a:r>
              <a:rPr lang="en-US" altLang="en-US" smtClean="0"/>
              <a:t>Profitable Growth</a:t>
            </a:r>
          </a:p>
          <a:p>
            <a:pPr lvl="1" eaLnBrk="1" hangingPunct="1">
              <a:spcBef>
                <a:spcPct val="40000"/>
              </a:spcBef>
            </a:pPr>
            <a:r>
              <a:rPr lang="en-US" altLang="en-US" smtClean="0"/>
              <a:t>If a firm wants to increase its share price, should it cut its dividend and invest more, or should it cut investment and increase its dividend? </a:t>
            </a:r>
          </a:p>
          <a:p>
            <a:pPr lvl="2" eaLnBrk="1" hangingPunct="1">
              <a:spcBef>
                <a:spcPct val="40000"/>
              </a:spcBef>
            </a:pPr>
            <a:r>
              <a:rPr lang="en-US" altLang="en-US" smtClean="0"/>
              <a:t>The answer will depend on the profitability of the </a:t>
            </a:r>
            <a:br>
              <a:rPr lang="en-US" altLang="en-US" smtClean="0"/>
            </a:br>
            <a:r>
              <a:rPr lang="en-US" altLang="en-US" smtClean="0"/>
              <a:t>firm’s investments.</a:t>
            </a:r>
          </a:p>
          <a:p>
            <a:pPr lvl="3" eaLnBrk="1" hangingPunct="1">
              <a:spcBef>
                <a:spcPct val="40000"/>
              </a:spcBef>
            </a:pPr>
            <a:r>
              <a:rPr lang="en-US" altLang="en-US" i="1" smtClean="0"/>
              <a:t>Cutting the firm’s dividend to increase investment will raise the stock price if, and only if, the new investments have a positive NPV.</a:t>
            </a: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9.3</a:t>
            </a:r>
          </a:p>
        </p:txBody>
      </p:sp>
      <p:pic>
        <p:nvPicPr>
          <p:cNvPr id="47107" name="Picture 3" descr="ex09_03a.gif"/>
          <p:cNvPicPr>
            <a:picLocks noChangeAspect="1"/>
          </p:cNvPicPr>
          <p:nvPr/>
        </p:nvPicPr>
        <p:blipFill>
          <a:blip r:embed="rId3" cstate="print"/>
          <a:srcRect/>
          <a:stretch>
            <a:fillRect/>
          </a:stretch>
        </p:blipFill>
        <p:spPr bwMode="auto">
          <a:xfrm>
            <a:off x="457200" y="1905000"/>
            <a:ext cx="8170863" cy="28654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9.3 (cont'd)</a:t>
            </a:r>
          </a:p>
        </p:txBody>
      </p:sp>
      <p:pic>
        <p:nvPicPr>
          <p:cNvPr id="48131" name="Picture 3" descr="ex09_03b.gif"/>
          <p:cNvPicPr>
            <a:picLocks noChangeAspect="1"/>
          </p:cNvPicPr>
          <p:nvPr/>
        </p:nvPicPr>
        <p:blipFill>
          <a:blip r:embed="rId3" cstate="print"/>
          <a:srcRect/>
          <a:stretch>
            <a:fillRect/>
          </a:stretch>
        </p:blipFill>
        <p:spPr bwMode="auto">
          <a:xfrm>
            <a:off x="1219200" y="1143000"/>
            <a:ext cx="6553200" cy="51212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9.4</a:t>
            </a:r>
          </a:p>
        </p:txBody>
      </p:sp>
      <p:pic>
        <p:nvPicPr>
          <p:cNvPr id="49155" name="Picture 3" descr="ex09_04a.gif"/>
          <p:cNvPicPr>
            <a:picLocks noChangeAspect="1"/>
          </p:cNvPicPr>
          <p:nvPr/>
        </p:nvPicPr>
        <p:blipFill>
          <a:blip r:embed="rId3" cstate="print"/>
          <a:srcRect/>
          <a:stretch>
            <a:fillRect/>
          </a:stretch>
        </p:blipFill>
        <p:spPr bwMode="auto">
          <a:xfrm>
            <a:off x="381000" y="2514600"/>
            <a:ext cx="8534400" cy="216058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9.4 (cont'd)</a:t>
            </a:r>
          </a:p>
        </p:txBody>
      </p:sp>
      <p:pic>
        <p:nvPicPr>
          <p:cNvPr id="50179" name="Picture 3" descr="ex09_04b.gif"/>
          <p:cNvPicPr>
            <a:picLocks noChangeAspect="1"/>
          </p:cNvPicPr>
          <p:nvPr/>
        </p:nvPicPr>
        <p:blipFill>
          <a:blip r:embed="rId3" cstate="print"/>
          <a:srcRect/>
          <a:stretch>
            <a:fillRect/>
          </a:stretch>
        </p:blipFill>
        <p:spPr bwMode="auto">
          <a:xfrm>
            <a:off x="304800" y="1981200"/>
            <a:ext cx="8631238" cy="3048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1202" name="Title 1"/>
          <p:cNvSpPr>
            <a:spLocks noGrp="1"/>
          </p:cNvSpPr>
          <p:nvPr>
            <p:ph type="title"/>
          </p:nvPr>
        </p:nvSpPr>
        <p:spPr>
          <a:xfrm>
            <a:off x="1160463" y="169863"/>
            <a:ext cx="7696200" cy="1143000"/>
          </a:xfrm>
        </p:spPr>
        <p:txBody>
          <a:bodyPr/>
          <a:lstStyle/>
          <a:p>
            <a:pPr eaLnBrk="1" hangingPunct="1"/>
            <a:r>
              <a:rPr lang="en-US" altLang="en-US" smtClean="0"/>
              <a:t>Alternative Example 9.4</a:t>
            </a:r>
          </a:p>
        </p:txBody>
      </p:sp>
      <p:sp>
        <p:nvSpPr>
          <p:cNvPr id="51203" name="Content Placeholder 2"/>
          <p:cNvSpPr>
            <a:spLocks noGrp="1"/>
          </p:cNvSpPr>
          <p:nvPr>
            <p:ph idx="1"/>
          </p:nvPr>
        </p:nvSpPr>
        <p:spPr>
          <a:xfrm>
            <a:off x="465138" y="1447800"/>
            <a:ext cx="8382000" cy="4648200"/>
          </a:xfrm>
        </p:spPr>
        <p:txBody>
          <a:bodyPr/>
          <a:lstStyle/>
          <a:p>
            <a:pPr eaLnBrk="1" hangingPunct="1"/>
            <a:r>
              <a:rPr lang="en-US" altLang="en-US" sz="2400" b="1" smtClean="0"/>
              <a:t>Problem</a:t>
            </a:r>
            <a:endParaRPr lang="en-US" altLang="en-US" sz="2400" smtClean="0"/>
          </a:p>
          <a:p>
            <a:pPr lvl="1" eaLnBrk="1" hangingPunct="1"/>
            <a:r>
              <a:rPr lang="en-US" altLang="en-US" sz="2000" smtClean="0"/>
              <a:t>Dren Industries is considering expanding into a new product line.  </a:t>
            </a:r>
          </a:p>
          <a:p>
            <a:pPr lvl="1" eaLnBrk="1" hangingPunct="1"/>
            <a:r>
              <a:rPr lang="en-US" altLang="en-US" sz="2000" smtClean="0"/>
              <a:t>Earnings per share are expected to be $5 in the coming year and are expected to grow annually at 5% without the new product line but growth would increase to 7% if the new product line is introduced.  </a:t>
            </a:r>
          </a:p>
          <a:p>
            <a:pPr lvl="1" eaLnBrk="1" hangingPunct="1"/>
            <a:r>
              <a:rPr lang="en-US" altLang="en-US" sz="2000" smtClean="0"/>
              <a:t>To finance the expansion, Dren would need to cut its dividend payout ratio from 80% to 50%.  </a:t>
            </a:r>
          </a:p>
          <a:p>
            <a:pPr lvl="1" eaLnBrk="1" hangingPunct="1"/>
            <a:r>
              <a:rPr lang="en-US" altLang="en-US" sz="2000" smtClean="0"/>
              <a:t>If Dren’s equity cost of capital is 11%, what would be the impact on Dren’s stock price if they introduce the new product line?  Assume the equity cost of capital will remain unchanged.</a:t>
            </a:r>
          </a:p>
          <a:p>
            <a:pPr eaLnBrk="1" hangingPunct="1"/>
            <a:endParaRPr lang="en-US" altLang="en-US" smtClean="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2226" name="Title 1"/>
          <p:cNvSpPr>
            <a:spLocks noGrp="1"/>
          </p:cNvSpPr>
          <p:nvPr>
            <p:ph type="title"/>
          </p:nvPr>
        </p:nvSpPr>
        <p:spPr>
          <a:xfrm>
            <a:off x="1160463" y="169863"/>
            <a:ext cx="7696200" cy="1143000"/>
          </a:xfrm>
        </p:spPr>
        <p:txBody>
          <a:bodyPr/>
          <a:lstStyle/>
          <a:p>
            <a:pPr eaLnBrk="1" hangingPunct="1"/>
            <a:r>
              <a:rPr lang="en-US" altLang="en-US" smtClean="0"/>
              <a:t>Alternative Example 9.4 (cont’d)</a:t>
            </a:r>
          </a:p>
        </p:txBody>
      </p:sp>
      <p:sp>
        <p:nvSpPr>
          <p:cNvPr id="52227" name="Content Placeholder 2"/>
          <p:cNvSpPr>
            <a:spLocks noGrp="1"/>
          </p:cNvSpPr>
          <p:nvPr>
            <p:ph idx="1"/>
          </p:nvPr>
        </p:nvSpPr>
        <p:spPr>
          <a:xfrm>
            <a:off x="457200" y="1439863"/>
            <a:ext cx="8382000" cy="4648200"/>
          </a:xfrm>
        </p:spPr>
        <p:txBody>
          <a:bodyPr/>
          <a:lstStyle/>
          <a:p>
            <a:pPr eaLnBrk="1" hangingPunct="1"/>
            <a:r>
              <a:rPr lang="en-US" altLang="en-US" b="1" smtClean="0"/>
              <a:t>Solution</a:t>
            </a:r>
            <a:endParaRPr lang="en-US" altLang="en-US" smtClean="0"/>
          </a:p>
          <a:p>
            <a:pPr lvl="1" eaLnBrk="1" hangingPunct="1"/>
            <a:r>
              <a:rPr lang="en-US" altLang="en-US" smtClean="0"/>
              <a:t>First, calculate the current price for Dren if they do not introduce the new product.  To calculate the price, </a:t>
            </a:r>
            <a:r>
              <a:rPr lang="en-US" altLang="en-US" i="1" smtClean="0"/>
              <a:t>D</a:t>
            </a:r>
            <a:r>
              <a:rPr lang="en-US" altLang="en-US" baseline="-25000" smtClean="0"/>
              <a:t>1</a:t>
            </a:r>
            <a:r>
              <a:rPr lang="en-US" altLang="en-US" smtClean="0"/>
              <a:t> is needed.  To find </a:t>
            </a:r>
            <a:r>
              <a:rPr lang="en-US" altLang="en-US" i="1" smtClean="0"/>
              <a:t>D</a:t>
            </a:r>
            <a:r>
              <a:rPr lang="en-US" altLang="en-US" baseline="-25000" smtClean="0"/>
              <a:t>1</a:t>
            </a:r>
            <a:r>
              <a:rPr lang="en-US" altLang="en-US" smtClean="0"/>
              <a:t>, EPS</a:t>
            </a:r>
            <a:r>
              <a:rPr lang="en-US" altLang="en-US" baseline="-25000" smtClean="0"/>
              <a:t>1</a:t>
            </a:r>
            <a:r>
              <a:rPr lang="en-US" altLang="en-US" smtClean="0"/>
              <a:t> is required:</a:t>
            </a:r>
          </a:p>
          <a:p>
            <a:pPr lvl="1" algn="ctr" eaLnBrk="1" hangingPunct="1">
              <a:buFontTx/>
              <a:buNone/>
            </a:pPr>
            <a:r>
              <a:rPr lang="en-US" altLang="en-US" smtClean="0"/>
              <a:t>EPS</a:t>
            </a:r>
            <a:r>
              <a:rPr lang="en-US" altLang="en-US" baseline="-25000" smtClean="0"/>
              <a:t>1</a:t>
            </a:r>
            <a:r>
              <a:rPr lang="en-US" altLang="en-US" smtClean="0"/>
              <a:t> = EPS</a:t>
            </a:r>
            <a:r>
              <a:rPr lang="en-US" altLang="en-US" baseline="-25000" smtClean="0"/>
              <a:t>0</a:t>
            </a:r>
            <a:r>
              <a:rPr lang="en-US" altLang="en-US" smtClean="0"/>
              <a:t> × (1 + </a:t>
            </a:r>
            <a:r>
              <a:rPr lang="en-US" altLang="en-US" i="1" smtClean="0"/>
              <a:t>g</a:t>
            </a:r>
            <a:r>
              <a:rPr lang="en-US" altLang="en-US" smtClean="0"/>
              <a:t>) = $5.00 × 1.05 = $5.25</a:t>
            </a:r>
          </a:p>
          <a:p>
            <a:pPr lvl="1" eaLnBrk="1" hangingPunct="1">
              <a:buFontTx/>
              <a:buNone/>
            </a:pPr>
            <a:r>
              <a:rPr lang="en-US" altLang="en-US" i="1" smtClean="0"/>
              <a:t>D</a:t>
            </a:r>
            <a:r>
              <a:rPr lang="en-US" altLang="en-US" baseline="-25000" smtClean="0"/>
              <a:t>1</a:t>
            </a:r>
            <a:r>
              <a:rPr lang="en-US" altLang="en-US" smtClean="0"/>
              <a:t> = EPS</a:t>
            </a:r>
            <a:r>
              <a:rPr lang="en-US" altLang="en-US" baseline="-25000" smtClean="0"/>
              <a:t>1</a:t>
            </a:r>
            <a:r>
              <a:rPr lang="en-US" altLang="en-US" smtClean="0"/>
              <a:t> × Payout Ratio = $5.25 × 0.8 = $4.20 </a:t>
            </a:r>
          </a:p>
          <a:p>
            <a:pPr lvl="1" algn="ctr" eaLnBrk="1" hangingPunct="1">
              <a:buFontTx/>
              <a:buNone/>
            </a:pPr>
            <a:r>
              <a:rPr lang="en-US" altLang="en-US" i="1" smtClean="0"/>
              <a:t>P</a:t>
            </a:r>
            <a:r>
              <a:rPr lang="en-US" altLang="en-US" baseline="-25000" smtClean="0"/>
              <a:t>0</a:t>
            </a:r>
            <a:r>
              <a:rPr lang="en-US" altLang="en-US" smtClean="0"/>
              <a:t> = </a:t>
            </a:r>
            <a:r>
              <a:rPr lang="en-US" altLang="en-US" i="1" smtClean="0"/>
              <a:t>D</a:t>
            </a:r>
            <a:r>
              <a:rPr lang="en-US" altLang="en-US" baseline="-25000" smtClean="0"/>
              <a:t>1</a:t>
            </a:r>
            <a:r>
              <a:rPr lang="en-US" altLang="en-US" smtClean="0"/>
              <a:t>/(</a:t>
            </a:r>
            <a:r>
              <a:rPr lang="en-US" altLang="en-US" i="1" smtClean="0"/>
              <a:t>r</a:t>
            </a:r>
            <a:r>
              <a:rPr lang="en-US" altLang="en-US" baseline="-25000" smtClean="0"/>
              <a:t>E </a:t>
            </a:r>
            <a:r>
              <a:rPr lang="en-US" altLang="en-US" smtClean="0"/>
              <a:t>- </a:t>
            </a:r>
            <a:r>
              <a:rPr lang="en-US" altLang="en-US" i="1" smtClean="0"/>
              <a:t>g</a:t>
            </a:r>
            <a:r>
              <a:rPr lang="en-US" altLang="en-US" smtClean="0"/>
              <a:t>) = $4.20/(0.11 - 0.05) = $70.00</a:t>
            </a:r>
          </a:p>
          <a:p>
            <a:pPr lvl="1" eaLnBrk="1" hangingPunct="1"/>
            <a:r>
              <a:rPr lang="en-US" altLang="en-US" smtClean="0"/>
              <a:t>Thus, the current price without the new product should be $70 per share.</a:t>
            </a:r>
          </a:p>
          <a:p>
            <a:pPr eaLnBrk="1" hangingPunct="1"/>
            <a:endParaRPr lang="en-US" altLang="en-US" smtClean="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3250" name="Title 1"/>
          <p:cNvSpPr>
            <a:spLocks noGrp="1"/>
          </p:cNvSpPr>
          <p:nvPr>
            <p:ph type="title"/>
          </p:nvPr>
        </p:nvSpPr>
        <p:spPr>
          <a:xfrm>
            <a:off x="1160463" y="169863"/>
            <a:ext cx="7696200" cy="1143000"/>
          </a:xfrm>
        </p:spPr>
        <p:txBody>
          <a:bodyPr/>
          <a:lstStyle/>
          <a:p>
            <a:pPr eaLnBrk="1" hangingPunct="1"/>
            <a:r>
              <a:rPr lang="en-US" altLang="en-US" smtClean="0"/>
              <a:t>Alternative Example 9.4 (cont’d)</a:t>
            </a:r>
          </a:p>
        </p:txBody>
      </p:sp>
      <p:sp>
        <p:nvSpPr>
          <p:cNvPr id="53251" name="Content Placeholder 2"/>
          <p:cNvSpPr>
            <a:spLocks noGrp="1"/>
          </p:cNvSpPr>
          <p:nvPr>
            <p:ph idx="1"/>
          </p:nvPr>
        </p:nvSpPr>
        <p:spPr>
          <a:xfrm>
            <a:off x="457200" y="1439863"/>
            <a:ext cx="8382000" cy="4648200"/>
          </a:xfrm>
        </p:spPr>
        <p:txBody>
          <a:bodyPr/>
          <a:lstStyle/>
          <a:p>
            <a:pPr eaLnBrk="1" hangingPunct="1"/>
            <a:r>
              <a:rPr lang="en-US" altLang="en-US" b="1" smtClean="0"/>
              <a:t>Solution</a:t>
            </a:r>
            <a:endParaRPr lang="en-US" altLang="en-US" smtClean="0"/>
          </a:p>
          <a:p>
            <a:pPr lvl="1" eaLnBrk="1" hangingPunct="1"/>
            <a:r>
              <a:rPr lang="en-US" altLang="en-US" smtClean="0"/>
              <a:t>Next, calculate the expected current price for Dren if they introduce the new product:</a:t>
            </a:r>
          </a:p>
          <a:p>
            <a:pPr lvl="1" algn="ctr" eaLnBrk="1" hangingPunct="1">
              <a:buFontTx/>
              <a:buNone/>
            </a:pPr>
            <a:r>
              <a:rPr lang="en-US" altLang="en-US" smtClean="0"/>
              <a:t>EPS</a:t>
            </a:r>
            <a:r>
              <a:rPr lang="en-US" altLang="en-US" baseline="-25000" smtClean="0"/>
              <a:t>1</a:t>
            </a:r>
            <a:r>
              <a:rPr lang="en-US" altLang="en-US" smtClean="0"/>
              <a:t> = EPS</a:t>
            </a:r>
            <a:r>
              <a:rPr lang="en-US" altLang="en-US" baseline="-25000" smtClean="0"/>
              <a:t>0</a:t>
            </a:r>
            <a:r>
              <a:rPr lang="en-US" altLang="en-US" smtClean="0"/>
              <a:t> × (1 + </a:t>
            </a:r>
            <a:r>
              <a:rPr lang="en-US" altLang="en-US" i="1" smtClean="0"/>
              <a:t>g</a:t>
            </a:r>
            <a:r>
              <a:rPr lang="en-US" altLang="en-US" smtClean="0"/>
              <a:t>) = $5.00 × 1.07 = $5.35</a:t>
            </a:r>
          </a:p>
          <a:p>
            <a:pPr lvl="1" eaLnBrk="1" hangingPunct="1">
              <a:buFontTx/>
              <a:buNone/>
            </a:pPr>
            <a:r>
              <a:rPr lang="en-US" altLang="en-US" i="1" smtClean="0"/>
              <a:t>D</a:t>
            </a:r>
            <a:r>
              <a:rPr lang="en-US" altLang="en-US" baseline="-25000" smtClean="0"/>
              <a:t>1</a:t>
            </a:r>
            <a:r>
              <a:rPr lang="en-US" altLang="en-US" smtClean="0"/>
              <a:t> = EPS</a:t>
            </a:r>
            <a:r>
              <a:rPr lang="en-US" altLang="en-US" baseline="-25000" smtClean="0"/>
              <a:t>1</a:t>
            </a:r>
            <a:r>
              <a:rPr lang="en-US" altLang="en-US" smtClean="0"/>
              <a:t> × Payout Ratio = $5.35 × 0.50 = $2.675 </a:t>
            </a:r>
          </a:p>
          <a:p>
            <a:pPr lvl="1" algn="ctr" eaLnBrk="1" hangingPunct="1">
              <a:buFontTx/>
              <a:buNone/>
            </a:pPr>
            <a:r>
              <a:rPr lang="en-US" altLang="en-US" i="1" smtClean="0"/>
              <a:t>P</a:t>
            </a:r>
            <a:r>
              <a:rPr lang="en-US" altLang="en-US" baseline="-25000" smtClean="0"/>
              <a:t>0</a:t>
            </a:r>
            <a:r>
              <a:rPr lang="en-US" altLang="en-US" smtClean="0"/>
              <a:t> = </a:t>
            </a:r>
            <a:r>
              <a:rPr lang="en-US" altLang="en-US" i="1" smtClean="0"/>
              <a:t>D</a:t>
            </a:r>
            <a:r>
              <a:rPr lang="en-US" altLang="en-US" baseline="-25000" smtClean="0"/>
              <a:t>1</a:t>
            </a:r>
            <a:r>
              <a:rPr lang="en-US" altLang="en-US" smtClean="0"/>
              <a:t>/(</a:t>
            </a:r>
            <a:r>
              <a:rPr lang="en-US" altLang="en-US" i="1" smtClean="0"/>
              <a:t>r</a:t>
            </a:r>
            <a:r>
              <a:rPr lang="en-US" altLang="en-US" baseline="-25000" smtClean="0"/>
              <a:t>E </a:t>
            </a:r>
            <a:r>
              <a:rPr lang="en-US" altLang="en-US" smtClean="0"/>
              <a:t>- </a:t>
            </a:r>
            <a:r>
              <a:rPr lang="en-US" altLang="en-US" i="1" smtClean="0"/>
              <a:t>g</a:t>
            </a:r>
            <a:r>
              <a:rPr lang="en-US" altLang="en-US" smtClean="0"/>
              <a:t>) = $2.675/(0.11 - 0.07) = $66.875</a:t>
            </a:r>
          </a:p>
          <a:p>
            <a:pPr lvl="1" eaLnBrk="1" hangingPunct="1"/>
            <a:r>
              <a:rPr lang="en-US" altLang="en-US" smtClean="0"/>
              <a:t>Thus, the current price is expected to fall from $70 to $66.875 if the new product line is introduced.  </a:t>
            </a:r>
          </a:p>
          <a:p>
            <a:pPr eaLnBrk="1" hangingPunct="1"/>
            <a:endParaRPr lang="en-US" altLang="en-US" smtClean="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4274" name="Rectangle 4"/>
          <p:cNvSpPr>
            <a:spLocks noGrp="1" noChangeArrowheads="1"/>
          </p:cNvSpPr>
          <p:nvPr>
            <p:ph type="title"/>
          </p:nvPr>
        </p:nvSpPr>
        <p:spPr>
          <a:xfrm>
            <a:off x="1143000" y="169863"/>
            <a:ext cx="7696200" cy="1143000"/>
          </a:xfrm>
        </p:spPr>
        <p:txBody>
          <a:bodyPr/>
          <a:lstStyle/>
          <a:p>
            <a:pPr eaLnBrk="1" hangingPunct="1"/>
            <a:r>
              <a:rPr lang="en-US" altLang="en-US" smtClean="0"/>
              <a:t>Changing Growth Rates</a:t>
            </a:r>
          </a:p>
        </p:txBody>
      </p:sp>
      <p:sp>
        <p:nvSpPr>
          <p:cNvPr id="54275" name="Rectangle 5"/>
          <p:cNvSpPr>
            <a:spLocks noGrp="1" noChangeArrowheads="1"/>
          </p:cNvSpPr>
          <p:nvPr>
            <p:ph idx="1"/>
          </p:nvPr>
        </p:nvSpPr>
        <p:spPr>
          <a:xfrm>
            <a:off x="457200" y="1473200"/>
            <a:ext cx="8382000" cy="4648200"/>
          </a:xfrm>
        </p:spPr>
        <p:txBody>
          <a:bodyPr/>
          <a:lstStyle/>
          <a:p>
            <a:pPr eaLnBrk="1" hangingPunct="1">
              <a:lnSpc>
                <a:spcPct val="90000"/>
              </a:lnSpc>
              <a:spcBef>
                <a:spcPct val="60000"/>
              </a:spcBef>
            </a:pPr>
            <a:r>
              <a:rPr lang="en-US" altLang="en-US" smtClean="0"/>
              <a:t>We cannot use the constant dividend growth model to value a stock if the growth rate is not constant.</a:t>
            </a:r>
          </a:p>
          <a:p>
            <a:pPr lvl="1" eaLnBrk="1" hangingPunct="1">
              <a:lnSpc>
                <a:spcPct val="90000"/>
              </a:lnSpc>
              <a:spcBef>
                <a:spcPct val="60000"/>
              </a:spcBef>
            </a:pPr>
            <a:r>
              <a:rPr lang="en-US" altLang="en-US" smtClean="0"/>
              <a:t>For example, young firms often have very high initial earnings growth rates. During this period of high growth, these firms often retain 100% of their earnings to exploit profitable investment opportunities. As they mature, their growth slows. At some point, their earnings exceed their investment needs, and they begin to pay dividends.</a:t>
            </a: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1143000" y="169863"/>
            <a:ext cx="7696200" cy="1143000"/>
          </a:xfrm>
        </p:spPr>
        <p:txBody>
          <a:bodyPr/>
          <a:lstStyle/>
          <a:p>
            <a:pPr eaLnBrk="1" hangingPunct="1"/>
            <a:r>
              <a:rPr lang="en-US" altLang="en-US" smtClean="0"/>
              <a:t>Changing Growth Rates (cont'd)</a:t>
            </a:r>
          </a:p>
        </p:txBody>
      </p:sp>
      <p:sp>
        <p:nvSpPr>
          <p:cNvPr id="55299" name="Rectangle 3"/>
          <p:cNvSpPr>
            <a:spLocks noGrp="1" noChangeArrowheads="1"/>
          </p:cNvSpPr>
          <p:nvPr>
            <p:ph idx="1"/>
          </p:nvPr>
        </p:nvSpPr>
        <p:spPr>
          <a:xfrm>
            <a:off x="457200" y="1430338"/>
            <a:ext cx="8382000" cy="4648200"/>
          </a:xfrm>
        </p:spPr>
        <p:txBody>
          <a:bodyPr/>
          <a:lstStyle/>
          <a:p>
            <a:pPr eaLnBrk="1" hangingPunct="1"/>
            <a:r>
              <a:rPr lang="en-US" altLang="en-US" smtClean="0"/>
              <a:t>Although we cannot use the constant dividend growth model directly when growth is not constant, we can use the general form of the model to value a firm by applying the constant growth model to calculate the future share price of the stock once the expected growth rate stabilizes.</a:t>
            </a: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143000" y="169863"/>
            <a:ext cx="7696200" cy="1143000"/>
          </a:xfrm>
        </p:spPr>
        <p:txBody>
          <a:bodyPr/>
          <a:lstStyle/>
          <a:p>
            <a:pPr eaLnBrk="1" hangingPunct="1"/>
            <a:r>
              <a:rPr lang="en-US" altLang="en-US" smtClean="0"/>
              <a:t>Learning Objectives</a:t>
            </a:r>
          </a:p>
        </p:txBody>
      </p:sp>
      <p:sp>
        <p:nvSpPr>
          <p:cNvPr id="30723" name="Rectangle 3"/>
          <p:cNvSpPr>
            <a:spLocks noGrp="1" noChangeArrowheads="1"/>
          </p:cNvSpPr>
          <p:nvPr>
            <p:ph idx="1"/>
          </p:nvPr>
        </p:nvSpPr>
        <p:spPr>
          <a:xfrm>
            <a:off x="457200" y="1447800"/>
            <a:ext cx="8382000" cy="4648200"/>
          </a:xfrm>
        </p:spPr>
        <p:txBody>
          <a:bodyPr rtlCol="0">
            <a:normAutofit lnSpcReduction="10000"/>
          </a:bodyPr>
          <a:lstStyle/>
          <a:p>
            <a:pPr marL="533400" indent="-533400" eaLnBrk="1" fontAlgn="auto" hangingPunct="1">
              <a:spcBef>
                <a:spcPct val="60000"/>
              </a:spcBef>
              <a:spcAft>
                <a:spcPts val="0"/>
              </a:spcAft>
              <a:buFont typeface="Verdana" pitchFamily="34" charset="0"/>
              <a:buAutoNum type="arabicPeriod" startAt="3"/>
              <a:defRPr/>
            </a:pPr>
            <a:r>
              <a:rPr lang="en-US" altLang="en-US" smtClean="0"/>
              <a:t>Use the dividend-discount model to compute the value of a dividend-paying company’s stock, whether the dividends grow at a constant rate starting now or at some time in the future.</a:t>
            </a:r>
          </a:p>
          <a:p>
            <a:pPr marL="533400" indent="-533400" eaLnBrk="1" fontAlgn="auto" hangingPunct="1">
              <a:spcBef>
                <a:spcPct val="60000"/>
              </a:spcBef>
              <a:spcAft>
                <a:spcPts val="0"/>
              </a:spcAft>
              <a:buFontTx/>
              <a:buAutoNum type="arabicPeriod" startAt="3"/>
              <a:defRPr/>
            </a:pPr>
            <a:r>
              <a:rPr lang="en-US" altLang="en-US" smtClean="0"/>
              <a:t>Discuss the determinants of future dividends and growth rate in dividends, and the sensitivity of the stock price to estimates of those two factors.</a:t>
            </a: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292" name="Rectangle 2"/>
          <p:cNvSpPr>
            <a:spLocks noGrp="1" noChangeArrowheads="1"/>
          </p:cNvSpPr>
          <p:nvPr>
            <p:ph type="title"/>
          </p:nvPr>
        </p:nvSpPr>
        <p:spPr>
          <a:xfrm>
            <a:off x="1143000" y="169863"/>
            <a:ext cx="7696200" cy="1143000"/>
          </a:xfrm>
        </p:spPr>
        <p:txBody>
          <a:bodyPr/>
          <a:lstStyle/>
          <a:p>
            <a:pPr eaLnBrk="1" hangingPunct="1"/>
            <a:r>
              <a:rPr lang="en-US" altLang="en-US" smtClean="0"/>
              <a:t>Changing Growth Rates (cont'd)</a:t>
            </a:r>
          </a:p>
        </p:txBody>
      </p:sp>
      <p:sp>
        <p:nvSpPr>
          <p:cNvPr id="12293" name="Rectangle 3"/>
          <p:cNvSpPr>
            <a:spLocks noGrp="1" noChangeArrowheads="1"/>
          </p:cNvSpPr>
          <p:nvPr>
            <p:ph type="body" idx="4294967295"/>
          </p:nvPr>
        </p:nvSpPr>
        <p:spPr>
          <a:xfrm>
            <a:off x="0" y="4079875"/>
            <a:ext cx="7761288" cy="2092325"/>
          </a:xfrm>
        </p:spPr>
        <p:txBody>
          <a:bodyPr/>
          <a:lstStyle/>
          <a:p>
            <a:pPr eaLnBrk="1" hangingPunct="1"/>
            <a:r>
              <a:rPr lang="en-US" altLang="en-US" sz="2400" smtClean="0"/>
              <a:t>Dividend-Discount Model with Constant Long-Term Growth</a:t>
            </a:r>
          </a:p>
        </p:txBody>
      </p:sp>
      <p:graphicFrame>
        <p:nvGraphicFramePr>
          <p:cNvPr id="12290" name="Object 4"/>
          <p:cNvGraphicFramePr>
            <a:graphicFrameLocks noChangeAspect="1"/>
          </p:cNvGraphicFramePr>
          <p:nvPr/>
        </p:nvGraphicFramePr>
        <p:xfrm>
          <a:off x="615950" y="2987675"/>
          <a:ext cx="2303463" cy="1006475"/>
        </p:xfrm>
        <a:graphic>
          <a:graphicData uri="http://schemas.openxmlformats.org/presentationml/2006/ole">
            <p:oleObj spid="_x0000_s12290" name="Equation" r:id="rId5" imgW="990170" imgH="431613" progId="Equation.DSMT4">
              <p:embed/>
            </p:oleObj>
          </a:graphicData>
        </a:graphic>
      </p:graphicFrame>
      <p:graphicFrame>
        <p:nvGraphicFramePr>
          <p:cNvPr id="12291" name="Object 6"/>
          <p:cNvGraphicFramePr>
            <a:graphicFrameLocks noChangeAspect="1"/>
          </p:cNvGraphicFramePr>
          <p:nvPr/>
        </p:nvGraphicFramePr>
        <p:xfrm>
          <a:off x="217488" y="5159375"/>
          <a:ext cx="8720137" cy="879475"/>
        </p:xfrm>
        <a:graphic>
          <a:graphicData uri="http://schemas.openxmlformats.org/presentationml/2006/ole">
            <p:oleObj spid="_x0000_s12291" name="Equation" r:id="rId6" imgW="4787900" imgH="482600" progId="Equation.DSMT4">
              <p:embed/>
            </p:oleObj>
          </a:graphicData>
        </a:graphic>
      </p:graphicFrame>
      <p:pic>
        <p:nvPicPr>
          <p:cNvPr id="12294" name="Picture 8" descr="BD09_012_09p254_TL"/>
          <p:cNvPicPr preferRelativeResize="0">
            <a:picLocks noChangeAspect="1" noChangeArrowheads="1"/>
          </p:cNvPicPr>
          <p:nvPr>
            <p:custDataLst>
              <p:tags r:id="rId2"/>
            </p:custDataLst>
          </p:nvPr>
        </p:nvPicPr>
        <p:blipFill>
          <a:blip r:embed="rId7" cstate="print"/>
          <a:srcRect/>
          <a:stretch>
            <a:fillRect/>
          </a:stretch>
        </p:blipFill>
        <p:spPr bwMode="auto">
          <a:xfrm>
            <a:off x="484188" y="1765300"/>
            <a:ext cx="8174037" cy="10779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9.5</a:t>
            </a:r>
          </a:p>
        </p:txBody>
      </p:sp>
      <p:pic>
        <p:nvPicPr>
          <p:cNvPr id="56323" name="Picture 3" descr="ex09_05a.gif"/>
          <p:cNvPicPr>
            <a:picLocks noChangeAspect="1"/>
          </p:cNvPicPr>
          <p:nvPr/>
        </p:nvPicPr>
        <p:blipFill>
          <a:blip r:embed="rId3" cstate="print"/>
          <a:srcRect/>
          <a:stretch>
            <a:fillRect/>
          </a:stretch>
        </p:blipFill>
        <p:spPr bwMode="auto">
          <a:xfrm>
            <a:off x="228600" y="2133600"/>
            <a:ext cx="8534400" cy="29892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9.5 (cont'd)</a:t>
            </a:r>
          </a:p>
        </p:txBody>
      </p:sp>
      <p:pic>
        <p:nvPicPr>
          <p:cNvPr id="57347" name="Picture 3" descr="ex09_05b.gif"/>
          <p:cNvPicPr>
            <a:picLocks noChangeAspect="1"/>
          </p:cNvPicPr>
          <p:nvPr/>
        </p:nvPicPr>
        <p:blipFill>
          <a:blip r:embed="rId3" cstate="print"/>
          <a:srcRect/>
          <a:stretch>
            <a:fillRect/>
          </a:stretch>
        </p:blipFill>
        <p:spPr bwMode="auto">
          <a:xfrm>
            <a:off x="1371600" y="1066800"/>
            <a:ext cx="5943600" cy="53340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Limitations of the </a:t>
            </a:r>
            <a:br>
              <a:rPr lang="en-US" altLang="en-US" smtClean="0"/>
            </a:br>
            <a:r>
              <a:rPr lang="en-US" altLang="en-US" smtClean="0"/>
              <a:t>Dividend-Discount Model</a:t>
            </a:r>
          </a:p>
        </p:txBody>
      </p:sp>
      <p:sp>
        <p:nvSpPr>
          <p:cNvPr id="58371"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smtClean="0"/>
              <a:t>There is a tremendous amount of uncertainty associated with forecasting a firm’s dividend growth rate and future dividends.</a:t>
            </a:r>
          </a:p>
          <a:p>
            <a:pPr eaLnBrk="1" hangingPunct="1">
              <a:spcBef>
                <a:spcPct val="60000"/>
              </a:spcBef>
            </a:pPr>
            <a:r>
              <a:rPr lang="en-US" altLang="en-US" smtClean="0"/>
              <a:t>Small changes in the assumed dividend growth rate can lead to large changes in the estimated stock price.</a:t>
            </a: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9.3 Total Payout and Free Cash Flow Valuation Models</a:t>
            </a:r>
          </a:p>
        </p:txBody>
      </p:sp>
      <p:sp>
        <p:nvSpPr>
          <p:cNvPr id="59395" name="Rectangle 3"/>
          <p:cNvSpPr>
            <a:spLocks noGrp="1" noChangeArrowheads="1"/>
          </p:cNvSpPr>
          <p:nvPr>
            <p:ph idx="1"/>
          </p:nvPr>
        </p:nvSpPr>
        <p:spPr>
          <a:xfrm>
            <a:off x="457200" y="1490663"/>
            <a:ext cx="8382000" cy="4648200"/>
          </a:xfrm>
        </p:spPr>
        <p:txBody>
          <a:bodyPr/>
          <a:lstStyle/>
          <a:p>
            <a:pPr eaLnBrk="1" hangingPunct="1">
              <a:lnSpc>
                <a:spcPct val="90000"/>
              </a:lnSpc>
            </a:pPr>
            <a:r>
              <a:rPr lang="en-US" altLang="en-US" smtClean="0"/>
              <a:t>Share Repurchases and the Total Payout Model</a:t>
            </a:r>
          </a:p>
          <a:p>
            <a:pPr lvl="1" eaLnBrk="1" hangingPunct="1">
              <a:lnSpc>
                <a:spcPct val="90000"/>
              </a:lnSpc>
              <a:spcBef>
                <a:spcPct val="60000"/>
              </a:spcBef>
            </a:pPr>
            <a:r>
              <a:rPr lang="en-US" altLang="en-US" smtClean="0"/>
              <a:t>Share Repurchase</a:t>
            </a:r>
          </a:p>
          <a:p>
            <a:pPr lvl="2" eaLnBrk="1" hangingPunct="1">
              <a:lnSpc>
                <a:spcPct val="90000"/>
              </a:lnSpc>
              <a:spcBef>
                <a:spcPct val="40000"/>
              </a:spcBef>
            </a:pPr>
            <a:r>
              <a:rPr lang="en-US" altLang="en-US" smtClean="0"/>
              <a:t>When the firm uses excess cash to buy back its own stock</a:t>
            </a:r>
          </a:p>
          <a:p>
            <a:pPr lvl="1" eaLnBrk="1" hangingPunct="1">
              <a:lnSpc>
                <a:spcPct val="90000"/>
              </a:lnSpc>
              <a:spcBef>
                <a:spcPct val="60000"/>
              </a:spcBef>
            </a:pPr>
            <a:r>
              <a:rPr lang="en-US" altLang="en-US" smtClean="0"/>
              <a:t>Implications for the Dividend-Discount Model</a:t>
            </a:r>
          </a:p>
          <a:p>
            <a:pPr lvl="2" eaLnBrk="1" hangingPunct="1">
              <a:lnSpc>
                <a:spcPct val="90000"/>
              </a:lnSpc>
              <a:spcBef>
                <a:spcPct val="40000"/>
              </a:spcBef>
            </a:pPr>
            <a:r>
              <a:rPr lang="en-US" altLang="en-US" smtClean="0"/>
              <a:t>The more cash the firm uses to repurchase shares, the less it has available to pay dividends.</a:t>
            </a:r>
          </a:p>
          <a:p>
            <a:pPr lvl="2" eaLnBrk="1" hangingPunct="1">
              <a:lnSpc>
                <a:spcPct val="90000"/>
              </a:lnSpc>
              <a:spcBef>
                <a:spcPct val="40000"/>
              </a:spcBef>
            </a:pPr>
            <a:r>
              <a:rPr lang="en-US" altLang="en-US" smtClean="0"/>
              <a:t>By repurchasing, the firm decreases the number of shares outstanding, which increases its earnings and dividends per share.</a:t>
            </a: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9.3 Total Payout and Free Cash Flow Valuation Models (cont'd)</a:t>
            </a:r>
          </a:p>
        </p:txBody>
      </p:sp>
      <p:sp>
        <p:nvSpPr>
          <p:cNvPr id="13316" name="Rectangle 3"/>
          <p:cNvSpPr>
            <a:spLocks noGrp="1" noChangeArrowheads="1"/>
          </p:cNvSpPr>
          <p:nvPr>
            <p:ph idx="1"/>
          </p:nvPr>
        </p:nvSpPr>
        <p:spPr>
          <a:xfrm>
            <a:off x="457200" y="1447800"/>
            <a:ext cx="8382000" cy="4648200"/>
          </a:xfrm>
        </p:spPr>
        <p:txBody>
          <a:bodyPr/>
          <a:lstStyle/>
          <a:p>
            <a:pPr eaLnBrk="1" hangingPunct="1"/>
            <a:r>
              <a:rPr lang="en-US" altLang="en-US" smtClean="0"/>
              <a:t>Share Repurchases and the Total Payout Model</a:t>
            </a:r>
          </a:p>
        </p:txBody>
      </p:sp>
      <p:graphicFrame>
        <p:nvGraphicFramePr>
          <p:cNvPr id="13314" name="Object 4"/>
          <p:cNvGraphicFramePr>
            <a:graphicFrameLocks noChangeAspect="1"/>
          </p:cNvGraphicFramePr>
          <p:nvPr/>
        </p:nvGraphicFramePr>
        <p:xfrm>
          <a:off x="762000" y="2590800"/>
          <a:ext cx="5845175" cy="527050"/>
        </p:xfrm>
        <a:graphic>
          <a:graphicData uri="http://schemas.openxmlformats.org/presentationml/2006/ole">
            <p:oleObj spid="_x0000_s13314" name="Equation" r:id="rId4" imgW="2540000" imgH="228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9.3 Total Payout and Free Cash Flow Valuation Models (cont'd)</a:t>
            </a:r>
          </a:p>
        </p:txBody>
      </p:sp>
      <p:sp>
        <p:nvSpPr>
          <p:cNvPr id="14340" name="Rectangle 3"/>
          <p:cNvSpPr>
            <a:spLocks noGrp="1" noChangeArrowheads="1"/>
          </p:cNvSpPr>
          <p:nvPr>
            <p:ph idx="1"/>
          </p:nvPr>
        </p:nvSpPr>
        <p:spPr>
          <a:xfrm>
            <a:off x="457200" y="1455738"/>
            <a:ext cx="8382000" cy="4648200"/>
          </a:xfrm>
        </p:spPr>
        <p:txBody>
          <a:bodyPr/>
          <a:lstStyle/>
          <a:p>
            <a:pPr eaLnBrk="1" hangingPunct="1"/>
            <a:r>
              <a:rPr lang="en-US" altLang="en-US" sz="2400" smtClean="0"/>
              <a:t>Share Repurchases and the Total Payout Model</a:t>
            </a:r>
          </a:p>
          <a:p>
            <a:pPr lvl="1" eaLnBrk="1" hangingPunct="1">
              <a:spcBef>
                <a:spcPct val="60000"/>
              </a:spcBef>
            </a:pPr>
            <a:r>
              <a:rPr lang="en-US" altLang="en-US" sz="2000" smtClean="0"/>
              <a:t>Total Payout Model</a:t>
            </a:r>
          </a:p>
          <a:p>
            <a:pPr lvl="1" eaLnBrk="1" hangingPunct="1">
              <a:spcBef>
                <a:spcPct val="60000"/>
              </a:spcBef>
            </a:pPr>
            <a:endParaRPr lang="en-US" altLang="en-US" sz="2000" smtClean="0"/>
          </a:p>
          <a:p>
            <a:pPr lvl="2" eaLnBrk="1" hangingPunct="1">
              <a:spcBef>
                <a:spcPct val="500000"/>
              </a:spcBef>
            </a:pPr>
            <a:r>
              <a:rPr lang="en-US" altLang="en-US" sz="1800" smtClean="0"/>
              <a:t>Values all of the firm’s equity, rather than a single share. You discount total dividends and share repurchases and use the growth rate of earnings (rather than earnings per share) when forecasting the growth of the firm’s total payouts.</a:t>
            </a:r>
          </a:p>
        </p:txBody>
      </p:sp>
      <p:graphicFrame>
        <p:nvGraphicFramePr>
          <p:cNvPr id="14338" name="Object 4"/>
          <p:cNvGraphicFramePr>
            <a:graphicFrameLocks noChangeAspect="1"/>
          </p:cNvGraphicFramePr>
          <p:nvPr/>
        </p:nvGraphicFramePr>
        <p:xfrm>
          <a:off x="1143000" y="2674938"/>
          <a:ext cx="7556500" cy="960437"/>
        </p:xfrm>
        <a:graphic>
          <a:graphicData uri="http://schemas.openxmlformats.org/presentationml/2006/ole">
            <p:oleObj spid="_x0000_s14338" name="Equation" r:id="rId4" imgW="34036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9.6</a:t>
            </a:r>
          </a:p>
        </p:txBody>
      </p:sp>
      <p:pic>
        <p:nvPicPr>
          <p:cNvPr id="60419" name="Picture 3" descr="ex09_06a.gif"/>
          <p:cNvPicPr>
            <a:picLocks noChangeAspect="1"/>
          </p:cNvPicPr>
          <p:nvPr/>
        </p:nvPicPr>
        <p:blipFill>
          <a:blip r:embed="rId3" cstate="print"/>
          <a:srcRect/>
          <a:stretch>
            <a:fillRect/>
          </a:stretch>
        </p:blipFill>
        <p:spPr bwMode="auto">
          <a:xfrm>
            <a:off x="304800" y="2438400"/>
            <a:ext cx="8534400" cy="24542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9.6 (cont'd)</a:t>
            </a:r>
          </a:p>
        </p:txBody>
      </p:sp>
      <p:pic>
        <p:nvPicPr>
          <p:cNvPr id="61443" name="Picture 3" descr="ex09_06b.gif"/>
          <p:cNvPicPr>
            <a:picLocks noChangeAspect="1"/>
          </p:cNvPicPr>
          <p:nvPr/>
        </p:nvPicPr>
        <p:blipFill>
          <a:blip r:embed="rId3" cstate="print"/>
          <a:srcRect/>
          <a:stretch>
            <a:fillRect/>
          </a:stretch>
        </p:blipFill>
        <p:spPr bwMode="auto">
          <a:xfrm>
            <a:off x="990600" y="1447800"/>
            <a:ext cx="7208838" cy="46910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2466" name="Title 1"/>
          <p:cNvSpPr>
            <a:spLocks noGrp="1"/>
          </p:cNvSpPr>
          <p:nvPr>
            <p:ph type="title"/>
          </p:nvPr>
        </p:nvSpPr>
        <p:spPr>
          <a:xfrm>
            <a:off x="1160463" y="169863"/>
            <a:ext cx="7696200" cy="1143000"/>
          </a:xfrm>
        </p:spPr>
        <p:txBody>
          <a:bodyPr/>
          <a:lstStyle/>
          <a:p>
            <a:pPr eaLnBrk="1" hangingPunct="1"/>
            <a:r>
              <a:rPr lang="en-US" altLang="en-US" smtClean="0"/>
              <a:t>Alternative Example 9.6</a:t>
            </a:r>
          </a:p>
        </p:txBody>
      </p:sp>
      <p:sp>
        <p:nvSpPr>
          <p:cNvPr id="62467" name="Content Placeholder 2"/>
          <p:cNvSpPr>
            <a:spLocks noGrp="1"/>
          </p:cNvSpPr>
          <p:nvPr>
            <p:ph idx="1"/>
          </p:nvPr>
        </p:nvSpPr>
        <p:spPr>
          <a:xfrm>
            <a:off x="465138" y="1447800"/>
            <a:ext cx="8382000" cy="4648200"/>
          </a:xfrm>
        </p:spPr>
        <p:txBody>
          <a:bodyPr/>
          <a:lstStyle/>
          <a:p>
            <a:pPr eaLnBrk="1" hangingPunct="1"/>
            <a:r>
              <a:rPr lang="en-US" altLang="en-US" sz="2400" b="1" smtClean="0"/>
              <a:t>Problem</a:t>
            </a:r>
            <a:endParaRPr lang="en-US" altLang="en-US" sz="2400" smtClean="0"/>
          </a:p>
          <a:p>
            <a:pPr lvl="1" eaLnBrk="1" hangingPunct="1"/>
            <a:r>
              <a:rPr lang="en-US" altLang="en-US" sz="2000" smtClean="0"/>
              <a:t>Montalvan Inc. expects to have $125 million in earnings for the year and earnings are expected to grow at 6% annually.</a:t>
            </a:r>
          </a:p>
          <a:p>
            <a:pPr lvl="1" eaLnBrk="1" hangingPunct="1"/>
            <a:r>
              <a:rPr lang="en-US" altLang="en-US" sz="2000" smtClean="0"/>
              <a:t>The firm does not pay any dividends, but it intends to use 25% of its earnings for stock repurchases.  </a:t>
            </a:r>
          </a:p>
          <a:p>
            <a:pPr lvl="1" eaLnBrk="1" hangingPunct="1"/>
            <a:r>
              <a:rPr lang="en-US" altLang="en-US" sz="2000" smtClean="0"/>
              <a:t>Motalvan’s cost of equity is 15%, and it has 25 million shares outstanding.</a:t>
            </a:r>
          </a:p>
          <a:p>
            <a:pPr lvl="1" eaLnBrk="1" hangingPunct="1"/>
            <a:r>
              <a:rPr lang="en-US" altLang="en-US" sz="2000" smtClean="0"/>
              <a:t>What is Montalvan’s stock price?</a:t>
            </a:r>
          </a:p>
          <a:p>
            <a:pPr eaLnBrk="1" hangingPunct="1"/>
            <a:endParaRPr lang="en-US" altLang="en-US" smtClean="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xfrm>
            <a:off x="1143000" y="169863"/>
            <a:ext cx="7696200" cy="1143000"/>
          </a:xfrm>
        </p:spPr>
        <p:txBody>
          <a:bodyPr/>
          <a:lstStyle/>
          <a:p>
            <a:pPr eaLnBrk="1" hangingPunct="1"/>
            <a:r>
              <a:rPr lang="en-US" altLang="en-US" smtClean="0"/>
              <a:t>Learning Objectives (cont'd)</a:t>
            </a:r>
          </a:p>
        </p:txBody>
      </p:sp>
      <p:sp>
        <p:nvSpPr>
          <p:cNvPr id="31747" name="Rectangle 3"/>
          <p:cNvSpPr>
            <a:spLocks noGrp="1" noChangeArrowheads="1"/>
          </p:cNvSpPr>
          <p:nvPr>
            <p:ph idx="1"/>
          </p:nvPr>
        </p:nvSpPr>
        <p:spPr>
          <a:xfrm>
            <a:off x="457200" y="1490663"/>
            <a:ext cx="8382000" cy="4648200"/>
          </a:xfrm>
        </p:spPr>
        <p:txBody>
          <a:bodyPr/>
          <a:lstStyle/>
          <a:p>
            <a:pPr marL="533400" indent="-533400" eaLnBrk="1" hangingPunct="1">
              <a:lnSpc>
                <a:spcPct val="90000"/>
              </a:lnSpc>
              <a:spcBef>
                <a:spcPct val="50000"/>
              </a:spcBef>
              <a:buFontTx/>
              <a:buAutoNum type="arabicPeriod" startAt="5"/>
            </a:pPr>
            <a:r>
              <a:rPr lang="en-US" altLang="en-US" smtClean="0"/>
              <a:t>Given the retention rate and the return on new investment, calculate the growth rate in dividends, earnings, and share price.</a:t>
            </a:r>
          </a:p>
          <a:p>
            <a:pPr marL="533400" indent="-533400" eaLnBrk="1" hangingPunct="1">
              <a:lnSpc>
                <a:spcPct val="90000"/>
              </a:lnSpc>
              <a:spcBef>
                <a:spcPct val="50000"/>
              </a:spcBef>
              <a:buFontTx/>
              <a:buAutoNum type="arabicPeriod" startAt="5"/>
            </a:pPr>
            <a:r>
              <a:rPr lang="en-US" altLang="en-US" smtClean="0"/>
              <a:t>Describe circumstances in which cutting the firm’s dividend will raise the stock price.</a:t>
            </a: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364" name="Title 1"/>
          <p:cNvSpPr>
            <a:spLocks noGrp="1"/>
          </p:cNvSpPr>
          <p:nvPr>
            <p:ph type="title"/>
          </p:nvPr>
        </p:nvSpPr>
        <p:spPr>
          <a:xfrm>
            <a:off x="1143000" y="169863"/>
            <a:ext cx="7696200" cy="1143000"/>
          </a:xfrm>
        </p:spPr>
        <p:txBody>
          <a:bodyPr/>
          <a:lstStyle/>
          <a:p>
            <a:pPr eaLnBrk="1" hangingPunct="1"/>
            <a:r>
              <a:rPr lang="en-US" altLang="en-US" smtClean="0"/>
              <a:t>Alternative Example 9.6 (cont’d)</a:t>
            </a:r>
          </a:p>
        </p:txBody>
      </p:sp>
      <p:sp>
        <p:nvSpPr>
          <p:cNvPr id="15365" name="Content Placeholder 2"/>
          <p:cNvSpPr>
            <a:spLocks noGrp="1"/>
          </p:cNvSpPr>
          <p:nvPr>
            <p:ph idx="1"/>
          </p:nvPr>
        </p:nvSpPr>
        <p:spPr>
          <a:xfrm>
            <a:off x="477838" y="1447800"/>
            <a:ext cx="8382000" cy="2438400"/>
          </a:xfrm>
        </p:spPr>
        <p:txBody>
          <a:bodyPr/>
          <a:lstStyle/>
          <a:p>
            <a:pPr eaLnBrk="1" hangingPunct="1"/>
            <a:r>
              <a:rPr lang="en-US" altLang="en-US" b="1" smtClean="0"/>
              <a:t>Solution</a:t>
            </a:r>
            <a:endParaRPr lang="en-US" altLang="en-US" smtClean="0"/>
          </a:p>
          <a:p>
            <a:pPr lvl="1" eaLnBrk="1" hangingPunct="1"/>
            <a:r>
              <a:rPr lang="en-US" altLang="en-US" smtClean="0"/>
              <a:t>Amount dedicated to stock repurchases</a:t>
            </a:r>
          </a:p>
          <a:p>
            <a:pPr lvl="2" eaLnBrk="1" hangingPunct="1"/>
            <a:r>
              <a:rPr lang="en-US" altLang="en-US" smtClean="0"/>
              <a:t>25% x $125 million = $31.25 million</a:t>
            </a:r>
          </a:p>
          <a:p>
            <a:pPr eaLnBrk="1" hangingPunct="1"/>
            <a:endParaRPr lang="en-US" altLang="en-US" smtClean="0"/>
          </a:p>
          <a:p>
            <a:pPr eaLnBrk="1" hangingPunct="1"/>
            <a:endParaRPr lang="en-US" altLang="en-US" smtClean="0"/>
          </a:p>
        </p:txBody>
      </p:sp>
      <p:graphicFrame>
        <p:nvGraphicFramePr>
          <p:cNvPr id="15362" name="Object 4"/>
          <p:cNvGraphicFramePr>
            <a:graphicFrameLocks noChangeAspect="1"/>
          </p:cNvGraphicFramePr>
          <p:nvPr/>
        </p:nvGraphicFramePr>
        <p:xfrm>
          <a:off x="325438" y="2895600"/>
          <a:ext cx="8716962" cy="641350"/>
        </p:xfrm>
        <a:graphic>
          <a:graphicData uri="http://schemas.openxmlformats.org/presentationml/2006/ole">
            <p:oleObj spid="_x0000_s15362" name="Equation" r:id="rId3" imgW="5207000" imgH="393700" progId="Equation.DSMT4">
              <p:embed/>
            </p:oleObj>
          </a:graphicData>
        </a:graphic>
      </p:graphicFrame>
      <p:graphicFrame>
        <p:nvGraphicFramePr>
          <p:cNvPr id="15363" name="Object 1"/>
          <p:cNvGraphicFramePr>
            <a:graphicFrameLocks noChangeAspect="1"/>
          </p:cNvGraphicFramePr>
          <p:nvPr/>
        </p:nvGraphicFramePr>
        <p:xfrm>
          <a:off x="2535238" y="3733800"/>
          <a:ext cx="3657600" cy="603250"/>
        </p:xfrm>
        <a:graphic>
          <a:graphicData uri="http://schemas.openxmlformats.org/presentationml/2006/ole">
            <p:oleObj spid="_x0000_s15363" name="Equation" r:id="rId4" imgW="2387600" imgH="393700" progId="Equation.DSMT4">
              <p:embed/>
            </p:oleObj>
          </a:graphicData>
        </a:graphic>
      </p:graphicFrame>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6387" name="Rectangle 2"/>
          <p:cNvSpPr>
            <a:spLocks noGrp="1" noChangeArrowheads="1"/>
          </p:cNvSpPr>
          <p:nvPr>
            <p:ph type="title"/>
          </p:nvPr>
        </p:nvSpPr>
        <p:spPr>
          <a:xfrm>
            <a:off x="1143000" y="236538"/>
            <a:ext cx="7696200" cy="1143000"/>
          </a:xfrm>
        </p:spPr>
        <p:txBody>
          <a:bodyPr rtlCol="0">
            <a:normAutofit fontScale="90000"/>
          </a:bodyPr>
          <a:lstStyle/>
          <a:p>
            <a:pPr eaLnBrk="1" fontAlgn="auto" hangingPunct="1">
              <a:spcAft>
                <a:spcPts val="0"/>
              </a:spcAft>
              <a:defRPr/>
            </a:pPr>
            <a:r>
              <a:rPr lang="en-US" altLang="en-US" smtClean="0"/>
              <a:t>The Discounted Free Cash Flow Model</a:t>
            </a:r>
          </a:p>
        </p:txBody>
      </p:sp>
      <p:sp>
        <p:nvSpPr>
          <p:cNvPr id="16388" name="Rectangle 3"/>
          <p:cNvSpPr>
            <a:spLocks noGrp="1" noChangeArrowheads="1"/>
          </p:cNvSpPr>
          <p:nvPr>
            <p:ph idx="1"/>
          </p:nvPr>
        </p:nvSpPr>
        <p:spPr>
          <a:xfrm>
            <a:off x="457200" y="1447800"/>
            <a:ext cx="8382000" cy="4648200"/>
          </a:xfrm>
        </p:spPr>
        <p:txBody>
          <a:bodyPr/>
          <a:lstStyle/>
          <a:p>
            <a:pPr eaLnBrk="1" hangingPunct="1"/>
            <a:r>
              <a:rPr lang="en-US" altLang="en-US" smtClean="0"/>
              <a:t>Discounted Free Cash Flow Model</a:t>
            </a:r>
          </a:p>
          <a:p>
            <a:pPr lvl="1" eaLnBrk="1" hangingPunct="1">
              <a:spcBef>
                <a:spcPct val="50000"/>
              </a:spcBef>
            </a:pPr>
            <a:r>
              <a:rPr lang="en-US" altLang="en-US" smtClean="0"/>
              <a:t>Determines the value of the firm to all investors, including both equity and debt holders</a:t>
            </a:r>
          </a:p>
          <a:p>
            <a:pPr lvl="1" eaLnBrk="1" hangingPunct="1">
              <a:spcBef>
                <a:spcPct val="260000"/>
              </a:spcBef>
            </a:pPr>
            <a:r>
              <a:rPr lang="en-US" altLang="en-US" smtClean="0"/>
              <a:t>The enterprise value can be interpreted as the net cost of acquiring the firm’s equity, taking its cash, paying off all debt, and owning the unlevered business.</a:t>
            </a:r>
          </a:p>
        </p:txBody>
      </p:sp>
      <p:graphicFrame>
        <p:nvGraphicFramePr>
          <p:cNvPr id="16386" name="Object 4"/>
          <p:cNvGraphicFramePr>
            <a:graphicFrameLocks noChangeAspect="1"/>
          </p:cNvGraphicFramePr>
          <p:nvPr/>
        </p:nvGraphicFramePr>
        <p:xfrm>
          <a:off x="762000" y="3200400"/>
          <a:ext cx="8077200" cy="428625"/>
        </p:xfrm>
        <a:graphic>
          <a:graphicData uri="http://schemas.openxmlformats.org/presentationml/2006/ole">
            <p:oleObj spid="_x0000_s16386" name="Equation" r:id="rId4" imgW="3848100" imgH="203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7413"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The Discounted Free Cash </a:t>
            </a:r>
            <a:br>
              <a:rPr lang="en-US" altLang="en-US" smtClean="0"/>
            </a:br>
            <a:r>
              <a:rPr lang="en-US" altLang="en-US" smtClean="0"/>
              <a:t>Flow Model (cont'd)</a:t>
            </a:r>
          </a:p>
        </p:txBody>
      </p:sp>
      <p:sp>
        <p:nvSpPr>
          <p:cNvPr id="17414" name="Rectangle 3"/>
          <p:cNvSpPr>
            <a:spLocks noGrp="1" noChangeArrowheads="1"/>
          </p:cNvSpPr>
          <p:nvPr>
            <p:ph idx="1"/>
          </p:nvPr>
        </p:nvSpPr>
        <p:spPr>
          <a:xfrm>
            <a:off x="455613" y="1447800"/>
            <a:ext cx="8382000" cy="4648200"/>
          </a:xfrm>
        </p:spPr>
        <p:txBody>
          <a:bodyPr/>
          <a:lstStyle/>
          <a:p>
            <a:pPr eaLnBrk="1" hangingPunct="1"/>
            <a:r>
              <a:rPr lang="en-US" altLang="en-US" sz="2400" smtClean="0"/>
              <a:t>Valuing the Enterprise</a:t>
            </a:r>
          </a:p>
          <a:p>
            <a:pPr lvl="1" eaLnBrk="1" hangingPunct="1">
              <a:spcBef>
                <a:spcPct val="370000"/>
              </a:spcBef>
            </a:pPr>
            <a:r>
              <a:rPr lang="en-US" altLang="en-US" sz="2400" smtClean="0"/>
              <a:t>Free Cash Flow</a:t>
            </a:r>
          </a:p>
          <a:p>
            <a:pPr lvl="2" eaLnBrk="1" hangingPunct="1"/>
            <a:r>
              <a:rPr lang="en-US" altLang="en-US" smtClean="0"/>
              <a:t>Cash flow available to pay both debt holders and </a:t>
            </a:r>
            <a:br>
              <a:rPr lang="en-US" altLang="en-US" smtClean="0"/>
            </a:br>
            <a:r>
              <a:rPr lang="en-US" altLang="en-US" smtClean="0"/>
              <a:t>equity holders</a:t>
            </a:r>
          </a:p>
          <a:p>
            <a:pPr lvl="1" eaLnBrk="1" hangingPunct="1">
              <a:spcBef>
                <a:spcPct val="50000"/>
              </a:spcBef>
            </a:pPr>
            <a:r>
              <a:rPr lang="en-US" altLang="en-US" sz="2400" smtClean="0"/>
              <a:t>Discounted Free Cash Flow Model</a:t>
            </a:r>
            <a:endParaRPr lang="en-US" altLang="en-US" sz="2400" smtClean="0">
              <a:solidFill>
                <a:srgbClr val="FF0000"/>
              </a:solidFill>
            </a:endParaRPr>
          </a:p>
        </p:txBody>
      </p:sp>
      <p:graphicFrame>
        <p:nvGraphicFramePr>
          <p:cNvPr id="17410" name="Object 4"/>
          <p:cNvGraphicFramePr>
            <a:graphicFrameLocks noChangeAspect="1"/>
          </p:cNvGraphicFramePr>
          <p:nvPr/>
        </p:nvGraphicFramePr>
        <p:xfrm>
          <a:off x="457200" y="1981200"/>
          <a:ext cx="8459788" cy="990600"/>
        </p:xfrm>
        <a:graphic>
          <a:graphicData uri="http://schemas.openxmlformats.org/presentationml/2006/ole">
            <p:oleObj spid="_x0000_s17410" name="Equation" r:id="rId4" imgW="4813300" imgH="609600" progId="Equation.DSMT4">
              <p:embed/>
            </p:oleObj>
          </a:graphicData>
        </a:graphic>
      </p:graphicFrame>
      <p:graphicFrame>
        <p:nvGraphicFramePr>
          <p:cNvPr id="17411" name="Object 5"/>
          <p:cNvGraphicFramePr>
            <a:graphicFrameLocks noChangeAspect="1"/>
          </p:cNvGraphicFramePr>
          <p:nvPr/>
        </p:nvGraphicFramePr>
        <p:xfrm>
          <a:off x="1219200" y="5105400"/>
          <a:ext cx="4941888" cy="430213"/>
        </p:xfrm>
        <a:graphic>
          <a:graphicData uri="http://schemas.openxmlformats.org/presentationml/2006/ole">
            <p:oleObj spid="_x0000_s17411" name="Equation" r:id="rId5" imgW="2641600" imgH="228600" progId="Equation.DSMT4">
              <p:embed/>
            </p:oleObj>
          </a:graphicData>
        </a:graphic>
      </p:graphicFrame>
      <p:graphicFrame>
        <p:nvGraphicFramePr>
          <p:cNvPr id="17412" name="Object 6"/>
          <p:cNvGraphicFramePr>
            <a:graphicFrameLocks noChangeAspect="1"/>
          </p:cNvGraphicFramePr>
          <p:nvPr/>
        </p:nvGraphicFramePr>
        <p:xfrm>
          <a:off x="1676400" y="5562600"/>
          <a:ext cx="3644900" cy="844550"/>
        </p:xfrm>
        <a:graphic>
          <a:graphicData uri="http://schemas.openxmlformats.org/presentationml/2006/ole">
            <p:oleObj spid="_x0000_s17412" name="Equation" r:id="rId6" imgW="18669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The Discounted Free Cash </a:t>
            </a:r>
            <a:br>
              <a:rPr lang="en-US" altLang="en-US" smtClean="0"/>
            </a:br>
            <a:r>
              <a:rPr lang="en-US" altLang="en-US" smtClean="0"/>
              <a:t>Flow Model (cont'd)</a:t>
            </a:r>
          </a:p>
        </p:txBody>
      </p:sp>
      <p:sp>
        <p:nvSpPr>
          <p:cNvPr id="63491"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smtClean="0"/>
              <a:t>Implementing the Model</a:t>
            </a:r>
          </a:p>
          <a:p>
            <a:pPr lvl="1" eaLnBrk="1" hangingPunct="1">
              <a:spcBef>
                <a:spcPct val="60000"/>
              </a:spcBef>
            </a:pPr>
            <a:r>
              <a:rPr lang="en-US" altLang="en-US" smtClean="0"/>
              <a:t>Since we are discounting cash flows to both equity holders and debt holders, the free cash flows should be discounted at the firm’s weighted average cost of capital, </a:t>
            </a:r>
            <a:r>
              <a:rPr lang="en-US" altLang="en-US" i="1" smtClean="0"/>
              <a:t>r</a:t>
            </a:r>
            <a:r>
              <a:rPr lang="en-US" altLang="en-US" i="1" baseline="-25000" smtClean="0"/>
              <a:t>wacc</a:t>
            </a:r>
            <a:r>
              <a:rPr lang="en-US" altLang="en-US" smtClean="0"/>
              <a:t>. If the firm has no debt, </a:t>
            </a:r>
            <a:r>
              <a:rPr lang="en-US" altLang="en-US" i="1" smtClean="0"/>
              <a:t>r</a:t>
            </a:r>
            <a:r>
              <a:rPr lang="en-US" altLang="en-US" i="1" baseline="-25000" smtClean="0"/>
              <a:t>wacc</a:t>
            </a:r>
            <a:r>
              <a:rPr lang="en-US" altLang="en-US" smtClean="0"/>
              <a:t> = </a:t>
            </a:r>
            <a:r>
              <a:rPr lang="en-US" altLang="en-US" i="1" smtClean="0"/>
              <a:t>r</a:t>
            </a:r>
            <a:r>
              <a:rPr lang="en-US" altLang="en-US" i="1" baseline="-25000" smtClean="0"/>
              <a:t>E</a:t>
            </a:r>
            <a:r>
              <a:rPr lang="en-US" altLang="en-US" smtClean="0"/>
              <a:t>.</a:t>
            </a: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8436"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The Discounted Free Cash </a:t>
            </a:r>
            <a:br>
              <a:rPr lang="en-US" altLang="en-US" smtClean="0"/>
            </a:br>
            <a:r>
              <a:rPr lang="en-US" altLang="en-US" smtClean="0"/>
              <a:t>Flow Model (cont'd)</a:t>
            </a:r>
          </a:p>
        </p:txBody>
      </p:sp>
      <p:sp>
        <p:nvSpPr>
          <p:cNvPr id="18437" name="Rectangle 3"/>
          <p:cNvSpPr>
            <a:spLocks noGrp="1" noChangeArrowheads="1"/>
          </p:cNvSpPr>
          <p:nvPr>
            <p:ph idx="1"/>
          </p:nvPr>
        </p:nvSpPr>
        <p:spPr>
          <a:xfrm>
            <a:off x="458788" y="1439863"/>
            <a:ext cx="8382000" cy="4648200"/>
          </a:xfrm>
        </p:spPr>
        <p:txBody>
          <a:bodyPr/>
          <a:lstStyle/>
          <a:p>
            <a:pPr eaLnBrk="1" hangingPunct="1"/>
            <a:r>
              <a:rPr lang="en-US" altLang="en-US" smtClean="0"/>
              <a:t>Implementing the Model</a:t>
            </a:r>
          </a:p>
          <a:p>
            <a:pPr lvl="1" eaLnBrk="1" hangingPunct="1">
              <a:spcBef>
                <a:spcPct val="350000"/>
              </a:spcBef>
            </a:pPr>
            <a:r>
              <a:rPr lang="en-US" altLang="en-US" smtClean="0"/>
              <a:t>Often, the terminal value is estimated by assuming a constant long-run growth rate </a:t>
            </a:r>
            <a:r>
              <a:rPr lang="en-US" altLang="en-US" i="1" smtClean="0"/>
              <a:t>g</a:t>
            </a:r>
            <a:r>
              <a:rPr lang="en-US" altLang="en-US" i="1" baseline="-25000" smtClean="0"/>
              <a:t>FCF</a:t>
            </a:r>
            <a:r>
              <a:rPr lang="en-US" altLang="en-US" smtClean="0"/>
              <a:t> for free cash flows beyond year </a:t>
            </a:r>
            <a:r>
              <a:rPr lang="en-US" altLang="en-US" i="1" smtClean="0"/>
              <a:t>N</a:t>
            </a:r>
            <a:r>
              <a:rPr lang="en-US" altLang="en-US" smtClean="0"/>
              <a:t>, so that</a:t>
            </a:r>
          </a:p>
        </p:txBody>
      </p:sp>
      <p:graphicFrame>
        <p:nvGraphicFramePr>
          <p:cNvPr id="18434" name="Object 4"/>
          <p:cNvGraphicFramePr>
            <a:graphicFrameLocks noChangeAspect="1"/>
          </p:cNvGraphicFramePr>
          <p:nvPr/>
        </p:nvGraphicFramePr>
        <p:xfrm>
          <a:off x="306388" y="2125663"/>
          <a:ext cx="8659812" cy="819150"/>
        </p:xfrm>
        <a:graphic>
          <a:graphicData uri="http://schemas.openxmlformats.org/presentationml/2006/ole">
            <p:oleObj spid="_x0000_s18434" name="Equation" r:id="rId4" imgW="4559300" imgH="431800" progId="Equation.DSMT4">
              <p:embed/>
            </p:oleObj>
          </a:graphicData>
        </a:graphic>
      </p:graphicFrame>
      <p:graphicFrame>
        <p:nvGraphicFramePr>
          <p:cNvPr id="18435" name="Object 5"/>
          <p:cNvGraphicFramePr>
            <a:graphicFrameLocks noChangeAspect="1"/>
          </p:cNvGraphicFramePr>
          <p:nvPr/>
        </p:nvGraphicFramePr>
        <p:xfrm>
          <a:off x="990600" y="4800600"/>
          <a:ext cx="7383463" cy="1098550"/>
        </p:xfrm>
        <a:graphic>
          <a:graphicData uri="http://schemas.openxmlformats.org/presentationml/2006/ole">
            <p:oleObj spid="_x0000_s18435" name="Equation" r:id="rId5" imgW="3238500" imgH="4826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9.7</a:t>
            </a:r>
          </a:p>
        </p:txBody>
      </p:sp>
      <p:pic>
        <p:nvPicPr>
          <p:cNvPr id="64515" name="Picture 3" descr="ex09_07a.gif"/>
          <p:cNvPicPr>
            <a:picLocks noChangeAspect="1"/>
          </p:cNvPicPr>
          <p:nvPr/>
        </p:nvPicPr>
        <p:blipFill>
          <a:blip r:embed="rId3" cstate="print"/>
          <a:srcRect/>
          <a:stretch>
            <a:fillRect/>
          </a:stretch>
        </p:blipFill>
        <p:spPr bwMode="auto">
          <a:xfrm>
            <a:off x="381000" y="1828800"/>
            <a:ext cx="8458200" cy="3182938"/>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9.7 (cont'd)</a:t>
            </a:r>
          </a:p>
        </p:txBody>
      </p:sp>
      <p:pic>
        <p:nvPicPr>
          <p:cNvPr id="65539" name="Picture 3" descr="ex09_07b.gif"/>
          <p:cNvPicPr>
            <a:picLocks noChangeAspect="1"/>
          </p:cNvPicPr>
          <p:nvPr/>
        </p:nvPicPr>
        <p:blipFill>
          <a:blip r:embed="rId3" cstate="print"/>
          <a:srcRect/>
          <a:stretch>
            <a:fillRect/>
          </a:stretch>
        </p:blipFill>
        <p:spPr bwMode="auto">
          <a:xfrm>
            <a:off x="1524000" y="1066800"/>
            <a:ext cx="5943600" cy="5299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6562" name="Title 1"/>
          <p:cNvSpPr>
            <a:spLocks noGrp="1"/>
          </p:cNvSpPr>
          <p:nvPr>
            <p:ph type="title"/>
          </p:nvPr>
        </p:nvSpPr>
        <p:spPr>
          <a:xfrm>
            <a:off x="1160463" y="169863"/>
            <a:ext cx="7696200" cy="1143000"/>
          </a:xfrm>
        </p:spPr>
        <p:txBody>
          <a:bodyPr/>
          <a:lstStyle/>
          <a:p>
            <a:pPr eaLnBrk="1" hangingPunct="1"/>
            <a:r>
              <a:rPr lang="en-US" altLang="en-US" smtClean="0"/>
              <a:t>Alternative Example 9.7</a:t>
            </a:r>
          </a:p>
        </p:txBody>
      </p:sp>
      <p:sp>
        <p:nvSpPr>
          <p:cNvPr id="66563" name="Content Placeholder 2"/>
          <p:cNvSpPr>
            <a:spLocks noGrp="1"/>
          </p:cNvSpPr>
          <p:nvPr>
            <p:ph idx="1"/>
          </p:nvPr>
        </p:nvSpPr>
        <p:spPr>
          <a:xfrm>
            <a:off x="465138" y="1447800"/>
            <a:ext cx="8382000" cy="4648200"/>
          </a:xfrm>
        </p:spPr>
        <p:txBody>
          <a:bodyPr/>
          <a:lstStyle/>
          <a:p>
            <a:pPr eaLnBrk="1" hangingPunct="1"/>
            <a:r>
              <a:rPr lang="en-US" altLang="en-US" sz="2400" b="1" smtClean="0"/>
              <a:t>Problem</a:t>
            </a:r>
            <a:endParaRPr lang="en-US" altLang="en-US" sz="2400" smtClean="0"/>
          </a:p>
          <a:p>
            <a:pPr lvl="1" eaLnBrk="1" hangingPunct="1"/>
            <a:r>
              <a:rPr lang="en-US" altLang="en-US" sz="2000" smtClean="0"/>
              <a:t>At the end of 2016, Newerks Inc. forecasts that its free cash flow will be $50 million in 2017, $60 million in 2018, and $72 million in 2019.  </a:t>
            </a:r>
          </a:p>
          <a:p>
            <a:pPr lvl="1" eaLnBrk="1" hangingPunct="1"/>
            <a:r>
              <a:rPr lang="en-US" altLang="en-US" sz="2000" smtClean="0"/>
              <a:t>After 2019, Newerks expects its free cash flow earnings to grow at an annual rate of 6%.</a:t>
            </a:r>
          </a:p>
          <a:p>
            <a:pPr lvl="1" eaLnBrk="1" hangingPunct="1"/>
            <a:r>
              <a:rPr lang="en-US" altLang="en-US" sz="2000" smtClean="0"/>
              <a:t>Newerks has $75 million in debt and $25 million in cash.</a:t>
            </a:r>
          </a:p>
          <a:p>
            <a:pPr lvl="1" eaLnBrk="1" hangingPunct="1"/>
            <a:r>
              <a:rPr lang="en-US" altLang="en-US" sz="2000" smtClean="0"/>
              <a:t>If Newerks has 5 million shares outstanding and a cost of capital of 14%, what is Newerks stock price at the end of 2016?</a:t>
            </a:r>
          </a:p>
          <a:p>
            <a:pPr eaLnBrk="1" hangingPunct="1"/>
            <a:endParaRPr lang="en-US" altLang="en-US" smtClean="0"/>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9459" name="Title 1"/>
          <p:cNvSpPr>
            <a:spLocks noGrp="1"/>
          </p:cNvSpPr>
          <p:nvPr>
            <p:ph type="title"/>
          </p:nvPr>
        </p:nvSpPr>
        <p:spPr>
          <a:xfrm>
            <a:off x="1160463" y="169863"/>
            <a:ext cx="7696200" cy="1143000"/>
          </a:xfrm>
        </p:spPr>
        <p:txBody>
          <a:bodyPr/>
          <a:lstStyle/>
          <a:p>
            <a:pPr eaLnBrk="1" hangingPunct="1"/>
            <a:r>
              <a:rPr lang="en-US" altLang="en-US" smtClean="0"/>
              <a:t>Alternative Example 9.7 (cont’d)</a:t>
            </a:r>
          </a:p>
        </p:txBody>
      </p:sp>
      <p:sp>
        <p:nvSpPr>
          <p:cNvPr id="19460" name="Content Placeholder 2"/>
          <p:cNvSpPr>
            <a:spLocks noGrp="1"/>
          </p:cNvSpPr>
          <p:nvPr>
            <p:ph idx="1"/>
          </p:nvPr>
        </p:nvSpPr>
        <p:spPr>
          <a:xfrm>
            <a:off x="457200" y="1447800"/>
            <a:ext cx="8382000" cy="2438400"/>
          </a:xfrm>
        </p:spPr>
        <p:txBody>
          <a:bodyPr/>
          <a:lstStyle/>
          <a:p>
            <a:pPr eaLnBrk="1" hangingPunct="1"/>
            <a:r>
              <a:rPr lang="en-US" altLang="en-US" b="1" smtClean="0"/>
              <a:t>Solution</a:t>
            </a:r>
            <a:endParaRPr lang="en-US" altLang="en-US" smtClean="0"/>
          </a:p>
          <a:p>
            <a:pPr lvl="1" eaLnBrk="1" hangingPunct="1"/>
            <a:r>
              <a:rPr lang="en-US" altLang="en-US" smtClean="0"/>
              <a:t>The terminal enterprise value at the end of 2019 is calculated as</a:t>
            </a:r>
          </a:p>
          <a:p>
            <a:pPr eaLnBrk="1" hangingPunct="1"/>
            <a:endParaRPr lang="en-US" altLang="en-US" smtClean="0"/>
          </a:p>
        </p:txBody>
      </p:sp>
      <p:graphicFrame>
        <p:nvGraphicFramePr>
          <p:cNvPr id="19458" name="Object 4"/>
          <p:cNvGraphicFramePr>
            <a:graphicFrameLocks noChangeAspect="1"/>
          </p:cNvGraphicFramePr>
          <p:nvPr/>
        </p:nvGraphicFramePr>
        <p:xfrm>
          <a:off x="1143000" y="3086100"/>
          <a:ext cx="7213600" cy="2209800"/>
        </p:xfrm>
        <a:graphic>
          <a:graphicData uri="http://schemas.openxmlformats.org/presentationml/2006/ole">
            <p:oleObj spid="_x0000_s19458" name="Equation" r:id="rId3" imgW="2984500" imgH="939800" progId="Equation.DSMT4">
              <p:embed/>
            </p:oleObj>
          </a:graphicData>
        </a:graphic>
      </p:graphicFrame>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0484" name="Title 1"/>
          <p:cNvSpPr>
            <a:spLocks noGrp="1"/>
          </p:cNvSpPr>
          <p:nvPr>
            <p:ph type="title"/>
          </p:nvPr>
        </p:nvSpPr>
        <p:spPr>
          <a:xfrm>
            <a:off x="1160463" y="169863"/>
            <a:ext cx="7696200" cy="1143000"/>
          </a:xfrm>
        </p:spPr>
        <p:txBody>
          <a:bodyPr/>
          <a:lstStyle/>
          <a:p>
            <a:pPr eaLnBrk="1" hangingPunct="1"/>
            <a:r>
              <a:rPr lang="en-US" altLang="en-US" smtClean="0"/>
              <a:t>Alternative Example 9.7 (cont’d)</a:t>
            </a:r>
          </a:p>
        </p:txBody>
      </p:sp>
      <p:sp>
        <p:nvSpPr>
          <p:cNvPr id="20485" name="Content Placeholder 2"/>
          <p:cNvSpPr>
            <a:spLocks noGrp="1"/>
          </p:cNvSpPr>
          <p:nvPr>
            <p:ph idx="1"/>
          </p:nvPr>
        </p:nvSpPr>
        <p:spPr>
          <a:xfrm>
            <a:off x="457200" y="1447800"/>
            <a:ext cx="8382000" cy="1524000"/>
          </a:xfrm>
        </p:spPr>
        <p:txBody>
          <a:bodyPr/>
          <a:lstStyle/>
          <a:p>
            <a:pPr eaLnBrk="1" hangingPunct="1"/>
            <a:r>
              <a:rPr lang="en-US" altLang="en-US" b="1" smtClean="0"/>
              <a:t>Solution</a:t>
            </a:r>
            <a:endParaRPr lang="en-US" altLang="en-US" smtClean="0"/>
          </a:p>
          <a:p>
            <a:pPr lvl="1" eaLnBrk="1" hangingPunct="1"/>
            <a:r>
              <a:rPr lang="en-US" altLang="en-US" smtClean="0"/>
              <a:t>The present value of its free cash flows plus the terminal enterprise value is calculated as</a:t>
            </a:r>
          </a:p>
          <a:p>
            <a:pPr eaLnBrk="1" hangingPunct="1"/>
            <a:endParaRPr lang="en-US" altLang="en-US" smtClean="0"/>
          </a:p>
        </p:txBody>
      </p:sp>
      <p:graphicFrame>
        <p:nvGraphicFramePr>
          <p:cNvPr id="20482" name="Object 1"/>
          <p:cNvGraphicFramePr>
            <a:graphicFrameLocks noChangeAspect="1"/>
          </p:cNvGraphicFramePr>
          <p:nvPr/>
        </p:nvGraphicFramePr>
        <p:xfrm>
          <a:off x="990600" y="2859088"/>
          <a:ext cx="7016750" cy="833437"/>
        </p:xfrm>
        <a:graphic>
          <a:graphicData uri="http://schemas.openxmlformats.org/presentationml/2006/ole">
            <p:oleObj spid="_x0000_s20482" name="Equation" r:id="rId3" imgW="3314700" imgH="393700" progId="Equation.DSMT4">
              <p:embed/>
            </p:oleObj>
          </a:graphicData>
        </a:graphic>
      </p:graphicFrame>
      <p:graphicFrame>
        <p:nvGraphicFramePr>
          <p:cNvPr id="20483" name="Object 2"/>
          <p:cNvGraphicFramePr>
            <a:graphicFrameLocks noChangeAspect="1"/>
          </p:cNvGraphicFramePr>
          <p:nvPr/>
        </p:nvGraphicFramePr>
        <p:xfrm>
          <a:off x="1738313" y="3962400"/>
          <a:ext cx="4926012" cy="833438"/>
        </p:xfrm>
        <a:graphic>
          <a:graphicData uri="http://schemas.openxmlformats.org/presentationml/2006/ole">
            <p:oleObj spid="_x0000_s20483" name="Equation" r:id="rId4" imgW="2324100" imgH="393700" progId="Equation.DSMT4">
              <p:embed/>
            </p:oleObj>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169863"/>
            <a:ext cx="7696200" cy="1143000"/>
          </a:xfrm>
        </p:spPr>
        <p:txBody>
          <a:bodyPr/>
          <a:lstStyle/>
          <a:p>
            <a:pPr eaLnBrk="1" hangingPunct="1"/>
            <a:r>
              <a:rPr lang="en-US" altLang="en-US" smtClean="0"/>
              <a:t>Learning Objectives (cont'd)</a:t>
            </a:r>
          </a:p>
        </p:txBody>
      </p:sp>
      <p:sp>
        <p:nvSpPr>
          <p:cNvPr id="32771" name="Rectangle 3"/>
          <p:cNvSpPr>
            <a:spLocks noGrp="1" noChangeArrowheads="1"/>
          </p:cNvSpPr>
          <p:nvPr>
            <p:ph idx="1"/>
          </p:nvPr>
        </p:nvSpPr>
        <p:spPr>
          <a:xfrm>
            <a:off x="457200" y="1481138"/>
            <a:ext cx="8382000" cy="4648200"/>
          </a:xfrm>
        </p:spPr>
        <p:txBody>
          <a:bodyPr/>
          <a:lstStyle/>
          <a:p>
            <a:pPr marL="533400" indent="-533400" eaLnBrk="1" hangingPunct="1">
              <a:lnSpc>
                <a:spcPct val="90000"/>
              </a:lnSpc>
              <a:spcBef>
                <a:spcPct val="50000"/>
              </a:spcBef>
              <a:buFont typeface="Verdana" pitchFamily="34" charset="0"/>
              <a:buAutoNum type="arabicPeriod" startAt="7"/>
            </a:pPr>
            <a:r>
              <a:rPr lang="en-US" altLang="en-US" smtClean="0"/>
              <a:t>Assuming a firm has a long-term constant growth rate after time </a:t>
            </a:r>
            <a:r>
              <a:rPr lang="en-US" altLang="en-US" i="1" smtClean="0"/>
              <a:t>N </a:t>
            </a:r>
            <a:r>
              <a:rPr lang="en-US" altLang="en-US" smtClean="0"/>
              <a:t>+ 1, use the constant growth model to calculate the terminal value of the stock at time </a:t>
            </a:r>
            <a:r>
              <a:rPr lang="en-US" altLang="en-US" i="1" smtClean="0"/>
              <a:t>N</a:t>
            </a:r>
            <a:r>
              <a:rPr lang="en-US" altLang="en-US" smtClean="0"/>
              <a:t>.</a:t>
            </a:r>
          </a:p>
          <a:p>
            <a:pPr marL="533400" indent="-533400" eaLnBrk="1" hangingPunct="1">
              <a:lnSpc>
                <a:spcPct val="90000"/>
              </a:lnSpc>
              <a:spcBef>
                <a:spcPct val="50000"/>
              </a:spcBef>
              <a:buFontTx/>
              <a:buAutoNum type="arabicPeriod" startAt="7"/>
            </a:pPr>
            <a:r>
              <a:rPr lang="en-US" altLang="en-US" smtClean="0"/>
              <a:t>Compute the stock value of a firm that pays dividends as well as repurchasing shares.</a:t>
            </a: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The Discounted Free Cash </a:t>
            </a:r>
            <a:br>
              <a:rPr lang="en-US" altLang="en-US" smtClean="0"/>
            </a:br>
            <a:r>
              <a:rPr lang="en-US" altLang="en-US" smtClean="0"/>
              <a:t>Flow Model (cont'd)</a:t>
            </a:r>
          </a:p>
        </p:txBody>
      </p:sp>
      <p:sp>
        <p:nvSpPr>
          <p:cNvPr id="67587" name="Rectangle 3"/>
          <p:cNvSpPr>
            <a:spLocks noGrp="1" noChangeArrowheads="1"/>
          </p:cNvSpPr>
          <p:nvPr>
            <p:ph idx="1"/>
          </p:nvPr>
        </p:nvSpPr>
        <p:spPr>
          <a:xfrm>
            <a:off x="457200" y="1447800"/>
            <a:ext cx="8382000" cy="4648200"/>
          </a:xfrm>
        </p:spPr>
        <p:txBody>
          <a:bodyPr rtlCol="0">
            <a:normAutofit lnSpcReduction="10000"/>
          </a:bodyPr>
          <a:lstStyle/>
          <a:p>
            <a:pPr eaLnBrk="1" fontAlgn="auto" hangingPunct="1">
              <a:spcBef>
                <a:spcPct val="50000"/>
              </a:spcBef>
              <a:spcAft>
                <a:spcPts val="0"/>
              </a:spcAft>
              <a:buFont typeface="Arial" pitchFamily="34" charset="0"/>
              <a:buChar char="•"/>
              <a:defRPr/>
            </a:pPr>
            <a:r>
              <a:rPr lang="en-US" altLang="en-US" smtClean="0"/>
              <a:t>Connection to Capital Budgeting</a:t>
            </a:r>
          </a:p>
          <a:p>
            <a:pPr lvl="1" eaLnBrk="1" fontAlgn="auto" hangingPunct="1">
              <a:spcBef>
                <a:spcPct val="50000"/>
              </a:spcBef>
              <a:spcAft>
                <a:spcPts val="0"/>
              </a:spcAft>
              <a:buFont typeface="Arial" pitchFamily="34" charset="0"/>
              <a:buChar char="–"/>
              <a:defRPr/>
            </a:pPr>
            <a:r>
              <a:rPr lang="en-US" altLang="en-US" smtClean="0"/>
              <a:t>The firm’s free cash flow is equal to the sum of the free cash flows from the firm’s current and future investments, so we can interpret the firm’s enterprise value as the total NPV that the firm will earn from continuing its existing projects and initiating new ones. </a:t>
            </a:r>
          </a:p>
          <a:p>
            <a:pPr lvl="2" eaLnBrk="1" fontAlgn="auto" hangingPunct="1">
              <a:spcBef>
                <a:spcPct val="50000"/>
              </a:spcBef>
              <a:spcAft>
                <a:spcPts val="0"/>
              </a:spcAft>
              <a:buFont typeface="Arial" pitchFamily="34" charset="0"/>
              <a:buChar char="•"/>
              <a:defRPr/>
            </a:pPr>
            <a:r>
              <a:rPr lang="en-US" altLang="en-US" smtClean="0"/>
              <a:t>The NPV of any individual project represents its contribution to the firm’s enterprise value. To maximize the firm’s share price, we should accept projects that have a positive NPV.</a:t>
            </a:r>
          </a:p>
        </p:txBody>
      </p:sp>
    </p:spTree>
  </p:cSld>
  <p:clrMapOvr>
    <a:masterClrMapping/>
  </p:clrMapOvr>
  <p:transition spd="med">
    <p:wipe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9.8</a:t>
            </a:r>
          </a:p>
        </p:txBody>
      </p:sp>
      <p:pic>
        <p:nvPicPr>
          <p:cNvPr id="68611" name="Picture 3" descr="ex09_08a.gif"/>
          <p:cNvPicPr>
            <a:picLocks noChangeAspect="1"/>
          </p:cNvPicPr>
          <p:nvPr/>
        </p:nvPicPr>
        <p:blipFill>
          <a:blip r:embed="rId3" cstate="print"/>
          <a:srcRect/>
          <a:stretch>
            <a:fillRect/>
          </a:stretch>
        </p:blipFill>
        <p:spPr bwMode="auto">
          <a:xfrm>
            <a:off x="304800" y="2209800"/>
            <a:ext cx="8534400" cy="21272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9.8 (cont'd)</a:t>
            </a:r>
          </a:p>
        </p:txBody>
      </p:sp>
      <p:pic>
        <p:nvPicPr>
          <p:cNvPr id="69635" name="Picture 3" descr="ex09_08b.gif"/>
          <p:cNvPicPr>
            <a:picLocks noChangeAspect="1"/>
          </p:cNvPicPr>
          <p:nvPr/>
        </p:nvPicPr>
        <p:blipFill>
          <a:blip r:embed="rId3" cstate="print"/>
          <a:srcRect/>
          <a:stretch>
            <a:fillRect/>
          </a:stretch>
        </p:blipFill>
        <p:spPr bwMode="auto">
          <a:xfrm>
            <a:off x="1143000" y="1127125"/>
            <a:ext cx="7332663" cy="516731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1143000" y="254000"/>
            <a:ext cx="7696200" cy="1143000"/>
          </a:xfrm>
        </p:spPr>
        <p:txBody>
          <a:bodyPr/>
          <a:lstStyle/>
          <a:p>
            <a:pPr eaLnBrk="1" hangingPunct="1"/>
            <a:r>
              <a:rPr lang="en-US" altLang="en-US" sz="2800" smtClean="0"/>
              <a:t>Figure 9.1  A Comparison of Discounted Cash Flow Models of Stock Valuation</a:t>
            </a:r>
          </a:p>
        </p:txBody>
      </p:sp>
      <p:pic>
        <p:nvPicPr>
          <p:cNvPr id="70659" name="Picture 5" descr="Y:\Graphics\Powerpoint\PEARSON\BERK\Final files\ch09\c09f001.jpg"/>
          <p:cNvPicPr>
            <a:picLocks noChangeAspect="1" noChangeArrowheads="1"/>
          </p:cNvPicPr>
          <p:nvPr/>
        </p:nvPicPr>
        <p:blipFill>
          <a:blip r:embed="rId3" cstate="print"/>
          <a:srcRect/>
          <a:stretch>
            <a:fillRect/>
          </a:stretch>
        </p:blipFill>
        <p:spPr bwMode="auto">
          <a:xfrm>
            <a:off x="96838" y="2057400"/>
            <a:ext cx="8950325" cy="2743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9.4 Valuation Based on Comparable Firms</a:t>
            </a:r>
          </a:p>
        </p:txBody>
      </p:sp>
      <p:sp>
        <p:nvSpPr>
          <p:cNvPr id="71683" name="Rectangle 3"/>
          <p:cNvSpPr>
            <a:spLocks noGrp="1" noChangeArrowheads="1"/>
          </p:cNvSpPr>
          <p:nvPr>
            <p:ph idx="1"/>
          </p:nvPr>
        </p:nvSpPr>
        <p:spPr>
          <a:xfrm>
            <a:off x="457200" y="1439863"/>
            <a:ext cx="8382000" cy="4648200"/>
          </a:xfrm>
        </p:spPr>
        <p:txBody>
          <a:bodyPr/>
          <a:lstStyle/>
          <a:p>
            <a:pPr eaLnBrk="1" hangingPunct="1">
              <a:spcBef>
                <a:spcPct val="50000"/>
              </a:spcBef>
            </a:pPr>
            <a:r>
              <a:rPr lang="en-US" altLang="en-US" smtClean="0"/>
              <a:t>Method of Comparables (Comps)</a:t>
            </a:r>
          </a:p>
          <a:p>
            <a:pPr lvl="1" eaLnBrk="1" hangingPunct="1">
              <a:spcBef>
                <a:spcPct val="50000"/>
              </a:spcBef>
            </a:pPr>
            <a:r>
              <a:rPr lang="en-US" altLang="en-US" smtClean="0"/>
              <a:t>Estimate the value of the firm based on the value of other, comparable firms or investments that we expect will generate very similar cash flows in the future.</a:t>
            </a:r>
          </a:p>
        </p:txBody>
      </p:sp>
    </p:spTree>
  </p:cSld>
  <p:clrMapOvr>
    <a:masterClrMapping/>
  </p:clrMapOvr>
  <p:transition spd="med">
    <p:wipe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1143000" y="169863"/>
            <a:ext cx="7696200" cy="1143000"/>
          </a:xfrm>
        </p:spPr>
        <p:txBody>
          <a:bodyPr/>
          <a:lstStyle/>
          <a:p>
            <a:pPr eaLnBrk="1" hangingPunct="1"/>
            <a:r>
              <a:rPr lang="en-US" altLang="en-US" smtClean="0"/>
              <a:t>Valuation Multiples</a:t>
            </a:r>
          </a:p>
        </p:txBody>
      </p:sp>
      <p:sp>
        <p:nvSpPr>
          <p:cNvPr id="72707" name="Rectangle 3"/>
          <p:cNvSpPr>
            <a:spLocks noGrp="1" noChangeArrowheads="1"/>
          </p:cNvSpPr>
          <p:nvPr>
            <p:ph idx="1"/>
          </p:nvPr>
        </p:nvSpPr>
        <p:spPr>
          <a:xfrm>
            <a:off x="457200" y="1439863"/>
            <a:ext cx="8382000" cy="4648200"/>
          </a:xfrm>
        </p:spPr>
        <p:txBody>
          <a:bodyPr/>
          <a:lstStyle/>
          <a:p>
            <a:pPr eaLnBrk="1" hangingPunct="1"/>
            <a:r>
              <a:rPr lang="en-US" altLang="en-US" smtClean="0"/>
              <a:t>Valuation Multiple</a:t>
            </a:r>
          </a:p>
          <a:p>
            <a:pPr lvl="1" eaLnBrk="1" hangingPunct="1">
              <a:spcBef>
                <a:spcPct val="40000"/>
              </a:spcBef>
            </a:pPr>
            <a:r>
              <a:rPr lang="en-US" altLang="en-US" smtClean="0"/>
              <a:t>A ratio of firm’s value to some measure of the firm’s scale or cash flow</a:t>
            </a:r>
          </a:p>
          <a:p>
            <a:pPr eaLnBrk="1" hangingPunct="1">
              <a:spcBef>
                <a:spcPct val="60000"/>
              </a:spcBef>
            </a:pPr>
            <a:r>
              <a:rPr lang="en-US" altLang="en-US" smtClean="0"/>
              <a:t>The Price-Earnings Ratio</a:t>
            </a:r>
          </a:p>
          <a:p>
            <a:pPr lvl="1" eaLnBrk="1" hangingPunct="1">
              <a:spcBef>
                <a:spcPct val="40000"/>
              </a:spcBef>
            </a:pPr>
            <a:r>
              <a:rPr lang="en-US" altLang="en-US" smtClean="0"/>
              <a:t>P/E Ratio</a:t>
            </a:r>
          </a:p>
          <a:p>
            <a:pPr lvl="2" eaLnBrk="1" hangingPunct="1">
              <a:spcBef>
                <a:spcPct val="30000"/>
              </a:spcBef>
            </a:pPr>
            <a:r>
              <a:rPr lang="en-US" altLang="en-US" smtClean="0"/>
              <a:t>Share price divided by earnings per share</a:t>
            </a:r>
          </a:p>
        </p:txBody>
      </p:sp>
    </p:spTree>
  </p:cSld>
  <p:clrMapOvr>
    <a:masterClrMapping/>
  </p:clrMapOvr>
  <p:transition spd="med">
    <p:wipe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3730" name="Rectangle 2"/>
          <p:cNvSpPr>
            <a:spLocks noGrp="1" noChangeArrowheads="1"/>
          </p:cNvSpPr>
          <p:nvPr>
            <p:ph type="title"/>
          </p:nvPr>
        </p:nvSpPr>
        <p:spPr>
          <a:xfrm>
            <a:off x="1143000" y="169863"/>
            <a:ext cx="7696200" cy="1143000"/>
          </a:xfrm>
        </p:spPr>
        <p:txBody>
          <a:bodyPr/>
          <a:lstStyle/>
          <a:p>
            <a:pPr eaLnBrk="1" hangingPunct="1"/>
            <a:r>
              <a:rPr lang="en-US" altLang="en-US" smtClean="0"/>
              <a:t>Valuation Multiples (cont'd)</a:t>
            </a:r>
          </a:p>
        </p:txBody>
      </p:sp>
      <p:sp>
        <p:nvSpPr>
          <p:cNvPr id="73731" name="Rectangle 3"/>
          <p:cNvSpPr>
            <a:spLocks noGrp="1" noChangeArrowheads="1"/>
          </p:cNvSpPr>
          <p:nvPr>
            <p:ph idx="1"/>
          </p:nvPr>
        </p:nvSpPr>
        <p:spPr>
          <a:xfrm>
            <a:off x="457200" y="1439863"/>
            <a:ext cx="8382000" cy="4648200"/>
          </a:xfrm>
        </p:spPr>
        <p:txBody>
          <a:bodyPr/>
          <a:lstStyle/>
          <a:p>
            <a:pPr eaLnBrk="1" hangingPunct="1"/>
            <a:r>
              <a:rPr lang="en-US" altLang="en-US" smtClean="0"/>
              <a:t>Trailing Earnings</a:t>
            </a:r>
          </a:p>
          <a:p>
            <a:pPr lvl="1" eaLnBrk="1" hangingPunct="1">
              <a:spcBef>
                <a:spcPct val="40000"/>
              </a:spcBef>
            </a:pPr>
            <a:r>
              <a:rPr lang="en-US" altLang="en-US" smtClean="0"/>
              <a:t>Earnings over the last 12 months</a:t>
            </a:r>
          </a:p>
          <a:p>
            <a:pPr eaLnBrk="1" hangingPunct="1">
              <a:spcBef>
                <a:spcPct val="60000"/>
              </a:spcBef>
            </a:pPr>
            <a:r>
              <a:rPr lang="en-US" altLang="en-US" smtClean="0"/>
              <a:t>Trailing P/E</a:t>
            </a:r>
          </a:p>
          <a:p>
            <a:pPr eaLnBrk="1" hangingPunct="1">
              <a:spcBef>
                <a:spcPct val="60000"/>
              </a:spcBef>
            </a:pPr>
            <a:r>
              <a:rPr lang="en-US" altLang="en-US" smtClean="0"/>
              <a:t>Forward Earnings</a:t>
            </a:r>
          </a:p>
          <a:p>
            <a:pPr lvl="1" eaLnBrk="1" hangingPunct="1">
              <a:spcBef>
                <a:spcPct val="40000"/>
              </a:spcBef>
            </a:pPr>
            <a:r>
              <a:rPr lang="en-US" altLang="en-US" smtClean="0"/>
              <a:t>Expected earnings over the next 12 months</a:t>
            </a:r>
          </a:p>
          <a:p>
            <a:pPr eaLnBrk="1" hangingPunct="1">
              <a:spcBef>
                <a:spcPct val="60000"/>
              </a:spcBef>
            </a:pPr>
            <a:r>
              <a:rPr lang="en-US" altLang="en-US" smtClean="0"/>
              <a:t>Forward P/E</a:t>
            </a:r>
          </a:p>
          <a:p>
            <a:pPr lvl="1" eaLnBrk="1" hangingPunct="1"/>
            <a:endParaRPr lang="en-US" altLang="en-US" smtClean="0"/>
          </a:p>
          <a:p>
            <a:pPr lvl="1" eaLnBrk="1" hangingPunct="1"/>
            <a:endParaRPr lang="en-US" altLang="en-US" smtClean="0"/>
          </a:p>
        </p:txBody>
      </p:sp>
    </p:spTree>
  </p:cSld>
  <p:clrMapOvr>
    <a:masterClrMapping/>
  </p:clrMapOvr>
  <p:transition spd="med">
    <p:wipe dir="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1507" name="Rectangle 2"/>
          <p:cNvSpPr>
            <a:spLocks noGrp="1" noChangeArrowheads="1"/>
          </p:cNvSpPr>
          <p:nvPr>
            <p:ph type="title"/>
          </p:nvPr>
        </p:nvSpPr>
        <p:spPr>
          <a:xfrm>
            <a:off x="1143000" y="169863"/>
            <a:ext cx="7696200" cy="1143000"/>
          </a:xfrm>
        </p:spPr>
        <p:txBody>
          <a:bodyPr/>
          <a:lstStyle/>
          <a:p>
            <a:pPr eaLnBrk="1" hangingPunct="1"/>
            <a:r>
              <a:rPr lang="en-US" altLang="en-US" smtClean="0"/>
              <a:t>Valuation Multiples (cont'd)</a:t>
            </a:r>
          </a:p>
        </p:txBody>
      </p:sp>
      <p:sp>
        <p:nvSpPr>
          <p:cNvPr id="21508" name="Rectangle 3"/>
          <p:cNvSpPr>
            <a:spLocks noGrp="1" noChangeArrowheads="1"/>
          </p:cNvSpPr>
          <p:nvPr>
            <p:ph type="body" idx="4294967295"/>
          </p:nvPr>
        </p:nvSpPr>
        <p:spPr>
          <a:xfrm>
            <a:off x="0" y="2743200"/>
            <a:ext cx="7837488" cy="3429000"/>
          </a:xfrm>
        </p:spPr>
        <p:txBody>
          <a:bodyPr/>
          <a:lstStyle/>
          <a:p>
            <a:pPr eaLnBrk="1" hangingPunct="1"/>
            <a:r>
              <a:rPr lang="en-US" altLang="en-US" smtClean="0"/>
              <a:t>Firms with high growth rates, and which generate cash well in excess of their investment needs so that they can maintain high payout rates, should have high P/E multiples.</a:t>
            </a:r>
          </a:p>
        </p:txBody>
      </p:sp>
      <p:graphicFrame>
        <p:nvGraphicFramePr>
          <p:cNvPr id="21506" name="Object 6"/>
          <p:cNvGraphicFramePr>
            <a:graphicFrameLocks noChangeAspect="1"/>
          </p:cNvGraphicFramePr>
          <p:nvPr/>
        </p:nvGraphicFramePr>
        <p:xfrm>
          <a:off x="239713" y="1619250"/>
          <a:ext cx="8670925" cy="901700"/>
        </p:xfrm>
        <a:graphic>
          <a:graphicData uri="http://schemas.openxmlformats.org/presentationml/2006/ole">
            <p:oleObj spid="_x0000_s21506" name="Equation" r:id="rId4" imgW="4152900" imgH="4318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4754"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9.9</a:t>
            </a:r>
          </a:p>
        </p:txBody>
      </p:sp>
      <p:pic>
        <p:nvPicPr>
          <p:cNvPr id="74755" name="Picture 3" descr="ex09_09a.gif"/>
          <p:cNvPicPr>
            <a:picLocks noChangeAspect="1"/>
          </p:cNvPicPr>
          <p:nvPr/>
        </p:nvPicPr>
        <p:blipFill>
          <a:blip r:embed="rId3" cstate="print"/>
          <a:srcRect/>
          <a:stretch>
            <a:fillRect/>
          </a:stretch>
        </p:blipFill>
        <p:spPr bwMode="auto">
          <a:xfrm>
            <a:off x="381000" y="2743200"/>
            <a:ext cx="8382000" cy="18827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9.9 (cont'd)</a:t>
            </a:r>
          </a:p>
        </p:txBody>
      </p:sp>
      <p:pic>
        <p:nvPicPr>
          <p:cNvPr id="75779" name="Picture 3" descr="ex09_09b.gif"/>
          <p:cNvPicPr>
            <a:picLocks noChangeAspect="1"/>
          </p:cNvPicPr>
          <p:nvPr/>
        </p:nvPicPr>
        <p:blipFill>
          <a:blip r:embed="rId3" cstate="print"/>
          <a:srcRect/>
          <a:stretch>
            <a:fillRect/>
          </a:stretch>
        </p:blipFill>
        <p:spPr bwMode="auto">
          <a:xfrm>
            <a:off x="304800" y="2538413"/>
            <a:ext cx="8534400" cy="14112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1143000" y="169863"/>
            <a:ext cx="7696200" cy="1143000"/>
          </a:xfrm>
        </p:spPr>
        <p:txBody>
          <a:bodyPr/>
          <a:lstStyle/>
          <a:p>
            <a:pPr eaLnBrk="1" hangingPunct="1"/>
            <a:r>
              <a:rPr lang="en-US" altLang="en-US" smtClean="0"/>
              <a:t>Learning Objectives (cont'd)</a:t>
            </a:r>
          </a:p>
        </p:txBody>
      </p:sp>
      <p:sp>
        <p:nvSpPr>
          <p:cNvPr id="33795" name="Rectangle 3"/>
          <p:cNvSpPr>
            <a:spLocks noGrp="1" noChangeArrowheads="1"/>
          </p:cNvSpPr>
          <p:nvPr>
            <p:ph idx="1"/>
          </p:nvPr>
        </p:nvSpPr>
        <p:spPr>
          <a:xfrm>
            <a:off x="457200" y="1473200"/>
            <a:ext cx="8382000" cy="4648200"/>
          </a:xfrm>
        </p:spPr>
        <p:txBody>
          <a:bodyPr rtlCol="0">
            <a:normAutofit fontScale="92500" lnSpcReduction="10000"/>
          </a:bodyPr>
          <a:lstStyle/>
          <a:p>
            <a:pPr marL="742950" indent="-742950" eaLnBrk="1" fontAlgn="auto" hangingPunct="1">
              <a:lnSpc>
                <a:spcPct val="90000"/>
              </a:lnSpc>
              <a:spcBef>
                <a:spcPct val="50000"/>
              </a:spcBef>
              <a:spcAft>
                <a:spcPts val="0"/>
              </a:spcAft>
              <a:buFont typeface="Verdana" pitchFamily="34" charset="0"/>
              <a:buAutoNum type="arabicPeriod" startAt="9"/>
              <a:defRPr/>
            </a:pPr>
            <a:r>
              <a:rPr lang="en-US" altLang="en-US" dirty="0" smtClean="0"/>
              <a:t>Use the discounted free cash flow model to calculate the value of stock in a company with leverage.</a:t>
            </a:r>
          </a:p>
          <a:p>
            <a:pPr marL="742950" indent="-742950" eaLnBrk="1" fontAlgn="auto" hangingPunct="1">
              <a:lnSpc>
                <a:spcPct val="90000"/>
              </a:lnSpc>
              <a:spcBef>
                <a:spcPct val="50000"/>
              </a:spcBef>
              <a:spcAft>
                <a:spcPts val="0"/>
              </a:spcAft>
              <a:buFontTx/>
              <a:buAutoNum type="arabicPeriod" startAt="9"/>
              <a:defRPr/>
            </a:pPr>
            <a:r>
              <a:rPr lang="en-US" altLang="en-US" dirty="0" smtClean="0"/>
              <a:t>Use comparable firm multiples to estimate stock value.</a:t>
            </a:r>
          </a:p>
          <a:p>
            <a:pPr marL="742950" indent="-742950" eaLnBrk="1" fontAlgn="auto" hangingPunct="1">
              <a:lnSpc>
                <a:spcPct val="90000"/>
              </a:lnSpc>
              <a:spcBef>
                <a:spcPct val="50000"/>
              </a:spcBef>
              <a:spcAft>
                <a:spcPts val="0"/>
              </a:spcAft>
              <a:buFontTx/>
              <a:buAutoNum type="arabicPeriod" startAt="9"/>
              <a:defRPr/>
            </a:pPr>
            <a:r>
              <a:rPr lang="en-US" altLang="en-US" dirty="0" smtClean="0"/>
              <a:t>Explain why several valuation models are required to value a stock.</a:t>
            </a:r>
          </a:p>
          <a:p>
            <a:pPr marL="742950" indent="-742950" eaLnBrk="1" fontAlgn="auto" hangingPunct="1">
              <a:lnSpc>
                <a:spcPct val="90000"/>
              </a:lnSpc>
              <a:spcBef>
                <a:spcPct val="50000"/>
              </a:spcBef>
              <a:spcAft>
                <a:spcPts val="0"/>
              </a:spcAft>
              <a:buFontTx/>
              <a:buAutoNum type="arabicPeriod" startAt="9"/>
              <a:defRPr/>
            </a:pPr>
            <a:r>
              <a:rPr lang="en-US" altLang="en-US" dirty="0" smtClean="0"/>
              <a:t>Describe the impact of efficient markets hypothesis on positive-NPV trades by individuals with no inside information.</a:t>
            </a:r>
          </a:p>
          <a:p>
            <a:pPr marL="533400" indent="-533400" eaLnBrk="1" fontAlgn="auto" hangingPunct="1">
              <a:lnSpc>
                <a:spcPct val="90000"/>
              </a:lnSpc>
              <a:spcBef>
                <a:spcPct val="50000"/>
              </a:spcBef>
              <a:spcAft>
                <a:spcPts val="0"/>
              </a:spcAft>
              <a:buFontTx/>
              <a:buAutoNum type="arabicPeriod" startAt="9"/>
              <a:defRPr/>
            </a:pPr>
            <a:endParaRPr lang="en-US" altLang="en-US" dirty="0" smtClean="0"/>
          </a:p>
        </p:txBody>
      </p:sp>
    </p:spTree>
  </p:cSld>
  <p:clrMapOvr>
    <a:masterClrMapping/>
  </p:clrMapOvr>
  <p:transition spd="med">
    <p:wipe dir="r"/>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9.9</a:t>
            </a:r>
          </a:p>
        </p:txBody>
      </p:sp>
      <p:sp>
        <p:nvSpPr>
          <p:cNvPr id="76803"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b="1" smtClean="0"/>
              <a:t>Problem</a:t>
            </a:r>
            <a:endParaRPr lang="en-US" altLang="en-US" smtClean="0"/>
          </a:p>
          <a:p>
            <a:pPr lvl="1" eaLnBrk="1" hangingPunct="1">
              <a:spcBef>
                <a:spcPct val="60000"/>
              </a:spcBef>
            </a:pPr>
            <a:r>
              <a:rPr lang="en-US" altLang="en-US" smtClean="0"/>
              <a:t>Best Buy Co. Inc. (BBY) has earnings per share </a:t>
            </a:r>
            <a:br>
              <a:rPr lang="en-US" altLang="en-US" smtClean="0"/>
            </a:br>
            <a:r>
              <a:rPr lang="en-US" altLang="en-US" smtClean="0"/>
              <a:t>of $2.22. </a:t>
            </a:r>
          </a:p>
          <a:p>
            <a:pPr lvl="1" eaLnBrk="1" hangingPunct="1">
              <a:spcBef>
                <a:spcPct val="60000"/>
              </a:spcBef>
            </a:pPr>
            <a:r>
              <a:rPr lang="en-US" altLang="en-US" smtClean="0"/>
              <a:t>The average P/E of comparable companies’ stocks is 19.7.</a:t>
            </a:r>
          </a:p>
          <a:p>
            <a:pPr lvl="1" eaLnBrk="1" hangingPunct="1">
              <a:spcBef>
                <a:spcPct val="60000"/>
              </a:spcBef>
            </a:pPr>
            <a:r>
              <a:rPr lang="en-US" altLang="en-US" b="1" smtClean="0"/>
              <a:t>Estimate a value for Best Buy using the P/E as a valuation multiple.</a:t>
            </a:r>
            <a:r>
              <a:rPr lang="en-US" altLang="en-US" smtClean="0"/>
              <a:t> </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1160463" y="169863"/>
            <a:ext cx="7696200" cy="1143000"/>
          </a:xfrm>
        </p:spPr>
        <p:txBody>
          <a:bodyPr/>
          <a:lstStyle/>
          <a:p>
            <a:pPr eaLnBrk="1" hangingPunct="1"/>
            <a:r>
              <a:rPr lang="en-US" altLang="en-US" smtClean="0"/>
              <a:t>Alternative Example 9.9 (cont’d)</a:t>
            </a:r>
          </a:p>
        </p:txBody>
      </p:sp>
      <p:sp>
        <p:nvSpPr>
          <p:cNvPr id="77827" name="Rectangle 3"/>
          <p:cNvSpPr>
            <a:spLocks noGrp="1" noChangeArrowheads="1"/>
          </p:cNvSpPr>
          <p:nvPr>
            <p:ph idx="1"/>
          </p:nvPr>
        </p:nvSpPr>
        <p:spPr>
          <a:xfrm>
            <a:off x="457200" y="1447800"/>
            <a:ext cx="8382000" cy="4648200"/>
          </a:xfrm>
        </p:spPr>
        <p:txBody>
          <a:bodyPr/>
          <a:lstStyle/>
          <a:p>
            <a:pPr eaLnBrk="1" hangingPunct="1"/>
            <a:r>
              <a:rPr lang="en-US" altLang="en-US" b="1" smtClean="0"/>
              <a:t>Solution</a:t>
            </a:r>
            <a:endParaRPr lang="en-US" altLang="en-US" smtClean="0"/>
          </a:p>
          <a:p>
            <a:pPr lvl="1" eaLnBrk="1" hangingPunct="1"/>
            <a:r>
              <a:rPr lang="en-US" altLang="en-US" smtClean="0"/>
              <a:t>The share price for Best Buy is estimated by  multiplying its earnings per share by the P/E of comparable firms. </a:t>
            </a:r>
          </a:p>
          <a:p>
            <a:pPr lvl="1" eaLnBrk="1" hangingPunct="1"/>
            <a:r>
              <a:rPr lang="en-US" altLang="en-US" smtClean="0"/>
              <a:t>P</a:t>
            </a:r>
            <a:r>
              <a:rPr lang="en-US" altLang="en-US" baseline="-25000" smtClean="0"/>
              <a:t>0</a:t>
            </a:r>
            <a:r>
              <a:rPr lang="en-US" altLang="en-US" smtClean="0"/>
              <a:t> = $2.22 </a:t>
            </a:r>
            <a:r>
              <a:rPr lang="en-US" altLang="en-US" smtClean="0">
                <a:cs typeface="Arial" charset="0"/>
              </a:rPr>
              <a:t>×</a:t>
            </a:r>
            <a:r>
              <a:rPr lang="en-US" altLang="en-US" smtClean="0"/>
              <a:t> 19.7 = $43.73</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2531" name="Rectangle 2"/>
          <p:cNvSpPr>
            <a:spLocks noGrp="1" noChangeArrowheads="1"/>
          </p:cNvSpPr>
          <p:nvPr>
            <p:ph type="title"/>
          </p:nvPr>
        </p:nvSpPr>
        <p:spPr>
          <a:xfrm>
            <a:off x="1143000" y="169863"/>
            <a:ext cx="7696200" cy="1143000"/>
          </a:xfrm>
        </p:spPr>
        <p:txBody>
          <a:bodyPr/>
          <a:lstStyle/>
          <a:p>
            <a:pPr eaLnBrk="1" hangingPunct="1"/>
            <a:r>
              <a:rPr lang="en-US" altLang="en-US" smtClean="0"/>
              <a:t>Valuation Multiples (cont'd)</a:t>
            </a:r>
          </a:p>
        </p:txBody>
      </p:sp>
      <p:sp>
        <p:nvSpPr>
          <p:cNvPr id="22532" name="Rectangle 3"/>
          <p:cNvSpPr>
            <a:spLocks noGrp="1" noChangeArrowheads="1"/>
          </p:cNvSpPr>
          <p:nvPr>
            <p:ph idx="1"/>
          </p:nvPr>
        </p:nvSpPr>
        <p:spPr>
          <a:xfrm>
            <a:off x="457200" y="1481138"/>
            <a:ext cx="8382000" cy="4648200"/>
          </a:xfrm>
        </p:spPr>
        <p:txBody>
          <a:bodyPr/>
          <a:lstStyle/>
          <a:p>
            <a:pPr eaLnBrk="1" hangingPunct="1">
              <a:lnSpc>
                <a:spcPct val="90000"/>
              </a:lnSpc>
            </a:pPr>
            <a:r>
              <a:rPr lang="en-US" altLang="en-US" smtClean="0"/>
              <a:t>Enterprise Value Multiples</a:t>
            </a:r>
          </a:p>
          <a:p>
            <a:pPr lvl="1" eaLnBrk="1" hangingPunct="1">
              <a:lnSpc>
                <a:spcPct val="90000"/>
              </a:lnSpc>
              <a:spcBef>
                <a:spcPct val="500000"/>
              </a:spcBef>
            </a:pPr>
            <a:r>
              <a:rPr lang="en-US" altLang="en-US" smtClean="0"/>
              <a:t>This valuation multiple is higher for firms with high growth rates and low capital requirements (so that free cash flow is high in proportion to EBITDA).</a:t>
            </a:r>
          </a:p>
          <a:p>
            <a:pPr lvl="1" eaLnBrk="1" hangingPunct="1">
              <a:lnSpc>
                <a:spcPct val="90000"/>
              </a:lnSpc>
            </a:pPr>
            <a:endParaRPr lang="en-US" altLang="en-US" smtClean="0"/>
          </a:p>
          <a:p>
            <a:pPr lvl="1" eaLnBrk="1" hangingPunct="1">
              <a:lnSpc>
                <a:spcPct val="90000"/>
              </a:lnSpc>
            </a:pPr>
            <a:endParaRPr lang="en-US" altLang="en-US" smtClean="0"/>
          </a:p>
        </p:txBody>
      </p:sp>
      <p:graphicFrame>
        <p:nvGraphicFramePr>
          <p:cNvPr id="22530" name="Object 4"/>
          <p:cNvGraphicFramePr>
            <a:graphicFrameLocks noChangeAspect="1"/>
          </p:cNvGraphicFramePr>
          <p:nvPr/>
        </p:nvGraphicFramePr>
        <p:xfrm>
          <a:off x="1230313" y="2133600"/>
          <a:ext cx="5375275" cy="1189038"/>
        </p:xfrm>
        <a:graphic>
          <a:graphicData uri="http://schemas.openxmlformats.org/presentationml/2006/ole">
            <p:oleObj spid="_x0000_s22530" name="Equation" r:id="rId4" imgW="2070100" imgH="457200" progId="Equation.DSMT4">
              <p:embed/>
            </p:oleObj>
          </a:graphicData>
        </a:graphic>
      </p:graphicFrame>
    </p:spTree>
  </p:cSld>
  <p:clrMapOvr>
    <a:masterClrMapping/>
  </p:clrMapOvr>
  <p:transition spd="med">
    <p:wipe dir="r"/>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9.10</a:t>
            </a:r>
          </a:p>
        </p:txBody>
      </p:sp>
      <p:pic>
        <p:nvPicPr>
          <p:cNvPr id="78851" name="Picture 3" descr="ex09_10a.gif"/>
          <p:cNvPicPr>
            <a:picLocks noChangeAspect="1"/>
          </p:cNvPicPr>
          <p:nvPr/>
        </p:nvPicPr>
        <p:blipFill>
          <a:blip r:embed="rId3" cstate="print"/>
          <a:srcRect/>
          <a:stretch>
            <a:fillRect/>
          </a:stretch>
        </p:blipFill>
        <p:spPr bwMode="auto">
          <a:xfrm>
            <a:off x="381000" y="2209800"/>
            <a:ext cx="8458200" cy="26844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9874"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9.10 (cont'd)</a:t>
            </a:r>
          </a:p>
        </p:txBody>
      </p:sp>
      <p:pic>
        <p:nvPicPr>
          <p:cNvPr id="79875" name="Picture 3" descr="ex09_10b.gif"/>
          <p:cNvPicPr>
            <a:picLocks noChangeAspect="1"/>
          </p:cNvPicPr>
          <p:nvPr/>
        </p:nvPicPr>
        <p:blipFill>
          <a:blip r:embed="rId3" cstate="print"/>
          <a:srcRect/>
          <a:stretch>
            <a:fillRect/>
          </a:stretch>
        </p:blipFill>
        <p:spPr bwMode="auto">
          <a:xfrm>
            <a:off x="304800" y="2362200"/>
            <a:ext cx="8458200" cy="21939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0898" name="Title 1"/>
          <p:cNvSpPr>
            <a:spLocks noGrp="1"/>
          </p:cNvSpPr>
          <p:nvPr>
            <p:ph type="title"/>
          </p:nvPr>
        </p:nvSpPr>
        <p:spPr>
          <a:xfrm>
            <a:off x="1160463" y="169863"/>
            <a:ext cx="7696200" cy="1143000"/>
          </a:xfrm>
        </p:spPr>
        <p:txBody>
          <a:bodyPr/>
          <a:lstStyle/>
          <a:p>
            <a:pPr eaLnBrk="1" hangingPunct="1"/>
            <a:r>
              <a:rPr lang="en-US" altLang="en-US" smtClean="0"/>
              <a:t>Alternative Example 9.10</a:t>
            </a:r>
          </a:p>
        </p:txBody>
      </p:sp>
      <p:sp>
        <p:nvSpPr>
          <p:cNvPr id="80899" name="Content Placeholder 2"/>
          <p:cNvSpPr>
            <a:spLocks noGrp="1"/>
          </p:cNvSpPr>
          <p:nvPr>
            <p:ph idx="1"/>
          </p:nvPr>
        </p:nvSpPr>
        <p:spPr>
          <a:xfrm>
            <a:off x="457200" y="1439863"/>
            <a:ext cx="8382000" cy="4648200"/>
          </a:xfrm>
        </p:spPr>
        <p:txBody>
          <a:bodyPr rtlCol="0">
            <a:normAutofit lnSpcReduction="10000"/>
          </a:bodyPr>
          <a:lstStyle/>
          <a:p>
            <a:pPr eaLnBrk="1" fontAlgn="auto" hangingPunct="1">
              <a:spcBef>
                <a:spcPct val="60000"/>
              </a:spcBef>
              <a:spcAft>
                <a:spcPts val="0"/>
              </a:spcAft>
              <a:buFont typeface="Arial" pitchFamily="34" charset="0"/>
              <a:buChar char="•"/>
              <a:defRPr/>
            </a:pPr>
            <a:r>
              <a:rPr lang="en-US" altLang="en-US" b="1" smtClean="0"/>
              <a:t>Problem</a:t>
            </a:r>
            <a:endParaRPr lang="en-US" altLang="en-US" smtClean="0"/>
          </a:p>
          <a:p>
            <a:pPr lvl="1" eaLnBrk="1" fontAlgn="auto" hangingPunct="1">
              <a:spcBef>
                <a:spcPct val="60000"/>
              </a:spcBef>
              <a:spcAft>
                <a:spcPts val="0"/>
              </a:spcAft>
              <a:buFont typeface="Arial" pitchFamily="34" charset="0"/>
              <a:buChar char="–"/>
              <a:defRPr/>
            </a:pPr>
            <a:r>
              <a:rPr lang="en-US" altLang="en-US" smtClean="0"/>
              <a:t>Best Buy Co. Inc. (BBY) has EBITDA of $2,766,000,000 and 410 million shares outstanding.</a:t>
            </a:r>
          </a:p>
          <a:p>
            <a:pPr lvl="1" eaLnBrk="1" fontAlgn="auto" hangingPunct="1">
              <a:spcBef>
                <a:spcPct val="60000"/>
              </a:spcBef>
              <a:spcAft>
                <a:spcPts val="0"/>
              </a:spcAft>
              <a:buFont typeface="Arial" pitchFamily="34" charset="0"/>
              <a:buChar char="–"/>
              <a:defRPr/>
            </a:pPr>
            <a:r>
              <a:rPr lang="en-US" altLang="en-US" smtClean="0"/>
              <a:t>Best Buy also has $1,963,000,000 in debt and $509,000,000 in cash.</a:t>
            </a:r>
          </a:p>
          <a:p>
            <a:pPr lvl="1" eaLnBrk="1" fontAlgn="auto" hangingPunct="1">
              <a:spcBef>
                <a:spcPct val="60000"/>
              </a:spcBef>
              <a:spcAft>
                <a:spcPts val="0"/>
              </a:spcAft>
              <a:buFont typeface="Arial" pitchFamily="34" charset="0"/>
              <a:buChar char="–"/>
              <a:defRPr/>
            </a:pPr>
            <a:r>
              <a:rPr lang="en-US" altLang="en-US" b="1" smtClean="0"/>
              <a:t>If Best Buy has an enterprise value to EBITDA multiple of 7.7, estimate the value for a share of Best Buy stock.</a:t>
            </a:r>
            <a:r>
              <a:rPr lang="en-US" altLang="en-US" smtClean="0"/>
              <a:t> </a:t>
            </a:r>
          </a:p>
          <a:p>
            <a:pPr eaLnBrk="1" fontAlgn="auto" hangingPunct="1">
              <a:spcAft>
                <a:spcPts val="0"/>
              </a:spcAft>
              <a:buFont typeface="Arial" pitchFamily="34" charset="0"/>
              <a:buChar char="•"/>
              <a:defRPr/>
            </a:pPr>
            <a:endParaRPr lang="en-US" altLang="en-US" smtClean="0"/>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3555" name="Title 1"/>
          <p:cNvSpPr>
            <a:spLocks noGrp="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Alternative Example 9.10 (cont’d)</a:t>
            </a:r>
          </a:p>
        </p:txBody>
      </p:sp>
      <p:sp>
        <p:nvSpPr>
          <p:cNvPr id="23556" name="Content Placeholder 2"/>
          <p:cNvSpPr>
            <a:spLocks noGrp="1"/>
          </p:cNvSpPr>
          <p:nvPr>
            <p:ph idx="1"/>
          </p:nvPr>
        </p:nvSpPr>
        <p:spPr>
          <a:xfrm>
            <a:off x="457200" y="1447800"/>
            <a:ext cx="8382000" cy="4648200"/>
          </a:xfrm>
        </p:spPr>
        <p:txBody>
          <a:bodyPr/>
          <a:lstStyle/>
          <a:p>
            <a:pPr eaLnBrk="1" hangingPunct="1">
              <a:spcBef>
                <a:spcPct val="60000"/>
              </a:spcBef>
            </a:pPr>
            <a:r>
              <a:rPr lang="en-US" altLang="en-US" b="1" smtClean="0"/>
              <a:t>Solution</a:t>
            </a:r>
            <a:endParaRPr lang="en-US" altLang="en-US" smtClean="0"/>
          </a:p>
          <a:p>
            <a:pPr lvl="1" eaLnBrk="1" hangingPunct="1">
              <a:spcBef>
                <a:spcPct val="60000"/>
              </a:spcBef>
            </a:pPr>
            <a:r>
              <a:rPr lang="en-US" altLang="en-US" smtClean="0"/>
              <a:t>Using the enterprise value to EBITDA multiple, Best Buy’s enterprise value is $2,766 million × 7.7 = $21,298.20 million.</a:t>
            </a:r>
          </a:p>
          <a:p>
            <a:pPr lvl="1" eaLnBrk="1" hangingPunct="1">
              <a:spcBef>
                <a:spcPct val="60000"/>
              </a:spcBef>
            </a:pPr>
            <a:r>
              <a:rPr lang="en-US" altLang="en-US" smtClean="0"/>
              <a:t>Subtract out the debt, add the cash, and divide by the number of shares to estimate the Best Buy’s share price.</a:t>
            </a:r>
          </a:p>
          <a:p>
            <a:pPr lvl="1" eaLnBrk="1" hangingPunct="1">
              <a:spcBef>
                <a:spcPct val="60000"/>
              </a:spcBef>
            </a:pPr>
            <a:endParaRPr lang="en-US" altLang="en-US" smtClean="0"/>
          </a:p>
          <a:p>
            <a:pPr eaLnBrk="1" hangingPunct="1"/>
            <a:endParaRPr lang="en-US" altLang="en-US" smtClean="0"/>
          </a:p>
        </p:txBody>
      </p:sp>
      <p:graphicFrame>
        <p:nvGraphicFramePr>
          <p:cNvPr id="23554" name="Object 2"/>
          <p:cNvGraphicFramePr>
            <a:graphicFrameLocks noChangeAspect="1"/>
          </p:cNvGraphicFramePr>
          <p:nvPr/>
        </p:nvGraphicFramePr>
        <p:xfrm>
          <a:off x="1752600" y="4876800"/>
          <a:ext cx="6327775" cy="990600"/>
        </p:xfrm>
        <a:graphic>
          <a:graphicData uri="http://schemas.openxmlformats.org/presentationml/2006/ole">
            <p:oleObj spid="_x0000_s23554" name="Equation" r:id="rId3" imgW="2514600" imgH="393700" progId="Equation.DSMT4">
              <p:embed/>
            </p:oleObj>
          </a:graphicData>
        </a:graphic>
      </p:graphicFrame>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1143000" y="160338"/>
            <a:ext cx="7696200" cy="1143000"/>
          </a:xfrm>
        </p:spPr>
        <p:txBody>
          <a:bodyPr/>
          <a:lstStyle/>
          <a:p>
            <a:pPr eaLnBrk="1" hangingPunct="1"/>
            <a:r>
              <a:rPr lang="en-US" altLang="en-US" smtClean="0"/>
              <a:t>Valuation Multiples (cont'd)</a:t>
            </a:r>
          </a:p>
        </p:txBody>
      </p:sp>
      <p:sp>
        <p:nvSpPr>
          <p:cNvPr id="81923" name="Rectangle 3"/>
          <p:cNvSpPr>
            <a:spLocks noGrp="1" noChangeArrowheads="1"/>
          </p:cNvSpPr>
          <p:nvPr>
            <p:ph idx="1"/>
          </p:nvPr>
        </p:nvSpPr>
        <p:spPr>
          <a:xfrm>
            <a:off x="457200" y="1447800"/>
            <a:ext cx="8382000" cy="4648200"/>
          </a:xfrm>
        </p:spPr>
        <p:txBody>
          <a:bodyPr/>
          <a:lstStyle/>
          <a:p>
            <a:pPr eaLnBrk="1" hangingPunct="1"/>
            <a:r>
              <a:rPr lang="en-US" altLang="en-US" smtClean="0"/>
              <a:t>Other Multiples</a:t>
            </a:r>
          </a:p>
          <a:p>
            <a:pPr lvl="1" eaLnBrk="1" hangingPunct="1"/>
            <a:r>
              <a:rPr lang="en-US" altLang="en-US" smtClean="0"/>
              <a:t>Multiple of sales</a:t>
            </a:r>
          </a:p>
          <a:p>
            <a:pPr lvl="1" eaLnBrk="1" hangingPunct="1"/>
            <a:r>
              <a:rPr lang="en-US" altLang="en-US" smtClean="0"/>
              <a:t>Price to book value of equity per share</a:t>
            </a:r>
          </a:p>
          <a:p>
            <a:pPr lvl="1" eaLnBrk="1" hangingPunct="1"/>
            <a:r>
              <a:rPr lang="en-US" altLang="en-US" smtClean="0"/>
              <a:t>Enterprise value per subscriber</a:t>
            </a:r>
          </a:p>
          <a:p>
            <a:pPr lvl="2" eaLnBrk="1" hangingPunct="1"/>
            <a:r>
              <a:rPr lang="en-US" altLang="en-US" smtClean="0"/>
              <a:t>Used in cable TV industry</a:t>
            </a:r>
          </a:p>
        </p:txBody>
      </p:sp>
    </p:spTree>
  </p:cSld>
  <p:clrMapOvr>
    <a:masterClrMapping/>
  </p:clrMapOvr>
  <p:transition spd="med">
    <p:wipe dir="r"/>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2946" name="Rectangle 4"/>
          <p:cNvSpPr>
            <a:spLocks noGrp="1" noChangeArrowheads="1"/>
          </p:cNvSpPr>
          <p:nvPr>
            <p:ph type="title"/>
          </p:nvPr>
        </p:nvSpPr>
        <p:spPr>
          <a:xfrm>
            <a:off x="1143000" y="169863"/>
            <a:ext cx="7696200" cy="1143000"/>
          </a:xfrm>
        </p:spPr>
        <p:txBody>
          <a:bodyPr/>
          <a:lstStyle/>
          <a:p>
            <a:pPr eaLnBrk="1" hangingPunct="1"/>
            <a:r>
              <a:rPr lang="en-US" altLang="en-US" smtClean="0"/>
              <a:t>Limitations of Multiples</a:t>
            </a:r>
          </a:p>
        </p:txBody>
      </p:sp>
      <p:sp>
        <p:nvSpPr>
          <p:cNvPr id="82947" name="Rectangle 5"/>
          <p:cNvSpPr>
            <a:spLocks noGrp="1" noChangeArrowheads="1"/>
          </p:cNvSpPr>
          <p:nvPr>
            <p:ph idx="1"/>
          </p:nvPr>
        </p:nvSpPr>
        <p:spPr>
          <a:xfrm>
            <a:off x="457200" y="1481138"/>
            <a:ext cx="8382000" cy="4648200"/>
          </a:xfrm>
        </p:spPr>
        <p:txBody>
          <a:bodyPr/>
          <a:lstStyle/>
          <a:p>
            <a:pPr eaLnBrk="1" hangingPunct="1">
              <a:lnSpc>
                <a:spcPct val="90000"/>
              </a:lnSpc>
            </a:pPr>
            <a:r>
              <a:rPr lang="en-US" altLang="en-US" smtClean="0"/>
              <a:t>When valuing a firm using multiples, there is no clear guidance about how to adjust for differences in expected future growth rates, risk, or differences in accounting policies.</a:t>
            </a:r>
          </a:p>
          <a:p>
            <a:pPr eaLnBrk="1" hangingPunct="1">
              <a:lnSpc>
                <a:spcPct val="90000"/>
              </a:lnSpc>
              <a:spcBef>
                <a:spcPct val="60000"/>
              </a:spcBef>
            </a:pPr>
            <a:r>
              <a:rPr lang="en-US" altLang="en-US" smtClean="0"/>
              <a:t>Comparables only provide information regarding the value of a firm relative to other firms in the comparison set. </a:t>
            </a:r>
          </a:p>
          <a:p>
            <a:pPr lvl="1" eaLnBrk="1" hangingPunct="1">
              <a:lnSpc>
                <a:spcPct val="90000"/>
              </a:lnSpc>
              <a:spcBef>
                <a:spcPct val="40000"/>
              </a:spcBef>
            </a:pPr>
            <a:r>
              <a:rPr lang="en-US" altLang="en-US" smtClean="0"/>
              <a:t>Using multiples will not help us determine if an entire industry is overvalued,</a:t>
            </a:r>
          </a:p>
        </p:txBody>
      </p:sp>
    </p:spTree>
  </p:cSld>
  <p:clrMapOvr>
    <a:masterClrMapping/>
  </p:clrMapOvr>
  <p:transition spd="med">
    <p:wipe dir="r"/>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Comparison with Discounted </a:t>
            </a:r>
            <a:br>
              <a:rPr lang="en-US" altLang="en-US" smtClean="0"/>
            </a:br>
            <a:r>
              <a:rPr lang="en-US" altLang="en-US" smtClean="0"/>
              <a:t>Cash Flow Methods</a:t>
            </a:r>
          </a:p>
        </p:txBody>
      </p:sp>
      <p:sp>
        <p:nvSpPr>
          <p:cNvPr id="83971" name="Rectangle 3"/>
          <p:cNvSpPr>
            <a:spLocks noGrp="1" noChangeArrowheads="1"/>
          </p:cNvSpPr>
          <p:nvPr>
            <p:ph idx="1"/>
          </p:nvPr>
        </p:nvSpPr>
        <p:spPr>
          <a:xfrm>
            <a:off x="457200" y="1447800"/>
            <a:ext cx="8382000" cy="4648200"/>
          </a:xfrm>
        </p:spPr>
        <p:txBody>
          <a:bodyPr/>
          <a:lstStyle/>
          <a:p>
            <a:pPr eaLnBrk="1" hangingPunct="1">
              <a:spcBef>
                <a:spcPct val="50000"/>
              </a:spcBef>
            </a:pPr>
            <a:r>
              <a:rPr lang="en-US" altLang="en-US" smtClean="0"/>
              <a:t>Discounted cash flows methods have the advantage that they can incorporate specific information about the firm’s cost of capital or future growth. </a:t>
            </a:r>
          </a:p>
          <a:p>
            <a:pPr lvl="1" eaLnBrk="1" hangingPunct="1">
              <a:spcBef>
                <a:spcPct val="50000"/>
              </a:spcBef>
            </a:pPr>
            <a:r>
              <a:rPr lang="en-US" altLang="en-US" smtClean="0"/>
              <a:t>The discounted cash flow methods have the potential to be more accurate than the use of a valuation multiple.</a:t>
            </a: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1143000" y="169863"/>
            <a:ext cx="7696200" cy="1143000"/>
          </a:xfrm>
        </p:spPr>
        <p:txBody>
          <a:bodyPr/>
          <a:lstStyle/>
          <a:p>
            <a:pPr eaLnBrk="1" hangingPunct="1"/>
            <a:r>
              <a:rPr lang="en-US" altLang="en-US" smtClean="0"/>
              <a:t>Learning Objectives (cont'd)</a:t>
            </a:r>
          </a:p>
        </p:txBody>
      </p:sp>
      <p:sp>
        <p:nvSpPr>
          <p:cNvPr id="34819" name="Rectangle 3"/>
          <p:cNvSpPr>
            <a:spLocks noGrp="1" noChangeArrowheads="1"/>
          </p:cNvSpPr>
          <p:nvPr>
            <p:ph idx="1"/>
          </p:nvPr>
        </p:nvSpPr>
        <p:spPr>
          <a:xfrm>
            <a:off x="457200" y="1447800"/>
            <a:ext cx="8382000" cy="4648200"/>
          </a:xfrm>
        </p:spPr>
        <p:txBody>
          <a:bodyPr/>
          <a:lstStyle/>
          <a:p>
            <a:pPr marL="742950" indent="-742950" eaLnBrk="1" hangingPunct="1">
              <a:spcBef>
                <a:spcPct val="60000"/>
              </a:spcBef>
              <a:buFont typeface="Verdana" pitchFamily="34" charset="0"/>
              <a:buAutoNum type="arabicPeriod" startAt="13"/>
            </a:pPr>
            <a:r>
              <a:rPr lang="en-US" altLang="en-US" smtClean="0"/>
              <a:t>Discuss why investors who identify positive-NPV trades should be skeptical about their findings, unless they have inside information or a competitive advantage. As part of that, describe the return the average investor should expect to get.</a:t>
            </a:r>
          </a:p>
          <a:p>
            <a:pPr marL="742950" indent="-742950" eaLnBrk="1" hangingPunct="1">
              <a:spcBef>
                <a:spcPct val="60000"/>
              </a:spcBef>
              <a:buFontTx/>
              <a:buAutoNum type="arabicPeriod" startAt="13"/>
            </a:pPr>
            <a:r>
              <a:rPr lang="en-US" altLang="en-US" smtClean="0"/>
              <a:t>Assess the impact of stock valuation on recommended managerial actions.</a:t>
            </a:r>
          </a:p>
        </p:txBody>
      </p:sp>
    </p:spTree>
  </p:cSld>
  <p:clrMapOvr>
    <a:masterClrMapping/>
  </p:clrMapOvr>
  <p:transition spd="med">
    <p:wipe dir="r"/>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4994" name="Title 6"/>
          <p:cNvSpPr>
            <a:spLocks noGrp="1"/>
          </p:cNvSpPr>
          <p:nvPr>
            <p:ph type="title"/>
          </p:nvPr>
        </p:nvSpPr>
        <p:spPr>
          <a:xfrm>
            <a:off x="1143000" y="271463"/>
            <a:ext cx="7696200" cy="1143000"/>
          </a:xfrm>
        </p:spPr>
        <p:txBody>
          <a:bodyPr/>
          <a:lstStyle/>
          <a:p>
            <a:pPr eaLnBrk="1" hangingPunct="1"/>
            <a:r>
              <a:rPr lang="en-US" altLang="en-US" sz="2800" smtClean="0"/>
              <a:t>Table 9.1  Stock Prices and Multiples for the Footwear Industry, January 2006</a:t>
            </a:r>
          </a:p>
        </p:txBody>
      </p:sp>
      <p:pic>
        <p:nvPicPr>
          <p:cNvPr id="84995" name="Picture 4" descr="Y:\Graphics\Powerpoint\PEARSON\BERK\Final files\ch09\c09t001.jpg"/>
          <p:cNvPicPr>
            <a:picLocks noChangeAspect="1" noChangeArrowheads="1"/>
          </p:cNvPicPr>
          <p:nvPr/>
        </p:nvPicPr>
        <p:blipFill>
          <a:blip r:embed="rId3" cstate="print"/>
          <a:srcRect/>
          <a:stretch>
            <a:fillRect/>
          </a:stretch>
        </p:blipFill>
        <p:spPr bwMode="auto">
          <a:xfrm>
            <a:off x="661988" y="1697038"/>
            <a:ext cx="7820025" cy="4227512"/>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Stock Valuation Techniques: </a:t>
            </a:r>
            <a:br>
              <a:rPr lang="en-US" altLang="en-US" smtClean="0"/>
            </a:br>
            <a:r>
              <a:rPr lang="en-US" altLang="en-US" smtClean="0"/>
              <a:t>The Final Word</a:t>
            </a:r>
          </a:p>
        </p:txBody>
      </p:sp>
      <p:sp>
        <p:nvSpPr>
          <p:cNvPr id="86019" name="Rectangle 3"/>
          <p:cNvSpPr>
            <a:spLocks noGrp="1" noChangeArrowheads="1"/>
          </p:cNvSpPr>
          <p:nvPr>
            <p:ph idx="1"/>
          </p:nvPr>
        </p:nvSpPr>
        <p:spPr>
          <a:xfrm>
            <a:off x="457200" y="1439863"/>
            <a:ext cx="8382000" cy="4648200"/>
          </a:xfrm>
        </p:spPr>
        <p:txBody>
          <a:bodyPr/>
          <a:lstStyle/>
          <a:p>
            <a:pPr eaLnBrk="1" hangingPunct="1">
              <a:spcBef>
                <a:spcPct val="60000"/>
              </a:spcBef>
            </a:pPr>
            <a:r>
              <a:rPr lang="en-US" altLang="en-US" smtClean="0"/>
              <a:t>No single technique provides a final answer regarding a stock’s true value. All approaches require assumptions or forecasts that are too uncertain to provide a definitive assessment of the firm’s value. </a:t>
            </a:r>
          </a:p>
          <a:p>
            <a:pPr lvl="1" eaLnBrk="1" hangingPunct="1">
              <a:spcBef>
                <a:spcPct val="60000"/>
              </a:spcBef>
            </a:pPr>
            <a:r>
              <a:rPr lang="en-US" altLang="en-US" smtClean="0"/>
              <a:t>Most real-world practitioners use a combination of these approaches and gain confidence if the results are consistent across a variety of methods.</a:t>
            </a:r>
          </a:p>
        </p:txBody>
      </p:sp>
    </p:spTree>
  </p:cSld>
  <p:clrMapOvr>
    <a:masterClrMapping/>
  </p:clrMapOvr>
  <p:transition spd="med">
    <p:wipe dir="r"/>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a:xfrm>
            <a:off x="1143000" y="279400"/>
            <a:ext cx="7696200" cy="1143000"/>
          </a:xfrm>
        </p:spPr>
        <p:txBody>
          <a:bodyPr/>
          <a:lstStyle/>
          <a:p>
            <a:pPr eaLnBrk="1" hangingPunct="1"/>
            <a:r>
              <a:rPr lang="en-US" altLang="en-US" sz="2400" smtClean="0"/>
              <a:t>Figure 9.2  Range of Valuations for KCP Stock Using Alternative Valuation Methods</a:t>
            </a:r>
            <a:endParaRPr lang="en-US" altLang="en-US" sz="2800" smtClean="0"/>
          </a:p>
        </p:txBody>
      </p:sp>
      <p:pic>
        <p:nvPicPr>
          <p:cNvPr id="87043" name="Picture 4" descr="Y:\Graphics\Powerpoint\PEARSON\BERK\Final files\ch09\c09f002.jpg"/>
          <p:cNvPicPr>
            <a:picLocks noChangeAspect="1" noChangeArrowheads="1"/>
          </p:cNvPicPr>
          <p:nvPr/>
        </p:nvPicPr>
        <p:blipFill>
          <a:blip r:embed="rId3" cstate="print"/>
          <a:srcRect/>
          <a:stretch>
            <a:fillRect/>
          </a:stretch>
        </p:blipFill>
        <p:spPr bwMode="auto">
          <a:xfrm>
            <a:off x="619125" y="1541463"/>
            <a:ext cx="7905750" cy="377507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9.5 Information, Competition, </a:t>
            </a:r>
            <a:br>
              <a:rPr lang="en-US" altLang="en-US" smtClean="0"/>
            </a:br>
            <a:r>
              <a:rPr lang="en-US" altLang="en-US" smtClean="0"/>
              <a:t>and Stock Prices</a:t>
            </a:r>
          </a:p>
        </p:txBody>
      </p:sp>
      <p:sp>
        <p:nvSpPr>
          <p:cNvPr id="88067" name="Rectangle 3"/>
          <p:cNvSpPr>
            <a:spLocks noGrp="1" noChangeArrowheads="1"/>
          </p:cNvSpPr>
          <p:nvPr>
            <p:ph idx="1"/>
          </p:nvPr>
        </p:nvSpPr>
        <p:spPr>
          <a:xfrm>
            <a:off x="457200" y="1439863"/>
            <a:ext cx="8382000" cy="4648200"/>
          </a:xfrm>
        </p:spPr>
        <p:txBody>
          <a:bodyPr/>
          <a:lstStyle/>
          <a:p>
            <a:pPr eaLnBrk="1" hangingPunct="1">
              <a:spcBef>
                <a:spcPct val="50000"/>
              </a:spcBef>
            </a:pPr>
            <a:r>
              <a:rPr lang="en-US" altLang="en-US" smtClean="0"/>
              <a:t>Information in Stock Prices</a:t>
            </a:r>
          </a:p>
          <a:p>
            <a:pPr lvl="1" eaLnBrk="1" hangingPunct="1">
              <a:spcBef>
                <a:spcPct val="50000"/>
              </a:spcBef>
            </a:pPr>
            <a:r>
              <a:rPr lang="en-US" altLang="en-US" smtClean="0"/>
              <a:t>Our valuation model links the firm’s future cash flows, its cost of capital, and its share price. Given accurate information about any two of these variables, a valuation model allows us to make inferences about the third variable. </a:t>
            </a:r>
          </a:p>
        </p:txBody>
      </p:sp>
    </p:spTree>
  </p:cSld>
  <p:clrMapOvr>
    <a:masterClrMapping/>
  </p:clrMapOvr>
  <p:transition spd="med">
    <p:wipe dir="r"/>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a:xfrm>
            <a:off x="1143000" y="169863"/>
            <a:ext cx="7696200" cy="1143000"/>
          </a:xfrm>
        </p:spPr>
        <p:txBody>
          <a:bodyPr/>
          <a:lstStyle/>
          <a:p>
            <a:pPr eaLnBrk="1" hangingPunct="1"/>
            <a:r>
              <a:rPr lang="en-US" altLang="en-US" smtClean="0"/>
              <a:t>Figure 9.3  The Valuation Triad</a:t>
            </a:r>
          </a:p>
        </p:txBody>
      </p:sp>
      <p:pic>
        <p:nvPicPr>
          <p:cNvPr id="89091" name="Picture 5" descr="Y:\Graphics\Powerpoint\PEARSON\BERK\Final files\ch09\c09f003.jpg"/>
          <p:cNvPicPr>
            <a:picLocks noChangeAspect="1" noChangeArrowheads="1"/>
          </p:cNvPicPr>
          <p:nvPr/>
        </p:nvPicPr>
        <p:blipFill>
          <a:blip r:embed="rId3" cstate="print"/>
          <a:srcRect/>
          <a:stretch>
            <a:fillRect/>
          </a:stretch>
        </p:blipFill>
        <p:spPr bwMode="auto">
          <a:xfrm>
            <a:off x="587375" y="1854200"/>
            <a:ext cx="7969250" cy="31496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1143000" y="254000"/>
            <a:ext cx="7696200" cy="1143000"/>
          </a:xfrm>
        </p:spPr>
        <p:txBody>
          <a:bodyPr rtlCol="0">
            <a:normAutofit fontScale="90000"/>
          </a:bodyPr>
          <a:lstStyle/>
          <a:p>
            <a:pPr eaLnBrk="1" fontAlgn="auto" hangingPunct="1">
              <a:spcAft>
                <a:spcPts val="0"/>
              </a:spcAft>
              <a:defRPr/>
            </a:pPr>
            <a:r>
              <a:rPr lang="en-US" altLang="en-US" smtClean="0"/>
              <a:t>9.5 Information, Competition, </a:t>
            </a:r>
            <a:br>
              <a:rPr lang="en-US" altLang="en-US" smtClean="0"/>
            </a:br>
            <a:r>
              <a:rPr lang="en-US" altLang="en-US" smtClean="0"/>
              <a:t>and Stock Prices (cont'd)</a:t>
            </a:r>
          </a:p>
        </p:txBody>
      </p:sp>
      <p:sp>
        <p:nvSpPr>
          <p:cNvPr id="90115" name="Rectangle 3"/>
          <p:cNvSpPr>
            <a:spLocks noGrp="1" noChangeArrowheads="1"/>
          </p:cNvSpPr>
          <p:nvPr>
            <p:ph idx="1"/>
          </p:nvPr>
        </p:nvSpPr>
        <p:spPr>
          <a:xfrm>
            <a:off x="457200" y="1439863"/>
            <a:ext cx="8382000" cy="4648200"/>
          </a:xfrm>
        </p:spPr>
        <p:txBody>
          <a:bodyPr/>
          <a:lstStyle/>
          <a:p>
            <a:pPr eaLnBrk="1" hangingPunct="1">
              <a:spcBef>
                <a:spcPct val="50000"/>
              </a:spcBef>
            </a:pPr>
            <a:r>
              <a:rPr lang="en-US" altLang="en-US" smtClean="0"/>
              <a:t>Information in Stock Prices</a:t>
            </a:r>
          </a:p>
          <a:p>
            <a:pPr lvl="1" eaLnBrk="1" hangingPunct="1">
              <a:spcBef>
                <a:spcPct val="50000"/>
              </a:spcBef>
            </a:pPr>
            <a:r>
              <a:rPr lang="en-US" altLang="en-US" smtClean="0"/>
              <a:t>For a publicly traded firm, its current stock price should already provide very accurate information, aggregated from a multitude of investors, regarding the true value of its shares. </a:t>
            </a:r>
          </a:p>
          <a:p>
            <a:pPr lvl="2" eaLnBrk="1" hangingPunct="1">
              <a:spcBef>
                <a:spcPct val="50000"/>
              </a:spcBef>
            </a:pPr>
            <a:r>
              <a:rPr lang="en-US" altLang="en-US" smtClean="0"/>
              <a:t>Based on its current stock price, a valuation model will tell us something about the firm’s future cash flows or cost of capital.</a:t>
            </a:r>
          </a:p>
        </p:txBody>
      </p:sp>
    </p:spTree>
  </p:cSld>
  <p:clrMapOvr>
    <a:masterClrMapping/>
  </p:clrMapOvr>
  <p:transition spd="med">
    <p:wipe dir="r"/>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9.11</a:t>
            </a:r>
          </a:p>
        </p:txBody>
      </p:sp>
      <p:pic>
        <p:nvPicPr>
          <p:cNvPr id="91139" name="Picture 3" descr="ex09_11a.gif"/>
          <p:cNvPicPr>
            <a:picLocks noChangeAspect="1"/>
          </p:cNvPicPr>
          <p:nvPr/>
        </p:nvPicPr>
        <p:blipFill>
          <a:blip r:embed="rId3" cstate="print"/>
          <a:srcRect/>
          <a:stretch>
            <a:fillRect/>
          </a:stretch>
        </p:blipFill>
        <p:spPr bwMode="auto">
          <a:xfrm>
            <a:off x="533400" y="2362200"/>
            <a:ext cx="8229600" cy="2092325"/>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2162"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9.11 (cont'd)</a:t>
            </a:r>
          </a:p>
        </p:txBody>
      </p:sp>
      <p:pic>
        <p:nvPicPr>
          <p:cNvPr id="92163" name="Picture 3" descr="ex09_11b.gif"/>
          <p:cNvPicPr>
            <a:picLocks noChangeAspect="1"/>
          </p:cNvPicPr>
          <p:nvPr/>
        </p:nvPicPr>
        <p:blipFill>
          <a:blip r:embed="rId3" cstate="print"/>
          <a:srcRect/>
          <a:stretch>
            <a:fillRect/>
          </a:stretch>
        </p:blipFill>
        <p:spPr bwMode="auto">
          <a:xfrm>
            <a:off x="457200" y="1911350"/>
            <a:ext cx="8415338" cy="2971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3186" name="Title 1"/>
          <p:cNvSpPr>
            <a:spLocks noGrp="1"/>
          </p:cNvSpPr>
          <p:nvPr>
            <p:ph type="title"/>
          </p:nvPr>
        </p:nvSpPr>
        <p:spPr>
          <a:xfrm>
            <a:off x="1143000" y="169863"/>
            <a:ext cx="7696200" cy="1143000"/>
          </a:xfrm>
        </p:spPr>
        <p:txBody>
          <a:bodyPr/>
          <a:lstStyle/>
          <a:p>
            <a:pPr eaLnBrk="1" hangingPunct="1"/>
            <a:r>
              <a:rPr lang="en-US" altLang="en-US" smtClean="0"/>
              <a:t>Alternative Example 9.11</a:t>
            </a:r>
          </a:p>
        </p:txBody>
      </p:sp>
      <p:sp>
        <p:nvSpPr>
          <p:cNvPr id="93187" name="Content Placeholder 2"/>
          <p:cNvSpPr>
            <a:spLocks noGrp="1"/>
          </p:cNvSpPr>
          <p:nvPr>
            <p:ph idx="4294967295"/>
          </p:nvPr>
        </p:nvSpPr>
        <p:spPr>
          <a:xfrm>
            <a:off x="762000" y="1439863"/>
            <a:ext cx="8382000" cy="4724400"/>
          </a:xfrm>
        </p:spPr>
        <p:txBody>
          <a:bodyPr rtlCol="0">
            <a:normAutofit fontScale="92500" lnSpcReduction="10000"/>
          </a:bodyPr>
          <a:lstStyle/>
          <a:p>
            <a:pPr eaLnBrk="1" fontAlgn="auto" hangingPunct="1">
              <a:spcBef>
                <a:spcPct val="60000"/>
              </a:spcBef>
              <a:spcAft>
                <a:spcPts val="0"/>
              </a:spcAft>
              <a:buFont typeface="Arial" pitchFamily="34" charset="0"/>
              <a:buChar char="•"/>
              <a:defRPr/>
            </a:pPr>
            <a:r>
              <a:rPr lang="en-US" altLang="en-US" b="1" smtClean="0"/>
              <a:t>Problem</a:t>
            </a:r>
            <a:endParaRPr lang="en-US" altLang="en-US" smtClean="0"/>
          </a:p>
          <a:p>
            <a:pPr lvl="1" eaLnBrk="1" fontAlgn="auto" hangingPunct="1">
              <a:spcBef>
                <a:spcPct val="60000"/>
              </a:spcBef>
              <a:spcAft>
                <a:spcPts val="0"/>
              </a:spcAft>
              <a:buFont typeface="Arial" pitchFamily="34" charset="0"/>
              <a:buChar char="–"/>
              <a:defRPr/>
            </a:pPr>
            <a:r>
              <a:rPr lang="en-US" altLang="en-US" smtClean="0"/>
              <a:t>FitOne Company plans to pay a dividend this year of $3.50 per share. </a:t>
            </a:r>
          </a:p>
          <a:p>
            <a:pPr lvl="1" eaLnBrk="1" fontAlgn="auto" hangingPunct="1">
              <a:spcBef>
                <a:spcPct val="60000"/>
              </a:spcBef>
              <a:spcAft>
                <a:spcPts val="0"/>
              </a:spcAft>
              <a:buFont typeface="Arial" pitchFamily="34" charset="0"/>
              <a:buChar char="–"/>
              <a:defRPr/>
            </a:pPr>
            <a:r>
              <a:rPr lang="en-US" altLang="en-US" smtClean="0"/>
              <a:t>Its equity cost of capital is 12%, and you expect its dividends to grow at a rate of about 3% per year, though you are somewhat unsure of the precise growth rate. </a:t>
            </a:r>
          </a:p>
          <a:p>
            <a:pPr lvl="1" eaLnBrk="1" fontAlgn="auto" hangingPunct="1">
              <a:spcBef>
                <a:spcPct val="60000"/>
              </a:spcBef>
              <a:spcAft>
                <a:spcPts val="0"/>
              </a:spcAft>
              <a:buFont typeface="Arial" pitchFamily="34" charset="0"/>
              <a:buChar char="–"/>
              <a:defRPr/>
            </a:pPr>
            <a:r>
              <a:rPr lang="en-US" altLang="en-US" smtClean="0"/>
              <a:t>If FitOne’s stock is currently trading for $45.00 per share, how would you update your beliefs about its dividend growth rate?</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4210" name="Title 1"/>
          <p:cNvSpPr>
            <a:spLocks noGrp="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Alternative Example 9.11 (cont’d)</a:t>
            </a:r>
          </a:p>
        </p:txBody>
      </p:sp>
      <p:sp>
        <p:nvSpPr>
          <p:cNvPr id="94211" name="Content Placeholder 2"/>
          <p:cNvSpPr>
            <a:spLocks noGrp="1"/>
          </p:cNvSpPr>
          <p:nvPr>
            <p:ph idx="1"/>
          </p:nvPr>
        </p:nvSpPr>
        <p:spPr>
          <a:xfrm>
            <a:off x="457200" y="1447800"/>
            <a:ext cx="8382000" cy="4648200"/>
          </a:xfrm>
        </p:spPr>
        <p:txBody>
          <a:bodyPr/>
          <a:lstStyle/>
          <a:p>
            <a:pPr eaLnBrk="1" hangingPunct="1">
              <a:spcBef>
                <a:spcPct val="60000"/>
              </a:spcBef>
            </a:pPr>
            <a:r>
              <a:rPr lang="en-US" altLang="en-US" b="1" smtClean="0"/>
              <a:t>Solution</a:t>
            </a:r>
            <a:endParaRPr lang="en-US" altLang="en-US" smtClean="0"/>
          </a:p>
          <a:p>
            <a:pPr lvl="1" eaLnBrk="1" hangingPunct="1">
              <a:spcBef>
                <a:spcPct val="60000"/>
              </a:spcBef>
            </a:pPr>
            <a:r>
              <a:rPr lang="en-US" altLang="en-US" smtClean="0"/>
              <a:t>Applying the constant dividend growth model based on a 3% growth rate, we would estimate a stock price of </a:t>
            </a:r>
            <a:r>
              <a:rPr lang="en-US" altLang="en-US" i="1" smtClean="0"/>
              <a:t>P</a:t>
            </a:r>
            <a:r>
              <a:rPr lang="en-US" altLang="en-US" baseline="-25000" smtClean="0"/>
              <a:t>0</a:t>
            </a:r>
            <a:r>
              <a:rPr lang="en-US" altLang="en-US" smtClean="0"/>
              <a:t> = $3.50/(0.12 - 0.03) = $38.89 per share. </a:t>
            </a:r>
          </a:p>
          <a:p>
            <a:pPr lvl="1" eaLnBrk="1" hangingPunct="1">
              <a:spcBef>
                <a:spcPct val="60000"/>
              </a:spcBef>
            </a:pPr>
            <a:r>
              <a:rPr lang="en-US" altLang="en-US" smtClean="0"/>
              <a:t>The market price of $45.00, however, implies that most investors expect dividends to grow at a somewhat faster rate.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1143000" y="169863"/>
            <a:ext cx="7696200" cy="1143000"/>
          </a:xfrm>
        </p:spPr>
        <p:txBody>
          <a:bodyPr rtlCol="0">
            <a:normAutofit fontScale="90000"/>
          </a:bodyPr>
          <a:lstStyle/>
          <a:p>
            <a:pPr eaLnBrk="1" fontAlgn="auto" hangingPunct="1">
              <a:spcAft>
                <a:spcPts val="0"/>
              </a:spcAft>
              <a:defRPr/>
            </a:pPr>
            <a:r>
              <a:rPr lang="en-US" altLang="en-US" smtClean="0"/>
              <a:t>9.1 The Dividend-Discount Model</a:t>
            </a:r>
          </a:p>
        </p:txBody>
      </p:sp>
      <p:sp>
        <p:nvSpPr>
          <p:cNvPr id="35843" name="Rectangle 3"/>
          <p:cNvSpPr>
            <a:spLocks noGrp="1" noChangeArrowheads="1"/>
          </p:cNvSpPr>
          <p:nvPr>
            <p:ph idx="1"/>
          </p:nvPr>
        </p:nvSpPr>
        <p:spPr>
          <a:xfrm>
            <a:off x="457200" y="1481138"/>
            <a:ext cx="8382000" cy="4648200"/>
          </a:xfrm>
        </p:spPr>
        <p:txBody>
          <a:bodyPr rtlCol="0">
            <a:normAutofit fontScale="92500" lnSpcReduction="10000"/>
          </a:bodyPr>
          <a:lstStyle/>
          <a:p>
            <a:pPr eaLnBrk="1" fontAlgn="auto" hangingPunct="1">
              <a:lnSpc>
                <a:spcPct val="90000"/>
              </a:lnSpc>
              <a:spcAft>
                <a:spcPts val="0"/>
              </a:spcAft>
              <a:buFont typeface="Arial" pitchFamily="34" charset="0"/>
              <a:buChar char="•"/>
              <a:defRPr/>
            </a:pPr>
            <a:r>
              <a:rPr lang="en-US" altLang="en-US" smtClean="0"/>
              <a:t>A One-Year Investor</a:t>
            </a:r>
          </a:p>
          <a:p>
            <a:pPr lvl="1" eaLnBrk="1" fontAlgn="auto" hangingPunct="1">
              <a:lnSpc>
                <a:spcPct val="90000"/>
              </a:lnSpc>
              <a:spcBef>
                <a:spcPct val="35000"/>
              </a:spcBef>
              <a:spcAft>
                <a:spcPts val="0"/>
              </a:spcAft>
              <a:buFont typeface="Arial" pitchFamily="34" charset="0"/>
              <a:buChar char="–"/>
              <a:defRPr/>
            </a:pPr>
            <a:r>
              <a:rPr lang="en-US" altLang="en-US" smtClean="0"/>
              <a:t>Potential Cash Flows</a:t>
            </a:r>
          </a:p>
          <a:p>
            <a:pPr lvl="2" eaLnBrk="1" fontAlgn="auto" hangingPunct="1">
              <a:lnSpc>
                <a:spcPct val="90000"/>
              </a:lnSpc>
              <a:spcAft>
                <a:spcPts val="0"/>
              </a:spcAft>
              <a:buFont typeface="Arial" pitchFamily="34" charset="0"/>
              <a:buChar char="•"/>
              <a:defRPr/>
            </a:pPr>
            <a:r>
              <a:rPr lang="en-US" altLang="en-US" smtClean="0"/>
              <a:t>Dividend</a:t>
            </a:r>
          </a:p>
          <a:p>
            <a:pPr lvl="2" eaLnBrk="1" fontAlgn="auto" hangingPunct="1">
              <a:lnSpc>
                <a:spcPct val="90000"/>
              </a:lnSpc>
              <a:spcAft>
                <a:spcPts val="0"/>
              </a:spcAft>
              <a:buFont typeface="Arial" pitchFamily="34" charset="0"/>
              <a:buChar char="•"/>
              <a:defRPr/>
            </a:pPr>
            <a:r>
              <a:rPr lang="en-US" altLang="en-US" smtClean="0"/>
              <a:t>Sale of Stock</a:t>
            </a:r>
          </a:p>
          <a:p>
            <a:pPr lvl="1" eaLnBrk="1" fontAlgn="auto" hangingPunct="1">
              <a:lnSpc>
                <a:spcPct val="90000"/>
              </a:lnSpc>
              <a:spcBef>
                <a:spcPct val="35000"/>
              </a:spcBef>
              <a:spcAft>
                <a:spcPts val="0"/>
              </a:spcAft>
              <a:buFont typeface="Arial" pitchFamily="34" charset="0"/>
              <a:buChar char="–"/>
              <a:defRPr/>
            </a:pPr>
            <a:r>
              <a:rPr lang="en-US" altLang="en-US" smtClean="0"/>
              <a:t>Timeline for One-Year Investor</a:t>
            </a:r>
          </a:p>
          <a:p>
            <a:pPr lvl="2" eaLnBrk="1" fontAlgn="auto" hangingPunct="1">
              <a:lnSpc>
                <a:spcPct val="90000"/>
              </a:lnSpc>
              <a:spcBef>
                <a:spcPct val="570000"/>
              </a:spcBef>
              <a:spcAft>
                <a:spcPts val="0"/>
              </a:spcAft>
              <a:buFont typeface="Arial" pitchFamily="34" charset="0"/>
              <a:buChar char="•"/>
              <a:defRPr/>
            </a:pPr>
            <a:r>
              <a:rPr lang="en-US" altLang="en-US" smtClean="0"/>
              <a:t>Since the cash flows are risky, we must discount them at the </a:t>
            </a:r>
            <a:r>
              <a:rPr lang="en-US" altLang="en-US" b="1" smtClean="0"/>
              <a:t>equity cost of capital.</a:t>
            </a:r>
          </a:p>
        </p:txBody>
      </p:sp>
      <p:pic>
        <p:nvPicPr>
          <p:cNvPr id="35844" name="Picture 4" descr="BD09_001_09p246_TL"/>
          <p:cNvPicPr preferRelativeResize="0">
            <a:picLocks noChangeAspect="1" noChangeArrowheads="1"/>
          </p:cNvPicPr>
          <p:nvPr>
            <p:custDataLst>
              <p:tags r:id="rId1"/>
            </p:custDataLst>
          </p:nvPr>
        </p:nvPicPr>
        <p:blipFill>
          <a:blip r:embed="rId4" cstate="print"/>
          <a:srcRect/>
          <a:stretch>
            <a:fillRect/>
          </a:stretch>
        </p:blipFill>
        <p:spPr bwMode="auto">
          <a:xfrm>
            <a:off x="3048000" y="3767138"/>
            <a:ext cx="3706813" cy="1271587"/>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4579" name="Title 1"/>
          <p:cNvSpPr>
            <a:spLocks noGrp="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Alternative Example 9.11 (cont’d)</a:t>
            </a:r>
          </a:p>
        </p:txBody>
      </p:sp>
      <p:sp>
        <p:nvSpPr>
          <p:cNvPr id="24580" name="Content Placeholder 2"/>
          <p:cNvSpPr>
            <a:spLocks noGrp="1"/>
          </p:cNvSpPr>
          <p:nvPr>
            <p:ph idx="1"/>
          </p:nvPr>
        </p:nvSpPr>
        <p:spPr>
          <a:xfrm>
            <a:off x="457200" y="1447800"/>
            <a:ext cx="8382000" cy="4648200"/>
          </a:xfrm>
        </p:spPr>
        <p:txBody>
          <a:bodyPr/>
          <a:lstStyle/>
          <a:p>
            <a:pPr eaLnBrk="1" hangingPunct="1">
              <a:spcBef>
                <a:spcPct val="60000"/>
              </a:spcBef>
            </a:pPr>
            <a:r>
              <a:rPr lang="en-US" altLang="en-US" b="1" smtClean="0"/>
              <a:t>Solution</a:t>
            </a:r>
            <a:endParaRPr lang="en-US" altLang="en-US" smtClean="0"/>
          </a:p>
          <a:p>
            <a:pPr lvl="1" eaLnBrk="1" hangingPunct="1">
              <a:spcBef>
                <a:spcPct val="60000"/>
              </a:spcBef>
            </a:pPr>
            <a:r>
              <a:rPr lang="en-US" altLang="en-US" smtClean="0"/>
              <a:t>If we continue to assume a constant growth rate, we can solve for the growth rate consistent with the current market price using Eq. 9.7:</a:t>
            </a:r>
          </a:p>
          <a:p>
            <a:pPr lvl="1" eaLnBrk="1" hangingPunct="1">
              <a:spcBef>
                <a:spcPct val="60000"/>
              </a:spcBef>
            </a:pPr>
            <a:endParaRPr lang="en-US" altLang="en-US" smtClean="0"/>
          </a:p>
        </p:txBody>
      </p:sp>
      <p:graphicFrame>
        <p:nvGraphicFramePr>
          <p:cNvPr id="24578" name="Object 1"/>
          <p:cNvGraphicFramePr>
            <a:graphicFrameLocks noChangeAspect="1"/>
          </p:cNvGraphicFramePr>
          <p:nvPr/>
        </p:nvGraphicFramePr>
        <p:xfrm>
          <a:off x="1295400" y="3429000"/>
          <a:ext cx="6569075" cy="534988"/>
        </p:xfrm>
        <a:graphic>
          <a:graphicData uri="http://schemas.openxmlformats.org/presentationml/2006/ole">
            <p:oleObj spid="_x0000_s24578" name="Equation" r:id="rId3" imgW="2806700" imgH="228600" progId="Equation.DSMT4">
              <p:embed/>
            </p:oleObj>
          </a:graphicData>
        </a:graphic>
      </p:graphicFrame>
    </p:spTree>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5234"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Competition and Efficient Markets</a:t>
            </a:r>
          </a:p>
        </p:txBody>
      </p:sp>
      <p:sp>
        <p:nvSpPr>
          <p:cNvPr id="95235" name="Rectangle 3"/>
          <p:cNvSpPr>
            <a:spLocks noGrp="1" noChangeArrowheads="1"/>
          </p:cNvSpPr>
          <p:nvPr>
            <p:ph idx="1"/>
          </p:nvPr>
        </p:nvSpPr>
        <p:spPr>
          <a:xfrm>
            <a:off x="457200" y="1447800"/>
            <a:ext cx="8382000" cy="4648200"/>
          </a:xfrm>
        </p:spPr>
        <p:txBody>
          <a:bodyPr/>
          <a:lstStyle/>
          <a:p>
            <a:pPr eaLnBrk="1" hangingPunct="1">
              <a:spcBef>
                <a:spcPct val="50000"/>
              </a:spcBef>
            </a:pPr>
            <a:r>
              <a:rPr lang="en-US" altLang="en-US" smtClean="0"/>
              <a:t>Efficient Markets Hypothesis</a:t>
            </a:r>
          </a:p>
          <a:p>
            <a:pPr lvl="1" eaLnBrk="1" hangingPunct="1">
              <a:spcBef>
                <a:spcPct val="50000"/>
              </a:spcBef>
            </a:pPr>
            <a:r>
              <a:rPr lang="en-US" altLang="en-US" smtClean="0"/>
              <a:t>Implies that securities will be fairly priced, based on their future cash flows, given all information that is available to investors.</a:t>
            </a:r>
          </a:p>
        </p:txBody>
      </p:sp>
    </p:spTree>
  </p:cSld>
  <p:clrMapOvr>
    <a:masterClrMapping/>
  </p:clrMapOvr>
  <p:transition spd="med">
    <p:wipe dir="r"/>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6258"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Competition and Efficient Markets (cont'd)</a:t>
            </a:r>
          </a:p>
        </p:txBody>
      </p:sp>
      <p:sp>
        <p:nvSpPr>
          <p:cNvPr id="96259" name="Rectangle 3"/>
          <p:cNvSpPr>
            <a:spLocks noGrp="1" noChangeArrowheads="1"/>
          </p:cNvSpPr>
          <p:nvPr>
            <p:ph idx="1"/>
          </p:nvPr>
        </p:nvSpPr>
        <p:spPr>
          <a:xfrm>
            <a:off x="457200" y="1447800"/>
            <a:ext cx="8382000" cy="4648200"/>
          </a:xfrm>
        </p:spPr>
        <p:txBody>
          <a:bodyPr/>
          <a:lstStyle/>
          <a:p>
            <a:pPr eaLnBrk="1" hangingPunct="1">
              <a:spcBef>
                <a:spcPct val="50000"/>
              </a:spcBef>
            </a:pPr>
            <a:r>
              <a:rPr lang="en-US" altLang="en-US" smtClean="0"/>
              <a:t>Public, Easily Interpretable Information</a:t>
            </a:r>
          </a:p>
          <a:p>
            <a:pPr lvl="1" eaLnBrk="1" hangingPunct="1">
              <a:spcBef>
                <a:spcPct val="50000"/>
              </a:spcBef>
            </a:pPr>
            <a:r>
              <a:rPr lang="en-US" altLang="en-US" smtClean="0"/>
              <a:t>If the impact of information that is available to all investors (news reports, financials statements, etc.) on the firm’s future cash flows can be readily ascertained, then all investors can determine the effect of this information on the firm’s value.</a:t>
            </a:r>
          </a:p>
          <a:p>
            <a:pPr lvl="2" eaLnBrk="1" hangingPunct="1">
              <a:spcBef>
                <a:spcPct val="50000"/>
              </a:spcBef>
            </a:pPr>
            <a:r>
              <a:rPr lang="en-US" altLang="en-US" smtClean="0"/>
              <a:t>In this situation, we expect the stock price to react nearly instantaneously to such news.</a:t>
            </a:r>
          </a:p>
        </p:txBody>
      </p:sp>
    </p:spTree>
  </p:cSld>
  <p:clrMapOvr>
    <a:masterClrMapping/>
  </p:clrMapOvr>
  <p:transition spd="med">
    <p:wipe dir="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9.12</a:t>
            </a:r>
          </a:p>
        </p:txBody>
      </p:sp>
      <p:pic>
        <p:nvPicPr>
          <p:cNvPr id="97283" name="Picture 3" descr="ex09_12a.gif"/>
          <p:cNvPicPr>
            <a:picLocks noChangeAspect="1"/>
          </p:cNvPicPr>
          <p:nvPr/>
        </p:nvPicPr>
        <p:blipFill>
          <a:blip r:embed="rId3" cstate="print"/>
          <a:srcRect/>
          <a:stretch>
            <a:fillRect/>
          </a:stretch>
        </p:blipFill>
        <p:spPr bwMode="auto">
          <a:xfrm>
            <a:off x="304800" y="2209800"/>
            <a:ext cx="8534400" cy="244475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9.12 (cont'd)</a:t>
            </a:r>
          </a:p>
        </p:txBody>
      </p:sp>
      <p:pic>
        <p:nvPicPr>
          <p:cNvPr id="98307" name="Picture 3" descr="ex09_12b.gif"/>
          <p:cNvPicPr>
            <a:picLocks noChangeAspect="1"/>
          </p:cNvPicPr>
          <p:nvPr/>
        </p:nvPicPr>
        <p:blipFill>
          <a:blip r:embed="rId3" cstate="print"/>
          <a:srcRect/>
          <a:stretch>
            <a:fillRect/>
          </a:stretch>
        </p:blipFill>
        <p:spPr bwMode="auto">
          <a:xfrm>
            <a:off x="381000" y="1905000"/>
            <a:ext cx="8553450" cy="31242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a:xfrm>
            <a:off x="1143000" y="228600"/>
            <a:ext cx="7696200" cy="1143000"/>
          </a:xfrm>
        </p:spPr>
        <p:txBody>
          <a:bodyPr rtlCol="0">
            <a:normAutofit fontScale="90000"/>
          </a:bodyPr>
          <a:lstStyle/>
          <a:p>
            <a:pPr eaLnBrk="1" fontAlgn="auto" hangingPunct="1">
              <a:spcAft>
                <a:spcPts val="0"/>
              </a:spcAft>
              <a:defRPr/>
            </a:pPr>
            <a:r>
              <a:rPr lang="en-US" altLang="en-US" smtClean="0"/>
              <a:t>Competition and Efficient Markets (cont'd)</a:t>
            </a:r>
          </a:p>
        </p:txBody>
      </p:sp>
      <p:sp>
        <p:nvSpPr>
          <p:cNvPr id="99331" name="Rectangle 3"/>
          <p:cNvSpPr>
            <a:spLocks noGrp="1" noChangeArrowheads="1"/>
          </p:cNvSpPr>
          <p:nvPr>
            <p:ph idx="1"/>
          </p:nvPr>
        </p:nvSpPr>
        <p:spPr>
          <a:xfrm>
            <a:off x="457200" y="1447800"/>
            <a:ext cx="8382000" cy="4648200"/>
          </a:xfrm>
        </p:spPr>
        <p:txBody>
          <a:bodyPr/>
          <a:lstStyle/>
          <a:p>
            <a:pPr eaLnBrk="1" hangingPunct="1">
              <a:spcBef>
                <a:spcPct val="50000"/>
              </a:spcBef>
            </a:pPr>
            <a:r>
              <a:rPr lang="en-US" altLang="en-US" smtClean="0"/>
              <a:t>Private or Difficult-to-Interpret Information</a:t>
            </a:r>
          </a:p>
          <a:p>
            <a:pPr lvl="1" eaLnBrk="1" hangingPunct="1">
              <a:spcBef>
                <a:spcPct val="50000"/>
              </a:spcBef>
            </a:pPr>
            <a:r>
              <a:rPr lang="en-US" altLang="en-US" smtClean="0"/>
              <a:t>Private information will be held by a relatively small number of investors. These investors may be able to profit by trading on their information. </a:t>
            </a:r>
          </a:p>
          <a:p>
            <a:pPr lvl="2" eaLnBrk="1" hangingPunct="1">
              <a:spcBef>
                <a:spcPct val="50000"/>
              </a:spcBef>
            </a:pPr>
            <a:r>
              <a:rPr lang="en-US" altLang="en-US" smtClean="0"/>
              <a:t>In this case, the efficient markets hypothesis will not hold in the strict sense. However, as these informed traders begin to trade, they will tend to move prices, so over time prices will begin to reflect their information as well.</a:t>
            </a:r>
          </a:p>
        </p:txBody>
      </p:sp>
    </p:spTree>
  </p:cSld>
  <p:clrMapOvr>
    <a:masterClrMapping/>
  </p:clrMapOvr>
  <p:transition spd="med">
    <p:wipe dir="r"/>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a:xfrm>
            <a:off x="1143000" y="228600"/>
            <a:ext cx="7696200" cy="1143000"/>
          </a:xfrm>
        </p:spPr>
        <p:txBody>
          <a:bodyPr rtlCol="0">
            <a:normAutofit fontScale="90000"/>
          </a:bodyPr>
          <a:lstStyle/>
          <a:p>
            <a:pPr eaLnBrk="1" fontAlgn="auto" hangingPunct="1">
              <a:spcAft>
                <a:spcPts val="0"/>
              </a:spcAft>
              <a:defRPr/>
            </a:pPr>
            <a:r>
              <a:rPr lang="en-US" altLang="en-US" smtClean="0"/>
              <a:t>Competition and Efficient Markets (cont'd)</a:t>
            </a:r>
          </a:p>
        </p:txBody>
      </p:sp>
      <p:sp>
        <p:nvSpPr>
          <p:cNvPr id="100355" name="Rectangle 3"/>
          <p:cNvSpPr>
            <a:spLocks noGrp="1" noChangeArrowheads="1"/>
          </p:cNvSpPr>
          <p:nvPr>
            <p:ph idx="1"/>
          </p:nvPr>
        </p:nvSpPr>
        <p:spPr>
          <a:xfrm>
            <a:off x="457200" y="1447800"/>
            <a:ext cx="8382000" cy="4648200"/>
          </a:xfrm>
        </p:spPr>
        <p:txBody>
          <a:bodyPr/>
          <a:lstStyle/>
          <a:p>
            <a:pPr eaLnBrk="1" hangingPunct="1">
              <a:spcBef>
                <a:spcPct val="50000"/>
              </a:spcBef>
            </a:pPr>
            <a:r>
              <a:rPr lang="en-US" altLang="en-US" smtClean="0"/>
              <a:t>Private or Difficult-to-Interpret Information</a:t>
            </a:r>
          </a:p>
          <a:p>
            <a:pPr lvl="1" eaLnBrk="1" hangingPunct="1">
              <a:spcBef>
                <a:spcPct val="50000"/>
              </a:spcBef>
            </a:pPr>
            <a:r>
              <a:rPr lang="en-US" altLang="en-US" smtClean="0"/>
              <a:t>If the profit opportunities from having private information are large, others will devote the resources needed to acquire it.</a:t>
            </a:r>
          </a:p>
          <a:p>
            <a:pPr lvl="2" eaLnBrk="1" hangingPunct="1">
              <a:spcBef>
                <a:spcPct val="50000"/>
              </a:spcBef>
            </a:pPr>
            <a:r>
              <a:rPr lang="en-US" altLang="en-US" smtClean="0"/>
              <a:t>In the long run, we should expect that the degree of “inefficiency” in the market will be limited by the costs of obtaining the private information.</a:t>
            </a:r>
          </a:p>
        </p:txBody>
      </p:sp>
    </p:spTree>
  </p:cSld>
  <p:clrMapOvr>
    <a:masterClrMapping/>
  </p:clrMapOvr>
  <p:transition spd="med">
    <p:wipe dir="r"/>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9.13</a:t>
            </a:r>
          </a:p>
        </p:txBody>
      </p:sp>
      <p:pic>
        <p:nvPicPr>
          <p:cNvPr id="101379" name="Picture 3" descr="ex09_13a.gif"/>
          <p:cNvPicPr>
            <a:picLocks noChangeAspect="1"/>
          </p:cNvPicPr>
          <p:nvPr/>
        </p:nvPicPr>
        <p:blipFill>
          <a:blip r:embed="rId3" cstate="print"/>
          <a:srcRect/>
          <a:stretch>
            <a:fillRect/>
          </a:stretch>
        </p:blipFill>
        <p:spPr bwMode="auto">
          <a:xfrm>
            <a:off x="381000" y="1981200"/>
            <a:ext cx="8326438" cy="29718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a:xfrm>
            <a:off x="1160463" y="169863"/>
            <a:ext cx="7696200" cy="1143000"/>
          </a:xfrm>
        </p:spPr>
        <p:txBody>
          <a:bodyPr/>
          <a:lstStyle/>
          <a:p>
            <a:pPr eaLnBrk="1" hangingPunct="1"/>
            <a:r>
              <a:rPr lang="en-US" altLang="en-US" smtClean="0"/>
              <a:t>Textbook Example 9.13 (cont'd)</a:t>
            </a:r>
          </a:p>
        </p:txBody>
      </p:sp>
      <p:pic>
        <p:nvPicPr>
          <p:cNvPr id="102403" name="Picture 3" descr="ex09_13b.gif"/>
          <p:cNvPicPr>
            <a:picLocks noChangeAspect="1"/>
          </p:cNvPicPr>
          <p:nvPr/>
        </p:nvPicPr>
        <p:blipFill>
          <a:blip r:embed="rId3" cstate="print"/>
          <a:srcRect/>
          <a:stretch>
            <a:fillRect/>
          </a:stretch>
        </p:blipFill>
        <p:spPr bwMode="auto">
          <a:xfrm>
            <a:off x="304800" y="1828800"/>
            <a:ext cx="8534400" cy="3255963"/>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a:xfrm>
            <a:off x="1143000" y="246063"/>
            <a:ext cx="7696200" cy="1143000"/>
          </a:xfrm>
        </p:spPr>
        <p:txBody>
          <a:bodyPr rtlCol="0">
            <a:normAutofit fontScale="90000"/>
          </a:bodyPr>
          <a:lstStyle/>
          <a:p>
            <a:pPr eaLnBrk="1" fontAlgn="auto" hangingPunct="1">
              <a:spcAft>
                <a:spcPts val="0"/>
              </a:spcAft>
              <a:defRPr/>
            </a:pPr>
            <a:r>
              <a:rPr lang="en-US" altLang="en-US" smtClean="0"/>
              <a:t>Figure 9.4  Possible Stock Price Paths for Example 9.13 </a:t>
            </a:r>
          </a:p>
        </p:txBody>
      </p:sp>
      <p:pic>
        <p:nvPicPr>
          <p:cNvPr id="103427" name="Picture 5" descr="Y:\Graphics\Powerpoint\PEARSON\BERK\Final files\ch09\c09f004.jpg"/>
          <p:cNvPicPr>
            <a:picLocks noChangeAspect="1" noChangeArrowheads="1"/>
          </p:cNvPicPr>
          <p:nvPr/>
        </p:nvPicPr>
        <p:blipFill>
          <a:blip r:embed="rId3" cstate="print"/>
          <a:srcRect/>
          <a:stretch>
            <a:fillRect/>
          </a:stretch>
        </p:blipFill>
        <p:spPr bwMode="auto">
          <a:xfrm>
            <a:off x="1550988" y="1384300"/>
            <a:ext cx="6042025" cy="4089400"/>
          </a:xfrm>
          <a:prstGeom prst="rect">
            <a:avLst/>
          </a:prstGeom>
          <a:noFill/>
          <a:ln w="9525">
            <a:noFill/>
            <a:miter lim="800000"/>
            <a:headEnd/>
            <a:tailEnd/>
          </a:ln>
        </p:spPr>
      </p:pic>
    </p:spTree>
  </p:cSld>
  <p:clrMapOvr>
    <a:masterClrMapping/>
  </p:clrMapOvr>
  <p:transition spd="med">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8"/>
  <p:tag name="MMPROD_UIDATA" val="&lt;database version=&quot;6.0&quot;&gt;&lt;object type=&quot;1&quot; unique_id=&quot;10001&quot;&gt;&lt;object type=&quot;8&quot; unique_id=&quot;13980&quot;&gt;&lt;/object&gt;&lt;object type=&quot;2&quot; unique_id=&quot;13981&quot;&gt;&lt;object type=&quot;3&quot; unique_id=&quot;13982&quot;&gt;&lt;property id=&quot;20148&quot; value=&quot;5&quot;/&gt;&lt;property id=&quot;20300&quot; value=&quot;Slide 1&quot;/&gt;&lt;property id=&quot;20307&quot; value=&quot;256&quot;/&gt;&lt;/object&gt;&lt;object type=&quot;3&quot; unique_id=&quot;13983&quot;&gt;&lt;property id=&quot;20148&quot; value=&quot;5&quot;/&gt;&lt;property id=&quot;20300&quot; value=&quot;Slide 2 - &amp;quot;Chapter Outline&amp;quot;&quot;/&gt;&lt;property id=&quot;20307&quot; value=&quot;257&quot;/&gt;&lt;/object&gt;&lt;object type=&quot;3&quot; unique_id=&quot;13984&quot;&gt;&lt;property id=&quot;20148&quot; value=&quot;5&quot;/&gt;&lt;property id=&quot;20300&quot; value=&quot;Slide 3 - &amp;quot;Learning Objectives&amp;quot;&quot;/&gt;&lt;property id=&quot;20307&quot; value=&quot;258&quot;/&gt;&lt;/object&gt;&lt;object type=&quot;3&quot; unique_id=&quot;13985&quot;&gt;&lt;property id=&quot;20148&quot; value=&quot;5&quot;/&gt;&lt;property id=&quot;20300&quot; value=&quot;Slide 4 - &amp;quot;Learning Objectives&amp;quot;&quot;/&gt;&lt;property id=&quot;20307&quot; value=&quot;350&quot;/&gt;&lt;/object&gt;&lt;object type=&quot;3&quot; unique_id=&quot;13986&quot;&gt;&lt;property id=&quot;20148&quot; value=&quot;5&quot;/&gt;&lt;property id=&quot;20300&quot; value=&quot;Slide 5 - &amp;quot;Learning Objectives (cont'd)&amp;quot;&quot;/&gt;&lt;property id=&quot;20307&quot; value=&quot;335&quot;/&gt;&lt;/object&gt;&lt;object type=&quot;3&quot; unique_id=&quot;13987&quot;&gt;&lt;property id=&quot;20148&quot; value=&quot;5&quot;/&gt;&lt;property id=&quot;20300&quot; value=&quot;Slide 6 - &amp;quot;Learning Objectives (cont'd)&amp;quot;&quot;/&gt;&lt;property id=&quot;20307&quot; value=&quot;351&quot;/&gt;&lt;/object&gt;&lt;object type=&quot;3&quot; unique_id=&quot;13988&quot;&gt;&lt;property id=&quot;20148&quot; value=&quot;5&quot;/&gt;&lt;property id=&quot;20300&quot; value=&quot;Slide 7 - &amp;quot;Learning Objectives (cont'd)&amp;quot;&quot;/&gt;&lt;property id=&quot;20307&quot; value=&quot;352&quot;/&gt;&lt;/object&gt;&lt;object type=&quot;3&quot; unique_id=&quot;13989&quot;&gt;&lt;property id=&quot;20148&quot; value=&quot;5&quot;/&gt;&lt;property id=&quot;20300&quot; value=&quot;Slide 8 - &amp;quot;Learning Objectives (cont'd)&amp;quot;&quot;/&gt;&lt;property id=&quot;20307&quot; value=&quot;336&quot;/&gt;&lt;/object&gt;&lt;object type=&quot;3&quot; unique_id=&quot;13990&quot;&gt;&lt;property id=&quot;20148&quot; value=&quot;5&quot;/&gt;&lt;property id=&quot;20300&quot; value=&quot;Slide 9 - &amp;quot;9.1 The Dividend-Discount Model&amp;quot;&quot;/&gt;&lt;property id=&quot;20307&quot; value=&quot;259&quot;/&gt;&lt;/object&gt;&lt;object type=&quot;3&quot; unique_id=&quot;13991&quot;&gt;&lt;property id=&quot;20148&quot; value=&quot;5&quot;/&gt;&lt;property id=&quot;20300&quot; value=&quot;Slide 10 - &amp;quot;9.1 The Dividend-Discount Model (cont'd)&amp;quot;&quot;/&gt;&lt;property id=&quot;20307&quot; value=&quot;260&quot;/&gt;&lt;/object&gt;&lt;object type=&quot;3&quot; unique_id=&quot;13992&quot;&gt;&lt;property id=&quot;20148&quot; value=&quot;5&quot;/&gt;&lt;property id=&quot;20300&quot; value=&quot;Slide 11 - &amp;quot;Dividend Yields, Capital Gains, &amp;#x0D;&amp;#x0A;and Total Returns&amp;quot;&quot;/&gt;&lt;property id=&quot;20307&quot; value=&quot;261&quot;/&gt;&lt;/object&gt;&lt;object type=&quot;3&quot; unique_id=&quot;13993&quot;&gt;&lt;property id=&quot;20148&quot; value=&quot;5&quot;/&gt;&lt;property id=&quot;20300&quot; value=&quot;Slide 12 - &amp;quot;Textbook Example 9.1&amp;quot;&quot;/&gt;&lt;property id=&quot;20307&quot; value=&quot;262&quot;/&gt;&lt;/object&gt;&lt;object type=&quot;3&quot; unique_id=&quot;13994&quot;&gt;&lt;property id=&quot;20148&quot; value=&quot;5&quot;/&gt;&lt;property id=&quot;20300&quot; value=&quot;Slide 13 - &amp;quot;Textbook Example 9.1 (cont'd)&amp;quot;&quot;/&gt;&lt;property id=&quot;20307&quot; value=&quot;263&quot;/&gt;&lt;/object&gt;&lt;object type=&quot;3&quot; unique_id=&quot;13995&quot;&gt;&lt;property id=&quot;20148&quot; value=&quot;5&quot;/&gt;&lt;property id=&quot;20300&quot; value=&quot;Slide 14 - &amp;quot;Alternative Example 9.1&amp;quot;&quot;/&gt;&lt;property id=&quot;20307&quot; value=&quot;356&quot;/&gt;&lt;/object&gt;&lt;object type=&quot;3&quot; unique_id=&quot;13996&quot;&gt;&lt;property id=&quot;20148&quot; value=&quot;5&quot;/&gt;&lt;property id=&quot;20300&quot; value=&quot;Slide 15 - &amp;quot;Alternative Example 9.1 (cont’d)&amp;quot;&quot;/&gt;&lt;property id=&quot;20307&quot; value=&quot;357&quot;/&gt;&lt;/object&gt;&lt;object type=&quot;3&quot; unique_id=&quot;13997&quot;&gt;&lt;property id=&quot;20148&quot; value=&quot;5&quot;/&gt;&lt;property id=&quot;20300&quot; value=&quot;Slide 16 - &amp;quot;A Multi-Year Investor&amp;quot;&quot;/&gt;&lt;property id=&quot;20307&quot; value=&quot;264&quot;/&gt;&lt;/object&gt;&lt;object type=&quot;3&quot; unique_id=&quot;13998&quot;&gt;&lt;property id=&quot;20148&quot; value=&quot;5&quot;/&gt;&lt;property id=&quot;20300&quot; value=&quot;Slide 17 - &amp;quot;The Dividend-Discount Model Equation&amp;quot;&quot;/&gt;&lt;property id=&quot;20307&quot; value=&quot;265&quot;/&gt;&lt;/object&gt;&lt;object type=&quot;3&quot; unique_id=&quot;13999&quot;&gt;&lt;property id=&quot;20148&quot; value=&quot;5&quot;/&gt;&lt;property id=&quot;20300&quot; value=&quot;Slide 18 - &amp;quot;The Dividend-Discount Model Equation (cont'd)&amp;quot;&quot;/&gt;&lt;property id=&quot;20307&quot; value=&quot;266&quot;/&gt;&lt;/object&gt;&lt;object type=&quot;3&quot; unique_id=&quot;14000&quot;&gt;&lt;property id=&quot;20148&quot; value=&quot;5&quot;/&gt;&lt;property id=&quot;20300&quot; value=&quot;Slide 19 - &amp;quot;9.2 Applying the Discount-Dividend Model&amp;quot;&quot;/&gt;&lt;property id=&quot;20307&quot; value=&quot;267&quot;/&gt;&lt;/object&gt;&lt;object type=&quot;3&quot; unique_id=&quot;14001&quot;&gt;&lt;property id=&quot;20148&quot; value=&quot;5&quot;/&gt;&lt;property id=&quot;20300&quot; value=&quot;Slide 20 - &amp;quot;9.2 Applying the Discount-Dividend Model (cont'd)&amp;quot;&quot;/&gt;&lt;property id=&quot;20307&quot; value=&quot;268&quot;/&gt;&lt;/object&gt;&lt;object type=&quot;3&quot; unique_id=&quot;14002&quot;&gt;&lt;property id=&quot;20148&quot; value=&quot;5&quot;/&gt;&lt;property id=&quot;20300&quot; value=&quot;Slide 21 - &amp;quot;Textbook Example 9.2&amp;quot;&quot;/&gt;&lt;property id=&quot;20307&quot; value=&quot;269&quot;/&gt;&lt;/object&gt;&lt;object type=&quot;3&quot; unique_id=&quot;14003&quot;&gt;&lt;property id=&quot;20148&quot; value=&quot;5&quot;/&gt;&lt;property id=&quot;20300&quot; value=&quot;Slide 22 - &amp;quot;Textbook Example 9.2 (cont'd)&amp;quot;&quot;/&gt;&lt;property id=&quot;20307&quot; value=&quot;270&quot;/&gt;&lt;/object&gt;&lt;object type=&quot;3&quot; unique_id=&quot;14004&quot;&gt;&lt;property id=&quot;20148&quot; value=&quot;5&quot;/&gt;&lt;property id=&quot;20300&quot; value=&quot;Slide 23 - &amp;quot;Alternative Example 9.2&amp;quot;&quot;/&gt;&lt;property id=&quot;20307&quot; value=&quot;358&quot;/&gt;&lt;/object&gt;&lt;object type=&quot;3&quot; unique_id=&quot;14005&quot;&gt;&lt;property id=&quot;20148&quot; value=&quot;5&quot;/&gt;&lt;property id=&quot;20300&quot; value=&quot;Slide 24 - &amp;quot;Alternative Example 9.2 (cont’d)&amp;quot;&quot;/&gt;&lt;property id=&quot;20307&quot; value=&quot;359&quot;/&gt;&lt;/object&gt;&lt;object type=&quot;3&quot; unique_id=&quot;14006&quot;&gt;&lt;property id=&quot;20148&quot; value=&quot;5&quot;/&gt;&lt;property id=&quot;20300&quot; value=&quot;Slide 25 - &amp;quot;Dividends Versus Investment and Growth&amp;quot;&quot;/&gt;&lt;property id=&quot;20307&quot; value=&quot;271&quot;/&gt;&lt;/object&gt;&lt;object type=&quot;3&quot; unique_id=&quot;14007&quot;&gt;&lt;property id=&quot;20148&quot; value=&quot;5&quot;/&gt;&lt;property id=&quot;20300&quot; value=&quot;Slide 26 - &amp;quot;Dividends Versus Investment &amp;#x0D;&amp;#x0A;and Growth (cont'd)&amp;quot;&quot;/&gt;&lt;property id=&quot;20307&quot; value=&quot;272&quot;/&gt;&lt;/object&gt;&lt;object type=&quot;3&quot; unique_id=&quot;14008&quot;&gt;&lt;property id=&quot;20148&quot; value=&quot;5&quot;/&gt;&lt;property id=&quot;20300&quot; value=&quot;Slide 27 - &amp;quot;Dividends Versus Investment &amp;#x0D;&amp;#x0A;and Growth (cont'd)&amp;quot;&quot;/&gt;&lt;property id=&quot;20307&quot; value=&quot;273&quot;/&gt;&lt;/object&gt;&lt;object type=&quot;3&quot; unique_id=&quot;14009&quot;&gt;&lt;property id=&quot;20148&quot; value=&quot;5&quot;/&gt;&lt;property id=&quot;20300&quot; value=&quot;Slide 28 - &amp;quot;Dividends Versus Investment &amp;#x0D;&amp;#x0A;and Growth (cont'd)&amp;quot;&quot;/&gt;&lt;property id=&quot;20307&quot; value=&quot;274&quot;/&gt;&lt;/object&gt;&lt;object type=&quot;3&quot; unique_id=&quot;14010&quot;&gt;&lt;property id=&quot;20148&quot; value=&quot;5&quot;/&gt;&lt;property id=&quot;20300&quot; value=&quot;Slide 29 - &amp;quot;Dividends Versus Investment &amp;#x0D;&amp;#x0A;and Growth (cont'd)&amp;quot;&quot;/&gt;&lt;property id=&quot;20307&quot; value=&quot;275&quot;/&gt;&lt;/object&gt;&lt;object type=&quot;3&quot; unique_id=&quot;14011&quot;&gt;&lt;property id=&quot;20148&quot; value=&quot;5&quot;/&gt;&lt;property id=&quot;20300&quot; value=&quot;Slide 30 - &amp;quot;Dividends Versus Investment &amp;#x0D;&amp;#x0A;and Growth (cont'd)&amp;quot;&quot;/&gt;&lt;property id=&quot;20307&quot; value=&quot;276&quot;/&gt;&lt;/object&gt;&lt;object type=&quot;3&quot; unique_id=&quot;14012&quot;&gt;&lt;property id=&quot;20148&quot; value=&quot;5&quot;/&gt;&lt;property id=&quot;20300&quot; value=&quot;Slide 31 - &amp;quot;Textbook Example 9.3&amp;quot;&quot;/&gt;&lt;property id=&quot;20307&quot; value=&quot;277&quot;/&gt;&lt;/object&gt;&lt;object type=&quot;3&quot; unique_id=&quot;14013&quot;&gt;&lt;property id=&quot;20148&quot; value=&quot;5&quot;/&gt;&lt;property id=&quot;20300&quot; value=&quot;Slide 32 - &amp;quot;Textbook Example 9.3 (cont'd)&amp;quot;&quot;/&gt;&lt;property id=&quot;20307&quot; value=&quot;278&quot;/&gt;&lt;/object&gt;&lt;object type=&quot;3&quot; unique_id=&quot;14014&quot;&gt;&lt;property id=&quot;20148&quot; value=&quot;5&quot;/&gt;&lt;property id=&quot;20300&quot; value=&quot;Slide 33 - &amp;quot;Textbook Example 9.4&amp;quot;&quot;/&gt;&lt;property id=&quot;20307&quot; value=&quot;279&quot;/&gt;&lt;/object&gt;&lt;object type=&quot;3&quot; unique_id=&quot;14015&quot;&gt;&lt;property id=&quot;20148&quot; value=&quot;5&quot;/&gt;&lt;property id=&quot;20300&quot; value=&quot;Slide 34 - &amp;quot;Textbook Example 9.4 (cont'd)&amp;quot;&quot;/&gt;&lt;property id=&quot;20307&quot; value=&quot;280&quot;/&gt;&lt;/object&gt;&lt;object type=&quot;3&quot; unique_id=&quot;14016&quot;&gt;&lt;property id=&quot;20148&quot; value=&quot;5&quot;/&gt;&lt;property id=&quot;20300&quot; value=&quot;Slide 35 - &amp;quot;Alternative Example 9.4&amp;quot;&quot;/&gt;&lt;property id=&quot;20307&quot; value=&quot;360&quot;/&gt;&lt;/object&gt;&lt;object type=&quot;3&quot; unique_id=&quot;14017&quot;&gt;&lt;property id=&quot;20148&quot; value=&quot;5&quot;/&gt;&lt;property id=&quot;20300&quot; value=&quot;Slide 36 - &amp;quot;Alternative Example 9.4 (cont’d)&amp;quot;&quot;/&gt;&lt;property id=&quot;20307&quot; value=&quot;361&quot;/&gt;&lt;/object&gt;&lt;object type=&quot;3&quot; unique_id=&quot;14018&quot;&gt;&lt;property id=&quot;20148&quot; value=&quot;5&quot;/&gt;&lt;property id=&quot;20300&quot; value=&quot;Slide 37 - &amp;quot;Alternative Example 9.4 (cont’d)&amp;quot;&quot;/&gt;&lt;property id=&quot;20307&quot; value=&quot;362&quot;/&gt;&lt;/object&gt;&lt;object type=&quot;3&quot; unique_id=&quot;14019&quot;&gt;&lt;property id=&quot;20148&quot; value=&quot;5&quot;/&gt;&lt;property id=&quot;20300&quot; value=&quot;Slide 38 - &amp;quot;Changing Growth Rates&amp;quot;&quot;/&gt;&lt;property id=&quot;20307&quot; value=&quot;281&quot;/&gt;&lt;/object&gt;&lt;object type=&quot;3&quot; unique_id=&quot;14020&quot;&gt;&lt;property id=&quot;20148&quot; value=&quot;5&quot;/&gt;&lt;property id=&quot;20300&quot; value=&quot;Slide 39 - &amp;quot;Changing Growth Rates (cont'd)&amp;quot;&quot;/&gt;&lt;property id=&quot;20307&quot; value=&quot;282&quot;/&gt;&lt;/object&gt;&lt;object type=&quot;3&quot; unique_id=&quot;14021&quot;&gt;&lt;property id=&quot;20148&quot; value=&quot;5&quot;/&gt;&lt;property id=&quot;20300&quot; value=&quot;Slide 40 - &amp;quot;Changing Growth Rates (cont'd)&amp;quot;&quot;/&gt;&lt;property id=&quot;20307&quot; value=&quot;283&quot;/&gt;&lt;/object&gt;&lt;object type=&quot;3&quot; unique_id=&quot;14022&quot;&gt;&lt;property id=&quot;20148&quot; value=&quot;5&quot;/&gt;&lt;property id=&quot;20300&quot; value=&quot;Slide 41 - &amp;quot;Textbook Example 9.5&amp;quot;&quot;/&gt;&lt;property id=&quot;20307&quot; value=&quot;284&quot;/&gt;&lt;/object&gt;&lt;object type=&quot;3&quot; unique_id=&quot;14023&quot;&gt;&lt;property id=&quot;20148&quot; value=&quot;5&quot;/&gt;&lt;property id=&quot;20300&quot; value=&quot;Slide 42 - &amp;quot;Textbook Example 9.5 (cont'd)&amp;quot;&quot;/&gt;&lt;property id=&quot;20307&quot; value=&quot;285&quot;/&gt;&lt;/object&gt;&lt;object type=&quot;3&quot; unique_id=&quot;14024&quot;&gt;&lt;property id=&quot;20148&quot; value=&quot;5&quot;/&gt;&lt;property id=&quot;20300&quot; value=&quot;Slide 43 - &amp;quot;Limitations of the &amp;#x0D;&amp;#x0A;Dividend-Discount Model&amp;quot;&quot;/&gt;&lt;property id=&quot;20307&quot; value=&quot;286&quot;/&gt;&lt;/object&gt;&lt;object type=&quot;3&quot; unique_id=&quot;14025&quot;&gt;&lt;property id=&quot;20148&quot; value=&quot;5&quot;/&gt;&lt;property id=&quot;20300&quot; value=&quot;Slide 44 - &amp;quot;9.3 Total Payout and Free Cash Flow Valuation Models&amp;quot;&quot;/&gt;&lt;property id=&quot;20307&quot; value=&quot;287&quot;/&gt;&lt;/object&gt;&lt;object type=&quot;3&quot; unique_id=&quot;14026&quot;&gt;&lt;property id=&quot;20148&quot; value=&quot;5&quot;/&gt;&lt;property id=&quot;20300&quot; value=&quot;Slide 45 - &amp;quot;9.3 Total Payout and Free Cash Flow Valuation Models (cont'd)&amp;quot;&quot;/&gt;&lt;property id=&quot;20307&quot; value=&quot;288&quot;/&gt;&lt;/object&gt;&lt;object type=&quot;3&quot; unique_id=&quot;14027&quot;&gt;&lt;property id=&quot;20148&quot; value=&quot;5&quot;/&gt;&lt;property id=&quot;20300&quot; value=&quot;Slide 46 - &amp;quot;9.3 Total Payout and Free Cash Flow Valuation Models (cont'd)&amp;quot;&quot;/&gt;&lt;property id=&quot;20307&quot; value=&quot;289&quot;/&gt;&lt;/object&gt;&lt;object type=&quot;3&quot; unique_id=&quot;14028&quot;&gt;&lt;property id=&quot;20148&quot; value=&quot;5&quot;/&gt;&lt;property id=&quot;20300&quot; value=&quot;Slide 47 - &amp;quot;Textbook Example 9.6&amp;quot;&quot;/&gt;&lt;property id=&quot;20307&quot; value=&quot;290&quot;/&gt;&lt;/object&gt;&lt;object type=&quot;3&quot; unique_id=&quot;14029&quot;&gt;&lt;property id=&quot;20148&quot; value=&quot;5&quot;/&gt;&lt;property id=&quot;20300&quot; value=&quot;Slide 48 - &amp;quot;Textbook Example 9.6 (cont'd)&amp;quot;&quot;/&gt;&lt;property id=&quot;20307&quot; value=&quot;291&quot;/&gt;&lt;/object&gt;&lt;object type=&quot;3&quot; unique_id=&quot;14030&quot;&gt;&lt;property id=&quot;20148&quot; value=&quot;5&quot;/&gt;&lt;property id=&quot;20300&quot; value=&quot;Slide 49 - &amp;quot;Alternative Example 9.6&amp;quot;&quot;/&gt;&lt;property id=&quot;20307&quot; value=&quot;363&quot;/&gt;&lt;/object&gt;&lt;object type=&quot;3&quot; unique_id=&quot;14031&quot;&gt;&lt;property id=&quot;20148&quot; value=&quot;5&quot;/&gt;&lt;property id=&quot;20300&quot; value=&quot;Slide 50 - &amp;quot;Alternative Example 9.6 (cont’d)&amp;quot;&quot;/&gt;&lt;property id=&quot;20307&quot; value=&quot;364&quot;/&gt;&lt;/object&gt;&lt;object type=&quot;3&quot; unique_id=&quot;14032&quot;&gt;&lt;property id=&quot;20148&quot; value=&quot;5&quot;/&gt;&lt;property id=&quot;20300&quot; value=&quot;Slide 51 - &amp;quot;The Discounted Free Cash Flow Model&amp;quot;&quot;/&gt;&lt;property id=&quot;20307&quot; value=&quot;292&quot;/&gt;&lt;/object&gt;&lt;object type=&quot;3&quot; unique_id=&quot;14033&quot;&gt;&lt;property id=&quot;20148&quot; value=&quot;5&quot;/&gt;&lt;property id=&quot;20300&quot; value=&quot;Slide 52 - &amp;quot;The Discounted Free Cash &amp;#x0D;&amp;#x0A;Flow Model (cont'd)&amp;quot;&quot;/&gt;&lt;property id=&quot;20307&quot; value=&quot;293&quot;/&gt;&lt;/object&gt;&lt;object type=&quot;3&quot; unique_id=&quot;14034&quot;&gt;&lt;property id=&quot;20148&quot; value=&quot;5&quot;/&gt;&lt;property id=&quot;20300&quot; value=&quot;Slide 53 - &amp;quot;The Discounted Free Cash &amp;#x0D;&amp;#x0A;Flow Model (cont'd)&amp;quot;&quot;/&gt;&lt;property id=&quot;20307&quot; value=&quot;294&quot;/&gt;&lt;/object&gt;&lt;object type=&quot;3&quot; unique_id=&quot;14035&quot;&gt;&lt;property id=&quot;20148&quot; value=&quot;5&quot;/&gt;&lt;property id=&quot;20300&quot; value=&quot;Slide 54 - &amp;quot;The Discounted Free Cash &amp;#x0D;&amp;#x0A;Flow Model (cont'd)&amp;quot;&quot;/&gt;&lt;property id=&quot;20307&quot; value=&quot;295&quot;/&gt;&lt;/object&gt;&lt;object type=&quot;3&quot; unique_id=&quot;14036&quot;&gt;&lt;property id=&quot;20148&quot; value=&quot;5&quot;/&gt;&lt;property id=&quot;20300&quot; value=&quot;Slide 55 - &amp;quot;Textbook Example 9.7&amp;quot;&quot;/&gt;&lt;property id=&quot;20307&quot; value=&quot;296&quot;/&gt;&lt;/object&gt;&lt;object type=&quot;3&quot; unique_id=&quot;14037&quot;&gt;&lt;property id=&quot;20148&quot; value=&quot;5&quot;/&gt;&lt;property id=&quot;20300&quot; value=&quot;Slide 56 - &amp;quot;Textbook Example 9.7 (cont'd)&amp;quot;&quot;/&gt;&lt;property id=&quot;20307&quot; value=&quot;297&quot;/&gt;&lt;/object&gt;&lt;object type=&quot;3&quot; unique_id=&quot;14038&quot;&gt;&lt;property id=&quot;20148&quot; value=&quot;5&quot;/&gt;&lt;property id=&quot;20300&quot; value=&quot;Slide 57 - &amp;quot;Alternative Example 9.7&amp;quot;&quot;/&gt;&lt;property id=&quot;20307&quot; value=&quot;365&quot;/&gt;&lt;/object&gt;&lt;object type=&quot;3&quot; unique_id=&quot;14039&quot;&gt;&lt;property id=&quot;20148&quot; value=&quot;5&quot;/&gt;&lt;property id=&quot;20300&quot; value=&quot;Slide 58 - &amp;quot;Alternative Example 9.7 (cont’d)&amp;quot;&quot;/&gt;&lt;property id=&quot;20307&quot; value=&quot;366&quot;/&gt;&lt;/object&gt;&lt;object type=&quot;3&quot; unique_id=&quot;14040&quot;&gt;&lt;property id=&quot;20148&quot; value=&quot;5&quot;/&gt;&lt;property id=&quot;20300&quot; value=&quot;Slide 59 - &amp;quot;Alternative Example 9.7 (cont’d)&amp;quot;&quot;/&gt;&lt;property id=&quot;20307&quot; value=&quot;367&quot;/&gt;&lt;/object&gt;&lt;object type=&quot;3&quot; unique_id=&quot;14041&quot;&gt;&lt;property id=&quot;20148&quot; value=&quot;5&quot;/&gt;&lt;property id=&quot;20300&quot; value=&quot;Slide 60 - &amp;quot;The Discounted Free Cash &amp;#x0D;&amp;#x0A;Flow Model (cont'd)&amp;quot;&quot;/&gt;&lt;property id=&quot;20307&quot; value=&quot;298&quot;/&gt;&lt;/object&gt;&lt;object type=&quot;3&quot; unique_id=&quot;14042&quot;&gt;&lt;property id=&quot;20148&quot; value=&quot;5&quot;/&gt;&lt;property id=&quot;20300&quot; value=&quot;Slide 61 - &amp;quot;Textbook Example 9.8&amp;quot;&quot;/&gt;&lt;property id=&quot;20307&quot; value=&quot;299&quot;/&gt;&lt;/object&gt;&lt;object type=&quot;3&quot; unique_id=&quot;14043&quot;&gt;&lt;property id=&quot;20148&quot; value=&quot;5&quot;/&gt;&lt;property id=&quot;20300&quot; value=&quot;Slide 62 - &amp;quot;Textbook Example 9.8 (cont'd)&amp;quot;&quot;/&gt;&lt;property id=&quot;20307&quot; value=&quot;300&quot;/&gt;&lt;/object&gt;&lt;object type=&quot;3&quot; unique_id=&quot;14044&quot;&gt;&lt;property id=&quot;20148&quot; value=&quot;5&quot;/&gt;&lt;property id=&quot;20300&quot; value=&quot;Slide 63 - &amp;quot;Figure 9.1  A Comparison of Discounted Cash Flow Models of Stock Valuation&amp;quot;&quot;/&gt;&lt;property id=&quot;20307&quot; value=&quot;301&quot;/&gt;&lt;/object&gt;&lt;object type=&quot;3&quot; unique_id=&quot;14045&quot;&gt;&lt;property id=&quot;20148&quot; value=&quot;5&quot;/&gt;&lt;property id=&quot;20300&quot; value=&quot;Slide 64 - &amp;quot;9.4 Valuation Based on Comparable Firms&amp;quot;&quot;/&gt;&lt;property id=&quot;20307&quot; value=&quot;302&quot;/&gt;&lt;/object&gt;&lt;object type=&quot;3&quot; unique_id=&quot;14046&quot;&gt;&lt;property id=&quot;20148&quot; value=&quot;5&quot;/&gt;&lt;property id=&quot;20300&quot; value=&quot;Slide 65 - &amp;quot;Valuation Multiples&amp;quot;&quot;/&gt;&lt;property id=&quot;20307&quot; value=&quot;303&quot;/&gt;&lt;/object&gt;&lt;object type=&quot;3&quot; unique_id=&quot;14047&quot;&gt;&lt;property id=&quot;20148&quot; value=&quot;5&quot;/&gt;&lt;property id=&quot;20300&quot; value=&quot;Slide 66 - &amp;quot;Valuation Multiples (cont'd)&amp;quot;&quot;/&gt;&lt;property id=&quot;20307&quot; value=&quot;304&quot;/&gt;&lt;/object&gt;&lt;object type=&quot;3&quot; unique_id=&quot;14048&quot;&gt;&lt;property id=&quot;20148&quot; value=&quot;5&quot;/&gt;&lt;property id=&quot;20300&quot; value=&quot;Slide 67 - &amp;quot;Valuation Multiples (cont'd)&amp;quot;&quot;/&gt;&lt;property id=&quot;20307&quot; value=&quot;305&quot;/&gt;&lt;/object&gt;&lt;object type=&quot;3&quot; unique_id=&quot;14049&quot;&gt;&lt;property id=&quot;20148&quot; value=&quot;5&quot;/&gt;&lt;property id=&quot;20300&quot; value=&quot;Slide 68 - &amp;quot;Textbook Example 9.9&amp;quot;&quot;/&gt;&lt;property id=&quot;20307&quot; value=&quot;306&quot;/&gt;&lt;/object&gt;&lt;object type=&quot;3&quot; unique_id=&quot;14050&quot;&gt;&lt;property id=&quot;20148&quot; value=&quot;5&quot;/&gt;&lt;property id=&quot;20300&quot; value=&quot;Slide 69 - &amp;quot;Textbook Example 9.9 (cont'd)&amp;quot;&quot;/&gt;&lt;property id=&quot;20307&quot; value=&quot;307&quot;/&gt;&lt;/object&gt;&lt;object type=&quot;3&quot; unique_id=&quot;14051&quot;&gt;&lt;property id=&quot;20148&quot; value=&quot;5&quot;/&gt;&lt;property id=&quot;20300&quot; value=&quot;Slide 70 - &amp;quot;Alternative Example 9.9&amp;quot;&quot;/&gt;&lt;property id=&quot;20307&quot; value=&quot;341&quot;/&gt;&lt;/object&gt;&lt;object type=&quot;3&quot; unique_id=&quot;14052&quot;&gt;&lt;property id=&quot;20148&quot; value=&quot;5&quot;/&gt;&lt;property id=&quot;20300&quot; value=&quot;Slide 71 - &amp;quot;Alternative Example 9.9 (cont’d)&amp;quot;&quot;/&gt;&lt;property id=&quot;20307&quot; value=&quot;342&quot;/&gt;&lt;/object&gt;&lt;object type=&quot;3&quot; unique_id=&quot;14053&quot;&gt;&lt;property id=&quot;20148&quot; value=&quot;5&quot;/&gt;&lt;property id=&quot;20300&quot; value=&quot;Slide 72 - &amp;quot;Valuation Multiples (cont'd)&amp;quot;&quot;/&gt;&lt;property id=&quot;20307&quot; value=&quot;308&quot;/&gt;&lt;/object&gt;&lt;object type=&quot;3&quot; unique_id=&quot;14054&quot;&gt;&lt;property id=&quot;20148&quot; value=&quot;5&quot;/&gt;&lt;property id=&quot;20300&quot; value=&quot;Slide 73 - &amp;quot;Textbook Example 9.10&amp;quot;&quot;/&gt;&lt;property id=&quot;20307&quot; value=&quot;309&quot;/&gt;&lt;/object&gt;&lt;object type=&quot;3&quot; unique_id=&quot;14055&quot;&gt;&lt;property id=&quot;20148&quot; value=&quot;5&quot;/&gt;&lt;property id=&quot;20300&quot; value=&quot;Slide 74 - &amp;quot;Textbook Example 9.10 (cont'd)&amp;quot;&quot;/&gt;&lt;property id=&quot;20307&quot; value=&quot;310&quot;/&gt;&lt;/object&gt;&lt;object type=&quot;3&quot; unique_id=&quot;14056&quot;&gt;&lt;property id=&quot;20148&quot; value=&quot;5&quot;/&gt;&lt;property id=&quot;20300&quot; value=&quot;Slide 75 - &amp;quot;Alternative Example 9.10&amp;quot;&quot;/&gt;&lt;property id=&quot;20307&quot; value=&quot;348&quot;/&gt;&lt;/object&gt;&lt;object type=&quot;3&quot; unique_id=&quot;14057&quot;&gt;&lt;property id=&quot;20148&quot; value=&quot;5&quot;/&gt;&lt;property id=&quot;20300&quot; value=&quot;Slide 76 - &amp;quot;Alternative Example 9.10 (cont’d)&amp;quot;&quot;/&gt;&lt;property id=&quot;20307&quot; value=&quot;349&quot;/&gt;&lt;/object&gt;&lt;object type=&quot;3&quot; unique_id=&quot;14058&quot;&gt;&lt;property id=&quot;20148&quot; value=&quot;5&quot;/&gt;&lt;property id=&quot;20300&quot; value=&quot;Slide 77 - &amp;quot;Valuation Multiples (cont'd)&amp;quot;&quot;/&gt;&lt;property id=&quot;20307&quot; value=&quot;311&quot;/&gt;&lt;/object&gt;&lt;object type=&quot;3&quot; unique_id=&quot;14059&quot;&gt;&lt;property id=&quot;20148&quot; value=&quot;5&quot;/&gt;&lt;property id=&quot;20300&quot; value=&quot;Slide 78 - &amp;quot;Limitations of Multiples&amp;quot;&quot;/&gt;&lt;property id=&quot;20307&quot; value=&quot;312&quot;/&gt;&lt;/object&gt;&lt;object type=&quot;3&quot; unique_id=&quot;14060&quot;&gt;&lt;property id=&quot;20148&quot; value=&quot;5&quot;/&gt;&lt;property id=&quot;20300&quot; value=&quot;Slide 79 - &amp;quot;Comparison with Discounted &amp;#x0D;&amp;#x0A;Cash Flow Methods&amp;quot;&quot;/&gt;&lt;property id=&quot;20307&quot; value=&quot;313&quot;/&gt;&lt;/object&gt;&lt;object type=&quot;3&quot; unique_id=&quot;14061&quot;&gt;&lt;property id=&quot;20148&quot; value=&quot;5&quot;/&gt;&lt;property id=&quot;20300&quot; value=&quot;Slide 80 - &amp;quot;Table 9.1  Stock Prices and Multiples for the Footwear Industry, January 2006&amp;quot;&quot;/&gt;&lt;property id=&quot;20307&quot; value=&quot;314&quot;/&gt;&lt;/object&gt;&lt;object type=&quot;3&quot; unique_id=&quot;14062&quot;&gt;&lt;property id=&quot;20148&quot; value=&quot;5&quot;/&gt;&lt;property id=&quot;20300&quot; value=&quot;Slide 81 - &amp;quot;Stock Valuation Techniques: &amp;#x0D;&amp;#x0A;The Final Word&amp;quot;&quot;/&gt;&lt;property id=&quot;20307&quot; value=&quot;315&quot;/&gt;&lt;/object&gt;&lt;object type=&quot;3&quot; unique_id=&quot;14063&quot;&gt;&lt;property id=&quot;20148&quot; value=&quot;5&quot;/&gt;&lt;property id=&quot;20300&quot; value=&quot;Slide 82 - &amp;quot;Figure 9.2  Range of Valuations for KCP Stock Using Alternative Valuation Methods&amp;quot;&quot;/&gt;&lt;property id=&quot;20307&quot; value=&quot;316&quot;/&gt;&lt;/object&gt;&lt;object type=&quot;3&quot; unique_id=&quot;14064&quot;&gt;&lt;property id=&quot;20148&quot; value=&quot;5&quot;/&gt;&lt;property id=&quot;20300&quot; value=&quot;Slide 83 - &amp;quot;9.5 Information, Competition, &amp;#x0D;&amp;#x0A;and Stock Prices&amp;quot;&quot;/&gt;&lt;property id=&quot;20307&quot; value=&quot;317&quot;/&gt;&lt;/object&gt;&lt;object type=&quot;3&quot; unique_id=&quot;14065&quot;&gt;&lt;property id=&quot;20148&quot; value=&quot;5&quot;/&gt;&lt;property id=&quot;20300&quot; value=&quot;Slide 84 - &amp;quot;Figure 9.3  The Valuation Triad&amp;quot;&quot;/&gt;&lt;property id=&quot;20307&quot; value=&quot;318&quot;/&gt;&lt;/object&gt;&lt;object type=&quot;3&quot; unique_id=&quot;14066&quot;&gt;&lt;property id=&quot;20148&quot; value=&quot;5&quot;/&gt;&lt;property id=&quot;20300&quot; value=&quot;Slide 85 - &amp;quot;9.5 Information, Competition, &amp;#x0D;&amp;#x0A;and Stock Prices (cont'd)&amp;quot;&quot;/&gt;&lt;property id=&quot;20307&quot; value=&quot;319&quot;/&gt;&lt;/object&gt;&lt;object type=&quot;3&quot; unique_id=&quot;14067&quot;&gt;&lt;property id=&quot;20148&quot; value=&quot;5&quot;/&gt;&lt;property id=&quot;20300&quot; value=&quot;Slide 86 - &amp;quot;Textbook Example 9.11&amp;quot;&quot;/&gt;&lt;property id=&quot;20307&quot; value=&quot;320&quot;/&gt;&lt;/object&gt;&lt;object type=&quot;3&quot; unique_id=&quot;14068&quot;&gt;&lt;property id=&quot;20148&quot; value=&quot;5&quot;/&gt;&lt;property id=&quot;20300&quot; value=&quot;Slide 87 - &amp;quot;Textbook Example 9.11 (cont'd)&amp;quot;&quot;/&gt;&lt;property id=&quot;20307&quot; value=&quot;321&quot;/&gt;&lt;/object&gt;&lt;object type=&quot;3&quot; unique_id=&quot;14069&quot;&gt;&lt;property id=&quot;20148&quot; value=&quot;5&quot;/&gt;&lt;property id=&quot;20300&quot; value=&quot;Slide 88 - &amp;quot;Alternative Example 9.11&amp;quot;&quot;/&gt;&lt;property id=&quot;20307&quot; value=&quot;353&quot;/&gt;&lt;/object&gt;&lt;object type=&quot;3&quot; unique_id=&quot;14070&quot;&gt;&lt;property id=&quot;20148&quot; value=&quot;5&quot;/&gt;&lt;property id=&quot;20300&quot; value=&quot;Slide 89 - &amp;quot;Alternative Example 9.11 (cont’d)&amp;quot;&quot;/&gt;&lt;property id=&quot;20307&quot; value=&quot;354&quot;/&gt;&lt;/object&gt;&lt;object type=&quot;3&quot; unique_id=&quot;14071&quot;&gt;&lt;property id=&quot;20148&quot; value=&quot;5&quot;/&gt;&lt;property id=&quot;20300&quot; value=&quot;Slide 90 - &amp;quot;Alternative Example 9.11 (cont’d)&amp;quot;&quot;/&gt;&lt;property id=&quot;20307&quot; value=&quot;355&quot;/&gt;&lt;/object&gt;&lt;object type=&quot;3&quot; unique_id=&quot;14072&quot;&gt;&lt;property id=&quot;20148&quot; value=&quot;5&quot;/&gt;&lt;property id=&quot;20300&quot; value=&quot;Slide 91 - &amp;quot;Competition and Efficient Markets&amp;quot;&quot;/&gt;&lt;property id=&quot;20307&quot; value=&quot;322&quot;/&gt;&lt;/object&gt;&lt;object type=&quot;3&quot; unique_id=&quot;14073&quot;&gt;&lt;property id=&quot;20148&quot; value=&quot;5&quot;/&gt;&lt;property id=&quot;20300&quot; value=&quot;Slide 92 - &amp;quot;Competition and Efficient Markets (cont'd)&amp;quot;&quot;/&gt;&lt;property id=&quot;20307&quot; value=&quot;323&quot;/&gt;&lt;/object&gt;&lt;object type=&quot;3&quot; unique_id=&quot;14074&quot;&gt;&lt;property id=&quot;20148&quot; value=&quot;5&quot;/&gt;&lt;property id=&quot;20300&quot; value=&quot;Slide 93 - &amp;quot;Textbook Example 9.12&amp;quot;&quot;/&gt;&lt;property id=&quot;20307&quot; value=&quot;324&quot;/&gt;&lt;/object&gt;&lt;object type=&quot;3&quot; unique_id=&quot;14075&quot;&gt;&lt;property id=&quot;20148&quot; value=&quot;5&quot;/&gt;&lt;property id=&quot;20300&quot; value=&quot;Slide 94 - &amp;quot;Textbook Example 9.12 (cont'd)&amp;quot;&quot;/&gt;&lt;property id=&quot;20307&quot; value=&quot;325&quot;/&gt;&lt;/object&gt;&lt;object type=&quot;3&quot; unique_id=&quot;14076&quot;&gt;&lt;property id=&quot;20148&quot; value=&quot;5&quot;/&gt;&lt;property id=&quot;20300&quot; value=&quot;Slide 95 - &amp;quot;Competition and Efficient Markets (cont'd)&amp;quot;&quot;/&gt;&lt;property id=&quot;20307&quot; value=&quot;326&quot;/&gt;&lt;/object&gt;&lt;object type=&quot;3&quot; unique_id=&quot;14077&quot;&gt;&lt;property id=&quot;20148&quot; value=&quot;5&quot;/&gt;&lt;property id=&quot;20300&quot; value=&quot;Slide 96 - &amp;quot;Competition and Efficient Markets (cont'd)&amp;quot;&quot;/&gt;&lt;property id=&quot;20307&quot; value=&quot;327&quot;/&gt;&lt;/object&gt;&lt;object type=&quot;3&quot; unique_id=&quot;14078&quot;&gt;&lt;property id=&quot;20148&quot; value=&quot;5&quot;/&gt;&lt;property id=&quot;20300&quot; value=&quot;Slide 97 - &amp;quot;Textbook Example 9.13&amp;quot;&quot;/&gt;&lt;property id=&quot;20307&quot; value=&quot;328&quot;/&gt;&lt;/object&gt;&lt;object type=&quot;3&quot; unique_id=&quot;14079&quot;&gt;&lt;property id=&quot;20148&quot; value=&quot;5&quot;/&gt;&lt;property id=&quot;20300&quot; value=&quot;Slide 98 - &amp;quot;Textbook Example 9.13 (cont'd)&amp;quot;&quot;/&gt;&lt;property id=&quot;20307&quot; value=&quot;329&quot;/&gt;&lt;/object&gt;&lt;object type=&quot;3&quot; unique_id=&quot;14080&quot;&gt;&lt;property id=&quot;20148&quot; value=&quot;5&quot;/&gt;&lt;property id=&quot;20300&quot; value=&quot;Slide 99 - &amp;quot;Figure 9.4  Possible Stock Price Paths for Example 9.13 &amp;quot;&quot;/&gt;&lt;property id=&quot;20307&quot; value=&quot;330&quot;/&gt;&lt;/object&gt;&lt;object type=&quot;3&quot; unique_id=&quot;14081&quot;&gt;&lt;property id=&quot;20148&quot; value=&quot;5&quot;/&gt;&lt;property id=&quot;20300&quot; value=&quot;Slide 100 - &amp;quot;Lessons for Investors &amp;#x0D;&amp;#x0A;and Corporate Managers&amp;quot;&quot;/&gt;&lt;property id=&quot;20307&quot; value=&quot;331&quot;/&gt;&lt;/object&gt;&lt;object type=&quot;3&quot; unique_id=&quot;14082&quot;&gt;&lt;property id=&quot;20148&quot; value=&quot;5&quot;/&gt;&lt;property id=&quot;20300&quot; value=&quot;Slide 101 - &amp;quot;Lessons for Investors &amp;#x0D;&amp;#x0A;and Corporate Managers (cont'd)&amp;quot;&quot;/&gt;&lt;property id=&quot;20307&quot; value=&quot;332&quot;/&gt;&lt;/object&gt;&lt;object type=&quot;3&quot; unique_id=&quot;14083&quot;&gt;&lt;property id=&quot;20148&quot; value=&quot;5&quot;/&gt;&lt;property id=&quot;20300&quot; value=&quot;Slide 102 - &amp;quot;The Efficient Markets Hypothesis &amp;#x0D;&amp;#x0A;Versus No Arbitrage&amp;quot;&quot;/&gt;&lt;property id=&quot;20307&quot; value=&quot;333&quot;/&gt;&lt;/object&gt;&lt;object type=&quot;3&quot; unique_id=&quot;14084&quot;&gt;&lt;property id=&quot;20148&quot; value=&quot;5&quot;/&gt;&lt;property id=&quot;20300&quot; value=&quot;Slide 103 - &amp;quot;Discussion of Data Case Key Topic&amp;quot;&quot;/&gt;&lt;property id=&quot;20307&quot; value=&quot;334&quot;/&gt;&lt;/object&gt;&lt;object type=&quot;3&quot; unique_id=&quot;14085&quot;&gt;&lt;property id=&quot;20148&quot; value=&quot;5&quot;/&gt;&lt;property id=&quot;20300&quot; value=&quot;Slide 104 - &amp;quot;Chapter Quiz&amp;quot;&quot;/&gt;&lt;property id=&quot;20307&quot; value=&quot;343&quot;/&gt;&lt;/object&gt;&lt;object type=&quot;3&quot; unique_id=&quot;14086&quot;&gt;&lt;property id=&quot;20148&quot; value=&quot;5&quot;/&gt;&lt;property id=&quot;20300&quot; value=&quot;Slide 105 - &amp;quot;Chapter Quiz&amp;quot;&quot;/&gt;&lt;property id=&quot;20307&quot; value=&quot;344&quot;/&gt;&lt;/object&gt;&lt;/object&gt;&lt;/object&gt;&lt;/database&gt;"/>
</p:tagLst>
</file>

<file path=ppt/tags/tag2.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3.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4.xml><?xml version="1.0" encoding="utf-8"?>
<p:tagLst xmlns:a="http://schemas.openxmlformats.org/drawingml/2006/main" xmlns:r="http://schemas.openxmlformats.org/officeDocument/2006/relationships" xmlns:p="http://schemas.openxmlformats.org/presentationml/2006/main">
  <p:tag name="IIW_TYPE_IMAGE" val="Text Box 3"/>
</p:tagLst>
</file>

<file path=ppt/tags/tag5.xml><?xml version="1.0" encoding="utf-8"?>
<p:tagLst xmlns:a="http://schemas.openxmlformats.org/drawingml/2006/main" xmlns:r="http://schemas.openxmlformats.org/officeDocument/2006/relationships" xmlns:p="http://schemas.openxmlformats.org/presentationml/2006/main">
  <p:tag name="IIW_TYPE_IMAGE" val="Text Box 3"/>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1880</TotalTime>
  <Words>3682</Words>
  <Application>Microsoft Office PowerPoint</Application>
  <PresentationFormat>On-screen Show (4:3)</PresentationFormat>
  <Paragraphs>421</Paragraphs>
  <Slides>105</Slides>
  <Notes>86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2</vt:i4>
      </vt:variant>
      <vt:variant>
        <vt:lpstr>Slide Titles</vt:lpstr>
      </vt:variant>
      <vt:variant>
        <vt:i4>105</vt:i4>
      </vt:variant>
    </vt:vector>
  </HeadingPairs>
  <TitlesOfParts>
    <vt:vector size="112" baseType="lpstr">
      <vt:lpstr>Arial</vt:lpstr>
      <vt:lpstr>ＭＳ Ｐゴシック</vt:lpstr>
      <vt:lpstr>Calibri</vt:lpstr>
      <vt:lpstr>Verdana</vt:lpstr>
      <vt:lpstr>Office Theme</vt:lpstr>
      <vt:lpstr>MathType 5.0 Equation</vt:lpstr>
      <vt:lpstr>MathType 6.0 Equation</vt:lpstr>
      <vt:lpstr>Slide 1</vt:lpstr>
      <vt:lpstr>Chapter Outline</vt:lpstr>
      <vt:lpstr>Learning Objectives</vt:lpstr>
      <vt:lpstr>Learning Objectives</vt:lpstr>
      <vt:lpstr>Learning Objectives (cont'd)</vt:lpstr>
      <vt:lpstr>Learning Objectives (cont'd)</vt:lpstr>
      <vt:lpstr>Learning Objectives (cont'd)</vt:lpstr>
      <vt:lpstr>Learning Objectives (cont'd)</vt:lpstr>
      <vt:lpstr>9.1 The Dividend-Discount Model</vt:lpstr>
      <vt:lpstr>9.1 The Dividend-Discount Model (cont'd)</vt:lpstr>
      <vt:lpstr>Dividend Yields, Capital Gains,  and Total Returns</vt:lpstr>
      <vt:lpstr>Textbook Example 9.1</vt:lpstr>
      <vt:lpstr>Textbook Example 9.1 (cont'd)</vt:lpstr>
      <vt:lpstr>Alternative Example 9.1</vt:lpstr>
      <vt:lpstr>Alternative Example 9.1 (cont’d)</vt:lpstr>
      <vt:lpstr>A Multi-Year Investor</vt:lpstr>
      <vt:lpstr>The Dividend-Discount Model Equation</vt:lpstr>
      <vt:lpstr>The Dividend-Discount Model Equation (cont'd)</vt:lpstr>
      <vt:lpstr>9.2 Applying the Discount-Dividend Model</vt:lpstr>
      <vt:lpstr>9.2 Applying the Discount-Dividend Model (cont'd)</vt:lpstr>
      <vt:lpstr>Textbook Example 9.2</vt:lpstr>
      <vt:lpstr>Textbook Example 9.2 (cont'd)</vt:lpstr>
      <vt:lpstr>Alternative Example 9.2</vt:lpstr>
      <vt:lpstr>Alternative Example 9.2 (cont’d)</vt:lpstr>
      <vt:lpstr>Dividends Versus Investment and Growth</vt:lpstr>
      <vt:lpstr>Dividends Versus Investment  and Growth (cont'd)</vt:lpstr>
      <vt:lpstr>Dividends Versus Investment  and Growth (cont'd)</vt:lpstr>
      <vt:lpstr>Dividends Versus Investment  and Growth (cont'd)</vt:lpstr>
      <vt:lpstr>Dividends Versus Investment  and Growth (cont'd)</vt:lpstr>
      <vt:lpstr>Dividends Versus Investment  and Growth (cont'd)</vt:lpstr>
      <vt:lpstr>Textbook Example 9.3</vt:lpstr>
      <vt:lpstr>Textbook Example 9.3 (cont'd)</vt:lpstr>
      <vt:lpstr>Textbook Example 9.4</vt:lpstr>
      <vt:lpstr>Textbook Example 9.4 (cont'd)</vt:lpstr>
      <vt:lpstr>Alternative Example 9.4</vt:lpstr>
      <vt:lpstr>Alternative Example 9.4 (cont’d)</vt:lpstr>
      <vt:lpstr>Alternative Example 9.4 (cont’d)</vt:lpstr>
      <vt:lpstr>Changing Growth Rates</vt:lpstr>
      <vt:lpstr>Changing Growth Rates (cont'd)</vt:lpstr>
      <vt:lpstr>Changing Growth Rates (cont'd)</vt:lpstr>
      <vt:lpstr>Textbook Example 9.5</vt:lpstr>
      <vt:lpstr>Textbook Example 9.5 (cont'd)</vt:lpstr>
      <vt:lpstr>Limitations of the  Dividend-Discount Model</vt:lpstr>
      <vt:lpstr>9.3 Total Payout and Free Cash Flow Valuation Models</vt:lpstr>
      <vt:lpstr>9.3 Total Payout and Free Cash Flow Valuation Models (cont'd)</vt:lpstr>
      <vt:lpstr>9.3 Total Payout and Free Cash Flow Valuation Models (cont'd)</vt:lpstr>
      <vt:lpstr>Textbook Example 9.6</vt:lpstr>
      <vt:lpstr>Textbook Example 9.6 (cont'd)</vt:lpstr>
      <vt:lpstr>Alternative Example 9.6</vt:lpstr>
      <vt:lpstr>Alternative Example 9.6 (cont’d)</vt:lpstr>
      <vt:lpstr>The Discounted Free Cash Flow Model</vt:lpstr>
      <vt:lpstr>The Discounted Free Cash  Flow Model (cont'd)</vt:lpstr>
      <vt:lpstr>The Discounted Free Cash  Flow Model (cont'd)</vt:lpstr>
      <vt:lpstr>The Discounted Free Cash  Flow Model (cont'd)</vt:lpstr>
      <vt:lpstr>Textbook Example 9.7</vt:lpstr>
      <vt:lpstr>Textbook Example 9.7 (cont'd)</vt:lpstr>
      <vt:lpstr>Alternative Example 9.7</vt:lpstr>
      <vt:lpstr>Alternative Example 9.7 (cont’d)</vt:lpstr>
      <vt:lpstr>Alternative Example 9.7 (cont’d)</vt:lpstr>
      <vt:lpstr>The Discounted Free Cash  Flow Model (cont'd)</vt:lpstr>
      <vt:lpstr>Textbook Example 9.8</vt:lpstr>
      <vt:lpstr>Textbook Example 9.8 (cont'd)</vt:lpstr>
      <vt:lpstr>Figure 9.1  A Comparison of Discounted Cash Flow Models of Stock Valuation</vt:lpstr>
      <vt:lpstr>9.4 Valuation Based on Comparable Firms</vt:lpstr>
      <vt:lpstr>Valuation Multiples</vt:lpstr>
      <vt:lpstr>Valuation Multiples (cont'd)</vt:lpstr>
      <vt:lpstr>Valuation Multiples (cont'd)</vt:lpstr>
      <vt:lpstr>Textbook Example 9.9</vt:lpstr>
      <vt:lpstr>Textbook Example 9.9 (cont'd)</vt:lpstr>
      <vt:lpstr>Alternative Example 9.9</vt:lpstr>
      <vt:lpstr>Alternative Example 9.9 (cont’d)</vt:lpstr>
      <vt:lpstr>Valuation Multiples (cont'd)</vt:lpstr>
      <vt:lpstr>Textbook Example 9.10</vt:lpstr>
      <vt:lpstr>Textbook Example 9.10 (cont'd)</vt:lpstr>
      <vt:lpstr>Alternative Example 9.10</vt:lpstr>
      <vt:lpstr>Alternative Example 9.10 (cont’d)</vt:lpstr>
      <vt:lpstr>Valuation Multiples (cont'd)</vt:lpstr>
      <vt:lpstr>Limitations of Multiples</vt:lpstr>
      <vt:lpstr>Comparison with Discounted  Cash Flow Methods</vt:lpstr>
      <vt:lpstr>Table 9.1  Stock Prices and Multiples for the Footwear Industry, January 2006</vt:lpstr>
      <vt:lpstr>Stock Valuation Techniques:  The Final Word</vt:lpstr>
      <vt:lpstr>Figure 9.2  Range of Valuations for KCP Stock Using Alternative Valuation Methods</vt:lpstr>
      <vt:lpstr>9.5 Information, Competition,  and Stock Prices</vt:lpstr>
      <vt:lpstr>Figure 9.3  The Valuation Triad</vt:lpstr>
      <vt:lpstr>9.5 Information, Competition,  and Stock Prices (cont'd)</vt:lpstr>
      <vt:lpstr>Textbook Example 9.11</vt:lpstr>
      <vt:lpstr>Textbook Example 9.11 (cont'd)</vt:lpstr>
      <vt:lpstr>Alternative Example 9.11</vt:lpstr>
      <vt:lpstr>Alternative Example 9.11 (cont’d)</vt:lpstr>
      <vt:lpstr>Alternative Example 9.11 (cont’d)</vt:lpstr>
      <vt:lpstr>Competition and Efficient Markets</vt:lpstr>
      <vt:lpstr>Competition and Efficient Markets (cont'd)</vt:lpstr>
      <vt:lpstr>Textbook Example 9.12</vt:lpstr>
      <vt:lpstr>Textbook Example 9.12 (cont'd)</vt:lpstr>
      <vt:lpstr>Competition and Efficient Markets (cont'd)</vt:lpstr>
      <vt:lpstr>Competition and Efficient Markets (cont'd)</vt:lpstr>
      <vt:lpstr>Textbook Example 9.13</vt:lpstr>
      <vt:lpstr>Textbook Example 9.13 (cont'd)</vt:lpstr>
      <vt:lpstr>Figure 9.4  Possible Stock Price Paths for Example 9.13 </vt:lpstr>
      <vt:lpstr>Lessons for Investors  and Corporate Managers</vt:lpstr>
      <vt:lpstr>Lessons for Investors  and Corporate Managers (cont'd)</vt:lpstr>
      <vt:lpstr>The Efficient Markets Hypothesis  Versus No Arbitrage</vt:lpstr>
      <vt:lpstr>Discussion of Data Case Key Topic</vt:lpstr>
      <vt:lpstr>Chapter Quiz</vt:lpstr>
      <vt:lpstr>Chapter Quiz</vt:lpstr>
    </vt:vector>
  </TitlesOfParts>
  <Company>Copyright ©2014 Pearson Education, Inc. All rights reserved</Company>
  <LinksUpToDate>false</LinksUpToDate>
  <SharedDoc>false</SharedDoc>
  <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9</dc:title>
  <dc:subject>Valuing Stocks</dc:subject>
  <dc:creator>Berk / DeMarzo</dc:creator>
  <cp:lastModifiedBy>Javad</cp:lastModifiedBy>
  <cp:revision>133</cp:revision>
  <dcterms:created xsi:type="dcterms:W3CDTF">2013-02-14T14:24:02Z</dcterms:created>
  <dcterms:modified xsi:type="dcterms:W3CDTF">2017-05-30T17:50:47Z</dcterms:modified>
</cp:coreProperties>
</file>